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5" r:id="rId3"/>
    <p:sldId id="316" r:id="rId4"/>
    <p:sldId id="317" r:id="rId5"/>
    <p:sldId id="318" r:id="rId6"/>
    <p:sldId id="325" r:id="rId7"/>
    <p:sldId id="326" r:id="rId8"/>
    <p:sldId id="319" r:id="rId9"/>
    <p:sldId id="320" r:id="rId10"/>
    <p:sldId id="321" r:id="rId11"/>
    <p:sldId id="323" r:id="rId12"/>
    <p:sldId id="324" r:id="rId13"/>
    <p:sldId id="322" r:id="rId14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FCF"/>
    <a:srgbClr val="E11F26"/>
    <a:srgbClr val="232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48CE36-9EAE-4E07-BFDB-61A777544D24}" v="2" dt="2022-04-19T10:33:18.9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81" autoAdjust="0"/>
  </p:normalViewPr>
  <p:slideViewPr>
    <p:cSldViewPr>
      <p:cViewPr varScale="1">
        <p:scale>
          <a:sx n="70" d="100"/>
          <a:sy n="70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EF0C0-C307-4552-9F3A-13CBD3C36657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841F1-F9F4-4D43-A3D3-C60CC1DB915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21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E0C2A-58F6-4AB3-89A6-750C862352D9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6FB8A-2E15-4282-B101-01CA198A5C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11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98-EB39-49A4-9A93-30227B2F76C5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95FB-D4BD-48D8-BC06-88C33D3F2B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03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98-EB39-49A4-9A93-30227B2F76C5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95FB-D4BD-48D8-BC06-88C33D3F2B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32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98-EB39-49A4-9A93-30227B2F76C5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95FB-D4BD-48D8-BC06-88C33D3F2B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06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98-EB39-49A4-9A93-30227B2F76C5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95FB-D4BD-48D8-BC06-88C33D3F2B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78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98-EB39-49A4-9A93-30227B2F76C5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95FB-D4BD-48D8-BC06-88C33D3F2B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92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98-EB39-49A4-9A93-30227B2F76C5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95FB-D4BD-48D8-BC06-88C33D3F2B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04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98-EB39-49A4-9A93-30227B2F76C5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95FB-D4BD-48D8-BC06-88C33D3F2B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86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98-EB39-49A4-9A93-30227B2F76C5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95FB-D4BD-48D8-BC06-88C33D3F2B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83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98-EB39-49A4-9A93-30227B2F76C5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95FB-D4BD-48D8-BC06-88C33D3F2B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62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98-EB39-49A4-9A93-30227B2F76C5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95FB-D4BD-48D8-BC06-88C33D3F2B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67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98-EB39-49A4-9A93-30227B2F76C5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95FB-D4BD-48D8-BC06-88C33D3F2B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7EF98-EB39-49A4-9A93-30227B2F76C5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E95FB-D4BD-48D8-BC06-88C33D3F2B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82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67544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600" b="1" dirty="0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RLS: </a:t>
            </a:r>
            <a:r>
              <a:rPr lang="en-US" sz="3600" b="1" dirty="0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endParaRPr lang="it-IT" sz="3600" b="1" dirty="0">
              <a:solidFill>
                <a:srgbClr val="2327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it-IT" sz="1600" dirty="0">
              <a:solidFill>
                <a:srgbClr val="2327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it-IT" sz="1600" dirty="0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Michela Tanzini</a:t>
            </a:r>
          </a:p>
          <a:p>
            <a:pPr algn="l"/>
            <a:r>
              <a:rPr lang="en-US" sz="1400" i="1" dirty="0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 for Clinical Risk </a:t>
            </a:r>
            <a:r>
              <a:rPr lang="en-US" sz="1400" i="1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Mangment</a:t>
            </a:r>
            <a:r>
              <a:rPr lang="en-US" sz="1400" i="1" dirty="0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Patient Safety, Tuscany Region</a:t>
            </a:r>
          </a:p>
        </p:txBody>
      </p:sp>
      <p:pic>
        <p:nvPicPr>
          <p:cNvPr id="6" name="Immagine 5" descr="wh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82463"/>
            <a:ext cx="2623220" cy="754849"/>
          </a:xfrm>
          <a:prstGeom prst="rect">
            <a:avLst/>
          </a:prstGeom>
        </p:spPr>
      </p:pic>
      <p:pic>
        <p:nvPicPr>
          <p:cNvPr id="10" name="Picture 2" descr="C:\Users\paivas\Downloads\Logo_OTGC_GRCdef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20087"/>
            <a:ext cx="1584176" cy="6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16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30832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2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Glossary</a:t>
            </a:r>
            <a:endParaRPr lang="it-IT" sz="4000" dirty="0">
              <a:solidFill>
                <a:srgbClr val="2327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196752"/>
            <a:ext cx="8370240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Blunt End</a:t>
            </a:r>
          </a:p>
          <a:p>
            <a:r>
              <a:rPr lang="en-US" sz="1400" dirty="0"/>
              <a:t>The blunt end refers to the many layers of the health care system not in direct contact with patients,</a:t>
            </a:r>
          </a:p>
          <a:p>
            <a:r>
              <a:rPr lang="en-US" sz="1400" dirty="0"/>
              <a:t>but which influence the personnel and equipment at the sharp end who do contact patients.</a:t>
            </a:r>
          </a:p>
          <a:p>
            <a:r>
              <a:rPr lang="en-US" sz="1400" dirty="0"/>
              <a:t>The blunt end thus consists of those who set policy, manage health care institutions, and design medical</a:t>
            </a:r>
          </a:p>
          <a:p>
            <a:r>
              <a:rPr lang="en-US" sz="1400" dirty="0"/>
              <a:t>devices, and other people and forces, which, though removed in time and space from direct patient care,</a:t>
            </a:r>
          </a:p>
          <a:p>
            <a:r>
              <a:rPr lang="en-US" sz="1400" dirty="0"/>
              <a:t>nonetheless affect how care is delivered. Thus, an error programming an intravenous pump would</a:t>
            </a:r>
          </a:p>
          <a:p>
            <a:r>
              <a:rPr lang="en-US" sz="1400" dirty="0"/>
              <a:t>represent a problem at the sharp end, while the institution's decision to use multiple different types</a:t>
            </a:r>
          </a:p>
          <a:p>
            <a:r>
              <a:rPr lang="en-US" sz="1400" dirty="0"/>
              <a:t>of infusion pumps, making programming errors more likely, would represent a problem at the blunt end.</a:t>
            </a:r>
          </a:p>
          <a:p>
            <a:r>
              <a:rPr lang="en-US" sz="1400" dirty="0"/>
              <a:t>The terminology of "sharp" and "blunt" ends corresponds roughly to active failures and latent conditions.</a:t>
            </a:r>
          </a:p>
          <a:p>
            <a:endParaRPr lang="en-US" sz="1400" dirty="0"/>
          </a:p>
          <a:p>
            <a:r>
              <a:rPr lang="en-US" sz="1400" b="1" dirty="0"/>
              <a:t>Sharp End</a:t>
            </a:r>
          </a:p>
          <a:p>
            <a:r>
              <a:rPr lang="en-US" sz="1400" dirty="0"/>
              <a:t>The sharp end refers to the personnel or parts of the health care system in direct contact with patients.</a:t>
            </a:r>
          </a:p>
          <a:p>
            <a:r>
              <a:rPr lang="en-US" sz="1400" dirty="0"/>
              <a:t>Personnel operating at the sharp end may literally be holding a scalpel (e.g., an orthopedist who operates</a:t>
            </a:r>
          </a:p>
          <a:p>
            <a:r>
              <a:rPr lang="en-US" sz="1400" dirty="0"/>
              <a:t>on the wrong leg) or figuratively be administering any kind of therapy (e.g., a nurse programming an intravenous</a:t>
            </a:r>
          </a:p>
          <a:p>
            <a:r>
              <a:rPr lang="en-US" sz="1400" dirty="0"/>
              <a:t>pump) or performing any aspect of care. To complete the metaphor, the blunt end refers to the many layers</a:t>
            </a:r>
          </a:p>
          <a:p>
            <a:r>
              <a:rPr lang="en-US" sz="1400" dirty="0"/>
              <a:t>of the health care system that affect the scalpels, pills, and medical devices, or the personnel wielding,</a:t>
            </a:r>
          </a:p>
          <a:p>
            <a:r>
              <a:rPr lang="en-US" sz="1400" dirty="0"/>
              <a:t>administering, and operating them. Thus, an error in programming an intravenous pump would represent</a:t>
            </a:r>
          </a:p>
          <a:p>
            <a:r>
              <a:rPr lang="en-US" sz="1400" dirty="0"/>
              <a:t>a problem at the sharp end, while the institution's decision to use multiple types of infusion pumps</a:t>
            </a:r>
          </a:p>
          <a:p>
            <a:r>
              <a:rPr lang="en-US" sz="1400" dirty="0"/>
              <a:t>(making programming errors more likely) would represent a problem at the blunt end.</a:t>
            </a:r>
          </a:p>
          <a:p>
            <a:r>
              <a:rPr lang="en-US" sz="1400" dirty="0"/>
              <a:t>The terminology of "sharp" and "blunt" ends corresponds roughly to active failures and latent</a:t>
            </a:r>
          </a:p>
          <a:p>
            <a:r>
              <a:rPr lang="en-US" sz="1400" dirty="0"/>
              <a:t>conditions.</a:t>
            </a:r>
            <a:endParaRPr lang="it-IT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13147" r="70485" b="66294"/>
          <a:stretch/>
        </p:blipFill>
        <p:spPr bwMode="auto">
          <a:xfrm>
            <a:off x="7092280" y="476672"/>
            <a:ext cx="1475287" cy="10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362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30832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2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Glossary</a:t>
            </a:r>
            <a:endParaRPr lang="it-IT" sz="4000" dirty="0">
              <a:solidFill>
                <a:srgbClr val="2327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196752"/>
            <a:ext cx="869994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Error</a:t>
            </a:r>
          </a:p>
          <a:p>
            <a:r>
              <a:rPr lang="en-US" sz="1400" dirty="0"/>
              <a:t>An act of commission (doing something wrong) or omission (failing to do the right thing) that leads to an undesirable</a:t>
            </a:r>
          </a:p>
          <a:p>
            <a:r>
              <a:rPr lang="en-US" sz="1400" dirty="0"/>
              <a:t>outcome or significant potential for such an outcome. For instance, ordering a medication for a patient with</a:t>
            </a:r>
          </a:p>
          <a:p>
            <a:r>
              <a:rPr lang="en-US" sz="1400" dirty="0"/>
              <a:t>a documented allergy to that medication would be an act of commission. Failing to prescribe a proven medication</a:t>
            </a:r>
          </a:p>
          <a:p>
            <a:r>
              <a:rPr lang="en-US" sz="1400" dirty="0"/>
              <a:t>with major benefits for an eligible patient (e.g., low-dose unfractionated heparin as venous thromboembolism</a:t>
            </a:r>
          </a:p>
          <a:p>
            <a:r>
              <a:rPr lang="en-US" sz="1400" dirty="0"/>
              <a:t>prophylaxis for a patient after hip replacement surgery) would represent an error of omission.</a:t>
            </a:r>
          </a:p>
          <a:p>
            <a:endParaRPr lang="en-US" sz="1400" dirty="0"/>
          </a:p>
          <a:p>
            <a:r>
              <a:rPr lang="en-US" sz="1400" dirty="0"/>
              <a:t>Errors of omission are more difficult to recognize than errors of commission but likely represent a larger problem.</a:t>
            </a:r>
          </a:p>
          <a:p>
            <a:r>
              <a:rPr lang="en-US" sz="1400" dirty="0"/>
              <a:t>In other words, there are likely many more instances in which the provision of additional diagnostic, therapeutic,</a:t>
            </a:r>
          </a:p>
          <a:p>
            <a:r>
              <a:rPr lang="en-US" sz="1400" dirty="0"/>
              <a:t>or preventive modalities would have improved care than there are instances in which the care provided quite</a:t>
            </a:r>
          </a:p>
          <a:p>
            <a:r>
              <a:rPr lang="en-US" sz="1400" dirty="0"/>
              <a:t>literally should not have been provided. In many ways, this point echoes the generally agreed-upon view in the</a:t>
            </a:r>
          </a:p>
          <a:p>
            <a:r>
              <a:rPr lang="en-US" sz="1400" dirty="0"/>
              <a:t>health care quality literature that underuse far exceeds overuse, even though the latter historically received greater</a:t>
            </a:r>
          </a:p>
          <a:p>
            <a:r>
              <a:rPr lang="en-US" sz="1400" dirty="0"/>
              <a:t>attention. (See definition for Underuse, Overuse, Misuse.) In addition to commission vs. omission, three other</a:t>
            </a:r>
          </a:p>
          <a:p>
            <a:r>
              <a:rPr lang="en-US" sz="1400" dirty="0"/>
              <a:t>dichotomies commonly appear in the literature on errors: active failures vs. latent conditions, errors at the sharp end</a:t>
            </a:r>
          </a:p>
          <a:p>
            <a:r>
              <a:rPr lang="en-US" sz="1400" dirty="0"/>
              <a:t>vs. errors at the blunt end, and slips vs. mistakes.</a:t>
            </a:r>
            <a:endParaRPr lang="it-IT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13147" r="70485" b="66294"/>
          <a:stretch/>
        </p:blipFill>
        <p:spPr bwMode="auto">
          <a:xfrm>
            <a:off x="7092280" y="476672"/>
            <a:ext cx="1475287" cy="10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60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30832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2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Glossary</a:t>
            </a:r>
            <a:endParaRPr lang="it-IT" sz="4000" dirty="0">
              <a:solidFill>
                <a:srgbClr val="2327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196752"/>
            <a:ext cx="874598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Error Chain</a:t>
            </a:r>
          </a:p>
          <a:p>
            <a:r>
              <a:rPr lang="en-US" sz="1400" dirty="0"/>
              <a:t>Error chain generally refers to the series of events that led to a disastrous outcome, typically uncovered</a:t>
            </a:r>
          </a:p>
          <a:p>
            <a:r>
              <a:rPr lang="en-US" sz="1400" dirty="0"/>
              <a:t>by a root cause analysis. Sometimes the chain metaphor carries the added sense of inexorability, as many of the</a:t>
            </a:r>
          </a:p>
          <a:p>
            <a:r>
              <a:rPr lang="en-US" sz="1400" dirty="0"/>
              <a:t>causes are tightly coupled, such that one problem begets the next. A more specific meaning of error chain,</a:t>
            </a:r>
          </a:p>
          <a:p>
            <a:r>
              <a:rPr lang="en-US" sz="1400" dirty="0"/>
              <a:t>especially when used in the phrase "break the error chain," relates to the common themes or categories of causes</a:t>
            </a:r>
          </a:p>
          <a:p>
            <a:r>
              <a:rPr lang="en-US" sz="1400" dirty="0"/>
              <a:t>that emerge from root cause analyses. These categories go by different names in different settings, but they generally</a:t>
            </a:r>
          </a:p>
          <a:p>
            <a:r>
              <a:rPr lang="en-US" sz="1400" dirty="0"/>
              <a:t>include (1) failure to follow standard operating procedures, (2) poor leadership, (3) breakdowns in communication</a:t>
            </a:r>
          </a:p>
          <a:p>
            <a:r>
              <a:rPr lang="en-US" sz="1400" dirty="0"/>
              <a:t>or teamwork, (4) overlooking or ignoring individual fallibility, and (5) losing track of objectives.</a:t>
            </a:r>
          </a:p>
          <a:p>
            <a:r>
              <a:rPr lang="en-US" sz="1400" dirty="0"/>
              <a:t>Used in this way, "break the error chain" is shorthand for an approach in which team members continually address</a:t>
            </a:r>
          </a:p>
          <a:p>
            <a:r>
              <a:rPr lang="en-US" sz="1400" dirty="0"/>
              <a:t>these links as a crisis or routine situation unfolds. The checklists that are included in teamwork training programs</a:t>
            </a:r>
          </a:p>
          <a:p>
            <a:r>
              <a:rPr lang="en-US" sz="1400" dirty="0"/>
              <a:t>have categories corresponding to these common links in the error chain (e.g., establish a team leader, assign roles</a:t>
            </a:r>
          </a:p>
          <a:p>
            <a:r>
              <a:rPr lang="en-US" sz="1400" dirty="0"/>
              <a:t>and responsibilities, and monitor your teammates).</a:t>
            </a:r>
            <a:br>
              <a:rPr lang="en-US" sz="1400" dirty="0"/>
            </a:br>
            <a:endParaRPr lang="it-IT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13147" r="70485" b="66294"/>
          <a:stretch/>
        </p:blipFill>
        <p:spPr bwMode="auto">
          <a:xfrm>
            <a:off x="7092280" y="476672"/>
            <a:ext cx="1475287" cy="10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385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30832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2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Glossary</a:t>
            </a:r>
            <a:endParaRPr lang="it-IT" sz="4000" dirty="0">
              <a:solidFill>
                <a:srgbClr val="2327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196752"/>
            <a:ext cx="8876084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Near Miss</a:t>
            </a:r>
          </a:p>
          <a:p>
            <a:r>
              <a:rPr lang="en-US" sz="1400" dirty="0"/>
              <a:t>An event or situation that did not produce patient injury, but only because of chance. This good fortune</a:t>
            </a:r>
          </a:p>
          <a:p>
            <a:r>
              <a:rPr lang="en-US" sz="1400" dirty="0"/>
              <a:t>might reflect robustness of the patient (e.g., a patient with penicillin allergy receives penicillin, but has no reaction)</a:t>
            </a:r>
          </a:p>
          <a:p>
            <a:r>
              <a:rPr lang="en-US" sz="1400" dirty="0"/>
              <a:t>or a fortuitous, timely intervention (e.g., a nurse happens to realize that a physician wrote an order in the wrong chart).</a:t>
            </a:r>
          </a:p>
          <a:p>
            <a:r>
              <a:rPr lang="en-US" sz="1400" dirty="0"/>
              <a:t>This definition is identical to that for close call.</a:t>
            </a:r>
          </a:p>
          <a:p>
            <a:endParaRPr lang="en-US" sz="1400" dirty="0"/>
          </a:p>
          <a:p>
            <a:r>
              <a:rPr lang="en-US" sz="1400" b="1" dirty="0"/>
              <a:t>Never Event</a:t>
            </a:r>
          </a:p>
          <a:p>
            <a:r>
              <a:rPr lang="en-US" sz="1400" dirty="0"/>
              <a:t>The list of never events has expanded over time to include adverse events that are unambiguous, serious, and usually</a:t>
            </a:r>
          </a:p>
          <a:p>
            <a:r>
              <a:rPr lang="en-US" sz="1400" dirty="0"/>
              <a:t>preventable. While most are rare, when never events occur, they are devastating to patients and indicate serious</a:t>
            </a:r>
          </a:p>
          <a:p>
            <a:r>
              <a:rPr lang="en-US" sz="1400" dirty="0"/>
              <a:t>underlying organizational safety problems.</a:t>
            </a:r>
          </a:p>
          <a:p>
            <a:endParaRPr lang="en-US" sz="1400" dirty="0"/>
          </a:p>
          <a:p>
            <a:r>
              <a:rPr lang="en-US" sz="1400" dirty="0"/>
              <a:t>https://psnet.ahrq.gov/primer/never-events</a:t>
            </a:r>
          </a:p>
          <a:p>
            <a:endParaRPr lang="en-US" sz="1400" dirty="0"/>
          </a:p>
          <a:p>
            <a:r>
              <a:rPr lang="en-US" sz="1400" b="1" dirty="0"/>
              <a:t>Safety culture</a:t>
            </a:r>
          </a:p>
          <a:p>
            <a:r>
              <a:rPr lang="en-US" sz="1400" dirty="0"/>
              <a:t>High-reliability organizations consistently minimize adverse events despite carrying out intrinsically hazardous work.</a:t>
            </a:r>
          </a:p>
          <a:p>
            <a:r>
              <a:rPr lang="en-US" sz="1400" dirty="0"/>
              <a:t>Such organizations establish a culture of safety by maintaining a commitment to safety at all levels, from frontline</a:t>
            </a:r>
          </a:p>
          <a:p>
            <a:r>
              <a:rPr lang="en-US" sz="1400" dirty="0"/>
              <a:t>providers to managers and executives.</a:t>
            </a:r>
          </a:p>
          <a:p>
            <a:endParaRPr lang="it-IT" sz="1400" dirty="0"/>
          </a:p>
          <a:p>
            <a:r>
              <a:rPr lang="it-IT" sz="1400" dirty="0"/>
              <a:t>https://psnet.ahrq.gov/primer/culture-safety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13147" r="70485" b="66294"/>
          <a:stretch/>
        </p:blipFill>
        <p:spPr bwMode="auto">
          <a:xfrm>
            <a:off x="7092280" y="476672"/>
            <a:ext cx="1475287" cy="10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56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30832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4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London</a:t>
            </a:r>
            <a:r>
              <a:rPr lang="it-IT" sz="2400" dirty="0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it-IT" sz="2400" dirty="0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24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Organisational</a:t>
            </a:r>
            <a:r>
              <a:rPr lang="it-IT" sz="2400" dirty="0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it-IT" sz="2400" dirty="0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Causation</a:t>
            </a:r>
            <a:r>
              <a:rPr lang="it-IT" sz="2400" dirty="0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</a:t>
            </a:r>
            <a:endParaRPr lang="it-IT" sz="3200" dirty="0">
              <a:solidFill>
                <a:srgbClr val="2327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339752" y="6250762"/>
            <a:ext cx="50405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https://www.imperial.ac.uk/patient-safety-translational-research-centre/education/training-materials-for-use-in-research-and-clinical-practice/the-london-protocol/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 t="21077" r="18796" b="4724"/>
          <a:stretch/>
        </p:blipFill>
        <p:spPr bwMode="auto">
          <a:xfrm>
            <a:off x="179512" y="1327945"/>
            <a:ext cx="7092334" cy="45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79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30832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2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London</a:t>
            </a:r>
            <a:r>
              <a:rPr lang="it-IT" sz="3200" dirty="0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it-IT" sz="3200" dirty="0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32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Contibutory</a:t>
            </a:r>
            <a:r>
              <a:rPr lang="it-IT" sz="3200" dirty="0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endParaRPr lang="it-IT" sz="4000" dirty="0">
              <a:solidFill>
                <a:srgbClr val="2327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3" t="17926" r="24160" b="9642"/>
          <a:stretch/>
        </p:blipFill>
        <p:spPr bwMode="auto">
          <a:xfrm>
            <a:off x="467544" y="1124743"/>
            <a:ext cx="6264696" cy="50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339752" y="6250762"/>
            <a:ext cx="50405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https://www.imperial.ac.uk/patient-safety-translational-research-centre/education/training-materials-for-use-in-research-and-clinical-practice/the-london-protocol/</a:t>
            </a:r>
          </a:p>
        </p:txBody>
      </p:sp>
    </p:spTree>
    <p:extLst>
      <p:ext uri="{BB962C8B-B14F-4D97-AF65-F5344CB8AC3E}">
        <p14:creationId xmlns:p14="http://schemas.microsoft.com/office/powerpoint/2010/main" val="33126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30832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2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Fishbone</a:t>
            </a:r>
            <a:r>
              <a:rPr lang="it-IT" sz="3200" dirty="0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Diagram</a:t>
            </a:r>
            <a:endParaRPr lang="it-IT" sz="4000" dirty="0">
              <a:solidFill>
                <a:srgbClr val="2327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3" t="24923" r="38224" b="52590"/>
          <a:stretch/>
        </p:blipFill>
        <p:spPr bwMode="auto">
          <a:xfrm>
            <a:off x="755576" y="2961604"/>
            <a:ext cx="6228400" cy="334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520" y="1124744"/>
            <a:ext cx="771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fishbone</a:t>
            </a:r>
            <a:r>
              <a:rPr lang="it-IT" dirty="0"/>
              <a:t> </a:t>
            </a:r>
            <a:r>
              <a:rPr lang="it-IT" dirty="0" err="1"/>
              <a:t>Diagram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driagra-based</a:t>
            </a:r>
            <a:r>
              <a:rPr lang="it-IT" dirty="0"/>
              <a:t> </a:t>
            </a:r>
            <a:r>
              <a:rPr lang="it-IT" dirty="0" err="1"/>
              <a:t>technique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in brainstorming</a:t>
            </a:r>
          </a:p>
          <a:p>
            <a:r>
              <a:rPr lang="it-IT" dirty="0"/>
              <a:t>To </a:t>
            </a:r>
            <a:r>
              <a:rPr lang="it-IT" dirty="0" err="1"/>
              <a:t>identify</a:t>
            </a:r>
            <a:r>
              <a:rPr lang="it-IT" dirty="0"/>
              <a:t>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causes</a:t>
            </a:r>
            <a:r>
              <a:rPr lang="it-IT" dirty="0"/>
              <a:t> for a </a:t>
            </a:r>
            <a:r>
              <a:rPr lang="it-IT" dirty="0" err="1"/>
              <a:t>problem</a:t>
            </a:r>
            <a:r>
              <a:rPr lang="it-IT" dirty="0"/>
              <a:t>, </a:t>
            </a:r>
            <a:r>
              <a:rPr lang="it-IT" dirty="0" err="1"/>
              <a:t>thu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visual</a:t>
            </a:r>
            <a:r>
              <a:rPr lang="it-IT" dirty="0"/>
              <a:t> </a:t>
            </a:r>
            <a:r>
              <a:rPr lang="it-IT" dirty="0" err="1"/>
              <a:t>representation</a:t>
            </a:r>
            <a:endParaRPr lang="it-IT" dirty="0"/>
          </a:p>
          <a:p>
            <a:r>
              <a:rPr lang="it-IT" dirty="0"/>
              <a:t>Of cause and </a:t>
            </a:r>
            <a:r>
              <a:rPr lang="it-IT" dirty="0" err="1"/>
              <a:t>effect</a:t>
            </a:r>
            <a:r>
              <a:rPr lang="it-IT" dirty="0"/>
              <a:t>.</a:t>
            </a:r>
          </a:p>
          <a:p>
            <a:r>
              <a:rPr lang="it-IT" dirty="0"/>
              <a:t>The </a:t>
            </a:r>
            <a:r>
              <a:rPr lang="it-IT" dirty="0" err="1"/>
              <a:t>problem</a:t>
            </a:r>
            <a:r>
              <a:rPr lang="it-IT" dirty="0"/>
              <a:t> or </a:t>
            </a:r>
            <a:r>
              <a:rPr lang="it-IT" dirty="0" err="1"/>
              <a:t>effect</a:t>
            </a:r>
            <a:r>
              <a:rPr lang="it-IT" dirty="0"/>
              <a:t> </a:t>
            </a:r>
            <a:r>
              <a:rPr lang="it-IT" dirty="0" err="1"/>
              <a:t>serves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head of the </a:t>
            </a:r>
            <a:r>
              <a:rPr lang="it-IT" dirty="0" err="1"/>
              <a:t>fish</a:t>
            </a:r>
            <a:r>
              <a:rPr lang="it-IT" dirty="0"/>
              <a:t>.</a:t>
            </a:r>
          </a:p>
          <a:p>
            <a:r>
              <a:rPr lang="it-IT" dirty="0"/>
              <a:t>Possibile </a:t>
            </a:r>
            <a:r>
              <a:rPr lang="it-IT" dirty="0" err="1"/>
              <a:t>causes</a:t>
            </a:r>
            <a:r>
              <a:rPr lang="it-IT" dirty="0"/>
              <a:t> of the </a:t>
            </a:r>
            <a:r>
              <a:rPr lang="it-IT" dirty="0" err="1"/>
              <a:t>problem</a:t>
            </a:r>
            <a:r>
              <a:rPr lang="it-IT" dirty="0"/>
              <a:t> are </a:t>
            </a:r>
            <a:r>
              <a:rPr lang="it-IT" dirty="0" err="1"/>
              <a:t>listed</a:t>
            </a:r>
            <a:r>
              <a:rPr lang="it-IT" dirty="0"/>
              <a:t> on the </a:t>
            </a:r>
            <a:r>
              <a:rPr lang="it-IT" dirty="0" err="1"/>
              <a:t>individual</a:t>
            </a:r>
            <a:r>
              <a:rPr lang="it-IT" dirty="0"/>
              <a:t> «</a:t>
            </a:r>
            <a:r>
              <a:rPr lang="it-IT" dirty="0" err="1"/>
              <a:t>bones</a:t>
            </a:r>
            <a:r>
              <a:rPr lang="it-IT" dirty="0"/>
              <a:t>» of the </a:t>
            </a:r>
            <a:r>
              <a:rPr lang="it-IT" dirty="0" err="1"/>
              <a:t>fish</a:t>
            </a:r>
            <a:r>
              <a:rPr lang="it-IT" dirty="0"/>
              <a:t>.</a:t>
            </a:r>
          </a:p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encourages</a:t>
            </a:r>
            <a:r>
              <a:rPr lang="it-IT" dirty="0"/>
              <a:t> </a:t>
            </a:r>
            <a:r>
              <a:rPr lang="it-IT" dirty="0" err="1"/>
              <a:t>problem-solving</a:t>
            </a:r>
            <a:r>
              <a:rPr lang="it-IT" dirty="0"/>
              <a:t> teams to </a:t>
            </a:r>
            <a:r>
              <a:rPr lang="it-IT" dirty="0" err="1"/>
              <a:t>consider</a:t>
            </a:r>
            <a:r>
              <a:rPr lang="it-IT" dirty="0"/>
              <a:t> a wide </a:t>
            </a:r>
            <a:r>
              <a:rPr lang="it-IT" dirty="0" err="1"/>
              <a:t>range</a:t>
            </a:r>
            <a:r>
              <a:rPr lang="it-IT" dirty="0"/>
              <a:t> of </a:t>
            </a:r>
            <a:r>
              <a:rPr lang="it-IT" dirty="0" err="1"/>
              <a:t>alternatives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405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30832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2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Fishbone</a:t>
            </a:r>
            <a:r>
              <a:rPr lang="it-IT" sz="3200" dirty="0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Diagram</a:t>
            </a:r>
            <a:endParaRPr lang="it-IT" sz="4000" dirty="0">
              <a:solidFill>
                <a:srgbClr val="2327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763" y="1193800"/>
            <a:ext cx="9132887" cy="4187825"/>
            <a:chOff x="4763" y="1193800"/>
            <a:chExt cx="9132887" cy="41878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1193800"/>
              <a:ext cx="9132887" cy="418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2123728" y="4869160"/>
              <a:ext cx="18644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b="1" dirty="0" err="1">
                  <a:ln>
                    <a:solidFill>
                      <a:schemeClr val="bg1"/>
                    </a:solidFill>
                  </a:ln>
                </a:rPr>
                <a:t>Individual</a:t>
              </a:r>
              <a:r>
                <a:rPr lang="it-IT" b="1" dirty="0">
                  <a:ln>
                    <a:solidFill>
                      <a:schemeClr val="bg1"/>
                    </a:solidFill>
                  </a:ln>
                </a:rPr>
                <a:t> </a:t>
              </a:r>
              <a:r>
                <a:rPr lang="it-IT" b="1" dirty="0" err="1">
                  <a:ln>
                    <a:solidFill>
                      <a:schemeClr val="bg1"/>
                    </a:solidFill>
                  </a:ln>
                </a:rPr>
                <a:t>Factors</a:t>
              </a:r>
              <a:endParaRPr lang="it-IT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95536" y="4869160"/>
              <a:ext cx="16024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b="1" dirty="0" err="1">
                  <a:ln>
                    <a:solidFill>
                      <a:schemeClr val="bg1"/>
                    </a:solidFill>
                  </a:ln>
                </a:rPr>
                <a:t>Patient</a:t>
              </a:r>
              <a:r>
                <a:rPr lang="it-IT" b="1" dirty="0">
                  <a:ln>
                    <a:solidFill>
                      <a:schemeClr val="bg1"/>
                    </a:solidFill>
                  </a:ln>
                </a:rPr>
                <a:t> </a:t>
              </a:r>
              <a:r>
                <a:rPr lang="it-IT" b="1" dirty="0" err="1">
                  <a:ln>
                    <a:solidFill>
                      <a:schemeClr val="bg1"/>
                    </a:solidFill>
                  </a:ln>
                </a:rPr>
                <a:t>Factors</a:t>
              </a:r>
              <a:endParaRPr lang="it-IT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988213" y="4869160"/>
              <a:ext cx="27188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n>
                    <a:solidFill>
                      <a:schemeClr val="bg1"/>
                    </a:solidFill>
                  </a:ln>
                </a:rPr>
                <a:t>Work </a:t>
              </a:r>
              <a:r>
                <a:rPr lang="it-IT" b="1" dirty="0" err="1">
                  <a:ln>
                    <a:solidFill>
                      <a:schemeClr val="bg1"/>
                    </a:solidFill>
                  </a:ln>
                </a:rPr>
                <a:t>Envirnoment</a:t>
              </a:r>
              <a:r>
                <a:rPr lang="it-IT" b="1" dirty="0">
                  <a:ln>
                    <a:solidFill>
                      <a:schemeClr val="bg1"/>
                    </a:solidFill>
                  </a:ln>
                </a:rPr>
                <a:t> </a:t>
              </a:r>
              <a:r>
                <a:rPr lang="it-IT" b="1" dirty="0" err="1">
                  <a:ln>
                    <a:solidFill>
                      <a:schemeClr val="bg1"/>
                    </a:solidFill>
                  </a:ln>
                </a:rPr>
                <a:t>Factors</a:t>
              </a:r>
              <a:endParaRPr lang="it-IT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39552" y="1544031"/>
              <a:ext cx="193783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>
                  <a:ln>
                    <a:solidFill>
                      <a:schemeClr val="bg1"/>
                    </a:solidFill>
                  </a:ln>
                </a:rPr>
                <a:t>Task &amp; Technology</a:t>
              </a:r>
              <a:br>
                <a:rPr lang="it-IT" b="1" dirty="0">
                  <a:ln>
                    <a:solidFill>
                      <a:schemeClr val="bg1"/>
                    </a:solidFill>
                  </a:ln>
                </a:rPr>
              </a:br>
              <a:r>
                <a:rPr lang="it-IT" b="1" dirty="0" err="1">
                  <a:ln>
                    <a:solidFill>
                      <a:schemeClr val="bg1"/>
                    </a:solidFill>
                  </a:ln>
                </a:rPr>
                <a:t>Factors</a:t>
              </a:r>
              <a:endParaRPr lang="it-IT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771800" y="1682530"/>
              <a:ext cx="14293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n>
                    <a:solidFill>
                      <a:schemeClr val="bg1"/>
                    </a:solidFill>
                  </a:ln>
                </a:rPr>
                <a:t>Team </a:t>
              </a:r>
              <a:r>
                <a:rPr lang="it-IT" b="1" dirty="0" err="1">
                  <a:ln>
                    <a:solidFill>
                      <a:schemeClr val="bg1"/>
                    </a:solidFill>
                  </a:ln>
                </a:rPr>
                <a:t>Factors</a:t>
              </a:r>
              <a:endParaRPr lang="it-IT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427984" y="1544031"/>
              <a:ext cx="312079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err="1">
                  <a:ln>
                    <a:solidFill>
                      <a:schemeClr val="bg1"/>
                    </a:solidFill>
                  </a:ln>
                </a:rPr>
                <a:t>Organisational</a:t>
              </a:r>
              <a:r>
                <a:rPr lang="it-IT" b="1" dirty="0">
                  <a:ln>
                    <a:solidFill>
                      <a:schemeClr val="bg1"/>
                    </a:solidFill>
                  </a:ln>
                </a:rPr>
                <a:t> &amp; Management</a:t>
              </a:r>
              <a:br>
                <a:rPr lang="it-IT" b="1" dirty="0">
                  <a:ln>
                    <a:solidFill>
                      <a:schemeClr val="bg1"/>
                    </a:solidFill>
                  </a:ln>
                </a:rPr>
              </a:br>
              <a:r>
                <a:rPr lang="it-IT" b="1" dirty="0" err="1">
                  <a:ln>
                    <a:solidFill>
                      <a:schemeClr val="bg1"/>
                    </a:solidFill>
                  </a:ln>
                </a:rPr>
                <a:t>Factors</a:t>
              </a:r>
              <a:endParaRPr lang="it-IT" b="1" dirty="0">
                <a:ln>
                  <a:solidFill>
                    <a:schemeClr val="bg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06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30832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2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  <a:r>
              <a:rPr lang="it-IT" sz="3200" dirty="0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  <a:endParaRPr lang="it-IT" sz="3200" dirty="0">
              <a:solidFill>
                <a:srgbClr val="2327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248943"/>
              </p:ext>
            </p:extLst>
          </p:nvPr>
        </p:nvGraphicFramePr>
        <p:xfrm>
          <a:off x="251520" y="1916832"/>
          <a:ext cx="8136904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it-IT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Description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323528" y="11247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Event Timeline tracks the incident and allows the experts to discover any parts of the process where problems may have occurred.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686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30832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2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Ameliorating</a:t>
            </a:r>
            <a:r>
              <a:rPr lang="it-IT" sz="3200" dirty="0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</a:t>
            </a:r>
            <a:endParaRPr lang="it-IT" sz="3200" dirty="0">
              <a:solidFill>
                <a:srgbClr val="2327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34924"/>
              </p:ext>
            </p:extLst>
          </p:nvPr>
        </p:nvGraphicFramePr>
        <p:xfrm>
          <a:off x="323528" y="1556792"/>
          <a:ext cx="8136904" cy="483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it-IT" sz="1600" dirty="0" err="1"/>
                        <a:t>Ameliorating</a:t>
                      </a:r>
                      <a:r>
                        <a:rPr lang="it-IT" sz="1600" baseline="0" dirty="0"/>
                        <a:t>  </a:t>
                      </a:r>
                      <a:r>
                        <a:rPr lang="it-IT" sz="1600" baseline="0" dirty="0" err="1"/>
                        <a:t>Actions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Description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 kind of preventive solution is to be implemented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Level of </a:t>
                      </a:r>
                      <a:r>
                        <a:rPr lang="it-IT" sz="1600" dirty="0" err="1"/>
                        <a:t>application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Healthcare trust, </a:t>
                      </a:r>
                      <a:r>
                        <a:rPr lang="it-IT" sz="1600" dirty="0" err="1"/>
                        <a:t>ward</a:t>
                      </a:r>
                      <a:r>
                        <a:rPr lang="it-IT" sz="1600" baseline="0" dirty="0"/>
                        <a:t> </a:t>
                      </a:r>
                      <a:r>
                        <a:rPr lang="it-IT" sz="1600" baseline="0" dirty="0" err="1"/>
                        <a:t>Director</a:t>
                      </a:r>
                      <a:r>
                        <a:rPr lang="it-IT" sz="1600" baseline="0" dirty="0"/>
                        <a:t>, </a:t>
                      </a:r>
                      <a:r>
                        <a:rPr lang="it-IT" sz="1600" baseline="0" dirty="0" err="1"/>
                        <a:t>Risk</a:t>
                      </a:r>
                      <a:r>
                        <a:rPr lang="it-IT" sz="1600" baseline="0" dirty="0"/>
                        <a:t> Manager, etc.</a:t>
                      </a:r>
                      <a:endParaRPr lang="it-IT" sz="1600" dirty="0"/>
                    </a:p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/>
                        <a:t>Person</a:t>
                      </a:r>
                      <a:r>
                        <a:rPr lang="it-IT" sz="1600" dirty="0"/>
                        <a:t> in </a:t>
                      </a:r>
                      <a:r>
                        <a:rPr lang="it-IT" sz="1600" dirty="0" err="1"/>
                        <a:t>charge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People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who is committed to ensuring that the solution is implemented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Application time </a:t>
                      </a:r>
                      <a:r>
                        <a:rPr lang="it-IT" sz="1600" dirty="0" err="1"/>
                        <a:t>ameliorating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action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within</a:t>
                      </a:r>
                      <a:r>
                        <a:rPr lang="it-IT" sz="1600" dirty="0"/>
                        <a:t> 3 </a:t>
                      </a:r>
                      <a:r>
                        <a:rPr lang="it-IT" sz="1600" dirty="0" err="1"/>
                        <a:t>months</a:t>
                      </a:r>
                      <a:r>
                        <a:rPr lang="it-IT" sz="1600" dirty="0"/>
                        <a:t>;</a:t>
                      </a:r>
                      <a:r>
                        <a:rPr lang="it-IT" sz="1600" baseline="0" dirty="0"/>
                        <a:t> </a:t>
                      </a:r>
                      <a:r>
                        <a:rPr lang="it-IT" sz="1600" baseline="0" dirty="0" err="1"/>
                        <a:t>within</a:t>
                      </a:r>
                      <a:r>
                        <a:rPr lang="it-IT" sz="1600" baseline="0" dirty="0"/>
                        <a:t> 6 </a:t>
                      </a:r>
                      <a:r>
                        <a:rPr lang="it-IT" sz="1600" baseline="0" dirty="0" err="1"/>
                        <a:t>months</a:t>
                      </a:r>
                      <a:r>
                        <a:rPr lang="it-IT" sz="1600" baseline="0" dirty="0"/>
                        <a:t>; </a:t>
                      </a:r>
                      <a:r>
                        <a:rPr lang="en-US" sz="1600" dirty="0"/>
                        <a:t>within 12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Evaluation </a:t>
                      </a:r>
                      <a:r>
                        <a:rPr lang="it-IT" sz="1600" dirty="0" err="1"/>
                        <a:t>measures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indicator that measures the effectiveness of the hypothesized solution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/>
                        <a:t>Day</a:t>
                      </a:r>
                      <a:r>
                        <a:rPr lang="it-IT" sz="1600" dirty="0"/>
                        <a:t> of the </a:t>
                      </a:r>
                      <a:r>
                        <a:rPr lang="it-IT" sz="1600" dirty="0" err="1"/>
                        <a:t>measure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moment in which it is intended to detect the outcome of the solution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/>
                        <a:t>Frequency</a:t>
                      </a:r>
                      <a:r>
                        <a:rPr lang="it-IT" sz="1600" dirty="0"/>
                        <a:t> of </a:t>
                      </a:r>
                      <a:r>
                        <a:rPr lang="it-IT" sz="1600" dirty="0" err="1"/>
                        <a:t>evaluation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measures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type of monitoring (monthly, quarterly, half-yearly, yearly, etc.)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/>
                        <a:t>Management involvement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Si/No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323528" y="112474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Each ameliorating action </a:t>
            </a:r>
            <a:r>
              <a:rPr lang="it-IT" dirty="0" err="1"/>
              <a:t>should</a:t>
            </a:r>
            <a:r>
              <a:rPr lang="it-IT" dirty="0"/>
              <a:t> include </a:t>
            </a:r>
            <a:r>
              <a:rPr lang="it-IT" dirty="0" err="1"/>
              <a:t>this</a:t>
            </a:r>
            <a:r>
              <a:rPr lang="it-IT" dirty="0"/>
              <a:t> information</a:t>
            </a:r>
            <a:r>
              <a:rPr lang="en-US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724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30832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2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Glossary</a:t>
            </a:r>
            <a:endParaRPr lang="it-IT" sz="4000" dirty="0">
              <a:solidFill>
                <a:srgbClr val="2327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196752"/>
            <a:ext cx="9001695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Active </a:t>
            </a:r>
            <a:r>
              <a:rPr lang="it-IT" sz="1400" b="1" dirty="0" err="1"/>
              <a:t>error</a:t>
            </a:r>
            <a:r>
              <a:rPr lang="it-IT" sz="1400" b="1" dirty="0"/>
              <a:t> or Active </a:t>
            </a:r>
            <a:r>
              <a:rPr lang="it-IT" sz="1400" b="1" dirty="0" err="1"/>
              <a:t>Failure</a:t>
            </a:r>
            <a:endParaRPr lang="it-IT" sz="1400" b="1" dirty="0"/>
          </a:p>
          <a:p>
            <a:r>
              <a:rPr lang="en-US" sz="1400" dirty="0"/>
              <a:t>The terms </a:t>
            </a:r>
            <a:r>
              <a:rPr lang="en-US" sz="1400" i="1" dirty="0"/>
              <a:t>active</a:t>
            </a:r>
            <a:r>
              <a:rPr lang="en-US" sz="1400" dirty="0"/>
              <a:t> and </a:t>
            </a:r>
            <a:r>
              <a:rPr lang="en-US" sz="1400" i="1" dirty="0"/>
              <a:t>latent</a:t>
            </a:r>
            <a:r>
              <a:rPr lang="en-US" sz="1400" dirty="0"/>
              <a:t> as applied to errors were coined by Reason. </a:t>
            </a:r>
            <a:br>
              <a:rPr lang="en-US" sz="1400" dirty="0"/>
            </a:br>
            <a:r>
              <a:rPr lang="en-US" sz="1400" b="1" dirty="0"/>
              <a:t>Active errors </a:t>
            </a:r>
            <a:r>
              <a:rPr lang="en-US" sz="1400" dirty="0"/>
              <a:t>occur at the point of contact between a human and some aspect of a larger system</a:t>
            </a:r>
            <a:br>
              <a:rPr lang="en-US" sz="1400" dirty="0"/>
            </a:br>
            <a:r>
              <a:rPr lang="en-US" sz="1400" dirty="0"/>
              <a:t>(e.g., a human machine interface). They are generally readily apparent (e.g., pushing an incorrect button,</a:t>
            </a:r>
            <a:br>
              <a:rPr lang="en-US" sz="1400" dirty="0"/>
            </a:br>
            <a:r>
              <a:rPr lang="en-US" sz="1400" dirty="0"/>
              <a:t>ignoring a warning light) and almost always involve someone at the frontline.</a:t>
            </a:r>
            <a:br>
              <a:rPr lang="en-US" sz="1400" dirty="0"/>
            </a:br>
            <a:r>
              <a:rPr lang="en-US" sz="1400" dirty="0"/>
              <a:t>Active failures are sometimes referred to as errors at the sharp end, figuratively referring to a scalpel.</a:t>
            </a:r>
          </a:p>
          <a:p>
            <a:r>
              <a:rPr lang="en-US" sz="1400" dirty="0"/>
              <a:t>In other words, errors at the sharp end are noticed first because they are committed by the person closest to the patient.</a:t>
            </a:r>
          </a:p>
          <a:p>
            <a:r>
              <a:rPr lang="en-US" sz="1400" dirty="0"/>
              <a:t>This person may literally be holding a scalpel (e.g., an orthopedist operating on the wrong leg) or figuratively be</a:t>
            </a:r>
          </a:p>
          <a:p>
            <a:r>
              <a:rPr lang="en-US" sz="1400" dirty="0"/>
              <a:t>administering any kind of therapy (e.g., a nurse programming an intravenous pump) or performing any aspect of care.</a:t>
            </a:r>
            <a:br>
              <a:rPr lang="en-US" sz="1400" dirty="0"/>
            </a:br>
            <a:r>
              <a:rPr lang="en-US" sz="1400" b="1" dirty="0"/>
              <a:t>Latent errors</a:t>
            </a:r>
            <a:r>
              <a:rPr lang="en-US" sz="1400" dirty="0"/>
              <a:t> (or latent conditions), in contrast, refer to less apparent failures of organization or design that contributed</a:t>
            </a:r>
          </a:p>
          <a:p>
            <a:r>
              <a:rPr lang="en-US" sz="1400" dirty="0"/>
              <a:t>to the occurrence of errors or allowed them to cause harm to patients. To complete the metaphor, latent errors are</a:t>
            </a:r>
          </a:p>
          <a:p>
            <a:r>
              <a:rPr lang="en-US" sz="1400" dirty="0"/>
              <a:t>those at the other end of the scalpel, the blunt end referring to the many layers of the health care system that affect</a:t>
            </a:r>
          </a:p>
          <a:p>
            <a:r>
              <a:rPr lang="en-US" sz="1400" dirty="0"/>
              <a:t>the person "holding" the scalpel.</a:t>
            </a:r>
          </a:p>
          <a:p>
            <a:endParaRPr lang="en-US" sz="1400" dirty="0"/>
          </a:p>
          <a:p>
            <a:r>
              <a:rPr lang="it-IT" sz="1400" b="1" dirty="0" err="1"/>
              <a:t>Latent</a:t>
            </a:r>
            <a:r>
              <a:rPr lang="it-IT" sz="1400" b="1" dirty="0"/>
              <a:t> </a:t>
            </a:r>
            <a:r>
              <a:rPr lang="it-IT" sz="1400" b="1" dirty="0" err="1"/>
              <a:t>error</a:t>
            </a:r>
            <a:r>
              <a:rPr lang="it-IT" sz="1400" b="1" dirty="0"/>
              <a:t> or </a:t>
            </a:r>
            <a:r>
              <a:rPr lang="it-IT" sz="1400" b="1" dirty="0" err="1"/>
              <a:t>Latent</a:t>
            </a:r>
            <a:r>
              <a:rPr lang="it-IT" sz="1400" b="1" dirty="0"/>
              <a:t> </a:t>
            </a:r>
            <a:r>
              <a:rPr lang="it-IT" sz="1400" b="1" dirty="0" err="1"/>
              <a:t>Condition</a:t>
            </a:r>
            <a:endParaRPr lang="en-US" sz="1400" dirty="0"/>
          </a:p>
          <a:p>
            <a:r>
              <a:rPr lang="en-US" sz="1400" dirty="0"/>
              <a:t>The terms active and latent as applied to errors were coined by Reason. Latent errors (or latent conditions) refer to</a:t>
            </a:r>
          </a:p>
          <a:p>
            <a:r>
              <a:rPr lang="en-US" sz="1400" dirty="0"/>
              <a:t>less apparent failures of organization or design that contributed to the occurrence of errors or allowed them</a:t>
            </a:r>
          </a:p>
          <a:p>
            <a:r>
              <a:rPr lang="en-US" sz="1400" dirty="0"/>
              <a:t>to cause harm to patients. For instance, whereas the active failure in a particular adverse event may</a:t>
            </a:r>
          </a:p>
          <a:p>
            <a:r>
              <a:rPr lang="en-US" sz="1400" dirty="0"/>
              <a:t>have been a mistake in programming an intravenous pump, a latent error might be that the institution</a:t>
            </a:r>
          </a:p>
          <a:p>
            <a:r>
              <a:rPr lang="en-US" sz="1400" dirty="0"/>
              <a:t>uses multiple different types of infusion pumps, making programming errors more likely. Thus, latent</a:t>
            </a:r>
          </a:p>
          <a:p>
            <a:r>
              <a:rPr lang="en-US" sz="1400" dirty="0"/>
              <a:t>errors are quite literally "accidents waiting to happen." Latent errors are sometimes referred to</a:t>
            </a:r>
          </a:p>
          <a:p>
            <a:r>
              <a:rPr lang="en-US" sz="1400" dirty="0"/>
              <a:t>as errors at the blunt end, referring to the many layers of the health care system that affect the</a:t>
            </a:r>
          </a:p>
          <a:p>
            <a:r>
              <a:rPr lang="en-US" sz="1400" dirty="0"/>
              <a:t>person "holding" the scalpel. Active failures, in contrast, are sometimes referred to as errors</a:t>
            </a:r>
          </a:p>
          <a:p>
            <a:r>
              <a:rPr lang="en-US" sz="1400" dirty="0"/>
              <a:t>at the sharp end, or the personnel and parts of the health care system in direct contact with patients.</a:t>
            </a:r>
          </a:p>
          <a:p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13147" r="70485" b="66294"/>
          <a:stretch/>
        </p:blipFill>
        <p:spPr bwMode="auto">
          <a:xfrm>
            <a:off x="7092280" y="476672"/>
            <a:ext cx="1475287" cy="10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29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30832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200" dirty="0" err="1">
                <a:solidFill>
                  <a:srgbClr val="2327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Glossary</a:t>
            </a:r>
            <a:endParaRPr lang="it-IT" sz="4000" dirty="0">
              <a:solidFill>
                <a:srgbClr val="2327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196752"/>
            <a:ext cx="899201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Adverse Event</a:t>
            </a:r>
          </a:p>
          <a:p>
            <a:r>
              <a:rPr lang="en-US" sz="1600" dirty="0"/>
              <a:t>Any injury caused by medical care.</a:t>
            </a:r>
          </a:p>
          <a:p>
            <a:endParaRPr lang="en-US" sz="1600" dirty="0"/>
          </a:p>
          <a:p>
            <a:r>
              <a:rPr lang="en-US" sz="1600" dirty="0"/>
              <a:t>Examples:</a:t>
            </a:r>
          </a:p>
          <a:p>
            <a:endParaRPr lang="en-US" sz="1600" dirty="0"/>
          </a:p>
          <a:p>
            <a:r>
              <a:rPr lang="en-US" sz="1600" dirty="0"/>
              <a:t>pneumothorax from central venous catheter placement</a:t>
            </a:r>
          </a:p>
          <a:p>
            <a:r>
              <a:rPr lang="en-US" sz="1600" dirty="0"/>
              <a:t>anaphylaxis to penicillin</a:t>
            </a:r>
          </a:p>
          <a:p>
            <a:r>
              <a:rPr lang="en-US" sz="1600" dirty="0"/>
              <a:t>postoperative wound infection</a:t>
            </a:r>
          </a:p>
          <a:p>
            <a:r>
              <a:rPr lang="en-US" sz="1600" dirty="0"/>
              <a:t>hospital-acquired delirium (or "</a:t>
            </a:r>
            <a:r>
              <a:rPr lang="en-US" sz="1600" dirty="0" err="1"/>
              <a:t>sundowning</a:t>
            </a:r>
            <a:r>
              <a:rPr lang="en-US" sz="1600" dirty="0"/>
              <a:t>") in elderly patients</a:t>
            </a:r>
          </a:p>
          <a:p>
            <a:r>
              <a:rPr lang="en-US" sz="1600" dirty="0"/>
              <a:t>Identifying something as an adverse event does not imply "error," "negligence," or poor quality care.</a:t>
            </a:r>
            <a:br>
              <a:rPr lang="en-US" sz="1600" dirty="0"/>
            </a:br>
            <a:r>
              <a:rPr lang="en-US" sz="1600" dirty="0"/>
              <a:t>It simply indicates that an undesirable clinical outcome resulted from some aspect of diagnosis or therapy,</a:t>
            </a:r>
          </a:p>
          <a:p>
            <a:r>
              <a:rPr lang="en-US" sz="1600" dirty="0"/>
              <a:t>not an underlying disease process. Thus, pneumothorax from central venous catheter placement counts</a:t>
            </a:r>
          </a:p>
          <a:p>
            <a:r>
              <a:rPr lang="en-US" sz="1600" dirty="0"/>
              <a:t>as an adverse event regardless of insertion technique. Similarly, postoperative wound infections count</a:t>
            </a:r>
          </a:p>
          <a:p>
            <a:r>
              <a:rPr lang="en-US" sz="1600" dirty="0"/>
              <a:t>as adverse events even if the operation proceeded with optimal adherence to sterile procedures,</a:t>
            </a:r>
            <a:br>
              <a:rPr lang="en-US" sz="1600" dirty="0"/>
            </a:br>
            <a:r>
              <a:rPr lang="en-US" sz="1600" dirty="0"/>
              <a:t>the patient received appropriate antibiotic prophylaxis in the perioperative setting,</a:t>
            </a:r>
          </a:p>
          <a:p>
            <a:r>
              <a:rPr lang="en-US" sz="1600" dirty="0"/>
              <a:t>and so on. (See also iatrogenic).</a:t>
            </a:r>
            <a:endParaRPr lang="it-IT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13147" r="70485" b="66294"/>
          <a:stretch/>
        </p:blipFill>
        <p:spPr bwMode="auto">
          <a:xfrm>
            <a:off x="7092280" y="476672"/>
            <a:ext cx="1475287" cy="10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645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4382</TotalTime>
  <Words>1854</Words>
  <Application>Microsoft Office PowerPoint</Application>
  <PresentationFormat>On-screen Show (4:3)</PresentationFormat>
  <Paragraphs>151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di Office</vt:lpstr>
      <vt:lpstr>PowerPoint Presentation</vt:lpstr>
      <vt:lpstr>London Protocol – Organisational Accident Causation Model</vt:lpstr>
      <vt:lpstr>London Protocol – Contibutory factors</vt:lpstr>
      <vt:lpstr>Fishbone Diagram</vt:lpstr>
      <vt:lpstr>Fishbone Diagram</vt:lpstr>
      <vt:lpstr>Event Timeline</vt:lpstr>
      <vt:lpstr>Ameliorating Actions</vt:lpstr>
      <vt:lpstr>Glossary</vt:lpstr>
      <vt:lpstr>Glossary</vt:lpstr>
      <vt:lpstr>Glossary</vt:lpstr>
      <vt:lpstr>Glossary</vt:lpstr>
      <vt:lpstr>Glossary</vt:lpstr>
      <vt:lpstr>Glossary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RLS: Tools</dc:title>
  <dc:creator>Hewlett-Packard Company</dc:creator>
  <cp:lastModifiedBy>KAJIWARA, Maki</cp:lastModifiedBy>
  <cp:revision>265</cp:revision>
  <cp:lastPrinted>2022-03-23T14:54:47Z</cp:lastPrinted>
  <dcterms:created xsi:type="dcterms:W3CDTF">2019-09-16T11:28:33Z</dcterms:created>
  <dcterms:modified xsi:type="dcterms:W3CDTF">2022-04-19T10:33:23Z</dcterms:modified>
</cp:coreProperties>
</file>