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theme/theme6.xml" ContentType="application/vnd.openxmlformats-officedocument.theme+xml"/>
  <Override PartName="/ppt/slideLayouts/slideLayout6.xml" ContentType="application/vnd.openxmlformats-officedocument.presentationml.slideLayout+xml"/>
  <Override PartName="/ppt/theme/theme7.xml" ContentType="application/vnd.openxmlformats-officedocument.theme+xml"/>
  <Override PartName="/ppt/slideLayouts/slideLayout7.xml" ContentType="application/vnd.openxmlformats-officedocument.presentationml.slideLayout+xml"/>
  <Override PartName="/ppt/theme/theme8.xml" ContentType="application/vnd.openxmlformats-officedocument.theme+xml"/>
  <Override PartName="/ppt/slideLayouts/slideLayout8.xml" ContentType="application/vnd.openxmlformats-officedocument.presentationml.slideLayout+xml"/>
  <Override PartName="/ppt/theme/theme9.xml" ContentType="application/vnd.openxmlformats-officedocument.theme+xml"/>
  <Override PartName="/ppt/slideLayouts/slideLayout9.xml" ContentType="application/vnd.openxmlformats-officedocument.presentationml.slideLayout+xml"/>
  <Override PartName="/ppt/theme/theme10.xml" ContentType="application/vnd.openxmlformats-officedocument.theme+xml"/>
  <Override PartName="/ppt/slideLayouts/slideLayout10.xml" ContentType="application/vnd.openxmlformats-officedocument.presentationml.slideLayout+xml"/>
  <Override PartName="/ppt/theme/theme11.xml" ContentType="application/vnd.openxmlformats-officedocument.theme+xml"/>
  <Override PartName="/ppt/slideLayouts/slideLayout11.xml" ContentType="application/vnd.openxmlformats-officedocument.presentationml.slideLayout+xml"/>
  <Override PartName="/ppt/theme/theme12.xml" ContentType="application/vnd.openxmlformats-officedocument.theme+xml"/>
  <Override PartName="/ppt/slideLayouts/slideLayout12.xml" ContentType="application/vnd.openxmlformats-officedocument.presentationml.slideLayout+xml"/>
  <Override PartName="/ppt/theme/theme13.xml" ContentType="application/vnd.openxmlformats-officedocument.theme+xml"/>
  <Override PartName="/ppt/slideLayouts/slideLayout13.xml" ContentType="application/vnd.openxmlformats-officedocument.presentationml.slideLayout+xml"/>
  <Override PartName="/ppt/theme/theme14.xml" ContentType="application/vnd.openxmlformats-officedocument.theme+xml"/>
  <Override PartName="/ppt/slideLayouts/slideLayout14.xml" ContentType="application/vnd.openxmlformats-officedocument.presentationml.slideLayout+xml"/>
  <Override PartName="/ppt/theme/theme15.xml" ContentType="application/vnd.openxmlformats-officedocument.theme+xml"/>
  <Override PartName="/ppt/slideLayouts/slideLayout15.xml" ContentType="application/vnd.openxmlformats-officedocument.presentationml.slideLayout+xml"/>
  <Override PartName="/ppt/theme/theme16.xml" ContentType="application/vnd.openxmlformats-officedocument.theme+xml"/>
  <Override PartName="/ppt/slideLayouts/slideLayout16.xml" ContentType="application/vnd.openxmlformats-officedocument.presentationml.slideLayout+xml"/>
  <Override PartName="/ppt/theme/theme17.xml" ContentType="application/vnd.openxmlformats-officedocument.theme+xml"/>
  <Override PartName="/ppt/slideLayouts/slideLayout17.xml" ContentType="application/vnd.openxmlformats-officedocument.presentationml.slideLayout+xml"/>
  <Override PartName="/ppt/theme/theme18.xml" ContentType="application/vnd.openxmlformats-officedocument.theme+xml"/>
  <Override PartName="/ppt/slideLayouts/slideLayout18.xml" ContentType="application/vnd.openxmlformats-officedocument.presentationml.slideLayout+xml"/>
  <Override PartName="/ppt/theme/theme19.xml" ContentType="application/vnd.openxmlformats-officedocument.theme+xml"/>
  <Override PartName="/ppt/slideLayouts/slideLayout19.xml" ContentType="application/vnd.openxmlformats-officedocument.presentationml.slideLayout+xml"/>
  <Override PartName="/ppt/theme/theme20.xml" ContentType="application/vnd.openxmlformats-officedocument.theme+xml"/>
  <Override PartName="/ppt/theme/theme2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5" r:id="rId5"/>
    <p:sldMasterId id="2147483657" r:id="rId6"/>
    <p:sldMasterId id="2147483659" r:id="rId7"/>
    <p:sldMasterId id="2147483661" r:id="rId8"/>
    <p:sldMasterId id="2147483663" r:id="rId9"/>
    <p:sldMasterId id="2147483665" r:id="rId10"/>
    <p:sldMasterId id="2147483667" r:id="rId11"/>
    <p:sldMasterId id="2147483669" r:id="rId12"/>
    <p:sldMasterId id="2147483671" r:id="rId13"/>
    <p:sldMasterId id="2147483673" r:id="rId14"/>
    <p:sldMasterId id="2147483675" r:id="rId15"/>
    <p:sldMasterId id="2147483677" r:id="rId16"/>
    <p:sldMasterId id="2147483679" r:id="rId17"/>
    <p:sldMasterId id="2147483681" r:id="rId18"/>
    <p:sldMasterId id="2147483683" r:id="rId19"/>
    <p:sldMasterId id="2147483685" r:id="rId20"/>
  </p:sldMasterIdLst>
  <p:notesMasterIdLst>
    <p:notesMasterId r:id="rId148"/>
  </p:notes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 id="270" r:id="rId35"/>
    <p:sldId id="271" r:id="rId36"/>
    <p:sldId id="272" r:id="rId37"/>
    <p:sldId id="273" r:id="rId38"/>
    <p:sldId id="274" r:id="rId39"/>
    <p:sldId id="275" r:id="rId40"/>
    <p:sldId id="276" r:id="rId41"/>
    <p:sldId id="277" r:id="rId42"/>
    <p:sldId id="278" r:id="rId43"/>
    <p:sldId id="279" r:id="rId44"/>
    <p:sldId id="280" r:id="rId45"/>
    <p:sldId id="281" r:id="rId46"/>
    <p:sldId id="282" r:id="rId47"/>
    <p:sldId id="283" r:id="rId48"/>
    <p:sldId id="284" r:id="rId49"/>
    <p:sldId id="285" r:id="rId50"/>
    <p:sldId id="286" r:id="rId51"/>
    <p:sldId id="287" r:id="rId52"/>
    <p:sldId id="288" r:id="rId53"/>
    <p:sldId id="289" r:id="rId54"/>
    <p:sldId id="290" r:id="rId55"/>
    <p:sldId id="291" r:id="rId56"/>
    <p:sldId id="292" r:id="rId57"/>
    <p:sldId id="293" r:id="rId58"/>
    <p:sldId id="294" r:id="rId59"/>
    <p:sldId id="295" r:id="rId60"/>
    <p:sldId id="296" r:id="rId61"/>
    <p:sldId id="297" r:id="rId62"/>
    <p:sldId id="298" r:id="rId63"/>
    <p:sldId id="299" r:id="rId64"/>
    <p:sldId id="300" r:id="rId65"/>
    <p:sldId id="301" r:id="rId66"/>
    <p:sldId id="302" r:id="rId67"/>
    <p:sldId id="303" r:id="rId68"/>
    <p:sldId id="304" r:id="rId69"/>
    <p:sldId id="305" r:id="rId70"/>
    <p:sldId id="306" r:id="rId71"/>
    <p:sldId id="307" r:id="rId72"/>
    <p:sldId id="308" r:id="rId73"/>
    <p:sldId id="309" r:id="rId74"/>
    <p:sldId id="310" r:id="rId75"/>
    <p:sldId id="311" r:id="rId76"/>
    <p:sldId id="312" r:id="rId77"/>
    <p:sldId id="313" r:id="rId78"/>
    <p:sldId id="314" r:id="rId79"/>
    <p:sldId id="315" r:id="rId80"/>
    <p:sldId id="316" r:id="rId81"/>
    <p:sldId id="317" r:id="rId82"/>
    <p:sldId id="318" r:id="rId83"/>
    <p:sldId id="319" r:id="rId84"/>
    <p:sldId id="320" r:id="rId85"/>
    <p:sldId id="321" r:id="rId86"/>
    <p:sldId id="322" r:id="rId87"/>
    <p:sldId id="323" r:id="rId88"/>
    <p:sldId id="324" r:id="rId89"/>
    <p:sldId id="325" r:id="rId90"/>
    <p:sldId id="326" r:id="rId91"/>
    <p:sldId id="327" r:id="rId92"/>
    <p:sldId id="328" r:id="rId93"/>
    <p:sldId id="329" r:id="rId94"/>
    <p:sldId id="330" r:id="rId95"/>
    <p:sldId id="331" r:id="rId96"/>
    <p:sldId id="332" r:id="rId97"/>
    <p:sldId id="333" r:id="rId98"/>
    <p:sldId id="334" r:id="rId99"/>
    <p:sldId id="335" r:id="rId100"/>
    <p:sldId id="336" r:id="rId101"/>
    <p:sldId id="337" r:id="rId102"/>
    <p:sldId id="338" r:id="rId103"/>
    <p:sldId id="339" r:id="rId104"/>
    <p:sldId id="340" r:id="rId105"/>
    <p:sldId id="341" r:id="rId106"/>
    <p:sldId id="342" r:id="rId107"/>
    <p:sldId id="343" r:id="rId108"/>
    <p:sldId id="344" r:id="rId109"/>
    <p:sldId id="345" r:id="rId110"/>
    <p:sldId id="346" r:id="rId111"/>
    <p:sldId id="347" r:id="rId112"/>
    <p:sldId id="348" r:id="rId113"/>
    <p:sldId id="349" r:id="rId114"/>
    <p:sldId id="350" r:id="rId115"/>
    <p:sldId id="351" r:id="rId116"/>
    <p:sldId id="352" r:id="rId117"/>
    <p:sldId id="353" r:id="rId118"/>
    <p:sldId id="354" r:id="rId119"/>
    <p:sldId id="355" r:id="rId120"/>
    <p:sldId id="356" r:id="rId121"/>
    <p:sldId id="357" r:id="rId122"/>
    <p:sldId id="358"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79" r:id="rId144"/>
    <p:sldId id="380" r:id="rId145"/>
    <p:sldId id="381" r:id="rId146"/>
    <p:sldId id="382" r:id="rId147"/>
  </p:sldIdLst>
  <p:sldSz cx="12192000" cy="6858000"/>
  <p:notesSz cx="6808788" cy="9940925"/>
  <p:embeddedFontLst>
    <p:embeddedFont>
      <p:font typeface="Cambria" panose="02040503050406030204" pitchFamily="18" charset="0"/>
      <p:regular r:id="rId149"/>
      <p:bold r:id="rId150"/>
      <p:italic r:id="rId151"/>
      <p:boldItalic r:id="rId152"/>
    </p:embeddedFont>
    <p:embeddedFont>
      <p:font typeface="Helvetica Neue" panose="020B0604020202020204" charset="0"/>
      <p:regular r:id="rId153"/>
      <p:bold r:id="rId154"/>
      <p:italic r:id="rId155"/>
      <p:boldItalic r:id="rId156"/>
    </p:embeddedFont>
    <p:embeddedFont>
      <p:font typeface="Calibri" panose="020F0502020204030204" pitchFamily="34" charset="0"/>
      <p:regular r:id="rId157"/>
      <p:bold r:id="rId158"/>
      <p:italic r:id="rId159"/>
      <p:boldItalic r:id="rId160"/>
    </p:embeddedFont>
    <p:embeddedFont>
      <p:font typeface="Belleza" panose="020B0604020202020204" charset="0"/>
      <p:regular r:id="rId161"/>
    </p:embeddedFont>
    <p:embeddedFont>
      <p:font typeface="Century Gothic" panose="020B0502020202020204" pitchFamily="34" charset="0"/>
      <p:regular r:id="rId162"/>
      <p:bold r:id="rId163"/>
      <p:italic r:id="rId164"/>
      <p:boldItalic r:id="rId1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2D200454-40CA-4A62-9FC3-DE9A4176ACB9}">
      <p15:notesGuideLst xmlns:p15="http://schemas.microsoft.com/office/powerpoint/2012/main">
        <p15:guide id="1" orient="horz" pos="3131">
          <p15:clr>
            <a:srgbClr val="000000"/>
          </p15:clr>
        </p15:guide>
        <p15:guide id="2" pos="2144">
          <p15:clr>
            <a:srgbClr val="000000"/>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66" roundtripDataSignature="AMtx7mgbEZMsmbQMTT3pOyMZExIyVZ5V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535" autoAdjust="0"/>
  </p:normalViewPr>
  <p:slideViewPr>
    <p:cSldViewPr snapToGrid="0">
      <p:cViewPr varScale="1">
        <p:scale>
          <a:sx n="74" d="100"/>
          <a:sy n="74" d="100"/>
        </p:scale>
        <p:origin x="1956" y="78"/>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6.xml"/><Relationship Id="rId117" Type="http://schemas.openxmlformats.org/officeDocument/2006/relationships/slide" Target="slides/slide97.xml"/><Relationship Id="rId21" Type="http://schemas.openxmlformats.org/officeDocument/2006/relationships/slide" Target="slides/slide1.xml"/><Relationship Id="rId42" Type="http://schemas.openxmlformats.org/officeDocument/2006/relationships/slide" Target="slides/slide22.xml"/><Relationship Id="rId47" Type="http://schemas.openxmlformats.org/officeDocument/2006/relationships/slide" Target="slides/slide27.xml"/><Relationship Id="rId63" Type="http://schemas.openxmlformats.org/officeDocument/2006/relationships/slide" Target="slides/slide43.xml"/><Relationship Id="rId68" Type="http://schemas.openxmlformats.org/officeDocument/2006/relationships/slide" Target="slides/slide48.xml"/><Relationship Id="rId84" Type="http://schemas.openxmlformats.org/officeDocument/2006/relationships/slide" Target="slides/slide64.xml"/><Relationship Id="rId89" Type="http://schemas.openxmlformats.org/officeDocument/2006/relationships/slide" Target="slides/slide69.xml"/><Relationship Id="rId112" Type="http://schemas.openxmlformats.org/officeDocument/2006/relationships/slide" Target="slides/slide92.xml"/><Relationship Id="rId133" Type="http://schemas.openxmlformats.org/officeDocument/2006/relationships/slide" Target="slides/slide113.xml"/><Relationship Id="rId138" Type="http://schemas.openxmlformats.org/officeDocument/2006/relationships/slide" Target="slides/slide118.xml"/><Relationship Id="rId154" Type="http://schemas.openxmlformats.org/officeDocument/2006/relationships/font" Target="fonts/font6.fntdata"/><Relationship Id="rId159" Type="http://schemas.openxmlformats.org/officeDocument/2006/relationships/font" Target="fonts/font11.fntdata"/><Relationship Id="rId170"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87.xml"/><Relationship Id="rId11" Type="http://schemas.openxmlformats.org/officeDocument/2006/relationships/slideMaster" Target="slideMasters/slideMaster11.xml"/><Relationship Id="rId32" Type="http://schemas.openxmlformats.org/officeDocument/2006/relationships/slide" Target="slides/slide12.xml"/><Relationship Id="rId37" Type="http://schemas.openxmlformats.org/officeDocument/2006/relationships/slide" Target="slides/slide17.xml"/><Relationship Id="rId53" Type="http://schemas.openxmlformats.org/officeDocument/2006/relationships/slide" Target="slides/slide33.xml"/><Relationship Id="rId58" Type="http://schemas.openxmlformats.org/officeDocument/2006/relationships/slide" Target="slides/slide38.xml"/><Relationship Id="rId74" Type="http://schemas.openxmlformats.org/officeDocument/2006/relationships/slide" Target="slides/slide54.xml"/><Relationship Id="rId79" Type="http://schemas.openxmlformats.org/officeDocument/2006/relationships/slide" Target="slides/slide59.xml"/><Relationship Id="rId102" Type="http://schemas.openxmlformats.org/officeDocument/2006/relationships/slide" Target="slides/slide82.xml"/><Relationship Id="rId123" Type="http://schemas.openxmlformats.org/officeDocument/2006/relationships/slide" Target="slides/slide103.xml"/><Relationship Id="rId128" Type="http://schemas.openxmlformats.org/officeDocument/2006/relationships/slide" Target="slides/slide108.xml"/><Relationship Id="rId144" Type="http://schemas.openxmlformats.org/officeDocument/2006/relationships/slide" Target="slides/slide124.xml"/><Relationship Id="rId149" Type="http://schemas.openxmlformats.org/officeDocument/2006/relationships/font" Target="fonts/font1.fntdata"/><Relationship Id="rId5" Type="http://schemas.openxmlformats.org/officeDocument/2006/relationships/slideMaster" Target="slideMasters/slideMaster5.xml"/><Relationship Id="rId90" Type="http://schemas.openxmlformats.org/officeDocument/2006/relationships/slide" Target="slides/slide70.xml"/><Relationship Id="rId95" Type="http://schemas.openxmlformats.org/officeDocument/2006/relationships/slide" Target="slides/slide75.xml"/><Relationship Id="rId160" Type="http://schemas.openxmlformats.org/officeDocument/2006/relationships/font" Target="fonts/font12.fntdata"/><Relationship Id="rId165" Type="http://schemas.openxmlformats.org/officeDocument/2006/relationships/font" Target="fonts/font17.fntdata"/><Relationship Id="rId22" Type="http://schemas.openxmlformats.org/officeDocument/2006/relationships/slide" Target="slides/slide2.xml"/><Relationship Id="rId27" Type="http://schemas.openxmlformats.org/officeDocument/2006/relationships/slide" Target="slides/slide7.xml"/><Relationship Id="rId43" Type="http://schemas.openxmlformats.org/officeDocument/2006/relationships/slide" Target="slides/slide23.xml"/><Relationship Id="rId48" Type="http://schemas.openxmlformats.org/officeDocument/2006/relationships/slide" Target="slides/slide28.xml"/><Relationship Id="rId64" Type="http://schemas.openxmlformats.org/officeDocument/2006/relationships/slide" Target="slides/slide44.xml"/><Relationship Id="rId69" Type="http://schemas.openxmlformats.org/officeDocument/2006/relationships/slide" Target="slides/slide49.xml"/><Relationship Id="rId113" Type="http://schemas.openxmlformats.org/officeDocument/2006/relationships/slide" Target="slides/slide93.xml"/><Relationship Id="rId118" Type="http://schemas.openxmlformats.org/officeDocument/2006/relationships/slide" Target="slides/slide98.xml"/><Relationship Id="rId134" Type="http://schemas.openxmlformats.org/officeDocument/2006/relationships/slide" Target="slides/slide114.xml"/><Relationship Id="rId139" Type="http://schemas.openxmlformats.org/officeDocument/2006/relationships/slide" Target="slides/slide119.xml"/><Relationship Id="rId80" Type="http://schemas.openxmlformats.org/officeDocument/2006/relationships/slide" Target="slides/slide60.xml"/><Relationship Id="rId85" Type="http://schemas.openxmlformats.org/officeDocument/2006/relationships/slide" Target="slides/slide65.xml"/><Relationship Id="rId150" Type="http://schemas.openxmlformats.org/officeDocument/2006/relationships/font" Target="fonts/font2.fntdata"/><Relationship Id="rId155" Type="http://schemas.openxmlformats.org/officeDocument/2006/relationships/font" Target="fonts/font7.fntdata"/><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3.xml"/><Relationship Id="rId38" Type="http://schemas.openxmlformats.org/officeDocument/2006/relationships/slide" Target="slides/slide18.xml"/><Relationship Id="rId59" Type="http://schemas.openxmlformats.org/officeDocument/2006/relationships/slide" Target="slides/slide39.xml"/><Relationship Id="rId103" Type="http://schemas.openxmlformats.org/officeDocument/2006/relationships/slide" Target="slides/slide83.xml"/><Relationship Id="rId108" Type="http://schemas.openxmlformats.org/officeDocument/2006/relationships/slide" Target="slides/slide88.xml"/><Relationship Id="rId124" Type="http://schemas.openxmlformats.org/officeDocument/2006/relationships/slide" Target="slides/slide104.xml"/><Relationship Id="rId129" Type="http://schemas.openxmlformats.org/officeDocument/2006/relationships/slide" Target="slides/slide109.xml"/><Relationship Id="rId54" Type="http://schemas.openxmlformats.org/officeDocument/2006/relationships/slide" Target="slides/slide34.xml"/><Relationship Id="rId70" Type="http://schemas.openxmlformats.org/officeDocument/2006/relationships/slide" Target="slides/slide50.xml"/><Relationship Id="rId75" Type="http://schemas.openxmlformats.org/officeDocument/2006/relationships/slide" Target="slides/slide55.xml"/><Relationship Id="rId91" Type="http://schemas.openxmlformats.org/officeDocument/2006/relationships/slide" Target="slides/slide71.xml"/><Relationship Id="rId96" Type="http://schemas.openxmlformats.org/officeDocument/2006/relationships/slide" Target="slides/slide76.xml"/><Relationship Id="rId140" Type="http://schemas.openxmlformats.org/officeDocument/2006/relationships/slide" Target="slides/slide120.xml"/><Relationship Id="rId145" Type="http://schemas.openxmlformats.org/officeDocument/2006/relationships/slide" Target="slides/slide125.xml"/><Relationship Id="rId161" Type="http://schemas.openxmlformats.org/officeDocument/2006/relationships/font" Target="fonts/font13.fntdata"/><Relationship Id="rId166"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3.xml"/><Relationship Id="rId28" Type="http://schemas.openxmlformats.org/officeDocument/2006/relationships/slide" Target="slides/slide8.xml"/><Relationship Id="rId36" Type="http://schemas.openxmlformats.org/officeDocument/2006/relationships/slide" Target="slides/slide16.xml"/><Relationship Id="rId49" Type="http://schemas.openxmlformats.org/officeDocument/2006/relationships/slide" Target="slides/slide29.xml"/><Relationship Id="rId57" Type="http://schemas.openxmlformats.org/officeDocument/2006/relationships/slide" Target="slides/slide37.xml"/><Relationship Id="rId106" Type="http://schemas.openxmlformats.org/officeDocument/2006/relationships/slide" Target="slides/slide86.xml"/><Relationship Id="rId114" Type="http://schemas.openxmlformats.org/officeDocument/2006/relationships/slide" Target="slides/slide94.xml"/><Relationship Id="rId119" Type="http://schemas.openxmlformats.org/officeDocument/2006/relationships/slide" Target="slides/slide99.xml"/><Relationship Id="rId127" Type="http://schemas.openxmlformats.org/officeDocument/2006/relationships/slide" Target="slides/slide107.xml"/><Relationship Id="rId10" Type="http://schemas.openxmlformats.org/officeDocument/2006/relationships/slideMaster" Target="slideMasters/slideMaster10.xml"/><Relationship Id="rId31" Type="http://schemas.openxmlformats.org/officeDocument/2006/relationships/slide" Target="slides/slide11.xml"/><Relationship Id="rId44" Type="http://schemas.openxmlformats.org/officeDocument/2006/relationships/slide" Target="slides/slide24.xml"/><Relationship Id="rId52" Type="http://schemas.openxmlformats.org/officeDocument/2006/relationships/slide" Target="slides/slide32.xml"/><Relationship Id="rId60" Type="http://schemas.openxmlformats.org/officeDocument/2006/relationships/slide" Target="slides/slide40.xml"/><Relationship Id="rId65" Type="http://schemas.openxmlformats.org/officeDocument/2006/relationships/slide" Target="slides/slide45.xml"/><Relationship Id="rId73" Type="http://schemas.openxmlformats.org/officeDocument/2006/relationships/slide" Target="slides/slide53.xml"/><Relationship Id="rId78" Type="http://schemas.openxmlformats.org/officeDocument/2006/relationships/slide" Target="slides/slide58.xml"/><Relationship Id="rId81" Type="http://schemas.openxmlformats.org/officeDocument/2006/relationships/slide" Target="slides/slide61.xml"/><Relationship Id="rId86" Type="http://schemas.openxmlformats.org/officeDocument/2006/relationships/slide" Target="slides/slide66.xml"/><Relationship Id="rId94" Type="http://schemas.openxmlformats.org/officeDocument/2006/relationships/slide" Target="slides/slide74.xml"/><Relationship Id="rId99" Type="http://schemas.openxmlformats.org/officeDocument/2006/relationships/slide" Target="slides/slide79.xml"/><Relationship Id="rId101" Type="http://schemas.openxmlformats.org/officeDocument/2006/relationships/slide" Target="slides/slide81.xml"/><Relationship Id="rId122" Type="http://schemas.openxmlformats.org/officeDocument/2006/relationships/slide" Target="slides/slide102.xml"/><Relationship Id="rId130" Type="http://schemas.openxmlformats.org/officeDocument/2006/relationships/slide" Target="slides/slide110.xml"/><Relationship Id="rId135" Type="http://schemas.openxmlformats.org/officeDocument/2006/relationships/slide" Target="slides/slide115.xml"/><Relationship Id="rId143" Type="http://schemas.openxmlformats.org/officeDocument/2006/relationships/slide" Target="slides/slide123.xml"/><Relationship Id="rId148" Type="http://schemas.openxmlformats.org/officeDocument/2006/relationships/notesMaster" Target="notesMasters/notesMaster1.xml"/><Relationship Id="rId151" Type="http://schemas.openxmlformats.org/officeDocument/2006/relationships/font" Target="fonts/font3.fntdata"/><Relationship Id="rId156" Type="http://schemas.openxmlformats.org/officeDocument/2006/relationships/font" Target="fonts/font8.fntdata"/><Relationship Id="rId164" Type="http://schemas.openxmlformats.org/officeDocument/2006/relationships/font" Target="fonts/font16.fntdata"/><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9.xml"/><Relationship Id="rId109" Type="http://schemas.openxmlformats.org/officeDocument/2006/relationships/slide" Target="slides/slide89.xml"/><Relationship Id="rId34" Type="http://schemas.openxmlformats.org/officeDocument/2006/relationships/slide" Target="slides/slide14.xml"/><Relationship Id="rId50" Type="http://schemas.openxmlformats.org/officeDocument/2006/relationships/slide" Target="slides/slide30.xml"/><Relationship Id="rId55" Type="http://schemas.openxmlformats.org/officeDocument/2006/relationships/slide" Target="slides/slide35.xml"/><Relationship Id="rId76" Type="http://schemas.openxmlformats.org/officeDocument/2006/relationships/slide" Target="slides/slide56.xml"/><Relationship Id="rId97" Type="http://schemas.openxmlformats.org/officeDocument/2006/relationships/slide" Target="slides/slide77.xml"/><Relationship Id="rId104" Type="http://schemas.openxmlformats.org/officeDocument/2006/relationships/slide" Target="slides/slide84.xml"/><Relationship Id="rId120" Type="http://schemas.openxmlformats.org/officeDocument/2006/relationships/slide" Target="slides/slide100.xml"/><Relationship Id="rId125" Type="http://schemas.openxmlformats.org/officeDocument/2006/relationships/slide" Target="slides/slide105.xml"/><Relationship Id="rId141" Type="http://schemas.openxmlformats.org/officeDocument/2006/relationships/slide" Target="slides/slide121.xml"/><Relationship Id="rId146" Type="http://schemas.openxmlformats.org/officeDocument/2006/relationships/slide" Target="slides/slide126.xml"/><Relationship Id="rId16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1.xml"/><Relationship Id="rId92" Type="http://schemas.openxmlformats.org/officeDocument/2006/relationships/slide" Target="slides/slide72.xml"/><Relationship Id="rId162"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9.xml"/><Relationship Id="rId24" Type="http://schemas.openxmlformats.org/officeDocument/2006/relationships/slide" Target="slides/slide4.xml"/><Relationship Id="rId40" Type="http://schemas.openxmlformats.org/officeDocument/2006/relationships/slide" Target="slides/slide20.xml"/><Relationship Id="rId45" Type="http://schemas.openxmlformats.org/officeDocument/2006/relationships/slide" Target="slides/slide25.xml"/><Relationship Id="rId66" Type="http://schemas.openxmlformats.org/officeDocument/2006/relationships/slide" Target="slides/slide46.xml"/><Relationship Id="rId87" Type="http://schemas.openxmlformats.org/officeDocument/2006/relationships/slide" Target="slides/slide67.xml"/><Relationship Id="rId110" Type="http://schemas.openxmlformats.org/officeDocument/2006/relationships/slide" Target="slides/slide90.xml"/><Relationship Id="rId115" Type="http://schemas.openxmlformats.org/officeDocument/2006/relationships/slide" Target="slides/slide95.xml"/><Relationship Id="rId131" Type="http://schemas.openxmlformats.org/officeDocument/2006/relationships/slide" Target="slides/slide111.xml"/><Relationship Id="rId136" Type="http://schemas.openxmlformats.org/officeDocument/2006/relationships/slide" Target="slides/slide116.xml"/><Relationship Id="rId157" Type="http://schemas.openxmlformats.org/officeDocument/2006/relationships/font" Target="fonts/font9.fntdata"/><Relationship Id="rId61" Type="http://schemas.openxmlformats.org/officeDocument/2006/relationships/slide" Target="slides/slide41.xml"/><Relationship Id="rId82" Type="http://schemas.openxmlformats.org/officeDocument/2006/relationships/slide" Target="slides/slide62.xml"/><Relationship Id="rId152" Type="http://schemas.openxmlformats.org/officeDocument/2006/relationships/font" Target="fonts/font4.fntdata"/><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0.xml"/><Relationship Id="rId35" Type="http://schemas.openxmlformats.org/officeDocument/2006/relationships/slide" Target="slides/slide15.xml"/><Relationship Id="rId56" Type="http://schemas.openxmlformats.org/officeDocument/2006/relationships/slide" Target="slides/slide36.xml"/><Relationship Id="rId77" Type="http://schemas.openxmlformats.org/officeDocument/2006/relationships/slide" Target="slides/slide57.xml"/><Relationship Id="rId100" Type="http://schemas.openxmlformats.org/officeDocument/2006/relationships/slide" Target="slides/slide80.xml"/><Relationship Id="rId105" Type="http://schemas.openxmlformats.org/officeDocument/2006/relationships/slide" Target="slides/slide85.xml"/><Relationship Id="rId126" Type="http://schemas.openxmlformats.org/officeDocument/2006/relationships/slide" Target="slides/slide106.xml"/><Relationship Id="rId147" Type="http://schemas.openxmlformats.org/officeDocument/2006/relationships/slide" Target="slides/slide127.xml"/><Relationship Id="rId16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1.xml"/><Relationship Id="rId72" Type="http://schemas.openxmlformats.org/officeDocument/2006/relationships/slide" Target="slides/slide52.xml"/><Relationship Id="rId93" Type="http://schemas.openxmlformats.org/officeDocument/2006/relationships/slide" Target="slides/slide73.xml"/><Relationship Id="rId98" Type="http://schemas.openxmlformats.org/officeDocument/2006/relationships/slide" Target="slides/slide78.xml"/><Relationship Id="rId121" Type="http://schemas.openxmlformats.org/officeDocument/2006/relationships/slide" Target="slides/slide101.xml"/><Relationship Id="rId142" Type="http://schemas.openxmlformats.org/officeDocument/2006/relationships/slide" Target="slides/slide122.xml"/><Relationship Id="rId163" Type="http://schemas.openxmlformats.org/officeDocument/2006/relationships/font" Target="fonts/font15.fntdata"/><Relationship Id="rId3" Type="http://schemas.openxmlformats.org/officeDocument/2006/relationships/slideMaster" Target="slideMasters/slideMaster3.xml"/><Relationship Id="rId25" Type="http://schemas.openxmlformats.org/officeDocument/2006/relationships/slide" Target="slides/slide5.xml"/><Relationship Id="rId46" Type="http://schemas.openxmlformats.org/officeDocument/2006/relationships/slide" Target="slides/slide26.xml"/><Relationship Id="rId67" Type="http://schemas.openxmlformats.org/officeDocument/2006/relationships/slide" Target="slides/slide47.xml"/><Relationship Id="rId116" Type="http://schemas.openxmlformats.org/officeDocument/2006/relationships/slide" Target="slides/slide96.xml"/><Relationship Id="rId137" Type="http://schemas.openxmlformats.org/officeDocument/2006/relationships/slide" Target="slides/slide117.xml"/><Relationship Id="rId158" Type="http://schemas.openxmlformats.org/officeDocument/2006/relationships/font" Target="fonts/font10.fntdata"/><Relationship Id="rId20" Type="http://schemas.openxmlformats.org/officeDocument/2006/relationships/slideMaster" Target="slideMasters/slideMaster20.xml"/><Relationship Id="rId41" Type="http://schemas.openxmlformats.org/officeDocument/2006/relationships/slide" Target="slides/slide21.xml"/><Relationship Id="rId62" Type="http://schemas.openxmlformats.org/officeDocument/2006/relationships/slide" Target="slides/slide42.xml"/><Relationship Id="rId83" Type="http://schemas.openxmlformats.org/officeDocument/2006/relationships/slide" Target="slides/slide63.xml"/><Relationship Id="rId88" Type="http://schemas.openxmlformats.org/officeDocument/2006/relationships/slide" Target="slides/slide68.xml"/><Relationship Id="rId111" Type="http://schemas.openxmlformats.org/officeDocument/2006/relationships/slide" Target="slides/slide91.xml"/><Relationship Id="rId132" Type="http://schemas.openxmlformats.org/officeDocument/2006/relationships/slide" Target="slides/slide112.xml"/><Relationship Id="rId153" Type="http://schemas.openxmlformats.org/officeDocument/2006/relationships/font" Target="fonts/font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51162" cy="498475"/>
          </a:xfrm>
          <a:prstGeom prst="rect">
            <a:avLst/>
          </a:prstGeom>
          <a:noFill/>
          <a:ln>
            <a:noFill/>
          </a:ln>
        </p:spPr>
        <p:txBody>
          <a:bodyPr spcFirstLastPara="1" wrap="square" lIns="95700" tIns="47850" rIns="95700" bIns="4785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6037" y="0"/>
            <a:ext cx="2951162" cy="498475"/>
          </a:xfrm>
          <a:prstGeom prst="rect">
            <a:avLst/>
          </a:prstGeom>
          <a:noFill/>
          <a:ln>
            <a:noFill/>
          </a:ln>
        </p:spPr>
        <p:txBody>
          <a:bodyPr spcFirstLastPara="1" wrap="square" lIns="95700" tIns="47850" rIns="95700" bIns="47850" anchor="t" anchorCtr="0">
            <a:noAutofit/>
          </a:bodyPr>
          <a:lstStyle>
            <a:lvl1pPr marR="0" lvl="0" algn="r" rtl="0">
              <a:lnSpc>
                <a:spcPct val="100000"/>
              </a:lnSpc>
              <a:spcBef>
                <a:spcPts val="0"/>
              </a:spcBef>
              <a:spcAft>
                <a:spcPts val="0"/>
              </a:spcAft>
              <a:buClr>
                <a:srgbClr val="000000"/>
              </a:buClr>
              <a:buSzPts val="1400"/>
              <a:buFont typeface="Arial"/>
              <a:buNone/>
              <a:defRPr sz="13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22275" y="1243012"/>
            <a:ext cx="5964237"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442450"/>
            <a:ext cx="2951162" cy="498475"/>
          </a:xfrm>
          <a:prstGeom prst="rect">
            <a:avLst/>
          </a:prstGeom>
          <a:noFill/>
          <a:ln>
            <a:noFill/>
          </a:ln>
        </p:spPr>
        <p:txBody>
          <a:bodyPr spcFirstLastPara="1" wrap="square" lIns="95700" tIns="47850" rIns="95700" bIns="47850" anchor="b"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‹N›</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126.xml"/><Relationship Id="rId1" Type="http://schemas.openxmlformats.org/officeDocument/2006/relationships/notesMaster" Target="../notesMasters/notesMaster1.xml"/><Relationship Id="rId4" Type="http://schemas.openxmlformats.org/officeDocument/2006/relationships/hyperlink" Target="http://www.mhe-sme.org/" TargetMode="Externa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youtube.com/watch?v=ywtPedxhC3U&amp;feature=related&amp;app=deskto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youtube.com/watch?v=yVtCGFHPKWY"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youtube.com/watch?v=ywtPedxhC3U&amp;feature=related&amp;app=desktop"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48.xml"/><Relationship Id="rId1" Type="http://schemas.openxmlformats.org/officeDocument/2006/relationships/notesMaster" Target="../notesMasters/notesMaster1.xml"/><Relationship Id="rId5" Type="http://schemas.openxmlformats.org/officeDocument/2006/relationships/hyperlink" Target="https://www.youtube.com/watch?v=ywtPedxhC3U&amp;feature=related&amp;app=desktop" TargetMode="External"/><Relationship Id="rId4" Type="http://schemas.openxmlformats.org/officeDocument/2006/relationships/hyperlink" Target="http://www.equass.be/" TargetMode="Externa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www.infodai.org/"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3" Type="http://schemas.openxmlformats.org/officeDocument/2006/relationships/hyperlink" Target="http://www.equass.be/" TargetMode="External"/><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www.mhe-sme.org/"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9" name="Google Shape;289;p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0:notes"/>
          <p:cNvSpPr>
            <a:spLocks noGrp="1" noRot="1" noChangeAspect="1"/>
          </p:cNvSpPr>
          <p:nvPr>
            <p:ph type="sldImg" idx="2"/>
          </p:nvPr>
        </p:nvSpPr>
        <p:spPr>
          <a:xfrm>
            <a:off x="965200" y="298450"/>
            <a:ext cx="4876800" cy="2743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9" name="Google Shape;369;p10:notes"/>
          <p:cNvSpPr txBox="1">
            <a:spLocks noGrp="1"/>
          </p:cNvSpPr>
          <p:nvPr>
            <p:ph type="body" idx="1"/>
          </p:nvPr>
        </p:nvSpPr>
        <p:spPr>
          <a:xfrm>
            <a:off x="679450" y="3041650"/>
            <a:ext cx="5629275" cy="640080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SzPts val="1000"/>
              <a:buNone/>
            </a:pPr>
            <a:r>
              <a:rPr lang="en-US" sz="1200" b="1" i="1">
                <a:latin typeface="Calibri"/>
                <a:ea typeface="Calibri"/>
                <a:cs typeface="Calibri"/>
                <a:sym typeface="Calibri"/>
              </a:rPr>
              <a:t>Esercizio 1.1: </a:t>
            </a:r>
            <a:r>
              <a:rPr lang="en-US" sz="1200" b="1" i="1" cap="none">
                <a:latin typeface="Calibri"/>
                <a:ea typeface="Calibri"/>
                <a:cs typeface="Calibri"/>
                <a:sym typeface="Calibri"/>
              </a:rPr>
              <a:t>È </a:t>
            </a:r>
            <a:r>
              <a:rPr lang="en-US" sz="1200" b="1" i="1">
                <a:latin typeface="Calibri"/>
                <a:ea typeface="Calibri"/>
                <a:cs typeface="Calibri"/>
                <a:sym typeface="Calibri"/>
              </a:rPr>
              <a:t>una mia decisione (10 min.)</a:t>
            </a:r>
            <a:endParaRPr sz="1200">
              <a:latin typeface="Calibri"/>
              <a:ea typeface="Calibri"/>
              <a:cs typeface="Calibri"/>
              <a:sym typeface="Calibri"/>
            </a:endParaRPr>
          </a:p>
          <a:p>
            <a:pPr marL="0" lvl="0" indent="0" algn="just" rtl="0">
              <a:lnSpc>
                <a:spcPct val="115000"/>
              </a:lnSpc>
              <a:spcBef>
                <a:spcPts val="0"/>
              </a:spcBef>
              <a:spcAft>
                <a:spcPts val="0"/>
              </a:spcAft>
              <a:buClr>
                <a:srgbClr val="FF0000"/>
              </a:buClr>
              <a:buSzPts val="700"/>
              <a:buNone/>
            </a:pPr>
            <a:r>
              <a:rPr lang="en-US" sz="900" b="1" i="1">
                <a:solidFill>
                  <a:srgbClr val="FF0000"/>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000"/>
              <a:buNone/>
            </a:pPr>
            <a:r>
              <a:rPr lang="en-US" sz="1200">
                <a:solidFill>
                  <a:srgbClr val="4F81BD"/>
                </a:solidFill>
                <a:latin typeface="Calibri"/>
                <a:ea typeface="Calibri"/>
                <a:cs typeface="Calibri"/>
                <a:sym typeface="Calibri"/>
              </a:rPr>
              <a:t>Questo esercizio è pensato per approfondire gli equivoci sulla capacità decisionale. Alcuni partecipanti potrebbero avere idee preconcette - sulla base della loro formazione professionale o da presupposti comuni presenti nella società e riflessi in leggi, politiche, nei media e nella pratica professionale -  sul processo decisionale </a:t>
            </a:r>
            <a:endParaRPr sz="2000">
              <a:latin typeface="Calibri"/>
              <a:ea typeface="Calibri"/>
              <a:cs typeface="Calibri"/>
              <a:sym typeface="Calibri"/>
            </a:endParaRPr>
          </a:p>
          <a:p>
            <a:pPr marL="0" lvl="0" indent="0" algn="just" rtl="0">
              <a:lnSpc>
                <a:spcPct val="115000"/>
              </a:lnSpc>
              <a:spcBef>
                <a:spcPts val="600"/>
              </a:spcBef>
              <a:spcAft>
                <a:spcPts val="0"/>
              </a:spcAft>
              <a:buClr>
                <a:srgbClr val="4F81BD"/>
              </a:buClr>
              <a:buSzPts val="1000"/>
              <a:buNone/>
            </a:pPr>
            <a:r>
              <a:rPr lang="en-US" sz="1200">
                <a:solidFill>
                  <a:srgbClr val="4F81BD"/>
                </a:solidFill>
                <a:latin typeface="Calibri"/>
                <a:ea typeface="Calibri"/>
                <a:cs typeface="Calibri"/>
                <a:sym typeface="Calibri"/>
              </a:rPr>
              <a:t>Fate ai partecipanti la seguente domanda:</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b="1">
                <a:latin typeface="Calibri"/>
                <a:ea typeface="Calibri"/>
                <a:cs typeface="Calibri"/>
                <a:sym typeface="Calibri"/>
              </a:rPr>
              <a:t>Tutte le persone hanno la capacità di prendere decisioni in qualsiasi momento?</a:t>
            </a:r>
            <a:endParaRPr sz="2000">
              <a:latin typeface="Calibri"/>
              <a:ea typeface="Calibri"/>
              <a:cs typeface="Calibri"/>
              <a:sym typeface="Calibri"/>
            </a:endParaRPr>
          </a:p>
          <a:p>
            <a:pPr marL="0" lvl="0" indent="0" algn="just" rtl="0">
              <a:lnSpc>
                <a:spcPct val="115000"/>
              </a:lnSpc>
              <a:spcBef>
                <a:spcPts val="600"/>
              </a:spcBef>
              <a:spcAft>
                <a:spcPts val="0"/>
              </a:spcAft>
              <a:buClr>
                <a:srgbClr val="4F81BD"/>
              </a:buClr>
              <a:buSzPts val="1000"/>
              <a:buNone/>
            </a:pPr>
            <a:r>
              <a:rPr lang="en-US" sz="1200">
                <a:solidFill>
                  <a:srgbClr val="4F81BD"/>
                </a:solidFill>
                <a:latin typeface="Calibri"/>
                <a:ea typeface="Calibri"/>
                <a:cs typeface="Calibri"/>
                <a:sym typeface="Calibri"/>
              </a:rPr>
              <a:t>Permettete al gruppo di condividere I propri pensieri. Su un foglio scrivete le idee dei partecipanti.</a:t>
            </a:r>
            <a:endParaRPr sz="1200">
              <a:latin typeface="Calibri"/>
              <a:ea typeface="Calibri"/>
              <a:cs typeface="Calibri"/>
              <a:sym typeface="Calibri"/>
            </a:endParaRPr>
          </a:p>
          <a:p>
            <a:pPr marL="0" lvl="0" indent="0" algn="just" rtl="0">
              <a:lnSpc>
                <a:spcPct val="115000"/>
              </a:lnSpc>
              <a:spcBef>
                <a:spcPts val="600"/>
              </a:spcBef>
              <a:spcAft>
                <a:spcPts val="0"/>
              </a:spcAft>
              <a:buClr>
                <a:srgbClr val="4F81BD"/>
              </a:buClr>
              <a:buSzPts val="1000"/>
              <a:buNone/>
            </a:pPr>
            <a:r>
              <a:rPr lang="en-US" sz="1200">
                <a:solidFill>
                  <a:srgbClr val="4F81BD"/>
                </a:solidFill>
                <a:latin typeface="Calibri"/>
                <a:ea typeface="Calibri"/>
                <a:cs typeface="Calibri"/>
                <a:sym typeface="Calibri"/>
              </a:rPr>
              <a:t>Alcuni stereotipi ed equivoci sulle capacità decisionali delle persone che potrebbero emergere durante la discussione: </a:t>
            </a:r>
            <a:endParaRPr sz="1200">
              <a:latin typeface="Calibri"/>
              <a:ea typeface="Calibri"/>
              <a:cs typeface="Calibri"/>
              <a:sym typeface="Calibri"/>
            </a:endParaRPr>
          </a:p>
          <a:p>
            <a:pPr marL="457200" lvl="0" indent="-304800" algn="l" rtl="0">
              <a:lnSpc>
                <a:spcPct val="115000"/>
              </a:lnSpc>
              <a:spcBef>
                <a:spcPts val="6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Ci sono momenti in cui semplicemente le persone non possono prendere decisioni per se stesse ed altre persone devono intervenire per impedire che si facciano male o facciano male ad altri. </a:t>
            </a:r>
            <a:endParaRPr sz="1200">
              <a:latin typeface="Calibri"/>
              <a:ea typeface="Calibri"/>
              <a:cs typeface="Calibri"/>
              <a:sym typeface="Calibri"/>
            </a:endParaRPr>
          </a:p>
          <a:p>
            <a:pPr marL="457200" lvl="0" indent="-3048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Una persona “psicotica” non può prendere decisioni, non può essere fatta ragionare né capire o comunicare i propri desideri e preferenze. </a:t>
            </a:r>
            <a:endParaRPr sz="1200">
              <a:latin typeface="Calibri"/>
              <a:ea typeface="Calibri"/>
              <a:cs typeface="Calibri"/>
              <a:sym typeface="Calibri"/>
            </a:endParaRPr>
          </a:p>
          <a:p>
            <a:pPr marL="457200" lvl="0" indent="-3048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Alcune volte le decisioni riguardanti trattamenti di salute mentale devono essere presi contro la volontà della persona perché la persona non sa o non capisce di cosa ha bisogno. </a:t>
            </a:r>
            <a:endParaRPr sz="1200">
              <a:latin typeface="Calibri"/>
              <a:ea typeface="Calibri"/>
              <a:cs typeface="Calibri"/>
              <a:sym typeface="Calibri"/>
            </a:endParaRPr>
          </a:p>
          <a:p>
            <a:pPr marL="457200" lvl="0" indent="-3048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con disabilità psicosociale, intellettiva o cognitiva non possono prendere decisioni su tutti gli aspetti della propria vita. </a:t>
            </a:r>
            <a:endParaRPr sz="1200">
              <a:latin typeface="Calibri"/>
              <a:ea typeface="Calibri"/>
              <a:cs typeface="Calibri"/>
              <a:sym typeface="Calibri"/>
            </a:endParaRPr>
          </a:p>
          <a:p>
            <a:pPr marL="457200" lvl="0" indent="-3048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 medici sono nella posizione migliore per decidere su questioni mediche e proteggeranno la persona sulla base di ciò che ritengono essere nell’interesse della persona stessa. </a:t>
            </a:r>
            <a:endParaRPr sz="1200">
              <a:latin typeface="Calibri"/>
              <a:ea typeface="Calibri"/>
              <a:cs typeface="Calibri"/>
              <a:sym typeface="Calibri"/>
            </a:endParaRPr>
          </a:p>
          <a:p>
            <a:pPr marL="457200" lvl="0" indent="-3048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Se le persone sono residenti in case di cura o servizi di salute mentale o in altri servizi correlati è logico che tutte le decisioni riguardanti la loro assistenza debba essere presa dagli operatori di salute mentale o da altri operatori.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370" name="Google Shape;370;p1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p10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46" name="Google Shape;1146;p10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17: protezione ed integrità della persona</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L’articolo 17 riconosce che le persone con disabilità hanno diritto al rispetto della loro integrità fisica e mentale su base di uguaglianza con gli altri.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 Il trattenimento ed il trattamento forzato violano l’integrità fisica e mentale e sono quindi contrari all’articolo 17.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47" name="Google Shape;1147;p10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10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55" name="Google Shape;1155;p10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19: Vita indipendente ed inclusione nella società</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L’articolo 19 afferma che le persone con disabilità hanno il diritto a vivere in maniera indipendente e ad essere incluse nella società.</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Devono essere in grado di: </a:t>
            </a:r>
            <a:endParaRPr sz="1200">
              <a:latin typeface="Calibri"/>
              <a:ea typeface="Calibri"/>
              <a:cs typeface="Calibri"/>
              <a:sym typeface="Calibri"/>
            </a:endParaRPr>
          </a:p>
          <a:p>
            <a:pPr marL="1143000" lvl="2" indent="-228600" algn="l" rtl="0">
              <a:lnSpc>
                <a:spcPct val="100000"/>
              </a:lnSpc>
              <a:spcBef>
                <a:spcPts val="0"/>
              </a:spcBef>
              <a:spcAft>
                <a:spcPts val="0"/>
              </a:spcAft>
              <a:buSzPts val="1800"/>
              <a:buNone/>
            </a:pPr>
            <a:r>
              <a:rPr lang="en-US" sz="1200">
                <a:latin typeface="Calibri"/>
                <a:ea typeface="Calibri"/>
                <a:cs typeface="Calibri"/>
                <a:sym typeface="Calibri"/>
              </a:rPr>
              <a:t>«scegliere il loro luogo di residenza e dove e con chi vivere su base di uguaglianza con gli altri»</a:t>
            </a:r>
            <a:endParaRPr sz="1200">
              <a:latin typeface="Calibri"/>
              <a:ea typeface="Calibri"/>
              <a:cs typeface="Calibri"/>
              <a:sym typeface="Calibri"/>
            </a:endParaRPr>
          </a:p>
          <a:p>
            <a:pPr marL="1143000" lvl="2" indent="-228600" algn="l" rtl="0">
              <a:lnSpc>
                <a:spcPct val="100000"/>
              </a:lnSpc>
              <a:spcBef>
                <a:spcPts val="0"/>
              </a:spcBef>
              <a:spcAft>
                <a:spcPts val="0"/>
              </a:spcAft>
              <a:buSzPts val="1800"/>
              <a:buNone/>
            </a:pPr>
            <a:r>
              <a:rPr lang="en-US" sz="1200">
                <a:latin typeface="Calibri"/>
                <a:ea typeface="Calibri"/>
                <a:cs typeface="Calibri"/>
                <a:sym typeface="Calibri"/>
              </a:rPr>
              <a:t>Non devono «essere obbligate a risiedere in una particolare situazione abitativa».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Perciò, il trattenimento involontario di persone con disabilità psicosociale, intellettiva o cognitiva nei servizi di salute mentale o servizi sociali è una violazione diretta dell’articolo 19.</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56" name="Google Shape;1156;p10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p102:notes"/>
          <p:cNvSpPr>
            <a:spLocks noGrp="1" noRot="1" noChangeAspect="1"/>
          </p:cNvSpPr>
          <p:nvPr>
            <p:ph type="sldImg" idx="2"/>
          </p:nvPr>
        </p:nvSpPr>
        <p:spPr>
          <a:xfrm>
            <a:off x="422275" y="1258888"/>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64" name="Google Shape;1164;p10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22: Rispetto della privacy</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Il trattenimento nei servizi di salute mentale e nei servizi sociali può violare il diritto delle persone alla vita privata.</a:t>
            </a:r>
            <a:endParaRPr sz="1200">
              <a:latin typeface="Calibri"/>
              <a:ea typeface="Calibri"/>
              <a:cs typeface="Calibri"/>
              <a:sym typeface="Calibri"/>
            </a:endParaRPr>
          </a:p>
          <a:p>
            <a:pPr marL="628650" lvl="1" indent="-171450" algn="l" rtl="0">
              <a:lnSpc>
                <a:spcPct val="100000"/>
              </a:lnSpc>
              <a:spcBef>
                <a:spcPts val="0"/>
              </a:spcBef>
              <a:spcAft>
                <a:spcPts val="0"/>
              </a:spcAft>
              <a:buSzPts val="1400"/>
              <a:buNone/>
            </a:pPr>
            <a:r>
              <a:rPr lang="en-US" sz="1200">
                <a:latin typeface="Calibri"/>
                <a:ea typeface="Calibri"/>
                <a:cs typeface="Calibri"/>
                <a:sym typeface="Calibri"/>
              </a:rPr>
              <a:t>Ad esempio, quando le persone sono trattenute e sottoposte a trattamento contro la loro volontà, spesso agli operatori viene permesso l’accesso ad informazioni personali senza il consenso della persona. </a:t>
            </a:r>
            <a:endParaRPr sz="1200">
              <a:latin typeface="Calibri"/>
              <a:ea typeface="Calibri"/>
              <a:cs typeface="Calibri"/>
              <a:sym typeface="Calibri"/>
            </a:endParaRPr>
          </a:p>
          <a:p>
            <a:pPr marL="628650" lvl="1" indent="-171450" algn="l" rtl="0">
              <a:lnSpc>
                <a:spcPct val="100000"/>
              </a:lnSpc>
              <a:spcBef>
                <a:spcPts val="0"/>
              </a:spcBef>
              <a:spcAft>
                <a:spcPts val="0"/>
              </a:spcAft>
              <a:buSzPts val="1400"/>
              <a:buNone/>
            </a:pPr>
            <a:r>
              <a:rPr lang="en-US" sz="1200">
                <a:latin typeface="Calibri"/>
                <a:ea typeface="Calibri"/>
                <a:cs typeface="Calibri"/>
                <a:sym typeface="Calibri"/>
              </a:rPr>
              <a:t>Le persone possono condividere informazioni personali con i loro operatori di salute mentale e poi scoprire che tali informazioni sono state date a molte altre persone – quali ad esempio il medico di medicina generale della persona, l’assistente sociale , la polizia, le autorità dell’ufficio immigrazione e membri della famiglia. </a:t>
            </a:r>
            <a:endParaRPr sz="1200">
              <a:latin typeface="Calibri"/>
              <a:ea typeface="Calibri"/>
              <a:cs typeface="Calibri"/>
              <a:sym typeface="Calibri"/>
            </a:endParaRPr>
          </a:p>
          <a:p>
            <a:pPr marL="628650" lvl="1" indent="-17145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Inoltre spesso la mancanza di privacy è dovuta al fatto:</a:t>
            </a:r>
            <a:endParaRPr sz="1200">
              <a:latin typeface="Calibri"/>
              <a:ea typeface="Calibri"/>
              <a:cs typeface="Calibri"/>
              <a:sym typeface="Calibri"/>
            </a:endParaRPr>
          </a:p>
          <a:p>
            <a:pPr marL="628650" lvl="1" indent="-133350" algn="l" rtl="0">
              <a:lnSpc>
                <a:spcPct val="100000"/>
              </a:lnSpc>
              <a:spcBef>
                <a:spcPts val="0"/>
              </a:spcBef>
              <a:spcAft>
                <a:spcPts val="0"/>
              </a:spcAft>
              <a:buSzPts val="1200"/>
              <a:buFont typeface="Calibri"/>
              <a:buChar char="▪"/>
            </a:pPr>
            <a:r>
              <a:rPr lang="en-US" sz="1200">
                <a:latin typeface="Calibri"/>
                <a:ea typeface="Calibri"/>
                <a:cs typeface="Calibri"/>
                <a:sym typeface="Calibri"/>
              </a:rPr>
              <a:t>che gli operatori possono accedere alle stanze senza il consenso di chi vi si trova</a:t>
            </a:r>
            <a:endParaRPr sz="1200">
              <a:latin typeface="Calibri"/>
              <a:ea typeface="Calibri"/>
              <a:cs typeface="Calibri"/>
              <a:sym typeface="Calibri"/>
            </a:endParaRPr>
          </a:p>
          <a:p>
            <a:pPr marL="628650" lvl="1" indent="-133350" algn="l" rtl="0">
              <a:lnSpc>
                <a:spcPct val="100000"/>
              </a:lnSpc>
              <a:spcBef>
                <a:spcPts val="0"/>
              </a:spcBef>
              <a:spcAft>
                <a:spcPts val="0"/>
              </a:spcAft>
              <a:buSzPts val="1200"/>
              <a:buFont typeface="Calibri"/>
              <a:buChar char="▪"/>
            </a:pPr>
            <a:r>
              <a:rPr lang="en-US" sz="1200">
                <a:latin typeface="Calibri"/>
                <a:ea typeface="Calibri"/>
                <a:cs typeface="Calibri"/>
                <a:sym typeface="Calibri"/>
              </a:rPr>
              <a:t>non c’è posto per sistemare i propri effetti personali, ecc.</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65" name="Google Shape;1165;p10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p10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73" name="Google Shape;1173;p10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25: salute</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L’articolo 25 richiede esplicitamente che i professionisti sanitari forniscano assistenza sulla base di un consenso libero ed informato.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Ciò significa che un trattamento può essere eseguito solo se la persona ha esplicitamente dato il proprio consenso informato.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74" name="Google Shape;1174;p10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p104:notes"/>
          <p:cNvSpPr>
            <a:spLocks noGrp="1" noRot="1" noChangeAspect="1"/>
          </p:cNvSpPr>
          <p:nvPr>
            <p:ph type="sldImg" idx="2"/>
          </p:nvPr>
        </p:nvSpPr>
        <p:spPr>
          <a:xfrm>
            <a:off x="85090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82" name="Google Shape;1182;p104: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a:solidFill>
                  <a:srgbClr val="000000"/>
                </a:solidFill>
                <a:latin typeface="Calibri"/>
                <a:ea typeface="Calibri"/>
                <a:cs typeface="Calibri"/>
                <a:sym typeface="Calibri"/>
              </a:rPr>
              <a:t>Riassumendo:</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solidFill>
                  <a:srgbClr val="000000"/>
                </a:solidFill>
                <a:latin typeface="Calibri"/>
                <a:ea typeface="Calibri"/>
                <a:cs typeface="Calibri"/>
                <a:sym typeface="Calibri"/>
              </a:rPr>
              <a:t>Questi sono alcuni degli articoli principali della CRPD che vengono violati quando ha luogo un ricovero o trattamento involontario. Ci sono però anche altri articoli che sono frequentemente violati (es. </a:t>
            </a:r>
            <a:r>
              <a:rPr lang="en-US" sz="1200">
                <a:latin typeface="Calibri"/>
                <a:ea typeface="Calibri"/>
                <a:cs typeface="Calibri"/>
                <a:sym typeface="Calibri"/>
              </a:rPr>
              <a:t>a</a:t>
            </a:r>
            <a:r>
              <a:rPr lang="en-US" sz="1200">
                <a:solidFill>
                  <a:srgbClr val="000000"/>
                </a:solidFill>
                <a:latin typeface="Calibri"/>
                <a:ea typeface="Calibri"/>
                <a:cs typeface="Calibri"/>
                <a:sym typeface="Calibri"/>
              </a:rPr>
              <a:t>rticolo 6 - </a:t>
            </a:r>
            <a:r>
              <a:rPr lang="en-US" sz="1200">
                <a:latin typeface="Calibri"/>
                <a:ea typeface="Calibri"/>
                <a:cs typeface="Calibri"/>
                <a:sym typeface="Calibri"/>
              </a:rPr>
              <a:t>le donne con disabilità sono a rischio di trattamento non equo, articolo 27- occasioni di impiego e di lavoro sono interrotte; articolo 29 – la partecipazione alla vita politica e pubblica viene negata; articolo 30 - la partecipazione alla vita culturale, ricreativa, al tempo libero ed allo sport viene spesso limitata).</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Malgrado il fatto che il trattenimento ed il trattamento involontario violano i diritti garantiti dalla CRPD, in Paesi di tutto il mondo le persone con disabilità psicosociale, intellettiva e cognitiva,  continuano ad essere soggetto di queste pratiche nei servizi di salute mentale e nei servizi sociali. </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r>
              <a:rPr lang="en-US" sz="1200">
                <a:latin typeface="Calibri"/>
                <a:ea typeface="Calibri"/>
                <a:cs typeface="Calibri"/>
                <a:sym typeface="Calibri"/>
              </a:rPr>
              <a:t>Bisogna che ci siano dei meccanismi di monitoraggio e revisione per assicurare che le persone non vengano involontariamente trattenute o sottoposte a trattamento, e nel caso si trovino persone trattenute o sottoposte a trattamento forzato devono essere liberate immediatamente. Infatti la necessità che ci siano sistemi di monitoraggio indipendenti nelle strutture e nei servizi per le persone con disabilità è espressamente dichiarato nell’articolo 16 della CRPD.</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a:p>
            <a:pPr marL="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 termine di questa presentazione incoraggiate i partecipanti a chiedere chiarimenti qualora ne abbiano necessità.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83" name="Google Shape;1183;p10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9"/>
        <p:cNvGrpSpPr/>
        <p:nvPr/>
      </p:nvGrpSpPr>
      <p:grpSpPr>
        <a:xfrm>
          <a:off x="0" y="0"/>
          <a:ext cx="0" cy="0"/>
          <a:chOff x="0" y="0"/>
          <a:chExt cx="0" cy="0"/>
        </a:xfrm>
      </p:grpSpPr>
      <p:sp>
        <p:nvSpPr>
          <p:cNvPr id="1190" name="Google Shape;1190;p105:notes"/>
          <p:cNvSpPr>
            <a:spLocks noGrp="1" noRot="1" noChangeAspect="1"/>
          </p:cNvSpPr>
          <p:nvPr>
            <p:ph type="sldImg" idx="2"/>
          </p:nvPr>
        </p:nvSpPr>
        <p:spPr>
          <a:xfrm>
            <a:off x="1776413" y="369888"/>
            <a:ext cx="3255962" cy="183197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91" name="Google Shape;1191;p105:notes"/>
          <p:cNvSpPr txBox="1">
            <a:spLocks noGrp="1"/>
          </p:cNvSpPr>
          <p:nvPr>
            <p:ph type="body" idx="1"/>
          </p:nvPr>
        </p:nvSpPr>
        <p:spPr>
          <a:xfrm>
            <a:off x="346075" y="2201862"/>
            <a:ext cx="6116637" cy="7240587"/>
          </a:xfrm>
          <a:prstGeom prst="rect">
            <a:avLst/>
          </a:prstGeom>
          <a:noFill/>
          <a:ln>
            <a:noFill/>
          </a:ln>
        </p:spPr>
        <p:txBody>
          <a:bodyPr spcFirstLastPara="1" wrap="square" lIns="95700" tIns="47850" rIns="95700" bIns="47850" anchor="t" anchorCtr="0">
            <a:noAutofit/>
          </a:bodyPr>
          <a:lstStyle/>
          <a:p>
            <a:pPr marL="228600" lvl="0" indent="0" algn="just" rtl="0">
              <a:lnSpc>
                <a:spcPct val="115000"/>
              </a:lnSpc>
              <a:spcBef>
                <a:spcPts val="0"/>
              </a:spcBef>
              <a:spcAft>
                <a:spcPts val="0"/>
              </a:spcAft>
              <a:buClr>
                <a:srgbClr val="4F81BD"/>
              </a:buClr>
              <a:buSzPts val="1000"/>
              <a:buNone/>
            </a:pPr>
            <a:r>
              <a:rPr lang="en-US" sz="1200">
                <a:solidFill>
                  <a:srgbClr val="4F81BD"/>
                </a:solidFill>
                <a:latin typeface="Calibri"/>
                <a:ea typeface="Calibri"/>
                <a:cs typeface="Calibri"/>
                <a:sym typeface="Calibri"/>
              </a:rPr>
              <a:t>Per questo esercizio chiedete ai partecipanti di riunirsi al centro della stanza. Spiegate che leggerete ad alta voce un affermazione e chiedete alle persone di muoversi verso la destra della stanza se concordano con l’affermazione e verso la sinistra se non sono d’accordo. </a:t>
            </a:r>
            <a:endParaRPr sz="1200">
              <a:latin typeface="Calibri"/>
              <a:ea typeface="Calibri"/>
              <a:cs typeface="Calibri"/>
              <a:sym typeface="Calibri"/>
            </a:endParaRPr>
          </a:p>
          <a:p>
            <a:pPr marL="228600" lvl="0" indent="0" algn="just" rtl="0">
              <a:lnSpc>
                <a:spcPct val="115000"/>
              </a:lnSpc>
              <a:spcBef>
                <a:spcPts val="400"/>
              </a:spcBef>
              <a:spcAft>
                <a:spcPts val="0"/>
              </a:spcAft>
              <a:buClr>
                <a:srgbClr val="4F81BD"/>
              </a:buClr>
              <a:buSzPts val="1000"/>
              <a:buNone/>
            </a:pPr>
            <a:r>
              <a:rPr lang="en-US" sz="1200">
                <a:solidFill>
                  <a:srgbClr val="4F81BD"/>
                </a:solidFill>
                <a:latin typeface="Calibri"/>
                <a:ea typeface="Calibri"/>
                <a:cs typeface="Calibri"/>
                <a:sym typeface="Calibri"/>
              </a:rPr>
              <a:t>Se i partecipanti hanno problemi a muoversi potete chiedere ai partecipanti di alzare la mano. </a:t>
            </a:r>
            <a:endParaRPr sz="1200">
              <a:latin typeface="Calibri"/>
              <a:ea typeface="Calibri"/>
              <a:cs typeface="Calibri"/>
              <a:sym typeface="Calibri"/>
            </a:endParaRPr>
          </a:p>
          <a:p>
            <a:pPr marL="228600" lvl="0" indent="0" algn="ctr" rtl="0">
              <a:lnSpc>
                <a:spcPct val="115000"/>
              </a:lnSpc>
              <a:spcBef>
                <a:spcPts val="400"/>
              </a:spcBef>
              <a:spcAft>
                <a:spcPts val="0"/>
              </a:spcAft>
              <a:buSzPts val="1000"/>
              <a:buNone/>
            </a:pPr>
            <a:r>
              <a:rPr lang="en-US" sz="1200" b="1" i="1">
                <a:latin typeface="Calibri"/>
                <a:ea typeface="Calibri"/>
                <a:cs typeface="Calibri"/>
                <a:sym typeface="Calibri"/>
              </a:rPr>
              <a:t>Le persone con disabilità psicosociale, intellettiva o cognitiva hanno bisogno, in alcuni casi, di essere sottoposte a trattamento contro la loro volontà. </a:t>
            </a:r>
            <a:endParaRPr sz="1200">
              <a:latin typeface="Calibri"/>
              <a:ea typeface="Calibri"/>
              <a:cs typeface="Calibri"/>
              <a:sym typeface="Calibri"/>
            </a:endParaRPr>
          </a:p>
          <a:p>
            <a:pPr marL="228600" lvl="0" indent="0" algn="just" rtl="0">
              <a:lnSpc>
                <a:spcPct val="115000"/>
              </a:lnSpc>
              <a:spcBef>
                <a:spcPts val="400"/>
              </a:spcBef>
              <a:spcAft>
                <a:spcPts val="0"/>
              </a:spcAft>
              <a:buClr>
                <a:srgbClr val="4F81BD"/>
              </a:buClr>
              <a:buSzPts val="1000"/>
              <a:buNone/>
            </a:pPr>
            <a:r>
              <a:rPr lang="en-US" sz="1200">
                <a:solidFill>
                  <a:srgbClr val="4F81BD"/>
                </a:solidFill>
                <a:latin typeface="Calibri"/>
                <a:ea typeface="Calibri"/>
                <a:cs typeface="Calibri"/>
                <a:sym typeface="Calibri"/>
              </a:rPr>
              <a:t>Chiedete ai partecipanti le loro opinioni sul motivo per cui hanno deciso di concordare o discordare. Le opinioni possono essere scritte su una lavagna a fogli mobili e se possibile i partecipanti possono discutere direttamente le proprie opinioni. </a:t>
            </a:r>
            <a:endParaRPr sz="1200">
              <a:latin typeface="Calibri"/>
              <a:ea typeface="Calibri"/>
              <a:cs typeface="Calibri"/>
              <a:sym typeface="Calibri"/>
            </a:endParaRPr>
          </a:p>
          <a:p>
            <a:pPr marL="228600" lvl="0" indent="0" algn="just" rtl="0">
              <a:lnSpc>
                <a:spcPct val="115000"/>
              </a:lnSpc>
              <a:spcBef>
                <a:spcPts val="400"/>
              </a:spcBef>
              <a:spcAft>
                <a:spcPts val="0"/>
              </a:spcAft>
              <a:buClr>
                <a:srgbClr val="4F81BD"/>
              </a:buClr>
              <a:buSzPts val="1000"/>
              <a:buNone/>
            </a:pPr>
            <a:r>
              <a:rPr lang="en-US" sz="1200">
                <a:solidFill>
                  <a:srgbClr val="4F81BD"/>
                </a:solidFill>
                <a:latin typeface="Calibri"/>
                <a:ea typeface="Calibri"/>
                <a:cs typeface="Calibri"/>
                <a:sym typeface="Calibri"/>
              </a:rPr>
              <a:t>Se tutti i partecipanti sono d’accordo o se tutti sono in disaccordo con l’affermazione, dividete i partecipanti in due gruppi e chiedete ad un gruppo di riflettere sulle ragioni a favore e all’altro sulle ragioni contrarie. </a:t>
            </a:r>
            <a:endParaRPr sz="1200">
              <a:latin typeface="Calibri"/>
              <a:ea typeface="Calibri"/>
              <a:cs typeface="Calibri"/>
              <a:sym typeface="Calibri"/>
            </a:endParaRPr>
          </a:p>
          <a:p>
            <a:pPr marL="228600" lvl="0" indent="0" algn="l" rtl="0">
              <a:lnSpc>
                <a:spcPct val="115000"/>
              </a:lnSpc>
              <a:spcBef>
                <a:spcPts val="400"/>
              </a:spcBef>
              <a:spcAft>
                <a:spcPts val="0"/>
              </a:spcAft>
              <a:buClr>
                <a:srgbClr val="4F81BD"/>
              </a:buClr>
              <a:buSzPts val="1000"/>
              <a:buNone/>
            </a:pPr>
            <a:r>
              <a:rPr lang="en-US" sz="1200" b="1">
                <a:solidFill>
                  <a:srgbClr val="4F81BD"/>
                </a:solidFill>
                <a:latin typeface="Calibri"/>
                <a:ea typeface="Calibri"/>
                <a:cs typeface="Calibri"/>
                <a:sym typeface="Calibri"/>
              </a:rPr>
              <a:t>Possibili opinioni che potrebbero essere espresse </a:t>
            </a:r>
            <a:r>
              <a:rPr lang="en-US" sz="1200" b="1" u="sng">
                <a:solidFill>
                  <a:srgbClr val="4F81BD"/>
                </a:solidFill>
                <a:latin typeface="Calibri"/>
                <a:ea typeface="Calibri"/>
                <a:cs typeface="Calibri"/>
                <a:sym typeface="Calibri"/>
              </a:rPr>
              <a:t>a favore</a:t>
            </a:r>
            <a:r>
              <a:rPr lang="en-US" sz="1200" b="1">
                <a:solidFill>
                  <a:srgbClr val="4F81BD"/>
                </a:solidFill>
                <a:latin typeface="Calibri"/>
                <a:ea typeface="Calibri"/>
                <a:cs typeface="Calibri"/>
                <a:sym typeface="Calibri"/>
              </a:rPr>
              <a:t> dell’affermazione: </a:t>
            </a:r>
            <a:endParaRPr sz="1200">
              <a:latin typeface="Calibri"/>
              <a:ea typeface="Calibri"/>
              <a:cs typeface="Calibri"/>
              <a:sym typeface="Calibri"/>
            </a:endParaRPr>
          </a:p>
          <a:p>
            <a:pPr marL="228600" lvl="0" indent="-76200" algn="l" rtl="0">
              <a:lnSpc>
                <a:spcPct val="115000"/>
              </a:lnSpc>
              <a:spcBef>
                <a:spcPts val="4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 volte per la loro sicurezza ( es. Situazioni di emergenza) le persone devono essere sottoposte a trattamento forzato.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Se qualcuno costituisce un pericolo per se stesso o per gli altri può essere necessario sottoporlo a trattamento contro la sua volontà in modo da garantire la sicurezza per tutti.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Potrebbe essere necessario sottoporre una persona a trattamento involontario se si ritiene che il non farlo possa portare ad un peggioramento della condizione.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Il trattamento involontario è necessario alle volte per permettere alle persone di riacquistare la propria abilità o capacità di prendere future decisioni sui trattamenti.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Quando un trattamento viene somministrato con la forza risulta più efficace e la persona sta meglio più velocemente.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potrebbero trovarsi in uno stato mentale tale da non sapere che cosa sia meglio per sé e per il proprio futuro. </a:t>
            </a:r>
            <a:endParaRPr sz="1200">
              <a:latin typeface="Calibri"/>
              <a:ea typeface="Calibri"/>
              <a:cs typeface="Calibri"/>
              <a:sym typeface="Calibri"/>
            </a:endParaRPr>
          </a:p>
          <a:p>
            <a:pPr marL="228600" lvl="0" indent="0" algn="l" rtl="0">
              <a:lnSpc>
                <a:spcPct val="115000"/>
              </a:lnSpc>
              <a:spcBef>
                <a:spcPts val="400"/>
              </a:spcBef>
              <a:spcAft>
                <a:spcPts val="0"/>
              </a:spcAft>
              <a:buClr>
                <a:srgbClr val="4F81BD"/>
              </a:buClr>
              <a:buSzPts val="1000"/>
              <a:buNone/>
            </a:pPr>
            <a:r>
              <a:rPr lang="en-US" sz="1200" b="1">
                <a:solidFill>
                  <a:srgbClr val="4F81BD"/>
                </a:solidFill>
                <a:latin typeface="Calibri"/>
                <a:ea typeface="Calibri"/>
                <a:cs typeface="Calibri"/>
                <a:sym typeface="Calibri"/>
              </a:rPr>
              <a:t>Possibili opinioni che potrebbero essere espresse </a:t>
            </a:r>
            <a:r>
              <a:rPr lang="en-US" sz="1200" b="1" u="sng">
                <a:solidFill>
                  <a:srgbClr val="4F81BD"/>
                </a:solidFill>
                <a:latin typeface="Calibri"/>
                <a:ea typeface="Calibri"/>
                <a:cs typeface="Calibri"/>
                <a:sym typeface="Calibri"/>
              </a:rPr>
              <a:t>a sfavore</a:t>
            </a:r>
            <a:r>
              <a:rPr lang="en-US" sz="1200" b="1">
                <a:solidFill>
                  <a:srgbClr val="4F81BD"/>
                </a:solidFill>
                <a:latin typeface="Calibri"/>
                <a:ea typeface="Calibri"/>
                <a:cs typeface="Calibri"/>
                <a:sym typeface="Calibri"/>
              </a:rPr>
              <a:t> dell’affermazione: </a:t>
            </a:r>
            <a:endParaRPr sz="1200">
              <a:latin typeface="Calibri"/>
              <a:ea typeface="Calibri"/>
              <a:cs typeface="Calibri"/>
              <a:sym typeface="Calibri"/>
            </a:endParaRPr>
          </a:p>
          <a:p>
            <a:pPr marL="228600" lvl="0" indent="-76200" algn="l" rtl="0">
              <a:lnSpc>
                <a:spcPct val="115000"/>
              </a:lnSpc>
              <a:spcBef>
                <a:spcPts val="4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Il diritto al consenso informato al trattamento è fondamentale e non deve essere negato a nessuno.</a:t>
            </a:r>
            <a:endParaRPr sz="20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 Le persone con disabilità psicosociale, intellettiva o cognitiva hanno gli stessi diritti di tutti gli altri.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con disabilità psicosociale, intellettiva o cognitiva sono libere di compiere le stesse scelte, di affrontare gli stessi rischi e di fare gli stessi sbagli di ogni altra persona . </a:t>
            </a:r>
            <a:endParaRPr sz="20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Avere una disabilità psicosociale, intellettiva o cognitiva non significa essere automaticamente un rischio per gli altri e quindi avere bisogno di essere sottoposti a trattamento. Ad esempio molto spesso la società identifica le persone con disabilità psicosociale con la pericolosità, la violenza ed il crimine. Nei fatti le persone  con disabilità psicosociale, assieme alle persone con disabilità intellettiva o cognitiva, sono molto più a rischio di subire violenza, abusi e crimini che il resto della popolazione. </a:t>
            </a:r>
            <a:endParaRPr sz="20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“La pericolosità” che viene spesso evocata per giustificare il trattamento involontario quando la persona costituisce un pericolo per se stessa o per gli altri è molto difficile da prevedere ed è un termine molto soggettivo. Altre persone non vengono sottoposte a trattamento anche quando la loro vita è a rischio. Dobbiamo trattare le persone con disabilità al pari delle altre persone.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Prevedere delle procedure sanitarie e trattamenti diversificati per le persone con disabilità psicosociale, intellettiva o cognitiva è discriminatorio.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Il trattamento involontario è spesso l’opzione più facile e le persone vengono private dei propri diritti perché non c’è la volontà di investire in alternative migliori o di fornire assistenza di qualità. </a:t>
            </a:r>
            <a:endParaRPr sz="1200">
              <a:latin typeface="Calibri"/>
              <a:ea typeface="Calibri"/>
              <a:cs typeface="Calibri"/>
              <a:sym typeface="Calibri"/>
            </a:endParaRPr>
          </a:p>
          <a:p>
            <a:pPr marL="2286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Altre persone la cui vita dipende da un trattamento ( es, persone malate di cancro, HIV, testimoni di Geova che necessitano di una trasfusione di sangue per sopravvivere) non vengono costrette con la forza a sottoporsi a trattamento. In una società equa, dobbiamo mantenere il diritto a prendere decisioni e a dire “no”.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1192" name="Google Shape;1192;p10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7"/>
        <p:cNvGrpSpPr/>
        <p:nvPr/>
      </p:nvGrpSpPr>
      <p:grpSpPr>
        <a:xfrm>
          <a:off x="0" y="0"/>
          <a:ext cx="0" cy="0"/>
          <a:chOff x="0" y="0"/>
          <a:chExt cx="0" cy="0"/>
        </a:xfrm>
      </p:grpSpPr>
      <p:sp>
        <p:nvSpPr>
          <p:cNvPr id="1198" name="Google Shape;1198;p10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99" name="Google Shape;1199;p10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Ora chiedete ai partecipanti: </a:t>
            </a:r>
            <a:endParaRPr sz="1200">
              <a:latin typeface="Calibri"/>
              <a:ea typeface="Calibri"/>
              <a:cs typeface="Calibri"/>
              <a:sym typeface="Calibri"/>
            </a:endParaRPr>
          </a:p>
          <a:p>
            <a:pPr marL="0" lvl="0" indent="38100" algn="l" rtl="0">
              <a:lnSpc>
                <a:spcPct val="115000"/>
              </a:lnSpc>
              <a:spcBef>
                <a:spcPts val="1000"/>
              </a:spcBef>
              <a:spcAft>
                <a:spcPts val="0"/>
              </a:spcAft>
              <a:buSzPts val="1200"/>
              <a:buFont typeface="Calibri"/>
              <a:buChar char="∙"/>
            </a:pPr>
            <a:r>
              <a:rPr lang="en-US" sz="1200" b="1">
                <a:latin typeface="Calibri"/>
                <a:ea typeface="Calibri"/>
                <a:cs typeface="Calibri"/>
                <a:sym typeface="Calibri"/>
              </a:rPr>
              <a:t>Dopo questa discussione qualcuno ha cambiato parere?</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E’ un’opportunità per I partecipanti di discutere perché abbiano o non abbiano cambiato opinione. </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Molti partecipanti avranno ancora opinioni molto forti sia da un lato che dall’altro. Il compito del facilitatore è quello di aiutare i partecipanti a muoversi verso una nuova consapevolezza che è possibile fare molte cose per evitare il trattamento obbligatorio e che la situazione contingente (mancanza di risorse, cornice legislativa) o la credenza che a volte la coercizione sia alle volte necessaria in situazioni estreme, </a:t>
            </a:r>
            <a:r>
              <a:rPr lang="en-US" sz="1200" b="1">
                <a:solidFill>
                  <a:srgbClr val="4F81BD"/>
                </a:solidFill>
                <a:latin typeface="Calibri"/>
                <a:ea typeface="Calibri"/>
                <a:cs typeface="Calibri"/>
                <a:sym typeface="Calibri"/>
              </a:rPr>
              <a:t>non deve fermare la persone dal continuare a cercare soluzioni e pratiche non coercitive.  </a:t>
            </a:r>
            <a:endParaRPr sz="1200">
              <a:latin typeface="Calibri"/>
              <a:ea typeface="Calibri"/>
              <a:cs typeface="Calibri"/>
              <a:sym typeface="Calibri"/>
            </a:endParaRPr>
          </a:p>
        </p:txBody>
      </p:sp>
      <p:sp>
        <p:nvSpPr>
          <p:cNvPr id="1200" name="Google Shape;1200;p10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Google Shape;1206;p10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07" name="Google Shape;1207;p10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Se necessario e se c’è tempo a sufficienza, questo esercizio può essere ripetuto con il focus sul trattenimento forzato. In questo caso i partecipanti si confronteranno sulla seguente affermazione: </a:t>
            </a:r>
            <a:endParaRPr sz="1200">
              <a:latin typeface="Calibri"/>
              <a:ea typeface="Calibri"/>
              <a:cs typeface="Calibri"/>
              <a:sym typeface="Calibri"/>
            </a:endParaRPr>
          </a:p>
          <a:p>
            <a:pPr marL="0" lvl="0" indent="0" algn="ctr" rtl="0">
              <a:lnSpc>
                <a:spcPct val="100000"/>
              </a:lnSpc>
              <a:spcBef>
                <a:spcPts val="1000"/>
              </a:spcBef>
              <a:spcAft>
                <a:spcPts val="0"/>
              </a:spcAft>
              <a:buSzPts val="1800"/>
              <a:buNone/>
            </a:pPr>
            <a:r>
              <a:rPr lang="en-US" sz="1200" b="1">
                <a:latin typeface="Calibri"/>
                <a:ea typeface="Calibri"/>
                <a:cs typeface="Calibri"/>
                <a:sym typeface="Calibri"/>
              </a:rPr>
              <a:t>Le persone con disabilità psicosociale, in alcuni casi, hanno bisogno di essere ricoverate obbligatoriamente nei servizi di salute mentale.</a:t>
            </a:r>
            <a:r>
              <a:rPr lang="en-US" sz="1200" b="1">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endParaRPr sz="1200" b="1">
              <a:solidFill>
                <a:srgbClr val="4F81BD"/>
              </a:solidFill>
              <a:latin typeface="Calibri"/>
              <a:ea typeface="Calibri"/>
              <a:cs typeface="Calibri"/>
              <a:sym typeface="Calibri"/>
            </a:endParaRPr>
          </a:p>
          <a:p>
            <a:pPr marL="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Molte delle opinioni e risposte possibili a questa affermazione saranno probabilmente simili alle opinioni e risposte espresse riguardo il trattamento involontario.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208" name="Google Shape;1208;p10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107</a:t>
            </a:fld>
            <a:endParaRPr sz="1400" b="0" i="0" u="none" strike="noStrike" cap="none">
              <a:solidFill>
                <a:srgbClr val="000000"/>
              </a:solidFill>
              <a:latin typeface="Arial"/>
              <a:ea typeface="Arial"/>
              <a:cs typeface="Arial"/>
              <a:sym typeface="Arial"/>
            </a:endParaRPr>
          </a:p>
        </p:txBody>
      </p:sp>
      <p:sp>
        <p:nvSpPr>
          <p:cNvPr id="1209" name="Google Shape;1209;p107:notes"/>
          <p:cNvSpPr txBox="1"/>
          <p:nvPr/>
        </p:nvSpPr>
        <p:spPr>
          <a:xfrm>
            <a:off x="579437" y="4983162"/>
            <a:ext cx="215900" cy="228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F81BD"/>
              </a:buClr>
              <a:buSzPts val="900"/>
              <a:buFont typeface="Arial"/>
              <a:buNone/>
            </a:pPr>
            <a:r>
              <a:rPr lang="en-US" sz="900" b="0" i="0" u="none" strike="noStrike" cap="none">
                <a:solidFill>
                  <a:srgbClr val="4F81BD"/>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4"/>
        <p:cNvGrpSpPr/>
        <p:nvPr/>
      </p:nvGrpSpPr>
      <p:grpSpPr>
        <a:xfrm>
          <a:off x="0" y="0"/>
          <a:ext cx="0" cy="0"/>
          <a:chOff x="0" y="0"/>
          <a:chExt cx="0" cy="0"/>
        </a:xfrm>
      </p:grpSpPr>
      <p:sp>
        <p:nvSpPr>
          <p:cNvPr id="1215" name="Google Shape;1215;p108: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16" name="Google Shape;1216;p108: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Chiedete ai partecipanti di analizzare il seguente scenario disponibile nell’ Allegato 1</a:t>
            </a:r>
            <a:r>
              <a:rPr lang="en-US" sz="1200" i="1">
                <a:solidFill>
                  <a:srgbClr val="4F81BD"/>
                </a:solidFill>
                <a:latin typeface="Calibri"/>
                <a:ea typeface="Calibri"/>
                <a:cs typeface="Calibri"/>
                <a:sym typeface="Calibri"/>
              </a:rPr>
              <a:t> : Scenario on avoiding coercive measures </a:t>
            </a:r>
            <a:endParaRPr sz="1200">
              <a:latin typeface="Calibri"/>
              <a:ea typeface="Calibri"/>
              <a:cs typeface="Calibri"/>
              <a:sym typeface="Calibri"/>
            </a:endParaRPr>
          </a:p>
          <a:p>
            <a:pPr marL="0" lvl="0" indent="0" algn="l" rtl="0">
              <a:lnSpc>
                <a:spcPct val="115000"/>
              </a:lnSpc>
              <a:spcBef>
                <a:spcPts val="1000"/>
              </a:spcBef>
              <a:spcAft>
                <a:spcPts val="0"/>
              </a:spcAft>
              <a:buClr>
                <a:srgbClr val="000000"/>
              </a:buClr>
              <a:buSzPts val="1800"/>
              <a:buNone/>
            </a:pPr>
            <a:r>
              <a:rPr lang="en-US" sz="1200" b="1">
                <a:solidFill>
                  <a:srgbClr val="000000"/>
                </a:solidFill>
                <a:latin typeface="Calibri"/>
                <a:ea typeface="Calibri"/>
                <a:cs typeface="Calibri"/>
                <a:sym typeface="Calibri"/>
              </a:rPr>
              <a:t>Scenario 1 </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Una notte, George viene portato dalla polizia al pronto soccorso dell’ospedale. George è angosciato, agitato,  ansioso, grida e fa’ gesti sconsiderati. Senza una valutazione completa e senza aver contattato le persone di riferimento di George per capire che cosa stesse succedendo, i medici decidono che George non è al sicuro nella società e che necessita di un trattamento. George fa capire chiaramente di non volere alcun trattamento. </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Il medico responsabile decide che la via più veloce per gestire la situazione è che 4 persone dello staff trattengano fisicamente George, leghino al letto di una stanza di isolamento le sue braccia e gambe e gli facciano un iniezione di un farmaco antipsicotico.</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George rimane in ospedale per una settimana. E’ estremamente sospettoso dello staff e continua ad opporre resistenza al trattamento. Lo staff nasconde i farmaci nel suo cibo. George diventa sempre più depresso ed isolato, rifiuta di parlare con gli altri e non mostra alcun segno di miglioramento.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p>
        </p:txBody>
      </p:sp>
      <p:sp>
        <p:nvSpPr>
          <p:cNvPr id="1217" name="Google Shape;1217;p10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3"/>
        <p:cNvGrpSpPr/>
        <p:nvPr/>
      </p:nvGrpSpPr>
      <p:grpSpPr>
        <a:xfrm>
          <a:off x="0" y="0"/>
          <a:ext cx="0" cy="0"/>
          <a:chOff x="0" y="0"/>
          <a:chExt cx="0" cy="0"/>
        </a:xfrm>
      </p:grpSpPr>
      <p:sp>
        <p:nvSpPr>
          <p:cNvPr id="1224" name="Google Shape;1224;p109: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25" name="Google Shape;1225;p109: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Fate la seguente domanda ai partecipanti:</a:t>
            </a:r>
            <a:endParaRPr sz="1200">
              <a:latin typeface="Calibri"/>
              <a:ea typeface="Calibri"/>
              <a:cs typeface="Calibri"/>
              <a:sym typeface="Calibri"/>
            </a:endParaRPr>
          </a:p>
          <a:p>
            <a:pPr marL="0" lvl="0" indent="38100" algn="l" rtl="0">
              <a:lnSpc>
                <a:spcPct val="115000"/>
              </a:lnSpc>
              <a:spcBef>
                <a:spcPts val="600"/>
              </a:spcBef>
              <a:spcAft>
                <a:spcPts val="0"/>
              </a:spcAft>
              <a:buSzPts val="1200"/>
              <a:buFont typeface="Calibri"/>
              <a:buChar char="∙"/>
            </a:pPr>
            <a:r>
              <a:rPr lang="en-US" sz="1200" b="1">
                <a:latin typeface="Calibri"/>
                <a:ea typeface="Calibri"/>
                <a:cs typeface="Calibri"/>
                <a:sym typeface="Calibri"/>
              </a:rPr>
              <a:t>Che cosa è andato storto in questa situazione? </a:t>
            </a:r>
            <a:endParaRPr sz="1200">
              <a:latin typeface="Calibri"/>
              <a:ea typeface="Calibri"/>
              <a:cs typeface="Calibri"/>
              <a:sym typeface="Calibri"/>
            </a:endParaRPr>
          </a:p>
          <a:p>
            <a:pPr marL="0" lvl="0" indent="0" algn="l" rtl="0">
              <a:lnSpc>
                <a:spcPct val="115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Date tempo ai partecipanti di preparare la propria lista di risposte. </a:t>
            </a:r>
            <a:endParaRPr sz="1200">
              <a:latin typeface="Calibri"/>
              <a:ea typeface="Calibri"/>
              <a:cs typeface="Calibri"/>
              <a:sym typeface="Calibri"/>
            </a:endParaRPr>
          </a:p>
          <a:p>
            <a:pPr marL="0" lvl="0" indent="0" algn="l" rtl="0">
              <a:lnSpc>
                <a:spcPct val="115000"/>
              </a:lnSpc>
              <a:spcBef>
                <a:spcPts val="600"/>
              </a:spcBef>
              <a:spcAft>
                <a:spcPts val="0"/>
              </a:spcAft>
              <a:buClr>
                <a:srgbClr val="4F81BD"/>
              </a:buClr>
              <a:buSzPts val="1800"/>
              <a:buNone/>
            </a:pPr>
            <a:r>
              <a:rPr lang="en-US" sz="1200" u="sng">
                <a:solidFill>
                  <a:srgbClr val="4F81BD"/>
                </a:solidFill>
                <a:latin typeface="Calibri"/>
                <a:ea typeface="Calibri"/>
                <a:cs typeface="Calibri"/>
                <a:sym typeface="Calibri"/>
              </a:rPr>
              <a:t>Alcune possibili risposte: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Nessuno si è preso del tempo per ascoltare George per capire meglio il suo disagio. Sono solo state fatte delle ipotesi veloci sul suo stato mentale e sui suoi bisogni.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 farmaci sono stati dati a George malgrado il fatto che avesse detto chiaramente di non volerli.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 farmaci gli sono stati somministrati senza che lo sapesse. Ciò significa che non gli è stata data nessuna informazione appropriata ed il suo consenso al trattamento non è stato firmato. Ciò probabilmente avrà un impatto a lungo termine sul futuro benessere di George e costituirà un danno per la sua fiducia verso lo staff ed il trattamento.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La maniera in cui George è stato trattato costituirà un danno per la sua salute mentale ed il suo benessere. Nessuno ha ascoltato le sue preoccupazioni in quanto sono state ritenute imputabili alla sua condizione mentale.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di sostegno di George non sono state chiamate per cercare e trovare una maniera di comprendere il punto di vista di George, malgrado il fatto che avrebbero potuto fornire un approfondimento prezioso alla situazione e avrebbero potuto fornire a George sostegno emotivo e pratico (es. nel sostenerlo a prendere decisioni sulla sua situazione e sul trattamento e a comunicare con maggior forza il suo diritto a rifiutare i farmaci)</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solidFill>
                  <a:srgbClr val="4F81BD"/>
                </a:solidFill>
                <a:latin typeface="Calibri"/>
                <a:ea typeface="Calibri"/>
                <a:cs typeface="Calibri"/>
                <a:sym typeface="Calibri"/>
              </a:rPr>
              <a:t>George è stato legato e messo in una stanza di isolamento per somministrargli i farmaci.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1226" name="Google Shape;1226;p10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109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1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77" name="Google Shape;377;p1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Alla fine di questo esercizio spiegate ai partecipanti che: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E’ importante riconoscere che ci sono molte situazioni o momenti in cui prendere delle decisioni è più difficile. Comunque questo non deve essere motivo di privare le persone dei loro diritti.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In queste situazioni possono essere utilizzate molte strategie per far sì che vengano affrontate senza la negazione o la restrizione dei diritti della persona. Queste strategie possono essere spiegate in questo modulo.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378" name="Google Shape;378;p1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11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34" name="Google Shape;1234;p11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42900" lvl="0" indent="-76200" algn="l" rtl="0">
              <a:lnSpc>
                <a:spcPct val="115000"/>
              </a:lnSpc>
              <a:spcBef>
                <a:spcPts val="0"/>
              </a:spcBef>
              <a:spcAft>
                <a:spcPts val="0"/>
              </a:spcAft>
              <a:buClr>
                <a:srgbClr val="000000"/>
              </a:buClr>
              <a:buSzPts val="1200"/>
              <a:buFont typeface="Calibri"/>
              <a:buChar char="∙"/>
            </a:pPr>
            <a:r>
              <a:rPr lang="en-US" sz="1200" b="1">
                <a:solidFill>
                  <a:srgbClr val="000000"/>
                </a:solidFill>
                <a:latin typeface="Calibri"/>
                <a:ea typeface="Calibri"/>
                <a:cs typeface="Calibri"/>
                <a:sym typeface="Calibri"/>
              </a:rPr>
              <a:t>Quali diritti della CRPD sono stati violati nel caso di George?</a:t>
            </a:r>
            <a:endParaRPr sz="1200">
              <a:latin typeface="Calibri"/>
              <a:ea typeface="Calibri"/>
              <a:cs typeface="Calibri"/>
              <a:sym typeface="Calibri"/>
            </a:endParaRPr>
          </a:p>
          <a:p>
            <a:pPr marL="34290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34290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Le azioni dello staff hanno violato I diritti di George: </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Alla capacità giuridica (CRPD articolo 12)</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Alla libertà e sicurezza della persona (CRPD articolo 14) </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alla libertà dalla tortura e da trattamenti o punizioni crudeli, inumani o degradanti (CRPD articolo 15).</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alla libertà dallo sfruttamento, violenza ed abuso (CRPD articolo 16) </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 rispetto all’integrità della persona (articolo 17)</a:t>
            </a:r>
            <a:endParaRPr sz="1200">
              <a:latin typeface="Calibri"/>
              <a:ea typeface="Calibri"/>
              <a:cs typeface="Calibri"/>
              <a:sym typeface="Calibri"/>
            </a:endParaRPr>
          </a:p>
          <a:p>
            <a:pPr marL="342900" lvl="0" indent="-762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Alla salute (CRPD articolo 25).</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1235" name="Google Shape;1235;p11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p111: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43" name="Google Shape;1243;p111: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Ora chiedete ai partecipanti:</a:t>
            </a:r>
            <a:endParaRPr sz="200">
              <a:latin typeface="Calibri"/>
              <a:ea typeface="Calibri"/>
              <a:cs typeface="Calibri"/>
              <a:sym typeface="Calibri"/>
            </a:endParaRPr>
          </a:p>
          <a:p>
            <a:pPr marL="0" lvl="0" indent="38100" algn="l" rtl="0">
              <a:lnSpc>
                <a:spcPct val="115000"/>
              </a:lnSpc>
              <a:spcBef>
                <a:spcPts val="600"/>
              </a:spcBef>
              <a:spcAft>
                <a:spcPts val="0"/>
              </a:spcAft>
              <a:buSzPts val="1200"/>
              <a:buFont typeface="Calibri"/>
              <a:buChar char="∙"/>
            </a:pPr>
            <a:r>
              <a:rPr lang="en-US" sz="1200" b="1">
                <a:latin typeface="Calibri"/>
                <a:ea typeface="Calibri"/>
                <a:cs typeface="Calibri"/>
                <a:sym typeface="Calibri"/>
              </a:rPr>
              <a:t>Che cosa si sarebbe potuto fare in maniera differente?</a:t>
            </a:r>
            <a:endParaRPr sz="1200">
              <a:latin typeface="Calibri"/>
              <a:ea typeface="Calibri"/>
              <a:cs typeface="Calibri"/>
              <a:sym typeface="Calibri"/>
            </a:endParaRPr>
          </a:p>
          <a:p>
            <a:pPr marL="0" lvl="0" indent="0" algn="l" rtl="0">
              <a:lnSpc>
                <a:spcPct val="115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avrebbero potuto prendere del tempo per ascoltare e per parlare con George, per scoprire e capire perché George non voglia ricevere un trattamento, invece di far ricorso al trattamento forzato/nascosto, alla contenzione e all’isolamento.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Lo staff avrebbe potuto rassicurare George sul fatto che avrebbero rispettato la sua volontà e le sue preferenze e  che non avrebbero fatto nulla contro la sua volontà.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Qualcuno avrebbe potuto chiamare in accordo con George</a:t>
            </a:r>
            <a:r>
              <a:rPr lang="en-US" sz="1200">
                <a:latin typeface="Calibri"/>
                <a:ea typeface="Calibri"/>
                <a:cs typeface="Calibri"/>
                <a:sym typeface="Calibri"/>
              </a:rPr>
              <a:t> </a:t>
            </a:r>
            <a:r>
              <a:rPr lang="en-US" sz="1200">
                <a:solidFill>
                  <a:srgbClr val="4F81BD"/>
                </a:solidFill>
                <a:latin typeface="Calibri"/>
                <a:ea typeface="Calibri"/>
                <a:cs typeface="Calibri"/>
                <a:sym typeface="Calibri"/>
              </a:rPr>
              <a:t>le persone di sostegno nominate da George, altri amici o familiari in modo da cercare di trovare una modo di comprendere il passato ed il punto di vista di George per aiutarlo a proteggere i suoi diritti.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Qualcuno avrebbe potuto discutere con George i pro e i contro di ricevere un trattamento.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Quando George stava bene e prima che la situazione si acuisse George avrebbe potuto essere sostenuto nel redigere un piano anticipato. Ciò avrebbe fornito una chiara affermazione dei suoi desideri e di risposta alla crisi. Una direttiva avanzata legalmente vincolante avrebbe dato a George l’assicurazione che le sue volontà sarebbero state rispettate  in una crisi futura e che non sarebbe stato sottoposto a trattamento forzato.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Prima che ci fosse un escalation della situazione, George avrebbe potuto essere incoraggiato a nominare una persona di fiducia nella sua pianificazione anticipata a cui comunicare i suoi desideri in caso di  una crisi . Questa pianificazione avrebbe anche potuto includere una persona come contatto di emergenza.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avrebbero potuto facilitare il contatto di George con un gruppo di advocacy, quale ad esempio un’associazione tra pari non governativa che fornisce assistenza legale.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Si sarebbero potute utilizzare tecniche di de-escalation o altre risposte alternative (questo argomento si sviluppa nel modulo </a:t>
            </a:r>
            <a:r>
              <a:rPr lang="en-US" sz="1200" i="1">
                <a:solidFill>
                  <a:srgbClr val="4F81BD"/>
                </a:solidFill>
                <a:latin typeface="Calibri"/>
                <a:ea typeface="Calibri"/>
                <a:cs typeface="Calibri"/>
                <a:sym typeface="Calibri"/>
              </a:rPr>
              <a:t>Strategies to end seclusion and restraint</a:t>
            </a: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1244" name="Google Shape;1244;p11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0"/>
        <p:cNvGrpSpPr/>
        <p:nvPr/>
      </p:nvGrpSpPr>
      <p:grpSpPr>
        <a:xfrm>
          <a:off x="0" y="0"/>
          <a:ext cx="0" cy="0"/>
          <a:chOff x="0" y="0"/>
          <a:chExt cx="0" cy="0"/>
        </a:xfrm>
      </p:grpSpPr>
      <p:sp>
        <p:nvSpPr>
          <p:cNvPr id="1251" name="Google Shape;1251;p112:notes"/>
          <p:cNvSpPr>
            <a:spLocks noGrp="1" noRot="1" noChangeAspect="1"/>
          </p:cNvSpPr>
          <p:nvPr>
            <p:ph type="sldImg" idx="2"/>
          </p:nvPr>
        </p:nvSpPr>
        <p:spPr>
          <a:xfrm>
            <a:off x="552450" y="1258888"/>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52" name="Google Shape;1252;p11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000"/>
              <a:buNone/>
            </a:pPr>
            <a:r>
              <a:rPr lang="en-US" sz="1200">
                <a:solidFill>
                  <a:srgbClr val="4F81BD"/>
                </a:solidFill>
                <a:latin typeface="Calibri"/>
                <a:ea typeface="Calibri"/>
                <a:cs typeface="Calibri"/>
                <a:sym typeface="Calibri"/>
              </a:rPr>
              <a:t>Continuate la discussione chiedendo:</a:t>
            </a:r>
            <a:endParaRPr sz="1200">
              <a:latin typeface="Calibri"/>
              <a:ea typeface="Calibri"/>
              <a:cs typeface="Calibri"/>
              <a:sym typeface="Calibri"/>
            </a:endParaRPr>
          </a:p>
          <a:p>
            <a:pPr marL="0" lvl="0" indent="-12700" algn="l" rtl="0">
              <a:lnSpc>
                <a:spcPct val="115000"/>
              </a:lnSpc>
              <a:spcBef>
                <a:spcPts val="1000"/>
              </a:spcBef>
              <a:spcAft>
                <a:spcPts val="0"/>
              </a:spcAft>
              <a:buSzPts val="1200"/>
              <a:buFont typeface="Calibri"/>
              <a:buChar char="∙"/>
            </a:pPr>
            <a:r>
              <a:rPr lang="en-US" sz="1200" b="1" i="1">
                <a:latin typeface="Calibri"/>
                <a:ea typeface="Calibri"/>
                <a:cs typeface="Calibri"/>
                <a:sym typeface="Calibri"/>
              </a:rPr>
              <a:t>Quale sarebbe stato il risultato se il caso fosse stato trattato rispettando Ie volontà e le preferenze di George</a:t>
            </a:r>
            <a:r>
              <a:rPr lang="en-US" sz="1200" b="1">
                <a:latin typeface="Calibri"/>
                <a:ea typeface="Calibri"/>
                <a:cs typeface="Calibri"/>
                <a:sym typeface="Calibri"/>
              </a:rPr>
              <a:t>?</a:t>
            </a:r>
            <a:endParaRPr sz="1200">
              <a:latin typeface="Calibri"/>
              <a:ea typeface="Calibri"/>
              <a:cs typeface="Calibri"/>
              <a:sym typeface="Calibri"/>
            </a:endParaRPr>
          </a:p>
          <a:p>
            <a:pPr marL="0" lvl="0" indent="0" algn="l" rtl="0">
              <a:lnSpc>
                <a:spcPct val="100000"/>
              </a:lnSpc>
              <a:spcBef>
                <a:spcPts val="1000"/>
              </a:spcBef>
              <a:spcAft>
                <a:spcPts val="0"/>
              </a:spcAft>
              <a:buClr>
                <a:srgbClr val="4F81BD"/>
              </a:buClr>
              <a:buSzPts val="1000"/>
              <a:buNone/>
            </a:pPr>
            <a:r>
              <a:rPr lang="en-US" sz="1200">
                <a:solidFill>
                  <a:srgbClr val="4F81BD"/>
                </a:solidFill>
                <a:latin typeface="Calibri"/>
                <a:ea typeface="Calibri"/>
                <a:cs typeface="Calibri"/>
                <a:sym typeface="Calibri"/>
              </a:rPr>
              <a:t>Alcune possibili risposte: </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 diritti umani di George sarebbero stati rispettati</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Si sarebbe evitato l’utilizzo del trattamento forzato, dell’isolamento e della contenzione. </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Si sarebbe evitato il trattenimento di George in ospedale</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Lo staff avrebbe potuto cominciare a costruire con George un rapporto basato sulla fiducia.</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George avrebbe sentito di essere rispettato e sarebbe stato più disponibile a cercare aiuto in caso di una crisi futura.</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George si sarebbe sentito meno isolato e depresso se le persone avessero preso l’iniziativa di assicurarsi che lui si sentisse più connesso e aperto verso gli altri a superare questa difficile situazione. </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Il servizio non avrebbe fatto ricorso a pratiche coercitive contro George e avrebbe fornito  assistenza e sostegno di migliore qualità. </a:t>
            </a:r>
            <a:endParaRPr sz="1200">
              <a:latin typeface="Calibri"/>
              <a:ea typeface="Calibri"/>
              <a:cs typeface="Calibri"/>
              <a:sym typeface="Calibri"/>
            </a:endParaRPr>
          </a:p>
          <a:p>
            <a:pPr marL="0" lvl="0" indent="-127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Sarebbe stato sostenuto il percorso di recovery di George.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253" name="Google Shape;1253;p11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9"/>
        <p:cNvGrpSpPr/>
        <p:nvPr/>
      </p:nvGrpSpPr>
      <p:grpSpPr>
        <a:xfrm>
          <a:off x="0" y="0"/>
          <a:ext cx="0" cy="0"/>
          <a:chOff x="0" y="0"/>
          <a:chExt cx="0" cy="0"/>
        </a:xfrm>
      </p:grpSpPr>
      <p:sp>
        <p:nvSpPr>
          <p:cNvPr id="1260" name="Google Shape;1260;p11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61" name="Google Shape;1261;p11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Esercizio 4.4: una situazione impegnativa (30 min.)</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Questo esercizio dovrebbe aiutare i partecipanti a cominciare a prendere in considerazione opzioni differenti che possono essere utilizzate per evitare la detenzione ed il trattamento involontario e per permettere alle persone di godere dei propri diritti, incluso il diritto alla capacità giuridica, anche in situazioni impegnative. </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Leggete con i partecipanti la seguente situazione</a:t>
            </a:r>
            <a:r>
              <a:rPr lang="en-US" sz="1200" i="1">
                <a:solidFill>
                  <a:srgbClr val="4F81BD"/>
                </a:solidFill>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000"/>
              </a:spcBef>
              <a:spcAft>
                <a:spcPts val="0"/>
              </a:spcAft>
              <a:buSzPts val="1800"/>
              <a:buNone/>
            </a:pPr>
            <a:r>
              <a:rPr lang="en-US" sz="1200" b="1">
                <a:latin typeface="Calibri"/>
                <a:ea typeface="Calibri"/>
                <a:cs typeface="Calibri"/>
                <a:sym typeface="Calibri"/>
              </a:rPr>
              <a:t>La storia di Soren</a:t>
            </a:r>
            <a:endParaRPr sz="1200">
              <a:latin typeface="Calibri"/>
              <a:ea typeface="Calibri"/>
              <a:cs typeface="Calibri"/>
              <a:sym typeface="Calibri"/>
            </a:endParaRPr>
          </a:p>
          <a:p>
            <a:pPr marL="0" lvl="0" indent="0" algn="just" rtl="0">
              <a:lnSpc>
                <a:spcPct val="115000"/>
              </a:lnSpc>
              <a:spcBef>
                <a:spcPts val="1000"/>
              </a:spcBef>
              <a:spcAft>
                <a:spcPts val="0"/>
              </a:spcAft>
              <a:buSzPts val="1800"/>
              <a:buNone/>
            </a:pPr>
            <a:r>
              <a:rPr lang="en-US" sz="1200">
                <a:latin typeface="Calibri"/>
                <a:ea typeface="Calibri"/>
                <a:cs typeface="Calibri"/>
                <a:sym typeface="Calibri"/>
              </a:rPr>
              <a:t>Una mattina una giovane donna di nome Soren viene portata presso il locale servizio di salute mentale. Ha provato ad uccidersi buttandosi da un ponte, ma degli agenti di polizia presenti sulla scena hanno impedito che si buttasse. Soren dice agli operatori del servizio di avere ancora intenzione di uccidersi. Non vuole essere sottoposta ad alcun trattamento e chiede di poter tornare a casa, dove vive sola. </a:t>
            </a:r>
            <a:endParaRPr sz="1200">
              <a:latin typeface="Calibri"/>
              <a:ea typeface="Calibri"/>
              <a:cs typeface="Calibri"/>
              <a:sym typeface="Calibri"/>
            </a:endParaRPr>
          </a:p>
          <a:p>
            <a:pPr marL="0" lvl="0" indent="0" algn="l" rtl="0">
              <a:lnSpc>
                <a:spcPct val="145000"/>
              </a:lnSpc>
              <a:spcBef>
                <a:spcPts val="1000"/>
              </a:spcBef>
              <a:spcAft>
                <a:spcPts val="0"/>
              </a:spcAft>
              <a:buSzPts val="1800"/>
              <a:buNone/>
            </a:pPr>
            <a:r>
              <a:rPr lang="en-US" sz="1200">
                <a:latin typeface="Calibri"/>
                <a:ea typeface="Calibri"/>
                <a:cs typeface="Calibri"/>
                <a:sym typeface="Calibri"/>
              </a:rPr>
              <a:t>Soren non ha un piano anticipato né alcuna direttiva.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1262" name="Google Shape;1262;p11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114: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70" name="Google Shape;1270;p114:notes"/>
          <p:cNvSpPr txBox="1">
            <a:spLocks noGrp="1"/>
          </p:cNvSpPr>
          <p:nvPr>
            <p:ph type="body" idx="1"/>
          </p:nvPr>
        </p:nvSpPr>
        <p:spPr>
          <a:xfrm>
            <a:off x="681037" y="3324225"/>
            <a:ext cx="5446712" cy="615950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Fate la seguente domanda ai partecipanti:</a:t>
            </a:r>
            <a:endParaRPr sz="1200">
              <a:latin typeface="Calibri"/>
              <a:ea typeface="Calibri"/>
              <a:cs typeface="Calibri"/>
              <a:sym typeface="Calibri"/>
            </a:endParaRPr>
          </a:p>
          <a:p>
            <a:pPr marL="0" lvl="0" indent="38100" algn="just" rtl="0">
              <a:lnSpc>
                <a:spcPct val="115000"/>
              </a:lnSpc>
              <a:spcBef>
                <a:spcPts val="600"/>
              </a:spcBef>
              <a:spcAft>
                <a:spcPts val="0"/>
              </a:spcAft>
              <a:buSzPts val="1200"/>
              <a:buFont typeface="Calibri"/>
              <a:buChar char="∙"/>
            </a:pPr>
            <a:r>
              <a:rPr lang="en-US" sz="1200" b="1">
                <a:latin typeface="Calibri"/>
                <a:ea typeface="Calibri"/>
                <a:cs typeface="Calibri"/>
                <a:sym typeface="Calibri"/>
              </a:rPr>
              <a:t>Potete suggerire alcune azioni positive che potrebbero essere messe in atto in questa situazione per evitare l’uso del ricovero e trattamento obbligatorio ?</a:t>
            </a:r>
            <a:endParaRPr sz="1200">
              <a:latin typeface="Calibri"/>
              <a:ea typeface="Calibri"/>
              <a:cs typeface="Calibri"/>
              <a:sym typeface="Calibri"/>
            </a:endParaRPr>
          </a:p>
          <a:p>
            <a:pPr marL="0" lvl="0" indent="0" algn="just" rtl="0">
              <a:lnSpc>
                <a:spcPct val="115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Qualcuno dovrebbe chiedere a Soren che cosa pensa possa farla sentire meglio e se c’è un posto sicuro dove le piacerebbe ricevere sostegno.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Lo staff potrebbe provare a capire perché Soren vuole togliersi la vita</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Dovrebbe essere aiutata ad identificare delle persone di cui si fida e che possano stare con lei.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Dovrebbe avere la possibilità di parlare con un peer debitamente formato se non si riuscisse ad identificare nessuna persona di cui si fida.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Qualcuno potrebbe provare a capire perché non vuole ricevere nessun trattamento, e se non voglia ricevere un determinato tipo di trattamento o nessun tipo di trattamento.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le potrebbero suggerire che è meglio non rimanere da sola al momento ( il che potrebbe essere stare in un luogo che non sia la sua abitazione  e che sia sicuro e dove non sia da sola, ad esempio l’abitazione di un parente di cui si fida)</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Le persone potrebbero chiedere a Soren se vuole ricevere sostegno a casa propria o frequentare un servizio di sostegno durante il giorno, o se voglia rimanere alcuni giorni nel servizio stesso dove le persone potrebbero fornirle assistenza e sostegno)</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Al fine di evitare  il ripetersi della situazione, Soren potrebbe essere incoraggiata, in un momento appropriato dopo la crisi, a preparare una pianificazione anticipata per aiutare e guidare gli altri se si dovesse ripresentare una situazione simile in futuro.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271" name="Google Shape;1271;p11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7"/>
        <p:cNvGrpSpPr/>
        <p:nvPr/>
      </p:nvGrpSpPr>
      <p:grpSpPr>
        <a:xfrm>
          <a:off x="0" y="0"/>
          <a:ext cx="0" cy="0"/>
          <a:chOff x="0" y="0"/>
          <a:chExt cx="0" cy="0"/>
        </a:xfrm>
      </p:grpSpPr>
      <p:sp>
        <p:nvSpPr>
          <p:cNvPr id="1278" name="Google Shape;1278;p11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79" name="Google Shape;1279;p115:notes"/>
          <p:cNvSpPr txBox="1">
            <a:spLocks noGrp="1"/>
          </p:cNvSpPr>
          <p:nvPr>
            <p:ph type="body" idx="1"/>
          </p:nvPr>
        </p:nvSpPr>
        <p:spPr>
          <a:xfrm>
            <a:off x="681037" y="3324225"/>
            <a:ext cx="5446712" cy="615950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Fate seguire alla discussione la seconda parte della storia di Soren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b="1">
                <a:latin typeface="Calibri"/>
                <a:ea typeface="Calibri"/>
                <a:cs typeface="Calibri"/>
                <a:sym typeface="Calibri"/>
              </a:rPr>
              <a:t>La storia di Soren – un finale positivo</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a:latin typeface="Calibri"/>
                <a:ea typeface="Calibri"/>
                <a:cs typeface="Calibri"/>
                <a:sym typeface="Calibri"/>
              </a:rPr>
              <a:t>Nel Servizio l’infermiera di turno chiede a Soren che cosa la potrebbe aiutare in questo momento. Soren risponde che poter parlare con la sorella del suo disagio la farebbe sentire al sicuro.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a:latin typeface="Calibri"/>
                <a:ea typeface="Calibri"/>
                <a:cs typeface="Calibri"/>
                <a:sym typeface="Calibri"/>
              </a:rPr>
              <a:t>Soren spiega anche di aver perso il lavoro e di sentirsi senza speranza di come potrà badare a se stessa nel futuro. L’infermiera dice a Soren che se lei è d’accordo l’aiuterà nelle prossime settimane a trovare una soluzione a questo problema e affronteranno le varie opzioni e possibilità di assistenza finanziaria e di ricerca di un nuovo lavoro. La sorella di Soren dice di poterla raggiungere e vivere con lei finché non si sentirà meglio.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a:latin typeface="Calibri"/>
                <a:ea typeface="Calibri"/>
                <a:cs typeface="Calibri"/>
                <a:sym typeface="Calibri"/>
              </a:rPr>
              <a:t>L’infermiera dice anche a Soren che potrebbe venire presso il servizio due o più volte a settimana per ricevere consulenza e discutere delle opzioni di assistenza e supporto.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a:latin typeface="Calibri"/>
                <a:ea typeface="Calibri"/>
                <a:cs typeface="Calibri"/>
                <a:sym typeface="Calibri"/>
              </a:rPr>
              <a:t>La settimana successiva Soren riferisce che ora si sente ascoltata, al sicuro e assistita ed è rassicurata dal fatto di ricevere l’assistenza di cui ha bisogno dalla sorella e dallo staff del servizio. Sta anche continuando a conoscere altri servizi e forme di supporto disponibili nella comunità. </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endParaRPr sz="1200">
              <a:latin typeface="Calibri"/>
              <a:ea typeface="Calibri"/>
              <a:cs typeface="Calibri"/>
              <a:sym typeface="Calibri"/>
            </a:endParaRPr>
          </a:p>
        </p:txBody>
      </p:sp>
      <p:sp>
        <p:nvSpPr>
          <p:cNvPr id="1280" name="Google Shape;1280;p11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p11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88" name="Google Shape;1288;p11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Dopo lo studio del caso fate la seguente domanda ai partecipanti:</a:t>
            </a:r>
            <a:endParaRPr sz="1200">
              <a:latin typeface="Calibri"/>
              <a:ea typeface="Calibri"/>
              <a:cs typeface="Calibri"/>
              <a:sym typeface="Calibri"/>
            </a:endParaRPr>
          </a:p>
          <a:p>
            <a:pPr marL="0" lvl="0" indent="38100" algn="l" rtl="0">
              <a:lnSpc>
                <a:spcPct val="115000"/>
              </a:lnSpc>
              <a:spcBef>
                <a:spcPts val="1000"/>
              </a:spcBef>
              <a:spcAft>
                <a:spcPts val="0"/>
              </a:spcAft>
              <a:buSzPts val="1200"/>
              <a:buFont typeface="Calibri"/>
              <a:buChar char="∙"/>
            </a:pPr>
            <a:r>
              <a:rPr lang="en-US" sz="1200" b="1">
                <a:latin typeface="Calibri"/>
                <a:ea typeface="Calibri"/>
                <a:cs typeface="Calibri"/>
                <a:sym typeface="Calibri"/>
              </a:rPr>
              <a:t>Quali sono le vostre opinioni sull’assistenza che Soren ha ricevuto in questo caso?</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E’ importante permettere ai partecipanti di condividere apertamente le loro opinioni e possibili preoccupazioni sulla situazione precedente </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I familiari, operatori di salute mentale ed altri operatori potrebbero essere preoccupati per la sicurezza della persona. </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Gli operatori potrebbero anche avanzare dei dubbi sulla responsabilità legale qualora non ricorrano a misure coercitive quali il ricovero ed il trattamento obbligatorio.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1289" name="Google Shape;1289;p11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5"/>
        <p:cNvGrpSpPr/>
        <p:nvPr/>
      </p:nvGrpSpPr>
      <p:grpSpPr>
        <a:xfrm>
          <a:off x="0" y="0"/>
          <a:ext cx="0" cy="0"/>
          <a:chOff x="0" y="0"/>
          <a:chExt cx="0" cy="0"/>
        </a:xfrm>
      </p:grpSpPr>
      <p:sp>
        <p:nvSpPr>
          <p:cNvPr id="1296" name="Google Shape;1296;p117: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97" name="Google Shape;1297;p117:notes"/>
          <p:cNvSpPr txBox="1">
            <a:spLocks noGrp="1"/>
          </p:cNvSpPr>
          <p:nvPr>
            <p:ph type="body" idx="1"/>
          </p:nvPr>
        </p:nvSpPr>
        <p:spPr>
          <a:xfrm>
            <a:off x="681037" y="3324225"/>
            <a:ext cx="5446712" cy="6159500"/>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Sottolineate ai partecipanti che:</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In situazioni come questa le persone non devono essere mandate a casa da sole senza alcuna offerta di sostegno.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Alle persone devono essere offerte opzioni di sostegno che rispettino i loro diritti, incluso il diritto alla capacità giuridica ed alla libertà e sicurezza della persona. </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en-US" sz="1200">
                <a:latin typeface="Calibri"/>
                <a:ea typeface="Calibri"/>
                <a:cs typeface="Calibri"/>
                <a:sym typeface="Calibri"/>
              </a:rPr>
              <a:t>Ciò potrebbe includere, ad esempio, il sostegno di una persona fidata  che possa stare con la persona coinvolta o che possa controllarla regolarmente.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Ciò potrebbe significare ascoltare la persona e alle volte pensare in maniera creativa e “fuori dagli schemi”. Ciò è molto importante perché la coercizione è controproducente e dannosa per la persona.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È inoltre importante notare che I piani anticipati possono offrire un utile quadro per assicurare alle persone la possibilità di esprimere le proprie scelte, volontà e preferenze in situazioni di grande angoscia emotiva.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Se la preferenza di una persona è quella di essere ammessa e trattata in un determinato momento futuro in determinate circostanze (anche contro i suoi desideri), lui o lei dovrebbe essere in grado di specificarlo nel piano anticipato, e tale piano dovrebbe venire rispettato. Questo tipo di disposizioni anticipate sono chiamate “clausole di Ulisse” in alcune giurisdizioni.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Ad ogni modo, questo non dovrebbe sottrarci dal garantire che vengano fatti tutti gli sforzi possibili per offrire alle persone opzioni non coercitive.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298" name="Google Shape;1298;p11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4"/>
        <p:cNvGrpSpPr/>
        <p:nvPr/>
      </p:nvGrpSpPr>
      <p:grpSpPr>
        <a:xfrm>
          <a:off x="0" y="0"/>
          <a:ext cx="0" cy="0"/>
          <a:chOff x="0" y="0"/>
          <a:chExt cx="0" cy="0"/>
        </a:xfrm>
      </p:grpSpPr>
      <p:sp>
        <p:nvSpPr>
          <p:cNvPr id="1305" name="Google Shape;1305;p11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06" name="Google Shape;1306;p11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Dopo questo esercizio, mostrare ai partecipanti il seguente video:</a:t>
            </a:r>
            <a:endParaRPr sz="1200">
              <a:latin typeface="Calibri"/>
              <a:ea typeface="Calibri"/>
              <a:cs typeface="Calibri"/>
              <a:sym typeface="Calibri"/>
            </a:endParaRPr>
          </a:p>
          <a:p>
            <a:pPr marL="0" lvl="0" indent="0" algn="l"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1000"/>
              </a:spcBef>
              <a:spcAft>
                <a:spcPts val="0"/>
              </a:spcAft>
              <a:buSzPts val="1800"/>
              <a:buNone/>
            </a:pPr>
            <a:r>
              <a:rPr lang="en-US" sz="1200" b="1">
                <a:latin typeface="Calibri"/>
                <a:ea typeface="Calibri"/>
                <a:cs typeface="Calibri"/>
                <a:sym typeface="Calibri"/>
              </a:rPr>
              <a:t>Neil Laybourn and Jonny Benjamin discutono di salute mentale (2:43 min.), </a:t>
            </a:r>
            <a:r>
              <a:rPr lang="en-US" sz="1200" b="1" u="sng">
                <a:solidFill>
                  <a:srgbClr val="000000"/>
                </a:solidFill>
                <a:latin typeface="Calibri"/>
                <a:ea typeface="Calibri"/>
                <a:cs typeface="Calibri"/>
                <a:sym typeface="Calibri"/>
              </a:rPr>
              <a:t>https://youtu.be/GTURfplghls </a:t>
            </a:r>
            <a:r>
              <a:rPr lang="en-US" sz="1200">
                <a:solidFill>
                  <a:srgbClr val="4F81BD"/>
                </a:solidFill>
                <a:latin typeface="Calibri"/>
                <a:ea typeface="Calibri"/>
                <a:cs typeface="Calibri"/>
                <a:sym typeface="Calibri"/>
              </a:rPr>
              <a:t>(accessed 9 April 2019).</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1307" name="Google Shape;1307;p11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11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14" name="Google Shape;1314;p11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Conclusione della formazione (5 min.)</a:t>
            </a:r>
            <a:endParaRPr sz="1200">
              <a:latin typeface="Calibri"/>
              <a:ea typeface="Calibri"/>
              <a:cs typeface="Calibri"/>
              <a:sym typeface="Calibri"/>
            </a:endParaRPr>
          </a:p>
          <a:p>
            <a:pPr marL="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Per concludere questa sessione, chiedere ai partecipanti:</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Quali sono i punti chiave che avete imparato in questa sessione?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1315" name="Google Shape;1315;p11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85" name="Google Shape;385;p1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SzPts val="1800"/>
              <a:buNone/>
            </a:pPr>
            <a:r>
              <a:rPr lang="en-US" sz="1200" b="1" u="sng">
                <a:latin typeface="Calibri"/>
                <a:ea typeface="Calibri"/>
                <a:cs typeface="Calibri"/>
                <a:sym typeface="Calibri"/>
              </a:rPr>
              <a:t>1. Il diritto alla capacità giuridica</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en-US" sz="1200">
                <a:latin typeface="Calibri"/>
                <a:ea typeface="Calibri"/>
                <a:cs typeface="Calibri"/>
                <a:sym typeface="Calibri"/>
              </a:rPr>
              <a:t>Il diritto alla capacità giuridica è garantito dall’articolo 12 della CRPD. </a:t>
            </a:r>
            <a:endParaRPr sz="1200">
              <a:latin typeface="Calibri"/>
              <a:ea typeface="Calibri"/>
              <a:cs typeface="Calibri"/>
              <a:sym typeface="Calibri"/>
            </a:endParaRPr>
          </a:p>
          <a:p>
            <a:pPr marL="0" lvl="0" indent="0" algn="l"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Chiedete ai partecipanti di prendere le loro copie della CRPD (Allegato 3).</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386" name="Google Shape;386;p1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12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22" name="Google Shape;1322;p12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Seguite la discussione con questi messaggi da portare a casa.</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r>
              <a:rPr lang="en-US" sz="1200">
                <a:latin typeface="Calibri"/>
                <a:ea typeface="Calibri"/>
                <a:cs typeface="Calibri"/>
                <a:sym typeface="Calibri"/>
              </a:rPr>
              <a:t>Ognuno ha il diritto alla capacità giuridica, ed ha il diritto di prendere decisioni  riguardanti tutti gli aspetti della vita</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Convinzioni negative, stigma e stereotipi sulle persone con disabilità psicosociale, intellettiva o cognitiva devono essere riconosciuti, affrontati e cambiati.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Le persone POSSONO prendere decisioni su tutti gli aspetti della loro vita (incluso riguardo trattamenti, luogo di residenza e aspetti finanziari)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 piani di trattamento e di recovery, il rispetto del consenso informato, il processo decisionale supportato e la pianificazione anticipata sono tutte misure che servono ad assicurare che le persone siano in grado di esercitare il loro diritto alla capacità giuridica su base egualitaria con gli altri.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Le persone con disabilità psicosociale, intellettiva o cognitiva hanno il diritto di non essere trattenute nei servizi di salute mentale e nei servizi sociali.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Esse hanno il diritto a non essere sottoposte a trattamento senza il loro consenso.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coercizione è dannosa per il benessere delle persone e devono essere cercate delle alternative.</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endParaRPr sz="1200"/>
          </a:p>
        </p:txBody>
      </p:sp>
      <p:sp>
        <p:nvSpPr>
          <p:cNvPr id="1323" name="Google Shape;1323;p12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p12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121</a:t>
            </a:fld>
            <a:endParaRPr sz="1400" b="0" i="0" u="none" strike="noStrike" cap="none">
              <a:solidFill>
                <a:srgbClr val="000000"/>
              </a:solidFill>
              <a:latin typeface="Arial"/>
              <a:ea typeface="Arial"/>
              <a:cs typeface="Arial"/>
              <a:sym typeface="Arial"/>
            </a:endParaRPr>
          </a:p>
        </p:txBody>
      </p:sp>
      <p:sp>
        <p:nvSpPr>
          <p:cNvPr id="1330" name="Google Shape;1330;p12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31" name="Google Shape;1331;p121:notes"/>
          <p:cNvSpPr txBox="1"/>
          <p:nvPr/>
        </p:nvSpPr>
        <p:spPr>
          <a:xfrm>
            <a:off x="457200" y="457200"/>
            <a:ext cx="5872162" cy="9442450"/>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Conceptualization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Michelle Funk (Coordinator) and Natalie Drew Bold (Technical Officer) Mental Health Policy and Service Development, Department of Mental Health and Substance Abuse (WHO, Geneva)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Writing and editorial team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Dr Michelle Funk, (WHO, Geneva), Natalie Drew Bold (WHO, Geneva); Marie Baudel, Université de Nantes, France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Key international experts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Celia Brown, MindFreedom International, (United States of America); Mauro Giovanni Carta, Università degli studi di Cagliari (Italy); Yeni Rosa Damayanti, Indonesia Mental Health Association (Indonesia); Sera Davidow, Western Mass Recovery Learning Community (United Sates of America); Catalina Devandas Aguilar, UN Special Rapporteur on the rights of persons with disabilities (Switzerland); Julian Eaton, CBM International and London School of Hygiene and Tropical Medicine (United Kingdom); Salam Gómez, World Network of Users and Survivors of Psychiatry (Colombia); Gemma Hunting, International Consultant (Germany); Diane Kingston, International HIV/AIDS Alliance (United Kingdom); Itzhak Levav, Department of Community Mental Health, University of Haifa (Israel); Peter McGovern, Modum Bad (Norway); David McGrath, International consultant (Australia); Tina Minkowitz, Center for the Human Rights of Users and Survivors of Psychiatry (United Sates of America); Peter Mittler, Dementia Alliance International (United Kingdom); Maria Francesca Moro, Columbia University (United Sates of America), ; Fiona Morrissey, Disability Law Research Consultant (Ireland); Michael Njenga, Users and Survivors of Psychiatry in Kenya (Kenya); David W. Oaks, Aciu Insitute, LLC (United States of America); Soumitra Pathare, Centre for Mental Health Law and Policy, Indian Law Society (India); Dainius Pūras, Special Rapporteur on the right of everyone to the enjoyment of the highest attainable standard of health (Switzerland); Jolijn Santegoeds, World Network of Users and Survivors of Psychiatry (the Netherlands); Sashi Sashidharan, University of Glasgow (United Kingdom); Gregory Smith, International consultant, (United States of America); Kate Swaffer, Dementia International Alliance(Australia); Carmen Valle, CBM International (Thailand); Alberto Vásquez Encalada, Office of the UN Special Rapporteur on the rights of persons with disabilities (Switzerland)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Technical reviewers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Abu Bakar Abdul Kadir, Hospital Permai (Malaysia); Robinah Nakanwagi Alambuya, Pan African Network of People with Psychosocial Disabilities. (Uganda); Anna Arstein-Kerslake, Melbourne Law School, University of Melbourne (Australia); Lori Ashcraft, Resilience Inc. (United States of America); Rod Astbury, Western Australia Association for Mental Health (Australia); Joseph Atukunda, Heartsounds, Uganda (Uganda); David Axworthy, Western Australian Mental Health Commission (Australia); Simon Vasseur Bacle, EPSM Lille Metropole, WHO Collaborating Centre, Lille (France); Sam Badege, National Organization of Users and Survivors of Psychiatry in Rwanda (Rwanda); Amrit Bakhshy, Schizophrenia Awareness Association (India); Anja Baumann, Action Mental Health Germany (Germany); Jerome Bickenbach, University of Lucerne (Switzerland); Jean-Sébastien Blanc, Association for the Prevention of Torture (Switzerland); Pat Bracken, Independent Consultant Psychiatrist (Ireland); Simon Bradstreet, University of Glasgow (United Kingdom); Claudia Pellegrini Braga, University of São Paulo (Brazil); Rio de Janeiro Public Prosecutor's Office (Brazil); Patricia Brogna, National School of Occupational Therapy, (Argentina); Celia Brown, MindFreedom International, (United States of America); Kimberly Budnick, Head Start Teacher/Early Childhood Educator (United States of America); Janice Cambri, Psychosocial Disability Inclusive Philippines (Philippines); Aleisha Carroll, CBM Australia (Australia); Mauro Giovanni Carta, Università degli studi di Cagliari (Italy); Chauhan Ajay, State Mental Health Authority, Gujarat, (India); Facundo Chavez Penillas, Office of the United Nations High Commissioner for Human Rights (Switzerland); Daniel Chisholm, WHO Regional Office for Europe (Denmark); </a:t>
            </a:r>
            <a:endParaRPr sz="1400" b="0" i="0" u="none" strike="noStrike" cap="none">
              <a:solidFill>
                <a:srgbClr val="000000"/>
              </a:solidFill>
              <a:latin typeface="Arial"/>
              <a:ea typeface="Arial"/>
              <a:cs typeface="Arial"/>
              <a:sym typeface="Arial"/>
            </a:endParaRPr>
          </a:p>
        </p:txBody>
      </p:sp>
      <p:sp>
        <p:nvSpPr>
          <p:cNvPr id="1332" name="Google Shape;1332;p12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7"/>
        <p:cNvGrpSpPr/>
        <p:nvPr/>
      </p:nvGrpSpPr>
      <p:grpSpPr>
        <a:xfrm>
          <a:off x="0" y="0"/>
          <a:ext cx="0" cy="0"/>
          <a:chOff x="0" y="0"/>
          <a:chExt cx="0" cy="0"/>
        </a:xfrm>
      </p:grpSpPr>
      <p:sp>
        <p:nvSpPr>
          <p:cNvPr id="1338" name="Google Shape;1338;p12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122</a:t>
            </a:fld>
            <a:endParaRPr sz="1400" b="0" i="0" u="none" strike="noStrike" cap="none">
              <a:solidFill>
                <a:srgbClr val="000000"/>
              </a:solidFill>
              <a:latin typeface="Arial"/>
              <a:ea typeface="Arial"/>
              <a:cs typeface="Arial"/>
              <a:sym typeface="Arial"/>
            </a:endParaRPr>
          </a:p>
        </p:txBody>
      </p:sp>
      <p:sp>
        <p:nvSpPr>
          <p:cNvPr id="1339" name="Google Shape;1339;p12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40" name="Google Shape;1340;p122:notes"/>
          <p:cNvSpPr txBox="1"/>
          <p:nvPr/>
        </p:nvSpPr>
        <p:spPr>
          <a:xfrm>
            <a:off x="457200" y="457200"/>
            <a:ext cx="5872162" cy="8745537"/>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Louise Christie, Scottish Recovery Network (United Kingdom); Oryx Cohen, National Empowerment Center (United States of America); Celline Cole, Freie Universität Berlin (Germany); Janice Cooper, Carter Center (Liberia); Jillian Craigie, Kings College London (United Kingdom); David Crepaz-Keay, Mental Health Foundation (United Kingdom); Rita Cronise, International Association of Peer Supporters (United States of America); Gaia Montauti d’Harcourt, Fondation d’Harcourt (Switzerland); Yeni Rosa Damayanti, Indonesia Mental Health Association (Indonesia); Sera Davidow, Western Mass Recovery Learning Community (United Sates of America); Laura Davidson, Barrister and development consultant (United Kingdom); Lucia de la Sierra, Office of the United Nations High Commissioner for Human Rights (Switzerland); Theresia Degener, Bochum Center for Disability Studies (BODYS), Protestant University of Applied Studies (Germany); Paolo del Vecchio, Substance Abuse and Mental Health Services Administration (United States of America); Manuel Desviat, Atopos, Mental Health, Community and Culture (Spain); Catalina Devandas Aguilar, UN Special Rapporteur on the rights of persons with disabilities (Switzerland); Alex Devine, University of Melbourne (Australia); Christopher Dowrick, University of Liverpool (United Kingdom); Julian Eaton, CBM International and London School of Hygiene and Tropical Medicine (United Kingdom); Rabih El Chammay, Ministry of Health (Lebanon); Mona El-Bilsha, Mansoura University (Egypt); Ragia Elgerzawy, Egyptian Initiative for Personal Rights (Egypt); Radó Iván, Mental Health Interest Forum (Hungary); Natalia Santos Estrada, Colectivo Chuhcan (Mexico); Timothy P. Fadgen, University of Auckland (New Zealand); Michael Elnemais Fawzy, El-Abbassia mental health hospital (Egypt); Alva Finn, Mental Health Europe (Belgium); Susanne Forrest, NHS Education for Scotland (United Kingdom); Rodrigo Fredes, Locos por Nuestros Derechos (Chile); Paul Fung, Mental Health Portfolio, HETI Higher Education (Australia); Lynn Gentile, Office of the United Nations High Commissioner for Human Rights (Switzerland); Kirsty Giles, South London and Maudsley (SLaM) Recovery College (United Kingdom); Salam Gómez, World Network of Users and Survivors of Psychiatry (Colombia); Ugnė Grigaitė, NGO Mental Health Perspectives and Human Rights Monitoring Institute (Lithuania); Margaret Grigg, Department of Health and Human Services, Melbourne (Australia); Oye Gureje, Department of Psychiatry, University of Ibadan (Nigeria); Cerdic Hall, Camden and Islington NHS Foundation Trust, (United Kingdom); Julie Hannah, Human Rights Centre, University of Essex (United Kingdom); Steve Harrington, International Association of Peer Supporters (United States of America); Akiko Hart, Mental Health Europe (Belgium); Renae Hodgson, Western Australia Mental Health Commission (Australia); Nicole Hogan, Hampshire Hospitals NHS Foundation Trust (United Kingdom); Frances Hughes, Cutting Edge Oceania (New Zealand); Gemma Hunting, International Consultant (Germany); Hiroto Ito, National Center of Neurology and Psychiatry (Japan); Maths Jesperson, PO-Skåne (Sweden); Lucy Johnstone, Consultant Clinical Psychologist and Independent Trainer (United Kingdom); Titus Joseph, Centre for Mental Health Law and Policy, Indian Law Society (India); Dovilė Juodkaitė, Lithuanian Disability Forum (Lithuania); Rachel Kachaje, Disabled People's International (Malawi); Jasmine Kalha, Centre for Mental Health Law and Policy, Indian Law Society (India); Elizabeth Kamundia, National Commission on Human Rights (Kenya); Yasmin Kapadia, Sussex Recovery College(United Kingdom); Brendan Kelly, Trinity College Dublin (Ireland); Mary Keogh, CBM International (Ireland); Akwatu Khenti, Ontario Anti-Racism Directorate, Ministry of Community Safety and Correctional Services (Canada); Seongsu Kim, WHO Collaborating Centre, Yongin Mental Hospital (South Korea); Diane Kingston, International HIV/AIDS Alliance (United Kingdom); Rishav Koirala, University of Oslo (Norway); Mika Kontiainen, Department of Foreign Affairs and Trade (Australia); Sadhvi Krishnamoorthy, Centre for Mental Health Law and Policy, Indian Law Society (India); Anna Kudiyarova, Psychoanalytic Institute for Central Asia (Kazakhstan); Linda Lee, Mental Health Worldwide (Canada); Itzhak Levav, Department of Community Mental Health, University of Haifa (Israel); Maureen Lewis, Mental Health Commission (Australia); Laura Loli-Dano, Centre for Addiction and Mental Health (Canada); Eleanor Longden, Greater Manchester Mental Health NHS Foundation Trust (United Kingdom); Crick Lund, University of Cape Town (South Africa); Judy Wanjiru Mbuthia, Uzima Mental Health Services (Kenya); John McCormack, Scottish Recovery Network (United Kingdom); Peter McGovern, Modum Bad (Norway);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341" name="Google Shape;1341;p12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6"/>
        <p:cNvGrpSpPr/>
        <p:nvPr/>
      </p:nvGrpSpPr>
      <p:grpSpPr>
        <a:xfrm>
          <a:off x="0" y="0"/>
          <a:ext cx="0" cy="0"/>
          <a:chOff x="0" y="0"/>
          <a:chExt cx="0" cy="0"/>
        </a:xfrm>
      </p:grpSpPr>
      <p:sp>
        <p:nvSpPr>
          <p:cNvPr id="1347" name="Google Shape;1347;p12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123</a:t>
            </a:fld>
            <a:endParaRPr sz="1400" b="0" i="0" u="none" strike="noStrike" cap="none">
              <a:solidFill>
                <a:srgbClr val="000000"/>
              </a:solidFill>
              <a:latin typeface="Arial"/>
              <a:ea typeface="Arial"/>
              <a:cs typeface="Arial"/>
              <a:sym typeface="Arial"/>
            </a:endParaRPr>
          </a:p>
        </p:txBody>
      </p:sp>
      <p:sp>
        <p:nvSpPr>
          <p:cNvPr id="1348" name="Google Shape;1348;p123:notes"/>
          <p:cNvSpPr txBox="1"/>
          <p:nvPr/>
        </p:nvSpPr>
        <p:spPr>
          <a:xfrm>
            <a:off x="457200" y="457200"/>
            <a:ext cx="5872162" cy="8745537"/>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David McGrath, international consultant (Australia); Emily McLoughlin, international consultant (Ireland); Bernadette McSherry, University of Melbourne (Australia); Roberto Mezzina, WHO Collaborating Centre, Trieste (Italy); Tina Minkowitz, Center for the Human Rights of Users and Survivors of Psychiatry (United Sates of America); Peter Mittler Dementia Alliance International (United Kingdom); Pamela Molina Toledo, Organization of American States (United States of America); Andrew Molodynski, Oxford Health NHS Foundation Trust (United Kingdom); Maria Francesca Moro, Columbia University (United Sates of America); Fiona Morrissey, Disability Law Research Consultant (Ireland); Melita Murko, WHO Regional Office for Europe (Denmark); Chris Nas, Trimbos International (the Netherlands); Sutherland Carrie, Department for International Development (United Kingdom); Michael Njenga, Users and Survivors of Psychiatry in Kenya (Kenya); Aikaterini - Katerina Nomidou, GAMIAN-Europe (Belgium) &amp;  SOFPSI N. SERRON (Greece); Peter Oakes, University of Hull (United Kingdom); David W. Oaks, Aciu Insitute, LLC (United States of America); Martin Orrell, Institute of Mental Health, University of Nottingham (United Kingdom); Abdelaziz Awadelseed Alhassan Osman, Al Amal Hospital, Dubai (United Arab Emirates); Gareth Owen, King's college London (United Kingdom); Soumitra Pathare, Centre for Mental Health Law and Policy, Indian Law Society (India); Sara Pedersini, Fondation d’Harcourt (Switzerland); Elvira Pértega Andía, Saint Louis University (Spain); Dainius Pūras, Special Rapporteur on the right of everyone to the enjoyment of the highest attainable standard of health (Switzerland); Thara Rangaswamy, Schizophrenia Research Foundation (India); Manaan Kar Ray, Cambridgeshire and Peterborough NHS Foundation Trust (United Kingdom); Mayssa Rekhis , faculty of Medicine, Tunis El Manar University (Tunisia); Julie Repper, University of Nottingham (United Kingdom); Genevra Richardson, King's college London (United Kingdom); Annie Robb, Ubuntu centre (South Africa); Jean Luc Roelandt, EPSM Lille Metropole, WHO Collaborating Centre, Lille (France); Eric Rosenthal, Disability Rights International (United Sates of America); Raul Montoya Santamaría, Colectivo Chuhcan A.C. (Mexico); Jolijn Santegoeds, World Network of Users and Survivors of Psychiatry (the Netherlands); Benedetto Saraceno, Lisbon Institute of Global Mental Health (Switzerland); Sashi Sashidharan, University of Glasgow (United Kingdom); Marianne Schulze, international consultant (Austria);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Tom Shakespeare, London School of Hygiene &amp; Tropical Medicine (United Kingdom); Gordon Singer, expert consultant (Canada); Frances Skerritt, Peer Specialist (Canada); Mike Slade, University of Nottingham (United Kingdom); Gregory Smith, International consultant, (United States of America); Natasa Dale, Western Australia Mental Health Commission, (Australia); Michael Ashley Stein, Harvard Law School (United States of America); Anthony Stratford, Mind Australia (Australia); Charlene Sunkel, Global Mental Health Peer Network (South Africa); Kate Swaffer, Dementia International Alliance(Australia); Shelly Thomson, Department of Foreign Affairs and Trade (Australia); Carmen Valle, CBM International (Thailand); Alberto Vásquez Encalada, Office of the UN Special Rapporteur on the rights of persons with disabilities (Switzerland); Javier Vasquez, Vice President, Health Programs, Special Olympics, International (United States of America); Benjamin Veness, Alfred Health (Australia); Peter Ventevogel, Public Health Section, United Nations High Commissioner for Refugees (Switzerland); Carla Aparecida Arena Ventura, University of Sao Paulo (Brazil); Alison Xamon, Western Australia Association for Mental Health, President(Australia).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349" name="Google Shape;1349;p12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50" name="Google Shape;1350;p12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5"/>
        <p:cNvGrpSpPr/>
        <p:nvPr/>
      </p:nvGrpSpPr>
      <p:grpSpPr>
        <a:xfrm>
          <a:off x="0" y="0"/>
          <a:ext cx="0" cy="0"/>
          <a:chOff x="0" y="0"/>
          <a:chExt cx="0" cy="0"/>
        </a:xfrm>
      </p:grpSpPr>
      <p:sp>
        <p:nvSpPr>
          <p:cNvPr id="1356" name="Google Shape;1356;p12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124</a:t>
            </a:fld>
            <a:endParaRPr sz="1400" b="0" i="0" u="none" strike="noStrike" cap="none">
              <a:solidFill>
                <a:srgbClr val="000000"/>
              </a:solidFill>
              <a:latin typeface="Arial"/>
              <a:ea typeface="Arial"/>
              <a:cs typeface="Arial"/>
              <a:sym typeface="Arial"/>
            </a:endParaRPr>
          </a:p>
        </p:txBody>
      </p:sp>
      <p:sp>
        <p:nvSpPr>
          <p:cNvPr id="1357" name="Google Shape;1357;p124:notes"/>
          <p:cNvSpPr txBox="1"/>
          <p:nvPr/>
        </p:nvSpPr>
        <p:spPr>
          <a:xfrm>
            <a:off x="457200" y="457200"/>
            <a:ext cx="5907087" cy="8907462"/>
          </a:xfrm>
          <a:prstGeom prst="rect">
            <a:avLst/>
          </a:prstGeom>
          <a:noFill/>
          <a:ln>
            <a:noFill/>
          </a:ln>
        </p:spPr>
        <p:txBody>
          <a:bodyPr spcFirstLastPara="1" wrap="square" lIns="91575" tIns="45775" rIns="91575" bIns="45775" anchor="t" anchorCtr="0">
            <a:spAutoFit/>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WHO interns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Mona Alqazzaz, Paul Christiansen, Casey Chu, Julia Faure, Stephanie Fletcher, Jane Henty, Angela Hogg, April Jakubec, Gunnhild Kjaer, Yuri Lee, Adrienne Li, Kaitlyn Lyle, Joy Muhia, Zoe Mulliez, Maria Paula Acuna Gonzalez, Jade Presnell, Sarika Sharma, Katelyn Tenbensel, Peter Varnum, Xin Ya Lim, Izabella Zant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WHO Headquarters and Regional Offices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Nazneen Anwar (WHO/SEARO), Florence Baingana (WHO/AFRO),  Andrea Bruni (WHO/AMRO), Darryl Barrett (WHO/WPRO), Rebecca Bosco Thomas (WHO HQ), Claudina Cayetano (WHO/AMRO), Daniel Chisholm (WHO/EURO), Neerja Chowdary (HOHQ), Fahmy Hanna (WHO HQ), Eva Lustigova (WHO HQ), Carmen Martinez (WHO/AMRO), Maristela Monteiro (WHO/AMRO), Melita Murko (WHO/EURO), Khalid Saeed (WHO/EMRO), Steven Shongwe (WHO/AFRO),  Yutaro Setoya (WHO/WPRO), Martin Vandendyck (WHO/WPRO),  Mark Van Ommeren (WHO HQ), Edith Van’t Hof (WHO HQ) and Dévora Kestel (WHO  HQ).</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WHO administrative and editorial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Patricia Robertson, Mental Health Policy and Service Development, Department of Mental Health and Substance Abuse (WHO, Geneva); David Bramley, editing (Switzerland); Julia Faure (France), Casey Chu (Canada) and Benjamin Funk (Switzerland), design and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Video contributions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We would like to thank the following individuals and organizations for granting permission to use their videos in these materials: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50 Mums, 50 Kids, 1 Extra Chromosome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Wouldn`t Change a Thing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Breaking the chains by Erminia Colucci</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Movie-Ment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Chained and Locked Up in Somaliland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Human Rights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Circles of Support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Inclusion Melbourne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Decolonizing the Mind: A Trans-cultural Dialogue on Rights, Inclusion and Community (International Network toward Alternatives and Recovery - INTAR, India, 2016)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Bapu Trust for Research on Mind &amp; Discourse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Dementia, Disability &amp; Rights - Kate Swaffer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Dementia Alliance International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Finger Prints and Foot Prints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PROMISE Global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Forget the Stigma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Alzheimer Society of Ireland</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Ghana: Abuse of people with disabilities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Human Rights Watch</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Global Campaign: The Right to Decide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Inclusion International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Human Rights, Ageing and Dementia: Challenging Current Practice by Kate Swaffer</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Your aged and disability advocates (ADA), Australia</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I go home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WITF TV, Harrisburg, PA. © 2016 WITF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Inclusive Health Overview</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Special Olympics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358" name="Google Shape;1358;p12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59" name="Google Shape;1359;p12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12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125</a:t>
            </a:fld>
            <a:endParaRPr sz="1400" b="0" i="0" u="none" strike="noStrike" cap="none">
              <a:solidFill>
                <a:srgbClr val="000000"/>
              </a:solidFill>
              <a:latin typeface="Arial"/>
              <a:ea typeface="Arial"/>
              <a:cs typeface="Arial"/>
              <a:sym typeface="Arial"/>
            </a:endParaRPr>
          </a:p>
        </p:txBody>
      </p:sp>
      <p:sp>
        <p:nvSpPr>
          <p:cNvPr id="1366" name="Google Shape;1366;p12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67" name="Google Shape;1367;p125:notes"/>
          <p:cNvSpPr txBox="1"/>
          <p:nvPr/>
        </p:nvSpPr>
        <p:spPr>
          <a:xfrm>
            <a:off x="457200" y="457200"/>
            <a:ext cx="5907087" cy="8985250"/>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Independent Advocacy, James' story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Scottish Independent Advocacy Alliance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Interview - Special Olympic athlete Victoria Smith, ESPN, 4 July 2018</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Special Olympics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Living in the Community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Lebanese Association for Self Advocacy (LASA) and Disability Rights Fund (DRF)</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Living it Forward</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LedBetter Films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Living with Mental Health Problems in Russia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Sky News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Love, loss and laughter - Living with dementia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Fire Films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Mari Yamamoto</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Bapu Trust for Research on Mind &amp; Discourse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Mental health peer support champions, Uganda 2013</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Cerdic Hall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Moving beyond psychiatric labels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Open Paradigm Project/ P.J. Moynihan, Digital Eyes Film Producer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'My dream is to make pizza': the caterers with Down's syndrome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Guardian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My Story: Timothy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End the Cycle (Initiative of CBM Australia)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Neil Laybourn and Jonny Benjamin discuss mental health</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Rethink Mental Illness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No Force First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Mersey Care NHS Foundation Trust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No more Barriers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BC Self Advocacy Foundation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‘Not Without Us’ from Sam Avery &amp; Mental Health Peer Connection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Mental Health Peer Connection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Open Dialogue: an alternative Finnish approach to healing psychosis (complete film)</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Daniel Mackler, Filmmaker</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The Open Paradigm Project – Celia Brown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Open Paradigm Project/ Mindfreedom International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Open Paradigm Project – Dorothy Dundas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Open Paradigm Project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Open Paradigm Project – Oryx Cohen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Open Paradigm Project/ National Empowerment Center</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Open Paradigm Project - Sera Davidow</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Open Paradigm Project/ Western Mass Recovery Learning</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Ovidores de Vozes (Hearing Voices) Canal Futura, Brazil 2017</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L4 Filmes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Paving the way to recovery - the Personal Ombudsman System</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Mental Health Europe (</a:t>
            </a:r>
            <a:r>
              <a:rPr lang="en-US" sz="1100" b="0" i="1" u="sng" strike="noStrike" cap="none">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www.mhe-sme.org</a:t>
            </a:r>
            <a:r>
              <a:rPr lang="en-US" sz="1100" b="0" i="1"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Peer Advocacy in Action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and directed by David W. Barker, Createus Media Inc. (www.createusmedia.com)</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 2014 Createus Media Inc., All Rights Reserved.  Used with permission by the World Health Organization.  Contact info@createusmedia.com for more information.  Special thanks to Rita Cronise for all her help and support.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1" u="none" strike="noStrike" cap="none">
                <a:solidFill>
                  <a:srgbClr val="000000"/>
                </a:solidFill>
                <a:latin typeface="Calibri"/>
                <a:ea typeface="Calibri"/>
                <a:cs typeface="Calibri"/>
                <a:sym typeface="Calibri"/>
              </a:rPr>
              <a:t> </a:t>
            </a:r>
            <a:r>
              <a:rPr lang="en-US" sz="1100" b="1" i="0" u="none" strike="noStrike" cap="none">
                <a:solidFill>
                  <a:srgbClr val="000000"/>
                </a:solidFill>
                <a:latin typeface="Calibri"/>
                <a:ea typeface="Calibri"/>
                <a:cs typeface="Calibri"/>
                <a:sym typeface="Calibri"/>
              </a:rPr>
              <a:t>Planning Ahead – Living with Younger Onset Dementia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Original Video produced by Office for the Ageing, SA Health, Adelaide, Australia. Creative copyright: Kate Swaffer &amp; Dementia Alliance International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1"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368" name="Google Shape;1368;p12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3"/>
        <p:cNvGrpSpPr/>
        <p:nvPr/>
      </p:nvGrpSpPr>
      <p:grpSpPr>
        <a:xfrm>
          <a:off x="0" y="0"/>
          <a:ext cx="0" cy="0"/>
          <a:chOff x="0" y="0"/>
          <a:chExt cx="0" cy="0"/>
        </a:xfrm>
      </p:grpSpPr>
      <p:sp>
        <p:nvSpPr>
          <p:cNvPr id="1374" name="Google Shape;1374;p12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126</a:t>
            </a:fld>
            <a:endParaRPr sz="1400" b="0" i="0" u="none" strike="noStrike" cap="none">
              <a:solidFill>
                <a:srgbClr val="000000"/>
              </a:solidFill>
              <a:latin typeface="Arial"/>
              <a:ea typeface="Arial"/>
              <a:cs typeface="Arial"/>
              <a:sym typeface="Arial"/>
            </a:endParaRPr>
          </a:p>
        </p:txBody>
      </p:sp>
      <p:sp>
        <p:nvSpPr>
          <p:cNvPr id="1375" name="Google Shape;1375;p126:notes"/>
          <p:cNvSpPr txBox="1"/>
          <p:nvPr/>
        </p:nvSpPr>
        <p:spPr>
          <a:xfrm>
            <a:off x="457200" y="457200"/>
            <a:ext cx="5884862" cy="8672512"/>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Quality in Social Services - Understanding the Convention on the Rights of Persons with Disabilities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European Quality in Social Service (EQUASS) Unit of the European Platform for Rehabilitation (EPR) (www.epr.eu – </a:t>
            </a:r>
            <a:r>
              <a:rPr lang="en-US" sz="1100" b="0" i="1" u="sng" strike="noStrike" cap="none">
                <a:solidFill>
                  <a:srgbClr val="000000"/>
                </a:solidFill>
                <a:latin typeface="Arial"/>
                <a:ea typeface="Arial"/>
                <a:cs typeface="Arial"/>
                <a:sym typeface="Arial"/>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www.equass.be</a:t>
            </a:r>
            <a:r>
              <a:rPr lang="en-US" sz="1100" b="0" i="1" u="none" strike="noStrike" cap="none">
                <a:solidFill>
                  <a:srgbClr val="000000"/>
                </a:solidFill>
                <a:latin typeface="Calibri"/>
                <a:ea typeface="Calibri"/>
                <a:cs typeface="Calibri"/>
                <a:sym typeface="Calibri"/>
              </a:rPr>
              <a:t>).  With financial support from the European Union Programme for Employment and Social Innovation “EaSI” (2014-2020) – http://ec.europa.eu/social/easi.</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Animation:  S. Allaeys – QUIDOS.  Content support:  European Disability Forum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Raising awareness of the reality of living with dementia</a:t>
            </a:r>
            <a:r>
              <a:rPr lang="en-US" sz="11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Video produced by Mental Health Foundation (United Kingdom)</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Recovery from mental disorders, a lecture by Patricia Deegan</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Patricia E. Deegan, Pat Deegan PhD &amp; Associates LLC</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Reshma Valliappan </a:t>
            </a:r>
            <a:r>
              <a:rPr lang="en-US" sz="1100" b="0" i="0" u="none" strike="noStrike" cap="none">
                <a:solidFill>
                  <a:srgbClr val="000000"/>
                </a:solidFill>
                <a:latin typeface="Calibri"/>
                <a:ea typeface="Calibri"/>
                <a:cs typeface="Calibri"/>
                <a:sym typeface="Calibri"/>
              </a:rPr>
              <a:t>(International Network toward Alternatives and Recovery - INTAR, India, 2016)</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Bapu Trust for Research on Mind &amp; Discourse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Rory Doody on his experience of Ireland's capacity legislation and mental health services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Amnesty International Ireland</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 Seclusion: Ashley Peacock</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Attitude Pictures Ltd.  Courtesy Attitude – all rights reserved.</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Seher Urban Community Mental Health Program, Pune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Bapu Trust for Research on Mind &amp; Discourse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Self-advocacy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Self Advocacy Online (@selfadvocacyonline.org)</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Social networks, open dialogue and recovery from psychosis - Jaakko Seikkula, PhD</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Daniel Mackler, Filmmaker</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Speech by Craig Mokhiber, Deputy to the Assistant Secretary-General for Human Rights, Office of the High Commissioner for Human Rights</a:t>
            </a:r>
            <a:r>
              <a:rPr lang="en-US" sz="1100" b="0" i="0" u="none" strike="noStrike" cap="none">
                <a:solidFill>
                  <a:srgbClr val="000000"/>
                </a:solidFill>
                <a:latin typeface="Calibri"/>
                <a:ea typeface="Calibri"/>
                <a:cs typeface="Calibri"/>
                <a:sym typeface="Calibri"/>
              </a:rPr>
              <a:t> made during the event ‘Time to Act on Global Mental Health - Building Momentum on Mental Health in the SDG Era’ held on the occasion of the 73rd Session of the United Nations General Assembly.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UN Web TV</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Thanks to John Howard peers for support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Cerdic Hall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The Gestalt Project: Stop the Stigma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Kian Madjedi, Filmmaker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The T.D.M. (Transitional Discharge Model)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LedBetter Films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This is the Story of a Civil Rights Movement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Inclusion BC</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Uganda: ‘Stop the abuse’</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Validity, formerly the Mental Disability Advocacy Centre (MDAC)</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UN CRPD: What is article 19 and independent living?</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Mental Health Europe (</a:t>
            </a:r>
            <a:r>
              <a:rPr lang="en-US" sz="1100" b="0" i="1"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www.mhe-sme.org</a:t>
            </a:r>
            <a:r>
              <a:rPr lang="en-US" sz="1100" b="0" i="1" u="none" strike="noStrike" cap="none">
                <a:solidFill>
                  <a:srgbClr val="000000"/>
                </a:solidFill>
                <a:latin typeface="Calibri"/>
                <a:ea typeface="Calibri"/>
                <a:cs typeface="Calibri"/>
                <a:sym typeface="Calibri"/>
              </a:rPr>
              <a: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UNCRPD: What is Article 12 and Legal Capacity?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Mental Health </a:t>
            </a:r>
            <a:r>
              <a:rPr lang="en-US" sz="1100" b="0" i="1" u="sng" strike="noStrike" cap="none">
                <a:solidFill>
                  <a:srgbClr val="000000"/>
                </a:solidFill>
                <a:latin typeface="Calibri"/>
                <a:ea typeface="Calibri"/>
                <a:cs typeface="Calibri"/>
                <a:sym typeface="Calibri"/>
              </a:rPr>
              <a:t>Europe (</a:t>
            </a:r>
            <a:r>
              <a:rPr lang="en-US" sz="1100" b="0" i="1" u="sng" strike="noStrike" cap="none">
                <a:solidFill>
                  <a:srgbClr val="000000"/>
                </a:solidFill>
                <a:latin typeface="Arial"/>
                <a:ea typeface="Arial"/>
                <a:cs typeface="Arial"/>
                <a:sym typeface="Arial"/>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www.mhe-sme.org</a:t>
            </a:r>
            <a:r>
              <a:rPr lang="en-US" sz="1100" b="0" i="1" u="none" strike="noStrike" cap="none">
                <a:solidFill>
                  <a:srgbClr val="000000"/>
                </a:solidFill>
                <a:latin typeface="Calibri"/>
                <a:ea typeface="Calibri"/>
                <a:cs typeface="Calibri"/>
                <a:sym typeface="Calibri"/>
              </a:rPr>
              <a: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Universal Declaration of Human Rights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Office of the United Nations High Commissioner for Human Rights</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What is Recovery?</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Mental Health Europe (www.mhe-sme.org)</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What is the role of a Personal Assistant?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Ruils - Disability Action &amp; Advice Centre (DAAC)</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Why self advocacy is important</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Inclusion International</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Women Institutionalized Against their Will in India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Human Rights Watch</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376" name="Google Shape;1376;p12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77" name="Google Shape;1377;p12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2"/>
        <p:cNvGrpSpPr/>
        <p:nvPr/>
      </p:nvGrpSpPr>
      <p:grpSpPr>
        <a:xfrm>
          <a:off x="0" y="0"/>
          <a:ext cx="0" cy="0"/>
          <a:chOff x="0" y="0"/>
          <a:chExt cx="0" cy="0"/>
        </a:xfrm>
      </p:grpSpPr>
      <p:sp>
        <p:nvSpPr>
          <p:cNvPr id="1383" name="Google Shape;1383;p12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127</a:t>
            </a:fld>
            <a:endParaRPr sz="1400" b="0" i="0" u="none" strike="noStrike" cap="none">
              <a:solidFill>
                <a:srgbClr val="000000"/>
              </a:solidFill>
              <a:latin typeface="Arial"/>
              <a:ea typeface="Arial"/>
              <a:cs typeface="Arial"/>
              <a:sym typeface="Arial"/>
            </a:endParaRPr>
          </a:p>
        </p:txBody>
      </p:sp>
      <p:sp>
        <p:nvSpPr>
          <p:cNvPr id="1384" name="Google Shape;1384;p127:notes"/>
          <p:cNvSpPr txBox="1"/>
          <p:nvPr/>
        </p:nvSpPr>
        <p:spPr>
          <a:xfrm>
            <a:off x="457200" y="457200"/>
            <a:ext cx="5907087" cy="4319587"/>
          </a:xfrm>
          <a:prstGeom prst="rect">
            <a:avLst/>
          </a:prstGeom>
          <a:noFill/>
          <a:ln>
            <a:noFill/>
          </a:ln>
        </p:spPr>
        <p:txBody>
          <a:bodyPr spcFirstLastPara="1" wrap="square" lIns="95700" tIns="47850" rIns="95700" bIns="47850" anchor="t" anchorCtr="0">
            <a:noAutofit/>
          </a:bodyPr>
          <a:lstStyle/>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Working together- Ivymount School and PAHO</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the Pan American Health Organization (PAHO)/ World Health Organization - Regional Office for the Americas (AMRO)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none" strike="noStrike" cap="none">
                <a:solidFill>
                  <a:srgbClr val="000000"/>
                </a:solidFill>
                <a:latin typeface="Calibri"/>
                <a:ea typeface="Calibri"/>
                <a:cs typeface="Calibri"/>
                <a:sym typeface="Calibri"/>
              </a:rPr>
              <a:t>You can recover (Reshma Valliappan, India)</a:t>
            </a:r>
            <a:endParaRPr sz="11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1" u="none" strike="noStrike" cap="none">
                <a:solidFill>
                  <a:srgbClr val="000000"/>
                </a:solidFill>
                <a:latin typeface="Calibri"/>
                <a:ea typeface="Calibri"/>
                <a:cs typeface="Calibri"/>
                <a:sym typeface="Calibri"/>
              </a:rPr>
              <a:t>Video produced by ASHA International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1" i="0" u="sng" strike="noStrike" cap="none">
                <a:solidFill>
                  <a:srgbClr val="000000"/>
                </a:solidFill>
                <a:latin typeface="Calibri"/>
                <a:ea typeface="Calibri"/>
                <a:cs typeface="Calibri"/>
                <a:sym typeface="Calibri"/>
              </a:rPr>
              <a:t>Financial and other support</a:t>
            </a:r>
            <a:endParaRPr sz="11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WHO would like to thank Grand Challenges Canada, funded by the Government of Canada, the Mental Health Commission, Government of Western Australia, CBM International and the UK Department for International Development for their generous financial support towards the development of the QualityRights training modules.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Calibri"/>
              <a:buNone/>
            </a:pPr>
            <a:r>
              <a:rPr lang="en-US" sz="1100" b="0" i="0" u="none" strike="noStrike" cap="none">
                <a:solidFill>
                  <a:srgbClr val="000000"/>
                </a:solidFill>
                <a:latin typeface="Calibri"/>
                <a:ea typeface="Calibri"/>
                <a:cs typeface="Calibri"/>
                <a:sym typeface="Calibri"/>
              </a:rPr>
              <a:t>WHO would like to thank the International Disability Alliance (IDA) for providing financial support to several reviewers of the WHO QualityRights modules.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385" name="Google Shape;1385;p12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1386" name="Google Shape;1386;p12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93" name="Google Shape;393;p1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Le norme dell’articolo 12 sono già state spiegate nel modulo </a:t>
            </a:r>
            <a:r>
              <a:rPr lang="en-US" sz="1200" i="1">
                <a:solidFill>
                  <a:srgbClr val="4F81BD"/>
                </a:solidFill>
                <a:latin typeface="Calibri"/>
                <a:ea typeface="Calibri"/>
                <a:cs typeface="Calibri"/>
                <a:sym typeface="Calibri"/>
              </a:rPr>
              <a:t>Mental health, disability and human rights. </a:t>
            </a:r>
            <a:r>
              <a:rPr lang="en-US" sz="1200">
                <a:solidFill>
                  <a:srgbClr val="4F81BD"/>
                </a:solidFill>
                <a:latin typeface="Calibri"/>
                <a:ea typeface="Calibri"/>
                <a:cs typeface="Calibri"/>
                <a:sym typeface="Calibri"/>
              </a:rPr>
              <a:t>Se è necessario un ripasso rivedete ogni singolo paragrafo dell’articolo con i partecipanti.</a:t>
            </a:r>
            <a:r>
              <a:rPr lang="en-US" sz="1200" i="1">
                <a:solidFill>
                  <a:srgbClr val="4F81BD"/>
                </a:solidFill>
                <a:latin typeface="Calibri"/>
                <a:ea typeface="Calibri"/>
                <a:cs typeface="Calibri"/>
                <a:sym typeface="Calibri"/>
              </a:rPr>
              <a:t> </a:t>
            </a:r>
            <a:r>
              <a:rPr lang="en-US" sz="1200">
                <a:solidFill>
                  <a:srgbClr val="4F81BD"/>
                </a:solidFill>
                <a:latin typeface="Calibri"/>
                <a:ea typeface="Calibri"/>
                <a:cs typeface="Calibri"/>
                <a:sym typeface="Calibri"/>
              </a:rPr>
              <a:t>Ricordate loro che possono utilizzare la versione facilitata dell’articolo per comprendere meglio i contenuti della CRPD. </a:t>
            </a:r>
            <a:endParaRPr sz="1200">
              <a:latin typeface="Calibri"/>
              <a:ea typeface="Calibri"/>
              <a:cs typeface="Calibri"/>
              <a:sym typeface="Calibri"/>
            </a:endParaRPr>
          </a:p>
          <a:p>
            <a:pPr marL="0" lvl="0" indent="0" algn="just" rtl="0">
              <a:lnSpc>
                <a:spcPct val="115000"/>
              </a:lnSpc>
              <a:spcBef>
                <a:spcPts val="1600"/>
              </a:spcBef>
              <a:spcAft>
                <a:spcPts val="0"/>
              </a:spcAft>
              <a:buSzPts val="1800"/>
              <a:buNone/>
            </a:pPr>
            <a:r>
              <a:rPr lang="en-US" sz="1200" b="1">
                <a:latin typeface="Calibri"/>
                <a:ea typeface="Calibri"/>
                <a:cs typeface="Calibri"/>
                <a:sym typeface="Calibri"/>
              </a:rPr>
              <a:t>Articolo 12: Uguale riconoscimento dinanzi alla legge (4),(</a:t>
            </a:r>
            <a:r>
              <a:rPr lang="en-US" sz="1200" b="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5</a:t>
            </a:r>
            <a:r>
              <a:rPr lang="en-US" sz="1200" b="1">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1200"/>
              </a:spcBef>
              <a:spcAft>
                <a:spcPts val="0"/>
              </a:spcAft>
              <a:buClr>
                <a:srgbClr val="000000"/>
              </a:buClr>
              <a:buSzPts val="1800"/>
              <a:buNone/>
            </a:pPr>
            <a:r>
              <a:rPr lang="en-US" sz="1200">
                <a:solidFill>
                  <a:srgbClr val="000000"/>
                </a:solidFill>
                <a:latin typeface="Calibri"/>
                <a:ea typeface="Calibri"/>
                <a:cs typeface="Calibri"/>
                <a:sym typeface="Calibri"/>
              </a:rPr>
              <a:t>1. </a:t>
            </a:r>
            <a:r>
              <a:rPr lang="en-US" sz="1200">
                <a:latin typeface="Calibri"/>
                <a:ea typeface="Calibri"/>
                <a:cs typeface="Calibri"/>
                <a:sym typeface="Calibri"/>
              </a:rPr>
              <a:t>Gli Stati Membri riaffermano che le persone con disabilità hanno il diritto al riconoscimento della loro personalità giuridica in ogni luogo.</a:t>
            </a: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1200"/>
              </a:spcBef>
              <a:spcAft>
                <a:spcPts val="0"/>
              </a:spcAft>
              <a:buClr>
                <a:srgbClr val="8064A2"/>
              </a:buClr>
              <a:buSzPts val="900"/>
              <a:buNone/>
            </a:pPr>
            <a:r>
              <a:rPr lang="en-US" sz="1200">
                <a:solidFill>
                  <a:srgbClr val="8064A2"/>
                </a:solidFill>
                <a:latin typeface="Calibri"/>
                <a:ea typeface="Calibri"/>
                <a:cs typeface="Calibri"/>
                <a:sym typeface="Calibri"/>
              </a:rPr>
              <a:t>La legge deve riconoscere che le persone con disabilità sono esseri umani con diritti e responsabilità come ogni altra persona.</a:t>
            </a:r>
            <a:endParaRPr sz="2100">
              <a:latin typeface="Calibri"/>
              <a:ea typeface="Calibri"/>
              <a:cs typeface="Calibri"/>
              <a:sym typeface="Calibri"/>
            </a:endParaRPr>
          </a:p>
          <a:p>
            <a:pPr marL="0" lvl="0" indent="0" algn="l" rtl="0">
              <a:lnSpc>
                <a:spcPct val="100000"/>
              </a:lnSpc>
              <a:spcBef>
                <a:spcPts val="600"/>
              </a:spcBef>
              <a:spcAft>
                <a:spcPts val="0"/>
              </a:spcAft>
              <a:buSzPts val="1400"/>
              <a:buNone/>
            </a:pPr>
            <a:endParaRPr sz="1100">
              <a:latin typeface="Calibri"/>
              <a:ea typeface="Calibri"/>
              <a:cs typeface="Calibri"/>
              <a:sym typeface="Calibri"/>
            </a:endParaRPr>
          </a:p>
        </p:txBody>
      </p:sp>
      <p:sp>
        <p:nvSpPr>
          <p:cNvPr id="394" name="Google Shape;394;p1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2" name="Google Shape;402;p1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800"/>
              <a:buNone/>
            </a:pPr>
            <a:r>
              <a:rPr lang="en-US" sz="1000">
                <a:solidFill>
                  <a:srgbClr val="000000"/>
                </a:solidFill>
              </a:rPr>
              <a:t>2</a:t>
            </a:r>
            <a:r>
              <a:rPr lang="en-US" sz="600">
                <a:solidFill>
                  <a:srgbClr val="000000"/>
                </a:solidFill>
                <a:latin typeface="Calibri"/>
                <a:ea typeface="Calibri"/>
                <a:cs typeface="Calibri"/>
                <a:sym typeface="Calibri"/>
              </a:rPr>
              <a:t>. </a:t>
            </a:r>
            <a:r>
              <a:rPr lang="en-US" sz="1200">
                <a:latin typeface="Calibri"/>
                <a:ea typeface="Calibri"/>
                <a:cs typeface="Calibri"/>
                <a:sym typeface="Calibri"/>
              </a:rPr>
              <a:t>Gli Stati Membri riconoscono che le persone con disabilità godono della capacità giuridica su base di uguaglianza con gli altri in tutti gli aspetti della.</a:t>
            </a:r>
            <a:endParaRPr sz="1600">
              <a:latin typeface="Calibri"/>
              <a:ea typeface="Calibri"/>
              <a:cs typeface="Calibri"/>
              <a:sym typeface="Calibri"/>
            </a:endParaRPr>
          </a:p>
          <a:p>
            <a:pPr marL="0" lvl="0" indent="0" algn="l" rtl="0">
              <a:lnSpc>
                <a:spcPct val="100000"/>
              </a:lnSpc>
              <a:spcBef>
                <a:spcPts val="600"/>
              </a:spcBef>
              <a:spcAft>
                <a:spcPts val="0"/>
              </a:spcAft>
              <a:buClr>
                <a:srgbClr val="000000"/>
              </a:buClr>
              <a:buSzPts val="1400"/>
              <a:buNone/>
            </a:pPr>
            <a:r>
              <a:rPr lang="en-US" sz="1200">
                <a:solidFill>
                  <a:srgbClr val="000000"/>
                </a:solidFill>
                <a:latin typeface="Calibri"/>
                <a:ea typeface="Calibri"/>
                <a:cs typeface="Calibri"/>
                <a:sym typeface="Calibri"/>
              </a:rPr>
              <a:t>Le persone con disabilità hanno gli stessi diritti di tutti gli altri e devono essere in grado di utilizzarli. Le persone con disabilità devono essere in grado di agire legalmente, ciò significa che essi possono intraprendere transizioni e creare, modificare o terminare relazioni legali. Possono prendere le loro decisioni e gli altri le devono rispettare.</a:t>
            </a:r>
            <a:endParaRPr sz="1600">
              <a:latin typeface="Calibri"/>
              <a:ea typeface="Calibri"/>
              <a:cs typeface="Calibri"/>
              <a:sym typeface="Calibri"/>
            </a:endParaRPr>
          </a:p>
        </p:txBody>
      </p:sp>
      <p:sp>
        <p:nvSpPr>
          <p:cNvPr id="403" name="Google Shape;403;p1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11" name="Google Shape;411;p1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3. </a:t>
            </a:r>
            <a:r>
              <a:rPr lang="en-US" sz="1200">
                <a:latin typeface="Calibri"/>
                <a:ea typeface="Calibri"/>
                <a:cs typeface="Calibri"/>
                <a:sym typeface="Calibri"/>
              </a:rPr>
              <a:t>Gli Stati Membri adottano misure adeguate per consentire l’accesso da parte delle persone con disabilità al sostegno di cui dovessero necessitare per esercitare la propria capacità giuridica. </a:t>
            </a:r>
            <a:endParaRPr sz="1200">
              <a:latin typeface="Calibri"/>
              <a:ea typeface="Calibri"/>
              <a:cs typeface="Calibri"/>
              <a:sym typeface="Calibri"/>
            </a:endParaRPr>
          </a:p>
          <a:p>
            <a:pPr marL="0" lvl="0" indent="0" algn="l" rtl="0">
              <a:lnSpc>
                <a:spcPct val="100000"/>
              </a:lnSpc>
              <a:spcBef>
                <a:spcPts val="600"/>
              </a:spcBef>
              <a:spcAft>
                <a:spcPts val="0"/>
              </a:spcAft>
              <a:buClr>
                <a:srgbClr val="000000"/>
              </a:buClr>
              <a:buSzPts val="1800"/>
              <a:buNone/>
            </a:pPr>
            <a:r>
              <a:rPr lang="en-US" sz="1200">
                <a:solidFill>
                  <a:srgbClr val="000000"/>
                </a:solidFill>
                <a:latin typeface="Calibri"/>
                <a:ea typeface="Calibri"/>
                <a:cs typeface="Calibri"/>
                <a:sym typeface="Calibri"/>
              </a:rPr>
              <a:t>Quando per le persone con disabilità è difficile prendere delle decisioni per conto proprio, essi hanno il diritto a ricevere assistenza.</a:t>
            </a:r>
            <a:endParaRPr sz="1200">
              <a:latin typeface="Calibri"/>
              <a:ea typeface="Calibri"/>
              <a:cs typeface="Calibri"/>
              <a:sym typeface="Calibri"/>
            </a:endParaRPr>
          </a:p>
        </p:txBody>
      </p:sp>
      <p:sp>
        <p:nvSpPr>
          <p:cNvPr id="412" name="Google Shape;412;p1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6: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0" name="Google Shape;420;p16: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Clr>
                <a:srgbClr val="000000"/>
              </a:buClr>
              <a:buSzPts val="1800"/>
              <a:buNone/>
            </a:pPr>
            <a:r>
              <a:rPr lang="en-US" sz="1400">
                <a:solidFill>
                  <a:srgbClr val="000000"/>
                </a:solidFill>
                <a:latin typeface="Calibri"/>
                <a:ea typeface="Calibri"/>
                <a:cs typeface="Calibri"/>
                <a:sym typeface="Calibri"/>
              </a:rPr>
              <a:t>4. </a:t>
            </a:r>
            <a:r>
              <a:rPr lang="en-US" sz="1200">
                <a:latin typeface="Calibri"/>
                <a:ea typeface="Calibri"/>
                <a:cs typeface="Calibri"/>
                <a:sym typeface="Calibri"/>
              </a:rPr>
              <a:t>Gli Stati Parti assicurano che tutte le misure relative all’esercizio della capacità giuridica forniscano adeguate ed efficaci garanzie per prevenire abusi in conformità alle norme internazionali sui diritti umani. Tali garanzie devono assicurare che le misure relative all’esercizio della capacità giuridica rispettino i diritti, la volontà e le preferenze della persona, che siano scevre da ogni conflitto di interesse e da ogni influenza indebita, che siano proporzionate e adatte alle condizioni della persona, che siano applicate per il più breve tempo possibile e siano soggette a periodica revisione da parte di un’autorità competente, indipendente ed imparziale o di un organo giudiziario. Queste garanzie devono essere proporzionate al grado in cui le suddette misure incidono sui diritti e sugli interessi delle persone.</a:t>
            </a:r>
            <a:endParaRPr sz="1600">
              <a:latin typeface="Calibri"/>
              <a:ea typeface="Calibri"/>
              <a:cs typeface="Calibri"/>
              <a:sym typeface="Calibri"/>
            </a:endParaRPr>
          </a:p>
          <a:p>
            <a:pPr marL="0" lvl="0" indent="0" algn="just" rtl="0">
              <a:lnSpc>
                <a:spcPct val="100000"/>
              </a:lnSpc>
              <a:spcBef>
                <a:spcPts val="0"/>
              </a:spcBef>
              <a:spcAft>
                <a:spcPts val="0"/>
              </a:spcAft>
              <a:buSzPts val="1800"/>
              <a:buNone/>
            </a:pPr>
            <a:endParaRPr sz="1600">
              <a:latin typeface="Calibri"/>
              <a:ea typeface="Calibri"/>
              <a:cs typeface="Calibri"/>
              <a:sym typeface="Calibri"/>
            </a:endParaRPr>
          </a:p>
          <a:p>
            <a:pPr marL="0" lvl="0" indent="0" algn="just" rtl="0">
              <a:lnSpc>
                <a:spcPct val="100000"/>
              </a:lnSpc>
              <a:spcBef>
                <a:spcPts val="600"/>
              </a:spcBef>
              <a:spcAft>
                <a:spcPts val="0"/>
              </a:spcAft>
              <a:buClr>
                <a:srgbClr val="000000"/>
              </a:buClr>
              <a:buSzPts val="1800"/>
              <a:buNone/>
            </a:pPr>
            <a:r>
              <a:rPr lang="en-US" sz="1200">
                <a:solidFill>
                  <a:srgbClr val="000000"/>
                </a:solidFill>
                <a:latin typeface="Calibri"/>
                <a:ea typeface="Calibri"/>
                <a:cs typeface="Calibri"/>
                <a:sym typeface="Calibri"/>
              </a:rPr>
              <a:t>Quando le persone ricevono supporto nel prendere decisioni, devono essere protette contro ogni possibile abuso</a:t>
            </a:r>
            <a:r>
              <a:rPr lang="en-US" sz="1200">
                <a:solidFill>
                  <a:srgbClr val="8064A2"/>
                </a:solidFill>
                <a:latin typeface="Calibri"/>
                <a:ea typeface="Calibri"/>
                <a:cs typeface="Calibri"/>
                <a:sym typeface="Calibri"/>
              </a:rPr>
              <a:t>. Inoltre:</a:t>
            </a:r>
            <a:endParaRPr sz="1200">
              <a:latin typeface="Calibri"/>
              <a:ea typeface="Calibri"/>
              <a:cs typeface="Calibri"/>
              <a:sym typeface="Calibri"/>
            </a:endParaRPr>
          </a:p>
          <a:p>
            <a:pPr marL="0" lvl="0" indent="-12700" algn="just" rtl="0">
              <a:lnSpc>
                <a:spcPct val="100000"/>
              </a:lnSpc>
              <a:spcBef>
                <a:spcPts val="600"/>
              </a:spcBef>
              <a:spcAft>
                <a:spcPts val="0"/>
              </a:spcAft>
              <a:buClr>
                <a:srgbClr val="000000"/>
              </a:buClr>
              <a:buSzPts val="1200"/>
              <a:buFont typeface="Calibri"/>
              <a:buChar char="⁻"/>
            </a:pPr>
            <a:r>
              <a:rPr lang="en-US" sz="1200">
                <a:solidFill>
                  <a:srgbClr val="000000"/>
                </a:solidFill>
                <a:latin typeface="Calibri"/>
                <a:ea typeface="Calibri"/>
                <a:cs typeface="Calibri"/>
                <a:sym typeface="Calibri"/>
              </a:rPr>
              <a:t>L’assistenza che la persona riceve deve rispettare i diritti ed i desideri della persona</a:t>
            </a:r>
            <a:r>
              <a:rPr lang="en-US" sz="1200">
                <a:solidFill>
                  <a:srgbClr val="8064A2"/>
                </a:solidFill>
                <a:latin typeface="Calibri"/>
                <a:ea typeface="Calibri"/>
                <a:cs typeface="Calibri"/>
                <a:sym typeface="Calibri"/>
              </a:rPr>
              <a:t>;</a:t>
            </a:r>
            <a:endParaRPr sz="2000">
              <a:latin typeface="Calibri"/>
              <a:ea typeface="Calibri"/>
              <a:cs typeface="Calibri"/>
              <a:sym typeface="Calibri"/>
            </a:endParaRPr>
          </a:p>
          <a:p>
            <a:pPr marL="0" lvl="0" indent="38100" algn="just" rtl="0">
              <a:lnSpc>
                <a:spcPct val="100000"/>
              </a:lnSpc>
              <a:spcBef>
                <a:spcPts val="600"/>
              </a:spcBef>
              <a:spcAft>
                <a:spcPts val="0"/>
              </a:spcAft>
              <a:buClr>
                <a:srgbClr val="8064A2"/>
              </a:buClr>
              <a:buSzPts val="1200"/>
              <a:buFont typeface="Calibri"/>
              <a:buChar char="⁻"/>
            </a:pPr>
            <a:r>
              <a:rPr lang="en-US" sz="1200">
                <a:solidFill>
                  <a:srgbClr val="8064A2"/>
                </a:solidFill>
                <a:latin typeface="Calibri"/>
                <a:ea typeface="Calibri"/>
                <a:cs typeface="Calibri"/>
                <a:sym typeface="Calibri"/>
              </a:rPr>
              <a:t>Non deve essere nell’interesse o a beneficio di altri;</a:t>
            </a:r>
            <a:endParaRPr sz="1200">
              <a:latin typeface="Calibri"/>
              <a:ea typeface="Calibri"/>
              <a:cs typeface="Calibri"/>
              <a:sym typeface="Calibri"/>
            </a:endParaRPr>
          </a:p>
          <a:p>
            <a:pPr marL="0" lvl="0" indent="38100" algn="just" rtl="0">
              <a:lnSpc>
                <a:spcPct val="100000"/>
              </a:lnSpc>
              <a:spcBef>
                <a:spcPts val="600"/>
              </a:spcBef>
              <a:spcAft>
                <a:spcPts val="0"/>
              </a:spcAft>
              <a:buClr>
                <a:srgbClr val="8064A2"/>
              </a:buClr>
              <a:buSzPts val="1200"/>
              <a:buFont typeface="Calibri"/>
              <a:buChar char="⁻"/>
            </a:pPr>
            <a:r>
              <a:rPr lang="en-US" sz="1200">
                <a:solidFill>
                  <a:srgbClr val="8064A2"/>
                </a:solidFill>
                <a:latin typeface="Calibri"/>
                <a:ea typeface="Calibri"/>
                <a:cs typeface="Calibri"/>
                <a:sym typeface="Calibri"/>
              </a:rPr>
              <a:t>le persone che forniscono sostegno non devono provare ad influenzare la persona a prendere decisioni che non vuole prendere; </a:t>
            </a:r>
            <a:endParaRPr sz="1200">
              <a:latin typeface="Calibri"/>
              <a:ea typeface="Calibri"/>
              <a:cs typeface="Calibri"/>
              <a:sym typeface="Calibri"/>
            </a:endParaRPr>
          </a:p>
          <a:p>
            <a:pPr marL="0" lvl="0" indent="38100" algn="just" rtl="0">
              <a:lnSpc>
                <a:spcPct val="100000"/>
              </a:lnSpc>
              <a:spcBef>
                <a:spcPts val="600"/>
              </a:spcBef>
              <a:spcAft>
                <a:spcPts val="0"/>
              </a:spcAft>
              <a:buClr>
                <a:srgbClr val="8064A2"/>
              </a:buClr>
              <a:buSzPts val="1200"/>
              <a:buFont typeface="Calibri"/>
              <a:buChar char="⁻"/>
            </a:pPr>
            <a:r>
              <a:rPr lang="en-US" sz="1200">
                <a:solidFill>
                  <a:srgbClr val="8064A2"/>
                </a:solidFill>
                <a:latin typeface="Calibri"/>
                <a:ea typeface="Calibri"/>
                <a:cs typeface="Calibri"/>
                <a:sym typeface="Calibri"/>
              </a:rPr>
              <a:t>deve esserci la giusta quantità di assistenza per ciò di cui la persona ha bisogno; </a:t>
            </a:r>
            <a:endParaRPr sz="1200">
              <a:latin typeface="Calibri"/>
              <a:ea typeface="Calibri"/>
              <a:cs typeface="Calibri"/>
              <a:sym typeface="Calibri"/>
            </a:endParaRPr>
          </a:p>
          <a:p>
            <a:pPr marL="0" lvl="0" indent="38100" algn="just" rtl="0">
              <a:lnSpc>
                <a:spcPct val="100000"/>
              </a:lnSpc>
              <a:spcBef>
                <a:spcPts val="600"/>
              </a:spcBef>
              <a:spcAft>
                <a:spcPts val="0"/>
              </a:spcAft>
              <a:buClr>
                <a:srgbClr val="8064A2"/>
              </a:buClr>
              <a:buSzPts val="1200"/>
              <a:buFont typeface="Calibri"/>
              <a:buChar char="⁻"/>
            </a:pPr>
            <a:r>
              <a:rPr lang="en-US" sz="1200">
                <a:solidFill>
                  <a:srgbClr val="8064A2"/>
                </a:solidFill>
                <a:latin typeface="Calibri"/>
                <a:ea typeface="Calibri"/>
                <a:cs typeface="Calibri"/>
                <a:sym typeface="Calibri"/>
              </a:rPr>
              <a:t>L’assistenza deve essere fornita per il più breve tempo possibile</a:t>
            </a:r>
            <a:endParaRPr sz="1200">
              <a:latin typeface="Calibri"/>
              <a:ea typeface="Calibri"/>
              <a:cs typeface="Calibri"/>
              <a:sym typeface="Calibri"/>
            </a:endParaRPr>
          </a:p>
          <a:p>
            <a:pPr marL="0" lvl="0" indent="38100" algn="just" rtl="0">
              <a:lnSpc>
                <a:spcPct val="100000"/>
              </a:lnSpc>
              <a:spcBef>
                <a:spcPts val="600"/>
              </a:spcBef>
              <a:spcAft>
                <a:spcPts val="0"/>
              </a:spcAft>
              <a:buClr>
                <a:srgbClr val="8064A2"/>
              </a:buClr>
              <a:buSzPts val="1200"/>
              <a:buFont typeface="Calibri"/>
              <a:buChar char="⁻"/>
            </a:pPr>
            <a:r>
              <a:rPr lang="en-US" sz="1200">
                <a:solidFill>
                  <a:srgbClr val="8064A2"/>
                </a:solidFill>
                <a:latin typeface="Calibri"/>
                <a:ea typeface="Calibri"/>
                <a:cs typeface="Calibri"/>
                <a:sym typeface="Calibri"/>
              </a:rPr>
              <a:t>Deve essere regolarmente controllata da un’autorità competente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400">
              <a:solidFill>
                <a:srgbClr val="8064A2"/>
              </a:solidFill>
              <a:latin typeface="Calibri"/>
              <a:ea typeface="Calibri"/>
              <a:cs typeface="Calibri"/>
              <a:sym typeface="Calibri"/>
            </a:endParaRPr>
          </a:p>
        </p:txBody>
      </p:sp>
      <p:sp>
        <p:nvSpPr>
          <p:cNvPr id="421" name="Google Shape;421;p1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29" name="Google Shape;429;p1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5. </a:t>
            </a:r>
            <a:r>
              <a:rPr lang="en-US" sz="1200">
                <a:latin typeface="Calibri"/>
                <a:ea typeface="Calibri"/>
                <a:cs typeface="Calibri"/>
                <a:sym typeface="Calibri"/>
              </a:rPr>
              <a:t>Sulla base di quanto disposto nel presente articolo, gli Stati Parti adottano tutte le misure adeguate ed efficaci per garantire l’uguale diritto delle persone con disabilità alla proprietà o ad ereditarla, al controllo dei propri affari finanziari e ad avere pari accesso a prestiti bancari, mutui e altre forme di credito finanziario, e assicurano che le persone con disabilità non vengano arbitrariamente private della loro proprietà.</a:t>
            </a:r>
            <a:endParaRPr sz="1200">
              <a:latin typeface="Calibri"/>
              <a:ea typeface="Calibri"/>
              <a:cs typeface="Calibri"/>
              <a:sym typeface="Calibri"/>
            </a:endParaRPr>
          </a:p>
          <a:p>
            <a:pPr marL="0" lvl="0" indent="0" algn="l" rtl="0">
              <a:lnSpc>
                <a:spcPct val="100000"/>
              </a:lnSpc>
              <a:spcBef>
                <a:spcPts val="600"/>
              </a:spcBef>
              <a:spcAft>
                <a:spcPts val="0"/>
              </a:spcAft>
              <a:buClr>
                <a:srgbClr val="000000"/>
              </a:buClr>
              <a:buSzPts val="1800"/>
              <a:buNone/>
            </a:pPr>
            <a:r>
              <a:rPr lang="en-US" sz="1200">
                <a:solidFill>
                  <a:srgbClr val="000000"/>
                </a:solidFill>
                <a:latin typeface="Calibri"/>
                <a:ea typeface="Calibri"/>
                <a:cs typeface="Calibri"/>
                <a:sym typeface="Calibri"/>
              </a:rPr>
              <a:t>Gli Stati devono proteggere la parità di diritti delle persone con disabilità:</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solidFill>
                  <a:srgbClr val="000000"/>
                </a:solidFill>
                <a:latin typeface="Calibri"/>
                <a:ea typeface="Calibri"/>
                <a:cs typeface="Calibri"/>
                <a:sym typeface="Calibri"/>
              </a:rPr>
              <a:t>Di avere o ricevere proprietà;</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solidFill>
                  <a:srgbClr val="000000"/>
                </a:solidFill>
                <a:latin typeface="Calibri"/>
                <a:ea typeface="Calibri"/>
                <a:cs typeface="Calibri"/>
                <a:sym typeface="Calibri"/>
              </a:rPr>
              <a:t>Di controllare il loro denaro;</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solidFill>
                  <a:srgbClr val="000000"/>
                </a:solidFill>
                <a:latin typeface="Calibri"/>
                <a:ea typeface="Calibri"/>
                <a:cs typeface="Calibri"/>
                <a:sym typeface="Calibri"/>
              </a:rPr>
              <a:t>Di gestire denaro; e</a:t>
            </a:r>
            <a:endParaRPr sz="1200">
              <a:latin typeface="Calibri"/>
              <a:ea typeface="Calibri"/>
              <a:cs typeface="Calibri"/>
              <a:sym typeface="Calibri"/>
            </a:endParaRPr>
          </a:p>
          <a:p>
            <a:pPr marL="457200" lvl="0" indent="-304800" algn="l" rtl="0">
              <a:lnSpc>
                <a:spcPct val="100000"/>
              </a:lnSpc>
              <a:spcBef>
                <a:spcPts val="0"/>
              </a:spcBef>
              <a:spcAft>
                <a:spcPts val="0"/>
              </a:spcAft>
              <a:buClr>
                <a:srgbClr val="000000"/>
              </a:buClr>
              <a:buSzPts val="1200"/>
              <a:buFont typeface="Calibri"/>
              <a:buChar char="●"/>
            </a:pPr>
            <a:r>
              <a:rPr lang="en-US" sz="1200">
                <a:solidFill>
                  <a:srgbClr val="000000"/>
                </a:solidFill>
                <a:latin typeface="Calibri"/>
                <a:ea typeface="Calibri"/>
                <a:cs typeface="Calibri"/>
                <a:sym typeface="Calibri"/>
              </a:rPr>
              <a:t>Di possedere le loro case e che il denaro non venga loro tolto denaro.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solidFill>
                <a:srgbClr val="000000"/>
              </a:solidFill>
              <a:latin typeface="Calibri"/>
              <a:ea typeface="Calibri"/>
              <a:cs typeface="Calibri"/>
              <a:sym typeface="Calibri"/>
            </a:endParaRPr>
          </a:p>
        </p:txBody>
      </p:sp>
      <p:sp>
        <p:nvSpPr>
          <p:cNvPr id="430" name="Google Shape;430;p1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8: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8" name="Google Shape;438;p18: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b="1" u="sng">
                <a:latin typeface="Calibri"/>
                <a:ea typeface="Calibri"/>
                <a:cs typeface="Calibri"/>
                <a:sym typeface="Calibri"/>
              </a:rPr>
              <a:t>Capire la differenza tra capacità giuridica e capacità mentale</a:t>
            </a:r>
            <a:endParaRPr sz="1200">
              <a:latin typeface="Calibri"/>
              <a:ea typeface="Calibri"/>
              <a:cs typeface="Calibri"/>
              <a:sym typeface="Calibri"/>
            </a:endParaRPr>
          </a:p>
          <a:p>
            <a:pPr marL="0" lvl="0" indent="0" algn="just" rtl="0">
              <a:lnSpc>
                <a:spcPct val="100000"/>
              </a:lnSpc>
              <a:spcBef>
                <a:spcPts val="600"/>
              </a:spcBef>
              <a:spcAft>
                <a:spcPts val="0"/>
              </a:spcAft>
              <a:buSzPts val="1800"/>
              <a:buNone/>
            </a:pPr>
            <a:r>
              <a:rPr lang="en-US" sz="1200">
                <a:latin typeface="Calibri"/>
                <a:ea typeface="Calibri"/>
                <a:cs typeface="Calibri"/>
                <a:sym typeface="Calibri"/>
              </a:rPr>
              <a:t>La capacità giuridica e la capacità mentale sono due concetti separati ma sono spesso erroneamente visti come un unico concetto. La CRPD chiarisce e spiega le differenze: </a:t>
            </a:r>
            <a:endParaRPr sz="1200">
              <a:latin typeface="Calibri"/>
              <a:ea typeface="Calibri"/>
              <a:cs typeface="Calibri"/>
              <a:sym typeface="Calibri"/>
            </a:endParaRPr>
          </a:p>
          <a:p>
            <a:pPr marL="0" lvl="0" indent="0" algn="l" rtl="0">
              <a:lnSpc>
                <a:spcPct val="100000"/>
              </a:lnSpc>
              <a:spcBef>
                <a:spcPts val="600"/>
              </a:spcBef>
              <a:spcAft>
                <a:spcPts val="0"/>
              </a:spcAft>
              <a:buSzPts val="1800"/>
              <a:buNone/>
            </a:pPr>
            <a:r>
              <a:rPr lang="en-US" sz="1200" b="1" u="sng">
                <a:latin typeface="Calibri"/>
                <a:ea typeface="Calibri"/>
                <a:cs typeface="Calibri"/>
                <a:sym typeface="Calibri"/>
              </a:rPr>
              <a:t>La capacità giuridica</a:t>
            </a:r>
            <a:r>
              <a:rPr lang="en-US" sz="1200" b="1">
                <a:latin typeface="Calibri"/>
                <a:ea typeface="Calibri"/>
                <a:cs typeface="Calibri"/>
                <a:sym typeface="Calibri"/>
              </a:rPr>
              <a:t> </a:t>
            </a:r>
            <a:r>
              <a:rPr lang="en-US" sz="1200">
                <a:latin typeface="Calibri"/>
                <a:ea typeface="Calibri"/>
                <a:cs typeface="Calibri"/>
                <a:sym typeface="Calibri"/>
              </a:rPr>
              <a:t>è</a:t>
            </a:r>
            <a:r>
              <a:rPr lang="en-US" sz="1200" b="1">
                <a:latin typeface="Calibri"/>
                <a:ea typeface="Calibri"/>
                <a:cs typeface="Calibri"/>
                <a:sym typeface="Calibri"/>
              </a:rPr>
              <a:t> </a:t>
            </a:r>
            <a:r>
              <a:rPr lang="en-US" sz="1200" b="1" u="sng">
                <a:latin typeface="Calibri"/>
                <a:ea typeface="Calibri"/>
                <a:cs typeface="Calibri"/>
                <a:sym typeface="Calibri"/>
              </a:rPr>
              <a:t>un diritto intrinseco ed inalienabile</a:t>
            </a:r>
            <a:r>
              <a:rPr lang="en-US" sz="1200">
                <a:latin typeface="Calibri"/>
                <a:ea typeface="Calibri"/>
                <a:cs typeface="Calibri"/>
                <a:sym typeface="Calibri"/>
              </a:rPr>
              <a:t>. Esso include due aspetti:</a:t>
            </a:r>
            <a:endParaRPr sz="1200">
              <a:latin typeface="Calibri"/>
              <a:ea typeface="Calibri"/>
              <a:cs typeface="Calibri"/>
              <a:sym typeface="Calibri"/>
            </a:endParaRPr>
          </a:p>
          <a:p>
            <a:pPr marL="742950" lvl="1" indent="-285750" algn="l" rtl="0">
              <a:lnSpc>
                <a:spcPct val="100000"/>
              </a:lnSpc>
              <a:spcBef>
                <a:spcPts val="0"/>
              </a:spcBef>
              <a:spcAft>
                <a:spcPts val="0"/>
              </a:spcAft>
              <a:buSzPts val="1400"/>
              <a:buNone/>
            </a:pPr>
            <a:r>
              <a:rPr lang="en-US" sz="1200">
                <a:latin typeface="Calibri"/>
                <a:ea typeface="Calibri"/>
                <a:cs typeface="Calibri"/>
                <a:sym typeface="Calibri"/>
              </a:rPr>
              <a:t>Il diritto ad </a:t>
            </a:r>
            <a:r>
              <a:rPr lang="en-US" sz="1200" u="sng">
                <a:latin typeface="Calibri"/>
                <a:ea typeface="Calibri"/>
                <a:cs typeface="Calibri"/>
                <a:sym typeface="Calibri"/>
              </a:rPr>
              <a:t>avere</a:t>
            </a:r>
            <a:r>
              <a:rPr lang="en-US" sz="1200">
                <a:latin typeface="Calibri"/>
                <a:ea typeface="Calibri"/>
                <a:cs typeface="Calibri"/>
                <a:sym typeface="Calibri"/>
              </a:rPr>
              <a:t> dei diritti, ed</a:t>
            </a:r>
            <a:endParaRPr sz="1200">
              <a:latin typeface="Calibri"/>
              <a:ea typeface="Calibri"/>
              <a:cs typeface="Calibri"/>
              <a:sym typeface="Calibri"/>
            </a:endParaRPr>
          </a:p>
          <a:p>
            <a:pPr marL="742950" lvl="1" indent="-285750" algn="l" rtl="0">
              <a:lnSpc>
                <a:spcPct val="100000"/>
              </a:lnSpc>
              <a:spcBef>
                <a:spcPts val="0"/>
              </a:spcBef>
              <a:spcAft>
                <a:spcPts val="0"/>
              </a:spcAft>
              <a:buSzPts val="1400"/>
              <a:buNone/>
            </a:pPr>
            <a:r>
              <a:rPr lang="en-US" sz="1200">
                <a:latin typeface="Calibri"/>
                <a:ea typeface="Calibri"/>
                <a:cs typeface="Calibri"/>
                <a:sym typeface="Calibri"/>
              </a:rPr>
              <a:t>Il diritto ad </a:t>
            </a:r>
            <a:r>
              <a:rPr lang="en-US" sz="1200" u="sng">
                <a:latin typeface="Calibri"/>
                <a:ea typeface="Calibri"/>
                <a:cs typeface="Calibri"/>
                <a:sym typeface="Calibri"/>
              </a:rPr>
              <a:t>esercitare</a:t>
            </a:r>
            <a:r>
              <a:rPr lang="en-US" sz="1200">
                <a:latin typeface="Calibri"/>
                <a:ea typeface="Calibri"/>
                <a:cs typeface="Calibri"/>
                <a:sym typeface="Calibri"/>
              </a:rPr>
              <a:t> questi diritti.</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Il diritto alla capacità giuridica è necessario per il godimento di tutti gli altri diritti. Esso permette alle persone di partecipare alla società e di essere riconosciuti come cittadini. </a:t>
            </a:r>
            <a:r>
              <a:rPr lang="en-US" sz="14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b="1" u="sng">
                <a:latin typeface="Calibri"/>
                <a:ea typeface="Calibri"/>
                <a:cs typeface="Calibri"/>
                <a:sym typeface="Calibri"/>
              </a:rPr>
              <a:t>La capacità mentale</a:t>
            </a:r>
            <a:r>
              <a:rPr lang="en-US" sz="1200" b="1">
                <a:latin typeface="Calibri"/>
                <a:ea typeface="Calibri"/>
                <a:cs typeface="Calibri"/>
                <a:sym typeface="Calibri"/>
              </a:rPr>
              <a:t> </a:t>
            </a:r>
            <a:r>
              <a:rPr lang="en-US" sz="1200">
                <a:latin typeface="Calibri"/>
                <a:ea typeface="Calibri"/>
                <a:cs typeface="Calibri"/>
                <a:sym typeface="Calibri"/>
              </a:rPr>
              <a:t>si riferisce alle capacità (o abilità) di una persona di prendere delle decisioni.</a:t>
            </a:r>
            <a:endParaRPr sz="14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Nel campo della salute mentale, vengono spesso utilizzati dei test di capacità per provare a determinare se una persona: </a:t>
            </a:r>
            <a:endParaRPr sz="1200">
              <a:latin typeface="Calibri"/>
              <a:ea typeface="Calibri"/>
              <a:cs typeface="Calibri"/>
              <a:sym typeface="Calibri"/>
            </a:endParaRPr>
          </a:p>
          <a:p>
            <a:pPr marL="742950" lvl="1" indent="-285750" algn="l" rtl="0">
              <a:lnSpc>
                <a:spcPct val="100000"/>
              </a:lnSpc>
              <a:spcBef>
                <a:spcPts val="0"/>
              </a:spcBef>
              <a:spcAft>
                <a:spcPts val="0"/>
              </a:spcAft>
              <a:buSzPts val="1400"/>
              <a:buNone/>
            </a:pPr>
            <a:r>
              <a:rPr lang="en-US" sz="1200">
                <a:latin typeface="Calibri"/>
                <a:ea typeface="Calibri"/>
                <a:cs typeface="Calibri"/>
                <a:sym typeface="Calibri"/>
              </a:rPr>
              <a:t>Può capire le informazioni riguardo ad una decisione</a:t>
            </a:r>
            <a:endParaRPr sz="1200">
              <a:latin typeface="Calibri"/>
              <a:ea typeface="Calibri"/>
              <a:cs typeface="Calibri"/>
              <a:sym typeface="Calibri"/>
            </a:endParaRPr>
          </a:p>
          <a:p>
            <a:pPr marL="742950" lvl="1" indent="-285750" algn="l" rtl="0">
              <a:lnSpc>
                <a:spcPct val="100000"/>
              </a:lnSpc>
              <a:spcBef>
                <a:spcPts val="0"/>
              </a:spcBef>
              <a:spcAft>
                <a:spcPts val="0"/>
              </a:spcAft>
              <a:buSzPts val="1400"/>
              <a:buNone/>
            </a:pPr>
            <a:r>
              <a:rPr lang="en-US" sz="1200">
                <a:latin typeface="Calibri"/>
                <a:ea typeface="Calibri"/>
                <a:cs typeface="Calibri"/>
                <a:sym typeface="Calibri"/>
              </a:rPr>
              <a:t>Può capire le potenziali conseguenze di una decisione</a:t>
            </a:r>
            <a:endParaRPr sz="1200">
              <a:latin typeface="Calibri"/>
              <a:ea typeface="Calibri"/>
              <a:cs typeface="Calibri"/>
              <a:sym typeface="Calibri"/>
            </a:endParaRPr>
          </a:p>
          <a:p>
            <a:pPr marL="742950" lvl="1" indent="-285750" algn="l" rtl="0">
              <a:lnSpc>
                <a:spcPct val="100000"/>
              </a:lnSpc>
              <a:spcBef>
                <a:spcPts val="0"/>
              </a:spcBef>
              <a:spcAft>
                <a:spcPts val="0"/>
              </a:spcAft>
              <a:buSzPts val="1400"/>
              <a:buNone/>
            </a:pPr>
            <a:r>
              <a:rPr lang="en-US" sz="1200">
                <a:latin typeface="Calibri"/>
                <a:ea typeface="Calibri"/>
                <a:cs typeface="Calibri"/>
                <a:sym typeface="Calibri"/>
              </a:rPr>
              <a:t>Può comunicare la decisione.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I test di capacità sono spesso fatti da operatori sanitari o “valutatori di capacità”.</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439" name="Google Shape;439;p1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19:notes"/>
          <p:cNvSpPr>
            <a:spLocks noGrp="1" noRot="1" noChangeAspect="1"/>
          </p:cNvSpPr>
          <p:nvPr>
            <p:ph type="sldImg" idx="2"/>
          </p:nvPr>
        </p:nvSpPr>
        <p:spPr>
          <a:xfrm>
            <a:off x="430213" y="1243013"/>
            <a:ext cx="5964237"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47" name="Google Shape;447;p1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Il concetto di “capacità mentale” e “test/valutazione di capacità” è carente perché la maniera in cui noi prendiamo delle decisioni non può essere misurata scientificamente.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Alle volte prendiamo delle decisioni basandoci su ragionamenti razionali mentre alle volte essi sono basati sulle nostre emozioni e sui nostri sentimenti.</a:t>
            </a:r>
            <a:r>
              <a:rPr lang="en-US" sz="1200">
                <a:solidFill>
                  <a:srgbClr val="000000"/>
                </a:solidFill>
                <a:latin typeface="Calibri"/>
                <a:ea typeface="Calibri"/>
                <a:cs typeface="Calibri"/>
                <a:sym typeface="Calibri"/>
              </a:rPr>
              <a:t>  Non esiste un processo decisionale universale o una maniera giusta o sbagliata di prendere delle decisioni.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Quando una persona con  disabilità psicosociale, intellettiva o cognitiva prende una decisione  con cui gli altri non concordano, si dà spesso per scontato che la persona non sia in grado di prendere una decisione a causa della sua “condizione”.</a:t>
            </a:r>
            <a:endParaRPr sz="800">
              <a:solidFill>
                <a:srgbClr val="000000"/>
              </a:solidFill>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solidFill>
                  <a:srgbClr val="000000"/>
                </a:solidFill>
                <a:latin typeface="Calibri"/>
                <a:ea typeface="Calibri"/>
                <a:cs typeface="Calibri"/>
                <a:sym typeface="Calibri"/>
              </a:rPr>
              <a:t>Comunque ognuno alle volte prende decisioni o compie delle scelte nella vita su cui gli altri non concordano o che gli altri ritengono non sagge; ciò non deve essere motivo per negare alle persone il diritto a prendere decisioni.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solidFill>
                <a:srgbClr val="000000"/>
              </a:solidFill>
            </a:endParaRPr>
          </a:p>
        </p:txBody>
      </p:sp>
      <p:sp>
        <p:nvSpPr>
          <p:cNvPr id="448" name="Google Shape;448;p1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6" name="Google Shape;306;p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56" name="Google Shape;456;p2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Possedere “la capacità mentale” viene spesso erroneamente considerato essere in una condizione stabile e permanente che le persone possiedono o non possiedono.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Ma la maniera in cui noi prendiamo delle decisioni varia nei differenti momenti della vita.</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Ad esempio, prendere delle decisioni alcune volte può essere più difficile</a:t>
            </a:r>
            <a:r>
              <a:rPr lang="en-US" sz="1600">
                <a:latin typeface="Calibri"/>
                <a:ea typeface="Calibri"/>
                <a:cs typeface="Calibri"/>
                <a:sym typeface="Calibri"/>
              </a:rPr>
              <a:t> </a:t>
            </a:r>
            <a:r>
              <a:rPr lang="en-US" sz="1200">
                <a:latin typeface="Calibri"/>
                <a:ea typeface="Calibri"/>
                <a:cs typeface="Calibri"/>
                <a:sym typeface="Calibri"/>
              </a:rPr>
              <a:t>a causa dello stress o della stanchezza, o per motivi di salute, etc.</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Inoltre, la nostra abilità di prendere decisioni può anche migliorare nel tempo acquisendo nuove abilità e nuove esperienze.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Una delle sfide più importanti è cambiare gli stereotipi negativi e le idee sbagliate sul fatto che le persone con disabilità, ed in particolare, con disabilità psicosociale, intellettiva o cognitiva non hanno la capacità </a:t>
            </a:r>
            <a:r>
              <a:rPr lang="en-US" sz="1200" u="sng">
                <a:latin typeface="Calibri"/>
                <a:ea typeface="Calibri"/>
                <a:cs typeface="Calibri"/>
                <a:sym typeface="Calibri"/>
              </a:rPr>
              <a:t>mentale</a:t>
            </a:r>
            <a:r>
              <a:rPr lang="en-US" sz="1200">
                <a:latin typeface="Calibri"/>
                <a:ea typeface="Calibri"/>
                <a:cs typeface="Calibri"/>
                <a:sym typeface="Calibri"/>
              </a:rPr>
              <a:t> per prendere delle decisioni.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300">
              <a:latin typeface="Calibri"/>
              <a:ea typeface="Calibri"/>
              <a:cs typeface="Calibri"/>
              <a:sym typeface="Calibri"/>
            </a:endParaRPr>
          </a:p>
        </p:txBody>
      </p:sp>
      <p:sp>
        <p:nvSpPr>
          <p:cNvPr id="457" name="Google Shape;457;p2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65" name="Google Shape;465;p2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a:latin typeface="Calibri"/>
                <a:ea typeface="Calibri"/>
                <a:cs typeface="Calibri"/>
                <a:sym typeface="Calibri"/>
              </a:rPr>
              <a:t>Sia le idee sbagliate sia la cattiva interpretazione del termine “capacità mentale” (a cui in questo modulo ci si riferirà con Ie locuzioni “abilità decisionale” e “capacità decisionale”) hanno portato alla negazione del diritto alla capacità giuridica. Secondo l’articolo 12 della CRPD, il diritto alla capacità giuridica non può essere mai tolto ad una persona. Ognuno ha il diritto alla capacità giuridica indipendentemente dalle capacità di prendere le decisioni. Una disabilità psicosociale, intellettiva o cognitiva non può mai negare a nessuno il diritto alla capacità giuridica. </a:t>
            </a:r>
            <a:endParaRPr sz="1200">
              <a:latin typeface="Calibri"/>
              <a:ea typeface="Calibri"/>
              <a:cs typeface="Calibri"/>
              <a:sym typeface="Calibri"/>
            </a:endParaRPr>
          </a:p>
          <a:p>
            <a:pPr marL="0" lvl="0" indent="0" algn="l" rtl="0">
              <a:lnSpc>
                <a:spcPct val="115000"/>
              </a:lnSpc>
              <a:spcBef>
                <a:spcPts val="0"/>
              </a:spcBef>
              <a:spcAft>
                <a:spcPts val="0"/>
              </a:spcAft>
              <a:buSzPts val="1800"/>
              <a:buFont typeface="Noto Sans Symbols"/>
              <a:buNone/>
            </a:pPr>
            <a:endParaRPr sz="1400">
              <a:latin typeface="Calibri"/>
              <a:ea typeface="Calibri"/>
              <a:cs typeface="Calibri"/>
              <a:sym typeface="Calibri"/>
            </a:endParaRPr>
          </a:p>
          <a:p>
            <a:pPr marL="0" lvl="0" indent="0" algn="l" rtl="0">
              <a:lnSpc>
                <a:spcPct val="100000"/>
              </a:lnSpc>
              <a:spcBef>
                <a:spcPts val="1000"/>
              </a:spcBef>
              <a:spcAft>
                <a:spcPts val="0"/>
              </a:spcAft>
              <a:buSzPts val="1400"/>
              <a:buNone/>
            </a:pPr>
            <a:endParaRPr sz="1400">
              <a:latin typeface="Calibri"/>
              <a:ea typeface="Calibri"/>
              <a:cs typeface="Calibri"/>
              <a:sym typeface="Calibri"/>
            </a:endParaRPr>
          </a:p>
        </p:txBody>
      </p:sp>
      <p:sp>
        <p:nvSpPr>
          <p:cNvPr id="466" name="Google Shape;466;p2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2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74" name="Google Shape;474;p2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SzPts val="1800"/>
              <a:buNone/>
            </a:pPr>
            <a:r>
              <a:rPr lang="en-US" sz="1200" b="1" u="sng">
                <a:latin typeface="Calibri"/>
                <a:ea typeface="Calibri"/>
                <a:cs typeface="Calibri"/>
                <a:sym typeface="Calibri"/>
              </a:rPr>
              <a:t>Prendere decisioni formali ed informali</a:t>
            </a:r>
            <a:endParaRPr sz="1200">
              <a:latin typeface="Calibri"/>
              <a:ea typeface="Calibri"/>
              <a:cs typeface="Calibri"/>
              <a:sym typeface="Calibri"/>
            </a:endParaRPr>
          </a:p>
          <a:p>
            <a:pPr marL="0" lvl="0" indent="0" algn="just" rtl="0">
              <a:lnSpc>
                <a:spcPct val="100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00000"/>
              </a:lnSpc>
              <a:spcBef>
                <a:spcPts val="0"/>
              </a:spcBef>
              <a:spcAft>
                <a:spcPts val="0"/>
              </a:spcAft>
              <a:buSzPts val="1400"/>
              <a:buNone/>
            </a:pPr>
            <a:r>
              <a:rPr lang="en-US" sz="1200">
                <a:latin typeface="Calibri"/>
                <a:ea typeface="Calibri"/>
                <a:cs typeface="Calibri"/>
                <a:sym typeface="Calibri"/>
              </a:rPr>
              <a:t>Il diritto</a:t>
            </a:r>
            <a:r>
              <a:rPr lang="en-US">
                <a:latin typeface="Calibri"/>
                <a:ea typeface="Calibri"/>
                <a:cs typeface="Calibri"/>
                <a:sym typeface="Calibri"/>
              </a:rPr>
              <a:t> </a:t>
            </a:r>
            <a:r>
              <a:rPr lang="en-US" sz="1200">
                <a:latin typeface="Calibri"/>
                <a:ea typeface="Calibri"/>
                <a:cs typeface="Calibri"/>
                <a:sym typeface="Calibri"/>
              </a:rPr>
              <a:t>alla capacità giuridica riguarda </a:t>
            </a:r>
            <a:r>
              <a:rPr lang="en-US" sz="1200" b="1" u="sng">
                <a:latin typeface="Calibri"/>
                <a:ea typeface="Calibri"/>
                <a:cs typeface="Calibri"/>
                <a:sym typeface="Calibri"/>
              </a:rPr>
              <a:t>tutti gli aspetti della vita</a:t>
            </a:r>
            <a:r>
              <a:rPr lang="en-US" sz="1200">
                <a:latin typeface="Calibri"/>
                <a:ea typeface="Calibri"/>
                <a:cs typeface="Calibri"/>
                <a:sym typeface="Calibri"/>
              </a:rPr>
              <a:t>. Quando alle persone viene negato il diritto a prendere delle decisioni, essi sono di fatto privati del diritto fondamentale di vivere la loro vita secondo i loro desideri, il che include anche il diritto a compiere degli sbagli e a festeggiare i successi così come tutte le altre persone. </a:t>
            </a:r>
            <a:endParaRPr sz="1200">
              <a:latin typeface="Calibri"/>
              <a:ea typeface="Calibri"/>
              <a:cs typeface="Calibri"/>
              <a:sym typeface="Calibri"/>
            </a:endParaRPr>
          </a:p>
          <a:p>
            <a:pPr marL="0" lvl="0" indent="0" algn="just" rtl="0">
              <a:lnSpc>
                <a:spcPct val="100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L’articolo 12 afferma chiaramente che tutte le persone, incluse le persone con disabilità, devono avere il diritto a prendere le proprie decisioni, a che queste siano rispettate dagli altri e a che esse siano riconosciute valide dalla legge. L’articolo 12 fornisce protezione sia per le decisioni formali che per quelle informali e quotidiane.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475" name="Google Shape;475;p2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23:notes"/>
          <p:cNvSpPr>
            <a:spLocks noGrp="1" noRot="1" noChangeAspect="1"/>
          </p:cNvSpPr>
          <p:nvPr>
            <p:ph type="sldImg" idx="2"/>
          </p:nvPr>
        </p:nvSpPr>
        <p:spPr>
          <a:xfrm>
            <a:off x="422275" y="1257300"/>
            <a:ext cx="5964238" cy="3354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83" name="Google Shape;483;p2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SzPts val="1400"/>
              <a:buNone/>
            </a:pPr>
            <a:r>
              <a:rPr lang="en-US" sz="1200">
                <a:latin typeface="Calibri"/>
                <a:ea typeface="Calibri"/>
                <a:cs typeface="Calibri"/>
                <a:sym typeface="Calibri"/>
              </a:rPr>
              <a:t>Nel caso di decisioni </a:t>
            </a:r>
            <a:r>
              <a:rPr lang="en-US" sz="1200" b="1" u="sng">
                <a:latin typeface="Calibri"/>
                <a:ea typeface="Calibri"/>
                <a:cs typeface="Calibri"/>
                <a:sym typeface="Calibri"/>
              </a:rPr>
              <a:t>formali</a:t>
            </a:r>
            <a:r>
              <a:rPr lang="en-US" sz="1200">
                <a:latin typeface="Calibri"/>
                <a:ea typeface="Calibri"/>
                <a:cs typeface="Calibri"/>
                <a:sym typeface="Calibri"/>
              </a:rPr>
              <a:t> – ad esempio riguardanti il matrimonio, divorzio, l’affitto, l’acquisto o la vendita di proprietà, la stipula di contratti, la scelta di trattamenti - delle persone con disabilità psicosociale, intellettiva o cognitiva vengono spesso prese da tutori nominati per legge, operatori sanitari e familiari. Questo tipo di processo decisionale assume vari nomi nei diversi paesi : ad es. tutoraggio o custodia. </a:t>
            </a:r>
            <a:endParaRPr sz="1200">
              <a:latin typeface="Calibri"/>
              <a:ea typeface="Calibri"/>
              <a:cs typeface="Calibri"/>
              <a:sym typeface="Calibri"/>
            </a:endParaRPr>
          </a:p>
          <a:p>
            <a:pPr marL="0" lvl="0" indent="0" algn="just" rtl="0">
              <a:lnSpc>
                <a:spcPct val="100000"/>
              </a:lnSpc>
              <a:spcBef>
                <a:spcPts val="0"/>
              </a:spcBef>
              <a:spcAft>
                <a:spcPts val="0"/>
              </a:spcAft>
              <a:buSzPts val="1400"/>
              <a:buNone/>
            </a:pPr>
            <a:endParaRPr sz="200">
              <a:latin typeface="Calibri"/>
              <a:ea typeface="Calibri"/>
              <a:cs typeface="Calibri"/>
              <a:sym typeface="Calibri"/>
            </a:endParaRPr>
          </a:p>
          <a:p>
            <a:pPr marL="0" lvl="0" indent="0" algn="just" rtl="0">
              <a:lnSpc>
                <a:spcPct val="100000"/>
              </a:lnSpc>
              <a:spcBef>
                <a:spcPts val="0"/>
              </a:spcBef>
              <a:spcAft>
                <a:spcPts val="0"/>
              </a:spcAft>
              <a:buSzPts val="1400"/>
              <a:buNone/>
            </a:pPr>
            <a:r>
              <a:rPr lang="en-US" sz="1200">
                <a:latin typeface="Calibri"/>
                <a:ea typeface="Calibri"/>
                <a:cs typeface="Calibri"/>
                <a:sym typeface="Calibri"/>
              </a:rPr>
              <a:t>Nel caso di decisioni </a:t>
            </a:r>
            <a:r>
              <a:rPr lang="en-US" sz="1200" b="1" u="sng">
                <a:latin typeface="Calibri"/>
                <a:ea typeface="Calibri"/>
                <a:cs typeface="Calibri"/>
                <a:sym typeface="Calibri"/>
              </a:rPr>
              <a:t>informali</a:t>
            </a:r>
            <a:r>
              <a:rPr lang="en-US" sz="1200">
                <a:latin typeface="Calibri"/>
                <a:ea typeface="Calibri"/>
                <a:cs typeface="Calibri"/>
                <a:sym typeface="Calibri"/>
              </a:rPr>
              <a:t>, molte delle decisioni quotidiane in tutti gli aspetti della vita quotidiana vengono tolte alle persone con disabilità psicosociale, intellettiva o cognitiva e vengono invece prese da altri, in particolare familiari o altri caregivers. Alcuni esempi di decisioni informali: come viene speso il denaro, sistemazioni abitative, relazioni personali, scelta del vestiario, scelta del cibo e delle abitudini quotidiane.  </a:t>
            </a:r>
            <a:endParaRPr sz="1200">
              <a:latin typeface="Calibri"/>
              <a:ea typeface="Calibri"/>
              <a:cs typeface="Calibri"/>
              <a:sym typeface="Calibri"/>
            </a:endParaRPr>
          </a:p>
        </p:txBody>
      </p:sp>
      <p:sp>
        <p:nvSpPr>
          <p:cNvPr id="484" name="Google Shape;484;p2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92" name="Google Shape;492;p2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b="1" u="sng">
                <a:latin typeface="Calibri"/>
                <a:ea typeface="Calibri"/>
                <a:cs typeface="Calibri"/>
                <a:sym typeface="Calibri"/>
              </a:rPr>
              <a:t>Ambiti in cui il diritto alla capacità giuridica viene negato</a:t>
            </a:r>
            <a:endParaRPr sz="200">
              <a:latin typeface="Calibri"/>
              <a:ea typeface="Calibri"/>
              <a:cs typeface="Calibri"/>
              <a:sym typeface="Calibri"/>
            </a:endParaRPr>
          </a:p>
          <a:p>
            <a:pPr marL="0" lvl="0" indent="0" algn="l" rtl="0">
              <a:lnSpc>
                <a:spcPct val="100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Fate la seguente domanda ai partecipanti:</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b="1">
                <a:latin typeface="Calibri"/>
                <a:ea typeface="Calibri"/>
                <a:cs typeface="Calibri"/>
                <a:sym typeface="Calibri"/>
              </a:rPr>
              <a:t>Dove avviene la negazione del diritto alla capacità giuridica?</a:t>
            </a:r>
            <a:endParaRPr sz="200" b="1">
              <a:latin typeface="Calibri"/>
              <a:ea typeface="Calibri"/>
              <a:cs typeface="Calibri"/>
              <a:sym typeface="Calibri"/>
            </a:endParaRPr>
          </a:p>
          <a:p>
            <a:pPr marL="0" lvl="0" indent="0" algn="l" rtl="0">
              <a:lnSpc>
                <a:spcPct val="100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Tra le possibili risposte:</a:t>
            </a:r>
            <a:endParaRPr sz="200">
              <a:latin typeface="Calibri"/>
              <a:ea typeface="Calibri"/>
              <a:cs typeface="Calibri"/>
              <a:sym typeface="Calibri"/>
            </a:endParaRPr>
          </a:p>
          <a:p>
            <a:pPr marL="0" lvl="0" indent="38100" algn="l" rtl="0">
              <a:lnSpc>
                <a:spcPct val="100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 casa</a:t>
            </a:r>
            <a:endParaRPr sz="200">
              <a:latin typeface="Calibri"/>
              <a:ea typeface="Calibri"/>
              <a:cs typeface="Calibri"/>
              <a:sym typeface="Calibri"/>
            </a:endParaRPr>
          </a:p>
          <a:p>
            <a:pPr marL="0" lvl="0" indent="38100" algn="l" rtl="0">
              <a:lnSpc>
                <a:spcPct val="100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Nei servizi di salute mentale e servizi sociali</a:t>
            </a:r>
            <a:endParaRPr sz="200">
              <a:latin typeface="Calibri"/>
              <a:ea typeface="Calibri"/>
              <a:cs typeface="Calibri"/>
              <a:sym typeface="Calibri"/>
            </a:endParaRPr>
          </a:p>
          <a:p>
            <a:pPr marL="0" lvl="0" indent="38100" algn="l" rtl="0">
              <a:lnSpc>
                <a:spcPct val="100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Ovunque!</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endParaRPr sz="200">
              <a:latin typeface="Calibri"/>
              <a:ea typeface="Calibri"/>
              <a:cs typeface="Calibri"/>
              <a:sym typeface="Calibri"/>
            </a:endParaRPr>
          </a:p>
        </p:txBody>
      </p:sp>
      <p:sp>
        <p:nvSpPr>
          <p:cNvPr id="493" name="Google Shape;493;p2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01" name="Google Shape;501;p2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Una volta che i partecipanti hanno avuto il tempo di fornire le proprie risposte fate vedere quanto segue:</a:t>
            </a:r>
            <a:endParaRPr sz="200">
              <a:latin typeface="Calibri"/>
              <a:ea typeface="Calibri"/>
              <a:cs typeface="Calibri"/>
              <a:sym typeface="Calibri"/>
            </a:endParaRPr>
          </a:p>
          <a:p>
            <a:pPr marL="0" lvl="0" indent="0" algn="l" rtl="0">
              <a:lnSpc>
                <a:spcPct val="100000"/>
              </a:lnSpc>
              <a:spcBef>
                <a:spcPts val="1000"/>
              </a:spcBef>
              <a:spcAft>
                <a:spcPts val="0"/>
              </a:spcAft>
              <a:buSzPts val="1800"/>
              <a:buNone/>
            </a:pPr>
            <a:r>
              <a:rPr lang="en-US" sz="1200">
                <a:latin typeface="Calibri"/>
                <a:ea typeface="Calibri"/>
                <a:cs typeface="Calibri"/>
                <a:sym typeface="Calibri"/>
              </a:rPr>
              <a:t>La negazione del diritto alla capacità giuridica avviene:</a:t>
            </a:r>
            <a:endParaRPr sz="1200">
              <a:latin typeface="Calibri"/>
              <a:ea typeface="Calibri"/>
              <a:cs typeface="Calibri"/>
              <a:sym typeface="Calibri"/>
            </a:endParaRPr>
          </a:p>
          <a:p>
            <a:pPr marL="1371600" lvl="2"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Nelle comunità (sul luogo di lavoro, in banca ecc.)</a:t>
            </a:r>
            <a:endParaRPr sz="1200">
              <a:latin typeface="Calibri"/>
              <a:ea typeface="Calibri"/>
              <a:cs typeface="Calibri"/>
              <a:sym typeface="Calibri"/>
            </a:endParaRPr>
          </a:p>
          <a:p>
            <a:pPr marL="1371600" lvl="2"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A casa</a:t>
            </a:r>
            <a:endParaRPr sz="1200">
              <a:latin typeface="Calibri"/>
              <a:ea typeface="Calibri"/>
              <a:cs typeface="Calibri"/>
              <a:sym typeface="Calibri"/>
            </a:endParaRPr>
          </a:p>
          <a:p>
            <a:pPr marL="1371600" lvl="2"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Nei servizi di salute mentale e nei servizi sociali  (sia ospedalieri che ambulatoriali)</a:t>
            </a:r>
            <a:endParaRPr sz="1200">
              <a:latin typeface="Calibri"/>
              <a:ea typeface="Calibri"/>
              <a:cs typeface="Calibri"/>
              <a:sym typeface="Calibri"/>
            </a:endParaRPr>
          </a:p>
          <a:p>
            <a:pPr marL="1371600" lvl="2"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Nei luoghi di detenzione (strutture/istituzioni di salute mentale, nei servizi penali, nelle celle di polizia o in carcere).</a:t>
            </a:r>
            <a:endParaRPr sz="200">
              <a:latin typeface="Calibri"/>
              <a:ea typeface="Calibri"/>
              <a:cs typeface="Calibri"/>
              <a:sym typeface="Calibri"/>
            </a:endParaRPr>
          </a:p>
          <a:p>
            <a:pPr marL="457200" lvl="0" indent="-241300" algn="l" rtl="0">
              <a:lnSpc>
                <a:spcPct val="100000"/>
              </a:lnSpc>
              <a:spcBef>
                <a:spcPts val="0"/>
              </a:spcBef>
              <a:spcAft>
                <a:spcPts val="0"/>
              </a:spcAft>
              <a:buSzPts val="200"/>
              <a:buFont typeface="Calibri"/>
              <a:buChar char="●"/>
            </a:pPr>
            <a:endParaRPr sz="200">
              <a:latin typeface="Calibri"/>
              <a:ea typeface="Calibri"/>
              <a:cs typeface="Calibri"/>
              <a:sym typeface="Calibri"/>
            </a:endParaRPr>
          </a:p>
        </p:txBody>
      </p:sp>
      <p:sp>
        <p:nvSpPr>
          <p:cNvPr id="502" name="Google Shape;502;p2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0" name="Google Shape;510;p2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l" rtl="0">
              <a:lnSpc>
                <a:spcPct val="100000"/>
              </a:lnSpc>
              <a:spcBef>
                <a:spcPts val="0"/>
              </a:spcBef>
              <a:spcAft>
                <a:spcPts val="0"/>
              </a:spcAft>
              <a:buSzPts val="1400"/>
              <a:buNone/>
            </a:pPr>
            <a:r>
              <a:rPr lang="en-US" sz="1200" b="1">
                <a:latin typeface="Calibri"/>
                <a:ea typeface="Calibri"/>
                <a:cs typeface="Calibri"/>
                <a:sym typeface="Calibri"/>
              </a:rPr>
              <a:t>A casa</a:t>
            </a:r>
            <a:r>
              <a:rPr lang="en-US" sz="1200">
                <a:latin typeface="Calibri"/>
                <a:ea typeface="Calibri"/>
                <a:cs typeface="Calibri"/>
                <a:sym typeface="Calibri"/>
              </a:rPr>
              <a:t>, spesso viene negato alle persone il diritto di prendere decisioni riguardo la loro vita e le loro attività quotidiane.</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I familiari possono prendere tutte le decisioni , spesso con buone intenzioni ed il desiderio di (iper)proteggere i loro parenti</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I familiari spesso temono che il loro caro fallisca, venga abusato, si faccia male o venga sfruttato.</a:t>
            </a:r>
            <a:endParaRPr sz="1200">
              <a:latin typeface="Calibri"/>
              <a:ea typeface="Calibri"/>
              <a:cs typeface="Calibri"/>
              <a:sym typeface="Calibri"/>
            </a:endParaRPr>
          </a:p>
          <a:p>
            <a:pPr marL="171450" lvl="0" indent="0" algn="l" rtl="0">
              <a:lnSpc>
                <a:spcPct val="100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511" name="Google Shape;511;p2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2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19" name="Google Shape;519;p2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a:latin typeface="Calibri"/>
                <a:ea typeface="Calibri"/>
                <a:cs typeface="Calibri"/>
                <a:sym typeface="Calibri"/>
              </a:rPr>
              <a:t>La negazione della capacità giuridica avviene anche molto spesso nei </a:t>
            </a:r>
            <a:r>
              <a:rPr lang="en-US" sz="1200" b="1">
                <a:latin typeface="Calibri"/>
                <a:ea typeface="Calibri"/>
                <a:cs typeface="Calibri"/>
                <a:sym typeface="Calibri"/>
              </a:rPr>
              <a:t>Servizi di Salute Mentale e nei Servizi Sociali. </a:t>
            </a:r>
            <a:r>
              <a:rPr lang="en-US" sz="1200">
                <a:latin typeface="Calibri"/>
                <a:ea typeface="Calibri"/>
                <a:cs typeface="Calibri"/>
                <a:sym typeface="Calibri"/>
              </a:rPr>
              <a:t>In alcuni servizi il diritto alla capacità giuridica viene sistematicamente violato.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Il ricovero ed il trattamento obbligatorio nega alla persona il diritto al consenso libero ed informato alla cura e quindi nega alla persona il diritto alla capacità giuridica.</a:t>
            </a:r>
            <a:endParaRPr sz="1200">
              <a:latin typeface="Calibri"/>
              <a:ea typeface="Calibri"/>
              <a:cs typeface="Calibri"/>
              <a:sym typeface="Calibri"/>
            </a:endParaRPr>
          </a:p>
          <a:p>
            <a:pPr marL="0" lvl="0" indent="0" algn="l" rtl="0">
              <a:lnSpc>
                <a:spcPct val="115000"/>
              </a:lnSpc>
              <a:spcBef>
                <a:spcPts val="0"/>
              </a:spcBef>
              <a:spcAft>
                <a:spcPts val="0"/>
              </a:spcAft>
              <a:buSzPts val="1800"/>
              <a:buFont typeface="Noto Sans Symbols"/>
              <a:buNone/>
            </a:pPr>
            <a:endParaRPr sz="1200">
              <a:latin typeface="Calibri"/>
              <a:ea typeface="Calibri"/>
              <a:cs typeface="Calibri"/>
              <a:sym typeface="Calibri"/>
            </a:endParaRPr>
          </a:p>
          <a:p>
            <a:pPr marL="0" lvl="0" indent="38100" algn="l" rtl="0">
              <a:lnSpc>
                <a:spcPct val="100000"/>
              </a:lnSpc>
              <a:spcBef>
                <a:spcPts val="1000"/>
              </a:spcBef>
              <a:spcAft>
                <a:spcPts val="0"/>
              </a:spcAft>
              <a:buSzPts val="1200"/>
              <a:buFont typeface="Calibri"/>
              <a:buChar char="∙"/>
            </a:pPr>
            <a:r>
              <a:rPr lang="en-US" sz="1200">
                <a:latin typeface="Calibri"/>
                <a:ea typeface="Calibri"/>
                <a:cs typeface="Calibri"/>
                <a:sym typeface="Calibri"/>
              </a:rPr>
              <a:t>La capacità giuridica viene anche negata a persone che non sono state ricoverate o sottoposte a trattamento contro la loro volontà ma che vengono ritenute dallo staff non essere in grado di prendere decisioni  e che lo staff è più indicato a prendere le decisioni. </a:t>
            </a:r>
            <a:endParaRPr sz="1200">
              <a:latin typeface="Calibri"/>
              <a:ea typeface="Calibri"/>
              <a:cs typeface="Calibri"/>
              <a:sym typeface="Calibri"/>
            </a:endParaRPr>
          </a:p>
          <a:p>
            <a:pPr marL="0" lvl="0" indent="38100" algn="l" rtl="0">
              <a:lnSpc>
                <a:spcPct val="100000"/>
              </a:lnSpc>
              <a:spcBef>
                <a:spcPts val="1000"/>
              </a:spcBef>
              <a:spcAft>
                <a:spcPts val="0"/>
              </a:spcAft>
              <a:buSzPts val="1200"/>
              <a:buFont typeface="Calibri"/>
              <a:buChar char="∙"/>
            </a:pPr>
            <a:r>
              <a:rPr lang="en-US" sz="1200">
                <a:latin typeface="Calibri"/>
                <a:ea typeface="Calibri"/>
                <a:cs typeface="Calibri"/>
                <a:sym typeface="Calibri"/>
              </a:rPr>
              <a:t>Inoltre, la semplice minaccia di ricovero o trattamento contro la propria volontà può portare, per alcune persone, all’accettazione di pratiche non desiderate.</a:t>
            </a:r>
            <a:endParaRPr sz="1200">
              <a:latin typeface="Calibri"/>
              <a:ea typeface="Calibri"/>
              <a:cs typeface="Calibri"/>
              <a:sym typeface="Calibri"/>
            </a:endParaRPr>
          </a:p>
        </p:txBody>
      </p:sp>
      <p:sp>
        <p:nvSpPr>
          <p:cNvPr id="520" name="Google Shape;520;p2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2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28" name="Google Shape;528;p2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just" rtl="0">
              <a:lnSpc>
                <a:spcPct val="100000"/>
              </a:lnSpc>
              <a:spcBef>
                <a:spcPts val="0"/>
              </a:spcBef>
              <a:spcAft>
                <a:spcPts val="0"/>
              </a:spcAft>
              <a:buSzPts val="1400"/>
              <a:buNone/>
            </a:pPr>
            <a:r>
              <a:rPr lang="en-US" sz="1200">
                <a:latin typeface="Calibri"/>
                <a:ea typeface="Calibri"/>
                <a:cs typeface="Calibri"/>
                <a:sym typeface="Calibri"/>
              </a:rPr>
              <a:t>Queste pratiche nei servizi possono evidenziare stereotipi negativi e opinioni discriminatorie</a:t>
            </a:r>
            <a:r>
              <a:rPr lang="en-US" sz="800">
                <a:latin typeface="Calibri"/>
                <a:ea typeface="Calibri"/>
                <a:cs typeface="Calibri"/>
                <a:sym typeface="Calibri"/>
              </a:rPr>
              <a:t> </a:t>
            </a:r>
            <a:r>
              <a:rPr lang="en-US" sz="1200">
                <a:latin typeface="Calibri"/>
                <a:ea typeface="Calibri"/>
                <a:cs typeface="Calibri"/>
                <a:sym typeface="Calibri"/>
              </a:rPr>
              <a:t>– ad esempio che le persone che utilizzano i servizi non possono prendere decisioni per conto proprio o che se rifiutano un trattamento è perché non si rendono conto di averne bisogno (ad esempio possono  non approfondire) </a:t>
            </a:r>
            <a:endParaRPr sz="200">
              <a:latin typeface="Calibri"/>
              <a:ea typeface="Calibri"/>
              <a:cs typeface="Calibri"/>
              <a:sym typeface="Calibri"/>
            </a:endParaRPr>
          </a:p>
          <a:p>
            <a:pPr marL="171450" lvl="0" indent="0" algn="just" rtl="0">
              <a:lnSpc>
                <a:spcPct val="100000"/>
              </a:lnSpc>
              <a:spcBef>
                <a:spcPts val="1000"/>
              </a:spcBef>
              <a:spcAft>
                <a:spcPts val="0"/>
              </a:spcAft>
              <a:buSzPts val="1400"/>
              <a:buNone/>
            </a:pPr>
            <a:r>
              <a:rPr lang="en-US" sz="1200">
                <a:latin typeface="Calibri"/>
                <a:ea typeface="Calibri"/>
                <a:cs typeface="Calibri"/>
                <a:sym typeface="Calibri"/>
              </a:rPr>
              <a:t>Inoltre, ipotesi riguardo le capacità di prendere decisioni vengono spesso fatte perché lo staff trova più semplice e più veloce prendere le decisioni per conto proprio.</a:t>
            </a:r>
            <a:endParaRPr sz="1200">
              <a:latin typeface="Calibri"/>
              <a:ea typeface="Calibri"/>
              <a:cs typeface="Calibri"/>
              <a:sym typeface="Calibri"/>
            </a:endParaRPr>
          </a:p>
          <a:p>
            <a:pPr marL="171450" lvl="0" indent="0" algn="just" rtl="0">
              <a:lnSpc>
                <a:spcPct val="100000"/>
              </a:lnSpc>
              <a:spcBef>
                <a:spcPts val="1000"/>
              </a:spcBef>
              <a:spcAft>
                <a:spcPts val="0"/>
              </a:spcAft>
              <a:buSzPts val="1400"/>
              <a:buNone/>
            </a:pPr>
            <a:r>
              <a:rPr lang="en-US" sz="1200">
                <a:latin typeface="Calibri"/>
                <a:ea typeface="Calibri"/>
                <a:cs typeface="Calibri"/>
                <a:sym typeface="Calibri"/>
              </a:rPr>
              <a:t>Il risultato è che il potere decisionale viene tolto alle persone e c’è un generale fallimento di parlare e ascoltare le persone (es. Sulla loro terapia, su quali medicinali desiderino assumere, su quale sia la permanenza necessaria in un servizio)</a:t>
            </a:r>
            <a:endParaRPr sz="200">
              <a:latin typeface="Calibri"/>
              <a:ea typeface="Calibri"/>
              <a:cs typeface="Calibri"/>
              <a:sym typeface="Calibri"/>
            </a:endParaRPr>
          </a:p>
          <a:p>
            <a:pPr marL="171450" lvl="0" indent="0" algn="just" rtl="0">
              <a:lnSpc>
                <a:spcPct val="100000"/>
              </a:lnSpc>
              <a:spcBef>
                <a:spcPts val="1000"/>
              </a:spcBef>
              <a:spcAft>
                <a:spcPts val="0"/>
              </a:spcAft>
              <a:buSzPts val="1400"/>
              <a:buNone/>
            </a:pPr>
            <a:r>
              <a:rPr lang="en-US" sz="1200">
                <a:latin typeface="Calibri"/>
                <a:ea typeface="Calibri"/>
                <a:cs typeface="Calibri"/>
                <a:sym typeface="Calibri"/>
              </a:rPr>
              <a:t>Le persone con disabilità psicosociale, intellettiva o cognitiva spesso affrontano la negazione del loro diritto alla capacità giuridica</a:t>
            </a:r>
            <a:r>
              <a:rPr lang="en-US" sz="1200" b="1">
                <a:latin typeface="Calibri"/>
                <a:ea typeface="Calibri"/>
                <a:cs typeface="Calibri"/>
                <a:sym typeface="Calibri"/>
              </a:rPr>
              <a:t> nelle loro stesse comunità </a:t>
            </a:r>
            <a:r>
              <a:rPr lang="en-US" sz="1200">
                <a:latin typeface="Calibri"/>
                <a:ea typeface="Calibri"/>
                <a:cs typeface="Calibri"/>
                <a:sym typeface="Calibri"/>
              </a:rPr>
              <a:t>(ad esempio il personale della banca che rifiuta l’accesso al denaro senza che un familiare/tutore sia presente, i servizi sociali che si rifiutano di consegnare alla persona la documentazione necessaria per accedere ad una forma di sostegno e la consegnano solo al tutore ecc.).</a:t>
            </a:r>
            <a:endParaRPr sz="1200">
              <a:latin typeface="Calibri"/>
              <a:ea typeface="Calibri"/>
              <a:cs typeface="Calibri"/>
              <a:sym typeface="Calibri"/>
            </a:endParaRPr>
          </a:p>
        </p:txBody>
      </p:sp>
      <p:sp>
        <p:nvSpPr>
          <p:cNvPr id="529" name="Google Shape;529;p2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37" name="Google Shape;537;p29:notes"/>
          <p:cNvSpPr txBox="1">
            <a:spLocks noGrp="1"/>
          </p:cNvSpPr>
          <p:nvPr>
            <p:ph type="body" idx="1"/>
          </p:nvPr>
        </p:nvSpPr>
        <p:spPr>
          <a:xfrm>
            <a:off x="688975" y="4760912"/>
            <a:ext cx="5446712" cy="3913187"/>
          </a:xfrm>
          <a:prstGeom prst="rect">
            <a:avLst/>
          </a:prstGeom>
          <a:noFill/>
          <a:ln>
            <a:noFill/>
          </a:ln>
        </p:spPr>
        <p:txBody>
          <a:bodyPr spcFirstLastPara="1" wrap="square" lIns="95700" tIns="47850" rIns="95700" bIns="47850" anchor="t" anchorCtr="0">
            <a:noAutofit/>
          </a:bodyPr>
          <a:lstStyle/>
          <a:p>
            <a:pPr marL="720725" lvl="0" indent="0" algn="l" rtl="0">
              <a:lnSpc>
                <a:spcPct val="66666"/>
              </a:lnSpc>
              <a:spcBef>
                <a:spcPts val="0"/>
              </a:spcBef>
              <a:spcAft>
                <a:spcPts val="0"/>
              </a:spcAft>
              <a:buSzPts val="1800"/>
              <a:buNone/>
            </a:pPr>
            <a:r>
              <a:rPr lang="en-US" sz="1200" b="1">
                <a:latin typeface="Calibri"/>
                <a:ea typeface="Calibri"/>
                <a:cs typeface="Calibri"/>
                <a:sym typeface="Calibri"/>
              </a:rPr>
              <a:t>Genere e capacità giuridica</a:t>
            </a:r>
            <a:r>
              <a:rPr lang="en-US" sz="1200" b="1" i="1">
                <a:latin typeface="Calibri"/>
                <a:ea typeface="Calibri"/>
                <a:cs typeface="Calibri"/>
                <a:sym typeface="Calibri"/>
              </a:rPr>
              <a:t> (</a:t>
            </a:r>
            <a:r>
              <a:rPr lang="en-US" sz="1200" b="1"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6</a:t>
            </a:r>
            <a:r>
              <a:rPr lang="en-US" sz="1200" b="1" i="1">
                <a:latin typeface="Calibri"/>
                <a:ea typeface="Calibri"/>
                <a:cs typeface="Calibri"/>
                <a:sym typeface="Calibri"/>
              </a:rPr>
              <a:t>)</a:t>
            </a:r>
            <a:endParaRPr sz="1200" b="1" i="1">
              <a:latin typeface="Calibri"/>
              <a:ea typeface="Calibri"/>
              <a:cs typeface="Calibri"/>
              <a:sym typeface="Calibri"/>
            </a:endParaRPr>
          </a:p>
          <a:p>
            <a:pPr marL="720725" lvl="0" indent="0" algn="l" rtl="0">
              <a:lnSpc>
                <a:spcPct val="66666"/>
              </a:lnSpc>
              <a:spcBef>
                <a:spcPts val="0"/>
              </a:spcBef>
              <a:spcAft>
                <a:spcPts val="0"/>
              </a:spcAft>
              <a:buSzPts val="1800"/>
              <a:buNone/>
            </a:pPr>
            <a:endParaRPr sz="1200" b="1" i="1">
              <a:latin typeface="Calibri"/>
              <a:ea typeface="Calibri"/>
              <a:cs typeface="Calibri"/>
              <a:sym typeface="Calibri"/>
            </a:endParaRPr>
          </a:p>
          <a:p>
            <a:pPr marL="720725" lvl="0" indent="0" algn="l" rtl="0">
              <a:lnSpc>
                <a:spcPct val="66666"/>
              </a:lnSpc>
              <a:spcBef>
                <a:spcPts val="0"/>
              </a:spcBef>
              <a:spcAft>
                <a:spcPts val="0"/>
              </a:spcAft>
              <a:buSzPts val="1800"/>
              <a:buNone/>
            </a:pPr>
            <a:r>
              <a:rPr lang="en-US" sz="1200">
                <a:latin typeface="Calibri"/>
                <a:ea typeface="Calibri"/>
                <a:cs typeface="Calibri"/>
                <a:sym typeface="Calibri"/>
              </a:rPr>
              <a:t>Le donne con disabilità possono affrontare una negazione del loro diritto alla capacità giuridica ancora maggiore a causa della discriminazione multipla. </a:t>
            </a:r>
            <a:endParaRPr sz="1200">
              <a:latin typeface="Calibri"/>
              <a:ea typeface="Calibri"/>
              <a:cs typeface="Calibri"/>
              <a:sym typeface="Calibri"/>
            </a:endParaRPr>
          </a:p>
          <a:p>
            <a:pPr marL="720725" lvl="0" indent="0" algn="just" rtl="0">
              <a:lnSpc>
                <a:spcPct val="100000"/>
              </a:lnSpc>
              <a:spcBef>
                <a:spcPts val="0"/>
              </a:spcBef>
              <a:spcAft>
                <a:spcPts val="0"/>
              </a:spcAft>
              <a:buSzPts val="1400"/>
              <a:buNone/>
            </a:pPr>
            <a:r>
              <a:rPr lang="en-US" sz="1200">
                <a:latin typeface="Calibri"/>
                <a:ea typeface="Calibri"/>
                <a:cs typeface="Calibri"/>
                <a:sym typeface="Calibri"/>
              </a:rPr>
              <a:t>Il loro diritto a mantenere il controllo sulla loro salute riproduttiva, sulla base del consenso libero ed informato, ed il diritto di formare una famiglia, di scegliere dove e con chi vivere, il diritto all’integrità fisica e mentale, a possedere ed ereditare beni, ed al controllo dei propri affari finanziari – tra cui l’accesso su base egualitaria a prestiti e mutui bancari, e ad altre forme di credito– vengono spesso violati dal sistema patriarcale della decisione sostituta.</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endParaRPr sz="200">
              <a:latin typeface="Calibri"/>
              <a:ea typeface="Calibri"/>
              <a:cs typeface="Calibri"/>
              <a:sym typeface="Calibri"/>
            </a:endParaRPr>
          </a:p>
        </p:txBody>
      </p:sp>
      <p:sp>
        <p:nvSpPr>
          <p:cNvPr id="538" name="Google Shape;538;p2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29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2" name="Google Shape;312;p3:notes"/>
          <p:cNvSpPr txBox="1">
            <a:spLocks noGrp="1"/>
          </p:cNvSpPr>
          <p:nvPr>
            <p:ph type="body" idx="1"/>
          </p:nvPr>
        </p:nvSpPr>
        <p:spPr>
          <a:xfrm>
            <a:off x="422275" y="3324225"/>
            <a:ext cx="5964237" cy="6118225"/>
          </a:xfrm>
          <a:prstGeom prst="rect">
            <a:avLst/>
          </a:prstGeom>
          <a:noFill/>
          <a:ln>
            <a:noFill/>
          </a:ln>
        </p:spPr>
        <p:txBody>
          <a:bodyPr spcFirstLastPara="1" wrap="square" lIns="95700" tIns="47850" rIns="95700" bIns="47850" anchor="t" anchorCtr="0">
            <a:noAutofit/>
          </a:bodyPr>
          <a:lstStyle/>
          <a:p>
            <a:pPr marL="114300" lvl="0" indent="0" algn="l" rtl="0">
              <a:lnSpc>
                <a:spcPct val="90000"/>
              </a:lnSpc>
              <a:spcBef>
                <a:spcPts val="0"/>
              </a:spcBef>
              <a:spcAft>
                <a:spcPts val="0"/>
              </a:spcAft>
              <a:buSzPts val="1000"/>
              <a:buNone/>
            </a:pPr>
            <a:r>
              <a:rPr lang="en-US" sz="1000" b="1"/>
              <a:t>WHO QualityRights è un’iniziativa mondiale dell’OMS per migliorare l’accesso a servizi di salute mentale e servizi sociali di buona qualità e per promuovere i diritti umani delle persone con condizioni di salute mentale o disabilità psicosociale, intellettiva o cognitiva.</a:t>
            </a:r>
            <a:endParaRPr/>
          </a:p>
          <a:p>
            <a:pPr marL="114300" lvl="0" indent="0" algn="l" rtl="0">
              <a:lnSpc>
                <a:spcPct val="90000"/>
              </a:lnSpc>
              <a:spcBef>
                <a:spcPts val="0"/>
              </a:spcBef>
              <a:spcAft>
                <a:spcPts val="0"/>
              </a:spcAft>
              <a:buSzPts val="1000"/>
              <a:buNone/>
            </a:pPr>
            <a:endParaRPr sz="1000" b="1"/>
          </a:p>
          <a:p>
            <a:pPr marL="114300" lvl="0" indent="0" algn="l" rtl="0">
              <a:lnSpc>
                <a:spcPct val="90000"/>
              </a:lnSpc>
              <a:spcBef>
                <a:spcPts val="0"/>
              </a:spcBef>
              <a:spcAft>
                <a:spcPts val="0"/>
              </a:spcAft>
              <a:buSzPts val="1000"/>
              <a:buNone/>
            </a:pPr>
            <a:r>
              <a:rPr lang="en-US" sz="1000" b="1"/>
              <a:t>L’iniziativa ha 5 obiettivi chiave: </a:t>
            </a:r>
            <a:endParaRPr sz="1000">
              <a:solidFill>
                <a:srgbClr val="404040"/>
              </a:solidFill>
            </a:endParaRPr>
          </a:p>
          <a:p>
            <a:pPr marL="114300" lvl="0" indent="-63500" algn="l" rtl="0">
              <a:lnSpc>
                <a:spcPct val="90000"/>
              </a:lnSpc>
              <a:spcBef>
                <a:spcPts val="0"/>
              </a:spcBef>
              <a:spcAft>
                <a:spcPts val="0"/>
              </a:spcAft>
              <a:buClr>
                <a:srgbClr val="000000"/>
              </a:buClr>
              <a:buSzPts val="1000"/>
              <a:buFont typeface="Calibri"/>
              <a:buAutoNum type="arabicPeriod"/>
            </a:pPr>
            <a:r>
              <a:rPr lang="en-US" sz="1000" b="1"/>
              <a:t> Il primo obiettivo è costruire la capacità di comprendere e promuovere i diritti delle persone con disabilità psicosociale, intellettiva o cognitiva (tra le persone con disabilità, famiglie, operatori, ONG etc.). Solo attraverso la costruzione di conoscenza e competenze sui diritti umani sarà possibile cambiare i comportamenti e le pratiche in maniera sostenibile. </a:t>
            </a:r>
            <a:endParaRPr/>
          </a:p>
          <a:p>
            <a:pPr marL="627062" lvl="1" indent="-169862" algn="l" rtl="0">
              <a:lnSpc>
                <a:spcPct val="90000"/>
              </a:lnSpc>
              <a:spcBef>
                <a:spcPts val="0"/>
              </a:spcBef>
              <a:spcAft>
                <a:spcPts val="0"/>
              </a:spcAft>
              <a:buSzPts val="1400"/>
              <a:buNone/>
            </a:pPr>
            <a:r>
              <a:rPr lang="en-US" sz="1000"/>
              <a:t>Le persone hanno bisogno di comprendere quali sono i loro diritti per poterli reclamare.</a:t>
            </a:r>
            <a:endParaRPr/>
          </a:p>
          <a:p>
            <a:pPr marL="627062" lvl="1" indent="-169862" algn="l" rtl="0">
              <a:lnSpc>
                <a:spcPct val="90000"/>
              </a:lnSpc>
              <a:spcBef>
                <a:spcPts val="0"/>
              </a:spcBef>
              <a:spcAft>
                <a:spcPts val="0"/>
              </a:spcAft>
              <a:buSzPts val="1400"/>
              <a:buNone/>
            </a:pPr>
            <a:r>
              <a:rPr lang="en-US" sz="1000"/>
              <a:t>I familiari  e i caregivers hanno anch’essi  bisogno di comprendere questi diritti in modo da poterli rispettare  e quindi sostenere i loro parenti nell’accedervi. </a:t>
            </a:r>
            <a:endParaRPr/>
          </a:p>
          <a:p>
            <a:pPr marL="627062" lvl="1" indent="-169862" algn="l" rtl="0">
              <a:lnSpc>
                <a:spcPct val="90000"/>
              </a:lnSpc>
              <a:spcBef>
                <a:spcPts val="0"/>
              </a:spcBef>
              <a:spcAft>
                <a:spcPts val="0"/>
              </a:spcAft>
              <a:buSzPts val="1400"/>
              <a:buNone/>
            </a:pPr>
            <a:r>
              <a:rPr lang="en-US" sz="1000"/>
              <a:t>Per poter cambiare i propri atteggiamenti e le proprie pratiche, i professionisti sanitari, i lavoratori del sociale e gli altri professionisti devono essere a conoscenza dei diritti delle persone con disabilità psicosociale, intellettiva e cognitiva</a:t>
            </a:r>
            <a:endParaRPr/>
          </a:p>
          <a:p>
            <a:pPr marL="114300" lvl="0" indent="-63500" algn="l" rtl="0">
              <a:lnSpc>
                <a:spcPct val="90000"/>
              </a:lnSpc>
              <a:spcBef>
                <a:spcPts val="0"/>
              </a:spcBef>
              <a:spcAft>
                <a:spcPts val="0"/>
              </a:spcAft>
              <a:buClr>
                <a:srgbClr val="000000"/>
              </a:buClr>
              <a:buSzPts val="1000"/>
              <a:buFont typeface="Calibri"/>
              <a:buAutoNum type="arabicPeriod"/>
            </a:pPr>
            <a:r>
              <a:rPr lang="en-US" sz="1000" b="1"/>
              <a:t> QualityRights lavora anche con i singoli paesi per migliorare la qualità e le condizioni dei diritti umani nei servizi di salute mentale e nei servizi correlati.</a:t>
            </a:r>
            <a:endParaRPr/>
          </a:p>
          <a:p>
            <a:pPr marL="627062" lvl="1" indent="-169862" algn="l" rtl="0">
              <a:lnSpc>
                <a:spcPct val="90000"/>
              </a:lnSpc>
              <a:spcBef>
                <a:spcPts val="0"/>
              </a:spcBef>
              <a:spcAft>
                <a:spcPts val="0"/>
              </a:spcAft>
              <a:buSzPts val="1400"/>
              <a:buNone/>
            </a:pPr>
            <a:r>
              <a:rPr lang="en-US" sz="1000"/>
              <a:t>QualityRights sostiene i paesi per la valutazione dei loro servizi di salute mentale e servizi sociali per determinare la misura in cui tali servizi sostengono i diritti degli utenti dei servizi.</a:t>
            </a:r>
            <a:endParaRPr/>
          </a:p>
          <a:p>
            <a:pPr marL="627062" lvl="1" indent="-169862" algn="l" rtl="0">
              <a:lnSpc>
                <a:spcPct val="90000"/>
              </a:lnSpc>
              <a:spcBef>
                <a:spcPts val="0"/>
              </a:spcBef>
              <a:spcAft>
                <a:spcPts val="0"/>
              </a:spcAft>
              <a:buSzPts val="1400"/>
              <a:buNone/>
            </a:pPr>
            <a:r>
              <a:rPr lang="en-US" sz="1000"/>
              <a:t>QualityRights sostiene anche i paesi a realizzare piani per aiutare a trasformare i servizi in maniera che essi promuovano i diritti umani e la recovery.</a:t>
            </a:r>
            <a:endParaRPr/>
          </a:p>
          <a:p>
            <a:pPr marL="114300" lvl="0" indent="0" algn="l" rtl="0">
              <a:lnSpc>
                <a:spcPct val="90000"/>
              </a:lnSpc>
              <a:spcBef>
                <a:spcPts val="0"/>
              </a:spcBef>
              <a:spcAft>
                <a:spcPts val="0"/>
              </a:spcAft>
              <a:buSzPts val="1000"/>
              <a:buNone/>
            </a:pPr>
            <a:r>
              <a:rPr lang="en-US" sz="1000" b="1"/>
              <a:t>3. Un’altra area di intervento riguarda la creazione di servizi e forme di sostegno basate sul territorio che rispettino e promuovano i diritti umani.  </a:t>
            </a:r>
            <a:endParaRPr/>
          </a:p>
          <a:p>
            <a:pPr marL="627062" lvl="1" indent="-169862" algn="l" rtl="0">
              <a:lnSpc>
                <a:spcPct val="90000"/>
              </a:lnSpc>
              <a:spcBef>
                <a:spcPts val="0"/>
              </a:spcBef>
              <a:spcAft>
                <a:spcPts val="0"/>
              </a:spcAft>
              <a:buSzPts val="1400"/>
              <a:buNone/>
            </a:pPr>
            <a:r>
              <a:rPr lang="en-US" sz="1000"/>
              <a:t>Per porre fine all’istituzionalizzazione e promuovere l’inclusione sociale è fondamentale che i paesi mettano in campo tutta una serie di servizi che vadano incontro ai bisogni e alle richieste delle persone. Purtroppo, molti dei servizi forniti dai paesi sono obsoleti e non soddisfano le richieste delle persone. </a:t>
            </a:r>
            <a:endParaRPr/>
          </a:p>
          <a:p>
            <a:pPr marL="627062" lvl="1" indent="-169862" algn="l" rtl="0">
              <a:lnSpc>
                <a:spcPct val="90000"/>
              </a:lnSpc>
              <a:spcBef>
                <a:spcPts val="0"/>
              </a:spcBef>
              <a:spcAft>
                <a:spcPts val="0"/>
              </a:spcAft>
              <a:buSzPts val="1400"/>
              <a:buNone/>
            </a:pPr>
            <a:r>
              <a:rPr lang="en-US" sz="1000"/>
              <a:t>QualityRights fornisce consulenza ai paesi sui servizi basati sul territorio che siano orientati alla persona, operino senza coercizione, rispondano ai bisogni delle persone e sostengano la recovery.</a:t>
            </a:r>
            <a:endParaRPr/>
          </a:p>
          <a:p>
            <a:pPr marL="114300" lvl="0" indent="-63500" algn="l" rtl="0">
              <a:lnSpc>
                <a:spcPct val="90000"/>
              </a:lnSpc>
              <a:spcBef>
                <a:spcPts val="0"/>
              </a:spcBef>
              <a:spcAft>
                <a:spcPts val="0"/>
              </a:spcAft>
              <a:buClr>
                <a:srgbClr val="000000"/>
              </a:buClr>
              <a:buSzPts val="1000"/>
              <a:buFont typeface="Calibri"/>
              <a:buAutoNum type="arabicPeriod"/>
            </a:pPr>
            <a:r>
              <a:rPr lang="en-US" sz="1000" b="1"/>
              <a:t>La 4a importante area di lavoro è sostenere nei paesi lo sviluppo di movimenti della società civile che possano sostenere il patrocinio e possano influenzare l’elaborazione delle politiche. </a:t>
            </a:r>
            <a:endParaRPr/>
          </a:p>
          <a:p>
            <a:pPr marL="627062" lvl="1" indent="-169862" algn="l" rtl="0">
              <a:lnSpc>
                <a:spcPct val="90000"/>
              </a:lnSpc>
              <a:spcBef>
                <a:spcPts val="0"/>
              </a:spcBef>
              <a:spcAft>
                <a:spcPts val="0"/>
              </a:spcAft>
              <a:buSzPts val="1400"/>
              <a:buNone/>
            </a:pPr>
            <a:r>
              <a:rPr lang="en-US" sz="1000"/>
              <a:t>Ciò consiste nel sostenere le persone con disabilità psicosociale, intellettiva e cognitiva e le loro organizzazioni nell’avere un ruolo centrale e voce nei processi decisionali riguardo loro stessi. </a:t>
            </a:r>
            <a:endParaRPr/>
          </a:p>
          <a:p>
            <a:pPr marL="114300" lvl="0" indent="-63500" algn="l" rtl="0">
              <a:lnSpc>
                <a:spcPct val="90000"/>
              </a:lnSpc>
              <a:spcBef>
                <a:spcPts val="0"/>
              </a:spcBef>
              <a:spcAft>
                <a:spcPts val="0"/>
              </a:spcAft>
              <a:buClr>
                <a:srgbClr val="000000"/>
              </a:buClr>
              <a:buSzPts val="1000"/>
              <a:buFont typeface="Calibri"/>
              <a:buAutoNum type="arabicPeriod"/>
            </a:pPr>
            <a:r>
              <a:rPr lang="en-US" sz="1000" b="1"/>
              <a:t>E in conclusione, QualityRights lavora con i paesi per una riforma delle politiche e delle leggi in linea con gli standard dei diritti umani. </a:t>
            </a:r>
            <a:endParaRPr/>
          </a:p>
          <a:p>
            <a:pPr marL="627062" lvl="1" indent="-169862" algn="l" rtl="0">
              <a:lnSpc>
                <a:spcPct val="90000"/>
              </a:lnSpc>
              <a:spcBef>
                <a:spcPts val="0"/>
              </a:spcBef>
              <a:spcAft>
                <a:spcPts val="0"/>
              </a:spcAft>
              <a:buSzPts val="1400"/>
              <a:buNone/>
            </a:pPr>
            <a:r>
              <a:rPr lang="en-US" sz="1000"/>
              <a:t>Ciò fornisce un importante meccanismo nei paesi per porre fine alle violazioni, promuovere l’accesso a servizi di salute mentale territoriali, all’abitare, all’istruzione e al lavoro e a tutta una serie di servizi a cui le persone hanno diritto. </a:t>
            </a:r>
            <a:endParaRPr/>
          </a:p>
          <a:p>
            <a:pPr marL="114300" lvl="0" indent="0" algn="l" rtl="0">
              <a:lnSpc>
                <a:spcPct val="90000"/>
              </a:lnSpc>
              <a:spcBef>
                <a:spcPts val="0"/>
              </a:spcBef>
              <a:spcAft>
                <a:spcPts val="0"/>
              </a:spcAft>
              <a:buSzPts val="1000"/>
              <a:buNone/>
            </a:pPr>
            <a:r>
              <a:rPr lang="en-US" sz="1000" b="1"/>
              <a:t>Tutte queste azioni sono in linea con il contesto dei diritti umani e in particolare con la Convenzione delle Nazioni Unite dei Diritti delle Persone con Disabilità.  </a:t>
            </a:r>
            <a:endParaRPr/>
          </a:p>
          <a:p>
            <a:pPr marL="114300" lvl="0" indent="0" algn="l" rtl="0">
              <a:lnSpc>
                <a:spcPct val="90000"/>
              </a:lnSpc>
              <a:spcBef>
                <a:spcPts val="0"/>
              </a:spcBef>
              <a:spcAft>
                <a:spcPts val="0"/>
              </a:spcAft>
              <a:buSzPts val="1000"/>
              <a:buNone/>
            </a:pPr>
            <a:endParaRPr sz="1000" b="1"/>
          </a:p>
          <a:p>
            <a:pPr marL="114300" lvl="0" indent="0" algn="l" rtl="0">
              <a:lnSpc>
                <a:spcPct val="90000"/>
              </a:lnSpc>
              <a:spcBef>
                <a:spcPts val="0"/>
              </a:spcBef>
              <a:spcAft>
                <a:spcPts val="0"/>
              </a:spcAft>
              <a:buSzPts val="1000"/>
              <a:buNone/>
            </a:pPr>
            <a:r>
              <a:rPr lang="en-US" sz="1000" b="1"/>
              <a:t>Inoltre, QualityRights utilizza un approccio partecipativo coinvolgendo tutti gli stakeholders per poter andare incontro ai bisogni di tutti. </a:t>
            </a:r>
            <a:endParaRPr/>
          </a:p>
          <a:p>
            <a:pPr marL="0" lvl="0" indent="0" algn="l" rtl="0">
              <a:lnSpc>
                <a:spcPct val="100000"/>
              </a:lnSpc>
              <a:spcBef>
                <a:spcPts val="0"/>
              </a:spcBef>
              <a:spcAft>
                <a:spcPts val="0"/>
              </a:spcAft>
              <a:buSzPts val="1400"/>
              <a:buNone/>
            </a:pPr>
            <a:endParaRPr sz="1000" b="1"/>
          </a:p>
        </p:txBody>
      </p:sp>
      <p:sp>
        <p:nvSpPr>
          <p:cNvPr id="313" name="Google Shape;313;p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3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46" name="Google Shape;546;p3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 questo punto della presentazione fate vedere ai partecipanti il seguente video:</a:t>
            </a:r>
            <a:endParaRPr sz="200">
              <a:latin typeface="Calibri"/>
              <a:ea typeface="Calibri"/>
              <a:cs typeface="Calibri"/>
              <a:sym typeface="Calibri"/>
            </a:endParaRPr>
          </a:p>
          <a:p>
            <a:pPr marL="0" lvl="0" indent="0" algn="just" rtl="0">
              <a:lnSpc>
                <a:spcPct val="100000"/>
              </a:lnSpc>
              <a:spcBef>
                <a:spcPts val="1000"/>
              </a:spcBef>
              <a:spcAft>
                <a:spcPts val="0"/>
              </a:spcAft>
              <a:buSzPts val="1800"/>
              <a:buNone/>
            </a:pPr>
            <a:r>
              <a:rPr lang="en-US" sz="1200">
                <a:latin typeface="Calibri"/>
                <a:ea typeface="Calibri"/>
                <a:cs typeface="Calibri"/>
                <a:sym typeface="Calibri"/>
              </a:rPr>
              <a:t>Donne istituzionalizzate contro la loro volontà in India. Human Rights Watch (4.15) December 2013 </a:t>
            </a:r>
            <a:r>
              <a:rPr lang="en-US" sz="1200" u="sng">
                <a:solidFill>
                  <a:srgbClr val="703096"/>
                </a:solidFill>
                <a:latin typeface="Calibri"/>
                <a:ea typeface="Calibri"/>
                <a:cs typeface="Calibri"/>
                <a:sym typeface="Calibri"/>
              </a:rPr>
              <a:t>https://youtu.be/NZBxI9pNYHw </a:t>
            </a:r>
            <a:r>
              <a:rPr lang="en-US" sz="1200">
                <a:latin typeface="Calibri"/>
                <a:ea typeface="Calibri"/>
                <a:cs typeface="Calibri"/>
                <a:sym typeface="Calibri"/>
              </a:rPr>
              <a:t>(accessed 9 April 2019).</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547" name="Google Shape;547;p3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31:notes"/>
          <p:cNvSpPr>
            <a:spLocks noGrp="1" noRot="1" noChangeAspect="1"/>
          </p:cNvSpPr>
          <p:nvPr>
            <p:ph type="sldImg" idx="2"/>
          </p:nvPr>
        </p:nvSpPr>
        <p:spPr>
          <a:xfrm>
            <a:off x="855663" y="457200"/>
            <a:ext cx="5095875"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55" name="Google Shape;555;p31:notes"/>
          <p:cNvSpPr txBox="1">
            <a:spLocks noGrp="1"/>
          </p:cNvSpPr>
          <p:nvPr>
            <p:ph type="body" idx="1"/>
          </p:nvPr>
        </p:nvSpPr>
        <p:spPr>
          <a:xfrm>
            <a:off x="657225" y="3324225"/>
            <a:ext cx="5446712" cy="6118225"/>
          </a:xfrm>
          <a:prstGeom prst="rect">
            <a:avLst/>
          </a:prstGeom>
          <a:noFill/>
          <a:ln>
            <a:noFill/>
          </a:ln>
        </p:spPr>
        <p:txBody>
          <a:bodyPr spcFirstLastPara="1" wrap="square" lIns="95700" tIns="47850" rIns="95700" bIns="47850" anchor="t" anchorCtr="0">
            <a:noAutofit/>
          </a:bodyPr>
          <a:lstStyle/>
          <a:p>
            <a:pPr marL="0" lvl="0" indent="0" algn="just" rtl="0">
              <a:lnSpc>
                <a:spcPct val="80000"/>
              </a:lnSpc>
              <a:spcBef>
                <a:spcPts val="0"/>
              </a:spcBef>
              <a:spcAft>
                <a:spcPts val="0"/>
              </a:spcAft>
              <a:buSzPts val="1000"/>
              <a:buNone/>
            </a:pPr>
            <a:r>
              <a:rPr lang="en-US" sz="1200" b="1" i="1" u="sng">
                <a:latin typeface="Calibri"/>
                <a:ea typeface="Calibri"/>
                <a:cs typeface="Calibri"/>
                <a:sym typeface="Calibri"/>
              </a:rPr>
              <a:t>Esercizio 1.2: negazione del diritto alla capacità giuridica</a:t>
            </a:r>
            <a:r>
              <a:rPr lang="en-US" sz="1200">
                <a:latin typeface="Calibri"/>
                <a:ea typeface="Calibri"/>
                <a:cs typeface="Calibri"/>
                <a:sym typeface="Calibri"/>
              </a:rPr>
              <a:t> </a:t>
            </a:r>
            <a:r>
              <a:rPr lang="en-US" sz="1200" i="1">
                <a:latin typeface="Calibri"/>
                <a:ea typeface="Calibri"/>
                <a:cs typeface="Calibri"/>
                <a:sym typeface="Calibri"/>
              </a:rPr>
              <a:t>(20 min.)</a:t>
            </a:r>
            <a:endParaRPr sz="900">
              <a:latin typeface="Calibri"/>
              <a:ea typeface="Calibri"/>
              <a:cs typeface="Calibri"/>
              <a:sym typeface="Calibri"/>
            </a:endParaRPr>
          </a:p>
          <a:p>
            <a:pPr marL="0" lvl="0" indent="0" algn="l" rtl="0">
              <a:lnSpc>
                <a:spcPct val="115000"/>
              </a:lnSpc>
              <a:spcBef>
                <a:spcPts val="1000"/>
              </a:spcBef>
              <a:spcAft>
                <a:spcPts val="0"/>
              </a:spcAft>
              <a:buClr>
                <a:srgbClr val="4F81BD"/>
              </a:buClr>
              <a:buSzPts val="1000"/>
              <a:buNone/>
            </a:pPr>
            <a:r>
              <a:rPr lang="en-US" sz="1200">
                <a:solidFill>
                  <a:srgbClr val="4F81BD"/>
                </a:solidFill>
                <a:latin typeface="Calibri"/>
                <a:ea typeface="Calibri"/>
                <a:cs typeface="Calibri"/>
                <a:sym typeface="Calibri"/>
              </a:rPr>
              <a:t>Fate leggere ai partecipanti la seguente situazione, disponibile nell’ </a:t>
            </a:r>
            <a:r>
              <a:rPr lang="en-US" sz="1200" i="1">
                <a:solidFill>
                  <a:srgbClr val="4F81BD"/>
                </a:solidFill>
                <a:latin typeface="Calibri"/>
                <a:ea typeface="Calibri"/>
                <a:cs typeface="Calibri"/>
                <a:sym typeface="Calibri"/>
              </a:rPr>
              <a:t>Allegato 1: negazione della capacità giuridica – situazione – Soledad: </a:t>
            </a:r>
            <a:endParaRPr sz="1200" i="1">
              <a:latin typeface="Calibri"/>
              <a:ea typeface="Calibri"/>
              <a:cs typeface="Calibri"/>
              <a:sym typeface="Calibri"/>
            </a:endParaRPr>
          </a:p>
          <a:p>
            <a:pPr marL="0" lvl="0" indent="0" algn="l" rtl="0">
              <a:lnSpc>
                <a:spcPct val="115000"/>
              </a:lnSpc>
              <a:spcBef>
                <a:spcPts val="1000"/>
              </a:spcBef>
              <a:spcAft>
                <a:spcPts val="0"/>
              </a:spcAft>
              <a:buSzPts val="1800"/>
              <a:buNone/>
            </a:pPr>
            <a:r>
              <a:rPr lang="en-US" sz="1200" b="1">
                <a:latin typeface="Calibri"/>
                <a:ea typeface="Calibri"/>
                <a:cs typeface="Calibri"/>
                <a:sym typeface="Calibri"/>
              </a:rPr>
              <a:t>Situazione: Soledad </a:t>
            </a:r>
            <a:r>
              <a:rPr lang="en-US" sz="1200" b="1" i="1">
                <a:latin typeface="Calibri"/>
                <a:ea typeface="Calibri"/>
                <a:cs typeface="Calibri"/>
                <a:sym typeface="Calibri"/>
              </a:rPr>
              <a:t>(</a:t>
            </a:r>
            <a:r>
              <a:rPr lang="en-US" sz="1200" b="1"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7</a:t>
            </a:r>
            <a:r>
              <a:rPr lang="en-US" sz="1200" b="1" i="1">
                <a:latin typeface="Calibri"/>
                <a:ea typeface="Calibri"/>
                <a:cs typeface="Calibri"/>
                <a:sym typeface="Calibri"/>
              </a:rPr>
              <a:t>)</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r>
              <a:rPr lang="en-US" sz="1200">
                <a:latin typeface="Calibri"/>
                <a:ea typeface="Calibri"/>
                <a:cs typeface="Calibri"/>
                <a:sym typeface="Calibri"/>
              </a:rPr>
              <a:t>Soledad è una donna di 40 anni che ha vissuto per 10 anni in una residenza assistita. Vive in una stanza piccola e pulita che condivide con una compagna che lei non ha scelto. E’ stata portata nella residenza assistita a causa dei suoi sbalzi d’umore e della perdita di memoria. Soffre di infezioni e lei stessa dice che la sua salute non è buona. </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Le sue giornate sono lunghe e vuote e seguono costantemente la stessa noiosa routine: sveglia presto, un po’ di pulizie, pasti, riposino obbligatorio come se fossero bambini piccoli ed esercizio fisico 2 volte a settimana (un’ora nel cortile recintato della residenza).</a:t>
            </a:r>
            <a:endParaRPr sz="1200">
              <a:latin typeface="Calibri"/>
              <a:ea typeface="Calibri"/>
              <a:cs typeface="Calibri"/>
              <a:sym typeface="Calibri"/>
            </a:endParaRPr>
          </a:p>
          <a:p>
            <a:pPr marL="0" lvl="0" indent="0" algn="just" rtl="0">
              <a:lnSpc>
                <a:spcPct val="115000"/>
              </a:lnSpc>
              <a:spcBef>
                <a:spcPts val="500"/>
              </a:spcBef>
              <a:spcAft>
                <a:spcPts val="0"/>
              </a:spcAft>
              <a:buSzPts val="1800"/>
              <a:buNone/>
            </a:pP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Non c’è praticamente nessuna opportunità di lasciare la residenza. A tutti i residenti viene detto che il mondo esterno è pericoloso e che vengono tenuti dietro a porte chiuse per la loro sicurezza. Molti residenti hanno interiorizzato questa paura e preferiscono rimanere dentro. </a:t>
            </a:r>
            <a:endParaRPr sz="1200">
              <a:latin typeface="Calibri"/>
              <a:ea typeface="Calibri"/>
              <a:cs typeface="Calibri"/>
              <a:sym typeface="Calibri"/>
            </a:endParaRPr>
          </a:p>
          <a:p>
            <a:pPr marL="0" lvl="0" indent="0" algn="l" rtl="0">
              <a:lnSpc>
                <a:spcPct val="115000"/>
              </a:lnSpc>
              <a:spcBef>
                <a:spcPts val="500"/>
              </a:spcBef>
              <a:spcAft>
                <a:spcPts val="0"/>
              </a:spcAft>
              <a:buSzPts val="1800"/>
              <a:buNone/>
            </a:pPr>
            <a:r>
              <a:rPr lang="en-US" sz="1200">
                <a:latin typeface="Calibri"/>
                <a:ea typeface="Calibri"/>
                <a:cs typeface="Calibri"/>
                <a:sym typeface="Calibri"/>
              </a:rPr>
              <a:t>Non c’è nessuna possibilità per Soledad di sfuggire alla rigida routine della residenza; non viene lasciato spazio all’individualità e non ha la possibilità di fare ciò che le piace ossia suonare il piano e cantare.</a:t>
            </a:r>
            <a:endParaRPr sz="1200">
              <a:latin typeface="Calibri"/>
              <a:ea typeface="Calibri"/>
              <a:cs typeface="Calibri"/>
              <a:sym typeface="Calibri"/>
            </a:endParaRPr>
          </a:p>
          <a:p>
            <a:pPr marL="0" lvl="0" indent="0" algn="just" rtl="0">
              <a:lnSpc>
                <a:spcPct val="115000"/>
              </a:lnSpc>
              <a:spcBef>
                <a:spcPts val="500"/>
              </a:spcBef>
              <a:spcAft>
                <a:spcPts val="0"/>
              </a:spcAft>
              <a:buSzPts val="1800"/>
              <a:buNone/>
            </a:pP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Soledad ritiene che se le venisse data l’opportunità potrebbe avere un lavoro, ad esempio in una sartoria. La qualità nella vita sta alle volte nelle piccole cose, a Soledad piace leggere ma i suoi occhiali sono rotti. Sebbene abbia chiesto più volte allo staff che le cambiassero occhiali, la sua richiesta non è ancora stata presa in considerazione. Anche l’antenna della sua piccola televisione è rotta ma nessuno è capace di ripararla. </a:t>
            </a:r>
            <a:endParaRPr sz="1200">
              <a:latin typeface="Calibri"/>
              <a:ea typeface="Calibri"/>
              <a:cs typeface="Calibri"/>
              <a:sym typeface="Calibri"/>
            </a:endParaRPr>
          </a:p>
          <a:p>
            <a:pPr marL="0" lvl="0" indent="0" algn="just" rtl="0">
              <a:lnSpc>
                <a:spcPct val="115000"/>
              </a:lnSpc>
              <a:spcBef>
                <a:spcPts val="500"/>
              </a:spcBef>
              <a:spcAft>
                <a:spcPts val="0"/>
              </a:spcAft>
              <a:buSzPts val="1800"/>
              <a:buNone/>
            </a:pP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A Soledad farebbe piacere ricevere un po’ più di attenzione e di affetto da parte dello staff. Se i residenti non obbediscono alle regole vengono alle volte minacciati con l’uso di camicie di forza o di essere legati ai letti.   </a:t>
            </a:r>
            <a:endParaRPr sz="1200">
              <a:latin typeface="Calibri"/>
              <a:ea typeface="Calibri"/>
              <a:cs typeface="Calibri"/>
              <a:sym typeface="Calibri"/>
            </a:endParaRPr>
          </a:p>
          <a:p>
            <a:pPr marL="0" lvl="0" indent="0" algn="l" rtl="0">
              <a:lnSpc>
                <a:spcPct val="115000"/>
              </a:lnSpc>
              <a:spcBef>
                <a:spcPts val="500"/>
              </a:spcBef>
              <a:spcAft>
                <a:spcPts val="0"/>
              </a:spcAft>
              <a:buSzPts val="1400"/>
              <a:buNone/>
            </a:pPr>
            <a:endParaRPr sz="1200">
              <a:latin typeface="Calibri"/>
              <a:ea typeface="Calibri"/>
              <a:cs typeface="Calibri"/>
              <a:sym typeface="Calibri"/>
            </a:endParaRPr>
          </a:p>
        </p:txBody>
      </p:sp>
      <p:sp>
        <p:nvSpPr>
          <p:cNvPr id="556" name="Google Shape;556;p3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3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64" name="Google Shape;564;p3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Ora fate la seguente domanda ai partecipanti:</a:t>
            </a:r>
            <a:endParaRPr sz="200">
              <a:latin typeface="Calibri"/>
              <a:ea typeface="Calibri"/>
              <a:cs typeface="Calibri"/>
              <a:sym typeface="Calibri"/>
            </a:endParaRPr>
          </a:p>
          <a:p>
            <a:pPr marL="0" lvl="0" indent="0" algn="just" rtl="0">
              <a:lnSpc>
                <a:spcPct val="100000"/>
              </a:lnSpc>
              <a:spcBef>
                <a:spcPts val="800"/>
              </a:spcBef>
              <a:spcAft>
                <a:spcPts val="0"/>
              </a:spcAft>
              <a:buSzPts val="1400"/>
              <a:buNone/>
            </a:pPr>
            <a:r>
              <a:rPr lang="en-US" sz="1200" b="1">
                <a:solidFill>
                  <a:srgbClr val="000000"/>
                </a:solidFill>
                <a:latin typeface="Calibri"/>
                <a:ea typeface="Calibri"/>
                <a:cs typeface="Calibri"/>
                <a:sym typeface="Calibri"/>
              </a:rPr>
              <a:t>In quali maniere viene negato il diritto alla capacità giuridica a Soledad?</a:t>
            </a:r>
            <a:endParaRPr sz="200" b="1">
              <a:latin typeface="Calibri"/>
              <a:ea typeface="Calibri"/>
              <a:cs typeface="Calibri"/>
              <a:sym typeface="Calibri"/>
            </a:endParaRPr>
          </a:p>
          <a:p>
            <a:pPr marL="0" lvl="0" indent="0" algn="just" rtl="0">
              <a:lnSpc>
                <a:spcPct val="100000"/>
              </a:lnSpc>
              <a:spcBef>
                <a:spcPts val="80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ha scelto lei di stare in una residenza assistita, vi è stata portata e non la può lasciare. </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ha potuto scegliere la sua compagna di stanza.</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Sembra non ricevere cure adeguate per la sua infezione e per la salute generale. </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può scegliere la sua routine quotidiana.</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può praticare I suoi hobby</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può trovare un lavoro.</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può leggere né guardare la televisione sebbene lo desideri.</a:t>
            </a:r>
            <a:endParaRPr sz="200">
              <a:latin typeface="Calibri"/>
              <a:ea typeface="Calibri"/>
              <a:cs typeface="Calibri"/>
              <a:sym typeface="Calibri"/>
            </a:endParaRPr>
          </a:p>
          <a:p>
            <a:pPr marL="0" lvl="0" indent="38100" algn="just" rtl="0">
              <a:lnSpc>
                <a:spcPct val="100000"/>
              </a:lnSpc>
              <a:spcBef>
                <a:spcPts val="8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Se non segue le regole viene minacciata dallo staff.</a:t>
            </a:r>
            <a:endParaRPr sz="200">
              <a:latin typeface="Calibri"/>
              <a:ea typeface="Calibri"/>
              <a:cs typeface="Calibri"/>
              <a:sym typeface="Calibri"/>
            </a:endParaRPr>
          </a:p>
          <a:p>
            <a:pPr marL="0" lvl="0" indent="0" algn="l" rtl="0">
              <a:lnSpc>
                <a:spcPct val="100000"/>
              </a:lnSpc>
              <a:spcBef>
                <a:spcPts val="800"/>
              </a:spcBef>
              <a:spcAft>
                <a:spcPts val="0"/>
              </a:spcAft>
              <a:buSzPts val="1400"/>
              <a:buNone/>
            </a:pPr>
            <a:endParaRPr sz="200">
              <a:latin typeface="Calibri"/>
              <a:ea typeface="Calibri"/>
              <a:cs typeface="Calibri"/>
              <a:sym typeface="Calibri"/>
            </a:endParaRPr>
          </a:p>
        </p:txBody>
      </p:sp>
      <p:sp>
        <p:nvSpPr>
          <p:cNvPr id="565" name="Google Shape;565;p3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3:notes"/>
          <p:cNvSpPr>
            <a:spLocks noGrp="1" noRot="1" noChangeAspect="1"/>
          </p:cNvSpPr>
          <p:nvPr>
            <p:ph type="sldImg" idx="2"/>
          </p:nvPr>
        </p:nvSpPr>
        <p:spPr>
          <a:xfrm>
            <a:off x="414338" y="1243013"/>
            <a:ext cx="5964237"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73" name="Google Shape;573;p3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000000"/>
              </a:buClr>
              <a:buSzPts val="1000"/>
              <a:buNone/>
            </a:pPr>
            <a:r>
              <a:rPr lang="en-US" sz="1200" b="1" i="1">
                <a:solidFill>
                  <a:srgbClr val="000000"/>
                </a:solidFill>
                <a:latin typeface="Calibri"/>
                <a:ea typeface="Calibri"/>
                <a:cs typeface="Calibri"/>
                <a:sym typeface="Calibri"/>
              </a:rPr>
              <a:t>Presentazione: le conseguenze della negazione del diritto alla capacità giuridica (10 min.)</a:t>
            </a:r>
            <a:endParaRPr sz="1200">
              <a:latin typeface="Calibri"/>
              <a:ea typeface="Calibri"/>
              <a:cs typeface="Calibri"/>
              <a:sym typeface="Calibri"/>
            </a:endParaRPr>
          </a:p>
          <a:p>
            <a:pPr marL="0" lvl="0" indent="0" algn="l" rtl="0">
              <a:lnSpc>
                <a:spcPct val="115000"/>
              </a:lnSpc>
              <a:spcBef>
                <a:spcPts val="600"/>
              </a:spcBef>
              <a:spcAft>
                <a:spcPts val="0"/>
              </a:spcAft>
              <a:buClr>
                <a:srgbClr val="4F81BD"/>
              </a:buClr>
              <a:buSzPts val="1000"/>
              <a:buNone/>
            </a:pPr>
            <a:r>
              <a:rPr lang="en-US" sz="1200">
                <a:solidFill>
                  <a:srgbClr val="4F81BD"/>
                </a:solidFill>
                <a:latin typeface="Calibri"/>
                <a:ea typeface="Calibri"/>
                <a:cs typeface="Calibri"/>
                <a:sym typeface="Calibri"/>
              </a:rPr>
              <a:t>Ora fate le seguenti domande ai partecipanti:</a:t>
            </a:r>
            <a:endParaRPr sz="1200">
              <a:latin typeface="Calibri"/>
              <a:ea typeface="Calibri"/>
              <a:cs typeface="Calibri"/>
              <a:sym typeface="Calibri"/>
            </a:endParaRPr>
          </a:p>
          <a:p>
            <a:pPr marL="0" lvl="0" indent="0" algn="l" rtl="0">
              <a:lnSpc>
                <a:spcPct val="115000"/>
              </a:lnSpc>
              <a:spcBef>
                <a:spcPts val="600"/>
              </a:spcBef>
              <a:spcAft>
                <a:spcPts val="0"/>
              </a:spcAft>
              <a:buSzPts val="1400"/>
              <a:buNone/>
            </a:pPr>
            <a:r>
              <a:rPr lang="en-US" sz="1200">
                <a:latin typeface="Calibri"/>
                <a:ea typeface="Calibri"/>
                <a:cs typeface="Calibri"/>
                <a:sym typeface="Calibri"/>
              </a:rPr>
              <a:t>Quali sono le dannose conseguenze  della privazione del diritto alla capacità giuridica nella vita delle persone?</a:t>
            </a:r>
            <a:endParaRPr sz="2000">
              <a:latin typeface="Calibri"/>
              <a:ea typeface="Calibri"/>
              <a:cs typeface="Calibri"/>
              <a:sym typeface="Calibri"/>
            </a:endParaRPr>
          </a:p>
          <a:p>
            <a:pPr marL="0" lvl="0" indent="0" algn="l" rtl="0">
              <a:lnSpc>
                <a:spcPct val="115000"/>
              </a:lnSpc>
              <a:spcBef>
                <a:spcPts val="0"/>
              </a:spcBef>
              <a:spcAft>
                <a:spcPts val="0"/>
              </a:spcAft>
              <a:buSzPts val="10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latin typeface="Calibri"/>
                <a:ea typeface="Calibri"/>
                <a:cs typeface="Calibri"/>
                <a:sym typeface="Calibri"/>
              </a:rPr>
              <a:t>Come ti sentiresti/come ti sei sentito/a quando sei stato privato del diritto alla capacità giuridica?</a:t>
            </a:r>
            <a:endParaRPr sz="20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115000"/>
              </a:lnSpc>
              <a:spcBef>
                <a:spcPts val="0"/>
              </a:spcBef>
              <a:spcAft>
                <a:spcPts val="0"/>
              </a:spcAft>
              <a:buSzPts val="1000"/>
              <a:buNone/>
            </a:pPr>
            <a:r>
              <a:rPr lang="en-US" sz="1200" i="1">
                <a:latin typeface="Calibri"/>
                <a:ea typeface="Calibri"/>
                <a:cs typeface="Calibri"/>
                <a:sym typeface="Calibri"/>
              </a:rPr>
              <a:t>Possibili risposte dei partecipanti:</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Diminuisce l’autostima</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Impedisce alle persone di partecipare alla società.</a:t>
            </a:r>
            <a:endParaRPr sz="20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Influisce negativamente sulla salute mentale delle persone.</a:t>
            </a:r>
            <a:endParaRPr sz="20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Porta all’esclusione sociale e alla discriminazione.</a:t>
            </a:r>
            <a:endParaRPr sz="20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Impedisce alle persone di prendere il controllo della propria vita e di avere delle responsabilità..</a:t>
            </a:r>
            <a:endParaRPr sz="20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Impedisce alle persone di apprendere dai propri errori.</a:t>
            </a:r>
            <a:endParaRPr sz="20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Crea un potenziale perché si realizzino la violenza, l’abuso e le pratiche coercitive (es. trattamento forzato, ricovero involontario ecc.)</a:t>
            </a:r>
            <a:endParaRPr sz="20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Impedisce alle persone di difendersi contro atti di violenza, abuso e sfruttamento. </a:t>
            </a:r>
            <a:endParaRPr sz="20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solidFill>
                <a:srgbClr val="4F81BD"/>
              </a:solidFill>
              <a:latin typeface="Calibri"/>
              <a:ea typeface="Calibri"/>
              <a:cs typeface="Calibri"/>
              <a:sym typeface="Calibri"/>
            </a:endParaRPr>
          </a:p>
        </p:txBody>
      </p:sp>
      <p:sp>
        <p:nvSpPr>
          <p:cNvPr id="574" name="Google Shape;574;p3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3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1" name="Google Shape;581;p3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Dopo la discussione fate vedere ai partecipanti la seguente dispositiva:</a:t>
            </a:r>
            <a:endParaRPr sz="1200">
              <a:latin typeface="Calibri"/>
              <a:ea typeface="Calibri"/>
              <a:cs typeface="Calibri"/>
              <a:sym typeface="Calibri"/>
            </a:endParaRPr>
          </a:p>
          <a:p>
            <a:pPr marL="0" lvl="0" indent="0" algn="l" rtl="0">
              <a:lnSpc>
                <a:spcPct val="90000"/>
              </a:lnSpc>
              <a:spcBef>
                <a:spcPts val="1000"/>
              </a:spcBef>
              <a:spcAft>
                <a:spcPts val="0"/>
              </a:spcAft>
              <a:buSzPts val="1400"/>
              <a:buNone/>
            </a:pPr>
            <a:r>
              <a:rPr lang="en-US" sz="1200">
                <a:latin typeface="Calibri"/>
                <a:ea typeface="Calibri"/>
                <a:cs typeface="Calibri"/>
                <a:sym typeface="Calibri"/>
              </a:rPr>
              <a:t>Per le persone la negazione del diritto a compiere le proprie scelte significa che essi hanno poco (o nessun) controllo su tutti gli aspetti della loro vita.</a:t>
            </a:r>
            <a:endParaRPr sz="1200">
              <a:latin typeface="Calibri"/>
              <a:ea typeface="Calibri"/>
              <a:cs typeface="Calibri"/>
              <a:sym typeface="Calibri"/>
            </a:endParaRPr>
          </a:p>
          <a:p>
            <a:pPr marL="0" lvl="0" indent="0" algn="l" rtl="0">
              <a:lnSpc>
                <a:spcPct val="90000"/>
              </a:lnSpc>
              <a:spcBef>
                <a:spcPts val="0"/>
              </a:spcBef>
              <a:spcAft>
                <a:spcPts val="0"/>
              </a:spcAft>
              <a:buSzPts val="1400"/>
              <a:buNone/>
            </a:pPr>
            <a:r>
              <a:rPr lang="en-US" sz="1200">
                <a:latin typeface="Calibri"/>
                <a:ea typeface="Calibri"/>
                <a:cs typeface="Calibri"/>
                <a:sym typeface="Calibri"/>
              </a:rPr>
              <a:t>Il diritto alla capacità giuridica è fondamentale per l’individualità umana e per la libertà. </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Esso protegge la dignità e l’autonomia (l’abilità delle persone di prendere in carico la propria vita e prendere le proprie decisioni).   </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en-US" sz="1200">
                <a:latin typeface="Calibri"/>
                <a:ea typeface="Calibri"/>
                <a:cs typeface="Calibri"/>
                <a:sym typeface="Calibri"/>
              </a:rPr>
              <a:t>Compiere le proprie scelte è molto importante perché: </a:t>
            </a:r>
            <a:endParaRPr sz="1600">
              <a:latin typeface="Calibri"/>
              <a:ea typeface="Calibri"/>
              <a:cs typeface="Calibri"/>
              <a:sym typeface="Calibri"/>
            </a:endParaRPr>
          </a:p>
          <a:p>
            <a:pPr marL="628650" lvl="1" indent="-171450" algn="l" rtl="0">
              <a:lnSpc>
                <a:spcPct val="90000"/>
              </a:lnSpc>
              <a:spcBef>
                <a:spcPts val="1000"/>
              </a:spcBef>
              <a:spcAft>
                <a:spcPts val="0"/>
              </a:spcAft>
              <a:buSzPts val="1400"/>
              <a:buNone/>
            </a:pPr>
            <a:r>
              <a:rPr lang="en-US" sz="1200">
                <a:latin typeface="Calibri"/>
                <a:ea typeface="Calibri"/>
                <a:cs typeface="Calibri"/>
                <a:sym typeface="Calibri"/>
              </a:rPr>
              <a:t>Permette alle persone di avere il controllo delle loro vite</a:t>
            </a:r>
            <a:endParaRPr sz="1600">
              <a:latin typeface="Calibri"/>
              <a:ea typeface="Calibri"/>
              <a:cs typeface="Calibri"/>
              <a:sym typeface="Calibri"/>
            </a:endParaRPr>
          </a:p>
          <a:p>
            <a:pPr marL="628650" lvl="1" indent="-171450" algn="l" rtl="0">
              <a:lnSpc>
                <a:spcPct val="90000"/>
              </a:lnSpc>
              <a:spcBef>
                <a:spcPts val="0"/>
              </a:spcBef>
              <a:spcAft>
                <a:spcPts val="0"/>
              </a:spcAft>
              <a:buSzPts val="1400"/>
              <a:buNone/>
            </a:pPr>
            <a:r>
              <a:rPr lang="en-US" sz="1200">
                <a:latin typeface="Calibri"/>
                <a:ea typeface="Calibri"/>
                <a:cs typeface="Calibri"/>
                <a:sym typeface="Calibri"/>
              </a:rPr>
              <a:t>Permette alle persone di essere membri della loro comunità e agli altri di rispettarli in quanto tali. </a:t>
            </a:r>
            <a:endParaRPr sz="1600">
              <a:latin typeface="Calibri"/>
              <a:ea typeface="Calibri"/>
              <a:cs typeface="Calibri"/>
              <a:sym typeface="Calibri"/>
            </a:endParaRPr>
          </a:p>
          <a:p>
            <a:pPr marL="628650" lvl="1" indent="-171450" algn="l" rtl="0">
              <a:lnSpc>
                <a:spcPct val="90000"/>
              </a:lnSpc>
              <a:spcBef>
                <a:spcPts val="0"/>
              </a:spcBef>
              <a:spcAft>
                <a:spcPts val="0"/>
              </a:spcAft>
              <a:buSzPts val="1400"/>
              <a:buNone/>
            </a:pPr>
            <a:r>
              <a:rPr lang="en-US" sz="1200">
                <a:latin typeface="Calibri"/>
                <a:ea typeface="Calibri"/>
                <a:cs typeface="Calibri"/>
                <a:sym typeface="Calibri"/>
              </a:rPr>
              <a:t>Permette alle persone di difendersi dagli abusi, sfruttamento e discriminazione.</a:t>
            </a:r>
            <a:endParaRPr sz="1600">
              <a:latin typeface="Calibri"/>
              <a:ea typeface="Calibri"/>
              <a:cs typeface="Calibri"/>
              <a:sym typeface="Calibri"/>
            </a:endParaRPr>
          </a:p>
          <a:p>
            <a:pPr marL="628650" lvl="1" indent="-171450" algn="l" rtl="0">
              <a:lnSpc>
                <a:spcPct val="90000"/>
              </a:lnSpc>
              <a:spcBef>
                <a:spcPts val="0"/>
              </a:spcBef>
              <a:spcAft>
                <a:spcPts val="0"/>
              </a:spcAft>
              <a:buSzPts val="1400"/>
              <a:buNone/>
            </a:pPr>
            <a:r>
              <a:rPr lang="en-US" sz="1200">
                <a:latin typeface="Calibri"/>
                <a:ea typeface="Calibri"/>
                <a:cs typeface="Calibri"/>
                <a:sym typeface="Calibri"/>
              </a:rPr>
              <a:t>Comunica a tutti che le persone devono essere rispettate e trattate in quanto uguali.</a:t>
            </a:r>
            <a:endParaRPr sz="1600">
              <a:latin typeface="Calibri"/>
              <a:ea typeface="Calibri"/>
              <a:cs typeface="Calibri"/>
              <a:sym typeface="Calibri"/>
            </a:endParaRPr>
          </a:p>
        </p:txBody>
      </p:sp>
      <p:sp>
        <p:nvSpPr>
          <p:cNvPr id="582" name="Google Shape;582;p3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3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89" name="Google Shape;589;p3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000000"/>
              </a:buClr>
              <a:buSzPts val="1800"/>
              <a:buNone/>
            </a:pPr>
            <a:r>
              <a:rPr lang="en-US" sz="1200" b="1" i="1">
                <a:solidFill>
                  <a:srgbClr val="000000"/>
                </a:solidFill>
                <a:latin typeface="Calibri"/>
                <a:ea typeface="Calibri"/>
                <a:cs typeface="Calibri"/>
                <a:sym typeface="Calibri"/>
              </a:rPr>
              <a:t>Presentazione: riassunto dell’argomento (10 min.)</a:t>
            </a:r>
            <a:endParaRPr sz="1200">
              <a:latin typeface="Calibri"/>
              <a:ea typeface="Calibri"/>
              <a:cs typeface="Calibri"/>
              <a:sym typeface="Calibri"/>
            </a:endParaRPr>
          </a:p>
          <a:p>
            <a:pPr marL="0" lvl="0" indent="0" algn="l"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Per ricapitolare questo argomento fate vedere ai partecipanti il seguente video:</a:t>
            </a:r>
            <a:endParaRPr sz="1200">
              <a:latin typeface="Calibri"/>
              <a:ea typeface="Calibri"/>
              <a:cs typeface="Calibri"/>
              <a:sym typeface="Calibri"/>
            </a:endParaRPr>
          </a:p>
          <a:p>
            <a:pPr marL="0" lvl="0" indent="0" algn="l" rtl="0">
              <a:lnSpc>
                <a:spcPct val="115000"/>
              </a:lnSpc>
              <a:spcBef>
                <a:spcPts val="1000"/>
              </a:spcBef>
              <a:spcAft>
                <a:spcPts val="0"/>
              </a:spcAft>
              <a:buSzPts val="1800"/>
              <a:buNone/>
            </a:pPr>
            <a:r>
              <a:rPr lang="en-US" sz="1200" b="1">
                <a:latin typeface="Calibri"/>
                <a:ea typeface="Calibri"/>
                <a:cs typeface="Calibri"/>
                <a:sym typeface="Calibri"/>
              </a:rPr>
              <a:t>UN CRPD: What is Article 12 and Legal Capacity? Mental Health Europe </a:t>
            </a:r>
            <a:r>
              <a:rPr lang="en-US" sz="1200" b="1" i="1">
                <a:latin typeface="Calibri"/>
                <a:ea typeface="Calibri"/>
                <a:cs typeface="Calibri"/>
                <a:sym typeface="Calibri"/>
              </a:rPr>
              <a:t>(</a:t>
            </a:r>
            <a:r>
              <a:rPr lang="en-US" sz="1200" b="1" i="1" u="sng">
                <a:solidFill>
                  <a:srgbClr val="0000FF"/>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8</a:t>
            </a:r>
            <a:r>
              <a:rPr lang="en-US" sz="1200" b="1" i="1">
                <a:latin typeface="Calibri"/>
                <a:ea typeface="Calibri"/>
                <a:cs typeface="Calibri"/>
                <a:sym typeface="Calibri"/>
              </a:rPr>
              <a:t>)</a:t>
            </a:r>
            <a:r>
              <a:rPr lang="en-US" sz="1200" b="1">
                <a:latin typeface="Calibri"/>
                <a:ea typeface="Calibri"/>
                <a:cs typeface="Calibri"/>
                <a:sym typeface="Calibri"/>
              </a:rPr>
              <a:t> (2:53 min.) </a:t>
            </a:r>
            <a:r>
              <a:rPr lang="en-US" sz="1200" u="sng">
                <a:solidFill>
                  <a:srgbClr val="0000FF"/>
                </a:solidFill>
                <a:latin typeface="Calibri"/>
                <a:ea typeface="Calibri"/>
                <a:cs typeface="Calibri"/>
                <a:sym typeface="Calibri"/>
              </a:rPr>
              <a:t>https://youtu.be/8WhxKJtOXec </a:t>
            </a:r>
            <a:r>
              <a:rPr lang="en-US" sz="1200">
                <a:solidFill>
                  <a:srgbClr val="4F81BD"/>
                </a:solidFill>
                <a:latin typeface="Calibri"/>
                <a:ea typeface="Calibri"/>
                <a:cs typeface="Calibri"/>
                <a:sym typeface="Calibri"/>
              </a:rPr>
              <a:t>(accessed 9 April 2019).</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590" name="Google Shape;590;p3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3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597" name="Google Shape;597;p3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228600" lvl="0" indent="0" algn="just" rtl="0">
              <a:lnSpc>
                <a:spcPct val="115000"/>
              </a:lnSpc>
              <a:spcBef>
                <a:spcPts val="0"/>
              </a:spcBef>
              <a:spcAft>
                <a:spcPts val="0"/>
              </a:spcAft>
              <a:buClr>
                <a:srgbClr val="4F81BD"/>
              </a:buClr>
              <a:buSzPts val="800"/>
              <a:buNone/>
            </a:pPr>
            <a:r>
              <a:rPr lang="en-US" sz="1200">
                <a:solidFill>
                  <a:srgbClr val="4F81BD"/>
                </a:solidFill>
                <a:latin typeface="Calibri"/>
                <a:ea typeface="Calibri"/>
                <a:cs typeface="Calibri"/>
                <a:sym typeface="Calibri"/>
              </a:rPr>
              <a:t>Chiedete ai partecipanti di riassumere brevemente cosa hanno appreso fino ad ora su questo argomento. Una volta che hanno risposto fate vedere la seguente diapositiva.</a:t>
            </a:r>
            <a:endParaRPr sz="2200">
              <a:latin typeface="Calibri"/>
              <a:ea typeface="Calibri"/>
              <a:cs typeface="Calibri"/>
              <a:sym typeface="Calibri"/>
            </a:endParaRPr>
          </a:p>
          <a:p>
            <a:pPr marL="228600" lvl="0" indent="-76200" algn="l" rtl="0">
              <a:lnSpc>
                <a:spcPct val="115000"/>
              </a:lnSpc>
              <a:spcBef>
                <a:spcPts val="1000"/>
              </a:spcBef>
              <a:spcAft>
                <a:spcPts val="0"/>
              </a:spcAft>
              <a:buSzPts val="1200"/>
              <a:buFont typeface="Century Gothic"/>
              <a:buChar char="•"/>
            </a:pPr>
            <a:r>
              <a:rPr lang="en-US" sz="1200" b="1">
                <a:latin typeface="Calibri"/>
                <a:ea typeface="Calibri"/>
                <a:cs typeface="Calibri"/>
                <a:sym typeface="Calibri"/>
              </a:rPr>
              <a:t>Le idee sbagliate e gli stereotipi sulle abilità decisionali delle persone devono essere messe in discussione: </a:t>
            </a:r>
            <a:r>
              <a:rPr lang="en-US" sz="1200">
                <a:latin typeface="Calibri"/>
                <a:ea typeface="Calibri"/>
                <a:cs typeface="Calibri"/>
                <a:sym typeface="Calibri"/>
              </a:rPr>
              <a:t>le persone con disabilità psicosociale, intellettiva o cognitiva possono prendere decisioni ed hanno il diritto di farlo. </a:t>
            </a:r>
            <a:endParaRPr sz="1200">
              <a:latin typeface="Calibri"/>
              <a:ea typeface="Calibri"/>
              <a:cs typeface="Calibri"/>
              <a:sym typeface="Calibri"/>
            </a:endParaRPr>
          </a:p>
          <a:p>
            <a:pPr marL="228600" lvl="0" indent="-76200" algn="l" rtl="0">
              <a:lnSpc>
                <a:spcPct val="115000"/>
              </a:lnSpc>
              <a:spcBef>
                <a:spcPts val="1000"/>
              </a:spcBef>
              <a:spcAft>
                <a:spcPts val="0"/>
              </a:spcAft>
              <a:buSzPts val="1200"/>
              <a:buFont typeface="Century Gothic"/>
              <a:buChar char="•"/>
            </a:pPr>
            <a:r>
              <a:rPr lang="en-US" sz="1200" b="1">
                <a:latin typeface="Calibri"/>
                <a:ea typeface="Calibri"/>
                <a:cs typeface="Calibri"/>
                <a:sym typeface="Calibri"/>
              </a:rPr>
              <a:t>L’abilità di chiunque nel prendere decisioni può variare per molteplici motivi: </a:t>
            </a:r>
            <a:r>
              <a:rPr lang="en-US" sz="1200">
                <a:latin typeface="Calibri"/>
                <a:ea typeface="Calibri"/>
                <a:cs typeface="Calibri"/>
                <a:sym typeface="Calibri"/>
              </a:rPr>
              <a:t>possono esserci dei momenti in cui per le persone è più facile prendere delle decisioni ed altri momenti in cui lo trovano più difficile. Ciò vale per tutte le persone. </a:t>
            </a:r>
            <a:endParaRPr sz="1200">
              <a:latin typeface="Calibri"/>
              <a:ea typeface="Calibri"/>
              <a:cs typeface="Calibri"/>
              <a:sym typeface="Calibri"/>
            </a:endParaRPr>
          </a:p>
          <a:p>
            <a:pPr marL="228600" lvl="0" indent="-76200" algn="l" rtl="0">
              <a:lnSpc>
                <a:spcPct val="115000"/>
              </a:lnSpc>
              <a:spcBef>
                <a:spcPts val="1000"/>
              </a:spcBef>
              <a:spcAft>
                <a:spcPts val="0"/>
              </a:spcAft>
              <a:buSzPts val="1200"/>
              <a:buFont typeface="Century Gothic"/>
              <a:buChar char="•"/>
            </a:pPr>
            <a:r>
              <a:rPr lang="en-US" sz="1200" b="1">
                <a:latin typeface="Calibri"/>
                <a:ea typeface="Calibri"/>
                <a:cs typeface="Calibri"/>
                <a:sym typeface="Calibri"/>
              </a:rPr>
              <a:t>Il fatto che l’abilità di prendere decisioni può variare non può essere una ragione per negare alle persone il diritto alla capacità giuridica</a:t>
            </a:r>
            <a:r>
              <a:rPr lang="en-US" sz="1200">
                <a:latin typeface="Calibri"/>
                <a:ea typeface="Calibri"/>
                <a:cs typeface="Calibri"/>
                <a:sym typeface="Calibri"/>
              </a:rPr>
              <a:t>. Secondo l’articolo 12 tutte le persone con disabilità devono poter esercitare in ogni momento il diritto alla capacità giuridica.</a:t>
            </a:r>
            <a:endParaRPr sz="1200">
              <a:latin typeface="Calibri"/>
              <a:ea typeface="Calibri"/>
              <a:cs typeface="Calibri"/>
              <a:sym typeface="Calibri"/>
            </a:endParaRPr>
          </a:p>
          <a:p>
            <a:pPr marL="228600" lvl="0" indent="-76200" algn="l" rtl="0">
              <a:lnSpc>
                <a:spcPct val="115000"/>
              </a:lnSpc>
              <a:spcBef>
                <a:spcPts val="1000"/>
              </a:spcBef>
              <a:spcAft>
                <a:spcPts val="0"/>
              </a:spcAft>
              <a:buSzPts val="1200"/>
              <a:buFont typeface="Century Gothic"/>
              <a:buChar char="•"/>
            </a:pPr>
            <a:r>
              <a:rPr lang="en-US" sz="1200" b="1">
                <a:latin typeface="Calibri"/>
                <a:ea typeface="Calibri"/>
                <a:cs typeface="Calibri"/>
                <a:sym typeface="Calibri"/>
              </a:rPr>
              <a:t>Il diritto alla capacità giuridica è un diritto indispensabile e fondamentale</a:t>
            </a:r>
            <a:r>
              <a:rPr lang="en-US" sz="1200">
                <a:latin typeface="Calibri"/>
                <a:ea typeface="Calibri"/>
                <a:cs typeface="Calibri"/>
                <a:sym typeface="Calibri"/>
              </a:rPr>
              <a:t>: noi tutti abbiamo bisogno di esercitare questo diritto per essere riconosciuti e partecipare alla società.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598" name="Google Shape;598;p3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p3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05" name="Google Shape;605;p3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Preparate l’argomento seguente spiegando che:</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Godere del diritto alla capacità giuridica in ogni momento non significa che le persone non abbiano mai bisogno o non vogliano mai assistenza nel prendere decisioni.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CRPD riconosce ciò ed afferma che le persone devono avere accesso all’assistenza di cui possono aver bisogno in modo da poter esercitare il loro diritto alla capacità giuridica.</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Ciò è conosciuto come “processo decisionale supportato”.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606" name="Google Shape;606;p3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3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13" name="Google Shape;613;p3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Circa 3 ore e 15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614" name="Google Shape;614;p3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3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20" name="Google Shape;620;p3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Come introduzione all’argomento spiegate che:</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Il processo decisionale supportato è la chiave per il rispetto della capacità giuridica di una persona.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L’approccio al processo decisionale supportato implica la cooperazione con la persona nel processo  decisionale ed il sostegno del diritto della persona ad avere l’ultima parola sulla decisione presa.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L’implementazione dell’approccio al processo decisionale supportato può migliorare la pratica quotidiana nei servizio di salute mentale e servizi sociali.</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r>
              <a:rPr lang="en-US" sz="1200">
                <a:latin typeface="Calibri"/>
                <a:ea typeface="Calibri"/>
                <a:cs typeface="Calibri"/>
                <a:sym typeface="Calibri"/>
              </a:rPr>
              <a:t>Approfondiremo il significato di processo decisionale supportato in questo modulo.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621" name="Google Shape;621;p3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39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4: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1" name="Google Shape;321;p4:notes"/>
          <p:cNvSpPr txBox="1">
            <a:spLocks noGrp="1"/>
          </p:cNvSpPr>
          <p:nvPr>
            <p:ph type="body" idx="1"/>
          </p:nvPr>
        </p:nvSpPr>
        <p:spPr>
          <a:xfrm>
            <a:off x="681037" y="3324225"/>
            <a:ext cx="5446712" cy="6159500"/>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b="1">
                <a:latin typeface="Calibri"/>
                <a:ea typeface="Calibri"/>
                <a:cs typeface="Calibri"/>
                <a:sym typeface="Calibri"/>
              </a:rPr>
              <a:t>Nota preliminare sul linguaggio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 Sappiamo che il linguaggio e la terminologia riflettono la concezione in evoluzione di disabilità e che termini differenti saranno usati nel tempo da persone diverse in contesti diversi. </a:t>
            </a:r>
            <a:endParaRPr sz="1200">
              <a:latin typeface="Calibri"/>
              <a:ea typeface="Calibri"/>
              <a:cs typeface="Calibri"/>
              <a:sym typeface="Calibri"/>
            </a:endParaRPr>
          </a:p>
          <a:p>
            <a:pPr marL="0" lvl="1" indent="0" algn="l" rtl="0">
              <a:lnSpc>
                <a:spcPct val="100000"/>
              </a:lnSpc>
              <a:spcBef>
                <a:spcPts val="0"/>
              </a:spcBef>
              <a:spcAft>
                <a:spcPts val="0"/>
              </a:spcAft>
              <a:buSzPts val="1400"/>
              <a:buNone/>
            </a:pPr>
            <a:r>
              <a:rPr lang="en-US" sz="1200">
                <a:latin typeface="Calibri"/>
                <a:ea typeface="Calibri"/>
                <a:cs typeface="Calibri"/>
                <a:sym typeface="Calibri"/>
              </a:rPr>
              <a:t>Le persone devono essere in grado di decidere sul vocabolario, modi di dire e descrizioni della loro esperienza, situazione o disagio.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Ad esempio, riferendosi al campo della salute mentale, alcune persone utilizzano termini quali “persone con diagnosi psichiatrica”, “persone con problemi di salute mentale” o “malattia mentale”, “persone con condizioni di salute mentale”, “consumatori”, “utenti dei servizi” o “sopravvissuti alla psichiatria”.</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Altri trovano che alcuni o tutti questi termini siano stigmatizzanti o utilizzano diverse espressioni per riferire le proprie emozioni, esperienze o disagio.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In maniera simile, ci si riferisce alla disabilità intellettiva utilizzando differenti termini in contesti differenti, tra cui, ad esempio, “disabilità di apprendimento” o “disordini dello sviluppo intellettivo” o “difficoltà di apprendimento”.</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Il termine “disabilità psicosociale” è stato sviluppato per includere sia le persone che hanno ricevuto una diagnosi di salute mentale, sia coloro che si autoidentificano con questo termine.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I termini “disabilità cognitiva” e “disabilità intellettiva” sono concepiti per comprendere le persone che hanno ricevuto una diagnosi specificatamente legata alla loro funzione cognitiva o intellettiva, inclusa , ma non solo, la demenza e l’autismo. </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L’utilizzo del termine “disabilità” è importante in questo contesto perché evidenzia le notevoli barriere che impediscono la piena ed effettiva partecipazione nella società delle persone con impedimenti reali o percepiti ed il fatto che essi siano protetti dalla CRPD.</a:t>
            </a: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L’utilizzo del termine “disabilità” in questo contesto non implica che le persone abbiano un impedimento o una disfunzione.</a:t>
            </a:r>
            <a:endParaRPr sz="1200">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p:txBody>
      </p:sp>
      <p:sp>
        <p:nvSpPr>
          <p:cNvPr id="322" name="Google Shape;322;p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0:notes"/>
          <p:cNvSpPr>
            <a:spLocks noGrp="1" noRot="1" noChangeAspect="1"/>
          </p:cNvSpPr>
          <p:nvPr>
            <p:ph type="sldImg" idx="2"/>
          </p:nvPr>
        </p:nvSpPr>
        <p:spPr>
          <a:xfrm>
            <a:off x="744538" y="320675"/>
            <a:ext cx="5318125" cy="2992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28" name="Google Shape;628;p40:notes"/>
          <p:cNvSpPr txBox="1">
            <a:spLocks noGrp="1"/>
          </p:cNvSpPr>
          <p:nvPr>
            <p:ph type="body" idx="1"/>
          </p:nvPr>
        </p:nvSpPr>
        <p:spPr>
          <a:xfrm>
            <a:off x="679450" y="3313112"/>
            <a:ext cx="5448300" cy="532130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000"/>
              <a:buNone/>
            </a:pPr>
            <a:r>
              <a:rPr lang="en-US" sz="1200" b="1" i="1">
                <a:latin typeface="Calibri"/>
                <a:ea typeface="Calibri"/>
                <a:cs typeface="Calibri"/>
                <a:sym typeface="Calibri"/>
              </a:rPr>
              <a:t>Esercizio 2.1: discussione sul processo decisionale supportato (10 min.)</a:t>
            </a:r>
            <a:endParaRPr sz="1200">
              <a:latin typeface="Calibri"/>
              <a:ea typeface="Calibri"/>
              <a:cs typeface="Calibri"/>
              <a:sym typeface="Calibri"/>
            </a:endParaRPr>
          </a:p>
          <a:p>
            <a:pPr marL="0" lvl="0" indent="0" algn="just" rtl="0">
              <a:lnSpc>
                <a:spcPct val="115000"/>
              </a:lnSpc>
              <a:spcBef>
                <a:spcPts val="600"/>
              </a:spcBef>
              <a:spcAft>
                <a:spcPts val="0"/>
              </a:spcAft>
              <a:buClr>
                <a:srgbClr val="4F81BD"/>
              </a:buClr>
              <a:buSzPts val="1000"/>
              <a:buNone/>
            </a:pPr>
            <a:r>
              <a:rPr lang="en-US" sz="1200">
                <a:solidFill>
                  <a:srgbClr val="4F81BD"/>
                </a:solidFill>
                <a:latin typeface="Calibri"/>
                <a:ea typeface="Calibri"/>
                <a:cs typeface="Calibri"/>
                <a:sym typeface="Calibri"/>
              </a:rPr>
              <a:t>Prima di approfondire il processo decisionale supportato nei dettagli, chiarite che questo esercizio è  ideato per far pensare che sostegno può essere utile per aiutare le persone a prendere delle decisioni. </a:t>
            </a:r>
            <a:endParaRPr sz="1200">
              <a:latin typeface="Calibri"/>
              <a:ea typeface="Calibri"/>
              <a:cs typeface="Calibri"/>
              <a:sym typeface="Calibri"/>
            </a:endParaRPr>
          </a:p>
          <a:p>
            <a:pPr marL="0" lvl="0" indent="0" algn="l" rtl="0">
              <a:lnSpc>
                <a:spcPct val="115000"/>
              </a:lnSpc>
              <a:spcBef>
                <a:spcPts val="600"/>
              </a:spcBef>
              <a:spcAft>
                <a:spcPts val="0"/>
              </a:spcAft>
              <a:buClr>
                <a:srgbClr val="4F81BD"/>
              </a:buClr>
              <a:buSzPts val="1000"/>
              <a:buNone/>
            </a:pPr>
            <a:r>
              <a:rPr lang="en-US" sz="1200">
                <a:solidFill>
                  <a:srgbClr val="4F81BD"/>
                </a:solidFill>
                <a:latin typeface="Calibri"/>
                <a:ea typeface="Calibri"/>
                <a:cs typeface="Calibri"/>
                <a:sym typeface="Calibri"/>
              </a:rPr>
              <a:t>Fate la seguente domanda ai partecipanti:</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r>
              <a:rPr lang="en-US" sz="1200" b="1">
                <a:latin typeface="Calibri"/>
                <a:ea typeface="Calibri"/>
                <a:cs typeface="Calibri"/>
                <a:sym typeface="Calibri"/>
              </a:rPr>
              <a:t>In che modo ritenete che una persona possa essere sostenuta nel processo decisionale nel contesto della salute mentale e dei servizi ad essa collegati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endParaRPr sz="1200" b="1">
              <a:latin typeface="Calibri"/>
              <a:ea typeface="Calibri"/>
              <a:cs typeface="Calibri"/>
              <a:sym typeface="Calibri"/>
            </a:endParaRPr>
          </a:p>
          <a:p>
            <a:pPr marL="0" lvl="0" indent="0" algn="l" rtl="0">
              <a:lnSpc>
                <a:spcPct val="100000"/>
              </a:lnSpc>
              <a:spcBef>
                <a:spcPts val="0"/>
              </a:spcBef>
              <a:spcAft>
                <a:spcPts val="0"/>
              </a:spcAft>
              <a:buSzPts val="1000"/>
              <a:buNone/>
            </a:pPr>
            <a:r>
              <a:rPr lang="en-US" sz="1200" b="1">
                <a:latin typeface="Calibri"/>
                <a:ea typeface="Calibri"/>
                <a:cs typeface="Calibri"/>
                <a:sym typeface="Calibri"/>
              </a:rPr>
              <a:t>Alcuni possibili suggerimenti </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Dare alle persone la possibilità di identificare le persone di cui si fidano che possano assisterli nel prendere le decisioni (es. Peer supporters formati) e permettere alle persone di accedere ai servizi con le loro persone di fiducia. </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Cercare di capire il tipo di informazioni o di sostegno che aiuterebbe la persona a prendere delle decisioni.</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Permettere l’accesso al servizio di forme esterne di sostegno.</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Concedere alle persone più tempo per prendere le decisioni ( es. dare alle persone tempo per riflettere)</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mettere fretta alle persone.</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Verificare se la persona potrebbe prendere la decisione in un altro momento in cui le circostanze siano più favorevoli . </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 Verificare se c’è un momento o un luogo migliore per fornire le informazioni. </a:t>
            </a:r>
            <a:endParaRPr sz="1200">
              <a:latin typeface="Calibri"/>
              <a:ea typeface="Calibri"/>
              <a:cs typeface="Calibri"/>
              <a:sym typeface="Calibri"/>
            </a:endParaRPr>
          </a:p>
          <a:p>
            <a:pPr marL="0" lvl="0" indent="-127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Lavorare in maniera collaborativa con le persone nello sviluppo del loro piano di trattamento o di recovery.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629" name="Google Shape;629;p4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1:notes"/>
          <p:cNvSpPr>
            <a:spLocks noGrp="1" noRot="1" noChangeAspect="1"/>
          </p:cNvSpPr>
          <p:nvPr>
            <p:ph type="sldImg" idx="2"/>
          </p:nvPr>
        </p:nvSpPr>
        <p:spPr>
          <a:xfrm>
            <a:off x="458788" y="1257300"/>
            <a:ext cx="5964237" cy="3354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36" name="Google Shape;636;p4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Presentazione: processo decisionale supportato (</a:t>
            </a:r>
            <a:r>
              <a:rPr lang="en-US" sz="1200" b="1"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9</a:t>
            </a:r>
            <a:r>
              <a:rPr lang="en-US" sz="1200" b="1" i="1">
                <a:latin typeface="Calibri"/>
                <a:ea typeface="Calibri"/>
                <a:cs typeface="Calibri"/>
                <a:sym typeface="Calibri"/>
              </a:rPr>
              <a:t>)</a:t>
            </a:r>
            <a:r>
              <a:rPr lang="en-US" sz="1200">
                <a:latin typeface="Calibri"/>
                <a:ea typeface="Calibri"/>
                <a:cs typeface="Calibri"/>
                <a:sym typeface="Calibri"/>
              </a:rPr>
              <a:t> </a:t>
            </a:r>
            <a:r>
              <a:rPr lang="en-US" sz="1200" b="1" i="1">
                <a:latin typeface="Calibri"/>
                <a:ea typeface="Calibri"/>
                <a:cs typeface="Calibri"/>
                <a:sym typeface="Calibri"/>
              </a:rPr>
              <a:t>(</a:t>
            </a:r>
            <a:r>
              <a:rPr lang="en-US" sz="1200" b="1" i="1">
                <a:solidFill>
                  <a:srgbClr val="000000"/>
                </a:solidFill>
                <a:latin typeface="Calibri"/>
                <a:ea typeface="Calibri"/>
                <a:cs typeface="Calibri"/>
                <a:sym typeface="Calibri"/>
              </a:rPr>
              <a:t>50 min.</a:t>
            </a:r>
            <a:r>
              <a:rPr lang="en-US" sz="1200" b="1" i="1">
                <a:latin typeface="Calibri"/>
                <a:ea typeface="Calibri"/>
                <a:cs typeface="Calibri"/>
                <a:sym typeface="Calibri"/>
              </a:rPr>
              <a:t>)</a:t>
            </a:r>
            <a:r>
              <a:rPr lang="en-US" sz="1200" b="1" u="sng">
                <a:latin typeface="Calibri"/>
                <a:ea typeface="Calibri"/>
                <a:cs typeface="Calibri"/>
                <a:sym typeface="Calibri"/>
              </a:rPr>
              <a:t> </a:t>
            </a:r>
            <a:endParaRPr sz="1200">
              <a:latin typeface="Calibri"/>
              <a:ea typeface="Calibri"/>
              <a:cs typeface="Calibri"/>
              <a:sym typeface="Calibri"/>
            </a:endParaRPr>
          </a:p>
          <a:p>
            <a:pPr marL="0" lvl="0" indent="0" algn="just" rtl="0">
              <a:lnSpc>
                <a:spcPct val="90000"/>
              </a:lnSpc>
              <a:spcBef>
                <a:spcPts val="1000"/>
              </a:spcBef>
              <a:spcAft>
                <a:spcPts val="0"/>
              </a:spcAft>
              <a:buSzPts val="1400"/>
              <a:buNone/>
            </a:pPr>
            <a:r>
              <a:rPr lang="en-US" sz="1200">
                <a:latin typeface="Calibri"/>
                <a:ea typeface="Calibri"/>
                <a:cs typeface="Calibri"/>
                <a:sym typeface="Calibri"/>
              </a:rPr>
              <a:t>Alle volte tutti possiamo aver bisogno di assistenza nel prendere delle decisioni in varie aree della vita. Ci possono inoltre essere momenti della vita in cui possiamo trovare difficile prendere decisioni per noi stessi. </a:t>
            </a:r>
            <a:endParaRPr sz="200">
              <a:latin typeface="Calibri"/>
              <a:ea typeface="Calibri"/>
              <a:cs typeface="Calibri"/>
              <a:sym typeface="Calibri"/>
            </a:endParaRPr>
          </a:p>
          <a:p>
            <a:pPr marL="0" lvl="0" indent="0" algn="l" rtl="0">
              <a:lnSpc>
                <a:spcPct val="90000"/>
              </a:lnSpc>
              <a:spcBef>
                <a:spcPts val="1000"/>
              </a:spcBef>
              <a:spcAft>
                <a:spcPts val="0"/>
              </a:spcAft>
              <a:buSzPts val="1400"/>
              <a:buNone/>
            </a:pPr>
            <a:r>
              <a:rPr lang="en-US" sz="1200">
                <a:latin typeface="Calibri"/>
                <a:ea typeface="Calibri"/>
                <a:cs typeface="Calibri"/>
                <a:sym typeface="Calibri"/>
              </a:rPr>
              <a:t>In tali momenti può essere utile rivolgersi a persone di cui ci fidiamo nel momento in cui prendiamo delle decisioni. Infatti, noi tutti facciamo ricorso alle volte  ad un sostegno quando prendiamo decisioni o compiamo scelte, specialmente quando abbiamo bisogno del punto di vista  di altre persone e di abilità per implementare le nostre. </a:t>
            </a:r>
            <a:endParaRPr sz="1200">
              <a:latin typeface="Calibri"/>
              <a:ea typeface="Calibri"/>
              <a:cs typeface="Calibri"/>
              <a:sym typeface="Calibri"/>
            </a:endParaRPr>
          </a:p>
          <a:p>
            <a:pPr marL="0" lvl="0" indent="0" algn="l" rtl="0">
              <a:lnSpc>
                <a:spcPct val="90000"/>
              </a:lnSpc>
              <a:spcBef>
                <a:spcPts val="0"/>
              </a:spcBef>
              <a:spcAft>
                <a:spcPts val="0"/>
              </a:spcAft>
              <a:buSzPts val="1400"/>
              <a:buNone/>
            </a:pPr>
            <a:endParaRPr sz="200">
              <a:latin typeface="Calibri"/>
              <a:ea typeface="Calibri"/>
              <a:cs typeface="Calibri"/>
              <a:sym typeface="Calibri"/>
            </a:endParaRPr>
          </a:p>
          <a:p>
            <a:pPr marL="0" lvl="0" indent="0" algn="l" rtl="0">
              <a:lnSpc>
                <a:spcPct val="90000"/>
              </a:lnSpc>
              <a:spcBef>
                <a:spcPts val="0"/>
              </a:spcBef>
              <a:spcAft>
                <a:spcPts val="0"/>
              </a:spcAft>
              <a:buSzPts val="1400"/>
              <a:buNone/>
            </a:pPr>
            <a:r>
              <a:rPr lang="en-US" sz="1200">
                <a:latin typeface="Calibri"/>
                <a:ea typeface="Calibri"/>
                <a:cs typeface="Calibri"/>
                <a:sym typeface="Calibri"/>
              </a:rPr>
              <a:t>Riconoscendo ciò l’articolo 12 della CRPD riconosce e promuove il concetto di “processo decisionale supportato”</a:t>
            </a:r>
            <a:endParaRPr sz="1200">
              <a:latin typeface="Calibri"/>
              <a:ea typeface="Calibri"/>
              <a:cs typeface="Calibri"/>
              <a:sym typeface="Calibri"/>
            </a:endParaRPr>
          </a:p>
          <a:p>
            <a:pPr marL="0" lvl="0" indent="0" algn="l" rtl="0">
              <a:lnSpc>
                <a:spcPct val="90000"/>
              </a:lnSpc>
              <a:spcBef>
                <a:spcPts val="0"/>
              </a:spcBef>
              <a:spcAft>
                <a:spcPts val="0"/>
              </a:spcAft>
              <a:buSzPts val="1400"/>
              <a:buNone/>
            </a:pPr>
            <a:endParaRPr sz="1200">
              <a:latin typeface="Calibri"/>
              <a:ea typeface="Calibri"/>
              <a:cs typeface="Calibri"/>
              <a:sym typeface="Calibri"/>
            </a:endParaRPr>
          </a:p>
          <a:p>
            <a:pPr marL="0" lvl="0" indent="0" algn="just" rtl="0">
              <a:lnSpc>
                <a:spcPct val="90000"/>
              </a:lnSpc>
              <a:spcBef>
                <a:spcPts val="0"/>
              </a:spcBef>
              <a:spcAft>
                <a:spcPts val="0"/>
              </a:spcAft>
              <a:buSzPts val="1400"/>
              <a:buNone/>
            </a:pPr>
            <a:r>
              <a:rPr lang="en-US" sz="1200">
                <a:latin typeface="Calibri"/>
                <a:ea typeface="Calibri"/>
                <a:cs typeface="Calibri"/>
                <a:sym typeface="Calibri"/>
              </a:rPr>
              <a:t>Questo articolo afferma che le persone devono avere accesso ad una gamma di opzioni di supporto tra cui il supporto delle persone di cui si fidano (es famiglia, amici, peers, attivisti, giuristi, mediatore personale, ecc.).</a:t>
            </a:r>
            <a:endParaRPr sz="1200">
              <a:latin typeface="Calibri"/>
              <a:ea typeface="Calibri"/>
              <a:cs typeface="Calibri"/>
              <a:sym typeface="Calibri"/>
            </a:endParaRPr>
          </a:p>
          <a:p>
            <a:pPr marL="0" lvl="0" indent="0" algn="just" rtl="0">
              <a:lnSpc>
                <a:spcPct val="90000"/>
              </a:lnSpc>
              <a:spcBef>
                <a:spcPts val="1000"/>
              </a:spcBef>
              <a:spcAft>
                <a:spcPts val="0"/>
              </a:spcAft>
              <a:buSzPts val="1400"/>
              <a:buNone/>
            </a:pPr>
            <a:r>
              <a:rPr lang="en-US" sz="1200">
                <a:latin typeface="Calibri"/>
                <a:ea typeface="Calibri"/>
                <a:cs typeface="Calibri"/>
                <a:sym typeface="Calibri"/>
              </a:rPr>
              <a:t>Riconosce che basandosi sulle abilità intrinseche di una persona e fornendo l’adeguato supporto/assistenza si permette alle persone di compiere le proprie scelte.</a:t>
            </a:r>
            <a:endParaRPr sz="1200">
              <a:latin typeface="Calibri"/>
              <a:ea typeface="Calibri"/>
              <a:cs typeface="Calibri"/>
              <a:sym typeface="Calibri"/>
            </a:endParaRPr>
          </a:p>
        </p:txBody>
      </p:sp>
      <p:sp>
        <p:nvSpPr>
          <p:cNvPr id="637" name="Google Shape;637;p4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42:notes"/>
          <p:cNvSpPr>
            <a:spLocks noGrp="1" noRot="1" noChangeAspect="1"/>
          </p:cNvSpPr>
          <p:nvPr>
            <p:ph type="sldImg" idx="2"/>
          </p:nvPr>
        </p:nvSpPr>
        <p:spPr>
          <a:xfrm>
            <a:off x="430213" y="1243013"/>
            <a:ext cx="5964237"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44" name="Google Shape;644;p4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just" rtl="0">
              <a:lnSpc>
                <a:spcPct val="100000"/>
              </a:lnSpc>
              <a:spcBef>
                <a:spcPts val="0"/>
              </a:spcBef>
              <a:spcAft>
                <a:spcPts val="0"/>
              </a:spcAft>
              <a:buSzPts val="1400"/>
              <a:buNone/>
            </a:pPr>
            <a:r>
              <a:rPr lang="en-US" sz="1200">
                <a:latin typeface="Calibri"/>
                <a:ea typeface="Calibri"/>
                <a:cs typeface="Calibri"/>
                <a:sym typeface="Calibri"/>
              </a:rPr>
              <a:t>Una persona può avere bisogno di assistenza per comprendere un’informazione, valutare le varie opzioni, capire le possibili conseguenze e comunicare le proprie decisioni agli altri.</a:t>
            </a:r>
            <a:endParaRPr sz="500">
              <a:latin typeface="Calibri"/>
              <a:ea typeface="Calibri"/>
              <a:cs typeface="Calibri"/>
              <a:sym typeface="Calibri"/>
            </a:endParaRPr>
          </a:p>
          <a:p>
            <a:pPr marL="171450" lvl="0" indent="0" algn="just" rtl="0">
              <a:lnSpc>
                <a:spcPct val="100000"/>
              </a:lnSpc>
              <a:spcBef>
                <a:spcPts val="0"/>
              </a:spcBef>
              <a:spcAft>
                <a:spcPts val="0"/>
              </a:spcAft>
              <a:buSzPts val="1400"/>
              <a:buNone/>
            </a:pPr>
            <a:r>
              <a:rPr lang="en-US" sz="1200">
                <a:latin typeface="Calibri"/>
                <a:ea typeface="Calibri"/>
                <a:cs typeface="Calibri"/>
                <a:sym typeface="Calibri"/>
              </a:rPr>
              <a:t>Ad esempio, nel campo della salute mentale e servizi collegati, un peer supporter può assistere una persona nel comprendere e valutare i benefici e/o gli effetti negativi di un particolare percorso terapeutico, può discutere i pro e i contro di un determinato momento del percorso,  e può comunicare le decisioni della persona se la persona ha difficoltà a farlo.</a:t>
            </a:r>
            <a:endParaRPr sz="1200">
              <a:latin typeface="Calibri"/>
              <a:ea typeface="Calibri"/>
              <a:cs typeface="Calibri"/>
              <a:sym typeface="Calibri"/>
            </a:endParaRPr>
          </a:p>
          <a:p>
            <a:pPr marL="171450" lvl="0" indent="0" algn="just" rtl="0">
              <a:lnSpc>
                <a:spcPct val="100000"/>
              </a:lnSpc>
              <a:spcBef>
                <a:spcPts val="1000"/>
              </a:spcBef>
              <a:spcAft>
                <a:spcPts val="0"/>
              </a:spcAft>
              <a:buSzPts val="1400"/>
              <a:buNone/>
            </a:pPr>
            <a:r>
              <a:rPr lang="en-US" sz="1200">
                <a:latin typeface="Calibri"/>
                <a:ea typeface="Calibri"/>
                <a:cs typeface="Calibri"/>
                <a:sym typeface="Calibri"/>
              </a:rPr>
              <a:t>E’ importante evidenziare che l’assistenza deve essere costruita sulla persona. Le capacità decisionali, e di conseguenza il livello di sostegno necessario, possono variare in diversi stadi della vita della persona. Alle volte le persone non hanno bisogno di alcun supporto mentre alle volte possono avere bisogno di un’assistenza lieve ed altre volte di un supporto più intensivo. </a:t>
            </a:r>
            <a:endParaRPr sz="1200">
              <a:latin typeface="Calibri"/>
              <a:ea typeface="Calibri"/>
              <a:cs typeface="Calibri"/>
              <a:sym typeface="Calibri"/>
            </a:endParaRPr>
          </a:p>
          <a:p>
            <a:pPr marL="171450" lvl="0" indent="0" algn="l" rtl="0">
              <a:lnSpc>
                <a:spcPct val="100000"/>
              </a:lnSpc>
              <a:spcBef>
                <a:spcPts val="1000"/>
              </a:spcBef>
              <a:spcAft>
                <a:spcPts val="0"/>
              </a:spcAft>
              <a:buSzPts val="1400"/>
              <a:buNone/>
            </a:pPr>
            <a:r>
              <a:rPr lang="en-US" sz="1200">
                <a:latin typeface="Calibri"/>
                <a:ea typeface="Calibri"/>
                <a:cs typeface="Calibri"/>
                <a:sym typeface="Calibri"/>
              </a:rPr>
              <a:t>Es. Una persona nelle prime fasi della demenza può aver bisogno di supporto nullo o minimo, mentre negli anni successivi può aver bisogno di un supporto più intensivo. Inoltre, alcune persone possono aver bisogno di sostegno solo per decisioni complesse, mentre altre possono richiedere sostegno anche per piccole decisioni quotidiane. </a:t>
            </a:r>
            <a:endParaRPr sz="1200">
              <a:latin typeface="Calibri"/>
              <a:ea typeface="Calibri"/>
              <a:cs typeface="Calibri"/>
              <a:sym typeface="Calibri"/>
            </a:endParaRPr>
          </a:p>
        </p:txBody>
      </p:sp>
      <p:sp>
        <p:nvSpPr>
          <p:cNvPr id="645" name="Google Shape;645;p4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4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52" name="Google Shape;652;p4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just" rtl="0">
              <a:lnSpc>
                <a:spcPct val="100000"/>
              </a:lnSpc>
              <a:spcBef>
                <a:spcPts val="0"/>
              </a:spcBef>
              <a:spcAft>
                <a:spcPts val="0"/>
              </a:spcAft>
              <a:buSzPts val="1400"/>
              <a:buNone/>
            </a:pPr>
            <a:r>
              <a:rPr lang="en-US" sz="1200">
                <a:latin typeface="Calibri"/>
                <a:ea typeface="Calibri"/>
                <a:cs typeface="Calibri"/>
                <a:sym typeface="Calibri"/>
              </a:rPr>
              <a:t>È importante ricordare che, a differenza del bisogno di assistenza, il diritto ad esercitare la capacità giuridica non oscilla né varia mai. Le persone devono sempre essere accettate per il fatto che hanno il diritto di prendere le proprie decisioni. </a:t>
            </a:r>
            <a:endParaRPr sz="1200">
              <a:latin typeface="Calibri"/>
              <a:ea typeface="Calibri"/>
              <a:cs typeface="Calibri"/>
              <a:sym typeface="Calibri"/>
            </a:endParaRPr>
          </a:p>
          <a:p>
            <a:pPr marL="171450" lvl="0" indent="0" algn="l" rtl="0">
              <a:lnSpc>
                <a:spcPct val="100000"/>
              </a:lnSpc>
              <a:spcBef>
                <a:spcPts val="1000"/>
              </a:spcBef>
              <a:spcAft>
                <a:spcPts val="0"/>
              </a:spcAft>
              <a:buSzPts val="1400"/>
              <a:buNone/>
            </a:pPr>
            <a:r>
              <a:rPr lang="en-US" sz="1200">
                <a:latin typeface="Calibri"/>
                <a:ea typeface="Calibri"/>
                <a:cs typeface="Calibri"/>
                <a:sym typeface="Calibri"/>
              </a:rPr>
              <a:t>Esistono forme differenti di supporto – sia formale che informale.</a:t>
            </a:r>
            <a:endParaRPr sz="1200">
              <a:latin typeface="Calibri"/>
              <a:ea typeface="Calibri"/>
              <a:cs typeface="Calibri"/>
              <a:sym typeface="Calibri"/>
            </a:endParaRPr>
          </a:p>
          <a:p>
            <a:pPr marL="171450" lvl="0" indent="0" algn="l" rtl="0">
              <a:lnSpc>
                <a:spcPct val="100000"/>
              </a:lnSpc>
              <a:spcBef>
                <a:spcPts val="0"/>
              </a:spcBef>
              <a:spcAft>
                <a:spcPts val="0"/>
              </a:spcAft>
              <a:buSzPts val="1100"/>
              <a:buNone/>
            </a:pPr>
            <a:endParaRPr sz="5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La maggioranza dei modelli di supporto non sono ancora pienamente conformi con la CRPD. </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Le critiche possono includere obiezioni quali: alcuni modelli sono guidati e condotti da professionisti ed utilizzano ancora il trattamento obbligatorio (sebbene questo possa essere utilizzato in forma minore che in altri servizi di salute mentale o servizi sociali, come ad esempio nell’Open Dialogue). </a:t>
            </a:r>
            <a:endParaRPr sz="1200">
              <a:latin typeface="Calibri"/>
              <a:ea typeface="Calibri"/>
              <a:cs typeface="Calibri"/>
              <a:sym typeface="Calibri"/>
            </a:endParaRPr>
          </a:p>
          <a:p>
            <a:pPr marL="171450" lvl="0" indent="0" algn="just" rtl="0">
              <a:lnSpc>
                <a:spcPct val="100000"/>
              </a:lnSpc>
              <a:spcBef>
                <a:spcPts val="1000"/>
              </a:spcBef>
              <a:spcAft>
                <a:spcPts val="0"/>
              </a:spcAft>
              <a:buSzPts val="1400"/>
              <a:buNone/>
            </a:pPr>
            <a:r>
              <a:rPr lang="en-US" sz="1200">
                <a:latin typeface="Calibri"/>
                <a:ea typeface="Calibri"/>
                <a:cs typeface="Calibri"/>
                <a:sym typeface="Calibri"/>
              </a:rPr>
              <a:t>È importante riconoscere tali limitazioni e tenere in mente che tali servizi possono essere migliorati per ottenere la piena conformità con la CRPD.</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653" name="Google Shape;653;p4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p4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60" name="Google Shape;660;p4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42900" lvl="0" indent="0" algn="l" rtl="0">
              <a:lnSpc>
                <a:spcPct val="100000"/>
              </a:lnSpc>
              <a:spcBef>
                <a:spcPts val="0"/>
              </a:spcBef>
              <a:spcAft>
                <a:spcPts val="0"/>
              </a:spcAft>
              <a:buSzPts val="1800"/>
              <a:buNone/>
            </a:pPr>
            <a:r>
              <a:rPr lang="en-US" sz="1200" b="1">
                <a:latin typeface="Calibri"/>
                <a:ea typeface="Calibri"/>
                <a:cs typeface="Calibri"/>
                <a:sym typeface="Calibri"/>
              </a:rPr>
              <a:t>Cerchio del sostegno (Australia, United Kingdom) </a:t>
            </a:r>
            <a:r>
              <a:rPr lang="en-US" sz="1200" b="1" i="1">
                <a:latin typeface="Calibri"/>
                <a:ea typeface="Calibri"/>
                <a:cs typeface="Calibri"/>
                <a:sym typeface="Calibri"/>
              </a:rPr>
              <a:t>(</a:t>
            </a:r>
            <a:r>
              <a:rPr lang="en-US" sz="1200" b="1"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10</a:t>
            </a:r>
            <a:r>
              <a:rPr lang="en-US" sz="1200" b="1" i="1">
                <a:latin typeface="Calibri"/>
                <a:ea typeface="Calibri"/>
                <a:cs typeface="Calibri"/>
                <a:sym typeface="Calibri"/>
              </a:rPr>
              <a:t>)</a:t>
            </a:r>
            <a:endParaRPr sz="1200">
              <a:latin typeface="Calibri"/>
              <a:ea typeface="Calibri"/>
              <a:cs typeface="Calibri"/>
              <a:sym typeface="Calibri"/>
            </a:endParaRPr>
          </a:p>
          <a:p>
            <a:pPr marL="342900" lvl="0" indent="0" algn="l" rtl="0">
              <a:lnSpc>
                <a:spcPct val="100000"/>
              </a:lnSpc>
              <a:spcBef>
                <a:spcPts val="1000"/>
              </a:spcBef>
              <a:spcAft>
                <a:spcPts val="0"/>
              </a:spcAft>
              <a:buSzPts val="1400"/>
              <a:buNone/>
            </a:pPr>
            <a:r>
              <a:rPr lang="en-US" sz="1200">
                <a:latin typeface="Calibri"/>
                <a:ea typeface="Calibri"/>
                <a:cs typeface="Calibri"/>
                <a:sym typeface="Calibri"/>
              </a:rPr>
              <a:t>Il Circle of Support/Cerchio di Sostegno (alle volte chiamato Cerchio degli Amici) è un gruppo di persone che si incontra regolarmente per assistere una persona (la persona centrale) a raggiungere i propri obiettivi personali.</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Il Circolo svolge il ruolo di comunità attorno alla persona centrale, fornendo, quando necessario, supporto per raggiungere ciò che la persona desidera. La persona che viene sostenuta ha il compito di:</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Decidere chi invitare a far parte del cerchio.</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Decidere in quale direzione vanno convogliate le energie del Cerchio</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Un facilitatore è generalmente scelto all’interno del Cerchio per occuparsi del lavoro che serve a far andare avanti il Cerchio</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endParaRPr sz="1200">
              <a:latin typeface="Calibri"/>
              <a:ea typeface="Calibri"/>
              <a:cs typeface="Calibri"/>
              <a:sym typeface="Calibri"/>
            </a:endParaRPr>
          </a:p>
          <a:p>
            <a:pPr marL="342900" lvl="0" indent="0" algn="l"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Per maggiori informazioni fate vedere ai partecipanti il seguente video: </a:t>
            </a:r>
            <a:endParaRPr sz="500">
              <a:solidFill>
                <a:srgbClr val="000000"/>
              </a:solidFill>
              <a:latin typeface="Calibri"/>
              <a:ea typeface="Calibri"/>
              <a:cs typeface="Calibri"/>
              <a:sym typeface="Calibri"/>
            </a:endParaRPr>
          </a:p>
          <a:p>
            <a:pPr marL="342900" lvl="0" indent="0" algn="l" rtl="0">
              <a:lnSpc>
                <a:spcPct val="100000"/>
              </a:lnSpc>
              <a:spcBef>
                <a:spcPts val="1000"/>
              </a:spcBef>
              <a:spcAft>
                <a:spcPts val="0"/>
              </a:spcAft>
              <a:buClr>
                <a:srgbClr val="000000"/>
              </a:buClr>
              <a:buSzPts val="1800"/>
              <a:buNone/>
            </a:pPr>
            <a:r>
              <a:rPr lang="en-US" sz="1200" b="1">
                <a:solidFill>
                  <a:srgbClr val="000000"/>
                </a:solidFill>
                <a:latin typeface="Calibri"/>
                <a:ea typeface="Calibri"/>
                <a:cs typeface="Calibri"/>
                <a:sym typeface="Calibri"/>
              </a:rPr>
              <a:t>Circles of Support, </a:t>
            </a:r>
            <a:r>
              <a:rPr lang="en-US" sz="1200" b="1" u="sng">
                <a:solidFill>
                  <a:srgbClr val="000000"/>
                </a:solidFill>
                <a:latin typeface="Calibri"/>
                <a:ea typeface="Calibri"/>
                <a:cs typeface="Calibri"/>
                <a:sym typeface="Calibri"/>
              </a:rPr>
              <a:t>Inclusion </a:t>
            </a:r>
            <a:r>
              <a:rPr lang="en-US" sz="300">
                <a:solidFill>
                  <a:srgbClr val="000000"/>
                </a:solidFill>
                <a:latin typeface="Calibri"/>
                <a:ea typeface="Calibri"/>
                <a:cs typeface="Calibri"/>
                <a:sym typeface="Calibri"/>
              </a:rPr>
              <a:t> </a:t>
            </a:r>
            <a:r>
              <a:rPr lang="en-US" sz="1200" b="1">
                <a:solidFill>
                  <a:srgbClr val="000000"/>
                </a:solidFill>
                <a:latin typeface="Calibri"/>
                <a:ea typeface="Calibri"/>
                <a:cs typeface="Calibri"/>
                <a:sym typeface="Calibri"/>
              </a:rPr>
              <a:t>Melbourne (6:19) </a:t>
            </a:r>
            <a:endParaRPr sz="500">
              <a:solidFill>
                <a:srgbClr val="000000"/>
              </a:solidFill>
              <a:latin typeface="Calibri"/>
              <a:ea typeface="Calibri"/>
              <a:cs typeface="Calibri"/>
              <a:sym typeface="Calibri"/>
            </a:endParaRPr>
          </a:p>
          <a:p>
            <a:pPr marL="342900" lvl="0" indent="0" algn="l" rtl="0">
              <a:lnSpc>
                <a:spcPct val="100000"/>
              </a:lnSpc>
              <a:spcBef>
                <a:spcPts val="0"/>
              </a:spcBef>
              <a:spcAft>
                <a:spcPts val="0"/>
              </a:spcAft>
              <a:buClr>
                <a:srgbClr val="0000FF"/>
              </a:buClr>
              <a:buSzPts val="1800"/>
              <a:buNone/>
            </a:pPr>
            <a:r>
              <a:rPr lang="en-US" sz="1200" b="1" u="sng">
                <a:solidFill>
                  <a:srgbClr val="0000FF"/>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https://www.youtube.com/watch?v=yVtCGFHPKWY</a:t>
            </a:r>
            <a:r>
              <a:rPr lang="en-US" sz="1200" b="1">
                <a:solidFill>
                  <a:srgbClr val="000000"/>
                </a:solidFill>
                <a:latin typeface="Calibri"/>
                <a:ea typeface="Calibri"/>
                <a:cs typeface="Calibri"/>
                <a:sym typeface="Calibri"/>
              </a:rPr>
              <a:t> (accessed 22 June 2018).</a:t>
            </a:r>
            <a:endParaRPr sz="5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500">
              <a:solidFill>
                <a:srgbClr val="000000"/>
              </a:solidFill>
            </a:endParaRPr>
          </a:p>
        </p:txBody>
      </p:sp>
      <p:sp>
        <p:nvSpPr>
          <p:cNvPr id="661" name="Google Shape;661;p4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4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69" name="Google Shape;669;p4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a:latin typeface="Calibri"/>
                <a:ea typeface="Calibri"/>
                <a:cs typeface="Calibri"/>
                <a:sym typeface="Calibri"/>
              </a:rPr>
              <a:t>https://youtu.be/fhF6mv03Cx0</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(accessed April 9 2019)</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670" name="Google Shape;670;p4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4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78" name="Google Shape;678;p4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42900" lvl="0" indent="0" algn="l" rtl="0">
              <a:lnSpc>
                <a:spcPct val="100000"/>
              </a:lnSpc>
              <a:spcBef>
                <a:spcPts val="0"/>
              </a:spcBef>
              <a:spcAft>
                <a:spcPts val="0"/>
              </a:spcAft>
              <a:buSzPts val="1800"/>
              <a:buNone/>
            </a:pPr>
            <a:r>
              <a:rPr lang="en-US" sz="1200" b="1">
                <a:latin typeface="Calibri"/>
                <a:ea typeface="Calibri"/>
                <a:cs typeface="Calibri"/>
                <a:sym typeface="Calibri"/>
              </a:rPr>
              <a:t>Mediatore Personale (Svezia) (</a:t>
            </a:r>
            <a:r>
              <a:rPr lang="en-US" sz="1200" b="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11</a:t>
            </a:r>
            <a:r>
              <a:rPr lang="en-US" sz="1200" b="1">
                <a:latin typeface="Calibri"/>
                <a:ea typeface="Calibri"/>
                <a:cs typeface="Calibri"/>
                <a:sym typeface="Calibri"/>
              </a:rPr>
              <a:t>)</a:t>
            </a:r>
            <a:endParaRPr sz="200">
              <a:latin typeface="Calibri"/>
              <a:ea typeface="Calibri"/>
              <a:cs typeface="Calibri"/>
              <a:sym typeface="Calibri"/>
            </a:endParaRPr>
          </a:p>
          <a:p>
            <a:pPr marL="342900" lvl="0" indent="0" algn="l" rtl="0">
              <a:lnSpc>
                <a:spcPct val="100000"/>
              </a:lnSpc>
              <a:spcBef>
                <a:spcPts val="1000"/>
              </a:spcBef>
              <a:spcAft>
                <a:spcPts val="0"/>
              </a:spcAft>
              <a:buSzPts val="1400"/>
              <a:buNone/>
            </a:pPr>
            <a:r>
              <a:rPr lang="en-US" sz="1200">
                <a:latin typeface="Calibri"/>
                <a:ea typeface="Calibri"/>
                <a:cs typeface="Calibri"/>
                <a:sym typeface="Calibri"/>
              </a:rPr>
              <a:t>Il Mediatore Personale in Svezia è un modello di sostegno decisionale offerto da varie ONG.</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Un Mediatore Personale è una persona qualificata che aiuta i clienti in tutta una serie di questioni: affari di famiglia, accesso ai servizi o al lavoro. Un Mediatore Personale interviene solo dove i suoi clienti lo desiderano. </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Il rapporto è basato su una relazione di fiducia di lunga durata tra il mediatore personale ed il cliente. </a:t>
            </a:r>
            <a:endParaRPr sz="1200">
              <a:latin typeface="Calibri"/>
              <a:ea typeface="Calibri"/>
              <a:cs typeface="Calibri"/>
              <a:sym typeface="Calibri"/>
            </a:endParaRPr>
          </a:p>
          <a:p>
            <a:pPr marL="342900" lvl="0" indent="0" algn="l" rtl="0">
              <a:lnSpc>
                <a:spcPct val="100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679" name="Google Shape;679;p4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4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87" name="Google Shape;687;p4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42900" lvl="0" indent="0" algn="just" rtl="0">
              <a:lnSpc>
                <a:spcPct val="115000"/>
              </a:lnSpc>
              <a:spcBef>
                <a:spcPts val="0"/>
              </a:spcBef>
              <a:spcAft>
                <a:spcPts val="0"/>
              </a:spcAft>
              <a:buSzPts val="1800"/>
              <a:buNone/>
            </a:pPr>
            <a:r>
              <a:rPr lang="en-US" sz="1200" b="1">
                <a:latin typeface="Calibri"/>
                <a:ea typeface="Calibri"/>
                <a:cs typeface="Calibri"/>
                <a:sym typeface="Calibri"/>
              </a:rPr>
              <a:t>Assistenza personale (</a:t>
            </a:r>
            <a:r>
              <a:rPr lang="en-US" sz="1200" b="1"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13</a:t>
            </a:r>
            <a:r>
              <a:rPr lang="en-US" sz="1200" b="1">
                <a:latin typeface="Calibri"/>
                <a:ea typeface="Calibri"/>
                <a:cs typeface="Calibri"/>
                <a:sym typeface="Calibri"/>
              </a:rPr>
              <a:t>)</a:t>
            </a:r>
            <a:endParaRPr sz="2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L’assistenza personale si riferisce ad un sostegno umano diretto alla persona/guidato dall’utente rivolto ad una persona con disabilità. L’assistenza personale è uno strumento per la vita indipendente.</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Gli assistenti personali possono essere persone fidate che discutono le opzioni con la persona e la sostengono nella comunicazione agli altri dei propri desideri e preferenze.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688" name="Google Shape;688;p4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48: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696" name="Google Shape;696;p48:notes"/>
          <p:cNvSpPr txBox="1">
            <a:spLocks noGrp="1"/>
          </p:cNvSpPr>
          <p:nvPr>
            <p:ph type="body" idx="1"/>
          </p:nvPr>
        </p:nvSpPr>
        <p:spPr>
          <a:xfrm>
            <a:off x="679450" y="3324225"/>
            <a:ext cx="5448300" cy="5972175"/>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100"/>
              <a:buNone/>
            </a:pPr>
            <a:r>
              <a:rPr lang="en-US" sz="1200" b="1">
                <a:latin typeface="Calibri"/>
                <a:ea typeface="Calibri"/>
                <a:cs typeface="Calibri"/>
                <a:sym typeface="Calibri"/>
              </a:rPr>
              <a:t>Open Dialogue: </a:t>
            </a:r>
            <a:r>
              <a:rPr lang="en-US" sz="1200" b="1" i="1">
                <a:latin typeface="Calibri"/>
                <a:ea typeface="Calibri"/>
                <a:cs typeface="Calibri"/>
                <a:sym typeface="Calibri"/>
              </a:rPr>
              <a:t>Filandia </a:t>
            </a:r>
            <a:r>
              <a:rPr lang="en-US" sz="1200" i="1">
                <a:latin typeface="Calibri"/>
                <a:ea typeface="Calibri"/>
                <a:cs typeface="Calibri"/>
                <a:sym typeface="Calibri"/>
              </a:rPr>
              <a:t>(</a:t>
            </a:r>
            <a:r>
              <a:rPr lang="en-US" sz="1200"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14</a:t>
            </a:r>
            <a:r>
              <a:rPr lang="en-US" sz="1200" i="1">
                <a:latin typeface="Calibri"/>
                <a:ea typeface="Calibri"/>
                <a:cs typeface="Calibri"/>
                <a:sym typeface="Calibri"/>
              </a:rPr>
              <a:t>(14,</a:t>
            </a:r>
            <a:r>
              <a:rPr lang="en-US" sz="1200" i="1" u="sng">
                <a:solidFill>
                  <a:srgbClr val="000000"/>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15</a:t>
            </a:r>
            <a:r>
              <a:rPr lang="en-US" sz="1200" i="1">
                <a:latin typeface="Calibri"/>
                <a:ea typeface="Calibri"/>
                <a:cs typeface="Calibri"/>
                <a:sym typeface="Calibri"/>
              </a:rPr>
              <a:t>)</a:t>
            </a:r>
            <a:endParaRPr sz="1200">
              <a:latin typeface="Calibri"/>
              <a:ea typeface="Calibri"/>
              <a:cs typeface="Calibri"/>
              <a:sym typeface="Calibri"/>
            </a:endParaRPr>
          </a:p>
          <a:p>
            <a:pPr marL="0" lvl="0" indent="0" algn="just" rtl="0">
              <a:lnSpc>
                <a:spcPct val="100000"/>
              </a:lnSpc>
              <a:spcBef>
                <a:spcPts val="1000"/>
              </a:spcBef>
              <a:spcAft>
                <a:spcPts val="0"/>
              </a:spcAft>
              <a:buSzPts val="1400"/>
              <a:buNone/>
            </a:pPr>
            <a:r>
              <a:rPr lang="en-US" sz="1200">
                <a:latin typeface="Calibri"/>
                <a:ea typeface="Calibri"/>
                <a:cs typeface="Calibri"/>
                <a:sym typeface="Calibri"/>
              </a:rPr>
              <a:t>Il Dialogo Aperto è un’alternativa finlandese al tradizionale sistema di salute mentale  per persone con diagnosi di psicosi quali la schizofrenia</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Questo approccio è basato sul processo decisionale supportato ed ha lo scopo di sostenere la rete personale di familiari ed amici, ed anche di rispettare le decisioni individuali. </a:t>
            </a:r>
            <a:endParaRPr sz="19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Nell’Open Dialogue, la persona che ricerca il sostegno, la famiglia ed i caregivers sono tutti invitati a partecipare a riunioni quotidiane con l’operatore Open Dialogue in incontri quotidiani che sono aperti, non riservati e non gerarchici. </a:t>
            </a:r>
            <a:endParaRPr sz="19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Ognuno dà voce apertamente e riflette sui propri pensieri e sentimenti, ed ognuno viene ascoltato, soprattutto la persona che cerca sostegno.</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Parlando apertamente ed allo stesso livello in ogni momento, ognuno capisce che cosa sta succedendo e di che cosa si sta parlando. </a:t>
            </a:r>
            <a:endParaRPr sz="1900">
              <a:latin typeface="Calibri"/>
              <a:ea typeface="Calibri"/>
              <a:cs typeface="Calibri"/>
              <a:sym typeface="Calibri"/>
            </a:endParaRPr>
          </a:p>
          <a:p>
            <a:pPr marL="0" lvl="0" indent="0" algn="l" rtl="0">
              <a:lnSpc>
                <a:spcPct val="100000"/>
              </a:lnSpc>
              <a:spcBef>
                <a:spcPts val="600"/>
              </a:spcBef>
              <a:spcAft>
                <a:spcPts val="0"/>
              </a:spcAft>
              <a:buSzPts val="1400"/>
              <a:buNone/>
            </a:pPr>
            <a:r>
              <a:rPr lang="en-US" sz="1200">
                <a:latin typeface="Calibri"/>
                <a:ea typeface="Calibri"/>
                <a:cs typeface="Calibri"/>
                <a:sym typeface="Calibri"/>
              </a:rPr>
              <a:t>Si crea un linguaggio comune ed i partecipanti costruiscono una nuova forma di comprensione tra loro</a:t>
            </a:r>
            <a:endParaRPr sz="500">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Il team fornisce aiuto immediato entro 24 ore dal primo contatto. Il team mette in campo la rete sociale, ricostruisce le relazioni e cerca di evitare la medicalizzazione e l’esperienza alienante dell’ ospedalizzazione riunendo assieme la rete sociale della persona che cerca il sostegno. </a:t>
            </a:r>
            <a:endParaRPr sz="1200">
              <a:latin typeface="Calibri"/>
              <a:ea typeface="Calibri"/>
              <a:cs typeface="Calibri"/>
              <a:sym typeface="Calibri"/>
            </a:endParaRPr>
          </a:p>
          <a:p>
            <a:pPr marL="0" lvl="0" indent="0" algn="l" rtl="0">
              <a:lnSpc>
                <a:spcPct val="115000"/>
              </a:lnSpc>
              <a:spcBef>
                <a:spcPts val="1000"/>
              </a:spcBef>
              <a:spcAft>
                <a:spcPts val="0"/>
              </a:spcAft>
              <a:buSzPts val="1400"/>
              <a:buNone/>
            </a:pPr>
            <a:r>
              <a:rPr lang="en-US" sz="1200">
                <a:latin typeface="Calibri"/>
                <a:ea typeface="Calibri"/>
                <a:cs typeface="Calibri"/>
                <a:sym typeface="Calibri"/>
              </a:rPr>
              <a:t>Non viene preparato un piano specifico – si tratta di un approccio flessibile che si adatta al cambiamento dei bisogni.</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500">
              <a:latin typeface="Calibri"/>
              <a:ea typeface="Calibri"/>
              <a:cs typeface="Calibri"/>
              <a:sym typeface="Calibri"/>
            </a:endParaRPr>
          </a:p>
          <a:p>
            <a:pPr marL="0" lvl="0" indent="0" algn="l" rtl="0">
              <a:lnSpc>
                <a:spcPct val="115000"/>
              </a:lnSpc>
              <a:spcBef>
                <a:spcPts val="0"/>
              </a:spcBef>
              <a:spcAft>
                <a:spcPts val="0"/>
              </a:spcAft>
              <a:buClr>
                <a:srgbClr val="4F81BD"/>
              </a:buClr>
              <a:buSzPts val="1100"/>
              <a:buNone/>
            </a:pPr>
            <a:r>
              <a:rPr lang="en-US" sz="1200">
                <a:solidFill>
                  <a:srgbClr val="4F81BD"/>
                </a:solidFill>
                <a:latin typeface="Calibri"/>
                <a:ea typeface="Calibri"/>
                <a:cs typeface="Calibri"/>
                <a:sym typeface="Calibri"/>
              </a:rPr>
              <a:t>Fate vedere ai partecipanti il seguente video:</a:t>
            </a:r>
            <a:endParaRPr sz="1200">
              <a:latin typeface="Calibri"/>
              <a:ea typeface="Calibri"/>
              <a:cs typeface="Calibri"/>
              <a:sym typeface="Calibri"/>
            </a:endParaRPr>
          </a:p>
          <a:p>
            <a:pPr marL="0" lvl="0" indent="0" algn="l" rtl="0">
              <a:lnSpc>
                <a:spcPct val="115000"/>
              </a:lnSpc>
              <a:spcBef>
                <a:spcPts val="1000"/>
              </a:spcBef>
              <a:spcAft>
                <a:spcPts val="0"/>
              </a:spcAft>
              <a:buClr>
                <a:srgbClr val="4F81BD"/>
              </a:buClr>
              <a:buSzPts val="1100"/>
              <a:buNone/>
            </a:pPr>
            <a:r>
              <a:rPr lang="en-US" sz="1200">
                <a:solidFill>
                  <a:srgbClr val="4F81BD"/>
                </a:solidFill>
                <a:latin typeface="Calibri"/>
                <a:ea typeface="Calibri"/>
                <a:cs typeface="Calibri"/>
                <a:sym typeface="Calibri"/>
              </a:rPr>
              <a:t>Daniel Mackler and Jaakko Seikkula Speak on Finnish Open Dialogue, social networks, and recovery from psychosis</a:t>
            </a:r>
            <a:r>
              <a:rPr lang="en-US" sz="1200" i="1">
                <a:solidFill>
                  <a:srgbClr val="4F81BD"/>
                </a:solidFill>
                <a:latin typeface="Calibri"/>
                <a:ea typeface="Calibri"/>
                <a:cs typeface="Calibri"/>
                <a:sym typeface="Calibri"/>
              </a:rPr>
              <a:t> (</a:t>
            </a:r>
            <a:r>
              <a:rPr lang="en-US" sz="1200" i="1" u="sng">
                <a:solidFill>
                  <a:srgbClr val="4F81BD"/>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16</a:t>
            </a:r>
            <a:r>
              <a:rPr lang="en-US" sz="1200" i="1">
                <a:solidFill>
                  <a:srgbClr val="4F81BD"/>
                </a:solidFill>
                <a:latin typeface="Calibri"/>
                <a:ea typeface="Calibri"/>
                <a:cs typeface="Calibri"/>
                <a:sym typeface="Calibri"/>
              </a:rPr>
              <a:t>)</a:t>
            </a:r>
            <a:r>
              <a:rPr lang="en-US" sz="1200">
                <a:solidFill>
                  <a:srgbClr val="4F81BD"/>
                </a:solidFill>
                <a:latin typeface="Calibri"/>
                <a:ea typeface="Calibri"/>
                <a:cs typeface="Calibri"/>
                <a:sym typeface="Calibri"/>
              </a:rPr>
              <a:t> (8:24 min.)</a:t>
            </a:r>
            <a:r>
              <a:rPr lang="en-US" sz="1200" b="1">
                <a:solidFill>
                  <a:srgbClr val="000000"/>
                </a:solidFill>
                <a:latin typeface="Calibri"/>
                <a:ea typeface="Calibri"/>
                <a:cs typeface="Calibri"/>
                <a:sym typeface="Calibri"/>
              </a:rPr>
              <a:t> </a:t>
            </a:r>
            <a:r>
              <a:rPr lang="en-US" sz="1200" b="1" u="sng">
                <a:solidFill>
                  <a:srgbClr val="000000"/>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https://www.youtube.com/watch?v=ywtPedxhC3U&amp;feature=related&amp;app=desktop</a:t>
            </a:r>
            <a:r>
              <a:rPr lang="en-US" sz="1200" b="1">
                <a:solidFill>
                  <a:srgbClr val="000000"/>
                </a:solidFill>
                <a:latin typeface="Calibri"/>
                <a:ea typeface="Calibri"/>
                <a:cs typeface="Calibri"/>
                <a:sym typeface="Calibri"/>
              </a:rPr>
              <a:t> </a:t>
            </a:r>
            <a:r>
              <a:rPr lang="en-US" sz="1200">
                <a:solidFill>
                  <a:srgbClr val="4F81BD"/>
                </a:solidFill>
                <a:latin typeface="Calibri"/>
                <a:ea typeface="Calibri"/>
                <a:cs typeface="Calibri"/>
                <a:sym typeface="Calibri"/>
              </a:rPr>
              <a:t>(accessed 22 July 2016).</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000">
              <a:latin typeface="Calibri"/>
              <a:ea typeface="Calibri"/>
              <a:cs typeface="Calibri"/>
              <a:sym typeface="Calibri"/>
            </a:endParaRPr>
          </a:p>
        </p:txBody>
      </p:sp>
      <p:sp>
        <p:nvSpPr>
          <p:cNvPr id="697" name="Google Shape;697;p4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4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05" name="Google Shape;705;p4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b="1">
                <a:latin typeface="Calibri"/>
                <a:ea typeface="Calibri"/>
                <a:cs typeface="Calibri"/>
                <a:sym typeface="Calibri"/>
              </a:rPr>
              <a:t>L’importanza del sostegno</a:t>
            </a:r>
            <a:endParaRPr sz="1200">
              <a:latin typeface="Calibri"/>
              <a:ea typeface="Calibri"/>
              <a:cs typeface="Calibri"/>
              <a:sym typeface="Calibri"/>
            </a:endParaRPr>
          </a:p>
          <a:p>
            <a:pPr marL="0" lvl="0" indent="0" algn="just" rtl="0">
              <a:lnSpc>
                <a:spcPct val="100000"/>
              </a:lnSpc>
              <a:spcBef>
                <a:spcPts val="1000"/>
              </a:spcBef>
              <a:spcAft>
                <a:spcPts val="0"/>
              </a:spcAft>
              <a:buSzPts val="1400"/>
              <a:buNone/>
            </a:pPr>
            <a:r>
              <a:rPr lang="en-US" sz="1200">
                <a:latin typeface="Calibri"/>
                <a:ea typeface="Calibri"/>
                <a:cs typeface="Calibri"/>
                <a:sym typeface="Calibri"/>
              </a:rPr>
              <a:t>Forme formali di sostegno non devono sostituire le reti di supporto informali (famiglia, amici ecc.) che sono essenziali nella vita quotidiana delle persone. Quando la rete informale è inesistente o indebolita, è molto importante aiutare la persona a ricostruirla o consolidarla.</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Allo stesso tempo può essere necessario sostenere reti di supporto più formali per le persone che ne hanno bisogno o che le richiedono.</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0"/>
              </a:spcBef>
              <a:spcAft>
                <a:spcPts val="0"/>
              </a:spcAft>
              <a:buSzPts val="2200"/>
              <a:buNone/>
            </a:pPr>
            <a:endParaRPr sz="1600">
              <a:latin typeface="Calibri"/>
              <a:ea typeface="Calibri"/>
              <a:cs typeface="Calibri"/>
              <a:sym typeface="Calibri"/>
            </a:endParaRPr>
          </a:p>
          <a:p>
            <a:pPr marL="0" lvl="0" indent="0" algn="l" rtl="0">
              <a:lnSpc>
                <a:spcPct val="100000"/>
              </a:lnSpc>
              <a:spcBef>
                <a:spcPts val="0"/>
              </a:spcBef>
              <a:spcAft>
                <a:spcPts val="0"/>
              </a:spcAft>
              <a:buSzPts val="800"/>
              <a:buNone/>
            </a:pPr>
            <a:endParaRPr sz="200">
              <a:latin typeface="Calibri"/>
              <a:ea typeface="Calibri"/>
              <a:cs typeface="Calibri"/>
              <a:sym typeface="Calibri"/>
            </a:endParaRPr>
          </a:p>
          <a:p>
            <a:pPr marL="0" lvl="0" indent="0" algn="l" rtl="0">
              <a:lnSpc>
                <a:spcPct val="100000"/>
              </a:lnSpc>
              <a:spcBef>
                <a:spcPts val="0"/>
              </a:spcBef>
              <a:spcAft>
                <a:spcPts val="0"/>
              </a:spcAft>
              <a:buSzPts val="1400"/>
              <a:buNone/>
            </a:pPr>
            <a:endParaRPr sz="200">
              <a:latin typeface="Calibri"/>
              <a:ea typeface="Calibri"/>
              <a:cs typeface="Calibri"/>
              <a:sym typeface="Calibri"/>
            </a:endParaRPr>
          </a:p>
        </p:txBody>
      </p:sp>
      <p:sp>
        <p:nvSpPr>
          <p:cNvPr id="706" name="Google Shape;706;p4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9" name="Google Shape;329;p5: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Utilizziamo i termini “persone che utilizzano” o “che hanno utilizzato precedentemente” servizi di salute mentale o servizi correlati per riferirci a persone che non necessariamente si identificano nell’essere disabili ma che hanno una varietà di esperienze applicabili a questa formazione.</a:t>
            </a: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Inoltre, l’utilizzo del termine “servizi di salute mentale e servizi sociali” in questi moduli formativi si riferisce ad una gamma di servizi  attualmente forniti dagli stati tra cui, ad esempio,  centri di salute mentale territoriali, ambulatori per le cure primarie, servizi ambulatoriali, ospedali psichiatrici, reparti psichiatrici negli ospedali, centri per la riabilitazione, guaritori tradizionali, centri diurni, residenze per gli anziani, ed altre residenze “di gruppo”, così come servizi domiciliari e servizi e sostegni che offrano alternative ai tradizionali servizi di salute mentale e servizi sociali, offerti da una vasta gamma di fornitori all’interno del settore pubblico, privato e non governativo. </a:t>
            </a: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20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La terminologia adottata in questo documento è stata adottata in nome dell’inclusività.</a:t>
            </a:r>
            <a:endParaRPr sz="1200">
              <a:latin typeface="Calibri"/>
              <a:ea typeface="Calibri"/>
              <a:cs typeface="Calibri"/>
              <a:sym typeface="Calibri"/>
            </a:endParaRPr>
          </a:p>
          <a:p>
            <a:pPr marL="91440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E’ una scelta individuale auto identificarsi con certe espressioni o concetti, ma i diritti umani si applicano ad ognuno ed in ogni luogo.</a:t>
            </a:r>
            <a:endParaRPr sz="1200">
              <a:latin typeface="Calibri"/>
              <a:ea typeface="Calibri"/>
              <a:cs typeface="Calibri"/>
              <a:sym typeface="Calibri"/>
            </a:endParaRPr>
          </a:p>
          <a:p>
            <a:pPr marL="91440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Soprattutto, una diagnosi o disabilità non definisce mai una persona.</a:t>
            </a:r>
            <a:endParaRPr sz="1200">
              <a:latin typeface="Calibri"/>
              <a:ea typeface="Calibri"/>
              <a:cs typeface="Calibri"/>
              <a:sym typeface="Calibri"/>
            </a:endParaRPr>
          </a:p>
          <a:p>
            <a:pPr marL="914400" lvl="1" indent="-304800" algn="l" rtl="0">
              <a:lnSpc>
                <a:spcPct val="100000"/>
              </a:lnSpc>
              <a:spcBef>
                <a:spcPts val="0"/>
              </a:spcBef>
              <a:spcAft>
                <a:spcPts val="0"/>
              </a:spcAft>
              <a:buSzPts val="1200"/>
              <a:buFont typeface="Calibri"/>
              <a:buChar char="○"/>
            </a:pPr>
            <a:r>
              <a:rPr lang="en-US" sz="1200">
                <a:latin typeface="Calibri"/>
                <a:ea typeface="Calibri"/>
                <a:cs typeface="Calibri"/>
                <a:sym typeface="Calibri"/>
              </a:rPr>
              <a:t>Siamo tutti individui, con un proprio unico contesto sociale, personalità, autonomia, sogni, obiettivi e aspirazioni e relazioni con gli altri. </a:t>
            </a: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200"/>
          </a:p>
        </p:txBody>
      </p:sp>
      <p:sp>
        <p:nvSpPr>
          <p:cNvPr id="330" name="Google Shape;330;p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p5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14" name="Google Shape;714;p5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SzPts val="1800"/>
              <a:buNone/>
            </a:pPr>
            <a:r>
              <a:rPr lang="en-US" sz="1200" b="1">
                <a:latin typeface="Calibri"/>
                <a:ea typeface="Calibri"/>
                <a:cs typeface="Calibri"/>
                <a:sym typeface="Calibri"/>
              </a:rPr>
              <a:t>Come possono i servizi di salute mentale ed i servizi sociali facilitare il processo decisionale supportato ?</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I servizi di salute mentale ed i servizi sociali hanno la responsabilità di facilitare attivamente il processo decisionale supportato assicurandosi che le persone siano in grado di invitare persone fidate della comunità a venire nei servizi per sostenerle.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Essi possono anche facilitare i contatti tra le persone e ONG che si occupano di supporto decisionale, attivisti o peer supporters che possano agire da supporto nella decisione se è ciò che la persona vuole.</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endParaRPr sz="1600">
              <a:latin typeface="Calibri"/>
              <a:ea typeface="Calibri"/>
              <a:cs typeface="Calibri"/>
              <a:sym typeface="Calibri"/>
            </a:endParaRPr>
          </a:p>
        </p:txBody>
      </p:sp>
      <p:sp>
        <p:nvSpPr>
          <p:cNvPr id="715" name="Google Shape;715;p5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51:notes"/>
          <p:cNvSpPr>
            <a:spLocks noGrp="1" noRot="1" noChangeAspect="1"/>
          </p:cNvSpPr>
          <p:nvPr>
            <p:ph type="sldImg" idx="2"/>
          </p:nvPr>
        </p:nvSpPr>
        <p:spPr>
          <a:xfrm>
            <a:off x="865188" y="457200"/>
            <a:ext cx="5092700" cy="2865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23" name="Google Shape;723;p51:notes"/>
          <p:cNvSpPr txBox="1">
            <a:spLocks noGrp="1"/>
          </p:cNvSpPr>
          <p:nvPr>
            <p:ph type="body" idx="1"/>
          </p:nvPr>
        </p:nvSpPr>
        <p:spPr>
          <a:xfrm>
            <a:off x="633412" y="3322637"/>
            <a:ext cx="5541962" cy="6119812"/>
          </a:xfrm>
          <a:prstGeom prst="rect">
            <a:avLst/>
          </a:prstGeom>
          <a:noFill/>
          <a:ln>
            <a:noFill/>
          </a:ln>
        </p:spPr>
        <p:txBody>
          <a:bodyPr spcFirstLastPara="1" wrap="square" lIns="95700" tIns="47850" rIns="95700" bIns="47850" anchor="t" anchorCtr="0">
            <a:noAutofit/>
          </a:bodyPr>
          <a:lstStyle/>
          <a:p>
            <a:pPr marL="0" lvl="0" indent="0" algn="just" rtl="0">
              <a:lnSpc>
                <a:spcPct val="90000"/>
              </a:lnSpc>
              <a:spcBef>
                <a:spcPts val="0"/>
              </a:spcBef>
              <a:spcAft>
                <a:spcPts val="0"/>
              </a:spcAft>
              <a:buClr>
                <a:srgbClr val="4F81BD"/>
              </a:buClr>
              <a:buSzPts val="1000"/>
              <a:buNone/>
            </a:pPr>
            <a:r>
              <a:rPr lang="en-US" sz="1200">
                <a:solidFill>
                  <a:srgbClr val="4F81BD"/>
                </a:solidFill>
                <a:latin typeface="Calibri"/>
                <a:ea typeface="Calibri"/>
                <a:cs typeface="Calibri"/>
                <a:sym typeface="Calibri"/>
              </a:rPr>
              <a:t>Distribuite a una copia dell’ Allegato 3 (presentato anche qui).</a:t>
            </a:r>
            <a:endParaRPr sz="2000">
              <a:latin typeface="Calibri"/>
              <a:ea typeface="Calibri"/>
              <a:cs typeface="Calibri"/>
              <a:sym typeface="Calibri"/>
            </a:endParaRPr>
          </a:p>
          <a:p>
            <a:pPr marL="0" lvl="0" indent="0" algn="just" rtl="0">
              <a:lnSpc>
                <a:spcPct val="90000"/>
              </a:lnSpc>
              <a:spcBef>
                <a:spcPts val="600"/>
              </a:spcBef>
              <a:spcAft>
                <a:spcPts val="0"/>
              </a:spcAft>
              <a:buSzPts val="1000"/>
              <a:buNone/>
            </a:pPr>
            <a:r>
              <a:rPr lang="en-US" sz="1200">
                <a:latin typeface="Calibri"/>
                <a:ea typeface="Calibri"/>
                <a:cs typeface="Calibri"/>
                <a:sym typeface="Calibri"/>
              </a:rPr>
              <a:t>Il riquadro seguente </a:t>
            </a:r>
            <a:r>
              <a:rPr lang="en-US" sz="1200" i="1">
                <a:latin typeface="Calibri"/>
                <a:ea typeface="Calibri"/>
                <a:cs typeface="Calibri"/>
                <a:sym typeface="Calibri"/>
              </a:rPr>
              <a:t>(</a:t>
            </a:r>
            <a:r>
              <a:rPr lang="en-US" sz="1200" i="1">
                <a:solidFill>
                  <a:srgbClr val="0000FF"/>
                </a:solidFill>
                <a:latin typeface="Calibri"/>
                <a:ea typeface="Calibri"/>
                <a:cs typeface="Calibri"/>
                <a:sym typeface="Calibri"/>
              </a:rPr>
              <a:t>17</a:t>
            </a:r>
            <a:r>
              <a:rPr lang="en-US" sz="1200" i="1">
                <a:latin typeface="Calibri"/>
                <a:ea typeface="Calibri"/>
                <a:cs typeface="Calibri"/>
                <a:sym typeface="Calibri"/>
              </a:rPr>
              <a:t>)</a:t>
            </a:r>
            <a:r>
              <a:rPr lang="en-US" sz="1200">
                <a:latin typeface="Calibri"/>
                <a:ea typeface="Calibri"/>
                <a:cs typeface="Calibri"/>
                <a:sym typeface="Calibri"/>
              </a:rPr>
              <a:t> è uno strumento utile per le persone che offrono sostegno per iniziare un approccio al processo decisionale supportato. Potrebbe però anche essere necessario inserire ulteriori passaggi in base alla persona. </a:t>
            </a:r>
            <a:endParaRPr sz="2000">
              <a:latin typeface="Calibri"/>
              <a:ea typeface="Calibri"/>
              <a:cs typeface="Calibri"/>
              <a:sym typeface="Calibri"/>
            </a:endParaRPr>
          </a:p>
          <a:p>
            <a:pPr marL="0" lvl="0" indent="0" algn="just" rtl="0">
              <a:lnSpc>
                <a:spcPct val="90000"/>
              </a:lnSpc>
              <a:spcBef>
                <a:spcPts val="600"/>
              </a:spcBef>
              <a:spcAft>
                <a:spcPts val="0"/>
              </a:spcAft>
              <a:buSzPts val="1000"/>
              <a:buNone/>
            </a:pPr>
            <a:r>
              <a:rPr lang="en-US" sz="1200" b="1">
                <a:latin typeface="Calibri"/>
                <a:ea typeface="Calibri"/>
                <a:cs typeface="Calibri"/>
                <a:sym typeface="Calibri"/>
              </a:rPr>
              <a:t>Processo decisionale supportato checklist – Per la persona che offre sostegno:</a:t>
            </a:r>
            <a:endParaRPr sz="1200">
              <a:latin typeface="Calibri"/>
              <a:ea typeface="Calibri"/>
              <a:cs typeface="Calibri"/>
              <a:sym typeface="Calibri"/>
            </a:endParaRPr>
          </a:p>
          <a:p>
            <a:pPr marL="0" lvl="0" indent="-12700" algn="l" rtl="0">
              <a:lnSpc>
                <a:spcPct val="115000"/>
              </a:lnSpc>
              <a:spcBef>
                <a:spcPts val="600"/>
              </a:spcBef>
              <a:spcAft>
                <a:spcPts val="0"/>
              </a:spcAft>
              <a:buSzPts val="1200"/>
              <a:buFont typeface="Calibri"/>
              <a:buChar char="∙"/>
            </a:pPr>
            <a:r>
              <a:rPr lang="en-US" sz="1200" b="1">
                <a:latin typeface="Calibri"/>
                <a:ea typeface="Calibri"/>
                <a:cs typeface="Calibri"/>
                <a:sym typeface="Calibri"/>
              </a:rPr>
              <a:t>Fornire informazioni importanti:</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La persona è in possesso di tutte le informazioni importanti di cui ha bisogno per prendere una specifica decisione?</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Le persone hanno tutte le informazioni che stanno chiedendo?</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Hanno ricevuto tutte le informazioni o opzioni disponibili?</a:t>
            </a:r>
            <a:endParaRPr sz="2000">
              <a:latin typeface="Calibri"/>
              <a:ea typeface="Calibri"/>
              <a:cs typeface="Calibri"/>
              <a:sym typeface="Calibri"/>
            </a:endParaRPr>
          </a:p>
          <a:p>
            <a:pPr marL="0" lvl="0" indent="0" algn="l" rtl="0">
              <a:lnSpc>
                <a:spcPct val="115000"/>
              </a:lnSpc>
              <a:spcBef>
                <a:spcPts val="0"/>
              </a:spcBef>
              <a:spcAft>
                <a:spcPts val="0"/>
              </a:spcAft>
              <a:buSzPts val="10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b="1">
                <a:latin typeface="Calibri"/>
                <a:ea typeface="Calibri"/>
                <a:cs typeface="Calibri"/>
                <a:sym typeface="Calibri"/>
              </a:rPr>
              <a:t>Comunicare in maniera appropriata:</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Spiegare o presentare le informazioni in maniera che siano comprensibili per la persona (es. Utilizzando un linguaggio semplice, chiaro e conciso o supporti visivi)</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Esplorare differenti metodi di comunicazione se richiesto, inclusa la comunicazione non verbale</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Verificare se qualcun altro può aiutare con la comunicazione (es. un familiare, un assistente, un interprete, un terapista del linguaggio o un attivista) e che la persona accetti questo aiuto. </a:t>
            </a:r>
            <a:endParaRPr sz="2000">
              <a:latin typeface="Calibri"/>
              <a:ea typeface="Calibri"/>
              <a:cs typeface="Calibri"/>
              <a:sym typeface="Calibri"/>
            </a:endParaRPr>
          </a:p>
          <a:p>
            <a:pPr marL="0" lvl="0" indent="0" algn="l" rtl="0">
              <a:lnSpc>
                <a:spcPct val="115000"/>
              </a:lnSpc>
              <a:spcBef>
                <a:spcPts val="0"/>
              </a:spcBef>
              <a:spcAft>
                <a:spcPts val="0"/>
              </a:spcAft>
              <a:buSzPts val="10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b="1">
                <a:latin typeface="Calibri"/>
                <a:ea typeface="Calibri"/>
                <a:cs typeface="Calibri"/>
                <a:sym typeface="Calibri"/>
              </a:rPr>
              <a:t>Far sentire a proprio agio la persona:</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Identificare se ci sono particolari momenti della giornata in cui la comprensione della persona è migliore. </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Identificare se ci sono dei luoghi in cui la persona si sente maggiormente a proprio agio.</a:t>
            </a:r>
            <a:endParaRPr sz="2000">
              <a:latin typeface="Calibri"/>
              <a:ea typeface="Calibri"/>
              <a:cs typeface="Calibri"/>
              <a:sym typeface="Calibri"/>
            </a:endParaRPr>
          </a:p>
          <a:p>
            <a:pPr marL="742950" lvl="1" indent="-285750" algn="l" rtl="0">
              <a:lnSpc>
                <a:spcPct val="115000"/>
              </a:lnSpc>
              <a:spcBef>
                <a:spcPts val="0"/>
              </a:spcBef>
              <a:spcAft>
                <a:spcPts val="0"/>
              </a:spcAft>
              <a:buSzPts val="1400"/>
              <a:buNone/>
            </a:pPr>
            <a:r>
              <a:rPr lang="en-US" sz="1200">
                <a:latin typeface="Calibri"/>
                <a:ea typeface="Calibri"/>
                <a:cs typeface="Calibri"/>
                <a:sym typeface="Calibri"/>
              </a:rPr>
              <a:t>Verificare se la decisione può essere rimandata per vedere se la persona può prendere la decisione in un secondo momento quando le circostanze sono quelle giuste. </a:t>
            </a:r>
            <a:endParaRPr sz="2000">
              <a:latin typeface="Calibri"/>
              <a:ea typeface="Calibri"/>
              <a:cs typeface="Calibri"/>
              <a:sym typeface="Calibri"/>
            </a:endParaRPr>
          </a:p>
          <a:p>
            <a:pPr marL="0" lvl="0" indent="0" algn="l" rtl="0">
              <a:lnSpc>
                <a:spcPct val="115000"/>
              </a:lnSpc>
              <a:spcBef>
                <a:spcPts val="0"/>
              </a:spcBef>
              <a:spcAft>
                <a:spcPts val="0"/>
              </a:spcAft>
              <a:buSzPts val="1000"/>
              <a:buNone/>
            </a:pPr>
            <a:endParaRPr sz="1200">
              <a:latin typeface="Calibri"/>
              <a:ea typeface="Calibri"/>
              <a:cs typeface="Calibri"/>
              <a:sym typeface="Calibri"/>
            </a:endParaRPr>
          </a:p>
          <a:p>
            <a:pPr marL="0" lvl="0" indent="0" algn="l" rtl="0">
              <a:lnSpc>
                <a:spcPct val="115000"/>
              </a:lnSpc>
              <a:spcBef>
                <a:spcPts val="0"/>
              </a:spcBef>
              <a:spcAft>
                <a:spcPts val="0"/>
              </a:spcAft>
              <a:buSzPts val="1000"/>
              <a:buNone/>
            </a:pPr>
            <a:endParaRPr sz="1200" b="1">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b="1">
                <a:latin typeface="Calibri"/>
                <a:ea typeface="Calibri"/>
                <a:cs typeface="Calibri"/>
                <a:sym typeface="Calibri"/>
              </a:rPr>
              <a:t>Sostenere la persona:</a:t>
            </a:r>
            <a:endParaRPr sz="2000">
              <a:latin typeface="Calibri"/>
              <a:ea typeface="Calibri"/>
              <a:cs typeface="Calibri"/>
              <a:sym typeface="Calibri"/>
            </a:endParaRPr>
          </a:p>
          <a:p>
            <a:pPr marL="742950" lvl="1" indent="-285750" algn="l" rtl="0">
              <a:lnSpc>
                <a:spcPct val="90000"/>
              </a:lnSpc>
              <a:spcBef>
                <a:spcPts val="0"/>
              </a:spcBef>
              <a:spcAft>
                <a:spcPts val="0"/>
              </a:spcAft>
              <a:buSzPts val="1400"/>
              <a:buNone/>
            </a:pPr>
            <a:r>
              <a:rPr lang="en-US" sz="1200">
                <a:latin typeface="Calibri"/>
                <a:ea typeface="Calibri"/>
                <a:cs typeface="Calibri"/>
                <a:sym typeface="Calibri"/>
              </a:rPr>
              <a:t>Verificare se un’altra persona può aiutare o assistere la persona nel compiere le proprie scelte o esprimere le proprie opinioni.</a:t>
            </a:r>
            <a:endParaRPr sz="2000">
              <a:latin typeface="Calibri"/>
              <a:ea typeface="Calibri"/>
              <a:cs typeface="Calibri"/>
              <a:sym typeface="Calibri"/>
            </a:endParaRPr>
          </a:p>
        </p:txBody>
      </p:sp>
      <p:sp>
        <p:nvSpPr>
          <p:cNvPr id="724" name="Google Shape;724;p5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32" name="Google Shape;732;p5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SzPts val="1800"/>
              <a:buNone/>
            </a:pPr>
            <a:r>
              <a:rPr lang="en-US" sz="1200" b="1">
                <a:latin typeface="Calibri"/>
                <a:ea typeface="Calibri"/>
                <a:cs typeface="Calibri"/>
                <a:sym typeface="Calibri"/>
              </a:rPr>
              <a:t>Il processo decisionale supportato non è la stessa cosa che il processo decisionale sostitutivo:</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Nel processo decisionale supportato la persona di supporto non prende mai la decisione, per conto di, o al posto della persona con disabilità psicosociale, intellettiva o cognitiva.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Tutte le forme di sostegno, incluse quelle più intensive, devono essere basate </a:t>
            </a:r>
            <a:r>
              <a:rPr lang="en-US" sz="1200" b="1" u="sng">
                <a:latin typeface="Calibri"/>
                <a:ea typeface="Calibri"/>
                <a:cs typeface="Calibri"/>
                <a:sym typeface="Calibri"/>
              </a:rPr>
              <a:t>sulla volontà e sulle preferenze</a:t>
            </a:r>
            <a:r>
              <a:rPr lang="en-US" sz="1200">
                <a:latin typeface="Calibri"/>
                <a:ea typeface="Calibri"/>
                <a:cs typeface="Calibri"/>
                <a:sym typeface="Calibri"/>
              </a:rPr>
              <a:t> della persona coinvolta.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733" name="Google Shape;733;p5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53:notes"/>
          <p:cNvSpPr>
            <a:spLocks noGrp="1" noRot="1" noChangeAspect="1"/>
          </p:cNvSpPr>
          <p:nvPr>
            <p:ph type="sldImg" idx="2"/>
          </p:nvPr>
        </p:nvSpPr>
        <p:spPr>
          <a:xfrm>
            <a:off x="841375" y="457200"/>
            <a:ext cx="5092700" cy="2865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41" name="Google Shape;741;p53:notes"/>
          <p:cNvSpPr txBox="1">
            <a:spLocks noGrp="1"/>
          </p:cNvSpPr>
          <p:nvPr>
            <p:ph type="body" idx="1"/>
          </p:nvPr>
        </p:nvSpPr>
        <p:spPr>
          <a:xfrm>
            <a:off x="681037" y="3449637"/>
            <a:ext cx="5446712" cy="5248275"/>
          </a:xfrm>
          <a:prstGeom prst="rect">
            <a:avLst/>
          </a:prstGeom>
          <a:noFill/>
          <a:ln>
            <a:noFill/>
          </a:ln>
        </p:spPr>
        <p:txBody>
          <a:bodyPr spcFirstLastPara="1" wrap="square" lIns="95700" tIns="47850" rIns="95700" bIns="47850" anchor="t" anchorCtr="0">
            <a:noAutofit/>
          </a:bodyPr>
          <a:lstStyle/>
          <a:p>
            <a:pPr marL="228600" lvl="0" indent="0" algn="l" rtl="0">
              <a:lnSpc>
                <a:spcPct val="115000"/>
              </a:lnSpc>
              <a:spcBef>
                <a:spcPts val="0"/>
              </a:spcBef>
              <a:spcAft>
                <a:spcPts val="0"/>
              </a:spcAft>
              <a:buSzPts val="1400"/>
              <a:buNone/>
            </a:pPr>
            <a:r>
              <a:rPr lang="en-US" sz="1200">
                <a:latin typeface="Calibri"/>
                <a:ea typeface="Calibri"/>
                <a:cs typeface="Calibri"/>
                <a:sym typeface="Calibri"/>
              </a:rPr>
              <a:t>La volontà e le preferenze della persona sono differenti da ciò che viene percepito dagli altri come “nel migliore interesse” della persona. </a:t>
            </a:r>
            <a:endParaRPr sz="1200">
              <a:latin typeface="Calibri"/>
              <a:ea typeface="Calibri"/>
              <a:cs typeface="Calibri"/>
              <a:sym typeface="Calibri"/>
            </a:endParaRPr>
          </a:p>
          <a:p>
            <a:pPr marL="228600" lvl="0" indent="0" algn="l" rtl="0">
              <a:lnSpc>
                <a:spcPct val="115000"/>
              </a:lnSpc>
              <a:spcBef>
                <a:spcPts val="0"/>
              </a:spcBef>
              <a:spcAft>
                <a:spcPts val="0"/>
              </a:spcAft>
              <a:buSzPts val="1400"/>
              <a:buNone/>
            </a:pPr>
            <a:r>
              <a:rPr lang="en-US" sz="1200">
                <a:latin typeface="Calibri"/>
                <a:ea typeface="Calibri"/>
                <a:cs typeface="Calibri"/>
                <a:sym typeface="Calibri"/>
              </a:rPr>
              <a:t>In molti Paesi, lo standard per prendere una decisione per una persona è nel suo miglior interesse.  ( cioè ciò che gli altri ritengono sia la migliore decisione o linea di condotta per una persona) Ciò deve essere modificato.</a:t>
            </a:r>
            <a:endParaRPr sz="1200">
              <a:latin typeface="Calibri"/>
              <a:ea typeface="Calibri"/>
              <a:cs typeface="Calibri"/>
              <a:sym typeface="Calibri"/>
            </a:endParaRPr>
          </a:p>
          <a:p>
            <a:pPr marL="228600" lvl="0" indent="0" algn="l" rtl="0">
              <a:lnSpc>
                <a:spcPct val="115000"/>
              </a:lnSpc>
              <a:spcBef>
                <a:spcPts val="0"/>
              </a:spcBef>
              <a:spcAft>
                <a:spcPts val="0"/>
              </a:spcAft>
              <a:buSzPts val="1400"/>
              <a:buNone/>
            </a:pPr>
            <a:endParaRPr sz="1200">
              <a:latin typeface="Calibri"/>
              <a:ea typeface="Calibri"/>
              <a:cs typeface="Calibri"/>
              <a:sym typeface="Calibri"/>
            </a:endParaRPr>
          </a:p>
          <a:p>
            <a:pPr marL="400050" lvl="1" indent="-76200" algn="l" rtl="0">
              <a:lnSpc>
                <a:spcPct val="115000"/>
              </a:lnSpc>
              <a:spcBef>
                <a:spcPts val="0"/>
              </a:spcBef>
              <a:spcAft>
                <a:spcPts val="0"/>
              </a:spcAft>
              <a:buSzPts val="1200"/>
              <a:buFont typeface="Cambria"/>
              <a:buChar char="-"/>
            </a:pPr>
            <a:r>
              <a:rPr lang="en-US" sz="1200">
                <a:latin typeface="Calibri"/>
                <a:ea typeface="Calibri"/>
                <a:cs typeface="Calibri"/>
                <a:sym typeface="Calibri"/>
              </a:rPr>
              <a:t>Anche in circostanze estreme, quando la persona non è in grado di comunicare direttamente il proprio volere e le proprie preferenze, le decisioni si devono basare </a:t>
            </a:r>
            <a:r>
              <a:rPr lang="en-US" sz="1200" b="1" u="sng">
                <a:latin typeface="Calibri"/>
                <a:ea typeface="Calibri"/>
                <a:cs typeface="Calibri"/>
                <a:sym typeface="Calibri"/>
              </a:rPr>
              <a:t>sulla migliore interpretazione del volere e delle preferenze</a:t>
            </a:r>
            <a:r>
              <a:rPr lang="en-US" sz="1200">
                <a:latin typeface="Calibri"/>
                <a:ea typeface="Calibri"/>
                <a:cs typeface="Calibri"/>
                <a:sym typeface="Calibri"/>
              </a:rPr>
              <a:t> della persona, ad esempio attraverso:</a:t>
            </a:r>
            <a:endParaRPr sz="1200">
              <a:latin typeface="Calibri"/>
              <a:ea typeface="Calibri"/>
              <a:cs typeface="Calibri"/>
              <a:sym typeface="Calibri"/>
            </a:endParaRPr>
          </a:p>
          <a:p>
            <a:pPr marL="571500" lvl="2" indent="-171450" algn="l" rtl="0">
              <a:lnSpc>
                <a:spcPct val="115000"/>
              </a:lnSpc>
              <a:spcBef>
                <a:spcPts val="600"/>
              </a:spcBef>
              <a:spcAft>
                <a:spcPts val="0"/>
              </a:spcAft>
              <a:buSzPts val="1400"/>
              <a:buNone/>
            </a:pPr>
            <a:r>
              <a:rPr lang="en-US" sz="1200">
                <a:latin typeface="Calibri"/>
                <a:ea typeface="Calibri"/>
                <a:cs typeface="Calibri"/>
                <a:sym typeface="Calibri"/>
              </a:rPr>
              <a:t>fare riferimento a ciò che già si conosce della persona, es. punti di vista sui vari argomenti, credenze, valori, ecc. (in generale sono cose che i familiari e gli amici conoscono)</a:t>
            </a:r>
            <a:endParaRPr sz="500">
              <a:latin typeface="Calibri"/>
              <a:ea typeface="Calibri"/>
              <a:cs typeface="Calibri"/>
              <a:sym typeface="Calibri"/>
            </a:endParaRPr>
          </a:p>
          <a:p>
            <a:pPr marL="571500" lvl="2" indent="-171450" algn="l" rtl="0">
              <a:lnSpc>
                <a:spcPct val="115000"/>
              </a:lnSpc>
              <a:spcBef>
                <a:spcPts val="600"/>
              </a:spcBef>
              <a:spcAft>
                <a:spcPts val="0"/>
              </a:spcAft>
              <a:buSzPts val="1400"/>
              <a:buNone/>
            </a:pPr>
            <a:r>
              <a:rPr lang="en-US" sz="1200">
                <a:latin typeface="Calibri"/>
                <a:ea typeface="Calibri"/>
                <a:cs typeface="Calibri"/>
                <a:sym typeface="Calibri"/>
              </a:rPr>
              <a:t>fare riferimento a documenti di pianificazione anticipata che contengono il volere e le preferenze della persona.</a:t>
            </a:r>
            <a:endParaRPr sz="1200">
              <a:latin typeface="Calibri"/>
              <a:ea typeface="Calibri"/>
              <a:cs typeface="Calibri"/>
              <a:sym typeface="Calibri"/>
            </a:endParaRPr>
          </a:p>
          <a:p>
            <a:pPr marL="571500" lvl="2" indent="-171450" algn="l" rtl="0">
              <a:lnSpc>
                <a:spcPct val="115000"/>
              </a:lnSpc>
              <a:spcBef>
                <a:spcPts val="0"/>
              </a:spcBef>
              <a:spcAft>
                <a:spcPts val="0"/>
              </a:spcAft>
              <a:buSzPts val="1400"/>
              <a:buNone/>
            </a:pPr>
            <a:endParaRPr sz="500">
              <a:latin typeface="Calibri"/>
              <a:ea typeface="Calibri"/>
              <a:cs typeface="Calibri"/>
              <a:sym typeface="Calibri"/>
            </a:endParaRPr>
          </a:p>
          <a:p>
            <a:pPr marL="571500" lvl="2" indent="-171450" algn="l" rtl="0">
              <a:lnSpc>
                <a:spcPct val="115000"/>
              </a:lnSpc>
              <a:spcBef>
                <a:spcPts val="0"/>
              </a:spcBef>
              <a:spcAft>
                <a:spcPts val="0"/>
              </a:spcAft>
              <a:buSzPts val="1400"/>
              <a:buNone/>
            </a:pPr>
            <a:r>
              <a:rPr lang="en-US" sz="1200">
                <a:latin typeface="Calibri"/>
                <a:ea typeface="Calibri"/>
                <a:cs typeface="Calibri"/>
                <a:sym typeface="Calibri"/>
              </a:rPr>
              <a:t>Anche quando non si sa niente della persona (es. in caso di primo contatto con il servizio) e la persona non sembra in grado di comunicare i propri desideri, lo staff deve fare del proprio meglio per capire le volontà e le preferenze della persona ( es. provando con differenti modalità di comunicazione, facendo attenzione alle reazioni della persona ecc.).</a:t>
            </a:r>
            <a:endParaRPr sz="1200">
              <a:latin typeface="Calibri"/>
              <a:ea typeface="Calibri"/>
              <a:cs typeface="Calibri"/>
              <a:sym typeface="Calibri"/>
            </a:endParaRPr>
          </a:p>
        </p:txBody>
      </p:sp>
      <p:sp>
        <p:nvSpPr>
          <p:cNvPr id="742" name="Google Shape;742;p5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Google Shape;749;p54:notes"/>
          <p:cNvSpPr>
            <a:spLocks noGrp="1" noRot="1" noChangeAspect="1"/>
          </p:cNvSpPr>
          <p:nvPr>
            <p:ph type="sldImg" idx="2"/>
          </p:nvPr>
        </p:nvSpPr>
        <p:spPr>
          <a:xfrm>
            <a:off x="452438" y="1220788"/>
            <a:ext cx="5964237"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50" name="Google Shape;750;p5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42900" lvl="0" indent="0" algn="l" rtl="0">
              <a:lnSpc>
                <a:spcPct val="115000"/>
              </a:lnSpc>
              <a:spcBef>
                <a:spcPts val="0"/>
              </a:spcBef>
              <a:spcAft>
                <a:spcPts val="0"/>
              </a:spcAft>
              <a:buSzPts val="1400"/>
              <a:buNone/>
            </a:pPr>
            <a:r>
              <a:rPr lang="en-US" sz="1200">
                <a:latin typeface="Calibri"/>
                <a:ea typeface="Calibri"/>
                <a:cs typeface="Calibri"/>
                <a:sym typeface="Calibri"/>
              </a:rPr>
              <a:t>Il processo decisionale supportato è differente da sistemi esistenti quali il tutoraggio, la custodia o altri regimi sostitutivi del processo decisionale.</a:t>
            </a:r>
            <a:endParaRPr sz="1200">
              <a:latin typeface="Calibri"/>
              <a:ea typeface="Calibri"/>
              <a:cs typeface="Calibri"/>
              <a:sym typeface="Calibri"/>
            </a:endParaRPr>
          </a:p>
          <a:p>
            <a:pPr marL="342900" lvl="0" indent="0" algn="l" rtl="0">
              <a:lnSpc>
                <a:spcPct val="115000"/>
              </a:lnSpc>
              <a:spcBef>
                <a:spcPts val="0"/>
              </a:spcBef>
              <a:spcAft>
                <a:spcPts val="0"/>
              </a:spcAft>
              <a:buSzPts val="1400"/>
              <a:buNone/>
            </a:pPr>
            <a:r>
              <a:rPr lang="en-US" sz="1200">
                <a:latin typeface="Calibri"/>
                <a:ea typeface="Calibri"/>
                <a:cs typeface="Calibri"/>
                <a:sym typeface="Calibri"/>
              </a:rPr>
              <a:t>Il processo decisionale supportato non consiste solo in alcuni termini per descrivere questi modelli preesistenti.  </a:t>
            </a:r>
            <a:endParaRPr sz="1200">
              <a:latin typeface="Calibri"/>
              <a:ea typeface="Calibri"/>
              <a:cs typeface="Calibri"/>
              <a:sym typeface="Calibri"/>
            </a:endParaRPr>
          </a:p>
          <a:p>
            <a:pPr marL="342900" lvl="0" indent="0" algn="l" rtl="0">
              <a:lnSpc>
                <a:spcPct val="115000"/>
              </a:lnSpc>
              <a:spcBef>
                <a:spcPts val="0"/>
              </a:spcBef>
              <a:spcAft>
                <a:spcPts val="0"/>
              </a:spcAft>
              <a:buSzPts val="1400"/>
              <a:buNone/>
            </a:pPr>
            <a:r>
              <a:rPr lang="en-US" sz="1200">
                <a:latin typeface="Calibri"/>
                <a:ea typeface="Calibri"/>
                <a:cs typeface="Calibri"/>
                <a:sym typeface="Calibri"/>
              </a:rPr>
              <a:t>Significa implementare un approccio completamente differente di processo decisionale in cui la persona rimane al centro della decisione. </a:t>
            </a:r>
            <a:endParaRPr sz="1200">
              <a:latin typeface="Calibri"/>
              <a:ea typeface="Calibri"/>
              <a:cs typeface="Calibri"/>
              <a:sym typeface="Calibri"/>
            </a:endParaRPr>
          </a:p>
          <a:p>
            <a:pPr marL="342900" lvl="0" indent="0" algn="l" rtl="0">
              <a:lnSpc>
                <a:spcPct val="115000"/>
              </a:lnSpc>
              <a:spcBef>
                <a:spcPts val="0"/>
              </a:spcBef>
              <a:spcAft>
                <a:spcPts val="0"/>
              </a:spcAft>
              <a:buSzPts val="1400"/>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751" name="Google Shape;751;p5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5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59" name="Google Shape;759;p5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 questo punto della presentazione i partecipanti potrebbero esprimere la preoccupazione che la legislazione del loro paese richieda un approccio basato sulla decisione sostitutiva (ad esempio con leggi di tutela o di custodia) e che quindi ci sia assai poca possibilità in tale contesto di implementare il processo decisionale supportato. </a:t>
            </a:r>
            <a:endParaRPr sz="200">
              <a:latin typeface="Calibri"/>
              <a:ea typeface="Calibri"/>
              <a:cs typeface="Calibri"/>
              <a:sym typeface="Calibri"/>
            </a:endParaRPr>
          </a:p>
          <a:p>
            <a:pPr marL="0" lvl="0" indent="0" algn="just" rtl="0">
              <a:lnSpc>
                <a:spcPct val="100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E’ importante sottolineare che:</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In molti Paesi, le leggi esistenti e la cornice politica propongono ancora la decisione sostitutiva</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pressione politica e la sensibilizzazione sono le chiavi per il cambiamento di leggi esistenti, politiche e pratiche che non sono in linea con la CRPD.</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Le riforme possono richiedere tempo, ma ci sono molte cose che gli individui possono fare per sostenere le persone nel prendere le loro decisioni rimanendo all’interno delle leggi esistenti o delle cornici politiche.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E’ possibile anche sostenere le persone nel porre fine a regimi di decisione sostitutiva.</a:t>
            </a:r>
            <a:endParaRPr sz="1200">
              <a:latin typeface="Calibri"/>
              <a:ea typeface="Calibri"/>
              <a:cs typeface="Calibri"/>
              <a:sym typeface="Calibri"/>
            </a:endParaRPr>
          </a:p>
        </p:txBody>
      </p:sp>
      <p:sp>
        <p:nvSpPr>
          <p:cNvPr id="760" name="Google Shape;760;p5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p5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68" name="Google Shape;768;p5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just" rtl="0">
              <a:lnSpc>
                <a:spcPct val="100000"/>
              </a:lnSpc>
              <a:spcBef>
                <a:spcPts val="0"/>
              </a:spcBef>
              <a:spcAft>
                <a:spcPts val="0"/>
              </a:spcAft>
              <a:buSzPts val="1400"/>
              <a:buNone/>
            </a:pPr>
            <a:r>
              <a:rPr lang="en-US" sz="1200" b="1">
                <a:latin typeface="Calibri"/>
                <a:ea typeface="Calibri"/>
                <a:cs typeface="Calibri"/>
                <a:sym typeface="Calibri"/>
              </a:rPr>
              <a:t>Il processo decisionale supportato è volontario</a:t>
            </a:r>
            <a:endParaRPr sz="200">
              <a:latin typeface="Calibri"/>
              <a:ea typeface="Calibri"/>
              <a:cs typeface="Calibri"/>
              <a:sym typeface="Calibri"/>
            </a:endParaRPr>
          </a:p>
          <a:p>
            <a:pPr marL="171450" lvl="0" indent="0" algn="l" rtl="0">
              <a:lnSpc>
                <a:spcPct val="100000"/>
              </a:lnSpc>
              <a:spcBef>
                <a:spcPts val="1000"/>
              </a:spcBef>
              <a:spcAft>
                <a:spcPts val="0"/>
              </a:spcAft>
              <a:buSzPts val="1400"/>
              <a:buNone/>
            </a:pPr>
            <a:r>
              <a:rPr lang="en-US" sz="1200">
                <a:latin typeface="Calibri"/>
                <a:ea typeface="Calibri"/>
                <a:cs typeface="Calibri"/>
                <a:sym typeface="Calibri"/>
              </a:rPr>
              <a:t>Non deve essere imposto alle persone. </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Se una persona sceglie di non avere assistenza, la sua volontà deve essere rispettata.</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endParaRPr sz="1200">
              <a:latin typeface="Calibri"/>
              <a:ea typeface="Calibri"/>
              <a:cs typeface="Calibri"/>
              <a:sym typeface="Calibri"/>
            </a:endParaRPr>
          </a:p>
          <a:p>
            <a:pPr marL="171450" lvl="0" indent="0" algn="just" rtl="0">
              <a:lnSpc>
                <a:spcPct val="100000"/>
              </a:lnSpc>
              <a:spcBef>
                <a:spcPts val="0"/>
              </a:spcBef>
              <a:spcAft>
                <a:spcPts val="0"/>
              </a:spcAft>
              <a:buSzPts val="1400"/>
              <a:buNone/>
            </a:pPr>
            <a:r>
              <a:rPr lang="en-US" sz="1200">
                <a:latin typeface="Calibri"/>
                <a:ea typeface="Calibri"/>
                <a:cs typeface="Calibri"/>
                <a:sym typeface="Calibri"/>
              </a:rPr>
              <a:t>Molte persone – in particolare familiari, operatori di salute mentale ed altri operatori – hanno espresso la preoccupazione che, in alcune situazioni, la persona rifiutando l’assistenza possa mettere in pericolo se stessa e gli altri. </a:t>
            </a:r>
            <a:endParaRPr sz="1200">
              <a:latin typeface="Calibri"/>
              <a:ea typeface="Calibri"/>
              <a:cs typeface="Calibri"/>
              <a:sym typeface="Calibri"/>
            </a:endParaRPr>
          </a:p>
          <a:p>
            <a:pPr marL="171450" lvl="0" indent="0" algn="just" rtl="0">
              <a:lnSpc>
                <a:spcPct val="100000"/>
              </a:lnSpc>
              <a:spcBef>
                <a:spcPts val="0"/>
              </a:spcBef>
              <a:spcAft>
                <a:spcPts val="0"/>
              </a:spcAft>
              <a:buSzPts val="1400"/>
              <a:buNone/>
            </a:pP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Dunque è importante notare che imporre o forzare un trattamento può causare danno sia nell’immediato che nel futuro</a:t>
            </a:r>
            <a:r>
              <a:rPr lang="en-US" sz="1200">
                <a:solidFill>
                  <a:srgbClr val="000000"/>
                </a:solidFill>
                <a:latin typeface="Calibri"/>
                <a:ea typeface="Calibri"/>
                <a:cs typeface="Calibri"/>
                <a:sym typeface="Calibri"/>
              </a:rPr>
              <a:t>. Il trauma causato alla persona può assumere varie forme tra cui il trauma, l’umiliazione e ferite fisiche.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769" name="Google Shape;769;p5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5"/>
        <p:cNvGrpSpPr/>
        <p:nvPr/>
      </p:nvGrpSpPr>
      <p:grpSpPr>
        <a:xfrm>
          <a:off x="0" y="0"/>
          <a:ext cx="0" cy="0"/>
          <a:chOff x="0" y="0"/>
          <a:chExt cx="0" cy="0"/>
        </a:xfrm>
      </p:grpSpPr>
      <p:sp>
        <p:nvSpPr>
          <p:cNvPr id="776" name="Google Shape;776;p5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77" name="Google Shape;777;p5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E’ importante dare ai partecipanti l’opportunità di esprimere e discutere apertamente eventuali preoccupazioni </a:t>
            </a:r>
            <a:endParaRPr sz="1200">
              <a:latin typeface="Calibri"/>
              <a:ea typeface="Calibri"/>
              <a:cs typeface="Calibri"/>
              <a:sym typeface="Calibri"/>
            </a:endParaRPr>
          </a:p>
          <a:p>
            <a:pPr marL="0" lvl="0" indent="0" algn="just" rtl="0">
              <a:lnSpc>
                <a:spcPct val="100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Come si può evitare lo sfruttamento da parte delle persone che assistono?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In generale, familiari, amici e altri assistenti hanno buone intenzioni ma alle volte, nel fornire supporto al processo decisionale, alcune persone potrebbero provare a trarre vantaggio, sfruttare o danneggiare la persona (es. con forme di abuso fisico, emotivo, sessuale o finanziario o con l’abbandono ecc.)</a:t>
            </a:r>
            <a:endParaRPr sz="1200">
              <a:latin typeface="Calibri"/>
              <a:ea typeface="Calibri"/>
              <a:cs typeface="Calibri"/>
              <a:sym typeface="Calibri"/>
            </a:endParaRPr>
          </a:p>
          <a:p>
            <a:pPr marL="0" lvl="0" indent="0" algn="just"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Misure di garanzia sono quindi necessarie per essere sicuri che non ci sia sfruttamento o che potenziali situazioni di abuso siano state individuate e affrontate.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778" name="Google Shape;778;p5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5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86" name="Google Shape;786;p5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a:latin typeface="Calibri"/>
                <a:ea typeface="Calibri"/>
                <a:cs typeface="Calibri"/>
                <a:sym typeface="Calibri"/>
              </a:rPr>
              <a:t>E’ importante formare le seguenti persone su strategie per prevenire e gestire un eventuale sfruttamento da parte degli assistenti: </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Persone con disabilità psicosociale, intellettiva o cognitiva </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Familiari, caregivers ed altri assistenti</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Operatori di salute mentale o altri operatori</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Peer workers e attivisti</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Professionisti legali </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r>
              <a:rPr lang="en-US" sz="1200">
                <a:latin typeface="Calibri"/>
                <a:ea typeface="Calibri"/>
                <a:cs typeface="Calibri"/>
                <a:sym typeface="Calibri"/>
              </a:rPr>
              <a:t>Altre persone importanti della comunità.</a:t>
            </a:r>
            <a:endParaRPr sz="1200">
              <a:latin typeface="Calibri"/>
              <a:ea typeface="Calibri"/>
              <a:cs typeface="Calibri"/>
              <a:sym typeface="Calibri"/>
            </a:endParaRPr>
          </a:p>
          <a:p>
            <a:pPr marL="1143000" lvl="2" indent="-228600" algn="l" rtl="0">
              <a:lnSpc>
                <a:spcPct val="100000"/>
              </a:lnSpc>
              <a:spcBef>
                <a:spcPts val="0"/>
              </a:spcBef>
              <a:spcAft>
                <a:spcPts val="0"/>
              </a:spcAft>
              <a:buSzPts val="1400"/>
              <a:buNone/>
            </a:pPr>
            <a:endParaRPr sz="1200">
              <a:latin typeface="Calibri"/>
              <a:ea typeface="Calibri"/>
              <a:cs typeface="Calibri"/>
              <a:sym typeface="Calibri"/>
            </a:endParaRPr>
          </a:p>
          <a:p>
            <a:pPr marL="171450" lvl="0" indent="0" algn="l" rtl="0">
              <a:lnSpc>
                <a:spcPct val="100000"/>
              </a:lnSpc>
              <a:spcBef>
                <a:spcPts val="0"/>
              </a:spcBef>
              <a:spcAft>
                <a:spcPts val="0"/>
              </a:spcAft>
              <a:buSzPts val="1800"/>
              <a:buNone/>
            </a:pPr>
            <a:r>
              <a:rPr lang="en-US" sz="1200">
                <a:latin typeface="Calibri"/>
                <a:ea typeface="Calibri"/>
                <a:cs typeface="Calibri"/>
                <a:sym typeface="Calibri"/>
              </a:rPr>
              <a:t>La formazione dovrà vertere sui fattori sociali e sui processi che potrebbero favorire lo sfruttamento – quali ad esempio le dinamiche di potere e la discriminazione a causa del genere, età e disabilità.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787" name="Google Shape;787;p5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3"/>
        <p:cNvGrpSpPr/>
        <p:nvPr/>
      </p:nvGrpSpPr>
      <p:grpSpPr>
        <a:xfrm>
          <a:off x="0" y="0"/>
          <a:ext cx="0" cy="0"/>
          <a:chOff x="0" y="0"/>
          <a:chExt cx="0" cy="0"/>
        </a:xfrm>
      </p:grpSpPr>
      <p:sp>
        <p:nvSpPr>
          <p:cNvPr id="794" name="Google Shape;794;p59: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795" name="Google Shape;795;p59:notes"/>
          <p:cNvSpPr txBox="1">
            <a:spLocks noGrp="1"/>
          </p:cNvSpPr>
          <p:nvPr>
            <p:ph type="body" idx="1"/>
          </p:nvPr>
        </p:nvSpPr>
        <p:spPr>
          <a:xfrm>
            <a:off x="681037" y="3324225"/>
            <a:ext cx="5446712" cy="6159500"/>
          </a:xfrm>
          <a:prstGeom prst="rect">
            <a:avLst/>
          </a:prstGeom>
          <a:noFill/>
          <a:ln>
            <a:noFill/>
          </a:ln>
        </p:spPr>
        <p:txBody>
          <a:bodyPr spcFirstLastPara="1" wrap="square" lIns="95700" tIns="47850" rIns="95700" bIns="47850" anchor="t" anchorCtr="0">
            <a:noAutofit/>
          </a:bodyPr>
          <a:lstStyle/>
          <a:p>
            <a:pPr marL="228600" lvl="0" indent="0" algn="l" rtl="0">
              <a:lnSpc>
                <a:spcPct val="100000"/>
              </a:lnSpc>
              <a:spcBef>
                <a:spcPts val="0"/>
              </a:spcBef>
              <a:spcAft>
                <a:spcPts val="0"/>
              </a:spcAft>
              <a:buSzPts val="1800"/>
              <a:buNone/>
            </a:pPr>
            <a:r>
              <a:rPr lang="en-US" sz="1200">
                <a:latin typeface="Calibri"/>
                <a:ea typeface="Calibri"/>
                <a:cs typeface="Calibri"/>
                <a:sym typeface="Calibri"/>
              </a:rPr>
              <a:t>Punti chiave da considerare: </a:t>
            </a:r>
            <a:endParaRPr sz="1200">
              <a:latin typeface="Calibri"/>
              <a:ea typeface="Calibri"/>
              <a:cs typeface="Calibri"/>
              <a:sym typeface="Calibri"/>
            </a:endParaRPr>
          </a:p>
          <a:p>
            <a:pPr marL="228600" lvl="0" indent="-76200" algn="l" rtl="0">
              <a:lnSpc>
                <a:spcPct val="100000"/>
              </a:lnSpc>
              <a:spcBef>
                <a:spcPts val="0"/>
              </a:spcBef>
              <a:spcAft>
                <a:spcPts val="0"/>
              </a:spcAft>
              <a:buSzPts val="1200"/>
              <a:buFont typeface="Calibri"/>
              <a:buChar char="•"/>
            </a:pPr>
            <a:r>
              <a:rPr lang="en-US" sz="1200">
                <a:latin typeface="Calibri"/>
                <a:ea typeface="Calibri"/>
                <a:cs typeface="Calibri"/>
                <a:sym typeface="Calibri"/>
              </a:rPr>
              <a:t>Gli operatori non devono prendere il ruolo dell’assistente formale a causa del grosso conflitto d’interesse e del rischio di influenzare indebitamente attraverso le dinamiche di potere nelle relazioni all’interno dei servizi di salute mentale e servizi correlati. Sebbene essi non dovrebbero essere nominati come assistenti/persone di supporto essi hanno comunque un ruolo importante nella promozione del processo decisionale supportato nel loro lavoro quotidiano. </a:t>
            </a:r>
            <a:endParaRPr sz="1200">
              <a:latin typeface="Calibri"/>
              <a:ea typeface="Calibri"/>
              <a:cs typeface="Calibri"/>
              <a:sym typeface="Calibri"/>
            </a:endParaRPr>
          </a:p>
          <a:p>
            <a:pPr marL="228600" lvl="0" indent="0" algn="l" rtl="0">
              <a:lnSpc>
                <a:spcPct val="100000"/>
              </a:lnSpc>
              <a:spcBef>
                <a:spcPts val="0"/>
              </a:spcBef>
              <a:spcAft>
                <a:spcPts val="0"/>
              </a:spcAft>
              <a:buSzPts val="1400"/>
              <a:buNone/>
            </a:pPr>
            <a:r>
              <a:rPr lang="en-US" sz="1200">
                <a:latin typeface="Calibri"/>
                <a:ea typeface="Calibri"/>
                <a:cs typeface="Calibri"/>
                <a:sym typeface="Calibri"/>
              </a:rPr>
              <a:t>I ruoli degli assistenti/persone di supporto dovrebbero essere validi per il minor tempo possibile ed essere cuciti sulla situazione della persona. </a:t>
            </a:r>
            <a:endParaRPr sz="1200">
              <a:latin typeface="Calibri"/>
              <a:ea typeface="Calibri"/>
              <a:cs typeface="Calibri"/>
              <a:sym typeface="Calibri"/>
            </a:endParaRPr>
          </a:p>
          <a:p>
            <a:pPr marL="228600" lvl="0" indent="0" algn="l" rtl="0">
              <a:lnSpc>
                <a:spcPct val="100000"/>
              </a:lnSpc>
              <a:spcBef>
                <a:spcPts val="0"/>
              </a:spcBef>
              <a:spcAft>
                <a:spcPts val="0"/>
              </a:spcAft>
              <a:buSzPts val="1400"/>
              <a:buNone/>
            </a:pPr>
            <a:r>
              <a:rPr lang="en-US" sz="1200">
                <a:latin typeface="Calibri"/>
                <a:ea typeface="Calibri"/>
                <a:cs typeface="Calibri"/>
                <a:sym typeface="Calibri"/>
              </a:rPr>
              <a:t>Gli assistenti/persone di supporto non dovrebbero trarre profitto dai patrimoni delle persone che stanno assistendo.</a:t>
            </a:r>
            <a:endParaRPr sz="1200">
              <a:latin typeface="Calibri"/>
              <a:ea typeface="Calibri"/>
              <a:cs typeface="Calibri"/>
              <a:sym typeface="Calibri"/>
            </a:endParaRPr>
          </a:p>
          <a:p>
            <a:pPr marL="228600" lvl="0" indent="0" algn="l" rtl="0">
              <a:lnSpc>
                <a:spcPct val="100000"/>
              </a:lnSpc>
              <a:spcBef>
                <a:spcPts val="0"/>
              </a:spcBef>
              <a:spcAft>
                <a:spcPts val="0"/>
              </a:spcAft>
              <a:buSzPts val="1400"/>
              <a:buNone/>
            </a:pPr>
            <a:endParaRPr sz="1200">
              <a:latin typeface="Calibri"/>
              <a:ea typeface="Calibri"/>
              <a:cs typeface="Calibri"/>
              <a:sym typeface="Calibri"/>
            </a:endParaRPr>
          </a:p>
          <a:p>
            <a:pPr marL="228600" lvl="0" indent="-76200" algn="l" rtl="0">
              <a:lnSpc>
                <a:spcPct val="100000"/>
              </a:lnSpc>
              <a:spcBef>
                <a:spcPts val="0"/>
              </a:spcBef>
              <a:spcAft>
                <a:spcPts val="0"/>
              </a:spcAft>
              <a:buSzPts val="1200"/>
              <a:buFont typeface="Calibri"/>
              <a:buChar char="∙"/>
            </a:pPr>
            <a:r>
              <a:rPr lang="en-US" sz="1200">
                <a:latin typeface="Calibri"/>
                <a:ea typeface="Calibri"/>
                <a:cs typeface="Calibri"/>
                <a:sym typeface="Calibri"/>
              </a:rPr>
              <a:t> Assistenti/persone di supporto indipendenti ed esterni ai servizi di salute mentale o altri servizi – ossia assistenti/persone di supporto informali, attivisti o peer supporter – dovrebbero essere disponibili qualora una persona lo richieda. Dovrebbero avere la possibilità di incontrare e parlare liberamente con le persone nei servizi. </a:t>
            </a:r>
            <a:endParaRPr sz="500">
              <a:latin typeface="Calibri"/>
              <a:ea typeface="Calibri"/>
              <a:cs typeface="Calibri"/>
              <a:sym typeface="Calibri"/>
            </a:endParaRPr>
          </a:p>
          <a:p>
            <a:pPr marL="228600" lvl="0" indent="-76200" algn="l" rtl="0">
              <a:lnSpc>
                <a:spcPct val="100000"/>
              </a:lnSpc>
              <a:spcBef>
                <a:spcPts val="400"/>
              </a:spcBef>
              <a:spcAft>
                <a:spcPts val="0"/>
              </a:spcAft>
              <a:buSzPts val="1200"/>
              <a:buFont typeface="Calibri"/>
              <a:buChar char="∙"/>
            </a:pPr>
            <a:r>
              <a:rPr lang="en-US" sz="1200">
                <a:latin typeface="Calibri"/>
                <a:ea typeface="Calibri"/>
                <a:cs typeface="Calibri"/>
                <a:sym typeface="Calibri"/>
              </a:rPr>
              <a:t>Quando l’assistenza è formalizzata e/o intensiva, sono necessarie forme di garanzia affinché gli assistenti rispettino il volere e le preferenze o la migliore interpretazione del volere e delle preferenze, incluso il fatto che la persona desideri o meno l’assistenza/supporto.</a:t>
            </a:r>
            <a:endParaRPr sz="1200">
              <a:latin typeface="Calibri"/>
              <a:ea typeface="Calibri"/>
              <a:cs typeface="Calibri"/>
              <a:sym typeface="Calibri"/>
            </a:endParaRPr>
          </a:p>
          <a:p>
            <a:pPr marL="228600" lvl="0" indent="0" algn="l" rtl="0">
              <a:lnSpc>
                <a:spcPct val="100000"/>
              </a:lnSpc>
              <a:spcBef>
                <a:spcPts val="400"/>
              </a:spcBef>
              <a:spcAft>
                <a:spcPts val="0"/>
              </a:spcAft>
              <a:buSzPts val="1800"/>
              <a:buFont typeface="Noto Sans Symbols"/>
              <a:buNone/>
            </a:pPr>
            <a:endParaRPr sz="1200">
              <a:latin typeface="Calibri"/>
              <a:ea typeface="Calibri"/>
              <a:cs typeface="Calibri"/>
              <a:sym typeface="Calibri"/>
            </a:endParaRPr>
          </a:p>
          <a:p>
            <a:pPr marL="228600" lvl="0" indent="-76200" algn="l" rtl="0">
              <a:lnSpc>
                <a:spcPct val="100000"/>
              </a:lnSpc>
              <a:spcBef>
                <a:spcPts val="400"/>
              </a:spcBef>
              <a:spcAft>
                <a:spcPts val="0"/>
              </a:spcAft>
              <a:buSzPts val="1200"/>
              <a:buFont typeface="Calibri"/>
              <a:buChar char="•"/>
            </a:pPr>
            <a:r>
              <a:rPr lang="en-US" sz="1200">
                <a:latin typeface="Calibri"/>
                <a:ea typeface="Calibri"/>
                <a:cs typeface="Calibri"/>
                <a:sym typeface="Calibri"/>
              </a:rPr>
              <a:t>Reclami, forme di monitoraggio e meccanismi legali devono essere disponibili per segnalare le persone che abusano del ruolo assistenziale.</a:t>
            </a:r>
            <a:endParaRPr sz="1200">
              <a:latin typeface="Calibri"/>
              <a:ea typeface="Calibri"/>
              <a:cs typeface="Calibri"/>
              <a:sym typeface="Calibri"/>
            </a:endParaRPr>
          </a:p>
          <a:p>
            <a:pPr marL="228600" lvl="0" indent="0" algn="l" rtl="0">
              <a:lnSpc>
                <a:spcPct val="100000"/>
              </a:lnSpc>
              <a:spcBef>
                <a:spcPts val="0"/>
              </a:spcBef>
              <a:spcAft>
                <a:spcPts val="0"/>
              </a:spcAft>
              <a:buSzPts val="2000"/>
              <a:buFont typeface="Century Gothic"/>
              <a:buNone/>
            </a:pPr>
            <a:endParaRPr sz="1400">
              <a:latin typeface="Calibri"/>
              <a:ea typeface="Calibri"/>
              <a:cs typeface="Calibri"/>
              <a:sym typeface="Calibri"/>
            </a:endParaRPr>
          </a:p>
          <a:p>
            <a:pPr marL="685800" lvl="1" indent="-190500" algn="l" rtl="0">
              <a:lnSpc>
                <a:spcPct val="100000"/>
              </a:lnSpc>
              <a:spcBef>
                <a:spcPts val="0"/>
              </a:spcBef>
              <a:spcAft>
                <a:spcPts val="0"/>
              </a:spcAft>
              <a:buSzPts val="1200"/>
              <a:buFont typeface="Calibri"/>
              <a:buChar char="∙"/>
            </a:pPr>
            <a:r>
              <a:rPr lang="en-US" sz="1200">
                <a:latin typeface="Calibri"/>
                <a:ea typeface="Calibri"/>
                <a:cs typeface="Calibri"/>
                <a:sym typeface="Calibri"/>
              </a:rPr>
              <a:t>I meccanismi di segnalazione dovrebbero essere facilmente accessibili alle persone che ricevono assistenza. </a:t>
            </a:r>
            <a:endParaRPr sz="500">
              <a:latin typeface="Calibri"/>
              <a:ea typeface="Calibri"/>
              <a:cs typeface="Calibri"/>
              <a:sym typeface="Calibri"/>
            </a:endParaRPr>
          </a:p>
          <a:p>
            <a:pPr marL="0" lvl="0" indent="0" algn="l" rtl="0">
              <a:lnSpc>
                <a:spcPct val="100000"/>
              </a:lnSpc>
              <a:spcBef>
                <a:spcPts val="1000"/>
              </a:spcBef>
              <a:spcAft>
                <a:spcPts val="0"/>
              </a:spcAft>
              <a:buSzPts val="1400"/>
              <a:buNone/>
            </a:pPr>
            <a:endParaRPr sz="500">
              <a:latin typeface="Calibri"/>
              <a:ea typeface="Calibri"/>
              <a:cs typeface="Calibri"/>
              <a:sym typeface="Calibri"/>
            </a:endParaRPr>
          </a:p>
        </p:txBody>
      </p:sp>
      <p:sp>
        <p:nvSpPr>
          <p:cNvPr id="796" name="Google Shape;796;p5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59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7" name="Google Shape;337;p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60362" lvl="0" indent="0" algn="l" rtl="0">
              <a:lnSpc>
                <a:spcPct val="115000"/>
              </a:lnSpc>
              <a:spcBef>
                <a:spcPts val="0"/>
              </a:spcBef>
              <a:spcAft>
                <a:spcPts val="0"/>
              </a:spcAft>
              <a:buClr>
                <a:srgbClr val="000000"/>
              </a:buClr>
              <a:buSzPts val="1800"/>
              <a:buNone/>
            </a:pPr>
            <a:r>
              <a:rPr lang="en-US" sz="1200" b="1">
                <a:solidFill>
                  <a:srgbClr val="000000"/>
                </a:solidFill>
                <a:latin typeface="Calibri"/>
                <a:ea typeface="Calibri"/>
                <a:cs typeface="Calibri"/>
                <a:sym typeface="Calibri"/>
              </a:rPr>
              <a:t>Obiettivi della formazione</a:t>
            </a:r>
            <a:endParaRPr sz="1200" b="1">
              <a:latin typeface="Calibri"/>
              <a:ea typeface="Calibri"/>
              <a:cs typeface="Calibri"/>
              <a:sym typeface="Calibri"/>
            </a:endParaRPr>
          </a:p>
          <a:p>
            <a:pPr marL="360362" lvl="0" indent="0" algn="l" rtl="0">
              <a:lnSpc>
                <a:spcPct val="115000"/>
              </a:lnSpc>
              <a:spcBef>
                <a:spcPts val="0"/>
              </a:spcBef>
              <a:spcAft>
                <a:spcPts val="0"/>
              </a:spcAft>
              <a:buClr>
                <a:srgbClr val="4F81BD"/>
              </a:buClr>
              <a:buSzPts val="1800"/>
              <a:buNone/>
            </a:pPr>
            <a:r>
              <a:rPr lang="en-US" sz="1200" b="1">
                <a:solidFill>
                  <a:srgbClr val="4F81BD"/>
                </a:solidFill>
                <a:latin typeface="Calibri"/>
                <a:ea typeface="Calibri"/>
                <a:cs typeface="Calibri"/>
                <a:sym typeface="Calibri"/>
              </a:rPr>
              <a:t> </a:t>
            </a:r>
            <a:r>
              <a:rPr lang="en-US" sz="200" b="1">
                <a:solidFill>
                  <a:srgbClr val="4F81BD"/>
                </a:solidFill>
                <a:latin typeface="Calibri"/>
                <a:ea typeface="Calibri"/>
                <a:cs typeface="Calibri"/>
                <a:sym typeface="Calibri"/>
              </a:rPr>
              <a:t> </a:t>
            </a:r>
            <a:endParaRPr sz="200">
              <a:latin typeface="Calibri"/>
              <a:ea typeface="Calibri"/>
              <a:cs typeface="Calibri"/>
              <a:sym typeface="Calibri"/>
            </a:endParaRPr>
          </a:p>
          <a:p>
            <a:pPr marL="360362" lvl="0" indent="0" algn="l" rtl="0">
              <a:lnSpc>
                <a:spcPct val="115000"/>
              </a:lnSpc>
              <a:spcBef>
                <a:spcPts val="0"/>
              </a:spcBef>
              <a:spcAft>
                <a:spcPts val="0"/>
              </a:spcAft>
              <a:buSzPts val="1800"/>
              <a:buNone/>
            </a:pPr>
            <a:r>
              <a:rPr lang="en-US" sz="1200">
                <a:latin typeface="Calibri"/>
                <a:ea typeface="Calibri"/>
                <a:cs typeface="Calibri"/>
                <a:sym typeface="Calibri"/>
              </a:rPr>
              <a:t>Durante questo modulo i partecipanti impareranno: </a:t>
            </a:r>
            <a:endParaRPr sz="1200">
              <a:latin typeface="Calibri"/>
              <a:ea typeface="Calibri"/>
              <a:cs typeface="Calibri"/>
              <a:sym typeface="Calibri"/>
            </a:endParaRPr>
          </a:p>
          <a:p>
            <a:pPr marL="360362" lvl="0" indent="-76200" algn="l" rtl="0">
              <a:lnSpc>
                <a:spcPct val="100000"/>
              </a:lnSpc>
              <a:spcBef>
                <a:spcPts val="0"/>
              </a:spcBef>
              <a:spcAft>
                <a:spcPts val="0"/>
              </a:spcAft>
              <a:buSzPts val="1200"/>
              <a:buFont typeface="Calibri"/>
              <a:buChar char="∙"/>
            </a:pPr>
            <a:r>
              <a:rPr lang="en-US" sz="1200">
                <a:latin typeface="Calibri"/>
                <a:ea typeface="Calibri"/>
                <a:cs typeface="Calibri"/>
                <a:sym typeface="Calibri"/>
              </a:rPr>
              <a:t>a sfidare le idee sbagliate sulle capacità decisionali delle persone con disabilità psicosociale, intellettiva e cognitiva;  </a:t>
            </a:r>
            <a:endParaRPr sz="1200">
              <a:latin typeface="Calibri"/>
              <a:ea typeface="Calibri"/>
              <a:cs typeface="Calibri"/>
              <a:sym typeface="Calibri"/>
            </a:endParaRPr>
          </a:p>
          <a:p>
            <a:pPr marL="360362" lvl="0" indent="-76200" algn="l" rtl="0">
              <a:lnSpc>
                <a:spcPct val="100000"/>
              </a:lnSpc>
              <a:spcBef>
                <a:spcPts val="0"/>
              </a:spcBef>
              <a:spcAft>
                <a:spcPts val="0"/>
              </a:spcAft>
              <a:buSzPts val="1200"/>
              <a:buFont typeface="Calibri"/>
              <a:buChar char="∙"/>
            </a:pPr>
            <a:r>
              <a:rPr lang="en-US" sz="1200">
                <a:latin typeface="Calibri"/>
                <a:ea typeface="Calibri"/>
                <a:cs typeface="Calibri"/>
                <a:sym typeface="Calibri"/>
              </a:rPr>
              <a:t>a comprendere l’articolo 12 della CRPD ed il diritto alla capacità giuridica; </a:t>
            </a:r>
            <a:endParaRPr sz="1200">
              <a:latin typeface="Calibri"/>
              <a:ea typeface="Calibri"/>
              <a:cs typeface="Calibri"/>
              <a:sym typeface="Calibri"/>
            </a:endParaRPr>
          </a:p>
          <a:p>
            <a:pPr marL="360362" lvl="0" indent="-6350" algn="l" rtl="0">
              <a:lnSpc>
                <a:spcPct val="100000"/>
              </a:lnSpc>
              <a:spcBef>
                <a:spcPts val="0"/>
              </a:spcBef>
              <a:spcAft>
                <a:spcPts val="0"/>
              </a:spcAft>
              <a:buSzPts val="100"/>
              <a:buFont typeface="Calibri"/>
              <a:buChar char="∙"/>
            </a:pPr>
            <a:r>
              <a:rPr lang="en-US" sz="1200">
                <a:latin typeface="Calibri"/>
                <a:ea typeface="Calibri"/>
                <a:cs typeface="Calibri"/>
                <a:sym typeface="Calibri"/>
              </a:rPr>
              <a:t>a rispettare il diritto alla capacità giuridica in varie situazioni; </a:t>
            </a:r>
            <a:endParaRPr sz="1200">
              <a:latin typeface="Calibri"/>
              <a:ea typeface="Calibri"/>
              <a:cs typeface="Calibri"/>
              <a:sym typeface="Calibri"/>
            </a:endParaRPr>
          </a:p>
          <a:p>
            <a:pPr marL="360362" lvl="0" indent="-6350" algn="l" rtl="0">
              <a:lnSpc>
                <a:spcPct val="100000"/>
              </a:lnSpc>
              <a:spcBef>
                <a:spcPts val="0"/>
              </a:spcBef>
              <a:spcAft>
                <a:spcPts val="0"/>
              </a:spcAft>
              <a:buSzPts val="100"/>
              <a:buFont typeface="Calibri"/>
              <a:buChar char="∙"/>
            </a:pPr>
            <a:r>
              <a:rPr lang="en-US" sz="1200">
                <a:latin typeface="Calibri"/>
                <a:ea typeface="Calibri"/>
                <a:cs typeface="Calibri"/>
                <a:sym typeface="Calibri"/>
              </a:rPr>
              <a:t>ad ottenere una conoscenza applicata al processo decisionale supportato ed alla pianificazione anticipata; </a:t>
            </a:r>
            <a:endParaRPr sz="1200">
              <a:latin typeface="Calibri"/>
              <a:ea typeface="Calibri"/>
              <a:cs typeface="Calibri"/>
              <a:sym typeface="Calibri"/>
            </a:endParaRPr>
          </a:p>
          <a:p>
            <a:pPr marL="360362" lvl="0" indent="-6350" algn="l" rtl="0">
              <a:lnSpc>
                <a:spcPct val="100000"/>
              </a:lnSpc>
              <a:spcBef>
                <a:spcPts val="0"/>
              </a:spcBef>
              <a:spcAft>
                <a:spcPts val="0"/>
              </a:spcAft>
              <a:buSzPts val="100"/>
              <a:buFont typeface="Calibri"/>
              <a:buChar char="∙"/>
            </a:pPr>
            <a:r>
              <a:rPr lang="en-US" sz="1200">
                <a:latin typeface="Calibri"/>
                <a:ea typeface="Calibri"/>
                <a:cs typeface="Calibri"/>
                <a:sym typeface="Calibri"/>
              </a:rPr>
              <a:t>a capire come assicurare che le persone non siano trattenute e/o trattate contro la loro volontà.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338" name="Google Shape;338;p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60:notes"/>
          <p:cNvSpPr>
            <a:spLocks noGrp="1" noRot="1" noChangeAspect="1"/>
          </p:cNvSpPr>
          <p:nvPr>
            <p:ph type="sldImg" idx="2"/>
          </p:nvPr>
        </p:nvSpPr>
        <p:spPr>
          <a:xfrm>
            <a:off x="855663" y="400050"/>
            <a:ext cx="5092700" cy="2865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04" name="Google Shape;804;p60:notes"/>
          <p:cNvSpPr txBox="1">
            <a:spLocks noGrp="1"/>
          </p:cNvSpPr>
          <p:nvPr>
            <p:ph type="body" idx="1"/>
          </p:nvPr>
        </p:nvSpPr>
        <p:spPr>
          <a:xfrm>
            <a:off x="681037" y="3265487"/>
            <a:ext cx="5446712" cy="595630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100"/>
              <a:buNone/>
            </a:pPr>
            <a:r>
              <a:rPr lang="en-US" sz="1200" b="1" i="1">
                <a:latin typeface="Calibri"/>
                <a:ea typeface="Calibri"/>
                <a:cs typeface="Calibri"/>
                <a:sym typeface="Calibri"/>
              </a:rPr>
              <a:t>Esercizio 2.2: situazioni sul processo decisionale supportato (45 min.)</a:t>
            </a:r>
            <a:endParaRPr sz="1200">
              <a:latin typeface="Calibri"/>
              <a:ea typeface="Calibri"/>
              <a:cs typeface="Calibri"/>
              <a:sym typeface="Calibri"/>
            </a:endParaRPr>
          </a:p>
          <a:p>
            <a:pPr marL="0" lvl="0" indent="0" algn="just" rtl="0">
              <a:lnSpc>
                <a:spcPct val="115000"/>
              </a:lnSpc>
              <a:spcBef>
                <a:spcPts val="0"/>
              </a:spcBef>
              <a:spcAft>
                <a:spcPts val="0"/>
              </a:spcAft>
              <a:buClr>
                <a:srgbClr val="4F81BD"/>
              </a:buClr>
              <a:buSzPts val="1100"/>
              <a:buNone/>
            </a:pPr>
            <a:r>
              <a:rPr lang="en-US" sz="1200">
                <a:solidFill>
                  <a:srgbClr val="4F81BD"/>
                </a:solidFill>
                <a:latin typeface="Calibri"/>
                <a:ea typeface="Calibri"/>
                <a:cs typeface="Calibri"/>
                <a:sym typeface="Calibri"/>
              </a:rPr>
              <a:t>Lo scopo di questo esercizio è di comprendere il concetto di processo decisionale supportato e come esso possa essere implementato. A questo scopo la situazione descritta di seguito è piuttosto semplificata. Situazioni più complesse e difficili sono disponibili nel modulo sulla realizzazione di </a:t>
            </a:r>
            <a:r>
              <a:rPr lang="en-US" sz="1200" i="1">
                <a:solidFill>
                  <a:srgbClr val="4F81BD"/>
                </a:solidFill>
                <a:latin typeface="Calibri"/>
                <a:ea typeface="Calibri"/>
                <a:cs typeface="Calibri"/>
                <a:sym typeface="Calibri"/>
              </a:rPr>
              <a:t>Supported decision-making and advance planning</a:t>
            </a: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400"/>
              </a:spcBef>
              <a:spcAft>
                <a:spcPts val="0"/>
              </a:spcAft>
              <a:buClr>
                <a:srgbClr val="4F81BD"/>
              </a:buClr>
              <a:buSzPts val="1100"/>
              <a:buNone/>
            </a:pPr>
            <a:r>
              <a:rPr lang="en-US" sz="1200">
                <a:solidFill>
                  <a:srgbClr val="4F81BD"/>
                </a:solidFill>
                <a:latin typeface="Calibri"/>
                <a:ea typeface="Calibri"/>
                <a:cs typeface="Calibri"/>
                <a:sym typeface="Calibri"/>
              </a:rPr>
              <a:t>Scegliete una o più situazioni tra quelle che seguono. Chiedete ai partecipanti di prendere una copia dell’</a:t>
            </a:r>
            <a:r>
              <a:rPr lang="en-US" sz="1200" i="1">
                <a:solidFill>
                  <a:srgbClr val="4F81BD"/>
                </a:solidFill>
                <a:latin typeface="Calibri"/>
                <a:ea typeface="Calibri"/>
                <a:cs typeface="Calibri"/>
                <a:sym typeface="Calibri"/>
              </a:rPr>
              <a:t>Allegato 1 – Scenarios on supported decision-making </a:t>
            </a:r>
            <a:r>
              <a:rPr lang="en-US" sz="1200">
                <a:solidFill>
                  <a:srgbClr val="4F81BD"/>
                </a:solidFill>
                <a:latin typeface="Calibri"/>
                <a:ea typeface="Calibri"/>
                <a:cs typeface="Calibri"/>
                <a:sym typeface="Calibri"/>
              </a:rPr>
              <a:t>e leggete la/le situazione/i scelta/e</a:t>
            </a:r>
            <a:endParaRPr sz="1200">
              <a:latin typeface="Calibri"/>
              <a:ea typeface="Calibri"/>
              <a:cs typeface="Calibri"/>
              <a:sym typeface="Calibri"/>
            </a:endParaRPr>
          </a:p>
          <a:p>
            <a:pPr marL="0" lvl="0" indent="0" algn="l" rtl="0">
              <a:lnSpc>
                <a:spcPct val="115000"/>
              </a:lnSpc>
              <a:spcBef>
                <a:spcPts val="400"/>
              </a:spcBef>
              <a:spcAft>
                <a:spcPts val="0"/>
              </a:spcAft>
              <a:buSzPts val="1100"/>
              <a:buNone/>
            </a:pPr>
            <a:r>
              <a:rPr lang="en-US" sz="1200" b="1">
                <a:latin typeface="Calibri"/>
                <a:ea typeface="Calibri"/>
                <a:cs typeface="Calibri"/>
                <a:sym typeface="Calibri"/>
              </a:rPr>
              <a:t>La storia di Rohini</a:t>
            </a:r>
            <a:endParaRPr sz="1200">
              <a:latin typeface="Calibri"/>
              <a:ea typeface="Calibri"/>
              <a:cs typeface="Calibri"/>
              <a:sym typeface="Calibri"/>
            </a:endParaRPr>
          </a:p>
          <a:p>
            <a:pPr marL="0" lvl="0" indent="0" algn="l" rtl="0">
              <a:lnSpc>
                <a:spcPct val="100000"/>
              </a:lnSpc>
              <a:spcBef>
                <a:spcPts val="400"/>
              </a:spcBef>
              <a:spcAft>
                <a:spcPts val="0"/>
              </a:spcAft>
              <a:buSzPts val="1800"/>
              <a:buNone/>
            </a:pPr>
            <a:r>
              <a:rPr lang="en-US" sz="1200">
                <a:latin typeface="Calibri"/>
                <a:ea typeface="Calibri"/>
                <a:cs typeface="Calibri"/>
                <a:sym typeface="Calibri"/>
              </a:rPr>
              <a:t>Rohini è una donna di 27 anni. I suoi colleghi di lavoro sono preoccupati per lei perché hanno notato notevoli cambiamenti nel suo comportamento. I colleghi propongono a Rohini di accompagnarla ad un servizio di salute mentale territoriale e Rohini accetta. </a:t>
            </a:r>
            <a:endParaRPr sz="1200">
              <a:latin typeface="Calibri"/>
              <a:ea typeface="Calibri"/>
              <a:cs typeface="Calibri"/>
              <a:sym typeface="Calibri"/>
            </a:endParaRPr>
          </a:p>
          <a:p>
            <a:pPr marL="0" lvl="0" indent="0" algn="l" rtl="0">
              <a:lnSpc>
                <a:spcPct val="100000"/>
              </a:lnSpc>
              <a:spcBef>
                <a:spcPts val="500"/>
              </a:spcBef>
              <a:spcAft>
                <a:spcPts val="0"/>
              </a:spcAft>
              <a:buSzPts val="1800"/>
              <a:buNone/>
            </a:pPr>
            <a:r>
              <a:rPr lang="en-US" sz="1200">
                <a:latin typeface="Calibri"/>
                <a:ea typeface="Calibri"/>
                <a:cs typeface="Calibri"/>
                <a:sym typeface="Calibri"/>
              </a:rPr>
              <a:t>Nel servizio di salute mentale territoriale Rohini è accolta da due operatori di salute mentale. Rohini comincia ad essere fortemente angosciata e dice che le vogliono fare del male. Comincia ad urlare che non vuole che le facciano un iniezione. Un’infermiera, uno degli operatori di salute mentale, la rassicura che non succederà nulla di grave e che loro la vogliono solo aiutare. Poi chiede a Rohini se vuole andare in un posto più tranquillo dove possono parlare e capire che tipo di assistenza possa essere utile.</a:t>
            </a:r>
            <a:endParaRPr sz="1200">
              <a:latin typeface="Calibri"/>
              <a:ea typeface="Calibri"/>
              <a:cs typeface="Calibri"/>
              <a:sym typeface="Calibri"/>
            </a:endParaRPr>
          </a:p>
          <a:p>
            <a:pPr marL="0" lvl="0" indent="0" algn="l" rtl="0">
              <a:lnSpc>
                <a:spcPct val="100000"/>
              </a:lnSpc>
              <a:spcBef>
                <a:spcPts val="500"/>
              </a:spcBef>
              <a:spcAft>
                <a:spcPts val="0"/>
              </a:spcAft>
              <a:buSzPts val="1800"/>
              <a:buNone/>
            </a:pPr>
            <a:r>
              <a:rPr lang="en-US" sz="1200">
                <a:latin typeface="Calibri"/>
                <a:ea typeface="Calibri"/>
                <a:cs typeface="Calibri"/>
                <a:sym typeface="Calibri"/>
              </a:rPr>
              <a:t>L’infermiera chiede a Rohini se vuole chiamare qualcuno di cui si fida e che la possa aiutare. Rohini le dice che vorrebbe vedere sua madre. Quando sua madre arriva, Rohini è ancora molto angosciata e continua a gridare di non volere un’iniezione. La madre spiega all’infermiera che l’ultima volta che Rohini era andata in un ospedale, nella capitale del Paese, le era stata fatta un’iniezione di aloperidolo (un farmaco antipsicotico). La madre spiega che Rohini non aveva reagito bene al farmaco, avendo avuto dolorose contrazioni muscolari e stato confusionale. </a:t>
            </a:r>
            <a:endParaRPr sz="1200">
              <a:latin typeface="Calibri"/>
              <a:ea typeface="Calibri"/>
              <a:cs typeface="Calibri"/>
              <a:sym typeface="Calibri"/>
            </a:endParaRPr>
          </a:p>
        </p:txBody>
      </p:sp>
      <p:sp>
        <p:nvSpPr>
          <p:cNvPr id="805" name="Google Shape;805;p6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61:notes"/>
          <p:cNvSpPr>
            <a:spLocks noGrp="1" noRot="1" noChangeAspect="1"/>
          </p:cNvSpPr>
          <p:nvPr>
            <p:ph type="sldImg" idx="2"/>
          </p:nvPr>
        </p:nvSpPr>
        <p:spPr>
          <a:xfrm>
            <a:off x="422275" y="3413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13" name="Google Shape;813;p61:notes"/>
          <p:cNvSpPr txBox="1">
            <a:spLocks noGrp="1"/>
          </p:cNvSpPr>
          <p:nvPr>
            <p:ph type="body" idx="1"/>
          </p:nvPr>
        </p:nvSpPr>
        <p:spPr>
          <a:xfrm>
            <a:off x="422275" y="3695700"/>
            <a:ext cx="5964237" cy="515620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Esercizio 2.2:</a:t>
            </a:r>
            <a:r>
              <a:rPr lang="en-US" b="1" i="1">
                <a:latin typeface="Calibri"/>
                <a:ea typeface="Calibri"/>
                <a:cs typeface="Calibri"/>
                <a:sym typeface="Calibri"/>
              </a:rPr>
              <a:t> </a:t>
            </a:r>
            <a:r>
              <a:rPr lang="en-US" sz="1300" b="1" i="1">
                <a:latin typeface="Calibri"/>
                <a:ea typeface="Calibri"/>
                <a:cs typeface="Calibri"/>
                <a:sym typeface="Calibri"/>
              </a:rPr>
              <a:t>situazioni sul processo decisionale supportato (45 min.)</a:t>
            </a:r>
            <a:endParaRPr sz="13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b="1">
                <a:latin typeface="Calibri"/>
                <a:ea typeface="Calibri"/>
                <a:cs typeface="Calibri"/>
                <a:sym typeface="Calibri"/>
              </a:rPr>
              <a:t>La storia di Rohini (continuazione)</a:t>
            </a:r>
            <a:endParaRPr sz="1200">
              <a:latin typeface="Calibri"/>
              <a:ea typeface="Calibri"/>
              <a:cs typeface="Calibri"/>
              <a:sym typeface="Calibri"/>
            </a:endParaRPr>
          </a:p>
          <a:p>
            <a:pPr marL="0" lvl="0" indent="0" algn="l" rtl="0">
              <a:lnSpc>
                <a:spcPct val="100000"/>
              </a:lnSpc>
              <a:spcBef>
                <a:spcPts val="400"/>
              </a:spcBef>
              <a:spcAft>
                <a:spcPts val="0"/>
              </a:spcAft>
              <a:buSzPts val="1800"/>
              <a:buNone/>
            </a:pPr>
            <a:r>
              <a:rPr lang="en-US" sz="1200">
                <a:latin typeface="Calibri"/>
                <a:ea typeface="Calibri"/>
                <a:cs typeface="Calibri"/>
                <a:sym typeface="Calibri"/>
              </a:rPr>
              <a:t>L’infermiera dice a Rohini che non le verrà dato l’aloperidolo e Rohini inizia a calmarsi. Durante la settimana, Rohini lavora con sua madre, l’infermiera ed un dottore alla redazione di un piano di trattamento e di recovery. Viene informata riguardo le diverse opzioni di trattamento, compresi i benefici e gli effetti negativi, e le viene chiesto il consenso al trattamento.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Inoltre, dopo essersi consultata con persone di sua fiducia – tra cui la madre, l’infermiera ed il dottore – Rohini prepara una pianificazione avanzata in modo che lo staff sappia di non somministrarle mai l’aloperidolo, e che conosca le sue preferenze per il trattamento. Nel piano indica sua madre come persona da contattare e come persona che la assista nel caso a comunicare il suo volere durante una crisi. Lo staff chiede a Rohini se potrebbe esserle d’aiuto rimanere qualche giorno presso il servizio per iniziare il suo trattamento a Rohini accetta la proposta. Dopo 3 giorni si sente molto meglio e di conseguenza viene dimessa.</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Da quel momento Rohini ha iniziato a partecipare ad un gruppo di peer support che si incontra ogni due settimane nel suo quartiere.  In questi incontri lei può  condividere  le sue conoscenze e la sua esperienza con gli altri del gruppo, può esprimere le sue emozioni e ricevere sostegno dai suoi compagni. Ha anche organizzato un incontro con il suo capo  e alcuni colleghi per discutere ciò che è successo e che azioni possono essere intraprese  per sostenerla in futuro se dovesse avvenire un’altra crisi.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814" name="Google Shape;814;p6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62:notes"/>
          <p:cNvSpPr>
            <a:spLocks noGrp="1" noRot="1" noChangeAspect="1"/>
          </p:cNvSpPr>
          <p:nvPr>
            <p:ph type="sldImg" idx="2"/>
          </p:nvPr>
        </p:nvSpPr>
        <p:spPr>
          <a:xfrm>
            <a:off x="857250" y="414338"/>
            <a:ext cx="5092700" cy="2865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22" name="Google Shape;822;p62:notes"/>
          <p:cNvSpPr txBox="1">
            <a:spLocks noGrp="1"/>
          </p:cNvSpPr>
          <p:nvPr>
            <p:ph type="body" idx="1"/>
          </p:nvPr>
        </p:nvSpPr>
        <p:spPr>
          <a:xfrm>
            <a:off x="679450" y="3279775"/>
            <a:ext cx="5448300" cy="6162675"/>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Fate le seguenti domande ai partecipanti:</a:t>
            </a:r>
            <a:endParaRPr sz="1200">
              <a:latin typeface="Calibri"/>
              <a:ea typeface="Calibri"/>
              <a:cs typeface="Calibri"/>
              <a:sym typeface="Calibri"/>
            </a:endParaRPr>
          </a:p>
          <a:p>
            <a:pPr marL="0" lvl="0" indent="38100" algn="l" rtl="0">
              <a:lnSpc>
                <a:spcPct val="100000"/>
              </a:lnSpc>
              <a:spcBef>
                <a:spcPts val="600"/>
              </a:spcBef>
              <a:spcAft>
                <a:spcPts val="0"/>
              </a:spcAft>
              <a:buSzPts val="1200"/>
              <a:buFont typeface="Calibri"/>
              <a:buChar char="∙"/>
            </a:pPr>
            <a:r>
              <a:rPr lang="en-US" sz="1200" b="1">
                <a:latin typeface="Calibri"/>
                <a:ea typeface="Calibri"/>
                <a:cs typeface="Calibri"/>
                <a:sym typeface="Calibri"/>
              </a:rPr>
              <a:t>Quali sono gli aspetti positivi di questo caso? </a:t>
            </a:r>
            <a:endParaRPr sz="200">
              <a:latin typeface="Calibri"/>
              <a:ea typeface="Calibri"/>
              <a:cs typeface="Calibri"/>
              <a:sym typeface="Calibri"/>
            </a:endParaRPr>
          </a:p>
          <a:p>
            <a:pPr marL="0" lvl="0" indent="38100" algn="l" rtl="0">
              <a:lnSpc>
                <a:spcPct val="100000"/>
              </a:lnSpc>
              <a:spcBef>
                <a:spcPts val="600"/>
              </a:spcBef>
              <a:spcAft>
                <a:spcPts val="0"/>
              </a:spcAft>
              <a:buSzPts val="1200"/>
              <a:buFont typeface="Calibri"/>
              <a:buChar char="∙"/>
            </a:pPr>
            <a:r>
              <a:rPr lang="en-US" sz="1200" b="1">
                <a:latin typeface="Calibri"/>
                <a:ea typeface="Calibri"/>
                <a:cs typeface="Calibri"/>
                <a:sym typeface="Calibri"/>
              </a:rPr>
              <a:t>Come è stato rispettato il diritto alla capacità giuridica di Rohini?</a:t>
            </a:r>
            <a:endParaRPr sz="200">
              <a:latin typeface="Calibri"/>
              <a:ea typeface="Calibri"/>
              <a:cs typeface="Calibri"/>
              <a:sym typeface="Calibri"/>
            </a:endParaRPr>
          </a:p>
          <a:p>
            <a:pPr marL="0" lvl="0" indent="0" algn="just" rtl="0">
              <a:lnSpc>
                <a:spcPct val="100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In questo caso sono state fatte molte azioni per promuovere il diritto alla capacità giuridica di Rohini che hanno avuto effetti benefici per tutte le persone coinvolte: </a:t>
            </a:r>
            <a:endParaRPr sz="1200">
              <a:latin typeface="Calibri"/>
              <a:ea typeface="Calibri"/>
              <a:cs typeface="Calibri"/>
              <a:sym typeface="Calibri"/>
            </a:endParaRPr>
          </a:p>
          <a:p>
            <a:pPr marL="0" lvl="0" indent="0" algn="just" rtl="0">
              <a:lnSpc>
                <a:spcPct val="100000"/>
              </a:lnSpc>
              <a:spcBef>
                <a:spcPts val="0"/>
              </a:spcBef>
              <a:spcAft>
                <a:spcPts val="0"/>
              </a:spcAft>
              <a:buSzPts val="1400"/>
              <a:buNone/>
            </a:pPr>
            <a:r>
              <a:rPr lang="en-US" sz="1200">
                <a:solidFill>
                  <a:srgbClr val="4F81BD"/>
                </a:solidFill>
                <a:latin typeface="Calibri"/>
                <a:ea typeface="Calibri"/>
                <a:cs typeface="Calibri"/>
                <a:sym typeface="Calibri"/>
              </a:rPr>
              <a:t>Rohini è stata accompagnata in una stanza tranquilla per calmarsi e non è stata legata.</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Il suo desiderio che non le fosse somministrato l’aloperidolo è stato rispettato e ciò ha contribuito a costruire un rapporto di fiducia con lo staff.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E’ stata ascoltata e rispettata. Ciò ha avuto un impatto positivo sul suo benessere.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Lo staff ha fatto uno sforzo per cercare di capire cosa fosse accaduto a Rohini senza esprimere giudizi frettolosi, e ciò significa che sono stati capaci di capire che la paura che le fosse somministrato un determinato farmaco aveva contribuito alla sua agitazione in maniera significativa.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D’accordo con Rohini lo staff ha contattato la madre che ha aiutato  a far capire il punto di vista di Rohini sul farmaco e ha sostenuto Rohini nelle decisioni riguardanti la sua terapia.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 Rohini è stata data l’opportunità di sviluppare la propria terapia ed il proprio piano di recovery con le persone di sua scelta.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Rohini è stata informata sulle diverse opzioni sugli effetti collaterali del farmaco.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E’ stato richiesto il suo consenso informato. </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E’ stata redatta una pianificazione anticipata per assicurarsi che Rohini non riceva una terapia (l’aloperidolo) che le avrebbe causato danno, in modo che lo staff in futuro potesse conoscere le sue preferenze.</a:t>
            </a:r>
            <a:endParaRPr sz="1200">
              <a:latin typeface="Calibri"/>
              <a:ea typeface="Calibri"/>
              <a:cs typeface="Calibri"/>
              <a:sym typeface="Calibri"/>
            </a:endParaRPr>
          </a:p>
          <a:p>
            <a:pPr marL="0" lvl="0" indent="38100" algn="l" rtl="0">
              <a:lnSpc>
                <a:spcPct val="100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è stata forzata a rimanere nel servizio contro la sua volontà, ma le è stato chiesto se ciò avrebbe potuto esserle di aiuto. </a:t>
            </a:r>
            <a:endParaRPr sz="200">
              <a:latin typeface="Calibri"/>
              <a:ea typeface="Calibri"/>
              <a:cs typeface="Calibri"/>
              <a:sym typeface="Calibri"/>
            </a:endParaRPr>
          </a:p>
          <a:p>
            <a:pPr marL="0" lvl="0" indent="0" algn="l" rtl="0">
              <a:lnSpc>
                <a:spcPct val="100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I partecipanti potrebbero fare domande sulla pianificazione anticipata dal momento che è menzionata nella situazione. Spiegate che la pianificazione anticipata è spiegata esaustivamente nella prossima presentazione. </a:t>
            </a:r>
            <a:endParaRPr sz="200">
              <a:latin typeface="Calibri"/>
              <a:ea typeface="Calibri"/>
              <a:cs typeface="Calibri"/>
              <a:sym typeface="Calibri"/>
            </a:endParaRPr>
          </a:p>
          <a:p>
            <a:pPr marL="0" lvl="0" indent="0" algn="l" rtl="0">
              <a:lnSpc>
                <a:spcPct val="100000"/>
              </a:lnSpc>
              <a:spcBef>
                <a:spcPts val="1000"/>
              </a:spcBef>
              <a:spcAft>
                <a:spcPts val="0"/>
              </a:spcAft>
              <a:buSzPts val="1400"/>
              <a:buNone/>
            </a:pPr>
            <a:endParaRPr sz="200">
              <a:latin typeface="Calibri"/>
              <a:ea typeface="Calibri"/>
              <a:cs typeface="Calibri"/>
              <a:sym typeface="Calibri"/>
            </a:endParaRPr>
          </a:p>
        </p:txBody>
      </p:sp>
      <p:sp>
        <p:nvSpPr>
          <p:cNvPr id="823" name="Google Shape;823;p6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63:notes"/>
          <p:cNvSpPr>
            <a:spLocks noGrp="1" noRot="1" noChangeAspect="1"/>
          </p:cNvSpPr>
          <p:nvPr>
            <p:ph type="sldImg" idx="2"/>
          </p:nvPr>
        </p:nvSpPr>
        <p:spPr>
          <a:xfrm>
            <a:off x="857250" y="457200"/>
            <a:ext cx="5092700" cy="2865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31" name="Google Shape;831;p63:notes"/>
          <p:cNvSpPr txBox="1">
            <a:spLocks noGrp="1"/>
          </p:cNvSpPr>
          <p:nvPr>
            <p:ph type="body" idx="1"/>
          </p:nvPr>
        </p:nvSpPr>
        <p:spPr>
          <a:xfrm>
            <a:off x="679450" y="3322637"/>
            <a:ext cx="5448300" cy="6119812"/>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a:latin typeface="Calibri"/>
                <a:ea typeface="Calibri"/>
                <a:cs typeface="Calibri"/>
                <a:sym typeface="Calibri"/>
              </a:rPr>
              <a:t>La storia di Zaitin</a:t>
            </a:r>
            <a:endParaRPr sz="1200">
              <a:latin typeface="Calibri"/>
              <a:ea typeface="Calibri"/>
              <a:cs typeface="Calibri"/>
              <a:sym typeface="Calibri"/>
            </a:endParaRPr>
          </a:p>
          <a:p>
            <a:pPr marL="0" lvl="0" indent="0" algn="l" rtl="0">
              <a:lnSpc>
                <a:spcPct val="100000"/>
              </a:lnSpc>
              <a:spcBef>
                <a:spcPts val="400"/>
              </a:spcBef>
              <a:spcAft>
                <a:spcPts val="0"/>
              </a:spcAft>
              <a:buSzPts val="1800"/>
              <a:buNone/>
            </a:pPr>
            <a:r>
              <a:rPr lang="en-US" sz="1200">
                <a:latin typeface="Calibri"/>
                <a:ea typeface="Calibri"/>
                <a:cs typeface="Calibri"/>
                <a:sym typeface="Calibri"/>
              </a:rPr>
              <a:t>Zaitin non è soddisfatta della sua situazione abitativa con sua nonna e desidera trasferirsi. Ha 33 anni ed ha un fidanzato e  nel futuro desidera sposarsi. Una volta sposata vorrebbe trasferirsi dalla famiglia del fidanzato.  Nel passato la nonna di Zaitin ha ignorato le sue opinioni e preso decisioni al posto suo. Sua nonna ritiene che le persone con disabilità intellettiva, inclusa Zaitin, non debbano sposarsi. </a:t>
            </a:r>
            <a:endParaRPr sz="1200">
              <a:latin typeface="Calibri"/>
              <a:ea typeface="Calibri"/>
              <a:cs typeface="Calibri"/>
              <a:sym typeface="Calibri"/>
            </a:endParaRPr>
          </a:p>
          <a:p>
            <a:pPr marL="0" lvl="0" indent="0" algn="l" rtl="0">
              <a:lnSpc>
                <a:spcPct val="100000"/>
              </a:lnSpc>
              <a:spcBef>
                <a:spcPts val="500"/>
              </a:spcBef>
              <a:spcAft>
                <a:spcPts val="0"/>
              </a:spcAft>
              <a:buSzPts val="1800"/>
              <a:buNone/>
            </a:pPr>
            <a:r>
              <a:rPr lang="en-US" sz="1200">
                <a:latin typeface="Calibri"/>
                <a:ea typeface="Calibri"/>
                <a:cs typeface="Calibri"/>
                <a:sym typeface="Calibri"/>
              </a:rPr>
              <a:t>Zaitin reputa che sua nonna sia iperprotettiva. Si sente anche combattuta perché vorrebbe avere più indipendenza e vorrebbe compiere le proprie scelte sul matrimonio, ma vuole anche mantenere una relazione positiva con sua nonna. </a:t>
            </a:r>
            <a:endParaRPr sz="1200">
              <a:latin typeface="Calibri"/>
              <a:ea typeface="Calibri"/>
              <a:cs typeface="Calibri"/>
              <a:sym typeface="Calibri"/>
            </a:endParaRPr>
          </a:p>
          <a:p>
            <a:pPr marL="0" lvl="0" indent="0" algn="l" rtl="0">
              <a:lnSpc>
                <a:spcPct val="100000"/>
              </a:lnSpc>
              <a:spcBef>
                <a:spcPts val="500"/>
              </a:spcBef>
              <a:spcAft>
                <a:spcPts val="0"/>
              </a:spcAft>
              <a:buSzPts val="1800"/>
              <a:buNone/>
            </a:pPr>
            <a:r>
              <a:rPr lang="en-US" sz="1200">
                <a:latin typeface="Calibri"/>
                <a:ea typeface="Calibri"/>
                <a:cs typeface="Calibri"/>
                <a:sym typeface="Calibri"/>
              </a:rPr>
              <a:t>Zaitin ha una persona di supporto, Rosa, di cui si fida e che ha scelto per assisterla nel prendere decisioni. Zaitin condivide con lei l’infelicità causato dal disaccordo che sta avendo con la nonna ed il suo desiderio di sposarsi.</a:t>
            </a:r>
            <a:endParaRPr sz="1200">
              <a:latin typeface="Calibri"/>
              <a:ea typeface="Calibri"/>
              <a:cs typeface="Calibri"/>
              <a:sym typeface="Calibri"/>
            </a:endParaRPr>
          </a:p>
          <a:p>
            <a:pPr marL="0" lvl="0" indent="0" algn="l" rtl="0">
              <a:lnSpc>
                <a:spcPct val="100000"/>
              </a:lnSpc>
              <a:spcBef>
                <a:spcPts val="500"/>
              </a:spcBef>
              <a:spcAft>
                <a:spcPts val="0"/>
              </a:spcAft>
              <a:buSzPts val="1800"/>
              <a:buNone/>
            </a:pPr>
            <a:r>
              <a:rPr lang="en-US" sz="1200">
                <a:latin typeface="Calibri"/>
                <a:ea typeface="Calibri"/>
                <a:cs typeface="Calibri"/>
                <a:sym typeface="Calibri"/>
              </a:rPr>
              <a:t>Discutono assieme le possibilità di trasferimento una volta sposata. Discutono anche assieme le opzioni per migliorare la relazione di Zaitin con la nonna, in maniera che Zaitin sia più fiduciosa ed indipendente. Rosa e Zaitin anche se lei desidera organizzare un incontro con la nonna per discutere con lei il suo desiderio di sposarsi e di trasferirsi. Discutono anche un programma per organizzare un incontro con la nonna ed I genitori del fidanzato. </a:t>
            </a:r>
            <a:endParaRPr sz="1200">
              <a:latin typeface="Calibri"/>
              <a:ea typeface="Calibri"/>
              <a:cs typeface="Calibri"/>
              <a:sym typeface="Calibri"/>
            </a:endParaRPr>
          </a:p>
          <a:p>
            <a:pPr marL="0" lvl="0" indent="0" algn="l" rtl="0">
              <a:lnSpc>
                <a:spcPct val="100000"/>
              </a:lnSpc>
              <a:spcBef>
                <a:spcPts val="500"/>
              </a:spcBef>
              <a:spcAft>
                <a:spcPts val="0"/>
              </a:spcAft>
              <a:buSzPts val="1800"/>
              <a:buNone/>
            </a:pPr>
            <a:r>
              <a:rPr lang="en-US" sz="1200">
                <a:latin typeface="Calibri"/>
                <a:ea typeface="Calibri"/>
                <a:cs typeface="Calibri"/>
                <a:sym typeface="Calibri"/>
              </a:rPr>
              <a:t>Zaitin non è sicura di quanto presto voglia organizzare questo incontro. Zaitin decide di discutere questo argomento la settimana successiva con Rosa.</a:t>
            </a:r>
            <a:endParaRPr sz="1200">
              <a:latin typeface="Calibri"/>
              <a:ea typeface="Calibri"/>
              <a:cs typeface="Calibri"/>
              <a:sym typeface="Calibri"/>
            </a:endParaRPr>
          </a:p>
          <a:p>
            <a:pPr marL="0" lvl="0" indent="0" algn="l" rtl="0">
              <a:lnSpc>
                <a:spcPct val="100000"/>
              </a:lnSpc>
              <a:spcBef>
                <a:spcPts val="500"/>
              </a:spcBef>
              <a:spcAft>
                <a:spcPts val="0"/>
              </a:spcAft>
              <a:buSzPts val="1400"/>
              <a:buNone/>
            </a:pPr>
            <a:endParaRPr sz="1200">
              <a:latin typeface="Calibri"/>
              <a:ea typeface="Calibri"/>
              <a:cs typeface="Calibri"/>
              <a:sym typeface="Calibri"/>
            </a:endParaRPr>
          </a:p>
        </p:txBody>
      </p:sp>
      <p:sp>
        <p:nvSpPr>
          <p:cNvPr id="832" name="Google Shape;832;p6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8"/>
        <p:cNvGrpSpPr/>
        <p:nvPr/>
      </p:nvGrpSpPr>
      <p:grpSpPr>
        <a:xfrm>
          <a:off x="0" y="0"/>
          <a:ext cx="0" cy="0"/>
          <a:chOff x="0" y="0"/>
          <a:chExt cx="0" cy="0"/>
        </a:xfrm>
      </p:grpSpPr>
      <p:sp>
        <p:nvSpPr>
          <p:cNvPr id="839" name="Google Shape;839;p6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40" name="Google Shape;840;p6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Fate le seguenti domande ai partecipanti: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b="1" i="1">
                <a:latin typeface="Calibri"/>
                <a:ea typeface="Calibri"/>
                <a:cs typeface="Calibri"/>
                <a:sym typeface="Calibri"/>
              </a:rPr>
              <a:t>Quali sono stati gli aspetti positivi di questo caso?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a:latin typeface="Calibri"/>
                <a:ea typeface="Calibri"/>
                <a:cs typeface="Calibri"/>
                <a:sym typeface="Calibri"/>
              </a:rPr>
              <a:t>In che maniera è stato rispettato il diritto alla capacità giuridica di Zaitin?</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endParaRPr sz="1200">
              <a:latin typeface="Calibri"/>
              <a:ea typeface="Calibri"/>
              <a:cs typeface="Calibri"/>
              <a:sym typeface="Calibri"/>
            </a:endParaRPr>
          </a:p>
          <a:p>
            <a:pPr marL="0" lvl="0" indent="0" algn="l" rtl="0">
              <a:lnSpc>
                <a:spcPct val="115000"/>
              </a:lnSpc>
              <a:spcBef>
                <a:spcPts val="0"/>
              </a:spcBef>
              <a:spcAft>
                <a:spcPts val="0"/>
              </a:spcAft>
              <a:buSzPts val="1800"/>
              <a:buNone/>
            </a:pP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Alcune possibili risposte</a:t>
            </a: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Rosa non dice a Zaitin che cosa fare, invece Rosa ascolta e presta attenzione.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Rosa è in grado di discutere ed offrire sostegno a Zaitin.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 Zaitin viene data la possibilità di discutere le possibilità di trasferirsi.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Zaitin ha la possibilità di prendersi il tempo che desidera per avere fiducia nella propria decisione.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841" name="Google Shape;841;p6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6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49" name="Google Shape;849;p6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a:latin typeface="Calibri"/>
                <a:ea typeface="Calibri"/>
                <a:cs typeface="Calibri"/>
                <a:sym typeface="Calibri"/>
              </a:rPr>
              <a:t>La storia di Samir</a:t>
            </a:r>
            <a:endParaRPr sz="1200">
              <a:latin typeface="Calibri"/>
              <a:ea typeface="Calibri"/>
              <a:cs typeface="Calibri"/>
              <a:sym typeface="Calibri"/>
            </a:endParaRPr>
          </a:p>
          <a:p>
            <a:pPr marL="0" lvl="0" indent="0" algn="l" rtl="0">
              <a:lnSpc>
                <a:spcPct val="100000"/>
              </a:lnSpc>
              <a:spcBef>
                <a:spcPts val="1000"/>
              </a:spcBef>
              <a:spcAft>
                <a:spcPts val="0"/>
              </a:spcAft>
              <a:buSzPts val="1800"/>
              <a:buNone/>
            </a:pPr>
            <a:r>
              <a:rPr lang="en-US" sz="1200">
                <a:latin typeface="Calibri"/>
                <a:ea typeface="Calibri"/>
                <a:cs typeface="Calibri"/>
                <a:sym typeface="Calibri"/>
              </a:rPr>
              <a:t>Samir ha 68 anni e gli è stata diagnosticata già parecchi anni fa una demenza. Quando all’inizio è arrivato nella casa di cura sentiva che le sue scelte non venivano rispettate. Sentiva che alcuni membri dello staff gli facevano fare cose che non desiderava e che spesso gli facevano fretta nel prendere decisioni durante la giornata.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Dopo parecchi mesi Samir parla con la direzione per lamentarsi. Da quel momento un altro membro dello staff, Fadi, assiste Samir nella sua vita quotidiana.</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Quando Fadi visita Samir ogni mattina gli chiede come vuole iniziare la giornata. Lui spesso non risponde immediatamente così Fadi gli da del tempo per parlare. Quando Fadi nota che Samir è in difficoltà gli dà dei suggerimenti.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850" name="Google Shape;850;p6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6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58" name="Google Shape;858;p6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Fate le seguenti domande ai partecipanti: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b="1" i="1">
                <a:latin typeface="Calibri"/>
                <a:ea typeface="Calibri"/>
                <a:cs typeface="Calibri"/>
                <a:sym typeface="Calibri"/>
              </a:rPr>
              <a:t>Quali sono gli aspetti positivi di questo caso?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a:latin typeface="Calibri"/>
                <a:ea typeface="Calibri"/>
                <a:cs typeface="Calibri"/>
                <a:sym typeface="Calibri"/>
              </a:rPr>
              <a:t>In che maniera è stato rispettato il diritto alla capacità giuridica di Samir?</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b="1" i="1">
              <a:latin typeface="Calibri"/>
              <a:ea typeface="Calibri"/>
              <a:cs typeface="Calibri"/>
              <a:sym typeface="Calibri"/>
            </a:endParaRPr>
          </a:p>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1200">
              <a:latin typeface="Calibri"/>
              <a:ea typeface="Calibri"/>
              <a:cs typeface="Calibri"/>
              <a:sym typeface="Calibri"/>
            </a:endParaRPr>
          </a:p>
          <a:p>
            <a:pPr marL="0" lvl="0" indent="38100" algn="l" rtl="0">
              <a:lnSpc>
                <a:spcPct val="115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 Samir non viene detto che cosa fare ogni giorno</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Fadi, il suo operatore di sostegno, ascolta Samir per conoscerlo e conoscere le sue preferenze.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Fadi non fa pressione su Samir per prendere le decisioni.</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Quando Samir non prende una decisione velocemente Fadi fa passare del tempo prima di dare dei suggerimenti.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Anche nelle piccole decisioni, Samir infatti ha la possibilità di scegliere come cominciare la giornata.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859" name="Google Shape;859;p6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67" name="Google Shape;867;p6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900"/>
              <a:buFont typeface="Helvetica Neue"/>
              <a:buNone/>
            </a:pPr>
            <a:r>
              <a:rPr lang="en-US" sz="900" b="1" i="1">
                <a:latin typeface="Helvetica Neue"/>
                <a:ea typeface="Helvetica Neue"/>
                <a:cs typeface="Helvetica Neue"/>
                <a:sym typeface="Helvetica Neue"/>
              </a:rPr>
              <a:t> </a:t>
            </a:r>
            <a:r>
              <a:rPr lang="en-US" sz="1200" b="1" i="1">
                <a:latin typeface="Calibri"/>
                <a:ea typeface="Calibri"/>
                <a:cs typeface="Calibri"/>
                <a:sym typeface="Calibri"/>
              </a:rPr>
              <a:t>Presentazione: pianificazione anticipata (30 min.)</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La pianificazione anticipata è un’altra utile forma di sostegno che aiuta a garantire che le preferenze di una persona vengano prese in considerazione e rispettate.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pianificazione anticipata può essere utile a tutti, specialmente nei periodi in cui le persone possono avere difficoltà nel prendere o comunicare decisioni.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pianificazione anticipata si riferisce al processo di dare delle direttive riguardo situazioni future in cui le persone potrebbero avere difficoltà nel far sapere ad altri il proprio volere e le proprie preferenze, ed in che momento vorrebbero ricevere assistenza o volessero che altri facessero azioni al posto loro.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868" name="Google Shape;868;p6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68: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75" name="Google Shape;875;p68:notes"/>
          <p:cNvSpPr txBox="1">
            <a:spLocks noGrp="1"/>
          </p:cNvSpPr>
          <p:nvPr>
            <p:ph type="body" idx="1"/>
          </p:nvPr>
        </p:nvSpPr>
        <p:spPr>
          <a:xfrm>
            <a:off x="681037" y="3324225"/>
            <a:ext cx="5446712" cy="6159500"/>
          </a:xfrm>
          <a:prstGeom prst="rect">
            <a:avLst/>
          </a:prstGeom>
          <a:noFill/>
          <a:ln>
            <a:noFill/>
          </a:ln>
        </p:spPr>
        <p:txBody>
          <a:bodyPr spcFirstLastPara="1" wrap="square" lIns="95700" tIns="47850" rIns="95700" bIns="47850" anchor="t" anchorCtr="0">
            <a:noAutofit/>
          </a:bodyPr>
          <a:lstStyle/>
          <a:p>
            <a:pPr marL="228600" lvl="0" indent="0" algn="l" rtl="0">
              <a:lnSpc>
                <a:spcPct val="115000"/>
              </a:lnSpc>
              <a:spcBef>
                <a:spcPts val="0"/>
              </a:spcBef>
              <a:spcAft>
                <a:spcPts val="0"/>
              </a:spcAft>
              <a:buSzPts val="1800"/>
              <a:buNone/>
            </a:pPr>
            <a:r>
              <a:rPr lang="en-US" sz="1200">
                <a:latin typeface="Calibri"/>
                <a:ea typeface="Calibri"/>
                <a:cs typeface="Calibri"/>
                <a:sym typeface="Calibri"/>
              </a:rPr>
              <a:t>La pianificazione anticipata può avere 2 funzioni: </a:t>
            </a:r>
            <a:endParaRPr sz="1200">
              <a:latin typeface="Calibri"/>
              <a:ea typeface="Calibri"/>
              <a:cs typeface="Calibri"/>
              <a:sym typeface="Calibri"/>
            </a:endParaRPr>
          </a:p>
          <a:p>
            <a:pPr marL="228600" lvl="0" indent="-76200" algn="l" rtl="0">
              <a:lnSpc>
                <a:spcPct val="115000"/>
              </a:lnSpc>
              <a:spcBef>
                <a:spcPts val="0"/>
              </a:spcBef>
              <a:spcAft>
                <a:spcPts val="0"/>
              </a:spcAft>
              <a:buSzPts val="1200"/>
              <a:buFont typeface="Calibri"/>
              <a:buAutoNum type="arabicPeriod"/>
            </a:pPr>
            <a:r>
              <a:rPr lang="en-US" sz="1200">
                <a:latin typeface="Calibri"/>
                <a:ea typeface="Calibri"/>
                <a:cs typeface="Calibri"/>
                <a:sym typeface="Calibri"/>
              </a:rPr>
              <a:t> Se una persona ha difficoltà nell’esprimere i propri desideri, le persone che forniscono supporto e assistenza possono far ricorso al piano anticipato come strumento di comunicazione e di riferimento per scoprire i desideri e le preferenze della persona. Le persone di supporto possono ricordare alle persone ciò di cui si è discusso e ciò che è stato evidenziato nella pianificazione avanzata. </a:t>
            </a:r>
            <a:endParaRPr sz="1200">
              <a:latin typeface="Calibri"/>
              <a:ea typeface="Calibri"/>
              <a:cs typeface="Calibri"/>
              <a:sym typeface="Calibri"/>
            </a:endParaRPr>
          </a:p>
          <a:p>
            <a:pPr marL="228600" lvl="0" indent="-76200" algn="just" rtl="0">
              <a:lnSpc>
                <a:spcPct val="115000"/>
              </a:lnSpc>
              <a:spcBef>
                <a:spcPts val="0"/>
              </a:spcBef>
              <a:spcAft>
                <a:spcPts val="0"/>
              </a:spcAft>
              <a:buSzPts val="1200"/>
              <a:buFont typeface="Calibri"/>
              <a:buAutoNum type="arabicPeriod"/>
            </a:pPr>
            <a:r>
              <a:rPr lang="en-US" sz="1200">
                <a:latin typeface="Calibri"/>
                <a:ea typeface="Calibri"/>
                <a:cs typeface="Calibri"/>
                <a:sym typeface="Calibri"/>
              </a:rPr>
              <a:t> In alcuni Paesi, i piani anticipati possono essere utilizzati come documenti legali in cui la persona autorizza o rifiuta alcune azioni da intraprendere in situazioni particolari nel futuro. </a:t>
            </a:r>
            <a:endParaRPr sz="1200">
              <a:latin typeface="Calibri"/>
              <a:ea typeface="Calibri"/>
              <a:cs typeface="Calibri"/>
              <a:sym typeface="Calibri"/>
            </a:endParaRPr>
          </a:p>
          <a:p>
            <a:pPr marL="228600" lvl="0" indent="0" algn="just" rtl="0">
              <a:lnSpc>
                <a:spcPct val="115000"/>
              </a:lnSpc>
              <a:spcBef>
                <a:spcPts val="0"/>
              </a:spcBef>
              <a:spcAft>
                <a:spcPts val="0"/>
              </a:spcAft>
              <a:buSzPts val="1800"/>
              <a:buFont typeface="Century Gothic"/>
              <a:buNone/>
            </a:pPr>
            <a:endParaRPr sz="1200">
              <a:latin typeface="Calibri"/>
              <a:ea typeface="Calibri"/>
              <a:cs typeface="Calibri"/>
              <a:sym typeface="Calibri"/>
            </a:endParaRPr>
          </a:p>
          <a:p>
            <a:pPr marL="228600" lvl="0" indent="-76200" algn="just" rtl="0">
              <a:lnSpc>
                <a:spcPct val="115000"/>
              </a:lnSpc>
              <a:spcBef>
                <a:spcPts val="0"/>
              </a:spcBef>
              <a:spcAft>
                <a:spcPts val="0"/>
              </a:spcAft>
              <a:buSzPts val="1200"/>
              <a:buFont typeface="Calibri"/>
              <a:buChar char="∙"/>
            </a:pPr>
            <a:r>
              <a:rPr lang="en-US" sz="1200">
                <a:latin typeface="Calibri"/>
                <a:ea typeface="Calibri"/>
                <a:cs typeface="Calibri"/>
                <a:sym typeface="Calibri"/>
              </a:rPr>
              <a:t>Allo stesso tempo, è importante sottolineare che i piani avanzati non sono documenti statici e non modificabili. </a:t>
            </a:r>
            <a:endParaRPr sz="1200">
              <a:latin typeface="Calibri"/>
              <a:ea typeface="Calibri"/>
              <a:cs typeface="Calibri"/>
              <a:sym typeface="Calibri"/>
            </a:endParaRPr>
          </a:p>
          <a:p>
            <a:pPr marL="228600" lvl="0" indent="0" algn="l" rtl="0">
              <a:lnSpc>
                <a:spcPct val="115000"/>
              </a:lnSpc>
              <a:spcBef>
                <a:spcPts val="600"/>
              </a:spcBef>
              <a:spcAft>
                <a:spcPts val="0"/>
              </a:spcAft>
              <a:buSzPts val="1400"/>
              <a:buNone/>
            </a:pPr>
            <a:r>
              <a:rPr lang="en-US" sz="1200">
                <a:latin typeface="Calibri"/>
                <a:ea typeface="Calibri"/>
                <a:cs typeface="Calibri"/>
                <a:sym typeface="Calibri"/>
              </a:rPr>
              <a:t>Le opinioni, i desideri e le preferenze delle persone possono evolversi e le persone possono e devono poter cambiare  il loro pensiero riguardo le cose. </a:t>
            </a:r>
            <a:endParaRPr sz="1200">
              <a:latin typeface="Calibri"/>
              <a:ea typeface="Calibri"/>
              <a:cs typeface="Calibri"/>
              <a:sym typeface="Calibri"/>
            </a:endParaRPr>
          </a:p>
          <a:p>
            <a:pPr marL="228600" lvl="0" indent="0" algn="l" rtl="0">
              <a:lnSpc>
                <a:spcPct val="115000"/>
              </a:lnSpc>
              <a:spcBef>
                <a:spcPts val="600"/>
              </a:spcBef>
              <a:spcAft>
                <a:spcPts val="0"/>
              </a:spcAft>
              <a:buSzPts val="1400"/>
              <a:buNone/>
            </a:pPr>
            <a:r>
              <a:rPr lang="en-US" sz="1200">
                <a:latin typeface="Calibri"/>
                <a:ea typeface="Calibri"/>
                <a:cs typeface="Calibri"/>
                <a:sym typeface="Calibri"/>
              </a:rPr>
              <a:t>Le persone di sostegno devono dunque coinvolgere e consultare la persona regolarmente per determinare se i desideri e le preferenze sono cambiate e se la persona concorda con le azioni proposte.</a:t>
            </a:r>
            <a:endParaRPr sz="1200">
              <a:latin typeface="Calibri"/>
              <a:ea typeface="Calibri"/>
              <a:cs typeface="Calibri"/>
              <a:sym typeface="Calibri"/>
            </a:endParaRPr>
          </a:p>
          <a:p>
            <a:pPr marL="228600" lvl="0" indent="-76200" algn="just" rtl="0">
              <a:lnSpc>
                <a:spcPct val="115000"/>
              </a:lnSpc>
              <a:spcBef>
                <a:spcPts val="600"/>
              </a:spcBef>
              <a:spcAft>
                <a:spcPts val="0"/>
              </a:spcAft>
              <a:buSzPts val="1200"/>
              <a:buFont typeface="Calibri"/>
              <a:buChar char="∙"/>
            </a:pPr>
            <a:r>
              <a:rPr lang="en-US" sz="1200">
                <a:latin typeface="Calibri"/>
                <a:ea typeface="Calibri"/>
                <a:cs typeface="Calibri"/>
                <a:sym typeface="Calibri"/>
              </a:rPr>
              <a:t>I piani anticipati sono anche detti testamenti biologici o direttive anticipate.</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endParaRPr sz="1200">
              <a:latin typeface="Calibri"/>
              <a:ea typeface="Calibri"/>
              <a:cs typeface="Calibri"/>
              <a:sym typeface="Calibri"/>
            </a:endParaRPr>
          </a:p>
        </p:txBody>
      </p:sp>
      <p:sp>
        <p:nvSpPr>
          <p:cNvPr id="876" name="Google Shape;876;p6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1"/>
        <p:cNvGrpSpPr/>
        <p:nvPr/>
      </p:nvGrpSpPr>
      <p:grpSpPr>
        <a:xfrm>
          <a:off x="0" y="0"/>
          <a:ext cx="0" cy="0"/>
          <a:chOff x="0" y="0"/>
          <a:chExt cx="0" cy="0"/>
        </a:xfrm>
      </p:grpSpPr>
      <p:sp>
        <p:nvSpPr>
          <p:cNvPr id="882" name="Google Shape;882;p69:notes"/>
          <p:cNvSpPr>
            <a:spLocks noGrp="1" noRot="1" noChangeAspect="1"/>
          </p:cNvSpPr>
          <p:nvPr>
            <p:ph type="sldImg" idx="2"/>
          </p:nvPr>
        </p:nvSpPr>
        <p:spPr>
          <a:xfrm>
            <a:off x="444500"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83" name="Google Shape;883;p6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000"/>
              <a:buNone/>
            </a:pPr>
            <a:r>
              <a:rPr lang="en-US" sz="1200" b="1">
                <a:latin typeface="Calibri"/>
                <a:ea typeface="Calibri"/>
                <a:cs typeface="Calibri"/>
                <a:sym typeface="Calibri"/>
              </a:rPr>
              <a:t>Contenuto dei piani anticipati:</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Un piano anticipato è un documento scritto che specifica scelte future. Esso può includere: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Una descrizione dell’assistenza desiderata;</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La designazione di assistenti e/o difensori;</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Opzioni di recovery e di trattamento;</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Luogo di cura o di sollievo (tra cui l’opzione di ricevere supporto a domicilio), così come direttive riguardanti la vita e gli obblighi quotidiani (bambini, conti, animali domestici ecc.).</a:t>
            </a:r>
            <a:endParaRPr sz="1200">
              <a:latin typeface="Calibri"/>
              <a:ea typeface="Calibri"/>
              <a:cs typeface="Calibri"/>
              <a:sym typeface="Calibri"/>
            </a:endParaRPr>
          </a:p>
          <a:p>
            <a:pPr marL="1371600" lvl="0" indent="0" algn="l" rtl="0">
              <a:lnSpc>
                <a:spcPct val="115000"/>
              </a:lnSpc>
              <a:spcBef>
                <a:spcPts val="0"/>
              </a:spcBef>
              <a:spcAft>
                <a:spcPts val="0"/>
              </a:spcAft>
              <a:buNone/>
            </a:pP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latin typeface="Calibri"/>
                <a:ea typeface="Calibri"/>
                <a:cs typeface="Calibri"/>
                <a:sym typeface="Calibri"/>
              </a:rPr>
              <a:t>Per quanto riguarda le decisioni relative alla salute, le persone possono  generalmente specificare se vogliono rinunciare ad alcune forme di supporto, cura o trattamento. Alcune volte possono anche specificare quali forme di supporto, trattamento o cura le persone sarebbero disposte ad accettare. </a:t>
            </a:r>
            <a:endParaRPr sz="1200">
              <a:latin typeface="Calibri"/>
              <a:ea typeface="Calibri"/>
              <a:cs typeface="Calibri"/>
              <a:sym typeface="Calibri"/>
            </a:endParaRPr>
          </a:p>
          <a:p>
            <a:pPr marL="0" lvl="0" indent="0" algn="l" rtl="0">
              <a:lnSpc>
                <a:spcPct val="115000"/>
              </a:lnSpc>
              <a:spcBef>
                <a:spcPts val="0"/>
              </a:spcBef>
              <a:spcAft>
                <a:spcPts val="0"/>
              </a:spcAft>
              <a:buSzPts val="1400"/>
              <a:buNone/>
            </a:pPr>
            <a:r>
              <a:rPr lang="en-US" sz="1200">
                <a:latin typeface="Calibri"/>
                <a:ea typeface="Calibri"/>
                <a:cs typeface="Calibri"/>
                <a:sym typeface="Calibri"/>
              </a:rPr>
              <a:t>Se un piano anticipato deve avere valore legale esso deve includere</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in che situazioni esso diventa effettivo</a:t>
            </a:r>
            <a:endParaRPr sz="1200">
              <a:latin typeface="Calibri"/>
              <a:ea typeface="Calibri"/>
              <a:cs typeface="Calibri"/>
              <a:sym typeface="Calibri"/>
            </a:endParaRPr>
          </a:p>
          <a:p>
            <a:pPr marL="457200" lvl="0" indent="-304800" algn="l" rtl="0">
              <a:lnSpc>
                <a:spcPct val="115000"/>
              </a:lnSpc>
              <a:spcBef>
                <a:spcPts val="0"/>
              </a:spcBef>
              <a:spcAft>
                <a:spcPts val="0"/>
              </a:spcAft>
              <a:buSzPts val="1200"/>
              <a:buFont typeface="Calibri"/>
              <a:buChar char="●"/>
            </a:pPr>
            <a:r>
              <a:rPr lang="en-US" sz="1200">
                <a:latin typeface="Calibri"/>
                <a:ea typeface="Calibri"/>
                <a:cs typeface="Calibri"/>
                <a:sym typeface="Calibri"/>
              </a:rPr>
              <a:t> in che situazione cessa di avere effetto.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884" name="Google Shape;884;p6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69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6" name="Google Shape;346;p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400"/>
              <a:buNone/>
            </a:pPr>
            <a:r>
              <a:rPr lang="en-US" sz="1200">
                <a:latin typeface="Calibri"/>
                <a:ea typeface="Calibri"/>
                <a:cs typeface="Calibri"/>
                <a:sym typeface="Calibri"/>
              </a:rPr>
              <a:t>Argomenti trattati in questo modulo formativo:</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Argomento 1: </a:t>
            </a:r>
            <a:r>
              <a:rPr lang="en-US" sz="1200">
                <a:latin typeface="Calibri"/>
                <a:ea typeface="Calibri"/>
                <a:cs typeface="Calibri"/>
                <a:sym typeface="Calibri"/>
              </a:rPr>
              <a:t>Comprendere il diritto alla capacità giuridica (2 ore 30 minuti) </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Argomento 2: </a:t>
            </a:r>
            <a:r>
              <a:rPr lang="en-US" sz="1200">
                <a:solidFill>
                  <a:srgbClr val="000000"/>
                </a:solidFill>
                <a:latin typeface="Calibri"/>
                <a:ea typeface="Calibri"/>
                <a:cs typeface="Calibri"/>
                <a:sym typeface="Calibri"/>
              </a:rPr>
              <a:t>Processo decisionale supportato e pianificazione anticipata </a:t>
            </a:r>
            <a:r>
              <a:rPr lang="en-US" sz="1200">
                <a:latin typeface="Calibri"/>
                <a:ea typeface="Calibri"/>
                <a:cs typeface="Calibri"/>
                <a:sym typeface="Calibri"/>
              </a:rPr>
              <a:t>(3 ore 15 minuti)</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Argomento 3: </a:t>
            </a:r>
            <a:r>
              <a:rPr lang="en-US" sz="1200">
                <a:latin typeface="Calibri"/>
                <a:ea typeface="Calibri"/>
                <a:cs typeface="Calibri"/>
                <a:sym typeface="Calibri"/>
              </a:rPr>
              <a:t>Consenso informato, piano di trattamento e di recovery dettato dalla persona (45 minuti) </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a:latin typeface="Calibri"/>
                <a:ea typeface="Calibri"/>
                <a:cs typeface="Calibri"/>
                <a:sym typeface="Calibri"/>
              </a:rPr>
              <a:t>Argomento 4: </a:t>
            </a:r>
            <a:r>
              <a:rPr lang="en-US" sz="1200">
                <a:latin typeface="Calibri"/>
                <a:ea typeface="Calibri"/>
                <a:cs typeface="Calibri"/>
                <a:sym typeface="Calibri"/>
              </a:rPr>
              <a:t>Evitare la reclusione involontaria ed il trattamento involontario nei servizi di salute mentale e nei servizi sociali (3 ore 15 minuti)</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endParaRPr sz="1100">
              <a:latin typeface="Calibri"/>
              <a:ea typeface="Calibri"/>
              <a:cs typeface="Calibri"/>
              <a:sym typeface="Calibri"/>
            </a:endParaRPr>
          </a:p>
          <a:p>
            <a:pPr marL="0" lvl="0" indent="0" algn="l" rtl="0">
              <a:lnSpc>
                <a:spcPct val="100000"/>
              </a:lnSpc>
              <a:spcBef>
                <a:spcPts val="0"/>
              </a:spcBef>
              <a:spcAft>
                <a:spcPts val="0"/>
              </a:spcAft>
              <a:buClr>
                <a:srgbClr val="4F81BD"/>
              </a:buClr>
              <a:buSzPts val="1800"/>
              <a:buNone/>
            </a:pPr>
            <a:r>
              <a:rPr lang="en-US" sz="1200" b="1">
                <a:solidFill>
                  <a:srgbClr val="4F81BD"/>
                </a:solidFill>
                <a:latin typeface="Calibri"/>
                <a:ea typeface="Calibri"/>
                <a:cs typeface="Calibri"/>
                <a:sym typeface="Calibri"/>
              </a:rPr>
              <a:t>Per la lista completa dei riferimenti inclusi nelle pagine note di queste slides, fate riferimento al Modulo corrispondente.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endParaRPr sz="15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347" name="Google Shape;347;p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70: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892" name="Google Shape;892;p70: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just" rtl="0">
              <a:lnSpc>
                <a:spcPct val="115000"/>
              </a:lnSpc>
              <a:spcBef>
                <a:spcPts val="0"/>
              </a:spcBef>
              <a:spcAft>
                <a:spcPts val="0"/>
              </a:spcAft>
              <a:buSzPts val="1400"/>
              <a:buNone/>
            </a:pPr>
            <a:r>
              <a:rPr lang="en-US" sz="1200">
                <a:latin typeface="Calibri"/>
                <a:ea typeface="Calibri"/>
                <a:cs typeface="Calibri"/>
                <a:sym typeface="Calibri"/>
              </a:rPr>
              <a:t>In alcune società e culture, le persone possono non avere la tradizione di documenti scritti (testamenti, contratti ecc.). Altre forme di supporto – ad esempio reti di sostegno – possono essere più appropriate.</a:t>
            </a:r>
            <a:endParaRPr sz="1600">
              <a:latin typeface="Calibri"/>
              <a:ea typeface="Calibri"/>
              <a:cs typeface="Calibri"/>
              <a:sym typeface="Calibri"/>
            </a:endParaRPr>
          </a:p>
          <a:p>
            <a:pPr marL="171450" lvl="0" indent="0" algn="just" rtl="0">
              <a:lnSpc>
                <a:spcPct val="115000"/>
              </a:lnSpc>
              <a:spcBef>
                <a:spcPts val="0"/>
              </a:spcBef>
              <a:spcAft>
                <a:spcPts val="0"/>
              </a:spcAft>
              <a:buSzPts val="1400"/>
              <a:buNone/>
            </a:pP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Ciò non deve impedire che le persone esprimano a voce i propri desideri alla propria famiglia, amici, caregivers o altre persone importanti.</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Inoltre, alcune persone possono voler delegare in alcuni momenti la scelta ed il controllo ad altre persone di cui si fidano.</a:t>
            </a:r>
            <a:endParaRPr sz="1200">
              <a:latin typeface="Calibri"/>
              <a:ea typeface="Calibri"/>
              <a:cs typeface="Calibri"/>
              <a:sym typeface="Calibri"/>
            </a:endParaRPr>
          </a:p>
          <a:p>
            <a:pPr marL="171450" lvl="0" indent="0" algn="l" rtl="0">
              <a:lnSpc>
                <a:spcPct val="100000"/>
              </a:lnSpc>
              <a:spcBef>
                <a:spcPts val="1000"/>
              </a:spcBef>
              <a:spcAft>
                <a:spcPts val="0"/>
              </a:spcAft>
              <a:buSzPts val="1400"/>
              <a:buNone/>
            </a:pPr>
            <a:r>
              <a:rPr lang="en-US" sz="1200">
                <a:latin typeface="Calibri"/>
                <a:ea typeface="Calibri"/>
                <a:cs typeface="Calibri"/>
                <a:sym typeface="Calibri"/>
              </a:rPr>
              <a:t>La pianificazione avanzata dovrebbe permettere ciò  a condizione che vengano rispettate il volere e le preferenze della persona.</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893" name="Google Shape;893;p7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p7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01" name="Google Shape;901;p7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SzPts val="1800"/>
              <a:buNone/>
            </a:pPr>
            <a:r>
              <a:rPr lang="en-US" sz="1200">
                <a:latin typeface="Calibri"/>
                <a:ea typeface="Calibri"/>
                <a:cs typeface="Calibri"/>
                <a:sym typeface="Calibri"/>
              </a:rPr>
              <a:t>A questo punto della presentazione fate vedere ai partecipanti il seguente video sulla pianificazione anticipata per l’assistenza sanitaria: </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r>
              <a:rPr lang="en-US" sz="1200">
                <a:latin typeface="Calibri"/>
                <a:ea typeface="Calibri"/>
                <a:cs typeface="Calibri"/>
                <a:sym typeface="Calibri"/>
              </a:rPr>
              <a:t>Planning </a:t>
            </a:r>
            <a:r>
              <a:rPr lang="en-US" sz="200">
                <a:latin typeface="Calibri"/>
                <a:ea typeface="Calibri"/>
                <a:cs typeface="Calibri"/>
                <a:sym typeface="Calibri"/>
              </a:rPr>
              <a:t> </a:t>
            </a:r>
            <a:r>
              <a:rPr lang="en-US" sz="1200">
                <a:latin typeface="Calibri"/>
                <a:ea typeface="Calibri"/>
                <a:cs typeface="Calibri"/>
                <a:sym typeface="Calibri"/>
              </a:rPr>
              <a:t>ahead – living with younger-onset dementia, </a:t>
            </a:r>
            <a:r>
              <a:rPr lang="en-US" sz="1200">
                <a:solidFill>
                  <a:srgbClr val="000000"/>
                </a:solidFill>
                <a:latin typeface="Calibri"/>
                <a:ea typeface="Calibri"/>
                <a:cs typeface="Calibri"/>
                <a:sym typeface="Calibri"/>
              </a:rPr>
              <a:t>Ageing, SA Health, Adelaide, Australia.</a:t>
            </a:r>
            <a:endParaRPr sz="1200">
              <a:latin typeface="Calibri"/>
              <a:ea typeface="Calibri"/>
              <a:cs typeface="Calibri"/>
              <a:sym typeface="Calibri"/>
            </a:endParaRPr>
          </a:p>
          <a:p>
            <a:pPr marL="0" lvl="0" indent="0" algn="l" rtl="0">
              <a:lnSpc>
                <a:spcPct val="115000"/>
              </a:lnSpc>
              <a:spcBef>
                <a:spcPts val="0"/>
              </a:spcBef>
              <a:spcAft>
                <a:spcPts val="0"/>
              </a:spcAft>
              <a:buClr>
                <a:srgbClr val="0000FF"/>
              </a:buClr>
              <a:buSzPts val="1800"/>
              <a:buNone/>
            </a:pPr>
            <a:r>
              <a:rPr lang="en-US" sz="1200" u="sng">
                <a:solidFill>
                  <a:srgbClr val="0000FF"/>
                </a:solidFill>
                <a:latin typeface="Calibri"/>
                <a:ea typeface="Calibri"/>
                <a:cs typeface="Calibri"/>
                <a:sym typeface="Calibri"/>
              </a:rPr>
              <a:t>https://youtu.be/8sVCoxYbLIk </a:t>
            </a:r>
            <a:r>
              <a:rPr lang="en-US" sz="1200">
                <a:latin typeface="Calibri"/>
                <a:ea typeface="Calibri"/>
                <a:cs typeface="Calibri"/>
                <a:sym typeface="Calibri"/>
              </a:rPr>
              <a:t>(5:08)</a:t>
            </a:r>
            <a:r>
              <a:rPr lang="en-US" sz="1200">
                <a:solidFill>
                  <a:srgbClr val="000000"/>
                </a:solidFill>
                <a:latin typeface="Calibri"/>
                <a:ea typeface="Calibri"/>
                <a:cs typeface="Calibri"/>
                <a:sym typeface="Calibri"/>
              </a:rPr>
              <a:t> (accessed 9 April 2019).</a:t>
            </a:r>
            <a:br>
              <a:rPr lang="en-US" sz="1200">
                <a:solidFill>
                  <a:srgbClr val="000000"/>
                </a:solidFill>
                <a:latin typeface="Calibri"/>
                <a:ea typeface="Calibri"/>
                <a:cs typeface="Calibri"/>
                <a:sym typeface="Calibri"/>
              </a:rPr>
            </a:br>
            <a:r>
              <a:rPr lang="en-US" sz="1200">
                <a:solidFill>
                  <a:srgbClr val="000000"/>
                </a:solidFill>
                <a:latin typeface="Calibri"/>
                <a:ea typeface="Calibri"/>
                <a:cs typeface="Calibri"/>
                <a:sym typeface="Calibri"/>
              </a:rPr>
              <a:t>Acknowledgement: Kate Swaffer, Co-founder, Chair &amp; CEO of Dementia Alliance International (</a:t>
            </a:r>
            <a:r>
              <a:rPr lang="en-US" sz="1200" u="sng">
                <a:solidFill>
                  <a:srgbClr val="0000FF"/>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www.infodai.org</a:t>
            </a:r>
            <a:r>
              <a:rPr lang="en-US" sz="1200" u="sng">
                <a:solidFill>
                  <a:srgbClr val="000000"/>
                </a:solidFill>
                <a:latin typeface="Calibri"/>
                <a:ea typeface="Calibri"/>
                <a:cs typeface="Calibri"/>
                <a:sym typeface="Calibri"/>
              </a:rPr>
              <a:t>).</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902" name="Google Shape;902;p7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p72:notes"/>
          <p:cNvSpPr>
            <a:spLocks noGrp="1" noRot="1" noChangeAspect="1"/>
          </p:cNvSpPr>
          <p:nvPr>
            <p:ph type="sldImg" idx="2"/>
          </p:nvPr>
        </p:nvSpPr>
        <p:spPr>
          <a:xfrm>
            <a:off x="857250" y="457200"/>
            <a:ext cx="5094288" cy="2865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10" name="Google Shape;910;p72:notes"/>
          <p:cNvSpPr txBox="1">
            <a:spLocks noGrp="1"/>
          </p:cNvSpPr>
          <p:nvPr>
            <p:ph type="body" idx="1"/>
          </p:nvPr>
        </p:nvSpPr>
        <p:spPr>
          <a:xfrm>
            <a:off x="681037" y="3322637"/>
            <a:ext cx="5446712" cy="6119812"/>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SzPts val="1800"/>
              <a:buNone/>
            </a:pPr>
            <a:r>
              <a:rPr lang="en-US" sz="1200" b="1">
                <a:latin typeface="Calibri"/>
                <a:ea typeface="Calibri"/>
                <a:cs typeface="Calibri"/>
                <a:sym typeface="Calibri"/>
              </a:rPr>
              <a:t>La pianificazione anticipata e la legge</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Alcuni paesi hanno emanato leggi per rendere vincolanti i documenti di pianificazione anticipata.</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Ciò significa che ogni persona che fornisce assistenza, inclusi gli operatori di salute mentale ed altri operatori ,è legalmente tenuto a seguire le direttive del documento. </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r>
              <a:rPr lang="en-US" sz="1200">
                <a:latin typeface="Calibri"/>
                <a:ea typeface="Calibri"/>
                <a:cs typeface="Calibri"/>
                <a:sym typeface="Calibri"/>
              </a:rPr>
              <a:t>Al momento, i documenti di pianificazione anticipata vincolanti non sono pienamente conformi con la CRPD:</a:t>
            </a:r>
            <a:endParaRPr sz="16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In alcuni paesi la pianificazione anticipata può essere ignorata quando una persona è ricoverata contro la sua volontà in un servizio di salute mentale o servizio correlato. Quindi alle persone che sono ricoverate contro la loro volontà può anche essere somministrata una terapia contro il loro volere e sebbene vi sia una direttiva anticipata </a:t>
            </a:r>
            <a:endParaRPr sz="1200">
              <a:latin typeface="Calibri"/>
              <a:ea typeface="Calibri"/>
              <a:cs typeface="Calibri"/>
              <a:sym typeface="Calibri"/>
            </a:endParaRPr>
          </a:p>
          <a:p>
            <a:pPr marL="0" lvl="0" indent="38100" algn="just" rtl="0">
              <a:lnSpc>
                <a:spcPct val="115000"/>
              </a:lnSpc>
              <a:spcBef>
                <a:spcPts val="0"/>
              </a:spcBef>
              <a:spcAft>
                <a:spcPts val="0"/>
              </a:spcAft>
              <a:buSzPts val="1200"/>
              <a:buFont typeface="Calibri"/>
              <a:buChar char="∙"/>
            </a:pPr>
            <a:r>
              <a:rPr lang="en-US" sz="1200">
                <a:latin typeface="Calibri"/>
                <a:ea typeface="Calibri"/>
                <a:cs typeface="Calibri"/>
                <a:sym typeface="Calibri"/>
              </a:rPr>
              <a:t>Inoltre, il piano anticipato spesso diventa effettivo solo dopo una valutazione della capacità mentale della persona e della conseguente negazione della capacità giuridica.</a:t>
            </a:r>
            <a:endParaRPr sz="1600">
              <a:latin typeface="Calibri"/>
              <a:ea typeface="Calibri"/>
              <a:cs typeface="Calibri"/>
              <a:sym typeface="Calibri"/>
            </a:endParaRPr>
          </a:p>
          <a:p>
            <a:pPr marL="0" lvl="0" indent="38100" algn="just" rtl="0">
              <a:lnSpc>
                <a:spcPct val="115000"/>
              </a:lnSpc>
              <a:spcBef>
                <a:spcPts val="600"/>
              </a:spcBef>
              <a:spcAft>
                <a:spcPts val="0"/>
              </a:spcAft>
              <a:buSzPts val="1200"/>
              <a:buFont typeface="Noto Sans Symbols"/>
              <a:buChar char="∙"/>
            </a:pPr>
            <a:r>
              <a:rPr lang="en-US" sz="1200">
                <a:latin typeface="Calibri"/>
                <a:ea typeface="Calibri"/>
                <a:cs typeface="Calibri"/>
                <a:sym typeface="Calibri"/>
              </a:rPr>
              <a:t>In questa situazione, sebbene il contenuto della pianificazione anticipata debba essere seguito, alla persona non viene più permesso di prendere le proprie decisioni o di cambiare opinione.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a:latin typeface="Calibri"/>
                <a:ea typeface="Calibri"/>
                <a:cs typeface="Calibri"/>
                <a:sym typeface="Calibri"/>
              </a:rPr>
              <a:t>Sebbene questo tipo di documenti anticipati possano permettere alle persone di stabilire un certo grado di controllo sul sostegno proposto, sulle opzioni di cura o trattamento, essi non sono del tutto conformi con la CRPD.</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911" name="Google Shape;911;p7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p73: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19" name="Google Shape;919;p7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SzPts val="1800"/>
              <a:buNone/>
            </a:pPr>
            <a:r>
              <a:rPr lang="en-US" sz="1200" b="1">
                <a:latin typeface="Calibri"/>
                <a:ea typeface="Calibri"/>
                <a:cs typeface="Calibri"/>
                <a:sym typeface="Calibri"/>
              </a:rPr>
              <a:t>Esempio: la legge tedesca </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Germania ha una legge che rende vincolanti le direttive anticipate, anche nel contesto della salute mentale.</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Le persone possono nominare un assistente il cui ruolo è quello di sostenere la volontà della persona con l’operatore.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 legge specifica anche che, se la persona non ha delle direttive anticipate, la sua presunta volontà e preferenze riguardo al trattamento devono essere determinate sulla base di prove specifiche quali precedenti affermazioni orali.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Da quando la legge è entrata in vigore, le persone che utilizzano i servizi di salute mentale hanno sviluppato un modello di direttiva anticipata contro ogni forma di coercizione in psichiatria, detta </a:t>
            </a:r>
            <a:r>
              <a:rPr lang="en-US" sz="1200" i="1">
                <a:latin typeface="Calibri"/>
                <a:ea typeface="Calibri"/>
                <a:cs typeface="Calibri"/>
                <a:sym typeface="Calibri"/>
              </a:rPr>
              <a:t>PatVerfü</a:t>
            </a:r>
            <a:r>
              <a:rPr lang="en-US" sz="1200">
                <a:latin typeface="Calibri"/>
                <a:ea typeface="Calibri"/>
                <a:cs typeface="Calibri"/>
                <a:sym typeface="Calibri"/>
              </a:rPr>
              <a:t>.</a:t>
            </a:r>
            <a:endParaRPr sz="1200">
              <a:latin typeface="Calibri"/>
              <a:ea typeface="Calibri"/>
              <a:cs typeface="Calibri"/>
              <a:sym typeface="Calibri"/>
            </a:endParaRPr>
          </a:p>
          <a:p>
            <a:pPr marL="0" lvl="0" indent="0" algn="l" rtl="0">
              <a:lnSpc>
                <a:spcPct val="100000"/>
              </a:lnSpc>
              <a:spcBef>
                <a:spcPts val="0"/>
              </a:spcBef>
              <a:spcAft>
                <a:spcPts val="0"/>
              </a:spcAft>
              <a:buSzPts val="800"/>
              <a:buNone/>
            </a:pPr>
            <a:r>
              <a:rPr lang="en-US" sz="200">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800">
              <a:latin typeface="Calibri"/>
              <a:ea typeface="Calibri"/>
              <a:cs typeface="Calibri"/>
              <a:sym typeface="Calibri"/>
            </a:endParaRPr>
          </a:p>
        </p:txBody>
      </p:sp>
      <p:sp>
        <p:nvSpPr>
          <p:cNvPr id="920" name="Google Shape;920;p7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6"/>
        <p:cNvGrpSpPr/>
        <p:nvPr/>
      </p:nvGrpSpPr>
      <p:grpSpPr>
        <a:xfrm>
          <a:off x="0" y="0"/>
          <a:ext cx="0" cy="0"/>
          <a:chOff x="0" y="0"/>
          <a:chExt cx="0" cy="0"/>
        </a:xfrm>
      </p:grpSpPr>
      <p:sp>
        <p:nvSpPr>
          <p:cNvPr id="927" name="Google Shape;927;p7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28" name="Google Shape;928;p7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l" rtl="0">
              <a:lnSpc>
                <a:spcPct val="100000"/>
              </a:lnSpc>
              <a:spcBef>
                <a:spcPts val="0"/>
              </a:spcBef>
              <a:spcAft>
                <a:spcPts val="0"/>
              </a:spcAft>
              <a:buSzPts val="1400"/>
              <a:buNone/>
            </a:pPr>
            <a:r>
              <a:rPr lang="en-US" sz="1200">
                <a:latin typeface="Calibri"/>
                <a:ea typeface="Calibri"/>
                <a:cs typeface="Calibri"/>
                <a:sym typeface="Calibri"/>
              </a:rPr>
              <a:t>Anche quando i Paesi non hanno leggi o provvedimenti legali riguardo la pianificazione/direttive anticipata/e ciò non impedisce ai servizi di salute mentale o servizi sociali di utilizzare tali strumenti</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I servizi possono permettere ed incoraggiare che le persone a preparino piani anticipati e  che quando la situazione renda necessario il loro utilizzo vengano rispettate le direttive affermate nel piano</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Inoltre, le direttive anticipate, non sostituiscono il dovere ed il bisogno di rispettare in ogni momento l’autonomia di una persona ed il suo diritto alla capacità giuridica. Ciò significa rispettare il sostegno delle persone, le scelte di assistenza e di trattamento anche nelle situazioni di crisi</a:t>
            </a:r>
            <a:endParaRPr sz="1200">
              <a:latin typeface="Calibri"/>
              <a:ea typeface="Calibri"/>
              <a:cs typeface="Calibri"/>
              <a:sym typeface="Calibri"/>
            </a:endParaRPr>
          </a:p>
          <a:p>
            <a:pPr marL="171450" lvl="0" indent="0" algn="just" rtl="0">
              <a:lnSpc>
                <a:spcPct val="115000"/>
              </a:lnSpc>
              <a:spcBef>
                <a:spcPts val="0"/>
              </a:spcBef>
              <a:spcAft>
                <a:spcPts val="0"/>
              </a:spcAft>
              <a:buSzPts val="1800"/>
              <a:buNone/>
            </a:pPr>
            <a:endParaRPr sz="1200">
              <a:solidFill>
                <a:srgbClr val="4F81BD"/>
              </a:solidFill>
              <a:latin typeface="Calibri"/>
              <a:ea typeface="Calibri"/>
              <a:cs typeface="Calibri"/>
              <a:sym typeface="Calibri"/>
            </a:endParaRPr>
          </a:p>
          <a:p>
            <a:pPr marL="17145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Di nuovo, queste questioni sono approfondite maggiormente in dettaglio nel modulo formativo su </a:t>
            </a:r>
            <a:r>
              <a:rPr lang="en-US" sz="1200" i="1">
                <a:solidFill>
                  <a:srgbClr val="4F81BD"/>
                </a:solidFill>
                <a:latin typeface="Calibri"/>
                <a:ea typeface="Calibri"/>
                <a:cs typeface="Calibri"/>
                <a:sym typeface="Calibri"/>
              </a:rPr>
              <a:t>Supported decision-making and advance planning.</a:t>
            </a:r>
            <a:endParaRPr sz="200">
              <a:latin typeface="Calibri"/>
              <a:ea typeface="Calibri"/>
              <a:cs typeface="Calibri"/>
              <a:sym typeface="Calibri"/>
            </a:endParaRPr>
          </a:p>
          <a:p>
            <a:pPr marL="0" lvl="0" indent="0" algn="l" rtl="0">
              <a:lnSpc>
                <a:spcPct val="100000"/>
              </a:lnSpc>
              <a:spcBef>
                <a:spcPts val="0"/>
              </a:spcBef>
              <a:spcAft>
                <a:spcPts val="0"/>
              </a:spcAft>
              <a:buSzPts val="1400"/>
              <a:buNone/>
            </a:pPr>
            <a:endParaRPr sz="800">
              <a:latin typeface="Calibri"/>
              <a:ea typeface="Calibri"/>
              <a:cs typeface="Calibri"/>
              <a:sym typeface="Calibri"/>
            </a:endParaRPr>
          </a:p>
        </p:txBody>
      </p:sp>
      <p:sp>
        <p:nvSpPr>
          <p:cNvPr id="929" name="Google Shape;929;p7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75: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37" name="Google Shape;937;p75:notes"/>
          <p:cNvSpPr txBox="1">
            <a:spLocks noGrp="1"/>
          </p:cNvSpPr>
          <p:nvPr>
            <p:ph type="body" idx="1"/>
          </p:nvPr>
        </p:nvSpPr>
        <p:spPr>
          <a:xfrm>
            <a:off x="681037" y="3324225"/>
            <a:ext cx="5446712" cy="6118225"/>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Chiedete ai partecipanti di leggere una o più situazioni, disponibili nell’Allegato 1, </a:t>
            </a:r>
            <a:r>
              <a:rPr lang="en-US" sz="1200" i="1">
                <a:solidFill>
                  <a:srgbClr val="4F81BD"/>
                </a:solidFill>
                <a:latin typeface="Calibri"/>
                <a:ea typeface="Calibri"/>
                <a:cs typeface="Calibri"/>
                <a:sym typeface="Calibri"/>
              </a:rPr>
              <a:t>Discussion on advance planning – scenarios</a:t>
            </a:r>
            <a:endParaRPr sz="1200">
              <a:latin typeface="Calibri"/>
              <a:ea typeface="Calibri"/>
              <a:cs typeface="Calibri"/>
              <a:sym typeface="Calibri"/>
            </a:endParaRPr>
          </a:p>
          <a:p>
            <a:pPr marL="0" lvl="0" indent="0" algn="l" rtl="0">
              <a:lnSpc>
                <a:spcPct val="115000"/>
              </a:lnSpc>
              <a:spcBef>
                <a:spcPts val="600"/>
              </a:spcBef>
              <a:spcAft>
                <a:spcPts val="0"/>
              </a:spcAft>
              <a:buSzPts val="1800"/>
              <a:buNone/>
            </a:pPr>
            <a:r>
              <a:rPr lang="en-US" sz="1200" b="1">
                <a:latin typeface="Calibri"/>
                <a:ea typeface="Calibri"/>
                <a:cs typeface="Calibri"/>
                <a:sym typeface="Calibri"/>
              </a:rPr>
              <a:t>La storia di Jasmine</a:t>
            </a:r>
            <a:endParaRPr sz="1200">
              <a:latin typeface="Calibri"/>
              <a:ea typeface="Calibri"/>
              <a:cs typeface="Calibri"/>
              <a:sym typeface="Calibri"/>
            </a:endParaRPr>
          </a:p>
          <a:p>
            <a:pPr marL="0" lvl="0" indent="0" algn="l" rtl="0">
              <a:lnSpc>
                <a:spcPct val="100000"/>
              </a:lnSpc>
              <a:spcBef>
                <a:spcPts val="600"/>
              </a:spcBef>
              <a:spcAft>
                <a:spcPts val="0"/>
              </a:spcAft>
              <a:buSzPts val="1800"/>
              <a:buNone/>
            </a:pPr>
            <a:r>
              <a:rPr lang="en-US" sz="1200">
                <a:latin typeface="Calibri"/>
                <a:ea typeface="Calibri"/>
                <a:cs typeface="Calibri"/>
                <a:sym typeface="Calibri"/>
              </a:rPr>
              <a:t>Prima di essere dimessa dall’ospedale, Jasmine decide di preparare un piano avanzato. Nel suo piano specifica che non vuole assolutamente che le venga dato uno specifico tipo di antidepressivo perché la rende particolarmente ansiosa. Specifica anche che trova molto utile la consulenza individuale quando è depressa.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Due anni dopo Jasmine si presenta nel reparto psichiatrico dell’ospedale dove era stata ricoverata quando era molto depressa. A causa della sua condizione, trova molto difficile comunicare con lo staff dell’ospedale.</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Mentre lo staff cerca di facilitare la comunicazione, alcuni membri dello staff fanno riferimento al suo piano anticipato e riescono a vedere che lei non desidera uno specifico antidepressivo. Organizzano anche delle sedute con lo psicologo del servizio. Per essere sicuri che stanno rispettando la dignità e la capacità giuridica di Jasmine le chiedono regolarmente la sua opinione sulle azioni intraprese.</a:t>
            </a:r>
            <a:endParaRPr sz="1200">
              <a:latin typeface="Calibri"/>
              <a:ea typeface="Calibri"/>
              <a:cs typeface="Calibri"/>
              <a:sym typeface="Calibri"/>
            </a:endParaRPr>
          </a:p>
          <a:p>
            <a:pPr marL="0" lvl="0" indent="0" algn="l" rtl="0">
              <a:lnSpc>
                <a:spcPct val="100000"/>
              </a:lnSpc>
              <a:spcBef>
                <a:spcPts val="0"/>
              </a:spcBef>
              <a:spcAft>
                <a:spcPts val="0"/>
              </a:spcAft>
              <a:buSzPts val="2100"/>
              <a:buNone/>
            </a:pPr>
            <a:endParaRPr sz="1500">
              <a:latin typeface="Calibri"/>
              <a:ea typeface="Calibri"/>
              <a:cs typeface="Calibri"/>
              <a:sym typeface="Calibri"/>
            </a:endParaRPr>
          </a:p>
          <a:p>
            <a:pPr marL="0" lvl="0" indent="0" algn="l" rtl="0">
              <a:lnSpc>
                <a:spcPct val="100000"/>
              </a:lnSpc>
              <a:spcBef>
                <a:spcPts val="0"/>
              </a:spcBef>
              <a:spcAft>
                <a:spcPts val="0"/>
              </a:spcAft>
              <a:buSzPts val="18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938" name="Google Shape;938;p7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7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46" name="Google Shape;946;p7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Dopo aver letto la situazione, fate ai partecipanti la seguente domanda:</a:t>
            </a:r>
            <a:endParaRPr sz="1200">
              <a:latin typeface="Calibri"/>
              <a:ea typeface="Calibri"/>
              <a:cs typeface="Calibri"/>
              <a:sym typeface="Calibri"/>
            </a:endParaRPr>
          </a:p>
          <a:p>
            <a:pPr marL="0" lvl="0" indent="0" algn="ctr" rtl="0">
              <a:lnSpc>
                <a:spcPct val="100000"/>
              </a:lnSpc>
              <a:spcBef>
                <a:spcPts val="1000"/>
              </a:spcBef>
              <a:spcAft>
                <a:spcPts val="0"/>
              </a:spcAft>
              <a:buSzPts val="1800"/>
              <a:buNone/>
            </a:pPr>
            <a:r>
              <a:rPr lang="en-US" sz="1200" b="1" i="1">
                <a:latin typeface="Calibri"/>
                <a:ea typeface="Calibri"/>
                <a:cs typeface="Calibri"/>
                <a:sym typeface="Calibri"/>
              </a:rPr>
              <a:t>Quale pensi possa essere l’impatto della pianificazione anticipata di Jasmine?</a:t>
            </a:r>
            <a:endParaRPr sz="1200">
              <a:latin typeface="Calibri"/>
              <a:ea typeface="Calibri"/>
              <a:cs typeface="Calibri"/>
              <a:sym typeface="Calibri"/>
            </a:endParaRPr>
          </a:p>
          <a:p>
            <a:pPr marL="0" lvl="0" indent="0" algn="ctr" rtl="0">
              <a:lnSpc>
                <a:spcPct val="100000"/>
              </a:lnSpc>
              <a:spcBef>
                <a:spcPts val="0"/>
              </a:spcBef>
              <a:spcAft>
                <a:spcPts val="0"/>
              </a:spcAft>
              <a:buSzPts val="1800"/>
              <a:buNone/>
            </a:pPr>
            <a:endParaRPr sz="1200" b="1" i="1">
              <a:latin typeface="Calibri"/>
              <a:ea typeface="Calibri"/>
              <a:cs typeface="Calibri"/>
              <a:sym typeface="Calibri"/>
            </a:endParaRPr>
          </a:p>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1200">
              <a:latin typeface="Calibri"/>
              <a:ea typeface="Calibri"/>
              <a:cs typeface="Calibri"/>
              <a:sym typeface="Calibri"/>
            </a:endParaRPr>
          </a:p>
          <a:p>
            <a:pPr marL="0" lvl="0" indent="38100" algn="l" rtl="0">
              <a:lnSpc>
                <a:spcPct val="115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è costretta a prendere un farmaco che non desidera.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Lo staff sa come sostenerla in maniera efficiente.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E’ possibile che recuperi più velocemente.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Sente che i suoi desideri sono rispettati.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a:latin typeface="Calibri"/>
              <a:ea typeface="Calibri"/>
              <a:cs typeface="Calibri"/>
              <a:sym typeface="Calibri"/>
            </a:endParaRPr>
          </a:p>
        </p:txBody>
      </p:sp>
      <p:sp>
        <p:nvSpPr>
          <p:cNvPr id="947" name="Google Shape;947;p7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3"/>
        <p:cNvGrpSpPr/>
        <p:nvPr/>
      </p:nvGrpSpPr>
      <p:grpSpPr>
        <a:xfrm>
          <a:off x="0" y="0"/>
          <a:ext cx="0" cy="0"/>
          <a:chOff x="0" y="0"/>
          <a:chExt cx="0" cy="0"/>
        </a:xfrm>
      </p:grpSpPr>
      <p:sp>
        <p:nvSpPr>
          <p:cNvPr id="954" name="Google Shape;954;p77: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55" name="Google Shape;955;p7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a:latin typeface="Calibri"/>
                <a:ea typeface="Calibri"/>
                <a:cs typeface="Calibri"/>
                <a:sym typeface="Calibri"/>
              </a:rPr>
              <a:t>La storia di Hiroto</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Hiroto ha 52 anni ed ha una disabilità intellettiva. Su sua scelta vive con la madre ed il padre. In quanto principali assistenti di Hiroto, i suoi genitori vogliono assicurarsi che i suoi desideri principali continuino ad essere onorati quando loro moriranno. Per prepararsi a questo momento i genitori assistono Hiroto a scrivere delle direttive anticipate. Lo scopo delle direttive è quello di definire i suoi desideri con il suo medico e con i servizi sociali. </a:t>
            </a:r>
            <a:endParaRPr sz="1200">
              <a:latin typeface="Calibri"/>
              <a:ea typeface="Calibri"/>
              <a:cs typeface="Calibri"/>
              <a:sym typeface="Calibri"/>
            </a:endParaRPr>
          </a:p>
          <a:p>
            <a:pPr marL="0" lvl="0" indent="0" algn="l" rtl="0">
              <a:lnSpc>
                <a:spcPct val="100000"/>
              </a:lnSpc>
              <a:spcBef>
                <a:spcPts val="0"/>
              </a:spcBef>
              <a:spcAft>
                <a:spcPts val="0"/>
              </a:spcAft>
              <a:buSzPts val="1800"/>
              <a:buNone/>
            </a:pPr>
            <a:r>
              <a:rPr lang="en-US" sz="1200">
                <a:latin typeface="Calibri"/>
                <a:ea typeface="Calibri"/>
                <a:cs typeface="Calibri"/>
                <a:sym typeface="Calibri"/>
              </a:rPr>
              <a:t>Lui decide che vorrebbe rimanere a vivere a casa in maniera indipendente finché gli sarà possibile, ma gli piacerebbe anche l’opzione di vivere con il fratello se ce ne fosse necessità. Hiroto si fida del fratello ed ha una stretta relazione con lui. Hiroto dà il permesso al fratello di parlare con lo staff nel caso lui abbia difficoltà a comunicare. Se dovesse avere difficoltà nella comunicazione Hiroto ha richiesto a suo fratello di utilizzare un metodo che hanno utilizzato a casa che permette a Hiroto di indicare delle immagini per esprimere la propria volontà o preferenze in risposta ad una domanda.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956" name="Google Shape;956;p7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p7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64" name="Google Shape;964;p7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Dopo aver letto la situazione, fate ai partecipanti la seguente domanda:</a:t>
            </a:r>
            <a:endParaRPr sz="1200">
              <a:latin typeface="Calibri"/>
              <a:ea typeface="Calibri"/>
              <a:cs typeface="Calibri"/>
              <a:sym typeface="Calibri"/>
            </a:endParaRPr>
          </a:p>
          <a:p>
            <a:pPr marL="0" lvl="0" indent="0" algn="l" rtl="0">
              <a:lnSpc>
                <a:spcPct val="100000"/>
              </a:lnSpc>
              <a:spcBef>
                <a:spcPts val="1000"/>
              </a:spcBef>
              <a:spcAft>
                <a:spcPts val="0"/>
              </a:spcAft>
              <a:buSzPts val="1800"/>
              <a:buNone/>
            </a:pPr>
            <a:r>
              <a:rPr lang="en-US" sz="1200" b="1" i="1">
                <a:latin typeface="Calibri"/>
                <a:ea typeface="Calibri"/>
                <a:cs typeface="Calibri"/>
                <a:sym typeface="Calibri"/>
              </a:rPr>
              <a:t>Quale pensi possa essere l’impatto della pianificazione anticipata di Hiroto?</a:t>
            </a:r>
            <a:endParaRPr sz="1200">
              <a:latin typeface="Calibri"/>
              <a:ea typeface="Calibri"/>
              <a:cs typeface="Calibri"/>
              <a:sym typeface="Calibri"/>
            </a:endParaRPr>
          </a:p>
          <a:p>
            <a:pPr marL="0" lvl="0" indent="0" algn="ctr" rtl="0">
              <a:lnSpc>
                <a:spcPct val="100000"/>
              </a:lnSpc>
              <a:spcBef>
                <a:spcPts val="0"/>
              </a:spcBef>
              <a:spcAft>
                <a:spcPts val="0"/>
              </a:spcAft>
              <a:buSzPts val="1800"/>
              <a:buNone/>
            </a:pPr>
            <a:endParaRPr sz="1200" b="1" i="1">
              <a:latin typeface="Calibri"/>
              <a:ea typeface="Calibri"/>
              <a:cs typeface="Calibri"/>
              <a:sym typeface="Calibri"/>
            </a:endParaRPr>
          </a:p>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1200">
              <a:latin typeface="Calibri"/>
              <a:ea typeface="Calibri"/>
              <a:cs typeface="Calibri"/>
              <a:sym typeface="Calibri"/>
            </a:endParaRPr>
          </a:p>
          <a:p>
            <a:pPr marL="0" lvl="0" indent="38100" algn="l" rtl="0">
              <a:lnSpc>
                <a:spcPct val="115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La sua volontà è rispettata.</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Sarà in grado di vivere dove si trova meglio e in un luogo di sua scelta.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Nel caso in cui non sarà in grado di comunicare con lo staff medico, ha già deciso che sarà suo fratello a comunicare le sue decisioni.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Gli altri saranno a conoscenza del tipo di comunicazione che preferisce. </a:t>
            </a:r>
            <a:endParaRPr sz="1200">
              <a:latin typeface="Calibri"/>
              <a:ea typeface="Calibri"/>
              <a:cs typeface="Calibri"/>
              <a:sym typeface="Calibri"/>
            </a:endParaRPr>
          </a:p>
        </p:txBody>
      </p:sp>
      <p:sp>
        <p:nvSpPr>
          <p:cNvPr id="965" name="Google Shape;965;p7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7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73" name="Google Shape;973;p79:notes"/>
          <p:cNvSpPr txBox="1">
            <a:spLocks noGrp="1"/>
          </p:cNvSpPr>
          <p:nvPr>
            <p:ph type="body" idx="1"/>
          </p:nvPr>
        </p:nvSpPr>
        <p:spPr>
          <a:xfrm>
            <a:off x="681037" y="4597400"/>
            <a:ext cx="5446712" cy="4845050"/>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a:latin typeface="Calibri"/>
                <a:ea typeface="Calibri"/>
                <a:cs typeface="Calibri"/>
                <a:sym typeface="Calibri"/>
              </a:rPr>
              <a:t>La storia di Bintou</a:t>
            </a:r>
            <a:endParaRPr sz="1200">
              <a:latin typeface="Calibri"/>
              <a:ea typeface="Calibri"/>
              <a:cs typeface="Calibri"/>
              <a:sym typeface="Calibri"/>
            </a:endParaRPr>
          </a:p>
          <a:p>
            <a:pPr marL="0" lvl="0" indent="0" algn="l" rtl="0">
              <a:lnSpc>
                <a:spcPct val="90000"/>
              </a:lnSpc>
              <a:spcBef>
                <a:spcPts val="600"/>
              </a:spcBef>
              <a:spcAft>
                <a:spcPts val="0"/>
              </a:spcAft>
              <a:buSzPts val="1800"/>
              <a:buNone/>
            </a:pPr>
            <a:r>
              <a:rPr lang="en-US" sz="1200">
                <a:latin typeface="Calibri"/>
                <a:ea typeface="Calibri"/>
                <a:cs typeface="Calibri"/>
                <a:sym typeface="Calibri"/>
              </a:rPr>
              <a:t>Bintou è una donna di 31 anni che vive in un piccolo villaggio con la sorella che provvede a lei. A Bintou è stata fatta una diagnosi di autismo quando aveva 10 anni. Due mesi fa Bintou è caduta e si è fratturata la caviglia. Quando la sorella è tornata dal mercato si è messa a cercare Bintou, ed è stata informata da un vicino che parecchie ore prima Bintou era stata portata in ospedale per essere medicata.</a:t>
            </a:r>
            <a:endParaRPr sz="1200">
              <a:latin typeface="Calibri"/>
              <a:ea typeface="Calibri"/>
              <a:cs typeface="Calibri"/>
              <a:sym typeface="Calibri"/>
            </a:endParaRPr>
          </a:p>
          <a:p>
            <a:pPr marL="0" lvl="0" indent="0" algn="l" rtl="0">
              <a:lnSpc>
                <a:spcPct val="90000"/>
              </a:lnSpc>
              <a:spcBef>
                <a:spcPts val="0"/>
              </a:spcBef>
              <a:spcAft>
                <a:spcPts val="0"/>
              </a:spcAft>
              <a:buSzPts val="1800"/>
              <a:buNone/>
            </a:pPr>
            <a:r>
              <a:rPr lang="en-US" sz="1200">
                <a:latin typeface="Calibri"/>
                <a:ea typeface="Calibri"/>
                <a:cs typeface="Calibri"/>
                <a:sym typeface="Calibri"/>
              </a:rPr>
              <a:t>Bintou ha difficoltà a comunicare verbalmente. Lo staff dell’ospedale non conosce Bintou e non sa come comunicare con lei. Quando Bintou comincia ad agitarsi e ad essere confusa, lo staff la mette in isolamento, la lega al letto e le somministra dei sedativi per calmarla. Lei è sola e non ha sua sorella con sé per aiutarla a comunicare. E’ un’esperienza molto stressante e spaventosa per Bintou. </a:t>
            </a:r>
            <a:endParaRPr sz="1200">
              <a:latin typeface="Calibri"/>
              <a:ea typeface="Calibri"/>
              <a:cs typeface="Calibri"/>
              <a:sym typeface="Calibri"/>
            </a:endParaRPr>
          </a:p>
          <a:p>
            <a:pPr marL="0" lvl="0" indent="0" algn="l" rtl="0">
              <a:lnSpc>
                <a:spcPct val="90000"/>
              </a:lnSpc>
              <a:spcBef>
                <a:spcPts val="0"/>
              </a:spcBef>
              <a:spcAft>
                <a:spcPts val="0"/>
              </a:spcAft>
              <a:buSzPts val="1800"/>
              <a:buNone/>
            </a:pPr>
            <a:r>
              <a:rPr lang="en-US" sz="1200">
                <a:latin typeface="Calibri"/>
                <a:ea typeface="Calibri"/>
                <a:cs typeface="Calibri"/>
                <a:sym typeface="Calibri"/>
              </a:rPr>
              <a:t>In seguito Bintou e sua sorella hanno deciso di preparare una pianificazione anticipata nel caso una situazione simile si dovesse ripresentare nel futuro. Bintou e la sorella vogliono essere sicure che ciò che è accaduto due mesi fa non accada di nuovo. Insieme registrano le preferenze ed i desideri di Bintou nel caso dovesse aver bisogno di assistenza nel prendere da sola delle decisioni o nel caso sua sorella non sia disponibile. Bintou specifica chiaramente di non voler essere legata al letto o che le vengano somministrati dei sedativi. Richiede anche che sua sorella sia il suo contatto in caso di emergenze. </a:t>
            </a:r>
            <a:endParaRPr sz="1200">
              <a:latin typeface="Calibri"/>
              <a:ea typeface="Calibri"/>
              <a:cs typeface="Calibri"/>
              <a:sym typeface="Calibri"/>
            </a:endParaRPr>
          </a:p>
          <a:p>
            <a:pPr marL="0" lvl="0" indent="0" algn="l" rtl="0">
              <a:lnSpc>
                <a:spcPct val="90000"/>
              </a:lnSpc>
              <a:spcBef>
                <a:spcPts val="0"/>
              </a:spcBef>
              <a:spcAft>
                <a:spcPts val="0"/>
              </a:spcAft>
              <a:buSzPts val="1800"/>
              <a:buNone/>
            </a:pPr>
            <a:endParaRPr>
              <a:latin typeface="Calibri"/>
              <a:ea typeface="Calibri"/>
              <a:cs typeface="Calibri"/>
              <a:sym typeface="Calibri"/>
            </a:endParaRPr>
          </a:p>
          <a:p>
            <a:pPr marL="0" lvl="0" indent="0" algn="l" rtl="0">
              <a:lnSpc>
                <a:spcPct val="100000"/>
              </a:lnSpc>
              <a:spcBef>
                <a:spcPts val="0"/>
              </a:spcBef>
              <a:spcAft>
                <a:spcPts val="0"/>
              </a:spcAft>
              <a:buSzPts val="1400"/>
              <a:buNone/>
            </a:pPr>
            <a:endParaRPr>
              <a:latin typeface="Calibri"/>
              <a:ea typeface="Calibri"/>
              <a:cs typeface="Calibri"/>
              <a:sym typeface="Calibri"/>
            </a:endParaRPr>
          </a:p>
        </p:txBody>
      </p:sp>
      <p:sp>
        <p:nvSpPr>
          <p:cNvPr id="974" name="Google Shape;974;p7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79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54" name="Google Shape;354;p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Circa 2 ore e 30 minuti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355" name="Google Shape;355;p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80:notes"/>
          <p:cNvSpPr>
            <a:spLocks noGrp="1" noRot="1" noChangeAspect="1"/>
          </p:cNvSpPr>
          <p:nvPr>
            <p:ph type="sldImg" idx="2"/>
          </p:nvPr>
        </p:nvSpPr>
        <p:spPr>
          <a:xfrm>
            <a:off x="857250" y="457200"/>
            <a:ext cx="5092700" cy="286543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82" name="Google Shape;982;p80:notes"/>
          <p:cNvSpPr txBox="1">
            <a:spLocks noGrp="1"/>
          </p:cNvSpPr>
          <p:nvPr>
            <p:ph type="body" idx="1"/>
          </p:nvPr>
        </p:nvSpPr>
        <p:spPr>
          <a:xfrm>
            <a:off x="679450" y="3322637"/>
            <a:ext cx="5448300" cy="6119812"/>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rPr>
              <a:t>D</a:t>
            </a:r>
            <a:r>
              <a:rPr lang="en-US" sz="1200">
                <a:solidFill>
                  <a:srgbClr val="4F81BD"/>
                </a:solidFill>
                <a:latin typeface="Calibri"/>
                <a:ea typeface="Calibri"/>
                <a:cs typeface="Calibri"/>
                <a:sym typeface="Calibri"/>
              </a:rPr>
              <a:t>opo aver letto la situazione, fate ai partecipanti la seguente domanda:</a:t>
            </a:r>
            <a:endParaRPr sz="1200">
              <a:latin typeface="Calibri"/>
              <a:ea typeface="Calibri"/>
              <a:cs typeface="Calibri"/>
              <a:sym typeface="Calibri"/>
            </a:endParaRPr>
          </a:p>
          <a:p>
            <a:pPr marL="0" lvl="0" indent="0" algn="ctr" rtl="0">
              <a:lnSpc>
                <a:spcPct val="100000"/>
              </a:lnSpc>
              <a:spcBef>
                <a:spcPts val="1000"/>
              </a:spcBef>
              <a:spcAft>
                <a:spcPts val="0"/>
              </a:spcAft>
              <a:buSzPts val="1800"/>
              <a:buNone/>
            </a:pPr>
            <a:r>
              <a:rPr lang="en-US" sz="1200" b="1" i="1">
                <a:latin typeface="Calibri"/>
                <a:ea typeface="Calibri"/>
                <a:cs typeface="Calibri"/>
                <a:sym typeface="Calibri"/>
              </a:rPr>
              <a:t>Quale pensi possa essere l’impatto della pianificazione anticipata di Bintou ?</a:t>
            </a:r>
            <a:endParaRPr sz="1200">
              <a:latin typeface="Calibri"/>
              <a:ea typeface="Calibri"/>
              <a:cs typeface="Calibri"/>
              <a:sym typeface="Calibri"/>
            </a:endParaRPr>
          </a:p>
          <a:p>
            <a:pPr marL="0" lvl="0" indent="0" algn="ctr" rtl="0">
              <a:lnSpc>
                <a:spcPct val="100000"/>
              </a:lnSpc>
              <a:spcBef>
                <a:spcPts val="0"/>
              </a:spcBef>
              <a:spcAft>
                <a:spcPts val="0"/>
              </a:spcAft>
              <a:buSzPts val="1800"/>
              <a:buNone/>
            </a:pPr>
            <a:endParaRPr sz="1200" b="1" i="1">
              <a:latin typeface="Calibri"/>
              <a:ea typeface="Calibri"/>
              <a:cs typeface="Calibri"/>
              <a:sym typeface="Calibri"/>
            </a:endParaRPr>
          </a:p>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Alcune possibili risposte:</a:t>
            </a:r>
            <a:endParaRPr sz="1200">
              <a:latin typeface="Calibri"/>
              <a:ea typeface="Calibri"/>
              <a:cs typeface="Calibri"/>
              <a:sym typeface="Calibri"/>
            </a:endParaRPr>
          </a:p>
          <a:p>
            <a:pPr marL="0" lvl="0" indent="38100" algn="l" rtl="0">
              <a:lnSpc>
                <a:spcPct val="115000"/>
              </a:lnSpc>
              <a:spcBef>
                <a:spcPts val="100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Non verrà legata né riceverà farmaci che non desidera.</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Sarà in grado di comunicare I suoi desideri sia direttamente sia tramite sua sorella. </a:t>
            </a:r>
            <a:endParaRPr sz="1200">
              <a:latin typeface="Calibri"/>
              <a:ea typeface="Calibri"/>
              <a:cs typeface="Calibri"/>
              <a:sym typeface="Calibri"/>
            </a:endParaRPr>
          </a:p>
          <a:p>
            <a:pPr marL="0" lvl="0" indent="38100" algn="l" rtl="0">
              <a:lnSpc>
                <a:spcPct val="115000"/>
              </a:lnSpc>
              <a:spcBef>
                <a:spcPts val="0"/>
              </a:spcBef>
              <a:spcAft>
                <a:spcPts val="0"/>
              </a:spcAft>
              <a:buClr>
                <a:srgbClr val="4F81BD"/>
              </a:buClr>
              <a:buSzPts val="1200"/>
              <a:buFont typeface="Calibri"/>
              <a:buChar char="∙"/>
            </a:pPr>
            <a:r>
              <a:rPr lang="en-US" sz="1200">
                <a:solidFill>
                  <a:srgbClr val="4F81BD"/>
                </a:solidFill>
                <a:latin typeface="Calibri"/>
                <a:ea typeface="Calibri"/>
                <a:cs typeface="Calibri"/>
                <a:sym typeface="Calibri"/>
              </a:rPr>
              <a:t>Bintou ha identificato sua sorella come persona da contattare in caso di emergenza per aiutarla a far rispettare i suoi desideri e le sue preferenze.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983" name="Google Shape;983;p8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p8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91" name="Google Shape;991;p8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Circa 45 minuti.</a:t>
            </a:r>
            <a:endParaRPr sz="1200">
              <a:latin typeface="Calibri"/>
              <a:ea typeface="Calibri"/>
              <a:cs typeface="Calibri"/>
              <a:sym typeface="Calibri"/>
            </a:endParaRPr>
          </a:p>
          <a:p>
            <a:pPr marL="0" lvl="0" indent="0" algn="l" rtl="0">
              <a:lnSpc>
                <a:spcPct val="115000"/>
              </a:lnSpc>
              <a:spcBef>
                <a:spcPts val="0"/>
              </a:spcBef>
              <a:spcAft>
                <a:spcPts val="0"/>
              </a:spcAft>
              <a:buSzPts val="1800"/>
              <a:buNone/>
            </a:pPr>
            <a:endParaRPr sz="1200">
              <a:solidFill>
                <a:srgbClr val="4F81BD"/>
              </a:solidFill>
              <a:latin typeface="Calibri"/>
              <a:ea typeface="Calibri"/>
              <a:cs typeface="Calibri"/>
              <a:sym typeface="Calibri"/>
            </a:endParaRPr>
          </a:p>
          <a:p>
            <a:pPr marL="0" lvl="0" indent="0" algn="l"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Spiegate ai partecipanti che questo argomento mette in evidenza specificatamente il contesto della salute mentale e dei servizi sociali. Spiegate come il consenso informato, il trattamento guidato dalla persona ed il piano di recovery siano essenziali per il rispetto del diritto alla capacità giuridica.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992" name="Google Shape;992;p8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82: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998" name="Google Shape;998;p82: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Presentazione: consenso informato (10 min.)</a:t>
            </a:r>
            <a:endParaRPr sz="1200">
              <a:latin typeface="Calibri"/>
              <a:ea typeface="Calibri"/>
              <a:cs typeface="Calibri"/>
              <a:sym typeface="Calibri"/>
            </a:endParaRPr>
          </a:p>
          <a:p>
            <a:pPr marL="0" lvl="0" indent="0" algn="l" rtl="0">
              <a:lnSpc>
                <a:spcPct val="115000"/>
              </a:lnSpc>
              <a:spcBef>
                <a:spcPts val="1000"/>
              </a:spcBef>
              <a:spcAft>
                <a:spcPts val="0"/>
              </a:spcAft>
              <a:buSzPts val="1800"/>
              <a:buNone/>
            </a:pPr>
            <a:r>
              <a:rPr lang="en-US" sz="1200">
                <a:latin typeface="Calibri"/>
                <a:ea typeface="Calibri"/>
                <a:cs typeface="Calibri"/>
                <a:sym typeface="Calibri"/>
              </a:rPr>
              <a:t>Ottenere il </a:t>
            </a:r>
            <a:r>
              <a:rPr lang="en-US" sz="1200" b="1" u="sng">
                <a:latin typeface="Calibri"/>
                <a:ea typeface="Calibri"/>
                <a:cs typeface="Calibri"/>
                <a:sym typeface="Calibri"/>
              </a:rPr>
              <a:t>consenso informato</a:t>
            </a:r>
            <a:r>
              <a:rPr lang="en-US" sz="1200">
                <a:latin typeface="Calibri"/>
                <a:ea typeface="Calibri"/>
                <a:cs typeface="Calibri"/>
                <a:sym typeface="Calibri"/>
              </a:rPr>
              <a:t> ad un trattamento è fondamentale per il rispetto del diritto alla capacità giuridica.</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999" name="Google Shape;999;p8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83:notes"/>
          <p:cNvSpPr>
            <a:spLocks noGrp="1" noRot="1" noChangeAspect="1"/>
          </p:cNvSpPr>
          <p:nvPr>
            <p:ph type="sldImg" idx="2"/>
          </p:nvPr>
        </p:nvSpPr>
        <p:spPr>
          <a:xfrm>
            <a:off x="1643063" y="252413"/>
            <a:ext cx="3521075" cy="19812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06" name="Google Shape;1006;p83:notes"/>
          <p:cNvSpPr txBox="1">
            <a:spLocks noGrp="1"/>
          </p:cNvSpPr>
          <p:nvPr>
            <p:ph type="body" idx="1"/>
          </p:nvPr>
        </p:nvSpPr>
        <p:spPr>
          <a:xfrm>
            <a:off x="679450" y="2233612"/>
            <a:ext cx="5645150" cy="647223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900"/>
              <a:buNone/>
            </a:pPr>
            <a:r>
              <a:rPr lang="en-US" sz="1200" b="1">
                <a:latin typeface="Calibri"/>
                <a:ea typeface="Calibri"/>
                <a:cs typeface="Calibri"/>
                <a:sym typeface="Calibri"/>
              </a:rPr>
              <a:t>Consenso informato significa che </a:t>
            </a:r>
            <a:r>
              <a:rPr lang="en-US" sz="1200" b="1" i="1">
                <a:latin typeface="Calibri"/>
                <a:ea typeface="Calibri"/>
                <a:cs typeface="Calibri"/>
                <a:sym typeface="Calibri"/>
              </a:rPr>
              <a:t>(</a:t>
            </a:r>
            <a:r>
              <a:rPr lang="en-US" sz="1200" b="1"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18</a:t>
            </a:r>
            <a:r>
              <a:rPr lang="en-US" sz="1200" b="1" i="1">
                <a:latin typeface="Calibri"/>
                <a:ea typeface="Calibri"/>
                <a:cs typeface="Calibri"/>
                <a:sym typeface="Calibri"/>
              </a:rPr>
              <a:t>)</a:t>
            </a:r>
            <a:r>
              <a:rPr lang="en-US" sz="1200" b="1">
                <a:latin typeface="Calibri"/>
                <a:ea typeface="Calibri"/>
                <a:cs typeface="Calibri"/>
                <a:sym typeface="Calibri"/>
              </a:rPr>
              <a:t>: </a:t>
            </a:r>
            <a:endParaRPr sz="2100">
              <a:latin typeface="Calibri"/>
              <a:ea typeface="Calibri"/>
              <a:cs typeface="Calibri"/>
              <a:sym typeface="Calibri"/>
            </a:endParaRPr>
          </a:p>
          <a:p>
            <a:pPr marL="0" lvl="0" indent="0" algn="l" rtl="0">
              <a:lnSpc>
                <a:spcPct val="115000"/>
              </a:lnSpc>
              <a:spcBef>
                <a:spcPts val="0"/>
              </a:spcBef>
              <a:spcAft>
                <a:spcPts val="0"/>
              </a:spcAft>
              <a:buSzPts val="100"/>
              <a:buFont typeface="Noto Sans Symbols"/>
              <a:buNone/>
            </a:pPr>
            <a:endParaRPr sz="1200">
              <a:latin typeface="Calibri"/>
              <a:ea typeface="Calibri"/>
              <a:cs typeface="Calibri"/>
              <a:sym typeface="Calibri"/>
            </a:endParaRPr>
          </a:p>
          <a:p>
            <a:pPr marL="0" lvl="0" indent="0" algn="l" rtl="0">
              <a:lnSpc>
                <a:spcPct val="90000"/>
              </a:lnSpc>
              <a:spcBef>
                <a:spcPts val="500"/>
              </a:spcBef>
              <a:spcAft>
                <a:spcPts val="0"/>
              </a:spcAft>
              <a:buSzPts val="1400"/>
              <a:buNone/>
            </a:pPr>
            <a:r>
              <a:rPr lang="en-US" sz="1200">
                <a:latin typeface="Calibri"/>
                <a:ea typeface="Calibri"/>
                <a:cs typeface="Calibri"/>
                <a:sym typeface="Calibri"/>
              </a:rPr>
              <a:t>Alla persona vengono fornite informazioni sufficienti riguardo il trattamento proposto per prendere una decisione informata, tra cui: </a:t>
            </a:r>
            <a:endParaRPr sz="2000">
              <a:latin typeface="Calibri"/>
              <a:ea typeface="Calibri"/>
              <a:cs typeface="Calibri"/>
              <a:sym typeface="Calibri"/>
            </a:endParaRPr>
          </a:p>
          <a:p>
            <a:pPr marL="1143000" lvl="2" indent="-228600" algn="l" rtl="0">
              <a:lnSpc>
                <a:spcPct val="90000"/>
              </a:lnSpc>
              <a:spcBef>
                <a:spcPts val="500"/>
              </a:spcBef>
              <a:spcAft>
                <a:spcPts val="0"/>
              </a:spcAft>
              <a:buSzPts val="1400"/>
              <a:buNone/>
            </a:pPr>
            <a:r>
              <a:rPr lang="en-US" sz="1200">
                <a:latin typeface="Calibri"/>
                <a:ea typeface="Calibri"/>
                <a:cs typeface="Calibri"/>
                <a:sym typeface="Calibri"/>
              </a:rPr>
              <a:t>possibili benefici ed effetti negativi/rischi del trattamento proposto; </a:t>
            </a:r>
            <a:endParaRPr sz="2000">
              <a:latin typeface="Calibri"/>
              <a:ea typeface="Calibri"/>
              <a:cs typeface="Calibri"/>
              <a:sym typeface="Calibri"/>
            </a:endParaRPr>
          </a:p>
          <a:p>
            <a:pPr marL="1143000" lvl="2" indent="-228600" algn="l" rtl="0">
              <a:lnSpc>
                <a:spcPct val="90000"/>
              </a:lnSpc>
              <a:spcBef>
                <a:spcPts val="500"/>
              </a:spcBef>
              <a:spcAft>
                <a:spcPts val="0"/>
              </a:spcAft>
              <a:buSzPts val="1400"/>
              <a:buNone/>
            </a:pPr>
            <a:r>
              <a:rPr lang="en-US" sz="1200">
                <a:latin typeface="Calibri"/>
                <a:ea typeface="Calibri"/>
                <a:cs typeface="Calibri"/>
                <a:sym typeface="Calibri"/>
              </a:rPr>
              <a:t>possibili alternative al trattamento proposto; </a:t>
            </a:r>
            <a:endParaRPr sz="2000">
              <a:latin typeface="Calibri"/>
              <a:ea typeface="Calibri"/>
              <a:cs typeface="Calibri"/>
              <a:sym typeface="Calibri"/>
            </a:endParaRPr>
          </a:p>
          <a:p>
            <a:pPr marL="1143000" lvl="2" indent="-228600" algn="l" rtl="0">
              <a:lnSpc>
                <a:spcPct val="90000"/>
              </a:lnSpc>
              <a:spcBef>
                <a:spcPts val="500"/>
              </a:spcBef>
              <a:spcAft>
                <a:spcPts val="0"/>
              </a:spcAft>
              <a:buSzPts val="1400"/>
              <a:buNone/>
            </a:pPr>
            <a:r>
              <a:rPr lang="en-US" sz="1200">
                <a:latin typeface="Calibri"/>
                <a:ea typeface="Calibri"/>
                <a:cs typeface="Calibri"/>
                <a:sym typeface="Calibri"/>
              </a:rPr>
              <a:t>possibili benefici e rischi nel non accettare il trattamento proposto e/o della scelta di trattamenti alternativi;</a:t>
            </a:r>
            <a:endParaRPr sz="2000">
              <a:latin typeface="Calibri"/>
              <a:ea typeface="Calibri"/>
              <a:cs typeface="Calibri"/>
              <a:sym typeface="Calibri"/>
            </a:endParaRPr>
          </a:p>
          <a:p>
            <a:pPr marL="1143000" lvl="2" indent="-228600" algn="l" rtl="0">
              <a:lnSpc>
                <a:spcPct val="90000"/>
              </a:lnSpc>
              <a:spcBef>
                <a:spcPts val="500"/>
              </a:spcBef>
              <a:spcAft>
                <a:spcPts val="0"/>
              </a:spcAft>
              <a:buSzPts val="1400"/>
              <a:buNone/>
            </a:pPr>
            <a:r>
              <a:rPr lang="en-US" sz="1200">
                <a:latin typeface="Calibri"/>
                <a:ea typeface="Calibri"/>
                <a:cs typeface="Calibri"/>
                <a:sym typeface="Calibri"/>
              </a:rPr>
              <a:t>le informazioni vengono fornite in maniera che la persona possa comprenderle e sono adattate ai suoi bisogni (la persona che da le informazioni evita di utilizzare termini specialistici che la persona che riceve l’informazione non può capire, aggiunge o inserisce supporti visivi alle informazioni scritte o utilizza il linguaggio dei segni se la persona che riceve l’informazione è sorda o ha problemi di udito). </a:t>
            </a:r>
            <a:endParaRPr sz="2000">
              <a:latin typeface="Calibri"/>
              <a:ea typeface="Calibri"/>
              <a:cs typeface="Calibri"/>
              <a:sym typeface="Calibri"/>
            </a:endParaRPr>
          </a:p>
          <a:p>
            <a:pPr marL="1143000" lvl="2" indent="-228600" algn="l" rtl="0">
              <a:lnSpc>
                <a:spcPct val="90000"/>
              </a:lnSpc>
              <a:spcBef>
                <a:spcPts val="500"/>
              </a:spcBef>
              <a:spcAft>
                <a:spcPts val="0"/>
              </a:spcAft>
              <a:buSzPts val="1400"/>
              <a:buNone/>
            </a:pPr>
            <a:r>
              <a:rPr lang="en-US" sz="1200">
                <a:latin typeface="Calibri"/>
                <a:ea typeface="Calibri"/>
                <a:cs typeface="Calibri"/>
                <a:sym typeface="Calibri"/>
              </a:rPr>
              <a:t>Le informazioni vengono  fornite in una maniera che sia culturalmente accettabile per la persona.</a:t>
            </a:r>
            <a:endParaRPr sz="2000">
              <a:latin typeface="Calibri"/>
              <a:ea typeface="Calibri"/>
              <a:cs typeface="Calibri"/>
              <a:sym typeface="Calibri"/>
            </a:endParaRPr>
          </a:p>
          <a:p>
            <a:pPr marL="0" lvl="0" indent="0" algn="l" rtl="0">
              <a:lnSpc>
                <a:spcPct val="115000"/>
              </a:lnSpc>
              <a:spcBef>
                <a:spcPts val="500"/>
              </a:spcBef>
              <a:spcAft>
                <a:spcPts val="0"/>
              </a:spcAft>
              <a:buSzPts val="900"/>
              <a:buFont typeface="Noto Sans Symbols"/>
              <a:buNone/>
            </a:pPr>
            <a:endParaRPr sz="900">
              <a:latin typeface="Calibri"/>
              <a:ea typeface="Calibri"/>
              <a:cs typeface="Calibri"/>
              <a:sym typeface="Calibri"/>
            </a:endParaRPr>
          </a:p>
          <a:p>
            <a:pPr marL="0" lvl="0" indent="0" algn="l" rtl="0">
              <a:lnSpc>
                <a:spcPct val="90000"/>
              </a:lnSpc>
              <a:spcBef>
                <a:spcPts val="600"/>
              </a:spcBef>
              <a:spcAft>
                <a:spcPts val="0"/>
              </a:spcAft>
              <a:buSzPts val="1400"/>
              <a:buNone/>
            </a:pPr>
            <a:r>
              <a:rPr lang="en-US" sz="1200">
                <a:latin typeface="Calibri"/>
                <a:ea typeface="Calibri"/>
                <a:cs typeface="Calibri"/>
                <a:sym typeface="Calibri"/>
              </a:rPr>
              <a:t>Il consenso al trattamento viene dato volontariamente: </a:t>
            </a:r>
            <a:endParaRPr sz="1200">
              <a:latin typeface="Calibri"/>
              <a:ea typeface="Calibri"/>
              <a:cs typeface="Calibri"/>
              <a:sym typeface="Calibri"/>
            </a:endParaRPr>
          </a:p>
          <a:p>
            <a:pPr marL="1143000" lvl="2" indent="-228600" algn="l" rtl="0">
              <a:lnSpc>
                <a:spcPct val="90000"/>
              </a:lnSpc>
              <a:spcBef>
                <a:spcPts val="500"/>
              </a:spcBef>
              <a:spcAft>
                <a:spcPts val="0"/>
              </a:spcAft>
              <a:buSzPts val="1400"/>
              <a:buNone/>
            </a:pPr>
            <a:r>
              <a:rPr lang="en-US" sz="1200">
                <a:latin typeface="Calibri"/>
                <a:ea typeface="Calibri"/>
                <a:cs typeface="Calibri"/>
                <a:sym typeface="Calibri"/>
              </a:rPr>
              <a:t>Senza minaccia o costrizione (gli operatori di salute mentale e gli altri operatori non devono dire alla persona che se non accetta il trattamento proposto verrà ricoverata forzatamente).</a:t>
            </a:r>
            <a:endParaRPr sz="2000">
              <a:latin typeface="Calibri"/>
              <a:ea typeface="Calibri"/>
              <a:cs typeface="Calibri"/>
              <a:sym typeface="Calibri"/>
            </a:endParaRPr>
          </a:p>
          <a:p>
            <a:pPr marL="1143000" lvl="2" indent="-228600" algn="l" rtl="0">
              <a:lnSpc>
                <a:spcPct val="115000"/>
              </a:lnSpc>
              <a:spcBef>
                <a:spcPts val="500"/>
              </a:spcBef>
              <a:spcAft>
                <a:spcPts val="0"/>
              </a:spcAft>
              <a:buSzPts val="1400"/>
              <a:buNone/>
            </a:pPr>
            <a:r>
              <a:rPr lang="en-US" sz="1200">
                <a:latin typeface="Calibri"/>
                <a:ea typeface="Calibri"/>
                <a:cs typeface="Calibri"/>
                <a:sym typeface="Calibri"/>
              </a:rPr>
              <a:t>Senza indebito condizionamento (gli operatori non devono far intendere alla persona che ci saranno conseguenze spiacevoli, quali ad esempio il ritiro di alcuni privilegi, se non accetterà il trattamento proposto) </a:t>
            </a:r>
            <a:endParaRPr sz="2000">
              <a:latin typeface="Calibri"/>
              <a:ea typeface="Calibri"/>
              <a:cs typeface="Calibri"/>
              <a:sym typeface="Calibri"/>
            </a:endParaRPr>
          </a:p>
          <a:p>
            <a:pPr marL="1143000" lvl="2" indent="-228600" algn="l" rtl="0">
              <a:lnSpc>
                <a:spcPct val="115000"/>
              </a:lnSpc>
              <a:spcBef>
                <a:spcPts val="500"/>
              </a:spcBef>
              <a:spcAft>
                <a:spcPts val="0"/>
              </a:spcAft>
              <a:buSzPts val="1400"/>
              <a:buNone/>
            </a:pPr>
            <a:r>
              <a:rPr lang="en-US" sz="1200">
                <a:latin typeface="Calibri"/>
                <a:ea typeface="Calibri"/>
                <a:cs typeface="Calibri"/>
                <a:sym typeface="Calibri"/>
              </a:rPr>
              <a:t>Senza inganno, frode, manipolazione o false garanzie (gli operatori non devono dire che daranno un farmaco per dormire quando invece è pianificato un trattamento elettro-convulsivo ).</a:t>
            </a:r>
            <a:endParaRPr sz="2000">
              <a:latin typeface="Calibri"/>
              <a:ea typeface="Calibri"/>
              <a:cs typeface="Calibri"/>
              <a:sym typeface="Calibri"/>
            </a:endParaRPr>
          </a:p>
          <a:p>
            <a:pPr marL="1143000" lvl="2" indent="-228600" algn="l" rtl="0">
              <a:lnSpc>
                <a:spcPct val="90000"/>
              </a:lnSpc>
              <a:spcBef>
                <a:spcPts val="0"/>
              </a:spcBef>
              <a:spcAft>
                <a:spcPts val="0"/>
              </a:spcAft>
              <a:buSzPts val="1800"/>
              <a:buNone/>
            </a:pPr>
            <a:endParaRPr sz="2000">
              <a:latin typeface="Calibri"/>
              <a:ea typeface="Calibri"/>
              <a:cs typeface="Calibri"/>
              <a:sym typeface="Calibri"/>
            </a:endParaRPr>
          </a:p>
          <a:p>
            <a:pPr marL="685800" lvl="1" indent="-228600" algn="l" rtl="0">
              <a:lnSpc>
                <a:spcPct val="115000"/>
              </a:lnSpc>
              <a:spcBef>
                <a:spcPts val="500"/>
              </a:spcBef>
              <a:spcAft>
                <a:spcPts val="0"/>
              </a:spcAft>
              <a:buSzPts val="1400"/>
              <a:buNone/>
            </a:pPr>
            <a:endParaRPr sz="2000">
              <a:latin typeface="Calibri"/>
              <a:ea typeface="Calibri"/>
              <a:cs typeface="Calibri"/>
              <a:sym typeface="Calibri"/>
            </a:endParaRPr>
          </a:p>
          <a:p>
            <a:pPr marL="0" lvl="0" indent="0" algn="l" rtl="0">
              <a:lnSpc>
                <a:spcPct val="115000"/>
              </a:lnSpc>
              <a:spcBef>
                <a:spcPts val="0"/>
              </a:spcBef>
              <a:spcAft>
                <a:spcPts val="0"/>
              </a:spcAft>
              <a:buSzPts val="1800"/>
              <a:buFont typeface="Noto Sans Symbols"/>
              <a:buNone/>
            </a:pPr>
            <a:endParaRPr sz="2000"/>
          </a:p>
          <a:p>
            <a:pPr marL="0" lvl="0" indent="0" algn="l" rtl="0">
              <a:lnSpc>
                <a:spcPct val="100000"/>
              </a:lnSpc>
              <a:spcBef>
                <a:spcPts val="600"/>
              </a:spcBef>
              <a:spcAft>
                <a:spcPts val="0"/>
              </a:spcAft>
              <a:buSzPts val="1400"/>
              <a:buNone/>
            </a:pPr>
            <a:endParaRPr sz="2000"/>
          </a:p>
        </p:txBody>
      </p:sp>
      <p:sp>
        <p:nvSpPr>
          <p:cNvPr id="1007" name="Google Shape;1007;p8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p8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14" name="Google Shape;1014;p8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l" rtl="0">
              <a:lnSpc>
                <a:spcPct val="100000"/>
              </a:lnSpc>
              <a:spcBef>
                <a:spcPts val="0"/>
              </a:spcBef>
              <a:spcAft>
                <a:spcPts val="0"/>
              </a:spcAft>
              <a:buSzPts val="1400"/>
              <a:buNone/>
            </a:pPr>
            <a:r>
              <a:rPr lang="en-US" sz="1200">
                <a:latin typeface="Calibri"/>
                <a:ea typeface="Calibri"/>
                <a:cs typeface="Calibri"/>
                <a:sym typeface="Calibri"/>
              </a:rPr>
              <a:t>E’ importante conoscere il rischio di un condizionamento indebito dovuto allo sbilanciamento di potere nelle relazioni che esiste nei servizi di salute mentale e servizi sociali. Alle volte c’è una sottile linea di demarcazione tra assistere le persone nel prendere una decisione ed indebitamente influenzarle.</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Per minimizzare il rischio di influenza indebita e per godere di maggior indipendenza l’assistenza/supporto deve possibilmente venire dal di fuori del servizio (</a:t>
            </a:r>
            <a:r>
              <a:rPr lang="en-US" sz="1200">
                <a:solidFill>
                  <a:srgbClr val="007AC0"/>
                </a:solidFill>
                <a:latin typeface="Calibri"/>
                <a:ea typeface="Calibri"/>
                <a:cs typeface="Calibri"/>
                <a:sym typeface="Calibri"/>
              </a:rPr>
              <a:t>per maggiori informazioni sulle dinamiche di potere, vedete il modulo</a:t>
            </a:r>
            <a:r>
              <a:rPr lang="en-US" sz="1200">
                <a:latin typeface="Calibri"/>
                <a:ea typeface="Calibri"/>
                <a:cs typeface="Calibri"/>
                <a:sym typeface="Calibri"/>
              </a:rPr>
              <a:t> </a:t>
            </a:r>
            <a:r>
              <a:rPr lang="en-US" sz="1200" i="1">
                <a:solidFill>
                  <a:srgbClr val="4F81BD"/>
                </a:solidFill>
                <a:latin typeface="Calibri"/>
                <a:ea typeface="Calibri"/>
                <a:cs typeface="Calibri"/>
                <a:sym typeface="Calibri"/>
              </a:rPr>
              <a:t>Transforming services and promoting human rights</a:t>
            </a:r>
            <a:r>
              <a:rPr lang="en-US" sz="1200">
                <a:latin typeface="Calibri"/>
                <a:ea typeface="Calibri"/>
                <a:cs typeface="Calibri"/>
                <a:sym typeface="Calibri"/>
              </a:rPr>
              <a:t>).</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r>
              <a:rPr lang="en-US" sz="1200">
                <a:latin typeface="Calibri"/>
                <a:ea typeface="Calibri"/>
                <a:cs typeface="Calibri"/>
                <a:sym typeface="Calibri"/>
              </a:rPr>
              <a:t>Un altro punto critico e che Il diritto al consenso informato include anche il diritto a rifiutare un trattamento. Ciò significa che se una persona, dopo che le sono state offerte delle alternative, decide di non volere alcun trattamento, è un suo diritto e deve essere rispettato.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015" name="Google Shape;1015;p8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8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22" name="Google Shape;1022;p8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Presentazione: piani di trattamento e di recovery dettati dalla persona (20 min.)</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a:latin typeface="Calibri"/>
                <a:ea typeface="Calibri"/>
                <a:cs typeface="Calibri"/>
                <a:sym typeface="Calibri"/>
              </a:rPr>
              <a:t>Un numero sempre maggiore di servizi in tutto il mondo sta adottando nella salute mentale un approccio basato sulla recovery.</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Un approccio basato sulla recovery promuove, tra le altre cose, i principi della capacità giuridica e del consenso informato in linea con la Convenzione Internazionale dei Diritti delle Persone con Disabilità (CRPD).</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023" name="Google Shape;1023;p8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8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30" name="Google Shape;1030;p8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342900" lvl="0" indent="-76200" algn="l" rtl="0">
              <a:lnSpc>
                <a:spcPct val="115000"/>
              </a:lnSpc>
              <a:spcBef>
                <a:spcPts val="0"/>
              </a:spcBef>
              <a:spcAft>
                <a:spcPts val="0"/>
              </a:spcAft>
              <a:buSzPts val="1200"/>
              <a:buFont typeface="Calibri"/>
              <a:buChar char="∙"/>
            </a:pPr>
            <a:r>
              <a:rPr lang="en-US" sz="1200">
                <a:latin typeface="Calibri"/>
                <a:ea typeface="Calibri"/>
                <a:cs typeface="Calibri"/>
                <a:sym typeface="Calibri"/>
              </a:rPr>
              <a:t>Il processo di recovery è diverso per ogni persona. Recovery significa essere in grado di vivere una vita significativa per la persona , in presenza o assenza di “sintomi”.</a:t>
            </a:r>
            <a:endParaRPr sz="2000">
              <a:latin typeface="Calibri"/>
              <a:ea typeface="Calibri"/>
              <a:cs typeface="Calibri"/>
              <a:sym typeface="Calibri"/>
            </a:endParaRPr>
          </a:p>
          <a:p>
            <a:pPr marL="342900" lvl="0" indent="-76200" algn="l" rtl="0">
              <a:lnSpc>
                <a:spcPct val="115000"/>
              </a:lnSpc>
              <a:spcBef>
                <a:spcPts val="0"/>
              </a:spcBef>
              <a:spcAft>
                <a:spcPts val="0"/>
              </a:spcAft>
              <a:buSzPts val="1200"/>
              <a:buFont typeface="Calibri"/>
              <a:buChar char="∙"/>
            </a:pPr>
            <a:r>
              <a:rPr lang="en-US" sz="1200">
                <a:latin typeface="Calibri"/>
                <a:ea typeface="Calibri"/>
                <a:cs typeface="Calibri"/>
                <a:sym typeface="Calibri"/>
              </a:rPr>
              <a:t>Con un approccio orientato alla recovery in salute mentale, ogni persona è fortificata a condurre il proprio percorso di recovery e di stabilire i suoi obiettivi nella propria vita. </a:t>
            </a:r>
            <a:endParaRPr sz="2000">
              <a:latin typeface="Calibri"/>
              <a:ea typeface="Calibri"/>
              <a:cs typeface="Calibri"/>
              <a:sym typeface="Calibri"/>
            </a:endParaRPr>
          </a:p>
          <a:p>
            <a:pPr marL="342900" lvl="0" indent="-114300" algn="l" rtl="0">
              <a:lnSpc>
                <a:spcPct val="115000"/>
              </a:lnSpc>
              <a:spcBef>
                <a:spcPts val="0"/>
              </a:spcBef>
              <a:spcAft>
                <a:spcPts val="0"/>
              </a:spcAft>
              <a:buSzPts val="1800"/>
              <a:buFont typeface="Calibri"/>
              <a:buChar char="∙"/>
            </a:pPr>
            <a:r>
              <a:rPr lang="en-US" sz="1200">
                <a:latin typeface="Calibri"/>
                <a:ea typeface="Calibri"/>
                <a:cs typeface="Calibri"/>
                <a:sym typeface="Calibri"/>
              </a:rPr>
              <a:t>I</a:t>
            </a:r>
            <a:r>
              <a:rPr lang="en-US">
                <a:latin typeface="Calibri"/>
                <a:ea typeface="Calibri"/>
                <a:cs typeface="Calibri"/>
                <a:sym typeface="Calibri"/>
              </a:rPr>
              <a:t> </a:t>
            </a:r>
            <a:r>
              <a:rPr lang="en-US" sz="1200">
                <a:latin typeface="Calibri"/>
                <a:ea typeface="Calibri"/>
                <a:cs typeface="Calibri"/>
                <a:sym typeface="Calibri"/>
              </a:rPr>
              <a:t>piani di trattamento e di recovery sottolineano quali trattamenti o forma di assistenza/supporto (intervento psicosociale, counseling, trattamento farmacologico ecc.) la persona desidera ricevere, e quali invece non desidera, ed anche quali operatori di salute mentale o altri operatori o assistenti desidera in caso includere nella propria cura e recovery.</a:t>
            </a:r>
            <a:endParaRPr sz="1000">
              <a:latin typeface="Calibri"/>
              <a:ea typeface="Calibri"/>
              <a:cs typeface="Calibri"/>
              <a:sym typeface="Calibri"/>
            </a:endParaRPr>
          </a:p>
          <a:p>
            <a:pPr marL="342900" lvl="0" indent="0" algn="l" rtl="0">
              <a:lnSpc>
                <a:spcPct val="100000"/>
              </a:lnSpc>
              <a:spcBef>
                <a:spcPts val="0"/>
              </a:spcBef>
              <a:spcAft>
                <a:spcPts val="0"/>
              </a:spcAft>
              <a:buSzPts val="1400"/>
              <a:buNone/>
            </a:pPr>
            <a:r>
              <a:rPr lang="en-US" sz="1200">
                <a:latin typeface="Calibri"/>
                <a:ea typeface="Calibri"/>
                <a:cs typeface="Calibri"/>
                <a:sym typeface="Calibri"/>
              </a:rPr>
              <a:t>I piani di trattamento e di recovery rispettano il diritto alla capacità giuridica assicurando che la persona compia tutte le decisioni riguardanti la propria cura.</a:t>
            </a:r>
            <a:endParaRPr sz="1200">
              <a:latin typeface="Calibri"/>
              <a:ea typeface="Calibri"/>
              <a:cs typeface="Calibri"/>
              <a:sym typeface="Calibri"/>
            </a:endParaRPr>
          </a:p>
          <a:p>
            <a:pPr marL="342900" lvl="0" indent="0" algn="l" rtl="0">
              <a:lnSpc>
                <a:spcPct val="100000"/>
              </a:lnSpc>
              <a:spcBef>
                <a:spcPts val="0"/>
              </a:spcBef>
              <a:spcAft>
                <a:spcPts val="0"/>
              </a:spcAft>
              <a:buSzPts val="1400"/>
              <a:buNone/>
            </a:pPr>
            <a:endParaRPr>
              <a:latin typeface="Calibri"/>
              <a:ea typeface="Calibri"/>
              <a:cs typeface="Calibri"/>
              <a:sym typeface="Calibri"/>
            </a:endParaRPr>
          </a:p>
          <a:p>
            <a:pPr marL="342900" lvl="0" indent="0" algn="just" rtl="0">
              <a:lnSpc>
                <a:spcPct val="115000"/>
              </a:lnSpc>
              <a:spcBef>
                <a:spcPts val="0"/>
              </a:spcBef>
              <a:spcAft>
                <a:spcPts val="0"/>
              </a:spcAft>
              <a:buClr>
                <a:srgbClr val="4F81BD"/>
              </a:buClr>
              <a:buSzPts val="1000"/>
              <a:buNone/>
            </a:pPr>
            <a:r>
              <a:rPr lang="en-US" sz="1200">
                <a:solidFill>
                  <a:srgbClr val="4F81BD"/>
                </a:solidFill>
                <a:latin typeface="Calibri"/>
                <a:ea typeface="Calibri"/>
                <a:cs typeface="Calibri"/>
                <a:sym typeface="Calibri"/>
              </a:rPr>
              <a:t>Modelli vuoti e compilati di un piano di recovery si trovano nel modulo </a:t>
            </a:r>
            <a:r>
              <a:rPr lang="en-US" sz="1200" i="1">
                <a:solidFill>
                  <a:srgbClr val="4F81BD"/>
                </a:solidFill>
                <a:latin typeface="Calibri"/>
                <a:ea typeface="Calibri"/>
                <a:cs typeface="Calibri"/>
                <a:sym typeface="Calibri"/>
              </a:rPr>
              <a:t>Recovery practices for mental health and well being</a:t>
            </a: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1031" name="Google Shape;1031;p8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p87:notes"/>
          <p:cNvSpPr>
            <a:spLocks noGrp="1" noRot="1" noChangeAspect="1"/>
          </p:cNvSpPr>
          <p:nvPr>
            <p:ph type="sldImg" idx="2"/>
          </p:nvPr>
        </p:nvSpPr>
        <p:spPr>
          <a:xfrm>
            <a:off x="422275" y="48736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38" name="Google Shape;1038;p87:notes"/>
          <p:cNvSpPr txBox="1">
            <a:spLocks noGrp="1"/>
          </p:cNvSpPr>
          <p:nvPr>
            <p:ph type="body" idx="1"/>
          </p:nvPr>
        </p:nvSpPr>
        <p:spPr>
          <a:xfrm>
            <a:off x="681037" y="4141787"/>
            <a:ext cx="5446712" cy="4752975"/>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SzPts val="1400"/>
              <a:buNone/>
            </a:pPr>
            <a:r>
              <a:rPr lang="en-US" sz="1200">
                <a:latin typeface="Calibri"/>
                <a:ea typeface="Calibri"/>
                <a:cs typeface="Calibri"/>
                <a:sym typeface="Calibri"/>
              </a:rPr>
              <a:t>Quando le persone prendono decisioni riguardo il proprio trattamento e assistenza in genere scelgono opzioni che vanno incontro ai loro bisogni e che sono preparate a provare e verificare se possono funzionare. </a:t>
            </a:r>
            <a:endParaRPr sz="1200">
              <a:latin typeface="Calibri"/>
              <a:ea typeface="Calibri"/>
              <a:cs typeface="Calibri"/>
              <a:sym typeface="Calibri"/>
            </a:endParaRPr>
          </a:p>
          <a:p>
            <a:pPr marL="0" lvl="1" indent="0" algn="just" rtl="0">
              <a:lnSpc>
                <a:spcPct val="115000"/>
              </a:lnSpc>
              <a:spcBef>
                <a:spcPts val="1000"/>
              </a:spcBef>
              <a:spcAft>
                <a:spcPts val="0"/>
              </a:spcAft>
              <a:buSzPts val="1400"/>
              <a:buNone/>
            </a:pPr>
            <a:r>
              <a:rPr lang="en-US" sz="1200">
                <a:latin typeface="Calibri"/>
                <a:ea typeface="Calibri"/>
                <a:cs typeface="Calibri"/>
                <a:sym typeface="Calibri"/>
              </a:rPr>
              <a:t>Di conseguenza è più probabile che l’assistenza/trattamento che hanno scelto sia più efficace di quello imposto  </a:t>
            </a:r>
            <a:r>
              <a:rPr lang="en-US" sz="1200" i="1">
                <a:latin typeface="Calibri"/>
                <a:ea typeface="Calibri"/>
                <a:cs typeface="Calibri"/>
                <a:sym typeface="Calibri"/>
              </a:rPr>
              <a:t>(</a:t>
            </a:r>
            <a:r>
              <a:rPr lang="en-US" sz="1200"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19</a:t>
            </a:r>
            <a:r>
              <a:rPr lang="en-US" sz="1200" i="1">
                <a:latin typeface="Calibri"/>
                <a:ea typeface="Calibri"/>
                <a:cs typeface="Calibri"/>
                <a:sym typeface="Calibri"/>
              </a:rPr>
              <a:t>)</a:t>
            </a:r>
            <a:r>
              <a:rPr lang="en-US" sz="1200">
                <a:latin typeface="Calibri"/>
                <a:ea typeface="Calibri"/>
                <a:cs typeface="Calibri"/>
                <a:sym typeface="Calibri"/>
              </a:rPr>
              <a:t>. Ciò può anche evitare la traumatizzazione o re-traumatizzazione  causata dalla coercizione. </a:t>
            </a:r>
            <a:endParaRPr sz="1200">
              <a:latin typeface="Calibri"/>
              <a:ea typeface="Calibri"/>
              <a:cs typeface="Calibri"/>
              <a:sym typeface="Calibri"/>
            </a:endParaRPr>
          </a:p>
          <a:p>
            <a:pPr marL="0" lvl="1" indent="0" algn="just" rtl="0">
              <a:lnSpc>
                <a:spcPct val="115000"/>
              </a:lnSpc>
              <a:spcBef>
                <a:spcPts val="1000"/>
              </a:spcBef>
              <a:spcAft>
                <a:spcPts val="0"/>
              </a:spcAft>
              <a:buSzPts val="1400"/>
              <a:buNone/>
            </a:pPr>
            <a:r>
              <a:rPr lang="en-US" sz="1200">
                <a:latin typeface="Calibri"/>
                <a:ea typeface="Calibri"/>
                <a:cs typeface="Calibri"/>
                <a:sym typeface="Calibri"/>
              </a:rPr>
              <a:t>Inizialmente alla persona devono essere offerte tutte le informazioni disponibili sulle differenti opzioni e sulla possibilità di provare opzioni diverse. </a:t>
            </a:r>
            <a:endParaRPr sz="1200">
              <a:latin typeface="Calibri"/>
              <a:ea typeface="Calibri"/>
              <a:cs typeface="Calibri"/>
              <a:sym typeface="Calibri"/>
            </a:endParaRPr>
          </a:p>
          <a:p>
            <a:pPr marL="0" lvl="1" indent="0" algn="just" rtl="0">
              <a:lnSpc>
                <a:spcPct val="115000"/>
              </a:lnSpc>
              <a:spcBef>
                <a:spcPts val="1000"/>
              </a:spcBef>
              <a:spcAft>
                <a:spcPts val="0"/>
              </a:spcAft>
              <a:buSzPts val="1400"/>
              <a:buNone/>
            </a:pPr>
            <a:r>
              <a:rPr lang="en-US" sz="1200">
                <a:latin typeface="Calibri"/>
                <a:ea typeface="Calibri"/>
                <a:cs typeface="Calibri"/>
                <a:sym typeface="Calibri"/>
              </a:rPr>
              <a:t>Mentre il processo di cura/assistenza è in atto, la persona acquisterà sempre più consapevolezza di ciò che funziona per sé e sarà in grado di compiere scelte sempre più informate.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Le persone potranno continuare a cercare e a valutare nuove opzioni o potrebbero trovarne una o più di una che funziona bene e continuare con tale opzione.</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Di nuovo, il percorso di recovery di ogni persona è unico.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Promuovere il diritto a prendere decisioni riguardo al trattamento ed al percorso di recovery è parte essenziale nel promuovere l’autonomia, l’autodeterminazione ed il rispetto del diritto alla capacità giuridica. Inoltre ha anche un impatto positivo sul percorso di recovery della persona. </a:t>
            </a:r>
            <a:endParaRPr sz="1200">
              <a:latin typeface="Calibri"/>
              <a:ea typeface="Calibri"/>
              <a:cs typeface="Calibri"/>
              <a:sym typeface="Calibri"/>
            </a:endParaRPr>
          </a:p>
        </p:txBody>
      </p:sp>
      <p:sp>
        <p:nvSpPr>
          <p:cNvPr id="1039" name="Google Shape;1039;p8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8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46" name="Google Shape;1046;p8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 questo punto della presentazione potete far vedere il seguente video ai partecipanti: </a:t>
            </a:r>
            <a:endParaRPr sz="1200">
              <a:latin typeface="Calibri"/>
              <a:ea typeface="Calibri"/>
              <a:cs typeface="Calibri"/>
              <a:sym typeface="Calibri"/>
            </a:endParaRPr>
          </a:p>
          <a:p>
            <a:pPr marL="0" lvl="0" indent="0" algn="l" rtl="0">
              <a:lnSpc>
                <a:spcPct val="115000"/>
              </a:lnSpc>
              <a:spcBef>
                <a:spcPts val="1000"/>
              </a:spcBef>
              <a:spcAft>
                <a:spcPts val="0"/>
              </a:spcAft>
              <a:buSzPts val="1800"/>
              <a:buNone/>
            </a:pPr>
            <a:r>
              <a:rPr lang="en-US" sz="1200" b="1">
                <a:latin typeface="Calibri"/>
                <a:ea typeface="Calibri"/>
                <a:cs typeface="Calibri"/>
                <a:sym typeface="Calibri"/>
              </a:rPr>
              <a:t>Peer advocacy in action.  </a:t>
            </a:r>
            <a:r>
              <a:rPr lang="en-US" sz="1200" b="1" u="sng">
                <a:solidFill>
                  <a:srgbClr val="0000FF"/>
                </a:solidFill>
                <a:latin typeface="Calibri"/>
                <a:ea typeface="Calibri"/>
                <a:cs typeface="Calibri"/>
                <a:sym typeface="Calibri"/>
              </a:rPr>
              <a:t>iNAPS, </a:t>
            </a:r>
            <a:r>
              <a:rPr lang="en-US" sz="200">
                <a:latin typeface="Calibri"/>
                <a:ea typeface="Calibri"/>
                <a:cs typeface="Calibri"/>
                <a:sym typeface="Calibri"/>
              </a:rPr>
              <a:t> </a:t>
            </a:r>
            <a:r>
              <a:rPr lang="en-US" sz="1200" b="1">
                <a:latin typeface="Calibri"/>
                <a:ea typeface="Calibri"/>
                <a:cs typeface="Calibri"/>
                <a:sym typeface="Calibri"/>
              </a:rPr>
              <a:t>2012 (13:00) </a:t>
            </a:r>
            <a:r>
              <a:rPr lang="en-US" sz="1200" b="1" i="1">
                <a:latin typeface="Calibri"/>
                <a:ea typeface="Calibri"/>
                <a:cs typeface="Calibri"/>
                <a:sym typeface="Calibri"/>
              </a:rPr>
              <a:t>(</a:t>
            </a:r>
            <a:r>
              <a:rPr lang="en-US" sz="1200" b="1" i="1" u="sng">
                <a:solidFill>
                  <a:srgbClr val="0000FF"/>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20</a:t>
            </a:r>
            <a:r>
              <a:rPr lang="en-US" sz="1200" b="1" i="1">
                <a:latin typeface="Calibri"/>
                <a:ea typeface="Calibri"/>
                <a:cs typeface="Calibri"/>
                <a:sym typeface="Calibri"/>
              </a:rPr>
              <a:t>)</a:t>
            </a:r>
            <a:endParaRPr sz="1200">
              <a:latin typeface="Calibri"/>
              <a:ea typeface="Calibri"/>
              <a:cs typeface="Calibri"/>
              <a:sym typeface="Calibri"/>
            </a:endParaRPr>
          </a:p>
          <a:p>
            <a:pPr marL="0" lvl="0" indent="0" algn="l" rtl="0">
              <a:lnSpc>
                <a:spcPct val="115000"/>
              </a:lnSpc>
              <a:spcBef>
                <a:spcPts val="1000"/>
              </a:spcBef>
              <a:spcAft>
                <a:spcPts val="0"/>
              </a:spcAft>
              <a:buClr>
                <a:srgbClr val="0000FF"/>
              </a:buClr>
              <a:buSzPts val="1800"/>
              <a:buNone/>
            </a:pPr>
            <a:r>
              <a:rPr lang="en-US" sz="1200" u="sng">
                <a:solidFill>
                  <a:srgbClr val="0000FF"/>
                </a:solidFill>
                <a:latin typeface="Calibri"/>
                <a:ea typeface="Calibri"/>
                <a:cs typeface="Calibri"/>
                <a:sym typeface="Calibri"/>
              </a:rPr>
              <a:t>https://youtu.be/zDkfPVG-xA4 </a:t>
            </a:r>
            <a:r>
              <a:rPr lang="en-US" sz="1200">
                <a:solidFill>
                  <a:srgbClr val="0000FF"/>
                </a:solidFill>
                <a:latin typeface="Calibri"/>
                <a:ea typeface="Calibri"/>
                <a:cs typeface="Calibri"/>
                <a:sym typeface="Calibri"/>
              </a:rPr>
              <a:t>(Accessed 9 April 2019) </a:t>
            </a:r>
            <a:endParaRPr sz="1200">
              <a:latin typeface="Calibri"/>
              <a:ea typeface="Calibri"/>
              <a:cs typeface="Calibri"/>
              <a:sym typeface="Calibri"/>
            </a:endParaRPr>
          </a:p>
          <a:p>
            <a:pPr marL="0" lvl="0" indent="0" algn="l" rtl="0">
              <a:lnSpc>
                <a:spcPct val="115000"/>
              </a:lnSpc>
              <a:spcBef>
                <a:spcPts val="1000"/>
              </a:spcBef>
              <a:spcAft>
                <a:spcPts val="0"/>
              </a:spcAft>
              <a:buSzPts val="1800"/>
              <a:buNone/>
            </a:pPr>
            <a:r>
              <a:rPr lang="en-US" sz="1200">
                <a:latin typeface="Calibri"/>
                <a:ea typeface="Calibri"/>
                <a:cs typeface="Calibri"/>
                <a:sym typeface="Calibri"/>
              </a:rPr>
              <a:t>E’ un esempio di una situazione in cui una persona è in grado di decidere dove vuole vivere nella comunità dopo la chiusura dell’ospedale psichiatrico statale dove risiede. </a:t>
            </a:r>
            <a:endParaRPr sz="1200">
              <a:latin typeface="Calibri"/>
              <a:ea typeface="Calibri"/>
              <a:cs typeface="Calibri"/>
              <a:sym typeface="Calibri"/>
            </a:endParaRPr>
          </a:p>
        </p:txBody>
      </p:sp>
      <p:sp>
        <p:nvSpPr>
          <p:cNvPr id="1047" name="Google Shape;1047;p8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p8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54" name="Google Shape;1054;p8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Clr>
                <a:srgbClr val="4F81BD"/>
              </a:buClr>
              <a:buSzPts val="1800"/>
              <a:buNone/>
            </a:pPr>
            <a:r>
              <a:rPr lang="en-US" sz="1200" b="1">
                <a:solidFill>
                  <a:srgbClr val="4F81BD"/>
                </a:solidFill>
                <a:latin typeface="Calibri"/>
                <a:ea typeface="Calibri"/>
                <a:cs typeface="Calibri"/>
                <a:sym typeface="Calibri"/>
              </a:rPr>
              <a:t>Tempo per questo argomento</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Circa 3 ore e 15 minuti.</a:t>
            </a:r>
            <a:endParaRPr sz="1200">
              <a:latin typeface="Calibri"/>
              <a:ea typeface="Calibri"/>
              <a:cs typeface="Calibri"/>
              <a:sym typeface="Calibri"/>
            </a:endParaRPr>
          </a:p>
          <a:p>
            <a:pPr marL="0" lvl="0" indent="0" algn="just" rtl="0">
              <a:lnSpc>
                <a:spcPct val="100000"/>
              </a:lnSpc>
              <a:spcBef>
                <a:spcPts val="0"/>
              </a:spcBef>
              <a:spcAft>
                <a:spcPts val="0"/>
              </a:spcAft>
              <a:buSzPts val="1800"/>
              <a:buNone/>
            </a:pPr>
            <a:endParaRPr sz="1200">
              <a:solidFill>
                <a:srgbClr val="4F81BD"/>
              </a:solidFill>
              <a:latin typeface="Calibri"/>
              <a:ea typeface="Calibri"/>
              <a:cs typeface="Calibri"/>
              <a:sym typeface="Calibri"/>
            </a:endParaRPr>
          </a:p>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All’inizio di questo argomento, spiegate ai partecipanti che: </a:t>
            </a:r>
            <a:endParaRPr sz="1200">
              <a:latin typeface="Calibri"/>
              <a:ea typeface="Calibri"/>
              <a:cs typeface="Calibri"/>
              <a:sym typeface="Calibri"/>
            </a:endParaRPr>
          </a:p>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In molti paesi, le leggi e le politiche autorizzano il ricovero ed il trattamento involontario nei servizi di salute mentale e servizi sociali. </a:t>
            </a:r>
            <a:endParaRPr sz="1200">
              <a:latin typeface="Calibri"/>
              <a:ea typeface="Calibri"/>
              <a:cs typeface="Calibri"/>
              <a:sym typeface="Calibri"/>
            </a:endParaRPr>
          </a:p>
          <a:p>
            <a:pPr marL="0" lvl="0" indent="0" algn="just" rtl="0">
              <a:lnSpc>
                <a:spcPct val="100000"/>
              </a:lnSpc>
              <a:spcBef>
                <a:spcPts val="0"/>
              </a:spcBef>
              <a:spcAft>
                <a:spcPts val="0"/>
              </a:spcAft>
              <a:buSzPts val="1800"/>
              <a:buNone/>
            </a:pPr>
            <a:endParaRPr sz="1200">
              <a:solidFill>
                <a:srgbClr val="4F81BD"/>
              </a:solidFill>
              <a:latin typeface="Calibri"/>
              <a:ea typeface="Calibri"/>
              <a:cs typeface="Calibri"/>
              <a:sym typeface="Calibri"/>
            </a:endParaRPr>
          </a:p>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Sebbene ciò sia contrario a quanto affermato nella CRPD le misure legislative, amministrative e di altro tipo per porre fine  a leggi e politiche discriminatorie possono non essere immediate. </a:t>
            </a:r>
            <a:endParaRPr sz="1200">
              <a:latin typeface="Calibri"/>
              <a:ea typeface="Calibri"/>
              <a:cs typeface="Calibri"/>
              <a:sym typeface="Calibri"/>
            </a:endParaRPr>
          </a:p>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00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Nel mentre si cerca di arrivare alla piena applicazione degli strumenti dei diritti umani si può fare molto per fermare la reclusione  ed il trattamento involontario e per rispettare il diritto delle persone alla capacità giuridica pur rimanendo nella cornice esistente di leggi e politiche.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p>
        </p:txBody>
      </p:sp>
      <p:sp>
        <p:nvSpPr>
          <p:cNvPr id="1055" name="Google Shape;1055;p8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89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9: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1" name="Google Shape;361;p9:notes"/>
          <p:cNvSpPr txBox="1">
            <a:spLocks noGrp="1"/>
          </p:cNvSpPr>
          <p:nvPr>
            <p:ph type="body" idx="1"/>
          </p:nvPr>
        </p:nvSpPr>
        <p:spPr>
          <a:xfrm>
            <a:off x="681037" y="3355975"/>
            <a:ext cx="5446712" cy="6086475"/>
          </a:xfrm>
          <a:prstGeom prst="rect">
            <a:avLst/>
          </a:prstGeom>
          <a:noFill/>
          <a:ln>
            <a:noFill/>
          </a:ln>
        </p:spPr>
        <p:txBody>
          <a:bodyPr spcFirstLastPara="1" wrap="square" lIns="95700" tIns="47850" rIns="95700" bIns="47850" anchor="t" anchorCtr="0">
            <a:noAutofit/>
          </a:bodyPr>
          <a:lstStyle/>
          <a:p>
            <a:pPr marL="0" lvl="0" indent="0" algn="just" rtl="0">
              <a:lnSpc>
                <a:spcPct val="100000"/>
              </a:lnSpc>
              <a:spcBef>
                <a:spcPts val="0"/>
              </a:spcBef>
              <a:spcAft>
                <a:spcPts val="0"/>
              </a:spcAft>
              <a:buSzPts val="1800"/>
              <a:buNone/>
            </a:pPr>
            <a:r>
              <a:rPr lang="en-US" sz="1200" b="1">
                <a:latin typeface="Calibri"/>
                <a:ea typeface="Calibri"/>
                <a:cs typeface="Calibri"/>
                <a:sym typeface="Calibri"/>
              </a:rPr>
              <a:t>Presentazione: breve introduzione a questo modulo formativo (5 min.)</a:t>
            </a:r>
            <a:endParaRPr sz="1200">
              <a:latin typeface="Calibri"/>
              <a:ea typeface="Calibri"/>
              <a:cs typeface="Calibri"/>
              <a:sym typeface="Calibri"/>
            </a:endParaRPr>
          </a:p>
          <a:p>
            <a:pPr marL="0" lvl="0" indent="0" algn="just" rtl="0">
              <a:lnSpc>
                <a:spcPct val="100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Lo scopo di questa breve introduzione è quello di anticipare le questioni con cui i partecipanti dovranno cimentarsi nella promozione del diritto alla capacità giuridica anche nella gestione di situazioni estremamente complicate.</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In questo modulo formativo verrà approfondito come promuovere il diritto alla capacità giuridica di una persona all’interno dei servizi di salute mentale e servizi sociali. In altre parole, approfondiremo come assicurarci che i servizi di salute mentale ed i servizi sociali rispettino il diritto delle persone che utilizzano tali servizi di compiere le proprie scelte e le proprie decisioni.  </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E’ importante riconoscere che sostenere il diritto delle persone a compiere le proprie scelte e decisioni può sembrare impegnativo in alcune situazioni e circostanze. </a:t>
            </a:r>
            <a:endParaRPr sz="1200">
              <a:latin typeface="Calibri"/>
              <a:ea typeface="Calibri"/>
              <a:cs typeface="Calibri"/>
              <a:sym typeface="Calibri"/>
            </a:endParaRPr>
          </a:p>
          <a:p>
            <a:pPr marL="628650" lvl="1" indent="-171450" algn="just" rtl="0">
              <a:lnSpc>
                <a:spcPct val="100000"/>
              </a:lnSpc>
              <a:spcBef>
                <a:spcPts val="600"/>
              </a:spcBef>
              <a:spcAft>
                <a:spcPts val="0"/>
              </a:spcAft>
              <a:buSzPts val="1400"/>
              <a:buNone/>
            </a:pPr>
            <a:r>
              <a:rPr lang="en-US" sz="1200">
                <a:latin typeface="Calibri"/>
                <a:ea typeface="Calibri"/>
                <a:cs typeface="Calibri"/>
                <a:sym typeface="Calibri"/>
              </a:rPr>
              <a:t>Ad esempio, come comportarsi con persone che vogliono porre fine alla propria vita o con persone con demenza grave?</a:t>
            </a:r>
            <a:endParaRPr sz="1200">
              <a:latin typeface="Calibri"/>
              <a:ea typeface="Calibri"/>
              <a:cs typeface="Calibri"/>
              <a:sym typeface="Calibri"/>
            </a:endParaRPr>
          </a:p>
          <a:p>
            <a:pPr marL="628650" lvl="1" indent="-171450" algn="just" rtl="0">
              <a:lnSpc>
                <a:spcPct val="100000"/>
              </a:lnSpc>
              <a:spcBef>
                <a:spcPts val="600"/>
              </a:spcBef>
              <a:spcAft>
                <a:spcPts val="0"/>
              </a:spcAft>
              <a:buSzPts val="1400"/>
              <a:buNone/>
            </a:pPr>
            <a:r>
              <a:rPr lang="en-US" sz="1200">
                <a:latin typeface="Calibri"/>
                <a:ea typeface="Calibri"/>
                <a:cs typeface="Calibri"/>
                <a:sym typeface="Calibri"/>
              </a:rPr>
              <a:t>O nel caso che una persona stia attraversando una crisi acuta o si trova in uno stato estremo stia compiendo azioni che sono, o sembrano, pericolose?</a:t>
            </a:r>
            <a:endParaRPr sz="1200">
              <a:latin typeface="Calibri"/>
              <a:ea typeface="Calibri"/>
              <a:cs typeface="Calibri"/>
              <a:sym typeface="Calibri"/>
            </a:endParaRPr>
          </a:p>
          <a:p>
            <a:pPr marL="628650" lvl="1" indent="-171450" algn="just" rtl="0">
              <a:lnSpc>
                <a:spcPct val="100000"/>
              </a:lnSpc>
              <a:spcBef>
                <a:spcPts val="600"/>
              </a:spcBef>
              <a:spcAft>
                <a:spcPts val="0"/>
              </a:spcAft>
              <a:buSzPts val="1400"/>
              <a:buNone/>
            </a:pPr>
            <a:r>
              <a:rPr lang="en-US" sz="1200">
                <a:latin typeface="Calibri"/>
                <a:ea typeface="Calibri"/>
                <a:cs typeface="Calibri"/>
                <a:sym typeface="Calibri"/>
              </a:rPr>
              <a:t>O nel caso in cui il rifiuto di un trattamento porti ad un peggioramento?</a:t>
            </a:r>
            <a:endParaRPr sz="1200">
              <a:latin typeface="Calibri"/>
              <a:ea typeface="Calibri"/>
              <a:cs typeface="Calibri"/>
              <a:sym typeface="Calibri"/>
            </a:endParaRPr>
          </a:p>
          <a:p>
            <a:pPr marL="628650" lvl="1" indent="-171450" algn="just" rtl="0">
              <a:lnSpc>
                <a:spcPct val="100000"/>
              </a:lnSpc>
              <a:spcBef>
                <a:spcPts val="600"/>
              </a:spcBef>
              <a:spcAft>
                <a:spcPts val="0"/>
              </a:spcAft>
              <a:buSzPts val="1400"/>
              <a:buNone/>
            </a:pPr>
            <a:r>
              <a:rPr lang="en-US" sz="1200">
                <a:latin typeface="Calibri"/>
                <a:ea typeface="Calibri"/>
                <a:cs typeface="Calibri"/>
                <a:sym typeface="Calibri"/>
              </a:rPr>
              <a:t>O nel caso qualcuno sia incosciente o non in grado di comunicare i propri desideri e preferenze?</a:t>
            </a:r>
            <a:endParaRPr sz="1200">
              <a:latin typeface="Calibri"/>
              <a:ea typeface="Calibri"/>
              <a:cs typeface="Calibri"/>
              <a:sym typeface="Calibri"/>
            </a:endParaRPr>
          </a:p>
          <a:p>
            <a:pPr marL="628650" lvl="1" indent="-171450" algn="just" rtl="0">
              <a:lnSpc>
                <a:spcPct val="100000"/>
              </a:lnSpc>
              <a:spcBef>
                <a:spcPts val="600"/>
              </a:spcBef>
              <a:spcAft>
                <a:spcPts val="0"/>
              </a:spcAft>
              <a:buSzPts val="1400"/>
              <a:buNone/>
            </a:pPr>
            <a:r>
              <a:rPr lang="en-US" sz="1200">
                <a:latin typeface="Calibri"/>
                <a:ea typeface="Calibri"/>
                <a:cs typeface="Calibri"/>
                <a:sym typeface="Calibri"/>
              </a:rPr>
              <a:t>E’ veramente possibile promuovere il diritto delle persone a prendere decisioni per conto proprio anche in queste situazioni?</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La risposta è che anche in situazioni estreme dobbiamo sempre impegnarci a trovare la maniera di assicurare che le persone abbiano l’ultima parola in tutte le decisioni che riguardano la propria vita. </a:t>
            </a:r>
            <a:endParaRPr sz="1200">
              <a:latin typeface="Calibri"/>
              <a:ea typeface="Calibri"/>
              <a:cs typeface="Calibri"/>
              <a:sym typeface="Calibri"/>
            </a:endParaRPr>
          </a:p>
          <a:p>
            <a:pPr marL="0" lvl="0" indent="0" algn="just" rtl="0">
              <a:lnSpc>
                <a:spcPct val="100000"/>
              </a:lnSpc>
              <a:spcBef>
                <a:spcPts val="600"/>
              </a:spcBef>
              <a:spcAft>
                <a:spcPts val="0"/>
              </a:spcAft>
              <a:buSzPts val="1400"/>
              <a:buNone/>
            </a:pPr>
            <a:r>
              <a:rPr lang="en-US" sz="1200">
                <a:latin typeface="Calibri"/>
                <a:ea typeface="Calibri"/>
                <a:cs typeface="Calibri"/>
                <a:sym typeface="Calibri"/>
              </a:rPr>
              <a:t>C’è sempre il modo di promuovere il diritto delle persone ad esercitare la propria capacità giuridica. Questo modulo formativo approfondirà le modalità.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362" name="Google Shape;362;p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90:notes"/>
          <p:cNvSpPr>
            <a:spLocks noGrp="1" noRot="1" noChangeAspect="1"/>
          </p:cNvSpPr>
          <p:nvPr>
            <p:ph type="sldImg" idx="2"/>
          </p:nvPr>
        </p:nvSpPr>
        <p:spPr>
          <a:xfrm>
            <a:off x="855663" y="471488"/>
            <a:ext cx="5092700" cy="28654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61" name="Google Shape;1061;p90:notes"/>
          <p:cNvSpPr txBox="1">
            <a:spLocks noGrp="1"/>
          </p:cNvSpPr>
          <p:nvPr>
            <p:ph type="body" idx="1"/>
          </p:nvPr>
        </p:nvSpPr>
        <p:spPr>
          <a:xfrm>
            <a:off x="677862" y="3336925"/>
            <a:ext cx="5448300" cy="6105525"/>
          </a:xfrm>
          <a:prstGeom prst="rect">
            <a:avLst/>
          </a:prstGeom>
          <a:noFill/>
          <a:ln>
            <a:noFill/>
          </a:ln>
        </p:spPr>
        <p:txBody>
          <a:bodyPr spcFirstLastPara="1" wrap="square" lIns="95700" tIns="47850" rIns="95700" bIns="47850" anchor="t" anchorCtr="0">
            <a:noAutofit/>
          </a:bodyPr>
          <a:lstStyle/>
          <a:p>
            <a:pPr marL="0" lvl="0" indent="0" algn="l" rtl="0">
              <a:lnSpc>
                <a:spcPct val="100000"/>
              </a:lnSpc>
              <a:spcBef>
                <a:spcPts val="0"/>
              </a:spcBef>
              <a:spcAft>
                <a:spcPts val="0"/>
              </a:spcAft>
              <a:buSzPts val="1800"/>
              <a:buNone/>
            </a:pPr>
            <a:r>
              <a:rPr lang="en-US" sz="1200" b="1" i="1">
                <a:latin typeface="Calibri"/>
                <a:ea typeface="Calibri"/>
                <a:cs typeface="Calibri"/>
                <a:sym typeface="Calibri"/>
              </a:rPr>
              <a:t>Esercizio 4.1: L’esperienza del ricovero e trattamento involontario (25 min.)</a:t>
            </a:r>
            <a:endParaRPr sz="200">
              <a:latin typeface="Calibri"/>
              <a:ea typeface="Calibri"/>
              <a:cs typeface="Calibri"/>
              <a:sym typeface="Calibri"/>
            </a:endParaRPr>
          </a:p>
          <a:p>
            <a:pPr marL="0" lvl="0" indent="0" algn="just" rtl="0">
              <a:lnSpc>
                <a:spcPct val="115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Come introduzione a questo argomento distribuite ai partecipanti copie </a:t>
            </a:r>
            <a:r>
              <a:rPr lang="en-US" sz="1200" i="1">
                <a:solidFill>
                  <a:srgbClr val="4F81BD"/>
                </a:solidFill>
                <a:latin typeface="Calibri"/>
                <a:ea typeface="Calibri"/>
                <a:cs typeface="Calibri"/>
                <a:sym typeface="Calibri"/>
              </a:rPr>
              <a:t>dell’ Allegato 4- L’esperienza del ricovero e trattamento involontario(</a:t>
            </a:r>
            <a:r>
              <a:rPr lang="en-US" sz="1200" i="1" u="sng">
                <a:solidFill>
                  <a:srgbClr val="4F81BD"/>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21</a:t>
            </a:r>
            <a:r>
              <a:rPr lang="en-US" sz="1200" i="1">
                <a:solidFill>
                  <a:srgbClr val="4F81BD"/>
                </a:solidFill>
                <a:latin typeface="Calibri"/>
                <a:ea typeface="Calibri"/>
                <a:cs typeface="Calibri"/>
                <a:sym typeface="Calibri"/>
              </a:rPr>
              <a:t>)</a:t>
            </a:r>
            <a:r>
              <a:rPr lang="en-US" sz="1200">
                <a:solidFill>
                  <a:srgbClr val="4F81BD"/>
                </a:solidFill>
                <a:latin typeface="Calibri"/>
                <a:ea typeface="Calibri"/>
                <a:cs typeface="Calibri"/>
                <a:sym typeface="Calibri"/>
              </a:rPr>
              <a:t>. </a:t>
            </a:r>
            <a:r>
              <a:rPr lang="en-US" sz="1200" i="1">
                <a:solidFill>
                  <a:srgbClr val="4F81BD"/>
                </a:solidFill>
                <a:latin typeface="Calibri"/>
                <a:ea typeface="Calibri"/>
                <a:cs typeface="Calibri"/>
                <a:sym typeface="Calibri"/>
              </a:rPr>
              <a:t>.</a:t>
            </a:r>
            <a:endParaRPr sz="1200" i="1">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b="1">
                <a:latin typeface="Calibri"/>
                <a:ea typeface="Calibri"/>
                <a:cs typeface="Calibri"/>
                <a:sym typeface="Calibri"/>
              </a:rPr>
              <a:t>Le parole di un sopravvissuto al Sistema di salute mentale , Australia</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i="1">
                <a:latin typeface="Calibri"/>
                <a:ea typeface="Calibri"/>
                <a:cs typeface="Calibri"/>
                <a:sym typeface="Calibri"/>
              </a:rPr>
              <a:t>“Niente mi aveva preparato all’esperienza di essere portato, contro la mia volontà – non dalla polizia o da un’ambulanza - ma da una sorella maggiore che pensava di saperne di più. Ciò che seguì fu il più violento dei ricoveri. Fui totalmente traumatizzato e in stato di shock, non potrò mai dimenticare la sensazione di panico puro di aver a che fare con una nuova realtà. Sono stato malmenato, mi sono state fatte delle iniezioni con la forza e trattenuto per più di un mese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i="1">
                <a:latin typeface="Calibri"/>
                <a:ea typeface="Calibri"/>
                <a:cs typeface="Calibri"/>
                <a:sym typeface="Calibri"/>
              </a:rPr>
              <a:t>Oltre alla sensazione di svilimento e umiliazione che l’ospedalizzazione involontaria porta con sé, i pazienti che sono ritenuti capaci di farsi del male sono più spesso violati e maltrattati. Tutto diventa peggio di quello che è perché non si viene mai creduti; i pazienti vengono accusati di essere deludenti ed ingrati. Ciò costituisce una barriera verso la cura stessa perché un trattamento inumano fa sì che una persona si senta “meno di umana”. Mentre per alcuni il reparto psichiatrico può essere considerato un luogo sicuro, per la maggior parte delle persone non è nient’altro che una prigione […].</a:t>
            </a:r>
            <a:endParaRPr sz="1200">
              <a:latin typeface="Calibri"/>
              <a:ea typeface="Calibri"/>
              <a:cs typeface="Calibri"/>
              <a:sym typeface="Calibri"/>
            </a:endParaRPr>
          </a:p>
          <a:p>
            <a:pPr marL="0" lvl="0" indent="0" algn="just" rtl="0">
              <a:lnSpc>
                <a:spcPct val="115000"/>
              </a:lnSpc>
              <a:spcBef>
                <a:spcPts val="600"/>
              </a:spcBef>
              <a:spcAft>
                <a:spcPts val="0"/>
              </a:spcAft>
              <a:buSzPts val="1800"/>
              <a:buNone/>
            </a:pPr>
            <a:r>
              <a:rPr lang="en-US" sz="1200" i="1">
                <a:latin typeface="Calibri"/>
                <a:ea typeface="Calibri"/>
                <a:cs typeface="Calibri"/>
                <a:sym typeface="Calibri"/>
              </a:rPr>
              <a:t>Rimane un grosso sbilanciamento di potere, non solo durante l’ospedalizzazione ma anche quando la società stessa determina quali farmaci debbano essere presi i pazienti non sono più ricoverati. Il non obbedire a questi dettami conduce a successive incarcerazioni, ciò non è altro che una forma di controllo. Molte persone abbandonano questo sistema con I sogni infranti e vite sorvegliate per sempre dal sistema da cui non si può sfuggire. Ciò è una violazione dei diritti umani come sottolineato dalla Convenzione delle Nazioni Unite.”</a:t>
            </a:r>
            <a:endParaRPr sz="1200">
              <a:latin typeface="Calibri"/>
              <a:ea typeface="Calibri"/>
              <a:cs typeface="Calibri"/>
              <a:sym typeface="Calibri"/>
            </a:endParaRPr>
          </a:p>
          <a:p>
            <a:pPr marL="0" lvl="0" indent="0" algn="l" rtl="0">
              <a:lnSpc>
                <a:spcPct val="100000"/>
              </a:lnSpc>
              <a:spcBef>
                <a:spcPts val="600"/>
              </a:spcBef>
              <a:spcAft>
                <a:spcPts val="0"/>
              </a:spcAft>
              <a:buSzPts val="1400"/>
              <a:buNone/>
            </a:pPr>
            <a:endParaRPr sz="1200" i="1">
              <a:latin typeface="Calibri"/>
              <a:ea typeface="Calibri"/>
              <a:cs typeface="Calibri"/>
              <a:sym typeface="Calibri"/>
            </a:endParaRPr>
          </a:p>
        </p:txBody>
      </p:sp>
      <p:sp>
        <p:nvSpPr>
          <p:cNvPr id="1062" name="Google Shape;1062;p90: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91: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70" name="Google Shape;1070;p91: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Date ai partecipanti 5 minuti per leggere gli estratti della testimonianza. Una volta che hanno terminato la lettura, chiedete al Gruppo:</a:t>
            </a:r>
            <a:endParaRPr sz="1200">
              <a:latin typeface="Calibri"/>
              <a:ea typeface="Calibri"/>
              <a:cs typeface="Calibri"/>
              <a:sym typeface="Calibri"/>
            </a:endParaRPr>
          </a:p>
          <a:p>
            <a:pPr marL="0" lvl="0" indent="38100" algn="l" rtl="0">
              <a:lnSpc>
                <a:spcPct val="115000"/>
              </a:lnSpc>
              <a:spcBef>
                <a:spcPts val="1000"/>
              </a:spcBef>
              <a:spcAft>
                <a:spcPts val="0"/>
              </a:spcAft>
              <a:buClr>
                <a:srgbClr val="000000"/>
              </a:buClr>
              <a:buSzPts val="1200"/>
              <a:buFont typeface="Calibri"/>
              <a:buChar char="∙"/>
            </a:pPr>
            <a:r>
              <a:rPr lang="en-US" sz="1200" b="1">
                <a:solidFill>
                  <a:srgbClr val="000000"/>
                </a:solidFill>
                <a:latin typeface="Calibri"/>
                <a:ea typeface="Calibri"/>
                <a:cs typeface="Calibri"/>
                <a:sym typeface="Calibri"/>
              </a:rPr>
              <a:t>Come vi sentite dopo questa testimonianza?</a:t>
            </a:r>
            <a:endParaRPr sz="1200">
              <a:latin typeface="Calibri"/>
              <a:ea typeface="Calibri"/>
              <a:cs typeface="Calibri"/>
              <a:sym typeface="Calibri"/>
            </a:endParaRPr>
          </a:p>
          <a:p>
            <a:pPr marL="0" lvl="0" indent="0" algn="just" rtl="0">
              <a:lnSpc>
                <a:spcPct val="115000"/>
              </a:lnSpc>
              <a:spcBef>
                <a:spcPts val="1000"/>
              </a:spcBef>
              <a:spcAft>
                <a:spcPts val="0"/>
              </a:spcAft>
              <a:buClr>
                <a:srgbClr val="4F81BD"/>
              </a:buClr>
              <a:buSzPts val="1800"/>
              <a:buNone/>
            </a:pPr>
            <a:r>
              <a:rPr lang="en-US" sz="1200">
                <a:solidFill>
                  <a:srgbClr val="4F81BD"/>
                </a:solidFill>
                <a:latin typeface="Calibri"/>
                <a:ea typeface="Calibri"/>
                <a:cs typeface="Calibri"/>
                <a:sym typeface="Calibri"/>
              </a:rPr>
              <a:t>Alcune persone con esperienza potrebbero essere a favore del ricovero e trattamento involontario in quanto potrebbero ritenere che per essi sia stato benefico. </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endParaRPr sz="1200">
              <a:solidFill>
                <a:srgbClr val="4F81BD"/>
              </a:solidFill>
              <a:latin typeface="Calibri"/>
              <a:ea typeface="Calibri"/>
              <a:cs typeface="Calibri"/>
              <a:sym typeface="Calibri"/>
            </a:endParaRPr>
          </a:p>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Sebbene queste opinioni debbano essere rispettate, è importante essere consapevoli che se ci fossero state delle alternative non coercitive nel servizio stesso, il ricovero e trattamento involontario non sarebbero stati tra le loro preferenze.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071" name="Google Shape;1071;p91: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91</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p92:notes"/>
          <p:cNvSpPr>
            <a:spLocks noGrp="1" noRot="1" noChangeAspect="1"/>
          </p:cNvSpPr>
          <p:nvPr>
            <p:ph type="sldImg" idx="2"/>
          </p:nvPr>
        </p:nvSpPr>
        <p:spPr>
          <a:xfrm>
            <a:off x="857250" y="457200"/>
            <a:ext cx="5094288" cy="2867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78" name="Google Shape;1078;p92:notes"/>
          <p:cNvSpPr txBox="1">
            <a:spLocks noGrp="1"/>
          </p:cNvSpPr>
          <p:nvPr>
            <p:ph type="body" idx="1"/>
          </p:nvPr>
        </p:nvSpPr>
        <p:spPr>
          <a:xfrm>
            <a:off x="681037" y="3328987"/>
            <a:ext cx="5446712" cy="6154737"/>
          </a:xfrm>
          <a:prstGeom prst="rect">
            <a:avLst/>
          </a:prstGeom>
          <a:noFill/>
          <a:ln>
            <a:noFill/>
          </a:ln>
        </p:spPr>
        <p:txBody>
          <a:bodyPr spcFirstLastPara="1" wrap="square" lIns="95700" tIns="47850" rIns="95700" bIns="47850" anchor="t" anchorCtr="0">
            <a:noAutofit/>
          </a:bodyPr>
          <a:lstStyle/>
          <a:p>
            <a:pPr marL="0" lvl="0" indent="0" algn="l" rtl="0">
              <a:lnSpc>
                <a:spcPct val="115000"/>
              </a:lnSpc>
              <a:spcBef>
                <a:spcPts val="0"/>
              </a:spcBef>
              <a:spcAft>
                <a:spcPts val="0"/>
              </a:spcAft>
              <a:buSzPts val="1800"/>
              <a:buNone/>
            </a:pPr>
            <a:r>
              <a:rPr lang="en-US" sz="1200" b="1" i="1">
                <a:latin typeface="Calibri"/>
                <a:ea typeface="Calibri"/>
                <a:cs typeface="Calibri"/>
                <a:sym typeface="Calibri"/>
              </a:rPr>
              <a:t>Presentazione: Che cosa dice la CRPD sulla detenzione e trattamento involontari (40 min.)</a:t>
            </a:r>
            <a:r>
              <a:rPr lang="en-US" sz="1200">
                <a:latin typeface="Calibri"/>
                <a:ea typeface="Calibri"/>
                <a:cs typeface="Calibri"/>
                <a:sym typeface="Calibri"/>
              </a:rPr>
              <a:t> </a:t>
            </a:r>
            <a:endParaRPr sz="1200">
              <a:latin typeface="Calibri"/>
              <a:ea typeface="Calibri"/>
              <a:cs typeface="Calibri"/>
              <a:sym typeface="Calibri"/>
            </a:endParaRPr>
          </a:p>
          <a:p>
            <a:pPr marL="0" lvl="0" indent="0" algn="l" rtl="0">
              <a:lnSpc>
                <a:spcPct val="115000"/>
              </a:lnSpc>
              <a:spcBef>
                <a:spcPts val="600"/>
              </a:spcBef>
              <a:spcAft>
                <a:spcPts val="0"/>
              </a:spcAft>
              <a:buClr>
                <a:srgbClr val="4F81BD"/>
              </a:buClr>
              <a:buSzPts val="1800"/>
              <a:buNone/>
            </a:pPr>
            <a:r>
              <a:rPr lang="en-US" sz="1200">
                <a:solidFill>
                  <a:srgbClr val="4F81BD"/>
                </a:solidFill>
                <a:latin typeface="Calibri"/>
                <a:ea typeface="Calibri"/>
                <a:cs typeface="Calibri"/>
                <a:sym typeface="Calibri"/>
              </a:rPr>
              <a:t>A questo punto del modulo ci si sposterà sull’argomento della detenzione e del trattamento involontari nei servizi di salute mentale e nei servizi sociali. Si chiarirà il legame tra il diritto alla capacità giuridica (articolo 12 della CRPD), altri articoli della Convenzione e l’argomento della detenzione e trattamento involontari. Questo argomento potrebbe essere delicato e potrebbe generare forti resistenze tra gli operatori di salute mentale ed altri operatori, e tra i familiari. E’ quindi importante discutere ed incoraggiare  una comprensione approfondita di questi argomenti.</a:t>
            </a:r>
            <a:endParaRPr sz="1200">
              <a:latin typeface="Calibri"/>
              <a:ea typeface="Calibri"/>
              <a:cs typeface="Calibri"/>
              <a:sym typeface="Calibri"/>
            </a:endParaRPr>
          </a:p>
          <a:p>
            <a:pPr marL="0" lvl="0" indent="0" algn="l" rtl="0">
              <a:lnSpc>
                <a:spcPct val="115000"/>
              </a:lnSpc>
              <a:spcBef>
                <a:spcPts val="600"/>
              </a:spcBef>
              <a:spcAft>
                <a:spcPts val="0"/>
              </a:spcAft>
              <a:buSzPts val="1400"/>
              <a:buNone/>
            </a:pPr>
            <a:r>
              <a:rPr lang="en-US" sz="1200">
                <a:latin typeface="Calibri"/>
                <a:ea typeface="Calibri"/>
                <a:cs typeface="Calibri"/>
                <a:sym typeface="Calibri"/>
              </a:rPr>
              <a:t>Le persone con disabilità psicosociale, intellettiva o cognitiva sono spesso trattenute contro la loro volontà nei servizi di salute mentale e nei servizi sociali. Ciò è detto ricovero involontario, forzato o obbligatorio o ricovero senza consenso informato. </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Alle volte le persone possono accedere volontariamente ai servizi di salute mentale e ai servizi sociali perché non ci sono alternative disponibili. A loro però può essere negato il diritto di andarsene e così facendo si arriva alla detenzione involontaria nel servizio.</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Inoltre, le persone senza fissa dimora possono essere mandate nei servizi o in istituzioni contro la propria volontà perché si ritiene che stiano meglio in un servizio o perché sono considerate un fastidio sulle strade.</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Alle persone trattenute contro la loro volontà molto spesso viene imposto un trattamento obbligatorio. Inoltre, alle persone può essere imposto di essere sottoposte a trattamento obbligatorio nella comunità attraverso ordini di trattamento, ordini del tribunale o altri mezzi. </a:t>
            </a:r>
            <a:endParaRPr sz="1200">
              <a:latin typeface="Calibri"/>
              <a:ea typeface="Calibri"/>
              <a:cs typeface="Calibri"/>
              <a:sym typeface="Calibri"/>
            </a:endParaRPr>
          </a:p>
          <a:p>
            <a:pPr marL="0" lvl="0" indent="0" algn="just" rtl="0">
              <a:lnSpc>
                <a:spcPct val="115000"/>
              </a:lnSpc>
              <a:spcBef>
                <a:spcPts val="600"/>
              </a:spcBef>
              <a:spcAft>
                <a:spcPts val="0"/>
              </a:spcAft>
              <a:buSzPts val="1400"/>
              <a:buNone/>
            </a:pPr>
            <a:r>
              <a:rPr lang="en-US" sz="1200">
                <a:latin typeface="Calibri"/>
                <a:ea typeface="Calibri"/>
                <a:cs typeface="Calibri"/>
                <a:sym typeface="Calibri"/>
              </a:rPr>
              <a:t>La detenzione ed il trattamento involontario possono durare per giorni, settimane, mesi ed anche anni.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1079" name="Google Shape;1079;p92: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p93:notes"/>
          <p:cNvSpPr>
            <a:spLocks noGrp="1" noRot="1" noChangeAspect="1"/>
          </p:cNvSpPr>
          <p:nvPr>
            <p:ph type="sldImg" idx="2"/>
          </p:nvPr>
        </p:nvSpPr>
        <p:spPr>
          <a:xfrm>
            <a:off x="385763" y="1262063"/>
            <a:ext cx="5964237"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86" name="Google Shape;1086;p93: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just" rtl="0">
              <a:lnSpc>
                <a:spcPct val="115000"/>
              </a:lnSpc>
              <a:spcBef>
                <a:spcPts val="0"/>
              </a:spcBef>
              <a:spcAft>
                <a:spcPts val="0"/>
              </a:spcAft>
              <a:buSzPts val="1400"/>
              <a:buNone/>
            </a:pPr>
            <a:r>
              <a:rPr lang="en-US" sz="1200">
                <a:latin typeface="Calibri"/>
                <a:ea typeface="Calibri"/>
                <a:cs typeface="Calibri"/>
                <a:sym typeface="Calibri"/>
              </a:rPr>
              <a:t>Alcune leggi permettono che le persone vengano trattenute o sottoposte a trattamento  sulla base del fatto che a loro è stato diagnosticato o che si percepisce abbiano una particolare condizione o disabilità.   </a:t>
            </a:r>
            <a:endParaRPr sz="1200">
              <a:latin typeface="Calibri"/>
              <a:ea typeface="Calibri"/>
              <a:cs typeface="Calibri"/>
              <a:sym typeface="Calibri"/>
            </a:endParaRPr>
          </a:p>
          <a:p>
            <a:pPr marL="171450" lvl="0" indent="0" algn="just" rtl="0">
              <a:lnSpc>
                <a:spcPct val="115000"/>
              </a:lnSpc>
              <a:spcBef>
                <a:spcPts val="1000"/>
              </a:spcBef>
              <a:spcAft>
                <a:spcPts val="0"/>
              </a:spcAft>
              <a:buSzPts val="1400"/>
              <a:buNone/>
            </a:pPr>
            <a:r>
              <a:rPr lang="en-US" sz="1200">
                <a:latin typeface="Calibri"/>
                <a:ea typeface="Calibri"/>
                <a:cs typeface="Calibri"/>
                <a:sym typeface="Calibri"/>
              </a:rPr>
              <a:t>La legge può richiedere altri criteri (ad esempio che si ritiene che la persona sia bisognosa di assistenza o di trattamento, o che si ritiene che la sua condizione di salute possa peggiorare se non riceve un trattamento, o che la persona sia considerata pericolosa per se stessa o per gli altri). </a:t>
            </a:r>
            <a:endParaRPr sz="1200">
              <a:latin typeface="Calibri"/>
              <a:ea typeface="Calibri"/>
              <a:cs typeface="Calibri"/>
              <a:sym typeface="Calibri"/>
            </a:endParaRPr>
          </a:p>
          <a:p>
            <a:pPr marL="171450" lvl="0" indent="0" algn="l" rtl="0">
              <a:lnSpc>
                <a:spcPct val="100000"/>
              </a:lnSpc>
              <a:spcBef>
                <a:spcPts val="1000"/>
              </a:spcBef>
              <a:spcAft>
                <a:spcPts val="0"/>
              </a:spcAft>
              <a:buSzPts val="1400"/>
              <a:buNone/>
            </a:pPr>
            <a:r>
              <a:rPr lang="en-US" sz="1200">
                <a:latin typeface="Calibri"/>
                <a:ea typeface="Calibri"/>
                <a:cs typeface="Calibri"/>
                <a:sym typeface="Calibri"/>
              </a:rPr>
              <a:t>Queste leggi sono discriminatorie nei confronti delle persone con disabilità psicosociale intellettiva e cognitiva dal momento che permettono il trattenimento di tali persone in situazioni per cui le altre persone non verrebbero trattenute involontariamente.</a:t>
            </a:r>
            <a:endParaRPr sz="1200">
              <a:latin typeface="Calibri"/>
              <a:ea typeface="Calibri"/>
              <a:cs typeface="Calibri"/>
              <a:sym typeface="Calibri"/>
            </a:endParaRPr>
          </a:p>
          <a:p>
            <a:pPr marL="171450" lvl="0" indent="0" algn="l" rtl="0">
              <a:lnSpc>
                <a:spcPct val="100000"/>
              </a:lnSpc>
              <a:spcBef>
                <a:spcPts val="0"/>
              </a:spcBef>
              <a:spcAft>
                <a:spcPts val="0"/>
              </a:spcAft>
              <a:buSzPts val="1400"/>
              <a:buNone/>
            </a:pPr>
            <a:endParaRPr sz="1200">
              <a:latin typeface="Calibri"/>
              <a:ea typeface="Calibri"/>
              <a:cs typeface="Calibri"/>
              <a:sym typeface="Calibri"/>
            </a:endParaRPr>
          </a:p>
          <a:p>
            <a:pPr marL="171450" lvl="0" indent="0" algn="just" rtl="0">
              <a:lnSpc>
                <a:spcPct val="115000"/>
              </a:lnSpc>
              <a:spcBef>
                <a:spcPts val="0"/>
              </a:spcBef>
              <a:spcAft>
                <a:spcPts val="0"/>
              </a:spcAft>
              <a:buSzPts val="1400"/>
              <a:buNone/>
            </a:pPr>
            <a:r>
              <a:rPr lang="en-US" sz="1200">
                <a:latin typeface="Calibri"/>
                <a:ea typeface="Calibri"/>
                <a:cs typeface="Calibri"/>
                <a:sym typeface="Calibri"/>
              </a:rPr>
              <a:t>Altri gruppi ad alto rischio di violenza (es. membri di gang o persone che fanno uso di alcool con una storia di violenza domestica) non possono essere trattenuti sulla base di un accresciuto rischio di violenza.</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1087" name="Google Shape;1087;p93: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94: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94" name="Google Shape;1094;p94: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A questo punto della presentazione incoraggiate i partecipanti ad esprimere le proprie opinioni e sentimenti nei confronti della detenzione e/o trattamento involontario. E’ importante che le persone che non hanno esperienza diretta di detenzione e/o trattamento involontario provino ad immaginare come si sentirebbero in tale situazione. Per stimolare la discussione potete proporre le seguenti domande: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r>
              <a:rPr lang="en-US" sz="1200" b="1" i="1">
                <a:latin typeface="Calibri"/>
                <a:ea typeface="Calibri"/>
                <a:cs typeface="Calibri"/>
                <a:sym typeface="Calibri"/>
              </a:rPr>
              <a:t>Come vi sentireste se foste trattenuti  e sottoposti a trattamento contro la vostra volontà?</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b="1" i="1">
                <a:latin typeface="Calibri"/>
                <a:ea typeface="Calibri"/>
                <a:cs typeface="Calibri"/>
                <a:sym typeface="Calibri"/>
              </a:rPr>
              <a:t>Come vi siete sentiti quando siete stati trattenuti e siete stati sottoposti a trattamento contro la vostra volontà?</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b="1" i="1">
              <a:latin typeface="Calibri"/>
              <a:ea typeface="Calibri"/>
              <a:cs typeface="Calibri"/>
              <a:sym typeface="Calibri"/>
            </a:endParaRPr>
          </a:p>
        </p:txBody>
      </p:sp>
      <p:sp>
        <p:nvSpPr>
          <p:cNvPr id="1095" name="Google Shape;1095;p94: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0"/>
        <p:cNvGrpSpPr/>
        <p:nvPr/>
      </p:nvGrpSpPr>
      <p:grpSpPr>
        <a:xfrm>
          <a:off x="0" y="0"/>
          <a:ext cx="0" cy="0"/>
          <a:chOff x="0" y="0"/>
          <a:chExt cx="0" cy="0"/>
        </a:xfrm>
      </p:grpSpPr>
      <p:sp>
        <p:nvSpPr>
          <p:cNvPr id="1101" name="Google Shape;1101;p95: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02" name="Google Shape;1102;p95: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4F81BD"/>
              </a:buClr>
              <a:buSzPts val="1800"/>
              <a:buNone/>
            </a:pPr>
            <a:r>
              <a:rPr lang="en-US" sz="1200">
                <a:solidFill>
                  <a:srgbClr val="4F81BD"/>
                </a:solidFill>
                <a:latin typeface="Calibri"/>
                <a:ea typeface="Calibri"/>
                <a:cs typeface="Calibri"/>
                <a:sym typeface="Calibri"/>
              </a:rPr>
              <a:t>Dopo la discussione, chiedete ai partecipanti di prendere le proprie copie della CRPD e continuate la presentazione con le seguenti informazioni: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La CRPD ha lo scopo di affrontare questa situazione offrendo una guida chiara sul cambiamento delle pratiche e delle leggi. </a:t>
            </a:r>
            <a:endParaRPr sz="1200">
              <a:latin typeface="Calibri"/>
              <a:ea typeface="Calibri"/>
              <a:cs typeface="Calibri"/>
              <a:sym typeface="Calibri"/>
            </a:endParaRPr>
          </a:p>
          <a:p>
            <a:pPr marL="0" lvl="0" indent="0" algn="just" rtl="0">
              <a:lnSpc>
                <a:spcPct val="115000"/>
              </a:lnSpc>
              <a:spcBef>
                <a:spcPts val="1000"/>
              </a:spcBef>
              <a:spcAft>
                <a:spcPts val="0"/>
              </a:spcAft>
              <a:buSzPts val="1400"/>
              <a:buNone/>
            </a:pPr>
            <a:r>
              <a:rPr lang="en-US" sz="1200">
                <a:latin typeface="Calibri"/>
                <a:ea typeface="Calibri"/>
                <a:cs typeface="Calibri"/>
                <a:sym typeface="Calibri"/>
              </a:rPr>
              <a:t>Come illustrato nel modulo </a:t>
            </a:r>
            <a:r>
              <a:rPr lang="en-US" sz="1200" i="1">
                <a:latin typeface="Calibri"/>
                <a:ea typeface="Calibri"/>
                <a:cs typeface="Calibri"/>
                <a:sym typeface="Calibri"/>
              </a:rPr>
              <a:t>Mental health, disability and human rights, </a:t>
            </a:r>
            <a:r>
              <a:rPr lang="en-US" sz="1200">
                <a:latin typeface="Calibri"/>
                <a:ea typeface="Calibri"/>
                <a:cs typeface="Calibri"/>
                <a:sym typeface="Calibri"/>
              </a:rPr>
              <a:t>i diritti protetti dalla CRPD sono interconnessi. Molti di questi diritti ribadiscono il fatto che le persone non devono essere trattenute o sottoposte a trattamento contro la loro  volontà o sulla base della loro disabilità.  </a:t>
            </a:r>
            <a:endParaRPr sz="1200">
              <a:latin typeface="Calibri"/>
              <a:ea typeface="Calibri"/>
              <a:cs typeface="Calibri"/>
              <a:sym typeface="Calibri"/>
            </a:endParaRPr>
          </a:p>
          <a:p>
            <a:pPr marL="0" lvl="0" indent="0" algn="l" rtl="0">
              <a:lnSpc>
                <a:spcPct val="100000"/>
              </a:lnSpc>
              <a:spcBef>
                <a:spcPts val="1000"/>
              </a:spcBef>
              <a:spcAft>
                <a:spcPts val="0"/>
              </a:spcAft>
              <a:buSzPts val="1400"/>
              <a:buNone/>
            </a:pPr>
            <a:endParaRPr sz="1200">
              <a:latin typeface="Calibri"/>
              <a:ea typeface="Calibri"/>
              <a:cs typeface="Calibri"/>
              <a:sym typeface="Calibri"/>
            </a:endParaRPr>
          </a:p>
        </p:txBody>
      </p:sp>
      <p:sp>
        <p:nvSpPr>
          <p:cNvPr id="1103" name="Google Shape;1103;p95: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8"/>
        <p:cNvGrpSpPr/>
        <p:nvPr/>
      </p:nvGrpSpPr>
      <p:grpSpPr>
        <a:xfrm>
          <a:off x="0" y="0"/>
          <a:ext cx="0" cy="0"/>
          <a:chOff x="0" y="0"/>
          <a:chExt cx="0" cy="0"/>
        </a:xfrm>
      </p:grpSpPr>
      <p:sp>
        <p:nvSpPr>
          <p:cNvPr id="1109" name="Google Shape;1109;p96: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10" name="Google Shape;1110;p96: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5: uguaglianza e non discriminazione</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b="1">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just" rtl="0">
              <a:lnSpc>
                <a:spcPct val="115000"/>
              </a:lnSpc>
              <a:spcBef>
                <a:spcPts val="0"/>
              </a:spcBef>
              <a:spcAft>
                <a:spcPts val="0"/>
              </a:spcAft>
              <a:buSzPts val="1800"/>
              <a:buNone/>
            </a:pPr>
            <a:endParaRPr sz="120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Secondo l’articolo 5 le persone con disabilità devono godere dei propri diritti su base di uguaglianza con gli altri.</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Le persone sottoposte a trattamento a causa di condizioni fisiche non possono generalmente essere trattenute nei servizi sanitari e  curate senza il loro consenso informato.</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Il fatto che le persone con disabilità psicosociale, intellettiva o cognitiva </a:t>
            </a:r>
            <a:r>
              <a:rPr lang="en-US" sz="1200" i="1">
                <a:latin typeface="Calibri"/>
                <a:ea typeface="Calibri"/>
                <a:cs typeface="Calibri"/>
                <a:sym typeface="Calibri"/>
              </a:rPr>
              <a:t>possano </a:t>
            </a:r>
            <a:r>
              <a:rPr lang="en-US" sz="1200">
                <a:latin typeface="Calibri"/>
                <a:ea typeface="Calibri"/>
                <a:cs typeface="Calibri"/>
                <a:sym typeface="Calibri"/>
              </a:rPr>
              <a:t>essere trattenute e sottoposte a trattamento contro la loro volontà costituisce discriminazione sulla base della disabilità, quindi viola l’articolo 5.</a:t>
            </a:r>
            <a:endParaRPr sz="1200" i="1">
              <a:latin typeface="Calibri"/>
              <a:ea typeface="Calibri"/>
              <a:cs typeface="Calibri"/>
              <a:sym typeface="Calibri"/>
            </a:endParaRPr>
          </a:p>
          <a:p>
            <a:pPr marL="0" lvl="0" indent="0" algn="l" rtl="0">
              <a:lnSpc>
                <a:spcPct val="100000"/>
              </a:lnSpc>
              <a:spcBef>
                <a:spcPts val="0"/>
              </a:spcBef>
              <a:spcAft>
                <a:spcPts val="0"/>
              </a:spcAft>
              <a:buSzPts val="1400"/>
              <a:buNone/>
            </a:pPr>
            <a:endParaRPr sz="1200" i="1">
              <a:latin typeface="Calibri"/>
              <a:ea typeface="Calibri"/>
              <a:cs typeface="Calibri"/>
              <a:sym typeface="Calibri"/>
            </a:endParaRPr>
          </a:p>
        </p:txBody>
      </p:sp>
      <p:sp>
        <p:nvSpPr>
          <p:cNvPr id="1111" name="Google Shape;1111;p96: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97:notes"/>
          <p:cNvSpPr>
            <a:spLocks noGrp="1" noRot="1" noChangeAspect="1"/>
          </p:cNvSpPr>
          <p:nvPr>
            <p:ph type="sldImg" idx="2"/>
          </p:nvPr>
        </p:nvSpPr>
        <p:spPr>
          <a:xfrm>
            <a:off x="436563" y="1235075"/>
            <a:ext cx="5964237" cy="33543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19" name="Google Shape;1119;p97: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171450" lvl="0" indent="0" algn="l" rtl="0">
              <a:lnSpc>
                <a:spcPct val="100000"/>
              </a:lnSpc>
              <a:spcBef>
                <a:spcPts val="0"/>
              </a:spcBef>
              <a:spcAft>
                <a:spcPts val="0"/>
              </a:spcAft>
              <a:buSzPts val="1400"/>
              <a:buNone/>
            </a:pPr>
            <a:r>
              <a:rPr lang="en-US" sz="1200" b="1">
                <a:latin typeface="Calibri"/>
                <a:ea typeface="Calibri"/>
                <a:cs typeface="Calibri"/>
                <a:sym typeface="Calibri"/>
              </a:rPr>
              <a:t>L’articolo 12</a:t>
            </a:r>
            <a:r>
              <a:rPr lang="en-US" sz="1200">
                <a:latin typeface="Calibri"/>
                <a:ea typeface="Calibri"/>
                <a:cs typeface="Calibri"/>
                <a:sym typeface="Calibri"/>
              </a:rPr>
              <a:t> sta alla base ed è indispensabile per tutti gli altri articolo della CRPD.</a:t>
            </a:r>
            <a:endParaRPr sz="1200">
              <a:latin typeface="Calibri"/>
              <a:ea typeface="Calibri"/>
              <a:cs typeface="Calibri"/>
              <a:sym typeface="Calibri"/>
            </a:endParaRPr>
          </a:p>
          <a:p>
            <a:pPr marL="171450" lvl="0" indent="0" algn="l" rtl="0">
              <a:lnSpc>
                <a:spcPct val="100000"/>
              </a:lnSpc>
              <a:spcBef>
                <a:spcPts val="500"/>
              </a:spcBef>
              <a:spcAft>
                <a:spcPts val="0"/>
              </a:spcAft>
              <a:buSzPts val="1400"/>
              <a:buNone/>
            </a:pPr>
            <a:r>
              <a:rPr lang="en-US" sz="1200">
                <a:latin typeface="Calibri"/>
                <a:ea typeface="Calibri"/>
                <a:cs typeface="Calibri"/>
                <a:sym typeface="Calibri"/>
              </a:rPr>
              <a:t>Proteggendo il diritto alla capacità giuridica, la CRPD assicura che le persone abbiano il diritto a prendere decisioni in tutti gli ambiti della propria vita, inclusa la cura ed il trattamento.</a:t>
            </a:r>
            <a:endParaRPr sz="1200">
              <a:latin typeface="Calibri"/>
              <a:ea typeface="Calibri"/>
              <a:cs typeface="Calibri"/>
              <a:sym typeface="Calibri"/>
            </a:endParaRPr>
          </a:p>
          <a:p>
            <a:pPr marL="171450" lvl="0" indent="0" algn="just" rtl="0">
              <a:lnSpc>
                <a:spcPct val="115000"/>
              </a:lnSpc>
              <a:spcBef>
                <a:spcPts val="500"/>
              </a:spcBef>
              <a:spcAft>
                <a:spcPts val="0"/>
              </a:spcAft>
              <a:buSzPts val="1400"/>
              <a:buNone/>
            </a:pPr>
            <a:r>
              <a:rPr lang="en-US" sz="1200">
                <a:latin typeface="Calibri"/>
                <a:ea typeface="Calibri"/>
                <a:cs typeface="Calibri"/>
                <a:sym typeface="Calibri"/>
              </a:rPr>
              <a:t>Ciò significa che il consenso informato deve essere sempre firmato prima del ricovero in un servizio di salute mentale o servizio collegato.</a:t>
            </a:r>
            <a:endParaRPr sz="1200">
              <a:latin typeface="Calibri"/>
              <a:ea typeface="Calibri"/>
              <a:cs typeface="Calibri"/>
              <a:sym typeface="Calibri"/>
            </a:endParaRPr>
          </a:p>
          <a:p>
            <a:pPr marL="171450" lvl="0" indent="0" algn="l" rtl="0">
              <a:lnSpc>
                <a:spcPct val="100000"/>
              </a:lnSpc>
              <a:spcBef>
                <a:spcPts val="1000"/>
              </a:spcBef>
              <a:spcAft>
                <a:spcPts val="0"/>
              </a:spcAft>
              <a:buSzPts val="1400"/>
              <a:buNone/>
            </a:pPr>
            <a:r>
              <a:rPr lang="en-US" sz="1200">
                <a:latin typeface="Calibri"/>
                <a:ea typeface="Calibri"/>
                <a:cs typeface="Calibri"/>
                <a:sym typeface="Calibri"/>
              </a:rPr>
              <a:t>Gli operatori di salute mentale o altri operatori devono trattare direttamente con la persona e non solo con i familiari o assistenti della persona. </a:t>
            </a:r>
            <a:endParaRPr sz="1200">
              <a:latin typeface="Calibri"/>
              <a:ea typeface="Calibri"/>
              <a:cs typeface="Calibri"/>
              <a:sym typeface="Calibri"/>
            </a:endParaRPr>
          </a:p>
          <a:p>
            <a:pPr marL="171450" lvl="0" indent="0" algn="l" rtl="0">
              <a:lnSpc>
                <a:spcPct val="100000"/>
              </a:lnSpc>
              <a:spcBef>
                <a:spcPts val="500"/>
              </a:spcBef>
              <a:spcAft>
                <a:spcPts val="0"/>
              </a:spcAft>
              <a:buSzPts val="1400"/>
              <a:buNone/>
            </a:pPr>
            <a:r>
              <a:rPr lang="en-US" sz="1200">
                <a:latin typeface="Calibri"/>
                <a:ea typeface="Calibri"/>
                <a:cs typeface="Calibri"/>
                <a:sym typeface="Calibri"/>
              </a:rPr>
              <a:t>Gli operatori devono anche provare ad assicurarsi che la persona non sia indebitamente influenzata da altri quando prende una decisione sulla cura o sul trattamento.</a:t>
            </a:r>
            <a:endParaRPr sz="1200">
              <a:latin typeface="Calibri"/>
              <a:ea typeface="Calibri"/>
              <a:cs typeface="Calibri"/>
              <a:sym typeface="Calibri"/>
            </a:endParaRPr>
          </a:p>
          <a:p>
            <a:pPr marL="171450" lvl="0" indent="0" algn="l" rtl="0">
              <a:lnSpc>
                <a:spcPct val="100000"/>
              </a:lnSpc>
              <a:spcBef>
                <a:spcPts val="500"/>
              </a:spcBef>
              <a:spcAft>
                <a:spcPts val="0"/>
              </a:spcAft>
              <a:buSzPts val="1400"/>
              <a:buNone/>
            </a:pPr>
            <a:r>
              <a:rPr lang="en-US" sz="1200">
                <a:latin typeface="Calibri"/>
                <a:ea typeface="Calibri"/>
                <a:cs typeface="Calibri"/>
                <a:sym typeface="Calibri"/>
              </a:rPr>
              <a:t>Gli operatori devono anche assicurarsi che la persona riceva un accomodamento necessario per la propria disabilità ed ogni assistenza necessaria indipendente in maniera da prendere o comunicare le proprie decisioni sulla cura e sul trattamento. </a:t>
            </a:r>
            <a:endParaRPr sz="1200">
              <a:latin typeface="Calibri"/>
              <a:ea typeface="Calibri"/>
              <a:cs typeface="Calibri"/>
              <a:sym typeface="Calibri"/>
            </a:endParaRPr>
          </a:p>
          <a:p>
            <a:pPr marL="171450" lvl="0" indent="0" algn="l" rtl="0">
              <a:lnSpc>
                <a:spcPct val="100000"/>
              </a:lnSpc>
              <a:spcBef>
                <a:spcPts val="500"/>
              </a:spcBef>
              <a:spcAft>
                <a:spcPts val="0"/>
              </a:spcAft>
              <a:buSzPts val="1800"/>
              <a:buNone/>
            </a:pPr>
            <a:endParaRPr sz="1200">
              <a:latin typeface="Calibri"/>
              <a:ea typeface="Calibri"/>
              <a:cs typeface="Calibri"/>
              <a:sym typeface="Calibri"/>
            </a:endParaRPr>
          </a:p>
          <a:p>
            <a:pPr marL="0" lvl="0" indent="0" algn="l" rtl="0">
              <a:lnSpc>
                <a:spcPct val="100000"/>
              </a:lnSpc>
              <a:spcBef>
                <a:spcPts val="500"/>
              </a:spcBef>
              <a:spcAft>
                <a:spcPts val="0"/>
              </a:spcAft>
              <a:buSzPts val="1400"/>
              <a:buNone/>
            </a:pPr>
            <a:endParaRPr sz="1200">
              <a:latin typeface="Calibri"/>
              <a:ea typeface="Calibri"/>
              <a:cs typeface="Calibri"/>
              <a:sym typeface="Calibri"/>
            </a:endParaRPr>
          </a:p>
        </p:txBody>
      </p:sp>
      <p:sp>
        <p:nvSpPr>
          <p:cNvPr id="1120" name="Google Shape;1120;p97: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
        <p:cNvGrpSpPr/>
        <p:nvPr/>
      </p:nvGrpSpPr>
      <p:grpSpPr>
        <a:xfrm>
          <a:off x="0" y="0"/>
          <a:ext cx="0" cy="0"/>
          <a:chOff x="0" y="0"/>
          <a:chExt cx="0" cy="0"/>
        </a:xfrm>
      </p:grpSpPr>
      <p:sp>
        <p:nvSpPr>
          <p:cNvPr id="1127" name="Google Shape;1127;p98: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28" name="Google Shape;1128;p98: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14: libertà e sicurezza della persona</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L’articolo 14 garantisce  il diritto alla libertà ed alla sicurezza. Evidenzia in maniera chiara che “la disabilità in nessun caso deve giustificare la privazione della libertà”</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Ciò significa che la disabilità non può mai essere la base per togliere a qualcuno la propria libertà.</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solidFill>
                <a:srgbClr val="000000"/>
              </a:solidFill>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Le persone con disabilità possono essere trattenute solo sulla stessa base (e per gli stessi motivi) degli altri cittadini.</a:t>
            </a:r>
            <a:r>
              <a:rPr lang="en-US" sz="1200">
                <a:solidFill>
                  <a:srgbClr val="000000"/>
                </a:solidFill>
                <a:latin typeface="Calibri"/>
                <a:ea typeface="Calibri"/>
                <a:cs typeface="Calibri"/>
                <a:sym typeface="Calibri"/>
              </a:rPr>
              <a:t>(ad esempio dopo un imputazione criminale).</a:t>
            </a: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endParaRPr sz="1200">
              <a:latin typeface="Calibri"/>
              <a:ea typeface="Calibri"/>
              <a:cs typeface="Calibri"/>
              <a:sym typeface="Calibri"/>
            </a:endParaRPr>
          </a:p>
          <a:p>
            <a:pPr marL="0" lvl="0" indent="0" algn="just" rtl="0">
              <a:lnSpc>
                <a:spcPct val="115000"/>
              </a:lnSpc>
              <a:spcBef>
                <a:spcPts val="0"/>
              </a:spcBef>
              <a:spcAft>
                <a:spcPts val="0"/>
              </a:spcAft>
              <a:buSzPts val="1400"/>
              <a:buNone/>
            </a:pPr>
            <a:r>
              <a:rPr lang="en-US" sz="1200">
                <a:latin typeface="Calibri"/>
                <a:ea typeface="Calibri"/>
                <a:cs typeface="Calibri"/>
                <a:sym typeface="Calibri"/>
              </a:rPr>
              <a:t>Quindi le persone con disabilità psicosociale, intellettiva e cognitiva non devono mai essere trattenute nei servizi di salute mentale o servizi sociali o istituzioni in quanto disabili (disabilità diagnosticata o percepita), nemmeno quando sono coinvolti criteri aggiuntivi (pericolo per se stessi o per gli altri, necessità di un trattamento medico ecc.) </a:t>
            </a:r>
            <a:r>
              <a:rPr lang="en-US" sz="1200" i="1">
                <a:solidFill>
                  <a:srgbClr val="000000"/>
                </a:solidFill>
                <a:latin typeface="Calibri"/>
                <a:ea typeface="Calibri"/>
                <a:cs typeface="Calibri"/>
                <a:sym typeface="Calibri"/>
              </a:rPr>
              <a:t>(</a:t>
            </a:r>
            <a:r>
              <a:rPr lang="en-US" sz="1200"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22</a:t>
            </a:r>
            <a:r>
              <a:rPr lang="en-US" sz="1200" i="1">
                <a:solidFill>
                  <a:srgbClr val="000000"/>
                </a:solidFill>
                <a:latin typeface="Calibri"/>
                <a:ea typeface="Calibri"/>
                <a:cs typeface="Calibri"/>
                <a:sym typeface="Calibri"/>
              </a:rPr>
              <a:t>)</a:t>
            </a:r>
            <a:r>
              <a:rPr lang="en-US" sz="1200">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29" name="Google Shape;1129;p98: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5"/>
        <p:cNvGrpSpPr/>
        <p:nvPr/>
      </p:nvGrpSpPr>
      <p:grpSpPr>
        <a:xfrm>
          <a:off x="0" y="0"/>
          <a:ext cx="0" cy="0"/>
          <a:chOff x="0" y="0"/>
          <a:chExt cx="0" cy="0"/>
        </a:xfrm>
      </p:grpSpPr>
      <p:sp>
        <p:nvSpPr>
          <p:cNvPr id="1136" name="Google Shape;1136;p99:notes"/>
          <p:cNvSpPr>
            <a:spLocks noGrp="1" noRot="1" noChangeAspect="1"/>
          </p:cNvSpPr>
          <p:nvPr>
            <p:ph type="sldImg" idx="2"/>
          </p:nvPr>
        </p:nvSpPr>
        <p:spPr>
          <a:xfrm>
            <a:off x="422275" y="1243013"/>
            <a:ext cx="5964238" cy="33543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37" name="Google Shape;1137;p99:notes"/>
          <p:cNvSpPr txBox="1">
            <a:spLocks noGrp="1"/>
          </p:cNvSpPr>
          <p:nvPr>
            <p:ph type="body" idx="1"/>
          </p:nvPr>
        </p:nvSpPr>
        <p:spPr>
          <a:xfrm>
            <a:off x="681037" y="4784725"/>
            <a:ext cx="5446712" cy="3913187"/>
          </a:xfrm>
          <a:prstGeom prst="rect">
            <a:avLst/>
          </a:prstGeom>
          <a:noFill/>
          <a:ln>
            <a:noFill/>
          </a:ln>
        </p:spPr>
        <p:txBody>
          <a:bodyPr spcFirstLastPara="1" wrap="square" lIns="95700" tIns="47850" rIns="95700" bIns="47850" anchor="t" anchorCtr="0">
            <a:noAutofit/>
          </a:bodyPr>
          <a:lstStyle/>
          <a:p>
            <a:pPr marL="0" lvl="0" indent="0" algn="just" rtl="0">
              <a:lnSpc>
                <a:spcPct val="115000"/>
              </a:lnSpc>
              <a:spcBef>
                <a:spcPts val="0"/>
              </a:spcBef>
              <a:spcAft>
                <a:spcPts val="0"/>
              </a:spcAft>
              <a:buClr>
                <a:srgbClr val="000000"/>
              </a:buClr>
              <a:buSzPts val="1800"/>
              <a:buNone/>
            </a:pPr>
            <a:r>
              <a:rPr lang="en-US" sz="1200" b="1" u="sng">
                <a:solidFill>
                  <a:srgbClr val="000000"/>
                </a:solidFill>
                <a:latin typeface="Calibri"/>
                <a:ea typeface="Calibri"/>
                <a:cs typeface="Calibri"/>
                <a:sym typeface="Calibri"/>
              </a:rPr>
              <a:t>Articolo 15: Libertà dalla tortura o da trattamenti e punizioni crudeli, inumani o degradanti,</a:t>
            </a:r>
            <a:r>
              <a:rPr lang="en-US" sz="1200" b="1">
                <a:solidFill>
                  <a:srgbClr val="000000"/>
                </a:solidFill>
                <a:latin typeface="Calibri"/>
                <a:ea typeface="Calibri"/>
                <a:cs typeface="Calibri"/>
                <a:sym typeface="Calibri"/>
              </a:rPr>
              <a:t> e </a:t>
            </a:r>
            <a:r>
              <a:rPr lang="en-US" sz="1200" b="1" u="sng">
                <a:solidFill>
                  <a:srgbClr val="000000"/>
                </a:solidFill>
                <a:latin typeface="Calibri"/>
                <a:ea typeface="Calibri"/>
                <a:cs typeface="Calibri"/>
                <a:sym typeface="Calibri"/>
              </a:rPr>
              <a:t>Articolo 16: Libertà dallo sfruttamento, violenza ed abusi.</a:t>
            </a:r>
            <a:endParaRPr sz="1200">
              <a:latin typeface="Calibri"/>
              <a:ea typeface="Calibri"/>
              <a:cs typeface="Calibri"/>
              <a:sym typeface="Calibri"/>
            </a:endParaRPr>
          </a:p>
          <a:p>
            <a:pPr marL="0" lvl="0" indent="0" algn="just" rtl="0">
              <a:lnSpc>
                <a:spcPct val="115000"/>
              </a:lnSpc>
              <a:spcBef>
                <a:spcPts val="0"/>
              </a:spcBef>
              <a:spcAft>
                <a:spcPts val="0"/>
              </a:spcAft>
              <a:buClr>
                <a:srgbClr val="000000"/>
              </a:buClr>
              <a:buSzPts val="1800"/>
              <a:buNone/>
            </a:pPr>
            <a:r>
              <a:rPr lang="en-US" sz="1200" b="1">
                <a:solidFill>
                  <a:srgbClr val="000000"/>
                </a:solidFill>
                <a:latin typeface="Calibri"/>
                <a:ea typeface="Calibri"/>
                <a:cs typeface="Calibri"/>
                <a:sym typeface="Calibri"/>
              </a:rPr>
              <a:t>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Il ricovero ed il trattamento involontario nei servizi di salute mentale e nei servizi sociali spesso causa alle persone un forte dolore e sofferenze che possono avere delle conseguenze estremamente negative sulla loro salute e sul loro benessere. </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latin typeface="Calibri"/>
                <a:ea typeface="Calibri"/>
                <a:cs typeface="Calibri"/>
                <a:sym typeface="Calibri"/>
              </a:rPr>
              <a:t>Il ricovero ed il trattamento involontario vengono vissuti e considerati  atti violenti ed offensivi che possono essere parificati alla tortura ed al maltrattamento in violazione degli articoli 15 e 16 della CRPD </a:t>
            </a:r>
            <a:r>
              <a:rPr lang="en-US" sz="200">
                <a:latin typeface="Calibri"/>
                <a:ea typeface="Calibri"/>
                <a:cs typeface="Calibri"/>
                <a:sym typeface="Calibri"/>
              </a:rPr>
              <a:t> </a:t>
            </a:r>
            <a:r>
              <a:rPr lang="en-US" sz="1200" i="1">
                <a:solidFill>
                  <a:srgbClr val="000000"/>
                </a:solidFill>
                <a:latin typeface="Calibri"/>
                <a:ea typeface="Calibri"/>
                <a:cs typeface="Calibri"/>
                <a:sym typeface="Calibri"/>
              </a:rPr>
              <a:t>(</a:t>
            </a:r>
            <a:r>
              <a:rPr lang="en-US" sz="1200"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23</a:t>
            </a:r>
            <a:r>
              <a:rPr lang="en-US" sz="1200" i="1">
                <a:solidFill>
                  <a:srgbClr val="000000"/>
                </a:solidFill>
                <a:latin typeface="Calibri"/>
                <a:ea typeface="Calibri"/>
                <a:cs typeface="Calibri"/>
                <a:sym typeface="Calibri"/>
              </a:rPr>
              <a:t>(23, </a:t>
            </a:r>
            <a:r>
              <a:rPr lang="en-US" sz="1200" i="1" u="sng">
                <a:solidFill>
                  <a:srgbClr val="000000"/>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24</a:t>
            </a:r>
            <a:r>
              <a:rPr lang="en-US" sz="1200" i="1">
                <a:solidFill>
                  <a:srgbClr val="000000"/>
                </a:solidFill>
                <a:latin typeface="Calibri"/>
                <a:ea typeface="Calibri"/>
                <a:cs typeface="Calibri"/>
                <a:sym typeface="Calibri"/>
              </a:rPr>
              <a:t>)</a:t>
            </a:r>
            <a:r>
              <a:rPr lang="en-US" sz="1200">
                <a:solidFill>
                  <a:srgbClr val="000000"/>
                </a:solidFill>
                <a:latin typeface="Calibri"/>
                <a:ea typeface="Calibri"/>
                <a:cs typeface="Calibri"/>
                <a:sym typeface="Calibri"/>
              </a:rPr>
              <a:t>.</a:t>
            </a: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a:p>
            <a:pPr marL="0" lvl="0" indent="0" algn="l" rtl="0">
              <a:lnSpc>
                <a:spcPct val="100000"/>
              </a:lnSpc>
              <a:spcBef>
                <a:spcPts val="0"/>
              </a:spcBef>
              <a:spcAft>
                <a:spcPts val="0"/>
              </a:spcAft>
              <a:buSzPts val="1400"/>
              <a:buNone/>
            </a:pPr>
            <a:endParaRPr sz="1200">
              <a:latin typeface="Calibri"/>
              <a:ea typeface="Calibri"/>
              <a:cs typeface="Calibri"/>
              <a:sym typeface="Calibri"/>
            </a:endParaRPr>
          </a:p>
        </p:txBody>
      </p:sp>
      <p:sp>
        <p:nvSpPr>
          <p:cNvPr id="1138" name="Google Shape;1138;p99:notes"/>
          <p:cNvSpPr txBox="1"/>
          <p:nvPr/>
        </p:nvSpPr>
        <p:spPr>
          <a:xfrm>
            <a:off x="3856037" y="9442450"/>
            <a:ext cx="2951162" cy="498475"/>
          </a:xfrm>
          <a:prstGeom prst="rect">
            <a:avLst/>
          </a:prstGeom>
          <a:noFill/>
          <a:ln>
            <a:noFill/>
          </a:ln>
        </p:spPr>
        <p:txBody>
          <a:bodyPr spcFirstLastPara="1" wrap="square" lIns="95700" tIns="47850" rIns="95700" bIns="4785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99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8"/>
        <p:cNvGrpSpPr/>
        <p:nvPr/>
      </p:nvGrpSpPr>
      <p:grpSpPr>
        <a:xfrm>
          <a:off x="0" y="0"/>
          <a:ext cx="0" cy="0"/>
          <a:chOff x="0" y="0"/>
          <a:chExt cx="0" cy="0"/>
        </a:xfrm>
      </p:grpSpPr>
      <p:sp>
        <p:nvSpPr>
          <p:cNvPr id="19" name="Google Shape;19;p129"/>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55000"/>
              </a:lnSpc>
              <a:spcBef>
                <a:spcPts val="0"/>
              </a:spcBef>
              <a:spcAft>
                <a:spcPts val="0"/>
              </a:spcAft>
              <a:buSzPts val="1400"/>
              <a:buNone/>
              <a:defRPr sz="6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20" name="Google Shape;20;p129"/>
          <p:cNvSpPr txBox="1">
            <a:spLocks noGrp="1"/>
          </p:cNvSpPr>
          <p:nvPr>
            <p:ph type="subTitle" idx="1"/>
          </p:nvPr>
        </p:nvSpPr>
        <p:spPr>
          <a:xfrm>
            <a:off x="1524000" y="3602038"/>
            <a:ext cx="9144000" cy="1655762"/>
          </a:xfrm>
          <a:prstGeom prst="rect">
            <a:avLst/>
          </a:prstGeom>
          <a:noFill/>
          <a:ln>
            <a:noFill/>
          </a:ln>
        </p:spPr>
        <p:txBody>
          <a:bodyPr spcFirstLastPara="1" wrap="square" lIns="0" tIns="46800" rIns="0" bIns="45700" anchor="t" anchorCtr="0">
            <a:noAutofit/>
          </a:bodyPr>
          <a:lstStyle>
            <a:lvl1pPr lvl="0" algn="ctr">
              <a:lnSpc>
                <a:spcPct val="100000"/>
              </a:lnSpc>
              <a:spcBef>
                <a:spcPts val="0"/>
              </a:spcBef>
              <a:spcAft>
                <a:spcPts val="0"/>
              </a:spcAft>
              <a:buSzPts val="2400"/>
              <a:buNone/>
              <a:defRPr sz="2400"/>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29"/>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29"/>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29"/>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Content with Footer Image">
  <p:cSld name="Content with Footer Image">
    <p:spTree>
      <p:nvGrpSpPr>
        <p:cNvPr id="1" name="Shape 138"/>
        <p:cNvGrpSpPr/>
        <p:nvPr/>
      </p:nvGrpSpPr>
      <p:grpSpPr>
        <a:xfrm>
          <a:off x="0" y="0"/>
          <a:ext cx="0" cy="0"/>
          <a:chOff x="0" y="0"/>
          <a:chExt cx="0" cy="0"/>
        </a:xfrm>
      </p:grpSpPr>
      <p:sp>
        <p:nvSpPr>
          <p:cNvPr id="139" name="Google Shape;139;p14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0" name="Google Shape;140;p148"/>
          <p:cNvSpPr txBox="1">
            <a:spLocks noGrp="1"/>
          </p:cNvSpPr>
          <p:nvPr>
            <p:ph type="body" idx="2"/>
          </p:nvPr>
        </p:nvSpPr>
        <p:spPr>
          <a:xfrm>
            <a:off x="506413" y="1739788"/>
            <a:ext cx="111744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14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42" name="Google Shape;142;p148"/>
          <p:cNvSpPr>
            <a:spLocks noGrp="1"/>
          </p:cNvSpPr>
          <p:nvPr>
            <p:ph type="pic" idx="3"/>
          </p:nvPr>
        </p:nvSpPr>
        <p:spPr>
          <a:xfrm>
            <a:off x="0" y="5538420"/>
            <a:ext cx="12192000" cy="1319580"/>
          </a:xfrm>
          <a:prstGeom prst="rect">
            <a:avLst/>
          </a:prstGeom>
          <a:noFill/>
          <a:ln>
            <a:noFill/>
          </a:ln>
        </p:spPr>
      </p:sp>
      <p:sp>
        <p:nvSpPr>
          <p:cNvPr id="143" name="Google Shape;143;p148"/>
          <p:cNvSpPr txBox="1">
            <a:spLocks noGrp="1"/>
          </p:cNvSpPr>
          <p:nvPr>
            <p:ph type="ftr" idx="11"/>
          </p:nvPr>
        </p:nvSpPr>
        <p:spPr>
          <a:xfrm>
            <a:off x="506412" y="5322887"/>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148"/>
          <p:cNvSpPr txBox="1">
            <a:spLocks noGrp="1"/>
          </p:cNvSpPr>
          <p:nvPr>
            <p:ph type="sldNum" idx="12"/>
          </p:nvPr>
        </p:nvSpPr>
        <p:spPr>
          <a:xfrm>
            <a:off x="10034587" y="5322887"/>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8" name="Immagin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wo Content">
  <p:cSld name="Two Content">
    <p:spTree>
      <p:nvGrpSpPr>
        <p:cNvPr id="1" name="Shape 155"/>
        <p:cNvGrpSpPr/>
        <p:nvPr/>
      </p:nvGrpSpPr>
      <p:grpSpPr>
        <a:xfrm>
          <a:off x="0" y="0"/>
          <a:ext cx="0" cy="0"/>
          <a:chOff x="0" y="0"/>
          <a:chExt cx="0" cy="0"/>
        </a:xfrm>
      </p:grpSpPr>
      <p:sp>
        <p:nvSpPr>
          <p:cNvPr id="156" name="Google Shape;156;p150"/>
          <p:cNvSpPr txBox="1">
            <a:spLocks noGrp="1"/>
          </p:cNvSpPr>
          <p:nvPr>
            <p:ph type="body" idx="1"/>
          </p:nvPr>
        </p:nvSpPr>
        <p:spPr>
          <a:xfrm>
            <a:off x="62088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150"/>
          <p:cNvSpPr txBox="1">
            <a:spLocks noGrp="1"/>
          </p:cNvSpPr>
          <p:nvPr>
            <p:ph type="body" idx="2"/>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p150"/>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9" name="Google Shape;159;p15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60" name="Google Shape;160;p150"/>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wo Content &amp; Subheading">
  <p:cSld name="Two Content &amp; Subheading">
    <p:spTree>
      <p:nvGrpSpPr>
        <p:cNvPr id="1" name="Shape 169"/>
        <p:cNvGrpSpPr/>
        <p:nvPr/>
      </p:nvGrpSpPr>
      <p:grpSpPr>
        <a:xfrm>
          <a:off x="0" y="0"/>
          <a:ext cx="0" cy="0"/>
          <a:chOff x="0" y="0"/>
          <a:chExt cx="0" cy="0"/>
        </a:xfrm>
      </p:grpSpPr>
      <p:sp>
        <p:nvSpPr>
          <p:cNvPr id="170" name="Google Shape;170;p152"/>
          <p:cNvSpPr txBox="1">
            <a:spLocks noGrp="1"/>
          </p:cNvSpPr>
          <p:nvPr>
            <p:ph type="body" idx="1"/>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152"/>
          <p:cNvSpPr txBox="1">
            <a:spLocks noGrp="1"/>
          </p:cNvSpPr>
          <p:nvPr>
            <p:ph type="body" idx="2"/>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152"/>
          <p:cNvSpPr txBox="1">
            <a:spLocks noGrp="1"/>
          </p:cNvSpPr>
          <p:nvPr>
            <p:ph type="body" idx="3"/>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3" name="Google Shape;173;p152"/>
          <p:cNvSpPr txBox="1">
            <a:spLocks noGrp="1"/>
          </p:cNvSpPr>
          <p:nvPr>
            <p:ph type="body" idx="4"/>
          </p:nvPr>
        </p:nvSpPr>
        <p:spPr>
          <a:xfrm>
            <a:off x="62088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4" name="Google Shape;174;p152"/>
          <p:cNvSpPr txBox="1">
            <a:spLocks noGrp="1"/>
          </p:cNvSpPr>
          <p:nvPr>
            <p:ph type="body" idx="5"/>
          </p:nvPr>
        </p:nvSpPr>
        <p:spPr>
          <a:xfrm>
            <a:off x="506413" y="2172962"/>
            <a:ext cx="5472000" cy="406682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5" name="Google Shape;175;p15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76" name="Google Shape;176;p152"/>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7" name="Google Shape;177;p152"/>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10" name="Immagin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wo Content with Footer Image">
  <p:cSld name="Two Content with Footer Image">
    <p:spTree>
      <p:nvGrpSpPr>
        <p:cNvPr id="1" name="Shape 189"/>
        <p:cNvGrpSpPr/>
        <p:nvPr/>
      </p:nvGrpSpPr>
      <p:grpSpPr>
        <a:xfrm>
          <a:off x="0" y="0"/>
          <a:ext cx="0" cy="0"/>
          <a:chOff x="0" y="0"/>
          <a:chExt cx="0" cy="0"/>
        </a:xfrm>
      </p:grpSpPr>
      <p:sp>
        <p:nvSpPr>
          <p:cNvPr id="190" name="Google Shape;190;p15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154"/>
          <p:cNvSpPr txBox="1">
            <a:spLocks noGrp="1"/>
          </p:cNvSpPr>
          <p:nvPr>
            <p:ph type="body" idx="2"/>
          </p:nvPr>
        </p:nvSpPr>
        <p:spPr>
          <a:xfrm>
            <a:off x="62088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154"/>
          <p:cNvSpPr txBox="1">
            <a:spLocks noGrp="1"/>
          </p:cNvSpPr>
          <p:nvPr>
            <p:ph type="body" idx="3"/>
          </p:nvPr>
        </p:nvSpPr>
        <p:spPr>
          <a:xfrm>
            <a:off x="506413" y="1739788"/>
            <a:ext cx="5472000" cy="3197435"/>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3" name="Google Shape;193;p15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94" name="Google Shape;194;p154"/>
          <p:cNvSpPr>
            <a:spLocks noGrp="1"/>
          </p:cNvSpPr>
          <p:nvPr>
            <p:ph type="pic" idx="4"/>
          </p:nvPr>
        </p:nvSpPr>
        <p:spPr>
          <a:xfrm>
            <a:off x="0" y="5538420"/>
            <a:ext cx="12192000" cy="1319580"/>
          </a:xfrm>
          <a:prstGeom prst="rect">
            <a:avLst/>
          </a:prstGeom>
          <a:noFill/>
          <a:ln>
            <a:noFill/>
          </a:ln>
        </p:spPr>
      </p:sp>
      <p:sp>
        <p:nvSpPr>
          <p:cNvPr id="195" name="Google Shape;195;p154"/>
          <p:cNvSpPr txBox="1">
            <a:spLocks noGrp="1"/>
          </p:cNvSpPr>
          <p:nvPr>
            <p:ph type="ftr" idx="11"/>
          </p:nvPr>
        </p:nvSpPr>
        <p:spPr>
          <a:xfrm>
            <a:off x="506412" y="5322887"/>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6" name="Google Shape;196;p154"/>
          <p:cNvSpPr txBox="1">
            <a:spLocks noGrp="1"/>
          </p:cNvSpPr>
          <p:nvPr>
            <p:ph type="sldNum" idx="12"/>
          </p:nvPr>
        </p:nvSpPr>
        <p:spPr>
          <a:xfrm>
            <a:off x="10034587" y="5322887"/>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wo Content &amp; Subheading with Footer Image">
  <p:cSld name="Two Content &amp; Subheading with Footer Image">
    <p:spTree>
      <p:nvGrpSpPr>
        <p:cNvPr id="1" name="Shape 208"/>
        <p:cNvGrpSpPr/>
        <p:nvPr/>
      </p:nvGrpSpPr>
      <p:grpSpPr>
        <a:xfrm>
          <a:off x="0" y="0"/>
          <a:ext cx="0" cy="0"/>
          <a:chOff x="0" y="0"/>
          <a:chExt cx="0" cy="0"/>
        </a:xfrm>
      </p:grpSpPr>
      <p:sp>
        <p:nvSpPr>
          <p:cNvPr id="209" name="Google Shape;209;p156"/>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156"/>
          <p:cNvSpPr txBox="1">
            <a:spLocks noGrp="1"/>
          </p:cNvSpPr>
          <p:nvPr>
            <p:ph type="body" idx="2"/>
          </p:nvPr>
        </p:nvSpPr>
        <p:spPr>
          <a:xfrm>
            <a:off x="5064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1" name="Google Shape;211;p156"/>
          <p:cNvSpPr txBox="1">
            <a:spLocks noGrp="1"/>
          </p:cNvSpPr>
          <p:nvPr>
            <p:ph type="body" idx="3"/>
          </p:nvPr>
        </p:nvSpPr>
        <p:spPr>
          <a:xfrm>
            <a:off x="6208813" y="1739788"/>
            <a:ext cx="5472000" cy="396000"/>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800"/>
              <a:buNone/>
              <a:defRPr sz="1800" b="1">
                <a:solidFill>
                  <a:schemeClr val="accent2"/>
                </a:solidFill>
                <a:latin typeface="Calibri"/>
                <a:ea typeface="Calibri"/>
                <a:cs typeface="Calibri"/>
                <a:sym typeface="Calibri"/>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2" name="Google Shape;212;p156"/>
          <p:cNvSpPr txBox="1">
            <a:spLocks noGrp="1"/>
          </p:cNvSpPr>
          <p:nvPr>
            <p:ph type="body" idx="4"/>
          </p:nvPr>
        </p:nvSpPr>
        <p:spPr>
          <a:xfrm>
            <a:off x="62088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13" name="Google Shape;213;p156"/>
          <p:cNvSpPr txBox="1">
            <a:spLocks noGrp="1"/>
          </p:cNvSpPr>
          <p:nvPr>
            <p:ph type="body" idx="5"/>
          </p:nvPr>
        </p:nvSpPr>
        <p:spPr>
          <a:xfrm>
            <a:off x="506413" y="2172962"/>
            <a:ext cx="5472000" cy="2764261"/>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4" name="Google Shape;214;p15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215" name="Google Shape;215;p156"/>
          <p:cNvSpPr>
            <a:spLocks noGrp="1"/>
          </p:cNvSpPr>
          <p:nvPr>
            <p:ph type="pic" idx="6"/>
          </p:nvPr>
        </p:nvSpPr>
        <p:spPr>
          <a:xfrm>
            <a:off x="0" y="5538420"/>
            <a:ext cx="12192000" cy="1319580"/>
          </a:xfrm>
          <a:prstGeom prst="rect">
            <a:avLst/>
          </a:prstGeom>
          <a:noFill/>
          <a:ln>
            <a:noFill/>
          </a:ln>
        </p:spPr>
      </p:sp>
      <p:sp>
        <p:nvSpPr>
          <p:cNvPr id="216" name="Google Shape;216;p156"/>
          <p:cNvSpPr txBox="1">
            <a:spLocks noGrp="1"/>
          </p:cNvSpPr>
          <p:nvPr>
            <p:ph type="ftr" idx="11"/>
          </p:nvPr>
        </p:nvSpPr>
        <p:spPr>
          <a:xfrm>
            <a:off x="506412" y="5322887"/>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156"/>
          <p:cNvSpPr txBox="1">
            <a:spLocks noGrp="1"/>
          </p:cNvSpPr>
          <p:nvPr>
            <p:ph type="sldNum" idx="12"/>
          </p:nvPr>
        </p:nvSpPr>
        <p:spPr>
          <a:xfrm>
            <a:off x="10034587" y="5322887"/>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11" name="Immagin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ext &amp; Image">
  <p:cSld name="Text &amp; Image">
    <p:spTree>
      <p:nvGrpSpPr>
        <p:cNvPr id="1" name="Shape 226"/>
        <p:cNvGrpSpPr/>
        <p:nvPr/>
      </p:nvGrpSpPr>
      <p:grpSpPr>
        <a:xfrm>
          <a:off x="0" y="0"/>
          <a:ext cx="0" cy="0"/>
          <a:chOff x="0" y="0"/>
          <a:chExt cx="0" cy="0"/>
        </a:xfrm>
      </p:grpSpPr>
      <p:sp>
        <p:nvSpPr>
          <p:cNvPr id="227" name="Google Shape;227;p158"/>
          <p:cNvSpPr>
            <a:spLocks noGrp="1"/>
          </p:cNvSpPr>
          <p:nvPr>
            <p:ph type="pic" idx="2"/>
          </p:nvPr>
        </p:nvSpPr>
        <p:spPr>
          <a:xfrm>
            <a:off x="6208813" y="1739788"/>
            <a:ext cx="5472000" cy="3600000"/>
          </a:xfrm>
          <a:prstGeom prst="rect">
            <a:avLst/>
          </a:prstGeom>
          <a:solidFill>
            <a:srgbClr val="F2F2F2"/>
          </a:solidFill>
          <a:ln>
            <a:noFill/>
          </a:ln>
        </p:spPr>
      </p:sp>
      <p:sp>
        <p:nvSpPr>
          <p:cNvPr id="228" name="Google Shape;228;p158"/>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9" name="Google Shape;229;p158"/>
          <p:cNvSpPr txBox="1">
            <a:spLocks noGrp="1"/>
          </p:cNvSpPr>
          <p:nvPr>
            <p:ph type="body" idx="3"/>
          </p:nvPr>
        </p:nvSpPr>
        <p:spPr>
          <a:xfrm>
            <a:off x="506413" y="1739788"/>
            <a:ext cx="5472000"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0" name="Google Shape;230;p15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231" name="Google Shape;231;p158"/>
          <p:cNvSpPr txBox="1">
            <a:spLocks noGrp="1"/>
          </p:cNvSpPr>
          <p:nvPr>
            <p:ph type="body" idx="4"/>
          </p:nvPr>
        </p:nvSpPr>
        <p:spPr>
          <a:xfrm>
            <a:off x="6208813" y="5542310"/>
            <a:ext cx="5472000" cy="697479"/>
          </a:xfrm>
          <a:prstGeom prst="rect">
            <a:avLst/>
          </a:prstGeom>
          <a:noFill/>
          <a:ln>
            <a:noFill/>
          </a:ln>
        </p:spPr>
        <p:txBody>
          <a:bodyPr spcFirstLastPara="1" wrap="square" lIns="0" tIns="46800" rIns="0" bIns="45700" anchor="t" anchorCtr="0">
            <a:noAutofit/>
          </a:bodyPr>
          <a:lstStyle>
            <a:lvl1pPr marL="457200" lvl="0" indent="-228600" algn="l">
              <a:lnSpc>
                <a:spcPct val="100000"/>
              </a:lnSpc>
              <a:spcBef>
                <a:spcPts val="0"/>
              </a:spcBef>
              <a:spcAft>
                <a:spcPts val="0"/>
              </a:spcAft>
              <a:buSzPts val="1400"/>
              <a:buFont typeface="Calibri"/>
              <a:buNone/>
              <a:defRPr sz="1400" b="1">
                <a:solidFill>
                  <a:schemeClr val="accent2"/>
                </a:solidFill>
                <a:latin typeface="Calibri"/>
                <a:ea typeface="Calibri"/>
                <a:cs typeface="Calibri"/>
                <a:sym typeface="Calibri"/>
              </a:defRPr>
            </a:lvl1pPr>
            <a:lvl2pPr marL="914400" lvl="1" indent="-317500" algn="l">
              <a:lnSpc>
                <a:spcPct val="100000"/>
              </a:lnSpc>
              <a:spcBef>
                <a:spcPts val="0"/>
              </a:spcBef>
              <a:spcAft>
                <a:spcPts val="0"/>
              </a:spcAft>
              <a:buSzPts val="1400"/>
              <a:buChar char="•"/>
              <a:defRPr sz="1400"/>
            </a:lvl2pPr>
            <a:lvl3pPr marL="1371600" lvl="2" indent="-317500" algn="l">
              <a:lnSpc>
                <a:spcPct val="100000"/>
              </a:lnSpc>
              <a:spcBef>
                <a:spcPts val="1200"/>
              </a:spcBef>
              <a:spcAft>
                <a:spcPts val="0"/>
              </a:spcAft>
              <a:buSzPts val="1400"/>
              <a:buChar char="•"/>
              <a:defRPr sz="1400"/>
            </a:lvl3pPr>
            <a:lvl4pPr marL="1828800" lvl="3" indent="-317500" algn="l">
              <a:lnSpc>
                <a:spcPct val="100000"/>
              </a:lnSpc>
              <a:spcBef>
                <a:spcPts val="1200"/>
              </a:spcBef>
              <a:spcAft>
                <a:spcPts val="0"/>
              </a:spcAft>
              <a:buSzPts val="1400"/>
              <a:buChar char="•"/>
              <a:defRPr sz="1400"/>
            </a:lvl4pPr>
            <a:lvl5pPr marL="2286000" lvl="4" indent="-317500" algn="l">
              <a:lnSpc>
                <a:spcPct val="100000"/>
              </a:lnSpc>
              <a:spcBef>
                <a:spcPts val="1200"/>
              </a:spcBef>
              <a:spcAft>
                <a:spcPts val="0"/>
              </a:spcAft>
              <a:buSzPts val="1400"/>
              <a:buChar char="•"/>
              <a:defRPr sz="14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32" name="Google Shape;232;p158"/>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158"/>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9" name="Immagin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itle Only">
  <p:cSld name="1_Title Only">
    <p:spTree>
      <p:nvGrpSpPr>
        <p:cNvPr id="1" name="Shape 243"/>
        <p:cNvGrpSpPr/>
        <p:nvPr/>
      </p:nvGrpSpPr>
      <p:grpSpPr>
        <a:xfrm>
          <a:off x="0" y="0"/>
          <a:ext cx="0" cy="0"/>
          <a:chOff x="0" y="0"/>
          <a:chExt cx="0" cy="0"/>
        </a:xfrm>
      </p:grpSpPr>
      <p:sp>
        <p:nvSpPr>
          <p:cNvPr id="244" name="Google Shape;244;p160"/>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5" name="Google Shape;245;p16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246" name="Google Shape;246;p160"/>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160"/>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256"/>
        <p:cNvGrpSpPr/>
        <p:nvPr/>
      </p:nvGrpSpPr>
      <p:grpSpPr>
        <a:xfrm>
          <a:off x="0" y="0"/>
          <a:ext cx="0" cy="0"/>
          <a:chOff x="0" y="0"/>
          <a:chExt cx="0" cy="0"/>
        </a:xfrm>
      </p:grpSpPr>
      <p:sp>
        <p:nvSpPr>
          <p:cNvPr id="257" name="Google Shape;257;p162"/>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p162"/>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Agenda">
  <p:cSld name="Agenda">
    <p:spTree>
      <p:nvGrpSpPr>
        <p:cNvPr id="1" name="Shape 268"/>
        <p:cNvGrpSpPr/>
        <p:nvPr/>
      </p:nvGrpSpPr>
      <p:grpSpPr>
        <a:xfrm>
          <a:off x="0" y="0"/>
          <a:ext cx="0" cy="0"/>
          <a:chOff x="0" y="0"/>
          <a:chExt cx="0" cy="0"/>
        </a:xfrm>
      </p:grpSpPr>
      <p:sp>
        <p:nvSpPr>
          <p:cNvPr id="269" name="Google Shape;269;p164"/>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0" name="Google Shape;270;p16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271" name="Google Shape;271;p164"/>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p164"/>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losing">
  <p:cSld name="Closing">
    <p:spTree>
      <p:nvGrpSpPr>
        <p:cNvPr id="1" name="Shape 283"/>
        <p:cNvGrpSpPr/>
        <p:nvPr/>
      </p:nvGrpSpPr>
      <p:grpSpPr>
        <a:xfrm>
          <a:off x="0" y="0"/>
          <a:ext cx="0" cy="0"/>
          <a:chOff x="0" y="0"/>
          <a:chExt cx="0" cy="0"/>
        </a:xfrm>
      </p:grpSpPr>
      <p:sp>
        <p:nvSpPr>
          <p:cNvPr id="284" name="Google Shape;284;p166"/>
          <p:cNvSpPr txBox="1">
            <a:spLocks noGrp="1"/>
          </p:cNvSpPr>
          <p:nvPr>
            <p:ph type="body" idx="1"/>
          </p:nvPr>
        </p:nvSpPr>
        <p:spPr>
          <a:xfrm>
            <a:off x="1295398" y="2547938"/>
            <a:ext cx="9579600" cy="1778400"/>
          </a:xfrm>
          <a:prstGeom prst="rect">
            <a:avLst/>
          </a:prstGeom>
          <a:noFill/>
          <a:ln>
            <a:noFill/>
          </a:ln>
        </p:spPr>
        <p:txBody>
          <a:bodyPr spcFirstLastPara="1" wrap="square" lIns="0" tIns="46800" rIns="0" bIns="45700" anchor="t" anchorCtr="0">
            <a:noAutofit/>
          </a:bodyPr>
          <a:lstStyle>
            <a:lvl1pPr marL="457200" lvl="0" indent="-228600" algn="ctr">
              <a:lnSpc>
                <a:spcPct val="100000"/>
              </a:lnSpc>
              <a:spcBef>
                <a:spcPts val="0"/>
              </a:spcBef>
              <a:spcAft>
                <a:spcPts val="0"/>
              </a:spcAft>
              <a:buSzPts val="6600"/>
              <a:buNone/>
              <a:defRPr sz="6600" b="1">
                <a:solidFill>
                  <a:schemeClr val="lt1"/>
                </a:solidFill>
                <a:latin typeface="Century Gothic"/>
                <a:ea typeface="Century Gothic"/>
                <a:cs typeface="Century Gothic"/>
                <a:sym typeface="Century Gothic"/>
              </a:defRPr>
            </a:lvl1pPr>
            <a:lvl2pPr marL="914400" lvl="1" indent="-228600" algn="ctr">
              <a:lnSpc>
                <a:spcPct val="100000"/>
              </a:lnSpc>
              <a:spcBef>
                <a:spcPts val="1200"/>
              </a:spcBef>
              <a:spcAft>
                <a:spcPts val="0"/>
              </a:spcAft>
              <a:buSzPts val="3600"/>
              <a:buNone/>
              <a:defRPr sz="3600" b="1">
                <a:solidFill>
                  <a:schemeClr val="lt1"/>
                </a:solidFill>
                <a:latin typeface="Century Gothic"/>
                <a:ea typeface="Century Gothic"/>
                <a:cs typeface="Century Gothic"/>
                <a:sym typeface="Century Gothic"/>
              </a:defRPr>
            </a:lvl2pPr>
            <a:lvl3pPr marL="1371600" lvl="2"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3pPr>
            <a:lvl4pPr marL="1828800" lvl="3"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4pPr>
            <a:lvl5pPr marL="2286000" lvl="4" indent="-647700" algn="l">
              <a:lnSpc>
                <a:spcPct val="100000"/>
              </a:lnSpc>
              <a:spcBef>
                <a:spcPts val="1200"/>
              </a:spcBef>
              <a:spcAft>
                <a:spcPts val="0"/>
              </a:spcAft>
              <a:buSzPts val="6600"/>
              <a:buChar char="•"/>
              <a:defRPr sz="6600" b="1">
                <a:solidFill>
                  <a:schemeClr val="lt1"/>
                </a:solidFill>
                <a:latin typeface="Century Gothic"/>
                <a:ea typeface="Century Gothic"/>
                <a:cs typeface="Century Gothic"/>
                <a:sym typeface="Century Gothic"/>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5" name="Google Shape;285;p166"/>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166"/>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33"/>
        <p:cNvGrpSpPr/>
        <p:nvPr/>
      </p:nvGrpSpPr>
      <p:grpSpPr>
        <a:xfrm>
          <a:off x="0" y="0"/>
          <a:ext cx="0" cy="0"/>
          <a:chOff x="0" y="0"/>
          <a:chExt cx="0" cy="0"/>
        </a:xfrm>
      </p:grpSpPr>
      <p:sp>
        <p:nvSpPr>
          <p:cNvPr id="34" name="Google Shape;34;p131"/>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50000"/>
              </a:lnSpc>
              <a:spcBef>
                <a:spcPts val="0"/>
              </a:spcBef>
              <a:spcAft>
                <a:spcPts val="0"/>
              </a:spcAft>
              <a:buSzPts val="2200"/>
              <a:buNone/>
              <a:defRPr sz="22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31"/>
          <p:cNvSpPr txBox="1">
            <a:spLocks noGrp="1"/>
          </p:cNvSpPr>
          <p:nvPr>
            <p:ph type="body" idx="2"/>
          </p:nvPr>
        </p:nvSpPr>
        <p:spPr>
          <a:xfrm>
            <a:off x="507195" y="1511188"/>
            <a:ext cx="11174412" cy="4500000"/>
          </a:xfrm>
          <a:prstGeom prst="rect">
            <a:avLst/>
          </a:prstGeom>
          <a:noFill/>
          <a:ln>
            <a:noFill/>
          </a:ln>
        </p:spPr>
        <p:txBody>
          <a:bodyPr spcFirstLastPara="1" wrap="square" lIns="0" tIns="46800" rIns="0" bIns="45700" anchor="t" anchorCtr="0">
            <a:noAutofit/>
          </a:bodyPr>
          <a:lstStyle>
            <a:lvl1pPr marL="457200" lvl="0" indent="-368300" algn="l">
              <a:lnSpc>
                <a:spcPct val="100000"/>
              </a:lnSpc>
              <a:spcBef>
                <a:spcPts val="0"/>
              </a:spcBef>
              <a:spcAft>
                <a:spcPts val="0"/>
              </a:spcAft>
              <a:buSzPts val="2200"/>
              <a:buChar char="•"/>
              <a:defRPr sz="2200"/>
            </a:lvl1pPr>
            <a:lvl2pPr marL="914400" lvl="1" indent="-355600" algn="l">
              <a:lnSpc>
                <a:spcPct val="100000"/>
              </a:lnSpc>
              <a:spcBef>
                <a:spcPts val="1200"/>
              </a:spcBef>
              <a:spcAft>
                <a:spcPts val="0"/>
              </a:spcAft>
              <a:buSzPts val="2000"/>
              <a:buChar char="•"/>
              <a:defRPr sz="2000"/>
            </a:lvl2pPr>
            <a:lvl3pPr marL="1371600" lvl="2" indent="-355600" algn="l">
              <a:lnSpc>
                <a:spcPct val="100000"/>
              </a:lnSpc>
              <a:spcBef>
                <a:spcPts val="1200"/>
              </a:spcBef>
              <a:spcAft>
                <a:spcPts val="0"/>
              </a:spcAft>
              <a:buSzPts val="2000"/>
              <a:buChar char="•"/>
              <a:defRPr sz="2000"/>
            </a:lvl3pPr>
            <a:lvl4pPr marL="1828800" lvl="3" indent="-355600" algn="l">
              <a:lnSpc>
                <a:spcPct val="100000"/>
              </a:lnSpc>
              <a:spcBef>
                <a:spcPts val="1200"/>
              </a:spcBef>
              <a:spcAft>
                <a:spcPts val="0"/>
              </a:spcAft>
              <a:buSzPts val="2000"/>
              <a:buChar char="•"/>
              <a:defRPr sz="2000"/>
            </a:lvl4pPr>
            <a:lvl5pPr marL="2286000" lvl="4" indent="-355600" algn="l">
              <a:lnSpc>
                <a:spcPct val="100000"/>
              </a:lnSpc>
              <a:spcBef>
                <a:spcPts val="1200"/>
              </a:spcBef>
              <a:spcAft>
                <a:spcPts val="0"/>
              </a:spcAft>
              <a:buSzPts val="2000"/>
              <a:buChar char="•"/>
              <a:defRPr sz="2000"/>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3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10000"/>
              </a:lnSpc>
              <a:spcBef>
                <a:spcPts val="0"/>
              </a:spcBef>
              <a:spcAft>
                <a:spcPts val="0"/>
              </a:spcAft>
              <a:buSzPts val="1400"/>
              <a:buNone/>
              <a:defRPr sz="3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37" name="Google Shape;37;p131"/>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8"/>
        <p:cNvGrpSpPr/>
        <p:nvPr/>
      </p:nvGrpSpPr>
      <p:grpSpPr>
        <a:xfrm>
          <a:off x="0" y="0"/>
          <a:ext cx="0" cy="0"/>
          <a:chOff x="0" y="0"/>
          <a:chExt cx="0" cy="0"/>
        </a:xfrm>
      </p:grpSpPr>
      <p:sp>
        <p:nvSpPr>
          <p:cNvPr id="49" name="Google Shape;49;p133"/>
          <p:cNvSpPr txBox="1">
            <a:spLocks noGrp="1"/>
          </p:cNvSpPr>
          <p:nvPr>
            <p:ph type="title"/>
          </p:nvPr>
        </p:nvSpPr>
        <p:spPr>
          <a:xfrm>
            <a:off x="507206" y="2313946"/>
            <a:ext cx="9792000" cy="432000"/>
          </a:xfrm>
          <a:prstGeom prst="rect">
            <a:avLst/>
          </a:prstGeom>
          <a:noFill/>
          <a:ln>
            <a:noFill/>
          </a:ln>
        </p:spPr>
        <p:txBody>
          <a:bodyPr spcFirstLastPara="1" wrap="square" lIns="0" tIns="0" rIns="0" bIns="0" anchor="t" anchorCtr="0">
            <a:noAutofit/>
          </a:bodyPr>
          <a:lstStyle>
            <a:lvl1pPr lvl="0" algn="l">
              <a:lnSpc>
                <a:spcPct val="82500"/>
              </a:lnSpc>
              <a:spcBef>
                <a:spcPts val="0"/>
              </a:spcBef>
              <a:spcAft>
                <a:spcPts val="0"/>
              </a:spcAft>
              <a:buSzPts val="1400"/>
              <a:buNone/>
              <a:defRPr sz="4000"/>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50" name="Google Shape;50;p133"/>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 Internal">
  <p:cSld name="Section Header - Internal">
    <p:spTree>
      <p:nvGrpSpPr>
        <p:cNvPr id="1" name="Shape 66"/>
        <p:cNvGrpSpPr/>
        <p:nvPr/>
      </p:nvGrpSpPr>
      <p:grpSpPr>
        <a:xfrm>
          <a:off x="0" y="0"/>
          <a:ext cx="0" cy="0"/>
          <a:chOff x="0" y="0"/>
          <a:chExt cx="0" cy="0"/>
        </a:xfrm>
      </p:grpSpPr>
      <p:sp>
        <p:nvSpPr>
          <p:cNvPr id="67" name="Google Shape;67;p136"/>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68" name="Google Shape;68;p136"/>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pic>
        <p:nvPicPr>
          <p:cNvPr id="4" name="Immagin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76"/>
        <p:cNvGrpSpPr/>
        <p:nvPr/>
      </p:nvGrpSpPr>
      <p:grpSpPr>
        <a:xfrm>
          <a:off x="0" y="0"/>
          <a:ext cx="0" cy="0"/>
          <a:chOff x="0" y="0"/>
          <a:chExt cx="0" cy="0"/>
        </a:xfrm>
      </p:grpSpPr>
      <p:sp>
        <p:nvSpPr>
          <p:cNvPr id="77" name="Google Shape;77;p138"/>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l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78" name="Google Shape;78;p138"/>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38"/>
          <p:cNvSpPr>
            <a:spLocks noGrp="1"/>
          </p:cNvSpPr>
          <p:nvPr>
            <p:ph type="pic" idx="2"/>
          </p:nvPr>
        </p:nvSpPr>
        <p:spPr>
          <a:xfrm>
            <a:off x="776" y="-1"/>
            <a:ext cx="12191224" cy="5557336"/>
          </a:xfrm>
          <a:prstGeom prst="rect">
            <a:avLst/>
          </a:prstGeom>
          <a:noFill/>
          <a:ln>
            <a:noFill/>
          </a:ln>
        </p:spPr>
      </p:sp>
      <p:sp>
        <p:nvSpPr>
          <p:cNvPr id="80" name="Google Shape;80;p138"/>
          <p:cNvSpPr txBox="1">
            <a:spLocks noGrp="1"/>
          </p:cNvSpPr>
          <p:nvPr>
            <p:ph type="ftr" idx="11"/>
          </p:nvPr>
        </p:nvSpPr>
        <p:spPr>
          <a:xfrm>
            <a:off x="506412" y="6189662"/>
            <a:ext cx="110886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p:cSld name="Section Header">
    <p:spTree>
      <p:nvGrpSpPr>
        <p:cNvPr id="1" name="Shape 87"/>
        <p:cNvGrpSpPr/>
        <p:nvPr/>
      </p:nvGrpSpPr>
      <p:grpSpPr>
        <a:xfrm>
          <a:off x="0" y="0"/>
          <a:ext cx="0" cy="0"/>
          <a:chOff x="0" y="0"/>
          <a:chExt cx="0" cy="0"/>
        </a:xfrm>
      </p:grpSpPr>
      <p:sp>
        <p:nvSpPr>
          <p:cNvPr id="88" name="Google Shape;88;p140"/>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l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89" name="Google Shape;89;p140"/>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lt1"/>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0" name="Google Shape;90;p140"/>
          <p:cNvSpPr>
            <a:spLocks noGrp="1"/>
          </p:cNvSpPr>
          <p:nvPr>
            <p:ph type="pic" idx="2"/>
          </p:nvPr>
        </p:nvSpPr>
        <p:spPr>
          <a:xfrm>
            <a:off x="0" y="5303520"/>
            <a:ext cx="12192000" cy="1554480"/>
          </a:xfrm>
          <a:prstGeom prst="rect">
            <a:avLst/>
          </a:prstGeom>
          <a:noFill/>
          <a:ln>
            <a:noFill/>
          </a:ln>
        </p:spPr>
      </p:sp>
      <p:sp>
        <p:nvSpPr>
          <p:cNvPr id="91" name="Google Shape;91;p140"/>
          <p:cNvSpPr txBox="1">
            <a:spLocks noGrp="1"/>
          </p:cNvSpPr>
          <p:nvPr>
            <p:ph type="ftr" idx="11"/>
          </p:nvPr>
        </p:nvSpPr>
        <p:spPr>
          <a:xfrm>
            <a:off x="506412" y="5013325"/>
            <a:ext cx="110886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le Slide - Internal">
  <p:cSld name="Title Slide - Internal">
    <p:spTree>
      <p:nvGrpSpPr>
        <p:cNvPr id="1" name="Shape 98"/>
        <p:cNvGrpSpPr/>
        <p:nvPr/>
      </p:nvGrpSpPr>
      <p:grpSpPr>
        <a:xfrm>
          <a:off x="0" y="0"/>
          <a:ext cx="0" cy="0"/>
          <a:chOff x="0" y="0"/>
          <a:chExt cx="0" cy="0"/>
        </a:xfrm>
      </p:grpSpPr>
      <p:sp>
        <p:nvSpPr>
          <p:cNvPr id="99" name="Google Shape;99;p142"/>
          <p:cNvSpPr txBox="1">
            <a:spLocks noGrp="1"/>
          </p:cNvSpPr>
          <p:nvPr>
            <p:ph type="title"/>
          </p:nvPr>
        </p:nvSpPr>
        <p:spPr>
          <a:xfrm>
            <a:off x="507207" y="720000"/>
            <a:ext cx="11088000" cy="23508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00" name="Google Shape;100;p142"/>
          <p:cNvSpPr txBox="1">
            <a:spLocks noGrp="1"/>
          </p:cNvSpPr>
          <p:nvPr>
            <p:ph type="subTitle" idx="1"/>
          </p:nvPr>
        </p:nvSpPr>
        <p:spPr>
          <a:xfrm>
            <a:off x="507205" y="3097533"/>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01" name="Google Shape;101;p142"/>
          <p:cNvSpPr>
            <a:spLocks noGrp="1"/>
          </p:cNvSpPr>
          <p:nvPr>
            <p:ph type="pic" idx="2"/>
          </p:nvPr>
        </p:nvSpPr>
        <p:spPr>
          <a:xfrm>
            <a:off x="0" y="5303520"/>
            <a:ext cx="12192000" cy="1554480"/>
          </a:xfrm>
          <a:prstGeom prst="rect">
            <a:avLst/>
          </a:prstGeom>
          <a:noFill/>
          <a:ln>
            <a:noFill/>
          </a:ln>
        </p:spPr>
      </p:sp>
      <p:sp>
        <p:nvSpPr>
          <p:cNvPr id="102" name="Google Shape;102;p142"/>
          <p:cNvSpPr txBox="1">
            <a:spLocks noGrp="1"/>
          </p:cNvSpPr>
          <p:nvPr>
            <p:ph type="ftr" idx="11"/>
          </p:nvPr>
        </p:nvSpPr>
        <p:spPr>
          <a:xfrm>
            <a:off x="506412" y="5013325"/>
            <a:ext cx="110886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accen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 name="Immagin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Section Header - Internal">
  <p:cSld name="1_Section Header - Internal">
    <p:spTree>
      <p:nvGrpSpPr>
        <p:cNvPr id="1" name="Shape 109"/>
        <p:cNvGrpSpPr/>
        <p:nvPr/>
      </p:nvGrpSpPr>
      <p:grpSpPr>
        <a:xfrm>
          <a:off x="0" y="0"/>
          <a:ext cx="0" cy="0"/>
          <a:chOff x="0" y="0"/>
          <a:chExt cx="0" cy="0"/>
        </a:xfrm>
      </p:grpSpPr>
      <p:sp>
        <p:nvSpPr>
          <p:cNvPr id="110" name="Google Shape;110;p144"/>
          <p:cNvSpPr txBox="1">
            <a:spLocks noGrp="1"/>
          </p:cNvSpPr>
          <p:nvPr>
            <p:ph type="ctrTitle"/>
          </p:nvPr>
        </p:nvSpPr>
        <p:spPr>
          <a:xfrm>
            <a:off x="507206" y="720000"/>
            <a:ext cx="11088000" cy="2934000"/>
          </a:xfrm>
          <a:prstGeom prst="rect">
            <a:avLst/>
          </a:prstGeom>
          <a:noFill/>
          <a:ln>
            <a:noFill/>
          </a:ln>
        </p:spPr>
        <p:txBody>
          <a:bodyPr spcFirstLastPara="1" wrap="square" lIns="0" tIns="0" rIns="0" bIns="0" anchor="b" anchorCtr="0">
            <a:noAutofit/>
          </a:bodyPr>
          <a:lstStyle>
            <a:lvl1pPr lvl="0" algn="l">
              <a:lnSpc>
                <a:spcPct val="98484"/>
              </a:lnSpc>
              <a:spcBef>
                <a:spcPts val="0"/>
              </a:spcBef>
              <a:spcAft>
                <a:spcPts val="0"/>
              </a:spcAft>
              <a:buSzPts val="1400"/>
              <a:buNone/>
              <a:defRPr sz="6600">
                <a:solidFill>
                  <a:schemeClr val="accent1"/>
                </a:solidFill>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11" name="Google Shape;111;p144"/>
          <p:cNvSpPr txBox="1">
            <a:spLocks noGrp="1"/>
          </p:cNvSpPr>
          <p:nvPr>
            <p:ph type="subTitle" idx="1"/>
          </p:nvPr>
        </p:nvSpPr>
        <p:spPr>
          <a:xfrm>
            <a:off x="507205" y="3688350"/>
            <a:ext cx="11088000" cy="1617074"/>
          </a:xfrm>
          <a:prstGeom prst="rect">
            <a:avLst/>
          </a:prstGeom>
          <a:noFill/>
          <a:ln>
            <a:noFill/>
          </a:ln>
        </p:spPr>
        <p:txBody>
          <a:bodyPr spcFirstLastPara="1" wrap="square" lIns="0" tIns="46800" rIns="0" bIns="45700" anchor="t" anchorCtr="0">
            <a:noAutofit/>
          </a:bodyPr>
          <a:lstStyle>
            <a:lvl1pPr lvl="0" algn="l">
              <a:lnSpc>
                <a:spcPct val="100000"/>
              </a:lnSpc>
              <a:spcBef>
                <a:spcPts val="0"/>
              </a:spcBef>
              <a:spcAft>
                <a:spcPts val="0"/>
              </a:spcAft>
              <a:buSzPts val="4000"/>
              <a:buNone/>
              <a:defRPr sz="4000" b="1">
                <a:solidFill>
                  <a:schemeClr val="accent2"/>
                </a:solidFill>
                <a:latin typeface="Century Gothic"/>
                <a:ea typeface="Century Gothic"/>
                <a:cs typeface="Century Gothic"/>
                <a:sym typeface="Century Gothic"/>
              </a:defRPr>
            </a:lvl1pPr>
            <a:lvl2pPr lvl="1" algn="ctr">
              <a:lnSpc>
                <a:spcPct val="100000"/>
              </a:lnSpc>
              <a:spcBef>
                <a:spcPts val="1200"/>
              </a:spcBef>
              <a:spcAft>
                <a:spcPts val="0"/>
              </a:spcAft>
              <a:buSzPts val="2000"/>
              <a:buNone/>
              <a:defRPr sz="2000"/>
            </a:lvl2pPr>
            <a:lvl3pPr lvl="2" algn="ctr">
              <a:lnSpc>
                <a:spcPct val="100000"/>
              </a:lnSpc>
              <a:spcBef>
                <a:spcPts val="1200"/>
              </a:spcBef>
              <a:spcAft>
                <a:spcPts val="0"/>
              </a:spcAft>
              <a:buSzPts val="1800"/>
              <a:buNone/>
              <a:defRPr sz="1800"/>
            </a:lvl3pPr>
            <a:lvl4pPr lvl="3" algn="ctr">
              <a:lnSpc>
                <a:spcPct val="100000"/>
              </a:lnSpc>
              <a:spcBef>
                <a:spcPts val="1200"/>
              </a:spcBef>
              <a:spcAft>
                <a:spcPts val="0"/>
              </a:spcAft>
              <a:buSzPts val="1600"/>
              <a:buNone/>
              <a:defRPr sz="1600"/>
            </a:lvl4pPr>
            <a:lvl5pPr lvl="4" algn="ctr">
              <a:lnSpc>
                <a:spcPct val="100000"/>
              </a:lnSpc>
              <a:spcBef>
                <a:spcPts val="1200"/>
              </a:spcBef>
              <a:spcAft>
                <a:spcPts val="0"/>
              </a:spcAft>
              <a:buSzPts val="1600"/>
              <a:buNone/>
              <a:defRPr sz="1600"/>
            </a:lvl5pPr>
            <a:lvl6pPr lvl="5" algn="ctr">
              <a:lnSpc>
                <a:spcPct val="90000"/>
              </a:lnSpc>
              <a:spcBef>
                <a:spcPts val="12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2" name="Google Shape;112;p144"/>
          <p:cNvSpPr txBox="1">
            <a:spLocks noGrp="1"/>
          </p:cNvSpPr>
          <p:nvPr>
            <p:ph type="ftr" idx="11"/>
          </p:nvPr>
        </p:nvSpPr>
        <p:spPr>
          <a:xfrm>
            <a:off x="506412" y="6189662"/>
            <a:ext cx="110886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 name="Immagin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le &amp; Content">
  <p:cSld name="1_Title &amp; Content">
    <p:spTree>
      <p:nvGrpSpPr>
        <p:cNvPr id="1" name="Shape 121"/>
        <p:cNvGrpSpPr/>
        <p:nvPr/>
      </p:nvGrpSpPr>
      <p:grpSpPr>
        <a:xfrm>
          <a:off x="0" y="0"/>
          <a:ext cx="0" cy="0"/>
          <a:chOff x="0" y="0"/>
          <a:chExt cx="0" cy="0"/>
        </a:xfrm>
      </p:grpSpPr>
      <p:sp>
        <p:nvSpPr>
          <p:cNvPr id="122" name="Google Shape;122;p146"/>
          <p:cNvSpPr txBox="1">
            <a:spLocks noGrp="1"/>
          </p:cNvSpPr>
          <p:nvPr>
            <p:ph type="body" idx="1"/>
          </p:nvPr>
        </p:nvSpPr>
        <p:spPr>
          <a:xfrm>
            <a:off x="507207" y="946614"/>
            <a:ext cx="11174400" cy="360000"/>
          </a:xfrm>
          <a:prstGeom prst="rect">
            <a:avLst/>
          </a:prstGeom>
          <a:noFill/>
          <a:ln>
            <a:noFill/>
          </a:ln>
        </p:spPr>
        <p:txBody>
          <a:bodyPr spcFirstLastPara="1" wrap="square" lIns="0" tIns="0" rIns="0" bIns="0" anchor="b" anchorCtr="0">
            <a:noAutofit/>
          </a:bodyPr>
          <a:lstStyle>
            <a:lvl1pPr marL="457200" lvl="0" indent="-228600" algn="l">
              <a:lnSpc>
                <a:spcPct val="165000"/>
              </a:lnSpc>
              <a:spcBef>
                <a:spcPts val="0"/>
              </a:spcBef>
              <a:spcAft>
                <a:spcPts val="0"/>
              </a:spcAft>
              <a:buSzPts val="2000"/>
              <a:buNone/>
              <a:defRPr sz="2000" b="1">
                <a:solidFill>
                  <a:schemeClr val="accent2"/>
                </a:solidFill>
                <a:latin typeface="Century Gothic"/>
                <a:ea typeface="Century Gothic"/>
                <a:cs typeface="Century Gothic"/>
                <a:sym typeface="Century Gothic"/>
              </a:defRPr>
            </a:lvl1pPr>
            <a:lvl2pPr marL="914400" lvl="1" indent="-342900" algn="l">
              <a:lnSpc>
                <a:spcPct val="100000"/>
              </a:lnSpc>
              <a:spcBef>
                <a:spcPts val="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46"/>
          <p:cNvSpPr txBox="1">
            <a:spLocks noGrp="1"/>
          </p:cNvSpPr>
          <p:nvPr>
            <p:ph type="body" idx="2"/>
          </p:nvPr>
        </p:nvSpPr>
        <p:spPr>
          <a:xfrm>
            <a:off x="506413" y="1739788"/>
            <a:ext cx="11174412" cy="4500000"/>
          </a:xfrm>
          <a:prstGeom prst="rect">
            <a:avLst/>
          </a:prstGeom>
          <a:noFill/>
          <a:ln>
            <a:noFill/>
          </a:ln>
        </p:spPr>
        <p:txBody>
          <a:bodyPr spcFirstLastPara="1" wrap="square" lIns="0" tIns="46800" rIns="0" bIns="45700" anchor="t" anchorCtr="0">
            <a:noAutofit/>
          </a:bodyPr>
          <a:lstStyle>
            <a:lvl1pPr marL="457200" lvl="0" indent="-342900" algn="l">
              <a:lnSpc>
                <a:spcPct val="100000"/>
              </a:lnSpc>
              <a:spcBef>
                <a:spcPts val="0"/>
              </a:spcBef>
              <a:spcAft>
                <a:spcPts val="0"/>
              </a:spcAft>
              <a:buSzPts val="1800"/>
              <a:buChar char="•"/>
              <a:defRPr/>
            </a:lvl1pPr>
            <a:lvl2pPr marL="914400" lvl="1" indent="-342900" algn="l">
              <a:lnSpc>
                <a:spcPct val="100000"/>
              </a:lnSpc>
              <a:spcBef>
                <a:spcPts val="1200"/>
              </a:spcBef>
              <a:spcAft>
                <a:spcPts val="0"/>
              </a:spcAft>
              <a:buSzPts val="1800"/>
              <a:buChar char="•"/>
              <a:defRPr/>
            </a:lvl2pPr>
            <a:lvl3pPr marL="1371600" lvl="2" indent="-342900" algn="l">
              <a:lnSpc>
                <a:spcPct val="100000"/>
              </a:lnSpc>
              <a:spcBef>
                <a:spcPts val="1200"/>
              </a:spcBef>
              <a:spcAft>
                <a:spcPts val="0"/>
              </a:spcAft>
              <a:buSzPts val="1800"/>
              <a:buChar char="•"/>
              <a:defRPr/>
            </a:lvl3pPr>
            <a:lvl4pPr marL="1828800" lvl="3" indent="-342900" algn="l">
              <a:lnSpc>
                <a:spcPct val="100000"/>
              </a:lnSpc>
              <a:spcBef>
                <a:spcPts val="1200"/>
              </a:spcBef>
              <a:spcAft>
                <a:spcPts val="0"/>
              </a:spcAft>
              <a:buSzPts val="1800"/>
              <a:buChar char="•"/>
              <a:defRPr/>
            </a:lvl4pPr>
            <a:lvl5pPr marL="2286000" lvl="4" indent="-342900" algn="l">
              <a:lnSpc>
                <a:spcPct val="100000"/>
              </a:lnSpc>
              <a:spcBef>
                <a:spcPts val="1200"/>
              </a:spcBef>
              <a:spcAft>
                <a:spcPts val="0"/>
              </a:spcAft>
              <a:buSzPts val="1800"/>
              <a:buChar char="•"/>
              <a:defRPr/>
            </a:lvl5pPr>
            <a:lvl6pPr marL="2743200" lvl="5" indent="-342900" algn="l">
              <a:lnSpc>
                <a:spcPct val="90000"/>
              </a:lnSpc>
              <a:spcBef>
                <a:spcPts val="12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124" name="Google Shape;124;p14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lvl="0" algn="l">
              <a:lnSpc>
                <a:spcPct val="183333"/>
              </a:lnSpc>
              <a:spcBef>
                <a:spcPts val="0"/>
              </a:spcBef>
              <a:spcAft>
                <a:spcPts val="0"/>
              </a:spcAft>
              <a:buSzPts val="1400"/>
              <a:buNone/>
              <a:defRPr/>
            </a:lvl1pPr>
            <a:lvl2pPr lvl="1" algn="l">
              <a:lnSpc>
                <a:spcPct val="183333"/>
              </a:lnSpc>
              <a:spcBef>
                <a:spcPts val="0"/>
              </a:spcBef>
              <a:spcAft>
                <a:spcPts val="0"/>
              </a:spcAft>
              <a:buSzPts val="1400"/>
              <a:buNone/>
              <a:defRPr/>
            </a:lvl2pPr>
            <a:lvl3pPr lvl="2" algn="l">
              <a:lnSpc>
                <a:spcPct val="183333"/>
              </a:lnSpc>
              <a:spcBef>
                <a:spcPts val="0"/>
              </a:spcBef>
              <a:spcAft>
                <a:spcPts val="0"/>
              </a:spcAft>
              <a:buSzPts val="1400"/>
              <a:buNone/>
              <a:defRPr/>
            </a:lvl3pPr>
            <a:lvl4pPr lvl="3" algn="l">
              <a:lnSpc>
                <a:spcPct val="183333"/>
              </a:lnSpc>
              <a:spcBef>
                <a:spcPts val="0"/>
              </a:spcBef>
              <a:spcAft>
                <a:spcPts val="0"/>
              </a:spcAft>
              <a:buSzPts val="1400"/>
              <a:buNone/>
              <a:defRPr/>
            </a:lvl4pPr>
            <a:lvl5pPr lvl="4" algn="l">
              <a:lnSpc>
                <a:spcPct val="183333"/>
              </a:lnSpc>
              <a:spcBef>
                <a:spcPts val="0"/>
              </a:spcBef>
              <a:spcAft>
                <a:spcPts val="0"/>
              </a:spcAft>
              <a:buSzPts val="1400"/>
              <a:buNone/>
              <a:defRPr/>
            </a:lvl5pPr>
            <a:lvl6pPr lvl="5" algn="l">
              <a:lnSpc>
                <a:spcPct val="183333"/>
              </a:lnSpc>
              <a:spcBef>
                <a:spcPts val="0"/>
              </a:spcBef>
              <a:spcAft>
                <a:spcPts val="0"/>
              </a:spcAft>
              <a:buSzPts val="1400"/>
              <a:buNone/>
              <a:defRPr/>
            </a:lvl6pPr>
            <a:lvl7pPr lvl="6" algn="l">
              <a:lnSpc>
                <a:spcPct val="183333"/>
              </a:lnSpc>
              <a:spcBef>
                <a:spcPts val="0"/>
              </a:spcBef>
              <a:spcAft>
                <a:spcPts val="0"/>
              </a:spcAft>
              <a:buSzPts val="1400"/>
              <a:buNone/>
              <a:defRPr/>
            </a:lvl7pPr>
            <a:lvl8pPr lvl="7" algn="l">
              <a:lnSpc>
                <a:spcPct val="183333"/>
              </a:lnSpc>
              <a:spcBef>
                <a:spcPts val="0"/>
              </a:spcBef>
              <a:spcAft>
                <a:spcPts val="0"/>
              </a:spcAft>
              <a:buSzPts val="1400"/>
              <a:buNone/>
              <a:defRPr/>
            </a:lvl8pPr>
            <a:lvl9pPr lvl="8" algn="l">
              <a:lnSpc>
                <a:spcPct val="183333"/>
              </a:lnSpc>
              <a:spcBef>
                <a:spcPts val="0"/>
              </a:spcBef>
              <a:spcAft>
                <a:spcPts val="0"/>
              </a:spcAft>
              <a:buSzPts val="1400"/>
              <a:buNone/>
              <a:defRPr/>
            </a:lvl9pPr>
          </a:lstStyle>
          <a:p>
            <a:endParaRPr/>
          </a:p>
        </p:txBody>
      </p:sp>
      <p:sp>
        <p:nvSpPr>
          <p:cNvPr id="125" name="Google Shape;125;p146"/>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1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46"/>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a:p>
        </p:txBody>
      </p:sp>
      <p:pic>
        <p:nvPicPr>
          <p:cNvPr id="7" name="Immagin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3" Type="http://schemas.openxmlformats.org/officeDocument/2006/relationships/vmlDrawing" Target="../drawings/vmlDrawing10.vml"/><Relationship Id="rId2" Type="http://schemas.openxmlformats.org/officeDocument/2006/relationships/theme" Target="../theme/theme10.xml"/><Relationship Id="rId1" Type="http://schemas.openxmlformats.org/officeDocument/2006/relationships/slideLayout" Target="../slideLayouts/slideLayout9.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11.bin"/></Relationships>
</file>

<file path=ppt/slideMasters/_rels/slideMaster11.xml.rels><?xml version="1.0" encoding="UTF-8" standalone="yes"?>
<Relationships xmlns="http://schemas.openxmlformats.org/package/2006/relationships"><Relationship Id="rId3" Type="http://schemas.openxmlformats.org/officeDocument/2006/relationships/vmlDrawing" Target="../drawings/vmlDrawing11.vml"/><Relationship Id="rId7" Type="http://schemas.openxmlformats.org/officeDocument/2006/relationships/image" Target="../media/image2.jpg"/><Relationship Id="rId2" Type="http://schemas.openxmlformats.org/officeDocument/2006/relationships/theme" Target="../theme/theme11.xml"/><Relationship Id="rId1" Type="http://schemas.openxmlformats.org/officeDocument/2006/relationships/slideLayout" Target="../slideLayouts/slideLayout10.xml"/><Relationship Id="rId6" Type="http://schemas.openxmlformats.org/officeDocument/2006/relationships/oleObject" Target="../embeddings/oleObject13.bin"/><Relationship Id="rId5" Type="http://schemas.openxmlformats.org/officeDocument/2006/relationships/image" Target="../media/image1.png"/><Relationship Id="rId4" Type="http://schemas.openxmlformats.org/officeDocument/2006/relationships/oleObject" Target="../embeddings/oleObject12.bin"/></Relationships>
</file>

<file path=ppt/slideMasters/_rels/slideMaster1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vmlDrawing" Target="../drawings/vmlDrawing12.vml"/><Relationship Id="rId7" Type="http://schemas.openxmlformats.org/officeDocument/2006/relationships/image" Target="../media/image3.png"/><Relationship Id="rId2" Type="http://schemas.openxmlformats.org/officeDocument/2006/relationships/theme" Target="../theme/theme12.xml"/><Relationship Id="rId1" Type="http://schemas.openxmlformats.org/officeDocument/2006/relationships/slideLayout" Target="../slideLayouts/slideLayout11.xml"/><Relationship Id="rId6" Type="http://schemas.openxmlformats.org/officeDocument/2006/relationships/oleObject" Target="../embeddings/oleObject15.bin"/><Relationship Id="rId5" Type="http://schemas.openxmlformats.org/officeDocument/2006/relationships/image" Target="../media/image1.png"/><Relationship Id="rId4" Type="http://schemas.openxmlformats.org/officeDocument/2006/relationships/oleObject" Target="../embeddings/oleObject14.bin"/></Relationships>
</file>

<file path=ppt/slideMasters/_rels/slideMaster13.xml.rels><?xml version="1.0" encoding="UTF-8" standalone="yes"?>
<Relationships xmlns="http://schemas.openxmlformats.org/package/2006/relationships"><Relationship Id="rId3" Type="http://schemas.openxmlformats.org/officeDocument/2006/relationships/vmlDrawing" Target="../drawings/vmlDrawing13.vml"/><Relationship Id="rId2" Type="http://schemas.openxmlformats.org/officeDocument/2006/relationships/theme" Target="../theme/theme13.xml"/><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16.bin"/></Relationships>
</file>

<file path=ppt/slideMasters/_rels/slideMaster14.xml.rels><?xml version="1.0" encoding="UTF-8" standalone="yes"?>
<Relationships xmlns="http://schemas.openxmlformats.org/package/2006/relationships"><Relationship Id="rId3" Type="http://schemas.openxmlformats.org/officeDocument/2006/relationships/vmlDrawing" Target="../drawings/vmlDrawing14.vml"/><Relationship Id="rId7" Type="http://schemas.openxmlformats.org/officeDocument/2006/relationships/image" Target="../media/image2.jpg"/><Relationship Id="rId2" Type="http://schemas.openxmlformats.org/officeDocument/2006/relationships/theme" Target="../theme/theme14.xml"/><Relationship Id="rId1" Type="http://schemas.openxmlformats.org/officeDocument/2006/relationships/slideLayout" Target="../slideLayouts/slideLayout13.xml"/><Relationship Id="rId6" Type="http://schemas.openxmlformats.org/officeDocument/2006/relationships/oleObject" Target="../embeddings/oleObject18.bin"/><Relationship Id="rId5" Type="http://schemas.openxmlformats.org/officeDocument/2006/relationships/image" Target="../media/image1.png"/><Relationship Id="rId4" Type="http://schemas.openxmlformats.org/officeDocument/2006/relationships/oleObject" Target="../embeddings/oleObject17.bin"/></Relationships>
</file>

<file path=ppt/slideMasters/_rels/slideMaster15.xml.rels><?xml version="1.0" encoding="UTF-8" standalone="yes"?>
<Relationships xmlns="http://schemas.openxmlformats.org/package/2006/relationships"><Relationship Id="rId3" Type="http://schemas.openxmlformats.org/officeDocument/2006/relationships/vmlDrawing" Target="../drawings/vmlDrawing15.vml"/><Relationship Id="rId7" Type="http://schemas.openxmlformats.org/officeDocument/2006/relationships/image" Target="../media/image2.jpg"/><Relationship Id="rId2" Type="http://schemas.openxmlformats.org/officeDocument/2006/relationships/theme" Target="../theme/theme15.xml"/><Relationship Id="rId1" Type="http://schemas.openxmlformats.org/officeDocument/2006/relationships/slideLayout" Target="../slideLayouts/slideLayout14.xml"/><Relationship Id="rId6" Type="http://schemas.openxmlformats.org/officeDocument/2006/relationships/oleObject" Target="../embeddings/oleObject20.bin"/><Relationship Id="rId5" Type="http://schemas.openxmlformats.org/officeDocument/2006/relationships/image" Target="../media/image1.png"/><Relationship Id="rId4" Type="http://schemas.openxmlformats.org/officeDocument/2006/relationships/oleObject" Target="../embeddings/oleObject19.bin"/></Relationships>
</file>

<file path=ppt/slideMasters/_rels/slideMaster16.xml.rels><?xml version="1.0" encoding="UTF-8" standalone="yes"?>
<Relationships xmlns="http://schemas.openxmlformats.org/package/2006/relationships"><Relationship Id="rId3" Type="http://schemas.openxmlformats.org/officeDocument/2006/relationships/vmlDrawing" Target="../drawings/vmlDrawing16.vml"/><Relationship Id="rId2" Type="http://schemas.openxmlformats.org/officeDocument/2006/relationships/theme" Target="../theme/theme16.xml"/><Relationship Id="rId1" Type="http://schemas.openxmlformats.org/officeDocument/2006/relationships/slideLayout" Target="../slideLayouts/slideLayout15.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21.bin"/></Relationships>
</file>

<file path=ppt/slideMasters/_rels/slideMaster17.xml.rels><?xml version="1.0" encoding="UTF-8" standalone="yes"?>
<Relationships xmlns="http://schemas.openxmlformats.org/package/2006/relationships"><Relationship Id="rId3" Type="http://schemas.openxmlformats.org/officeDocument/2006/relationships/vmlDrawing" Target="../drawings/vmlDrawing17.vml"/><Relationship Id="rId7" Type="http://schemas.openxmlformats.org/officeDocument/2006/relationships/image" Target="../media/image2.jpg"/><Relationship Id="rId2" Type="http://schemas.openxmlformats.org/officeDocument/2006/relationships/theme" Target="../theme/theme17.xml"/><Relationship Id="rId1" Type="http://schemas.openxmlformats.org/officeDocument/2006/relationships/slideLayout" Target="../slideLayouts/slideLayout16.xml"/><Relationship Id="rId6" Type="http://schemas.openxmlformats.org/officeDocument/2006/relationships/oleObject" Target="../embeddings/oleObject23.bin"/><Relationship Id="rId5" Type="http://schemas.openxmlformats.org/officeDocument/2006/relationships/image" Target="../media/image1.png"/><Relationship Id="rId4" Type="http://schemas.openxmlformats.org/officeDocument/2006/relationships/oleObject" Target="../embeddings/oleObject22.bin"/></Relationships>
</file>

<file path=ppt/slideMasters/_rels/slideMaster18.xml.rels><?xml version="1.0" encoding="UTF-8" standalone="yes"?>
<Relationships xmlns="http://schemas.openxmlformats.org/package/2006/relationships"><Relationship Id="rId3" Type="http://schemas.openxmlformats.org/officeDocument/2006/relationships/vmlDrawing" Target="../drawings/vmlDrawing18.vml"/><Relationship Id="rId2" Type="http://schemas.openxmlformats.org/officeDocument/2006/relationships/theme" Target="../theme/theme18.xml"/><Relationship Id="rId1" Type="http://schemas.openxmlformats.org/officeDocument/2006/relationships/slideLayout" Target="../slideLayouts/slideLayout17.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24.bin"/></Relationships>
</file>

<file path=ppt/slideMasters/_rels/slideMaster19.xml.rels><?xml version="1.0" encoding="UTF-8" standalone="yes"?>
<Relationships xmlns="http://schemas.openxmlformats.org/package/2006/relationships"><Relationship Id="rId3" Type="http://schemas.openxmlformats.org/officeDocument/2006/relationships/vmlDrawing" Target="../drawings/vmlDrawing19.vml"/><Relationship Id="rId7" Type="http://schemas.openxmlformats.org/officeDocument/2006/relationships/image" Target="../media/image2.jpg"/><Relationship Id="rId2" Type="http://schemas.openxmlformats.org/officeDocument/2006/relationships/theme" Target="../theme/theme19.xml"/><Relationship Id="rId1" Type="http://schemas.openxmlformats.org/officeDocument/2006/relationships/slideLayout" Target="../slideLayouts/slideLayout18.xml"/><Relationship Id="rId6" Type="http://schemas.openxmlformats.org/officeDocument/2006/relationships/oleObject" Target="../embeddings/oleObject26.bin"/><Relationship Id="rId5" Type="http://schemas.openxmlformats.org/officeDocument/2006/relationships/image" Target="../media/image1.png"/><Relationship Id="rId4" Type="http://schemas.openxmlformats.org/officeDocument/2006/relationships/oleObject" Target="../embeddings/oleObject25.bin"/></Relationships>
</file>

<file path=ppt/slideMasters/_rels/slideMaster2.xml.rels><?xml version="1.0" encoding="UTF-8" standalone="yes"?>
<Relationships xmlns="http://schemas.openxmlformats.org/package/2006/relationships"><Relationship Id="rId3" Type="http://schemas.openxmlformats.org/officeDocument/2006/relationships/vmlDrawing" Target="../drawings/vmlDrawing2.vml"/><Relationship Id="rId7"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2.bin"/></Relationships>
</file>

<file path=ppt/slideMasters/_rels/slideMaster20.xml.rels><?xml version="1.0" encoding="UTF-8" standalone="yes"?>
<Relationships xmlns="http://schemas.openxmlformats.org/package/2006/relationships"><Relationship Id="rId3" Type="http://schemas.openxmlformats.org/officeDocument/2006/relationships/vmlDrawing" Target="../drawings/vmlDrawing20.vml"/><Relationship Id="rId7" Type="http://schemas.openxmlformats.org/officeDocument/2006/relationships/image" Target="../media/image2.jpg"/><Relationship Id="rId2" Type="http://schemas.openxmlformats.org/officeDocument/2006/relationships/theme" Target="../theme/theme20.xml"/><Relationship Id="rId1" Type="http://schemas.openxmlformats.org/officeDocument/2006/relationships/slideLayout" Target="../slideLayouts/slideLayout19.xml"/><Relationship Id="rId6" Type="http://schemas.openxmlformats.org/officeDocument/2006/relationships/oleObject" Target="../embeddings/oleObject28.bin"/><Relationship Id="rId5" Type="http://schemas.openxmlformats.org/officeDocument/2006/relationships/image" Target="../media/image1.png"/><Relationship Id="rId4" Type="http://schemas.openxmlformats.org/officeDocument/2006/relationships/oleObject" Target="../embeddings/oleObject27.bin"/></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vmlDrawing" Target="../drawings/vmlDrawing3.vml"/><Relationship Id="rId7"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1.png"/><Relationship Id="rId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vmlDrawing" Target="../drawings/vmlDrawing4.vml"/><Relationship Id="rId1" Type="http://schemas.openxmlformats.org/officeDocument/2006/relationships/theme" Target="../theme/theme4.xml"/><Relationship Id="rId5" Type="http://schemas.openxmlformats.org/officeDocument/2006/relationships/image" Target="../media/image2.jp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vmlDrawing" Target="../drawings/vmlDrawing5.vml"/><Relationship Id="rId7"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oleObject" Target="../embeddings/oleObject6.bin"/></Relationships>
</file>

<file path=ppt/slideMasters/_rels/slideMaster6.xml.rels><?xml version="1.0" encoding="UTF-8" standalone="yes"?>
<Relationships xmlns="http://schemas.openxmlformats.org/package/2006/relationships"><Relationship Id="rId3" Type="http://schemas.openxmlformats.org/officeDocument/2006/relationships/vmlDrawing" Target="../drawings/vmlDrawing6.vml"/><Relationship Id="rId7" Type="http://schemas.openxmlformats.org/officeDocument/2006/relationships/image" Target="../media/image2.jpg"/><Relationship Id="rId2" Type="http://schemas.openxmlformats.org/officeDocument/2006/relationships/theme" Target="../theme/theme6.xml"/><Relationship Id="rId1" Type="http://schemas.openxmlformats.org/officeDocument/2006/relationships/slideLayout" Target="../slideLayouts/slideLayout5.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oleObject" Target="../embeddings/oleObject7.bin"/></Relationships>
</file>

<file path=ppt/slideMasters/_rels/slideMaster7.xml.rels><?xml version="1.0" encoding="UTF-8" standalone="yes"?>
<Relationships xmlns="http://schemas.openxmlformats.org/package/2006/relationships"><Relationship Id="rId3" Type="http://schemas.openxmlformats.org/officeDocument/2006/relationships/vmlDrawing" Target="../drawings/vmlDrawing7.vml"/><Relationship Id="rId2" Type="http://schemas.openxmlformats.org/officeDocument/2006/relationships/theme" Target="../theme/theme7.xml"/><Relationship Id="rId1" Type="http://schemas.openxmlformats.org/officeDocument/2006/relationships/slideLayout" Target="../slideLayouts/slideLayout6.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8.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8.vml"/><Relationship Id="rId2" Type="http://schemas.openxmlformats.org/officeDocument/2006/relationships/theme" Target="../theme/theme8.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9.bin"/></Relationships>
</file>

<file path=ppt/slideMasters/_rels/slideMaster9.xml.rels><?xml version="1.0" encoding="UTF-8" standalone="yes"?>
<Relationships xmlns="http://schemas.openxmlformats.org/package/2006/relationships"><Relationship Id="rId3" Type="http://schemas.openxmlformats.org/officeDocument/2006/relationships/vmlDrawing" Target="../drawings/vmlDrawing9.vml"/><Relationship Id="rId2" Type="http://schemas.openxmlformats.org/officeDocument/2006/relationships/theme" Target="../theme/theme9.xml"/><Relationship Id="rId1" Type="http://schemas.openxmlformats.org/officeDocument/2006/relationships/slideLayout" Target="../slideLayouts/slideLayout8.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oleObject" Target="../embeddings/oleObject10.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10" name="Google Shape;10;p128"/>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32" r:id="rId4" imgW="1587" imgH="1587" progId="">
                  <p:embed/>
                </p:oleObj>
              </mc:Choice>
              <mc:Fallback>
                <p:oleObj r:id="rId4" imgW="1587" imgH="1587" progId="">
                  <p:embed/>
                  <p:pic>
                    <p:nvPicPr>
                      <p:cNvPr id="10" name="Google Shape;10;p128"/>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1" name="Google Shape;11;p128"/>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2" name="Google Shape;12;p128"/>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3" name="Google Shape;13;p12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4" name="Google Shape;14;p128"/>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5" name="Google Shape;15;p128"/>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6" name="Google Shape;16;p128"/>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7" name="Google Shape;17;p128"/>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8" name="Immagin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graphicFrame>
        <p:nvGraphicFramePr>
          <p:cNvPr id="114" name="Google Shape;114;p145"/>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0248" r:id="rId4" imgW="1587" imgH="1587" progId="">
                  <p:embed/>
                </p:oleObj>
              </mc:Choice>
              <mc:Fallback>
                <p:oleObj r:id="rId4" imgW="1587" imgH="1587" progId="">
                  <p:embed/>
                  <p:pic>
                    <p:nvPicPr>
                      <p:cNvPr id="114" name="Google Shape;114;p145"/>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15" name="Google Shape;115;p145"/>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16" name="Google Shape;116;p145"/>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17" name="Google Shape;117;p14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18" name="Google Shape;118;p145"/>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19" name="Google Shape;119;p145"/>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20" name="Google Shape;120;p145"/>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9" name="Immagin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6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graphicFrame>
        <p:nvGraphicFramePr>
          <p:cNvPr id="128" name="Google Shape;128;p147"/>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1278" r:id="rId4" imgW="1587" imgH="1587" progId="">
                  <p:embed/>
                </p:oleObj>
              </mc:Choice>
              <mc:Fallback>
                <p:oleObj r:id="rId4" imgW="1587" imgH="1587" progId="">
                  <p:embed/>
                  <p:pic>
                    <p:nvPicPr>
                      <p:cNvPr id="128" name="Google Shape;128;p147"/>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29" name="Google Shape;129;p147"/>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30" name="Google Shape;130;p147"/>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131" name="Google Shape;131;p147"/>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1279" r:id="rId6" imgW="1587" imgH="1587" progId="">
                  <p:embed/>
                </p:oleObj>
              </mc:Choice>
              <mc:Fallback>
                <p:oleObj r:id="rId6" imgW="1587" imgH="1587" progId="">
                  <p:embed/>
                  <p:pic>
                    <p:nvPicPr>
                      <p:cNvPr id="131" name="Google Shape;131;p147"/>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32" name="Google Shape;132;p147"/>
          <p:cNvSpPr txBox="1"/>
          <p:nvPr/>
        </p:nvSpPr>
        <p:spPr>
          <a:xfrm>
            <a:off x="0" y="5303837"/>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33" name="Google Shape;133;p147"/>
          <p:cNvSpPr txBox="1"/>
          <p:nvPr/>
        </p:nvSpPr>
        <p:spPr>
          <a:xfrm>
            <a:off x="0" y="5538787"/>
            <a:ext cx="12192000" cy="1319212"/>
          </a:xfrm>
          <a:prstGeom prst="rect">
            <a:avLst/>
          </a:prstGeom>
          <a:solidFill>
            <a:srgbClr val="D9D9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34" name="Google Shape;134;p14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35" name="Google Shape;135;p147"/>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36" name="Google Shape;136;p147"/>
          <p:cNvSpPr txBox="1">
            <a:spLocks noGrp="1"/>
          </p:cNvSpPr>
          <p:nvPr>
            <p:ph type="ftr" idx="11"/>
          </p:nvPr>
        </p:nvSpPr>
        <p:spPr>
          <a:xfrm>
            <a:off x="506412" y="5322887"/>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37" name="Google Shape;137;p147"/>
          <p:cNvSpPr txBox="1">
            <a:spLocks noGrp="1"/>
          </p:cNvSpPr>
          <p:nvPr>
            <p:ph type="sldNum" idx="12"/>
          </p:nvPr>
        </p:nvSpPr>
        <p:spPr>
          <a:xfrm>
            <a:off x="10034587" y="5322887"/>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2" name="Immagin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6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graphicFrame>
        <p:nvGraphicFramePr>
          <p:cNvPr id="146" name="Google Shape;146;p149"/>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2302" r:id="rId4" imgW="1587" imgH="1587" progId="">
                  <p:embed/>
                </p:oleObj>
              </mc:Choice>
              <mc:Fallback>
                <p:oleObj r:id="rId4" imgW="1587" imgH="1587" progId="">
                  <p:embed/>
                  <p:pic>
                    <p:nvPicPr>
                      <p:cNvPr id="146" name="Google Shape;146;p149"/>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47" name="Google Shape;147;p149"/>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48" name="Google Shape;148;p149"/>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149" name="Google Shape;149;p149"/>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2303" r:id="rId6" imgW="1587" imgH="1587" progId="">
                  <p:embed/>
                </p:oleObj>
              </mc:Choice>
              <mc:Fallback>
                <p:oleObj r:id="rId6" imgW="1587" imgH="1587" progId="">
                  <p:embed/>
                  <p:pic>
                    <p:nvPicPr>
                      <p:cNvPr id="149" name="Google Shape;149;p149"/>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pic>
        <p:nvPicPr>
          <p:cNvPr id="151" name="Google Shape;151;p149"/>
          <p:cNvPicPr preferRelativeResize="0"/>
          <p:nvPr/>
        </p:nvPicPr>
        <p:blipFill rotWithShape="1">
          <a:blip r:embed="rId7">
            <a:alphaModFix/>
          </a:blip>
          <a:srcRect/>
          <a:stretch/>
        </p:blipFill>
        <p:spPr>
          <a:xfrm>
            <a:off x="0" y="5484812"/>
            <a:ext cx="982662" cy="1122362"/>
          </a:xfrm>
          <a:prstGeom prst="rect">
            <a:avLst/>
          </a:prstGeom>
          <a:noFill/>
          <a:ln>
            <a:noFill/>
          </a:ln>
        </p:spPr>
      </p:pic>
      <p:sp>
        <p:nvSpPr>
          <p:cNvPr id="152" name="Google Shape;152;p14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53" name="Google Shape;153;p149"/>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149"/>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0" name="Immagin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7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graphicFrame>
        <p:nvGraphicFramePr>
          <p:cNvPr id="162" name="Google Shape;162;p15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3320" r:id="rId4" imgW="1587" imgH="1587" progId="">
                  <p:embed/>
                </p:oleObj>
              </mc:Choice>
              <mc:Fallback>
                <p:oleObj r:id="rId4" imgW="1587" imgH="1587" progId="">
                  <p:embed/>
                  <p:pic>
                    <p:nvPicPr>
                      <p:cNvPr id="162" name="Google Shape;162;p151"/>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63" name="Google Shape;163;p151"/>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64" name="Google Shape;164;p151"/>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165" name="Google Shape;165;p15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66" name="Google Shape;166;p151"/>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7" name="Google Shape;167;p151"/>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68" name="Google Shape;168;p151"/>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9" name="Immagin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7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graphicFrame>
        <p:nvGraphicFramePr>
          <p:cNvPr id="179" name="Google Shape;179;p153"/>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4350" r:id="rId4" imgW="1587" imgH="1587" progId="">
                  <p:embed/>
                </p:oleObj>
              </mc:Choice>
              <mc:Fallback>
                <p:oleObj r:id="rId4" imgW="1587" imgH="1587" progId="">
                  <p:embed/>
                  <p:pic>
                    <p:nvPicPr>
                      <p:cNvPr id="179" name="Google Shape;179;p153"/>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80" name="Google Shape;180;p153"/>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81" name="Google Shape;181;p153"/>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182" name="Google Shape;182;p153"/>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4351" r:id="rId6" imgW="1587" imgH="1587" progId="">
                  <p:embed/>
                </p:oleObj>
              </mc:Choice>
              <mc:Fallback>
                <p:oleObj r:id="rId6" imgW="1587" imgH="1587" progId="">
                  <p:embed/>
                  <p:pic>
                    <p:nvPicPr>
                      <p:cNvPr id="182" name="Google Shape;182;p153"/>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83" name="Google Shape;183;p153"/>
          <p:cNvSpPr txBox="1"/>
          <p:nvPr/>
        </p:nvSpPr>
        <p:spPr>
          <a:xfrm>
            <a:off x="0" y="5303837"/>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84" name="Google Shape;184;p153"/>
          <p:cNvSpPr txBox="1"/>
          <p:nvPr/>
        </p:nvSpPr>
        <p:spPr>
          <a:xfrm>
            <a:off x="0" y="5538787"/>
            <a:ext cx="12192000" cy="1319212"/>
          </a:xfrm>
          <a:prstGeom prst="rect">
            <a:avLst/>
          </a:prstGeom>
          <a:solidFill>
            <a:srgbClr val="D9D9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85" name="Google Shape;185;p15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86" name="Google Shape;186;p153"/>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87" name="Google Shape;187;p153"/>
          <p:cNvSpPr txBox="1">
            <a:spLocks noGrp="1"/>
          </p:cNvSpPr>
          <p:nvPr>
            <p:ph type="ftr" idx="11"/>
          </p:nvPr>
        </p:nvSpPr>
        <p:spPr>
          <a:xfrm>
            <a:off x="506412" y="5322887"/>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188" name="Google Shape;188;p153"/>
          <p:cNvSpPr txBox="1">
            <a:spLocks noGrp="1"/>
          </p:cNvSpPr>
          <p:nvPr>
            <p:ph type="sldNum" idx="12"/>
          </p:nvPr>
        </p:nvSpPr>
        <p:spPr>
          <a:xfrm>
            <a:off x="10034587" y="5322887"/>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2" name="Immagin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7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7"/>
        <p:cNvGrpSpPr/>
        <p:nvPr/>
      </p:nvGrpSpPr>
      <p:grpSpPr>
        <a:xfrm>
          <a:off x="0" y="0"/>
          <a:ext cx="0" cy="0"/>
          <a:chOff x="0" y="0"/>
          <a:chExt cx="0" cy="0"/>
        </a:xfrm>
      </p:grpSpPr>
      <p:graphicFrame>
        <p:nvGraphicFramePr>
          <p:cNvPr id="198" name="Google Shape;198;p155"/>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5374" r:id="rId4" imgW="1587" imgH="1587" progId="">
                  <p:embed/>
                </p:oleObj>
              </mc:Choice>
              <mc:Fallback>
                <p:oleObj r:id="rId4" imgW="1587" imgH="1587" progId="">
                  <p:embed/>
                  <p:pic>
                    <p:nvPicPr>
                      <p:cNvPr id="198" name="Google Shape;198;p155"/>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99" name="Google Shape;199;p155"/>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00" name="Google Shape;200;p155"/>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201" name="Google Shape;201;p155"/>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5375" r:id="rId6" imgW="1587" imgH="1587" progId="">
                  <p:embed/>
                </p:oleObj>
              </mc:Choice>
              <mc:Fallback>
                <p:oleObj r:id="rId6" imgW="1587" imgH="1587" progId="">
                  <p:embed/>
                  <p:pic>
                    <p:nvPicPr>
                      <p:cNvPr id="201" name="Google Shape;201;p155"/>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02" name="Google Shape;202;p155"/>
          <p:cNvSpPr txBox="1"/>
          <p:nvPr/>
        </p:nvSpPr>
        <p:spPr>
          <a:xfrm>
            <a:off x="0" y="5303837"/>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03" name="Google Shape;203;p155"/>
          <p:cNvSpPr txBox="1"/>
          <p:nvPr/>
        </p:nvSpPr>
        <p:spPr>
          <a:xfrm>
            <a:off x="0" y="5538787"/>
            <a:ext cx="12192000" cy="1319212"/>
          </a:xfrm>
          <a:prstGeom prst="rect">
            <a:avLst/>
          </a:prstGeom>
          <a:solidFill>
            <a:srgbClr val="D9D9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04" name="Google Shape;204;p15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205" name="Google Shape;205;p155"/>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06" name="Google Shape;206;p155"/>
          <p:cNvSpPr txBox="1">
            <a:spLocks noGrp="1"/>
          </p:cNvSpPr>
          <p:nvPr>
            <p:ph type="ftr" idx="11"/>
          </p:nvPr>
        </p:nvSpPr>
        <p:spPr>
          <a:xfrm>
            <a:off x="506412" y="5322887"/>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07" name="Google Shape;207;p155"/>
          <p:cNvSpPr txBox="1">
            <a:spLocks noGrp="1"/>
          </p:cNvSpPr>
          <p:nvPr>
            <p:ph type="sldNum" idx="12"/>
          </p:nvPr>
        </p:nvSpPr>
        <p:spPr>
          <a:xfrm>
            <a:off x="10034587" y="5322887"/>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2" name="Immagin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603127" y="4463977"/>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7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graphicFrame>
        <p:nvGraphicFramePr>
          <p:cNvPr id="219" name="Google Shape;219;p157"/>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6392" r:id="rId4" imgW="1587" imgH="1587" progId="">
                  <p:embed/>
                </p:oleObj>
              </mc:Choice>
              <mc:Fallback>
                <p:oleObj r:id="rId4" imgW="1587" imgH="1587" progId="">
                  <p:embed/>
                  <p:pic>
                    <p:nvPicPr>
                      <p:cNvPr id="219" name="Google Shape;219;p157"/>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20" name="Google Shape;220;p157"/>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21" name="Google Shape;221;p157"/>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22" name="Google Shape;222;p15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223" name="Google Shape;223;p157"/>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24" name="Google Shape;224;p157"/>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25" name="Google Shape;225;p157"/>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9" name="Immagin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7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graphicFrame>
        <p:nvGraphicFramePr>
          <p:cNvPr id="235" name="Google Shape;235;p159"/>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7422" r:id="rId4" imgW="1587" imgH="1587" progId="">
                  <p:embed/>
                </p:oleObj>
              </mc:Choice>
              <mc:Fallback>
                <p:oleObj r:id="rId4" imgW="1587" imgH="1587" progId="">
                  <p:embed/>
                  <p:pic>
                    <p:nvPicPr>
                      <p:cNvPr id="235" name="Google Shape;235;p159"/>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36" name="Google Shape;236;p159"/>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37" name="Google Shape;237;p159"/>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238" name="Google Shape;238;p159"/>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7423" r:id="rId6" imgW="1587" imgH="1587" progId="">
                  <p:embed/>
                </p:oleObj>
              </mc:Choice>
              <mc:Fallback>
                <p:oleObj r:id="rId6" imgW="1587" imgH="1587" progId="">
                  <p:embed/>
                  <p:pic>
                    <p:nvPicPr>
                      <p:cNvPr id="238" name="Google Shape;238;p159"/>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39" name="Google Shape;239;p15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240" name="Google Shape;240;p159"/>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41" name="Google Shape;241;p159"/>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42" name="Google Shape;242;p159"/>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0" name="Immagin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8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8"/>
        <p:cNvGrpSpPr/>
        <p:nvPr/>
      </p:nvGrpSpPr>
      <p:grpSpPr>
        <a:xfrm>
          <a:off x="0" y="0"/>
          <a:ext cx="0" cy="0"/>
          <a:chOff x="0" y="0"/>
          <a:chExt cx="0" cy="0"/>
        </a:xfrm>
      </p:grpSpPr>
      <p:graphicFrame>
        <p:nvGraphicFramePr>
          <p:cNvPr id="249" name="Google Shape;249;p16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8440" r:id="rId4" imgW="1587" imgH="1587" progId="">
                  <p:embed/>
                </p:oleObj>
              </mc:Choice>
              <mc:Fallback>
                <p:oleObj r:id="rId4" imgW="1587" imgH="1587" progId="">
                  <p:embed/>
                  <p:pic>
                    <p:nvPicPr>
                      <p:cNvPr id="249" name="Google Shape;249;p161"/>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50" name="Google Shape;250;p161"/>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51" name="Google Shape;251;p161"/>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52" name="Google Shape;252;p16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253" name="Google Shape;253;p161"/>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254" name="Google Shape;254;p161"/>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55" name="Google Shape;255;p161"/>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9" name="Immagin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8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9"/>
        <p:cNvGrpSpPr/>
        <p:nvPr/>
      </p:nvGrpSpPr>
      <p:grpSpPr>
        <a:xfrm>
          <a:off x="0" y="0"/>
          <a:ext cx="0" cy="0"/>
          <a:chOff x="0" y="0"/>
          <a:chExt cx="0" cy="0"/>
        </a:xfrm>
      </p:grpSpPr>
      <p:graphicFrame>
        <p:nvGraphicFramePr>
          <p:cNvPr id="260" name="Google Shape;260;p163"/>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9470" r:id="rId4" imgW="1587" imgH="1587" progId="">
                  <p:embed/>
                </p:oleObj>
              </mc:Choice>
              <mc:Fallback>
                <p:oleObj r:id="rId4" imgW="1587" imgH="1587" progId="">
                  <p:embed/>
                  <p:pic>
                    <p:nvPicPr>
                      <p:cNvPr id="260" name="Google Shape;260;p163"/>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61" name="Google Shape;261;p163"/>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62" name="Google Shape;262;p163"/>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263" name="Google Shape;263;p163"/>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19471" r:id="rId6" imgW="1587" imgH="1587" progId="">
                  <p:embed/>
                </p:oleObj>
              </mc:Choice>
              <mc:Fallback>
                <p:oleObj r:id="rId6" imgW="1587" imgH="1587" progId="">
                  <p:embed/>
                  <p:pic>
                    <p:nvPicPr>
                      <p:cNvPr id="263" name="Google Shape;263;p163"/>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64" name="Google Shape;264;p16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265" name="Google Shape;265;p163"/>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163"/>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67" name="Google Shape;267;p163"/>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0" name="Immagin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8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graphicFrame>
        <p:nvGraphicFramePr>
          <p:cNvPr id="25" name="Google Shape;25;p130"/>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56" r:id="rId4" imgW="1587" imgH="1587" progId="">
                  <p:embed/>
                </p:oleObj>
              </mc:Choice>
              <mc:Fallback>
                <p:oleObj r:id="rId4" imgW="1587" imgH="1587" progId="">
                  <p:embed/>
                  <p:pic>
                    <p:nvPicPr>
                      <p:cNvPr id="25" name="Google Shape;25;p130"/>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6" name="Google Shape;26;p130"/>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 name="Google Shape;27;p130"/>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29" name="Google Shape;29;p130"/>
          <p:cNvPicPr preferRelativeResize="0"/>
          <p:nvPr/>
        </p:nvPicPr>
        <p:blipFill rotWithShape="1">
          <a:blip r:embed="rId6">
            <a:alphaModFix/>
          </a:blip>
          <a:srcRect/>
          <a:stretch/>
        </p:blipFill>
        <p:spPr>
          <a:xfrm>
            <a:off x="0" y="5484812"/>
            <a:ext cx="982662" cy="1122362"/>
          </a:xfrm>
          <a:prstGeom prst="rect">
            <a:avLst/>
          </a:prstGeom>
          <a:noFill/>
          <a:ln>
            <a:noFill/>
          </a:ln>
        </p:spPr>
      </p:pic>
      <p:sp>
        <p:nvSpPr>
          <p:cNvPr id="30" name="Google Shape;30;p13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31" name="Google Shape;31;p130"/>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130"/>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9" name="Immagine 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graphicFrame>
        <p:nvGraphicFramePr>
          <p:cNvPr id="274" name="Google Shape;274;p165"/>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494" r:id="rId4" imgW="1587" imgH="1587" progId="">
                  <p:embed/>
                </p:oleObj>
              </mc:Choice>
              <mc:Fallback>
                <p:oleObj r:id="rId4" imgW="1587" imgH="1587" progId="">
                  <p:embed/>
                  <p:pic>
                    <p:nvPicPr>
                      <p:cNvPr id="274" name="Google Shape;274;p165"/>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75" name="Google Shape;275;p165"/>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6" name="Google Shape;276;p165"/>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277" name="Google Shape;277;p165"/>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20495" r:id="rId6" imgW="1587" imgH="1587" progId="">
                  <p:embed/>
                </p:oleObj>
              </mc:Choice>
              <mc:Fallback>
                <p:oleObj r:id="rId6" imgW="1587" imgH="1587" progId="">
                  <p:embed/>
                  <p:pic>
                    <p:nvPicPr>
                      <p:cNvPr id="277" name="Google Shape;277;p165"/>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278" name="Google Shape;278;p165"/>
          <p:cNvSpPr txBox="1"/>
          <p:nvPr/>
        </p:nvSpPr>
        <p:spPr>
          <a:xfrm>
            <a:off x="0" y="0"/>
            <a:ext cx="12192000" cy="6858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79" name="Google Shape;279;p16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280" name="Google Shape;280;p165"/>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1" name="Google Shape;281;p165"/>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282" name="Google Shape;282;p165"/>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1" name="Immagin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8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graphicFrame>
        <p:nvGraphicFramePr>
          <p:cNvPr id="39" name="Google Shape;39;p132"/>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086" r:id="rId4" imgW="1587" imgH="1587" progId="">
                  <p:embed/>
                </p:oleObj>
              </mc:Choice>
              <mc:Fallback>
                <p:oleObj r:id="rId4" imgW="1587" imgH="1587" progId="">
                  <p:embed/>
                  <p:pic>
                    <p:nvPicPr>
                      <p:cNvPr id="39" name="Google Shape;39;p132"/>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40" name="Google Shape;40;p132"/>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41" name="Google Shape;41;p132"/>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graphicFrame>
        <p:nvGraphicFramePr>
          <p:cNvPr id="42" name="Google Shape;42;p132"/>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3087" r:id="rId6" imgW="1587" imgH="1587" progId="">
                  <p:embed/>
                </p:oleObj>
              </mc:Choice>
              <mc:Fallback>
                <p:oleObj r:id="rId6" imgW="1587" imgH="1587" progId="">
                  <p:embed/>
                  <p:pic>
                    <p:nvPicPr>
                      <p:cNvPr id="42" name="Google Shape;42;p132"/>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pic>
        <p:nvPicPr>
          <p:cNvPr id="43" name="Google Shape;43;p132"/>
          <p:cNvPicPr preferRelativeResize="0"/>
          <p:nvPr/>
        </p:nvPicPr>
        <p:blipFill rotWithShape="1">
          <a:blip r:embed="rId7">
            <a:alphaModFix/>
          </a:blip>
          <a:srcRect/>
          <a:stretch/>
        </p:blipFill>
        <p:spPr>
          <a:xfrm>
            <a:off x="0" y="5484812"/>
            <a:ext cx="982662" cy="1122362"/>
          </a:xfrm>
          <a:prstGeom prst="rect">
            <a:avLst/>
          </a:prstGeom>
          <a:noFill/>
          <a:ln>
            <a:noFill/>
          </a:ln>
        </p:spPr>
      </p:pic>
      <p:sp>
        <p:nvSpPr>
          <p:cNvPr id="45" name="Google Shape;45;p13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46" name="Google Shape;46;p132"/>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47" name="Google Shape;47;p132"/>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pic>
        <p:nvPicPr>
          <p:cNvPr id="10" name="Immagin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1"/>
        <p:cNvGrpSpPr/>
        <p:nvPr/>
      </p:nvGrpSpPr>
      <p:grpSpPr>
        <a:xfrm>
          <a:off x="0" y="0"/>
          <a:ext cx="0" cy="0"/>
          <a:chOff x="0" y="0"/>
          <a:chExt cx="0" cy="0"/>
        </a:xfrm>
      </p:grpSpPr>
      <p:graphicFrame>
        <p:nvGraphicFramePr>
          <p:cNvPr id="52" name="Google Shape;52;p134"/>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4104" r:id="rId3" imgW="1587" imgH="1587" progId="">
                  <p:embed/>
                </p:oleObj>
              </mc:Choice>
              <mc:Fallback>
                <p:oleObj r:id="rId3" imgW="1587" imgH="1587" progId="">
                  <p:embed/>
                  <p:pic>
                    <p:nvPicPr>
                      <p:cNvPr id="52" name="Google Shape;52;p134"/>
                      <p:cNvPicPr preferRelativeResize="0"/>
                      <p:nvPr/>
                    </p:nvPicPr>
                    <p:blipFill rotWithShape="1">
                      <a:blip r:embed="rId4">
                        <a:alphaModFix/>
                      </a:blip>
                      <a:srcRect/>
                      <a:stretch/>
                    </p:blipFill>
                    <p:spPr>
                      <a:xfrm>
                        <a:off x="1587" y="1587"/>
                        <a:ext cx="1587" cy="1587"/>
                      </a:xfrm>
                      <a:prstGeom prst="rect">
                        <a:avLst/>
                      </a:prstGeom>
                      <a:noFill/>
                      <a:ln>
                        <a:noFill/>
                      </a:ln>
                    </p:spPr>
                  </p:pic>
                </p:oleObj>
              </mc:Fallback>
            </mc:AlternateContent>
          </a:graphicData>
        </a:graphic>
      </p:graphicFrame>
      <p:sp>
        <p:nvSpPr>
          <p:cNvPr id="53" name="Google Shape;53;p134"/>
          <p:cNvSpPr txBox="1"/>
          <p:nvPr/>
        </p:nvSpPr>
        <p:spPr>
          <a:xfrm>
            <a:off x="0" y="6604000"/>
            <a:ext cx="12192000" cy="254000"/>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54" name="Google Shape;54;p13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55" name="Google Shape;55;p134"/>
          <p:cNvSpPr txBox="1">
            <a:spLocks noGrp="1"/>
          </p:cNvSpPr>
          <p:nvPr>
            <p:ph type="ftr" idx="11"/>
          </p:nvPr>
        </p:nvSpPr>
        <p:spPr>
          <a:xfrm>
            <a:off x="506412" y="6623050"/>
            <a:ext cx="90185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34"/>
          <p:cNvSpPr txBox="1">
            <a:spLocks noGrp="1"/>
          </p:cNvSpPr>
          <p:nvPr>
            <p:ph type="sldNum" idx="12"/>
          </p:nvPr>
        </p:nvSpPr>
        <p:spPr>
          <a:xfrm>
            <a:off x="10034587" y="6623050"/>
            <a:ext cx="1647825" cy="2159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chemeClr val="lt1"/>
              </a:buClr>
              <a:buSzPts val="1000"/>
              <a:buFont typeface="Calibri"/>
              <a:buNone/>
              <a:defRPr sz="10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a:t>
            </a:fld>
            <a:endParaRPr sz="1400">
              <a:solidFill>
                <a:srgbClr val="000000"/>
              </a:solidFill>
              <a:latin typeface="Arial"/>
              <a:ea typeface="Arial"/>
              <a:cs typeface="Arial"/>
              <a:sym typeface="Arial"/>
            </a:endParaRPr>
          </a:p>
        </p:txBody>
      </p:sp>
      <p:sp>
        <p:nvSpPr>
          <p:cNvPr id="57" name="Google Shape;57;p134"/>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8" name="Google Shape;58;p134"/>
          <p:cNvSpPr txBox="1"/>
          <p:nvPr/>
        </p:nvSpPr>
        <p:spPr>
          <a:xfrm>
            <a:off x="506412" y="6086475"/>
            <a:ext cx="11176000" cy="153987"/>
          </a:xfrm>
          <a:prstGeom prst="rect">
            <a:avLst/>
          </a:prstGeom>
          <a:noFill/>
          <a:ln>
            <a:noFill/>
          </a:ln>
        </p:spPr>
        <p:txBody>
          <a:bodyPr spcFirstLastPara="1" wrap="square" lIns="0" tIns="0" rIns="0" bIns="0" anchor="b" anchorCtr="0">
            <a:spAutoFit/>
          </a:bodyPr>
          <a:lstStyle/>
          <a:p>
            <a:pPr marL="0" marR="0" lvl="0" indent="0" algn="l" rtl="0">
              <a:lnSpc>
                <a:spcPct val="100000"/>
              </a:lnSpc>
              <a:spcBef>
                <a:spcPts val="0"/>
              </a:spcBef>
              <a:spcAft>
                <a:spcPts val="0"/>
              </a:spcAft>
              <a:buClr>
                <a:schemeClr val="dk1"/>
              </a:buClr>
              <a:buSzPts val="1000"/>
              <a:buFont typeface="Calibri"/>
              <a:buNone/>
            </a:pPr>
            <a:r>
              <a:rPr lang="en-US" sz="1000" b="0"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pic>
        <p:nvPicPr>
          <p:cNvPr id="9" name="Immagin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
        <p:cNvGrpSpPr/>
        <p:nvPr/>
      </p:nvGrpSpPr>
      <p:grpSpPr>
        <a:xfrm>
          <a:off x="0" y="0"/>
          <a:ext cx="0" cy="0"/>
          <a:chOff x="0" y="0"/>
          <a:chExt cx="0" cy="0"/>
        </a:xfrm>
      </p:grpSpPr>
      <p:graphicFrame>
        <p:nvGraphicFramePr>
          <p:cNvPr id="60" name="Google Shape;60;p135"/>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5128" r:id="rId4" imgW="1587" imgH="1587" progId="">
                  <p:embed/>
                </p:oleObj>
              </mc:Choice>
              <mc:Fallback>
                <p:oleObj r:id="rId4" imgW="1587" imgH="1587" progId="">
                  <p:embed/>
                  <p:pic>
                    <p:nvPicPr>
                      <p:cNvPr id="60" name="Google Shape;60;p135"/>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61" name="Google Shape;61;p135"/>
          <p:cNvSpPr txBox="1"/>
          <p:nvPr/>
        </p:nvSpPr>
        <p:spPr>
          <a:xfrm>
            <a:off x="0" y="5557837"/>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62" name="Google Shape;62;p135"/>
          <p:cNvPicPr preferRelativeResize="0"/>
          <p:nvPr/>
        </p:nvPicPr>
        <p:blipFill rotWithShape="1">
          <a:blip r:embed="rId6">
            <a:alphaModFix/>
          </a:blip>
          <a:srcRect/>
          <a:stretch/>
        </p:blipFill>
        <p:spPr>
          <a:xfrm>
            <a:off x="104775" y="123825"/>
            <a:ext cx="1277937" cy="1428750"/>
          </a:xfrm>
          <a:prstGeom prst="rect">
            <a:avLst/>
          </a:prstGeom>
          <a:noFill/>
          <a:ln>
            <a:noFill/>
          </a:ln>
        </p:spPr>
      </p:pic>
      <p:pic>
        <p:nvPicPr>
          <p:cNvPr id="63" name="Google Shape;63;p135" descr="https://extranet.who.int/datacol/answer_upload.asp?survey_id=475&amp;view_id=326&amp;question_id=15106&amp;answer_id=47397&amp;respondent_id=22063"/>
          <p:cNvPicPr preferRelativeResize="0"/>
          <p:nvPr/>
        </p:nvPicPr>
        <p:blipFill rotWithShape="1">
          <a:blip r:embed="rId7">
            <a:alphaModFix/>
          </a:blip>
          <a:srcRect/>
          <a:stretch/>
        </p:blipFill>
        <p:spPr>
          <a:xfrm>
            <a:off x="9601200" y="163512"/>
            <a:ext cx="2395537" cy="842962"/>
          </a:xfrm>
          <a:prstGeom prst="rect">
            <a:avLst/>
          </a:prstGeom>
          <a:noFill/>
          <a:ln>
            <a:noFill/>
          </a:ln>
        </p:spPr>
      </p:pic>
      <p:sp>
        <p:nvSpPr>
          <p:cNvPr id="64" name="Google Shape;64;p13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65" name="Google Shape;65;p135"/>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pic>
        <p:nvPicPr>
          <p:cNvPr id="8" name="Immagin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Shape 69"/>
        <p:cNvGrpSpPr/>
        <p:nvPr/>
      </p:nvGrpSpPr>
      <p:grpSpPr>
        <a:xfrm>
          <a:off x="0" y="0"/>
          <a:ext cx="0" cy="0"/>
          <a:chOff x="0" y="0"/>
          <a:chExt cx="0" cy="0"/>
        </a:xfrm>
      </p:grpSpPr>
      <p:graphicFrame>
        <p:nvGraphicFramePr>
          <p:cNvPr id="70" name="Google Shape;70;p137"/>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6152" r:id="rId4" imgW="1587" imgH="1587" progId="">
                  <p:embed/>
                </p:oleObj>
              </mc:Choice>
              <mc:Fallback>
                <p:oleObj r:id="rId4" imgW="1587" imgH="1587" progId="">
                  <p:embed/>
                  <p:pic>
                    <p:nvPicPr>
                      <p:cNvPr id="70" name="Google Shape;70;p137"/>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71" name="Google Shape;71;p137"/>
          <p:cNvSpPr txBox="1"/>
          <p:nvPr/>
        </p:nvSpPr>
        <p:spPr>
          <a:xfrm>
            <a:off x="0" y="5557837"/>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72" name="Google Shape;72;p137"/>
          <p:cNvPicPr preferRelativeResize="0"/>
          <p:nvPr/>
        </p:nvPicPr>
        <p:blipFill rotWithShape="1">
          <a:blip r:embed="rId6">
            <a:alphaModFix/>
          </a:blip>
          <a:srcRect t="52017" b="11065"/>
          <a:stretch/>
        </p:blipFill>
        <p:spPr>
          <a:xfrm>
            <a:off x="10566400" y="319087"/>
            <a:ext cx="1400175" cy="539750"/>
          </a:xfrm>
          <a:prstGeom prst="rect">
            <a:avLst/>
          </a:prstGeom>
          <a:noFill/>
          <a:ln>
            <a:noFill/>
          </a:ln>
        </p:spPr>
      </p:pic>
      <p:sp>
        <p:nvSpPr>
          <p:cNvPr id="73" name="Google Shape;73;p13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74" name="Google Shape;74;p137"/>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75" name="Google Shape;75;p137"/>
          <p:cNvSpPr txBox="1">
            <a:spLocks noGrp="1"/>
          </p:cNvSpPr>
          <p:nvPr>
            <p:ph type="ftr" idx="11"/>
          </p:nvPr>
        </p:nvSpPr>
        <p:spPr>
          <a:xfrm>
            <a:off x="506412" y="6189662"/>
            <a:ext cx="110886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pic>
        <p:nvPicPr>
          <p:cNvPr id="8" name="Immagin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5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a:gsLst>
            <a:gs pos="0">
              <a:schemeClr val="accent2"/>
            </a:gs>
            <a:gs pos="100000">
              <a:schemeClr val="accent1"/>
            </a:gs>
          </a:gsLst>
          <a:lin ang="0" scaled="0"/>
        </a:gradFill>
        <a:effectLst/>
      </p:bgPr>
    </p:bg>
    <p:spTree>
      <p:nvGrpSpPr>
        <p:cNvPr id="1" name="Shape 81"/>
        <p:cNvGrpSpPr/>
        <p:nvPr/>
      </p:nvGrpSpPr>
      <p:grpSpPr>
        <a:xfrm>
          <a:off x="0" y="0"/>
          <a:ext cx="0" cy="0"/>
          <a:chOff x="0" y="0"/>
          <a:chExt cx="0" cy="0"/>
        </a:xfrm>
      </p:grpSpPr>
      <p:graphicFrame>
        <p:nvGraphicFramePr>
          <p:cNvPr id="82" name="Google Shape;82;p139"/>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7176" r:id="rId4" imgW="1587" imgH="1587" progId="">
                  <p:embed/>
                </p:oleObj>
              </mc:Choice>
              <mc:Fallback>
                <p:oleObj r:id="rId4" imgW="1587" imgH="1587" progId="">
                  <p:embed/>
                  <p:pic>
                    <p:nvPicPr>
                      <p:cNvPr id="82" name="Google Shape;82;p139"/>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83" name="Google Shape;83;p139"/>
          <p:cNvSpPr txBox="1"/>
          <p:nvPr/>
        </p:nvSpPr>
        <p:spPr>
          <a:xfrm>
            <a:off x="0" y="5303837"/>
            <a:ext cx="12192000" cy="1554162"/>
          </a:xfrm>
          <a:prstGeom prst="rect">
            <a:avLst/>
          </a:prstGeom>
          <a:solidFill>
            <a:srgbClr val="D9D9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84" name="Google Shape;84;p13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85" name="Google Shape;85;p139"/>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39"/>
          <p:cNvSpPr txBox="1">
            <a:spLocks noGrp="1"/>
          </p:cNvSpPr>
          <p:nvPr>
            <p:ph type="ftr" idx="11"/>
          </p:nvPr>
        </p:nvSpPr>
        <p:spPr>
          <a:xfrm>
            <a:off x="506412" y="5013325"/>
            <a:ext cx="110886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pic>
        <p:nvPicPr>
          <p:cNvPr id="7" name="Immagin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graphicFrame>
        <p:nvGraphicFramePr>
          <p:cNvPr id="93" name="Google Shape;93;p141"/>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8200" r:id="rId4" imgW="1587" imgH="1587" progId="">
                  <p:embed/>
                </p:oleObj>
              </mc:Choice>
              <mc:Fallback>
                <p:oleObj r:id="rId4" imgW="1587" imgH="1587" progId="">
                  <p:embed/>
                  <p:pic>
                    <p:nvPicPr>
                      <p:cNvPr id="93" name="Google Shape;93;p141"/>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94" name="Google Shape;94;p141"/>
          <p:cNvSpPr txBox="1"/>
          <p:nvPr/>
        </p:nvSpPr>
        <p:spPr>
          <a:xfrm>
            <a:off x="0" y="5303837"/>
            <a:ext cx="12192000" cy="1554162"/>
          </a:xfrm>
          <a:prstGeom prst="rect">
            <a:avLst/>
          </a:prstGeom>
          <a:solidFill>
            <a:srgbClr val="D9D9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95" name="Google Shape;95;p14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96" name="Google Shape;96;p141"/>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97" name="Google Shape;97;p141"/>
          <p:cNvSpPr txBox="1">
            <a:spLocks noGrp="1"/>
          </p:cNvSpPr>
          <p:nvPr>
            <p:ph type="ftr" idx="11"/>
          </p:nvPr>
        </p:nvSpPr>
        <p:spPr>
          <a:xfrm>
            <a:off x="506412" y="5013325"/>
            <a:ext cx="110886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pic>
        <p:nvPicPr>
          <p:cNvPr id="7" name="Immagin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3"/>
        <p:cNvGrpSpPr/>
        <p:nvPr/>
      </p:nvGrpSpPr>
      <p:grpSpPr>
        <a:xfrm>
          <a:off x="0" y="0"/>
          <a:ext cx="0" cy="0"/>
          <a:chOff x="0" y="0"/>
          <a:chExt cx="0" cy="0"/>
        </a:xfrm>
      </p:grpSpPr>
      <p:graphicFrame>
        <p:nvGraphicFramePr>
          <p:cNvPr id="104" name="Google Shape;104;p143"/>
          <p:cNvGraphicFramePr/>
          <p:nvPr/>
        </p:nvGraphicFramePr>
        <p:xfrm>
          <a:off x="1587" y="1587"/>
          <a:ext cx="1587" cy="1587"/>
        </p:xfrm>
        <a:graphic>
          <a:graphicData uri="http://schemas.openxmlformats.org/presentationml/2006/ole">
            <mc:AlternateContent xmlns:mc="http://schemas.openxmlformats.org/markup-compatibility/2006">
              <mc:Choice xmlns:v="urn:schemas-microsoft-com:vml" Requires="v">
                <p:oleObj spid="_x0000_s9224" r:id="rId4" imgW="1587" imgH="1587" progId="">
                  <p:embed/>
                </p:oleObj>
              </mc:Choice>
              <mc:Fallback>
                <p:oleObj r:id="rId4" imgW="1587" imgH="1587" progId="">
                  <p:embed/>
                  <p:pic>
                    <p:nvPicPr>
                      <p:cNvPr id="104" name="Google Shape;104;p143"/>
                      <p:cNvPicPr preferRelativeResize="0"/>
                      <p:nvPr/>
                    </p:nvPicPr>
                    <p:blipFill rotWithShape="1">
                      <a:blip r:embed="rId5">
                        <a:alphaModFix/>
                      </a:blip>
                      <a:srcRect/>
                      <a:stretch/>
                    </p:blipFill>
                    <p:spPr>
                      <a:xfrm>
                        <a:off x="1587" y="1587"/>
                        <a:ext cx="1587" cy="1587"/>
                      </a:xfrm>
                      <a:prstGeom prst="rect">
                        <a:avLst/>
                      </a:prstGeom>
                      <a:noFill/>
                      <a:ln>
                        <a:noFill/>
                      </a:ln>
                    </p:spPr>
                  </p:pic>
                </p:oleObj>
              </mc:Fallback>
            </mc:AlternateContent>
          </a:graphicData>
        </a:graphic>
      </p:graphicFrame>
      <p:sp>
        <p:nvSpPr>
          <p:cNvPr id="105" name="Google Shape;105;p143"/>
          <p:cNvSpPr txBox="1"/>
          <p:nvPr/>
        </p:nvSpPr>
        <p:spPr>
          <a:xfrm>
            <a:off x="0" y="5557837"/>
            <a:ext cx="12192000" cy="1300162"/>
          </a:xfrm>
          <a:prstGeom prst="rect">
            <a:avLst/>
          </a:prstGeom>
          <a:gradFill>
            <a:gsLst>
              <a:gs pos="0">
                <a:schemeClr val="accent2"/>
              </a:gs>
              <a:gs pos="100000">
                <a:schemeClr val="accen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106" name="Google Shape;106;p14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lvl1pPr marR="0" lvl="0"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1pPr>
            <a:lvl2pPr marR="0" lvl="1"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2pPr>
            <a:lvl3pPr marR="0" lvl="2"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3pPr>
            <a:lvl4pPr marR="0" lvl="3"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4pPr>
            <a:lvl5pPr marR="0" lvl="4"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5pPr>
            <a:lvl6pPr marR="0" lvl="5"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6pPr>
            <a:lvl7pPr marR="0" lvl="6"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7pPr>
            <a:lvl8pPr marR="0" lvl="7"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8pPr>
            <a:lvl9pPr marR="0" lvl="8" algn="l" rtl="0">
              <a:lnSpc>
                <a:spcPct val="117857"/>
              </a:lnSpc>
              <a:spcBef>
                <a:spcPts val="0"/>
              </a:spcBef>
              <a:spcAft>
                <a:spcPts val="0"/>
              </a:spcAft>
              <a:buClr>
                <a:srgbClr val="000000"/>
              </a:buClr>
              <a:buSzPts val="1400"/>
              <a:buFont typeface="Arial"/>
              <a:buNone/>
              <a:defRPr sz="2800" b="1" i="0" u="none" strike="noStrike" cap="none">
                <a:solidFill>
                  <a:schemeClr val="accent1"/>
                </a:solidFill>
                <a:latin typeface="Century Gothic"/>
                <a:ea typeface="Century Gothic"/>
                <a:cs typeface="Century Gothic"/>
                <a:sym typeface="Century Gothic"/>
              </a:defRPr>
            </a:lvl9pPr>
          </a:lstStyle>
          <a:p>
            <a:endParaRPr/>
          </a:p>
        </p:txBody>
      </p:sp>
      <p:sp>
        <p:nvSpPr>
          <p:cNvPr id="107" name="Google Shape;107;p143"/>
          <p:cNvSpPr txBox="1">
            <a:spLocks noGrp="1"/>
          </p:cNvSpPr>
          <p:nvPr>
            <p:ph type="body" idx="1"/>
          </p:nvPr>
        </p:nvSpPr>
        <p:spPr>
          <a:xfrm>
            <a:off x="506412" y="1739900"/>
            <a:ext cx="11176000" cy="4500562"/>
          </a:xfrm>
          <a:prstGeom prst="rect">
            <a:avLst/>
          </a:prstGeom>
          <a:noFill/>
          <a:ln>
            <a:noFill/>
          </a:ln>
        </p:spPr>
        <p:txBody>
          <a:bodyPr spcFirstLastPara="1" wrap="square" lIns="0" tIns="46800" rIns="0" bIns="45700" anchor="t" anchorCtr="0">
            <a:noAutofit/>
          </a:bodyPr>
          <a:lstStyle>
            <a:lvl1pPr marL="457200" marR="0" lvl="0" indent="-330200" algn="l" rtl="0">
              <a:lnSpc>
                <a:spcPct val="100000"/>
              </a:lnSpc>
              <a:spcBef>
                <a:spcPts val="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1pPr>
            <a:lvl2pPr marL="914400" marR="0" lvl="1"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1200"/>
              </a:spcBef>
              <a:spcAft>
                <a:spcPts val="0"/>
              </a:spcAft>
              <a:buClr>
                <a:schemeClr val="accent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43"/>
          <p:cNvSpPr txBox="1">
            <a:spLocks noGrp="1"/>
          </p:cNvSpPr>
          <p:nvPr>
            <p:ph type="ftr" idx="11"/>
          </p:nvPr>
        </p:nvSpPr>
        <p:spPr>
          <a:xfrm>
            <a:off x="506412" y="6189662"/>
            <a:ext cx="11088687" cy="215900"/>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900" b="0" i="0" u="none" strike="noStrike" cap="none">
                <a:solidFill>
                  <a:schemeClr val="dk1"/>
                </a:solidFill>
                <a:latin typeface="Arial"/>
                <a:ea typeface="Arial"/>
                <a:cs typeface="Arial"/>
                <a:sym typeface="Arial"/>
              </a:defRPr>
            </a:lvl9pPr>
          </a:lstStyle>
          <a:p>
            <a:endParaRPr/>
          </a:p>
        </p:txBody>
      </p:sp>
      <p:pic>
        <p:nvPicPr>
          <p:cNvPr id="7" name="Immagin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858500" y="5681229"/>
            <a:ext cx="1192876" cy="810491"/>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hyperlink" Target="https://youtu.be/GTURfplghls" TargetMode="Externa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ig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youtu.be/NZBxI9pNYHw"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8WhxKJtOXec"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youtu.be/fhF6mv03Cx0"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youtu.be/5aVdoaX9YXk"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youtu.be/8sVCoxYbLIk"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hyperlink" Target="http://www.infodai.org/"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youtu.be/zDkfPVG-xA4" TargetMode="Externa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1"/>
          <p:cNvSpPr txBox="1"/>
          <p:nvPr/>
        </p:nvSpPr>
        <p:spPr>
          <a:xfrm>
            <a:off x="-14287" y="4889500"/>
            <a:ext cx="12192000" cy="1982787"/>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pic>
        <p:nvPicPr>
          <p:cNvPr id="293" name="Google Shape;293;p1" descr="A person holding a baby&#10;&#10;Description generated with very high confidence"/>
          <p:cNvPicPr preferRelativeResize="0"/>
          <p:nvPr/>
        </p:nvPicPr>
        <p:blipFill rotWithShape="1">
          <a:blip r:embed="rId3">
            <a:alphaModFix/>
          </a:blip>
          <a:srcRect l="608" t="25503" r="355" b="43902"/>
          <a:stretch/>
        </p:blipFill>
        <p:spPr>
          <a:xfrm>
            <a:off x="0" y="0"/>
            <a:ext cx="12192000" cy="3454400"/>
          </a:xfrm>
          <a:prstGeom prst="rect">
            <a:avLst/>
          </a:prstGeom>
          <a:noFill/>
          <a:ln>
            <a:noFill/>
          </a:ln>
        </p:spPr>
      </p:pic>
      <p:grpSp>
        <p:nvGrpSpPr>
          <p:cNvPr id="294" name="Google Shape;294;p1"/>
          <p:cNvGrpSpPr/>
          <p:nvPr/>
        </p:nvGrpSpPr>
        <p:grpSpPr>
          <a:xfrm>
            <a:off x="395287" y="1182687"/>
            <a:ext cx="7031037" cy="3706812"/>
            <a:chOff x="438676" y="5057052"/>
            <a:chExt cx="7030682" cy="2029099"/>
          </a:xfrm>
        </p:grpSpPr>
        <p:sp>
          <p:nvSpPr>
            <p:cNvPr id="295" name="Google Shape;295;p1"/>
            <p:cNvSpPr txBox="1"/>
            <p:nvPr/>
          </p:nvSpPr>
          <p:spPr>
            <a:xfrm>
              <a:off x="438676" y="5368152"/>
              <a:ext cx="5917901" cy="1717999"/>
            </a:xfrm>
            <a:prstGeom prst="rect">
              <a:avLst/>
            </a:prstGeom>
            <a:solidFill>
              <a:srgbClr val="00B0F0"/>
            </a:solidFill>
            <a:ln>
              <a:noFill/>
            </a:ln>
            <a:effectLst>
              <a:outerShdw blurRad="63500" dist="38100" dir="2700000">
                <a:srgbClr val="000000">
                  <a:alpha val="39215"/>
                </a:srgbClr>
              </a:outerShdw>
            </a:effectLst>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96" name="Google Shape;296;p1"/>
            <p:cNvSpPr txBox="1"/>
            <p:nvPr/>
          </p:nvSpPr>
          <p:spPr>
            <a:xfrm>
              <a:off x="505516" y="5057052"/>
              <a:ext cx="6963842" cy="1169798"/>
            </a:xfrm>
            <a:prstGeom prst="rect">
              <a:avLst/>
            </a:prstGeom>
            <a:noFill/>
            <a:ln>
              <a:noFill/>
            </a:ln>
          </p:spPr>
          <p:txBody>
            <a:bodyPr spcFirstLastPara="1" wrap="square" lIns="36575" tIns="36575" rIns="36575" bIns="36575" anchor="t" anchorCtr="0">
              <a:noAutofit/>
            </a:bodyPr>
            <a:lstStyle/>
            <a:p>
              <a:pPr marL="0" marR="0" lvl="0" indent="0" algn="l" rtl="0">
                <a:lnSpc>
                  <a:spcPct val="128000"/>
                </a:lnSpc>
                <a:spcBef>
                  <a:spcPts val="0"/>
                </a:spcBef>
                <a:spcAft>
                  <a:spcPts val="0"/>
                </a:spcAft>
                <a:buClr>
                  <a:schemeClr val="dk1"/>
                </a:buClr>
                <a:buSzPts val="2400"/>
                <a:buFont typeface="Arial"/>
                <a:buNone/>
              </a:pPr>
              <a:endParaRPr sz="2400" b="1" i="0" u="none" strike="noStrike" cap="none">
                <a:solidFill>
                  <a:srgbClr val="FFFFFE"/>
                </a:solidFill>
                <a:latin typeface="Calibri"/>
                <a:ea typeface="Calibri"/>
                <a:cs typeface="Calibri"/>
                <a:sym typeface="Calibri"/>
              </a:endParaRPr>
            </a:p>
            <a:p>
              <a:pPr marL="0" marR="0" lvl="0" indent="0" algn="l" rtl="0">
                <a:lnSpc>
                  <a:spcPct val="100000"/>
                </a:lnSpc>
                <a:spcBef>
                  <a:spcPts val="0"/>
                </a:spcBef>
                <a:spcAft>
                  <a:spcPts val="0"/>
                </a:spcAft>
                <a:buClr>
                  <a:srgbClr val="FFFFFE"/>
                </a:buClr>
                <a:buSzPts val="4800"/>
                <a:buFont typeface="Calibri"/>
                <a:buNone/>
              </a:pPr>
              <a:r>
                <a:rPr lang="en-US" sz="4800" b="1" i="0" u="none" strike="noStrike" cap="none">
                  <a:solidFill>
                    <a:srgbClr val="FFFFFE"/>
                  </a:solidFill>
                  <a:latin typeface="Calibri"/>
                  <a:ea typeface="Calibri"/>
                  <a:cs typeface="Calibri"/>
                  <a:sym typeface="Calibri"/>
                </a:rPr>
                <a:t>Legal capacity and the right to decide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E"/>
                </a:buClr>
                <a:buSzPts val="4800"/>
                <a:buFont typeface="Calibri"/>
                <a:buNone/>
              </a:pPr>
              <a:r>
                <a:rPr lang="en-US" sz="4800" b="1" i="0" u="none" strike="noStrike" cap="none">
                  <a:solidFill>
                    <a:srgbClr val="FFFFFE"/>
                  </a:solidFill>
                  <a:latin typeface="Calibri"/>
                  <a:ea typeface="Calibri"/>
                  <a:cs typeface="Calibri"/>
                  <a:sym typeface="Calibri"/>
                </a:rPr>
                <a:t>La capacità giuridica 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FFFFFE"/>
                </a:buClr>
                <a:buSzPts val="4800"/>
                <a:buFont typeface="Calibri"/>
                <a:buNone/>
              </a:pPr>
              <a:r>
                <a:rPr lang="en-US" sz="4800" b="1" i="0" u="none" strike="noStrike" cap="none">
                  <a:solidFill>
                    <a:srgbClr val="FFFFFE"/>
                  </a:solidFill>
                  <a:latin typeface="Calibri"/>
                  <a:ea typeface="Calibri"/>
                  <a:cs typeface="Calibri"/>
                  <a:sym typeface="Calibri"/>
                </a:rPr>
                <a:t>il diritto a decidere</a:t>
              </a:r>
              <a:endParaRPr sz="1400" b="0" i="0" u="none" strike="noStrike" cap="none">
                <a:solidFill>
                  <a:srgbClr val="000000"/>
                </a:solidFill>
                <a:latin typeface="Arial"/>
                <a:ea typeface="Arial"/>
                <a:cs typeface="Arial"/>
                <a:sym typeface="Arial"/>
              </a:endParaRPr>
            </a:p>
          </p:txBody>
        </p:sp>
      </p:grpSp>
      <p:sp>
        <p:nvSpPr>
          <p:cNvPr id="297" name="Google Shape;297;p1"/>
          <p:cNvSpPr txBox="1"/>
          <p:nvPr/>
        </p:nvSpPr>
        <p:spPr>
          <a:xfrm rot="-5400000">
            <a:off x="4960187" y="-359562"/>
            <a:ext cx="2243100" cy="12192000"/>
          </a:xfrm>
          <a:prstGeom prst="rect">
            <a:avLst/>
          </a:prstGeom>
          <a:gradFill>
            <a:gsLst>
              <a:gs pos="0">
                <a:srgbClr val="006A90"/>
              </a:gs>
              <a:gs pos="100000">
                <a:srgbClr val="00B0F0">
                  <a:alpha val="0"/>
                </a:srgbClr>
              </a:gs>
            </a:gsLst>
            <a:lin ang="0" scaled="0"/>
          </a:gradFill>
          <a:ln w="31750" cap="flat" cmpd="sng">
            <a:solidFill>
              <a:srgbClr val="DCD6D4">
                <a:alpha val="0"/>
              </a:srgbClr>
            </a:solidFill>
            <a:prstDash val="solid"/>
            <a:miter lim="800000"/>
            <a:headEnd type="none" w="sm" len="sm"/>
            <a:tailEnd type="none" w="sm" len="sm"/>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Arial"/>
              <a:ea typeface="Arial"/>
              <a:cs typeface="Arial"/>
              <a:sym typeface="Arial"/>
            </a:endParaRPr>
          </a:p>
        </p:txBody>
      </p:sp>
      <p:sp>
        <p:nvSpPr>
          <p:cNvPr id="298" name="Google Shape;298;p1"/>
          <p:cNvSpPr txBox="1"/>
          <p:nvPr/>
        </p:nvSpPr>
        <p:spPr>
          <a:xfrm>
            <a:off x="9898062" y="249237"/>
            <a:ext cx="2293937" cy="514350"/>
          </a:xfrm>
          <a:prstGeom prst="rect">
            <a:avLst/>
          </a:prstGeom>
          <a:solidFill>
            <a:srgbClr val="00B0F0"/>
          </a:solidFill>
          <a:ln>
            <a:noFill/>
          </a:ln>
          <a:effectLst>
            <a:outerShdw blurRad="63500" dist="38100" dir="2700000">
              <a:srgbClr val="000000">
                <a:alpha val="39215"/>
              </a:srgbClr>
            </a:outerShdw>
          </a:effectLst>
        </p:spPr>
        <p:txBody>
          <a:bodyPr spcFirstLastPara="1" wrap="square" lIns="36575" tIns="36575" rIns="36575" bIns="36575" anchor="t" anchorCtr="0">
            <a:noAutofit/>
          </a:bodyPr>
          <a:lstStyle/>
          <a:p>
            <a:pPr marL="0" marR="0" lvl="0" indent="0" algn="ctr" rtl="0">
              <a:lnSpc>
                <a:spcPct val="100000"/>
              </a:lnSpc>
              <a:spcBef>
                <a:spcPts val="0"/>
              </a:spcBef>
              <a:spcAft>
                <a:spcPts val="0"/>
              </a:spcAft>
              <a:buClr>
                <a:srgbClr val="FFFFFE"/>
              </a:buClr>
              <a:buSzPts val="2800"/>
              <a:buFont typeface="Calibri"/>
              <a:buNone/>
            </a:pPr>
            <a:r>
              <a:rPr lang="en-US" sz="2800" b="0" i="0" u="none" strike="noStrike" cap="none">
                <a:solidFill>
                  <a:srgbClr val="FFFFFE"/>
                </a:solidFill>
                <a:latin typeface="Calibri"/>
                <a:ea typeface="Calibri"/>
                <a:cs typeface="Calibri"/>
                <a:sym typeface="Calibri"/>
              </a:rPr>
              <a:t>Course Slides</a:t>
            </a:r>
            <a:endParaRPr sz="1400" b="0" i="0" u="none" strike="noStrike" cap="none">
              <a:solidFill>
                <a:srgbClr val="000000"/>
              </a:solidFill>
              <a:latin typeface="Arial"/>
              <a:ea typeface="Arial"/>
              <a:cs typeface="Arial"/>
              <a:sym typeface="Arial"/>
            </a:endParaRPr>
          </a:p>
        </p:txBody>
      </p:sp>
      <p:grpSp>
        <p:nvGrpSpPr>
          <p:cNvPr id="299" name="Google Shape;299;p1"/>
          <p:cNvGrpSpPr/>
          <p:nvPr/>
        </p:nvGrpSpPr>
        <p:grpSpPr>
          <a:xfrm>
            <a:off x="10685462" y="5441950"/>
            <a:ext cx="1292225" cy="1238250"/>
            <a:chOff x="158998" y="5422506"/>
            <a:chExt cx="1133135" cy="1128709"/>
          </a:xfrm>
        </p:grpSpPr>
        <p:pic>
          <p:nvPicPr>
            <p:cNvPr id="300" name="Google Shape;300;p1"/>
            <p:cNvPicPr preferRelativeResize="0"/>
            <p:nvPr/>
          </p:nvPicPr>
          <p:blipFill rotWithShape="1">
            <a:blip r:embed="rId4">
              <a:alphaModFix/>
            </a:blip>
            <a:srcRect/>
            <a:stretch/>
          </p:blipFill>
          <p:spPr>
            <a:xfrm>
              <a:off x="158998" y="5422506"/>
              <a:ext cx="1133135" cy="939657"/>
            </a:xfrm>
            <a:prstGeom prst="rect">
              <a:avLst/>
            </a:prstGeom>
            <a:noFill/>
            <a:ln>
              <a:noFill/>
            </a:ln>
          </p:spPr>
        </p:pic>
        <p:sp>
          <p:nvSpPr>
            <p:cNvPr id="301" name="Google Shape;301;p1"/>
            <p:cNvSpPr txBox="1"/>
            <p:nvPr/>
          </p:nvSpPr>
          <p:spPr>
            <a:xfrm>
              <a:off x="290136" y="6375666"/>
              <a:ext cx="870857" cy="175549"/>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0000"/>
                </a:buClr>
                <a:buSzPts val="1400"/>
                <a:buFont typeface="Calibri"/>
                <a:buNone/>
              </a:pPr>
              <a:r>
                <a:rPr lang="en-US" sz="1400" b="0" i="0" u="none" strike="noStrike" cap="none">
                  <a:solidFill>
                    <a:srgbClr val="FF0000"/>
                  </a:solidFill>
                  <a:latin typeface="Calibri"/>
                  <a:ea typeface="Calibri"/>
                  <a:cs typeface="Calibri"/>
                  <a:sym typeface="Calibri"/>
                </a:rPr>
                <a:t>QualityRights</a:t>
              </a:r>
              <a:endParaRPr sz="1400" b="0" i="0" u="none" strike="noStrike" cap="none">
                <a:solidFill>
                  <a:srgbClr val="000000"/>
                </a:solidFill>
                <a:latin typeface="Arial"/>
                <a:ea typeface="Arial"/>
                <a:cs typeface="Arial"/>
                <a:sym typeface="Arial"/>
              </a:endParaRPr>
            </a:p>
          </p:txBody>
        </p:sp>
      </p:grpSp>
      <p:sp>
        <p:nvSpPr>
          <p:cNvPr id="302" name="Google Shape;302;p1"/>
          <p:cNvSpPr txBox="1"/>
          <p:nvPr/>
        </p:nvSpPr>
        <p:spPr>
          <a:xfrm>
            <a:off x="461962" y="4889500"/>
            <a:ext cx="8339137" cy="525462"/>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00B0F0"/>
              </a:buClr>
              <a:buSzPts val="3000"/>
              <a:buFont typeface="Calibri"/>
              <a:buNone/>
            </a:pPr>
            <a:r>
              <a:rPr lang="en-US" sz="3000" b="0" i="0" u="none" strike="noStrike" cap="none" dirty="0" err="1" smtClean="0">
                <a:solidFill>
                  <a:srgbClr val="00B0F0"/>
                </a:solidFill>
                <a:latin typeface="Calibri"/>
                <a:ea typeface="Calibri"/>
                <a:cs typeface="Calibri"/>
                <a:sym typeface="Calibri"/>
              </a:rPr>
              <a:t>Formazione</a:t>
            </a:r>
            <a:r>
              <a:rPr lang="en-US" sz="3000" b="0" i="0" u="none" strike="noStrike" cap="none" dirty="0" smtClean="0">
                <a:solidFill>
                  <a:srgbClr val="00B0F0"/>
                </a:solidFill>
                <a:latin typeface="Calibri"/>
                <a:ea typeface="Calibri"/>
                <a:cs typeface="Calibri"/>
                <a:sym typeface="Calibri"/>
              </a:rPr>
              <a:t> base </a:t>
            </a:r>
            <a:r>
              <a:rPr lang="en-US" sz="3000" b="0" i="0" u="none" strike="noStrike" cap="none" dirty="0" err="1" smtClean="0">
                <a:solidFill>
                  <a:srgbClr val="00B0F0"/>
                </a:solidFill>
                <a:latin typeface="Calibri"/>
                <a:ea typeface="Calibri"/>
                <a:cs typeface="Calibri"/>
                <a:sym typeface="Calibri"/>
              </a:rPr>
              <a:t>QualityRights</a:t>
            </a:r>
            <a:r>
              <a:rPr lang="en-US" sz="3000" b="0" i="0" u="none" strike="noStrike" cap="none" dirty="0" smtClean="0">
                <a:solidFill>
                  <a:srgbClr val="00B0F0"/>
                </a:solidFill>
                <a:latin typeface="Calibri"/>
                <a:ea typeface="Calibri"/>
                <a:cs typeface="Calibri"/>
                <a:sym typeface="Calibri"/>
              </a:rPr>
              <a:t> OMS:</a:t>
            </a:r>
            <a:r>
              <a:rPr lang="en-US" sz="3000" b="0" i="0" u="none" strike="noStrike" cap="none" dirty="0" smtClean="0">
                <a:solidFill>
                  <a:srgbClr val="006386"/>
                </a:solidFill>
                <a:latin typeface="Calibri"/>
                <a:ea typeface="Calibri"/>
                <a:cs typeface="Calibri"/>
                <a:sym typeface="Calibri"/>
              </a:rPr>
              <a:t> </a:t>
            </a:r>
            <a:r>
              <a:rPr lang="en-US" sz="3000" dirty="0">
                <a:solidFill>
                  <a:srgbClr val="00B0F0"/>
                </a:solidFill>
                <a:latin typeface="Calibri"/>
                <a:ea typeface="Calibri"/>
                <a:cs typeface="Calibri"/>
                <a:sym typeface="Calibri"/>
              </a:rPr>
              <a:t>salute </a:t>
            </a:r>
            <a:r>
              <a:rPr lang="en-US" sz="3000" dirty="0" err="1">
                <a:solidFill>
                  <a:srgbClr val="00B0F0"/>
                </a:solidFill>
                <a:latin typeface="Calibri"/>
                <a:ea typeface="Calibri"/>
                <a:cs typeface="Calibri"/>
                <a:sym typeface="Calibri"/>
              </a:rPr>
              <a:t>mentale</a:t>
            </a:r>
            <a:r>
              <a:rPr lang="en-US" sz="3000" dirty="0">
                <a:solidFill>
                  <a:srgbClr val="00B0F0"/>
                </a:solidFill>
                <a:latin typeface="Calibri"/>
                <a:ea typeface="Calibri"/>
                <a:cs typeface="Calibri"/>
                <a:sym typeface="Calibri"/>
              </a:rPr>
              <a:t> e </a:t>
            </a:r>
            <a:r>
              <a:rPr lang="en-US" sz="3000" dirty="0" err="1">
                <a:solidFill>
                  <a:srgbClr val="00B0F0"/>
                </a:solidFill>
                <a:latin typeface="Calibri"/>
                <a:ea typeface="Calibri"/>
                <a:cs typeface="Calibri"/>
                <a:sym typeface="Calibri"/>
              </a:rPr>
              <a:t>servizi</a:t>
            </a:r>
            <a:r>
              <a:rPr lang="en-US" sz="3000" dirty="0">
                <a:solidFill>
                  <a:srgbClr val="00B0F0"/>
                </a:solidFill>
                <a:latin typeface="Calibri"/>
                <a:ea typeface="Calibri"/>
                <a:cs typeface="Calibri"/>
                <a:sym typeface="Calibri"/>
              </a:rPr>
              <a:t> </a:t>
            </a:r>
            <a:r>
              <a:rPr lang="en-US" sz="3000" smtClean="0">
                <a:solidFill>
                  <a:srgbClr val="00B0F0"/>
                </a:solidFill>
                <a:latin typeface="Calibri"/>
                <a:ea typeface="Calibri"/>
                <a:cs typeface="Calibri"/>
                <a:sym typeface="Calibri"/>
              </a:rPr>
              <a:t>sociali</a:t>
            </a:r>
            <a:endParaRPr sz="1400" b="0" i="0" u="none" strike="noStrike" cap="none" dirty="0">
              <a:solidFill>
                <a:srgbClr val="000000"/>
              </a:solidFill>
              <a:latin typeface="Arial"/>
              <a:ea typeface="Arial"/>
              <a:cs typeface="Arial"/>
              <a:sym typeface="Arial"/>
            </a:endParaRPr>
          </a:p>
        </p:txBody>
      </p:sp>
      <p:sp>
        <p:nvSpPr>
          <p:cNvPr id="303" name="Google Shape;303;p1"/>
          <p:cNvSpPr txBox="1"/>
          <p:nvPr/>
        </p:nvSpPr>
        <p:spPr>
          <a:xfrm>
            <a:off x="11156950" y="3173412"/>
            <a:ext cx="1343025" cy="250825"/>
          </a:xfrm>
          <a:prstGeom prst="rect">
            <a:avLst/>
          </a:prstGeom>
          <a:noFill/>
          <a:ln>
            <a:noFill/>
          </a:ln>
        </p:spPr>
        <p:txBody>
          <a:bodyPr spcFirstLastPara="1" wrap="square" lIns="36575" tIns="36575" rIns="36575" bIns="36575" anchor="t" anchorCtr="0">
            <a:noAutofit/>
          </a:bodyPr>
          <a:lstStyle/>
          <a:p>
            <a:pPr marL="0" marR="0" lvl="0" indent="0" algn="l" rtl="0">
              <a:lnSpc>
                <a:spcPct val="100000"/>
              </a:lnSpc>
              <a:spcBef>
                <a:spcPts val="0"/>
              </a:spcBef>
              <a:spcAft>
                <a:spcPts val="0"/>
              </a:spcAft>
              <a:buClr>
                <a:srgbClr val="FFFFFE"/>
              </a:buClr>
              <a:buSzPts val="1000"/>
              <a:buFont typeface="Calibri"/>
              <a:buNone/>
            </a:pPr>
            <a:r>
              <a:rPr lang="en-US" sz="1000" b="0" i="0" u="none" strike="noStrike" cap="none">
                <a:solidFill>
                  <a:srgbClr val="FFFFFE"/>
                </a:solidFill>
                <a:latin typeface="Calibri"/>
                <a:ea typeface="Calibri"/>
                <a:cs typeface="Calibri"/>
                <a:sym typeface="Calibri"/>
              </a:rPr>
              <a:t>WHO/Harold Ruiz </a:t>
            </a:r>
            <a:endParaRPr sz="1400" b="0" i="0" u="none" strike="noStrike" cap="none">
              <a:solidFill>
                <a:srgbClr val="000000"/>
              </a:solidFill>
              <a:latin typeface="Arial"/>
              <a:ea typeface="Arial"/>
              <a:cs typeface="Arial"/>
              <a:sym typeface="Arial"/>
            </a:endParaRPr>
          </a:p>
        </p:txBody>
      </p:sp>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92574" y="5677123"/>
            <a:ext cx="1192876" cy="81049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1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a:t>
            </a:fld>
            <a:endParaRPr sz="1400" b="0" i="0" u="none" strike="noStrike" cap="none">
              <a:solidFill>
                <a:srgbClr val="000000"/>
              </a:solidFill>
              <a:latin typeface="Arial"/>
              <a:ea typeface="Arial"/>
              <a:cs typeface="Arial"/>
              <a:sym typeface="Arial"/>
            </a:endParaRPr>
          </a:p>
        </p:txBody>
      </p:sp>
      <p:sp>
        <p:nvSpPr>
          <p:cNvPr id="373" name="Google Shape;373;p10"/>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Tutte le persone hanno la capacità di prendere delle decisioni in qualsiasi momento? </a:t>
            </a:r>
            <a:endParaRPr/>
          </a:p>
        </p:txBody>
      </p:sp>
      <p:sp>
        <p:nvSpPr>
          <p:cNvPr id="374" name="Google Shape;374;p1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Esercizio 1.1: E’ una mia decisione - 1</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sp>
        <p:nvSpPr>
          <p:cNvPr id="1149" name="Google Shape;1149;p10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100</a:t>
            </a:fld>
            <a:endParaRPr sz="1400" b="0" i="0" u="none" strike="noStrike" cap="none">
              <a:solidFill>
                <a:srgbClr val="000000"/>
              </a:solidFill>
              <a:latin typeface="Arial"/>
              <a:ea typeface="Arial"/>
              <a:cs typeface="Arial"/>
              <a:sym typeface="Arial"/>
            </a:endParaRPr>
          </a:p>
        </p:txBody>
      </p:sp>
      <p:sp>
        <p:nvSpPr>
          <p:cNvPr id="1150" name="Google Shape;1150;p100"/>
          <p:cNvSpPr txBox="1">
            <a:spLocks noGrp="1"/>
          </p:cNvSpPr>
          <p:nvPr>
            <p:ph type="body" idx="1"/>
          </p:nvPr>
        </p:nvSpPr>
        <p:spPr>
          <a:xfrm>
            <a:off x="507999" y="162401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17: protezione dell’integrità della persona</a:t>
            </a:r>
            <a:endParaRPr/>
          </a:p>
        </p:txBody>
      </p:sp>
      <p:sp>
        <p:nvSpPr>
          <p:cNvPr id="1151" name="Google Shape;1151;p100"/>
          <p:cNvSpPr txBox="1">
            <a:spLocks noGrp="1"/>
          </p:cNvSpPr>
          <p:nvPr>
            <p:ph type="body" idx="1"/>
          </p:nvPr>
        </p:nvSpPr>
        <p:spPr>
          <a:xfrm>
            <a:off x="506412" y="1984375"/>
            <a:ext cx="11174412" cy="4027487"/>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 L’articolo 17 riconosce che le persone con disabilità hanno diritto al rispetto della loro integrità fisica e mentale su base di uguaglianza con gli altri.</a:t>
            </a:r>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 Il trattenimento  ed il trattamento forzato violano l’ integrità fisica e mentale e sono quindi contrari all’articolo 17.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152" name="Google Shape;1152;p10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- 9</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10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101</a:t>
            </a:fld>
            <a:endParaRPr sz="1400" b="0" i="0" u="none" strike="noStrike" cap="none">
              <a:solidFill>
                <a:srgbClr val="000000"/>
              </a:solidFill>
              <a:latin typeface="Arial"/>
              <a:ea typeface="Arial"/>
              <a:cs typeface="Arial"/>
              <a:sym typeface="Arial"/>
            </a:endParaRPr>
          </a:p>
        </p:txBody>
      </p:sp>
      <p:sp>
        <p:nvSpPr>
          <p:cNvPr id="1159" name="Google Shape;1159;p101"/>
          <p:cNvSpPr txBox="1">
            <a:spLocks noGrp="1"/>
          </p:cNvSpPr>
          <p:nvPr>
            <p:ph type="body" idx="1"/>
          </p:nvPr>
        </p:nvSpPr>
        <p:spPr>
          <a:xfrm>
            <a:off x="507999" y="15652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19: vita indipendente ed inclusione nella società</a:t>
            </a:r>
            <a:endParaRPr/>
          </a:p>
        </p:txBody>
      </p:sp>
      <p:sp>
        <p:nvSpPr>
          <p:cNvPr id="1160" name="Google Shape;1160;p101"/>
          <p:cNvSpPr txBox="1">
            <a:spLocks noGrp="1"/>
          </p:cNvSpPr>
          <p:nvPr>
            <p:ph type="body" idx="1"/>
          </p:nvPr>
        </p:nvSpPr>
        <p:spPr>
          <a:xfrm>
            <a:off x="506412" y="2051050"/>
            <a:ext cx="11174412" cy="396081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L’articolo 19 afferma che le persone con disabilità hanno il diritto a vivere in maniera indipendente e ad essere incluse nella società.</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Devono essere in grado di: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“scegliere il loro luogo di residenza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e dove e con chi vivere su base di uguaglianza con gli altri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Non devono “essere obbligate a risiedere in una particolare situazione abitativa”.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Perciò, il trattenimento involontario di persone con disabilità psicosociale, intellettiva o cognitiva nei servizi di salute mentale o servizi sociali è una violazione diretta dell’articolo 19.</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161" name="Google Shape;1161;p10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10 </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66"/>
        <p:cNvGrpSpPr/>
        <p:nvPr/>
      </p:nvGrpSpPr>
      <p:grpSpPr>
        <a:xfrm>
          <a:off x="0" y="0"/>
          <a:ext cx="0" cy="0"/>
          <a:chOff x="0" y="0"/>
          <a:chExt cx="0" cy="0"/>
        </a:xfrm>
      </p:grpSpPr>
      <p:sp>
        <p:nvSpPr>
          <p:cNvPr id="1167" name="Google Shape;1167;p10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102</a:t>
            </a:fld>
            <a:endParaRPr sz="1400" b="0" i="0" u="none" strike="noStrike" cap="none">
              <a:solidFill>
                <a:srgbClr val="000000"/>
              </a:solidFill>
              <a:latin typeface="Arial"/>
              <a:ea typeface="Arial"/>
              <a:cs typeface="Arial"/>
              <a:sym typeface="Arial"/>
            </a:endParaRPr>
          </a:p>
        </p:txBody>
      </p:sp>
      <p:sp>
        <p:nvSpPr>
          <p:cNvPr id="1168" name="Google Shape;1168;p102"/>
          <p:cNvSpPr txBox="1">
            <a:spLocks noGrp="1"/>
          </p:cNvSpPr>
          <p:nvPr>
            <p:ph type="body" idx="1"/>
          </p:nvPr>
        </p:nvSpPr>
        <p:spPr>
          <a:xfrm>
            <a:off x="507999" y="154940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22: rispetto della privacy</a:t>
            </a:r>
            <a:endParaRPr/>
          </a:p>
        </p:txBody>
      </p:sp>
      <p:sp>
        <p:nvSpPr>
          <p:cNvPr id="1169" name="Google Shape;1169;p102"/>
          <p:cNvSpPr txBox="1">
            <a:spLocks noGrp="1"/>
          </p:cNvSpPr>
          <p:nvPr>
            <p:ph type="body" idx="1"/>
          </p:nvPr>
        </p:nvSpPr>
        <p:spPr>
          <a:xfrm>
            <a:off x="506412" y="1984375"/>
            <a:ext cx="11174412" cy="4027487"/>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trattenimento nei servizi di salute mentale e nei servizi sociali può violare il diritto delle persone alla privacy.</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Quando le persone sono trattenute e sottoposte a trattamento contro la loro volontà, spesso agli operatori viene permesso l’accesso ad informazioni personali senza il consenso della persona.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Le persone possono condividere informazioni personali con i loro operatori di salute mentale e poi scoprire che tali informazioni sono state date a molte altre persone.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Spesso la mancanza di privacy è dovuta al fatto:</a:t>
            </a:r>
            <a:endParaRPr/>
          </a:p>
          <a:p>
            <a:pPr marL="815975" marR="0" lvl="3" indent="-285750" algn="l" rtl="0">
              <a:lnSpc>
                <a:spcPct val="100000"/>
              </a:lnSpc>
              <a:spcBef>
                <a:spcPts val="1200"/>
              </a:spcBef>
              <a:spcAft>
                <a:spcPts val="0"/>
              </a:spcAft>
              <a:buClr>
                <a:schemeClr val="accent1"/>
              </a:buClr>
              <a:buSzPts val="2000"/>
              <a:buFont typeface="Noto Sans Symbols"/>
              <a:buChar char="▪"/>
            </a:pPr>
            <a:r>
              <a:rPr lang="en-US" sz="2000" b="0" i="0" u="none" strike="noStrike" cap="none">
                <a:solidFill>
                  <a:schemeClr val="dk1"/>
                </a:solidFill>
              </a:rPr>
              <a:t>che gli operatori possono accedere alle stanze senza il consenso di chi vi si trova</a:t>
            </a:r>
            <a:endParaRPr/>
          </a:p>
          <a:p>
            <a:pPr marL="815975" marR="0" lvl="3" indent="-285750" algn="l" rtl="0">
              <a:lnSpc>
                <a:spcPct val="100000"/>
              </a:lnSpc>
              <a:spcBef>
                <a:spcPts val="1200"/>
              </a:spcBef>
              <a:spcAft>
                <a:spcPts val="0"/>
              </a:spcAft>
              <a:buClr>
                <a:schemeClr val="accent1"/>
              </a:buClr>
              <a:buSzPts val="2000"/>
              <a:buFont typeface="Noto Sans Symbols"/>
              <a:buChar char="▪"/>
            </a:pPr>
            <a:r>
              <a:rPr lang="en-US" sz="2000" b="0" i="0" u="none" strike="noStrike" cap="none">
                <a:solidFill>
                  <a:schemeClr val="dk1"/>
                </a:solidFill>
              </a:rPr>
              <a:t>non c’è posto per sistemare i propri effetti personali , ecc.</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170" name="Google Shape;1170;p10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- 11</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sp>
        <p:nvSpPr>
          <p:cNvPr id="1176" name="Google Shape;1176;p10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103</a:t>
            </a:fld>
            <a:endParaRPr sz="1400" b="0" i="0" u="none" strike="noStrike" cap="none">
              <a:solidFill>
                <a:srgbClr val="000000"/>
              </a:solidFill>
              <a:latin typeface="Arial"/>
              <a:ea typeface="Arial"/>
              <a:cs typeface="Arial"/>
              <a:sym typeface="Arial"/>
            </a:endParaRPr>
          </a:p>
        </p:txBody>
      </p:sp>
      <p:sp>
        <p:nvSpPr>
          <p:cNvPr id="1177" name="Google Shape;1177;p103"/>
          <p:cNvSpPr txBox="1">
            <a:spLocks noGrp="1"/>
          </p:cNvSpPr>
          <p:nvPr>
            <p:ph type="body" idx="1"/>
          </p:nvPr>
        </p:nvSpPr>
        <p:spPr>
          <a:xfrm>
            <a:off x="507999" y="154940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Articolo 25: salute</a:t>
            </a:r>
            <a:endParaRPr/>
          </a:p>
        </p:txBody>
      </p:sp>
      <p:sp>
        <p:nvSpPr>
          <p:cNvPr id="1178" name="Google Shape;1178;p103"/>
          <p:cNvSpPr txBox="1">
            <a:spLocks noGrp="1"/>
          </p:cNvSpPr>
          <p:nvPr>
            <p:ph type="body" idx="1"/>
          </p:nvPr>
        </p:nvSpPr>
        <p:spPr>
          <a:xfrm>
            <a:off x="506412" y="1962150"/>
            <a:ext cx="11174412" cy="404971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L’articolo 25 richiede esplicitamente che i professionisti sanitari forniscano assistenza sulla base di un consenso libero ed informato.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Ciò significa che un trattamento può essere eseguito solo se la persona ha esplicitamente dato il proprio consenso informato.</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179" name="Google Shape;1179;p10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- 12</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84"/>
        <p:cNvGrpSpPr/>
        <p:nvPr/>
      </p:nvGrpSpPr>
      <p:grpSpPr>
        <a:xfrm>
          <a:off x="0" y="0"/>
          <a:ext cx="0" cy="0"/>
          <a:chOff x="0" y="0"/>
          <a:chExt cx="0" cy="0"/>
        </a:xfrm>
      </p:grpSpPr>
      <p:sp>
        <p:nvSpPr>
          <p:cNvPr id="1185" name="Google Shape;1185;p10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104</a:t>
            </a:fld>
            <a:endParaRPr sz="1400" b="0" i="0" u="none" strike="noStrike" cap="none">
              <a:solidFill>
                <a:srgbClr val="000000"/>
              </a:solidFill>
              <a:latin typeface="Arial"/>
              <a:ea typeface="Arial"/>
              <a:cs typeface="Arial"/>
              <a:sym typeface="Arial"/>
            </a:endParaRPr>
          </a:p>
        </p:txBody>
      </p:sp>
      <p:sp>
        <p:nvSpPr>
          <p:cNvPr id="1186" name="Google Shape;1186;p104"/>
          <p:cNvSpPr txBox="1">
            <a:spLocks noGrp="1"/>
          </p:cNvSpPr>
          <p:nvPr>
            <p:ph type="body" idx="1"/>
          </p:nvPr>
        </p:nvSpPr>
        <p:spPr>
          <a:xfrm>
            <a:off x="506412" y="1668463"/>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Altri articoli della CRPD</a:t>
            </a:r>
            <a:endParaRPr/>
          </a:p>
        </p:txBody>
      </p:sp>
      <p:sp>
        <p:nvSpPr>
          <p:cNvPr id="1187" name="Google Shape;1187;p104"/>
          <p:cNvSpPr txBox="1">
            <a:spLocks noGrp="1"/>
          </p:cNvSpPr>
          <p:nvPr>
            <p:ph type="body" idx="1"/>
          </p:nvPr>
        </p:nvSpPr>
        <p:spPr>
          <a:xfrm>
            <a:off x="506412" y="2028825"/>
            <a:ext cx="11174412" cy="3983037"/>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Anche altri articoli sono frequentemente violati (es. lavoro, partecipazione ecc.)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Malgrado il fatto che il trattenimento ed il trattamento involontario violano </a:t>
            </a:r>
            <a:r>
              <a:rPr lang="en-US" b="0">
                <a:solidFill>
                  <a:schemeClr val="dk1"/>
                </a:solidFill>
                <a:latin typeface="Calibri"/>
                <a:ea typeface="Calibri"/>
                <a:cs typeface="Calibri"/>
                <a:sym typeface="Calibri"/>
              </a:rPr>
              <a:t>i</a:t>
            </a:r>
            <a:r>
              <a:rPr lang="en-US" sz="2200" b="0" i="0" u="none">
                <a:solidFill>
                  <a:schemeClr val="dk1"/>
                </a:solidFill>
                <a:latin typeface="Calibri"/>
                <a:ea typeface="Calibri"/>
                <a:cs typeface="Calibri"/>
                <a:sym typeface="Calibri"/>
              </a:rPr>
              <a:t> diritti garantiti dalla CRPD, in Paesi di tutto il mondo le persone continuano ad essere soggetto di queste pratiche nei servizi di salute mentale e nei servizi sociali.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Bisogna che ci siano dei meccanismi di monitoraggio e revisione per assicurare che le persone non vengano involontariamente trattenute o sottoposte a trattamento.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188" name="Google Shape;1188;p10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- 13</a:t>
            </a:r>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93"/>
        <p:cNvGrpSpPr/>
        <p:nvPr/>
      </p:nvGrpSpPr>
      <p:grpSpPr>
        <a:xfrm>
          <a:off x="0" y="0"/>
          <a:ext cx="0" cy="0"/>
          <a:chOff x="0" y="0"/>
          <a:chExt cx="0" cy="0"/>
        </a:xfrm>
      </p:grpSpPr>
      <p:sp>
        <p:nvSpPr>
          <p:cNvPr id="1194" name="Google Shape;1194;p10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105</a:t>
            </a:fld>
            <a:endParaRPr sz="1400" b="0" i="0" u="none" strike="noStrike" cap="none">
              <a:solidFill>
                <a:srgbClr val="000000"/>
              </a:solidFill>
              <a:latin typeface="Arial"/>
              <a:ea typeface="Arial"/>
              <a:cs typeface="Arial"/>
              <a:sym typeface="Arial"/>
            </a:endParaRPr>
          </a:p>
        </p:txBody>
      </p:sp>
      <p:sp>
        <p:nvSpPr>
          <p:cNvPr id="1195" name="Google Shape;1195;p10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46050" algn="l" rtl="0">
              <a:lnSpc>
                <a:spcPct val="100000"/>
              </a:lnSpc>
              <a:spcBef>
                <a:spcPts val="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con disabilità psicosociale, intellettiva o cognitiva hanno bisogno, in alcuni casi, di essere sottoposte a trattamento contro la loro volontà.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196" name="Google Shape;1196;p105"/>
          <p:cNvSpPr txBox="1">
            <a:spLocks noGrp="1"/>
          </p:cNvSpPr>
          <p:nvPr>
            <p:ph type="title"/>
          </p:nvPr>
        </p:nvSpPr>
        <p:spPr>
          <a:xfrm>
            <a:off x="506412" y="506412"/>
            <a:ext cx="10211411"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Esercizio 4.2: e per quanto riguarda il mio paese ? - 1 </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201"/>
        <p:cNvGrpSpPr/>
        <p:nvPr/>
      </p:nvGrpSpPr>
      <p:grpSpPr>
        <a:xfrm>
          <a:off x="0" y="0"/>
          <a:ext cx="0" cy="0"/>
          <a:chOff x="0" y="0"/>
          <a:chExt cx="0" cy="0"/>
        </a:xfrm>
      </p:grpSpPr>
      <p:sp>
        <p:nvSpPr>
          <p:cNvPr id="1202" name="Google Shape;1202;p10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106</a:t>
            </a:fld>
            <a:endParaRPr sz="1400" b="0" i="0" u="none" strike="noStrike" cap="none">
              <a:solidFill>
                <a:srgbClr val="000000"/>
              </a:solidFill>
              <a:latin typeface="Arial"/>
              <a:ea typeface="Arial"/>
              <a:cs typeface="Arial"/>
              <a:sym typeface="Arial"/>
            </a:endParaRPr>
          </a:p>
        </p:txBody>
      </p:sp>
      <p:sp>
        <p:nvSpPr>
          <p:cNvPr id="1203" name="Google Shape;1203;p10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Dopo questa discussione qualcuno ha cambiato parere? </a:t>
            </a:r>
            <a:endParaRPr/>
          </a:p>
        </p:txBody>
      </p:sp>
      <p:sp>
        <p:nvSpPr>
          <p:cNvPr id="1204" name="Google Shape;1204;p10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4.2: e per quanto riguarda il mio paese? – 2 </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10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107</a:t>
            </a:fld>
            <a:endParaRPr sz="1400" b="0" i="0" u="none" strike="noStrike" cap="none">
              <a:solidFill>
                <a:srgbClr val="000000"/>
              </a:solidFill>
              <a:latin typeface="Arial"/>
              <a:ea typeface="Arial"/>
              <a:cs typeface="Arial"/>
              <a:sym typeface="Arial"/>
            </a:endParaRPr>
          </a:p>
        </p:txBody>
      </p:sp>
      <p:sp>
        <p:nvSpPr>
          <p:cNvPr id="1212" name="Google Shape;1212;p10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con disabilità psicosociale, in alcuni casi hanno bisogno di essere ricoverate obbligatoriamente nei servizi di salute mentale.</a:t>
            </a:r>
            <a:endParaRPr/>
          </a:p>
        </p:txBody>
      </p:sp>
      <p:sp>
        <p:nvSpPr>
          <p:cNvPr id="1213" name="Google Shape;1213;p10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4.2: e per quanto riguarda il mio paese? - 3</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218"/>
        <p:cNvGrpSpPr/>
        <p:nvPr/>
      </p:nvGrpSpPr>
      <p:grpSpPr>
        <a:xfrm>
          <a:off x="0" y="0"/>
          <a:ext cx="0" cy="0"/>
          <a:chOff x="0" y="0"/>
          <a:chExt cx="0" cy="0"/>
        </a:xfrm>
      </p:grpSpPr>
      <p:sp>
        <p:nvSpPr>
          <p:cNvPr id="1219" name="Google Shape;1219;p10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108</a:t>
            </a:fld>
            <a:endParaRPr sz="1400" b="0" i="0" u="none" strike="noStrike" cap="none">
              <a:solidFill>
                <a:srgbClr val="000000"/>
              </a:solidFill>
              <a:latin typeface="Arial"/>
              <a:ea typeface="Arial"/>
              <a:cs typeface="Arial"/>
              <a:sym typeface="Arial"/>
            </a:endParaRPr>
          </a:p>
        </p:txBody>
      </p:sp>
      <p:sp>
        <p:nvSpPr>
          <p:cNvPr id="1220" name="Google Shape;1220;p108"/>
          <p:cNvSpPr txBox="1">
            <a:spLocks noGrp="1"/>
          </p:cNvSpPr>
          <p:nvPr>
            <p:ph type="body" idx="1"/>
          </p:nvPr>
        </p:nvSpPr>
        <p:spPr>
          <a:xfrm>
            <a:off x="507999" y="1023937"/>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1: George (a)</a:t>
            </a:r>
            <a:endParaRPr/>
          </a:p>
        </p:txBody>
      </p:sp>
      <p:sp>
        <p:nvSpPr>
          <p:cNvPr id="1221" name="Google Shape;1221;p10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Una notte, George viene portato dalla polizia al pronto soccorso dell’ospedale. George è angosciato, agitato,  ansioso, grida e face gesti sconsiderati. Senza una valutazione completa e senza aver contattato le persone di riferimento di George per capire che cosa stesse succedendo, i medici decidono che George non è al sicuro nella società e che necessita di un trattamento. George fa capire chiaramente di non volere alcun trattamento. </a:t>
            </a:r>
            <a:endParaRPr/>
          </a:p>
          <a:p>
            <a:pPr marL="0" marR="0" lvl="0" indent="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Il medico responsabile decide che la via più veloce per gestire la situazione è che 4 persone dello staff trattengano fisicamente George, leghino al letto di una stanza di isolamento le sue braccia e gambe e gli facciano un iniezione di un farmaco antipsicotico.</a:t>
            </a:r>
            <a:endParaRPr/>
          </a:p>
          <a:p>
            <a:pPr marL="0" marR="0" lvl="0" indent="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 George rimane in ospedale per una settimana . E’ estremamente sospettoso dello staff e continua ad opporre resistenza al trattamento. Lo staff nasconde i farmaci nel suo cibo. George diventa sempre più depresso ed isolato, rifiuta di parlare con gli altri e non mostra alcun segno di miglioramento. </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1222" name="Google Shape;1222;p108"/>
          <p:cNvSpPr txBox="1">
            <a:spLocks noGrp="1"/>
          </p:cNvSpPr>
          <p:nvPr>
            <p:ph type="title"/>
          </p:nvPr>
        </p:nvSpPr>
        <p:spPr>
          <a:xfrm>
            <a:off x="171450" y="433387"/>
            <a:ext cx="11693525" cy="4651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4.3: Scenario sull’eliminazione di misure coercitive - 1</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227"/>
        <p:cNvGrpSpPr/>
        <p:nvPr/>
      </p:nvGrpSpPr>
      <p:grpSpPr>
        <a:xfrm>
          <a:off x="0" y="0"/>
          <a:ext cx="0" cy="0"/>
          <a:chOff x="0" y="0"/>
          <a:chExt cx="0" cy="0"/>
        </a:xfrm>
      </p:grpSpPr>
      <p:sp>
        <p:nvSpPr>
          <p:cNvPr id="1228" name="Google Shape;1228;p10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109</a:t>
            </a:fld>
            <a:endParaRPr sz="1400" b="0" i="0" u="none" strike="noStrike" cap="none">
              <a:solidFill>
                <a:srgbClr val="000000"/>
              </a:solidFill>
              <a:latin typeface="Arial"/>
              <a:ea typeface="Arial"/>
              <a:cs typeface="Arial"/>
              <a:sym typeface="Arial"/>
            </a:endParaRPr>
          </a:p>
        </p:txBody>
      </p:sp>
      <p:sp>
        <p:nvSpPr>
          <p:cNvPr id="1229" name="Google Shape;1229;p109"/>
          <p:cNvSpPr txBox="1">
            <a:spLocks noGrp="1"/>
          </p:cNvSpPr>
          <p:nvPr>
            <p:ph type="body" idx="1"/>
          </p:nvPr>
        </p:nvSpPr>
        <p:spPr>
          <a:xfrm>
            <a:off x="506412" y="1023937"/>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1: George (b) </a:t>
            </a:r>
            <a:endParaRPr/>
          </a:p>
        </p:txBody>
      </p:sp>
      <p:sp>
        <p:nvSpPr>
          <p:cNvPr id="1230" name="Google Shape;1230;p10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Che cosa è andato storto in questa situazione? </a:t>
            </a:r>
            <a:endParaRPr/>
          </a:p>
        </p:txBody>
      </p:sp>
      <p:sp>
        <p:nvSpPr>
          <p:cNvPr id="1231" name="Google Shape;1231;p109"/>
          <p:cNvSpPr txBox="1">
            <a:spLocks noGrp="1"/>
          </p:cNvSpPr>
          <p:nvPr>
            <p:ph type="title"/>
          </p:nvPr>
        </p:nvSpPr>
        <p:spPr>
          <a:xfrm>
            <a:off x="152400" y="506412"/>
            <a:ext cx="11801475" cy="39211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4.3: Scenario sull’eliminazione di misure coercitive - 2</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1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a:t>
            </a:fld>
            <a:endParaRPr sz="1400" b="0" i="0" u="none" strike="noStrike" cap="none">
              <a:solidFill>
                <a:srgbClr val="000000"/>
              </a:solidFill>
              <a:latin typeface="Arial"/>
              <a:ea typeface="Arial"/>
              <a:cs typeface="Arial"/>
              <a:sym typeface="Arial"/>
            </a:endParaRPr>
          </a:p>
        </p:txBody>
      </p:sp>
      <p:sp>
        <p:nvSpPr>
          <p:cNvPr id="381" name="Google Shape;381;p1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 importante riconoscere che ci sono molte situazioni o momenti in cui prendere delle decisioni è più difficile. Comunque questo non deve essere motivo di privare le persone dei loro diritti.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 queste situazioni possono essere utilizzate molte strategie per far sì che vengano affrontate senza la negazione o la restrizione dei diritti della persona.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382" name="Google Shape;382;p1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Esercizio 1.1: </a:t>
            </a:r>
            <a:r>
              <a:rPr lang="en-US" sz="3000" b="1" i="0" u="none" cap="none">
                <a:solidFill>
                  <a:schemeClr val="accent1"/>
                </a:solidFill>
              </a:rPr>
              <a:t>È</a:t>
            </a:r>
            <a:r>
              <a:rPr lang="en-US" sz="3000" b="1" i="0" u="none">
                <a:solidFill>
                  <a:schemeClr val="accent1"/>
                </a:solidFill>
              </a:rPr>
              <a:t> una mia decisione - 2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11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110</a:t>
            </a:fld>
            <a:endParaRPr sz="1400" b="0" i="0" u="none" strike="noStrike" cap="none">
              <a:solidFill>
                <a:srgbClr val="000000"/>
              </a:solidFill>
              <a:latin typeface="Arial"/>
              <a:ea typeface="Arial"/>
              <a:cs typeface="Arial"/>
              <a:sym typeface="Arial"/>
            </a:endParaRPr>
          </a:p>
        </p:txBody>
      </p:sp>
      <p:sp>
        <p:nvSpPr>
          <p:cNvPr id="1238" name="Google Shape;1238;p110"/>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1: George (c) </a:t>
            </a:r>
            <a:endParaRPr/>
          </a:p>
        </p:txBody>
      </p:sp>
      <p:sp>
        <p:nvSpPr>
          <p:cNvPr id="1239" name="Google Shape;1239;p110"/>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Quali diritti della CRPD sono stati violati nel caso di George? </a:t>
            </a:r>
            <a:endParaRPr/>
          </a:p>
        </p:txBody>
      </p:sp>
      <p:sp>
        <p:nvSpPr>
          <p:cNvPr id="1240" name="Google Shape;1240;p110"/>
          <p:cNvSpPr txBox="1">
            <a:spLocks noGrp="1"/>
          </p:cNvSpPr>
          <p:nvPr>
            <p:ph type="title"/>
          </p:nvPr>
        </p:nvSpPr>
        <p:spPr>
          <a:xfrm>
            <a:off x="153987" y="506412"/>
            <a:ext cx="11701462"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4.3: Scenario sull’eliminazione di misure coercitive - 3</a:t>
            </a:r>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245"/>
        <p:cNvGrpSpPr/>
        <p:nvPr/>
      </p:nvGrpSpPr>
      <p:grpSpPr>
        <a:xfrm>
          <a:off x="0" y="0"/>
          <a:ext cx="0" cy="0"/>
          <a:chOff x="0" y="0"/>
          <a:chExt cx="0" cy="0"/>
        </a:xfrm>
      </p:grpSpPr>
      <p:sp>
        <p:nvSpPr>
          <p:cNvPr id="1246" name="Google Shape;1246;p11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111</a:t>
            </a:fld>
            <a:endParaRPr sz="1400" b="0" i="0" u="none" strike="noStrike" cap="none">
              <a:solidFill>
                <a:srgbClr val="000000"/>
              </a:solidFill>
              <a:latin typeface="Arial"/>
              <a:ea typeface="Arial"/>
              <a:cs typeface="Arial"/>
              <a:sym typeface="Arial"/>
            </a:endParaRPr>
          </a:p>
        </p:txBody>
      </p:sp>
      <p:sp>
        <p:nvSpPr>
          <p:cNvPr id="1247" name="Google Shape;1247;p111"/>
          <p:cNvSpPr txBox="1">
            <a:spLocks noGrp="1"/>
          </p:cNvSpPr>
          <p:nvPr>
            <p:ph type="body" idx="1"/>
          </p:nvPr>
        </p:nvSpPr>
        <p:spPr>
          <a:xfrm>
            <a:off x="507999" y="1023937"/>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1: George (d) </a:t>
            </a:r>
            <a:endParaRPr/>
          </a:p>
        </p:txBody>
      </p:sp>
      <p:sp>
        <p:nvSpPr>
          <p:cNvPr id="1248" name="Google Shape;1248;p11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Che cosa si sarebbe potuto fare in maniera differente ? </a:t>
            </a:r>
            <a:endParaRPr/>
          </a:p>
        </p:txBody>
      </p:sp>
      <p:sp>
        <p:nvSpPr>
          <p:cNvPr id="1249" name="Google Shape;1249;p111"/>
          <p:cNvSpPr txBox="1">
            <a:spLocks noGrp="1"/>
          </p:cNvSpPr>
          <p:nvPr>
            <p:ph type="title"/>
          </p:nvPr>
        </p:nvSpPr>
        <p:spPr>
          <a:xfrm>
            <a:off x="201612" y="506412"/>
            <a:ext cx="11784012" cy="39211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4.3: Scenario sull’eliminazione di misure coercitive - 4</a:t>
            </a:r>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sp>
        <p:nvSpPr>
          <p:cNvPr id="1255" name="Google Shape;1255;p11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112</a:t>
            </a:fld>
            <a:endParaRPr sz="1400" b="0" i="0" u="none" strike="noStrike" cap="none">
              <a:solidFill>
                <a:srgbClr val="000000"/>
              </a:solidFill>
              <a:latin typeface="Arial"/>
              <a:ea typeface="Arial"/>
              <a:cs typeface="Arial"/>
              <a:sym typeface="Arial"/>
            </a:endParaRPr>
          </a:p>
        </p:txBody>
      </p:sp>
      <p:sp>
        <p:nvSpPr>
          <p:cNvPr id="1256" name="Google Shape;1256;p112"/>
          <p:cNvSpPr txBox="1">
            <a:spLocks noGrp="1"/>
          </p:cNvSpPr>
          <p:nvPr>
            <p:ph type="body" idx="1"/>
          </p:nvPr>
        </p:nvSpPr>
        <p:spPr>
          <a:xfrm>
            <a:off x="506412" y="11509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1: George (e) </a:t>
            </a:r>
            <a:endParaRPr/>
          </a:p>
        </p:txBody>
      </p:sp>
      <p:sp>
        <p:nvSpPr>
          <p:cNvPr id="1257" name="Google Shape;1257;p11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Quale sarebbe stato il risultato se il caso fosse stato trattato rispettando Ie volontà e le preferenze di George ?</a:t>
            </a:r>
            <a:endParaRPr/>
          </a:p>
        </p:txBody>
      </p:sp>
      <p:sp>
        <p:nvSpPr>
          <p:cNvPr id="1258" name="Google Shape;1258;p112"/>
          <p:cNvSpPr txBox="1">
            <a:spLocks noGrp="1"/>
          </p:cNvSpPr>
          <p:nvPr>
            <p:ph type="title"/>
          </p:nvPr>
        </p:nvSpPr>
        <p:spPr>
          <a:xfrm>
            <a:off x="506412" y="542925"/>
            <a:ext cx="11528425" cy="36036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4.3: Scenario sull’eliminazione di misure coercitive - 5</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63"/>
        <p:cNvGrpSpPr/>
        <p:nvPr/>
      </p:nvGrpSpPr>
      <p:grpSpPr>
        <a:xfrm>
          <a:off x="0" y="0"/>
          <a:ext cx="0" cy="0"/>
          <a:chOff x="0" y="0"/>
          <a:chExt cx="0" cy="0"/>
        </a:xfrm>
      </p:grpSpPr>
      <p:sp>
        <p:nvSpPr>
          <p:cNvPr id="1264" name="Google Shape;1264;p11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113</a:t>
            </a:fld>
            <a:endParaRPr sz="1400" b="0" i="0" u="none" strike="noStrike" cap="none">
              <a:solidFill>
                <a:srgbClr val="000000"/>
              </a:solidFill>
              <a:latin typeface="Arial"/>
              <a:ea typeface="Arial"/>
              <a:cs typeface="Arial"/>
              <a:sym typeface="Arial"/>
            </a:endParaRPr>
          </a:p>
        </p:txBody>
      </p:sp>
      <p:sp>
        <p:nvSpPr>
          <p:cNvPr id="1265" name="Google Shape;1265;p113"/>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la storia di Soren (a) </a:t>
            </a:r>
            <a:endParaRPr/>
          </a:p>
        </p:txBody>
      </p:sp>
      <p:sp>
        <p:nvSpPr>
          <p:cNvPr id="1266" name="Google Shape;1266;p11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Una mattina una giovane donna di nome Soren viene portata presso il locale servizio di salute mentale. Ha provato ad uccidersi buttandosi da un ponte, ma degli agenti di polizia presenti sulla scena hanno impedito che si buttasse.</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Soren dice agli operatori del servizio di avere ancora intenzione di uccidersi. Non vuole essere sottoposta ad alcun trattamento e chiede di poter tornare a casa, dove vive sola. </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Soren non ha un piano anticipato n</a:t>
            </a:r>
            <a:r>
              <a:rPr lang="en-US" b="0">
                <a:solidFill>
                  <a:schemeClr val="dk1"/>
                </a:solidFill>
                <a:latin typeface="Calibri"/>
                <a:ea typeface="Calibri"/>
                <a:cs typeface="Calibri"/>
                <a:sym typeface="Calibri"/>
              </a:rPr>
              <a:t>é</a:t>
            </a:r>
            <a:r>
              <a:rPr lang="en-US" sz="2200" b="0" i="0" u="none">
                <a:solidFill>
                  <a:schemeClr val="dk1"/>
                </a:solidFill>
                <a:latin typeface="Calibri"/>
                <a:ea typeface="Calibri"/>
                <a:cs typeface="Calibri"/>
                <a:sym typeface="Calibri"/>
              </a:rPr>
              <a:t> alcuna direttiva.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267" name="Google Shape;1267;p11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4.4: una situazione impegnativa -1 </a:t>
            </a:r>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11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114</a:t>
            </a:fld>
            <a:endParaRPr sz="1400" b="0" i="0" u="none" strike="noStrike" cap="none">
              <a:solidFill>
                <a:srgbClr val="000000"/>
              </a:solidFill>
              <a:latin typeface="Arial"/>
              <a:ea typeface="Arial"/>
              <a:cs typeface="Arial"/>
              <a:sym typeface="Arial"/>
            </a:endParaRPr>
          </a:p>
        </p:txBody>
      </p:sp>
      <p:sp>
        <p:nvSpPr>
          <p:cNvPr id="1274" name="Google Shape;1274;p114"/>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la storia di Soren (b) </a:t>
            </a:r>
            <a:endParaRPr/>
          </a:p>
        </p:txBody>
      </p:sp>
      <p:sp>
        <p:nvSpPr>
          <p:cNvPr id="1275" name="Google Shape;1275;p11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Potete suggerire alcune azioni positive che potrebbero essere messe in atto in questa situazione per evitare l’uso del ricovero e trattamento obbligatorio ?</a:t>
            </a:r>
            <a:endParaRPr/>
          </a:p>
          <a:p>
            <a:pPr marL="285750" marR="0" lvl="0" indent="-127000" algn="l" rtl="0">
              <a:lnSpc>
                <a:spcPct val="15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p:txBody>
      </p:sp>
      <p:sp>
        <p:nvSpPr>
          <p:cNvPr id="1276" name="Google Shape;1276;p11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4.4: una situazione impegnativa – 2 </a:t>
            </a:r>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81"/>
        <p:cNvGrpSpPr/>
        <p:nvPr/>
      </p:nvGrpSpPr>
      <p:grpSpPr>
        <a:xfrm>
          <a:off x="0" y="0"/>
          <a:ext cx="0" cy="0"/>
          <a:chOff x="0" y="0"/>
          <a:chExt cx="0" cy="0"/>
        </a:xfrm>
      </p:grpSpPr>
      <p:sp>
        <p:nvSpPr>
          <p:cNvPr id="1282" name="Google Shape;1282;p11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115</a:t>
            </a:fld>
            <a:endParaRPr sz="1400" b="0" i="0" u="none" strike="noStrike" cap="none">
              <a:solidFill>
                <a:srgbClr val="000000"/>
              </a:solidFill>
              <a:latin typeface="Arial"/>
              <a:ea typeface="Arial"/>
              <a:cs typeface="Arial"/>
              <a:sym typeface="Arial"/>
            </a:endParaRPr>
          </a:p>
        </p:txBody>
      </p:sp>
      <p:sp>
        <p:nvSpPr>
          <p:cNvPr id="1283" name="Google Shape;1283;p115"/>
          <p:cNvSpPr txBox="1">
            <a:spLocks noGrp="1"/>
          </p:cNvSpPr>
          <p:nvPr>
            <p:ph type="body" idx="1"/>
          </p:nvPr>
        </p:nvSpPr>
        <p:spPr>
          <a:xfrm>
            <a:off x="506412"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la storia di Soren (c) – un finale positivo</a:t>
            </a:r>
            <a:endParaRPr/>
          </a:p>
        </p:txBody>
      </p:sp>
      <p:sp>
        <p:nvSpPr>
          <p:cNvPr id="1284" name="Google Shape;1284;p11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Nel Servizio l’infermiera di turno chiede a Soren che cosa la potrebbe aiutare in questo momento. Soren risponde che poter parlare con la sorella del suo disagio la farebbe sentire al sicuro. </a:t>
            </a:r>
            <a:endParaRPr/>
          </a:p>
          <a:p>
            <a:pPr marL="0" marR="0" lvl="0" indent="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Soren spiega anche di aver perso il lavoro e di sentirsi senza speranza di come potrà badare a se stessa nel futuro. L’infermiera dice a Soren che se lei è d’accordo l’aiuterà nelle prossime settimane a trovare una soluzione a questo problema e affronteranno le varie opzioni e possibilità di assistenza finanziaria e di ricerca di un nuovo lavoro. La sorella di Soren dice di poterla raggiungere e vivere con lei finch</a:t>
            </a:r>
            <a:r>
              <a:rPr lang="en-US" sz="2000" b="0">
                <a:solidFill>
                  <a:schemeClr val="dk1"/>
                </a:solidFill>
                <a:latin typeface="Calibri"/>
                <a:ea typeface="Calibri"/>
                <a:cs typeface="Calibri"/>
                <a:sym typeface="Calibri"/>
              </a:rPr>
              <a:t>é</a:t>
            </a:r>
            <a:r>
              <a:rPr lang="en-US" sz="2000" b="0" i="0" u="none">
                <a:solidFill>
                  <a:schemeClr val="dk1"/>
                </a:solidFill>
                <a:latin typeface="Calibri"/>
                <a:ea typeface="Calibri"/>
                <a:cs typeface="Calibri"/>
                <a:sym typeface="Calibri"/>
              </a:rPr>
              <a:t> non si sentirà meglio. </a:t>
            </a:r>
            <a:endParaRPr/>
          </a:p>
          <a:p>
            <a:pPr marL="0" marR="0" lvl="0" indent="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L’infermiera dice anche a Soren che potrebbe venire presso il servizio  due o più volte a settimana per ricevere consulenza e discutere delle opzioni di assistenza e supporto. </a:t>
            </a:r>
            <a:endParaRPr/>
          </a:p>
          <a:p>
            <a:pPr marL="0" marR="0" lvl="0" indent="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La settimana successiva Soren riferisce che ora si sente ascoltata, al sicuro e assistita ed è rassicurata dal </a:t>
            </a:r>
            <a:r>
              <a:rPr lang="en-US" sz="2000" b="0">
                <a:solidFill>
                  <a:schemeClr val="dk1"/>
                </a:solidFill>
                <a:latin typeface="Calibri"/>
                <a:ea typeface="Calibri"/>
                <a:cs typeface="Calibri"/>
                <a:sym typeface="Calibri"/>
              </a:rPr>
              <a:t>fatto </a:t>
            </a:r>
            <a:r>
              <a:rPr lang="en-US" sz="2000" b="0" i="0" u="none">
                <a:solidFill>
                  <a:schemeClr val="dk1"/>
                </a:solidFill>
                <a:latin typeface="Calibri"/>
                <a:ea typeface="Calibri"/>
                <a:cs typeface="Calibri"/>
                <a:sym typeface="Calibri"/>
              </a:rPr>
              <a:t>di ricevere l’assistenza di cui ha bisogno dalla sorella e dallo staff del servizio. Sta anche continuando a conoscere altri servizi e forme di supporto disponibili nella comunità. </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1285" name="Google Shape;1285;p11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4.4: una situazione impegnativa - 3</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90"/>
        <p:cNvGrpSpPr/>
        <p:nvPr/>
      </p:nvGrpSpPr>
      <p:grpSpPr>
        <a:xfrm>
          <a:off x="0" y="0"/>
          <a:ext cx="0" cy="0"/>
          <a:chOff x="0" y="0"/>
          <a:chExt cx="0" cy="0"/>
        </a:xfrm>
      </p:grpSpPr>
      <p:sp>
        <p:nvSpPr>
          <p:cNvPr id="1291" name="Google Shape;1291;p11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116</a:t>
            </a:fld>
            <a:endParaRPr sz="1400" b="0" i="0" u="none" strike="noStrike" cap="none">
              <a:solidFill>
                <a:srgbClr val="000000"/>
              </a:solidFill>
              <a:latin typeface="Arial"/>
              <a:ea typeface="Arial"/>
              <a:cs typeface="Arial"/>
              <a:sym typeface="Arial"/>
            </a:endParaRPr>
          </a:p>
        </p:txBody>
      </p:sp>
      <p:sp>
        <p:nvSpPr>
          <p:cNvPr id="1292" name="Google Shape;1292;p116"/>
          <p:cNvSpPr txBox="1">
            <a:spLocks noGrp="1"/>
          </p:cNvSpPr>
          <p:nvPr>
            <p:ph type="body" idx="1"/>
          </p:nvPr>
        </p:nvSpPr>
        <p:spPr>
          <a:xfrm>
            <a:off x="507999"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 la storia di Soren (d) </a:t>
            </a:r>
            <a:endParaRPr/>
          </a:p>
        </p:txBody>
      </p:sp>
      <p:sp>
        <p:nvSpPr>
          <p:cNvPr id="1293" name="Google Shape;1293;p11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Quali sono le vostre opinioni sull’assistenza che Soren ha ricevuto in questo caso?</a:t>
            </a:r>
            <a:endParaRPr/>
          </a:p>
        </p:txBody>
      </p:sp>
      <p:sp>
        <p:nvSpPr>
          <p:cNvPr id="1294" name="Google Shape;1294;p11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4.4: una situazione impegnativa - 4</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11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117</a:t>
            </a:fld>
            <a:endParaRPr sz="1400" b="0" i="0" u="none" strike="noStrike" cap="none">
              <a:solidFill>
                <a:srgbClr val="000000"/>
              </a:solidFill>
              <a:latin typeface="Arial"/>
              <a:ea typeface="Arial"/>
              <a:cs typeface="Arial"/>
              <a:sym typeface="Arial"/>
            </a:endParaRPr>
          </a:p>
        </p:txBody>
      </p:sp>
      <p:sp>
        <p:nvSpPr>
          <p:cNvPr id="1301" name="Google Shape;1301;p117"/>
          <p:cNvSpPr txBox="1">
            <a:spLocks noGrp="1"/>
          </p:cNvSpPr>
          <p:nvPr>
            <p:ph type="body" idx="1"/>
          </p:nvPr>
        </p:nvSpPr>
        <p:spPr>
          <a:xfrm>
            <a:off x="508000" y="94615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Scenario : la storia di Soren (e) </a:t>
            </a:r>
            <a:endParaRPr/>
          </a:p>
        </p:txBody>
      </p:sp>
      <p:sp>
        <p:nvSpPr>
          <p:cNvPr id="1302" name="Google Shape;1302;p117"/>
          <p:cNvSpPr txBox="1">
            <a:spLocks noGrp="1"/>
          </p:cNvSpPr>
          <p:nvPr>
            <p:ph type="body" idx="1"/>
          </p:nvPr>
        </p:nvSpPr>
        <p:spPr>
          <a:xfrm>
            <a:off x="641350" y="1466850"/>
            <a:ext cx="11174412" cy="4498975"/>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Le persone non devono essere mandate a casa per conto proprio senza l’offerta di una forma di assistenza.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Devono avere a disposizione forme di assistenza che rispettino i propri diritti.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Inclusa  l’assistenza di qualcuno di cui si fidano che possa stare con loro o controllare.</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Ciò significa ascoltare e alle volte pensare creativamente “al di fuori delle righe”.</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Direttive anticipate possono essere utili per assicurare le scelte delle persone, le volontà ed I desideri in situazioni di grosso disagio emotivo.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Se la volontà di qualcuno è di essere ricoverato e sottoposto a trattamento nel futuro in particolari circostanze (incluso contro la propria volontà), ciò può essere esplicitato in una direttiva anticipata</a:t>
            </a:r>
            <a:r>
              <a:rPr lang="en-US" sz="2000" b="1" i="0" u="none">
                <a:solidFill>
                  <a:schemeClr val="dk1"/>
                </a:solidFill>
                <a:latin typeface="Calibri"/>
                <a:ea typeface="Calibri"/>
                <a:cs typeface="Calibri"/>
                <a:sym typeface="Calibri"/>
              </a:rPr>
              <a:t> – “la clausola di Ulisse”</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a:solidFill>
                  <a:schemeClr val="dk1"/>
                </a:solidFill>
                <a:latin typeface="Calibri"/>
                <a:ea typeface="Calibri"/>
                <a:cs typeface="Calibri"/>
                <a:sym typeface="Calibri"/>
              </a:rPr>
              <a:t>N</a:t>
            </a:r>
            <a:r>
              <a:rPr lang="en-US" sz="2000" b="0" i="0" u="none">
                <a:solidFill>
                  <a:schemeClr val="dk1"/>
                </a:solidFill>
                <a:latin typeface="Calibri"/>
                <a:ea typeface="Calibri"/>
                <a:cs typeface="Calibri"/>
                <a:sym typeface="Calibri"/>
              </a:rPr>
              <a:t>on deve togliere nulla all’assicurare che vengano fatti tutti gli sforzi necessari per offrire alle persone opzioni non coercitive</a:t>
            </a:r>
            <a:r>
              <a:rPr lang="en-US" sz="2200" b="0" i="0" u="none">
                <a:solidFill>
                  <a:schemeClr val="dk1"/>
                </a:solidFill>
                <a:latin typeface="Calibri"/>
                <a:ea typeface="Calibri"/>
                <a:cs typeface="Calibri"/>
                <a:sym typeface="Calibri"/>
              </a:rPr>
              <a:t>.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303" name="Google Shape;1303;p11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4.4: una situazione impegnativa - 5</a:t>
            </a:r>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308"/>
        <p:cNvGrpSpPr/>
        <p:nvPr/>
      </p:nvGrpSpPr>
      <p:grpSpPr>
        <a:xfrm>
          <a:off x="0" y="0"/>
          <a:ext cx="0" cy="0"/>
          <a:chOff x="0" y="0"/>
          <a:chExt cx="0" cy="0"/>
        </a:xfrm>
      </p:grpSpPr>
      <p:sp>
        <p:nvSpPr>
          <p:cNvPr id="1309" name="Google Shape;1309;p11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118</a:t>
            </a:fld>
            <a:endParaRPr sz="1400" b="0" i="0" u="none" strike="noStrike" cap="none">
              <a:solidFill>
                <a:srgbClr val="000000"/>
              </a:solidFill>
              <a:latin typeface="Arial"/>
              <a:ea typeface="Arial"/>
              <a:cs typeface="Arial"/>
              <a:sym typeface="Arial"/>
            </a:endParaRPr>
          </a:p>
        </p:txBody>
      </p:sp>
      <p:sp>
        <p:nvSpPr>
          <p:cNvPr id="1310" name="Google Shape;1310;p11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Neil Laybourn and Jonny Benjamin discutono di salute mentale: </a:t>
            </a:r>
            <a:r>
              <a:rPr lang="en-US" sz="2200" b="0" i="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https://youtu.be/GTURfplghls</a:t>
            </a:r>
            <a:r>
              <a:rPr lang="en-US" sz="2200" b="0" i="0" u="none">
                <a:solidFill>
                  <a:schemeClr val="dk1"/>
                </a:solidFill>
                <a:latin typeface="Calibri"/>
                <a:ea typeface="Calibri"/>
                <a:cs typeface="Calibri"/>
                <a:sym typeface="Calibri"/>
              </a:rPr>
              <a:t>.</a:t>
            </a:r>
            <a:endParaRPr/>
          </a:p>
          <a:p>
            <a:pPr marL="285750" marR="0" lvl="0" indent="-2857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311" name="Google Shape;1311;p11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4.4: una situazione impegnativa - 6</a:t>
            </a:r>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11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119</a:t>
            </a:fld>
            <a:endParaRPr sz="1400" b="0" i="0" u="none" strike="noStrike" cap="none">
              <a:solidFill>
                <a:srgbClr val="000000"/>
              </a:solidFill>
              <a:latin typeface="Arial"/>
              <a:ea typeface="Arial"/>
              <a:cs typeface="Arial"/>
              <a:sym typeface="Arial"/>
            </a:endParaRPr>
          </a:p>
        </p:txBody>
      </p:sp>
      <p:sp>
        <p:nvSpPr>
          <p:cNvPr id="1318" name="Google Shape;1318;p11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400"/>
              <a:buFont typeface="Arial"/>
              <a:buNone/>
            </a:pPr>
            <a:r>
              <a:rPr lang="en-US" sz="2400" b="1" i="1" u="none">
                <a:solidFill>
                  <a:schemeClr val="dk1"/>
                </a:solidFill>
                <a:latin typeface="Calibri"/>
                <a:ea typeface="Calibri"/>
                <a:cs typeface="Calibri"/>
                <a:sym typeface="Calibri"/>
              </a:rPr>
              <a:t>Quali sono i concetti principali che avete appreso durante questa sessione?</a:t>
            </a:r>
            <a:endParaRPr/>
          </a:p>
        </p:txBody>
      </p:sp>
      <p:sp>
        <p:nvSpPr>
          <p:cNvPr id="1319" name="Google Shape;1319;p11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Conclusione del corso -1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a:t>
            </a:fld>
            <a:endParaRPr sz="1400" b="0" i="0" u="none" strike="noStrike" cap="none">
              <a:solidFill>
                <a:srgbClr val="000000"/>
              </a:solidFill>
              <a:latin typeface="Arial"/>
              <a:ea typeface="Arial"/>
              <a:cs typeface="Arial"/>
              <a:sym typeface="Arial"/>
            </a:endParaRPr>
          </a:p>
        </p:txBody>
      </p:sp>
      <p:sp>
        <p:nvSpPr>
          <p:cNvPr id="389" name="Google Shape;389;p1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Il diritto alla capacità giuridica è sancito dall’Articolo 12 della CRPD</a:t>
            </a:r>
            <a:endParaRPr/>
          </a:p>
          <a:p>
            <a:pPr marL="285750" marR="0" lvl="0" indent="-133350" algn="l" rtl="0">
              <a:lnSpc>
                <a:spcPct val="150000"/>
              </a:lnSpc>
              <a:spcBef>
                <a:spcPts val="1200"/>
              </a:spcBef>
              <a:spcAft>
                <a:spcPts val="0"/>
              </a:spcAft>
              <a:buClr>
                <a:schemeClr val="accent1"/>
              </a:buClr>
              <a:buSzPts val="2400"/>
              <a:buFont typeface="Arial"/>
              <a:buNone/>
            </a:pPr>
            <a:endParaRPr sz="2400" b="0" i="0" u="none">
              <a:solidFill>
                <a:schemeClr val="dk1"/>
              </a:solidFill>
              <a:latin typeface="Calibri"/>
              <a:ea typeface="Calibri"/>
              <a:cs typeface="Calibri"/>
              <a:sym typeface="Calibri"/>
            </a:endParaRPr>
          </a:p>
        </p:txBody>
      </p:sp>
      <p:sp>
        <p:nvSpPr>
          <p:cNvPr id="390" name="Google Shape;390;p1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a:t>
            </a:r>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sp>
        <p:nvSpPr>
          <p:cNvPr id="1325" name="Google Shape;1325;p12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120</a:t>
            </a:fld>
            <a:endParaRPr sz="1400" b="0" i="0" u="none" strike="noStrike" cap="none">
              <a:solidFill>
                <a:srgbClr val="000000"/>
              </a:solidFill>
              <a:latin typeface="Arial"/>
              <a:ea typeface="Arial"/>
              <a:cs typeface="Arial"/>
              <a:sym typeface="Arial"/>
            </a:endParaRPr>
          </a:p>
        </p:txBody>
      </p:sp>
      <p:sp>
        <p:nvSpPr>
          <p:cNvPr id="1326" name="Google Shape;1326;p120"/>
          <p:cNvSpPr txBox="1">
            <a:spLocks noGrp="1"/>
          </p:cNvSpPr>
          <p:nvPr>
            <p:ph type="body" idx="1"/>
          </p:nvPr>
        </p:nvSpPr>
        <p:spPr>
          <a:xfrm>
            <a:off x="530225" y="1065212"/>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Ognuno ha il diritto alla capacità giuridica, ed ha il diritto di prendere decisioni  riguardanti tutti gli aspetti della vita</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Convinzioni negative, stigma e stereotipi sulle persone con disabilità psicosociale, intellettiva o cognitiva devono essere riconosciuti, affrontati e cambiati.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Le persone POSSONO prendere decisioni su tutti gli aspetti della loro vita (incluso riguardo trattamenti, luogo di residenza e aspetti finanziari)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 piani di trattamento e di recovery, il rispetto del consenso informato, il processo decisionale supportato e la pianificazione anticipata sono tutte misure che servono ad assicurare che le persone siano in grado di esercitare il loro diritto alla capacità giuridica su base </a:t>
            </a:r>
            <a:r>
              <a:rPr lang="en-US" sz="2000" b="0">
                <a:solidFill>
                  <a:schemeClr val="dk1"/>
                </a:solidFill>
                <a:latin typeface="Calibri"/>
                <a:ea typeface="Calibri"/>
                <a:cs typeface="Calibri"/>
                <a:sym typeface="Calibri"/>
              </a:rPr>
              <a:t>e</a:t>
            </a:r>
            <a:r>
              <a:rPr lang="en-US" sz="2000" b="0" i="0" u="none">
                <a:solidFill>
                  <a:schemeClr val="dk1"/>
                </a:solidFill>
                <a:latin typeface="Calibri"/>
                <a:ea typeface="Calibri"/>
                <a:cs typeface="Calibri"/>
                <a:sym typeface="Calibri"/>
              </a:rPr>
              <a:t>gualitaria con gli altri.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Le persone con disabilità psicosociale, intellettiva o cognitiva hanno il diritto di non essere trattenute nei servizi di salute mentale e nei servizi sociali.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Esse hanno il diritto a non essere sottoposte a trattamento senza il loro consenso.</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La coercizione è dannosa per il benessere delle persone e devono essere cercate delle alternative.</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1327" name="Google Shape;1327;p12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Conclusione del corso – 2 </a:t>
            </a:r>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Shape 1333"/>
        <p:cNvGrpSpPr/>
        <p:nvPr/>
      </p:nvGrpSpPr>
      <p:grpSpPr>
        <a:xfrm>
          <a:off x="0" y="0"/>
          <a:ext cx="0" cy="0"/>
          <a:chOff x="0" y="0"/>
          <a:chExt cx="0" cy="0"/>
        </a:xfrm>
      </p:grpSpPr>
      <p:sp>
        <p:nvSpPr>
          <p:cNvPr id="1334" name="Google Shape;1334;p12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121</a:t>
            </a:fld>
            <a:endParaRPr sz="1400" b="0" i="0" u="none" strike="noStrike" cap="none">
              <a:solidFill>
                <a:srgbClr val="000000"/>
              </a:solidFill>
              <a:latin typeface="Arial"/>
              <a:ea typeface="Arial"/>
              <a:cs typeface="Arial"/>
              <a:sym typeface="Arial"/>
            </a:endParaRPr>
          </a:p>
        </p:txBody>
      </p:sp>
      <p:sp>
        <p:nvSpPr>
          <p:cNvPr id="1335" name="Google Shape;1335;p12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(1)</a:t>
            </a:r>
            <a:endParaRPr/>
          </a:p>
        </p:txBody>
      </p:sp>
      <p:sp>
        <p:nvSpPr>
          <p:cNvPr id="1336" name="Google Shape;1336;p12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Shape 1342"/>
        <p:cNvGrpSpPr/>
        <p:nvPr/>
      </p:nvGrpSpPr>
      <p:grpSpPr>
        <a:xfrm>
          <a:off x="0" y="0"/>
          <a:ext cx="0" cy="0"/>
          <a:chOff x="0" y="0"/>
          <a:chExt cx="0" cy="0"/>
        </a:xfrm>
      </p:grpSpPr>
      <p:sp>
        <p:nvSpPr>
          <p:cNvPr id="1343" name="Google Shape;1343;p12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122</a:t>
            </a:fld>
            <a:endParaRPr sz="1400" b="0" i="0" u="none" strike="noStrike" cap="none">
              <a:solidFill>
                <a:srgbClr val="000000"/>
              </a:solidFill>
              <a:latin typeface="Arial"/>
              <a:ea typeface="Arial"/>
              <a:cs typeface="Arial"/>
              <a:sym typeface="Arial"/>
            </a:endParaRPr>
          </a:p>
        </p:txBody>
      </p:sp>
      <p:sp>
        <p:nvSpPr>
          <p:cNvPr id="1344" name="Google Shape;1344;p12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(2)</a:t>
            </a:r>
            <a:endParaRPr/>
          </a:p>
        </p:txBody>
      </p:sp>
      <p:sp>
        <p:nvSpPr>
          <p:cNvPr id="1345" name="Google Shape;1345;p12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Shape 1351"/>
        <p:cNvGrpSpPr/>
        <p:nvPr/>
      </p:nvGrpSpPr>
      <p:grpSpPr>
        <a:xfrm>
          <a:off x="0" y="0"/>
          <a:ext cx="0" cy="0"/>
          <a:chOff x="0" y="0"/>
          <a:chExt cx="0" cy="0"/>
        </a:xfrm>
      </p:grpSpPr>
      <p:sp>
        <p:nvSpPr>
          <p:cNvPr id="1352" name="Google Shape;1352;p12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123</a:t>
            </a:fld>
            <a:endParaRPr sz="1400" b="0" i="0" u="none" strike="noStrike" cap="none">
              <a:solidFill>
                <a:srgbClr val="000000"/>
              </a:solidFill>
              <a:latin typeface="Arial"/>
              <a:ea typeface="Arial"/>
              <a:cs typeface="Arial"/>
              <a:sym typeface="Arial"/>
            </a:endParaRPr>
          </a:p>
        </p:txBody>
      </p:sp>
      <p:sp>
        <p:nvSpPr>
          <p:cNvPr id="1353" name="Google Shape;1353;p12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(3)</a:t>
            </a:r>
            <a:endParaRPr/>
          </a:p>
        </p:txBody>
      </p:sp>
      <p:sp>
        <p:nvSpPr>
          <p:cNvPr id="1354" name="Google Shape;1354;p12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12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124</a:t>
            </a:fld>
            <a:endParaRPr sz="1400" b="0" i="0" u="none" strike="noStrike" cap="none">
              <a:solidFill>
                <a:srgbClr val="000000"/>
              </a:solidFill>
              <a:latin typeface="Arial"/>
              <a:ea typeface="Arial"/>
              <a:cs typeface="Arial"/>
              <a:sym typeface="Arial"/>
            </a:endParaRPr>
          </a:p>
        </p:txBody>
      </p:sp>
      <p:sp>
        <p:nvSpPr>
          <p:cNvPr id="1362" name="Google Shape;1362;p12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(4)</a:t>
            </a:r>
            <a:endParaRPr/>
          </a:p>
        </p:txBody>
      </p:sp>
      <p:sp>
        <p:nvSpPr>
          <p:cNvPr id="1363" name="Google Shape;1363;p12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Shape 1369"/>
        <p:cNvGrpSpPr/>
        <p:nvPr/>
      </p:nvGrpSpPr>
      <p:grpSpPr>
        <a:xfrm>
          <a:off x="0" y="0"/>
          <a:ext cx="0" cy="0"/>
          <a:chOff x="0" y="0"/>
          <a:chExt cx="0" cy="0"/>
        </a:xfrm>
      </p:grpSpPr>
      <p:sp>
        <p:nvSpPr>
          <p:cNvPr id="1370" name="Google Shape;1370;p12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125</a:t>
            </a:fld>
            <a:endParaRPr sz="1400" b="0" i="0" u="none" strike="noStrike" cap="none">
              <a:solidFill>
                <a:srgbClr val="000000"/>
              </a:solidFill>
              <a:latin typeface="Arial"/>
              <a:ea typeface="Arial"/>
              <a:cs typeface="Arial"/>
              <a:sym typeface="Arial"/>
            </a:endParaRPr>
          </a:p>
        </p:txBody>
      </p:sp>
      <p:sp>
        <p:nvSpPr>
          <p:cNvPr id="1371" name="Google Shape;1371;p12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(5)</a:t>
            </a:r>
            <a:endParaRPr/>
          </a:p>
        </p:txBody>
      </p:sp>
      <p:sp>
        <p:nvSpPr>
          <p:cNvPr id="1372" name="Google Shape;1372;p12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12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126</a:t>
            </a:fld>
            <a:endParaRPr sz="1400" b="0" i="0" u="none" strike="noStrike" cap="none">
              <a:solidFill>
                <a:srgbClr val="000000"/>
              </a:solidFill>
              <a:latin typeface="Arial"/>
              <a:ea typeface="Arial"/>
              <a:cs typeface="Arial"/>
              <a:sym typeface="Arial"/>
            </a:endParaRPr>
          </a:p>
        </p:txBody>
      </p:sp>
      <p:sp>
        <p:nvSpPr>
          <p:cNvPr id="1380" name="Google Shape;1380;p12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(6)</a:t>
            </a:r>
            <a:endParaRPr/>
          </a:p>
        </p:txBody>
      </p:sp>
      <p:sp>
        <p:nvSpPr>
          <p:cNvPr id="1381" name="Google Shape;1381;p12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387"/>
        <p:cNvGrpSpPr/>
        <p:nvPr/>
      </p:nvGrpSpPr>
      <p:grpSpPr>
        <a:xfrm>
          <a:off x="0" y="0"/>
          <a:ext cx="0" cy="0"/>
          <a:chOff x="0" y="0"/>
          <a:chExt cx="0" cy="0"/>
        </a:xfrm>
      </p:grpSpPr>
      <p:sp>
        <p:nvSpPr>
          <p:cNvPr id="1388" name="Google Shape;1388;p12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127</a:t>
            </a:fld>
            <a:endParaRPr sz="1400" b="0" i="0" u="none" strike="noStrike" cap="none">
              <a:solidFill>
                <a:srgbClr val="000000"/>
              </a:solidFill>
              <a:latin typeface="Arial"/>
              <a:ea typeface="Arial"/>
              <a:cs typeface="Arial"/>
              <a:sym typeface="Arial"/>
            </a:endParaRPr>
          </a:p>
        </p:txBody>
      </p:sp>
      <p:sp>
        <p:nvSpPr>
          <p:cNvPr id="1389" name="Google Shape;1389;p12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84150" algn="l" rtl="0">
              <a:lnSpc>
                <a:spcPct val="150000"/>
              </a:lnSpc>
              <a:spcBef>
                <a:spcPts val="0"/>
              </a:spcBef>
              <a:spcAft>
                <a:spcPts val="0"/>
              </a:spcAft>
              <a:buClr>
                <a:schemeClr val="accent1"/>
              </a:buClr>
              <a:buSzPts val="1600"/>
              <a:buFont typeface="Arial"/>
              <a:buNone/>
            </a:pPr>
            <a:endParaRPr sz="1600">
              <a:solidFill>
                <a:schemeClr val="dk1"/>
              </a:solidFill>
              <a:latin typeface="Calibri"/>
              <a:ea typeface="Calibri"/>
              <a:cs typeface="Calibri"/>
              <a:sym typeface="Calibri"/>
            </a:endParaRPr>
          </a:p>
        </p:txBody>
      </p:sp>
      <p:sp>
        <p:nvSpPr>
          <p:cNvPr id="1390" name="Google Shape;1390;p12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Ringraziamenti (7)</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1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13</a:t>
            </a:fld>
            <a:endParaRPr sz="1400" b="0" i="0" u="none" strike="noStrike" cap="none">
              <a:solidFill>
                <a:srgbClr val="000000"/>
              </a:solidFill>
              <a:latin typeface="Arial"/>
              <a:ea typeface="Arial"/>
              <a:cs typeface="Arial"/>
              <a:sym typeface="Arial"/>
            </a:endParaRPr>
          </a:p>
        </p:txBody>
      </p:sp>
      <p:sp>
        <p:nvSpPr>
          <p:cNvPr id="397" name="Google Shape;397;p13"/>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12: Uguale riconoscimento dinanzi alla legge </a:t>
            </a:r>
            <a:endParaRPr/>
          </a:p>
        </p:txBody>
      </p:sp>
      <p:sp>
        <p:nvSpPr>
          <p:cNvPr id="398" name="Google Shape;398;p1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Paragrafo 1: </a:t>
            </a:r>
            <a:r>
              <a:rPr lang="en-US" sz="2200" b="0" i="0" u="none">
                <a:solidFill>
                  <a:schemeClr val="dk1"/>
                </a:solidFill>
                <a:latin typeface="Calibri"/>
                <a:ea typeface="Calibri"/>
                <a:cs typeface="Calibri"/>
                <a:sym typeface="Calibri"/>
              </a:rPr>
              <a:t>Gli Stati Membri riaffermano che le persone con disabilità hanno il diritto al riconoscimento in ogni luogo della loro personalità giuridica</a:t>
            </a:r>
            <a:r>
              <a:rPr lang="en-US" sz="2200" b="1" i="0" u="none">
                <a:solidFill>
                  <a:schemeClr val="dk1"/>
                </a:solidFill>
                <a:latin typeface="Calibri"/>
                <a:ea typeface="Calibri"/>
                <a:cs typeface="Calibri"/>
                <a:sym typeface="Calibri"/>
              </a:rPr>
              <a:t>.</a:t>
            </a:r>
            <a:r>
              <a:rPr lang="en-US" sz="2200" b="0" i="0" u="none">
                <a:solidFill>
                  <a:schemeClr val="dk1"/>
                </a:solidFill>
                <a:latin typeface="Calibri"/>
                <a:ea typeface="Calibri"/>
                <a:cs typeface="Calibri"/>
                <a:sym typeface="Calibri"/>
              </a:rPr>
              <a:t> </a:t>
            </a:r>
            <a:endParaRPr/>
          </a:p>
          <a:p>
            <a:pPr marL="0" marR="0" lvl="0" indent="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accent2"/>
                </a:solidFill>
                <a:latin typeface="Calibri"/>
                <a:ea typeface="Calibri"/>
                <a:cs typeface="Calibri"/>
                <a:sym typeface="Calibri"/>
              </a:rPr>
              <a:t>La legge deve riconoscere che le persone con disabilità sono esseri umani con diritti e responsabilità come tutti gli altri. </a:t>
            </a:r>
            <a:endParaRPr/>
          </a:p>
        </p:txBody>
      </p:sp>
      <p:sp>
        <p:nvSpPr>
          <p:cNvPr id="399" name="Google Shape;399;p1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- 2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14</a:t>
            </a:fld>
            <a:endParaRPr sz="1400" b="0" i="0" u="none" strike="noStrike" cap="none">
              <a:solidFill>
                <a:srgbClr val="000000"/>
              </a:solidFill>
              <a:latin typeface="Arial"/>
              <a:ea typeface="Arial"/>
              <a:cs typeface="Arial"/>
              <a:sym typeface="Arial"/>
            </a:endParaRPr>
          </a:p>
        </p:txBody>
      </p:sp>
      <p:sp>
        <p:nvSpPr>
          <p:cNvPr id="406" name="Google Shape;406;p14"/>
          <p:cNvSpPr txBox="1">
            <a:spLocks noGrp="1"/>
          </p:cNvSpPr>
          <p:nvPr>
            <p:ph type="body" idx="1"/>
          </p:nvPr>
        </p:nvSpPr>
        <p:spPr>
          <a:xfrm>
            <a:off x="507999"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12: Uguale riconoscimento dinanzi alla legge </a:t>
            </a:r>
            <a:endParaRPr/>
          </a:p>
        </p:txBody>
      </p:sp>
      <p:sp>
        <p:nvSpPr>
          <p:cNvPr id="407" name="Google Shape;407;p1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Paragrafo 2</a:t>
            </a:r>
            <a:r>
              <a:rPr lang="en-US" sz="2200" b="0" i="0" u="none">
                <a:solidFill>
                  <a:schemeClr val="dk1"/>
                </a:solidFill>
                <a:latin typeface="Calibri"/>
                <a:ea typeface="Calibri"/>
                <a:cs typeface="Calibri"/>
                <a:sym typeface="Calibri"/>
              </a:rPr>
              <a:t>: Gli Stati Membri riconoscono che le persone con disabilità godono della capacità giuridica su base di uguaglianza con gli altri in tutti gli aspetti della.</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accent2"/>
                </a:solidFill>
                <a:latin typeface="Calibri"/>
                <a:ea typeface="Calibri"/>
                <a:cs typeface="Calibri"/>
                <a:sym typeface="Calibri"/>
              </a:rPr>
              <a:t>Le persone con disabilità hanno gli stessi diritti di tutti gli altri e devono essere in grado di utilizzarli. Le persone con disabilità devono essere in grado di agire legalmente, ciò significa che essi possono intraprendere transizioni e creare, modificare o terminare relazioni legali. Possono prendere le loro decisioni e gli altri le devono rispettare.</a:t>
            </a:r>
            <a:endParaRPr/>
          </a:p>
        </p:txBody>
      </p:sp>
      <p:sp>
        <p:nvSpPr>
          <p:cNvPr id="408" name="Google Shape;408;p1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- 3</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15</a:t>
            </a:fld>
            <a:endParaRPr sz="1400" b="0" i="0" u="none" strike="noStrike" cap="none">
              <a:solidFill>
                <a:srgbClr val="000000"/>
              </a:solidFill>
              <a:latin typeface="Arial"/>
              <a:ea typeface="Arial"/>
              <a:cs typeface="Arial"/>
              <a:sym typeface="Arial"/>
            </a:endParaRPr>
          </a:p>
        </p:txBody>
      </p:sp>
      <p:sp>
        <p:nvSpPr>
          <p:cNvPr id="415" name="Google Shape;415;p15"/>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12: Uguale riconoscimento dinanzi alla legge </a:t>
            </a:r>
            <a:endParaRPr/>
          </a:p>
        </p:txBody>
      </p:sp>
      <p:sp>
        <p:nvSpPr>
          <p:cNvPr id="416" name="Google Shape;416;p1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Paragrafo</a:t>
            </a:r>
            <a:r>
              <a:rPr lang="en-US" sz="2200" b="0" i="0" u="none">
                <a:solidFill>
                  <a:schemeClr val="dk1"/>
                </a:solidFill>
                <a:latin typeface="Calibri"/>
                <a:ea typeface="Calibri"/>
                <a:cs typeface="Calibri"/>
                <a:sym typeface="Calibri"/>
              </a:rPr>
              <a:t>: Gli Stati Membri adottano misure adeguate per consentire l’accesso da parte delle persone con disabilità al sostegno di cui dovessero necessitare per esercitare la propria capacità giuridica. </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accent2"/>
                </a:solidFill>
                <a:latin typeface="Calibri"/>
                <a:ea typeface="Calibri"/>
                <a:cs typeface="Calibri"/>
                <a:sym typeface="Calibri"/>
              </a:rPr>
              <a:t>Quando per le persone con disabilità è difficile prendere delle decisioni per conto proprio, essi hanno il diritto a ricevere assistenza.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accent2"/>
              </a:solidFill>
              <a:latin typeface="Calibri"/>
              <a:ea typeface="Calibri"/>
              <a:cs typeface="Calibri"/>
              <a:sym typeface="Calibri"/>
            </a:endParaRPr>
          </a:p>
        </p:txBody>
      </p:sp>
      <p:sp>
        <p:nvSpPr>
          <p:cNvPr id="417" name="Google Shape;417;p1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- 4</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16</a:t>
            </a:fld>
            <a:endParaRPr sz="1400" b="0" i="0" u="none" strike="noStrike" cap="none">
              <a:solidFill>
                <a:srgbClr val="000000"/>
              </a:solidFill>
              <a:latin typeface="Arial"/>
              <a:ea typeface="Arial"/>
              <a:cs typeface="Arial"/>
              <a:sym typeface="Arial"/>
            </a:endParaRPr>
          </a:p>
        </p:txBody>
      </p:sp>
      <p:sp>
        <p:nvSpPr>
          <p:cNvPr id="424" name="Google Shape;424;p16"/>
          <p:cNvSpPr txBox="1">
            <a:spLocks noGrp="1"/>
          </p:cNvSpPr>
          <p:nvPr>
            <p:ph type="body" idx="1"/>
          </p:nvPr>
        </p:nvSpPr>
        <p:spPr>
          <a:xfrm>
            <a:off x="506412" y="1422400"/>
            <a:ext cx="11174412" cy="4498975"/>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000"/>
              <a:buFont typeface="Arial"/>
              <a:buNone/>
            </a:pPr>
            <a:r>
              <a:rPr lang="en-US" sz="2000" b="1" i="0" u="none">
                <a:solidFill>
                  <a:schemeClr val="dk1"/>
                </a:solidFill>
                <a:latin typeface="Calibri"/>
                <a:ea typeface="Calibri"/>
                <a:cs typeface="Calibri"/>
                <a:sym typeface="Calibri"/>
              </a:rPr>
              <a:t>Paragrafo 4</a:t>
            </a:r>
            <a:r>
              <a:rPr lang="en-US" sz="2000" b="0" i="0" u="none">
                <a:solidFill>
                  <a:schemeClr val="dk1"/>
                </a:solidFill>
                <a:latin typeface="Calibri"/>
                <a:ea typeface="Calibri"/>
                <a:cs typeface="Calibri"/>
                <a:sym typeface="Calibri"/>
              </a:rPr>
              <a:t>: </a:t>
            </a:r>
            <a:r>
              <a:rPr lang="en-US" sz="1800" b="0" i="0" u="none">
                <a:solidFill>
                  <a:schemeClr val="dk1"/>
                </a:solidFill>
                <a:latin typeface="Calibri"/>
                <a:ea typeface="Calibri"/>
                <a:cs typeface="Calibri"/>
                <a:sym typeface="Calibri"/>
              </a:rPr>
              <a:t>Gli Stati Parti assicurano che tutte le misure relative all’esercizio della capacità giuridica forniscano adeguate ed efficaci garanzie per prevenire abusi in conformità alle norme internazionali sui diritti umani. Tali garanzie devono assicurare che le misure relative all’esercizio della capacità giuridica rispettino i diritti, la volontà e le preferenze della persona, che siano scevre da ogni conflitto di interesse e da ogni influenza indebita, che siano proporzionate e adatte alle condizioni della persona, che siano applicate per il più breve tempo possibile e siano soggette a periodica revisione da parte di un</a:t>
            </a:r>
            <a:r>
              <a:rPr lang="en-US" sz="1800" b="0">
                <a:solidFill>
                  <a:schemeClr val="dk1"/>
                </a:solidFill>
                <a:latin typeface="Calibri"/>
                <a:ea typeface="Calibri"/>
                <a:cs typeface="Calibri"/>
                <a:sym typeface="Calibri"/>
              </a:rPr>
              <a:t>’</a:t>
            </a:r>
            <a:r>
              <a:rPr lang="en-US" sz="1800" b="0" i="0" u="none">
                <a:solidFill>
                  <a:schemeClr val="dk1"/>
                </a:solidFill>
                <a:latin typeface="Calibri"/>
                <a:ea typeface="Calibri"/>
                <a:cs typeface="Calibri"/>
                <a:sym typeface="Calibri"/>
              </a:rPr>
              <a:t>autorità competente, indipendente ed imparziale o di un organo giudiziario. Queste garanzie devono essere proporzionate al grado in cui le suddette misure incidono sui diritti e sugli interessi delle persone</a:t>
            </a:r>
            <a:r>
              <a:rPr lang="en-US" sz="1800" b="0" i="0" u="none">
                <a:solidFill>
                  <a:schemeClr val="dk1"/>
                </a:solidFill>
                <a:latin typeface="Belleza"/>
                <a:ea typeface="Belleza"/>
                <a:cs typeface="Belleza"/>
                <a:sym typeface="Belleza"/>
              </a:rPr>
              <a:t>.</a:t>
            </a:r>
            <a:r>
              <a:rPr lang="en-US" sz="1800" b="0" i="0" u="none">
                <a:solidFill>
                  <a:schemeClr val="dk1"/>
                </a:solidFill>
                <a:latin typeface="Calibri"/>
                <a:ea typeface="Calibri"/>
                <a:cs typeface="Calibri"/>
                <a:sym typeface="Calibri"/>
              </a:rPr>
              <a:t>.</a:t>
            </a:r>
            <a:endParaRPr/>
          </a:p>
          <a:p>
            <a:pPr marL="0" marR="0" lvl="0" indent="0" algn="l" rtl="0">
              <a:lnSpc>
                <a:spcPct val="100000"/>
              </a:lnSpc>
              <a:spcBef>
                <a:spcPts val="500"/>
              </a:spcBef>
              <a:spcAft>
                <a:spcPts val="0"/>
              </a:spcAft>
              <a:buClr>
                <a:schemeClr val="accent1"/>
              </a:buClr>
              <a:buSzPts val="2000"/>
              <a:buFont typeface="Arial"/>
              <a:buNone/>
            </a:pPr>
            <a:r>
              <a:rPr lang="en-US" sz="2000" b="0" i="0" u="none">
                <a:solidFill>
                  <a:schemeClr val="accent2"/>
                </a:solidFill>
                <a:latin typeface="Calibri"/>
                <a:ea typeface="Calibri"/>
                <a:cs typeface="Calibri"/>
                <a:sym typeface="Calibri"/>
              </a:rPr>
              <a:t>Quando le persone ricevono supporto nel prendere decisioni, devono essere protette contro ogni possibile abuso</a:t>
            </a:r>
            <a:endParaRPr/>
          </a:p>
          <a:p>
            <a:pPr marL="0" marR="0" lvl="0" indent="0" algn="l" rtl="0">
              <a:lnSpc>
                <a:spcPct val="100000"/>
              </a:lnSpc>
              <a:spcBef>
                <a:spcPts val="500"/>
              </a:spcBef>
              <a:spcAft>
                <a:spcPts val="0"/>
              </a:spcAft>
              <a:buClr>
                <a:schemeClr val="accent1"/>
              </a:buClr>
              <a:buSzPts val="1800"/>
              <a:buFont typeface="Arial"/>
              <a:buChar char="•"/>
            </a:pPr>
            <a:r>
              <a:rPr lang="en-US" sz="1800" b="0" i="0" u="none">
                <a:solidFill>
                  <a:schemeClr val="accent2"/>
                </a:solidFill>
                <a:latin typeface="Calibri"/>
                <a:ea typeface="Calibri"/>
                <a:cs typeface="Calibri"/>
                <a:sym typeface="Calibri"/>
              </a:rPr>
              <a:t>L’assistenza che la persona riceve deve rispettare I diritti ed i desideri della persona;</a:t>
            </a:r>
            <a:endParaRPr/>
          </a:p>
          <a:p>
            <a:pPr marL="815975" marR="0" lvl="3" indent="-285750" algn="l" rtl="0">
              <a:lnSpc>
                <a:spcPct val="100000"/>
              </a:lnSpc>
              <a:spcBef>
                <a:spcPts val="500"/>
              </a:spcBef>
              <a:spcAft>
                <a:spcPts val="0"/>
              </a:spcAft>
              <a:buClr>
                <a:schemeClr val="accent1"/>
              </a:buClr>
              <a:buSzPts val="1800"/>
              <a:buFont typeface="Arial"/>
              <a:buChar char="•"/>
            </a:pPr>
            <a:r>
              <a:rPr lang="en-US" sz="1800" b="0" i="0" u="none" strike="noStrike" cap="none">
                <a:solidFill>
                  <a:schemeClr val="accent2"/>
                </a:solidFill>
              </a:rPr>
              <a:t>Non deve essere nell’interesse o a beneficio di altri;</a:t>
            </a:r>
            <a:endParaRPr/>
          </a:p>
          <a:p>
            <a:pPr marL="815975" marR="0" lvl="3" indent="-285750" algn="l" rtl="0">
              <a:lnSpc>
                <a:spcPct val="100000"/>
              </a:lnSpc>
              <a:spcBef>
                <a:spcPts val="500"/>
              </a:spcBef>
              <a:spcAft>
                <a:spcPts val="0"/>
              </a:spcAft>
              <a:buClr>
                <a:schemeClr val="accent1"/>
              </a:buClr>
              <a:buSzPts val="1800"/>
              <a:buFont typeface="Arial"/>
              <a:buChar char="•"/>
            </a:pPr>
            <a:r>
              <a:rPr lang="en-US" sz="1800" b="0" i="0" u="none" strike="noStrike" cap="none">
                <a:solidFill>
                  <a:schemeClr val="accent2"/>
                </a:solidFill>
              </a:rPr>
              <a:t>La persona che  fornisce sostegno non deve provare ad influenzare la persona a prendere decisioni che non vuole prendere; </a:t>
            </a:r>
            <a:endParaRPr/>
          </a:p>
          <a:p>
            <a:pPr marL="815975" marR="0" lvl="3" indent="-285750" algn="l" rtl="0">
              <a:lnSpc>
                <a:spcPct val="100000"/>
              </a:lnSpc>
              <a:spcBef>
                <a:spcPts val="500"/>
              </a:spcBef>
              <a:spcAft>
                <a:spcPts val="0"/>
              </a:spcAft>
              <a:buClr>
                <a:schemeClr val="accent1"/>
              </a:buClr>
              <a:buSzPts val="1800"/>
              <a:buFont typeface="Arial"/>
              <a:buChar char="•"/>
            </a:pPr>
            <a:r>
              <a:rPr lang="en-US" sz="1800" b="0" i="0" u="none" strike="noStrike" cap="none">
                <a:solidFill>
                  <a:schemeClr val="accent2"/>
                </a:solidFill>
              </a:rPr>
              <a:t>Deve esserci la giusta  quantità di assistenza per ciò di cui la persona ha bisogno; </a:t>
            </a:r>
            <a:endParaRPr/>
          </a:p>
          <a:p>
            <a:pPr marL="815975" marR="0" lvl="3" indent="-285750" algn="l" rtl="0">
              <a:lnSpc>
                <a:spcPct val="100000"/>
              </a:lnSpc>
              <a:spcBef>
                <a:spcPts val="500"/>
              </a:spcBef>
              <a:spcAft>
                <a:spcPts val="0"/>
              </a:spcAft>
              <a:buClr>
                <a:schemeClr val="accent1"/>
              </a:buClr>
              <a:buSzPts val="1800"/>
              <a:buFont typeface="Arial"/>
              <a:buChar char="•"/>
            </a:pPr>
            <a:r>
              <a:rPr lang="en-US" sz="1800" b="0" i="0" u="none" strike="noStrike" cap="none">
                <a:solidFill>
                  <a:schemeClr val="accent2"/>
                </a:solidFill>
              </a:rPr>
              <a:t>L’assistenza deve essere fornita per il più breve tempo possibile; </a:t>
            </a:r>
            <a:endParaRPr/>
          </a:p>
          <a:p>
            <a:pPr marL="815975" marR="0" lvl="3" indent="-285750" algn="l" rtl="0">
              <a:lnSpc>
                <a:spcPct val="100000"/>
              </a:lnSpc>
              <a:spcBef>
                <a:spcPts val="500"/>
              </a:spcBef>
              <a:spcAft>
                <a:spcPts val="0"/>
              </a:spcAft>
              <a:buClr>
                <a:schemeClr val="accent1"/>
              </a:buClr>
              <a:buSzPts val="1800"/>
              <a:buFont typeface="Arial"/>
              <a:buChar char="•"/>
            </a:pPr>
            <a:r>
              <a:rPr lang="en-US" sz="1800" b="0" i="0" u="none" strike="noStrike" cap="none">
                <a:solidFill>
                  <a:schemeClr val="accent2"/>
                </a:solidFill>
              </a:rPr>
              <a:t>Essa deve essere controllata regolarmente da un’autorità competente.</a:t>
            </a:r>
            <a:endParaRPr/>
          </a:p>
          <a:p>
            <a:pPr marL="285750" marR="0" lvl="0" indent="-171450" algn="l" rtl="0">
              <a:lnSpc>
                <a:spcPct val="150000"/>
              </a:lnSpc>
              <a:spcBef>
                <a:spcPts val="500"/>
              </a:spcBef>
              <a:spcAft>
                <a:spcPts val="0"/>
              </a:spcAft>
              <a:buClr>
                <a:schemeClr val="accent1"/>
              </a:buClr>
              <a:buSzPts val="1800"/>
              <a:buFont typeface="Arial"/>
              <a:buNone/>
            </a:pPr>
            <a:endParaRPr sz="1800" b="0" i="0" u="none" strike="noStrike" cap="none">
              <a:solidFill>
                <a:schemeClr val="accent2"/>
              </a:solidFill>
              <a:latin typeface="Calibri"/>
              <a:ea typeface="Calibri"/>
              <a:cs typeface="Calibri"/>
              <a:sym typeface="Calibri"/>
            </a:endParaRPr>
          </a:p>
        </p:txBody>
      </p:sp>
      <p:sp>
        <p:nvSpPr>
          <p:cNvPr id="425" name="Google Shape;425;p1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- 5</a:t>
            </a:r>
            <a:endParaRPr/>
          </a:p>
        </p:txBody>
      </p:sp>
      <p:sp>
        <p:nvSpPr>
          <p:cNvPr id="426" name="Google Shape;426;p16"/>
          <p:cNvSpPr txBox="1">
            <a:spLocks noGrp="1"/>
          </p:cNvSpPr>
          <p:nvPr>
            <p:ph type="body" idx="1"/>
          </p:nvPr>
        </p:nvSpPr>
        <p:spPr>
          <a:xfrm>
            <a:off x="507999" y="1062038"/>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12: Uguale riconoscimento dinanzi alla legge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17</a:t>
            </a:fld>
            <a:endParaRPr sz="1400" b="0" i="0" u="none" strike="noStrike" cap="none">
              <a:solidFill>
                <a:srgbClr val="000000"/>
              </a:solidFill>
              <a:latin typeface="Arial"/>
              <a:ea typeface="Arial"/>
              <a:cs typeface="Arial"/>
              <a:sym typeface="Arial"/>
            </a:endParaRPr>
          </a:p>
        </p:txBody>
      </p:sp>
      <p:sp>
        <p:nvSpPr>
          <p:cNvPr id="433" name="Google Shape;433;p17"/>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Articolo 12: Uguale riconoscimento dinanzi alla legge 	</a:t>
            </a:r>
            <a:endParaRPr/>
          </a:p>
        </p:txBody>
      </p:sp>
      <p:sp>
        <p:nvSpPr>
          <p:cNvPr id="434" name="Google Shape;434;p1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Paragrafo 5</a:t>
            </a:r>
            <a:r>
              <a:rPr lang="en-US" sz="2200" b="0" i="0" u="none">
                <a:solidFill>
                  <a:schemeClr val="dk1"/>
                </a:solidFill>
                <a:latin typeface="Calibri"/>
                <a:ea typeface="Calibri"/>
                <a:cs typeface="Calibri"/>
                <a:sym typeface="Calibri"/>
              </a:rPr>
              <a:t>: </a:t>
            </a:r>
            <a:r>
              <a:rPr lang="en-US" sz="2000" b="0" i="0" u="none">
                <a:solidFill>
                  <a:schemeClr val="dk1"/>
                </a:solidFill>
                <a:latin typeface="Calibri"/>
                <a:ea typeface="Calibri"/>
                <a:cs typeface="Calibri"/>
                <a:sym typeface="Calibri"/>
              </a:rPr>
              <a:t>Sulla base di quanto disposto nel presente articolo, gli Stati Parti adottano tutte le misure adeguate ed efficaci per garantire l’uguale diritto delle persone con disabilità alla proprietà o ad ereditarla, al controllo dei propri affari finanziari e ad avere pari accesso a prestiti bancari, mutui e altre forme di credito finanziario, e assicurano che le persone con disabilità non vengano arbitrariamente private della loro proprietà.</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accent2"/>
                </a:solidFill>
                <a:latin typeface="Calibri"/>
                <a:ea typeface="Calibri"/>
                <a:cs typeface="Calibri"/>
                <a:sym typeface="Calibri"/>
              </a:rPr>
              <a:t>Gli Stati devono proteggere la parità di diritti delle persone con disabilità:</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accent2"/>
                </a:solidFill>
                <a:latin typeface="Calibri"/>
                <a:ea typeface="Calibri"/>
                <a:cs typeface="Calibri"/>
                <a:sym typeface="Calibri"/>
              </a:rPr>
              <a:t>Di avere o ricevere proprietà;</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accent2"/>
                </a:solidFill>
                <a:latin typeface="Calibri"/>
                <a:ea typeface="Calibri"/>
                <a:cs typeface="Calibri"/>
                <a:sym typeface="Calibri"/>
              </a:rPr>
              <a:t>Di controllare il loro denaro;</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accent2"/>
                </a:solidFill>
                <a:latin typeface="Calibri"/>
                <a:ea typeface="Calibri"/>
                <a:cs typeface="Calibri"/>
                <a:sym typeface="Calibri"/>
              </a:rPr>
              <a:t>Di gestire denaro; e</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accent2"/>
                </a:solidFill>
                <a:latin typeface="Calibri"/>
                <a:ea typeface="Calibri"/>
                <a:cs typeface="Calibri"/>
                <a:sym typeface="Calibri"/>
              </a:rPr>
              <a:t>Di possedere le loro case e che il denaro non venga loro tolto denaro.</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strike="noStrike" cap="none">
              <a:solidFill>
                <a:schemeClr val="accent2"/>
              </a:solidFill>
              <a:latin typeface="Calibri"/>
              <a:ea typeface="Calibri"/>
              <a:cs typeface="Calibri"/>
              <a:sym typeface="Calibri"/>
            </a:endParaRPr>
          </a:p>
        </p:txBody>
      </p:sp>
      <p:sp>
        <p:nvSpPr>
          <p:cNvPr id="435" name="Google Shape;435;p1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- 6</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1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18</a:t>
            </a:fld>
            <a:endParaRPr sz="1400" b="0" i="0" u="none" strike="noStrike" cap="none">
              <a:solidFill>
                <a:srgbClr val="000000"/>
              </a:solidFill>
              <a:latin typeface="Arial"/>
              <a:ea typeface="Arial"/>
              <a:cs typeface="Arial"/>
              <a:sym typeface="Arial"/>
            </a:endParaRPr>
          </a:p>
        </p:txBody>
      </p:sp>
      <p:sp>
        <p:nvSpPr>
          <p:cNvPr id="442" name="Google Shape;442;p18"/>
          <p:cNvSpPr txBox="1">
            <a:spLocks noGrp="1"/>
          </p:cNvSpPr>
          <p:nvPr>
            <p:ph type="body" idx="1"/>
          </p:nvPr>
        </p:nvSpPr>
        <p:spPr>
          <a:xfrm>
            <a:off x="507999" y="1028212"/>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Capire la differenza tra capacità giuridica e capacità mentale (a) </a:t>
            </a:r>
            <a:endParaRPr/>
          </a:p>
        </p:txBody>
      </p:sp>
      <p:sp>
        <p:nvSpPr>
          <p:cNvPr id="443" name="Google Shape;443;p18"/>
          <p:cNvSpPr txBox="1">
            <a:spLocks noGrp="1"/>
          </p:cNvSpPr>
          <p:nvPr>
            <p:ph type="body" idx="1"/>
          </p:nvPr>
        </p:nvSpPr>
        <p:spPr>
          <a:xfrm>
            <a:off x="506412" y="1377950"/>
            <a:ext cx="11174412" cy="4498975"/>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1" i="0" u="sng">
                <a:solidFill>
                  <a:schemeClr val="dk1"/>
                </a:solidFill>
                <a:latin typeface="Calibri"/>
                <a:ea typeface="Calibri"/>
                <a:cs typeface="Calibri"/>
                <a:sym typeface="Calibri"/>
              </a:rPr>
              <a:t>La capacità giuridica </a:t>
            </a:r>
            <a:r>
              <a:rPr lang="en-US" sz="2000" b="0" i="0" u="none">
                <a:solidFill>
                  <a:schemeClr val="dk1"/>
                </a:solidFill>
                <a:latin typeface="Calibri"/>
                <a:ea typeface="Calibri"/>
                <a:cs typeface="Calibri"/>
                <a:sym typeface="Calibri"/>
              </a:rPr>
              <a:t>è</a:t>
            </a:r>
            <a:r>
              <a:rPr lang="en-US" sz="2000" b="1" i="0" u="sng">
                <a:solidFill>
                  <a:schemeClr val="dk1"/>
                </a:solidFill>
                <a:latin typeface="Calibri"/>
                <a:ea typeface="Calibri"/>
                <a:cs typeface="Calibri"/>
                <a:sym typeface="Calibri"/>
              </a:rPr>
              <a:t> un diritto intrinseco ed inalienabile</a:t>
            </a:r>
            <a:r>
              <a:rPr lang="en-US" sz="2000" b="0" i="0" u="none">
                <a:solidFill>
                  <a:schemeClr val="dk1"/>
                </a:solidFill>
                <a:latin typeface="Calibri"/>
                <a:ea typeface="Calibri"/>
                <a:cs typeface="Calibri"/>
                <a:sym typeface="Calibri"/>
              </a:rPr>
              <a:t>. Esso include due aspetti:</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Il diritto ad </a:t>
            </a:r>
            <a:r>
              <a:rPr lang="en-US" sz="1800" b="0" i="0" u="sng" strike="noStrike" cap="none">
                <a:solidFill>
                  <a:schemeClr val="dk1"/>
                </a:solidFill>
              </a:rPr>
              <a:t>avere</a:t>
            </a:r>
            <a:r>
              <a:rPr lang="en-US" sz="1800" b="0" i="0" u="none" strike="noStrike" cap="none">
                <a:solidFill>
                  <a:schemeClr val="dk1"/>
                </a:solidFill>
              </a:rPr>
              <a:t> dei diritti, ed</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Il diritto ad</a:t>
            </a:r>
            <a:r>
              <a:rPr lang="en-US" sz="1800" b="0" i="0" u="sng" strike="noStrike" cap="none">
                <a:solidFill>
                  <a:schemeClr val="dk1"/>
                </a:solidFill>
              </a:rPr>
              <a:t> esercitare</a:t>
            </a:r>
            <a:r>
              <a:rPr lang="en-US" sz="1800" b="0" i="0" u="none" strike="noStrike" cap="none">
                <a:solidFill>
                  <a:schemeClr val="dk1"/>
                </a:solidFill>
              </a:rPr>
              <a:t> questi diritti.</a:t>
            </a:r>
            <a:endParaRPr/>
          </a:p>
          <a:p>
            <a:pPr marL="285750" marR="0" lvl="0" indent="-28575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Il diritto alla capacità giuridica è necessario per il godimento di tutti gli altri diritti.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1" i="0" u="sng">
                <a:solidFill>
                  <a:schemeClr val="dk1"/>
                </a:solidFill>
                <a:latin typeface="Calibri"/>
                <a:ea typeface="Calibri"/>
                <a:cs typeface="Calibri"/>
                <a:sym typeface="Calibri"/>
              </a:rPr>
              <a:t>La capacità mentale </a:t>
            </a:r>
            <a:r>
              <a:rPr lang="en-US" sz="2000" b="0" i="0" u="none">
                <a:solidFill>
                  <a:schemeClr val="dk1"/>
                </a:solidFill>
                <a:latin typeface="Calibri"/>
                <a:ea typeface="Calibri"/>
                <a:cs typeface="Calibri"/>
                <a:sym typeface="Calibri"/>
              </a:rPr>
              <a:t>si riferisce alle capacità (o abilità) di una persona di prendere delle decisioni.</a:t>
            </a:r>
            <a:endParaRPr/>
          </a:p>
          <a:p>
            <a:pPr marL="285750" marR="0" lvl="0" indent="-285750" algn="l" rtl="0">
              <a:lnSpc>
                <a:spcPct val="100000"/>
              </a:lnSpc>
              <a:spcBef>
                <a:spcPts val="120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Nel campo della salute mentale, vengono spesso utilizzati dei test di capacità per provare a determinare se una persona : </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Può capire le informazioni riguardo ad una decisione</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Può capire le potenziali conseguenze di una decisione</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Può comunicare la decisione.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 test di capacità sono spesso fatti da operatori sanitari o “valutatori di capacità”.</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444" name="Google Shape;444;p1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- 7</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1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19</a:t>
            </a:fld>
            <a:endParaRPr sz="1400" b="0" i="0" u="none" strike="noStrike" cap="none">
              <a:solidFill>
                <a:srgbClr val="000000"/>
              </a:solidFill>
              <a:latin typeface="Arial"/>
              <a:ea typeface="Arial"/>
              <a:cs typeface="Arial"/>
              <a:sym typeface="Arial"/>
            </a:endParaRPr>
          </a:p>
        </p:txBody>
      </p:sp>
      <p:sp>
        <p:nvSpPr>
          <p:cNvPr id="451" name="Google Shape;451;p19"/>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Capire la differenza tra capacità giuridica e capacità mentale (b) </a:t>
            </a:r>
            <a:endParaRPr/>
          </a:p>
        </p:txBody>
      </p:sp>
      <p:sp>
        <p:nvSpPr>
          <p:cNvPr id="452" name="Google Shape;452;p1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Il concetto di “capacità mentale” e “test/valutazione di capacità” è carente perché la maniera in cui noi prendiamo delle decisioni non può essere misurata scientificamente</a:t>
            </a:r>
            <a:endParaRPr/>
          </a:p>
          <a:p>
            <a:pPr marL="285750" marR="0" lvl="0" indent="-285750" algn="l" rtl="0">
              <a:lnSpc>
                <a:spcPct val="100000"/>
              </a:lnSpc>
              <a:spcBef>
                <a:spcPts val="120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Alle volte prendiamo delle decisioni basandoci su ragionamenti razionali mentre alle volte essi sono basati sulle nostre emozioni e sui nostri sentimenti. </a:t>
            </a:r>
            <a:endParaRPr/>
          </a:p>
          <a:p>
            <a:pPr marL="285750" marR="0" lvl="0" indent="-285750" algn="l" rtl="0">
              <a:lnSpc>
                <a:spcPct val="100000"/>
              </a:lnSpc>
              <a:spcBef>
                <a:spcPts val="120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Quando una persona con  disabilità psicosociale, intellettiva o cognitiva prende una decisione  con cui gli altri non concordano, si d</a:t>
            </a:r>
            <a:r>
              <a:rPr lang="en-US" sz="2400" b="0">
                <a:solidFill>
                  <a:schemeClr val="dk1"/>
                </a:solidFill>
                <a:latin typeface="Calibri"/>
                <a:ea typeface="Calibri"/>
                <a:cs typeface="Calibri"/>
                <a:sym typeface="Calibri"/>
              </a:rPr>
              <a:t>à</a:t>
            </a:r>
            <a:r>
              <a:rPr lang="en-US" sz="2400" b="0" i="0" u="none">
                <a:solidFill>
                  <a:schemeClr val="dk1"/>
                </a:solidFill>
                <a:latin typeface="Calibri"/>
                <a:ea typeface="Calibri"/>
                <a:cs typeface="Calibri"/>
                <a:sym typeface="Calibri"/>
              </a:rPr>
              <a:t> spesso per scontato che la persona non sia in grado di prendere una decisione a causa della sua “condizione”.</a:t>
            </a:r>
            <a:endParaRPr/>
          </a:p>
          <a:p>
            <a:pPr marL="285750" marR="0" lvl="0" indent="-285750" algn="l" rtl="0">
              <a:lnSpc>
                <a:spcPct val="100000"/>
              </a:lnSpc>
              <a:spcBef>
                <a:spcPts val="120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Ciò però non deve essere motivo per negare  alle persone il diritto di prendere delle decisioni.</a:t>
            </a:r>
            <a:endParaRPr/>
          </a:p>
          <a:p>
            <a:pPr marL="285750" marR="0" lvl="0" indent="-133350" algn="l" rtl="0">
              <a:lnSpc>
                <a:spcPct val="150000"/>
              </a:lnSpc>
              <a:spcBef>
                <a:spcPts val="1200"/>
              </a:spcBef>
              <a:spcAft>
                <a:spcPts val="0"/>
              </a:spcAft>
              <a:buClr>
                <a:schemeClr val="accent1"/>
              </a:buClr>
              <a:buSzPts val="2400"/>
              <a:buFont typeface="Arial"/>
              <a:buNone/>
            </a:pPr>
            <a:endParaRPr sz="2400" b="0" i="0" u="none">
              <a:solidFill>
                <a:schemeClr val="dk1"/>
              </a:solidFill>
              <a:latin typeface="Calibri"/>
              <a:ea typeface="Calibri"/>
              <a:cs typeface="Calibri"/>
              <a:sym typeface="Calibri"/>
            </a:endParaRPr>
          </a:p>
        </p:txBody>
      </p:sp>
      <p:sp>
        <p:nvSpPr>
          <p:cNvPr id="453" name="Google Shape;453;p1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8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2"/>
          <p:cNvSpPr txBox="1"/>
          <p:nvPr/>
        </p:nvSpPr>
        <p:spPr>
          <a:xfrm>
            <a:off x="530225" y="217487"/>
            <a:ext cx="11131500" cy="2492950"/>
          </a:xfrm>
          <a:prstGeom prst="rect">
            <a:avLst/>
          </a:prstGeom>
          <a:noFill/>
          <a:ln>
            <a:noFill/>
          </a:ln>
        </p:spPr>
        <p:txBody>
          <a:bodyPr spcFirstLastPara="1" wrap="square" lIns="91425" tIns="45700" rIns="91425" bIns="45700" anchor="t" anchorCtr="0">
            <a:spAutoFit/>
          </a:bodyPr>
          <a:lstStyle/>
          <a:p>
            <a:pPr algn="ctr"/>
            <a:r>
              <a:rPr lang="it-IT" sz="800" dirty="0"/>
              <a:t>©ASUGI 2023</a:t>
            </a:r>
          </a:p>
          <a:p>
            <a:pPr algn="ctr"/>
            <a:endParaRPr lang="it-IT" sz="800" dirty="0"/>
          </a:p>
          <a:p>
            <a:r>
              <a:rPr lang="it-IT" sz="1000" dirty="0"/>
              <a:t>La presente traduzione non è stata creata dall’Organizzazione Mondiale della Sanità (OMS). L’OMS non è responsabile del contenuto o dell’accuratezza di questa traduzione. L’edizione originale inglese </a:t>
            </a:r>
            <a:r>
              <a:rPr lang="en-US" sz="1000" dirty="0"/>
              <a:t>“Human Rights: WHO </a:t>
            </a:r>
            <a:r>
              <a:rPr lang="en-US" sz="1000" dirty="0" err="1"/>
              <a:t>QualityRights</a:t>
            </a:r>
            <a:r>
              <a:rPr lang="en-US" sz="1000" dirty="0"/>
              <a:t> core training – for all services and all people: course guide. </a:t>
            </a:r>
            <a:r>
              <a:rPr lang="it-IT" sz="1000" dirty="0"/>
              <a:t>Geneva: World </a:t>
            </a:r>
            <a:r>
              <a:rPr lang="it-IT" sz="1000" dirty="0" err="1"/>
              <a:t>Health</a:t>
            </a:r>
            <a:r>
              <a:rPr lang="it-IT" sz="1000" dirty="0"/>
              <a:t> Organization 2019. </a:t>
            </a:r>
            <a:r>
              <a:rPr lang="it-IT" sz="1000" dirty="0" err="1"/>
              <a:t>Licence</a:t>
            </a:r>
            <a:r>
              <a:rPr lang="it-IT" sz="1000" dirty="0"/>
              <a:t>: </a:t>
            </a:r>
            <a:r>
              <a:rPr lang="it-IT" sz="1000" dirty="0">
                <a:hlinkClick r:id="rId3"/>
              </a:rPr>
              <a:t>CC BY-NC-SA 3.0 IGO</a:t>
            </a:r>
            <a:r>
              <a:rPr lang="it-IT" sz="1000" dirty="0"/>
              <a:t>” è l’unica edizione autentica e vincolante.</a:t>
            </a:r>
          </a:p>
          <a:p>
            <a:r>
              <a:rPr lang="it-IT" sz="1000" dirty="0"/>
              <a:t>L’Organizzazione Mondiale della Sanità ha concesso i diritti di traduzione in lingua italiana al DAI DSM Area Salute Mentale dell’Azienda Sanitaria Giuliano </a:t>
            </a:r>
            <a:r>
              <a:rPr lang="it-IT" sz="1000" dirty="0" err="1"/>
              <a:t>Isontina</a:t>
            </a:r>
            <a:r>
              <a:rPr lang="it-IT" sz="1000" dirty="0"/>
              <a:t> (ASUGI), Centro Collaboratore dell’OMS per la Ricerca e la Formazione in Salute Mentale, che sarà il solo responsabile della qualità e della fedeltà all’originale della versione italiana. La presente traduzione è disponibile sotto la licenza CC BY-NC-SA 3.0</a:t>
            </a:r>
            <a:r>
              <a:rPr lang="it-IT" sz="1000" dirty="0" smtClean="0"/>
              <a:t>.</a:t>
            </a:r>
          </a:p>
          <a:p>
            <a:endParaRPr lang="it-IT" sz="1000" dirty="0"/>
          </a:p>
          <a:p>
            <a:r>
              <a:rPr lang="it-IT" sz="1000"/>
              <a:t>Progetto finanziato dalla Regione Autonoma Friuli </a:t>
            </a:r>
            <a:r>
              <a:rPr lang="it-IT" sz="1000"/>
              <a:t>Venezia </a:t>
            </a:r>
            <a:r>
              <a:rPr lang="it-IT" sz="1000" smtClean="0"/>
              <a:t>Giulia.</a:t>
            </a:r>
            <a:endParaRPr lang="it-IT" sz="1000"/>
          </a:p>
          <a:p>
            <a:endParaRPr lang="it-IT" sz="1000" dirty="0"/>
          </a:p>
          <a:p>
            <a:endParaRPr lang="it-IT" sz="1000" dirty="0"/>
          </a:p>
          <a:p>
            <a:endParaRPr lang="it-IT" sz="1000" dirty="0"/>
          </a:p>
          <a:p>
            <a:endParaRPr lang="it-IT" sz="1000" dirty="0"/>
          </a:p>
          <a:p>
            <a:endParaRPr lang="it-IT" sz="1000" dirty="0"/>
          </a:p>
          <a:p>
            <a:endParaRPr lang="it-IT" sz="1000" dirty="0"/>
          </a:p>
        </p:txBody>
      </p:sp>
      <p:pic>
        <p:nvPicPr>
          <p:cNvPr id="4" name="Immagin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224" y="3674307"/>
            <a:ext cx="3214290" cy="720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20</a:t>
            </a:fld>
            <a:endParaRPr sz="1400" b="0" i="0" u="none" strike="noStrike" cap="none">
              <a:solidFill>
                <a:srgbClr val="000000"/>
              </a:solidFill>
              <a:latin typeface="Arial"/>
              <a:ea typeface="Arial"/>
              <a:cs typeface="Arial"/>
              <a:sym typeface="Arial"/>
            </a:endParaRPr>
          </a:p>
        </p:txBody>
      </p:sp>
      <p:sp>
        <p:nvSpPr>
          <p:cNvPr id="460" name="Google Shape;460;p20"/>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Capire la differenza tra capacità giuridica e capacità mentale (c)</a:t>
            </a:r>
            <a:endParaRPr/>
          </a:p>
        </p:txBody>
      </p:sp>
      <p:sp>
        <p:nvSpPr>
          <p:cNvPr id="461" name="Google Shape;461;p20"/>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Possedere “la capacità mentale” viene spesso  erroneamente considerato essere una condizione stabile e permanente che le persone possiedono o non possiedono.</a:t>
            </a:r>
            <a:endParaRPr/>
          </a:p>
          <a:p>
            <a:pPr marL="285750" marR="0" lvl="0" indent="-285750" algn="l" rtl="0">
              <a:lnSpc>
                <a:spcPct val="100000"/>
              </a:lnSpc>
              <a:spcBef>
                <a:spcPts val="120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Ma la maniera in cui noi prendiamo delle decisioni varia nei differenti momenti della vita.</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Prendere delle decisioni alcune volte può essere più difficile (es: a causa dello stress, stanchezza, motivi di salute, ecc.)</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La nostra abilità di prendere decisioni può anche migliorare nel tempo acquisendo nuove abilità e nuove esperienze. </a:t>
            </a:r>
            <a:endParaRPr/>
          </a:p>
          <a:p>
            <a:pPr marL="285750" marR="0" lvl="0" indent="-285750" algn="l" rtl="0">
              <a:lnSpc>
                <a:spcPct val="100000"/>
              </a:lnSpc>
              <a:spcBef>
                <a:spcPts val="120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E’ importante cambiare gli stereotipi negativi e le idee sbagliate sul fatto che le persone con disabilità psicosociale, intellettiva o cognitiva non hanno la capacità mentale per prendere delle decisioni. </a:t>
            </a:r>
            <a:endParaRPr/>
          </a:p>
          <a:p>
            <a:pPr marL="285750" marR="0" lvl="0" indent="-133350" algn="l" rtl="0">
              <a:lnSpc>
                <a:spcPct val="150000"/>
              </a:lnSpc>
              <a:spcBef>
                <a:spcPts val="1200"/>
              </a:spcBef>
              <a:spcAft>
                <a:spcPts val="0"/>
              </a:spcAft>
              <a:buClr>
                <a:schemeClr val="accent1"/>
              </a:buClr>
              <a:buSzPts val="2400"/>
              <a:buFont typeface="Arial"/>
              <a:buNone/>
            </a:pPr>
            <a:endParaRPr sz="2400" b="0" i="0" u="none">
              <a:solidFill>
                <a:schemeClr val="dk1"/>
              </a:solidFill>
              <a:latin typeface="Calibri"/>
              <a:ea typeface="Calibri"/>
              <a:cs typeface="Calibri"/>
              <a:sym typeface="Calibri"/>
            </a:endParaRPr>
          </a:p>
        </p:txBody>
      </p:sp>
      <p:sp>
        <p:nvSpPr>
          <p:cNvPr id="462" name="Google Shape;462;p20"/>
          <p:cNvSpPr txBox="1">
            <a:spLocks noGrp="1"/>
          </p:cNvSpPr>
          <p:nvPr>
            <p:ph type="title"/>
          </p:nvPr>
        </p:nvSpPr>
        <p:spPr>
          <a:xfrm>
            <a:off x="531561" y="288131"/>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9</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21</a:t>
            </a:fld>
            <a:endParaRPr sz="1400" b="0" i="0" u="none" strike="noStrike" cap="none">
              <a:solidFill>
                <a:srgbClr val="000000"/>
              </a:solidFill>
              <a:latin typeface="Arial"/>
              <a:ea typeface="Arial"/>
              <a:cs typeface="Arial"/>
              <a:sym typeface="Arial"/>
            </a:endParaRPr>
          </a:p>
        </p:txBody>
      </p:sp>
      <p:sp>
        <p:nvSpPr>
          <p:cNvPr id="469" name="Google Shape;469;p21"/>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Capire la differenza tra capacità giuridica e capacità mentale (d) </a:t>
            </a:r>
            <a:endParaRPr/>
          </a:p>
        </p:txBody>
      </p:sp>
      <p:sp>
        <p:nvSpPr>
          <p:cNvPr id="470" name="Google Shape;470;p2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500"/>
              <a:buFont typeface="Arial"/>
              <a:buChar char="•"/>
            </a:pPr>
            <a:r>
              <a:rPr lang="en-US" sz="2500" b="0" i="0" u="none">
                <a:solidFill>
                  <a:schemeClr val="dk1"/>
                </a:solidFill>
                <a:latin typeface="Calibri"/>
                <a:ea typeface="Calibri"/>
                <a:cs typeface="Calibri"/>
                <a:sym typeface="Calibri"/>
              </a:rPr>
              <a:t>Sia le idee sbagliate sia la cattiva interpretazione del termine “capacità mentale” hanno portato alla negazione del diritto alla capacità giuridica. </a:t>
            </a:r>
            <a:endParaRPr/>
          </a:p>
          <a:p>
            <a:pPr marL="815975" marR="0" lvl="3" indent="-285750" algn="l" rtl="0">
              <a:lnSpc>
                <a:spcPct val="100000"/>
              </a:lnSpc>
              <a:spcBef>
                <a:spcPts val="1200"/>
              </a:spcBef>
              <a:spcAft>
                <a:spcPts val="0"/>
              </a:spcAft>
              <a:buClr>
                <a:schemeClr val="accent1"/>
              </a:buClr>
              <a:buSzPts val="2500"/>
              <a:buFont typeface="Arial"/>
              <a:buChar char="•"/>
            </a:pPr>
            <a:r>
              <a:rPr lang="en-US" sz="2500" b="0" i="0" u="none" strike="noStrike" cap="none">
                <a:solidFill>
                  <a:schemeClr val="dk1"/>
                </a:solidFill>
              </a:rPr>
              <a:t>Secondo l’articolo 12 della CRPD, il diritto alla capacità giuridica non può essere mai tolto ad una persona. Ognuno ha il diritto alla capacità giuridica indipendentemente dalle capacità di prendere le decisioni. Una disabilità psicosociale, intellettiva o cognitiva non può mai negare a nessuno il diritto alla capacità giuridica. </a:t>
            </a:r>
            <a:endParaRPr/>
          </a:p>
          <a:p>
            <a:pPr marL="285750" marR="0" lvl="0" indent="-127000" algn="l" rtl="0">
              <a:lnSpc>
                <a:spcPct val="150000"/>
              </a:lnSpc>
              <a:spcBef>
                <a:spcPts val="1200"/>
              </a:spcBef>
              <a:spcAft>
                <a:spcPts val="0"/>
              </a:spcAft>
              <a:buClr>
                <a:schemeClr val="accent1"/>
              </a:buClr>
              <a:buSzPts val="2500"/>
              <a:buFont typeface="Arial"/>
              <a:buNone/>
            </a:pPr>
            <a:endParaRPr sz="2500" b="0" i="0" u="none" strike="noStrike" cap="none">
              <a:solidFill>
                <a:schemeClr val="dk1"/>
              </a:solidFill>
              <a:latin typeface="Calibri"/>
              <a:ea typeface="Calibri"/>
              <a:cs typeface="Calibri"/>
              <a:sym typeface="Calibri"/>
            </a:endParaRPr>
          </a:p>
        </p:txBody>
      </p:sp>
      <p:sp>
        <p:nvSpPr>
          <p:cNvPr id="471" name="Google Shape;471;p2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- 10</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2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22</a:t>
            </a:fld>
            <a:endParaRPr sz="1400" b="0" i="0" u="none" strike="noStrike" cap="none">
              <a:solidFill>
                <a:srgbClr val="000000"/>
              </a:solidFill>
              <a:latin typeface="Arial"/>
              <a:ea typeface="Arial"/>
              <a:cs typeface="Arial"/>
              <a:sym typeface="Arial"/>
            </a:endParaRPr>
          </a:p>
        </p:txBody>
      </p:sp>
      <p:sp>
        <p:nvSpPr>
          <p:cNvPr id="478" name="Google Shape;478;p22"/>
          <p:cNvSpPr txBox="1">
            <a:spLocks noGrp="1"/>
          </p:cNvSpPr>
          <p:nvPr>
            <p:ph type="body" idx="1"/>
          </p:nvPr>
        </p:nvSpPr>
        <p:spPr>
          <a:xfrm>
            <a:off x="507999"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Prendere decisioni formali ed informali (a) </a:t>
            </a:r>
            <a:endParaRPr/>
          </a:p>
        </p:txBody>
      </p:sp>
      <p:sp>
        <p:nvSpPr>
          <p:cNvPr id="479" name="Google Shape;479;p2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just" rtl="0">
              <a:lnSpc>
                <a:spcPct val="100000"/>
              </a:lnSpc>
              <a:spcBef>
                <a:spcPts val="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Il diritto alla capacità giuridica riguarda </a:t>
            </a:r>
            <a:r>
              <a:rPr lang="en-US" sz="2400" b="1" i="0" u="sng">
                <a:solidFill>
                  <a:schemeClr val="dk1"/>
                </a:solidFill>
                <a:latin typeface="Calibri"/>
                <a:ea typeface="Calibri"/>
                <a:cs typeface="Calibri"/>
                <a:sym typeface="Calibri"/>
              </a:rPr>
              <a:t>tutti gli aspetti della vita</a:t>
            </a:r>
            <a:r>
              <a:rPr lang="en-US" sz="2400" b="0" i="0" u="none">
                <a:solidFill>
                  <a:schemeClr val="dk1"/>
                </a:solidFill>
                <a:latin typeface="Calibri"/>
                <a:ea typeface="Calibri"/>
                <a:cs typeface="Calibri"/>
                <a:sym typeface="Calibri"/>
              </a:rPr>
              <a:t>. Quando alle persone viene negato il diritto a prendere delle decisioni, essi sono di fatto privati del diritto fondamentale di vivere la loro vita secondo i loro desideri.</a:t>
            </a:r>
            <a:endParaRPr/>
          </a:p>
          <a:p>
            <a:pPr marL="285750" marR="0" lvl="0" indent="-285750" algn="just" rtl="0">
              <a:lnSpc>
                <a:spcPct val="100000"/>
              </a:lnSpc>
              <a:spcBef>
                <a:spcPts val="180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L’articolo 12 afferma chiaramente che tutte le persone, incluse le persone con disabilità, devono avere il diritto a prendere le proprie decisioni, a che queste siano rispettate dagli altri e a che esse siano riconosciute valide dalla legge. </a:t>
            </a:r>
            <a:endParaRPr/>
          </a:p>
          <a:p>
            <a:pPr marL="285750" marR="0" lvl="0" indent="-133350" algn="l" rtl="0">
              <a:lnSpc>
                <a:spcPct val="150000"/>
              </a:lnSpc>
              <a:spcBef>
                <a:spcPts val="0"/>
              </a:spcBef>
              <a:spcAft>
                <a:spcPts val="0"/>
              </a:spcAft>
              <a:buClr>
                <a:schemeClr val="accent1"/>
              </a:buClr>
              <a:buSzPts val="2400"/>
              <a:buFont typeface="Arial"/>
              <a:buNone/>
            </a:pPr>
            <a:endParaRPr sz="2400" b="0" i="0" u="none">
              <a:solidFill>
                <a:schemeClr val="dk1"/>
              </a:solidFill>
              <a:latin typeface="Calibri"/>
              <a:ea typeface="Calibri"/>
              <a:cs typeface="Calibri"/>
              <a:sym typeface="Calibri"/>
            </a:endParaRPr>
          </a:p>
        </p:txBody>
      </p:sp>
      <p:sp>
        <p:nvSpPr>
          <p:cNvPr id="480" name="Google Shape;480;p2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- 11</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2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23</a:t>
            </a:fld>
            <a:endParaRPr sz="1400" b="0" i="0" u="none" strike="noStrike" cap="none">
              <a:solidFill>
                <a:srgbClr val="000000"/>
              </a:solidFill>
              <a:latin typeface="Arial"/>
              <a:ea typeface="Arial"/>
              <a:cs typeface="Arial"/>
              <a:sym typeface="Arial"/>
            </a:endParaRPr>
          </a:p>
        </p:txBody>
      </p:sp>
      <p:sp>
        <p:nvSpPr>
          <p:cNvPr id="487" name="Google Shape;487;p2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just" rtl="0">
              <a:lnSpc>
                <a:spcPct val="100000"/>
              </a:lnSpc>
              <a:spcBef>
                <a:spcPts val="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Le decisioni </a:t>
            </a:r>
            <a:r>
              <a:rPr lang="en-US" sz="2400" b="1" i="0" u="sng">
                <a:solidFill>
                  <a:schemeClr val="dk1"/>
                </a:solidFill>
                <a:latin typeface="Calibri"/>
                <a:ea typeface="Calibri"/>
                <a:cs typeface="Calibri"/>
                <a:sym typeface="Calibri"/>
              </a:rPr>
              <a:t>formali </a:t>
            </a:r>
            <a:r>
              <a:rPr lang="en-US" sz="2400" b="0" i="0" u="none">
                <a:solidFill>
                  <a:schemeClr val="dk1"/>
                </a:solidFill>
                <a:latin typeface="Calibri"/>
                <a:ea typeface="Calibri"/>
                <a:cs typeface="Calibri"/>
                <a:sym typeface="Calibri"/>
              </a:rPr>
              <a:t>delle persone con disabilità psicosociale, intellettiva o cognitiva vengono spesso prese da tutori nominati per legge, operatori sanitari e familiari. </a:t>
            </a:r>
            <a:endParaRPr/>
          </a:p>
          <a:p>
            <a:pPr marL="285750" marR="0" lvl="0" indent="-285750" algn="just" rtl="0">
              <a:lnSpc>
                <a:spcPct val="100000"/>
              </a:lnSpc>
              <a:spcBef>
                <a:spcPts val="0"/>
              </a:spcBef>
              <a:spcAft>
                <a:spcPts val="0"/>
              </a:spcAft>
              <a:buClr>
                <a:schemeClr val="accent1"/>
              </a:buClr>
              <a:buSzPts val="2400"/>
              <a:buFont typeface="Arial"/>
              <a:buNone/>
            </a:pPr>
            <a:endParaRPr sz="2400" b="0" i="0" u="none">
              <a:solidFill>
                <a:schemeClr val="dk1"/>
              </a:solidFill>
              <a:latin typeface="Calibri"/>
              <a:ea typeface="Calibri"/>
              <a:cs typeface="Calibri"/>
              <a:sym typeface="Calibri"/>
            </a:endParaRPr>
          </a:p>
          <a:p>
            <a:pPr marL="285750" marR="0" lvl="0" indent="-285750" algn="just" rtl="0">
              <a:lnSpc>
                <a:spcPct val="100000"/>
              </a:lnSpc>
              <a:spcBef>
                <a:spcPts val="0"/>
              </a:spcBef>
              <a:spcAft>
                <a:spcPts val="0"/>
              </a:spcAft>
              <a:buClr>
                <a:schemeClr val="accent1"/>
              </a:buClr>
              <a:buSzPts val="2400"/>
              <a:buFont typeface="Arial"/>
              <a:buChar char="•"/>
            </a:pPr>
            <a:r>
              <a:rPr lang="en-US" sz="2400" b="0" i="0" u="none">
                <a:solidFill>
                  <a:schemeClr val="dk1"/>
                </a:solidFill>
                <a:latin typeface="Calibri"/>
                <a:ea typeface="Calibri"/>
                <a:cs typeface="Calibri"/>
                <a:sym typeface="Calibri"/>
              </a:rPr>
              <a:t>Nel caso di decisioni </a:t>
            </a:r>
            <a:r>
              <a:rPr lang="en-US" sz="2400" b="1" i="0" u="sng">
                <a:solidFill>
                  <a:schemeClr val="dk1"/>
                </a:solidFill>
                <a:latin typeface="Calibri"/>
                <a:ea typeface="Calibri"/>
                <a:cs typeface="Calibri"/>
                <a:sym typeface="Calibri"/>
              </a:rPr>
              <a:t>informali</a:t>
            </a:r>
            <a:r>
              <a:rPr lang="en-US" sz="2400" b="0" i="0" u="none">
                <a:solidFill>
                  <a:schemeClr val="dk1"/>
                </a:solidFill>
                <a:latin typeface="Calibri"/>
                <a:ea typeface="Calibri"/>
                <a:cs typeface="Calibri"/>
                <a:sym typeface="Calibri"/>
              </a:rPr>
              <a:t>, molte delle decisioni quotidiane in tutti gli aspetti della vita quotidiana vengono tolte  alle persone con disabilità psicosociale, intellettiva o cognitiva e vengono invece prese da altri, in particolare familiari o altri caregivers. </a:t>
            </a:r>
            <a:endParaRPr/>
          </a:p>
          <a:p>
            <a:pPr marL="285750" marR="0" lvl="0" indent="-133350" algn="l" rtl="0">
              <a:lnSpc>
                <a:spcPct val="150000"/>
              </a:lnSpc>
              <a:spcBef>
                <a:spcPts val="0"/>
              </a:spcBef>
              <a:spcAft>
                <a:spcPts val="0"/>
              </a:spcAft>
              <a:buClr>
                <a:schemeClr val="accent1"/>
              </a:buClr>
              <a:buSzPts val="2400"/>
              <a:buFont typeface="Arial"/>
              <a:buNone/>
            </a:pPr>
            <a:endParaRPr sz="2400" b="0" i="0" u="none">
              <a:solidFill>
                <a:schemeClr val="dk1"/>
              </a:solidFill>
              <a:latin typeface="Calibri"/>
              <a:ea typeface="Calibri"/>
              <a:cs typeface="Calibri"/>
              <a:sym typeface="Calibri"/>
            </a:endParaRPr>
          </a:p>
        </p:txBody>
      </p:sp>
      <p:sp>
        <p:nvSpPr>
          <p:cNvPr id="488" name="Google Shape;488;p23"/>
          <p:cNvSpPr txBox="1">
            <a:spLocks noGrp="1"/>
          </p:cNvSpPr>
          <p:nvPr>
            <p:ph type="body" idx="1"/>
          </p:nvPr>
        </p:nvSpPr>
        <p:spPr>
          <a:xfrm>
            <a:off x="506412"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Prendere decisioni formali ed informali (b) </a:t>
            </a:r>
            <a:endParaRPr/>
          </a:p>
        </p:txBody>
      </p:sp>
      <p:sp>
        <p:nvSpPr>
          <p:cNvPr id="489" name="Google Shape;489;p2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- 12</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2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24</a:t>
            </a:fld>
            <a:endParaRPr sz="1400" b="0" i="0" u="none" strike="noStrike" cap="none">
              <a:solidFill>
                <a:srgbClr val="000000"/>
              </a:solidFill>
              <a:latin typeface="Arial"/>
              <a:ea typeface="Arial"/>
              <a:cs typeface="Arial"/>
              <a:sym typeface="Arial"/>
            </a:endParaRPr>
          </a:p>
        </p:txBody>
      </p:sp>
      <p:sp>
        <p:nvSpPr>
          <p:cNvPr id="496" name="Google Shape;496;p2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Dove avviene la negazione del diritto alla capacità giuridica? </a:t>
            </a:r>
            <a:endParaRPr/>
          </a:p>
        </p:txBody>
      </p:sp>
      <p:sp>
        <p:nvSpPr>
          <p:cNvPr id="497" name="Google Shape;497;p24"/>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Ambiti in cui la capacità giuridica viene negata (a)</a:t>
            </a:r>
            <a:endParaRPr/>
          </a:p>
        </p:txBody>
      </p:sp>
      <p:sp>
        <p:nvSpPr>
          <p:cNvPr id="498" name="Google Shape;498;p2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- 13</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25</a:t>
            </a:fld>
            <a:endParaRPr sz="1400" b="0" i="0" u="none" strike="noStrike" cap="none">
              <a:solidFill>
                <a:srgbClr val="000000"/>
              </a:solidFill>
              <a:latin typeface="Arial"/>
              <a:ea typeface="Arial"/>
              <a:cs typeface="Arial"/>
              <a:sym typeface="Arial"/>
            </a:endParaRPr>
          </a:p>
        </p:txBody>
      </p:sp>
      <p:sp>
        <p:nvSpPr>
          <p:cNvPr id="505" name="Google Shape;505;p25"/>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Ambiti in cui la capacità giuridica viene negata (b) </a:t>
            </a:r>
            <a:endParaRPr/>
          </a:p>
        </p:txBody>
      </p:sp>
      <p:sp>
        <p:nvSpPr>
          <p:cNvPr id="506" name="Google Shape;506;p2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negazione del diritto alla capacità giuridica avviene:</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Nelle comunità</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A casa</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Nei servizi di salute mentale e nei servizi sociali  (sia ospedalieri che ambulatoriali)</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Nei luoghi di detenzione.</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507" name="Google Shape;507;p2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- 14</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2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26</a:t>
            </a:fld>
            <a:endParaRPr sz="1400" b="0" i="0" u="none" strike="noStrike" cap="none">
              <a:solidFill>
                <a:srgbClr val="000000"/>
              </a:solidFill>
              <a:latin typeface="Arial"/>
              <a:ea typeface="Arial"/>
              <a:cs typeface="Arial"/>
              <a:sym typeface="Arial"/>
            </a:endParaRPr>
          </a:p>
        </p:txBody>
      </p:sp>
      <p:sp>
        <p:nvSpPr>
          <p:cNvPr id="514" name="Google Shape;514;p26"/>
          <p:cNvSpPr txBox="1">
            <a:spLocks noGrp="1"/>
          </p:cNvSpPr>
          <p:nvPr>
            <p:ph type="body" idx="1"/>
          </p:nvPr>
        </p:nvSpPr>
        <p:spPr>
          <a:xfrm>
            <a:off x="507999"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Ambiti in cui la capacità giuridica viene negata (c) </a:t>
            </a:r>
            <a:endParaRPr/>
          </a:p>
        </p:txBody>
      </p:sp>
      <p:sp>
        <p:nvSpPr>
          <p:cNvPr id="515" name="Google Shape;515;p2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1" i="0" u="none">
                <a:solidFill>
                  <a:schemeClr val="dk1"/>
                </a:solidFill>
                <a:latin typeface="Calibri"/>
                <a:ea typeface="Calibri"/>
                <a:cs typeface="Calibri"/>
                <a:sym typeface="Calibri"/>
              </a:rPr>
              <a:t>A casa</a:t>
            </a:r>
            <a:r>
              <a:rPr lang="en-US" sz="2200" b="0" i="0" u="none">
                <a:solidFill>
                  <a:schemeClr val="dk1"/>
                </a:solidFill>
                <a:latin typeface="Calibri"/>
                <a:ea typeface="Calibri"/>
                <a:cs typeface="Calibri"/>
                <a:sym typeface="Calibri"/>
              </a:rPr>
              <a:t>, spesso viene negato alle persone il diritto di prendere decisioni riguardo la loro vita e le loro attività quotidiane.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familiari possono prendere tutte le decisioni , spesso con buone intenzioni ed il desiderio di (over)proteggere i loro parenti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familiari spesso temon</a:t>
            </a:r>
            <a:r>
              <a:rPr lang="en-US" b="0">
                <a:solidFill>
                  <a:schemeClr val="dk1"/>
                </a:solidFill>
                <a:latin typeface="Calibri"/>
                <a:ea typeface="Calibri"/>
                <a:cs typeface="Calibri"/>
                <a:sym typeface="Calibri"/>
              </a:rPr>
              <a:t>o</a:t>
            </a:r>
            <a:r>
              <a:rPr lang="en-US" sz="2200" b="0" i="0" u="none">
                <a:solidFill>
                  <a:schemeClr val="dk1"/>
                </a:solidFill>
                <a:latin typeface="Calibri"/>
                <a:ea typeface="Calibri"/>
                <a:cs typeface="Calibri"/>
                <a:sym typeface="Calibri"/>
              </a:rPr>
              <a:t> che il loro caro fallisca, venga abusato, si faccia male o venga sfruttato.</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516" name="Google Shape;516;p2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- 15</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2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27</a:t>
            </a:fld>
            <a:endParaRPr sz="1400" b="0" i="0" u="none" strike="noStrike" cap="none">
              <a:solidFill>
                <a:srgbClr val="000000"/>
              </a:solidFill>
              <a:latin typeface="Arial"/>
              <a:ea typeface="Arial"/>
              <a:cs typeface="Arial"/>
              <a:sym typeface="Arial"/>
            </a:endParaRPr>
          </a:p>
        </p:txBody>
      </p:sp>
      <p:sp>
        <p:nvSpPr>
          <p:cNvPr id="523" name="Google Shape;523;p27"/>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Ambiti in cui la capacità giuridica viene negata (d) </a:t>
            </a:r>
            <a:endParaRPr/>
          </a:p>
        </p:txBody>
      </p:sp>
      <p:sp>
        <p:nvSpPr>
          <p:cNvPr id="524" name="Google Shape;524;p2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negazione della capacità giuridica avviene anche molto spesso nei </a:t>
            </a:r>
            <a:r>
              <a:rPr lang="en-US" sz="2200" b="1" i="0" u="none">
                <a:solidFill>
                  <a:schemeClr val="dk1"/>
                </a:solidFill>
                <a:latin typeface="Calibri"/>
                <a:ea typeface="Calibri"/>
                <a:cs typeface="Calibri"/>
                <a:sym typeface="Calibri"/>
              </a:rPr>
              <a:t>Servizi di Salute Mentale e nei Servizi Sociali. </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Il ricovero ed il trattamento obbligatorio nega alla persona il diritto al consenso libero ed informato alla cura</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La capacità giuridica viene anche negata a persone che non sono state ricoverate o sottoposte a trattamento contro la loro volontà ma che vengono ritenute dallo staff non essere in grado di prendere decisioni. </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La semplice minaccia di ricovero o trattamento contro la propria volontà può portare, per alcune persone, all’accettazione di pratiche non desiderate.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525" name="Google Shape;525;p2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- 16</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28</a:t>
            </a:fld>
            <a:endParaRPr sz="1400" b="0" i="0" u="none" strike="noStrike" cap="none">
              <a:solidFill>
                <a:srgbClr val="000000"/>
              </a:solidFill>
              <a:latin typeface="Arial"/>
              <a:ea typeface="Arial"/>
              <a:cs typeface="Arial"/>
              <a:sym typeface="Arial"/>
            </a:endParaRPr>
          </a:p>
        </p:txBody>
      </p:sp>
      <p:sp>
        <p:nvSpPr>
          <p:cNvPr id="532" name="Google Shape;532;p28"/>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Ambiti in cui la capacità giuridica viene negata (e) </a:t>
            </a:r>
            <a:endParaRPr/>
          </a:p>
        </p:txBody>
      </p:sp>
      <p:sp>
        <p:nvSpPr>
          <p:cNvPr id="533" name="Google Shape;533;p2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Queste pratiche nei servizi possono evidenziare stereotipi negativi e opinioni discriminatorie.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Ipotesi riguardo le capacità di prendere decisioni vengono spesso fatte perch</a:t>
            </a:r>
            <a:r>
              <a:rPr lang="en-US" b="0">
                <a:solidFill>
                  <a:schemeClr val="dk1"/>
                </a:solidFill>
                <a:latin typeface="Calibri"/>
                <a:ea typeface="Calibri"/>
                <a:cs typeface="Calibri"/>
                <a:sym typeface="Calibri"/>
              </a:rPr>
              <a:t>é</a:t>
            </a:r>
            <a:r>
              <a:rPr lang="en-US" sz="2200" b="0" i="0" u="none">
                <a:solidFill>
                  <a:schemeClr val="dk1"/>
                </a:solidFill>
                <a:latin typeface="Calibri"/>
                <a:ea typeface="Calibri"/>
                <a:cs typeface="Calibri"/>
                <a:sym typeface="Calibri"/>
              </a:rPr>
              <a:t> lo staff trova più semplice e più veloce prendere le decisioni per conto proprio.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risultato è che il potere decisionale viene tolto alle persone e c’è un generale fallimento di parlare e ascoltare le persone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con disabilità psicosociale, intellettiva o cognitiva spesso affrontano la negazione del loro diritto alla capacità giuridica</a:t>
            </a:r>
            <a:r>
              <a:rPr lang="en-US" sz="2200" b="1" i="0" u="none">
                <a:solidFill>
                  <a:schemeClr val="dk1"/>
                </a:solidFill>
                <a:latin typeface="Calibri"/>
                <a:ea typeface="Calibri"/>
                <a:cs typeface="Calibri"/>
                <a:sym typeface="Calibri"/>
              </a:rPr>
              <a:t> nelle loro stesse comunità.</a:t>
            </a:r>
            <a:endParaRPr/>
          </a:p>
          <a:p>
            <a:pPr marL="285750" marR="0" lvl="0" indent="-146050" algn="l" rtl="0">
              <a:lnSpc>
                <a:spcPct val="150000"/>
              </a:lnSpc>
              <a:spcBef>
                <a:spcPts val="1200"/>
              </a:spcBef>
              <a:spcAft>
                <a:spcPts val="0"/>
              </a:spcAft>
              <a:buClr>
                <a:schemeClr val="accent1"/>
              </a:buClr>
              <a:buSzPts val="2200"/>
              <a:buFont typeface="Arial"/>
              <a:buNone/>
            </a:pPr>
            <a:endParaRPr sz="2200" b="1" i="0" u="none">
              <a:solidFill>
                <a:schemeClr val="dk1"/>
              </a:solidFill>
              <a:latin typeface="Calibri"/>
              <a:ea typeface="Calibri"/>
              <a:cs typeface="Calibri"/>
              <a:sym typeface="Calibri"/>
            </a:endParaRPr>
          </a:p>
        </p:txBody>
      </p:sp>
      <p:sp>
        <p:nvSpPr>
          <p:cNvPr id="534" name="Google Shape;534;p2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- 17</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29</a:t>
            </a:fld>
            <a:endParaRPr sz="1400" b="0" i="0" u="none" strike="noStrike" cap="none">
              <a:solidFill>
                <a:srgbClr val="000000"/>
              </a:solidFill>
              <a:latin typeface="Arial"/>
              <a:ea typeface="Arial"/>
              <a:cs typeface="Arial"/>
              <a:sym typeface="Arial"/>
            </a:endParaRPr>
          </a:p>
        </p:txBody>
      </p:sp>
      <p:sp>
        <p:nvSpPr>
          <p:cNvPr id="541" name="Google Shape;541;p29"/>
          <p:cNvSpPr txBox="1">
            <a:spLocks noGrp="1"/>
          </p:cNvSpPr>
          <p:nvPr>
            <p:ph type="body" idx="1"/>
          </p:nvPr>
        </p:nvSpPr>
        <p:spPr>
          <a:xfrm>
            <a:off x="506412"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Genere e capacità giuridica (a) </a:t>
            </a:r>
            <a:endParaRPr/>
          </a:p>
        </p:txBody>
      </p:sp>
      <p:sp>
        <p:nvSpPr>
          <p:cNvPr id="542" name="Google Shape;542;p2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donne con disabilità possono affrontare una negazione del loro diritto alla capacità giuridica ancora maggiore a causa della discriminazione multipla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loro diritto a mantenere il controllo sulla loro salute riproduttiva, sulla base del consenso libero ed informato, viene spesso violato dal sistema patriarcale della decisione sostituta.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543" name="Google Shape;543;p2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- 18</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a:t>
            </a:fld>
            <a:endParaRPr sz="1400" b="0" i="0" u="none" strike="noStrike" cap="none">
              <a:solidFill>
                <a:srgbClr val="000000"/>
              </a:solidFill>
              <a:latin typeface="Arial"/>
              <a:ea typeface="Arial"/>
              <a:cs typeface="Arial"/>
              <a:sym typeface="Arial"/>
            </a:endParaRPr>
          </a:p>
        </p:txBody>
      </p:sp>
      <p:sp>
        <p:nvSpPr>
          <p:cNvPr id="316" name="Google Shape;316;p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WHO QualityRights: traguardi ed obiettivi</a:t>
            </a:r>
            <a:endParaRPr/>
          </a:p>
        </p:txBody>
      </p:sp>
      <p:sp>
        <p:nvSpPr>
          <p:cNvPr id="317" name="Google Shape;317;p3"/>
          <p:cNvSpPr txBox="1">
            <a:spLocks noGrp="1"/>
          </p:cNvSpPr>
          <p:nvPr>
            <p:ph type="body" idx="1"/>
          </p:nvPr>
        </p:nvSpPr>
        <p:spPr>
          <a:xfrm>
            <a:off x="507163" y="1122927"/>
            <a:ext cx="11172900" cy="858600"/>
          </a:xfrm>
          <a:prstGeom prst="rect">
            <a:avLst/>
          </a:prstGeom>
          <a:noFill/>
          <a:ln>
            <a:noFill/>
          </a:ln>
        </p:spPr>
        <p:txBody>
          <a:bodyPr spcFirstLastPara="1" wrap="square" lIns="0" tIns="0" rIns="0" bIns="0" anchor="b" anchorCtr="0">
            <a:noAutofit/>
          </a:bodyPr>
          <a:lstStyle/>
          <a:p>
            <a:pPr marL="285750" lvl="0" indent="-285750" algn="l" rtl="0">
              <a:lnSpc>
                <a:spcPct val="100000"/>
              </a:lnSpc>
              <a:spcBef>
                <a:spcPts val="0"/>
              </a:spcBef>
              <a:spcAft>
                <a:spcPts val="0"/>
              </a:spcAft>
              <a:buSzPts val="1400"/>
              <a:buNone/>
            </a:pPr>
            <a:r>
              <a:rPr lang="en-US" sz="1500" b="1" i="0" u="none">
                <a:solidFill>
                  <a:schemeClr val="accent2"/>
                </a:solidFill>
                <a:latin typeface="Century Gothic"/>
                <a:ea typeface="Century Gothic"/>
                <a:cs typeface="Century Gothic"/>
                <a:sym typeface="Century Gothic"/>
              </a:rPr>
              <a:t>TRAGUARDI: </a:t>
            </a:r>
            <a:r>
              <a:rPr lang="en-US" sz="1700" b="1" i="0" u="none">
                <a:solidFill>
                  <a:schemeClr val="accent2"/>
                </a:solidFill>
                <a:latin typeface="Century Gothic"/>
                <a:ea typeface="Century Gothic"/>
                <a:cs typeface="Century Gothic"/>
                <a:sym typeface="Century Gothic"/>
              </a:rPr>
              <a:t>migliorare l’accesso ai servizi di salute mentale e ai servizi sociali di buona qualità e promuovere I diritti umani delle persone con problemi di salute mentale e disabilità psicosociale, intellettiva o cognitiva</a:t>
            </a:r>
            <a:endParaRPr sz="2300" b="0" i="0" u="none">
              <a:solidFill>
                <a:schemeClr val="accent2"/>
              </a:solidFill>
              <a:latin typeface="Century Gothic"/>
              <a:ea typeface="Century Gothic"/>
              <a:cs typeface="Century Gothic"/>
              <a:sym typeface="Century Gothic"/>
            </a:endParaRPr>
          </a:p>
        </p:txBody>
      </p:sp>
      <p:sp>
        <p:nvSpPr>
          <p:cNvPr id="318" name="Google Shape;318;p3"/>
          <p:cNvSpPr txBox="1">
            <a:spLocks noGrp="1"/>
          </p:cNvSpPr>
          <p:nvPr>
            <p:ph type="body" idx="1"/>
          </p:nvPr>
        </p:nvSpPr>
        <p:spPr>
          <a:xfrm>
            <a:off x="506412" y="2279650"/>
            <a:ext cx="11174412" cy="373221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0" i="0" u="none" strike="noStrike" cap="none">
                <a:solidFill>
                  <a:schemeClr val="dk1"/>
                </a:solidFill>
                <a:latin typeface="Calibri"/>
                <a:ea typeface="Calibri"/>
                <a:cs typeface="Calibri"/>
                <a:sym typeface="Calibri"/>
              </a:rPr>
              <a:t>Sviluppare la capacità di combattere lo stigma e la discriminazione e promuovere i diritti umani e la </a:t>
            </a:r>
            <a:r>
              <a:rPr lang="en-US" sz="2000" b="0" i="1" u="none" strike="noStrike" cap="none">
                <a:solidFill>
                  <a:schemeClr val="dk1"/>
                </a:solidFill>
                <a:latin typeface="Calibri"/>
                <a:ea typeface="Calibri"/>
                <a:cs typeface="Calibri"/>
                <a:sym typeface="Calibri"/>
              </a:rPr>
              <a:t>recovery</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latin typeface="Calibri"/>
                <a:ea typeface="Calibri"/>
                <a:cs typeface="Calibri"/>
                <a:sym typeface="Calibri"/>
              </a:rPr>
              <a:t>Migliorare le condizioni dei diritti umani nei servizi di salute mentale e nei servizi sociali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latin typeface="Calibri"/>
                <a:ea typeface="Calibri"/>
                <a:cs typeface="Calibri"/>
                <a:sym typeface="Calibri"/>
              </a:rPr>
              <a:t>Creare servizi territoriali ed orientati alla </a:t>
            </a:r>
            <a:r>
              <a:rPr lang="en-US" sz="2000" b="0" i="1" u="none" strike="noStrike" cap="none">
                <a:solidFill>
                  <a:schemeClr val="dk1"/>
                </a:solidFill>
                <a:latin typeface="Calibri"/>
                <a:ea typeface="Calibri"/>
                <a:cs typeface="Calibri"/>
                <a:sym typeface="Calibri"/>
              </a:rPr>
              <a:t>recovery</a:t>
            </a:r>
            <a:r>
              <a:rPr lang="en-US" sz="2000" b="0" i="0" u="none" strike="noStrike" cap="none">
                <a:solidFill>
                  <a:schemeClr val="dk1"/>
                </a:solidFill>
                <a:latin typeface="Calibri"/>
                <a:ea typeface="Calibri"/>
                <a:cs typeface="Calibri"/>
                <a:sym typeface="Calibri"/>
              </a:rPr>
              <a:t> che rispettino e promuovano i diritti umani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latin typeface="Calibri"/>
                <a:ea typeface="Calibri"/>
                <a:cs typeface="Calibri"/>
                <a:sym typeface="Calibri"/>
              </a:rPr>
              <a:t>Sostenere lo sviluppo di un movimento civile che si occupi di “</a:t>
            </a:r>
            <a:r>
              <a:rPr lang="en-US" sz="2000" b="0" i="1" u="none" strike="noStrike" cap="none">
                <a:solidFill>
                  <a:schemeClr val="dk1"/>
                </a:solidFill>
                <a:latin typeface="Calibri"/>
                <a:ea typeface="Calibri"/>
                <a:cs typeface="Calibri"/>
                <a:sym typeface="Calibri"/>
              </a:rPr>
              <a:t>advocacy</a:t>
            </a:r>
            <a:r>
              <a:rPr lang="en-US" sz="2000" b="0" i="0" u="none" strike="noStrike" cap="none">
                <a:solidFill>
                  <a:schemeClr val="dk1"/>
                </a:solidFill>
                <a:latin typeface="Calibri"/>
                <a:ea typeface="Calibri"/>
                <a:cs typeface="Calibri"/>
                <a:sym typeface="Calibri"/>
              </a:rPr>
              <a:t>” e possa influenzare I responsabili delle decisioni politiche (</a:t>
            </a:r>
            <a:r>
              <a:rPr lang="en-US" sz="2000" b="0" i="1" u="none" strike="noStrike" cap="none">
                <a:solidFill>
                  <a:schemeClr val="dk1"/>
                </a:solidFill>
                <a:latin typeface="Calibri"/>
                <a:ea typeface="Calibri"/>
                <a:cs typeface="Calibri"/>
                <a:sym typeface="Calibri"/>
              </a:rPr>
              <a:t>policy makers</a:t>
            </a:r>
            <a:r>
              <a:rPr lang="en-US" sz="2000" b="0" i="0" u="none" strike="noStrike" cap="none">
                <a:solidFill>
                  <a:schemeClr val="dk1"/>
                </a:solidFill>
                <a:latin typeface="Calibri"/>
                <a:ea typeface="Calibri"/>
                <a:cs typeface="Calibri"/>
                <a:sym typeface="Calibri"/>
              </a:rPr>
              <a:t>)</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latin typeface="Calibri"/>
                <a:ea typeface="Calibri"/>
                <a:cs typeface="Calibri"/>
                <a:sym typeface="Calibri"/>
              </a:rPr>
              <a:t>Riformare le azioni politiche nazionali e le legislazioni in linea con la Convenzione delle Nazioni Unite sui Diritti delle Persone con Disabilità (CRPD) ed altri standard di diritti umani internazionali</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30</a:t>
            </a:fld>
            <a:endParaRPr sz="1400" b="0" i="0" u="none" strike="noStrike" cap="none">
              <a:solidFill>
                <a:srgbClr val="000000"/>
              </a:solidFill>
              <a:latin typeface="Arial"/>
              <a:ea typeface="Arial"/>
              <a:cs typeface="Arial"/>
              <a:sym typeface="Arial"/>
            </a:endParaRPr>
          </a:p>
        </p:txBody>
      </p:sp>
      <p:sp>
        <p:nvSpPr>
          <p:cNvPr id="550" name="Google Shape;550;p30"/>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Genere e capacità giuridica (b) </a:t>
            </a:r>
            <a:endParaRPr/>
          </a:p>
        </p:txBody>
      </p:sp>
      <p:sp>
        <p:nvSpPr>
          <p:cNvPr id="551" name="Google Shape;551;p30"/>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Women institutionalized against their will in India. Human Rights Watch, 2013: </a:t>
            </a:r>
            <a:r>
              <a:rPr lang="en-US" sz="2200" b="0" i="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https://youtu.be/NZBxI9pNYHw</a:t>
            </a:r>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552" name="Google Shape;552;p3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il diritto alla capacità giuridica - 19</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31</a:t>
            </a:fld>
            <a:endParaRPr sz="1400" b="0" i="0" u="none" strike="noStrike" cap="none">
              <a:solidFill>
                <a:srgbClr val="000000"/>
              </a:solidFill>
              <a:latin typeface="Arial"/>
              <a:ea typeface="Arial"/>
              <a:cs typeface="Arial"/>
              <a:sym typeface="Arial"/>
            </a:endParaRPr>
          </a:p>
        </p:txBody>
      </p:sp>
      <p:sp>
        <p:nvSpPr>
          <p:cNvPr id="559" name="Google Shape;559;p31"/>
          <p:cNvSpPr txBox="1">
            <a:spLocks noGrp="1"/>
          </p:cNvSpPr>
          <p:nvPr>
            <p:ph type="body" idx="1"/>
          </p:nvPr>
        </p:nvSpPr>
        <p:spPr>
          <a:xfrm>
            <a:off x="508000" y="703262"/>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Soledad (a) </a:t>
            </a:r>
            <a:endParaRPr/>
          </a:p>
        </p:txBody>
      </p:sp>
      <p:sp>
        <p:nvSpPr>
          <p:cNvPr id="560" name="Google Shape;560;p31"/>
          <p:cNvSpPr txBox="1">
            <a:spLocks noGrp="1"/>
          </p:cNvSpPr>
          <p:nvPr>
            <p:ph type="body" idx="1"/>
          </p:nvPr>
        </p:nvSpPr>
        <p:spPr>
          <a:xfrm>
            <a:off x="914400" y="1025525"/>
            <a:ext cx="10766425" cy="4940300"/>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Soledad è una donna di 40 anni che ha vissuto per 10 anni in una residenza assistita. Vive in una stanza piccola e pulita che condivide con una compagna che lei non ha scelto. E’ stata portata nella residenza assistita a causa dei suoi sbalzi d’umore e della perdita di memoria. Soffre di infezioni e lei stessa dice che la sua salute non è buona.</a:t>
            </a:r>
            <a:endParaRPr/>
          </a:p>
          <a:p>
            <a:pPr marL="0" marR="0" lvl="0" indent="0" algn="l" rtl="0">
              <a:lnSpc>
                <a:spcPct val="100000"/>
              </a:lnSpc>
              <a:spcBef>
                <a:spcPts val="5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Le sue giornate sono lunghe e vuote e seguono costantemente la stessa noiosa routine: sveglia presto, un po’ di pulizie, pasti, riposino obbligatorio come se fossero bambini piccoli ed esercizio fisico 2 volte a settimana (un ora nel cortile recintato della residenza)</a:t>
            </a:r>
            <a:endParaRPr/>
          </a:p>
          <a:p>
            <a:pPr marL="0" marR="0" lvl="0" indent="0" algn="l" rtl="0">
              <a:lnSpc>
                <a:spcPct val="100000"/>
              </a:lnSpc>
              <a:spcBef>
                <a:spcPts val="5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Non c’è praticamente nessuna opportunità di lasciare la residenza. A tutti i residenti viene detto che il mondo esterno è pericoloso e che vengono tenuti dietro a porte chiuse per la loro sicurezza. Molti residenti hanno interiorizzato questa paura e preferiscono rimanere dentro. </a:t>
            </a:r>
            <a:endParaRPr/>
          </a:p>
          <a:p>
            <a:pPr marL="0" marR="0" lvl="0" indent="0" algn="l" rtl="0">
              <a:lnSpc>
                <a:spcPct val="100000"/>
              </a:lnSpc>
              <a:spcBef>
                <a:spcPts val="5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Non c’è nessuna possibilità per Soledad di sfuggire alla rigida routine della residenza; non viene lasciato spazio all’individualità e non ha la possibilità di fare ciò che le piace ossia suonare il piano e cantare.</a:t>
            </a:r>
            <a:endParaRPr/>
          </a:p>
          <a:p>
            <a:pPr marL="0" marR="0" lvl="0" indent="0" algn="l" rtl="0">
              <a:lnSpc>
                <a:spcPct val="100000"/>
              </a:lnSpc>
              <a:spcBef>
                <a:spcPts val="5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Soledad ritiene che se le venisse data l’opportunità potrebbe avere un lavoro, ad esempio in una sartoria. La qualità nella vita sta alle volte nelle piccole cose, a Soledad piace leggere ma i suoi occhiali sono rotti. Sebbene abbia chiesto più volte allo staff che le cambiassero occhiali la sua richiesta non è ancora stata presa in considerazione. Anche l’antenna della sua piccola televisione è rotta ma nessuno è capace di ripararla. </a:t>
            </a:r>
            <a:endParaRPr/>
          </a:p>
          <a:p>
            <a:pPr marL="0" marR="0" lvl="0" indent="0" algn="l" rtl="0">
              <a:lnSpc>
                <a:spcPct val="100000"/>
              </a:lnSpc>
              <a:spcBef>
                <a:spcPts val="5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A Soledad farebbe piacere ricevere un po’ più di attenzione e di affetto da parte dello staff. Se i residenti non obbediscono alle regole vengono alle volte minacciati con l’uso di camicie di forza o di essere legati ai letti.   </a:t>
            </a:r>
            <a:endParaRPr/>
          </a:p>
        </p:txBody>
      </p:sp>
      <p:sp>
        <p:nvSpPr>
          <p:cNvPr id="561" name="Google Shape;561;p31"/>
          <p:cNvSpPr txBox="1">
            <a:spLocks noGrp="1"/>
          </p:cNvSpPr>
          <p:nvPr>
            <p:ph type="title"/>
          </p:nvPr>
        </p:nvSpPr>
        <p:spPr>
          <a:xfrm>
            <a:off x="530225" y="274637"/>
            <a:ext cx="9793287" cy="431800"/>
          </a:xfrm>
          <a:prstGeom prst="rect">
            <a:avLst/>
          </a:prstGeom>
          <a:noFill/>
          <a:ln>
            <a:noFill/>
          </a:ln>
        </p:spPr>
        <p:txBody>
          <a:bodyPr spcFirstLastPara="1" wrap="square" lIns="0" tIns="0" rIns="0" bIns="0" anchor="t" anchorCtr="0">
            <a:noAutofit/>
          </a:bodyPr>
          <a:lstStyle/>
          <a:p>
            <a:pPr marL="0" lvl="0" indent="0" algn="l" rtl="0">
              <a:lnSpc>
                <a:spcPct val="165000"/>
              </a:lnSpc>
              <a:spcBef>
                <a:spcPts val="0"/>
              </a:spcBef>
              <a:spcAft>
                <a:spcPts val="0"/>
              </a:spcAft>
              <a:buClr>
                <a:schemeClr val="accent1"/>
              </a:buClr>
              <a:buSzPts val="2000"/>
              <a:buFont typeface="Century Gothic"/>
              <a:buNone/>
            </a:pPr>
            <a:r>
              <a:rPr lang="en-US" sz="2000" b="1" i="0" u="none">
                <a:solidFill>
                  <a:schemeClr val="accent1"/>
                </a:solidFill>
                <a:latin typeface="Century Gothic"/>
                <a:ea typeface="Century Gothic"/>
                <a:cs typeface="Century Gothic"/>
                <a:sym typeface="Century Gothic"/>
              </a:rPr>
              <a:t>Esercizio 1.2: Negazione della capacità giuridica – 1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32</a:t>
            </a:fld>
            <a:endParaRPr sz="1400" b="0" i="0" u="none" strike="noStrike" cap="none">
              <a:solidFill>
                <a:srgbClr val="000000"/>
              </a:solidFill>
              <a:latin typeface="Arial"/>
              <a:ea typeface="Arial"/>
              <a:cs typeface="Arial"/>
              <a:sym typeface="Arial"/>
            </a:endParaRPr>
          </a:p>
        </p:txBody>
      </p:sp>
      <p:sp>
        <p:nvSpPr>
          <p:cNvPr id="568" name="Google Shape;568;p32"/>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Soledad (b) </a:t>
            </a:r>
            <a:endParaRPr/>
          </a:p>
        </p:txBody>
      </p:sp>
      <p:sp>
        <p:nvSpPr>
          <p:cNvPr id="569" name="Google Shape;569;p3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In quali maniere viene violato il diritto alla capacità giuridica di Soledad</a:t>
            </a:r>
            <a:r>
              <a:rPr lang="en-US" sz="2500" b="1" i="1" u="none">
                <a:solidFill>
                  <a:schemeClr val="dk1"/>
                </a:solidFill>
                <a:latin typeface="Calibri"/>
                <a:ea typeface="Calibri"/>
                <a:cs typeface="Calibri"/>
                <a:sym typeface="Calibri"/>
              </a:rPr>
              <a:t>? </a:t>
            </a:r>
            <a:endParaRPr/>
          </a:p>
        </p:txBody>
      </p:sp>
      <p:sp>
        <p:nvSpPr>
          <p:cNvPr id="570" name="Google Shape;570;p3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1.2: Negazione della capacità giuridica - 2</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33</a:t>
            </a:fld>
            <a:endParaRPr sz="1400" b="0" i="0" u="none" strike="noStrike" cap="none">
              <a:solidFill>
                <a:srgbClr val="000000"/>
              </a:solidFill>
              <a:latin typeface="Arial"/>
              <a:ea typeface="Arial"/>
              <a:cs typeface="Arial"/>
              <a:sym typeface="Arial"/>
            </a:endParaRPr>
          </a:p>
        </p:txBody>
      </p:sp>
      <p:sp>
        <p:nvSpPr>
          <p:cNvPr id="577" name="Google Shape;577;p3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Quali sono le dannose conseguenze  della privazione del diritto alla capacità giuridica nella vita delle persone?</a:t>
            </a:r>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Come ti sentiresti/come ti sei sentito/a quando sei stato privato del diritto alla capacità giuridica? </a:t>
            </a:r>
            <a:endParaRPr/>
          </a:p>
          <a:p>
            <a:pPr marL="285750" marR="0" lvl="0" indent="-146050" algn="l" rtl="0">
              <a:lnSpc>
                <a:spcPct val="15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p:txBody>
      </p:sp>
      <p:sp>
        <p:nvSpPr>
          <p:cNvPr id="578" name="Google Shape;578;p3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le conseguenze della negazione del diritto alla capacità giuridica - 1</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3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34</a:t>
            </a:fld>
            <a:endParaRPr sz="1400" b="0" i="0" u="none" strike="noStrike" cap="none">
              <a:solidFill>
                <a:srgbClr val="000000"/>
              </a:solidFill>
              <a:latin typeface="Arial"/>
              <a:ea typeface="Arial"/>
              <a:cs typeface="Arial"/>
              <a:sym typeface="Arial"/>
            </a:endParaRPr>
          </a:p>
        </p:txBody>
      </p:sp>
      <p:sp>
        <p:nvSpPr>
          <p:cNvPr id="585" name="Google Shape;585;p3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Per le persone la negazione del diritto a compiere le proprie scelte significa che essi hanno poco (o nessun) controllo su tutti gli aspetti della loro vita.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diritto alla capacità giuridica è fondamentale per l’individualità umana e per la libertà.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Esso protegge la dignità e l’autonomia.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Compiere le proprie scelte è molto importante perch</a:t>
            </a:r>
            <a:r>
              <a:rPr lang="en-US" b="0">
                <a:solidFill>
                  <a:schemeClr val="dk1"/>
                </a:solidFill>
                <a:latin typeface="Calibri"/>
                <a:ea typeface="Calibri"/>
                <a:cs typeface="Calibri"/>
                <a:sym typeface="Calibri"/>
              </a:rPr>
              <a:t>é</a:t>
            </a:r>
            <a:r>
              <a:rPr lang="en-US" sz="2200" b="0" i="0" u="none">
                <a:solidFill>
                  <a:schemeClr val="dk1"/>
                </a:solidFill>
                <a:latin typeface="Calibri"/>
                <a:ea typeface="Calibri"/>
                <a:cs typeface="Calibri"/>
                <a:sym typeface="Calibri"/>
              </a:rPr>
              <a:t>: </a:t>
            </a:r>
            <a:endParaRPr/>
          </a:p>
          <a:p>
            <a:pPr marL="742950" marR="0" lvl="1"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Permette alle persone di avere il controllo delle loro vite</a:t>
            </a:r>
            <a:endParaRPr/>
          </a:p>
          <a:p>
            <a:pPr marL="742950" marR="0" lvl="1"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Permette alle persone di essere membri della loro comunità e agli altri di rispettarli in quanto tali. </a:t>
            </a:r>
            <a:endParaRPr/>
          </a:p>
          <a:p>
            <a:pPr marL="742950" marR="0" lvl="1"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Permette alle persone di difendersi dagli abusi, sfruttamento e discriminazione.</a:t>
            </a:r>
            <a:endParaRPr/>
          </a:p>
          <a:p>
            <a:pPr marL="742950" marR="0" lvl="1"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Comunica a tutti che le persone devono essere rispettate e trattate in quanto uguali.</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586" name="Google Shape;586;p3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le conseguenze della negazione del diritto alla capacità giuridica - 2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3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35</a:t>
            </a:fld>
            <a:endParaRPr sz="1400" b="0" i="0" u="none" strike="noStrike" cap="none">
              <a:solidFill>
                <a:srgbClr val="000000"/>
              </a:solidFill>
              <a:latin typeface="Arial"/>
              <a:ea typeface="Arial"/>
              <a:cs typeface="Arial"/>
              <a:sym typeface="Arial"/>
            </a:endParaRPr>
          </a:p>
        </p:txBody>
      </p:sp>
      <p:sp>
        <p:nvSpPr>
          <p:cNvPr id="593" name="Google Shape;593;p3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 CRPD: What is Article 12 and Legal Capacity? Mental Health Europe. </a:t>
            </a:r>
            <a:r>
              <a:rPr lang="en-US" sz="2200" b="0" i="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https://youtu.be/8WhxKJtOXec</a:t>
            </a:r>
            <a:endParaRPr/>
          </a:p>
          <a:p>
            <a:pPr marL="285750" marR="0" lvl="0" indent="-2857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594" name="Google Shape;594;p3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riassunto dell’argomento – 1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p3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36</a:t>
            </a:fld>
            <a:endParaRPr sz="1400" b="0" i="0" u="none" strike="noStrike" cap="none">
              <a:solidFill>
                <a:srgbClr val="000000"/>
              </a:solidFill>
              <a:latin typeface="Arial"/>
              <a:ea typeface="Arial"/>
              <a:cs typeface="Arial"/>
              <a:sym typeface="Arial"/>
            </a:endParaRPr>
          </a:p>
        </p:txBody>
      </p:sp>
      <p:sp>
        <p:nvSpPr>
          <p:cNvPr id="601" name="Google Shape;601;p36"/>
          <p:cNvSpPr txBox="1">
            <a:spLocks noGrp="1"/>
          </p:cNvSpPr>
          <p:nvPr>
            <p:ph type="body" idx="1"/>
          </p:nvPr>
        </p:nvSpPr>
        <p:spPr>
          <a:xfrm>
            <a:off x="506412" y="1176337"/>
            <a:ext cx="11174412" cy="4500562"/>
          </a:xfrm>
          <a:prstGeom prst="rect">
            <a:avLst/>
          </a:prstGeom>
          <a:noFill/>
          <a:ln>
            <a:noFill/>
          </a:ln>
        </p:spPr>
        <p:txBody>
          <a:bodyPr spcFirstLastPara="1" wrap="square" lIns="0" tIns="46800" rIns="0" bIns="45700" anchor="t" anchorCtr="0">
            <a:noAutofit/>
          </a:bodyPr>
          <a:lstStyle/>
          <a:p>
            <a:pPr marL="342900" marR="0" lvl="0" indent="-342900" algn="l" rtl="0">
              <a:lnSpc>
                <a:spcPct val="115000"/>
              </a:lnSpc>
              <a:spcBef>
                <a:spcPts val="0"/>
              </a:spcBef>
              <a:spcAft>
                <a:spcPts val="0"/>
              </a:spcAft>
              <a:buClr>
                <a:schemeClr val="accent1"/>
              </a:buClr>
              <a:buSzPts val="2200"/>
              <a:buFont typeface="Century Gothic"/>
              <a:buAutoNum type="arabicPeriod"/>
            </a:pPr>
            <a:r>
              <a:rPr lang="en-US" sz="2200" b="1" i="0" u="none">
                <a:solidFill>
                  <a:schemeClr val="dk1"/>
                </a:solidFill>
                <a:latin typeface="Calibri"/>
                <a:ea typeface="Calibri"/>
                <a:cs typeface="Calibri"/>
                <a:sym typeface="Calibri"/>
              </a:rPr>
              <a:t>Le idee sbagliate e gli stereotipi sulle abilità decisionali delle persone devono essere messe in discussione: </a:t>
            </a:r>
            <a:r>
              <a:rPr lang="en-US" sz="2200" b="0" i="0" u="none">
                <a:solidFill>
                  <a:schemeClr val="dk1"/>
                </a:solidFill>
                <a:latin typeface="Calibri"/>
                <a:ea typeface="Calibri"/>
                <a:cs typeface="Calibri"/>
                <a:sym typeface="Calibri"/>
              </a:rPr>
              <a:t>le persone con disabilità psicosociale, intellettiva o cognitiva possono prendere decisioni ed hanno il diritto di farlo. </a:t>
            </a:r>
            <a:endParaRPr/>
          </a:p>
          <a:p>
            <a:pPr marL="342900" marR="0" lvl="0" indent="-342900" algn="l" rtl="0">
              <a:lnSpc>
                <a:spcPct val="115000"/>
              </a:lnSpc>
              <a:spcBef>
                <a:spcPts val="1000"/>
              </a:spcBef>
              <a:spcAft>
                <a:spcPts val="0"/>
              </a:spcAft>
              <a:buClr>
                <a:schemeClr val="accent1"/>
              </a:buClr>
              <a:buSzPts val="2200"/>
              <a:buFont typeface="Century Gothic"/>
              <a:buAutoNum type="arabicPeriod"/>
            </a:pPr>
            <a:r>
              <a:rPr lang="en-US" sz="2200" b="1" i="0" u="none">
                <a:solidFill>
                  <a:schemeClr val="dk1"/>
                </a:solidFill>
                <a:latin typeface="Calibri"/>
                <a:ea typeface="Calibri"/>
                <a:cs typeface="Calibri"/>
                <a:sym typeface="Calibri"/>
              </a:rPr>
              <a:t>L’abilità di chiunque nel prendere decisioni può variare per molteplici motivi: </a:t>
            </a:r>
            <a:r>
              <a:rPr lang="en-US" sz="2200" b="0" i="0" u="none">
                <a:solidFill>
                  <a:schemeClr val="dk1"/>
                </a:solidFill>
                <a:latin typeface="Calibri"/>
                <a:ea typeface="Calibri"/>
                <a:cs typeface="Calibri"/>
                <a:sym typeface="Calibri"/>
              </a:rPr>
              <a:t>possono esserci dei momenti in cui per le persone è più facile prendere delle decisioni ed altri momenti in cui lo trovano più difficile. Ciò vale per tutte le persone. </a:t>
            </a:r>
            <a:endParaRPr/>
          </a:p>
          <a:p>
            <a:pPr marL="342900" marR="0" lvl="0" indent="-342900" algn="l" rtl="0">
              <a:lnSpc>
                <a:spcPct val="115000"/>
              </a:lnSpc>
              <a:spcBef>
                <a:spcPts val="1000"/>
              </a:spcBef>
              <a:spcAft>
                <a:spcPts val="0"/>
              </a:spcAft>
              <a:buClr>
                <a:schemeClr val="accent1"/>
              </a:buClr>
              <a:buSzPts val="2200"/>
              <a:buFont typeface="Century Gothic"/>
              <a:buAutoNum type="arabicPeriod"/>
            </a:pPr>
            <a:r>
              <a:rPr lang="en-US" sz="2200" b="1" i="0" u="none">
                <a:solidFill>
                  <a:schemeClr val="dk1"/>
                </a:solidFill>
                <a:latin typeface="Calibri"/>
                <a:ea typeface="Calibri"/>
                <a:cs typeface="Calibri"/>
                <a:sym typeface="Calibri"/>
              </a:rPr>
              <a:t>Il fatto che l’abilità di prendere decisioni può variare non può essere una ragione per negare alle persone il diritto alla capacità giuridica</a:t>
            </a:r>
            <a:r>
              <a:rPr lang="en-US" sz="2200" b="0" i="0" u="none">
                <a:solidFill>
                  <a:schemeClr val="dk1"/>
                </a:solidFill>
                <a:latin typeface="Calibri"/>
                <a:ea typeface="Calibri"/>
                <a:cs typeface="Calibri"/>
                <a:sym typeface="Calibri"/>
              </a:rPr>
              <a:t>. Secondo l’articolo 12 tutte le persone con disabilità devono poter esercitare in ogni momento il diritto alla capacità giuridica.</a:t>
            </a:r>
            <a:endParaRPr/>
          </a:p>
          <a:p>
            <a:pPr marL="342900" marR="0" lvl="0" indent="-342900" algn="l" rtl="0">
              <a:lnSpc>
                <a:spcPct val="115000"/>
              </a:lnSpc>
              <a:spcBef>
                <a:spcPts val="1000"/>
              </a:spcBef>
              <a:spcAft>
                <a:spcPts val="0"/>
              </a:spcAft>
              <a:buClr>
                <a:schemeClr val="accent1"/>
              </a:buClr>
              <a:buSzPts val="2200"/>
              <a:buFont typeface="Century Gothic"/>
              <a:buAutoNum type="arabicPeriod"/>
            </a:pPr>
            <a:r>
              <a:rPr lang="en-US" sz="2200" b="1" i="0" u="none">
                <a:solidFill>
                  <a:schemeClr val="dk1"/>
                </a:solidFill>
                <a:latin typeface="Calibri"/>
                <a:ea typeface="Calibri"/>
                <a:cs typeface="Calibri"/>
                <a:sym typeface="Calibri"/>
              </a:rPr>
              <a:t>Il diritto alla capacità giuridica è un diritto indispensabile e fondamentale</a:t>
            </a:r>
            <a:r>
              <a:rPr lang="en-US" sz="2200" b="0" i="0" u="none">
                <a:solidFill>
                  <a:schemeClr val="dk1"/>
                </a:solidFill>
                <a:latin typeface="Calibri"/>
                <a:ea typeface="Calibri"/>
                <a:cs typeface="Calibri"/>
                <a:sym typeface="Calibri"/>
              </a:rPr>
              <a:t>: noi tutti abbiamo bisogno di esercitare questo diritto per essere riconosciuti e partecipare alla società. </a:t>
            </a:r>
            <a:endParaRPr/>
          </a:p>
          <a:p>
            <a:pPr marL="285750" marR="0" lvl="0" indent="-146050" algn="l" rtl="0">
              <a:lnSpc>
                <a:spcPct val="150000"/>
              </a:lnSpc>
              <a:spcBef>
                <a:spcPts val="10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02" name="Google Shape;602;p3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riassunto dell’argomento - 2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3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37</a:t>
            </a:fld>
            <a:endParaRPr sz="1400" b="0" i="0" u="none" strike="noStrike" cap="none">
              <a:solidFill>
                <a:srgbClr val="000000"/>
              </a:solidFill>
              <a:latin typeface="Arial"/>
              <a:ea typeface="Arial"/>
              <a:cs typeface="Arial"/>
              <a:sym typeface="Arial"/>
            </a:endParaRPr>
          </a:p>
        </p:txBody>
      </p:sp>
      <p:sp>
        <p:nvSpPr>
          <p:cNvPr id="609" name="Google Shape;609;p3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Godere del diritto alla capacità giuridica in ogni momento non significa che le persone non abbiano mai bisogno o non vogliano mai assistenza nel prendere decisioni.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CRPD riconosce ciò ed afferma che le persone devono avere accesso all’assistenza di cui possono aver bisogno in modo da poter esercitare il loro diritto alla capacità giuridica.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Ciò è conosciuto come “processo decisionale supportato”.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10" name="Google Shape;610;p3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riassunto dell’argomento - 3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3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38</a:t>
            </a:fld>
            <a:endParaRPr sz="1400" b="0" i="0" u="none" strike="noStrike" cap="none">
              <a:solidFill>
                <a:srgbClr val="000000"/>
              </a:solidFill>
              <a:latin typeface="Arial"/>
              <a:ea typeface="Arial"/>
              <a:cs typeface="Arial"/>
              <a:sym typeface="Arial"/>
            </a:endParaRPr>
          </a:p>
        </p:txBody>
      </p:sp>
      <p:sp>
        <p:nvSpPr>
          <p:cNvPr id="617" name="Google Shape;617;p38"/>
          <p:cNvSpPr txBox="1">
            <a:spLocks noGrp="1"/>
          </p:cNvSpPr>
          <p:nvPr>
            <p:ph type="title"/>
          </p:nvPr>
        </p:nvSpPr>
        <p:spPr>
          <a:xfrm>
            <a:off x="506412"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sz="4000" b="1" i="0" u="none">
                <a:solidFill>
                  <a:schemeClr val="accent1"/>
                </a:solidFill>
              </a:rPr>
              <a:t>Argomento 2:</a:t>
            </a:r>
            <a:br>
              <a:rPr lang="en-US" sz="4000" b="1" i="0" u="none">
                <a:solidFill>
                  <a:schemeClr val="accent1"/>
                </a:solidFill>
              </a:rPr>
            </a:br>
            <a:r>
              <a:rPr lang="en-US" sz="4000" b="1" i="0" u="none">
                <a:solidFill>
                  <a:schemeClr val="accent1"/>
                </a:solidFill>
              </a:rPr>
              <a:t>processo decisionale supportato e pianificazione anticipata</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3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39</a:t>
            </a:fld>
            <a:endParaRPr sz="1400" b="0" i="0" u="none" strike="noStrike" cap="none">
              <a:solidFill>
                <a:srgbClr val="000000"/>
              </a:solidFill>
              <a:latin typeface="Arial"/>
              <a:ea typeface="Arial"/>
              <a:cs typeface="Arial"/>
              <a:sym typeface="Arial"/>
            </a:endParaRPr>
          </a:p>
        </p:txBody>
      </p:sp>
      <p:sp>
        <p:nvSpPr>
          <p:cNvPr id="624" name="Google Shape;624;p3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processo decisionale supportato è la chiave per il rispetto della capacità giuridica di una persona. </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L’approccio al processo decisionale supportato implica la cooperazione con la persona nel processo  decisionale ed il sostegno del diritto della persona ad avere l’ultima parola sulla decisione presa. </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L’implementazione dell’approccio al processo decisionale supportato può migliorare la pratica quotidiana nei servizi di salute mentale e servizi sociali</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p:txBody>
      </p:sp>
      <p:sp>
        <p:nvSpPr>
          <p:cNvPr id="625" name="Google Shape;625;p3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Argomento 2: processo decisionale supportato e pianificazione anticipata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a:t>
            </a:fld>
            <a:endParaRPr sz="1400" b="0" i="0" u="none" strike="noStrike" cap="none">
              <a:solidFill>
                <a:srgbClr val="000000"/>
              </a:solidFill>
              <a:latin typeface="Arial"/>
              <a:ea typeface="Arial"/>
              <a:cs typeface="Arial"/>
              <a:sym typeface="Arial"/>
            </a:endParaRPr>
          </a:p>
        </p:txBody>
      </p:sp>
      <p:sp>
        <p:nvSpPr>
          <p:cNvPr id="325" name="Google Shape;325;p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strike="noStrike" cap="none">
                <a:solidFill>
                  <a:srgbClr val="000000"/>
                </a:solidFill>
                <a:latin typeface="Calibri"/>
                <a:ea typeface="Calibri"/>
                <a:cs typeface="Calibri"/>
                <a:sym typeface="Calibri"/>
              </a:rPr>
              <a:t>Linguaggi e terminologie sono usate in maniera differente da persone e in contesti diversi</a:t>
            </a:r>
            <a:r>
              <a:rPr lang="en-US" sz="2200" b="0" i="0" u="none" strike="noStrike" cap="none">
                <a:solidFill>
                  <a:schemeClr val="dk1"/>
                </a:solidFill>
                <a:latin typeface="Calibri"/>
                <a:ea typeface="Calibri"/>
                <a:cs typeface="Calibri"/>
                <a:sym typeface="Calibri"/>
              </a:rPr>
              <a:t>.</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Con “</a:t>
            </a:r>
            <a:r>
              <a:rPr lang="en-US" b="0">
                <a:solidFill>
                  <a:schemeClr val="dk1"/>
                </a:solidFill>
                <a:latin typeface="Calibri"/>
                <a:ea typeface="Calibri"/>
                <a:cs typeface="Calibri"/>
                <a:sym typeface="Calibri"/>
              </a:rPr>
              <a:t>d</a:t>
            </a:r>
            <a:r>
              <a:rPr lang="en-US" sz="2200" b="0" i="0" u="none" strike="noStrike" cap="none">
                <a:solidFill>
                  <a:schemeClr val="dk1"/>
                </a:solidFill>
                <a:latin typeface="Calibri"/>
                <a:ea typeface="Calibri"/>
                <a:cs typeface="Calibri"/>
                <a:sym typeface="Calibri"/>
              </a:rPr>
              <a:t>isabilità psicosociale” si intendono persone che hanno ricevuto una diagnosi relativa alla salute mentale  o che si autoidentificano con questo termine.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“Disabilità cognitiva” e “disabilità intellettiva” si riferiscono a persone che hanno ricevuto una diagnosi collegata alla loro facoltà cognitiva o intellettiva, inclusa demenza e autismo.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latin typeface="Calibri"/>
                <a:ea typeface="Calibri"/>
                <a:cs typeface="Calibri"/>
                <a:sym typeface="Calibri"/>
              </a:rPr>
              <a:t>Il termine “disabilità” evidenzia le barriere che ostacolano la piena partecipazione civile di persone con disturbi reali o percepiti ed il fatto che risultano protetti dalla CRPD. </a:t>
            </a:r>
            <a:endParaRPr/>
          </a:p>
          <a:p>
            <a:pPr marL="982662" marR="0" lvl="4" indent="-285749"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L’uso del termine “disabilità” in questo contesto non implica persone che abbiano un disturbo o una patologia</a:t>
            </a:r>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strike="noStrike" cap="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326" name="Google Shape;326;p4"/>
          <p:cNvSpPr txBox="1">
            <a:spLocks noGrp="1"/>
          </p:cNvSpPr>
          <p:nvPr>
            <p:ph type="title"/>
          </p:nvPr>
        </p:nvSpPr>
        <p:spPr>
          <a:xfrm>
            <a:off x="506412" y="506412"/>
            <a:ext cx="11174412"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Alcuni cenni sull’uso della terminologia in questo corso – 1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40</a:t>
            </a:fld>
            <a:endParaRPr sz="1400" b="0" i="0" u="none" strike="noStrike" cap="none">
              <a:solidFill>
                <a:srgbClr val="000000"/>
              </a:solidFill>
              <a:latin typeface="Arial"/>
              <a:ea typeface="Arial"/>
              <a:cs typeface="Arial"/>
              <a:sym typeface="Arial"/>
            </a:endParaRPr>
          </a:p>
        </p:txBody>
      </p:sp>
      <p:sp>
        <p:nvSpPr>
          <p:cNvPr id="632" name="Google Shape;632;p40"/>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In che modo ritenete che una persona possa essere sostenuta nel processo decisionale nel contesto della salute mentale e dei servizi ad essa collegati ?</a:t>
            </a:r>
            <a:endParaRPr/>
          </a:p>
          <a:p>
            <a:pPr marL="285750" marR="0" lvl="0" indent="-146050" algn="l" rtl="0">
              <a:lnSpc>
                <a:spcPct val="15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p:txBody>
      </p:sp>
      <p:sp>
        <p:nvSpPr>
          <p:cNvPr id="633" name="Google Shape;633;p4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2.1: discussione sul processo decisionale supportato</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4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41</a:t>
            </a:fld>
            <a:endParaRPr sz="1400" b="0" i="0" u="none" strike="noStrike" cap="none">
              <a:solidFill>
                <a:srgbClr val="000000"/>
              </a:solidFill>
              <a:latin typeface="Arial"/>
              <a:ea typeface="Arial"/>
              <a:cs typeface="Arial"/>
              <a:sym typeface="Arial"/>
            </a:endParaRPr>
          </a:p>
        </p:txBody>
      </p:sp>
      <p:sp>
        <p:nvSpPr>
          <p:cNvPr id="640" name="Google Shape;640;p4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Alle volte tutti possiamo aver bisogno di assistenza nel prendere delle decisioni in varie aree della vita.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 tali momenti può essere utili rivolgersi a persone di cui ci fidiamo nel momento in cui prendiamo delle decisioni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Riconoscendo ciò l’articolo 12 della CRPD riconosce e promuove il concetto di “processo decisionale supportato”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devono avere accesso ad una gamma di opzioni di supporto tra cui il supporto delle persone di cui si fidano (es famiglia, amici, peers, attivisti, giuristi, mediatore personale, ecc.).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L’articolo 12 riconosce che basandosi sulle abilità intrinseche di una persona e fornendo l’adeguato supporto/assistenza si permette alle persone di compiere le proprie scelte.</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41" name="Google Shape;641;p4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4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42</a:t>
            </a:fld>
            <a:endParaRPr sz="1400" b="0" i="0" u="none" strike="noStrike" cap="none">
              <a:solidFill>
                <a:srgbClr val="000000"/>
              </a:solidFill>
              <a:latin typeface="Arial"/>
              <a:ea typeface="Arial"/>
              <a:cs typeface="Arial"/>
              <a:sym typeface="Arial"/>
            </a:endParaRPr>
          </a:p>
        </p:txBody>
      </p:sp>
      <p:sp>
        <p:nvSpPr>
          <p:cNvPr id="648" name="Google Shape;648;p4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Una persona può avere bisogno di assistenza per comprendere un</a:t>
            </a:r>
            <a:r>
              <a:rPr lang="en-US" b="0">
                <a:solidFill>
                  <a:schemeClr val="dk1"/>
                </a:solidFill>
                <a:latin typeface="Calibri"/>
                <a:ea typeface="Calibri"/>
                <a:cs typeface="Calibri"/>
                <a:sym typeface="Calibri"/>
              </a:rPr>
              <a:t>’</a:t>
            </a:r>
            <a:r>
              <a:rPr lang="en-US" sz="2200" b="0" i="0" u="none">
                <a:solidFill>
                  <a:schemeClr val="dk1"/>
                </a:solidFill>
                <a:latin typeface="Calibri"/>
                <a:ea typeface="Calibri"/>
                <a:cs typeface="Calibri"/>
                <a:sym typeface="Calibri"/>
              </a:rPr>
              <a:t>informazione, valutare le varie opzioni, capire le possibili conseguenze e comunicare le proprie decisioni agli altri. </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Es. Un peer supporter può assistere una persona nel comprendere e valutare i benefici e/o gli effetti negativi di un particolare percorso terapeutico e può comunicarli se la persona lo desidera.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L’assistenza deve essere costruita sulla persona. Alle volte le persone non hanno bisogno di alcun supporto mentre alle volte possono avere bisogno di un</a:t>
            </a:r>
            <a:r>
              <a:rPr lang="en-US" b="0">
                <a:solidFill>
                  <a:schemeClr val="dk1"/>
                </a:solidFill>
                <a:latin typeface="Calibri"/>
                <a:ea typeface="Calibri"/>
                <a:cs typeface="Calibri"/>
                <a:sym typeface="Calibri"/>
              </a:rPr>
              <a:t>’</a:t>
            </a:r>
            <a:r>
              <a:rPr lang="en-US" sz="2200" b="0" i="0" u="none">
                <a:solidFill>
                  <a:schemeClr val="dk1"/>
                </a:solidFill>
                <a:latin typeface="Calibri"/>
                <a:ea typeface="Calibri"/>
                <a:cs typeface="Calibri"/>
                <a:sym typeface="Calibri"/>
              </a:rPr>
              <a:t>assistenza lieve ed altre volte di un supporto più intensivo.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Es. Una persona nelle prime fasi della demenza può aver bisogno di supporto nullo o minimo, mentre negli anni successivi può aver bisogno di un supporto più intensivo.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49" name="Google Shape;649;p4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- 2</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Google Shape;655;p4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43</a:t>
            </a:fld>
            <a:endParaRPr sz="1400" b="0" i="0" u="none" strike="noStrike" cap="none">
              <a:solidFill>
                <a:srgbClr val="000000"/>
              </a:solidFill>
              <a:latin typeface="Arial"/>
              <a:ea typeface="Arial"/>
              <a:cs typeface="Arial"/>
              <a:sym typeface="Arial"/>
            </a:endParaRPr>
          </a:p>
        </p:txBody>
      </p:sp>
      <p:sp>
        <p:nvSpPr>
          <p:cNvPr id="656" name="Google Shape;656;p4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 importante ricordare che, a differenza del bisogno di assistenza, il diritto ad esercitare la capacità giuridica non oscilla né varia mai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Esistono forme differenti di supporto – sia formale che informale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maggioranza dei modelli di supporto non sono ancora pienamente conformi con la CRPD</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Es. La criticità  è che alcuni modelli  sono guidati da professionisti o che ancora utilizzano il trattamento obbligatorio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 importante riconoscere tali limitazioni e tenere in mente che tali servizi possono essere migliorati per ottenere la piena conformità con la CRPD</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57" name="Google Shape;657;p4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- 3</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4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44</a:t>
            </a:fld>
            <a:endParaRPr sz="1400" b="0" i="0" u="none" strike="noStrike" cap="none">
              <a:solidFill>
                <a:srgbClr val="000000"/>
              </a:solidFill>
              <a:latin typeface="Arial"/>
              <a:ea typeface="Arial"/>
              <a:cs typeface="Arial"/>
              <a:sym typeface="Arial"/>
            </a:endParaRPr>
          </a:p>
        </p:txBody>
      </p:sp>
      <p:sp>
        <p:nvSpPr>
          <p:cNvPr id="664" name="Google Shape;664;p44"/>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Circle of support/Cerchio del sostegno (Australia, Regno Unito) (a) </a:t>
            </a:r>
            <a:endParaRPr/>
          </a:p>
        </p:txBody>
      </p:sp>
      <p:sp>
        <p:nvSpPr>
          <p:cNvPr id="665" name="Google Shape;665;p4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Circle of Support/Cerchio di Sostegno (alle volte chiamato Cerchio degli Amici) è un gruppo di persone che si incontra regolarmente per assistere una persona (la persona centrale) a raggiungere i propri obiettivi personali.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Circolo svolge il ruolo di comunità attorno alla persona centrale, fornendo, quando necessario, supporto per raggiungere ciò che la persona desidera. La persona che viene sostenuta ha il compito di:</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Decidere chi invitare a far parte del cerchio.</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Decidere in quale direzione vanno convogliate le energie del Cerchio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 facilitatore è generalmente scelto all’interno del Cerchio per occuparsi del lavoro che serve a far andare avanti il Cerchio.</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66" name="Google Shape;666;p4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- 4</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45</a:t>
            </a:fld>
            <a:endParaRPr sz="1400" b="0" i="0" u="none" strike="noStrike" cap="none">
              <a:solidFill>
                <a:srgbClr val="000000"/>
              </a:solidFill>
              <a:latin typeface="Arial"/>
              <a:ea typeface="Arial"/>
              <a:cs typeface="Arial"/>
              <a:sym typeface="Arial"/>
            </a:endParaRPr>
          </a:p>
        </p:txBody>
      </p:sp>
      <p:sp>
        <p:nvSpPr>
          <p:cNvPr id="673" name="Google Shape;673;p45"/>
          <p:cNvSpPr txBox="1">
            <a:spLocks noGrp="1"/>
          </p:cNvSpPr>
          <p:nvPr>
            <p:ph type="body" idx="1"/>
          </p:nvPr>
        </p:nvSpPr>
        <p:spPr>
          <a:xfrm>
            <a:off x="506412"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Circle of support/Cerchio del sostegno (Australia, Regno Unito) (b) </a:t>
            </a:r>
            <a:endParaRPr/>
          </a:p>
        </p:txBody>
      </p:sp>
      <p:sp>
        <p:nvSpPr>
          <p:cNvPr id="674" name="Google Shape;674;p4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Circle of Support, Inclusion Melbourne: </a:t>
            </a:r>
            <a:r>
              <a:rPr lang="en-US" sz="2200" b="0" i="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https://youtu.be/fhF6mv03Cx0</a:t>
            </a:r>
            <a:r>
              <a:rPr lang="en-US" sz="2200" b="0" i="0" u="none">
                <a:solidFill>
                  <a:schemeClr val="dk1"/>
                </a:solidFill>
                <a:latin typeface="Calibri"/>
                <a:ea typeface="Calibri"/>
                <a:cs typeface="Calibri"/>
                <a:sym typeface="Calibri"/>
              </a:rPr>
              <a:t>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75" name="Google Shape;675;p4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- 5</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46</a:t>
            </a:fld>
            <a:endParaRPr sz="1400" b="0" i="0" u="none" strike="noStrike" cap="none">
              <a:solidFill>
                <a:srgbClr val="000000"/>
              </a:solidFill>
              <a:latin typeface="Arial"/>
              <a:ea typeface="Arial"/>
              <a:cs typeface="Arial"/>
              <a:sym typeface="Arial"/>
            </a:endParaRPr>
          </a:p>
        </p:txBody>
      </p:sp>
      <p:sp>
        <p:nvSpPr>
          <p:cNvPr id="682" name="Google Shape;682;p46"/>
          <p:cNvSpPr txBox="1">
            <a:spLocks noGrp="1"/>
          </p:cNvSpPr>
          <p:nvPr>
            <p:ph type="body" idx="1"/>
          </p:nvPr>
        </p:nvSpPr>
        <p:spPr>
          <a:xfrm>
            <a:off x="506412"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Mediatore personale (Svezia) </a:t>
            </a:r>
            <a:endParaRPr/>
          </a:p>
        </p:txBody>
      </p:sp>
      <p:sp>
        <p:nvSpPr>
          <p:cNvPr id="683" name="Google Shape;683;p4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Mediatore Personale in Svezia è un modello di sostegno decisionale offerto da varie ONG.</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 Mediatore Personale è una persona qualificata che aiuta i clienti in tutta una serie di questioni: affari di famiglia, accesso ai servizi o al lavoro. Un Mediatore Personale interviene solo dove i suoi clienti lo desiderano.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rapporto è basato su una relazione di fiducia di lunga durata tra il mediatore </a:t>
            </a:r>
            <a:r>
              <a:rPr lang="en-US" b="0">
                <a:solidFill>
                  <a:schemeClr val="dk1"/>
                </a:solidFill>
                <a:latin typeface="Calibri"/>
                <a:ea typeface="Calibri"/>
                <a:cs typeface="Calibri"/>
                <a:sym typeface="Calibri"/>
              </a:rPr>
              <a:t>p</a:t>
            </a:r>
            <a:r>
              <a:rPr lang="en-US" sz="2200" b="0" i="0" u="none">
                <a:solidFill>
                  <a:schemeClr val="dk1"/>
                </a:solidFill>
                <a:latin typeface="Calibri"/>
                <a:ea typeface="Calibri"/>
                <a:cs typeface="Calibri"/>
                <a:sym typeface="Calibri"/>
              </a:rPr>
              <a:t>ersonale ed il cliente. </a:t>
            </a:r>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https://youtu.be/5aVdoaX9YXk</a:t>
            </a:r>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84" name="Google Shape;684;p4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- 6</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Google Shape;690;p4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47</a:t>
            </a:fld>
            <a:endParaRPr sz="1400" b="0" i="0" u="none" strike="noStrike" cap="none">
              <a:solidFill>
                <a:srgbClr val="000000"/>
              </a:solidFill>
              <a:latin typeface="Arial"/>
              <a:ea typeface="Arial"/>
              <a:cs typeface="Arial"/>
              <a:sym typeface="Arial"/>
            </a:endParaRPr>
          </a:p>
        </p:txBody>
      </p:sp>
      <p:sp>
        <p:nvSpPr>
          <p:cNvPr id="691" name="Google Shape;691;p47"/>
          <p:cNvSpPr txBox="1">
            <a:spLocks noGrp="1"/>
          </p:cNvSpPr>
          <p:nvPr>
            <p:ph type="body" idx="1"/>
          </p:nvPr>
        </p:nvSpPr>
        <p:spPr>
          <a:xfrm>
            <a:off x="506412"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Assistenza personale</a:t>
            </a:r>
            <a:endParaRPr/>
          </a:p>
        </p:txBody>
      </p:sp>
      <p:sp>
        <p:nvSpPr>
          <p:cNvPr id="692" name="Google Shape;692;p4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L’assistenza personale si riferisce ad un sostegno umano diretto alla persona/guidato dall’utente rivolto ad una persona con disabilità. L’assistenza personale è uno strumento per la vita indipendente.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Gli assistenti personali possono essere persone fidate che discutono le opzioni con la persona e la sostengono nella comunicazione agli altri dei propri desideri e preferenze.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693" name="Google Shape;693;p4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7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Google Shape;699;p4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48</a:t>
            </a:fld>
            <a:endParaRPr sz="1400" b="0" i="0" u="none" strike="noStrike" cap="none">
              <a:solidFill>
                <a:srgbClr val="000000"/>
              </a:solidFill>
              <a:latin typeface="Arial"/>
              <a:ea typeface="Arial"/>
              <a:cs typeface="Arial"/>
              <a:sym typeface="Arial"/>
            </a:endParaRPr>
          </a:p>
        </p:txBody>
      </p:sp>
      <p:sp>
        <p:nvSpPr>
          <p:cNvPr id="700" name="Google Shape;700;p48"/>
          <p:cNvSpPr txBox="1">
            <a:spLocks noGrp="1"/>
          </p:cNvSpPr>
          <p:nvPr>
            <p:ph type="body" idx="1"/>
          </p:nvPr>
        </p:nvSpPr>
        <p:spPr>
          <a:xfrm>
            <a:off x="508000" y="94615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Open Dialogue/ Dialogo Aperto (Finlandia) </a:t>
            </a:r>
            <a:endParaRPr/>
          </a:p>
        </p:txBody>
      </p:sp>
      <p:sp>
        <p:nvSpPr>
          <p:cNvPr id="701" name="Google Shape;701;p4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Il Dialogo Aperto è un</a:t>
            </a:r>
            <a:r>
              <a:rPr lang="en-US" sz="2000" b="0">
                <a:solidFill>
                  <a:schemeClr val="dk1"/>
                </a:solidFill>
                <a:latin typeface="Calibri"/>
                <a:ea typeface="Calibri"/>
                <a:cs typeface="Calibri"/>
                <a:sym typeface="Calibri"/>
              </a:rPr>
              <a:t>’</a:t>
            </a:r>
            <a:r>
              <a:rPr lang="en-US" sz="2000" b="0" i="0" u="none">
                <a:solidFill>
                  <a:schemeClr val="dk1"/>
                </a:solidFill>
                <a:latin typeface="Calibri"/>
                <a:ea typeface="Calibri"/>
                <a:cs typeface="Calibri"/>
                <a:sym typeface="Calibri"/>
              </a:rPr>
              <a:t>alternativa finlandese al tradizionale sistema di salute mentale  per persone con diagnosi di psicosi quali la schizofrenia.</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Esso sostiene la rete  di familiari ed amici, e rispetta il processo decisionale individuale.</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La persona che cerca il sostegno, la famiglia ed i caregivers sono invitati a partecipare a riunioni quotidiane con operatori  formati al Dialogo Aperto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Ognuno da voce apertamente e riflette sui propri pensieri e sentimenti, ed ognuno viene ascoltato.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Si crea un linguaggio comune ed i partecipanti costruiscono una nuova forma di comprensione tra loro</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Il team fornisce aiuto immediato entro 24 ore dal primo contatto. </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Esso mette in campo la rete sociale, ricostruisce le relazioni e cerca di evitare la medicalizzazione e l’osp</a:t>
            </a:r>
            <a:r>
              <a:rPr lang="en-US" sz="2000" b="0">
                <a:solidFill>
                  <a:schemeClr val="dk1"/>
                </a:solidFill>
                <a:latin typeface="Calibri"/>
                <a:ea typeface="Calibri"/>
                <a:cs typeface="Calibri"/>
                <a:sym typeface="Calibri"/>
              </a:rPr>
              <a:t>ed</a:t>
            </a:r>
            <a:r>
              <a:rPr lang="en-US" sz="2000" b="0" i="0" u="none">
                <a:solidFill>
                  <a:schemeClr val="dk1"/>
                </a:solidFill>
                <a:latin typeface="Calibri"/>
                <a:ea typeface="Calibri"/>
                <a:cs typeface="Calibri"/>
                <a:sym typeface="Calibri"/>
              </a:rPr>
              <a:t>alizzazione.</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Non viene preparato un piano specifico –si tratta di un approccio flessibile che si adatta al cambiamento dei bisogni</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702" name="Google Shape;702;p4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8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Google Shape;708;p4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49</a:t>
            </a:fld>
            <a:endParaRPr sz="1400" b="0" i="0" u="none" strike="noStrike" cap="none">
              <a:solidFill>
                <a:srgbClr val="000000"/>
              </a:solidFill>
              <a:latin typeface="Arial"/>
              <a:ea typeface="Arial"/>
              <a:cs typeface="Arial"/>
              <a:sym typeface="Arial"/>
            </a:endParaRPr>
          </a:p>
        </p:txBody>
      </p:sp>
      <p:sp>
        <p:nvSpPr>
          <p:cNvPr id="709" name="Google Shape;709;p49"/>
          <p:cNvSpPr txBox="1">
            <a:spLocks noGrp="1"/>
          </p:cNvSpPr>
          <p:nvPr>
            <p:ph type="body" idx="1"/>
          </p:nvPr>
        </p:nvSpPr>
        <p:spPr>
          <a:xfrm>
            <a:off x="506412"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L’importanza del sostegno</a:t>
            </a:r>
            <a:endParaRPr/>
          </a:p>
        </p:txBody>
      </p:sp>
      <p:sp>
        <p:nvSpPr>
          <p:cNvPr id="710" name="Google Shape;710;p4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Forme formali di sostegno non devono sostituire le reti di supporto informali che sono essenziali nella vita quotidiana delle persone. Quando la ret</a:t>
            </a:r>
            <a:r>
              <a:rPr lang="en-US" b="0">
                <a:solidFill>
                  <a:schemeClr val="dk1"/>
                </a:solidFill>
                <a:latin typeface="Calibri"/>
                <a:ea typeface="Calibri"/>
                <a:cs typeface="Calibri"/>
                <a:sym typeface="Calibri"/>
              </a:rPr>
              <a:t>e</a:t>
            </a:r>
            <a:r>
              <a:rPr lang="en-US" sz="2200" b="0" i="0" u="none">
                <a:solidFill>
                  <a:schemeClr val="dk1"/>
                </a:solidFill>
                <a:latin typeface="Calibri"/>
                <a:ea typeface="Calibri"/>
                <a:cs typeface="Calibri"/>
                <a:sym typeface="Calibri"/>
              </a:rPr>
              <a:t> informale è inesistente o indebolita, è molto importante aiutare la persona a ricostruirla o consolidarla.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Allo stesso tempo può essere necessario sostenere reti di supporto più formali per le persone che ne hanno bisogno o che le richiedono.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11" name="Google Shape;711;p4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Presentazione: processo decisionale supportato – 9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a:t>
            </a:fld>
            <a:endParaRPr sz="1400" b="0" i="0" u="none" strike="noStrike" cap="none">
              <a:solidFill>
                <a:srgbClr val="000000"/>
              </a:solidFill>
              <a:latin typeface="Arial"/>
              <a:ea typeface="Arial"/>
              <a:cs typeface="Arial"/>
              <a:sym typeface="Arial"/>
            </a:endParaRPr>
          </a:p>
        </p:txBody>
      </p:sp>
      <p:sp>
        <p:nvSpPr>
          <p:cNvPr id="333" name="Google Shape;333;p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t>
            </a:r>
            <a:r>
              <a:rPr lang="en-US" sz="2000" b="0" i="0" u="none">
                <a:solidFill>
                  <a:schemeClr val="dk1"/>
                </a:solidFill>
                <a:latin typeface="Calibri"/>
                <a:ea typeface="Calibri"/>
                <a:cs typeface="Calibri"/>
                <a:sym typeface="Calibri"/>
              </a:rPr>
              <a:t>Persone che utilizzano” o “che hanno precedentemente utilizzato” servizi di salute mentale e servizi sociali si riferisce a persone che non necessariamente sono identificate da una disabilità ma che hanno una serie di esperienze compatibili con questo corso.</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Il termine “servizi di salute mentale e servizi sociali” si riferisce ad una grande varietà di servizi forniti a livello nazionale all’interno del settore pubblico, privato e non governativo</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La terminologia è stata scelta per favorire l’inclusione. </a:t>
            </a:r>
            <a:endParaRPr/>
          </a:p>
          <a:p>
            <a:pPr marL="815975" marR="0" lvl="3"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Auto-identificarsi con certe espressioni o concetti è una scelta personale, ma i diritti umani sono applicabili a tutti e ovunque</a:t>
            </a:r>
            <a:endParaRPr/>
          </a:p>
          <a:p>
            <a:pPr marL="815975" marR="0" lvl="3"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Una diagnosi o una disabilità non devono definire una persona</a:t>
            </a:r>
            <a:endParaRPr/>
          </a:p>
          <a:p>
            <a:pPr marL="815975" marR="0" lvl="3"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Noi tutti siamo individui con un  proprio contesto sociale, personalità, obiettivi aspirazioni e relazioni interpersonali.</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34" name="Google Shape;334;p5"/>
          <p:cNvSpPr txBox="1">
            <a:spLocks noGrp="1"/>
          </p:cNvSpPr>
          <p:nvPr>
            <p:ph type="title"/>
          </p:nvPr>
        </p:nvSpPr>
        <p:spPr>
          <a:xfrm>
            <a:off x="506412" y="506412"/>
            <a:ext cx="10712573" cy="431800"/>
          </a:xfrm>
          <a:prstGeom prst="rect">
            <a:avLst/>
          </a:prstGeom>
          <a:noFill/>
          <a:ln>
            <a:noFill/>
          </a:ln>
        </p:spPr>
        <p:txBody>
          <a:bodyPr spcFirstLastPara="1" wrap="square" lIns="0" tIns="0" rIns="0" bIns="0" anchor="t" anchorCtr="0">
            <a:noAutofit/>
          </a:bodyPr>
          <a:lstStyle/>
          <a:p>
            <a:pPr marL="0" lvl="0" indent="0" algn="ctr" rtl="0">
              <a:lnSpc>
                <a:spcPct val="110000"/>
              </a:lnSpc>
              <a:spcBef>
                <a:spcPts val="0"/>
              </a:spcBef>
              <a:spcAft>
                <a:spcPts val="0"/>
              </a:spcAft>
              <a:buClr>
                <a:schemeClr val="accent1"/>
              </a:buClr>
              <a:buSzPts val="2800"/>
              <a:buFont typeface="Century Gothic"/>
              <a:buNone/>
            </a:pPr>
            <a:r>
              <a:rPr lang="en-US" sz="2800" b="1" i="0" u="none">
                <a:solidFill>
                  <a:schemeClr val="accent1"/>
                </a:solidFill>
              </a:rPr>
              <a:t>Alcuni cenni sull’uso della terminologia in questo corso </a:t>
            </a:r>
            <a:r>
              <a:rPr lang="en-US" sz="3000" b="1" i="0" u="none">
                <a:solidFill>
                  <a:schemeClr val="accent1"/>
                </a:solidFill>
              </a:rPr>
              <a:t>– 2</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5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50</a:t>
            </a:fld>
            <a:endParaRPr sz="1400" b="0" i="0" u="none" strike="noStrike" cap="none">
              <a:solidFill>
                <a:srgbClr val="000000"/>
              </a:solidFill>
              <a:latin typeface="Arial"/>
              <a:ea typeface="Arial"/>
              <a:cs typeface="Arial"/>
              <a:sym typeface="Arial"/>
            </a:endParaRPr>
          </a:p>
        </p:txBody>
      </p:sp>
      <p:sp>
        <p:nvSpPr>
          <p:cNvPr id="718" name="Google Shape;718;p50"/>
          <p:cNvSpPr txBox="1">
            <a:spLocks noGrp="1"/>
          </p:cNvSpPr>
          <p:nvPr>
            <p:ph type="body" idx="1"/>
          </p:nvPr>
        </p:nvSpPr>
        <p:spPr>
          <a:xfrm>
            <a:off x="508000" y="1225550"/>
            <a:ext cx="11172825" cy="666750"/>
          </a:xfrm>
          <a:prstGeom prst="rect">
            <a:avLst/>
          </a:prstGeom>
          <a:noFill/>
          <a:ln>
            <a:noFill/>
          </a:ln>
        </p:spPr>
        <p:txBody>
          <a:bodyPr spcFirstLastPara="1" wrap="square" lIns="0" tIns="0" rIns="0" bIns="0" anchor="b" anchorCtr="0">
            <a:noAutofit/>
          </a:bodyPr>
          <a:lstStyle/>
          <a:p>
            <a:pPr marL="285750" lvl="0" indent="-285750" algn="l" rtl="0">
              <a:lnSpc>
                <a:spcPct val="10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Come possono i servizi di salute mentale ed i servizi sociali facilitare il processo decisionale supportato? (a) </a:t>
            </a:r>
            <a:endParaRPr/>
          </a:p>
        </p:txBody>
      </p:sp>
      <p:sp>
        <p:nvSpPr>
          <p:cNvPr id="719" name="Google Shape;719;p50"/>
          <p:cNvSpPr txBox="1">
            <a:spLocks noGrp="1"/>
          </p:cNvSpPr>
          <p:nvPr>
            <p:ph type="body" idx="1"/>
          </p:nvPr>
        </p:nvSpPr>
        <p:spPr>
          <a:xfrm>
            <a:off x="506412" y="1524000"/>
            <a:ext cx="11174412" cy="4500562"/>
          </a:xfrm>
          <a:prstGeom prst="rect">
            <a:avLst/>
          </a:prstGeom>
          <a:noFill/>
          <a:ln>
            <a:noFill/>
          </a:ln>
        </p:spPr>
        <p:txBody>
          <a:bodyPr spcFirstLastPara="1" wrap="square" lIns="0" tIns="46800" rIns="0" bIns="45700" anchor="t" anchorCtr="0">
            <a:noAutofit/>
          </a:bodyPr>
          <a:lstStyle/>
          <a:p>
            <a:pPr marL="285750" marR="0" lvl="0" indent="-146050" algn="l" rtl="0">
              <a:lnSpc>
                <a:spcPct val="100000"/>
              </a:lnSpc>
              <a:spcBef>
                <a:spcPts val="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servizi di salute mentale ed i servizi sociali hanno la responsabilità di facilitare attivamente il processo decisionale supportato assicurandosi che le persone siano in grado di invitare persone fidate della comunità a venire nei servizi per sostenerle.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Essi possono anche facilitare i contatti tra le persone e ONG che si occupano di supporto decisionale, attivisti o peer supporters che possano agire da supporto nella decisione se è ciò che la persona vuole.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20" name="Google Shape;720;p5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Presentazione: processo decisionale supportato - 10</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5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51</a:t>
            </a:fld>
            <a:endParaRPr sz="1400" b="0" i="0" u="none" strike="noStrike" cap="none">
              <a:solidFill>
                <a:srgbClr val="000000"/>
              </a:solidFill>
              <a:latin typeface="Arial"/>
              <a:ea typeface="Arial"/>
              <a:cs typeface="Arial"/>
              <a:sym typeface="Arial"/>
            </a:endParaRPr>
          </a:p>
        </p:txBody>
      </p:sp>
      <p:sp>
        <p:nvSpPr>
          <p:cNvPr id="727" name="Google Shape;727;p51"/>
          <p:cNvSpPr txBox="1">
            <a:spLocks noGrp="1"/>
          </p:cNvSpPr>
          <p:nvPr>
            <p:ph type="body" idx="1"/>
          </p:nvPr>
        </p:nvSpPr>
        <p:spPr>
          <a:xfrm>
            <a:off x="239712" y="1055687"/>
            <a:ext cx="11745912" cy="393700"/>
          </a:xfrm>
          <a:prstGeom prst="rect">
            <a:avLst/>
          </a:prstGeom>
          <a:noFill/>
          <a:ln>
            <a:noFill/>
          </a:ln>
        </p:spPr>
        <p:txBody>
          <a:bodyPr spcFirstLastPara="1" wrap="square" lIns="0" tIns="0" rIns="0" bIns="0" anchor="b" anchorCtr="0">
            <a:noAutofit/>
          </a:bodyPr>
          <a:lstStyle/>
          <a:p>
            <a:pPr marL="285750" lvl="0" indent="-285750" algn="ctr" rtl="0">
              <a:lnSpc>
                <a:spcPct val="100000"/>
              </a:lnSpc>
              <a:spcBef>
                <a:spcPts val="0"/>
              </a:spcBef>
              <a:spcAft>
                <a:spcPts val="0"/>
              </a:spcAft>
              <a:buSzPts val="2000"/>
              <a:buNone/>
            </a:pPr>
            <a:r>
              <a:rPr lang="en-US" sz="2000" b="1" i="0" u="none">
                <a:solidFill>
                  <a:schemeClr val="accent2"/>
                </a:solidFill>
                <a:latin typeface="Century Gothic"/>
                <a:ea typeface="Century Gothic"/>
                <a:cs typeface="Century Gothic"/>
                <a:sym typeface="Century Gothic"/>
              </a:rPr>
              <a:t> </a:t>
            </a:r>
            <a:r>
              <a:rPr lang="en-US" sz="1800" b="1" i="0" u="none">
                <a:solidFill>
                  <a:schemeClr val="accent2"/>
                </a:solidFill>
              </a:rPr>
              <a:t>Come possono i servizi di salute mentale ed i servizi sociali facilitare </a:t>
            </a:r>
            <a:endParaRPr sz="1800"/>
          </a:p>
          <a:p>
            <a:pPr marL="285750" lvl="0" indent="-285750" algn="ctr" rtl="0">
              <a:lnSpc>
                <a:spcPct val="100000"/>
              </a:lnSpc>
              <a:spcBef>
                <a:spcPts val="0"/>
              </a:spcBef>
              <a:spcAft>
                <a:spcPts val="0"/>
              </a:spcAft>
              <a:buSzPts val="2000"/>
              <a:buNone/>
            </a:pPr>
            <a:r>
              <a:rPr lang="en-US" sz="1800" b="1" i="0" u="none">
                <a:solidFill>
                  <a:schemeClr val="accent2"/>
                </a:solidFill>
              </a:rPr>
              <a:t>il processo decisionale supportato? (b) </a:t>
            </a:r>
            <a:endParaRPr/>
          </a:p>
        </p:txBody>
      </p:sp>
      <p:sp>
        <p:nvSpPr>
          <p:cNvPr id="728" name="Google Shape;728;p51"/>
          <p:cNvSpPr txBox="1">
            <a:spLocks noGrp="1"/>
          </p:cNvSpPr>
          <p:nvPr>
            <p:ph type="title"/>
          </p:nvPr>
        </p:nvSpPr>
        <p:spPr>
          <a:xfrm>
            <a:off x="515205" y="295397"/>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- 11</a:t>
            </a:r>
            <a:endParaRPr/>
          </a:p>
        </p:txBody>
      </p:sp>
      <p:sp>
        <p:nvSpPr>
          <p:cNvPr id="729" name="Google Shape;729;p51"/>
          <p:cNvSpPr txBox="1"/>
          <p:nvPr/>
        </p:nvSpPr>
        <p:spPr>
          <a:xfrm>
            <a:off x="0" y="1449387"/>
            <a:ext cx="12192000" cy="5619750"/>
          </a:xfrm>
          <a:prstGeom prst="rect">
            <a:avLst/>
          </a:prstGeom>
          <a:solidFill>
            <a:schemeClr val="lt1"/>
          </a:solidFill>
          <a:ln>
            <a:noFill/>
          </a:ln>
        </p:spPr>
        <p:txBody>
          <a:bodyPr spcFirstLastPara="1" wrap="square" lIns="64650" tIns="0" rIns="64650" bIns="0" anchor="t" anchorCtr="0">
            <a:noAutofit/>
          </a:bodyPr>
          <a:lstStyle/>
          <a:p>
            <a:pPr marL="457200" marR="0" lvl="0" indent="0" algn="ctr" rtl="0">
              <a:lnSpc>
                <a:spcPct val="115000"/>
              </a:lnSpc>
              <a:spcBef>
                <a:spcPts val="0"/>
              </a:spcBef>
              <a:spcAft>
                <a:spcPts val="0"/>
              </a:spcAft>
              <a:buClr>
                <a:schemeClr val="dk1"/>
              </a:buClr>
              <a:buSzPts val="1600"/>
              <a:buFont typeface="Calibri"/>
              <a:buNone/>
            </a:pPr>
            <a:r>
              <a:rPr lang="en-US" sz="1600" b="1" i="0" u="none" strike="noStrike" cap="none" dirty="0" err="1">
                <a:solidFill>
                  <a:schemeClr val="dk1"/>
                </a:solidFill>
                <a:latin typeface="Calibri"/>
                <a:ea typeface="Calibri"/>
                <a:cs typeface="Calibri"/>
                <a:sym typeface="Calibri"/>
              </a:rPr>
              <a:t>Processo</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decisionale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supportato</a:t>
            </a:r>
            <a:r>
              <a:rPr lang="en-US" sz="1600" b="1" i="0" u="none" strike="noStrike" cap="none" dirty="0">
                <a:solidFill>
                  <a:schemeClr val="dk1"/>
                </a:solidFill>
                <a:latin typeface="Calibri"/>
                <a:ea typeface="Calibri"/>
                <a:cs typeface="Calibri"/>
                <a:sym typeface="Calibri"/>
              </a:rPr>
              <a:t>: checklist.  </a:t>
            </a:r>
            <a:endParaRPr sz="1600" b="0" i="0" u="none" strike="noStrike" cap="none" dirty="0">
              <a:solidFill>
                <a:schemeClr val="dk1"/>
              </a:solidFill>
              <a:latin typeface="Calibri"/>
              <a:ea typeface="Calibri"/>
              <a:cs typeface="Calibri"/>
              <a:sym typeface="Calibri"/>
            </a:endParaRPr>
          </a:p>
          <a:p>
            <a:pPr marL="457200" marR="0" lvl="0" indent="-101600" algn="l" rtl="0">
              <a:lnSpc>
                <a:spcPct val="115000"/>
              </a:lnSpc>
              <a:spcBef>
                <a:spcPts val="0"/>
              </a:spcBef>
              <a:spcAft>
                <a:spcPts val="0"/>
              </a:spcAft>
              <a:buClr>
                <a:schemeClr val="dk1"/>
              </a:buClr>
              <a:buSzPts val="1600"/>
              <a:buFont typeface="Arial"/>
              <a:buChar char="•"/>
            </a:pPr>
            <a:r>
              <a:rPr lang="en-US" sz="1600" b="1" i="0" u="none" strike="noStrike" cap="none" dirty="0" err="1">
                <a:solidFill>
                  <a:schemeClr val="dk1"/>
                </a:solidFill>
                <a:latin typeface="Calibri"/>
                <a:ea typeface="Calibri"/>
                <a:cs typeface="Calibri"/>
                <a:sym typeface="Calibri"/>
              </a:rPr>
              <a:t>Fornire</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informazioni</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importanti</a:t>
            </a:r>
            <a:r>
              <a:rPr lang="en-US" sz="16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La persona è in </a:t>
            </a:r>
            <a:r>
              <a:rPr lang="en-US" sz="1600" b="0" i="0" u="none" strike="noStrike" cap="none" dirty="0" err="1">
                <a:solidFill>
                  <a:schemeClr val="dk1"/>
                </a:solidFill>
                <a:latin typeface="Calibri"/>
                <a:ea typeface="Calibri"/>
                <a:cs typeface="Calibri"/>
                <a:sym typeface="Calibri"/>
              </a:rPr>
              <a:t>possesso</a:t>
            </a:r>
            <a:r>
              <a:rPr lang="en-US" sz="1600" b="0" i="0" u="none" strike="noStrike" cap="none" dirty="0">
                <a:solidFill>
                  <a:schemeClr val="dk1"/>
                </a:solidFill>
                <a:latin typeface="Calibri"/>
                <a:ea typeface="Calibri"/>
                <a:cs typeface="Calibri"/>
                <a:sym typeface="Calibri"/>
              </a:rPr>
              <a:t> di </a:t>
            </a:r>
            <a:r>
              <a:rPr lang="en-US" sz="1600" b="0" i="0" u="none" strike="noStrike" cap="none" dirty="0" err="1">
                <a:solidFill>
                  <a:schemeClr val="dk1"/>
                </a:solidFill>
                <a:latin typeface="Calibri"/>
                <a:ea typeface="Calibri"/>
                <a:cs typeface="Calibri"/>
                <a:sym typeface="Calibri"/>
              </a:rPr>
              <a:t>tutte</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informazioni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importanti</a:t>
            </a:r>
            <a:r>
              <a:rPr lang="en-US" sz="1600" b="0" i="0" u="none" strike="noStrike" cap="none" dirty="0">
                <a:solidFill>
                  <a:schemeClr val="dk1"/>
                </a:solidFill>
                <a:latin typeface="Calibri"/>
                <a:ea typeface="Calibri"/>
                <a:cs typeface="Calibri"/>
                <a:sym typeface="Calibri"/>
              </a:rPr>
              <a:t> di cui ha </a:t>
            </a:r>
            <a:r>
              <a:rPr lang="en-US" sz="1600" b="0" i="0" u="none" strike="noStrike" cap="none" dirty="0" err="1">
                <a:solidFill>
                  <a:schemeClr val="dk1"/>
                </a:solidFill>
                <a:latin typeface="Calibri"/>
                <a:ea typeface="Calibri"/>
                <a:cs typeface="Calibri"/>
                <a:sym typeface="Calibri"/>
              </a:rPr>
              <a:t>bisogno</a:t>
            </a:r>
            <a:r>
              <a:rPr lang="en-US" sz="1600" b="0" i="0" u="none" strike="noStrike" cap="none" dirty="0">
                <a:solidFill>
                  <a:schemeClr val="dk1"/>
                </a:solidFill>
                <a:latin typeface="Calibri"/>
                <a:ea typeface="Calibri"/>
                <a:cs typeface="Calibri"/>
                <a:sym typeface="Calibri"/>
              </a:rPr>
              <a:t> per </a:t>
            </a:r>
            <a:r>
              <a:rPr lang="en-US" sz="1600" b="0" i="0" u="none" strike="noStrike" cap="none" dirty="0" err="1">
                <a:solidFill>
                  <a:schemeClr val="dk1"/>
                </a:solidFill>
                <a:latin typeface="Calibri"/>
                <a:ea typeface="Calibri"/>
                <a:cs typeface="Calibri"/>
                <a:sym typeface="Calibri"/>
              </a:rPr>
              <a:t>prendere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una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specifica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decisione</a:t>
            </a:r>
            <a:r>
              <a:rPr lang="en-US"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Le </a:t>
            </a:r>
            <a:r>
              <a:rPr lang="en-US" sz="1600" b="0" i="0" u="none" strike="noStrike" cap="none" dirty="0" err="1">
                <a:solidFill>
                  <a:schemeClr val="dk1"/>
                </a:solidFill>
                <a:latin typeface="Calibri"/>
                <a:ea typeface="Calibri"/>
                <a:cs typeface="Calibri"/>
                <a:sym typeface="Calibri"/>
              </a:rPr>
              <a:t>persone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hanno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tutte</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informazioni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che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stanno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chiedendo</a:t>
            </a:r>
            <a:r>
              <a:rPr lang="en-US"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a:solidFill>
                  <a:schemeClr val="dk1"/>
                </a:solidFill>
                <a:latin typeface="Calibri"/>
                <a:ea typeface="Calibri"/>
                <a:cs typeface="Calibri"/>
                <a:sym typeface="Calibri"/>
              </a:rPr>
              <a:t>Hanno </a:t>
            </a:r>
            <a:r>
              <a:rPr lang="en-US" sz="1600" b="0" i="0" u="none" strike="noStrike" cap="none" dirty="0" err="1">
                <a:solidFill>
                  <a:schemeClr val="dk1"/>
                </a:solidFill>
                <a:latin typeface="Calibri"/>
                <a:ea typeface="Calibri"/>
                <a:cs typeface="Calibri"/>
                <a:sym typeface="Calibri"/>
              </a:rPr>
              <a:t>ricevuto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tutte</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informazioni</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opzioni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disponibili</a:t>
            </a:r>
            <a:r>
              <a:rPr lang="en-US"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1" i="0" u="none" strike="noStrike" cap="none" dirty="0" err="1">
                <a:solidFill>
                  <a:schemeClr val="dk1"/>
                </a:solidFill>
                <a:latin typeface="Calibri"/>
                <a:ea typeface="Calibri"/>
                <a:cs typeface="Calibri"/>
                <a:sym typeface="Calibri"/>
              </a:rPr>
              <a:t>Comunicare</a:t>
            </a:r>
            <a:r>
              <a:rPr lang="en-US" sz="1600" b="1" i="0" u="none" strike="noStrike" cap="none" dirty="0">
                <a:solidFill>
                  <a:schemeClr val="dk1"/>
                </a:solidFill>
                <a:latin typeface="Calibri"/>
                <a:ea typeface="Calibri"/>
                <a:cs typeface="Calibri"/>
                <a:sym typeface="Calibri"/>
              </a:rPr>
              <a:t> in </a:t>
            </a:r>
            <a:r>
              <a:rPr lang="en-US" sz="1600" b="1" i="0" u="none" strike="noStrike" cap="none" dirty="0" err="1">
                <a:solidFill>
                  <a:schemeClr val="dk1"/>
                </a:solidFill>
                <a:latin typeface="Calibri"/>
                <a:ea typeface="Calibri"/>
                <a:cs typeface="Calibri"/>
                <a:sym typeface="Calibri"/>
              </a:rPr>
              <a:t>maniera</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appropriata</a:t>
            </a:r>
            <a:r>
              <a:rPr lang="en-US" sz="1600" b="1"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Spiegare</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presentare</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informazioni</a:t>
            </a:r>
            <a:r>
              <a:rPr lang="en-US" sz="1600" b="0" i="0" u="none" strike="noStrike" cap="none" dirty="0">
                <a:solidFill>
                  <a:schemeClr val="dk1"/>
                </a:solidFill>
                <a:latin typeface="Calibri"/>
                <a:ea typeface="Calibri"/>
                <a:cs typeface="Calibri"/>
                <a:sym typeface="Calibri"/>
              </a:rPr>
              <a:t> in </a:t>
            </a:r>
            <a:r>
              <a:rPr lang="en-US" sz="1600" b="0" i="0" u="none" strike="noStrike" cap="none" dirty="0" err="1">
                <a:solidFill>
                  <a:schemeClr val="dk1"/>
                </a:solidFill>
                <a:latin typeface="Calibri"/>
                <a:ea typeface="Calibri"/>
                <a:cs typeface="Calibri"/>
                <a:sym typeface="Calibri"/>
              </a:rPr>
              <a:t>maniera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che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siano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comprensibili</a:t>
            </a:r>
            <a:r>
              <a:rPr lang="en-US" sz="1600" b="0" i="0" u="none" strike="noStrike" cap="none" dirty="0">
                <a:solidFill>
                  <a:schemeClr val="dk1"/>
                </a:solidFill>
                <a:latin typeface="Calibri"/>
                <a:ea typeface="Calibri"/>
                <a:cs typeface="Calibri"/>
                <a:sym typeface="Calibri"/>
              </a:rPr>
              <a:t> per la persona( </a:t>
            </a:r>
            <a:r>
              <a:rPr lang="en-US" sz="1600" b="0" i="0" u="none" strike="noStrike" cap="none" dirty="0" err="1">
                <a:solidFill>
                  <a:schemeClr val="dk1"/>
                </a:solidFill>
                <a:latin typeface="Calibri"/>
                <a:ea typeface="Calibri"/>
                <a:cs typeface="Calibri"/>
                <a:sym typeface="Calibri"/>
              </a:rPr>
              <a:t>es</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Utilizzando</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linguaggio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semplice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chiaro</a:t>
            </a:r>
            <a:r>
              <a:rPr lang="en-US" sz="1600" b="0" i="0" u="none" strike="noStrike" cap="none" dirty="0">
                <a:solidFill>
                  <a:schemeClr val="dk1"/>
                </a:solidFill>
                <a:latin typeface="Calibri"/>
                <a:ea typeface="Calibri"/>
                <a:cs typeface="Calibri"/>
                <a:sym typeface="Calibri"/>
              </a:rPr>
              <a:t> e </a:t>
            </a:r>
            <a:r>
              <a:rPr lang="en-US" sz="1600" b="0" i="0" u="none" strike="noStrike" cap="none" dirty="0" err="1">
                <a:solidFill>
                  <a:schemeClr val="dk1"/>
                </a:solidFill>
                <a:latin typeface="Calibri"/>
                <a:ea typeface="Calibri"/>
                <a:cs typeface="Calibri"/>
                <a:sym typeface="Calibri"/>
              </a:rPr>
              <a:t>conciso</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supporti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visivi</a:t>
            </a:r>
            <a:r>
              <a:rPr lang="en-US"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Esplorare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differenti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metodi</a:t>
            </a:r>
            <a:r>
              <a:rPr lang="en-US" sz="1600" b="0" i="0" u="none" strike="noStrike" cap="none" dirty="0">
                <a:solidFill>
                  <a:schemeClr val="dk1"/>
                </a:solidFill>
                <a:latin typeface="Calibri"/>
                <a:ea typeface="Calibri"/>
                <a:cs typeface="Calibri"/>
                <a:sym typeface="Calibri"/>
              </a:rPr>
              <a:t> di </a:t>
            </a:r>
            <a:r>
              <a:rPr lang="en-US" sz="1600" b="0" i="0" u="none" strike="noStrike" cap="none" dirty="0" err="1">
                <a:solidFill>
                  <a:schemeClr val="dk1"/>
                </a:solidFill>
                <a:latin typeface="Calibri"/>
                <a:ea typeface="Calibri"/>
                <a:cs typeface="Calibri"/>
                <a:sym typeface="Calibri"/>
              </a:rPr>
              <a:t>comunicazione</a:t>
            </a:r>
            <a:r>
              <a:rPr lang="en-US" sz="1600" b="0" i="0" u="none" strike="noStrike" cap="none" dirty="0">
                <a:solidFill>
                  <a:schemeClr val="dk1"/>
                </a:solidFill>
                <a:latin typeface="Calibri"/>
                <a:ea typeface="Calibri"/>
                <a:cs typeface="Calibri"/>
                <a:sym typeface="Calibri"/>
              </a:rPr>
              <a:t> se </a:t>
            </a:r>
            <a:r>
              <a:rPr lang="en-US" sz="1600" b="0" i="0" u="none" strike="noStrike" cap="none" dirty="0" err="1">
                <a:solidFill>
                  <a:schemeClr val="dk1"/>
                </a:solidFill>
                <a:latin typeface="Calibri"/>
                <a:ea typeface="Calibri"/>
                <a:cs typeface="Calibri"/>
                <a:sym typeface="Calibri"/>
              </a:rPr>
              <a:t>richiesto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inclusa</a:t>
            </a:r>
            <a:r>
              <a:rPr lang="en-US" sz="1600" b="0" i="0" u="none" strike="noStrike" cap="none" dirty="0">
                <a:solidFill>
                  <a:schemeClr val="dk1"/>
                </a:solidFill>
                <a:latin typeface="Calibri"/>
                <a:ea typeface="Calibri"/>
                <a:cs typeface="Calibri"/>
                <a:sym typeface="Calibri"/>
              </a:rPr>
              <a:t> la </a:t>
            </a:r>
            <a:r>
              <a:rPr lang="en-US" sz="1600" b="0" i="0" u="none" strike="noStrike" cap="none" dirty="0" err="1">
                <a:solidFill>
                  <a:schemeClr val="dk1"/>
                </a:solidFill>
                <a:latin typeface="Calibri"/>
                <a:ea typeface="Calibri"/>
                <a:cs typeface="Calibri"/>
                <a:sym typeface="Calibri"/>
              </a:rPr>
              <a:t>comunicazione</a:t>
            </a:r>
            <a:r>
              <a:rPr lang="en-US" sz="1600" b="0" i="0" u="none" strike="noStrike" cap="none" dirty="0">
                <a:solidFill>
                  <a:schemeClr val="dk1"/>
                </a:solidFill>
                <a:latin typeface="Calibri"/>
                <a:ea typeface="Calibri"/>
                <a:cs typeface="Calibri"/>
                <a:sym typeface="Calibri"/>
              </a:rPr>
              <a:t> non </a:t>
            </a:r>
            <a:r>
              <a:rPr lang="en-US" sz="1600" b="0" i="0" u="none" strike="noStrike" cap="none" dirty="0" err="1">
                <a:solidFill>
                  <a:schemeClr val="dk1"/>
                </a:solidFill>
                <a:latin typeface="Calibri"/>
                <a:ea typeface="Calibri"/>
                <a:cs typeface="Calibri"/>
                <a:sym typeface="Calibri"/>
              </a:rPr>
              <a:t>verbale</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Verificare</a:t>
            </a:r>
            <a:r>
              <a:rPr lang="en-US" sz="1600" b="0" i="0" u="none" strike="noStrike" cap="none" dirty="0">
                <a:solidFill>
                  <a:schemeClr val="dk1"/>
                </a:solidFill>
                <a:latin typeface="Calibri"/>
                <a:ea typeface="Calibri"/>
                <a:cs typeface="Calibri"/>
                <a:sym typeface="Calibri"/>
              </a:rPr>
              <a:t> se </a:t>
            </a:r>
            <a:r>
              <a:rPr lang="en-US" sz="1600" b="0" i="0" u="none" strike="noStrike" cap="none" dirty="0" err="1">
                <a:solidFill>
                  <a:schemeClr val="dk1"/>
                </a:solidFill>
                <a:latin typeface="Calibri"/>
                <a:ea typeface="Calibri"/>
                <a:cs typeface="Calibri"/>
                <a:sym typeface="Calibri"/>
              </a:rPr>
              <a:t>qualcun</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altro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può</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aiutare</a:t>
            </a:r>
            <a:r>
              <a:rPr lang="en-US" sz="1600" b="0" i="0" u="none" strike="noStrike" cap="none" dirty="0">
                <a:solidFill>
                  <a:schemeClr val="dk1"/>
                </a:solidFill>
                <a:latin typeface="Calibri"/>
                <a:ea typeface="Calibri"/>
                <a:cs typeface="Calibri"/>
                <a:sym typeface="Calibri"/>
              </a:rPr>
              <a:t> con la </a:t>
            </a:r>
            <a:r>
              <a:rPr lang="en-US" sz="1600" b="0" i="0" u="none" strike="noStrike" cap="none" dirty="0" err="1">
                <a:solidFill>
                  <a:schemeClr val="dk1"/>
                </a:solidFill>
                <a:latin typeface="Calibri"/>
                <a:ea typeface="Calibri"/>
                <a:cs typeface="Calibri"/>
                <a:sym typeface="Calibri"/>
              </a:rPr>
              <a:t>comunicazione</a:t>
            </a:r>
            <a:r>
              <a:rPr lang="en-US" sz="1600" b="0" i="0" u="none" strike="noStrike" cap="none" dirty="0">
                <a:solidFill>
                  <a:schemeClr val="dk1"/>
                </a:solidFill>
                <a:latin typeface="Calibri"/>
                <a:ea typeface="Calibri"/>
                <a:cs typeface="Calibri"/>
                <a:sym typeface="Calibri"/>
              </a:rPr>
              <a:t> ( </a:t>
            </a:r>
            <a:r>
              <a:rPr lang="en-US" sz="1600" b="0" i="0" u="none" strike="noStrike" cap="none" dirty="0" err="1">
                <a:solidFill>
                  <a:schemeClr val="dk1"/>
                </a:solidFill>
                <a:latin typeface="Calibri"/>
                <a:ea typeface="Calibri"/>
                <a:cs typeface="Calibri"/>
                <a:sym typeface="Calibri"/>
              </a:rPr>
              <a:t>es</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familiare</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assistente</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interprete</a:t>
            </a:r>
            <a:r>
              <a:rPr lang="en-US" sz="1600" b="0" i="0" u="none" strike="noStrike" cap="none" dirty="0">
                <a:solidFill>
                  <a:schemeClr val="dk1"/>
                </a:solidFill>
                <a:latin typeface="Calibri"/>
                <a:ea typeface="Calibri"/>
                <a:cs typeface="Calibri"/>
                <a:sym typeface="Calibri"/>
              </a:rPr>
              <a:t>, un </a:t>
            </a:r>
            <a:r>
              <a:rPr lang="en-US" sz="1600" b="0" i="0" u="none" strike="noStrike" cap="none" dirty="0" err="1">
                <a:solidFill>
                  <a:schemeClr val="dk1"/>
                </a:solidFill>
                <a:latin typeface="Calibri"/>
                <a:ea typeface="Calibri"/>
                <a:cs typeface="Calibri"/>
                <a:sym typeface="Calibri"/>
              </a:rPr>
              <a:t>terapista</a:t>
            </a:r>
            <a:r>
              <a:rPr lang="en-US" sz="1600" b="0" i="0" u="none" strike="noStrike" cap="none" dirty="0">
                <a:solidFill>
                  <a:schemeClr val="dk1"/>
                </a:solidFill>
                <a:latin typeface="Calibri"/>
                <a:ea typeface="Calibri"/>
                <a:cs typeface="Calibri"/>
                <a:sym typeface="Calibri"/>
              </a:rPr>
              <a:t> del </a:t>
            </a:r>
            <a:r>
              <a:rPr lang="en-US" sz="1600" b="0" i="0" u="none" strike="noStrike" cap="none" dirty="0" err="1">
                <a:solidFill>
                  <a:schemeClr val="dk1"/>
                </a:solidFill>
                <a:latin typeface="Calibri"/>
                <a:ea typeface="Calibri"/>
                <a:cs typeface="Calibri"/>
                <a:sym typeface="Calibri"/>
              </a:rPr>
              <a:t>linguaggio</a:t>
            </a:r>
            <a:r>
              <a:rPr lang="en-US" sz="1600" b="0" i="0" u="none" strike="noStrike" cap="none" dirty="0">
                <a:solidFill>
                  <a:schemeClr val="dk1"/>
                </a:solidFill>
                <a:latin typeface="Calibri"/>
                <a:ea typeface="Calibri"/>
                <a:cs typeface="Calibri"/>
                <a:sym typeface="Calibri"/>
              </a:rPr>
              <a:t> o un </a:t>
            </a:r>
            <a:r>
              <a:rPr lang="en-US" sz="1600" b="0" i="0" u="none" strike="noStrike" cap="none" dirty="0" err="1">
                <a:solidFill>
                  <a:schemeClr val="dk1"/>
                </a:solidFill>
                <a:latin typeface="Calibri"/>
                <a:ea typeface="Calibri"/>
                <a:cs typeface="Calibri"/>
                <a:sym typeface="Calibri"/>
              </a:rPr>
              <a:t>attivista</a:t>
            </a:r>
            <a:r>
              <a:rPr lang="en-US" sz="1600" b="0" i="0" u="none" strike="noStrike" cap="none" dirty="0">
                <a:solidFill>
                  <a:schemeClr val="dk1"/>
                </a:solidFill>
                <a:latin typeface="Calibri"/>
                <a:ea typeface="Calibri"/>
                <a:cs typeface="Calibri"/>
                <a:sym typeface="Calibri"/>
              </a:rPr>
              <a:t>) e </a:t>
            </a:r>
            <a:r>
              <a:rPr lang="en-US" sz="1600" b="0" i="0" u="none" strike="noStrike" cap="none" dirty="0" err="1">
                <a:solidFill>
                  <a:schemeClr val="dk1"/>
                </a:solidFill>
                <a:latin typeface="Calibri"/>
                <a:ea typeface="Calibri"/>
                <a:cs typeface="Calibri"/>
                <a:sym typeface="Calibri"/>
              </a:rPr>
              <a:t>che</a:t>
            </a:r>
            <a:r>
              <a:rPr lang="en-US" sz="1600" b="0" i="0" u="none" strike="noStrike" cap="none" dirty="0">
                <a:solidFill>
                  <a:schemeClr val="dk1"/>
                </a:solidFill>
                <a:latin typeface="Calibri"/>
                <a:ea typeface="Calibri"/>
                <a:cs typeface="Calibri"/>
                <a:sym typeface="Calibri"/>
              </a:rPr>
              <a:t> la persona </a:t>
            </a:r>
            <a:r>
              <a:rPr lang="en-US" sz="1600" b="0" i="0" u="none" strike="noStrike" cap="none" dirty="0" err="1">
                <a:solidFill>
                  <a:schemeClr val="dk1"/>
                </a:solidFill>
                <a:latin typeface="Calibri"/>
                <a:ea typeface="Calibri"/>
                <a:cs typeface="Calibri"/>
                <a:sym typeface="Calibri"/>
              </a:rPr>
              <a:t>accetti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questo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aiuto</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1" i="0" u="none" strike="noStrike" cap="none" dirty="0">
                <a:solidFill>
                  <a:schemeClr val="dk1"/>
                </a:solidFill>
                <a:latin typeface="Calibri"/>
                <a:ea typeface="Calibri"/>
                <a:cs typeface="Calibri"/>
                <a:sym typeface="Calibri"/>
              </a:rPr>
              <a:t>Far </a:t>
            </a:r>
            <a:r>
              <a:rPr lang="en-US" sz="1600" b="1" i="0" u="none" strike="noStrike" cap="none" dirty="0" err="1">
                <a:solidFill>
                  <a:schemeClr val="dk1"/>
                </a:solidFill>
                <a:latin typeface="Calibri"/>
                <a:ea typeface="Calibri"/>
                <a:cs typeface="Calibri"/>
                <a:sym typeface="Calibri"/>
              </a:rPr>
              <a:t>sentire</a:t>
            </a:r>
            <a:r>
              <a:rPr lang="en-US" sz="1600" b="1" i="0" u="none" strike="noStrike" cap="none" dirty="0">
                <a:solidFill>
                  <a:schemeClr val="dk1"/>
                </a:solidFill>
                <a:latin typeface="Calibri"/>
                <a:ea typeface="Calibri"/>
                <a:cs typeface="Calibri"/>
                <a:sym typeface="Calibri"/>
              </a:rPr>
              <a:t> a </a:t>
            </a:r>
            <a:r>
              <a:rPr lang="en-US" sz="1600" b="1" i="0" u="none" strike="noStrike" cap="none" dirty="0" err="1">
                <a:solidFill>
                  <a:schemeClr val="dk1"/>
                </a:solidFill>
                <a:latin typeface="Calibri"/>
                <a:ea typeface="Calibri"/>
                <a:cs typeface="Calibri"/>
                <a:sym typeface="Calibri"/>
              </a:rPr>
              <a:t>proprio</a:t>
            </a:r>
            <a:r>
              <a:rPr lang="en-US" sz="1600" b="1" i="0" u="none" strike="noStrike" cap="none" dirty="0">
                <a:solidFill>
                  <a:schemeClr val="dk1"/>
                </a:solidFill>
                <a:latin typeface="Calibri"/>
                <a:ea typeface="Calibri"/>
                <a:cs typeface="Calibri"/>
                <a:sym typeface="Calibri"/>
              </a:rPr>
              <a:t> </a:t>
            </a:r>
            <a:r>
              <a:rPr lang="en-US" sz="1600" b="1" i="0" u="none" strike="noStrike" cap="none" dirty="0" err="1">
                <a:solidFill>
                  <a:schemeClr val="dk1"/>
                </a:solidFill>
                <a:latin typeface="Calibri"/>
                <a:ea typeface="Calibri"/>
                <a:cs typeface="Calibri"/>
                <a:sym typeface="Calibri"/>
              </a:rPr>
              <a:t>agio</a:t>
            </a:r>
            <a:r>
              <a:rPr lang="en-US" sz="1600" b="1" i="0" u="none" strike="noStrike" cap="none" dirty="0">
                <a:solidFill>
                  <a:schemeClr val="dk1"/>
                </a:solidFill>
                <a:latin typeface="Calibri"/>
                <a:ea typeface="Calibri"/>
                <a:cs typeface="Calibri"/>
                <a:sym typeface="Calibri"/>
              </a:rPr>
              <a:t> la persona:</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Identificare</a:t>
            </a:r>
            <a:r>
              <a:rPr lang="en-US" sz="1600" b="0" i="0" u="none" strike="noStrike" cap="none" dirty="0">
                <a:solidFill>
                  <a:schemeClr val="dk1"/>
                </a:solidFill>
                <a:latin typeface="Calibri"/>
                <a:ea typeface="Calibri"/>
                <a:cs typeface="Calibri"/>
                <a:sym typeface="Calibri"/>
              </a:rPr>
              <a:t> se ci </a:t>
            </a:r>
            <a:r>
              <a:rPr lang="en-US" sz="1600" b="0" i="0" u="none" strike="noStrike" cap="none" dirty="0" err="1">
                <a:solidFill>
                  <a:schemeClr val="dk1"/>
                </a:solidFill>
                <a:latin typeface="Calibri"/>
                <a:ea typeface="Calibri"/>
                <a:cs typeface="Calibri"/>
                <a:sym typeface="Calibri"/>
              </a:rPr>
              <a:t>sono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particolari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momenti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della</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giornata</a:t>
            </a:r>
            <a:r>
              <a:rPr lang="en-US" sz="1600" b="0" i="0" u="none" strike="noStrike" cap="none" dirty="0">
                <a:solidFill>
                  <a:schemeClr val="dk1"/>
                </a:solidFill>
                <a:latin typeface="Calibri"/>
                <a:ea typeface="Calibri"/>
                <a:cs typeface="Calibri"/>
                <a:sym typeface="Calibri"/>
              </a:rPr>
              <a:t> in cui la </a:t>
            </a:r>
            <a:r>
              <a:rPr lang="en-US" sz="1600" b="0" i="0" u="none" strike="noStrike" cap="none" dirty="0" err="1">
                <a:solidFill>
                  <a:schemeClr val="dk1"/>
                </a:solidFill>
                <a:latin typeface="Calibri"/>
                <a:ea typeface="Calibri"/>
                <a:cs typeface="Calibri"/>
                <a:sym typeface="Calibri"/>
              </a:rPr>
              <a:t>comprensione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della</a:t>
            </a:r>
            <a:r>
              <a:rPr lang="en-US" sz="1600" b="0" i="0" u="none" strike="noStrike" cap="none" dirty="0">
                <a:solidFill>
                  <a:schemeClr val="dk1"/>
                </a:solidFill>
                <a:latin typeface="Calibri"/>
                <a:ea typeface="Calibri"/>
                <a:cs typeface="Calibri"/>
                <a:sym typeface="Calibri"/>
              </a:rPr>
              <a:t> persona è </a:t>
            </a:r>
            <a:r>
              <a:rPr lang="en-US" sz="1600" b="0" i="0" u="none" strike="noStrike" cap="none" dirty="0" err="1">
                <a:solidFill>
                  <a:schemeClr val="dk1"/>
                </a:solidFill>
                <a:latin typeface="Calibri"/>
                <a:ea typeface="Calibri"/>
                <a:cs typeface="Calibri"/>
                <a:sym typeface="Calibri"/>
              </a:rPr>
              <a:t>migliore</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Identificare</a:t>
            </a:r>
            <a:r>
              <a:rPr lang="en-US" sz="1600" b="0" i="0" u="none" strike="noStrike" cap="none" dirty="0">
                <a:solidFill>
                  <a:schemeClr val="dk1"/>
                </a:solidFill>
                <a:latin typeface="Calibri"/>
                <a:ea typeface="Calibri"/>
                <a:cs typeface="Calibri"/>
                <a:sym typeface="Calibri"/>
              </a:rPr>
              <a:t> se ci </a:t>
            </a:r>
            <a:r>
              <a:rPr lang="en-US" sz="1600" b="0" i="0" u="none" strike="noStrike" cap="none" dirty="0" err="1">
                <a:solidFill>
                  <a:schemeClr val="dk1"/>
                </a:solidFill>
                <a:latin typeface="Calibri"/>
                <a:ea typeface="Calibri"/>
                <a:cs typeface="Calibri"/>
                <a:sym typeface="Calibri"/>
              </a:rPr>
              <a:t>sono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dei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luoghi</a:t>
            </a:r>
            <a:r>
              <a:rPr lang="en-US" sz="1600" b="0" i="0" u="none" strike="noStrike" cap="none" dirty="0">
                <a:solidFill>
                  <a:schemeClr val="dk1"/>
                </a:solidFill>
                <a:latin typeface="Calibri"/>
                <a:ea typeface="Calibri"/>
                <a:cs typeface="Calibri"/>
                <a:sym typeface="Calibri"/>
              </a:rPr>
              <a:t> in cui la persona </a:t>
            </a:r>
            <a:r>
              <a:rPr lang="en-US" sz="1600" b="0" i="0" u="none" strike="noStrike" cap="none" dirty="0" err="1">
                <a:solidFill>
                  <a:schemeClr val="dk1"/>
                </a:solidFill>
                <a:latin typeface="Calibri"/>
                <a:ea typeface="Calibri"/>
                <a:cs typeface="Calibri"/>
                <a:sym typeface="Calibri"/>
              </a:rPr>
              <a:t>si</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sente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maggiormente</a:t>
            </a:r>
            <a:r>
              <a:rPr lang="en-US" sz="1600" b="0" i="0" u="none" strike="noStrike" cap="none" dirty="0">
                <a:solidFill>
                  <a:schemeClr val="dk1"/>
                </a:solidFill>
                <a:latin typeface="Calibri"/>
                <a:ea typeface="Calibri"/>
                <a:cs typeface="Calibri"/>
                <a:sym typeface="Calibri"/>
              </a:rPr>
              <a:t> a </a:t>
            </a:r>
            <a:r>
              <a:rPr lang="en-US" sz="1600" b="0" i="0" u="none" strike="noStrike" cap="none" dirty="0" err="1">
                <a:solidFill>
                  <a:schemeClr val="dk1"/>
                </a:solidFill>
                <a:latin typeface="Calibri"/>
                <a:ea typeface="Calibri"/>
                <a:cs typeface="Calibri"/>
                <a:sym typeface="Calibri"/>
              </a:rPr>
              <a:t>proprio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agio</a:t>
            </a:r>
            <a:r>
              <a:rPr lang="en-US" sz="1600" b="0" i="0" u="none" strike="noStrike" cap="none" dirty="0">
                <a:solidFill>
                  <a:schemeClr val="dk1"/>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Verificare</a:t>
            </a:r>
            <a:r>
              <a:rPr lang="en-US" sz="1600" b="0" i="0" u="none" strike="noStrike" cap="none" dirty="0">
                <a:solidFill>
                  <a:schemeClr val="dk1"/>
                </a:solidFill>
                <a:latin typeface="Calibri"/>
                <a:ea typeface="Calibri"/>
                <a:cs typeface="Calibri"/>
                <a:sym typeface="Calibri"/>
              </a:rPr>
              <a:t> se la </a:t>
            </a:r>
            <a:r>
              <a:rPr lang="en-US" sz="1600" b="0" i="0" u="none" strike="noStrike" cap="none" dirty="0" err="1">
                <a:solidFill>
                  <a:schemeClr val="dk1"/>
                </a:solidFill>
                <a:latin typeface="Calibri"/>
                <a:ea typeface="Calibri"/>
                <a:cs typeface="Calibri"/>
                <a:sym typeface="Calibri"/>
              </a:rPr>
              <a:t>decisione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può</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essere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rimandata</a:t>
            </a:r>
            <a:r>
              <a:rPr lang="en-US" sz="1600" b="0" i="0" u="none" strike="noStrike" cap="none" dirty="0">
                <a:solidFill>
                  <a:schemeClr val="dk1"/>
                </a:solidFill>
                <a:latin typeface="Calibri"/>
                <a:ea typeface="Calibri"/>
                <a:cs typeface="Calibri"/>
                <a:sym typeface="Calibri"/>
              </a:rPr>
              <a:t> per </a:t>
            </a:r>
            <a:r>
              <a:rPr lang="en-US" sz="1600" b="0" i="0" u="none" strike="noStrike" cap="none" dirty="0" err="1">
                <a:solidFill>
                  <a:schemeClr val="dk1"/>
                </a:solidFill>
                <a:latin typeface="Calibri"/>
                <a:ea typeface="Calibri"/>
                <a:cs typeface="Calibri"/>
                <a:sym typeface="Calibri"/>
              </a:rPr>
              <a:t>vedere</a:t>
            </a:r>
            <a:r>
              <a:rPr lang="en-US" sz="1600" b="0" i="0" u="none" strike="noStrike" cap="none" dirty="0">
                <a:solidFill>
                  <a:schemeClr val="dk1"/>
                </a:solidFill>
                <a:latin typeface="Calibri"/>
                <a:ea typeface="Calibri"/>
                <a:cs typeface="Calibri"/>
                <a:sym typeface="Calibri"/>
              </a:rPr>
              <a:t> se la persona </a:t>
            </a:r>
            <a:r>
              <a:rPr lang="en-US" sz="1600" b="0" i="0" u="none" strike="noStrike" cap="none" dirty="0" err="1">
                <a:solidFill>
                  <a:schemeClr val="dk1"/>
                </a:solidFill>
                <a:latin typeface="Calibri"/>
                <a:ea typeface="Calibri"/>
                <a:cs typeface="Calibri"/>
                <a:sym typeface="Calibri"/>
              </a:rPr>
              <a:t>può</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prendere</a:t>
            </a:r>
            <a:r>
              <a:rPr lang="en-US" sz="1600" b="0" i="0" u="none" strike="noStrike" cap="none" dirty="0">
                <a:solidFill>
                  <a:schemeClr val="dk1"/>
                </a:solidFill>
                <a:latin typeface="Calibri"/>
                <a:ea typeface="Calibri"/>
                <a:cs typeface="Calibri"/>
                <a:sym typeface="Calibri"/>
              </a:rPr>
              <a:t> la </a:t>
            </a:r>
            <a:r>
              <a:rPr lang="en-US" sz="1600" b="0" i="0" u="none" strike="noStrike" cap="none" dirty="0" err="1">
                <a:solidFill>
                  <a:schemeClr val="dk1"/>
                </a:solidFill>
                <a:latin typeface="Calibri"/>
                <a:ea typeface="Calibri"/>
                <a:cs typeface="Calibri"/>
                <a:sym typeface="Calibri"/>
              </a:rPr>
              <a:t>decisione</a:t>
            </a:r>
            <a:r>
              <a:rPr lang="en-US" sz="1600" b="0" i="0" u="none" strike="noStrike" cap="none" dirty="0">
                <a:solidFill>
                  <a:schemeClr val="dk1"/>
                </a:solidFill>
                <a:latin typeface="Calibri"/>
                <a:ea typeface="Calibri"/>
                <a:cs typeface="Calibri"/>
                <a:sym typeface="Calibri"/>
              </a:rPr>
              <a:t> in un secondo </a:t>
            </a:r>
            <a:r>
              <a:rPr lang="en-US" sz="1600" b="0" i="0" u="none" strike="noStrike" cap="none" dirty="0" err="1">
                <a:solidFill>
                  <a:schemeClr val="dk1"/>
                </a:solidFill>
                <a:latin typeface="Calibri"/>
                <a:ea typeface="Calibri"/>
                <a:cs typeface="Calibri"/>
                <a:sym typeface="Calibri"/>
              </a:rPr>
              <a:t>momento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quando</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circostanze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sono</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quelle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giuste</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1" i="0" u="none" strike="noStrike" cap="none" dirty="0" err="1">
                <a:solidFill>
                  <a:schemeClr val="dk1"/>
                </a:solidFill>
                <a:latin typeface="Calibri"/>
                <a:ea typeface="Calibri"/>
                <a:cs typeface="Calibri"/>
                <a:sym typeface="Calibri"/>
              </a:rPr>
              <a:t>Sostenere</a:t>
            </a:r>
            <a:r>
              <a:rPr lang="en-US" sz="1600" b="1" i="0" u="none" strike="noStrike" cap="none" dirty="0">
                <a:solidFill>
                  <a:schemeClr val="dk1"/>
                </a:solidFill>
                <a:latin typeface="Calibri"/>
                <a:ea typeface="Calibri"/>
                <a:cs typeface="Calibri"/>
                <a:sym typeface="Calibri"/>
              </a:rPr>
              <a:t> la persona: </a:t>
            </a:r>
            <a:endParaRPr sz="1400" b="0" i="0" u="none" strike="noStrike" cap="none" dirty="0">
              <a:solidFill>
                <a:srgbClr val="000000"/>
              </a:solidFill>
              <a:latin typeface="Arial"/>
              <a:ea typeface="Arial"/>
              <a:cs typeface="Arial"/>
              <a:sym typeface="Arial"/>
            </a:endParaRPr>
          </a:p>
          <a:p>
            <a:pPr marL="457200" marR="0" lvl="0" indent="-101600" algn="l" rtl="0">
              <a:lnSpc>
                <a:spcPct val="115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Calibri"/>
                <a:ea typeface="Calibri"/>
                <a:cs typeface="Calibri"/>
                <a:sym typeface="Calibri"/>
              </a:rPr>
              <a:t>Verificare</a:t>
            </a:r>
            <a:r>
              <a:rPr lang="en-US" sz="1600" b="0" i="0" u="none" strike="noStrike" cap="none" dirty="0">
                <a:solidFill>
                  <a:schemeClr val="dk1"/>
                </a:solidFill>
                <a:latin typeface="Calibri"/>
                <a:ea typeface="Calibri"/>
                <a:cs typeface="Calibri"/>
                <a:sym typeface="Calibri"/>
              </a:rPr>
              <a:t> se </a:t>
            </a:r>
            <a:r>
              <a:rPr lang="en-US" sz="1600" b="0" i="0" u="none" strike="noStrike" cap="none" dirty="0" err="1">
                <a:solidFill>
                  <a:schemeClr val="dk1"/>
                </a:solidFill>
                <a:latin typeface="Calibri"/>
                <a:ea typeface="Calibri"/>
                <a:cs typeface="Calibri"/>
                <a:sym typeface="Calibri"/>
              </a:rPr>
              <a:t>un’altra</a:t>
            </a:r>
            <a:r>
              <a:rPr lang="en-US" sz="1600" b="0" i="0" u="none" strike="noStrike" cap="none" dirty="0">
                <a:solidFill>
                  <a:schemeClr val="dk1"/>
                </a:solidFill>
                <a:latin typeface="Calibri"/>
                <a:ea typeface="Calibri"/>
                <a:cs typeface="Calibri"/>
                <a:sym typeface="Calibri"/>
              </a:rPr>
              <a:t> persona </a:t>
            </a:r>
            <a:r>
              <a:rPr lang="en-US" sz="1600" b="0" i="0" u="none" strike="noStrike" cap="none" dirty="0" err="1">
                <a:solidFill>
                  <a:schemeClr val="dk1"/>
                </a:solidFill>
                <a:latin typeface="Calibri"/>
                <a:ea typeface="Calibri"/>
                <a:cs typeface="Calibri"/>
                <a:sym typeface="Calibri"/>
              </a:rPr>
              <a:t>può</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aiutare</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assistere</a:t>
            </a:r>
            <a:r>
              <a:rPr lang="en-US" sz="1600" b="0" i="0" u="none" strike="noStrike" cap="none" dirty="0">
                <a:solidFill>
                  <a:schemeClr val="dk1"/>
                </a:solidFill>
                <a:latin typeface="Calibri"/>
                <a:ea typeface="Calibri"/>
                <a:cs typeface="Calibri"/>
                <a:sym typeface="Calibri"/>
              </a:rPr>
              <a:t> la persona </a:t>
            </a:r>
            <a:r>
              <a:rPr lang="en-US" sz="1600" b="0" i="0" u="none" strike="noStrike" cap="none" dirty="0" err="1">
                <a:solidFill>
                  <a:schemeClr val="dk1"/>
                </a:solidFill>
                <a:latin typeface="Calibri"/>
                <a:ea typeface="Calibri"/>
                <a:cs typeface="Calibri"/>
                <a:sym typeface="Calibri"/>
              </a:rPr>
              <a:t>nel</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compiere</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proprie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scelte</a:t>
            </a:r>
            <a:r>
              <a:rPr lang="en-US" sz="1600" b="0" i="0" u="none" strike="noStrike" cap="none" dirty="0">
                <a:solidFill>
                  <a:schemeClr val="dk1"/>
                </a:solidFill>
                <a:latin typeface="Calibri"/>
                <a:ea typeface="Calibri"/>
                <a:cs typeface="Calibri"/>
                <a:sym typeface="Calibri"/>
              </a:rPr>
              <a:t> o </a:t>
            </a:r>
            <a:r>
              <a:rPr lang="en-US" sz="1600" b="0" i="0" u="none" strike="noStrike" cap="none" dirty="0" err="1">
                <a:solidFill>
                  <a:schemeClr val="dk1"/>
                </a:solidFill>
                <a:latin typeface="Calibri"/>
                <a:ea typeface="Calibri"/>
                <a:cs typeface="Calibri"/>
                <a:sym typeface="Calibri"/>
              </a:rPr>
              <a:t>esprimere</a:t>
            </a:r>
            <a:r>
              <a:rPr lang="en-US" sz="1600" b="0" i="0" u="none" strike="noStrike" cap="none" dirty="0">
                <a:solidFill>
                  <a:schemeClr val="dk1"/>
                </a:solidFill>
                <a:latin typeface="Calibri"/>
                <a:ea typeface="Calibri"/>
                <a:cs typeface="Calibri"/>
                <a:sym typeface="Calibri"/>
              </a:rPr>
              <a:t> le </a:t>
            </a:r>
            <a:r>
              <a:rPr lang="en-US" sz="1600" b="0" i="0" u="none" strike="noStrike" cap="none" dirty="0" err="1">
                <a:solidFill>
                  <a:schemeClr val="dk1"/>
                </a:solidFill>
                <a:latin typeface="Calibri"/>
                <a:ea typeface="Calibri"/>
                <a:cs typeface="Calibri"/>
                <a:sym typeface="Calibri"/>
              </a:rPr>
              <a:t>proprie</a:t>
            </a:r>
            <a:r>
              <a:rPr lang="en-US" sz="1600" b="0" i="0" u="none" strike="noStrike" cap="none" dirty="0">
                <a:solidFill>
                  <a:schemeClr val="dk1"/>
                </a:solidFill>
                <a:latin typeface="Calibri"/>
                <a:ea typeface="Calibri"/>
                <a:cs typeface="Calibri"/>
                <a:sym typeface="Calibri"/>
              </a:rPr>
              <a:t> </a:t>
            </a:r>
            <a:r>
              <a:rPr lang="en-US" sz="1600" b="0" i="0" u="none" strike="noStrike" cap="none" dirty="0" err="1">
                <a:solidFill>
                  <a:schemeClr val="dk1"/>
                </a:solidFill>
                <a:latin typeface="Calibri"/>
                <a:ea typeface="Calibri"/>
                <a:cs typeface="Calibri"/>
                <a:sym typeface="Calibri"/>
              </a:rPr>
              <a:t>opinioni</a:t>
            </a:r>
            <a:r>
              <a:rPr lang="en-US" sz="1600" b="0" i="0" u="none" strike="noStrike" cap="none" dirty="0">
                <a:solidFill>
                  <a:schemeClr val="dk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210" y="6028459"/>
            <a:ext cx="1192876" cy="810491"/>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Google Shape;735;p5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52</a:t>
            </a:fld>
            <a:endParaRPr sz="1400" b="0" i="0" u="none" strike="noStrike" cap="none">
              <a:solidFill>
                <a:srgbClr val="000000"/>
              </a:solidFill>
              <a:latin typeface="Arial"/>
              <a:ea typeface="Arial"/>
              <a:cs typeface="Arial"/>
              <a:sym typeface="Arial"/>
            </a:endParaRPr>
          </a:p>
        </p:txBody>
      </p:sp>
      <p:sp>
        <p:nvSpPr>
          <p:cNvPr id="736" name="Google Shape;736;p52"/>
          <p:cNvSpPr txBox="1">
            <a:spLocks noGrp="1"/>
          </p:cNvSpPr>
          <p:nvPr>
            <p:ph type="body" idx="1"/>
          </p:nvPr>
        </p:nvSpPr>
        <p:spPr>
          <a:xfrm>
            <a:off x="227012" y="800100"/>
            <a:ext cx="11772900" cy="542925"/>
          </a:xfrm>
          <a:prstGeom prst="rect">
            <a:avLst/>
          </a:prstGeom>
          <a:noFill/>
          <a:ln>
            <a:noFill/>
          </a:ln>
        </p:spPr>
        <p:txBody>
          <a:bodyPr spcFirstLastPara="1" wrap="square" lIns="0" tIns="0" rIns="0" bIns="0" anchor="b" anchorCtr="0">
            <a:noAutofit/>
          </a:bodyPr>
          <a:lstStyle/>
          <a:p>
            <a:pPr marL="285750" lvl="0" indent="-285750" algn="ctr" rtl="0">
              <a:lnSpc>
                <a:spcPct val="95000"/>
              </a:lnSpc>
              <a:spcBef>
                <a:spcPts val="0"/>
              </a:spcBef>
              <a:spcAft>
                <a:spcPts val="0"/>
              </a:spcAft>
              <a:buSzPts val="2000"/>
              <a:buNone/>
            </a:pPr>
            <a:r>
              <a:rPr lang="en-US" sz="2000" b="1" i="0" u="none">
                <a:solidFill>
                  <a:schemeClr val="accent2"/>
                </a:solidFill>
              </a:rPr>
              <a:t>Il processo decisionale supportato non è la stessa cosa che </a:t>
            </a:r>
            <a:endParaRPr/>
          </a:p>
          <a:p>
            <a:pPr marL="285750" lvl="0" indent="-285750" algn="ctr" rtl="0">
              <a:lnSpc>
                <a:spcPct val="95000"/>
              </a:lnSpc>
              <a:spcBef>
                <a:spcPts val="0"/>
              </a:spcBef>
              <a:spcAft>
                <a:spcPts val="0"/>
              </a:spcAft>
              <a:buSzPts val="2000"/>
              <a:buNone/>
            </a:pPr>
            <a:r>
              <a:rPr lang="en-US" sz="2000" b="1" i="0" u="none">
                <a:solidFill>
                  <a:schemeClr val="accent2"/>
                </a:solidFill>
              </a:rPr>
              <a:t>il processo decisionale sostitutivo (a) </a:t>
            </a:r>
            <a:endParaRPr/>
          </a:p>
        </p:txBody>
      </p:sp>
      <p:sp>
        <p:nvSpPr>
          <p:cNvPr id="737" name="Google Shape;737;p52"/>
          <p:cNvSpPr txBox="1">
            <a:spLocks noGrp="1"/>
          </p:cNvSpPr>
          <p:nvPr>
            <p:ph type="body" idx="1"/>
          </p:nvPr>
        </p:nvSpPr>
        <p:spPr>
          <a:xfrm>
            <a:off x="519112" y="1438275"/>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Nel processo decisionale supportato la persona di supporto non prende mai la decisione, per conto di, o al posto della persona con disabilità psicosociale, intellettiva o cognitiva.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Tutte le forme di sostegno, incluse quelle più intensive, devono essere basate </a:t>
            </a:r>
            <a:r>
              <a:rPr lang="en-US" sz="2200" b="1" i="0" u="sng">
                <a:solidFill>
                  <a:schemeClr val="dk1"/>
                </a:solidFill>
                <a:latin typeface="Calibri"/>
                <a:ea typeface="Calibri"/>
                <a:cs typeface="Calibri"/>
                <a:sym typeface="Calibri"/>
              </a:rPr>
              <a:t>sulla volontà e sulle preferenze</a:t>
            </a:r>
            <a:r>
              <a:rPr lang="en-US" sz="2200" b="0" i="0" u="none">
                <a:solidFill>
                  <a:schemeClr val="dk1"/>
                </a:solidFill>
                <a:latin typeface="Calibri"/>
                <a:ea typeface="Calibri"/>
                <a:cs typeface="Calibri"/>
                <a:sym typeface="Calibri"/>
              </a:rPr>
              <a:t> della persona coinvolta.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38" name="Google Shape;738;p52"/>
          <p:cNvSpPr txBox="1">
            <a:spLocks noGrp="1"/>
          </p:cNvSpPr>
          <p:nvPr>
            <p:ph type="title"/>
          </p:nvPr>
        </p:nvSpPr>
        <p:spPr>
          <a:xfrm>
            <a:off x="506412" y="193431"/>
            <a:ext cx="9793287" cy="744781"/>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- 12</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Google Shape;744;p5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53</a:t>
            </a:fld>
            <a:endParaRPr sz="1400" b="0" i="0" u="none" strike="noStrike" cap="none">
              <a:solidFill>
                <a:srgbClr val="000000"/>
              </a:solidFill>
              <a:latin typeface="Arial"/>
              <a:ea typeface="Arial"/>
              <a:cs typeface="Arial"/>
              <a:sym typeface="Arial"/>
            </a:endParaRPr>
          </a:p>
        </p:txBody>
      </p:sp>
      <p:sp>
        <p:nvSpPr>
          <p:cNvPr id="745" name="Google Shape;745;p53"/>
          <p:cNvSpPr txBox="1">
            <a:spLocks noGrp="1"/>
          </p:cNvSpPr>
          <p:nvPr>
            <p:ph type="body" idx="1"/>
          </p:nvPr>
        </p:nvSpPr>
        <p:spPr>
          <a:xfrm>
            <a:off x="0" y="1141413"/>
            <a:ext cx="12192000" cy="407987"/>
          </a:xfrm>
          <a:prstGeom prst="rect">
            <a:avLst/>
          </a:prstGeom>
          <a:noFill/>
          <a:ln>
            <a:noFill/>
          </a:ln>
        </p:spPr>
        <p:txBody>
          <a:bodyPr spcFirstLastPara="1" wrap="square" lIns="0" tIns="0" rIns="0" bIns="0" anchor="b" anchorCtr="0">
            <a:noAutofit/>
          </a:bodyPr>
          <a:lstStyle/>
          <a:p>
            <a:pPr marL="285750" lvl="0" indent="-285750" algn="ctr" rtl="0">
              <a:lnSpc>
                <a:spcPct val="100000"/>
              </a:lnSpc>
              <a:spcBef>
                <a:spcPts val="0"/>
              </a:spcBef>
              <a:spcAft>
                <a:spcPts val="0"/>
              </a:spcAft>
              <a:buSzPts val="2000"/>
              <a:buNone/>
            </a:pPr>
            <a:r>
              <a:rPr lang="en-US" sz="2000" b="1" i="0" u="none">
                <a:solidFill>
                  <a:schemeClr val="accent2"/>
                </a:solidFill>
                <a:latin typeface="Century Gothic"/>
                <a:ea typeface="Century Gothic"/>
                <a:cs typeface="Century Gothic"/>
                <a:sym typeface="Century Gothic"/>
              </a:rPr>
              <a:t>Il </a:t>
            </a:r>
            <a:r>
              <a:rPr lang="en-US" sz="2000" b="1" i="0" u="none">
                <a:solidFill>
                  <a:schemeClr val="accent2"/>
                </a:solidFill>
              </a:rPr>
              <a:t>processo decisionale supportato non è la stessa cosa che </a:t>
            </a:r>
            <a:endParaRPr/>
          </a:p>
          <a:p>
            <a:pPr marL="285750" lvl="0" indent="-285750" algn="ctr" rtl="0">
              <a:lnSpc>
                <a:spcPct val="100000"/>
              </a:lnSpc>
              <a:spcBef>
                <a:spcPts val="0"/>
              </a:spcBef>
              <a:spcAft>
                <a:spcPts val="0"/>
              </a:spcAft>
              <a:buSzPts val="2000"/>
              <a:buNone/>
            </a:pPr>
            <a:r>
              <a:rPr lang="en-US" sz="2000" b="1" i="0" u="none">
                <a:solidFill>
                  <a:schemeClr val="accent2"/>
                </a:solidFill>
              </a:rPr>
              <a:t>il processo decisionale sostitutivo (b)</a:t>
            </a:r>
            <a:r>
              <a:rPr lang="en-US" sz="2200" b="1" i="0" u="none">
                <a:solidFill>
                  <a:schemeClr val="accent2"/>
                </a:solidFill>
              </a:rPr>
              <a:t> </a:t>
            </a:r>
            <a:endParaRPr/>
          </a:p>
        </p:txBody>
      </p:sp>
      <p:sp>
        <p:nvSpPr>
          <p:cNvPr id="746" name="Google Shape;746;p5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volontà e le preferenze della persona sono differenti da ciò che viene percepito dagli altri come “nel migliore interesse” della persona.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 molti Paesi, lo standard per prendere una decisione per una persona è nel suo miglior interesse. Ciò deve essere modificato.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Quando la persona non è in grado di comunicare direttamente il proprio volere e le proprie preferenze, le decisioni si devono basare </a:t>
            </a:r>
            <a:r>
              <a:rPr lang="en-US" sz="2200" b="1" i="0" u="sng">
                <a:solidFill>
                  <a:schemeClr val="dk1"/>
                </a:solidFill>
                <a:latin typeface="Calibri"/>
                <a:ea typeface="Calibri"/>
                <a:cs typeface="Calibri"/>
                <a:sym typeface="Calibri"/>
              </a:rPr>
              <a:t>sulla migliore interpretazione del volere e delle preferenze</a:t>
            </a:r>
            <a:r>
              <a:rPr lang="en-US" sz="2200" b="0" i="0" u="none">
                <a:solidFill>
                  <a:schemeClr val="dk1"/>
                </a:solidFill>
                <a:latin typeface="Calibri"/>
                <a:ea typeface="Calibri"/>
                <a:cs typeface="Calibri"/>
                <a:sym typeface="Calibri"/>
              </a:rPr>
              <a:t> della persona, ad esempio attraverso:</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fare riferimento a ciò che già si conosce della persona;</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fare riferimento a documenti di pianificazione anticipata che contengono il volere e le preferenze della persona.</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747" name="Google Shape;747;p5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Presentazione: processo decisionale supportato - 13</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5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54</a:t>
            </a:fld>
            <a:endParaRPr sz="1400" b="0" i="0" u="none" strike="noStrike" cap="none">
              <a:solidFill>
                <a:srgbClr val="000000"/>
              </a:solidFill>
              <a:latin typeface="Arial"/>
              <a:ea typeface="Arial"/>
              <a:cs typeface="Arial"/>
              <a:sym typeface="Arial"/>
            </a:endParaRPr>
          </a:p>
        </p:txBody>
      </p:sp>
      <p:sp>
        <p:nvSpPr>
          <p:cNvPr id="754" name="Google Shape;754;p54"/>
          <p:cNvSpPr txBox="1">
            <a:spLocks noGrp="1"/>
          </p:cNvSpPr>
          <p:nvPr>
            <p:ph type="body" idx="1"/>
          </p:nvPr>
        </p:nvSpPr>
        <p:spPr>
          <a:xfrm>
            <a:off x="0" y="946150"/>
            <a:ext cx="12192000" cy="360362"/>
          </a:xfrm>
          <a:prstGeom prst="rect">
            <a:avLst/>
          </a:prstGeom>
          <a:noFill/>
          <a:ln>
            <a:noFill/>
          </a:ln>
        </p:spPr>
        <p:txBody>
          <a:bodyPr spcFirstLastPara="1" wrap="square" lIns="0" tIns="0" rIns="0" bIns="0" anchor="b" anchorCtr="0">
            <a:noAutofit/>
          </a:bodyPr>
          <a:lstStyle/>
          <a:p>
            <a:pPr marL="285750" lvl="0" indent="-285750" algn="ctr" rtl="0">
              <a:lnSpc>
                <a:spcPct val="100000"/>
              </a:lnSpc>
              <a:spcBef>
                <a:spcPts val="0"/>
              </a:spcBef>
              <a:spcAft>
                <a:spcPts val="0"/>
              </a:spcAft>
              <a:buSzPts val="2000"/>
              <a:buNone/>
            </a:pPr>
            <a:r>
              <a:rPr lang="en-US" sz="2000" b="1" i="0" u="none">
                <a:solidFill>
                  <a:schemeClr val="accent2"/>
                </a:solidFill>
              </a:rPr>
              <a:t>Il processo decisionale supportato non è la stessa cosa che </a:t>
            </a:r>
            <a:endParaRPr/>
          </a:p>
          <a:p>
            <a:pPr marL="285750" lvl="0" indent="-285750" algn="ctr" rtl="0">
              <a:lnSpc>
                <a:spcPct val="100000"/>
              </a:lnSpc>
              <a:spcBef>
                <a:spcPts val="0"/>
              </a:spcBef>
              <a:spcAft>
                <a:spcPts val="0"/>
              </a:spcAft>
              <a:buSzPts val="2000"/>
              <a:buNone/>
            </a:pPr>
            <a:r>
              <a:rPr lang="en-US" sz="2000" b="1" i="0" u="none">
                <a:solidFill>
                  <a:schemeClr val="accent2"/>
                </a:solidFill>
              </a:rPr>
              <a:t>il processo decisionale sostitutivo (</a:t>
            </a:r>
            <a:r>
              <a:rPr lang="en-US" sz="2200" b="1" i="0" u="none">
                <a:solidFill>
                  <a:schemeClr val="accent2"/>
                </a:solidFill>
              </a:rPr>
              <a:t>c)</a:t>
            </a:r>
            <a:endParaRPr/>
          </a:p>
        </p:txBody>
      </p:sp>
      <p:sp>
        <p:nvSpPr>
          <p:cNvPr id="755" name="Google Shape;755;p5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processo decisionale supportato è differente da sistemi esistenti quali il tutoraggio, la c</a:t>
            </a:r>
            <a:r>
              <a:rPr lang="en-US" b="0">
                <a:solidFill>
                  <a:schemeClr val="dk1"/>
                </a:solidFill>
                <a:latin typeface="Calibri"/>
                <a:ea typeface="Calibri"/>
                <a:cs typeface="Calibri"/>
                <a:sym typeface="Calibri"/>
              </a:rPr>
              <a:t>us</a:t>
            </a:r>
            <a:r>
              <a:rPr lang="en-US" sz="2200" b="0" i="0" u="none">
                <a:solidFill>
                  <a:schemeClr val="dk1"/>
                </a:solidFill>
                <a:latin typeface="Calibri"/>
                <a:ea typeface="Calibri"/>
                <a:cs typeface="Calibri"/>
                <a:sym typeface="Calibri"/>
              </a:rPr>
              <a:t>todia o altri regimi sostitutivi del processo decisionale.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processo decisionale supportato non consiste solo in alcuni termini per descrivere questi modelli pre-esistenti.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Significa implementare un approccio completamente differente di processo decisionale in cui la persona rimane al centro della decisione.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56" name="Google Shape;756;p54"/>
          <p:cNvSpPr txBox="1">
            <a:spLocks noGrp="1"/>
          </p:cNvSpPr>
          <p:nvPr>
            <p:ph type="title"/>
          </p:nvPr>
        </p:nvSpPr>
        <p:spPr>
          <a:xfrm>
            <a:off x="506412" y="3217"/>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Presentazione: processo decisionale supportato - 14</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5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55</a:t>
            </a:fld>
            <a:endParaRPr sz="1400" b="0" i="0" u="none" strike="noStrike" cap="none">
              <a:solidFill>
                <a:srgbClr val="000000"/>
              </a:solidFill>
              <a:latin typeface="Arial"/>
              <a:ea typeface="Arial"/>
              <a:cs typeface="Arial"/>
              <a:sym typeface="Arial"/>
            </a:endParaRPr>
          </a:p>
        </p:txBody>
      </p:sp>
      <p:sp>
        <p:nvSpPr>
          <p:cNvPr id="763" name="Google Shape;763;p55"/>
          <p:cNvSpPr txBox="1">
            <a:spLocks noGrp="1"/>
          </p:cNvSpPr>
          <p:nvPr>
            <p:ph type="body" idx="1"/>
          </p:nvPr>
        </p:nvSpPr>
        <p:spPr>
          <a:xfrm>
            <a:off x="573088" y="1119188"/>
            <a:ext cx="11618912" cy="392112"/>
          </a:xfrm>
          <a:prstGeom prst="rect">
            <a:avLst/>
          </a:prstGeom>
          <a:noFill/>
          <a:ln>
            <a:noFill/>
          </a:ln>
        </p:spPr>
        <p:txBody>
          <a:bodyPr spcFirstLastPara="1" wrap="square" lIns="0" tIns="0" rIns="0" bIns="0" anchor="b" anchorCtr="0">
            <a:noAutofit/>
          </a:bodyPr>
          <a:lstStyle/>
          <a:p>
            <a:pPr marL="285750" lvl="0" indent="-285750" algn="ctr" rtl="0">
              <a:lnSpc>
                <a:spcPct val="100000"/>
              </a:lnSpc>
              <a:spcBef>
                <a:spcPts val="0"/>
              </a:spcBef>
              <a:spcAft>
                <a:spcPts val="0"/>
              </a:spcAft>
              <a:buSzPts val="2000"/>
              <a:buNone/>
            </a:pPr>
            <a:r>
              <a:rPr lang="en-US" sz="2000" b="1" i="0" u="none">
                <a:solidFill>
                  <a:schemeClr val="accent2"/>
                </a:solidFill>
                <a:latin typeface="Century Gothic"/>
                <a:ea typeface="Century Gothic"/>
                <a:cs typeface="Century Gothic"/>
                <a:sym typeface="Century Gothic"/>
              </a:rPr>
              <a:t>Il processo decisionale supportato non è la stessa cosa che </a:t>
            </a:r>
            <a:endParaRPr sz="2000" b="1" i="0" u="none">
              <a:solidFill>
                <a:schemeClr val="accent2"/>
              </a:solidFill>
              <a:latin typeface="Century Gothic"/>
              <a:ea typeface="Century Gothic"/>
              <a:cs typeface="Century Gothic"/>
              <a:sym typeface="Century Gothic"/>
            </a:endParaRPr>
          </a:p>
          <a:p>
            <a:pPr marL="285750" lvl="0" indent="-285750" algn="ctr" rtl="0">
              <a:lnSpc>
                <a:spcPct val="100000"/>
              </a:lnSpc>
              <a:spcBef>
                <a:spcPts val="0"/>
              </a:spcBef>
              <a:spcAft>
                <a:spcPts val="0"/>
              </a:spcAft>
              <a:buSzPts val="2000"/>
              <a:buNone/>
            </a:pPr>
            <a:r>
              <a:rPr lang="en-US" sz="2000" b="1" i="0" u="none">
                <a:solidFill>
                  <a:schemeClr val="accent2"/>
                </a:solidFill>
                <a:latin typeface="Century Gothic"/>
                <a:ea typeface="Century Gothic"/>
                <a:cs typeface="Century Gothic"/>
                <a:sym typeface="Century Gothic"/>
              </a:rPr>
              <a:t>il processo decisionale sostitutivo </a:t>
            </a:r>
            <a:r>
              <a:rPr lang="en-US" sz="2200" b="1" i="0" u="none">
                <a:solidFill>
                  <a:schemeClr val="accent2"/>
                </a:solidFill>
                <a:latin typeface="Century Gothic"/>
                <a:ea typeface="Century Gothic"/>
                <a:cs typeface="Century Gothic"/>
                <a:sym typeface="Century Gothic"/>
              </a:rPr>
              <a:t>(d) </a:t>
            </a:r>
            <a:endParaRPr/>
          </a:p>
        </p:txBody>
      </p:sp>
      <p:sp>
        <p:nvSpPr>
          <p:cNvPr id="764" name="Google Shape;764;p5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 molti Paesi, le leggi esistenti e la cornice politica propongono ancora la decisione sostitutiva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pressione politica e la sensibilizzazione sono le chiavi per il cambiamento di leggi esistenti, politiche e pratiche che non sono in linea con la CRPD.</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riforme possono richiedere tempo, ma ci sono molte cose che gli individui possono fare per sostenere le persone nel prendere le loro decisioni rimanendo all’interno delle leggi esistenti o delle cornici politiche.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E’ possibile anche sostenere le persone nel porre fine a regimi di decisione sostitutiva.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65" name="Google Shape;765;p55"/>
          <p:cNvSpPr txBox="1">
            <a:spLocks noGrp="1"/>
          </p:cNvSpPr>
          <p:nvPr>
            <p:ph type="title"/>
          </p:nvPr>
        </p:nvSpPr>
        <p:spPr>
          <a:xfrm>
            <a:off x="506412" y="308647"/>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- 15</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56</a:t>
            </a:fld>
            <a:endParaRPr sz="1400" b="0" i="0" u="none" strike="noStrike" cap="none">
              <a:solidFill>
                <a:srgbClr val="000000"/>
              </a:solidFill>
              <a:latin typeface="Arial"/>
              <a:ea typeface="Arial"/>
              <a:cs typeface="Arial"/>
              <a:sym typeface="Arial"/>
            </a:endParaRPr>
          </a:p>
        </p:txBody>
      </p:sp>
      <p:sp>
        <p:nvSpPr>
          <p:cNvPr id="772" name="Google Shape;772;p56"/>
          <p:cNvSpPr txBox="1">
            <a:spLocks noGrp="1"/>
          </p:cNvSpPr>
          <p:nvPr>
            <p:ph type="body" idx="1"/>
          </p:nvPr>
        </p:nvSpPr>
        <p:spPr>
          <a:xfrm>
            <a:off x="506412"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Il processo decisionale supportato è volontario(a) </a:t>
            </a:r>
            <a:endParaRPr/>
          </a:p>
        </p:txBody>
      </p:sp>
      <p:sp>
        <p:nvSpPr>
          <p:cNvPr id="773" name="Google Shape;773;p5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1" i="0" u="none">
                <a:solidFill>
                  <a:schemeClr val="dk1"/>
                </a:solidFill>
                <a:latin typeface="Calibri"/>
                <a:ea typeface="Calibri"/>
                <a:cs typeface="Calibri"/>
                <a:sym typeface="Calibri"/>
              </a:rPr>
              <a:t>Il processo decisionale supportato è volontario.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Non deve essere imposto alle persone.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Se una persona sceglie di non avere assistenza, la sua volontà deve essere rispettata.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Molte persone hanno espresso la  preoccupazione che, in alcune situazioni, la persona rifiutando l’assistenza possa mettere in pericolo se stessa e gli altri.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Dunque è importante notare che imporre o forzare un trattamento può causare danno sia nell’immediato che nel futuro.</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74" name="Google Shape;774;p5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Presentazione: processo decisionale supportato - 16</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sp>
        <p:nvSpPr>
          <p:cNvPr id="780" name="Google Shape;780;p5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57</a:t>
            </a:fld>
            <a:endParaRPr sz="1400" b="0" i="0" u="none" strike="noStrike" cap="none">
              <a:solidFill>
                <a:srgbClr val="000000"/>
              </a:solidFill>
              <a:latin typeface="Arial"/>
              <a:ea typeface="Arial"/>
              <a:cs typeface="Arial"/>
              <a:sym typeface="Arial"/>
            </a:endParaRPr>
          </a:p>
        </p:txBody>
      </p:sp>
      <p:sp>
        <p:nvSpPr>
          <p:cNvPr id="781" name="Google Shape;781;p57"/>
          <p:cNvSpPr txBox="1">
            <a:spLocks noGrp="1"/>
          </p:cNvSpPr>
          <p:nvPr>
            <p:ph type="body" idx="1"/>
          </p:nvPr>
        </p:nvSpPr>
        <p:spPr>
          <a:xfrm>
            <a:off x="506412"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Il processo decisionale supportato è volontario (b) </a:t>
            </a:r>
            <a:endParaRPr/>
          </a:p>
        </p:txBody>
      </p:sp>
      <p:sp>
        <p:nvSpPr>
          <p:cNvPr id="782" name="Google Shape;782;p5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Come si può evitare lo sfruttamento da parte delle persone che assistono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 generale, familiari, amici e altri assistenti hanno buone intenzioni ma alle volte, nel fornire supporto al processo decisionale, alcune persone potrebbero provare a trarre vantaggio, sfruttare o danneggiare la persona.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Misure di garanzia sono quindi necessarie per essere sicuri che non ci sia sfruttamento o che potenziali situazioni di abuso siano state individuate e affrontate.</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83" name="Google Shape;783;p5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- 17</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89" name="Google Shape;789;p5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58</a:t>
            </a:fld>
            <a:endParaRPr sz="1400" b="0" i="0" u="none" strike="noStrike" cap="none">
              <a:solidFill>
                <a:srgbClr val="000000"/>
              </a:solidFill>
              <a:latin typeface="Arial"/>
              <a:ea typeface="Arial"/>
              <a:cs typeface="Arial"/>
              <a:sym typeface="Arial"/>
            </a:endParaRPr>
          </a:p>
        </p:txBody>
      </p:sp>
      <p:sp>
        <p:nvSpPr>
          <p:cNvPr id="790" name="Google Shape;790;p58"/>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Il processo decisionale supportato è volontario (c) </a:t>
            </a:r>
            <a:endParaRPr/>
          </a:p>
        </p:txBody>
      </p:sp>
      <p:sp>
        <p:nvSpPr>
          <p:cNvPr id="791" name="Google Shape;791;p5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b="0">
                <a:solidFill>
                  <a:schemeClr val="dk1"/>
                </a:solidFill>
                <a:latin typeface="Calibri"/>
                <a:ea typeface="Calibri"/>
                <a:cs typeface="Calibri"/>
                <a:sym typeface="Calibri"/>
              </a:rPr>
              <a:t>È</a:t>
            </a:r>
            <a:r>
              <a:rPr lang="en-US" sz="2200" b="0" i="0" u="none">
                <a:solidFill>
                  <a:schemeClr val="dk1"/>
                </a:solidFill>
                <a:latin typeface="Calibri"/>
                <a:ea typeface="Calibri"/>
                <a:cs typeface="Calibri"/>
                <a:sym typeface="Calibri"/>
              </a:rPr>
              <a:t> importante formare le seguenti persone su strategie per prevenire e gestire un</a:t>
            </a:r>
            <a:r>
              <a:rPr lang="en-US" b="0">
                <a:solidFill>
                  <a:schemeClr val="dk1"/>
                </a:solidFill>
                <a:latin typeface="Calibri"/>
                <a:ea typeface="Calibri"/>
                <a:cs typeface="Calibri"/>
                <a:sym typeface="Calibri"/>
              </a:rPr>
              <a:t> </a:t>
            </a:r>
            <a:r>
              <a:rPr lang="en-US" sz="2200" b="0" i="0" u="none">
                <a:solidFill>
                  <a:schemeClr val="dk1"/>
                </a:solidFill>
                <a:latin typeface="Calibri"/>
                <a:ea typeface="Calibri"/>
                <a:cs typeface="Calibri"/>
                <a:sym typeface="Calibri"/>
              </a:rPr>
              <a:t>eventuale sfruttamento da parte degli assistenti: </a:t>
            </a:r>
            <a:endParaRPr/>
          </a:p>
          <a:p>
            <a:pPr marL="742950" marR="0" lvl="1"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Persone con disabilità psicosociale, intellettiva o cognitiva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Familiari, caregivers ed altri assistenti</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Operatori di salute mentale o altri operatori</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Peer workers e attivisti</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Professionisti legali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Altre persone importanti della comunità.</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formazione dovrà vertere sui fattori sociali e sui processi che potrebbero favorire lo sfruttamento.</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792" name="Google Shape;792;p5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- 18</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5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59</a:t>
            </a:fld>
            <a:endParaRPr sz="1400" b="0" i="0" u="none" strike="noStrike" cap="none">
              <a:solidFill>
                <a:srgbClr val="000000"/>
              </a:solidFill>
              <a:latin typeface="Arial"/>
              <a:ea typeface="Arial"/>
              <a:cs typeface="Arial"/>
              <a:sym typeface="Arial"/>
            </a:endParaRPr>
          </a:p>
        </p:txBody>
      </p:sp>
      <p:sp>
        <p:nvSpPr>
          <p:cNvPr id="799" name="Google Shape;799;p59"/>
          <p:cNvSpPr txBox="1">
            <a:spLocks noGrp="1"/>
          </p:cNvSpPr>
          <p:nvPr>
            <p:ph type="body" idx="1"/>
          </p:nvPr>
        </p:nvSpPr>
        <p:spPr>
          <a:xfrm>
            <a:off x="507999" y="106045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Il processo decisionale supportato è volontario(d) </a:t>
            </a:r>
            <a:endParaRPr/>
          </a:p>
        </p:txBody>
      </p:sp>
      <p:sp>
        <p:nvSpPr>
          <p:cNvPr id="800" name="Google Shape;800;p59"/>
          <p:cNvSpPr txBox="1">
            <a:spLocks noGrp="1"/>
          </p:cNvSpPr>
          <p:nvPr>
            <p:ph type="body" idx="1"/>
          </p:nvPr>
        </p:nvSpPr>
        <p:spPr>
          <a:xfrm>
            <a:off x="506412" y="13081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000"/>
              <a:buFont typeface="Arial"/>
              <a:buNone/>
            </a:pPr>
            <a:r>
              <a:rPr lang="en-US" sz="2000" b="0" i="0" u="none">
                <a:solidFill>
                  <a:schemeClr val="dk1"/>
                </a:solidFill>
                <a:latin typeface="Calibri"/>
                <a:ea typeface="Calibri"/>
                <a:cs typeface="Calibri"/>
                <a:sym typeface="Calibri"/>
              </a:rPr>
              <a:t>Punti chiave da considerare: </a:t>
            </a:r>
            <a:endParaRPr/>
          </a:p>
          <a:p>
            <a:pPr marL="0" marR="0" lvl="0" indent="0" algn="l" rtl="0">
              <a:lnSpc>
                <a:spcPct val="100000"/>
              </a:lnSpc>
              <a:spcBef>
                <a:spcPts val="1200"/>
              </a:spcBef>
              <a:spcAft>
                <a:spcPts val="0"/>
              </a:spcAft>
              <a:buClr>
                <a:schemeClr val="accent1"/>
              </a:buClr>
              <a:buSzPts val="2000"/>
              <a:buFont typeface="Century Gothic"/>
              <a:buAutoNum type="arabicPeriod"/>
            </a:pPr>
            <a:r>
              <a:rPr lang="en-US" sz="2000" b="0" i="0" u="none">
                <a:solidFill>
                  <a:schemeClr val="dk1"/>
                </a:solidFill>
                <a:latin typeface="Calibri"/>
                <a:ea typeface="Calibri"/>
                <a:cs typeface="Calibri"/>
                <a:sym typeface="Calibri"/>
              </a:rPr>
              <a:t>Gli operatori non devono prendere il ruolo dell’assistente formale a causa del grosso conflitto d’interesse.</a:t>
            </a:r>
            <a:endParaRPr/>
          </a:p>
          <a:p>
            <a:pPr marL="0" marR="0" lvl="0" indent="0" algn="l" rtl="0">
              <a:lnSpc>
                <a:spcPct val="100000"/>
              </a:lnSpc>
              <a:spcBef>
                <a:spcPts val="1200"/>
              </a:spcBef>
              <a:spcAft>
                <a:spcPts val="0"/>
              </a:spcAft>
              <a:buClr>
                <a:schemeClr val="accent1"/>
              </a:buClr>
              <a:buSzPts val="2000"/>
              <a:buFont typeface="Century Gothic"/>
              <a:buAutoNum type="arabicPeriod"/>
            </a:pPr>
            <a:r>
              <a:rPr lang="en-US" sz="2000" b="0" i="0" u="none">
                <a:solidFill>
                  <a:schemeClr val="dk1"/>
                </a:solidFill>
                <a:latin typeface="Calibri"/>
                <a:ea typeface="Calibri"/>
                <a:cs typeface="Calibri"/>
                <a:sym typeface="Calibri"/>
              </a:rPr>
              <a:t>I ruoli degli assistenti dovrebbero essere validi per il minor tempo possibile ed essere cuciti sulla situazione della persona.</a:t>
            </a:r>
            <a:endParaRPr/>
          </a:p>
          <a:p>
            <a:pPr marL="0" marR="0" lvl="0" indent="0" algn="l" rtl="0">
              <a:lnSpc>
                <a:spcPct val="100000"/>
              </a:lnSpc>
              <a:spcBef>
                <a:spcPts val="1200"/>
              </a:spcBef>
              <a:spcAft>
                <a:spcPts val="0"/>
              </a:spcAft>
              <a:buClr>
                <a:schemeClr val="accent1"/>
              </a:buClr>
              <a:buSzPts val="2000"/>
              <a:buFont typeface="Century Gothic"/>
              <a:buAutoNum type="arabicPeriod"/>
            </a:pPr>
            <a:r>
              <a:rPr lang="en-US" sz="2000" b="0" i="0" u="none">
                <a:solidFill>
                  <a:schemeClr val="dk1"/>
                </a:solidFill>
                <a:latin typeface="Calibri"/>
                <a:ea typeface="Calibri"/>
                <a:cs typeface="Calibri"/>
                <a:sym typeface="Calibri"/>
              </a:rPr>
              <a:t>Gli assistenti non dovrebbero trarre profitto dai patrimoni delle persone che stanno assistendo.</a:t>
            </a:r>
            <a:endParaRPr/>
          </a:p>
          <a:p>
            <a:pPr marL="0" marR="0" lvl="0" indent="0" algn="l" rtl="0">
              <a:lnSpc>
                <a:spcPct val="100000"/>
              </a:lnSpc>
              <a:spcBef>
                <a:spcPts val="1200"/>
              </a:spcBef>
              <a:spcAft>
                <a:spcPts val="0"/>
              </a:spcAft>
              <a:buClr>
                <a:schemeClr val="accent1"/>
              </a:buClr>
              <a:buSzPts val="2000"/>
              <a:buFont typeface="Century Gothic"/>
              <a:buAutoNum type="arabicPeriod"/>
            </a:pPr>
            <a:r>
              <a:rPr lang="en-US" sz="2000" b="0" i="0" u="none">
                <a:solidFill>
                  <a:schemeClr val="dk1"/>
                </a:solidFill>
                <a:latin typeface="Calibri"/>
                <a:ea typeface="Calibri"/>
                <a:cs typeface="Calibri"/>
                <a:sym typeface="Calibri"/>
              </a:rPr>
              <a:t>Assistenti indipendenti devono essere disponibili nel caso la persona lo richieda.</a:t>
            </a:r>
            <a:endParaRPr/>
          </a:p>
          <a:p>
            <a:pPr marL="0" marR="0" lvl="0" indent="0" algn="l" rtl="0">
              <a:lnSpc>
                <a:spcPct val="100000"/>
              </a:lnSpc>
              <a:spcBef>
                <a:spcPts val="1200"/>
              </a:spcBef>
              <a:spcAft>
                <a:spcPts val="0"/>
              </a:spcAft>
              <a:buClr>
                <a:schemeClr val="accent1"/>
              </a:buClr>
              <a:buSzPts val="2000"/>
              <a:buFont typeface="Century Gothic"/>
              <a:buAutoNum type="arabicPeriod"/>
            </a:pPr>
            <a:r>
              <a:rPr lang="en-US" sz="2000" b="0" i="0" u="none">
                <a:solidFill>
                  <a:schemeClr val="dk1"/>
                </a:solidFill>
                <a:latin typeface="Calibri"/>
                <a:ea typeface="Calibri"/>
                <a:cs typeface="Calibri"/>
                <a:sym typeface="Calibri"/>
              </a:rPr>
              <a:t>Quando l’assistenza è formalizzata e/o intensiva, sono necessarie forme di garanzia affinch</a:t>
            </a:r>
            <a:r>
              <a:rPr lang="en-US" sz="2000" b="0">
                <a:solidFill>
                  <a:schemeClr val="dk1"/>
                </a:solidFill>
                <a:latin typeface="Calibri"/>
                <a:ea typeface="Calibri"/>
                <a:cs typeface="Calibri"/>
                <a:sym typeface="Calibri"/>
              </a:rPr>
              <a:t>é</a:t>
            </a:r>
            <a:r>
              <a:rPr lang="en-US" sz="2000" b="0" i="0" u="none">
                <a:solidFill>
                  <a:schemeClr val="dk1"/>
                </a:solidFill>
                <a:latin typeface="Calibri"/>
                <a:ea typeface="Calibri"/>
                <a:cs typeface="Calibri"/>
                <a:sym typeface="Calibri"/>
              </a:rPr>
              <a:t> gli assistenti rispettino il volere e le preferenze o la migliore interpretazione del volere e delle preferenze. </a:t>
            </a:r>
            <a:endParaRPr/>
          </a:p>
          <a:p>
            <a:pPr marL="0" marR="0" lvl="0" indent="0" algn="l" rtl="0">
              <a:lnSpc>
                <a:spcPct val="100000"/>
              </a:lnSpc>
              <a:spcBef>
                <a:spcPts val="1200"/>
              </a:spcBef>
              <a:spcAft>
                <a:spcPts val="0"/>
              </a:spcAft>
              <a:buClr>
                <a:schemeClr val="accent1"/>
              </a:buClr>
              <a:buSzPts val="2000"/>
              <a:buFont typeface="Century Gothic"/>
              <a:buAutoNum type="arabicPeriod"/>
            </a:pPr>
            <a:r>
              <a:rPr lang="en-US" sz="2000" b="0" i="0" u="none">
                <a:solidFill>
                  <a:schemeClr val="dk1"/>
                </a:solidFill>
                <a:latin typeface="Calibri"/>
                <a:ea typeface="Calibri"/>
                <a:cs typeface="Calibri"/>
                <a:sym typeface="Calibri"/>
              </a:rPr>
              <a:t>Reclami, forme di monitoraggio e meccanismi legali devono essere disponibili per segnalare le persone che abusano del ruolo assistenziale. </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801" name="Google Shape;801;p5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processo decisionale supportato - 19</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a:t>
            </a:fld>
            <a:endParaRPr sz="1400" b="0" i="0" u="none" strike="noStrike" cap="none">
              <a:solidFill>
                <a:srgbClr val="000000"/>
              </a:solidFill>
              <a:latin typeface="Arial"/>
              <a:ea typeface="Arial"/>
              <a:cs typeface="Arial"/>
              <a:sym typeface="Arial"/>
            </a:endParaRPr>
          </a:p>
        </p:txBody>
      </p:sp>
      <p:sp>
        <p:nvSpPr>
          <p:cNvPr id="341" name="Google Shape;341;p6"/>
          <p:cNvSpPr txBox="1">
            <a:spLocks noGrp="1"/>
          </p:cNvSpPr>
          <p:nvPr>
            <p:ph type="body" idx="1"/>
          </p:nvPr>
        </p:nvSpPr>
        <p:spPr>
          <a:xfrm>
            <a:off x="508000" y="1263650"/>
            <a:ext cx="11172825" cy="50641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Al </a:t>
            </a:r>
            <a:r>
              <a:rPr lang="en-US" sz="2200" b="1" i="0" u="none">
                <a:solidFill>
                  <a:schemeClr val="accent2"/>
                </a:solidFill>
              </a:rPr>
              <a:t>termine della formazione i partecipanti saranno in grado: </a:t>
            </a:r>
            <a:endParaRPr/>
          </a:p>
          <a:p>
            <a:pPr marL="285750" lvl="0" indent="-285750" algn="l" rtl="0">
              <a:lnSpc>
                <a:spcPct val="150000"/>
              </a:lnSpc>
              <a:spcBef>
                <a:spcPts val="0"/>
              </a:spcBef>
              <a:spcAft>
                <a:spcPts val="0"/>
              </a:spcAft>
              <a:buSzPts val="2200"/>
              <a:buNone/>
            </a:pPr>
            <a:endParaRPr sz="2200" b="1" i="0" u="none">
              <a:solidFill>
                <a:schemeClr val="accent2"/>
              </a:solidFill>
              <a:latin typeface="Century Gothic"/>
              <a:ea typeface="Century Gothic"/>
              <a:cs typeface="Century Gothic"/>
              <a:sym typeface="Century Gothic"/>
            </a:endParaRPr>
          </a:p>
        </p:txBody>
      </p:sp>
      <p:sp>
        <p:nvSpPr>
          <p:cNvPr id="342" name="Google Shape;342;p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631825" marR="0" lvl="2" indent="-285750" algn="l" rtl="0">
              <a:lnSpc>
                <a:spcPct val="100000"/>
              </a:lnSpc>
              <a:spcBef>
                <a:spcPts val="0"/>
              </a:spcBef>
              <a:spcAft>
                <a:spcPts val="0"/>
              </a:spcAft>
              <a:buClr>
                <a:schemeClr val="accent1"/>
              </a:buClr>
              <a:buSzPts val="2200"/>
              <a:buFont typeface="Arial"/>
              <a:buChar char="•"/>
            </a:pPr>
            <a:r>
              <a:rPr lang="en-US" sz="2200" b="0" i="0" u="none" strike="noStrike" cap="none">
                <a:solidFill>
                  <a:schemeClr val="dk1"/>
                </a:solidFill>
              </a:rPr>
              <a:t>Imparare a sfidare le idee sbagliate sulle capacità decisionali delle persone con  </a:t>
            </a:r>
            <a:r>
              <a:rPr lang="en-US" sz="2200" b="0" i="0" u="none" strike="noStrike" cap="none">
                <a:solidFill>
                  <a:srgbClr val="000000"/>
                </a:solidFill>
              </a:rPr>
              <a:t>disabilità psicosociale, intellettiva o cognitiva</a:t>
            </a:r>
            <a:r>
              <a:rPr lang="en-US" sz="2200" b="0" i="0" u="none" strike="noStrike" cap="none">
                <a:solidFill>
                  <a:schemeClr val="dk1"/>
                </a:solidFill>
              </a:rPr>
              <a:t>;</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Comprendere l’articolo 12 della CRPD ed il diritto alla capacità giuridica;</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Imparare a rispettare il diritto alla capacità giuridica in varie situazioni;</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Ottenere conoscenza applicata sul processo decisionale supportato e la pianificazione anticipata;</a:t>
            </a:r>
            <a:endParaRPr/>
          </a:p>
          <a:p>
            <a:pPr marL="631825" marR="0" lvl="2" indent="-285750" algn="l" rtl="0">
              <a:lnSpc>
                <a:spcPct val="100000"/>
              </a:lnSpc>
              <a:spcBef>
                <a:spcPts val="1200"/>
              </a:spcBef>
              <a:spcAft>
                <a:spcPts val="0"/>
              </a:spcAft>
              <a:buClr>
                <a:schemeClr val="accent1"/>
              </a:buClr>
              <a:buSzPts val="2200"/>
              <a:buFont typeface="Arial"/>
              <a:buChar char="•"/>
            </a:pPr>
            <a:r>
              <a:rPr lang="en-US" sz="2200" b="0" i="0" u="none" strike="noStrike" cap="none">
                <a:solidFill>
                  <a:schemeClr val="dk1"/>
                </a:solidFill>
              </a:rPr>
              <a:t>Capire come assicurare che le persone non vengano trattenute e/o trattate contro la loro volontà.</a:t>
            </a:r>
            <a:endParaRPr/>
          </a:p>
        </p:txBody>
      </p:sp>
      <p:sp>
        <p:nvSpPr>
          <p:cNvPr id="343" name="Google Shape;343;p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Cosa si vuole ottenere in questo modulo formativo</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6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60</a:t>
            </a:fld>
            <a:endParaRPr sz="1400" b="0" i="0" u="none" strike="noStrike" cap="none">
              <a:solidFill>
                <a:srgbClr val="000000"/>
              </a:solidFill>
              <a:latin typeface="Arial"/>
              <a:ea typeface="Arial"/>
              <a:cs typeface="Arial"/>
              <a:sym typeface="Arial"/>
            </a:endParaRPr>
          </a:p>
        </p:txBody>
      </p:sp>
      <p:sp>
        <p:nvSpPr>
          <p:cNvPr id="808" name="Google Shape;808;p60"/>
          <p:cNvSpPr txBox="1">
            <a:spLocks noGrp="1"/>
          </p:cNvSpPr>
          <p:nvPr>
            <p:ph type="body" idx="1"/>
          </p:nvPr>
        </p:nvSpPr>
        <p:spPr>
          <a:xfrm>
            <a:off x="509587" y="1046956"/>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Situazione –  La storia di Rohini (a) </a:t>
            </a:r>
            <a:endParaRPr/>
          </a:p>
        </p:txBody>
      </p:sp>
      <p:sp>
        <p:nvSpPr>
          <p:cNvPr id="809" name="Google Shape;809;p60"/>
          <p:cNvSpPr txBox="1">
            <a:spLocks noGrp="1"/>
          </p:cNvSpPr>
          <p:nvPr>
            <p:ph type="body" idx="1"/>
          </p:nvPr>
        </p:nvSpPr>
        <p:spPr>
          <a:xfrm>
            <a:off x="506412" y="1555750"/>
            <a:ext cx="11604625"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1900"/>
              <a:buFont typeface="Arial"/>
              <a:buNone/>
            </a:pPr>
            <a:r>
              <a:rPr lang="en-US" sz="1900" b="0" i="0" u="none">
                <a:solidFill>
                  <a:schemeClr val="dk1"/>
                </a:solidFill>
                <a:latin typeface="Calibri"/>
                <a:ea typeface="Calibri"/>
                <a:cs typeface="Calibri"/>
                <a:sym typeface="Calibri"/>
              </a:rPr>
              <a:t>Rohini è una donna di 27 anni. I suoi colleghi di lavoro sono preoccupat</a:t>
            </a:r>
            <a:r>
              <a:rPr lang="en-US" sz="1900" b="0">
                <a:solidFill>
                  <a:schemeClr val="dk1"/>
                </a:solidFill>
                <a:latin typeface="Calibri"/>
                <a:ea typeface="Calibri"/>
                <a:cs typeface="Calibri"/>
                <a:sym typeface="Calibri"/>
              </a:rPr>
              <a:t>i</a:t>
            </a:r>
            <a:r>
              <a:rPr lang="en-US" sz="1900" b="0" i="0" u="none">
                <a:solidFill>
                  <a:schemeClr val="dk1"/>
                </a:solidFill>
                <a:latin typeface="Calibri"/>
                <a:ea typeface="Calibri"/>
                <a:cs typeface="Calibri"/>
                <a:sym typeface="Calibri"/>
              </a:rPr>
              <a:t> per lei perch</a:t>
            </a:r>
            <a:r>
              <a:rPr lang="en-US" sz="1900" b="0">
                <a:solidFill>
                  <a:schemeClr val="dk1"/>
                </a:solidFill>
                <a:latin typeface="Calibri"/>
                <a:ea typeface="Calibri"/>
                <a:cs typeface="Calibri"/>
                <a:sym typeface="Calibri"/>
              </a:rPr>
              <a:t>é</a:t>
            </a:r>
            <a:r>
              <a:rPr lang="en-US" sz="1900" b="0" i="0" u="none">
                <a:solidFill>
                  <a:schemeClr val="dk1"/>
                </a:solidFill>
                <a:latin typeface="Calibri"/>
                <a:ea typeface="Calibri"/>
                <a:cs typeface="Calibri"/>
                <a:sym typeface="Calibri"/>
              </a:rPr>
              <a:t> hanno notato notevoli cambiamenti nel suo comportamento. I colleghi propongono a Rohini di accompagnarla ad un servizio di salute mentale territoriale e Rohini accetta. </a:t>
            </a:r>
            <a:endParaRPr/>
          </a:p>
          <a:p>
            <a:pPr marL="0" marR="0" lvl="0" indent="0" algn="l" rtl="0">
              <a:lnSpc>
                <a:spcPct val="100000"/>
              </a:lnSpc>
              <a:spcBef>
                <a:spcPts val="500"/>
              </a:spcBef>
              <a:spcAft>
                <a:spcPts val="0"/>
              </a:spcAft>
              <a:buClr>
                <a:schemeClr val="accent1"/>
              </a:buClr>
              <a:buSzPts val="1900"/>
              <a:buFont typeface="Arial"/>
              <a:buNone/>
            </a:pPr>
            <a:r>
              <a:rPr lang="en-US" sz="1900" b="0" i="0" u="none">
                <a:solidFill>
                  <a:schemeClr val="dk1"/>
                </a:solidFill>
                <a:latin typeface="Calibri"/>
                <a:ea typeface="Calibri"/>
                <a:cs typeface="Calibri"/>
                <a:sym typeface="Calibri"/>
              </a:rPr>
              <a:t>Nel servizio </a:t>
            </a:r>
            <a:r>
              <a:rPr lang="en-US" sz="1900" b="0">
                <a:solidFill>
                  <a:schemeClr val="dk1"/>
                </a:solidFill>
                <a:latin typeface="Calibri"/>
                <a:ea typeface="Calibri"/>
                <a:cs typeface="Calibri"/>
                <a:sym typeface="Calibri"/>
              </a:rPr>
              <a:t>d</a:t>
            </a:r>
            <a:r>
              <a:rPr lang="en-US" sz="1900" b="0" i="0" u="none">
                <a:solidFill>
                  <a:schemeClr val="dk1"/>
                </a:solidFill>
                <a:latin typeface="Calibri"/>
                <a:ea typeface="Calibri"/>
                <a:cs typeface="Calibri"/>
                <a:sym typeface="Calibri"/>
              </a:rPr>
              <a:t>i salute mentale territoriale Rohini è accolta da due operatori di salute mentale. Rohini comincia ad essere fortemente angosciata e dice che le vogliono fare del male. Comincia ad urlare che non vuole che le facciano un iniezione. Un</a:t>
            </a:r>
            <a:r>
              <a:rPr lang="en-US" sz="1900" b="0">
                <a:solidFill>
                  <a:schemeClr val="dk1"/>
                </a:solidFill>
                <a:latin typeface="Calibri"/>
                <a:ea typeface="Calibri"/>
                <a:cs typeface="Calibri"/>
                <a:sym typeface="Calibri"/>
              </a:rPr>
              <a:t>’</a:t>
            </a:r>
            <a:r>
              <a:rPr lang="en-US" sz="1900" b="0" i="0" u="none">
                <a:solidFill>
                  <a:schemeClr val="dk1"/>
                </a:solidFill>
                <a:latin typeface="Calibri"/>
                <a:ea typeface="Calibri"/>
                <a:cs typeface="Calibri"/>
                <a:sym typeface="Calibri"/>
              </a:rPr>
              <a:t>infermiera, uno degli operatori di salute mentale, la rassicura che non succederà nulla di grave e che loro la vogliono solo aiutare. Poi chiede a Rohini se vuole andare in un posto più tranquillo dove possono parlare e capire che tipo di assistenza possa essere utile.</a:t>
            </a:r>
            <a:endParaRPr/>
          </a:p>
          <a:p>
            <a:pPr marL="0" marR="0" lvl="0" indent="0" algn="l" rtl="0">
              <a:lnSpc>
                <a:spcPct val="100000"/>
              </a:lnSpc>
              <a:spcBef>
                <a:spcPts val="500"/>
              </a:spcBef>
              <a:spcAft>
                <a:spcPts val="0"/>
              </a:spcAft>
              <a:buClr>
                <a:schemeClr val="accent1"/>
              </a:buClr>
              <a:buSzPts val="1900"/>
              <a:buFont typeface="Arial"/>
              <a:buNone/>
            </a:pPr>
            <a:r>
              <a:rPr lang="en-US" sz="1900" b="0" i="0" u="none">
                <a:solidFill>
                  <a:schemeClr val="dk1"/>
                </a:solidFill>
                <a:latin typeface="Calibri"/>
                <a:ea typeface="Calibri"/>
                <a:cs typeface="Calibri"/>
                <a:sym typeface="Calibri"/>
              </a:rPr>
              <a:t>L’infermiera chiede a Rohini se vuole chiamare qualcuno di cui si fida e che la possa aiutare. Rohini le dice che vorrebbe vedere sua madre. Quando sua madre arriva, Rohini è ancora molto angosciata e continua a gridare di non volere un’iniezione. La madre spiega all’infermiera che l’ultima volta che Rohini era andata in un ospedale, nella capitale del Paese, le era stata fatta un</a:t>
            </a:r>
            <a:r>
              <a:rPr lang="en-US" sz="1900" b="0">
                <a:solidFill>
                  <a:schemeClr val="dk1"/>
                </a:solidFill>
                <a:latin typeface="Calibri"/>
                <a:ea typeface="Calibri"/>
                <a:cs typeface="Calibri"/>
                <a:sym typeface="Calibri"/>
              </a:rPr>
              <a:t>’</a:t>
            </a:r>
            <a:r>
              <a:rPr lang="en-US" sz="1900" b="0" i="0" u="none">
                <a:solidFill>
                  <a:schemeClr val="dk1"/>
                </a:solidFill>
                <a:latin typeface="Calibri"/>
                <a:ea typeface="Calibri"/>
                <a:cs typeface="Calibri"/>
                <a:sym typeface="Calibri"/>
              </a:rPr>
              <a:t>iniezione di  aloperidolo (un farmaco antipsicotico). La madre spiega che Rohini non aveva reagito bene al farmaco, avendo avuto dolorose contrazioni muscolari e stato confusionale. </a:t>
            </a:r>
            <a:endParaRPr/>
          </a:p>
          <a:p>
            <a:pPr marL="285750" marR="0" lvl="0" indent="-165100" algn="l" rtl="0">
              <a:lnSpc>
                <a:spcPct val="150000"/>
              </a:lnSpc>
              <a:spcBef>
                <a:spcPts val="500"/>
              </a:spcBef>
              <a:spcAft>
                <a:spcPts val="0"/>
              </a:spcAft>
              <a:buClr>
                <a:schemeClr val="accent1"/>
              </a:buClr>
              <a:buSzPts val="1900"/>
              <a:buFont typeface="Arial"/>
              <a:buNone/>
            </a:pPr>
            <a:endParaRPr sz="1900" b="0" i="0" u="none">
              <a:solidFill>
                <a:schemeClr val="dk1"/>
              </a:solidFill>
              <a:latin typeface="Calibri"/>
              <a:ea typeface="Calibri"/>
              <a:cs typeface="Calibri"/>
              <a:sym typeface="Calibri"/>
            </a:endParaRPr>
          </a:p>
        </p:txBody>
      </p:sp>
      <p:sp>
        <p:nvSpPr>
          <p:cNvPr id="810" name="Google Shape;810;p60"/>
          <p:cNvSpPr txBox="1">
            <a:spLocks noGrp="1"/>
          </p:cNvSpPr>
          <p:nvPr>
            <p:ph type="title"/>
          </p:nvPr>
        </p:nvSpPr>
        <p:spPr>
          <a:xfrm>
            <a:off x="506412" y="506412"/>
            <a:ext cx="11685587" cy="39211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a:t>
            </a:r>
            <a:r>
              <a:rPr lang="en-US"/>
              <a:t>s</a:t>
            </a:r>
            <a:r>
              <a:rPr lang="en-US" sz="3000" b="1" i="0" u="none">
                <a:solidFill>
                  <a:schemeClr val="accent1"/>
                </a:solidFill>
                <a:latin typeface="Century Gothic"/>
                <a:ea typeface="Century Gothic"/>
                <a:cs typeface="Century Gothic"/>
                <a:sym typeface="Century Gothic"/>
              </a:rPr>
              <a:t>ercizio 2.2: Situazioni sul processo decisionale supportato - 1</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6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61</a:t>
            </a:fld>
            <a:endParaRPr sz="1400" b="0" i="0" u="none" strike="noStrike" cap="none">
              <a:solidFill>
                <a:srgbClr val="000000"/>
              </a:solidFill>
              <a:latin typeface="Arial"/>
              <a:ea typeface="Arial"/>
              <a:cs typeface="Arial"/>
              <a:sym typeface="Arial"/>
            </a:endParaRPr>
          </a:p>
        </p:txBody>
      </p:sp>
      <p:sp>
        <p:nvSpPr>
          <p:cNvPr id="817" name="Google Shape;817;p61"/>
          <p:cNvSpPr txBox="1">
            <a:spLocks noGrp="1"/>
          </p:cNvSpPr>
          <p:nvPr>
            <p:ph type="body" idx="1"/>
          </p:nvPr>
        </p:nvSpPr>
        <p:spPr>
          <a:xfrm>
            <a:off x="507999" y="1071562"/>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Situazione –  La storia di Rohini (b) </a:t>
            </a:r>
            <a:endParaRPr/>
          </a:p>
        </p:txBody>
      </p:sp>
      <p:sp>
        <p:nvSpPr>
          <p:cNvPr id="818" name="Google Shape;818;p6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L’infermiera dice a Rohini che non le verrà dato l’aldoperidolo e Rohini inizia a calmarsi. Durante la settimana, Rohini lavora con sua madre, l’infermiera ed un dottore alla redazione di un piano di trattamento e di recovery. Viene informata riguardo le diverse opzioni di trattamento, compresi </a:t>
            </a:r>
            <a:r>
              <a:rPr lang="en-US" sz="1800" b="0">
                <a:solidFill>
                  <a:schemeClr val="dk1"/>
                </a:solidFill>
                <a:latin typeface="Calibri"/>
                <a:ea typeface="Calibri"/>
                <a:cs typeface="Calibri"/>
                <a:sym typeface="Calibri"/>
              </a:rPr>
              <a:t>i</a:t>
            </a:r>
            <a:r>
              <a:rPr lang="en-US" sz="1800" b="0" i="0" u="none">
                <a:solidFill>
                  <a:schemeClr val="dk1"/>
                </a:solidFill>
                <a:latin typeface="Calibri"/>
                <a:ea typeface="Calibri"/>
                <a:cs typeface="Calibri"/>
                <a:sym typeface="Calibri"/>
              </a:rPr>
              <a:t> benefici e gli effetti negativi, e le viene chiesto il consenso al trattamento. </a:t>
            </a:r>
            <a:endParaRPr/>
          </a:p>
          <a:p>
            <a:pPr marL="0" marR="0" lvl="0" indent="0" algn="l" rtl="0">
              <a:lnSpc>
                <a:spcPct val="100000"/>
              </a:lnSpc>
              <a:spcBef>
                <a:spcPts val="12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Inoltre, dopo essersi consultata con persone di sua fiducia – tra cui la madre, l’infermiera ed il dottore – Rohini prepara una pianificazione avanzata in modo che lo staff sappia di non somministrarle mai l’aloperidolo, e che conosca le sue preferenze per il trattamento. Nel piano indica sua madre come persona da contattare e come persona che la assista nel caso a comunicare il suo volere durante una crisi. Lo staff chiede a Rohini se potrebbe esserle d’aiuto rimanere qualche giorno presso il servizio per iniziare il suo trattamento a Rohini accetta la proposta. Dopo 3 giorni si sente molto meglio e di conseguenza viene dimessa.</a:t>
            </a:r>
            <a:endParaRPr/>
          </a:p>
          <a:p>
            <a:pPr marL="0" marR="0" lvl="0" indent="0" algn="l" rtl="0">
              <a:lnSpc>
                <a:spcPct val="100000"/>
              </a:lnSpc>
              <a:spcBef>
                <a:spcPts val="1200"/>
              </a:spcBef>
              <a:spcAft>
                <a:spcPts val="0"/>
              </a:spcAft>
              <a:buClr>
                <a:schemeClr val="accent1"/>
              </a:buClr>
              <a:buSzPts val="1800"/>
              <a:buFont typeface="Arial"/>
              <a:buNone/>
            </a:pPr>
            <a:r>
              <a:rPr lang="en-US" sz="1800" b="0" i="0" u="none">
                <a:solidFill>
                  <a:schemeClr val="dk1"/>
                </a:solidFill>
                <a:latin typeface="Calibri"/>
                <a:ea typeface="Calibri"/>
                <a:cs typeface="Calibri"/>
                <a:sym typeface="Calibri"/>
              </a:rPr>
              <a:t>Da quel momento Rohini ha iniziato a partecipare ad un gruppo di peer support che si incontra ogni due settimane nel suo quartiere.  In questi incontri lei può  condividere  le sue conoscenze e la sua esperienza con gli altri del gruppo, può esprimere le sue emozioni e ricevere sostegno dai suoi compagni. Ha anche organizzato un incontro con il suo capo  e alcuni colleghi per discutere ciò che è successo e che azioni possono essere intraprese  per sostenerla in futuro se dovesse avvenire un’altra crisi.</a:t>
            </a:r>
            <a:endParaRPr/>
          </a:p>
          <a:p>
            <a:pPr marL="285750" marR="0" lvl="0" indent="-171450" algn="l" rtl="0">
              <a:lnSpc>
                <a:spcPct val="150000"/>
              </a:lnSpc>
              <a:spcBef>
                <a:spcPts val="1200"/>
              </a:spcBef>
              <a:spcAft>
                <a:spcPts val="0"/>
              </a:spcAft>
              <a:buClr>
                <a:schemeClr val="accent1"/>
              </a:buClr>
              <a:buSzPts val="1800"/>
              <a:buFont typeface="Arial"/>
              <a:buNone/>
            </a:pPr>
            <a:endParaRPr sz="1800" b="0" i="0" u="none">
              <a:solidFill>
                <a:schemeClr val="dk1"/>
              </a:solidFill>
              <a:latin typeface="Calibri"/>
              <a:ea typeface="Calibri"/>
              <a:cs typeface="Calibri"/>
              <a:sym typeface="Calibri"/>
            </a:endParaRPr>
          </a:p>
        </p:txBody>
      </p:sp>
      <p:sp>
        <p:nvSpPr>
          <p:cNvPr id="819" name="Google Shape;819;p61"/>
          <p:cNvSpPr txBox="1">
            <a:spLocks noGrp="1"/>
          </p:cNvSpPr>
          <p:nvPr>
            <p:ph type="title"/>
          </p:nvPr>
        </p:nvSpPr>
        <p:spPr>
          <a:xfrm>
            <a:off x="506412" y="506412"/>
            <a:ext cx="11685587"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a:t>
            </a:r>
            <a:r>
              <a:rPr lang="en-US"/>
              <a:t>s</a:t>
            </a:r>
            <a:r>
              <a:rPr lang="en-US" sz="3000" b="1" i="0" u="none">
                <a:solidFill>
                  <a:schemeClr val="accent1"/>
                </a:solidFill>
                <a:latin typeface="Century Gothic"/>
                <a:ea typeface="Century Gothic"/>
                <a:cs typeface="Century Gothic"/>
                <a:sym typeface="Century Gothic"/>
              </a:rPr>
              <a:t>ercizio 2.2: Situazioni sul processo decisionale supportato - 2</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6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62</a:t>
            </a:fld>
            <a:endParaRPr sz="1400" b="0" i="0" u="none" strike="noStrike" cap="none">
              <a:solidFill>
                <a:srgbClr val="000000"/>
              </a:solidFill>
              <a:latin typeface="Arial"/>
              <a:ea typeface="Arial"/>
              <a:cs typeface="Arial"/>
              <a:sym typeface="Arial"/>
            </a:endParaRPr>
          </a:p>
        </p:txBody>
      </p:sp>
      <p:sp>
        <p:nvSpPr>
          <p:cNvPr id="826" name="Google Shape;826;p62"/>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Rohini (c) </a:t>
            </a:r>
            <a:endParaRPr/>
          </a:p>
        </p:txBody>
      </p:sp>
      <p:sp>
        <p:nvSpPr>
          <p:cNvPr id="827" name="Google Shape;827;p6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Quali sono gli aspetti positivi di questo caso ? </a:t>
            </a:r>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Come è stato rispettato il diritto alla capacità giuridica di Rohini? </a:t>
            </a:r>
            <a:endParaRPr/>
          </a:p>
        </p:txBody>
      </p:sp>
      <p:sp>
        <p:nvSpPr>
          <p:cNvPr id="828" name="Google Shape;828;p6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Clr>
                <a:schemeClr val="accent1"/>
              </a:buClr>
              <a:buSzPts val="2400"/>
              <a:buFont typeface="Century Gothic"/>
              <a:buNone/>
            </a:pPr>
            <a:r>
              <a:rPr lang="en-US" sz="2400" b="1" i="0" u="none">
                <a:solidFill>
                  <a:schemeClr val="accent1"/>
                </a:solidFill>
                <a:latin typeface="Century Gothic"/>
                <a:ea typeface="Century Gothic"/>
                <a:cs typeface="Century Gothic"/>
                <a:sym typeface="Century Gothic"/>
              </a:rPr>
              <a:t>E</a:t>
            </a:r>
            <a:r>
              <a:rPr lang="en-US" sz="2400"/>
              <a:t>s</a:t>
            </a:r>
            <a:r>
              <a:rPr lang="en-US" sz="2400" b="1" i="0" u="none">
                <a:solidFill>
                  <a:schemeClr val="accent1"/>
                </a:solidFill>
                <a:latin typeface="Century Gothic"/>
                <a:ea typeface="Century Gothic"/>
                <a:cs typeface="Century Gothic"/>
                <a:sym typeface="Century Gothic"/>
              </a:rPr>
              <a:t>ercizio 2.2: Situazioni sul processo decisionale supportato - 3</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6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63</a:t>
            </a:fld>
            <a:endParaRPr sz="1400" b="0" i="0" u="none" strike="noStrike" cap="none">
              <a:solidFill>
                <a:srgbClr val="000000"/>
              </a:solidFill>
              <a:latin typeface="Arial"/>
              <a:ea typeface="Arial"/>
              <a:cs typeface="Arial"/>
              <a:sym typeface="Arial"/>
            </a:endParaRPr>
          </a:p>
        </p:txBody>
      </p:sp>
      <p:sp>
        <p:nvSpPr>
          <p:cNvPr id="835" name="Google Shape;835;p63"/>
          <p:cNvSpPr txBox="1">
            <a:spLocks noGrp="1"/>
          </p:cNvSpPr>
          <p:nvPr>
            <p:ph type="body" idx="1"/>
          </p:nvPr>
        </p:nvSpPr>
        <p:spPr>
          <a:xfrm>
            <a:off x="507999" y="1071562"/>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Situazione –  la storia di Zaitin (a) </a:t>
            </a:r>
            <a:endParaRPr/>
          </a:p>
        </p:txBody>
      </p:sp>
      <p:sp>
        <p:nvSpPr>
          <p:cNvPr id="836" name="Google Shape;836;p6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1700"/>
              <a:buFont typeface="Arial"/>
              <a:buNone/>
            </a:pPr>
            <a:r>
              <a:rPr lang="en-US" sz="1700" b="0" i="0" u="none">
                <a:solidFill>
                  <a:schemeClr val="dk1"/>
                </a:solidFill>
                <a:latin typeface="Calibri"/>
                <a:ea typeface="Calibri"/>
                <a:cs typeface="Calibri"/>
                <a:sym typeface="Calibri"/>
              </a:rPr>
              <a:t>Zaitin non è soddisfatta della sua situazione abitativa con sua nonna e desidera trasferirsi. Ha 33 anni ed ha un fidanzato e  nel futuro desidera sposarsi. Una volta sposata vorrebbe trasferirsi dalla famiglia del fidanzato.  Nel passato la nonna di Zaitin ha ignorato le sue opinioni e preso decisioni al posto suo. Sua nonna ritiene che le persone con disabilità intellettiva, inclusa Zaitin, non debbano sposarsi. </a:t>
            </a:r>
            <a:endParaRPr/>
          </a:p>
          <a:p>
            <a:pPr marL="0" marR="0" lvl="0" indent="0" algn="l" rtl="0">
              <a:lnSpc>
                <a:spcPct val="100000"/>
              </a:lnSpc>
              <a:spcBef>
                <a:spcPts val="500"/>
              </a:spcBef>
              <a:spcAft>
                <a:spcPts val="0"/>
              </a:spcAft>
              <a:buClr>
                <a:schemeClr val="accent1"/>
              </a:buClr>
              <a:buSzPts val="1700"/>
              <a:buFont typeface="Arial"/>
              <a:buNone/>
            </a:pPr>
            <a:r>
              <a:rPr lang="en-US" sz="1700" b="0" i="0" u="none">
                <a:solidFill>
                  <a:schemeClr val="dk1"/>
                </a:solidFill>
                <a:latin typeface="Calibri"/>
                <a:ea typeface="Calibri"/>
                <a:cs typeface="Calibri"/>
                <a:sym typeface="Calibri"/>
              </a:rPr>
              <a:t>Zaitin reputa che sua nonna sia iperprotettiva. Si sente anche combattuta perch</a:t>
            </a:r>
            <a:r>
              <a:rPr lang="en-US" sz="1700" b="0">
                <a:solidFill>
                  <a:schemeClr val="dk1"/>
                </a:solidFill>
                <a:latin typeface="Calibri"/>
                <a:ea typeface="Calibri"/>
                <a:cs typeface="Calibri"/>
                <a:sym typeface="Calibri"/>
              </a:rPr>
              <a:t>é</a:t>
            </a:r>
            <a:r>
              <a:rPr lang="en-US" sz="1700" b="0" i="0" u="none">
                <a:solidFill>
                  <a:schemeClr val="dk1"/>
                </a:solidFill>
                <a:latin typeface="Calibri"/>
                <a:ea typeface="Calibri"/>
                <a:cs typeface="Calibri"/>
                <a:sym typeface="Calibri"/>
              </a:rPr>
              <a:t> vorrebbe avere più indipendenza e vorrebbe compiere le proprie scelte sul matrimonio, ma vuole anche mantenere una relazione positiva con sua nonna. </a:t>
            </a:r>
            <a:endParaRPr/>
          </a:p>
          <a:p>
            <a:pPr marL="0" marR="0" lvl="0" indent="0" algn="l" rtl="0">
              <a:lnSpc>
                <a:spcPct val="100000"/>
              </a:lnSpc>
              <a:spcBef>
                <a:spcPts val="500"/>
              </a:spcBef>
              <a:spcAft>
                <a:spcPts val="0"/>
              </a:spcAft>
              <a:buClr>
                <a:schemeClr val="accent1"/>
              </a:buClr>
              <a:buSzPts val="1700"/>
              <a:buFont typeface="Arial"/>
              <a:buNone/>
            </a:pPr>
            <a:r>
              <a:rPr lang="en-US" sz="1700" b="0" i="0" u="none">
                <a:solidFill>
                  <a:schemeClr val="dk1"/>
                </a:solidFill>
                <a:latin typeface="Calibri"/>
                <a:ea typeface="Calibri"/>
                <a:cs typeface="Calibri"/>
                <a:sym typeface="Calibri"/>
              </a:rPr>
              <a:t>Zaitin ha una persona di supporto, Rosa, di cui si fida e che ha scelto per assisterla nel prendere decisioni. Zaitin condivide con lei l’infelicità causat</a:t>
            </a:r>
            <a:r>
              <a:rPr lang="en-US" sz="1700" b="0">
                <a:solidFill>
                  <a:schemeClr val="dk1"/>
                </a:solidFill>
                <a:latin typeface="Calibri"/>
                <a:ea typeface="Calibri"/>
                <a:cs typeface="Calibri"/>
                <a:sym typeface="Calibri"/>
              </a:rPr>
              <a:t>a</a:t>
            </a:r>
            <a:r>
              <a:rPr lang="en-US" sz="1700" b="0" i="0" u="none">
                <a:solidFill>
                  <a:schemeClr val="dk1"/>
                </a:solidFill>
                <a:latin typeface="Calibri"/>
                <a:ea typeface="Calibri"/>
                <a:cs typeface="Calibri"/>
                <a:sym typeface="Calibri"/>
              </a:rPr>
              <a:t> dal disaccordo che sta avendo con la nonna ed il suo desiderio di sposarsi.</a:t>
            </a:r>
            <a:endParaRPr/>
          </a:p>
          <a:p>
            <a:pPr marL="0" marR="0" lvl="0" indent="0" algn="l" rtl="0">
              <a:lnSpc>
                <a:spcPct val="100000"/>
              </a:lnSpc>
              <a:spcBef>
                <a:spcPts val="500"/>
              </a:spcBef>
              <a:spcAft>
                <a:spcPts val="0"/>
              </a:spcAft>
              <a:buClr>
                <a:schemeClr val="accent1"/>
              </a:buClr>
              <a:buSzPts val="1700"/>
              <a:buFont typeface="Arial"/>
              <a:buNone/>
            </a:pPr>
            <a:r>
              <a:rPr lang="en-US" sz="1700" b="0" i="0" u="none">
                <a:solidFill>
                  <a:schemeClr val="dk1"/>
                </a:solidFill>
                <a:latin typeface="Calibri"/>
                <a:ea typeface="Calibri"/>
                <a:cs typeface="Calibri"/>
                <a:sym typeface="Calibri"/>
              </a:rPr>
              <a:t>Discutono assieme le possibilità di trasferimento una volta sposata. Discutono anche assieme le opzioni per migliorare la relazione di Zaitin con la nonna, in maniera che Zaitin sia più fiduciosa ed indipendente. Rosa e Zaitin anche se lei desidera organizzare un incontro con la nonna per discutere con lei il suo desiderio di sposarsi e di trasferirsi. Discutono anche un programma per organizzare un incontro con la nonna ed I genitori del fidanzato. </a:t>
            </a:r>
            <a:endParaRPr/>
          </a:p>
          <a:p>
            <a:pPr marL="0" marR="0" lvl="0" indent="0" algn="l" rtl="0">
              <a:lnSpc>
                <a:spcPct val="100000"/>
              </a:lnSpc>
              <a:spcBef>
                <a:spcPts val="500"/>
              </a:spcBef>
              <a:spcAft>
                <a:spcPts val="0"/>
              </a:spcAft>
              <a:buClr>
                <a:schemeClr val="accent1"/>
              </a:buClr>
              <a:buSzPts val="1700"/>
              <a:buFont typeface="Arial"/>
              <a:buNone/>
            </a:pPr>
            <a:r>
              <a:rPr lang="en-US" sz="1700" b="0" i="0" u="none">
                <a:solidFill>
                  <a:schemeClr val="dk1"/>
                </a:solidFill>
                <a:latin typeface="Calibri"/>
                <a:ea typeface="Calibri"/>
                <a:cs typeface="Calibri"/>
                <a:sym typeface="Calibri"/>
              </a:rPr>
              <a:t>Zaitin non è sicura di quanto presto voglia organizzare questo incontro. Zaitin decide di discutere questo argomento la settimana successiva con Rosa. </a:t>
            </a:r>
            <a:endParaRPr/>
          </a:p>
          <a:p>
            <a:pPr marL="285750" marR="0" lvl="0" indent="-177800" algn="l" rtl="0">
              <a:lnSpc>
                <a:spcPct val="150000"/>
              </a:lnSpc>
              <a:spcBef>
                <a:spcPts val="500"/>
              </a:spcBef>
              <a:spcAft>
                <a:spcPts val="0"/>
              </a:spcAft>
              <a:buClr>
                <a:schemeClr val="accent1"/>
              </a:buClr>
              <a:buSzPts val="1700"/>
              <a:buFont typeface="Arial"/>
              <a:buNone/>
            </a:pPr>
            <a:endParaRPr sz="1700" b="0" i="0" u="none">
              <a:solidFill>
                <a:schemeClr val="dk1"/>
              </a:solidFill>
              <a:latin typeface="Calibri"/>
              <a:ea typeface="Calibri"/>
              <a:cs typeface="Calibri"/>
              <a:sym typeface="Calibri"/>
            </a:endParaRPr>
          </a:p>
        </p:txBody>
      </p:sp>
      <p:sp>
        <p:nvSpPr>
          <p:cNvPr id="837" name="Google Shape;837;p63"/>
          <p:cNvSpPr txBox="1">
            <a:spLocks noGrp="1"/>
          </p:cNvSpPr>
          <p:nvPr>
            <p:ph type="title"/>
          </p:nvPr>
        </p:nvSpPr>
        <p:spPr>
          <a:xfrm>
            <a:off x="176212" y="506412"/>
            <a:ext cx="11804650"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a:t>
            </a:r>
            <a:r>
              <a:rPr lang="en-US"/>
              <a:t>s</a:t>
            </a:r>
            <a:r>
              <a:rPr lang="en-US" sz="3000" b="1" i="0" u="none">
                <a:solidFill>
                  <a:schemeClr val="accent1"/>
                </a:solidFill>
                <a:latin typeface="Century Gothic"/>
                <a:ea typeface="Century Gothic"/>
                <a:cs typeface="Century Gothic"/>
                <a:sym typeface="Century Gothic"/>
              </a:rPr>
              <a:t>ercizio 2.2: Situazioni sul processo decisionale supportato - 4</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2"/>
        <p:cNvGrpSpPr/>
        <p:nvPr/>
      </p:nvGrpSpPr>
      <p:grpSpPr>
        <a:xfrm>
          <a:off x="0" y="0"/>
          <a:ext cx="0" cy="0"/>
          <a:chOff x="0" y="0"/>
          <a:chExt cx="0" cy="0"/>
        </a:xfrm>
      </p:grpSpPr>
      <p:sp>
        <p:nvSpPr>
          <p:cNvPr id="843" name="Google Shape;843;p6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64</a:t>
            </a:fld>
            <a:endParaRPr sz="1400" b="0" i="0" u="none" strike="noStrike" cap="none">
              <a:solidFill>
                <a:srgbClr val="000000"/>
              </a:solidFill>
              <a:latin typeface="Arial"/>
              <a:ea typeface="Arial"/>
              <a:cs typeface="Arial"/>
              <a:sym typeface="Arial"/>
            </a:endParaRPr>
          </a:p>
        </p:txBody>
      </p:sp>
      <p:sp>
        <p:nvSpPr>
          <p:cNvPr id="844" name="Google Shape;844;p64"/>
          <p:cNvSpPr txBox="1">
            <a:spLocks noGrp="1"/>
          </p:cNvSpPr>
          <p:nvPr>
            <p:ph type="body" idx="1"/>
          </p:nvPr>
        </p:nvSpPr>
        <p:spPr>
          <a:xfrm>
            <a:off x="507999" y="1023937"/>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Zaitin (b)  </a:t>
            </a:r>
            <a:endParaRPr/>
          </a:p>
        </p:txBody>
      </p:sp>
      <p:sp>
        <p:nvSpPr>
          <p:cNvPr id="845" name="Google Shape;845;p6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46050" algn="l" rtl="0">
              <a:lnSpc>
                <a:spcPct val="100000"/>
              </a:lnSpc>
              <a:spcBef>
                <a:spcPts val="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28575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Quali sono stati gli aspetti positivi di questo caso? </a:t>
            </a:r>
            <a:endParaRPr/>
          </a:p>
          <a:p>
            <a:pPr marL="285750" marR="0" lvl="0" indent="-28575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In che maniera è stato rispettato il diritto alla capacità giuridica di Zaitin?</a:t>
            </a:r>
            <a:endParaRPr/>
          </a:p>
        </p:txBody>
      </p:sp>
      <p:sp>
        <p:nvSpPr>
          <p:cNvPr id="846" name="Google Shape;846;p64"/>
          <p:cNvSpPr txBox="1">
            <a:spLocks noGrp="1"/>
          </p:cNvSpPr>
          <p:nvPr>
            <p:ph type="title"/>
          </p:nvPr>
        </p:nvSpPr>
        <p:spPr>
          <a:xfrm>
            <a:off x="274637" y="506412"/>
            <a:ext cx="11653837" cy="392112"/>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2.2: Situazioni sul processo decisionale supportato - 5</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6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65</a:t>
            </a:fld>
            <a:endParaRPr sz="1400" b="0" i="0" u="none" strike="noStrike" cap="none">
              <a:solidFill>
                <a:srgbClr val="000000"/>
              </a:solidFill>
              <a:latin typeface="Arial"/>
              <a:ea typeface="Arial"/>
              <a:cs typeface="Arial"/>
              <a:sym typeface="Arial"/>
            </a:endParaRPr>
          </a:p>
        </p:txBody>
      </p:sp>
      <p:sp>
        <p:nvSpPr>
          <p:cNvPr id="853" name="Google Shape;853;p65"/>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Samir (a) </a:t>
            </a:r>
            <a:endParaRPr/>
          </a:p>
        </p:txBody>
      </p:sp>
      <p:sp>
        <p:nvSpPr>
          <p:cNvPr id="854" name="Google Shape;854;p6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Samir ha 68 anni e gli è stata diagnosticata, già parecchi anni fa, la demenza. Quando all’inizio è arrivato nella casa di cura, sentiva che le sue scelte non venivano rispettate. Sentiva che alcuni membri dello staff gli facevano fare cose che non desiderava e che spesso gli facevano fretta nel prendere decisioni durante la giornata. </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Dopo parecchi mesi Samir parla con la direzione per lamentarsi. Da quel momento un altro membro dello staff, Fadi, assiste Samir nella sua vita quotidiana.</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Quando Fadi visita Samir ogni mattina gli chiede come vuole iniziare la giornata. Lui spesso non risponde immediatamente così Fadi gli da del tempo per parlare. Quando Fadi nota che Samir è in difficoltà, gli d</a:t>
            </a:r>
            <a:r>
              <a:rPr lang="en-US" b="0">
                <a:solidFill>
                  <a:schemeClr val="dk1"/>
                </a:solidFill>
                <a:latin typeface="Calibri"/>
                <a:ea typeface="Calibri"/>
                <a:cs typeface="Calibri"/>
                <a:sym typeface="Calibri"/>
              </a:rPr>
              <a:t>à</a:t>
            </a:r>
            <a:r>
              <a:rPr lang="en-US" sz="2200" b="0" i="0" u="none">
                <a:solidFill>
                  <a:schemeClr val="dk1"/>
                </a:solidFill>
                <a:latin typeface="Calibri"/>
                <a:ea typeface="Calibri"/>
                <a:cs typeface="Calibri"/>
                <a:sym typeface="Calibri"/>
              </a:rPr>
              <a:t> dei suggerimenti.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855" name="Google Shape;855;p6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Clr>
                <a:schemeClr val="accent1"/>
              </a:buClr>
              <a:buSzPts val="2400"/>
              <a:buFont typeface="Century Gothic"/>
              <a:buNone/>
            </a:pPr>
            <a:r>
              <a:rPr lang="en-US" sz="2400" b="1" i="0" u="none">
                <a:solidFill>
                  <a:schemeClr val="accent1"/>
                </a:solidFill>
                <a:latin typeface="Century Gothic"/>
                <a:ea typeface="Century Gothic"/>
                <a:cs typeface="Century Gothic"/>
                <a:sym typeface="Century Gothic"/>
              </a:rPr>
              <a:t>Esercizio 2.2: Situazioni sul processo decisionale supportato - 6</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6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66</a:t>
            </a:fld>
            <a:endParaRPr sz="1400" b="0" i="0" u="none" strike="noStrike" cap="none">
              <a:solidFill>
                <a:srgbClr val="000000"/>
              </a:solidFill>
              <a:latin typeface="Arial"/>
              <a:ea typeface="Arial"/>
              <a:cs typeface="Arial"/>
              <a:sym typeface="Arial"/>
            </a:endParaRPr>
          </a:p>
        </p:txBody>
      </p:sp>
      <p:sp>
        <p:nvSpPr>
          <p:cNvPr id="862" name="Google Shape;862;p66"/>
          <p:cNvSpPr txBox="1">
            <a:spLocks noGrp="1"/>
          </p:cNvSpPr>
          <p:nvPr>
            <p:ph type="body" idx="1"/>
          </p:nvPr>
        </p:nvSpPr>
        <p:spPr>
          <a:xfrm>
            <a:off x="507999" y="1071562"/>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Samir (b) </a:t>
            </a:r>
            <a:endParaRPr/>
          </a:p>
        </p:txBody>
      </p:sp>
      <p:sp>
        <p:nvSpPr>
          <p:cNvPr id="863" name="Google Shape;863;p6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Quali sono gli aspetti positivi di questo caso ? </a:t>
            </a:r>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In che maniera è stato rispettato il diritto alla capacità giuridica di Samir ?</a:t>
            </a:r>
            <a:endParaRPr/>
          </a:p>
          <a:p>
            <a:pPr marL="285750" marR="0" lvl="0" indent="-146050" algn="l" rtl="0">
              <a:lnSpc>
                <a:spcPct val="15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p:txBody>
      </p:sp>
      <p:sp>
        <p:nvSpPr>
          <p:cNvPr id="864" name="Google Shape;864;p66"/>
          <p:cNvSpPr txBox="1">
            <a:spLocks noGrp="1"/>
          </p:cNvSpPr>
          <p:nvPr>
            <p:ph type="title"/>
          </p:nvPr>
        </p:nvSpPr>
        <p:spPr>
          <a:xfrm>
            <a:off x="506412" y="506412"/>
            <a:ext cx="11685587"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2.2: Situazioni sul processo decisionale supportato - 7</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67</a:t>
            </a:fld>
            <a:endParaRPr sz="1400" b="0" i="0" u="none" strike="noStrike" cap="none">
              <a:solidFill>
                <a:srgbClr val="000000"/>
              </a:solidFill>
              <a:latin typeface="Arial"/>
              <a:ea typeface="Arial"/>
              <a:cs typeface="Arial"/>
              <a:sym typeface="Arial"/>
            </a:endParaRPr>
          </a:p>
        </p:txBody>
      </p:sp>
      <p:sp>
        <p:nvSpPr>
          <p:cNvPr id="871" name="Google Shape;871;p6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pianificazione anticipata è un’altra utile forma di sostegno che aiuta a garantire che le preferenze di una persona vengano prese in considerazione e rispettate.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pianificazione anticipata può essere utile a tutti, specialmente nei periodi in cui le persone possono avere difficoltà nel prendere o comunicare decisioni.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pianificazione anticipata si riferisce al processo di dare delle direttive riguardo situazioni future in cui le persone potrebbero avere difficoltà nel far sapere ad altri il proprio volere e le proprie preferenze, ed in che momento vorrebbero ricevere assistenza o volessero che altri facessero azioni al posto loro. </a:t>
            </a:r>
            <a:endParaRPr/>
          </a:p>
        </p:txBody>
      </p:sp>
      <p:sp>
        <p:nvSpPr>
          <p:cNvPr id="872" name="Google Shape;872;p6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1 </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6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68</a:t>
            </a:fld>
            <a:endParaRPr sz="1400" b="0" i="0" u="none" strike="noStrike" cap="none">
              <a:solidFill>
                <a:srgbClr val="000000"/>
              </a:solidFill>
              <a:latin typeface="Arial"/>
              <a:ea typeface="Arial"/>
              <a:cs typeface="Arial"/>
              <a:sym typeface="Arial"/>
            </a:endParaRPr>
          </a:p>
        </p:txBody>
      </p:sp>
      <p:sp>
        <p:nvSpPr>
          <p:cNvPr id="879" name="Google Shape;879;p68"/>
          <p:cNvSpPr txBox="1">
            <a:spLocks noGrp="1"/>
          </p:cNvSpPr>
          <p:nvPr>
            <p:ph type="body" idx="1"/>
          </p:nvPr>
        </p:nvSpPr>
        <p:spPr>
          <a:xfrm>
            <a:off x="508000" y="938212"/>
            <a:ext cx="11174412" cy="4498975"/>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La pianificazione anticipata può avere 2 funzioni: </a:t>
            </a:r>
            <a:endParaRPr/>
          </a:p>
          <a:p>
            <a:pPr marL="0" marR="0" lvl="0" indent="0" algn="l" rtl="0">
              <a:lnSpc>
                <a:spcPct val="100000"/>
              </a:lnSpc>
              <a:spcBef>
                <a:spcPts val="1200"/>
              </a:spcBef>
              <a:spcAft>
                <a:spcPts val="0"/>
              </a:spcAft>
              <a:buClr>
                <a:schemeClr val="accent1"/>
              </a:buClr>
              <a:buSzPts val="2200"/>
              <a:buFont typeface="Century Gothic"/>
              <a:buAutoNum type="arabicPeriod"/>
            </a:pPr>
            <a:r>
              <a:rPr lang="en-US" sz="2200" b="0" i="0" u="none">
                <a:solidFill>
                  <a:schemeClr val="dk1"/>
                </a:solidFill>
                <a:latin typeface="Calibri"/>
                <a:ea typeface="Calibri"/>
                <a:cs typeface="Calibri"/>
                <a:sym typeface="Calibri"/>
              </a:rPr>
              <a:t> Se una persona ha difficoltà nell’esprimere i propri desideri, le persone che forniscono supporto e assistenza possono far ricorso al piano anticipato come strumento di comunicazione e di riferimento per scoprire </a:t>
            </a:r>
            <a:r>
              <a:rPr lang="en-US" b="0">
                <a:solidFill>
                  <a:schemeClr val="dk1"/>
                </a:solidFill>
                <a:latin typeface="Calibri"/>
                <a:ea typeface="Calibri"/>
                <a:cs typeface="Calibri"/>
                <a:sym typeface="Calibri"/>
              </a:rPr>
              <a:t>i</a:t>
            </a:r>
            <a:r>
              <a:rPr lang="en-US" sz="2200" b="0" i="0" u="none">
                <a:solidFill>
                  <a:schemeClr val="dk1"/>
                </a:solidFill>
                <a:latin typeface="Calibri"/>
                <a:ea typeface="Calibri"/>
                <a:cs typeface="Calibri"/>
                <a:sym typeface="Calibri"/>
              </a:rPr>
              <a:t> desideri e le preferenze della persona. </a:t>
            </a:r>
            <a:endParaRPr/>
          </a:p>
          <a:p>
            <a:pPr marL="0" marR="0" lvl="0" indent="0" algn="l" rtl="0">
              <a:lnSpc>
                <a:spcPct val="100000"/>
              </a:lnSpc>
              <a:spcBef>
                <a:spcPts val="1200"/>
              </a:spcBef>
              <a:spcAft>
                <a:spcPts val="0"/>
              </a:spcAft>
              <a:buClr>
                <a:schemeClr val="accent1"/>
              </a:buClr>
              <a:buSzPts val="2200"/>
              <a:buFont typeface="Century Gothic"/>
              <a:buAutoNum type="arabicPeriod"/>
            </a:pPr>
            <a:r>
              <a:rPr lang="en-US" sz="2200" b="0" i="0" u="none">
                <a:solidFill>
                  <a:schemeClr val="dk1"/>
                </a:solidFill>
                <a:latin typeface="Calibri"/>
                <a:ea typeface="Calibri"/>
                <a:cs typeface="Calibri"/>
                <a:sym typeface="Calibri"/>
              </a:rPr>
              <a:t> In alcuni Paesi, i piani anticipati possono essere utilizzati come documenti legali in cui la persona autorizza o rifiuta alcune azioni future.</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I piani avanzati non sono “fissi”: </a:t>
            </a:r>
            <a:endParaRPr/>
          </a:p>
          <a:p>
            <a:pPr marL="0" marR="0" lvl="0" indent="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Le opinioni, i desideri e le preferenze delle persone possono evolversi e le persone possono e devono poter cambiare  </a:t>
            </a:r>
            <a:r>
              <a:rPr lang="en-US" sz="2200" b="0" i="0" u="none">
                <a:solidFill>
                  <a:schemeClr val="dk1"/>
                </a:solidFill>
                <a:latin typeface="Calibri"/>
                <a:ea typeface="Calibri"/>
                <a:cs typeface="Calibri"/>
                <a:sym typeface="Calibri"/>
              </a:rPr>
              <a:t>il proprio pensiero riguardo le cose</a:t>
            </a:r>
            <a:endParaRPr/>
          </a:p>
          <a:p>
            <a:pPr marL="0" marR="0" lvl="0" indent="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Gli assistenti si devono dunque confrontare e consultare con la persona regolarmente.</a:t>
            </a:r>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piani anticipati sono anche detti testamenti biologici o direttive anticipate. </a:t>
            </a:r>
            <a:endParaRPr/>
          </a:p>
        </p:txBody>
      </p:sp>
      <p:sp>
        <p:nvSpPr>
          <p:cNvPr id="880" name="Google Shape;880;p6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- 2</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Google Shape;886;p6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69</a:t>
            </a:fld>
            <a:endParaRPr sz="1400" b="0" i="0" u="none" strike="noStrike" cap="none">
              <a:solidFill>
                <a:srgbClr val="000000"/>
              </a:solidFill>
              <a:latin typeface="Arial"/>
              <a:ea typeface="Arial"/>
              <a:cs typeface="Arial"/>
              <a:sym typeface="Arial"/>
            </a:endParaRPr>
          </a:p>
        </p:txBody>
      </p:sp>
      <p:sp>
        <p:nvSpPr>
          <p:cNvPr id="887" name="Google Shape;887;p69"/>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Contenuto dei piani anticipati (a) </a:t>
            </a:r>
            <a:endParaRPr/>
          </a:p>
        </p:txBody>
      </p:sp>
      <p:sp>
        <p:nvSpPr>
          <p:cNvPr id="888" name="Google Shape;888;p6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 piano anticipato è un documento scritto che specifica scelte future. Esso può includere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Una descrizione dell’assistenza desiderata</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La designazione di assistenti e/o difensori</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Opzioni di recovery e di trattamento</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Luogo di cura o di sollievo.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Per quanto riguarda le decisioni relative alla salute, le persone possono generalmente specificare se vogliono rinunciare ad alcune forme di supporto, cura o trattamento.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Se un piano anticipato deve avere valore legale esso deve includere</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in che situazioni esso diventa effettivo</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 in che situazione cessa di avere effetto. </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889" name="Google Shape;889;p6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Presentazione: pianificazione anticipata - 3</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a:t>
            </a:fld>
            <a:endParaRPr sz="1400" b="0" i="0" u="none" strike="noStrike" cap="none">
              <a:solidFill>
                <a:srgbClr val="000000"/>
              </a:solidFill>
              <a:latin typeface="Arial"/>
              <a:ea typeface="Arial"/>
              <a:cs typeface="Arial"/>
              <a:sym typeface="Arial"/>
            </a:endParaRPr>
          </a:p>
        </p:txBody>
      </p:sp>
      <p:sp>
        <p:nvSpPr>
          <p:cNvPr id="350" name="Google Shape;350;p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1" i="0" u="none">
                <a:solidFill>
                  <a:schemeClr val="dk1"/>
                </a:solidFill>
                <a:latin typeface="Calibri"/>
                <a:ea typeface="Calibri"/>
                <a:cs typeface="Calibri"/>
                <a:sym typeface="Calibri"/>
              </a:rPr>
              <a:t>Argomento 1: </a:t>
            </a:r>
            <a:r>
              <a:rPr lang="en-US" sz="2200" b="0" i="0" u="none">
                <a:solidFill>
                  <a:schemeClr val="dk1"/>
                </a:solidFill>
                <a:latin typeface="Calibri"/>
                <a:ea typeface="Calibri"/>
                <a:cs typeface="Calibri"/>
                <a:sym typeface="Calibri"/>
              </a:rPr>
              <a:t>Comprendere il diritto alla capacità giuridica</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1" i="0" u="none">
                <a:solidFill>
                  <a:schemeClr val="dk1"/>
                </a:solidFill>
                <a:latin typeface="Calibri"/>
                <a:ea typeface="Calibri"/>
                <a:cs typeface="Calibri"/>
                <a:sym typeface="Calibri"/>
              </a:rPr>
              <a:t>Argomento 2: </a:t>
            </a:r>
            <a:r>
              <a:rPr lang="en-US" sz="2200" b="0" i="0" u="none">
                <a:solidFill>
                  <a:srgbClr val="000000"/>
                </a:solidFill>
                <a:latin typeface="Calibri"/>
                <a:ea typeface="Calibri"/>
                <a:cs typeface="Calibri"/>
                <a:sym typeface="Calibri"/>
              </a:rPr>
              <a:t>Processo decisionale supportato e pianificazione anticipata</a:t>
            </a:r>
            <a:endParaRPr sz="2200" b="0" i="0" u="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1" i="0" u="none">
                <a:solidFill>
                  <a:schemeClr val="dk1"/>
                </a:solidFill>
                <a:latin typeface="Calibri"/>
                <a:ea typeface="Calibri"/>
                <a:cs typeface="Calibri"/>
                <a:sym typeface="Calibri"/>
              </a:rPr>
              <a:t>Argomento 3: </a:t>
            </a:r>
            <a:r>
              <a:rPr lang="en-US" sz="2200" b="0" i="0" u="none">
                <a:solidFill>
                  <a:schemeClr val="dk1"/>
                </a:solidFill>
                <a:latin typeface="Calibri"/>
                <a:ea typeface="Calibri"/>
                <a:cs typeface="Calibri"/>
                <a:sym typeface="Calibri"/>
              </a:rPr>
              <a:t>Consenso informato, piano di trattamento e di recovery dettato dalla persona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1" i="0" u="none">
                <a:solidFill>
                  <a:schemeClr val="dk1"/>
                </a:solidFill>
                <a:latin typeface="Calibri"/>
                <a:ea typeface="Calibri"/>
                <a:cs typeface="Calibri"/>
                <a:sym typeface="Calibri"/>
              </a:rPr>
              <a:t>Argomento 4: </a:t>
            </a:r>
            <a:r>
              <a:rPr lang="en-US" sz="2200" b="0" i="0" u="none">
                <a:solidFill>
                  <a:schemeClr val="dk1"/>
                </a:solidFill>
                <a:latin typeface="Calibri"/>
                <a:ea typeface="Calibri"/>
                <a:cs typeface="Calibri"/>
                <a:sym typeface="Calibri"/>
              </a:rPr>
              <a:t>Evitare la reclusione non volontaria ed il trattamento non volontario nei servizi di salute mentale e nei servizi sociali</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351" name="Google Shape;351;p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Argomenti trattati in questo modulo formativo</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94"/>
        <p:cNvGrpSpPr/>
        <p:nvPr/>
      </p:nvGrpSpPr>
      <p:grpSpPr>
        <a:xfrm>
          <a:off x="0" y="0"/>
          <a:ext cx="0" cy="0"/>
          <a:chOff x="0" y="0"/>
          <a:chExt cx="0" cy="0"/>
        </a:xfrm>
      </p:grpSpPr>
      <p:sp>
        <p:nvSpPr>
          <p:cNvPr id="895" name="Google Shape;895;p7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70</a:t>
            </a:fld>
            <a:endParaRPr sz="1400" b="0" i="0" u="none" strike="noStrike" cap="none">
              <a:solidFill>
                <a:srgbClr val="000000"/>
              </a:solidFill>
              <a:latin typeface="Arial"/>
              <a:ea typeface="Arial"/>
              <a:cs typeface="Arial"/>
              <a:sym typeface="Arial"/>
            </a:endParaRPr>
          </a:p>
        </p:txBody>
      </p:sp>
      <p:sp>
        <p:nvSpPr>
          <p:cNvPr id="896" name="Google Shape;896;p70"/>
          <p:cNvSpPr txBox="1">
            <a:spLocks noGrp="1"/>
          </p:cNvSpPr>
          <p:nvPr>
            <p:ph type="body" idx="1"/>
          </p:nvPr>
        </p:nvSpPr>
        <p:spPr>
          <a:xfrm>
            <a:off x="506412"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Contenuto dei piani anticipati (b) </a:t>
            </a:r>
            <a:endParaRPr/>
          </a:p>
        </p:txBody>
      </p:sp>
      <p:sp>
        <p:nvSpPr>
          <p:cNvPr id="897" name="Google Shape;897;p70"/>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 alcune società e culture, le persone possono non avere la tradizione di documenti scritti. Altre forme di supporto – ad esempio reti di sostegno – possono essere più appropriate.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Ciò non deve impedire che le persone esprimano a voce i propri desideri alla propria famiglia, amici, caregivers o altre persone importanti.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Alcune persone possono voler delegare in determinati momenti le scelte ed il controllo ad altre persone di cui si fidano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pianificazione avanzata dovrebbe permettere ciò  a condizione che vengano rispettate il volere e le preferenze della persona.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898" name="Google Shape;898;p7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- 4</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p7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71</a:t>
            </a:fld>
            <a:endParaRPr sz="1400" b="0" i="0" u="none" strike="noStrike" cap="none">
              <a:solidFill>
                <a:srgbClr val="000000"/>
              </a:solidFill>
              <a:latin typeface="Arial"/>
              <a:ea typeface="Arial"/>
              <a:cs typeface="Arial"/>
              <a:sym typeface="Arial"/>
            </a:endParaRPr>
          </a:p>
        </p:txBody>
      </p:sp>
      <p:sp>
        <p:nvSpPr>
          <p:cNvPr id="905" name="Google Shape;905;p71"/>
          <p:cNvSpPr txBox="1">
            <a:spLocks noGrp="1"/>
          </p:cNvSpPr>
          <p:nvPr>
            <p:ph type="body" idx="1"/>
          </p:nvPr>
        </p:nvSpPr>
        <p:spPr>
          <a:xfrm>
            <a:off x="507999"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Contenuto dei piani anticipati (c) </a:t>
            </a:r>
            <a:endParaRPr/>
          </a:p>
        </p:txBody>
      </p:sp>
      <p:sp>
        <p:nvSpPr>
          <p:cNvPr id="906" name="Google Shape;906;p7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Planning  ahead – living with younger-onset dementia, Ageing, SA Health, Adelaide, Australia. </a:t>
            </a:r>
            <a:r>
              <a:rPr lang="en-US" sz="2200" b="0" i="0" u="sng">
                <a:solidFill>
                  <a:schemeClr val="dk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https://youtu.be/8sVCoxYbLIk</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
            </a:r>
            <a:br>
              <a:rPr lang="en-US" sz="2200" b="0" i="0" u="none">
                <a:solidFill>
                  <a:schemeClr val="dk1"/>
                </a:solidFill>
                <a:latin typeface="Calibri"/>
                <a:ea typeface="Calibri"/>
                <a:cs typeface="Calibri"/>
                <a:sym typeface="Calibri"/>
              </a:rPr>
            </a:br>
            <a:r>
              <a:rPr lang="en-US" sz="2200" b="0" i="0" u="none">
                <a:solidFill>
                  <a:schemeClr val="dk1"/>
                </a:solidFill>
                <a:latin typeface="Calibri"/>
                <a:ea typeface="Calibri"/>
                <a:cs typeface="Calibri"/>
                <a:sym typeface="Calibri"/>
              </a:rPr>
              <a:t>Kate Swaffer, Co-founder, Chair &amp; CEO of Dementia Alliance International (</a:t>
            </a:r>
            <a:r>
              <a:rPr lang="en-US" sz="2200" b="0" i="0" u="sng">
                <a:solidFill>
                  <a:schemeClr val="dk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www.infodai.org</a:t>
            </a:r>
            <a:r>
              <a:rPr lang="en-US" sz="2200" b="0" i="0" u="none">
                <a:solidFill>
                  <a:schemeClr val="dk1"/>
                </a:solidFill>
                <a:latin typeface="Calibri"/>
                <a:ea typeface="Calibri"/>
                <a:cs typeface="Calibri"/>
                <a:sym typeface="Calibri"/>
              </a:rPr>
              <a:t>).</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907" name="Google Shape;907;p7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- 5</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7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72</a:t>
            </a:fld>
            <a:endParaRPr sz="1400" b="0" i="0" u="none" strike="noStrike" cap="none">
              <a:solidFill>
                <a:srgbClr val="000000"/>
              </a:solidFill>
              <a:latin typeface="Arial"/>
              <a:ea typeface="Arial"/>
              <a:cs typeface="Arial"/>
              <a:sym typeface="Arial"/>
            </a:endParaRPr>
          </a:p>
        </p:txBody>
      </p:sp>
      <p:sp>
        <p:nvSpPr>
          <p:cNvPr id="914" name="Google Shape;914;p72"/>
          <p:cNvSpPr txBox="1">
            <a:spLocks noGrp="1"/>
          </p:cNvSpPr>
          <p:nvPr>
            <p:ph type="body" idx="1"/>
          </p:nvPr>
        </p:nvSpPr>
        <p:spPr>
          <a:xfrm>
            <a:off x="506412"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La pianificazione anticipata e la legge (a) </a:t>
            </a:r>
            <a:endParaRPr/>
          </a:p>
        </p:txBody>
      </p:sp>
      <p:sp>
        <p:nvSpPr>
          <p:cNvPr id="915" name="Google Shape;915;p7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Alcuni paesi hanno emanato leggi per rendere vincolanti i documenti di pianificazione anticipata.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Ogni persona che fornisce assistenza, inclusi gli operatori, è legalmente tenuto a seguire le direttive.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 momento, i documenti di pianificazione anticipata vincolanti non sono pienamente conformi con la CRPD: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In alcuni Paesi essi possono essere ignorati quando una persona è ricoverata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Pertanto alle persone può essere effettuato un trattamento contro la loro volontà e contro le loro direttive.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piano anticipato spesso diventa effettivo solo dopo una valutazione della capacità mentale e conseguente negazione della capacità giuridica.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Sebbene il contenuto della pianificazione anticipata debba essere seguito, alla persona non viene più permesso di prendere le proprie decisioni o di cambiare opinione. </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916" name="Google Shape;916;p7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- 6</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Google Shape;922;p7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73</a:t>
            </a:fld>
            <a:endParaRPr sz="1400" b="0" i="0" u="none" strike="noStrike" cap="none">
              <a:solidFill>
                <a:srgbClr val="000000"/>
              </a:solidFill>
              <a:latin typeface="Arial"/>
              <a:ea typeface="Arial"/>
              <a:cs typeface="Arial"/>
              <a:sym typeface="Arial"/>
            </a:endParaRPr>
          </a:p>
        </p:txBody>
      </p:sp>
      <p:sp>
        <p:nvSpPr>
          <p:cNvPr id="923" name="Google Shape;923;p73"/>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La pianificazione anticipata e la legge (b)</a:t>
            </a:r>
            <a:endParaRPr/>
          </a:p>
        </p:txBody>
      </p:sp>
      <p:sp>
        <p:nvSpPr>
          <p:cNvPr id="924" name="Google Shape;924;p7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Esempio: la legge tedesca  </a:t>
            </a:r>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Germania ha una legge che rende vincolanti le direttive anticipate, anche nel contesto della salute mentale.</a:t>
            </a:r>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possono nominare un assistente il cui ruolo è quello di sostenere la volontà della persona con l’operatore. </a:t>
            </a:r>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legge specifica anche che, se la persona non ha delle direttive anticipate, la sua presunta volontà e preferenze riguardo al trattamento devono essere determinate sulla base di prove specifiche quali precedenti affermazioni orali. </a:t>
            </a:r>
            <a:endParaRPr/>
          </a:p>
          <a:p>
            <a:pPr marL="0" marR="0" lvl="0" indent="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Da quando la legge è entrata in vigore, le persone che utilizzano i servizi di salute mentale hanno sviluppato un modello di direttiva anticipata contro ogni forma di coercizione in psichiatria, detta </a:t>
            </a:r>
            <a:r>
              <a:rPr lang="en-US" sz="2200" b="0" i="1" u="none">
                <a:solidFill>
                  <a:schemeClr val="dk1"/>
                </a:solidFill>
                <a:latin typeface="Calibri"/>
                <a:ea typeface="Calibri"/>
                <a:cs typeface="Calibri"/>
                <a:sym typeface="Calibri"/>
              </a:rPr>
              <a:t>PatVerfü.</a:t>
            </a:r>
            <a:endParaRPr sz="2200" b="0" i="0" u="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925" name="Google Shape;925;p7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- 7</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7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74</a:t>
            </a:fld>
            <a:endParaRPr sz="1400" b="0" i="0" u="none" strike="noStrike" cap="none">
              <a:solidFill>
                <a:srgbClr val="000000"/>
              </a:solidFill>
              <a:latin typeface="Arial"/>
              <a:ea typeface="Arial"/>
              <a:cs typeface="Arial"/>
              <a:sym typeface="Arial"/>
            </a:endParaRPr>
          </a:p>
        </p:txBody>
      </p:sp>
      <p:sp>
        <p:nvSpPr>
          <p:cNvPr id="932" name="Google Shape;932;p74"/>
          <p:cNvSpPr txBox="1">
            <a:spLocks noGrp="1"/>
          </p:cNvSpPr>
          <p:nvPr>
            <p:ph type="body" idx="1"/>
          </p:nvPr>
        </p:nvSpPr>
        <p:spPr>
          <a:xfrm>
            <a:off x="507999" y="10255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La pianificazione anticipata e la legge(c) </a:t>
            </a:r>
            <a:endParaRPr/>
          </a:p>
        </p:txBody>
      </p:sp>
      <p:sp>
        <p:nvSpPr>
          <p:cNvPr id="933" name="Google Shape;933;p7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Anche quando i Paesi non hanno leggi o provvedimenti legali riguardo la pianificazione/direttive anticipate, ciò non impedisce ai servizi di salute mentale o servizi sociali di utilizzare tali strumenti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servizi possono permettere ed incoraggiare che le persone a preparino piani anticipati e  che quando la situazione renda necessario il loro utilizzo vengano rispettate le direttive affermate nel piano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Inoltre, le direttive anticipate, non sostituiscono il dovere ed il bisogno di rispettare in ogni momento l’autonomia di una persona ed il suo diritto alla capacità giuridica.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934" name="Google Shape;934;p7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pianificazione anticipata - 8</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7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75</a:t>
            </a:fld>
            <a:endParaRPr sz="1400" b="0" i="0" u="none" strike="noStrike" cap="none">
              <a:solidFill>
                <a:srgbClr val="000000"/>
              </a:solidFill>
              <a:latin typeface="Arial"/>
              <a:ea typeface="Arial"/>
              <a:cs typeface="Arial"/>
              <a:sym typeface="Arial"/>
            </a:endParaRPr>
          </a:p>
        </p:txBody>
      </p:sp>
      <p:sp>
        <p:nvSpPr>
          <p:cNvPr id="941" name="Google Shape;941;p75"/>
          <p:cNvSpPr txBox="1">
            <a:spLocks noGrp="1"/>
          </p:cNvSpPr>
          <p:nvPr>
            <p:ph type="body" idx="1"/>
          </p:nvPr>
        </p:nvSpPr>
        <p:spPr>
          <a:xfrm>
            <a:off x="507999" y="1011237"/>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Situazione – La storia di Jasmine (a) </a:t>
            </a:r>
            <a:endParaRPr/>
          </a:p>
        </p:txBody>
      </p:sp>
      <p:sp>
        <p:nvSpPr>
          <p:cNvPr id="942" name="Google Shape;942;p75"/>
          <p:cNvSpPr txBox="1">
            <a:spLocks noGrp="1"/>
          </p:cNvSpPr>
          <p:nvPr>
            <p:ph type="body" idx="1"/>
          </p:nvPr>
        </p:nvSpPr>
        <p:spPr>
          <a:xfrm>
            <a:off x="506412" y="1444625"/>
            <a:ext cx="11174412" cy="4498975"/>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100"/>
              <a:buFont typeface="Arial"/>
              <a:buNone/>
            </a:pPr>
            <a:r>
              <a:rPr lang="en-US" sz="2100" b="0" i="0" u="none">
                <a:solidFill>
                  <a:schemeClr val="dk1"/>
                </a:solidFill>
                <a:latin typeface="Calibri"/>
                <a:ea typeface="Calibri"/>
                <a:cs typeface="Calibri"/>
                <a:sym typeface="Calibri"/>
              </a:rPr>
              <a:t>Prima di essere dimessa dall’ospedale Jasmine decide di preparare un piano avanzato. Nel suo piano specifica che non vuole assolutamente che le venga dato uno specifico tipo di antidepressivo perché la rende particolarmente ansiosa. Specifica anche che trova molto utile la consulenza individuale quando è depressa. </a:t>
            </a:r>
            <a:endParaRPr/>
          </a:p>
          <a:p>
            <a:pPr marL="0" marR="0" lvl="0" indent="0" algn="l" rtl="0">
              <a:lnSpc>
                <a:spcPct val="100000"/>
              </a:lnSpc>
              <a:spcBef>
                <a:spcPts val="1200"/>
              </a:spcBef>
              <a:spcAft>
                <a:spcPts val="0"/>
              </a:spcAft>
              <a:buClr>
                <a:schemeClr val="accent1"/>
              </a:buClr>
              <a:buSzPts val="2100"/>
              <a:buFont typeface="Arial"/>
              <a:buNone/>
            </a:pPr>
            <a:r>
              <a:rPr lang="en-US" sz="2100" b="0" i="0" u="none">
                <a:solidFill>
                  <a:schemeClr val="dk1"/>
                </a:solidFill>
                <a:latin typeface="Calibri"/>
                <a:ea typeface="Calibri"/>
                <a:cs typeface="Calibri"/>
                <a:sym typeface="Calibri"/>
              </a:rPr>
              <a:t>Due anni dopo Jasmine si presenta nel reparto psichiatrico dell’ospedale dove era stata ricoverata quando era molto depressa. A causa della sua condizione, trova molto difficile comunicare con lo staff dell’ospedale.</a:t>
            </a:r>
            <a:endParaRPr/>
          </a:p>
          <a:p>
            <a:pPr marL="0" marR="0" lvl="0" indent="0" algn="l" rtl="0">
              <a:lnSpc>
                <a:spcPct val="100000"/>
              </a:lnSpc>
              <a:spcBef>
                <a:spcPts val="1200"/>
              </a:spcBef>
              <a:spcAft>
                <a:spcPts val="0"/>
              </a:spcAft>
              <a:buClr>
                <a:schemeClr val="accent1"/>
              </a:buClr>
              <a:buSzPts val="2100"/>
              <a:buFont typeface="Arial"/>
              <a:buNone/>
            </a:pPr>
            <a:r>
              <a:rPr lang="en-US" sz="2100" b="0" i="0" u="none">
                <a:solidFill>
                  <a:schemeClr val="dk1"/>
                </a:solidFill>
                <a:latin typeface="Calibri"/>
                <a:ea typeface="Calibri"/>
                <a:cs typeface="Calibri"/>
                <a:sym typeface="Calibri"/>
              </a:rPr>
              <a:t>Mentre lo staff cerca di facilitare la comunicazione, alcuni membri dello staff fanno riferimento al suo piano anticipato e riescono a vedere che lei non desidera uno specifico antidepressivo. Organizzano anche delle sedute con lo psicologo del servizio. Per essere sicuri che stanno rispettando la dignità e la capacità giuridica di Jasmine le chiedono regolarmente la sua opinione sulle azioni intraprese.</a:t>
            </a:r>
            <a:endParaRPr/>
          </a:p>
          <a:p>
            <a:pPr marL="285750" marR="0" lvl="0" indent="-152400" algn="l" rtl="0">
              <a:lnSpc>
                <a:spcPct val="150000"/>
              </a:lnSpc>
              <a:spcBef>
                <a:spcPts val="1200"/>
              </a:spcBef>
              <a:spcAft>
                <a:spcPts val="0"/>
              </a:spcAft>
              <a:buClr>
                <a:schemeClr val="accent1"/>
              </a:buClr>
              <a:buSzPts val="2100"/>
              <a:buFont typeface="Arial"/>
              <a:buNone/>
            </a:pPr>
            <a:endParaRPr sz="2100" b="0" i="0" u="none">
              <a:solidFill>
                <a:schemeClr val="dk1"/>
              </a:solidFill>
              <a:latin typeface="Calibri"/>
              <a:ea typeface="Calibri"/>
              <a:cs typeface="Calibri"/>
              <a:sym typeface="Calibri"/>
            </a:endParaRPr>
          </a:p>
        </p:txBody>
      </p:sp>
      <p:sp>
        <p:nvSpPr>
          <p:cNvPr id="943" name="Google Shape;943;p7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Clr>
                <a:schemeClr val="accent1"/>
              </a:buClr>
              <a:buSzPts val="2400"/>
              <a:buFont typeface="Century Gothic"/>
              <a:buNone/>
            </a:pPr>
            <a:r>
              <a:rPr lang="en-US" sz="2400" b="1" i="0" u="none">
                <a:solidFill>
                  <a:schemeClr val="accent1"/>
                </a:solidFill>
                <a:latin typeface="Century Gothic"/>
                <a:ea typeface="Century Gothic"/>
                <a:cs typeface="Century Gothic"/>
                <a:sym typeface="Century Gothic"/>
              </a:rPr>
              <a:t>Esercizio 2.3: Discussione sulla pianificazione anticipata - 1</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sp>
        <p:nvSpPr>
          <p:cNvPr id="949" name="Google Shape;949;p7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76</a:t>
            </a:fld>
            <a:endParaRPr sz="1400" b="0" i="0" u="none" strike="noStrike" cap="none">
              <a:solidFill>
                <a:srgbClr val="000000"/>
              </a:solidFill>
              <a:latin typeface="Arial"/>
              <a:ea typeface="Arial"/>
              <a:cs typeface="Arial"/>
              <a:sym typeface="Arial"/>
            </a:endParaRPr>
          </a:p>
        </p:txBody>
      </p:sp>
      <p:sp>
        <p:nvSpPr>
          <p:cNvPr id="950" name="Google Shape;950;p76"/>
          <p:cNvSpPr txBox="1">
            <a:spLocks noGrp="1"/>
          </p:cNvSpPr>
          <p:nvPr>
            <p:ph type="body" idx="1"/>
          </p:nvPr>
        </p:nvSpPr>
        <p:spPr>
          <a:xfrm>
            <a:off x="507999" y="106362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Jasmine (b)</a:t>
            </a:r>
            <a:endParaRPr/>
          </a:p>
        </p:txBody>
      </p:sp>
      <p:sp>
        <p:nvSpPr>
          <p:cNvPr id="951" name="Google Shape;951;p7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Quale pensi possa essere l’impatto della pianificazione anticipata di Jasmine?</a:t>
            </a:r>
            <a:endParaRPr/>
          </a:p>
        </p:txBody>
      </p:sp>
      <p:sp>
        <p:nvSpPr>
          <p:cNvPr id="952" name="Google Shape;952;p7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Clr>
                <a:schemeClr val="accent1"/>
              </a:buClr>
              <a:buSzPts val="2400"/>
              <a:buFont typeface="Century Gothic"/>
              <a:buNone/>
            </a:pPr>
            <a:r>
              <a:rPr lang="en-US" sz="2400" b="1" i="0" u="none">
                <a:solidFill>
                  <a:schemeClr val="accent1"/>
                </a:solidFill>
                <a:latin typeface="Century Gothic"/>
                <a:ea typeface="Century Gothic"/>
                <a:cs typeface="Century Gothic"/>
                <a:sym typeface="Century Gothic"/>
              </a:rPr>
              <a:t>Esercizio 2.3: Discussione sulla pianificazione anticipata - 2 </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sp>
        <p:nvSpPr>
          <p:cNvPr id="958" name="Google Shape;958;p7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77</a:t>
            </a:fld>
            <a:endParaRPr sz="1400" b="0" i="0" u="none" strike="noStrike" cap="none">
              <a:solidFill>
                <a:srgbClr val="000000"/>
              </a:solidFill>
              <a:latin typeface="Arial"/>
              <a:ea typeface="Arial"/>
              <a:cs typeface="Arial"/>
              <a:sym typeface="Arial"/>
            </a:endParaRPr>
          </a:p>
        </p:txBody>
      </p:sp>
      <p:sp>
        <p:nvSpPr>
          <p:cNvPr id="959" name="Google Shape;959;p77"/>
          <p:cNvSpPr txBox="1">
            <a:spLocks noGrp="1"/>
          </p:cNvSpPr>
          <p:nvPr>
            <p:ph type="body" idx="1"/>
          </p:nvPr>
        </p:nvSpPr>
        <p:spPr>
          <a:xfrm>
            <a:off x="507999" y="10445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Hiroto (a) </a:t>
            </a:r>
            <a:endParaRPr/>
          </a:p>
        </p:txBody>
      </p:sp>
      <p:sp>
        <p:nvSpPr>
          <p:cNvPr id="960" name="Google Shape;960;p7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Hiroto ha 52 anni ed ha una disabilità intellettiva. Su sua scelta vive con la madre ed il padre. In quanti principali assistenti di Hiroto, i suoi genitori vogliono assicurarsi che i suoi desideri principali continuino ad essere onorati quando loro moriranno. Per prepararsi a questo momento i genitori assistono Hiroto a scrivere delle direttive anticipate. Lo scopo delle direttive è quello di definire i suoi desideri con il suo medico e con  i servizi sociali. </a:t>
            </a:r>
            <a:endParaRPr/>
          </a:p>
          <a:p>
            <a:pPr marL="0" marR="0" lvl="0" indent="0" algn="l" rtl="0">
              <a:lnSpc>
                <a:spcPct val="100000"/>
              </a:lnSpc>
              <a:spcBef>
                <a:spcPts val="1200"/>
              </a:spcBef>
              <a:spcAft>
                <a:spcPts val="0"/>
              </a:spcAft>
              <a:buClr>
                <a:schemeClr val="accent1"/>
              </a:buClr>
              <a:buSzPts val="2200"/>
              <a:buFont typeface="Arial"/>
              <a:buNone/>
            </a:pPr>
            <a:r>
              <a:rPr lang="en-US" sz="2200" b="0" i="0" u="none">
                <a:solidFill>
                  <a:schemeClr val="dk1"/>
                </a:solidFill>
                <a:latin typeface="Calibri"/>
                <a:ea typeface="Calibri"/>
                <a:cs typeface="Calibri"/>
                <a:sym typeface="Calibri"/>
              </a:rPr>
              <a:t>Lui decide che vorrebbe rimanere a vivere a casa in maniera indipendente finch</a:t>
            </a:r>
            <a:r>
              <a:rPr lang="en-US" b="0">
                <a:solidFill>
                  <a:schemeClr val="dk1"/>
                </a:solidFill>
                <a:latin typeface="Calibri"/>
                <a:ea typeface="Calibri"/>
                <a:cs typeface="Calibri"/>
                <a:sym typeface="Calibri"/>
              </a:rPr>
              <a:t>é</a:t>
            </a:r>
            <a:r>
              <a:rPr lang="en-US" sz="2200" b="0" i="0" u="none">
                <a:solidFill>
                  <a:schemeClr val="dk1"/>
                </a:solidFill>
                <a:latin typeface="Calibri"/>
                <a:ea typeface="Calibri"/>
                <a:cs typeface="Calibri"/>
                <a:sym typeface="Calibri"/>
              </a:rPr>
              <a:t> gli sarà possibile, ma gli piacerebbe anche l’opzione di vivere con il fratello se ce ne fosse necessità. Hiroto si fida del fratello ed ha una stretta relazione con lui. Hiroto  d</a:t>
            </a:r>
            <a:r>
              <a:rPr lang="en-US" b="0">
                <a:solidFill>
                  <a:schemeClr val="dk1"/>
                </a:solidFill>
                <a:latin typeface="Calibri"/>
                <a:ea typeface="Calibri"/>
                <a:cs typeface="Calibri"/>
                <a:sym typeface="Calibri"/>
              </a:rPr>
              <a:t>à</a:t>
            </a:r>
            <a:r>
              <a:rPr lang="en-US" sz="2200" b="0" i="0" u="none">
                <a:solidFill>
                  <a:schemeClr val="dk1"/>
                </a:solidFill>
                <a:latin typeface="Calibri"/>
                <a:ea typeface="Calibri"/>
                <a:cs typeface="Calibri"/>
                <a:sym typeface="Calibri"/>
              </a:rPr>
              <a:t> il permesso al fratello di parlare con lo staff nel caso lui abbia difficoltà a comunicare. Se dovesse avere difficoltà nella comunicazione Hiroto ha richiesto a suo fratello di utilizzare un metodo che hanno utilizzato a casa che permette a Hiroto di indicare delle immagini per esprimere la propria volontà o preferenze in risposta ad una domanda.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961" name="Google Shape;961;p7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37500"/>
              </a:lnSpc>
              <a:spcBef>
                <a:spcPts val="0"/>
              </a:spcBef>
              <a:spcAft>
                <a:spcPts val="0"/>
              </a:spcAft>
              <a:buClr>
                <a:schemeClr val="accent1"/>
              </a:buClr>
              <a:buSzPts val="2400"/>
              <a:buFont typeface="Century Gothic"/>
              <a:buNone/>
            </a:pPr>
            <a:r>
              <a:rPr lang="en-US" sz="2400" b="1" i="0" u="none">
                <a:solidFill>
                  <a:schemeClr val="accent1"/>
                </a:solidFill>
                <a:latin typeface="Century Gothic"/>
                <a:ea typeface="Century Gothic"/>
                <a:cs typeface="Century Gothic"/>
                <a:sym typeface="Century Gothic"/>
              </a:rPr>
              <a:t>Exercise 2.3: Discussione sulla pianificazione anticipata - </a:t>
            </a:r>
            <a:r>
              <a:rPr lang="en-US" sz="2400"/>
              <a:t>3</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66"/>
        <p:cNvGrpSpPr/>
        <p:nvPr/>
      </p:nvGrpSpPr>
      <p:grpSpPr>
        <a:xfrm>
          <a:off x="0" y="0"/>
          <a:ext cx="0" cy="0"/>
          <a:chOff x="0" y="0"/>
          <a:chExt cx="0" cy="0"/>
        </a:xfrm>
      </p:grpSpPr>
      <p:sp>
        <p:nvSpPr>
          <p:cNvPr id="967" name="Google Shape;967;p7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78</a:t>
            </a:fld>
            <a:endParaRPr sz="1400" b="0" i="0" u="none" strike="noStrike" cap="none">
              <a:solidFill>
                <a:srgbClr val="000000"/>
              </a:solidFill>
              <a:latin typeface="Arial"/>
              <a:ea typeface="Arial"/>
              <a:cs typeface="Arial"/>
              <a:sym typeface="Arial"/>
            </a:endParaRPr>
          </a:p>
        </p:txBody>
      </p:sp>
      <p:sp>
        <p:nvSpPr>
          <p:cNvPr id="968" name="Google Shape;968;p78"/>
          <p:cNvSpPr txBox="1">
            <a:spLocks noGrp="1"/>
          </p:cNvSpPr>
          <p:nvPr>
            <p:ph type="body" idx="1"/>
          </p:nvPr>
        </p:nvSpPr>
        <p:spPr>
          <a:xfrm>
            <a:off x="508000" y="946150"/>
            <a:ext cx="11172900" cy="11421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 la storia di Hiroto (b) </a:t>
            </a:r>
            <a:endParaRPr/>
          </a:p>
        </p:txBody>
      </p:sp>
      <p:sp>
        <p:nvSpPr>
          <p:cNvPr id="969" name="Google Shape;969;p7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Quale pensate possa essere l’impatto della pianificazione anticipata di Hiroto? </a:t>
            </a:r>
            <a:endParaRPr/>
          </a:p>
        </p:txBody>
      </p:sp>
      <p:sp>
        <p:nvSpPr>
          <p:cNvPr id="970" name="Google Shape;970;p7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2.3: Discussione sulla pianificazione anticipata - </a:t>
            </a:r>
            <a:r>
              <a:rPr lang="en-US"/>
              <a:t>4</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7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79</a:t>
            </a:fld>
            <a:endParaRPr sz="1400" b="0" i="0" u="none" strike="noStrike" cap="none">
              <a:solidFill>
                <a:srgbClr val="000000"/>
              </a:solidFill>
              <a:latin typeface="Arial"/>
              <a:ea typeface="Arial"/>
              <a:cs typeface="Arial"/>
              <a:sym typeface="Arial"/>
            </a:endParaRPr>
          </a:p>
        </p:txBody>
      </p:sp>
      <p:sp>
        <p:nvSpPr>
          <p:cNvPr id="977" name="Google Shape;977;p79"/>
          <p:cNvSpPr txBox="1">
            <a:spLocks noGrp="1"/>
          </p:cNvSpPr>
          <p:nvPr>
            <p:ph type="body" idx="1"/>
          </p:nvPr>
        </p:nvSpPr>
        <p:spPr>
          <a:xfrm>
            <a:off x="508000" y="946150"/>
            <a:ext cx="11172900" cy="565200"/>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la storia di Bintou (a) </a:t>
            </a:r>
            <a:endParaRPr/>
          </a:p>
        </p:txBody>
      </p:sp>
      <p:sp>
        <p:nvSpPr>
          <p:cNvPr id="978" name="Google Shape;978;p79"/>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1900"/>
              <a:buFont typeface="Arial"/>
              <a:buNone/>
            </a:pPr>
            <a:r>
              <a:rPr lang="en-US" sz="1900" b="0" i="0" u="none">
                <a:solidFill>
                  <a:schemeClr val="dk1"/>
                </a:solidFill>
                <a:latin typeface="Calibri"/>
                <a:ea typeface="Calibri"/>
                <a:cs typeface="Calibri"/>
                <a:sym typeface="Calibri"/>
              </a:rPr>
              <a:t>Bintou è una donna di 31 anni che vive in un piccolo villaggio con la sorella che provvede a lei. A Bintou è stata fatta una diagnosi di autismo quando aveva 10 anni. Due mesi fa Bintou è caduta e si è fratturata la caviglia. Quando la sorella è tornata dal mercato si è messa a cercare Bintou, ed è stata informata da un vicino che parecchie ore prima Bintou era stata portata in ospedale per essere medicata.</a:t>
            </a:r>
            <a:endParaRPr/>
          </a:p>
          <a:p>
            <a:pPr marL="0" marR="0" lvl="0" indent="0" algn="l" rtl="0">
              <a:lnSpc>
                <a:spcPct val="100000"/>
              </a:lnSpc>
              <a:spcBef>
                <a:spcPts val="1200"/>
              </a:spcBef>
              <a:spcAft>
                <a:spcPts val="0"/>
              </a:spcAft>
              <a:buClr>
                <a:schemeClr val="accent1"/>
              </a:buClr>
              <a:buSzPts val="1900"/>
              <a:buFont typeface="Arial"/>
              <a:buNone/>
            </a:pPr>
            <a:r>
              <a:rPr lang="en-US" sz="1900" b="0" i="0" u="none">
                <a:solidFill>
                  <a:schemeClr val="dk1"/>
                </a:solidFill>
                <a:latin typeface="Calibri"/>
                <a:ea typeface="Calibri"/>
                <a:cs typeface="Calibri"/>
                <a:sym typeface="Calibri"/>
              </a:rPr>
              <a:t>Bintou ha difficoltà a comunicare verbalmente. Lo staff dell’ospedale non conosce Bintou e non sa come comunicare con lei. Quando Bintou comincia ad agitarsi e ad essere confusa, lo staff la mette in isolamento, la lega al letto e le somministra dei sedativi per calmarla. Lei è sola e non ha sua sorella con s</a:t>
            </a:r>
            <a:r>
              <a:rPr lang="en-US" sz="1900" b="0">
                <a:solidFill>
                  <a:schemeClr val="dk1"/>
                </a:solidFill>
                <a:latin typeface="Calibri"/>
                <a:ea typeface="Calibri"/>
                <a:cs typeface="Calibri"/>
                <a:sym typeface="Calibri"/>
              </a:rPr>
              <a:t>é</a:t>
            </a:r>
            <a:r>
              <a:rPr lang="en-US" sz="1900" b="0" i="0" u="none">
                <a:solidFill>
                  <a:schemeClr val="dk1"/>
                </a:solidFill>
                <a:latin typeface="Calibri"/>
                <a:ea typeface="Calibri"/>
                <a:cs typeface="Calibri"/>
                <a:sym typeface="Calibri"/>
              </a:rPr>
              <a:t> per aiutarla a comunicare. E’ un’esperienza molto stressante e spaventosa per Bintou. </a:t>
            </a:r>
            <a:endParaRPr/>
          </a:p>
          <a:p>
            <a:pPr marL="0" marR="0" lvl="0" indent="0" algn="l" rtl="0">
              <a:lnSpc>
                <a:spcPct val="100000"/>
              </a:lnSpc>
              <a:spcBef>
                <a:spcPts val="1200"/>
              </a:spcBef>
              <a:spcAft>
                <a:spcPts val="0"/>
              </a:spcAft>
              <a:buClr>
                <a:schemeClr val="accent1"/>
              </a:buClr>
              <a:buSzPts val="1900"/>
              <a:buFont typeface="Arial"/>
              <a:buNone/>
            </a:pPr>
            <a:r>
              <a:rPr lang="en-US" sz="1900" b="0" i="0" u="none">
                <a:solidFill>
                  <a:schemeClr val="dk1"/>
                </a:solidFill>
                <a:latin typeface="Calibri"/>
                <a:ea typeface="Calibri"/>
                <a:cs typeface="Calibri"/>
                <a:sym typeface="Calibri"/>
              </a:rPr>
              <a:t>In seguito Bintou e sua sorella hanno deciso di preparare una pianificazione anticipata nel caso una situazione simile si dovesse ripresentare nel futuro. Bintou e la sorella vogliono essere sicure che ciò che è accaduto due mesi fa non accada di nuovo. Insieme registrano le preferenze ed i desideri di Bintou nel caso dovesse aver bisogno di assistenza nel prendere da sola delle decisioni o nel caso sua sorella non sia disponibile. Bintou specifica chiaramente di non voler essere legata al letto o che le vengano somministrati dei sedativi. Richiede anche che sua sorella sia il suo contatto in caso di emergenze. </a:t>
            </a:r>
            <a:endParaRPr/>
          </a:p>
          <a:p>
            <a:pPr marL="0" marR="0" lvl="0" indent="0" algn="l" rtl="0">
              <a:lnSpc>
                <a:spcPct val="100000"/>
              </a:lnSpc>
              <a:spcBef>
                <a:spcPts val="1200"/>
              </a:spcBef>
              <a:spcAft>
                <a:spcPts val="0"/>
              </a:spcAft>
              <a:buClr>
                <a:schemeClr val="accent1"/>
              </a:buClr>
              <a:buSzPts val="1900"/>
              <a:buFont typeface="Arial"/>
              <a:buNone/>
            </a:pPr>
            <a:endParaRPr sz="1900" b="0" i="0" u="none">
              <a:solidFill>
                <a:schemeClr val="dk1"/>
              </a:solidFill>
              <a:latin typeface="Calibri"/>
              <a:ea typeface="Calibri"/>
              <a:cs typeface="Calibri"/>
              <a:sym typeface="Calibri"/>
            </a:endParaRPr>
          </a:p>
          <a:p>
            <a:pPr marL="285750" marR="0" lvl="0" indent="-165100" algn="l" rtl="0">
              <a:lnSpc>
                <a:spcPct val="150000"/>
              </a:lnSpc>
              <a:spcBef>
                <a:spcPts val="1200"/>
              </a:spcBef>
              <a:spcAft>
                <a:spcPts val="0"/>
              </a:spcAft>
              <a:buClr>
                <a:schemeClr val="accent1"/>
              </a:buClr>
              <a:buSzPts val="1900"/>
              <a:buFont typeface="Arial"/>
              <a:buNone/>
            </a:pPr>
            <a:endParaRPr sz="1900" b="0" i="0" u="none">
              <a:solidFill>
                <a:schemeClr val="dk1"/>
              </a:solidFill>
              <a:latin typeface="Calibri"/>
              <a:ea typeface="Calibri"/>
              <a:cs typeface="Calibri"/>
              <a:sym typeface="Calibri"/>
            </a:endParaRPr>
          </a:p>
        </p:txBody>
      </p:sp>
      <p:sp>
        <p:nvSpPr>
          <p:cNvPr id="979" name="Google Shape;979;p79"/>
          <p:cNvSpPr txBox="1">
            <a:spLocks noGrp="1"/>
          </p:cNvSpPr>
          <p:nvPr>
            <p:ph type="title"/>
          </p:nvPr>
        </p:nvSpPr>
        <p:spPr>
          <a:xfrm>
            <a:off x="557587" y="148162"/>
            <a:ext cx="9793200" cy="4317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2.3: Discussione sulla pianificazione anticipata - </a:t>
            </a:r>
            <a:r>
              <a:rPr lang="en-US"/>
              <a:t>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a:t>
            </a:fld>
            <a:endParaRPr sz="1400" b="0" i="0" u="none" strike="noStrike" cap="none">
              <a:solidFill>
                <a:srgbClr val="000000"/>
              </a:solidFill>
              <a:latin typeface="Arial"/>
              <a:ea typeface="Arial"/>
              <a:cs typeface="Arial"/>
              <a:sym typeface="Arial"/>
            </a:endParaRPr>
          </a:p>
        </p:txBody>
      </p:sp>
      <p:sp>
        <p:nvSpPr>
          <p:cNvPr id="358" name="Google Shape;358;p8"/>
          <p:cNvSpPr txBox="1">
            <a:spLocks noGrp="1"/>
          </p:cNvSpPr>
          <p:nvPr>
            <p:ph type="title"/>
          </p:nvPr>
        </p:nvSpPr>
        <p:spPr>
          <a:xfrm>
            <a:off x="506412"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sz="4000" b="1" i="0" u="none">
                <a:solidFill>
                  <a:schemeClr val="accent1"/>
                </a:solidFill>
              </a:rPr>
              <a:t>Argomento 1:</a:t>
            </a:r>
            <a:br>
              <a:rPr lang="en-US" sz="4000" b="1" i="0" u="none">
                <a:solidFill>
                  <a:schemeClr val="accent1"/>
                </a:solidFill>
              </a:rPr>
            </a:br>
            <a:r>
              <a:rPr lang="en-US" sz="4000" b="1" i="0" u="none">
                <a:solidFill>
                  <a:schemeClr val="accent1"/>
                </a:solidFill>
              </a:rPr>
              <a:t>Comprendere il diritto alla capacità giuridica</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8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80</a:t>
            </a:fld>
            <a:endParaRPr sz="1400" b="0" i="0" u="none" strike="noStrike" cap="none">
              <a:solidFill>
                <a:srgbClr val="000000"/>
              </a:solidFill>
              <a:latin typeface="Arial"/>
              <a:ea typeface="Arial"/>
              <a:cs typeface="Arial"/>
              <a:sym typeface="Arial"/>
            </a:endParaRPr>
          </a:p>
        </p:txBody>
      </p:sp>
      <p:sp>
        <p:nvSpPr>
          <p:cNvPr id="986" name="Google Shape;986;p80"/>
          <p:cNvSpPr txBox="1">
            <a:spLocks noGrp="1"/>
          </p:cNvSpPr>
          <p:nvPr>
            <p:ph type="body" idx="1"/>
          </p:nvPr>
        </p:nvSpPr>
        <p:spPr>
          <a:xfrm>
            <a:off x="507999" y="151130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Situazione: la storia di Bintou (b) </a:t>
            </a:r>
            <a:endParaRPr/>
          </a:p>
        </p:txBody>
      </p:sp>
      <p:sp>
        <p:nvSpPr>
          <p:cNvPr id="987" name="Google Shape;987;p80"/>
          <p:cNvSpPr txBox="1">
            <a:spLocks noGrp="1"/>
          </p:cNvSpPr>
          <p:nvPr>
            <p:ph type="body" idx="1"/>
          </p:nvPr>
        </p:nvSpPr>
        <p:spPr>
          <a:xfrm>
            <a:off x="506412" y="2603682"/>
            <a:ext cx="11174412" cy="3408179"/>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200"/>
              <a:buFont typeface="Arial"/>
              <a:buNone/>
            </a:pPr>
            <a:r>
              <a:rPr lang="en-US" sz="2200" b="1" i="1" u="none">
                <a:solidFill>
                  <a:schemeClr val="dk1"/>
                </a:solidFill>
                <a:latin typeface="Calibri"/>
                <a:ea typeface="Calibri"/>
                <a:cs typeface="Calibri"/>
                <a:sym typeface="Calibri"/>
              </a:rPr>
              <a:t> </a:t>
            </a: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200"/>
              <a:buFont typeface="Arial"/>
              <a:buNone/>
            </a:pPr>
            <a:endParaRPr sz="22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Quale pensate possa essere l’impatto della pianificazione anticipata di Bintou ? </a:t>
            </a:r>
            <a:endParaRPr/>
          </a:p>
          <a:p>
            <a:pPr marL="285750" marR="0" lvl="0" indent="-127000" algn="l" rtl="0">
              <a:lnSpc>
                <a:spcPct val="15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p:txBody>
      </p:sp>
      <p:sp>
        <p:nvSpPr>
          <p:cNvPr id="988" name="Google Shape;988;p80"/>
          <p:cNvSpPr txBox="1">
            <a:spLocks noGrp="1"/>
          </p:cNvSpPr>
          <p:nvPr>
            <p:ph type="title"/>
          </p:nvPr>
        </p:nvSpPr>
        <p:spPr>
          <a:xfrm>
            <a:off x="506412" y="347479"/>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Esercizio 2.3: Discussione sulla pianificazione anticipata -</a:t>
            </a:r>
            <a:r>
              <a:rPr lang="en-US"/>
              <a:t> 6</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Google Shape;994;p8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81</a:t>
            </a:fld>
            <a:endParaRPr sz="1400" b="0" i="0" u="none" strike="noStrike" cap="none">
              <a:solidFill>
                <a:srgbClr val="000000"/>
              </a:solidFill>
              <a:latin typeface="Arial"/>
              <a:ea typeface="Arial"/>
              <a:cs typeface="Arial"/>
              <a:sym typeface="Arial"/>
            </a:endParaRPr>
          </a:p>
        </p:txBody>
      </p:sp>
      <p:sp>
        <p:nvSpPr>
          <p:cNvPr id="995" name="Google Shape;995;p81"/>
          <p:cNvSpPr txBox="1">
            <a:spLocks noGrp="1"/>
          </p:cNvSpPr>
          <p:nvPr>
            <p:ph type="title"/>
          </p:nvPr>
        </p:nvSpPr>
        <p:spPr>
          <a:xfrm>
            <a:off x="506412"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sz="4000" b="1" i="0" u="none">
                <a:solidFill>
                  <a:schemeClr val="accent1"/>
                </a:solidFill>
              </a:rPr>
              <a:t>Argomento 3:</a:t>
            </a:r>
            <a:br>
              <a:rPr lang="en-US" sz="4000" b="1" i="0" u="none">
                <a:solidFill>
                  <a:schemeClr val="accent1"/>
                </a:solidFill>
              </a:rPr>
            </a:br>
            <a:r>
              <a:rPr lang="en-US" sz="4000" b="1" i="0" u="none">
                <a:solidFill>
                  <a:schemeClr val="accent1"/>
                </a:solidFill>
              </a:rPr>
              <a:t>Consenso informato, disposizioni di trattamento e recovery dettate dalla persona</a:t>
            </a:r>
            <a:br>
              <a:rPr lang="en-US" sz="4000" b="1" i="0" u="none">
                <a:solidFill>
                  <a:schemeClr val="accent1"/>
                </a:solidFill>
              </a:rPr>
            </a:b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00"/>
        <p:cNvGrpSpPr/>
        <p:nvPr/>
      </p:nvGrpSpPr>
      <p:grpSpPr>
        <a:xfrm>
          <a:off x="0" y="0"/>
          <a:ext cx="0" cy="0"/>
          <a:chOff x="0" y="0"/>
          <a:chExt cx="0" cy="0"/>
        </a:xfrm>
      </p:grpSpPr>
      <p:sp>
        <p:nvSpPr>
          <p:cNvPr id="1001" name="Google Shape;1001;p8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82</a:t>
            </a:fld>
            <a:endParaRPr sz="1400" b="0" i="0" u="none" strike="noStrike" cap="none">
              <a:solidFill>
                <a:srgbClr val="000000"/>
              </a:solidFill>
              <a:latin typeface="Arial"/>
              <a:ea typeface="Arial"/>
              <a:cs typeface="Arial"/>
              <a:sym typeface="Arial"/>
            </a:endParaRPr>
          </a:p>
        </p:txBody>
      </p:sp>
      <p:sp>
        <p:nvSpPr>
          <p:cNvPr id="1002" name="Google Shape;1002;p8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146050" algn="l" rtl="0">
              <a:lnSpc>
                <a:spcPct val="100000"/>
              </a:lnSpc>
              <a:spcBef>
                <a:spcPts val="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Ottenere il </a:t>
            </a:r>
            <a:r>
              <a:rPr lang="en-US" sz="2200" b="1" i="0" u="sng">
                <a:solidFill>
                  <a:schemeClr val="dk1"/>
                </a:solidFill>
                <a:latin typeface="Calibri"/>
                <a:ea typeface="Calibri"/>
                <a:cs typeface="Calibri"/>
                <a:sym typeface="Calibri"/>
              </a:rPr>
              <a:t>consenso informato</a:t>
            </a:r>
            <a:r>
              <a:rPr lang="en-US" sz="2200" b="0" i="0" u="none">
                <a:solidFill>
                  <a:schemeClr val="dk1"/>
                </a:solidFill>
                <a:latin typeface="Calibri"/>
                <a:ea typeface="Calibri"/>
                <a:cs typeface="Calibri"/>
                <a:sym typeface="Calibri"/>
              </a:rPr>
              <a:t> ad un trattamento è fondamentale per il rispetto del diritto alla capacità giuridica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003" name="Google Shape;1003;p8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consenso informato – 1 </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08"/>
        <p:cNvGrpSpPr/>
        <p:nvPr/>
      </p:nvGrpSpPr>
      <p:grpSpPr>
        <a:xfrm>
          <a:off x="0" y="0"/>
          <a:ext cx="0" cy="0"/>
          <a:chOff x="0" y="0"/>
          <a:chExt cx="0" cy="0"/>
        </a:xfrm>
      </p:grpSpPr>
      <p:sp>
        <p:nvSpPr>
          <p:cNvPr id="1009" name="Google Shape;1009;p8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83</a:t>
            </a:fld>
            <a:endParaRPr sz="1400" b="0" i="0" u="none" strike="noStrike" cap="none">
              <a:solidFill>
                <a:srgbClr val="000000"/>
              </a:solidFill>
              <a:latin typeface="Arial"/>
              <a:ea typeface="Arial"/>
              <a:cs typeface="Arial"/>
              <a:sym typeface="Arial"/>
            </a:endParaRPr>
          </a:p>
        </p:txBody>
      </p:sp>
      <p:sp>
        <p:nvSpPr>
          <p:cNvPr id="1010" name="Google Shape;1010;p83"/>
          <p:cNvSpPr txBox="1">
            <a:spLocks noGrp="1"/>
          </p:cNvSpPr>
          <p:nvPr>
            <p:ph type="body" idx="1"/>
          </p:nvPr>
        </p:nvSpPr>
        <p:spPr>
          <a:xfrm>
            <a:off x="506412" y="1243012"/>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Consenso informato significa che: </a:t>
            </a:r>
            <a:endParaRPr/>
          </a:p>
          <a:p>
            <a:pPr marL="0" marR="0" lvl="0" indent="0" algn="l" rtl="0">
              <a:lnSpc>
                <a:spcPct val="100000"/>
              </a:lnSpc>
              <a:spcBef>
                <a:spcPts val="5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 Alla persona vengono fornite informazioni sufficienti riguardo il trattamento proposto per prendere una decisione informata, tra cui: </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possibili benefici ed effetti negativi/rischi del trattamento proposto; </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possibili alternative al trattamento proposto; </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possibili benefici e rischi nel non accettare il trattamento proposto e/o della scelta di trattamenti alternativi</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le informazioni vengono fornite in maniera che la persona possa comprenderle e sono adattate ai suoi bisogni.</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Le informazioni vengono  fornite in una maniera che sia culturalmente accettabile per la persona.</a:t>
            </a:r>
            <a:endParaRPr/>
          </a:p>
          <a:p>
            <a:pPr marL="0" marR="0" lvl="0" indent="0" algn="l" rtl="0">
              <a:lnSpc>
                <a:spcPct val="100000"/>
              </a:lnSpc>
              <a:spcBef>
                <a:spcPts val="5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 Il consenso al trattamento viene dato volontariamente: </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Senza minaccia o costrizione</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Senza indebito condizionamento</a:t>
            </a:r>
            <a:endParaRPr/>
          </a:p>
          <a:p>
            <a:pPr marL="631825" marR="0" lvl="2" indent="-285750" algn="l" rtl="0">
              <a:lnSpc>
                <a:spcPct val="100000"/>
              </a:lnSpc>
              <a:spcBef>
                <a:spcPts val="500"/>
              </a:spcBef>
              <a:spcAft>
                <a:spcPts val="0"/>
              </a:spcAft>
              <a:buClr>
                <a:schemeClr val="accent1"/>
              </a:buClr>
              <a:buSzPts val="2000"/>
              <a:buFont typeface="Arial"/>
              <a:buChar char="•"/>
            </a:pPr>
            <a:r>
              <a:rPr lang="en-US" sz="2000" b="0" i="0" u="none" strike="noStrike" cap="none">
                <a:solidFill>
                  <a:schemeClr val="dk1"/>
                </a:solidFill>
              </a:rPr>
              <a:t>Senza inganno, frode, manipolazione o false garanzie</a:t>
            </a:r>
            <a:endParaRPr/>
          </a:p>
          <a:p>
            <a:pPr marL="285750" marR="0" lvl="0" indent="-158750" algn="l" rtl="0">
              <a:lnSpc>
                <a:spcPct val="150000"/>
              </a:lnSpc>
              <a:spcBef>
                <a:spcPts val="500"/>
              </a:spcBef>
              <a:spcAft>
                <a:spcPts val="0"/>
              </a:spcAft>
              <a:buClr>
                <a:schemeClr val="accent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1011" name="Google Shape;1011;p8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consenso informato - 2</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16"/>
        <p:cNvGrpSpPr/>
        <p:nvPr/>
      </p:nvGrpSpPr>
      <p:grpSpPr>
        <a:xfrm>
          <a:off x="0" y="0"/>
          <a:ext cx="0" cy="0"/>
          <a:chOff x="0" y="0"/>
          <a:chExt cx="0" cy="0"/>
        </a:xfrm>
      </p:grpSpPr>
      <p:sp>
        <p:nvSpPr>
          <p:cNvPr id="1017" name="Google Shape;1017;p8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84</a:t>
            </a:fld>
            <a:endParaRPr sz="1400" b="0" i="0" u="none" strike="noStrike" cap="none">
              <a:solidFill>
                <a:srgbClr val="000000"/>
              </a:solidFill>
              <a:latin typeface="Arial"/>
              <a:ea typeface="Arial"/>
              <a:cs typeface="Arial"/>
              <a:sym typeface="Arial"/>
            </a:endParaRPr>
          </a:p>
        </p:txBody>
      </p:sp>
      <p:sp>
        <p:nvSpPr>
          <p:cNvPr id="1018" name="Google Shape;1018;p84"/>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b="0">
                <a:solidFill>
                  <a:schemeClr val="dk1"/>
                </a:solidFill>
                <a:latin typeface="Calibri"/>
                <a:ea typeface="Calibri"/>
                <a:cs typeface="Calibri"/>
                <a:sym typeface="Calibri"/>
              </a:rPr>
              <a:t>È </a:t>
            </a:r>
            <a:r>
              <a:rPr lang="en-US" sz="2200" b="0" i="0" u="none">
                <a:solidFill>
                  <a:schemeClr val="dk1"/>
                </a:solidFill>
                <a:latin typeface="Calibri"/>
                <a:ea typeface="Calibri"/>
                <a:cs typeface="Calibri"/>
                <a:sym typeface="Calibri"/>
              </a:rPr>
              <a:t>importante conoscere il rischio di un condizionamento indebito. Alle volte c’è una sottile linea di demarcazione tra assistere le persone nel prendere una decisione ed indebitamente influenzarle.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L’assistenza deve possibilmente venire dal di fuori del servizio.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diritto al consenso informato include anche il diritto a rifiutare un trattamento.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019" name="Google Shape;1019;p8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consenso informato - 3</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8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85</a:t>
            </a:fld>
            <a:endParaRPr sz="1400" b="0" i="0" u="none" strike="noStrike" cap="none">
              <a:solidFill>
                <a:srgbClr val="000000"/>
              </a:solidFill>
              <a:latin typeface="Arial"/>
              <a:ea typeface="Arial"/>
              <a:cs typeface="Arial"/>
              <a:sym typeface="Arial"/>
            </a:endParaRPr>
          </a:p>
        </p:txBody>
      </p:sp>
      <p:sp>
        <p:nvSpPr>
          <p:cNvPr id="1026" name="Google Shape;1026;p8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 numero sempre maggiore di servizi in tutto il mondo sta adottando nella salute mentale un approccio basato sulla recovery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Un approccio basato sulla recovery promuove, tra le altre cose, i principi della capacità giuridica e del consenso informato in linea con la Convenzione Internazionale dei Diritti delle Persone con Disabilità (CRPD).</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027" name="Google Shape;1027;p85"/>
          <p:cNvSpPr txBox="1">
            <a:spLocks noGrp="1"/>
          </p:cNvSpPr>
          <p:nvPr>
            <p:ph type="title"/>
          </p:nvPr>
        </p:nvSpPr>
        <p:spPr>
          <a:xfrm>
            <a:off x="506412" y="506412"/>
            <a:ext cx="10444162"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 di trattamento e recovery dettati dalla persona - 1</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8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86</a:t>
            </a:fld>
            <a:endParaRPr sz="1400" b="0" i="0" u="none" strike="noStrike" cap="none">
              <a:solidFill>
                <a:srgbClr val="000000"/>
              </a:solidFill>
              <a:latin typeface="Arial"/>
              <a:ea typeface="Arial"/>
              <a:cs typeface="Arial"/>
              <a:sym typeface="Arial"/>
            </a:endParaRPr>
          </a:p>
        </p:txBody>
      </p:sp>
      <p:sp>
        <p:nvSpPr>
          <p:cNvPr id="1034" name="Google Shape;1034;p86"/>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processo di recovery è diverso per ogni persona. Recovery significa essere in grado di vivere una vita significativa per la persona , in presenza o assenza di “sintomi”.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piani di trattamento e di recovery sottolineano quali trattamenti o assistenza la persona desidera ricevere, e quali invece non desidera, ed anche quali operatori di salute mentale o altri operatori o assistenti desidera in caso includere nella propria cura e recovery.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piani di trattamento e di recovery rispettano il diritto alla capacità giuridica assicurando che la persona compia tutte le decisioni riguardanti la propria cura.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035" name="Google Shape;1035;p86"/>
          <p:cNvSpPr txBox="1">
            <a:spLocks noGrp="1"/>
          </p:cNvSpPr>
          <p:nvPr>
            <p:ph type="title"/>
          </p:nvPr>
        </p:nvSpPr>
        <p:spPr>
          <a:xfrm>
            <a:off x="506412" y="506412"/>
            <a:ext cx="10244137"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 di trattamento e recovery dettati dalla persona - 2</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8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87</a:t>
            </a:fld>
            <a:endParaRPr sz="1400" b="0" i="0" u="none" strike="noStrike" cap="none">
              <a:solidFill>
                <a:srgbClr val="000000"/>
              </a:solidFill>
              <a:latin typeface="Arial"/>
              <a:ea typeface="Arial"/>
              <a:cs typeface="Arial"/>
              <a:sym typeface="Arial"/>
            </a:endParaRPr>
          </a:p>
        </p:txBody>
      </p:sp>
      <p:sp>
        <p:nvSpPr>
          <p:cNvPr id="1042" name="Google Shape;1042;p87"/>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Quando le persone prendono decisioni riguardo il loro trattamento e assistenza in genere scelgono opzioni che vanno incontro ai loro bisogni. E’ più probabile che l’assistenza/trattamento scelto da loro sia più efficace di quello loro imposto.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Inizialmente , alla persona devono essere fornite tutte le informazioni necessarie.</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Mentre il processo di cura/assistenza è in atto, la persona acquisterà maggior consapevolezza di cosa funziona.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potranno continuare a cercare e a valutare nuove opzioni o potrebbero trovarne una o più che funzionano bene.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percorso di recovery di ogni persona è unico.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Promuovere il diritto a prendere decisioni riguardo al trattamento ed al percorso di recovery è parte essenziale nel promuovere l’autonomia, l’autodeterminazione ed il rispetto del diritto alla capacità giuridica. </a:t>
            </a:r>
            <a:endParaRPr/>
          </a:p>
        </p:txBody>
      </p:sp>
      <p:sp>
        <p:nvSpPr>
          <p:cNvPr id="1043" name="Google Shape;1043;p87"/>
          <p:cNvSpPr txBox="1">
            <a:spLocks noGrp="1"/>
          </p:cNvSpPr>
          <p:nvPr>
            <p:ph type="title"/>
          </p:nvPr>
        </p:nvSpPr>
        <p:spPr>
          <a:xfrm>
            <a:off x="506412" y="506412"/>
            <a:ext cx="10198100"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 di trattamento e recovery dettati dalla persona - 3</a:t>
            </a:r>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8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88</a:t>
            </a:fld>
            <a:endParaRPr sz="1400" b="0" i="0" u="none" strike="noStrike" cap="none">
              <a:solidFill>
                <a:srgbClr val="000000"/>
              </a:solidFill>
              <a:latin typeface="Arial"/>
              <a:ea typeface="Arial"/>
              <a:cs typeface="Arial"/>
              <a:sym typeface="Arial"/>
            </a:endParaRPr>
          </a:p>
        </p:txBody>
      </p:sp>
      <p:sp>
        <p:nvSpPr>
          <p:cNvPr id="1050" name="Google Shape;1050;p88"/>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l" rtl="0">
              <a:lnSpc>
                <a:spcPct val="115000"/>
              </a:lnSpc>
              <a:spcBef>
                <a:spcPts val="0"/>
              </a:spcBef>
              <a:spcAft>
                <a:spcPts val="0"/>
              </a:spcAft>
              <a:buClr>
                <a:schemeClr val="accent1"/>
              </a:buClr>
              <a:buSzPts val="2200"/>
              <a:buFont typeface="Arial"/>
              <a:buNone/>
            </a:pPr>
            <a:r>
              <a:rPr lang="en-US" sz="2200" b="1" i="0" u="none">
                <a:solidFill>
                  <a:schemeClr val="dk1"/>
                </a:solidFill>
                <a:latin typeface="Calibri"/>
                <a:ea typeface="Calibri"/>
                <a:cs typeface="Calibri"/>
                <a:sym typeface="Calibri"/>
              </a:rPr>
              <a:t>Peer advocacy in action.  </a:t>
            </a:r>
            <a:r>
              <a:rPr lang="en-US" sz="2200" b="1" i="0" u="sng">
                <a:solidFill>
                  <a:schemeClr val="dk1"/>
                </a:solidFill>
                <a:latin typeface="Calibri"/>
                <a:ea typeface="Calibri"/>
                <a:cs typeface="Calibri"/>
                <a:sym typeface="Calibri"/>
              </a:rPr>
              <a:t>iNAPS, </a:t>
            </a:r>
            <a:r>
              <a:rPr lang="en-US" sz="1400" b="0" i="0" u="none">
                <a:solidFill>
                  <a:schemeClr val="dk1"/>
                </a:solidFill>
                <a:latin typeface="Calibri"/>
                <a:ea typeface="Calibri"/>
                <a:cs typeface="Calibri"/>
                <a:sym typeface="Calibri"/>
              </a:rPr>
              <a:t> </a:t>
            </a:r>
            <a:r>
              <a:rPr lang="en-US" sz="2200" b="1" i="0" u="none">
                <a:solidFill>
                  <a:schemeClr val="dk1"/>
                </a:solidFill>
                <a:latin typeface="Calibri"/>
                <a:ea typeface="Calibri"/>
                <a:cs typeface="Calibri"/>
                <a:sym typeface="Calibri"/>
              </a:rPr>
              <a:t>2012: </a:t>
            </a:r>
            <a:r>
              <a:rPr lang="en-US" sz="2200" b="0" i="0" u="sng">
                <a:solidFill>
                  <a:srgbClr val="0000FF"/>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https://youtu.be/zDkfPVG-xA4</a:t>
            </a:r>
            <a:endParaRPr/>
          </a:p>
          <a:p>
            <a:pPr marL="0" marR="0" lvl="0" indent="0" algn="l" rtl="0">
              <a:lnSpc>
                <a:spcPct val="115000"/>
              </a:lnSpc>
              <a:spcBef>
                <a:spcPts val="1000"/>
              </a:spcBef>
              <a:spcAft>
                <a:spcPts val="0"/>
              </a:spcAft>
              <a:buClr>
                <a:schemeClr val="accent1"/>
              </a:buClr>
              <a:buSzPts val="1800"/>
              <a:buFont typeface="Arial"/>
              <a:buNone/>
            </a:pPr>
            <a:r>
              <a:rPr lang="en-US" sz="2400" b="0" i="0" u="none">
                <a:solidFill>
                  <a:schemeClr val="dk1"/>
                </a:solidFill>
                <a:latin typeface="Calibri"/>
                <a:ea typeface="Calibri"/>
                <a:cs typeface="Calibri"/>
                <a:sym typeface="Calibri"/>
              </a:rPr>
              <a:t>Qui c’è un esempio di una persona che è in grado di decidere dove vuole vivere nella comunità dopo la chiusura  dell’ospedale psichiatrico statale dove risiede.</a:t>
            </a:r>
            <a:endParaRPr sz="2400"/>
          </a:p>
          <a:p>
            <a:pPr marL="285750" marR="0" lvl="0" indent="-171450" algn="l" rtl="0">
              <a:lnSpc>
                <a:spcPct val="150000"/>
              </a:lnSpc>
              <a:spcBef>
                <a:spcPts val="1000"/>
              </a:spcBef>
              <a:spcAft>
                <a:spcPts val="0"/>
              </a:spcAft>
              <a:buClr>
                <a:schemeClr val="accent1"/>
              </a:buClr>
              <a:buSzPts val="1800"/>
              <a:buFont typeface="Arial"/>
              <a:buNone/>
            </a:pPr>
            <a:endParaRPr sz="2400" b="0" i="0" u="none">
              <a:solidFill>
                <a:schemeClr val="dk1"/>
              </a:solidFill>
              <a:latin typeface="Calibri"/>
              <a:ea typeface="Calibri"/>
              <a:cs typeface="Calibri"/>
              <a:sym typeface="Calibri"/>
            </a:endParaRPr>
          </a:p>
        </p:txBody>
      </p:sp>
      <p:sp>
        <p:nvSpPr>
          <p:cNvPr id="1051" name="Google Shape;1051;p88"/>
          <p:cNvSpPr txBox="1">
            <a:spLocks noGrp="1"/>
          </p:cNvSpPr>
          <p:nvPr>
            <p:ph type="title"/>
          </p:nvPr>
        </p:nvSpPr>
        <p:spPr>
          <a:xfrm>
            <a:off x="506412" y="506412"/>
            <a:ext cx="10310812" cy="439737"/>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piani di trattamento e recovery dettati dalla persona - 4</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Google Shape;1057;p8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89</a:t>
            </a:fld>
            <a:endParaRPr sz="1400" b="0" i="0" u="none" strike="noStrike" cap="none">
              <a:solidFill>
                <a:srgbClr val="000000"/>
              </a:solidFill>
              <a:latin typeface="Arial"/>
              <a:ea typeface="Arial"/>
              <a:cs typeface="Arial"/>
              <a:sym typeface="Arial"/>
            </a:endParaRPr>
          </a:p>
        </p:txBody>
      </p:sp>
      <p:sp>
        <p:nvSpPr>
          <p:cNvPr id="1058" name="Google Shape;1058;p89"/>
          <p:cNvSpPr txBox="1">
            <a:spLocks noGrp="1"/>
          </p:cNvSpPr>
          <p:nvPr>
            <p:ph type="title"/>
          </p:nvPr>
        </p:nvSpPr>
        <p:spPr>
          <a:xfrm>
            <a:off x="506412" y="2314575"/>
            <a:ext cx="9793287" cy="4318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accent1"/>
              </a:buClr>
              <a:buSzPts val="4000"/>
              <a:buFont typeface="Century Gothic"/>
              <a:buNone/>
            </a:pPr>
            <a:r>
              <a:rPr lang="en-US" sz="4000" b="1" i="0" u="none">
                <a:solidFill>
                  <a:schemeClr val="accent1"/>
                </a:solidFill>
                <a:latin typeface="Century Gothic"/>
                <a:ea typeface="Century Gothic"/>
                <a:cs typeface="Century Gothic"/>
                <a:sym typeface="Century Gothic"/>
              </a:rPr>
              <a:t>Argomento 4:</a:t>
            </a:r>
            <a:br>
              <a:rPr lang="en-US" sz="4000" b="1" i="0" u="none">
                <a:solidFill>
                  <a:schemeClr val="accent1"/>
                </a:solidFill>
                <a:latin typeface="Century Gothic"/>
                <a:ea typeface="Century Gothic"/>
                <a:cs typeface="Century Gothic"/>
                <a:sym typeface="Century Gothic"/>
              </a:rPr>
            </a:br>
            <a:r>
              <a:rPr lang="en-US" sz="4000" b="1" i="0" u="none">
                <a:solidFill>
                  <a:schemeClr val="accent1"/>
                </a:solidFill>
                <a:latin typeface="Century Gothic"/>
                <a:ea typeface="Century Gothic"/>
                <a:cs typeface="Century Gothic"/>
                <a:sym typeface="Century Gothic"/>
              </a:rPr>
              <a:t>Evitare la reclusione involontaria ed il trattamento involontario nei servizi di salute mentale e nei servizi sociali</a:t>
            </a:r>
            <a:br>
              <a:rPr lang="en-US" sz="4000" b="1" i="0" u="none">
                <a:solidFill>
                  <a:schemeClr val="accent1"/>
                </a:solidFill>
                <a:latin typeface="Century Gothic"/>
                <a:ea typeface="Century Gothic"/>
                <a:cs typeface="Century Gothic"/>
                <a:sym typeface="Century Gothic"/>
              </a:rPr>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a:t>
            </a:fld>
            <a:endParaRPr sz="1400" b="0" i="0" u="none" strike="noStrike" cap="none">
              <a:solidFill>
                <a:srgbClr val="000000"/>
              </a:solidFill>
              <a:latin typeface="Arial"/>
              <a:ea typeface="Arial"/>
              <a:cs typeface="Arial"/>
              <a:sym typeface="Arial"/>
            </a:endParaRPr>
          </a:p>
        </p:txBody>
      </p:sp>
      <p:sp>
        <p:nvSpPr>
          <p:cNvPr id="365" name="Google Shape;365;p9"/>
          <p:cNvSpPr txBox="1">
            <a:spLocks noGrp="1"/>
          </p:cNvSpPr>
          <p:nvPr>
            <p:ph type="body" idx="1"/>
          </p:nvPr>
        </p:nvSpPr>
        <p:spPr>
          <a:xfrm>
            <a:off x="506412" y="1042987"/>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Questo corso descriverà come promuovere il diritto di una persona alla capacità giuridica all’interno dei servizi di salute mentale e servizi sociali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Il sostegno  al diritto delle persone di compiere le proprie scelte e a prendere le proprie  in alcune situazioni appare impegnativo</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Come comportarsi nel caso di persone che vogliono porre fine alla loro vita o con demenza grave ?</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O nel caso che qualcuno stia attraversando una crisi acuta o si trovi in uno stato estremo o stia compiendo azioni che sono, o sembrano, pericolose ?</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O nel caso in cui il rifiuto di un trattamento porti ad un peggioramento ? </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O nel caso qualcuno sia incosciente o non in grado di comunicare la propria volontà e preferenze ? </a:t>
            </a:r>
            <a:endParaRPr/>
          </a:p>
          <a:p>
            <a:pPr marL="631825" marR="0" lvl="2" indent="-285750" algn="l" rtl="0">
              <a:lnSpc>
                <a:spcPct val="100000"/>
              </a:lnSpc>
              <a:spcBef>
                <a:spcPts val="1200"/>
              </a:spcBef>
              <a:spcAft>
                <a:spcPts val="0"/>
              </a:spcAft>
              <a:buClr>
                <a:schemeClr val="accent1"/>
              </a:buClr>
              <a:buSzPts val="1800"/>
              <a:buFont typeface="Arial"/>
              <a:buChar char="•"/>
            </a:pPr>
            <a:r>
              <a:rPr lang="en-US" sz="1800" b="0" i="0" u="none" strike="noStrike" cap="none">
                <a:solidFill>
                  <a:schemeClr val="dk1"/>
                </a:solidFill>
              </a:rPr>
              <a:t>E’ veramente possibile promuovere il diritto delle persone a prendere delle decisioni per conto proprio anche in queste situazioni? </a:t>
            </a:r>
            <a:endParaRPr/>
          </a:p>
          <a:p>
            <a:pPr marL="631825" marR="0" lvl="2" indent="-285750" algn="l" rtl="0">
              <a:lnSpc>
                <a:spcPct val="100000"/>
              </a:lnSpc>
              <a:spcBef>
                <a:spcPts val="1200"/>
              </a:spcBef>
              <a:spcAft>
                <a:spcPts val="0"/>
              </a:spcAft>
              <a:buClr>
                <a:schemeClr val="accent1"/>
              </a:buClr>
              <a:buSzPts val="2000"/>
              <a:buFont typeface="Arial"/>
              <a:buChar char="•"/>
            </a:pPr>
            <a:r>
              <a:rPr lang="en-US" sz="2000" b="0" i="0" u="none" strike="noStrike" cap="none">
                <a:solidFill>
                  <a:schemeClr val="dk1"/>
                </a:solidFill>
              </a:rPr>
              <a:t>Anche in situazioni impegnative, dobbiamo assicurarci di trovare delle maniere per  garantire alle persone di prendere le proprie decisioni</a:t>
            </a:r>
            <a:endParaRPr/>
          </a:p>
          <a:p>
            <a:pPr marL="285750" marR="0" lvl="0" indent="-285750" algn="l" rtl="0">
              <a:lnSpc>
                <a:spcPct val="100000"/>
              </a:lnSpc>
              <a:spcBef>
                <a:spcPts val="12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Ci sono sempre maniere di promuovere le persone ad esercitare la loro capacità giuridica.</a:t>
            </a:r>
            <a:endParaRPr/>
          </a:p>
          <a:p>
            <a:pPr marL="285750" marR="0" lvl="0" indent="-158750" algn="l" rtl="0">
              <a:lnSpc>
                <a:spcPct val="150000"/>
              </a:lnSpc>
              <a:spcBef>
                <a:spcPts val="12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366" name="Google Shape;366;p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2400"/>
              <a:buFont typeface="Century Gothic"/>
              <a:buNone/>
            </a:pPr>
            <a:r>
              <a:rPr lang="en-US" sz="2400" b="1" i="0" u="none">
                <a:solidFill>
                  <a:schemeClr val="accent1"/>
                </a:solidFill>
                <a:latin typeface="Century Gothic"/>
                <a:ea typeface="Century Gothic"/>
                <a:cs typeface="Century Gothic"/>
                <a:sym typeface="Century Gothic"/>
              </a:rPr>
              <a:t>Presentazione: breve introduzione a questo modulo formativo</a:t>
            </a:r>
            <a:r>
              <a:rPr lang="en-US" sz="3000" b="1" i="0" u="none">
                <a:solidFill>
                  <a:schemeClr val="accent1"/>
                </a:solidFill>
                <a:latin typeface="Century Gothic"/>
                <a:ea typeface="Century Gothic"/>
                <a:cs typeface="Century Gothic"/>
                <a:sym typeface="Century Gothic"/>
              </a:rPr>
              <a:t/>
            </a:r>
            <a:br>
              <a:rPr lang="en-US" sz="3000" b="1" i="0" u="none">
                <a:solidFill>
                  <a:schemeClr val="accent1"/>
                </a:solidFill>
                <a:latin typeface="Century Gothic"/>
                <a:ea typeface="Century Gothic"/>
                <a:cs typeface="Century Gothic"/>
                <a:sym typeface="Century Gothic"/>
              </a:rPr>
            </a:br>
            <a:r>
              <a:rPr lang="en-US" sz="3000" b="1" i="0" u="none">
                <a:solidFill>
                  <a:schemeClr val="accent1"/>
                </a:solidFill>
                <a:latin typeface="Century Gothic"/>
                <a:ea typeface="Century Gothic"/>
                <a:cs typeface="Century Gothic"/>
                <a:sym typeface="Century Gothic"/>
              </a:rPr>
              <a:t> 											</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90"/>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90</a:t>
            </a:fld>
            <a:endParaRPr sz="1400" b="0" i="0" u="none" strike="noStrike" cap="none">
              <a:solidFill>
                <a:srgbClr val="000000"/>
              </a:solidFill>
              <a:latin typeface="Arial"/>
              <a:ea typeface="Arial"/>
              <a:cs typeface="Arial"/>
              <a:sym typeface="Arial"/>
            </a:endParaRPr>
          </a:p>
        </p:txBody>
      </p:sp>
      <p:sp>
        <p:nvSpPr>
          <p:cNvPr id="1065" name="Google Shape;1065;p90"/>
          <p:cNvSpPr txBox="1">
            <a:spLocks noGrp="1"/>
          </p:cNvSpPr>
          <p:nvPr>
            <p:ph type="body" idx="1"/>
          </p:nvPr>
        </p:nvSpPr>
        <p:spPr>
          <a:xfrm>
            <a:off x="508000" y="1370012"/>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latin typeface="Century Gothic"/>
                <a:ea typeface="Century Gothic"/>
                <a:cs typeface="Century Gothic"/>
                <a:sym typeface="Century Gothic"/>
              </a:rPr>
              <a:t>Il </a:t>
            </a:r>
            <a:r>
              <a:rPr lang="en-US" sz="2200" b="1" i="0" u="none">
                <a:solidFill>
                  <a:schemeClr val="accent2"/>
                </a:solidFill>
              </a:rPr>
              <a:t>racconto di un “sopravvissuto” al sistema di salute mentale, Australia</a:t>
            </a:r>
            <a:endParaRPr/>
          </a:p>
        </p:txBody>
      </p:sp>
      <p:sp>
        <p:nvSpPr>
          <p:cNvPr id="1066" name="Google Shape;1066;p90"/>
          <p:cNvSpPr txBox="1">
            <a:spLocks noGrp="1"/>
          </p:cNvSpPr>
          <p:nvPr>
            <p:ph type="body" idx="1"/>
          </p:nvPr>
        </p:nvSpPr>
        <p:spPr>
          <a:xfrm>
            <a:off x="506412" y="1641475"/>
            <a:ext cx="11174412" cy="4279900"/>
          </a:xfrm>
          <a:prstGeom prst="rect">
            <a:avLst/>
          </a:prstGeom>
          <a:noFill/>
          <a:ln>
            <a:noFill/>
          </a:ln>
        </p:spPr>
        <p:txBody>
          <a:bodyPr spcFirstLastPara="1" wrap="square" lIns="0" tIns="46800" rIns="0" bIns="45700" anchor="t" anchorCtr="0">
            <a:noAutofit/>
          </a:bodyPr>
          <a:lstStyle/>
          <a:p>
            <a:pPr marL="0" marR="0" lvl="0" indent="0" algn="l" rtl="0">
              <a:lnSpc>
                <a:spcPct val="100000"/>
              </a:lnSpc>
              <a:spcBef>
                <a:spcPts val="0"/>
              </a:spcBef>
              <a:spcAft>
                <a:spcPts val="0"/>
              </a:spcAft>
              <a:buClr>
                <a:schemeClr val="accent1"/>
              </a:buClr>
              <a:buSzPts val="1800"/>
              <a:buFont typeface="Arial"/>
              <a:buNone/>
            </a:pPr>
            <a:r>
              <a:rPr lang="en-US" sz="1800" b="0" i="1" u="none">
                <a:solidFill>
                  <a:schemeClr val="dk1"/>
                </a:solidFill>
                <a:latin typeface="Calibri"/>
                <a:ea typeface="Calibri"/>
                <a:cs typeface="Calibri"/>
                <a:sym typeface="Calibri"/>
              </a:rPr>
              <a:t>“Niente mi aveva preparato all’esperienza di essere portato, contro la mia volontà – non dalla polizia o da un</a:t>
            </a:r>
            <a:r>
              <a:rPr lang="en-US" sz="1800" b="0" i="1">
                <a:solidFill>
                  <a:schemeClr val="dk1"/>
                </a:solidFill>
                <a:latin typeface="Calibri"/>
                <a:ea typeface="Calibri"/>
                <a:cs typeface="Calibri"/>
                <a:sym typeface="Calibri"/>
              </a:rPr>
              <a:t>’</a:t>
            </a:r>
            <a:r>
              <a:rPr lang="en-US" sz="1800" b="0" i="1" u="none">
                <a:solidFill>
                  <a:schemeClr val="dk1"/>
                </a:solidFill>
                <a:latin typeface="Calibri"/>
                <a:ea typeface="Calibri"/>
                <a:cs typeface="Calibri"/>
                <a:sym typeface="Calibri"/>
              </a:rPr>
              <a:t>ambulanza - ma da una sorella maggiore che pensava di saperne di più. Ciò che seguì fu il più violento dei ricoveri. Fui totalmente traumatizzato e in stato di shock, non potrò mai dimenticare la sensazione di panico puro di aver a che fare con una nuova realtà. Sono stato malmenato, mi sono state fatte delle iniezioni con la forza e trattenuto per più di un mese  […]”</a:t>
            </a:r>
            <a:endParaRPr/>
          </a:p>
          <a:p>
            <a:pPr marL="0" marR="0" lvl="0" indent="0" algn="l" rtl="0">
              <a:lnSpc>
                <a:spcPct val="100000"/>
              </a:lnSpc>
              <a:spcBef>
                <a:spcPts val="500"/>
              </a:spcBef>
              <a:spcAft>
                <a:spcPts val="0"/>
              </a:spcAft>
              <a:buClr>
                <a:schemeClr val="accent1"/>
              </a:buClr>
              <a:buSzPts val="1800"/>
              <a:buFont typeface="Arial"/>
              <a:buNone/>
            </a:pPr>
            <a:r>
              <a:rPr lang="en-US" sz="1800" b="0" i="1" u="none">
                <a:solidFill>
                  <a:schemeClr val="dk1"/>
                </a:solidFill>
                <a:latin typeface="Calibri"/>
                <a:ea typeface="Calibri"/>
                <a:cs typeface="Calibri"/>
                <a:sym typeface="Calibri"/>
              </a:rPr>
              <a:t>Oltre alla sensazione di svilimento e umiliazione che l’ospedalizzazione involontaria porta con s</a:t>
            </a:r>
            <a:r>
              <a:rPr lang="en-US" sz="1800" b="0" i="1">
                <a:solidFill>
                  <a:schemeClr val="dk1"/>
                </a:solidFill>
                <a:latin typeface="Calibri"/>
                <a:ea typeface="Calibri"/>
                <a:cs typeface="Calibri"/>
                <a:sym typeface="Calibri"/>
              </a:rPr>
              <a:t>é</a:t>
            </a:r>
            <a:r>
              <a:rPr lang="en-US" sz="1800" b="0" i="1" u="none">
                <a:solidFill>
                  <a:schemeClr val="dk1"/>
                </a:solidFill>
                <a:latin typeface="Calibri"/>
                <a:ea typeface="Calibri"/>
                <a:cs typeface="Calibri"/>
                <a:sym typeface="Calibri"/>
              </a:rPr>
              <a:t>, i pazienti che sono ritenuti capaci di farsi del male sono più spesso violati e maltrattati. Tutto diventa peggio di quello che è perch</a:t>
            </a:r>
            <a:r>
              <a:rPr lang="en-US" sz="1800" b="0" i="1">
                <a:solidFill>
                  <a:schemeClr val="dk1"/>
                </a:solidFill>
                <a:latin typeface="Calibri"/>
                <a:ea typeface="Calibri"/>
                <a:cs typeface="Calibri"/>
                <a:sym typeface="Calibri"/>
              </a:rPr>
              <a:t>é</a:t>
            </a:r>
            <a:r>
              <a:rPr lang="en-US" sz="1800" b="0" i="1" u="none">
                <a:solidFill>
                  <a:schemeClr val="dk1"/>
                </a:solidFill>
                <a:latin typeface="Calibri"/>
                <a:ea typeface="Calibri"/>
                <a:cs typeface="Calibri"/>
                <a:sym typeface="Calibri"/>
              </a:rPr>
              <a:t> non si viene mai creduti; i pazienti vengono accusati di essere deliranti ed ingrati. Ciò costituisce una barriera verso la cura stessa perch</a:t>
            </a:r>
            <a:r>
              <a:rPr lang="en-US" sz="1800" b="0" i="1">
                <a:solidFill>
                  <a:schemeClr val="dk1"/>
                </a:solidFill>
                <a:latin typeface="Calibri"/>
                <a:ea typeface="Calibri"/>
                <a:cs typeface="Calibri"/>
                <a:sym typeface="Calibri"/>
              </a:rPr>
              <a:t>é</a:t>
            </a:r>
            <a:r>
              <a:rPr lang="en-US" sz="1800" b="0" i="1" u="none">
                <a:solidFill>
                  <a:schemeClr val="dk1"/>
                </a:solidFill>
                <a:latin typeface="Calibri"/>
                <a:ea typeface="Calibri"/>
                <a:cs typeface="Calibri"/>
                <a:sym typeface="Calibri"/>
              </a:rPr>
              <a:t> un trattamento inumano fa s</a:t>
            </a:r>
            <a:r>
              <a:rPr lang="en-US" sz="1800" b="0" i="1">
                <a:solidFill>
                  <a:schemeClr val="dk1"/>
                </a:solidFill>
                <a:latin typeface="Calibri"/>
                <a:ea typeface="Calibri"/>
                <a:cs typeface="Calibri"/>
                <a:sym typeface="Calibri"/>
              </a:rPr>
              <a:t>ì</a:t>
            </a:r>
            <a:r>
              <a:rPr lang="en-US" sz="1800" b="0" i="1" u="none">
                <a:solidFill>
                  <a:schemeClr val="dk1"/>
                </a:solidFill>
                <a:latin typeface="Calibri"/>
                <a:ea typeface="Calibri"/>
                <a:cs typeface="Calibri"/>
                <a:sym typeface="Calibri"/>
              </a:rPr>
              <a:t> che una persona si senta “meno di umana”. Mentre per alcuni il reparto psichiatrico può essere considerato un luogo sicuro, per la maggior parte delle persone non è nient’altro che una prigione […].</a:t>
            </a:r>
            <a:endParaRPr/>
          </a:p>
          <a:p>
            <a:pPr marL="0" marR="0" lvl="0" indent="0" algn="l" rtl="0">
              <a:lnSpc>
                <a:spcPct val="100000"/>
              </a:lnSpc>
              <a:spcBef>
                <a:spcPts val="500"/>
              </a:spcBef>
              <a:spcAft>
                <a:spcPts val="0"/>
              </a:spcAft>
              <a:buClr>
                <a:schemeClr val="accent1"/>
              </a:buClr>
              <a:buSzPts val="1800"/>
              <a:buFont typeface="Arial"/>
              <a:buNone/>
            </a:pPr>
            <a:r>
              <a:rPr lang="en-US" sz="1800" b="0" i="1" u="none">
                <a:solidFill>
                  <a:schemeClr val="dk1"/>
                </a:solidFill>
                <a:latin typeface="Calibri"/>
                <a:ea typeface="Calibri"/>
                <a:cs typeface="Calibri"/>
                <a:sym typeface="Calibri"/>
              </a:rPr>
              <a:t>Rimane un grosso sbilanciamento di potere, non solo durante l’osp</a:t>
            </a:r>
            <a:r>
              <a:rPr lang="en-US" sz="1800" b="0" i="1">
                <a:solidFill>
                  <a:schemeClr val="dk1"/>
                </a:solidFill>
                <a:latin typeface="Calibri"/>
                <a:ea typeface="Calibri"/>
                <a:cs typeface="Calibri"/>
                <a:sym typeface="Calibri"/>
              </a:rPr>
              <a:t>ed</a:t>
            </a:r>
            <a:r>
              <a:rPr lang="en-US" sz="1800" b="0" i="1" u="none">
                <a:solidFill>
                  <a:schemeClr val="dk1"/>
                </a:solidFill>
                <a:latin typeface="Calibri"/>
                <a:ea typeface="Calibri"/>
                <a:cs typeface="Calibri"/>
                <a:sym typeface="Calibri"/>
              </a:rPr>
              <a:t>alizzazione ma anche quando la società stessa determina quali farmaci debbano essere presi quando </a:t>
            </a:r>
            <a:r>
              <a:rPr lang="en-US" sz="1800" b="0" i="1">
                <a:solidFill>
                  <a:schemeClr val="dk1"/>
                </a:solidFill>
                <a:latin typeface="Calibri"/>
                <a:ea typeface="Calibri"/>
                <a:cs typeface="Calibri"/>
                <a:sym typeface="Calibri"/>
              </a:rPr>
              <a:t>i </a:t>
            </a:r>
            <a:r>
              <a:rPr lang="en-US" sz="1800" b="0" i="1" u="none">
                <a:solidFill>
                  <a:schemeClr val="dk1"/>
                </a:solidFill>
                <a:latin typeface="Calibri"/>
                <a:ea typeface="Calibri"/>
                <a:cs typeface="Calibri"/>
                <a:sym typeface="Calibri"/>
              </a:rPr>
              <a:t>pazienti non sono più ricoverati. Il non obbedire a questi dettami conduce a successive incarcerazioni, ciò non è altro c</a:t>
            </a:r>
            <a:r>
              <a:rPr lang="en-US" sz="1800" b="0" i="1">
                <a:solidFill>
                  <a:schemeClr val="dk1"/>
                </a:solidFill>
                <a:latin typeface="Calibri"/>
                <a:ea typeface="Calibri"/>
                <a:cs typeface="Calibri"/>
                <a:sym typeface="Calibri"/>
              </a:rPr>
              <a:t>he</a:t>
            </a:r>
            <a:r>
              <a:rPr lang="en-US" sz="1800" b="0" i="1" u="none">
                <a:solidFill>
                  <a:schemeClr val="dk1"/>
                </a:solidFill>
                <a:latin typeface="Calibri"/>
                <a:ea typeface="Calibri"/>
                <a:cs typeface="Calibri"/>
                <a:sym typeface="Calibri"/>
              </a:rPr>
              <a:t> una forma di controllo. Molte persone abbandonano questo sistema con I sogni infranti e vite sorvegliate per sempre dal sistema da cui non si può sfuggire. Ciò è una violazione dei diritti umani come sottolineato dalla Convenzione delle Nazioni Unite.”</a:t>
            </a:r>
            <a:endParaRPr/>
          </a:p>
          <a:p>
            <a:pPr marL="285750" marR="0" lvl="0" indent="-171450" algn="l" rtl="0">
              <a:lnSpc>
                <a:spcPct val="150000"/>
              </a:lnSpc>
              <a:spcBef>
                <a:spcPts val="500"/>
              </a:spcBef>
              <a:spcAft>
                <a:spcPts val="0"/>
              </a:spcAft>
              <a:buClr>
                <a:schemeClr val="accent1"/>
              </a:buClr>
              <a:buSzPts val="1800"/>
              <a:buFont typeface="Arial"/>
              <a:buNone/>
            </a:pPr>
            <a:endParaRPr sz="1800" b="0" i="1" u="none">
              <a:solidFill>
                <a:schemeClr val="dk1"/>
              </a:solidFill>
              <a:latin typeface="Calibri"/>
              <a:ea typeface="Calibri"/>
              <a:cs typeface="Calibri"/>
              <a:sym typeface="Calibri"/>
            </a:endParaRPr>
          </a:p>
        </p:txBody>
      </p:sp>
      <p:sp>
        <p:nvSpPr>
          <p:cNvPr id="1067" name="Google Shape;1067;p90"/>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rPr>
              <a:t>Esercizio 4.1: L’esperienza del ricovero e trattamento non volontario - 1</a:t>
            </a:r>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91"/>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91</a:t>
            </a:fld>
            <a:endParaRPr sz="1400" b="0" i="0" u="none" strike="noStrike" cap="none">
              <a:solidFill>
                <a:srgbClr val="000000"/>
              </a:solidFill>
              <a:latin typeface="Arial"/>
              <a:ea typeface="Arial"/>
              <a:cs typeface="Arial"/>
              <a:sym typeface="Arial"/>
            </a:endParaRPr>
          </a:p>
        </p:txBody>
      </p:sp>
      <p:sp>
        <p:nvSpPr>
          <p:cNvPr id="1074" name="Google Shape;1074;p91"/>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0" marR="0" lvl="0" indent="0" algn="ctr" rtl="0">
              <a:lnSpc>
                <a:spcPct val="100000"/>
              </a:lnSpc>
              <a:spcBef>
                <a:spcPts val="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endParaRPr sz="2500" b="1" i="1" u="none">
              <a:solidFill>
                <a:schemeClr val="dk1"/>
              </a:solidFill>
              <a:latin typeface="Calibri"/>
              <a:ea typeface="Calibri"/>
              <a:cs typeface="Calibri"/>
              <a:sym typeface="Calibri"/>
            </a:endParaRPr>
          </a:p>
          <a:p>
            <a:pPr marL="0" marR="0" lvl="0" indent="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Come vi sentite dopo questa testimonianza? </a:t>
            </a:r>
            <a:endParaRPr/>
          </a:p>
        </p:txBody>
      </p:sp>
      <p:sp>
        <p:nvSpPr>
          <p:cNvPr id="1075" name="Google Shape;1075;p91"/>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Esercizio 4.1: L’esperienza del ricovero e trattamento involontario - 2</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p92"/>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92</a:t>
            </a:fld>
            <a:endParaRPr sz="1400" b="0" i="0" u="none" strike="noStrike" cap="none">
              <a:solidFill>
                <a:srgbClr val="000000"/>
              </a:solidFill>
              <a:latin typeface="Arial"/>
              <a:ea typeface="Arial"/>
              <a:cs typeface="Arial"/>
              <a:sym typeface="Arial"/>
            </a:endParaRPr>
          </a:p>
        </p:txBody>
      </p:sp>
      <p:sp>
        <p:nvSpPr>
          <p:cNvPr id="1082" name="Google Shape;1082;p92"/>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con disabilità psicosociale, intellettiva o cognitiva sono spesso trattenute contro la loro volontà nei servizi di salute mentale e nei servizi sociali.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Alle volte le persone possono accedere volontariamente ai servizi di salute mentale e ai servizi sociali perch</a:t>
            </a:r>
            <a:r>
              <a:rPr lang="en-US" b="0">
                <a:solidFill>
                  <a:schemeClr val="dk1"/>
                </a:solidFill>
                <a:latin typeface="Calibri"/>
                <a:ea typeface="Calibri"/>
                <a:cs typeface="Calibri"/>
                <a:sym typeface="Calibri"/>
              </a:rPr>
              <a:t>é</a:t>
            </a:r>
            <a:r>
              <a:rPr lang="en-US" sz="2200" b="0" i="0" u="none">
                <a:solidFill>
                  <a:schemeClr val="dk1"/>
                </a:solidFill>
                <a:latin typeface="Calibri"/>
                <a:ea typeface="Calibri"/>
                <a:cs typeface="Calibri"/>
                <a:sym typeface="Calibri"/>
              </a:rPr>
              <a:t> non ci sono alternative disponibili.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senza fissa dimora possono essere mandate nei servizi o in istituzioni contro la loro volontà perch</a:t>
            </a:r>
            <a:r>
              <a:rPr lang="en-US" b="0">
                <a:solidFill>
                  <a:schemeClr val="dk1"/>
                </a:solidFill>
                <a:latin typeface="Calibri"/>
                <a:ea typeface="Calibri"/>
                <a:cs typeface="Calibri"/>
                <a:sym typeface="Calibri"/>
              </a:rPr>
              <a:t>é</a:t>
            </a:r>
            <a:r>
              <a:rPr lang="en-US" sz="2200" b="0" i="0" u="none">
                <a:solidFill>
                  <a:schemeClr val="dk1"/>
                </a:solidFill>
                <a:latin typeface="Calibri"/>
                <a:ea typeface="Calibri"/>
                <a:cs typeface="Calibri"/>
                <a:sym typeface="Calibri"/>
              </a:rPr>
              <a:t> si ritiene che stiano meglio in un servizio.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Alle persone trattenute contro la loro volontà molto spesso viene imposto un trattamento obbligatorio.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detenzione ed il trattamento involontario possono durare per giorno, settimane, mesi ed anche anni. </a:t>
            </a:r>
            <a:endParaRPr/>
          </a:p>
        </p:txBody>
      </p:sp>
      <p:sp>
        <p:nvSpPr>
          <p:cNvPr id="1083" name="Google Shape;1083;p92"/>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- 1</a:t>
            </a:r>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88"/>
        <p:cNvGrpSpPr/>
        <p:nvPr/>
      </p:nvGrpSpPr>
      <p:grpSpPr>
        <a:xfrm>
          <a:off x="0" y="0"/>
          <a:ext cx="0" cy="0"/>
          <a:chOff x="0" y="0"/>
          <a:chExt cx="0" cy="0"/>
        </a:xfrm>
      </p:grpSpPr>
      <p:sp>
        <p:nvSpPr>
          <p:cNvPr id="1089" name="Google Shape;1089;p93"/>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93</a:t>
            </a:fld>
            <a:endParaRPr sz="1400" b="0" i="0" u="none" strike="noStrike" cap="none">
              <a:solidFill>
                <a:srgbClr val="000000"/>
              </a:solidFill>
              <a:latin typeface="Arial"/>
              <a:ea typeface="Arial"/>
              <a:cs typeface="Arial"/>
              <a:sym typeface="Arial"/>
            </a:endParaRPr>
          </a:p>
        </p:txBody>
      </p:sp>
      <p:sp>
        <p:nvSpPr>
          <p:cNvPr id="1090" name="Google Shape;1090;p93"/>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Alcune leggi permettono che le persone vengano trattenute e sottoposte a trattamento sulla base di ciò che è stato diagnosticato -  dal momento che si trovano in una particolare condizione o a causa della disabilità.</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 legge può richiedere altri criteri (es. </a:t>
            </a:r>
            <a:r>
              <a:rPr lang="en-US" b="0">
                <a:solidFill>
                  <a:schemeClr val="dk1"/>
                </a:solidFill>
                <a:latin typeface="Calibri"/>
                <a:ea typeface="Calibri"/>
                <a:cs typeface="Calibri"/>
                <a:sym typeface="Calibri"/>
              </a:rPr>
              <a:t>n</a:t>
            </a:r>
            <a:r>
              <a:rPr lang="en-US" sz="2200" b="0" i="0" u="none">
                <a:solidFill>
                  <a:schemeClr val="dk1"/>
                </a:solidFill>
                <a:latin typeface="Calibri"/>
                <a:ea typeface="Calibri"/>
                <a:cs typeface="Calibri"/>
                <a:sym typeface="Calibri"/>
              </a:rPr>
              <a:t>ecessità di cura e trattamento, rischio di deterioramento della salute senza trattamento, pericolo per se stessi o per gli altri).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Queste leggi sono discriminatorie nei confronti delle persone con disabilità psicosociale, intellettiva e cognitiva dal momento che permettono il trattenimento di tali persone in situazioni per cui le altre persone non verrebbero trattenute involontariamente.</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Anche altri gruppi ad alto rischio di violenza non possono essere trattenuti sulla base di un accresciuto rischio di violenza.</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091" name="Google Shape;1091;p93"/>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- 2</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94"/>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94</a:t>
            </a:fld>
            <a:endParaRPr sz="1400" b="0" i="0" u="none" strike="noStrike" cap="none">
              <a:solidFill>
                <a:srgbClr val="000000"/>
              </a:solidFill>
              <a:latin typeface="Arial"/>
              <a:ea typeface="Arial"/>
              <a:cs typeface="Arial"/>
              <a:sym typeface="Arial"/>
            </a:endParaRPr>
          </a:p>
        </p:txBody>
      </p:sp>
      <p:sp>
        <p:nvSpPr>
          <p:cNvPr id="1098" name="Google Shape;1098;p94"/>
          <p:cNvSpPr txBox="1">
            <a:spLocks noGrp="1"/>
          </p:cNvSpPr>
          <p:nvPr>
            <p:ph type="body" idx="1"/>
          </p:nvPr>
        </p:nvSpPr>
        <p:spPr>
          <a:xfrm>
            <a:off x="250825" y="1511300"/>
            <a:ext cx="11430000" cy="4500562"/>
          </a:xfrm>
          <a:prstGeom prst="rect">
            <a:avLst/>
          </a:prstGeom>
          <a:noFill/>
          <a:ln>
            <a:noFill/>
          </a:ln>
        </p:spPr>
        <p:txBody>
          <a:bodyPr spcFirstLastPara="1" wrap="square" lIns="0" tIns="46800" rIns="0" bIns="45700" anchor="t" anchorCtr="0">
            <a:noAutofit/>
          </a:bodyPr>
          <a:lstStyle/>
          <a:p>
            <a:pPr marL="285750" marR="0" lvl="0" indent="-146050" algn="l" rtl="0">
              <a:lnSpc>
                <a:spcPct val="100000"/>
              </a:lnSpc>
              <a:spcBef>
                <a:spcPts val="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146050" algn="l" rtl="0">
              <a:lnSpc>
                <a:spcPct val="10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a:p>
            <a:pPr marL="285750" marR="0" lvl="0" indent="-28575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Come vi sentireste se foste trattenuti  e sottoposti a trattamento contro la vostra volontà ?</a:t>
            </a:r>
            <a:endParaRPr/>
          </a:p>
          <a:p>
            <a:pPr marL="285750" marR="0" lvl="0" indent="-285750" algn="ctr" rtl="0">
              <a:lnSpc>
                <a:spcPct val="100000"/>
              </a:lnSpc>
              <a:spcBef>
                <a:spcPts val="1200"/>
              </a:spcBef>
              <a:spcAft>
                <a:spcPts val="0"/>
              </a:spcAft>
              <a:buClr>
                <a:schemeClr val="accent1"/>
              </a:buClr>
              <a:buSzPts val="2500"/>
              <a:buFont typeface="Arial"/>
              <a:buNone/>
            </a:pPr>
            <a:r>
              <a:rPr lang="en-US" sz="2500" b="1" i="1" u="none">
                <a:solidFill>
                  <a:schemeClr val="dk1"/>
                </a:solidFill>
                <a:latin typeface="Calibri"/>
                <a:ea typeface="Calibri"/>
                <a:cs typeface="Calibri"/>
                <a:sym typeface="Calibri"/>
              </a:rPr>
              <a:t>Come vi siete sentiti quando siete stati trattenuti e siete stati sottoposti a trattamento contro la vostra volontà  ?</a:t>
            </a:r>
            <a:endParaRPr/>
          </a:p>
        </p:txBody>
      </p:sp>
      <p:sp>
        <p:nvSpPr>
          <p:cNvPr id="1099" name="Google Shape;1099;p94"/>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- 3</a:t>
            </a:r>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104"/>
        <p:cNvGrpSpPr/>
        <p:nvPr/>
      </p:nvGrpSpPr>
      <p:grpSpPr>
        <a:xfrm>
          <a:off x="0" y="0"/>
          <a:ext cx="0" cy="0"/>
          <a:chOff x="0" y="0"/>
          <a:chExt cx="0" cy="0"/>
        </a:xfrm>
      </p:grpSpPr>
      <p:sp>
        <p:nvSpPr>
          <p:cNvPr id="1105" name="Google Shape;1105;p95"/>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95</a:t>
            </a:fld>
            <a:endParaRPr sz="1400" b="0" i="0" u="none" strike="noStrike" cap="none">
              <a:solidFill>
                <a:srgbClr val="000000"/>
              </a:solidFill>
              <a:latin typeface="Arial"/>
              <a:ea typeface="Arial"/>
              <a:cs typeface="Arial"/>
              <a:sym typeface="Arial"/>
            </a:endParaRPr>
          </a:p>
        </p:txBody>
      </p:sp>
      <p:sp>
        <p:nvSpPr>
          <p:cNvPr id="1106" name="Google Shape;1106;p95"/>
          <p:cNvSpPr txBox="1">
            <a:spLocks noGrp="1"/>
          </p:cNvSpPr>
          <p:nvPr>
            <p:ph type="body" idx="1"/>
          </p:nvPr>
        </p:nvSpPr>
        <p:spPr>
          <a:xfrm>
            <a:off x="506412" y="1511300"/>
            <a:ext cx="11174412" cy="450056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Lo scopo della CRPD è quello di affrontare questa situazione offrendo una guida chiara sul cambiamento delle pratiche e delle leggi.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 diritti protetti dalla CRPD sono interconnessi. Molti di questi diritti ribadiscono il fatto che le persone non devono essere trattenute o sottoposte a trattamento contro la loro volontà o sulla base della loro disabilità.  </a:t>
            </a:r>
            <a:endParaRPr/>
          </a:p>
        </p:txBody>
      </p:sp>
      <p:sp>
        <p:nvSpPr>
          <p:cNvPr id="1107" name="Google Shape;1107;p95"/>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- 4</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96"/>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96</a:t>
            </a:fld>
            <a:endParaRPr sz="1400" b="0" i="0" u="none" strike="noStrike" cap="none">
              <a:solidFill>
                <a:srgbClr val="000000"/>
              </a:solidFill>
              <a:latin typeface="Arial"/>
              <a:ea typeface="Arial"/>
              <a:cs typeface="Arial"/>
              <a:sym typeface="Arial"/>
            </a:endParaRPr>
          </a:p>
        </p:txBody>
      </p:sp>
      <p:sp>
        <p:nvSpPr>
          <p:cNvPr id="1114" name="Google Shape;1114;p96"/>
          <p:cNvSpPr txBox="1">
            <a:spLocks noGrp="1"/>
          </p:cNvSpPr>
          <p:nvPr>
            <p:ph type="body" idx="1"/>
          </p:nvPr>
        </p:nvSpPr>
        <p:spPr>
          <a:xfrm>
            <a:off x="507999" y="1476375"/>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5: uguaglianza e non discriminazione</a:t>
            </a:r>
            <a:endParaRPr/>
          </a:p>
        </p:txBody>
      </p:sp>
      <p:sp>
        <p:nvSpPr>
          <p:cNvPr id="1115" name="Google Shape;1115;p96"/>
          <p:cNvSpPr txBox="1">
            <a:spLocks noGrp="1"/>
          </p:cNvSpPr>
          <p:nvPr>
            <p:ph type="body" idx="1"/>
          </p:nvPr>
        </p:nvSpPr>
        <p:spPr>
          <a:xfrm>
            <a:off x="506412" y="1962150"/>
            <a:ext cx="11174412" cy="4049712"/>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Secondo l’articolo 5 le persone con disabilità devono godere dei propri diritti su base di uguaglianza con gli altri.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sottoposte a trattamento a causa di condizioni fisiche non possono generalmente essere trattenute nei servizi sanitari e  curate senza il loro consenso informato.</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fatto che le persone con disabilità psicosociale, intellettiva o cognitiva </a:t>
            </a:r>
            <a:r>
              <a:rPr lang="en-US" sz="2200" b="0" i="1" u="none">
                <a:solidFill>
                  <a:schemeClr val="dk1"/>
                </a:solidFill>
                <a:latin typeface="Calibri"/>
                <a:ea typeface="Calibri"/>
                <a:cs typeface="Calibri"/>
                <a:sym typeface="Calibri"/>
              </a:rPr>
              <a:t>possano </a:t>
            </a:r>
            <a:r>
              <a:rPr lang="en-US" sz="2200" b="0" i="0" u="none">
                <a:solidFill>
                  <a:schemeClr val="dk1"/>
                </a:solidFill>
                <a:latin typeface="Calibri"/>
                <a:ea typeface="Calibri"/>
                <a:cs typeface="Calibri"/>
                <a:sym typeface="Calibri"/>
              </a:rPr>
              <a:t>essere trattenute e sottoposte a trattamento contro la loro volontà costituisce discriminazione sulla base della disabilità, quindi viola l’articolo 5.</a:t>
            </a:r>
            <a:endParaRPr sz="2200" b="0" i="1" u="none">
              <a:solidFill>
                <a:schemeClr val="dk1"/>
              </a:solidFill>
              <a:latin typeface="Calibri"/>
              <a:ea typeface="Calibri"/>
              <a:cs typeface="Calibri"/>
              <a:sym typeface="Calibri"/>
            </a:endParaRPr>
          </a:p>
          <a:p>
            <a:pPr marL="285750" marR="0" lvl="0" indent="-146050" algn="l" rtl="0">
              <a:lnSpc>
                <a:spcPct val="150000"/>
              </a:lnSpc>
              <a:spcBef>
                <a:spcPts val="1200"/>
              </a:spcBef>
              <a:spcAft>
                <a:spcPts val="0"/>
              </a:spcAft>
              <a:buClr>
                <a:schemeClr val="accent1"/>
              </a:buClr>
              <a:buSzPts val="2200"/>
              <a:buFont typeface="Arial"/>
              <a:buNone/>
            </a:pPr>
            <a:endParaRPr sz="2200" b="0" i="1" u="none">
              <a:solidFill>
                <a:schemeClr val="dk1"/>
              </a:solidFill>
              <a:latin typeface="Calibri"/>
              <a:ea typeface="Calibri"/>
              <a:cs typeface="Calibri"/>
              <a:sym typeface="Calibri"/>
            </a:endParaRPr>
          </a:p>
        </p:txBody>
      </p:sp>
      <p:sp>
        <p:nvSpPr>
          <p:cNvPr id="1116" name="Google Shape;1116;p96"/>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- 5</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97"/>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97</a:t>
            </a:fld>
            <a:endParaRPr sz="1400" b="0" i="0" u="none" strike="noStrike" cap="none">
              <a:solidFill>
                <a:srgbClr val="000000"/>
              </a:solidFill>
              <a:latin typeface="Arial"/>
              <a:ea typeface="Arial"/>
              <a:cs typeface="Arial"/>
              <a:sym typeface="Arial"/>
            </a:endParaRPr>
          </a:p>
        </p:txBody>
      </p:sp>
      <p:sp>
        <p:nvSpPr>
          <p:cNvPr id="1123" name="Google Shape;1123;p97"/>
          <p:cNvSpPr txBox="1">
            <a:spLocks noGrp="1"/>
          </p:cNvSpPr>
          <p:nvPr>
            <p:ph type="body" idx="1"/>
          </p:nvPr>
        </p:nvSpPr>
        <p:spPr>
          <a:xfrm>
            <a:off x="507999" y="149860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12: uguale riconoscimento dinanzi alla legge</a:t>
            </a:r>
            <a:endParaRPr/>
          </a:p>
        </p:txBody>
      </p:sp>
      <p:sp>
        <p:nvSpPr>
          <p:cNvPr id="1124" name="Google Shape;1124;p97"/>
          <p:cNvSpPr txBox="1">
            <a:spLocks noGrp="1"/>
          </p:cNvSpPr>
          <p:nvPr>
            <p:ph type="body" idx="1"/>
          </p:nvPr>
        </p:nvSpPr>
        <p:spPr>
          <a:xfrm>
            <a:off x="506412" y="1984375"/>
            <a:ext cx="11174412" cy="4027487"/>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L’articolo 12 sta alla base ed è indispensabile per tutti gli altri articolo della CRPD.</a:t>
            </a:r>
            <a:endParaRPr/>
          </a:p>
          <a:p>
            <a:pPr marL="285750" marR="0" lvl="0" indent="-285750" algn="l" rtl="0">
              <a:lnSpc>
                <a:spcPct val="100000"/>
              </a:lnSpc>
              <a:spcBef>
                <a:spcPts val="5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Proteggendo il diritto alla capacità giuridica, la CRPD assicura che le persone abbiano il diritto a prendere decisioni in tutti gli ambiti della propria vita, inclusa la cura ed il trattamento</a:t>
            </a:r>
            <a:endParaRPr/>
          </a:p>
          <a:p>
            <a:pPr marL="285750" marR="0" lvl="0" indent="-285750" algn="l" rtl="0">
              <a:lnSpc>
                <a:spcPct val="100000"/>
              </a:lnSpc>
              <a:spcBef>
                <a:spcPts val="5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Il consenso informato deve essere sempre firmato prima del ricovero in un servizio di salute mentale o servizio collegato.</a:t>
            </a:r>
            <a:endParaRPr/>
          </a:p>
          <a:p>
            <a:pPr marL="285750" marR="0" lvl="0" indent="-285750" algn="l" rtl="0">
              <a:lnSpc>
                <a:spcPct val="100000"/>
              </a:lnSpc>
              <a:spcBef>
                <a:spcPts val="5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Gli operatori di salute mentale o altri operatori devono trattare direttamente con la persona e non solo con i familiari o assis</a:t>
            </a:r>
            <a:r>
              <a:rPr lang="en-US" sz="2000" b="0">
                <a:solidFill>
                  <a:schemeClr val="dk1"/>
                </a:solidFill>
                <a:latin typeface="Calibri"/>
                <a:ea typeface="Calibri"/>
                <a:cs typeface="Calibri"/>
                <a:sym typeface="Calibri"/>
              </a:rPr>
              <a:t>t</a:t>
            </a:r>
            <a:r>
              <a:rPr lang="en-US" sz="2000" b="0" i="0" u="none">
                <a:solidFill>
                  <a:schemeClr val="dk1"/>
                </a:solidFill>
                <a:latin typeface="Calibri"/>
                <a:ea typeface="Calibri"/>
                <a:cs typeface="Calibri"/>
                <a:sym typeface="Calibri"/>
              </a:rPr>
              <a:t>enti della persona. </a:t>
            </a:r>
            <a:endParaRPr/>
          </a:p>
          <a:p>
            <a:pPr marL="285750" marR="0" lvl="0" indent="-285750" algn="l" rtl="0">
              <a:lnSpc>
                <a:spcPct val="100000"/>
              </a:lnSpc>
              <a:spcBef>
                <a:spcPts val="5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Gli operatori devono anche provare ad assicurarsi che la persona non sia indebitamente influenzata da altri quando prende una decisione sulla cura o sul trattamento.</a:t>
            </a:r>
            <a:endParaRPr/>
          </a:p>
          <a:p>
            <a:pPr marL="285750" marR="0" lvl="0" indent="-285750" algn="l" rtl="0">
              <a:lnSpc>
                <a:spcPct val="100000"/>
              </a:lnSpc>
              <a:spcBef>
                <a:spcPts val="500"/>
              </a:spcBef>
              <a:spcAft>
                <a:spcPts val="0"/>
              </a:spcAft>
              <a:buClr>
                <a:schemeClr val="accent1"/>
              </a:buClr>
              <a:buSzPts val="2000"/>
              <a:buFont typeface="Arial"/>
              <a:buChar char="•"/>
            </a:pPr>
            <a:r>
              <a:rPr lang="en-US" sz="2000" b="0" i="0" u="none">
                <a:solidFill>
                  <a:schemeClr val="dk1"/>
                </a:solidFill>
                <a:latin typeface="Calibri"/>
                <a:ea typeface="Calibri"/>
                <a:cs typeface="Calibri"/>
                <a:sym typeface="Calibri"/>
              </a:rPr>
              <a:t>Gli operatori devono anche assicurarsi che la persona riceva un accomodamento necessario per la propria disabilità ed ogni assistenza necessaria indipendente in maniera da prendere o comunicare le proprie decisioni sulla cura e sul trattamento. </a:t>
            </a:r>
            <a:endParaRPr/>
          </a:p>
          <a:p>
            <a:pPr marL="285750" marR="0" lvl="0" indent="-158750" algn="l" rtl="0">
              <a:lnSpc>
                <a:spcPct val="150000"/>
              </a:lnSpc>
              <a:spcBef>
                <a:spcPts val="500"/>
              </a:spcBef>
              <a:spcAft>
                <a:spcPts val="0"/>
              </a:spcAft>
              <a:buClr>
                <a:schemeClr val="accent1"/>
              </a:buClr>
              <a:buSzPts val="2000"/>
              <a:buFont typeface="Arial"/>
              <a:buNone/>
            </a:pPr>
            <a:endParaRPr sz="2000" b="0" i="0" u="none">
              <a:solidFill>
                <a:schemeClr val="dk1"/>
              </a:solidFill>
              <a:latin typeface="Calibri"/>
              <a:ea typeface="Calibri"/>
              <a:cs typeface="Calibri"/>
              <a:sym typeface="Calibri"/>
            </a:endParaRPr>
          </a:p>
        </p:txBody>
      </p:sp>
      <p:sp>
        <p:nvSpPr>
          <p:cNvPr id="1125" name="Google Shape;1125;p97"/>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- 6</a:t>
            </a:r>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98"/>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98</a:t>
            </a:fld>
            <a:endParaRPr sz="1400" b="0" i="0" u="none" strike="noStrike" cap="none">
              <a:solidFill>
                <a:srgbClr val="000000"/>
              </a:solidFill>
              <a:latin typeface="Arial"/>
              <a:ea typeface="Arial"/>
              <a:cs typeface="Arial"/>
              <a:sym typeface="Arial"/>
            </a:endParaRPr>
          </a:p>
        </p:txBody>
      </p:sp>
      <p:sp>
        <p:nvSpPr>
          <p:cNvPr id="1132" name="Google Shape;1132;p98"/>
          <p:cNvSpPr txBox="1">
            <a:spLocks noGrp="1"/>
          </p:cNvSpPr>
          <p:nvPr>
            <p:ph type="body" idx="1"/>
          </p:nvPr>
        </p:nvSpPr>
        <p:spPr>
          <a:xfrm>
            <a:off x="507999" y="149860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50000"/>
              </a:lnSpc>
              <a:spcBef>
                <a:spcPts val="0"/>
              </a:spcBef>
              <a:spcAft>
                <a:spcPts val="0"/>
              </a:spcAft>
              <a:buSzPts val="2200"/>
              <a:buNone/>
            </a:pPr>
            <a:r>
              <a:rPr lang="en-US" sz="2200" b="1" i="0" u="none">
                <a:solidFill>
                  <a:schemeClr val="accent2"/>
                </a:solidFill>
              </a:rPr>
              <a:t>Articolo 14: libertà e sicurezza della persona</a:t>
            </a:r>
            <a:endParaRPr/>
          </a:p>
        </p:txBody>
      </p:sp>
      <p:sp>
        <p:nvSpPr>
          <p:cNvPr id="1133" name="Google Shape;1133;p98"/>
          <p:cNvSpPr txBox="1">
            <a:spLocks noGrp="1"/>
          </p:cNvSpPr>
          <p:nvPr>
            <p:ph type="body" idx="1"/>
          </p:nvPr>
        </p:nvSpPr>
        <p:spPr>
          <a:xfrm>
            <a:off x="506412" y="1984375"/>
            <a:ext cx="11174412" cy="4027487"/>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L’articolo 14 garantisce  il diritto alla libertà ed alla sicurezza. Evidenzia in maniera chiara che “la disabilità in nessun caso deve giustificare la privazione della libertà”</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Ciò significa che la disabilità non può mai essere la base per togliere a qualcuno la propria libertà.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Le persone con disabilità possono essere trattenute solo sulla stessa base (e per gli stessi motivi) degli altri cittadini.</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Quindi le persone con disabilità psicosociale, intellettiva e cognitiva non devono mai essere trattenute nei servizi di salute mentale o servizi sociali o istituzioni in quanto disabili, nemmeno quando sono coinvolti criteri aggiuntivi. </a:t>
            </a:r>
            <a:endParaRPr/>
          </a:p>
          <a:p>
            <a:pPr marL="285750" marR="0" lvl="0" indent="-146050" algn="l" rtl="0">
              <a:lnSpc>
                <a:spcPct val="150000"/>
              </a:lnSpc>
              <a:spcBef>
                <a:spcPts val="1200"/>
              </a:spcBef>
              <a:spcAft>
                <a:spcPts val="0"/>
              </a:spcAft>
              <a:buClr>
                <a:schemeClr val="accent1"/>
              </a:buClr>
              <a:buSzPts val="2200"/>
              <a:buFont typeface="Arial"/>
              <a:buNone/>
            </a:pPr>
            <a:endParaRPr sz="2200" b="0" i="0" u="none">
              <a:solidFill>
                <a:schemeClr val="dk1"/>
              </a:solidFill>
              <a:latin typeface="Calibri"/>
              <a:ea typeface="Calibri"/>
              <a:cs typeface="Calibri"/>
              <a:sym typeface="Calibri"/>
            </a:endParaRPr>
          </a:p>
        </p:txBody>
      </p:sp>
      <p:sp>
        <p:nvSpPr>
          <p:cNvPr id="1134" name="Google Shape;1134;p98"/>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- 7</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39"/>
        <p:cNvGrpSpPr/>
        <p:nvPr/>
      </p:nvGrpSpPr>
      <p:grpSpPr>
        <a:xfrm>
          <a:off x="0" y="0"/>
          <a:ext cx="0" cy="0"/>
          <a:chOff x="0" y="0"/>
          <a:chExt cx="0" cy="0"/>
        </a:xfrm>
      </p:grpSpPr>
      <p:sp>
        <p:nvSpPr>
          <p:cNvPr id="1140" name="Google Shape;1140;p99"/>
          <p:cNvSpPr txBox="1"/>
          <p:nvPr/>
        </p:nvSpPr>
        <p:spPr>
          <a:xfrm>
            <a:off x="10034587" y="6623050"/>
            <a:ext cx="1647825" cy="21590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lt1"/>
              </a:buClr>
              <a:buSzPts val="1000"/>
              <a:buFont typeface="Calibri"/>
              <a:buNone/>
            </a:pPr>
            <a:fld id="{00000000-1234-1234-1234-123412341234}" type="slidenum">
              <a:rPr lang="en-US" sz="1000" b="0" i="0" u="none" strike="noStrike" cap="none">
                <a:solidFill>
                  <a:schemeClr val="lt1"/>
                </a:solidFill>
                <a:latin typeface="Calibri"/>
                <a:ea typeface="Calibri"/>
                <a:cs typeface="Calibri"/>
                <a:sym typeface="Calibri"/>
              </a:rPr>
              <a:t>99</a:t>
            </a:fld>
            <a:endParaRPr sz="1400" b="0" i="0" u="none" strike="noStrike" cap="none">
              <a:solidFill>
                <a:srgbClr val="000000"/>
              </a:solidFill>
              <a:latin typeface="Arial"/>
              <a:ea typeface="Arial"/>
              <a:cs typeface="Arial"/>
              <a:sym typeface="Arial"/>
            </a:endParaRPr>
          </a:p>
        </p:txBody>
      </p:sp>
      <p:sp>
        <p:nvSpPr>
          <p:cNvPr id="1141" name="Google Shape;1141;p99"/>
          <p:cNvSpPr txBox="1">
            <a:spLocks noGrp="1"/>
          </p:cNvSpPr>
          <p:nvPr>
            <p:ph type="body" idx="1"/>
          </p:nvPr>
        </p:nvSpPr>
        <p:spPr>
          <a:xfrm>
            <a:off x="507999" y="1936750"/>
            <a:ext cx="11172825" cy="360362"/>
          </a:xfrm>
          <a:prstGeom prst="rect">
            <a:avLst/>
          </a:prstGeom>
          <a:noFill/>
          <a:ln>
            <a:noFill/>
          </a:ln>
        </p:spPr>
        <p:txBody>
          <a:bodyPr spcFirstLastPara="1" wrap="square" lIns="0" tIns="0" rIns="0" bIns="0" anchor="b" anchorCtr="0">
            <a:noAutofit/>
          </a:bodyPr>
          <a:lstStyle/>
          <a:p>
            <a:pPr marL="285750" lvl="0" indent="-285750" algn="l" rtl="0">
              <a:lnSpc>
                <a:spcPct val="100000"/>
              </a:lnSpc>
              <a:spcBef>
                <a:spcPts val="0"/>
              </a:spcBef>
              <a:spcAft>
                <a:spcPts val="0"/>
              </a:spcAft>
              <a:buSzPts val="2200"/>
              <a:buNone/>
            </a:pPr>
            <a:r>
              <a:rPr lang="en-US" sz="2200" b="1" i="0" u="none">
                <a:solidFill>
                  <a:schemeClr val="accent2"/>
                </a:solidFill>
              </a:rPr>
              <a:t>Articolo 15: libertà dalla tortura o da trattamenti e punizioni crudeli, inumani o degradanti e Articolo 16: libertà dallo sfruttamento, violenza e abusi</a:t>
            </a:r>
            <a:endParaRPr/>
          </a:p>
        </p:txBody>
      </p:sp>
      <p:sp>
        <p:nvSpPr>
          <p:cNvPr id="1142" name="Google Shape;1142;p99"/>
          <p:cNvSpPr txBox="1">
            <a:spLocks noGrp="1"/>
          </p:cNvSpPr>
          <p:nvPr>
            <p:ph type="body" idx="1"/>
          </p:nvPr>
        </p:nvSpPr>
        <p:spPr>
          <a:xfrm>
            <a:off x="506412" y="2422525"/>
            <a:ext cx="11174412" cy="3589337"/>
          </a:xfrm>
          <a:prstGeom prst="rect">
            <a:avLst/>
          </a:prstGeom>
          <a:noFill/>
          <a:ln>
            <a:noFill/>
          </a:ln>
        </p:spPr>
        <p:txBody>
          <a:bodyPr spcFirstLastPara="1" wrap="square" lIns="0" tIns="46800" rIns="0" bIns="45700" anchor="t" anchorCtr="0">
            <a:noAutofit/>
          </a:bodyPr>
          <a:lstStyle/>
          <a:p>
            <a:pPr marL="285750" marR="0" lvl="0" indent="-285750" algn="l" rtl="0">
              <a:lnSpc>
                <a:spcPct val="100000"/>
              </a:lnSpc>
              <a:spcBef>
                <a:spcPts val="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ricovero ed il trattamento involontario nei servizi di salute mentale e nei servizi sociali spesso causa alle persone un forte dolore e sofferenze che possono avere delle conseguenze estremamente negative sulla loro salute e sul loro benessere. </a:t>
            </a:r>
            <a:endParaRPr/>
          </a:p>
          <a:p>
            <a:pPr marL="285750" marR="0" lvl="0" indent="-285750" algn="l" rtl="0">
              <a:lnSpc>
                <a:spcPct val="100000"/>
              </a:lnSpc>
              <a:spcBef>
                <a:spcPts val="1200"/>
              </a:spcBef>
              <a:spcAft>
                <a:spcPts val="0"/>
              </a:spcAft>
              <a:buClr>
                <a:schemeClr val="accent1"/>
              </a:buClr>
              <a:buSzPts val="2200"/>
              <a:buFont typeface="Arial"/>
              <a:buChar char="•"/>
            </a:pPr>
            <a:r>
              <a:rPr lang="en-US" sz="2200" b="0" i="0" u="none">
                <a:solidFill>
                  <a:schemeClr val="dk1"/>
                </a:solidFill>
                <a:latin typeface="Calibri"/>
                <a:ea typeface="Calibri"/>
                <a:cs typeface="Calibri"/>
                <a:sym typeface="Calibri"/>
              </a:rPr>
              <a:t>Il ricovero ed il trattamento involontario vengono vissuti e considerati  atti violenti ed offensivi che possono essere parificati alla tortura ed al maltrattamento in violazione degli articoli 15 e 16 della CRPD.</a:t>
            </a:r>
            <a:endParaRPr/>
          </a:p>
        </p:txBody>
      </p:sp>
      <p:sp>
        <p:nvSpPr>
          <p:cNvPr id="1143" name="Google Shape;1143;p99"/>
          <p:cNvSpPr txBox="1">
            <a:spLocks noGrp="1"/>
          </p:cNvSpPr>
          <p:nvPr>
            <p:ph type="title"/>
          </p:nvPr>
        </p:nvSpPr>
        <p:spPr>
          <a:xfrm>
            <a:off x="506412" y="506412"/>
            <a:ext cx="9793287" cy="431800"/>
          </a:xfrm>
          <a:prstGeom prst="rect">
            <a:avLst/>
          </a:prstGeom>
          <a:noFill/>
          <a:ln>
            <a:noFill/>
          </a:ln>
        </p:spPr>
        <p:txBody>
          <a:bodyPr spcFirstLastPara="1" wrap="square" lIns="0" tIns="0" rIns="0" bIns="0" anchor="t" anchorCtr="0">
            <a:noAutofit/>
          </a:bodyPr>
          <a:lstStyle/>
          <a:p>
            <a:pPr marL="0" lvl="0" indent="0" algn="l" rtl="0">
              <a:lnSpc>
                <a:spcPct val="110000"/>
              </a:lnSpc>
              <a:spcBef>
                <a:spcPts val="0"/>
              </a:spcBef>
              <a:spcAft>
                <a:spcPts val="0"/>
              </a:spcAft>
              <a:buClr>
                <a:schemeClr val="accent1"/>
              </a:buClr>
              <a:buSzPts val="3000"/>
              <a:buFont typeface="Century Gothic"/>
              <a:buNone/>
            </a:pPr>
            <a:r>
              <a:rPr lang="en-US" sz="3000" b="1" i="0" u="none">
                <a:solidFill>
                  <a:schemeClr val="accent1"/>
                </a:solidFill>
                <a:latin typeface="Century Gothic"/>
                <a:ea typeface="Century Gothic"/>
                <a:cs typeface="Century Gothic"/>
                <a:sym typeface="Century Gothic"/>
              </a:rPr>
              <a:t>Presentazione: Che cosa dice la CRPD sulla detenzione e trattamento involontario? - 8</a:t>
            </a:r>
            <a:endParaRPr/>
          </a:p>
        </p:txBody>
      </p:sp>
    </p:spTree>
  </p:cSld>
  <p:clrMapOvr>
    <a:masterClrMapping/>
  </p:clrMapOvr>
</p:sld>
</file>

<file path=ppt/theme/theme1.xml><?xml version="1.0" encoding="utf-8"?>
<a:theme xmlns:a="http://schemas.openxmlformats.org/drawingml/2006/main" name="19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9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0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2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3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4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6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8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LPB">
  <a:themeElements>
    <a:clrScheme name="Lonza colour theme Orange">
      <a:dk1>
        <a:srgbClr val="000000"/>
      </a:dk1>
      <a:lt1>
        <a:srgbClr val="FFFFFF"/>
      </a:lt1>
      <a:dk2>
        <a:srgbClr val="EE7439"/>
      </a:dk2>
      <a:lt2>
        <a:srgbClr val="7F7F7F"/>
      </a:lt2>
      <a:accent1>
        <a:srgbClr val="183F5A"/>
      </a:accent1>
      <a:accent2>
        <a:srgbClr val="007AC0"/>
      </a:accent2>
      <a:accent3>
        <a:srgbClr val="F4AD00"/>
      </a:accent3>
      <a:accent4>
        <a:srgbClr val="8096A4"/>
      </a:accent4>
      <a:accent5>
        <a:srgbClr val="73B6DC"/>
      </a:accent5>
      <a:accent6>
        <a:srgbClr val="F9D2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34113</Words>
  <Application>Microsoft Office PowerPoint</Application>
  <PresentationFormat>Widescreen</PresentationFormat>
  <Paragraphs>1907</Paragraphs>
  <Slides>127</Slides>
  <Notes>127</Notes>
  <HiddenSlides>0</HiddenSlides>
  <MMClips>0</MMClips>
  <ScaleCrop>false</ScaleCrop>
  <HeadingPairs>
    <vt:vector size="8" baseType="variant">
      <vt:variant>
        <vt:lpstr>Caratteri utilizzati</vt:lpstr>
      </vt:variant>
      <vt:variant>
        <vt:i4>7</vt:i4>
      </vt:variant>
      <vt:variant>
        <vt:lpstr>Tema</vt:lpstr>
      </vt:variant>
      <vt:variant>
        <vt:i4>20</vt:i4>
      </vt:variant>
      <vt:variant>
        <vt:lpstr>Server OLE incorporati</vt:lpstr>
      </vt:variant>
      <vt:variant>
        <vt:i4>0</vt:i4>
      </vt:variant>
      <vt:variant>
        <vt:lpstr>Titoli diapositive</vt:lpstr>
      </vt:variant>
      <vt:variant>
        <vt:i4>127</vt:i4>
      </vt:variant>
    </vt:vector>
  </HeadingPairs>
  <TitlesOfParts>
    <vt:vector size="154" baseType="lpstr">
      <vt:lpstr>Cambria</vt:lpstr>
      <vt:lpstr>Arial</vt:lpstr>
      <vt:lpstr>Helvetica Neue</vt:lpstr>
      <vt:lpstr>Calibri</vt:lpstr>
      <vt:lpstr>Belleza</vt:lpstr>
      <vt:lpstr>Century Gothic</vt:lpstr>
      <vt:lpstr>Noto Sans Symbols</vt:lpstr>
      <vt:lpstr>19_LPB</vt:lpstr>
      <vt:lpstr>2_LPB</vt:lpstr>
      <vt:lpstr>3_LPB</vt:lpstr>
      <vt:lpstr>LPB</vt:lpstr>
      <vt:lpstr>1_LPB</vt:lpstr>
      <vt:lpstr>4_LPB</vt:lpstr>
      <vt:lpstr>5_LPB</vt:lpstr>
      <vt:lpstr>6_LPB</vt:lpstr>
      <vt:lpstr>7_LPB</vt:lpstr>
      <vt:lpstr>8_LPB</vt:lpstr>
      <vt:lpstr>9_LPB</vt:lpstr>
      <vt:lpstr>10_LPB</vt:lpstr>
      <vt:lpstr>11_LPB</vt:lpstr>
      <vt:lpstr>12_LPB</vt:lpstr>
      <vt:lpstr>13_LPB</vt:lpstr>
      <vt:lpstr>14_LPB</vt:lpstr>
      <vt:lpstr>15_LPB</vt:lpstr>
      <vt:lpstr>16_LPB</vt:lpstr>
      <vt:lpstr>17_LPB</vt:lpstr>
      <vt:lpstr>18_LPB</vt:lpstr>
      <vt:lpstr>Presentazione standard di PowerPoint</vt:lpstr>
      <vt:lpstr>Presentazione standard di PowerPoint</vt:lpstr>
      <vt:lpstr>WHO QualityRights: traguardi ed obiettivi</vt:lpstr>
      <vt:lpstr>Alcuni cenni sull’uso della terminologia in questo corso – 1 </vt:lpstr>
      <vt:lpstr>Alcuni cenni sull’uso della terminologia in questo corso – 2</vt:lpstr>
      <vt:lpstr>Cosa si vuole ottenere in questo modulo formativo</vt:lpstr>
      <vt:lpstr>Argomenti trattati in questo modulo formativo</vt:lpstr>
      <vt:lpstr>Argomento 1: Comprendere il diritto alla capacità giuridica</vt:lpstr>
      <vt:lpstr>Presentazione: breve introduzione a questo modulo formativo             </vt:lpstr>
      <vt:lpstr>Esercizio 1.1: E’ una mia decisione - 1</vt:lpstr>
      <vt:lpstr>Esercizio 1.1: È una mia decisione - 2 </vt:lpstr>
      <vt:lpstr>Presentazione: il diritto alla capacità giuridica - 1</vt:lpstr>
      <vt:lpstr>Presentazione:  il diritto alla capacità giuridica - 2 </vt:lpstr>
      <vt:lpstr>Presentazione:  il diritto alla capacità giuridica - 3</vt:lpstr>
      <vt:lpstr>Presentazione:  il diritto alla capacità giuridica - 4</vt:lpstr>
      <vt:lpstr>Presentazione: il diritto alla capacità giuridica - 5</vt:lpstr>
      <vt:lpstr>Presentazione: il diritto alla capacità giuridica - 6</vt:lpstr>
      <vt:lpstr>Presentazione: il diritto alla capacità giuridica - 7</vt:lpstr>
      <vt:lpstr>Presentazione: il diritto alla capacità giuridica– 8 </vt:lpstr>
      <vt:lpstr>Presentazione: il diritto alla capacità giuridica – 9</vt:lpstr>
      <vt:lpstr>Presentazione: il diritto alla capacità giuridica - 10</vt:lpstr>
      <vt:lpstr>Presentazione: il diritto alla capacità giuridica - 11</vt:lpstr>
      <vt:lpstr>Presentazione: il diritto alla capacità giuridica - 12</vt:lpstr>
      <vt:lpstr>Presentazione: il diritto alla capacità giuridica - 13</vt:lpstr>
      <vt:lpstr>Presentazione: il diritto alla capacità giuridica - 14</vt:lpstr>
      <vt:lpstr>Presentazione: il diritto alla capacità giuridica - 15</vt:lpstr>
      <vt:lpstr>Presentazione: il diritto alla capacità giuridica - 16</vt:lpstr>
      <vt:lpstr>Presentazione: il diritto alla capacità giuridica - 17</vt:lpstr>
      <vt:lpstr>Presentazione: il diritto alla capacità giuridica - 18</vt:lpstr>
      <vt:lpstr>Presentazione: il diritto alla capacità giuridica - 19</vt:lpstr>
      <vt:lpstr>Esercizio 1.2: Negazione della capacità giuridica – 1 </vt:lpstr>
      <vt:lpstr>Esercizio 1.2: Negazione della capacità giuridica - 2</vt:lpstr>
      <vt:lpstr>Presentazione: le conseguenze della negazione del diritto alla capacità giuridica - 1</vt:lpstr>
      <vt:lpstr>Presentazione: le conseguenze della negazione del diritto alla capacità giuridica - 2</vt:lpstr>
      <vt:lpstr>Presentazione: riassunto dell’argomento – 1 </vt:lpstr>
      <vt:lpstr>Presentazione: riassunto dell’argomento - 2 </vt:lpstr>
      <vt:lpstr>Presentazione: riassunto dell’argomento - 3</vt:lpstr>
      <vt:lpstr>Argomento 2: processo decisionale supportato e pianificazione anticipata</vt:lpstr>
      <vt:lpstr>Argomento 2: processo decisionale supportato e pianificazione anticipata</vt:lpstr>
      <vt:lpstr>Esercizio 2.1: discussione sul processo decisionale supportato</vt:lpstr>
      <vt:lpstr>Presentazione: processo decisionale supportato – 1 </vt:lpstr>
      <vt:lpstr>Presentazione: processo decisionale supportato - 2</vt:lpstr>
      <vt:lpstr>Presentazione: processo decisionale supportato - 3</vt:lpstr>
      <vt:lpstr>Presentazione: processo decisionale supportato - 4</vt:lpstr>
      <vt:lpstr>Presentazione: processo decisionale supportato - 5</vt:lpstr>
      <vt:lpstr>Presentazione: processo decisionale supportato - 6</vt:lpstr>
      <vt:lpstr>Presentazione: processo decisionale supportato – 7 </vt:lpstr>
      <vt:lpstr>Presentazione: processo decisionale supportato – 8 </vt:lpstr>
      <vt:lpstr>Presentazione: processo decisionale supportato – 9 </vt:lpstr>
      <vt:lpstr>Presentazione: processo decisionale supportato - 10</vt:lpstr>
      <vt:lpstr>Presentazione: processo decisionale supportato - 11</vt:lpstr>
      <vt:lpstr>Presentazione: processo decisionale supportato - 12</vt:lpstr>
      <vt:lpstr>Presentazione: processo decisionale supportato - 13</vt:lpstr>
      <vt:lpstr>Presentazione: processo decisionale supportato - 14</vt:lpstr>
      <vt:lpstr>Presentazione: processo decisionale supportato - 15</vt:lpstr>
      <vt:lpstr>Presentazione: processo decisionale supportato - 16</vt:lpstr>
      <vt:lpstr>Presentazione: processo decisionale supportato - 17</vt:lpstr>
      <vt:lpstr>Presentazione: processo decisionale supportato - 18</vt:lpstr>
      <vt:lpstr>Presentazione: processo decisionale supportato - 19</vt:lpstr>
      <vt:lpstr>Esercizio 2.2: Situazioni sul processo decisionale supportato - 1</vt:lpstr>
      <vt:lpstr>Esercizio 2.2: Situazioni sul processo decisionale supportato - 2</vt:lpstr>
      <vt:lpstr>Esercizio 2.2: Situazioni sul processo decisionale supportato - 3</vt:lpstr>
      <vt:lpstr>Esercizio 2.2: Situazioni sul processo decisionale supportato - 4</vt:lpstr>
      <vt:lpstr>Esercizio 2.2: Situazioni sul processo decisionale supportato - 5</vt:lpstr>
      <vt:lpstr>Esercizio 2.2: Situazioni sul processo decisionale supportato - 6</vt:lpstr>
      <vt:lpstr>Esercizio 2.2: Situazioni sul processo decisionale supportato - 7</vt:lpstr>
      <vt:lpstr>Presentazione: pianificazione anticipata – 1 </vt:lpstr>
      <vt:lpstr>Presentazione: pianificazione anticipata - 2</vt:lpstr>
      <vt:lpstr>Presentazione: pianificazione anticipata - 3</vt:lpstr>
      <vt:lpstr>Presentazione: pianificazione anticipata - 4</vt:lpstr>
      <vt:lpstr>Presentazione: pianificazione anticipata - 5</vt:lpstr>
      <vt:lpstr>Presentazione: pianificazione anticipata - 6</vt:lpstr>
      <vt:lpstr>Presentazione: pianificazione anticipata - 7</vt:lpstr>
      <vt:lpstr>Presentazione: pianificazione anticipata - 8</vt:lpstr>
      <vt:lpstr>Esercizio 2.3: Discussione sulla pianificazione anticipata - 1</vt:lpstr>
      <vt:lpstr>Esercizio 2.3: Discussione sulla pianificazione anticipata - 2 </vt:lpstr>
      <vt:lpstr>Exercise 2.3: Discussione sulla pianificazione anticipata - 3</vt:lpstr>
      <vt:lpstr>Esercizio 2.3: Discussione sulla pianificazione anticipata - 4</vt:lpstr>
      <vt:lpstr>Esercizio 2.3: Discussione sulla pianificazione anticipata - 5</vt:lpstr>
      <vt:lpstr>Esercizio 2.3: Discussione sulla pianificazione anticipata - 6</vt:lpstr>
      <vt:lpstr>Argomento 3: Consenso informato, disposizioni di trattamento e recovery dettate dalla persona </vt:lpstr>
      <vt:lpstr>Presentazione: consenso informato – 1 </vt:lpstr>
      <vt:lpstr>Presentazione: consenso informato - 2</vt:lpstr>
      <vt:lpstr>Presentazione: consenso informato - 3</vt:lpstr>
      <vt:lpstr>Presentazione: piani di trattamento e recovery dettati dalla persona - 1</vt:lpstr>
      <vt:lpstr>Presentazione: piani di trattamento e recovery dettati dalla persona - 2</vt:lpstr>
      <vt:lpstr>Presentazione: piani di trattamento e recovery dettati dalla persona - 3</vt:lpstr>
      <vt:lpstr>Presentazione: piani di trattamento e recovery dettati dalla persona - 4</vt:lpstr>
      <vt:lpstr>Argomento 4: Evitare la reclusione involontaria ed il trattamento involontario nei servizi di salute mentale e nei servizi sociali </vt:lpstr>
      <vt:lpstr>Esercizio 4.1: L’esperienza del ricovero e trattamento non volontario - 1</vt:lpstr>
      <vt:lpstr>Esercizio 4.1: L’esperienza del ricovero e trattamento involontario - 2</vt:lpstr>
      <vt:lpstr>Presentazione: Che cosa dice la CRPD sulla detenzione e trattamento involontario ? - 1</vt:lpstr>
      <vt:lpstr>Presentazione: Che cosa dice la CRPD sulla detenzione e trattamento involontario? - 2</vt:lpstr>
      <vt:lpstr>Presentazione: Che cosa dice la CRPD sulla detenzione e trattamento involontario? - 3</vt:lpstr>
      <vt:lpstr>Presentazione: Che cosa dice la CRPD sulla detenzione e trattamento involontario? - 4</vt:lpstr>
      <vt:lpstr>Presentazione: Che cosa dice la CRPD sulla detenzione e trattamento involontario? - 5</vt:lpstr>
      <vt:lpstr>Presentazione: Che cosa dice la CRPD sulla detenzione e trattamento involontario? - 6</vt:lpstr>
      <vt:lpstr>Presentazione: Che cosa dice la CRPD sulla detenzione e trattamento involontario? - 7</vt:lpstr>
      <vt:lpstr>Presentazione: Che cosa dice la CRPD sulla detenzione e trattamento involontario? - 8</vt:lpstr>
      <vt:lpstr>Presentazione: Che cosa dice la CRPD sulla detenzione e trattamento involontario? - 9</vt:lpstr>
      <vt:lpstr>Presentazione: Che cosa dice la CRPD sulla detenzione e trattamento involontario? – 10 </vt:lpstr>
      <vt:lpstr>Presentazione: Che cosa dice la CRPD sulla detenzione e trattamento involontario? - 11</vt:lpstr>
      <vt:lpstr>Presentazione: Che cosa dice la CRPD sulla detenzione e trattamento involontario? - 12</vt:lpstr>
      <vt:lpstr>Presentazione: Che cosa dice la CRPD sulla detenzione e trattamento involontario? - 13</vt:lpstr>
      <vt:lpstr>Esercizio 4.2: e per quanto riguarda il mio paese ? - 1 </vt:lpstr>
      <vt:lpstr>Esercizio 4.2: e per quanto riguarda il mio paese? – 2 </vt:lpstr>
      <vt:lpstr>Esercizio 4.2: e per quanto riguarda il mio paese? - 3</vt:lpstr>
      <vt:lpstr>Esercizio 4.3: Scenario sull’eliminazione di misure coercitive - 1</vt:lpstr>
      <vt:lpstr>Esercizio 4.3: Scenario sull’eliminazione di misure coercitive - 2</vt:lpstr>
      <vt:lpstr>Esercizio 4.3: Scenario sull’eliminazione di misure coercitive - 3</vt:lpstr>
      <vt:lpstr>Esercizio 4.3: Scenario sull’eliminazione di misure coercitive - 4</vt:lpstr>
      <vt:lpstr>Esercizio 4.3: Scenario sull’eliminazione di misure coercitive - 5</vt:lpstr>
      <vt:lpstr>Esercizio 4.4: una situazione impegnativa -1 </vt:lpstr>
      <vt:lpstr>Esercizio 4.4: una situazione impegnativa – 2 </vt:lpstr>
      <vt:lpstr>Esercizio 4.4: una situazione impegnativa - 3</vt:lpstr>
      <vt:lpstr>Esercizio 4.4: una situazione impegnativa - 4</vt:lpstr>
      <vt:lpstr>Esercizio 4.4: una situazione impegnativa - 5</vt:lpstr>
      <vt:lpstr>Esercizio 4.4: una situazione impegnativa - 6</vt:lpstr>
      <vt:lpstr>Conclusione del corso -1 </vt:lpstr>
      <vt:lpstr>Conclusione del corso – 2 </vt:lpstr>
      <vt:lpstr>Ringraziamenti (1)</vt:lpstr>
      <vt:lpstr>Ringraziamenti (2)</vt:lpstr>
      <vt:lpstr>Ringraziamenti (3)</vt:lpstr>
      <vt:lpstr>Ringraziamenti (4)</vt:lpstr>
      <vt:lpstr>Ringraziamenti (5)</vt:lpstr>
      <vt:lpstr>Ringraziamenti (6)</vt:lpstr>
      <vt:lpstr>Ringraziamenti (7)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Julia Faure</dc:creator>
  <cp:lastModifiedBy>Tamara Lipovec</cp:lastModifiedBy>
  <cp:revision>6</cp:revision>
  <dcterms:created xsi:type="dcterms:W3CDTF">2019-04-19T06:21:23Z</dcterms:created>
  <dcterms:modified xsi:type="dcterms:W3CDTF">2023-04-03T09:54:20Z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0x010100956705E77DCC804E9BE7F1C1025886C8</vt:lpwstr>
  </property>
  <property fmtid="{D5CDD505-2E9C-101B-9397-08002B2CF9AE}" pid="3" name="_dlc_DocIdItemGuid">
    <vt:lpwstr>ff9045ed-125f-40ab-bbf0-2c943c8f1c66</vt:lpwstr>
  </property>
  <property fmtid="{D5CDD505-2E9C-101B-9397-08002B2CF9AE}" pid="4" name="_dlc_DocId">
    <vt:lpwstr>CRM347QYS2NC-1659832294-68</vt:lpwstr>
  </property>
  <property fmtid="{D5CDD505-2E9C-101B-9397-08002B2CF9AE}" pid="5" name="_dlc_DocIdUrl">
    <vt:lpwstr>https://lonzagroup.sharepoint.com/sites/l003/_layouts/15/DocIdRedir.aspx?ID=CRM347QYS2NC-1659832294-68, CRM347QYS2NC-1659832294-68</vt:lpwstr>
  </property>
</Properties>
</file>