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Lst>
  <p:sldSz cx="12192000" cy="6858000"/>
  <p:notesSz cx="6797675" cy="9928225"/>
  <p:embeddedFontLst>
    <p:embeddedFont>
      <p:font typeface="Calibri" panose="020F0502020204030204" pitchFamily="34" charset="0"/>
      <p:regular r:id="rId117"/>
      <p:bold r:id="rId118"/>
      <p:italic r:id="rId119"/>
      <p:boldItalic r:id="rId120"/>
    </p:embeddedFont>
    <p:embeddedFont>
      <p:font typeface="Century Gothic" panose="020B0502020202020204" pitchFamily="34" charset="0"/>
      <p:regular r:id="rId121"/>
      <p:bold r:id="rId122"/>
      <p:italic r:id="rId123"/>
      <p:boldItalic r:id="rId1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2D200454-40CA-4A62-9FC3-DE9A4176ACB9}">
      <p15:notesGuideLst xmlns:p15="http://schemas.microsoft.com/office/powerpoint/2012/main">
        <p15:guide id="1" orient="horz" pos="3127">
          <p15:clr>
            <a:srgbClr val="000000"/>
          </p15:clr>
        </p15:guide>
        <p15:guide id="2" pos="2141">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5" roundtripDataSignature="AMtx7mgWATZ/lYB3pXU8Sm2aZJorbqf5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907" autoAdjust="0"/>
  </p:normalViewPr>
  <p:slideViewPr>
    <p:cSldViewPr snapToGrid="0">
      <p:cViewPr varScale="1">
        <p:scale>
          <a:sx n="66" d="100"/>
          <a:sy n="66" d="100"/>
        </p:scale>
        <p:origin x="2274" y="7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7.fntdata"/><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font" Target="fonts/font2.fntdata"/><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124" Type="http://schemas.openxmlformats.org/officeDocument/2006/relationships/font" Target="fonts/font8.fntdata"/><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font" Target="fonts/font3.fntdata"/><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4.fntdata"/><Relationship Id="rId125" Type="http://customschemas.google.com/relationships/presentationmetadata" Target="meta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8475"/>
          </a:xfrm>
          <a:prstGeom prst="rect">
            <a:avLst/>
          </a:prstGeom>
          <a:noFill/>
          <a:ln>
            <a:noFill/>
          </a:ln>
        </p:spPr>
        <p:txBody>
          <a:bodyPr spcFirstLastPara="1" wrap="square" lIns="95550" tIns="47775" rIns="95550" bIns="4777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8" y="0"/>
            <a:ext cx="2946400" cy="498475"/>
          </a:xfrm>
          <a:prstGeom prst="rect">
            <a:avLst/>
          </a:prstGeom>
          <a:noFill/>
          <a:ln>
            <a:noFill/>
          </a:ln>
        </p:spPr>
        <p:txBody>
          <a:bodyPr spcFirstLastPara="1" wrap="square" lIns="95550" tIns="47775" rIns="95550" bIns="4777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lvl1pPr marL="457200" marR="0" lvl="0" indent="-228600" algn="l" rtl="0">
              <a:lnSpc>
                <a:spcPct val="100000"/>
              </a:lnSpc>
              <a:spcBef>
                <a:spcPts val="180"/>
              </a:spcBef>
              <a:spcAft>
                <a:spcPts val="0"/>
              </a:spcAft>
              <a:buClr>
                <a:srgbClr val="000000"/>
              </a:buClr>
              <a:buSzPts val="1400"/>
              <a:buFont typeface="Arial"/>
              <a:buNone/>
              <a:defRPr sz="6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180"/>
              </a:spcBef>
              <a:spcAft>
                <a:spcPts val="0"/>
              </a:spcAft>
              <a:buClr>
                <a:srgbClr val="000000"/>
              </a:buClr>
              <a:buSzPts val="1400"/>
              <a:buFont typeface="Arial"/>
              <a:buNone/>
              <a:defRPr sz="6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180"/>
              </a:spcBef>
              <a:spcAft>
                <a:spcPts val="0"/>
              </a:spcAft>
              <a:buClr>
                <a:srgbClr val="000000"/>
              </a:buClr>
              <a:buSzPts val="1400"/>
              <a:buFont typeface="Arial"/>
              <a:buNone/>
              <a:defRPr sz="6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rgbClr val="000000"/>
              </a:buClr>
              <a:buSzPts val="1400"/>
              <a:buFont typeface="Arial"/>
              <a:buNone/>
              <a:defRPr sz="6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rgbClr val="000000"/>
              </a:buClr>
              <a:buSzPts val="1400"/>
              <a:buFont typeface="Arial"/>
              <a:buNone/>
              <a:defRPr sz="6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6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6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6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8475"/>
          </a:xfrm>
          <a:prstGeom prst="rect">
            <a:avLst/>
          </a:prstGeom>
          <a:noFill/>
          <a:ln>
            <a:noFill/>
          </a:ln>
        </p:spPr>
        <p:txBody>
          <a:bodyPr spcFirstLastPara="1" wrap="square" lIns="95550" tIns="47775" rIns="95550" bIns="4777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it-IT" sz="1300" b="0" i="0" u="none" strike="noStrike" cap="none">
                <a:solidFill>
                  <a:schemeClr val="dk1"/>
                </a:solidFill>
                <a:latin typeface="Calibri"/>
                <a:ea typeface="Calibri"/>
                <a:cs typeface="Calibri"/>
                <a:sym typeface="Calibri"/>
              </a:rPr>
              <a:t>‹N›</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3" Type="http://schemas.openxmlformats.org/officeDocument/2006/relationships/hyperlink" Target="http://www.mhe-sme.org/" TargetMode="External"/><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3" Type="http://schemas.openxmlformats.org/officeDocument/2006/relationships/hyperlink" Target="http://www.equass.be/" TargetMode="External"/><Relationship Id="rId2" Type="http://schemas.openxmlformats.org/officeDocument/2006/relationships/slide" Target="../slides/slide113.xml"/><Relationship Id="rId1" Type="http://schemas.openxmlformats.org/officeDocument/2006/relationships/notesMaster" Target="../notesMasters/notesMaster1.xml"/><Relationship Id="rId4" Type="http://schemas.openxmlformats.org/officeDocument/2006/relationships/hyperlink" Target="http://www.mhe-sme.org/" TargetMode="Externa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dhr.audio/"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ohchr.org/EN/UDHR/Pages/UDHRinsignlanguages.aspx"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mnesty.org.uk/resources/lesson-understanding-human-righ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d-UuB1lKzJ0&amp;t=6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0" name="Google Shape;140;p1: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141" name="Google Shape;141;p1: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a:spLocks noGrp="1" noRot="1" noChangeAspect="1"/>
          </p:cNvSpPr>
          <p:nvPr>
            <p:ph type="sldImg" idx="2"/>
          </p:nvPr>
        </p:nvSpPr>
        <p:spPr>
          <a:xfrm>
            <a:off x="855663" y="457200"/>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1" name="Google Shape;221;p10:notes"/>
          <p:cNvSpPr txBox="1">
            <a:spLocks noGrp="1"/>
          </p:cNvSpPr>
          <p:nvPr>
            <p:ph type="body" idx="1"/>
          </p:nvPr>
        </p:nvSpPr>
        <p:spPr>
          <a:xfrm>
            <a:off x="484188" y="3319463"/>
            <a:ext cx="5868987" cy="62071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r>
              <a:rPr lang="it-IT" sz="1200" b="1" i="1" dirty="0">
                <a:latin typeface="Calibri"/>
                <a:ea typeface="Calibri"/>
                <a:cs typeface="Calibri"/>
                <a:sym typeface="Calibri"/>
              </a:rPr>
              <a:t>Esercizio 1.1: Siamo tutti nati liberi e uguali (10 min.) </a:t>
            </a:r>
            <a:endParaRPr sz="1200" dirty="0">
              <a:latin typeface="Calibri"/>
              <a:ea typeface="Calibri"/>
              <a:cs typeface="Calibri"/>
              <a:sym typeface="Calibri"/>
            </a:endParaRPr>
          </a:p>
          <a:p>
            <a:pPr marL="0" lvl="0" indent="0" algn="just" rtl="0">
              <a:lnSpc>
                <a:spcPct val="100000"/>
              </a:lnSpc>
              <a:spcBef>
                <a:spcPts val="0"/>
              </a:spcBef>
              <a:spcAft>
                <a:spcPts val="0"/>
              </a:spcAft>
              <a:buSzPts val="1400"/>
              <a:buNone/>
            </a:pPr>
            <a:r>
              <a:rPr lang="it-IT" sz="1200" dirty="0">
                <a:solidFill>
                  <a:srgbClr val="4F81BD"/>
                </a:solidFill>
                <a:latin typeface="Calibri"/>
                <a:ea typeface="Calibri"/>
                <a:cs typeface="Calibri"/>
                <a:sym typeface="Calibri"/>
              </a:rPr>
              <a:t>Per questo esercizio, chiedete ai partecipanti di riunirsi al centro della stanza. Spiegate che leggerete ad alta voce un affermazione e chiedete alle persone di spostarsi verso destra nella stanza se concordano con l’affermazione  o a sinistra se non concordano.</a:t>
            </a:r>
            <a:endParaRPr sz="1200" dirty="0">
              <a:latin typeface="Calibri"/>
              <a:ea typeface="Calibri"/>
              <a:cs typeface="Calibri"/>
              <a:sym typeface="Calibri"/>
            </a:endParaRPr>
          </a:p>
          <a:p>
            <a:pPr marL="0" lvl="0" indent="0" algn="just" rtl="0">
              <a:lnSpc>
                <a:spcPct val="100000"/>
              </a:lnSpc>
              <a:spcBef>
                <a:spcPts val="1000"/>
              </a:spcBef>
              <a:spcAft>
                <a:spcPts val="0"/>
              </a:spcAft>
              <a:buSzPts val="1400"/>
              <a:buNone/>
            </a:pPr>
            <a:r>
              <a:rPr lang="it-IT" sz="1200" dirty="0">
                <a:solidFill>
                  <a:srgbClr val="4F81BD"/>
                </a:solidFill>
                <a:latin typeface="Calibri"/>
                <a:ea typeface="Calibri"/>
                <a:cs typeface="Calibri"/>
                <a:sym typeface="Calibri"/>
              </a:rPr>
              <a:t>Se i partecipanti sono impediti nei movimenti, potete semplicemente chiedere al gruppo di alzare la mano se sono d’accordo con le affermazioni. </a:t>
            </a:r>
            <a:endParaRPr sz="1200" dirty="0">
              <a:latin typeface="Calibri"/>
              <a:ea typeface="Calibri"/>
              <a:cs typeface="Calibri"/>
              <a:sym typeface="Calibri"/>
            </a:endParaRPr>
          </a:p>
          <a:p>
            <a:pPr marL="0" lvl="0" indent="0" algn="just" rtl="0">
              <a:lnSpc>
                <a:spcPct val="100000"/>
              </a:lnSpc>
              <a:spcBef>
                <a:spcPts val="0"/>
              </a:spcBef>
              <a:spcAft>
                <a:spcPts val="0"/>
              </a:spcAft>
              <a:buSzPts val="1400"/>
              <a:buNone/>
            </a:pPr>
            <a:r>
              <a:rPr lang="it-IT" sz="1200" dirty="0">
                <a:solidFill>
                  <a:srgbClr val="4F81BD"/>
                </a:solidFill>
                <a:latin typeface="Calibri"/>
                <a:ea typeface="Calibri"/>
                <a:cs typeface="Calibri"/>
                <a:sym typeface="Calibri"/>
              </a:rPr>
              <a:t> </a:t>
            </a:r>
            <a:endParaRPr sz="700" dirty="0"/>
          </a:p>
          <a:p>
            <a:pPr marL="0" lvl="0" indent="0" algn="just" rtl="0">
              <a:lnSpc>
                <a:spcPct val="100000"/>
              </a:lnSpc>
              <a:spcBef>
                <a:spcPts val="0"/>
              </a:spcBef>
              <a:spcAft>
                <a:spcPts val="0"/>
              </a:spcAft>
              <a:buSzPts val="1400"/>
              <a:buNone/>
            </a:pPr>
            <a:r>
              <a:rPr lang="it-IT" sz="1200" dirty="0">
                <a:solidFill>
                  <a:srgbClr val="4F81BD"/>
                </a:solidFill>
                <a:latin typeface="Calibri"/>
                <a:ea typeface="Calibri"/>
                <a:cs typeface="Calibri"/>
                <a:sym typeface="Calibri"/>
              </a:rPr>
              <a:t>Questa affermazione è stata deliberatamente formulata per essere aperta ad interpretazioni. E’ importante ricordare al gruppo che non c’è una risposta esatta.  </a:t>
            </a:r>
            <a:endParaRPr sz="700" dirty="0"/>
          </a:p>
          <a:p>
            <a:pPr marL="0" lvl="0" indent="0" algn="just" rtl="0">
              <a:lnSpc>
                <a:spcPct val="100000"/>
              </a:lnSpc>
              <a:spcBef>
                <a:spcPts val="0"/>
              </a:spcBef>
              <a:spcAft>
                <a:spcPts val="0"/>
              </a:spcAft>
              <a:buSzPts val="1400"/>
              <a:buNone/>
            </a:pPr>
            <a:endParaRPr sz="1200" dirty="0">
              <a:latin typeface="Calibri"/>
              <a:ea typeface="Calibri"/>
              <a:cs typeface="Calibri"/>
              <a:sym typeface="Calibri"/>
            </a:endParaRPr>
          </a:p>
          <a:p>
            <a:pPr marL="0" lvl="0" indent="0" algn="just" rtl="0">
              <a:lnSpc>
                <a:spcPct val="100000"/>
              </a:lnSpc>
              <a:spcBef>
                <a:spcPts val="0"/>
              </a:spcBef>
              <a:spcAft>
                <a:spcPts val="0"/>
              </a:spcAft>
              <a:buSzPts val="1400"/>
              <a:buNone/>
            </a:pPr>
            <a:r>
              <a:rPr lang="it-IT" sz="1200" dirty="0">
                <a:latin typeface="Calibri"/>
                <a:ea typeface="Calibri"/>
                <a:cs typeface="Calibri"/>
                <a:sym typeface="Calibri"/>
              </a:rPr>
              <a:t>Siete d’accordo con la seguente affermazione?</a:t>
            </a:r>
            <a:endParaRPr sz="1400" dirty="0">
              <a:latin typeface="Calibri"/>
              <a:ea typeface="Calibri"/>
              <a:cs typeface="Calibri"/>
              <a:sym typeface="Calibri"/>
            </a:endParaRPr>
          </a:p>
          <a:p>
            <a:pPr marL="0" lvl="0" indent="0" algn="ctr" rtl="0">
              <a:lnSpc>
                <a:spcPct val="100000"/>
              </a:lnSpc>
              <a:spcBef>
                <a:spcPts val="0"/>
              </a:spcBef>
              <a:spcAft>
                <a:spcPts val="0"/>
              </a:spcAft>
              <a:buSzPts val="1400"/>
              <a:buNone/>
            </a:pPr>
            <a:r>
              <a:rPr lang="it-IT" sz="1400" b="1" dirty="0">
                <a:latin typeface="Calibri"/>
                <a:ea typeface="Calibri"/>
                <a:cs typeface="Calibri"/>
                <a:sym typeface="Calibri"/>
              </a:rPr>
              <a:t> “Siamo tutti nati liberi e uguali”</a:t>
            </a:r>
            <a:endParaRPr sz="1400" dirty="0">
              <a:latin typeface="Calibri"/>
              <a:ea typeface="Calibri"/>
              <a:cs typeface="Calibri"/>
              <a:sym typeface="Calibri"/>
            </a:endParaRPr>
          </a:p>
          <a:p>
            <a:pPr marL="0" lvl="0" indent="0" algn="just" rtl="0">
              <a:lnSpc>
                <a:spcPct val="100000"/>
              </a:lnSpc>
              <a:spcBef>
                <a:spcPts val="1000"/>
              </a:spcBef>
              <a:spcAft>
                <a:spcPts val="0"/>
              </a:spcAft>
              <a:buSzPts val="1400"/>
              <a:buNone/>
            </a:pPr>
            <a:r>
              <a:rPr lang="it-IT" sz="1200" dirty="0">
                <a:solidFill>
                  <a:srgbClr val="4F81BD"/>
                </a:solidFill>
                <a:latin typeface="Calibri"/>
                <a:ea typeface="Calibri"/>
                <a:cs typeface="Calibri"/>
                <a:sym typeface="Calibri"/>
              </a:rPr>
              <a:t>Chiedete ai partecipanti  le loro opinioni e perché abbiano scelto di concordare o di dissentire con l’affermazione. Scrivete le opinioni su una lavagna a fogli mobili. Incoraggiate i partecipanti a discutere le loro idee direttamente con gli altri. </a:t>
            </a:r>
            <a:endParaRPr sz="1200" dirty="0">
              <a:latin typeface="Calibri"/>
              <a:ea typeface="Calibri"/>
              <a:cs typeface="Calibri"/>
              <a:sym typeface="Calibri"/>
            </a:endParaRPr>
          </a:p>
          <a:p>
            <a:pPr marL="0" lvl="0" indent="0" algn="l" rtl="0">
              <a:lnSpc>
                <a:spcPct val="100000"/>
              </a:lnSpc>
              <a:spcBef>
                <a:spcPts val="1000"/>
              </a:spcBef>
              <a:spcAft>
                <a:spcPts val="0"/>
              </a:spcAft>
              <a:buSzPts val="1400"/>
              <a:buNone/>
            </a:pPr>
            <a:r>
              <a:rPr lang="it-IT" sz="1200" dirty="0">
                <a:solidFill>
                  <a:srgbClr val="4F81BD"/>
                </a:solidFill>
                <a:latin typeface="Calibri"/>
                <a:ea typeface="Calibri"/>
                <a:cs typeface="Calibri"/>
                <a:sym typeface="Calibri"/>
              </a:rPr>
              <a:t>Alcune possibili opinioni: </a:t>
            </a:r>
            <a:endParaRPr sz="1200" dirty="0">
              <a:latin typeface="Calibri"/>
              <a:ea typeface="Calibri"/>
              <a:cs typeface="Calibri"/>
              <a:sym typeface="Calibri"/>
            </a:endParaRPr>
          </a:p>
          <a:p>
            <a:pPr marL="0" lvl="0" indent="-76200" algn="l" rtl="0">
              <a:lnSpc>
                <a:spcPct val="100000"/>
              </a:lnSpc>
              <a:spcBef>
                <a:spcPts val="0"/>
              </a:spcBef>
              <a:spcAft>
                <a:spcPts val="0"/>
              </a:spcAft>
              <a:buClr>
                <a:srgbClr val="4F81BD"/>
              </a:buClr>
              <a:buSzPts val="1200"/>
              <a:buFont typeface="Noto Sans Symbols"/>
              <a:buChar char="∙"/>
            </a:pPr>
            <a:r>
              <a:rPr lang="it-IT" sz="1200" dirty="0">
                <a:solidFill>
                  <a:srgbClr val="4F81BD"/>
                </a:solidFill>
                <a:latin typeface="Calibri"/>
                <a:ea typeface="Calibri"/>
                <a:cs typeface="Calibri"/>
                <a:sym typeface="Calibri"/>
              </a:rPr>
              <a:t> Sì, siamo tutti nati liberi e uguali. È la società che può negarci questo diritto.</a:t>
            </a:r>
            <a:endParaRPr sz="1200" dirty="0">
              <a:latin typeface="Calibri"/>
              <a:ea typeface="Calibri"/>
              <a:cs typeface="Calibri"/>
              <a:sym typeface="Calibri"/>
            </a:endParaRPr>
          </a:p>
          <a:p>
            <a:pPr marL="0" lvl="0" indent="-76200" algn="l" rtl="0">
              <a:lnSpc>
                <a:spcPct val="100000"/>
              </a:lnSpc>
              <a:spcBef>
                <a:spcPts val="0"/>
              </a:spcBef>
              <a:spcAft>
                <a:spcPts val="0"/>
              </a:spcAft>
              <a:buClr>
                <a:srgbClr val="4F81BD"/>
              </a:buClr>
              <a:buSzPts val="1200"/>
              <a:buFont typeface="Noto Sans Symbols"/>
              <a:buChar char="∙"/>
            </a:pPr>
            <a:r>
              <a:rPr lang="it-IT" sz="1200" dirty="0">
                <a:solidFill>
                  <a:srgbClr val="4F81BD"/>
                </a:solidFill>
                <a:latin typeface="Calibri"/>
                <a:ea typeface="Calibri"/>
                <a:cs typeface="Calibri"/>
                <a:sym typeface="Calibri"/>
              </a:rPr>
              <a:t> No, una persona nata in schiavitù o in povertà non sarà mai libera. </a:t>
            </a:r>
            <a:endParaRPr sz="1200" dirty="0">
              <a:latin typeface="Calibri"/>
              <a:ea typeface="Calibri"/>
              <a:cs typeface="Calibri"/>
              <a:sym typeface="Calibri"/>
            </a:endParaRPr>
          </a:p>
          <a:p>
            <a:pPr marL="0" lvl="0" indent="-76200" algn="l" rtl="0">
              <a:lnSpc>
                <a:spcPct val="100000"/>
              </a:lnSpc>
              <a:spcBef>
                <a:spcPts val="0"/>
              </a:spcBef>
              <a:spcAft>
                <a:spcPts val="0"/>
              </a:spcAft>
              <a:buClr>
                <a:srgbClr val="4F81BD"/>
              </a:buClr>
              <a:buSzPts val="1200"/>
              <a:buFont typeface="Noto Sans Symbols"/>
              <a:buChar char="∙"/>
            </a:pPr>
            <a:r>
              <a:rPr lang="it-IT" sz="1200" dirty="0">
                <a:solidFill>
                  <a:srgbClr val="4F81BD"/>
                </a:solidFill>
                <a:latin typeface="Calibri"/>
                <a:ea typeface="Calibri"/>
                <a:cs typeface="Calibri"/>
                <a:sym typeface="Calibri"/>
              </a:rPr>
              <a:t> Caratteristiche quali razza, colore, sesso, orientamento sessuale, lingua, religione, orientamento politico o altra opinione, origine nazionale o sociale, proprietà, nascita o altro status possono contribuire al fatto che molte persone non vengano trattate in modo ugualitario.</a:t>
            </a:r>
            <a:endParaRPr sz="1200" dirty="0">
              <a:latin typeface="Calibri"/>
              <a:ea typeface="Calibri"/>
              <a:cs typeface="Calibri"/>
              <a:sym typeface="Calibri"/>
            </a:endParaRPr>
          </a:p>
          <a:p>
            <a:pPr marL="0" lvl="0" indent="-76200" algn="l" rtl="0">
              <a:lnSpc>
                <a:spcPct val="100000"/>
              </a:lnSpc>
              <a:spcBef>
                <a:spcPts val="0"/>
              </a:spcBef>
              <a:spcAft>
                <a:spcPts val="0"/>
              </a:spcAft>
              <a:buClr>
                <a:srgbClr val="4F81BD"/>
              </a:buClr>
              <a:buSzPts val="1200"/>
              <a:buFont typeface="Noto Sans Symbols"/>
              <a:buChar char="∙"/>
            </a:pPr>
            <a:r>
              <a:rPr lang="it-IT" sz="1200" dirty="0">
                <a:solidFill>
                  <a:srgbClr val="4F81BD"/>
                </a:solidFill>
                <a:latin typeface="Calibri"/>
                <a:ea typeface="Calibri"/>
                <a:cs typeface="Calibri"/>
                <a:sym typeface="Calibri"/>
              </a:rPr>
              <a:t> No, molte persone non hanno la libertà quando nascono. </a:t>
            </a:r>
            <a:endParaRPr sz="1200" dirty="0">
              <a:latin typeface="Calibri"/>
              <a:ea typeface="Calibri"/>
              <a:cs typeface="Calibri"/>
              <a:sym typeface="Calibri"/>
            </a:endParaRPr>
          </a:p>
          <a:p>
            <a:pPr marL="0" lvl="0" indent="0" algn="l" rtl="0">
              <a:lnSpc>
                <a:spcPct val="100000"/>
              </a:lnSpc>
              <a:spcBef>
                <a:spcPts val="0"/>
              </a:spcBef>
              <a:spcAft>
                <a:spcPts val="0"/>
              </a:spcAft>
              <a:buSzPts val="1400"/>
              <a:buNone/>
            </a:pPr>
            <a:r>
              <a:rPr lang="it-IT" sz="1200" dirty="0">
                <a:latin typeface="Calibri"/>
                <a:ea typeface="Calibri"/>
                <a:cs typeface="Calibri"/>
                <a:sym typeface="Calibri"/>
              </a:rPr>
              <a:t> </a:t>
            </a:r>
            <a:endParaRPr sz="700" dirty="0"/>
          </a:p>
          <a:p>
            <a:pPr marL="0" lvl="0" indent="0" algn="l" rtl="0">
              <a:lnSpc>
                <a:spcPct val="100000"/>
              </a:lnSpc>
              <a:spcBef>
                <a:spcPts val="0"/>
              </a:spcBef>
              <a:spcAft>
                <a:spcPts val="0"/>
              </a:spcAft>
              <a:buSzPts val="1400"/>
              <a:buNone/>
            </a:pPr>
            <a:r>
              <a:rPr lang="it-IT" sz="1200" dirty="0">
                <a:solidFill>
                  <a:srgbClr val="4F81BD"/>
                </a:solidFill>
                <a:latin typeface="Calibri"/>
                <a:ea typeface="Calibri"/>
                <a:cs typeface="Calibri"/>
                <a:sym typeface="Calibri"/>
              </a:rPr>
              <a:t>Finite l’esercizio mettendo in evidenza i seguenti punti : </a:t>
            </a:r>
            <a:endParaRPr sz="700" dirty="0"/>
          </a:p>
          <a:p>
            <a:pPr marL="0" lvl="0" indent="0" algn="l" rtl="0">
              <a:lnSpc>
                <a:spcPct val="100000"/>
              </a:lnSpc>
              <a:spcBef>
                <a:spcPts val="0"/>
              </a:spcBef>
              <a:spcAft>
                <a:spcPts val="0"/>
              </a:spcAft>
              <a:buSzPts val="1400"/>
              <a:buNone/>
            </a:pPr>
            <a:endParaRPr sz="1200" dirty="0">
              <a:latin typeface="Calibri"/>
              <a:ea typeface="Calibri"/>
              <a:cs typeface="Calibri"/>
              <a:sym typeface="Calibri"/>
            </a:endParaRPr>
          </a:p>
          <a:p>
            <a:pPr marL="0" lvl="0" indent="-76200" algn="l" rtl="0">
              <a:lnSpc>
                <a:spcPct val="100000"/>
              </a:lnSpc>
              <a:spcBef>
                <a:spcPts val="0"/>
              </a:spcBef>
              <a:spcAft>
                <a:spcPts val="0"/>
              </a:spcAft>
              <a:buClr>
                <a:schemeClr val="dk1"/>
              </a:buClr>
              <a:buSzPts val="1200"/>
              <a:buFont typeface="Noto Sans Symbols"/>
              <a:buChar char="∙"/>
            </a:pPr>
            <a:r>
              <a:rPr lang="it-IT" sz="1200" dirty="0">
                <a:latin typeface="Calibri"/>
                <a:ea typeface="Calibri"/>
                <a:cs typeface="Calibri"/>
                <a:sym typeface="Calibri"/>
              </a:rPr>
              <a:t> L’affermazione “siamo tutti nati liberi e uguali” è deliberatamente ambigua.</a:t>
            </a:r>
            <a:endParaRPr sz="700" dirty="0"/>
          </a:p>
          <a:p>
            <a:pPr marL="0" lvl="0" indent="-76200" algn="l" rtl="0">
              <a:lnSpc>
                <a:spcPct val="100000"/>
              </a:lnSpc>
              <a:spcBef>
                <a:spcPts val="0"/>
              </a:spcBef>
              <a:spcAft>
                <a:spcPts val="0"/>
              </a:spcAft>
              <a:buClr>
                <a:schemeClr val="dk1"/>
              </a:buClr>
              <a:buSzPts val="1200"/>
              <a:buFont typeface="Noto Sans Symbols"/>
              <a:buChar char="∙"/>
            </a:pPr>
            <a:r>
              <a:rPr lang="it-IT" sz="1200" dirty="0">
                <a:latin typeface="Calibri"/>
                <a:ea typeface="Calibri"/>
                <a:cs typeface="Calibri"/>
                <a:sym typeface="Calibri"/>
              </a:rPr>
              <a:t> Da un lato, in virtù della nostra umanità, siamo tutti nati liberi e uguali.</a:t>
            </a:r>
            <a:endParaRPr sz="700" dirty="0"/>
          </a:p>
          <a:p>
            <a:pPr marL="0" lvl="0" indent="-76200" algn="l" rtl="0">
              <a:lnSpc>
                <a:spcPct val="100000"/>
              </a:lnSpc>
              <a:spcBef>
                <a:spcPts val="0"/>
              </a:spcBef>
              <a:spcAft>
                <a:spcPts val="0"/>
              </a:spcAft>
              <a:buClr>
                <a:schemeClr val="dk1"/>
              </a:buClr>
              <a:buSzPts val="1200"/>
              <a:buFont typeface="Noto Sans Symbols"/>
              <a:buChar char="∙"/>
            </a:pPr>
            <a:r>
              <a:rPr lang="it-IT" sz="1200" dirty="0">
                <a:latin typeface="Calibri"/>
                <a:ea typeface="Calibri"/>
                <a:cs typeface="Calibri"/>
                <a:sym typeface="Calibri"/>
              </a:rPr>
              <a:t> Dall’altro lato, in molti casi il governo o la società possono negare a molte persone il loro diritto alla libertà ed uguaglianza. </a:t>
            </a:r>
            <a:endParaRPr sz="700" dirty="0"/>
          </a:p>
          <a:p>
            <a:pPr marL="0" lvl="0" indent="-76200" algn="l" rtl="0">
              <a:lnSpc>
                <a:spcPct val="100000"/>
              </a:lnSpc>
              <a:spcBef>
                <a:spcPts val="0"/>
              </a:spcBef>
              <a:spcAft>
                <a:spcPts val="0"/>
              </a:spcAft>
              <a:buClr>
                <a:schemeClr val="dk1"/>
              </a:buClr>
              <a:buSzPts val="1200"/>
              <a:buFont typeface="Noto Sans Symbols"/>
              <a:buChar char="∙"/>
            </a:pPr>
            <a:r>
              <a:rPr lang="it-IT" sz="1200" dirty="0">
                <a:latin typeface="Calibri"/>
                <a:ea typeface="Calibri"/>
                <a:cs typeface="Calibri"/>
                <a:sym typeface="Calibri"/>
              </a:rPr>
              <a:t> I diritti umani servono a fare in modo che la libertà e l’uguaglianza di tutte le persone vengano rispettate. </a:t>
            </a:r>
            <a:endParaRPr sz="700" dirty="0"/>
          </a:p>
          <a:p>
            <a:pPr marL="0" lvl="0" indent="0" algn="l" rtl="0">
              <a:lnSpc>
                <a:spcPct val="100000"/>
              </a:lnSpc>
              <a:spcBef>
                <a:spcPts val="0"/>
              </a:spcBef>
              <a:spcAft>
                <a:spcPts val="0"/>
              </a:spcAft>
              <a:buSzPts val="1400"/>
              <a:buNone/>
            </a:pPr>
            <a:endParaRPr sz="1200" dirty="0"/>
          </a:p>
        </p:txBody>
      </p:sp>
      <p:sp>
        <p:nvSpPr>
          <p:cNvPr id="222" name="Google Shape;222;p10: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10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67" name="Google Shape;967;p100: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latin typeface="Calibri"/>
                <a:ea typeface="Calibri"/>
                <a:cs typeface="Calibri"/>
                <a:sym typeface="Calibri"/>
              </a:rPr>
              <a:t>Comunità</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b="1">
                <a:latin typeface="Calibri"/>
                <a:ea typeface="Calibri"/>
                <a:cs typeface="Calibri"/>
                <a:sym typeface="Calibri"/>
              </a:rPr>
              <a:t>Esempio 1 . Il Movimento per  I diritti civili degli afro-americani </a:t>
            </a:r>
            <a:r>
              <a:rPr lang="it-IT" sz="1200" b="1" i="1">
                <a:latin typeface="Calibri"/>
                <a:ea typeface="Calibri"/>
                <a:cs typeface="Calibri"/>
                <a:sym typeface="Calibri"/>
              </a:rPr>
              <a:t>(39)</a:t>
            </a:r>
            <a:endParaRPr sz="1200" b="1">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latin typeface="Calibri"/>
                <a:ea typeface="Calibri"/>
                <a:cs typeface="Calibri"/>
                <a:sym typeface="Calibri"/>
              </a:rPr>
              <a:t>Nel 1960 la comunità afro americana negli Stati Uniti continuò la lotta per l’ottenimento di pari diritti civili e contro la privazione del diritto di voto, contro la segregazione razziale e la violenza contro la razza che era molto comune negli stati meridionali.  L’uso della protesta non violenta e della disobbedienza civile portarono all’estensione del Civil Rights Act del 1964 e permisero l’ottenimento del diritto di voto per la comunità afro-americana.</a:t>
            </a:r>
            <a:r>
              <a:rPr lang="it-IT"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p>
        </p:txBody>
      </p:sp>
      <p:sp>
        <p:nvSpPr>
          <p:cNvPr id="968" name="Google Shape;968;p100: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p10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76" name="Google Shape;976;p101: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a:t>Esempio 2.</a:t>
            </a:r>
            <a:r>
              <a:rPr lang="it-IT" sz="1200">
                <a:latin typeface="Calibri"/>
                <a:ea typeface="Calibri"/>
                <a:cs typeface="Calibri"/>
                <a:sym typeface="Calibri"/>
              </a:rPr>
              <a:t> </a:t>
            </a:r>
            <a:r>
              <a:rPr lang="it-IT" sz="1200" b="1">
                <a:latin typeface="Calibri"/>
                <a:ea typeface="Calibri"/>
                <a:cs typeface="Calibri"/>
                <a:sym typeface="Calibri"/>
              </a:rPr>
              <a:t>Movimento degli utenti e sopravvissuti della psichiatria </a:t>
            </a:r>
            <a:r>
              <a:rPr lang="it-IT" sz="1200" b="1" i="1">
                <a:latin typeface="Calibri"/>
                <a:ea typeface="Calibri"/>
                <a:cs typeface="Calibri"/>
                <a:sym typeface="Calibri"/>
              </a:rPr>
              <a:t>(40)</a:t>
            </a:r>
            <a:r>
              <a:rPr lang="it-IT" sz="1200" b="1">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latin typeface="Calibri"/>
                <a:ea typeface="Calibri"/>
                <a:cs typeface="Calibri"/>
                <a:sym typeface="Calibri"/>
              </a:rPr>
              <a:t>Il movimento degli utenti/sopravvissuti della psichiatria è cresciuto ed ha acquisito slancio sia a livello nazionale che internazionale. Il movimento si sviluppò ampiamente in risposta ai danni ed abusi della psichiatria. Negli Stati Uniti, negli anni 60 e 70 del Novecento, alcuni ex “pazienti psichiatrici” denunciarono pubblicamente i danni causati dagli abusi in psichiatria – tra cui l’uso della violenza, il ricovero ed il trattamento forzato, l’uso dell’isolamento e contenimento ed altre misure coercitive.  Gli ex “pazienti psichiatrici” lottarono per l’auto-determinazione e la piena partecipazione alla società. Il Movimento portò alla costituzione di ONG internazionali tra cui  “MindFreedom International” (MFI) </a:t>
            </a:r>
            <a:r>
              <a:rPr lang="it-IT" sz="1200" i="1">
                <a:latin typeface="Calibri"/>
                <a:ea typeface="Calibri"/>
                <a:cs typeface="Calibri"/>
                <a:sym typeface="Calibri"/>
              </a:rPr>
              <a:t>(41) </a:t>
            </a:r>
            <a:r>
              <a:rPr lang="it-IT" sz="1200">
                <a:latin typeface="Calibri"/>
                <a:ea typeface="Calibri"/>
                <a:cs typeface="Calibri"/>
                <a:sym typeface="Calibri"/>
              </a:rPr>
              <a:t>e “World Network of Users and Survivors of Psychiatry” (WNUSP) ed anche alla costituzione di organizzazioni nazionali. </a:t>
            </a:r>
            <a:endParaRPr/>
          </a:p>
          <a:p>
            <a:pPr marL="0" lvl="0" indent="0" algn="l" rtl="0">
              <a:lnSpc>
                <a:spcPct val="100000"/>
              </a:lnSpc>
              <a:spcBef>
                <a:spcPts val="1000"/>
              </a:spcBef>
              <a:spcAft>
                <a:spcPts val="0"/>
              </a:spcAft>
              <a:buSzPts val="1400"/>
              <a:buNone/>
            </a:pPr>
            <a:endParaRPr sz="1200"/>
          </a:p>
        </p:txBody>
      </p:sp>
      <p:sp>
        <p:nvSpPr>
          <p:cNvPr id="977" name="Google Shape;977;p101: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101</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10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5" name="Google Shape;985;p102: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latin typeface="Calibri"/>
                <a:ea typeface="Calibri"/>
                <a:cs typeface="Calibri"/>
                <a:sym typeface="Calibri"/>
              </a:rPr>
              <a:t>Governi</a:t>
            </a:r>
            <a:endParaRPr sz="1200">
              <a:latin typeface="Calibri"/>
              <a:ea typeface="Calibri"/>
              <a:cs typeface="Calibri"/>
              <a:sym typeface="Calibri"/>
            </a:endParaRPr>
          </a:p>
          <a:p>
            <a:pPr marL="0" lvl="0" indent="-69850" algn="l" rtl="0">
              <a:lnSpc>
                <a:spcPct val="100000"/>
              </a:lnSpc>
              <a:spcBef>
                <a:spcPts val="1360"/>
              </a:spcBef>
              <a:spcAft>
                <a:spcPts val="0"/>
              </a:spcAft>
              <a:buClr>
                <a:schemeClr val="dk1"/>
              </a:buClr>
              <a:buSzPts val="1100"/>
              <a:buFont typeface="Calibri"/>
              <a:buChar char="•"/>
            </a:pPr>
            <a:r>
              <a:rPr lang="it-IT" sz="1100"/>
              <a:t> </a:t>
            </a:r>
            <a:r>
              <a:rPr lang="it-IT" sz="1200">
                <a:latin typeface="Calibri"/>
                <a:ea typeface="Calibri"/>
                <a:cs typeface="Calibri"/>
                <a:sym typeface="Calibri"/>
              </a:rPr>
              <a:t>I governi hanno la responsabilità primaria di proteggere, rispettare e realizzare I diritti umani</a:t>
            </a:r>
            <a:endParaRPr/>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 I governi mondiali hanno convenuto di rispettare i diritti contenuti nell’ UDHR ed in altri principali accordi sui diritti umani. Molti governi hanno anche redatto delle proprie leggi sui diritti umani o hanno integrato i principi dei diritti umani nelle proprie costituzioni. Ciò significa che tali principi sono legalmente vincolanti e possono essere usati per proteggere i diritti umani dei cittadini. </a:t>
            </a:r>
            <a:endParaRPr/>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 Malgrado ciò le violazioni dei diritti umani sono ancora molto comuni in alcuni Paesi.</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986" name="Google Shape;986;p102: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10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94" name="Google Shape;994;p103: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latin typeface="Calibri"/>
                <a:ea typeface="Calibri"/>
                <a:cs typeface="Calibri"/>
                <a:sym typeface="Calibri"/>
              </a:rPr>
              <a:t>Le Nazioni Unite</a:t>
            </a:r>
            <a:endParaRPr sz="1200">
              <a:latin typeface="Calibri"/>
              <a:ea typeface="Calibri"/>
              <a:cs typeface="Calibri"/>
              <a:sym typeface="Calibri"/>
            </a:endParaRPr>
          </a:p>
          <a:p>
            <a:pPr marL="0" lvl="0" indent="-69850" algn="just" rtl="0">
              <a:lnSpc>
                <a:spcPct val="115000"/>
              </a:lnSpc>
              <a:spcBef>
                <a:spcPts val="1000"/>
              </a:spcBef>
              <a:spcAft>
                <a:spcPts val="0"/>
              </a:spcAft>
              <a:buClr>
                <a:schemeClr val="dk1"/>
              </a:buClr>
              <a:buSzPts val="1100"/>
              <a:buFont typeface="Calibri"/>
              <a:buChar char="•"/>
            </a:pPr>
            <a:r>
              <a:rPr lang="it-IT" sz="1100"/>
              <a:t> </a:t>
            </a:r>
            <a:r>
              <a:rPr lang="it-IT" sz="1200">
                <a:latin typeface="Calibri"/>
                <a:ea typeface="Calibri"/>
                <a:cs typeface="Calibri"/>
                <a:sym typeface="Calibri"/>
              </a:rPr>
              <a:t>Uno dei maggiori scopi delle Nazioni Unite è quello “di sviluppare relazioni amichevoli tra gli stati basandosi sul rispetto dei diritti umani e l’autodeterminazione delle persone, e quello di adottare misure appropriate per il rafforzamento della pace universale” </a:t>
            </a:r>
            <a:r>
              <a:rPr lang="it-IT" sz="1200" i="1">
                <a:latin typeface="Calibri"/>
                <a:ea typeface="Calibri"/>
                <a:cs typeface="Calibri"/>
                <a:sym typeface="Calibri"/>
              </a:rPr>
              <a:t>(42)</a:t>
            </a:r>
            <a:r>
              <a:rPr lang="it-IT" sz="1200">
                <a:latin typeface="Calibri"/>
                <a:ea typeface="Calibri"/>
                <a:cs typeface="Calibri"/>
                <a:sym typeface="Calibri"/>
              </a:rPr>
              <a:t>. </a:t>
            </a:r>
            <a:endParaRPr/>
          </a:p>
          <a:p>
            <a:pPr marL="0" lvl="0" indent="0" algn="just" rtl="0">
              <a:lnSpc>
                <a:spcPct val="115000"/>
              </a:lnSpc>
              <a:spcBef>
                <a:spcPts val="1000"/>
              </a:spcBef>
              <a:spcAft>
                <a:spcPts val="0"/>
              </a:spcAft>
              <a:buClr>
                <a:schemeClr val="dk1"/>
              </a:buClr>
              <a:buSzPts val="1200"/>
              <a:buFont typeface="Calibri"/>
              <a:buChar char="•"/>
            </a:pPr>
            <a:r>
              <a:rPr lang="it-IT" sz="1200">
                <a:latin typeface="Calibri"/>
                <a:ea typeface="Calibri"/>
                <a:cs typeface="Calibri"/>
                <a:sym typeface="Calibri"/>
              </a:rPr>
              <a:t> Le Nazioni Unite lavorano per monitorare, proteggere e sostenere i diritti umani attorno al mondo, attraverso l’Ufficio dell’Alto Commissario per i Diritti Umani, il Concilio per i Diritti Umani ed altri organismi. Le Nazioni Unite hanno anche facilitato le discussioni ed i negoziati tra i governi per l’adozione dei trattati sui diritti umani e per la promozione della loro implementazione nei paesi.  </a:t>
            </a:r>
            <a:endParaRPr/>
          </a:p>
          <a:p>
            <a:pPr marL="0" lvl="0" indent="0" algn="l" rtl="0">
              <a:lnSpc>
                <a:spcPct val="100000"/>
              </a:lnSpc>
              <a:spcBef>
                <a:spcPts val="1000"/>
              </a:spcBef>
              <a:spcAft>
                <a:spcPts val="0"/>
              </a:spcAft>
              <a:buSzPts val="1400"/>
              <a:buNone/>
            </a:pPr>
            <a:endParaRPr sz="1200">
              <a:latin typeface="Calibri"/>
              <a:ea typeface="Calibri"/>
              <a:cs typeface="Calibri"/>
              <a:sym typeface="Calibri"/>
            </a:endParaRPr>
          </a:p>
        </p:txBody>
      </p:sp>
      <p:sp>
        <p:nvSpPr>
          <p:cNvPr id="995" name="Google Shape;995;p103: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103</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10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03" name="Google Shape;1003;p104: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latin typeface="Calibri"/>
                <a:ea typeface="Calibri"/>
                <a:cs typeface="Calibri"/>
                <a:sym typeface="Calibri"/>
              </a:rPr>
              <a:t>Gruppi di difesa, ONG ed organizzazioni basate sul credo religioso</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latin typeface="Calibri"/>
                <a:ea typeface="Calibri"/>
                <a:cs typeface="Calibri"/>
                <a:sym typeface="Calibri"/>
              </a:rPr>
              <a:t>Nel mondo sono stati fondati vari “gruppi” per la difesa dei diritti umani. Alcuni tra i più noti sono : </a:t>
            </a:r>
            <a:endParaRPr/>
          </a:p>
          <a:p>
            <a:pPr marL="0" lvl="0" indent="0" algn="l" rtl="0">
              <a:lnSpc>
                <a:spcPct val="115000"/>
              </a:lnSpc>
              <a:spcBef>
                <a:spcPts val="1000"/>
              </a:spcBef>
              <a:spcAft>
                <a:spcPts val="0"/>
              </a:spcAft>
              <a:buClr>
                <a:schemeClr val="dk1"/>
              </a:buClr>
              <a:buSzPts val="1200"/>
              <a:buFont typeface="Noto Sans Symbols"/>
              <a:buChar char="∙"/>
            </a:pPr>
            <a:r>
              <a:rPr lang="it-IT" sz="1200">
                <a:latin typeface="Calibri"/>
                <a:ea typeface="Calibri"/>
                <a:cs typeface="Calibri"/>
                <a:sym typeface="Calibri"/>
              </a:rPr>
              <a:t> Amnesty International</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CBM</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Human Rights Watch</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Humanity and Inclusion.</a:t>
            </a:r>
            <a:endParaRPr/>
          </a:p>
          <a:p>
            <a:pPr marL="0" lvl="0" indent="0" algn="l" rtl="0">
              <a:lnSpc>
                <a:spcPct val="115000"/>
              </a:lnSpc>
              <a:spcBef>
                <a:spcPts val="0"/>
              </a:spcBef>
              <a:spcAft>
                <a:spcPts val="0"/>
              </a:spcAft>
              <a:buNone/>
            </a:pPr>
            <a:r>
              <a:rPr lang="it-IT" sz="1200">
                <a:latin typeface="Calibri"/>
                <a:ea typeface="Calibri"/>
                <a:cs typeface="Calibri"/>
                <a:sym typeface="Calibri"/>
              </a:rPr>
              <a:t>Queste organizzazioni fanno campagne per il rispetto, la protezione e lo sviluppo dei diritti umani attorno al mondo. Generalmente sono composti da membri individuali che si associano perché credono fortemente nel lavoro fatto dalle organizzazioni. </a:t>
            </a:r>
            <a:endParaRPr/>
          </a:p>
          <a:p>
            <a:pPr marL="0" lvl="0" indent="0" algn="l" rtl="0">
              <a:lnSpc>
                <a:spcPct val="100000"/>
              </a:lnSpc>
              <a:spcBef>
                <a:spcPts val="360"/>
              </a:spcBef>
              <a:spcAft>
                <a:spcPts val="0"/>
              </a:spcAft>
              <a:buSzPts val="1400"/>
              <a:buNone/>
            </a:pPr>
            <a:r>
              <a:rPr lang="it-IT" sz="1200">
                <a:latin typeface="Calibri"/>
                <a:ea typeface="Calibri"/>
                <a:cs typeface="Calibri"/>
                <a:sym typeface="Calibri"/>
              </a:rPr>
              <a:t>Molte di queste organizzazioni si sono battute con successo per il rilascio di famosi attivisti dei diritti umani come ad esempio Nelson Mandela. Spesso hanno un impatto notevole sui governi ed il loro lavoro può essere molto influente e può portare ad un vero cambiamento. </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1004" name="Google Shape;1004;p104: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104</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p10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2" name="Google Shape;1012;p105: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Ponete le seguenti domande al gruppo:</a:t>
            </a:r>
            <a:endParaRPr sz="1200">
              <a:latin typeface="Calibri"/>
              <a:ea typeface="Calibri"/>
              <a:cs typeface="Calibri"/>
              <a:sym typeface="Calibri"/>
            </a:endParaRPr>
          </a:p>
          <a:p>
            <a:pPr marL="0" lvl="0" indent="0" algn="l" rtl="0">
              <a:lnSpc>
                <a:spcPct val="100000"/>
              </a:lnSpc>
              <a:spcBef>
                <a:spcPts val="1360"/>
              </a:spcBef>
              <a:spcAft>
                <a:spcPts val="0"/>
              </a:spcAft>
              <a:buClr>
                <a:schemeClr val="dk1"/>
              </a:buClr>
              <a:buSzPts val="1200"/>
              <a:buFont typeface="Calibri"/>
              <a:buChar char="•"/>
            </a:pPr>
            <a:r>
              <a:rPr lang="it-IT" sz="1200">
                <a:latin typeface="Calibri"/>
                <a:ea typeface="Calibri"/>
                <a:cs typeface="Calibri"/>
                <a:sym typeface="Calibri"/>
              </a:rPr>
              <a:t> Vi vengono in mente alcuni difensori dei diritti umani o gruppi di difesa  nel vostro Paese</a:t>
            </a:r>
            <a:r>
              <a:rPr lang="it-IT" sz="1200" b="0" i="0">
                <a:latin typeface="Calibri"/>
                <a:ea typeface="Calibri"/>
                <a:cs typeface="Calibri"/>
                <a:sym typeface="Calibri"/>
              </a:rPr>
              <a:t>?</a:t>
            </a:r>
            <a:endParaRPr b="0" i="0"/>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 Esiste un organismo nazionale per la difesa dei diritti umani nel vostro Paese?</a:t>
            </a:r>
            <a:r>
              <a:rPr lang="it-IT" sz="1200" b="1" i="1">
                <a:latin typeface="Calibri"/>
                <a:ea typeface="Calibri"/>
                <a:cs typeface="Calibri"/>
                <a:sym typeface="Calibri"/>
              </a:rPr>
              <a:t> </a:t>
            </a:r>
            <a:r>
              <a:rPr lang="it-IT" sz="1200">
                <a:latin typeface="Calibri"/>
                <a:ea typeface="Calibri"/>
                <a:cs typeface="Calibri"/>
                <a:sym typeface="Calibri"/>
              </a:rPr>
              <a:t>Qual è stato il suo ruolo nella promozione dei diritti?</a:t>
            </a:r>
            <a:endParaRPr/>
          </a:p>
          <a:p>
            <a:pPr marL="0" lvl="0" indent="0" algn="l" rtl="0">
              <a:lnSpc>
                <a:spcPct val="100000"/>
              </a:lnSpc>
              <a:spcBef>
                <a:spcPts val="360"/>
              </a:spcBef>
              <a:spcAft>
                <a:spcPts val="0"/>
              </a:spcAft>
              <a:buSzPts val="1400"/>
              <a:buNone/>
            </a:pPr>
            <a:endParaRPr sz="1200">
              <a:latin typeface="Calibri"/>
              <a:ea typeface="Calibri"/>
              <a:cs typeface="Calibri"/>
              <a:sym typeface="Calibri"/>
            </a:endParaRPr>
          </a:p>
          <a:p>
            <a:pPr marL="0" lvl="0" indent="0" algn="l"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I partecipanti dovranno essere incoraggiati a pensare non solo a nomi famosi ma anche ad “eroi sconosciuti” delle proprie comunità che si battono per i diritti umani.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p>
        </p:txBody>
      </p:sp>
      <p:sp>
        <p:nvSpPr>
          <p:cNvPr id="1013" name="Google Shape;1013;p105: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10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0" name="Google Shape;1020;p106: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1021" name="Google Shape;1021;p106: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07:notes"/>
          <p:cNvSpPr>
            <a:spLocks noGrp="1" noRot="1" noChangeAspect="1"/>
          </p:cNvSpPr>
          <p:nvPr>
            <p:ph type="sldImg" idx="2"/>
          </p:nvPr>
        </p:nvSpPr>
        <p:spPr>
          <a:xfrm>
            <a:off x="855663" y="457200"/>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8" name="Google Shape;1028;p107:notes"/>
          <p:cNvSpPr txBox="1">
            <a:spLocks noGrp="1"/>
          </p:cNvSpPr>
          <p:nvPr>
            <p:ph type="body" idx="1"/>
          </p:nvPr>
        </p:nvSpPr>
        <p:spPr>
          <a:xfrm>
            <a:off x="679450" y="3319463"/>
            <a:ext cx="5438775" cy="6110287"/>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Dopo la domanda elencate i concetti da ricordare.</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latin typeface="Calibri"/>
                <a:ea typeface="Calibri"/>
                <a:cs typeface="Calibri"/>
                <a:sym typeface="Calibri"/>
              </a:rPr>
              <a:t> </a:t>
            </a:r>
            <a:endParaRPr/>
          </a:p>
          <a:p>
            <a:pPr marL="0" lvl="0" indent="0" algn="l" rtl="0">
              <a:lnSpc>
                <a:spcPct val="100000"/>
              </a:lnSpc>
              <a:spcBef>
                <a:spcPts val="360"/>
              </a:spcBef>
              <a:spcAft>
                <a:spcPts val="0"/>
              </a:spcAft>
              <a:buSzPts val="1400"/>
              <a:buNone/>
            </a:pPr>
            <a:r>
              <a:rPr lang="it-IT" sz="1200">
                <a:latin typeface="Calibri"/>
                <a:ea typeface="Calibri"/>
                <a:cs typeface="Calibri"/>
                <a:sym typeface="Calibri"/>
              </a:rPr>
              <a:t>Concetti da ricordare:</a:t>
            </a:r>
            <a:endParaRPr/>
          </a:p>
          <a:p>
            <a:pPr marL="0" lvl="0" indent="0" algn="l" rtl="0">
              <a:lnSpc>
                <a:spcPct val="100000"/>
              </a:lnSpc>
              <a:spcBef>
                <a:spcPts val="360"/>
              </a:spcBef>
              <a:spcAft>
                <a:spcPts val="0"/>
              </a:spcAft>
              <a:buSzPts val="1400"/>
              <a:buNone/>
            </a:pPr>
            <a:endParaRPr sz="1200">
              <a:latin typeface="Calibri"/>
              <a:ea typeface="Calibri"/>
              <a:cs typeface="Calibri"/>
              <a:sym typeface="Calibri"/>
            </a:endParaRPr>
          </a:p>
          <a:p>
            <a:pPr marL="914400" lvl="0" indent="-22860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I diritti umani sono diritti fondamentali che noi abbiamo per il fatto di appartenere al genere umano.</a:t>
            </a:r>
            <a:endParaRPr/>
          </a:p>
          <a:p>
            <a:pPr marL="914400" lvl="0" indent="-22860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Siamo tutti nati con  diritti umani ed essi non possono esserci tolti.</a:t>
            </a:r>
            <a:endParaRPr/>
          </a:p>
          <a:p>
            <a:pPr marL="914400" lvl="0" indent="-22860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Alcuni gruppi/segmenti della popolazione possono essere a pi</a:t>
            </a:r>
            <a:r>
              <a:rPr lang="it-IT" sz="1200"/>
              <a:t>ù</a:t>
            </a:r>
            <a:r>
              <a:rPr lang="it-IT" sz="1200">
                <a:latin typeface="Calibri"/>
                <a:ea typeface="Calibri"/>
                <a:cs typeface="Calibri"/>
                <a:sym typeface="Calibri"/>
              </a:rPr>
              <a:t> alto rischio di subire violazioni dei diritti umani. </a:t>
            </a:r>
            <a:endParaRPr/>
          </a:p>
          <a:p>
            <a:pPr marL="914400" lvl="0" indent="-22860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Noi tutti dobbiamo proteggere, difendere e sostenere ovunque i diritti umani –  a casa, nella comunità, nella salute ed in altri contesti.</a:t>
            </a:r>
            <a:endParaRPr/>
          </a:p>
          <a:p>
            <a:pPr marL="914400" lvl="0" indent="-22860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Ognuno ha un ruolo principale nella promozione dei diritti umani.</a:t>
            </a:r>
            <a:endParaRPr/>
          </a:p>
          <a:p>
            <a:pPr marL="914400" lvl="0" indent="-22860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Nel mondo, gruppi di difesa, comunità  e persone lavorano per la difesa dei diritti umani.</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1029" name="Google Shape;1029;p107: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107</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p108:notes"/>
          <p:cNvSpPr txBox="1">
            <a:spLocks noGrp="1"/>
          </p:cNvSpPr>
          <p:nvPr>
            <p:ph type="body" idx="1"/>
          </p:nvPr>
        </p:nvSpPr>
        <p:spPr>
          <a:xfrm>
            <a:off x="341313" y="374650"/>
            <a:ext cx="5862637" cy="9429750"/>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r>
              <a:rPr lang="it-IT" sz="1100" b="1"/>
              <a:t>Conceptualization </a:t>
            </a:r>
            <a:endParaRPr/>
          </a:p>
          <a:p>
            <a:pPr marL="0" lvl="0" indent="0" algn="l" rtl="0">
              <a:lnSpc>
                <a:spcPct val="100000"/>
              </a:lnSpc>
              <a:spcBef>
                <a:spcPts val="0"/>
              </a:spcBef>
              <a:spcAft>
                <a:spcPts val="0"/>
              </a:spcAft>
              <a:buSzPts val="1400"/>
              <a:buNone/>
            </a:pPr>
            <a:r>
              <a:rPr lang="it-IT" sz="1100"/>
              <a:t>Michelle Funk (Coordinator) and Natalie Drew Bold (Technical Officer) Mental Health Policy and Service Development, Department of Mental Health and Substance Abuse (WHO, Geneva)</a:t>
            </a:r>
            <a:endParaRPr/>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it-IT" sz="1100" b="1"/>
              <a:t>Writing and editorial team</a:t>
            </a:r>
            <a:endParaRPr/>
          </a:p>
          <a:p>
            <a:pPr marL="0" lvl="0" indent="0" algn="l" rtl="0">
              <a:lnSpc>
                <a:spcPct val="100000"/>
              </a:lnSpc>
              <a:spcBef>
                <a:spcPts val="0"/>
              </a:spcBef>
              <a:spcAft>
                <a:spcPts val="0"/>
              </a:spcAft>
              <a:buSzPts val="1400"/>
              <a:buNone/>
            </a:pPr>
            <a:r>
              <a:rPr lang="it-IT" sz="1100"/>
              <a:t>Dr Michelle Funk, (WHO, Geneva), Natalie Drew Bold (WHO, Geneva); Marie Baudel, Université de Nantes, France</a:t>
            </a:r>
            <a:endParaRPr/>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it-IT" sz="1100" b="1"/>
              <a:t>Key international experts</a:t>
            </a:r>
            <a:endParaRPr/>
          </a:p>
          <a:p>
            <a:pPr marL="0" lvl="0" indent="0" algn="l" rtl="0">
              <a:lnSpc>
                <a:spcPct val="100000"/>
              </a:lnSpc>
              <a:spcBef>
                <a:spcPts val="0"/>
              </a:spcBef>
              <a:spcAft>
                <a:spcPts val="0"/>
              </a:spcAft>
              <a:buSzPts val="1400"/>
              <a:buNone/>
            </a:pPr>
            <a:r>
              <a:rPr lang="it-IT" sz="1100"/>
              <a:t>Celia Brown, MindFreedom International, (United States of America); Mauro Giovanni Carta, Università degli studi di Cagliari (Italy); Yeni Rosa Damayanti, Indonesia Mental Health Association (Indonesia); Sera Davidow, Western Mass Recovery Learning Community (United Sates of America); Catalina Devandas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Levav, Department of Community Mental Health, University of Haifa (Israel); Peter McGovern, Modum Bad (Norway); David McGrath, International consultant (Australia); Tina Minkowitz, Center for the Human Rights of Users and Survivors of Psychiatry (United Sates of America); Peter Mittler, Dementia Alliance International (United Kingdom); Maria Francesca Moro, Columbia University (United Sates of America), ; Fiona Morrissey, Disability Law Research Consultant (Ireland); Michael Njenga, Users and Survivors of Psychiatry in Kenya (Kenya); David W. Oaks, Aciu Insitute, LLC (United States of America); Soumitra Pathare, Centre for Mental Health Law and Policy, Indian Law Society (India); Dainius Pūras, Special Rapporteur on the right of everyone to the enjoyment of the highest attainable standard of health (Switzerland); Jolijn Santegoeds, World Network of Users and Survivors of Psychiatry (the Netherlands); Sashi Sashidharan, University of Glasgow (United Kingdom); Gregory Smith, International consultant, (United States of America); Kate Swaffer, Dementia International Alliance(Australia); Carmen Valle, CBM International (Thailand); Alberto Vásquez Encalada, Office of the UN Special Rapporteur on the rights of persons with disabilities (Switzerland)</a:t>
            </a:r>
            <a:endParaRPr/>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it-IT" sz="1100" b="1"/>
              <a:t>Contributions</a:t>
            </a:r>
            <a:endParaRPr/>
          </a:p>
          <a:p>
            <a:pPr marL="0" lvl="0" indent="0" algn="l" rtl="0">
              <a:lnSpc>
                <a:spcPct val="100000"/>
              </a:lnSpc>
              <a:spcBef>
                <a:spcPts val="0"/>
              </a:spcBef>
              <a:spcAft>
                <a:spcPts val="0"/>
              </a:spcAft>
              <a:buSzPts val="1400"/>
              <a:buNone/>
            </a:pPr>
            <a:r>
              <a:rPr lang="it-IT" sz="1100">
                <a:solidFill>
                  <a:schemeClr val="accent2"/>
                </a:solidFill>
              </a:rPr>
              <a:t>Technical reviewers</a:t>
            </a:r>
            <a:endParaRPr/>
          </a:p>
          <a:p>
            <a:pPr marL="0" lvl="0" indent="0" algn="l" rtl="0">
              <a:lnSpc>
                <a:spcPct val="100000"/>
              </a:lnSpc>
              <a:spcBef>
                <a:spcPts val="0"/>
              </a:spcBef>
              <a:spcAft>
                <a:spcPts val="0"/>
              </a:spcAft>
              <a:buSzPts val="1400"/>
              <a:buNone/>
            </a:pPr>
            <a:r>
              <a:rPr lang="it-IT" sz="1100"/>
              <a:t>Abu Bakar Abdul Kadir, Hospital Permai (Malaysia); Robinah Nakanwagi Alambuya, Pan African Network of People with Psychosocial Disabilities. (Uganda); Anna Arstein-Kerslake, Melbourne Law School, University of Melbourne (Australia); Lori Ashcraft, Resilience Inc. (United States of America); Rod Astbury, Western Australia Association for Mental Health (Australia); Joseph Atukunda, Heartsounds, Uganda (Uganda); David Axworthy, Western Australian Mental Health Commission (Australia); Simon Vasseur Bacle, EPSM Lille Metropole, WHO Collaborating Centre, Lille (France); Sam Badege, National Organization of Users and Survivors of Psychiatry in Rwanda (Rwanda); Amrit Bakhshy, Schizophrenia Awareness Association (India); Anja Baumann, Action Mental Health Germany (Germany); Jerome Bickenbach,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Prosecutor's Office (Brazil); Patricia Brogna, National School of Occupational Therapy, (Argentina); Celia Brown, MindFreedom International, (United States of America); Kimberly Budnick, Head Start Teacher/Early Childhood Educator (United States of America); Janice Cambri, Psychosocial Disability Inclusive Philippines (Philippines); Aleisha Carroll, CBM Australia (Australia); Mauro Giovanni Carta, Università degli studi di Cagliari (Italy); Chauhan Ajay, State Mental Health Authority, Gujarat, (India); Facundo Chavez Penillas, Office of the United Nations High Commissioner for Human Rights (Switzerland); Daniel Chisholm, WHO Regional Office for Europe (Denmark); </a:t>
            </a:r>
            <a:endParaRPr sz="1100"/>
          </a:p>
        </p:txBody>
      </p:sp>
      <p:sp>
        <p:nvSpPr>
          <p:cNvPr id="1036" name="Google Shape;1036;p108: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108</a:t>
            </a:fld>
            <a:endParaRPr/>
          </a:p>
        </p:txBody>
      </p:sp>
      <p:sp>
        <p:nvSpPr>
          <p:cNvPr id="1037" name="Google Shape;1037;p10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109:notes"/>
          <p:cNvSpPr txBox="1">
            <a:spLocks noGrp="1"/>
          </p:cNvSpPr>
          <p:nvPr>
            <p:ph type="body" idx="1"/>
          </p:nvPr>
        </p:nvSpPr>
        <p:spPr>
          <a:xfrm>
            <a:off x="457200" y="457200"/>
            <a:ext cx="5861050" cy="87344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r>
              <a:rPr lang="it-IT" sz="1100"/>
              <a:t>Louise Christie, Scottish Recovery Network (United Kingdom); Oryx Cohen, National Empowerment Center (United States of America); Celline Cole, Freie Universität Berlin (Germany); Janice Cooper, Carter Center (Liberia); Jillian Craigie, Kings College London (United Kingdom); David Crepaz-Keay, Mental Health Foundation (United Kingdom); Rita Cronise, International Association of Peer Supporters (United States of America); Gaia Montauti d’Harcourt, Fondation d’Harcourt (Switzerland); Yeni Rosa Damayanti, Indonesia Mental Health Association (Indonesia); Sera Davidow, Western Mass Recovery Learning Community (United Sates of America); Laura Davidson, Barrister and development consultant (United Kingdom); Lucia de la Sierra, Office of the United Nations High Commissioner for Human Rights (Switzerland); Theresia Degener, Bochum Center for Disability Studies (BODYS), Protestant University of Applied Studies (Germany); Paolo del Vecchio, Substance Abuse and Mental Health Services Administration (United States of America); Manuel Desviat, Atopos, Mental Health, Community and Culture (Spain); Catalina Devandas Aguilar, UN Special Rapporteur on the rights of persons with disabilities (Switzerland); Alex Devine, University of Melbourne (Australia); Christopher Dowrick, University of Liverpool (United Kingdom); Julian Eaton, CBM International and London School of Hygiene and Tropical Medicine (United Kingdom); Rabih El Chammay, Ministry of Health (Lebanon); Mona El-Bilsha, Mansoura University (Egypt); Ragia Elgerzawy, Egyptian Initiative for Personal Rights (Egypt); Radó Iván, Mental Health Interest Forum (Hungary); Natalia Santos Estrada, Colectivo Chuhcan (Mexico); Timothy P. Fadgen, University of Auckland (New Zealand); Michael Elnemais Fawzy, El-Abbassia mental health hospital (Egypt); Alva Finn, Mental Health Europe (Belgium); Susanne Forrest, NHS Education for Scotland (United Kingdom); Rodrigo Fredes, Locos por Nuestros Derechos (Chile); Paul Fung, Mental Health Portfolio, HETI Higher Education (Australia); Lynn Gentile, Office of the United Nations High Commissioner for Human Rights (Switzerland); Kirsty Giles, South London and Maudsley (SLaM) Recovery College (United Kingdom); Salam Gómez, World Network of Users and Survivors of Psychiatry (Colombia); Ugnė Grigaitė, NGO Mental Health Perspectives and Human Rights Monitoring Institute (Lithuania); Margaret Grigg, Department of Health and Human Services, Melbourne (Australia); Oye Gureje, Department of Psychiatry, University of Ibadan (Nigeria); Cerdic Hall, Camden and Islington NHS Foundation Trust, (United Kingdom); Julie Hannah, Human Rights Centre, University of Essex (United Kingdom); Steve Harrington, International Association of Peer Supporters (United States of America); Akiko Hart, Mental Health Europe (Belgium); Renae Hodgson, Western Australia Mental Health Commission (Australia); Nicole Hogan, Hampshire Hospitals NHS Foundation Trust (United Kingdom); Frances Hughes, Cutting Edge Oceania (New Zealand); Gemma Hunting, International Consultant (Germany); Hiroto Ito, National Center of Neurology and Psychiatry (Japan); Maths Jesperson, PO-Skåne (Sweden); Lucy Johnstone, Consultant Clinical Psychologist and Independent Trainer (United Kingdom); Titus Joseph, Centre for Mental Health Law and Policy, Indian Law Society (India); Dovilė Juodkaitė, Lithuanian Disability Forum (Lithuania); Rachel Kachaje, Disabled People's International (Malawi); Jasmine Kalha, Centre for Mental Health Law and Policy, Indian Law Society (India); Elizabeth Kamundia, National Commission on Human Rights (Kenya); Yasmin Kapadia, Sussex Recovery College(United Kingdom); Brendan Kelly, Trinity College Dublin (Ireland); Mary Keogh, CBM International (Ireland); Akwatu Khenti, Ontario Anti-Racism Directorate, Ministry of Community Safety and Correctional Services (Canada); Seongsu Kim, WHO Collaborating Centre, Yongin Mental Hospital (South Korea); Diane Kingston, International HIV/AIDS Alliance (United Kingdom); Rishav Koirala, University of Oslo (Norway); Mika Kontiainen, Department of Foreign Affairs and Trade (Australia); Sadhvi Krishnamoorthy, Centre for Mental Health Law and Policy, Indian Law Society (India); Anna Kudiyarova, Psychoanalytic Institute for Central Asia (Kazakhstan); Linda Lee, Mental Health Worldwide (Canada); Itzhak Levav, Department of Community Mental Health, University of Haifa (Israel); Maureen Lewis, Mental Health Commission (Australia); Laura Loli-Dano, Centre for Addiction and Mental Health (Canada); Eleanor Longden, Greater Manchester Mental Health NHS Foundation Trust (United Kingdom); Crick Lund, University of Cape Town (South Africa); Judy Wanjiru Mbuthia, Uzima Mental Health Services (Kenya); John McCormack, Scottish Recovery Network (United Kingdom); Peter McGovern, Modum Bad (Norway); </a:t>
            </a:r>
            <a:endParaRPr/>
          </a:p>
          <a:p>
            <a:pPr marL="0" lvl="0" indent="0" algn="l" rtl="0">
              <a:lnSpc>
                <a:spcPct val="100000"/>
              </a:lnSpc>
              <a:spcBef>
                <a:spcPts val="0"/>
              </a:spcBef>
              <a:spcAft>
                <a:spcPts val="0"/>
              </a:spcAft>
              <a:buSzPts val="1400"/>
              <a:buNone/>
            </a:pPr>
            <a:endParaRPr sz="1100"/>
          </a:p>
        </p:txBody>
      </p:sp>
      <p:sp>
        <p:nvSpPr>
          <p:cNvPr id="1044" name="Google Shape;1044;p109: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109</a:t>
            </a:fld>
            <a:endParaRPr/>
          </a:p>
        </p:txBody>
      </p:sp>
      <p:sp>
        <p:nvSpPr>
          <p:cNvPr id="1045" name="Google Shape;1045;p10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9" name="Google Shape;229;p11: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dirty="0"/>
          </a:p>
        </p:txBody>
      </p:sp>
      <p:sp>
        <p:nvSpPr>
          <p:cNvPr id="230" name="Google Shape;230;p11: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110: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110</a:t>
            </a:fld>
            <a:endParaRPr/>
          </a:p>
        </p:txBody>
      </p:sp>
      <p:sp>
        <p:nvSpPr>
          <p:cNvPr id="1052" name="Google Shape;1052;p110:notes"/>
          <p:cNvSpPr txBox="1"/>
          <p:nvPr/>
        </p:nvSpPr>
        <p:spPr>
          <a:xfrm>
            <a:off x="457200" y="457200"/>
            <a:ext cx="5861050" cy="8734425"/>
          </a:xfrm>
          <a:prstGeom prst="rect">
            <a:avLst/>
          </a:prstGeom>
          <a:noFill/>
          <a:ln>
            <a:noFill/>
          </a:ln>
        </p:spPr>
        <p:txBody>
          <a:bodyPr spcFirstLastPara="1" wrap="square" lIns="95550" tIns="47775" rIns="95550" bIns="477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it-IT" sz="1100" b="0" i="0" u="none" strike="noStrike" cap="none">
                <a:solidFill>
                  <a:schemeClr val="dk1"/>
                </a:solidFill>
                <a:latin typeface="Calibri"/>
                <a:ea typeface="Calibri"/>
                <a:cs typeface="Calibri"/>
                <a:sym typeface="Calibri"/>
              </a:rPr>
              <a:t>David McGrath, international consultant (Australia); Emily McLoughlin, international consultant (Ireland); Bernadette McSherry, University of Melbourne (Australia); Roberto Mezzina, WHO Collaborating Centre, Trieste (Italy); Tina Minkowitz, Center for the Human Rights of Users and Survivors of Psychiatry (United Sates of America); Peter Mittler Dementia Alliance International (United Kingdom); Pamela Molina Toledo, Organization of American States (United States of America); Andrew Molodynski, Oxford Health NHS Foundation Trust (United Kingdom); Maria Francesca Moro, Columbia University (United Sates of America); Fiona Morrissey, Disability Law Research Consultant (Ireland); Melita Murko, WHO Regional Office for Europe (Denmark); Chris Nas, Trimbos International (the Netherlands); Sutherland Carrie, Department for International Development (United Kingdom); Michael Njenga, Users and Survivors of Psychiatry in Kenya (Kenya); Aikaterini - Katerina Nomidou, GAMIAN-Europe (Belgium) &amp;  SOFPSI N. SERRON (Greece); Peter Oakes, University of Hull (United Kingdom); David W. Oaks, Aciu Insitute, LLC (United States of America); Martin Orrell, Institute of Mental Health, University of Nottingham (United Kingdom); Abdelaziz Awadelseed Alhassan Osman, Al Amal Hospital, Dubai (United Arab Emirates); Gareth Owen, King's college London (United Kingdom); Soumitra Pathare, Centre for Mental Health Law and Policy, Indian Law Society (India); Sara Pedersini, Fondation d’Harcourt (Switzerland); Elvira Pértega Andía, Saint Louis University (Spain); Dainius Pūras, Special Rapporteur on the right of everyone to the enjoyment of the highest attainable standard of health (Switzerland); Thara Rangaswamy, Schizophrenia Research Foundation (India); Manaan Kar Ray, Cambridgeshire and Peterborough NHS Foundation Trust (United Kingdom); Mayssa Rekhis , faculty of Medicine, Tunis El Manar University (Tunisia); Julie Repper, University of Nottingham (United Kingdom); Genevra Richardson, King's college London (United Kingdom); Annie Robb, Ubuntu centre (South Africa); Jean Luc Roelandt, EPSM Lille Metropole, WHO Collaborating Centre, Lille (France); Eric Rosenthal, Disability Rights International (United Sates of America); Raul Montoya Santamaría, Colectivo Chuhcan A.C. (Mexico); Jolijn Santegoeds, World Network of Users and Survivors of Psychiatry (the Netherlands); Benedetto Saraceno, Lisbon Institute of Global Mental Health (Switzerland); Sashi Sashidharan, University of Glasgow (United Kingdom); Marianne Schulze, international consultant (Austria);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0" i="0" u="none" strike="noStrike" cap="none">
                <a:solidFill>
                  <a:schemeClr val="dk1"/>
                </a:solidFill>
                <a:latin typeface="Calibri"/>
                <a:ea typeface="Calibri"/>
                <a:cs typeface="Calibri"/>
                <a:sym typeface="Calibri"/>
              </a:rPr>
              <a:t>Tom Shakespeare, London School of Hygiene &amp; Tropical Medicine (United Kingdom); Gordon Singer, expert consultant (Canada); Frances Skerritt, Peer Specialist (Canada); Mike Slade, University of Nottingham (United Kingdom); Gregory Smith, International consultant, (United States of America); Natasa Dale, Western Australia Mental Health Commission, (Australia); Michael Ashley Stein, Harvard Law School (United States of America); Anthony Stratford, Mind Australia (Australia); Charlene Sunkel, Global Mental Health Peer Network (South Africa); Kate Swaffer, Dementia International Alliance(Australia); Shelly Thomson, Department of Foreign Affairs and Trade (Australia); Carmen Valle, CBM International (Thailand); Alberto Vásquez Encalada, Office of the UN Special Rapporteur on the rights of persons with disabilities (Switzerland); Javier Vasquez, Vice President, Health Programs, Special Olympics, International (United States of America); Benjamin Veness, Alfred Health (Australia); Peter Ventevogel, Public Health Section, United Nations High Commissioner for Refugees (Switzerland); Carla Aparecida Arena Ventura, University of Sao Paulo (Brazil); Alison Xamon, Western Australia Association for Mental Health, President(Australia).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sp>
        <p:nvSpPr>
          <p:cNvPr id="1053" name="Google Shape;1053;p110: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180"/>
              </a:spcBef>
              <a:spcAft>
                <a:spcPts val="0"/>
              </a:spcAft>
              <a:buSzPts val="1400"/>
              <a:buNone/>
            </a:pPr>
            <a:endParaRPr/>
          </a:p>
        </p:txBody>
      </p:sp>
      <p:sp>
        <p:nvSpPr>
          <p:cNvPr id="1054" name="Google Shape;1054;p1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11: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111</a:t>
            </a:fld>
            <a:endParaRPr/>
          </a:p>
        </p:txBody>
      </p:sp>
      <p:sp>
        <p:nvSpPr>
          <p:cNvPr id="1061" name="Google Shape;1061;p111:notes"/>
          <p:cNvSpPr/>
          <p:nvPr/>
        </p:nvSpPr>
        <p:spPr>
          <a:xfrm>
            <a:off x="457200" y="457200"/>
            <a:ext cx="5895975" cy="88947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t-IT" sz="1100" b="1" i="0" u="none" strike="noStrike" cap="none">
                <a:solidFill>
                  <a:schemeClr val="accent2"/>
                </a:solidFill>
                <a:latin typeface="Calibri"/>
                <a:ea typeface="Calibri"/>
                <a:cs typeface="Calibri"/>
                <a:sym typeface="Calibri"/>
              </a:rPr>
              <a:t>WHO interns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0" i="0" u="none" strike="noStrike" cap="none">
                <a:solidFill>
                  <a:schemeClr val="dk1"/>
                </a:solidFill>
                <a:latin typeface="Calibri"/>
                <a:ea typeface="Calibri"/>
                <a:cs typeface="Calibri"/>
                <a:sym typeface="Calibri"/>
              </a:rPr>
              <a:t>Mona Alqazzaz, Paul Christiansen, Casey Chu, Julia Faure, Stephanie Fletcher, Jane Henty, Angela Hogg, April Jakubec, Gunnhild Kjaer, Yuri Lee, Adrienne Li, Kaitlyn Lyle, Joy Muhia, Zoe Mulliez, Maria Paula Acuna Gonzalez, Jade Presnell, Sarika Sharma, Katelyn Tenbensel, Peter Varnum, Xin Ya Lim, Izabella Zant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it-IT" sz="1100" b="1" i="0" u="none" strike="noStrike" cap="none">
                <a:solidFill>
                  <a:schemeClr val="accent2"/>
                </a:solidFill>
                <a:latin typeface="Calibri"/>
                <a:ea typeface="Calibri"/>
                <a:cs typeface="Calibri"/>
                <a:sym typeface="Calibri"/>
              </a:rPr>
              <a:t>WHO Headquarters and Regional Offices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0" i="0" u="none" strike="noStrike" cap="none">
                <a:solidFill>
                  <a:schemeClr val="dk1"/>
                </a:solidFill>
                <a:latin typeface="Calibri"/>
                <a:ea typeface="Calibri"/>
                <a:cs typeface="Calibri"/>
                <a:sym typeface="Calibri"/>
              </a:rPr>
              <a:t>Nazneen Anwar (WHO/SEARO), Florence Baingana (WHO/AFRO),  Andrea Bruni (WHO/AMRO), Darryl Barrett (WHO/WPRO), Rebecca Bosco Thomas (WHO HQ), Claudina Cayetano (WHO/AMRO), Daniel Chisholm (WHO/EURO), Neerja Chowdary (HOHQ), Fahmy Hanna (WHO HQ), Eva Lustigova (WHO HQ), Carmen Martinez (WHO/AMRO), Maristela Monteiro (WHO/AMRO), Melita Murko (WHO/EURO), Khalid Saeed (WHO/EMRO), Steven Shongwe (WHO/AFRO),  Yutaro Setoya (WHO/WPRO), Martin Vandendyck (WHO/WPRO),  Mark Van Ommeren (WHO HQ), Edith Van’t Hof (WHO HQ) and Dévora Kestel (WHO  HQ).</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it-IT" sz="1100" b="1" i="0" u="none" strike="noStrike" cap="none">
                <a:solidFill>
                  <a:schemeClr val="dk1"/>
                </a:solidFill>
                <a:latin typeface="Calibri"/>
                <a:ea typeface="Calibri"/>
                <a:cs typeface="Calibri"/>
                <a:sym typeface="Calibri"/>
              </a:rPr>
              <a:t>WHO administrative and editorial support</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it-IT" sz="1100" b="0" i="0" u="none" strike="noStrike" cap="none">
                <a:solidFill>
                  <a:schemeClr val="dk1"/>
                </a:solidFill>
                <a:latin typeface="Calibri"/>
                <a:ea typeface="Calibri"/>
                <a:cs typeface="Calibri"/>
                <a:sym typeface="Calibri"/>
              </a:rPr>
              <a:t>Patricia Robertson, Mental Health Policy and Service Development, Department of Mental Health and Substance Abuse (WHO, Geneva); David Bramley, editing (Switzerland); Julia Faure (France), Casey Chu (Canada) and Benjamin Funk (Switzerland), design and support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it-IT" sz="1100" b="1" i="0" u="none" strike="noStrike" cap="none">
                <a:solidFill>
                  <a:schemeClr val="dk1"/>
                </a:solidFill>
                <a:latin typeface="Calibri"/>
                <a:ea typeface="Calibri"/>
                <a:cs typeface="Calibri"/>
                <a:sym typeface="Calibri"/>
              </a:rPr>
              <a:t>Video contributions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0" i="0" u="none" strike="noStrike" cap="none">
                <a:solidFill>
                  <a:schemeClr val="dk1"/>
                </a:solidFill>
                <a:latin typeface="Calibri"/>
                <a:ea typeface="Calibri"/>
                <a:cs typeface="Calibri"/>
                <a:sym typeface="Calibri"/>
              </a:rPr>
              <a:t>We would like to thank the following individuals and organizations for granting permission to use their videos in these materials: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it-IT" sz="1100" b="1" i="0" u="none" strike="noStrike" cap="none">
                <a:solidFill>
                  <a:schemeClr val="dk1"/>
                </a:solidFill>
                <a:latin typeface="Calibri"/>
                <a:ea typeface="Calibri"/>
                <a:cs typeface="Calibri"/>
                <a:sym typeface="Calibri"/>
              </a:rPr>
              <a:t>50 Mums, 50 Kids, 1 Extra Chromosome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Calibri"/>
                <a:ea typeface="Calibri"/>
                <a:cs typeface="Calibri"/>
                <a:sym typeface="Calibri"/>
              </a:rPr>
              <a:t>Video produced by Wouldn`t Change a Thing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1" i="0" u="none" strike="noStrike" cap="none">
                <a:solidFill>
                  <a:schemeClr val="dk1"/>
                </a:solidFill>
                <a:latin typeface="Calibri"/>
                <a:ea typeface="Calibri"/>
                <a:cs typeface="Calibri"/>
                <a:sym typeface="Calibri"/>
              </a:rPr>
              <a:t>Breaking the chains by Erminia Colucci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Calibri"/>
                <a:ea typeface="Calibri"/>
                <a:cs typeface="Calibri"/>
                <a:sym typeface="Calibri"/>
              </a:rPr>
              <a:t>Video produced by Movie-Ment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1" i="0" u="none" strike="noStrike" cap="none">
                <a:solidFill>
                  <a:schemeClr val="dk1"/>
                </a:solidFill>
                <a:latin typeface="Calibri"/>
                <a:ea typeface="Calibri"/>
                <a:cs typeface="Calibri"/>
                <a:sym typeface="Calibri"/>
              </a:rPr>
              <a:t>Chained and Locked Up in Somaliland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Calibri"/>
                <a:ea typeface="Calibri"/>
                <a:cs typeface="Calibri"/>
                <a:sym typeface="Calibri"/>
              </a:rPr>
              <a:t>Video produced by Human Rights Watch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1" i="0" u="none" strike="noStrike" cap="none">
                <a:solidFill>
                  <a:schemeClr val="dk1"/>
                </a:solidFill>
                <a:latin typeface="Calibri"/>
                <a:ea typeface="Calibri"/>
                <a:cs typeface="Calibri"/>
                <a:sym typeface="Calibri"/>
              </a:rPr>
              <a:t>Circles of Support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Calibri"/>
                <a:ea typeface="Calibri"/>
                <a:cs typeface="Calibri"/>
                <a:sym typeface="Calibri"/>
              </a:rPr>
              <a:t>Video produced by Inclusion Melbourne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1" i="0" u="none" strike="noStrike" cap="none">
                <a:solidFill>
                  <a:schemeClr val="dk1"/>
                </a:solidFill>
                <a:latin typeface="Calibri"/>
                <a:ea typeface="Calibri"/>
                <a:cs typeface="Calibri"/>
                <a:sym typeface="Calibri"/>
              </a:rPr>
              <a:t>Decolonizing the Mind: A Trans-cultural Dialogue on Rights, Inclusion and Community (International Network toward Alternatives and Recovery - INTAR, India, 2016)</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Calibri"/>
                <a:ea typeface="Calibri"/>
                <a:cs typeface="Calibri"/>
                <a:sym typeface="Calibri"/>
              </a:rPr>
              <a:t>Video produced by Bapu Trust for Research on Mind &amp; Discourse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1" i="0" u="none" strike="noStrike" cap="none">
                <a:solidFill>
                  <a:schemeClr val="dk1"/>
                </a:solidFill>
                <a:latin typeface="Calibri"/>
                <a:ea typeface="Calibri"/>
                <a:cs typeface="Calibri"/>
                <a:sym typeface="Calibri"/>
              </a:rPr>
              <a:t>Dementia, Disability &amp; Rights - Kate Swaffer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Calibri"/>
                <a:ea typeface="Calibri"/>
                <a:cs typeface="Calibri"/>
                <a:sym typeface="Calibri"/>
              </a:rPr>
              <a:t>Video produced by Dementia Alliance International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1" i="0" u="none" strike="noStrike" cap="none">
                <a:solidFill>
                  <a:schemeClr val="dk1"/>
                </a:solidFill>
                <a:latin typeface="Calibri"/>
                <a:ea typeface="Calibri"/>
                <a:cs typeface="Calibri"/>
                <a:sym typeface="Calibri"/>
              </a:rPr>
              <a:t>Finger Prints and Foot Prints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Calibri"/>
                <a:ea typeface="Calibri"/>
                <a:cs typeface="Calibri"/>
                <a:sym typeface="Calibri"/>
              </a:rPr>
              <a:t>Video produced by PROMISE Global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1" i="0" u="none" strike="noStrike" cap="none">
                <a:solidFill>
                  <a:schemeClr val="dk1"/>
                </a:solidFill>
                <a:latin typeface="Calibri"/>
                <a:ea typeface="Calibri"/>
                <a:cs typeface="Calibri"/>
                <a:sym typeface="Calibri"/>
              </a:rPr>
              <a:t>Forget the Stigma</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Calibri"/>
                <a:ea typeface="Calibri"/>
                <a:cs typeface="Calibri"/>
                <a:sym typeface="Calibri"/>
              </a:rPr>
              <a:t>Video produced by The Alzheimer Society of Ireland</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it-IT" sz="1100" b="1" i="0" u="none" strike="noStrike" cap="none">
                <a:solidFill>
                  <a:schemeClr val="dk1"/>
                </a:solidFill>
                <a:latin typeface="Calibri"/>
                <a:ea typeface="Calibri"/>
                <a:cs typeface="Calibri"/>
                <a:sym typeface="Calibri"/>
              </a:rPr>
              <a:t>Ghana: Abuse of people with disabilities</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Calibri"/>
                <a:ea typeface="Calibri"/>
                <a:cs typeface="Calibri"/>
                <a:sym typeface="Calibri"/>
              </a:rPr>
              <a:t>Video produced by Human Rights Watch</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it-IT" sz="1100" b="1" i="0" u="none" strike="noStrike" cap="none">
                <a:solidFill>
                  <a:schemeClr val="dk1"/>
                </a:solidFill>
                <a:latin typeface="Calibri"/>
                <a:ea typeface="Calibri"/>
                <a:cs typeface="Calibri"/>
                <a:sym typeface="Calibri"/>
              </a:rPr>
              <a:t>Global Campaign: The Right to Decide</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Calibri"/>
                <a:ea typeface="Calibri"/>
                <a:cs typeface="Calibri"/>
                <a:sym typeface="Calibri"/>
              </a:rPr>
              <a:t>Video produced by Inclusion International</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it-IT" sz="1100" b="1" i="0" u="none" strike="noStrike" cap="none">
                <a:solidFill>
                  <a:schemeClr val="dk1"/>
                </a:solidFill>
                <a:latin typeface="Calibri"/>
                <a:ea typeface="Calibri"/>
                <a:cs typeface="Calibri"/>
                <a:sym typeface="Calibri"/>
              </a:rPr>
              <a:t>Human Rights, Ageing and Dementia: Challenging Current Practice by Kate Swaffer</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Calibri"/>
                <a:ea typeface="Calibri"/>
                <a:cs typeface="Calibri"/>
                <a:sym typeface="Calibri"/>
              </a:rPr>
              <a:t>Video produced by Your aged and disability advocates (ADA), Australia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1" i="0" u="none" strike="noStrike" cap="none">
                <a:solidFill>
                  <a:schemeClr val="dk1"/>
                </a:solidFill>
                <a:latin typeface="Calibri"/>
                <a:ea typeface="Calibri"/>
                <a:cs typeface="Calibri"/>
                <a:sym typeface="Calibri"/>
              </a:rPr>
              <a:t>I go home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Calibri"/>
                <a:ea typeface="Calibri"/>
                <a:cs typeface="Calibri"/>
                <a:sym typeface="Calibri"/>
              </a:rPr>
              <a:t>Video produced by WITF TV, Harrisburg, PA. © 2016 WITF</a:t>
            </a:r>
            <a:endParaRPr sz="11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it-IT" sz="1100" b="1" i="0" u="none" strike="noStrike" cap="none">
                <a:solidFill>
                  <a:schemeClr val="dk1"/>
                </a:solidFill>
                <a:latin typeface="Calibri"/>
                <a:ea typeface="Calibri"/>
                <a:cs typeface="Calibri"/>
                <a:sym typeface="Calibri"/>
              </a:rPr>
              <a:t>Inclusive Health Overview</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Calibri"/>
                <a:ea typeface="Calibri"/>
                <a:cs typeface="Calibri"/>
                <a:sym typeface="Calibri"/>
              </a:rPr>
              <a:t>Video produced by Special Olympics</a:t>
            </a: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sp>
        <p:nvSpPr>
          <p:cNvPr id="1062" name="Google Shape;1062;p111: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180"/>
              </a:spcBef>
              <a:spcAft>
                <a:spcPts val="0"/>
              </a:spcAft>
              <a:buSzPts val="1400"/>
              <a:buNone/>
            </a:pPr>
            <a:endParaRPr/>
          </a:p>
        </p:txBody>
      </p:sp>
      <p:sp>
        <p:nvSpPr>
          <p:cNvPr id="1063" name="Google Shape;1063;p1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112:notes"/>
          <p:cNvSpPr txBox="1">
            <a:spLocks noGrp="1"/>
          </p:cNvSpPr>
          <p:nvPr>
            <p:ph type="body" idx="1"/>
          </p:nvPr>
        </p:nvSpPr>
        <p:spPr>
          <a:xfrm>
            <a:off x="457200" y="457200"/>
            <a:ext cx="5895975" cy="8972550"/>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r>
              <a:rPr lang="it-IT" sz="1100" b="1"/>
              <a:t>Independent Advocacy, James' story</a:t>
            </a:r>
            <a:endParaRPr sz="1100"/>
          </a:p>
          <a:p>
            <a:pPr marL="0" lvl="0" indent="0" algn="l" rtl="0">
              <a:lnSpc>
                <a:spcPct val="100000"/>
              </a:lnSpc>
              <a:spcBef>
                <a:spcPts val="0"/>
              </a:spcBef>
              <a:spcAft>
                <a:spcPts val="0"/>
              </a:spcAft>
              <a:buSzPts val="1400"/>
              <a:buNone/>
            </a:pPr>
            <a:r>
              <a:rPr lang="it-IT" sz="1100" i="1"/>
              <a:t>Video produced by The Scottish Independent Advocacy Alliance</a:t>
            </a:r>
            <a:endParaRPr sz="1100"/>
          </a:p>
          <a:p>
            <a:pPr marL="0" lvl="0" indent="0" algn="l" rtl="0">
              <a:lnSpc>
                <a:spcPct val="100000"/>
              </a:lnSpc>
              <a:spcBef>
                <a:spcPts val="0"/>
              </a:spcBef>
              <a:spcAft>
                <a:spcPts val="0"/>
              </a:spcAft>
              <a:buSzPts val="1400"/>
              <a:buNone/>
            </a:pPr>
            <a:r>
              <a:rPr lang="it-IT" sz="1100" b="1"/>
              <a:t>Interview - Special Olympic athlete Victoria Smith, ESPN, 4 July 2018</a:t>
            </a:r>
            <a:endParaRPr sz="1100"/>
          </a:p>
          <a:p>
            <a:pPr marL="0" lvl="0" indent="0" algn="l" rtl="0">
              <a:lnSpc>
                <a:spcPct val="100000"/>
              </a:lnSpc>
              <a:spcBef>
                <a:spcPts val="0"/>
              </a:spcBef>
              <a:spcAft>
                <a:spcPts val="0"/>
              </a:spcAft>
              <a:buSzPts val="1400"/>
              <a:buNone/>
            </a:pPr>
            <a:r>
              <a:rPr lang="it-IT" sz="1100" i="1"/>
              <a:t>Video produced by Special Olympics</a:t>
            </a:r>
            <a:endParaRPr sz="1100"/>
          </a:p>
          <a:p>
            <a:pPr marL="0" lvl="0" indent="0" algn="l" rtl="0">
              <a:lnSpc>
                <a:spcPct val="100000"/>
              </a:lnSpc>
              <a:spcBef>
                <a:spcPts val="0"/>
              </a:spcBef>
              <a:spcAft>
                <a:spcPts val="0"/>
              </a:spcAft>
              <a:buSzPts val="1400"/>
              <a:buNone/>
            </a:pPr>
            <a:r>
              <a:rPr lang="it-IT" sz="1100" b="1"/>
              <a:t>Living in the Community</a:t>
            </a:r>
            <a:endParaRPr sz="1100"/>
          </a:p>
          <a:p>
            <a:pPr marL="0" lvl="0" indent="0" algn="l" rtl="0">
              <a:lnSpc>
                <a:spcPct val="100000"/>
              </a:lnSpc>
              <a:spcBef>
                <a:spcPts val="0"/>
              </a:spcBef>
              <a:spcAft>
                <a:spcPts val="0"/>
              </a:spcAft>
              <a:buSzPts val="1400"/>
              <a:buNone/>
            </a:pPr>
            <a:r>
              <a:rPr lang="it-IT" sz="1100" i="1"/>
              <a:t>Video produced by Lebanese Association for Self Advocacy (LASA) and Disability Rights Fund (DRF)</a:t>
            </a:r>
            <a:endParaRPr sz="1100" b="1"/>
          </a:p>
          <a:p>
            <a:pPr marL="0" lvl="0" indent="0" algn="l" rtl="0">
              <a:lnSpc>
                <a:spcPct val="100000"/>
              </a:lnSpc>
              <a:spcBef>
                <a:spcPts val="0"/>
              </a:spcBef>
              <a:spcAft>
                <a:spcPts val="0"/>
              </a:spcAft>
              <a:buSzPts val="1400"/>
              <a:buNone/>
            </a:pPr>
            <a:r>
              <a:rPr lang="it-IT" sz="1100" b="1"/>
              <a:t>Living it Forward</a:t>
            </a:r>
            <a:endParaRPr sz="1100"/>
          </a:p>
          <a:p>
            <a:pPr marL="0" lvl="0" indent="0" algn="l" rtl="0">
              <a:lnSpc>
                <a:spcPct val="100000"/>
              </a:lnSpc>
              <a:spcBef>
                <a:spcPts val="0"/>
              </a:spcBef>
              <a:spcAft>
                <a:spcPts val="0"/>
              </a:spcAft>
              <a:buSzPts val="1400"/>
              <a:buNone/>
            </a:pPr>
            <a:r>
              <a:rPr lang="it-IT" sz="1100" i="1"/>
              <a:t>Video produced by LedBetter Films</a:t>
            </a:r>
            <a:endParaRPr sz="1100"/>
          </a:p>
          <a:p>
            <a:pPr marL="0" lvl="0" indent="0" algn="l" rtl="0">
              <a:lnSpc>
                <a:spcPct val="100000"/>
              </a:lnSpc>
              <a:spcBef>
                <a:spcPts val="0"/>
              </a:spcBef>
              <a:spcAft>
                <a:spcPts val="0"/>
              </a:spcAft>
              <a:buSzPts val="1400"/>
              <a:buNone/>
            </a:pPr>
            <a:r>
              <a:rPr lang="it-IT" sz="1100" b="1"/>
              <a:t>Living with Mental Health Problems in Russia</a:t>
            </a:r>
            <a:endParaRPr sz="1100"/>
          </a:p>
          <a:p>
            <a:pPr marL="0" lvl="0" indent="0" algn="l" rtl="0">
              <a:lnSpc>
                <a:spcPct val="100000"/>
              </a:lnSpc>
              <a:spcBef>
                <a:spcPts val="0"/>
              </a:spcBef>
              <a:spcAft>
                <a:spcPts val="0"/>
              </a:spcAft>
              <a:buSzPts val="1400"/>
              <a:buNone/>
            </a:pPr>
            <a:r>
              <a:rPr lang="it-IT" sz="1100" i="1"/>
              <a:t>Video produced by Sky News</a:t>
            </a:r>
            <a:endParaRPr sz="1100"/>
          </a:p>
          <a:p>
            <a:pPr marL="0" lvl="0" indent="0" algn="l" rtl="0">
              <a:lnSpc>
                <a:spcPct val="100000"/>
              </a:lnSpc>
              <a:spcBef>
                <a:spcPts val="0"/>
              </a:spcBef>
              <a:spcAft>
                <a:spcPts val="0"/>
              </a:spcAft>
              <a:buSzPts val="1400"/>
              <a:buNone/>
            </a:pPr>
            <a:r>
              <a:rPr lang="it-IT" sz="1100" b="1"/>
              <a:t>Love, loss and laughter - Living with dementia</a:t>
            </a:r>
            <a:endParaRPr sz="1100"/>
          </a:p>
          <a:p>
            <a:pPr marL="0" lvl="0" indent="0" algn="l" rtl="0">
              <a:lnSpc>
                <a:spcPct val="100000"/>
              </a:lnSpc>
              <a:spcBef>
                <a:spcPts val="0"/>
              </a:spcBef>
              <a:spcAft>
                <a:spcPts val="0"/>
              </a:spcAft>
              <a:buSzPts val="1400"/>
              <a:buNone/>
            </a:pPr>
            <a:r>
              <a:rPr lang="it-IT" sz="1100" i="1"/>
              <a:t>Video produced by Fire Films</a:t>
            </a:r>
            <a:endParaRPr sz="1100"/>
          </a:p>
          <a:p>
            <a:pPr marL="0" lvl="0" indent="0" algn="l" rtl="0">
              <a:lnSpc>
                <a:spcPct val="100000"/>
              </a:lnSpc>
              <a:spcBef>
                <a:spcPts val="0"/>
              </a:spcBef>
              <a:spcAft>
                <a:spcPts val="0"/>
              </a:spcAft>
              <a:buSzPts val="1400"/>
              <a:buNone/>
            </a:pPr>
            <a:r>
              <a:rPr lang="it-IT" sz="1100" b="1"/>
              <a:t>Mari Yamamoto</a:t>
            </a:r>
            <a:endParaRPr sz="1100"/>
          </a:p>
          <a:p>
            <a:pPr marL="0" lvl="0" indent="0" algn="l" rtl="0">
              <a:lnSpc>
                <a:spcPct val="100000"/>
              </a:lnSpc>
              <a:spcBef>
                <a:spcPts val="0"/>
              </a:spcBef>
              <a:spcAft>
                <a:spcPts val="0"/>
              </a:spcAft>
              <a:buSzPts val="1400"/>
              <a:buNone/>
            </a:pPr>
            <a:r>
              <a:rPr lang="it-IT" sz="1100" i="1"/>
              <a:t>Video produced by Bapu Trust for Research on Mind &amp; Discourse</a:t>
            </a:r>
            <a:endParaRPr sz="1100"/>
          </a:p>
          <a:p>
            <a:pPr marL="0" lvl="0" indent="0" algn="l" rtl="0">
              <a:lnSpc>
                <a:spcPct val="100000"/>
              </a:lnSpc>
              <a:spcBef>
                <a:spcPts val="0"/>
              </a:spcBef>
              <a:spcAft>
                <a:spcPts val="0"/>
              </a:spcAft>
              <a:buSzPts val="1400"/>
              <a:buNone/>
            </a:pPr>
            <a:r>
              <a:rPr lang="it-IT" sz="1100" b="1"/>
              <a:t>Mental health peer support champions, Uganda 2013</a:t>
            </a:r>
            <a:endParaRPr sz="1100"/>
          </a:p>
          <a:p>
            <a:pPr marL="0" lvl="0" indent="0" algn="l" rtl="0">
              <a:lnSpc>
                <a:spcPct val="100000"/>
              </a:lnSpc>
              <a:spcBef>
                <a:spcPts val="0"/>
              </a:spcBef>
              <a:spcAft>
                <a:spcPts val="0"/>
              </a:spcAft>
              <a:buSzPts val="1400"/>
              <a:buNone/>
            </a:pPr>
            <a:r>
              <a:rPr lang="it-IT" sz="1100" i="1"/>
              <a:t>Video produced by Cerdic Hall</a:t>
            </a:r>
            <a:endParaRPr sz="1100"/>
          </a:p>
          <a:p>
            <a:pPr marL="0" lvl="0" indent="0" algn="l" rtl="0">
              <a:lnSpc>
                <a:spcPct val="100000"/>
              </a:lnSpc>
              <a:spcBef>
                <a:spcPts val="0"/>
              </a:spcBef>
              <a:spcAft>
                <a:spcPts val="0"/>
              </a:spcAft>
              <a:buSzPts val="1400"/>
              <a:buNone/>
            </a:pPr>
            <a:r>
              <a:rPr lang="it-IT" sz="1100" b="1"/>
              <a:t>Moving beyond psychiatric labels</a:t>
            </a:r>
            <a:endParaRPr sz="1100"/>
          </a:p>
          <a:p>
            <a:pPr marL="0" lvl="0" indent="0" algn="l" rtl="0">
              <a:lnSpc>
                <a:spcPct val="100000"/>
              </a:lnSpc>
              <a:spcBef>
                <a:spcPts val="0"/>
              </a:spcBef>
              <a:spcAft>
                <a:spcPts val="0"/>
              </a:spcAft>
              <a:buSzPts val="1400"/>
              <a:buNone/>
            </a:pPr>
            <a:r>
              <a:rPr lang="it-IT" sz="1100" i="1"/>
              <a:t>Video produced by The Open Paradigm Project/ P.J. Moynihan, Digital Eyes Film Producer </a:t>
            </a:r>
            <a:endParaRPr sz="1100"/>
          </a:p>
          <a:p>
            <a:pPr marL="0" lvl="0" indent="0" algn="l" rtl="0">
              <a:lnSpc>
                <a:spcPct val="100000"/>
              </a:lnSpc>
              <a:spcBef>
                <a:spcPts val="0"/>
              </a:spcBef>
              <a:spcAft>
                <a:spcPts val="0"/>
              </a:spcAft>
              <a:buSzPts val="1400"/>
              <a:buNone/>
            </a:pPr>
            <a:r>
              <a:rPr lang="it-IT" sz="1100" b="1"/>
              <a:t>'My dream is to make pizza': the caterers with Down's syndrome</a:t>
            </a:r>
            <a:endParaRPr sz="1100"/>
          </a:p>
          <a:p>
            <a:pPr marL="0" lvl="0" indent="0" algn="l" rtl="0">
              <a:lnSpc>
                <a:spcPct val="100000"/>
              </a:lnSpc>
              <a:spcBef>
                <a:spcPts val="0"/>
              </a:spcBef>
              <a:spcAft>
                <a:spcPts val="0"/>
              </a:spcAft>
              <a:buSzPts val="1400"/>
              <a:buNone/>
            </a:pPr>
            <a:r>
              <a:rPr lang="it-IT" sz="1100" i="1"/>
              <a:t>Video produced by The Guardian</a:t>
            </a:r>
            <a:endParaRPr sz="1100"/>
          </a:p>
          <a:p>
            <a:pPr marL="0" lvl="0" indent="0" algn="l" rtl="0">
              <a:lnSpc>
                <a:spcPct val="100000"/>
              </a:lnSpc>
              <a:spcBef>
                <a:spcPts val="0"/>
              </a:spcBef>
              <a:spcAft>
                <a:spcPts val="0"/>
              </a:spcAft>
              <a:buSzPts val="1400"/>
              <a:buNone/>
            </a:pPr>
            <a:r>
              <a:rPr lang="it-IT" sz="1100" b="1"/>
              <a:t>My Story: Timothy</a:t>
            </a:r>
            <a:endParaRPr sz="1100"/>
          </a:p>
          <a:p>
            <a:pPr marL="0" lvl="0" indent="0" algn="l" rtl="0">
              <a:lnSpc>
                <a:spcPct val="100000"/>
              </a:lnSpc>
              <a:spcBef>
                <a:spcPts val="0"/>
              </a:spcBef>
              <a:spcAft>
                <a:spcPts val="0"/>
              </a:spcAft>
              <a:buSzPts val="1400"/>
              <a:buNone/>
            </a:pPr>
            <a:r>
              <a:rPr lang="it-IT" sz="1100" i="1"/>
              <a:t>Video produced by End the Cycle (Initiative of CBM Australia)</a:t>
            </a:r>
            <a:endParaRPr sz="1100"/>
          </a:p>
          <a:p>
            <a:pPr marL="0" lvl="0" indent="0" algn="l" rtl="0">
              <a:lnSpc>
                <a:spcPct val="100000"/>
              </a:lnSpc>
              <a:spcBef>
                <a:spcPts val="0"/>
              </a:spcBef>
              <a:spcAft>
                <a:spcPts val="0"/>
              </a:spcAft>
              <a:buSzPts val="1400"/>
              <a:buNone/>
            </a:pPr>
            <a:r>
              <a:rPr lang="it-IT" sz="1100" b="1"/>
              <a:t> Neil Laybourn and Jonny Benjamin discuss mental health</a:t>
            </a:r>
            <a:endParaRPr sz="1100"/>
          </a:p>
          <a:p>
            <a:pPr marL="0" lvl="0" indent="0" algn="l" rtl="0">
              <a:lnSpc>
                <a:spcPct val="100000"/>
              </a:lnSpc>
              <a:spcBef>
                <a:spcPts val="0"/>
              </a:spcBef>
              <a:spcAft>
                <a:spcPts val="0"/>
              </a:spcAft>
              <a:buSzPts val="1400"/>
              <a:buNone/>
            </a:pPr>
            <a:r>
              <a:rPr lang="it-IT" sz="1100" i="1"/>
              <a:t>Video produced by Rethink Mental Illness</a:t>
            </a:r>
            <a:endParaRPr sz="1100"/>
          </a:p>
          <a:p>
            <a:pPr marL="0" lvl="0" indent="0" algn="l" rtl="0">
              <a:lnSpc>
                <a:spcPct val="100000"/>
              </a:lnSpc>
              <a:spcBef>
                <a:spcPts val="0"/>
              </a:spcBef>
              <a:spcAft>
                <a:spcPts val="0"/>
              </a:spcAft>
              <a:buSzPts val="1400"/>
              <a:buNone/>
            </a:pPr>
            <a:r>
              <a:rPr lang="it-IT" sz="1100" b="1"/>
              <a:t>No Force First</a:t>
            </a:r>
            <a:endParaRPr sz="1100"/>
          </a:p>
          <a:p>
            <a:pPr marL="0" lvl="0" indent="0" algn="l" rtl="0">
              <a:lnSpc>
                <a:spcPct val="100000"/>
              </a:lnSpc>
              <a:spcBef>
                <a:spcPts val="0"/>
              </a:spcBef>
              <a:spcAft>
                <a:spcPts val="0"/>
              </a:spcAft>
              <a:buSzPts val="1400"/>
              <a:buNone/>
            </a:pPr>
            <a:r>
              <a:rPr lang="it-IT" sz="1100" i="1"/>
              <a:t>Video produced by Mersey Care NHS Foundation Trust</a:t>
            </a:r>
            <a:endParaRPr sz="1100"/>
          </a:p>
          <a:p>
            <a:pPr marL="0" lvl="0" indent="0" algn="l" rtl="0">
              <a:lnSpc>
                <a:spcPct val="100000"/>
              </a:lnSpc>
              <a:spcBef>
                <a:spcPts val="0"/>
              </a:spcBef>
              <a:spcAft>
                <a:spcPts val="0"/>
              </a:spcAft>
              <a:buSzPts val="1400"/>
              <a:buNone/>
            </a:pPr>
            <a:r>
              <a:rPr lang="it-IT" sz="1100" b="1"/>
              <a:t>No more Barriers</a:t>
            </a:r>
            <a:endParaRPr sz="1100"/>
          </a:p>
          <a:p>
            <a:pPr marL="0" lvl="0" indent="0" algn="l" rtl="0">
              <a:lnSpc>
                <a:spcPct val="100000"/>
              </a:lnSpc>
              <a:spcBef>
                <a:spcPts val="0"/>
              </a:spcBef>
              <a:spcAft>
                <a:spcPts val="0"/>
              </a:spcAft>
              <a:buSzPts val="1400"/>
              <a:buNone/>
            </a:pPr>
            <a:r>
              <a:rPr lang="it-IT" sz="1100" i="1"/>
              <a:t>Video produced by BC Self Advocacy Foundation</a:t>
            </a:r>
            <a:endParaRPr sz="1100"/>
          </a:p>
          <a:p>
            <a:pPr marL="0" lvl="0" indent="0" algn="l" rtl="0">
              <a:lnSpc>
                <a:spcPct val="100000"/>
              </a:lnSpc>
              <a:spcBef>
                <a:spcPts val="0"/>
              </a:spcBef>
              <a:spcAft>
                <a:spcPts val="0"/>
              </a:spcAft>
              <a:buSzPts val="1400"/>
              <a:buNone/>
            </a:pPr>
            <a:r>
              <a:rPr lang="it-IT" sz="1100" b="1"/>
              <a:t>‘Not Without Us’ from Sam Avery &amp; Mental Health Peer Connection</a:t>
            </a:r>
            <a:endParaRPr sz="1100"/>
          </a:p>
          <a:p>
            <a:pPr marL="0" lvl="0" indent="0" algn="l" rtl="0">
              <a:lnSpc>
                <a:spcPct val="100000"/>
              </a:lnSpc>
              <a:spcBef>
                <a:spcPts val="0"/>
              </a:spcBef>
              <a:spcAft>
                <a:spcPts val="0"/>
              </a:spcAft>
              <a:buSzPts val="1400"/>
              <a:buNone/>
            </a:pPr>
            <a:r>
              <a:rPr lang="it-IT" sz="1100" i="1"/>
              <a:t>Video produced by Mental Health Peer Connection</a:t>
            </a:r>
            <a:endParaRPr sz="1100"/>
          </a:p>
          <a:p>
            <a:pPr marL="0" lvl="0" indent="0" algn="l" rtl="0">
              <a:lnSpc>
                <a:spcPct val="100000"/>
              </a:lnSpc>
              <a:spcBef>
                <a:spcPts val="0"/>
              </a:spcBef>
              <a:spcAft>
                <a:spcPts val="0"/>
              </a:spcAft>
              <a:buSzPts val="1400"/>
              <a:buNone/>
            </a:pPr>
            <a:r>
              <a:rPr lang="it-IT" sz="1100" b="1"/>
              <a:t> Open Dialogue: an alternative Finnish approach to healing psychosis (complete film)</a:t>
            </a:r>
            <a:endParaRPr sz="1100"/>
          </a:p>
          <a:p>
            <a:pPr marL="0" lvl="0" indent="0" algn="l" rtl="0">
              <a:lnSpc>
                <a:spcPct val="100000"/>
              </a:lnSpc>
              <a:spcBef>
                <a:spcPts val="0"/>
              </a:spcBef>
              <a:spcAft>
                <a:spcPts val="0"/>
              </a:spcAft>
              <a:buSzPts val="1400"/>
              <a:buNone/>
            </a:pPr>
            <a:r>
              <a:rPr lang="it-IT" sz="1100" i="1"/>
              <a:t>Video produced by Daniel Mackler, Filmmaker</a:t>
            </a:r>
            <a:endParaRPr sz="1100"/>
          </a:p>
          <a:p>
            <a:pPr marL="0" lvl="0" indent="0" algn="l" rtl="0">
              <a:lnSpc>
                <a:spcPct val="100000"/>
              </a:lnSpc>
              <a:spcBef>
                <a:spcPts val="0"/>
              </a:spcBef>
              <a:spcAft>
                <a:spcPts val="0"/>
              </a:spcAft>
              <a:buSzPts val="1400"/>
              <a:buNone/>
            </a:pPr>
            <a:r>
              <a:rPr lang="it-IT" sz="1100" b="1"/>
              <a:t> The Open Paradigm Project – Celia Brown</a:t>
            </a:r>
            <a:endParaRPr sz="1100"/>
          </a:p>
          <a:p>
            <a:pPr marL="0" lvl="0" indent="0" algn="l" rtl="0">
              <a:lnSpc>
                <a:spcPct val="100000"/>
              </a:lnSpc>
              <a:spcBef>
                <a:spcPts val="0"/>
              </a:spcBef>
              <a:spcAft>
                <a:spcPts val="0"/>
              </a:spcAft>
              <a:buSzPts val="1400"/>
              <a:buNone/>
            </a:pPr>
            <a:r>
              <a:rPr lang="it-IT" sz="1100" i="1"/>
              <a:t>Video produced by The Open Paradigm Project/ Mindfreedom International</a:t>
            </a:r>
            <a:endParaRPr sz="1100"/>
          </a:p>
          <a:p>
            <a:pPr marL="0" lvl="0" indent="0" algn="l" rtl="0">
              <a:lnSpc>
                <a:spcPct val="100000"/>
              </a:lnSpc>
              <a:spcBef>
                <a:spcPts val="0"/>
              </a:spcBef>
              <a:spcAft>
                <a:spcPts val="0"/>
              </a:spcAft>
              <a:buSzPts val="1400"/>
              <a:buNone/>
            </a:pPr>
            <a:r>
              <a:rPr lang="it-IT" sz="1100" b="1"/>
              <a:t>Open Paradigm Project – Dorothy Dundas</a:t>
            </a:r>
            <a:endParaRPr sz="1100"/>
          </a:p>
          <a:p>
            <a:pPr marL="0" lvl="0" indent="0" algn="l" rtl="0">
              <a:lnSpc>
                <a:spcPct val="100000"/>
              </a:lnSpc>
              <a:spcBef>
                <a:spcPts val="0"/>
              </a:spcBef>
              <a:spcAft>
                <a:spcPts val="0"/>
              </a:spcAft>
              <a:buSzPts val="1400"/>
              <a:buNone/>
            </a:pPr>
            <a:r>
              <a:rPr lang="it-IT" sz="1100" i="1"/>
              <a:t>Video produced by The Open Paradigm Project</a:t>
            </a:r>
            <a:endParaRPr/>
          </a:p>
          <a:p>
            <a:pPr marL="0" lvl="0" indent="0" algn="l" rtl="0">
              <a:lnSpc>
                <a:spcPct val="100000"/>
              </a:lnSpc>
              <a:spcBef>
                <a:spcPts val="0"/>
              </a:spcBef>
              <a:spcAft>
                <a:spcPts val="0"/>
              </a:spcAft>
              <a:buSzPts val="1400"/>
              <a:buNone/>
            </a:pPr>
            <a:r>
              <a:rPr lang="it-IT" sz="1100" b="1"/>
              <a:t>Open Paradigm Project – Oryx Cohen</a:t>
            </a:r>
            <a:endParaRPr sz="1100"/>
          </a:p>
          <a:p>
            <a:pPr marL="0" lvl="0" indent="0" algn="l" rtl="0">
              <a:lnSpc>
                <a:spcPct val="100000"/>
              </a:lnSpc>
              <a:spcBef>
                <a:spcPts val="0"/>
              </a:spcBef>
              <a:spcAft>
                <a:spcPts val="0"/>
              </a:spcAft>
              <a:buSzPts val="1400"/>
              <a:buNone/>
            </a:pPr>
            <a:r>
              <a:rPr lang="it-IT" sz="1100" i="1"/>
              <a:t>Video produced by The Open Paradigm Project/ National Empowerment Center</a:t>
            </a:r>
            <a:endParaRPr sz="1100"/>
          </a:p>
          <a:p>
            <a:pPr marL="0" lvl="0" indent="0" algn="l" rtl="0">
              <a:lnSpc>
                <a:spcPct val="100000"/>
              </a:lnSpc>
              <a:spcBef>
                <a:spcPts val="0"/>
              </a:spcBef>
              <a:spcAft>
                <a:spcPts val="0"/>
              </a:spcAft>
              <a:buSzPts val="1400"/>
              <a:buNone/>
            </a:pPr>
            <a:r>
              <a:rPr lang="it-IT" sz="1100" b="1"/>
              <a:t>Open Paradigm Project - Sera Davidow</a:t>
            </a:r>
            <a:endParaRPr sz="1100"/>
          </a:p>
          <a:p>
            <a:pPr marL="0" lvl="0" indent="0" algn="l" rtl="0">
              <a:lnSpc>
                <a:spcPct val="100000"/>
              </a:lnSpc>
              <a:spcBef>
                <a:spcPts val="0"/>
              </a:spcBef>
              <a:spcAft>
                <a:spcPts val="0"/>
              </a:spcAft>
              <a:buSzPts val="1400"/>
              <a:buNone/>
            </a:pPr>
            <a:r>
              <a:rPr lang="it-IT" sz="1100" i="1"/>
              <a:t>Video produced by The Open Paradigm Project/ Western Mass Recovery Learning</a:t>
            </a:r>
            <a:endParaRPr sz="1100"/>
          </a:p>
          <a:p>
            <a:pPr marL="0" lvl="0" indent="0" algn="l" rtl="0">
              <a:lnSpc>
                <a:spcPct val="100000"/>
              </a:lnSpc>
              <a:spcBef>
                <a:spcPts val="0"/>
              </a:spcBef>
              <a:spcAft>
                <a:spcPts val="0"/>
              </a:spcAft>
              <a:buSzPts val="1400"/>
              <a:buNone/>
            </a:pPr>
            <a:r>
              <a:rPr lang="it-IT" sz="1100" b="1"/>
              <a:t>Ovidores de Vozes (Hearing Voices) Canal Futura, Brazil 2017</a:t>
            </a:r>
            <a:endParaRPr sz="1100"/>
          </a:p>
          <a:p>
            <a:pPr marL="0" lvl="0" indent="0" algn="l" rtl="0">
              <a:lnSpc>
                <a:spcPct val="100000"/>
              </a:lnSpc>
              <a:spcBef>
                <a:spcPts val="0"/>
              </a:spcBef>
              <a:spcAft>
                <a:spcPts val="0"/>
              </a:spcAft>
              <a:buSzPts val="1400"/>
              <a:buNone/>
            </a:pPr>
            <a:r>
              <a:rPr lang="it-IT" sz="1100" i="1"/>
              <a:t>Video produced by L4 Filmes</a:t>
            </a:r>
            <a:endParaRPr sz="1100"/>
          </a:p>
          <a:p>
            <a:pPr marL="0" lvl="0" indent="0" algn="l" rtl="0">
              <a:lnSpc>
                <a:spcPct val="100000"/>
              </a:lnSpc>
              <a:spcBef>
                <a:spcPts val="0"/>
              </a:spcBef>
              <a:spcAft>
                <a:spcPts val="0"/>
              </a:spcAft>
              <a:buSzPts val="1400"/>
              <a:buNone/>
            </a:pPr>
            <a:r>
              <a:rPr lang="it-IT" sz="1100" b="1"/>
              <a:t> Paving the way to recovery - the Personal Ombudsman System</a:t>
            </a:r>
            <a:endParaRPr sz="1100"/>
          </a:p>
          <a:p>
            <a:pPr marL="0" lvl="0" indent="0" algn="l" rtl="0">
              <a:lnSpc>
                <a:spcPct val="100000"/>
              </a:lnSpc>
              <a:spcBef>
                <a:spcPts val="0"/>
              </a:spcBef>
              <a:spcAft>
                <a:spcPts val="0"/>
              </a:spcAft>
              <a:buSzPts val="1400"/>
              <a:buNone/>
            </a:pPr>
            <a:r>
              <a:rPr lang="it-IT" sz="1100" i="1"/>
              <a:t>Video produced by Mental Health Europe (</a:t>
            </a:r>
            <a:r>
              <a:rPr lang="it-IT" sz="1100" i="1" u="sng">
                <a:solidFill>
                  <a:schemeClr val="hlink"/>
                </a:solidFill>
                <a:hlinkClick r:id="rId3"/>
              </a:rPr>
              <a:t>www.mhe-sme.org</a:t>
            </a:r>
            <a:r>
              <a:rPr lang="it-IT" sz="1100" i="1"/>
              <a:t>)</a:t>
            </a:r>
            <a:endParaRPr/>
          </a:p>
          <a:p>
            <a:pPr marL="0" lvl="0" indent="0" algn="l" rtl="0">
              <a:lnSpc>
                <a:spcPct val="100000"/>
              </a:lnSpc>
              <a:spcBef>
                <a:spcPts val="0"/>
              </a:spcBef>
              <a:spcAft>
                <a:spcPts val="0"/>
              </a:spcAft>
              <a:buSzPts val="1400"/>
              <a:buNone/>
            </a:pPr>
            <a:r>
              <a:rPr lang="it-IT" sz="1100" b="1"/>
              <a:t>Peer Advocacy in Action</a:t>
            </a:r>
            <a:endParaRPr sz="1100"/>
          </a:p>
          <a:p>
            <a:pPr marL="0" lvl="0" indent="0" algn="l" rtl="0">
              <a:lnSpc>
                <a:spcPct val="100000"/>
              </a:lnSpc>
              <a:spcBef>
                <a:spcPts val="0"/>
              </a:spcBef>
              <a:spcAft>
                <a:spcPts val="0"/>
              </a:spcAft>
              <a:buSzPts val="1400"/>
              <a:buNone/>
            </a:pPr>
            <a:r>
              <a:rPr lang="it-IT" sz="1100" i="1"/>
              <a:t>Video produced and directed by David W. Barker, Createus Media Inc. (www.createusmedia.com)</a:t>
            </a:r>
            <a:endParaRPr sz="1100"/>
          </a:p>
          <a:p>
            <a:pPr marL="0" lvl="0" indent="0" algn="l" rtl="0">
              <a:lnSpc>
                <a:spcPct val="100000"/>
              </a:lnSpc>
              <a:spcBef>
                <a:spcPts val="0"/>
              </a:spcBef>
              <a:spcAft>
                <a:spcPts val="0"/>
              </a:spcAft>
              <a:buSzPts val="1400"/>
              <a:buNone/>
            </a:pPr>
            <a:r>
              <a:rPr lang="it-IT" sz="1100" i="1"/>
              <a:t>© 2014 Createus Media Inc., All Rights Reserved.  Used with permission by the World Health Organization.  Contact info@createusmedia.com for more information.  Special thanks to Rita Cronise for all her help and support.</a:t>
            </a:r>
            <a:endParaRPr sz="1100"/>
          </a:p>
          <a:p>
            <a:pPr marL="0" lvl="0" indent="0" algn="l" rtl="0">
              <a:lnSpc>
                <a:spcPct val="100000"/>
              </a:lnSpc>
              <a:spcBef>
                <a:spcPts val="0"/>
              </a:spcBef>
              <a:spcAft>
                <a:spcPts val="0"/>
              </a:spcAft>
              <a:buSzPts val="1400"/>
              <a:buNone/>
            </a:pPr>
            <a:r>
              <a:rPr lang="it-IT" sz="1100" b="1" i="1"/>
              <a:t> </a:t>
            </a:r>
            <a:r>
              <a:rPr lang="it-IT" sz="1100" b="1"/>
              <a:t>Planning Ahead – Living with Younger Onset Dementia</a:t>
            </a:r>
            <a:endParaRPr sz="1100"/>
          </a:p>
          <a:p>
            <a:pPr marL="0" lvl="0" indent="0" algn="l" rtl="0">
              <a:lnSpc>
                <a:spcPct val="100000"/>
              </a:lnSpc>
              <a:spcBef>
                <a:spcPts val="0"/>
              </a:spcBef>
              <a:spcAft>
                <a:spcPts val="0"/>
              </a:spcAft>
              <a:buSzPts val="1400"/>
              <a:buNone/>
            </a:pPr>
            <a:r>
              <a:rPr lang="it-IT" sz="1100" i="1"/>
              <a:t>Original Video produced by Office for the Ageing, SA Health, Adelaide, Australia. Creative copyright: Kate Swaffer &amp; Dementia Alliance International</a:t>
            </a:r>
            <a:endParaRPr sz="1100"/>
          </a:p>
          <a:p>
            <a:pPr marL="0" lvl="0" indent="0" algn="l" rtl="0">
              <a:lnSpc>
                <a:spcPct val="100000"/>
              </a:lnSpc>
              <a:spcBef>
                <a:spcPts val="0"/>
              </a:spcBef>
              <a:spcAft>
                <a:spcPts val="0"/>
              </a:spcAft>
              <a:buSzPts val="1400"/>
              <a:buNone/>
            </a:pPr>
            <a:r>
              <a:rPr lang="it-IT" sz="1100" b="1"/>
              <a:t> </a:t>
            </a:r>
            <a:endParaRPr sz="1100"/>
          </a:p>
          <a:p>
            <a:pPr marL="0" lvl="0" indent="0" algn="l" rtl="0">
              <a:lnSpc>
                <a:spcPct val="100000"/>
              </a:lnSpc>
              <a:spcBef>
                <a:spcPts val="0"/>
              </a:spcBef>
              <a:spcAft>
                <a:spcPts val="0"/>
              </a:spcAft>
              <a:buSzPts val="1400"/>
              <a:buNone/>
            </a:pPr>
            <a:endParaRPr sz="1100" i="1"/>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endParaRPr sz="1100"/>
          </a:p>
        </p:txBody>
      </p:sp>
      <p:sp>
        <p:nvSpPr>
          <p:cNvPr id="1070" name="Google Shape;1070;p112: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112</a:t>
            </a:fld>
            <a:endParaRPr/>
          </a:p>
        </p:txBody>
      </p:sp>
      <p:sp>
        <p:nvSpPr>
          <p:cNvPr id="1071" name="Google Shape;1071;p1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13:notes"/>
          <p:cNvSpPr txBox="1">
            <a:spLocks noGrp="1"/>
          </p:cNvSpPr>
          <p:nvPr>
            <p:ph type="body" idx="1"/>
          </p:nvPr>
        </p:nvSpPr>
        <p:spPr>
          <a:xfrm>
            <a:off x="457200" y="457200"/>
            <a:ext cx="5873750" cy="8661400"/>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r>
              <a:rPr lang="it-IT" sz="1100" b="1"/>
              <a:t>Quality in Social Services - Understanding the Convention on the Rights of Persons with Disabilities</a:t>
            </a:r>
            <a:endParaRPr sz="1100"/>
          </a:p>
          <a:p>
            <a:pPr marL="0" lvl="0" indent="0" algn="l" rtl="0">
              <a:lnSpc>
                <a:spcPct val="100000"/>
              </a:lnSpc>
              <a:spcBef>
                <a:spcPts val="0"/>
              </a:spcBef>
              <a:spcAft>
                <a:spcPts val="0"/>
              </a:spcAft>
              <a:buSzPts val="1400"/>
              <a:buNone/>
            </a:pPr>
            <a:r>
              <a:rPr lang="it-IT" sz="1100" i="1"/>
              <a:t>Video produced by The European Quality in Social Service (EQUASS) Unit of the European Platform for Rehabilitation (EPR) (www.epr.eu – </a:t>
            </a:r>
            <a:r>
              <a:rPr lang="it-IT" sz="1100" i="1" u="sng">
                <a:solidFill>
                  <a:schemeClr val="hlink"/>
                </a:solidFill>
                <a:hlinkClick r:id="rId3"/>
              </a:rPr>
              <a:t>www.equass.be</a:t>
            </a:r>
            <a:r>
              <a:rPr lang="it-IT" sz="1100" i="1"/>
              <a:t>).  With financial support from the European Union Programme for Employment and Social Innovation “EaSI” (2014-2020) – http://ec.europa.eu/social/easi.</a:t>
            </a:r>
            <a:endParaRPr sz="1100"/>
          </a:p>
          <a:p>
            <a:pPr marL="0" lvl="0" indent="0" algn="l" rtl="0">
              <a:lnSpc>
                <a:spcPct val="100000"/>
              </a:lnSpc>
              <a:spcBef>
                <a:spcPts val="0"/>
              </a:spcBef>
              <a:spcAft>
                <a:spcPts val="0"/>
              </a:spcAft>
              <a:buSzPts val="1400"/>
              <a:buNone/>
            </a:pPr>
            <a:r>
              <a:rPr lang="it-IT" sz="1100" i="1"/>
              <a:t>Animation:  S. Allaeys – QUIDOS.  Content support:  European Disability Forum</a:t>
            </a:r>
            <a:endParaRPr sz="1100" b="1"/>
          </a:p>
          <a:p>
            <a:pPr marL="0" lvl="0" indent="0" algn="l" rtl="0">
              <a:lnSpc>
                <a:spcPct val="100000"/>
              </a:lnSpc>
              <a:spcBef>
                <a:spcPts val="0"/>
              </a:spcBef>
              <a:spcAft>
                <a:spcPts val="0"/>
              </a:spcAft>
              <a:buSzPts val="1400"/>
              <a:buNone/>
            </a:pPr>
            <a:r>
              <a:rPr lang="it-IT" sz="1100" b="1"/>
              <a:t>Raising awareness of the reality of living with dementia</a:t>
            </a:r>
            <a:r>
              <a:rPr lang="it-IT" sz="1100"/>
              <a:t>, </a:t>
            </a:r>
            <a:endParaRPr/>
          </a:p>
          <a:p>
            <a:pPr marL="0" lvl="0" indent="0" algn="l" rtl="0">
              <a:lnSpc>
                <a:spcPct val="100000"/>
              </a:lnSpc>
              <a:spcBef>
                <a:spcPts val="0"/>
              </a:spcBef>
              <a:spcAft>
                <a:spcPts val="0"/>
              </a:spcAft>
              <a:buSzPts val="1400"/>
              <a:buNone/>
            </a:pPr>
            <a:r>
              <a:rPr lang="it-IT" sz="1100"/>
              <a:t>Video produced by Mental Health Foundation (United Kingdom)</a:t>
            </a:r>
            <a:endParaRPr/>
          </a:p>
          <a:p>
            <a:pPr marL="0" lvl="0" indent="0" algn="l" rtl="0">
              <a:lnSpc>
                <a:spcPct val="100000"/>
              </a:lnSpc>
              <a:spcBef>
                <a:spcPts val="0"/>
              </a:spcBef>
              <a:spcAft>
                <a:spcPts val="0"/>
              </a:spcAft>
              <a:buSzPts val="1400"/>
              <a:buNone/>
            </a:pPr>
            <a:r>
              <a:rPr lang="it-IT" sz="1100" b="1"/>
              <a:t> Recovery from mental disorders, a lecture by Patricia Deegan</a:t>
            </a:r>
            <a:endParaRPr sz="1100"/>
          </a:p>
          <a:p>
            <a:pPr marL="0" lvl="0" indent="0" algn="l" rtl="0">
              <a:lnSpc>
                <a:spcPct val="100000"/>
              </a:lnSpc>
              <a:spcBef>
                <a:spcPts val="0"/>
              </a:spcBef>
              <a:spcAft>
                <a:spcPts val="0"/>
              </a:spcAft>
              <a:buSzPts val="1400"/>
              <a:buNone/>
            </a:pPr>
            <a:r>
              <a:rPr lang="it-IT" sz="1100" i="1"/>
              <a:t>Video produced by Patricia E. Deegan, Pat Deegan PhD &amp; Associates LLC</a:t>
            </a:r>
            <a:endParaRPr sz="1100"/>
          </a:p>
          <a:p>
            <a:pPr marL="0" lvl="0" indent="0" algn="l" rtl="0">
              <a:lnSpc>
                <a:spcPct val="100000"/>
              </a:lnSpc>
              <a:spcBef>
                <a:spcPts val="0"/>
              </a:spcBef>
              <a:spcAft>
                <a:spcPts val="0"/>
              </a:spcAft>
              <a:buSzPts val="1400"/>
              <a:buNone/>
            </a:pPr>
            <a:r>
              <a:rPr lang="it-IT" sz="1100" b="1"/>
              <a:t>Reshma Valliappan </a:t>
            </a:r>
            <a:r>
              <a:rPr lang="it-IT" sz="1100"/>
              <a:t>(International Network toward Alternatives and Recovery - INTAR, India, 2016)</a:t>
            </a:r>
            <a:endParaRPr/>
          </a:p>
          <a:p>
            <a:pPr marL="0" lvl="0" indent="0" algn="l" rtl="0">
              <a:lnSpc>
                <a:spcPct val="100000"/>
              </a:lnSpc>
              <a:spcBef>
                <a:spcPts val="0"/>
              </a:spcBef>
              <a:spcAft>
                <a:spcPts val="0"/>
              </a:spcAft>
              <a:buSzPts val="1400"/>
              <a:buNone/>
            </a:pPr>
            <a:r>
              <a:rPr lang="it-IT" sz="1100" i="1"/>
              <a:t>Video produced by Bapu Trust for Research on Mind &amp; Discourse</a:t>
            </a:r>
            <a:endParaRPr sz="1100"/>
          </a:p>
          <a:p>
            <a:pPr marL="0" lvl="0" indent="0" algn="l" rtl="0">
              <a:lnSpc>
                <a:spcPct val="100000"/>
              </a:lnSpc>
              <a:spcBef>
                <a:spcPts val="0"/>
              </a:spcBef>
              <a:spcAft>
                <a:spcPts val="0"/>
              </a:spcAft>
              <a:buSzPts val="1400"/>
              <a:buNone/>
            </a:pPr>
            <a:r>
              <a:rPr lang="it-IT" sz="1100" b="1"/>
              <a:t>Rory Doody on his experience of Ireland's capacity legislation and mental health services</a:t>
            </a:r>
            <a:endParaRPr sz="1100"/>
          </a:p>
          <a:p>
            <a:pPr marL="0" lvl="0" indent="0" algn="l" rtl="0">
              <a:lnSpc>
                <a:spcPct val="100000"/>
              </a:lnSpc>
              <a:spcBef>
                <a:spcPts val="0"/>
              </a:spcBef>
              <a:spcAft>
                <a:spcPts val="0"/>
              </a:spcAft>
              <a:buSzPts val="1400"/>
              <a:buNone/>
            </a:pPr>
            <a:r>
              <a:rPr lang="it-IT" sz="1100" i="1"/>
              <a:t>Video produced by Amnesty International Ireland</a:t>
            </a:r>
            <a:endParaRPr sz="1100"/>
          </a:p>
          <a:p>
            <a:pPr marL="0" lvl="0" indent="0" algn="l" rtl="0">
              <a:lnSpc>
                <a:spcPct val="100000"/>
              </a:lnSpc>
              <a:spcBef>
                <a:spcPts val="0"/>
              </a:spcBef>
              <a:spcAft>
                <a:spcPts val="0"/>
              </a:spcAft>
              <a:buSzPts val="1400"/>
              <a:buNone/>
            </a:pPr>
            <a:r>
              <a:rPr lang="it-IT" sz="1100" b="1"/>
              <a:t>Seclusion: Ashley Peacock</a:t>
            </a:r>
            <a:endParaRPr sz="1100"/>
          </a:p>
          <a:p>
            <a:pPr marL="0" lvl="0" indent="0" algn="l" rtl="0">
              <a:lnSpc>
                <a:spcPct val="100000"/>
              </a:lnSpc>
              <a:spcBef>
                <a:spcPts val="0"/>
              </a:spcBef>
              <a:spcAft>
                <a:spcPts val="0"/>
              </a:spcAft>
              <a:buSzPts val="1400"/>
              <a:buNone/>
            </a:pPr>
            <a:r>
              <a:rPr lang="it-IT" sz="1100" i="1"/>
              <a:t>Video produced by Attitude Pictures Ltd.  Courtesy Attitude – all rights reserved.</a:t>
            </a:r>
            <a:endParaRPr sz="1100"/>
          </a:p>
          <a:p>
            <a:pPr marL="0" lvl="0" indent="0" algn="l" rtl="0">
              <a:lnSpc>
                <a:spcPct val="100000"/>
              </a:lnSpc>
              <a:spcBef>
                <a:spcPts val="0"/>
              </a:spcBef>
              <a:spcAft>
                <a:spcPts val="0"/>
              </a:spcAft>
              <a:buSzPts val="1400"/>
              <a:buNone/>
            </a:pPr>
            <a:r>
              <a:rPr lang="it-IT" sz="1100" b="1"/>
              <a:t>Seher Urban Community Mental Health Program, Pune</a:t>
            </a:r>
            <a:endParaRPr sz="1100"/>
          </a:p>
          <a:p>
            <a:pPr marL="0" lvl="0" indent="0" algn="l" rtl="0">
              <a:lnSpc>
                <a:spcPct val="100000"/>
              </a:lnSpc>
              <a:spcBef>
                <a:spcPts val="0"/>
              </a:spcBef>
              <a:spcAft>
                <a:spcPts val="0"/>
              </a:spcAft>
              <a:buSzPts val="1400"/>
              <a:buNone/>
            </a:pPr>
            <a:r>
              <a:rPr lang="it-IT" sz="1100" i="1"/>
              <a:t>Video produced by Bapu Trust for Research on Mind &amp; Discourse</a:t>
            </a:r>
            <a:endParaRPr sz="1100"/>
          </a:p>
          <a:p>
            <a:pPr marL="0" lvl="0" indent="0" algn="l" rtl="0">
              <a:lnSpc>
                <a:spcPct val="100000"/>
              </a:lnSpc>
              <a:spcBef>
                <a:spcPts val="0"/>
              </a:spcBef>
              <a:spcAft>
                <a:spcPts val="0"/>
              </a:spcAft>
              <a:buSzPts val="1400"/>
              <a:buNone/>
            </a:pPr>
            <a:r>
              <a:rPr lang="it-IT" sz="1100" b="1"/>
              <a:t>Self-advocacy</a:t>
            </a:r>
            <a:endParaRPr sz="1100"/>
          </a:p>
          <a:p>
            <a:pPr marL="0" lvl="0" indent="0" algn="l" rtl="0">
              <a:lnSpc>
                <a:spcPct val="100000"/>
              </a:lnSpc>
              <a:spcBef>
                <a:spcPts val="0"/>
              </a:spcBef>
              <a:spcAft>
                <a:spcPts val="0"/>
              </a:spcAft>
              <a:buSzPts val="1400"/>
              <a:buNone/>
            </a:pPr>
            <a:r>
              <a:rPr lang="it-IT" sz="1100" i="1"/>
              <a:t>Video produced by Self Advocacy Online (@selfadvocacyonline.org)</a:t>
            </a:r>
            <a:endParaRPr sz="1100"/>
          </a:p>
          <a:p>
            <a:pPr marL="0" lvl="0" indent="0" algn="l" rtl="0">
              <a:lnSpc>
                <a:spcPct val="100000"/>
              </a:lnSpc>
              <a:spcBef>
                <a:spcPts val="0"/>
              </a:spcBef>
              <a:spcAft>
                <a:spcPts val="0"/>
              </a:spcAft>
              <a:buSzPts val="1400"/>
              <a:buNone/>
            </a:pPr>
            <a:r>
              <a:rPr lang="it-IT" sz="1100" b="1"/>
              <a:t>Social networks, open dialogue and recovery from psychosis - Jaakko Seikkula, PhD</a:t>
            </a:r>
            <a:endParaRPr sz="1100"/>
          </a:p>
          <a:p>
            <a:pPr marL="0" lvl="0" indent="0" algn="l" rtl="0">
              <a:lnSpc>
                <a:spcPct val="100000"/>
              </a:lnSpc>
              <a:spcBef>
                <a:spcPts val="0"/>
              </a:spcBef>
              <a:spcAft>
                <a:spcPts val="0"/>
              </a:spcAft>
              <a:buSzPts val="1400"/>
              <a:buNone/>
            </a:pPr>
            <a:r>
              <a:rPr lang="it-IT" sz="1100" i="1"/>
              <a:t>Video produced by Daniel Mackler, Filmmaker</a:t>
            </a:r>
            <a:endParaRPr sz="1100"/>
          </a:p>
          <a:p>
            <a:pPr marL="0" lvl="0" indent="0" algn="l" rtl="0">
              <a:lnSpc>
                <a:spcPct val="100000"/>
              </a:lnSpc>
              <a:spcBef>
                <a:spcPts val="0"/>
              </a:spcBef>
              <a:spcAft>
                <a:spcPts val="0"/>
              </a:spcAft>
              <a:buSzPts val="1400"/>
              <a:buNone/>
            </a:pPr>
            <a:r>
              <a:rPr lang="it-IT" sz="1100" b="1"/>
              <a:t>Speech by Craig Mokhiber, Deputy to the Assistant Secretary-General for Human Rights, Office of the High Commissioner for Human Rights</a:t>
            </a:r>
            <a:r>
              <a:rPr lang="it-IT" sz="1100"/>
              <a:t> made during the event ‘Time to Act on Global Mental Health - Building Momentum on Mental Health in the SDG Era’ held on the occasion of the 73rd Session of the United Nations General Assembly.</a:t>
            </a:r>
            <a:endParaRPr/>
          </a:p>
          <a:p>
            <a:pPr marL="0" lvl="0" indent="0" algn="l" rtl="0">
              <a:lnSpc>
                <a:spcPct val="100000"/>
              </a:lnSpc>
              <a:spcBef>
                <a:spcPts val="0"/>
              </a:spcBef>
              <a:spcAft>
                <a:spcPts val="0"/>
              </a:spcAft>
              <a:buSzPts val="1400"/>
              <a:buNone/>
            </a:pPr>
            <a:r>
              <a:rPr lang="it-IT" sz="1100" i="1"/>
              <a:t>Video produced by UN Web TV</a:t>
            </a:r>
            <a:endParaRPr sz="1100"/>
          </a:p>
          <a:p>
            <a:pPr marL="0" lvl="0" indent="0" algn="l" rtl="0">
              <a:lnSpc>
                <a:spcPct val="100000"/>
              </a:lnSpc>
              <a:spcBef>
                <a:spcPts val="0"/>
              </a:spcBef>
              <a:spcAft>
                <a:spcPts val="0"/>
              </a:spcAft>
              <a:buSzPts val="1400"/>
              <a:buNone/>
            </a:pPr>
            <a:r>
              <a:rPr lang="it-IT" sz="1100" b="1"/>
              <a:t>Thanks to John Howard peers for support</a:t>
            </a:r>
            <a:endParaRPr sz="1100"/>
          </a:p>
          <a:p>
            <a:pPr marL="0" lvl="0" indent="0" algn="l" rtl="0">
              <a:lnSpc>
                <a:spcPct val="100000"/>
              </a:lnSpc>
              <a:spcBef>
                <a:spcPts val="0"/>
              </a:spcBef>
              <a:spcAft>
                <a:spcPts val="0"/>
              </a:spcAft>
              <a:buSzPts val="1400"/>
              <a:buNone/>
            </a:pPr>
            <a:r>
              <a:rPr lang="it-IT" sz="1100" i="1"/>
              <a:t>Video produced by Cerdic Hall</a:t>
            </a:r>
            <a:endParaRPr sz="1100"/>
          </a:p>
          <a:p>
            <a:pPr marL="0" lvl="0" indent="0" algn="l" rtl="0">
              <a:lnSpc>
                <a:spcPct val="100000"/>
              </a:lnSpc>
              <a:spcBef>
                <a:spcPts val="0"/>
              </a:spcBef>
              <a:spcAft>
                <a:spcPts val="0"/>
              </a:spcAft>
              <a:buSzPts val="1400"/>
              <a:buNone/>
            </a:pPr>
            <a:r>
              <a:rPr lang="it-IT" sz="1100" b="1"/>
              <a:t>The Gestalt Project: Stop the Stigma</a:t>
            </a:r>
            <a:endParaRPr sz="1100"/>
          </a:p>
          <a:p>
            <a:pPr marL="0" lvl="0" indent="0" algn="l" rtl="0">
              <a:lnSpc>
                <a:spcPct val="100000"/>
              </a:lnSpc>
              <a:spcBef>
                <a:spcPts val="0"/>
              </a:spcBef>
              <a:spcAft>
                <a:spcPts val="0"/>
              </a:spcAft>
              <a:buSzPts val="1400"/>
              <a:buNone/>
            </a:pPr>
            <a:r>
              <a:rPr lang="it-IT" sz="1100" i="1"/>
              <a:t>Video produced by Kian Madjedi, Filmmaker</a:t>
            </a:r>
            <a:endParaRPr/>
          </a:p>
          <a:p>
            <a:pPr marL="0" lvl="0" indent="0" algn="l" rtl="0">
              <a:lnSpc>
                <a:spcPct val="100000"/>
              </a:lnSpc>
              <a:spcBef>
                <a:spcPts val="0"/>
              </a:spcBef>
              <a:spcAft>
                <a:spcPts val="0"/>
              </a:spcAft>
              <a:buSzPts val="1400"/>
              <a:buNone/>
            </a:pPr>
            <a:r>
              <a:rPr lang="it-IT" sz="1100" b="1"/>
              <a:t>The T.D.M. (Transitional Discharge Model)</a:t>
            </a:r>
            <a:endParaRPr sz="1100"/>
          </a:p>
          <a:p>
            <a:pPr marL="0" lvl="0" indent="0" algn="l" rtl="0">
              <a:lnSpc>
                <a:spcPct val="100000"/>
              </a:lnSpc>
              <a:spcBef>
                <a:spcPts val="0"/>
              </a:spcBef>
              <a:spcAft>
                <a:spcPts val="0"/>
              </a:spcAft>
              <a:buSzPts val="1400"/>
              <a:buNone/>
            </a:pPr>
            <a:r>
              <a:rPr lang="it-IT" sz="1100" i="1"/>
              <a:t>Video produced by LedBetter Films</a:t>
            </a:r>
            <a:endParaRPr sz="1100"/>
          </a:p>
          <a:p>
            <a:pPr marL="0" lvl="0" indent="0" algn="l" rtl="0">
              <a:lnSpc>
                <a:spcPct val="100000"/>
              </a:lnSpc>
              <a:spcBef>
                <a:spcPts val="0"/>
              </a:spcBef>
              <a:spcAft>
                <a:spcPts val="0"/>
              </a:spcAft>
              <a:buSzPts val="1400"/>
              <a:buNone/>
            </a:pPr>
            <a:r>
              <a:rPr lang="it-IT" sz="1100" b="1"/>
              <a:t>This is the Story of a Civil Rights Movement</a:t>
            </a:r>
            <a:endParaRPr sz="1100"/>
          </a:p>
          <a:p>
            <a:pPr marL="0" lvl="0" indent="0" algn="l" rtl="0">
              <a:lnSpc>
                <a:spcPct val="100000"/>
              </a:lnSpc>
              <a:spcBef>
                <a:spcPts val="0"/>
              </a:spcBef>
              <a:spcAft>
                <a:spcPts val="0"/>
              </a:spcAft>
              <a:buSzPts val="1400"/>
              <a:buNone/>
            </a:pPr>
            <a:r>
              <a:rPr lang="it-IT" sz="1100" i="1"/>
              <a:t>Video produced by Inclusion BC</a:t>
            </a:r>
            <a:endParaRPr sz="1100"/>
          </a:p>
          <a:p>
            <a:pPr marL="0" lvl="0" indent="0" algn="l" rtl="0">
              <a:lnSpc>
                <a:spcPct val="100000"/>
              </a:lnSpc>
              <a:spcBef>
                <a:spcPts val="0"/>
              </a:spcBef>
              <a:spcAft>
                <a:spcPts val="0"/>
              </a:spcAft>
              <a:buSzPts val="1400"/>
              <a:buNone/>
            </a:pPr>
            <a:r>
              <a:rPr lang="it-IT" sz="1100" b="1"/>
              <a:t>Uganda: ‘Stop the abuse’</a:t>
            </a:r>
            <a:endParaRPr sz="1100"/>
          </a:p>
          <a:p>
            <a:pPr marL="0" lvl="0" indent="0" algn="l" rtl="0">
              <a:lnSpc>
                <a:spcPct val="100000"/>
              </a:lnSpc>
              <a:spcBef>
                <a:spcPts val="0"/>
              </a:spcBef>
              <a:spcAft>
                <a:spcPts val="0"/>
              </a:spcAft>
              <a:buSzPts val="1400"/>
              <a:buNone/>
            </a:pPr>
            <a:r>
              <a:rPr lang="it-IT" sz="1100" i="1"/>
              <a:t>Video produced by Validity, formerly the Mental Disability Advocacy Centre (MDAC)</a:t>
            </a:r>
            <a:endParaRPr sz="1100"/>
          </a:p>
          <a:p>
            <a:pPr marL="0" lvl="0" indent="0" algn="l" rtl="0">
              <a:lnSpc>
                <a:spcPct val="100000"/>
              </a:lnSpc>
              <a:spcBef>
                <a:spcPts val="0"/>
              </a:spcBef>
              <a:spcAft>
                <a:spcPts val="0"/>
              </a:spcAft>
              <a:buSzPts val="1400"/>
              <a:buNone/>
            </a:pPr>
            <a:r>
              <a:rPr lang="it-IT" sz="1100" b="1"/>
              <a:t>UN CRPD: What is article 19 and independent living?</a:t>
            </a:r>
            <a:endParaRPr sz="1100"/>
          </a:p>
          <a:p>
            <a:pPr marL="0" lvl="0" indent="0" algn="l" rtl="0">
              <a:lnSpc>
                <a:spcPct val="100000"/>
              </a:lnSpc>
              <a:spcBef>
                <a:spcPts val="0"/>
              </a:spcBef>
              <a:spcAft>
                <a:spcPts val="0"/>
              </a:spcAft>
              <a:buSzPts val="1400"/>
              <a:buNone/>
            </a:pPr>
            <a:r>
              <a:rPr lang="it-IT" sz="1100" i="1"/>
              <a:t>Video produced by Mental Health Europe (</a:t>
            </a:r>
            <a:r>
              <a:rPr lang="it-IT" sz="1100" i="1" u="sng">
                <a:solidFill>
                  <a:schemeClr val="hlink"/>
                </a:solidFill>
                <a:hlinkClick r:id="rId4"/>
              </a:rPr>
              <a:t>www.mhe-sme.org</a:t>
            </a:r>
            <a:r>
              <a:rPr lang="it-IT" sz="1100" i="1"/>
              <a:t>)</a:t>
            </a:r>
            <a:endParaRPr sz="1100"/>
          </a:p>
          <a:p>
            <a:pPr marL="0" lvl="0" indent="0" algn="l" rtl="0">
              <a:lnSpc>
                <a:spcPct val="100000"/>
              </a:lnSpc>
              <a:spcBef>
                <a:spcPts val="0"/>
              </a:spcBef>
              <a:spcAft>
                <a:spcPts val="0"/>
              </a:spcAft>
              <a:buSzPts val="1400"/>
              <a:buNone/>
            </a:pPr>
            <a:r>
              <a:rPr lang="it-IT" sz="1100" b="1"/>
              <a:t>UNCRPD: What is Article 12 and Legal Capacity?</a:t>
            </a:r>
            <a:endParaRPr sz="1100"/>
          </a:p>
          <a:p>
            <a:pPr marL="0" lvl="0" indent="0" algn="l" rtl="0">
              <a:lnSpc>
                <a:spcPct val="100000"/>
              </a:lnSpc>
              <a:spcBef>
                <a:spcPts val="0"/>
              </a:spcBef>
              <a:spcAft>
                <a:spcPts val="0"/>
              </a:spcAft>
              <a:buSzPts val="1400"/>
              <a:buNone/>
            </a:pPr>
            <a:r>
              <a:rPr lang="it-IT" sz="1100" i="1"/>
              <a:t>Video produced by Mental Health </a:t>
            </a:r>
            <a:r>
              <a:rPr lang="it-IT" sz="1100" i="1" u="sng"/>
              <a:t>Europe (</a:t>
            </a:r>
            <a:r>
              <a:rPr lang="it-IT" sz="1100" i="1" u="sng">
                <a:solidFill>
                  <a:schemeClr val="hlink"/>
                </a:solidFill>
                <a:hlinkClick r:id="rId4"/>
              </a:rPr>
              <a:t>www.mhe-sme.org</a:t>
            </a:r>
            <a:r>
              <a:rPr lang="it-IT" sz="1100" i="1"/>
              <a:t>)</a:t>
            </a:r>
            <a:endParaRPr sz="1100"/>
          </a:p>
          <a:p>
            <a:pPr marL="0" lvl="0" indent="0" algn="l" rtl="0">
              <a:lnSpc>
                <a:spcPct val="100000"/>
              </a:lnSpc>
              <a:spcBef>
                <a:spcPts val="0"/>
              </a:spcBef>
              <a:spcAft>
                <a:spcPts val="0"/>
              </a:spcAft>
              <a:buSzPts val="1400"/>
              <a:buNone/>
            </a:pPr>
            <a:r>
              <a:rPr lang="it-IT" sz="1100" b="1"/>
              <a:t>Universal Declaration of Human Rights</a:t>
            </a:r>
            <a:endParaRPr sz="1100"/>
          </a:p>
          <a:p>
            <a:pPr marL="0" lvl="0" indent="0" algn="l" rtl="0">
              <a:lnSpc>
                <a:spcPct val="100000"/>
              </a:lnSpc>
              <a:spcBef>
                <a:spcPts val="0"/>
              </a:spcBef>
              <a:spcAft>
                <a:spcPts val="0"/>
              </a:spcAft>
              <a:buSzPts val="1400"/>
              <a:buNone/>
            </a:pPr>
            <a:r>
              <a:rPr lang="it-IT" sz="1100" i="1"/>
              <a:t>Video produced by the Office of the United Nations High Commissioner for Human Rights</a:t>
            </a:r>
            <a:endParaRPr sz="1100"/>
          </a:p>
          <a:p>
            <a:pPr marL="0" lvl="0" indent="0" algn="l" rtl="0">
              <a:lnSpc>
                <a:spcPct val="100000"/>
              </a:lnSpc>
              <a:spcBef>
                <a:spcPts val="0"/>
              </a:spcBef>
              <a:spcAft>
                <a:spcPts val="0"/>
              </a:spcAft>
              <a:buSzPts val="1400"/>
              <a:buNone/>
            </a:pPr>
            <a:r>
              <a:rPr lang="it-IT" sz="1100" b="1"/>
              <a:t>What is Recovery?</a:t>
            </a:r>
            <a:endParaRPr sz="1100"/>
          </a:p>
          <a:p>
            <a:pPr marL="0" lvl="0" indent="0" algn="l" rtl="0">
              <a:lnSpc>
                <a:spcPct val="100000"/>
              </a:lnSpc>
              <a:spcBef>
                <a:spcPts val="0"/>
              </a:spcBef>
              <a:spcAft>
                <a:spcPts val="0"/>
              </a:spcAft>
              <a:buSzPts val="1400"/>
              <a:buNone/>
            </a:pPr>
            <a:r>
              <a:rPr lang="it-IT" sz="1100" i="1"/>
              <a:t>Video produced by Mental Health Europe (www.mhe-sme.org)</a:t>
            </a:r>
            <a:endParaRPr sz="1100"/>
          </a:p>
          <a:p>
            <a:pPr marL="0" lvl="0" indent="0" algn="l" rtl="0">
              <a:lnSpc>
                <a:spcPct val="100000"/>
              </a:lnSpc>
              <a:spcBef>
                <a:spcPts val="0"/>
              </a:spcBef>
              <a:spcAft>
                <a:spcPts val="0"/>
              </a:spcAft>
              <a:buSzPts val="1400"/>
              <a:buNone/>
            </a:pPr>
            <a:r>
              <a:rPr lang="it-IT" sz="1100" b="1"/>
              <a:t>What is the role of a Personal Assistant?</a:t>
            </a:r>
            <a:endParaRPr sz="1100"/>
          </a:p>
          <a:p>
            <a:pPr marL="0" lvl="0" indent="0" algn="l" rtl="0">
              <a:lnSpc>
                <a:spcPct val="100000"/>
              </a:lnSpc>
              <a:spcBef>
                <a:spcPts val="0"/>
              </a:spcBef>
              <a:spcAft>
                <a:spcPts val="0"/>
              </a:spcAft>
              <a:buSzPts val="1400"/>
              <a:buNone/>
            </a:pPr>
            <a:r>
              <a:rPr lang="it-IT" sz="1100" i="1"/>
              <a:t>Video produced by Ruils - Disability Action &amp; Advice Centre (DAAC)</a:t>
            </a:r>
            <a:endParaRPr sz="1100"/>
          </a:p>
          <a:p>
            <a:pPr marL="0" lvl="0" indent="0" algn="l" rtl="0">
              <a:lnSpc>
                <a:spcPct val="100000"/>
              </a:lnSpc>
              <a:spcBef>
                <a:spcPts val="0"/>
              </a:spcBef>
              <a:spcAft>
                <a:spcPts val="0"/>
              </a:spcAft>
              <a:buSzPts val="1400"/>
              <a:buNone/>
            </a:pPr>
            <a:r>
              <a:rPr lang="it-IT" sz="1100" b="1"/>
              <a:t>Why self advocacy is important</a:t>
            </a:r>
            <a:endParaRPr sz="1100"/>
          </a:p>
          <a:p>
            <a:pPr marL="0" lvl="0" indent="0" algn="l" rtl="0">
              <a:lnSpc>
                <a:spcPct val="100000"/>
              </a:lnSpc>
              <a:spcBef>
                <a:spcPts val="0"/>
              </a:spcBef>
              <a:spcAft>
                <a:spcPts val="0"/>
              </a:spcAft>
              <a:buSzPts val="1400"/>
              <a:buNone/>
            </a:pPr>
            <a:r>
              <a:rPr lang="it-IT" sz="1100" i="1"/>
              <a:t>Video produced by Inclusion International</a:t>
            </a:r>
            <a:endParaRPr sz="1100"/>
          </a:p>
          <a:p>
            <a:pPr marL="0" lvl="0" indent="0" algn="l" rtl="0">
              <a:lnSpc>
                <a:spcPct val="100000"/>
              </a:lnSpc>
              <a:spcBef>
                <a:spcPts val="0"/>
              </a:spcBef>
              <a:spcAft>
                <a:spcPts val="0"/>
              </a:spcAft>
              <a:buSzPts val="1400"/>
              <a:buNone/>
            </a:pPr>
            <a:r>
              <a:rPr lang="it-IT" sz="1100" b="1"/>
              <a:t>Women Institutionalized Against their Will in India</a:t>
            </a:r>
            <a:endParaRPr sz="1100"/>
          </a:p>
          <a:p>
            <a:pPr marL="0" lvl="0" indent="0" algn="l" rtl="0">
              <a:lnSpc>
                <a:spcPct val="100000"/>
              </a:lnSpc>
              <a:spcBef>
                <a:spcPts val="0"/>
              </a:spcBef>
              <a:spcAft>
                <a:spcPts val="0"/>
              </a:spcAft>
              <a:buSzPts val="1400"/>
              <a:buNone/>
            </a:pPr>
            <a:r>
              <a:rPr lang="it-IT" sz="1100" i="1"/>
              <a:t>Video produced by Human Rights Watch</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endParaRPr sz="1100"/>
          </a:p>
        </p:txBody>
      </p:sp>
      <p:sp>
        <p:nvSpPr>
          <p:cNvPr id="1078" name="Google Shape;1078;p113: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113</a:t>
            </a:fld>
            <a:endParaRPr/>
          </a:p>
        </p:txBody>
      </p:sp>
      <p:sp>
        <p:nvSpPr>
          <p:cNvPr id="1079" name="Google Shape;1079;p1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114:notes"/>
          <p:cNvSpPr txBox="1">
            <a:spLocks noGrp="1"/>
          </p:cNvSpPr>
          <p:nvPr>
            <p:ph type="body" idx="1"/>
          </p:nvPr>
        </p:nvSpPr>
        <p:spPr>
          <a:xfrm>
            <a:off x="457200" y="457200"/>
            <a:ext cx="5895975" cy="4313238"/>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r>
              <a:rPr lang="it-IT" sz="1100" b="1"/>
              <a:t>Working together- Ivymount School and PAHO</a:t>
            </a:r>
            <a:endParaRPr sz="1100"/>
          </a:p>
          <a:p>
            <a:pPr marL="0" lvl="0" indent="0" algn="l" rtl="0">
              <a:lnSpc>
                <a:spcPct val="100000"/>
              </a:lnSpc>
              <a:spcBef>
                <a:spcPts val="0"/>
              </a:spcBef>
              <a:spcAft>
                <a:spcPts val="0"/>
              </a:spcAft>
              <a:buSzPts val="1400"/>
              <a:buNone/>
            </a:pPr>
            <a:r>
              <a:rPr lang="it-IT" sz="1100" i="1"/>
              <a:t>Video produced by the Pan American Health Organization (PAHO)/ World Health Organization - Regional Office for the Americas (AMRO)</a:t>
            </a:r>
            <a:endParaRPr/>
          </a:p>
          <a:p>
            <a:pPr marL="0" lvl="0" indent="0" algn="l" rtl="0">
              <a:lnSpc>
                <a:spcPct val="100000"/>
              </a:lnSpc>
              <a:spcBef>
                <a:spcPts val="0"/>
              </a:spcBef>
              <a:spcAft>
                <a:spcPts val="0"/>
              </a:spcAft>
              <a:buSzPts val="1400"/>
              <a:buNone/>
            </a:pPr>
            <a:r>
              <a:rPr lang="it-IT" sz="1100" b="1"/>
              <a:t>You can recover (Reshma Valliappan, India)</a:t>
            </a:r>
            <a:endParaRPr sz="1100"/>
          </a:p>
          <a:p>
            <a:pPr marL="0" lvl="0" indent="0" algn="l" rtl="0">
              <a:lnSpc>
                <a:spcPct val="100000"/>
              </a:lnSpc>
              <a:spcBef>
                <a:spcPts val="0"/>
              </a:spcBef>
              <a:spcAft>
                <a:spcPts val="0"/>
              </a:spcAft>
              <a:buSzPts val="1400"/>
              <a:buNone/>
            </a:pPr>
            <a:r>
              <a:rPr lang="it-IT" sz="1100" i="1"/>
              <a:t>Video produced by ASHA International</a:t>
            </a:r>
            <a:endParaRPr sz="1100"/>
          </a:p>
          <a:p>
            <a:pPr marL="0" lvl="0" indent="0" algn="l" rtl="0">
              <a:lnSpc>
                <a:spcPct val="100000"/>
              </a:lnSpc>
              <a:spcBef>
                <a:spcPts val="0"/>
              </a:spcBef>
              <a:spcAft>
                <a:spcPts val="0"/>
              </a:spcAft>
              <a:buSzPts val="1400"/>
              <a:buNone/>
            </a:pPr>
            <a:r>
              <a:rPr lang="it-IT" sz="1100"/>
              <a:t> </a:t>
            </a:r>
            <a:endParaRPr sz="1100"/>
          </a:p>
          <a:p>
            <a:pPr marL="0" lvl="0" indent="0" algn="l" rtl="0">
              <a:lnSpc>
                <a:spcPct val="100000"/>
              </a:lnSpc>
              <a:spcBef>
                <a:spcPts val="0"/>
              </a:spcBef>
              <a:spcAft>
                <a:spcPts val="0"/>
              </a:spcAft>
              <a:buSzPts val="1400"/>
              <a:buNone/>
            </a:pPr>
            <a:r>
              <a:rPr lang="it-IT" sz="1100" b="1" u="sng"/>
              <a:t>Financial and other support</a:t>
            </a:r>
            <a:endParaRPr sz="1100" b="1"/>
          </a:p>
          <a:p>
            <a:pPr marL="0" lvl="0" indent="0" algn="l" rtl="0">
              <a:lnSpc>
                <a:spcPct val="100000"/>
              </a:lnSpc>
              <a:spcBef>
                <a:spcPts val="0"/>
              </a:spcBef>
              <a:spcAft>
                <a:spcPts val="0"/>
              </a:spcAft>
              <a:buSzPts val="1400"/>
              <a:buNone/>
            </a:pPr>
            <a:r>
              <a:rPr lang="it-IT" sz="1100"/>
              <a:t> </a:t>
            </a:r>
            <a:endParaRPr sz="1100"/>
          </a:p>
          <a:p>
            <a:pPr marL="0" lvl="0" indent="0" algn="l" rtl="0">
              <a:lnSpc>
                <a:spcPct val="100000"/>
              </a:lnSpc>
              <a:spcBef>
                <a:spcPts val="0"/>
              </a:spcBef>
              <a:spcAft>
                <a:spcPts val="0"/>
              </a:spcAft>
              <a:buSzPts val="1400"/>
              <a:buNone/>
            </a:pPr>
            <a:r>
              <a:rPr lang="it-IT" sz="1100"/>
              <a:t>WHO would like to thank Grand Challenges Canada, funded by the Government of Canada, the Mental Health Commission, Government of Western Australia, CBM International and the UK Department for International Development for their generous financial support towards the development of the QualityRights training modules.</a:t>
            </a:r>
            <a:endParaRPr sz="1100"/>
          </a:p>
          <a:p>
            <a:pPr marL="0" lvl="0" indent="0" algn="l" rtl="0">
              <a:lnSpc>
                <a:spcPct val="100000"/>
              </a:lnSpc>
              <a:spcBef>
                <a:spcPts val="0"/>
              </a:spcBef>
              <a:spcAft>
                <a:spcPts val="0"/>
              </a:spcAft>
              <a:buSzPts val="1400"/>
              <a:buNone/>
            </a:pPr>
            <a:r>
              <a:rPr lang="it-IT" sz="1100"/>
              <a:t> </a:t>
            </a:r>
            <a:endParaRPr sz="1100"/>
          </a:p>
          <a:p>
            <a:pPr marL="0" lvl="0" indent="0" algn="l" rtl="0">
              <a:lnSpc>
                <a:spcPct val="100000"/>
              </a:lnSpc>
              <a:spcBef>
                <a:spcPts val="0"/>
              </a:spcBef>
              <a:spcAft>
                <a:spcPts val="0"/>
              </a:spcAft>
              <a:buSzPts val="1400"/>
              <a:buNone/>
            </a:pPr>
            <a:r>
              <a:rPr lang="it-IT" sz="1100"/>
              <a:t>WHO would like to thank the International Disability Alliance (IDA) for providing financial support to several reviewers of the WHO QualityRights modules.</a:t>
            </a:r>
            <a:endParaRPr sz="1100"/>
          </a:p>
          <a:p>
            <a:pPr marL="0" lvl="0" indent="0" algn="l" rtl="0">
              <a:lnSpc>
                <a:spcPct val="100000"/>
              </a:lnSpc>
              <a:spcBef>
                <a:spcPts val="0"/>
              </a:spcBef>
              <a:spcAft>
                <a:spcPts val="0"/>
              </a:spcAft>
              <a:buSzPts val="1400"/>
              <a:buNone/>
            </a:pPr>
            <a:endParaRPr sz="1100"/>
          </a:p>
        </p:txBody>
      </p:sp>
      <p:sp>
        <p:nvSpPr>
          <p:cNvPr id="1086" name="Google Shape;1086;p114: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114</a:t>
            </a:fld>
            <a:endParaRPr/>
          </a:p>
        </p:txBody>
      </p:sp>
      <p:sp>
        <p:nvSpPr>
          <p:cNvPr id="1087" name="Google Shape;1087;p1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7" name="Google Shape;237;p12:notes"/>
          <p:cNvSpPr txBox="1">
            <a:spLocks noGrp="1"/>
          </p:cNvSpPr>
          <p:nvPr>
            <p:ph type="body" idx="1"/>
          </p:nvPr>
        </p:nvSpPr>
        <p:spPr>
          <a:xfrm>
            <a:off x="422275" y="4598988"/>
            <a:ext cx="5953125" cy="4830762"/>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b="1" i="1">
                <a:latin typeface="Calibri"/>
                <a:ea typeface="Calibri"/>
                <a:cs typeface="Calibri"/>
                <a:sym typeface="Calibri"/>
              </a:rPr>
              <a:t>Esercizio 1.2: Godimento di una vita piena (15 min.)</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Lo scopo di questo esercizio è quello di permettere ai partecipanti di approfondire che cosa è di fondamentale importanza per loro per il godimento di una vita completa e dignitosa. Probabilmente le idee espresse dal gruppo saranno simili a quelle contenute nella Dichiarazione Universale dei Diritti dell’Uomo (UDHR). Ciò permetterà al gruppo di capire quanto i diritti umani siano fondamentali ed importanti per tutte le persone. </a:t>
            </a:r>
            <a:endParaRPr sz="1200">
              <a:latin typeface="Calibri"/>
              <a:ea typeface="Calibri"/>
              <a:cs typeface="Calibri"/>
              <a:sym typeface="Calibri"/>
            </a:endParaRPr>
          </a:p>
          <a:p>
            <a:pPr marL="0" lvl="0" indent="0" algn="l"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Cominciate ponendo le seguenti domande:</a:t>
            </a:r>
            <a:endParaRPr sz="1200">
              <a:latin typeface="Calibri"/>
              <a:ea typeface="Calibri"/>
              <a:cs typeface="Calibri"/>
              <a:sym typeface="Calibri"/>
            </a:endParaRPr>
          </a:p>
          <a:p>
            <a:pPr marL="0" lvl="0" indent="-76200" algn="l" rtl="0">
              <a:lnSpc>
                <a:spcPct val="115000"/>
              </a:lnSpc>
              <a:spcBef>
                <a:spcPts val="1000"/>
              </a:spcBef>
              <a:spcAft>
                <a:spcPts val="0"/>
              </a:spcAft>
              <a:buClr>
                <a:schemeClr val="dk1"/>
              </a:buClr>
              <a:buSzPts val="1200"/>
              <a:buFont typeface="Noto Sans Symbols"/>
              <a:buChar char="∙"/>
            </a:pPr>
            <a:r>
              <a:rPr lang="it-IT" sz="1200">
                <a:latin typeface="Calibri"/>
                <a:ea typeface="Calibri"/>
                <a:cs typeface="Calibri"/>
                <a:sym typeface="Calibri"/>
              </a:rPr>
              <a:t>Che cos’è la cosa più importante nella tua vita?</a:t>
            </a:r>
            <a:endParaRPr sz="700"/>
          </a:p>
          <a:p>
            <a:pPr marL="0" lvl="0" indent="-7620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Di che cosa c’è bisogno per una vita piena?</a:t>
            </a:r>
            <a:endParaRPr sz="700"/>
          </a:p>
          <a:p>
            <a:pPr marL="0" lvl="0" indent="0" algn="l" rtl="0">
              <a:lnSpc>
                <a:spcPct val="115000"/>
              </a:lnSpc>
              <a:spcBef>
                <a:spcPts val="0"/>
              </a:spcBef>
              <a:spcAft>
                <a:spcPts val="0"/>
              </a:spcAft>
              <a:buClr>
                <a:schemeClr val="dk1"/>
              </a:buClr>
              <a:buSzPts val="1100"/>
              <a:buFont typeface="Noto Sans Symbols"/>
              <a:buNone/>
            </a:pP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Mettete i partecipanti in grado di discutere come gruppo e fate un elenco delle idee sulla lavagna a fogli mobili. Potete scrivere “vita piena” al centro dello schema e poi aggiungere attorno le idee delle persone. Incoraggiate i partecipanti a fornire i loro esempi personali (es. alcuni potrebbero rispondere viaggiare, altri avere una famiglia, socializzare con gli amici, sicurezza finanziaria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Sottolineate che molte persone nel mondo arriverebbero alle stesse conclusioni su che cosa sia necessario per condurre una vita piena. Conservate questa lista in quanto verrà utilizzata di nuovo durante questo modulo formativo.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Terminate questo esercizio sottolineando che abbiamo bisogno di alcuni elementi essenziali per vivere una vita piena. Infatti molti degli elementi identificati in questo esercizio sono diritti della Dichiarazione Universale dei Diritti dell’Uomo che analizzeremo nella prossima sezione.  </a:t>
            </a:r>
            <a:endParaRPr sz="700"/>
          </a:p>
          <a:p>
            <a:pPr marL="0" lvl="0" indent="0" algn="l" rtl="0">
              <a:lnSpc>
                <a:spcPct val="100000"/>
              </a:lnSpc>
              <a:spcBef>
                <a:spcPts val="1000"/>
              </a:spcBef>
              <a:spcAft>
                <a:spcPts val="0"/>
              </a:spcAft>
              <a:buSzPts val="1400"/>
              <a:buNone/>
            </a:pPr>
            <a:endParaRPr sz="1300"/>
          </a:p>
        </p:txBody>
      </p:sp>
      <p:sp>
        <p:nvSpPr>
          <p:cNvPr id="238" name="Google Shape;238;p12: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5" name="Google Shape;245;p13: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r>
              <a:rPr lang="it-IT" sz="1200" b="1">
                <a:solidFill>
                  <a:srgbClr val="4F81BD"/>
                </a:solidFill>
                <a:latin typeface="Calibri"/>
                <a:ea typeface="Calibri"/>
                <a:cs typeface="Calibri"/>
                <a:sym typeface="Calibri"/>
              </a:rPr>
              <a:t>Tempo per questo argomento</a:t>
            </a:r>
            <a:endParaRPr sz="1200" b="1">
              <a:solidFill>
                <a:srgbClr val="4F81BD"/>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it-IT" sz="1200"/>
              <a:t>Circa 1 ora e 5 minuti.</a:t>
            </a:r>
            <a:endParaRPr sz="1200"/>
          </a:p>
          <a:p>
            <a:pPr marL="0" lvl="0" indent="0" algn="l" rtl="0">
              <a:lnSpc>
                <a:spcPct val="100000"/>
              </a:lnSpc>
              <a:spcBef>
                <a:spcPts val="0"/>
              </a:spcBef>
              <a:spcAft>
                <a:spcPts val="0"/>
              </a:spcAft>
              <a:buSzPts val="1400"/>
              <a:buNone/>
            </a:pPr>
            <a:endParaRPr sz="1200"/>
          </a:p>
        </p:txBody>
      </p:sp>
      <p:sp>
        <p:nvSpPr>
          <p:cNvPr id="246" name="Google Shape;246;p13: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4:notes"/>
          <p:cNvSpPr>
            <a:spLocks noGrp="1" noRot="1" noChangeAspect="1"/>
          </p:cNvSpPr>
          <p:nvPr>
            <p:ph type="sldImg" idx="2"/>
          </p:nvPr>
        </p:nvSpPr>
        <p:spPr>
          <a:xfrm>
            <a:off x="857250" y="741363"/>
            <a:ext cx="5081588" cy="28590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2" name="Google Shape;252;p14:notes"/>
          <p:cNvSpPr txBox="1">
            <a:spLocks noGrp="1"/>
          </p:cNvSpPr>
          <p:nvPr>
            <p:ph type="body" idx="1"/>
          </p:nvPr>
        </p:nvSpPr>
        <p:spPr>
          <a:xfrm>
            <a:off x="471488" y="3600450"/>
            <a:ext cx="5995987" cy="5907088"/>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b="1" i="1">
                <a:latin typeface="Calibri"/>
                <a:ea typeface="Calibri"/>
                <a:cs typeface="Calibri"/>
                <a:sym typeface="Calibri"/>
              </a:rPr>
              <a:t>Presentazione: che cosa sono i diritti umani? (35 min.)</a:t>
            </a:r>
            <a:r>
              <a:rPr lang="it-IT" sz="1200" b="1" i="1">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ctr" rtl="0">
              <a:lnSpc>
                <a:spcPct val="115000"/>
              </a:lnSpc>
              <a:spcBef>
                <a:spcPts val="1000"/>
              </a:spcBef>
              <a:spcAft>
                <a:spcPts val="0"/>
              </a:spcAft>
              <a:buSzPts val="1400"/>
              <a:buNone/>
            </a:pPr>
            <a:r>
              <a:rPr lang="it-IT" sz="1200" b="1"/>
              <a:t>“I diritti umani sono ciò che nessuno può toglierti ”</a:t>
            </a:r>
            <a:endParaRPr b="1"/>
          </a:p>
          <a:p>
            <a:pPr marL="0" lvl="0" indent="0" algn="l" rtl="0">
              <a:lnSpc>
                <a:spcPct val="115000"/>
              </a:lnSpc>
              <a:spcBef>
                <a:spcPts val="1000"/>
              </a:spcBef>
              <a:spcAft>
                <a:spcPts val="0"/>
              </a:spcAft>
              <a:buSzPts val="1400"/>
              <a:buNone/>
            </a:pPr>
            <a:r>
              <a:rPr lang="it-IT" sz="1200">
                <a:latin typeface="Calibri"/>
                <a:ea typeface="Calibri"/>
                <a:cs typeface="Calibri"/>
                <a:sym typeface="Calibri"/>
              </a:rPr>
              <a:t>Questa è un’affermazione di Ren</a:t>
            </a:r>
            <a:r>
              <a:rPr lang="it-IT" sz="1200"/>
              <a:t>é</a:t>
            </a:r>
            <a:r>
              <a:rPr lang="it-IT" sz="1200">
                <a:latin typeface="Calibri"/>
                <a:ea typeface="Calibri"/>
                <a:cs typeface="Calibri"/>
                <a:sym typeface="Calibri"/>
              </a:rPr>
              <a:t> Cassin, uno degli estensori della Dichiarazione Universale dei Diritti dell’Uomo (UDHR).</a:t>
            </a:r>
            <a:endParaRPr/>
          </a:p>
          <a:p>
            <a:pPr marL="0" lvl="0" indent="0" algn="l" rtl="0">
              <a:lnSpc>
                <a:spcPct val="100000"/>
              </a:lnSpc>
              <a:spcBef>
                <a:spcPts val="1360"/>
              </a:spcBef>
              <a:spcAft>
                <a:spcPts val="0"/>
              </a:spcAft>
              <a:buClr>
                <a:schemeClr val="dk1"/>
              </a:buClr>
              <a:buSzPts val="1200"/>
              <a:buFont typeface="Calibri"/>
              <a:buChar char="•"/>
            </a:pPr>
            <a:r>
              <a:rPr lang="it-IT" sz="1200">
                <a:latin typeface="Calibri"/>
                <a:ea typeface="Calibri"/>
                <a:cs typeface="Calibri"/>
                <a:sym typeface="Calibri"/>
              </a:rPr>
              <a:t>I diritti umani non sono un regalo o un privilegio. Non ci sono concessi da altri.</a:t>
            </a:r>
            <a:endParaRPr/>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 Sono diritti fondamentali di cui godiamo in quanto esseri umani. Essi sono essenziali per il godimento di una vita piena e per lo sviluppo.</a:t>
            </a:r>
            <a:endParaRPr/>
          </a:p>
          <a:p>
            <a:pPr marL="0" lvl="0" indent="0" algn="l" rtl="0">
              <a:lnSpc>
                <a:spcPct val="100000"/>
              </a:lnSpc>
              <a:spcBef>
                <a:spcPts val="360"/>
              </a:spcBef>
              <a:spcAft>
                <a:spcPts val="0"/>
              </a:spcAft>
              <a:buSzPts val="1400"/>
              <a:buNone/>
            </a:pP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A questo punto, distribuite ai partecipanti una copia della UDHR (con la versione semplificata di Amnesty International, Allegato 2)</a:t>
            </a:r>
            <a:endParaRPr sz="1200">
              <a:latin typeface="Calibri"/>
              <a:ea typeface="Calibri"/>
              <a:cs typeface="Calibri"/>
              <a:sym typeface="Calibri"/>
            </a:endParaRPr>
          </a:p>
          <a:p>
            <a:pPr marL="0" lvl="0" indent="0" algn="l"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A questo link può essere ascoltata in varie lingue: </a:t>
            </a:r>
            <a:r>
              <a:rPr lang="it-IT" sz="1200" u="sng">
                <a:solidFill>
                  <a:srgbClr val="0000FF"/>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https://udhr.audio/</a:t>
            </a:r>
            <a:r>
              <a:rPr lang="it-IT"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La UDHR nel linguaggio dei segni : </a:t>
            </a:r>
            <a:endParaRPr sz="1200">
              <a:latin typeface="Calibri"/>
              <a:ea typeface="Calibri"/>
              <a:cs typeface="Calibri"/>
              <a:sym typeface="Calibri"/>
            </a:endParaRPr>
          </a:p>
          <a:p>
            <a:pPr marL="0" lvl="0" indent="0" algn="l" rtl="0">
              <a:lnSpc>
                <a:spcPct val="115000"/>
              </a:lnSpc>
              <a:spcBef>
                <a:spcPts val="1000"/>
              </a:spcBef>
              <a:spcAft>
                <a:spcPts val="0"/>
              </a:spcAft>
              <a:buSzPts val="1400"/>
              <a:buNone/>
            </a:pPr>
            <a:r>
              <a:rPr lang="it-IT" sz="1200" u="sng">
                <a:solidFill>
                  <a:srgbClr val="0000FF"/>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http://www.ohchr.org/EN/UDHR/Pages/UDHRinsignlanguages.aspx</a:t>
            </a:r>
            <a:r>
              <a:rPr lang="it-IT" sz="1200">
                <a:solidFill>
                  <a:srgbClr val="4F81BD"/>
                </a:solidFill>
                <a:latin typeface="Calibri"/>
                <a:ea typeface="Calibri"/>
                <a:cs typeface="Calibri"/>
                <a:sym typeface="Calibri"/>
              </a:rPr>
              <a:t> (accessed 23 November 2018).</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La UDHR verrà utilizzata durante questo modulo formativo in quanto fornisce un</a:t>
            </a:r>
            <a:r>
              <a:rPr lang="it-IT" sz="1200">
                <a:solidFill>
                  <a:srgbClr val="4F81BD"/>
                </a:solidFill>
              </a:rPr>
              <a:t>’</a:t>
            </a:r>
            <a:r>
              <a:rPr lang="it-IT" sz="1200">
                <a:solidFill>
                  <a:srgbClr val="4F81BD"/>
                </a:solidFill>
                <a:latin typeface="Calibri"/>
                <a:ea typeface="Calibri"/>
                <a:cs typeface="Calibri"/>
                <a:sym typeface="Calibri"/>
              </a:rPr>
              <a:t>introduzione generale ai diritti umani. L’intenzione non è quella di fornire una conoscenza approfondita sulla cornice internazionale dei diritti umani che avrebbe bisogno di approfondite informazioni aggiuntive. Lo scopo dell’utilizzo della UDHR in questo modulo formativo è di presentare ai partecipanti i temi ed i concetti dei diritti umani in maniera che essi possano essere capiti facilmente. Nei moduli seguenti verrà analizzata in maniera approfondita la Convenzione sui Diritti delle Persone con Disabilità (CRPD). </a:t>
            </a:r>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Date ai partecipanti alcuni minuti per leggere la UDHR. </a:t>
            </a:r>
            <a:endParaRPr/>
          </a:p>
        </p:txBody>
      </p:sp>
      <p:sp>
        <p:nvSpPr>
          <p:cNvPr id="253" name="Google Shape;253;p14: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5:notes"/>
          <p:cNvSpPr>
            <a:spLocks noGrp="1" noRot="1" noChangeAspect="1"/>
          </p:cNvSpPr>
          <p:nvPr>
            <p:ph type="sldImg" idx="2"/>
          </p:nvPr>
        </p:nvSpPr>
        <p:spPr>
          <a:xfrm>
            <a:off x="854075" y="457200"/>
            <a:ext cx="5087938"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0" name="Google Shape;260;p15:notes"/>
          <p:cNvSpPr txBox="1">
            <a:spLocks noGrp="1"/>
          </p:cNvSpPr>
          <p:nvPr>
            <p:ph type="body" idx="1"/>
          </p:nvPr>
        </p:nvSpPr>
        <p:spPr>
          <a:xfrm>
            <a:off x="679450" y="3376613"/>
            <a:ext cx="5438775" cy="6073775"/>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Mostrate la fotografia:</a:t>
            </a:r>
            <a:endParaRPr sz="1200">
              <a:latin typeface="Calibri"/>
              <a:ea typeface="Calibri"/>
              <a:cs typeface="Calibri"/>
              <a:sym typeface="Calibri"/>
            </a:endParaRPr>
          </a:p>
          <a:p>
            <a:pPr marL="0" lvl="0" indent="0" algn="l" rtl="0">
              <a:lnSpc>
                <a:spcPct val="115000"/>
              </a:lnSpc>
              <a:spcBef>
                <a:spcPts val="0"/>
              </a:spcBef>
              <a:spcAft>
                <a:spcPts val="0"/>
              </a:spcAft>
              <a:buSzPts val="1400"/>
              <a:buNone/>
            </a:pPr>
            <a:r>
              <a:rPr lang="it-IT" sz="1200">
                <a:latin typeface="Calibri"/>
                <a:ea typeface="Calibri"/>
                <a:cs typeface="Calibri"/>
                <a:sym typeface="Calibri"/>
              </a:rPr>
              <a:t> </a:t>
            </a:r>
            <a:endParaRPr/>
          </a:p>
          <a:p>
            <a:pPr marL="0" lvl="0" indent="0" algn="l" rtl="0">
              <a:lnSpc>
                <a:spcPct val="115000"/>
              </a:lnSpc>
              <a:spcBef>
                <a:spcPts val="0"/>
              </a:spcBef>
              <a:spcAft>
                <a:spcPts val="0"/>
              </a:spcAft>
              <a:buSzPts val="1400"/>
              <a:buNone/>
            </a:pPr>
            <a:r>
              <a:rPr lang="it-IT" sz="1200" b="1">
                <a:latin typeface="Calibri"/>
                <a:ea typeface="Calibri"/>
                <a:cs typeface="Calibri"/>
                <a:sym typeface="Calibri"/>
              </a:rPr>
              <a:t>Fotografia di un Campo di Concentramento </a:t>
            </a:r>
            <a:r>
              <a:rPr lang="it-IT" sz="1200" b="1" i="1">
                <a:latin typeface="Calibri"/>
                <a:ea typeface="Calibri"/>
                <a:cs typeface="Calibri"/>
                <a:sym typeface="Calibri"/>
              </a:rPr>
              <a:t>(2) </a:t>
            </a:r>
            <a:r>
              <a:rPr lang="it-IT" sz="1200" b="1">
                <a:latin typeface="Calibri"/>
                <a:ea typeface="Calibri"/>
                <a:cs typeface="Calibri"/>
                <a:sym typeface="Calibri"/>
              </a:rPr>
              <a:t>{NOTA:</a:t>
            </a:r>
            <a:endParaRPr sz="1200">
              <a:latin typeface="Calibri"/>
              <a:ea typeface="Calibri"/>
              <a:cs typeface="Calibri"/>
              <a:sym typeface="Calibri"/>
            </a:endParaRPr>
          </a:p>
          <a:p>
            <a:pPr marL="0" lvl="0" indent="0" algn="l" rtl="0">
              <a:lnSpc>
                <a:spcPct val="115000"/>
              </a:lnSpc>
              <a:spcBef>
                <a:spcPts val="0"/>
              </a:spcBef>
              <a:spcAft>
                <a:spcPts val="0"/>
              </a:spcAft>
              <a:buSzPts val="1400"/>
              <a:buNone/>
            </a:pPr>
            <a:r>
              <a:rPr lang="it-IT" sz="1200" b="1">
                <a:latin typeface="Calibri"/>
                <a:ea typeface="Calibri"/>
                <a:cs typeface="Calibri"/>
                <a:sym typeface="Calibri"/>
              </a:rPr>
              <a:t> Photo reference: Lesson 1 Everyone Everywhere – Understanding human rights. (Presentation Power Point) Amnesty International UK. URL:</a:t>
            </a:r>
            <a:endParaRPr sz="1200">
              <a:latin typeface="Calibri"/>
              <a:ea typeface="Calibri"/>
              <a:cs typeface="Calibri"/>
              <a:sym typeface="Calibri"/>
            </a:endParaRPr>
          </a:p>
          <a:p>
            <a:pPr marL="0" lvl="0" indent="0" algn="l" rtl="0">
              <a:lnSpc>
                <a:spcPct val="115000"/>
              </a:lnSpc>
              <a:spcBef>
                <a:spcPts val="0"/>
              </a:spcBef>
              <a:spcAft>
                <a:spcPts val="0"/>
              </a:spcAft>
              <a:buSzPts val="1400"/>
              <a:buNone/>
            </a:pPr>
            <a:r>
              <a:rPr lang="it-IT" sz="1200" b="1">
                <a:latin typeface="Calibri"/>
                <a:ea typeface="Calibri"/>
                <a:cs typeface="Calibri"/>
                <a:sym typeface="Calibri"/>
              </a:rPr>
              <a:t> </a:t>
            </a:r>
            <a:r>
              <a:rPr lang="it-IT" sz="1200" b="1" u="sng">
                <a:solidFill>
                  <a:schemeClr val="hlink"/>
                </a:solidFill>
                <a:latin typeface="Calibri"/>
                <a:ea typeface="Calibri"/>
                <a:cs typeface="Calibri"/>
                <a:sym typeface="Calibri"/>
                <a:hlinkClick r:id="rId3"/>
              </a:rPr>
              <a:t>http://www.amnesty.org.uk/resources/lesson-understanding-human-rights</a:t>
            </a:r>
            <a:r>
              <a:rPr lang="it-IT" sz="1200" b="1">
                <a:latin typeface="Calibri"/>
                <a:ea typeface="Calibri"/>
                <a:cs typeface="Calibri"/>
                <a:sym typeface="Calibri"/>
              </a:rPr>
              <a:t>  (accessed 7/7/2014}</a:t>
            </a:r>
            <a:endParaRPr sz="1200">
              <a:latin typeface="Calibri"/>
              <a:ea typeface="Calibri"/>
              <a:cs typeface="Calibri"/>
              <a:sym typeface="Calibri"/>
            </a:endParaRPr>
          </a:p>
          <a:p>
            <a:pPr marL="0" lvl="0" indent="0" algn="l" rtl="0">
              <a:lnSpc>
                <a:spcPct val="115000"/>
              </a:lnSpc>
              <a:spcBef>
                <a:spcPts val="0"/>
              </a:spcBef>
              <a:spcAft>
                <a:spcPts val="0"/>
              </a:spcAft>
              <a:buSzPts val="1400"/>
              <a:buNone/>
            </a:pPr>
            <a:r>
              <a:rPr lang="it-IT" sz="1200" b="1">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Chiedete al gruppo: </a:t>
            </a:r>
            <a:endParaRPr sz="1200">
              <a:latin typeface="Calibri"/>
              <a:ea typeface="Calibri"/>
              <a:cs typeface="Calibri"/>
              <a:sym typeface="Calibri"/>
            </a:endParaRPr>
          </a:p>
          <a:p>
            <a:pPr marL="0" lvl="0" indent="0" algn="l" rtl="0">
              <a:lnSpc>
                <a:spcPct val="115000"/>
              </a:lnSpc>
              <a:spcBef>
                <a:spcPts val="0"/>
              </a:spcBef>
              <a:spcAft>
                <a:spcPts val="0"/>
              </a:spcAft>
              <a:buSzPts val="1400"/>
              <a:buNone/>
            </a:pPr>
            <a:r>
              <a:rPr lang="it-IT" sz="1200">
                <a:solidFill>
                  <a:srgbClr val="000000"/>
                </a:solidFill>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SzPts val="1400"/>
              <a:buNone/>
            </a:pPr>
            <a:r>
              <a:rPr lang="it-IT" sz="1200">
                <a:solidFill>
                  <a:srgbClr val="000000"/>
                </a:solidFill>
                <a:latin typeface="Calibri"/>
                <a:ea typeface="Calibri"/>
                <a:cs typeface="Calibri"/>
                <a:sym typeface="Calibri"/>
              </a:rPr>
              <a:t>Sapete dove può essere stata scattata questa fotografia?</a:t>
            </a:r>
            <a:endParaRPr sz="1200">
              <a:latin typeface="Calibri"/>
              <a:ea typeface="Calibri"/>
              <a:cs typeface="Calibri"/>
              <a:sym typeface="Calibri"/>
            </a:endParaRPr>
          </a:p>
          <a:p>
            <a:pPr marL="0" lvl="0" indent="0" algn="ctr" rtl="0">
              <a:lnSpc>
                <a:spcPct val="115000"/>
              </a:lnSpc>
              <a:spcBef>
                <a:spcPts val="0"/>
              </a:spcBef>
              <a:spcAft>
                <a:spcPts val="0"/>
              </a:spcAft>
              <a:buSzPts val="1400"/>
              <a:buNone/>
            </a:pPr>
            <a:r>
              <a:rPr lang="it-IT" sz="1200">
                <a:solidFill>
                  <a:srgbClr val="000000"/>
                </a:solidFill>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Questa fotografia è stata scattata in un campo di concentramento liberato alla fine della Seconda Guerra Mondiale nel periodo successivo all’Olocausto.</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Lo scopo di questa domanda e di questa fotografia è quello di aiutare i partecipanti a capire la connessione tra gli eventi della Seconda guerra Mondiale, l’Olocausto e la necessità, emersa a livello globale, per le Nazioni Unite di redigere la UDHR. Potete chiedere ai partecipanti se sanno qualcosa sulle Nazioni Unite, sul motivo per cui sono state create, sui suoi obiettivi e sullo scopo dei suoi principali documenti.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p>
        </p:txBody>
      </p:sp>
      <p:sp>
        <p:nvSpPr>
          <p:cNvPr id="261" name="Google Shape;261;p15: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9" name="Google Shape;269;p16: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Dopo che i partecipanti hanno condiviso le loro opinioni, sottolineate le seguenti informazioni: </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 Dopo gli orrori della Seconda Guerra Mondiale, i leader mondiali si riunirono e costituirono una nuova organizzazione chiamata le Nazioni Unite il cui scopo era la cessazione delle guerre tra i diversi stati e la costruzione di un mondo migliore. </a:t>
            </a:r>
            <a:endParaRPr/>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 Uno dei primi compiti delle Nazioni Unite fu quello di elencare i diritti che appartengono ad ogni essere umano: la Dichiarazione Universale dei Diritti Umani  – UDHR.</a:t>
            </a:r>
            <a:endParaRPr/>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 Tutti i governi promisero di rispettare, proteggere ed adempiere i diritti contenuti nella Dichiarazione Universale dei Diritti Umani – UDHR. </a:t>
            </a:r>
            <a:endParaRPr/>
          </a:p>
          <a:p>
            <a:pPr marL="0" lvl="0" indent="0" algn="just" rtl="0">
              <a:lnSpc>
                <a:spcPct val="115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p:txBody>
      </p:sp>
      <p:sp>
        <p:nvSpPr>
          <p:cNvPr id="270" name="Google Shape;270;p16: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7" name="Google Shape;277;p17: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169863" lvl="0" indent="-169863" algn="l" rtl="0">
              <a:lnSpc>
                <a:spcPct val="100000"/>
              </a:lnSpc>
              <a:spcBef>
                <a:spcPts val="0"/>
              </a:spcBef>
              <a:spcAft>
                <a:spcPts val="0"/>
              </a:spcAft>
              <a:buClr>
                <a:schemeClr val="dk1"/>
              </a:buClr>
              <a:buSzPts val="1200"/>
              <a:buFont typeface="Calibri"/>
              <a:buChar char="•"/>
            </a:pPr>
            <a:r>
              <a:rPr lang="it-IT" sz="1200">
                <a:latin typeface="Calibri"/>
                <a:ea typeface="Calibri"/>
                <a:cs typeface="Calibri"/>
                <a:sym typeface="Calibri"/>
              </a:rPr>
              <a:t>La Dichiarazione Universale dei Diritti Umani - UDHR fu adottata dall’Assemblea Generale delle Nazioni Unite nel 1948: 56 nazioni da ogni parte del mondo adottarono un nucleo centrale dei diritti umani che devono essere protetti. </a:t>
            </a:r>
            <a:endParaRPr/>
          </a:p>
          <a:p>
            <a:pPr marL="169863" lvl="0" indent="-169863" algn="l" rtl="0">
              <a:lnSpc>
                <a:spcPct val="100000"/>
              </a:lnSpc>
              <a:spcBef>
                <a:spcPts val="360"/>
              </a:spcBef>
              <a:spcAft>
                <a:spcPts val="0"/>
              </a:spcAft>
              <a:buSzPts val="1400"/>
              <a:buNone/>
            </a:pPr>
            <a:endParaRPr sz="1200">
              <a:latin typeface="Calibri"/>
              <a:ea typeface="Calibri"/>
              <a:cs typeface="Calibri"/>
              <a:sym typeface="Calibri"/>
            </a:endParaRPr>
          </a:p>
          <a:p>
            <a:pPr marL="169863" lvl="0" indent="-169863"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La Dichiarazione Universale dei Diritti Umani non era originariamente un documento legalmente vincolante – ciò significa che non implica obblighi legali per i governi - ma, durante gli anni è divenuta  </a:t>
            </a:r>
            <a:r>
              <a:rPr lang="it-IT" sz="1200" b="1" u="sng">
                <a:latin typeface="Calibri"/>
                <a:ea typeface="Calibri"/>
                <a:cs typeface="Calibri"/>
                <a:sym typeface="Calibri"/>
              </a:rPr>
              <a:t>un diritto internazionale consuetudinario vincolante</a:t>
            </a:r>
            <a:r>
              <a:rPr lang="it-IT" sz="1200">
                <a:latin typeface="Calibri"/>
                <a:ea typeface="Calibri"/>
                <a:cs typeface="Calibri"/>
                <a:sym typeface="Calibri"/>
              </a:rPr>
              <a:t>, che significa che i governi sono tenuti a rispettare. </a:t>
            </a:r>
            <a:endParaRPr/>
          </a:p>
          <a:p>
            <a:pPr marL="169863" lvl="0" indent="-169863" algn="l" rtl="0">
              <a:lnSpc>
                <a:spcPct val="100000"/>
              </a:lnSpc>
              <a:spcBef>
                <a:spcPts val="360"/>
              </a:spcBef>
              <a:spcAft>
                <a:spcPts val="0"/>
              </a:spcAft>
              <a:buSzPts val="1400"/>
              <a:buNone/>
            </a:pPr>
            <a:endParaRPr sz="1200">
              <a:latin typeface="Calibri"/>
              <a:ea typeface="Calibri"/>
              <a:cs typeface="Calibri"/>
              <a:sym typeface="Calibri"/>
            </a:endParaRPr>
          </a:p>
          <a:p>
            <a:pPr marL="169863" lvl="0" indent="-169863"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Alcune persone sostengono che quello dei diritti umani è un concetto occidentale o che essi sono stati concordati  solo tra paesi ad alto reddito e non sono realistici in contesti di basso reddito. E’ importante specificare che la Dichiarazione Universale dei Diritti Umani è stata adottata e approvata da Paesi ad alto, medio e basso reddito da ogni parte del mondo. </a:t>
            </a:r>
            <a:endParaRPr/>
          </a:p>
          <a:p>
            <a:pPr marL="169863" lvl="0" indent="-93663" algn="just" rtl="0">
              <a:lnSpc>
                <a:spcPct val="115000"/>
              </a:lnSpc>
              <a:spcBef>
                <a:spcPts val="0"/>
              </a:spcBef>
              <a:spcAft>
                <a:spcPts val="0"/>
              </a:spcAft>
              <a:buClr>
                <a:schemeClr val="dk1"/>
              </a:buClr>
              <a:buSzPts val="1200"/>
              <a:buFont typeface="Calibri"/>
              <a:buNone/>
            </a:pPr>
            <a:endParaRPr sz="1200">
              <a:solidFill>
                <a:srgbClr val="000000"/>
              </a:solidFill>
              <a:latin typeface="Calibri"/>
              <a:ea typeface="Calibri"/>
              <a:cs typeface="Calibri"/>
              <a:sym typeface="Calibri"/>
            </a:endParaRPr>
          </a:p>
          <a:p>
            <a:pPr marL="169863" lvl="0" indent="-169863" algn="l" rtl="0">
              <a:lnSpc>
                <a:spcPct val="100000"/>
              </a:lnSpc>
              <a:spcBef>
                <a:spcPts val="1000"/>
              </a:spcBef>
              <a:spcAft>
                <a:spcPts val="0"/>
              </a:spcAft>
              <a:buSzPts val="1400"/>
              <a:buNone/>
            </a:pPr>
            <a:endParaRPr sz="1200"/>
          </a:p>
        </p:txBody>
      </p:sp>
      <p:sp>
        <p:nvSpPr>
          <p:cNvPr id="278" name="Google Shape;278;p17: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a:spLocks noGrp="1" noRot="1" noChangeAspect="1"/>
          </p:cNvSpPr>
          <p:nvPr>
            <p:ph type="sldImg" idx="2"/>
          </p:nvPr>
        </p:nvSpPr>
        <p:spPr>
          <a:xfrm>
            <a:off x="855663" y="457200"/>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5" name="Google Shape;285;p18:notes"/>
          <p:cNvSpPr txBox="1">
            <a:spLocks noGrp="1"/>
          </p:cNvSpPr>
          <p:nvPr>
            <p:ph type="body" idx="1"/>
          </p:nvPr>
        </p:nvSpPr>
        <p:spPr>
          <a:xfrm>
            <a:off x="679450" y="3425825"/>
            <a:ext cx="5438775" cy="5853113"/>
          </a:xfrm>
          <a:prstGeom prst="rect">
            <a:avLst/>
          </a:prstGeom>
          <a:noFill/>
          <a:ln>
            <a:noFill/>
          </a:ln>
        </p:spPr>
        <p:txBody>
          <a:bodyPr spcFirstLastPara="1" wrap="square" lIns="95550" tIns="47775" rIns="95550" bIns="47775" anchor="t" anchorCtr="0">
            <a:noAutofit/>
          </a:bodyPr>
          <a:lstStyle/>
          <a:p>
            <a:pPr marL="169863" lvl="0" indent="-169863"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I principi dei Diritti Umani furono riaffermati ulteriormente nel 1966 quando furono redatti due importanti trattati:</a:t>
            </a:r>
            <a:endParaRPr/>
          </a:p>
          <a:p>
            <a:pPr marL="341313" lvl="1" indent="-169863"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La Convenzione Internazionale dei Diritti Civili e Politici (ICCPR) </a:t>
            </a:r>
            <a:r>
              <a:rPr lang="it-IT" sz="1200" i="1">
                <a:latin typeface="Calibri"/>
                <a:ea typeface="Calibri"/>
                <a:cs typeface="Calibri"/>
                <a:sym typeface="Calibri"/>
              </a:rPr>
              <a:t>(3)</a:t>
            </a:r>
            <a:r>
              <a:rPr lang="it-IT" sz="1200">
                <a:latin typeface="Calibri"/>
                <a:ea typeface="Calibri"/>
                <a:cs typeface="Calibri"/>
                <a:sym typeface="Calibri"/>
              </a:rPr>
              <a:t> e</a:t>
            </a:r>
            <a:endParaRPr/>
          </a:p>
          <a:p>
            <a:pPr marL="341313" lvl="1" indent="-169863"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La Convenzione Internazionale sui Diritti Economici, Sociali e Culturali (ICESCR) </a:t>
            </a:r>
            <a:r>
              <a:rPr lang="it-IT" sz="1200" i="1">
                <a:latin typeface="Calibri"/>
                <a:ea typeface="Calibri"/>
                <a:cs typeface="Calibri"/>
                <a:sym typeface="Calibri"/>
              </a:rPr>
              <a:t>(4)</a:t>
            </a:r>
            <a:r>
              <a:rPr lang="it-IT" sz="1200">
                <a:latin typeface="Calibri"/>
                <a:ea typeface="Calibri"/>
                <a:cs typeface="Calibri"/>
                <a:sym typeface="Calibri"/>
              </a:rPr>
              <a:t>. </a:t>
            </a:r>
            <a:endParaRPr/>
          </a:p>
          <a:p>
            <a:pPr marL="169863" lvl="0" indent="-169863" algn="just" rtl="0">
              <a:lnSpc>
                <a:spcPct val="115000"/>
              </a:lnSpc>
              <a:spcBef>
                <a:spcPts val="1000"/>
              </a:spcBef>
              <a:spcAft>
                <a:spcPts val="0"/>
              </a:spcAft>
              <a:buClr>
                <a:schemeClr val="dk1"/>
              </a:buClr>
              <a:buSzPts val="1200"/>
              <a:buFont typeface="Calibri"/>
              <a:buChar char="•"/>
            </a:pPr>
            <a:r>
              <a:rPr lang="it-IT" sz="1200">
                <a:latin typeface="Calibri"/>
                <a:ea typeface="Calibri"/>
                <a:cs typeface="Calibri"/>
                <a:sym typeface="Calibri"/>
              </a:rPr>
              <a:t>Tali convenzioni sono state ratificate da una vasta maggioranza di paesi di tutto il mondo. Di conseguenza i governi di tutto il mondo hanno l’obbligo di proteggere i diritti umani dei loro cittadini.</a:t>
            </a:r>
            <a:endParaRPr/>
          </a:p>
          <a:p>
            <a:pPr marL="169863" lvl="0" indent="-169863" algn="just" rtl="0">
              <a:lnSpc>
                <a:spcPct val="115000"/>
              </a:lnSpc>
              <a:spcBef>
                <a:spcPts val="1000"/>
              </a:spcBef>
              <a:spcAft>
                <a:spcPts val="0"/>
              </a:spcAft>
              <a:buClr>
                <a:schemeClr val="dk1"/>
              </a:buClr>
              <a:buSzPts val="1200"/>
              <a:buFont typeface="Calibri"/>
              <a:buChar char="•"/>
            </a:pPr>
            <a:r>
              <a:rPr lang="it-IT" sz="1200">
                <a:latin typeface="Calibri"/>
                <a:ea typeface="Calibri"/>
                <a:cs typeface="Calibri"/>
                <a:sym typeface="Calibri"/>
              </a:rPr>
              <a:t>Anche altri trattati sono stati adottati per fornire protezione specifica a certi gruppi di persone. Ad esempio: </a:t>
            </a:r>
            <a:endParaRPr/>
          </a:p>
          <a:p>
            <a:pPr marL="169863" lvl="0" indent="-169863" algn="just" rtl="0">
              <a:lnSpc>
                <a:spcPct val="115000"/>
              </a:lnSpc>
              <a:spcBef>
                <a:spcPts val="1000"/>
              </a:spcBef>
              <a:spcAft>
                <a:spcPts val="0"/>
              </a:spcAft>
              <a:buClr>
                <a:schemeClr val="dk1"/>
              </a:buClr>
              <a:buSzPts val="1200"/>
              <a:buFont typeface="Calibri"/>
              <a:buChar char="•"/>
            </a:pPr>
            <a:r>
              <a:rPr lang="it-IT" sz="1200">
                <a:latin typeface="Calibri"/>
                <a:ea typeface="Calibri"/>
                <a:cs typeface="Calibri"/>
                <a:sym typeface="Calibri"/>
              </a:rPr>
              <a:t>La Convenzione dei Diritti dei Bambini (CRC);</a:t>
            </a:r>
            <a:endParaRPr/>
          </a:p>
          <a:p>
            <a:pPr marL="169863" lvl="0" indent="-169863" algn="just" rtl="0">
              <a:lnSpc>
                <a:spcPct val="115000"/>
              </a:lnSpc>
              <a:spcBef>
                <a:spcPts val="1000"/>
              </a:spcBef>
              <a:spcAft>
                <a:spcPts val="0"/>
              </a:spcAft>
              <a:buClr>
                <a:schemeClr val="dk1"/>
              </a:buClr>
              <a:buSzPts val="1200"/>
              <a:buFont typeface="Calibri"/>
              <a:buChar char="•"/>
            </a:pPr>
            <a:r>
              <a:rPr lang="it-IT" sz="1200">
                <a:latin typeface="Calibri"/>
                <a:ea typeface="Calibri"/>
                <a:cs typeface="Calibri"/>
                <a:sym typeface="Calibri"/>
              </a:rPr>
              <a:t>La Convenzione per l’Eliminazione di Tutte le Forme di Discriminazione Contro le Donne (CEDAW); e </a:t>
            </a:r>
            <a:endParaRPr/>
          </a:p>
          <a:p>
            <a:pPr marL="169863" lvl="0" indent="-169863" algn="just" rtl="0">
              <a:lnSpc>
                <a:spcPct val="115000"/>
              </a:lnSpc>
              <a:spcBef>
                <a:spcPts val="1000"/>
              </a:spcBef>
              <a:spcAft>
                <a:spcPts val="0"/>
              </a:spcAft>
              <a:buClr>
                <a:schemeClr val="dk1"/>
              </a:buClr>
              <a:buSzPts val="1200"/>
              <a:buFont typeface="Calibri"/>
              <a:buChar char="•"/>
            </a:pPr>
            <a:r>
              <a:rPr lang="it-IT" sz="1200">
                <a:latin typeface="Calibri"/>
                <a:ea typeface="Calibri"/>
                <a:cs typeface="Calibri"/>
                <a:sym typeface="Calibri"/>
              </a:rPr>
              <a:t>La Convenzione sui Diritti delle Persone con Disabilità (CRPD) – </a:t>
            </a:r>
            <a:r>
              <a:rPr lang="it-IT" sz="1200" b="1" i="1">
                <a:latin typeface="Calibri"/>
                <a:ea typeface="Calibri"/>
                <a:cs typeface="Calibri"/>
                <a:sym typeface="Calibri"/>
              </a:rPr>
              <a:t>Parleremo approfonditamente di questa convenzione in seguito durante questo corso.</a:t>
            </a:r>
            <a:endParaRPr/>
          </a:p>
          <a:p>
            <a:pPr marL="169863" lvl="0" indent="-169863" algn="just" rtl="0">
              <a:lnSpc>
                <a:spcPct val="115000"/>
              </a:lnSpc>
              <a:spcBef>
                <a:spcPts val="1000"/>
              </a:spcBef>
              <a:spcAft>
                <a:spcPts val="0"/>
              </a:spcAft>
              <a:buClr>
                <a:schemeClr val="dk1"/>
              </a:buClr>
              <a:buSzPts val="1200"/>
              <a:buFont typeface="Calibri"/>
              <a:buChar char="•"/>
            </a:pPr>
            <a:r>
              <a:rPr lang="it-IT" sz="1200">
                <a:latin typeface="Calibri"/>
                <a:ea typeface="Calibri"/>
                <a:cs typeface="Calibri"/>
                <a:sym typeface="Calibri"/>
              </a:rPr>
              <a:t>Oltre a questi strumenti internazionali sui diritti umani, molti paesi proteggono specificatamente i diritti umani nelle loro legislazioni nazionali (es. attraverso una Carta dei Diritti nella loro Costituzione). Infatti, molti diritti nelle legislazioni nazionali sono stati ispirati e riflettono le convenzioni internazionali sui diritti umani. </a:t>
            </a:r>
            <a:endParaRPr/>
          </a:p>
          <a:p>
            <a:pPr marL="169863" lvl="0" indent="-169863" algn="l" rtl="0">
              <a:lnSpc>
                <a:spcPct val="100000"/>
              </a:lnSpc>
              <a:spcBef>
                <a:spcPts val="1000"/>
              </a:spcBef>
              <a:spcAft>
                <a:spcPts val="0"/>
              </a:spcAft>
              <a:buSzPts val="1400"/>
              <a:buNone/>
            </a:pPr>
            <a:endParaRPr sz="1200">
              <a:latin typeface="Calibri"/>
              <a:ea typeface="Calibri"/>
              <a:cs typeface="Calibri"/>
              <a:sym typeface="Calibri"/>
            </a:endParaRPr>
          </a:p>
        </p:txBody>
      </p:sp>
      <p:sp>
        <p:nvSpPr>
          <p:cNvPr id="286" name="Google Shape;286;p18: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3" name="Google Shape;293;p19: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r>
              <a:rPr lang="it-IT" sz="1200">
                <a:solidFill>
                  <a:srgbClr val="4F81BD"/>
                </a:solidFill>
                <a:latin typeface="Calibri"/>
                <a:ea typeface="Calibri"/>
                <a:cs typeface="Calibri"/>
                <a:sym typeface="Calibri"/>
              </a:rPr>
              <a:t>Chiedete a 2 diversi partecipanti di leggere ad alta voce le seguenti affermazioni e chiedete poi a tutti di commentarle.</a:t>
            </a:r>
            <a:endParaRPr/>
          </a:p>
          <a:p>
            <a:pPr marL="0" lvl="0" indent="0" algn="l" rtl="0">
              <a:lnSpc>
                <a:spcPct val="100000"/>
              </a:lnSpc>
              <a:spcBef>
                <a:spcPts val="0"/>
              </a:spcBef>
              <a:spcAft>
                <a:spcPts val="0"/>
              </a:spcAft>
              <a:buSzPts val="1400"/>
              <a:buNone/>
            </a:pPr>
            <a:endParaRPr sz="1200"/>
          </a:p>
        </p:txBody>
      </p:sp>
      <p:sp>
        <p:nvSpPr>
          <p:cNvPr id="294" name="Google Shape;294;p19: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7" name="Google Shape;157;p2: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sz="1200"/>
          </a:p>
        </p:txBody>
      </p:sp>
      <p:sp>
        <p:nvSpPr>
          <p:cNvPr id="158" name="Google Shape;158;p2: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1" name="Google Shape;301;p20: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Chiedete ai partecipanti:</a:t>
            </a:r>
            <a:endParaRPr sz="1200">
              <a:latin typeface="Calibri"/>
              <a:ea typeface="Calibri"/>
              <a:cs typeface="Calibri"/>
              <a:sym typeface="Calibri"/>
            </a:endParaRPr>
          </a:p>
          <a:p>
            <a:pPr marL="0" lvl="0" indent="0" algn="l" rtl="0">
              <a:lnSpc>
                <a:spcPct val="115000"/>
              </a:lnSpc>
              <a:spcBef>
                <a:spcPts val="0"/>
              </a:spcBef>
              <a:spcAft>
                <a:spcPts val="0"/>
              </a:spcAft>
              <a:buSzPts val="1400"/>
              <a:buNone/>
            </a:pPr>
            <a:r>
              <a:rPr lang="it-IT" sz="1200">
                <a:latin typeface="Calibri"/>
                <a:ea typeface="Calibri"/>
                <a:cs typeface="Calibri"/>
                <a:sym typeface="Calibri"/>
              </a:rPr>
              <a:t>Qualcuno vuole spiegare che cosa vuole dire Eleanor Roosevelt?</a:t>
            </a:r>
            <a:endParaRPr/>
          </a:p>
          <a:p>
            <a:pPr marL="0" lvl="0" indent="0" algn="l" rtl="0">
              <a:lnSpc>
                <a:spcPct val="115000"/>
              </a:lnSpc>
              <a:spcBef>
                <a:spcPts val="0"/>
              </a:spcBef>
              <a:spcAft>
                <a:spcPts val="0"/>
              </a:spcAft>
              <a:buSzPts val="1400"/>
              <a:buNone/>
            </a:pPr>
            <a:r>
              <a:rPr lang="it-IT" sz="1200">
                <a:latin typeface="Calibri"/>
                <a:ea typeface="Calibri"/>
                <a:cs typeface="Calibri"/>
                <a:sym typeface="Calibri"/>
              </a:rPr>
              <a:t> </a:t>
            </a:r>
            <a:endParaRPr/>
          </a:p>
          <a:p>
            <a:pPr marL="0" lvl="0" indent="0" algn="l"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Poi spiegate ai partecipanti:</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endParaRPr/>
          </a:p>
          <a:p>
            <a:pPr marL="0" lvl="0" indent="0"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 Eleanor Roosevelt sta dicendo che il rispetto per i diritti umani deve partire dagli “spazi piccoli” da tutti i cittadini comuni. </a:t>
            </a:r>
            <a:endParaRPr/>
          </a:p>
          <a:p>
            <a:pPr marL="0" lvl="0" indent="0" algn="just" rtl="0">
              <a:lnSpc>
                <a:spcPct val="115000"/>
              </a:lnSpc>
              <a:spcBef>
                <a:spcPts val="1000"/>
              </a:spcBef>
              <a:spcAft>
                <a:spcPts val="0"/>
              </a:spcAft>
              <a:buClr>
                <a:schemeClr val="dk1"/>
              </a:buClr>
              <a:buSzPts val="1200"/>
              <a:buFont typeface="Calibri"/>
              <a:buChar char="•"/>
            </a:pPr>
            <a:r>
              <a:rPr lang="it-IT" sz="1200">
                <a:latin typeface="Calibri"/>
                <a:ea typeface="Calibri"/>
                <a:cs typeface="Calibri"/>
                <a:sym typeface="Calibri"/>
              </a:rPr>
              <a:t> Inoltre afferma che solo se tutti noi sosteniamo i diritti “vicino a casa” – in quei luoghi dove le persone vivono, imparano e lavorano – possiamo sperare di creare un mondo migliore. </a:t>
            </a:r>
            <a:endParaRPr/>
          </a:p>
          <a:p>
            <a:pPr marL="0" lvl="0" indent="0" algn="just" rtl="0">
              <a:lnSpc>
                <a:spcPct val="115000"/>
              </a:lnSpc>
              <a:spcBef>
                <a:spcPts val="1000"/>
              </a:spcBef>
              <a:spcAft>
                <a:spcPts val="0"/>
              </a:spcAft>
              <a:buClr>
                <a:schemeClr val="dk1"/>
              </a:buClr>
              <a:buSzPts val="1200"/>
              <a:buFont typeface="Calibri"/>
              <a:buChar char="•"/>
            </a:pPr>
            <a:r>
              <a:rPr lang="it-IT" sz="1200">
                <a:latin typeface="Calibri"/>
                <a:ea typeface="Calibri"/>
                <a:cs typeface="Calibri"/>
                <a:sym typeface="Calibri"/>
              </a:rPr>
              <a:t> In altre parole tutti noi abbiamo la responsabilità di sostenere i diritti umani. </a:t>
            </a:r>
            <a:endParaRPr/>
          </a:p>
          <a:p>
            <a:pPr marL="0" lvl="0" indent="0" algn="l" rtl="0">
              <a:lnSpc>
                <a:spcPct val="100000"/>
              </a:lnSpc>
              <a:spcBef>
                <a:spcPts val="1000"/>
              </a:spcBef>
              <a:spcAft>
                <a:spcPts val="0"/>
              </a:spcAft>
              <a:buSzPts val="1400"/>
              <a:buNone/>
            </a:pPr>
            <a:endParaRPr sz="1200"/>
          </a:p>
        </p:txBody>
      </p:sp>
      <p:sp>
        <p:nvSpPr>
          <p:cNvPr id="302" name="Google Shape;302;p20: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9" name="Google Shape;309;p21: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a:latin typeface="Calibri"/>
                <a:ea typeface="Calibri"/>
                <a:cs typeface="Calibri"/>
                <a:sym typeface="Calibri"/>
              </a:rPr>
              <a:t>C’è un nucleo di principi che sta alla base dei diritti umani </a:t>
            </a:r>
            <a:r>
              <a:rPr lang="it-IT" sz="1200" i="1">
                <a:latin typeface="Calibri"/>
                <a:ea typeface="Calibri"/>
                <a:cs typeface="Calibri"/>
                <a:sym typeface="Calibri"/>
              </a:rPr>
              <a:t>(5)</a:t>
            </a:r>
            <a:r>
              <a:rPr lang="it-IT" sz="1200">
                <a:latin typeface="Calibri"/>
                <a:ea typeface="Calibri"/>
                <a:cs typeface="Calibri"/>
                <a:sym typeface="Calibri"/>
              </a:rPr>
              <a:t>: </a:t>
            </a:r>
            <a:endParaRPr/>
          </a:p>
          <a:p>
            <a:pPr marL="457200" lvl="0" indent="-304800" algn="l" rtl="0">
              <a:lnSpc>
                <a:spcPct val="115000"/>
              </a:lnSpc>
              <a:spcBef>
                <a:spcPts val="0"/>
              </a:spcBef>
              <a:spcAft>
                <a:spcPts val="0"/>
              </a:spcAft>
              <a:buSzPts val="1200"/>
              <a:buFont typeface="Calibri"/>
              <a:buChar char="•"/>
            </a:pPr>
            <a:r>
              <a:rPr lang="it-IT" sz="1200" b="1">
                <a:latin typeface="Calibri"/>
                <a:ea typeface="Calibri"/>
                <a:cs typeface="Calibri"/>
                <a:sym typeface="Calibri"/>
              </a:rPr>
              <a:t>Equità</a:t>
            </a:r>
            <a:r>
              <a:rPr lang="it-IT" sz="1200">
                <a:latin typeface="Calibri"/>
                <a:ea typeface="Calibri"/>
                <a:cs typeface="Calibri"/>
                <a:sym typeface="Calibri"/>
              </a:rPr>
              <a:t> verso tutti gli esseri umani </a:t>
            </a:r>
            <a:endParaRPr/>
          </a:p>
          <a:p>
            <a:pPr marL="457200" lvl="0" indent="-304800" algn="l" rtl="0">
              <a:lnSpc>
                <a:spcPct val="115000"/>
              </a:lnSpc>
              <a:spcBef>
                <a:spcPts val="0"/>
              </a:spcBef>
              <a:spcAft>
                <a:spcPts val="0"/>
              </a:spcAft>
              <a:buSzPts val="1200"/>
              <a:buFont typeface="Calibri"/>
              <a:buChar char="•"/>
            </a:pPr>
            <a:r>
              <a:rPr lang="it-IT" sz="1200" b="1">
                <a:latin typeface="Calibri"/>
                <a:ea typeface="Calibri"/>
                <a:cs typeface="Calibri"/>
                <a:sym typeface="Calibri"/>
              </a:rPr>
              <a:t>Rispetto </a:t>
            </a:r>
            <a:r>
              <a:rPr lang="it-IT" sz="1200">
                <a:latin typeface="Calibri"/>
                <a:ea typeface="Calibri"/>
                <a:cs typeface="Calibri"/>
                <a:sym typeface="Calibri"/>
              </a:rPr>
              <a:t>per gli altri</a:t>
            </a:r>
            <a:endParaRPr/>
          </a:p>
          <a:p>
            <a:pPr marL="457200" lvl="0" indent="-304800" algn="l" rtl="0">
              <a:lnSpc>
                <a:spcPct val="115000"/>
              </a:lnSpc>
              <a:spcBef>
                <a:spcPts val="0"/>
              </a:spcBef>
              <a:spcAft>
                <a:spcPts val="0"/>
              </a:spcAft>
              <a:buSzPts val="1200"/>
              <a:buFont typeface="Calibri"/>
              <a:buChar char="•"/>
            </a:pPr>
            <a:r>
              <a:rPr lang="it-IT" sz="1200" b="1">
                <a:latin typeface="Calibri"/>
                <a:ea typeface="Calibri"/>
                <a:cs typeface="Calibri"/>
                <a:sym typeface="Calibri"/>
              </a:rPr>
              <a:t>Parità </a:t>
            </a:r>
            <a:r>
              <a:rPr lang="it-IT" sz="1200">
                <a:latin typeface="Calibri"/>
                <a:ea typeface="Calibri"/>
                <a:cs typeface="Calibri"/>
                <a:sym typeface="Calibri"/>
              </a:rPr>
              <a:t>tra tutte le persone</a:t>
            </a:r>
            <a:endParaRPr/>
          </a:p>
          <a:p>
            <a:pPr marL="457200" lvl="0" indent="-304800" algn="l" rtl="0">
              <a:lnSpc>
                <a:spcPct val="115000"/>
              </a:lnSpc>
              <a:spcBef>
                <a:spcPts val="0"/>
              </a:spcBef>
              <a:spcAft>
                <a:spcPts val="0"/>
              </a:spcAft>
              <a:buSzPts val="1200"/>
              <a:buFont typeface="Calibri"/>
              <a:buChar char="•"/>
            </a:pPr>
            <a:r>
              <a:rPr lang="it-IT" sz="1200" b="1">
                <a:latin typeface="Calibri"/>
                <a:ea typeface="Calibri"/>
                <a:cs typeface="Calibri"/>
                <a:sym typeface="Calibri"/>
              </a:rPr>
              <a:t>Dignità</a:t>
            </a:r>
            <a:r>
              <a:rPr lang="it-IT" sz="1200">
                <a:latin typeface="Calibri"/>
                <a:ea typeface="Calibri"/>
                <a:cs typeface="Calibri"/>
                <a:sym typeface="Calibri"/>
              </a:rPr>
              <a:t> da preservare in ogni momento</a:t>
            </a:r>
            <a:endParaRPr/>
          </a:p>
          <a:p>
            <a:pPr marL="457200" lvl="0" indent="-304800" algn="l" rtl="0">
              <a:lnSpc>
                <a:spcPct val="115000"/>
              </a:lnSpc>
              <a:spcBef>
                <a:spcPts val="0"/>
              </a:spcBef>
              <a:spcAft>
                <a:spcPts val="0"/>
              </a:spcAft>
              <a:buSzPts val="1200"/>
              <a:buFont typeface="Calibri"/>
              <a:buChar char="•"/>
            </a:pPr>
            <a:r>
              <a:rPr lang="it-IT" sz="1200" b="1">
                <a:latin typeface="Calibri"/>
                <a:ea typeface="Calibri"/>
                <a:cs typeface="Calibri"/>
                <a:sym typeface="Calibri"/>
              </a:rPr>
              <a:t>Libertà</a:t>
            </a:r>
            <a:r>
              <a:rPr lang="it-IT" sz="1200">
                <a:latin typeface="Calibri"/>
                <a:ea typeface="Calibri"/>
                <a:cs typeface="Calibri"/>
                <a:sym typeface="Calibri"/>
              </a:rPr>
              <a:t>  per tutte le persone</a:t>
            </a:r>
            <a:endParaRPr/>
          </a:p>
          <a:p>
            <a:pPr marL="0" lvl="0" indent="0" algn="just" rtl="0">
              <a:lnSpc>
                <a:spcPct val="115000"/>
              </a:lnSpc>
              <a:spcBef>
                <a:spcPts val="0"/>
              </a:spcBef>
              <a:spcAft>
                <a:spcPts val="0"/>
              </a:spcAft>
              <a:buSzPts val="1400"/>
              <a:buNone/>
            </a:pPr>
            <a:endParaRPr sz="1200"/>
          </a:p>
          <a:p>
            <a:pPr marL="0" lvl="0" indent="0" algn="just" rtl="0">
              <a:lnSpc>
                <a:spcPct val="115000"/>
              </a:lnSpc>
              <a:spcBef>
                <a:spcPts val="0"/>
              </a:spcBef>
              <a:spcAft>
                <a:spcPts val="0"/>
              </a:spcAft>
              <a:buSzPts val="1400"/>
              <a:buNone/>
            </a:pPr>
            <a:r>
              <a:rPr lang="it-IT" sz="1200">
                <a:latin typeface="Calibri"/>
                <a:ea typeface="Calibri"/>
                <a:cs typeface="Calibri"/>
                <a:sym typeface="Calibri"/>
              </a:rPr>
              <a:t>La UDHR è il punto di partenza per rendere reali questi valori nelle vite delle persone in maniera che essi possano godere di una “vita piena”. </a:t>
            </a:r>
            <a:endParaRPr/>
          </a:p>
          <a:p>
            <a:pPr marL="0" lvl="0" indent="0" algn="l" rtl="0">
              <a:lnSpc>
                <a:spcPct val="100000"/>
              </a:lnSpc>
              <a:spcBef>
                <a:spcPts val="1000"/>
              </a:spcBef>
              <a:spcAft>
                <a:spcPts val="0"/>
              </a:spcAft>
              <a:buSzPts val="1400"/>
              <a:buNone/>
            </a:pPr>
            <a:endParaRPr sz="1200"/>
          </a:p>
        </p:txBody>
      </p:sp>
      <p:sp>
        <p:nvSpPr>
          <p:cNvPr id="310" name="Google Shape;310;p21: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2:notes"/>
          <p:cNvSpPr>
            <a:spLocks noGrp="1" noRot="1" noChangeAspect="1"/>
          </p:cNvSpPr>
          <p:nvPr>
            <p:ph type="sldImg" idx="2"/>
          </p:nvPr>
        </p:nvSpPr>
        <p:spPr>
          <a:xfrm>
            <a:off x="855663" y="457200"/>
            <a:ext cx="5084762" cy="2860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7" name="Google Shape;317;p22:notes"/>
          <p:cNvSpPr txBox="1">
            <a:spLocks noGrp="1"/>
          </p:cNvSpPr>
          <p:nvPr>
            <p:ph type="body" idx="1"/>
          </p:nvPr>
        </p:nvSpPr>
        <p:spPr>
          <a:xfrm>
            <a:off x="704850" y="3317875"/>
            <a:ext cx="5438775" cy="611187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a:t>Di quali parti della nostra vita parla la UDHR?</a:t>
            </a:r>
            <a:endParaRPr/>
          </a:p>
          <a:p>
            <a:pPr marL="0" lvl="0" indent="0" algn="just" rtl="0">
              <a:lnSpc>
                <a:spcPct val="115000"/>
              </a:lnSpc>
              <a:spcBef>
                <a:spcPts val="0"/>
              </a:spcBef>
              <a:spcAft>
                <a:spcPts val="0"/>
              </a:spcAft>
              <a:buSzPts val="1400"/>
              <a:buNone/>
            </a:pPr>
            <a:r>
              <a:rPr lang="it-IT" sz="1200"/>
              <a:t> </a:t>
            </a:r>
            <a:endParaRPr/>
          </a:p>
          <a:p>
            <a:pPr marL="0" lvl="0" indent="0" algn="just" rtl="0">
              <a:lnSpc>
                <a:spcPct val="115000"/>
              </a:lnSpc>
              <a:spcBef>
                <a:spcPts val="0"/>
              </a:spcBef>
              <a:spcAft>
                <a:spcPts val="0"/>
              </a:spcAft>
              <a:buClr>
                <a:schemeClr val="dk1"/>
              </a:buClr>
              <a:buSzPts val="1200"/>
              <a:buFont typeface="Calibri"/>
              <a:buChar char="•"/>
            </a:pPr>
            <a:r>
              <a:rPr lang="it-IT" sz="1200"/>
              <a:t> La UDHR promuove e protegge una gamma di diversi diritti, tra cui i diritti civili, politici, economici, sociali e culturali. Tali diritti sono necessari per assicurare che noi tutti siamo, senza discriminazioni, in grado di partecipare pienamente alla società. </a:t>
            </a:r>
            <a:endParaRPr/>
          </a:p>
          <a:p>
            <a:pPr marL="0" lvl="0" indent="0" algn="just" rtl="0">
              <a:lnSpc>
                <a:spcPct val="115000"/>
              </a:lnSpc>
              <a:spcBef>
                <a:spcPts val="0"/>
              </a:spcBef>
              <a:spcAft>
                <a:spcPts val="0"/>
              </a:spcAft>
              <a:buSzPts val="1400"/>
              <a:buNone/>
            </a:pPr>
            <a:endParaRPr sz="1200"/>
          </a:p>
          <a:p>
            <a:pPr marL="0" lvl="0" indent="0" algn="just" rtl="0">
              <a:lnSpc>
                <a:spcPct val="115000"/>
              </a:lnSpc>
              <a:spcBef>
                <a:spcPts val="0"/>
              </a:spcBef>
              <a:spcAft>
                <a:spcPts val="0"/>
              </a:spcAft>
              <a:buClr>
                <a:schemeClr val="dk1"/>
              </a:buClr>
              <a:buSzPts val="1200"/>
              <a:buFont typeface="Calibri"/>
              <a:buChar char="•"/>
            </a:pPr>
            <a:r>
              <a:rPr lang="it-IT" sz="1200"/>
              <a:t> Esempi di </a:t>
            </a:r>
            <a:r>
              <a:rPr lang="it-IT" sz="1200" b="1"/>
              <a:t>diritti civili e politici </a:t>
            </a:r>
            <a:r>
              <a:rPr lang="it-IT" sz="1200"/>
              <a:t>includono il diritto alla libertà, ad essere riconosciuti come persona dinanzi alla legge, ad essere liberi da tortura e da altri trattamenti crudeli, inumani o degradanti. Inoltre, il diritto a contrarre matrimonio o unione civile, il diritto a creare una famiglia, il diritto alla libertà di pensiero, di coscienza e di religione, il diritto alla libertà di opinione ed espressione, il diritto a riunirsi pacificamente, il diritto al voto ed alla partecipazione politica. </a:t>
            </a:r>
            <a:endParaRPr sz="1200" b="1"/>
          </a:p>
          <a:p>
            <a:pPr marL="0" lvl="0" indent="0" algn="just" rtl="0">
              <a:lnSpc>
                <a:spcPct val="115000"/>
              </a:lnSpc>
              <a:spcBef>
                <a:spcPts val="0"/>
              </a:spcBef>
              <a:spcAft>
                <a:spcPts val="0"/>
              </a:spcAft>
              <a:buSzPts val="1400"/>
              <a:buNone/>
            </a:pPr>
            <a:endParaRPr sz="1200"/>
          </a:p>
          <a:p>
            <a:pPr marL="0" lvl="0" indent="0" algn="just" rtl="0">
              <a:lnSpc>
                <a:spcPct val="115000"/>
              </a:lnSpc>
              <a:spcBef>
                <a:spcPts val="0"/>
              </a:spcBef>
              <a:spcAft>
                <a:spcPts val="0"/>
              </a:spcAft>
              <a:buClr>
                <a:schemeClr val="dk1"/>
              </a:buClr>
              <a:buSzPts val="1200"/>
              <a:buFont typeface="Calibri"/>
              <a:buChar char="•"/>
            </a:pPr>
            <a:r>
              <a:rPr lang="it-IT" sz="1200" b="1"/>
              <a:t> </a:t>
            </a:r>
            <a:r>
              <a:rPr lang="it-IT" sz="1200"/>
              <a:t>Esempi di diritti economici, sociali e culturali includono il diritto al lavoro; ad un adeguato tenore di vita; alla salute ed all’istruzione; ed alla partecipazione ai diritti civili delle comunità.</a:t>
            </a:r>
            <a:endParaRPr/>
          </a:p>
          <a:p>
            <a:pPr marL="0" lvl="0" indent="0" algn="just" rtl="0">
              <a:lnSpc>
                <a:spcPct val="115000"/>
              </a:lnSpc>
              <a:spcBef>
                <a:spcPts val="1000"/>
              </a:spcBef>
              <a:spcAft>
                <a:spcPts val="0"/>
              </a:spcAft>
              <a:buClr>
                <a:schemeClr val="dk1"/>
              </a:buClr>
              <a:buSzPts val="1200"/>
              <a:buFont typeface="Calibri"/>
              <a:buChar char="•"/>
            </a:pPr>
            <a:r>
              <a:rPr lang="it-IT" sz="1200" b="1"/>
              <a:t>  Questi diritti garantiscono la piena partecipazione alla società senza discriminazioni</a:t>
            </a:r>
            <a:r>
              <a:rPr lang="it-IT" sz="1200" b="1">
                <a:solidFill>
                  <a:srgbClr val="000000"/>
                </a:solidFill>
              </a:rPr>
              <a:t>.</a:t>
            </a:r>
            <a:endParaRPr/>
          </a:p>
          <a:p>
            <a:pPr marL="0" lvl="0" indent="0" algn="just" rtl="0">
              <a:lnSpc>
                <a:spcPct val="115000"/>
              </a:lnSpc>
              <a:spcBef>
                <a:spcPts val="1000"/>
              </a:spcBef>
              <a:spcAft>
                <a:spcPts val="0"/>
              </a:spcAft>
              <a:buSzPts val="1400"/>
              <a:buNone/>
            </a:pP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p>
        </p:txBody>
      </p:sp>
      <p:sp>
        <p:nvSpPr>
          <p:cNvPr id="318" name="Google Shape;318;p22: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3:notes"/>
          <p:cNvSpPr>
            <a:spLocks noGrp="1" noRot="1" noChangeAspect="1"/>
          </p:cNvSpPr>
          <p:nvPr>
            <p:ph type="sldImg" idx="2"/>
          </p:nvPr>
        </p:nvSpPr>
        <p:spPr>
          <a:xfrm>
            <a:off x="855663" y="457200"/>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5" name="Google Shape;325;p23:notes"/>
          <p:cNvSpPr txBox="1">
            <a:spLocks noGrp="1"/>
          </p:cNvSpPr>
          <p:nvPr>
            <p:ph type="body" idx="1"/>
          </p:nvPr>
        </p:nvSpPr>
        <p:spPr>
          <a:xfrm>
            <a:off x="422275" y="3319463"/>
            <a:ext cx="5953125" cy="6110287"/>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a:t>E’ importante notare che non tutti i diritti umani sono assoluti. Alcuni diritti possono essere limitati in situazioni specifiche. Ad esempio: </a:t>
            </a:r>
            <a:endParaRPr/>
          </a:p>
          <a:p>
            <a:pPr marL="0" lvl="0" indent="0" algn="just" rtl="0">
              <a:lnSpc>
                <a:spcPct val="115000"/>
              </a:lnSpc>
              <a:spcBef>
                <a:spcPts val="0"/>
              </a:spcBef>
              <a:spcAft>
                <a:spcPts val="0"/>
              </a:spcAft>
              <a:buSzPts val="1400"/>
              <a:buNone/>
            </a:pPr>
            <a:r>
              <a:rPr lang="it-IT" sz="1200"/>
              <a:t> </a:t>
            </a:r>
            <a:endParaRPr/>
          </a:p>
          <a:p>
            <a:pPr marL="0" lvl="0" indent="0" algn="just" rtl="0">
              <a:lnSpc>
                <a:spcPct val="115000"/>
              </a:lnSpc>
              <a:spcBef>
                <a:spcPts val="0"/>
              </a:spcBef>
              <a:spcAft>
                <a:spcPts val="0"/>
              </a:spcAft>
              <a:buClr>
                <a:schemeClr val="dk1"/>
              </a:buClr>
              <a:buSzPts val="1200"/>
              <a:buFont typeface="Noto Sans Symbols"/>
              <a:buChar char="∙"/>
            </a:pPr>
            <a:r>
              <a:rPr lang="it-IT" sz="1200"/>
              <a:t> Un diritto può essere soggetto a restrizioni o limitazioni se l’esercizio di tale diritto da parte di una persona lede i diritti di un’altra persona (es. il diritto alla libertà di espressione può alle volte essere limitato se qualcuno lo utilizza per incitare odio verso un particolare gruppo).</a:t>
            </a:r>
            <a:endParaRPr/>
          </a:p>
          <a:p>
            <a:pPr marL="0" lvl="0" indent="0" algn="just" rtl="0">
              <a:lnSpc>
                <a:spcPct val="115000"/>
              </a:lnSpc>
              <a:spcBef>
                <a:spcPts val="0"/>
              </a:spcBef>
              <a:spcAft>
                <a:spcPts val="0"/>
              </a:spcAft>
              <a:buClr>
                <a:schemeClr val="dk1"/>
              </a:buClr>
              <a:buSzPts val="1200"/>
              <a:buFont typeface="Noto Sans Symbols"/>
              <a:buChar char="∙"/>
            </a:pPr>
            <a:r>
              <a:rPr lang="it-IT" sz="1200"/>
              <a:t>Certi diritti possono essere sospesi o limitati in situazioni estreme (es. durante un’emergenza).</a:t>
            </a:r>
            <a:endParaRPr/>
          </a:p>
          <a:p>
            <a:pPr marL="0" lvl="0" indent="0" algn="just" rtl="0">
              <a:lnSpc>
                <a:spcPct val="115000"/>
              </a:lnSpc>
              <a:spcBef>
                <a:spcPts val="1000"/>
              </a:spcBef>
              <a:spcAft>
                <a:spcPts val="0"/>
              </a:spcAft>
              <a:buSzPts val="1400"/>
              <a:buNone/>
            </a:pPr>
            <a:r>
              <a:rPr lang="it-IT" sz="1200"/>
              <a:t>Ma è importante notare che: </a:t>
            </a:r>
            <a:endParaRPr/>
          </a:p>
          <a:p>
            <a:pPr marL="0" lvl="0" indent="0" algn="just" rtl="0">
              <a:lnSpc>
                <a:spcPct val="115000"/>
              </a:lnSpc>
              <a:spcBef>
                <a:spcPts val="1000"/>
              </a:spcBef>
              <a:spcAft>
                <a:spcPts val="0"/>
              </a:spcAft>
              <a:buClr>
                <a:schemeClr val="dk1"/>
              </a:buClr>
              <a:buSzPts val="1200"/>
              <a:buFont typeface="Calibri"/>
              <a:buChar char="•"/>
            </a:pPr>
            <a:r>
              <a:rPr lang="it-IT" sz="1200"/>
              <a:t>Qualsiasi restrizione o limitazione di un diritto non può essere arbitraria. Deve esserci una valida ragione. (es. nel caso esso leda i diritti degli altri)</a:t>
            </a:r>
            <a:endParaRPr/>
          </a:p>
          <a:p>
            <a:pPr marL="0" lvl="0" indent="0" algn="just" rtl="0">
              <a:lnSpc>
                <a:spcPct val="115000"/>
              </a:lnSpc>
              <a:spcBef>
                <a:spcPts val="1000"/>
              </a:spcBef>
              <a:spcAft>
                <a:spcPts val="0"/>
              </a:spcAft>
              <a:buClr>
                <a:schemeClr val="dk1"/>
              </a:buClr>
              <a:buSzPts val="1200"/>
              <a:buFont typeface="Calibri"/>
              <a:buChar char="•"/>
            </a:pPr>
            <a:r>
              <a:rPr lang="it-IT" sz="1200"/>
              <a:t>Alcuni diritti </a:t>
            </a:r>
            <a:r>
              <a:rPr lang="it-IT" sz="1200" b="1"/>
              <a:t>non possono mai essere limitati o ridotti</a:t>
            </a:r>
            <a:r>
              <a:rPr lang="it-IT" sz="1200"/>
              <a:t>:</a:t>
            </a:r>
            <a:endParaRPr/>
          </a:p>
          <a:p>
            <a:pPr marL="798513" lvl="1" indent="-341313" algn="just" rtl="0">
              <a:lnSpc>
                <a:spcPct val="115000"/>
              </a:lnSpc>
              <a:spcBef>
                <a:spcPts val="1000"/>
              </a:spcBef>
              <a:spcAft>
                <a:spcPts val="0"/>
              </a:spcAft>
              <a:buClr>
                <a:schemeClr val="dk1"/>
              </a:buClr>
              <a:buSzPts val="1200"/>
              <a:buFont typeface="Calibri"/>
              <a:buChar char="•"/>
            </a:pPr>
            <a:r>
              <a:rPr lang="it-IT" sz="1200"/>
              <a:t>Il diritto alla vita; </a:t>
            </a:r>
            <a:endParaRPr/>
          </a:p>
          <a:p>
            <a:pPr marL="798513" lvl="1" indent="-341313" algn="just" rtl="0">
              <a:lnSpc>
                <a:spcPct val="115000"/>
              </a:lnSpc>
              <a:spcBef>
                <a:spcPts val="1000"/>
              </a:spcBef>
              <a:spcAft>
                <a:spcPts val="0"/>
              </a:spcAft>
              <a:buClr>
                <a:schemeClr val="dk1"/>
              </a:buClr>
              <a:buSzPts val="1200"/>
              <a:buFont typeface="Calibri"/>
              <a:buChar char="•"/>
            </a:pPr>
            <a:r>
              <a:rPr lang="it-IT" sz="1200"/>
              <a:t>Il diritto a non subire torture o trattamenti e punizioni crudeli, inumane o degradanti;</a:t>
            </a:r>
            <a:endParaRPr/>
          </a:p>
          <a:p>
            <a:pPr marL="798513" lvl="1" indent="-341313" algn="just" rtl="0">
              <a:lnSpc>
                <a:spcPct val="115000"/>
              </a:lnSpc>
              <a:spcBef>
                <a:spcPts val="1000"/>
              </a:spcBef>
              <a:spcAft>
                <a:spcPts val="0"/>
              </a:spcAft>
              <a:buClr>
                <a:schemeClr val="dk1"/>
              </a:buClr>
              <a:buSzPts val="1200"/>
              <a:buFont typeface="Calibri"/>
              <a:buChar char="•"/>
            </a:pPr>
            <a:r>
              <a:rPr lang="it-IT" sz="1200"/>
              <a:t>Il diritto ad essere liberi dalla schiavitù; </a:t>
            </a:r>
            <a:endParaRPr/>
          </a:p>
          <a:p>
            <a:pPr marL="798513" lvl="1" indent="-341313" algn="just" rtl="0">
              <a:lnSpc>
                <a:spcPct val="115000"/>
              </a:lnSpc>
              <a:spcBef>
                <a:spcPts val="1000"/>
              </a:spcBef>
              <a:spcAft>
                <a:spcPts val="0"/>
              </a:spcAft>
              <a:buClr>
                <a:schemeClr val="dk1"/>
              </a:buClr>
              <a:buSzPts val="1200"/>
              <a:buFont typeface="Calibri"/>
              <a:buChar char="•"/>
            </a:pPr>
            <a:r>
              <a:rPr lang="it-IT" sz="1200"/>
              <a:t>Il diritto ad essere riconosciuti ovunque come una persona di fronte alla legge; </a:t>
            </a:r>
            <a:endParaRPr/>
          </a:p>
          <a:p>
            <a:pPr marL="798513" lvl="1" indent="-341313" algn="just" rtl="0">
              <a:lnSpc>
                <a:spcPct val="115000"/>
              </a:lnSpc>
              <a:spcBef>
                <a:spcPts val="1000"/>
              </a:spcBef>
              <a:spcAft>
                <a:spcPts val="0"/>
              </a:spcAft>
              <a:buClr>
                <a:schemeClr val="dk1"/>
              </a:buClr>
              <a:buSzPts val="1200"/>
              <a:buFont typeface="Calibri"/>
              <a:buChar char="•"/>
            </a:pPr>
            <a:r>
              <a:rPr lang="it-IT" sz="1200"/>
              <a:t>Il diritto a non subire discriminazione </a:t>
            </a:r>
            <a:r>
              <a:rPr lang="it-IT" sz="1200" i="1"/>
              <a:t>(6)</a:t>
            </a:r>
            <a:r>
              <a:rPr lang="it-IT" sz="1200"/>
              <a:t>.</a:t>
            </a:r>
            <a:endParaRPr/>
          </a:p>
          <a:p>
            <a:pPr marL="798513" lvl="1" indent="-341313" algn="l" rtl="0">
              <a:lnSpc>
                <a:spcPct val="115000"/>
              </a:lnSpc>
              <a:spcBef>
                <a:spcPts val="1000"/>
              </a:spcBef>
              <a:spcAft>
                <a:spcPts val="0"/>
              </a:spcAft>
              <a:buSzPts val="1400"/>
              <a:buNone/>
            </a:pPr>
            <a:r>
              <a:rPr lang="it-IT" sz="1200">
                <a:latin typeface="Calibri"/>
                <a:ea typeface="Calibri"/>
                <a:cs typeface="Calibri"/>
                <a:sym typeface="Calibri"/>
              </a:rPr>
              <a:t> </a:t>
            </a:r>
            <a:endParaRPr/>
          </a:p>
          <a:p>
            <a:pPr marL="0" lvl="0" indent="0" algn="l" rtl="0">
              <a:lnSpc>
                <a:spcPct val="100000"/>
              </a:lnSpc>
              <a:spcBef>
                <a:spcPts val="0"/>
              </a:spcBef>
              <a:spcAft>
                <a:spcPts val="0"/>
              </a:spcAft>
              <a:buSzPts val="1400"/>
              <a:buNone/>
            </a:pPr>
            <a:endParaRPr sz="1200"/>
          </a:p>
        </p:txBody>
      </p:sp>
      <p:sp>
        <p:nvSpPr>
          <p:cNvPr id="326" name="Google Shape;326;p23: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3" name="Google Shape;333;p24: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r>
              <a:rPr lang="it-IT" sz="1200"/>
              <a:t>Nel tempo le discussioni sui temi dei diritti umani hanno portato alla distinzione di due diverse “generazioni” di diritti:</a:t>
            </a:r>
            <a:endParaRPr/>
          </a:p>
          <a:p>
            <a:pPr marL="1143000" lvl="2" indent="-228600" algn="l" rtl="0">
              <a:lnSpc>
                <a:spcPct val="100000"/>
              </a:lnSpc>
              <a:spcBef>
                <a:spcPts val="360"/>
              </a:spcBef>
              <a:spcAft>
                <a:spcPts val="0"/>
              </a:spcAft>
              <a:buClr>
                <a:schemeClr val="dk1"/>
              </a:buClr>
              <a:buSzPts val="1200"/>
              <a:buFont typeface="Calibri"/>
              <a:buChar char="•"/>
            </a:pPr>
            <a:r>
              <a:rPr lang="it-IT" sz="1200"/>
              <a:t>la “prima generazione di diritti” (diritti civili e politici), e</a:t>
            </a:r>
            <a:endParaRPr/>
          </a:p>
          <a:p>
            <a:pPr marL="1143000" lvl="2" indent="-228600" algn="l" rtl="0">
              <a:lnSpc>
                <a:spcPct val="100000"/>
              </a:lnSpc>
              <a:spcBef>
                <a:spcPts val="360"/>
              </a:spcBef>
              <a:spcAft>
                <a:spcPts val="0"/>
              </a:spcAft>
              <a:buClr>
                <a:schemeClr val="dk1"/>
              </a:buClr>
              <a:buSzPts val="1200"/>
              <a:buFont typeface="Calibri"/>
              <a:buChar char="•"/>
            </a:pPr>
            <a:r>
              <a:rPr lang="it-IT" sz="1200"/>
              <a:t>la “seconda generazione di diritti” (diritti economici, sociali e culturali). </a:t>
            </a:r>
            <a:endParaRPr/>
          </a:p>
          <a:p>
            <a:pPr marL="0" lvl="0" indent="0" algn="l" rtl="0">
              <a:lnSpc>
                <a:spcPct val="100000"/>
              </a:lnSpc>
              <a:spcBef>
                <a:spcPts val="360"/>
              </a:spcBef>
              <a:spcAft>
                <a:spcPts val="0"/>
              </a:spcAft>
              <a:buSzPts val="1400"/>
              <a:buNone/>
            </a:pPr>
            <a:endParaRPr sz="1200"/>
          </a:p>
          <a:p>
            <a:pPr marL="0" lvl="0" indent="0" algn="l" rtl="0">
              <a:lnSpc>
                <a:spcPct val="100000"/>
              </a:lnSpc>
              <a:spcBef>
                <a:spcPts val="360"/>
              </a:spcBef>
              <a:spcAft>
                <a:spcPts val="0"/>
              </a:spcAft>
              <a:buSzPts val="1400"/>
              <a:buNone/>
            </a:pPr>
            <a:r>
              <a:rPr lang="it-IT" sz="1200"/>
              <a:t>Più recentemente, si è focalizzata l’attenzione su una “terza generazione di diritti” che comprende i diritti collettivi, in particolare delle popolazioni indigene, e cioè: </a:t>
            </a:r>
            <a:endParaRPr/>
          </a:p>
          <a:p>
            <a:pPr marL="1143000" lvl="2" indent="-228600" algn="l" rtl="0">
              <a:lnSpc>
                <a:spcPct val="100000"/>
              </a:lnSpc>
              <a:spcBef>
                <a:spcPts val="360"/>
              </a:spcBef>
              <a:spcAft>
                <a:spcPts val="0"/>
              </a:spcAft>
              <a:buClr>
                <a:schemeClr val="dk1"/>
              </a:buClr>
              <a:buSzPts val="1200"/>
              <a:buFont typeface="Calibri"/>
              <a:buChar char="•"/>
            </a:pPr>
            <a:r>
              <a:rPr lang="it-IT" sz="1200"/>
              <a:t>il diritto all’identità, alla terra ed alle risorse, </a:t>
            </a:r>
            <a:endParaRPr/>
          </a:p>
          <a:p>
            <a:pPr marL="1143000" lvl="2" indent="-228600" algn="l" rtl="0">
              <a:lnSpc>
                <a:spcPct val="100000"/>
              </a:lnSpc>
              <a:spcBef>
                <a:spcPts val="360"/>
              </a:spcBef>
              <a:spcAft>
                <a:spcPts val="0"/>
              </a:spcAft>
              <a:buClr>
                <a:schemeClr val="dk1"/>
              </a:buClr>
              <a:buSzPts val="1200"/>
              <a:buFont typeface="Calibri"/>
              <a:buChar char="•"/>
            </a:pPr>
            <a:r>
              <a:rPr lang="it-IT" sz="1200"/>
              <a:t>il diritto ad un ambiente sano ed alla sostenibilità e </a:t>
            </a:r>
            <a:endParaRPr/>
          </a:p>
          <a:p>
            <a:pPr marL="1143000" lvl="2" indent="-228600" algn="l" rtl="0">
              <a:lnSpc>
                <a:spcPct val="100000"/>
              </a:lnSpc>
              <a:spcBef>
                <a:spcPts val="360"/>
              </a:spcBef>
              <a:spcAft>
                <a:spcPts val="0"/>
              </a:spcAft>
              <a:buClr>
                <a:schemeClr val="dk1"/>
              </a:buClr>
              <a:buSzPts val="1200"/>
              <a:buFont typeface="Calibri"/>
              <a:buChar char="•"/>
            </a:pPr>
            <a:r>
              <a:rPr lang="it-IT" sz="1200"/>
              <a:t>il diritto allo sviluppo.</a:t>
            </a:r>
            <a:endParaRPr/>
          </a:p>
          <a:p>
            <a:pPr marL="0" lvl="0" indent="0" algn="l" rtl="0">
              <a:lnSpc>
                <a:spcPct val="100000"/>
              </a:lnSpc>
              <a:spcBef>
                <a:spcPts val="360"/>
              </a:spcBef>
              <a:spcAft>
                <a:spcPts val="0"/>
              </a:spcAft>
              <a:buSzPts val="1400"/>
              <a:buNone/>
            </a:pPr>
            <a:endParaRPr sz="1200"/>
          </a:p>
          <a:p>
            <a:pPr marL="0" lvl="0" indent="0" algn="l" rtl="0">
              <a:lnSpc>
                <a:spcPct val="100000"/>
              </a:lnSpc>
              <a:spcBef>
                <a:spcPts val="360"/>
              </a:spcBef>
              <a:spcAft>
                <a:spcPts val="0"/>
              </a:spcAft>
              <a:buSzPts val="1400"/>
              <a:buNone/>
            </a:pPr>
            <a:r>
              <a:rPr lang="it-IT" sz="1200"/>
              <a:t>.</a:t>
            </a:r>
            <a:endParaRPr sz="1200"/>
          </a:p>
          <a:p>
            <a:pPr marL="0" lvl="0" indent="0" algn="l" rtl="0">
              <a:lnSpc>
                <a:spcPct val="100000"/>
              </a:lnSpc>
              <a:spcBef>
                <a:spcPts val="0"/>
              </a:spcBef>
              <a:spcAft>
                <a:spcPts val="0"/>
              </a:spcAft>
              <a:buSzPts val="1400"/>
              <a:buNone/>
            </a:pPr>
            <a:endParaRPr sz="1200"/>
          </a:p>
        </p:txBody>
      </p:sp>
      <p:sp>
        <p:nvSpPr>
          <p:cNvPr id="334" name="Google Shape;334;p24: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1" name="Google Shape;341;p25: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r>
              <a:rPr lang="it-IT" sz="1200">
                <a:latin typeface="Calibri"/>
                <a:ea typeface="Calibri"/>
                <a:cs typeface="Calibri"/>
                <a:sym typeface="Calibri"/>
              </a:rPr>
              <a:t>I Diritti Umani: </a:t>
            </a:r>
            <a:endParaRPr/>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 Riguardano ogni aspetto della nostra vita</a:t>
            </a:r>
            <a:endParaRPr/>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 Appartengono ad ognuno </a:t>
            </a:r>
            <a:endParaRPr/>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 Non possono essere tolti arbitrariamente</a:t>
            </a:r>
            <a:endParaRPr/>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 Sono tutti necessari agli esseri umani per partecipare e svilupparsi nella società.</a:t>
            </a:r>
            <a:endParaRPr/>
          </a:p>
          <a:p>
            <a:pPr marL="0" lvl="0" indent="0" algn="l" rtl="0">
              <a:lnSpc>
                <a:spcPct val="100000"/>
              </a:lnSpc>
              <a:spcBef>
                <a:spcPts val="360"/>
              </a:spcBef>
              <a:spcAft>
                <a:spcPts val="0"/>
              </a:spcAft>
              <a:buClr>
                <a:schemeClr val="dk1"/>
              </a:buClr>
              <a:buSzPts val="1200"/>
              <a:buFont typeface="Calibri"/>
              <a:buNone/>
            </a:pPr>
            <a:endParaRPr sz="1200">
              <a:latin typeface="Calibri"/>
              <a:ea typeface="Calibri"/>
              <a:cs typeface="Calibri"/>
              <a:sym typeface="Calibri"/>
            </a:endParaRPr>
          </a:p>
          <a:p>
            <a:pPr marL="0" lvl="0" indent="0" algn="l"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Per concludere la presentazione, mostrate ai partecipanti il seguente video: </a:t>
            </a:r>
            <a:endParaRPr sz="1200">
              <a:latin typeface="Calibri"/>
              <a:ea typeface="Calibri"/>
              <a:cs typeface="Calibri"/>
              <a:sym typeface="Calibri"/>
            </a:endParaRPr>
          </a:p>
          <a:p>
            <a:pPr marL="0" lvl="0" indent="0" algn="l" rtl="0">
              <a:lnSpc>
                <a:spcPct val="115000"/>
              </a:lnSpc>
              <a:spcBef>
                <a:spcPts val="1000"/>
              </a:spcBef>
              <a:spcAft>
                <a:spcPts val="0"/>
              </a:spcAft>
              <a:buSzPts val="1400"/>
              <a:buNone/>
            </a:pPr>
            <a:r>
              <a:rPr lang="it-IT" sz="1200" b="1">
                <a:solidFill>
                  <a:srgbClr val="4F81BD"/>
                </a:solidFill>
                <a:latin typeface="Calibri"/>
                <a:ea typeface="Calibri"/>
                <a:cs typeface="Calibri"/>
                <a:sym typeface="Calibri"/>
              </a:rPr>
              <a:t>Universal Declaration of Human Rights</a:t>
            </a:r>
            <a:r>
              <a:rPr lang="it-IT" sz="1200" b="1">
                <a:latin typeface="Calibri"/>
                <a:ea typeface="Calibri"/>
                <a:cs typeface="Calibri"/>
                <a:sym typeface="Calibri"/>
              </a:rPr>
              <a:t> </a:t>
            </a:r>
            <a:r>
              <a:rPr lang="it-IT" sz="1200">
                <a:latin typeface="Calibri"/>
                <a:ea typeface="Calibri"/>
                <a:cs typeface="Calibri"/>
                <a:sym typeface="Calibri"/>
              </a:rPr>
              <a:t> </a:t>
            </a:r>
            <a:r>
              <a:rPr lang="it-IT" sz="1200" b="1">
                <a:latin typeface="Calibri"/>
                <a:ea typeface="Calibri"/>
                <a:cs typeface="Calibri"/>
                <a:sym typeface="Calibri"/>
              </a:rPr>
              <a:t>(6:10 min.) </a:t>
            </a:r>
            <a:r>
              <a:rPr lang="it-IT" sz="1200" u="sng">
                <a:solidFill>
                  <a:schemeClr val="hlink"/>
                </a:solidFill>
                <a:latin typeface="Calibri"/>
                <a:ea typeface="Calibri"/>
                <a:cs typeface="Calibri"/>
                <a:sym typeface="Calibri"/>
                <a:hlinkClick r:id="rId3"/>
              </a:rPr>
              <a:t>https://www.youtube.com/watch?v=d-UuB1lKzJ0&amp;t=6s</a:t>
            </a:r>
            <a:r>
              <a:rPr lang="it-IT" sz="1200">
                <a:latin typeface="Calibri"/>
                <a:ea typeface="Calibri"/>
                <a:cs typeface="Calibri"/>
                <a:sym typeface="Calibri"/>
              </a:rPr>
              <a:t> </a:t>
            </a:r>
            <a:r>
              <a:rPr lang="it-IT" sz="1200">
                <a:solidFill>
                  <a:srgbClr val="4F81BD"/>
                </a:solidFill>
                <a:latin typeface="Calibri"/>
                <a:ea typeface="Calibri"/>
                <a:cs typeface="Calibri"/>
                <a:sym typeface="Calibri"/>
              </a:rPr>
              <a:t>(accessed 9 April 2019)</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r>
              <a:rPr lang="it-IT"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p>
        </p:txBody>
      </p:sp>
      <p:sp>
        <p:nvSpPr>
          <p:cNvPr id="342" name="Google Shape;342;p25: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9" name="Google Shape;349;p26: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b="1" i="1">
                <a:latin typeface="Calibri"/>
                <a:ea typeface="Calibri"/>
                <a:cs typeface="Calibri"/>
                <a:sym typeface="Calibri"/>
              </a:rPr>
              <a:t>Esercizio 2.1: Esercizio di confronto sul vivere una vita piena (25 min.)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Mostrate ai partecipanti la lista che è stata fatta durante l’Esercizio 1.2 (Vivere una vita piena). Fate le seguenti domande: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latin typeface="Calibri"/>
                <a:ea typeface="Calibri"/>
                <a:cs typeface="Calibri"/>
                <a:sym typeface="Calibri"/>
              </a:rPr>
              <a:t>Potete confrontare la lista dei diritti nella UDHR con la lista di quello che abbiamo identificato in precedenza come importante per vivere una vita piena? </a:t>
            </a:r>
            <a:endParaRPr/>
          </a:p>
          <a:p>
            <a:pPr marL="0" lvl="0" indent="0" algn="just" rtl="0">
              <a:lnSpc>
                <a:spcPct val="115000"/>
              </a:lnSpc>
              <a:spcBef>
                <a:spcPts val="1000"/>
              </a:spcBef>
              <a:spcAft>
                <a:spcPts val="0"/>
              </a:spcAft>
              <a:buClr>
                <a:schemeClr val="dk1"/>
              </a:buClr>
              <a:buSzPts val="1200"/>
              <a:buFont typeface="Noto Sans Symbols"/>
              <a:buChar char="∙"/>
            </a:pPr>
            <a:r>
              <a:rPr lang="it-IT" sz="1200">
                <a:latin typeface="Calibri"/>
                <a:ea typeface="Calibri"/>
                <a:cs typeface="Calibri"/>
                <a:sym typeface="Calibri"/>
              </a:rPr>
              <a:t> Quali sono le similitudini? </a:t>
            </a:r>
            <a:endParaRPr/>
          </a:p>
          <a:p>
            <a:pPr marL="0" lvl="0" indent="0" algn="just"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Quali sono le differenze?</a:t>
            </a:r>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Date ai partecipanti tempo sufficiente per riflettere e discutere in gruppo. Assicuratevi che i partecipanti abbiano capito tutti i termini e concetti della UDHR. Prendete del tempo per chiarire i punti che non sono chiari.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p>
        </p:txBody>
      </p:sp>
      <p:sp>
        <p:nvSpPr>
          <p:cNvPr id="350" name="Google Shape;350;p26: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7" name="Google Shape;357;p27: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b="1">
                <a:solidFill>
                  <a:srgbClr val="4F81BD"/>
                </a:solidFill>
                <a:latin typeface="Calibri"/>
                <a:ea typeface="Calibri"/>
                <a:cs typeface="Calibri"/>
                <a:sym typeface="Calibri"/>
              </a:rPr>
              <a:t>Tempo per questo argomento</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000000"/>
                </a:solidFill>
                <a:latin typeface="Calibri"/>
                <a:ea typeface="Calibri"/>
                <a:cs typeface="Calibri"/>
                <a:sym typeface="Calibri"/>
              </a:rPr>
              <a:t>Circa 20 minuti.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p:txBody>
      </p:sp>
      <p:sp>
        <p:nvSpPr>
          <p:cNvPr id="358" name="Google Shape;358;p27: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8:notes"/>
          <p:cNvSpPr>
            <a:spLocks noGrp="1" noRot="1" noChangeAspect="1"/>
          </p:cNvSpPr>
          <p:nvPr>
            <p:ph type="sldImg" idx="2"/>
          </p:nvPr>
        </p:nvSpPr>
        <p:spPr>
          <a:xfrm>
            <a:off x="1617663" y="498475"/>
            <a:ext cx="3562350" cy="2003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4" name="Google Shape;364;p28:notes"/>
          <p:cNvSpPr txBox="1">
            <a:spLocks noGrp="1"/>
          </p:cNvSpPr>
          <p:nvPr>
            <p:ph type="body" idx="1"/>
          </p:nvPr>
        </p:nvSpPr>
        <p:spPr>
          <a:xfrm>
            <a:off x="679450" y="2590800"/>
            <a:ext cx="5438775" cy="6554788"/>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b="1" i="1">
                <a:latin typeface="Calibri"/>
                <a:ea typeface="Calibri"/>
                <a:cs typeface="Calibri"/>
                <a:sym typeface="Calibri"/>
              </a:rPr>
              <a:t>Esercizio 3.1: Come tutti i diritti umani sono collegati (20 min.)</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Questo esercizio ha a che fare con l’indivisibilità dei diritti e con come le persone abbiano bisogno di tutti i propri diritti umani per poter vivere una vita piena. È concepito per aiutare i partecipanti a capire che tutti i diritti sono importanti.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Date al gruppo le seguenti istruzioni:</a:t>
            </a:r>
            <a:endParaRPr sz="1200">
              <a:latin typeface="Calibri"/>
              <a:ea typeface="Calibri"/>
              <a:cs typeface="Calibri"/>
              <a:sym typeface="Calibri"/>
            </a:endParaRPr>
          </a:p>
          <a:p>
            <a:pPr marL="0" lvl="0" indent="0" algn="just" rtl="0">
              <a:lnSpc>
                <a:spcPct val="115000"/>
              </a:lnSpc>
              <a:spcBef>
                <a:spcPts val="600"/>
              </a:spcBef>
              <a:spcAft>
                <a:spcPts val="0"/>
              </a:spcAft>
              <a:buClr>
                <a:schemeClr val="dk1"/>
              </a:buClr>
              <a:buSzPts val="1200"/>
              <a:buFont typeface="Calibri"/>
              <a:buChar char="•"/>
            </a:pPr>
            <a:r>
              <a:rPr lang="it-IT" sz="1200">
                <a:latin typeface="Calibri"/>
                <a:ea typeface="Calibri"/>
                <a:cs typeface="Calibri"/>
                <a:sym typeface="Calibri"/>
              </a:rPr>
              <a:t> Scegliete un diritto dalla Dichiarazione Universale dei Diritti dell’Uomo (UDHR) che ritenete importante per il godimento di una vita piena </a:t>
            </a:r>
            <a:r>
              <a:rPr lang="it-IT" sz="1200">
                <a:solidFill>
                  <a:srgbClr val="4F81BD"/>
                </a:solidFill>
                <a:latin typeface="Calibri"/>
                <a:ea typeface="Calibri"/>
                <a:cs typeface="Calibri"/>
                <a:sym typeface="Calibri"/>
              </a:rPr>
              <a:t>(se c’è tempo, si possono scegliere anche due diritti per permettere una discussione più approfondita)</a:t>
            </a:r>
            <a:r>
              <a:rPr lang="it-IT" sz="1200">
                <a:latin typeface="Calibri"/>
                <a:ea typeface="Calibri"/>
                <a:cs typeface="Calibri"/>
                <a:sym typeface="Calibri"/>
              </a:rPr>
              <a:t>.</a:t>
            </a:r>
            <a:endParaRPr/>
          </a:p>
          <a:p>
            <a:pPr marL="0" lvl="0" indent="0" algn="just" rtl="0">
              <a:lnSpc>
                <a:spcPct val="115000"/>
              </a:lnSpc>
              <a:spcBef>
                <a:spcPts val="600"/>
              </a:spcBef>
              <a:spcAft>
                <a:spcPts val="0"/>
              </a:spcAft>
              <a:buClr>
                <a:schemeClr val="dk1"/>
              </a:buClr>
              <a:buSzPts val="1200"/>
              <a:buFont typeface="Calibri"/>
              <a:buChar char="•"/>
            </a:pPr>
            <a:r>
              <a:rPr lang="it-IT" sz="1200">
                <a:latin typeface="Calibri"/>
                <a:ea typeface="Calibri"/>
                <a:cs typeface="Calibri"/>
                <a:sym typeface="Calibri"/>
              </a:rPr>
              <a:t> Per il resto della discussione, immagineremo che questo diritto sia l’unico garantito.</a:t>
            </a:r>
            <a:endParaRPr/>
          </a:p>
          <a:p>
            <a:pPr marL="0" lvl="0" indent="0" algn="just" rtl="0">
              <a:lnSpc>
                <a:spcPct val="115000"/>
              </a:lnSpc>
              <a:spcBef>
                <a:spcPts val="600"/>
              </a:spcBef>
              <a:spcAft>
                <a:spcPts val="0"/>
              </a:spcAft>
              <a:buClr>
                <a:schemeClr val="dk1"/>
              </a:buClr>
              <a:buSzPts val="1200"/>
              <a:buFont typeface="Calibri"/>
              <a:buChar char="•"/>
            </a:pPr>
            <a:r>
              <a:rPr lang="it-IT" sz="1200">
                <a:latin typeface="Calibri"/>
                <a:ea typeface="Calibri"/>
                <a:cs typeface="Calibri"/>
                <a:sym typeface="Calibri"/>
              </a:rPr>
              <a:t> Pensate perché avete scelto questo diritto e perché è il più importante secondo voi.</a:t>
            </a:r>
            <a:endParaRPr/>
          </a:p>
          <a:p>
            <a:pPr marL="0" lvl="0" indent="0" algn="just" rtl="0">
              <a:lnSpc>
                <a:spcPct val="115000"/>
              </a:lnSpc>
              <a:spcBef>
                <a:spcPts val="600"/>
              </a:spcBef>
              <a:spcAft>
                <a:spcPts val="0"/>
              </a:spcAft>
              <a:buSzPts val="1400"/>
              <a:buNone/>
            </a:pPr>
            <a:r>
              <a:rPr lang="it-IT" sz="1200">
                <a:solidFill>
                  <a:srgbClr val="4F81BD"/>
                </a:solidFill>
                <a:latin typeface="Calibri"/>
                <a:ea typeface="Calibri"/>
                <a:cs typeface="Calibri"/>
                <a:sym typeface="Calibri"/>
              </a:rPr>
              <a:t>Ora chiedete ad una persona nel gruppo di condividere il diritto scelto con gli altri partecipanti. Chiedetele di spiegare la ragione per cui ritiene che è il diritto più importante per vivere una vita piena (questo esercizio può essere ripetuto con altri 2-3 partecipanti).</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Ora chiedete a tutti i partecipanti di guardare le proprie copie della UDHR e chiedete: </a:t>
            </a:r>
            <a:endParaRPr sz="1200">
              <a:latin typeface="Calibri"/>
              <a:ea typeface="Calibri"/>
              <a:cs typeface="Calibri"/>
              <a:sym typeface="Calibri"/>
            </a:endParaRPr>
          </a:p>
          <a:p>
            <a:pPr marL="0" lvl="0" indent="0" algn="just" rtl="0">
              <a:lnSpc>
                <a:spcPct val="115000"/>
              </a:lnSpc>
              <a:spcBef>
                <a:spcPts val="600"/>
              </a:spcBef>
              <a:spcAft>
                <a:spcPts val="0"/>
              </a:spcAft>
              <a:buClr>
                <a:schemeClr val="dk1"/>
              </a:buClr>
              <a:buSzPts val="1200"/>
              <a:buFont typeface="Calibri"/>
              <a:buChar char="•"/>
            </a:pPr>
            <a:r>
              <a:rPr lang="it-IT" sz="1200">
                <a:latin typeface="Calibri"/>
                <a:ea typeface="Calibri"/>
                <a:cs typeface="Calibri"/>
                <a:sym typeface="Calibri"/>
              </a:rPr>
              <a:t>Di quali altri diritti ha bisogno una persona per godere del/i diritto/i scelto/i?</a:t>
            </a:r>
            <a:endParaRPr/>
          </a:p>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Esempi:</a:t>
            </a:r>
            <a:endParaRPr sz="1200">
              <a:latin typeface="Calibri"/>
              <a:ea typeface="Calibri"/>
              <a:cs typeface="Calibri"/>
              <a:sym typeface="Calibri"/>
            </a:endParaRPr>
          </a:p>
          <a:p>
            <a:pPr marL="0" lvl="0" indent="0" algn="just"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Se una persona ha scelto il diritto ad avere un lavoro (articolo 23) lui o lei non potrà godere di questo diritto se è tenuto/a in schiavitù o asservimento (articolo 4) al proprio lavoro. </a:t>
            </a:r>
            <a:endParaRPr sz="1200">
              <a:latin typeface="Calibri"/>
              <a:ea typeface="Calibri"/>
              <a:cs typeface="Calibri"/>
              <a:sym typeface="Calibri"/>
            </a:endParaRPr>
          </a:p>
          <a:p>
            <a:pPr marL="0" lvl="0" indent="0" algn="just"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Se una persona ha scelto il diritto alla libertà di espressione (articolo 19) allora lui o lei deve essere libero/a ed uguale (articolo 1) per potersi esprimere. </a:t>
            </a:r>
            <a:endParaRPr sz="1200">
              <a:latin typeface="Calibri"/>
              <a:ea typeface="Calibri"/>
              <a:cs typeface="Calibri"/>
              <a:sym typeface="Calibri"/>
            </a:endParaRPr>
          </a:p>
          <a:p>
            <a:pPr marL="0" lvl="0" indent="0" algn="just"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Se una persona ha scelto il diritto alla salute (articolo 25) allora lui o lei deve essere libera da tortura o trattamento o punizione crudele, inumano o degradante (articolo 5)</a:t>
            </a:r>
            <a:endParaRPr sz="1200">
              <a:latin typeface="Calibri"/>
              <a:ea typeface="Calibri"/>
              <a:cs typeface="Calibri"/>
              <a:sym typeface="Calibri"/>
            </a:endParaRPr>
          </a:p>
          <a:p>
            <a:pPr marL="0" lvl="0" indent="0" algn="l" rtl="0">
              <a:lnSpc>
                <a:spcPct val="90000"/>
              </a:lnSpc>
              <a:spcBef>
                <a:spcPts val="0"/>
              </a:spcBef>
              <a:spcAft>
                <a:spcPts val="0"/>
              </a:spcAft>
              <a:buSzPts val="1400"/>
              <a:buNone/>
            </a:pPr>
            <a:endParaRPr sz="1200">
              <a:latin typeface="Calibri"/>
              <a:ea typeface="Calibri"/>
              <a:cs typeface="Calibri"/>
              <a:sym typeface="Calibri"/>
            </a:endParaRPr>
          </a:p>
        </p:txBody>
      </p:sp>
      <p:sp>
        <p:nvSpPr>
          <p:cNvPr id="365" name="Google Shape;365;p28: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2" name="Google Shape;372;p29: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Ora chiedete al gruppo:</a:t>
            </a:r>
            <a:endParaRPr sz="1200">
              <a:latin typeface="Calibri"/>
              <a:ea typeface="Calibri"/>
              <a:cs typeface="Calibri"/>
              <a:sym typeface="Calibri"/>
            </a:endParaRPr>
          </a:p>
          <a:p>
            <a:pPr marL="0" lvl="0" indent="0" algn="l" rtl="0">
              <a:lnSpc>
                <a:spcPct val="115000"/>
              </a:lnSpc>
              <a:spcBef>
                <a:spcPts val="1000"/>
              </a:spcBef>
              <a:spcAft>
                <a:spcPts val="0"/>
              </a:spcAft>
              <a:buSzPts val="1400"/>
              <a:buNone/>
            </a:pPr>
            <a:r>
              <a:rPr lang="it-IT" sz="1200">
                <a:latin typeface="Calibri"/>
                <a:ea typeface="Calibri"/>
                <a:cs typeface="Calibri"/>
                <a:sym typeface="Calibri"/>
              </a:rPr>
              <a:t>Dopo la discussione precedente pensate che sia possibile godere una vita piena con solo uno o alcuni diritti umani?</a:t>
            </a:r>
            <a:endParaRPr sz="1200"/>
          </a:p>
        </p:txBody>
      </p:sp>
      <p:sp>
        <p:nvSpPr>
          <p:cNvPr id="373" name="Google Shape;373;p29: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a:spLocks noGrp="1" noRot="1" noChangeAspect="1"/>
          </p:cNvSpPr>
          <p:nvPr>
            <p:ph type="sldImg" idx="2"/>
          </p:nvPr>
        </p:nvSpPr>
        <p:spPr>
          <a:xfrm>
            <a:off x="854075" y="457200"/>
            <a:ext cx="5087938"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Google Shape;164;p3:notes"/>
          <p:cNvSpPr txBox="1">
            <a:spLocks noGrp="1"/>
          </p:cNvSpPr>
          <p:nvPr>
            <p:ph type="body" idx="1"/>
          </p:nvPr>
        </p:nvSpPr>
        <p:spPr>
          <a:xfrm>
            <a:off x="311150" y="3414713"/>
            <a:ext cx="6167438" cy="5811837"/>
          </a:xfrm>
          <a:prstGeom prst="rect">
            <a:avLst/>
          </a:prstGeom>
          <a:noFill/>
          <a:ln>
            <a:noFill/>
          </a:ln>
        </p:spPr>
        <p:txBody>
          <a:bodyPr spcFirstLastPara="1" wrap="square" lIns="95550" tIns="47775" rIns="95550" bIns="47775" anchor="t" anchorCtr="0">
            <a:noAutofit/>
          </a:bodyPr>
          <a:lstStyle/>
          <a:p>
            <a:pPr marL="114300" lvl="0" indent="-114300" algn="l" rtl="0">
              <a:lnSpc>
                <a:spcPct val="90000"/>
              </a:lnSpc>
              <a:spcBef>
                <a:spcPts val="0"/>
              </a:spcBef>
              <a:spcAft>
                <a:spcPts val="0"/>
              </a:spcAft>
              <a:buSzPts val="1400"/>
              <a:buNone/>
            </a:pPr>
            <a:r>
              <a:rPr lang="it-IT" sz="1000" b="1" dirty="0">
                <a:latin typeface="Calibri"/>
                <a:ea typeface="Calibri"/>
                <a:cs typeface="Calibri"/>
                <a:sym typeface="Calibri"/>
              </a:rPr>
              <a:t>WHO </a:t>
            </a:r>
            <a:r>
              <a:rPr lang="it-IT" sz="1000" b="1" dirty="0" err="1">
                <a:latin typeface="Calibri"/>
                <a:ea typeface="Calibri"/>
                <a:cs typeface="Calibri"/>
                <a:sym typeface="Calibri"/>
              </a:rPr>
              <a:t>QualityRights</a:t>
            </a:r>
            <a:r>
              <a:rPr lang="it-IT" sz="1000" b="1" dirty="0">
                <a:latin typeface="Calibri"/>
                <a:ea typeface="Calibri"/>
                <a:cs typeface="Calibri"/>
                <a:sym typeface="Calibri"/>
              </a:rPr>
              <a:t> è un’iniziativa mondiale dell’OMS per migliorare l’accesso ai servizi di salute mentale e ai servizi sociali di buona qualità e per promuovere i diritti umani delle persone con condizioni di salute mentale o disabilità psicosociale, intellettiva o cognitiva.</a:t>
            </a:r>
            <a:endParaRPr dirty="0"/>
          </a:p>
          <a:p>
            <a:pPr marL="114300" lvl="0" indent="-114300" algn="l" rtl="0">
              <a:lnSpc>
                <a:spcPct val="90000"/>
              </a:lnSpc>
              <a:spcBef>
                <a:spcPts val="0"/>
              </a:spcBef>
              <a:spcAft>
                <a:spcPts val="0"/>
              </a:spcAft>
              <a:buSzPts val="1400"/>
              <a:buNone/>
            </a:pPr>
            <a:endParaRPr sz="1000" b="1" dirty="0">
              <a:latin typeface="Calibri"/>
              <a:ea typeface="Calibri"/>
              <a:cs typeface="Calibri"/>
              <a:sym typeface="Calibri"/>
            </a:endParaRPr>
          </a:p>
          <a:p>
            <a:pPr marL="114300" lvl="0" indent="-114300" algn="l" rtl="0">
              <a:lnSpc>
                <a:spcPct val="90000"/>
              </a:lnSpc>
              <a:spcBef>
                <a:spcPts val="0"/>
              </a:spcBef>
              <a:spcAft>
                <a:spcPts val="0"/>
              </a:spcAft>
              <a:buSzPts val="1400"/>
              <a:buNone/>
            </a:pPr>
            <a:r>
              <a:rPr lang="it-IT" sz="1000" b="1" dirty="0">
                <a:latin typeface="Calibri"/>
                <a:ea typeface="Calibri"/>
                <a:cs typeface="Calibri"/>
                <a:sym typeface="Calibri"/>
              </a:rPr>
              <a:t>L’iniziativa ha 5 obiettivi chiave: </a:t>
            </a:r>
            <a:endParaRPr sz="1000" dirty="0">
              <a:solidFill>
                <a:srgbClr val="404040"/>
              </a:solidFill>
              <a:latin typeface="Calibri"/>
              <a:ea typeface="Calibri"/>
              <a:cs typeface="Calibri"/>
              <a:sym typeface="Calibri"/>
            </a:endParaRPr>
          </a:p>
          <a:p>
            <a:pPr marL="114300" lvl="0" indent="-114300" algn="l" rtl="0">
              <a:lnSpc>
                <a:spcPct val="90000"/>
              </a:lnSpc>
              <a:spcBef>
                <a:spcPts val="0"/>
              </a:spcBef>
              <a:spcAft>
                <a:spcPts val="0"/>
              </a:spcAft>
              <a:buClr>
                <a:schemeClr val="dk1"/>
              </a:buClr>
              <a:buSzPts val="1000"/>
              <a:buFont typeface="Calibri"/>
              <a:buAutoNum type="arabicPeriod"/>
            </a:pPr>
            <a:r>
              <a:rPr lang="it-IT" sz="1000" b="1" dirty="0">
                <a:latin typeface="Calibri"/>
                <a:ea typeface="Calibri"/>
                <a:cs typeface="Calibri"/>
                <a:sym typeface="Calibri"/>
              </a:rPr>
              <a:t> Il primo obiettivo è costruire la capacità di comprendere e promuovere i diritti delle persone con disabilità psicosociale, intellettiva o cognitiva (tra le persone con disabilità, famiglie, operatori, ONG etc.). Solo attraverso la costruzione di conoscenza e competenze sui diritti umani sarà possibile cambiare i comportamenti e le pratiche in maniera sostenibile. </a:t>
            </a:r>
            <a:endParaRPr sz="1000" b="1" dirty="0">
              <a:latin typeface="Calibri"/>
              <a:ea typeface="Calibri"/>
              <a:cs typeface="Calibri"/>
              <a:sym typeface="Calibri"/>
            </a:endParaRPr>
          </a:p>
          <a:p>
            <a:pPr marL="627063" lvl="1" indent="-169861" algn="l" rtl="0">
              <a:lnSpc>
                <a:spcPct val="90000"/>
              </a:lnSpc>
              <a:spcBef>
                <a:spcPts val="0"/>
              </a:spcBef>
              <a:spcAft>
                <a:spcPts val="0"/>
              </a:spcAft>
              <a:buClr>
                <a:schemeClr val="dk1"/>
              </a:buClr>
              <a:buSzPts val="1000"/>
              <a:buFont typeface="Calibri"/>
              <a:buChar char="•"/>
            </a:pPr>
            <a:r>
              <a:rPr lang="it-IT" sz="1000" dirty="0">
                <a:latin typeface="Calibri"/>
                <a:ea typeface="Calibri"/>
                <a:cs typeface="Calibri"/>
                <a:sym typeface="Calibri"/>
              </a:rPr>
              <a:t>Le persone hanno bisogno di comprendere quali sono i loro diritti per poterli reclamare.</a:t>
            </a:r>
            <a:endParaRPr dirty="0"/>
          </a:p>
          <a:p>
            <a:pPr marL="627063" lvl="1" indent="-169861" algn="l" rtl="0">
              <a:lnSpc>
                <a:spcPct val="90000"/>
              </a:lnSpc>
              <a:spcBef>
                <a:spcPts val="0"/>
              </a:spcBef>
              <a:spcAft>
                <a:spcPts val="0"/>
              </a:spcAft>
              <a:buClr>
                <a:schemeClr val="dk1"/>
              </a:buClr>
              <a:buSzPts val="1000"/>
              <a:buFont typeface="Calibri"/>
              <a:buChar char="•"/>
            </a:pPr>
            <a:r>
              <a:rPr lang="it-IT" sz="1000" dirty="0">
                <a:latin typeface="Calibri"/>
                <a:ea typeface="Calibri"/>
                <a:cs typeface="Calibri"/>
                <a:sym typeface="Calibri"/>
              </a:rPr>
              <a:t>I familiari e i </a:t>
            </a:r>
            <a:r>
              <a:rPr lang="it-IT" sz="1000" dirty="0" err="1">
                <a:latin typeface="Calibri"/>
                <a:ea typeface="Calibri"/>
                <a:cs typeface="Calibri"/>
                <a:sym typeface="Calibri"/>
              </a:rPr>
              <a:t>caregivers</a:t>
            </a:r>
            <a:r>
              <a:rPr lang="it-IT" sz="1000" dirty="0">
                <a:latin typeface="Calibri"/>
                <a:ea typeface="Calibri"/>
                <a:cs typeface="Calibri"/>
                <a:sym typeface="Calibri"/>
              </a:rPr>
              <a:t> hanno anch’essi  bisogno di comprendere questi diritti in modo da poterli rispettare e quindi sostenere i loro cari nell’accedervi. </a:t>
            </a:r>
            <a:endParaRPr dirty="0"/>
          </a:p>
          <a:p>
            <a:pPr marL="627063" lvl="1" indent="-169861" algn="l" rtl="0">
              <a:lnSpc>
                <a:spcPct val="90000"/>
              </a:lnSpc>
              <a:spcBef>
                <a:spcPts val="0"/>
              </a:spcBef>
              <a:spcAft>
                <a:spcPts val="0"/>
              </a:spcAft>
              <a:buClr>
                <a:schemeClr val="dk1"/>
              </a:buClr>
              <a:buSzPts val="1000"/>
              <a:buFont typeface="Calibri"/>
              <a:buChar char="•"/>
            </a:pPr>
            <a:r>
              <a:rPr lang="it-IT" sz="1000" dirty="0">
                <a:latin typeface="Calibri"/>
                <a:ea typeface="Calibri"/>
                <a:cs typeface="Calibri"/>
                <a:sym typeface="Calibri"/>
              </a:rPr>
              <a:t>Per poter cambiare i propri atteggiamenti e le proprie pratiche, i professionisti sanitari, i lavoratori del sociale e gli altri professionisti devono essere a conoscenza dei diritti delle persone con disabilità psicosociale, intellettiva e cognitiva.</a:t>
            </a:r>
            <a:endParaRPr sz="1000" dirty="0">
              <a:latin typeface="Calibri"/>
              <a:ea typeface="Calibri"/>
              <a:cs typeface="Calibri"/>
              <a:sym typeface="Calibri"/>
            </a:endParaRPr>
          </a:p>
          <a:p>
            <a:pPr marL="114300" lvl="0" indent="-114300" algn="l" rtl="0">
              <a:lnSpc>
                <a:spcPct val="90000"/>
              </a:lnSpc>
              <a:spcBef>
                <a:spcPts val="0"/>
              </a:spcBef>
              <a:spcAft>
                <a:spcPts val="0"/>
              </a:spcAft>
              <a:buClr>
                <a:schemeClr val="dk1"/>
              </a:buClr>
              <a:buSzPts val="1000"/>
              <a:buFont typeface="Calibri"/>
              <a:buAutoNum type="arabicPeriod"/>
            </a:pPr>
            <a:r>
              <a:rPr lang="it-IT" sz="1000" b="1" dirty="0">
                <a:latin typeface="Calibri"/>
                <a:ea typeface="Calibri"/>
                <a:cs typeface="Calibri"/>
                <a:sym typeface="Calibri"/>
              </a:rPr>
              <a:t> </a:t>
            </a:r>
            <a:r>
              <a:rPr lang="it-IT" sz="1000" b="1" dirty="0" err="1">
                <a:latin typeface="Calibri"/>
                <a:ea typeface="Calibri"/>
                <a:cs typeface="Calibri"/>
                <a:sym typeface="Calibri"/>
              </a:rPr>
              <a:t>QualityRights</a:t>
            </a:r>
            <a:r>
              <a:rPr lang="it-IT" sz="1000" b="1" dirty="0">
                <a:latin typeface="Calibri"/>
                <a:ea typeface="Calibri"/>
                <a:cs typeface="Calibri"/>
                <a:sym typeface="Calibri"/>
              </a:rPr>
              <a:t> lavora anche con i singoli paesi per migliorare la qualità e le condizioni dei diritti umani nei servizi di salute mentale e nei servizi correlati.</a:t>
            </a:r>
            <a:endParaRPr dirty="0"/>
          </a:p>
          <a:p>
            <a:pPr marL="627063" lvl="1" indent="-169861" algn="l" rtl="0">
              <a:lnSpc>
                <a:spcPct val="90000"/>
              </a:lnSpc>
              <a:spcBef>
                <a:spcPts val="0"/>
              </a:spcBef>
              <a:spcAft>
                <a:spcPts val="0"/>
              </a:spcAft>
              <a:buClr>
                <a:schemeClr val="dk1"/>
              </a:buClr>
              <a:buSzPts val="1000"/>
              <a:buFont typeface="Calibri"/>
              <a:buChar char="•"/>
            </a:pPr>
            <a:r>
              <a:rPr lang="it-IT" sz="1000" dirty="0" err="1">
                <a:latin typeface="Calibri"/>
                <a:ea typeface="Calibri"/>
                <a:cs typeface="Calibri"/>
                <a:sym typeface="Calibri"/>
              </a:rPr>
              <a:t>QualityRights</a:t>
            </a:r>
            <a:r>
              <a:rPr lang="it-IT" sz="1000" dirty="0">
                <a:latin typeface="Calibri"/>
                <a:ea typeface="Calibri"/>
                <a:cs typeface="Calibri"/>
                <a:sym typeface="Calibri"/>
              </a:rPr>
              <a:t> sostiene i paesi per la valutazione dei loro servizi di salute mentale e servizi sociali per determinare la misura in cui tali servizi sostengono i diritti degli utenti dei servizi.</a:t>
            </a:r>
            <a:endParaRPr dirty="0"/>
          </a:p>
          <a:p>
            <a:pPr marL="627063" lvl="1" indent="-169861" algn="l" rtl="0">
              <a:lnSpc>
                <a:spcPct val="90000"/>
              </a:lnSpc>
              <a:spcBef>
                <a:spcPts val="0"/>
              </a:spcBef>
              <a:spcAft>
                <a:spcPts val="0"/>
              </a:spcAft>
              <a:buClr>
                <a:schemeClr val="dk1"/>
              </a:buClr>
              <a:buSzPts val="1000"/>
              <a:buFont typeface="Calibri"/>
              <a:buChar char="•"/>
            </a:pPr>
            <a:r>
              <a:rPr lang="it-IT" sz="1000" dirty="0" err="1">
                <a:latin typeface="Calibri"/>
                <a:ea typeface="Calibri"/>
                <a:cs typeface="Calibri"/>
                <a:sym typeface="Calibri"/>
              </a:rPr>
              <a:t>QualityRights</a:t>
            </a:r>
            <a:r>
              <a:rPr lang="it-IT" sz="1000" dirty="0">
                <a:latin typeface="Calibri"/>
                <a:ea typeface="Calibri"/>
                <a:cs typeface="Calibri"/>
                <a:sym typeface="Calibri"/>
              </a:rPr>
              <a:t> sostiene anche i paesi a realizzare piani per aiutare a trasformare i servizi in maniera che essi promuovano i diritti umani e la </a:t>
            </a:r>
            <a:r>
              <a:rPr lang="it-IT" sz="1000" dirty="0" err="1">
                <a:latin typeface="Calibri"/>
                <a:ea typeface="Calibri"/>
                <a:cs typeface="Calibri"/>
                <a:sym typeface="Calibri"/>
              </a:rPr>
              <a:t>recovery</a:t>
            </a:r>
            <a:r>
              <a:rPr lang="it-IT" sz="1000" dirty="0">
                <a:latin typeface="Calibri"/>
                <a:ea typeface="Calibri"/>
                <a:cs typeface="Calibri"/>
                <a:sym typeface="Calibri"/>
              </a:rPr>
              <a:t>.</a:t>
            </a:r>
            <a:endParaRPr dirty="0"/>
          </a:p>
          <a:p>
            <a:pPr marL="114300" lvl="0" indent="-114300" algn="l" rtl="0">
              <a:lnSpc>
                <a:spcPct val="90000"/>
              </a:lnSpc>
              <a:spcBef>
                <a:spcPts val="0"/>
              </a:spcBef>
              <a:spcAft>
                <a:spcPts val="0"/>
              </a:spcAft>
              <a:buClr>
                <a:schemeClr val="dk1"/>
              </a:buClr>
              <a:buSzPts val="1000"/>
              <a:buFont typeface="Calibri"/>
              <a:buNone/>
            </a:pPr>
            <a:r>
              <a:rPr lang="it-IT" sz="1000" b="1" dirty="0">
                <a:latin typeface="Calibri"/>
                <a:ea typeface="Calibri"/>
                <a:cs typeface="Calibri"/>
                <a:sym typeface="Calibri"/>
              </a:rPr>
              <a:t>3. Un’altra area di intervento riguarda la creazione di servizi e forme di sostegno basate sul territorio che rispettino e promuovano i diritti umani.  </a:t>
            </a:r>
            <a:endParaRPr dirty="0"/>
          </a:p>
          <a:p>
            <a:pPr marL="627063" lvl="1" indent="-169861" algn="l" rtl="0">
              <a:lnSpc>
                <a:spcPct val="90000"/>
              </a:lnSpc>
              <a:spcBef>
                <a:spcPts val="0"/>
              </a:spcBef>
              <a:spcAft>
                <a:spcPts val="0"/>
              </a:spcAft>
              <a:buClr>
                <a:schemeClr val="dk1"/>
              </a:buClr>
              <a:buSzPts val="1000"/>
              <a:buFont typeface="Calibri"/>
              <a:buChar char="•"/>
            </a:pPr>
            <a:r>
              <a:rPr lang="it-IT" sz="1000" dirty="0">
                <a:latin typeface="Calibri"/>
                <a:ea typeface="Calibri"/>
                <a:cs typeface="Calibri"/>
                <a:sym typeface="Calibri"/>
              </a:rPr>
              <a:t>Per porre fine all’istituzionalizzazione e promuovere l’inclusione sociale è fondamentale che i paesi mettano in campo tutta una serie di servizi che vadano incontro ai bisogni e alle richieste delle persone. Purtroppo, molti dei servizi forniti dai paesi sono obsoleti e non soddisfano le richieste delle persone. </a:t>
            </a:r>
            <a:endParaRPr dirty="0"/>
          </a:p>
          <a:p>
            <a:pPr marL="627063" lvl="1" indent="-169861" algn="l" rtl="0">
              <a:lnSpc>
                <a:spcPct val="90000"/>
              </a:lnSpc>
              <a:spcBef>
                <a:spcPts val="0"/>
              </a:spcBef>
              <a:spcAft>
                <a:spcPts val="0"/>
              </a:spcAft>
              <a:buClr>
                <a:schemeClr val="dk1"/>
              </a:buClr>
              <a:buSzPts val="1000"/>
              <a:buFont typeface="Calibri"/>
              <a:buChar char="•"/>
            </a:pPr>
            <a:r>
              <a:rPr lang="it-IT" sz="1000" dirty="0" err="1">
                <a:latin typeface="Calibri"/>
                <a:ea typeface="Calibri"/>
                <a:cs typeface="Calibri"/>
                <a:sym typeface="Calibri"/>
              </a:rPr>
              <a:t>QualityRights</a:t>
            </a:r>
            <a:r>
              <a:rPr lang="it-IT" sz="1000" dirty="0">
                <a:latin typeface="Calibri"/>
                <a:ea typeface="Calibri"/>
                <a:cs typeface="Calibri"/>
                <a:sym typeface="Calibri"/>
              </a:rPr>
              <a:t> fornisce consulenza ai paesi sui servizi basati sul territorio che siano orientati alla persona, operino senza coercizione, rispondano ai bisogni delle persone e sostengano la </a:t>
            </a:r>
            <a:r>
              <a:rPr lang="it-IT" sz="1000" dirty="0" err="1">
                <a:latin typeface="Calibri"/>
                <a:ea typeface="Calibri"/>
                <a:cs typeface="Calibri"/>
                <a:sym typeface="Calibri"/>
              </a:rPr>
              <a:t>recovery</a:t>
            </a:r>
            <a:r>
              <a:rPr lang="it-IT" sz="1000" dirty="0">
                <a:latin typeface="Calibri"/>
                <a:ea typeface="Calibri"/>
                <a:cs typeface="Calibri"/>
                <a:sym typeface="Calibri"/>
              </a:rPr>
              <a:t>.</a:t>
            </a:r>
            <a:endParaRPr dirty="0"/>
          </a:p>
          <a:p>
            <a:pPr marL="114300" lvl="0" indent="-114300" algn="l" rtl="0">
              <a:lnSpc>
                <a:spcPct val="90000"/>
              </a:lnSpc>
              <a:spcBef>
                <a:spcPts val="0"/>
              </a:spcBef>
              <a:spcAft>
                <a:spcPts val="0"/>
              </a:spcAft>
              <a:buClr>
                <a:schemeClr val="dk1"/>
              </a:buClr>
              <a:buSzPts val="1000"/>
              <a:buFont typeface="Calibri"/>
              <a:buAutoNum type="arabicPeriod"/>
            </a:pPr>
            <a:r>
              <a:rPr lang="it-IT" sz="1000" b="1" dirty="0">
                <a:latin typeface="Calibri"/>
                <a:ea typeface="Calibri"/>
                <a:cs typeface="Calibri"/>
                <a:sym typeface="Calibri"/>
              </a:rPr>
              <a:t> La 4a importante area di lavoro è sostenere nei paesi lo sviluppo di movimenti della società civile che possano sostenere il patrocinio e possano influenzare l’elaborazione delle politiche. </a:t>
            </a:r>
            <a:endParaRPr dirty="0"/>
          </a:p>
          <a:p>
            <a:pPr marL="627063" lvl="1" indent="-169861" algn="l" rtl="0">
              <a:lnSpc>
                <a:spcPct val="90000"/>
              </a:lnSpc>
              <a:spcBef>
                <a:spcPts val="0"/>
              </a:spcBef>
              <a:spcAft>
                <a:spcPts val="0"/>
              </a:spcAft>
              <a:buClr>
                <a:schemeClr val="dk1"/>
              </a:buClr>
              <a:buSzPts val="1000"/>
              <a:buFont typeface="Calibri"/>
              <a:buChar char="•"/>
            </a:pPr>
            <a:r>
              <a:rPr lang="it-IT" sz="1000" dirty="0">
                <a:latin typeface="Calibri"/>
                <a:ea typeface="Calibri"/>
                <a:cs typeface="Calibri"/>
                <a:sym typeface="Calibri"/>
              </a:rPr>
              <a:t>Ciò consiste nel sostenere le persone con disabilità psicosociale, intellettiva e cognitiva e le loro organizzazioni nell’avere un ruolo centrale e voce nei processi decisionali riguardo loro stessi. </a:t>
            </a:r>
            <a:endParaRPr dirty="0"/>
          </a:p>
          <a:p>
            <a:pPr marL="114300" lvl="0" indent="-114300" algn="l" rtl="0">
              <a:lnSpc>
                <a:spcPct val="90000"/>
              </a:lnSpc>
              <a:spcBef>
                <a:spcPts val="0"/>
              </a:spcBef>
              <a:spcAft>
                <a:spcPts val="0"/>
              </a:spcAft>
              <a:buClr>
                <a:schemeClr val="dk1"/>
              </a:buClr>
              <a:buSzPts val="1000"/>
              <a:buFont typeface="Calibri"/>
              <a:buAutoNum type="arabicPeriod"/>
            </a:pPr>
            <a:r>
              <a:rPr lang="it-IT" sz="1000" b="1" dirty="0">
                <a:latin typeface="Calibri"/>
                <a:ea typeface="Calibri"/>
                <a:cs typeface="Calibri"/>
                <a:sym typeface="Calibri"/>
              </a:rPr>
              <a:t> E in conclusione, </a:t>
            </a:r>
            <a:r>
              <a:rPr lang="it-IT" sz="1000" b="1" dirty="0" err="1">
                <a:latin typeface="Calibri"/>
                <a:ea typeface="Calibri"/>
                <a:cs typeface="Calibri"/>
                <a:sym typeface="Calibri"/>
              </a:rPr>
              <a:t>QualityRights</a:t>
            </a:r>
            <a:r>
              <a:rPr lang="it-IT" sz="1000" b="1" dirty="0">
                <a:latin typeface="Calibri"/>
                <a:ea typeface="Calibri"/>
                <a:cs typeface="Calibri"/>
                <a:sym typeface="Calibri"/>
              </a:rPr>
              <a:t> lavora con i paesi per una riforma delle politiche e delle leggi in linea con gli standard dei diritti umani. </a:t>
            </a:r>
            <a:endParaRPr dirty="0"/>
          </a:p>
          <a:p>
            <a:pPr marL="627063" lvl="1" indent="-169861" algn="l" rtl="0">
              <a:lnSpc>
                <a:spcPct val="90000"/>
              </a:lnSpc>
              <a:spcBef>
                <a:spcPts val="0"/>
              </a:spcBef>
              <a:spcAft>
                <a:spcPts val="0"/>
              </a:spcAft>
              <a:buClr>
                <a:schemeClr val="dk1"/>
              </a:buClr>
              <a:buSzPts val="1000"/>
              <a:buFont typeface="Calibri"/>
              <a:buChar char="•"/>
            </a:pPr>
            <a:r>
              <a:rPr lang="it-IT" sz="1000" dirty="0">
                <a:latin typeface="Calibri"/>
                <a:ea typeface="Calibri"/>
                <a:cs typeface="Calibri"/>
                <a:sym typeface="Calibri"/>
              </a:rPr>
              <a:t>Ciò fornisce un importante meccanismo nei paesi per porre fine alle violazioni, promuovere l’accesso a servizi di salute mentale territoriali, all’abitare, all’istruzione e al lavoro e a tutta una serie di servizi a cui le persone hanno diritto. </a:t>
            </a:r>
            <a:endParaRPr sz="1000" dirty="0">
              <a:latin typeface="Calibri"/>
              <a:ea typeface="Calibri"/>
              <a:cs typeface="Calibri"/>
              <a:sym typeface="Calibri"/>
            </a:endParaRPr>
          </a:p>
          <a:p>
            <a:pPr marL="114300" lvl="0" indent="-114300" algn="l" rtl="0">
              <a:lnSpc>
                <a:spcPct val="90000"/>
              </a:lnSpc>
              <a:spcBef>
                <a:spcPts val="0"/>
              </a:spcBef>
              <a:spcAft>
                <a:spcPts val="0"/>
              </a:spcAft>
              <a:buSzPts val="1400"/>
              <a:buNone/>
            </a:pPr>
            <a:r>
              <a:rPr lang="it-IT" sz="1000" b="1" dirty="0">
                <a:latin typeface="Calibri"/>
                <a:ea typeface="Calibri"/>
                <a:cs typeface="Calibri"/>
                <a:sym typeface="Calibri"/>
              </a:rPr>
              <a:t>Tutte queste azioni sono in linea con il contesto dei diritti umani e in particolare con la Convenzione delle Nazioni Unite dei Diritti delle Persone con Disabilità.  </a:t>
            </a:r>
            <a:endParaRPr dirty="0"/>
          </a:p>
          <a:p>
            <a:pPr marL="114300" lvl="0" indent="-114300" algn="l" rtl="0">
              <a:lnSpc>
                <a:spcPct val="90000"/>
              </a:lnSpc>
              <a:spcBef>
                <a:spcPts val="0"/>
              </a:spcBef>
              <a:spcAft>
                <a:spcPts val="0"/>
              </a:spcAft>
              <a:buSzPts val="1400"/>
              <a:buNone/>
            </a:pPr>
            <a:endParaRPr sz="1000" b="1" dirty="0">
              <a:latin typeface="Calibri"/>
              <a:ea typeface="Calibri"/>
              <a:cs typeface="Calibri"/>
              <a:sym typeface="Calibri"/>
            </a:endParaRPr>
          </a:p>
          <a:p>
            <a:pPr marL="114300" lvl="0" indent="-114300" algn="l" rtl="0">
              <a:lnSpc>
                <a:spcPct val="90000"/>
              </a:lnSpc>
              <a:spcBef>
                <a:spcPts val="0"/>
              </a:spcBef>
              <a:spcAft>
                <a:spcPts val="0"/>
              </a:spcAft>
              <a:buSzPts val="1400"/>
              <a:buNone/>
            </a:pPr>
            <a:r>
              <a:rPr lang="it-IT" sz="1000" b="1" dirty="0">
                <a:latin typeface="Calibri"/>
                <a:ea typeface="Calibri"/>
                <a:cs typeface="Calibri"/>
                <a:sym typeface="Calibri"/>
              </a:rPr>
              <a:t>Inoltre, </a:t>
            </a:r>
            <a:r>
              <a:rPr lang="it-IT" sz="1000" b="1" dirty="0" err="1">
                <a:latin typeface="Calibri"/>
                <a:ea typeface="Calibri"/>
                <a:cs typeface="Calibri"/>
                <a:sym typeface="Calibri"/>
              </a:rPr>
              <a:t>QualityRights</a:t>
            </a:r>
            <a:r>
              <a:rPr lang="it-IT" sz="1000" b="1" dirty="0">
                <a:latin typeface="Calibri"/>
                <a:ea typeface="Calibri"/>
                <a:cs typeface="Calibri"/>
                <a:sym typeface="Calibri"/>
              </a:rPr>
              <a:t> utilizza un approccio partecipativo coinvolgendo tutti gli </a:t>
            </a:r>
            <a:r>
              <a:rPr lang="it-IT" sz="1000" b="1" dirty="0" err="1">
                <a:latin typeface="Calibri"/>
                <a:ea typeface="Calibri"/>
                <a:cs typeface="Calibri"/>
                <a:sym typeface="Calibri"/>
              </a:rPr>
              <a:t>stakeholders</a:t>
            </a:r>
            <a:r>
              <a:rPr lang="it-IT" sz="1000" b="1" dirty="0">
                <a:latin typeface="Calibri"/>
                <a:ea typeface="Calibri"/>
                <a:cs typeface="Calibri"/>
                <a:sym typeface="Calibri"/>
              </a:rPr>
              <a:t> per poter andare incontro ai bisogni di tutti. </a:t>
            </a:r>
            <a:endParaRPr dirty="0"/>
          </a:p>
          <a:p>
            <a:pPr marL="114300" lvl="0" indent="-114300" algn="l" rtl="0">
              <a:lnSpc>
                <a:spcPct val="90000"/>
              </a:lnSpc>
              <a:spcBef>
                <a:spcPts val="0"/>
              </a:spcBef>
              <a:spcAft>
                <a:spcPts val="0"/>
              </a:spcAft>
              <a:buSzPts val="1400"/>
              <a:buNone/>
            </a:pPr>
            <a:endParaRPr sz="1000" dirty="0">
              <a:latin typeface="Calibri"/>
              <a:ea typeface="Calibri"/>
              <a:cs typeface="Calibri"/>
              <a:sym typeface="Calibri"/>
            </a:endParaRPr>
          </a:p>
          <a:p>
            <a:pPr marL="114300" lvl="0" indent="-114300" algn="l" rtl="0">
              <a:lnSpc>
                <a:spcPct val="90000"/>
              </a:lnSpc>
              <a:spcBef>
                <a:spcPts val="0"/>
              </a:spcBef>
              <a:spcAft>
                <a:spcPts val="0"/>
              </a:spcAft>
              <a:buSzPts val="1400"/>
              <a:buNone/>
            </a:pPr>
            <a:endParaRPr sz="1000" b="1" dirty="0">
              <a:latin typeface="Calibri"/>
              <a:ea typeface="Calibri"/>
              <a:cs typeface="Calibri"/>
              <a:sym typeface="Calibri"/>
            </a:endParaRPr>
          </a:p>
          <a:p>
            <a:pPr marL="114300" lvl="0" indent="-114300" algn="l" rtl="0">
              <a:lnSpc>
                <a:spcPct val="90000"/>
              </a:lnSpc>
              <a:spcBef>
                <a:spcPts val="0"/>
              </a:spcBef>
              <a:spcAft>
                <a:spcPts val="0"/>
              </a:spcAft>
              <a:buSzPts val="1400"/>
              <a:buNone/>
            </a:pPr>
            <a:endParaRPr sz="1000" b="1" dirty="0">
              <a:latin typeface="Calibri"/>
              <a:ea typeface="Calibri"/>
              <a:cs typeface="Calibri"/>
              <a:sym typeface="Calibri"/>
            </a:endParaRPr>
          </a:p>
        </p:txBody>
      </p:sp>
      <p:sp>
        <p:nvSpPr>
          <p:cNvPr id="165" name="Google Shape;165;p3: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0" name="Google Shape;380;p30: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Concludete l’esercizio sottolineando che:</a:t>
            </a:r>
            <a:endParaRPr sz="1200">
              <a:latin typeface="Calibri"/>
              <a:ea typeface="Calibri"/>
              <a:cs typeface="Calibri"/>
              <a:sym typeface="Calibri"/>
            </a:endParaRPr>
          </a:p>
          <a:p>
            <a:pPr marL="342899" lvl="0" indent="-342899" algn="l" rtl="0">
              <a:lnSpc>
                <a:spcPct val="115000"/>
              </a:lnSpc>
              <a:spcBef>
                <a:spcPts val="1000"/>
              </a:spcBef>
              <a:spcAft>
                <a:spcPts val="0"/>
              </a:spcAft>
              <a:buClr>
                <a:schemeClr val="dk1"/>
              </a:buClr>
              <a:buSzPts val="1200"/>
              <a:buFont typeface="Noto Sans Symbols"/>
              <a:buChar char="∙"/>
            </a:pPr>
            <a:r>
              <a:rPr lang="it-IT" sz="1200">
                <a:latin typeface="Calibri"/>
                <a:ea typeface="Calibri"/>
                <a:cs typeface="Calibri"/>
                <a:sym typeface="Calibri"/>
              </a:rPr>
              <a:t>Tutti i diritti sono inseparabili, interdipendenti e interconnessi, sia che si tratti di diritti civili che politici, economici, sociali o culturali.</a:t>
            </a:r>
            <a:endParaRPr/>
          </a:p>
          <a:p>
            <a:pPr marL="342899" lvl="0" indent="-342899"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Il godimento di un diritto dipende dalla possibilità di essere in grado di godere degli altri diritti.</a:t>
            </a:r>
            <a:endParaRPr/>
          </a:p>
          <a:p>
            <a:pPr marL="342899" lvl="0" indent="-342899"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Nella stessa maniera, la negazione di un diritto ha conseguenze negative sugli altri diritti.</a:t>
            </a:r>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Al termine di questo argomento, date ai partecipanti la possibilità di esprimere qualsiasi dubbio abbiano su</a:t>
            </a:r>
            <a:r>
              <a:rPr lang="it-IT" sz="1200">
                <a:solidFill>
                  <a:srgbClr val="4F81BD"/>
                </a:solidFill>
              </a:rPr>
              <a:t>i </a:t>
            </a:r>
            <a:r>
              <a:rPr lang="it-IT" sz="1200">
                <a:solidFill>
                  <a:srgbClr val="4F81BD"/>
                </a:solidFill>
                <a:latin typeface="Calibri"/>
                <a:ea typeface="Calibri"/>
                <a:cs typeface="Calibri"/>
                <a:sym typeface="Calibri"/>
              </a:rPr>
              <a:t>diritti umani, la UDHR e l’utilità pratica dei diritti umani. </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I diritti umani vengono violati quotidianamente ovunque. Di conseguenza, alcune persone potrebbero ritenere che parlare di diritti umani sia idealistico ed abbia poco significato. Mettete in evidenza che ognuno può fare qualcosa per migliorare la situazione e per rispettare, proteggere e realizzare i diritti umani. Questo argomento verrà poi affrontato più a fondo in questo modulo formativo.</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p:txBody>
      </p:sp>
      <p:sp>
        <p:nvSpPr>
          <p:cNvPr id="381" name="Google Shape;381;p30: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8" name="Google Shape;388;p31: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b="1">
                <a:solidFill>
                  <a:srgbClr val="4F81BD"/>
                </a:solidFill>
                <a:latin typeface="Calibri"/>
                <a:ea typeface="Calibri"/>
                <a:cs typeface="Calibri"/>
                <a:sym typeface="Calibri"/>
              </a:rPr>
              <a:t>Tempo per questo argomento</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000000"/>
                </a:solidFill>
                <a:latin typeface="Calibri"/>
                <a:ea typeface="Calibri"/>
                <a:cs typeface="Calibri"/>
                <a:sym typeface="Calibri"/>
              </a:rPr>
              <a:t>Circa 1 ora e 20 minuti.</a:t>
            </a:r>
            <a:endParaRPr sz="1200">
              <a:latin typeface="Calibri"/>
              <a:ea typeface="Calibri"/>
              <a:cs typeface="Calibri"/>
              <a:sym typeface="Calibri"/>
            </a:endParaRPr>
          </a:p>
          <a:p>
            <a:pPr marL="270510" lvl="0" indent="-270510" algn="l"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La discussione sulle violazioni dei diritti umani può provocare delle forti reazioni emotive in alcune persone, causando agitazione, facendo emergere ricordi tristi o facendo riemergere un trauma.</a:t>
            </a:r>
            <a:endParaRPr/>
          </a:p>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 </a:t>
            </a:r>
            <a:endParaRPr/>
          </a:p>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Prima dell’attività i facilitatori devono far sapere </a:t>
            </a:r>
            <a:r>
              <a:rPr lang="it-IT" sz="1200">
                <a:latin typeface="Calibri"/>
                <a:ea typeface="Calibri"/>
                <a:cs typeface="Calibri"/>
                <a:sym typeface="Calibri"/>
              </a:rPr>
              <a:t>ai partecipanti che devono sentirsi liberi di dar voce alle proprie emozioni, o se serve fare una pausa o lasciare la sessione formativa fino al termine di questa attività</a:t>
            </a:r>
            <a:r>
              <a:rPr lang="it-IT" sz="1200">
                <a:solidFill>
                  <a:srgbClr val="4F81BD"/>
                </a:solidFill>
                <a:latin typeface="Calibri"/>
                <a:ea typeface="Calibri"/>
                <a:cs typeface="Calibri"/>
                <a:sym typeface="Calibri"/>
              </a:rPr>
              <a:t>. Il facilitatore deve anche essere attento a cogliere eventuali segni di disagio e deve essere preparato a portare sostegno.</a:t>
            </a:r>
            <a:endParaRPr/>
          </a:p>
          <a:p>
            <a:pPr marL="270510" lvl="0" indent="-270510" algn="l" rtl="0">
              <a:lnSpc>
                <a:spcPct val="115000"/>
              </a:lnSpc>
              <a:spcBef>
                <a:spcPts val="0"/>
              </a:spcBef>
              <a:spcAft>
                <a:spcPts val="0"/>
              </a:spcAft>
              <a:buSzPts val="1400"/>
              <a:buNone/>
            </a:pPr>
            <a:r>
              <a:rPr lang="it-IT" sz="1200">
                <a:latin typeface="Calibri"/>
                <a:ea typeface="Calibri"/>
                <a:cs typeface="Calibri"/>
                <a:sym typeface="Calibri"/>
              </a:rPr>
              <a:t> </a:t>
            </a:r>
            <a:endParaRPr sz="1200">
              <a:latin typeface="Calibri"/>
              <a:ea typeface="Calibri"/>
              <a:cs typeface="Calibri"/>
              <a:sym typeface="Calibri"/>
            </a:endParaRPr>
          </a:p>
          <a:p>
            <a:pPr marL="270510" lvl="0" indent="-270510" algn="l" rtl="0">
              <a:lnSpc>
                <a:spcPct val="115000"/>
              </a:lnSpc>
              <a:spcBef>
                <a:spcPts val="0"/>
              </a:spcBef>
              <a:spcAft>
                <a:spcPts val="0"/>
              </a:spcAft>
              <a:buSzPts val="1400"/>
              <a:buNone/>
            </a:pPr>
            <a:r>
              <a:rPr lang="it-IT" sz="1200" b="1" i="1">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p>
        </p:txBody>
      </p:sp>
      <p:sp>
        <p:nvSpPr>
          <p:cNvPr id="389" name="Google Shape;389;p31: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2:notes"/>
          <p:cNvSpPr>
            <a:spLocks noGrp="1" noRot="1" noChangeAspect="1"/>
          </p:cNvSpPr>
          <p:nvPr>
            <p:ph type="sldImg" idx="2"/>
          </p:nvPr>
        </p:nvSpPr>
        <p:spPr>
          <a:xfrm>
            <a:off x="854075" y="457200"/>
            <a:ext cx="5087938"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5" name="Google Shape;395;p32:notes"/>
          <p:cNvSpPr txBox="1">
            <a:spLocks noGrp="1"/>
          </p:cNvSpPr>
          <p:nvPr>
            <p:ph type="body" idx="1"/>
          </p:nvPr>
        </p:nvSpPr>
        <p:spPr>
          <a:xfrm>
            <a:off x="679450" y="3319463"/>
            <a:ext cx="5438775" cy="5816600"/>
          </a:xfrm>
          <a:prstGeom prst="rect">
            <a:avLst/>
          </a:prstGeom>
          <a:noFill/>
          <a:ln>
            <a:noFill/>
          </a:ln>
        </p:spPr>
        <p:txBody>
          <a:bodyPr spcFirstLastPara="1" wrap="square" lIns="95550" tIns="47775" rIns="95550" bIns="47775" anchor="t" anchorCtr="0">
            <a:noAutofit/>
          </a:bodyPr>
          <a:lstStyle/>
          <a:p>
            <a:pPr marL="0" lvl="0" indent="0" algn="just" rtl="0">
              <a:lnSpc>
                <a:spcPct val="100000"/>
              </a:lnSpc>
              <a:spcBef>
                <a:spcPts val="0"/>
              </a:spcBef>
              <a:spcAft>
                <a:spcPts val="0"/>
              </a:spcAft>
              <a:buSzPts val="1400"/>
              <a:buNone/>
            </a:pPr>
            <a:r>
              <a:rPr lang="it-IT" sz="1200" b="1" i="1">
                <a:latin typeface="Calibri"/>
                <a:ea typeface="Calibri"/>
                <a:cs typeface="Calibri"/>
                <a:sym typeface="Calibri"/>
              </a:rPr>
              <a:t>Presentazione: Le violazioni dei diritti umani (40 min.)</a:t>
            </a:r>
            <a:endParaRPr sz="1200">
              <a:latin typeface="Calibri"/>
              <a:ea typeface="Calibri"/>
              <a:cs typeface="Calibri"/>
              <a:sym typeface="Calibri"/>
            </a:endParaRPr>
          </a:p>
          <a:p>
            <a:pPr marL="0" lvl="0" indent="0" algn="just" rtl="0">
              <a:lnSpc>
                <a:spcPct val="100000"/>
              </a:lnSpc>
              <a:spcBef>
                <a:spcPts val="1000"/>
              </a:spcBef>
              <a:spcAft>
                <a:spcPts val="0"/>
              </a:spcAft>
              <a:buSzPts val="1400"/>
              <a:buNone/>
            </a:pPr>
            <a:r>
              <a:rPr lang="it-IT" sz="1200">
                <a:solidFill>
                  <a:srgbClr val="4F81BD"/>
                </a:solidFill>
                <a:latin typeface="Calibri"/>
                <a:ea typeface="Calibri"/>
                <a:cs typeface="Calibri"/>
                <a:sym typeface="Calibri"/>
              </a:rPr>
              <a:t>L’argomento delle violazioni dei diritti umani deve essere introdotto con sensibilità.  Cercate di evitare esempi politici o controversi e ponete invece l’attenzione su violazioni su cui c’è concordanza. </a:t>
            </a:r>
            <a:endParaRPr sz="1200">
              <a:latin typeface="Calibri"/>
              <a:ea typeface="Calibri"/>
              <a:cs typeface="Calibri"/>
              <a:sym typeface="Calibri"/>
            </a:endParaRPr>
          </a:p>
          <a:p>
            <a:pPr marL="171449" lvl="0" indent="-171449" algn="l" rtl="0">
              <a:lnSpc>
                <a:spcPct val="100000"/>
              </a:lnSpc>
              <a:spcBef>
                <a:spcPts val="1000"/>
              </a:spcBef>
              <a:spcAft>
                <a:spcPts val="0"/>
              </a:spcAft>
              <a:buClr>
                <a:schemeClr val="dk1"/>
              </a:buClr>
              <a:buSzPts val="1200"/>
              <a:buFont typeface="Arial"/>
              <a:buChar char="•"/>
            </a:pPr>
            <a:r>
              <a:rPr lang="it-IT" sz="1200">
                <a:latin typeface="Calibri"/>
                <a:ea typeface="Calibri"/>
                <a:cs typeface="Calibri"/>
                <a:sym typeface="Calibri"/>
              </a:rPr>
              <a:t>Le violazioni dei diritti umani possono essere effettuate da:</a:t>
            </a:r>
            <a:endParaRPr/>
          </a:p>
          <a:p>
            <a:pPr marL="800098" lvl="1" indent="-342899" algn="l" rtl="0">
              <a:lnSpc>
                <a:spcPct val="100000"/>
              </a:lnSpc>
              <a:spcBef>
                <a:spcPts val="0"/>
              </a:spcBef>
              <a:spcAft>
                <a:spcPts val="0"/>
              </a:spcAft>
              <a:buClr>
                <a:schemeClr val="dk1"/>
              </a:buClr>
              <a:buSzPts val="1200"/>
              <a:buFont typeface="Arial"/>
              <a:buChar char="•"/>
            </a:pPr>
            <a:r>
              <a:rPr lang="it-IT" sz="1200">
                <a:latin typeface="Calibri"/>
                <a:ea typeface="Calibri"/>
                <a:cs typeface="Calibri"/>
                <a:sym typeface="Calibri"/>
              </a:rPr>
              <a:t>Governi ed autorità</a:t>
            </a:r>
            <a:endParaRPr/>
          </a:p>
          <a:p>
            <a:pPr marL="800098" lvl="1" indent="-342899" algn="l" rtl="0">
              <a:lnSpc>
                <a:spcPct val="100000"/>
              </a:lnSpc>
              <a:spcBef>
                <a:spcPts val="0"/>
              </a:spcBef>
              <a:spcAft>
                <a:spcPts val="0"/>
              </a:spcAft>
              <a:buClr>
                <a:schemeClr val="dk1"/>
              </a:buClr>
              <a:buSzPts val="1200"/>
              <a:buFont typeface="Arial"/>
              <a:buChar char="•"/>
            </a:pPr>
            <a:r>
              <a:rPr lang="it-IT" sz="1200">
                <a:latin typeface="Calibri"/>
                <a:ea typeface="Calibri"/>
                <a:cs typeface="Calibri"/>
                <a:sym typeface="Calibri"/>
              </a:rPr>
              <a:t>Soggetti non statali quali:</a:t>
            </a:r>
            <a:endParaRPr/>
          </a:p>
          <a:p>
            <a:pPr marL="1200147" lvl="2" indent="-285750" algn="l" rtl="0">
              <a:lnSpc>
                <a:spcPct val="100000"/>
              </a:lnSpc>
              <a:spcBef>
                <a:spcPts val="0"/>
              </a:spcBef>
              <a:spcAft>
                <a:spcPts val="0"/>
              </a:spcAft>
              <a:buClr>
                <a:schemeClr val="dk1"/>
              </a:buClr>
              <a:buSzPts val="1200"/>
              <a:buFont typeface="Arial"/>
              <a:buChar char="•"/>
            </a:pPr>
            <a:r>
              <a:rPr lang="it-IT" sz="1200">
                <a:latin typeface="Calibri"/>
                <a:ea typeface="Calibri"/>
                <a:cs typeface="Calibri"/>
                <a:sym typeface="Calibri"/>
              </a:rPr>
              <a:t>Organizzazioni e corporazioni</a:t>
            </a:r>
            <a:endParaRPr/>
          </a:p>
          <a:p>
            <a:pPr marL="1200147" lvl="2" indent="-285750" algn="l" rtl="0">
              <a:lnSpc>
                <a:spcPct val="100000"/>
              </a:lnSpc>
              <a:spcBef>
                <a:spcPts val="0"/>
              </a:spcBef>
              <a:spcAft>
                <a:spcPts val="0"/>
              </a:spcAft>
              <a:buClr>
                <a:schemeClr val="dk1"/>
              </a:buClr>
              <a:buSzPts val="1200"/>
              <a:buFont typeface="Arial"/>
              <a:buChar char="•"/>
            </a:pPr>
            <a:r>
              <a:rPr lang="it-IT" sz="1200">
                <a:latin typeface="Calibri"/>
                <a:ea typeface="Calibri"/>
                <a:cs typeface="Calibri"/>
                <a:sym typeface="Calibri"/>
              </a:rPr>
              <a:t>Fornitori di servizi</a:t>
            </a:r>
            <a:endParaRPr/>
          </a:p>
          <a:p>
            <a:pPr marL="1200147" lvl="2" indent="-285750" algn="l" rtl="0">
              <a:lnSpc>
                <a:spcPct val="100000"/>
              </a:lnSpc>
              <a:spcBef>
                <a:spcPts val="0"/>
              </a:spcBef>
              <a:spcAft>
                <a:spcPts val="0"/>
              </a:spcAft>
              <a:buClr>
                <a:schemeClr val="dk1"/>
              </a:buClr>
              <a:buSzPts val="1200"/>
              <a:buFont typeface="Arial"/>
              <a:buChar char="•"/>
            </a:pPr>
            <a:r>
              <a:rPr lang="it-IT" sz="1200">
                <a:latin typeface="Calibri"/>
                <a:ea typeface="Calibri"/>
                <a:cs typeface="Calibri"/>
                <a:sym typeface="Calibri"/>
              </a:rPr>
              <a:t>Singoli individui.</a:t>
            </a:r>
            <a:endParaRPr sz="1200">
              <a:latin typeface="Calibri"/>
              <a:ea typeface="Calibri"/>
              <a:cs typeface="Calibri"/>
              <a:sym typeface="Calibri"/>
            </a:endParaRPr>
          </a:p>
          <a:p>
            <a:pPr marL="1371600" lvl="0" indent="0" algn="l" rtl="0">
              <a:lnSpc>
                <a:spcPct val="100000"/>
              </a:lnSpc>
              <a:spcBef>
                <a:spcPts val="0"/>
              </a:spcBef>
              <a:spcAft>
                <a:spcPts val="0"/>
              </a:spcAft>
              <a:buNone/>
            </a:pPr>
            <a:endParaRPr sz="1200"/>
          </a:p>
          <a:p>
            <a:pPr marL="171449" lvl="0" indent="-171449" algn="just" rtl="0">
              <a:lnSpc>
                <a:spcPct val="100000"/>
              </a:lnSpc>
              <a:spcBef>
                <a:spcPts val="0"/>
              </a:spcBef>
              <a:spcAft>
                <a:spcPts val="0"/>
              </a:spcAft>
              <a:buClr>
                <a:schemeClr val="dk1"/>
              </a:buClr>
              <a:buSzPts val="1200"/>
              <a:buFont typeface="Arial"/>
              <a:buChar char="•"/>
            </a:pPr>
            <a:r>
              <a:rPr lang="it-IT" sz="1200">
                <a:latin typeface="Calibri"/>
                <a:ea typeface="Calibri"/>
                <a:cs typeface="Calibri"/>
                <a:sym typeface="Calibri"/>
              </a:rPr>
              <a:t>Quando avvengono le violazioni?</a:t>
            </a:r>
            <a:endParaRPr/>
          </a:p>
          <a:p>
            <a:pPr marL="628649" lvl="1" indent="-171447" algn="just" rtl="0">
              <a:lnSpc>
                <a:spcPct val="100000"/>
              </a:lnSpc>
              <a:spcBef>
                <a:spcPts val="600"/>
              </a:spcBef>
              <a:spcAft>
                <a:spcPts val="0"/>
              </a:spcAft>
              <a:buClr>
                <a:schemeClr val="dk1"/>
              </a:buClr>
              <a:buSzPts val="1200"/>
              <a:buFont typeface="Arial"/>
              <a:buChar char="•"/>
            </a:pPr>
            <a:r>
              <a:rPr lang="it-IT" sz="1200">
                <a:latin typeface="Calibri"/>
                <a:ea typeface="Calibri"/>
                <a:cs typeface="Calibri"/>
                <a:sym typeface="Calibri"/>
              </a:rPr>
              <a:t>Le violazioni avvengono quando una persona o un gruppo di persone non vedono rispettati tutti i loro diritti umani da parte degli altri. </a:t>
            </a:r>
            <a:endParaRPr/>
          </a:p>
          <a:p>
            <a:pPr marL="628649" lvl="1" indent="-171447" algn="just" rtl="0">
              <a:lnSpc>
                <a:spcPct val="100000"/>
              </a:lnSpc>
              <a:spcBef>
                <a:spcPts val="0"/>
              </a:spcBef>
              <a:spcAft>
                <a:spcPts val="0"/>
              </a:spcAft>
              <a:buClr>
                <a:schemeClr val="dk1"/>
              </a:buClr>
              <a:buSzPts val="1200"/>
              <a:buFont typeface="Arial"/>
              <a:buChar char="•"/>
            </a:pPr>
            <a:r>
              <a:rPr lang="it-IT" sz="1200">
                <a:latin typeface="Calibri"/>
                <a:ea typeface="Calibri"/>
                <a:cs typeface="Calibri"/>
                <a:sym typeface="Calibri"/>
              </a:rPr>
              <a:t>Ognuno dei 30 diritti dell'UDHR rischia di essere violato e ciò accade in tutto il mondo. </a:t>
            </a:r>
            <a:endParaRPr/>
          </a:p>
          <a:p>
            <a:pPr marL="228600" lvl="0" indent="0" algn="just" rtl="0">
              <a:lnSpc>
                <a:spcPct val="100000"/>
              </a:lnSpc>
              <a:spcBef>
                <a:spcPts val="0"/>
              </a:spcBef>
              <a:spcAft>
                <a:spcPts val="0"/>
              </a:spcAft>
              <a:buSzPts val="1400"/>
              <a:buNone/>
            </a:pPr>
            <a:endParaRPr sz="1200">
              <a:solidFill>
                <a:srgbClr val="3B93B8"/>
              </a:solidFill>
            </a:endParaRPr>
          </a:p>
          <a:p>
            <a:pPr marL="0" lvl="0" indent="0" algn="just" rtl="0">
              <a:lnSpc>
                <a:spcPct val="100000"/>
              </a:lnSpc>
              <a:spcBef>
                <a:spcPts val="0"/>
              </a:spcBef>
              <a:spcAft>
                <a:spcPts val="0"/>
              </a:spcAft>
              <a:buSzPts val="1400"/>
              <a:buNone/>
            </a:pPr>
            <a:r>
              <a:rPr lang="it-IT" sz="1200">
                <a:solidFill>
                  <a:srgbClr val="3B93B8"/>
                </a:solidFill>
                <a:latin typeface="Calibri"/>
                <a:ea typeface="Calibri"/>
                <a:cs typeface="Calibri"/>
                <a:sym typeface="Calibri"/>
              </a:rPr>
              <a:t>Prima di continuare la presentazione fate la seguente domanda:</a:t>
            </a:r>
            <a:endParaRPr/>
          </a:p>
          <a:p>
            <a:pPr marL="228600" lvl="0" indent="0" algn="just" rtl="0">
              <a:lnSpc>
                <a:spcPct val="100000"/>
              </a:lnSpc>
              <a:spcBef>
                <a:spcPts val="0"/>
              </a:spcBef>
              <a:spcAft>
                <a:spcPts val="0"/>
              </a:spcAft>
              <a:buSzPts val="1400"/>
              <a:buNone/>
            </a:pPr>
            <a:endParaRPr sz="1200">
              <a:solidFill>
                <a:srgbClr val="4192CE"/>
              </a:solidFill>
              <a:latin typeface="Calibri"/>
              <a:ea typeface="Calibri"/>
              <a:cs typeface="Calibri"/>
              <a:sym typeface="Calibri"/>
            </a:endParaRPr>
          </a:p>
          <a:p>
            <a:pPr marL="0" lvl="0" indent="0" algn="just" rtl="0">
              <a:lnSpc>
                <a:spcPct val="100000"/>
              </a:lnSpc>
              <a:spcBef>
                <a:spcPts val="0"/>
              </a:spcBef>
              <a:spcAft>
                <a:spcPts val="0"/>
              </a:spcAft>
              <a:buSzPts val="1400"/>
              <a:buNone/>
            </a:pPr>
            <a:r>
              <a:rPr lang="it-IT" sz="1200">
                <a:latin typeface="Calibri"/>
                <a:ea typeface="Calibri"/>
                <a:cs typeface="Calibri"/>
                <a:sym typeface="Calibri"/>
              </a:rPr>
              <a:t>Potete nominare un evento storico che costituisce una violazione dei diritti umani?</a:t>
            </a:r>
            <a:endParaRPr/>
          </a:p>
          <a:p>
            <a:pPr marL="228600" lvl="0" indent="0" algn="just" rtl="0">
              <a:lnSpc>
                <a:spcPct val="100000"/>
              </a:lnSpc>
              <a:spcBef>
                <a:spcPts val="0"/>
              </a:spcBef>
              <a:spcAft>
                <a:spcPts val="0"/>
              </a:spcAft>
              <a:buSzPts val="1400"/>
              <a:buNone/>
            </a:pPr>
            <a:endParaRPr sz="1200">
              <a:latin typeface="Calibri"/>
              <a:ea typeface="Calibri"/>
              <a:cs typeface="Calibri"/>
              <a:sym typeface="Calibri"/>
            </a:endParaRPr>
          </a:p>
          <a:p>
            <a:pPr marL="0" lvl="0" indent="0" algn="just" rtl="0">
              <a:lnSpc>
                <a:spcPct val="100000"/>
              </a:lnSpc>
              <a:spcBef>
                <a:spcPts val="0"/>
              </a:spcBef>
              <a:spcAft>
                <a:spcPts val="0"/>
              </a:spcAft>
              <a:buSzPts val="1400"/>
              <a:buNone/>
            </a:pPr>
            <a:r>
              <a:rPr lang="it-IT" sz="1200">
                <a:solidFill>
                  <a:srgbClr val="4F81BD"/>
                </a:solidFill>
                <a:latin typeface="Calibri"/>
                <a:ea typeface="Calibri"/>
                <a:cs typeface="Calibri"/>
                <a:sym typeface="Calibri"/>
              </a:rPr>
              <a:t>Spiegate ai partecipanti che possono fare riferimento ad eventi storici che sono avvenuti nei loro paesi o in altri paesi. Ci sono numerosi esempi di violazioni dei diritti umani in tutti i paesi del mondo, sia nel passato che nel presente, ma gli esempi che seguiranno saranno focalizzati su violazioni internazionali ben note. Altre violazioni quotidiane dei diritti umani verranno discusse in seguito durante la formazione. Se il facilitatore ritiene che possa essere appropriato, può preparare in anticipo alcuni esempi di violazioni dei diritti umani che hanno più senso nel contesto del paese in cui si svolge la formazione.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p>
        </p:txBody>
      </p:sp>
      <p:sp>
        <p:nvSpPr>
          <p:cNvPr id="396" name="Google Shape;396;p32: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3" name="Google Shape;403;p33: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r>
              <a:rPr lang="it-IT" sz="1200">
                <a:latin typeface="Calibri"/>
                <a:ea typeface="Calibri"/>
                <a:cs typeface="Calibri"/>
                <a:sym typeface="Calibri"/>
              </a:rPr>
              <a:t>Tra gli esempi delle principali violazioni storiche dei diritti umani possono includere: </a:t>
            </a:r>
            <a:endParaRPr/>
          </a:p>
          <a:p>
            <a:pPr marL="0" lvl="0" indent="0" algn="l" rtl="0">
              <a:lnSpc>
                <a:spcPct val="100000"/>
              </a:lnSpc>
              <a:spcBef>
                <a:spcPts val="0"/>
              </a:spcBef>
              <a:spcAft>
                <a:spcPts val="0"/>
              </a:spcAft>
              <a:buSzPts val="1400"/>
              <a:buNone/>
            </a:pPr>
            <a:r>
              <a:rPr lang="it-IT" sz="1200">
                <a:latin typeface="Calibri"/>
                <a:ea typeface="Calibri"/>
                <a:cs typeface="Calibri"/>
                <a:sym typeface="Calibri"/>
              </a:rPr>
              <a:t> </a:t>
            </a:r>
            <a:endParaRPr/>
          </a:p>
          <a:p>
            <a:pPr marL="171450" lvl="0" indent="-171450" algn="l" rtl="0">
              <a:lnSpc>
                <a:spcPct val="100000"/>
              </a:lnSpc>
              <a:spcBef>
                <a:spcPts val="0"/>
              </a:spcBef>
              <a:spcAft>
                <a:spcPts val="0"/>
              </a:spcAft>
              <a:buClr>
                <a:schemeClr val="dk1"/>
              </a:buClr>
              <a:buSzPts val="1200"/>
              <a:buFont typeface="Arial"/>
              <a:buChar char="•"/>
            </a:pPr>
            <a:r>
              <a:rPr lang="it-IT" sz="1200">
                <a:latin typeface="Calibri"/>
                <a:ea typeface="Calibri"/>
                <a:cs typeface="Calibri"/>
                <a:sym typeface="Calibri"/>
              </a:rPr>
              <a:t>La tratta degli schiavi</a:t>
            </a:r>
            <a:endParaRPr/>
          </a:p>
          <a:p>
            <a:pPr marL="171450" lvl="0" indent="-171450" algn="l" rtl="0">
              <a:lnSpc>
                <a:spcPct val="100000"/>
              </a:lnSpc>
              <a:spcBef>
                <a:spcPts val="0"/>
              </a:spcBef>
              <a:spcAft>
                <a:spcPts val="0"/>
              </a:spcAft>
              <a:buClr>
                <a:schemeClr val="dk1"/>
              </a:buClr>
              <a:buSzPts val="1200"/>
              <a:buFont typeface="Arial"/>
              <a:buChar char="•"/>
            </a:pPr>
            <a:r>
              <a:rPr lang="it-IT" sz="1200">
                <a:latin typeface="Calibri"/>
                <a:ea typeface="Calibri"/>
                <a:cs typeface="Calibri"/>
                <a:sym typeface="Calibri"/>
              </a:rPr>
              <a:t>L’Olocausto</a:t>
            </a:r>
            <a:endParaRPr/>
          </a:p>
          <a:p>
            <a:pPr marL="171450" lvl="0" indent="-171450" algn="l" rtl="0">
              <a:lnSpc>
                <a:spcPct val="100000"/>
              </a:lnSpc>
              <a:spcBef>
                <a:spcPts val="0"/>
              </a:spcBef>
              <a:spcAft>
                <a:spcPts val="0"/>
              </a:spcAft>
              <a:buClr>
                <a:schemeClr val="dk1"/>
              </a:buClr>
              <a:buSzPts val="1200"/>
              <a:buFont typeface="Arial"/>
              <a:buChar char="•"/>
            </a:pPr>
            <a:r>
              <a:rPr lang="it-IT" sz="1200">
                <a:latin typeface="Calibri"/>
                <a:ea typeface="Calibri"/>
                <a:cs typeface="Calibri"/>
                <a:sym typeface="Calibri"/>
              </a:rPr>
              <a:t>L’oppressione del popolo Maori</a:t>
            </a:r>
            <a:endParaRPr/>
          </a:p>
          <a:p>
            <a:pPr marL="171450" lvl="0" indent="-171450" algn="l" rtl="0">
              <a:lnSpc>
                <a:spcPct val="100000"/>
              </a:lnSpc>
              <a:spcBef>
                <a:spcPts val="0"/>
              </a:spcBef>
              <a:spcAft>
                <a:spcPts val="0"/>
              </a:spcAft>
              <a:buClr>
                <a:schemeClr val="dk1"/>
              </a:buClr>
              <a:buSzPts val="1200"/>
              <a:buFont typeface="Arial"/>
              <a:buChar char="•"/>
            </a:pPr>
            <a:r>
              <a:rPr lang="it-IT" sz="1200">
                <a:latin typeface="Calibri"/>
                <a:ea typeface="Calibri"/>
                <a:cs typeface="Calibri"/>
                <a:sym typeface="Calibri"/>
              </a:rPr>
              <a:t>L’Apartheid in Sud Africa</a:t>
            </a:r>
            <a:endParaRPr/>
          </a:p>
          <a:p>
            <a:pPr marL="171450" lvl="0" indent="-171450" algn="l" rtl="0">
              <a:lnSpc>
                <a:spcPct val="100000"/>
              </a:lnSpc>
              <a:spcBef>
                <a:spcPts val="0"/>
              </a:spcBef>
              <a:spcAft>
                <a:spcPts val="0"/>
              </a:spcAft>
              <a:buClr>
                <a:schemeClr val="dk1"/>
              </a:buClr>
              <a:buSzPts val="1200"/>
              <a:buFont typeface="Arial"/>
              <a:buChar char="•"/>
            </a:pPr>
            <a:r>
              <a:rPr lang="it-IT" sz="1200">
                <a:latin typeface="Calibri"/>
                <a:ea typeface="Calibri"/>
                <a:cs typeface="Calibri"/>
                <a:sym typeface="Calibri"/>
              </a:rPr>
              <a:t>Il genocidio in Cambogia</a:t>
            </a:r>
            <a:endParaRPr/>
          </a:p>
          <a:p>
            <a:pPr marL="171450" lvl="0" indent="-171450" algn="l" rtl="0">
              <a:lnSpc>
                <a:spcPct val="100000"/>
              </a:lnSpc>
              <a:spcBef>
                <a:spcPts val="0"/>
              </a:spcBef>
              <a:spcAft>
                <a:spcPts val="0"/>
              </a:spcAft>
              <a:buClr>
                <a:schemeClr val="dk1"/>
              </a:buClr>
              <a:buSzPts val="1200"/>
              <a:buFont typeface="Arial"/>
              <a:buChar char="•"/>
            </a:pPr>
            <a:r>
              <a:rPr lang="it-IT" sz="1200">
                <a:latin typeface="Calibri"/>
                <a:ea typeface="Calibri"/>
                <a:cs typeface="Calibri"/>
                <a:sym typeface="Calibri"/>
              </a:rPr>
              <a:t>Il genocidio in Rwanda.</a:t>
            </a:r>
            <a:endParaRPr/>
          </a:p>
          <a:p>
            <a:pPr marL="0" lvl="0" indent="0" algn="l" rtl="0">
              <a:lnSpc>
                <a:spcPct val="100000"/>
              </a:lnSpc>
              <a:spcBef>
                <a:spcPts val="0"/>
              </a:spcBef>
              <a:spcAft>
                <a:spcPts val="0"/>
              </a:spcAft>
              <a:buSzPts val="1400"/>
              <a:buNone/>
            </a:pPr>
            <a:r>
              <a:rPr lang="it-IT" sz="1200">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it-IT" sz="1200">
                <a:latin typeface="Calibri"/>
                <a:ea typeface="Calibri"/>
                <a:cs typeface="Calibri"/>
                <a:sym typeface="Calibri"/>
              </a:rPr>
              <a:t>Ora analizzeremo alcuni di questi esempi.</a:t>
            </a:r>
            <a:endParaRPr/>
          </a:p>
          <a:p>
            <a:pPr marL="0" lvl="0" indent="0" algn="l" rtl="0">
              <a:lnSpc>
                <a:spcPct val="100000"/>
              </a:lnSpc>
              <a:spcBef>
                <a:spcPts val="0"/>
              </a:spcBef>
              <a:spcAft>
                <a:spcPts val="0"/>
              </a:spcAft>
              <a:buSzPts val="1400"/>
              <a:buNone/>
            </a:pPr>
            <a:r>
              <a:rPr lang="it-IT" sz="1200">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it-IT" sz="1200">
                <a:solidFill>
                  <a:srgbClr val="4F81BD"/>
                </a:solidFill>
                <a:latin typeface="Calibri"/>
                <a:ea typeface="Calibri"/>
                <a:cs typeface="Calibri"/>
                <a:sym typeface="Calibri"/>
              </a:rPr>
              <a:t>Il facilitatore sceglierà solo 2 o 3 esempi delle principali violazioni in questa  presentazione. </a:t>
            </a:r>
            <a:endParaRPr/>
          </a:p>
          <a:p>
            <a:pPr marL="0" lvl="0" indent="0" algn="l" rtl="0">
              <a:lnSpc>
                <a:spcPct val="100000"/>
              </a:lnSpc>
              <a:spcBef>
                <a:spcPts val="0"/>
              </a:spcBef>
              <a:spcAft>
                <a:spcPts val="0"/>
              </a:spcAft>
              <a:buSzPts val="1400"/>
              <a:buNone/>
            </a:pPr>
            <a:endParaRPr sz="1200"/>
          </a:p>
        </p:txBody>
      </p:sp>
      <p:sp>
        <p:nvSpPr>
          <p:cNvPr id="404" name="Google Shape;404;p33: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4:notes"/>
          <p:cNvSpPr>
            <a:spLocks noGrp="1" noRot="1" noChangeAspect="1"/>
          </p:cNvSpPr>
          <p:nvPr>
            <p:ph type="sldImg" idx="2"/>
          </p:nvPr>
        </p:nvSpPr>
        <p:spPr>
          <a:xfrm>
            <a:off x="903288" y="247650"/>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2" name="Google Shape;412;p34:notes"/>
          <p:cNvSpPr txBox="1">
            <a:spLocks noGrp="1"/>
          </p:cNvSpPr>
          <p:nvPr>
            <p:ph type="body" idx="1"/>
          </p:nvPr>
        </p:nvSpPr>
        <p:spPr>
          <a:xfrm>
            <a:off x="450850" y="3214688"/>
            <a:ext cx="6043613" cy="6465887"/>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latin typeface="Calibri"/>
                <a:ea typeface="Calibri"/>
                <a:cs typeface="Calibri"/>
                <a:sym typeface="Calibri"/>
              </a:rPr>
              <a:t>La tratta degli schiavi (</a:t>
            </a:r>
            <a:r>
              <a:rPr lang="it-IT" sz="1200" b="1" u="sng">
                <a:solidFill>
                  <a:srgbClr val="252525"/>
                </a:solidFill>
                <a:latin typeface="Calibri"/>
                <a:ea typeface="Calibri"/>
                <a:cs typeface="Calibri"/>
                <a:sym typeface="Calibri"/>
              </a:rPr>
              <a:t>16 - 19°secolo) </a:t>
            </a:r>
            <a:r>
              <a:rPr lang="it-IT" sz="1200" b="1" i="1" u="sng">
                <a:solidFill>
                  <a:srgbClr val="252525"/>
                </a:solidFill>
                <a:latin typeface="Calibri"/>
                <a:ea typeface="Calibri"/>
                <a:cs typeface="Calibri"/>
                <a:sym typeface="Calibri"/>
              </a:rPr>
              <a:t>(7)</a:t>
            </a:r>
            <a:r>
              <a:rPr lang="it-IT" sz="1200" b="1" u="sng">
                <a:solidFill>
                  <a:srgbClr val="252525"/>
                </a:solidFill>
                <a:latin typeface="Calibri"/>
                <a:ea typeface="Calibri"/>
                <a:cs typeface="Calibri"/>
                <a:sym typeface="Calibri"/>
              </a:rPr>
              <a:t>:</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latin typeface="Calibri"/>
                <a:ea typeface="Calibri"/>
                <a:cs typeface="Calibri"/>
                <a:sym typeface="Calibri"/>
              </a:rPr>
              <a:t>Si riferisce alle rotte commerciali che si svilupparono su entrambi i lati dell’Oceano Atlantico dal 16° fino al 19° secolo</a:t>
            </a:r>
            <a:endParaRPr sz="700"/>
          </a:p>
          <a:p>
            <a:pPr marL="0" lvl="0" indent="-76200" algn="just" rtl="0">
              <a:lnSpc>
                <a:spcPct val="115000"/>
              </a:lnSpc>
              <a:spcBef>
                <a:spcPts val="600"/>
              </a:spcBef>
              <a:spcAft>
                <a:spcPts val="0"/>
              </a:spcAft>
              <a:buClr>
                <a:schemeClr val="dk1"/>
              </a:buClr>
              <a:buSzPts val="1200"/>
              <a:buFont typeface="Calibri"/>
              <a:buChar char="•"/>
            </a:pPr>
            <a:r>
              <a:rPr lang="it-IT" sz="1200">
                <a:latin typeface="Calibri"/>
                <a:ea typeface="Calibri"/>
                <a:cs typeface="Calibri"/>
                <a:sym typeface="Calibri"/>
              </a:rPr>
              <a:t>Navi mercantile salpavano dall’Europa verso le coste occidentali dell’Africa con dei carichi di merce. Queste merci  venivano scambiate con prigionieri – schiavi – forniti dai commercianti africani. </a:t>
            </a:r>
            <a:endParaRPr sz="700"/>
          </a:p>
          <a:p>
            <a:pPr marL="0" lvl="0" indent="-76200" algn="just" rtl="0">
              <a:lnSpc>
                <a:spcPct val="115000"/>
              </a:lnSpc>
              <a:spcBef>
                <a:spcPts val="600"/>
              </a:spcBef>
              <a:spcAft>
                <a:spcPts val="0"/>
              </a:spcAft>
              <a:buClr>
                <a:schemeClr val="dk1"/>
              </a:buClr>
              <a:buSzPts val="1200"/>
              <a:buFont typeface="Calibri"/>
              <a:buChar char="•"/>
            </a:pPr>
            <a:r>
              <a:rPr lang="it-IT" sz="1200">
                <a:latin typeface="Calibri"/>
                <a:ea typeface="Calibri"/>
                <a:cs typeface="Calibri"/>
                <a:sym typeface="Calibri"/>
              </a:rPr>
              <a:t>Quando le navi dei commercianti europei erano piene, attraversavano l’Atlantico verso le Americhe dove gli schiavi erano scambiati con rum, zucchero e altri prodotti di lusso.</a:t>
            </a:r>
            <a:endParaRPr sz="700"/>
          </a:p>
          <a:p>
            <a:pPr marL="0" lvl="0" indent="-76200" algn="just" rtl="0">
              <a:lnSpc>
                <a:spcPct val="115000"/>
              </a:lnSpc>
              <a:spcBef>
                <a:spcPts val="600"/>
              </a:spcBef>
              <a:spcAft>
                <a:spcPts val="0"/>
              </a:spcAft>
              <a:buClr>
                <a:schemeClr val="dk1"/>
              </a:buClr>
              <a:buSzPts val="1200"/>
              <a:buFont typeface="Calibri"/>
              <a:buChar char="•"/>
            </a:pPr>
            <a:r>
              <a:rPr lang="it-IT" sz="1200">
                <a:latin typeface="Calibri"/>
                <a:ea typeface="Calibri"/>
                <a:cs typeface="Calibri"/>
                <a:sym typeface="Calibri"/>
              </a:rPr>
              <a:t>Gli schiavi erano destinati a lavorare nelle piantagioni dei Caraibi e delle Americhe, producendo merci per il fabbisogno europeo. </a:t>
            </a:r>
            <a:endParaRPr sz="700"/>
          </a:p>
          <a:p>
            <a:pPr marL="0" lvl="0" indent="-76200" algn="just" rtl="0">
              <a:lnSpc>
                <a:spcPct val="115000"/>
              </a:lnSpc>
              <a:spcBef>
                <a:spcPts val="600"/>
              </a:spcBef>
              <a:spcAft>
                <a:spcPts val="0"/>
              </a:spcAft>
              <a:buClr>
                <a:schemeClr val="dk1"/>
              </a:buClr>
              <a:buSzPts val="1200"/>
              <a:buFont typeface="Calibri"/>
              <a:buChar char="•"/>
            </a:pPr>
            <a:r>
              <a:rPr lang="it-IT" sz="1200">
                <a:latin typeface="Calibri"/>
                <a:ea typeface="Calibri"/>
                <a:cs typeface="Calibri"/>
                <a:sym typeface="Calibri"/>
              </a:rPr>
              <a:t>Gli schiavi erano trasportati in condizioni estreme  e molti morivano durante il viaggio. </a:t>
            </a:r>
            <a:endParaRPr sz="700"/>
          </a:p>
          <a:p>
            <a:pPr marL="0" lvl="0" indent="-76200" algn="just" rtl="0">
              <a:lnSpc>
                <a:spcPct val="115000"/>
              </a:lnSpc>
              <a:spcBef>
                <a:spcPts val="600"/>
              </a:spcBef>
              <a:spcAft>
                <a:spcPts val="0"/>
              </a:spcAft>
              <a:buClr>
                <a:schemeClr val="dk1"/>
              </a:buClr>
              <a:buSzPts val="1200"/>
              <a:buFont typeface="Calibri"/>
              <a:buChar char="•"/>
            </a:pPr>
            <a:r>
              <a:rPr lang="it-IT" sz="1200">
                <a:latin typeface="Calibri"/>
                <a:ea typeface="Calibri"/>
                <a:cs typeface="Calibri"/>
                <a:sym typeface="Calibri"/>
              </a:rPr>
              <a:t>Gli schiavi erano considerati una proprietà ed erano regolarmente comprati e venduti. Erano spesso vittime di violenza ed omicidi</a:t>
            </a:r>
            <a:endParaRPr sz="700"/>
          </a:p>
          <a:p>
            <a:pPr marL="0" lvl="0" indent="-76200" algn="just" rtl="0">
              <a:lnSpc>
                <a:spcPct val="115000"/>
              </a:lnSpc>
              <a:spcBef>
                <a:spcPts val="600"/>
              </a:spcBef>
              <a:spcAft>
                <a:spcPts val="0"/>
              </a:spcAft>
              <a:buClr>
                <a:schemeClr val="dk1"/>
              </a:buClr>
              <a:buSzPts val="1200"/>
              <a:buFont typeface="Calibri"/>
              <a:buChar char="•"/>
            </a:pPr>
            <a:r>
              <a:rPr lang="it-IT" sz="1200">
                <a:latin typeface="Calibri"/>
                <a:ea typeface="Calibri"/>
                <a:cs typeface="Calibri"/>
                <a:sym typeface="Calibri"/>
              </a:rPr>
              <a:t>Sebbene la schiavitù sia stata abolita, esistono ancora al giorno d’oggi moderne forme di schiavitù. Molte persone nel mondo sono costrette a lavori forzati. Inoltre, la schiavitù sessuale, specialmente di ragazze giovani e donne è ancora una realtà in molte parti del mondo.</a:t>
            </a:r>
            <a:endParaRPr sz="1200">
              <a:latin typeface="Calibri"/>
              <a:ea typeface="Calibri"/>
              <a:cs typeface="Calibri"/>
              <a:sym typeface="Calibri"/>
            </a:endParaRPr>
          </a:p>
          <a:p>
            <a:pPr marL="0" lvl="0" indent="-76200" algn="just" rtl="0">
              <a:lnSpc>
                <a:spcPct val="115000"/>
              </a:lnSpc>
              <a:spcBef>
                <a:spcPts val="600"/>
              </a:spcBef>
              <a:spcAft>
                <a:spcPts val="0"/>
              </a:spcAft>
              <a:buClr>
                <a:srgbClr val="4F81BD"/>
              </a:buClr>
              <a:buSzPts val="1200"/>
              <a:buFont typeface="Calibri"/>
              <a:buChar char="•"/>
            </a:pPr>
            <a:r>
              <a:rPr lang="it-IT" sz="1200">
                <a:solidFill>
                  <a:srgbClr val="4F81BD"/>
                </a:solidFill>
                <a:latin typeface="Calibri"/>
                <a:ea typeface="Calibri"/>
                <a:cs typeface="Calibri"/>
                <a:sym typeface="Calibri"/>
              </a:rPr>
              <a:t> Invitate i partecipanti a fare riferimento alla loro copia della UDHR e a mettere in evidenza quali diritti secondo loro sono stati violati . Le risposte potrebbero includere: </a:t>
            </a:r>
            <a:endParaRPr sz="700"/>
          </a:p>
          <a:p>
            <a:pPr marL="398462" lvl="1" indent="-176212" algn="just" rtl="0">
              <a:lnSpc>
                <a:spcPct val="115000"/>
              </a:lnSpc>
              <a:spcBef>
                <a:spcPts val="600"/>
              </a:spcBef>
              <a:spcAft>
                <a:spcPts val="0"/>
              </a:spcAft>
              <a:buClr>
                <a:srgbClr val="4F81BD"/>
              </a:buClr>
              <a:buSzPts val="1200"/>
              <a:buFont typeface="Calibri"/>
              <a:buChar char="•"/>
            </a:pPr>
            <a:r>
              <a:rPr lang="it-IT" sz="1200">
                <a:solidFill>
                  <a:srgbClr val="4F81BD"/>
                </a:solidFill>
                <a:latin typeface="Calibri"/>
                <a:ea typeface="Calibri"/>
                <a:cs typeface="Calibri"/>
                <a:sym typeface="Calibri"/>
              </a:rPr>
              <a:t>Il diritto a non essere ridotto in schiavitù (articolo 4).</a:t>
            </a:r>
            <a:endParaRPr sz="1200"/>
          </a:p>
          <a:p>
            <a:pPr marL="398462" lvl="1" indent="-176212" algn="just" rtl="0">
              <a:lnSpc>
                <a:spcPct val="115000"/>
              </a:lnSpc>
              <a:spcBef>
                <a:spcPts val="600"/>
              </a:spcBef>
              <a:spcAft>
                <a:spcPts val="0"/>
              </a:spcAft>
              <a:buClr>
                <a:srgbClr val="4F81BD"/>
              </a:buClr>
              <a:buSzPts val="1200"/>
              <a:buFont typeface="Calibri"/>
              <a:buChar char="•"/>
            </a:pPr>
            <a:r>
              <a:rPr lang="it-IT" sz="1200">
                <a:solidFill>
                  <a:srgbClr val="4F81BD"/>
                </a:solidFill>
                <a:latin typeface="Calibri"/>
                <a:ea typeface="Calibri"/>
                <a:cs typeface="Calibri"/>
                <a:sym typeface="Calibri"/>
              </a:rPr>
              <a:t>Il diritto alla vita (articolo 3): molti schiavi morivano durante il viaggio o morivano assassinati</a:t>
            </a:r>
            <a:endParaRPr sz="1200"/>
          </a:p>
          <a:p>
            <a:pPr marL="398462" lvl="1" indent="-176212" algn="just" rtl="0">
              <a:lnSpc>
                <a:spcPct val="115000"/>
              </a:lnSpc>
              <a:spcBef>
                <a:spcPts val="600"/>
              </a:spcBef>
              <a:spcAft>
                <a:spcPts val="0"/>
              </a:spcAft>
              <a:buClr>
                <a:srgbClr val="4F81BD"/>
              </a:buClr>
              <a:buSzPts val="1200"/>
              <a:buFont typeface="Calibri"/>
              <a:buChar char="•"/>
            </a:pPr>
            <a:r>
              <a:rPr lang="it-IT" sz="1200">
                <a:solidFill>
                  <a:srgbClr val="4F81BD"/>
                </a:solidFill>
                <a:latin typeface="Calibri"/>
                <a:ea typeface="Calibri"/>
                <a:cs typeface="Calibri"/>
                <a:sym typeface="Calibri"/>
              </a:rPr>
              <a:t>Il diritto a non essere torturati (articolo 5): gli schiavi erano frequentemente vittime di violenza.</a:t>
            </a:r>
            <a:endParaRPr sz="1200"/>
          </a:p>
          <a:p>
            <a:pPr marL="398462" lvl="1" indent="-176212" algn="just" rtl="0">
              <a:lnSpc>
                <a:spcPct val="115000"/>
              </a:lnSpc>
              <a:spcBef>
                <a:spcPts val="600"/>
              </a:spcBef>
              <a:spcAft>
                <a:spcPts val="0"/>
              </a:spcAft>
              <a:buClr>
                <a:srgbClr val="4F81BD"/>
              </a:buClr>
              <a:buSzPts val="1200"/>
              <a:buFont typeface="Calibri"/>
              <a:buChar char="•"/>
            </a:pPr>
            <a:r>
              <a:rPr lang="it-IT" sz="1200">
                <a:solidFill>
                  <a:srgbClr val="4F81BD"/>
                </a:solidFill>
                <a:latin typeface="Calibri"/>
                <a:ea typeface="Calibri"/>
                <a:cs typeface="Calibri"/>
                <a:sym typeface="Calibri"/>
              </a:rPr>
              <a:t>Il diritto a ricevere un compenso adeguato per il proprio lavoro (articolo 23): gli schiavi non venivano pagati per il loro lavoro</a:t>
            </a:r>
            <a:endParaRPr sz="1200"/>
          </a:p>
          <a:p>
            <a:pPr marL="398462" lvl="1" indent="-176212" algn="just" rtl="0">
              <a:lnSpc>
                <a:spcPct val="115000"/>
              </a:lnSpc>
              <a:spcBef>
                <a:spcPts val="600"/>
              </a:spcBef>
              <a:spcAft>
                <a:spcPts val="0"/>
              </a:spcAft>
              <a:buClr>
                <a:srgbClr val="4F81BD"/>
              </a:buClr>
              <a:buSzPts val="1200"/>
              <a:buFont typeface="Calibri"/>
              <a:buChar char="•"/>
            </a:pPr>
            <a:r>
              <a:rPr lang="it-IT" sz="1200">
                <a:solidFill>
                  <a:srgbClr val="4F81BD"/>
                </a:solidFill>
                <a:latin typeface="Calibri"/>
                <a:ea typeface="Calibri"/>
                <a:cs typeface="Calibri"/>
                <a:sym typeface="Calibri"/>
              </a:rPr>
              <a:t>Il diritto al riposo dal lavoro (articolo 24): l’orario di lavoro era molto lungo e spesso senza pause</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p:txBody>
      </p:sp>
      <p:sp>
        <p:nvSpPr>
          <p:cNvPr id="413" name="Google Shape;413;p34: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5:notes"/>
          <p:cNvSpPr>
            <a:spLocks noGrp="1" noRot="1" noChangeAspect="1"/>
          </p:cNvSpPr>
          <p:nvPr>
            <p:ph type="sldImg" idx="2"/>
          </p:nvPr>
        </p:nvSpPr>
        <p:spPr>
          <a:xfrm>
            <a:off x="855663" y="457200"/>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0" name="Google Shape;420;p35:notes"/>
          <p:cNvSpPr txBox="1">
            <a:spLocks noGrp="1"/>
          </p:cNvSpPr>
          <p:nvPr>
            <p:ph type="body" idx="1"/>
          </p:nvPr>
        </p:nvSpPr>
        <p:spPr>
          <a:xfrm>
            <a:off x="422275" y="3319463"/>
            <a:ext cx="5953125" cy="59531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latin typeface="Calibri"/>
                <a:ea typeface="Calibri"/>
                <a:cs typeface="Calibri"/>
                <a:sym typeface="Calibri"/>
              </a:rPr>
              <a:t>L’ Olocausto (1933–1945) </a:t>
            </a:r>
            <a:r>
              <a:rPr lang="it-IT" sz="1200" b="1" i="1" u="sng">
                <a:latin typeface="Calibri"/>
                <a:ea typeface="Calibri"/>
                <a:cs typeface="Calibri"/>
                <a:sym typeface="Calibri"/>
              </a:rPr>
              <a:t>(8)</a:t>
            </a:r>
            <a:r>
              <a:rPr lang="it-IT" sz="1200" b="1" u="sng">
                <a:latin typeface="Calibri"/>
                <a:ea typeface="Calibri"/>
                <a:cs typeface="Calibri"/>
                <a:sym typeface="Calibri"/>
              </a:rPr>
              <a:t>:</a:t>
            </a:r>
            <a:endParaRPr sz="1200">
              <a:latin typeface="Calibri"/>
              <a:ea typeface="Calibri"/>
              <a:cs typeface="Calibri"/>
              <a:sym typeface="Calibri"/>
            </a:endParaRPr>
          </a:p>
          <a:p>
            <a:pPr marL="171449" lvl="0" indent="-171449" algn="just" rtl="0">
              <a:lnSpc>
                <a:spcPct val="115000"/>
              </a:lnSpc>
              <a:spcBef>
                <a:spcPts val="1000"/>
              </a:spcBef>
              <a:spcAft>
                <a:spcPts val="0"/>
              </a:spcAft>
              <a:buClr>
                <a:schemeClr val="dk1"/>
              </a:buClr>
              <a:buSzPts val="1200"/>
              <a:buFont typeface="Arial"/>
              <a:buChar char="•"/>
            </a:pPr>
            <a:r>
              <a:rPr lang="it-IT" sz="1200">
                <a:latin typeface="Calibri"/>
                <a:ea typeface="Calibri"/>
                <a:cs typeface="Calibri"/>
                <a:sym typeface="Calibri"/>
              </a:rPr>
              <a:t>L’Olocausto fu una delle cause principali per cui l’UDHR fu scritta. </a:t>
            </a:r>
            <a:endParaRPr/>
          </a:p>
          <a:p>
            <a:pPr marL="171449" lvl="0" indent="-171449" algn="just" rtl="0">
              <a:lnSpc>
                <a:spcPct val="115000"/>
              </a:lnSpc>
              <a:spcBef>
                <a:spcPts val="300"/>
              </a:spcBef>
              <a:spcAft>
                <a:spcPts val="0"/>
              </a:spcAft>
              <a:buClr>
                <a:schemeClr val="dk1"/>
              </a:buClr>
              <a:buSzPts val="1200"/>
              <a:buFont typeface="Arial"/>
              <a:buChar char="•"/>
            </a:pPr>
            <a:r>
              <a:rPr lang="it-IT" sz="1200">
                <a:latin typeface="Calibri"/>
                <a:ea typeface="Calibri"/>
                <a:cs typeface="Calibri"/>
                <a:sym typeface="Calibri"/>
              </a:rPr>
              <a:t>L’Olocausto durante la Seconda Guerra Mondiale portò all’uccisione di 6 milioni di Ebrei da parte del regime nazista e dei suoi alleati</a:t>
            </a:r>
            <a:endParaRPr/>
          </a:p>
          <a:p>
            <a:pPr marL="171449" lvl="0" indent="-171449" algn="just" rtl="0">
              <a:lnSpc>
                <a:spcPct val="115000"/>
              </a:lnSpc>
              <a:spcBef>
                <a:spcPts val="300"/>
              </a:spcBef>
              <a:spcAft>
                <a:spcPts val="0"/>
              </a:spcAft>
              <a:buClr>
                <a:schemeClr val="dk1"/>
              </a:buClr>
              <a:buSzPts val="1200"/>
              <a:buFont typeface="Arial"/>
              <a:buChar char="•"/>
            </a:pPr>
            <a:r>
              <a:rPr lang="it-IT" sz="1200">
                <a:latin typeface="Calibri"/>
                <a:ea typeface="Calibri"/>
                <a:cs typeface="Calibri"/>
                <a:sym typeface="Calibri"/>
              </a:rPr>
              <a:t> La maggior parte delle uccisioni ebbero luogo nei “campi di concentramento” costruiti nei territori occupati dai Nazisti. Altre categorie - tra cui persone di diverse idee politiche, di specifiche etnie o identità culturali, etniche, sessuali o religiose - furono anche prese di mira ed uccise (es. Rom, comunisti, omosessuali) . </a:t>
            </a:r>
            <a:endParaRPr/>
          </a:p>
          <a:p>
            <a:pPr marL="171449" lvl="0" indent="-171449" algn="just" rtl="0">
              <a:lnSpc>
                <a:spcPct val="115000"/>
              </a:lnSpc>
              <a:spcBef>
                <a:spcPts val="300"/>
              </a:spcBef>
              <a:spcAft>
                <a:spcPts val="0"/>
              </a:spcAft>
              <a:buClr>
                <a:schemeClr val="dk1"/>
              </a:buClr>
              <a:buSzPts val="1200"/>
              <a:buFont typeface="Arial"/>
              <a:buChar char="•"/>
            </a:pPr>
            <a:r>
              <a:rPr lang="it-IT" sz="1200">
                <a:latin typeface="Calibri"/>
                <a:ea typeface="Calibri"/>
                <a:cs typeface="Calibri"/>
                <a:sym typeface="Calibri"/>
              </a:rPr>
              <a:t> Lo sterminio nazista implicò anche l’uccisione di circa 250.000/275.000 persone con disabilità, tra cui persone con disabilità psicosociale ed intellettiva  (</a:t>
            </a:r>
            <a:r>
              <a:rPr lang="it-IT" sz="1200" u="sng">
                <a:solidFill>
                  <a:srgbClr val="3B93B8"/>
                </a:solidFill>
                <a:latin typeface="Calibri"/>
                <a:ea typeface="Calibri"/>
                <a:cs typeface="Calibri"/>
                <a:sym typeface="Calibri"/>
              </a:rPr>
              <a:t>8</a:t>
            </a:r>
            <a:r>
              <a:rPr lang="it-IT" sz="1200">
                <a:latin typeface="Calibri"/>
                <a:ea typeface="Calibri"/>
                <a:cs typeface="Calibri"/>
                <a:sym typeface="Calibri"/>
              </a:rPr>
              <a:t>, </a:t>
            </a:r>
            <a:r>
              <a:rPr lang="it-IT" sz="1200" u="sng">
                <a:solidFill>
                  <a:srgbClr val="3B93B8"/>
                </a:solidFill>
                <a:latin typeface="Calibri"/>
                <a:ea typeface="Calibri"/>
                <a:cs typeface="Calibri"/>
                <a:sym typeface="Calibri"/>
              </a:rPr>
              <a:t>9</a:t>
            </a:r>
            <a:r>
              <a:rPr lang="it-IT" sz="1200">
                <a:latin typeface="Calibri"/>
                <a:ea typeface="Calibri"/>
                <a:cs typeface="Calibri"/>
                <a:sym typeface="Calibri"/>
              </a:rPr>
              <a:t>) (principalmente tedeschi) ospitati nelle istituzioni.</a:t>
            </a:r>
            <a:endParaRPr/>
          </a:p>
          <a:p>
            <a:pPr marL="0" lvl="0" indent="0" algn="l" rtl="0">
              <a:lnSpc>
                <a:spcPct val="115000"/>
              </a:lnSpc>
              <a:spcBef>
                <a:spcPts val="300"/>
              </a:spcBef>
              <a:spcAft>
                <a:spcPts val="0"/>
              </a:spcAft>
              <a:buSzPts val="1400"/>
              <a:buNone/>
            </a:pPr>
            <a:r>
              <a:rPr lang="it-IT" sz="1200">
                <a:solidFill>
                  <a:srgbClr val="4F81BD"/>
                </a:solidFill>
                <a:latin typeface="Calibri"/>
                <a:ea typeface="Calibri"/>
                <a:cs typeface="Calibri"/>
                <a:sym typeface="Calibri"/>
              </a:rPr>
              <a:t>Invitate i partecipanti a fare riferimento alla loro copia della UDHR e a mettere in evidenza quali diritti secondo loro sono stati violati . Le risposte potrebbero includere: </a:t>
            </a:r>
            <a:endParaRPr sz="1200">
              <a:latin typeface="Calibri"/>
              <a:ea typeface="Calibri"/>
              <a:cs typeface="Calibri"/>
              <a:sym typeface="Calibri"/>
            </a:endParaRPr>
          </a:p>
          <a:p>
            <a:pPr marL="342899" lvl="0" indent="-342899"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Il diritto alla vita (articolo 3). </a:t>
            </a:r>
            <a:endParaRPr sz="1200">
              <a:latin typeface="Calibri"/>
              <a:ea typeface="Calibri"/>
              <a:cs typeface="Calibri"/>
              <a:sym typeface="Calibri"/>
            </a:endParaRPr>
          </a:p>
          <a:p>
            <a:pPr marL="342899" lvl="0" indent="-342899"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Il diritto a non essere discriminato (articolo 2): le persone venivano trattate come cittadini di seconda classe perché erano ebrei o appartenenti a minoranze. </a:t>
            </a:r>
            <a:endParaRPr sz="1200">
              <a:latin typeface="Calibri"/>
              <a:ea typeface="Calibri"/>
              <a:cs typeface="Calibri"/>
              <a:sym typeface="Calibri"/>
            </a:endParaRPr>
          </a:p>
          <a:p>
            <a:pPr marL="342899" lvl="0" indent="-342899"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Il diritto ad essere liberi da tortura o da trattamenti o punizioni crudeli, inumane o degradanti (articolo 5)</a:t>
            </a:r>
            <a:endParaRPr sz="1200">
              <a:latin typeface="Calibri"/>
              <a:ea typeface="Calibri"/>
              <a:cs typeface="Calibri"/>
              <a:sym typeface="Calibri"/>
            </a:endParaRPr>
          </a:p>
          <a:p>
            <a:pPr marL="342899" lvl="0" indent="-342899"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Il diritto a non essere incarcerato senza processo (articolo 9): le persone erano imprigionate arbitrariamente nei campi di concentramento. </a:t>
            </a:r>
            <a:endParaRPr sz="1200">
              <a:latin typeface="Calibri"/>
              <a:ea typeface="Calibri"/>
              <a:cs typeface="Calibri"/>
              <a:sym typeface="Calibri"/>
            </a:endParaRPr>
          </a:p>
          <a:p>
            <a:pPr marL="342899" lvl="0" indent="-342899"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Il diritto alla libertà di culto (articolo 18): milioni di persone sono state perseguitate a causa della loro religione. </a:t>
            </a:r>
            <a:endParaRPr sz="1200">
              <a:latin typeface="Calibri"/>
              <a:ea typeface="Calibri"/>
              <a:cs typeface="Calibri"/>
              <a:sym typeface="Calibri"/>
            </a:endParaRPr>
          </a:p>
          <a:p>
            <a:pPr marL="342899" lvl="0" indent="-342899"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Il diritto ad uno standard adeguato di vita (articolo 25): le condizioni nei campi di concentramento erano pessime.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p:txBody>
      </p:sp>
      <p:sp>
        <p:nvSpPr>
          <p:cNvPr id="421" name="Google Shape;421;p35: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6:notes"/>
          <p:cNvSpPr>
            <a:spLocks noGrp="1" noRot="1" noChangeAspect="1"/>
          </p:cNvSpPr>
          <p:nvPr>
            <p:ph type="sldImg" idx="2"/>
          </p:nvPr>
        </p:nvSpPr>
        <p:spPr>
          <a:xfrm>
            <a:off x="855663" y="403225"/>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8" name="Google Shape;428;p36:notes"/>
          <p:cNvSpPr txBox="1">
            <a:spLocks noGrp="1"/>
          </p:cNvSpPr>
          <p:nvPr>
            <p:ph type="body" idx="1"/>
          </p:nvPr>
        </p:nvSpPr>
        <p:spPr>
          <a:xfrm>
            <a:off x="679450" y="3265488"/>
            <a:ext cx="5438775" cy="6164262"/>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latin typeface="Calibri"/>
                <a:ea typeface="Calibri"/>
                <a:cs typeface="Calibri"/>
                <a:sym typeface="Calibri"/>
              </a:rPr>
              <a:t>L’oppressione del popolo Maori (secolo 19°- 20°) </a:t>
            </a:r>
            <a:r>
              <a:rPr lang="it-IT" sz="1200" b="1" i="1" u="sng">
                <a:latin typeface="Calibri"/>
                <a:ea typeface="Calibri"/>
                <a:cs typeface="Calibri"/>
                <a:sym typeface="Calibri"/>
              </a:rPr>
              <a:t>(10), (11)</a:t>
            </a:r>
            <a:endParaRPr sz="1200">
              <a:latin typeface="Calibri"/>
              <a:ea typeface="Calibri"/>
              <a:cs typeface="Calibri"/>
              <a:sym typeface="Calibri"/>
            </a:endParaRPr>
          </a:p>
          <a:p>
            <a:pPr marL="171449" lvl="0" indent="-171449" algn="just" rtl="0">
              <a:lnSpc>
                <a:spcPct val="115000"/>
              </a:lnSpc>
              <a:spcBef>
                <a:spcPts val="1000"/>
              </a:spcBef>
              <a:spcAft>
                <a:spcPts val="0"/>
              </a:spcAft>
              <a:buClr>
                <a:schemeClr val="dk1"/>
              </a:buClr>
              <a:buSzPts val="1200"/>
              <a:buFont typeface="Arial"/>
              <a:buChar char="•"/>
            </a:pPr>
            <a:r>
              <a:rPr lang="it-IT" sz="1200">
                <a:latin typeface="Calibri"/>
                <a:ea typeface="Calibri"/>
                <a:cs typeface="Calibri"/>
                <a:sym typeface="Calibri"/>
              </a:rPr>
              <a:t>L’arrivo di coloni bianchi in Nuova Zelanda portò al declino della popolazione indigena dei Maori. </a:t>
            </a:r>
            <a:endParaRPr/>
          </a:p>
          <a:p>
            <a:pPr marL="171449" lvl="0" indent="-171449" algn="just" rtl="0">
              <a:lnSpc>
                <a:spcPct val="115000"/>
              </a:lnSpc>
              <a:spcBef>
                <a:spcPts val="300"/>
              </a:spcBef>
              <a:spcAft>
                <a:spcPts val="0"/>
              </a:spcAft>
              <a:buClr>
                <a:schemeClr val="dk1"/>
              </a:buClr>
              <a:buSzPts val="1200"/>
              <a:buFont typeface="Arial"/>
              <a:buChar char="•"/>
            </a:pPr>
            <a:r>
              <a:rPr lang="it-IT" sz="1200">
                <a:latin typeface="Calibri"/>
                <a:ea typeface="Calibri"/>
                <a:cs typeface="Calibri"/>
                <a:sym typeface="Calibri"/>
              </a:rPr>
              <a:t>La politica coloniale portò alla perdita della terra ed all’assimilazione culturale. Privati dei loro mezzi di sussistenza, molti Maori furono costretti a trasferirsi in area urbane. </a:t>
            </a:r>
            <a:endParaRPr/>
          </a:p>
          <a:p>
            <a:pPr marL="171449" lvl="0" indent="-171449" algn="just" rtl="0">
              <a:lnSpc>
                <a:spcPct val="115000"/>
              </a:lnSpc>
              <a:spcBef>
                <a:spcPts val="300"/>
              </a:spcBef>
              <a:spcAft>
                <a:spcPts val="0"/>
              </a:spcAft>
              <a:buClr>
                <a:schemeClr val="dk1"/>
              </a:buClr>
              <a:buSzPts val="1200"/>
              <a:buFont typeface="Arial"/>
              <a:buChar char="•"/>
            </a:pPr>
            <a:r>
              <a:rPr lang="it-IT" sz="1200">
                <a:latin typeface="Calibri"/>
                <a:ea typeface="Calibri"/>
                <a:cs typeface="Calibri"/>
                <a:sym typeface="Calibri"/>
              </a:rPr>
              <a:t>Nel 1881, truppe governative invasero l’insediamento di Parihaka che era un simbolo di pacifica resistenza alla confisca dei terreni.</a:t>
            </a:r>
            <a:endParaRPr/>
          </a:p>
          <a:p>
            <a:pPr marL="171449" lvl="0" indent="-171449" algn="just" rtl="0">
              <a:lnSpc>
                <a:spcPct val="115000"/>
              </a:lnSpc>
              <a:spcBef>
                <a:spcPts val="300"/>
              </a:spcBef>
              <a:spcAft>
                <a:spcPts val="0"/>
              </a:spcAft>
              <a:buClr>
                <a:schemeClr val="dk1"/>
              </a:buClr>
              <a:buSzPts val="1200"/>
              <a:buFont typeface="Arial"/>
              <a:buChar char="•"/>
            </a:pPr>
            <a:r>
              <a:rPr lang="it-IT" sz="1200">
                <a:latin typeface="Calibri"/>
                <a:ea typeface="Calibri"/>
                <a:cs typeface="Calibri"/>
                <a:sym typeface="Calibri"/>
              </a:rPr>
              <a:t>Centinaia di uomini furono imprigionati senza processo, il villaggio fu distrutto e la popolazione dispersa. </a:t>
            </a:r>
            <a:endParaRPr sz="1200">
              <a:solidFill>
                <a:srgbClr val="4F81BD"/>
              </a:solidFill>
              <a:latin typeface="Calibri"/>
              <a:ea typeface="Calibri"/>
              <a:cs typeface="Calibri"/>
              <a:sym typeface="Calibri"/>
            </a:endParaRPr>
          </a:p>
          <a:p>
            <a:pPr marL="0" lvl="0" indent="0" algn="l" rtl="0">
              <a:lnSpc>
                <a:spcPct val="115000"/>
              </a:lnSpc>
              <a:spcBef>
                <a:spcPts val="300"/>
              </a:spcBef>
              <a:spcAft>
                <a:spcPts val="0"/>
              </a:spcAft>
              <a:buSzPts val="1400"/>
              <a:buNone/>
            </a:pPr>
            <a:r>
              <a:rPr lang="it-IT" sz="1200">
                <a:solidFill>
                  <a:srgbClr val="4F81BD"/>
                </a:solidFill>
                <a:latin typeface="Calibri"/>
                <a:ea typeface="Calibri"/>
                <a:cs typeface="Calibri"/>
                <a:sym typeface="Calibri"/>
              </a:rPr>
              <a:t>Invitate i partecipanti a fare riferimento alla loro copia della UDHR e a mettere in evidenza quali diritti secondo loro sono stati violati . Le risposte potrebbero includere: </a:t>
            </a:r>
            <a:endParaRPr/>
          </a:p>
          <a:p>
            <a:pPr marL="342899" lvl="0" indent="-342899" algn="just"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Il diritto a non essere imprigionato senza processo (articolo 9): gli uomini erano mandati in prigione senza processo</a:t>
            </a:r>
            <a:endParaRPr sz="1200">
              <a:latin typeface="Calibri"/>
              <a:ea typeface="Calibri"/>
              <a:cs typeface="Calibri"/>
              <a:sym typeface="Calibri"/>
            </a:endParaRPr>
          </a:p>
          <a:p>
            <a:pPr marL="342899" lvl="0" indent="-342899" algn="just"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Il diritto alla proprietà e a non essere privato della proprietà (articolo 17):  le terre Maori furono confiscate dal governo.</a:t>
            </a:r>
            <a:endParaRPr sz="1200">
              <a:latin typeface="Calibri"/>
              <a:ea typeface="Calibri"/>
              <a:cs typeface="Calibri"/>
              <a:sym typeface="Calibri"/>
            </a:endParaRPr>
          </a:p>
          <a:p>
            <a:pPr marL="342899" lvl="0" indent="-342899"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Il diritto ad uno standard adeguato di vita (articolo 25): furono privati delle terre su cui basavano la propria sussistenza. </a:t>
            </a:r>
            <a:endParaRPr sz="1200">
              <a:latin typeface="Calibri"/>
              <a:ea typeface="Calibri"/>
              <a:cs typeface="Calibri"/>
              <a:sym typeface="Calibri"/>
            </a:endParaRPr>
          </a:p>
          <a:p>
            <a:pPr marL="342899" lvl="0" indent="-342899" algn="just"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Il diritto a partecipare alla vita culturale della comunità (articolo 27): il governo impose politiche di assimilazione forzata</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p>
        </p:txBody>
      </p:sp>
      <p:sp>
        <p:nvSpPr>
          <p:cNvPr id="429" name="Google Shape;429;p36: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7:notes"/>
          <p:cNvSpPr>
            <a:spLocks noGrp="1" noRot="1" noChangeAspect="1"/>
          </p:cNvSpPr>
          <p:nvPr>
            <p:ph type="sldImg" idx="2"/>
          </p:nvPr>
        </p:nvSpPr>
        <p:spPr>
          <a:xfrm>
            <a:off x="1651000" y="341313"/>
            <a:ext cx="3494088" cy="1965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6" name="Google Shape;436;p37:notes"/>
          <p:cNvSpPr txBox="1">
            <a:spLocks noGrp="1"/>
          </p:cNvSpPr>
          <p:nvPr>
            <p:ph type="body" idx="1"/>
          </p:nvPr>
        </p:nvSpPr>
        <p:spPr>
          <a:xfrm>
            <a:off x="520700" y="2439988"/>
            <a:ext cx="5754688" cy="71469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latin typeface="Calibri"/>
                <a:ea typeface="Calibri"/>
                <a:cs typeface="Calibri"/>
                <a:sym typeface="Calibri"/>
              </a:rPr>
              <a:t>L’ Apartheid in Sud Africa (1948–1991) </a:t>
            </a:r>
            <a:r>
              <a:rPr lang="it-IT" sz="1200" b="1" i="1" u="sng">
                <a:latin typeface="Calibri"/>
                <a:ea typeface="Calibri"/>
                <a:cs typeface="Calibri"/>
                <a:sym typeface="Calibri"/>
              </a:rPr>
              <a:t>(12)</a:t>
            </a:r>
            <a:r>
              <a:rPr lang="it-IT" sz="1200" b="1" u="sng">
                <a:latin typeface="Calibri"/>
                <a:ea typeface="Calibri"/>
                <a:cs typeface="Calibri"/>
                <a:sym typeface="Calibri"/>
              </a:rPr>
              <a:t>:</a:t>
            </a:r>
            <a:endParaRPr sz="1200">
              <a:latin typeface="Calibri"/>
              <a:ea typeface="Calibri"/>
              <a:cs typeface="Calibri"/>
              <a:sym typeface="Calibri"/>
            </a:endParaRPr>
          </a:p>
          <a:p>
            <a:pPr marL="0" lvl="0" indent="0" algn="just" rtl="0">
              <a:lnSpc>
                <a:spcPct val="115000"/>
              </a:lnSpc>
              <a:spcBef>
                <a:spcPts val="1000"/>
              </a:spcBef>
              <a:spcAft>
                <a:spcPts val="0"/>
              </a:spcAft>
              <a:buClr>
                <a:schemeClr val="dk1"/>
              </a:buClr>
              <a:buSzPts val="1200"/>
              <a:buFont typeface="Calibri"/>
              <a:buChar char="•"/>
            </a:pPr>
            <a:r>
              <a:rPr lang="it-IT" sz="1200">
                <a:latin typeface="Calibri"/>
                <a:ea typeface="Calibri"/>
                <a:cs typeface="Calibri"/>
                <a:sym typeface="Calibri"/>
              </a:rPr>
              <a:t>Tra il 1948 ed il 1991 in Sud Africa il governo approvò una serie di leggi il cui risultato fu la segregazione dei sudafricani neri o non bianchi dalla popolazione bianca. La normativa classificava i cittadini in 4 gruppi razziali : “neri", “bianchi", “di colore” e “indiani".</a:t>
            </a:r>
            <a:endParaRPr/>
          </a:p>
          <a:p>
            <a:pPr marL="0" lvl="0" indent="0" algn="just" rtl="0">
              <a:lnSpc>
                <a:spcPct val="115000"/>
              </a:lnSpc>
              <a:spcBef>
                <a:spcPts val="400"/>
              </a:spcBef>
              <a:spcAft>
                <a:spcPts val="0"/>
              </a:spcAft>
              <a:buClr>
                <a:schemeClr val="dk1"/>
              </a:buClr>
              <a:buSzPts val="1200"/>
              <a:buFont typeface="Calibri"/>
              <a:buChar char="•"/>
            </a:pPr>
            <a:r>
              <a:rPr lang="it-IT" sz="1200">
                <a:latin typeface="Calibri"/>
                <a:ea typeface="Calibri"/>
                <a:cs typeface="Calibri"/>
                <a:sym typeface="Calibri"/>
              </a:rPr>
              <a:t>Queste leggi costrinsero i sudafricani non bianchi a vivere in aree separate dalla popolazione bianca, a frequentare scuole diverse e ad utilizzare strutture sanitarie ed altri servizi separati. </a:t>
            </a:r>
            <a:endParaRPr/>
          </a:p>
          <a:p>
            <a:pPr marL="0" lvl="0" indent="0" algn="just" rtl="0">
              <a:lnSpc>
                <a:spcPct val="115000"/>
              </a:lnSpc>
              <a:spcBef>
                <a:spcPts val="400"/>
              </a:spcBef>
              <a:spcAft>
                <a:spcPts val="0"/>
              </a:spcAft>
              <a:buClr>
                <a:schemeClr val="dk1"/>
              </a:buClr>
              <a:buSzPts val="1200"/>
              <a:buFont typeface="Calibri"/>
              <a:buChar char="•"/>
            </a:pPr>
            <a:r>
              <a:rPr lang="it-IT" sz="1200">
                <a:latin typeface="Calibri"/>
                <a:ea typeface="Calibri"/>
                <a:cs typeface="Calibri"/>
                <a:sym typeface="Calibri"/>
              </a:rPr>
              <a:t>Alla popolazione non bianca non era permesso votare o avere rappresentanza politica al governo. Alla popolazione non bianca era negata la libertà di associazione ed i diritti di cittadinanza.</a:t>
            </a:r>
            <a:endParaRPr/>
          </a:p>
          <a:p>
            <a:pPr marL="0" lvl="0" indent="0" algn="just" rtl="0">
              <a:lnSpc>
                <a:spcPct val="115000"/>
              </a:lnSpc>
              <a:spcBef>
                <a:spcPts val="400"/>
              </a:spcBef>
              <a:spcAft>
                <a:spcPts val="0"/>
              </a:spcAft>
              <a:buClr>
                <a:schemeClr val="dk1"/>
              </a:buClr>
              <a:buSzPts val="1200"/>
              <a:buFont typeface="Calibri"/>
              <a:buChar char="•"/>
            </a:pPr>
            <a:r>
              <a:rPr lang="it-IT" sz="1200">
                <a:latin typeface="Calibri"/>
                <a:ea typeface="Calibri"/>
                <a:cs typeface="Calibri"/>
                <a:sym typeface="Calibri"/>
              </a:rPr>
              <a:t>Circa l’80% delle terre erano riservate alla minoranza bianca. I matrimoni misti tra i differenti gruppi razziali erano proibiti. </a:t>
            </a:r>
            <a:endParaRPr/>
          </a:p>
          <a:p>
            <a:pPr marL="0" lvl="0" indent="0" algn="just" rtl="0">
              <a:lnSpc>
                <a:spcPct val="115000"/>
              </a:lnSpc>
              <a:spcBef>
                <a:spcPts val="400"/>
              </a:spcBef>
              <a:spcAft>
                <a:spcPts val="0"/>
              </a:spcAft>
              <a:buClr>
                <a:schemeClr val="dk1"/>
              </a:buClr>
              <a:buSzPts val="1200"/>
              <a:buFont typeface="Calibri"/>
              <a:buChar char="•"/>
            </a:pPr>
            <a:r>
              <a:rPr lang="it-IT" sz="1200">
                <a:latin typeface="Calibri"/>
                <a:ea typeface="Calibri"/>
                <a:cs typeface="Calibri"/>
                <a:sym typeface="Calibri"/>
              </a:rPr>
              <a:t>Durante questo periodo ci furono anche violente repressioni di sudafricani non bianchi con centinaia di persone imprigionate o uccise </a:t>
            </a:r>
            <a:r>
              <a:rPr lang="it-IT" sz="1200" i="1">
                <a:latin typeface="Calibri"/>
                <a:ea typeface="Calibri"/>
                <a:cs typeface="Calibri"/>
                <a:sym typeface="Calibri"/>
              </a:rPr>
              <a:t>(13)</a:t>
            </a:r>
            <a:r>
              <a:rPr lang="it-IT" sz="1200">
                <a:latin typeface="Calibri"/>
                <a:ea typeface="Calibri"/>
                <a:cs typeface="Calibri"/>
                <a:sym typeface="Calibri"/>
              </a:rPr>
              <a:t>.</a:t>
            </a:r>
            <a:endParaRPr sz="1200">
              <a:solidFill>
                <a:srgbClr val="4F81BD"/>
              </a:solidFill>
              <a:latin typeface="Calibri"/>
              <a:ea typeface="Calibri"/>
              <a:cs typeface="Calibri"/>
              <a:sym typeface="Calibri"/>
            </a:endParaRPr>
          </a:p>
          <a:p>
            <a:pPr marL="0" lvl="0" indent="0" algn="just" rtl="0">
              <a:lnSpc>
                <a:spcPct val="115000"/>
              </a:lnSpc>
              <a:spcBef>
                <a:spcPts val="400"/>
              </a:spcBef>
              <a:spcAft>
                <a:spcPts val="0"/>
              </a:spcAft>
              <a:buSzPts val="1400"/>
              <a:buNone/>
            </a:pPr>
            <a:r>
              <a:rPr lang="it-IT" sz="1200">
                <a:solidFill>
                  <a:srgbClr val="4F81BD"/>
                </a:solidFill>
                <a:latin typeface="Calibri"/>
                <a:ea typeface="Calibri"/>
                <a:cs typeface="Calibri"/>
                <a:sym typeface="Calibri"/>
              </a:rPr>
              <a:t>Invitate i partecipanti a fare riferimento alla loro copia della UDHR e a mettere in evidenza quali diritti secondo loro sono stati violati . Le risposte potrebbero includere: </a:t>
            </a:r>
            <a:endParaRPr/>
          </a:p>
          <a:p>
            <a:pPr marL="0" lvl="0" indent="0" algn="l" rtl="0">
              <a:lnSpc>
                <a:spcPct val="115000"/>
              </a:lnSpc>
              <a:spcBef>
                <a:spcPts val="300"/>
              </a:spcBef>
              <a:spcAft>
                <a:spcPts val="0"/>
              </a:spcAft>
              <a:buClr>
                <a:srgbClr val="4F81BD"/>
              </a:buClr>
              <a:buSzPts val="1200"/>
              <a:buFont typeface="Calibri"/>
              <a:buChar char="•"/>
            </a:pPr>
            <a:r>
              <a:rPr lang="it-IT" sz="1200">
                <a:solidFill>
                  <a:srgbClr val="4F81BD"/>
                </a:solidFill>
                <a:latin typeface="Calibri"/>
                <a:ea typeface="Calibri"/>
                <a:cs typeface="Calibri"/>
                <a:sym typeface="Calibri"/>
              </a:rPr>
              <a:t>Il diritto a non subire discriminazione (articolo 2).</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Calibri"/>
              <a:buChar char="•"/>
            </a:pPr>
            <a:r>
              <a:rPr lang="it-IT" sz="1200">
                <a:solidFill>
                  <a:srgbClr val="4F81BD"/>
                </a:solidFill>
                <a:latin typeface="Calibri"/>
                <a:ea typeface="Calibri"/>
                <a:cs typeface="Calibri"/>
                <a:sym typeface="Calibri"/>
              </a:rPr>
              <a:t>Il diritto alla vita (articolo 3): vennero uccise persone.</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Calibri"/>
              <a:buChar char="•"/>
            </a:pPr>
            <a:r>
              <a:rPr lang="it-IT" sz="1200">
                <a:solidFill>
                  <a:srgbClr val="4F81BD"/>
                </a:solidFill>
                <a:latin typeface="Calibri"/>
                <a:ea typeface="Calibri"/>
                <a:cs typeface="Calibri"/>
                <a:sym typeface="Calibri"/>
              </a:rPr>
              <a:t>Libertà di movimento (articolo 13): le persone non bianche non potevano accedere alle stesse aree della popolazione bianca</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Calibri"/>
              <a:buChar char="•"/>
            </a:pPr>
            <a:r>
              <a:rPr lang="it-IT" sz="1200">
                <a:solidFill>
                  <a:srgbClr val="4F81BD"/>
                </a:solidFill>
                <a:latin typeface="Calibri"/>
                <a:ea typeface="Calibri"/>
                <a:cs typeface="Calibri"/>
                <a:sym typeface="Calibri"/>
              </a:rPr>
              <a:t>Il diritto al matrimonio (articolo 16): i matrimoni misti erano proibiti.</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Calibri"/>
              <a:buChar char="•"/>
            </a:pPr>
            <a:r>
              <a:rPr lang="it-IT" sz="1200">
                <a:solidFill>
                  <a:srgbClr val="4F81BD"/>
                </a:solidFill>
                <a:latin typeface="Calibri"/>
                <a:ea typeface="Calibri"/>
                <a:cs typeface="Calibri"/>
                <a:sym typeface="Calibri"/>
              </a:rPr>
              <a:t>Il diritto alla proprietà ed il diritto a non esserne privati (articolo 17): l’80 % delle terre era proprietà della popolazione bianca</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Calibri"/>
              <a:buChar char="•"/>
            </a:pPr>
            <a:r>
              <a:rPr lang="it-IT" sz="1200">
                <a:solidFill>
                  <a:srgbClr val="4F81BD"/>
                </a:solidFill>
                <a:latin typeface="Calibri"/>
                <a:ea typeface="Calibri"/>
                <a:cs typeface="Calibri"/>
                <a:sym typeface="Calibri"/>
              </a:rPr>
              <a:t>Libertà di associazione (articolo 20):  i gruppi politici della popolazione non bianca erano proibiti dalla legge.</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Calibri"/>
              <a:buChar char="•"/>
            </a:pPr>
            <a:r>
              <a:rPr lang="it-IT" sz="1200">
                <a:solidFill>
                  <a:srgbClr val="4F81BD"/>
                </a:solidFill>
                <a:latin typeface="Calibri"/>
                <a:ea typeface="Calibri"/>
                <a:cs typeface="Calibri"/>
                <a:sym typeface="Calibri"/>
              </a:rPr>
              <a:t>Il diritto all’istruzione (articolo 26): ai bambini veniva negata un’istruzione </a:t>
            </a:r>
            <a:r>
              <a:rPr lang="it-IT" sz="1200">
                <a:solidFill>
                  <a:srgbClr val="4F81BD"/>
                </a:solidFill>
              </a:rPr>
              <a:t>e</a:t>
            </a:r>
            <a:r>
              <a:rPr lang="it-IT" sz="1200">
                <a:solidFill>
                  <a:srgbClr val="4F81BD"/>
                </a:solidFill>
                <a:latin typeface="Calibri"/>
                <a:ea typeface="Calibri"/>
                <a:cs typeface="Calibri"/>
                <a:sym typeface="Calibri"/>
              </a:rPr>
              <a:t>gualitaria.</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Calibri"/>
              <a:buChar char="•"/>
            </a:pPr>
            <a:r>
              <a:rPr lang="it-IT" sz="1200">
                <a:solidFill>
                  <a:srgbClr val="4F81BD"/>
                </a:solidFill>
                <a:latin typeface="Calibri"/>
                <a:ea typeface="Calibri"/>
                <a:cs typeface="Calibri"/>
                <a:sym typeface="Calibri"/>
              </a:rPr>
              <a:t>Il diritto alla salute (articolo 25): la popolazione non bianca non aveva accesso alle stesse strutture della popolazione bianca</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Calibri"/>
              <a:buChar char="•"/>
            </a:pPr>
            <a:r>
              <a:rPr lang="it-IT" sz="1200">
                <a:solidFill>
                  <a:srgbClr val="4F81BD"/>
                </a:solidFill>
                <a:latin typeface="Calibri"/>
                <a:ea typeface="Calibri"/>
                <a:cs typeface="Calibri"/>
                <a:sym typeface="Calibri"/>
              </a:rPr>
              <a:t>Diritti politici (rappresentanza) (articolo 21): alla popolazione non bianca era negata la partecipazione politica al governo</a:t>
            </a:r>
            <a:endParaRPr sz="1200"/>
          </a:p>
        </p:txBody>
      </p:sp>
      <p:sp>
        <p:nvSpPr>
          <p:cNvPr id="437" name="Google Shape;437;p37: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8:notes"/>
          <p:cNvSpPr>
            <a:spLocks noGrp="1" noRot="1" noChangeAspect="1"/>
          </p:cNvSpPr>
          <p:nvPr>
            <p:ph type="sldImg" idx="2"/>
          </p:nvPr>
        </p:nvSpPr>
        <p:spPr>
          <a:xfrm>
            <a:off x="1398588" y="339725"/>
            <a:ext cx="4000500" cy="225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4" name="Google Shape;444;p38:notes"/>
          <p:cNvSpPr txBox="1">
            <a:spLocks noGrp="1"/>
          </p:cNvSpPr>
          <p:nvPr>
            <p:ph type="body" idx="1"/>
          </p:nvPr>
        </p:nvSpPr>
        <p:spPr>
          <a:xfrm>
            <a:off x="679450" y="2720975"/>
            <a:ext cx="5438775" cy="6450013"/>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solidFill>
                  <a:srgbClr val="000000"/>
                </a:solidFill>
                <a:latin typeface="Calibri"/>
                <a:ea typeface="Calibri"/>
                <a:cs typeface="Calibri"/>
                <a:sym typeface="Calibri"/>
              </a:rPr>
              <a:t>Il genocidio in Cambogia (1975–1979) </a:t>
            </a:r>
            <a:r>
              <a:rPr lang="it-IT" sz="1200" b="1" i="1" u="sng">
                <a:solidFill>
                  <a:srgbClr val="000000"/>
                </a:solidFill>
                <a:latin typeface="Calibri"/>
                <a:ea typeface="Calibri"/>
                <a:cs typeface="Calibri"/>
                <a:sym typeface="Calibri"/>
              </a:rPr>
              <a:t>(14)</a:t>
            </a:r>
            <a:r>
              <a:rPr lang="it-IT" sz="1200" b="1" u="sng">
                <a:solidFill>
                  <a:srgbClr val="000000"/>
                </a:solidFill>
                <a:latin typeface="Calibri"/>
                <a:ea typeface="Calibri"/>
                <a:cs typeface="Calibri"/>
                <a:sym typeface="Calibri"/>
              </a:rPr>
              <a:t>:</a:t>
            </a:r>
            <a:endParaRPr sz="1200">
              <a:latin typeface="Calibri"/>
              <a:ea typeface="Calibri"/>
              <a:cs typeface="Calibri"/>
              <a:sym typeface="Calibri"/>
            </a:endParaRPr>
          </a:p>
          <a:p>
            <a:pPr marL="457200" lvl="0" indent="-317500" algn="just" rtl="0">
              <a:lnSpc>
                <a:spcPct val="115000"/>
              </a:lnSpc>
              <a:spcBef>
                <a:spcPts val="1000"/>
              </a:spcBef>
              <a:spcAft>
                <a:spcPts val="0"/>
              </a:spcAft>
              <a:buSzPts val="1400"/>
              <a:buChar char="●"/>
            </a:pPr>
            <a:r>
              <a:rPr lang="it-IT" sz="1100"/>
              <a:t>Tra </a:t>
            </a:r>
            <a:r>
              <a:rPr lang="it-IT" sz="1200"/>
              <a:t>il 1975 ed il  1979 circa 3 milioni di persone morirono per mano del regime dei Khmer Rossi in Cambogia</a:t>
            </a:r>
            <a:r>
              <a:rPr lang="it-IT" sz="1300">
                <a:solidFill>
                  <a:srgbClr val="000000"/>
                </a:solidFill>
                <a:latin typeface="Calibri"/>
                <a:ea typeface="Calibri"/>
                <a:cs typeface="Calibri"/>
                <a:sym typeface="Calibri"/>
              </a:rPr>
              <a:t>. </a:t>
            </a:r>
            <a:endParaRPr sz="700"/>
          </a:p>
          <a:p>
            <a:pPr marL="457200" lvl="0" indent="-317500" algn="just" rtl="0">
              <a:lnSpc>
                <a:spcPct val="115000"/>
              </a:lnSpc>
              <a:spcBef>
                <a:spcPts val="0"/>
              </a:spcBef>
              <a:spcAft>
                <a:spcPts val="0"/>
              </a:spcAft>
              <a:buSzPts val="1400"/>
              <a:buChar char="●"/>
            </a:pPr>
            <a:r>
              <a:rPr lang="it-IT" sz="1200"/>
              <a:t>I Khmer Rossi volevano costringere tutta la popolazione a lavorare in fattorie statali in maniera da produrre cibo sufficiente a rendere la Cambogia indipendente da aiuti esterni</a:t>
            </a:r>
            <a:r>
              <a:rPr lang="it-IT" sz="1300">
                <a:solidFill>
                  <a:srgbClr val="000000"/>
                </a:solidFill>
                <a:latin typeface="Calibri"/>
                <a:ea typeface="Calibri"/>
                <a:cs typeface="Calibri"/>
                <a:sym typeface="Calibri"/>
              </a:rPr>
              <a:t>.</a:t>
            </a:r>
            <a:endParaRPr sz="700"/>
          </a:p>
          <a:p>
            <a:pPr marL="457200" lvl="0" indent="-304800" algn="l" rtl="0">
              <a:lnSpc>
                <a:spcPct val="100000"/>
              </a:lnSpc>
              <a:spcBef>
                <a:spcPts val="0"/>
              </a:spcBef>
              <a:spcAft>
                <a:spcPts val="0"/>
              </a:spcAft>
              <a:buSzPts val="1200"/>
              <a:buChar char="●"/>
            </a:pPr>
            <a:r>
              <a:rPr lang="it-IT" sz="1200"/>
              <a:t>I bambini erano separati dai loro genitori ed erano costretti a lavorare in campi di lavoro mentre gli adulti erano costretti a trasferirsi in zone rurali per lavorare nelle fattorie. </a:t>
            </a:r>
            <a:endParaRPr sz="700"/>
          </a:p>
          <a:p>
            <a:pPr marL="457200" lvl="0" indent="-304800" algn="l" rtl="0">
              <a:lnSpc>
                <a:spcPct val="100000"/>
              </a:lnSpc>
              <a:spcBef>
                <a:spcPts val="0"/>
              </a:spcBef>
              <a:spcAft>
                <a:spcPts val="0"/>
              </a:spcAft>
              <a:buSzPts val="1200"/>
              <a:buChar char="●"/>
            </a:pPr>
            <a:r>
              <a:rPr lang="it-IT" sz="1200"/>
              <a:t>Molte persone morirono di stenti e a causa dei lavori forzati nelle fattorie. Gli oppositori o I sospetti oppositori del regime, gli intellettuali, le persone appartenenti a minoranze etniche e religiose  venivano sottoposti ad interrogatori, torturati ed uccisi. </a:t>
            </a:r>
            <a:endParaRPr sz="700"/>
          </a:p>
          <a:p>
            <a:pPr marL="457200" lvl="0" indent="-317500" algn="l" rtl="0">
              <a:lnSpc>
                <a:spcPct val="100000"/>
              </a:lnSpc>
              <a:spcBef>
                <a:spcPts val="0"/>
              </a:spcBef>
              <a:spcAft>
                <a:spcPts val="0"/>
              </a:spcAft>
              <a:buSzPts val="1400"/>
              <a:buChar char="●"/>
            </a:pPr>
            <a:r>
              <a:rPr lang="it-IT" sz="1200"/>
              <a:t>Numerosi templi buddisti furono distrutti</a:t>
            </a:r>
            <a:r>
              <a:rPr lang="it-IT" sz="1300">
                <a:solidFill>
                  <a:srgbClr val="000000"/>
                </a:solidFill>
                <a:latin typeface="Calibri"/>
                <a:ea typeface="Calibri"/>
                <a:cs typeface="Calibri"/>
                <a:sym typeface="Calibri"/>
              </a:rPr>
              <a:t>.</a:t>
            </a:r>
            <a:endParaRPr sz="1300">
              <a:solidFill>
                <a:srgbClr val="000000"/>
              </a:solidFill>
              <a:latin typeface="Calibri"/>
              <a:ea typeface="Calibri"/>
              <a:cs typeface="Calibri"/>
              <a:sym typeface="Calibri"/>
            </a:endParaRPr>
          </a:p>
          <a:p>
            <a:pPr marL="457200" lvl="0" indent="0" algn="l" rtl="0">
              <a:lnSpc>
                <a:spcPct val="100000"/>
              </a:lnSpc>
              <a:spcBef>
                <a:spcPts val="360"/>
              </a:spcBef>
              <a:spcAft>
                <a:spcPts val="0"/>
              </a:spcAft>
              <a:buNone/>
            </a:pPr>
            <a:endParaRPr sz="1300">
              <a:solidFill>
                <a:srgbClr val="000000"/>
              </a:solidFill>
            </a:endParaRPr>
          </a:p>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I diritti umani violati furono: </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Il diritto alla vita (articolo 3): uomini, donne e bambini morirono per mano del regime dei Khmer Rossi.</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Il diritto a non essere soggetti  a tortura o a trattamenti o punizioni crudeli, inumane o degradanti (articolo 5): le persone venivano spesso torturate quando erano sospettate di essere oppositori del regime.</a:t>
            </a:r>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Il diritto alla vita di famiglia (articolo 12): I bambini erano tolti ai propri genitori e costretti a lavorare in campi di lavoro.</a:t>
            </a:r>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Il diritto alla libertà di movimento e di residenza (articolo 13): le persone erano costrette a trasferirsi in aree rurali per lavorare nelle fattorie lontano dalle loro case. </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Libertà di pensiero, coscienza e religione (articolo 18): gli oppositori del regime erano giustiziati, le persone non avevano il diritto di praticare la loro religione e molti templi buddisti furono distrutti. </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Il diritto a scegliere liberamente la propria occupazione (articolo 23): le persone erano costrette a lavorare nelle fattorie.</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Il diritto al cibo (articolo 25): le persone morivano di denutrizione.</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p:txBody>
      </p:sp>
      <p:sp>
        <p:nvSpPr>
          <p:cNvPr id="445" name="Google Shape;445;p38: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9:notes"/>
          <p:cNvSpPr>
            <a:spLocks noGrp="1" noRot="1" noChangeAspect="1"/>
          </p:cNvSpPr>
          <p:nvPr>
            <p:ph type="sldImg" idx="2"/>
          </p:nvPr>
        </p:nvSpPr>
        <p:spPr>
          <a:xfrm>
            <a:off x="422275" y="4032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2" name="Google Shape;452;p39:notes"/>
          <p:cNvSpPr txBox="1">
            <a:spLocks noGrp="1"/>
          </p:cNvSpPr>
          <p:nvPr>
            <p:ph type="body" idx="1"/>
          </p:nvPr>
        </p:nvSpPr>
        <p:spPr>
          <a:xfrm>
            <a:off x="679450" y="3927475"/>
            <a:ext cx="5530850" cy="4989513"/>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b="1" u="sng">
                <a:solidFill>
                  <a:srgbClr val="000000"/>
                </a:solidFill>
                <a:latin typeface="Calibri"/>
                <a:ea typeface="Calibri"/>
                <a:cs typeface="Calibri"/>
                <a:sym typeface="Calibri"/>
              </a:rPr>
              <a:t>Il genocidio in Rwanda(1994) </a:t>
            </a:r>
            <a:r>
              <a:rPr lang="it-IT" sz="1200" b="1" i="1" u="sng">
                <a:solidFill>
                  <a:srgbClr val="000000"/>
                </a:solidFill>
                <a:latin typeface="Calibri"/>
                <a:ea typeface="Calibri"/>
                <a:cs typeface="Calibri"/>
                <a:sym typeface="Calibri"/>
              </a:rPr>
              <a:t>(15)</a:t>
            </a:r>
            <a:r>
              <a:rPr lang="it-IT" sz="1200" b="1" u="sng">
                <a:solidFill>
                  <a:srgbClr val="000000"/>
                </a:solidFill>
                <a:latin typeface="Calibri"/>
                <a:ea typeface="Calibri"/>
                <a:cs typeface="Calibri"/>
                <a:sym typeface="Calibri"/>
              </a:rPr>
              <a:t>:</a:t>
            </a:r>
            <a:endParaRPr sz="1200">
              <a:latin typeface="Calibri"/>
              <a:ea typeface="Calibri"/>
              <a:cs typeface="Calibri"/>
              <a:sym typeface="Calibri"/>
            </a:endParaRPr>
          </a:p>
          <a:p>
            <a:pPr marL="0" lvl="0" indent="0" algn="l" rtl="0">
              <a:lnSpc>
                <a:spcPct val="100000"/>
              </a:lnSpc>
              <a:spcBef>
                <a:spcPts val="1360"/>
              </a:spcBef>
              <a:spcAft>
                <a:spcPts val="0"/>
              </a:spcAft>
              <a:buClr>
                <a:schemeClr val="dk1"/>
              </a:buClr>
              <a:buSzPts val="1200"/>
              <a:buFont typeface="Calibri"/>
              <a:buChar char="•"/>
            </a:pPr>
            <a:r>
              <a:rPr lang="it-IT" sz="1200">
                <a:latin typeface="Calibri"/>
                <a:ea typeface="Calibri"/>
                <a:cs typeface="Calibri"/>
                <a:sym typeface="Calibri"/>
              </a:rPr>
              <a:t>Nel 1994, durante la guerra civile, il 20% della popolazione del Rwanda morì in un conflitto tra due gruppi etnici</a:t>
            </a:r>
            <a:endParaRPr/>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I Tutsi e gli Hutu moderati furono torturati ed uccisi  su vasta scala dai membri della maggioranza Hutu . I massacri furono perpetrati sia dalle autorità che dai civili  spinti dalla propaganda razzista. </a:t>
            </a:r>
            <a:endParaRPr/>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Le bambine e le donne erano bersagli principali in quanto la violenza sessuale era sistematicamente utilizzata contro di loro. </a:t>
            </a:r>
            <a:endParaRPr/>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Molte abitazioni Tutsi furono distrutte.</a:t>
            </a:r>
            <a:endParaRPr/>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La comunità internazionale non intervenne prontamente durante il genocidio in Rwanda.</a:t>
            </a:r>
            <a:endParaRPr/>
          </a:p>
          <a:p>
            <a:pPr marL="0" lvl="0" indent="0" algn="l" rtl="0">
              <a:lnSpc>
                <a:spcPct val="100000"/>
              </a:lnSpc>
              <a:spcBef>
                <a:spcPts val="360"/>
              </a:spcBef>
              <a:spcAft>
                <a:spcPts val="0"/>
              </a:spcAft>
              <a:buSzPts val="1400"/>
              <a:buNone/>
            </a:pPr>
            <a:endParaRPr sz="1200">
              <a:latin typeface="Calibri"/>
              <a:ea typeface="Calibri"/>
              <a:cs typeface="Calibri"/>
              <a:sym typeface="Calibri"/>
            </a:endParaRPr>
          </a:p>
          <a:p>
            <a:pPr marL="0" lvl="0" indent="0" algn="l"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Alcuni diritti umani violati furono:</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Il diritto alla vita (articolo 3): un gran numero di persone del Ruanda furono uccise a causa dell’appartenenza etnica</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Il diritto a non subire tortura o trattamenti o punizioni crudeli, inumane o degradanti (articolo 5): durante tutto il genocidio le persone vennero torturate e donne e bambine vennero stuprate</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Il diritto alla proprietà (articolo 17): le case della popolazione Tutsi furono distrutte.</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453" name="Google Shape;453;p39: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a:spLocks noGrp="1" noRot="1" noChangeAspect="1"/>
          </p:cNvSpPr>
          <p:nvPr>
            <p:ph type="sldImg" idx="2"/>
          </p:nvPr>
        </p:nvSpPr>
        <p:spPr>
          <a:xfrm>
            <a:off x="962025" y="1241425"/>
            <a:ext cx="4873625" cy="27416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3" name="Google Shape;173;p4:notes"/>
          <p:cNvSpPr txBox="1">
            <a:spLocks noGrp="1"/>
          </p:cNvSpPr>
          <p:nvPr>
            <p:ph type="body" idx="1"/>
          </p:nvPr>
        </p:nvSpPr>
        <p:spPr>
          <a:xfrm>
            <a:off x="422275" y="4016375"/>
            <a:ext cx="5953125" cy="541337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r>
              <a:rPr lang="it-IT" sz="1200" b="1" dirty="0">
                <a:latin typeface="Calibri"/>
                <a:ea typeface="Calibri"/>
                <a:cs typeface="Calibri"/>
                <a:sym typeface="Calibri"/>
              </a:rPr>
              <a:t>Nota preliminare sul linguaggio</a:t>
            </a:r>
            <a:endParaRPr sz="12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Char char="•"/>
            </a:pPr>
            <a:r>
              <a:rPr lang="it-IT" sz="1200" dirty="0">
                <a:latin typeface="Calibri"/>
                <a:ea typeface="Calibri"/>
                <a:cs typeface="Calibri"/>
                <a:sym typeface="Calibri"/>
              </a:rPr>
              <a:t> Sappiamo che il linguaggio e la terminologia riflettono la concezione in evoluzione di disabilità e che termini differenti saranno usati nel tempo da persone diverse in contesti diversi. </a:t>
            </a:r>
            <a:endParaRPr dirty="0"/>
          </a:p>
          <a:p>
            <a:pPr marL="627063" lvl="1" indent="-169861" algn="l" rtl="0">
              <a:lnSpc>
                <a:spcPct val="100000"/>
              </a:lnSpc>
              <a:spcBef>
                <a:spcPts val="0"/>
              </a:spcBef>
              <a:spcAft>
                <a:spcPts val="0"/>
              </a:spcAft>
              <a:buClr>
                <a:schemeClr val="dk1"/>
              </a:buClr>
              <a:buSzPts val="1200"/>
              <a:buFont typeface="Calibri"/>
              <a:buChar char="•"/>
            </a:pPr>
            <a:r>
              <a:rPr lang="it-IT" sz="1200" dirty="0">
                <a:latin typeface="Calibri"/>
                <a:ea typeface="Calibri"/>
                <a:cs typeface="Calibri"/>
                <a:sym typeface="Calibri"/>
              </a:rPr>
              <a:t>Le persone devono essere in grado di decidere sul vocabolario, modi di dire e descrizioni della loro esperienza, situazione o disagio. </a:t>
            </a:r>
            <a:endParaRPr dirty="0"/>
          </a:p>
          <a:p>
            <a:pPr marL="627063" lvl="1" indent="-169861" algn="l" rtl="0">
              <a:lnSpc>
                <a:spcPct val="100000"/>
              </a:lnSpc>
              <a:spcBef>
                <a:spcPts val="0"/>
              </a:spcBef>
              <a:spcAft>
                <a:spcPts val="0"/>
              </a:spcAft>
              <a:buClr>
                <a:schemeClr val="dk1"/>
              </a:buClr>
              <a:buSzPts val="1200"/>
              <a:buFont typeface="Calibri"/>
              <a:buChar char="•"/>
            </a:pPr>
            <a:r>
              <a:rPr lang="it-IT" sz="1200" dirty="0">
                <a:latin typeface="Calibri"/>
                <a:ea typeface="Calibri"/>
                <a:cs typeface="Calibri"/>
                <a:sym typeface="Calibri"/>
              </a:rPr>
              <a:t>Ad esempio, riferendosi al campo della salute mentale, alcune persone utilizzano termini quali “persone con diagnosi psichiatrica”, “persone con problemi di salute mentale” o “malattia mentale”, “persone con condizioni di salute mentale”, “consumatori”, “utenti dei servizi” o “sopravvissuti alla psichiatria”.</a:t>
            </a:r>
            <a:endParaRPr dirty="0"/>
          </a:p>
          <a:p>
            <a:pPr marL="627063" lvl="1" indent="-169861" algn="l" rtl="0">
              <a:lnSpc>
                <a:spcPct val="100000"/>
              </a:lnSpc>
              <a:spcBef>
                <a:spcPts val="0"/>
              </a:spcBef>
              <a:spcAft>
                <a:spcPts val="0"/>
              </a:spcAft>
              <a:buClr>
                <a:schemeClr val="dk1"/>
              </a:buClr>
              <a:buSzPts val="1200"/>
              <a:buFont typeface="Calibri"/>
              <a:buChar char="•"/>
            </a:pPr>
            <a:r>
              <a:rPr lang="it-IT" sz="1200" dirty="0">
                <a:latin typeface="Calibri"/>
                <a:ea typeface="Calibri"/>
                <a:cs typeface="Calibri"/>
                <a:sym typeface="Calibri"/>
              </a:rPr>
              <a:t>Altri trovano che alcuni o tutti questi termini siano stigmatizzanti o utilizzano diverse espressioni per riferire le proprie emozioni, esperienze o disagio. </a:t>
            </a:r>
            <a:endParaRPr dirty="0"/>
          </a:p>
          <a:p>
            <a:pPr marL="627063" lvl="1" indent="-169861" algn="l" rtl="0">
              <a:lnSpc>
                <a:spcPct val="100000"/>
              </a:lnSpc>
              <a:spcBef>
                <a:spcPts val="0"/>
              </a:spcBef>
              <a:spcAft>
                <a:spcPts val="0"/>
              </a:spcAft>
              <a:buClr>
                <a:schemeClr val="dk1"/>
              </a:buClr>
              <a:buSzPts val="1200"/>
              <a:buFont typeface="Calibri"/>
              <a:buChar char="•"/>
            </a:pPr>
            <a:r>
              <a:rPr lang="it-IT" sz="1200" dirty="0">
                <a:latin typeface="Calibri"/>
                <a:ea typeface="Calibri"/>
                <a:cs typeface="Calibri"/>
                <a:sym typeface="Calibri"/>
              </a:rPr>
              <a:t>In maniera simile, ci si riferisce alla disabilità intellettiva utilizzando differenti termini in contesti differenti, tra cui, ad esempio, “disabilità di apprendimento” o “disordini dello sviluppo intellettivo” o “difficoltà di apprendimento”.</a:t>
            </a:r>
            <a:endParaRPr dirty="0"/>
          </a:p>
          <a:p>
            <a:pPr marL="0" lvl="0" indent="0" algn="l" rtl="0">
              <a:lnSpc>
                <a:spcPct val="100000"/>
              </a:lnSpc>
              <a:spcBef>
                <a:spcPts val="0"/>
              </a:spcBef>
              <a:spcAft>
                <a:spcPts val="0"/>
              </a:spcAft>
              <a:buClr>
                <a:schemeClr val="dk1"/>
              </a:buClr>
              <a:buSzPts val="1200"/>
              <a:buFont typeface="Calibri"/>
              <a:buNone/>
            </a:pPr>
            <a:endParaRPr sz="12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Char char="•"/>
            </a:pPr>
            <a:r>
              <a:rPr lang="it-IT" sz="1200" dirty="0">
                <a:latin typeface="Calibri"/>
                <a:ea typeface="Calibri"/>
                <a:cs typeface="Calibri"/>
                <a:sym typeface="Calibri"/>
              </a:rPr>
              <a:t>Il termine “disabilità psicosociale” è stato sviluppato per includere sia le persone che hanno ricevuto una diagnosi di salute mentale, sia coloro che si </a:t>
            </a:r>
            <a:r>
              <a:rPr lang="it-IT" sz="1200" dirty="0" err="1">
                <a:latin typeface="Calibri"/>
                <a:ea typeface="Calibri"/>
                <a:cs typeface="Calibri"/>
                <a:sym typeface="Calibri"/>
              </a:rPr>
              <a:t>autoidentificano</a:t>
            </a:r>
            <a:r>
              <a:rPr lang="it-IT" sz="1200" dirty="0">
                <a:latin typeface="Calibri"/>
                <a:ea typeface="Calibri"/>
                <a:cs typeface="Calibri"/>
                <a:sym typeface="Calibri"/>
              </a:rPr>
              <a:t> con questo termine. </a:t>
            </a:r>
            <a:endParaRPr dirty="0"/>
          </a:p>
          <a:p>
            <a:pPr marL="0" lvl="0" indent="0" algn="l" rtl="0">
              <a:lnSpc>
                <a:spcPct val="100000"/>
              </a:lnSpc>
              <a:spcBef>
                <a:spcPts val="0"/>
              </a:spcBef>
              <a:spcAft>
                <a:spcPts val="0"/>
              </a:spcAft>
              <a:buClr>
                <a:schemeClr val="dk1"/>
              </a:buClr>
              <a:buSzPts val="1200"/>
              <a:buFont typeface="Calibri"/>
              <a:buChar char="•"/>
            </a:pPr>
            <a:r>
              <a:rPr lang="it-IT" sz="1200" dirty="0">
                <a:latin typeface="Calibri"/>
                <a:ea typeface="Calibri"/>
                <a:cs typeface="Calibri"/>
                <a:sym typeface="Calibri"/>
              </a:rPr>
              <a:t>I termini “disabilità cognitiva” e “disabilità intellettiva” sono concepiti per comprendere le persone che hanno ricevuto una diagnosi specificatamente legata alla loro funzione cognitiva o intellettiva, inclusa, ma non solo, la demenza e l’autismo. </a:t>
            </a:r>
            <a:endParaRPr dirty="0"/>
          </a:p>
          <a:p>
            <a:pPr marL="0" lvl="0" indent="0" algn="l" rtl="0">
              <a:lnSpc>
                <a:spcPct val="100000"/>
              </a:lnSpc>
              <a:spcBef>
                <a:spcPts val="0"/>
              </a:spcBef>
              <a:spcAft>
                <a:spcPts val="0"/>
              </a:spcAft>
              <a:buClr>
                <a:schemeClr val="dk1"/>
              </a:buClr>
              <a:buSzPts val="1200"/>
              <a:buFont typeface="Calibri"/>
              <a:buChar char="•"/>
            </a:pPr>
            <a:r>
              <a:rPr lang="it-IT" sz="1200" dirty="0">
                <a:latin typeface="Calibri"/>
                <a:ea typeface="Calibri"/>
                <a:cs typeface="Calibri"/>
                <a:sym typeface="Calibri"/>
              </a:rPr>
              <a:t>L’utilizzo del termine “disabilità” è importante in questo contesto perché evidenzia le notevoli barriere che impediscono la piena ed effettiva partecipazione nella società delle persone con impedimenti reali o percepiti ed il fatto che essi siano protetti dalla CRPD.</a:t>
            </a:r>
            <a:endParaRPr dirty="0"/>
          </a:p>
          <a:p>
            <a:pPr marL="0" lvl="0" indent="0" algn="l" rtl="0">
              <a:lnSpc>
                <a:spcPct val="100000"/>
              </a:lnSpc>
              <a:spcBef>
                <a:spcPts val="0"/>
              </a:spcBef>
              <a:spcAft>
                <a:spcPts val="0"/>
              </a:spcAft>
              <a:buClr>
                <a:schemeClr val="dk1"/>
              </a:buClr>
              <a:buSzPts val="1200"/>
              <a:buFont typeface="Calibri"/>
              <a:buChar char="•"/>
            </a:pPr>
            <a:r>
              <a:rPr lang="it-IT" sz="1200" dirty="0">
                <a:latin typeface="Calibri"/>
                <a:ea typeface="Calibri"/>
                <a:cs typeface="Calibri"/>
                <a:sym typeface="Calibri"/>
              </a:rPr>
              <a:t>L’utilizzo del termine “disabilità” in questo contesto non implica che le persone abbiano un impedimento o una disfunzione. </a:t>
            </a:r>
            <a:endParaRPr dirty="0"/>
          </a:p>
          <a:p>
            <a:pPr marL="0" lvl="0" indent="0" algn="l" rtl="0">
              <a:lnSpc>
                <a:spcPct val="100000"/>
              </a:lnSpc>
              <a:spcBef>
                <a:spcPts val="0"/>
              </a:spcBef>
              <a:spcAft>
                <a:spcPts val="0"/>
              </a:spcAft>
              <a:buClr>
                <a:schemeClr val="dk1"/>
              </a:buClr>
              <a:buSzPts val="1200"/>
              <a:buFont typeface="Calibri"/>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400"/>
              <a:buNone/>
            </a:pPr>
            <a:endParaRPr sz="1200" dirty="0">
              <a:latin typeface="Calibri"/>
              <a:ea typeface="Calibri"/>
              <a:cs typeface="Calibri"/>
              <a:sym typeface="Calibri"/>
            </a:endParaRPr>
          </a:p>
        </p:txBody>
      </p:sp>
      <p:sp>
        <p:nvSpPr>
          <p:cNvPr id="174" name="Google Shape;174;p4: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0:notes"/>
          <p:cNvSpPr>
            <a:spLocks noGrp="1" noRot="1" noChangeAspect="1"/>
          </p:cNvSpPr>
          <p:nvPr>
            <p:ph type="sldImg" idx="2"/>
          </p:nvPr>
        </p:nvSpPr>
        <p:spPr>
          <a:xfrm>
            <a:off x="831850" y="301625"/>
            <a:ext cx="5133975" cy="28876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0" name="Google Shape;460;p40:notes"/>
          <p:cNvSpPr txBox="1">
            <a:spLocks noGrp="1"/>
          </p:cNvSpPr>
          <p:nvPr>
            <p:ph type="body" idx="1"/>
          </p:nvPr>
        </p:nvSpPr>
        <p:spPr>
          <a:xfrm>
            <a:off x="576419" y="4532089"/>
            <a:ext cx="5543550" cy="4483100"/>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i="1">
                <a:latin typeface="Calibri"/>
                <a:ea typeface="Calibri"/>
                <a:cs typeface="Calibri"/>
                <a:sym typeface="Calibri"/>
              </a:rPr>
              <a:t>Esercizio 4.1: scenari di violazioni di diritti umani (40 min.)</a:t>
            </a:r>
            <a:endParaRPr sz="1200">
              <a:latin typeface="Calibri"/>
              <a:ea typeface="Calibri"/>
              <a:cs typeface="Calibri"/>
              <a:sym typeface="Calibri"/>
            </a:endParaRPr>
          </a:p>
          <a:p>
            <a:pPr marL="0" lvl="0" indent="0" algn="just" rtl="0">
              <a:lnSpc>
                <a:spcPct val="100000"/>
              </a:lnSpc>
              <a:spcBef>
                <a:spcPts val="1150"/>
              </a:spcBef>
              <a:spcAft>
                <a:spcPts val="0"/>
              </a:spcAft>
              <a:buSzPts val="1400"/>
              <a:buNone/>
            </a:pPr>
            <a:r>
              <a:rPr lang="it-IT" sz="1200">
                <a:solidFill>
                  <a:srgbClr val="4F81BD"/>
                </a:solidFill>
                <a:latin typeface="Calibri"/>
                <a:ea typeface="Calibri"/>
                <a:cs typeface="Calibri"/>
                <a:sym typeface="Calibri"/>
              </a:rPr>
              <a:t>Scegliete 3 scenari (o anche di più a seconda della grandezza del gruppo) dalla lista nell’ Allegato 1.</a:t>
            </a:r>
            <a:endParaRPr sz="1200">
              <a:latin typeface="Calibri"/>
              <a:ea typeface="Calibri"/>
              <a:cs typeface="Calibri"/>
              <a:sym typeface="Calibri"/>
            </a:endParaRPr>
          </a:p>
          <a:p>
            <a:pPr marL="0" lvl="0" indent="0" algn="just" rtl="0">
              <a:lnSpc>
                <a:spcPct val="100000"/>
              </a:lnSpc>
              <a:spcBef>
                <a:spcPts val="750"/>
              </a:spcBef>
              <a:spcAft>
                <a:spcPts val="0"/>
              </a:spcAft>
              <a:buSzPts val="1400"/>
              <a:buNone/>
            </a:pPr>
            <a:r>
              <a:rPr lang="it-IT" sz="1200">
                <a:solidFill>
                  <a:srgbClr val="4F81BD"/>
                </a:solidFill>
                <a:latin typeface="Calibri"/>
                <a:ea typeface="Calibri"/>
                <a:cs typeface="Calibri"/>
                <a:sym typeface="Calibri"/>
              </a:rPr>
              <a:t>Chiedete ai partecipanti di dividersi in gruppi ed assegnate uno scenario a ciascun gruppo. Poi chiedete ai partecipanti: </a:t>
            </a:r>
            <a:endParaRPr sz="1200">
              <a:latin typeface="Calibri"/>
              <a:ea typeface="Calibri"/>
              <a:cs typeface="Calibri"/>
              <a:sym typeface="Calibri"/>
            </a:endParaRPr>
          </a:p>
          <a:p>
            <a:pPr marL="342899" lvl="0" indent="-349249" algn="l" rtl="0">
              <a:lnSpc>
                <a:spcPct val="115000"/>
              </a:lnSpc>
              <a:spcBef>
                <a:spcPts val="600"/>
              </a:spcBef>
              <a:spcAft>
                <a:spcPts val="0"/>
              </a:spcAft>
              <a:buClr>
                <a:schemeClr val="dk1"/>
              </a:buClr>
              <a:buSzPts val="1200"/>
              <a:buFont typeface="Noto Sans Symbols"/>
              <a:buChar char="∙"/>
            </a:pPr>
            <a:r>
              <a:rPr lang="it-IT" sz="1200">
                <a:latin typeface="Calibri"/>
                <a:ea typeface="Calibri"/>
                <a:cs typeface="Calibri"/>
                <a:sym typeface="Calibri"/>
              </a:rPr>
              <a:t>Utilizzando la vostra copia della UDHR, riuscite ad identificare quali diritti umani sono stati violati in questi casi?</a:t>
            </a:r>
            <a:endParaRPr sz="700"/>
          </a:p>
          <a:p>
            <a:pPr marL="342899" lvl="0" indent="-349249" algn="l" rtl="0">
              <a:lnSpc>
                <a:spcPct val="115000"/>
              </a:lnSpc>
              <a:spcBef>
                <a:spcPts val="60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Date 10 minuti di tempo. Dopo questo tempo, in cui i partecipanti hanno discusso all’interno del loro gruppo, chiedete ad ogni gruppo di nominare un portavoce per riferire le risposte in plenaria </a:t>
            </a:r>
            <a:endParaRPr sz="700"/>
          </a:p>
          <a:p>
            <a:pPr marL="342899" lvl="0" indent="-349249" algn="l" rtl="0">
              <a:lnSpc>
                <a:spcPct val="115000"/>
              </a:lnSpc>
              <a:spcBef>
                <a:spcPts val="60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Le note sottostanti per il facilitatore offrono una guida su ciò che i partecipanti possono identificare come violazioni dei diritti umani. È comunque possibile che i partecipanti identifichino altri diritti oltre a quelli elencati nelle note per il facilitatore. In ogni caso chiedete ai partecipanti di spiegare perché ritengano che un determinato diritto sia stato violato.</a:t>
            </a:r>
            <a:endParaRPr sz="700"/>
          </a:p>
          <a:p>
            <a:pPr marL="342899" lvl="0" indent="-349249" algn="l" rtl="0">
              <a:lnSpc>
                <a:spcPct val="115000"/>
              </a:lnSpc>
              <a:spcBef>
                <a:spcPts val="60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L’articolo 1 (libertà ed uguaglianza) e l’ articolo 2 (non-discriminazione) della UDHR sono applicabili ad ogni scenario. </a:t>
            </a:r>
            <a:endParaRPr sz="1200">
              <a:latin typeface="Calibri"/>
              <a:ea typeface="Calibri"/>
              <a:cs typeface="Calibri"/>
              <a:sym typeface="Calibri"/>
            </a:endParaRPr>
          </a:p>
          <a:p>
            <a:pPr marL="0" lvl="0" indent="0" algn="just" rtl="0">
              <a:lnSpc>
                <a:spcPct val="100000"/>
              </a:lnSpc>
              <a:spcBef>
                <a:spcPts val="750"/>
              </a:spcBef>
              <a:spcAft>
                <a:spcPts val="0"/>
              </a:spcAft>
              <a:buSzPts val="1400"/>
              <a:buNone/>
            </a:pPr>
            <a:r>
              <a:rPr lang="it-IT" sz="1200">
                <a:solidFill>
                  <a:srgbClr val="4F81BD"/>
                </a:solidFill>
                <a:latin typeface="Calibri"/>
                <a:ea typeface="Calibri"/>
                <a:cs typeface="Calibri"/>
                <a:sym typeface="Calibri"/>
              </a:rPr>
              <a:t>Se un partecipante ritiene che nessun diritto umano sia stato violato, deve avere il tempo di spiegare la sua opinione.</a:t>
            </a:r>
            <a:endParaRPr sz="1200">
              <a:latin typeface="Calibri"/>
              <a:ea typeface="Calibri"/>
              <a:cs typeface="Calibri"/>
              <a:sym typeface="Calibri"/>
            </a:endParaRPr>
          </a:p>
          <a:p>
            <a:pPr marL="0" lvl="0" indent="0" algn="l" rtl="0">
              <a:lnSpc>
                <a:spcPct val="100000"/>
              </a:lnSpc>
              <a:spcBef>
                <a:spcPts val="600"/>
              </a:spcBef>
              <a:spcAft>
                <a:spcPts val="0"/>
              </a:spcAft>
              <a:buSzPts val="1400"/>
              <a:buNone/>
            </a:pPr>
            <a:endParaRPr sz="1200">
              <a:latin typeface="Calibri"/>
              <a:ea typeface="Calibri"/>
              <a:cs typeface="Calibri"/>
              <a:sym typeface="Calibri"/>
            </a:endParaRPr>
          </a:p>
        </p:txBody>
      </p:sp>
      <p:sp>
        <p:nvSpPr>
          <p:cNvPr id="461" name="Google Shape;461;p40: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1:notes"/>
          <p:cNvSpPr>
            <a:spLocks noGrp="1" noRot="1" noChangeAspect="1"/>
          </p:cNvSpPr>
          <p:nvPr>
            <p:ph type="sldImg" idx="2"/>
          </p:nvPr>
        </p:nvSpPr>
        <p:spPr>
          <a:xfrm>
            <a:off x="422275" y="3651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8" name="Google Shape;468;p41:notes"/>
          <p:cNvSpPr txBox="1">
            <a:spLocks noGrp="1"/>
          </p:cNvSpPr>
          <p:nvPr>
            <p:ph type="body" idx="1"/>
          </p:nvPr>
        </p:nvSpPr>
        <p:spPr>
          <a:xfrm>
            <a:off x="679450" y="38131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dirty="0">
                <a:latin typeface="Calibri"/>
                <a:ea typeface="Calibri"/>
                <a:cs typeface="Calibri"/>
                <a:sym typeface="Calibri"/>
              </a:rPr>
              <a:t>È una studentessa di biologia e leader di un</a:t>
            </a:r>
            <a:r>
              <a:rPr lang="it-IT" sz="1200" dirty="0"/>
              <a:t>’</a:t>
            </a:r>
            <a:r>
              <a:rPr lang="it-IT" sz="1200" dirty="0">
                <a:latin typeface="Calibri"/>
                <a:ea typeface="Calibri"/>
                <a:cs typeface="Calibri"/>
                <a:sym typeface="Calibri"/>
              </a:rPr>
              <a:t>associazione universitaria. Lo scorso anno, ha scritto un articolo sul giornale studentesco chiedendo una riforma dell’istruzione e lamentandosi dell’inerzia del governo in questo campo. Due giorni dopo è stata arrestata da un poliziotto nel campus universitario. E’ in prigione da quel giorno. Non è stato dichiarato il motivo dell’arresto, non le è stato possibile contattare un avvocato e non c’è una data per la sua udienza.</a:t>
            </a:r>
            <a:endParaRPr dirty="0"/>
          </a:p>
          <a:p>
            <a:pPr marL="0" lvl="0" indent="0" algn="just" rtl="0">
              <a:lnSpc>
                <a:spcPct val="115000"/>
              </a:lnSpc>
              <a:spcBef>
                <a:spcPts val="1000"/>
              </a:spcBef>
              <a:spcAft>
                <a:spcPts val="0"/>
              </a:spcAft>
              <a:buSzPts val="1400"/>
              <a:buNone/>
            </a:pPr>
            <a:endParaRPr lang="it-IT" sz="1200" i="1" dirty="0" smtClean="0">
              <a:solidFill>
                <a:srgbClr val="4F81BD"/>
              </a:solidFill>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i="1" dirty="0" smtClean="0">
                <a:solidFill>
                  <a:srgbClr val="4F81BD"/>
                </a:solidFill>
                <a:latin typeface="Calibri"/>
                <a:ea typeface="Calibri"/>
                <a:cs typeface="Calibri"/>
                <a:sym typeface="Calibri"/>
              </a:rPr>
              <a:t>Diritti </a:t>
            </a:r>
            <a:r>
              <a:rPr lang="it-IT" sz="1200" i="1" dirty="0">
                <a:solidFill>
                  <a:srgbClr val="4F81BD"/>
                </a:solidFill>
                <a:latin typeface="Calibri"/>
                <a:ea typeface="Calibri"/>
                <a:cs typeface="Calibri"/>
                <a:sym typeface="Calibri"/>
              </a:rPr>
              <a:t>umani violati:</a:t>
            </a:r>
            <a:r>
              <a:rPr lang="it-IT" sz="1200" dirty="0">
                <a:solidFill>
                  <a:srgbClr val="4F81BD"/>
                </a:solidFill>
                <a:latin typeface="Calibri"/>
                <a:ea typeface="Calibri"/>
                <a:cs typeface="Calibri"/>
                <a:sym typeface="Calibri"/>
              </a:rPr>
              <a:t> </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In questo caso a </a:t>
            </a:r>
            <a:r>
              <a:rPr lang="it-IT" sz="1200" dirty="0" err="1">
                <a:solidFill>
                  <a:srgbClr val="4F81BD"/>
                </a:solidFill>
                <a:latin typeface="Calibri"/>
                <a:ea typeface="Calibri"/>
                <a:cs typeface="Calibri"/>
                <a:sym typeface="Calibri"/>
              </a:rPr>
              <a:t>Mariko</a:t>
            </a:r>
            <a:r>
              <a:rPr lang="it-IT" sz="1200" dirty="0">
                <a:solidFill>
                  <a:srgbClr val="4F81BD"/>
                </a:solidFill>
                <a:latin typeface="Calibri"/>
                <a:ea typeface="Calibri"/>
                <a:cs typeface="Calibri"/>
                <a:sym typeface="Calibri"/>
              </a:rPr>
              <a:t> viene negato il diritto alla libertà (articolo 3) e ad un processo equo (articolo 10) in quanto si trova in stato di fermo senza aver avuto diritto ad un</a:t>
            </a:r>
            <a:r>
              <a:rPr lang="it-IT" sz="1200" dirty="0">
                <a:solidFill>
                  <a:srgbClr val="4F81BD"/>
                </a:solidFill>
              </a:rPr>
              <a:t>’</a:t>
            </a:r>
            <a:r>
              <a:rPr lang="it-IT" sz="1200" dirty="0">
                <a:solidFill>
                  <a:srgbClr val="4F81BD"/>
                </a:solidFill>
                <a:latin typeface="Calibri"/>
                <a:ea typeface="Calibri"/>
                <a:cs typeface="Calibri"/>
                <a:sym typeface="Calibri"/>
              </a:rPr>
              <a:t>udienza equa.</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E’ stato negato il suo diritto di espressione (articolo 19) in quanto è stata arrestata per un articolo scritto per un quotidiano.</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E’ stata arrestata ed incarcerata in maniera arbitraria (articolo 9).</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 ed è stato negato il diritto ad un riconoscimento egualitario e alla protezione (articolo 6 e articolo 7).</a:t>
            </a:r>
            <a:endParaRPr sz="1200" dirty="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dirty="0"/>
          </a:p>
        </p:txBody>
      </p:sp>
      <p:sp>
        <p:nvSpPr>
          <p:cNvPr id="469" name="Google Shape;469;p41: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7" name="Google Shape;477;p42: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dirty="0">
                <a:latin typeface="Calibri"/>
                <a:ea typeface="Calibri"/>
                <a:cs typeface="Calibri"/>
                <a:sym typeface="Calibri"/>
              </a:rPr>
              <a:t>Scenario 2:</a:t>
            </a:r>
            <a:r>
              <a:rPr lang="it-IT" sz="1200" dirty="0">
                <a:latin typeface="Calibri"/>
                <a:ea typeface="Calibri"/>
                <a:cs typeface="Calibri"/>
                <a:sym typeface="Calibri"/>
              </a:rPr>
              <a:t> </a:t>
            </a:r>
            <a:r>
              <a:rPr lang="it-IT" sz="1200" b="1" dirty="0" err="1">
                <a:latin typeface="Calibri"/>
                <a:ea typeface="Calibri"/>
                <a:cs typeface="Calibri"/>
                <a:sym typeface="Calibri"/>
              </a:rPr>
              <a:t>Wei</a:t>
            </a:r>
            <a:endParaRPr sz="1200" dirty="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dirty="0" err="1">
                <a:latin typeface="Calibri"/>
                <a:ea typeface="Calibri"/>
                <a:cs typeface="Calibri"/>
                <a:sym typeface="Calibri"/>
              </a:rPr>
              <a:t>Wei</a:t>
            </a:r>
            <a:r>
              <a:rPr lang="it-IT" sz="1200" dirty="0">
                <a:latin typeface="Calibri"/>
                <a:ea typeface="Calibri"/>
                <a:cs typeface="Calibri"/>
                <a:sym typeface="Calibri"/>
              </a:rPr>
              <a:t> è un uomo di 50 anni che vive in una piccola città remota. Entrambi I suoi reni hanno significativamente ridotto la loro funzionalità e deve sottoporsi a dialisi 3 volte la settimana. La struttura sanitaria più vicina è a 200 km da dove vive. Il costo del servizio, dei medicinali e del viaggio pesa sulla sua situazione finanziaria. Malgrado le sue condizioni di salute, il suo datore di lavoro non gli permette di prendere dei permessi dal lavoro. Se prende un giorno di permesso non gli viene retribuito</a:t>
            </a:r>
            <a:endParaRPr dirty="0"/>
          </a:p>
          <a:p>
            <a:pPr marL="0" lvl="0" indent="0" algn="just" rtl="0">
              <a:lnSpc>
                <a:spcPct val="115000"/>
              </a:lnSpc>
              <a:spcBef>
                <a:spcPts val="1000"/>
              </a:spcBef>
              <a:spcAft>
                <a:spcPts val="0"/>
              </a:spcAft>
              <a:buSzPts val="1400"/>
              <a:buNone/>
            </a:pPr>
            <a:endParaRPr lang="it-IT" sz="1200" i="1" dirty="0" smtClean="0">
              <a:solidFill>
                <a:srgbClr val="4F81BD"/>
              </a:solidFill>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i="1" dirty="0" smtClean="0">
                <a:solidFill>
                  <a:srgbClr val="4F81BD"/>
                </a:solidFill>
                <a:latin typeface="Calibri"/>
                <a:ea typeface="Calibri"/>
                <a:cs typeface="Calibri"/>
                <a:sym typeface="Calibri"/>
              </a:rPr>
              <a:t>Diritti </a:t>
            </a:r>
            <a:r>
              <a:rPr lang="it-IT" sz="1200" i="1" dirty="0">
                <a:solidFill>
                  <a:srgbClr val="4F81BD"/>
                </a:solidFill>
                <a:latin typeface="Calibri"/>
                <a:ea typeface="Calibri"/>
                <a:cs typeface="Calibri"/>
                <a:sym typeface="Calibri"/>
              </a:rPr>
              <a:t>umani violati :</a:t>
            </a:r>
            <a:r>
              <a:rPr lang="it-IT" sz="1200" dirty="0">
                <a:solidFill>
                  <a:srgbClr val="4F81BD"/>
                </a:solidFill>
                <a:latin typeface="Calibri"/>
                <a:ea typeface="Calibri"/>
                <a:cs typeface="Calibri"/>
                <a:sym typeface="Calibri"/>
              </a:rPr>
              <a:t> </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A </a:t>
            </a:r>
            <a:r>
              <a:rPr lang="it-IT" sz="1200" dirty="0" err="1">
                <a:solidFill>
                  <a:srgbClr val="4F81BD"/>
                </a:solidFill>
                <a:latin typeface="Calibri"/>
                <a:ea typeface="Calibri"/>
                <a:cs typeface="Calibri"/>
                <a:sym typeface="Calibri"/>
              </a:rPr>
              <a:t>Wei</a:t>
            </a:r>
            <a:r>
              <a:rPr lang="it-IT" sz="1200" dirty="0">
                <a:solidFill>
                  <a:srgbClr val="4F81BD"/>
                </a:solidFill>
                <a:latin typeface="Calibri"/>
                <a:ea typeface="Calibri"/>
                <a:cs typeface="Calibri"/>
                <a:sym typeface="Calibri"/>
              </a:rPr>
              <a:t> è negato il diritto a guadagnare un salario per sostentarsi (articolo 23) ed il diritto alla sicurezza in caso di disoccupazione (articolo 25).</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E’ negato il diritto al riposo dal lavoro (articolo 24). </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Non ha accesso a cure mediche in quanto la struttura sanitaria più vicina si trova lontano da casa ed i costi della sanità sono  inaccessibili, quindi è negato il diritto alla salute (articolo 25).</a:t>
            </a:r>
            <a:endParaRPr sz="1200" dirty="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dirty="0"/>
          </a:p>
        </p:txBody>
      </p:sp>
      <p:sp>
        <p:nvSpPr>
          <p:cNvPr id="478" name="Google Shape;478;p42: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6" name="Google Shape;486;p43: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dirty="0">
                <a:latin typeface="Calibri"/>
                <a:ea typeface="Calibri"/>
                <a:cs typeface="Calibri"/>
                <a:sym typeface="Calibri"/>
              </a:rPr>
              <a:t>Scenario 3: </a:t>
            </a:r>
            <a:r>
              <a:rPr lang="it-IT" sz="1200" b="1" dirty="0" err="1">
                <a:latin typeface="Calibri"/>
                <a:ea typeface="Calibri"/>
                <a:cs typeface="Calibri"/>
                <a:sym typeface="Calibri"/>
              </a:rPr>
              <a:t>Yonas</a:t>
            </a:r>
            <a:endParaRPr sz="1200" dirty="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dirty="0" err="1">
                <a:latin typeface="Calibri"/>
                <a:ea typeface="Calibri"/>
                <a:cs typeface="Calibri"/>
                <a:sym typeface="Calibri"/>
              </a:rPr>
              <a:t>Yonas</a:t>
            </a:r>
            <a:r>
              <a:rPr lang="it-IT" sz="1200" dirty="0">
                <a:latin typeface="Calibri"/>
                <a:ea typeface="Calibri"/>
                <a:cs typeface="Calibri"/>
                <a:sym typeface="Calibri"/>
              </a:rPr>
              <a:t> è un famoso cantante e musicista. E’ anche un attivista vicino al partito di opposizione e in varie occasioni ha apertamente criticato il governo. Recentemente tutti</a:t>
            </a:r>
            <a:r>
              <a:rPr lang="it-IT" sz="1200" dirty="0"/>
              <a:t> i </a:t>
            </a:r>
            <a:r>
              <a:rPr lang="it-IT" sz="1200" dirty="0">
                <a:latin typeface="Calibri"/>
                <a:ea typeface="Calibri"/>
                <a:cs typeface="Calibri"/>
                <a:sym typeface="Calibri"/>
              </a:rPr>
              <a:t>suoi concerti sono stati cancellati. Gli è stato ritirato il passaporto e non gli è più permesso viaggiare all’estero né per ragioni personali né per ragioni professionali. </a:t>
            </a:r>
            <a:endParaRPr sz="1200" dirty="0">
              <a:latin typeface="Calibri"/>
              <a:ea typeface="Calibri"/>
              <a:cs typeface="Calibri"/>
              <a:sym typeface="Calibri"/>
            </a:endParaRPr>
          </a:p>
          <a:p>
            <a:pPr marL="0" lvl="0" indent="0" algn="just" rtl="0">
              <a:lnSpc>
                <a:spcPct val="115000"/>
              </a:lnSpc>
              <a:spcBef>
                <a:spcPts val="1000"/>
              </a:spcBef>
              <a:spcAft>
                <a:spcPts val="0"/>
              </a:spcAft>
              <a:buSzPts val="1400"/>
              <a:buNone/>
            </a:pPr>
            <a:endParaRPr lang="it-IT" sz="1200" i="1" dirty="0" smtClean="0">
              <a:solidFill>
                <a:srgbClr val="4F81BD"/>
              </a:solidFill>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i="1" dirty="0" smtClean="0">
                <a:solidFill>
                  <a:srgbClr val="4F81BD"/>
                </a:solidFill>
                <a:latin typeface="Calibri"/>
                <a:ea typeface="Calibri"/>
                <a:cs typeface="Calibri"/>
                <a:sym typeface="Calibri"/>
              </a:rPr>
              <a:t>Diritti </a:t>
            </a:r>
            <a:r>
              <a:rPr lang="it-IT" sz="1200" i="1" dirty="0">
                <a:solidFill>
                  <a:srgbClr val="4F81BD"/>
                </a:solidFill>
                <a:latin typeface="Calibri"/>
                <a:ea typeface="Calibri"/>
                <a:cs typeface="Calibri"/>
                <a:sym typeface="Calibri"/>
              </a:rPr>
              <a:t>umani violati:</a:t>
            </a:r>
            <a:r>
              <a:rPr lang="it-IT" sz="1200" dirty="0">
                <a:solidFill>
                  <a:srgbClr val="4F81BD"/>
                </a:solidFill>
                <a:latin typeface="Calibri"/>
                <a:ea typeface="Calibri"/>
                <a:cs typeface="Calibri"/>
                <a:sym typeface="Calibri"/>
              </a:rPr>
              <a:t> </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A </a:t>
            </a:r>
            <a:r>
              <a:rPr lang="it-IT" sz="1200" dirty="0" err="1">
                <a:solidFill>
                  <a:srgbClr val="4F81BD"/>
                </a:solidFill>
                <a:latin typeface="Calibri"/>
                <a:ea typeface="Calibri"/>
                <a:cs typeface="Calibri"/>
                <a:sym typeface="Calibri"/>
              </a:rPr>
              <a:t>Yonas</a:t>
            </a:r>
            <a:r>
              <a:rPr lang="it-IT" sz="1200" dirty="0">
                <a:solidFill>
                  <a:srgbClr val="4F81BD"/>
                </a:solidFill>
                <a:latin typeface="Calibri"/>
                <a:ea typeface="Calibri"/>
                <a:cs typeface="Calibri"/>
                <a:sym typeface="Calibri"/>
              </a:rPr>
              <a:t> non è permesso viaggiare quindi è negato il diritto alla libertà di movimento (articolo 13).</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Dal momento che i suoi concerti sono stati cancellati, è negato anche il diritto alla libertà di opinione ed espressione (articolo 19) ed il diritto al lavoro (articolo 23).</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E’ negato anche il diritto alla partecipazione alla vita culturale della comunità (articolo 27).</a:t>
            </a:r>
            <a:endParaRPr sz="1200" dirty="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dirty="0"/>
          </a:p>
        </p:txBody>
      </p:sp>
      <p:sp>
        <p:nvSpPr>
          <p:cNvPr id="487" name="Google Shape;487;p43: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4:notes"/>
          <p:cNvSpPr>
            <a:spLocks noGrp="1" noRot="1" noChangeAspect="1"/>
          </p:cNvSpPr>
          <p:nvPr>
            <p:ph type="sldImg" idx="2"/>
          </p:nvPr>
        </p:nvSpPr>
        <p:spPr>
          <a:xfrm>
            <a:off x="855663" y="457200"/>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5" name="Google Shape;495;p44:notes"/>
          <p:cNvSpPr txBox="1">
            <a:spLocks noGrp="1"/>
          </p:cNvSpPr>
          <p:nvPr>
            <p:ph type="body" idx="1"/>
          </p:nvPr>
        </p:nvSpPr>
        <p:spPr>
          <a:xfrm>
            <a:off x="677863" y="3367088"/>
            <a:ext cx="5494337" cy="6103937"/>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dirty="0">
                <a:latin typeface="Calibri"/>
                <a:ea typeface="Calibri"/>
                <a:cs typeface="Calibri"/>
                <a:sym typeface="Calibri"/>
              </a:rPr>
              <a:t>Scenario 4: </a:t>
            </a:r>
            <a:r>
              <a:rPr lang="it-IT" sz="1200" b="1" dirty="0" err="1">
                <a:latin typeface="Calibri"/>
                <a:ea typeface="Calibri"/>
                <a:cs typeface="Calibri"/>
                <a:sym typeface="Calibri"/>
              </a:rPr>
              <a:t>Esma</a:t>
            </a:r>
            <a:endParaRPr sz="1200" dirty="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dirty="0" err="1">
                <a:latin typeface="Calibri"/>
                <a:ea typeface="Calibri"/>
                <a:cs typeface="Calibri"/>
                <a:sym typeface="Calibri"/>
              </a:rPr>
              <a:t>Esma</a:t>
            </a:r>
            <a:r>
              <a:rPr lang="it-IT" sz="1200" dirty="0">
                <a:latin typeface="Calibri"/>
                <a:ea typeface="Calibri"/>
                <a:cs typeface="Calibri"/>
                <a:sym typeface="Calibri"/>
              </a:rPr>
              <a:t> vorrebbe sposare un uomo di religione diversa ed adottare la sua fede. Dal momento che si tratta della religione di una minoranza religiosa perseguitata nel suo Paese viene rapita e costretta a forza a sposare un altro uomo. Lui la tratta come una schiava e la costringe a fare cose contro la sua volontà. Lei non ha modo di sottrarsi a questa situazione. A causa della legge sul matrimonio del suo Paese,  ci sono molte cose che lei non può fare senza il consenso di suo marito, come trovare un altro posto dove vivere o andare alla polizia. Anche il divorzio è proibito. </a:t>
            </a:r>
            <a:endParaRPr dirty="0"/>
          </a:p>
          <a:p>
            <a:pPr marL="0" lvl="0" indent="0" algn="just" rtl="0">
              <a:lnSpc>
                <a:spcPct val="115000"/>
              </a:lnSpc>
              <a:spcBef>
                <a:spcPts val="1000"/>
              </a:spcBef>
              <a:spcAft>
                <a:spcPts val="0"/>
              </a:spcAft>
              <a:buSzPts val="1400"/>
              <a:buNone/>
            </a:pPr>
            <a:endParaRPr lang="it-IT" sz="1200" i="1" dirty="0" smtClean="0">
              <a:solidFill>
                <a:srgbClr val="4F81BD"/>
              </a:solidFill>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i="1" dirty="0" smtClean="0">
                <a:solidFill>
                  <a:srgbClr val="4F81BD"/>
                </a:solidFill>
                <a:latin typeface="Calibri"/>
                <a:ea typeface="Calibri"/>
                <a:cs typeface="Calibri"/>
                <a:sym typeface="Calibri"/>
              </a:rPr>
              <a:t>Diritti </a:t>
            </a:r>
            <a:r>
              <a:rPr lang="it-IT" sz="1200" i="1" dirty="0">
                <a:solidFill>
                  <a:srgbClr val="4F81BD"/>
                </a:solidFill>
                <a:latin typeface="Calibri"/>
                <a:ea typeface="Calibri"/>
                <a:cs typeface="Calibri"/>
                <a:sym typeface="Calibri"/>
              </a:rPr>
              <a:t>umani violati:</a:t>
            </a:r>
            <a:r>
              <a:rPr lang="it-IT" sz="1200" dirty="0">
                <a:solidFill>
                  <a:srgbClr val="4F81BD"/>
                </a:solidFill>
                <a:latin typeface="Calibri"/>
                <a:ea typeface="Calibri"/>
                <a:cs typeface="Calibri"/>
                <a:sym typeface="Calibri"/>
              </a:rPr>
              <a:t> </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In questo caso il diritto di </a:t>
            </a:r>
            <a:r>
              <a:rPr lang="it-IT" sz="1200" dirty="0" err="1">
                <a:solidFill>
                  <a:srgbClr val="4F81BD"/>
                </a:solidFill>
                <a:latin typeface="Calibri"/>
                <a:ea typeface="Calibri"/>
                <a:cs typeface="Calibri"/>
                <a:sym typeface="Calibri"/>
              </a:rPr>
              <a:t>Esma</a:t>
            </a:r>
            <a:r>
              <a:rPr lang="it-IT" sz="1200" dirty="0">
                <a:solidFill>
                  <a:srgbClr val="4F81BD"/>
                </a:solidFill>
                <a:latin typeface="Calibri"/>
                <a:ea typeface="Calibri"/>
                <a:cs typeface="Calibri"/>
                <a:sym typeface="Calibri"/>
              </a:rPr>
              <a:t> a contrarre matrimonio e a dare il proprio libero consenso al matrimonio (articolo 16) e ad avere parità di diritti durante il matrimonio (articolo 16).</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….ed il suo diritto alla libertà (articolo 3) sono negati in quanto viene rapita e le viene proibito di sposare l’uomo che ama ed è costretta a sposare un’altra persona. </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Viene violato anche il diritto alla libertà di credo religioso (articolo 18).</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Inoltre viene negato il diritto a non essere tenuta in schiavitù o in stato di asservimento dal momento che viene trattata come una schiava dal marito (articolo 4).</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e non è in grado di cercare un rimedio efficace alla violazione dei propri diritti (articolo 8).</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Non riceve una protezione paritaria davanti alla legge dello stato (articolo 7) ed i suoi diritti le vengono negati sulla base del genere (articolo 2).</a:t>
            </a:r>
            <a:endParaRPr sz="1200" dirty="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dirty="0"/>
          </a:p>
        </p:txBody>
      </p:sp>
      <p:sp>
        <p:nvSpPr>
          <p:cNvPr id="496" name="Google Shape;496;p44: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5:notes"/>
          <p:cNvSpPr>
            <a:spLocks noGrp="1" noRot="1" noChangeAspect="1"/>
          </p:cNvSpPr>
          <p:nvPr>
            <p:ph type="sldImg" idx="2"/>
          </p:nvPr>
        </p:nvSpPr>
        <p:spPr>
          <a:xfrm>
            <a:off x="855663" y="457200"/>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4" name="Google Shape;504;p45:notes"/>
          <p:cNvSpPr txBox="1">
            <a:spLocks noGrp="1"/>
          </p:cNvSpPr>
          <p:nvPr>
            <p:ph type="body" idx="1"/>
          </p:nvPr>
        </p:nvSpPr>
        <p:spPr>
          <a:xfrm>
            <a:off x="679450" y="3319463"/>
            <a:ext cx="5438775" cy="6110287"/>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dirty="0">
                <a:latin typeface="Calibri"/>
                <a:ea typeface="Calibri"/>
                <a:cs typeface="Calibri"/>
                <a:sym typeface="Calibri"/>
              </a:rPr>
              <a:t>Scenario 5:</a:t>
            </a:r>
            <a:r>
              <a:rPr lang="it-IT" sz="1200" dirty="0">
                <a:latin typeface="Calibri"/>
                <a:ea typeface="Calibri"/>
                <a:cs typeface="Calibri"/>
                <a:sym typeface="Calibri"/>
              </a:rPr>
              <a:t> </a:t>
            </a:r>
            <a:r>
              <a:rPr lang="it-IT" sz="1200" b="1" dirty="0">
                <a:latin typeface="Calibri"/>
                <a:ea typeface="Calibri"/>
                <a:cs typeface="Calibri"/>
                <a:sym typeface="Calibri"/>
              </a:rPr>
              <a:t>David </a:t>
            </a:r>
            <a:endParaRPr sz="1200" dirty="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dirty="0">
                <a:latin typeface="Calibri"/>
                <a:ea typeface="Calibri"/>
                <a:cs typeface="Calibri"/>
                <a:sym typeface="Calibri"/>
              </a:rPr>
              <a:t>David è un difensore dei diritti umani e sta cercando di creare un associazione per la difesa dei diritti umani nel suo Paese. Due mesi fa è stato arrestato e condannato a morte per tradimento per aver criticato il governo.  Da quando è stato incarcerato è stato ripetutamente umiliato e torturato. Le lettere che riceve in prigione sono aperte dagli ufficiali giudiziari prima di essergli consegnate e a volte vengono confiscate. </a:t>
            </a:r>
            <a:endParaRPr dirty="0"/>
          </a:p>
          <a:p>
            <a:pPr marL="0" lvl="0" indent="0" algn="just" rtl="0">
              <a:lnSpc>
                <a:spcPct val="115000"/>
              </a:lnSpc>
              <a:spcBef>
                <a:spcPts val="1000"/>
              </a:spcBef>
              <a:spcAft>
                <a:spcPts val="0"/>
              </a:spcAft>
              <a:buSzPts val="1400"/>
              <a:buNone/>
            </a:pPr>
            <a:endParaRPr lang="it-IT" sz="1200" i="1" dirty="0" smtClean="0">
              <a:solidFill>
                <a:srgbClr val="4F81BD"/>
              </a:solidFill>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i="1" dirty="0" smtClean="0">
                <a:solidFill>
                  <a:srgbClr val="4F81BD"/>
                </a:solidFill>
                <a:latin typeface="Calibri"/>
                <a:ea typeface="Calibri"/>
                <a:cs typeface="Calibri"/>
                <a:sym typeface="Calibri"/>
              </a:rPr>
              <a:t>Diritti </a:t>
            </a:r>
            <a:r>
              <a:rPr lang="it-IT" sz="1200" i="1" dirty="0">
                <a:solidFill>
                  <a:srgbClr val="4F81BD"/>
                </a:solidFill>
                <a:latin typeface="Calibri"/>
                <a:ea typeface="Calibri"/>
                <a:cs typeface="Calibri"/>
                <a:sym typeface="Calibri"/>
              </a:rPr>
              <a:t>umani violati:</a:t>
            </a:r>
            <a:r>
              <a:rPr lang="it-IT" sz="1200" dirty="0">
                <a:solidFill>
                  <a:srgbClr val="4F81BD"/>
                </a:solidFill>
                <a:latin typeface="Calibri"/>
                <a:ea typeface="Calibri"/>
                <a:cs typeface="Calibri"/>
                <a:sym typeface="Calibri"/>
              </a:rPr>
              <a:t> </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La violazione più evidente è quella del diritto alla vita (articolo 3) in quanto David è condannato a morte. </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David sta provando a creare una ONG e ciò è la causa della sua reclusione, quindi è anche negato il diritto alla libertà di associazione (articolo 20).</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E’ negato anche il diritto alla libertà dalla tortura (articolo 5).</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….così come il diritto a non essere oggetto di interferenze arbitrarie nella sua privacy, in particolare nella sua corrispondenza (articolo 12). </a:t>
            </a:r>
            <a:endParaRPr sz="1200" dirty="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dirty="0"/>
          </a:p>
        </p:txBody>
      </p:sp>
      <p:sp>
        <p:nvSpPr>
          <p:cNvPr id="505" name="Google Shape;505;p45: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6:notes"/>
          <p:cNvSpPr>
            <a:spLocks noGrp="1" noRot="1" noChangeAspect="1"/>
          </p:cNvSpPr>
          <p:nvPr>
            <p:ph type="sldImg" idx="2"/>
          </p:nvPr>
        </p:nvSpPr>
        <p:spPr>
          <a:xfrm>
            <a:off x="855663" y="457200"/>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3" name="Google Shape;513;p46:notes"/>
          <p:cNvSpPr txBox="1">
            <a:spLocks noGrp="1"/>
          </p:cNvSpPr>
          <p:nvPr>
            <p:ph type="body" idx="1"/>
          </p:nvPr>
        </p:nvSpPr>
        <p:spPr>
          <a:xfrm>
            <a:off x="422275" y="3319463"/>
            <a:ext cx="5953125" cy="6110287"/>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dirty="0">
                <a:latin typeface="Calibri"/>
                <a:ea typeface="Calibri"/>
                <a:cs typeface="Calibri"/>
                <a:sym typeface="Calibri"/>
              </a:rPr>
              <a:t>Scenario 6: </a:t>
            </a:r>
            <a:r>
              <a:rPr lang="it-IT" sz="1200" b="1" dirty="0" err="1">
                <a:latin typeface="Calibri"/>
                <a:ea typeface="Calibri"/>
                <a:cs typeface="Calibri"/>
                <a:sym typeface="Calibri"/>
              </a:rPr>
              <a:t>Adsila</a:t>
            </a:r>
            <a:endParaRPr sz="1200" b="1" dirty="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dirty="0" err="1">
                <a:latin typeface="Calibri"/>
                <a:ea typeface="Calibri"/>
                <a:cs typeface="Calibri"/>
                <a:sym typeface="Calibri"/>
              </a:rPr>
              <a:t>Adsila</a:t>
            </a:r>
            <a:r>
              <a:rPr lang="it-IT" sz="1200" dirty="0">
                <a:latin typeface="Calibri"/>
                <a:ea typeface="Calibri"/>
                <a:cs typeface="Calibri"/>
                <a:sym typeface="Calibri"/>
              </a:rPr>
              <a:t> è una giovane donna con una disabilità cognitiva. Mentre stava girovagando sulla strada  facendo movimenti corporei rapidi e ripetuti è stata avvicinata dalla polizia. Non essendo in grado di rispondere alle domande è stata arrestata ma ha opposto resistenza.</a:t>
            </a:r>
            <a:endParaRPr dirty="0"/>
          </a:p>
          <a:p>
            <a:pPr marL="0" lvl="0" indent="0" algn="just" rtl="0">
              <a:lnSpc>
                <a:spcPct val="115000"/>
              </a:lnSpc>
              <a:spcBef>
                <a:spcPts val="1000"/>
              </a:spcBef>
              <a:spcAft>
                <a:spcPts val="0"/>
              </a:spcAft>
              <a:buSzPts val="1400"/>
              <a:buNone/>
            </a:pPr>
            <a:r>
              <a:rPr lang="it-IT" sz="1200" dirty="0">
                <a:latin typeface="Calibri"/>
                <a:ea typeface="Calibri"/>
                <a:cs typeface="Calibri"/>
                <a:sym typeface="Calibri"/>
              </a:rPr>
              <a:t>In seguito è stata condotta in un ospedale psichiatrico dove è stata costretta a prendere alte dosi di  psicofarmaci che l’hanno fatta stare molto male. E’ stata </a:t>
            </a:r>
            <a:r>
              <a:rPr lang="it-IT" sz="1200" dirty="0" err="1">
                <a:latin typeface="Calibri"/>
                <a:ea typeface="Calibri"/>
                <a:cs typeface="Calibri"/>
                <a:sym typeface="Calibri"/>
              </a:rPr>
              <a:t>bullizzata</a:t>
            </a:r>
            <a:r>
              <a:rPr lang="it-IT" sz="1200" dirty="0">
                <a:latin typeface="Calibri"/>
                <a:ea typeface="Calibri"/>
                <a:cs typeface="Calibri"/>
                <a:sym typeface="Calibri"/>
              </a:rPr>
              <a:t> ed aggredita da un membro dello staff e da vari pazienti uomini. Non ha modo di contestare la sua detenzione. </a:t>
            </a:r>
            <a:endParaRPr sz="1200" dirty="0">
              <a:latin typeface="Calibri"/>
              <a:ea typeface="Calibri"/>
              <a:cs typeface="Calibri"/>
              <a:sym typeface="Calibri"/>
            </a:endParaRPr>
          </a:p>
          <a:p>
            <a:pPr marL="0" lvl="0" indent="0" algn="just" rtl="0">
              <a:lnSpc>
                <a:spcPct val="115000"/>
              </a:lnSpc>
              <a:spcBef>
                <a:spcPts val="1000"/>
              </a:spcBef>
              <a:spcAft>
                <a:spcPts val="0"/>
              </a:spcAft>
              <a:buSzPts val="1400"/>
              <a:buNone/>
            </a:pPr>
            <a:endParaRPr lang="it-IT" sz="1200" i="1" dirty="0" smtClean="0">
              <a:solidFill>
                <a:srgbClr val="4F81BD"/>
              </a:solidFill>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i="1" dirty="0" smtClean="0">
                <a:solidFill>
                  <a:srgbClr val="4F81BD"/>
                </a:solidFill>
                <a:latin typeface="Calibri"/>
                <a:ea typeface="Calibri"/>
                <a:cs typeface="Calibri"/>
                <a:sym typeface="Calibri"/>
              </a:rPr>
              <a:t>Diritti </a:t>
            </a:r>
            <a:r>
              <a:rPr lang="it-IT" sz="1200" i="1" dirty="0">
                <a:solidFill>
                  <a:srgbClr val="4F81BD"/>
                </a:solidFill>
                <a:latin typeface="Calibri"/>
                <a:ea typeface="Calibri"/>
                <a:cs typeface="Calibri"/>
                <a:sym typeface="Calibri"/>
              </a:rPr>
              <a:t>umani violati:</a:t>
            </a:r>
            <a:r>
              <a:rPr lang="it-IT" sz="1200" dirty="0">
                <a:solidFill>
                  <a:srgbClr val="4F81BD"/>
                </a:solidFill>
                <a:latin typeface="Calibri"/>
                <a:ea typeface="Calibri"/>
                <a:cs typeface="Calibri"/>
                <a:sym typeface="Calibri"/>
              </a:rPr>
              <a:t> </a:t>
            </a:r>
            <a:endParaRPr dirty="0"/>
          </a:p>
          <a:p>
            <a:pPr marL="171450" lvl="0" indent="-171450"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E’ violato il diritto alla libertà ed alla sicurezza (articolo 3) perché </a:t>
            </a:r>
            <a:r>
              <a:rPr lang="it-IT" sz="1200" dirty="0" err="1">
                <a:solidFill>
                  <a:srgbClr val="4F81BD"/>
                </a:solidFill>
                <a:latin typeface="Calibri"/>
                <a:ea typeface="Calibri"/>
                <a:cs typeface="Calibri"/>
                <a:sym typeface="Calibri"/>
              </a:rPr>
              <a:t>Adsila</a:t>
            </a:r>
            <a:r>
              <a:rPr lang="it-IT" sz="1200" dirty="0">
                <a:solidFill>
                  <a:srgbClr val="4F81BD"/>
                </a:solidFill>
                <a:latin typeface="Calibri"/>
                <a:ea typeface="Calibri"/>
                <a:cs typeface="Calibri"/>
                <a:sym typeface="Calibri"/>
              </a:rPr>
              <a:t> viene trattenuta in prigione e poi in un ospedale psichiatrico sebbene non abbia commesso alcuna infrazione. </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Sono violati il diritto ad una protezione paritaria di fronte alla legge (articolo 7).</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…ed il diritto a non essere arrestata o trattenuta in maniera arbitraria (articolo 9).</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Il fatto che non possa mettere in discussione la sua detenzione viola il diritto ad un</a:t>
            </a:r>
            <a:r>
              <a:rPr lang="it-IT" sz="1200" dirty="0">
                <a:solidFill>
                  <a:srgbClr val="4F81BD"/>
                </a:solidFill>
              </a:rPr>
              <a:t>’</a:t>
            </a:r>
            <a:r>
              <a:rPr lang="it-IT" sz="1200" dirty="0">
                <a:solidFill>
                  <a:srgbClr val="4F81BD"/>
                </a:solidFill>
                <a:latin typeface="Calibri"/>
                <a:ea typeface="Calibri"/>
                <a:cs typeface="Calibri"/>
                <a:sym typeface="Calibri"/>
              </a:rPr>
              <a:t>udienza equa (articolo 10).</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Il fatto che sia costretta a prendere alte dosi di psicofarmaci, che sia </a:t>
            </a:r>
            <a:r>
              <a:rPr lang="it-IT" sz="1200" dirty="0" err="1">
                <a:solidFill>
                  <a:srgbClr val="4F81BD"/>
                </a:solidFill>
                <a:latin typeface="Calibri"/>
                <a:ea typeface="Calibri"/>
                <a:cs typeface="Calibri"/>
                <a:sym typeface="Calibri"/>
              </a:rPr>
              <a:t>bullizzata</a:t>
            </a:r>
            <a:r>
              <a:rPr lang="it-IT" sz="1200" dirty="0">
                <a:solidFill>
                  <a:srgbClr val="4F81BD"/>
                </a:solidFill>
                <a:latin typeface="Calibri"/>
                <a:ea typeface="Calibri"/>
                <a:cs typeface="Calibri"/>
                <a:sym typeface="Calibri"/>
              </a:rPr>
              <a:t> ed aggredita viola il diritto a non essere sottoposto a tortura o a trattamenti o punizioni crudeli, inumani o degradanti (articolo 5).</a:t>
            </a:r>
            <a:endParaRPr sz="1200" dirty="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dirty="0"/>
          </a:p>
        </p:txBody>
      </p:sp>
      <p:sp>
        <p:nvSpPr>
          <p:cNvPr id="514" name="Google Shape;514;p46: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2" name="Google Shape;522;p47: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dirty="0">
                <a:latin typeface="Calibri"/>
                <a:ea typeface="Calibri"/>
                <a:cs typeface="Calibri"/>
                <a:sym typeface="Calibri"/>
              </a:rPr>
              <a:t>Scenario 7: </a:t>
            </a:r>
            <a:r>
              <a:rPr lang="it-IT" sz="1200" b="1" dirty="0" err="1">
                <a:latin typeface="Calibri"/>
                <a:ea typeface="Calibri"/>
                <a:cs typeface="Calibri"/>
                <a:sym typeface="Calibri"/>
              </a:rPr>
              <a:t>Jaya</a:t>
            </a:r>
            <a:endParaRPr sz="1200" dirty="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dirty="0" err="1">
                <a:latin typeface="Calibri"/>
                <a:ea typeface="Calibri"/>
                <a:cs typeface="Calibri"/>
                <a:sym typeface="Calibri"/>
              </a:rPr>
              <a:t>Jaya</a:t>
            </a:r>
            <a:r>
              <a:rPr lang="it-IT" sz="1200" dirty="0">
                <a:latin typeface="Calibri"/>
                <a:ea typeface="Calibri"/>
                <a:cs typeface="Calibri"/>
                <a:sym typeface="Calibri"/>
              </a:rPr>
              <a:t> è una donna di 24 anni, è incinta. Durante una visita al centro di salute, il dottore la informa che è positiva all’HIV. Appresa la notizia, suo marito la chiama “prostituta” e le dice di lasciare la casa senza i suoi averi.  </a:t>
            </a:r>
            <a:endParaRPr dirty="0"/>
          </a:p>
          <a:p>
            <a:pPr marL="0" lvl="0" indent="0" algn="just" rtl="0">
              <a:lnSpc>
                <a:spcPct val="115000"/>
              </a:lnSpc>
              <a:spcBef>
                <a:spcPts val="1000"/>
              </a:spcBef>
              <a:spcAft>
                <a:spcPts val="0"/>
              </a:spcAft>
              <a:buSzPts val="1400"/>
              <a:buNone/>
            </a:pPr>
            <a:r>
              <a:rPr lang="it-IT" sz="1200" dirty="0">
                <a:latin typeface="Calibri"/>
                <a:ea typeface="Calibri"/>
                <a:cs typeface="Calibri"/>
                <a:sym typeface="Calibri"/>
              </a:rPr>
              <a:t>La legge del suo Paese non permette a </a:t>
            </a:r>
            <a:r>
              <a:rPr lang="it-IT" sz="1200" dirty="0" err="1">
                <a:latin typeface="Calibri"/>
                <a:ea typeface="Calibri"/>
                <a:cs typeface="Calibri"/>
                <a:sym typeface="Calibri"/>
              </a:rPr>
              <a:t>Jaya</a:t>
            </a:r>
            <a:r>
              <a:rPr lang="it-IT" sz="1200" dirty="0">
                <a:latin typeface="Calibri"/>
                <a:ea typeface="Calibri"/>
                <a:cs typeface="Calibri"/>
                <a:sym typeface="Calibri"/>
              </a:rPr>
              <a:t> di affrontare suo marito in tribunale per ottenere i suoi averi. Nessuno viene in suo aiuto né le offre rifugio, per la paura di venire infettato.  </a:t>
            </a:r>
            <a:r>
              <a:rPr lang="it-IT" sz="1200" dirty="0" err="1">
                <a:latin typeface="Calibri"/>
                <a:ea typeface="Calibri"/>
                <a:cs typeface="Calibri"/>
                <a:sym typeface="Calibri"/>
              </a:rPr>
              <a:t>Jaya</a:t>
            </a:r>
            <a:r>
              <a:rPr lang="it-IT" sz="1200" dirty="0">
                <a:latin typeface="Calibri"/>
                <a:ea typeface="Calibri"/>
                <a:cs typeface="Calibri"/>
                <a:sym typeface="Calibri"/>
              </a:rPr>
              <a:t> non ha accesso a nessun servizio sociale  anche se è in miseria. </a:t>
            </a:r>
            <a:endParaRPr sz="1200" dirty="0">
              <a:latin typeface="Calibri"/>
              <a:ea typeface="Calibri"/>
              <a:cs typeface="Calibri"/>
              <a:sym typeface="Calibri"/>
            </a:endParaRPr>
          </a:p>
          <a:p>
            <a:pPr marL="0" lvl="0" indent="0" algn="just" rtl="0">
              <a:lnSpc>
                <a:spcPct val="115000"/>
              </a:lnSpc>
              <a:spcBef>
                <a:spcPts val="1000"/>
              </a:spcBef>
              <a:spcAft>
                <a:spcPts val="0"/>
              </a:spcAft>
              <a:buSzPts val="1400"/>
              <a:buNone/>
            </a:pPr>
            <a:endParaRPr lang="it-IT" sz="1200" i="1" dirty="0" smtClean="0">
              <a:solidFill>
                <a:srgbClr val="4F81BD"/>
              </a:solidFill>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i="1" dirty="0" smtClean="0">
                <a:solidFill>
                  <a:srgbClr val="4F81BD"/>
                </a:solidFill>
                <a:latin typeface="Calibri"/>
                <a:ea typeface="Calibri"/>
                <a:cs typeface="Calibri"/>
                <a:sym typeface="Calibri"/>
              </a:rPr>
              <a:t>Diritti </a:t>
            </a:r>
            <a:r>
              <a:rPr lang="it-IT" sz="1200" i="1" dirty="0">
                <a:solidFill>
                  <a:srgbClr val="4F81BD"/>
                </a:solidFill>
                <a:latin typeface="Calibri"/>
                <a:ea typeface="Calibri"/>
                <a:cs typeface="Calibri"/>
                <a:sym typeface="Calibri"/>
              </a:rPr>
              <a:t>umani violati:</a:t>
            </a:r>
            <a:r>
              <a:rPr lang="it-IT" sz="1200" dirty="0">
                <a:solidFill>
                  <a:srgbClr val="4F81BD"/>
                </a:solidFill>
                <a:latin typeface="Calibri"/>
                <a:ea typeface="Calibri"/>
                <a:cs typeface="Calibri"/>
                <a:sym typeface="Calibri"/>
              </a:rPr>
              <a:t> </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In questo caso tra i diritti umani violati troviamo : la parità di diritti tra uomo e donna per quanto riguarda il matrimonio ed il suo scioglimento (articolo 16),</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Il diritto alla proprietà (articolo 17), </a:t>
            </a:r>
            <a:endParaRPr dirty="0"/>
          </a:p>
          <a:p>
            <a:pPr marL="171449" lvl="0" indent="-17144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...il diritto ad una casa e ad un livello di vita adeguato (cibo sufficiente, abbigliamento, </a:t>
            </a:r>
            <a:r>
              <a:rPr lang="it-IT" sz="1200" dirty="0" err="1">
                <a:solidFill>
                  <a:srgbClr val="4F81BD"/>
                </a:solidFill>
                <a:latin typeface="Calibri"/>
                <a:ea typeface="Calibri"/>
                <a:cs typeface="Calibri"/>
                <a:sym typeface="Calibri"/>
              </a:rPr>
              <a:t>etc</a:t>
            </a:r>
            <a:r>
              <a:rPr lang="it-IT" sz="1200" dirty="0">
                <a:solidFill>
                  <a:srgbClr val="4F81BD"/>
                </a:solidFill>
                <a:latin typeface="Calibri"/>
                <a:ea typeface="Calibri"/>
                <a:cs typeface="Calibri"/>
                <a:sym typeface="Calibri"/>
              </a:rPr>
              <a:t>… ) (articolo 25).</a:t>
            </a:r>
            <a:endParaRPr sz="1200" dirty="0"/>
          </a:p>
        </p:txBody>
      </p:sp>
      <p:sp>
        <p:nvSpPr>
          <p:cNvPr id="523" name="Google Shape;523;p47: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8:notes"/>
          <p:cNvSpPr>
            <a:spLocks noGrp="1" noRot="1" noChangeAspect="1"/>
          </p:cNvSpPr>
          <p:nvPr>
            <p:ph type="sldImg" idx="2"/>
          </p:nvPr>
        </p:nvSpPr>
        <p:spPr>
          <a:xfrm>
            <a:off x="858838" y="457200"/>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1" name="Google Shape;531;p48:notes"/>
          <p:cNvSpPr txBox="1">
            <a:spLocks noGrp="1"/>
          </p:cNvSpPr>
          <p:nvPr>
            <p:ph type="body" idx="1"/>
          </p:nvPr>
        </p:nvSpPr>
        <p:spPr>
          <a:xfrm>
            <a:off x="612775" y="3319463"/>
            <a:ext cx="5749925" cy="6151562"/>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dirty="0">
                <a:latin typeface="Calibri"/>
                <a:ea typeface="Calibri"/>
                <a:cs typeface="Calibri"/>
                <a:sym typeface="Calibri"/>
              </a:rPr>
              <a:t>Scenario 8: Ramon</a:t>
            </a:r>
            <a:endParaRPr sz="1200" dirty="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dirty="0">
                <a:latin typeface="Calibri"/>
                <a:ea typeface="Calibri"/>
                <a:cs typeface="Calibri"/>
                <a:sym typeface="Calibri"/>
              </a:rPr>
              <a:t>Ramon è un uomo di 25 anni di una famiglia indigente. I suoi genitori lo hanno tolto da scuola quando era molto giovane in maniera che potesse guadagnarsi da vivere lavando tazze e piatti in un negozio di t</a:t>
            </a:r>
            <a:r>
              <a:rPr lang="it-IT" sz="1200" dirty="0"/>
              <a:t>è</a:t>
            </a:r>
            <a:r>
              <a:rPr lang="it-IT" sz="1200" dirty="0">
                <a:latin typeface="Calibri"/>
                <a:ea typeface="Calibri"/>
                <a:cs typeface="Calibri"/>
                <a:sym typeface="Calibri"/>
              </a:rPr>
              <a:t> sulla strada. Quando aveva 20 anni ha aperto la sua bancarella di the e ha cominciato a guadagnare bene. Però, ha cominciato ad essere sempre più disturbato ed ha cominciato a sentire voci minacciose. </a:t>
            </a:r>
            <a:endParaRPr sz="700" dirty="0"/>
          </a:p>
          <a:p>
            <a:pPr marL="0" lvl="0" indent="0" algn="just" rtl="0">
              <a:lnSpc>
                <a:spcPct val="115000"/>
              </a:lnSpc>
              <a:spcBef>
                <a:spcPts val="1000"/>
              </a:spcBef>
              <a:spcAft>
                <a:spcPts val="0"/>
              </a:spcAft>
              <a:buSzPts val="1400"/>
              <a:buNone/>
            </a:pPr>
            <a:r>
              <a:rPr lang="it-IT" sz="1200" dirty="0">
                <a:latin typeface="Calibri"/>
                <a:ea typeface="Calibri"/>
                <a:cs typeface="Calibri"/>
                <a:sym typeface="Calibri"/>
              </a:rPr>
              <a:t>A seguito di ciò , a Ramon è stata diagnosticata una schizofrenia. Nessun servizio di salute mentale era disponibile vicino alla città di Ramon, quindi I suoi genitori non avevano altra scelta che farlo ricoverare in un ospedale psichiatrico statale nella capitale che non aveva retta. </a:t>
            </a:r>
            <a:endParaRPr sz="700" dirty="0"/>
          </a:p>
          <a:p>
            <a:pPr marL="0" lvl="0" indent="0" algn="just" rtl="0">
              <a:lnSpc>
                <a:spcPct val="115000"/>
              </a:lnSpc>
              <a:spcBef>
                <a:spcPts val="1000"/>
              </a:spcBef>
              <a:spcAft>
                <a:spcPts val="0"/>
              </a:spcAft>
              <a:buSzPts val="1400"/>
              <a:buNone/>
            </a:pPr>
            <a:r>
              <a:rPr lang="it-IT" sz="1200" dirty="0">
                <a:latin typeface="Calibri"/>
                <a:ea typeface="Calibri"/>
                <a:cs typeface="Calibri"/>
                <a:sym typeface="Calibri"/>
              </a:rPr>
              <a:t>Nell’ospedale statale, Ramon viene picchiato regolarmente, è costretto ad indossare una divisa e a vivere in un reparto chiuso in condizioni non igieniche. Dopo quasi un anno è stato dimesso. A domanda di lavoro come fattorino in un ufficio governativo ed ottiene il lavoro. Però quando il suo capo apprende della sua diagnosi licenzia Ramon.</a:t>
            </a:r>
            <a:endParaRPr sz="700" dirty="0"/>
          </a:p>
          <a:p>
            <a:pPr marL="0" lvl="0" indent="0" algn="just" rtl="0">
              <a:lnSpc>
                <a:spcPct val="115000"/>
              </a:lnSpc>
              <a:spcBef>
                <a:spcPts val="1000"/>
              </a:spcBef>
              <a:spcAft>
                <a:spcPts val="0"/>
              </a:spcAft>
              <a:buSzPts val="1400"/>
              <a:buNone/>
            </a:pPr>
            <a:endParaRPr lang="it-IT" sz="1200" i="1" dirty="0" smtClean="0">
              <a:solidFill>
                <a:srgbClr val="4F81BD"/>
              </a:solidFill>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i="1" dirty="0" smtClean="0">
                <a:solidFill>
                  <a:srgbClr val="4F81BD"/>
                </a:solidFill>
                <a:latin typeface="Calibri"/>
                <a:ea typeface="Calibri"/>
                <a:cs typeface="Calibri"/>
                <a:sym typeface="Calibri"/>
              </a:rPr>
              <a:t>Diritti </a:t>
            </a:r>
            <a:r>
              <a:rPr lang="it-IT" sz="1200" i="1" dirty="0">
                <a:solidFill>
                  <a:srgbClr val="4F81BD"/>
                </a:solidFill>
                <a:latin typeface="Calibri"/>
                <a:ea typeface="Calibri"/>
                <a:cs typeface="Calibri"/>
                <a:sym typeface="Calibri"/>
              </a:rPr>
              <a:t>umani violati:</a:t>
            </a:r>
            <a:r>
              <a:rPr lang="it-IT" sz="1200" dirty="0">
                <a:solidFill>
                  <a:srgbClr val="4F81BD"/>
                </a:solidFill>
                <a:latin typeface="Calibri"/>
                <a:ea typeface="Calibri"/>
                <a:cs typeface="Calibri"/>
                <a:sym typeface="Calibri"/>
              </a:rPr>
              <a:t> </a:t>
            </a:r>
            <a:endParaRPr sz="700" dirty="0"/>
          </a:p>
          <a:p>
            <a:pPr marL="171449" lvl="0" indent="-17779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A Ramon viene negato il diritto all’istruzione in quanto viene tolto da scuola molto giovane (articolo 26).</a:t>
            </a:r>
            <a:endParaRPr sz="700" dirty="0"/>
          </a:p>
          <a:p>
            <a:pPr marL="171449" lvl="0" indent="-17779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Sono violati il diritto alla libertà ed anche il diritto alla libertà di movimento e di residenza dal momento che viene ricoverato in un ospedale psichiatrico in maniera forzata (articoli 3 e 13).</a:t>
            </a:r>
            <a:endParaRPr sz="700" dirty="0"/>
          </a:p>
          <a:p>
            <a:pPr marL="171449" lvl="0" indent="-17779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Il fatto che nella sua comunità non siano disponibili servizi di salute mentale  equivale alla violazione del diritto alla salute (articolo 25).</a:t>
            </a:r>
            <a:endParaRPr sz="700" dirty="0"/>
          </a:p>
          <a:p>
            <a:pPr marL="171449" lvl="0" indent="-17779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Il maltrattamento che subisce è una violazione del diritto ad essere liberi da tortura o da trattamenti crudeli, inumani o degradanti (articolo 5).</a:t>
            </a:r>
            <a:endParaRPr sz="700" dirty="0"/>
          </a:p>
          <a:p>
            <a:pPr marL="171449" lvl="0" indent="-177799" algn="just" rtl="0">
              <a:lnSpc>
                <a:spcPct val="115000"/>
              </a:lnSpc>
              <a:spcBef>
                <a:spcPts val="1000"/>
              </a:spcBef>
              <a:spcAft>
                <a:spcPts val="0"/>
              </a:spcAft>
              <a:buClr>
                <a:srgbClr val="4F81BD"/>
              </a:buClr>
              <a:buSzPts val="1200"/>
              <a:buFont typeface="Arial"/>
              <a:buChar char="•"/>
            </a:pPr>
            <a:r>
              <a:rPr lang="it-IT" sz="1200" dirty="0">
                <a:solidFill>
                  <a:srgbClr val="4F81BD"/>
                </a:solidFill>
                <a:latin typeface="Calibri"/>
                <a:ea typeface="Calibri"/>
                <a:cs typeface="Calibri"/>
                <a:sym typeface="Calibri"/>
              </a:rPr>
              <a:t>Infine è negato il diritto a non subire discriminazione ed il diritto al lavoro  (articoli 2 e 23).</a:t>
            </a:r>
            <a:endParaRPr sz="1200" dirty="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dirty="0"/>
          </a:p>
        </p:txBody>
      </p:sp>
      <p:sp>
        <p:nvSpPr>
          <p:cNvPr id="532" name="Google Shape;532;p48: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0" name="Google Shape;540;p49: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b="1">
                <a:solidFill>
                  <a:srgbClr val="4F81BD"/>
                </a:solidFill>
                <a:latin typeface="Calibri"/>
                <a:ea typeface="Calibri"/>
                <a:cs typeface="Calibri"/>
                <a:sym typeface="Calibri"/>
              </a:rPr>
              <a:t>Tempo per questo argomento</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000000"/>
                </a:solidFill>
                <a:latin typeface="Calibri"/>
                <a:ea typeface="Calibri"/>
                <a:cs typeface="Calibri"/>
                <a:sym typeface="Calibri"/>
              </a:rPr>
              <a:t>Circa 35 minuti.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p:txBody>
      </p:sp>
      <p:sp>
        <p:nvSpPr>
          <p:cNvPr id="541" name="Google Shape;541;p49: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a:spLocks noGrp="1" noRot="1" noChangeAspect="1"/>
          </p:cNvSpPr>
          <p:nvPr>
            <p:ph type="sldImg" idx="2"/>
          </p:nvPr>
        </p:nvSpPr>
        <p:spPr>
          <a:xfrm>
            <a:off x="855663" y="457200"/>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1" name="Google Shape;181;p5:notes"/>
          <p:cNvSpPr txBox="1">
            <a:spLocks noGrp="1"/>
          </p:cNvSpPr>
          <p:nvPr>
            <p:ph type="body" idx="1"/>
          </p:nvPr>
        </p:nvSpPr>
        <p:spPr>
          <a:xfrm>
            <a:off x="677863" y="3319463"/>
            <a:ext cx="5440362" cy="6107112"/>
          </a:xfrm>
          <a:prstGeom prst="rect">
            <a:avLst/>
          </a:prstGeom>
          <a:noFill/>
          <a:ln>
            <a:noFill/>
          </a:ln>
        </p:spPr>
        <p:txBody>
          <a:bodyPr spcFirstLastPara="1" wrap="square" lIns="95550" tIns="47775" rIns="95550" bIns="47775" anchor="t" anchorCtr="0">
            <a:noAutofit/>
          </a:bodyPr>
          <a:lstStyle/>
          <a:p>
            <a:pPr marL="169863" lvl="0" indent="-169863" algn="l" rtl="0">
              <a:lnSpc>
                <a:spcPct val="100000"/>
              </a:lnSpc>
              <a:spcBef>
                <a:spcPts val="0"/>
              </a:spcBef>
              <a:spcAft>
                <a:spcPts val="0"/>
              </a:spcAft>
              <a:buClr>
                <a:schemeClr val="dk1"/>
              </a:buClr>
              <a:buSzPts val="1200"/>
              <a:buFont typeface="Calibri"/>
              <a:buChar char="•"/>
            </a:pPr>
            <a:r>
              <a:rPr lang="it-IT" sz="1200">
                <a:latin typeface="Calibri"/>
                <a:ea typeface="Calibri"/>
                <a:cs typeface="Calibri"/>
                <a:sym typeface="Calibri"/>
              </a:rPr>
              <a:t>Utilizziamo i termini “persone che utilizzano” o “che hanno utilizzato precedentemente” servizi di salute mentale o servizi correlati per riferirci a persone che non necessariamente si identificano nell’essere disabili ma che hanno una varietà di esperienze applicabili a questa formazione.</a:t>
            </a:r>
            <a:endParaRPr/>
          </a:p>
          <a:p>
            <a:pPr marL="169863" lvl="0" indent="-93663"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169863" lvl="0" indent="-169863" algn="l" rtl="0">
              <a:lnSpc>
                <a:spcPct val="100000"/>
              </a:lnSpc>
              <a:spcBef>
                <a:spcPts val="0"/>
              </a:spcBef>
              <a:spcAft>
                <a:spcPts val="0"/>
              </a:spcAft>
              <a:buClr>
                <a:schemeClr val="dk1"/>
              </a:buClr>
              <a:buSzPts val="1200"/>
              <a:buFont typeface="Calibri"/>
              <a:buChar char="•"/>
            </a:pPr>
            <a:r>
              <a:rPr lang="it-IT" sz="1200">
                <a:latin typeface="Calibri"/>
                <a:ea typeface="Calibri"/>
                <a:cs typeface="Calibri"/>
                <a:sym typeface="Calibri"/>
              </a:rPr>
              <a:t>Inoltre, l’utilizzo del termine “servizi di salute mentale e servizi sociali” in questi moduli formativi si riferisce ad una gamma di servizi attualmente forniti dagli stati tra cui, ad esempio, centri di salute mentale territoriali, ambulatori per le cure primarie, servizi ambulatoriali, ospedali psichiatrici, reparti psichiatrici negli ospedali, centri per la riabilitazione, guaritori tradizionali, centri diurni, residenze per gli anziani ed altre residenze “di gruppo”, così come servizi domiciliari e servizi e sostegni che offrano alternative ai tradizionali servizi di salute mentale e servizi sociali, offerti da una vasta gamma di fornitori all’interno del settore pubblico, privato e non governativo. </a:t>
            </a:r>
            <a:endParaRPr/>
          </a:p>
          <a:p>
            <a:pPr marL="169863" lvl="0" indent="-93663"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169863" lvl="0" indent="-169863" algn="l" rtl="0">
              <a:lnSpc>
                <a:spcPct val="100000"/>
              </a:lnSpc>
              <a:spcBef>
                <a:spcPts val="0"/>
              </a:spcBef>
              <a:spcAft>
                <a:spcPts val="0"/>
              </a:spcAft>
              <a:buClr>
                <a:schemeClr val="dk1"/>
              </a:buClr>
              <a:buSzPts val="1200"/>
              <a:buFont typeface="Calibri"/>
              <a:buChar char="•"/>
            </a:pPr>
            <a:r>
              <a:rPr lang="it-IT" sz="1200">
                <a:latin typeface="Calibri"/>
                <a:ea typeface="Calibri"/>
                <a:cs typeface="Calibri"/>
                <a:sym typeface="Calibri"/>
              </a:rPr>
              <a:t>La terminologia adottata in questo documento è stata adottata in nome dell’inclusività.</a:t>
            </a:r>
            <a:endParaRPr/>
          </a:p>
          <a:p>
            <a:pPr marL="627063" lvl="1" indent="-169861" algn="l" rtl="0">
              <a:lnSpc>
                <a:spcPct val="100000"/>
              </a:lnSpc>
              <a:spcBef>
                <a:spcPts val="0"/>
              </a:spcBef>
              <a:spcAft>
                <a:spcPts val="0"/>
              </a:spcAft>
              <a:buClr>
                <a:schemeClr val="dk1"/>
              </a:buClr>
              <a:buSzPts val="1200"/>
              <a:buFont typeface="Calibri"/>
              <a:buChar char="•"/>
            </a:pPr>
            <a:r>
              <a:rPr lang="it-IT" sz="1200">
                <a:latin typeface="Calibri"/>
                <a:ea typeface="Calibri"/>
                <a:cs typeface="Calibri"/>
                <a:sym typeface="Calibri"/>
              </a:rPr>
              <a:t>E’ una scelta individuale autoidentificarsi con certe espressioni o concetti, ma i diritti umani si applicano ad ognuno ed in ogni luogo.</a:t>
            </a:r>
            <a:endParaRPr/>
          </a:p>
          <a:p>
            <a:pPr marL="627063" lvl="1" indent="-169861" algn="l" rtl="0">
              <a:lnSpc>
                <a:spcPct val="100000"/>
              </a:lnSpc>
              <a:spcBef>
                <a:spcPts val="0"/>
              </a:spcBef>
              <a:spcAft>
                <a:spcPts val="0"/>
              </a:spcAft>
              <a:buClr>
                <a:schemeClr val="dk1"/>
              </a:buClr>
              <a:buSzPts val="1200"/>
              <a:buFont typeface="Calibri"/>
              <a:buChar char="•"/>
            </a:pPr>
            <a:r>
              <a:rPr lang="it-IT" sz="1200">
                <a:latin typeface="Calibri"/>
                <a:ea typeface="Calibri"/>
                <a:cs typeface="Calibri"/>
                <a:sym typeface="Calibri"/>
              </a:rPr>
              <a:t>Soprattutto, una diagnosi o disabilità non definisce mai una persona.</a:t>
            </a:r>
            <a:endParaRPr/>
          </a:p>
          <a:p>
            <a:pPr marL="627063" lvl="1" indent="-169861" algn="l" rtl="0">
              <a:lnSpc>
                <a:spcPct val="100000"/>
              </a:lnSpc>
              <a:spcBef>
                <a:spcPts val="0"/>
              </a:spcBef>
              <a:spcAft>
                <a:spcPts val="0"/>
              </a:spcAft>
              <a:buClr>
                <a:schemeClr val="dk1"/>
              </a:buClr>
              <a:buSzPts val="1200"/>
              <a:buFont typeface="Calibri"/>
              <a:buChar char="•"/>
            </a:pPr>
            <a:r>
              <a:rPr lang="it-IT" sz="1200">
                <a:latin typeface="Calibri"/>
                <a:ea typeface="Calibri"/>
                <a:cs typeface="Calibri"/>
                <a:sym typeface="Calibri"/>
              </a:rPr>
              <a:t>Siamo tutti individui, con un proprio unico contesto sociale, personalità, autonomia, sogni, obiettivi e aspirazioni e relazioni con gli altri. </a:t>
            </a:r>
            <a:endParaRPr/>
          </a:p>
          <a:p>
            <a:pPr marL="169863" lvl="0" indent="-169863"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182" name="Google Shape;182;p5: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7" name="Google Shape;547;p50: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a:latin typeface="Calibri"/>
                <a:ea typeface="Calibri"/>
                <a:cs typeface="Calibri"/>
                <a:sym typeface="Calibri"/>
              </a:rPr>
              <a:t>Presentazioni: Gruppi/segmenti della popolazione a rischio di violazione dei diritti umani  (35 min.)</a:t>
            </a:r>
            <a:endParaRPr/>
          </a:p>
          <a:p>
            <a:pPr marL="0" lvl="0" indent="0" algn="just" rtl="0">
              <a:lnSpc>
                <a:spcPct val="115000"/>
              </a:lnSpc>
              <a:spcBef>
                <a:spcPts val="1000"/>
              </a:spcBef>
              <a:spcAft>
                <a:spcPts val="0"/>
              </a:spcAft>
              <a:buSzPts val="1400"/>
              <a:buNone/>
            </a:pPr>
            <a:r>
              <a:rPr lang="it-IT" sz="1200">
                <a:latin typeface="Calibri"/>
                <a:ea typeface="Calibri"/>
                <a:cs typeface="Calibri"/>
                <a:sym typeface="Calibri"/>
              </a:rPr>
              <a:t>In questa presentazione osserveremo le violazioni dei diritti umani subite da differenti gruppi della popolazione.</a:t>
            </a:r>
            <a:endParaRPr/>
          </a:p>
          <a:p>
            <a:pPr marL="171449" lvl="0" indent="-171449" algn="just" rtl="0">
              <a:lnSpc>
                <a:spcPct val="115000"/>
              </a:lnSpc>
              <a:spcBef>
                <a:spcPts val="1000"/>
              </a:spcBef>
              <a:spcAft>
                <a:spcPts val="0"/>
              </a:spcAft>
              <a:buClr>
                <a:schemeClr val="dk1"/>
              </a:buClr>
              <a:buSzPts val="1200"/>
              <a:buFont typeface="Arial"/>
              <a:buChar char="•"/>
            </a:pPr>
            <a:r>
              <a:rPr lang="it-IT" sz="1200">
                <a:latin typeface="Calibri"/>
                <a:ea typeface="Calibri"/>
                <a:cs typeface="Calibri"/>
                <a:sym typeface="Calibri"/>
              </a:rPr>
              <a:t>Alcuni gruppi di persone o segmenti della popolazione sono più a rischio di altri di essere soggetti ad esclusione sociale, discriminazione ed altre violazioni dei diritti umani. </a:t>
            </a:r>
            <a:endParaRPr/>
          </a:p>
          <a:p>
            <a:pPr marL="171449" lvl="0" indent="-171449" algn="just" rtl="0">
              <a:lnSpc>
                <a:spcPct val="115000"/>
              </a:lnSpc>
              <a:spcBef>
                <a:spcPts val="1000"/>
              </a:spcBef>
              <a:spcAft>
                <a:spcPts val="0"/>
              </a:spcAft>
              <a:buClr>
                <a:schemeClr val="dk1"/>
              </a:buClr>
              <a:buSzPts val="1200"/>
              <a:buFont typeface="Arial"/>
              <a:buChar char="•"/>
            </a:pPr>
            <a:r>
              <a:rPr lang="it-IT" sz="1200">
                <a:latin typeface="Calibri"/>
                <a:ea typeface="Calibri"/>
                <a:cs typeface="Calibri"/>
                <a:sym typeface="Calibri"/>
              </a:rPr>
              <a:t>Tali gruppi di persone vengono a volte definiti “marginalizzati” o “vulnerabili” (sebbene il termine vulnerabilità in questo contesto non implichi fragilità, debolezza o inferiorità degli individui o gruppi coinvolti). </a:t>
            </a:r>
            <a:endParaRPr/>
          </a:p>
          <a:p>
            <a:pPr marL="0" lvl="0" indent="0" algn="l" rtl="0">
              <a:lnSpc>
                <a:spcPct val="100000"/>
              </a:lnSpc>
              <a:spcBef>
                <a:spcPts val="1000"/>
              </a:spcBef>
              <a:spcAft>
                <a:spcPts val="0"/>
              </a:spcAft>
              <a:buSzPts val="1400"/>
              <a:buNone/>
            </a:pPr>
            <a:endParaRPr sz="1200"/>
          </a:p>
        </p:txBody>
      </p:sp>
      <p:sp>
        <p:nvSpPr>
          <p:cNvPr id="548" name="Google Shape;548;p50: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5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5" name="Google Shape;555;p51: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a:latin typeface="Calibri"/>
                <a:ea typeface="Calibri"/>
                <a:cs typeface="Calibri"/>
                <a:sym typeface="Calibri"/>
              </a:rPr>
              <a:t>Tra gli esempi di questi gruppi/segmenti di popolazione  si possono includere</a:t>
            </a:r>
            <a:endParaRPr sz="1200">
              <a:latin typeface="Calibri"/>
              <a:ea typeface="Calibri"/>
              <a:cs typeface="Calibri"/>
              <a:sym typeface="Calibri"/>
            </a:endParaRPr>
          </a:p>
          <a:p>
            <a:pPr marL="628649" lvl="2" indent="-171447" algn="just" rtl="0">
              <a:lnSpc>
                <a:spcPct val="115000"/>
              </a:lnSpc>
              <a:spcBef>
                <a:spcPts val="1000"/>
              </a:spcBef>
              <a:spcAft>
                <a:spcPts val="0"/>
              </a:spcAft>
              <a:buClr>
                <a:schemeClr val="dk1"/>
              </a:buClr>
              <a:buSzPts val="1200"/>
              <a:buFont typeface="Arial"/>
              <a:buChar char="•"/>
            </a:pPr>
            <a:r>
              <a:rPr lang="it-IT" sz="1200">
                <a:latin typeface="Calibri"/>
                <a:ea typeface="Calibri"/>
                <a:cs typeface="Calibri"/>
                <a:sym typeface="Calibri"/>
              </a:rPr>
              <a:t>Donne</a:t>
            </a:r>
            <a:endParaRPr/>
          </a:p>
          <a:p>
            <a:pPr marL="628649" lvl="2" indent="-171447" algn="just" rtl="0">
              <a:lnSpc>
                <a:spcPct val="115000"/>
              </a:lnSpc>
              <a:spcBef>
                <a:spcPts val="1000"/>
              </a:spcBef>
              <a:spcAft>
                <a:spcPts val="0"/>
              </a:spcAft>
              <a:buClr>
                <a:schemeClr val="dk1"/>
              </a:buClr>
              <a:buSzPts val="1200"/>
              <a:buFont typeface="Arial"/>
              <a:buChar char="•"/>
            </a:pPr>
            <a:r>
              <a:rPr lang="it-IT" sz="1200">
                <a:latin typeface="Calibri"/>
                <a:ea typeface="Calibri"/>
                <a:cs typeface="Calibri"/>
                <a:sym typeface="Calibri"/>
              </a:rPr>
              <a:t>Rifugiati</a:t>
            </a:r>
            <a:endParaRPr/>
          </a:p>
          <a:p>
            <a:pPr marL="628649" lvl="2" indent="-171447" algn="just" rtl="0">
              <a:lnSpc>
                <a:spcPct val="115000"/>
              </a:lnSpc>
              <a:spcBef>
                <a:spcPts val="1000"/>
              </a:spcBef>
              <a:spcAft>
                <a:spcPts val="0"/>
              </a:spcAft>
              <a:buClr>
                <a:schemeClr val="dk1"/>
              </a:buClr>
              <a:buSzPts val="1200"/>
              <a:buFont typeface="Arial"/>
              <a:buChar char="•"/>
            </a:pPr>
            <a:r>
              <a:rPr lang="it-IT" sz="1200">
                <a:latin typeface="Calibri"/>
                <a:ea typeface="Calibri"/>
                <a:cs typeface="Calibri"/>
                <a:sym typeface="Calibri"/>
              </a:rPr>
              <a:t>Popolazioni indigene</a:t>
            </a:r>
            <a:endParaRPr/>
          </a:p>
          <a:p>
            <a:pPr marL="628649" lvl="2" indent="-171447" algn="just" rtl="0">
              <a:lnSpc>
                <a:spcPct val="115000"/>
              </a:lnSpc>
              <a:spcBef>
                <a:spcPts val="1000"/>
              </a:spcBef>
              <a:spcAft>
                <a:spcPts val="0"/>
              </a:spcAft>
              <a:buClr>
                <a:schemeClr val="dk1"/>
              </a:buClr>
              <a:buSzPts val="1200"/>
              <a:buFont typeface="Arial"/>
              <a:buChar char="•"/>
            </a:pPr>
            <a:r>
              <a:rPr lang="it-IT" sz="1200">
                <a:latin typeface="Calibri"/>
                <a:ea typeface="Calibri"/>
                <a:cs typeface="Calibri"/>
                <a:sym typeface="Calibri"/>
              </a:rPr>
              <a:t>Lesbiche, gay, bisessuali, transgender, intersex o queer (LGBTIQ)</a:t>
            </a:r>
            <a:endParaRPr/>
          </a:p>
          <a:p>
            <a:pPr marL="628649" lvl="2" indent="-171447" algn="just" rtl="0">
              <a:lnSpc>
                <a:spcPct val="115000"/>
              </a:lnSpc>
              <a:spcBef>
                <a:spcPts val="1000"/>
              </a:spcBef>
              <a:spcAft>
                <a:spcPts val="0"/>
              </a:spcAft>
              <a:buClr>
                <a:schemeClr val="dk1"/>
              </a:buClr>
              <a:buSzPts val="1200"/>
              <a:buFont typeface="Arial"/>
              <a:buChar char="•"/>
            </a:pPr>
            <a:r>
              <a:rPr lang="it-IT" sz="1200">
                <a:latin typeface="Calibri"/>
                <a:ea typeface="Calibri"/>
                <a:cs typeface="Calibri"/>
                <a:sym typeface="Calibri"/>
              </a:rPr>
              <a:t>Bambini</a:t>
            </a:r>
            <a:endParaRPr/>
          </a:p>
          <a:p>
            <a:pPr marL="628649" lvl="2" indent="-171447" algn="just" rtl="0">
              <a:lnSpc>
                <a:spcPct val="115000"/>
              </a:lnSpc>
              <a:spcBef>
                <a:spcPts val="1000"/>
              </a:spcBef>
              <a:spcAft>
                <a:spcPts val="0"/>
              </a:spcAft>
              <a:buClr>
                <a:schemeClr val="dk1"/>
              </a:buClr>
              <a:buSzPts val="1200"/>
              <a:buFont typeface="Arial"/>
              <a:buChar char="•"/>
            </a:pPr>
            <a:r>
              <a:rPr lang="it-IT" sz="1200">
                <a:latin typeface="Calibri"/>
                <a:ea typeface="Calibri"/>
                <a:cs typeface="Calibri"/>
                <a:sym typeface="Calibri"/>
              </a:rPr>
              <a:t>Persone con  HIV/AIDS</a:t>
            </a:r>
            <a:endParaRPr/>
          </a:p>
          <a:p>
            <a:pPr marL="628649" lvl="2" indent="-171447" algn="just" rtl="0">
              <a:lnSpc>
                <a:spcPct val="115000"/>
              </a:lnSpc>
              <a:spcBef>
                <a:spcPts val="1000"/>
              </a:spcBef>
              <a:spcAft>
                <a:spcPts val="0"/>
              </a:spcAft>
              <a:buClr>
                <a:schemeClr val="dk1"/>
              </a:buClr>
              <a:buSzPts val="1200"/>
              <a:buFont typeface="Arial"/>
              <a:buChar char="•"/>
            </a:pPr>
            <a:r>
              <a:rPr lang="it-IT" sz="1200">
                <a:latin typeface="Calibri"/>
                <a:ea typeface="Calibri"/>
                <a:cs typeface="Calibri"/>
                <a:sym typeface="Calibri"/>
              </a:rPr>
              <a:t>Bambini ed adulti con disabilità (in particolare con disabilità psicosociale, intellettiva o cognitiva)</a:t>
            </a:r>
            <a:endParaRPr/>
          </a:p>
          <a:p>
            <a:pPr marL="628649" lvl="2" indent="-171447" algn="just" rtl="0">
              <a:lnSpc>
                <a:spcPct val="115000"/>
              </a:lnSpc>
              <a:spcBef>
                <a:spcPts val="1000"/>
              </a:spcBef>
              <a:spcAft>
                <a:spcPts val="0"/>
              </a:spcAft>
              <a:buClr>
                <a:schemeClr val="dk1"/>
              </a:buClr>
              <a:buSzPts val="1200"/>
              <a:buFont typeface="Arial"/>
              <a:buChar char="•"/>
            </a:pPr>
            <a:r>
              <a:rPr lang="it-IT" sz="1200">
                <a:latin typeface="Calibri"/>
                <a:ea typeface="Calibri"/>
                <a:cs typeface="Calibri"/>
                <a:sym typeface="Calibri"/>
              </a:rPr>
              <a:t>Anziani</a:t>
            </a:r>
            <a:endParaRPr/>
          </a:p>
          <a:p>
            <a:pPr marL="628649" lvl="2" indent="-171447" algn="just" rtl="0">
              <a:lnSpc>
                <a:spcPct val="115000"/>
              </a:lnSpc>
              <a:spcBef>
                <a:spcPts val="1000"/>
              </a:spcBef>
              <a:spcAft>
                <a:spcPts val="0"/>
              </a:spcAft>
              <a:buClr>
                <a:schemeClr val="dk1"/>
              </a:buClr>
              <a:buSzPts val="1200"/>
              <a:buFont typeface="Arial"/>
              <a:buChar char="•"/>
            </a:pPr>
            <a:r>
              <a:rPr lang="it-IT" sz="1200">
                <a:latin typeface="Calibri"/>
                <a:ea typeface="Calibri"/>
                <a:cs typeface="Calibri"/>
                <a:sym typeface="Calibri"/>
              </a:rPr>
              <a:t>Migranti.</a:t>
            </a:r>
            <a:endParaRPr/>
          </a:p>
          <a:p>
            <a:pPr marL="0" lvl="0" indent="0" algn="l" rtl="0">
              <a:lnSpc>
                <a:spcPct val="100000"/>
              </a:lnSpc>
              <a:spcBef>
                <a:spcPts val="1000"/>
              </a:spcBef>
              <a:spcAft>
                <a:spcPts val="0"/>
              </a:spcAft>
              <a:buSzPts val="1400"/>
              <a:buNone/>
            </a:pPr>
            <a:endParaRPr sz="1200"/>
          </a:p>
        </p:txBody>
      </p:sp>
      <p:sp>
        <p:nvSpPr>
          <p:cNvPr id="556" name="Google Shape;556;p51: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5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63" name="Google Shape;563;p52: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Quando presentate ai partecipanti la lista dei gruppi vulnerabili, ricordate loro che:</a:t>
            </a:r>
            <a:endParaRPr sz="1200">
              <a:latin typeface="Calibri"/>
              <a:ea typeface="Calibri"/>
              <a:cs typeface="Calibri"/>
              <a:sym typeface="Calibri"/>
            </a:endParaRPr>
          </a:p>
          <a:p>
            <a:pPr marL="171449" lvl="0" indent="-171449" algn="just" rtl="0">
              <a:lnSpc>
                <a:spcPct val="115000"/>
              </a:lnSpc>
              <a:spcBef>
                <a:spcPts val="1000"/>
              </a:spcBef>
              <a:spcAft>
                <a:spcPts val="0"/>
              </a:spcAft>
              <a:buClr>
                <a:schemeClr val="dk1"/>
              </a:buClr>
              <a:buSzPts val="1200"/>
              <a:buFont typeface="Arial"/>
              <a:buChar char="•"/>
            </a:pPr>
            <a:r>
              <a:rPr lang="it-IT" sz="1200">
                <a:latin typeface="Calibri"/>
                <a:ea typeface="Calibri"/>
                <a:cs typeface="Calibri"/>
                <a:sym typeface="Calibri"/>
              </a:rPr>
              <a:t>Alle volte i gruppi/segmenti della popolazione soggetti a violazioni dei diritti umani rappresentano una parte significativa della popolazione (es:  donne). </a:t>
            </a:r>
            <a:endParaRPr/>
          </a:p>
          <a:p>
            <a:pPr marL="171449" lvl="0" indent="-171449" algn="just" rtl="0">
              <a:lnSpc>
                <a:spcPct val="115000"/>
              </a:lnSpc>
              <a:spcBef>
                <a:spcPts val="1000"/>
              </a:spcBef>
              <a:spcAft>
                <a:spcPts val="0"/>
              </a:spcAft>
              <a:buClr>
                <a:schemeClr val="dk1"/>
              </a:buClr>
              <a:buSzPts val="1200"/>
              <a:buFont typeface="Arial"/>
              <a:buChar char="•"/>
            </a:pPr>
            <a:r>
              <a:rPr lang="it-IT" sz="1200">
                <a:latin typeface="Calibri"/>
                <a:ea typeface="Calibri"/>
                <a:cs typeface="Calibri"/>
                <a:sym typeface="Calibri"/>
              </a:rPr>
              <a:t>Inoltre, questi gruppi non sono esclusivi.</a:t>
            </a:r>
            <a:r>
              <a:rPr lang="it-IT" sz="1200" b="1">
                <a:latin typeface="Calibri"/>
                <a:ea typeface="Calibri"/>
                <a:cs typeface="Calibri"/>
                <a:sym typeface="Calibri"/>
              </a:rPr>
              <a:t> </a:t>
            </a:r>
            <a:r>
              <a:rPr lang="it-IT" sz="1200">
                <a:latin typeface="Calibri"/>
                <a:ea typeface="Calibri"/>
                <a:cs typeface="Calibri"/>
                <a:sym typeface="Calibri"/>
              </a:rPr>
              <a:t>Alcune persone possono appartenere a più di un segmento di popolazione a rischio di violazioni e ciò può esporre tali persone ad ulteriori violazioni dei diritti umani, tra cui  forme di discriminazione multiple e che si intersecano (es. donne con disabilità, persone indigene con diagnosi di HIV/AIDS). </a:t>
            </a:r>
            <a:endParaRPr/>
          </a:p>
          <a:p>
            <a:pPr marL="171449" lvl="0" indent="-171449" algn="just" rtl="0">
              <a:lnSpc>
                <a:spcPct val="115000"/>
              </a:lnSpc>
              <a:spcBef>
                <a:spcPts val="1000"/>
              </a:spcBef>
              <a:spcAft>
                <a:spcPts val="0"/>
              </a:spcAft>
              <a:buClr>
                <a:schemeClr val="dk1"/>
              </a:buClr>
              <a:buSzPts val="1200"/>
              <a:buFont typeface="Arial"/>
              <a:buChar char="•"/>
            </a:pPr>
            <a:r>
              <a:rPr lang="it-IT" sz="1200">
                <a:latin typeface="Calibri"/>
                <a:ea typeface="Calibri"/>
                <a:cs typeface="Calibri"/>
                <a:sym typeface="Calibri"/>
              </a:rPr>
              <a:t>Ci possono anche essere sostanziali differenze tra gli individui appartenenti allo stesso gruppo; ad esempio, gli uomini gay o bisessuali sono spesso ad alto rischio di suicidio, con differenze nei tassi osservati attraverso fattori che includono il reddito, l’istruzione e l’ambiente di vita </a:t>
            </a:r>
            <a:r>
              <a:rPr lang="it-IT" sz="1200" i="1">
                <a:latin typeface="Calibri"/>
                <a:ea typeface="Calibri"/>
                <a:cs typeface="Calibri"/>
                <a:sym typeface="Calibri"/>
              </a:rPr>
              <a:t>(</a:t>
            </a:r>
            <a:r>
              <a:rPr lang="it-IT" sz="1200" i="1">
                <a:solidFill>
                  <a:srgbClr val="0000FF"/>
                </a:solidFill>
                <a:latin typeface="Calibri"/>
                <a:ea typeface="Calibri"/>
                <a:cs typeface="Calibri"/>
                <a:sym typeface="Calibri"/>
              </a:rPr>
              <a:t>16</a:t>
            </a:r>
            <a:r>
              <a:rPr lang="it-IT" sz="1200" i="1">
                <a:latin typeface="Calibri"/>
                <a:ea typeface="Calibri"/>
                <a:cs typeface="Calibri"/>
                <a:sym typeface="Calibri"/>
              </a:rPr>
              <a:t>)</a:t>
            </a:r>
            <a:r>
              <a:rPr lang="it-IT" sz="1200">
                <a:latin typeface="Calibri"/>
                <a:ea typeface="Calibri"/>
                <a:cs typeface="Calibri"/>
                <a:sym typeface="Calibri"/>
              </a:rPr>
              <a:t>.</a:t>
            </a:r>
            <a:endParaRPr/>
          </a:p>
          <a:p>
            <a:pPr marL="171449" lvl="0" indent="-171449" algn="just" rtl="0">
              <a:lnSpc>
                <a:spcPct val="115000"/>
              </a:lnSpc>
              <a:spcBef>
                <a:spcPts val="1000"/>
              </a:spcBef>
              <a:spcAft>
                <a:spcPts val="0"/>
              </a:spcAft>
              <a:buClr>
                <a:schemeClr val="dk1"/>
              </a:buClr>
              <a:buSzPts val="1200"/>
              <a:buFont typeface="Arial"/>
              <a:buChar char="•"/>
            </a:pPr>
            <a:r>
              <a:rPr lang="it-IT" sz="1200">
                <a:latin typeface="Calibri"/>
                <a:ea typeface="Calibri"/>
                <a:cs typeface="Calibri"/>
                <a:sym typeface="Calibri"/>
              </a:rPr>
              <a:t>Infine, è importante notare che i gruppi che possono essere considerati a rischio di violazioni dei diritti umani possono anche sperimentare potere e vantaggio, e possono dimostrare resilienza </a:t>
            </a:r>
            <a:r>
              <a:rPr lang="it-IT" sz="1200" i="1">
                <a:latin typeface="Calibri"/>
                <a:ea typeface="Calibri"/>
                <a:cs typeface="Calibri"/>
                <a:sym typeface="Calibri"/>
              </a:rPr>
              <a:t>(</a:t>
            </a:r>
            <a:r>
              <a:rPr lang="it-IT" sz="1200" i="1">
                <a:solidFill>
                  <a:srgbClr val="0000FF"/>
                </a:solidFill>
                <a:latin typeface="Calibri"/>
                <a:ea typeface="Calibri"/>
                <a:cs typeface="Calibri"/>
                <a:sym typeface="Calibri"/>
              </a:rPr>
              <a:t>17</a:t>
            </a:r>
            <a:r>
              <a:rPr lang="it-IT" sz="1200" i="1">
                <a:latin typeface="Calibri"/>
                <a:ea typeface="Calibri"/>
                <a:cs typeface="Calibri"/>
                <a:sym typeface="Calibri"/>
              </a:rPr>
              <a:t>)</a:t>
            </a:r>
            <a:r>
              <a:rPr lang="it-IT" sz="1200">
                <a:latin typeface="Calibri"/>
                <a:ea typeface="Calibri"/>
                <a:cs typeface="Calibri"/>
                <a:sym typeface="Calibri"/>
              </a:rPr>
              <a:t>. </a:t>
            </a:r>
            <a:endParaRPr/>
          </a:p>
          <a:p>
            <a:pPr marL="0" lvl="0" indent="0" algn="l" rtl="0">
              <a:lnSpc>
                <a:spcPct val="100000"/>
              </a:lnSpc>
              <a:spcBef>
                <a:spcPts val="1000"/>
              </a:spcBef>
              <a:spcAft>
                <a:spcPts val="0"/>
              </a:spcAft>
              <a:buSzPts val="1400"/>
              <a:buNone/>
            </a:pPr>
            <a:endParaRPr sz="1200"/>
          </a:p>
        </p:txBody>
      </p:sp>
      <p:sp>
        <p:nvSpPr>
          <p:cNvPr id="564" name="Google Shape;564;p52: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53:notes"/>
          <p:cNvSpPr>
            <a:spLocks noGrp="1" noRot="1" noChangeAspect="1"/>
          </p:cNvSpPr>
          <p:nvPr>
            <p:ph type="sldImg" idx="2"/>
          </p:nvPr>
        </p:nvSpPr>
        <p:spPr>
          <a:xfrm>
            <a:off x="1125538" y="441325"/>
            <a:ext cx="4545012" cy="2557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1" name="Google Shape;571;p53:notes"/>
          <p:cNvSpPr txBox="1">
            <a:spLocks noGrp="1"/>
          </p:cNvSpPr>
          <p:nvPr>
            <p:ph type="body" idx="1"/>
          </p:nvPr>
        </p:nvSpPr>
        <p:spPr>
          <a:xfrm>
            <a:off x="677863" y="3022600"/>
            <a:ext cx="5443537" cy="5393744"/>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Ponete al gruppo le seguenti domande e scrivete le risposte sulla lavagna a fogli mobili: </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Quali di questi gruppi/segmenti può essere particolarmente a rischio di violazione dei diritti umani nel vostro paese? </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Che cosa rende questi gruppi/segmenti della popolazione ad alto rischio di violazione dei diritti umani ? (Considerate i fattori sociali che questi gruppi possono sperimentare)</a:t>
            </a:r>
            <a:endParaRPr/>
          </a:p>
          <a:p>
            <a:pPr marL="0" lvl="0" indent="0" algn="l"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È importante permettere ai partecipanti di proporre esempi specifici relativi ai gruppi elencati. Date tempo ai partecipanti di discutere gli argomenti.</a:t>
            </a:r>
            <a:endParaRPr/>
          </a:p>
          <a:p>
            <a:pPr marL="0" lvl="0" indent="0" algn="l"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Domandate al gruppo:</a:t>
            </a:r>
            <a:endParaRPr/>
          </a:p>
          <a:p>
            <a:pPr marL="0" lvl="0" indent="0" algn="l" rtl="0">
              <a:lnSpc>
                <a:spcPct val="115000"/>
              </a:lnSpc>
              <a:spcBef>
                <a:spcPts val="1000"/>
              </a:spcBef>
              <a:spcAft>
                <a:spcPts val="0"/>
              </a:spcAft>
              <a:buSzPts val="1400"/>
              <a:buNone/>
            </a:pPr>
            <a:r>
              <a:rPr lang="it-IT" sz="1200">
                <a:latin typeface="Calibri"/>
                <a:ea typeface="Calibri"/>
                <a:cs typeface="Calibri"/>
                <a:sym typeface="Calibri"/>
              </a:rPr>
              <a:t>Basandovi sulle risposte precedenti, quali sono alcune esperienze dominanti/condivise che questi gruppi hanno in comune?</a:t>
            </a:r>
            <a:endParaRPr/>
          </a:p>
          <a:p>
            <a:pPr marL="0" lvl="0" indent="0" algn="ctr" rtl="0">
              <a:lnSpc>
                <a:spcPct val="115000"/>
              </a:lnSpc>
              <a:spcBef>
                <a:spcPts val="0"/>
              </a:spcBef>
              <a:spcAft>
                <a:spcPts val="0"/>
              </a:spcAft>
              <a:buSzPts val="1400"/>
              <a:buNone/>
            </a:pPr>
            <a:endParaRPr sz="1200">
              <a:latin typeface="Calibri"/>
              <a:ea typeface="Calibri"/>
              <a:cs typeface="Calibri"/>
              <a:sym typeface="Calibri"/>
            </a:endParaRPr>
          </a:p>
          <a:p>
            <a:pPr marL="0" lvl="0" indent="0" algn="l"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Alcune risposte possibili:</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Sono spesso riconosciuti come differenti o separati dal resto della società e possono diventare socialmente isolati o esclusi. </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Sono spesso meno capaci di esercitare potere, le persone tendono a non ascoltarli e le dinamiche di potere sono a loro sfavore. </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Possono non avere una rete di sostegno sociale a cui molte persone fanno riferimento in tempi di difficoltà. </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Possono trovare degli ostacoli nell’accesso ai servizi sanitari.</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I loro diritti umani tendono ad essere meno protetti, a non essere prioritari o a non essere considerati dalla legislazione.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p:txBody>
      </p:sp>
      <p:sp>
        <p:nvSpPr>
          <p:cNvPr id="572" name="Google Shape;572;p53: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4:notes"/>
          <p:cNvSpPr>
            <a:spLocks noGrp="1" noRot="1" noChangeAspect="1"/>
          </p:cNvSpPr>
          <p:nvPr>
            <p:ph type="sldImg" idx="2"/>
          </p:nvPr>
        </p:nvSpPr>
        <p:spPr>
          <a:xfrm>
            <a:off x="855663" y="457200"/>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9" name="Google Shape;579;p54:notes"/>
          <p:cNvSpPr txBox="1">
            <a:spLocks noGrp="1"/>
          </p:cNvSpPr>
          <p:nvPr>
            <p:ph type="body" idx="1"/>
          </p:nvPr>
        </p:nvSpPr>
        <p:spPr>
          <a:xfrm>
            <a:off x="679450" y="3319463"/>
            <a:ext cx="5438775" cy="6110287"/>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Dopo la breve discussione in plenaria, continuate con la presentazione:</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latin typeface="Calibri"/>
                <a:ea typeface="Calibri"/>
                <a:cs typeface="Calibri"/>
                <a:sym typeface="Calibri"/>
              </a:rPr>
              <a:t> </a:t>
            </a:r>
            <a:endParaRPr/>
          </a:p>
          <a:p>
            <a:pPr marL="0" lvl="0" indent="0" algn="just" rtl="0">
              <a:lnSpc>
                <a:spcPct val="115000"/>
              </a:lnSpc>
              <a:spcBef>
                <a:spcPts val="0"/>
              </a:spcBef>
              <a:spcAft>
                <a:spcPts val="0"/>
              </a:spcAft>
              <a:buSzPts val="1400"/>
              <a:buNone/>
            </a:pPr>
            <a:r>
              <a:rPr lang="it-IT" sz="1200">
                <a:latin typeface="Calibri"/>
                <a:ea typeface="Calibri"/>
                <a:cs typeface="Calibri"/>
                <a:sym typeface="Calibri"/>
              </a:rPr>
              <a:t>Sebbene questi gruppi o segmenti di popolazione possano differire in società e paesi diversi, essi generalmente hanno in comune sfide condivise dovute a fattori sociali, economici o ad altri fattori o condizioni. </a:t>
            </a:r>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latin typeface="Calibri"/>
                <a:ea typeface="Calibri"/>
                <a:cs typeface="Calibri"/>
                <a:sym typeface="Calibri"/>
              </a:rPr>
              <a:t>Le sfide principali che questi gruppi/segmenti della popolazione possono avere in comune includono </a:t>
            </a:r>
            <a:r>
              <a:rPr lang="it-IT" sz="1200" i="1">
                <a:latin typeface="Calibri"/>
                <a:ea typeface="Calibri"/>
                <a:cs typeface="Calibri"/>
                <a:sym typeface="Calibri"/>
              </a:rPr>
              <a:t>(18)</a:t>
            </a:r>
            <a:r>
              <a:rPr lang="it-IT" sz="1200">
                <a:latin typeface="Calibri"/>
                <a:ea typeface="Calibri"/>
                <a:cs typeface="Calibri"/>
                <a:sym typeface="Calibri"/>
              </a:rPr>
              <a:t>: </a:t>
            </a:r>
            <a:endParaRPr/>
          </a:p>
          <a:p>
            <a:pPr marL="0" lvl="0" indent="0" algn="l" rtl="0">
              <a:lnSpc>
                <a:spcPct val="115000"/>
              </a:lnSpc>
              <a:spcBef>
                <a:spcPts val="0"/>
              </a:spcBef>
              <a:spcAft>
                <a:spcPts val="0"/>
              </a:spcAft>
              <a:buSzPts val="1400"/>
              <a:buNone/>
            </a:pPr>
            <a:r>
              <a:rPr lang="it-IT" sz="1200">
                <a:latin typeface="Calibri"/>
                <a:ea typeface="Calibri"/>
                <a:cs typeface="Calibri"/>
                <a:sym typeface="Calibri"/>
              </a:rPr>
              <a:t> </a:t>
            </a:r>
            <a:endParaRPr/>
          </a:p>
          <a:p>
            <a:pPr marL="342899" lvl="0" indent="-342899"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discriminazioni in tutte le aree della loro vita;</a:t>
            </a:r>
            <a:endParaRPr/>
          </a:p>
          <a:p>
            <a:pPr marL="342899" lvl="0" indent="-342899"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violenze, abusi ed abbandono;</a:t>
            </a:r>
            <a:endParaRPr/>
          </a:p>
          <a:p>
            <a:pPr marL="342899" lvl="0" indent="-342899"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restrizioni nell’esercizio dei diritti civili e politici;</a:t>
            </a:r>
            <a:endParaRPr/>
          </a:p>
          <a:p>
            <a:pPr marL="342899" lvl="0" indent="-342899"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esclusione dalla piena partecipazione alla società;</a:t>
            </a:r>
            <a:endParaRPr/>
          </a:p>
          <a:p>
            <a:pPr marL="342899" lvl="0" indent="-342899"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ridotto accesso ai servizi sociali, incluso l’abitare;</a:t>
            </a:r>
            <a:endParaRPr/>
          </a:p>
          <a:p>
            <a:pPr marL="342899" lvl="0" indent="-342899"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ridotto accesso all’assistenza e supporto sanitario;</a:t>
            </a:r>
            <a:endParaRPr/>
          </a:p>
          <a:p>
            <a:pPr marL="342899" lvl="0" indent="-342899"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ridotto accesso alle prestazioni d</a:t>
            </a:r>
            <a:r>
              <a:rPr lang="it-IT" sz="1200"/>
              <a:t>i </a:t>
            </a:r>
            <a:r>
              <a:rPr lang="it-IT" sz="1200">
                <a:latin typeface="Calibri"/>
                <a:ea typeface="Calibri"/>
                <a:cs typeface="Calibri"/>
                <a:sym typeface="Calibri"/>
              </a:rPr>
              <a:t>emergenza;</a:t>
            </a:r>
            <a:endParaRPr/>
          </a:p>
          <a:p>
            <a:pPr marL="342899" lvl="0" indent="-342899"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mancanze di opportunità d’istruzione;</a:t>
            </a:r>
            <a:endParaRPr/>
          </a:p>
          <a:p>
            <a:pPr marL="342899" lvl="0" indent="-342899"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esclusione, o ridotto accesso, da opportunità di reddito e di impiego;</a:t>
            </a:r>
            <a:endParaRPr/>
          </a:p>
          <a:p>
            <a:pPr marL="342899" lvl="0" indent="-342899"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aumento dei tassi di malattia e morte prematura.</a:t>
            </a:r>
            <a:endParaRPr/>
          </a:p>
          <a:p>
            <a:pPr marL="0" lvl="0" indent="0" algn="l" rtl="0">
              <a:lnSpc>
                <a:spcPct val="100000"/>
              </a:lnSpc>
              <a:spcBef>
                <a:spcPts val="0"/>
              </a:spcBef>
              <a:spcAft>
                <a:spcPts val="0"/>
              </a:spcAft>
              <a:buSzPts val="1400"/>
              <a:buNone/>
            </a:pPr>
            <a:endParaRPr sz="1200"/>
          </a:p>
        </p:txBody>
      </p:sp>
      <p:sp>
        <p:nvSpPr>
          <p:cNvPr id="580" name="Google Shape;580;p54: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55:notes"/>
          <p:cNvSpPr>
            <a:spLocks noGrp="1" noRot="1" noChangeAspect="1"/>
          </p:cNvSpPr>
          <p:nvPr>
            <p:ph type="sldImg" idx="2"/>
          </p:nvPr>
        </p:nvSpPr>
        <p:spPr>
          <a:xfrm>
            <a:off x="855663" y="457200"/>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7" name="Google Shape;587;p55:notes"/>
          <p:cNvSpPr txBox="1">
            <a:spLocks noGrp="1"/>
          </p:cNvSpPr>
          <p:nvPr>
            <p:ph type="body" idx="1"/>
          </p:nvPr>
        </p:nvSpPr>
        <p:spPr>
          <a:xfrm>
            <a:off x="679450" y="3319463"/>
            <a:ext cx="5438775" cy="6110287"/>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latin typeface="Calibri"/>
                <a:ea typeface="Calibri"/>
                <a:cs typeface="Calibri"/>
                <a:sym typeface="Calibri"/>
              </a:rPr>
              <a:t>Discriminazioni in tutte le aree della vita:</a:t>
            </a:r>
            <a:endParaRPr/>
          </a:p>
          <a:p>
            <a:pPr marL="0" lvl="0" indent="0" algn="just" rtl="0">
              <a:lnSpc>
                <a:spcPct val="115000"/>
              </a:lnSpc>
              <a:spcBef>
                <a:spcPts val="0"/>
              </a:spcBef>
              <a:spcAft>
                <a:spcPts val="0"/>
              </a:spcAft>
              <a:buSzPts val="1400"/>
              <a:buNone/>
            </a:pPr>
            <a:endParaRPr sz="1200">
              <a:latin typeface="Calibri"/>
              <a:ea typeface="Calibri"/>
              <a:cs typeface="Calibri"/>
              <a:sym typeface="Calibri"/>
            </a:endParaRPr>
          </a:p>
          <a:p>
            <a:pPr marL="171449" lvl="0" indent="-171449" algn="just" rtl="0">
              <a:lnSpc>
                <a:spcPct val="115000"/>
              </a:lnSpc>
              <a:spcBef>
                <a:spcPts val="0"/>
              </a:spcBef>
              <a:spcAft>
                <a:spcPts val="0"/>
              </a:spcAft>
              <a:buClr>
                <a:schemeClr val="dk1"/>
              </a:buClr>
              <a:buSzPts val="1200"/>
              <a:buFont typeface="Arial"/>
              <a:buChar char="•"/>
            </a:pPr>
            <a:r>
              <a:rPr lang="it-IT" sz="1200">
                <a:latin typeface="Calibri"/>
                <a:ea typeface="Calibri"/>
                <a:cs typeface="Calibri"/>
                <a:sym typeface="Calibri"/>
              </a:rPr>
              <a:t>Alcuni gruppi/segmenti della popolazione affrontano discriminazioni in tutte le aree della loro vita: istruzione, lavoro, vita di famiglia, tempo libero, etc.</a:t>
            </a:r>
            <a:endParaRPr/>
          </a:p>
          <a:p>
            <a:pPr marL="171449" lvl="0" indent="-171449" algn="just" rtl="0">
              <a:lnSpc>
                <a:spcPct val="115000"/>
              </a:lnSpc>
              <a:spcBef>
                <a:spcPts val="1200"/>
              </a:spcBef>
              <a:spcAft>
                <a:spcPts val="0"/>
              </a:spcAft>
              <a:buClr>
                <a:schemeClr val="dk1"/>
              </a:buClr>
              <a:buSzPts val="1200"/>
              <a:buFont typeface="Arial"/>
              <a:buChar char="•"/>
            </a:pPr>
            <a:r>
              <a:rPr lang="it-IT" sz="1200">
                <a:latin typeface="Calibri"/>
                <a:ea typeface="Calibri"/>
                <a:cs typeface="Calibri"/>
                <a:sym typeface="Calibri"/>
              </a:rPr>
              <a:t>La discriminazione è causata da una serie di fattori complessi che interagiscono l’uno con l’altro – come ad esempio la mancanza di istruzione e l’ignoranza in parti della popolazione che porta a paure e comportamenti negativi. Questi fattori portano alcune persone a comportarsi in maniera discriminatoria verso gruppi o segmenti della popolazione, impedendo così ad essi il godimento paritario dei diritti e della libertà. </a:t>
            </a:r>
            <a:endParaRPr/>
          </a:p>
          <a:p>
            <a:pPr marL="171449" lvl="0" indent="-171449" algn="just" rtl="0">
              <a:lnSpc>
                <a:spcPct val="115000"/>
              </a:lnSpc>
              <a:spcBef>
                <a:spcPts val="1200"/>
              </a:spcBef>
              <a:spcAft>
                <a:spcPts val="0"/>
              </a:spcAft>
              <a:buClr>
                <a:schemeClr val="dk1"/>
              </a:buClr>
              <a:buSzPts val="1200"/>
              <a:buFont typeface="Arial"/>
              <a:buChar char="•"/>
            </a:pPr>
            <a:r>
              <a:rPr lang="it-IT" sz="1200">
                <a:latin typeface="Calibri"/>
                <a:ea typeface="Calibri"/>
                <a:cs typeface="Calibri"/>
                <a:sym typeface="Calibri"/>
              </a:rPr>
              <a:t>Anche lo sbilanciamento di potere tra i diversi gruppi della società giocano un ruolo nel creare e perpetuare la discriminazione. Inoltre, norme tradizionali, siano esse legali o sociali, così come ruoli e strutture nella società conducono a sistemi in cui alcuni gruppi o segmenti hanno meno opportunità e diritti degli altri e sono di conseguenza discriminati. </a:t>
            </a:r>
            <a:endParaRPr/>
          </a:p>
          <a:p>
            <a:pPr marL="171449" lvl="0" indent="-171449" algn="just" rtl="0">
              <a:lnSpc>
                <a:spcPct val="115000"/>
              </a:lnSpc>
              <a:spcBef>
                <a:spcPts val="1200"/>
              </a:spcBef>
              <a:spcAft>
                <a:spcPts val="0"/>
              </a:spcAft>
              <a:buClr>
                <a:schemeClr val="dk1"/>
              </a:buClr>
              <a:buSzPts val="1200"/>
              <a:buFont typeface="Arial"/>
              <a:buChar char="•"/>
            </a:pPr>
            <a:r>
              <a:rPr lang="it-IT" sz="1200">
                <a:latin typeface="Calibri"/>
                <a:ea typeface="Calibri"/>
                <a:cs typeface="Calibri"/>
                <a:sym typeface="Calibri"/>
              </a:rPr>
              <a:t>Alcune persone possono appartenere a più di un gruppo/segmento della popolazione a rischio e di conseguenza affrontare forme multiple e “intersecanti” di discriminazione (es. donne con disabilità, persone anziane con disabilità cognitive).</a:t>
            </a:r>
            <a:endParaRPr/>
          </a:p>
          <a:p>
            <a:pPr marL="0" lvl="0" indent="0" algn="l" rtl="0">
              <a:lnSpc>
                <a:spcPct val="100000"/>
              </a:lnSpc>
              <a:spcBef>
                <a:spcPts val="1200"/>
              </a:spcBef>
              <a:spcAft>
                <a:spcPts val="0"/>
              </a:spcAft>
              <a:buSzPts val="1400"/>
              <a:buNone/>
            </a:pPr>
            <a:endParaRPr sz="1200"/>
          </a:p>
        </p:txBody>
      </p:sp>
      <p:sp>
        <p:nvSpPr>
          <p:cNvPr id="588" name="Google Shape;588;p55: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56:notes"/>
          <p:cNvSpPr>
            <a:spLocks noGrp="1" noRot="1" noChangeAspect="1"/>
          </p:cNvSpPr>
          <p:nvPr>
            <p:ph type="sldImg" idx="2"/>
          </p:nvPr>
        </p:nvSpPr>
        <p:spPr>
          <a:xfrm>
            <a:off x="41592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6" name="Google Shape;596;p56: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latin typeface="Calibri"/>
                <a:ea typeface="Calibri"/>
                <a:cs typeface="Calibri"/>
                <a:sym typeface="Calibri"/>
              </a:rPr>
              <a:t>Violenza, abuso e abbandono:</a:t>
            </a:r>
            <a:endParaRPr sz="1200">
              <a:latin typeface="Calibri"/>
              <a:ea typeface="Calibri"/>
              <a:cs typeface="Calibri"/>
              <a:sym typeface="Calibri"/>
            </a:endParaRPr>
          </a:p>
          <a:p>
            <a:pPr marL="0" lvl="0" indent="0" algn="just" rtl="0">
              <a:lnSpc>
                <a:spcPct val="115000"/>
              </a:lnSpc>
              <a:spcBef>
                <a:spcPts val="1000"/>
              </a:spcBef>
              <a:spcAft>
                <a:spcPts val="0"/>
              </a:spcAft>
              <a:buClr>
                <a:schemeClr val="dk1"/>
              </a:buClr>
              <a:buSzPts val="1200"/>
              <a:buFont typeface="Calibri"/>
              <a:buChar char="•"/>
            </a:pPr>
            <a:r>
              <a:rPr lang="it-IT" sz="1200">
                <a:latin typeface="Calibri"/>
                <a:ea typeface="Calibri"/>
                <a:cs typeface="Calibri"/>
                <a:sym typeface="Calibri"/>
              </a:rPr>
              <a:t> I gruppi/segmenti della popolazione a rischio hanno maggiori probabilità di essere soggetti a violenze, abuso ed abbandono. Ciò accade in tutto il mondo in misura variabile, a diversi livelli e con differente durata. </a:t>
            </a:r>
            <a:endParaRPr/>
          </a:p>
          <a:p>
            <a:pPr marL="0" lvl="0" indent="0" algn="just" rtl="0">
              <a:lnSpc>
                <a:spcPct val="115000"/>
              </a:lnSpc>
              <a:spcBef>
                <a:spcPts val="0"/>
              </a:spcBef>
              <a:spcAft>
                <a:spcPts val="0"/>
              </a:spcAft>
              <a:buSzPts val="1400"/>
              <a:buNone/>
            </a:pPr>
            <a:endParaRPr sz="1200">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 Ad esempio, studi hanno dimostrato che la violenza domestica contro le donne è diffusa in tutto il mondo </a:t>
            </a:r>
            <a:r>
              <a:rPr lang="it-IT" sz="1200" i="1">
                <a:latin typeface="Calibri"/>
                <a:ea typeface="Calibri"/>
                <a:cs typeface="Calibri"/>
                <a:sym typeface="Calibri"/>
              </a:rPr>
              <a:t>(19), (20), (21)</a:t>
            </a:r>
            <a:r>
              <a:rPr lang="it-IT" sz="1200">
                <a:latin typeface="Calibri"/>
                <a:ea typeface="Calibri"/>
                <a:cs typeface="Calibri"/>
                <a:sym typeface="Calibri"/>
              </a:rPr>
              <a:t>. </a:t>
            </a:r>
            <a:endParaRPr/>
          </a:p>
          <a:p>
            <a:pPr marL="0" lvl="0" indent="0" algn="just" rtl="0">
              <a:lnSpc>
                <a:spcPct val="115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 Le persone con disabilità sperimentano tassi elevati di violenza, abuso e abbandono.</a:t>
            </a:r>
            <a:endParaRPr/>
          </a:p>
          <a:p>
            <a:pPr marL="0" lvl="0" indent="0" algn="l" rtl="0">
              <a:lnSpc>
                <a:spcPct val="100000"/>
              </a:lnSpc>
              <a:spcBef>
                <a:spcPts val="360"/>
              </a:spcBef>
              <a:spcAft>
                <a:spcPts val="0"/>
              </a:spcAft>
              <a:buSzPts val="1400"/>
              <a:buNone/>
            </a:pPr>
            <a:endParaRPr sz="1200">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 Tra le persone con disabilità, le persone con disabilità psicosociale sono maggiormente a rischio di violenza </a:t>
            </a:r>
            <a:r>
              <a:rPr lang="it-IT" sz="1200" i="1">
                <a:latin typeface="Calibri"/>
                <a:ea typeface="Calibri"/>
                <a:cs typeface="Calibri"/>
                <a:sym typeface="Calibri"/>
              </a:rPr>
              <a:t>(22)</a:t>
            </a:r>
            <a:r>
              <a:rPr lang="it-IT" sz="1200">
                <a:latin typeface="Calibri"/>
                <a:ea typeface="Calibri"/>
                <a:cs typeface="Calibri"/>
                <a:sym typeface="Calibri"/>
              </a:rPr>
              <a:t>.</a:t>
            </a:r>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597" name="Google Shape;597;p56: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5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5" name="Google Shape;605;p57: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latin typeface="Calibri"/>
                <a:ea typeface="Calibri"/>
                <a:cs typeface="Calibri"/>
                <a:sym typeface="Calibri"/>
              </a:rPr>
              <a:t>Restrizioni nell’esercizio dei diritti civili e politici:</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endParaRPr sz="1200">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Nella storia, ad alcune comunità di persone è stato negato il diritto al voto ed il diritto di candidarsi a posizioni governative e perciò non possono avere alcuna influenza nel governo. Ad esempio, durante il Movimento per i Diritti Civili negli Stati Uniti, alle persone che protestavano fu vietato il diritto di riunione e ciò impedì che il loro messaggio fosse ascoltato. </a:t>
            </a:r>
            <a:endParaRPr sz="1200">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Se le persone non possono esercitare i loro diritti civili e politici, non possono difendere se stessi, i propri interessi e gli interessi della comunità e ciò rende tali persone ad alto rischio di subire violazioni dei diritti umani.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p:txBody>
      </p:sp>
      <p:sp>
        <p:nvSpPr>
          <p:cNvPr id="606" name="Google Shape;606;p57: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58:notes"/>
          <p:cNvSpPr>
            <a:spLocks noGrp="1" noRot="1" noChangeAspect="1"/>
          </p:cNvSpPr>
          <p:nvPr>
            <p:ph type="sldImg" idx="2"/>
          </p:nvPr>
        </p:nvSpPr>
        <p:spPr>
          <a:xfrm>
            <a:off x="41592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4" name="Google Shape;614;p58: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latin typeface="Calibri"/>
                <a:ea typeface="Calibri"/>
                <a:cs typeface="Calibri"/>
                <a:sym typeface="Calibri"/>
              </a:rPr>
              <a:t>Esclusione dalla piena partecipazione alla società:</a:t>
            </a:r>
            <a:endParaRPr/>
          </a:p>
          <a:p>
            <a:pPr marL="0" lvl="0" indent="0" algn="just" rtl="0">
              <a:lnSpc>
                <a:spcPct val="115000"/>
              </a:lnSpc>
              <a:spcBef>
                <a:spcPts val="0"/>
              </a:spcBef>
              <a:spcAft>
                <a:spcPts val="0"/>
              </a:spcAft>
              <a:buSzPts val="1400"/>
              <a:buNone/>
            </a:pPr>
            <a:endParaRPr sz="1200">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 Ad alcune persone o gruppi di persone può essere impedito l’accesso ai servizi principali disponibili al pubblico. Essi possono incontrare degli ostacoli nell’assicurarsi strutture di sostegno quali una buona istruzione, un lavoro ed una casa e ciò può rendere tali persone impossibilitate a partecipare pienamente alla società ed alla vita delle proprie comunità. </a:t>
            </a:r>
            <a:endParaRPr/>
          </a:p>
          <a:p>
            <a:pPr marL="0" lvl="0" indent="0" algn="just" rtl="0">
              <a:lnSpc>
                <a:spcPct val="115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 Ad esempio, le persone con disabilità sensoriale o fisica possono sperimentare diversi problemi di accessibilità in relazione al loro ambiente.  </a:t>
            </a:r>
            <a:endParaRPr/>
          </a:p>
          <a:p>
            <a:pPr marL="0" lvl="0" indent="0" algn="just" rtl="0">
              <a:lnSpc>
                <a:spcPct val="115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 Le persone con disabilità possono anche essere costrette a vivere in istituzioni con poco o nessun contatto con l’esterno. </a:t>
            </a:r>
            <a:endParaRPr/>
          </a:p>
          <a:p>
            <a:pPr marL="0" lvl="0" indent="0" algn="l" rtl="0">
              <a:lnSpc>
                <a:spcPct val="100000"/>
              </a:lnSpc>
              <a:spcBef>
                <a:spcPts val="0"/>
              </a:spcBef>
              <a:spcAft>
                <a:spcPts val="0"/>
              </a:spcAft>
              <a:buSzPts val="1400"/>
              <a:buNone/>
            </a:pPr>
            <a:endParaRPr sz="1200"/>
          </a:p>
        </p:txBody>
      </p:sp>
      <p:sp>
        <p:nvSpPr>
          <p:cNvPr id="615" name="Google Shape;615;p58: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5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3" name="Google Shape;623;p59: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latin typeface="Calibri"/>
                <a:ea typeface="Calibri"/>
                <a:cs typeface="Calibri"/>
                <a:sym typeface="Calibri"/>
              </a:rPr>
              <a:t>Ridotto accesso ai servizi sociali, incluso all’abitare:</a:t>
            </a:r>
            <a:endParaRPr/>
          </a:p>
          <a:p>
            <a:pPr marL="0" lvl="0" indent="0" algn="just" rtl="0">
              <a:lnSpc>
                <a:spcPct val="115000"/>
              </a:lnSpc>
              <a:spcBef>
                <a:spcPts val="0"/>
              </a:spcBef>
              <a:spcAft>
                <a:spcPts val="0"/>
              </a:spcAft>
              <a:buSzPts val="1400"/>
              <a:buNone/>
            </a:pPr>
            <a:endParaRPr sz="1200">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 Ad alcuni gruppi è negato, od ostacolato l’accesso ai servizi sociali (persone che vivono in aree remote o isolate, rifugiati, persone con HIV/AIDS, e persone con disabilità psicosociali, intellettive o cognitive). </a:t>
            </a:r>
            <a:endParaRPr/>
          </a:p>
          <a:p>
            <a:pPr marL="0" lvl="0" indent="0"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 Le opzioni possono essere limitate a causa di motivazioni sociali o economiche nel paese o nel luogo in cui vivono, ed esse poi possono essere ulteriormente limitate a causa della discriminazione ed esclusione che le persone subiscono. </a:t>
            </a:r>
            <a:endParaRPr/>
          </a:p>
          <a:p>
            <a:pPr marL="0" lvl="0" indent="0"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Ad esempio, le opzioni abitative per le persone con disabilità psicosociale, intellettiva o cognitiva possono essere limitate o non esistenti (rifugi o altre opzioni abitative possono rifiutarsi di accogliere tali persone).</a:t>
            </a:r>
            <a:endParaRPr/>
          </a:p>
          <a:p>
            <a:pPr marL="0" lvl="0" indent="0" algn="just" rtl="0">
              <a:lnSpc>
                <a:spcPct val="115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 Di conseguenza molte persone possono finire in ospedali psichiatrici o in altre istituzioni dove viene a mancare l’autonomia nella vita quotidiana e dove subiscono notevoli violazioni dei diritti umani.  </a:t>
            </a:r>
            <a:endParaRPr/>
          </a:p>
          <a:p>
            <a:pPr marL="0" lvl="0" indent="0" algn="l" rtl="0">
              <a:lnSpc>
                <a:spcPct val="100000"/>
              </a:lnSpc>
              <a:spcBef>
                <a:spcPts val="0"/>
              </a:spcBef>
              <a:spcAft>
                <a:spcPts val="0"/>
              </a:spcAft>
              <a:buSzPts val="1400"/>
              <a:buNone/>
            </a:pPr>
            <a:endParaRPr sz="1200"/>
          </a:p>
        </p:txBody>
      </p:sp>
      <p:sp>
        <p:nvSpPr>
          <p:cNvPr id="624" name="Google Shape;624;p59: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6: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360044" lvl="0" indent="-360044" algn="l" rtl="0">
              <a:lnSpc>
                <a:spcPct val="115000"/>
              </a:lnSpc>
              <a:spcBef>
                <a:spcPts val="0"/>
              </a:spcBef>
              <a:spcAft>
                <a:spcPts val="0"/>
              </a:spcAft>
              <a:buSzPts val="1400"/>
              <a:buNone/>
            </a:pPr>
            <a:r>
              <a:rPr lang="it-IT" sz="1200" b="1" dirty="0">
                <a:latin typeface="Calibri"/>
                <a:ea typeface="Calibri"/>
                <a:cs typeface="Calibri"/>
                <a:sym typeface="Calibri"/>
              </a:rPr>
              <a:t>Obiettivi di apprendimento</a:t>
            </a:r>
            <a:endParaRPr sz="1200" b="1" dirty="0">
              <a:latin typeface="Calibri"/>
              <a:ea typeface="Calibri"/>
              <a:cs typeface="Calibri"/>
              <a:sym typeface="Calibri"/>
            </a:endParaRPr>
          </a:p>
          <a:p>
            <a:pPr marL="360044" lvl="0" indent="-360044" algn="l" rtl="0">
              <a:lnSpc>
                <a:spcPct val="115000"/>
              </a:lnSpc>
              <a:spcBef>
                <a:spcPts val="0"/>
              </a:spcBef>
              <a:spcAft>
                <a:spcPts val="0"/>
              </a:spcAft>
              <a:buSzPts val="1400"/>
              <a:buNone/>
            </a:pPr>
            <a:r>
              <a:rPr lang="it-IT" sz="1200" b="1" dirty="0">
                <a:solidFill>
                  <a:srgbClr val="4F81BD"/>
                </a:solidFill>
                <a:latin typeface="Calibri"/>
                <a:ea typeface="Calibri"/>
                <a:cs typeface="Calibri"/>
                <a:sym typeface="Calibri"/>
              </a:rPr>
              <a:t> </a:t>
            </a:r>
            <a:r>
              <a:rPr lang="it-IT" sz="1200" dirty="0">
                <a:latin typeface="Calibri"/>
                <a:ea typeface="Calibri"/>
                <a:cs typeface="Calibri"/>
                <a:sym typeface="Calibri"/>
              </a:rPr>
              <a:t>Al termine della formazione, i partecipanti saranno in grado di:</a:t>
            </a:r>
            <a:endParaRPr sz="1200" dirty="0">
              <a:latin typeface="Calibri"/>
              <a:ea typeface="Calibri"/>
              <a:cs typeface="Calibri"/>
              <a:sym typeface="Calibri"/>
            </a:endParaRPr>
          </a:p>
          <a:p>
            <a:pPr marL="342899" lvl="0" indent="-342899" algn="l" rtl="0">
              <a:lnSpc>
                <a:spcPct val="115000"/>
              </a:lnSpc>
              <a:spcBef>
                <a:spcPts val="0"/>
              </a:spcBef>
              <a:spcAft>
                <a:spcPts val="0"/>
              </a:spcAft>
              <a:buClr>
                <a:schemeClr val="dk1"/>
              </a:buClr>
              <a:buSzPts val="1200"/>
              <a:buFont typeface="Noto Sans Symbols"/>
              <a:buChar char="∙"/>
            </a:pPr>
            <a:r>
              <a:rPr lang="it-IT" sz="1200" dirty="0">
                <a:latin typeface="Calibri"/>
                <a:ea typeface="Calibri"/>
                <a:cs typeface="Calibri"/>
                <a:sym typeface="Calibri"/>
              </a:rPr>
              <a:t>Capire cosa sono i diritti umani ed i collegamenti tra diversi diritti;</a:t>
            </a:r>
            <a:endParaRPr dirty="0"/>
          </a:p>
          <a:p>
            <a:pPr marL="342899" lvl="0" indent="-342899" algn="l" rtl="0">
              <a:lnSpc>
                <a:spcPct val="115000"/>
              </a:lnSpc>
              <a:spcBef>
                <a:spcPts val="0"/>
              </a:spcBef>
              <a:spcAft>
                <a:spcPts val="0"/>
              </a:spcAft>
              <a:buClr>
                <a:schemeClr val="dk1"/>
              </a:buClr>
              <a:buSzPts val="1200"/>
              <a:buFont typeface="Noto Sans Symbols"/>
              <a:buChar char="∙"/>
            </a:pPr>
            <a:r>
              <a:rPr lang="it-IT" sz="1200" dirty="0">
                <a:latin typeface="Calibri"/>
                <a:ea typeface="Calibri"/>
                <a:cs typeface="Calibri"/>
                <a:sym typeface="Calibri"/>
              </a:rPr>
              <a:t>Capire l’origine ed il contenuto della Dichiarazione Universale dei Diritti dell’Uomo e come i diritti in essa contenuti siano ancora importanti al giorno d’oggi.</a:t>
            </a:r>
            <a:endParaRPr dirty="0"/>
          </a:p>
          <a:p>
            <a:pPr marL="342899" lvl="0" indent="-342899" algn="l" rtl="0">
              <a:lnSpc>
                <a:spcPct val="115000"/>
              </a:lnSpc>
              <a:spcBef>
                <a:spcPts val="0"/>
              </a:spcBef>
              <a:spcAft>
                <a:spcPts val="0"/>
              </a:spcAft>
              <a:buClr>
                <a:schemeClr val="dk1"/>
              </a:buClr>
              <a:buSzPts val="1200"/>
              <a:buFont typeface="Noto Sans Symbols"/>
              <a:buChar char="∙"/>
            </a:pPr>
            <a:r>
              <a:rPr lang="it-IT" sz="1200" dirty="0">
                <a:latin typeface="Calibri"/>
                <a:ea typeface="Calibri"/>
                <a:cs typeface="Calibri"/>
                <a:sym typeface="Calibri"/>
              </a:rPr>
              <a:t>Riconoscere le violazioni dei diritti umani in specifiche situazioni.</a:t>
            </a:r>
            <a:endParaRPr dirty="0"/>
          </a:p>
          <a:p>
            <a:pPr marL="342899" lvl="0" indent="-342899" algn="l" rtl="0">
              <a:lnSpc>
                <a:spcPct val="115000"/>
              </a:lnSpc>
              <a:spcBef>
                <a:spcPts val="0"/>
              </a:spcBef>
              <a:spcAft>
                <a:spcPts val="0"/>
              </a:spcAft>
              <a:buClr>
                <a:schemeClr val="dk1"/>
              </a:buClr>
              <a:buSzPts val="1200"/>
              <a:buFont typeface="Noto Sans Symbols"/>
              <a:buChar char="∙"/>
            </a:pPr>
            <a:r>
              <a:rPr lang="it-IT" sz="1200" dirty="0">
                <a:latin typeface="Calibri"/>
                <a:ea typeface="Calibri"/>
                <a:cs typeface="Calibri"/>
                <a:sym typeface="Calibri"/>
              </a:rPr>
              <a:t>Capire i motivi per cui alcune persone sono a più alto rischio di veder violati i propri diritti umani.</a:t>
            </a:r>
            <a:endParaRPr dirty="0"/>
          </a:p>
          <a:p>
            <a:pPr marL="342899" lvl="0" indent="-342899" algn="l" rtl="0">
              <a:lnSpc>
                <a:spcPct val="115000"/>
              </a:lnSpc>
              <a:spcBef>
                <a:spcPts val="0"/>
              </a:spcBef>
              <a:spcAft>
                <a:spcPts val="0"/>
              </a:spcAft>
              <a:buClr>
                <a:schemeClr val="dk1"/>
              </a:buClr>
              <a:buSzPts val="1200"/>
              <a:buFont typeface="Noto Sans Symbols"/>
              <a:buChar char="∙"/>
            </a:pPr>
            <a:r>
              <a:rPr lang="it-IT" sz="1200" dirty="0">
                <a:latin typeface="Calibri"/>
                <a:ea typeface="Calibri"/>
                <a:cs typeface="Calibri"/>
                <a:sym typeface="Calibri"/>
              </a:rPr>
              <a:t>Identificare come i lavoratori della salute mentale ed altri professionisti, le persone con disabilità psicosociale o disabilità intellettiva o cognitiva, le famiglie, i </a:t>
            </a:r>
            <a:r>
              <a:rPr lang="it-IT" sz="1200" dirty="0" err="1">
                <a:latin typeface="Calibri"/>
                <a:ea typeface="Calibri"/>
                <a:cs typeface="Calibri"/>
                <a:sym typeface="Calibri"/>
              </a:rPr>
              <a:t>caregivers</a:t>
            </a:r>
            <a:r>
              <a:rPr lang="it-IT" sz="1200" dirty="0">
                <a:latin typeface="Calibri"/>
                <a:ea typeface="Calibri"/>
                <a:cs typeface="Calibri"/>
                <a:sym typeface="Calibri"/>
              </a:rPr>
              <a:t> e le altre persone di supporto possano essere agenti del cambiamento e difensori dei diritti umani.</a:t>
            </a:r>
            <a:endParaRPr dirty="0"/>
          </a:p>
          <a:p>
            <a:pPr marL="342899" lvl="0" indent="-266699" algn="l" rtl="0">
              <a:lnSpc>
                <a:spcPct val="115000"/>
              </a:lnSpc>
              <a:spcBef>
                <a:spcPts val="0"/>
              </a:spcBef>
              <a:spcAft>
                <a:spcPts val="0"/>
              </a:spcAft>
              <a:buClr>
                <a:schemeClr val="dk1"/>
              </a:buClr>
              <a:buSzPts val="1200"/>
              <a:buFont typeface="Noto Sans Symbols"/>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400"/>
              <a:buNone/>
            </a:pPr>
            <a:endParaRPr sz="1200" dirty="0"/>
          </a:p>
        </p:txBody>
      </p:sp>
      <p:sp>
        <p:nvSpPr>
          <p:cNvPr id="190" name="Google Shape;190;p6: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6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2" name="Google Shape;632;p60: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latin typeface="Calibri"/>
                <a:ea typeface="Calibri"/>
                <a:cs typeface="Calibri"/>
                <a:sym typeface="Calibri"/>
              </a:rPr>
              <a:t>Ridotto accesso all’assistenza sanitaria e alle forme di sostegno:</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endParaRPr sz="1200">
              <a:latin typeface="Calibri"/>
              <a:ea typeface="Calibri"/>
              <a:cs typeface="Calibri"/>
              <a:sym typeface="Calibri"/>
            </a:endParaRPr>
          </a:p>
          <a:p>
            <a:pPr marL="0" lvl="0" indent="0" algn="l" rtl="0">
              <a:lnSpc>
                <a:spcPct val="90000"/>
              </a:lnSpc>
              <a:spcBef>
                <a:spcPts val="360"/>
              </a:spcBef>
              <a:spcAft>
                <a:spcPts val="0"/>
              </a:spcAft>
              <a:buClr>
                <a:schemeClr val="dk1"/>
              </a:buClr>
              <a:buSzPts val="1200"/>
              <a:buFont typeface="Calibri"/>
              <a:buChar char="•"/>
            </a:pPr>
            <a:r>
              <a:rPr lang="it-IT" sz="1200">
                <a:latin typeface="Calibri"/>
                <a:ea typeface="Calibri"/>
                <a:cs typeface="Calibri"/>
                <a:sym typeface="Calibri"/>
              </a:rPr>
              <a:t> Quando alle persone è negato l’accesso all’assistenza sanitaria, o viene erogato loro un servizio di bassa qualità o i loro problemi di salute non vengono considerati seriamente, ciò ha un impatto significativo sulla loro morbilità e mortalità. </a:t>
            </a:r>
            <a:endParaRPr/>
          </a:p>
          <a:p>
            <a:pPr marL="0" lvl="0" indent="0" algn="l" rtl="0">
              <a:lnSpc>
                <a:spcPct val="90000"/>
              </a:lnSpc>
              <a:spcBef>
                <a:spcPts val="360"/>
              </a:spcBef>
              <a:spcAft>
                <a:spcPts val="0"/>
              </a:spcAft>
              <a:buClr>
                <a:schemeClr val="dk1"/>
              </a:buClr>
              <a:buSzPts val="1200"/>
              <a:buFont typeface="Calibri"/>
              <a:buChar char="•"/>
            </a:pPr>
            <a:r>
              <a:rPr lang="it-IT" sz="1200">
                <a:latin typeface="Calibri"/>
                <a:ea typeface="Calibri"/>
                <a:cs typeface="Calibri"/>
                <a:sym typeface="Calibri"/>
              </a:rPr>
              <a:t> Le popolazioni indigene hanno condizioni di salute più precarie di quelle della popolazione non indigena (ridotta aspettativa di vita, mortalità infantile, ecc.) come risultato di molti fattori tra cui:</a:t>
            </a:r>
            <a:endParaRPr/>
          </a:p>
          <a:p>
            <a:pPr marL="685800" lvl="0" indent="-228600" algn="l" rtl="0">
              <a:lnSpc>
                <a:spcPct val="90000"/>
              </a:lnSpc>
              <a:spcBef>
                <a:spcPts val="360"/>
              </a:spcBef>
              <a:spcAft>
                <a:spcPts val="0"/>
              </a:spcAft>
              <a:buClr>
                <a:schemeClr val="dk1"/>
              </a:buClr>
              <a:buSzPts val="1200"/>
              <a:buFont typeface="Calibri"/>
              <a:buChar char="•"/>
            </a:pPr>
            <a:r>
              <a:rPr lang="it-IT" sz="1200">
                <a:latin typeface="Calibri"/>
                <a:ea typeface="Calibri"/>
                <a:cs typeface="Calibri"/>
                <a:sym typeface="Calibri"/>
              </a:rPr>
              <a:t>Mancanza di accesso a servizi di salute di qualità</a:t>
            </a:r>
            <a:endParaRPr/>
          </a:p>
          <a:p>
            <a:pPr marL="685800" lvl="0" indent="-228600" algn="l" rtl="0">
              <a:lnSpc>
                <a:spcPct val="90000"/>
              </a:lnSpc>
              <a:spcBef>
                <a:spcPts val="860"/>
              </a:spcBef>
              <a:spcAft>
                <a:spcPts val="0"/>
              </a:spcAft>
              <a:buClr>
                <a:schemeClr val="dk1"/>
              </a:buClr>
              <a:buSzPts val="1200"/>
              <a:buFont typeface="Calibri"/>
              <a:buChar char="•"/>
            </a:pPr>
            <a:r>
              <a:rPr lang="it-IT" sz="1200">
                <a:latin typeface="Calibri"/>
                <a:ea typeface="Calibri"/>
                <a:cs typeface="Calibri"/>
                <a:sym typeface="Calibri"/>
              </a:rPr>
              <a:t>Spostamenti forzati</a:t>
            </a:r>
            <a:endParaRPr/>
          </a:p>
          <a:p>
            <a:pPr marL="685800" lvl="0" indent="-228600" algn="l" rtl="0">
              <a:lnSpc>
                <a:spcPct val="90000"/>
              </a:lnSpc>
              <a:spcBef>
                <a:spcPts val="860"/>
              </a:spcBef>
              <a:spcAft>
                <a:spcPts val="0"/>
              </a:spcAft>
              <a:buClr>
                <a:schemeClr val="dk1"/>
              </a:buClr>
              <a:buSzPts val="1200"/>
              <a:buFont typeface="Calibri"/>
              <a:buChar char="•"/>
            </a:pPr>
            <a:r>
              <a:rPr lang="it-IT" sz="1200">
                <a:latin typeface="Calibri"/>
                <a:ea typeface="Calibri"/>
                <a:cs typeface="Calibri"/>
                <a:sym typeface="Calibri"/>
              </a:rPr>
              <a:t>Mancanza di accesso all’istruzione e a servizi sociali</a:t>
            </a:r>
            <a:endParaRPr/>
          </a:p>
          <a:p>
            <a:pPr marL="685800" lvl="0" indent="-228600" algn="l" rtl="0">
              <a:lnSpc>
                <a:spcPct val="90000"/>
              </a:lnSpc>
              <a:spcBef>
                <a:spcPts val="860"/>
              </a:spcBef>
              <a:spcAft>
                <a:spcPts val="0"/>
              </a:spcAft>
              <a:buClr>
                <a:schemeClr val="dk1"/>
              </a:buClr>
              <a:buSzPts val="1200"/>
              <a:buFont typeface="Calibri"/>
              <a:buChar char="•"/>
            </a:pPr>
            <a:r>
              <a:rPr lang="it-IT" sz="1200">
                <a:latin typeface="Calibri"/>
                <a:ea typeface="Calibri"/>
                <a:cs typeface="Calibri"/>
                <a:sym typeface="Calibri"/>
              </a:rPr>
              <a:t>Distruzione dell’economia indigena e delle sue strutture sociopolitiche</a:t>
            </a:r>
            <a:endParaRPr/>
          </a:p>
          <a:p>
            <a:pPr marL="685800" lvl="0" indent="-228600" algn="l" rtl="0">
              <a:lnSpc>
                <a:spcPct val="90000"/>
              </a:lnSpc>
              <a:spcBef>
                <a:spcPts val="860"/>
              </a:spcBef>
              <a:spcAft>
                <a:spcPts val="0"/>
              </a:spcAft>
              <a:buClr>
                <a:schemeClr val="dk1"/>
              </a:buClr>
              <a:buSzPts val="1200"/>
              <a:buFont typeface="Calibri"/>
              <a:buChar char="•"/>
            </a:pPr>
            <a:r>
              <a:rPr lang="it-IT" sz="1200">
                <a:latin typeface="Calibri"/>
                <a:ea typeface="Calibri"/>
                <a:cs typeface="Calibri"/>
                <a:sym typeface="Calibri"/>
              </a:rPr>
              <a:t>Mancanza o degrado delle terre e delle risorse </a:t>
            </a:r>
            <a:endParaRPr/>
          </a:p>
          <a:p>
            <a:pPr marL="685800" lvl="0" indent="-228600" algn="l" rtl="0">
              <a:lnSpc>
                <a:spcPct val="90000"/>
              </a:lnSpc>
              <a:spcBef>
                <a:spcPts val="860"/>
              </a:spcBef>
              <a:spcAft>
                <a:spcPts val="0"/>
              </a:spcAft>
              <a:buClr>
                <a:schemeClr val="dk1"/>
              </a:buClr>
              <a:buSzPts val="1200"/>
              <a:buFont typeface="Calibri"/>
              <a:buChar char="•"/>
            </a:pPr>
            <a:r>
              <a:rPr lang="it-IT" sz="1200">
                <a:latin typeface="Calibri"/>
                <a:ea typeface="Calibri"/>
                <a:cs typeface="Calibri"/>
                <a:sym typeface="Calibri"/>
              </a:rPr>
              <a:t>Esclusione delle pratiche e delle conoscenze tradizionali </a:t>
            </a:r>
            <a:endParaRPr/>
          </a:p>
          <a:p>
            <a:pPr marL="685800" lvl="0" indent="-228600" algn="l" rtl="0">
              <a:lnSpc>
                <a:spcPct val="90000"/>
              </a:lnSpc>
              <a:spcBef>
                <a:spcPts val="860"/>
              </a:spcBef>
              <a:spcAft>
                <a:spcPts val="0"/>
              </a:spcAft>
              <a:buClr>
                <a:schemeClr val="dk1"/>
              </a:buClr>
              <a:buSzPts val="1200"/>
              <a:buFont typeface="Calibri"/>
              <a:buChar char="•"/>
            </a:pPr>
            <a:r>
              <a:rPr lang="it-IT" sz="1200">
                <a:latin typeface="Calibri"/>
                <a:ea typeface="Calibri"/>
                <a:cs typeface="Calibri"/>
                <a:sym typeface="Calibri"/>
              </a:rPr>
              <a:t>Sfiducia nel sistema sanitario</a:t>
            </a:r>
            <a:endParaRPr/>
          </a:p>
          <a:p>
            <a:pPr marL="0" lvl="0" indent="0" algn="l" rtl="0">
              <a:lnSpc>
                <a:spcPct val="90000"/>
              </a:lnSpc>
              <a:spcBef>
                <a:spcPts val="500"/>
              </a:spcBef>
              <a:spcAft>
                <a:spcPts val="0"/>
              </a:spcAft>
              <a:buSzPts val="1400"/>
              <a:buNone/>
            </a:pPr>
            <a:endParaRPr sz="1200"/>
          </a:p>
        </p:txBody>
      </p:sp>
      <p:sp>
        <p:nvSpPr>
          <p:cNvPr id="633" name="Google Shape;633;p60: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6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1" name="Google Shape;641;p61: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latin typeface="Calibri"/>
                <a:ea typeface="Calibri"/>
                <a:cs typeface="Calibri"/>
                <a:sym typeface="Calibri"/>
              </a:rPr>
              <a:t>Ridotto accesso alle prestazioni di emergenza:</a:t>
            </a:r>
            <a:endParaRPr/>
          </a:p>
          <a:p>
            <a:pPr marL="0" lvl="0" indent="0" algn="just" rtl="0">
              <a:lnSpc>
                <a:spcPct val="115000"/>
              </a:lnSpc>
              <a:spcBef>
                <a:spcPts val="0"/>
              </a:spcBef>
              <a:spcAft>
                <a:spcPts val="0"/>
              </a:spcAft>
              <a:buSzPts val="1400"/>
              <a:buNone/>
            </a:pPr>
            <a:endParaRPr sz="1200">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 I gruppi/segmenti vulnerabili della popolazione possono venir esclusi dalle operazioni di soccorso dopo disastri naturali o eventi violenti. Ad esempio, dopo che l’uragano Katrina colpì gli Stati Uniti nel 2005, i bisogni delle persone con disabilità furono ampiamente trascurati dalle operazioni di soccorso </a:t>
            </a:r>
            <a:r>
              <a:rPr lang="it-IT" sz="1200" i="1">
                <a:latin typeface="Calibri"/>
                <a:ea typeface="Calibri"/>
                <a:cs typeface="Calibri"/>
                <a:sym typeface="Calibri"/>
              </a:rPr>
              <a:t>(24)</a:t>
            </a:r>
            <a:r>
              <a:rPr lang="it-IT" sz="1200">
                <a:latin typeface="Calibri"/>
                <a:ea typeface="Calibri"/>
                <a:cs typeface="Calibri"/>
                <a:sym typeface="Calibri"/>
              </a:rPr>
              <a:t>. </a:t>
            </a:r>
            <a:endParaRPr/>
          </a:p>
          <a:p>
            <a:pPr marL="0" lvl="0" indent="0" algn="just" rtl="0">
              <a:lnSpc>
                <a:spcPct val="115000"/>
              </a:lnSpc>
              <a:spcBef>
                <a:spcPts val="0"/>
              </a:spcBef>
              <a:spcAft>
                <a:spcPts val="0"/>
              </a:spcAft>
              <a:buSzPts val="1400"/>
              <a:buNone/>
            </a:pPr>
            <a:endParaRPr sz="1200">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 Quando questi gruppi di persone sono esclusi, o non specificatamente inclusi, nei servizi di emergenza o nelle operazioni di soccorso, lesioni o morte possono avvenire rapidamente. </a:t>
            </a:r>
            <a:endParaRPr/>
          </a:p>
          <a:p>
            <a:pPr marL="0" lvl="0" indent="0" algn="l" rtl="0">
              <a:lnSpc>
                <a:spcPct val="100000"/>
              </a:lnSpc>
              <a:spcBef>
                <a:spcPts val="0"/>
              </a:spcBef>
              <a:spcAft>
                <a:spcPts val="0"/>
              </a:spcAft>
              <a:buSzPts val="1400"/>
              <a:buNone/>
            </a:pPr>
            <a:endParaRPr sz="1200"/>
          </a:p>
        </p:txBody>
      </p:sp>
      <p:sp>
        <p:nvSpPr>
          <p:cNvPr id="642" name="Google Shape;642;p61: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6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0" name="Google Shape;650;p62: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latin typeface="Calibri"/>
                <a:ea typeface="Calibri"/>
                <a:cs typeface="Calibri"/>
                <a:sym typeface="Calibri"/>
              </a:rPr>
              <a:t>Mancanza di opportunità d’istruzione:</a:t>
            </a:r>
            <a:endParaRPr/>
          </a:p>
          <a:p>
            <a:pPr marL="0" lvl="0" indent="0" algn="just" rtl="0">
              <a:lnSpc>
                <a:spcPct val="115000"/>
              </a:lnSpc>
              <a:spcBef>
                <a:spcPts val="0"/>
              </a:spcBef>
              <a:spcAft>
                <a:spcPts val="0"/>
              </a:spcAft>
              <a:buSzPts val="1400"/>
              <a:buNone/>
            </a:pPr>
            <a:endParaRPr sz="1200">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 Senza l’accesso ad una buona istruzione è difficile per le persone sconfiggere la povertà e le circostanze avverse, dal momento che l’istruzione ha un impatto sulle prospettive future di lavoro ed indipendenza. </a:t>
            </a:r>
            <a:endParaRPr/>
          </a:p>
          <a:p>
            <a:pPr marL="0" lvl="0" indent="0" algn="just" rtl="0">
              <a:lnSpc>
                <a:spcPct val="115000"/>
              </a:lnSpc>
              <a:spcBef>
                <a:spcPts val="0"/>
              </a:spcBef>
              <a:spcAft>
                <a:spcPts val="0"/>
              </a:spcAft>
              <a:buSzPts val="1400"/>
              <a:buNone/>
            </a:pPr>
            <a:endParaRPr sz="1200">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 In alcuni paesi, in particolare alle bambine è negata l’istruzione a causa di una discriminazione di genere. </a:t>
            </a:r>
            <a:endParaRPr/>
          </a:p>
          <a:p>
            <a:pPr marL="0" lvl="0" indent="0" algn="just" rtl="0">
              <a:lnSpc>
                <a:spcPct val="115000"/>
              </a:lnSpc>
              <a:spcBef>
                <a:spcPts val="0"/>
              </a:spcBef>
              <a:spcAft>
                <a:spcPts val="0"/>
              </a:spcAft>
              <a:buSzPts val="1400"/>
              <a:buNone/>
            </a:pPr>
            <a:endParaRPr sz="1200">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 Inoltre, ai bambini con disabilità intellettiva o cognitiva può essere impedito di frequentare le stesse scuole degli altri bambini, lasciandoli così senza istruzione o con un istruzione di livello inferiore, creando in questa maniera altri ostacoli per l’inclusione e discriminazione.</a:t>
            </a:r>
            <a:endParaRPr sz="1200"/>
          </a:p>
        </p:txBody>
      </p:sp>
      <p:sp>
        <p:nvSpPr>
          <p:cNvPr id="651" name="Google Shape;651;p62: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6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9" name="Google Shape;659;p63: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latin typeface="Calibri"/>
                <a:ea typeface="Calibri"/>
                <a:cs typeface="Calibri"/>
                <a:sym typeface="Calibri"/>
              </a:rPr>
              <a:t>Esclusione o ridotto accesso ad opportunità di reddito e di impiego:</a:t>
            </a:r>
            <a:endParaRPr/>
          </a:p>
          <a:p>
            <a:pPr marL="0" lvl="0" indent="0" algn="just" rtl="0">
              <a:lnSpc>
                <a:spcPct val="115000"/>
              </a:lnSpc>
              <a:spcBef>
                <a:spcPts val="0"/>
              </a:spcBef>
              <a:spcAft>
                <a:spcPts val="0"/>
              </a:spcAft>
              <a:buSzPts val="1400"/>
              <a:buNone/>
            </a:pPr>
            <a:endParaRPr sz="1200">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 Ad alcuni gruppi e segmenti della popolazione è stato negato storicamente l’accesso egualitario al lavoro ed al reddito sulla base della razza, colore, sesso, genere, lingua, religione, disabilità o altro stato. </a:t>
            </a:r>
            <a:endParaRPr/>
          </a:p>
          <a:p>
            <a:pPr marL="0" lvl="0" indent="0" algn="just" rtl="0">
              <a:lnSpc>
                <a:spcPct val="115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 Ciò può causare che tali gruppi non siano in grado di vivere in maniera indipendente e di partecipare pienamente alla vita delle loro comunità.</a:t>
            </a:r>
            <a:endParaRPr/>
          </a:p>
          <a:p>
            <a:pPr marL="0" lvl="0" indent="0" algn="just" rtl="0">
              <a:lnSpc>
                <a:spcPct val="115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 Senza la possibilità di guadagnare un reddito, tali gruppi o segmenti  possono velocemente arrivare alla povertà o essere incapaci di sconfiggerla. </a:t>
            </a:r>
            <a:endParaRPr/>
          </a:p>
        </p:txBody>
      </p:sp>
      <p:sp>
        <p:nvSpPr>
          <p:cNvPr id="660" name="Google Shape;660;p63: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64:notes"/>
          <p:cNvSpPr>
            <a:spLocks noGrp="1" noRot="1" noChangeAspect="1"/>
          </p:cNvSpPr>
          <p:nvPr>
            <p:ph type="sldImg" idx="2"/>
          </p:nvPr>
        </p:nvSpPr>
        <p:spPr>
          <a:xfrm>
            <a:off x="415925" y="123507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68" name="Google Shape;668;p64: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latin typeface="Calibri"/>
                <a:ea typeface="Calibri"/>
                <a:cs typeface="Calibri"/>
                <a:sym typeface="Calibri"/>
              </a:rPr>
              <a:t>Aumento dei tassi di malattia e di morte prematura</a:t>
            </a:r>
            <a:r>
              <a:rPr lang="it-IT" sz="1200" b="1">
                <a:latin typeface="Calibri"/>
                <a:ea typeface="Calibri"/>
                <a:cs typeface="Calibri"/>
                <a:sym typeface="Calibri"/>
              </a:rPr>
              <a:t>:</a:t>
            </a:r>
            <a:endParaRPr/>
          </a:p>
          <a:p>
            <a:pPr marL="0" lvl="0" indent="0" algn="just" rtl="0">
              <a:lnSpc>
                <a:spcPct val="115000"/>
              </a:lnSpc>
              <a:spcBef>
                <a:spcPts val="0"/>
              </a:spcBef>
              <a:spcAft>
                <a:spcPts val="0"/>
              </a:spcAft>
              <a:buSzPts val="1400"/>
              <a:buNone/>
            </a:pPr>
            <a:endParaRPr sz="1200">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 Di conseguenza, tutti questi fattori e sfide combinati causano un aumento dei tassi di malattia e di morte prematura. </a:t>
            </a:r>
            <a:endParaRPr/>
          </a:p>
          <a:p>
            <a:pPr marL="0" lvl="0" indent="0" algn="just" rtl="0">
              <a:lnSpc>
                <a:spcPct val="115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lvl="0" indent="0"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 Ad esempio, studi hanno dimostrato che persone con severi disturbi di salute mentale muoiono in media 10-20 anni più giovani del resto della popolazione </a:t>
            </a:r>
            <a:r>
              <a:rPr lang="it-IT" sz="1200" i="1">
                <a:latin typeface="Calibri"/>
                <a:ea typeface="Calibri"/>
                <a:cs typeface="Calibri"/>
                <a:sym typeface="Calibri"/>
              </a:rPr>
              <a:t>(25) (26)</a:t>
            </a:r>
            <a:r>
              <a:rPr lang="it-IT" sz="1200">
                <a:latin typeface="Calibri"/>
                <a:ea typeface="Calibri"/>
                <a:cs typeface="Calibri"/>
                <a:sym typeface="Calibri"/>
              </a:rPr>
              <a:t>. </a:t>
            </a:r>
            <a:endParaRPr/>
          </a:p>
          <a:p>
            <a:pPr marL="627063" lvl="1" indent="-169861" algn="just"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Ciò è dovuto ad un numero di fattori quali la mancanza di accesso ad interventi di prevenzione e trattamenti per disturbi di salute e per malattie infettive </a:t>
            </a:r>
            <a:r>
              <a:rPr lang="it-IT" sz="1200" i="1">
                <a:latin typeface="Calibri"/>
                <a:ea typeface="Calibri"/>
                <a:cs typeface="Calibri"/>
                <a:sym typeface="Calibri"/>
              </a:rPr>
              <a:t>(27) (28) (29)</a:t>
            </a:r>
            <a:r>
              <a:rPr lang="it-IT" sz="1200">
                <a:latin typeface="Calibri"/>
                <a:ea typeface="Calibri"/>
                <a:cs typeface="Calibri"/>
                <a:sym typeface="Calibri"/>
              </a:rPr>
              <a:t>, mancanza di condizioni di vita adeguate, mancanza di accesso ai servizi e alle forme di sostegno ed effetti negativi dei medicinali </a:t>
            </a:r>
            <a:r>
              <a:rPr lang="it-IT" sz="1200" i="1">
                <a:latin typeface="Calibri"/>
                <a:ea typeface="Calibri"/>
                <a:cs typeface="Calibri"/>
                <a:sym typeface="Calibri"/>
              </a:rPr>
              <a:t>(30), (31)</a:t>
            </a:r>
            <a:r>
              <a:rPr lang="it-IT" sz="1200">
                <a:latin typeface="Calibri"/>
                <a:ea typeface="Calibri"/>
                <a:cs typeface="Calibri"/>
                <a:sym typeface="Calibri"/>
              </a:rPr>
              <a:t>. </a:t>
            </a:r>
            <a:endParaRPr/>
          </a:p>
          <a:p>
            <a:pPr marL="0" lvl="0" indent="0" algn="l" rtl="0">
              <a:lnSpc>
                <a:spcPct val="100000"/>
              </a:lnSpc>
              <a:spcBef>
                <a:spcPts val="0"/>
              </a:spcBef>
              <a:spcAft>
                <a:spcPts val="0"/>
              </a:spcAft>
              <a:buSzPts val="1400"/>
              <a:buNone/>
            </a:pPr>
            <a:endParaRPr sz="1200"/>
          </a:p>
        </p:txBody>
      </p:sp>
      <p:sp>
        <p:nvSpPr>
          <p:cNvPr id="669" name="Google Shape;669;p64: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6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77" name="Google Shape;677;p65: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b="1">
                <a:solidFill>
                  <a:srgbClr val="4F81BD"/>
                </a:solidFill>
                <a:latin typeface="Calibri"/>
                <a:ea typeface="Calibri"/>
                <a:cs typeface="Calibri"/>
                <a:sym typeface="Calibri"/>
              </a:rPr>
              <a:t>Tempo per questo argomento</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000000"/>
                </a:solidFill>
                <a:latin typeface="Calibri"/>
                <a:ea typeface="Calibri"/>
                <a:cs typeface="Calibri"/>
                <a:sym typeface="Calibri"/>
              </a:rPr>
              <a:t>Circa 1 ora e 40 minuti.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p:txBody>
      </p:sp>
      <p:sp>
        <p:nvSpPr>
          <p:cNvPr id="678" name="Google Shape;678;p65: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66:notes"/>
          <p:cNvSpPr>
            <a:spLocks noGrp="1" noRot="1" noChangeAspect="1"/>
          </p:cNvSpPr>
          <p:nvPr>
            <p:ph type="sldImg" idx="2"/>
          </p:nvPr>
        </p:nvSpPr>
        <p:spPr>
          <a:xfrm>
            <a:off x="855663" y="457200"/>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4" name="Google Shape;684;p66:notes"/>
          <p:cNvSpPr txBox="1">
            <a:spLocks noGrp="1"/>
          </p:cNvSpPr>
          <p:nvPr>
            <p:ph type="body" idx="1"/>
          </p:nvPr>
        </p:nvSpPr>
        <p:spPr>
          <a:xfrm>
            <a:off x="679450" y="3319463"/>
            <a:ext cx="5438775" cy="6110287"/>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i="1">
                <a:latin typeface="Calibri"/>
                <a:ea typeface="Calibri"/>
                <a:cs typeface="Calibri"/>
                <a:sym typeface="Calibri"/>
              </a:rPr>
              <a:t>Esercizio 6.1: Identificare esempi di violazioni dei diritti umani (40 min.)</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Chiedete ai partecipanti di guardare la loro copia dell’UHDR.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Scegliete due gruppi dalla seguente lista:</a:t>
            </a:r>
            <a:endParaRPr sz="1200">
              <a:latin typeface="Calibri"/>
              <a:ea typeface="Calibri"/>
              <a:cs typeface="Calibri"/>
              <a:sym typeface="Calibri"/>
            </a:endParaRPr>
          </a:p>
          <a:p>
            <a:pPr marL="742950" lvl="1" indent="-292100" algn="l" rtl="0">
              <a:lnSpc>
                <a:spcPct val="100000"/>
              </a:lnSpc>
              <a:spcBef>
                <a:spcPts val="1330"/>
              </a:spcBef>
              <a:spcAft>
                <a:spcPts val="0"/>
              </a:spcAft>
              <a:buClr>
                <a:schemeClr val="dk1"/>
              </a:buClr>
              <a:buSzPts val="1200"/>
              <a:buFont typeface="Calibri"/>
              <a:buChar char="•"/>
            </a:pPr>
            <a:r>
              <a:rPr lang="it-IT" sz="1200">
                <a:latin typeface="Calibri"/>
                <a:ea typeface="Calibri"/>
                <a:cs typeface="Calibri"/>
                <a:sym typeface="Calibri"/>
              </a:rPr>
              <a:t>Donne</a:t>
            </a:r>
            <a:endParaRPr sz="700"/>
          </a:p>
          <a:p>
            <a:pPr marL="742950" lvl="1" indent="-292100" algn="l" rtl="0">
              <a:lnSpc>
                <a:spcPct val="100000"/>
              </a:lnSpc>
              <a:spcBef>
                <a:spcPts val="830"/>
              </a:spcBef>
              <a:spcAft>
                <a:spcPts val="0"/>
              </a:spcAft>
              <a:buClr>
                <a:schemeClr val="dk1"/>
              </a:buClr>
              <a:buSzPts val="1200"/>
              <a:buFont typeface="Calibri"/>
              <a:buChar char="•"/>
            </a:pPr>
            <a:r>
              <a:rPr lang="it-IT" sz="1200">
                <a:latin typeface="Calibri"/>
                <a:ea typeface="Calibri"/>
                <a:cs typeface="Calibri"/>
                <a:sym typeface="Calibri"/>
              </a:rPr>
              <a:t>Rifugiati</a:t>
            </a:r>
            <a:endParaRPr sz="700"/>
          </a:p>
          <a:p>
            <a:pPr marL="742950" lvl="1" indent="-292100" algn="l" rtl="0">
              <a:lnSpc>
                <a:spcPct val="100000"/>
              </a:lnSpc>
              <a:spcBef>
                <a:spcPts val="830"/>
              </a:spcBef>
              <a:spcAft>
                <a:spcPts val="0"/>
              </a:spcAft>
              <a:buClr>
                <a:schemeClr val="dk1"/>
              </a:buClr>
              <a:buSzPts val="1200"/>
              <a:buFont typeface="Calibri"/>
              <a:buChar char="•"/>
            </a:pPr>
            <a:r>
              <a:rPr lang="it-IT" sz="1200">
                <a:latin typeface="Calibri"/>
                <a:ea typeface="Calibri"/>
                <a:cs typeface="Calibri"/>
                <a:sym typeface="Calibri"/>
              </a:rPr>
              <a:t>Popolazioni indigene</a:t>
            </a:r>
            <a:endParaRPr sz="700"/>
          </a:p>
          <a:p>
            <a:pPr marL="742950" lvl="1" indent="-292100" algn="l" rtl="0">
              <a:lnSpc>
                <a:spcPct val="100000"/>
              </a:lnSpc>
              <a:spcBef>
                <a:spcPts val="830"/>
              </a:spcBef>
              <a:spcAft>
                <a:spcPts val="0"/>
              </a:spcAft>
              <a:buClr>
                <a:schemeClr val="dk1"/>
              </a:buClr>
              <a:buSzPts val="1200"/>
              <a:buFont typeface="Calibri"/>
              <a:buChar char="•"/>
            </a:pPr>
            <a:r>
              <a:rPr lang="it-IT" sz="1200">
                <a:latin typeface="Calibri"/>
                <a:ea typeface="Calibri"/>
                <a:cs typeface="Calibri"/>
                <a:sym typeface="Calibri"/>
              </a:rPr>
              <a:t>Lesbiche, gay, bisessuali, transgender, intersex o queer (LGBTIQ)</a:t>
            </a:r>
            <a:endParaRPr sz="700"/>
          </a:p>
          <a:p>
            <a:pPr marL="742950" lvl="1" indent="-292100" algn="l" rtl="0">
              <a:lnSpc>
                <a:spcPct val="100000"/>
              </a:lnSpc>
              <a:spcBef>
                <a:spcPts val="830"/>
              </a:spcBef>
              <a:spcAft>
                <a:spcPts val="0"/>
              </a:spcAft>
              <a:buClr>
                <a:schemeClr val="dk1"/>
              </a:buClr>
              <a:buSzPts val="1200"/>
              <a:buFont typeface="Calibri"/>
              <a:buChar char="•"/>
            </a:pPr>
            <a:r>
              <a:rPr lang="it-IT" sz="1200">
                <a:latin typeface="Calibri"/>
                <a:ea typeface="Calibri"/>
                <a:cs typeface="Calibri"/>
                <a:sym typeface="Calibri"/>
              </a:rPr>
              <a:t>Bambini</a:t>
            </a:r>
            <a:endParaRPr sz="700"/>
          </a:p>
          <a:p>
            <a:pPr marL="742950" lvl="1" indent="-292100" algn="l" rtl="0">
              <a:lnSpc>
                <a:spcPct val="100000"/>
              </a:lnSpc>
              <a:spcBef>
                <a:spcPts val="830"/>
              </a:spcBef>
              <a:spcAft>
                <a:spcPts val="0"/>
              </a:spcAft>
              <a:buClr>
                <a:schemeClr val="dk1"/>
              </a:buClr>
              <a:buSzPts val="1200"/>
              <a:buFont typeface="Calibri"/>
              <a:buChar char="•"/>
            </a:pPr>
            <a:r>
              <a:rPr lang="it-IT" sz="1200">
                <a:latin typeface="Calibri"/>
                <a:ea typeface="Calibri"/>
                <a:cs typeface="Calibri"/>
                <a:sym typeface="Calibri"/>
              </a:rPr>
              <a:t>Persone con  HIV/AIDS</a:t>
            </a:r>
            <a:endParaRPr sz="700"/>
          </a:p>
          <a:p>
            <a:pPr marL="742950" lvl="1" indent="-292100" algn="l" rtl="0">
              <a:lnSpc>
                <a:spcPct val="100000"/>
              </a:lnSpc>
              <a:spcBef>
                <a:spcPts val="830"/>
              </a:spcBef>
              <a:spcAft>
                <a:spcPts val="0"/>
              </a:spcAft>
              <a:buClr>
                <a:schemeClr val="dk1"/>
              </a:buClr>
              <a:buSzPts val="1200"/>
              <a:buFont typeface="Calibri"/>
              <a:buChar char="•"/>
            </a:pPr>
            <a:r>
              <a:rPr lang="it-IT" sz="1200">
                <a:latin typeface="Calibri"/>
                <a:ea typeface="Calibri"/>
                <a:cs typeface="Calibri"/>
                <a:sym typeface="Calibri"/>
              </a:rPr>
              <a:t>Bambini ed adulti con disabilità (in particolare con disabilità psicosociale, intellettiva o cognitiva)</a:t>
            </a:r>
            <a:endParaRPr sz="700"/>
          </a:p>
          <a:p>
            <a:pPr marL="742950" lvl="1" indent="-292100" algn="l" rtl="0">
              <a:lnSpc>
                <a:spcPct val="100000"/>
              </a:lnSpc>
              <a:spcBef>
                <a:spcPts val="830"/>
              </a:spcBef>
              <a:spcAft>
                <a:spcPts val="0"/>
              </a:spcAft>
              <a:buClr>
                <a:schemeClr val="dk1"/>
              </a:buClr>
              <a:buSzPts val="1200"/>
              <a:buFont typeface="Calibri"/>
              <a:buChar char="•"/>
            </a:pPr>
            <a:r>
              <a:rPr lang="it-IT" sz="1200">
                <a:latin typeface="Calibri"/>
                <a:ea typeface="Calibri"/>
                <a:cs typeface="Calibri"/>
                <a:sym typeface="Calibri"/>
              </a:rPr>
              <a:t>Anziani</a:t>
            </a:r>
            <a:endParaRPr sz="700"/>
          </a:p>
          <a:p>
            <a:pPr marL="1143000" lvl="2" indent="-228600" algn="l" rtl="0">
              <a:lnSpc>
                <a:spcPct val="100000"/>
              </a:lnSpc>
              <a:spcBef>
                <a:spcPts val="860"/>
              </a:spcBef>
              <a:spcAft>
                <a:spcPts val="0"/>
              </a:spcAft>
              <a:buSzPts val="1400"/>
              <a:buNone/>
            </a:pPr>
            <a:endParaRPr sz="1200">
              <a:latin typeface="Calibri"/>
              <a:ea typeface="Calibri"/>
              <a:cs typeface="Calibri"/>
              <a:sym typeface="Calibri"/>
            </a:endParaRPr>
          </a:p>
          <a:p>
            <a:pPr marL="0" lvl="0" indent="0" algn="just" rtl="0">
              <a:lnSpc>
                <a:spcPct val="115000"/>
              </a:lnSpc>
              <a:spcBef>
                <a:spcPts val="500"/>
              </a:spcBef>
              <a:spcAft>
                <a:spcPts val="0"/>
              </a:spcAft>
              <a:buSzPts val="1400"/>
              <a:buNone/>
            </a:pPr>
            <a:r>
              <a:rPr lang="it-IT" sz="1200">
                <a:solidFill>
                  <a:srgbClr val="4F81BD"/>
                </a:solidFill>
                <a:latin typeface="Calibri"/>
                <a:ea typeface="Calibri"/>
                <a:cs typeface="Calibri"/>
                <a:sym typeface="Calibri"/>
              </a:rPr>
              <a:t>Chiedete ai partecipanti di identificare esempi di violazioni dei diritti umani pertinenti ai due gruppi prescelti utilizzando la loro copia della UDHR. Scrivete le idee dei partecipanti sulla lavagna a fogli mobili.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p>
        </p:txBody>
      </p:sp>
      <p:sp>
        <p:nvSpPr>
          <p:cNvPr id="685" name="Google Shape;685;p66: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67:notes"/>
          <p:cNvSpPr>
            <a:spLocks noGrp="1" noRot="1" noChangeAspect="1"/>
          </p:cNvSpPr>
          <p:nvPr>
            <p:ph type="sldImg" idx="2"/>
          </p:nvPr>
        </p:nvSpPr>
        <p:spPr>
          <a:xfrm>
            <a:off x="1058863" y="339725"/>
            <a:ext cx="4740275" cy="2667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92" name="Google Shape;692;p67:notes"/>
          <p:cNvSpPr txBox="1">
            <a:spLocks noGrp="1"/>
          </p:cNvSpPr>
          <p:nvPr>
            <p:ph type="body" idx="1"/>
          </p:nvPr>
        </p:nvSpPr>
        <p:spPr>
          <a:xfrm>
            <a:off x="679450" y="3138487"/>
            <a:ext cx="5619750" cy="6218013"/>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i="1">
                <a:latin typeface="Calibri"/>
                <a:ea typeface="Calibri"/>
                <a:cs typeface="Calibri"/>
                <a:sym typeface="Calibri"/>
              </a:rPr>
              <a:t>Presentazione (opzionale): gruppi che sono spesso soggetti a violazioni dei diritti umani (20 min.)</a:t>
            </a:r>
            <a:endParaRPr sz="1200">
              <a:latin typeface="Calibri"/>
              <a:ea typeface="Calibri"/>
              <a:cs typeface="Calibri"/>
              <a:sym typeface="Calibri"/>
            </a:endParaRPr>
          </a:p>
          <a:p>
            <a:pPr marL="0" lvl="0" indent="0" algn="just" rtl="0">
              <a:lnSpc>
                <a:spcPct val="115000"/>
              </a:lnSpc>
              <a:spcBef>
                <a:spcPts val="600"/>
              </a:spcBef>
              <a:spcAft>
                <a:spcPts val="0"/>
              </a:spcAft>
              <a:buSzPts val="1400"/>
              <a:buNone/>
            </a:pPr>
            <a:r>
              <a:rPr lang="it-IT" sz="1200">
                <a:solidFill>
                  <a:srgbClr val="4F81BD"/>
                </a:solidFill>
                <a:latin typeface="Calibri"/>
                <a:ea typeface="Calibri"/>
                <a:cs typeface="Calibri"/>
                <a:sym typeface="Calibri"/>
              </a:rPr>
              <a:t>La seguente presentazione è opzionale e dipende dal fatto che i partecipanti siano stati in grado di avere una buona comprensione dei concetti riguardanti le violazioni dei diritti dei differenti gruppi/segmenti della popolazione a rischio, basati sugli esercizi e sulle esercitazioni precedenti. Se il facilitatore ritiene che alcuni dei concetti hanno bisogno di essere trattati nuovamente o risottolineati, può rivedere le seguenti informazioni con i partecipanti. </a:t>
            </a:r>
            <a:endParaRPr sz="1200">
              <a:latin typeface="Calibri"/>
              <a:ea typeface="Calibri"/>
              <a:cs typeface="Calibri"/>
              <a:sym typeface="Calibri"/>
            </a:endParaRPr>
          </a:p>
          <a:p>
            <a:pPr marL="0" lvl="0" indent="0" algn="just" rtl="0">
              <a:lnSpc>
                <a:spcPct val="115000"/>
              </a:lnSpc>
              <a:spcBef>
                <a:spcPts val="600"/>
              </a:spcBef>
              <a:spcAft>
                <a:spcPts val="0"/>
              </a:spcAft>
              <a:buSzPts val="1400"/>
              <a:buNone/>
            </a:pPr>
            <a:r>
              <a:rPr lang="it-IT" sz="1200" b="1" u="sng">
                <a:latin typeface="Calibri"/>
                <a:ea typeface="Calibri"/>
                <a:cs typeface="Calibri"/>
                <a:sym typeface="Calibri"/>
              </a:rPr>
              <a:t>Donne:</a:t>
            </a:r>
            <a:endParaRPr sz="1200">
              <a:latin typeface="Calibri"/>
              <a:ea typeface="Calibri"/>
              <a:cs typeface="Calibri"/>
              <a:sym typeface="Calibri"/>
            </a:endParaRPr>
          </a:p>
          <a:p>
            <a:pPr marL="0" lvl="0" indent="0" algn="just" rtl="0">
              <a:lnSpc>
                <a:spcPct val="115000"/>
              </a:lnSpc>
              <a:spcBef>
                <a:spcPts val="600"/>
              </a:spcBef>
              <a:spcAft>
                <a:spcPts val="0"/>
              </a:spcAft>
              <a:buSzPts val="1400"/>
              <a:buNone/>
            </a:pPr>
            <a:r>
              <a:rPr lang="it-IT" sz="1200">
                <a:latin typeface="Calibri"/>
                <a:ea typeface="Calibri"/>
                <a:cs typeface="Calibri"/>
                <a:sym typeface="Calibri"/>
              </a:rPr>
              <a:t>Molte donne hanno subito e continuano a subire violazioni dei diritti umani. </a:t>
            </a:r>
            <a:endParaRPr/>
          </a:p>
          <a:p>
            <a:pPr marL="0" lvl="0" indent="0" algn="just" rtl="0">
              <a:lnSpc>
                <a:spcPct val="115000"/>
              </a:lnSpc>
              <a:spcBef>
                <a:spcPts val="600"/>
              </a:spcBef>
              <a:spcAft>
                <a:spcPts val="0"/>
              </a:spcAft>
              <a:buSzPts val="1400"/>
              <a:buNone/>
            </a:pPr>
            <a:r>
              <a:rPr lang="it-IT" sz="1200">
                <a:latin typeface="Calibri"/>
                <a:ea typeface="Calibri"/>
                <a:cs typeface="Calibri"/>
                <a:sym typeface="Calibri"/>
              </a:rPr>
              <a:t>Alcuni esempi delle violazioni che possono subire sono:</a:t>
            </a:r>
            <a:endParaRPr/>
          </a:p>
          <a:p>
            <a:pPr marL="0" lvl="0" indent="0" algn="l" rtl="0">
              <a:lnSpc>
                <a:spcPct val="115000"/>
              </a:lnSpc>
              <a:spcBef>
                <a:spcPts val="600"/>
              </a:spcBef>
              <a:spcAft>
                <a:spcPts val="0"/>
              </a:spcAft>
              <a:buClr>
                <a:schemeClr val="dk1"/>
              </a:buClr>
              <a:buSzPts val="1200"/>
              <a:buFont typeface="Noto Sans Symbols"/>
              <a:buChar char="∙"/>
            </a:pPr>
            <a:r>
              <a:rPr lang="it-IT" sz="1200">
                <a:latin typeface="Calibri"/>
                <a:ea typeface="Calibri"/>
                <a:cs typeface="Calibri"/>
                <a:sym typeface="Calibri"/>
              </a:rPr>
              <a:t> Il diritto alla vita (articolo 3): ogni giorno donne muoiono per violenza domestica in tutto il mondo. </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Il diritto ad avere un lavoro (articolo 23): alcune persone ritengono che le donne non debbano lavorare e che debbano restare a casa ed occuparsi solo di attività domestiche. </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Il diritto all’educazione (articolo 26): in molti paesi alle bambine viene negata l’istruzione dal momento che le persone ritengono che solo I bambini ne debbano beneficiare. </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Il diritto ad uguale salario per uguale lavoro (articolo 23):  le donne in genere sono pagate meno degli uomini per lavori/posizioni simili. </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Il diritto al matrimonio (articolo 16): in alcuni paesi le donne non possono scegliere il proprio marito.</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Il diritto ad essere liberi da tortura  e  da trattamenti o punizioni crudeli, inumane o degradanti (articolo 5): la violenza domestica e la violenza sessuale sono problemi significativi che affliggono le donne in tutto il mondo. In alcuni paesi, le bambine subiscono la mutilazione genitale senza consenso.</a:t>
            </a:r>
            <a:endParaRPr/>
          </a:p>
          <a:p>
            <a:pPr marL="0" lvl="0" indent="0" algn="l" rtl="0">
              <a:lnSpc>
                <a:spcPct val="90000"/>
              </a:lnSpc>
              <a:spcBef>
                <a:spcPts val="0"/>
              </a:spcBef>
              <a:spcAft>
                <a:spcPts val="0"/>
              </a:spcAft>
              <a:buSzPts val="1400"/>
              <a:buNone/>
            </a:pPr>
            <a:endParaRPr sz="1200"/>
          </a:p>
        </p:txBody>
      </p:sp>
      <p:sp>
        <p:nvSpPr>
          <p:cNvPr id="693" name="Google Shape;693;p67: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68:notes"/>
          <p:cNvSpPr>
            <a:spLocks noGrp="1" noRot="1" noChangeAspect="1"/>
          </p:cNvSpPr>
          <p:nvPr>
            <p:ph type="sldImg" idx="2"/>
          </p:nvPr>
        </p:nvSpPr>
        <p:spPr>
          <a:xfrm>
            <a:off x="855663" y="457200"/>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1" name="Google Shape;701;p68:notes"/>
          <p:cNvSpPr txBox="1">
            <a:spLocks noGrp="1"/>
          </p:cNvSpPr>
          <p:nvPr>
            <p:ph type="body" idx="1"/>
          </p:nvPr>
        </p:nvSpPr>
        <p:spPr>
          <a:xfrm>
            <a:off x="679450" y="3319463"/>
            <a:ext cx="5438775" cy="6110287"/>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latin typeface="Calibri"/>
                <a:ea typeface="Calibri"/>
                <a:cs typeface="Calibri"/>
                <a:sym typeface="Calibri"/>
              </a:rPr>
              <a:t>Rifugiati:</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latin typeface="Calibri"/>
                <a:ea typeface="Calibri"/>
                <a:cs typeface="Calibri"/>
                <a:sym typeface="Calibri"/>
              </a:rPr>
              <a:t>Quando le popolazioni sono costrette ad abbandonare il loro paese per guerre, carestie o disastri naturali, molto spesso i loro diritti umani sono violati.</a:t>
            </a:r>
            <a:endParaRPr/>
          </a:p>
          <a:p>
            <a:pPr marL="0" lvl="0" indent="0" algn="just" rtl="0">
              <a:lnSpc>
                <a:spcPct val="115000"/>
              </a:lnSpc>
              <a:spcBef>
                <a:spcPts val="0"/>
              </a:spcBef>
              <a:spcAft>
                <a:spcPts val="0"/>
              </a:spcAft>
              <a:buSzPts val="1400"/>
              <a:buNone/>
            </a:pPr>
            <a:r>
              <a:rPr lang="it-IT" sz="1200">
                <a:latin typeface="Calibri"/>
                <a:ea typeface="Calibri"/>
                <a:cs typeface="Calibri"/>
                <a:sym typeface="Calibri"/>
              </a:rPr>
              <a:t> </a:t>
            </a:r>
            <a:endParaRPr/>
          </a:p>
          <a:p>
            <a:pPr marL="0" lvl="0" indent="0" algn="just" rtl="0">
              <a:lnSpc>
                <a:spcPct val="115000"/>
              </a:lnSpc>
              <a:spcBef>
                <a:spcPts val="0"/>
              </a:spcBef>
              <a:spcAft>
                <a:spcPts val="0"/>
              </a:spcAft>
              <a:buSzPts val="1400"/>
              <a:buNone/>
            </a:pPr>
            <a:r>
              <a:rPr lang="it-IT" sz="1200">
                <a:latin typeface="Calibri"/>
                <a:ea typeface="Calibri"/>
                <a:cs typeface="Calibri"/>
                <a:sym typeface="Calibri"/>
              </a:rPr>
              <a:t>Tra i diritti spesso violati ci sono:</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Il diritto ad una nazionalità (articolo 15): i bambini nati in paesi stranieri possono essere lasciati senza uno stato di appartenenza, senza neppure la nazionalità dei loro genitori se il paese in cui sono nati non riconosce e fornisce loro una nazionalità. </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Il diritto alla proprietà (articolo 17): spesso durante le guerre le case e le terre vengono sottratte o vengono distrutte dopo disastri naturali.</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Il diritto a non essere imprigionato o esiliato (articolo 9): </a:t>
            </a:r>
            <a:r>
              <a:rPr lang="it-IT" sz="1200"/>
              <a:t>i</a:t>
            </a:r>
            <a:r>
              <a:rPr lang="it-IT" sz="1200">
                <a:latin typeface="Calibri"/>
                <a:ea typeface="Calibri"/>
                <a:cs typeface="Calibri"/>
                <a:sym typeface="Calibri"/>
              </a:rPr>
              <a:t> rifugiati sono spesso trattenuti nei campi o in altri luoghi mentre i loro casi vengono analizzati e ciò può durare per molti anni. </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Il diritto a ritornare nel proprio paese (articolo 13): spesso i paesi non permettono ai rifugiati di rientrare.</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Il diritto ad uno standard di vita adeguato per la salute ed il benessere (articolo 25): le condizioni di vita nei campi rifugiati o in altre situazioni possono essere terribili.</a:t>
            </a:r>
            <a:endParaRPr/>
          </a:p>
          <a:p>
            <a:pPr marL="0" lvl="0" indent="0" algn="l" rtl="0">
              <a:lnSpc>
                <a:spcPct val="100000"/>
              </a:lnSpc>
              <a:spcBef>
                <a:spcPts val="1000"/>
              </a:spcBef>
              <a:spcAft>
                <a:spcPts val="0"/>
              </a:spcAft>
              <a:buSzPts val="1400"/>
              <a:buNone/>
            </a:pPr>
            <a:endParaRPr sz="1200"/>
          </a:p>
        </p:txBody>
      </p:sp>
      <p:sp>
        <p:nvSpPr>
          <p:cNvPr id="702" name="Google Shape;702;p68: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69:notes"/>
          <p:cNvSpPr>
            <a:spLocks noGrp="1" noRot="1" noChangeAspect="1"/>
          </p:cNvSpPr>
          <p:nvPr>
            <p:ph type="sldImg" idx="2"/>
          </p:nvPr>
        </p:nvSpPr>
        <p:spPr>
          <a:xfrm>
            <a:off x="855663" y="457200"/>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0" name="Google Shape;710;p69:notes"/>
          <p:cNvSpPr txBox="1">
            <a:spLocks noGrp="1"/>
          </p:cNvSpPr>
          <p:nvPr>
            <p:ph type="body" idx="1"/>
          </p:nvPr>
        </p:nvSpPr>
        <p:spPr>
          <a:xfrm>
            <a:off x="679450" y="3319463"/>
            <a:ext cx="5438775" cy="6110287"/>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b="1" u="sng">
                <a:latin typeface="Calibri"/>
                <a:ea typeface="Calibri"/>
                <a:cs typeface="Calibri"/>
                <a:sym typeface="Calibri"/>
              </a:rPr>
              <a:t>Popolazioni indigene </a:t>
            </a:r>
            <a:r>
              <a:rPr lang="it-IT" sz="1200" b="1" i="1" u="sng">
                <a:latin typeface="Calibri"/>
                <a:ea typeface="Calibri"/>
                <a:cs typeface="Calibri"/>
                <a:sym typeface="Calibri"/>
              </a:rPr>
              <a:t>(32)</a:t>
            </a:r>
            <a:r>
              <a:rPr lang="it-IT" sz="1200" b="1" u="sng">
                <a:latin typeface="Calibri"/>
                <a:ea typeface="Calibri"/>
                <a:cs typeface="Calibri"/>
                <a:sym typeface="Calibri"/>
              </a:rPr>
              <a:t>:</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latin typeface="Calibri"/>
                <a:ea typeface="Calibri"/>
                <a:cs typeface="Calibri"/>
                <a:sym typeface="Calibri"/>
              </a:rPr>
              <a:t>Le popolazioni indigene subiscono spesso violazioni dei diritti umani e discriminazione culturale e razziale. Ad esempio a loro è spesso negato: </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Il diritto ad essere liberi da tortura e da trattamento o punizione crudele, inumana o degradante (articolo 5): le donne indigene subiscono alti tassi di violenza sessuale e sono soggette a traffico sessuale, le persone indigene incarcerate possono essere soggette a maltrattamenti ed anche tortura.</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Il diritto a non essere arrestato o detenuto in maniera arbitraria (articolo 9): le persone indigene possono essere detenute arbitrariamente dalle autorità in particolare se protestano per difendere le loro terre. </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Il diritto alla proprietà e a non esserne privati in maniera arbitraria (articolo 17): le terre degli avi sono tolte alle persone ed alle comunità</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Il diritto a far parte del governo di un paese (articolo 21): in molti paesi alle comunità indigene non viene data la possibilità di auto-governarsi né di partecipare al governo nazionale del paese.</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Il diritto ad uno standard adeguato di vita (articolo 25): molto spesso, le risorse naturali da cui tali popolazioni dipendono per il sostentamento e la sopravvivenza sono distrutte; di conseguenza alcune popolazioni indigent</a:t>
            </a:r>
            <a:r>
              <a:rPr lang="it-IT" sz="1200"/>
              <a:t>i</a:t>
            </a:r>
            <a:r>
              <a:rPr lang="it-IT" sz="1200">
                <a:latin typeface="Calibri"/>
                <a:ea typeface="Calibri"/>
                <a:cs typeface="Calibri"/>
                <a:sym typeface="Calibri"/>
              </a:rPr>
              <a:t> migrano verso contesti urbani dove vivono in condizioni terribili.</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Il diritto al lavoro (articolo 23): spesso subiscono discriminazioni nel mondo del lavoro e di conseguenza </a:t>
            </a:r>
            <a:r>
              <a:rPr lang="it-IT" sz="1200"/>
              <a:t>i</a:t>
            </a:r>
            <a:r>
              <a:rPr lang="it-IT" sz="1200">
                <a:latin typeface="Calibri"/>
                <a:ea typeface="Calibri"/>
                <a:cs typeface="Calibri"/>
                <a:sym typeface="Calibri"/>
              </a:rPr>
              <a:t> tassi di disoccupazione tra le popolazioni indigene sono più alti che nella popolazione generale. </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 Il diritto a partecipare alla vita culturale della comunità (articolo 27): alle popolazioni indigene viene spesso impedito di mantenere la propria identità culturale (spesso non possono parlare la propria lingua nelle scuole o in altri luoghi pubblici)</a:t>
            </a:r>
            <a:r>
              <a:rPr lang="it-IT" sz="1200">
                <a:solidFill>
                  <a:srgbClr val="000000"/>
                </a:solidFill>
                <a:latin typeface="Calibri"/>
                <a:ea typeface="Calibri"/>
                <a:cs typeface="Calibri"/>
                <a:sym typeface="Calibri"/>
              </a:rPr>
              <a:t> e sono stati storicamente costretti ad un’assimilazione forzata (forzati ad adottare la cultura di una comunità costituita e generalmente più numerosa) malgrado le loro origini storiche ed  i legami c</a:t>
            </a:r>
            <a:r>
              <a:rPr lang="it-IT" sz="1200">
                <a:latin typeface="Calibri"/>
                <a:ea typeface="Calibri"/>
                <a:cs typeface="Calibri"/>
                <a:sym typeface="Calibri"/>
              </a:rPr>
              <a:t>on il paese o il territorio. </a:t>
            </a:r>
            <a:endParaRPr sz="1200"/>
          </a:p>
        </p:txBody>
      </p:sp>
      <p:sp>
        <p:nvSpPr>
          <p:cNvPr id="711" name="Google Shape;711;p69: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8" name="Google Shape;198;p7: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360044" lvl="0" indent="-360044" algn="l" rtl="0">
              <a:lnSpc>
                <a:spcPct val="100000"/>
              </a:lnSpc>
              <a:spcBef>
                <a:spcPts val="0"/>
              </a:spcBef>
              <a:spcAft>
                <a:spcPts val="0"/>
              </a:spcAft>
              <a:buSzPts val="1400"/>
              <a:buNone/>
            </a:pPr>
            <a:r>
              <a:rPr lang="it-IT" sz="1200" b="1">
                <a:latin typeface="Calibri"/>
                <a:ea typeface="Calibri"/>
                <a:cs typeface="Calibri"/>
                <a:sym typeface="Calibri"/>
              </a:rPr>
              <a:t>Nove argomenti collegati tra loro verranno trattati in questo modulo: </a:t>
            </a:r>
            <a:endParaRPr sz="1200">
              <a:latin typeface="Calibri"/>
              <a:ea typeface="Calibri"/>
              <a:cs typeface="Calibri"/>
              <a:sym typeface="Calibri"/>
            </a:endParaRPr>
          </a:p>
          <a:p>
            <a:pPr marL="0" lvl="0" indent="0" algn="l" rtl="0">
              <a:lnSpc>
                <a:spcPct val="100000"/>
              </a:lnSpc>
              <a:spcBef>
                <a:spcPts val="600"/>
              </a:spcBef>
              <a:spcAft>
                <a:spcPts val="0"/>
              </a:spcAft>
              <a:buSzPts val="1400"/>
              <a:buNone/>
            </a:pPr>
            <a:r>
              <a:rPr lang="it-IT" sz="1200">
                <a:latin typeface="Calibri"/>
                <a:ea typeface="Calibri"/>
                <a:cs typeface="Calibri"/>
                <a:sym typeface="Calibri"/>
              </a:rPr>
              <a:t>Argomento 1: Diritti umani e godimento di una vita piena (30 minuti)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it-IT" sz="1200">
                <a:latin typeface="Calibri"/>
                <a:ea typeface="Calibri"/>
                <a:cs typeface="Calibri"/>
                <a:sym typeface="Calibri"/>
              </a:rPr>
              <a:t>Argomento 2: Che cosa sono i diritti umani? (1 ora e 5 minuti)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it-IT" sz="1200">
                <a:latin typeface="Calibri"/>
                <a:ea typeface="Calibri"/>
                <a:cs typeface="Calibri"/>
                <a:sym typeface="Calibri"/>
              </a:rPr>
              <a:t>Argomento 3: Le relazioni tra i diversi diritti (20 minuti)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it-IT" sz="1200">
                <a:latin typeface="Calibri"/>
                <a:ea typeface="Calibri"/>
                <a:cs typeface="Calibri"/>
                <a:sym typeface="Calibri"/>
              </a:rPr>
              <a:t>Argomento 4: Esempi di violazioni dei diritti umani (1 ora e 20 minuti)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it-IT" sz="1200">
                <a:latin typeface="Calibri"/>
                <a:ea typeface="Calibri"/>
                <a:cs typeface="Calibri"/>
                <a:sym typeface="Calibri"/>
              </a:rPr>
              <a:t>Argomento 5: Parti della popolazione a rischio di violazione dei diritti umani (35 minuti)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it-IT" sz="1200">
                <a:latin typeface="Calibri"/>
                <a:ea typeface="Calibri"/>
                <a:cs typeface="Calibri"/>
                <a:sym typeface="Calibri"/>
              </a:rPr>
              <a:t>Argomento 6: Conseguenze delle violazioni dei diritti umani (1 ora e 40 minuti)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it-IT" sz="1200">
                <a:latin typeface="Calibri"/>
                <a:ea typeface="Calibri"/>
                <a:cs typeface="Calibri"/>
                <a:sym typeface="Calibri"/>
              </a:rPr>
              <a:t>Argomento 7: Rispettare, proteggere e sostenere i diritti umani (35 minuti)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it-IT" sz="1200">
                <a:latin typeface="Calibri"/>
                <a:ea typeface="Calibri"/>
                <a:cs typeface="Calibri"/>
                <a:sym typeface="Calibri"/>
              </a:rPr>
              <a:t>Argomento 8: Responsabilizzare le persone nella difesa dei diritti umani (45 minuti)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it-IT" sz="1200">
                <a:latin typeface="Calibri"/>
                <a:ea typeface="Calibri"/>
                <a:cs typeface="Calibri"/>
                <a:sym typeface="Calibri"/>
              </a:rPr>
              <a:t>Argomento 9: La difesa dei diritti umani (30 minuti)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it-IT" sz="1200" b="1">
                <a:solidFill>
                  <a:srgbClr val="4F81BD"/>
                </a:solidFill>
                <a:latin typeface="Calibri"/>
                <a:ea typeface="Calibri"/>
                <a:cs typeface="Calibri"/>
                <a:sym typeface="Calibri"/>
              </a:rPr>
              <a:t>Per la lista completa dei rimandi inclusi nelle pagine delle note, fate riferimento al Modulo corrispondente. </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endParaRPr sz="1200"/>
          </a:p>
        </p:txBody>
      </p:sp>
      <p:sp>
        <p:nvSpPr>
          <p:cNvPr id="199" name="Google Shape;199;p7: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70:notes"/>
          <p:cNvSpPr>
            <a:spLocks noGrp="1" noRot="1" noChangeAspect="1"/>
          </p:cNvSpPr>
          <p:nvPr>
            <p:ph type="sldImg" idx="2"/>
          </p:nvPr>
        </p:nvSpPr>
        <p:spPr>
          <a:xfrm>
            <a:off x="855663" y="457200"/>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9" name="Google Shape;719;p70:notes"/>
          <p:cNvSpPr txBox="1">
            <a:spLocks noGrp="1"/>
          </p:cNvSpPr>
          <p:nvPr>
            <p:ph type="body" idx="1"/>
          </p:nvPr>
        </p:nvSpPr>
        <p:spPr>
          <a:xfrm>
            <a:off x="679450" y="3319463"/>
            <a:ext cx="5438775" cy="6110287"/>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latin typeface="Calibri"/>
                <a:ea typeface="Calibri"/>
                <a:cs typeface="Calibri"/>
                <a:sym typeface="Calibri"/>
              </a:rPr>
              <a:t>Persone che sono lesbiche, gay, bisessuali, transgender, intersex o queer (LGBTIQ):</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latin typeface="Calibri"/>
                <a:ea typeface="Calibri"/>
                <a:cs typeface="Calibri"/>
                <a:sym typeface="Calibri"/>
              </a:rPr>
              <a:t>In molti paesi nel mondo le persone LGBTIQ  continuano a subire violazioni dei diritti umani. A loro possono essere negati:</a:t>
            </a:r>
            <a:endParaRPr/>
          </a:p>
          <a:p>
            <a:pPr marL="0" lvl="0" indent="0" algn="just" rtl="0">
              <a:lnSpc>
                <a:spcPct val="115000"/>
              </a:lnSpc>
              <a:spcBef>
                <a:spcPts val="0"/>
              </a:spcBef>
              <a:spcAft>
                <a:spcPts val="0"/>
              </a:spcAft>
              <a:buSzPts val="1400"/>
              <a:buNone/>
            </a:pPr>
            <a:endParaRPr/>
          </a:p>
          <a:p>
            <a:pPr marL="512763" lvl="1" indent="-341313" algn="l"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Il diritto alla vita (articolo 3): possono essere condannati a morte a causa della loro identità, espressione del genere o orientamento sessuale. </a:t>
            </a:r>
            <a:endParaRPr/>
          </a:p>
          <a:p>
            <a:pPr marL="512763" lvl="1" indent="-341313" algn="l"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Il diritto al lavoro (articolo 23): a loro sono rifiutati posti di lavoro o sono licenziati dai loro datori di lavoro a causa del loro orientamento sessuale. </a:t>
            </a:r>
            <a:endParaRPr/>
          </a:p>
          <a:p>
            <a:pPr marL="512763" lvl="1" indent="-341313" algn="l"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Il diritto al matrimonio e ad avere una famiglia (articolo 16): non si possono sposare o avere figli e spesso viene tolta loro la custodia dei loro figli.</a:t>
            </a:r>
            <a:endParaRPr/>
          </a:p>
          <a:p>
            <a:pPr marL="512763" lvl="1" indent="-341313" algn="l"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Il diritto ad essere liberi da trattamenti crudeli, inumani o degradanti (articolo 5): subiscono spesso abusi verbali e fisici; i giovani che sono gay o  che non si riconoscono in un genere (che non si trovano a loro agio con I ruoli maschili o femminili tradizionali o esistenti) sono soggetti a diversi tipi di interventi con lo scopo di cambiare la loro identità o orientamento sessuale. </a:t>
            </a:r>
            <a:endParaRPr/>
          </a:p>
          <a:p>
            <a:pPr marL="512763" lvl="1" indent="-341313" algn="l"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Il diritto alla libertà di movimento (articolo 13): non ricevono documenti di identità che corrispondono con il loro genere e quindi non possono viaggiare. </a:t>
            </a:r>
            <a:endParaRPr/>
          </a:p>
        </p:txBody>
      </p:sp>
      <p:sp>
        <p:nvSpPr>
          <p:cNvPr id="720" name="Google Shape;720;p70: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7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8" name="Google Shape;728;p71: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u="sng">
                <a:latin typeface="Calibri"/>
                <a:ea typeface="Calibri"/>
                <a:cs typeface="Calibri"/>
                <a:sym typeface="Calibri"/>
              </a:rPr>
              <a:t>Bambini:</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latin typeface="Calibri"/>
                <a:ea typeface="Calibri"/>
                <a:cs typeface="Calibri"/>
                <a:sym typeface="Calibri"/>
              </a:rPr>
              <a:t>I bambini si affidano ai genitori, agli insegnanti ed alle comunità per prosperare. Sfortunatamente, essi sono anche ad alto rischio di negazione dei diritti umani, tra cui:</a:t>
            </a:r>
            <a:endParaRPr/>
          </a:p>
          <a:p>
            <a:pPr marL="228600" lvl="1" indent="-228600" algn="l"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Il diritto ad essere liberi da trattamenti crudeli, inumani e degradanti (articolo 5): i bambini possono essere vittime di violenza ed abuso fisico, psicologico e sessuale. </a:t>
            </a:r>
            <a:endParaRPr/>
          </a:p>
          <a:p>
            <a:pPr marL="228600" lvl="1" indent="-228600" algn="l"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Il diritto all’istruzione (articolo 26): in alcuni paesi il lavoro minorile è diffuso ed I bambini non hanno accesso all’istruzione; nel caso che le opportunità di istruzione siano limitate I bambini hanno la priorità sulle bambine. </a:t>
            </a:r>
            <a:endParaRPr/>
          </a:p>
          <a:p>
            <a:pPr marL="228600" lvl="1" indent="-228600" algn="l"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Il diritto a non essere ridotto in schiavitù (articolo 4): alcuni bambini sonio schiavizzati e costretti a lavorare  (bambini costretti a lavorare nelle fabbriche) e alle volte sono anche costretti ad unirsi alle forze militari e diventare bambini soldato.</a:t>
            </a:r>
            <a:endParaRPr/>
          </a:p>
          <a:p>
            <a:pPr marL="228600" lvl="1" indent="-228600" algn="l"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Libertà di espressione (articolo 19): le opinioni dei bambini non sono sempre prese in considerazione o ascoltate. </a:t>
            </a:r>
            <a:endParaRPr/>
          </a:p>
          <a:p>
            <a:pPr marL="0" lvl="0" indent="0" algn="l" rtl="0">
              <a:lnSpc>
                <a:spcPct val="100000"/>
              </a:lnSpc>
              <a:spcBef>
                <a:spcPts val="1000"/>
              </a:spcBef>
              <a:spcAft>
                <a:spcPts val="0"/>
              </a:spcAft>
              <a:buSzPts val="1400"/>
              <a:buNone/>
            </a:pPr>
            <a:endParaRPr sz="1200"/>
          </a:p>
        </p:txBody>
      </p:sp>
      <p:sp>
        <p:nvSpPr>
          <p:cNvPr id="729" name="Google Shape;729;p71: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7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7" name="Google Shape;737;p72: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360044" lvl="0" indent="-360044" algn="just" rtl="0">
              <a:lnSpc>
                <a:spcPct val="115000"/>
              </a:lnSpc>
              <a:spcBef>
                <a:spcPts val="0"/>
              </a:spcBef>
              <a:spcAft>
                <a:spcPts val="0"/>
              </a:spcAft>
              <a:buSzPts val="1400"/>
              <a:buNone/>
            </a:pPr>
            <a:r>
              <a:rPr lang="it-IT" sz="1200" b="1" u="sng">
                <a:latin typeface="Calibri"/>
                <a:ea typeface="Calibri"/>
                <a:cs typeface="Calibri"/>
                <a:sym typeface="Calibri"/>
              </a:rPr>
              <a:t>Persone con HIV/AIDS:</a:t>
            </a:r>
            <a:endParaRPr sz="1200">
              <a:latin typeface="Calibri"/>
              <a:ea typeface="Calibri"/>
              <a:cs typeface="Calibri"/>
              <a:sym typeface="Calibri"/>
            </a:endParaRPr>
          </a:p>
          <a:p>
            <a:pPr marL="360043" lvl="0" indent="-360043" algn="just" rtl="0">
              <a:lnSpc>
                <a:spcPct val="115000"/>
              </a:lnSpc>
              <a:spcBef>
                <a:spcPts val="0"/>
              </a:spcBef>
              <a:spcAft>
                <a:spcPts val="0"/>
              </a:spcAft>
              <a:buSzPts val="1400"/>
              <a:buNone/>
            </a:pPr>
            <a:r>
              <a:rPr lang="it-IT" sz="1200">
                <a:latin typeface="Calibri"/>
                <a:ea typeface="Calibri"/>
                <a:cs typeface="Calibri"/>
                <a:sym typeface="Calibri"/>
              </a:rPr>
              <a:t>Le persone che convivono con HIV o AIDS spesso sono soggette a violazioni dei diritti umani. Ciò può accadere nelle comunità dove vivono, al lavoro, a casa e anche in ambienti sanitari.</a:t>
            </a:r>
            <a:endParaRPr/>
          </a:p>
          <a:p>
            <a:pPr marL="360043" lvl="0" indent="-360043" algn="just" rtl="0">
              <a:lnSpc>
                <a:spcPct val="115000"/>
              </a:lnSpc>
              <a:spcBef>
                <a:spcPts val="0"/>
              </a:spcBef>
              <a:spcAft>
                <a:spcPts val="0"/>
              </a:spcAft>
              <a:buSzPts val="1400"/>
              <a:buNone/>
            </a:pPr>
            <a:endParaRPr sz="1200"/>
          </a:p>
          <a:p>
            <a:pPr marL="360044" lvl="0" indent="-360044" algn="just" rtl="0">
              <a:lnSpc>
                <a:spcPct val="115000"/>
              </a:lnSpc>
              <a:spcBef>
                <a:spcPts val="0"/>
              </a:spcBef>
              <a:spcAft>
                <a:spcPts val="0"/>
              </a:spcAft>
              <a:buSzPts val="1400"/>
              <a:buNone/>
            </a:pPr>
            <a:r>
              <a:rPr lang="it-IT" sz="1200">
                <a:latin typeface="Calibri"/>
                <a:ea typeface="Calibri"/>
                <a:cs typeface="Calibri"/>
                <a:sym typeface="Calibri"/>
              </a:rPr>
              <a:t>Tra gli esempi di violazioni dei diritti:</a:t>
            </a:r>
            <a:endParaRPr/>
          </a:p>
          <a:p>
            <a:pPr marL="360044" lvl="0" indent="-360044" algn="just" rtl="0">
              <a:lnSpc>
                <a:spcPct val="115000"/>
              </a:lnSpc>
              <a:spcBef>
                <a:spcPts val="0"/>
              </a:spcBef>
              <a:spcAft>
                <a:spcPts val="0"/>
              </a:spcAft>
              <a:buSzPts val="1400"/>
              <a:buNone/>
            </a:pPr>
            <a:endParaRPr/>
          </a:p>
          <a:p>
            <a:pPr marL="342899" lvl="0" indent="-342899"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Il diritto alla salute (articolo 25): ad alcune persone con HIV/AIDS viene negata l’assicurazione sanitaria ed i trattamenti.</a:t>
            </a:r>
            <a:endParaRPr/>
          </a:p>
          <a:p>
            <a:pPr marL="342899" lvl="0" indent="-342899"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Il diritto al lavoro (articolo 23):  alle persone con HIV/AIDS alle volte vengono negati dei lavori o  vengono licenziati dai datori di lavoro. </a:t>
            </a:r>
            <a:endParaRPr/>
          </a:p>
          <a:p>
            <a:pPr marL="342899" lvl="0" indent="-342899"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Libertà di movimento (articolo 13): nel passato, in alcuni paesi, le persone con HIV/AIDS erano costrette a vivere assieme in aree circoscritte da cui non potevano allontanarsi.  </a:t>
            </a:r>
            <a:endParaRPr sz="1200"/>
          </a:p>
        </p:txBody>
      </p:sp>
      <p:sp>
        <p:nvSpPr>
          <p:cNvPr id="738" name="Google Shape;738;p72: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73:notes"/>
          <p:cNvSpPr>
            <a:spLocks noGrp="1" noRot="1" noChangeAspect="1"/>
          </p:cNvSpPr>
          <p:nvPr>
            <p:ph type="sldImg" idx="2"/>
          </p:nvPr>
        </p:nvSpPr>
        <p:spPr>
          <a:xfrm>
            <a:off x="854075" y="457200"/>
            <a:ext cx="5087938"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46" name="Google Shape;746;p73:notes"/>
          <p:cNvSpPr txBox="1">
            <a:spLocks noGrp="1"/>
          </p:cNvSpPr>
          <p:nvPr>
            <p:ph type="body" idx="1"/>
          </p:nvPr>
        </p:nvSpPr>
        <p:spPr>
          <a:xfrm>
            <a:off x="603250" y="3319463"/>
            <a:ext cx="5822950" cy="6110287"/>
          </a:xfrm>
          <a:prstGeom prst="rect">
            <a:avLst/>
          </a:prstGeom>
          <a:noFill/>
          <a:ln>
            <a:noFill/>
          </a:ln>
        </p:spPr>
        <p:txBody>
          <a:bodyPr spcFirstLastPara="1" wrap="square" lIns="95550" tIns="47775" rIns="95550" bIns="47775" anchor="t" anchorCtr="0">
            <a:noAutofit/>
          </a:bodyPr>
          <a:lstStyle/>
          <a:p>
            <a:pPr marL="360044" lvl="0" indent="-360044" algn="just" rtl="0">
              <a:lnSpc>
                <a:spcPct val="115000"/>
              </a:lnSpc>
              <a:spcBef>
                <a:spcPts val="0"/>
              </a:spcBef>
              <a:spcAft>
                <a:spcPts val="0"/>
              </a:spcAft>
              <a:buSzPts val="1400"/>
              <a:buNone/>
            </a:pPr>
            <a:r>
              <a:rPr lang="it-IT" sz="1200" b="1" u="sng">
                <a:latin typeface="Calibri"/>
                <a:ea typeface="Calibri"/>
                <a:cs typeface="Calibri"/>
                <a:sym typeface="Calibri"/>
              </a:rPr>
              <a:t>Bambini ed adulti con disabilità psicosociali, intellettive o cognitive:</a:t>
            </a:r>
            <a:endParaRPr sz="1200">
              <a:latin typeface="Calibri"/>
              <a:ea typeface="Calibri"/>
              <a:cs typeface="Calibri"/>
              <a:sym typeface="Calibri"/>
            </a:endParaRPr>
          </a:p>
          <a:p>
            <a:pPr marL="0" lvl="0" indent="0" algn="just" rtl="0">
              <a:lnSpc>
                <a:spcPct val="115000"/>
              </a:lnSpc>
              <a:spcBef>
                <a:spcPts val="600"/>
              </a:spcBef>
              <a:spcAft>
                <a:spcPts val="0"/>
              </a:spcAft>
              <a:buSzPts val="1400"/>
              <a:buNone/>
            </a:pPr>
            <a:r>
              <a:rPr lang="it-IT" sz="1200">
                <a:latin typeface="Calibri"/>
                <a:ea typeface="Calibri"/>
                <a:cs typeface="Calibri"/>
                <a:sym typeface="Calibri"/>
              </a:rPr>
              <a:t>Bambini ed adulti con disabilità psicosociali, intellettive o cognitive  sono a rischio di veder violati o ristretti i propri diritti umani nelle loro abitazioni, nella comunità, nei servizi di salute mentale e  nei servizi sociali, o nelle istituzioni.</a:t>
            </a:r>
            <a:endParaRPr sz="800"/>
          </a:p>
          <a:p>
            <a:pPr marL="360044" lvl="0" indent="-360044" algn="just" rtl="0">
              <a:lnSpc>
                <a:spcPct val="115000"/>
              </a:lnSpc>
              <a:spcBef>
                <a:spcPts val="0"/>
              </a:spcBef>
              <a:spcAft>
                <a:spcPts val="0"/>
              </a:spcAft>
              <a:buSzPts val="1400"/>
              <a:buNone/>
            </a:pPr>
            <a:r>
              <a:rPr lang="it-IT" sz="1200">
                <a:latin typeface="Calibri"/>
                <a:ea typeface="Calibri"/>
                <a:cs typeface="Calibri"/>
                <a:sym typeface="Calibri"/>
              </a:rPr>
              <a:t>Tra le violazioni dei diritti umani:</a:t>
            </a:r>
            <a:endParaRPr sz="800"/>
          </a:p>
          <a:p>
            <a:pPr marL="342899" lvl="0" indent="-355599" algn="l" rtl="0">
              <a:lnSpc>
                <a:spcPct val="115000"/>
              </a:lnSpc>
              <a:spcBef>
                <a:spcPts val="600"/>
              </a:spcBef>
              <a:spcAft>
                <a:spcPts val="0"/>
              </a:spcAft>
              <a:buClr>
                <a:srgbClr val="000000"/>
              </a:buClr>
              <a:buSzPts val="1200"/>
              <a:buFont typeface="Noto Sans Symbols"/>
              <a:buChar char="∙"/>
            </a:pPr>
            <a:r>
              <a:rPr lang="it-IT" sz="1200">
                <a:solidFill>
                  <a:srgbClr val="000000"/>
                </a:solidFill>
                <a:latin typeface="Calibri"/>
                <a:ea typeface="Calibri"/>
                <a:cs typeface="Calibri"/>
                <a:sym typeface="Calibri"/>
              </a:rPr>
              <a:t>Il diritto a non essere discriminati (articolo 2): sono spesso trattati scorrettamente  e viene loro negato l’accesso ad opportunità, servizi ed attività  solo perché vengono percepiti come differenti  dagli altri o perché si sa che hanno una diagnosi di salute mentale o una diagnosi correlata. </a:t>
            </a:r>
            <a:endParaRPr sz="800"/>
          </a:p>
          <a:p>
            <a:pPr marL="342899" lvl="0" indent="-355599" algn="l" rtl="0">
              <a:lnSpc>
                <a:spcPct val="115000"/>
              </a:lnSpc>
              <a:spcBef>
                <a:spcPts val="0"/>
              </a:spcBef>
              <a:spcAft>
                <a:spcPts val="0"/>
              </a:spcAft>
              <a:buClr>
                <a:srgbClr val="000000"/>
              </a:buClr>
              <a:buSzPts val="1200"/>
              <a:buFont typeface="Noto Sans Symbols"/>
              <a:buChar char="∙"/>
            </a:pPr>
            <a:r>
              <a:rPr lang="it-IT" sz="1200">
                <a:solidFill>
                  <a:srgbClr val="000000"/>
                </a:solidFill>
                <a:latin typeface="Calibri"/>
                <a:ea typeface="Calibri"/>
                <a:cs typeface="Calibri"/>
                <a:sym typeface="Calibri"/>
              </a:rPr>
              <a:t>Il diritto a non subire  un trattamento o una punizione crudele, inumana o degradante (articolo 5): essi hanno maggior probabilità delle persone senza disabilità di subire abusi, coercizione ed abbandono  in ambienti della salute mentale e nella comunità, e potrebbero essere trattati con psicofarmaci o con altri interventi in maniera inappropriata o con la forza. </a:t>
            </a:r>
            <a:endParaRPr sz="1200">
              <a:latin typeface="Calibri"/>
              <a:ea typeface="Calibri"/>
              <a:cs typeface="Calibri"/>
              <a:sym typeface="Calibri"/>
            </a:endParaRPr>
          </a:p>
          <a:p>
            <a:pPr marL="342899" lvl="0" indent="-355599" algn="l" rtl="0">
              <a:lnSpc>
                <a:spcPct val="115000"/>
              </a:lnSpc>
              <a:spcBef>
                <a:spcPts val="0"/>
              </a:spcBef>
              <a:spcAft>
                <a:spcPts val="0"/>
              </a:spcAft>
              <a:buClr>
                <a:srgbClr val="000000"/>
              </a:buClr>
              <a:buSzPts val="1200"/>
              <a:buFont typeface="Noto Sans Symbols"/>
              <a:buChar char="∙"/>
            </a:pPr>
            <a:r>
              <a:rPr lang="it-IT" sz="1200">
                <a:solidFill>
                  <a:srgbClr val="000000"/>
                </a:solidFill>
                <a:latin typeface="Calibri"/>
                <a:ea typeface="Calibri"/>
                <a:cs typeface="Calibri"/>
                <a:sym typeface="Calibri"/>
              </a:rPr>
              <a:t>Il diritto all’istruzione (articolo 26): in alcuni paesi  il sistema educativo non  può accogliere persone con disabilità psicosociale, intellettiva o cognitiva. </a:t>
            </a:r>
            <a:endParaRPr sz="1200">
              <a:latin typeface="Calibri"/>
              <a:ea typeface="Calibri"/>
              <a:cs typeface="Calibri"/>
              <a:sym typeface="Calibri"/>
            </a:endParaRPr>
          </a:p>
          <a:p>
            <a:pPr marL="342899" lvl="0" indent="-355599" algn="l" rtl="0">
              <a:lnSpc>
                <a:spcPct val="115000"/>
              </a:lnSpc>
              <a:spcBef>
                <a:spcPts val="0"/>
              </a:spcBef>
              <a:spcAft>
                <a:spcPts val="0"/>
              </a:spcAft>
              <a:buClr>
                <a:srgbClr val="000000"/>
              </a:buClr>
              <a:buSzPts val="1200"/>
              <a:buFont typeface="Noto Sans Symbols"/>
              <a:buChar char="∙"/>
            </a:pPr>
            <a:r>
              <a:rPr lang="it-IT" sz="1200">
                <a:solidFill>
                  <a:srgbClr val="000000"/>
                </a:solidFill>
                <a:latin typeface="Calibri"/>
                <a:ea typeface="Calibri"/>
                <a:cs typeface="Calibri"/>
                <a:sym typeface="Calibri"/>
              </a:rPr>
              <a:t>Il diritto al lavoro (articolo 23): in moltissimi paesi le persone con disabilità psicosociale, intellettiva o cognitiva subiscono discriminazioni nell’ ottenere e mantenere il lavoro,  con datori di lavoro che rifiutano l’assunzione o licenziano sulla base della disabilità. </a:t>
            </a:r>
            <a:endParaRPr sz="1200">
              <a:latin typeface="Calibri"/>
              <a:ea typeface="Calibri"/>
              <a:cs typeface="Calibri"/>
              <a:sym typeface="Calibri"/>
            </a:endParaRPr>
          </a:p>
          <a:p>
            <a:pPr marL="342899" lvl="0" indent="-355599" algn="l" rtl="0">
              <a:lnSpc>
                <a:spcPct val="115000"/>
              </a:lnSpc>
              <a:spcBef>
                <a:spcPts val="0"/>
              </a:spcBef>
              <a:spcAft>
                <a:spcPts val="0"/>
              </a:spcAft>
              <a:buClr>
                <a:srgbClr val="000000"/>
              </a:buClr>
              <a:buSzPts val="1200"/>
              <a:buFont typeface="Noto Sans Symbols"/>
              <a:buChar char="∙"/>
            </a:pPr>
            <a:r>
              <a:rPr lang="it-IT" sz="1200">
                <a:solidFill>
                  <a:srgbClr val="000000"/>
                </a:solidFill>
                <a:latin typeface="Calibri"/>
                <a:ea typeface="Calibri"/>
                <a:cs typeface="Calibri"/>
                <a:sym typeface="Calibri"/>
              </a:rPr>
              <a:t>Il diritto al voto (articolo 21): in alcuni paesi non viene permesso loro di votare</a:t>
            </a:r>
            <a:endParaRPr sz="1200">
              <a:latin typeface="Calibri"/>
              <a:ea typeface="Calibri"/>
              <a:cs typeface="Calibri"/>
              <a:sym typeface="Calibri"/>
            </a:endParaRPr>
          </a:p>
          <a:p>
            <a:pPr marL="342899" lvl="0" indent="-355599" algn="l" rtl="0">
              <a:lnSpc>
                <a:spcPct val="115000"/>
              </a:lnSpc>
              <a:spcBef>
                <a:spcPts val="0"/>
              </a:spcBef>
              <a:spcAft>
                <a:spcPts val="0"/>
              </a:spcAft>
              <a:buClr>
                <a:srgbClr val="000000"/>
              </a:buClr>
              <a:buSzPts val="1200"/>
              <a:buFont typeface="Noto Sans Symbols"/>
              <a:buChar char="∙"/>
            </a:pPr>
            <a:r>
              <a:rPr lang="it-IT" sz="1200">
                <a:solidFill>
                  <a:srgbClr val="000000"/>
                </a:solidFill>
                <a:latin typeface="Calibri"/>
                <a:ea typeface="Calibri"/>
                <a:cs typeface="Calibri"/>
                <a:sym typeface="Calibri"/>
              </a:rPr>
              <a:t>Il diritto al matrimonio e ad  avere una famiglia (articolo 16): in alcuni paesi per le persone con disabilità psicosociale, intellettiva o cognitiva è illegale sposarsi o avere figli; in altri casi, la loro condizione o disabilità può essere usata  come una giustificazione per negare loro la custodia dei figli o per togliere I figli dalla loro casa. </a:t>
            </a:r>
            <a:endParaRPr sz="800"/>
          </a:p>
          <a:p>
            <a:pPr marL="342899" lvl="0" indent="-355599" algn="l" rtl="0">
              <a:lnSpc>
                <a:spcPct val="115000"/>
              </a:lnSpc>
              <a:spcBef>
                <a:spcPts val="0"/>
              </a:spcBef>
              <a:spcAft>
                <a:spcPts val="0"/>
              </a:spcAft>
              <a:buClr>
                <a:srgbClr val="000000"/>
              </a:buClr>
              <a:buSzPts val="1200"/>
              <a:buFont typeface="Noto Sans Symbols"/>
              <a:buChar char="∙"/>
            </a:pPr>
            <a:r>
              <a:rPr lang="it-IT" sz="1200">
                <a:solidFill>
                  <a:srgbClr val="000000"/>
                </a:solidFill>
                <a:latin typeface="Calibri"/>
                <a:ea typeface="Calibri"/>
                <a:cs typeface="Calibri"/>
                <a:sym typeface="Calibri"/>
              </a:rPr>
              <a:t>Il diritto alla libertà (articolo 3): in molti paesi le persone sono rinchiuse in strutture per la salute mentale contro la loro volontà e alle volte sono rinchiuse in prigione. </a:t>
            </a:r>
            <a:endParaRPr sz="1200">
              <a:latin typeface="Calibri"/>
              <a:ea typeface="Calibri"/>
              <a:cs typeface="Calibri"/>
              <a:sym typeface="Calibri"/>
            </a:endParaRPr>
          </a:p>
          <a:p>
            <a:pPr marL="342899" lvl="0" indent="-355599" algn="l" rtl="0">
              <a:lnSpc>
                <a:spcPct val="115000"/>
              </a:lnSpc>
              <a:spcBef>
                <a:spcPts val="0"/>
              </a:spcBef>
              <a:spcAft>
                <a:spcPts val="0"/>
              </a:spcAft>
              <a:buClr>
                <a:srgbClr val="000000"/>
              </a:buClr>
              <a:buSzPts val="1200"/>
              <a:buFont typeface="Noto Sans Symbols"/>
              <a:buChar char="∙"/>
            </a:pPr>
            <a:r>
              <a:rPr lang="it-IT" sz="1200">
                <a:solidFill>
                  <a:srgbClr val="000000"/>
                </a:solidFill>
                <a:latin typeface="Calibri"/>
                <a:ea typeface="Calibri"/>
                <a:cs typeface="Calibri"/>
                <a:sym typeface="Calibri"/>
              </a:rPr>
              <a:t>Il diritto alla personalità giuridica (articolo 6): alle persone con disabilità psicosociale, intellettiva o cognitiva è spesso negato un riconoscimento paritario di fronte alla legge; ciò significa che a loro non è riconosciuta la stessa tutela giuridica delle altre persone (essi sono spesso trattenuti dai servizi di salute mentale o altri servizi correlati o dal carcere sulla base della disabilità inoltre, le leggi di tutoraggio possono impedire alle persone di prendere delle decisioni autonome (es. il diritto ad esercitare la capacità giuridica). </a:t>
            </a:r>
            <a:endParaRPr sz="800"/>
          </a:p>
          <a:p>
            <a:pPr marL="0" lvl="0" indent="0" algn="l" rtl="0">
              <a:lnSpc>
                <a:spcPct val="115000"/>
              </a:lnSpc>
              <a:spcBef>
                <a:spcPts val="0"/>
              </a:spcBef>
              <a:spcAft>
                <a:spcPts val="0"/>
              </a:spcAft>
              <a:buSzPts val="1400"/>
              <a:buNone/>
            </a:pP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L’argomento delle violazioni contro le persone con disabilità psicosociale, intellettiva o cognitiva verrà trattato in maniera più approfondita nel modulo </a:t>
            </a:r>
            <a:r>
              <a:rPr lang="it-IT" sz="1200" i="1">
                <a:solidFill>
                  <a:srgbClr val="4F81BD"/>
                </a:solidFill>
                <a:latin typeface="Calibri"/>
                <a:ea typeface="Calibri"/>
                <a:cs typeface="Calibri"/>
                <a:sym typeface="Calibri"/>
              </a:rPr>
              <a:t>Mental health, disability and human rights.</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p:txBody>
      </p:sp>
      <p:sp>
        <p:nvSpPr>
          <p:cNvPr id="747" name="Google Shape;747;p73: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7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5" name="Google Shape;755;p74: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b="1" u="sng">
                <a:solidFill>
                  <a:srgbClr val="000000"/>
                </a:solidFill>
                <a:latin typeface="Calibri"/>
                <a:ea typeface="Calibri"/>
                <a:cs typeface="Calibri"/>
                <a:sym typeface="Calibri"/>
              </a:rPr>
              <a:t>Anziani:</a:t>
            </a:r>
            <a:endParaRPr/>
          </a:p>
          <a:p>
            <a:pPr marL="0" lvl="0" indent="0" algn="l" rtl="0">
              <a:lnSpc>
                <a:spcPct val="115000"/>
              </a:lnSpc>
              <a:spcBef>
                <a:spcPts val="0"/>
              </a:spcBef>
              <a:spcAft>
                <a:spcPts val="0"/>
              </a:spcAft>
              <a:buSzPts val="1400"/>
              <a:buNone/>
            </a:pPr>
            <a:endParaRPr sz="1200">
              <a:latin typeface="Calibri"/>
              <a:ea typeface="Calibri"/>
              <a:cs typeface="Calibri"/>
              <a:sym typeface="Calibri"/>
            </a:endParaRPr>
          </a:p>
          <a:p>
            <a:pPr marL="342899" lvl="0" indent="-342899" algn="l" rtl="0">
              <a:lnSpc>
                <a:spcPct val="115000"/>
              </a:lnSpc>
              <a:spcBef>
                <a:spcPts val="0"/>
              </a:spcBef>
              <a:spcAft>
                <a:spcPts val="0"/>
              </a:spcAft>
              <a:buClr>
                <a:srgbClr val="000000"/>
              </a:buClr>
              <a:buSzPts val="1200"/>
              <a:buFont typeface="Noto Sans Symbols"/>
              <a:buChar char="∙"/>
            </a:pPr>
            <a:r>
              <a:rPr lang="it-IT" sz="1200">
                <a:solidFill>
                  <a:srgbClr val="000000"/>
                </a:solidFill>
                <a:latin typeface="Calibri"/>
                <a:ea typeface="Calibri"/>
                <a:cs typeface="Calibri"/>
                <a:sym typeface="Calibri"/>
              </a:rPr>
              <a:t>Il diritto alla libertà (articolo 3): persone anziane sono spesso sistemate in case di cura contro la loro volontà e non possono lasciarle.</a:t>
            </a:r>
            <a:endParaRPr sz="1200">
              <a:latin typeface="Calibri"/>
              <a:ea typeface="Calibri"/>
              <a:cs typeface="Calibri"/>
              <a:sym typeface="Calibri"/>
            </a:endParaRPr>
          </a:p>
          <a:p>
            <a:pPr marL="342899" lvl="0" indent="-342899"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Il diritto a non subire trattamenti crudeli, inumani o degradanti (articolo 5): le persone anziane possono subire abusi verbali, fisici, emotivi e finanziari ed essere abbandonate nelle istituzioni o nelle comunità in cui vivono. </a:t>
            </a:r>
            <a:endParaRPr/>
          </a:p>
          <a:p>
            <a:pPr marL="342899" lvl="0" indent="-342899"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Il diritto alla proprietà e a non esserne privato in maniera arbitraria (articolo 17): alle persone anziane alle volte vengono sottratte le proprietà e le proprie risorse e vengono messi in case di cura/riposo</a:t>
            </a:r>
            <a:endParaRPr/>
          </a:p>
          <a:p>
            <a:pPr marL="0" lvl="0" indent="0" algn="l" rtl="0">
              <a:lnSpc>
                <a:spcPct val="100000"/>
              </a:lnSpc>
              <a:spcBef>
                <a:spcPts val="1000"/>
              </a:spcBef>
              <a:spcAft>
                <a:spcPts val="0"/>
              </a:spcAft>
              <a:buSzPts val="1400"/>
              <a:buNone/>
            </a:pPr>
            <a:endParaRPr sz="1200"/>
          </a:p>
        </p:txBody>
      </p:sp>
      <p:sp>
        <p:nvSpPr>
          <p:cNvPr id="756" name="Google Shape;756;p74: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75:notes"/>
          <p:cNvSpPr>
            <a:spLocks noGrp="1" noRot="1" noChangeAspect="1"/>
          </p:cNvSpPr>
          <p:nvPr>
            <p:ph type="sldImg" idx="2"/>
          </p:nvPr>
        </p:nvSpPr>
        <p:spPr>
          <a:xfrm>
            <a:off x="855663" y="457200"/>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64" name="Google Shape;764;p75:notes"/>
          <p:cNvSpPr txBox="1">
            <a:spLocks noGrp="1"/>
          </p:cNvSpPr>
          <p:nvPr>
            <p:ph type="body" idx="1"/>
          </p:nvPr>
        </p:nvSpPr>
        <p:spPr>
          <a:xfrm>
            <a:off x="679450" y="3319463"/>
            <a:ext cx="5438775" cy="6110287"/>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i="1">
                <a:latin typeface="Calibri"/>
                <a:ea typeface="Calibri"/>
                <a:cs typeface="Calibri"/>
                <a:sym typeface="Calibri"/>
              </a:rPr>
              <a:t>Esercizio 6.2:  Impatto delle violazioni (35 min.)</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Fate le seguenti domande ai partecipanti e scrivete le risposte sulla lavagna a fogli mobili:</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latin typeface="Calibri"/>
                <a:ea typeface="Calibri"/>
                <a:cs typeface="Calibri"/>
                <a:sym typeface="Calibri"/>
              </a:rPr>
              <a:t>Quali sono le conseguenze delle violazioni dei diritti umani che abbiamo appena analizzato: </a:t>
            </a:r>
            <a:endParaRPr/>
          </a:p>
          <a:p>
            <a:pPr marL="0" lvl="0" indent="0" algn="just" rtl="0">
              <a:lnSpc>
                <a:spcPct val="115000"/>
              </a:lnSpc>
              <a:spcBef>
                <a:spcPts val="0"/>
              </a:spcBef>
              <a:spcAft>
                <a:spcPts val="0"/>
              </a:spcAft>
              <a:buSzPts val="1400"/>
              <a:buNone/>
            </a:pPr>
            <a:r>
              <a:rPr lang="it-IT" sz="1200">
                <a:latin typeface="Calibri"/>
                <a:ea typeface="Calibri"/>
                <a:cs typeface="Calibri"/>
                <a:sym typeface="Calibri"/>
              </a:rPr>
              <a:t> </a:t>
            </a:r>
            <a:endParaRPr/>
          </a:p>
          <a:p>
            <a:pPr marL="342899" lvl="0" indent="-342899"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Per gli individui all’interno dei due gruppi/segmenti della popolazione selezionati?</a:t>
            </a:r>
            <a:endParaRPr/>
          </a:p>
          <a:p>
            <a:pPr marL="450214" lvl="0" indent="0" algn="l"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Questa domanda costituisce un’occasione per riflettere sull’impatto personale delle violazioni dei diritti umani. Il facilitatore può porre delle domande quali: in che modo una violazione può incidere sulla salute mentale e sul benessere di una persona ? E sulla sua famiglia? E sul suo futuro?</a:t>
            </a:r>
            <a:endParaRPr sz="1200">
              <a:latin typeface="Calibri"/>
              <a:ea typeface="Calibri"/>
              <a:cs typeface="Calibri"/>
              <a:sym typeface="Calibri"/>
            </a:endParaRPr>
          </a:p>
          <a:p>
            <a:pPr marL="342899" lvl="0" indent="-342899" algn="l" rtl="0">
              <a:lnSpc>
                <a:spcPct val="115000"/>
              </a:lnSpc>
              <a:spcBef>
                <a:spcPts val="600"/>
              </a:spcBef>
              <a:spcAft>
                <a:spcPts val="0"/>
              </a:spcAft>
              <a:buClr>
                <a:schemeClr val="dk1"/>
              </a:buClr>
              <a:buSzPts val="1200"/>
              <a:buFont typeface="Noto Sans Symbols"/>
              <a:buChar char="∙"/>
            </a:pPr>
            <a:r>
              <a:rPr lang="it-IT" sz="1200">
                <a:latin typeface="Calibri"/>
                <a:ea typeface="Calibri"/>
                <a:cs typeface="Calibri"/>
                <a:sym typeface="Calibri"/>
              </a:rPr>
              <a:t>Per l’intero gruppo?</a:t>
            </a:r>
            <a:endParaRPr/>
          </a:p>
          <a:p>
            <a:pPr marL="450214" lvl="0" indent="0" algn="l" rtl="0">
              <a:lnSpc>
                <a:spcPct val="115000"/>
              </a:lnSpc>
              <a:spcBef>
                <a:spcPts val="600"/>
              </a:spcBef>
              <a:spcAft>
                <a:spcPts val="0"/>
              </a:spcAft>
              <a:buSzPts val="1400"/>
              <a:buNone/>
            </a:pPr>
            <a:r>
              <a:rPr lang="it-IT" sz="1200">
                <a:solidFill>
                  <a:srgbClr val="4F81BD"/>
                </a:solidFill>
                <a:latin typeface="Calibri"/>
                <a:ea typeface="Calibri"/>
                <a:cs typeface="Calibri"/>
                <a:sym typeface="Calibri"/>
              </a:rPr>
              <a:t>Ciò potrebbe comportare in futuro violazioni dei diritti umani per questi gruppi? Viene colpita la loro partecipazione sociale/culturale/economica e politica e la loro posizione nella società? </a:t>
            </a:r>
            <a:endParaRPr sz="1200">
              <a:latin typeface="Calibri"/>
              <a:ea typeface="Calibri"/>
              <a:cs typeface="Calibri"/>
              <a:sym typeface="Calibri"/>
            </a:endParaRPr>
          </a:p>
          <a:p>
            <a:pPr marL="342899" lvl="0" indent="-342899" algn="l" rtl="0">
              <a:lnSpc>
                <a:spcPct val="115000"/>
              </a:lnSpc>
              <a:spcBef>
                <a:spcPts val="600"/>
              </a:spcBef>
              <a:spcAft>
                <a:spcPts val="0"/>
              </a:spcAft>
              <a:buClr>
                <a:schemeClr val="dk1"/>
              </a:buClr>
              <a:buSzPts val="1200"/>
              <a:buFont typeface="Noto Sans Symbols"/>
              <a:buChar char="∙"/>
            </a:pPr>
            <a:r>
              <a:rPr lang="it-IT" sz="1200">
                <a:latin typeface="Calibri"/>
                <a:ea typeface="Calibri"/>
                <a:cs typeface="Calibri"/>
                <a:sym typeface="Calibri"/>
              </a:rPr>
              <a:t>Per l’intera comunità in cui vivono?</a:t>
            </a:r>
            <a:endParaRPr/>
          </a:p>
          <a:p>
            <a:pPr marL="450214" lvl="0" indent="0" algn="l" rtl="0">
              <a:lnSpc>
                <a:spcPct val="115000"/>
              </a:lnSpc>
              <a:spcBef>
                <a:spcPts val="600"/>
              </a:spcBef>
              <a:spcAft>
                <a:spcPts val="0"/>
              </a:spcAft>
              <a:buSzPts val="1400"/>
              <a:buNone/>
            </a:pPr>
            <a:r>
              <a:rPr lang="it-IT" sz="1200">
                <a:solidFill>
                  <a:srgbClr val="4F81BD"/>
                </a:solidFill>
                <a:latin typeface="Calibri"/>
                <a:ea typeface="Calibri"/>
                <a:cs typeface="Calibri"/>
                <a:sym typeface="Calibri"/>
              </a:rPr>
              <a:t>Questo evento potrebbe portare a violazioni dei diritti umani per altri gruppi/segmenti  della popolazione a rischio ? Le società che perseguitano gruppi o segmenti della popolazione sono buoni posti dove vivere? Ciò conduce  in una perdita della diversità o di una </a:t>
            </a:r>
            <a:endParaRPr/>
          </a:p>
          <a:p>
            <a:pPr marL="0" lvl="0" indent="0" algn="l" rtl="0">
              <a:lnSpc>
                <a:spcPct val="115000"/>
              </a:lnSpc>
              <a:spcBef>
                <a:spcPts val="600"/>
              </a:spcBef>
              <a:spcAft>
                <a:spcPts val="0"/>
              </a:spcAft>
              <a:buSzPts val="1400"/>
              <a:buNone/>
            </a:pPr>
            <a:r>
              <a:rPr lang="it-IT" sz="1200">
                <a:solidFill>
                  <a:srgbClr val="4F81BD"/>
                </a:solidFill>
                <a:latin typeface="Calibri"/>
                <a:ea typeface="Calibri"/>
                <a:cs typeface="Calibri"/>
                <a:sym typeface="Calibri"/>
              </a:rPr>
              <a:t>Al termine della discussione, riassumete quanto è stato detto utilizzando gli appunti presi sulla lavagna</a:t>
            </a:r>
            <a:endParaRPr sz="1200">
              <a:latin typeface="Calibri"/>
              <a:ea typeface="Calibri"/>
              <a:cs typeface="Calibri"/>
              <a:sym typeface="Calibri"/>
            </a:endParaRPr>
          </a:p>
          <a:p>
            <a:pPr marL="0" lvl="0" indent="0" algn="l" rtl="0">
              <a:lnSpc>
                <a:spcPct val="100000"/>
              </a:lnSpc>
              <a:spcBef>
                <a:spcPts val="600"/>
              </a:spcBef>
              <a:spcAft>
                <a:spcPts val="0"/>
              </a:spcAft>
              <a:buSzPts val="1400"/>
              <a:buNone/>
            </a:pPr>
            <a:endParaRPr sz="1200"/>
          </a:p>
        </p:txBody>
      </p:sp>
      <p:sp>
        <p:nvSpPr>
          <p:cNvPr id="765" name="Google Shape;765;p75: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76:notes"/>
          <p:cNvSpPr>
            <a:spLocks noGrp="1" noRot="1" noChangeAspect="1"/>
          </p:cNvSpPr>
          <p:nvPr>
            <p:ph type="sldImg" idx="2"/>
          </p:nvPr>
        </p:nvSpPr>
        <p:spPr>
          <a:xfrm>
            <a:off x="692150" y="314325"/>
            <a:ext cx="5473700" cy="3079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2" name="Google Shape;772;p76:notes"/>
          <p:cNvSpPr txBox="1">
            <a:spLocks noGrp="1"/>
          </p:cNvSpPr>
          <p:nvPr>
            <p:ph type="body" idx="1"/>
          </p:nvPr>
        </p:nvSpPr>
        <p:spPr>
          <a:xfrm>
            <a:off x="422275" y="3394075"/>
            <a:ext cx="5838825" cy="603567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i="1" dirty="0">
                <a:latin typeface="Calibri"/>
                <a:ea typeface="Calibri"/>
                <a:cs typeface="Calibri"/>
                <a:sym typeface="Calibri"/>
              </a:rPr>
              <a:t>Esercizio di riflessione (5 min.)</a:t>
            </a:r>
            <a:endParaRPr sz="1200" dirty="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b="1" dirty="0">
                <a:solidFill>
                  <a:srgbClr val="FF0000"/>
                </a:solidFill>
                <a:latin typeface="Calibri"/>
                <a:ea typeface="Calibri"/>
                <a:cs typeface="Calibri"/>
                <a:sym typeface="Calibri"/>
              </a:rPr>
              <a:t>Attenzione</a:t>
            </a:r>
            <a:r>
              <a:rPr lang="it-IT" sz="1200" b="1" dirty="0">
                <a:latin typeface="Calibri"/>
                <a:ea typeface="Calibri"/>
                <a:cs typeface="Calibri"/>
                <a:sym typeface="Calibri"/>
              </a:rPr>
              <a:t>:</a:t>
            </a:r>
            <a:r>
              <a:rPr lang="it-IT" sz="1200" dirty="0">
                <a:latin typeface="Calibri"/>
                <a:ea typeface="Calibri"/>
                <a:cs typeface="Calibri"/>
                <a:sym typeface="Calibri"/>
              </a:rPr>
              <a:t> </a:t>
            </a:r>
            <a:r>
              <a:rPr lang="it-IT" sz="1200" dirty="0">
                <a:solidFill>
                  <a:srgbClr val="4F81BD"/>
                </a:solidFill>
                <a:latin typeface="Calibri"/>
                <a:ea typeface="Calibri"/>
                <a:cs typeface="Calibri"/>
                <a:sym typeface="Calibri"/>
              </a:rPr>
              <a:t>Questo esercizio di riflessione è delicato ed i partecipanti devono sentirsi sicuri e devono capire che lo scopo non è giudicarli. Piuttosto è stato pensato per far riflettere i partecipanti sul loro ruolo personale nel sostenere o violare i diritti umani degli altri.  </a:t>
            </a:r>
            <a:endParaRPr sz="1200" dirty="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dirty="0">
                <a:solidFill>
                  <a:srgbClr val="4F81BD"/>
                </a:solidFill>
                <a:latin typeface="Calibri"/>
                <a:ea typeface="Calibri"/>
                <a:cs typeface="Calibri"/>
                <a:sym typeface="Calibri"/>
              </a:rPr>
              <a:t>Sottolineate e spiegate ai partecipanti le seguenti informazioni:</a:t>
            </a:r>
            <a:endParaRPr sz="1200" dirty="0">
              <a:latin typeface="Calibri"/>
              <a:ea typeface="Calibri"/>
              <a:cs typeface="Calibri"/>
              <a:sym typeface="Calibri"/>
            </a:endParaRPr>
          </a:p>
          <a:p>
            <a:pPr marL="0" lvl="0" indent="0" algn="just" rtl="0">
              <a:lnSpc>
                <a:spcPct val="115000"/>
              </a:lnSpc>
              <a:spcBef>
                <a:spcPts val="600"/>
              </a:spcBef>
              <a:spcAft>
                <a:spcPts val="0"/>
              </a:spcAft>
              <a:buSzPts val="1400"/>
              <a:buNone/>
            </a:pPr>
            <a:r>
              <a:rPr lang="it-IT" sz="1200" dirty="0">
                <a:latin typeface="Calibri"/>
                <a:ea typeface="Calibri"/>
                <a:cs typeface="Calibri"/>
                <a:sym typeface="Calibri"/>
              </a:rPr>
              <a:t>Un passo importante per il cambiamento è quello di riflettere su come le nostre convinzioni o le nostre azioni possano aiutare o danneggiare il godimento dei diritti umani di un’altra persona</a:t>
            </a:r>
            <a:endParaRPr dirty="0"/>
          </a:p>
          <a:p>
            <a:pPr marL="0" lvl="0" indent="0" algn="just" rtl="0">
              <a:lnSpc>
                <a:spcPct val="115000"/>
              </a:lnSpc>
              <a:spcBef>
                <a:spcPts val="600"/>
              </a:spcBef>
              <a:spcAft>
                <a:spcPts val="0"/>
              </a:spcAft>
              <a:buSzPts val="1400"/>
              <a:buNone/>
            </a:pPr>
            <a:endParaRPr lang="it-IT" sz="1200" dirty="0" smtClean="0">
              <a:latin typeface="Calibri"/>
              <a:ea typeface="Calibri"/>
              <a:cs typeface="Calibri"/>
              <a:sym typeface="Calibri"/>
            </a:endParaRPr>
          </a:p>
          <a:p>
            <a:pPr marL="0" lvl="0" indent="0" algn="just" rtl="0">
              <a:lnSpc>
                <a:spcPct val="115000"/>
              </a:lnSpc>
              <a:spcBef>
                <a:spcPts val="600"/>
              </a:spcBef>
              <a:spcAft>
                <a:spcPts val="0"/>
              </a:spcAft>
              <a:buSzPts val="1400"/>
              <a:buNone/>
            </a:pPr>
            <a:r>
              <a:rPr lang="it-IT" sz="1200" dirty="0" smtClean="0">
                <a:latin typeface="Calibri"/>
                <a:ea typeface="Calibri"/>
                <a:cs typeface="Calibri"/>
                <a:sym typeface="Calibri"/>
              </a:rPr>
              <a:t>Di </a:t>
            </a:r>
            <a:r>
              <a:rPr lang="it-IT" sz="1200" dirty="0">
                <a:latin typeface="Calibri"/>
                <a:ea typeface="Calibri"/>
                <a:cs typeface="Calibri"/>
                <a:sym typeface="Calibri"/>
              </a:rPr>
              <a:t>seguito due domande su cui riflettere. Potete scrivere le vostre risposte per discuterne nella prossima sessione o semplicemente pensare alle vostre risposte.  </a:t>
            </a:r>
            <a:endParaRPr dirty="0"/>
          </a:p>
          <a:p>
            <a:pPr marL="342899" lvl="0" indent="-342899" algn="l" rtl="0">
              <a:lnSpc>
                <a:spcPct val="115000"/>
              </a:lnSpc>
              <a:spcBef>
                <a:spcPts val="600"/>
              </a:spcBef>
              <a:spcAft>
                <a:spcPts val="0"/>
              </a:spcAft>
              <a:buClr>
                <a:schemeClr val="dk1"/>
              </a:buClr>
              <a:buSzPts val="1200"/>
              <a:buFont typeface="Noto Sans Symbols"/>
              <a:buChar char="∙"/>
            </a:pPr>
            <a:r>
              <a:rPr lang="it-IT" sz="1200" dirty="0">
                <a:latin typeface="Calibri"/>
                <a:ea typeface="Calibri"/>
                <a:cs typeface="Calibri"/>
                <a:sym typeface="Calibri"/>
              </a:rPr>
              <a:t>Avete in qualche momento assistito ad un caso in cui qualcuno che conoscete (un amico, vicino di casa, un collega o un membro della comunità) ha violato i diritti umani di un’altra persona?</a:t>
            </a:r>
            <a:endParaRPr dirty="0"/>
          </a:p>
          <a:p>
            <a:pPr marL="342899" lvl="0" indent="-342899" algn="l" rtl="0">
              <a:lnSpc>
                <a:spcPct val="115000"/>
              </a:lnSpc>
              <a:spcBef>
                <a:spcPts val="600"/>
              </a:spcBef>
              <a:spcAft>
                <a:spcPts val="0"/>
              </a:spcAft>
              <a:buClr>
                <a:schemeClr val="dk1"/>
              </a:buClr>
              <a:buSzPts val="1200"/>
              <a:buFont typeface="Noto Sans Symbols"/>
              <a:buChar char="∙"/>
            </a:pPr>
            <a:r>
              <a:rPr lang="it-IT" sz="1200" dirty="0">
                <a:latin typeface="Calibri"/>
                <a:ea typeface="Calibri"/>
                <a:cs typeface="Calibri"/>
                <a:sym typeface="Calibri"/>
              </a:rPr>
              <a:t>E’ mai successo che voi siate stati responsabili di non aver sostenuto o rispettato i diritti di un’altra persona? Può essere accaduto che ve ne siate accorti dopo che la situazione è accaduta e che non sia stato intenzionale. </a:t>
            </a:r>
            <a:endParaRPr dirty="0"/>
          </a:p>
          <a:p>
            <a:pPr marL="0" lvl="0" indent="0" algn="just" rtl="0">
              <a:lnSpc>
                <a:spcPct val="115000"/>
              </a:lnSpc>
              <a:spcBef>
                <a:spcPts val="600"/>
              </a:spcBef>
              <a:spcAft>
                <a:spcPts val="0"/>
              </a:spcAft>
              <a:buSzPts val="1400"/>
              <a:buNone/>
            </a:pPr>
            <a:r>
              <a:rPr lang="it-IT" sz="1200" dirty="0">
                <a:solidFill>
                  <a:srgbClr val="4F81BD"/>
                </a:solidFill>
                <a:latin typeface="Calibri"/>
                <a:ea typeface="Calibri"/>
                <a:cs typeface="Calibri"/>
                <a:sym typeface="Calibri"/>
              </a:rPr>
              <a:t>Informate i partecipanti che se lo desiderano possono non condividere i dettagli di questo esercizio con gli altri partecipanti. </a:t>
            </a:r>
            <a:endParaRPr sz="1200" dirty="0">
              <a:latin typeface="Calibri"/>
              <a:ea typeface="Calibri"/>
              <a:cs typeface="Calibri"/>
              <a:sym typeface="Calibri"/>
            </a:endParaRPr>
          </a:p>
          <a:p>
            <a:pPr marL="0" lvl="0" indent="0" algn="just" rtl="0">
              <a:lnSpc>
                <a:spcPct val="115000"/>
              </a:lnSpc>
              <a:spcBef>
                <a:spcPts val="600"/>
              </a:spcBef>
              <a:spcAft>
                <a:spcPts val="0"/>
              </a:spcAft>
              <a:buSzPts val="1400"/>
              <a:buNone/>
            </a:pPr>
            <a:r>
              <a:rPr lang="it-IT" sz="1200" dirty="0">
                <a:solidFill>
                  <a:srgbClr val="4F81BD"/>
                </a:solidFill>
                <a:latin typeface="Calibri"/>
                <a:ea typeface="Calibri"/>
                <a:cs typeface="Calibri"/>
                <a:sym typeface="Calibri"/>
              </a:rPr>
              <a:t>Ai partecipanti che desiderano condividere la loro esperienza va chiesto di non rivelare il nome della/e persona/e coinvolta/e  </a:t>
            </a:r>
            <a:r>
              <a:rPr lang="it-IT" sz="1200" dirty="0" err="1">
                <a:solidFill>
                  <a:srgbClr val="4F81BD"/>
                </a:solidFill>
                <a:latin typeface="Calibri"/>
                <a:ea typeface="Calibri"/>
                <a:cs typeface="Calibri"/>
                <a:sym typeface="Calibri"/>
              </a:rPr>
              <a:t>e</a:t>
            </a:r>
            <a:r>
              <a:rPr lang="it-IT" sz="1200" dirty="0">
                <a:solidFill>
                  <a:srgbClr val="4F81BD"/>
                </a:solidFill>
                <a:latin typeface="Calibri"/>
                <a:ea typeface="Calibri"/>
                <a:cs typeface="Calibri"/>
                <a:sym typeface="Calibri"/>
              </a:rPr>
              <a:t> di non fornire dettagli che possano portare all’identificazione di questa/e persona/e. </a:t>
            </a:r>
            <a:endParaRPr sz="1200" dirty="0">
              <a:latin typeface="Calibri"/>
              <a:ea typeface="Calibri"/>
              <a:cs typeface="Calibri"/>
              <a:sym typeface="Calibri"/>
            </a:endParaRPr>
          </a:p>
          <a:p>
            <a:pPr marL="0" lvl="0" indent="0" algn="just" rtl="0">
              <a:lnSpc>
                <a:spcPct val="115000"/>
              </a:lnSpc>
              <a:spcBef>
                <a:spcPts val="600"/>
              </a:spcBef>
              <a:spcAft>
                <a:spcPts val="0"/>
              </a:spcAft>
              <a:buSzPts val="1400"/>
              <a:buNone/>
            </a:pPr>
            <a:r>
              <a:rPr lang="it-IT" sz="1200" dirty="0">
                <a:solidFill>
                  <a:srgbClr val="4F81BD"/>
                </a:solidFill>
                <a:latin typeface="Calibri"/>
                <a:ea typeface="Calibri"/>
                <a:cs typeface="Calibri"/>
                <a:sym typeface="Calibri"/>
              </a:rPr>
              <a:t>Un’altra possibilità è quella di scrivere in forma anonima la propria esperienza e farla leggere a voce alta al facilitatore. </a:t>
            </a:r>
            <a:endParaRPr sz="1200" dirty="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dirty="0"/>
          </a:p>
        </p:txBody>
      </p:sp>
      <p:sp>
        <p:nvSpPr>
          <p:cNvPr id="773" name="Google Shape;773;p76: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7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0" name="Google Shape;780;p77: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b="1">
                <a:solidFill>
                  <a:srgbClr val="4F81BD"/>
                </a:solidFill>
                <a:latin typeface="Calibri"/>
                <a:ea typeface="Calibri"/>
                <a:cs typeface="Calibri"/>
                <a:sym typeface="Calibri"/>
              </a:rPr>
              <a:t>Tempo per questo argomento</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000000"/>
                </a:solidFill>
                <a:latin typeface="Calibri"/>
                <a:ea typeface="Calibri"/>
                <a:cs typeface="Calibri"/>
                <a:sym typeface="Calibri"/>
              </a:rPr>
              <a:t>Circa 35 minuti.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p:txBody>
      </p:sp>
      <p:sp>
        <p:nvSpPr>
          <p:cNvPr id="781" name="Google Shape;781;p77: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78:notes"/>
          <p:cNvSpPr>
            <a:spLocks noGrp="1" noRot="1" noChangeAspect="1"/>
          </p:cNvSpPr>
          <p:nvPr>
            <p:ph type="sldImg" idx="2"/>
          </p:nvPr>
        </p:nvSpPr>
        <p:spPr>
          <a:xfrm>
            <a:off x="422275" y="1055688"/>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7" name="Google Shape;787;p78: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b="1" i="1">
                <a:latin typeface="Calibri"/>
                <a:ea typeface="Calibri"/>
                <a:cs typeface="Calibri"/>
                <a:sym typeface="Calibri"/>
              </a:rPr>
              <a:t>Esercizio di riflessione basato sull’argomento precedente (20 min.)</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Questo esercizio è un’opportunità per i partecipanti di condividere le proprie riflessioni ed esempi derivanti dall’esercizio di riflessione alla fine dell’Argomento 6. Ricordate ai partecipanti di non fornire dettagli che permettano l’identificazione delle persone coinvolte.</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Questo esercizio è anche un’opportunità per ricapitolare le regole generali di questa formazione che ha lo scopo di proporre un ambiente non giudicante e sicuro in cui le persone possano liberamente esprimere i loro pensieri e le loro esperienze.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Chiedete ai partecipanti:</a:t>
            </a:r>
            <a:endParaRPr sz="1200">
              <a:latin typeface="Calibri"/>
              <a:ea typeface="Calibri"/>
              <a:cs typeface="Calibri"/>
              <a:sym typeface="Calibri"/>
            </a:endParaRPr>
          </a:p>
          <a:p>
            <a:pPr marL="171449" lvl="0" indent="-171449" algn="just" rtl="0">
              <a:lnSpc>
                <a:spcPct val="115000"/>
              </a:lnSpc>
              <a:spcBef>
                <a:spcPts val="1000"/>
              </a:spcBef>
              <a:spcAft>
                <a:spcPts val="0"/>
              </a:spcAft>
              <a:buClr>
                <a:schemeClr val="dk1"/>
              </a:buClr>
              <a:buSzPts val="1200"/>
              <a:buFont typeface="Arial"/>
              <a:buChar char="•"/>
            </a:pPr>
            <a:r>
              <a:rPr lang="it-IT" sz="1200">
                <a:latin typeface="Calibri"/>
                <a:ea typeface="Calibri"/>
                <a:cs typeface="Calibri"/>
                <a:sym typeface="Calibri"/>
              </a:rPr>
              <a:t>Senza fornire i dettagli, c’è qualcuno che ha voglia di condividere la propria esperienza di un caso in </a:t>
            </a:r>
            <a:r>
              <a:rPr lang="it-IT" sz="1200" u="sng">
                <a:latin typeface="Calibri"/>
                <a:ea typeface="Calibri"/>
                <a:cs typeface="Calibri"/>
                <a:sym typeface="Calibri"/>
              </a:rPr>
              <a:t>cui qualcuno di propria conoscenza</a:t>
            </a:r>
            <a:r>
              <a:rPr lang="it-IT" sz="1200">
                <a:latin typeface="Calibri"/>
                <a:ea typeface="Calibri"/>
                <a:cs typeface="Calibri"/>
                <a:sym typeface="Calibri"/>
              </a:rPr>
              <a:t> (un amico, datore di lavoro, collega, vicino di casa o membro della comunità) ha violato i diritti umani di qualcun altro?</a:t>
            </a:r>
            <a:endParaRPr/>
          </a:p>
          <a:p>
            <a:pPr marL="0" lvl="0" indent="0" algn="l" rtl="0">
              <a:lnSpc>
                <a:spcPct val="100000"/>
              </a:lnSpc>
              <a:spcBef>
                <a:spcPts val="1000"/>
              </a:spcBef>
              <a:spcAft>
                <a:spcPts val="0"/>
              </a:spcAft>
              <a:buSzPts val="1400"/>
              <a:buNone/>
            </a:pPr>
            <a:endParaRPr sz="1200"/>
          </a:p>
        </p:txBody>
      </p:sp>
      <p:sp>
        <p:nvSpPr>
          <p:cNvPr id="788" name="Google Shape;788;p78: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7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5" name="Google Shape;795;p79: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Rimanendo consapevoli della natura delicata di questi esempi, potete approfondire la storia facendo delle ulteriori domande.  Ad esempio potete chiedere: </a:t>
            </a:r>
            <a:endParaRPr sz="1200">
              <a:latin typeface="Calibri"/>
              <a:ea typeface="Calibri"/>
              <a:cs typeface="Calibri"/>
              <a:sym typeface="Calibri"/>
            </a:endParaRPr>
          </a:p>
          <a:p>
            <a:pPr marL="342899" lvl="0" indent="-342899" algn="just" rtl="0">
              <a:lnSpc>
                <a:spcPct val="115000"/>
              </a:lnSpc>
              <a:spcBef>
                <a:spcPts val="1000"/>
              </a:spcBef>
              <a:spcAft>
                <a:spcPts val="0"/>
              </a:spcAft>
              <a:buClr>
                <a:schemeClr val="dk1"/>
              </a:buClr>
              <a:buSzPts val="1200"/>
              <a:buFont typeface="Noto Sans Symbols"/>
              <a:buChar char="∙"/>
            </a:pPr>
            <a:r>
              <a:rPr lang="it-IT" sz="1200">
                <a:latin typeface="Calibri"/>
                <a:ea typeface="Calibri"/>
                <a:cs typeface="Calibri"/>
                <a:sym typeface="Calibri"/>
              </a:rPr>
              <a:t>Perché ritenete che questa violazione sia avvenuta (cause)?</a:t>
            </a:r>
            <a:endParaRPr/>
          </a:p>
          <a:p>
            <a:pPr marL="342899" lvl="0" indent="-342899" algn="just"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Che conseguenze ha avuto sulla persona e sulla comunità (impatto)?</a:t>
            </a:r>
            <a:endParaRPr/>
          </a:p>
          <a:p>
            <a:pPr marL="342899" lvl="0" indent="-342899" algn="just"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Come ti sei sentito nei confronti di questa violazione? </a:t>
            </a:r>
            <a:endParaRPr/>
          </a:p>
          <a:p>
            <a:pPr marL="342899" lvl="0" indent="-342899" algn="just"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Al tempo eri cosciente che si trattava di una violazione dei diritti umani? </a:t>
            </a:r>
            <a:endParaRPr/>
          </a:p>
          <a:p>
            <a:pPr marL="342899" lvl="0" indent="-342899" algn="just"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Pensi di affrontare la situazione in modo diverso?</a:t>
            </a:r>
            <a:endParaRPr/>
          </a:p>
          <a:p>
            <a:pPr marL="0" lvl="0" indent="0" algn="l" rtl="0">
              <a:lnSpc>
                <a:spcPct val="100000"/>
              </a:lnSpc>
              <a:spcBef>
                <a:spcPts val="1000"/>
              </a:spcBef>
              <a:spcAft>
                <a:spcPts val="0"/>
              </a:spcAft>
              <a:buSzPts val="1400"/>
              <a:buNone/>
            </a:pPr>
            <a:endParaRPr sz="1200"/>
          </a:p>
        </p:txBody>
      </p:sp>
      <p:sp>
        <p:nvSpPr>
          <p:cNvPr id="796" name="Google Shape;796;p79: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6" name="Google Shape;206;p8: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endParaRPr/>
          </a:p>
        </p:txBody>
      </p:sp>
      <p:sp>
        <p:nvSpPr>
          <p:cNvPr id="207" name="Google Shape;207;p8: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8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3" name="Google Shape;803;p80: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Ora chiedete al gruppo :</a:t>
            </a:r>
            <a:endParaRPr sz="1200">
              <a:latin typeface="Calibri"/>
              <a:ea typeface="Calibri"/>
              <a:cs typeface="Calibri"/>
              <a:sym typeface="Calibri"/>
            </a:endParaRPr>
          </a:p>
          <a:p>
            <a:pPr marL="0" lvl="0" indent="0" algn="l" rtl="0">
              <a:lnSpc>
                <a:spcPct val="100000"/>
              </a:lnSpc>
              <a:spcBef>
                <a:spcPts val="1360"/>
              </a:spcBef>
              <a:spcAft>
                <a:spcPts val="0"/>
              </a:spcAft>
              <a:buClr>
                <a:schemeClr val="dk1"/>
              </a:buClr>
              <a:buSzPts val="1200"/>
              <a:buFont typeface="Calibri"/>
              <a:buChar char="•"/>
            </a:pPr>
            <a:r>
              <a:rPr lang="it-IT" sz="1200">
                <a:latin typeface="Calibri"/>
                <a:ea typeface="Calibri"/>
                <a:cs typeface="Calibri"/>
                <a:sym typeface="Calibri"/>
              </a:rPr>
              <a:t> Pensate ad un caso in cui non siete riusciti a sostenere o difendere i diritti umani di una persona</a:t>
            </a:r>
            <a:endParaRPr/>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 Senza utilizzare dettagli specifici qualcuno vuole condividere come si è sentito? </a:t>
            </a:r>
            <a:endParaRPr/>
          </a:p>
          <a:p>
            <a:pPr marL="0" lvl="0" indent="0" algn="l" rtl="0">
              <a:lnSpc>
                <a:spcPct val="100000"/>
              </a:lnSpc>
              <a:spcBef>
                <a:spcPts val="360"/>
              </a:spcBef>
              <a:spcAft>
                <a:spcPts val="0"/>
              </a:spcAft>
              <a:buClr>
                <a:schemeClr val="dk1"/>
              </a:buClr>
              <a:buSzPts val="1200"/>
              <a:buFont typeface="Calibri"/>
              <a:buNone/>
            </a:pP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Per questa domanda è importante focalizzare l’attenzione sui sentimenti suscitati dalla violazione.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p>
        </p:txBody>
      </p:sp>
      <p:sp>
        <p:nvSpPr>
          <p:cNvPr id="804" name="Google Shape;804;p80: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8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1" name="Google Shape;811;p81: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E’ possibile andare più a fondo ponendo le seguenti domande: </a:t>
            </a:r>
            <a:endParaRPr sz="1200">
              <a:latin typeface="Calibri"/>
              <a:ea typeface="Calibri"/>
              <a:cs typeface="Calibri"/>
              <a:sym typeface="Calibri"/>
            </a:endParaRPr>
          </a:p>
          <a:p>
            <a:pPr marL="0" lvl="0" indent="0" algn="just" rtl="0">
              <a:lnSpc>
                <a:spcPct val="115000"/>
              </a:lnSpc>
              <a:spcBef>
                <a:spcPts val="1000"/>
              </a:spcBef>
              <a:spcAft>
                <a:spcPts val="0"/>
              </a:spcAft>
              <a:buClr>
                <a:schemeClr val="dk1"/>
              </a:buClr>
              <a:buSzPts val="1200"/>
              <a:buFont typeface="Noto Sans Symbols"/>
              <a:buChar char="∙"/>
            </a:pPr>
            <a:r>
              <a:rPr lang="it-IT" sz="1200">
                <a:latin typeface="Calibri"/>
                <a:ea typeface="Calibri"/>
                <a:cs typeface="Calibri"/>
                <a:sym typeface="Calibri"/>
              </a:rPr>
              <a:t> Perché pensate di non essere riusciti a supportare o difendere i diritti umani in questa situazione (cause) e che conseguenze ha avuto sulla persona e/o sulla comunità (impatto)?</a:t>
            </a:r>
            <a:endParaRPr/>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 Eravate consapevoli all’epoca che si trattava di una violazione dei diritti umani?</a:t>
            </a:r>
            <a:endParaRPr/>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 Come vi siete sentiti rispetto a questa esperienza? </a:t>
            </a:r>
            <a:endParaRPr/>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 Se dovesse succedere di nuovo, pensate che affrontereste differentemente la situazione?</a:t>
            </a:r>
            <a:endParaRPr/>
          </a:p>
          <a:p>
            <a:pPr marL="0" lvl="0" indent="0" algn="l" rtl="0">
              <a:lnSpc>
                <a:spcPct val="100000"/>
              </a:lnSpc>
              <a:spcBef>
                <a:spcPts val="360"/>
              </a:spcBef>
              <a:spcAft>
                <a:spcPts val="0"/>
              </a:spcAft>
              <a:buClr>
                <a:schemeClr val="dk1"/>
              </a:buClr>
              <a:buSzPts val="1200"/>
              <a:buFont typeface="Calibri"/>
              <a:buNone/>
            </a:pP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Prestate attenzione alle reazioni dei partecipanti. Tenete a mente che alcuni partecipanti potrebbero trovare la discussione emotivamente impegnativa o sgradevole quindi siate pronti ad offrire sostegno.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Se i partecipanti condividono le loro esperienze in forma scritta e in maniera anonima , sarà il facilitatore a leggerle ad alta voce.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p>
        </p:txBody>
      </p:sp>
      <p:sp>
        <p:nvSpPr>
          <p:cNvPr id="812" name="Google Shape;812;p81: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82:notes"/>
          <p:cNvSpPr>
            <a:spLocks noGrp="1" noRot="1" noChangeAspect="1"/>
          </p:cNvSpPr>
          <p:nvPr>
            <p:ph type="sldImg" idx="2"/>
          </p:nvPr>
        </p:nvSpPr>
        <p:spPr>
          <a:xfrm>
            <a:off x="1100138" y="314325"/>
            <a:ext cx="4597400" cy="258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9" name="Google Shape;819;p82:notes"/>
          <p:cNvSpPr txBox="1">
            <a:spLocks noGrp="1"/>
          </p:cNvSpPr>
          <p:nvPr>
            <p:ph type="body" idx="1"/>
          </p:nvPr>
        </p:nvSpPr>
        <p:spPr>
          <a:xfrm>
            <a:off x="679450" y="3009900"/>
            <a:ext cx="5619750" cy="6046788"/>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i="1">
                <a:latin typeface="Calibri"/>
                <a:ea typeface="Calibri"/>
                <a:cs typeface="Calibri"/>
                <a:sym typeface="Calibri"/>
              </a:rPr>
              <a:t>Presentazione: Rispettare/ proteggere/ realizzare</a:t>
            </a:r>
            <a:r>
              <a:rPr lang="it-IT" sz="1200">
                <a:latin typeface="Calibri"/>
                <a:ea typeface="Calibri"/>
                <a:cs typeface="Calibri"/>
                <a:sym typeface="Calibri"/>
              </a:rPr>
              <a:t> </a:t>
            </a:r>
            <a:r>
              <a:rPr lang="it-IT" sz="1200" b="1" i="1">
                <a:latin typeface="Calibri"/>
                <a:ea typeface="Calibri"/>
                <a:cs typeface="Calibri"/>
                <a:sym typeface="Calibri"/>
              </a:rPr>
              <a:t>(15 min.)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latin typeface="Calibri"/>
                <a:ea typeface="Calibri"/>
                <a:cs typeface="Calibri"/>
                <a:sym typeface="Calibri"/>
              </a:rPr>
              <a:t>Sostenere I diritti umani delle altre persone implica 3 principali doveri </a:t>
            </a:r>
            <a:r>
              <a:rPr lang="it-IT" sz="1200" i="1">
                <a:latin typeface="Calibri"/>
                <a:ea typeface="Calibri"/>
                <a:cs typeface="Calibri"/>
                <a:sym typeface="Calibri"/>
              </a:rPr>
              <a:t>(33)</a:t>
            </a:r>
            <a:r>
              <a:rPr lang="it-IT" sz="1200">
                <a:latin typeface="Calibri"/>
                <a:ea typeface="Calibri"/>
                <a:cs typeface="Calibri"/>
                <a:sym typeface="Calibri"/>
              </a:rPr>
              <a:t>:</a:t>
            </a:r>
            <a:endParaRPr/>
          </a:p>
          <a:p>
            <a:pPr marL="0" lvl="0" indent="0" algn="just" rtl="0">
              <a:lnSpc>
                <a:spcPct val="115000"/>
              </a:lnSpc>
              <a:spcBef>
                <a:spcPts val="1000"/>
              </a:spcBef>
              <a:spcAft>
                <a:spcPts val="0"/>
              </a:spcAft>
              <a:buNone/>
            </a:pPr>
            <a:r>
              <a:rPr lang="it-IT" sz="1200" b="1">
                <a:latin typeface="Calibri"/>
                <a:ea typeface="Calibri"/>
                <a:cs typeface="Calibri"/>
                <a:sym typeface="Calibri"/>
              </a:rPr>
              <a:t>Rispettare:</a:t>
            </a:r>
            <a:r>
              <a:rPr lang="it-IT" sz="1200">
                <a:latin typeface="Calibri"/>
                <a:ea typeface="Calibri"/>
                <a:cs typeface="Calibri"/>
                <a:sym typeface="Calibri"/>
              </a:rPr>
              <a:t> si ottiene </a:t>
            </a:r>
            <a:r>
              <a:rPr lang="it-IT" sz="1200" b="1">
                <a:latin typeface="Calibri"/>
                <a:ea typeface="Calibri"/>
                <a:cs typeface="Calibri"/>
                <a:sym typeface="Calibri"/>
              </a:rPr>
              <a:t>non violando</a:t>
            </a:r>
            <a:r>
              <a:rPr lang="it-IT" sz="1200">
                <a:latin typeface="Calibri"/>
                <a:ea typeface="Calibri"/>
                <a:cs typeface="Calibri"/>
                <a:sym typeface="Calibri"/>
              </a:rPr>
              <a:t> i diritti umani di un</a:t>
            </a:r>
            <a:r>
              <a:rPr lang="it-IT" sz="1200"/>
              <a:t>’</a:t>
            </a:r>
            <a:r>
              <a:rPr lang="it-IT" sz="1200">
                <a:latin typeface="Calibri"/>
                <a:ea typeface="Calibri"/>
                <a:cs typeface="Calibri"/>
                <a:sym typeface="Calibri"/>
              </a:rPr>
              <a:t>altra persona .</a:t>
            </a:r>
            <a:endParaRPr/>
          </a:p>
          <a:p>
            <a:pPr marL="0" lvl="0" indent="0" algn="just" rtl="0">
              <a:lnSpc>
                <a:spcPct val="115000"/>
              </a:lnSpc>
              <a:spcBef>
                <a:spcPts val="1000"/>
              </a:spcBef>
              <a:spcAft>
                <a:spcPts val="0"/>
              </a:spcAft>
              <a:buClr>
                <a:schemeClr val="dk1"/>
              </a:buClr>
              <a:buSzPts val="1200"/>
              <a:buFont typeface="Calibri"/>
              <a:buChar char="•"/>
            </a:pPr>
            <a:r>
              <a:rPr lang="it-IT" sz="1200">
                <a:latin typeface="Calibri"/>
                <a:ea typeface="Calibri"/>
                <a:cs typeface="Calibri"/>
                <a:sym typeface="Calibri"/>
              </a:rPr>
              <a:t>Esempi:</a:t>
            </a:r>
            <a:endParaRPr/>
          </a:p>
          <a:p>
            <a:pPr marL="569913" lvl="1" indent="-228600" algn="l" rtl="0">
              <a:lnSpc>
                <a:spcPct val="115000"/>
              </a:lnSpc>
              <a:spcBef>
                <a:spcPts val="1000"/>
              </a:spcBef>
              <a:spcAft>
                <a:spcPts val="0"/>
              </a:spcAft>
              <a:buClr>
                <a:schemeClr val="dk1"/>
              </a:buClr>
              <a:buSzPts val="1200"/>
              <a:buFont typeface="Calibri"/>
              <a:buChar char="•"/>
            </a:pPr>
            <a:r>
              <a:rPr lang="it-IT" sz="1200">
                <a:latin typeface="Calibri"/>
                <a:ea typeface="Calibri"/>
                <a:cs typeface="Calibri"/>
                <a:sym typeface="Calibri"/>
              </a:rPr>
              <a:t>Ascoltare e rispettare le preferenze di una persona relativamente al trattamento che desidera o che non desidera (ad esempio: se qualcuno dice di non volere un particolare farmaco perché lo fa stare male)</a:t>
            </a:r>
            <a:endParaRPr/>
          </a:p>
          <a:p>
            <a:pPr marL="569913" lvl="1" indent="-228600" algn="l"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Rispettare il diritto alla privacy di una persona non entrando nella sua stanza senza permesso. </a:t>
            </a:r>
            <a:endParaRPr/>
          </a:p>
          <a:p>
            <a:pPr marL="0" lvl="0" indent="0" algn="just" rtl="0">
              <a:lnSpc>
                <a:spcPct val="115000"/>
              </a:lnSpc>
              <a:spcBef>
                <a:spcPts val="1000"/>
              </a:spcBef>
              <a:spcAft>
                <a:spcPts val="0"/>
              </a:spcAft>
              <a:buNone/>
            </a:pPr>
            <a:r>
              <a:rPr lang="it-IT" sz="1200" b="1">
                <a:latin typeface="Calibri"/>
                <a:ea typeface="Calibri"/>
                <a:cs typeface="Calibri"/>
                <a:sym typeface="Calibri"/>
              </a:rPr>
              <a:t>Proteggere:</a:t>
            </a:r>
            <a:r>
              <a:rPr lang="it-IT" sz="1200">
                <a:latin typeface="Calibri"/>
                <a:ea typeface="Calibri"/>
                <a:cs typeface="Calibri"/>
                <a:sym typeface="Calibri"/>
              </a:rPr>
              <a:t> si ottiene </a:t>
            </a:r>
            <a:r>
              <a:rPr lang="it-IT" sz="1200" b="1">
                <a:latin typeface="Calibri"/>
                <a:ea typeface="Calibri"/>
                <a:cs typeface="Calibri"/>
                <a:sym typeface="Calibri"/>
              </a:rPr>
              <a:t>impedendo </a:t>
            </a:r>
            <a:r>
              <a:rPr lang="it-IT" sz="1200">
                <a:latin typeface="Calibri"/>
                <a:ea typeface="Calibri"/>
                <a:cs typeface="Calibri"/>
                <a:sym typeface="Calibri"/>
              </a:rPr>
              <a:t>agli altri di violare i diritti umani di un’altra persona</a:t>
            </a:r>
            <a:endParaRPr/>
          </a:p>
          <a:p>
            <a:pPr marL="569913" lvl="1" indent="-228600" algn="l" rtl="0">
              <a:lnSpc>
                <a:spcPct val="115000"/>
              </a:lnSpc>
              <a:spcBef>
                <a:spcPts val="1000"/>
              </a:spcBef>
              <a:spcAft>
                <a:spcPts val="0"/>
              </a:spcAft>
              <a:buClr>
                <a:schemeClr val="dk1"/>
              </a:buClr>
              <a:buSzPts val="1200"/>
              <a:buFont typeface="Calibri"/>
              <a:buChar char="•"/>
            </a:pPr>
            <a:r>
              <a:rPr lang="it-IT" sz="1200">
                <a:latin typeface="Calibri"/>
                <a:ea typeface="Calibri"/>
                <a:cs typeface="Calibri"/>
                <a:sym typeface="Calibri"/>
              </a:rPr>
              <a:t>Assicurarsi che altri non diano alla persona il trattamento o il farmaco che la persona non desidera. </a:t>
            </a:r>
            <a:endParaRPr/>
          </a:p>
          <a:p>
            <a:pPr marL="569913" lvl="1" indent="-228600" algn="l"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Proteggere la privacy di una persona non facendo entrare gli altri nella sua stanza.</a:t>
            </a:r>
            <a:endParaRPr/>
          </a:p>
          <a:p>
            <a:pPr marL="0" lvl="0" indent="0" algn="just" rtl="0">
              <a:lnSpc>
                <a:spcPct val="115000"/>
              </a:lnSpc>
              <a:spcBef>
                <a:spcPts val="1000"/>
              </a:spcBef>
              <a:spcAft>
                <a:spcPts val="0"/>
              </a:spcAft>
              <a:buNone/>
            </a:pPr>
            <a:r>
              <a:rPr lang="it-IT" sz="1200" b="1">
                <a:latin typeface="Calibri"/>
                <a:ea typeface="Calibri"/>
                <a:cs typeface="Calibri"/>
                <a:sym typeface="Calibri"/>
              </a:rPr>
              <a:t>Realizzare:</a:t>
            </a:r>
            <a:r>
              <a:rPr lang="it-IT" sz="1200">
                <a:latin typeface="Calibri"/>
                <a:ea typeface="Calibri"/>
                <a:cs typeface="Calibri"/>
                <a:sym typeface="Calibri"/>
              </a:rPr>
              <a:t> si ottiene </a:t>
            </a:r>
            <a:r>
              <a:rPr lang="it-IT" sz="1200" b="1">
                <a:latin typeface="Calibri"/>
                <a:ea typeface="Calibri"/>
                <a:cs typeface="Calibri"/>
                <a:sym typeface="Calibri"/>
              </a:rPr>
              <a:t>compiendo</a:t>
            </a:r>
            <a:r>
              <a:rPr lang="it-IT" sz="1200">
                <a:latin typeface="Calibri"/>
                <a:ea typeface="Calibri"/>
                <a:cs typeface="Calibri"/>
                <a:sym typeface="Calibri"/>
              </a:rPr>
              <a:t> i passi necessari per essere sicuri che ogni persona o gruppo possa godere della salvaguardia dei propri diritti umani</a:t>
            </a:r>
            <a:endParaRPr sz="1200">
              <a:latin typeface="Calibri"/>
              <a:ea typeface="Calibri"/>
              <a:cs typeface="Calibri"/>
              <a:sym typeface="Calibri"/>
            </a:endParaRPr>
          </a:p>
          <a:p>
            <a:pPr marL="569913" lvl="1" indent="-228600" algn="l" rtl="0">
              <a:lnSpc>
                <a:spcPct val="115000"/>
              </a:lnSpc>
              <a:spcBef>
                <a:spcPts val="1000"/>
              </a:spcBef>
              <a:spcAft>
                <a:spcPts val="0"/>
              </a:spcAft>
              <a:buClr>
                <a:schemeClr val="dk1"/>
              </a:buClr>
              <a:buSzPts val="1200"/>
              <a:buFont typeface="Calibri"/>
              <a:buChar char="•"/>
            </a:pPr>
            <a:r>
              <a:rPr lang="it-IT" sz="1200">
                <a:latin typeface="Calibri"/>
                <a:ea typeface="Calibri"/>
                <a:cs typeface="Calibri"/>
                <a:sym typeface="Calibri"/>
              </a:rPr>
              <a:t>Scrivere nella scheda della persona o nel piano di trattamento quali farmaci non sono graditi in maniera da assicurarsi che non vengano somministrati in futuro. </a:t>
            </a:r>
            <a:endParaRPr/>
          </a:p>
          <a:p>
            <a:pPr marL="569913" lvl="1" indent="-228600" algn="l"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Permettere alla persona di avere una serratura sulla porta (o un cartello “Non  disturbare”) in maniera che possa scegliere quando avere visite.</a:t>
            </a:r>
            <a:endParaRPr/>
          </a:p>
          <a:p>
            <a:pPr marL="569913" lvl="1" indent="-228600" algn="l" rtl="0">
              <a:lnSpc>
                <a:spcPct val="115000"/>
              </a:lnSpc>
              <a:spcBef>
                <a:spcPts val="0"/>
              </a:spcBef>
              <a:spcAft>
                <a:spcPts val="0"/>
              </a:spcAft>
              <a:buClr>
                <a:schemeClr val="dk1"/>
              </a:buClr>
              <a:buSzPts val="1200"/>
              <a:buFont typeface="Calibri"/>
              <a:buChar char="•"/>
            </a:pPr>
            <a:r>
              <a:rPr lang="it-IT" sz="1200">
                <a:latin typeface="Calibri"/>
                <a:ea typeface="Calibri"/>
                <a:cs typeface="Calibri"/>
                <a:sym typeface="Calibri"/>
              </a:rPr>
              <a:t>Istruire gli altri sul diritto alla privacy.</a:t>
            </a:r>
            <a:endParaRPr/>
          </a:p>
          <a:p>
            <a:pPr marL="0" lvl="0" indent="0" algn="l" rtl="0">
              <a:lnSpc>
                <a:spcPct val="100000"/>
              </a:lnSpc>
              <a:spcBef>
                <a:spcPts val="1000"/>
              </a:spcBef>
              <a:spcAft>
                <a:spcPts val="0"/>
              </a:spcAft>
              <a:buSzPts val="1400"/>
              <a:buNone/>
            </a:pPr>
            <a:endParaRPr sz="1200"/>
          </a:p>
        </p:txBody>
      </p:sp>
      <p:sp>
        <p:nvSpPr>
          <p:cNvPr id="820" name="Google Shape;820;p82: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8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27" name="Google Shape;827;p83: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Leggete ai partecipanti le seguenti domande:</a:t>
            </a:r>
            <a:endParaRPr sz="1200">
              <a:latin typeface="Calibri"/>
              <a:ea typeface="Calibri"/>
              <a:cs typeface="Calibri"/>
              <a:sym typeface="Calibri"/>
            </a:endParaRPr>
          </a:p>
          <a:p>
            <a:pPr marL="0" lvl="0" indent="0" algn="l" rtl="0">
              <a:lnSpc>
                <a:spcPct val="100000"/>
              </a:lnSpc>
              <a:spcBef>
                <a:spcPts val="1360"/>
              </a:spcBef>
              <a:spcAft>
                <a:spcPts val="0"/>
              </a:spcAft>
              <a:buClr>
                <a:schemeClr val="dk1"/>
              </a:buClr>
              <a:buSzPts val="1200"/>
              <a:buFont typeface="Calibri"/>
              <a:buChar char="•"/>
            </a:pPr>
            <a:r>
              <a:rPr lang="it-IT" sz="1200">
                <a:latin typeface="Calibri"/>
                <a:ea typeface="Calibri"/>
                <a:cs typeface="Calibri"/>
                <a:sym typeface="Calibri"/>
              </a:rPr>
              <a:t> Pensate ad alcuni esempi della vostra vita lavorativa o personale dove avete intrapreso delle azioni per il rispetto dei diritti umani</a:t>
            </a:r>
            <a:endParaRPr/>
          </a:p>
          <a:p>
            <a:pPr marL="0" lvl="0" indent="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 Avete agito per il loro rispetto, protezione o realizzazione?</a:t>
            </a:r>
            <a:endParaRPr/>
          </a:p>
          <a:p>
            <a:pPr marL="0" lvl="0" indent="0" algn="l" rtl="0">
              <a:lnSpc>
                <a:spcPct val="100000"/>
              </a:lnSpc>
              <a:spcBef>
                <a:spcPts val="360"/>
              </a:spcBef>
              <a:spcAft>
                <a:spcPts val="0"/>
              </a:spcAft>
              <a:buClr>
                <a:schemeClr val="dk1"/>
              </a:buClr>
              <a:buSzPts val="1200"/>
              <a:buFont typeface="Calibri"/>
              <a:buNone/>
            </a:pP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E’ importante incoraggiare il gruppo a pensare ad esempi pratici (ad esempio aiutare una persona con disabilità psicosociale, intellettiva o cognitiva a compilare i documenti necessari per le elezioni in modo da realizzare il suo diritto al voto).</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p>
        </p:txBody>
      </p:sp>
      <p:sp>
        <p:nvSpPr>
          <p:cNvPr id="828" name="Google Shape;828;p83: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8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5" name="Google Shape;835;p84: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b="1">
                <a:solidFill>
                  <a:srgbClr val="4F81BD"/>
                </a:solidFill>
                <a:latin typeface="Calibri"/>
                <a:ea typeface="Calibri"/>
                <a:cs typeface="Calibri"/>
                <a:sym typeface="Calibri"/>
              </a:rPr>
              <a:t>Tempo per questo argomento</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000000"/>
                </a:solidFill>
                <a:latin typeface="Calibri"/>
                <a:ea typeface="Calibri"/>
                <a:cs typeface="Calibri"/>
                <a:sym typeface="Calibri"/>
              </a:rPr>
              <a:t>Circa 45 minuti.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p:txBody>
      </p:sp>
      <p:sp>
        <p:nvSpPr>
          <p:cNvPr id="836" name="Google Shape;836;p84: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85:notes"/>
          <p:cNvSpPr>
            <a:spLocks noGrp="1" noRot="1" noChangeAspect="1"/>
          </p:cNvSpPr>
          <p:nvPr>
            <p:ph type="sldImg" idx="2"/>
          </p:nvPr>
        </p:nvSpPr>
        <p:spPr>
          <a:xfrm>
            <a:off x="855663" y="457200"/>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2" name="Google Shape;842;p85:notes"/>
          <p:cNvSpPr txBox="1">
            <a:spLocks noGrp="1"/>
          </p:cNvSpPr>
          <p:nvPr>
            <p:ph type="body" idx="1"/>
          </p:nvPr>
        </p:nvSpPr>
        <p:spPr>
          <a:xfrm>
            <a:off x="679450" y="3319463"/>
            <a:ext cx="5438775" cy="6151562"/>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i="1">
                <a:latin typeface="Calibri"/>
                <a:ea typeface="Calibri"/>
                <a:cs typeface="Calibri"/>
                <a:sym typeface="Calibri"/>
              </a:rPr>
              <a:t>Esercizio 8.1: Difendere i diritti umani nella salute mentale (45 min.)</a:t>
            </a:r>
            <a:endParaRPr sz="1200">
              <a:latin typeface="Calibri"/>
              <a:ea typeface="Calibri"/>
              <a:cs typeface="Calibri"/>
              <a:sym typeface="Calibri"/>
            </a:endParaRPr>
          </a:p>
          <a:p>
            <a:pPr marL="0" lvl="0" indent="0" algn="just" rtl="0">
              <a:lnSpc>
                <a:spcPct val="100000"/>
              </a:lnSpc>
              <a:spcBef>
                <a:spcPts val="1000"/>
              </a:spcBef>
              <a:spcAft>
                <a:spcPts val="0"/>
              </a:spcAft>
              <a:buSzPts val="1400"/>
              <a:buNone/>
            </a:pPr>
            <a:r>
              <a:rPr lang="it-IT" sz="1200">
                <a:solidFill>
                  <a:srgbClr val="4F81BD"/>
                </a:solidFill>
                <a:latin typeface="Calibri"/>
                <a:ea typeface="Calibri"/>
                <a:cs typeface="Calibri"/>
                <a:sym typeface="Calibri"/>
              </a:rPr>
              <a:t>Lo scopo di questo esercizio è ispirare l’azione personale e avviare una discussione su come i partecipanti possano diventare difensori dei diritti umani.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Chiedete ai partecipanti di analizzare i seguenti punti: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latin typeface="Calibri"/>
                <a:ea typeface="Calibri"/>
                <a:cs typeface="Calibri"/>
                <a:sym typeface="Calibri"/>
              </a:rPr>
              <a:t>In che maniera le seguenti persone possono difendere i diritti umani delle persone con disabilità psicosociale, intellettiva e cognitiva: </a:t>
            </a:r>
            <a:endParaRPr/>
          </a:p>
          <a:p>
            <a:pPr marL="0" lvl="0" indent="0" algn="l" rtl="0">
              <a:lnSpc>
                <a:spcPct val="115000"/>
              </a:lnSpc>
              <a:spcBef>
                <a:spcPts val="1000"/>
              </a:spcBef>
              <a:spcAft>
                <a:spcPts val="0"/>
              </a:spcAft>
              <a:buClr>
                <a:schemeClr val="dk1"/>
              </a:buClr>
              <a:buSzPts val="1200"/>
              <a:buFont typeface="Noto Sans Symbols"/>
              <a:buChar char="∙"/>
            </a:pPr>
            <a:r>
              <a:rPr lang="it-IT" sz="1200">
                <a:latin typeface="Calibri"/>
                <a:ea typeface="Calibri"/>
                <a:cs typeface="Calibri"/>
                <a:sym typeface="Calibri"/>
              </a:rPr>
              <a:t>le stesse persone con disabilità psicosociale, intellettiva o cognitiva; </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gli operatori di salute mentale o altri operatori;</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le famiglie, i caregivers ed altre persone di sostegno;</a:t>
            </a:r>
            <a:endParaRPr/>
          </a:p>
          <a:p>
            <a:pPr marL="0" lvl="0" indent="0" algn="l" rtl="0">
              <a:lnSpc>
                <a:spcPct val="115000"/>
              </a:lnSpc>
              <a:spcBef>
                <a:spcPts val="0"/>
              </a:spcBef>
              <a:spcAft>
                <a:spcPts val="0"/>
              </a:spcAft>
              <a:buClr>
                <a:schemeClr val="dk1"/>
              </a:buClr>
              <a:buSzPts val="1200"/>
              <a:buFont typeface="Noto Sans Symbols"/>
              <a:buChar char="∙"/>
            </a:pPr>
            <a:r>
              <a:rPr lang="it-IT" sz="1200">
                <a:latin typeface="Calibri"/>
                <a:ea typeface="Calibri"/>
                <a:cs typeface="Calibri"/>
                <a:sym typeface="Calibri"/>
              </a:rPr>
              <a:t>Altre persone importanti o influenti della società (es. membri delle forze dell’ordine, insegnanti, leader religiosi o leader delle comunità)?</a:t>
            </a:r>
            <a:endParaRPr/>
          </a:p>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just" rtl="0">
              <a:lnSpc>
                <a:spcPct val="100000"/>
              </a:lnSpc>
              <a:spcBef>
                <a:spcPts val="0"/>
              </a:spcBef>
              <a:spcAft>
                <a:spcPts val="0"/>
              </a:spcAft>
              <a:buSzPts val="1400"/>
              <a:buNone/>
            </a:pPr>
            <a:r>
              <a:rPr lang="it-IT" sz="1200">
                <a:solidFill>
                  <a:srgbClr val="4F81BD"/>
                </a:solidFill>
                <a:latin typeface="Calibri"/>
                <a:ea typeface="Calibri"/>
                <a:cs typeface="Calibri"/>
                <a:sym typeface="Calibri"/>
              </a:rPr>
              <a:t>Tenete presente che una persona può appartenere a più di uno dei gruppi elencati. </a:t>
            </a:r>
            <a:endParaRPr sz="1200">
              <a:latin typeface="Calibri"/>
              <a:ea typeface="Calibri"/>
              <a:cs typeface="Calibri"/>
              <a:sym typeface="Calibri"/>
            </a:endParaRPr>
          </a:p>
          <a:p>
            <a:pPr marL="0" lvl="0" indent="0" algn="just" rtl="0">
              <a:lnSpc>
                <a:spcPct val="115000"/>
              </a:lnSpc>
              <a:spcBef>
                <a:spcPts val="600"/>
              </a:spcBef>
              <a:spcAft>
                <a:spcPts val="0"/>
              </a:spcAft>
              <a:buSzPts val="1400"/>
              <a:buNone/>
            </a:pPr>
            <a:r>
              <a:rPr lang="it-IT" sz="1200">
                <a:solidFill>
                  <a:srgbClr val="4F81BD"/>
                </a:solidFill>
                <a:latin typeface="Calibri"/>
                <a:ea typeface="Calibri"/>
                <a:cs typeface="Calibri"/>
                <a:sym typeface="Calibri"/>
              </a:rPr>
              <a:t>Date ai partecipanti 15 minuti per discutere con le altre persone e poi date dei suggerimenti all’intero gruppo.  Questa può essere un</a:t>
            </a:r>
            <a:r>
              <a:rPr lang="it-IT" sz="1200">
                <a:solidFill>
                  <a:srgbClr val="4F81BD"/>
                </a:solidFill>
              </a:rPr>
              <a:t>’</a:t>
            </a:r>
            <a:r>
              <a:rPr lang="it-IT" sz="1200">
                <a:solidFill>
                  <a:srgbClr val="4F81BD"/>
                </a:solidFill>
                <a:latin typeface="Calibri"/>
                <a:ea typeface="Calibri"/>
                <a:cs typeface="Calibri"/>
                <a:sym typeface="Calibri"/>
              </a:rPr>
              <a:t>opportunità di analizzare la relazione (che può essere cooperativa o conflittuale) tra gli operatori di salute mentale e altri operatori, familiari, caregivers e altre persone di sostegno e le persone con disabilità psicosociale, intellettiva o cognitiva. Quando verranno discusse le risposte dei differenti gruppi il facilitatore dovrà sottolineare che le persone con disabilità psicosociale, intellettiva o cognitiva sanno bene che i loro diritti umani dovrebbero essere difesi e come gli altri dovrebbero farlo.</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p:txBody>
      </p:sp>
      <p:sp>
        <p:nvSpPr>
          <p:cNvPr id="843" name="Google Shape;843;p85: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86:notes"/>
          <p:cNvSpPr>
            <a:spLocks noGrp="1" noRot="1" noChangeAspect="1"/>
          </p:cNvSpPr>
          <p:nvPr>
            <p:ph type="sldImg" idx="2"/>
          </p:nvPr>
        </p:nvSpPr>
        <p:spPr>
          <a:xfrm>
            <a:off x="855663" y="457200"/>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0" name="Google Shape;850;p86:notes"/>
          <p:cNvSpPr txBox="1">
            <a:spLocks noGrp="1"/>
          </p:cNvSpPr>
          <p:nvPr>
            <p:ph type="body" idx="1"/>
          </p:nvPr>
        </p:nvSpPr>
        <p:spPr>
          <a:xfrm>
            <a:off x="679450" y="3319463"/>
            <a:ext cx="5438775" cy="6110287"/>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u="sng">
                <a:solidFill>
                  <a:srgbClr val="4F81BD"/>
                </a:solidFill>
                <a:latin typeface="Calibri"/>
                <a:ea typeface="Calibri"/>
                <a:cs typeface="Calibri"/>
                <a:sym typeface="Calibri"/>
              </a:rPr>
              <a:t>Alcuni esempi di risposte su ciò che possono fare le persone con disabilità psicosociale, intellettiva o cognitiva: </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Conoscere e comprendere i propri diritti. </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Parlare delle violazioni dei diritti umani ed organizzare azioni per fermare le violazioni</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Sostenere gli altri nell’affermare i propri diritti e formare gruppi per affermare i diritti. </a:t>
            </a:r>
            <a:endParaRPr sz="1200">
              <a:latin typeface="Calibri"/>
              <a:ea typeface="Calibri"/>
              <a:cs typeface="Calibri"/>
              <a:sym typeface="Calibri"/>
            </a:endParaRPr>
          </a:p>
          <a:p>
            <a:pPr marL="0" lvl="0" indent="0" algn="just"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Utilizzare i mezzi di informazione per evidenziare i problemi e le violazioni e divulgare informazioni sui diritti.</a:t>
            </a:r>
            <a:endParaRPr sz="1200">
              <a:latin typeface="Calibri"/>
              <a:ea typeface="Calibri"/>
              <a:cs typeface="Calibri"/>
              <a:sym typeface="Calibri"/>
            </a:endParaRPr>
          </a:p>
          <a:p>
            <a:pPr marL="0" lvl="0" indent="0" algn="just"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Lavorare assieme a persone di legge, ONG che si occupano dei diritti umani ed altri sistemi per rafforzare i diritti umani. </a:t>
            </a:r>
            <a:endParaRPr sz="1200">
              <a:latin typeface="Calibri"/>
              <a:ea typeface="Calibri"/>
              <a:cs typeface="Calibri"/>
              <a:sym typeface="Calibri"/>
            </a:endParaRPr>
          </a:p>
          <a:p>
            <a:pPr marL="0" lvl="0" indent="0" algn="just"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Costruire la conoscenza e la capacità degli operatori, famiglie e di altre persone  di capire e promuovere i diritti umani. </a:t>
            </a:r>
            <a:endParaRPr sz="1200">
              <a:latin typeface="Calibri"/>
              <a:ea typeface="Calibri"/>
              <a:cs typeface="Calibri"/>
              <a:sym typeface="Calibri"/>
            </a:endParaRPr>
          </a:p>
          <a:p>
            <a:pPr marL="0" lvl="0" indent="0" algn="just"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Sviluppare le proprie conoscenze sui diritti umani con formazione legale specifica e formazione sui diritti umani. </a:t>
            </a:r>
            <a:endParaRPr sz="1200">
              <a:latin typeface="Calibri"/>
              <a:ea typeface="Calibri"/>
              <a:cs typeface="Calibri"/>
              <a:sym typeface="Calibri"/>
            </a:endParaRPr>
          </a:p>
          <a:p>
            <a:pPr marL="0" lvl="0" indent="0" algn="just"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Sviluppare programmi alternativi condotti da peer e servizi e forme di sostegno sul territorio. </a:t>
            </a:r>
            <a:endParaRPr sz="1200">
              <a:latin typeface="Calibri"/>
              <a:ea typeface="Calibri"/>
              <a:cs typeface="Calibri"/>
              <a:sym typeface="Calibri"/>
            </a:endParaRPr>
          </a:p>
          <a:p>
            <a:pPr marL="0" lvl="0" indent="0" algn="just"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Sviluppare modelli di leggi e politiche orientate verso i diritti umani delle persone con disabilità psicosociale, intellettiva o cognitiva.</a:t>
            </a:r>
            <a:endParaRPr sz="1200">
              <a:latin typeface="Calibri"/>
              <a:ea typeface="Calibri"/>
              <a:cs typeface="Calibri"/>
              <a:sym typeface="Calibri"/>
            </a:endParaRPr>
          </a:p>
          <a:p>
            <a:pPr marL="0" lvl="0" indent="0" algn="just"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Sviluppare alcuni materiali scritti, con un linguaggio accessibile, per aiutare le persone con bisogni differenti a costruire le proprie conoscenze sul sostegno e impegno riguardo i diritti umani.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p:txBody>
      </p:sp>
      <p:sp>
        <p:nvSpPr>
          <p:cNvPr id="851" name="Google Shape;851;p86: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87:notes"/>
          <p:cNvSpPr>
            <a:spLocks noGrp="1" noRot="1" noChangeAspect="1"/>
          </p:cNvSpPr>
          <p:nvPr>
            <p:ph type="sldImg" idx="2"/>
          </p:nvPr>
        </p:nvSpPr>
        <p:spPr>
          <a:xfrm>
            <a:off x="420688" y="684213"/>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8" name="Google Shape;858;p87:notes"/>
          <p:cNvSpPr txBox="1">
            <a:spLocks noGrp="1"/>
          </p:cNvSpPr>
          <p:nvPr>
            <p:ph type="body" idx="1"/>
          </p:nvPr>
        </p:nvSpPr>
        <p:spPr>
          <a:xfrm>
            <a:off x="679450" y="41941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u="sng">
                <a:solidFill>
                  <a:srgbClr val="4F81BD"/>
                </a:solidFill>
                <a:latin typeface="Calibri"/>
                <a:ea typeface="Calibri"/>
                <a:cs typeface="Calibri"/>
                <a:sym typeface="Calibri"/>
              </a:rPr>
              <a:t>Alcune risposte su ciò che gli operatori di salute mentale e altri operatori possono fare: </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Mettere in rete le persone che possono fornire sostegno (persone di legge, ONG, peer supporter, attivisti ecc.) in maniera da permettere loro di difendere i diritti. </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Rafforzare l</a:t>
            </a:r>
            <a:r>
              <a:rPr lang="it-IT" sz="1200">
                <a:solidFill>
                  <a:srgbClr val="4F81BD"/>
                </a:solidFill>
              </a:rPr>
              <a:t>e</a:t>
            </a:r>
            <a:r>
              <a:rPr lang="it-IT" sz="1200">
                <a:solidFill>
                  <a:srgbClr val="4F81BD"/>
                </a:solidFill>
                <a:latin typeface="Calibri"/>
                <a:ea typeface="Calibri"/>
                <a:cs typeface="Calibri"/>
                <a:sym typeface="Calibri"/>
              </a:rPr>
              <a:t> proprie conoscenze sui diritti delle persone con disabilità psicosociale, intellettiva o cognitiva, tra cui il diritto all’utilizzo dei servizi. </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Identificare e prendere posizione su alcune pratiche correnti (sia personali che pratiche del servizio o della società) che possono violare i diritti delle persone e attivarsi per modificarle. </a:t>
            </a:r>
            <a:endParaRPr sz="1200">
              <a:latin typeface="Calibri"/>
              <a:ea typeface="Calibri"/>
              <a:cs typeface="Calibri"/>
              <a:sym typeface="Calibri"/>
            </a:endParaRPr>
          </a:p>
          <a:p>
            <a:pPr marL="0" lvl="0" indent="0"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Parlare delle violazioni dei diritti umani sul posto di lavoro e attivarsi per fermarle.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p:txBody>
      </p:sp>
      <p:sp>
        <p:nvSpPr>
          <p:cNvPr id="859" name="Google Shape;859;p87: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8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6" name="Google Shape;866;p88: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358775" lvl="0" indent="-358775" algn="l" rtl="0">
              <a:lnSpc>
                <a:spcPct val="115000"/>
              </a:lnSpc>
              <a:spcBef>
                <a:spcPts val="0"/>
              </a:spcBef>
              <a:spcAft>
                <a:spcPts val="0"/>
              </a:spcAft>
              <a:buSzPts val="1400"/>
              <a:buNone/>
            </a:pPr>
            <a:r>
              <a:rPr lang="it-IT" sz="1200" u="sng">
                <a:solidFill>
                  <a:srgbClr val="4F81BD"/>
                </a:solidFill>
                <a:latin typeface="Calibri"/>
                <a:ea typeface="Calibri"/>
                <a:cs typeface="Calibri"/>
                <a:sym typeface="Calibri"/>
              </a:rPr>
              <a:t>Alcune risposte su ciò che i familiari e altre persone di sostegno possono fare :</a:t>
            </a:r>
            <a:endParaRPr sz="1200">
              <a:latin typeface="Calibri"/>
              <a:ea typeface="Calibri"/>
              <a:cs typeface="Calibri"/>
              <a:sym typeface="Calibri"/>
            </a:endParaRPr>
          </a:p>
          <a:p>
            <a:pPr marL="358775" lvl="0" indent="-358775" algn="l"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 </a:t>
            </a:r>
            <a:endParaRPr sz="1200">
              <a:latin typeface="Calibri"/>
              <a:ea typeface="Calibri"/>
              <a:cs typeface="Calibri"/>
              <a:sym typeface="Calibri"/>
            </a:endParaRPr>
          </a:p>
          <a:p>
            <a:pPr marL="358775" lvl="0" indent="-358775" algn="just"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Informarsi sui diritti delle persone con disabilità.</a:t>
            </a:r>
            <a:endParaRPr sz="1200">
              <a:latin typeface="Calibri"/>
              <a:ea typeface="Calibri"/>
              <a:cs typeface="Calibri"/>
              <a:sym typeface="Calibri"/>
            </a:endParaRPr>
          </a:p>
          <a:p>
            <a:pPr marL="358775" lvl="0" indent="-358775" algn="just"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Sostenere parenti e amici nell’ affermare e difendere i propri diritti.</a:t>
            </a:r>
            <a:endParaRPr sz="1200">
              <a:latin typeface="Calibri"/>
              <a:ea typeface="Calibri"/>
              <a:cs typeface="Calibri"/>
              <a:sym typeface="Calibri"/>
            </a:endParaRPr>
          </a:p>
          <a:p>
            <a:pPr marL="358775" lvl="0" indent="-358775" algn="just"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Fornire alle persone strumenti ed informazioni per esercitare la propria autonomia e prendere le proprie decisioni. </a:t>
            </a:r>
            <a:endParaRPr sz="1200">
              <a:latin typeface="Calibri"/>
              <a:ea typeface="Calibri"/>
              <a:cs typeface="Calibri"/>
              <a:sym typeface="Calibri"/>
            </a:endParaRPr>
          </a:p>
          <a:p>
            <a:pPr marL="358775" lvl="0" indent="-358775" algn="just"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Parlare delle violazioni e dell’impatto dei servizi di bassa qualità.</a:t>
            </a:r>
            <a:endParaRPr sz="1200">
              <a:latin typeface="Calibri"/>
              <a:ea typeface="Calibri"/>
              <a:cs typeface="Calibri"/>
              <a:sym typeface="Calibri"/>
            </a:endParaRPr>
          </a:p>
          <a:p>
            <a:pPr marL="358775" lvl="0" indent="-358775" algn="l" rtl="0">
              <a:lnSpc>
                <a:spcPct val="100000"/>
              </a:lnSpc>
              <a:spcBef>
                <a:spcPts val="0"/>
              </a:spcBef>
              <a:spcAft>
                <a:spcPts val="0"/>
              </a:spcAft>
              <a:buSzPts val="1400"/>
              <a:buNone/>
            </a:pPr>
            <a:endParaRPr sz="1200"/>
          </a:p>
        </p:txBody>
      </p:sp>
      <p:sp>
        <p:nvSpPr>
          <p:cNvPr id="867" name="Google Shape;867;p88: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8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74" name="Google Shape;874;p89: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u="sng">
                <a:solidFill>
                  <a:srgbClr val="4F81BD"/>
                </a:solidFill>
                <a:latin typeface="Calibri"/>
                <a:ea typeface="Calibri"/>
                <a:cs typeface="Calibri"/>
                <a:sym typeface="Calibri"/>
              </a:rPr>
              <a:t>Alcune risposte su ciò che altre persone importanti o influenti nella società possono fare:</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endParaRPr sz="1200">
              <a:latin typeface="Calibri"/>
              <a:ea typeface="Calibri"/>
              <a:cs typeface="Calibri"/>
              <a:sym typeface="Calibri"/>
            </a:endParaRPr>
          </a:p>
          <a:p>
            <a:pPr marL="0" lvl="0" indent="0" algn="just"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I membri delle forze di polizia possono essere formati sui diritti umani in modo che trattino le persone con disabilità psicosociale, intellettiva o cognitiva con rispetto e dignità. Essi possono assicurarsi che vengano fatte delle indagini sulle segnalazioni di abuso. </a:t>
            </a:r>
            <a:endParaRPr sz="1200">
              <a:latin typeface="Calibri"/>
              <a:ea typeface="Calibri"/>
              <a:cs typeface="Calibri"/>
              <a:sym typeface="Calibri"/>
            </a:endParaRPr>
          </a:p>
          <a:p>
            <a:pPr marL="0" lvl="0" indent="0" algn="just"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Gli insegnanti possono istruire e parlare della disabilità e del valore di accettare e rispettare la diversità agli studenti.  </a:t>
            </a:r>
            <a:endParaRPr sz="1200">
              <a:latin typeface="Calibri"/>
              <a:ea typeface="Calibri"/>
              <a:cs typeface="Calibri"/>
              <a:sym typeface="Calibri"/>
            </a:endParaRPr>
          </a:p>
          <a:p>
            <a:pPr marL="0" lvl="0" indent="0" algn="just"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 I leader religiosi ed i leader delle comunità possono aiutare nel far crescere la consapevolezza nelle loro comunità sul bisogno di rispettare i diritti delle persone.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p:txBody>
      </p:sp>
      <p:sp>
        <p:nvSpPr>
          <p:cNvPr id="875" name="Google Shape;875;p89: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3" name="Google Shape;213;p9: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00000"/>
              </a:lnSpc>
              <a:spcBef>
                <a:spcPts val="0"/>
              </a:spcBef>
              <a:spcAft>
                <a:spcPts val="0"/>
              </a:spcAft>
              <a:buSzPts val="1400"/>
              <a:buNone/>
            </a:pPr>
            <a:r>
              <a:rPr lang="it-IT" sz="1200" b="1">
                <a:solidFill>
                  <a:srgbClr val="4F81BD"/>
                </a:solidFill>
                <a:latin typeface="Calibri"/>
                <a:ea typeface="Calibri"/>
                <a:cs typeface="Calibri"/>
                <a:sym typeface="Calibri"/>
              </a:rPr>
              <a:t>Tempo per questo argomento</a:t>
            </a:r>
            <a:endParaRPr/>
          </a:p>
          <a:p>
            <a:pPr marL="0" lvl="0" indent="0" algn="l" rtl="0">
              <a:lnSpc>
                <a:spcPct val="100000"/>
              </a:lnSpc>
              <a:spcBef>
                <a:spcPts val="0"/>
              </a:spcBef>
              <a:spcAft>
                <a:spcPts val="0"/>
              </a:spcAft>
              <a:buSzPts val="1400"/>
              <a:buNone/>
            </a:pPr>
            <a:r>
              <a:rPr lang="it-IT" sz="1200">
                <a:latin typeface="Calibri"/>
                <a:ea typeface="Calibri"/>
                <a:cs typeface="Calibri"/>
                <a:sym typeface="Calibri"/>
              </a:rPr>
              <a:t>Circa 30 minuti.</a:t>
            </a:r>
            <a:endParaRPr/>
          </a:p>
          <a:p>
            <a:pPr marL="0" lvl="0" indent="0" algn="l"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Cominciate ponendo ai partecipanti la seguente domanda (5 min.):</a:t>
            </a:r>
            <a:endParaRPr sz="1200">
              <a:solidFill>
                <a:srgbClr val="000000"/>
              </a:solidFill>
              <a:latin typeface="Calibri"/>
              <a:ea typeface="Calibri"/>
              <a:cs typeface="Calibri"/>
              <a:sym typeface="Calibri"/>
            </a:endParaRPr>
          </a:p>
          <a:p>
            <a:pPr marL="0" lvl="0" indent="0" algn="l" rtl="0">
              <a:lnSpc>
                <a:spcPct val="115000"/>
              </a:lnSpc>
              <a:spcBef>
                <a:spcPts val="1000"/>
              </a:spcBef>
              <a:spcAft>
                <a:spcPts val="0"/>
              </a:spcAft>
              <a:buSzPts val="1400"/>
              <a:buNone/>
            </a:pPr>
            <a:r>
              <a:rPr lang="it-IT" sz="1200">
                <a:solidFill>
                  <a:srgbClr val="000000"/>
                </a:solidFill>
                <a:latin typeface="Calibri"/>
                <a:ea typeface="Calibri"/>
                <a:cs typeface="Calibri"/>
                <a:sym typeface="Calibri"/>
              </a:rPr>
              <a:t>Che cosa si intende con il termine “diritti umani”?</a:t>
            </a:r>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Date ai partecipanti un po’ di tempo per riflettere ed elencate le loro risposte su una lavagna a fogli mobili. </a:t>
            </a:r>
            <a:endParaRPr sz="1200">
              <a:solidFill>
                <a:srgbClr val="000000"/>
              </a:solidFill>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Dopo aver ascoltato tutti i partecipanti, il facilitatore può portare l’attenzione sul fatto che le persone abbiano una comprensione intuitiva del concetto di diritti umani. </a:t>
            </a: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p:txBody>
      </p:sp>
      <p:sp>
        <p:nvSpPr>
          <p:cNvPr id="214" name="Google Shape;214;p9: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90:notes"/>
          <p:cNvSpPr>
            <a:spLocks noGrp="1" noRot="1" noChangeAspect="1"/>
          </p:cNvSpPr>
          <p:nvPr>
            <p:ph type="sldImg" idx="2"/>
          </p:nvPr>
        </p:nvSpPr>
        <p:spPr>
          <a:xfrm>
            <a:off x="855663" y="457200"/>
            <a:ext cx="5086350" cy="2862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82" name="Google Shape;882;p90:notes"/>
          <p:cNvSpPr txBox="1">
            <a:spLocks noGrp="1"/>
          </p:cNvSpPr>
          <p:nvPr>
            <p:ph type="body" idx="1"/>
          </p:nvPr>
        </p:nvSpPr>
        <p:spPr>
          <a:xfrm>
            <a:off x="679450" y="3319463"/>
            <a:ext cx="5438775" cy="6110287"/>
          </a:xfrm>
          <a:prstGeom prst="rect">
            <a:avLst/>
          </a:prstGeom>
          <a:noFill/>
          <a:ln>
            <a:noFill/>
          </a:ln>
        </p:spPr>
        <p:txBody>
          <a:bodyPr spcFirstLastPara="1" wrap="square" lIns="95550" tIns="47775" rIns="95550" bIns="47775" anchor="t" anchorCtr="0">
            <a:noAutofit/>
          </a:bodyPr>
          <a:lstStyle/>
          <a:p>
            <a:pPr marL="358775" lvl="0" indent="-358775" algn="just" rtl="0">
              <a:lnSpc>
                <a:spcPct val="115000"/>
              </a:lnSpc>
              <a:spcBef>
                <a:spcPts val="0"/>
              </a:spcBef>
              <a:spcAft>
                <a:spcPts val="0"/>
              </a:spcAft>
              <a:buSzPts val="1400"/>
              <a:buNone/>
            </a:pPr>
            <a:r>
              <a:rPr lang="it-IT" sz="1200" b="1" i="1">
                <a:latin typeface="Calibri"/>
                <a:ea typeface="Calibri"/>
                <a:cs typeface="Calibri"/>
                <a:sym typeface="Calibri"/>
              </a:rPr>
              <a:t>In plenaria:</a:t>
            </a:r>
            <a:endParaRPr sz="1200">
              <a:latin typeface="Calibri"/>
              <a:ea typeface="Calibri"/>
              <a:cs typeface="Calibri"/>
              <a:sym typeface="Calibri"/>
            </a:endParaRPr>
          </a:p>
          <a:p>
            <a:pPr marL="358775" lvl="0" indent="-358775"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 </a:t>
            </a:r>
            <a:endParaRPr sz="1200">
              <a:latin typeface="Calibri"/>
              <a:ea typeface="Calibri"/>
              <a:cs typeface="Calibri"/>
              <a:sym typeface="Calibri"/>
            </a:endParaRPr>
          </a:p>
          <a:p>
            <a:pPr marL="358775" lvl="0" indent="-358775"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In plenaria, fate ai partecipanti la seguente domanda:</a:t>
            </a:r>
            <a:endParaRPr sz="1200">
              <a:latin typeface="Calibri"/>
              <a:ea typeface="Calibri"/>
              <a:cs typeface="Calibri"/>
              <a:sym typeface="Calibri"/>
            </a:endParaRPr>
          </a:p>
          <a:p>
            <a:pPr marL="358775" lvl="0" indent="-358775"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 </a:t>
            </a:r>
            <a:endParaRPr sz="1200">
              <a:latin typeface="Calibri"/>
              <a:ea typeface="Calibri"/>
              <a:cs typeface="Calibri"/>
              <a:sym typeface="Calibri"/>
            </a:endParaRPr>
          </a:p>
          <a:p>
            <a:pPr marL="358775" lvl="0" indent="-358775" algn="just" rtl="0">
              <a:lnSpc>
                <a:spcPct val="115000"/>
              </a:lnSpc>
              <a:spcBef>
                <a:spcPts val="0"/>
              </a:spcBef>
              <a:spcAft>
                <a:spcPts val="0"/>
              </a:spcAft>
              <a:buSzPts val="1400"/>
              <a:buNone/>
            </a:pPr>
            <a:r>
              <a:rPr lang="it-IT" sz="1200" b="1">
                <a:latin typeface="Calibri"/>
                <a:ea typeface="Calibri"/>
                <a:cs typeface="Calibri"/>
                <a:sym typeface="Calibri"/>
              </a:rPr>
              <a:t>Perché la difesa dei diritti umani è importante per le persone con disabilità psicosociale, intellettiva o cognitiva</a:t>
            </a:r>
            <a:r>
              <a:rPr lang="it-IT" sz="1200">
                <a:latin typeface="Calibri"/>
                <a:ea typeface="Calibri"/>
                <a:cs typeface="Calibri"/>
                <a:sym typeface="Calibri"/>
              </a:rPr>
              <a:t>? </a:t>
            </a:r>
            <a:endParaRPr/>
          </a:p>
          <a:p>
            <a:pPr marL="358775" lvl="0" indent="-358775"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 </a:t>
            </a:r>
            <a:endParaRPr sz="1200">
              <a:latin typeface="Calibri"/>
              <a:ea typeface="Calibri"/>
              <a:cs typeface="Calibri"/>
              <a:sym typeface="Calibri"/>
            </a:endParaRPr>
          </a:p>
          <a:p>
            <a:pPr marL="358775" lvl="0" indent="-358775"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	Orientate la conversazione per enfatizzare il ruolo di tutti questi gruppi come sostenitori dei diritti delle persone con disabilità psicosociale, intellettiva o cognitiva e per mostrare come la possibilità di vivere una “vita piena” possa essere realizzata sia possibile con il rispetto, la protezione e la realizzazione dei diritti umani. </a:t>
            </a:r>
            <a:endParaRPr sz="1200">
              <a:latin typeface="Calibri"/>
              <a:ea typeface="Calibri"/>
              <a:cs typeface="Calibri"/>
              <a:sym typeface="Calibri"/>
            </a:endParaRPr>
          </a:p>
          <a:p>
            <a:pPr marL="358775" lvl="0" indent="-358775"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 </a:t>
            </a:r>
            <a:endParaRPr sz="1200">
              <a:latin typeface="Calibri"/>
              <a:ea typeface="Calibri"/>
              <a:cs typeface="Calibri"/>
              <a:sym typeface="Calibri"/>
            </a:endParaRPr>
          </a:p>
          <a:p>
            <a:pPr marL="358775" lvl="0" indent="-358775"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Alcuni esempi di risposte:</a:t>
            </a:r>
            <a:endParaRPr sz="1200">
              <a:latin typeface="Calibri"/>
              <a:ea typeface="Calibri"/>
              <a:cs typeface="Calibri"/>
              <a:sym typeface="Calibri"/>
            </a:endParaRPr>
          </a:p>
          <a:p>
            <a:pPr marL="358775" lvl="0" indent="-358775"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 </a:t>
            </a:r>
            <a:endParaRPr sz="1200">
              <a:latin typeface="Calibri"/>
              <a:ea typeface="Calibri"/>
              <a:cs typeface="Calibri"/>
              <a:sym typeface="Calibri"/>
            </a:endParaRPr>
          </a:p>
          <a:p>
            <a:pPr marL="358775" lvl="0" indent="-358775"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E’ necessario permettere alle persone di realizzare il proprio potenziale e di essere incluse e partecipare alla società. </a:t>
            </a:r>
            <a:endParaRPr sz="1200">
              <a:latin typeface="Calibri"/>
              <a:ea typeface="Calibri"/>
              <a:cs typeface="Calibri"/>
              <a:sym typeface="Calibri"/>
            </a:endParaRPr>
          </a:p>
          <a:p>
            <a:pPr marL="358775" lvl="0" indent="-358775"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Senza questi diritti, molte persone continueranno ad essere marginalizzate e meno capaci di esercitare il potere. </a:t>
            </a:r>
            <a:endParaRPr sz="1200">
              <a:latin typeface="Calibri"/>
              <a:ea typeface="Calibri"/>
              <a:cs typeface="Calibri"/>
              <a:sym typeface="Calibri"/>
            </a:endParaRPr>
          </a:p>
          <a:p>
            <a:pPr marL="358775" lvl="0" indent="-358775"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Questi diritti permettono alle persone di vivere una vita piena e di contribuire alla società. </a:t>
            </a:r>
            <a:endParaRPr sz="1200">
              <a:latin typeface="Calibri"/>
              <a:ea typeface="Calibri"/>
              <a:cs typeface="Calibri"/>
              <a:sym typeface="Calibri"/>
            </a:endParaRPr>
          </a:p>
          <a:p>
            <a:pPr marL="358775" lvl="0" indent="-358775" algn="l" rtl="0">
              <a:lnSpc>
                <a:spcPct val="100000"/>
              </a:lnSpc>
              <a:spcBef>
                <a:spcPts val="1000"/>
              </a:spcBef>
              <a:spcAft>
                <a:spcPts val="0"/>
              </a:spcAft>
              <a:buSzPts val="1400"/>
              <a:buNone/>
            </a:pPr>
            <a:endParaRPr sz="1200">
              <a:latin typeface="Calibri"/>
              <a:ea typeface="Calibri"/>
              <a:cs typeface="Calibri"/>
              <a:sym typeface="Calibri"/>
            </a:endParaRPr>
          </a:p>
        </p:txBody>
      </p:sp>
      <p:sp>
        <p:nvSpPr>
          <p:cNvPr id="883" name="Google Shape;883;p90: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9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1" name="Google Shape;891;p91: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358775" lvl="0" indent="-358775" algn="just" rtl="0">
              <a:lnSpc>
                <a:spcPct val="115000"/>
              </a:lnSpc>
              <a:spcBef>
                <a:spcPts val="0"/>
              </a:spcBef>
              <a:spcAft>
                <a:spcPts val="0"/>
              </a:spcAft>
              <a:buSzPts val="1400"/>
              <a:buNone/>
            </a:pPr>
            <a:r>
              <a:rPr lang="it-IT" sz="1200">
                <a:latin typeface="Calibri"/>
                <a:ea typeface="Calibri"/>
                <a:cs typeface="Calibri"/>
                <a:sym typeface="Calibri"/>
              </a:rPr>
              <a:t>Che risorse sono necessarie per difendere efficacemente i diritti delle persone?</a:t>
            </a:r>
            <a:endParaRPr/>
          </a:p>
          <a:p>
            <a:pPr marL="358775" lvl="0" indent="-358775" algn="just" rtl="0">
              <a:lnSpc>
                <a:spcPct val="115000"/>
              </a:lnSpc>
              <a:spcBef>
                <a:spcPts val="0"/>
              </a:spcBef>
              <a:spcAft>
                <a:spcPts val="0"/>
              </a:spcAft>
              <a:buSzPts val="1400"/>
              <a:buNone/>
            </a:pPr>
            <a:r>
              <a:rPr lang="it-IT" sz="1200">
                <a:latin typeface="Calibri"/>
                <a:ea typeface="Calibri"/>
                <a:cs typeface="Calibri"/>
                <a:sym typeface="Calibri"/>
              </a:rPr>
              <a:t> </a:t>
            </a:r>
            <a:endParaRPr/>
          </a:p>
          <a:p>
            <a:pPr marL="358775" lvl="0" indent="-358775"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Incoraggiate i partecipanti a pensare a risorse non economiche. Tra le possibili risposte: </a:t>
            </a:r>
            <a:endParaRPr sz="1200">
              <a:latin typeface="Calibri"/>
              <a:ea typeface="Calibri"/>
              <a:cs typeface="Calibri"/>
              <a:sym typeface="Calibri"/>
            </a:endParaRPr>
          </a:p>
          <a:p>
            <a:pPr marL="358775" lvl="0" indent="-358775"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 </a:t>
            </a:r>
            <a:endParaRPr sz="1200">
              <a:latin typeface="Calibri"/>
              <a:ea typeface="Calibri"/>
              <a:cs typeface="Calibri"/>
              <a:sym typeface="Calibri"/>
            </a:endParaRPr>
          </a:p>
          <a:p>
            <a:pPr marL="358775" lvl="0" indent="-358775"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formazione sui diritti umani; </a:t>
            </a:r>
            <a:endParaRPr sz="1200">
              <a:latin typeface="Calibri"/>
              <a:ea typeface="Calibri"/>
              <a:cs typeface="Calibri"/>
              <a:sym typeface="Calibri"/>
            </a:endParaRPr>
          </a:p>
          <a:p>
            <a:pPr marL="358775" lvl="0" indent="-358775"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una rete di persone che si assicuri che i diritti umani di una determinata persona siano rispettati dagli altri;</a:t>
            </a:r>
            <a:endParaRPr sz="1200">
              <a:latin typeface="Calibri"/>
              <a:ea typeface="Calibri"/>
              <a:cs typeface="Calibri"/>
              <a:sym typeface="Calibri"/>
            </a:endParaRPr>
          </a:p>
          <a:p>
            <a:pPr marL="358775" lvl="0" indent="-358775"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conoscenza di istituzioni o associazioni che si battono per i diritti umani: </a:t>
            </a:r>
            <a:endParaRPr sz="1200">
              <a:latin typeface="Calibri"/>
              <a:ea typeface="Calibri"/>
              <a:cs typeface="Calibri"/>
              <a:sym typeface="Calibri"/>
            </a:endParaRPr>
          </a:p>
          <a:p>
            <a:pPr marL="358775" lvl="0" indent="-358775" algn="l" rtl="0">
              <a:lnSpc>
                <a:spcPct val="115000"/>
              </a:lnSpc>
              <a:spcBef>
                <a:spcPts val="0"/>
              </a:spcBef>
              <a:spcAft>
                <a:spcPts val="0"/>
              </a:spcAft>
              <a:buClr>
                <a:srgbClr val="4F81BD"/>
              </a:buClr>
              <a:buSzPts val="1200"/>
              <a:buFont typeface="Noto Sans Symbols"/>
              <a:buChar char="∙"/>
            </a:pPr>
            <a:r>
              <a:rPr lang="it-IT" sz="1200">
                <a:solidFill>
                  <a:srgbClr val="4F81BD"/>
                </a:solidFill>
                <a:latin typeface="Calibri"/>
                <a:ea typeface="Calibri"/>
                <a:cs typeface="Calibri"/>
                <a:sym typeface="Calibri"/>
              </a:rPr>
              <a:t>maggior coinvolgimento di persone con esperienza</a:t>
            </a:r>
            <a:endParaRPr sz="1200">
              <a:latin typeface="Calibri"/>
              <a:ea typeface="Calibri"/>
              <a:cs typeface="Calibri"/>
              <a:sym typeface="Calibri"/>
            </a:endParaRPr>
          </a:p>
          <a:p>
            <a:pPr marL="358775" lvl="0" indent="-358775" algn="l" rtl="0">
              <a:lnSpc>
                <a:spcPct val="100000"/>
              </a:lnSpc>
              <a:spcBef>
                <a:spcPts val="1000"/>
              </a:spcBef>
              <a:spcAft>
                <a:spcPts val="0"/>
              </a:spcAft>
              <a:buSzPts val="1400"/>
              <a:buNone/>
            </a:pPr>
            <a:endParaRPr sz="1200"/>
          </a:p>
        </p:txBody>
      </p:sp>
      <p:sp>
        <p:nvSpPr>
          <p:cNvPr id="892" name="Google Shape;892;p91: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9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9" name="Google Shape;899;p92: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358775" lvl="0" indent="-358775"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Concludete la discussione affermando che:</a:t>
            </a:r>
            <a:endParaRPr sz="1200">
              <a:latin typeface="Calibri"/>
              <a:ea typeface="Calibri"/>
              <a:cs typeface="Calibri"/>
              <a:sym typeface="Calibri"/>
            </a:endParaRPr>
          </a:p>
          <a:p>
            <a:pPr marL="358775" lvl="0" indent="-358775" algn="l" rtl="0">
              <a:lnSpc>
                <a:spcPct val="115000"/>
              </a:lnSpc>
              <a:spcBef>
                <a:spcPts val="1000"/>
              </a:spcBef>
              <a:spcAft>
                <a:spcPts val="0"/>
              </a:spcAft>
              <a:buClr>
                <a:srgbClr val="000000"/>
              </a:buClr>
              <a:buSzPts val="1200"/>
              <a:buFont typeface="Calibri"/>
              <a:buChar char="•"/>
            </a:pPr>
            <a:r>
              <a:rPr lang="it-IT" sz="1200">
                <a:solidFill>
                  <a:srgbClr val="000000"/>
                </a:solidFill>
                <a:latin typeface="Calibri"/>
                <a:ea typeface="Calibri"/>
                <a:cs typeface="Calibri"/>
                <a:sym typeface="Calibri"/>
              </a:rPr>
              <a:t>Sebbene ci sia sempre bisogno e necessità di risorse, la difesa e la promozione dei diritti umani non implica necessariamente l’utilizzo di un grande budget. </a:t>
            </a:r>
            <a:endParaRPr/>
          </a:p>
          <a:p>
            <a:pPr marL="358775" lvl="0" indent="-358775" algn="l" rtl="0">
              <a:lnSpc>
                <a:spcPct val="115000"/>
              </a:lnSpc>
              <a:spcBef>
                <a:spcPts val="1000"/>
              </a:spcBef>
              <a:spcAft>
                <a:spcPts val="0"/>
              </a:spcAft>
              <a:buClr>
                <a:schemeClr val="dk1"/>
              </a:buClr>
              <a:buSzPts val="1200"/>
              <a:buFont typeface="Calibri"/>
              <a:buChar char="•"/>
            </a:pPr>
            <a:r>
              <a:rPr lang="it-IT" sz="1200">
                <a:latin typeface="Calibri"/>
                <a:ea typeface="Calibri"/>
                <a:cs typeface="Calibri"/>
                <a:sym typeface="Calibri"/>
              </a:rPr>
              <a:t>Può essere fatto molto, anche con risorse limitate, per modificare l’atteggiamento e le azioni delle persone e promuovere i diritti umani</a:t>
            </a:r>
            <a:r>
              <a:rPr lang="it-IT" sz="1200">
                <a:solidFill>
                  <a:srgbClr val="000000"/>
                </a:solidFill>
                <a:latin typeface="Calibri"/>
                <a:ea typeface="Calibri"/>
                <a:cs typeface="Calibri"/>
                <a:sym typeface="Calibri"/>
              </a:rPr>
              <a:t>.</a:t>
            </a:r>
            <a:endParaRPr sz="1200">
              <a:latin typeface="Calibri"/>
              <a:ea typeface="Calibri"/>
              <a:cs typeface="Calibri"/>
              <a:sym typeface="Calibri"/>
            </a:endParaRPr>
          </a:p>
          <a:p>
            <a:pPr marL="358775" lvl="0" indent="-358775" algn="l" rtl="0">
              <a:lnSpc>
                <a:spcPct val="100000"/>
              </a:lnSpc>
              <a:spcBef>
                <a:spcPts val="1000"/>
              </a:spcBef>
              <a:spcAft>
                <a:spcPts val="0"/>
              </a:spcAft>
              <a:buSzPts val="1400"/>
              <a:buNone/>
            </a:pPr>
            <a:endParaRPr sz="1100">
              <a:latin typeface="Calibri"/>
              <a:ea typeface="Calibri"/>
              <a:cs typeface="Calibri"/>
              <a:sym typeface="Calibri"/>
            </a:endParaRPr>
          </a:p>
        </p:txBody>
      </p:sp>
      <p:sp>
        <p:nvSpPr>
          <p:cNvPr id="900" name="Google Shape;900;p92: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9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7" name="Google Shape;907;p93: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b="1">
                <a:solidFill>
                  <a:srgbClr val="4F81BD"/>
                </a:solidFill>
                <a:latin typeface="Calibri"/>
                <a:ea typeface="Calibri"/>
                <a:cs typeface="Calibri"/>
                <a:sym typeface="Calibri"/>
              </a:rPr>
              <a:t>Tempo per questo argomento</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it-IT" sz="1200">
                <a:solidFill>
                  <a:srgbClr val="000000"/>
                </a:solidFill>
                <a:latin typeface="Calibri"/>
                <a:ea typeface="Calibri"/>
                <a:cs typeface="Calibri"/>
                <a:sym typeface="Calibri"/>
              </a:rPr>
              <a:t>Approssimativamente 30 minuti.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p:txBody>
      </p:sp>
      <p:sp>
        <p:nvSpPr>
          <p:cNvPr id="908" name="Google Shape;908;p93: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9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14" name="Google Shape;914;p94: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l" rtl="0">
              <a:lnSpc>
                <a:spcPct val="115000"/>
              </a:lnSpc>
              <a:spcBef>
                <a:spcPts val="0"/>
              </a:spcBef>
              <a:spcAft>
                <a:spcPts val="0"/>
              </a:spcAft>
              <a:buSzPts val="1400"/>
              <a:buNone/>
            </a:pPr>
            <a:r>
              <a:rPr lang="it-IT" sz="1200" b="1" i="1">
                <a:latin typeface="Calibri"/>
                <a:ea typeface="Calibri"/>
                <a:cs typeface="Calibri"/>
                <a:sym typeface="Calibri"/>
              </a:rPr>
              <a:t>Presentazione: combattere per i diritti – i difensori dei diritti umani (30 min.)</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solidFill>
                  <a:srgbClr val="4F81BD"/>
                </a:solidFill>
                <a:latin typeface="Calibri"/>
                <a:ea typeface="Calibri"/>
                <a:cs typeface="Calibri"/>
                <a:sym typeface="Calibri"/>
              </a:rPr>
              <a:t>Questo argomento conclusivo dovrebbe veicolare un messaggio positivo. I partecipanti dovrebbero andare via con la chiara convinzione che la difesa dei diritti umani possa migliorare la vita delle persone, dei singoli gruppi e di tutta la società.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latin typeface="Calibri"/>
                <a:ea typeface="Calibri"/>
                <a:cs typeface="Calibri"/>
                <a:sym typeface="Calibri"/>
              </a:rPr>
              <a:t>Chi lotta per I diritti umani ?</a:t>
            </a:r>
            <a:endParaRPr/>
          </a:p>
          <a:p>
            <a:pPr marL="742950" lvl="1" indent="-285750" algn="l" rtl="0">
              <a:lnSpc>
                <a:spcPct val="100000"/>
              </a:lnSpc>
              <a:spcBef>
                <a:spcPts val="1360"/>
              </a:spcBef>
              <a:spcAft>
                <a:spcPts val="0"/>
              </a:spcAft>
              <a:buClr>
                <a:schemeClr val="dk1"/>
              </a:buClr>
              <a:buSzPts val="1200"/>
              <a:buFont typeface="Calibri"/>
              <a:buChar char="•"/>
            </a:pPr>
            <a:r>
              <a:rPr lang="it-IT" sz="1200">
                <a:latin typeface="Calibri"/>
                <a:ea typeface="Calibri"/>
                <a:cs typeface="Calibri"/>
                <a:sym typeface="Calibri"/>
              </a:rPr>
              <a:t>Individui</a:t>
            </a:r>
            <a:endParaRPr/>
          </a:p>
          <a:p>
            <a:pPr marL="742950" lvl="1" indent="-28575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Comunità</a:t>
            </a:r>
            <a:endParaRPr/>
          </a:p>
          <a:p>
            <a:pPr marL="742950" lvl="1" indent="-28575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Governi</a:t>
            </a:r>
            <a:endParaRPr/>
          </a:p>
          <a:p>
            <a:pPr marL="742950" lvl="1" indent="-28575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Le Nazioni Unite</a:t>
            </a:r>
            <a:endParaRPr/>
          </a:p>
          <a:p>
            <a:pPr marL="742950" lvl="1" indent="-285750" algn="l" rtl="0">
              <a:lnSpc>
                <a:spcPct val="100000"/>
              </a:lnSpc>
              <a:spcBef>
                <a:spcPts val="360"/>
              </a:spcBef>
              <a:spcAft>
                <a:spcPts val="0"/>
              </a:spcAft>
              <a:buClr>
                <a:schemeClr val="dk1"/>
              </a:buClr>
              <a:buSzPts val="1200"/>
              <a:buFont typeface="Calibri"/>
              <a:buChar char="•"/>
            </a:pPr>
            <a:r>
              <a:rPr lang="it-IT" sz="1200">
                <a:latin typeface="Calibri"/>
                <a:ea typeface="Calibri"/>
                <a:cs typeface="Calibri"/>
                <a:sym typeface="Calibri"/>
              </a:rPr>
              <a:t>Gruppi di difesa.</a:t>
            </a:r>
            <a:endParaRPr/>
          </a:p>
          <a:p>
            <a:pPr marL="742950" lvl="1" indent="-285750" algn="l" rtl="0">
              <a:lnSpc>
                <a:spcPct val="100000"/>
              </a:lnSpc>
              <a:spcBef>
                <a:spcPts val="360"/>
              </a:spcBef>
              <a:spcAft>
                <a:spcPts val="0"/>
              </a:spcAft>
              <a:buSzPts val="1400"/>
              <a:buNone/>
            </a:pPr>
            <a:endParaRPr sz="1200"/>
          </a:p>
          <a:p>
            <a:pPr marL="0" lvl="0" indent="0" algn="l" rtl="0">
              <a:lnSpc>
                <a:spcPct val="100000"/>
              </a:lnSpc>
              <a:spcBef>
                <a:spcPts val="0"/>
              </a:spcBef>
              <a:spcAft>
                <a:spcPts val="0"/>
              </a:spcAft>
              <a:buSzPts val="1400"/>
              <a:buNone/>
            </a:pPr>
            <a:endParaRPr sz="1200"/>
          </a:p>
        </p:txBody>
      </p:sp>
      <p:sp>
        <p:nvSpPr>
          <p:cNvPr id="915" name="Google Shape;915;p94: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9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22" name="Google Shape;922;p95: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a:solidFill>
                  <a:srgbClr val="4F81BD"/>
                </a:solidFill>
                <a:latin typeface="Calibri"/>
                <a:ea typeface="Calibri"/>
                <a:cs typeface="Calibri"/>
                <a:sym typeface="Calibri"/>
              </a:rPr>
              <a:t>Tra i seguenti esempi, presentate 2 o 3 delle personalità che sono più pertinenti al contesto politico e culturale dei partecipanti. </a:t>
            </a:r>
            <a:endParaRPr/>
          </a:p>
          <a:p>
            <a:pPr marL="0" lvl="0" indent="0" algn="just" rtl="0">
              <a:lnSpc>
                <a:spcPct val="115000"/>
              </a:lnSpc>
              <a:spcBef>
                <a:spcPts val="1000"/>
              </a:spcBef>
              <a:spcAft>
                <a:spcPts val="0"/>
              </a:spcAft>
              <a:buSzPts val="1400"/>
              <a:buNone/>
            </a:pPr>
            <a:r>
              <a:rPr lang="it-IT" sz="1200" b="1" u="sng">
                <a:latin typeface="Calibri"/>
                <a:ea typeface="Calibri"/>
                <a:cs typeface="Calibri"/>
                <a:sym typeface="Calibri"/>
              </a:rPr>
              <a:t>Individui</a:t>
            </a:r>
            <a:endParaRPr/>
          </a:p>
          <a:p>
            <a:pPr marL="0" lvl="0" indent="0" algn="just" rtl="0">
              <a:lnSpc>
                <a:spcPct val="115000"/>
              </a:lnSpc>
              <a:spcBef>
                <a:spcPts val="1000"/>
              </a:spcBef>
              <a:spcAft>
                <a:spcPts val="0"/>
              </a:spcAft>
              <a:buSzPts val="1400"/>
              <a:buNone/>
            </a:pPr>
            <a:r>
              <a:rPr lang="it-IT" sz="1200" b="1">
                <a:latin typeface="Calibri"/>
                <a:ea typeface="Calibri"/>
                <a:cs typeface="Calibri"/>
                <a:sym typeface="Calibri"/>
              </a:rPr>
              <a:t>Esempio 1. Mahatma Gandhi </a:t>
            </a:r>
            <a:r>
              <a:rPr lang="it-IT" sz="1200" b="1" i="1">
                <a:latin typeface="Calibri"/>
                <a:ea typeface="Calibri"/>
                <a:cs typeface="Calibri"/>
                <a:sym typeface="Calibri"/>
              </a:rPr>
              <a:t>(34)</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latin typeface="Calibri"/>
                <a:ea typeface="Calibri"/>
                <a:cs typeface="Calibri"/>
                <a:sym typeface="Calibri"/>
              </a:rPr>
              <a:t>Una delle più note personalità che lottò per i diritti umani di un’intera nazione (prima che fossero scritti) fu Mohandas Karamchand (Mahatma) Gandhi. Egli è considerato il padre del movimento d</a:t>
            </a:r>
            <a:r>
              <a:rPr lang="it-IT" sz="1200"/>
              <a:t>’</a:t>
            </a:r>
            <a:r>
              <a:rPr lang="it-IT" sz="1200">
                <a:latin typeface="Calibri"/>
                <a:ea typeface="Calibri"/>
                <a:cs typeface="Calibri"/>
                <a:sym typeface="Calibri"/>
              </a:rPr>
              <a:t>indipendenza indiano ed utilizz</a:t>
            </a:r>
            <a:r>
              <a:rPr lang="it-IT" sz="1200"/>
              <a:t>ò</a:t>
            </a:r>
            <a:r>
              <a:rPr lang="it-IT" sz="1200">
                <a:latin typeface="Calibri"/>
                <a:ea typeface="Calibri"/>
                <a:cs typeface="Calibri"/>
                <a:sym typeface="Calibri"/>
              </a:rPr>
              <a:t> il concetto di </a:t>
            </a:r>
            <a:r>
              <a:rPr lang="it-IT" sz="1200" i="1">
                <a:latin typeface="Calibri"/>
                <a:ea typeface="Calibri"/>
                <a:cs typeface="Calibri"/>
                <a:sym typeface="Calibri"/>
              </a:rPr>
              <a:t>satyagraha</a:t>
            </a:r>
            <a:r>
              <a:rPr lang="it-IT" sz="1200">
                <a:latin typeface="Calibri"/>
                <a:ea typeface="Calibri"/>
                <a:cs typeface="Calibri"/>
                <a:sym typeface="Calibri"/>
              </a:rPr>
              <a:t>, come un mezzo di protesta non violento contro l’ingiustizia. Questa forma di protesta è stata adottata da molte persone che hanno combattuto per i diritti umani nel XX e XXI secolo. </a:t>
            </a:r>
            <a:endParaRPr/>
          </a:p>
          <a:p>
            <a:pPr marL="0" lvl="0" indent="0" algn="l" rtl="0">
              <a:lnSpc>
                <a:spcPct val="100000"/>
              </a:lnSpc>
              <a:spcBef>
                <a:spcPts val="1000"/>
              </a:spcBef>
              <a:spcAft>
                <a:spcPts val="0"/>
              </a:spcAft>
              <a:buSzPts val="1400"/>
              <a:buNone/>
            </a:pPr>
            <a:endParaRPr sz="1200"/>
          </a:p>
        </p:txBody>
      </p:sp>
      <p:sp>
        <p:nvSpPr>
          <p:cNvPr id="923" name="Google Shape;923;p95: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9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31" name="Google Shape;931;p96: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a:latin typeface="Calibri"/>
                <a:ea typeface="Calibri"/>
                <a:cs typeface="Calibri"/>
                <a:sym typeface="Calibri"/>
              </a:rPr>
              <a:t>Esempio 2. Malala </a:t>
            </a:r>
            <a:r>
              <a:rPr lang="it-IT" sz="1200" b="1" i="1">
                <a:latin typeface="Calibri"/>
                <a:ea typeface="Calibri"/>
                <a:cs typeface="Calibri"/>
                <a:sym typeface="Calibri"/>
              </a:rPr>
              <a:t>(35)</a:t>
            </a:r>
            <a:endParaRPr sz="1200" b="1">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latin typeface="Calibri"/>
                <a:ea typeface="Calibri"/>
                <a:cs typeface="Calibri"/>
                <a:sym typeface="Calibri"/>
              </a:rPr>
              <a:t>Malala è una giovane donna che è stata aggredita e ferita seriamente per essersi schierata contro i Talebani e per aver promosso il diritto delle bambine all’istruzione. E’ riuscita a riprendersi e ora continua la sua campagna tenendo discorsi in tutto il mondo a favore dell’istruzione delle bambine. Ha ricevuto il premio Nobel per la Pace nel 2014.</a:t>
            </a:r>
            <a:endParaRPr/>
          </a:p>
          <a:p>
            <a:pPr marL="0" lvl="0" indent="0" algn="l" rtl="0">
              <a:lnSpc>
                <a:spcPct val="100000"/>
              </a:lnSpc>
              <a:spcBef>
                <a:spcPts val="1000"/>
              </a:spcBef>
              <a:spcAft>
                <a:spcPts val="0"/>
              </a:spcAft>
              <a:buSzPts val="1400"/>
              <a:buNone/>
            </a:pPr>
            <a:endParaRPr sz="1200"/>
          </a:p>
        </p:txBody>
      </p:sp>
      <p:sp>
        <p:nvSpPr>
          <p:cNvPr id="932" name="Google Shape;932;p96: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9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0" name="Google Shape;940;p97:notes"/>
          <p:cNvSpPr txBox="1">
            <a:spLocks noGrp="1"/>
          </p:cNvSpPr>
          <p:nvPr>
            <p:ph type="body" idx="1"/>
          </p:nvPr>
        </p:nvSpPr>
        <p:spPr>
          <a:xfrm>
            <a:off x="666750" y="4713288"/>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a:latin typeface="Calibri"/>
                <a:ea typeface="Calibri"/>
                <a:cs typeface="Calibri"/>
                <a:sym typeface="Calibri"/>
              </a:rPr>
              <a:t>Esempio 3. Nelson Mandela </a:t>
            </a:r>
            <a:r>
              <a:rPr lang="it-IT" sz="1200" b="1" i="1">
                <a:latin typeface="Calibri"/>
                <a:ea typeface="Calibri"/>
                <a:cs typeface="Calibri"/>
                <a:sym typeface="Calibri"/>
              </a:rPr>
              <a:t>(36)</a:t>
            </a:r>
            <a:endParaRPr sz="1200" b="1">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latin typeface="Calibri"/>
                <a:ea typeface="Calibri"/>
                <a:cs typeface="Calibri"/>
                <a:sym typeface="Calibri"/>
              </a:rPr>
              <a:t>Nelson Mandela è il più famoso leader nella lotta contro Apartheid in Sud Africa. E’ stato incarcerato dal regime pro-Apartheid per 27 anni. Dopo il rilascio, divenne Presidente del Sud Africa dal 1994 al 1999. Ha continuato la lotta per la riconciliazione razziale e per la realizzazione dei diritti umani per tutti in Sud Africa. </a:t>
            </a:r>
            <a:endParaRPr/>
          </a:p>
          <a:p>
            <a:pPr marL="0" lvl="0" indent="0" algn="l" rtl="0">
              <a:lnSpc>
                <a:spcPct val="100000"/>
              </a:lnSpc>
              <a:spcBef>
                <a:spcPts val="1000"/>
              </a:spcBef>
              <a:spcAft>
                <a:spcPts val="0"/>
              </a:spcAft>
              <a:buSzPts val="1400"/>
              <a:buNone/>
            </a:pPr>
            <a:endParaRPr sz="1100">
              <a:latin typeface="Calibri"/>
              <a:ea typeface="Calibri"/>
              <a:cs typeface="Calibri"/>
              <a:sym typeface="Calibri"/>
            </a:endParaRPr>
          </a:p>
        </p:txBody>
      </p:sp>
      <p:sp>
        <p:nvSpPr>
          <p:cNvPr id="941" name="Google Shape;941;p97: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9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9" name="Google Shape;949;p98: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a:latin typeface="Calibri"/>
                <a:ea typeface="Calibri"/>
                <a:cs typeface="Calibri"/>
                <a:sym typeface="Calibri"/>
              </a:rPr>
              <a:t>Esempio 4. Rosa Parks </a:t>
            </a:r>
            <a:r>
              <a:rPr lang="it-IT" sz="1200" b="1" i="1">
                <a:latin typeface="Calibri"/>
                <a:ea typeface="Calibri"/>
                <a:cs typeface="Calibri"/>
                <a:sym typeface="Calibri"/>
              </a:rPr>
              <a:t>(37)</a:t>
            </a:r>
            <a:endParaRPr sz="1200" b="1">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latin typeface="Calibri"/>
                <a:ea typeface="Calibri"/>
                <a:cs typeface="Calibri"/>
                <a:sym typeface="Calibri"/>
              </a:rPr>
              <a:t>Rosa Parks era una donna Afro Americana che nel 1955 divenne famosa per essersi rifiutata di cedere il posto ad un passeggero bianco su un autobus dell’Alabama negli Stati Uniti. La sua azione divenne un importante simbolo per la lotta contro la segregazione razziale. Fece parte del Movimento per i Diritti Civili e lottò per la parità razziale. </a:t>
            </a:r>
            <a:endParaRPr/>
          </a:p>
          <a:p>
            <a:pPr marL="0" lvl="0" indent="0" algn="l" rtl="0">
              <a:lnSpc>
                <a:spcPct val="100000"/>
              </a:lnSpc>
              <a:spcBef>
                <a:spcPts val="1000"/>
              </a:spcBef>
              <a:spcAft>
                <a:spcPts val="0"/>
              </a:spcAft>
              <a:buSzPts val="1400"/>
              <a:buNone/>
            </a:pPr>
            <a:endParaRPr sz="1200">
              <a:latin typeface="Calibri"/>
              <a:ea typeface="Calibri"/>
              <a:cs typeface="Calibri"/>
              <a:sym typeface="Calibri"/>
            </a:endParaRPr>
          </a:p>
        </p:txBody>
      </p:sp>
      <p:sp>
        <p:nvSpPr>
          <p:cNvPr id="950" name="Google Shape;950;p98: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9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8" name="Google Shape;958;p99:notes"/>
          <p:cNvSpPr txBox="1">
            <a:spLocks noGrp="1"/>
          </p:cNvSpPr>
          <p:nvPr>
            <p:ph type="body" idx="1"/>
          </p:nvPr>
        </p:nvSpPr>
        <p:spPr>
          <a:xfrm>
            <a:off x="679450" y="4778375"/>
            <a:ext cx="5438775" cy="3908425"/>
          </a:xfrm>
          <a:prstGeom prst="rect">
            <a:avLst/>
          </a:prstGeom>
          <a:noFill/>
          <a:ln>
            <a:noFill/>
          </a:ln>
        </p:spPr>
        <p:txBody>
          <a:bodyPr spcFirstLastPara="1" wrap="square" lIns="95550" tIns="47775" rIns="95550" bIns="47775" anchor="t" anchorCtr="0">
            <a:noAutofit/>
          </a:bodyPr>
          <a:lstStyle/>
          <a:p>
            <a:pPr marL="0" lvl="0" indent="0" algn="just" rtl="0">
              <a:lnSpc>
                <a:spcPct val="115000"/>
              </a:lnSpc>
              <a:spcBef>
                <a:spcPts val="0"/>
              </a:spcBef>
              <a:spcAft>
                <a:spcPts val="0"/>
              </a:spcAft>
              <a:buSzPts val="1400"/>
              <a:buNone/>
            </a:pPr>
            <a:r>
              <a:rPr lang="it-IT" sz="1200" b="1">
                <a:latin typeface="Calibri"/>
                <a:ea typeface="Calibri"/>
                <a:cs typeface="Calibri"/>
                <a:sym typeface="Calibri"/>
              </a:rPr>
              <a:t>Esempio 5. Martin Luther King Jr. </a:t>
            </a:r>
            <a:r>
              <a:rPr lang="it-IT" sz="1200" b="1" i="1">
                <a:latin typeface="Calibri"/>
                <a:ea typeface="Calibri"/>
                <a:cs typeface="Calibri"/>
                <a:sym typeface="Calibri"/>
              </a:rPr>
              <a:t>(38)</a:t>
            </a:r>
            <a:endParaRPr sz="1200" b="1">
              <a:latin typeface="Calibri"/>
              <a:ea typeface="Calibri"/>
              <a:cs typeface="Calibri"/>
              <a:sym typeface="Calibri"/>
            </a:endParaRPr>
          </a:p>
          <a:p>
            <a:pPr marL="0" lvl="0" indent="0" algn="just" rtl="0">
              <a:lnSpc>
                <a:spcPct val="115000"/>
              </a:lnSpc>
              <a:spcBef>
                <a:spcPts val="1000"/>
              </a:spcBef>
              <a:spcAft>
                <a:spcPts val="0"/>
              </a:spcAft>
              <a:buSzPts val="1400"/>
              <a:buNone/>
            </a:pPr>
            <a:r>
              <a:rPr lang="it-IT" sz="1200">
                <a:latin typeface="Calibri"/>
                <a:ea typeface="Calibri"/>
                <a:cs typeface="Calibri"/>
                <a:sym typeface="Calibri"/>
              </a:rPr>
              <a:t>Martin Luther King Jr. era il leader del Movimento per i Diritti Civili degli Afro Americani (vedi di seguito). Si impegnò per l’ottenimento di pari diritti civili per tutti gli americani, tra cui gli afro-americani, utilizzando la disobbedienza civile non-violenta. Nel 1963, pronunciò un discorso potente – “I have a dream”/”Io ho un sogno” – per protestare contro la discriminazione razziale. Il discorso divenne famoso in tutto il mondo. Nel 1964 ricevette il Nobel per la Pace per il suo impegno. Fu assassinato nel 1968.</a:t>
            </a:r>
            <a:endParaRPr/>
          </a:p>
          <a:p>
            <a:pPr marL="0" lvl="0" indent="0" algn="l" rtl="0">
              <a:lnSpc>
                <a:spcPct val="100000"/>
              </a:lnSpc>
              <a:spcBef>
                <a:spcPts val="1000"/>
              </a:spcBef>
              <a:spcAft>
                <a:spcPts val="0"/>
              </a:spcAft>
              <a:buSzPts val="1400"/>
              <a:buNone/>
            </a:pPr>
            <a:endParaRPr sz="1100"/>
          </a:p>
        </p:txBody>
      </p:sp>
      <p:sp>
        <p:nvSpPr>
          <p:cNvPr id="959" name="Google Shape;959;p99:notes"/>
          <p:cNvSpPr txBox="1">
            <a:spLocks noGrp="1"/>
          </p:cNvSpPr>
          <p:nvPr>
            <p:ph type="sldNum" idx="12"/>
          </p:nvPr>
        </p:nvSpPr>
        <p:spPr>
          <a:xfrm>
            <a:off x="3849688" y="9429750"/>
            <a:ext cx="2946400" cy="498475"/>
          </a:xfrm>
          <a:prstGeom prst="rect">
            <a:avLst/>
          </a:prstGeom>
          <a:noFill/>
          <a:ln>
            <a:noFill/>
          </a:ln>
        </p:spPr>
        <p:txBody>
          <a:bodyPr spcFirstLastPara="1" wrap="square" lIns="95550" tIns="47775" rIns="95550" bIns="47775" anchor="b" anchorCtr="0">
            <a:noAutofit/>
          </a:bodyPr>
          <a:lstStyle/>
          <a:p>
            <a:pPr marL="0" lvl="0" indent="0" algn="r" rtl="0">
              <a:lnSpc>
                <a:spcPct val="100000"/>
              </a:lnSpc>
              <a:spcBef>
                <a:spcPts val="0"/>
              </a:spcBef>
              <a:spcAft>
                <a:spcPts val="0"/>
              </a:spcAft>
              <a:buSzPts val="1400"/>
              <a:buNone/>
            </a:pPr>
            <a:fld id="{00000000-1234-1234-1234-123412341234}" type="slidenum">
              <a:rPr lang="it-IT"/>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116"/>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8" name="Google Shape;18;p116"/>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it-IT"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9" name="Google Shape;19;p116"/>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Autofit/>
          </a:bodyPr>
          <a:lstStyle>
            <a:lvl1pPr lvl="0" algn="ctr">
              <a:lnSpc>
                <a:spcPct val="55000"/>
              </a:lnSpc>
              <a:spcBef>
                <a:spcPts val="0"/>
              </a:spcBef>
              <a:spcAft>
                <a:spcPts val="0"/>
              </a:spcAft>
              <a:buSzPts val="1400"/>
              <a:buNone/>
              <a:defRPr sz="6000"/>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20" name="Google Shape;20;p116"/>
          <p:cNvSpPr txBox="1">
            <a:spLocks noGrp="1"/>
          </p:cNvSpPr>
          <p:nvPr>
            <p:ph type="subTitle" idx="1"/>
          </p:nvPr>
        </p:nvSpPr>
        <p:spPr>
          <a:xfrm>
            <a:off x="1524000" y="3602038"/>
            <a:ext cx="9144000" cy="1655762"/>
          </a:xfrm>
          <a:prstGeom prst="rect">
            <a:avLst/>
          </a:prstGeom>
          <a:noFill/>
          <a:ln>
            <a:noFill/>
          </a:ln>
        </p:spPr>
        <p:txBody>
          <a:bodyPr spcFirstLastPara="1" wrap="square" lIns="0" tIns="46800" rIns="0" bIns="45700"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16"/>
          <p:cNvSpPr txBox="1">
            <a:spLocks noGrp="1"/>
          </p:cNvSpPr>
          <p:nvPr>
            <p:ph type="dt" idx="10"/>
          </p:nvPr>
        </p:nvSpPr>
        <p:spPr>
          <a:xfrm>
            <a:off x="0" y="0"/>
            <a:ext cx="0" cy="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sp>
        <p:nvSpPr>
          <p:cNvPr id="22" name="Google Shape;22;p116"/>
          <p:cNvSpPr txBox="1">
            <a:spLocks noGrp="1"/>
          </p:cNvSpPr>
          <p:nvPr>
            <p:ph type="ftr" idx="11"/>
          </p:nvPr>
        </p:nvSpPr>
        <p:spPr>
          <a:xfrm>
            <a:off x="506413" y="6623050"/>
            <a:ext cx="90185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6"/>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wo Content &amp; Subheading with Footer Image">
  <p:cSld name="Two Content &amp; Subheading with Footer Image">
    <p:spTree>
      <p:nvGrpSpPr>
        <p:cNvPr id="1" name="Shape 95"/>
        <p:cNvGrpSpPr/>
        <p:nvPr/>
      </p:nvGrpSpPr>
      <p:grpSpPr>
        <a:xfrm>
          <a:off x="0" y="0"/>
          <a:ext cx="0" cy="0"/>
          <a:chOff x="0" y="0"/>
          <a:chExt cx="0" cy="0"/>
        </a:xfrm>
      </p:grpSpPr>
      <p:sp>
        <p:nvSpPr>
          <p:cNvPr id="96" name="Google Shape;96;p125"/>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97" name="Google Shape;97;p125"/>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it-IT"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98" name="Google Shape;98;p125"/>
          <p:cNvSpPr/>
          <p:nvPr/>
        </p:nvSpPr>
        <p:spPr>
          <a:xfrm>
            <a:off x="0" y="5303838"/>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99" name="Google Shape;99;p125"/>
          <p:cNvSpPr/>
          <p:nvPr/>
        </p:nvSpPr>
        <p:spPr>
          <a:xfrm>
            <a:off x="0" y="5538788"/>
            <a:ext cx="12192000" cy="1319212"/>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100" name="Google Shape;100;p125"/>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25"/>
          <p:cNvSpPr txBox="1">
            <a:spLocks noGrp="1"/>
          </p:cNvSpPr>
          <p:nvPr>
            <p:ph type="body" idx="2"/>
          </p:nvPr>
        </p:nvSpPr>
        <p:spPr>
          <a:xfrm>
            <a:off x="5064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Calibri"/>
                <a:ea typeface="Calibri"/>
                <a:cs typeface="Calibri"/>
                <a:sym typeface="Calibri"/>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25"/>
          <p:cNvSpPr txBox="1">
            <a:spLocks noGrp="1"/>
          </p:cNvSpPr>
          <p:nvPr>
            <p:ph type="body" idx="3"/>
          </p:nvPr>
        </p:nvSpPr>
        <p:spPr>
          <a:xfrm>
            <a:off x="62088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Calibri"/>
                <a:ea typeface="Calibri"/>
                <a:cs typeface="Calibri"/>
                <a:sym typeface="Calibri"/>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25"/>
          <p:cNvSpPr txBox="1">
            <a:spLocks noGrp="1"/>
          </p:cNvSpPr>
          <p:nvPr>
            <p:ph type="body" idx="4"/>
          </p:nvPr>
        </p:nvSpPr>
        <p:spPr>
          <a:xfrm>
            <a:off x="6208813" y="2172962"/>
            <a:ext cx="5472000" cy="2764261"/>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25"/>
          <p:cNvSpPr txBox="1">
            <a:spLocks noGrp="1"/>
          </p:cNvSpPr>
          <p:nvPr>
            <p:ph type="body" idx="5"/>
          </p:nvPr>
        </p:nvSpPr>
        <p:spPr>
          <a:xfrm>
            <a:off x="506413" y="2172962"/>
            <a:ext cx="5472000" cy="2764261"/>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25"/>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106" name="Google Shape;106;p125"/>
          <p:cNvSpPr>
            <a:spLocks noGrp="1"/>
          </p:cNvSpPr>
          <p:nvPr>
            <p:ph type="pic" idx="6"/>
          </p:nvPr>
        </p:nvSpPr>
        <p:spPr>
          <a:xfrm>
            <a:off x="0" y="5538420"/>
            <a:ext cx="12192000" cy="1319580"/>
          </a:xfrm>
          <a:prstGeom prst="rect">
            <a:avLst/>
          </a:prstGeom>
          <a:noFill/>
          <a:ln>
            <a:noFill/>
          </a:ln>
        </p:spPr>
      </p:sp>
      <p:sp>
        <p:nvSpPr>
          <p:cNvPr id="107" name="Google Shape;107;p125"/>
          <p:cNvSpPr txBox="1">
            <a:spLocks noGrp="1"/>
          </p:cNvSpPr>
          <p:nvPr>
            <p:ph type="ftr" idx="11"/>
          </p:nvPr>
        </p:nvSpPr>
        <p:spPr>
          <a:xfrm>
            <a:off x="506413" y="5322888"/>
            <a:ext cx="90185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25"/>
          <p:cNvSpPr txBox="1">
            <a:spLocks noGrp="1"/>
          </p:cNvSpPr>
          <p:nvPr>
            <p:ph type="sldNum" idx="12"/>
          </p:nvPr>
        </p:nvSpPr>
        <p:spPr>
          <a:xfrm>
            <a:off x="10034588" y="5322888"/>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pic>
        <p:nvPicPr>
          <p:cNvPr id="15" name="Immagin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4257676"/>
            <a:ext cx="1192876" cy="81049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ext &amp; Image">
  <p:cSld name="Text &amp; Image">
    <p:spTree>
      <p:nvGrpSpPr>
        <p:cNvPr id="1" name="Shape 109"/>
        <p:cNvGrpSpPr/>
        <p:nvPr/>
      </p:nvGrpSpPr>
      <p:grpSpPr>
        <a:xfrm>
          <a:off x="0" y="0"/>
          <a:ext cx="0" cy="0"/>
          <a:chOff x="0" y="0"/>
          <a:chExt cx="0" cy="0"/>
        </a:xfrm>
      </p:grpSpPr>
      <p:sp>
        <p:nvSpPr>
          <p:cNvPr id="110" name="Google Shape;110;p126"/>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11" name="Google Shape;111;p126"/>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it-IT"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12" name="Google Shape;112;p126"/>
          <p:cNvSpPr>
            <a:spLocks noGrp="1"/>
          </p:cNvSpPr>
          <p:nvPr>
            <p:ph type="pic" idx="2"/>
          </p:nvPr>
        </p:nvSpPr>
        <p:spPr>
          <a:xfrm>
            <a:off x="6208813" y="1739788"/>
            <a:ext cx="5472000" cy="3600000"/>
          </a:xfrm>
          <a:prstGeom prst="rect">
            <a:avLst/>
          </a:prstGeom>
          <a:solidFill>
            <a:srgbClr val="F2F2F2"/>
          </a:solidFill>
          <a:ln>
            <a:noFill/>
          </a:ln>
        </p:spPr>
      </p:sp>
      <p:sp>
        <p:nvSpPr>
          <p:cNvPr id="113" name="Google Shape;113;p126"/>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26"/>
          <p:cNvSpPr txBox="1">
            <a:spLocks noGrp="1"/>
          </p:cNvSpPr>
          <p:nvPr>
            <p:ph type="body" idx="3"/>
          </p:nvPr>
        </p:nvSpPr>
        <p:spPr>
          <a:xfrm>
            <a:off x="5064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26"/>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116" name="Google Shape;116;p126"/>
          <p:cNvSpPr txBox="1">
            <a:spLocks noGrp="1"/>
          </p:cNvSpPr>
          <p:nvPr>
            <p:ph type="body" idx="4"/>
          </p:nvPr>
        </p:nvSpPr>
        <p:spPr>
          <a:xfrm>
            <a:off x="6208813" y="5542310"/>
            <a:ext cx="5472000" cy="697479"/>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400"/>
              <a:buFont typeface="Calibri"/>
              <a:buNone/>
              <a:defRPr sz="1400" b="1">
                <a:solidFill>
                  <a:schemeClr val="accent2"/>
                </a:solidFill>
                <a:latin typeface="Calibri"/>
                <a:ea typeface="Calibri"/>
                <a:cs typeface="Calibri"/>
                <a:sym typeface="Calibri"/>
              </a:defRPr>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1200"/>
              </a:spcBef>
              <a:spcAft>
                <a:spcPts val="0"/>
              </a:spcAft>
              <a:buSzPts val="1400"/>
              <a:buChar char="•"/>
              <a:defRPr sz="1400"/>
            </a:lvl3pPr>
            <a:lvl4pPr marL="1828800" lvl="3" indent="-317500" algn="l">
              <a:lnSpc>
                <a:spcPct val="100000"/>
              </a:lnSpc>
              <a:spcBef>
                <a:spcPts val="1200"/>
              </a:spcBef>
              <a:spcAft>
                <a:spcPts val="0"/>
              </a:spcAft>
              <a:buSzPts val="1400"/>
              <a:buChar char="•"/>
              <a:defRPr sz="1400"/>
            </a:lvl4pPr>
            <a:lvl5pPr marL="2286000" lvl="4" indent="-317500" algn="l">
              <a:lnSpc>
                <a:spcPct val="100000"/>
              </a:lnSpc>
              <a:spcBef>
                <a:spcPts val="1200"/>
              </a:spcBef>
              <a:spcAft>
                <a:spcPts val="0"/>
              </a:spcAft>
              <a:buSzPts val="1400"/>
              <a:buChar char="•"/>
              <a:defRPr sz="14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17" name="Google Shape;117;p126"/>
          <p:cNvSpPr txBox="1">
            <a:spLocks noGrp="1"/>
          </p:cNvSpPr>
          <p:nvPr>
            <p:ph type="ftr" idx="11"/>
          </p:nvPr>
        </p:nvSpPr>
        <p:spPr>
          <a:xfrm>
            <a:off x="506413" y="6623050"/>
            <a:ext cx="90185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26"/>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pic>
        <p:nvPicPr>
          <p:cNvPr id="11" name="Immagin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119"/>
        <p:cNvGrpSpPr/>
        <p:nvPr/>
      </p:nvGrpSpPr>
      <p:grpSpPr>
        <a:xfrm>
          <a:off x="0" y="0"/>
          <a:ext cx="0" cy="0"/>
          <a:chOff x="0" y="0"/>
          <a:chExt cx="0" cy="0"/>
        </a:xfrm>
      </p:grpSpPr>
      <p:sp>
        <p:nvSpPr>
          <p:cNvPr id="120" name="Google Shape;120;p127"/>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21" name="Google Shape;121;p127"/>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it-IT"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22" name="Google Shape;122;p127"/>
          <p:cNvSpPr txBox="1">
            <a:spLocks noGrp="1"/>
          </p:cNvSpPr>
          <p:nvPr>
            <p:ph type="ftr" idx="11"/>
          </p:nvPr>
        </p:nvSpPr>
        <p:spPr>
          <a:xfrm>
            <a:off x="506413" y="6623050"/>
            <a:ext cx="90185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27"/>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pic>
        <p:nvPicPr>
          <p:cNvPr id="6" name="Immagin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Agenda">
  <p:cSld name="Agenda">
    <p:spTree>
      <p:nvGrpSpPr>
        <p:cNvPr id="1" name="Shape 124"/>
        <p:cNvGrpSpPr/>
        <p:nvPr/>
      </p:nvGrpSpPr>
      <p:grpSpPr>
        <a:xfrm>
          <a:off x="0" y="0"/>
          <a:ext cx="0" cy="0"/>
          <a:chOff x="0" y="0"/>
          <a:chExt cx="0" cy="0"/>
        </a:xfrm>
      </p:grpSpPr>
      <p:sp>
        <p:nvSpPr>
          <p:cNvPr id="125" name="Google Shape;125;p128"/>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26" name="Google Shape;126;p128"/>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it-IT"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27" name="Google Shape;127;p128"/>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128"/>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129" name="Google Shape;129;p128"/>
          <p:cNvSpPr txBox="1">
            <a:spLocks noGrp="1"/>
          </p:cNvSpPr>
          <p:nvPr>
            <p:ph type="ftr" idx="11"/>
          </p:nvPr>
        </p:nvSpPr>
        <p:spPr>
          <a:xfrm>
            <a:off x="506413" y="6623050"/>
            <a:ext cx="90185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28"/>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losing">
  <p:cSld name="Closing">
    <p:spTree>
      <p:nvGrpSpPr>
        <p:cNvPr id="1" name="Shape 131"/>
        <p:cNvGrpSpPr/>
        <p:nvPr/>
      </p:nvGrpSpPr>
      <p:grpSpPr>
        <a:xfrm>
          <a:off x="0" y="0"/>
          <a:ext cx="0" cy="0"/>
          <a:chOff x="0" y="0"/>
          <a:chExt cx="0" cy="0"/>
        </a:xfrm>
      </p:grpSpPr>
      <p:sp>
        <p:nvSpPr>
          <p:cNvPr id="132" name="Google Shape;132;p129"/>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33" name="Google Shape;133;p129"/>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it-IT"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34" name="Google Shape;134;p129"/>
          <p:cNvSpPr/>
          <p:nvPr/>
        </p:nvSpPr>
        <p:spPr>
          <a:xfrm>
            <a:off x="0" y="0"/>
            <a:ext cx="12192000" cy="6858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35" name="Google Shape;135;p129"/>
          <p:cNvSpPr txBox="1">
            <a:spLocks noGrp="1"/>
          </p:cNvSpPr>
          <p:nvPr>
            <p:ph type="body" idx="1"/>
          </p:nvPr>
        </p:nvSpPr>
        <p:spPr>
          <a:xfrm>
            <a:off x="1295398" y="2547938"/>
            <a:ext cx="9579600" cy="1778400"/>
          </a:xfrm>
          <a:prstGeom prst="rect">
            <a:avLst/>
          </a:prstGeom>
          <a:noFill/>
          <a:ln>
            <a:noFill/>
          </a:ln>
        </p:spPr>
        <p:txBody>
          <a:bodyPr spcFirstLastPara="1" wrap="square" lIns="0" tIns="46800" rIns="0" bIns="45700" anchor="t" anchorCtr="0">
            <a:noAutofit/>
          </a:bodyPr>
          <a:lstStyle>
            <a:lvl1pPr marL="457200" lvl="0" indent="-228600" algn="ctr">
              <a:lnSpc>
                <a:spcPct val="100000"/>
              </a:lnSpc>
              <a:spcBef>
                <a:spcPts val="0"/>
              </a:spcBef>
              <a:spcAft>
                <a:spcPts val="0"/>
              </a:spcAft>
              <a:buSzPts val="6600"/>
              <a:buNone/>
              <a:defRPr sz="6600" b="1">
                <a:solidFill>
                  <a:schemeClr val="lt1"/>
                </a:solidFill>
                <a:latin typeface="Century Gothic"/>
                <a:ea typeface="Century Gothic"/>
                <a:cs typeface="Century Gothic"/>
                <a:sym typeface="Century Gothic"/>
              </a:defRPr>
            </a:lvl1pPr>
            <a:lvl2pPr marL="914400" lvl="1" indent="-228600" algn="ctr">
              <a:lnSpc>
                <a:spcPct val="100000"/>
              </a:lnSpc>
              <a:spcBef>
                <a:spcPts val="1200"/>
              </a:spcBef>
              <a:spcAft>
                <a:spcPts val="0"/>
              </a:spcAft>
              <a:buSzPts val="3600"/>
              <a:buNone/>
              <a:defRPr sz="3600" b="1">
                <a:solidFill>
                  <a:schemeClr val="lt1"/>
                </a:solidFill>
                <a:latin typeface="Century Gothic"/>
                <a:ea typeface="Century Gothic"/>
                <a:cs typeface="Century Gothic"/>
                <a:sym typeface="Century Gothic"/>
              </a:defRPr>
            </a:lvl2pPr>
            <a:lvl3pPr marL="1371600" lvl="2" indent="-647700" algn="l">
              <a:lnSpc>
                <a:spcPct val="100000"/>
              </a:lnSpc>
              <a:spcBef>
                <a:spcPts val="1200"/>
              </a:spcBef>
              <a:spcAft>
                <a:spcPts val="0"/>
              </a:spcAft>
              <a:buSzPts val="6600"/>
              <a:buChar char="•"/>
              <a:defRPr sz="6600" b="1">
                <a:solidFill>
                  <a:schemeClr val="lt1"/>
                </a:solidFill>
                <a:latin typeface="Century Gothic"/>
                <a:ea typeface="Century Gothic"/>
                <a:cs typeface="Century Gothic"/>
                <a:sym typeface="Century Gothic"/>
              </a:defRPr>
            </a:lvl3pPr>
            <a:lvl4pPr marL="1828800" lvl="3" indent="-647700" algn="l">
              <a:lnSpc>
                <a:spcPct val="100000"/>
              </a:lnSpc>
              <a:spcBef>
                <a:spcPts val="1200"/>
              </a:spcBef>
              <a:spcAft>
                <a:spcPts val="0"/>
              </a:spcAft>
              <a:buSzPts val="6600"/>
              <a:buChar char="•"/>
              <a:defRPr sz="6600" b="1">
                <a:solidFill>
                  <a:schemeClr val="lt1"/>
                </a:solidFill>
                <a:latin typeface="Century Gothic"/>
                <a:ea typeface="Century Gothic"/>
                <a:cs typeface="Century Gothic"/>
                <a:sym typeface="Century Gothic"/>
              </a:defRPr>
            </a:lvl4pPr>
            <a:lvl5pPr marL="2286000" lvl="4" indent="-647700" algn="l">
              <a:lnSpc>
                <a:spcPct val="100000"/>
              </a:lnSpc>
              <a:spcBef>
                <a:spcPts val="1200"/>
              </a:spcBef>
              <a:spcAft>
                <a:spcPts val="0"/>
              </a:spcAft>
              <a:buSzPts val="6600"/>
              <a:buChar char="•"/>
              <a:defRPr sz="6600" b="1">
                <a:solidFill>
                  <a:schemeClr val="lt1"/>
                </a:solidFill>
                <a:latin typeface="Century Gothic"/>
                <a:ea typeface="Century Gothic"/>
                <a:cs typeface="Century Gothic"/>
                <a:sym typeface="Century Gothic"/>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129"/>
          <p:cNvSpPr txBox="1">
            <a:spLocks noGrp="1"/>
          </p:cNvSpPr>
          <p:nvPr>
            <p:ph type="ftr" idx="11"/>
          </p:nvPr>
        </p:nvSpPr>
        <p:spPr>
          <a:xfrm>
            <a:off x="506413" y="6623050"/>
            <a:ext cx="90185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29"/>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mp; Content">
  <p:cSld name="Title &amp; Content">
    <p:spTree>
      <p:nvGrpSpPr>
        <p:cNvPr id="1" name="Shape 24"/>
        <p:cNvGrpSpPr/>
        <p:nvPr/>
      </p:nvGrpSpPr>
      <p:grpSpPr>
        <a:xfrm>
          <a:off x="0" y="0"/>
          <a:ext cx="0" cy="0"/>
          <a:chOff x="0" y="0"/>
          <a:chExt cx="0" cy="0"/>
        </a:xfrm>
      </p:grpSpPr>
      <p:sp>
        <p:nvSpPr>
          <p:cNvPr id="25" name="Google Shape;25;p117"/>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26" name="Google Shape;26;p117"/>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it-IT"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28" name="Google Shape;28;p117"/>
          <p:cNvPicPr preferRelativeResize="0"/>
          <p:nvPr/>
        </p:nvPicPr>
        <p:blipFill rotWithShape="1">
          <a:blip r:embed="rId2">
            <a:alphaModFix/>
          </a:blip>
          <a:srcRect/>
          <a:stretch/>
        </p:blipFill>
        <p:spPr>
          <a:xfrm>
            <a:off x="0" y="5435600"/>
            <a:ext cx="982663" cy="1122363"/>
          </a:xfrm>
          <a:prstGeom prst="rect">
            <a:avLst/>
          </a:prstGeom>
          <a:noFill/>
          <a:ln>
            <a:noFill/>
          </a:ln>
        </p:spPr>
      </p:pic>
      <p:sp>
        <p:nvSpPr>
          <p:cNvPr id="29" name="Google Shape;29;p117"/>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50000"/>
              </a:lnSpc>
              <a:spcBef>
                <a:spcPts val="0"/>
              </a:spcBef>
              <a:spcAft>
                <a:spcPts val="0"/>
              </a:spcAft>
              <a:buSzPts val="2200"/>
              <a:buNone/>
              <a:defRPr sz="22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17"/>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lvl1pPr marL="457200" lvl="0" indent="-368300" algn="l">
              <a:lnSpc>
                <a:spcPct val="100000"/>
              </a:lnSpc>
              <a:spcBef>
                <a:spcPts val="0"/>
              </a:spcBef>
              <a:spcAft>
                <a:spcPts val="0"/>
              </a:spcAft>
              <a:buSzPts val="2200"/>
              <a:buChar char="•"/>
              <a:defRPr sz="2200"/>
            </a:lvl1pPr>
            <a:lvl2pPr marL="914400" lvl="1" indent="-355600" algn="l">
              <a:lnSpc>
                <a:spcPct val="100000"/>
              </a:lnSpc>
              <a:spcBef>
                <a:spcPts val="1200"/>
              </a:spcBef>
              <a:spcAft>
                <a:spcPts val="0"/>
              </a:spcAft>
              <a:buSzPts val="2000"/>
              <a:buChar char="•"/>
              <a:defRPr sz="2000"/>
            </a:lvl2pPr>
            <a:lvl3pPr marL="1371600" lvl="2" indent="-355600" algn="l">
              <a:lnSpc>
                <a:spcPct val="100000"/>
              </a:lnSpc>
              <a:spcBef>
                <a:spcPts val="1200"/>
              </a:spcBef>
              <a:spcAft>
                <a:spcPts val="0"/>
              </a:spcAft>
              <a:buSzPts val="2000"/>
              <a:buChar char="•"/>
              <a:defRPr sz="2000"/>
            </a:lvl3pPr>
            <a:lvl4pPr marL="1828800" lvl="3" indent="-355600" algn="l">
              <a:lnSpc>
                <a:spcPct val="100000"/>
              </a:lnSpc>
              <a:spcBef>
                <a:spcPts val="1200"/>
              </a:spcBef>
              <a:spcAft>
                <a:spcPts val="0"/>
              </a:spcAft>
              <a:buSzPts val="2000"/>
              <a:buChar char="•"/>
              <a:defRPr sz="2000"/>
            </a:lvl4pPr>
            <a:lvl5pPr marL="2286000" lvl="4" indent="-355600" algn="l">
              <a:lnSpc>
                <a:spcPct val="100000"/>
              </a:lnSpc>
              <a:spcBef>
                <a:spcPts val="1200"/>
              </a:spcBef>
              <a:spcAft>
                <a:spcPts val="0"/>
              </a:spcAft>
              <a:buSzPts val="2000"/>
              <a:buChar char="•"/>
              <a:defRPr sz="20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1" name="Google Shape;31;p117"/>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SzPts val="1400"/>
              <a:buNone/>
              <a:defRPr sz="3000"/>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32" name="Google Shape;32;p117"/>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pic>
        <p:nvPicPr>
          <p:cNvPr id="2" name="Immagin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33"/>
        <p:cNvGrpSpPr/>
        <p:nvPr/>
      </p:nvGrpSpPr>
      <p:grpSpPr>
        <a:xfrm>
          <a:off x="0" y="0"/>
          <a:ext cx="0" cy="0"/>
          <a:chOff x="0" y="0"/>
          <a:chExt cx="0" cy="0"/>
        </a:xfrm>
      </p:grpSpPr>
      <p:sp>
        <p:nvSpPr>
          <p:cNvPr id="34" name="Google Shape;34;p118"/>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35" name="Google Shape;35;p118"/>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it-IT"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36" name="Google Shape;36;p118"/>
          <p:cNvPicPr preferRelativeResize="0"/>
          <p:nvPr/>
        </p:nvPicPr>
        <p:blipFill rotWithShape="1">
          <a:blip r:embed="rId2">
            <a:alphaModFix/>
          </a:blip>
          <a:srcRect/>
          <a:stretch/>
        </p:blipFill>
        <p:spPr>
          <a:xfrm>
            <a:off x="0" y="5484813"/>
            <a:ext cx="982663" cy="1122362"/>
          </a:xfrm>
          <a:prstGeom prst="rect">
            <a:avLst/>
          </a:prstGeom>
          <a:noFill/>
          <a:ln>
            <a:noFill/>
          </a:ln>
        </p:spPr>
      </p:pic>
      <p:sp>
        <p:nvSpPr>
          <p:cNvPr id="38" name="Google Shape;38;p118"/>
          <p:cNvSpPr txBox="1">
            <a:spLocks noGrp="1"/>
          </p:cNvSpPr>
          <p:nvPr>
            <p:ph type="title"/>
          </p:nvPr>
        </p:nvSpPr>
        <p:spPr>
          <a:xfrm>
            <a:off x="507206" y="2313946"/>
            <a:ext cx="9792000" cy="432000"/>
          </a:xfrm>
          <a:prstGeom prst="rect">
            <a:avLst/>
          </a:prstGeom>
          <a:noFill/>
          <a:ln>
            <a:noFill/>
          </a:ln>
        </p:spPr>
        <p:txBody>
          <a:bodyPr spcFirstLastPara="1" wrap="square" lIns="0" tIns="0" rIns="0" bIns="0" anchor="t" anchorCtr="0">
            <a:noAutofit/>
          </a:bodyPr>
          <a:lstStyle>
            <a:lvl1pPr lvl="0" algn="l">
              <a:lnSpc>
                <a:spcPct val="82500"/>
              </a:lnSpc>
              <a:spcBef>
                <a:spcPts val="0"/>
              </a:spcBef>
              <a:spcAft>
                <a:spcPts val="0"/>
              </a:spcAft>
              <a:buSzPts val="1400"/>
              <a:buNone/>
              <a:defRPr sz="4000"/>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39" name="Google Shape;39;p118"/>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pic>
        <p:nvPicPr>
          <p:cNvPr id="7" name="Immagin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 Internal">
  <p:cSld name="Section Header - Internal">
    <p:bg>
      <p:bgPr>
        <a:solidFill>
          <a:schemeClr val="lt1"/>
        </a:solidFill>
        <a:effectLst/>
      </p:bgPr>
    </p:bg>
    <p:spTree>
      <p:nvGrpSpPr>
        <p:cNvPr id="1" name="Shape 40"/>
        <p:cNvGrpSpPr/>
        <p:nvPr/>
      </p:nvGrpSpPr>
      <p:grpSpPr>
        <a:xfrm>
          <a:off x="0" y="0"/>
          <a:ext cx="0" cy="0"/>
          <a:chOff x="0" y="0"/>
          <a:chExt cx="0" cy="0"/>
        </a:xfrm>
      </p:grpSpPr>
      <p:sp>
        <p:nvSpPr>
          <p:cNvPr id="41" name="Google Shape;41;p119"/>
          <p:cNvSpPr/>
          <p:nvPr/>
        </p:nvSpPr>
        <p:spPr>
          <a:xfrm>
            <a:off x="0" y="5557838"/>
            <a:ext cx="12192000" cy="1300162"/>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pic>
        <p:nvPicPr>
          <p:cNvPr id="42" name="Google Shape;42;p119"/>
          <p:cNvPicPr preferRelativeResize="0"/>
          <p:nvPr/>
        </p:nvPicPr>
        <p:blipFill rotWithShape="1">
          <a:blip r:embed="rId2">
            <a:alphaModFix/>
          </a:blip>
          <a:srcRect/>
          <a:stretch/>
        </p:blipFill>
        <p:spPr>
          <a:xfrm>
            <a:off x="104775" y="123825"/>
            <a:ext cx="1277938" cy="1428750"/>
          </a:xfrm>
          <a:prstGeom prst="rect">
            <a:avLst/>
          </a:prstGeom>
          <a:noFill/>
          <a:ln>
            <a:noFill/>
          </a:ln>
        </p:spPr>
      </p:pic>
      <p:pic>
        <p:nvPicPr>
          <p:cNvPr id="43" name="Google Shape;43;p119" descr="https://extranet.who.int/datacol/answer_upload.asp?survey_id=475&amp;view_id=326&amp;question_id=15106&amp;answer_id=47397&amp;respondent_id=22063"/>
          <p:cNvPicPr preferRelativeResize="0"/>
          <p:nvPr/>
        </p:nvPicPr>
        <p:blipFill rotWithShape="1">
          <a:blip r:embed="rId3">
            <a:alphaModFix/>
          </a:blip>
          <a:srcRect/>
          <a:stretch/>
        </p:blipFill>
        <p:spPr>
          <a:xfrm>
            <a:off x="9601200" y="163513"/>
            <a:ext cx="2395538" cy="842962"/>
          </a:xfrm>
          <a:prstGeom prst="rect">
            <a:avLst/>
          </a:prstGeom>
          <a:noFill/>
          <a:ln>
            <a:noFill/>
          </a:ln>
        </p:spPr>
      </p:pic>
      <p:sp>
        <p:nvSpPr>
          <p:cNvPr id="44" name="Google Shape;44;p119"/>
          <p:cNvSpPr txBox="1">
            <a:spLocks noGrp="1"/>
          </p:cNvSpPr>
          <p:nvPr>
            <p:ph type="ctrTitle"/>
          </p:nvPr>
        </p:nvSpPr>
        <p:spPr>
          <a:xfrm>
            <a:off x="507206" y="720000"/>
            <a:ext cx="11088000" cy="2934000"/>
          </a:xfrm>
          <a:prstGeom prst="rect">
            <a:avLst/>
          </a:prstGeom>
          <a:noFill/>
          <a:ln>
            <a:noFill/>
          </a:ln>
        </p:spPr>
        <p:txBody>
          <a:bodyPr spcFirstLastPara="1" wrap="square" lIns="0" tIns="0" rIns="0" bIns="0" anchor="b" anchorCtr="0">
            <a:noAutofit/>
          </a:bodyPr>
          <a:lstStyle>
            <a:lvl1pPr lvl="0" algn="l">
              <a:lnSpc>
                <a:spcPct val="98484"/>
              </a:lnSpc>
              <a:spcBef>
                <a:spcPts val="0"/>
              </a:spcBef>
              <a:spcAft>
                <a:spcPts val="0"/>
              </a:spcAft>
              <a:buSzPts val="1400"/>
              <a:buNone/>
              <a:defRPr sz="6600">
                <a:solidFill>
                  <a:schemeClr val="accent1"/>
                </a:solidFill>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45" name="Google Shape;45;p119"/>
          <p:cNvSpPr txBox="1">
            <a:spLocks noGrp="1"/>
          </p:cNvSpPr>
          <p:nvPr>
            <p:ph type="subTitle" idx="1"/>
          </p:nvPr>
        </p:nvSpPr>
        <p:spPr>
          <a:xfrm>
            <a:off x="507205" y="3688350"/>
            <a:ext cx="11088000" cy="1617074"/>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SzPts val="4000"/>
              <a:buNone/>
              <a:defRPr sz="4000" b="1">
                <a:solidFill>
                  <a:schemeClr val="accent2"/>
                </a:solidFill>
                <a:latin typeface="Century Gothic"/>
                <a:ea typeface="Century Gothic"/>
                <a:cs typeface="Century Gothic"/>
                <a:sym typeface="Century Gothic"/>
              </a:defRPr>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 name="Immagin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gradFill>
          <a:gsLst>
            <a:gs pos="0">
              <a:schemeClr val="accent2"/>
            </a:gs>
            <a:gs pos="100000">
              <a:schemeClr val="accent1"/>
            </a:gs>
          </a:gsLst>
          <a:lin ang="0" scaled="0"/>
        </a:gradFill>
        <a:effectLst/>
      </p:bgPr>
    </p:bg>
    <p:spTree>
      <p:nvGrpSpPr>
        <p:cNvPr id="1" name="Shape 46"/>
        <p:cNvGrpSpPr/>
        <p:nvPr/>
      </p:nvGrpSpPr>
      <p:grpSpPr>
        <a:xfrm>
          <a:off x="0" y="0"/>
          <a:ext cx="0" cy="0"/>
          <a:chOff x="0" y="0"/>
          <a:chExt cx="0" cy="0"/>
        </a:xfrm>
      </p:grpSpPr>
      <p:sp>
        <p:nvSpPr>
          <p:cNvPr id="47" name="Google Shape;47;p120"/>
          <p:cNvSpPr/>
          <p:nvPr/>
        </p:nvSpPr>
        <p:spPr>
          <a:xfrm>
            <a:off x="0" y="5303838"/>
            <a:ext cx="12192000" cy="1554162"/>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48" name="Google Shape;48;p120"/>
          <p:cNvSpPr txBox="1">
            <a:spLocks noGrp="1"/>
          </p:cNvSpPr>
          <p:nvPr>
            <p:ph type="title"/>
          </p:nvPr>
        </p:nvSpPr>
        <p:spPr>
          <a:xfrm>
            <a:off x="507207" y="720000"/>
            <a:ext cx="11088000" cy="2350800"/>
          </a:xfrm>
          <a:prstGeom prst="rect">
            <a:avLst/>
          </a:prstGeom>
          <a:noFill/>
          <a:ln>
            <a:noFill/>
          </a:ln>
        </p:spPr>
        <p:txBody>
          <a:bodyPr spcFirstLastPara="1" wrap="square" lIns="0" tIns="0" rIns="0" bIns="0" anchor="b" anchorCtr="0">
            <a:noAutofit/>
          </a:bodyPr>
          <a:lstStyle>
            <a:lvl1pPr lvl="0" algn="l">
              <a:lnSpc>
                <a:spcPct val="98484"/>
              </a:lnSpc>
              <a:spcBef>
                <a:spcPts val="0"/>
              </a:spcBef>
              <a:spcAft>
                <a:spcPts val="0"/>
              </a:spcAft>
              <a:buSzPts val="1400"/>
              <a:buNone/>
              <a:defRPr sz="6600">
                <a:solidFill>
                  <a:schemeClr val="lt1"/>
                </a:solidFill>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49" name="Google Shape;49;p120"/>
          <p:cNvSpPr txBox="1">
            <a:spLocks noGrp="1"/>
          </p:cNvSpPr>
          <p:nvPr>
            <p:ph type="subTitle" idx="1"/>
          </p:nvPr>
        </p:nvSpPr>
        <p:spPr>
          <a:xfrm>
            <a:off x="507205" y="3097533"/>
            <a:ext cx="11088000" cy="1617074"/>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SzPts val="4000"/>
              <a:buNone/>
              <a:defRPr sz="4000" b="1">
                <a:solidFill>
                  <a:schemeClr val="lt1"/>
                </a:solidFill>
                <a:latin typeface="Century Gothic"/>
                <a:ea typeface="Century Gothic"/>
                <a:cs typeface="Century Gothic"/>
                <a:sym typeface="Century Gothic"/>
              </a:defRPr>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0" name="Google Shape;50;p120"/>
          <p:cNvSpPr>
            <a:spLocks noGrp="1"/>
          </p:cNvSpPr>
          <p:nvPr>
            <p:ph type="pic" idx="2"/>
          </p:nvPr>
        </p:nvSpPr>
        <p:spPr>
          <a:xfrm>
            <a:off x="0" y="5303520"/>
            <a:ext cx="12192000" cy="1554480"/>
          </a:xfrm>
          <a:prstGeom prst="rect">
            <a:avLst/>
          </a:prstGeom>
          <a:noFill/>
          <a:ln>
            <a:noFill/>
          </a:ln>
        </p:spPr>
      </p:sp>
      <p:sp>
        <p:nvSpPr>
          <p:cNvPr id="51" name="Google Shape;51;p120"/>
          <p:cNvSpPr txBox="1">
            <a:spLocks noGrp="1"/>
          </p:cNvSpPr>
          <p:nvPr>
            <p:ph type="ftr" idx="11"/>
          </p:nvPr>
        </p:nvSpPr>
        <p:spPr>
          <a:xfrm>
            <a:off x="506413" y="5013325"/>
            <a:ext cx="110886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with Footer Image">
  <p:cSld name="Content with Footer Image">
    <p:spTree>
      <p:nvGrpSpPr>
        <p:cNvPr id="1" name="Shape 52"/>
        <p:cNvGrpSpPr/>
        <p:nvPr/>
      </p:nvGrpSpPr>
      <p:grpSpPr>
        <a:xfrm>
          <a:off x="0" y="0"/>
          <a:ext cx="0" cy="0"/>
          <a:chOff x="0" y="0"/>
          <a:chExt cx="0" cy="0"/>
        </a:xfrm>
      </p:grpSpPr>
      <p:sp>
        <p:nvSpPr>
          <p:cNvPr id="53" name="Google Shape;53;p121"/>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54" name="Google Shape;54;p121"/>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it-IT"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55" name="Google Shape;55;p121"/>
          <p:cNvSpPr/>
          <p:nvPr/>
        </p:nvSpPr>
        <p:spPr>
          <a:xfrm>
            <a:off x="0" y="5303838"/>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56" name="Google Shape;56;p121"/>
          <p:cNvSpPr/>
          <p:nvPr/>
        </p:nvSpPr>
        <p:spPr>
          <a:xfrm>
            <a:off x="0" y="5538788"/>
            <a:ext cx="12192000" cy="1319212"/>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57" name="Google Shape;57;p121"/>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21"/>
          <p:cNvSpPr txBox="1">
            <a:spLocks noGrp="1"/>
          </p:cNvSpPr>
          <p:nvPr>
            <p:ph type="body" idx="2"/>
          </p:nvPr>
        </p:nvSpPr>
        <p:spPr>
          <a:xfrm>
            <a:off x="506413" y="1739788"/>
            <a:ext cx="11174400" cy="319743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21"/>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60" name="Google Shape;60;p121"/>
          <p:cNvSpPr>
            <a:spLocks noGrp="1"/>
          </p:cNvSpPr>
          <p:nvPr>
            <p:ph type="pic" idx="3"/>
          </p:nvPr>
        </p:nvSpPr>
        <p:spPr>
          <a:xfrm>
            <a:off x="0" y="5538420"/>
            <a:ext cx="12192000" cy="1319580"/>
          </a:xfrm>
          <a:prstGeom prst="rect">
            <a:avLst/>
          </a:prstGeom>
          <a:noFill/>
          <a:ln>
            <a:noFill/>
          </a:ln>
        </p:spPr>
      </p:sp>
      <p:sp>
        <p:nvSpPr>
          <p:cNvPr id="61" name="Google Shape;61;p121"/>
          <p:cNvSpPr txBox="1">
            <a:spLocks noGrp="1"/>
          </p:cNvSpPr>
          <p:nvPr>
            <p:ph type="ftr" idx="11"/>
          </p:nvPr>
        </p:nvSpPr>
        <p:spPr>
          <a:xfrm>
            <a:off x="506413" y="5322888"/>
            <a:ext cx="90185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21"/>
          <p:cNvSpPr txBox="1">
            <a:spLocks noGrp="1"/>
          </p:cNvSpPr>
          <p:nvPr>
            <p:ph type="sldNum" idx="12"/>
          </p:nvPr>
        </p:nvSpPr>
        <p:spPr>
          <a:xfrm>
            <a:off x="10034588" y="5322888"/>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pic>
        <p:nvPicPr>
          <p:cNvPr id="12" name="Immagin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4308500"/>
            <a:ext cx="1192876" cy="81049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63"/>
        <p:cNvGrpSpPr/>
        <p:nvPr/>
      </p:nvGrpSpPr>
      <p:grpSpPr>
        <a:xfrm>
          <a:off x="0" y="0"/>
          <a:ext cx="0" cy="0"/>
          <a:chOff x="0" y="0"/>
          <a:chExt cx="0" cy="0"/>
        </a:xfrm>
      </p:grpSpPr>
      <p:sp>
        <p:nvSpPr>
          <p:cNvPr id="64" name="Google Shape;64;p122"/>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65" name="Google Shape;65;p122"/>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it-IT"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66" name="Google Shape;66;p122"/>
          <p:cNvSpPr txBox="1">
            <a:spLocks noGrp="1"/>
          </p:cNvSpPr>
          <p:nvPr>
            <p:ph type="body" idx="1"/>
          </p:nvPr>
        </p:nvSpPr>
        <p:spPr>
          <a:xfrm>
            <a:off x="62088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7" name="Google Shape;67;p122"/>
          <p:cNvSpPr txBox="1">
            <a:spLocks noGrp="1"/>
          </p:cNvSpPr>
          <p:nvPr>
            <p:ph type="body" idx="2"/>
          </p:nvPr>
        </p:nvSpPr>
        <p:spPr>
          <a:xfrm>
            <a:off x="5064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22"/>
          <p:cNvSpPr txBox="1">
            <a:spLocks noGrp="1"/>
          </p:cNvSpPr>
          <p:nvPr>
            <p:ph type="body" idx="3"/>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22"/>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70" name="Google Shape;70;p122"/>
          <p:cNvSpPr txBox="1">
            <a:spLocks noGrp="1"/>
          </p:cNvSpPr>
          <p:nvPr>
            <p:ph type="ftr" idx="11"/>
          </p:nvPr>
        </p:nvSpPr>
        <p:spPr>
          <a:xfrm>
            <a:off x="506413" y="6623050"/>
            <a:ext cx="90185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2"/>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wo Content &amp; Subheading">
  <p:cSld name="Two Content &amp; Subheading">
    <p:spTree>
      <p:nvGrpSpPr>
        <p:cNvPr id="1" name="Shape 72"/>
        <p:cNvGrpSpPr/>
        <p:nvPr/>
      </p:nvGrpSpPr>
      <p:grpSpPr>
        <a:xfrm>
          <a:off x="0" y="0"/>
          <a:ext cx="0" cy="0"/>
          <a:chOff x="0" y="0"/>
          <a:chExt cx="0" cy="0"/>
        </a:xfrm>
      </p:grpSpPr>
      <p:sp>
        <p:nvSpPr>
          <p:cNvPr id="73" name="Google Shape;73;p123"/>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74" name="Google Shape;74;p123"/>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it-IT"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75" name="Google Shape;75;p123"/>
          <p:cNvSpPr txBox="1">
            <a:spLocks noGrp="1"/>
          </p:cNvSpPr>
          <p:nvPr>
            <p:ph type="body" idx="1"/>
          </p:nvPr>
        </p:nvSpPr>
        <p:spPr>
          <a:xfrm>
            <a:off x="5064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Calibri"/>
                <a:ea typeface="Calibri"/>
                <a:cs typeface="Calibri"/>
                <a:sym typeface="Calibri"/>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23"/>
          <p:cNvSpPr txBox="1">
            <a:spLocks noGrp="1"/>
          </p:cNvSpPr>
          <p:nvPr>
            <p:ph type="body" idx="2"/>
          </p:nvPr>
        </p:nvSpPr>
        <p:spPr>
          <a:xfrm>
            <a:off x="62088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Calibri"/>
                <a:ea typeface="Calibri"/>
                <a:cs typeface="Calibri"/>
                <a:sym typeface="Calibri"/>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3"/>
          <p:cNvSpPr txBox="1">
            <a:spLocks noGrp="1"/>
          </p:cNvSpPr>
          <p:nvPr>
            <p:ph type="body" idx="3"/>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23"/>
          <p:cNvSpPr txBox="1">
            <a:spLocks noGrp="1"/>
          </p:cNvSpPr>
          <p:nvPr>
            <p:ph type="body" idx="4"/>
          </p:nvPr>
        </p:nvSpPr>
        <p:spPr>
          <a:xfrm>
            <a:off x="6208813" y="2172962"/>
            <a:ext cx="5472000" cy="406682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23"/>
          <p:cNvSpPr txBox="1">
            <a:spLocks noGrp="1"/>
          </p:cNvSpPr>
          <p:nvPr>
            <p:ph type="body" idx="5"/>
          </p:nvPr>
        </p:nvSpPr>
        <p:spPr>
          <a:xfrm>
            <a:off x="506413" y="2172962"/>
            <a:ext cx="5472000" cy="406682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3"/>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81" name="Google Shape;81;p123"/>
          <p:cNvSpPr txBox="1">
            <a:spLocks noGrp="1"/>
          </p:cNvSpPr>
          <p:nvPr>
            <p:ph type="ftr" idx="11"/>
          </p:nvPr>
        </p:nvSpPr>
        <p:spPr>
          <a:xfrm>
            <a:off x="506413" y="6623050"/>
            <a:ext cx="90185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3"/>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pic>
        <p:nvPicPr>
          <p:cNvPr id="12" name="Immagin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wo Content with Footer Image">
  <p:cSld name="Two Content with Footer Image">
    <p:spTree>
      <p:nvGrpSpPr>
        <p:cNvPr id="1" name="Shape 83"/>
        <p:cNvGrpSpPr/>
        <p:nvPr/>
      </p:nvGrpSpPr>
      <p:grpSpPr>
        <a:xfrm>
          <a:off x="0" y="0"/>
          <a:ext cx="0" cy="0"/>
          <a:chOff x="0" y="0"/>
          <a:chExt cx="0" cy="0"/>
        </a:xfrm>
      </p:grpSpPr>
      <p:sp>
        <p:nvSpPr>
          <p:cNvPr id="84" name="Google Shape;84;p124"/>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85" name="Google Shape;85;p124"/>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it-IT"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86" name="Google Shape;86;p124"/>
          <p:cNvSpPr/>
          <p:nvPr/>
        </p:nvSpPr>
        <p:spPr>
          <a:xfrm>
            <a:off x="0" y="5303838"/>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87" name="Google Shape;87;p124"/>
          <p:cNvSpPr/>
          <p:nvPr/>
        </p:nvSpPr>
        <p:spPr>
          <a:xfrm>
            <a:off x="0" y="5538788"/>
            <a:ext cx="12192000" cy="1319212"/>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88" name="Google Shape;88;p124"/>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24"/>
          <p:cNvSpPr txBox="1">
            <a:spLocks noGrp="1"/>
          </p:cNvSpPr>
          <p:nvPr>
            <p:ph type="body" idx="2"/>
          </p:nvPr>
        </p:nvSpPr>
        <p:spPr>
          <a:xfrm>
            <a:off x="6208813" y="1739788"/>
            <a:ext cx="5472000" cy="319743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24"/>
          <p:cNvSpPr txBox="1">
            <a:spLocks noGrp="1"/>
          </p:cNvSpPr>
          <p:nvPr>
            <p:ph type="body" idx="3"/>
          </p:nvPr>
        </p:nvSpPr>
        <p:spPr>
          <a:xfrm>
            <a:off x="506413" y="1739788"/>
            <a:ext cx="5472000" cy="319743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24"/>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92" name="Google Shape;92;p124"/>
          <p:cNvSpPr>
            <a:spLocks noGrp="1"/>
          </p:cNvSpPr>
          <p:nvPr>
            <p:ph type="pic" idx="4"/>
          </p:nvPr>
        </p:nvSpPr>
        <p:spPr>
          <a:xfrm>
            <a:off x="0" y="5538420"/>
            <a:ext cx="12192000" cy="1319580"/>
          </a:xfrm>
          <a:prstGeom prst="rect">
            <a:avLst/>
          </a:prstGeom>
          <a:noFill/>
          <a:ln>
            <a:noFill/>
          </a:ln>
        </p:spPr>
      </p:sp>
      <p:sp>
        <p:nvSpPr>
          <p:cNvPr id="93" name="Google Shape;93;p124"/>
          <p:cNvSpPr txBox="1">
            <a:spLocks noGrp="1"/>
          </p:cNvSpPr>
          <p:nvPr>
            <p:ph type="ftr" idx="11"/>
          </p:nvPr>
        </p:nvSpPr>
        <p:spPr>
          <a:xfrm>
            <a:off x="506413" y="5322888"/>
            <a:ext cx="90185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24"/>
          <p:cNvSpPr txBox="1">
            <a:spLocks noGrp="1"/>
          </p:cNvSpPr>
          <p:nvPr>
            <p:ph type="sldNum" idx="12"/>
          </p:nvPr>
        </p:nvSpPr>
        <p:spPr>
          <a:xfrm>
            <a:off x="10034588" y="5322888"/>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pic>
        <p:nvPicPr>
          <p:cNvPr id="13" name="Immagin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4257676"/>
            <a:ext cx="1192876" cy="8104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5"/>
          <p:cNvSpPr/>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11" name="Google Shape;11;p115"/>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9pPr>
          </a:lstStyle>
          <a:p>
            <a:endParaRPr/>
          </a:p>
        </p:txBody>
      </p:sp>
      <p:sp>
        <p:nvSpPr>
          <p:cNvPr id="12" name="Google Shape;12;p115"/>
          <p:cNvSpPr txBox="1">
            <a:spLocks noGrp="1"/>
          </p:cNvSpPr>
          <p:nvPr>
            <p:ph type="ftr" idx="11"/>
          </p:nvPr>
        </p:nvSpPr>
        <p:spPr>
          <a:xfrm>
            <a:off x="506413" y="6623050"/>
            <a:ext cx="9018587" cy="2159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sp>
        <p:nvSpPr>
          <p:cNvPr id="13" name="Google Shape;13;p115"/>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14" name="Google Shape;14;p115"/>
          <p:cNvSpPr txBox="1">
            <a:spLocks noGrp="1"/>
          </p:cNvSpPr>
          <p:nvPr>
            <p:ph type="body" idx="1"/>
          </p:nvPr>
        </p:nvSpPr>
        <p:spPr>
          <a:xfrm>
            <a:off x="506413" y="1739900"/>
            <a:ext cx="11176000" cy="4500563"/>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15"/>
          <p:cNvSpPr txBox="1"/>
          <p:nvPr/>
        </p:nvSpPr>
        <p:spPr>
          <a:xfrm>
            <a:off x="506413" y="6086475"/>
            <a:ext cx="11176000" cy="15398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1000"/>
              <a:buFont typeface="Arial"/>
              <a:buNone/>
            </a:pPr>
            <a:r>
              <a:rPr lang="it-IT"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3.0/ig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p:nvPr/>
        </p:nvSpPr>
        <p:spPr>
          <a:xfrm>
            <a:off x="-14288" y="4992688"/>
            <a:ext cx="12206288" cy="1879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pic>
        <p:nvPicPr>
          <p:cNvPr id="144" name="Google Shape;144;p1"/>
          <p:cNvPicPr preferRelativeResize="0"/>
          <p:nvPr/>
        </p:nvPicPr>
        <p:blipFill rotWithShape="1">
          <a:blip r:embed="rId3">
            <a:alphaModFix/>
          </a:blip>
          <a:srcRect l="-23" t="754" r="21" b="56347"/>
          <a:stretch/>
        </p:blipFill>
        <p:spPr>
          <a:xfrm>
            <a:off x="-53975" y="0"/>
            <a:ext cx="12245975" cy="3429000"/>
          </a:xfrm>
          <a:prstGeom prst="rect">
            <a:avLst/>
          </a:prstGeom>
          <a:noFill/>
          <a:ln>
            <a:noFill/>
          </a:ln>
        </p:spPr>
      </p:pic>
      <p:grpSp>
        <p:nvGrpSpPr>
          <p:cNvPr id="145" name="Google Shape;145;p1"/>
          <p:cNvGrpSpPr/>
          <p:nvPr/>
        </p:nvGrpSpPr>
        <p:grpSpPr>
          <a:xfrm>
            <a:off x="395288" y="1377696"/>
            <a:ext cx="4847272" cy="2559000"/>
            <a:chOff x="438676" y="3614394"/>
            <a:chExt cx="4848012" cy="2632410"/>
          </a:xfrm>
        </p:grpSpPr>
        <p:sp>
          <p:nvSpPr>
            <p:cNvPr id="146" name="Google Shape;146;p1"/>
            <p:cNvSpPr txBox="1"/>
            <p:nvPr/>
          </p:nvSpPr>
          <p:spPr>
            <a:xfrm>
              <a:off x="438676" y="4221386"/>
              <a:ext cx="4409033" cy="1368305"/>
            </a:xfrm>
            <a:prstGeom prst="rect">
              <a:avLst/>
            </a:prstGeom>
            <a:solidFill>
              <a:srgbClr val="00B0F0"/>
            </a:solidFill>
            <a:ln>
              <a:noFill/>
            </a:ln>
            <a:effectLst>
              <a:outerShdw blurRad="50800" dist="38100" dir="2700000" algn="tl" rotWithShape="0">
                <a:srgbClr val="000000">
                  <a:alpha val="39215"/>
                </a:srgbClr>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1"/>
            <p:cNvSpPr txBox="1"/>
            <p:nvPr/>
          </p:nvSpPr>
          <p:spPr>
            <a:xfrm>
              <a:off x="505516" y="3614394"/>
              <a:ext cx="4781172" cy="2632410"/>
            </a:xfrm>
            <a:prstGeom prst="rect">
              <a:avLst/>
            </a:prstGeom>
            <a:noFill/>
            <a:ln>
              <a:noFill/>
            </a:ln>
          </p:spPr>
          <p:txBody>
            <a:bodyPr spcFirstLastPara="1" wrap="square" lIns="36575" tIns="36575" rIns="36575" bIns="36575" anchor="t" anchorCtr="0">
              <a:noAutofit/>
            </a:bodyPr>
            <a:lstStyle/>
            <a:p>
              <a:pPr marL="0" marR="0" lvl="0" indent="0" algn="l" rtl="0">
                <a:lnSpc>
                  <a:spcPct val="128000"/>
                </a:lnSpc>
                <a:spcBef>
                  <a:spcPts val="0"/>
                </a:spcBef>
                <a:spcAft>
                  <a:spcPts val="0"/>
                </a:spcAft>
                <a:buClr>
                  <a:srgbClr val="000000"/>
                </a:buClr>
                <a:buSzPts val="2400"/>
                <a:buFont typeface="Arial"/>
                <a:buNone/>
              </a:pPr>
              <a:endParaRPr sz="2400" b="1" i="0" u="none" strike="noStrike" cap="none">
                <a:solidFill>
                  <a:srgbClr val="FFFFF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r>
                <a:rPr lang="it-IT" sz="4800" b="1" i="0" u="none" strike="noStrike" cap="none">
                  <a:solidFill>
                    <a:srgbClr val="FFFFFE"/>
                  </a:solidFill>
                  <a:latin typeface="Calibri"/>
                  <a:ea typeface="Calibri"/>
                  <a:cs typeface="Calibri"/>
                  <a:sym typeface="Calibri"/>
                </a:rPr>
                <a:t>Human Rights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it-IT" sz="4800" b="1" i="0" u="none" strike="noStrike" cap="none">
                  <a:solidFill>
                    <a:srgbClr val="FFFFFE"/>
                  </a:solidFill>
                  <a:latin typeface="Calibri"/>
                  <a:ea typeface="Calibri"/>
                  <a:cs typeface="Calibri"/>
                  <a:sym typeface="Calibri"/>
                </a:rPr>
                <a:t>I diritti umani</a:t>
              </a:r>
              <a:endParaRPr sz="1800" b="0" i="0" u="none" strike="noStrike" cap="none">
                <a:solidFill>
                  <a:schemeClr val="dk1"/>
                </a:solidFill>
                <a:latin typeface="Arial"/>
                <a:ea typeface="Arial"/>
                <a:cs typeface="Arial"/>
                <a:sym typeface="Arial"/>
              </a:endParaRPr>
            </a:p>
          </p:txBody>
        </p:sp>
      </p:grpSp>
      <p:sp>
        <p:nvSpPr>
          <p:cNvPr id="148" name="Google Shape;148;p1"/>
          <p:cNvSpPr/>
          <p:nvPr/>
        </p:nvSpPr>
        <p:spPr>
          <a:xfrm rot="-5400000">
            <a:off x="4960163" y="111938"/>
            <a:ext cx="2243100" cy="12192000"/>
          </a:xfrm>
          <a:prstGeom prst="rect">
            <a:avLst/>
          </a:prstGeom>
          <a:gradFill>
            <a:gsLst>
              <a:gs pos="0">
                <a:srgbClr val="006A90"/>
              </a:gs>
              <a:gs pos="100000">
                <a:srgbClr val="00B0F0">
                  <a:alpha val="0"/>
                </a:srgbClr>
              </a:gs>
            </a:gsLst>
            <a:lin ang="0" scaled="0"/>
          </a:gradFill>
          <a:ln w="31750" cap="flat" cmpd="sng">
            <a:solidFill>
              <a:srgbClr val="DCD6D4">
                <a:alpha val="0"/>
              </a:srgbClr>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149" name="Google Shape;149;p1"/>
          <p:cNvSpPr txBox="1"/>
          <p:nvPr/>
        </p:nvSpPr>
        <p:spPr>
          <a:xfrm>
            <a:off x="395288" y="4230688"/>
            <a:ext cx="6815137" cy="544512"/>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it-IT" sz="3000" b="0" i="0" u="none" strike="noStrike" cap="none" dirty="0" smtClean="0">
                <a:solidFill>
                  <a:srgbClr val="00B0F0"/>
                </a:solidFill>
                <a:latin typeface="Calibri"/>
                <a:ea typeface="Calibri"/>
                <a:cs typeface="Calibri"/>
                <a:sym typeface="Calibri"/>
              </a:rPr>
              <a:t>Formazione base </a:t>
            </a:r>
            <a:r>
              <a:rPr lang="it-IT" sz="3000" b="0" i="0" u="none" strike="noStrike" cap="none" dirty="0" err="1" smtClean="0">
                <a:solidFill>
                  <a:srgbClr val="00B0F0"/>
                </a:solidFill>
                <a:latin typeface="Calibri"/>
                <a:ea typeface="Calibri"/>
                <a:cs typeface="Calibri"/>
                <a:sym typeface="Calibri"/>
              </a:rPr>
              <a:t>QualityRights</a:t>
            </a:r>
            <a:r>
              <a:rPr lang="it-IT" sz="3000" dirty="0">
                <a:solidFill>
                  <a:srgbClr val="00B0F0"/>
                </a:solidFill>
                <a:latin typeface="Calibri"/>
                <a:ea typeface="Calibri"/>
                <a:cs typeface="Calibri"/>
                <a:sym typeface="Calibri"/>
              </a:rPr>
              <a:t> </a:t>
            </a:r>
            <a:r>
              <a:rPr lang="it-IT" sz="3000" dirty="0" smtClean="0">
                <a:solidFill>
                  <a:srgbClr val="00B0F0"/>
                </a:solidFill>
                <a:latin typeface="Calibri"/>
                <a:ea typeface="Calibri"/>
                <a:cs typeface="Calibri"/>
                <a:sym typeface="Calibri"/>
              </a:rPr>
              <a:t>OMS</a:t>
            </a:r>
            <a:r>
              <a:rPr lang="it-IT" sz="3000" b="0" i="0" u="none" strike="noStrike" cap="none" dirty="0" smtClean="0">
                <a:solidFill>
                  <a:srgbClr val="00B0F0"/>
                </a:solidFill>
                <a:latin typeface="Calibri"/>
                <a:ea typeface="Calibri"/>
                <a:cs typeface="Calibri"/>
                <a:sym typeface="Calibri"/>
              </a:rPr>
              <a:t> – per tutti i servizi e tutte le persone</a:t>
            </a:r>
            <a:endParaRPr sz="1800" b="0" i="0" u="none" strike="noStrike" cap="none" dirty="0">
              <a:solidFill>
                <a:schemeClr val="dk1"/>
              </a:solidFill>
              <a:latin typeface="Arial"/>
              <a:ea typeface="Arial"/>
              <a:cs typeface="Arial"/>
              <a:sym typeface="Arial"/>
            </a:endParaRPr>
          </a:p>
        </p:txBody>
      </p:sp>
      <p:sp>
        <p:nvSpPr>
          <p:cNvPr id="150" name="Google Shape;150;p1"/>
          <p:cNvSpPr txBox="1"/>
          <p:nvPr/>
        </p:nvSpPr>
        <p:spPr>
          <a:xfrm>
            <a:off x="9898063" y="249238"/>
            <a:ext cx="2293937" cy="514350"/>
          </a:xfrm>
          <a:prstGeom prst="rect">
            <a:avLst/>
          </a:prstGeom>
          <a:solidFill>
            <a:srgbClr val="00B0F0"/>
          </a:solidFill>
          <a:ln>
            <a:noFill/>
          </a:ln>
          <a:effectLst>
            <a:outerShdw blurRad="50800" dist="38100" dir="2700000" algn="tl" rotWithShape="0">
              <a:srgbClr val="000000">
                <a:alpha val="40000"/>
              </a:srgbClr>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it-IT" sz="2800" b="0" i="0" u="none" strike="noStrike" cap="none">
                <a:solidFill>
                  <a:srgbClr val="FFFFFE"/>
                </a:solidFill>
                <a:latin typeface="Calibri"/>
                <a:ea typeface="Calibri"/>
                <a:cs typeface="Calibri"/>
                <a:sym typeface="Calibri"/>
              </a:rPr>
              <a:t>Course Slides</a:t>
            </a:r>
            <a:endParaRPr sz="2800" b="0" i="0" u="none" strike="noStrike" cap="none">
              <a:solidFill>
                <a:schemeClr val="dk1"/>
              </a:solidFill>
              <a:latin typeface="Arial"/>
              <a:ea typeface="Arial"/>
              <a:cs typeface="Arial"/>
              <a:sym typeface="Arial"/>
            </a:endParaRPr>
          </a:p>
        </p:txBody>
      </p:sp>
      <p:grpSp>
        <p:nvGrpSpPr>
          <p:cNvPr id="151" name="Google Shape;151;p1"/>
          <p:cNvGrpSpPr/>
          <p:nvPr/>
        </p:nvGrpSpPr>
        <p:grpSpPr>
          <a:xfrm>
            <a:off x="10685463" y="5441950"/>
            <a:ext cx="1292225" cy="1238250"/>
            <a:chOff x="158998" y="5422506"/>
            <a:chExt cx="1133135" cy="1128709"/>
          </a:xfrm>
        </p:grpSpPr>
        <p:pic>
          <p:nvPicPr>
            <p:cNvPr id="152" name="Google Shape;152;p1"/>
            <p:cNvPicPr preferRelativeResize="0"/>
            <p:nvPr/>
          </p:nvPicPr>
          <p:blipFill rotWithShape="1">
            <a:blip r:embed="rId4">
              <a:alphaModFix/>
            </a:blip>
            <a:srcRect/>
            <a:stretch/>
          </p:blipFill>
          <p:spPr>
            <a:xfrm>
              <a:off x="158998" y="5422506"/>
              <a:ext cx="1133135" cy="939657"/>
            </a:xfrm>
            <a:prstGeom prst="rect">
              <a:avLst/>
            </a:prstGeom>
            <a:noFill/>
            <a:ln>
              <a:noFill/>
            </a:ln>
          </p:spPr>
        </p:pic>
        <p:sp>
          <p:nvSpPr>
            <p:cNvPr id="153" name="Google Shape;153;p1"/>
            <p:cNvSpPr txBox="1"/>
            <p:nvPr/>
          </p:nvSpPr>
          <p:spPr>
            <a:xfrm>
              <a:off x="290136" y="6375666"/>
              <a:ext cx="870857" cy="17554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FF0000"/>
                  </a:solidFill>
                  <a:latin typeface="Calibri"/>
                  <a:ea typeface="Calibri"/>
                  <a:cs typeface="Calibri"/>
                  <a:sym typeface="Calibri"/>
                </a:rPr>
                <a:t>QualityRights</a:t>
              </a:r>
              <a:endParaRPr sz="1400" b="0" i="0" u="none" strike="noStrike" cap="none">
                <a:solidFill>
                  <a:srgbClr val="000000"/>
                </a:solidFill>
                <a:latin typeface="Arial"/>
                <a:ea typeface="Arial"/>
                <a:cs typeface="Arial"/>
                <a:sym typeface="Arial"/>
              </a:endParaRPr>
            </a:p>
          </p:txBody>
        </p:sp>
      </p:grpSp>
      <p:sp>
        <p:nvSpPr>
          <p:cNvPr id="154" name="Google Shape;154;p1"/>
          <p:cNvSpPr txBox="1"/>
          <p:nvPr/>
        </p:nvSpPr>
        <p:spPr>
          <a:xfrm>
            <a:off x="11156950" y="3186113"/>
            <a:ext cx="1343025" cy="250825"/>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it-IT" sz="1000" b="0" i="0" u="none" strike="noStrike" cap="none">
                <a:solidFill>
                  <a:srgbClr val="FFFFFE"/>
                </a:solidFill>
                <a:latin typeface="Calibri"/>
                <a:ea typeface="Calibri"/>
                <a:cs typeface="Calibri"/>
                <a:sym typeface="Calibri"/>
              </a:rPr>
              <a:t>WHO/Heba Farid </a:t>
            </a:r>
            <a:endParaRPr sz="1800" b="0" i="0" u="none" strike="noStrike" cap="none">
              <a:solidFill>
                <a:schemeClr val="dk1"/>
              </a:solidFill>
              <a:latin typeface="Arial"/>
              <a:ea typeface="Arial"/>
              <a:cs typeface="Arial"/>
              <a:sym typeface="Arial"/>
            </a:endParaRPr>
          </a:p>
        </p:txBody>
      </p:sp>
      <p:pic>
        <p:nvPicPr>
          <p:cNvPr id="14" name="Immagin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2587" y="5662310"/>
            <a:ext cx="1192876" cy="8104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0"/>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10</a:t>
            </a:fld>
            <a:endParaRPr/>
          </a:p>
        </p:txBody>
      </p:sp>
      <p:sp>
        <p:nvSpPr>
          <p:cNvPr id="225" name="Google Shape;225;p10"/>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1.1: Siamo tutti nati liberi e uguali - 1 </a:t>
            </a:r>
            <a:endParaRPr/>
          </a:p>
        </p:txBody>
      </p:sp>
      <p:sp>
        <p:nvSpPr>
          <p:cNvPr id="226" name="Google Shape;226;p10"/>
          <p:cNvSpPr txBox="1">
            <a:spLocks noGrp="1"/>
          </p:cNvSpPr>
          <p:nvPr>
            <p:ph type="body" idx="2"/>
          </p:nvPr>
        </p:nvSpPr>
        <p:spPr>
          <a:xfrm>
            <a:off x="506413" y="2760663"/>
            <a:ext cx="11174412" cy="582612"/>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400"/>
              <a:buFont typeface="Arial"/>
              <a:buNone/>
            </a:pPr>
            <a:r>
              <a:rPr lang="it-IT" sz="2400"/>
              <a:t>Sei d’accordo con la seguente affermazione? </a:t>
            </a:r>
            <a:endParaRPr/>
          </a:p>
          <a:p>
            <a:pPr marL="0" lvl="0" indent="0" algn="ctr" rtl="0">
              <a:lnSpc>
                <a:spcPct val="100000"/>
              </a:lnSpc>
              <a:spcBef>
                <a:spcPts val="1200"/>
              </a:spcBef>
              <a:spcAft>
                <a:spcPts val="0"/>
              </a:spcAft>
              <a:buSzPts val="2400"/>
              <a:buFont typeface="Arial"/>
              <a:buNone/>
            </a:pPr>
            <a:r>
              <a:rPr lang="it-IT" sz="2400" b="1" i="1"/>
              <a:t>Siamo tutti nati liberi e uguali</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100"/>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100</a:t>
            </a:fld>
            <a:endParaRPr/>
          </a:p>
        </p:txBody>
      </p:sp>
      <p:sp>
        <p:nvSpPr>
          <p:cNvPr id="971" name="Google Shape;971;p100"/>
          <p:cNvSpPr txBox="1">
            <a:spLocks noGrp="1"/>
          </p:cNvSpPr>
          <p:nvPr>
            <p:ph type="body" idx="1"/>
          </p:nvPr>
        </p:nvSpPr>
        <p:spPr>
          <a:xfrm>
            <a:off x="508000" y="1471613"/>
            <a:ext cx="11172825" cy="3222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Comunità</a:t>
            </a:r>
            <a:endParaRPr/>
          </a:p>
        </p:txBody>
      </p:sp>
      <p:sp>
        <p:nvSpPr>
          <p:cNvPr id="972" name="Google Shape;972;p100"/>
          <p:cNvSpPr txBox="1">
            <a:spLocks noGrp="1"/>
          </p:cNvSpPr>
          <p:nvPr>
            <p:ph type="body" idx="2"/>
          </p:nvPr>
        </p:nvSpPr>
        <p:spPr>
          <a:xfrm>
            <a:off x="506413" y="1828800"/>
            <a:ext cx="11174412" cy="41830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r>
              <a:rPr lang="it-IT" b="1"/>
              <a:t>Esempio 1: il movimento per i diritti civili degli afroamericani</a:t>
            </a:r>
            <a:endParaRPr/>
          </a:p>
          <a:p>
            <a:pPr marL="0" lvl="0" indent="0" algn="l" rtl="0">
              <a:lnSpc>
                <a:spcPct val="100000"/>
              </a:lnSpc>
              <a:spcBef>
                <a:spcPts val="1200"/>
              </a:spcBef>
              <a:spcAft>
                <a:spcPts val="0"/>
              </a:spcAft>
              <a:buSzPts val="2200"/>
              <a:buChar char="•"/>
            </a:pPr>
            <a:r>
              <a:rPr lang="it-IT"/>
              <a:t> Negli anni 60 del 1900 la comunità afroamericana negli Stati Uniti lottò per ottenere la parità di diritti. L’uso della protesta non violenta e della disobbedienza civile portarono all’estensione del Civil Rights Act del 1964.</a:t>
            </a:r>
            <a:endParaRPr/>
          </a:p>
          <a:p>
            <a:pPr marL="0" lvl="0" indent="0" algn="l" rtl="0">
              <a:lnSpc>
                <a:spcPct val="100000"/>
              </a:lnSpc>
              <a:spcBef>
                <a:spcPts val="1200"/>
              </a:spcBef>
              <a:spcAft>
                <a:spcPts val="0"/>
              </a:spcAft>
              <a:buSzPts val="2200"/>
              <a:buFont typeface="Arial"/>
              <a:buNone/>
            </a:pPr>
            <a:endParaRPr/>
          </a:p>
        </p:txBody>
      </p:sp>
      <p:sp>
        <p:nvSpPr>
          <p:cNvPr id="973" name="Google Shape;973;p100"/>
          <p:cNvSpPr txBox="1">
            <a:spLocks noGrp="1"/>
          </p:cNvSpPr>
          <p:nvPr>
            <p:ph type="title"/>
          </p:nvPr>
        </p:nvSpPr>
        <p:spPr>
          <a:xfrm>
            <a:off x="506413" y="506413"/>
            <a:ext cx="10798175" cy="439737"/>
          </a:xfrm>
          <a:prstGeom prst="rect">
            <a:avLst/>
          </a:prstGeom>
          <a:noFill/>
          <a:ln>
            <a:noFill/>
          </a:ln>
        </p:spPr>
        <p:txBody>
          <a:bodyPr spcFirstLastPara="1" wrap="square" lIns="0" tIns="0" rIns="0" bIns="0" anchor="t" anchorCtr="0">
            <a:noAutofit/>
          </a:bodyPr>
          <a:lstStyle/>
          <a:p>
            <a:pPr marL="0" lvl="0" indent="0" algn="ctr" rtl="0">
              <a:lnSpc>
                <a:spcPct val="117857"/>
              </a:lnSpc>
              <a:spcBef>
                <a:spcPts val="0"/>
              </a:spcBef>
              <a:spcAft>
                <a:spcPts val="0"/>
              </a:spcAft>
              <a:buSzPts val="1400"/>
              <a:buNone/>
            </a:pPr>
            <a:r>
              <a:rPr lang="it-IT" sz="2800"/>
              <a:t>Presentazione: combattere per i diritti – i difensori dei diritti umani - 6</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101"/>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101</a:t>
            </a:fld>
            <a:endParaRPr/>
          </a:p>
        </p:txBody>
      </p:sp>
      <p:sp>
        <p:nvSpPr>
          <p:cNvPr id="980" name="Google Shape;980;p101"/>
          <p:cNvSpPr txBox="1">
            <a:spLocks noGrp="1"/>
          </p:cNvSpPr>
          <p:nvPr>
            <p:ph type="body" idx="1"/>
          </p:nvPr>
        </p:nvSpPr>
        <p:spPr>
          <a:xfrm>
            <a:off x="508000" y="1128713"/>
            <a:ext cx="11172825" cy="420687"/>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Comunità</a:t>
            </a:r>
            <a:endParaRPr/>
          </a:p>
        </p:txBody>
      </p:sp>
      <p:sp>
        <p:nvSpPr>
          <p:cNvPr id="981" name="Google Shape;981;p101"/>
          <p:cNvSpPr txBox="1">
            <a:spLocks noGrp="1"/>
          </p:cNvSpPr>
          <p:nvPr>
            <p:ph type="body" idx="2"/>
          </p:nvPr>
        </p:nvSpPr>
        <p:spPr>
          <a:xfrm>
            <a:off x="506413" y="1693863"/>
            <a:ext cx="11174412" cy="4318000"/>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r>
              <a:rPr lang="it-IT" b="1"/>
              <a:t>Esempio 2: Movimento degli utenti e sopravvissuti della psichiatria </a:t>
            </a:r>
            <a:endParaRPr/>
          </a:p>
          <a:p>
            <a:pPr marL="0" lvl="0" indent="0" algn="l" rtl="0">
              <a:lnSpc>
                <a:spcPct val="100000"/>
              </a:lnSpc>
              <a:spcBef>
                <a:spcPts val="1200"/>
              </a:spcBef>
              <a:spcAft>
                <a:spcPts val="0"/>
              </a:spcAft>
              <a:buSzPts val="2200"/>
              <a:buFont typeface="Arial"/>
              <a:buNone/>
            </a:pPr>
            <a:endParaRPr b="1"/>
          </a:p>
          <a:p>
            <a:pPr marL="0" lvl="0" indent="0" algn="l" rtl="0">
              <a:lnSpc>
                <a:spcPct val="100000"/>
              </a:lnSpc>
              <a:spcBef>
                <a:spcPts val="1200"/>
              </a:spcBef>
              <a:spcAft>
                <a:spcPts val="0"/>
              </a:spcAft>
              <a:buSzPts val="2200"/>
              <a:buFont typeface="Arial"/>
              <a:buNone/>
            </a:pPr>
            <a:r>
              <a:rPr lang="it-IT"/>
              <a:t>Il movimento degli utenti e sopravvissuti della psichiatria si sviluppò ampiamente in risposta ai danni ed abusi della psichiatria. Negli Stati Uniti negli anni ‘60 e ‘70 del Novecento alcuni ex-pazienti psichiatrici denunciarono pubblicamente i danni causati dagli abusi – tra cui l’uso della violenza, il ricovero e i trattamenti forzati , l’uso dell’isolamento e del contenimento ed altre misure coercitive.</a:t>
            </a:r>
            <a:endParaRPr/>
          </a:p>
        </p:txBody>
      </p:sp>
      <p:sp>
        <p:nvSpPr>
          <p:cNvPr id="982" name="Google Shape;982;p101"/>
          <p:cNvSpPr txBox="1">
            <a:spLocks noGrp="1"/>
          </p:cNvSpPr>
          <p:nvPr>
            <p:ph type="title"/>
          </p:nvPr>
        </p:nvSpPr>
        <p:spPr>
          <a:xfrm>
            <a:off x="506413" y="225425"/>
            <a:ext cx="10798175" cy="404813"/>
          </a:xfrm>
          <a:prstGeom prst="rect">
            <a:avLst/>
          </a:prstGeom>
          <a:noFill/>
          <a:ln>
            <a:noFill/>
          </a:ln>
        </p:spPr>
        <p:txBody>
          <a:bodyPr spcFirstLastPara="1" wrap="square" lIns="0" tIns="0" rIns="0" bIns="0" anchor="t" anchorCtr="0">
            <a:noAutofit/>
          </a:bodyPr>
          <a:lstStyle/>
          <a:p>
            <a:pPr marL="0" lvl="0" indent="0" algn="ctr" rtl="0">
              <a:lnSpc>
                <a:spcPct val="117857"/>
              </a:lnSpc>
              <a:spcBef>
                <a:spcPts val="0"/>
              </a:spcBef>
              <a:spcAft>
                <a:spcPts val="0"/>
              </a:spcAft>
              <a:buSzPts val="1400"/>
              <a:buNone/>
            </a:pPr>
            <a:r>
              <a:rPr lang="it-IT" sz="2800"/>
              <a:t>Presentazione: combattere per i diritti – i difensori dei diritti umani – 7</a:t>
            </a:r>
            <a:br>
              <a:rPr lang="it-IT" sz="2800"/>
            </a:br>
            <a:endParaRPr sz="280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102"/>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102</a:t>
            </a:fld>
            <a:endParaRPr/>
          </a:p>
        </p:txBody>
      </p:sp>
      <p:sp>
        <p:nvSpPr>
          <p:cNvPr id="989" name="Google Shape;989;p102"/>
          <p:cNvSpPr txBox="1">
            <a:spLocks noGrp="1"/>
          </p:cNvSpPr>
          <p:nvPr>
            <p:ph type="body" idx="1"/>
          </p:nvPr>
        </p:nvSpPr>
        <p:spPr>
          <a:xfrm>
            <a:off x="508000" y="800100"/>
            <a:ext cx="11172825" cy="1006475"/>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Governi</a:t>
            </a:r>
            <a:endParaRPr/>
          </a:p>
        </p:txBody>
      </p:sp>
      <p:sp>
        <p:nvSpPr>
          <p:cNvPr id="990" name="Google Shape;990;p102"/>
          <p:cNvSpPr txBox="1">
            <a:spLocks noGrp="1"/>
          </p:cNvSpPr>
          <p:nvPr>
            <p:ph type="body" idx="2"/>
          </p:nvPr>
        </p:nvSpPr>
        <p:spPr>
          <a:xfrm>
            <a:off x="506413" y="2157413"/>
            <a:ext cx="11174412" cy="3854450"/>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I governi hanno la responsabilità primaria di proteggere, rispettare e realizzare i diritti umani.</a:t>
            </a:r>
            <a:endParaRPr/>
          </a:p>
          <a:p>
            <a:pPr marL="285750" lvl="0" indent="-285750" algn="l" rtl="0">
              <a:lnSpc>
                <a:spcPct val="100000"/>
              </a:lnSpc>
              <a:spcBef>
                <a:spcPts val="1200"/>
              </a:spcBef>
              <a:spcAft>
                <a:spcPts val="0"/>
              </a:spcAft>
              <a:buSzPts val="2200"/>
              <a:buChar char="•"/>
            </a:pPr>
            <a:r>
              <a:rPr lang="it-IT"/>
              <a:t>I governi mondiali hanno convenuto di rispettare i diritti contenuti nell’ UDHR ed in altri principali accordi sui diritti umani.</a:t>
            </a:r>
            <a:endParaRPr/>
          </a:p>
          <a:p>
            <a:pPr marL="285750" lvl="0" indent="-285750" algn="l" rtl="0">
              <a:lnSpc>
                <a:spcPct val="100000"/>
              </a:lnSpc>
              <a:spcBef>
                <a:spcPts val="1200"/>
              </a:spcBef>
              <a:spcAft>
                <a:spcPts val="0"/>
              </a:spcAft>
              <a:buSzPts val="2200"/>
              <a:buChar char="•"/>
            </a:pPr>
            <a:r>
              <a:rPr lang="it-IT"/>
              <a:t>Malgrado ciò, le violazioni dei diritti umani sono ancora molto comuni in alcuni Paesi.</a:t>
            </a:r>
            <a:endParaRPr/>
          </a:p>
        </p:txBody>
      </p:sp>
      <p:sp>
        <p:nvSpPr>
          <p:cNvPr id="991" name="Google Shape;991;p102"/>
          <p:cNvSpPr txBox="1">
            <a:spLocks noGrp="1"/>
          </p:cNvSpPr>
          <p:nvPr>
            <p:ph type="title"/>
          </p:nvPr>
        </p:nvSpPr>
        <p:spPr>
          <a:xfrm>
            <a:off x="506413" y="506413"/>
            <a:ext cx="10798175" cy="439737"/>
          </a:xfrm>
          <a:prstGeom prst="rect">
            <a:avLst/>
          </a:prstGeom>
          <a:noFill/>
          <a:ln>
            <a:noFill/>
          </a:ln>
        </p:spPr>
        <p:txBody>
          <a:bodyPr spcFirstLastPara="1" wrap="square" lIns="0" tIns="0" rIns="0" bIns="0" anchor="t" anchorCtr="0">
            <a:noAutofit/>
          </a:bodyPr>
          <a:lstStyle/>
          <a:p>
            <a:pPr marL="0" lvl="0" indent="0" algn="ctr" rtl="0">
              <a:lnSpc>
                <a:spcPct val="117857"/>
              </a:lnSpc>
              <a:spcBef>
                <a:spcPts val="0"/>
              </a:spcBef>
              <a:spcAft>
                <a:spcPts val="0"/>
              </a:spcAft>
              <a:buSzPts val="1400"/>
              <a:buNone/>
            </a:pPr>
            <a:r>
              <a:rPr lang="it-IT" sz="2800"/>
              <a:t>Presentazione: combattere per i diritti – i difensori dei diritti umani – 8</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103"/>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103</a:t>
            </a:fld>
            <a:endParaRPr/>
          </a:p>
        </p:txBody>
      </p:sp>
      <p:sp>
        <p:nvSpPr>
          <p:cNvPr id="998" name="Google Shape;998;p103"/>
          <p:cNvSpPr txBox="1">
            <a:spLocks noGrp="1"/>
          </p:cNvSpPr>
          <p:nvPr>
            <p:ph type="body" idx="1"/>
          </p:nvPr>
        </p:nvSpPr>
        <p:spPr>
          <a:xfrm>
            <a:off x="508000" y="1360488"/>
            <a:ext cx="11172825" cy="542925"/>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Le Nazioni Unite</a:t>
            </a:r>
            <a:endParaRPr/>
          </a:p>
        </p:txBody>
      </p:sp>
      <p:sp>
        <p:nvSpPr>
          <p:cNvPr id="999" name="Google Shape;999;p103"/>
          <p:cNvSpPr txBox="1">
            <a:spLocks noGrp="1"/>
          </p:cNvSpPr>
          <p:nvPr>
            <p:ph type="body" idx="2"/>
          </p:nvPr>
        </p:nvSpPr>
        <p:spPr>
          <a:xfrm>
            <a:off x="506413" y="2120900"/>
            <a:ext cx="11174412" cy="38909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Uno dei maggiori scopi delle Nazioni Unite è  quello di “sviluppare relazioni amichevoli“ tra gli stati basandosi sul rispetto dei diritti umani e l’autodeterminazione delle persone”. </a:t>
            </a:r>
            <a:endParaRPr/>
          </a:p>
          <a:p>
            <a:pPr marL="285750" lvl="0" indent="-285750" algn="l" rtl="0">
              <a:lnSpc>
                <a:spcPct val="100000"/>
              </a:lnSpc>
              <a:spcBef>
                <a:spcPts val="1200"/>
              </a:spcBef>
              <a:spcAft>
                <a:spcPts val="0"/>
              </a:spcAft>
              <a:buSzPts val="2200"/>
              <a:buChar char="•"/>
            </a:pPr>
            <a:r>
              <a:rPr lang="it-IT"/>
              <a:t>Le Nazioni Unite lavorano per monitorare, proteggere e sostenere i diritti umani nel mondo, attraverso l’Ufficio dell’Alto Commissario per i Diritti Umani, il Concilio per i Diritti Umani ed altri organismi.</a:t>
            </a:r>
            <a:endParaRPr/>
          </a:p>
          <a:p>
            <a:pPr marL="285750" lvl="0" indent="-285750" algn="l" rtl="0">
              <a:lnSpc>
                <a:spcPct val="100000"/>
              </a:lnSpc>
              <a:spcBef>
                <a:spcPts val="1200"/>
              </a:spcBef>
              <a:spcAft>
                <a:spcPts val="0"/>
              </a:spcAft>
              <a:buSzPts val="2200"/>
              <a:buFont typeface="Arial"/>
              <a:buNone/>
            </a:pPr>
            <a:endParaRPr/>
          </a:p>
        </p:txBody>
      </p:sp>
      <p:sp>
        <p:nvSpPr>
          <p:cNvPr id="1000" name="Google Shape;1000;p103"/>
          <p:cNvSpPr txBox="1">
            <a:spLocks noGrp="1"/>
          </p:cNvSpPr>
          <p:nvPr>
            <p:ph type="title"/>
          </p:nvPr>
        </p:nvSpPr>
        <p:spPr>
          <a:xfrm>
            <a:off x="506413" y="506413"/>
            <a:ext cx="10798175" cy="439737"/>
          </a:xfrm>
          <a:prstGeom prst="rect">
            <a:avLst/>
          </a:prstGeom>
          <a:noFill/>
          <a:ln>
            <a:noFill/>
          </a:ln>
        </p:spPr>
        <p:txBody>
          <a:bodyPr spcFirstLastPara="1" wrap="square" lIns="0" tIns="0" rIns="0" bIns="0" anchor="t" anchorCtr="0">
            <a:noAutofit/>
          </a:bodyPr>
          <a:lstStyle/>
          <a:p>
            <a:pPr marL="0" lvl="0" indent="0" algn="ctr" rtl="0">
              <a:lnSpc>
                <a:spcPct val="117857"/>
              </a:lnSpc>
              <a:spcBef>
                <a:spcPts val="0"/>
              </a:spcBef>
              <a:spcAft>
                <a:spcPts val="0"/>
              </a:spcAft>
              <a:buSzPts val="1400"/>
              <a:buNone/>
            </a:pPr>
            <a:r>
              <a:rPr lang="it-IT" sz="2800"/>
              <a:t>Presentazione: combattere per i diritti – i difensori dei diritti umani – 9</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04"/>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104</a:t>
            </a:fld>
            <a:endParaRPr/>
          </a:p>
        </p:txBody>
      </p:sp>
      <p:sp>
        <p:nvSpPr>
          <p:cNvPr id="1007" name="Google Shape;1007;p104"/>
          <p:cNvSpPr txBox="1">
            <a:spLocks noGrp="1"/>
          </p:cNvSpPr>
          <p:nvPr>
            <p:ph type="body" idx="1"/>
          </p:nvPr>
        </p:nvSpPr>
        <p:spPr>
          <a:xfrm>
            <a:off x="508000" y="1203325"/>
            <a:ext cx="11172825" cy="4445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Gruppi di Difesa, ONG ed organizzazioni basate sul credo religioso</a:t>
            </a:r>
            <a:endParaRPr/>
          </a:p>
        </p:txBody>
      </p:sp>
      <p:sp>
        <p:nvSpPr>
          <p:cNvPr id="1008" name="Google Shape;1008;p104"/>
          <p:cNvSpPr txBox="1">
            <a:spLocks noGrp="1"/>
          </p:cNvSpPr>
          <p:nvPr>
            <p:ph type="body" idx="2"/>
          </p:nvPr>
        </p:nvSpPr>
        <p:spPr>
          <a:xfrm>
            <a:off x="506413" y="1901825"/>
            <a:ext cx="11174412" cy="4110038"/>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Vari organismi difendono i diritti umani nel mondo. Esempi di organismi conosciuti sono:</a:t>
            </a:r>
            <a:endParaRPr/>
          </a:p>
          <a:p>
            <a:pPr marL="815975" lvl="3" indent="-285750" algn="l" rtl="0">
              <a:lnSpc>
                <a:spcPct val="100000"/>
              </a:lnSpc>
              <a:spcBef>
                <a:spcPts val="1200"/>
              </a:spcBef>
              <a:spcAft>
                <a:spcPts val="0"/>
              </a:spcAft>
              <a:buSzPts val="2200"/>
              <a:buChar char="•"/>
            </a:pPr>
            <a:r>
              <a:rPr lang="it-IT" sz="2200"/>
              <a:t>Amnesty International, CBM, Human Rights Watch, Humanity and Inclusion.</a:t>
            </a:r>
            <a:endParaRPr/>
          </a:p>
          <a:p>
            <a:pPr marL="285750" lvl="0" indent="-285750" algn="l" rtl="0">
              <a:lnSpc>
                <a:spcPct val="100000"/>
              </a:lnSpc>
              <a:spcBef>
                <a:spcPts val="1200"/>
              </a:spcBef>
              <a:spcAft>
                <a:spcPts val="0"/>
              </a:spcAft>
              <a:buSzPts val="2200"/>
              <a:buChar char="•"/>
            </a:pPr>
            <a:r>
              <a:rPr lang="it-IT"/>
              <a:t>Queste organizzazioni, generalmente composte da singole persone, fanno campagne per il rispetto, la protezione e lo sviluppo dei diritti umani nel mondo. </a:t>
            </a:r>
            <a:endParaRPr/>
          </a:p>
          <a:p>
            <a:pPr marL="285750" lvl="0" indent="-285750" algn="l" rtl="0">
              <a:lnSpc>
                <a:spcPct val="100000"/>
              </a:lnSpc>
              <a:spcBef>
                <a:spcPts val="1200"/>
              </a:spcBef>
              <a:spcAft>
                <a:spcPts val="0"/>
              </a:spcAft>
              <a:buSzPts val="2200"/>
              <a:buChar char="•"/>
            </a:pPr>
            <a:r>
              <a:rPr lang="it-IT"/>
              <a:t>Il lavoro di queste organizzazioni ha spesso grosso impatto sui governi e può condurre a veri cambiamenti. </a:t>
            </a:r>
            <a:endParaRPr/>
          </a:p>
          <a:p>
            <a:pPr marL="285750" lvl="0" indent="-285750" algn="l" rtl="0">
              <a:lnSpc>
                <a:spcPct val="100000"/>
              </a:lnSpc>
              <a:spcBef>
                <a:spcPts val="1200"/>
              </a:spcBef>
              <a:spcAft>
                <a:spcPts val="0"/>
              </a:spcAft>
              <a:buSzPts val="2200"/>
              <a:buFont typeface="Arial"/>
              <a:buNone/>
            </a:pPr>
            <a:endParaRPr/>
          </a:p>
        </p:txBody>
      </p:sp>
      <p:sp>
        <p:nvSpPr>
          <p:cNvPr id="1009" name="Google Shape;1009;p104"/>
          <p:cNvSpPr txBox="1">
            <a:spLocks noGrp="1"/>
          </p:cNvSpPr>
          <p:nvPr>
            <p:ph type="title"/>
          </p:nvPr>
        </p:nvSpPr>
        <p:spPr>
          <a:xfrm>
            <a:off x="506413" y="274638"/>
            <a:ext cx="10798175" cy="671512"/>
          </a:xfrm>
          <a:prstGeom prst="rect">
            <a:avLst/>
          </a:prstGeom>
          <a:noFill/>
          <a:ln>
            <a:noFill/>
          </a:ln>
        </p:spPr>
        <p:txBody>
          <a:bodyPr spcFirstLastPara="1" wrap="square" lIns="0" tIns="0" rIns="0" bIns="0" anchor="t" anchorCtr="0">
            <a:noAutofit/>
          </a:bodyPr>
          <a:lstStyle/>
          <a:p>
            <a:pPr marL="0" lvl="0" indent="0" algn="ctr" rtl="0">
              <a:lnSpc>
                <a:spcPct val="117857"/>
              </a:lnSpc>
              <a:spcBef>
                <a:spcPts val="0"/>
              </a:spcBef>
              <a:spcAft>
                <a:spcPts val="0"/>
              </a:spcAft>
              <a:buSzPts val="1400"/>
              <a:buNone/>
            </a:pPr>
            <a:r>
              <a:rPr lang="it-IT" sz="2800"/>
              <a:t>Presentazione: combattere per i diritti – i difensori dei diritti umani – 10</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105"/>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105</a:t>
            </a:fld>
            <a:endParaRPr/>
          </a:p>
        </p:txBody>
      </p:sp>
      <p:sp>
        <p:nvSpPr>
          <p:cNvPr id="1016" name="Google Shape;1016;p105"/>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200"/>
              <a:buFont typeface="Arial"/>
              <a:buNone/>
            </a:pPr>
            <a:endParaRPr b="1" i="1"/>
          </a:p>
          <a:p>
            <a:pPr marL="0" lvl="0" indent="0" algn="ctr" rtl="0">
              <a:lnSpc>
                <a:spcPct val="100000"/>
              </a:lnSpc>
              <a:spcBef>
                <a:spcPts val="1200"/>
              </a:spcBef>
              <a:spcAft>
                <a:spcPts val="0"/>
              </a:spcAft>
              <a:buSzPts val="2200"/>
              <a:buFont typeface="Arial"/>
              <a:buNone/>
            </a:pPr>
            <a:endParaRPr b="1" i="1"/>
          </a:p>
          <a:p>
            <a:pPr marL="0" lvl="0" indent="0" algn="ctr" rtl="0">
              <a:lnSpc>
                <a:spcPct val="100000"/>
              </a:lnSpc>
              <a:spcBef>
                <a:spcPts val="1200"/>
              </a:spcBef>
              <a:spcAft>
                <a:spcPts val="0"/>
              </a:spcAft>
              <a:buSzPts val="2500"/>
              <a:buFont typeface="Arial"/>
              <a:buNone/>
            </a:pPr>
            <a:r>
              <a:rPr lang="it-IT" sz="2500" b="1" i="1"/>
              <a:t>Vi vengono in mente alcuni difensori dei diritti umani o gruppi di difesa  nel vostro Paese?</a:t>
            </a:r>
            <a:endParaRPr/>
          </a:p>
          <a:p>
            <a:pPr marL="0" lvl="0" indent="0" algn="ctr" rtl="0">
              <a:lnSpc>
                <a:spcPct val="100000"/>
              </a:lnSpc>
              <a:spcBef>
                <a:spcPts val="1200"/>
              </a:spcBef>
              <a:spcAft>
                <a:spcPts val="0"/>
              </a:spcAft>
              <a:buSzPts val="2500"/>
              <a:buFont typeface="Arial"/>
              <a:buNone/>
            </a:pPr>
            <a:endParaRPr sz="2500" b="1" i="1"/>
          </a:p>
          <a:p>
            <a:pPr marL="0" lvl="0" indent="0" algn="ctr" rtl="0">
              <a:lnSpc>
                <a:spcPct val="100000"/>
              </a:lnSpc>
              <a:spcBef>
                <a:spcPts val="1200"/>
              </a:spcBef>
              <a:spcAft>
                <a:spcPts val="0"/>
              </a:spcAft>
              <a:buSzPts val="2500"/>
              <a:buFont typeface="Arial"/>
              <a:buNone/>
            </a:pPr>
            <a:endParaRPr sz="2500" b="1" i="1"/>
          </a:p>
          <a:p>
            <a:pPr marL="0" lvl="0" indent="0" algn="ctr" rtl="0">
              <a:lnSpc>
                <a:spcPct val="100000"/>
              </a:lnSpc>
              <a:spcBef>
                <a:spcPts val="1200"/>
              </a:spcBef>
              <a:spcAft>
                <a:spcPts val="0"/>
              </a:spcAft>
              <a:buSzPts val="2500"/>
              <a:buFont typeface="Arial"/>
              <a:buNone/>
            </a:pPr>
            <a:r>
              <a:rPr lang="it-IT" sz="2500" b="1" i="1"/>
              <a:t>Esiste un organismo nazionale per la difesa dei diritti umani nel vostro Paese? </a:t>
            </a:r>
            <a:endParaRPr/>
          </a:p>
        </p:txBody>
      </p:sp>
      <p:sp>
        <p:nvSpPr>
          <p:cNvPr id="1017" name="Google Shape;1017;p105"/>
          <p:cNvSpPr txBox="1">
            <a:spLocks noGrp="1"/>
          </p:cNvSpPr>
          <p:nvPr>
            <p:ph type="title"/>
          </p:nvPr>
        </p:nvSpPr>
        <p:spPr>
          <a:xfrm>
            <a:off x="506413" y="506413"/>
            <a:ext cx="11380787" cy="439737"/>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sz="2800"/>
              <a:t>Presentazione: combattere per i diritti – i difensori dei diritti umani - </a:t>
            </a:r>
            <a:r>
              <a:rPr lang="it-IT"/>
              <a:t>11</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106"/>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106</a:t>
            </a:fld>
            <a:endParaRPr/>
          </a:p>
        </p:txBody>
      </p:sp>
      <p:sp>
        <p:nvSpPr>
          <p:cNvPr id="1024" name="Google Shape;1024;p106"/>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Font typeface="Arial"/>
              <a:buNone/>
            </a:pPr>
            <a:endParaRPr sz="2500" b="1" i="1"/>
          </a:p>
          <a:p>
            <a:pPr marL="0" lvl="0" indent="0" algn="ctr" rtl="0">
              <a:lnSpc>
                <a:spcPct val="100000"/>
              </a:lnSpc>
              <a:spcBef>
                <a:spcPts val="1200"/>
              </a:spcBef>
              <a:spcAft>
                <a:spcPts val="0"/>
              </a:spcAft>
              <a:buSzPts val="2500"/>
              <a:buFont typeface="Arial"/>
              <a:buNone/>
            </a:pPr>
            <a:endParaRPr sz="2500" b="1" i="1"/>
          </a:p>
          <a:p>
            <a:pPr marL="0" lvl="0" indent="0" algn="ctr" rtl="0">
              <a:lnSpc>
                <a:spcPct val="100000"/>
              </a:lnSpc>
              <a:spcBef>
                <a:spcPts val="1200"/>
              </a:spcBef>
              <a:spcAft>
                <a:spcPts val="0"/>
              </a:spcAft>
              <a:buSzPts val="2500"/>
              <a:buFont typeface="Arial"/>
              <a:buNone/>
            </a:pPr>
            <a:endParaRPr sz="2500" b="1" i="1"/>
          </a:p>
          <a:p>
            <a:pPr marL="0" lvl="0" indent="0" algn="ctr" rtl="0">
              <a:lnSpc>
                <a:spcPct val="100000"/>
              </a:lnSpc>
              <a:spcBef>
                <a:spcPts val="1200"/>
              </a:spcBef>
              <a:spcAft>
                <a:spcPts val="0"/>
              </a:spcAft>
              <a:buSzPts val="2500"/>
              <a:buFont typeface="Arial"/>
              <a:buNone/>
            </a:pPr>
            <a:r>
              <a:rPr lang="it-IT" sz="2500" b="1" i="1"/>
              <a:t>Quali sono i 3 concetti principali che avete appreso durante questa sessione?</a:t>
            </a:r>
            <a:endParaRPr/>
          </a:p>
          <a:p>
            <a:pPr marL="0" lvl="0" indent="0" algn="l" rtl="0">
              <a:lnSpc>
                <a:spcPct val="100000"/>
              </a:lnSpc>
              <a:spcBef>
                <a:spcPts val="1200"/>
              </a:spcBef>
              <a:spcAft>
                <a:spcPts val="0"/>
              </a:spcAft>
              <a:buSzPts val="2200"/>
              <a:buFont typeface="Arial"/>
              <a:buNone/>
            </a:pPr>
            <a:endParaRPr/>
          </a:p>
        </p:txBody>
      </p:sp>
      <p:sp>
        <p:nvSpPr>
          <p:cNvPr id="1025" name="Google Shape;1025;p106"/>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Conclusione del corso – 1 </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p107"/>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107</a:t>
            </a:fld>
            <a:endParaRPr/>
          </a:p>
        </p:txBody>
      </p:sp>
      <p:sp>
        <p:nvSpPr>
          <p:cNvPr id="1032" name="Google Shape;1032;p107"/>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Concetti da ricordare:</a:t>
            </a:r>
            <a:endParaRPr/>
          </a:p>
          <a:p>
            <a:pPr marL="815975" lvl="3" indent="-285750" algn="l" rtl="0">
              <a:lnSpc>
                <a:spcPct val="100000"/>
              </a:lnSpc>
              <a:spcBef>
                <a:spcPts val="1200"/>
              </a:spcBef>
              <a:spcAft>
                <a:spcPts val="0"/>
              </a:spcAft>
              <a:buSzPts val="2200"/>
              <a:buChar char="•"/>
            </a:pPr>
            <a:r>
              <a:rPr lang="it-IT" sz="2200"/>
              <a:t>I diritti umani sono diritti fondamentali che noi abbiamo per il fatto di appartenere al genere umano.</a:t>
            </a:r>
            <a:endParaRPr/>
          </a:p>
          <a:p>
            <a:pPr marL="815975" lvl="3" indent="-285750" algn="l" rtl="0">
              <a:lnSpc>
                <a:spcPct val="100000"/>
              </a:lnSpc>
              <a:spcBef>
                <a:spcPts val="1200"/>
              </a:spcBef>
              <a:spcAft>
                <a:spcPts val="0"/>
              </a:spcAft>
              <a:buSzPts val="2200"/>
              <a:buChar char="•"/>
            </a:pPr>
            <a:r>
              <a:rPr lang="it-IT" sz="2200"/>
              <a:t>Siamo tutti nati con diritti umani ed essi non possono esserci tolti.</a:t>
            </a:r>
            <a:endParaRPr/>
          </a:p>
          <a:p>
            <a:pPr marL="815975" lvl="3" indent="-285750" algn="l" rtl="0">
              <a:lnSpc>
                <a:spcPct val="100000"/>
              </a:lnSpc>
              <a:spcBef>
                <a:spcPts val="1200"/>
              </a:spcBef>
              <a:spcAft>
                <a:spcPts val="0"/>
              </a:spcAft>
              <a:buSzPts val="2200"/>
              <a:buChar char="•"/>
            </a:pPr>
            <a:r>
              <a:rPr lang="it-IT" sz="2200"/>
              <a:t>Alcuni gruppi/segmenti della popolazione possono essere a più alto rischio di subire violazioni dei diritti umani. </a:t>
            </a:r>
            <a:endParaRPr/>
          </a:p>
          <a:p>
            <a:pPr marL="815975" lvl="3" indent="-285750" algn="l" rtl="0">
              <a:lnSpc>
                <a:spcPct val="100000"/>
              </a:lnSpc>
              <a:spcBef>
                <a:spcPts val="1200"/>
              </a:spcBef>
              <a:spcAft>
                <a:spcPts val="0"/>
              </a:spcAft>
              <a:buSzPts val="2200"/>
              <a:buChar char="•"/>
            </a:pPr>
            <a:r>
              <a:rPr lang="it-IT" sz="2200"/>
              <a:t>Noi tutti dobbiamo proteggere, difendere e sostenere ovunque i diritti umani –  a casa, nella comunità, nella salute ed in altri contesti.</a:t>
            </a:r>
            <a:endParaRPr/>
          </a:p>
          <a:p>
            <a:pPr marL="815975" lvl="3" indent="-285750" algn="l" rtl="0">
              <a:lnSpc>
                <a:spcPct val="100000"/>
              </a:lnSpc>
              <a:spcBef>
                <a:spcPts val="1200"/>
              </a:spcBef>
              <a:spcAft>
                <a:spcPts val="0"/>
              </a:spcAft>
              <a:buSzPts val="2200"/>
              <a:buChar char="•"/>
            </a:pPr>
            <a:r>
              <a:rPr lang="it-IT" sz="2200"/>
              <a:t>Ognuno ha un ruolo principale nella promozione dei diritti umani.</a:t>
            </a:r>
            <a:endParaRPr/>
          </a:p>
          <a:p>
            <a:pPr marL="815975" lvl="3" indent="-285750" algn="l" rtl="0">
              <a:lnSpc>
                <a:spcPct val="100000"/>
              </a:lnSpc>
              <a:spcBef>
                <a:spcPts val="1200"/>
              </a:spcBef>
              <a:spcAft>
                <a:spcPts val="0"/>
              </a:spcAft>
              <a:buSzPts val="2200"/>
              <a:buChar char="•"/>
            </a:pPr>
            <a:r>
              <a:rPr lang="it-IT" sz="2200"/>
              <a:t>Nel mondo, gruppi di difesa, comunità  e persone lavorano per la difesa dei diritti umani.</a:t>
            </a:r>
            <a:endParaRPr/>
          </a:p>
          <a:p>
            <a:pPr marL="285750" lvl="0" indent="-285750" algn="l" rtl="0">
              <a:lnSpc>
                <a:spcPct val="100000"/>
              </a:lnSpc>
              <a:spcBef>
                <a:spcPts val="1200"/>
              </a:spcBef>
              <a:spcAft>
                <a:spcPts val="0"/>
              </a:spcAft>
              <a:buSzPts val="2200"/>
              <a:buFont typeface="Arial"/>
              <a:buNone/>
            </a:pPr>
            <a:endParaRPr/>
          </a:p>
        </p:txBody>
      </p:sp>
      <p:sp>
        <p:nvSpPr>
          <p:cNvPr id="1033" name="Google Shape;1033;p107"/>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Conclusione del corso – 2 </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108"/>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108</a:t>
            </a:fld>
            <a:endParaRPr/>
          </a:p>
        </p:txBody>
      </p:sp>
      <p:sp>
        <p:nvSpPr>
          <p:cNvPr id="1040" name="Google Shape;1040;p108"/>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Ringraziamenti (1)</a:t>
            </a:r>
            <a:endParaRPr/>
          </a:p>
        </p:txBody>
      </p:sp>
      <p:sp>
        <p:nvSpPr>
          <p:cNvPr id="1041" name="Google Shape;1041;p108"/>
          <p:cNvSpPr txBox="1">
            <a:spLocks noGrp="1"/>
          </p:cNvSpPr>
          <p:nvPr>
            <p:ph type="body" idx="2"/>
          </p:nvPr>
        </p:nvSpPr>
        <p:spPr>
          <a:xfrm>
            <a:off x="506413" y="1500188"/>
            <a:ext cx="11174412" cy="4500562"/>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109"/>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109</a:t>
            </a:fld>
            <a:endParaRPr/>
          </a:p>
        </p:txBody>
      </p:sp>
      <p:sp>
        <p:nvSpPr>
          <p:cNvPr id="1048" name="Google Shape;1048;p109"/>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Ringraziamenti (2)</a:t>
            </a:r>
            <a:endParaRPr/>
          </a:p>
        </p:txBody>
      </p:sp>
      <p:sp>
        <p:nvSpPr>
          <p:cNvPr id="1049" name="Google Shape;1049;p109"/>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1"/>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11</a:t>
            </a:fld>
            <a:endParaRPr/>
          </a:p>
        </p:txBody>
      </p:sp>
      <p:sp>
        <p:nvSpPr>
          <p:cNvPr id="233" name="Google Shape;233;p11"/>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285750" algn="l" rtl="0">
              <a:lnSpc>
                <a:spcPct val="100000"/>
              </a:lnSpc>
              <a:spcBef>
                <a:spcPts val="1200"/>
              </a:spcBef>
              <a:spcAft>
                <a:spcPts val="0"/>
              </a:spcAft>
              <a:buSzPts val="2200"/>
              <a:buChar char="•"/>
            </a:pPr>
            <a:r>
              <a:rPr lang="it-IT"/>
              <a:t>L’affermazione “siamo tutti nati liberi e uguali” è intenzionalmente ambigua.</a:t>
            </a:r>
            <a:endParaRPr/>
          </a:p>
          <a:p>
            <a:pPr marL="285750" lvl="0" indent="-285750" algn="l" rtl="0">
              <a:lnSpc>
                <a:spcPct val="100000"/>
              </a:lnSpc>
              <a:spcBef>
                <a:spcPts val="1200"/>
              </a:spcBef>
              <a:spcAft>
                <a:spcPts val="0"/>
              </a:spcAft>
              <a:buSzPts val="2200"/>
              <a:buChar char="•"/>
            </a:pPr>
            <a:r>
              <a:rPr lang="it-IT"/>
              <a:t>Da un lato, in virtù del fatto di essere umani, siamo tutti nati liberi e uguali.</a:t>
            </a:r>
            <a:endParaRPr/>
          </a:p>
          <a:p>
            <a:pPr marL="285750" lvl="0" indent="-285750" algn="l" rtl="0">
              <a:lnSpc>
                <a:spcPct val="100000"/>
              </a:lnSpc>
              <a:spcBef>
                <a:spcPts val="1200"/>
              </a:spcBef>
              <a:spcAft>
                <a:spcPts val="0"/>
              </a:spcAft>
              <a:buSzPts val="2200"/>
              <a:buChar char="•"/>
            </a:pPr>
            <a:r>
              <a:rPr lang="it-IT"/>
              <a:t>Dall’altro lato, in molti casi  il governo o la società possono negare a molti individui il diritto alla libertà e all’eguaglianza.</a:t>
            </a:r>
            <a:endParaRPr/>
          </a:p>
          <a:p>
            <a:pPr marL="285750" lvl="0" indent="-285750" algn="l" rtl="0">
              <a:lnSpc>
                <a:spcPct val="100000"/>
              </a:lnSpc>
              <a:spcBef>
                <a:spcPts val="1200"/>
              </a:spcBef>
              <a:spcAft>
                <a:spcPts val="0"/>
              </a:spcAft>
              <a:buSzPts val="2200"/>
              <a:buChar char="•"/>
            </a:pPr>
            <a:r>
              <a:rPr lang="it-IT"/>
              <a:t>I diritti umani  fanno in modo che la libertà e l’eguaglianza di tutte le persone vengano rispettate. </a:t>
            </a:r>
            <a:endParaRPr/>
          </a:p>
          <a:p>
            <a:pPr marL="285750" lvl="0" indent="-146050" algn="l" rtl="0">
              <a:lnSpc>
                <a:spcPct val="100000"/>
              </a:lnSpc>
              <a:spcBef>
                <a:spcPts val="1200"/>
              </a:spcBef>
              <a:spcAft>
                <a:spcPts val="0"/>
              </a:spcAft>
              <a:buSzPts val="2200"/>
              <a:buNone/>
            </a:pPr>
            <a:endParaRPr/>
          </a:p>
        </p:txBody>
      </p:sp>
      <p:sp>
        <p:nvSpPr>
          <p:cNvPr id="234" name="Google Shape;234;p11"/>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1.1: Siamo tutti nati liberi e uguali - 2</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110"/>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110</a:t>
            </a:fld>
            <a:endParaRPr/>
          </a:p>
        </p:txBody>
      </p:sp>
      <p:sp>
        <p:nvSpPr>
          <p:cNvPr id="1057" name="Google Shape;1057;p110"/>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Ringraziamenti (3)</a:t>
            </a:r>
            <a:endParaRPr/>
          </a:p>
        </p:txBody>
      </p:sp>
      <p:sp>
        <p:nvSpPr>
          <p:cNvPr id="1058" name="Google Shape;1058;p110"/>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111"/>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111</a:t>
            </a:fld>
            <a:endParaRPr/>
          </a:p>
        </p:txBody>
      </p:sp>
      <p:sp>
        <p:nvSpPr>
          <p:cNvPr id="1066" name="Google Shape;1066;p111"/>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Ringraziamenti (4)</a:t>
            </a:r>
            <a:endParaRPr/>
          </a:p>
        </p:txBody>
      </p:sp>
      <p:sp>
        <p:nvSpPr>
          <p:cNvPr id="1067" name="Google Shape;1067;p111"/>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p112"/>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112</a:t>
            </a:fld>
            <a:endParaRPr/>
          </a:p>
        </p:txBody>
      </p:sp>
      <p:sp>
        <p:nvSpPr>
          <p:cNvPr id="1074" name="Google Shape;1074;p112"/>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Ringraziamenti (5)</a:t>
            </a:r>
            <a:endParaRPr/>
          </a:p>
        </p:txBody>
      </p:sp>
      <p:sp>
        <p:nvSpPr>
          <p:cNvPr id="1075" name="Google Shape;1075;p112"/>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113"/>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113</a:t>
            </a:fld>
            <a:endParaRPr/>
          </a:p>
        </p:txBody>
      </p:sp>
      <p:sp>
        <p:nvSpPr>
          <p:cNvPr id="1082" name="Google Shape;1082;p113"/>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Ringraziamenti (6)</a:t>
            </a:r>
            <a:endParaRPr/>
          </a:p>
        </p:txBody>
      </p:sp>
      <p:sp>
        <p:nvSpPr>
          <p:cNvPr id="1083" name="Google Shape;1083;p113"/>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14"/>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114</a:t>
            </a:fld>
            <a:endParaRPr/>
          </a:p>
        </p:txBody>
      </p:sp>
      <p:sp>
        <p:nvSpPr>
          <p:cNvPr id="1090" name="Google Shape;1090;p114"/>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Ringraziamenti (7)</a:t>
            </a:r>
            <a:endParaRPr/>
          </a:p>
        </p:txBody>
      </p:sp>
      <p:sp>
        <p:nvSpPr>
          <p:cNvPr id="1091" name="Google Shape;1091;p114"/>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2"/>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12</a:t>
            </a:fld>
            <a:endParaRPr/>
          </a:p>
        </p:txBody>
      </p:sp>
      <p:sp>
        <p:nvSpPr>
          <p:cNvPr id="241" name="Google Shape;241;p12"/>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endParaRPr/>
          </a:p>
          <a:p>
            <a:pPr marL="0" lvl="0" indent="0" algn="l" rtl="0">
              <a:lnSpc>
                <a:spcPct val="100000"/>
              </a:lnSpc>
              <a:spcBef>
                <a:spcPts val="1200"/>
              </a:spcBef>
              <a:spcAft>
                <a:spcPts val="0"/>
              </a:spcAft>
              <a:buSzPts val="2200"/>
              <a:buFont typeface="Arial"/>
              <a:buNone/>
            </a:pPr>
            <a:r>
              <a:rPr lang="it-IT"/>
              <a:t>Valutiamo:</a:t>
            </a:r>
            <a:endParaRPr/>
          </a:p>
          <a:p>
            <a:pPr marL="0" lvl="0" indent="0" algn="l" rtl="0">
              <a:lnSpc>
                <a:spcPct val="100000"/>
              </a:lnSpc>
              <a:spcBef>
                <a:spcPts val="1200"/>
              </a:spcBef>
              <a:spcAft>
                <a:spcPts val="0"/>
              </a:spcAft>
              <a:buSzPts val="2200"/>
              <a:buChar char="•"/>
            </a:pPr>
            <a:r>
              <a:rPr lang="it-IT"/>
              <a:t> Che cos’è la cosa più importante nella tua vita?</a:t>
            </a:r>
            <a:endParaRPr/>
          </a:p>
          <a:p>
            <a:pPr marL="0" lvl="0" indent="0" algn="l" rtl="0">
              <a:lnSpc>
                <a:spcPct val="100000"/>
              </a:lnSpc>
              <a:spcBef>
                <a:spcPts val="1200"/>
              </a:spcBef>
              <a:spcAft>
                <a:spcPts val="0"/>
              </a:spcAft>
              <a:buSzPts val="2200"/>
              <a:buChar char="•"/>
            </a:pPr>
            <a:r>
              <a:rPr lang="it-IT"/>
              <a:t> Di che cosa c’è bisogno per una vita piena?</a:t>
            </a:r>
            <a:endParaRPr/>
          </a:p>
          <a:p>
            <a:pPr marL="0" lvl="0" indent="0" algn="l" rtl="0">
              <a:lnSpc>
                <a:spcPct val="100000"/>
              </a:lnSpc>
              <a:spcBef>
                <a:spcPts val="1200"/>
              </a:spcBef>
              <a:spcAft>
                <a:spcPts val="0"/>
              </a:spcAft>
              <a:buSzPts val="2200"/>
              <a:buNone/>
            </a:pPr>
            <a:endParaRPr/>
          </a:p>
        </p:txBody>
      </p:sp>
      <p:sp>
        <p:nvSpPr>
          <p:cNvPr id="242" name="Google Shape;242;p12"/>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03125"/>
              </a:lnSpc>
              <a:spcBef>
                <a:spcPts val="0"/>
              </a:spcBef>
              <a:spcAft>
                <a:spcPts val="0"/>
              </a:spcAft>
              <a:buSzPts val="1400"/>
              <a:buNone/>
            </a:pPr>
            <a:r>
              <a:rPr lang="it-IT" sz="3200"/>
              <a:t>Esercizio 1.2: godimento di una vita piena – 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3"/>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13</a:t>
            </a:fld>
            <a:endParaRPr/>
          </a:p>
        </p:txBody>
      </p:sp>
      <p:sp>
        <p:nvSpPr>
          <p:cNvPr id="249" name="Google Shape;249;p13"/>
          <p:cNvSpPr txBox="1">
            <a:spLocks noGrp="1"/>
          </p:cNvSpPr>
          <p:nvPr>
            <p:ph type="title"/>
          </p:nvPr>
        </p:nvSpPr>
        <p:spPr>
          <a:xfrm>
            <a:off x="506413" y="1487488"/>
            <a:ext cx="9793287" cy="1258887"/>
          </a:xfrm>
          <a:prstGeom prst="rect">
            <a:avLst/>
          </a:prstGeom>
          <a:noFill/>
          <a:ln>
            <a:noFill/>
          </a:ln>
        </p:spPr>
        <p:txBody>
          <a:bodyPr spcFirstLastPara="1" wrap="square" lIns="0" tIns="0" rIns="0" bIns="0" anchor="t" anchorCtr="0">
            <a:noAutofit/>
          </a:bodyPr>
          <a:lstStyle/>
          <a:p>
            <a:pPr marL="0" lvl="0" indent="0" algn="ctr" rtl="0">
              <a:lnSpc>
                <a:spcPct val="68750"/>
              </a:lnSpc>
              <a:spcBef>
                <a:spcPts val="0"/>
              </a:spcBef>
              <a:spcAft>
                <a:spcPts val="0"/>
              </a:spcAft>
              <a:buSzPts val="1400"/>
              <a:buNone/>
            </a:pPr>
            <a:r>
              <a:rPr lang="it-IT" sz="4800"/>
              <a:t>Argomento 2:</a:t>
            </a:r>
            <a:br>
              <a:rPr lang="it-IT" sz="4800"/>
            </a:br>
            <a:r>
              <a:rPr lang="it-IT" sz="4800"/>
              <a:t/>
            </a:r>
            <a:br>
              <a:rPr lang="it-IT" sz="4800"/>
            </a:br>
            <a:r>
              <a:rPr lang="it-IT" sz="4800"/>
              <a:t> Che cosa sono i diritti umani?</a:t>
            </a:r>
            <a:br>
              <a:rPr lang="it-IT" sz="4800"/>
            </a:br>
            <a:endParaRPr sz="4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4"/>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14</a:t>
            </a:fld>
            <a:endParaRPr/>
          </a:p>
        </p:txBody>
      </p:sp>
      <p:sp>
        <p:nvSpPr>
          <p:cNvPr id="256" name="Google Shape;256;p14"/>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Font typeface="Arial"/>
              <a:buNone/>
            </a:pPr>
            <a:r>
              <a:rPr lang="it-IT" sz="2500" b="1" i="1"/>
              <a:t>“I Diritti Umani sono ciò che nessuno può toglierti” </a:t>
            </a:r>
            <a:endParaRPr/>
          </a:p>
          <a:p>
            <a:pPr marL="0" lvl="0" indent="0" algn="l" rtl="0">
              <a:lnSpc>
                <a:spcPct val="100000"/>
              </a:lnSpc>
              <a:spcBef>
                <a:spcPts val="1200"/>
              </a:spcBef>
              <a:spcAft>
                <a:spcPts val="0"/>
              </a:spcAft>
              <a:buSzPts val="2200"/>
              <a:buFont typeface="Arial"/>
              <a:buNone/>
            </a:pPr>
            <a:r>
              <a:rPr lang="it-IT"/>
              <a:t>	- René Cassin, uno degli estensori della  Dichiarazione Universale dei Diritti dell’Uomo (UDHR).</a:t>
            </a:r>
            <a:endParaRPr/>
          </a:p>
          <a:p>
            <a:pPr marL="0" lvl="0" indent="0" algn="l" rtl="0">
              <a:lnSpc>
                <a:spcPct val="100000"/>
              </a:lnSpc>
              <a:spcBef>
                <a:spcPts val="1200"/>
              </a:spcBef>
              <a:spcAft>
                <a:spcPts val="0"/>
              </a:spcAft>
              <a:buSzPts val="2200"/>
              <a:buNone/>
            </a:pPr>
            <a:endParaRPr/>
          </a:p>
          <a:p>
            <a:pPr marL="0" lvl="0" indent="0" algn="l" rtl="0">
              <a:lnSpc>
                <a:spcPct val="100000"/>
              </a:lnSpc>
              <a:spcBef>
                <a:spcPts val="1200"/>
              </a:spcBef>
              <a:spcAft>
                <a:spcPts val="0"/>
              </a:spcAft>
              <a:buSzPts val="2200"/>
              <a:buChar char="•"/>
            </a:pPr>
            <a:r>
              <a:rPr lang="it-IT"/>
              <a:t> I diritti umani non sono un regalo o un privilegio. Non ci sono concessi da altri.</a:t>
            </a:r>
            <a:endParaRPr/>
          </a:p>
          <a:p>
            <a:pPr marL="0" lvl="0" indent="0" algn="l" rtl="0">
              <a:lnSpc>
                <a:spcPct val="100000"/>
              </a:lnSpc>
              <a:spcBef>
                <a:spcPts val="1200"/>
              </a:spcBef>
              <a:spcAft>
                <a:spcPts val="0"/>
              </a:spcAft>
              <a:buSzPts val="2200"/>
              <a:buChar char="•"/>
            </a:pPr>
            <a:r>
              <a:rPr lang="it-IT"/>
              <a:t> Sono diritti fondamentali di cui godiamo in quanto esseri umani. Essi sono essenziali per il godimento di una vita piena  e per lo sviluppo.</a:t>
            </a:r>
            <a:endParaRPr/>
          </a:p>
          <a:p>
            <a:pPr marL="0" lvl="0" indent="0" algn="l" rtl="0">
              <a:lnSpc>
                <a:spcPct val="100000"/>
              </a:lnSpc>
              <a:spcBef>
                <a:spcPts val="1200"/>
              </a:spcBef>
              <a:spcAft>
                <a:spcPts val="0"/>
              </a:spcAft>
              <a:buSzPts val="2200"/>
              <a:buNone/>
            </a:pPr>
            <a:endParaRPr/>
          </a:p>
        </p:txBody>
      </p:sp>
      <p:sp>
        <p:nvSpPr>
          <p:cNvPr id="257" name="Google Shape;257;p14"/>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Presentazione: Che cosa sono i diritti umani?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5"/>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15</a:t>
            </a:fld>
            <a:endParaRPr/>
          </a:p>
        </p:txBody>
      </p:sp>
      <p:sp>
        <p:nvSpPr>
          <p:cNvPr id="264" name="Google Shape;264;p15"/>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Dove è stata scattata questa fotografia? </a:t>
            </a:r>
            <a:endParaRPr/>
          </a:p>
        </p:txBody>
      </p:sp>
      <p:pic>
        <p:nvPicPr>
          <p:cNvPr id="265" name="Google Shape;265;p15"/>
          <p:cNvPicPr preferRelativeResize="0">
            <a:picLocks noGrp="1"/>
          </p:cNvPicPr>
          <p:nvPr>
            <p:ph type="body" idx="2"/>
          </p:nvPr>
        </p:nvPicPr>
        <p:blipFill rotWithShape="1">
          <a:blip r:embed="rId3">
            <a:alphaModFix/>
          </a:blip>
          <a:srcRect/>
          <a:stretch/>
        </p:blipFill>
        <p:spPr>
          <a:xfrm>
            <a:off x="2717800" y="1139825"/>
            <a:ext cx="6751638" cy="4500563"/>
          </a:xfrm>
          <a:prstGeom prst="rect">
            <a:avLst/>
          </a:prstGeom>
          <a:noFill/>
          <a:ln>
            <a:noFill/>
          </a:ln>
        </p:spPr>
      </p:pic>
      <p:sp>
        <p:nvSpPr>
          <p:cNvPr id="266" name="Google Shape;266;p15"/>
          <p:cNvSpPr txBox="1"/>
          <p:nvPr/>
        </p:nvSpPr>
        <p:spPr>
          <a:xfrm>
            <a:off x="1174750" y="5718175"/>
            <a:ext cx="8859838" cy="7239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it-IT" sz="1800" b="0" i="0" u="none" strike="noStrike" cap="none">
                <a:solidFill>
                  <a:schemeClr val="dk1"/>
                </a:solidFill>
                <a:latin typeface="Calibri"/>
                <a:ea typeface="Calibri"/>
                <a:cs typeface="Calibri"/>
                <a:sym typeface="Calibri"/>
              </a:rPr>
              <a:t>Fonte: Lesson 1 Everyone Everywhere – Understanding human rights. (Presentation Power Point) Amnesty International UK.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16</a:t>
            </a:fld>
            <a:endParaRPr/>
          </a:p>
        </p:txBody>
      </p:sp>
      <p:sp>
        <p:nvSpPr>
          <p:cNvPr id="273" name="Google Shape;273;p16"/>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285750" algn="l" rtl="0">
              <a:lnSpc>
                <a:spcPct val="100000"/>
              </a:lnSpc>
              <a:spcBef>
                <a:spcPts val="1200"/>
              </a:spcBef>
              <a:spcAft>
                <a:spcPts val="0"/>
              </a:spcAft>
              <a:buSzPts val="2200"/>
              <a:buChar char="•"/>
            </a:pPr>
            <a:r>
              <a:rPr lang="it-IT"/>
              <a:t>Dopo gli orrori della Seconda Guerra Mondiale, i leader mondiali costituirono le Nazioni Unite, il cui scopo era la cessazione delle guerre tra i diversi stati e la costruzione di un mondo migliore. </a:t>
            </a:r>
            <a:endParaRPr/>
          </a:p>
          <a:p>
            <a:pPr marL="285750" lvl="0" indent="-285750" algn="l" rtl="0">
              <a:lnSpc>
                <a:spcPct val="100000"/>
              </a:lnSpc>
              <a:spcBef>
                <a:spcPts val="1200"/>
              </a:spcBef>
              <a:spcAft>
                <a:spcPts val="0"/>
              </a:spcAft>
              <a:buSzPts val="2200"/>
              <a:buChar char="•"/>
            </a:pPr>
            <a:r>
              <a:rPr lang="it-IT"/>
              <a:t>Uno dei primi compiti delle Nazioni Unite fu quello di elencare i diritti che appartengono ad ogni essere umano (la Dichiarazione Universale dei Diritti Umani – UDHR).</a:t>
            </a:r>
            <a:endParaRPr/>
          </a:p>
          <a:p>
            <a:pPr marL="285750" lvl="0" indent="-285750" algn="l" rtl="0">
              <a:lnSpc>
                <a:spcPct val="100000"/>
              </a:lnSpc>
              <a:spcBef>
                <a:spcPts val="1200"/>
              </a:spcBef>
              <a:spcAft>
                <a:spcPts val="0"/>
              </a:spcAft>
              <a:buSzPts val="2200"/>
              <a:buChar char="•"/>
            </a:pPr>
            <a:r>
              <a:rPr lang="it-IT"/>
              <a:t>Tutti i governi promisero di  rispettare, proteggere ed adempiere i diritti contenuti nella Dichiarazione Universale dei Diritti Umani – UDHR. </a:t>
            </a:r>
            <a:endParaRPr/>
          </a:p>
        </p:txBody>
      </p:sp>
      <p:sp>
        <p:nvSpPr>
          <p:cNvPr id="274" name="Google Shape;274;p16"/>
          <p:cNvSpPr txBox="1">
            <a:spLocks noGrp="1"/>
          </p:cNvSpPr>
          <p:nvPr>
            <p:ph type="title"/>
          </p:nvPr>
        </p:nvSpPr>
        <p:spPr>
          <a:xfrm>
            <a:off x="506425" y="506425"/>
            <a:ext cx="11057100" cy="1215600"/>
          </a:xfrm>
          <a:prstGeom prst="rect">
            <a:avLst/>
          </a:prstGeom>
          <a:noFill/>
          <a:ln>
            <a:noFill/>
          </a:ln>
        </p:spPr>
        <p:txBody>
          <a:bodyPr spcFirstLastPara="1" wrap="square" lIns="0" tIns="0" rIns="0" bIns="0" anchor="t" anchorCtr="0">
            <a:noAutofit/>
          </a:bodyPr>
          <a:lstStyle/>
          <a:p>
            <a:pPr marL="0" lvl="0" indent="0" algn="ctr" rtl="0">
              <a:lnSpc>
                <a:spcPct val="133333"/>
              </a:lnSpc>
              <a:spcBef>
                <a:spcPts val="0"/>
              </a:spcBef>
              <a:spcAft>
                <a:spcPts val="0"/>
              </a:spcAft>
              <a:buSzPts val="1400"/>
              <a:buNone/>
            </a:pPr>
            <a:r>
              <a:rPr lang="it-IT"/>
              <a:t>Come si è arrivati alla Dichiarazione Universale dei Diritti Umani? - 1</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7"/>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17</a:t>
            </a:fld>
            <a:endParaRPr/>
          </a:p>
        </p:txBody>
      </p:sp>
      <p:sp>
        <p:nvSpPr>
          <p:cNvPr id="281" name="Google Shape;281;p17"/>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285750" algn="l" rtl="0">
              <a:lnSpc>
                <a:spcPct val="100000"/>
              </a:lnSpc>
              <a:spcBef>
                <a:spcPts val="1200"/>
              </a:spcBef>
              <a:spcAft>
                <a:spcPts val="0"/>
              </a:spcAft>
              <a:buSzPts val="2400"/>
              <a:buChar char="•"/>
            </a:pPr>
            <a:r>
              <a:rPr lang="it-IT" sz="2400"/>
              <a:t>La Dichiarazione Universale dei Diritti Umani</a:t>
            </a:r>
            <a:r>
              <a:rPr lang="it-IT" sz="2000"/>
              <a:t> - </a:t>
            </a:r>
            <a:r>
              <a:rPr lang="it-IT"/>
              <a:t>UDHR fu adottata dall’Assemblea Generale delle Nazioni Unite nel 1948: 56 nazioni da ogni parte del mondo adottarono il nucleo centrale dei diritti umani.</a:t>
            </a:r>
            <a:endParaRPr/>
          </a:p>
          <a:p>
            <a:pPr marL="285750" lvl="0" indent="-285750" algn="l" rtl="0">
              <a:lnSpc>
                <a:spcPct val="100000"/>
              </a:lnSpc>
              <a:spcBef>
                <a:spcPts val="1200"/>
              </a:spcBef>
              <a:spcAft>
                <a:spcPts val="0"/>
              </a:spcAft>
              <a:buSzPts val="2200"/>
              <a:buChar char="•"/>
            </a:pPr>
            <a:r>
              <a:rPr lang="it-IT"/>
              <a:t>La Dichiarazione Universale dei Diritti Umani non implica obblighi legali per i governi. Comunque, durante gli anni è divenuta  </a:t>
            </a:r>
            <a:r>
              <a:rPr lang="it-IT" b="1" u="sng"/>
              <a:t>un diritto internazionale consuetudinario vincolante</a:t>
            </a:r>
            <a:r>
              <a:rPr lang="it-IT"/>
              <a:t>, che significa  che i governi la devono rispettare. </a:t>
            </a:r>
            <a:endParaRPr/>
          </a:p>
          <a:p>
            <a:pPr marL="285750" lvl="0" indent="-285750" algn="l" rtl="0">
              <a:lnSpc>
                <a:spcPct val="100000"/>
              </a:lnSpc>
              <a:spcBef>
                <a:spcPts val="1200"/>
              </a:spcBef>
              <a:spcAft>
                <a:spcPts val="0"/>
              </a:spcAft>
              <a:buSzPts val="2200"/>
              <a:buChar char="•"/>
            </a:pPr>
            <a:r>
              <a:rPr lang="it-IT"/>
              <a:t>E’ importante specificare che la Dichiarazione Universale dei Diritti Umani è stata adottata e approvata  da Paesi ad alto, medio e basso reddito da ogni parte del mondo</a:t>
            </a:r>
            <a:endParaRPr/>
          </a:p>
          <a:p>
            <a:pPr marL="285750" lvl="0" indent="-146050" algn="l" rtl="0">
              <a:lnSpc>
                <a:spcPct val="100000"/>
              </a:lnSpc>
              <a:spcBef>
                <a:spcPts val="1200"/>
              </a:spcBef>
              <a:spcAft>
                <a:spcPts val="0"/>
              </a:spcAft>
              <a:buSzPts val="2200"/>
              <a:buNone/>
            </a:pPr>
            <a:endParaRPr/>
          </a:p>
        </p:txBody>
      </p:sp>
      <p:sp>
        <p:nvSpPr>
          <p:cNvPr id="282" name="Google Shape;282;p17"/>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33333"/>
              </a:lnSpc>
              <a:spcBef>
                <a:spcPts val="0"/>
              </a:spcBef>
              <a:spcAft>
                <a:spcPts val="0"/>
              </a:spcAft>
              <a:buSzPts val="1400"/>
              <a:buNone/>
            </a:pPr>
            <a:r>
              <a:rPr lang="it-IT"/>
              <a:t>Come si è arrivati alla Dichiarazione Universale dei Diritti dell’Uomo? - 1</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8"/>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18</a:t>
            </a:fld>
            <a:endParaRPr/>
          </a:p>
        </p:txBody>
      </p:sp>
      <p:sp>
        <p:nvSpPr>
          <p:cNvPr id="289" name="Google Shape;289;p18"/>
          <p:cNvSpPr txBox="1">
            <a:spLocks noGrp="1"/>
          </p:cNvSpPr>
          <p:nvPr>
            <p:ph type="body" idx="2"/>
          </p:nvPr>
        </p:nvSpPr>
        <p:spPr>
          <a:xfrm>
            <a:off x="506413" y="1131888"/>
            <a:ext cx="11174412" cy="4500562"/>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100"/>
              <a:buChar char="•"/>
            </a:pPr>
            <a:r>
              <a:rPr lang="it-IT" sz="2100"/>
              <a:t>Nel 1966, I Paesi membri delle Nazioni unite adottarono: </a:t>
            </a:r>
            <a:endParaRPr/>
          </a:p>
          <a:p>
            <a:pPr marL="631825" lvl="2" indent="-285750" algn="l" rtl="0">
              <a:lnSpc>
                <a:spcPct val="100000"/>
              </a:lnSpc>
              <a:spcBef>
                <a:spcPts val="1200"/>
              </a:spcBef>
              <a:spcAft>
                <a:spcPts val="0"/>
              </a:spcAft>
              <a:buSzPts val="2000"/>
              <a:buChar char="•"/>
            </a:pPr>
            <a:r>
              <a:rPr lang="it-IT"/>
              <a:t>La Convenzione Internazionale sui Diritti Civili e Politici (ICCPR); e</a:t>
            </a:r>
            <a:endParaRPr/>
          </a:p>
          <a:p>
            <a:pPr marL="631825" lvl="2" indent="-285750" algn="l" rtl="0">
              <a:lnSpc>
                <a:spcPct val="100000"/>
              </a:lnSpc>
              <a:spcBef>
                <a:spcPts val="1200"/>
              </a:spcBef>
              <a:spcAft>
                <a:spcPts val="0"/>
              </a:spcAft>
              <a:buSzPts val="2000"/>
              <a:buChar char="•"/>
            </a:pPr>
            <a:r>
              <a:rPr lang="it-IT"/>
              <a:t>La Convenzione Internazionale sui Diritti Economici, Sociali e Culturali (ICESCR). </a:t>
            </a:r>
            <a:endParaRPr/>
          </a:p>
          <a:p>
            <a:pPr marL="285750" lvl="0" indent="-285750" algn="l" rtl="0">
              <a:lnSpc>
                <a:spcPct val="100000"/>
              </a:lnSpc>
              <a:spcBef>
                <a:spcPts val="1200"/>
              </a:spcBef>
              <a:spcAft>
                <a:spcPts val="0"/>
              </a:spcAft>
              <a:buSzPts val="2100"/>
              <a:buChar char="•"/>
            </a:pPr>
            <a:r>
              <a:rPr lang="it-IT" sz="2100"/>
              <a:t>In tal modo I governi mondiali  hanno l’obbligo di proteggere i diritti umani dei loro cittadini. </a:t>
            </a:r>
            <a:endParaRPr/>
          </a:p>
          <a:p>
            <a:pPr marL="285750" lvl="0" indent="-285750" algn="l" rtl="0">
              <a:lnSpc>
                <a:spcPct val="100000"/>
              </a:lnSpc>
              <a:spcBef>
                <a:spcPts val="1200"/>
              </a:spcBef>
              <a:spcAft>
                <a:spcPts val="0"/>
              </a:spcAft>
              <a:buSzPts val="2100"/>
              <a:buChar char="•"/>
            </a:pPr>
            <a:r>
              <a:rPr lang="it-IT" sz="2100"/>
              <a:t>Altri trattati che sono stati adottati per la protezione dei diritti di determinate categorie di persone sono:</a:t>
            </a:r>
            <a:endParaRPr/>
          </a:p>
          <a:p>
            <a:pPr marL="631825" lvl="2" indent="-285750" algn="l" rtl="0">
              <a:lnSpc>
                <a:spcPct val="100000"/>
              </a:lnSpc>
              <a:spcBef>
                <a:spcPts val="1200"/>
              </a:spcBef>
              <a:spcAft>
                <a:spcPts val="0"/>
              </a:spcAft>
              <a:buSzPts val="2000"/>
              <a:buChar char="•"/>
            </a:pPr>
            <a:r>
              <a:rPr lang="it-IT"/>
              <a:t>La Convenzione dei Diritti dei Bambini (CRC);</a:t>
            </a:r>
            <a:endParaRPr/>
          </a:p>
          <a:p>
            <a:pPr marL="631825" lvl="2" indent="-285750" algn="l" rtl="0">
              <a:lnSpc>
                <a:spcPct val="100000"/>
              </a:lnSpc>
              <a:spcBef>
                <a:spcPts val="1200"/>
              </a:spcBef>
              <a:spcAft>
                <a:spcPts val="0"/>
              </a:spcAft>
              <a:buSzPts val="2000"/>
              <a:buChar char="•"/>
            </a:pPr>
            <a:r>
              <a:rPr lang="it-IT"/>
              <a:t>La Convenzione per l’Eliminazione di tutte le forme di discriminazione contro le donne (CEDAW); e </a:t>
            </a:r>
            <a:endParaRPr/>
          </a:p>
          <a:p>
            <a:pPr marL="631825" lvl="2" indent="-285750" algn="l" rtl="0">
              <a:lnSpc>
                <a:spcPct val="100000"/>
              </a:lnSpc>
              <a:spcBef>
                <a:spcPts val="1200"/>
              </a:spcBef>
              <a:spcAft>
                <a:spcPts val="0"/>
              </a:spcAft>
              <a:buSzPts val="2000"/>
              <a:buChar char="•"/>
            </a:pPr>
            <a:r>
              <a:rPr lang="it-IT"/>
              <a:t>La Convenzione sui Diritti delle Persone con Disabilità (CRPD) – </a:t>
            </a:r>
            <a:r>
              <a:rPr lang="it-IT" b="1" i="1"/>
              <a:t>Parleremo di questa convenzione in seguito durante questo corso.</a:t>
            </a:r>
            <a:endParaRPr/>
          </a:p>
          <a:p>
            <a:pPr marL="285750" lvl="0" indent="-285750" algn="l" rtl="0">
              <a:lnSpc>
                <a:spcPct val="100000"/>
              </a:lnSpc>
              <a:spcBef>
                <a:spcPts val="1200"/>
              </a:spcBef>
              <a:spcAft>
                <a:spcPts val="0"/>
              </a:spcAft>
              <a:buSzPts val="2100"/>
              <a:buChar char="•"/>
            </a:pPr>
            <a:r>
              <a:rPr lang="it-IT" sz="2100"/>
              <a:t>Molti paesi proteggono specificatamente i diritti umani nelle loro legislazioni nazionali (es. attraverso una Carta dei Diritti nella loro Costituzione). </a:t>
            </a:r>
            <a:endParaRPr/>
          </a:p>
        </p:txBody>
      </p:sp>
      <p:sp>
        <p:nvSpPr>
          <p:cNvPr id="290" name="Google Shape;290;p18"/>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Nazioni Unite e diritti umani</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9"/>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19</a:t>
            </a:fld>
            <a:endParaRPr/>
          </a:p>
        </p:txBody>
      </p:sp>
      <p:sp>
        <p:nvSpPr>
          <p:cNvPr id="297" name="Google Shape;297;p19"/>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r>
              <a:rPr lang="it-IT" u="sng"/>
              <a:t>Citazione 1</a:t>
            </a:r>
            <a:r>
              <a:rPr lang="it-IT" b="1"/>
              <a:t>: </a:t>
            </a:r>
            <a:r>
              <a:rPr lang="it-IT"/>
              <a:t>“I Diritti Umani sono incisi nei cuori delle persone; si trovavano già lì ben prima che i legislatori preparassero la prima bozza di dichiarazione.”</a:t>
            </a:r>
            <a:endParaRPr/>
          </a:p>
          <a:p>
            <a:pPr marL="0" lvl="0" indent="0" algn="l" rtl="0">
              <a:lnSpc>
                <a:spcPct val="100000"/>
              </a:lnSpc>
              <a:spcBef>
                <a:spcPts val="1200"/>
              </a:spcBef>
              <a:spcAft>
                <a:spcPts val="0"/>
              </a:spcAft>
              <a:buSzPts val="2200"/>
              <a:buFont typeface="Arial"/>
              <a:buNone/>
            </a:pPr>
            <a:r>
              <a:rPr lang="it-IT" u="sng"/>
              <a:t>Citazione 2</a:t>
            </a:r>
            <a:r>
              <a:rPr lang="it-IT"/>
              <a:t>: “Con la difesa di questi diritti, noi possiamo prevenire i molti conflitti basati sulla povertà, discriminazione ed esclusione (sociale, economica e politica) che continuano ad affliggere l’umanità e a distruggere  decenni di  sforzi per lo sviluppo. Il circolo vizioso della violazione dei Diritti Umani che conduce ai conflitti – i quali a loro volta portano ad ulteriori violazioni – deve essere spezzato. Io credo che noi lo possiamo spezzare solo garantendo il rispetto di tutti i Diritti Umani."</a:t>
            </a:r>
            <a:endParaRPr/>
          </a:p>
          <a:p>
            <a:pPr marL="0" lvl="0" indent="0" algn="l" rtl="0">
              <a:lnSpc>
                <a:spcPct val="100000"/>
              </a:lnSpc>
              <a:spcBef>
                <a:spcPts val="1200"/>
              </a:spcBef>
              <a:spcAft>
                <a:spcPts val="0"/>
              </a:spcAft>
              <a:buSzPts val="2200"/>
              <a:buFont typeface="Arial"/>
              <a:buNone/>
            </a:pPr>
            <a:r>
              <a:rPr lang="it-IT" i="1"/>
              <a:t>- Mary Robinson, Ex Alto Commissario delle Nazioni Unite per i Diritti Umani ed ex  Presidente dell’Irlanda</a:t>
            </a:r>
            <a:endParaRPr/>
          </a:p>
          <a:p>
            <a:pPr marL="0" lvl="0" indent="0" algn="l" rtl="0">
              <a:lnSpc>
                <a:spcPct val="100000"/>
              </a:lnSpc>
              <a:spcBef>
                <a:spcPts val="1200"/>
              </a:spcBef>
              <a:spcAft>
                <a:spcPts val="0"/>
              </a:spcAft>
              <a:buSzPts val="2200"/>
              <a:buNone/>
            </a:pPr>
            <a:endParaRPr/>
          </a:p>
        </p:txBody>
      </p:sp>
      <p:sp>
        <p:nvSpPr>
          <p:cNvPr id="298" name="Google Shape;298;p19"/>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Cosa è stato detto sui Diritti Umani – 1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2</a:t>
            </a:fld>
            <a:endParaRPr/>
          </a:p>
        </p:txBody>
      </p:sp>
      <p:sp>
        <p:nvSpPr>
          <p:cNvPr id="161" name="Google Shape;161;p2"/>
          <p:cNvSpPr/>
          <p:nvPr/>
        </p:nvSpPr>
        <p:spPr>
          <a:xfrm>
            <a:off x="537426" y="1048984"/>
            <a:ext cx="11378406" cy="2754560"/>
          </a:xfrm>
          <a:prstGeom prst="rect">
            <a:avLst/>
          </a:prstGeom>
          <a:noFill/>
          <a:ln>
            <a:noFill/>
          </a:ln>
        </p:spPr>
        <p:txBody>
          <a:bodyPr spcFirstLastPara="1" wrap="square" lIns="91425" tIns="45700" rIns="91425" bIns="45700" anchor="t" anchorCtr="0">
            <a:spAutoFit/>
          </a:bodyPr>
          <a:lstStyle/>
          <a:p>
            <a:pPr algn="ctr"/>
            <a:r>
              <a:rPr lang="it-IT" sz="1000" dirty="0" smtClean="0"/>
              <a:t>©ASUGI 2023</a:t>
            </a:r>
          </a:p>
          <a:p>
            <a:pPr algn="ctr"/>
            <a:endParaRPr lang="it-IT" sz="1000" dirty="0"/>
          </a:p>
          <a:p>
            <a:r>
              <a:rPr lang="it-IT" sz="1100" dirty="0" smtClean="0"/>
              <a:t>La presente traduzione non è stata creata dall’Organizzazione Mondiale della Sanità (OMS). L’OMS non è responsabile del contenuto o dell’accuratezza di questa traduzione. L’edizione originale inglese </a:t>
            </a:r>
            <a:r>
              <a:rPr lang="en-US" sz="1100" dirty="0" smtClean="0"/>
              <a:t>“Human Rights: WHO </a:t>
            </a:r>
            <a:r>
              <a:rPr lang="en-US" sz="1100" dirty="0" err="1" smtClean="0"/>
              <a:t>QualityRights</a:t>
            </a:r>
            <a:r>
              <a:rPr lang="en-US" sz="1100" dirty="0" smtClean="0"/>
              <a:t> core training – for all services and all people: course guide. </a:t>
            </a:r>
            <a:r>
              <a:rPr lang="it-IT" sz="1100" dirty="0" smtClean="0"/>
              <a:t>Geneva: World </a:t>
            </a:r>
            <a:r>
              <a:rPr lang="it-IT" sz="1100" dirty="0" err="1" smtClean="0"/>
              <a:t>Health</a:t>
            </a:r>
            <a:r>
              <a:rPr lang="it-IT" sz="1100" dirty="0" smtClean="0"/>
              <a:t> Organization 2019. </a:t>
            </a:r>
            <a:r>
              <a:rPr lang="it-IT" sz="1100" dirty="0" err="1" smtClean="0"/>
              <a:t>Licence</a:t>
            </a:r>
            <a:r>
              <a:rPr lang="it-IT" sz="1100" dirty="0" smtClean="0"/>
              <a:t>: </a:t>
            </a:r>
            <a:r>
              <a:rPr lang="it-IT" sz="1100" dirty="0" smtClean="0">
                <a:hlinkClick r:id="rId3"/>
              </a:rPr>
              <a:t>CC BY-NC-SA 3.0 IGO</a:t>
            </a:r>
            <a:r>
              <a:rPr lang="it-IT" sz="1100" dirty="0" smtClean="0"/>
              <a:t>” è l’unica edizione autentica e vincolante.</a:t>
            </a:r>
          </a:p>
          <a:p>
            <a:r>
              <a:rPr lang="it-IT" sz="1100" dirty="0" smtClean="0"/>
              <a:t>L’Organizzazione Mondiale della Sanità ha concesso i diritti di traduzione in lingua italiana al DAI DSM Area Salute Mentale dell’Azienda Sanitaria Giuliano </a:t>
            </a:r>
            <a:r>
              <a:rPr lang="it-IT" sz="1100" dirty="0" err="1" smtClean="0"/>
              <a:t>Isontina</a:t>
            </a:r>
            <a:r>
              <a:rPr lang="it-IT" sz="1100" dirty="0" smtClean="0"/>
              <a:t> (ASUGI), Centro Collaboratore dell’OMS per la Ricerca e la Formazione in Salute Mentale, che sarà il solo responsabile della qualità e della fedeltà all’originale della versione italiana. La presente traduzione è disponibile sotto la licenza CC BY-NC-SA 3.0</a:t>
            </a:r>
            <a:r>
              <a:rPr lang="it-IT" sz="1100" dirty="0" smtClean="0"/>
              <a:t>.</a:t>
            </a:r>
          </a:p>
          <a:p>
            <a:endParaRPr lang="it-IT" sz="1100" dirty="0"/>
          </a:p>
          <a:p>
            <a:r>
              <a:rPr lang="it-IT" sz="1100" dirty="0"/>
              <a:t>Progetto finanziato dalla Regione Autonoma Friuli </a:t>
            </a:r>
            <a:r>
              <a:rPr lang="it-IT" sz="1100"/>
              <a:t>Venezia </a:t>
            </a:r>
            <a:r>
              <a:rPr lang="it-IT" sz="1100" smtClean="0"/>
              <a:t>Giulia.</a:t>
            </a:r>
            <a:endParaRPr lang="it-IT" sz="1100" dirty="0"/>
          </a:p>
          <a:p>
            <a:endParaRPr lang="it-IT" sz="1100" dirty="0" smtClean="0"/>
          </a:p>
          <a:p>
            <a:endParaRPr lang="it-IT" sz="1100" dirty="0"/>
          </a:p>
          <a:p>
            <a:endParaRPr lang="it-IT" sz="1100" dirty="0" smtClean="0"/>
          </a:p>
          <a:p>
            <a:endParaRPr lang="it-IT" sz="1100" dirty="0"/>
          </a:p>
          <a:p>
            <a:endParaRPr lang="it-IT" sz="1100" dirty="0" smtClean="0"/>
          </a:p>
          <a:p>
            <a:endParaRPr lang="it-IT" sz="1100" dirty="0"/>
          </a:p>
        </p:txBody>
      </p:sp>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426" y="3419761"/>
            <a:ext cx="3214290" cy="720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0"/>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20</a:t>
            </a:fld>
            <a:endParaRPr/>
          </a:p>
        </p:txBody>
      </p:sp>
      <p:sp>
        <p:nvSpPr>
          <p:cNvPr id="305" name="Google Shape;305;p20"/>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r>
              <a:rPr lang="it-IT" u="sng"/>
              <a:t>Citazione 3</a:t>
            </a:r>
            <a:r>
              <a:rPr lang="it-IT" b="1"/>
              <a:t>:</a:t>
            </a:r>
            <a:r>
              <a:rPr lang="it-IT"/>
              <a:t> “Da dove hanno avuto inizio i diritti umani universali ? Negli spazi piccoli, vicino a casa – in luoghi così piccoli e così vicini che non possono essere visti su nessuna mappa del mondo. Tuttavia, essi sono il mondo di ogni singola persona; il quartiere dove si vive; la scuola o l’università frequentata; la fabbrica, fattoria o ufficio dove si lavora. Questi sono i posti dove ogni uomo, donna o bambino cerca uguale giustizia, uguali opportunità , uguale dignità senza discriminazioni. Se questi diritti non hanno significato in tali luoghi, hanno poco significato da altre parti. Senza interventi organizzati di cittadini  per sostenere chi è vicino, guarderemmo invano al progresso in un mondo più vasto.”</a:t>
            </a:r>
            <a:endParaRPr/>
          </a:p>
          <a:p>
            <a:pPr marL="0" lvl="0" indent="0" algn="l" rtl="0">
              <a:lnSpc>
                <a:spcPct val="100000"/>
              </a:lnSpc>
              <a:spcBef>
                <a:spcPts val="1200"/>
              </a:spcBef>
              <a:spcAft>
                <a:spcPts val="0"/>
              </a:spcAft>
              <a:buSzPts val="2200"/>
              <a:buFont typeface="Arial"/>
              <a:buNone/>
            </a:pPr>
            <a:r>
              <a:rPr lang="it-IT" i="1"/>
              <a:t>- Eleanor Roosevelt, Politica, attivista, First Lady degli Stati Uniti durante la Seconda Guerra Mondiale, e presidentessa del Comitato responsabile per l’adozione  della Dichiarazione Universale dei Diritti dell’Uomo  (UDHR)</a:t>
            </a:r>
            <a:endParaRPr/>
          </a:p>
          <a:p>
            <a:pPr marL="0" lvl="0" indent="0" algn="l" rtl="0">
              <a:lnSpc>
                <a:spcPct val="100000"/>
              </a:lnSpc>
              <a:spcBef>
                <a:spcPts val="1200"/>
              </a:spcBef>
              <a:spcAft>
                <a:spcPts val="0"/>
              </a:spcAft>
              <a:buSzPts val="2200"/>
              <a:buNone/>
            </a:pPr>
            <a:endParaRPr/>
          </a:p>
        </p:txBody>
      </p:sp>
      <p:sp>
        <p:nvSpPr>
          <p:cNvPr id="306" name="Google Shape;306;p20"/>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Cosa è stato detto sui Diritti Umani - 2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1"/>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21</a:t>
            </a:fld>
            <a:endParaRPr/>
          </a:p>
        </p:txBody>
      </p:sp>
      <p:sp>
        <p:nvSpPr>
          <p:cNvPr id="313" name="Google Shape;313;p21"/>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b="1"/>
          </a:p>
          <a:p>
            <a:pPr marL="285750" lvl="0" indent="-285750" algn="l" rtl="0">
              <a:lnSpc>
                <a:spcPct val="100000"/>
              </a:lnSpc>
              <a:spcBef>
                <a:spcPts val="1200"/>
              </a:spcBef>
              <a:spcAft>
                <a:spcPts val="0"/>
              </a:spcAft>
              <a:buSzPts val="2200"/>
              <a:buChar char="•"/>
            </a:pPr>
            <a:r>
              <a:rPr lang="it-IT" b="1"/>
              <a:t>Equità</a:t>
            </a:r>
            <a:r>
              <a:rPr lang="it-IT"/>
              <a:t> verso tutti gli esseri umani </a:t>
            </a:r>
            <a:endParaRPr/>
          </a:p>
          <a:p>
            <a:pPr marL="285750" lvl="0" indent="-285750" algn="l" rtl="0">
              <a:lnSpc>
                <a:spcPct val="100000"/>
              </a:lnSpc>
              <a:spcBef>
                <a:spcPts val="1200"/>
              </a:spcBef>
              <a:spcAft>
                <a:spcPts val="0"/>
              </a:spcAft>
              <a:buSzPts val="2200"/>
              <a:buChar char="•"/>
            </a:pPr>
            <a:r>
              <a:rPr lang="it-IT" b="1"/>
              <a:t>Rispetto </a:t>
            </a:r>
            <a:r>
              <a:rPr lang="it-IT"/>
              <a:t>per gli altri</a:t>
            </a:r>
            <a:endParaRPr/>
          </a:p>
          <a:p>
            <a:pPr marL="285750" lvl="0" indent="-285750" algn="l" rtl="0">
              <a:lnSpc>
                <a:spcPct val="100000"/>
              </a:lnSpc>
              <a:spcBef>
                <a:spcPts val="1200"/>
              </a:spcBef>
              <a:spcAft>
                <a:spcPts val="0"/>
              </a:spcAft>
              <a:buSzPts val="2200"/>
              <a:buChar char="•"/>
            </a:pPr>
            <a:r>
              <a:rPr lang="it-IT" b="1"/>
              <a:t>Parità </a:t>
            </a:r>
            <a:r>
              <a:rPr lang="it-IT"/>
              <a:t>tra tutte le persone</a:t>
            </a:r>
            <a:endParaRPr/>
          </a:p>
          <a:p>
            <a:pPr marL="285750" lvl="0" indent="-285750" algn="l" rtl="0">
              <a:lnSpc>
                <a:spcPct val="100000"/>
              </a:lnSpc>
              <a:spcBef>
                <a:spcPts val="1200"/>
              </a:spcBef>
              <a:spcAft>
                <a:spcPts val="0"/>
              </a:spcAft>
              <a:buSzPts val="2200"/>
              <a:buChar char="•"/>
            </a:pPr>
            <a:r>
              <a:rPr lang="it-IT" b="1"/>
              <a:t>Dignità</a:t>
            </a:r>
            <a:r>
              <a:rPr lang="it-IT"/>
              <a:t> da preservare in ogni momento</a:t>
            </a:r>
            <a:endParaRPr/>
          </a:p>
          <a:p>
            <a:pPr marL="285750" lvl="0" indent="-285750" algn="l" rtl="0">
              <a:lnSpc>
                <a:spcPct val="100000"/>
              </a:lnSpc>
              <a:spcBef>
                <a:spcPts val="1200"/>
              </a:spcBef>
              <a:spcAft>
                <a:spcPts val="0"/>
              </a:spcAft>
              <a:buSzPts val="2200"/>
              <a:buChar char="•"/>
            </a:pPr>
            <a:r>
              <a:rPr lang="it-IT" b="1"/>
              <a:t>Libertà</a:t>
            </a:r>
            <a:r>
              <a:rPr lang="it-IT"/>
              <a:t>  per tutte le persone</a:t>
            </a:r>
            <a:endParaRPr/>
          </a:p>
          <a:p>
            <a:pPr marL="285750" lvl="0" indent="-146050" algn="l" rtl="0">
              <a:lnSpc>
                <a:spcPct val="100000"/>
              </a:lnSpc>
              <a:spcBef>
                <a:spcPts val="1200"/>
              </a:spcBef>
              <a:spcAft>
                <a:spcPts val="0"/>
              </a:spcAft>
              <a:buSzPts val="2200"/>
              <a:buNone/>
            </a:pPr>
            <a:endParaRPr/>
          </a:p>
          <a:p>
            <a:pPr marL="285750" lvl="0" indent="-146050" algn="l" rtl="0">
              <a:lnSpc>
                <a:spcPct val="100000"/>
              </a:lnSpc>
              <a:spcBef>
                <a:spcPts val="1200"/>
              </a:spcBef>
              <a:spcAft>
                <a:spcPts val="0"/>
              </a:spcAft>
              <a:buSzPts val="2200"/>
              <a:buNone/>
            </a:pPr>
            <a:endParaRPr/>
          </a:p>
        </p:txBody>
      </p:sp>
      <p:sp>
        <p:nvSpPr>
          <p:cNvPr id="314" name="Google Shape;314;p21"/>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Principi base dei Diritti Umani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22</a:t>
            </a:fld>
            <a:endParaRPr/>
          </a:p>
        </p:txBody>
      </p:sp>
      <p:sp>
        <p:nvSpPr>
          <p:cNvPr id="321" name="Google Shape;321;p22"/>
          <p:cNvSpPr txBox="1">
            <a:spLocks noGrp="1"/>
          </p:cNvSpPr>
          <p:nvPr>
            <p:ph type="body" idx="2"/>
          </p:nvPr>
        </p:nvSpPr>
        <p:spPr>
          <a:xfrm>
            <a:off x="506413" y="1731963"/>
            <a:ext cx="11174412" cy="4279900"/>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 La Dichiarazione Universale dei Diritti dell’Uomo (UDHR) promuove e difende una vasta gamma di diritti comprendenti i diritti civili, politici, economici, sociali e culturali. </a:t>
            </a:r>
            <a:endParaRPr/>
          </a:p>
          <a:p>
            <a:pPr marL="285750" lvl="0" indent="-285750" algn="l" rtl="0">
              <a:lnSpc>
                <a:spcPct val="100000"/>
              </a:lnSpc>
              <a:spcBef>
                <a:spcPts val="1200"/>
              </a:spcBef>
              <a:spcAft>
                <a:spcPts val="0"/>
              </a:spcAft>
              <a:buSzPts val="2200"/>
              <a:buChar char="•"/>
            </a:pPr>
            <a:r>
              <a:rPr lang="it-IT" b="1"/>
              <a:t>I diritti civili e politici </a:t>
            </a:r>
            <a:r>
              <a:rPr lang="it-IT"/>
              <a:t>includono il diritto alla libertà, il diritto ad essere riconosciuto come persona di fronte alla legge; la libertà dalle torture  e da altri trattamenti degradanti ed inumani; il diritto di contrarre matrimonio o unione civile; il diritto a creare una famiglia; il diritto alla libertà di pensiero, coscienza e religione; il diritto alla libertà di opinione ed espressione; il diritto di riunirsi pacificamente; il diritto al voto ed alla partecipazione politica.</a:t>
            </a:r>
            <a:endParaRPr/>
          </a:p>
          <a:p>
            <a:pPr marL="285750" lvl="0" indent="-285750" algn="l" rtl="0">
              <a:lnSpc>
                <a:spcPct val="100000"/>
              </a:lnSpc>
              <a:spcBef>
                <a:spcPts val="1200"/>
              </a:spcBef>
              <a:spcAft>
                <a:spcPts val="0"/>
              </a:spcAft>
              <a:buSzPts val="2200"/>
              <a:buChar char="•"/>
            </a:pPr>
            <a:r>
              <a:rPr lang="it-IT" b="1"/>
              <a:t> I diritti economici, sociali e culturali </a:t>
            </a:r>
            <a:r>
              <a:rPr lang="it-IT"/>
              <a:t>includono il diritto al lavoro; ad un adeguato tenore di vita; alla salute ed all’istruzione; ed alla partecipazione ai diritti civili delle comunità.</a:t>
            </a:r>
            <a:endParaRPr/>
          </a:p>
          <a:p>
            <a:pPr marL="285750" lvl="0" indent="-285750" algn="l" rtl="0">
              <a:lnSpc>
                <a:spcPct val="100000"/>
              </a:lnSpc>
              <a:spcBef>
                <a:spcPts val="1200"/>
              </a:spcBef>
              <a:spcAft>
                <a:spcPts val="0"/>
              </a:spcAft>
              <a:buSzPts val="2200"/>
              <a:buChar char="•"/>
            </a:pPr>
            <a:r>
              <a:rPr lang="it-IT"/>
              <a:t>Questi diritti garantiscono la piena partecipazione alla società senza discriminazioni.</a:t>
            </a:r>
            <a:endParaRPr/>
          </a:p>
          <a:p>
            <a:pPr marL="285750" lvl="0" indent="-146050" algn="l" rtl="0">
              <a:lnSpc>
                <a:spcPct val="100000"/>
              </a:lnSpc>
              <a:spcBef>
                <a:spcPts val="1200"/>
              </a:spcBef>
              <a:spcAft>
                <a:spcPts val="0"/>
              </a:spcAft>
              <a:buSzPts val="2200"/>
              <a:buNone/>
            </a:pPr>
            <a:endParaRPr/>
          </a:p>
        </p:txBody>
      </p:sp>
      <p:sp>
        <p:nvSpPr>
          <p:cNvPr id="322" name="Google Shape;322;p22"/>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Tutti abbiamo diritti civili, politici, economici, sociali e culturali</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3"/>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23</a:t>
            </a:fld>
            <a:endParaRPr/>
          </a:p>
        </p:txBody>
      </p:sp>
      <p:sp>
        <p:nvSpPr>
          <p:cNvPr id="329" name="Google Shape;329;p23"/>
          <p:cNvSpPr txBox="1">
            <a:spLocks noGrp="1"/>
          </p:cNvSpPr>
          <p:nvPr>
            <p:ph type="body" idx="2"/>
          </p:nvPr>
        </p:nvSpPr>
        <p:spPr>
          <a:xfrm>
            <a:off x="506413" y="1198563"/>
            <a:ext cx="11174412" cy="4500562"/>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000"/>
              <a:buChar char="•"/>
            </a:pPr>
            <a:r>
              <a:rPr lang="it-IT" sz="2000"/>
              <a:t>Ad esempio, s</a:t>
            </a:r>
            <a:r>
              <a:rPr lang="it-IT"/>
              <a:t>e l’esercizio di un diritto da parte di una persona lede i diritti di un’altra persona.</a:t>
            </a:r>
            <a:endParaRPr/>
          </a:p>
          <a:p>
            <a:pPr marL="631825" lvl="2" indent="-285750" algn="l" rtl="0">
              <a:lnSpc>
                <a:spcPct val="100000"/>
              </a:lnSpc>
              <a:spcBef>
                <a:spcPts val="1200"/>
              </a:spcBef>
              <a:spcAft>
                <a:spcPts val="0"/>
              </a:spcAft>
              <a:buSzPts val="2000"/>
              <a:buChar char="•"/>
            </a:pPr>
            <a:r>
              <a:rPr lang="it-IT"/>
              <a:t>Certi diritti possono essere sospesi o limitati in situazioni estreme. </a:t>
            </a:r>
            <a:endParaRPr/>
          </a:p>
          <a:p>
            <a:pPr marL="285750" lvl="0" indent="-285750" algn="l" rtl="0">
              <a:lnSpc>
                <a:spcPct val="100000"/>
              </a:lnSpc>
              <a:spcBef>
                <a:spcPts val="1200"/>
              </a:spcBef>
              <a:spcAft>
                <a:spcPts val="0"/>
              </a:spcAft>
              <a:buSzPts val="2000"/>
              <a:buChar char="•"/>
            </a:pPr>
            <a:r>
              <a:rPr lang="it-IT" sz="2000"/>
              <a:t>Ma : </a:t>
            </a:r>
            <a:endParaRPr/>
          </a:p>
          <a:p>
            <a:pPr marL="631825" lvl="2" indent="-285750" algn="l" rtl="0">
              <a:lnSpc>
                <a:spcPct val="100000"/>
              </a:lnSpc>
              <a:spcBef>
                <a:spcPts val="1200"/>
              </a:spcBef>
              <a:spcAft>
                <a:spcPts val="0"/>
              </a:spcAft>
              <a:buSzPts val="2000"/>
              <a:buChar char="•"/>
            </a:pPr>
            <a:r>
              <a:rPr lang="it-IT"/>
              <a:t>Qualsiasi restrizione o limitazione non può essere arbitraria. </a:t>
            </a:r>
            <a:endParaRPr/>
          </a:p>
          <a:p>
            <a:pPr marL="631825" lvl="2" indent="-285750" algn="l" rtl="0">
              <a:lnSpc>
                <a:spcPct val="100000"/>
              </a:lnSpc>
              <a:spcBef>
                <a:spcPts val="1200"/>
              </a:spcBef>
              <a:spcAft>
                <a:spcPts val="0"/>
              </a:spcAft>
              <a:buSzPts val="2000"/>
              <a:buChar char="•"/>
            </a:pPr>
            <a:r>
              <a:rPr lang="it-IT"/>
              <a:t>Alcuni diritti </a:t>
            </a:r>
            <a:r>
              <a:rPr lang="it-IT" b="1"/>
              <a:t>non possono mai essere limitati </a:t>
            </a:r>
            <a:r>
              <a:rPr lang="it-IT"/>
              <a:t>o ridotti:</a:t>
            </a:r>
            <a:endParaRPr/>
          </a:p>
          <a:p>
            <a:pPr marL="982663" lvl="4" indent="-285750" algn="l" rtl="0">
              <a:lnSpc>
                <a:spcPct val="100000"/>
              </a:lnSpc>
              <a:spcBef>
                <a:spcPts val="1200"/>
              </a:spcBef>
              <a:spcAft>
                <a:spcPts val="0"/>
              </a:spcAft>
              <a:buSzPts val="2000"/>
              <a:buChar char="•"/>
            </a:pPr>
            <a:r>
              <a:rPr lang="it-IT"/>
              <a:t>Il diritto alla vita; </a:t>
            </a:r>
            <a:endParaRPr/>
          </a:p>
          <a:p>
            <a:pPr marL="982663" lvl="4" indent="-285750" algn="l" rtl="0">
              <a:lnSpc>
                <a:spcPct val="100000"/>
              </a:lnSpc>
              <a:spcBef>
                <a:spcPts val="1200"/>
              </a:spcBef>
              <a:spcAft>
                <a:spcPts val="0"/>
              </a:spcAft>
              <a:buSzPts val="2000"/>
              <a:buChar char="•"/>
            </a:pPr>
            <a:r>
              <a:rPr lang="it-IT"/>
              <a:t>Il diritto a non subire torture o trattamenti e punizioni crudeli, inumane o degradanti; </a:t>
            </a:r>
            <a:endParaRPr/>
          </a:p>
          <a:p>
            <a:pPr marL="982663" lvl="4" indent="-285750" algn="l" rtl="0">
              <a:lnSpc>
                <a:spcPct val="100000"/>
              </a:lnSpc>
              <a:spcBef>
                <a:spcPts val="1200"/>
              </a:spcBef>
              <a:spcAft>
                <a:spcPts val="0"/>
              </a:spcAft>
              <a:buSzPts val="2000"/>
              <a:buChar char="•"/>
            </a:pPr>
            <a:r>
              <a:rPr lang="it-IT"/>
              <a:t>Il diritto ad essere liberi dalla schiavitù; </a:t>
            </a:r>
            <a:endParaRPr/>
          </a:p>
          <a:p>
            <a:pPr marL="982663" lvl="4" indent="-285750" algn="l" rtl="0">
              <a:lnSpc>
                <a:spcPct val="100000"/>
              </a:lnSpc>
              <a:spcBef>
                <a:spcPts val="1200"/>
              </a:spcBef>
              <a:spcAft>
                <a:spcPts val="0"/>
              </a:spcAft>
              <a:buSzPts val="2000"/>
              <a:buChar char="•"/>
            </a:pPr>
            <a:r>
              <a:rPr lang="it-IT"/>
              <a:t>Il diritto ad essere riconosciuti ovunque come una persona di fronte alla legge; </a:t>
            </a:r>
            <a:endParaRPr/>
          </a:p>
          <a:p>
            <a:pPr marL="982663" lvl="4" indent="-285750" algn="l" rtl="0">
              <a:lnSpc>
                <a:spcPct val="100000"/>
              </a:lnSpc>
              <a:spcBef>
                <a:spcPts val="1200"/>
              </a:spcBef>
              <a:spcAft>
                <a:spcPts val="0"/>
              </a:spcAft>
              <a:buSzPts val="2000"/>
              <a:buChar char="•"/>
            </a:pPr>
            <a:r>
              <a:rPr lang="it-IT"/>
              <a:t>Il diritto a non subire discriminazione.</a:t>
            </a:r>
            <a:endParaRPr/>
          </a:p>
          <a:p>
            <a:pPr marL="285750" lvl="0" indent="-158750" algn="l" rtl="0">
              <a:lnSpc>
                <a:spcPct val="100000"/>
              </a:lnSpc>
              <a:spcBef>
                <a:spcPts val="1200"/>
              </a:spcBef>
              <a:spcAft>
                <a:spcPts val="0"/>
              </a:spcAft>
              <a:buSzPts val="2000"/>
              <a:buNone/>
            </a:pPr>
            <a:endParaRPr sz="2000"/>
          </a:p>
        </p:txBody>
      </p:sp>
      <p:sp>
        <p:nvSpPr>
          <p:cNvPr id="330" name="Google Shape;330;p23"/>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Alcuni diritti (ma solo alcuni) possono essere limitati</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4"/>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24</a:t>
            </a:fld>
            <a:endParaRPr/>
          </a:p>
        </p:txBody>
      </p:sp>
      <p:sp>
        <p:nvSpPr>
          <p:cNvPr id="337" name="Google Shape;337;p24"/>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000"/>
              <a:buChar char="•"/>
            </a:pPr>
            <a:r>
              <a:rPr lang="it-IT" sz="2000"/>
              <a:t>Nel tempo le discussioni sui temi dei diritti umani hanno portato alla distinzione di due diverse “generazioni” di diritti:</a:t>
            </a:r>
            <a:endParaRPr/>
          </a:p>
          <a:p>
            <a:pPr marL="631825" lvl="2" indent="-285750" algn="l" rtl="0">
              <a:lnSpc>
                <a:spcPct val="100000"/>
              </a:lnSpc>
              <a:spcBef>
                <a:spcPts val="1200"/>
              </a:spcBef>
              <a:spcAft>
                <a:spcPts val="0"/>
              </a:spcAft>
              <a:buSzPts val="2000"/>
              <a:buChar char="•"/>
            </a:pPr>
            <a:r>
              <a:rPr lang="it-IT"/>
              <a:t>la “prima generazione di diritti” (diritti civili e politici), e</a:t>
            </a:r>
            <a:endParaRPr/>
          </a:p>
          <a:p>
            <a:pPr marL="631825" lvl="2" indent="-285750" algn="l" rtl="0">
              <a:lnSpc>
                <a:spcPct val="100000"/>
              </a:lnSpc>
              <a:spcBef>
                <a:spcPts val="1200"/>
              </a:spcBef>
              <a:spcAft>
                <a:spcPts val="0"/>
              </a:spcAft>
              <a:buSzPts val="2000"/>
              <a:buChar char="•"/>
            </a:pPr>
            <a:r>
              <a:rPr lang="it-IT"/>
              <a:t>la “seconda generazione di diritti” (diritti economici, sociali e culturali). </a:t>
            </a:r>
            <a:endParaRPr/>
          </a:p>
          <a:p>
            <a:pPr marL="285750" lvl="0" indent="-285750" algn="l" rtl="0">
              <a:lnSpc>
                <a:spcPct val="100000"/>
              </a:lnSpc>
              <a:spcBef>
                <a:spcPts val="1200"/>
              </a:spcBef>
              <a:spcAft>
                <a:spcPts val="0"/>
              </a:spcAft>
              <a:buSzPts val="2000"/>
              <a:buChar char="•"/>
            </a:pPr>
            <a:r>
              <a:rPr lang="it-IT" sz="2000"/>
              <a:t>Più recentemente, si è focalizzata l’attenzione su una “terza generazione di diritti” che comprendono i diritti collettivi, in particolare delle popolazioni indigene, e cioè: </a:t>
            </a:r>
            <a:endParaRPr/>
          </a:p>
          <a:p>
            <a:pPr marL="631825" lvl="2" indent="-285750" algn="l" rtl="0">
              <a:lnSpc>
                <a:spcPct val="100000"/>
              </a:lnSpc>
              <a:spcBef>
                <a:spcPts val="1200"/>
              </a:spcBef>
              <a:spcAft>
                <a:spcPts val="0"/>
              </a:spcAft>
              <a:buSzPts val="2000"/>
              <a:buChar char="•"/>
            </a:pPr>
            <a:r>
              <a:rPr lang="it-IT"/>
              <a:t>il diritto all’identità, alla terra ed alle risorse, </a:t>
            </a:r>
            <a:endParaRPr/>
          </a:p>
          <a:p>
            <a:pPr marL="631825" lvl="2" indent="-285750" algn="l" rtl="0">
              <a:lnSpc>
                <a:spcPct val="100000"/>
              </a:lnSpc>
              <a:spcBef>
                <a:spcPts val="1200"/>
              </a:spcBef>
              <a:spcAft>
                <a:spcPts val="0"/>
              </a:spcAft>
              <a:buSzPts val="2000"/>
              <a:buChar char="•"/>
            </a:pPr>
            <a:r>
              <a:rPr lang="it-IT"/>
              <a:t>il diritto ad un ambiente sano ed alla sostenibilità e </a:t>
            </a:r>
            <a:endParaRPr/>
          </a:p>
          <a:p>
            <a:pPr marL="631825" lvl="2" indent="-285750" algn="l" rtl="0">
              <a:lnSpc>
                <a:spcPct val="100000"/>
              </a:lnSpc>
              <a:spcBef>
                <a:spcPts val="1200"/>
              </a:spcBef>
              <a:spcAft>
                <a:spcPts val="0"/>
              </a:spcAft>
              <a:buSzPts val="2000"/>
              <a:buChar char="•"/>
            </a:pPr>
            <a:r>
              <a:rPr lang="it-IT"/>
              <a:t>il diritto allo sviluppo.</a:t>
            </a:r>
            <a:endParaRPr/>
          </a:p>
          <a:p>
            <a:pPr marL="285750" lvl="0" indent="-146050" algn="l" rtl="0">
              <a:lnSpc>
                <a:spcPct val="100000"/>
              </a:lnSpc>
              <a:spcBef>
                <a:spcPts val="1200"/>
              </a:spcBef>
              <a:spcAft>
                <a:spcPts val="0"/>
              </a:spcAft>
              <a:buSzPts val="2200"/>
              <a:buNone/>
            </a:pPr>
            <a:endParaRPr/>
          </a:p>
        </p:txBody>
      </p:sp>
      <p:sp>
        <p:nvSpPr>
          <p:cNvPr id="338" name="Google Shape;338;p24"/>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Alcuni parlano di “generazioni di diritti”</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5"/>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25</a:t>
            </a:fld>
            <a:endParaRPr/>
          </a:p>
        </p:txBody>
      </p:sp>
      <p:sp>
        <p:nvSpPr>
          <p:cNvPr id="345" name="Google Shape;345;p25"/>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r>
              <a:rPr lang="it-IT"/>
              <a:t>I Diritti Umani: </a:t>
            </a:r>
            <a:endParaRPr/>
          </a:p>
          <a:p>
            <a:pPr marL="0" lvl="0" indent="0" algn="l" rtl="0">
              <a:lnSpc>
                <a:spcPct val="100000"/>
              </a:lnSpc>
              <a:spcBef>
                <a:spcPts val="1200"/>
              </a:spcBef>
              <a:spcAft>
                <a:spcPts val="0"/>
              </a:spcAft>
              <a:buSzPts val="2200"/>
              <a:buChar char="•"/>
            </a:pPr>
            <a:r>
              <a:rPr lang="it-IT"/>
              <a:t>Riguardano ogni aspetto della nostra vita</a:t>
            </a:r>
            <a:endParaRPr/>
          </a:p>
          <a:p>
            <a:pPr marL="0" lvl="0" indent="0" algn="l" rtl="0">
              <a:lnSpc>
                <a:spcPct val="100000"/>
              </a:lnSpc>
              <a:spcBef>
                <a:spcPts val="1200"/>
              </a:spcBef>
              <a:spcAft>
                <a:spcPts val="0"/>
              </a:spcAft>
              <a:buSzPts val="2200"/>
              <a:buChar char="•"/>
            </a:pPr>
            <a:r>
              <a:rPr lang="it-IT"/>
              <a:t>Appartengono ad ognuno </a:t>
            </a:r>
            <a:endParaRPr/>
          </a:p>
          <a:p>
            <a:pPr marL="0" lvl="0" indent="0" algn="l" rtl="0">
              <a:lnSpc>
                <a:spcPct val="100000"/>
              </a:lnSpc>
              <a:spcBef>
                <a:spcPts val="1200"/>
              </a:spcBef>
              <a:spcAft>
                <a:spcPts val="0"/>
              </a:spcAft>
              <a:buSzPts val="2200"/>
              <a:buChar char="•"/>
            </a:pPr>
            <a:r>
              <a:rPr lang="it-IT"/>
              <a:t>Non possono essere tolti arbitrariamente</a:t>
            </a:r>
            <a:endParaRPr/>
          </a:p>
          <a:p>
            <a:pPr marL="0" lvl="0" indent="0" algn="l" rtl="0">
              <a:lnSpc>
                <a:spcPct val="100000"/>
              </a:lnSpc>
              <a:spcBef>
                <a:spcPts val="1200"/>
              </a:spcBef>
              <a:spcAft>
                <a:spcPts val="0"/>
              </a:spcAft>
              <a:buSzPts val="2200"/>
              <a:buChar char="•"/>
            </a:pPr>
            <a:r>
              <a:rPr lang="it-IT"/>
              <a:t>Sono tutti necessari agli esseri umani per partecipare e svilupparsi nella società.</a:t>
            </a:r>
            <a:endParaRPr/>
          </a:p>
          <a:p>
            <a:pPr marL="0" lvl="0" indent="0" algn="l" rtl="0">
              <a:lnSpc>
                <a:spcPct val="100000"/>
              </a:lnSpc>
              <a:spcBef>
                <a:spcPts val="1200"/>
              </a:spcBef>
              <a:spcAft>
                <a:spcPts val="0"/>
              </a:spcAft>
              <a:buSzPts val="2200"/>
              <a:buNone/>
            </a:pPr>
            <a:endParaRPr/>
          </a:p>
          <a:p>
            <a:pPr marL="0" lvl="0" indent="0" algn="ctr" rtl="0">
              <a:lnSpc>
                <a:spcPct val="100000"/>
              </a:lnSpc>
              <a:spcBef>
                <a:spcPts val="1200"/>
              </a:spcBef>
              <a:spcAft>
                <a:spcPts val="0"/>
              </a:spcAft>
              <a:buSzPts val="2200"/>
              <a:buFont typeface="Arial"/>
              <a:buNone/>
            </a:pPr>
            <a:r>
              <a:rPr lang="it-IT" b="1" i="1"/>
              <a:t>https://www.youtube.com/watch?v=d-UuB1lKzJ0&amp;t=6s</a:t>
            </a:r>
            <a:endParaRPr/>
          </a:p>
          <a:p>
            <a:pPr marL="0" lvl="0" indent="0" algn="ctr" rtl="0">
              <a:lnSpc>
                <a:spcPct val="100000"/>
              </a:lnSpc>
              <a:spcBef>
                <a:spcPts val="1200"/>
              </a:spcBef>
              <a:spcAft>
                <a:spcPts val="0"/>
              </a:spcAft>
              <a:buSzPts val="2200"/>
              <a:buFont typeface="Arial"/>
              <a:buNone/>
            </a:pPr>
            <a:endParaRPr/>
          </a:p>
          <a:p>
            <a:pPr marL="0" lvl="0" indent="0" algn="l" rtl="0">
              <a:lnSpc>
                <a:spcPct val="100000"/>
              </a:lnSpc>
              <a:spcBef>
                <a:spcPts val="1200"/>
              </a:spcBef>
              <a:spcAft>
                <a:spcPts val="0"/>
              </a:spcAft>
              <a:buSzPts val="2200"/>
              <a:buNone/>
            </a:pPr>
            <a:endParaRPr/>
          </a:p>
        </p:txBody>
      </p:sp>
      <p:sp>
        <p:nvSpPr>
          <p:cNvPr id="346" name="Google Shape;346;p25"/>
          <p:cNvSpPr txBox="1">
            <a:spLocks noGrp="1"/>
          </p:cNvSpPr>
          <p:nvPr>
            <p:ph type="title"/>
          </p:nvPr>
        </p:nvSpPr>
        <p:spPr>
          <a:xfrm>
            <a:off x="506427" y="506425"/>
            <a:ext cx="11423400" cy="431700"/>
          </a:xfrm>
          <a:prstGeom prst="rect">
            <a:avLst/>
          </a:prstGeom>
          <a:noFill/>
          <a:ln>
            <a:noFill/>
          </a:ln>
        </p:spPr>
        <p:txBody>
          <a:bodyPr spcFirstLastPara="1" wrap="square" lIns="0" tIns="0" rIns="0" bIns="0" anchor="t" anchorCtr="0">
            <a:noAutofit/>
          </a:bodyPr>
          <a:lstStyle/>
          <a:p>
            <a:pPr marL="0" lvl="0" indent="0" algn="l" rtl="0">
              <a:lnSpc>
                <a:spcPct val="117857"/>
              </a:lnSpc>
              <a:spcBef>
                <a:spcPts val="0"/>
              </a:spcBef>
              <a:spcAft>
                <a:spcPts val="0"/>
              </a:spcAft>
              <a:buSzPts val="1400"/>
              <a:buNone/>
            </a:pPr>
            <a:r>
              <a:rPr lang="it-IT" sz="2800"/>
              <a:t>Riassumendo la Dichiarazione Universale dei Diritti Umani</a:t>
            </a:r>
            <a:endParaRPr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6"/>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26</a:t>
            </a:fld>
            <a:endParaRPr/>
          </a:p>
        </p:txBody>
      </p:sp>
      <p:sp>
        <p:nvSpPr>
          <p:cNvPr id="353" name="Google Shape;353;p26"/>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Osserviamo la lista fatta nell’esercizio 1.2 (Vivere una vita piena). </a:t>
            </a:r>
            <a:endParaRPr/>
          </a:p>
          <a:p>
            <a:pPr marL="285750" lvl="0" indent="-285750" algn="l" rtl="0">
              <a:lnSpc>
                <a:spcPct val="100000"/>
              </a:lnSpc>
              <a:spcBef>
                <a:spcPts val="1200"/>
              </a:spcBef>
              <a:spcAft>
                <a:spcPts val="0"/>
              </a:spcAft>
              <a:buSzPts val="2200"/>
              <a:buChar char="•"/>
            </a:pPr>
            <a:r>
              <a:rPr lang="it-IT"/>
              <a:t>Confrontiamo la lista di ciò che è stato identificato come importante per una vita piena con la lista dei diritti della Dichiarazione Universale dei Diritti dell’Uomo (UDHR).</a:t>
            </a:r>
            <a:endParaRPr/>
          </a:p>
          <a:p>
            <a:pPr marL="631825" lvl="2" indent="-285750" algn="l" rtl="0">
              <a:lnSpc>
                <a:spcPct val="100000"/>
              </a:lnSpc>
              <a:spcBef>
                <a:spcPts val="1200"/>
              </a:spcBef>
              <a:spcAft>
                <a:spcPts val="0"/>
              </a:spcAft>
              <a:buSzPts val="2200"/>
              <a:buChar char="•"/>
            </a:pPr>
            <a:r>
              <a:rPr lang="it-IT" sz="2200"/>
              <a:t>Quali sono le similitudini? </a:t>
            </a:r>
            <a:endParaRPr/>
          </a:p>
          <a:p>
            <a:pPr marL="631825" lvl="2" indent="-285750" algn="l" rtl="0">
              <a:lnSpc>
                <a:spcPct val="100000"/>
              </a:lnSpc>
              <a:spcBef>
                <a:spcPts val="1200"/>
              </a:spcBef>
              <a:spcAft>
                <a:spcPts val="0"/>
              </a:spcAft>
              <a:buSzPts val="2200"/>
              <a:buChar char="•"/>
            </a:pPr>
            <a:r>
              <a:rPr lang="it-IT" sz="2200"/>
              <a:t>Quali sono le differenze?</a:t>
            </a:r>
            <a:endParaRPr/>
          </a:p>
        </p:txBody>
      </p:sp>
      <p:sp>
        <p:nvSpPr>
          <p:cNvPr id="354" name="Google Shape;354;p26"/>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2.1: Confronto delle liste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7"/>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27</a:t>
            </a:fld>
            <a:endParaRPr/>
          </a:p>
        </p:txBody>
      </p:sp>
      <p:sp>
        <p:nvSpPr>
          <p:cNvPr id="361" name="Google Shape;361;p27"/>
          <p:cNvSpPr txBox="1">
            <a:spLocks noGrp="1"/>
          </p:cNvSpPr>
          <p:nvPr>
            <p:ph type="title"/>
          </p:nvPr>
        </p:nvSpPr>
        <p:spPr>
          <a:xfrm>
            <a:off x="798513" y="2522538"/>
            <a:ext cx="10621962" cy="154305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it-IT" sz="4800"/>
              <a:t>Argomento 3 :</a:t>
            </a:r>
            <a:br>
              <a:rPr lang="it-IT" sz="4800"/>
            </a:br>
            <a:r>
              <a:rPr lang="it-IT" sz="4800"/>
              <a:t> Le relazioni tra i diversi diritti</a:t>
            </a:r>
            <a:endParaRPr sz="4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8"/>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28</a:t>
            </a:fld>
            <a:endParaRPr/>
          </a:p>
        </p:txBody>
      </p:sp>
      <p:sp>
        <p:nvSpPr>
          <p:cNvPr id="368" name="Google Shape;368;p28"/>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285750" algn="l" rtl="0">
              <a:lnSpc>
                <a:spcPct val="100000"/>
              </a:lnSpc>
              <a:spcBef>
                <a:spcPts val="1200"/>
              </a:spcBef>
              <a:spcAft>
                <a:spcPts val="0"/>
              </a:spcAft>
              <a:buSzPts val="2200"/>
              <a:buChar char="•"/>
            </a:pPr>
            <a:r>
              <a:rPr lang="it-IT"/>
              <a:t>Scegliete un diritto dalla Dichiarazione Universale dei Diritti dell’Uomo (UDHR) che ritenete importante per il godimento di una vita piena.</a:t>
            </a:r>
            <a:endParaRPr/>
          </a:p>
          <a:p>
            <a:pPr marL="285750" lvl="0" indent="-285750" algn="l" rtl="0">
              <a:lnSpc>
                <a:spcPct val="100000"/>
              </a:lnSpc>
              <a:spcBef>
                <a:spcPts val="1200"/>
              </a:spcBef>
              <a:spcAft>
                <a:spcPts val="0"/>
              </a:spcAft>
              <a:buSzPts val="2200"/>
              <a:buChar char="•"/>
            </a:pPr>
            <a:r>
              <a:rPr lang="it-IT"/>
              <a:t>Immaginate che questo diritto sia l’unico garantito. </a:t>
            </a:r>
            <a:endParaRPr/>
          </a:p>
          <a:p>
            <a:pPr marL="285750" lvl="0" indent="-285750" algn="l" rtl="0">
              <a:lnSpc>
                <a:spcPct val="100000"/>
              </a:lnSpc>
              <a:spcBef>
                <a:spcPts val="1200"/>
              </a:spcBef>
              <a:spcAft>
                <a:spcPts val="0"/>
              </a:spcAft>
              <a:buSzPts val="2200"/>
              <a:buChar char="•"/>
            </a:pPr>
            <a:r>
              <a:rPr lang="it-IT"/>
              <a:t>Pensate perché, secondo voi, è il più importante.</a:t>
            </a:r>
            <a:endParaRPr/>
          </a:p>
          <a:p>
            <a:pPr marL="631825" lvl="2" indent="-285750" algn="l" rtl="0">
              <a:lnSpc>
                <a:spcPct val="100000"/>
              </a:lnSpc>
              <a:spcBef>
                <a:spcPts val="1200"/>
              </a:spcBef>
              <a:spcAft>
                <a:spcPts val="0"/>
              </a:spcAft>
              <a:buSzPts val="2200"/>
              <a:buChar char="•"/>
            </a:pPr>
            <a:r>
              <a:rPr lang="it-IT" sz="2200"/>
              <a:t>Riflettete: quali altri diritti sono necessari per il godimento di questo diritto? </a:t>
            </a:r>
            <a:endParaRPr/>
          </a:p>
        </p:txBody>
      </p:sp>
      <p:sp>
        <p:nvSpPr>
          <p:cNvPr id="369" name="Google Shape;369;p28"/>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7857"/>
              </a:lnSpc>
              <a:spcBef>
                <a:spcPts val="0"/>
              </a:spcBef>
              <a:spcAft>
                <a:spcPts val="0"/>
              </a:spcAft>
              <a:buSzPts val="1400"/>
              <a:buNone/>
            </a:pPr>
            <a:r>
              <a:rPr lang="it-IT" sz="2800"/>
              <a:t>Esercizio 3.1: come tutti i diritti umani sono collegati - 1</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9"/>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29</a:t>
            </a:fld>
            <a:endParaRPr/>
          </a:p>
        </p:txBody>
      </p:sp>
      <p:sp>
        <p:nvSpPr>
          <p:cNvPr id="376" name="Google Shape;376;p29"/>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200"/>
              <a:buFont typeface="Arial"/>
              <a:buNone/>
            </a:pPr>
            <a:endParaRPr b="1" i="1"/>
          </a:p>
          <a:p>
            <a:pPr marL="0" lvl="0" indent="0" algn="ctr" rtl="0">
              <a:lnSpc>
                <a:spcPct val="100000"/>
              </a:lnSpc>
              <a:spcBef>
                <a:spcPts val="1200"/>
              </a:spcBef>
              <a:spcAft>
                <a:spcPts val="0"/>
              </a:spcAft>
              <a:buSzPts val="2200"/>
              <a:buFont typeface="Arial"/>
              <a:buNone/>
            </a:pPr>
            <a:endParaRPr b="1" i="1"/>
          </a:p>
          <a:p>
            <a:pPr marL="0" lvl="0" indent="0" algn="ctr" rtl="0">
              <a:lnSpc>
                <a:spcPct val="100000"/>
              </a:lnSpc>
              <a:spcBef>
                <a:spcPts val="1200"/>
              </a:spcBef>
              <a:spcAft>
                <a:spcPts val="0"/>
              </a:spcAft>
              <a:buSzPts val="2200"/>
              <a:buFont typeface="Arial"/>
              <a:buNone/>
            </a:pPr>
            <a:endParaRPr b="1" i="1"/>
          </a:p>
          <a:p>
            <a:pPr marL="0" lvl="0" indent="0" algn="ctr" rtl="0">
              <a:lnSpc>
                <a:spcPct val="100000"/>
              </a:lnSpc>
              <a:spcBef>
                <a:spcPts val="1200"/>
              </a:spcBef>
              <a:spcAft>
                <a:spcPts val="0"/>
              </a:spcAft>
              <a:buSzPts val="2500"/>
              <a:buFont typeface="Arial"/>
              <a:buNone/>
            </a:pPr>
            <a:r>
              <a:rPr lang="it-IT" sz="2500" b="1" i="1"/>
              <a:t>E’ possibile godere di una vita piena con solo uno o alcuni diritti umani?</a:t>
            </a:r>
            <a:endParaRPr/>
          </a:p>
        </p:txBody>
      </p:sp>
      <p:sp>
        <p:nvSpPr>
          <p:cNvPr id="377" name="Google Shape;377;p29"/>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3.1: </a:t>
            </a:r>
            <a:r>
              <a:rPr lang="it-IT" sz="2800"/>
              <a:t>come tutti i diritti umani sono collegati </a:t>
            </a:r>
            <a:r>
              <a:rPr lang="it-IT"/>
              <a:t>- 2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3</a:t>
            </a:fld>
            <a:endParaRPr/>
          </a:p>
        </p:txBody>
      </p:sp>
      <p:sp>
        <p:nvSpPr>
          <p:cNvPr id="168" name="Google Shape;168;p3"/>
          <p:cNvSpPr txBox="1">
            <a:spLocks noGrp="1"/>
          </p:cNvSpPr>
          <p:nvPr>
            <p:ph type="body" idx="1"/>
          </p:nvPr>
        </p:nvSpPr>
        <p:spPr>
          <a:xfrm>
            <a:off x="423925" y="938219"/>
            <a:ext cx="11256900" cy="1253437"/>
          </a:xfrm>
          <a:prstGeom prst="rect">
            <a:avLst/>
          </a:prstGeom>
          <a:noFill/>
          <a:ln>
            <a:noFill/>
          </a:ln>
        </p:spPr>
        <p:txBody>
          <a:bodyPr spcFirstLastPara="1" wrap="square" lIns="0" tIns="0" rIns="0" bIns="0" anchor="b" anchorCtr="0">
            <a:noAutofit/>
          </a:bodyPr>
          <a:lstStyle/>
          <a:p>
            <a:pPr marL="285750" lvl="0" indent="-285750" algn="l" rtl="0">
              <a:lnSpc>
                <a:spcPct val="115000"/>
              </a:lnSpc>
              <a:spcBef>
                <a:spcPts val="0"/>
              </a:spcBef>
              <a:spcAft>
                <a:spcPts val="0"/>
              </a:spcAft>
              <a:buSzPts val="1100"/>
              <a:buNone/>
            </a:pPr>
            <a:endParaRPr sz="1200" dirty="0">
              <a:latin typeface="Calibri"/>
              <a:ea typeface="Calibri"/>
              <a:cs typeface="Calibri"/>
              <a:sym typeface="Calibri"/>
            </a:endParaRPr>
          </a:p>
          <a:p>
            <a:pPr marL="285750" lvl="0" indent="-285750" algn="ctr" rtl="0">
              <a:lnSpc>
                <a:spcPct val="115000"/>
              </a:lnSpc>
              <a:spcBef>
                <a:spcPts val="0"/>
              </a:spcBef>
              <a:spcAft>
                <a:spcPts val="0"/>
              </a:spcAft>
              <a:buSzPts val="1600"/>
              <a:buNone/>
            </a:pPr>
            <a:r>
              <a:rPr lang="it-IT" sz="1600" dirty="0"/>
              <a:t>Traguardi: </a:t>
            </a:r>
            <a:r>
              <a:rPr lang="it-IT" sz="1600" b="0" dirty="0"/>
              <a:t>migliorare l’accesso ai servizi di salute mentale e ai servizi sociali di buona qualità e promuovere i diritti umani delle persone con problemi di salute mentale e disabilità psicosociale, intellettiva o cognitiva</a:t>
            </a:r>
            <a:r>
              <a:rPr lang="it-IT" sz="1100" b="0" dirty="0"/>
              <a:t>. </a:t>
            </a:r>
            <a:endParaRPr dirty="0"/>
          </a:p>
          <a:p>
            <a:pPr marL="285750" lvl="0" indent="-285750" algn="l" rtl="0">
              <a:lnSpc>
                <a:spcPct val="300000"/>
              </a:lnSpc>
              <a:spcBef>
                <a:spcPts val="0"/>
              </a:spcBef>
              <a:spcAft>
                <a:spcPts val="0"/>
              </a:spcAft>
              <a:buSzPts val="1100"/>
              <a:buNone/>
            </a:pPr>
            <a:endParaRPr sz="800" dirty="0"/>
          </a:p>
        </p:txBody>
      </p:sp>
      <p:sp>
        <p:nvSpPr>
          <p:cNvPr id="169" name="Google Shape;169;p3"/>
          <p:cNvSpPr txBox="1">
            <a:spLocks noGrp="1"/>
          </p:cNvSpPr>
          <p:nvPr>
            <p:ph type="body" idx="2"/>
          </p:nvPr>
        </p:nvSpPr>
        <p:spPr>
          <a:xfrm>
            <a:off x="508788" y="1914525"/>
            <a:ext cx="11174400" cy="3732300"/>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000"/>
              <a:buChar char="•"/>
            </a:pPr>
            <a:r>
              <a:rPr lang="it-IT" sz="2000" dirty="0"/>
              <a:t>Sviluppare la capacità di combattere lo stigma e la discriminazione e promuovere i diritti umani e la </a:t>
            </a:r>
            <a:r>
              <a:rPr lang="it-IT" sz="2000" i="1" dirty="0" err="1"/>
              <a:t>recovery</a:t>
            </a:r>
            <a:r>
              <a:rPr lang="it-IT" sz="2000" i="1" dirty="0"/>
              <a:t>.</a:t>
            </a:r>
            <a:endParaRPr sz="2000" dirty="0"/>
          </a:p>
          <a:p>
            <a:pPr marL="285750" lvl="0" indent="-285750" algn="l" rtl="0">
              <a:lnSpc>
                <a:spcPct val="100000"/>
              </a:lnSpc>
              <a:spcBef>
                <a:spcPts val="1200"/>
              </a:spcBef>
              <a:spcAft>
                <a:spcPts val="0"/>
              </a:spcAft>
              <a:buSzPts val="2000"/>
              <a:buChar char="•"/>
            </a:pPr>
            <a:r>
              <a:rPr lang="it-IT" sz="2000" dirty="0"/>
              <a:t>Migliorare le condizioni dei diritti umani nei servizi di salute mentale e nei servizi sociali.</a:t>
            </a:r>
            <a:endParaRPr dirty="0"/>
          </a:p>
          <a:p>
            <a:pPr marL="285750" lvl="0" indent="-285750" algn="l" rtl="0">
              <a:lnSpc>
                <a:spcPct val="100000"/>
              </a:lnSpc>
              <a:spcBef>
                <a:spcPts val="1200"/>
              </a:spcBef>
              <a:spcAft>
                <a:spcPts val="0"/>
              </a:spcAft>
              <a:buSzPts val="2000"/>
              <a:buChar char="•"/>
            </a:pPr>
            <a:r>
              <a:rPr lang="it-IT" sz="2000" dirty="0"/>
              <a:t>Creare servizi territoriali ed orientati alla </a:t>
            </a:r>
            <a:r>
              <a:rPr lang="it-IT" sz="2000" i="1" dirty="0" err="1"/>
              <a:t>recovery</a:t>
            </a:r>
            <a:r>
              <a:rPr lang="it-IT" sz="2000" dirty="0"/>
              <a:t> che rispettino e promuovano i diritti umani.</a:t>
            </a:r>
            <a:endParaRPr dirty="0"/>
          </a:p>
          <a:p>
            <a:pPr marL="285750" lvl="0" indent="-285750" algn="l" rtl="0">
              <a:lnSpc>
                <a:spcPct val="100000"/>
              </a:lnSpc>
              <a:spcBef>
                <a:spcPts val="1200"/>
              </a:spcBef>
              <a:spcAft>
                <a:spcPts val="0"/>
              </a:spcAft>
              <a:buSzPts val="2000"/>
              <a:buChar char="•"/>
            </a:pPr>
            <a:r>
              <a:rPr lang="it-IT" sz="2000" dirty="0"/>
              <a:t>Sostenere lo sviluppo di un movimento civile che si occupi di “</a:t>
            </a:r>
            <a:r>
              <a:rPr lang="it-IT" sz="2000" i="1" dirty="0" err="1"/>
              <a:t>advocacy</a:t>
            </a:r>
            <a:r>
              <a:rPr lang="it-IT" sz="2000" dirty="0"/>
              <a:t>” e possa influenzare i responsabili delle decisioni politiche (</a:t>
            </a:r>
            <a:r>
              <a:rPr lang="it-IT" sz="2000" i="1" dirty="0"/>
              <a:t>policy </a:t>
            </a:r>
            <a:r>
              <a:rPr lang="it-IT" sz="2000" i="1" dirty="0" err="1"/>
              <a:t>makers</a:t>
            </a:r>
            <a:r>
              <a:rPr lang="it-IT" sz="2000" dirty="0"/>
              <a:t>).</a:t>
            </a:r>
            <a:endParaRPr dirty="0"/>
          </a:p>
          <a:p>
            <a:pPr marL="285750" lvl="0" indent="-285750" algn="l" rtl="0">
              <a:lnSpc>
                <a:spcPct val="100000"/>
              </a:lnSpc>
              <a:spcBef>
                <a:spcPts val="1200"/>
              </a:spcBef>
              <a:spcAft>
                <a:spcPts val="0"/>
              </a:spcAft>
              <a:buSzPts val="2000"/>
              <a:buChar char="•"/>
            </a:pPr>
            <a:r>
              <a:rPr lang="it-IT" sz="2000" dirty="0"/>
              <a:t>Riformare le azioni politiche nazionali e le legislazioni in linea con la Convenzione delle Nazioni Unite sui Diritti delle Persone con Disabilità (CRPD) ed altri standard di diritti umani internazionali.</a:t>
            </a:r>
            <a:endParaRPr dirty="0"/>
          </a:p>
        </p:txBody>
      </p:sp>
      <p:sp>
        <p:nvSpPr>
          <p:cNvPr id="170" name="Google Shape;170;p3"/>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WHO QualityRights: traguardi ed obiettivi</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0"/>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30</a:t>
            </a:fld>
            <a:endParaRPr/>
          </a:p>
        </p:txBody>
      </p:sp>
      <p:sp>
        <p:nvSpPr>
          <p:cNvPr id="384" name="Google Shape;384;p30"/>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Tutti i diritti sono inseparabili, interdipendenti e interconnessi, sia che si tratti di diritti civili che politici, economici, sociali o culturali.</a:t>
            </a:r>
            <a:endParaRPr/>
          </a:p>
          <a:p>
            <a:pPr marL="285750" lvl="0" indent="-285750" algn="l" rtl="0">
              <a:lnSpc>
                <a:spcPct val="100000"/>
              </a:lnSpc>
              <a:spcBef>
                <a:spcPts val="1200"/>
              </a:spcBef>
              <a:spcAft>
                <a:spcPts val="0"/>
              </a:spcAft>
              <a:buSzPts val="2200"/>
              <a:buChar char="•"/>
            </a:pPr>
            <a:r>
              <a:rPr lang="it-IT"/>
              <a:t>Il godimento di un diritto dipende dalla possibilità di essere in grado di godere degli altri diritti.</a:t>
            </a:r>
            <a:endParaRPr/>
          </a:p>
          <a:p>
            <a:pPr marL="285750" lvl="0" indent="-285750" algn="l" rtl="0">
              <a:lnSpc>
                <a:spcPct val="100000"/>
              </a:lnSpc>
              <a:spcBef>
                <a:spcPts val="1200"/>
              </a:spcBef>
              <a:spcAft>
                <a:spcPts val="0"/>
              </a:spcAft>
              <a:buSzPts val="2200"/>
              <a:buChar char="•"/>
            </a:pPr>
            <a:r>
              <a:rPr lang="it-IT"/>
              <a:t>Nella stessa maniera, la negazione di un diritto  ha conseguenze negative sugli altri diritti.</a:t>
            </a:r>
            <a:endParaRPr/>
          </a:p>
        </p:txBody>
      </p:sp>
      <p:sp>
        <p:nvSpPr>
          <p:cNvPr id="385" name="Google Shape;385;p30"/>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3.1: </a:t>
            </a:r>
            <a:r>
              <a:rPr lang="it-IT" sz="2800"/>
              <a:t>come tutti i diritti umani sono collegati </a:t>
            </a:r>
            <a:r>
              <a:rPr lang="it-IT"/>
              <a:t>- 3</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1"/>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31</a:t>
            </a:fld>
            <a:endParaRPr/>
          </a:p>
        </p:txBody>
      </p:sp>
      <p:sp>
        <p:nvSpPr>
          <p:cNvPr id="392" name="Google Shape;392;p31"/>
          <p:cNvSpPr txBox="1">
            <a:spLocks noGrp="1"/>
          </p:cNvSpPr>
          <p:nvPr>
            <p:ph type="title"/>
          </p:nvPr>
        </p:nvSpPr>
        <p:spPr>
          <a:xfrm>
            <a:off x="506413" y="1717675"/>
            <a:ext cx="9793287" cy="1028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it-IT" sz="4800"/>
              <a:t>Argomento 4: </a:t>
            </a:r>
            <a:br>
              <a:rPr lang="it-IT" sz="4800"/>
            </a:br>
            <a:r>
              <a:rPr lang="it-IT" sz="4800"/>
              <a:t>Esempi di violazioni dei diritti umani</a:t>
            </a:r>
            <a:br>
              <a:rPr lang="it-IT" sz="4800"/>
            </a:br>
            <a:endParaRPr sz="4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2"/>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32</a:t>
            </a:fld>
            <a:endParaRPr/>
          </a:p>
        </p:txBody>
      </p:sp>
      <p:sp>
        <p:nvSpPr>
          <p:cNvPr id="399" name="Google Shape;399;p32"/>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000"/>
              <a:buChar char="•"/>
            </a:pPr>
            <a:r>
              <a:rPr lang="it-IT" sz="2000" b="1"/>
              <a:t>Chi viola i diritti umani?</a:t>
            </a:r>
            <a:endParaRPr/>
          </a:p>
          <a:p>
            <a:pPr marL="631825" lvl="2" indent="-285750" algn="l" rtl="0">
              <a:lnSpc>
                <a:spcPct val="100000"/>
              </a:lnSpc>
              <a:spcBef>
                <a:spcPts val="1200"/>
              </a:spcBef>
              <a:spcAft>
                <a:spcPts val="0"/>
              </a:spcAft>
              <a:buSzPts val="2000"/>
              <a:buChar char="•"/>
            </a:pPr>
            <a:r>
              <a:rPr lang="it-IT"/>
              <a:t>Le violazioni possono essere effettuate dai governi e dalle autorità, da organizzazioni e corporazioni,  da fornitori di servizi o da singoli individui</a:t>
            </a:r>
            <a:endParaRPr/>
          </a:p>
          <a:p>
            <a:pPr marL="285750" lvl="0" indent="-285750" algn="l" rtl="0">
              <a:lnSpc>
                <a:spcPct val="100000"/>
              </a:lnSpc>
              <a:spcBef>
                <a:spcPts val="1200"/>
              </a:spcBef>
              <a:spcAft>
                <a:spcPts val="0"/>
              </a:spcAft>
              <a:buSzPts val="2000"/>
              <a:buChar char="•"/>
            </a:pPr>
            <a:r>
              <a:rPr lang="it-IT" sz="2000" b="1"/>
              <a:t>Quando avvengono le violazioni dei diritti umani?</a:t>
            </a:r>
            <a:endParaRPr/>
          </a:p>
          <a:p>
            <a:pPr marL="631825" lvl="2" indent="-285750" algn="l" rtl="0">
              <a:lnSpc>
                <a:spcPct val="100000"/>
              </a:lnSpc>
              <a:spcBef>
                <a:spcPts val="1200"/>
              </a:spcBef>
              <a:spcAft>
                <a:spcPts val="0"/>
              </a:spcAft>
              <a:buSzPts val="2000"/>
              <a:buChar char="•"/>
            </a:pPr>
            <a:r>
              <a:rPr lang="it-IT"/>
              <a:t>Le violazioni avvengono quando una persona o un gruppo di persone non vedono rispettati tutti I loro diritti umani da parte degli altri. </a:t>
            </a:r>
            <a:endParaRPr/>
          </a:p>
          <a:p>
            <a:pPr marL="631825" lvl="2" indent="-285750" algn="l" rtl="0">
              <a:lnSpc>
                <a:spcPct val="100000"/>
              </a:lnSpc>
              <a:spcBef>
                <a:spcPts val="1200"/>
              </a:spcBef>
              <a:spcAft>
                <a:spcPts val="0"/>
              </a:spcAft>
              <a:buSzPts val="2000"/>
              <a:buChar char="•"/>
            </a:pPr>
            <a:r>
              <a:rPr lang="it-IT"/>
              <a:t>Ognuno dei 30 diritti dell'UDHR rischia di essere violato e in tutto il mondo .</a:t>
            </a:r>
            <a:endParaRPr/>
          </a:p>
          <a:p>
            <a:pPr marL="285750" lvl="0" indent="-285750" algn="l" rtl="0">
              <a:lnSpc>
                <a:spcPct val="100000"/>
              </a:lnSpc>
              <a:spcBef>
                <a:spcPts val="1200"/>
              </a:spcBef>
              <a:spcAft>
                <a:spcPts val="0"/>
              </a:spcAft>
              <a:buSzPts val="2000"/>
              <a:buChar char="•"/>
            </a:pPr>
            <a:r>
              <a:rPr lang="it-IT" sz="2000"/>
              <a:t>Nominate un evento storico che costituisce una violazione dei diritti umani.</a:t>
            </a:r>
            <a:endParaRPr/>
          </a:p>
          <a:p>
            <a:pPr marL="285750" lvl="0" indent="-146050" algn="l" rtl="0">
              <a:lnSpc>
                <a:spcPct val="100000"/>
              </a:lnSpc>
              <a:spcBef>
                <a:spcPts val="1200"/>
              </a:spcBef>
              <a:spcAft>
                <a:spcPts val="0"/>
              </a:spcAft>
              <a:buSzPts val="2200"/>
              <a:buNone/>
            </a:pPr>
            <a:endParaRPr/>
          </a:p>
        </p:txBody>
      </p:sp>
      <p:sp>
        <p:nvSpPr>
          <p:cNvPr id="400" name="Google Shape;400;p32"/>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Presentazione: le violazioni dei diritti umani</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3"/>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33</a:t>
            </a:fld>
            <a:endParaRPr/>
          </a:p>
        </p:txBody>
      </p:sp>
      <p:sp>
        <p:nvSpPr>
          <p:cNvPr id="407" name="Google Shape;407;p33"/>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Principali violazioni storiche dei diritti umani</a:t>
            </a:r>
            <a:endParaRPr/>
          </a:p>
        </p:txBody>
      </p:sp>
      <p:sp>
        <p:nvSpPr>
          <p:cNvPr id="408" name="Google Shape;408;p33"/>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La tratta degli schiavi</a:t>
            </a:r>
            <a:endParaRPr/>
          </a:p>
          <a:p>
            <a:pPr marL="285750" lvl="0" indent="-285750" algn="l" rtl="0">
              <a:lnSpc>
                <a:spcPct val="100000"/>
              </a:lnSpc>
              <a:spcBef>
                <a:spcPts val="1200"/>
              </a:spcBef>
              <a:spcAft>
                <a:spcPts val="0"/>
              </a:spcAft>
              <a:buSzPts val="2200"/>
              <a:buChar char="•"/>
            </a:pPr>
            <a:r>
              <a:rPr lang="it-IT"/>
              <a:t>L’Olocausto</a:t>
            </a:r>
            <a:endParaRPr/>
          </a:p>
          <a:p>
            <a:pPr marL="285750" lvl="0" indent="-285750" algn="l" rtl="0">
              <a:lnSpc>
                <a:spcPct val="100000"/>
              </a:lnSpc>
              <a:spcBef>
                <a:spcPts val="1200"/>
              </a:spcBef>
              <a:spcAft>
                <a:spcPts val="0"/>
              </a:spcAft>
              <a:buSzPts val="2200"/>
              <a:buChar char="•"/>
            </a:pPr>
            <a:r>
              <a:rPr lang="it-IT"/>
              <a:t>L’oppressione del popolo Maori</a:t>
            </a:r>
            <a:endParaRPr/>
          </a:p>
          <a:p>
            <a:pPr marL="285750" lvl="0" indent="-285750" algn="l" rtl="0">
              <a:lnSpc>
                <a:spcPct val="100000"/>
              </a:lnSpc>
              <a:spcBef>
                <a:spcPts val="1200"/>
              </a:spcBef>
              <a:spcAft>
                <a:spcPts val="0"/>
              </a:spcAft>
              <a:buSzPts val="2200"/>
              <a:buChar char="•"/>
            </a:pPr>
            <a:r>
              <a:rPr lang="it-IT"/>
              <a:t>L’Apartheid in Sud Africa</a:t>
            </a:r>
            <a:endParaRPr/>
          </a:p>
          <a:p>
            <a:pPr marL="285750" lvl="0" indent="-285750" algn="l" rtl="0">
              <a:lnSpc>
                <a:spcPct val="100000"/>
              </a:lnSpc>
              <a:spcBef>
                <a:spcPts val="1200"/>
              </a:spcBef>
              <a:spcAft>
                <a:spcPts val="0"/>
              </a:spcAft>
              <a:buSzPts val="2200"/>
              <a:buChar char="•"/>
            </a:pPr>
            <a:r>
              <a:rPr lang="it-IT"/>
              <a:t>Il genocidio in Cambogia</a:t>
            </a:r>
            <a:endParaRPr/>
          </a:p>
          <a:p>
            <a:pPr marL="285750" lvl="0" indent="-285750" algn="l" rtl="0">
              <a:lnSpc>
                <a:spcPct val="100000"/>
              </a:lnSpc>
              <a:spcBef>
                <a:spcPts val="1200"/>
              </a:spcBef>
              <a:spcAft>
                <a:spcPts val="0"/>
              </a:spcAft>
              <a:buSzPts val="2200"/>
              <a:buChar char="•"/>
            </a:pPr>
            <a:r>
              <a:rPr lang="it-IT"/>
              <a:t>Il genocidio in Rwanda.</a:t>
            </a:r>
            <a:endParaRPr/>
          </a:p>
          <a:p>
            <a:pPr marL="285750" lvl="0" indent="-146050" algn="l" rtl="0">
              <a:lnSpc>
                <a:spcPct val="100000"/>
              </a:lnSpc>
              <a:spcBef>
                <a:spcPts val="1200"/>
              </a:spcBef>
              <a:spcAft>
                <a:spcPts val="0"/>
              </a:spcAft>
              <a:buSzPts val="2200"/>
              <a:buNone/>
            </a:pPr>
            <a:endParaRPr/>
          </a:p>
        </p:txBody>
      </p:sp>
      <p:sp>
        <p:nvSpPr>
          <p:cNvPr id="409" name="Google Shape;409;p33"/>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Violazioni storiche dei diritti umani</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4"/>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34</a:t>
            </a:fld>
            <a:endParaRPr/>
          </a:p>
        </p:txBody>
      </p:sp>
      <p:sp>
        <p:nvSpPr>
          <p:cNvPr id="416" name="Google Shape;416;p34"/>
          <p:cNvSpPr txBox="1">
            <a:spLocks noGrp="1"/>
          </p:cNvSpPr>
          <p:nvPr>
            <p:ph type="body" idx="2"/>
          </p:nvPr>
        </p:nvSpPr>
        <p:spPr>
          <a:xfrm>
            <a:off x="506413" y="1042988"/>
            <a:ext cx="11174412" cy="4500562"/>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Navi mercantili salpavano dall’Europa verso le coste occidentali dell’Africa per scambiare merci con prigionieri – schiavi – con i commercianti africani. </a:t>
            </a:r>
            <a:endParaRPr/>
          </a:p>
          <a:p>
            <a:pPr marL="285750" lvl="0" indent="-285750" algn="l" rtl="0">
              <a:lnSpc>
                <a:spcPct val="100000"/>
              </a:lnSpc>
              <a:spcBef>
                <a:spcPts val="1200"/>
              </a:spcBef>
              <a:spcAft>
                <a:spcPts val="0"/>
              </a:spcAft>
              <a:buSzPts val="2200"/>
              <a:buChar char="•"/>
            </a:pPr>
            <a:r>
              <a:rPr lang="it-IT"/>
              <a:t>Quando le navi dei commercianti europei erano piene, attraversavano l’Atlantico verso le Americhe, dove gli schiavi erano scambiati con rum, zucchero e altri prodotti di lusso.</a:t>
            </a:r>
            <a:endParaRPr/>
          </a:p>
          <a:p>
            <a:pPr marL="285750" lvl="0" indent="-285750" algn="l" rtl="0">
              <a:lnSpc>
                <a:spcPct val="100000"/>
              </a:lnSpc>
              <a:spcBef>
                <a:spcPts val="1200"/>
              </a:spcBef>
              <a:spcAft>
                <a:spcPts val="0"/>
              </a:spcAft>
              <a:buSzPts val="2200"/>
              <a:buChar char="•"/>
            </a:pPr>
            <a:r>
              <a:rPr lang="it-IT"/>
              <a:t>Gli schiavi lavoravano nelle Americhe, producendo merci per il fabbisogno europeo. </a:t>
            </a:r>
            <a:endParaRPr/>
          </a:p>
          <a:p>
            <a:pPr marL="285750" lvl="0" indent="-285750" algn="l" rtl="0">
              <a:lnSpc>
                <a:spcPct val="100000"/>
              </a:lnSpc>
              <a:spcBef>
                <a:spcPts val="1200"/>
              </a:spcBef>
              <a:spcAft>
                <a:spcPts val="0"/>
              </a:spcAft>
              <a:buSzPts val="2200"/>
              <a:buChar char="•"/>
            </a:pPr>
            <a:r>
              <a:rPr lang="it-IT"/>
              <a:t>Gli schiavi erano trasportati in condizioni estreme e molti morivano durante il viaggio. </a:t>
            </a:r>
            <a:endParaRPr/>
          </a:p>
          <a:p>
            <a:pPr marL="285750" lvl="0" indent="-285750" algn="l" rtl="0">
              <a:lnSpc>
                <a:spcPct val="100000"/>
              </a:lnSpc>
              <a:spcBef>
                <a:spcPts val="1200"/>
              </a:spcBef>
              <a:spcAft>
                <a:spcPts val="0"/>
              </a:spcAft>
              <a:buSzPts val="2200"/>
              <a:buChar char="•"/>
            </a:pPr>
            <a:r>
              <a:rPr lang="it-IT"/>
              <a:t>Gli schiavi erano considerati una proprietà ed erano regolarmente comprati e venduti. Erano spesso vittime di violenza ed omicidi.</a:t>
            </a:r>
            <a:endParaRPr/>
          </a:p>
          <a:p>
            <a:pPr marL="285750" lvl="0" indent="-285750" algn="l" rtl="0">
              <a:lnSpc>
                <a:spcPct val="100000"/>
              </a:lnSpc>
              <a:spcBef>
                <a:spcPts val="1200"/>
              </a:spcBef>
              <a:spcAft>
                <a:spcPts val="0"/>
              </a:spcAft>
              <a:buSzPts val="2200"/>
              <a:buChar char="•"/>
            </a:pPr>
            <a:r>
              <a:rPr lang="it-IT"/>
              <a:t>Sebbene la schiavitù sia stata abolita, esistono ancora al giorno d’oggi moderne forme di schiavitù. Molte persone nel mondo sono costrette a lavori forzati. Inoltre, la schiavitù sessuale, specialmente di ragazze giovani e donne, è ancora una realtà in molte parti del mondo.  </a:t>
            </a:r>
            <a:endParaRPr/>
          </a:p>
          <a:p>
            <a:pPr marL="285750" lvl="0" indent="-146050" algn="l" rtl="0">
              <a:lnSpc>
                <a:spcPct val="100000"/>
              </a:lnSpc>
              <a:spcBef>
                <a:spcPts val="1200"/>
              </a:spcBef>
              <a:spcAft>
                <a:spcPts val="0"/>
              </a:spcAft>
              <a:buSzPts val="2200"/>
              <a:buNone/>
            </a:pPr>
            <a:endParaRPr/>
          </a:p>
        </p:txBody>
      </p:sp>
      <p:sp>
        <p:nvSpPr>
          <p:cNvPr id="417" name="Google Shape;417;p34"/>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La tratta degli schiavi (dal 16</a:t>
            </a:r>
            <a:r>
              <a:rPr lang="it-IT" baseline="30000"/>
              <a:t>°</a:t>
            </a:r>
            <a:r>
              <a:rPr lang="it-IT"/>
              <a:t> al 19</a:t>
            </a:r>
            <a:r>
              <a:rPr lang="it-IT" baseline="30000"/>
              <a:t>°</a:t>
            </a:r>
            <a:r>
              <a:rPr lang="it-IT"/>
              <a:t> secolo)</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5"/>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35</a:t>
            </a:fld>
            <a:endParaRPr/>
          </a:p>
        </p:txBody>
      </p:sp>
      <p:sp>
        <p:nvSpPr>
          <p:cNvPr id="424" name="Google Shape;424;p35"/>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L’Olocausto fu una delle cause principali per cui l’UDHR fu scritta. </a:t>
            </a:r>
            <a:endParaRPr/>
          </a:p>
          <a:p>
            <a:pPr marL="285750" lvl="0" indent="-285750" algn="l" rtl="0">
              <a:lnSpc>
                <a:spcPct val="100000"/>
              </a:lnSpc>
              <a:spcBef>
                <a:spcPts val="1200"/>
              </a:spcBef>
              <a:spcAft>
                <a:spcPts val="0"/>
              </a:spcAft>
              <a:buSzPts val="2200"/>
              <a:buChar char="•"/>
            </a:pPr>
            <a:r>
              <a:rPr lang="it-IT"/>
              <a:t>L’Olocausto durante la Seconda Guerra Mondiale portò all’uccisione di 6 milioni di Ebrei da parte del regime nazista e dei suoi alleati.</a:t>
            </a:r>
            <a:endParaRPr/>
          </a:p>
          <a:p>
            <a:pPr marL="285750" lvl="0" indent="-285750" algn="l" rtl="0">
              <a:lnSpc>
                <a:spcPct val="100000"/>
              </a:lnSpc>
              <a:spcBef>
                <a:spcPts val="1200"/>
              </a:spcBef>
              <a:spcAft>
                <a:spcPts val="0"/>
              </a:spcAft>
              <a:buSzPts val="2200"/>
              <a:buChar char="•"/>
            </a:pPr>
            <a:r>
              <a:rPr lang="it-IT"/>
              <a:t> La maggior parte delle uccisioni ebbero luogo nei  “campi di concentramento” costruiti nei territori occupati dai Nazisti. Altre categorie - tra cui persone di diverse idee politiche, di specifiche etnie o identità culturali, etniche, sessuali o religiose - furono anche prese di mira ed uccise . </a:t>
            </a:r>
            <a:endParaRPr/>
          </a:p>
          <a:p>
            <a:pPr marL="285750" lvl="0" indent="-285750" algn="l" rtl="0">
              <a:lnSpc>
                <a:spcPct val="100000"/>
              </a:lnSpc>
              <a:spcBef>
                <a:spcPts val="1200"/>
              </a:spcBef>
              <a:spcAft>
                <a:spcPts val="0"/>
              </a:spcAft>
              <a:buSzPts val="2200"/>
              <a:buChar char="•"/>
            </a:pPr>
            <a:r>
              <a:rPr lang="it-IT"/>
              <a:t> Lo sterminio nazista implicò anche l’uccisione di circa 250.000/275.000 persone con disabilità, tra cui persone con </a:t>
            </a:r>
            <a:r>
              <a:rPr lang="it-IT" b="1"/>
              <a:t>disabilità psicosociale ed intellettiva</a:t>
            </a:r>
            <a:r>
              <a:rPr lang="it-IT"/>
              <a:t> ospitate nelle istituzioni.</a:t>
            </a:r>
            <a:endParaRPr/>
          </a:p>
        </p:txBody>
      </p:sp>
      <p:sp>
        <p:nvSpPr>
          <p:cNvPr id="425" name="Google Shape;425;p35"/>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L’Olocausto (1933-1945)</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6"/>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36</a:t>
            </a:fld>
            <a:endParaRPr/>
          </a:p>
        </p:txBody>
      </p:sp>
      <p:sp>
        <p:nvSpPr>
          <p:cNvPr id="432" name="Google Shape;432;p36"/>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L’arrivo di coloni bianchi in Nuova Zelanda portò al declino della popolazione indigena dei Maori. </a:t>
            </a:r>
            <a:endParaRPr/>
          </a:p>
          <a:p>
            <a:pPr marL="285750" lvl="0" indent="-285750" algn="l" rtl="0">
              <a:lnSpc>
                <a:spcPct val="100000"/>
              </a:lnSpc>
              <a:spcBef>
                <a:spcPts val="1200"/>
              </a:spcBef>
              <a:spcAft>
                <a:spcPts val="0"/>
              </a:spcAft>
              <a:buSzPts val="2200"/>
              <a:buChar char="•"/>
            </a:pPr>
            <a:r>
              <a:rPr lang="it-IT"/>
              <a:t>La politica coloniale portò alla perdita della terra ed all'assimilazione culturale. Privati dei loro mezzi di sussistenza, molti Maori furono costretti a trasferirsi in aree urbane. </a:t>
            </a:r>
            <a:endParaRPr/>
          </a:p>
          <a:p>
            <a:pPr marL="285750" lvl="0" indent="-285750" algn="l" rtl="0">
              <a:lnSpc>
                <a:spcPct val="100000"/>
              </a:lnSpc>
              <a:spcBef>
                <a:spcPts val="1200"/>
              </a:spcBef>
              <a:spcAft>
                <a:spcPts val="0"/>
              </a:spcAft>
              <a:buSzPts val="2200"/>
              <a:buChar char="•"/>
            </a:pPr>
            <a:r>
              <a:rPr lang="it-IT"/>
              <a:t>Nel 1881, truppe governative invasero l’insediamento di Parihaka, che era un simbolo di pacifica resistenza alla confisca dei terreni.</a:t>
            </a:r>
            <a:endParaRPr/>
          </a:p>
          <a:p>
            <a:pPr marL="285750" lvl="0" indent="-285750" algn="l" rtl="0">
              <a:lnSpc>
                <a:spcPct val="100000"/>
              </a:lnSpc>
              <a:spcBef>
                <a:spcPts val="1200"/>
              </a:spcBef>
              <a:spcAft>
                <a:spcPts val="0"/>
              </a:spcAft>
              <a:buSzPts val="2200"/>
              <a:buChar char="•"/>
            </a:pPr>
            <a:r>
              <a:rPr lang="it-IT"/>
              <a:t>Centinaia di uomini furono imprigionati senza processo, il villaggio fu distrutto e la popolazione dispersa. </a:t>
            </a:r>
            <a:endParaRPr/>
          </a:p>
        </p:txBody>
      </p:sp>
      <p:sp>
        <p:nvSpPr>
          <p:cNvPr id="433" name="Google Shape;433;p36"/>
          <p:cNvSpPr txBox="1">
            <a:spLocks noGrp="1"/>
          </p:cNvSpPr>
          <p:nvPr>
            <p:ph type="title"/>
          </p:nvPr>
        </p:nvSpPr>
        <p:spPr>
          <a:xfrm>
            <a:off x="506427" y="506425"/>
            <a:ext cx="11334600" cy="4317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L’oppressione del popolo Maori  (dal 19</a:t>
            </a:r>
            <a:r>
              <a:rPr lang="it-IT" baseline="30000"/>
              <a:t>°</a:t>
            </a:r>
            <a:r>
              <a:rPr lang="it-IT"/>
              <a:t>al 20</a:t>
            </a:r>
            <a:r>
              <a:rPr lang="it-IT" baseline="30000"/>
              <a:t>°</a:t>
            </a:r>
            <a:r>
              <a:rPr lang="it-IT"/>
              <a:t> secolo)</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7"/>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37</a:t>
            </a:fld>
            <a:endParaRPr/>
          </a:p>
        </p:txBody>
      </p:sp>
      <p:sp>
        <p:nvSpPr>
          <p:cNvPr id="440" name="Google Shape;440;p37"/>
          <p:cNvSpPr txBox="1">
            <a:spLocks noGrp="1"/>
          </p:cNvSpPr>
          <p:nvPr>
            <p:ph type="body" idx="2"/>
          </p:nvPr>
        </p:nvSpPr>
        <p:spPr>
          <a:xfrm>
            <a:off x="506413" y="1109663"/>
            <a:ext cx="11174412" cy="4500562"/>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Tra il 1948 ed il 1991, in Sud Africa il governo approvò una serie di leggi il cui risultato fu la segregazione dei sudafricani neri o non bianchi dalla popolazione bianca. La normativa classificava i cittadini in 4 gruppi razziali : “neri", “bianchi", “di colore” e “indiani".</a:t>
            </a:r>
            <a:endParaRPr/>
          </a:p>
          <a:p>
            <a:pPr marL="285750" lvl="0" indent="-285750" algn="l" rtl="0">
              <a:lnSpc>
                <a:spcPct val="100000"/>
              </a:lnSpc>
              <a:spcBef>
                <a:spcPts val="1200"/>
              </a:spcBef>
              <a:spcAft>
                <a:spcPts val="0"/>
              </a:spcAft>
              <a:buSzPts val="2200"/>
              <a:buChar char="•"/>
            </a:pPr>
            <a:r>
              <a:rPr lang="it-IT"/>
              <a:t>Queste leggi costrinsero i sudafricani non bianchi a vivere in aree separate dalla popolazione bianca, a frequentare scuole diverse e ad utilizzare strutture sanitarie ed altri servizi separati. </a:t>
            </a:r>
            <a:endParaRPr/>
          </a:p>
          <a:p>
            <a:pPr marL="285750" lvl="0" indent="-285750" algn="l" rtl="0">
              <a:lnSpc>
                <a:spcPct val="100000"/>
              </a:lnSpc>
              <a:spcBef>
                <a:spcPts val="1200"/>
              </a:spcBef>
              <a:spcAft>
                <a:spcPts val="0"/>
              </a:spcAft>
              <a:buSzPts val="2200"/>
              <a:buChar char="•"/>
            </a:pPr>
            <a:r>
              <a:rPr lang="it-IT"/>
              <a:t>Alla popolazione non bianca non era permesso votare o avere rappresentanza politica al governo. Alla popolazione non bianca erano negati la libertà di associazione e i diritti di cittadinanza.</a:t>
            </a:r>
            <a:endParaRPr/>
          </a:p>
          <a:p>
            <a:pPr marL="285750" lvl="0" indent="-285750" algn="l" rtl="0">
              <a:lnSpc>
                <a:spcPct val="100000"/>
              </a:lnSpc>
              <a:spcBef>
                <a:spcPts val="1200"/>
              </a:spcBef>
              <a:spcAft>
                <a:spcPts val="0"/>
              </a:spcAft>
              <a:buSzPts val="2200"/>
              <a:buChar char="•"/>
            </a:pPr>
            <a:r>
              <a:rPr lang="it-IT"/>
              <a:t>Circa l’80% delle terre erano riservate alla minoranza bianca. I matrimoni misti tra i differenti gruppi razziali erano proibiti. </a:t>
            </a:r>
            <a:endParaRPr/>
          </a:p>
          <a:p>
            <a:pPr marL="285750" lvl="0" indent="-285750" algn="l" rtl="0">
              <a:lnSpc>
                <a:spcPct val="100000"/>
              </a:lnSpc>
              <a:spcBef>
                <a:spcPts val="1200"/>
              </a:spcBef>
              <a:spcAft>
                <a:spcPts val="0"/>
              </a:spcAft>
              <a:buSzPts val="2200"/>
              <a:buChar char="•"/>
            </a:pPr>
            <a:r>
              <a:rPr lang="it-IT"/>
              <a:t>Durante questo periodo ci furono anche violente repressioni di sudafricani non bianchi con centinaia di persone imprigionate o uccise.</a:t>
            </a:r>
            <a:endParaRPr/>
          </a:p>
          <a:p>
            <a:pPr marL="285750" lvl="0" indent="-146050" algn="l" rtl="0">
              <a:lnSpc>
                <a:spcPct val="100000"/>
              </a:lnSpc>
              <a:spcBef>
                <a:spcPts val="1200"/>
              </a:spcBef>
              <a:spcAft>
                <a:spcPts val="0"/>
              </a:spcAft>
              <a:buSzPts val="2200"/>
              <a:buNone/>
            </a:pPr>
            <a:endParaRPr/>
          </a:p>
        </p:txBody>
      </p:sp>
      <p:sp>
        <p:nvSpPr>
          <p:cNvPr id="441" name="Google Shape;441;p37"/>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L’Apartheid in Sud Africa (1948-1991)</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8"/>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38</a:t>
            </a:fld>
            <a:endParaRPr/>
          </a:p>
        </p:txBody>
      </p:sp>
      <p:sp>
        <p:nvSpPr>
          <p:cNvPr id="448" name="Google Shape;448;p38"/>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Tra il 1975 ed il  1979, circa 3 milioni di persone morirono per mano del regime dei Khmer Rossi in Cambogia. </a:t>
            </a:r>
            <a:endParaRPr/>
          </a:p>
          <a:p>
            <a:pPr marL="285750" lvl="0" indent="-285750" algn="l" rtl="0">
              <a:lnSpc>
                <a:spcPct val="100000"/>
              </a:lnSpc>
              <a:spcBef>
                <a:spcPts val="1200"/>
              </a:spcBef>
              <a:spcAft>
                <a:spcPts val="0"/>
              </a:spcAft>
              <a:buSzPts val="2200"/>
              <a:buChar char="•"/>
            </a:pPr>
            <a:r>
              <a:rPr lang="it-IT"/>
              <a:t>I Khmer Rossi volevano costringere tutta la popolazione a lavorare in fattorie statali in maniera da produrre cibo sufficiente a rendere la Cambogia indipendente da aiuti esterni. </a:t>
            </a:r>
            <a:endParaRPr/>
          </a:p>
          <a:p>
            <a:pPr marL="285750" lvl="0" indent="-285750" algn="l" rtl="0">
              <a:lnSpc>
                <a:spcPct val="100000"/>
              </a:lnSpc>
              <a:spcBef>
                <a:spcPts val="1200"/>
              </a:spcBef>
              <a:spcAft>
                <a:spcPts val="0"/>
              </a:spcAft>
              <a:buSzPts val="2200"/>
              <a:buChar char="•"/>
            </a:pPr>
            <a:r>
              <a:rPr lang="it-IT"/>
              <a:t>I bambini erano separati dai loro genitori ed erano costretti a lavorare in campi di lavoro, mentre gli adulti erano costretti a trasferirsi in zone rurali per lavorare nelle fattorie. </a:t>
            </a:r>
            <a:endParaRPr/>
          </a:p>
          <a:p>
            <a:pPr marL="285750" lvl="0" indent="-285750" algn="l" rtl="0">
              <a:lnSpc>
                <a:spcPct val="100000"/>
              </a:lnSpc>
              <a:spcBef>
                <a:spcPts val="1200"/>
              </a:spcBef>
              <a:spcAft>
                <a:spcPts val="0"/>
              </a:spcAft>
              <a:buSzPts val="2200"/>
              <a:buChar char="•"/>
            </a:pPr>
            <a:r>
              <a:rPr lang="it-IT"/>
              <a:t>Molte persone morirono di stenti e a causa dei lavori forzati nelle fattorie. Gli oppositori o i sospetti oppositori del regime, gli intellettuali, le persone appartenenti a minoranze etniche e religiose venivano sottoposti ad interrogatori, torturati ed uccisi. </a:t>
            </a:r>
            <a:endParaRPr/>
          </a:p>
          <a:p>
            <a:pPr marL="285750" lvl="0" indent="-285750" algn="l" rtl="0">
              <a:lnSpc>
                <a:spcPct val="100000"/>
              </a:lnSpc>
              <a:spcBef>
                <a:spcPts val="1200"/>
              </a:spcBef>
              <a:spcAft>
                <a:spcPts val="0"/>
              </a:spcAft>
              <a:buSzPts val="2200"/>
              <a:buChar char="•"/>
            </a:pPr>
            <a:r>
              <a:rPr lang="it-IT"/>
              <a:t>Numerosi templi buddisti furono distrutti.</a:t>
            </a:r>
            <a:endParaRPr/>
          </a:p>
          <a:p>
            <a:pPr marL="285750" lvl="0" indent="-146050" algn="l" rtl="0">
              <a:lnSpc>
                <a:spcPct val="100000"/>
              </a:lnSpc>
              <a:spcBef>
                <a:spcPts val="1200"/>
              </a:spcBef>
              <a:spcAft>
                <a:spcPts val="0"/>
              </a:spcAft>
              <a:buSzPts val="2200"/>
              <a:buNone/>
            </a:pPr>
            <a:endParaRPr/>
          </a:p>
        </p:txBody>
      </p:sp>
      <p:sp>
        <p:nvSpPr>
          <p:cNvPr id="449" name="Google Shape;449;p38"/>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Il genocidio in Cambogia (1975-1979)</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9"/>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39</a:t>
            </a:fld>
            <a:endParaRPr/>
          </a:p>
        </p:txBody>
      </p:sp>
      <p:sp>
        <p:nvSpPr>
          <p:cNvPr id="456" name="Google Shape;456;p39"/>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Nel 1994, durante la guerra civile, il 20% della popolazione del Rwanda morì in un conflitto tra due gruppi etnici.</a:t>
            </a:r>
            <a:endParaRPr/>
          </a:p>
          <a:p>
            <a:pPr marL="285750" lvl="0" indent="-285750" algn="l" rtl="0">
              <a:lnSpc>
                <a:spcPct val="100000"/>
              </a:lnSpc>
              <a:spcBef>
                <a:spcPts val="1200"/>
              </a:spcBef>
              <a:spcAft>
                <a:spcPts val="0"/>
              </a:spcAft>
              <a:buSzPts val="2200"/>
              <a:buChar char="•"/>
            </a:pPr>
            <a:r>
              <a:rPr lang="it-IT"/>
              <a:t>I Tutsi e gli Hutu moderati furono torturati ed uccisi  su vasta scala dai membri della maggioranza Hutu. I massacri furono perpetrati sia dalle autorità che dai civili, spinti dalla propaganda razzista. </a:t>
            </a:r>
            <a:endParaRPr/>
          </a:p>
          <a:p>
            <a:pPr marL="285750" lvl="0" indent="-285750" algn="l" rtl="0">
              <a:lnSpc>
                <a:spcPct val="100000"/>
              </a:lnSpc>
              <a:spcBef>
                <a:spcPts val="1200"/>
              </a:spcBef>
              <a:spcAft>
                <a:spcPts val="0"/>
              </a:spcAft>
              <a:buSzPts val="2200"/>
              <a:buChar char="•"/>
            </a:pPr>
            <a:r>
              <a:rPr lang="it-IT"/>
              <a:t>Le bambine e le donne erano i bersagli principali, in quanto la violenza sessuale era sistematicamente utilizzata contro di loro. </a:t>
            </a:r>
            <a:endParaRPr/>
          </a:p>
          <a:p>
            <a:pPr marL="285750" lvl="0" indent="-285750" algn="l" rtl="0">
              <a:lnSpc>
                <a:spcPct val="100000"/>
              </a:lnSpc>
              <a:spcBef>
                <a:spcPts val="1200"/>
              </a:spcBef>
              <a:spcAft>
                <a:spcPts val="0"/>
              </a:spcAft>
              <a:buSzPts val="2200"/>
              <a:buChar char="•"/>
            </a:pPr>
            <a:r>
              <a:rPr lang="it-IT"/>
              <a:t>Molte abitazioni Tutsi furono distrutte.</a:t>
            </a:r>
            <a:endParaRPr/>
          </a:p>
          <a:p>
            <a:pPr marL="285750" lvl="0" indent="-285750" algn="l" rtl="0">
              <a:lnSpc>
                <a:spcPct val="100000"/>
              </a:lnSpc>
              <a:spcBef>
                <a:spcPts val="1200"/>
              </a:spcBef>
              <a:spcAft>
                <a:spcPts val="0"/>
              </a:spcAft>
              <a:buSzPts val="2200"/>
              <a:buChar char="•"/>
            </a:pPr>
            <a:r>
              <a:rPr lang="it-IT"/>
              <a:t>La comunità internazionale non intervenne prontamente durante il genocidio in Rwanda.</a:t>
            </a:r>
            <a:endParaRPr/>
          </a:p>
        </p:txBody>
      </p:sp>
      <p:sp>
        <p:nvSpPr>
          <p:cNvPr id="457" name="Google Shape;457;p39"/>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Il genocidio ruandese (1994)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4</a:t>
            </a:fld>
            <a:endParaRPr/>
          </a:p>
        </p:txBody>
      </p:sp>
      <p:sp>
        <p:nvSpPr>
          <p:cNvPr id="177" name="Google Shape;177;p4"/>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000"/>
              <a:buChar char="•"/>
            </a:pPr>
            <a:r>
              <a:rPr lang="it-IT" sz="2000" dirty="0">
                <a:solidFill>
                  <a:srgbClr val="000000"/>
                </a:solidFill>
              </a:rPr>
              <a:t>Linguaggi e terminologie sono usate in maniera differente da persone e in contesti diversi</a:t>
            </a:r>
            <a:r>
              <a:rPr lang="it-IT" sz="2000" dirty="0"/>
              <a:t>.</a:t>
            </a:r>
            <a:endParaRPr dirty="0"/>
          </a:p>
          <a:p>
            <a:pPr marL="285750" lvl="0" indent="-285750" algn="l" rtl="0">
              <a:lnSpc>
                <a:spcPct val="100000"/>
              </a:lnSpc>
              <a:spcBef>
                <a:spcPts val="1200"/>
              </a:spcBef>
              <a:spcAft>
                <a:spcPts val="0"/>
              </a:spcAft>
              <a:buSzPts val="2000"/>
              <a:buChar char="•"/>
            </a:pPr>
            <a:r>
              <a:rPr lang="it-IT" sz="2000" dirty="0"/>
              <a:t>Con “Disabilità psicosociale” si intendono persone che hanno ricevuto una diagnosi relativa alla salute mentale  o che si auto identificano con questo termine. </a:t>
            </a:r>
            <a:endParaRPr dirty="0"/>
          </a:p>
          <a:p>
            <a:pPr marL="285750" lvl="0" indent="-285750" algn="l" rtl="0">
              <a:lnSpc>
                <a:spcPct val="100000"/>
              </a:lnSpc>
              <a:spcBef>
                <a:spcPts val="1200"/>
              </a:spcBef>
              <a:spcAft>
                <a:spcPts val="0"/>
              </a:spcAft>
              <a:buSzPts val="2000"/>
              <a:buChar char="•"/>
            </a:pPr>
            <a:r>
              <a:rPr lang="it-IT" sz="2000" dirty="0"/>
              <a:t>“Disabilità cognitiva” e “disabilità intellettiva” si riferisce a persone che hanno ricevuto una diagnosi collegata alla loro facoltà cognitiva o intellettiva, inclusa demenza e autismo.</a:t>
            </a:r>
            <a:endParaRPr dirty="0"/>
          </a:p>
          <a:p>
            <a:pPr marL="285750" lvl="0" indent="-285750" algn="l" rtl="0">
              <a:lnSpc>
                <a:spcPct val="100000"/>
              </a:lnSpc>
              <a:spcBef>
                <a:spcPts val="1200"/>
              </a:spcBef>
              <a:spcAft>
                <a:spcPts val="0"/>
              </a:spcAft>
              <a:buSzPts val="2000"/>
              <a:buChar char="•"/>
            </a:pPr>
            <a:r>
              <a:rPr lang="it-IT" sz="2000" dirty="0"/>
              <a:t>Il termine “disabilità” evidenzia le barriere che ostacolano la piena partecipazione civile di persone con disturbi reali o percepiti ed il fatto che risultano protetti dalla CRPD. </a:t>
            </a:r>
            <a:endParaRPr dirty="0"/>
          </a:p>
          <a:p>
            <a:pPr marL="982663" lvl="4" indent="-285750" algn="l" rtl="0">
              <a:lnSpc>
                <a:spcPct val="100000"/>
              </a:lnSpc>
              <a:spcBef>
                <a:spcPts val="1200"/>
              </a:spcBef>
              <a:spcAft>
                <a:spcPts val="0"/>
              </a:spcAft>
              <a:buSzPts val="2000"/>
              <a:buChar char="•"/>
            </a:pPr>
            <a:r>
              <a:rPr lang="it-IT" dirty="0"/>
              <a:t>L’uso del termine “disabilità” in questo contesto non implica persone che abbiano un disturbo o una patologia</a:t>
            </a:r>
            <a:endParaRPr dirty="0"/>
          </a:p>
          <a:p>
            <a:pPr marL="285750" lvl="0" indent="-146050" algn="l" rtl="0">
              <a:lnSpc>
                <a:spcPct val="100000"/>
              </a:lnSpc>
              <a:spcBef>
                <a:spcPts val="1200"/>
              </a:spcBef>
              <a:spcAft>
                <a:spcPts val="0"/>
              </a:spcAft>
              <a:buSzPts val="2200"/>
              <a:buNone/>
            </a:pPr>
            <a:endParaRPr dirty="0"/>
          </a:p>
        </p:txBody>
      </p:sp>
      <p:sp>
        <p:nvSpPr>
          <p:cNvPr id="178" name="Google Shape;178;p4"/>
          <p:cNvSpPr txBox="1">
            <a:spLocks noGrp="1"/>
          </p:cNvSpPr>
          <p:nvPr>
            <p:ph type="title"/>
          </p:nvPr>
        </p:nvSpPr>
        <p:spPr>
          <a:xfrm>
            <a:off x="506413" y="506413"/>
            <a:ext cx="11174412"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Alcuni cenni sull’uso della terminologia in questo corso -1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0"/>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40</a:t>
            </a:fld>
            <a:endParaRPr/>
          </a:p>
        </p:txBody>
      </p:sp>
      <p:sp>
        <p:nvSpPr>
          <p:cNvPr id="464" name="Google Shape;464;p40"/>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r>
              <a:rPr lang="it-IT"/>
              <a:t>Prendete in considerazione i seguenti scenari: </a:t>
            </a:r>
            <a:endParaRPr/>
          </a:p>
          <a:p>
            <a:pPr marL="0" lvl="0" indent="0" algn="l" rtl="0">
              <a:lnSpc>
                <a:spcPct val="100000"/>
              </a:lnSpc>
              <a:spcBef>
                <a:spcPts val="1200"/>
              </a:spcBef>
              <a:spcAft>
                <a:spcPts val="0"/>
              </a:spcAft>
              <a:buSzPts val="2200"/>
              <a:buFont typeface="Arial"/>
              <a:buNone/>
            </a:pPr>
            <a:endParaRPr/>
          </a:p>
          <a:p>
            <a:pPr marL="0" lvl="0" indent="0" algn="l" rtl="0">
              <a:lnSpc>
                <a:spcPct val="100000"/>
              </a:lnSpc>
              <a:spcBef>
                <a:spcPts val="1200"/>
              </a:spcBef>
              <a:spcAft>
                <a:spcPts val="0"/>
              </a:spcAft>
              <a:buSzPts val="2200"/>
              <a:buFont typeface="Arial"/>
              <a:buNone/>
            </a:pPr>
            <a:endParaRPr/>
          </a:p>
          <a:p>
            <a:pPr marL="0" lvl="0" indent="0" algn="ctr" rtl="0">
              <a:lnSpc>
                <a:spcPct val="100000"/>
              </a:lnSpc>
              <a:spcBef>
                <a:spcPts val="1200"/>
              </a:spcBef>
              <a:spcAft>
                <a:spcPts val="0"/>
              </a:spcAft>
              <a:buSzPts val="2500"/>
              <a:buFont typeface="Arial"/>
              <a:buNone/>
            </a:pPr>
            <a:r>
              <a:rPr lang="it-IT" sz="2500" b="1" i="1"/>
              <a:t>Utilizzando la vostra copia della UDHR, identificate quali diritti umani sono stati violati</a:t>
            </a:r>
            <a:endParaRPr sz="2500" b="1" i="1"/>
          </a:p>
          <a:p>
            <a:pPr marL="0" lvl="0" indent="0" algn="l" rtl="0">
              <a:lnSpc>
                <a:spcPct val="100000"/>
              </a:lnSpc>
              <a:spcBef>
                <a:spcPts val="1200"/>
              </a:spcBef>
              <a:spcAft>
                <a:spcPts val="0"/>
              </a:spcAft>
              <a:buSzPts val="2200"/>
              <a:buNone/>
            </a:pPr>
            <a:endParaRPr/>
          </a:p>
        </p:txBody>
      </p:sp>
      <p:sp>
        <p:nvSpPr>
          <p:cNvPr id="465" name="Google Shape;465;p40"/>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4.1: scenari di violazioni dei diritti umani</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1"/>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41</a:t>
            </a:fld>
            <a:endParaRPr/>
          </a:p>
        </p:txBody>
      </p:sp>
      <p:sp>
        <p:nvSpPr>
          <p:cNvPr id="472" name="Google Shape;472;p41"/>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Font typeface="Arial"/>
              <a:buNone/>
            </a:pPr>
            <a:r>
              <a:rPr lang="it-IT"/>
              <a:t>Scenario 1: Mariko</a:t>
            </a:r>
            <a:endParaRPr/>
          </a:p>
        </p:txBody>
      </p:sp>
      <p:sp>
        <p:nvSpPr>
          <p:cNvPr id="473" name="Google Shape;473;p41"/>
          <p:cNvSpPr txBox="1">
            <a:spLocks noGrp="1"/>
          </p:cNvSpPr>
          <p:nvPr>
            <p:ph type="body" idx="2"/>
          </p:nvPr>
        </p:nvSpPr>
        <p:spPr>
          <a:xfrm>
            <a:off x="506413" y="1511300"/>
            <a:ext cx="11174412" cy="2146300"/>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endParaRPr/>
          </a:p>
          <a:p>
            <a:pPr marL="0" lvl="0" indent="0" algn="l" rtl="0">
              <a:lnSpc>
                <a:spcPct val="100000"/>
              </a:lnSpc>
              <a:spcBef>
                <a:spcPts val="1200"/>
              </a:spcBef>
              <a:spcAft>
                <a:spcPts val="0"/>
              </a:spcAft>
              <a:buSzPts val="2200"/>
              <a:buFont typeface="Arial"/>
              <a:buNone/>
            </a:pPr>
            <a:r>
              <a:rPr lang="it-IT"/>
              <a:t>È una studentessa di biologia e leader di un’associazione universitaria. Lo scorso anno, ha scritto un articolo sul giornale studentesco chiedendo una riforma dell’istruzione e lamentandosi dell’inerzia del governo in questo campo. Due giorni dopo è stata arrestata da un poliziotto nel campus universitario. E’ in prigione da quel giorno. Non è stato dichiarato il motivo dell’arresto, non le è stato possibile contattare un avvocato e non c’è una data per la sua udienza.</a:t>
            </a:r>
            <a:endParaRPr/>
          </a:p>
          <a:p>
            <a:pPr marL="0" lvl="0" indent="0" algn="l" rtl="0">
              <a:lnSpc>
                <a:spcPct val="100000"/>
              </a:lnSpc>
              <a:spcBef>
                <a:spcPts val="1200"/>
              </a:spcBef>
              <a:spcAft>
                <a:spcPts val="0"/>
              </a:spcAft>
              <a:buSzPts val="2200"/>
              <a:buNone/>
            </a:pPr>
            <a:endParaRPr/>
          </a:p>
        </p:txBody>
      </p:sp>
      <p:sp>
        <p:nvSpPr>
          <p:cNvPr id="474" name="Google Shape;474;p41"/>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4.1: scenari di violazioni dei diritti umani - 1</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2"/>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42</a:t>
            </a:fld>
            <a:endParaRPr/>
          </a:p>
        </p:txBody>
      </p:sp>
      <p:sp>
        <p:nvSpPr>
          <p:cNvPr id="481" name="Google Shape;481;p42"/>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Font typeface="Arial"/>
              <a:buNone/>
            </a:pPr>
            <a:r>
              <a:rPr lang="it-IT"/>
              <a:t>Scenario 2: Wei</a:t>
            </a:r>
            <a:endParaRPr/>
          </a:p>
        </p:txBody>
      </p:sp>
      <p:sp>
        <p:nvSpPr>
          <p:cNvPr id="482" name="Google Shape;482;p42"/>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endParaRPr/>
          </a:p>
          <a:p>
            <a:pPr marL="0" lvl="0" indent="0" algn="l" rtl="0">
              <a:lnSpc>
                <a:spcPct val="100000"/>
              </a:lnSpc>
              <a:spcBef>
                <a:spcPts val="1200"/>
              </a:spcBef>
              <a:spcAft>
                <a:spcPts val="0"/>
              </a:spcAft>
              <a:buSzPts val="2200"/>
              <a:buFont typeface="Arial"/>
              <a:buNone/>
            </a:pPr>
            <a:r>
              <a:rPr lang="it-IT"/>
              <a:t>Wei è un uomo di 50 anni che vive in una piccola città remota. Entrambi i suoi reni hanno significativamente ridotto la loro funzionalità e deve sottoporsi a dialisi 3 volte la settimana. La struttura sanitaria più vicina è a 200 km da dove vive. Il costo del servizio, dei medicinali e del viaggio pesa sulla sua situazione finanziaria. Malgrado le sue condizioni di salute, il suo datore di lavoro non gli permette di prendere dei permessi dal lavoro. Se prende un giorno di permesso non gli viene retribuito. </a:t>
            </a:r>
            <a:endParaRPr/>
          </a:p>
        </p:txBody>
      </p:sp>
      <p:sp>
        <p:nvSpPr>
          <p:cNvPr id="483" name="Google Shape;483;p42"/>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4.1: scenari di violazioni dei diritti umani - 2</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3"/>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43</a:t>
            </a:fld>
            <a:endParaRPr/>
          </a:p>
        </p:txBody>
      </p:sp>
      <p:sp>
        <p:nvSpPr>
          <p:cNvPr id="490" name="Google Shape;490;p43"/>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Font typeface="Arial"/>
              <a:buNone/>
            </a:pPr>
            <a:r>
              <a:rPr lang="it-IT"/>
              <a:t>Scenario 3: Yonas</a:t>
            </a:r>
            <a:endParaRPr/>
          </a:p>
        </p:txBody>
      </p:sp>
      <p:sp>
        <p:nvSpPr>
          <p:cNvPr id="491" name="Google Shape;491;p43"/>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endParaRPr/>
          </a:p>
          <a:p>
            <a:pPr marL="0" lvl="0" indent="0" algn="l" rtl="0">
              <a:lnSpc>
                <a:spcPct val="100000"/>
              </a:lnSpc>
              <a:spcBef>
                <a:spcPts val="1200"/>
              </a:spcBef>
              <a:spcAft>
                <a:spcPts val="0"/>
              </a:spcAft>
              <a:buSzPts val="2200"/>
              <a:buFont typeface="Arial"/>
              <a:buNone/>
            </a:pPr>
            <a:r>
              <a:rPr lang="it-IT"/>
              <a:t>Yonas è un famoso cantante e musicista. E’ anche un attivista vicino al partito di opposizione e in varie occasioni ha apertamente criticato il governo. Recentemente tutti i suoi concerti sono stati cancellati. Gli è stato ritirato il passaporto e non gli è più permesso viaggiare all’estero né per ragioni personali, né per ragioni professionali.  </a:t>
            </a:r>
            <a:endParaRPr/>
          </a:p>
        </p:txBody>
      </p:sp>
      <p:sp>
        <p:nvSpPr>
          <p:cNvPr id="492" name="Google Shape;492;p43"/>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4.1: scenari di violazioni dei diritti umani - 3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4"/>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44</a:t>
            </a:fld>
            <a:endParaRPr/>
          </a:p>
        </p:txBody>
      </p:sp>
      <p:sp>
        <p:nvSpPr>
          <p:cNvPr id="499" name="Google Shape;499;p44"/>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Font typeface="Arial"/>
              <a:buNone/>
            </a:pPr>
            <a:r>
              <a:rPr lang="it-IT"/>
              <a:t>Scenario 4: Esma</a:t>
            </a:r>
            <a:endParaRPr/>
          </a:p>
        </p:txBody>
      </p:sp>
      <p:sp>
        <p:nvSpPr>
          <p:cNvPr id="500" name="Google Shape;500;p44"/>
          <p:cNvSpPr txBox="1">
            <a:spLocks noGrp="1"/>
          </p:cNvSpPr>
          <p:nvPr>
            <p:ph type="body" idx="2"/>
          </p:nvPr>
        </p:nvSpPr>
        <p:spPr>
          <a:xfrm>
            <a:off x="579438" y="1547813"/>
            <a:ext cx="11174412" cy="4500562"/>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endParaRPr/>
          </a:p>
          <a:p>
            <a:pPr marL="0" lvl="0" indent="0" algn="l" rtl="0">
              <a:lnSpc>
                <a:spcPct val="100000"/>
              </a:lnSpc>
              <a:spcBef>
                <a:spcPts val="1200"/>
              </a:spcBef>
              <a:spcAft>
                <a:spcPts val="0"/>
              </a:spcAft>
              <a:buSzPts val="2200"/>
              <a:buFont typeface="Arial"/>
              <a:buNone/>
            </a:pPr>
            <a:r>
              <a:rPr lang="it-IT"/>
              <a:t>Esma vorrebbe sposare un uomo di religione diversa ed adottare la sua fede. Dal momento che si tratta della religione di una minoranza religiosa perseguitata nel suo Paese, viene rapita e costretta a forza a sposare un altro uomo. Lui la tratta come una schiava e la costringe a fare cose contro la sua volontà. Lei non ha modo di sottrarsi a questa situazione. A causa della legge sul matrimonio del suo Paese, ci sono molte cose che lei non può fare senza il consenso di suo marito, come trovare un altro posto dove vivere o andare alla polizia. Anche il divorzio è proibito. </a:t>
            </a:r>
            <a:endParaRPr/>
          </a:p>
          <a:p>
            <a:pPr marL="0" lvl="0" indent="0" algn="l" rtl="0">
              <a:lnSpc>
                <a:spcPct val="100000"/>
              </a:lnSpc>
              <a:spcBef>
                <a:spcPts val="1200"/>
              </a:spcBef>
              <a:spcAft>
                <a:spcPts val="0"/>
              </a:spcAft>
              <a:buSzPts val="2200"/>
              <a:buNone/>
            </a:pPr>
            <a:endParaRPr/>
          </a:p>
        </p:txBody>
      </p:sp>
      <p:sp>
        <p:nvSpPr>
          <p:cNvPr id="501" name="Google Shape;501;p44"/>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4.1: scenari di violazioni dei diritti umani - 4</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45"/>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45</a:t>
            </a:fld>
            <a:endParaRPr/>
          </a:p>
        </p:txBody>
      </p:sp>
      <p:sp>
        <p:nvSpPr>
          <p:cNvPr id="508" name="Google Shape;508;p45"/>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Font typeface="Arial"/>
              <a:buNone/>
            </a:pPr>
            <a:r>
              <a:rPr lang="it-IT"/>
              <a:t>Scenario 5: David</a:t>
            </a:r>
            <a:endParaRPr/>
          </a:p>
        </p:txBody>
      </p:sp>
      <p:sp>
        <p:nvSpPr>
          <p:cNvPr id="509" name="Google Shape;509;p45"/>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endParaRPr/>
          </a:p>
          <a:p>
            <a:pPr marL="0" lvl="0" indent="0" algn="l" rtl="0">
              <a:lnSpc>
                <a:spcPct val="100000"/>
              </a:lnSpc>
              <a:spcBef>
                <a:spcPts val="1200"/>
              </a:spcBef>
              <a:spcAft>
                <a:spcPts val="0"/>
              </a:spcAft>
              <a:buSzPts val="2200"/>
              <a:buFont typeface="Arial"/>
              <a:buNone/>
            </a:pPr>
            <a:r>
              <a:rPr lang="it-IT"/>
              <a:t>David è un difensore dei diritti umani e sta cercando di creare un associazione per la difesa dei diritti umani nel suo Paese. Due mesi fa è stato arrestato e condannato a morte per tradimento per aver criticato il governo. Da quando è stato incarcerato, è stato ripetutamente umiliato e torturato. Le lettere che riceve in prigione sono aperte dagli ufficiali giudiziari prima di essergli consegnate e a volte vengono confiscate. </a:t>
            </a:r>
            <a:endParaRPr/>
          </a:p>
        </p:txBody>
      </p:sp>
      <p:sp>
        <p:nvSpPr>
          <p:cNvPr id="510" name="Google Shape;510;p45"/>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4.1: scenari di violazioni dei diritti umani - 5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6"/>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46</a:t>
            </a:fld>
            <a:endParaRPr/>
          </a:p>
        </p:txBody>
      </p:sp>
      <p:sp>
        <p:nvSpPr>
          <p:cNvPr id="517" name="Google Shape;517;p46"/>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Font typeface="Arial"/>
              <a:buNone/>
            </a:pPr>
            <a:r>
              <a:rPr lang="it-IT"/>
              <a:t>Scenario 6: Adsila</a:t>
            </a:r>
            <a:endParaRPr/>
          </a:p>
        </p:txBody>
      </p:sp>
      <p:sp>
        <p:nvSpPr>
          <p:cNvPr id="518" name="Google Shape;518;p46"/>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endParaRPr/>
          </a:p>
          <a:p>
            <a:pPr marL="0" lvl="0" indent="0" algn="l" rtl="0">
              <a:lnSpc>
                <a:spcPct val="100000"/>
              </a:lnSpc>
              <a:spcBef>
                <a:spcPts val="1200"/>
              </a:spcBef>
              <a:spcAft>
                <a:spcPts val="0"/>
              </a:spcAft>
              <a:buSzPts val="2200"/>
              <a:buFont typeface="Arial"/>
              <a:buNone/>
            </a:pPr>
            <a:r>
              <a:rPr lang="it-IT"/>
              <a:t>Adsila è una giovane donna con una disabilità cognitiva. Mentre stava girovagando sulla strada  facendo movimenti corporei rapidi e ripetuti, è stata avvicinata dalla polizia. Non essendo in grado di rispondere alle domande è stata arrestata ma ha opposto resistenza.</a:t>
            </a:r>
            <a:endParaRPr/>
          </a:p>
          <a:p>
            <a:pPr marL="0" lvl="0" indent="0" algn="l" rtl="0">
              <a:lnSpc>
                <a:spcPct val="100000"/>
              </a:lnSpc>
              <a:spcBef>
                <a:spcPts val="1200"/>
              </a:spcBef>
              <a:spcAft>
                <a:spcPts val="0"/>
              </a:spcAft>
              <a:buSzPts val="2200"/>
              <a:buFont typeface="Arial"/>
              <a:buNone/>
            </a:pPr>
            <a:r>
              <a:rPr lang="it-IT"/>
              <a:t>In seguito è stata condotta in un ospedale psichiatrico, dove è stata costretta a prendere alte dosi  di psicofarmaci, che l’hanno fatta stare molto male. E’ stata bullizzata ed aggredita da un membro dello staff e da vari pazienti uomini. Non ha modo di contestare la sua detenzione. </a:t>
            </a:r>
            <a:endParaRPr/>
          </a:p>
          <a:p>
            <a:pPr marL="0" lvl="0" indent="0" algn="l" rtl="0">
              <a:lnSpc>
                <a:spcPct val="100000"/>
              </a:lnSpc>
              <a:spcBef>
                <a:spcPts val="1200"/>
              </a:spcBef>
              <a:spcAft>
                <a:spcPts val="0"/>
              </a:spcAft>
              <a:buSzPts val="2200"/>
              <a:buNone/>
            </a:pPr>
            <a:endParaRPr/>
          </a:p>
        </p:txBody>
      </p:sp>
      <p:sp>
        <p:nvSpPr>
          <p:cNvPr id="519" name="Google Shape;519;p46"/>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4.1: scenari di violazioni dei diritti umani - 6</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7"/>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47</a:t>
            </a:fld>
            <a:endParaRPr/>
          </a:p>
        </p:txBody>
      </p:sp>
      <p:sp>
        <p:nvSpPr>
          <p:cNvPr id="526" name="Google Shape;526;p47"/>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Font typeface="Arial"/>
              <a:buNone/>
            </a:pPr>
            <a:r>
              <a:rPr lang="it-IT"/>
              <a:t>Scenario 7: Jaya</a:t>
            </a:r>
            <a:endParaRPr/>
          </a:p>
        </p:txBody>
      </p:sp>
      <p:sp>
        <p:nvSpPr>
          <p:cNvPr id="527" name="Google Shape;527;p47"/>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endParaRPr/>
          </a:p>
          <a:p>
            <a:pPr marL="0" lvl="0" indent="0" algn="l" rtl="0">
              <a:lnSpc>
                <a:spcPct val="100000"/>
              </a:lnSpc>
              <a:spcBef>
                <a:spcPts val="1200"/>
              </a:spcBef>
              <a:spcAft>
                <a:spcPts val="0"/>
              </a:spcAft>
              <a:buSzPts val="2200"/>
              <a:buFont typeface="Arial"/>
              <a:buNone/>
            </a:pPr>
            <a:r>
              <a:rPr lang="it-IT"/>
              <a:t>Jaya è una donna di 24 anni, è incinta. Durante una visita al centro di salute, il dottore la informa che è positiva all’HIV. Appresa la notizia, suo marito la chiama “prostituta” e le dice di lasciare la casa senza i suoi averi.  </a:t>
            </a:r>
            <a:endParaRPr/>
          </a:p>
          <a:p>
            <a:pPr marL="0" lvl="0" indent="0" algn="l" rtl="0">
              <a:lnSpc>
                <a:spcPct val="100000"/>
              </a:lnSpc>
              <a:spcBef>
                <a:spcPts val="1200"/>
              </a:spcBef>
              <a:spcAft>
                <a:spcPts val="0"/>
              </a:spcAft>
              <a:buSzPts val="2200"/>
              <a:buFont typeface="Arial"/>
              <a:buNone/>
            </a:pPr>
            <a:r>
              <a:rPr lang="it-IT"/>
              <a:t>La legge del suo Paese non permette a Jaya di affrontare suo marito in tribunale per ottenere i suoi averi. Nessuno viene in suo aiuto né le offre rifugio, per la paura di venire infettato. Jaya non ha accesso a nessun servizio sociale, anche se è in miseria. </a:t>
            </a:r>
            <a:endParaRPr/>
          </a:p>
          <a:p>
            <a:pPr marL="0" lvl="0" indent="0" algn="l" rtl="0">
              <a:lnSpc>
                <a:spcPct val="100000"/>
              </a:lnSpc>
              <a:spcBef>
                <a:spcPts val="1200"/>
              </a:spcBef>
              <a:spcAft>
                <a:spcPts val="0"/>
              </a:spcAft>
              <a:buSzPts val="2200"/>
              <a:buNone/>
            </a:pPr>
            <a:endParaRPr/>
          </a:p>
        </p:txBody>
      </p:sp>
      <p:sp>
        <p:nvSpPr>
          <p:cNvPr id="528" name="Google Shape;528;p47"/>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4.1: scenari di violazioni dei diritti umani - 7</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8"/>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48</a:t>
            </a:fld>
            <a:endParaRPr/>
          </a:p>
        </p:txBody>
      </p:sp>
      <p:sp>
        <p:nvSpPr>
          <p:cNvPr id="535" name="Google Shape;535;p48"/>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Font typeface="Arial"/>
              <a:buNone/>
            </a:pPr>
            <a:r>
              <a:rPr lang="it-IT"/>
              <a:t>Scenario 8: Ramon</a:t>
            </a:r>
            <a:endParaRPr/>
          </a:p>
        </p:txBody>
      </p:sp>
      <p:sp>
        <p:nvSpPr>
          <p:cNvPr id="536" name="Google Shape;536;p48"/>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r>
              <a:rPr lang="it-IT"/>
              <a:t>Ramon è un uomo di 25 anni di una famiglia indigente. I suoi genitori lo hanno tolto da scuola quando era molto giovane, in maniera che potesse guadagnarsi da vivere lavando tazze e piatti in un negozio sulla strada. Quando aveva 20 anni ha aperto la sua bancarella di the e ha cominciato a guadagnare bene. Però, ha cominciato ad essere sempre più disturbato ed ha cominciato a sentire voci minacciose. </a:t>
            </a:r>
            <a:endParaRPr/>
          </a:p>
          <a:p>
            <a:pPr marL="0" lvl="0" indent="0" algn="l" rtl="0">
              <a:lnSpc>
                <a:spcPct val="100000"/>
              </a:lnSpc>
              <a:spcBef>
                <a:spcPts val="1200"/>
              </a:spcBef>
              <a:spcAft>
                <a:spcPts val="0"/>
              </a:spcAft>
              <a:buSzPts val="2200"/>
              <a:buFont typeface="Arial"/>
              <a:buNone/>
            </a:pPr>
            <a:r>
              <a:rPr lang="it-IT"/>
              <a:t>A seguito di ciò, a Ramon è stata diagnosticata una schizofrenia. Nessun servizio di salute mentale era disponibile vicino alla città di Ramon, quindi I suoi genitori non avevano altra scelta che farlo ricoverare in un ospedale psichiatrico statale nella capitale, dove non era necessario pagare una retta. </a:t>
            </a:r>
            <a:endParaRPr/>
          </a:p>
          <a:p>
            <a:pPr marL="0" lvl="0" indent="0" algn="l" rtl="0">
              <a:lnSpc>
                <a:spcPct val="100000"/>
              </a:lnSpc>
              <a:spcBef>
                <a:spcPts val="1200"/>
              </a:spcBef>
              <a:spcAft>
                <a:spcPts val="0"/>
              </a:spcAft>
              <a:buSzPts val="2200"/>
              <a:buFont typeface="Arial"/>
              <a:buNone/>
            </a:pPr>
            <a:r>
              <a:rPr lang="it-IT"/>
              <a:t>Nell’ospedale statale, Ramon viene picchiato regolarmente, è costretto ad indossare una divisa e a vivere in un reparto chiuso in condizioni non igieniche. Dopo quasi un anno è stato dimesso. Fa domanda di lavoro come fattorino in un ufficio governativo ed ottiene il lavoro. Però, quando il suo capo apprende della sua diagnosi, licenzia Ramon.  </a:t>
            </a:r>
            <a:endParaRPr/>
          </a:p>
        </p:txBody>
      </p:sp>
      <p:sp>
        <p:nvSpPr>
          <p:cNvPr id="537" name="Google Shape;537;p48"/>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4.1: scenari di violazioni dei diritti umani - 8</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9"/>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49</a:t>
            </a:fld>
            <a:endParaRPr/>
          </a:p>
        </p:txBody>
      </p:sp>
      <p:sp>
        <p:nvSpPr>
          <p:cNvPr id="544" name="Google Shape;544;p49"/>
          <p:cNvSpPr txBox="1">
            <a:spLocks noGrp="1"/>
          </p:cNvSpPr>
          <p:nvPr>
            <p:ph type="title"/>
          </p:nvPr>
        </p:nvSpPr>
        <p:spPr>
          <a:xfrm>
            <a:off x="506413" y="1485900"/>
            <a:ext cx="9793287" cy="1260475"/>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it-IT" sz="4800"/>
              <a:t>Argomento 5:</a:t>
            </a:r>
            <a:r>
              <a:rPr lang="it-IT"/>
              <a:t/>
            </a:r>
            <a:br>
              <a:rPr lang="it-IT"/>
            </a:br>
            <a:r>
              <a:rPr lang="it-IT"/>
              <a:t> </a:t>
            </a:r>
            <a:r>
              <a:rPr lang="it-IT" sz="4800"/>
              <a:t>Gruppi/segmenti della popolazione a rischio di violazione dei diritti umani</a:t>
            </a:r>
            <a:endParaRPr sz="4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5</a:t>
            </a:fld>
            <a:endParaRPr/>
          </a:p>
        </p:txBody>
      </p:sp>
      <p:sp>
        <p:nvSpPr>
          <p:cNvPr id="185" name="Google Shape;185;p5"/>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a:t>
            </a:r>
            <a:r>
              <a:rPr lang="it-IT" sz="2000"/>
              <a:t>Persone che utilizzano” o “che hanno precedentemente utilizzato” servizi di salute mentale e servizi sociali si riferisce a persone che non necessariamente sono identificate da una disabilità ma che hanno una serie di esperienze compatibili con questo corso.</a:t>
            </a:r>
            <a:endParaRPr/>
          </a:p>
          <a:p>
            <a:pPr marL="285750" lvl="0" indent="-285750" algn="l" rtl="0">
              <a:lnSpc>
                <a:spcPct val="100000"/>
              </a:lnSpc>
              <a:spcBef>
                <a:spcPts val="1200"/>
              </a:spcBef>
              <a:spcAft>
                <a:spcPts val="0"/>
              </a:spcAft>
              <a:buSzPts val="2000"/>
              <a:buChar char="•"/>
            </a:pPr>
            <a:r>
              <a:rPr lang="it-IT" sz="2000"/>
              <a:t>Il termine “servizi di salute mentale e servizi sociali” si riferisce ad una grande varietà di servizi forniti a livello nazionale all’interno del settore pubblico, privato e non governativo.</a:t>
            </a:r>
            <a:endParaRPr/>
          </a:p>
          <a:p>
            <a:pPr marL="285750" lvl="0" indent="-285750" algn="l" rtl="0">
              <a:lnSpc>
                <a:spcPct val="100000"/>
              </a:lnSpc>
              <a:spcBef>
                <a:spcPts val="1200"/>
              </a:spcBef>
              <a:spcAft>
                <a:spcPts val="0"/>
              </a:spcAft>
              <a:buSzPts val="2000"/>
              <a:buChar char="•"/>
            </a:pPr>
            <a:r>
              <a:rPr lang="it-IT" sz="2000"/>
              <a:t>La terminologia è stata scelta per favorire l’inclusione. </a:t>
            </a:r>
            <a:endParaRPr/>
          </a:p>
          <a:p>
            <a:pPr marL="815975" lvl="3" indent="-285750" algn="l" rtl="0">
              <a:lnSpc>
                <a:spcPct val="100000"/>
              </a:lnSpc>
              <a:spcBef>
                <a:spcPts val="1200"/>
              </a:spcBef>
              <a:spcAft>
                <a:spcPts val="0"/>
              </a:spcAft>
              <a:buSzPts val="2000"/>
              <a:buChar char="•"/>
            </a:pPr>
            <a:r>
              <a:rPr lang="it-IT"/>
              <a:t>Auto-identificarsi con certe espressioni o concetti è una scelta personale, ma i diritti umani sono applicabili a tutti e ovunque</a:t>
            </a:r>
            <a:endParaRPr/>
          </a:p>
          <a:p>
            <a:pPr marL="815975" lvl="3" indent="-285750" algn="l" rtl="0">
              <a:lnSpc>
                <a:spcPct val="100000"/>
              </a:lnSpc>
              <a:spcBef>
                <a:spcPts val="1200"/>
              </a:spcBef>
              <a:spcAft>
                <a:spcPts val="0"/>
              </a:spcAft>
              <a:buSzPts val="2000"/>
              <a:buChar char="•"/>
            </a:pPr>
            <a:r>
              <a:rPr lang="it-IT"/>
              <a:t>Una diagnosi o una disabilità non devono definire una persona</a:t>
            </a:r>
            <a:endParaRPr/>
          </a:p>
          <a:p>
            <a:pPr marL="815975" lvl="3" indent="-285750" algn="l" rtl="0">
              <a:lnSpc>
                <a:spcPct val="100000"/>
              </a:lnSpc>
              <a:spcBef>
                <a:spcPts val="1200"/>
              </a:spcBef>
              <a:spcAft>
                <a:spcPts val="0"/>
              </a:spcAft>
              <a:buSzPts val="2000"/>
              <a:buChar char="•"/>
            </a:pPr>
            <a:r>
              <a:rPr lang="it-IT"/>
              <a:t>Noi tutti siamo individui con un  proprio contesto sociale, personalità, obiettivi aspirazioni e relazioni interpersonali.</a:t>
            </a:r>
            <a:endParaRPr/>
          </a:p>
          <a:p>
            <a:pPr marL="285750" lvl="0" indent="-158750" algn="l" rtl="0">
              <a:lnSpc>
                <a:spcPct val="100000"/>
              </a:lnSpc>
              <a:spcBef>
                <a:spcPts val="1200"/>
              </a:spcBef>
              <a:spcAft>
                <a:spcPts val="0"/>
              </a:spcAft>
              <a:buSzPts val="2000"/>
              <a:buNone/>
            </a:pPr>
            <a:endParaRPr sz="2000"/>
          </a:p>
        </p:txBody>
      </p:sp>
      <p:sp>
        <p:nvSpPr>
          <p:cNvPr id="186" name="Google Shape;186;p5"/>
          <p:cNvSpPr txBox="1">
            <a:spLocks noGrp="1"/>
          </p:cNvSpPr>
          <p:nvPr>
            <p:ph type="title"/>
          </p:nvPr>
        </p:nvSpPr>
        <p:spPr>
          <a:xfrm>
            <a:off x="506426" y="506425"/>
            <a:ext cx="10953300" cy="431700"/>
          </a:xfrm>
          <a:prstGeom prst="rect">
            <a:avLst/>
          </a:prstGeom>
          <a:noFill/>
          <a:ln>
            <a:noFill/>
          </a:ln>
        </p:spPr>
        <p:txBody>
          <a:bodyPr spcFirstLastPara="1" wrap="square" lIns="0" tIns="0" rIns="0" bIns="0" anchor="t" anchorCtr="0">
            <a:noAutofit/>
          </a:bodyPr>
          <a:lstStyle/>
          <a:p>
            <a:pPr marL="0" lvl="0" indent="0" algn="l" rtl="0">
              <a:lnSpc>
                <a:spcPct val="117857"/>
              </a:lnSpc>
              <a:spcBef>
                <a:spcPts val="0"/>
              </a:spcBef>
              <a:spcAft>
                <a:spcPts val="0"/>
              </a:spcAft>
              <a:buSzPts val="1400"/>
              <a:buNone/>
            </a:pPr>
            <a:r>
              <a:rPr lang="it-IT" sz="2800"/>
              <a:t>Alcuni cenni sull’uso della terminologia in questo corso – 2</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0"/>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50</a:t>
            </a:fld>
            <a:endParaRPr/>
          </a:p>
        </p:txBody>
      </p:sp>
      <p:sp>
        <p:nvSpPr>
          <p:cNvPr id="551" name="Google Shape;551;p50"/>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endParaRPr/>
          </a:p>
          <a:p>
            <a:pPr marL="0" lvl="0" indent="0" algn="l" rtl="0">
              <a:lnSpc>
                <a:spcPct val="100000"/>
              </a:lnSpc>
              <a:spcBef>
                <a:spcPts val="1200"/>
              </a:spcBef>
              <a:spcAft>
                <a:spcPts val="0"/>
              </a:spcAft>
              <a:buSzPts val="2200"/>
              <a:buChar char="•"/>
            </a:pPr>
            <a:r>
              <a:rPr lang="it-IT"/>
              <a:t> Alcuni gruppi di persone o segmenti della popolazione sono più a rischio di altri di essere soggetti ad esclusione sociale, discriminazione e altre violazioni dei diritti umani. </a:t>
            </a:r>
            <a:endParaRPr/>
          </a:p>
          <a:p>
            <a:pPr marL="0" lvl="0" indent="0" algn="l" rtl="0">
              <a:lnSpc>
                <a:spcPct val="100000"/>
              </a:lnSpc>
              <a:spcBef>
                <a:spcPts val="1200"/>
              </a:spcBef>
              <a:spcAft>
                <a:spcPts val="0"/>
              </a:spcAft>
              <a:buSzPts val="2200"/>
              <a:buChar char="•"/>
            </a:pPr>
            <a:r>
              <a:rPr lang="it-IT"/>
              <a:t> Tali gruppi di persone vengono a volte definiti “marginalizzati” or “vulnerabili” (sebbene il termine vulnerabilità in questo contesto non implichi fragilità, debolezza o inferiorità degli individui o gruppi coinvolti). </a:t>
            </a:r>
            <a:endParaRPr/>
          </a:p>
        </p:txBody>
      </p:sp>
      <p:sp>
        <p:nvSpPr>
          <p:cNvPr id="552" name="Google Shape;552;p50"/>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a:t>Presentazione: </a:t>
            </a:r>
            <a:r>
              <a:rPr lang="it-IT" sz="2800"/>
              <a:t>Gruppi/segmenti della popolazione a rischio di violazione dei diritti umani – 1</a:t>
            </a:r>
            <a:r>
              <a:rPr lang="it-IT"/>
              <a:t>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51"/>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51</a:t>
            </a:fld>
            <a:endParaRPr/>
          </a:p>
        </p:txBody>
      </p:sp>
      <p:sp>
        <p:nvSpPr>
          <p:cNvPr id="559" name="Google Shape;559;p51"/>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r>
              <a:rPr lang="it-IT"/>
              <a:t>Gli esempi includono: </a:t>
            </a:r>
            <a:endParaRPr/>
          </a:p>
          <a:p>
            <a:pPr marL="631825" lvl="2" indent="-285750" algn="l" rtl="0">
              <a:lnSpc>
                <a:spcPct val="100000"/>
              </a:lnSpc>
              <a:spcBef>
                <a:spcPts val="1200"/>
              </a:spcBef>
              <a:spcAft>
                <a:spcPts val="0"/>
              </a:spcAft>
              <a:buSzPts val="2200"/>
              <a:buChar char="•"/>
            </a:pPr>
            <a:r>
              <a:rPr lang="it-IT" sz="2200"/>
              <a:t>Donne</a:t>
            </a:r>
            <a:endParaRPr/>
          </a:p>
          <a:p>
            <a:pPr marL="631825" lvl="2" indent="-285750" algn="l" rtl="0">
              <a:lnSpc>
                <a:spcPct val="100000"/>
              </a:lnSpc>
              <a:spcBef>
                <a:spcPts val="500"/>
              </a:spcBef>
              <a:spcAft>
                <a:spcPts val="0"/>
              </a:spcAft>
              <a:buSzPts val="2200"/>
              <a:buChar char="•"/>
            </a:pPr>
            <a:r>
              <a:rPr lang="it-IT" sz="2200"/>
              <a:t>Rifugiati</a:t>
            </a:r>
            <a:endParaRPr/>
          </a:p>
          <a:p>
            <a:pPr marL="631825" lvl="2" indent="-285750" algn="l" rtl="0">
              <a:lnSpc>
                <a:spcPct val="100000"/>
              </a:lnSpc>
              <a:spcBef>
                <a:spcPts val="500"/>
              </a:spcBef>
              <a:spcAft>
                <a:spcPts val="0"/>
              </a:spcAft>
              <a:buSzPts val="2200"/>
              <a:buChar char="•"/>
            </a:pPr>
            <a:r>
              <a:rPr lang="it-IT" sz="2200"/>
              <a:t>Popolazioni indigene</a:t>
            </a:r>
            <a:endParaRPr/>
          </a:p>
          <a:p>
            <a:pPr marL="631825" lvl="2" indent="-285750" algn="l" rtl="0">
              <a:lnSpc>
                <a:spcPct val="100000"/>
              </a:lnSpc>
              <a:spcBef>
                <a:spcPts val="500"/>
              </a:spcBef>
              <a:spcAft>
                <a:spcPts val="0"/>
              </a:spcAft>
              <a:buSzPts val="2200"/>
              <a:buChar char="•"/>
            </a:pPr>
            <a:r>
              <a:rPr lang="it-IT" sz="2200"/>
              <a:t>Lesbiche, gay, bisessuali, transgender, intersex o queer (LGBTIQ)</a:t>
            </a:r>
            <a:endParaRPr/>
          </a:p>
          <a:p>
            <a:pPr marL="631825" lvl="2" indent="-285750" algn="l" rtl="0">
              <a:lnSpc>
                <a:spcPct val="100000"/>
              </a:lnSpc>
              <a:spcBef>
                <a:spcPts val="500"/>
              </a:spcBef>
              <a:spcAft>
                <a:spcPts val="0"/>
              </a:spcAft>
              <a:buSzPts val="2200"/>
              <a:buChar char="•"/>
            </a:pPr>
            <a:r>
              <a:rPr lang="it-IT" sz="2200"/>
              <a:t>Bambini</a:t>
            </a:r>
            <a:endParaRPr/>
          </a:p>
          <a:p>
            <a:pPr marL="631825" lvl="2" indent="-285750" algn="l" rtl="0">
              <a:lnSpc>
                <a:spcPct val="100000"/>
              </a:lnSpc>
              <a:spcBef>
                <a:spcPts val="500"/>
              </a:spcBef>
              <a:spcAft>
                <a:spcPts val="0"/>
              </a:spcAft>
              <a:buSzPts val="2200"/>
              <a:buChar char="•"/>
            </a:pPr>
            <a:r>
              <a:rPr lang="it-IT" sz="2200"/>
              <a:t>Persone con  HIV/AIDS</a:t>
            </a:r>
            <a:endParaRPr/>
          </a:p>
          <a:p>
            <a:pPr marL="631825" lvl="2" indent="-285750" algn="l" rtl="0">
              <a:lnSpc>
                <a:spcPct val="100000"/>
              </a:lnSpc>
              <a:spcBef>
                <a:spcPts val="500"/>
              </a:spcBef>
              <a:spcAft>
                <a:spcPts val="0"/>
              </a:spcAft>
              <a:buSzPts val="2200"/>
              <a:buChar char="•"/>
            </a:pPr>
            <a:r>
              <a:rPr lang="it-IT" sz="2200"/>
              <a:t>Bambini ed adulti con disabilità (in particolare con disabilità psicosociale, intellettiva o cognitiva)</a:t>
            </a:r>
            <a:endParaRPr/>
          </a:p>
          <a:p>
            <a:pPr marL="631825" lvl="2" indent="-285750" algn="l" rtl="0">
              <a:lnSpc>
                <a:spcPct val="100000"/>
              </a:lnSpc>
              <a:spcBef>
                <a:spcPts val="500"/>
              </a:spcBef>
              <a:spcAft>
                <a:spcPts val="0"/>
              </a:spcAft>
              <a:buSzPts val="2200"/>
              <a:buChar char="•"/>
            </a:pPr>
            <a:r>
              <a:rPr lang="it-IT" sz="2200"/>
              <a:t>Anziani</a:t>
            </a:r>
            <a:endParaRPr/>
          </a:p>
          <a:p>
            <a:pPr marL="631825" lvl="2" indent="-285750" algn="l" rtl="0">
              <a:lnSpc>
                <a:spcPct val="100000"/>
              </a:lnSpc>
              <a:spcBef>
                <a:spcPts val="500"/>
              </a:spcBef>
              <a:spcAft>
                <a:spcPts val="0"/>
              </a:spcAft>
              <a:buSzPts val="2200"/>
              <a:buChar char="•"/>
            </a:pPr>
            <a:r>
              <a:rPr lang="it-IT" sz="2200"/>
              <a:t>Migranti.</a:t>
            </a:r>
            <a:endParaRPr/>
          </a:p>
          <a:p>
            <a:pPr marL="0" lvl="0" indent="0" algn="l" rtl="0">
              <a:lnSpc>
                <a:spcPct val="100000"/>
              </a:lnSpc>
              <a:spcBef>
                <a:spcPts val="500"/>
              </a:spcBef>
              <a:spcAft>
                <a:spcPts val="0"/>
              </a:spcAft>
              <a:buSzPts val="2200"/>
              <a:buNone/>
            </a:pPr>
            <a:endParaRPr/>
          </a:p>
        </p:txBody>
      </p:sp>
      <p:sp>
        <p:nvSpPr>
          <p:cNvPr id="560" name="Google Shape;560;p51"/>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sz="2800"/>
              <a:t>Gruppi/segmenti della popolazione a rischio di violazione dei diritti umani </a:t>
            </a:r>
            <a:r>
              <a:rPr lang="it-IT"/>
              <a:t>- 2</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2"/>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52</a:t>
            </a:fld>
            <a:endParaRPr/>
          </a:p>
        </p:txBody>
      </p:sp>
      <p:sp>
        <p:nvSpPr>
          <p:cNvPr id="567" name="Google Shape;567;p52"/>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285750" algn="l" rtl="0">
              <a:lnSpc>
                <a:spcPct val="100000"/>
              </a:lnSpc>
              <a:spcBef>
                <a:spcPts val="1200"/>
              </a:spcBef>
              <a:spcAft>
                <a:spcPts val="0"/>
              </a:spcAft>
              <a:buSzPts val="2200"/>
              <a:buChar char="•"/>
            </a:pPr>
            <a:r>
              <a:rPr lang="it-IT"/>
              <a:t>Alle volte i gruppi/segmenti della popolazione soggetti a violazioni dei diritti umani rappresentano una parte significativa della popolazione (es. donne). </a:t>
            </a:r>
            <a:endParaRPr/>
          </a:p>
          <a:p>
            <a:pPr marL="285750" lvl="0" indent="-285750" algn="l" rtl="0">
              <a:lnSpc>
                <a:spcPct val="100000"/>
              </a:lnSpc>
              <a:spcBef>
                <a:spcPts val="1200"/>
              </a:spcBef>
              <a:spcAft>
                <a:spcPts val="0"/>
              </a:spcAft>
              <a:buSzPts val="2200"/>
              <a:buChar char="•"/>
            </a:pPr>
            <a:r>
              <a:rPr lang="it-IT"/>
              <a:t>Alcune persone possono appartenere a più di un segmento di popolazione a rischio di violazioni e ciò può esporre tali persone ad ulteriori violazioni dei diritti umani, tra cui  forme di discriminazione multiple e che si intersecano.</a:t>
            </a:r>
            <a:endParaRPr/>
          </a:p>
          <a:p>
            <a:pPr marL="285750" lvl="0" indent="-285750" algn="l" rtl="0">
              <a:lnSpc>
                <a:spcPct val="100000"/>
              </a:lnSpc>
              <a:spcBef>
                <a:spcPts val="1200"/>
              </a:spcBef>
              <a:spcAft>
                <a:spcPts val="0"/>
              </a:spcAft>
              <a:buSzPts val="2200"/>
              <a:buChar char="•"/>
            </a:pPr>
            <a:r>
              <a:rPr lang="it-IT"/>
              <a:t>Ci possono anche essere sostanziali differenze tra gli individui appartenenti allo stesso gruppo.</a:t>
            </a:r>
            <a:endParaRPr/>
          </a:p>
          <a:p>
            <a:pPr marL="285750" lvl="0" indent="-285750" algn="l" rtl="0">
              <a:lnSpc>
                <a:spcPct val="100000"/>
              </a:lnSpc>
              <a:spcBef>
                <a:spcPts val="1200"/>
              </a:spcBef>
              <a:spcAft>
                <a:spcPts val="0"/>
              </a:spcAft>
              <a:buSzPts val="2200"/>
              <a:buChar char="•"/>
            </a:pPr>
            <a:r>
              <a:rPr lang="it-IT"/>
              <a:t>I gruppi che possono essere considerati a rischio di violazioni dei diritti umani possono anche sperimentare potere e vantaggio, e possono dimostrare resilienza. </a:t>
            </a:r>
            <a:endParaRPr/>
          </a:p>
        </p:txBody>
      </p:sp>
      <p:sp>
        <p:nvSpPr>
          <p:cNvPr id="568" name="Google Shape;568;p52"/>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sz="2800"/>
              <a:t>Gruppi/segmenti della popolazione a rischio di violazione dei diritti umani </a:t>
            </a:r>
            <a:r>
              <a:rPr lang="it-IT"/>
              <a:t>- 3</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53"/>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53</a:t>
            </a:fld>
            <a:endParaRPr/>
          </a:p>
        </p:txBody>
      </p:sp>
      <p:sp>
        <p:nvSpPr>
          <p:cNvPr id="575" name="Google Shape;575;p53"/>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285750" algn="ctr" rtl="0">
              <a:lnSpc>
                <a:spcPct val="100000"/>
              </a:lnSpc>
              <a:spcBef>
                <a:spcPts val="1200"/>
              </a:spcBef>
              <a:spcAft>
                <a:spcPts val="0"/>
              </a:spcAft>
              <a:buSzPts val="2500"/>
              <a:buFont typeface="Arial"/>
              <a:buNone/>
            </a:pPr>
            <a:r>
              <a:rPr lang="it-IT" sz="2500" b="1" i="1"/>
              <a:t>Quali gruppi/segmenti della società possono essere particolarmente a rischio di subire violazioni dei diritti umani nel vostro Paese?</a:t>
            </a:r>
            <a:endParaRPr/>
          </a:p>
          <a:p>
            <a:pPr marL="285750" lvl="0" indent="-285750" algn="ctr" rtl="0">
              <a:lnSpc>
                <a:spcPct val="100000"/>
              </a:lnSpc>
              <a:spcBef>
                <a:spcPts val="1200"/>
              </a:spcBef>
              <a:spcAft>
                <a:spcPts val="0"/>
              </a:spcAft>
              <a:buSzPts val="2500"/>
              <a:buFont typeface="Arial"/>
              <a:buNone/>
            </a:pPr>
            <a:endParaRPr sz="2500" b="1" i="1"/>
          </a:p>
          <a:p>
            <a:pPr marL="285750" lvl="0" indent="-285750" algn="ctr" rtl="0">
              <a:lnSpc>
                <a:spcPct val="100000"/>
              </a:lnSpc>
              <a:spcBef>
                <a:spcPts val="1200"/>
              </a:spcBef>
              <a:spcAft>
                <a:spcPts val="0"/>
              </a:spcAft>
              <a:buSzPts val="2500"/>
              <a:buFont typeface="Arial"/>
              <a:buNone/>
            </a:pPr>
            <a:r>
              <a:rPr lang="it-IT" sz="2500" b="1" i="1"/>
              <a:t>Che cosa rende questi gruppi/segmenti della popolazione ad alto rischio di vedere violati i loro diritti umani? </a:t>
            </a:r>
            <a:endParaRPr/>
          </a:p>
          <a:p>
            <a:pPr marL="285750" lvl="0" indent="-285750" algn="ctr" rtl="0">
              <a:lnSpc>
                <a:spcPct val="100000"/>
              </a:lnSpc>
              <a:spcBef>
                <a:spcPts val="1200"/>
              </a:spcBef>
              <a:spcAft>
                <a:spcPts val="0"/>
              </a:spcAft>
              <a:buSzPts val="2500"/>
              <a:buFont typeface="Arial"/>
              <a:buNone/>
            </a:pPr>
            <a:endParaRPr sz="2500" b="1" i="1"/>
          </a:p>
          <a:p>
            <a:pPr marL="285750" lvl="0" indent="-285750" algn="ctr" rtl="0">
              <a:lnSpc>
                <a:spcPct val="100000"/>
              </a:lnSpc>
              <a:spcBef>
                <a:spcPts val="1200"/>
              </a:spcBef>
              <a:spcAft>
                <a:spcPts val="0"/>
              </a:spcAft>
              <a:buSzPts val="2500"/>
              <a:buFont typeface="Arial"/>
              <a:buNone/>
            </a:pPr>
            <a:r>
              <a:rPr lang="it-IT" sz="2500" b="1" i="1"/>
              <a:t>Quali esperienze condivise hanno in comune questi gruppi?</a:t>
            </a:r>
            <a:endParaRPr/>
          </a:p>
          <a:p>
            <a:pPr marL="285750" lvl="0" indent="-285750" algn="l" rtl="0">
              <a:lnSpc>
                <a:spcPct val="100000"/>
              </a:lnSpc>
              <a:spcBef>
                <a:spcPts val="1200"/>
              </a:spcBef>
              <a:spcAft>
                <a:spcPts val="0"/>
              </a:spcAft>
              <a:buSzPts val="2200"/>
              <a:buFont typeface="Arial"/>
              <a:buNone/>
            </a:pPr>
            <a:endParaRPr/>
          </a:p>
        </p:txBody>
      </p:sp>
      <p:sp>
        <p:nvSpPr>
          <p:cNvPr id="576" name="Google Shape;576;p53"/>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sz="2800"/>
              <a:t>Gruppi/segmenti della popolazione a rischio di violazione dei diritti umani </a:t>
            </a:r>
            <a:r>
              <a:rPr lang="it-IT"/>
              <a:t>- 4</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54"/>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54</a:t>
            </a:fld>
            <a:endParaRPr/>
          </a:p>
        </p:txBody>
      </p:sp>
      <p:sp>
        <p:nvSpPr>
          <p:cNvPr id="583" name="Google Shape;583;p54"/>
          <p:cNvSpPr txBox="1">
            <a:spLocks noGrp="1"/>
          </p:cNvSpPr>
          <p:nvPr>
            <p:ph type="body" idx="2"/>
          </p:nvPr>
        </p:nvSpPr>
        <p:spPr>
          <a:xfrm>
            <a:off x="506413" y="1511300"/>
            <a:ext cx="11174412" cy="4682236"/>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000"/>
              <a:buChar char="•"/>
            </a:pPr>
            <a:r>
              <a:rPr lang="it-IT" sz="2000"/>
              <a:t>Questi gruppi /segmenti della popolazione hanno in comune sfide condivise.</a:t>
            </a:r>
            <a:endParaRPr/>
          </a:p>
          <a:p>
            <a:pPr marL="285750" lvl="0" indent="-285750" algn="l" rtl="0">
              <a:lnSpc>
                <a:spcPct val="100000"/>
              </a:lnSpc>
              <a:spcBef>
                <a:spcPts val="1200"/>
              </a:spcBef>
              <a:spcAft>
                <a:spcPts val="0"/>
              </a:spcAft>
              <a:buSzPts val="2000"/>
              <a:buChar char="•"/>
            </a:pPr>
            <a:r>
              <a:rPr lang="it-IT" sz="2000"/>
              <a:t>Le principali sfide condivise sono:</a:t>
            </a:r>
            <a:endParaRPr/>
          </a:p>
          <a:p>
            <a:pPr marL="815975" lvl="3" indent="-285750" algn="l" rtl="0">
              <a:lnSpc>
                <a:spcPct val="100000"/>
              </a:lnSpc>
              <a:spcBef>
                <a:spcPts val="1200"/>
              </a:spcBef>
              <a:spcAft>
                <a:spcPts val="0"/>
              </a:spcAft>
              <a:buSzPts val="2000"/>
              <a:buChar char="•"/>
            </a:pPr>
            <a:r>
              <a:rPr lang="it-IT"/>
              <a:t>discriminazioni in tutte le aree della loro vita;</a:t>
            </a:r>
            <a:endParaRPr/>
          </a:p>
          <a:p>
            <a:pPr marL="815975" lvl="3" indent="-285750" algn="l" rtl="0">
              <a:lnSpc>
                <a:spcPct val="100000"/>
              </a:lnSpc>
              <a:spcBef>
                <a:spcPts val="500"/>
              </a:spcBef>
              <a:spcAft>
                <a:spcPts val="0"/>
              </a:spcAft>
              <a:buSzPts val="2000"/>
              <a:buChar char="•"/>
            </a:pPr>
            <a:r>
              <a:rPr lang="it-IT"/>
              <a:t>violenze, abusi ed abbandono;</a:t>
            </a:r>
            <a:endParaRPr/>
          </a:p>
          <a:p>
            <a:pPr marL="815975" lvl="3" indent="-285750" algn="l" rtl="0">
              <a:lnSpc>
                <a:spcPct val="100000"/>
              </a:lnSpc>
              <a:spcBef>
                <a:spcPts val="500"/>
              </a:spcBef>
              <a:spcAft>
                <a:spcPts val="0"/>
              </a:spcAft>
              <a:buSzPts val="2000"/>
              <a:buChar char="•"/>
            </a:pPr>
            <a:r>
              <a:rPr lang="it-IT"/>
              <a:t>restrizioni nell’esercizio dei diritti civili e politici;</a:t>
            </a:r>
            <a:endParaRPr/>
          </a:p>
          <a:p>
            <a:pPr marL="815975" lvl="3" indent="-285750" algn="l" rtl="0">
              <a:lnSpc>
                <a:spcPct val="100000"/>
              </a:lnSpc>
              <a:spcBef>
                <a:spcPts val="500"/>
              </a:spcBef>
              <a:spcAft>
                <a:spcPts val="0"/>
              </a:spcAft>
              <a:buSzPts val="2000"/>
              <a:buChar char="•"/>
            </a:pPr>
            <a:r>
              <a:rPr lang="it-IT"/>
              <a:t>esclusione dalla piena partecipazione alla società;</a:t>
            </a:r>
            <a:endParaRPr/>
          </a:p>
          <a:p>
            <a:pPr marL="815975" lvl="3" indent="-285750" algn="l" rtl="0">
              <a:lnSpc>
                <a:spcPct val="100000"/>
              </a:lnSpc>
              <a:spcBef>
                <a:spcPts val="500"/>
              </a:spcBef>
              <a:spcAft>
                <a:spcPts val="0"/>
              </a:spcAft>
              <a:buSzPts val="2000"/>
              <a:buChar char="•"/>
            </a:pPr>
            <a:r>
              <a:rPr lang="it-IT"/>
              <a:t>ridotto accesso ai servizi sociali, incluso l’abitare;</a:t>
            </a:r>
            <a:endParaRPr/>
          </a:p>
          <a:p>
            <a:pPr marL="815975" lvl="3" indent="-285750" algn="l" rtl="0">
              <a:lnSpc>
                <a:spcPct val="100000"/>
              </a:lnSpc>
              <a:spcBef>
                <a:spcPts val="500"/>
              </a:spcBef>
              <a:spcAft>
                <a:spcPts val="0"/>
              </a:spcAft>
              <a:buSzPts val="2000"/>
              <a:buChar char="•"/>
            </a:pPr>
            <a:r>
              <a:rPr lang="it-IT"/>
              <a:t>ridotto accesso all’assistenza e supporto sanitario;</a:t>
            </a:r>
            <a:endParaRPr/>
          </a:p>
          <a:p>
            <a:pPr marL="815975" lvl="3" indent="-285750" algn="l" rtl="0">
              <a:lnSpc>
                <a:spcPct val="100000"/>
              </a:lnSpc>
              <a:spcBef>
                <a:spcPts val="500"/>
              </a:spcBef>
              <a:spcAft>
                <a:spcPts val="0"/>
              </a:spcAft>
              <a:buSzPts val="2000"/>
              <a:buChar char="•"/>
            </a:pPr>
            <a:r>
              <a:rPr lang="it-IT"/>
              <a:t>ridotto accesso alle prestazioni di emergenza;</a:t>
            </a:r>
            <a:endParaRPr/>
          </a:p>
          <a:p>
            <a:pPr marL="815975" lvl="3" indent="-285750" algn="l" rtl="0">
              <a:lnSpc>
                <a:spcPct val="100000"/>
              </a:lnSpc>
              <a:spcBef>
                <a:spcPts val="500"/>
              </a:spcBef>
              <a:spcAft>
                <a:spcPts val="0"/>
              </a:spcAft>
              <a:buSzPts val="2000"/>
              <a:buChar char="•"/>
            </a:pPr>
            <a:r>
              <a:rPr lang="it-IT"/>
              <a:t>mancanze di opportunità d’istruzione;</a:t>
            </a:r>
            <a:endParaRPr/>
          </a:p>
          <a:p>
            <a:pPr marL="815975" lvl="3" indent="-285750" algn="l" rtl="0">
              <a:lnSpc>
                <a:spcPct val="100000"/>
              </a:lnSpc>
              <a:spcBef>
                <a:spcPts val="500"/>
              </a:spcBef>
              <a:spcAft>
                <a:spcPts val="0"/>
              </a:spcAft>
              <a:buSzPts val="2000"/>
              <a:buChar char="•"/>
            </a:pPr>
            <a:r>
              <a:rPr lang="it-IT"/>
              <a:t>esclusione, o ridotto accesso, ad opportunità di reddito e di impiego;</a:t>
            </a:r>
            <a:endParaRPr/>
          </a:p>
          <a:p>
            <a:pPr marL="815975" lvl="3" indent="-285750" algn="l" rtl="0">
              <a:lnSpc>
                <a:spcPct val="100000"/>
              </a:lnSpc>
              <a:spcBef>
                <a:spcPts val="500"/>
              </a:spcBef>
              <a:spcAft>
                <a:spcPts val="0"/>
              </a:spcAft>
              <a:buSzPts val="2000"/>
              <a:buChar char="•"/>
            </a:pPr>
            <a:r>
              <a:rPr lang="it-IT"/>
              <a:t>aumento dei tassi di malattia e morte prematura.</a:t>
            </a:r>
            <a:endParaRPr/>
          </a:p>
          <a:p>
            <a:pPr marL="285750" lvl="0" indent="-146050" algn="l" rtl="0">
              <a:lnSpc>
                <a:spcPct val="100000"/>
              </a:lnSpc>
              <a:spcBef>
                <a:spcPts val="500"/>
              </a:spcBef>
              <a:spcAft>
                <a:spcPts val="0"/>
              </a:spcAft>
              <a:buSzPts val="2200"/>
              <a:buNone/>
            </a:pPr>
            <a:endParaRPr/>
          </a:p>
        </p:txBody>
      </p:sp>
      <p:sp>
        <p:nvSpPr>
          <p:cNvPr id="584" name="Google Shape;584;p54"/>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sz="2800"/>
              <a:t>Gruppi/segmenti della popolazione a rischio di violazione dei diritti umani </a:t>
            </a:r>
            <a:r>
              <a:rPr lang="it-IT"/>
              <a:t>- 5</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55"/>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55</a:t>
            </a:fld>
            <a:endParaRPr/>
          </a:p>
        </p:txBody>
      </p:sp>
      <p:sp>
        <p:nvSpPr>
          <p:cNvPr id="591" name="Google Shape;591;p55"/>
          <p:cNvSpPr txBox="1">
            <a:spLocks noGrp="1"/>
          </p:cNvSpPr>
          <p:nvPr>
            <p:ph type="body" idx="1"/>
          </p:nvPr>
        </p:nvSpPr>
        <p:spPr>
          <a:xfrm>
            <a:off x="508000" y="1362075"/>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Discriminazioni in tutte le aree della vita</a:t>
            </a:r>
            <a:endParaRPr/>
          </a:p>
        </p:txBody>
      </p:sp>
      <p:sp>
        <p:nvSpPr>
          <p:cNvPr id="592" name="Google Shape;592;p55"/>
          <p:cNvSpPr txBox="1">
            <a:spLocks noGrp="1"/>
          </p:cNvSpPr>
          <p:nvPr>
            <p:ph type="body" idx="2"/>
          </p:nvPr>
        </p:nvSpPr>
        <p:spPr>
          <a:xfrm>
            <a:off x="506413" y="1931988"/>
            <a:ext cx="11174412" cy="4079875"/>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Alcuni gruppi/segmenti della popolazione affrontano discriminazioni in tutte le aree della loro vita: istruzione, lavoro, vita di famiglia, tempo libero, etc.</a:t>
            </a:r>
            <a:endParaRPr/>
          </a:p>
          <a:p>
            <a:pPr marL="285750" lvl="0" indent="-285750" algn="l" rtl="0">
              <a:lnSpc>
                <a:spcPct val="100000"/>
              </a:lnSpc>
              <a:spcBef>
                <a:spcPts val="1200"/>
              </a:spcBef>
              <a:spcAft>
                <a:spcPts val="0"/>
              </a:spcAft>
              <a:buSzPts val="2200"/>
              <a:buChar char="•"/>
            </a:pPr>
            <a:r>
              <a:rPr lang="it-IT"/>
              <a:t>La discriminazione è causata da una serie di fattori complessi che interagiscono l’uno con l’altro – come ad esempio la mancanza di istruzione e l’ignoranza in parti della popolazione. </a:t>
            </a:r>
            <a:endParaRPr/>
          </a:p>
          <a:p>
            <a:pPr marL="285750" lvl="0" indent="-285750" algn="l" rtl="0">
              <a:lnSpc>
                <a:spcPct val="100000"/>
              </a:lnSpc>
              <a:spcBef>
                <a:spcPts val="1200"/>
              </a:spcBef>
              <a:spcAft>
                <a:spcPts val="0"/>
              </a:spcAft>
              <a:buSzPts val="2200"/>
              <a:buChar char="•"/>
            </a:pPr>
            <a:r>
              <a:rPr lang="it-IT"/>
              <a:t>Anche lo sbilanciamento di potere tra i diversi gruppi della società giocano un ruolo nel creare e perpetuare la discriminazione. </a:t>
            </a:r>
            <a:endParaRPr/>
          </a:p>
          <a:p>
            <a:pPr marL="285750" lvl="0" indent="-285750" algn="l" rtl="0">
              <a:lnSpc>
                <a:spcPct val="100000"/>
              </a:lnSpc>
              <a:spcBef>
                <a:spcPts val="1200"/>
              </a:spcBef>
              <a:spcAft>
                <a:spcPts val="0"/>
              </a:spcAft>
              <a:buSzPts val="2200"/>
              <a:buChar char="•"/>
            </a:pPr>
            <a:r>
              <a:rPr lang="it-IT"/>
              <a:t>Alcune persone possono appartenere a più di un gruppo/segmento a rischio e di conseguenza affrontano forme di discriminazione multiple ed intersecate.</a:t>
            </a:r>
            <a:endParaRPr/>
          </a:p>
        </p:txBody>
      </p:sp>
      <p:sp>
        <p:nvSpPr>
          <p:cNvPr id="593" name="Google Shape;593;p55"/>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sz="2800"/>
              <a:t>Gruppi/segmenti della popolazione a rischio di violazione dei diritti umani </a:t>
            </a:r>
            <a:r>
              <a:rPr lang="it-IT"/>
              <a:t>- 6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56"/>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56</a:t>
            </a:fld>
            <a:endParaRPr/>
          </a:p>
        </p:txBody>
      </p:sp>
      <p:sp>
        <p:nvSpPr>
          <p:cNvPr id="600" name="Google Shape;600;p56"/>
          <p:cNvSpPr txBox="1">
            <a:spLocks noGrp="1"/>
          </p:cNvSpPr>
          <p:nvPr>
            <p:ph type="body" idx="1"/>
          </p:nvPr>
        </p:nvSpPr>
        <p:spPr>
          <a:xfrm>
            <a:off x="508000" y="142398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Violenze, abuso ed abbandono</a:t>
            </a:r>
            <a:endParaRPr/>
          </a:p>
        </p:txBody>
      </p:sp>
      <p:sp>
        <p:nvSpPr>
          <p:cNvPr id="601" name="Google Shape;601;p56"/>
          <p:cNvSpPr txBox="1">
            <a:spLocks noGrp="1"/>
          </p:cNvSpPr>
          <p:nvPr>
            <p:ph type="body" idx="2"/>
          </p:nvPr>
        </p:nvSpPr>
        <p:spPr>
          <a:xfrm>
            <a:off x="506413" y="1954213"/>
            <a:ext cx="11174412" cy="4057650"/>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I gruppi/segmenti della popolazione a rischio hanno maggiori probabilità di essere soggetti a violenze, abuso ed abbandono. </a:t>
            </a:r>
            <a:endParaRPr/>
          </a:p>
          <a:p>
            <a:pPr marL="285750" lvl="0" indent="-285750" algn="l" rtl="0">
              <a:lnSpc>
                <a:spcPct val="100000"/>
              </a:lnSpc>
              <a:spcBef>
                <a:spcPts val="1200"/>
              </a:spcBef>
              <a:spcAft>
                <a:spcPts val="0"/>
              </a:spcAft>
              <a:buSzPts val="2200"/>
              <a:buChar char="•"/>
            </a:pPr>
            <a:r>
              <a:rPr lang="it-IT"/>
              <a:t>Studi hanno dimostrato che la violenza domestica contro le donne è diffusa in tutto il mondo.</a:t>
            </a:r>
            <a:endParaRPr/>
          </a:p>
          <a:p>
            <a:pPr marL="285750" lvl="0" indent="-285750" algn="l" rtl="0">
              <a:lnSpc>
                <a:spcPct val="100000"/>
              </a:lnSpc>
              <a:spcBef>
                <a:spcPts val="1200"/>
              </a:spcBef>
              <a:spcAft>
                <a:spcPts val="0"/>
              </a:spcAft>
              <a:buSzPts val="2200"/>
              <a:buChar char="•"/>
            </a:pPr>
            <a:r>
              <a:rPr lang="it-IT"/>
              <a:t>Le persone con disabilità  sperimentano tassi elevati di violenze, abuso e abbandono.</a:t>
            </a:r>
            <a:endParaRPr/>
          </a:p>
          <a:p>
            <a:pPr marL="285750" lvl="0" indent="-285750" algn="l" rtl="0">
              <a:lnSpc>
                <a:spcPct val="100000"/>
              </a:lnSpc>
              <a:spcBef>
                <a:spcPts val="1200"/>
              </a:spcBef>
              <a:spcAft>
                <a:spcPts val="0"/>
              </a:spcAft>
              <a:buSzPts val="2200"/>
              <a:buChar char="•"/>
            </a:pPr>
            <a:r>
              <a:rPr lang="it-IT"/>
              <a:t>Tra le persone con disabilità, le persone con disabilità psicosociale sono maggiormente a rischio di violenza. </a:t>
            </a:r>
            <a:endParaRPr/>
          </a:p>
        </p:txBody>
      </p:sp>
      <p:sp>
        <p:nvSpPr>
          <p:cNvPr id="602" name="Google Shape;602;p56"/>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sz="2800"/>
              <a:t>Gruppi/segmenti della popolazione a rischio di violazione dei diritti umani </a:t>
            </a:r>
            <a:r>
              <a:rPr lang="it-IT"/>
              <a:t>- 7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7"/>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57</a:t>
            </a:fld>
            <a:endParaRPr/>
          </a:p>
        </p:txBody>
      </p:sp>
      <p:sp>
        <p:nvSpPr>
          <p:cNvPr id="609" name="Google Shape;609;p57"/>
          <p:cNvSpPr txBox="1">
            <a:spLocks noGrp="1"/>
          </p:cNvSpPr>
          <p:nvPr>
            <p:ph type="body" idx="1"/>
          </p:nvPr>
        </p:nvSpPr>
        <p:spPr>
          <a:xfrm>
            <a:off x="690563" y="1444625"/>
            <a:ext cx="10990262"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Restrizioni nell’esercizio dei diritti civili e politici</a:t>
            </a:r>
            <a:endParaRPr/>
          </a:p>
        </p:txBody>
      </p:sp>
      <p:sp>
        <p:nvSpPr>
          <p:cNvPr id="610" name="Google Shape;610;p57"/>
          <p:cNvSpPr txBox="1">
            <a:spLocks noGrp="1"/>
          </p:cNvSpPr>
          <p:nvPr>
            <p:ph type="body" idx="2"/>
          </p:nvPr>
        </p:nvSpPr>
        <p:spPr>
          <a:xfrm>
            <a:off x="506413" y="1995488"/>
            <a:ext cx="11174412" cy="4016375"/>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285750" algn="l" rtl="0">
              <a:lnSpc>
                <a:spcPct val="100000"/>
              </a:lnSpc>
              <a:spcBef>
                <a:spcPts val="1200"/>
              </a:spcBef>
              <a:spcAft>
                <a:spcPts val="0"/>
              </a:spcAft>
              <a:buSzPts val="2200"/>
              <a:buChar char="•"/>
            </a:pPr>
            <a:r>
              <a:rPr lang="it-IT"/>
              <a:t>Nella storia, ad alcune comunità è stato negato il diritto di voto e di candidarsi a posizioni governative.</a:t>
            </a:r>
            <a:endParaRPr/>
          </a:p>
          <a:p>
            <a:pPr marL="285750" lvl="0" indent="-285750" algn="l" rtl="0">
              <a:lnSpc>
                <a:spcPct val="100000"/>
              </a:lnSpc>
              <a:spcBef>
                <a:spcPts val="1200"/>
              </a:spcBef>
              <a:spcAft>
                <a:spcPts val="0"/>
              </a:spcAft>
              <a:buSzPts val="2200"/>
              <a:buChar char="•"/>
            </a:pPr>
            <a:r>
              <a:rPr lang="it-IT"/>
              <a:t>Se le persone non possono esercitare i loro diritti civili e politici, non possono difendere i propri interessi e gli interessi della loro comunità. </a:t>
            </a:r>
            <a:endParaRPr/>
          </a:p>
          <a:p>
            <a:pPr marL="285750" lvl="0" indent="-146050" algn="l" rtl="0">
              <a:lnSpc>
                <a:spcPct val="100000"/>
              </a:lnSpc>
              <a:spcBef>
                <a:spcPts val="1200"/>
              </a:spcBef>
              <a:spcAft>
                <a:spcPts val="0"/>
              </a:spcAft>
              <a:buSzPts val="2200"/>
              <a:buNone/>
            </a:pPr>
            <a:endParaRPr/>
          </a:p>
        </p:txBody>
      </p:sp>
      <p:sp>
        <p:nvSpPr>
          <p:cNvPr id="611" name="Google Shape;611;p57"/>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sz="2800"/>
              <a:t>Gruppi/segmenti della popolazione a rischio di violazione dei diritti umani </a:t>
            </a:r>
            <a:r>
              <a:rPr lang="it-IT"/>
              <a:t>- 8</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58"/>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58</a:t>
            </a:fld>
            <a:endParaRPr/>
          </a:p>
        </p:txBody>
      </p:sp>
      <p:sp>
        <p:nvSpPr>
          <p:cNvPr id="618" name="Google Shape;618;p58"/>
          <p:cNvSpPr txBox="1">
            <a:spLocks noGrp="1"/>
          </p:cNvSpPr>
          <p:nvPr>
            <p:ph type="body" idx="1"/>
          </p:nvPr>
        </p:nvSpPr>
        <p:spPr>
          <a:xfrm>
            <a:off x="508000" y="142398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Esclusione dalla piena partecipazione alla società</a:t>
            </a:r>
            <a:endParaRPr/>
          </a:p>
        </p:txBody>
      </p:sp>
      <p:sp>
        <p:nvSpPr>
          <p:cNvPr id="619" name="Google Shape;619;p58"/>
          <p:cNvSpPr txBox="1">
            <a:spLocks noGrp="1"/>
          </p:cNvSpPr>
          <p:nvPr>
            <p:ph type="body" idx="2"/>
          </p:nvPr>
        </p:nvSpPr>
        <p:spPr>
          <a:xfrm>
            <a:off x="506413" y="2000250"/>
            <a:ext cx="11174412" cy="401161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Ad alcune persone o gruppi può essere impedito l’accesso ai servizi principali che sono disponibili per il pubblico.</a:t>
            </a:r>
            <a:endParaRPr/>
          </a:p>
          <a:p>
            <a:pPr marL="285750" lvl="0" indent="-285750" algn="l" rtl="0">
              <a:lnSpc>
                <a:spcPct val="100000"/>
              </a:lnSpc>
              <a:spcBef>
                <a:spcPts val="1200"/>
              </a:spcBef>
              <a:spcAft>
                <a:spcPts val="0"/>
              </a:spcAft>
              <a:buSzPts val="2200"/>
              <a:buChar char="•"/>
            </a:pPr>
            <a:r>
              <a:rPr lang="it-IT"/>
              <a:t>Le persone con disabilità sensoriale o fisica possono essere soggetti a diversi problemi di accessibilità in relazione al loro ambiente. </a:t>
            </a:r>
            <a:endParaRPr/>
          </a:p>
          <a:p>
            <a:pPr marL="285750" lvl="0" indent="-285750" algn="l" rtl="0">
              <a:lnSpc>
                <a:spcPct val="100000"/>
              </a:lnSpc>
              <a:spcBef>
                <a:spcPts val="1200"/>
              </a:spcBef>
              <a:spcAft>
                <a:spcPts val="0"/>
              </a:spcAft>
              <a:buSzPts val="2200"/>
              <a:buChar char="•"/>
            </a:pPr>
            <a:r>
              <a:rPr lang="it-IT"/>
              <a:t>Le persone con disabilità possono anche essere costrette a vivere in istituzioni.</a:t>
            </a:r>
            <a:endParaRPr/>
          </a:p>
          <a:p>
            <a:pPr marL="285750" lvl="0" indent="-285750" algn="l" rtl="0">
              <a:lnSpc>
                <a:spcPct val="100000"/>
              </a:lnSpc>
              <a:spcBef>
                <a:spcPts val="1200"/>
              </a:spcBef>
              <a:spcAft>
                <a:spcPts val="0"/>
              </a:spcAft>
              <a:buSzPts val="2200"/>
              <a:buFont typeface="Arial"/>
              <a:buNone/>
            </a:pPr>
            <a:endParaRPr/>
          </a:p>
        </p:txBody>
      </p:sp>
      <p:sp>
        <p:nvSpPr>
          <p:cNvPr id="620" name="Google Shape;620;p58"/>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sz="2800"/>
              <a:t>Gruppi/segmenti della popolazione a rischio di violazione dei diritti umani </a:t>
            </a:r>
            <a:r>
              <a:rPr lang="it-IT"/>
              <a:t>- 9</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59"/>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59</a:t>
            </a:fld>
            <a:endParaRPr/>
          </a:p>
        </p:txBody>
      </p:sp>
      <p:sp>
        <p:nvSpPr>
          <p:cNvPr id="627" name="Google Shape;627;p59"/>
          <p:cNvSpPr txBox="1">
            <a:spLocks noGrp="1"/>
          </p:cNvSpPr>
          <p:nvPr>
            <p:ph type="body" idx="1"/>
          </p:nvPr>
        </p:nvSpPr>
        <p:spPr>
          <a:xfrm>
            <a:off x="508000" y="14033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Ridotto accesso ai servizi sociali, incluso all’abitare</a:t>
            </a:r>
            <a:endParaRPr/>
          </a:p>
        </p:txBody>
      </p:sp>
      <p:sp>
        <p:nvSpPr>
          <p:cNvPr id="628" name="Google Shape;628;p59"/>
          <p:cNvSpPr txBox="1">
            <a:spLocks noGrp="1"/>
          </p:cNvSpPr>
          <p:nvPr>
            <p:ph type="body" idx="2"/>
          </p:nvPr>
        </p:nvSpPr>
        <p:spPr>
          <a:xfrm>
            <a:off x="506413" y="1954213"/>
            <a:ext cx="11174412" cy="4057650"/>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Ad alcuni gruppi è negato o comunque reso difficile l’accesso ai servizi sociali.</a:t>
            </a:r>
            <a:endParaRPr/>
          </a:p>
          <a:p>
            <a:pPr marL="285750" lvl="0" indent="-285750" algn="l" rtl="0">
              <a:lnSpc>
                <a:spcPct val="100000"/>
              </a:lnSpc>
              <a:spcBef>
                <a:spcPts val="1200"/>
              </a:spcBef>
              <a:spcAft>
                <a:spcPts val="0"/>
              </a:spcAft>
              <a:buSzPts val="2200"/>
              <a:buChar char="•"/>
            </a:pPr>
            <a:r>
              <a:rPr lang="it-IT"/>
              <a:t>Le opzioni possono essere limitate a causa di motivazioni sociali o economiche ed essere ulteriormente ridotte a causa della discriminazione e dell’esclusione che affrontano  (Es.: Le soluzioni abitative  per persone con disabilità psicosociale, intellettiva o cognitiva possono essere limitate o non esistenti).</a:t>
            </a:r>
            <a:endParaRPr/>
          </a:p>
          <a:p>
            <a:pPr marL="285750" lvl="0" indent="-285750" algn="l" rtl="0">
              <a:lnSpc>
                <a:spcPct val="100000"/>
              </a:lnSpc>
              <a:spcBef>
                <a:spcPts val="1200"/>
              </a:spcBef>
              <a:spcAft>
                <a:spcPts val="0"/>
              </a:spcAft>
              <a:buSzPts val="2200"/>
              <a:buChar char="•"/>
            </a:pPr>
            <a:r>
              <a:rPr lang="it-IT"/>
              <a:t>Molte persone possono finire in ospedali psichiatrici o altre istituzioni.</a:t>
            </a:r>
            <a:endParaRPr/>
          </a:p>
          <a:p>
            <a:pPr marL="285750" lvl="0" indent="-146050" algn="l" rtl="0">
              <a:lnSpc>
                <a:spcPct val="100000"/>
              </a:lnSpc>
              <a:spcBef>
                <a:spcPts val="1200"/>
              </a:spcBef>
              <a:spcAft>
                <a:spcPts val="0"/>
              </a:spcAft>
              <a:buSzPts val="2200"/>
              <a:buNone/>
            </a:pPr>
            <a:endParaRPr/>
          </a:p>
        </p:txBody>
      </p:sp>
      <p:sp>
        <p:nvSpPr>
          <p:cNvPr id="629" name="Google Shape;629;p59"/>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sz="2800"/>
              <a:t>Gruppi/segmenti della popolazione a rischio di violazione dei diritti umani </a:t>
            </a:r>
            <a:r>
              <a:rPr lang="it-IT"/>
              <a:t>- 10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6</a:t>
            </a:fld>
            <a:endParaRPr/>
          </a:p>
        </p:txBody>
      </p:sp>
      <p:sp>
        <p:nvSpPr>
          <p:cNvPr id="193" name="Google Shape;193;p6"/>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Al termine della formazione, i partecipanti saranno in grado di: </a:t>
            </a:r>
            <a:endParaRPr/>
          </a:p>
        </p:txBody>
      </p:sp>
      <p:sp>
        <p:nvSpPr>
          <p:cNvPr id="194" name="Google Shape;194;p6"/>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000"/>
              <a:buChar char="•"/>
            </a:pPr>
            <a:r>
              <a:rPr lang="it-IT" sz="2000" dirty="0"/>
              <a:t>Capire cosa sono i diritti umani ed i collegamenti tra diversi diritti;</a:t>
            </a:r>
            <a:endParaRPr dirty="0"/>
          </a:p>
          <a:p>
            <a:pPr marL="285750" lvl="0" indent="-285750" algn="l" rtl="0">
              <a:lnSpc>
                <a:spcPct val="100000"/>
              </a:lnSpc>
              <a:spcBef>
                <a:spcPts val="1200"/>
              </a:spcBef>
              <a:spcAft>
                <a:spcPts val="0"/>
              </a:spcAft>
              <a:buSzPts val="2000"/>
              <a:buChar char="•"/>
            </a:pPr>
            <a:r>
              <a:rPr lang="it-IT" sz="2000" dirty="0"/>
              <a:t>Capire l’origine ed il contenuto della  Dichiarazione Universale dei Diritti dell’Uomo e come i diritti in essa contenuti siano ancora importanti al giorno d’oggi ;</a:t>
            </a:r>
            <a:endParaRPr dirty="0"/>
          </a:p>
          <a:p>
            <a:pPr marL="285750" lvl="0" indent="-285750" algn="l" rtl="0">
              <a:lnSpc>
                <a:spcPct val="100000"/>
              </a:lnSpc>
              <a:spcBef>
                <a:spcPts val="1200"/>
              </a:spcBef>
              <a:spcAft>
                <a:spcPts val="0"/>
              </a:spcAft>
              <a:buSzPts val="2000"/>
              <a:buChar char="•"/>
            </a:pPr>
            <a:r>
              <a:rPr lang="it-IT" sz="2000" dirty="0"/>
              <a:t>Riconoscere le violazioni dei diritti umani in specifiche situazioni;</a:t>
            </a:r>
            <a:endParaRPr dirty="0"/>
          </a:p>
          <a:p>
            <a:pPr marL="285750" lvl="0" indent="-285750" algn="l" rtl="0">
              <a:lnSpc>
                <a:spcPct val="100000"/>
              </a:lnSpc>
              <a:spcBef>
                <a:spcPts val="1200"/>
              </a:spcBef>
              <a:spcAft>
                <a:spcPts val="0"/>
              </a:spcAft>
              <a:buSzPts val="2000"/>
              <a:buChar char="•"/>
            </a:pPr>
            <a:r>
              <a:rPr lang="it-IT" sz="2000" dirty="0"/>
              <a:t>Capire i motivi per cui alcune persone sono a più alto rischio di veder violati i propri diritti umani;</a:t>
            </a:r>
            <a:endParaRPr dirty="0"/>
          </a:p>
          <a:p>
            <a:pPr marL="285750" lvl="0" indent="-285750" algn="l" rtl="0">
              <a:lnSpc>
                <a:spcPct val="100000"/>
              </a:lnSpc>
              <a:spcBef>
                <a:spcPts val="1200"/>
              </a:spcBef>
              <a:spcAft>
                <a:spcPts val="0"/>
              </a:spcAft>
              <a:buSzPts val="2000"/>
              <a:buChar char="•"/>
            </a:pPr>
            <a:r>
              <a:rPr lang="it-IT" sz="2000" dirty="0"/>
              <a:t>Identificare come i lavoratori della salute mentale ed altri professionisti, le persone con disabilità psicosociale o disabilità intellettiva o cognitiva, le famiglie, i </a:t>
            </a:r>
            <a:r>
              <a:rPr lang="it-IT" sz="2000" dirty="0" err="1"/>
              <a:t>caregivers</a:t>
            </a:r>
            <a:r>
              <a:rPr lang="it-IT" sz="2000" dirty="0"/>
              <a:t> e le altre persone di supporto possano essere agenti del cambiamento e difensori dei diritti umani.</a:t>
            </a:r>
            <a:endParaRPr dirty="0"/>
          </a:p>
          <a:p>
            <a:pPr marL="285750" lvl="0" indent="-158750" algn="l" rtl="0">
              <a:lnSpc>
                <a:spcPct val="100000"/>
              </a:lnSpc>
              <a:spcBef>
                <a:spcPts val="1200"/>
              </a:spcBef>
              <a:spcAft>
                <a:spcPts val="0"/>
              </a:spcAft>
              <a:buSzPts val="2000"/>
              <a:buNone/>
            </a:pPr>
            <a:endParaRPr sz="2000" dirty="0"/>
          </a:p>
        </p:txBody>
      </p:sp>
      <p:sp>
        <p:nvSpPr>
          <p:cNvPr id="195" name="Google Shape;195;p6"/>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37500"/>
              </a:lnSpc>
              <a:spcBef>
                <a:spcPts val="0"/>
              </a:spcBef>
              <a:spcAft>
                <a:spcPts val="0"/>
              </a:spcAft>
              <a:buSzPts val="1400"/>
              <a:buNone/>
            </a:pPr>
            <a:r>
              <a:rPr lang="it-IT" sz="2400"/>
              <a:t>Cosa vogliamo raggiungere durante questo modulo formativo</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60"/>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60</a:t>
            </a:fld>
            <a:endParaRPr/>
          </a:p>
        </p:txBody>
      </p:sp>
      <p:sp>
        <p:nvSpPr>
          <p:cNvPr id="636" name="Google Shape;636;p60"/>
          <p:cNvSpPr txBox="1">
            <a:spLocks noGrp="1"/>
          </p:cNvSpPr>
          <p:nvPr>
            <p:ph type="body" idx="1"/>
          </p:nvPr>
        </p:nvSpPr>
        <p:spPr>
          <a:xfrm>
            <a:off x="508000" y="14033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Ridotto accesso all’assistenza  sanitaria e alle forme di sostegno</a:t>
            </a:r>
            <a:endParaRPr/>
          </a:p>
        </p:txBody>
      </p:sp>
      <p:sp>
        <p:nvSpPr>
          <p:cNvPr id="637" name="Google Shape;637;p60"/>
          <p:cNvSpPr txBox="1">
            <a:spLocks noGrp="1"/>
          </p:cNvSpPr>
          <p:nvPr>
            <p:ph type="body" idx="2"/>
          </p:nvPr>
        </p:nvSpPr>
        <p:spPr>
          <a:xfrm>
            <a:off x="506413" y="1974850"/>
            <a:ext cx="11174412" cy="403701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000"/>
              <a:buChar char="•"/>
            </a:pPr>
            <a:r>
              <a:rPr lang="it-IT" sz="2000"/>
              <a:t>Quando alle persone è negato l’accesso all’assistenza sanitaria, o viene erogato loro un servizio di bassa qualità o i loro problemi di salute non vengono considerati seriamente, ciò ha un impatto significativo sulla loro morbilità e mortalità. </a:t>
            </a:r>
            <a:endParaRPr/>
          </a:p>
          <a:p>
            <a:pPr marL="285750" lvl="0" indent="-285750" algn="l" rtl="0">
              <a:lnSpc>
                <a:spcPct val="100000"/>
              </a:lnSpc>
              <a:spcBef>
                <a:spcPts val="1200"/>
              </a:spcBef>
              <a:spcAft>
                <a:spcPts val="0"/>
              </a:spcAft>
              <a:buSzPts val="2000"/>
              <a:buChar char="•"/>
            </a:pPr>
            <a:r>
              <a:rPr lang="it-IT" sz="2000"/>
              <a:t>Le popolazioni indigene hanno condizioni di salute più precarie  di quelle della popolazione non indigena come risultato di molti fattori, tra cui: </a:t>
            </a:r>
            <a:endParaRPr/>
          </a:p>
          <a:p>
            <a:pPr marL="815975" lvl="3" indent="-285750" algn="l" rtl="0">
              <a:lnSpc>
                <a:spcPct val="100000"/>
              </a:lnSpc>
              <a:spcBef>
                <a:spcPts val="1200"/>
              </a:spcBef>
              <a:spcAft>
                <a:spcPts val="0"/>
              </a:spcAft>
              <a:buSzPts val="2000"/>
              <a:buChar char="•"/>
            </a:pPr>
            <a:r>
              <a:rPr lang="it-IT"/>
              <a:t>Mancanza di accesso a servizi di salute di qualità</a:t>
            </a:r>
            <a:endParaRPr/>
          </a:p>
          <a:p>
            <a:pPr marL="815975" lvl="3" indent="-285750" algn="l" rtl="0">
              <a:lnSpc>
                <a:spcPct val="100000"/>
              </a:lnSpc>
              <a:spcBef>
                <a:spcPts val="500"/>
              </a:spcBef>
              <a:spcAft>
                <a:spcPts val="0"/>
              </a:spcAft>
              <a:buSzPts val="2000"/>
              <a:buChar char="•"/>
            </a:pPr>
            <a:r>
              <a:rPr lang="it-IT"/>
              <a:t>Spostamenti forzati</a:t>
            </a:r>
            <a:endParaRPr/>
          </a:p>
          <a:p>
            <a:pPr marL="815975" lvl="3" indent="-285750" algn="l" rtl="0">
              <a:lnSpc>
                <a:spcPct val="100000"/>
              </a:lnSpc>
              <a:spcBef>
                <a:spcPts val="500"/>
              </a:spcBef>
              <a:spcAft>
                <a:spcPts val="0"/>
              </a:spcAft>
              <a:buSzPts val="2000"/>
              <a:buChar char="•"/>
            </a:pPr>
            <a:r>
              <a:rPr lang="it-IT"/>
              <a:t>Mancanza di accesso all’istruzione e a servizi sociali</a:t>
            </a:r>
            <a:endParaRPr/>
          </a:p>
          <a:p>
            <a:pPr marL="815975" lvl="3" indent="-285750" algn="l" rtl="0">
              <a:lnSpc>
                <a:spcPct val="100000"/>
              </a:lnSpc>
              <a:spcBef>
                <a:spcPts val="500"/>
              </a:spcBef>
              <a:spcAft>
                <a:spcPts val="0"/>
              </a:spcAft>
              <a:buSzPts val="2000"/>
              <a:buChar char="•"/>
            </a:pPr>
            <a:r>
              <a:rPr lang="it-IT"/>
              <a:t>Distruzione dell’economia indigena e delle sue strutture sociopolitiche</a:t>
            </a:r>
            <a:endParaRPr/>
          </a:p>
          <a:p>
            <a:pPr marL="815975" lvl="3" indent="-285750" algn="l" rtl="0">
              <a:lnSpc>
                <a:spcPct val="100000"/>
              </a:lnSpc>
              <a:spcBef>
                <a:spcPts val="500"/>
              </a:spcBef>
              <a:spcAft>
                <a:spcPts val="0"/>
              </a:spcAft>
              <a:buSzPts val="2000"/>
              <a:buChar char="•"/>
            </a:pPr>
            <a:r>
              <a:rPr lang="it-IT"/>
              <a:t>Mancanza o degrado delle terre e delle risorse </a:t>
            </a:r>
            <a:endParaRPr/>
          </a:p>
          <a:p>
            <a:pPr marL="815975" lvl="3" indent="-285750" algn="l" rtl="0">
              <a:lnSpc>
                <a:spcPct val="100000"/>
              </a:lnSpc>
              <a:spcBef>
                <a:spcPts val="500"/>
              </a:spcBef>
              <a:spcAft>
                <a:spcPts val="0"/>
              </a:spcAft>
              <a:buSzPts val="2000"/>
              <a:buChar char="•"/>
            </a:pPr>
            <a:r>
              <a:rPr lang="it-IT"/>
              <a:t>Esclusione delle pratiche e delle conoscenze tradizionali </a:t>
            </a:r>
            <a:endParaRPr/>
          </a:p>
          <a:p>
            <a:pPr marL="815975" lvl="3" indent="-285750" algn="l" rtl="0">
              <a:lnSpc>
                <a:spcPct val="100000"/>
              </a:lnSpc>
              <a:spcBef>
                <a:spcPts val="500"/>
              </a:spcBef>
              <a:spcAft>
                <a:spcPts val="0"/>
              </a:spcAft>
              <a:buSzPts val="2000"/>
              <a:buChar char="•"/>
            </a:pPr>
            <a:r>
              <a:rPr lang="it-IT"/>
              <a:t>Sfiducia nel sistema sanitario</a:t>
            </a:r>
            <a:endParaRPr/>
          </a:p>
        </p:txBody>
      </p:sp>
      <p:sp>
        <p:nvSpPr>
          <p:cNvPr id="638" name="Google Shape;638;p60"/>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sz="2800"/>
              <a:t>Gruppi/segmenti della popolazione a rischio di violazione dei diritti umani </a:t>
            </a:r>
            <a:r>
              <a:rPr lang="it-IT"/>
              <a:t>- 11</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1"/>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61</a:t>
            </a:fld>
            <a:endParaRPr/>
          </a:p>
        </p:txBody>
      </p:sp>
      <p:sp>
        <p:nvSpPr>
          <p:cNvPr id="645" name="Google Shape;645;p61"/>
          <p:cNvSpPr txBox="1">
            <a:spLocks noGrp="1"/>
          </p:cNvSpPr>
          <p:nvPr>
            <p:ph type="body" idx="1"/>
          </p:nvPr>
        </p:nvSpPr>
        <p:spPr>
          <a:xfrm>
            <a:off x="508000" y="14033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Ridotto accesso alle prestazioni di emergenza</a:t>
            </a:r>
            <a:endParaRPr/>
          </a:p>
        </p:txBody>
      </p:sp>
      <p:sp>
        <p:nvSpPr>
          <p:cNvPr id="646" name="Google Shape;646;p61"/>
          <p:cNvSpPr txBox="1">
            <a:spLocks noGrp="1"/>
          </p:cNvSpPr>
          <p:nvPr>
            <p:ph type="body" idx="2"/>
          </p:nvPr>
        </p:nvSpPr>
        <p:spPr>
          <a:xfrm>
            <a:off x="506413" y="1911350"/>
            <a:ext cx="11174412" cy="410051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Alcuni gruppi possono essere esclusi dalle operazioni di emergenza dopo disastri naturali o eventi violenti.</a:t>
            </a:r>
            <a:endParaRPr/>
          </a:p>
          <a:p>
            <a:pPr marL="285750" lvl="0" indent="-285750" algn="l" rtl="0">
              <a:lnSpc>
                <a:spcPct val="100000"/>
              </a:lnSpc>
              <a:spcBef>
                <a:spcPts val="1200"/>
              </a:spcBef>
              <a:spcAft>
                <a:spcPts val="0"/>
              </a:spcAft>
              <a:buSzPts val="2200"/>
              <a:buChar char="•"/>
            </a:pPr>
            <a:r>
              <a:rPr lang="it-IT"/>
              <a:t>Lesioni e morte possono verificarsi rapidamente.</a:t>
            </a:r>
            <a:endParaRPr/>
          </a:p>
          <a:p>
            <a:pPr marL="285750" lvl="0" indent="-146050" algn="l" rtl="0">
              <a:lnSpc>
                <a:spcPct val="100000"/>
              </a:lnSpc>
              <a:spcBef>
                <a:spcPts val="1200"/>
              </a:spcBef>
              <a:spcAft>
                <a:spcPts val="0"/>
              </a:spcAft>
              <a:buSzPts val="2200"/>
              <a:buNone/>
            </a:pPr>
            <a:endParaRPr/>
          </a:p>
        </p:txBody>
      </p:sp>
      <p:sp>
        <p:nvSpPr>
          <p:cNvPr id="647" name="Google Shape;647;p61"/>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sz="2800"/>
              <a:t>Gruppi/segmenti della popolazione a rischio di violazione dei diritti umani </a:t>
            </a:r>
            <a:r>
              <a:rPr lang="it-IT"/>
              <a:t>- 12</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62"/>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62</a:t>
            </a:fld>
            <a:endParaRPr/>
          </a:p>
        </p:txBody>
      </p:sp>
      <p:sp>
        <p:nvSpPr>
          <p:cNvPr id="654" name="Google Shape;654;p62"/>
          <p:cNvSpPr txBox="1">
            <a:spLocks noGrp="1"/>
          </p:cNvSpPr>
          <p:nvPr>
            <p:ph type="body" idx="1"/>
          </p:nvPr>
        </p:nvSpPr>
        <p:spPr>
          <a:xfrm>
            <a:off x="508000" y="14033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Mancanza di opportunità d’istruzione</a:t>
            </a:r>
            <a:endParaRPr/>
          </a:p>
        </p:txBody>
      </p:sp>
      <p:sp>
        <p:nvSpPr>
          <p:cNvPr id="655" name="Google Shape;655;p62"/>
          <p:cNvSpPr txBox="1">
            <a:spLocks noGrp="1"/>
          </p:cNvSpPr>
          <p:nvPr>
            <p:ph type="body" idx="2"/>
          </p:nvPr>
        </p:nvSpPr>
        <p:spPr>
          <a:xfrm>
            <a:off x="506413" y="1979613"/>
            <a:ext cx="11174412" cy="4032250"/>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Senza l’accesso ad una buona istruzione, è difficile per le persone sconfiggere povertà e condizioni svantaggiose.</a:t>
            </a:r>
            <a:endParaRPr/>
          </a:p>
          <a:p>
            <a:pPr marL="285750" lvl="0" indent="-285750" algn="l" rtl="0">
              <a:lnSpc>
                <a:spcPct val="100000"/>
              </a:lnSpc>
              <a:spcBef>
                <a:spcPts val="1200"/>
              </a:spcBef>
              <a:spcAft>
                <a:spcPts val="0"/>
              </a:spcAft>
              <a:buSzPts val="2200"/>
              <a:buChar char="•"/>
            </a:pPr>
            <a:r>
              <a:rPr lang="it-IT"/>
              <a:t>In alcuni Paesi, in particolare alle bambine è negata l’istruzione. </a:t>
            </a:r>
            <a:endParaRPr/>
          </a:p>
          <a:p>
            <a:pPr marL="285750" lvl="0" indent="-285750" algn="l" rtl="0">
              <a:lnSpc>
                <a:spcPct val="100000"/>
              </a:lnSpc>
              <a:spcBef>
                <a:spcPts val="1200"/>
              </a:spcBef>
              <a:spcAft>
                <a:spcPts val="0"/>
              </a:spcAft>
              <a:buSzPts val="2200"/>
              <a:buChar char="•"/>
            </a:pPr>
            <a:r>
              <a:rPr lang="it-IT"/>
              <a:t>Ai bambini con disabilità intellettiva e cognitiva può essere impedito di frequentare le stesse scuole degli altri bambini, in questo modo ricevono spesso un istruzione inferiore se non nulla.  </a:t>
            </a:r>
            <a:endParaRPr/>
          </a:p>
        </p:txBody>
      </p:sp>
      <p:sp>
        <p:nvSpPr>
          <p:cNvPr id="656" name="Google Shape;656;p62"/>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sz="2800"/>
              <a:t>Gruppi/segmenti della popolazione a rischio di violazione dei diritti umani </a:t>
            </a:r>
            <a:r>
              <a:rPr lang="it-IT"/>
              <a:t>- 13</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63"/>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63</a:t>
            </a:fld>
            <a:endParaRPr/>
          </a:p>
        </p:txBody>
      </p:sp>
      <p:sp>
        <p:nvSpPr>
          <p:cNvPr id="663" name="Google Shape;663;p63"/>
          <p:cNvSpPr txBox="1">
            <a:spLocks noGrp="1"/>
          </p:cNvSpPr>
          <p:nvPr>
            <p:ph type="body" idx="1"/>
          </p:nvPr>
        </p:nvSpPr>
        <p:spPr>
          <a:xfrm>
            <a:off x="508000" y="1330325"/>
            <a:ext cx="11172825" cy="566738"/>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Esclusione o ridotto accesso a opportunità di reddito e di impiego</a:t>
            </a:r>
            <a:endParaRPr sz="2000" b="0">
              <a:solidFill>
                <a:schemeClr val="dk1"/>
              </a:solidFill>
              <a:latin typeface="Calibri"/>
              <a:ea typeface="Calibri"/>
              <a:cs typeface="Calibri"/>
              <a:sym typeface="Calibri"/>
            </a:endParaRPr>
          </a:p>
        </p:txBody>
      </p:sp>
      <p:sp>
        <p:nvSpPr>
          <p:cNvPr id="664" name="Google Shape;664;p63"/>
          <p:cNvSpPr txBox="1">
            <a:spLocks noGrp="1"/>
          </p:cNvSpPr>
          <p:nvPr>
            <p:ph type="body" idx="2"/>
          </p:nvPr>
        </p:nvSpPr>
        <p:spPr>
          <a:xfrm>
            <a:off x="506413" y="2116138"/>
            <a:ext cx="11174412" cy="3895725"/>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Ad alcuni gruppi o segmenti della popolazione è stato negato storicamente l’accesso ugualitario al lavoro e al reddito.</a:t>
            </a:r>
            <a:endParaRPr/>
          </a:p>
          <a:p>
            <a:pPr marL="285750" lvl="0" indent="-285750" algn="l" rtl="0">
              <a:lnSpc>
                <a:spcPct val="100000"/>
              </a:lnSpc>
              <a:spcBef>
                <a:spcPts val="1200"/>
              </a:spcBef>
              <a:spcAft>
                <a:spcPts val="0"/>
              </a:spcAft>
              <a:buSzPts val="2200"/>
              <a:buChar char="•"/>
            </a:pPr>
            <a:r>
              <a:rPr lang="it-IT"/>
              <a:t>Ciò può portare a persone impossibilitate a partecipare pienamente alla vita delle loro comunità. </a:t>
            </a:r>
            <a:endParaRPr/>
          </a:p>
          <a:p>
            <a:pPr marL="285750" lvl="0" indent="-285750" algn="l" rtl="0">
              <a:lnSpc>
                <a:spcPct val="100000"/>
              </a:lnSpc>
              <a:spcBef>
                <a:spcPts val="1200"/>
              </a:spcBef>
              <a:spcAft>
                <a:spcPts val="0"/>
              </a:spcAft>
              <a:buSzPts val="2200"/>
              <a:buChar char="•"/>
            </a:pPr>
            <a:r>
              <a:rPr lang="it-IT"/>
              <a:t>Impossibilitate ad avere un reddito, le persone possono facilmente finire in povertà.</a:t>
            </a:r>
            <a:endParaRPr/>
          </a:p>
          <a:p>
            <a:pPr marL="285750" lvl="0" indent="-285750" algn="l" rtl="0">
              <a:lnSpc>
                <a:spcPct val="100000"/>
              </a:lnSpc>
              <a:spcBef>
                <a:spcPts val="1200"/>
              </a:spcBef>
              <a:spcAft>
                <a:spcPts val="0"/>
              </a:spcAft>
              <a:buSzPts val="2200"/>
              <a:buFont typeface="Arial"/>
              <a:buNone/>
            </a:pPr>
            <a:endParaRPr/>
          </a:p>
        </p:txBody>
      </p:sp>
      <p:sp>
        <p:nvSpPr>
          <p:cNvPr id="665" name="Google Shape;665;p63"/>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sz="2800"/>
              <a:t>Gruppi/segmenti della popolazione a rischio di violazione dei diritti umani </a:t>
            </a:r>
            <a:r>
              <a:rPr lang="it-IT"/>
              <a:t>- 14</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64"/>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64</a:t>
            </a:fld>
            <a:endParaRPr/>
          </a:p>
        </p:txBody>
      </p:sp>
      <p:sp>
        <p:nvSpPr>
          <p:cNvPr id="672" name="Google Shape;672;p64"/>
          <p:cNvSpPr txBox="1">
            <a:spLocks noGrp="1"/>
          </p:cNvSpPr>
          <p:nvPr>
            <p:ph type="body" idx="1"/>
          </p:nvPr>
        </p:nvSpPr>
        <p:spPr>
          <a:xfrm>
            <a:off x="508000" y="14033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Aumento dei tassi di malattia e morte prematura</a:t>
            </a:r>
            <a:endParaRPr sz="1200" b="0">
              <a:solidFill>
                <a:schemeClr val="dk1"/>
              </a:solidFill>
              <a:latin typeface="Calibri"/>
              <a:ea typeface="Calibri"/>
              <a:cs typeface="Calibri"/>
              <a:sym typeface="Calibri"/>
            </a:endParaRPr>
          </a:p>
        </p:txBody>
      </p:sp>
      <p:sp>
        <p:nvSpPr>
          <p:cNvPr id="673" name="Google Shape;673;p64"/>
          <p:cNvSpPr txBox="1">
            <a:spLocks noGrp="1"/>
          </p:cNvSpPr>
          <p:nvPr>
            <p:ph type="body" idx="2"/>
          </p:nvPr>
        </p:nvSpPr>
        <p:spPr>
          <a:xfrm>
            <a:off x="506413" y="2016125"/>
            <a:ext cx="11174412" cy="3995738"/>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Tutti questi fattori contribuiscono  a causare un aumento dei tassi di malattia e morte prematura.</a:t>
            </a:r>
            <a:endParaRPr/>
          </a:p>
          <a:p>
            <a:pPr marL="285750" lvl="0" indent="-285750" algn="l" rtl="0">
              <a:lnSpc>
                <a:spcPct val="100000"/>
              </a:lnSpc>
              <a:spcBef>
                <a:spcPts val="1200"/>
              </a:spcBef>
              <a:spcAft>
                <a:spcPts val="0"/>
              </a:spcAft>
              <a:buSzPts val="2200"/>
              <a:buChar char="•"/>
            </a:pPr>
            <a:r>
              <a:rPr lang="it-IT"/>
              <a:t>Studi hanno dimostrato che le persone con severi disturbi di salute mentale muoiono, in media, 10–20 anni più giovani del resto della popolazione.</a:t>
            </a:r>
            <a:endParaRPr/>
          </a:p>
        </p:txBody>
      </p:sp>
      <p:sp>
        <p:nvSpPr>
          <p:cNvPr id="674" name="Google Shape;674;p64"/>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sz="2800"/>
              <a:t>Gruppi/segmenti della popolazione a rischio di violazione dei diritti umani </a:t>
            </a:r>
            <a:r>
              <a:rPr lang="it-IT"/>
              <a:t>- 15</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65"/>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65</a:t>
            </a:fld>
            <a:endParaRPr/>
          </a:p>
        </p:txBody>
      </p:sp>
      <p:sp>
        <p:nvSpPr>
          <p:cNvPr id="681" name="Google Shape;681;p65"/>
          <p:cNvSpPr txBox="1">
            <a:spLocks noGrp="1"/>
          </p:cNvSpPr>
          <p:nvPr>
            <p:ph type="title"/>
          </p:nvPr>
        </p:nvSpPr>
        <p:spPr>
          <a:xfrm>
            <a:off x="506413" y="2314575"/>
            <a:ext cx="9793287" cy="431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it-IT"/>
              <a:t>Argomento 6:</a:t>
            </a:r>
            <a:br>
              <a:rPr lang="it-IT"/>
            </a:br>
            <a:r>
              <a:rPr lang="it-IT"/>
              <a:t>Conseguenze delle violazioni dei diritti umani</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66"/>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66</a:t>
            </a:fld>
            <a:endParaRPr/>
          </a:p>
        </p:txBody>
      </p:sp>
      <p:sp>
        <p:nvSpPr>
          <p:cNvPr id="688" name="Google Shape;688;p66"/>
          <p:cNvSpPr txBox="1">
            <a:spLocks noGrp="1"/>
          </p:cNvSpPr>
          <p:nvPr>
            <p:ph type="body" idx="2"/>
          </p:nvPr>
        </p:nvSpPr>
        <p:spPr>
          <a:xfrm>
            <a:off x="506413" y="1485900"/>
            <a:ext cx="11174412" cy="4254500"/>
          </a:xfrm>
          <a:prstGeom prst="rect">
            <a:avLst/>
          </a:prstGeom>
          <a:noFill/>
          <a:ln>
            <a:noFill/>
          </a:ln>
        </p:spPr>
        <p:txBody>
          <a:bodyPr spcFirstLastPara="1" wrap="square" lIns="0" tIns="46800" rIns="0" bIns="45700" anchor="t" anchorCtr="0">
            <a:noAutofit/>
          </a:bodyPr>
          <a:lstStyle/>
          <a:p>
            <a:pPr marL="1143000" lvl="2" indent="-228600" algn="l" rtl="0">
              <a:lnSpc>
                <a:spcPct val="100000"/>
              </a:lnSpc>
              <a:spcBef>
                <a:spcPts val="0"/>
              </a:spcBef>
              <a:spcAft>
                <a:spcPts val="0"/>
              </a:spcAft>
              <a:buSzPts val="2200"/>
              <a:buChar char="•"/>
            </a:pPr>
            <a:r>
              <a:rPr lang="it-IT" sz="2200"/>
              <a:t>Donne</a:t>
            </a:r>
            <a:endParaRPr/>
          </a:p>
          <a:p>
            <a:pPr marL="1143000" lvl="2" indent="-228600" algn="l" rtl="0">
              <a:lnSpc>
                <a:spcPct val="100000"/>
              </a:lnSpc>
              <a:spcBef>
                <a:spcPts val="500"/>
              </a:spcBef>
              <a:spcAft>
                <a:spcPts val="0"/>
              </a:spcAft>
              <a:buSzPts val="2200"/>
              <a:buChar char="•"/>
            </a:pPr>
            <a:r>
              <a:rPr lang="it-IT" sz="2200"/>
              <a:t>Rifugiati</a:t>
            </a:r>
            <a:endParaRPr/>
          </a:p>
          <a:p>
            <a:pPr marL="1143000" lvl="2" indent="-228600" algn="l" rtl="0">
              <a:lnSpc>
                <a:spcPct val="100000"/>
              </a:lnSpc>
              <a:spcBef>
                <a:spcPts val="500"/>
              </a:spcBef>
              <a:spcAft>
                <a:spcPts val="0"/>
              </a:spcAft>
              <a:buSzPts val="2200"/>
              <a:buChar char="•"/>
            </a:pPr>
            <a:r>
              <a:rPr lang="it-IT" sz="2200"/>
              <a:t>Popolazioni indigene</a:t>
            </a:r>
            <a:endParaRPr/>
          </a:p>
          <a:p>
            <a:pPr marL="1143000" lvl="2" indent="-228600" algn="l" rtl="0">
              <a:lnSpc>
                <a:spcPct val="100000"/>
              </a:lnSpc>
              <a:spcBef>
                <a:spcPts val="500"/>
              </a:spcBef>
              <a:spcAft>
                <a:spcPts val="0"/>
              </a:spcAft>
              <a:buSzPts val="2200"/>
              <a:buChar char="•"/>
            </a:pPr>
            <a:r>
              <a:rPr lang="it-IT" sz="2200"/>
              <a:t>Lesbiche, gay, bisessuali, transgender, intersex o queer (LGBTIQ)</a:t>
            </a:r>
            <a:endParaRPr/>
          </a:p>
          <a:p>
            <a:pPr marL="1143000" lvl="2" indent="-228600" algn="l" rtl="0">
              <a:lnSpc>
                <a:spcPct val="100000"/>
              </a:lnSpc>
              <a:spcBef>
                <a:spcPts val="500"/>
              </a:spcBef>
              <a:spcAft>
                <a:spcPts val="0"/>
              </a:spcAft>
              <a:buSzPts val="2200"/>
              <a:buChar char="•"/>
            </a:pPr>
            <a:r>
              <a:rPr lang="it-IT" sz="2200"/>
              <a:t>Bambini</a:t>
            </a:r>
            <a:endParaRPr/>
          </a:p>
          <a:p>
            <a:pPr marL="1143000" lvl="2" indent="-228600" algn="l" rtl="0">
              <a:lnSpc>
                <a:spcPct val="100000"/>
              </a:lnSpc>
              <a:spcBef>
                <a:spcPts val="500"/>
              </a:spcBef>
              <a:spcAft>
                <a:spcPts val="0"/>
              </a:spcAft>
              <a:buSzPts val="2200"/>
              <a:buChar char="•"/>
            </a:pPr>
            <a:r>
              <a:rPr lang="it-IT" sz="2200"/>
              <a:t>Persone con  HIV/AIDS</a:t>
            </a:r>
            <a:endParaRPr/>
          </a:p>
          <a:p>
            <a:pPr marL="1143000" lvl="2" indent="-228600" algn="l" rtl="0">
              <a:lnSpc>
                <a:spcPct val="100000"/>
              </a:lnSpc>
              <a:spcBef>
                <a:spcPts val="500"/>
              </a:spcBef>
              <a:spcAft>
                <a:spcPts val="0"/>
              </a:spcAft>
              <a:buSzPts val="2200"/>
              <a:buChar char="•"/>
            </a:pPr>
            <a:r>
              <a:rPr lang="it-IT" sz="2200"/>
              <a:t>Bambini ed adulti con disabilità (in particolare con disabilità psicosociale, intellettiva o cognitiva)</a:t>
            </a:r>
            <a:endParaRPr/>
          </a:p>
          <a:p>
            <a:pPr marL="1143000" lvl="2" indent="-228600" algn="l" rtl="0">
              <a:lnSpc>
                <a:spcPct val="100000"/>
              </a:lnSpc>
              <a:spcBef>
                <a:spcPts val="500"/>
              </a:spcBef>
              <a:spcAft>
                <a:spcPts val="0"/>
              </a:spcAft>
              <a:buSzPts val="2200"/>
              <a:buChar char="•"/>
            </a:pPr>
            <a:r>
              <a:rPr lang="it-IT" sz="2200"/>
              <a:t>Anziani</a:t>
            </a:r>
            <a:endParaRPr/>
          </a:p>
        </p:txBody>
      </p:sp>
      <p:sp>
        <p:nvSpPr>
          <p:cNvPr id="689" name="Google Shape;689;p66"/>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a:t>Esercizio 6.1: individuare esempi di violazioni dei diritti umani</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67"/>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67</a:t>
            </a:fld>
            <a:endParaRPr/>
          </a:p>
        </p:txBody>
      </p:sp>
      <p:sp>
        <p:nvSpPr>
          <p:cNvPr id="696" name="Google Shape;696;p67"/>
          <p:cNvSpPr txBox="1">
            <a:spLocks noGrp="1"/>
          </p:cNvSpPr>
          <p:nvPr>
            <p:ph type="body" idx="1"/>
          </p:nvPr>
        </p:nvSpPr>
        <p:spPr>
          <a:xfrm>
            <a:off x="508000" y="142398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Donne</a:t>
            </a:r>
            <a:endParaRPr/>
          </a:p>
        </p:txBody>
      </p:sp>
      <p:sp>
        <p:nvSpPr>
          <p:cNvPr id="697" name="Google Shape;697;p67"/>
          <p:cNvSpPr txBox="1">
            <a:spLocks noGrp="1"/>
          </p:cNvSpPr>
          <p:nvPr>
            <p:ph type="body" idx="2"/>
          </p:nvPr>
        </p:nvSpPr>
        <p:spPr>
          <a:xfrm>
            <a:off x="506413" y="1995488"/>
            <a:ext cx="11174412" cy="4016375"/>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Molte donne vedono violati i loro diritti umani.</a:t>
            </a:r>
            <a:endParaRPr/>
          </a:p>
          <a:p>
            <a:pPr marL="285750" lvl="0" indent="-285750" algn="l" rtl="0">
              <a:lnSpc>
                <a:spcPct val="100000"/>
              </a:lnSpc>
              <a:spcBef>
                <a:spcPts val="1200"/>
              </a:spcBef>
              <a:spcAft>
                <a:spcPts val="0"/>
              </a:spcAft>
              <a:buSzPts val="2200"/>
              <a:buChar char="•"/>
            </a:pPr>
            <a:r>
              <a:rPr lang="it-IT"/>
              <a:t>Gli esempi includono:</a:t>
            </a:r>
            <a:endParaRPr/>
          </a:p>
          <a:p>
            <a:pPr marL="631825" lvl="2" indent="-285750" algn="l" rtl="0">
              <a:lnSpc>
                <a:spcPct val="100000"/>
              </a:lnSpc>
              <a:spcBef>
                <a:spcPts val="1200"/>
              </a:spcBef>
              <a:spcAft>
                <a:spcPts val="0"/>
              </a:spcAft>
              <a:buSzPts val="2000"/>
              <a:buChar char="•"/>
            </a:pPr>
            <a:r>
              <a:rPr lang="it-IT"/>
              <a:t>Il diritto alla vita (articolo 3). </a:t>
            </a:r>
            <a:endParaRPr/>
          </a:p>
          <a:p>
            <a:pPr marL="631825" lvl="2" indent="-285750" algn="l" rtl="0">
              <a:lnSpc>
                <a:spcPct val="100000"/>
              </a:lnSpc>
              <a:spcBef>
                <a:spcPts val="1200"/>
              </a:spcBef>
              <a:spcAft>
                <a:spcPts val="0"/>
              </a:spcAft>
              <a:buSzPts val="2000"/>
              <a:buChar char="•"/>
            </a:pPr>
            <a:r>
              <a:rPr lang="it-IT"/>
              <a:t>Il diritto ad avere un lavoro (articolo 23).</a:t>
            </a:r>
            <a:endParaRPr/>
          </a:p>
          <a:p>
            <a:pPr marL="631825" lvl="2" indent="-285750" algn="l" rtl="0">
              <a:lnSpc>
                <a:spcPct val="100000"/>
              </a:lnSpc>
              <a:spcBef>
                <a:spcPts val="1200"/>
              </a:spcBef>
              <a:spcAft>
                <a:spcPts val="0"/>
              </a:spcAft>
              <a:buSzPts val="2000"/>
              <a:buChar char="•"/>
            </a:pPr>
            <a:r>
              <a:rPr lang="it-IT"/>
              <a:t>Il diritto all’istruzione (articolo 26).</a:t>
            </a:r>
            <a:endParaRPr/>
          </a:p>
          <a:p>
            <a:pPr marL="631825" lvl="2" indent="-285750" algn="l" rtl="0">
              <a:lnSpc>
                <a:spcPct val="100000"/>
              </a:lnSpc>
              <a:spcBef>
                <a:spcPts val="1200"/>
              </a:spcBef>
              <a:spcAft>
                <a:spcPts val="0"/>
              </a:spcAft>
              <a:buSzPts val="2000"/>
              <a:buChar char="•"/>
            </a:pPr>
            <a:r>
              <a:rPr lang="it-IT"/>
              <a:t>Il diritto alla parità salariale (articolo 23).</a:t>
            </a:r>
            <a:endParaRPr/>
          </a:p>
          <a:p>
            <a:pPr marL="631825" lvl="2" indent="-285750" algn="l" rtl="0">
              <a:lnSpc>
                <a:spcPct val="100000"/>
              </a:lnSpc>
              <a:spcBef>
                <a:spcPts val="1200"/>
              </a:spcBef>
              <a:spcAft>
                <a:spcPts val="0"/>
              </a:spcAft>
              <a:buSzPts val="2000"/>
              <a:buChar char="•"/>
            </a:pPr>
            <a:r>
              <a:rPr lang="it-IT"/>
              <a:t>Il diritto al matrimonio (articolo 16).</a:t>
            </a:r>
            <a:endParaRPr/>
          </a:p>
          <a:p>
            <a:pPr marL="631825" lvl="2" indent="-285750" algn="l" rtl="0">
              <a:lnSpc>
                <a:spcPct val="100000"/>
              </a:lnSpc>
              <a:spcBef>
                <a:spcPts val="1200"/>
              </a:spcBef>
              <a:spcAft>
                <a:spcPts val="0"/>
              </a:spcAft>
              <a:buSzPts val="2000"/>
              <a:buChar char="•"/>
            </a:pPr>
            <a:r>
              <a:rPr lang="it-IT"/>
              <a:t>Il diritto ad essere liberi dalla tortura e da trattamenti o punizioni crudeli, inumane o degradanti (articolo 5).</a:t>
            </a:r>
            <a:endParaRPr/>
          </a:p>
          <a:p>
            <a:pPr marL="285750" lvl="0" indent="-146050" algn="l" rtl="0">
              <a:lnSpc>
                <a:spcPct val="100000"/>
              </a:lnSpc>
              <a:spcBef>
                <a:spcPts val="1200"/>
              </a:spcBef>
              <a:spcAft>
                <a:spcPts val="0"/>
              </a:spcAft>
              <a:buSzPts val="2200"/>
              <a:buNone/>
            </a:pPr>
            <a:endParaRPr/>
          </a:p>
        </p:txBody>
      </p:sp>
      <p:sp>
        <p:nvSpPr>
          <p:cNvPr id="698" name="Google Shape;698;p67"/>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a:t>Presentazione: gruppi che sono spesso soggetti a violazioni dei diritti umani - 1</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68"/>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68</a:t>
            </a:fld>
            <a:endParaRPr/>
          </a:p>
        </p:txBody>
      </p:sp>
      <p:sp>
        <p:nvSpPr>
          <p:cNvPr id="705" name="Google Shape;705;p68"/>
          <p:cNvSpPr txBox="1">
            <a:spLocks noGrp="1"/>
          </p:cNvSpPr>
          <p:nvPr>
            <p:ph type="body" idx="1"/>
          </p:nvPr>
        </p:nvSpPr>
        <p:spPr>
          <a:xfrm>
            <a:off x="508000" y="14033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Rifugiati</a:t>
            </a:r>
            <a:endParaRPr/>
          </a:p>
        </p:txBody>
      </p:sp>
      <p:sp>
        <p:nvSpPr>
          <p:cNvPr id="706" name="Google Shape;706;p68"/>
          <p:cNvSpPr txBox="1">
            <a:spLocks noGrp="1"/>
          </p:cNvSpPr>
          <p:nvPr>
            <p:ph type="body" idx="2"/>
          </p:nvPr>
        </p:nvSpPr>
        <p:spPr>
          <a:xfrm>
            <a:off x="506413" y="2016125"/>
            <a:ext cx="11174412" cy="3995738"/>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I diritti dei rifugiati che sono spesso violati includono:</a:t>
            </a:r>
            <a:endParaRPr/>
          </a:p>
          <a:p>
            <a:pPr marL="631825" lvl="2" indent="-285750" algn="l" rtl="0">
              <a:lnSpc>
                <a:spcPct val="100000"/>
              </a:lnSpc>
              <a:spcBef>
                <a:spcPts val="1200"/>
              </a:spcBef>
              <a:spcAft>
                <a:spcPts val="0"/>
              </a:spcAft>
              <a:buSzPts val="2000"/>
              <a:buChar char="•"/>
            </a:pPr>
            <a:r>
              <a:rPr lang="it-IT"/>
              <a:t>Il diritto di cittadinanza (articolo 15).</a:t>
            </a:r>
            <a:endParaRPr/>
          </a:p>
          <a:p>
            <a:pPr marL="631825" lvl="2" indent="-285750" algn="l" rtl="0">
              <a:lnSpc>
                <a:spcPct val="100000"/>
              </a:lnSpc>
              <a:spcBef>
                <a:spcPts val="1200"/>
              </a:spcBef>
              <a:spcAft>
                <a:spcPts val="0"/>
              </a:spcAft>
              <a:buSzPts val="2000"/>
              <a:buChar char="•"/>
            </a:pPr>
            <a:r>
              <a:rPr lang="it-IT"/>
              <a:t>Il diritto di proprietà (articolo 17).</a:t>
            </a:r>
            <a:endParaRPr/>
          </a:p>
          <a:p>
            <a:pPr marL="631825" lvl="2" indent="-285750" algn="l" rtl="0">
              <a:lnSpc>
                <a:spcPct val="100000"/>
              </a:lnSpc>
              <a:spcBef>
                <a:spcPts val="1200"/>
              </a:spcBef>
              <a:spcAft>
                <a:spcPts val="0"/>
              </a:spcAft>
              <a:buSzPts val="2000"/>
              <a:buChar char="•"/>
            </a:pPr>
            <a:r>
              <a:rPr lang="it-IT"/>
              <a:t>Il diritto a non essere detenuti o esiliati (articolo 9).</a:t>
            </a:r>
            <a:endParaRPr/>
          </a:p>
          <a:p>
            <a:pPr marL="631825" lvl="2" indent="-285750" algn="l" rtl="0">
              <a:lnSpc>
                <a:spcPct val="100000"/>
              </a:lnSpc>
              <a:spcBef>
                <a:spcPts val="1200"/>
              </a:spcBef>
              <a:spcAft>
                <a:spcPts val="0"/>
              </a:spcAft>
              <a:buSzPts val="2000"/>
              <a:buChar char="•"/>
            </a:pPr>
            <a:r>
              <a:rPr lang="it-IT"/>
              <a:t>Il diritto di poter rientrare nel proprio paese (articolo 13).</a:t>
            </a:r>
            <a:endParaRPr/>
          </a:p>
          <a:p>
            <a:pPr marL="631825" lvl="2" indent="-285750" algn="l" rtl="0">
              <a:lnSpc>
                <a:spcPct val="100000"/>
              </a:lnSpc>
              <a:spcBef>
                <a:spcPts val="1200"/>
              </a:spcBef>
              <a:spcAft>
                <a:spcPts val="0"/>
              </a:spcAft>
              <a:buSzPts val="2000"/>
              <a:buChar char="•"/>
            </a:pPr>
            <a:r>
              <a:rPr lang="it-IT"/>
              <a:t>Il diritto ad uno standard di vita adeguato per la salute ed il benessere (articolo 25).</a:t>
            </a:r>
            <a:endParaRPr/>
          </a:p>
          <a:p>
            <a:pPr marL="285750" lvl="0" indent="-146050" algn="l" rtl="0">
              <a:lnSpc>
                <a:spcPct val="100000"/>
              </a:lnSpc>
              <a:spcBef>
                <a:spcPts val="1200"/>
              </a:spcBef>
              <a:spcAft>
                <a:spcPts val="0"/>
              </a:spcAft>
              <a:buSzPts val="2200"/>
              <a:buNone/>
            </a:pPr>
            <a:endParaRPr/>
          </a:p>
        </p:txBody>
      </p:sp>
      <p:sp>
        <p:nvSpPr>
          <p:cNvPr id="707" name="Google Shape;707;p68"/>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a:t>Presentazione: gruppi che sono spesso soggetti a violazioni dei diritti umani - 2</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69"/>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69</a:t>
            </a:fld>
            <a:endParaRPr/>
          </a:p>
        </p:txBody>
      </p:sp>
      <p:sp>
        <p:nvSpPr>
          <p:cNvPr id="714" name="Google Shape;714;p69"/>
          <p:cNvSpPr txBox="1">
            <a:spLocks noGrp="1"/>
          </p:cNvSpPr>
          <p:nvPr>
            <p:ph type="body" idx="1"/>
          </p:nvPr>
        </p:nvSpPr>
        <p:spPr>
          <a:xfrm>
            <a:off x="508000" y="142398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Popolazioni indigene</a:t>
            </a:r>
            <a:endParaRPr/>
          </a:p>
        </p:txBody>
      </p:sp>
      <p:sp>
        <p:nvSpPr>
          <p:cNvPr id="715" name="Google Shape;715;p69"/>
          <p:cNvSpPr txBox="1">
            <a:spLocks noGrp="1"/>
          </p:cNvSpPr>
          <p:nvPr>
            <p:ph type="body" idx="2"/>
          </p:nvPr>
        </p:nvSpPr>
        <p:spPr>
          <a:xfrm>
            <a:off x="506413" y="2078038"/>
            <a:ext cx="11404600" cy="3933825"/>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Alla popolazione indigena sono spesso negati i seguenti diritti:  </a:t>
            </a:r>
            <a:endParaRPr/>
          </a:p>
          <a:p>
            <a:pPr marL="631825" lvl="2" indent="-285750" algn="l" rtl="0">
              <a:lnSpc>
                <a:spcPct val="100000"/>
              </a:lnSpc>
              <a:spcBef>
                <a:spcPts val="1200"/>
              </a:spcBef>
              <a:spcAft>
                <a:spcPts val="0"/>
              </a:spcAft>
              <a:buSzPts val="2000"/>
              <a:buChar char="•"/>
            </a:pPr>
            <a:r>
              <a:rPr lang="it-IT"/>
              <a:t>Il diritto ad essere liberi da tortura e da trattamenti o punizioni crudeli, inumane o degradanti (articolo 5).</a:t>
            </a:r>
            <a:endParaRPr/>
          </a:p>
          <a:p>
            <a:pPr marL="631825" lvl="2" indent="-285750" algn="l" rtl="0">
              <a:lnSpc>
                <a:spcPct val="100000"/>
              </a:lnSpc>
              <a:spcBef>
                <a:spcPts val="1200"/>
              </a:spcBef>
              <a:spcAft>
                <a:spcPts val="0"/>
              </a:spcAft>
              <a:buSzPts val="2000"/>
              <a:buChar char="•"/>
            </a:pPr>
            <a:r>
              <a:rPr lang="it-IT"/>
              <a:t>Il diritto a non essere arrestati o detenuti in maniera arbitraria (articolo 9). </a:t>
            </a:r>
            <a:endParaRPr/>
          </a:p>
          <a:p>
            <a:pPr marL="631825" lvl="2" indent="-285750" algn="l" rtl="0">
              <a:lnSpc>
                <a:spcPct val="100000"/>
              </a:lnSpc>
              <a:spcBef>
                <a:spcPts val="1200"/>
              </a:spcBef>
              <a:spcAft>
                <a:spcPts val="0"/>
              </a:spcAft>
              <a:buSzPts val="2000"/>
              <a:buChar char="•"/>
            </a:pPr>
            <a:r>
              <a:rPr lang="it-IT"/>
              <a:t>Il diritto alla proprietà e a non essere privati della proprietà in maniera arbitraria (articolo 17). </a:t>
            </a:r>
            <a:endParaRPr/>
          </a:p>
          <a:p>
            <a:pPr marL="631825" lvl="2" indent="-285750" algn="l" rtl="0">
              <a:lnSpc>
                <a:spcPct val="100000"/>
              </a:lnSpc>
              <a:spcBef>
                <a:spcPts val="1200"/>
              </a:spcBef>
              <a:spcAft>
                <a:spcPts val="0"/>
              </a:spcAft>
              <a:buSzPts val="2000"/>
              <a:buChar char="•"/>
            </a:pPr>
            <a:r>
              <a:rPr lang="it-IT"/>
              <a:t>Il diritto a partecipare al governo di un Paese (articolo 21). </a:t>
            </a:r>
            <a:endParaRPr/>
          </a:p>
          <a:p>
            <a:pPr marL="631825" lvl="2" indent="-285750" algn="l" rtl="0">
              <a:lnSpc>
                <a:spcPct val="100000"/>
              </a:lnSpc>
              <a:spcBef>
                <a:spcPts val="1200"/>
              </a:spcBef>
              <a:spcAft>
                <a:spcPts val="0"/>
              </a:spcAft>
              <a:buSzPts val="2000"/>
              <a:buChar char="•"/>
            </a:pPr>
            <a:r>
              <a:rPr lang="it-IT"/>
              <a:t>Il diritto ad uno standard adeguato di vita (articolo 25).</a:t>
            </a:r>
            <a:endParaRPr/>
          </a:p>
          <a:p>
            <a:pPr marL="631825" lvl="2" indent="-285750" algn="l" rtl="0">
              <a:lnSpc>
                <a:spcPct val="100000"/>
              </a:lnSpc>
              <a:spcBef>
                <a:spcPts val="1200"/>
              </a:spcBef>
              <a:spcAft>
                <a:spcPts val="0"/>
              </a:spcAft>
              <a:buSzPts val="2000"/>
              <a:buChar char="•"/>
            </a:pPr>
            <a:r>
              <a:rPr lang="it-IT"/>
              <a:t>Il diritto al lavoro (articolo 23).</a:t>
            </a:r>
            <a:endParaRPr/>
          </a:p>
          <a:p>
            <a:pPr marL="631825" lvl="2" indent="-285750" algn="l" rtl="0">
              <a:lnSpc>
                <a:spcPct val="100000"/>
              </a:lnSpc>
              <a:spcBef>
                <a:spcPts val="1200"/>
              </a:spcBef>
              <a:spcAft>
                <a:spcPts val="0"/>
              </a:spcAft>
              <a:buSzPts val="2000"/>
              <a:buChar char="•"/>
            </a:pPr>
            <a:r>
              <a:rPr lang="it-IT"/>
              <a:t>Il diritto a partecipare alla vita culturale di un Paese (articolo 27).</a:t>
            </a:r>
            <a:endParaRPr/>
          </a:p>
          <a:p>
            <a:pPr marL="285750" lvl="0" indent="-146050" algn="l" rtl="0">
              <a:lnSpc>
                <a:spcPct val="100000"/>
              </a:lnSpc>
              <a:spcBef>
                <a:spcPts val="1200"/>
              </a:spcBef>
              <a:spcAft>
                <a:spcPts val="0"/>
              </a:spcAft>
              <a:buSzPts val="2200"/>
              <a:buNone/>
            </a:pPr>
            <a:endParaRPr/>
          </a:p>
        </p:txBody>
      </p:sp>
      <p:sp>
        <p:nvSpPr>
          <p:cNvPr id="716" name="Google Shape;716;p69"/>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a:t>Presentazione: gruppi che sono spesso soggetti a violazioni dei diritti umani - 3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7"/>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7</a:t>
            </a:fld>
            <a:endParaRPr/>
          </a:p>
        </p:txBody>
      </p:sp>
      <p:sp>
        <p:nvSpPr>
          <p:cNvPr id="202" name="Google Shape;202;p7"/>
          <p:cNvSpPr txBox="1">
            <a:spLocks noGrp="1"/>
          </p:cNvSpPr>
          <p:nvPr>
            <p:ph type="body" idx="2"/>
          </p:nvPr>
        </p:nvSpPr>
        <p:spPr>
          <a:xfrm>
            <a:off x="506413" y="117475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b="1"/>
              <a:t>Argomento 1</a:t>
            </a:r>
            <a:r>
              <a:rPr lang="it-IT"/>
              <a:t>: Diritti umani e godimento di una vita piena</a:t>
            </a:r>
            <a:endParaRPr/>
          </a:p>
          <a:p>
            <a:pPr marL="285750" lvl="0" indent="-285750" algn="l" rtl="0">
              <a:lnSpc>
                <a:spcPct val="100000"/>
              </a:lnSpc>
              <a:spcBef>
                <a:spcPts val="1200"/>
              </a:spcBef>
              <a:spcAft>
                <a:spcPts val="0"/>
              </a:spcAft>
              <a:buSzPts val="2200"/>
              <a:buChar char="•"/>
            </a:pPr>
            <a:r>
              <a:rPr lang="it-IT" b="1"/>
              <a:t>Argomento 2</a:t>
            </a:r>
            <a:r>
              <a:rPr lang="it-IT"/>
              <a:t>: Che cosa sono i diritti umani?</a:t>
            </a:r>
            <a:endParaRPr/>
          </a:p>
          <a:p>
            <a:pPr marL="285750" lvl="0" indent="-285750" algn="l" rtl="0">
              <a:lnSpc>
                <a:spcPct val="100000"/>
              </a:lnSpc>
              <a:spcBef>
                <a:spcPts val="1200"/>
              </a:spcBef>
              <a:spcAft>
                <a:spcPts val="0"/>
              </a:spcAft>
              <a:buSzPts val="2200"/>
              <a:buChar char="•"/>
            </a:pPr>
            <a:r>
              <a:rPr lang="it-IT" b="1"/>
              <a:t>Argomento 3</a:t>
            </a:r>
            <a:r>
              <a:rPr lang="it-IT"/>
              <a:t>: Le relazioni tra i diversi diritti</a:t>
            </a:r>
            <a:endParaRPr/>
          </a:p>
          <a:p>
            <a:pPr marL="285750" lvl="0" indent="-285750" algn="l" rtl="0">
              <a:lnSpc>
                <a:spcPct val="100000"/>
              </a:lnSpc>
              <a:spcBef>
                <a:spcPts val="1200"/>
              </a:spcBef>
              <a:spcAft>
                <a:spcPts val="0"/>
              </a:spcAft>
              <a:buSzPts val="2200"/>
              <a:buChar char="•"/>
            </a:pPr>
            <a:r>
              <a:rPr lang="it-IT" b="1"/>
              <a:t>Argomento 4</a:t>
            </a:r>
            <a:r>
              <a:rPr lang="it-IT"/>
              <a:t>: Esempi di violazioni dei diritti umani</a:t>
            </a:r>
            <a:endParaRPr/>
          </a:p>
          <a:p>
            <a:pPr marL="285750" lvl="0" indent="-285750" algn="l" rtl="0">
              <a:lnSpc>
                <a:spcPct val="100000"/>
              </a:lnSpc>
              <a:spcBef>
                <a:spcPts val="1200"/>
              </a:spcBef>
              <a:spcAft>
                <a:spcPts val="0"/>
              </a:spcAft>
              <a:buSzPts val="2200"/>
              <a:buChar char="•"/>
            </a:pPr>
            <a:r>
              <a:rPr lang="it-IT" b="1"/>
              <a:t>Argomento 5</a:t>
            </a:r>
            <a:r>
              <a:rPr lang="it-IT"/>
              <a:t>: Parti della popolazione a rischio di violazione dei diritti umani</a:t>
            </a:r>
            <a:endParaRPr/>
          </a:p>
          <a:p>
            <a:pPr marL="285750" lvl="0" indent="-285750" algn="l" rtl="0">
              <a:lnSpc>
                <a:spcPct val="100000"/>
              </a:lnSpc>
              <a:spcBef>
                <a:spcPts val="1200"/>
              </a:spcBef>
              <a:spcAft>
                <a:spcPts val="0"/>
              </a:spcAft>
              <a:buSzPts val="2200"/>
              <a:buChar char="•"/>
            </a:pPr>
            <a:r>
              <a:rPr lang="it-IT" b="1"/>
              <a:t>Argomento 6</a:t>
            </a:r>
            <a:r>
              <a:rPr lang="it-IT"/>
              <a:t>: Conseguenze delle violazioni dei diritti umani </a:t>
            </a:r>
            <a:endParaRPr/>
          </a:p>
          <a:p>
            <a:pPr marL="285750" lvl="0" indent="-285750" algn="l" rtl="0">
              <a:lnSpc>
                <a:spcPct val="100000"/>
              </a:lnSpc>
              <a:spcBef>
                <a:spcPts val="1200"/>
              </a:spcBef>
              <a:spcAft>
                <a:spcPts val="0"/>
              </a:spcAft>
              <a:buSzPts val="2200"/>
              <a:buChar char="•"/>
            </a:pPr>
            <a:r>
              <a:rPr lang="it-IT" b="1"/>
              <a:t>Argomento 7</a:t>
            </a:r>
            <a:r>
              <a:rPr lang="it-IT"/>
              <a:t>: Rispettare, proteggere e sostenere i diritti umani </a:t>
            </a:r>
            <a:endParaRPr/>
          </a:p>
          <a:p>
            <a:pPr marL="285750" lvl="0" indent="-285750" algn="l" rtl="0">
              <a:lnSpc>
                <a:spcPct val="100000"/>
              </a:lnSpc>
              <a:spcBef>
                <a:spcPts val="1200"/>
              </a:spcBef>
              <a:spcAft>
                <a:spcPts val="0"/>
              </a:spcAft>
              <a:buSzPts val="2200"/>
              <a:buChar char="•"/>
            </a:pPr>
            <a:r>
              <a:rPr lang="it-IT" b="1"/>
              <a:t>Argomento 8</a:t>
            </a:r>
            <a:r>
              <a:rPr lang="it-IT"/>
              <a:t>: Responsabilizzare le persone nella difesa dei diritti umani </a:t>
            </a:r>
            <a:endParaRPr/>
          </a:p>
          <a:p>
            <a:pPr marL="285750" lvl="0" indent="-285750" algn="l" rtl="0">
              <a:lnSpc>
                <a:spcPct val="100000"/>
              </a:lnSpc>
              <a:spcBef>
                <a:spcPts val="1200"/>
              </a:spcBef>
              <a:spcAft>
                <a:spcPts val="0"/>
              </a:spcAft>
              <a:buSzPts val="2200"/>
              <a:buChar char="•"/>
            </a:pPr>
            <a:r>
              <a:rPr lang="it-IT" b="1"/>
              <a:t>Argomento 9</a:t>
            </a:r>
            <a:r>
              <a:rPr lang="it-IT"/>
              <a:t>: La difesa dei diritti umani</a:t>
            </a:r>
            <a:endParaRPr/>
          </a:p>
          <a:p>
            <a:pPr marL="285750" lvl="0" indent="-146050" algn="l" rtl="0">
              <a:lnSpc>
                <a:spcPct val="100000"/>
              </a:lnSpc>
              <a:spcBef>
                <a:spcPts val="1200"/>
              </a:spcBef>
              <a:spcAft>
                <a:spcPts val="0"/>
              </a:spcAft>
              <a:buSzPts val="2200"/>
              <a:buNone/>
            </a:pPr>
            <a:endParaRPr/>
          </a:p>
        </p:txBody>
      </p:sp>
      <p:sp>
        <p:nvSpPr>
          <p:cNvPr id="203" name="Google Shape;203;p7"/>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Argomenti trattati in questo modulo formativo:</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70"/>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70</a:t>
            </a:fld>
            <a:endParaRPr/>
          </a:p>
        </p:txBody>
      </p:sp>
      <p:sp>
        <p:nvSpPr>
          <p:cNvPr id="723" name="Google Shape;723;p70"/>
          <p:cNvSpPr txBox="1">
            <a:spLocks noGrp="1"/>
          </p:cNvSpPr>
          <p:nvPr>
            <p:ph type="body" idx="1"/>
          </p:nvPr>
        </p:nvSpPr>
        <p:spPr>
          <a:xfrm>
            <a:off x="398463" y="1520825"/>
            <a:ext cx="11172825" cy="31115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Lesbiche, gay, bisessuali, transgender, intersex o queer (LGBTIQ)</a:t>
            </a:r>
            <a:endParaRPr b="0">
              <a:solidFill>
                <a:schemeClr val="dk1"/>
              </a:solidFill>
              <a:latin typeface="Calibri"/>
              <a:ea typeface="Calibri"/>
              <a:cs typeface="Calibri"/>
              <a:sym typeface="Calibri"/>
            </a:endParaRPr>
          </a:p>
        </p:txBody>
      </p:sp>
      <p:sp>
        <p:nvSpPr>
          <p:cNvPr id="724" name="Google Shape;724;p70"/>
          <p:cNvSpPr txBox="1">
            <a:spLocks noGrp="1"/>
          </p:cNvSpPr>
          <p:nvPr>
            <p:ph type="body" idx="2"/>
          </p:nvPr>
        </p:nvSpPr>
        <p:spPr>
          <a:xfrm>
            <a:off x="592138" y="2182813"/>
            <a:ext cx="11174412" cy="5254625"/>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In molti Paesi, alla popolazione LGBTIQ possono essere negati I seguenti diritti:</a:t>
            </a:r>
            <a:endParaRPr/>
          </a:p>
          <a:p>
            <a:pPr marL="631825" lvl="2" indent="-285750" algn="l" rtl="0">
              <a:lnSpc>
                <a:spcPct val="100000"/>
              </a:lnSpc>
              <a:spcBef>
                <a:spcPts val="1200"/>
              </a:spcBef>
              <a:spcAft>
                <a:spcPts val="0"/>
              </a:spcAft>
              <a:buSzPts val="2200"/>
              <a:buChar char="•"/>
            </a:pPr>
            <a:r>
              <a:rPr lang="it-IT" sz="2200"/>
              <a:t>Il diritto alla vita (articolo 3).</a:t>
            </a:r>
            <a:endParaRPr/>
          </a:p>
          <a:p>
            <a:pPr marL="631825" lvl="2" indent="-285750" algn="l" rtl="0">
              <a:lnSpc>
                <a:spcPct val="100000"/>
              </a:lnSpc>
              <a:spcBef>
                <a:spcPts val="1200"/>
              </a:spcBef>
              <a:spcAft>
                <a:spcPts val="0"/>
              </a:spcAft>
              <a:buSzPts val="2200"/>
              <a:buChar char="•"/>
            </a:pPr>
            <a:r>
              <a:rPr lang="it-IT" sz="2200"/>
              <a:t>Il diritto al lavoro (articolo 23).</a:t>
            </a:r>
            <a:endParaRPr/>
          </a:p>
          <a:p>
            <a:pPr marL="631825" lvl="2" indent="-285750" algn="l" rtl="0">
              <a:lnSpc>
                <a:spcPct val="100000"/>
              </a:lnSpc>
              <a:spcBef>
                <a:spcPts val="1200"/>
              </a:spcBef>
              <a:spcAft>
                <a:spcPts val="0"/>
              </a:spcAft>
              <a:buSzPts val="2200"/>
              <a:buChar char="•"/>
            </a:pPr>
            <a:r>
              <a:rPr lang="it-IT" sz="2200"/>
              <a:t>Il diritto al matrimonio ed alla creazione di una famiglia (articolo 16).</a:t>
            </a:r>
            <a:endParaRPr/>
          </a:p>
          <a:p>
            <a:pPr marL="631825" lvl="2" indent="-285750" algn="l" rtl="0">
              <a:lnSpc>
                <a:spcPct val="100000"/>
              </a:lnSpc>
              <a:spcBef>
                <a:spcPts val="1200"/>
              </a:spcBef>
              <a:spcAft>
                <a:spcPts val="0"/>
              </a:spcAft>
              <a:buSzPts val="2200"/>
              <a:buChar char="•"/>
            </a:pPr>
            <a:r>
              <a:rPr lang="it-IT" sz="2200"/>
              <a:t>Il diritto a non subire trattamenti crudeli, inumani o degradanti (articolo 5).</a:t>
            </a:r>
            <a:endParaRPr/>
          </a:p>
          <a:p>
            <a:pPr marL="631825" lvl="2" indent="-285750" algn="l" rtl="0">
              <a:lnSpc>
                <a:spcPct val="100000"/>
              </a:lnSpc>
              <a:spcBef>
                <a:spcPts val="1200"/>
              </a:spcBef>
              <a:spcAft>
                <a:spcPts val="0"/>
              </a:spcAft>
              <a:buSzPts val="2200"/>
              <a:buChar char="•"/>
            </a:pPr>
            <a:r>
              <a:rPr lang="it-IT" sz="2200"/>
              <a:t>Il diritto alla libertà di movimento (articolo 13). </a:t>
            </a:r>
            <a:endParaRPr/>
          </a:p>
          <a:p>
            <a:pPr marL="285750" lvl="0" indent="-146050" algn="l" rtl="0">
              <a:lnSpc>
                <a:spcPct val="100000"/>
              </a:lnSpc>
              <a:spcBef>
                <a:spcPts val="1200"/>
              </a:spcBef>
              <a:spcAft>
                <a:spcPts val="0"/>
              </a:spcAft>
              <a:buSzPts val="2200"/>
              <a:buNone/>
            </a:pPr>
            <a:endParaRPr/>
          </a:p>
        </p:txBody>
      </p:sp>
      <p:sp>
        <p:nvSpPr>
          <p:cNvPr id="725" name="Google Shape;725;p70"/>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a:t>Presentazione: gruppi che sono spesso soggetti a violazioni dei diritti umani - 4</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71"/>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71</a:t>
            </a:fld>
            <a:endParaRPr/>
          </a:p>
        </p:txBody>
      </p:sp>
      <p:sp>
        <p:nvSpPr>
          <p:cNvPr id="732" name="Google Shape;732;p71"/>
          <p:cNvSpPr txBox="1">
            <a:spLocks noGrp="1"/>
          </p:cNvSpPr>
          <p:nvPr>
            <p:ph type="body" idx="1"/>
          </p:nvPr>
        </p:nvSpPr>
        <p:spPr>
          <a:xfrm>
            <a:off x="508000" y="134143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Bambini</a:t>
            </a:r>
            <a:endParaRPr/>
          </a:p>
        </p:txBody>
      </p:sp>
      <p:sp>
        <p:nvSpPr>
          <p:cNvPr id="733" name="Google Shape;733;p71"/>
          <p:cNvSpPr txBox="1">
            <a:spLocks noGrp="1"/>
          </p:cNvSpPr>
          <p:nvPr>
            <p:ph type="body" idx="2"/>
          </p:nvPr>
        </p:nvSpPr>
        <p:spPr>
          <a:xfrm>
            <a:off x="506413" y="1974850"/>
            <a:ext cx="11174412" cy="403701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Anche i bambini sono ad alto rischio di violazione dei diritti, tra cui:</a:t>
            </a:r>
            <a:endParaRPr/>
          </a:p>
          <a:p>
            <a:pPr marL="631825" lvl="2" indent="-285750" algn="l" rtl="0">
              <a:lnSpc>
                <a:spcPct val="100000"/>
              </a:lnSpc>
              <a:spcBef>
                <a:spcPts val="1200"/>
              </a:spcBef>
              <a:spcAft>
                <a:spcPts val="0"/>
              </a:spcAft>
              <a:buSzPts val="2200"/>
              <a:buChar char="•"/>
            </a:pPr>
            <a:r>
              <a:rPr lang="it-IT" sz="2200"/>
              <a:t>Il diritto ad essere liberi da trattamenti crudeli, inumani o degradanti (articolo 5).</a:t>
            </a:r>
            <a:endParaRPr/>
          </a:p>
          <a:p>
            <a:pPr marL="631825" lvl="2" indent="-285750" algn="l" rtl="0">
              <a:lnSpc>
                <a:spcPct val="100000"/>
              </a:lnSpc>
              <a:spcBef>
                <a:spcPts val="1200"/>
              </a:spcBef>
              <a:spcAft>
                <a:spcPts val="0"/>
              </a:spcAft>
              <a:buSzPts val="2200"/>
              <a:buChar char="•"/>
            </a:pPr>
            <a:r>
              <a:rPr lang="it-IT" sz="2200"/>
              <a:t>Il diritto all’istruzione (articolo 26).</a:t>
            </a:r>
            <a:endParaRPr/>
          </a:p>
          <a:p>
            <a:pPr marL="631825" lvl="2" indent="-285750" algn="l" rtl="0">
              <a:lnSpc>
                <a:spcPct val="100000"/>
              </a:lnSpc>
              <a:spcBef>
                <a:spcPts val="1200"/>
              </a:spcBef>
              <a:spcAft>
                <a:spcPts val="0"/>
              </a:spcAft>
              <a:buSzPts val="2200"/>
              <a:buChar char="•"/>
            </a:pPr>
            <a:r>
              <a:rPr lang="it-IT" sz="2200"/>
              <a:t>Il diritto a non essere ridotti in schiavitù (articolo 4).</a:t>
            </a:r>
            <a:endParaRPr/>
          </a:p>
          <a:p>
            <a:pPr marL="631825" lvl="2" indent="-285750" algn="l" rtl="0">
              <a:lnSpc>
                <a:spcPct val="100000"/>
              </a:lnSpc>
              <a:spcBef>
                <a:spcPts val="1200"/>
              </a:spcBef>
              <a:spcAft>
                <a:spcPts val="0"/>
              </a:spcAft>
              <a:buSzPts val="2200"/>
              <a:buChar char="•"/>
            </a:pPr>
            <a:r>
              <a:rPr lang="it-IT" sz="2200"/>
              <a:t>Il diritto alla libertà di espressione (articolo 19).</a:t>
            </a:r>
            <a:endParaRPr/>
          </a:p>
          <a:p>
            <a:pPr marL="285750" lvl="0" indent="-146050" algn="l" rtl="0">
              <a:lnSpc>
                <a:spcPct val="100000"/>
              </a:lnSpc>
              <a:spcBef>
                <a:spcPts val="1200"/>
              </a:spcBef>
              <a:spcAft>
                <a:spcPts val="0"/>
              </a:spcAft>
              <a:buSzPts val="2200"/>
              <a:buNone/>
            </a:pPr>
            <a:endParaRPr/>
          </a:p>
        </p:txBody>
      </p:sp>
      <p:sp>
        <p:nvSpPr>
          <p:cNvPr id="734" name="Google Shape;734;p71"/>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a:t>Presentazione: gruppi che sono spesso soggetti a violazioni dei diritti umani - 5</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72"/>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72</a:t>
            </a:fld>
            <a:endParaRPr/>
          </a:p>
        </p:txBody>
      </p:sp>
      <p:sp>
        <p:nvSpPr>
          <p:cNvPr id="741" name="Google Shape;741;p72"/>
          <p:cNvSpPr txBox="1">
            <a:spLocks noGrp="1"/>
          </p:cNvSpPr>
          <p:nvPr>
            <p:ph type="body" idx="1"/>
          </p:nvPr>
        </p:nvSpPr>
        <p:spPr>
          <a:xfrm>
            <a:off x="508000" y="142398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Persone con HIV/AIDS</a:t>
            </a:r>
            <a:endParaRPr/>
          </a:p>
        </p:txBody>
      </p:sp>
      <p:sp>
        <p:nvSpPr>
          <p:cNvPr id="742" name="Google Shape;742;p72"/>
          <p:cNvSpPr txBox="1">
            <a:spLocks noGrp="1"/>
          </p:cNvSpPr>
          <p:nvPr>
            <p:ph type="body" idx="2"/>
          </p:nvPr>
        </p:nvSpPr>
        <p:spPr>
          <a:xfrm>
            <a:off x="506413" y="1954213"/>
            <a:ext cx="11174412" cy="4057650"/>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 Le persone che convivono con HIV o AIDS spesso sono soggette a violazioni dei diritti umani, tra cui: </a:t>
            </a:r>
            <a:endParaRPr/>
          </a:p>
          <a:p>
            <a:pPr marL="631825" lvl="2" indent="-285750" algn="l" rtl="0">
              <a:lnSpc>
                <a:spcPct val="100000"/>
              </a:lnSpc>
              <a:spcBef>
                <a:spcPts val="1200"/>
              </a:spcBef>
              <a:spcAft>
                <a:spcPts val="0"/>
              </a:spcAft>
              <a:buSzPts val="2200"/>
              <a:buChar char="•"/>
            </a:pPr>
            <a:r>
              <a:rPr lang="it-IT" sz="2200"/>
              <a:t>Il diritto alla salute (articolo 25).</a:t>
            </a:r>
            <a:endParaRPr/>
          </a:p>
          <a:p>
            <a:pPr marL="631825" lvl="2" indent="-285750" algn="l" rtl="0">
              <a:lnSpc>
                <a:spcPct val="100000"/>
              </a:lnSpc>
              <a:spcBef>
                <a:spcPts val="1200"/>
              </a:spcBef>
              <a:spcAft>
                <a:spcPts val="0"/>
              </a:spcAft>
              <a:buSzPts val="2200"/>
              <a:buChar char="•"/>
            </a:pPr>
            <a:r>
              <a:rPr lang="it-IT" sz="2200"/>
              <a:t>Il diritto al lavoro (articolo 23).</a:t>
            </a:r>
            <a:endParaRPr/>
          </a:p>
          <a:p>
            <a:pPr marL="631825" lvl="2" indent="-285750" algn="l" rtl="0">
              <a:lnSpc>
                <a:spcPct val="100000"/>
              </a:lnSpc>
              <a:spcBef>
                <a:spcPts val="1200"/>
              </a:spcBef>
              <a:spcAft>
                <a:spcPts val="0"/>
              </a:spcAft>
              <a:buSzPts val="2200"/>
              <a:buChar char="•"/>
            </a:pPr>
            <a:r>
              <a:rPr lang="it-IT" sz="2200"/>
              <a:t>Il diritto alla libertà di movimento (articolo 13).</a:t>
            </a:r>
            <a:endParaRPr/>
          </a:p>
          <a:p>
            <a:pPr marL="285750" lvl="0" indent="-146050" algn="l" rtl="0">
              <a:lnSpc>
                <a:spcPct val="100000"/>
              </a:lnSpc>
              <a:spcBef>
                <a:spcPts val="1200"/>
              </a:spcBef>
              <a:spcAft>
                <a:spcPts val="0"/>
              </a:spcAft>
              <a:buSzPts val="2200"/>
              <a:buNone/>
            </a:pPr>
            <a:endParaRPr/>
          </a:p>
        </p:txBody>
      </p:sp>
      <p:sp>
        <p:nvSpPr>
          <p:cNvPr id="743" name="Google Shape;743;p72"/>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a:t>Presentazione: gruppi che sono spesso soggetti a violazioni dei diritti umani - 6</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73"/>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73</a:t>
            </a:fld>
            <a:endParaRPr/>
          </a:p>
        </p:txBody>
      </p:sp>
      <p:sp>
        <p:nvSpPr>
          <p:cNvPr id="750" name="Google Shape;750;p73"/>
          <p:cNvSpPr txBox="1">
            <a:spLocks noGrp="1"/>
          </p:cNvSpPr>
          <p:nvPr>
            <p:ph type="body" idx="1"/>
          </p:nvPr>
        </p:nvSpPr>
        <p:spPr>
          <a:xfrm>
            <a:off x="508000" y="142398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Bambini ed adulti con disabilità psicosociali, intellettive o cognitive</a:t>
            </a:r>
            <a:endParaRPr/>
          </a:p>
        </p:txBody>
      </p:sp>
      <p:sp>
        <p:nvSpPr>
          <p:cNvPr id="751" name="Google Shape;751;p73"/>
          <p:cNvSpPr txBox="1">
            <a:spLocks noGrp="1"/>
          </p:cNvSpPr>
          <p:nvPr>
            <p:ph type="body" idx="2"/>
          </p:nvPr>
        </p:nvSpPr>
        <p:spPr>
          <a:xfrm>
            <a:off x="445453" y="1871028"/>
            <a:ext cx="11174412" cy="4079875"/>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1800"/>
              <a:buChar char="•"/>
            </a:pPr>
            <a:r>
              <a:rPr lang="it-IT" sz="1800"/>
              <a:t>Bambini ed adulti con disabilità psicosociali, intellettive o cognitive  sono a rischio di veder violati o ristretti i propri diritti umani. Alcune delle violazioni:  </a:t>
            </a:r>
            <a:endParaRPr/>
          </a:p>
          <a:p>
            <a:pPr marL="815975" lvl="3" indent="-285750" algn="l" rtl="0">
              <a:lnSpc>
                <a:spcPct val="100000"/>
              </a:lnSpc>
              <a:spcBef>
                <a:spcPts val="1200"/>
              </a:spcBef>
              <a:spcAft>
                <a:spcPts val="0"/>
              </a:spcAft>
              <a:buSzPts val="1800"/>
              <a:buChar char="•"/>
            </a:pPr>
            <a:r>
              <a:rPr lang="it-IT" sz="1800"/>
              <a:t>Il diritto a non subire discriminazione (articolo 2). </a:t>
            </a:r>
            <a:endParaRPr/>
          </a:p>
          <a:p>
            <a:pPr marL="815975" lvl="3" indent="-285750" algn="l" rtl="0">
              <a:lnSpc>
                <a:spcPct val="100000"/>
              </a:lnSpc>
              <a:spcBef>
                <a:spcPts val="500"/>
              </a:spcBef>
              <a:spcAft>
                <a:spcPts val="0"/>
              </a:spcAft>
              <a:buSzPts val="1800"/>
              <a:buChar char="•"/>
            </a:pPr>
            <a:r>
              <a:rPr lang="it-IT" sz="1800"/>
              <a:t>Il diritto a non essere soggetti a trattamenti o punizioni crudeli, inumane o degradanti (articolo 5).</a:t>
            </a:r>
            <a:endParaRPr/>
          </a:p>
          <a:p>
            <a:pPr marL="815975" lvl="3" indent="-285750" algn="l" rtl="0">
              <a:lnSpc>
                <a:spcPct val="100000"/>
              </a:lnSpc>
              <a:spcBef>
                <a:spcPts val="500"/>
              </a:spcBef>
              <a:spcAft>
                <a:spcPts val="0"/>
              </a:spcAft>
              <a:buSzPts val="1800"/>
              <a:buChar char="•"/>
            </a:pPr>
            <a:r>
              <a:rPr lang="it-IT" sz="1800"/>
              <a:t>Il diritto all’istruzione (articolo 26): alcuni Paesi non possiedono un sistema scolastico in grado di  accogliere persone con disabilità psicosociali, intellettive o cognitive.</a:t>
            </a:r>
            <a:endParaRPr/>
          </a:p>
          <a:p>
            <a:pPr marL="815975" lvl="3" indent="-285750" algn="l" rtl="0">
              <a:lnSpc>
                <a:spcPct val="100000"/>
              </a:lnSpc>
              <a:spcBef>
                <a:spcPts val="500"/>
              </a:spcBef>
              <a:spcAft>
                <a:spcPts val="0"/>
              </a:spcAft>
              <a:buSzPts val="1800"/>
              <a:buChar char="•"/>
            </a:pPr>
            <a:r>
              <a:rPr lang="it-IT" sz="1800"/>
              <a:t>Il diritto al lavoro (articolo 23).</a:t>
            </a:r>
            <a:endParaRPr/>
          </a:p>
          <a:p>
            <a:pPr marL="815975" lvl="3" indent="-285750" algn="l" rtl="0">
              <a:lnSpc>
                <a:spcPct val="100000"/>
              </a:lnSpc>
              <a:spcBef>
                <a:spcPts val="500"/>
              </a:spcBef>
              <a:spcAft>
                <a:spcPts val="0"/>
              </a:spcAft>
              <a:buSzPts val="1800"/>
              <a:buChar char="•"/>
            </a:pPr>
            <a:r>
              <a:rPr lang="it-IT" sz="1800"/>
              <a:t>Il diritto al voto (articolo 21).</a:t>
            </a:r>
            <a:endParaRPr/>
          </a:p>
          <a:p>
            <a:pPr marL="815975" lvl="3" indent="-285750" algn="l" rtl="0">
              <a:lnSpc>
                <a:spcPct val="100000"/>
              </a:lnSpc>
              <a:spcBef>
                <a:spcPts val="500"/>
              </a:spcBef>
              <a:spcAft>
                <a:spcPts val="0"/>
              </a:spcAft>
              <a:buSzPts val="1800"/>
              <a:buChar char="•"/>
            </a:pPr>
            <a:r>
              <a:rPr lang="it-IT" sz="1800"/>
              <a:t>Il diritto al matrimonio ed alla creazione di una famiglia (articolo 16).</a:t>
            </a:r>
            <a:endParaRPr/>
          </a:p>
          <a:p>
            <a:pPr marL="815975" lvl="3" indent="-285750" algn="l" rtl="0">
              <a:lnSpc>
                <a:spcPct val="100000"/>
              </a:lnSpc>
              <a:spcBef>
                <a:spcPts val="500"/>
              </a:spcBef>
              <a:spcAft>
                <a:spcPts val="0"/>
              </a:spcAft>
              <a:buSzPts val="1800"/>
              <a:buChar char="•"/>
            </a:pPr>
            <a:r>
              <a:rPr lang="it-IT" sz="1800"/>
              <a:t>Il diritto alla libertà (articolo 3).</a:t>
            </a:r>
            <a:endParaRPr/>
          </a:p>
          <a:p>
            <a:pPr marL="815975" lvl="3" indent="-285750" algn="l" rtl="0">
              <a:lnSpc>
                <a:spcPct val="100000"/>
              </a:lnSpc>
              <a:spcBef>
                <a:spcPts val="500"/>
              </a:spcBef>
              <a:spcAft>
                <a:spcPts val="0"/>
              </a:spcAft>
              <a:buSzPts val="1800"/>
              <a:buChar char="•"/>
            </a:pPr>
            <a:r>
              <a:rPr lang="it-IT" sz="1800"/>
              <a:t>Il diritto al riconoscimento giuridico (articolo 6). </a:t>
            </a:r>
            <a:endParaRPr/>
          </a:p>
          <a:p>
            <a:pPr marL="285750" lvl="0" indent="-146050" algn="l" rtl="0">
              <a:lnSpc>
                <a:spcPct val="100000"/>
              </a:lnSpc>
              <a:spcBef>
                <a:spcPts val="500"/>
              </a:spcBef>
              <a:spcAft>
                <a:spcPts val="0"/>
              </a:spcAft>
              <a:buSzPts val="2200"/>
              <a:buNone/>
            </a:pPr>
            <a:endParaRPr/>
          </a:p>
        </p:txBody>
      </p:sp>
      <p:sp>
        <p:nvSpPr>
          <p:cNvPr id="752" name="Google Shape;752;p73"/>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a:t>Presentazione: gruppi che sono spesso soggetti a violazioni dei diritti umani - 7</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74"/>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74</a:t>
            </a:fld>
            <a:endParaRPr/>
          </a:p>
        </p:txBody>
      </p:sp>
      <p:sp>
        <p:nvSpPr>
          <p:cNvPr id="759" name="Google Shape;759;p74"/>
          <p:cNvSpPr txBox="1">
            <a:spLocks noGrp="1"/>
          </p:cNvSpPr>
          <p:nvPr>
            <p:ph type="body" idx="1"/>
          </p:nvPr>
        </p:nvSpPr>
        <p:spPr>
          <a:xfrm>
            <a:off x="508000" y="142398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Anziani</a:t>
            </a:r>
            <a:endParaRPr/>
          </a:p>
        </p:txBody>
      </p:sp>
      <p:sp>
        <p:nvSpPr>
          <p:cNvPr id="760" name="Google Shape;760;p74"/>
          <p:cNvSpPr txBox="1">
            <a:spLocks noGrp="1"/>
          </p:cNvSpPr>
          <p:nvPr>
            <p:ph type="body" idx="2"/>
          </p:nvPr>
        </p:nvSpPr>
        <p:spPr>
          <a:xfrm>
            <a:off x="506413" y="1974850"/>
            <a:ext cx="11174412" cy="403701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Gli anziani possono subire le violazioni dei seguenti diritti: </a:t>
            </a:r>
            <a:endParaRPr/>
          </a:p>
          <a:p>
            <a:pPr marL="631825" lvl="2" indent="-285750" algn="l" rtl="0">
              <a:lnSpc>
                <a:spcPct val="100000"/>
              </a:lnSpc>
              <a:spcBef>
                <a:spcPts val="1200"/>
              </a:spcBef>
              <a:spcAft>
                <a:spcPts val="0"/>
              </a:spcAft>
              <a:buSzPts val="2200"/>
              <a:buChar char="•"/>
            </a:pPr>
            <a:r>
              <a:rPr lang="it-IT" sz="2200"/>
              <a:t>Il diritto alla libertà (articolo 3).</a:t>
            </a:r>
            <a:endParaRPr/>
          </a:p>
          <a:p>
            <a:pPr marL="631825" lvl="2" indent="-285750" algn="l" rtl="0">
              <a:lnSpc>
                <a:spcPct val="100000"/>
              </a:lnSpc>
              <a:spcBef>
                <a:spcPts val="1200"/>
              </a:spcBef>
              <a:spcAft>
                <a:spcPts val="0"/>
              </a:spcAft>
              <a:buSzPts val="2200"/>
              <a:buChar char="•"/>
            </a:pPr>
            <a:r>
              <a:rPr lang="it-IT" sz="2200"/>
              <a:t>Il diritto a non subire trattamenti crudeli, inumani o degradanti (articolo 5). </a:t>
            </a:r>
            <a:endParaRPr/>
          </a:p>
          <a:p>
            <a:pPr marL="631825" lvl="2" indent="-285750" algn="l" rtl="0">
              <a:lnSpc>
                <a:spcPct val="100000"/>
              </a:lnSpc>
              <a:spcBef>
                <a:spcPts val="1200"/>
              </a:spcBef>
              <a:spcAft>
                <a:spcPts val="0"/>
              </a:spcAft>
              <a:buSzPts val="2200"/>
              <a:buChar char="•"/>
            </a:pPr>
            <a:r>
              <a:rPr lang="it-IT" sz="2200"/>
              <a:t>Il diritto di proprietà e a non essere arbitrariamente privati delle proprie proprietà</a:t>
            </a:r>
            <a:r>
              <a:rPr lang="it-IT"/>
              <a:t> (articolo 17).</a:t>
            </a:r>
            <a:endParaRPr/>
          </a:p>
          <a:p>
            <a:pPr marL="285750" lvl="0" indent="-146050" algn="l" rtl="0">
              <a:lnSpc>
                <a:spcPct val="100000"/>
              </a:lnSpc>
              <a:spcBef>
                <a:spcPts val="1200"/>
              </a:spcBef>
              <a:spcAft>
                <a:spcPts val="0"/>
              </a:spcAft>
              <a:buSzPts val="2200"/>
              <a:buNone/>
            </a:pPr>
            <a:endParaRPr/>
          </a:p>
        </p:txBody>
      </p:sp>
      <p:sp>
        <p:nvSpPr>
          <p:cNvPr id="761" name="Google Shape;761;p74"/>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a:t>Presentazione: gruppi che sono spesso soggetti a violazioni dei diritti umani - 8</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75"/>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75</a:t>
            </a:fld>
            <a:endParaRPr/>
          </a:p>
        </p:txBody>
      </p:sp>
      <p:sp>
        <p:nvSpPr>
          <p:cNvPr id="768" name="Google Shape;768;p75"/>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285750" algn="l" rtl="0">
              <a:lnSpc>
                <a:spcPct val="100000"/>
              </a:lnSpc>
              <a:spcBef>
                <a:spcPts val="1200"/>
              </a:spcBef>
              <a:spcAft>
                <a:spcPts val="0"/>
              </a:spcAft>
              <a:buSzPts val="2200"/>
              <a:buChar char="•"/>
            </a:pPr>
            <a:r>
              <a:rPr lang="it-IT"/>
              <a:t>Quali sono le conseguenze delle violazioni finora trattate:</a:t>
            </a:r>
            <a:endParaRPr/>
          </a:p>
          <a:p>
            <a:pPr marL="631825" lvl="2" indent="-285750" algn="l" rtl="0">
              <a:lnSpc>
                <a:spcPct val="100000"/>
              </a:lnSpc>
              <a:spcBef>
                <a:spcPts val="1200"/>
              </a:spcBef>
              <a:spcAft>
                <a:spcPts val="0"/>
              </a:spcAft>
              <a:buSzPts val="2200"/>
              <a:buChar char="•"/>
            </a:pPr>
            <a:r>
              <a:rPr lang="it-IT" sz="2200"/>
              <a:t>Per le persone all’interno di due gruppi/segmenti della popolazione? </a:t>
            </a:r>
            <a:endParaRPr/>
          </a:p>
          <a:p>
            <a:pPr marL="631825" lvl="2" indent="-285750" algn="l" rtl="0">
              <a:lnSpc>
                <a:spcPct val="100000"/>
              </a:lnSpc>
              <a:spcBef>
                <a:spcPts val="1200"/>
              </a:spcBef>
              <a:spcAft>
                <a:spcPts val="0"/>
              </a:spcAft>
              <a:buSzPts val="2200"/>
              <a:buChar char="•"/>
            </a:pPr>
            <a:r>
              <a:rPr lang="it-IT" sz="2200"/>
              <a:t>Per ogni gruppo?</a:t>
            </a:r>
            <a:endParaRPr/>
          </a:p>
          <a:p>
            <a:pPr marL="631825" lvl="2" indent="-285750" algn="l" rtl="0">
              <a:lnSpc>
                <a:spcPct val="100000"/>
              </a:lnSpc>
              <a:spcBef>
                <a:spcPts val="1200"/>
              </a:spcBef>
              <a:spcAft>
                <a:spcPts val="0"/>
              </a:spcAft>
              <a:buSzPts val="2200"/>
              <a:buChar char="•"/>
            </a:pPr>
            <a:r>
              <a:rPr lang="it-IT" sz="2200"/>
              <a:t>Per la società/comunità in cui vivono?</a:t>
            </a:r>
            <a:endParaRPr/>
          </a:p>
        </p:txBody>
      </p:sp>
      <p:sp>
        <p:nvSpPr>
          <p:cNvPr id="769" name="Google Shape;769;p75"/>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6.2: Impatto delle violazioni</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76"/>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76</a:t>
            </a:fld>
            <a:endParaRPr/>
          </a:p>
        </p:txBody>
      </p:sp>
      <p:sp>
        <p:nvSpPr>
          <p:cNvPr id="776" name="Google Shape;776;p76"/>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Un importante passo per il cambiamento è quello di riflettere su come le nostre convinzioni o le nostre azioni possano aiutare o danneggiare il godimento dei diritti umani di un’altra persona. Ad esempio:</a:t>
            </a:r>
            <a:endParaRPr/>
          </a:p>
          <a:p>
            <a:pPr marL="631825" lvl="2" indent="-285750" algn="l" rtl="0">
              <a:lnSpc>
                <a:spcPct val="100000"/>
              </a:lnSpc>
              <a:spcBef>
                <a:spcPts val="1200"/>
              </a:spcBef>
              <a:spcAft>
                <a:spcPts val="0"/>
              </a:spcAft>
              <a:buSzPts val="2200"/>
              <a:buChar char="•"/>
            </a:pPr>
            <a:r>
              <a:rPr lang="it-IT" sz="2200"/>
              <a:t>Avete mai assistito ad un caso in cui qualcuno di vostra conoscenza ha violato i diritti di un’altra persona?</a:t>
            </a:r>
            <a:endParaRPr/>
          </a:p>
          <a:p>
            <a:pPr marL="631825" lvl="2" indent="-285750" algn="l" rtl="0">
              <a:lnSpc>
                <a:spcPct val="100000"/>
              </a:lnSpc>
              <a:spcBef>
                <a:spcPts val="1200"/>
              </a:spcBef>
              <a:spcAft>
                <a:spcPts val="0"/>
              </a:spcAft>
              <a:buSzPts val="2200"/>
              <a:buChar char="•"/>
            </a:pPr>
            <a:r>
              <a:rPr lang="it-IT" sz="2200"/>
              <a:t>E’ mai successo che voi siate stati responsabili di non aver sostenuto o rispettato i diritti di un’altra persona?</a:t>
            </a:r>
            <a:endParaRPr/>
          </a:p>
          <a:p>
            <a:pPr marL="285750" lvl="0" indent="-146050" algn="l" rtl="0">
              <a:lnSpc>
                <a:spcPct val="100000"/>
              </a:lnSpc>
              <a:spcBef>
                <a:spcPts val="1200"/>
              </a:spcBef>
              <a:spcAft>
                <a:spcPts val="0"/>
              </a:spcAft>
              <a:buSzPts val="2200"/>
              <a:buNone/>
            </a:pPr>
            <a:endParaRPr/>
          </a:p>
        </p:txBody>
      </p:sp>
      <p:sp>
        <p:nvSpPr>
          <p:cNvPr id="777" name="Google Shape;777;p76"/>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di riflessione</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77"/>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77</a:t>
            </a:fld>
            <a:endParaRPr/>
          </a:p>
        </p:txBody>
      </p:sp>
      <p:sp>
        <p:nvSpPr>
          <p:cNvPr id="784" name="Google Shape;784;p77"/>
          <p:cNvSpPr txBox="1">
            <a:spLocks noGrp="1"/>
          </p:cNvSpPr>
          <p:nvPr>
            <p:ph type="title"/>
          </p:nvPr>
        </p:nvSpPr>
        <p:spPr>
          <a:xfrm>
            <a:off x="506413" y="2314575"/>
            <a:ext cx="9793287" cy="431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it-IT"/>
              <a:t>Argomento 7: </a:t>
            </a:r>
            <a:br>
              <a:rPr lang="it-IT"/>
            </a:br>
            <a:r>
              <a:rPr lang="it-IT"/>
              <a:t>Rispettare, proteggere e sostenere i diritti umani</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78"/>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78</a:t>
            </a:fld>
            <a:endParaRPr/>
          </a:p>
        </p:txBody>
      </p:sp>
      <p:sp>
        <p:nvSpPr>
          <p:cNvPr id="791" name="Google Shape;791;p78"/>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146050" algn="l" rtl="0">
              <a:lnSpc>
                <a:spcPct val="100000"/>
              </a:lnSpc>
              <a:spcBef>
                <a:spcPts val="1200"/>
              </a:spcBef>
              <a:spcAft>
                <a:spcPts val="0"/>
              </a:spcAft>
              <a:buSzPts val="2200"/>
              <a:buNone/>
            </a:pPr>
            <a:endParaRPr/>
          </a:p>
          <a:p>
            <a:pPr marL="285750" lvl="0" indent="-146050" algn="l" rtl="0">
              <a:lnSpc>
                <a:spcPct val="100000"/>
              </a:lnSpc>
              <a:spcBef>
                <a:spcPts val="1200"/>
              </a:spcBef>
              <a:spcAft>
                <a:spcPts val="0"/>
              </a:spcAft>
              <a:buSzPts val="2200"/>
              <a:buNone/>
            </a:pPr>
            <a:endParaRPr/>
          </a:p>
          <a:p>
            <a:pPr marL="285750" lvl="0" indent="-285750" algn="ctr" rtl="0">
              <a:lnSpc>
                <a:spcPct val="100000"/>
              </a:lnSpc>
              <a:spcBef>
                <a:spcPts val="1200"/>
              </a:spcBef>
              <a:spcAft>
                <a:spcPts val="0"/>
              </a:spcAft>
              <a:buSzPts val="2400"/>
              <a:buFont typeface="Arial"/>
              <a:buNone/>
            </a:pPr>
            <a:r>
              <a:rPr lang="it-IT" sz="2400" b="1" i="1"/>
              <a:t>Senza utilizzare dettagli specifici, condividete un’esperienza di violazione dei diritti umani subita da qualcuno che conoscete</a:t>
            </a:r>
            <a:endParaRPr/>
          </a:p>
        </p:txBody>
      </p:sp>
      <p:sp>
        <p:nvSpPr>
          <p:cNvPr id="792" name="Google Shape;792;p78"/>
          <p:cNvSpPr txBox="1">
            <a:spLocks noGrp="1"/>
          </p:cNvSpPr>
          <p:nvPr>
            <p:ph type="title"/>
          </p:nvPr>
        </p:nvSpPr>
        <p:spPr>
          <a:xfrm>
            <a:off x="506413" y="506413"/>
            <a:ext cx="1113694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di riflessione basato sull’argomento precedente - 1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79"/>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79</a:t>
            </a:fld>
            <a:endParaRPr/>
          </a:p>
        </p:txBody>
      </p:sp>
      <p:sp>
        <p:nvSpPr>
          <p:cNvPr id="799" name="Google Shape;799;p79"/>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Perché credete che questa violazione sia accaduta? </a:t>
            </a:r>
            <a:endParaRPr/>
          </a:p>
          <a:p>
            <a:pPr marL="285750" lvl="0" indent="-285750" algn="l" rtl="0">
              <a:lnSpc>
                <a:spcPct val="100000"/>
              </a:lnSpc>
              <a:spcBef>
                <a:spcPts val="1200"/>
              </a:spcBef>
              <a:spcAft>
                <a:spcPts val="0"/>
              </a:spcAft>
              <a:buSzPts val="2200"/>
              <a:buChar char="•"/>
            </a:pPr>
            <a:r>
              <a:rPr lang="it-IT"/>
              <a:t>Che conseguenze ha avuto per la persona e per la comunità?</a:t>
            </a:r>
            <a:endParaRPr/>
          </a:p>
          <a:p>
            <a:pPr marL="285750" lvl="0" indent="-285750" algn="l" rtl="0">
              <a:lnSpc>
                <a:spcPct val="100000"/>
              </a:lnSpc>
              <a:spcBef>
                <a:spcPts val="1200"/>
              </a:spcBef>
              <a:spcAft>
                <a:spcPts val="0"/>
              </a:spcAft>
              <a:buSzPts val="2200"/>
              <a:buChar char="•"/>
            </a:pPr>
            <a:r>
              <a:rPr lang="it-IT"/>
              <a:t>Come vi siete sentiti rispetto a questa violazione? </a:t>
            </a:r>
            <a:endParaRPr/>
          </a:p>
          <a:p>
            <a:pPr marL="285750" lvl="0" indent="-285750" algn="l" rtl="0">
              <a:lnSpc>
                <a:spcPct val="100000"/>
              </a:lnSpc>
              <a:spcBef>
                <a:spcPts val="1200"/>
              </a:spcBef>
              <a:spcAft>
                <a:spcPts val="0"/>
              </a:spcAft>
              <a:buSzPts val="2200"/>
              <a:buChar char="•"/>
            </a:pPr>
            <a:r>
              <a:rPr lang="it-IT"/>
              <a:t>Eravate consci all’epoca che si trattava di una violazione dei diritti umani? </a:t>
            </a:r>
            <a:endParaRPr/>
          </a:p>
          <a:p>
            <a:pPr marL="285750" lvl="0" indent="-285750" algn="l" rtl="0">
              <a:lnSpc>
                <a:spcPct val="100000"/>
              </a:lnSpc>
              <a:spcBef>
                <a:spcPts val="1200"/>
              </a:spcBef>
              <a:spcAft>
                <a:spcPts val="0"/>
              </a:spcAft>
              <a:buSzPts val="2200"/>
              <a:buChar char="•"/>
            </a:pPr>
            <a:r>
              <a:rPr lang="it-IT"/>
              <a:t>Ora avreste affrontato la situazione in maniera diversa?</a:t>
            </a:r>
            <a:endParaRPr/>
          </a:p>
        </p:txBody>
      </p:sp>
      <p:sp>
        <p:nvSpPr>
          <p:cNvPr id="800" name="Google Shape;800;p79"/>
          <p:cNvSpPr txBox="1">
            <a:spLocks noGrp="1"/>
          </p:cNvSpPr>
          <p:nvPr>
            <p:ph type="title"/>
          </p:nvPr>
        </p:nvSpPr>
        <p:spPr>
          <a:xfrm>
            <a:off x="506413" y="506413"/>
            <a:ext cx="11149139"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di riflessione basato sull’argomento precedente - 2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8"/>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8</a:t>
            </a:fld>
            <a:endParaRPr/>
          </a:p>
        </p:txBody>
      </p:sp>
      <p:sp>
        <p:nvSpPr>
          <p:cNvPr id="210" name="Google Shape;210;p8"/>
          <p:cNvSpPr txBox="1">
            <a:spLocks noGrp="1"/>
          </p:cNvSpPr>
          <p:nvPr>
            <p:ph type="title"/>
          </p:nvPr>
        </p:nvSpPr>
        <p:spPr>
          <a:xfrm>
            <a:off x="506413" y="2314575"/>
            <a:ext cx="10956925" cy="473075"/>
          </a:xfrm>
          <a:prstGeom prst="rect">
            <a:avLst/>
          </a:prstGeom>
          <a:noFill/>
          <a:ln>
            <a:noFill/>
          </a:ln>
        </p:spPr>
        <p:txBody>
          <a:bodyPr spcFirstLastPara="1" wrap="square" lIns="0" tIns="0" rIns="0" bIns="0" anchor="t" anchorCtr="0">
            <a:noAutofit/>
          </a:bodyPr>
          <a:lstStyle/>
          <a:p>
            <a:pPr marL="0" lvl="0" indent="0" algn="ctr" rtl="0">
              <a:lnSpc>
                <a:spcPct val="68750"/>
              </a:lnSpc>
              <a:spcBef>
                <a:spcPts val="0"/>
              </a:spcBef>
              <a:spcAft>
                <a:spcPts val="0"/>
              </a:spcAft>
              <a:buSzPts val="1400"/>
              <a:buNone/>
            </a:pPr>
            <a:r>
              <a:rPr lang="it-IT" sz="4800"/>
              <a:t>Argomento 1:</a:t>
            </a:r>
            <a:br>
              <a:rPr lang="it-IT" sz="4800"/>
            </a:br>
            <a:r>
              <a:rPr lang="it-IT" sz="4800"/>
              <a:t/>
            </a:r>
            <a:br>
              <a:rPr lang="it-IT" sz="4800"/>
            </a:br>
            <a:r>
              <a:rPr lang="it-IT" sz="4800"/>
              <a:t>Diritti umani e </a:t>
            </a:r>
            <a:br>
              <a:rPr lang="it-IT" sz="4800"/>
            </a:br>
            <a:r>
              <a:rPr lang="it-IT" sz="4800"/>
              <a:t/>
            </a:r>
            <a:br>
              <a:rPr lang="it-IT" sz="4800"/>
            </a:br>
            <a:r>
              <a:rPr lang="it-IT" sz="4800"/>
              <a:t>godimento di una vita piena</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80"/>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80</a:t>
            </a:fld>
            <a:endParaRPr/>
          </a:p>
        </p:txBody>
      </p:sp>
      <p:sp>
        <p:nvSpPr>
          <p:cNvPr id="807" name="Google Shape;807;p80"/>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146050" algn="l" rtl="0">
              <a:lnSpc>
                <a:spcPct val="100000"/>
              </a:lnSpc>
              <a:spcBef>
                <a:spcPts val="1200"/>
              </a:spcBef>
              <a:spcAft>
                <a:spcPts val="0"/>
              </a:spcAft>
              <a:buSzPts val="2200"/>
              <a:buNone/>
            </a:pPr>
            <a:endParaRPr/>
          </a:p>
          <a:p>
            <a:pPr marL="285750" lvl="0" indent="-285750" algn="l" rtl="0">
              <a:lnSpc>
                <a:spcPct val="100000"/>
              </a:lnSpc>
              <a:spcBef>
                <a:spcPts val="1200"/>
              </a:spcBef>
              <a:spcAft>
                <a:spcPts val="0"/>
              </a:spcAft>
              <a:buSzPts val="2200"/>
              <a:buChar char="•"/>
            </a:pPr>
            <a:r>
              <a:rPr lang="it-IT"/>
              <a:t>Pensate ad un caso in cui non siete riusciti a sostenere o difendere I diritti umani di una persona.</a:t>
            </a:r>
            <a:endParaRPr/>
          </a:p>
          <a:p>
            <a:pPr marL="285750" lvl="0" indent="-285750" algn="l" rtl="0">
              <a:lnSpc>
                <a:spcPct val="100000"/>
              </a:lnSpc>
              <a:spcBef>
                <a:spcPts val="1200"/>
              </a:spcBef>
              <a:spcAft>
                <a:spcPts val="0"/>
              </a:spcAft>
              <a:buSzPts val="2200"/>
              <a:buChar char="•"/>
            </a:pPr>
            <a:r>
              <a:rPr lang="it-IT"/>
              <a:t>Senza utilizzare dettagli specifici, volete condividere come vi siete sentiti? </a:t>
            </a:r>
            <a:endParaRPr/>
          </a:p>
        </p:txBody>
      </p:sp>
      <p:sp>
        <p:nvSpPr>
          <p:cNvPr id="808" name="Google Shape;808;p80"/>
          <p:cNvSpPr txBox="1">
            <a:spLocks noGrp="1"/>
          </p:cNvSpPr>
          <p:nvPr>
            <p:ph type="title"/>
          </p:nvPr>
        </p:nvSpPr>
        <p:spPr>
          <a:xfrm>
            <a:off x="506426" y="506425"/>
            <a:ext cx="11384100" cy="4317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di riflessione basato sull’argomento precedente - 3</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81"/>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81</a:t>
            </a:fld>
            <a:endParaRPr/>
          </a:p>
        </p:txBody>
      </p:sp>
      <p:sp>
        <p:nvSpPr>
          <p:cNvPr id="815" name="Google Shape;815;p81"/>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Perché pensate di non essere riusciti a supportare o difendere i diritti umani nella situazione precedente e che conseguenze ha avuto sulla persona e/o sulla comunità ? </a:t>
            </a:r>
            <a:endParaRPr/>
          </a:p>
          <a:p>
            <a:pPr marL="285750" lvl="0" indent="-285750" algn="l" rtl="0">
              <a:lnSpc>
                <a:spcPct val="100000"/>
              </a:lnSpc>
              <a:spcBef>
                <a:spcPts val="1200"/>
              </a:spcBef>
              <a:spcAft>
                <a:spcPts val="0"/>
              </a:spcAft>
              <a:buSzPts val="2200"/>
              <a:buChar char="•"/>
            </a:pPr>
            <a:r>
              <a:rPr lang="it-IT"/>
              <a:t>Eravate consapevoli all’epoca che si trattava di una violazione dei diritti umani?</a:t>
            </a:r>
            <a:endParaRPr/>
          </a:p>
          <a:p>
            <a:pPr marL="285750" lvl="0" indent="-285750" algn="l" rtl="0">
              <a:lnSpc>
                <a:spcPct val="100000"/>
              </a:lnSpc>
              <a:spcBef>
                <a:spcPts val="1200"/>
              </a:spcBef>
              <a:spcAft>
                <a:spcPts val="0"/>
              </a:spcAft>
              <a:buSzPts val="2200"/>
              <a:buChar char="•"/>
            </a:pPr>
            <a:r>
              <a:rPr lang="it-IT"/>
              <a:t>Come vi siete sentiti rispetto a questa esperienza? </a:t>
            </a:r>
            <a:endParaRPr/>
          </a:p>
          <a:p>
            <a:pPr marL="285750" lvl="0" indent="-285750" algn="l" rtl="0">
              <a:lnSpc>
                <a:spcPct val="100000"/>
              </a:lnSpc>
              <a:spcBef>
                <a:spcPts val="1200"/>
              </a:spcBef>
              <a:spcAft>
                <a:spcPts val="0"/>
              </a:spcAft>
              <a:buSzPts val="2200"/>
              <a:buChar char="•"/>
            </a:pPr>
            <a:r>
              <a:rPr lang="it-IT"/>
              <a:t>Se dovesse succedere di nuovo, pensate che affrontereste differentemente la situazione? </a:t>
            </a:r>
            <a:endParaRPr/>
          </a:p>
        </p:txBody>
      </p:sp>
      <p:sp>
        <p:nvSpPr>
          <p:cNvPr id="816" name="Google Shape;816;p81"/>
          <p:cNvSpPr txBox="1">
            <a:spLocks noGrp="1"/>
          </p:cNvSpPr>
          <p:nvPr>
            <p:ph type="title"/>
          </p:nvPr>
        </p:nvSpPr>
        <p:spPr>
          <a:xfrm>
            <a:off x="506426" y="506425"/>
            <a:ext cx="11226300" cy="4317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di riflessione basato sull’argomento precedente - 4</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82"/>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82</a:t>
            </a:fld>
            <a:endParaRPr/>
          </a:p>
        </p:txBody>
      </p:sp>
      <p:sp>
        <p:nvSpPr>
          <p:cNvPr id="823" name="Google Shape;823;p82"/>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Sostenere i diritti umani delle altre persone implica 3 principali doveri:</a:t>
            </a:r>
            <a:endParaRPr/>
          </a:p>
          <a:p>
            <a:pPr marL="631825" lvl="2" indent="-285750" algn="l" rtl="0">
              <a:lnSpc>
                <a:spcPct val="100000"/>
              </a:lnSpc>
              <a:spcBef>
                <a:spcPts val="1200"/>
              </a:spcBef>
              <a:spcAft>
                <a:spcPts val="0"/>
              </a:spcAft>
              <a:buSzPts val="2200"/>
              <a:buChar char="•"/>
            </a:pPr>
            <a:r>
              <a:rPr lang="it-IT" sz="2200" b="1"/>
              <a:t>Rispettare</a:t>
            </a:r>
            <a:r>
              <a:rPr lang="it-IT" sz="2200"/>
              <a:t>: </a:t>
            </a:r>
            <a:r>
              <a:rPr lang="it-IT" sz="2200" b="1" i="1"/>
              <a:t>non violando</a:t>
            </a:r>
            <a:r>
              <a:rPr lang="it-IT" sz="2200"/>
              <a:t> i diritti umani di un’altra persona.</a:t>
            </a:r>
            <a:endParaRPr/>
          </a:p>
          <a:p>
            <a:pPr marL="631825" lvl="2" indent="-285750" algn="l" rtl="0">
              <a:lnSpc>
                <a:spcPct val="100000"/>
              </a:lnSpc>
              <a:spcBef>
                <a:spcPts val="1200"/>
              </a:spcBef>
              <a:spcAft>
                <a:spcPts val="0"/>
              </a:spcAft>
              <a:buSzPts val="2200"/>
              <a:buChar char="•"/>
            </a:pPr>
            <a:r>
              <a:rPr lang="it-IT" sz="2200" b="1"/>
              <a:t>Proteggere</a:t>
            </a:r>
            <a:r>
              <a:rPr lang="it-IT" sz="2200"/>
              <a:t>: </a:t>
            </a:r>
            <a:r>
              <a:rPr lang="it-IT" sz="2200" b="1" i="1"/>
              <a:t>impedendo </a:t>
            </a:r>
            <a:r>
              <a:rPr lang="it-IT" sz="2200"/>
              <a:t>ad altri di violare i diritti umani di un’altra persona.</a:t>
            </a:r>
            <a:endParaRPr/>
          </a:p>
          <a:p>
            <a:pPr marL="631825" lvl="2" indent="-285750" algn="l" rtl="0">
              <a:lnSpc>
                <a:spcPct val="100000"/>
              </a:lnSpc>
              <a:spcBef>
                <a:spcPts val="1200"/>
              </a:spcBef>
              <a:spcAft>
                <a:spcPts val="0"/>
              </a:spcAft>
              <a:buSzPts val="2200"/>
              <a:buChar char="•"/>
            </a:pPr>
            <a:r>
              <a:rPr lang="it-IT" sz="2200" b="1"/>
              <a:t>Realizzare: </a:t>
            </a:r>
            <a:r>
              <a:rPr lang="it-IT" sz="2200" b="1" i="1"/>
              <a:t>compiendo</a:t>
            </a:r>
            <a:r>
              <a:rPr lang="it-IT" sz="2200"/>
              <a:t> i passi necessari per essere sicuri che ogni persona o gruppo possa godere della salvaguardia dei propri diritti umani</a:t>
            </a:r>
            <a:endParaRPr/>
          </a:p>
        </p:txBody>
      </p:sp>
      <p:sp>
        <p:nvSpPr>
          <p:cNvPr id="824" name="Google Shape;824;p82"/>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Presentazione: Rispettare/proteggere/realizzare – 1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83"/>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83</a:t>
            </a:fld>
            <a:endParaRPr/>
          </a:p>
        </p:txBody>
      </p:sp>
      <p:sp>
        <p:nvSpPr>
          <p:cNvPr id="831" name="Google Shape;831;p83"/>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Pensate ad alcuni esempi della vostra vita lavorativa o personale dove avete intrapreso delle azioni per il rispetto dei diritti umani.</a:t>
            </a:r>
            <a:endParaRPr/>
          </a:p>
          <a:p>
            <a:pPr marL="285750" lvl="0" indent="-285750" algn="l" rtl="0">
              <a:lnSpc>
                <a:spcPct val="100000"/>
              </a:lnSpc>
              <a:spcBef>
                <a:spcPts val="1200"/>
              </a:spcBef>
              <a:spcAft>
                <a:spcPts val="0"/>
              </a:spcAft>
              <a:buSzPts val="2200"/>
              <a:buChar char="•"/>
            </a:pPr>
            <a:r>
              <a:rPr lang="it-IT"/>
              <a:t>Avete agito per il loro rispetto, protezione o realizzazione?</a:t>
            </a:r>
            <a:endParaRPr/>
          </a:p>
          <a:p>
            <a:pPr marL="285750" lvl="0" indent="-285750" algn="l" rtl="0">
              <a:lnSpc>
                <a:spcPct val="100000"/>
              </a:lnSpc>
              <a:spcBef>
                <a:spcPts val="1200"/>
              </a:spcBef>
              <a:spcAft>
                <a:spcPts val="0"/>
              </a:spcAft>
              <a:buSzPts val="2200"/>
              <a:buFont typeface="Arial"/>
              <a:buNone/>
            </a:pPr>
            <a:endParaRPr/>
          </a:p>
        </p:txBody>
      </p:sp>
      <p:sp>
        <p:nvSpPr>
          <p:cNvPr id="832" name="Google Shape;832;p83"/>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Presentazione: Rispettare/proteggere/realizzare – 2</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84"/>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84</a:t>
            </a:fld>
            <a:endParaRPr/>
          </a:p>
        </p:txBody>
      </p:sp>
      <p:sp>
        <p:nvSpPr>
          <p:cNvPr id="839" name="Google Shape;839;p84"/>
          <p:cNvSpPr txBox="1">
            <a:spLocks noGrp="1"/>
          </p:cNvSpPr>
          <p:nvPr>
            <p:ph type="title"/>
          </p:nvPr>
        </p:nvSpPr>
        <p:spPr>
          <a:xfrm>
            <a:off x="506413" y="2314575"/>
            <a:ext cx="9793287" cy="431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it-IT"/>
              <a:t>Argomento 8:</a:t>
            </a:r>
            <a:br>
              <a:rPr lang="it-IT"/>
            </a:br>
            <a:r>
              <a:rPr lang="it-IT"/>
              <a:t> Responsabilizzare le persone nella difesa dei diritti umani</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85"/>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85</a:t>
            </a:fld>
            <a:endParaRPr/>
          </a:p>
        </p:txBody>
      </p:sp>
      <p:sp>
        <p:nvSpPr>
          <p:cNvPr id="846" name="Google Shape;846;p85"/>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In che maniera le seguenti persone possono difendere i diritti umani delle persone con disabilità psicosociale, intellettiva o cognitiva: </a:t>
            </a:r>
            <a:endParaRPr/>
          </a:p>
          <a:p>
            <a:pPr marL="285750" lvl="0" indent="-146050" algn="l" rtl="0">
              <a:lnSpc>
                <a:spcPct val="100000"/>
              </a:lnSpc>
              <a:spcBef>
                <a:spcPts val="1200"/>
              </a:spcBef>
              <a:spcAft>
                <a:spcPts val="0"/>
              </a:spcAft>
              <a:buSzPts val="2200"/>
              <a:buNone/>
            </a:pPr>
            <a:endParaRPr/>
          </a:p>
          <a:p>
            <a:pPr marL="742950" lvl="1" indent="-285750" algn="l" rtl="0">
              <a:lnSpc>
                <a:spcPct val="100000"/>
              </a:lnSpc>
              <a:spcBef>
                <a:spcPts val="1200"/>
              </a:spcBef>
              <a:spcAft>
                <a:spcPts val="0"/>
              </a:spcAft>
              <a:buSzPts val="2400"/>
              <a:buChar char="•"/>
            </a:pPr>
            <a:r>
              <a:rPr lang="it-IT" sz="2400"/>
              <a:t>persone esse stesse con disabilità psicosociale, intellettiva o cognitiva;</a:t>
            </a:r>
            <a:endParaRPr/>
          </a:p>
          <a:p>
            <a:pPr marL="631825" lvl="2" indent="-285750" algn="l" rtl="0">
              <a:lnSpc>
                <a:spcPct val="100000"/>
              </a:lnSpc>
              <a:spcBef>
                <a:spcPts val="1200"/>
              </a:spcBef>
              <a:spcAft>
                <a:spcPts val="0"/>
              </a:spcAft>
              <a:buSzPts val="2400"/>
              <a:buChar char="•"/>
            </a:pPr>
            <a:r>
              <a:rPr lang="it-IT" sz="2400"/>
              <a:t>operatori della salute mentale ed altri operatori;</a:t>
            </a:r>
            <a:endParaRPr/>
          </a:p>
          <a:p>
            <a:pPr marL="631825" lvl="2" indent="-285750" algn="l" rtl="0">
              <a:lnSpc>
                <a:spcPct val="100000"/>
              </a:lnSpc>
              <a:spcBef>
                <a:spcPts val="1200"/>
              </a:spcBef>
              <a:spcAft>
                <a:spcPts val="0"/>
              </a:spcAft>
              <a:buSzPts val="2400"/>
              <a:buChar char="•"/>
            </a:pPr>
            <a:r>
              <a:rPr lang="it-IT" sz="2400"/>
              <a:t>familiari, carers ed altre persone di supporto;</a:t>
            </a:r>
            <a:endParaRPr/>
          </a:p>
          <a:p>
            <a:pPr marL="631825" lvl="2" indent="-285750" algn="l" rtl="0">
              <a:lnSpc>
                <a:spcPct val="100000"/>
              </a:lnSpc>
              <a:spcBef>
                <a:spcPts val="1200"/>
              </a:spcBef>
              <a:spcAft>
                <a:spcPts val="0"/>
              </a:spcAft>
              <a:buSzPts val="2400"/>
              <a:buChar char="•"/>
            </a:pPr>
            <a:r>
              <a:rPr lang="it-IT" sz="2400"/>
              <a:t>persone importanti o influenti nella società?  </a:t>
            </a:r>
            <a:endParaRPr/>
          </a:p>
        </p:txBody>
      </p:sp>
      <p:sp>
        <p:nvSpPr>
          <p:cNvPr id="847" name="Google Shape;847;p85"/>
          <p:cNvSpPr txBox="1">
            <a:spLocks noGrp="1"/>
          </p:cNvSpPr>
          <p:nvPr>
            <p:ph type="title"/>
          </p:nvPr>
        </p:nvSpPr>
        <p:spPr>
          <a:xfrm>
            <a:off x="506425" y="506425"/>
            <a:ext cx="11174400" cy="4317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8.1: difendere i diritti umani nella salute mentale - 1</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86"/>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86</a:t>
            </a:fld>
            <a:endParaRPr/>
          </a:p>
        </p:txBody>
      </p:sp>
      <p:sp>
        <p:nvSpPr>
          <p:cNvPr id="854" name="Google Shape;854;p86"/>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200"/>
              <a:buFont typeface="Arial"/>
              <a:buNone/>
            </a:pPr>
            <a:endParaRPr b="1" i="1"/>
          </a:p>
          <a:p>
            <a:pPr marL="0" lvl="0" indent="0" algn="ctr" rtl="0">
              <a:lnSpc>
                <a:spcPct val="100000"/>
              </a:lnSpc>
              <a:spcBef>
                <a:spcPts val="1200"/>
              </a:spcBef>
              <a:spcAft>
                <a:spcPts val="0"/>
              </a:spcAft>
              <a:buSzPts val="2200"/>
              <a:buFont typeface="Arial"/>
              <a:buNone/>
            </a:pPr>
            <a:endParaRPr b="1" i="1"/>
          </a:p>
          <a:p>
            <a:pPr marL="0" lvl="0" indent="0" algn="ctr" rtl="0">
              <a:lnSpc>
                <a:spcPct val="100000"/>
              </a:lnSpc>
              <a:spcBef>
                <a:spcPts val="1200"/>
              </a:spcBef>
              <a:spcAft>
                <a:spcPts val="0"/>
              </a:spcAft>
              <a:buSzPts val="2200"/>
              <a:buFont typeface="Arial"/>
              <a:buNone/>
            </a:pPr>
            <a:endParaRPr b="1" i="1"/>
          </a:p>
          <a:p>
            <a:pPr marL="0" lvl="0" indent="0" algn="ctr" rtl="0">
              <a:lnSpc>
                <a:spcPct val="100000"/>
              </a:lnSpc>
              <a:spcBef>
                <a:spcPts val="1200"/>
              </a:spcBef>
              <a:spcAft>
                <a:spcPts val="0"/>
              </a:spcAft>
              <a:buSzPts val="2500"/>
              <a:buFont typeface="Arial"/>
              <a:buNone/>
            </a:pPr>
            <a:r>
              <a:rPr lang="it-IT" sz="2500" b="1" i="1"/>
              <a:t>Come possono le stesse persone con disabilità psicosociale, intellettiva o cognitiva difendere i propri diritti umani?</a:t>
            </a:r>
            <a:endParaRPr/>
          </a:p>
        </p:txBody>
      </p:sp>
      <p:sp>
        <p:nvSpPr>
          <p:cNvPr id="855" name="Google Shape;855;p86"/>
          <p:cNvSpPr txBox="1">
            <a:spLocks noGrp="1"/>
          </p:cNvSpPr>
          <p:nvPr>
            <p:ph type="title"/>
          </p:nvPr>
        </p:nvSpPr>
        <p:spPr>
          <a:xfrm>
            <a:off x="506426" y="506425"/>
            <a:ext cx="11328600" cy="4317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8.1: difendere i diritti umani nella salute mentale - 2</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87"/>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87</a:t>
            </a:fld>
            <a:endParaRPr/>
          </a:p>
        </p:txBody>
      </p:sp>
      <p:sp>
        <p:nvSpPr>
          <p:cNvPr id="862" name="Google Shape;862;p87"/>
          <p:cNvSpPr txBox="1">
            <a:spLocks noGrp="1"/>
          </p:cNvSpPr>
          <p:nvPr>
            <p:ph type="body" idx="2"/>
          </p:nvPr>
        </p:nvSpPr>
        <p:spPr>
          <a:xfrm>
            <a:off x="506413" y="1511300"/>
            <a:ext cx="11406187"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200"/>
              <a:buFont typeface="Arial"/>
              <a:buNone/>
            </a:pPr>
            <a:endParaRPr b="1" i="1"/>
          </a:p>
          <a:p>
            <a:pPr marL="0" lvl="0" indent="0" algn="ctr" rtl="0">
              <a:lnSpc>
                <a:spcPct val="100000"/>
              </a:lnSpc>
              <a:spcBef>
                <a:spcPts val="1200"/>
              </a:spcBef>
              <a:spcAft>
                <a:spcPts val="0"/>
              </a:spcAft>
              <a:buSzPts val="2200"/>
              <a:buFont typeface="Arial"/>
              <a:buNone/>
            </a:pPr>
            <a:endParaRPr b="1" i="1"/>
          </a:p>
          <a:p>
            <a:pPr marL="0" lvl="0" indent="0" algn="ctr" rtl="0">
              <a:lnSpc>
                <a:spcPct val="100000"/>
              </a:lnSpc>
              <a:spcBef>
                <a:spcPts val="1200"/>
              </a:spcBef>
              <a:spcAft>
                <a:spcPts val="0"/>
              </a:spcAft>
              <a:buSzPts val="2200"/>
              <a:buFont typeface="Arial"/>
              <a:buNone/>
            </a:pPr>
            <a:endParaRPr b="1" i="1"/>
          </a:p>
          <a:p>
            <a:pPr marL="0" lvl="0" indent="0" algn="ctr" rtl="0">
              <a:lnSpc>
                <a:spcPct val="100000"/>
              </a:lnSpc>
              <a:spcBef>
                <a:spcPts val="1200"/>
              </a:spcBef>
              <a:spcAft>
                <a:spcPts val="0"/>
              </a:spcAft>
              <a:buSzPts val="2500"/>
              <a:buFont typeface="Arial"/>
              <a:buNone/>
            </a:pPr>
            <a:r>
              <a:rPr lang="it-IT" sz="2500" b="1" i="1"/>
              <a:t>Come possono gli operatori della salute mentale ed altri operatori difendere i diritti umani delle persone con disabilità psicosociale, intellettiva o cognitiva? </a:t>
            </a:r>
            <a:endParaRPr/>
          </a:p>
        </p:txBody>
      </p:sp>
      <p:sp>
        <p:nvSpPr>
          <p:cNvPr id="863" name="Google Shape;863;p87"/>
          <p:cNvSpPr txBox="1">
            <a:spLocks noGrp="1"/>
          </p:cNvSpPr>
          <p:nvPr>
            <p:ph type="title"/>
          </p:nvPr>
        </p:nvSpPr>
        <p:spPr>
          <a:xfrm>
            <a:off x="506425" y="506425"/>
            <a:ext cx="11220900" cy="4317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8.1: difendere i diritti umani nella salute mentale - 3</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88"/>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88</a:t>
            </a:fld>
            <a:endParaRPr/>
          </a:p>
        </p:txBody>
      </p:sp>
      <p:sp>
        <p:nvSpPr>
          <p:cNvPr id="870" name="Google Shape;870;p88"/>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200"/>
              <a:buFont typeface="Arial"/>
              <a:buNone/>
            </a:pPr>
            <a:endParaRPr b="1" i="1"/>
          </a:p>
          <a:p>
            <a:pPr marL="0" lvl="0" indent="0" algn="ctr" rtl="0">
              <a:lnSpc>
                <a:spcPct val="100000"/>
              </a:lnSpc>
              <a:spcBef>
                <a:spcPts val="1200"/>
              </a:spcBef>
              <a:spcAft>
                <a:spcPts val="0"/>
              </a:spcAft>
              <a:buSzPts val="2200"/>
              <a:buFont typeface="Arial"/>
              <a:buNone/>
            </a:pPr>
            <a:endParaRPr b="1" i="1"/>
          </a:p>
          <a:p>
            <a:pPr marL="0" lvl="0" indent="0" algn="ctr" rtl="0">
              <a:lnSpc>
                <a:spcPct val="100000"/>
              </a:lnSpc>
              <a:spcBef>
                <a:spcPts val="1200"/>
              </a:spcBef>
              <a:spcAft>
                <a:spcPts val="0"/>
              </a:spcAft>
              <a:buSzPts val="2200"/>
              <a:buFont typeface="Arial"/>
              <a:buNone/>
            </a:pPr>
            <a:endParaRPr b="1" i="1"/>
          </a:p>
          <a:p>
            <a:pPr marL="0" lvl="0" indent="0" algn="ctr" rtl="0">
              <a:lnSpc>
                <a:spcPct val="100000"/>
              </a:lnSpc>
              <a:spcBef>
                <a:spcPts val="1200"/>
              </a:spcBef>
              <a:spcAft>
                <a:spcPts val="0"/>
              </a:spcAft>
              <a:buSzPts val="2500"/>
              <a:buFont typeface="Arial"/>
              <a:buNone/>
            </a:pPr>
            <a:r>
              <a:rPr lang="it-IT" sz="2500" b="1" i="1"/>
              <a:t>Come possono i familiari, carers e altre persone di supporto difendere i diritti umani delle persone con disabilità psicosociale, intellettiva o cognitiva ?  </a:t>
            </a:r>
            <a:endParaRPr/>
          </a:p>
        </p:txBody>
      </p:sp>
      <p:sp>
        <p:nvSpPr>
          <p:cNvPr id="871" name="Google Shape;871;p88"/>
          <p:cNvSpPr txBox="1">
            <a:spLocks noGrp="1"/>
          </p:cNvSpPr>
          <p:nvPr>
            <p:ph type="title"/>
          </p:nvPr>
        </p:nvSpPr>
        <p:spPr>
          <a:xfrm>
            <a:off x="506426" y="506425"/>
            <a:ext cx="11296200" cy="4317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8.1: difendere i diritti umani nella salute mentale - 4</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89"/>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89</a:t>
            </a:fld>
            <a:endParaRPr/>
          </a:p>
        </p:txBody>
      </p:sp>
      <p:sp>
        <p:nvSpPr>
          <p:cNvPr id="878" name="Google Shape;878;p89"/>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200"/>
              <a:buFont typeface="Arial"/>
              <a:buNone/>
            </a:pPr>
            <a:endParaRPr b="1" i="1"/>
          </a:p>
          <a:p>
            <a:pPr marL="0" lvl="0" indent="0" algn="ctr" rtl="0">
              <a:lnSpc>
                <a:spcPct val="100000"/>
              </a:lnSpc>
              <a:spcBef>
                <a:spcPts val="1200"/>
              </a:spcBef>
              <a:spcAft>
                <a:spcPts val="0"/>
              </a:spcAft>
              <a:buSzPts val="2200"/>
              <a:buFont typeface="Arial"/>
              <a:buNone/>
            </a:pPr>
            <a:endParaRPr b="1" i="1"/>
          </a:p>
          <a:p>
            <a:pPr marL="0" lvl="0" indent="0" algn="ctr" rtl="0">
              <a:lnSpc>
                <a:spcPct val="100000"/>
              </a:lnSpc>
              <a:spcBef>
                <a:spcPts val="1200"/>
              </a:spcBef>
              <a:spcAft>
                <a:spcPts val="0"/>
              </a:spcAft>
              <a:buSzPts val="2200"/>
              <a:buFont typeface="Arial"/>
              <a:buNone/>
            </a:pPr>
            <a:endParaRPr b="1" i="1"/>
          </a:p>
          <a:p>
            <a:pPr marL="0" lvl="0" indent="0" algn="ctr" rtl="0">
              <a:lnSpc>
                <a:spcPct val="100000"/>
              </a:lnSpc>
              <a:spcBef>
                <a:spcPts val="1200"/>
              </a:spcBef>
              <a:spcAft>
                <a:spcPts val="0"/>
              </a:spcAft>
              <a:buSzPts val="2500"/>
              <a:buFont typeface="Arial"/>
              <a:buNone/>
            </a:pPr>
            <a:r>
              <a:rPr lang="it-IT" sz="2500" b="1" i="1"/>
              <a:t>Come possono persone importanti o influenti nella società difendere i diritti umani delle persone con disabilità psicosociale, intellettiva o cognitiva ? </a:t>
            </a:r>
            <a:endParaRPr/>
          </a:p>
        </p:txBody>
      </p:sp>
      <p:sp>
        <p:nvSpPr>
          <p:cNvPr id="879" name="Google Shape;879;p89"/>
          <p:cNvSpPr txBox="1">
            <a:spLocks noGrp="1"/>
          </p:cNvSpPr>
          <p:nvPr>
            <p:ph type="title"/>
          </p:nvPr>
        </p:nvSpPr>
        <p:spPr>
          <a:xfrm>
            <a:off x="506425" y="506425"/>
            <a:ext cx="11328600" cy="4317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8.1: difendere i diritti umani nella salute mentale - 5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9"/>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9</a:t>
            </a:fld>
            <a:endParaRPr/>
          </a:p>
        </p:txBody>
      </p:sp>
      <p:sp>
        <p:nvSpPr>
          <p:cNvPr id="217" name="Google Shape;217;p9"/>
          <p:cNvSpPr txBox="1">
            <a:spLocks noGrp="1"/>
          </p:cNvSpPr>
          <p:nvPr>
            <p:ph type="body" idx="2"/>
          </p:nvPr>
        </p:nvSpPr>
        <p:spPr>
          <a:xfrm>
            <a:off x="506413" y="3086100"/>
            <a:ext cx="11174412" cy="58261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500"/>
              <a:buFont typeface="Arial"/>
              <a:buNone/>
            </a:pPr>
            <a:r>
              <a:rPr lang="it-IT" sz="2500" b="1" i="1"/>
              <a:t>Che cosa si intende con il termine “diritti umani”?</a:t>
            </a:r>
            <a:endParaRPr/>
          </a:p>
        </p:txBody>
      </p:sp>
      <p:sp>
        <p:nvSpPr>
          <p:cNvPr id="218" name="Google Shape;218;p9"/>
          <p:cNvSpPr txBox="1">
            <a:spLocks noGrp="1"/>
          </p:cNvSpPr>
          <p:nvPr>
            <p:ph type="title"/>
          </p:nvPr>
        </p:nvSpPr>
        <p:spPr>
          <a:xfrm>
            <a:off x="506413" y="506413"/>
            <a:ext cx="9793287" cy="431800"/>
          </a:xfrm>
          <a:prstGeom prst="rect">
            <a:avLst/>
          </a:prstGeom>
          <a:noFill/>
          <a:ln>
            <a:noFill/>
          </a:ln>
        </p:spPr>
        <p:txBody>
          <a:bodyPr spcFirstLastPara="1" wrap="square" lIns="0" tIns="0" rIns="0" bIns="0" anchor="t" anchorCtr="0">
            <a:noAutofit/>
          </a:bodyPr>
          <a:lstStyle/>
          <a:p>
            <a:pPr marL="0" lvl="0" indent="0" algn="l" rtl="0">
              <a:lnSpc>
                <a:spcPct val="137500"/>
              </a:lnSpc>
              <a:spcBef>
                <a:spcPts val="0"/>
              </a:spcBef>
              <a:spcAft>
                <a:spcPts val="0"/>
              </a:spcAft>
              <a:buSzPts val="1400"/>
              <a:buNone/>
            </a:pPr>
            <a:r>
              <a:rPr lang="it-IT" sz="2700" b="0">
                <a:latin typeface="Calibri"/>
                <a:ea typeface="Calibri"/>
                <a:cs typeface="Calibri"/>
                <a:sym typeface="Calibri"/>
              </a:rPr>
              <a:t>Argomento 1</a:t>
            </a:r>
            <a:r>
              <a:rPr lang="it-IT" sz="2700">
                <a:latin typeface="Calibri"/>
                <a:ea typeface="Calibri"/>
                <a:cs typeface="Calibri"/>
                <a:sym typeface="Calibri"/>
              </a:rPr>
              <a:t>: Diritti umani e godimento di una vita piena</a:t>
            </a:r>
            <a:endParaRPr sz="3300">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90"/>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90</a:t>
            </a:fld>
            <a:endParaRPr/>
          </a:p>
        </p:txBody>
      </p:sp>
      <p:sp>
        <p:nvSpPr>
          <p:cNvPr id="886" name="Google Shape;886;p90"/>
          <p:cNvSpPr txBox="1">
            <a:spLocks noGrp="1"/>
          </p:cNvSpPr>
          <p:nvPr>
            <p:ph type="body" idx="1"/>
          </p:nvPr>
        </p:nvSpPr>
        <p:spPr>
          <a:xfrm>
            <a:off x="508000" y="94615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Discussione plenaria</a:t>
            </a:r>
            <a:endParaRPr/>
          </a:p>
        </p:txBody>
      </p:sp>
      <p:sp>
        <p:nvSpPr>
          <p:cNvPr id="887" name="Google Shape;887;p90"/>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146050" algn="l" rtl="0">
              <a:lnSpc>
                <a:spcPct val="100000"/>
              </a:lnSpc>
              <a:spcBef>
                <a:spcPts val="0"/>
              </a:spcBef>
              <a:spcAft>
                <a:spcPts val="0"/>
              </a:spcAft>
              <a:buSzPts val="2200"/>
              <a:buNone/>
            </a:pPr>
            <a:endParaRPr/>
          </a:p>
          <a:p>
            <a:pPr marL="285750" lvl="0" indent="-146050" algn="l" rtl="0">
              <a:lnSpc>
                <a:spcPct val="100000"/>
              </a:lnSpc>
              <a:spcBef>
                <a:spcPts val="1200"/>
              </a:spcBef>
              <a:spcAft>
                <a:spcPts val="0"/>
              </a:spcAft>
              <a:buSzPts val="2200"/>
              <a:buNone/>
            </a:pPr>
            <a:endParaRPr/>
          </a:p>
          <a:p>
            <a:pPr marL="285750" lvl="0" indent="-146050" algn="l" rtl="0">
              <a:lnSpc>
                <a:spcPct val="100000"/>
              </a:lnSpc>
              <a:spcBef>
                <a:spcPts val="1200"/>
              </a:spcBef>
              <a:spcAft>
                <a:spcPts val="0"/>
              </a:spcAft>
              <a:buSzPts val="2200"/>
              <a:buNone/>
            </a:pPr>
            <a:endParaRPr/>
          </a:p>
          <a:p>
            <a:pPr marL="285750" lvl="0" indent="-285750" algn="ctr" rtl="0">
              <a:lnSpc>
                <a:spcPct val="100000"/>
              </a:lnSpc>
              <a:spcBef>
                <a:spcPts val="1200"/>
              </a:spcBef>
              <a:spcAft>
                <a:spcPts val="0"/>
              </a:spcAft>
              <a:buSzPts val="2500"/>
              <a:buFont typeface="Arial"/>
              <a:buNone/>
            </a:pPr>
            <a:r>
              <a:rPr lang="it-IT" sz="2500" b="1" i="1"/>
              <a:t>Perché la difesa dei diritti umani è importante per le persone con disabilità psicosociale, intellettiva o cognitiva?  </a:t>
            </a:r>
            <a:endParaRPr/>
          </a:p>
        </p:txBody>
      </p:sp>
      <p:sp>
        <p:nvSpPr>
          <p:cNvPr id="888" name="Google Shape;888;p90"/>
          <p:cNvSpPr txBox="1">
            <a:spLocks noGrp="1"/>
          </p:cNvSpPr>
          <p:nvPr>
            <p:ph type="title"/>
          </p:nvPr>
        </p:nvSpPr>
        <p:spPr>
          <a:xfrm>
            <a:off x="506426" y="506425"/>
            <a:ext cx="11349900" cy="4317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8.1: difendere i diritti umani nella salute mentale – 6</a:t>
            </a:r>
            <a:br>
              <a:rPr lang="it-IT"/>
            </a:b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91"/>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91</a:t>
            </a:fld>
            <a:endParaRPr/>
          </a:p>
        </p:txBody>
      </p:sp>
      <p:sp>
        <p:nvSpPr>
          <p:cNvPr id="895" name="Google Shape;895;p91"/>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ctr" rtl="0">
              <a:lnSpc>
                <a:spcPct val="100000"/>
              </a:lnSpc>
              <a:spcBef>
                <a:spcPts val="0"/>
              </a:spcBef>
              <a:spcAft>
                <a:spcPts val="0"/>
              </a:spcAft>
              <a:buSzPts val="2200"/>
              <a:buFont typeface="Arial"/>
              <a:buNone/>
            </a:pPr>
            <a:endParaRPr b="1" i="1"/>
          </a:p>
          <a:p>
            <a:pPr marL="0" lvl="0" indent="0" algn="ctr" rtl="0">
              <a:lnSpc>
                <a:spcPct val="100000"/>
              </a:lnSpc>
              <a:spcBef>
                <a:spcPts val="1200"/>
              </a:spcBef>
              <a:spcAft>
                <a:spcPts val="0"/>
              </a:spcAft>
              <a:buSzPts val="2200"/>
              <a:buFont typeface="Arial"/>
              <a:buNone/>
            </a:pPr>
            <a:endParaRPr b="1" i="1"/>
          </a:p>
          <a:p>
            <a:pPr marL="0" lvl="0" indent="0" algn="ctr" rtl="0">
              <a:lnSpc>
                <a:spcPct val="100000"/>
              </a:lnSpc>
              <a:spcBef>
                <a:spcPts val="1200"/>
              </a:spcBef>
              <a:spcAft>
                <a:spcPts val="0"/>
              </a:spcAft>
              <a:buSzPts val="2200"/>
              <a:buFont typeface="Arial"/>
              <a:buNone/>
            </a:pPr>
            <a:endParaRPr b="1" i="1"/>
          </a:p>
          <a:p>
            <a:pPr marL="0" lvl="0" indent="0" algn="ctr" rtl="0">
              <a:lnSpc>
                <a:spcPct val="100000"/>
              </a:lnSpc>
              <a:spcBef>
                <a:spcPts val="1200"/>
              </a:spcBef>
              <a:spcAft>
                <a:spcPts val="0"/>
              </a:spcAft>
              <a:buSzPts val="2500"/>
              <a:buFont typeface="Arial"/>
              <a:buNone/>
            </a:pPr>
            <a:r>
              <a:rPr lang="it-IT" sz="2500" b="1" i="1"/>
              <a:t>Che risorse sono necessarie per difendere efficacemente i diritti delle persone? </a:t>
            </a:r>
            <a:endParaRPr/>
          </a:p>
        </p:txBody>
      </p:sp>
      <p:sp>
        <p:nvSpPr>
          <p:cNvPr id="896" name="Google Shape;896;p91"/>
          <p:cNvSpPr txBox="1">
            <a:spLocks noGrp="1"/>
          </p:cNvSpPr>
          <p:nvPr>
            <p:ph type="title"/>
          </p:nvPr>
        </p:nvSpPr>
        <p:spPr>
          <a:xfrm>
            <a:off x="506413" y="506413"/>
            <a:ext cx="1113694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8.1: difendere i diritti umani nella salute mentale - 7</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92"/>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92</a:t>
            </a:fld>
            <a:endParaRPr/>
          </a:p>
        </p:txBody>
      </p:sp>
      <p:sp>
        <p:nvSpPr>
          <p:cNvPr id="903" name="Google Shape;903;p92"/>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La difesa e la promozione dei diritti umani non implica necessariamente l’utilizzo di un grande budget. </a:t>
            </a:r>
            <a:endParaRPr/>
          </a:p>
          <a:p>
            <a:pPr marL="285750" lvl="0" indent="-285750" algn="l" rtl="0">
              <a:lnSpc>
                <a:spcPct val="100000"/>
              </a:lnSpc>
              <a:spcBef>
                <a:spcPts val="1200"/>
              </a:spcBef>
              <a:spcAft>
                <a:spcPts val="0"/>
              </a:spcAft>
              <a:buSzPts val="2200"/>
              <a:buChar char="•"/>
            </a:pPr>
            <a:r>
              <a:rPr lang="it-IT"/>
              <a:t>Può essere fatto molto, anche con risorse limitate, per modificare l’atteggiamento e le azioni delle persone e promuovere i diritti umani.</a:t>
            </a:r>
            <a:endParaRPr/>
          </a:p>
        </p:txBody>
      </p:sp>
      <p:sp>
        <p:nvSpPr>
          <p:cNvPr id="904" name="Google Shape;904;p92"/>
          <p:cNvSpPr txBox="1">
            <a:spLocks noGrp="1"/>
          </p:cNvSpPr>
          <p:nvPr>
            <p:ph type="title"/>
          </p:nvPr>
        </p:nvSpPr>
        <p:spPr>
          <a:xfrm>
            <a:off x="506425" y="506425"/>
            <a:ext cx="11285400" cy="4317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400"/>
              <a:buNone/>
            </a:pPr>
            <a:r>
              <a:rPr lang="it-IT"/>
              <a:t>Esercizio 8.1: difendere i diritti umani nella salute mentale - 8</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93"/>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93</a:t>
            </a:fld>
            <a:endParaRPr/>
          </a:p>
        </p:txBody>
      </p:sp>
      <p:sp>
        <p:nvSpPr>
          <p:cNvPr id="911" name="Google Shape;911;p93"/>
          <p:cNvSpPr txBox="1">
            <a:spLocks noGrp="1"/>
          </p:cNvSpPr>
          <p:nvPr>
            <p:ph type="title"/>
          </p:nvPr>
        </p:nvSpPr>
        <p:spPr>
          <a:xfrm>
            <a:off x="1249363" y="1597025"/>
            <a:ext cx="9659937" cy="2403475"/>
          </a:xfrm>
          <a:prstGeom prst="rect">
            <a:avLst/>
          </a:prstGeom>
          <a:noFill/>
          <a:ln>
            <a:noFill/>
          </a:ln>
        </p:spPr>
        <p:txBody>
          <a:bodyPr spcFirstLastPara="1" wrap="square" lIns="0" tIns="0" rIns="0" bIns="0" anchor="t" anchorCtr="0">
            <a:noAutofit/>
          </a:bodyPr>
          <a:lstStyle/>
          <a:p>
            <a:pPr marL="0" lvl="0" indent="0" algn="ctr" rtl="0">
              <a:lnSpc>
                <a:spcPct val="52083"/>
              </a:lnSpc>
              <a:spcBef>
                <a:spcPts val="0"/>
              </a:spcBef>
              <a:spcAft>
                <a:spcPts val="0"/>
              </a:spcAft>
              <a:buSzPts val="1400"/>
              <a:buNone/>
            </a:pPr>
            <a:r>
              <a:rPr lang="it-IT"/>
              <a:t/>
            </a:r>
            <a:br>
              <a:rPr lang="it-IT"/>
            </a:br>
            <a:r>
              <a:rPr lang="it-IT" sz="4800"/>
              <a:t>Argomento 9:</a:t>
            </a:r>
            <a:br>
              <a:rPr lang="it-IT" sz="4800"/>
            </a:br>
            <a:r>
              <a:rPr lang="it-IT" sz="4800"/>
              <a:t> </a:t>
            </a:r>
            <a:br>
              <a:rPr lang="it-IT" sz="4800"/>
            </a:br>
            <a:r>
              <a:rPr lang="it-IT" sz="4800"/>
              <a:t>La difesa dei diritti umani</a:t>
            </a:r>
            <a:endParaRPr sz="48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94"/>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94</a:t>
            </a:fld>
            <a:endParaRPr/>
          </a:p>
        </p:txBody>
      </p:sp>
      <p:sp>
        <p:nvSpPr>
          <p:cNvPr id="918" name="Google Shape;918;p94"/>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285750" lvl="0" indent="-285750" algn="l" rtl="0">
              <a:lnSpc>
                <a:spcPct val="100000"/>
              </a:lnSpc>
              <a:spcBef>
                <a:spcPts val="0"/>
              </a:spcBef>
              <a:spcAft>
                <a:spcPts val="0"/>
              </a:spcAft>
              <a:buSzPts val="2200"/>
              <a:buChar char="•"/>
            </a:pPr>
            <a:r>
              <a:rPr lang="it-IT"/>
              <a:t>Chi lotta per i diritti umani?</a:t>
            </a:r>
            <a:endParaRPr/>
          </a:p>
          <a:p>
            <a:pPr marL="631825" lvl="2" indent="-285750" algn="l" rtl="0">
              <a:lnSpc>
                <a:spcPct val="100000"/>
              </a:lnSpc>
              <a:spcBef>
                <a:spcPts val="1200"/>
              </a:spcBef>
              <a:spcAft>
                <a:spcPts val="0"/>
              </a:spcAft>
              <a:buSzPts val="2200"/>
              <a:buChar char="•"/>
            </a:pPr>
            <a:r>
              <a:rPr lang="it-IT" sz="2200"/>
              <a:t>Individui</a:t>
            </a:r>
            <a:endParaRPr/>
          </a:p>
          <a:p>
            <a:pPr marL="631825" lvl="2" indent="-285750" algn="l" rtl="0">
              <a:lnSpc>
                <a:spcPct val="100000"/>
              </a:lnSpc>
              <a:spcBef>
                <a:spcPts val="1200"/>
              </a:spcBef>
              <a:spcAft>
                <a:spcPts val="0"/>
              </a:spcAft>
              <a:buSzPts val="2200"/>
              <a:buChar char="•"/>
            </a:pPr>
            <a:r>
              <a:rPr lang="it-IT" sz="2200"/>
              <a:t>Comunità</a:t>
            </a:r>
            <a:endParaRPr/>
          </a:p>
          <a:p>
            <a:pPr marL="631825" lvl="2" indent="-285750" algn="l" rtl="0">
              <a:lnSpc>
                <a:spcPct val="100000"/>
              </a:lnSpc>
              <a:spcBef>
                <a:spcPts val="1200"/>
              </a:spcBef>
              <a:spcAft>
                <a:spcPts val="0"/>
              </a:spcAft>
              <a:buSzPts val="2200"/>
              <a:buChar char="•"/>
            </a:pPr>
            <a:r>
              <a:rPr lang="it-IT" sz="2200"/>
              <a:t>Governi</a:t>
            </a:r>
            <a:endParaRPr/>
          </a:p>
          <a:p>
            <a:pPr marL="631825" lvl="2" indent="-285750" algn="l" rtl="0">
              <a:lnSpc>
                <a:spcPct val="100000"/>
              </a:lnSpc>
              <a:spcBef>
                <a:spcPts val="1200"/>
              </a:spcBef>
              <a:spcAft>
                <a:spcPts val="0"/>
              </a:spcAft>
              <a:buSzPts val="2200"/>
              <a:buChar char="•"/>
            </a:pPr>
            <a:r>
              <a:rPr lang="it-IT" sz="2200"/>
              <a:t>Le Nazioni Unite</a:t>
            </a:r>
            <a:endParaRPr/>
          </a:p>
          <a:p>
            <a:pPr marL="631825" lvl="2" indent="-285750" algn="l" rtl="0">
              <a:lnSpc>
                <a:spcPct val="100000"/>
              </a:lnSpc>
              <a:spcBef>
                <a:spcPts val="1200"/>
              </a:spcBef>
              <a:spcAft>
                <a:spcPts val="0"/>
              </a:spcAft>
              <a:buSzPts val="2200"/>
              <a:buChar char="•"/>
            </a:pPr>
            <a:r>
              <a:rPr lang="it-IT" sz="2200"/>
              <a:t>Gruppi di difesa.</a:t>
            </a:r>
            <a:endParaRPr/>
          </a:p>
          <a:p>
            <a:pPr marL="285750" lvl="0" indent="-146050" algn="l" rtl="0">
              <a:lnSpc>
                <a:spcPct val="100000"/>
              </a:lnSpc>
              <a:spcBef>
                <a:spcPts val="1200"/>
              </a:spcBef>
              <a:spcAft>
                <a:spcPts val="0"/>
              </a:spcAft>
              <a:buSzPts val="2200"/>
              <a:buNone/>
            </a:pPr>
            <a:endParaRPr/>
          </a:p>
        </p:txBody>
      </p:sp>
      <p:sp>
        <p:nvSpPr>
          <p:cNvPr id="919" name="Google Shape;919;p94"/>
          <p:cNvSpPr txBox="1">
            <a:spLocks noGrp="1"/>
          </p:cNvSpPr>
          <p:nvPr>
            <p:ph type="title"/>
          </p:nvPr>
        </p:nvSpPr>
        <p:spPr>
          <a:xfrm>
            <a:off x="506413" y="506413"/>
            <a:ext cx="10507662" cy="392112"/>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a:t>Presentazione: combattere per i diritti – i difensori dei diritti umani</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95"/>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95</a:t>
            </a:fld>
            <a:endParaRPr/>
          </a:p>
        </p:txBody>
      </p:sp>
      <p:sp>
        <p:nvSpPr>
          <p:cNvPr id="926" name="Google Shape;926;p95"/>
          <p:cNvSpPr txBox="1">
            <a:spLocks noGrp="1"/>
          </p:cNvSpPr>
          <p:nvPr>
            <p:ph type="body" idx="1"/>
          </p:nvPr>
        </p:nvSpPr>
        <p:spPr>
          <a:xfrm>
            <a:off x="508000" y="1117600"/>
            <a:ext cx="11172825" cy="360363"/>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Individui</a:t>
            </a:r>
            <a:endParaRPr/>
          </a:p>
        </p:txBody>
      </p:sp>
      <p:sp>
        <p:nvSpPr>
          <p:cNvPr id="927" name="Google Shape;927;p95"/>
          <p:cNvSpPr txBox="1">
            <a:spLocks noGrp="1"/>
          </p:cNvSpPr>
          <p:nvPr>
            <p:ph type="body" idx="2"/>
          </p:nvPr>
        </p:nvSpPr>
        <p:spPr>
          <a:xfrm>
            <a:off x="506413" y="1511300"/>
            <a:ext cx="11174412" cy="45005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endParaRPr b="1"/>
          </a:p>
          <a:p>
            <a:pPr marL="0" lvl="0" indent="0" algn="l" rtl="0">
              <a:lnSpc>
                <a:spcPct val="100000"/>
              </a:lnSpc>
              <a:spcBef>
                <a:spcPts val="1200"/>
              </a:spcBef>
              <a:spcAft>
                <a:spcPts val="0"/>
              </a:spcAft>
              <a:buSzPts val="2200"/>
              <a:buFont typeface="Arial"/>
              <a:buNone/>
            </a:pPr>
            <a:r>
              <a:rPr lang="it-IT" b="1"/>
              <a:t>Esempio 1: Mahatma Gandhi </a:t>
            </a:r>
            <a:endParaRPr/>
          </a:p>
          <a:p>
            <a:pPr marL="0" lvl="0" indent="0" algn="l" rtl="0">
              <a:lnSpc>
                <a:spcPct val="100000"/>
              </a:lnSpc>
              <a:spcBef>
                <a:spcPts val="1200"/>
              </a:spcBef>
              <a:spcAft>
                <a:spcPts val="0"/>
              </a:spcAft>
              <a:buSzPts val="2200"/>
              <a:buChar char="•"/>
            </a:pPr>
            <a:r>
              <a:rPr lang="it-IT"/>
              <a:t> Una delle persone più famose che ha lottato per i diritti di una nazione è stato il  Mahatma Gandhi. Usò il concetto di </a:t>
            </a:r>
            <a:r>
              <a:rPr lang="it-IT" i="1"/>
              <a:t>satyagraha, </a:t>
            </a:r>
            <a:r>
              <a:rPr lang="it-IT"/>
              <a:t>come strumento di protesta non violenta contro l’ingiustizia. </a:t>
            </a:r>
            <a:endParaRPr/>
          </a:p>
          <a:p>
            <a:pPr marL="0" lvl="0" indent="0" algn="l" rtl="0">
              <a:lnSpc>
                <a:spcPct val="100000"/>
              </a:lnSpc>
              <a:spcBef>
                <a:spcPts val="1200"/>
              </a:spcBef>
              <a:spcAft>
                <a:spcPts val="0"/>
              </a:spcAft>
              <a:buSzPts val="2200"/>
              <a:buNone/>
            </a:pPr>
            <a:endParaRPr/>
          </a:p>
        </p:txBody>
      </p:sp>
      <p:sp>
        <p:nvSpPr>
          <p:cNvPr id="928" name="Google Shape;928;p95"/>
          <p:cNvSpPr txBox="1">
            <a:spLocks noGrp="1"/>
          </p:cNvSpPr>
          <p:nvPr>
            <p:ph type="title"/>
          </p:nvPr>
        </p:nvSpPr>
        <p:spPr>
          <a:xfrm>
            <a:off x="506413" y="238125"/>
            <a:ext cx="10383837" cy="708025"/>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SzPts val="1400"/>
              <a:buNone/>
            </a:pPr>
            <a:r>
              <a:rPr lang="it-IT"/>
              <a:t>Presentazione: combattere per i diritti – i difensori dei diritti umani - 1</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96"/>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96</a:t>
            </a:fld>
            <a:endParaRPr/>
          </a:p>
        </p:txBody>
      </p:sp>
      <p:sp>
        <p:nvSpPr>
          <p:cNvPr id="935" name="Google Shape;935;p96"/>
          <p:cNvSpPr txBox="1">
            <a:spLocks noGrp="1"/>
          </p:cNvSpPr>
          <p:nvPr>
            <p:ph type="body" idx="1"/>
          </p:nvPr>
        </p:nvSpPr>
        <p:spPr>
          <a:xfrm>
            <a:off x="531813" y="1177925"/>
            <a:ext cx="11172825" cy="420688"/>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Individui</a:t>
            </a:r>
            <a:endParaRPr/>
          </a:p>
        </p:txBody>
      </p:sp>
      <p:sp>
        <p:nvSpPr>
          <p:cNvPr id="936" name="Google Shape;936;p96"/>
          <p:cNvSpPr txBox="1">
            <a:spLocks noGrp="1"/>
          </p:cNvSpPr>
          <p:nvPr>
            <p:ph type="body" idx="2"/>
          </p:nvPr>
        </p:nvSpPr>
        <p:spPr>
          <a:xfrm>
            <a:off x="506413" y="1803400"/>
            <a:ext cx="11174412" cy="4208463"/>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r>
              <a:rPr lang="it-IT" b="1"/>
              <a:t>Esempio 2: Malala</a:t>
            </a:r>
            <a:endParaRPr b="1"/>
          </a:p>
          <a:p>
            <a:pPr marL="0" lvl="0" indent="0" algn="l" rtl="0">
              <a:lnSpc>
                <a:spcPct val="100000"/>
              </a:lnSpc>
              <a:spcBef>
                <a:spcPts val="1200"/>
              </a:spcBef>
              <a:spcAft>
                <a:spcPts val="0"/>
              </a:spcAft>
              <a:buSzPts val="2200"/>
              <a:buChar char="•"/>
            </a:pPr>
            <a:r>
              <a:rPr lang="it-IT"/>
              <a:t> Malala è una giovane donna che fu seriamente ferita per essersi schierata contro i Talebani in Pakistan. Sta continuando la sua campagna, tenendo discorsi in tutto il mondo a favore dell’istruzione delle bambine.</a:t>
            </a:r>
            <a:endParaRPr/>
          </a:p>
          <a:p>
            <a:pPr marL="0" lvl="0" indent="0" algn="l" rtl="0">
              <a:lnSpc>
                <a:spcPct val="100000"/>
              </a:lnSpc>
              <a:spcBef>
                <a:spcPts val="1200"/>
              </a:spcBef>
              <a:spcAft>
                <a:spcPts val="0"/>
              </a:spcAft>
              <a:buSzPts val="2200"/>
              <a:buNone/>
            </a:pPr>
            <a:endParaRPr/>
          </a:p>
        </p:txBody>
      </p:sp>
      <p:sp>
        <p:nvSpPr>
          <p:cNvPr id="937" name="Google Shape;937;p96"/>
          <p:cNvSpPr txBox="1">
            <a:spLocks noGrp="1"/>
          </p:cNvSpPr>
          <p:nvPr>
            <p:ph type="title"/>
          </p:nvPr>
        </p:nvSpPr>
        <p:spPr>
          <a:xfrm>
            <a:off x="773113" y="317500"/>
            <a:ext cx="10798175" cy="830263"/>
          </a:xfrm>
          <a:prstGeom prst="rect">
            <a:avLst/>
          </a:prstGeom>
          <a:noFill/>
          <a:ln>
            <a:noFill/>
          </a:ln>
        </p:spPr>
        <p:txBody>
          <a:bodyPr spcFirstLastPara="1" wrap="square" lIns="0" tIns="0" rIns="0" bIns="0" anchor="t" anchorCtr="0">
            <a:noAutofit/>
          </a:bodyPr>
          <a:lstStyle/>
          <a:p>
            <a:pPr marL="0" lvl="0" indent="0" algn="ctr" rtl="0">
              <a:lnSpc>
                <a:spcPct val="117857"/>
              </a:lnSpc>
              <a:spcBef>
                <a:spcPts val="0"/>
              </a:spcBef>
              <a:spcAft>
                <a:spcPts val="0"/>
              </a:spcAft>
              <a:buSzPts val="1400"/>
              <a:buNone/>
            </a:pPr>
            <a:r>
              <a:rPr lang="it-IT" sz="2800"/>
              <a:t>Presentazione: combattere per i diritti – i difensori dei diritti umani – 2</a:t>
            </a:r>
            <a:br>
              <a:rPr lang="it-IT" sz="2800"/>
            </a:br>
            <a:endParaRPr sz="28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97"/>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97</a:t>
            </a:fld>
            <a:endParaRPr/>
          </a:p>
        </p:txBody>
      </p:sp>
      <p:sp>
        <p:nvSpPr>
          <p:cNvPr id="944" name="Google Shape;944;p97"/>
          <p:cNvSpPr txBox="1">
            <a:spLocks noGrp="1"/>
          </p:cNvSpPr>
          <p:nvPr>
            <p:ph type="body" idx="1"/>
          </p:nvPr>
        </p:nvSpPr>
        <p:spPr>
          <a:xfrm>
            <a:off x="508000" y="1298575"/>
            <a:ext cx="11172825" cy="617538"/>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Individui</a:t>
            </a:r>
            <a:endParaRPr/>
          </a:p>
        </p:txBody>
      </p:sp>
      <p:sp>
        <p:nvSpPr>
          <p:cNvPr id="945" name="Google Shape;945;p97"/>
          <p:cNvSpPr txBox="1">
            <a:spLocks noGrp="1"/>
          </p:cNvSpPr>
          <p:nvPr>
            <p:ph type="body" idx="2"/>
          </p:nvPr>
        </p:nvSpPr>
        <p:spPr>
          <a:xfrm>
            <a:off x="506413" y="2157413"/>
            <a:ext cx="11174412" cy="3854450"/>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r>
              <a:rPr lang="it-IT" b="1"/>
              <a:t>Esempio 3: Nelson Mandela</a:t>
            </a:r>
            <a:endParaRPr/>
          </a:p>
          <a:p>
            <a:pPr marL="0" lvl="0" indent="0" algn="l" rtl="0">
              <a:lnSpc>
                <a:spcPct val="100000"/>
              </a:lnSpc>
              <a:spcBef>
                <a:spcPts val="1200"/>
              </a:spcBef>
              <a:spcAft>
                <a:spcPts val="0"/>
              </a:spcAft>
              <a:buSzPts val="2200"/>
              <a:buChar char="•"/>
            </a:pPr>
            <a:r>
              <a:rPr lang="it-IT"/>
              <a:t> Nelson Mandela è il più famoso leader nella lotta contro Apartheid in Sud Africa. Fu incarcerato per 27 anni. Dopo il rilascio, divenne Presidente del Sud Africa.</a:t>
            </a:r>
            <a:endParaRPr/>
          </a:p>
          <a:p>
            <a:pPr marL="0" lvl="0" indent="0" algn="l" rtl="0">
              <a:lnSpc>
                <a:spcPct val="100000"/>
              </a:lnSpc>
              <a:spcBef>
                <a:spcPts val="1200"/>
              </a:spcBef>
              <a:spcAft>
                <a:spcPts val="0"/>
              </a:spcAft>
              <a:buSzPts val="2200"/>
              <a:buFont typeface="Arial"/>
              <a:buNone/>
            </a:pPr>
            <a:endParaRPr/>
          </a:p>
        </p:txBody>
      </p:sp>
      <p:sp>
        <p:nvSpPr>
          <p:cNvPr id="946" name="Google Shape;946;p97"/>
          <p:cNvSpPr txBox="1">
            <a:spLocks noGrp="1"/>
          </p:cNvSpPr>
          <p:nvPr>
            <p:ph type="title"/>
          </p:nvPr>
        </p:nvSpPr>
        <p:spPr>
          <a:xfrm>
            <a:off x="506413" y="506413"/>
            <a:ext cx="10798175" cy="439737"/>
          </a:xfrm>
          <a:prstGeom prst="rect">
            <a:avLst/>
          </a:prstGeom>
          <a:noFill/>
          <a:ln>
            <a:noFill/>
          </a:ln>
        </p:spPr>
        <p:txBody>
          <a:bodyPr spcFirstLastPara="1" wrap="square" lIns="0" tIns="0" rIns="0" bIns="0" anchor="t" anchorCtr="0">
            <a:noAutofit/>
          </a:bodyPr>
          <a:lstStyle/>
          <a:p>
            <a:pPr marL="0" lvl="0" indent="0" algn="ctr" rtl="0">
              <a:lnSpc>
                <a:spcPct val="117857"/>
              </a:lnSpc>
              <a:spcBef>
                <a:spcPts val="0"/>
              </a:spcBef>
              <a:spcAft>
                <a:spcPts val="0"/>
              </a:spcAft>
              <a:buSzPts val="1400"/>
              <a:buNone/>
            </a:pPr>
            <a:r>
              <a:rPr lang="it-IT" sz="2800"/>
              <a:t>Presentazione: combattere per i diritti – i difensori dei diritti umani - 3</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98"/>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98</a:t>
            </a:fld>
            <a:endParaRPr/>
          </a:p>
        </p:txBody>
      </p:sp>
      <p:sp>
        <p:nvSpPr>
          <p:cNvPr id="953" name="Google Shape;953;p98"/>
          <p:cNvSpPr txBox="1">
            <a:spLocks noGrp="1"/>
          </p:cNvSpPr>
          <p:nvPr>
            <p:ph type="body" idx="1"/>
          </p:nvPr>
        </p:nvSpPr>
        <p:spPr>
          <a:xfrm>
            <a:off x="508000" y="1312863"/>
            <a:ext cx="11172825" cy="4699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Individui</a:t>
            </a:r>
            <a:endParaRPr/>
          </a:p>
        </p:txBody>
      </p:sp>
      <p:sp>
        <p:nvSpPr>
          <p:cNvPr id="954" name="Google Shape;954;p98"/>
          <p:cNvSpPr txBox="1">
            <a:spLocks noGrp="1"/>
          </p:cNvSpPr>
          <p:nvPr>
            <p:ph type="body" idx="2"/>
          </p:nvPr>
        </p:nvSpPr>
        <p:spPr>
          <a:xfrm>
            <a:off x="469900" y="1792288"/>
            <a:ext cx="11174413" cy="4500562"/>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r>
              <a:rPr lang="it-IT" b="1"/>
              <a:t>Esempio 4: Rosa Parks</a:t>
            </a:r>
            <a:endParaRPr b="1"/>
          </a:p>
          <a:p>
            <a:pPr marL="0" lvl="0" indent="0" algn="l" rtl="0">
              <a:lnSpc>
                <a:spcPct val="100000"/>
              </a:lnSpc>
              <a:spcBef>
                <a:spcPts val="1200"/>
              </a:spcBef>
              <a:spcAft>
                <a:spcPts val="0"/>
              </a:spcAft>
              <a:buSzPts val="2200"/>
              <a:buChar char="•"/>
            </a:pPr>
            <a:r>
              <a:rPr lang="it-IT"/>
              <a:t> Rosa Parks era una donna Afro Americana che si rifiutò di cedere il posto ad un passeggero bianco su un autobus dell’Alabama negli Stati Uniti. La sua azione divenne un importante simbolo per la lotta contro la segregazione razziale. </a:t>
            </a:r>
            <a:endParaRPr/>
          </a:p>
          <a:p>
            <a:pPr marL="0" lvl="0" indent="0" algn="l" rtl="0">
              <a:lnSpc>
                <a:spcPct val="100000"/>
              </a:lnSpc>
              <a:spcBef>
                <a:spcPts val="1200"/>
              </a:spcBef>
              <a:spcAft>
                <a:spcPts val="0"/>
              </a:spcAft>
              <a:buSzPts val="2200"/>
              <a:buFont typeface="Arial"/>
              <a:buNone/>
            </a:pPr>
            <a:endParaRPr/>
          </a:p>
        </p:txBody>
      </p:sp>
      <p:sp>
        <p:nvSpPr>
          <p:cNvPr id="955" name="Google Shape;955;p98"/>
          <p:cNvSpPr txBox="1">
            <a:spLocks noGrp="1"/>
          </p:cNvSpPr>
          <p:nvPr>
            <p:ph type="title"/>
          </p:nvPr>
        </p:nvSpPr>
        <p:spPr>
          <a:xfrm>
            <a:off x="506413" y="493713"/>
            <a:ext cx="10798175" cy="720725"/>
          </a:xfrm>
          <a:prstGeom prst="rect">
            <a:avLst/>
          </a:prstGeom>
          <a:noFill/>
          <a:ln>
            <a:noFill/>
          </a:ln>
        </p:spPr>
        <p:txBody>
          <a:bodyPr spcFirstLastPara="1" wrap="square" lIns="0" tIns="0" rIns="0" bIns="0" anchor="t" anchorCtr="0">
            <a:noAutofit/>
          </a:bodyPr>
          <a:lstStyle/>
          <a:p>
            <a:pPr marL="0" lvl="0" indent="0" algn="ctr" rtl="0">
              <a:lnSpc>
                <a:spcPct val="117857"/>
              </a:lnSpc>
              <a:spcBef>
                <a:spcPts val="0"/>
              </a:spcBef>
              <a:spcAft>
                <a:spcPts val="0"/>
              </a:spcAft>
              <a:buSzPts val="1400"/>
              <a:buNone/>
            </a:pPr>
            <a:r>
              <a:rPr lang="it-IT" sz="2800"/>
              <a:t>Presentazione: combattere per i diritti – i difensori dei diritti umani - 4</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99"/>
          <p:cNvSpPr txBox="1">
            <a:spLocks noGrp="1"/>
          </p:cNvSpPr>
          <p:nvPr>
            <p:ph type="sldNum" idx="12"/>
          </p:nvPr>
        </p:nvSpPr>
        <p:spPr>
          <a:xfrm>
            <a:off x="10034588" y="6623050"/>
            <a:ext cx="1647825" cy="215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it-IT"/>
              <a:t>99</a:t>
            </a:fld>
            <a:endParaRPr/>
          </a:p>
        </p:txBody>
      </p:sp>
      <p:sp>
        <p:nvSpPr>
          <p:cNvPr id="962" name="Google Shape;962;p99"/>
          <p:cNvSpPr txBox="1">
            <a:spLocks noGrp="1"/>
          </p:cNvSpPr>
          <p:nvPr>
            <p:ph type="body" idx="1"/>
          </p:nvPr>
        </p:nvSpPr>
        <p:spPr>
          <a:xfrm>
            <a:off x="508000" y="1371600"/>
            <a:ext cx="11172825" cy="384175"/>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it-IT"/>
              <a:t>Individui</a:t>
            </a:r>
            <a:endParaRPr/>
          </a:p>
        </p:txBody>
      </p:sp>
      <p:sp>
        <p:nvSpPr>
          <p:cNvPr id="963" name="Google Shape;963;p99"/>
          <p:cNvSpPr txBox="1">
            <a:spLocks noGrp="1"/>
          </p:cNvSpPr>
          <p:nvPr>
            <p:ph type="body" idx="2"/>
          </p:nvPr>
        </p:nvSpPr>
        <p:spPr>
          <a:xfrm>
            <a:off x="506413" y="1925638"/>
            <a:ext cx="11174412" cy="4086225"/>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0"/>
              </a:spcBef>
              <a:spcAft>
                <a:spcPts val="0"/>
              </a:spcAft>
              <a:buSzPts val="2200"/>
              <a:buFont typeface="Arial"/>
              <a:buNone/>
            </a:pPr>
            <a:r>
              <a:rPr lang="it-IT" b="1"/>
              <a:t>Esempio 5: Martin Luther King Jr.</a:t>
            </a:r>
            <a:endParaRPr/>
          </a:p>
          <a:p>
            <a:pPr marL="0" lvl="0" indent="0" algn="l" rtl="0">
              <a:lnSpc>
                <a:spcPct val="100000"/>
              </a:lnSpc>
              <a:spcBef>
                <a:spcPts val="1200"/>
              </a:spcBef>
              <a:spcAft>
                <a:spcPts val="0"/>
              </a:spcAft>
              <a:buSzPts val="2200"/>
              <a:buChar char="•"/>
            </a:pPr>
            <a:r>
              <a:rPr lang="it-IT"/>
              <a:t> Martin Luther King Jr. era il leader del Movimento per i Diritti Civili degli Afro Americani. Si impegnò per l’ottenimento di diritti civili uguali per tutti gli americani, usando la disobbedienza civile. Fu assassinato nel 1968.</a:t>
            </a:r>
            <a:endParaRPr/>
          </a:p>
          <a:p>
            <a:pPr marL="0" lvl="0" indent="0" algn="l" rtl="0">
              <a:lnSpc>
                <a:spcPct val="100000"/>
              </a:lnSpc>
              <a:spcBef>
                <a:spcPts val="1200"/>
              </a:spcBef>
              <a:spcAft>
                <a:spcPts val="0"/>
              </a:spcAft>
              <a:buSzPts val="2200"/>
              <a:buFont typeface="Arial"/>
              <a:buNone/>
            </a:pPr>
            <a:endParaRPr/>
          </a:p>
        </p:txBody>
      </p:sp>
      <p:sp>
        <p:nvSpPr>
          <p:cNvPr id="964" name="Google Shape;964;p99"/>
          <p:cNvSpPr txBox="1">
            <a:spLocks noGrp="1"/>
          </p:cNvSpPr>
          <p:nvPr>
            <p:ph type="title"/>
          </p:nvPr>
        </p:nvSpPr>
        <p:spPr>
          <a:xfrm>
            <a:off x="506413" y="506413"/>
            <a:ext cx="10798175" cy="439737"/>
          </a:xfrm>
          <a:prstGeom prst="rect">
            <a:avLst/>
          </a:prstGeom>
          <a:noFill/>
          <a:ln>
            <a:noFill/>
          </a:ln>
        </p:spPr>
        <p:txBody>
          <a:bodyPr spcFirstLastPara="1" wrap="square" lIns="0" tIns="0" rIns="0" bIns="0" anchor="t" anchorCtr="0">
            <a:noAutofit/>
          </a:bodyPr>
          <a:lstStyle/>
          <a:p>
            <a:pPr marL="0" lvl="0" indent="0" algn="ctr" rtl="0">
              <a:lnSpc>
                <a:spcPct val="117857"/>
              </a:lnSpc>
              <a:spcBef>
                <a:spcPts val="0"/>
              </a:spcBef>
              <a:spcAft>
                <a:spcPts val="0"/>
              </a:spcAft>
              <a:buSzPts val="1400"/>
              <a:buNone/>
            </a:pPr>
            <a:r>
              <a:rPr lang="it-IT" sz="2800"/>
              <a:t>Presentazione: combattere per i diritti – i difensori dei diritti umani - 5</a:t>
            </a:r>
            <a:endParaRPr/>
          </a:p>
        </p:txBody>
      </p:sp>
    </p:spTree>
  </p:cSld>
  <p:clrMapOvr>
    <a:masterClrMapping/>
  </p:clrMapOvr>
</p:sld>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LPB - Orange">
      <a:dk1>
        <a:srgbClr val="000000"/>
      </a:dk1>
      <a:lt1>
        <a:srgbClr val="FFFFFF"/>
      </a:lt1>
      <a:dk2>
        <a:srgbClr val="183F5A"/>
      </a:dk2>
      <a:lt2>
        <a:srgbClr val="7F7F7F"/>
      </a:lt2>
      <a:accent1>
        <a:srgbClr val="EE7439"/>
      </a:accent1>
      <a:accent2>
        <a:srgbClr val="F4AD00"/>
      </a:accent2>
      <a:accent3>
        <a:srgbClr val="007AC0"/>
      </a:accent3>
      <a:accent4>
        <a:srgbClr val="F6B392"/>
      </a:accent4>
      <a:accent5>
        <a:srgbClr val="F9D273"/>
      </a:accent5>
      <a:accent6>
        <a:srgbClr val="73B6D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28010</Words>
  <Application>Microsoft Office PowerPoint</Application>
  <PresentationFormat>Widescreen</PresentationFormat>
  <Paragraphs>1797</Paragraphs>
  <Slides>114</Slides>
  <Notes>114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114</vt:i4>
      </vt:variant>
    </vt:vector>
  </HeadingPairs>
  <TitlesOfParts>
    <vt:vector size="119" baseType="lpstr">
      <vt:lpstr>Arial</vt:lpstr>
      <vt:lpstr>Calibri</vt:lpstr>
      <vt:lpstr>Century Gothic</vt:lpstr>
      <vt:lpstr>Noto Sans Symbols</vt:lpstr>
      <vt:lpstr>LPB</vt:lpstr>
      <vt:lpstr>Presentazione standard di PowerPoint</vt:lpstr>
      <vt:lpstr>Presentazione standard di PowerPoint</vt:lpstr>
      <vt:lpstr>WHO QualityRights: traguardi ed obiettivi</vt:lpstr>
      <vt:lpstr>Alcuni cenni sull’uso della terminologia in questo corso -1 </vt:lpstr>
      <vt:lpstr>Alcuni cenni sull’uso della terminologia in questo corso – 2</vt:lpstr>
      <vt:lpstr>Cosa vogliamo raggiungere durante questo modulo formativo</vt:lpstr>
      <vt:lpstr>Argomenti trattati in questo modulo formativo:</vt:lpstr>
      <vt:lpstr>Argomento 1:  Diritti umani e   godimento di una vita piena</vt:lpstr>
      <vt:lpstr>Argomento 1: Diritti umani e godimento di una vita piena</vt:lpstr>
      <vt:lpstr>Esercizio 1.1: Siamo tutti nati liberi e uguali - 1 </vt:lpstr>
      <vt:lpstr>Esercizio 1.1: Siamo tutti nati liberi e uguali - 2</vt:lpstr>
      <vt:lpstr>Esercizio 1.2: godimento di una vita piena – 1</vt:lpstr>
      <vt:lpstr>Argomento 2:   Che cosa sono i diritti umani? </vt:lpstr>
      <vt:lpstr>Presentazione: Che cosa sono i diritti umani?</vt:lpstr>
      <vt:lpstr>Dove è stata scattata questa fotografia? </vt:lpstr>
      <vt:lpstr>Come si è arrivati alla Dichiarazione Universale dei Diritti Umani? - 1</vt:lpstr>
      <vt:lpstr>Come si è arrivati alla Dichiarazione Universale dei Diritti dell’Uomo? - 1</vt:lpstr>
      <vt:lpstr>Nazioni Unite e diritti umani</vt:lpstr>
      <vt:lpstr>Cosa è stato detto sui Diritti Umani – 1 </vt:lpstr>
      <vt:lpstr>Cosa è stato detto sui Diritti Umani - 2</vt:lpstr>
      <vt:lpstr>Principi base dei Diritti Umani </vt:lpstr>
      <vt:lpstr>Tutti abbiamo diritti civili, politici, economici, sociali e culturali</vt:lpstr>
      <vt:lpstr>Alcuni diritti (ma solo alcuni) possono essere limitati</vt:lpstr>
      <vt:lpstr>Alcuni parlano di “generazioni di diritti”</vt:lpstr>
      <vt:lpstr>Riassumendo la Dichiarazione Universale dei Diritti Umani</vt:lpstr>
      <vt:lpstr>Esercizio 2.1: Confronto delle liste</vt:lpstr>
      <vt:lpstr>Argomento 3 :  Le relazioni tra i diversi diritti</vt:lpstr>
      <vt:lpstr>Esercizio 3.1: come tutti i diritti umani sono collegati - 1</vt:lpstr>
      <vt:lpstr>Esercizio 3.1: come tutti i diritti umani sono collegati - 2</vt:lpstr>
      <vt:lpstr>Esercizio 3.1: come tutti i diritti umani sono collegati - 3</vt:lpstr>
      <vt:lpstr>Argomento 4:  Esempi di violazioni dei diritti umani </vt:lpstr>
      <vt:lpstr>Presentazione: le violazioni dei diritti umani</vt:lpstr>
      <vt:lpstr>Violazioni storiche dei diritti umani</vt:lpstr>
      <vt:lpstr>La tratta degli schiavi (dal 16° al 19° secolo)</vt:lpstr>
      <vt:lpstr>L’Olocausto (1933-1945)</vt:lpstr>
      <vt:lpstr>L’oppressione del popolo Maori  (dal 19°al 20° secolo)</vt:lpstr>
      <vt:lpstr>L’Apartheid in Sud Africa (1948-1991)</vt:lpstr>
      <vt:lpstr>Il genocidio in Cambogia (1975-1979)</vt:lpstr>
      <vt:lpstr>Il genocidio ruandese (1994)</vt:lpstr>
      <vt:lpstr>Esercizio 4.1: scenari di violazioni dei diritti umani</vt:lpstr>
      <vt:lpstr>Esercizio 4.1: scenari di violazioni dei diritti umani - 1</vt:lpstr>
      <vt:lpstr>Esercizio 4.1: scenari di violazioni dei diritti umani - 2</vt:lpstr>
      <vt:lpstr>Esercizio 4.1: scenari di violazioni dei diritti umani - 3 </vt:lpstr>
      <vt:lpstr>Esercizio 4.1: scenari di violazioni dei diritti umani - 4</vt:lpstr>
      <vt:lpstr>Esercizio 4.1: scenari di violazioni dei diritti umani - 5 </vt:lpstr>
      <vt:lpstr>Esercizio 4.1: scenari di violazioni dei diritti umani - 6</vt:lpstr>
      <vt:lpstr>Esercizio 4.1: scenari di violazioni dei diritti umani - 7</vt:lpstr>
      <vt:lpstr>Esercizio 4.1: scenari di violazioni dei diritti umani - 8</vt:lpstr>
      <vt:lpstr>Argomento 5:  Gruppi/segmenti della popolazione a rischio di violazione dei diritti umani</vt:lpstr>
      <vt:lpstr>Presentazione: Gruppi/segmenti della popolazione a rischio di violazione dei diritti umani – 1 </vt:lpstr>
      <vt:lpstr>Gruppi/segmenti della popolazione a rischio di violazione dei diritti umani - 2</vt:lpstr>
      <vt:lpstr>Gruppi/segmenti della popolazione a rischio di violazione dei diritti umani - 3</vt:lpstr>
      <vt:lpstr>Gruppi/segmenti della popolazione a rischio di violazione dei diritti umani - 4</vt:lpstr>
      <vt:lpstr>Gruppi/segmenti della popolazione a rischio di violazione dei diritti umani - 5</vt:lpstr>
      <vt:lpstr>Gruppi/segmenti della popolazione a rischio di violazione dei diritti umani - 6 </vt:lpstr>
      <vt:lpstr>Gruppi/segmenti della popolazione a rischio di violazione dei diritti umani - 7 </vt:lpstr>
      <vt:lpstr>Gruppi/segmenti della popolazione a rischio di violazione dei diritti umani - 8</vt:lpstr>
      <vt:lpstr>Gruppi/segmenti della popolazione a rischio di violazione dei diritti umani - 9</vt:lpstr>
      <vt:lpstr>Gruppi/segmenti della popolazione a rischio di violazione dei diritti umani - 10</vt:lpstr>
      <vt:lpstr>Gruppi/segmenti della popolazione a rischio di violazione dei diritti umani - 11</vt:lpstr>
      <vt:lpstr>Gruppi/segmenti della popolazione a rischio di violazione dei diritti umani - 12</vt:lpstr>
      <vt:lpstr>Gruppi/segmenti della popolazione a rischio di violazione dei diritti umani - 13</vt:lpstr>
      <vt:lpstr>Gruppi/segmenti della popolazione a rischio di violazione dei diritti umani - 14</vt:lpstr>
      <vt:lpstr>Gruppi/segmenti della popolazione a rischio di violazione dei diritti umani - 15</vt:lpstr>
      <vt:lpstr>Argomento 6: Conseguenze delle violazioni dei diritti umani</vt:lpstr>
      <vt:lpstr>Esercizio 6.1: individuare esempi di violazioni dei diritti umani</vt:lpstr>
      <vt:lpstr>Presentazione: gruppi che sono spesso soggetti a violazioni dei diritti umani - 1</vt:lpstr>
      <vt:lpstr>Presentazione: gruppi che sono spesso soggetti a violazioni dei diritti umani - 2</vt:lpstr>
      <vt:lpstr>Presentazione: gruppi che sono spesso soggetti a violazioni dei diritti umani - 3</vt:lpstr>
      <vt:lpstr>Presentazione: gruppi che sono spesso soggetti a violazioni dei diritti umani - 4</vt:lpstr>
      <vt:lpstr>Presentazione: gruppi che sono spesso soggetti a violazioni dei diritti umani - 5</vt:lpstr>
      <vt:lpstr>Presentazione: gruppi che sono spesso soggetti a violazioni dei diritti umani - 6</vt:lpstr>
      <vt:lpstr>Presentazione: gruppi che sono spesso soggetti a violazioni dei diritti umani - 7</vt:lpstr>
      <vt:lpstr>Presentazione: gruppi che sono spesso soggetti a violazioni dei diritti umani - 8</vt:lpstr>
      <vt:lpstr>Esercizio 6.2: Impatto delle violazioni</vt:lpstr>
      <vt:lpstr>Esercizio di riflessione</vt:lpstr>
      <vt:lpstr>Argomento 7:  Rispettare, proteggere e sostenere i diritti umani</vt:lpstr>
      <vt:lpstr>Esercizio di riflessione basato sull’argomento precedente - 1 </vt:lpstr>
      <vt:lpstr>Esercizio di riflessione basato sull’argomento precedente - 2</vt:lpstr>
      <vt:lpstr>Esercizio di riflessione basato sull’argomento precedente - 3</vt:lpstr>
      <vt:lpstr>Esercizio di riflessione basato sull’argomento precedente - 4</vt:lpstr>
      <vt:lpstr>Presentazione: Rispettare/proteggere/realizzare – 1 </vt:lpstr>
      <vt:lpstr>Presentazione: Rispettare/proteggere/realizzare – 2</vt:lpstr>
      <vt:lpstr>Argomento 8:  Responsabilizzare le persone nella difesa dei diritti umani</vt:lpstr>
      <vt:lpstr>Esercizio 8.1: difendere i diritti umani nella salute mentale - 1</vt:lpstr>
      <vt:lpstr>Esercizio 8.1: difendere i diritti umani nella salute mentale - 2</vt:lpstr>
      <vt:lpstr>Esercizio 8.1: difendere i diritti umani nella salute mentale - 3</vt:lpstr>
      <vt:lpstr>Esercizio 8.1: difendere i diritti umani nella salute mentale - 4</vt:lpstr>
      <vt:lpstr>Esercizio 8.1: difendere i diritti umani nella salute mentale - 5</vt:lpstr>
      <vt:lpstr>Esercizio 8.1: difendere i diritti umani nella salute mentale – 6 </vt:lpstr>
      <vt:lpstr>Esercizio 8.1: difendere i diritti umani nella salute mentale - 7</vt:lpstr>
      <vt:lpstr>Esercizio 8.1: difendere i diritti umani nella salute mentale - 8</vt:lpstr>
      <vt:lpstr> Argomento 9:   La difesa dei diritti umani</vt:lpstr>
      <vt:lpstr>Presentazione: combattere per i diritti – i difensori dei diritti umani</vt:lpstr>
      <vt:lpstr>Presentazione: combattere per i diritti – i difensori dei diritti umani - 1</vt:lpstr>
      <vt:lpstr>Presentazione: combattere per i diritti – i difensori dei diritti umani – 2 </vt:lpstr>
      <vt:lpstr>Presentazione: combattere per i diritti – i difensori dei diritti umani - 3</vt:lpstr>
      <vt:lpstr>Presentazione: combattere per i diritti – i difensori dei diritti umani - 4</vt:lpstr>
      <vt:lpstr>Presentazione: combattere per i diritti – i difensori dei diritti umani - 5</vt:lpstr>
      <vt:lpstr>Presentazione: combattere per i diritti – i difensori dei diritti umani - 6</vt:lpstr>
      <vt:lpstr>Presentazione: combattere per i diritti – i difensori dei diritti umani – 7 </vt:lpstr>
      <vt:lpstr>Presentazione: combattere per i diritti – i difensori dei diritti umani – 8</vt:lpstr>
      <vt:lpstr>Presentazione: combattere per i diritti – i difensori dei diritti umani – 9</vt:lpstr>
      <vt:lpstr>Presentazione: combattere per i diritti – i difensori dei diritti umani – 10</vt:lpstr>
      <vt:lpstr>Presentazione: combattere per i diritti – i difensori dei diritti umani - 11</vt:lpstr>
      <vt:lpstr>Conclusione del corso – 1 </vt:lpstr>
      <vt:lpstr>Conclusione del corso – 2 </vt:lpstr>
      <vt:lpstr>Ringraziamenti (1)</vt:lpstr>
      <vt:lpstr>Ringraziamenti (2)</vt:lpstr>
      <vt:lpstr>Ringraziamenti (3)</vt:lpstr>
      <vt:lpstr>Ringraziamenti (4)</vt:lpstr>
      <vt:lpstr>Ringraziamenti (5)</vt:lpstr>
      <vt:lpstr>Ringraziamenti (6)</vt:lpstr>
      <vt:lpstr>Ringraziamenti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Julia Faure</dc:creator>
  <cp:lastModifiedBy>Tamara Lipovec</cp:lastModifiedBy>
  <cp:revision>13</cp:revision>
  <dcterms:created xsi:type="dcterms:W3CDTF">2019-04-14T11:40:43Z</dcterms:created>
  <dcterms:modified xsi:type="dcterms:W3CDTF">2023-04-03T09:53:44Z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0x010100956705E77DCC804E9BE7F1C1025886C8</vt:lpwstr>
  </property>
  <property fmtid="{D5CDD505-2E9C-101B-9397-08002B2CF9AE}" pid="3" name="_dlc_DocIdItemGuid">
    <vt:lpwstr>ff9045ed-125f-40ab-bbf0-2c943c8f1c66</vt:lpwstr>
  </property>
  <property fmtid="{D5CDD505-2E9C-101B-9397-08002B2CF9AE}" pid="4" name="_dlc_DocId">
    <vt:lpwstr>CRM347QYS2NC-1659832294-68</vt:lpwstr>
  </property>
  <property fmtid="{D5CDD505-2E9C-101B-9397-08002B2CF9AE}" pid="5" name="_dlc_DocIdUrl">
    <vt:lpwstr>https://lonzagroup.sharepoint.com/sites/l003/_layouts/15/DocIdRedir.aspx?ID=CRM347QYS2NC-1659832294-68, CRM347QYS2NC-1659832294-68</vt:lpwstr>
  </property>
</Properties>
</file>