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 id="2147483717" r:id="rId5"/>
  </p:sldMasterIdLst>
  <p:notesMasterIdLst>
    <p:notesMasterId r:id="rId116"/>
  </p:notesMasterIdLst>
  <p:handoutMasterIdLst>
    <p:handoutMasterId r:id="rId117"/>
  </p:handoutMasterIdLst>
  <p:sldIdLst>
    <p:sldId id="396" r:id="rId6"/>
    <p:sldId id="397" r:id="rId7"/>
    <p:sldId id="440" r:id="rId8"/>
    <p:sldId id="290" r:id="rId9"/>
    <p:sldId id="402" r:id="rId10"/>
    <p:sldId id="291" r:id="rId11"/>
    <p:sldId id="443" r:id="rId12"/>
    <p:sldId id="293" r:id="rId13"/>
    <p:sldId id="294" r:id="rId14"/>
    <p:sldId id="295" r:id="rId15"/>
    <p:sldId id="296" r:id="rId16"/>
    <p:sldId id="297" r:id="rId17"/>
    <p:sldId id="298" r:id="rId18"/>
    <p:sldId id="299" r:id="rId19"/>
    <p:sldId id="300" r:id="rId20"/>
    <p:sldId id="302" r:id="rId21"/>
    <p:sldId id="303" r:id="rId22"/>
    <p:sldId id="304" r:id="rId23"/>
    <p:sldId id="305" r:id="rId24"/>
    <p:sldId id="449" r:id="rId25"/>
    <p:sldId id="306" r:id="rId26"/>
    <p:sldId id="398" r:id="rId27"/>
    <p:sldId id="387" r:id="rId28"/>
    <p:sldId id="388" r:id="rId29"/>
    <p:sldId id="310" r:id="rId30"/>
    <p:sldId id="389" r:id="rId31"/>
    <p:sldId id="390" r:id="rId32"/>
    <p:sldId id="312" r:id="rId33"/>
    <p:sldId id="391" r:id="rId34"/>
    <p:sldId id="392" r:id="rId35"/>
    <p:sldId id="393" r:id="rId36"/>
    <p:sldId id="317" r:id="rId37"/>
    <p:sldId id="318" r:id="rId38"/>
    <p:sldId id="444" r:id="rId39"/>
    <p:sldId id="321" r:id="rId40"/>
    <p:sldId id="322" r:id="rId41"/>
    <p:sldId id="323" r:id="rId42"/>
    <p:sldId id="324" r:id="rId43"/>
    <p:sldId id="325" r:id="rId44"/>
    <p:sldId id="326" r:id="rId45"/>
    <p:sldId id="327" r:id="rId46"/>
    <p:sldId id="328" r:id="rId47"/>
    <p:sldId id="329" r:id="rId48"/>
    <p:sldId id="330" r:id="rId49"/>
    <p:sldId id="331" r:id="rId50"/>
    <p:sldId id="332" r:id="rId51"/>
    <p:sldId id="394" r:id="rId52"/>
    <p:sldId id="395" r:id="rId53"/>
    <p:sldId id="407" r:id="rId54"/>
    <p:sldId id="408" r:id="rId55"/>
    <p:sldId id="409" r:id="rId56"/>
    <p:sldId id="410" r:id="rId57"/>
    <p:sldId id="286" r:id="rId58"/>
    <p:sldId id="451" r:id="rId59"/>
    <p:sldId id="333" r:id="rId60"/>
    <p:sldId id="270" r:id="rId61"/>
    <p:sldId id="412" r:id="rId62"/>
    <p:sldId id="334" r:id="rId63"/>
    <p:sldId id="335" r:id="rId64"/>
    <p:sldId id="336" r:id="rId65"/>
    <p:sldId id="338" r:id="rId66"/>
    <p:sldId id="339" r:id="rId67"/>
    <p:sldId id="340" r:id="rId68"/>
    <p:sldId id="341" r:id="rId69"/>
    <p:sldId id="287" r:id="rId70"/>
    <p:sldId id="446" r:id="rId71"/>
    <p:sldId id="400" r:id="rId72"/>
    <p:sldId id="401" r:id="rId73"/>
    <p:sldId id="421" r:id="rId74"/>
    <p:sldId id="422" r:id="rId75"/>
    <p:sldId id="423" r:id="rId76"/>
    <p:sldId id="424" r:id="rId77"/>
    <p:sldId id="425" r:id="rId78"/>
    <p:sldId id="426" r:id="rId79"/>
    <p:sldId id="427" r:id="rId80"/>
    <p:sldId id="428" r:id="rId81"/>
    <p:sldId id="429" r:id="rId82"/>
    <p:sldId id="430" r:id="rId83"/>
    <p:sldId id="431" r:id="rId84"/>
    <p:sldId id="432" r:id="rId85"/>
    <p:sldId id="414" r:id="rId86"/>
    <p:sldId id="415" r:id="rId87"/>
    <p:sldId id="416" r:id="rId88"/>
    <p:sldId id="360" r:id="rId89"/>
    <p:sldId id="288" r:id="rId90"/>
    <p:sldId id="447" r:id="rId91"/>
    <p:sldId id="278" r:id="rId92"/>
    <p:sldId id="366" r:id="rId93"/>
    <p:sldId id="367" r:id="rId94"/>
    <p:sldId id="368" r:id="rId95"/>
    <p:sldId id="369" r:id="rId96"/>
    <p:sldId id="370" r:id="rId97"/>
    <p:sldId id="379" r:id="rId98"/>
    <p:sldId id="380" r:id="rId99"/>
    <p:sldId id="381" r:id="rId100"/>
    <p:sldId id="382" r:id="rId101"/>
    <p:sldId id="383" r:id="rId102"/>
    <p:sldId id="384" r:id="rId103"/>
    <p:sldId id="436" r:id="rId104"/>
    <p:sldId id="385" r:id="rId105"/>
    <p:sldId id="280" r:id="rId106"/>
    <p:sldId id="386" r:id="rId107"/>
    <p:sldId id="439" r:id="rId108"/>
    <p:sldId id="448" r:id="rId109"/>
    <p:sldId id="276" r:id="rId110"/>
    <p:sldId id="277" r:id="rId111"/>
    <p:sldId id="420" r:id="rId112"/>
    <p:sldId id="438" r:id="rId113"/>
    <p:sldId id="279" r:id="rId114"/>
    <p:sldId id="413"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D8D214-4E4A-6427-04CA-17FD577B5EB5}" name="Rachel Tullet" initials="RT" userId="0500be93d1ba368d" providerId="Windows Live"/>
  <p188:author id="{1BD72F32-7AE5-EB4D-062B-26BBA0859FEF}" name="CALVELLO HYNES, Emilie" initials="CE" userId="S::ecalvello@who.int::c9dfdd63-2c12-40ec-9141-bdc893ad90f1" providerId="AD"/>
  <p188:author id="{1B667D3E-128F-37D2-0ACF-C1DF849C2710}" name="CHACALTANA BONIFAZ, Mariela Victoria" initials="CBMV" userId="S::chacaltanam@who.int::03ee5480-b5ef-427a-b4c8-24068c9f1889" providerId="AD"/>
  <p188:author id="{CBEE6C40-575B-5D32-4491-6ABBCC720D7B}" name="CSY" initials="CSY" userId="CSY" providerId="None"/>
  <p188:author id="{AFA03778-911B-54ED-123A-F7AEAA7C72F7}" name="TULLET, Rachel Beth" initials="TB" userId="S::tulletr@who.int::1fc2c28b-ed7a-43e7-a015-42a665ab83e5" providerId="AD"/>
  <p188:author id="{C0AB258D-87D2-4E46-12C7-7A4EFF4C3936}" name="isinglis" initials="is" userId="S::isinglis_gmail.com#ext#@worldhealthorg.onmicrosoft.com::e548435e-1f20-43a3-8006-d868ec4604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3F1A1F-72F4-E642-9C7D-56433832899C}" v="2" dt="2024-05-09T14:15:00.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717"/>
  </p:normalViewPr>
  <p:slideViewPr>
    <p:cSldViewPr snapToGrid="0">
      <p:cViewPr varScale="1">
        <p:scale>
          <a:sx n="102" d="100"/>
          <a:sy n="102" d="100"/>
        </p:scale>
        <p:origin x="760"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handoutMaster" Target="handoutMasters/handoutMaster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microsoft.com/office/2018/10/relationships/authors" Target="author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viewProps" Target="view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VELLO HYNES, Emilie" userId="S::ecalvello@who.int::c9dfdd63-2c12-40ec-9141-bdc893ad90f1" providerId="AD" clId="Web-{BFDABF69-DCC6-302D-E99C-0E2B6DA0C530}"/>
    <pc:docChg chg="modSld">
      <pc:chgData name="CALVELLO HYNES, Emilie" userId="S::ecalvello@who.int::c9dfdd63-2c12-40ec-9141-bdc893ad90f1" providerId="AD" clId="Web-{BFDABF69-DCC6-302D-E99C-0E2B6DA0C530}" dt="2023-10-17T13:00:17.903" v="173"/>
      <pc:docMkLst>
        <pc:docMk/>
      </pc:docMkLst>
      <pc:sldChg chg="modSp">
        <pc:chgData name="CALVELLO HYNES, Emilie" userId="S::ecalvello@who.int::c9dfdd63-2c12-40ec-9141-bdc893ad90f1" providerId="AD" clId="Web-{BFDABF69-DCC6-302D-E99C-0E2B6DA0C530}" dt="2023-10-17T13:00:17.903" v="173"/>
        <pc:sldMkLst>
          <pc:docMk/>
          <pc:sldMk cId="258789623" sldId="425"/>
        </pc:sldMkLst>
        <pc:graphicFrameChg chg="mod modGraphic">
          <ac:chgData name="CALVELLO HYNES, Emilie" userId="S::ecalvello@who.int::c9dfdd63-2c12-40ec-9141-bdc893ad90f1" providerId="AD" clId="Web-{BFDABF69-DCC6-302D-E99C-0E2B6DA0C530}" dt="2023-10-17T13:00:17.903" v="173"/>
          <ac:graphicFrameMkLst>
            <pc:docMk/>
            <pc:sldMk cId="258789623" sldId="425"/>
            <ac:graphicFrameMk id="7" creationId="{00000000-0000-0000-0000-000000000000}"/>
          </ac:graphicFrameMkLst>
        </pc:graphicFrameChg>
      </pc:sldChg>
    </pc:docChg>
  </pc:docChgLst>
  <pc:docChgLst>
    <pc:chgData name="Rachel Tullet" userId="0500be93d1ba368d" providerId="LiveId" clId="{98C2247D-77F9-449D-8EA3-B49977D94EB3}"/>
    <pc:docChg chg="undo custSel addSld delSld modSld">
      <pc:chgData name="Rachel Tullet" userId="0500be93d1ba368d" providerId="LiveId" clId="{98C2247D-77F9-449D-8EA3-B49977D94EB3}" dt="2023-06-04T09:17:05.498" v="4759" actId="478"/>
      <pc:docMkLst>
        <pc:docMk/>
      </pc:docMkLst>
      <pc:sldChg chg="modNotesTx">
        <pc:chgData name="Rachel Tullet" userId="0500be93d1ba368d" providerId="LiveId" clId="{98C2247D-77F9-449D-8EA3-B49977D94EB3}" dt="2023-06-04T07:20:55.577" v="3695" actId="20577"/>
        <pc:sldMkLst>
          <pc:docMk/>
          <pc:sldMk cId="3488105374" sldId="276"/>
        </pc:sldMkLst>
      </pc:sldChg>
      <pc:sldChg chg="modNotesTx">
        <pc:chgData name="Rachel Tullet" userId="0500be93d1ba368d" providerId="LiveId" clId="{98C2247D-77F9-449D-8EA3-B49977D94EB3}" dt="2023-06-04T07:21:14.437" v="3784" actId="20577"/>
        <pc:sldMkLst>
          <pc:docMk/>
          <pc:sldMk cId="3842613520" sldId="279"/>
        </pc:sldMkLst>
      </pc:sldChg>
      <pc:sldChg chg="modSp mod modNotesTx">
        <pc:chgData name="Rachel Tullet" userId="0500be93d1ba368d" providerId="LiveId" clId="{98C2247D-77F9-449D-8EA3-B49977D94EB3}" dt="2023-06-04T07:19:23.445" v="3436" actId="20577"/>
        <pc:sldMkLst>
          <pc:docMk/>
          <pc:sldMk cId="1879423530" sldId="280"/>
        </pc:sldMkLst>
        <pc:spChg chg="mod">
          <ac:chgData name="Rachel Tullet" userId="0500be93d1ba368d" providerId="LiveId" clId="{98C2247D-77F9-449D-8EA3-B49977D94EB3}" dt="2023-06-04T07:18:00.017" v="3337" actId="20577"/>
          <ac:spMkLst>
            <pc:docMk/>
            <pc:sldMk cId="1879423530" sldId="280"/>
            <ac:spMk id="3" creationId="{00000000-0000-0000-0000-000000000000}"/>
          </ac:spMkLst>
        </pc:spChg>
      </pc:sldChg>
      <pc:sldChg chg="modNotesTx">
        <pc:chgData name="Rachel Tullet" userId="0500be93d1ba368d" providerId="LiveId" clId="{98C2247D-77F9-449D-8EA3-B49977D94EB3}" dt="2023-06-04T06:28:53.070" v="1824" actId="20577"/>
        <pc:sldMkLst>
          <pc:docMk/>
          <pc:sldMk cId="1528807110" sldId="286"/>
        </pc:sldMkLst>
      </pc:sldChg>
      <pc:sldChg chg="modNotesTx">
        <pc:chgData name="Rachel Tullet" userId="0500be93d1ba368d" providerId="LiveId" clId="{98C2247D-77F9-449D-8EA3-B49977D94EB3}" dt="2023-06-04T06:36:10.295" v="2014" actId="115"/>
        <pc:sldMkLst>
          <pc:docMk/>
          <pc:sldMk cId="1139846320" sldId="287"/>
        </pc:sldMkLst>
      </pc:sldChg>
      <pc:sldChg chg="modNotesTx">
        <pc:chgData name="Rachel Tullet" userId="0500be93d1ba368d" providerId="LiveId" clId="{98C2247D-77F9-449D-8EA3-B49977D94EB3}" dt="2023-06-04T07:04:13.905" v="3037" actId="115"/>
        <pc:sldMkLst>
          <pc:docMk/>
          <pc:sldMk cId="1623342319" sldId="288"/>
        </pc:sldMkLst>
      </pc:sldChg>
      <pc:sldChg chg="modNotesTx">
        <pc:chgData name="Rachel Tullet" userId="0500be93d1ba368d" providerId="LiveId" clId="{98C2247D-77F9-449D-8EA3-B49977D94EB3}" dt="2023-06-04T05:37:42.607" v="1077" actId="20577"/>
        <pc:sldMkLst>
          <pc:docMk/>
          <pc:sldMk cId="1520543117" sldId="290"/>
        </pc:sldMkLst>
      </pc:sldChg>
      <pc:sldChg chg="modSp mod">
        <pc:chgData name="Rachel Tullet" userId="0500be93d1ba368d" providerId="LiveId" clId="{98C2247D-77F9-449D-8EA3-B49977D94EB3}" dt="2023-06-04T06:04:55.789" v="1305" actId="1076"/>
        <pc:sldMkLst>
          <pc:docMk/>
          <pc:sldMk cId="1457812611" sldId="293"/>
        </pc:sldMkLst>
        <pc:spChg chg="mod">
          <ac:chgData name="Rachel Tullet" userId="0500be93d1ba368d" providerId="LiveId" clId="{98C2247D-77F9-449D-8EA3-B49977D94EB3}" dt="2023-06-04T06:04:26.390" v="1302" actId="1076"/>
          <ac:spMkLst>
            <pc:docMk/>
            <pc:sldMk cId="1457812611" sldId="293"/>
            <ac:spMk id="2" creationId="{00000000-0000-0000-0000-000000000000}"/>
          </ac:spMkLst>
        </pc:spChg>
        <pc:spChg chg="mod">
          <ac:chgData name="Rachel Tullet" userId="0500be93d1ba368d" providerId="LiveId" clId="{98C2247D-77F9-449D-8EA3-B49977D94EB3}" dt="2023-06-04T06:04:44.684" v="1303" actId="255"/>
          <ac:spMkLst>
            <pc:docMk/>
            <pc:sldMk cId="1457812611" sldId="293"/>
            <ac:spMk id="3" creationId="{00000000-0000-0000-0000-000000000000}"/>
          </ac:spMkLst>
        </pc:spChg>
        <pc:spChg chg="mod">
          <ac:chgData name="Rachel Tullet" userId="0500be93d1ba368d" providerId="LiveId" clId="{98C2247D-77F9-449D-8EA3-B49977D94EB3}" dt="2023-06-04T06:04:55.789" v="1305" actId="1076"/>
          <ac:spMkLst>
            <pc:docMk/>
            <pc:sldMk cId="1457812611" sldId="293"/>
            <ac:spMk id="7" creationId="{E4C02B51-0B08-3263-688F-24395CBD6DD4}"/>
          </ac:spMkLst>
        </pc:spChg>
        <pc:picChg chg="mod">
          <ac:chgData name="Rachel Tullet" userId="0500be93d1ba368d" providerId="LiveId" clId="{98C2247D-77F9-449D-8EA3-B49977D94EB3}" dt="2023-06-04T06:04:51.780" v="1304" actId="1076"/>
          <ac:picMkLst>
            <pc:docMk/>
            <pc:sldMk cId="1457812611" sldId="293"/>
            <ac:picMk id="4" creationId="{9A832C5B-1FA6-D7AD-C84D-B801D3F1B21B}"/>
          </ac:picMkLst>
        </pc:picChg>
      </pc:sldChg>
      <pc:sldChg chg="modSp mod modNotesTx">
        <pc:chgData name="Rachel Tullet" userId="0500be93d1ba368d" providerId="LiveId" clId="{98C2247D-77F9-449D-8EA3-B49977D94EB3}" dt="2023-06-04T06:05:31.313" v="1311" actId="20577"/>
        <pc:sldMkLst>
          <pc:docMk/>
          <pc:sldMk cId="1912643121" sldId="294"/>
        </pc:sldMkLst>
        <pc:spChg chg="mod">
          <ac:chgData name="Rachel Tullet" userId="0500be93d1ba368d" providerId="LiveId" clId="{98C2247D-77F9-449D-8EA3-B49977D94EB3}" dt="2023-06-04T06:05:22.793" v="1310" actId="1076"/>
          <ac:spMkLst>
            <pc:docMk/>
            <pc:sldMk cId="1912643121" sldId="294"/>
            <ac:spMk id="6" creationId="{BA433DC0-B62C-DE13-A9DE-C3B477E6B43D}"/>
          </ac:spMkLst>
        </pc:spChg>
        <pc:picChg chg="mod">
          <ac:chgData name="Rachel Tullet" userId="0500be93d1ba368d" providerId="LiveId" clId="{98C2247D-77F9-449D-8EA3-B49977D94EB3}" dt="2023-06-04T06:05:17.651" v="1309" actId="1076"/>
          <ac:picMkLst>
            <pc:docMk/>
            <pc:sldMk cId="1912643121" sldId="294"/>
            <ac:picMk id="7" creationId="{EA43E6AA-E4AC-9F8E-9542-411E9BFC4B9E}"/>
          </ac:picMkLst>
        </pc:picChg>
      </pc:sldChg>
      <pc:sldChg chg="modNotesTx">
        <pc:chgData name="Rachel Tullet" userId="0500be93d1ba368d" providerId="LiveId" clId="{98C2247D-77F9-449D-8EA3-B49977D94EB3}" dt="2023-06-04T06:06:09.843" v="1313" actId="20577"/>
        <pc:sldMkLst>
          <pc:docMk/>
          <pc:sldMk cId="1683078147" sldId="295"/>
        </pc:sldMkLst>
      </pc:sldChg>
      <pc:sldChg chg="delSp mod">
        <pc:chgData name="Rachel Tullet" userId="0500be93d1ba368d" providerId="LiveId" clId="{98C2247D-77F9-449D-8EA3-B49977D94EB3}" dt="2023-06-04T09:16:34.980" v="4751" actId="478"/>
        <pc:sldMkLst>
          <pc:docMk/>
          <pc:sldMk cId="87285554" sldId="296"/>
        </pc:sldMkLst>
        <pc:picChg chg="del">
          <ac:chgData name="Rachel Tullet" userId="0500be93d1ba368d" providerId="LiveId" clId="{98C2247D-77F9-449D-8EA3-B49977D94EB3}" dt="2023-06-04T09:16:34.980" v="4751" actId="478"/>
          <ac:picMkLst>
            <pc:docMk/>
            <pc:sldMk cId="87285554" sldId="296"/>
            <ac:picMk id="3" creationId="{3424DE92-C360-538D-A2E3-C9291169E15F}"/>
          </ac:picMkLst>
        </pc:picChg>
      </pc:sldChg>
      <pc:sldChg chg="modSp mod modNotesTx">
        <pc:chgData name="Rachel Tullet" userId="0500be93d1ba368d" providerId="LiveId" clId="{98C2247D-77F9-449D-8EA3-B49977D94EB3}" dt="2023-06-04T06:06:57.167" v="1320" actId="1076"/>
        <pc:sldMkLst>
          <pc:docMk/>
          <pc:sldMk cId="817744870" sldId="297"/>
        </pc:sldMkLst>
        <pc:spChg chg="mod">
          <ac:chgData name="Rachel Tullet" userId="0500be93d1ba368d" providerId="LiveId" clId="{98C2247D-77F9-449D-8EA3-B49977D94EB3}" dt="2023-06-04T06:06:57.167" v="1320" actId="1076"/>
          <ac:spMkLst>
            <pc:docMk/>
            <pc:sldMk cId="817744870" sldId="297"/>
            <ac:spMk id="6" creationId="{A4317BB4-7E51-FD2B-FA89-E1156D96A3E7}"/>
          </ac:spMkLst>
        </pc:spChg>
        <pc:picChg chg="mod">
          <ac:chgData name="Rachel Tullet" userId="0500be93d1ba368d" providerId="LiveId" clId="{98C2247D-77F9-449D-8EA3-B49977D94EB3}" dt="2023-06-04T06:06:53.768" v="1319" actId="1076"/>
          <ac:picMkLst>
            <pc:docMk/>
            <pc:sldMk cId="817744870" sldId="297"/>
            <ac:picMk id="3" creationId="{B346AF26-BD2E-A98A-5612-B3C85809B8E9}"/>
          </ac:picMkLst>
        </pc:picChg>
      </pc:sldChg>
      <pc:sldChg chg="modNotesTx">
        <pc:chgData name="Rachel Tullet" userId="0500be93d1ba368d" providerId="LiveId" clId="{98C2247D-77F9-449D-8EA3-B49977D94EB3}" dt="2023-06-04T06:07:58.464" v="1345" actId="20577"/>
        <pc:sldMkLst>
          <pc:docMk/>
          <pc:sldMk cId="1134363770" sldId="299"/>
        </pc:sldMkLst>
      </pc:sldChg>
      <pc:sldChg chg="modNotesTx">
        <pc:chgData name="Rachel Tullet" userId="0500be93d1ba368d" providerId="LiveId" clId="{98C2247D-77F9-449D-8EA3-B49977D94EB3}" dt="2023-06-04T06:08:50.265" v="1362" actId="20577"/>
        <pc:sldMkLst>
          <pc:docMk/>
          <pc:sldMk cId="2069414034" sldId="302"/>
        </pc:sldMkLst>
      </pc:sldChg>
      <pc:sldChg chg="modNotesTx">
        <pc:chgData name="Rachel Tullet" userId="0500be93d1ba368d" providerId="LiveId" clId="{98C2247D-77F9-449D-8EA3-B49977D94EB3}" dt="2023-06-04T06:08:59.263" v="1367" actId="20577"/>
        <pc:sldMkLst>
          <pc:docMk/>
          <pc:sldMk cId="654420049" sldId="303"/>
        </pc:sldMkLst>
      </pc:sldChg>
      <pc:sldChg chg="modSp mod modNotesTx">
        <pc:chgData name="Rachel Tullet" userId="0500be93d1ba368d" providerId="LiveId" clId="{98C2247D-77F9-449D-8EA3-B49977D94EB3}" dt="2023-06-04T06:09:30.268" v="1378" actId="1076"/>
        <pc:sldMkLst>
          <pc:docMk/>
          <pc:sldMk cId="1700619137" sldId="304"/>
        </pc:sldMkLst>
        <pc:spChg chg="mod">
          <ac:chgData name="Rachel Tullet" userId="0500be93d1ba368d" providerId="LiveId" clId="{98C2247D-77F9-449D-8EA3-B49977D94EB3}" dt="2023-06-04T06:09:11.401" v="1369" actId="20577"/>
          <ac:spMkLst>
            <pc:docMk/>
            <pc:sldMk cId="1700619137" sldId="304"/>
            <ac:spMk id="4" creationId="{FA2967ED-1D8B-79CE-412A-7032DBD93631}"/>
          </ac:spMkLst>
        </pc:spChg>
        <pc:spChg chg="mod">
          <ac:chgData name="Rachel Tullet" userId="0500be93d1ba368d" providerId="LiveId" clId="{98C2247D-77F9-449D-8EA3-B49977D94EB3}" dt="2023-06-04T06:09:30.268" v="1378" actId="1076"/>
          <ac:spMkLst>
            <pc:docMk/>
            <pc:sldMk cId="1700619137" sldId="304"/>
            <ac:spMk id="5" creationId="{9D6BF941-C28C-01EB-0A99-D6790D869807}"/>
          </ac:spMkLst>
        </pc:spChg>
      </pc:sldChg>
      <pc:sldChg chg="modNotesTx">
        <pc:chgData name="Rachel Tullet" userId="0500be93d1ba368d" providerId="LiveId" clId="{98C2247D-77F9-449D-8EA3-B49977D94EB3}" dt="2023-06-04T06:10:57.220" v="1502" actId="20577"/>
        <pc:sldMkLst>
          <pc:docMk/>
          <pc:sldMk cId="185597223" sldId="305"/>
        </pc:sldMkLst>
      </pc:sldChg>
      <pc:sldChg chg="modNotesTx">
        <pc:chgData name="Rachel Tullet" userId="0500be93d1ba368d" providerId="LiveId" clId="{98C2247D-77F9-449D-8EA3-B49977D94EB3}" dt="2023-06-04T06:15:09.499" v="1544" actId="20577"/>
        <pc:sldMkLst>
          <pc:docMk/>
          <pc:sldMk cId="1720520331" sldId="306"/>
        </pc:sldMkLst>
      </pc:sldChg>
      <pc:sldChg chg="modNotesTx">
        <pc:chgData name="Rachel Tullet" userId="0500be93d1ba368d" providerId="LiveId" clId="{98C2247D-77F9-449D-8EA3-B49977D94EB3}" dt="2023-06-04T06:17:37.763" v="1597" actId="20577"/>
        <pc:sldMkLst>
          <pc:docMk/>
          <pc:sldMk cId="589794478" sldId="310"/>
        </pc:sldMkLst>
      </pc:sldChg>
      <pc:sldChg chg="modNotesTx">
        <pc:chgData name="Rachel Tullet" userId="0500be93d1ba368d" providerId="LiveId" clId="{98C2247D-77F9-449D-8EA3-B49977D94EB3}" dt="2023-06-04T06:19:03.322" v="1648" actId="20577"/>
        <pc:sldMkLst>
          <pc:docMk/>
          <pc:sldMk cId="1366021738" sldId="312"/>
        </pc:sldMkLst>
      </pc:sldChg>
      <pc:sldChg chg="modNotesTx">
        <pc:chgData name="Rachel Tullet" userId="0500be93d1ba368d" providerId="LiveId" clId="{98C2247D-77F9-449D-8EA3-B49977D94EB3}" dt="2023-06-04T06:21:02.216" v="1669" actId="20577"/>
        <pc:sldMkLst>
          <pc:docMk/>
          <pc:sldMk cId="11039567" sldId="318"/>
        </pc:sldMkLst>
      </pc:sldChg>
      <pc:sldChg chg="modNotesTx">
        <pc:chgData name="Rachel Tullet" userId="0500be93d1ba368d" providerId="LiveId" clId="{98C2247D-77F9-449D-8EA3-B49977D94EB3}" dt="2023-06-04T06:22:43.877" v="1671"/>
        <pc:sldMkLst>
          <pc:docMk/>
          <pc:sldMk cId="1516073044" sldId="321"/>
        </pc:sldMkLst>
      </pc:sldChg>
      <pc:sldChg chg="modSp mod modNotesTx">
        <pc:chgData name="Rachel Tullet" userId="0500be93d1ba368d" providerId="LiveId" clId="{98C2247D-77F9-449D-8EA3-B49977D94EB3}" dt="2023-06-04T06:22:47.973" v="1673"/>
        <pc:sldMkLst>
          <pc:docMk/>
          <pc:sldMk cId="1242967759" sldId="322"/>
        </pc:sldMkLst>
        <pc:spChg chg="mod">
          <ac:chgData name="Rachel Tullet" userId="0500be93d1ba368d" providerId="LiveId" clId="{98C2247D-77F9-449D-8EA3-B49977D94EB3}" dt="2023-06-04T06:21:45.772" v="1670" actId="1076"/>
          <ac:spMkLst>
            <pc:docMk/>
            <pc:sldMk cId="1242967759" sldId="322"/>
            <ac:spMk id="6" creationId="{25180177-FF74-9C15-F018-050C0BBBE4DC}"/>
          </ac:spMkLst>
        </pc:spChg>
      </pc:sldChg>
      <pc:sldChg chg="modNotesTx">
        <pc:chgData name="Rachel Tullet" userId="0500be93d1ba368d" providerId="LiveId" clId="{98C2247D-77F9-449D-8EA3-B49977D94EB3}" dt="2023-06-04T06:22:53.680" v="1675"/>
        <pc:sldMkLst>
          <pc:docMk/>
          <pc:sldMk cId="160252260" sldId="323"/>
        </pc:sldMkLst>
      </pc:sldChg>
      <pc:sldChg chg="modNotesTx">
        <pc:chgData name="Rachel Tullet" userId="0500be93d1ba368d" providerId="LiveId" clId="{98C2247D-77F9-449D-8EA3-B49977D94EB3}" dt="2023-06-04T06:22:57.345" v="1678"/>
        <pc:sldMkLst>
          <pc:docMk/>
          <pc:sldMk cId="1298070161" sldId="324"/>
        </pc:sldMkLst>
      </pc:sldChg>
      <pc:sldChg chg="modNotesTx">
        <pc:chgData name="Rachel Tullet" userId="0500be93d1ba368d" providerId="LiveId" clId="{98C2247D-77F9-449D-8EA3-B49977D94EB3}" dt="2023-06-04T06:23:02.386" v="1679"/>
        <pc:sldMkLst>
          <pc:docMk/>
          <pc:sldMk cId="614031207" sldId="326"/>
        </pc:sldMkLst>
      </pc:sldChg>
      <pc:sldChg chg="modSp mod modNotesTx">
        <pc:chgData name="Rachel Tullet" userId="0500be93d1ba368d" providerId="LiveId" clId="{98C2247D-77F9-449D-8EA3-B49977D94EB3}" dt="2023-06-04T06:24:34.443" v="1700" actId="1076"/>
        <pc:sldMkLst>
          <pc:docMk/>
          <pc:sldMk cId="1573003563" sldId="329"/>
        </pc:sldMkLst>
        <pc:picChg chg="mod">
          <ac:chgData name="Rachel Tullet" userId="0500be93d1ba368d" providerId="LiveId" clId="{98C2247D-77F9-449D-8EA3-B49977D94EB3}" dt="2023-06-04T06:24:34.443" v="1700" actId="1076"/>
          <ac:picMkLst>
            <pc:docMk/>
            <pc:sldMk cId="1573003563" sldId="329"/>
            <ac:picMk id="9" creationId="{00000000-0000-0000-0000-000000000000}"/>
          </ac:picMkLst>
        </pc:picChg>
      </pc:sldChg>
      <pc:sldChg chg="modNotesTx">
        <pc:chgData name="Rachel Tullet" userId="0500be93d1ba368d" providerId="LiveId" clId="{98C2247D-77F9-449D-8EA3-B49977D94EB3}" dt="2023-06-04T06:23:54.180" v="1683"/>
        <pc:sldMkLst>
          <pc:docMk/>
          <pc:sldMk cId="1437040533" sldId="330"/>
        </pc:sldMkLst>
      </pc:sldChg>
      <pc:sldChg chg="modNotesTx">
        <pc:chgData name="Rachel Tullet" userId="0500be93d1ba368d" providerId="LiveId" clId="{98C2247D-77F9-449D-8EA3-B49977D94EB3}" dt="2023-06-04T06:24:02.140" v="1691"/>
        <pc:sldMkLst>
          <pc:docMk/>
          <pc:sldMk cId="1673871091" sldId="331"/>
        </pc:sldMkLst>
      </pc:sldChg>
      <pc:sldChg chg="modNotesTx">
        <pc:chgData name="Rachel Tullet" userId="0500be93d1ba368d" providerId="LiveId" clId="{98C2247D-77F9-449D-8EA3-B49977D94EB3}" dt="2023-06-04T06:24:17.809" v="1699" actId="20577"/>
        <pc:sldMkLst>
          <pc:docMk/>
          <pc:sldMk cId="164978167" sldId="332"/>
        </pc:sldMkLst>
      </pc:sldChg>
      <pc:sldChg chg="modSp mod">
        <pc:chgData name="Rachel Tullet" userId="0500be93d1ba368d" providerId="LiveId" clId="{98C2247D-77F9-449D-8EA3-B49977D94EB3}" dt="2023-06-04T06:29:44.783" v="1888" actId="20577"/>
        <pc:sldMkLst>
          <pc:docMk/>
          <pc:sldMk cId="1249689557" sldId="333"/>
        </pc:sldMkLst>
        <pc:spChg chg="mod">
          <ac:chgData name="Rachel Tullet" userId="0500be93d1ba368d" providerId="LiveId" clId="{98C2247D-77F9-449D-8EA3-B49977D94EB3}" dt="2023-06-04T06:29:44.783" v="1888" actId="20577"/>
          <ac:spMkLst>
            <pc:docMk/>
            <pc:sldMk cId="1249689557" sldId="333"/>
            <ac:spMk id="6" creationId="{5E5420F0-3F98-104D-B655-FF3C2271605F}"/>
          </ac:spMkLst>
        </pc:spChg>
      </pc:sldChg>
      <pc:sldChg chg="modNotesTx">
        <pc:chgData name="Rachel Tullet" userId="0500be93d1ba368d" providerId="LiveId" clId="{98C2247D-77F9-449D-8EA3-B49977D94EB3}" dt="2023-06-04T06:30:55.361" v="1905" actId="20577"/>
        <pc:sldMkLst>
          <pc:docMk/>
          <pc:sldMk cId="1550862143" sldId="334"/>
        </pc:sldMkLst>
      </pc:sldChg>
      <pc:sldChg chg="modSp mod modNotesTx">
        <pc:chgData name="Rachel Tullet" userId="0500be93d1ba368d" providerId="LiveId" clId="{98C2247D-77F9-449D-8EA3-B49977D94EB3}" dt="2023-06-04T06:32:19.915" v="1949" actId="20577"/>
        <pc:sldMkLst>
          <pc:docMk/>
          <pc:sldMk cId="132938597" sldId="336"/>
        </pc:sldMkLst>
        <pc:spChg chg="mod">
          <ac:chgData name="Rachel Tullet" userId="0500be93d1ba368d" providerId="LiveId" clId="{98C2247D-77F9-449D-8EA3-B49977D94EB3}" dt="2023-06-04T06:32:09.280" v="1943" actId="1076"/>
          <ac:spMkLst>
            <pc:docMk/>
            <pc:sldMk cId="132938597" sldId="336"/>
            <ac:spMk id="7" creationId="{7F41F684-9104-5AB0-B6D7-9F3BA28F40B3}"/>
          </ac:spMkLst>
        </pc:spChg>
      </pc:sldChg>
      <pc:sldChg chg="modSp mod">
        <pc:chgData name="Rachel Tullet" userId="0500be93d1ba368d" providerId="LiveId" clId="{98C2247D-77F9-449D-8EA3-B49977D94EB3}" dt="2023-06-04T06:33:11.738" v="1951" actId="1076"/>
        <pc:sldMkLst>
          <pc:docMk/>
          <pc:sldMk cId="393928984" sldId="339"/>
        </pc:sldMkLst>
        <pc:spChg chg="mod">
          <ac:chgData name="Rachel Tullet" userId="0500be93d1ba368d" providerId="LiveId" clId="{98C2247D-77F9-449D-8EA3-B49977D94EB3}" dt="2023-06-04T06:33:11.738" v="1951" actId="1076"/>
          <ac:spMkLst>
            <pc:docMk/>
            <pc:sldMk cId="393928984" sldId="339"/>
            <ac:spMk id="3" creationId="{00000000-0000-0000-0000-000000000000}"/>
          </ac:spMkLst>
        </pc:spChg>
        <pc:spChg chg="mod">
          <ac:chgData name="Rachel Tullet" userId="0500be93d1ba368d" providerId="LiveId" clId="{98C2247D-77F9-449D-8EA3-B49977D94EB3}" dt="2023-06-04T06:33:07.699" v="1950" actId="1076"/>
          <ac:spMkLst>
            <pc:docMk/>
            <pc:sldMk cId="393928984" sldId="339"/>
            <ac:spMk id="4" creationId="{00000000-0000-0000-0000-000000000000}"/>
          </ac:spMkLst>
        </pc:spChg>
      </pc:sldChg>
      <pc:sldChg chg="modNotesTx">
        <pc:chgData name="Rachel Tullet" userId="0500be93d1ba368d" providerId="LiveId" clId="{98C2247D-77F9-449D-8EA3-B49977D94EB3}" dt="2023-06-04T06:33:23.385" v="1960" actId="20577"/>
        <pc:sldMkLst>
          <pc:docMk/>
          <pc:sldMk cId="2133402969" sldId="340"/>
        </pc:sldMkLst>
      </pc:sldChg>
      <pc:sldChg chg="modSp mod modNotesTx">
        <pc:chgData name="Rachel Tullet" userId="0500be93d1ba368d" providerId="LiveId" clId="{98C2247D-77F9-449D-8EA3-B49977D94EB3}" dt="2023-06-04T06:35:16.807" v="1997" actId="1076"/>
        <pc:sldMkLst>
          <pc:docMk/>
          <pc:sldMk cId="540255127" sldId="341"/>
        </pc:sldMkLst>
        <pc:spChg chg="mod">
          <ac:chgData name="Rachel Tullet" userId="0500be93d1ba368d" providerId="LiveId" clId="{98C2247D-77F9-449D-8EA3-B49977D94EB3}" dt="2023-06-04T06:34:58.693" v="1994" actId="20577"/>
          <ac:spMkLst>
            <pc:docMk/>
            <pc:sldMk cId="540255127" sldId="341"/>
            <ac:spMk id="4" creationId="{00000000-0000-0000-0000-000000000000}"/>
          </ac:spMkLst>
        </pc:spChg>
        <pc:spChg chg="mod">
          <ac:chgData name="Rachel Tullet" userId="0500be93d1ba368d" providerId="LiveId" clId="{98C2247D-77F9-449D-8EA3-B49977D94EB3}" dt="2023-06-04T06:35:16.807" v="1997" actId="1076"/>
          <ac:spMkLst>
            <pc:docMk/>
            <pc:sldMk cId="540255127" sldId="341"/>
            <ac:spMk id="7" creationId="{C7A82A7D-9E8C-AF13-5D1C-E51690850A85}"/>
          </ac:spMkLst>
        </pc:spChg>
        <pc:picChg chg="mod">
          <ac:chgData name="Rachel Tullet" userId="0500be93d1ba368d" providerId="LiveId" clId="{98C2247D-77F9-449D-8EA3-B49977D94EB3}" dt="2023-06-04T06:35:13.538" v="1996" actId="1076"/>
          <ac:picMkLst>
            <pc:docMk/>
            <pc:sldMk cId="540255127" sldId="341"/>
            <ac:picMk id="5" creationId="{88EB9339-939A-FF51-B9E8-E59BB9030089}"/>
          </ac:picMkLst>
        </pc:picChg>
      </pc:sldChg>
      <pc:sldChg chg="addSp modSp mod modNotesTx">
        <pc:chgData name="Rachel Tullet" userId="0500be93d1ba368d" providerId="LiveId" clId="{98C2247D-77F9-449D-8EA3-B49977D94EB3}" dt="2023-06-04T07:03:48.107" v="3027" actId="1076"/>
        <pc:sldMkLst>
          <pc:docMk/>
          <pc:sldMk cId="637144813" sldId="360"/>
        </pc:sldMkLst>
        <pc:spChg chg="add mod">
          <ac:chgData name="Rachel Tullet" userId="0500be93d1ba368d" providerId="LiveId" clId="{98C2247D-77F9-449D-8EA3-B49977D94EB3}" dt="2023-06-04T07:03:48.107" v="3027" actId="1076"/>
          <ac:spMkLst>
            <pc:docMk/>
            <pc:sldMk cId="637144813" sldId="360"/>
            <ac:spMk id="2" creationId="{C1140BFD-EF24-4886-5EE0-39AF928EDA16}"/>
          </ac:spMkLst>
        </pc:spChg>
        <pc:spChg chg="add mod">
          <ac:chgData name="Rachel Tullet" userId="0500be93d1ba368d" providerId="LiveId" clId="{98C2247D-77F9-449D-8EA3-B49977D94EB3}" dt="2023-06-04T07:03:43.100" v="3026" actId="1076"/>
          <ac:spMkLst>
            <pc:docMk/>
            <pc:sldMk cId="637144813" sldId="360"/>
            <ac:spMk id="4" creationId="{32CAA40D-084E-F968-47A3-1FE52A290B3C}"/>
          </ac:spMkLst>
        </pc:spChg>
      </pc:sldChg>
      <pc:sldChg chg="modNotesTx">
        <pc:chgData name="Rachel Tullet" userId="0500be93d1ba368d" providerId="LiveId" clId="{98C2247D-77F9-449D-8EA3-B49977D94EB3}" dt="2023-06-04T07:05:47.177" v="3055"/>
        <pc:sldMkLst>
          <pc:docMk/>
          <pc:sldMk cId="1945865860" sldId="366"/>
        </pc:sldMkLst>
      </pc:sldChg>
      <pc:sldChg chg="modNotesTx">
        <pc:chgData name="Rachel Tullet" userId="0500be93d1ba368d" providerId="LiveId" clId="{98C2247D-77F9-449D-8EA3-B49977D94EB3}" dt="2023-06-04T07:08:00.048" v="3161"/>
        <pc:sldMkLst>
          <pc:docMk/>
          <pc:sldMk cId="1031686785" sldId="367"/>
        </pc:sldMkLst>
      </pc:sldChg>
      <pc:sldChg chg="modNotesTx">
        <pc:chgData name="Rachel Tullet" userId="0500be93d1ba368d" providerId="LiveId" clId="{98C2247D-77F9-449D-8EA3-B49977D94EB3}" dt="2023-06-04T07:11:43.721" v="3193" actId="20577"/>
        <pc:sldMkLst>
          <pc:docMk/>
          <pc:sldMk cId="1443539675" sldId="368"/>
        </pc:sldMkLst>
      </pc:sldChg>
      <pc:sldChg chg="modSp mod modNotesTx">
        <pc:chgData name="Rachel Tullet" userId="0500be93d1ba368d" providerId="LiveId" clId="{98C2247D-77F9-449D-8EA3-B49977D94EB3}" dt="2023-06-04T07:10:02.669" v="3184" actId="20577"/>
        <pc:sldMkLst>
          <pc:docMk/>
          <pc:sldMk cId="305886080" sldId="369"/>
        </pc:sldMkLst>
        <pc:spChg chg="mod">
          <ac:chgData name="Rachel Tullet" userId="0500be93d1ba368d" providerId="LiveId" clId="{98C2247D-77F9-449D-8EA3-B49977D94EB3}" dt="2023-06-04T07:10:02.669" v="3184" actId="20577"/>
          <ac:spMkLst>
            <pc:docMk/>
            <pc:sldMk cId="305886080" sldId="369"/>
            <ac:spMk id="3" creationId="{00000000-0000-0000-0000-000000000000}"/>
          </ac:spMkLst>
        </pc:spChg>
      </pc:sldChg>
      <pc:sldChg chg="modNotesTx">
        <pc:chgData name="Rachel Tullet" userId="0500be93d1ba368d" providerId="LiveId" clId="{98C2247D-77F9-449D-8EA3-B49977D94EB3}" dt="2023-06-04T07:12:01.278" v="3205" actId="20577"/>
        <pc:sldMkLst>
          <pc:docMk/>
          <pc:sldMk cId="1050863079" sldId="370"/>
        </pc:sldMkLst>
      </pc:sldChg>
      <pc:sldChg chg="modSp mod modNotesTx">
        <pc:chgData name="Rachel Tullet" userId="0500be93d1ba368d" providerId="LiveId" clId="{98C2247D-77F9-449D-8EA3-B49977D94EB3}" dt="2023-06-04T07:13:04.560" v="3224" actId="1076"/>
        <pc:sldMkLst>
          <pc:docMk/>
          <pc:sldMk cId="338206937" sldId="379"/>
        </pc:sldMkLst>
        <pc:spChg chg="mod">
          <ac:chgData name="Rachel Tullet" userId="0500be93d1ba368d" providerId="LiveId" clId="{98C2247D-77F9-449D-8EA3-B49977D94EB3}" dt="2023-06-04T07:13:01.565" v="3223" actId="1076"/>
          <ac:spMkLst>
            <pc:docMk/>
            <pc:sldMk cId="338206937" sldId="379"/>
            <ac:spMk id="2" creationId="{00000000-0000-0000-0000-000000000000}"/>
          </ac:spMkLst>
        </pc:spChg>
        <pc:spChg chg="mod">
          <ac:chgData name="Rachel Tullet" userId="0500be93d1ba368d" providerId="LiveId" clId="{98C2247D-77F9-449D-8EA3-B49977D94EB3}" dt="2023-06-04T07:13:04.560" v="3224" actId="1076"/>
          <ac:spMkLst>
            <pc:docMk/>
            <pc:sldMk cId="338206937" sldId="379"/>
            <ac:spMk id="3" creationId="{00000000-0000-0000-0000-000000000000}"/>
          </ac:spMkLst>
        </pc:spChg>
      </pc:sldChg>
      <pc:sldChg chg="delSp modSp mod modNotesTx">
        <pc:chgData name="Rachel Tullet" userId="0500be93d1ba368d" providerId="LiveId" clId="{98C2247D-77F9-449D-8EA3-B49977D94EB3}" dt="2023-06-04T07:13:22.239" v="3227" actId="1076"/>
        <pc:sldMkLst>
          <pc:docMk/>
          <pc:sldMk cId="601229319" sldId="380"/>
        </pc:sldMkLst>
        <pc:spChg chg="mod">
          <ac:chgData name="Rachel Tullet" userId="0500be93d1ba368d" providerId="LiveId" clId="{98C2247D-77F9-449D-8EA3-B49977D94EB3}" dt="2023-06-04T07:13:22.239" v="3227" actId="1076"/>
          <ac:spMkLst>
            <pc:docMk/>
            <pc:sldMk cId="601229319" sldId="380"/>
            <ac:spMk id="5" creationId="{EDA41A68-6B65-5EA3-9476-7AAAC33F2B94}"/>
          </ac:spMkLst>
        </pc:spChg>
        <pc:spChg chg="del">
          <ac:chgData name="Rachel Tullet" userId="0500be93d1ba368d" providerId="LiveId" clId="{98C2247D-77F9-449D-8EA3-B49977D94EB3}" dt="2023-06-04T07:13:17.583" v="3226" actId="478"/>
          <ac:spMkLst>
            <pc:docMk/>
            <pc:sldMk cId="601229319" sldId="380"/>
            <ac:spMk id="6" creationId="{8F94EF61-B934-5E93-BE98-204231911E28}"/>
          </ac:spMkLst>
        </pc:spChg>
        <pc:spChg chg="mod">
          <ac:chgData name="Rachel Tullet" userId="0500be93d1ba368d" providerId="LiveId" clId="{98C2247D-77F9-449D-8EA3-B49977D94EB3}" dt="2023-06-04T07:13:13.934" v="3225" actId="255"/>
          <ac:spMkLst>
            <pc:docMk/>
            <pc:sldMk cId="601229319" sldId="380"/>
            <ac:spMk id="7" creationId="{00000000-0000-0000-0000-000000000000}"/>
          </ac:spMkLst>
        </pc:spChg>
      </pc:sldChg>
      <pc:sldChg chg="delSp modSp mod modNotesTx">
        <pc:chgData name="Rachel Tullet" userId="0500be93d1ba368d" providerId="LiveId" clId="{98C2247D-77F9-449D-8EA3-B49977D94EB3}" dt="2023-06-04T07:13:41.316" v="3244" actId="20577"/>
        <pc:sldMkLst>
          <pc:docMk/>
          <pc:sldMk cId="528780683" sldId="381"/>
        </pc:sldMkLst>
        <pc:spChg chg="mod">
          <ac:chgData name="Rachel Tullet" userId="0500be93d1ba368d" providerId="LiveId" clId="{98C2247D-77F9-449D-8EA3-B49977D94EB3}" dt="2023-06-04T07:13:29.623" v="3228" actId="1076"/>
          <ac:spMkLst>
            <pc:docMk/>
            <pc:sldMk cId="528780683" sldId="381"/>
            <ac:spMk id="5" creationId="{46BEBD8C-CCC8-4151-E44B-D2E6617B661A}"/>
          </ac:spMkLst>
        </pc:spChg>
        <pc:spChg chg="del">
          <ac:chgData name="Rachel Tullet" userId="0500be93d1ba368d" providerId="LiveId" clId="{98C2247D-77F9-449D-8EA3-B49977D94EB3}" dt="2023-06-04T07:13:32.840" v="3229" actId="478"/>
          <ac:spMkLst>
            <pc:docMk/>
            <pc:sldMk cId="528780683" sldId="381"/>
            <ac:spMk id="7" creationId="{7D448128-815B-455F-066D-2C8833C2EFF3}"/>
          </ac:spMkLst>
        </pc:spChg>
      </pc:sldChg>
      <pc:sldChg chg="modSp mod modNotesTx">
        <pc:chgData name="Rachel Tullet" userId="0500be93d1ba368d" providerId="LiveId" clId="{98C2247D-77F9-449D-8EA3-B49977D94EB3}" dt="2023-06-04T07:14:09.511" v="3246" actId="1076"/>
        <pc:sldMkLst>
          <pc:docMk/>
          <pc:sldMk cId="1938204297" sldId="382"/>
        </pc:sldMkLst>
        <pc:spChg chg="mod">
          <ac:chgData name="Rachel Tullet" userId="0500be93d1ba368d" providerId="LiveId" clId="{98C2247D-77F9-449D-8EA3-B49977D94EB3}" dt="2023-06-04T07:14:09.511" v="3246" actId="1076"/>
          <ac:spMkLst>
            <pc:docMk/>
            <pc:sldMk cId="1938204297" sldId="382"/>
            <ac:spMk id="9" creationId="{9736051A-BCF9-7558-C2D5-0A9B7E52ECB7}"/>
          </ac:spMkLst>
        </pc:spChg>
        <pc:picChg chg="mod">
          <ac:chgData name="Rachel Tullet" userId="0500be93d1ba368d" providerId="LiveId" clId="{98C2247D-77F9-449D-8EA3-B49977D94EB3}" dt="2023-06-04T07:14:05.822" v="3245" actId="1076"/>
          <ac:picMkLst>
            <pc:docMk/>
            <pc:sldMk cId="1938204297" sldId="382"/>
            <ac:picMk id="7" creationId="{741BCF44-6DAD-30C5-8DF6-50338C599BDE}"/>
          </ac:picMkLst>
        </pc:picChg>
      </pc:sldChg>
      <pc:sldChg chg="delSp mod modNotesTx">
        <pc:chgData name="Rachel Tullet" userId="0500be93d1ba368d" providerId="LiveId" clId="{98C2247D-77F9-449D-8EA3-B49977D94EB3}" dt="2023-06-04T07:14:55.297" v="3287" actId="20577"/>
        <pc:sldMkLst>
          <pc:docMk/>
          <pc:sldMk cId="1856890763" sldId="383"/>
        </pc:sldMkLst>
        <pc:picChg chg="del">
          <ac:chgData name="Rachel Tullet" userId="0500be93d1ba368d" providerId="LiveId" clId="{98C2247D-77F9-449D-8EA3-B49977D94EB3}" dt="2023-06-04T07:14:13.454" v="3247" actId="478"/>
          <ac:picMkLst>
            <pc:docMk/>
            <pc:sldMk cId="1856890763" sldId="383"/>
            <ac:picMk id="4" creationId="{A6EA433A-30C8-1C56-1A8D-DBA9CDEE738D}"/>
          </ac:picMkLst>
        </pc:picChg>
      </pc:sldChg>
      <pc:sldChg chg="modNotesTx">
        <pc:chgData name="Rachel Tullet" userId="0500be93d1ba368d" providerId="LiveId" clId="{98C2247D-77F9-449D-8EA3-B49977D94EB3}" dt="2023-06-04T07:15:23.562" v="3289" actId="20577"/>
        <pc:sldMkLst>
          <pc:docMk/>
          <pc:sldMk cId="1578230580" sldId="384"/>
        </pc:sldMkLst>
      </pc:sldChg>
      <pc:sldChg chg="modNotesTx">
        <pc:chgData name="Rachel Tullet" userId="0500be93d1ba368d" providerId="LiveId" clId="{98C2247D-77F9-449D-8EA3-B49977D94EB3}" dt="2023-06-04T07:16:28.256" v="3335" actId="20577"/>
        <pc:sldMkLst>
          <pc:docMk/>
          <pc:sldMk cId="1348299474" sldId="385"/>
        </pc:sldMkLst>
      </pc:sldChg>
      <pc:sldChg chg="modNotesTx">
        <pc:chgData name="Rachel Tullet" userId="0500be93d1ba368d" providerId="LiveId" clId="{98C2247D-77F9-449D-8EA3-B49977D94EB3}" dt="2023-06-04T07:19:40.549" v="3439" actId="20577"/>
        <pc:sldMkLst>
          <pc:docMk/>
          <pc:sldMk cId="145999938" sldId="386"/>
        </pc:sldMkLst>
      </pc:sldChg>
      <pc:sldChg chg="modNotesTx">
        <pc:chgData name="Rachel Tullet" userId="0500be93d1ba368d" providerId="LiveId" clId="{98C2247D-77F9-449D-8EA3-B49977D94EB3}" dt="2023-06-04T06:16:04.532" v="1556" actId="20577"/>
        <pc:sldMkLst>
          <pc:docMk/>
          <pc:sldMk cId="653255433" sldId="387"/>
        </pc:sldMkLst>
      </pc:sldChg>
      <pc:sldChg chg="modNotesTx">
        <pc:chgData name="Rachel Tullet" userId="0500be93d1ba368d" providerId="LiveId" clId="{98C2247D-77F9-449D-8EA3-B49977D94EB3}" dt="2023-06-04T06:18:13.332" v="1622" actId="20577"/>
        <pc:sldMkLst>
          <pc:docMk/>
          <pc:sldMk cId="943642004" sldId="390"/>
        </pc:sldMkLst>
      </pc:sldChg>
      <pc:sldChg chg="delSp mod modNotesTx">
        <pc:chgData name="Rachel Tullet" userId="0500be93d1ba368d" providerId="LiveId" clId="{98C2247D-77F9-449D-8EA3-B49977D94EB3}" dt="2023-06-04T06:20:18.886" v="1664" actId="20577"/>
        <pc:sldMkLst>
          <pc:docMk/>
          <pc:sldMk cId="249797953" sldId="392"/>
        </pc:sldMkLst>
        <pc:spChg chg="del">
          <ac:chgData name="Rachel Tullet" userId="0500be93d1ba368d" providerId="LiveId" clId="{98C2247D-77F9-449D-8EA3-B49977D94EB3}" dt="2023-06-04T06:19:30.445" v="1649" actId="478"/>
          <ac:spMkLst>
            <pc:docMk/>
            <pc:sldMk cId="249797953" sldId="392"/>
            <ac:spMk id="12" creationId="{B522B603-7C23-B7DE-56B4-EE60EAFF88FD}"/>
          </ac:spMkLst>
        </pc:spChg>
      </pc:sldChg>
      <pc:sldChg chg="modNotesTx">
        <pc:chgData name="Rachel Tullet" userId="0500be93d1ba368d" providerId="LiveId" clId="{98C2247D-77F9-449D-8EA3-B49977D94EB3}" dt="2023-06-04T06:20:46.653" v="1668" actId="33524"/>
        <pc:sldMkLst>
          <pc:docMk/>
          <pc:sldMk cId="607194368" sldId="393"/>
        </pc:sldMkLst>
      </pc:sldChg>
      <pc:sldChg chg="modNotesTx">
        <pc:chgData name="Rachel Tullet" userId="0500be93d1ba368d" providerId="LiveId" clId="{98C2247D-77F9-449D-8EA3-B49977D94EB3}" dt="2023-06-04T06:25:41.761" v="1736" actId="20577"/>
        <pc:sldMkLst>
          <pc:docMk/>
          <pc:sldMk cId="1192802135" sldId="395"/>
        </pc:sldMkLst>
      </pc:sldChg>
      <pc:sldChg chg="modNotesTx">
        <pc:chgData name="Rachel Tullet" userId="0500be93d1ba368d" providerId="LiveId" clId="{98C2247D-77F9-449D-8EA3-B49977D94EB3}" dt="2023-06-04T05:29:32.977" v="45" actId="20577"/>
        <pc:sldMkLst>
          <pc:docMk/>
          <pc:sldMk cId="991195418" sldId="396"/>
        </pc:sldMkLst>
      </pc:sldChg>
      <pc:sldChg chg="modNotesTx">
        <pc:chgData name="Rachel Tullet" userId="0500be93d1ba368d" providerId="LiveId" clId="{98C2247D-77F9-449D-8EA3-B49977D94EB3}" dt="2023-06-04T05:33:04.426" v="933" actId="20577"/>
        <pc:sldMkLst>
          <pc:docMk/>
          <pc:sldMk cId="2450562457" sldId="397"/>
        </pc:sldMkLst>
      </pc:sldChg>
      <pc:sldChg chg="modNotesTx">
        <pc:chgData name="Rachel Tullet" userId="0500be93d1ba368d" providerId="LiveId" clId="{98C2247D-77F9-449D-8EA3-B49977D94EB3}" dt="2023-06-04T06:15:36.220" v="1549" actId="20577"/>
        <pc:sldMkLst>
          <pc:docMk/>
          <pc:sldMk cId="1719553651" sldId="398"/>
        </pc:sldMkLst>
      </pc:sldChg>
      <pc:sldChg chg="modNotesTx">
        <pc:chgData name="Rachel Tullet" userId="0500be93d1ba368d" providerId="LiveId" clId="{98C2247D-77F9-449D-8EA3-B49977D94EB3}" dt="2023-06-04T06:50:00.312" v="2575" actId="20577"/>
        <pc:sldMkLst>
          <pc:docMk/>
          <pc:sldMk cId="63766752" sldId="400"/>
        </pc:sldMkLst>
      </pc:sldChg>
      <pc:sldChg chg="modNotesTx">
        <pc:chgData name="Rachel Tullet" userId="0500be93d1ba368d" providerId="LiveId" clId="{98C2247D-77F9-449D-8EA3-B49977D94EB3}" dt="2023-06-04T06:26:36.773" v="1767"/>
        <pc:sldMkLst>
          <pc:docMk/>
          <pc:sldMk cId="624488648" sldId="407"/>
        </pc:sldMkLst>
      </pc:sldChg>
      <pc:sldChg chg="modNotesTx">
        <pc:chgData name="Rachel Tullet" userId="0500be93d1ba368d" providerId="LiveId" clId="{98C2247D-77F9-449D-8EA3-B49977D94EB3}" dt="2023-06-04T06:26:40.439" v="1768"/>
        <pc:sldMkLst>
          <pc:docMk/>
          <pc:sldMk cId="1137962486" sldId="408"/>
        </pc:sldMkLst>
      </pc:sldChg>
      <pc:sldChg chg="modNotesTx">
        <pc:chgData name="Rachel Tullet" userId="0500be93d1ba368d" providerId="LiveId" clId="{98C2247D-77F9-449D-8EA3-B49977D94EB3}" dt="2023-06-04T06:27:38.421" v="1809" actId="20577"/>
        <pc:sldMkLst>
          <pc:docMk/>
          <pc:sldMk cId="1151062333" sldId="409"/>
        </pc:sldMkLst>
      </pc:sldChg>
      <pc:sldChg chg="modNotesTx">
        <pc:chgData name="Rachel Tullet" userId="0500be93d1ba368d" providerId="LiveId" clId="{98C2247D-77F9-449D-8EA3-B49977D94EB3}" dt="2023-06-04T06:28:43.291" v="1823"/>
        <pc:sldMkLst>
          <pc:docMk/>
          <pc:sldMk cId="1050072855" sldId="410"/>
        </pc:sldMkLst>
      </pc:sldChg>
      <pc:sldChg chg="modNotesTx">
        <pc:chgData name="Rachel Tullet" userId="0500be93d1ba368d" providerId="LiveId" clId="{98C2247D-77F9-449D-8EA3-B49977D94EB3}" dt="2023-06-04T07:24:12.671" v="4746" actId="20577"/>
        <pc:sldMkLst>
          <pc:docMk/>
          <pc:sldMk cId="458725240" sldId="413"/>
        </pc:sldMkLst>
      </pc:sldChg>
      <pc:sldChg chg="modSp mod modNotesTx">
        <pc:chgData name="Rachel Tullet" userId="0500be93d1ba368d" providerId="LiveId" clId="{98C2247D-77F9-449D-8EA3-B49977D94EB3}" dt="2023-06-04T07:02:04.210" v="2983" actId="1076"/>
        <pc:sldMkLst>
          <pc:docMk/>
          <pc:sldMk cId="334677592" sldId="414"/>
        </pc:sldMkLst>
        <pc:spChg chg="mod">
          <ac:chgData name="Rachel Tullet" userId="0500be93d1ba368d" providerId="LiveId" clId="{98C2247D-77F9-449D-8EA3-B49977D94EB3}" dt="2023-06-04T07:02:04.210" v="2983" actId="1076"/>
          <ac:spMkLst>
            <pc:docMk/>
            <pc:sldMk cId="334677592" sldId="414"/>
            <ac:spMk id="5" creationId="{3AE7886C-DCFE-DC84-93C4-C669EAEEC6AB}"/>
          </ac:spMkLst>
        </pc:spChg>
        <pc:graphicFrameChg chg="mod modGraphic">
          <ac:chgData name="Rachel Tullet" userId="0500be93d1ba368d" providerId="LiveId" clId="{98C2247D-77F9-449D-8EA3-B49977D94EB3}" dt="2023-06-04T07:01:53.674" v="2981" actId="14100"/>
          <ac:graphicFrameMkLst>
            <pc:docMk/>
            <pc:sldMk cId="334677592" sldId="414"/>
            <ac:graphicFrameMk id="7" creationId="{00000000-0000-0000-0000-000000000000}"/>
          </ac:graphicFrameMkLst>
        </pc:graphicFrameChg>
        <pc:picChg chg="mod">
          <ac:chgData name="Rachel Tullet" userId="0500be93d1ba368d" providerId="LiveId" clId="{98C2247D-77F9-449D-8EA3-B49977D94EB3}" dt="2023-06-04T07:01:58.142" v="2982" actId="1076"/>
          <ac:picMkLst>
            <pc:docMk/>
            <pc:sldMk cId="334677592" sldId="414"/>
            <ac:picMk id="1026" creationId="{A2611869-C4BC-45D9-416A-5C0C940FEE69}"/>
          </ac:picMkLst>
        </pc:picChg>
      </pc:sldChg>
      <pc:sldChg chg="modNotesTx">
        <pc:chgData name="Rachel Tullet" userId="0500be93d1ba368d" providerId="LiveId" clId="{98C2247D-77F9-449D-8EA3-B49977D94EB3}" dt="2023-06-04T07:02:35.369" v="3018" actId="20577"/>
        <pc:sldMkLst>
          <pc:docMk/>
          <pc:sldMk cId="93736443" sldId="415"/>
        </pc:sldMkLst>
      </pc:sldChg>
      <pc:sldChg chg="modSp mod modNotesTx">
        <pc:chgData name="Rachel Tullet" userId="0500be93d1ba368d" providerId="LiveId" clId="{98C2247D-77F9-449D-8EA3-B49977D94EB3}" dt="2023-06-04T07:03:03.327" v="3022" actId="20577"/>
        <pc:sldMkLst>
          <pc:docMk/>
          <pc:sldMk cId="1463176631" sldId="416"/>
        </pc:sldMkLst>
        <pc:graphicFrameChg chg="modGraphic">
          <ac:chgData name="Rachel Tullet" userId="0500be93d1ba368d" providerId="LiveId" clId="{98C2247D-77F9-449D-8EA3-B49977D94EB3}" dt="2023-06-04T07:03:03.327" v="3022" actId="20577"/>
          <ac:graphicFrameMkLst>
            <pc:docMk/>
            <pc:sldMk cId="1463176631" sldId="416"/>
            <ac:graphicFrameMk id="7" creationId="{00000000-0000-0000-0000-000000000000}"/>
          </ac:graphicFrameMkLst>
        </pc:graphicFrameChg>
      </pc:sldChg>
      <pc:sldChg chg="modNotesTx">
        <pc:chgData name="Rachel Tullet" userId="0500be93d1ba368d" providerId="LiveId" clId="{98C2247D-77F9-449D-8EA3-B49977D94EB3}" dt="2023-06-04T06:50:59.160" v="2579" actId="20577"/>
        <pc:sldMkLst>
          <pc:docMk/>
          <pc:sldMk cId="1644922696" sldId="421"/>
        </pc:sldMkLst>
      </pc:sldChg>
      <pc:sldChg chg="modSp mod modNotesTx">
        <pc:chgData name="Rachel Tullet" userId="0500be93d1ba368d" providerId="LiveId" clId="{98C2247D-77F9-449D-8EA3-B49977D94EB3}" dt="2023-06-04T06:51:59.849" v="2595" actId="20577"/>
        <pc:sldMkLst>
          <pc:docMk/>
          <pc:sldMk cId="1667253204" sldId="422"/>
        </pc:sldMkLst>
        <pc:graphicFrameChg chg="modGraphic">
          <ac:chgData name="Rachel Tullet" userId="0500be93d1ba368d" providerId="LiveId" clId="{98C2247D-77F9-449D-8EA3-B49977D94EB3}" dt="2023-06-04T06:51:59.849" v="2595" actId="20577"/>
          <ac:graphicFrameMkLst>
            <pc:docMk/>
            <pc:sldMk cId="1667253204" sldId="422"/>
            <ac:graphicFrameMk id="7" creationId="{00000000-0000-0000-0000-000000000000}"/>
          </ac:graphicFrameMkLst>
        </pc:graphicFrameChg>
      </pc:sldChg>
      <pc:sldChg chg="modSp mod modNotesTx">
        <pc:chgData name="Rachel Tullet" userId="0500be93d1ba368d" providerId="LiveId" clId="{98C2247D-77F9-449D-8EA3-B49977D94EB3}" dt="2023-06-04T06:53:49.940" v="2612" actId="1076"/>
        <pc:sldMkLst>
          <pc:docMk/>
          <pc:sldMk cId="2140796314" sldId="424"/>
        </pc:sldMkLst>
        <pc:spChg chg="mod">
          <ac:chgData name="Rachel Tullet" userId="0500be93d1ba368d" providerId="LiveId" clId="{98C2247D-77F9-449D-8EA3-B49977D94EB3}" dt="2023-06-04T06:53:49.940" v="2612" actId="1076"/>
          <ac:spMkLst>
            <pc:docMk/>
            <pc:sldMk cId="2140796314" sldId="424"/>
            <ac:spMk id="3" creationId="{00000000-0000-0000-0000-000000000000}"/>
          </ac:spMkLst>
        </pc:spChg>
        <pc:spChg chg="mod">
          <ac:chgData name="Rachel Tullet" userId="0500be93d1ba368d" providerId="LiveId" clId="{98C2247D-77F9-449D-8EA3-B49977D94EB3}" dt="2023-06-04T06:53:44.824" v="2611" actId="1076"/>
          <ac:spMkLst>
            <pc:docMk/>
            <pc:sldMk cId="2140796314" sldId="424"/>
            <ac:spMk id="5" creationId="{980F1D7A-7F50-B4ED-B6C4-AA0A968A2B98}"/>
          </ac:spMkLst>
        </pc:spChg>
        <pc:graphicFrameChg chg="modGraphic">
          <ac:chgData name="Rachel Tullet" userId="0500be93d1ba368d" providerId="LiveId" clId="{98C2247D-77F9-449D-8EA3-B49977D94EB3}" dt="2023-06-04T06:53:40.653" v="2610" actId="20577"/>
          <ac:graphicFrameMkLst>
            <pc:docMk/>
            <pc:sldMk cId="2140796314" sldId="424"/>
            <ac:graphicFrameMk id="7" creationId="{00000000-0000-0000-0000-000000000000}"/>
          </ac:graphicFrameMkLst>
        </pc:graphicFrameChg>
        <pc:picChg chg="mod">
          <ac:chgData name="Rachel Tullet" userId="0500be93d1ba368d" providerId="LiveId" clId="{98C2247D-77F9-449D-8EA3-B49977D94EB3}" dt="2023-06-04T06:53:33.146" v="2607" actId="1076"/>
          <ac:picMkLst>
            <pc:docMk/>
            <pc:sldMk cId="2140796314" sldId="424"/>
            <ac:picMk id="4" creationId="{AA7A2E81-B813-EDBA-7B9A-7703E83F5D53}"/>
          </ac:picMkLst>
        </pc:picChg>
      </pc:sldChg>
      <pc:sldChg chg="modNotesTx">
        <pc:chgData name="Rachel Tullet" userId="0500be93d1ba368d" providerId="LiveId" clId="{98C2247D-77F9-449D-8EA3-B49977D94EB3}" dt="2023-06-04T06:54:50.047" v="2657" actId="20577"/>
        <pc:sldMkLst>
          <pc:docMk/>
          <pc:sldMk cId="258789623" sldId="425"/>
        </pc:sldMkLst>
      </pc:sldChg>
      <pc:sldChg chg="modNotesTx">
        <pc:chgData name="Rachel Tullet" userId="0500be93d1ba368d" providerId="LiveId" clId="{98C2247D-77F9-449D-8EA3-B49977D94EB3}" dt="2023-06-04T06:55:20.744" v="2677" actId="20577"/>
        <pc:sldMkLst>
          <pc:docMk/>
          <pc:sldMk cId="1944995989" sldId="426"/>
        </pc:sldMkLst>
      </pc:sldChg>
      <pc:sldChg chg="modSp mod">
        <pc:chgData name="Rachel Tullet" userId="0500be93d1ba368d" providerId="LiveId" clId="{98C2247D-77F9-449D-8EA3-B49977D94EB3}" dt="2023-06-04T06:56:09.681" v="2678" actId="1076"/>
        <pc:sldMkLst>
          <pc:docMk/>
          <pc:sldMk cId="578268141" sldId="428"/>
        </pc:sldMkLst>
        <pc:spChg chg="mod">
          <ac:chgData name="Rachel Tullet" userId="0500be93d1ba368d" providerId="LiveId" clId="{98C2247D-77F9-449D-8EA3-B49977D94EB3}" dt="2023-06-04T06:56:09.681" v="2678" actId="1076"/>
          <ac:spMkLst>
            <pc:docMk/>
            <pc:sldMk cId="578268141" sldId="428"/>
            <ac:spMk id="3" creationId="{B0B858DE-EFEC-EE5B-EC96-1CFB77013F5A}"/>
          </ac:spMkLst>
        </pc:spChg>
      </pc:sldChg>
      <pc:sldChg chg="modSp mod modNotesTx">
        <pc:chgData name="Rachel Tullet" userId="0500be93d1ba368d" providerId="LiveId" clId="{98C2247D-77F9-449D-8EA3-B49977D94EB3}" dt="2023-06-04T06:56:57.463" v="2689" actId="5793"/>
        <pc:sldMkLst>
          <pc:docMk/>
          <pc:sldMk cId="18016923" sldId="430"/>
        </pc:sldMkLst>
        <pc:spChg chg="mod">
          <ac:chgData name="Rachel Tullet" userId="0500be93d1ba368d" providerId="LiveId" clId="{98C2247D-77F9-449D-8EA3-B49977D94EB3}" dt="2023-06-04T06:56:43.016" v="2679" actId="1076"/>
          <ac:spMkLst>
            <pc:docMk/>
            <pc:sldMk cId="18016923" sldId="430"/>
            <ac:spMk id="6" creationId="{5632B604-F3B7-117A-413D-A835A0F65800}"/>
          </ac:spMkLst>
        </pc:spChg>
      </pc:sldChg>
      <pc:sldChg chg="modNotesTx">
        <pc:chgData name="Rachel Tullet" userId="0500be93d1ba368d" providerId="LiveId" clId="{98C2247D-77F9-449D-8EA3-B49977D94EB3}" dt="2023-06-04T06:58:55.739" v="2889" actId="20577"/>
        <pc:sldMkLst>
          <pc:docMk/>
          <pc:sldMk cId="891200460" sldId="431"/>
        </pc:sldMkLst>
      </pc:sldChg>
      <pc:sldChg chg="modSp mod modNotesTx">
        <pc:chgData name="Rachel Tullet" userId="0500be93d1ba368d" providerId="LiveId" clId="{98C2247D-77F9-449D-8EA3-B49977D94EB3}" dt="2023-06-04T07:00:13.164" v="2903" actId="20577"/>
        <pc:sldMkLst>
          <pc:docMk/>
          <pc:sldMk cId="106646570" sldId="432"/>
        </pc:sldMkLst>
        <pc:spChg chg="mod">
          <ac:chgData name="Rachel Tullet" userId="0500be93d1ba368d" providerId="LiveId" clId="{98C2247D-77F9-449D-8EA3-B49977D94EB3}" dt="2023-06-04T06:59:26.457" v="2892" actId="1076"/>
          <ac:spMkLst>
            <pc:docMk/>
            <pc:sldMk cId="106646570" sldId="432"/>
            <ac:spMk id="3" creationId="{00000000-0000-0000-0000-000000000000}"/>
          </ac:spMkLst>
        </pc:spChg>
      </pc:sldChg>
      <pc:sldChg chg="modSp mod modNotesTx">
        <pc:chgData name="Rachel Tullet" userId="0500be93d1ba368d" providerId="LiveId" clId="{98C2247D-77F9-449D-8EA3-B49977D94EB3}" dt="2023-06-04T07:15:47.533" v="3315" actId="20577"/>
        <pc:sldMkLst>
          <pc:docMk/>
          <pc:sldMk cId="1373711066" sldId="436"/>
        </pc:sldMkLst>
        <pc:spChg chg="mod">
          <ac:chgData name="Rachel Tullet" userId="0500be93d1ba368d" providerId="LiveId" clId="{98C2247D-77F9-449D-8EA3-B49977D94EB3}" dt="2023-06-04T07:15:32.501" v="3290" actId="1076"/>
          <ac:spMkLst>
            <pc:docMk/>
            <pc:sldMk cId="1373711066" sldId="436"/>
            <ac:spMk id="7" creationId="{9A9CE961-FA64-7A3B-2E34-D76FF6DB04F7}"/>
          </ac:spMkLst>
        </pc:spChg>
      </pc:sldChg>
      <pc:sldChg chg="modNotesTx">
        <pc:chgData name="Rachel Tullet" userId="0500be93d1ba368d" providerId="LiveId" clId="{98C2247D-77F9-449D-8EA3-B49977D94EB3}" dt="2023-06-04T07:21:44.008" v="3929" actId="20577"/>
        <pc:sldMkLst>
          <pc:docMk/>
          <pc:sldMk cId="3173028984" sldId="438"/>
        </pc:sldMkLst>
      </pc:sldChg>
      <pc:sldChg chg="modNotesTx">
        <pc:chgData name="Rachel Tullet" userId="0500be93d1ba368d" providerId="LiveId" clId="{98C2247D-77F9-449D-8EA3-B49977D94EB3}" dt="2023-06-04T07:20:21.887" v="3507" actId="20577"/>
        <pc:sldMkLst>
          <pc:docMk/>
          <pc:sldMk cId="879258968" sldId="439"/>
        </pc:sldMkLst>
      </pc:sldChg>
      <pc:sldChg chg="modSp mod addCm delCm modNotesTx">
        <pc:chgData name="Rachel Tullet" userId="0500be93d1ba368d" providerId="LiveId" clId="{98C2247D-77F9-449D-8EA3-B49977D94EB3}" dt="2023-06-04T07:06:24.480" v="3056"/>
        <pc:sldMkLst>
          <pc:docMk/>
          <pc:sldMk cId="207057459" sldId="440"/>
        </pc:sldMkLst>
        <pc:spChg chg="mod">
          <ac:chgData name="Rachel Tullet" userId="0500be93d1ba368d" providerId="LiveId" clId="{98C2247D-77F9-449D-8EA3-B49977D94EB3}" dt="2023-06-04T05:34:39.232" v="1024" actId="1076"/>
          <ac:spMkLst>
            <pc:docMk/>
            <pc:sldMk cId="207057459" sldId="440"/>
            <ac:spMk id="5" creationId="{F229C13B-0EE9-601E-B40C-1B5C1FAB407E}"/>
          </ac:spMkLst>
        </pc:spChg>
        <pc:spChg chg="mod">
          <ac:chgData name="Rachel Tullet" userId="0500be93d1ba368d" providerId="LiveId" clId="{98C2247D-77F9-449D-8EA3-B49977D94EB3}" dt="2023-06-04T05:34:43.679" v="1025" actId="1076"/>
          <ac:spMkLst>
            <pc:docMk/>
            <pc:sldMk cId="207057459" sldId="440"/>
            <ac:spMk id="6" creationId="{F5AD09DA-E12A-478C-7014-9708FD22403A}"/>
          </ac:spMkLst>
        </pc:spChg>
        <pc:spChg chg="mod">
          <ac:chgData name="Rachel Tullet" userId="0500be93d1ba368d" providerId="LiveId" clId="{98C2247D-77F9-449D-8EA3-B49977D94EB3}" dt="2023-06-04T05:36:39.450" v="1058" actId="14100"/>
          <ac:spMkLst>
            <pc:docMk/>
            <pc:sldMk cId="207057459" sldId="440"/>
            <ac:spMk id="7" creationId="{29373313-29C4-1DFA-BF9B-EC1C52FD04F5}"/>
          </ac:spMkLst>
        </pc:spChg>
        <pc:spChg chg="mod">
          <ac:chgData name="Rachel Tullet" userId="0500be93d1ba368d" providerId="LiveId" clId="{98C2247D-77F9-449D-8EA3-B49977D94EB3}" dt="2023-06-04T05:36:59.929" v="1065" actId="1076"/>
          <ac:spMkLst>
            <pc:docMk/>
            <pc:sldMk cId="207057459" sldId="440"/>
            <ac:spMk id="9" creationId="{DD96B56C-79EF-C3E4-7DE1-F954713E213D}"/>
          </ac:spMkLst>
        </pc:spChg>
        <pc:spChg chg="mod">
          <ac:chgData name="Rachel Tullet" userId="0500be93d1ba368d" providerId="LiveId" clId="{98C2247D-77F9-449D-8EA3-B49977D94EB3}" dt="2023-06-04T05:36:55.707" v="1063" actId="1076"/>
          <ac:spMkLst>
            <pc:docMk/>
            <pc:sldMk cId="207057459" sldId="440"/>
            <ac:spMk id="12" creationId="{08E69147-FD3B-EA99-1BA7-7A8BFFB4D855}"/>
          </ac:spMkLst>
        </pc:spChg>
        <pc:spChg chg="mod">
          <ac:chgData name="Rachel Tullet" userId="0500be93d1ba368d" providerId="LiveId" clId="{98C2247D-77F9-449D-8EA3-B49977D94EB3}" dt="2023-06-04T05:34:35.763" v="1023" actId="1076"/>
          <ac:spMkLst>
            <pc:docMk/>
            <pc:sldMk cId="207057459" sldId="440"/>
            <ac:spMk id="14" creationId="{F66A3972-A001-54A3-A64F-A2F59BCE6C5F}"/>
          </ac:spMkLst>
        </pc:spChg>
        <pc:picChg chg="mod">
          <ac:chgData name="Rachel Tullet" userId="0500be93d1ba368d" providerId="LiveId" clId="{98C2247D-77F9-449D-8EA3-B49977D94EB3}" dt="2023-06-04T05:34:47.436" v="1027" actId="1076"/>
          <ac:picMkLst>
            <pc:docMk/>
            <pc:sldMk cId="207057459" sldId="440"/>
            <ac:picMk id="2" creationId="{C9302967-30C6-9E02-F403-686B344B9463}"/>
          </ac:picMkLst>
        </pc:picChg>
        <pc:picChg chg="mod">
          <ac:chgData name="Rachel Tullet" userId="0500be93d1ba368d" providerId="LiveId" clId="{98C2247D-77F9-449D-8EA3-B49977D94EB3}" dt="2023-06-04T05:34:45.582" v="1026" actId="1076"/>
          <ac:picMkLst>
            <pc:docMk/>
            <pc:sldMk cId="207057459" sldId="440"/>
            <ac:picMk id="3" creationId="{94BD7BFD-1591-E5F1-4FC8-D678EA8EE9C1}"/>
          </ac:picMkLst>
        </pc:picChg>
        <pc:picChg chg="mod">
          <ac:chgData name="Rachel Tullet" userId="0500be93d1ba368d" providerId="LiveId" clId="{98C2247D-77F9-449D-8EA3-B49977D94EB3}" dt="2023-06-04T05:36:32.820" v="1055" actId="1076"/>
          <ac:picMkLst>
            <pc:docMk/>
            <pc:sldMk cId="207057459" sldId="440"/>
            <ac:picMk id="8" creationId="{DDF67081-636F-1418-5740-23FCA25BB553}"/>
          </ac:picMkLst>
        </pc:picChg>
        <pc:picChg chg="mod">
          <ac:chgData name="Rachel Tullet" userId="0500be93d1ba368d" providerId="LiveId" clId="{98C2247D-77F9-449D-8EA3-B49977D94EB3}" dt="2023-06-04T05:36:57.461" v="1064" actId="1076"/>
          <ac:picMkLst>
            <pc:docMk/>
            <pc:sldMk cId="207057459" sldId="440"/>
            <ac:picMk id="15" creationId="{8FEABA08-C48A-8133-7BFD-A21C8E072C4F}"/>
          </ac:picMkLst>
        </pc:picChg>
        <pc:picChg chg="mod">
          <ac:chgData name="Rachel Tullet" userId="0500be93d1ba368d" providerId="LiveId" clId="{98C2247D-77F9-449D-8EA3-B49977D94EB3}" dt="2023-06-04T05:36:52.663" v="1062" actId="1076"/>
          <ac:picMkLst>
            <pc:docMk/>
            <pc:sldMk cId="207057459" sldId="440"/>
            <ac:picMk id="16" creationId="{FFB7CF3D-EC6A-D87C-2C2A-6FF711567827}"/>
          </ac:picMkLst>
        </pc:picChg>
        <pc:extLst>
          <p:ext xmlns:p="http://schemas.openxmlformats.org/presentationml/2006/main" uri="{D6D511B9-2390-475A-947B-AFAB55BFBCF1}">
            <pc226:cmChg xmlns:pc226="http://schemas.microsoft.com/office/powerpoint/2022/06/main/command" chg="add del">
              <pc226:chgData name="Rachel Tullet" userId="0500be93d1ba368d" providerId="LiveId" clId="{98C2247D-77F9-449D-8EA3-B49977D94EB3}" dt="2023-06-04T07:06:24.480" v="3056"/>
              <pc2:cmMkLst xmlns:pc2="http://schemas.microsoft.com/office/powerpoint/2019/9/main/command">
                <pc:docMk/>
                <pc:sldMk cId="207057459" sldId="440"/>
                <pc2:cmMk id="{86163963-AF06-5748-854E-BD8E85AF85B0}"/>
              </pc2:cmMkLst>
            </pc226:cmChg>
          </p:ext>
        </pc:extLst>
      </pc:sldChg>
      <pc:sldChg chg="modSp del mod modNotesTx">
        <pc:chgData name="Rachel Tullet" userId="0500be93d1ba368d" providerId="LiveId" clId="{98C2247D-77F9-449D-8EA3-B49977D94EB3}" dt="2023-06-04T06:48:12.442" v="2547" actId="47"/>
        <pc:sldMkLst>
          <pc:docMk/>
          <pc:sldMk cId="1268536583" sldId="441"/>
        </pc:sldMkLst>
        <pc:spChg chg="mod">
          <ac:chgData name="Rachel Tullet" userId="0500be93d1ba368d" providerId="LiveId" clId="{98C2247D-77F9-449D-8EA3-B49977D94EB3}" dt="2023-06-04T06:47:25.708" v="2460" actId="20577"/>
          <ac:spMkLst>
            <pc:docMk/>
            <pc:sldMk cId="1268536583" sldId="441"/>
            <ac:spMk id="98" creationId="{00000000-0000-0000-0000-000000000000}"/>
          </ac:spMkLst>
        </pc:spChg>
      </pc:sldChg>
      <pc:sldChg chg="addSp delSp modSp mod modNotesTx">
        <pc:chgData name="Rachel Tullet" userId="0500be93d1ba368d" providerId="LiveId" clId="{98C2247D-77F9-449D-8EA3-B49977D94EB3}" dt="2023-06-04T09:16:23.234" v="4750" actId="478"/>
        <pc:sldMkLst>
          <pc:docMk/>
          <pc:sldMk cId="4177617807" sldId="443"/>
        </pc:sldMkLst>
        <pc:spChg chg="add mod">
          <ac:chgData name="Rachel Tullet" userId="0500be93d1ba368d" providerId="LiveId" clId="{98C2247D-77F9-449D-8EA3-B49977D94EB3}" dt="2023-06-04T07:06:40.500" v="3072" actId="14100"/>
          <ac:spMkLst>
            <pc:docMk/>
            <pc:sldMk cId="4177617807" sldId="443"/>
            <ac:spMk id="4" creationId="{832B5E54-4524-1C61-3A9F-ED4A5B623BEB}"/>
          </ac:spMkLst>
        </pc:spChg>
        <pc:spChg chg="mod">
          <ac:chgData name="Rachel Tullet" userId="0500be93d1ba368d" providerId="LiveId" clId="{98C2247D-77F9-449D-8EA3-B49977D94EB3}" dt="2023-06-04T06:41:12.335" v="2213" actId="1076"/>
          <ac:spMkLst>
            <pc:docMk/>
            <pc:sldMk cId="4177617807" sldId="443"/>
            <ac:spMk id="5" creationId="{CD716821-B786-8443-44B2-27D218762B59}"/>
          </ac:spMkLst>
        </pc:spChg>
        <pc:spChg chg="del mod">
          <ac:chgData name="Rachel Tullet" userId="0500be93d1ba368d" providerId="LiveId" clId="{98C2247D-77F9-449D-8EA3-B49977D94EB3}" dt="2023-06-04T06:41:14.623" v="2214" actId="478"/>
          <ac:spMkLst>
            <pc:docMk/>
            <pc:sldMk cId="4177617807" sldId="443"/>
            <ac:spMk id="7" creationId="{CD118F75-F65B-C1DC-4DF4-6F8B90A993C3}"/>
          </ac:spMkLst>
        </pc:spChg>
        <pc:spChg chg="mod">
          <ac:chgData name="Rachel Tullet" userId="0500be93d1ba368d" providerId="LiveId" clId="{98C2247D-77F9-449D-8EA3-B49977D94EB3}" dt="2023-06-04T07:06:37.166" v="3071" actId="20577"/>
          <ac:spMkLst>
            <pc:docMk/>
            <pc:sldMk cId="4177617807" sldId="443"/>
            <ac:spMk id="98" creationId="{00000000-0000-0000-0000-000000000000}"/>
          </ac:spMkLst>
        </pc:spChg>
        <pc:picChg chg="del">
          <ac:chgData name="Rachel Tullet" userId="0500be93d1ba368d" providerId="LiveId" clId="{98C2247D-77F9-449D-8EA3-B49977D94EB3}" dt="2023-06-04T09:16:23.234" v="4750" actId="478"/>
          <ac:picMkLst>
            <pc:docMk/>
            <pc:sldMk cId="4177617807" sldId="443"/>
            <ac:picMk id="3" creationId="{96ABD32B-EA81-07C5-A650-3683139938E7}"/>
          </ac:picMkLst>
        </pc:picChg>
        <pc:picChg chg="del">
          <ac:chgData name="Rachel Tullet" userId="0500be93d1ba368d" providerId="LiveId" clId="{98C2247D-77F9-449D-8EA3-B49977D94EB3}" dt="2023-06-04T09:16:21.738" v="4749" actId="478"/>
          <ac:picMkLst>
            <pc:docMk/>
            <pc:sldMk cId="4177617807" sldId="443"/>
            <ac:picMk id="10" creationId="{5FA17D39-950F-0825-4B1A-A05E0F473C8D}"/>
          </ac:picMkLst>
        </pc:picChg>
      </pc:sldChg>
      <pc:sldChg chg="delSp modSp mod modNotesTx">
        <pc:chgData name="Rachel Tullet" userId="0500be93d1ba368d" providerId="LiveId" clId="{98C2247D-77F9-449D-8EA3-B49977D94EB3}" dt="2023-06-04T09:16:52.909" v="4757" actId="478"/>
        <pc:sldMkLst>
          <pc:docMk/>
          <pc:sldMk cId="2735839114" sldId="444"/>
        </pc:sldMkLst>
        <pc:spChg chg="mod">
          <ac:chgData name="Rachel Tullet" userId="0500be93d1ba368d" providerId="LiveId" clId="{98C2247D-77F9-449D-8EA3-B49977D94EB3}" dt="2023-06-04T07:07:20.238" v="3120" actId="20577"/>
          <ac:spMkLst>
            <pc:docMk/>
            <pc:sldMk cId="2735839114" sldId="444"/>
            <ac:spMk id="7" creationId="{CD118F75-F65B-C1DC-4DF4-6F8B90A993C3}"/>
          </ac:spMkLst>
        </pc:spChg>
        <pc:spChg chg="mod">
          <ac:chgData name="Rachel Tullet" userId="0500be93d1ba368d" providerId="LiveId" clId="{98C2247D-77F9-449D-8EA3-B49977D94EB3}" dt="2023-06-04T07:07:22.926" v="3128" actId="20577"/>
          <ac:spMkLst>
            <pc:docMk/>
            <pc:sldMk cId="2735839114" sldId="444"/>
            <ac:spMk id="98" creationId="{00000000-0000-0000-0000-000000000000}"/>
          </ac:spMkLst>
        </pc:spChg>
        <pc:picChg chg="del">
          <ac:chgData name="Rachel Tullet" userId="0500be93d1ba368d" providerId="LiveId" clId="{98C2247D-77F9-449D-8EA3-B49977D94EB3}" dt="2023-06-04T09:16:52.909" v="4757" actId="478"/>
          <ac:picMkLst>
            <pc:docMk/>
            <pc:sldMk cId="2735839114" sldId="444"/>
            <ac:picMk id="2" creationId="{6FB97297-8BDD-14FB-1D82-626F2433493A}"/>
          </ac:picMkLst>
        </pc:picChg>
        <pc:picChg chg="del">
          <ac:chgData name="Rachel Tullet" userId="0500be93d1ba368d" providerId="LiveId" clId="{98C2247D-77F9-449D-8EA3-B49977D94EB3}" dt="2023-06-04T09:16:51.558" v="4756" actId="478"/>
          <ac:picMkLst>
            <pc:docMk/>
            <pc:sldMk cId="2735839114" sldId="444"/>
            <ac:picMk id="10" creationId="{5FA17D39-950F-0825-4B1A-A05E0F473C8D}"/>
          </ac:picMkLst>
        </pc:picChg>
      </pc:sldChg>
      <pc:sldChg chg="addSp delSp modSp del mod modNotesTx">
        <pc:chgData name="Rachel Tullet" userId="0500be93d1ba368d" providerId="LiveId" clId="{98C2247D-77F9-449D-8EA3-B49977D94EB3}" dt="2023-06-04T06:42:30.835" v="2287" actId="47"/>
        <pc:sldMkLst>
          <pc:docMk/>
          <pc:sldMk cId="2260753697" sldId="445"/>
        </pc:sldMkLst>
        <pc:spChg chg="add mod">
          <ac:chgData name="Rachel Tullet" userId="0500be93d1ba368d" providerId="LiveId" clId="{98C2247D-77F9-449D-8EA3-B49977D94EB3}" dt="2023-06-04T06:39:15.494" v="2125" actId="255"/>
          <ac:spMkLst>
            <pc:docMk/>
            <pc:sldMk cId="2260753697" sldId="445"/>
            <ac:spMk id="4" creationId="{C9C526A2-38B0-3168-8231-E002004A3F10}"/>
          </ac:spMkLst>
        </pc:spChg>
        <pc:spChg chg="del">
          <ac:chgData name="Rachel Tullet" userId="0500be93d1ba368d" providerId="LiveId" clId="{98C2247D-77F9-449D-8EA3-B49977D94EB3}" dt="2023-06-04T06:38:18.891" v="2121" actId="478"/>
          <ac:spMkLst>
            <pc:docMk/>
            <pc:sldMk cId="2260753697" sldId="445"/>
            <ac:spMk id="5" creationId="{CD716821-B786-8443-44B2-27D218762B59}"/>
          </ac:spMkLst>
        </pc:spChg>
        <pc:spChg chg="del mod">
          <ac:chgData name="Rachel Tullet" userId="0500be93d1ba368d" providerId="LiveId" clId="{98C2247D-77F9-449D-8EA3-B49977D94EB3}" dt="2023-06-04T06:38:17.602" v="2120" actId="478"/>
          <ac:spMkLst>
            <pc:docMk/>
            <pc:sldMk cId="2260753697" sldId="445"/>
            <ac:spMk id="98" creationId="{00000000-0000-0000-0000-000000000000}"/>
          </ac:spMkLst>
        </pc:spChg>
      </pc:sldChg>
      <pc:sldChg chg="delSp modSp mod modNotesTx">
        <pc:chgData name="Rachel Tullet" userId="0500be93d1ba368d" providerId="LiveId" clId="{98C2247D-77F9-449D-8EA3-B49977D94EB3}" dt="2023-06-04T09:17:05.498" v="4759" actId="478"/>
        <pc:sldMkLst>
          <pc:docMk/>
          <pc:sldMk cId="427845970" sldId="446"/>
        </pc:sldMkLst>
        <pc:spChg chg="mod">
          <ac:chgData name="Rachel Tullet" userId="0500be93d1ba368d" providerId="LiveId" clId="{98C2247D-77F9-449D-8EA3-B49977D94EB3}" dt="2023-06-04T07:07:31.308" v="3136" actId="20577"/>
          <ac:spMkLst>
            <pc:docMk/>
            <pc:sldMk cId="427845970" sldId="446"/>
            <ac:spMk id="7" creationId="{CD118F75-F65B-C1DC-4DF4-6F8B90A993C3}"/>
          </ac:spMkLst>
        </pc:spChg>
        <pc:spChg chg="mod">
          <ac:chgData name="Rachel Tullet" userId="0500be93d1ba368d" providerId="LiveId" clId="{98C2247D-77F9-449D-8EA3-B49977D94EB3}" dt="2023-06-04T07:07:33.768" v="3143" actId="20577"/>
          <ac:spMkLst>
            <pc:docMk/>
            <pc:sldMk cId="427845970" sldId="446"/>
            <ac:spMk id="98" creationId="{00000000-0000-0000-0000-000000000000}"/>
          </ac:spMkLst>
        </pc:spChg>
        <pc:picChg chg="del">
          <ac:chgData name="Rachel Tullet" userId="0500be93d1ba368d" providerId="LiveId" clId="{98C2247D-77F9-449D-8EA3-B49977D94EB3}" dt="2023-06-04T09:17:05.498" v="4759" actId="478"/>
          <ac:picMkLst>
            <pc:docMk/>
            <pc:sldMk cId="427845970" sldId="446"/>
            <ac:picMk id="2" creationId="{5811DD18-DF2F-40F9-13D5-245ABD347B6E}"/>
          </ac:picMkLst>
        </pc:picChg>
        <pc:picChg chg="del">
          <ac:chgData name="Rachel Tullet" userId="0500be93d1ba368d" providerId="LiveId" clId="{98C2247D-77F9-449D-8EA3-B49977D94EB3}" dt="2023-06-04T09:17:04.088" v="4758" actId="478"/>
          <ac:picMkLst>
            <pc:docMk/>
            <pc:sldMk cId="427845970" sldId="446"/>
            <ac:picMk id="10" creationId="{5FA17D39-950F-0825-4B1A-A05E0F473C8D}"/>
          </ac:picMkLst>
        </pc:picChg>
      </pc:sldChg>
      <pc:sldChg chg="delSp modSp mod">
        <pc:chgData name="Rachel Tullet" userId="0500be93d1ba368d" providerId="LiveId" clId="{98C2247D-77F9-449D-8EA3-B49977D94EB3}" dt="2023-06-04T09:16:09.776" v="4748" actId="478"/>
        <pc:sldMkLst>
          <pc:docMk/>
          <pc:sldMk cId="411934413" sldId="447"/>
        </pc:sldMkLst>
        <pc:spChg chg="mod">
          <ac:chgData name="Rachel Tullet" userId="0500be93d1ba368d" providerId="LiveId" clId="{98C2247D-77F9-449D-8EA3-B49977D94EB3}" dt="2023-06-04T07:07:41.666" v="3151" actId="20577"/>
          <ac:spMkLst>
            <pc:docMk/>
            <pc:sldMk cId="411934413" sldId="447"/>
            <ac:spMk id="7" creationId="{CD118F75-F65B-C1DC-4DF4-6F8B90A993C3}"/>
          </ac:spMkLst>
        </pc:spChg>
        <pc:spChg chg="mod">
          <ac:chgData name="Rachel Tullet" userId="0500be93d1ba368d" providerId="LiveId" clId="{98C2247D-77F9-449D-8EA3-B49977D94EB3}" dt="2023-06-04T07:07:43.866" v="3158" actId="20577"/>
          <ac:spMkLst>
            <pc:docMk/>
            <pc:sldMk cId="411934413" sldId="447"/>
            <ac:spMk id="98" creationId="{00000000-0000-0000-0000-000000000000}"/>
          </ac:spMkLst>
        </pc:spChg>
        <pc:picChg chg="del">
          <ac:chgData name="Rachel Tullet" userId="0500be93d1ba368d" providerId="LiveId" clId="{98C2247D-77F9-449D-8EA3-B49977D94EB3}" dt="2023-06-04T09:16:08.242" v="4747" actId="478"/>
          <ac:picMkLst>
            <pc:docMk/>
            <pc:sldMk cId="411934413" sldId="447"/>
            <ac:picMk id="2" creationId="{15363AEE-418D-6B29-8508-6C603F0524E9}"/>
          </ac:picMkLst>
        </pc:picChg>
        <pc:picChg chg="del">
          <ac:chgData name="Rachel Tullet" userId="0500be93d1ba368d" providerId="LiveId" clId="{98C2247D-77F9-449D-8EA3-B49977D94EB3}" dt="2023-06-04T09:16:09.776" v="4748" actId="478"/>
          <ac:picMkLst>
            <pc:docMk/>
            <pc:sldMk cId="411934413" sldId="447"/>
            <ac:picMk id="10" creationId="{5FA17D39-950F-0825-4B1A-A05E0F473C8D}"/>
          </ac:picMkLst>
        </pc:picChg>
      </pc:sldChg>
      <pc:sldChg chg="modNotesTx">
        <pc:chgData name="Rachel Tullet" userId="0500be93d1ba368d" providerId="LiveId" clId="{98C2247D-77F9-449D-8EA3-B49977D94EB3}" dt="2023-06-04T07:20:33.165" v="3546" actId="20577"/>
        <pc:sldMkLst>
          <pc:docMk/>
          <pc:sldMk cId="161613473" sldId="448"/>
        </pc:sldMkLst>
      </pc:sldChg>
      <pc:sldChg chg="addSp delSp modSp add mod modNotesTx">
        <pc:chgData name="Rachel Tullet" userId="0500be93d1ba368d" providerId="LiveId" clId="{98C2247D-77F9-449D-8EA3-B49977D94EB3}" dt="2023-06-04T09:16:44.670" v="4755" actId="478"/>
        <pc:sldMkLst>
          <pc:docMk/>
          <pc:sldMk cId="2689732482" sldId="449"/>
        </pc:sldMkLst>
        <pc:spChg chg="add mod">
          <ac:chgData name="Rachel Tullet" userId="0500be93d1ba368d" providerId="LiveId" clId="{98C2247D-77F9-449D-8EA3-B49977D94EB3}" dt="2023-06-04T07:06:54.812" v="3088" actId="14100"/>
          <ac:spMkLst>
            <pc:docMk/>
            <pc:sldMk cId="2689732482" sldId="449"/>
            <ac:spMk id="4" creationId="{9805E58A-F634-1F43-205E-38A7251EE84A}"/>
          </ac:spMkLst>
        </pc:spChg>
        <pc:spChg chg="mod">
          <ac:chgData name="Rachel Tullet" userId="0500be93d1ba368d" providerId="LiveId" clId="{98C2247D-77F9-449D-8EA3-B49977D94EB3}" dt="2023-06-04T07:06:52.197" v="3087" actId="20577"/>
          <ac:spMkLst>
            <pc:docMk/>
            <pc:sldMk cId="2689732482" sldId="449"/>
            <ac:spMk id="98" creationId="{00000000-0000-0000-0000-000000000000}"/>
          </ac:spMkLst>
        </pc:spChg>
        <pc:graphicFrameChg chg="add del modGraphic">
          <ac:chgData name="Rachel Tullet" userId="0500be93d1ba368d" providerId="LiveId" clId="{98C2247D-77F9-449D-8EA3-B49977D94EB3}" dt="2023-06-04T09:16:41.818" v="4753" actId="27309"/>
          <ac:graphicFrameMkLst>
            <pc:docMk/>
            <pc:sldMk cId="2689732482" sldId="449"/>
            <ac:graphicFrameMk id="7" creationId="{30E0A0AA-5193-8D74-83C6-9B7C7597EF50}"/>
          </ac:graphicFrameMkLst>
        </pc:graphicFrameChg>
        <pc:picChg chg="del">
          <ac:chgData name="Rachel Tullet" userId="0500be93d1ba368d" providerId="LiveId" clId="{98C2247D-77F9-449D-8EA3-B49977D94EB3}" dt="2023-06-04T09:16:43.439" v="4754" actId="478"/>
          <ac:picMkLst>
            <pc:docMk/>
            <pc:sldMk cId="2689732482" sldId="449"/>
            <ac:picMk id="3" creationId="{96ABD32B-EA81-07C5-A650-3683139938E7}"/>
          </ac:picMkLst>
        </pc:picChg>
        <pc:picChg chg="del">
          <ac:chgData name="Rachel Tullet" userId="0500be93d1ba368d" providerId="LiveId" clId="{98C2247D-77F9-449D-8EA3-B49977D94EB3}" dt="2023-06-04T09:16:44.670" v="4755" actId="478"/>
          <ac:picMkLst>
            <pc:docMk/>
            <pc:sldMk cId="2689732482" sldId="449"/>
            <ac:picMk id="10" creationId="{5FA17D39-950F-0825-4B1A-A05E0F473C8D}"/>
          </ac:picMkLst>
        </pc:picChg>
      </pc:sldChg>
      <pc:sldChg chg="modSp add mod modNotesTx">
        <pc:chgData name="Rachel Tullet" userId="0500be93d1ba368d" providerId="LiveId" clId="{98C2247D-77F9-449D-8EA3-B49977D94EB3}" dt="2023-06-04T07:07:08.857" v="3104" actId="20577"/>
        <pc:sldMkLst>
          <pc:docMk/>
          <pc:sldMk cId="2061452154" sldId="450"/>
        </pc:sldMkLst>
        <pc:spChg chg="mod">
          <ac:chgData name="Rachel Tullet" userId="0500be93d1ba368d" providerId="LiveId" clId="{98C2247D-77F9-449D-8EA3-B49977D94EB3}" dt="2023-06-04T07:07:06.055" v="3096" actId="20577"/>
          <ac:spMkLst>
            <pc:docMk/>
            <pc:sldMk cId="2061452154" sldId="450"/>
            <ac:spMk id="7" creationId="{CD118F75-F65B-C1DC-4DF4-6F8B90A993C3}"/>
          </ac:spMkLst>
        </pc:spChg>
        <pc:spChg chg="mod">
          <ac:chgData name="Rachel Tullet" userId="0500be93d1ba368d" providerId="LiveId" clId="{98C2247D-77F9-449D-8EA3-B49977D94EB3}" dt="2023-06-04T07:07:08.857" v="3104" actId="20577"/>
          <ac:spMkLst>
            <pc:docMk/>
            <pc:sldMk cId="2061452154" sldId="450"/>
            <ac:spMk id="98" creationId="{00000000-0000-0000-0000-000000000000}"/>
          </ac:spMkLst>
        </pc:spChg>
      </pc:sldChg>
    </pc:docChg>
  </pc:docChgLst>
  <pc:docChgLst>
    <pc:chgData name="Seif, Janesca" userId="746caf7a-ff57-497b-ad65-8cb552a9f586" providerId="ADAL" clId="{AB3F1A1F-72F4-E642-9C7D-56433832899C}"/>
    <pc:docChg chg="undo custSel modSld">
      <pc:chgData name="Seif, Janesca" userId="746caf7a-ff57-497b-ad65-8cb552a9f586" providerId="ADAL" clId="{AB3F1A1F-72F4-E642-9C7D-56433832899C}" dt="2024-05-09T14:16:02.452" v="78" actId="478"/>
      <pc:docMkLst>
        <pc:docMk/>
      </pc:docMkLst>
      <pc:sldChg chg="delSp mod">
        <pc:chgData name="Seif, Janesca" userId="746caf7a-ff57-497b-ad65-8cb552a9f586" providerId="ADAL" clId="{AB3F1A1F-72F4-E642-9C7D-56433832899C}" dt="2024-05-09T14:13:15.537" v="36" actId="478"/>
        <pc:sldMkLst>
          <pc:docMk/>
          <pc:sldMk cId="1314825412" sldId="270"/>
        </pc:sldMkLst>
        <pc:spChg chg="del">
          <ac:chgData name="Seif, Janesca" userId="746caf7a-ff57-497b-ad65-8cb552a9f586" providerId="ADAL" clId="{AB3F1A1F-72F4-E642-9C7D-56433832899C}" dt="2024-05-09T14:13:15.537" v="36" actId="478"/>
          <ac:spMkLst>
            <pc:docMk/>
            <pc:sldMk cId="1314825412" sldId="270"/>
            <ac:spMk id="10" creationId="{9B380A72-D2F6-70D4-99CF-F0F071AF0220}"/>
          </ac:spMkLst>
        </pc:spChg>
      </pc:sldChg>
      <pc:sldChg chg="delSp mod">
        <pc:chgData name="Seif, Janesca" userId="746caf7a-ff57-497b-ad65-8cb552a9f586" providerId="ADAL" clId="{AB3F1A1F-72F4-E642-9C7D-56433832899C}" dt="2024-05-09T14:15:20.362" v="67" actId="478"/>
        <pc:sldMkLst>
          <pc:docMk/>
          <pc:sldMk cId="375406392" sldId="278"/>
        </pc:sldMkLst>
        <pc:spChg chg="del">
          <ac:chgData name="Seif, Janesca" userId="746caf7a-ff57-497b-ad65-8cb552a9f586" providerId="ADAL" clId="{AB3F1A1F-72F4-E642-9C7D-56433832899C}" dt="2024-05-09T14:15:20.362" v="67" actId="478"/>
          <ac:spMkLst>
            <pc:docMk/>
            <pc:sldMk cId="375406392" sldId="278"/>
            <ac:spMk id="6" creationId="{EBA2403E-16CD-C433-A8A2-CF38DE183F96}"/>
          </ac:spMkLst>
        </pc:spChg>
      </pc:sldChg>
      <pc:sldChg chg="delSp mod">
        <pc:chgData name="Seif, Janesca" userId="746caf7a-ff57-497b-ad65-8cb552a9f586" providerId="ADAL" clId="{AB3F1A1F-72F4-E642-9C7D-56433832899C}" dt="2024-05-09T14:10:53.367" v="0" actId="478"/>
        <pc:sldMkLst>
          <pc:docMk/>
          <pc:sldMk cId="1520543117" sldId="290"/>
        </pc:sldMkLst>
        <pc:spChg chg="del">
          <ac:chgData name="Seif, Janesca" userId="746caf7a-ff57-497b-ad65-8cb552a9f586" providerId="ADAL" clId="{AB3F1A1F-72F4-E642-9C7D-56433832899C}" dt="2024-05-09T14:10:53.367" v="0" actId="478"/>
          <ac:spMkLst>
            <pc:docMk/>
            <pc:sldMk cId="1520543117" sldId="290"/>
            <ac:spMk id="7" creationId="{7D53A26E-D6C3-A86E-0FB8-6CAA38E6B272}"/>
          </ac:spMkLst>
        </pc:spChg>
      </pc:sldChg>
      <pc:sldChg chg="delSp mod">
        <pc:chgData name="Seif, Janesca" userId="746caf7a-ff57-497b-ad65-8cb552a9f586" providerId="ADAL" clId="{AB3F1A1F-72F4-E642-9C7D-56433832899C}" dt="2024-05-09T14:11:01.835" v="1" actId="478"/>
        <pc:sldMkLst>
          <pc:docMk/>
          <pc:sldMk cId="1457812611" sldId="293"/>
        </pc:sldMkLst>
        <pc:spChg chg="del">
          <ac:chgData name="Seif, Janesca" userId="746caf7a-ff57-497b-ad65-8cb552a9f586" providerId="ADAL" clId="{AB3F1A1F-72F4-E642-9C7D-56433832899C}" dt="2024-05-09T14:11:01.835" v="1" actId="478"/>
          <ac:spMkLst>
            <pc:docMk/>
            <pc:sldMk cId="1457812611" sldId="293"/>
            <ac:spMk id="7" creationId="{E4C02B51-0B08-3263-688F-24395CBD6DD4}"/>
          </ac:spMkLst>
        </pc:spChg>
      </pc:sldChg>
      <pc:sldChg chg="delSp modSp mod">
        <pc:chgData name="Seif, Janesca" userId="746caf7a-ff57-497b-ad65-8cb552a9f586" providerId="ADAL" clId="{AB3F1A1F-72F4-E642-9C7D-56433832899C}" dt="2024-05-09T14:11:11.383" v="3" actId="478"/>
        <pc:sldMkLst>
          <pc:docMk/>
          <pc:sldMk cId="1912643121" sldId="294"/>
        </pc:sldMkLst>
        <pc:spChg chg="del">
          <ac:chgData name="Seif, Janesca" userId="746caf7a-ff57-497b-ad65-8cb552a9f586" providerId="ADAL" clId="{AB3F1A1F-72F4-E642-9C7D-56433832899C}" dt="2024-05-09T14:11:11.383" v="3" actId="478"/>
          <ac:spMkLst>
            <pc:docMk/>
            <pc:sldMk cId="1912643121" sldId="294"/>
            <ac:spMk id="6" creationId="{BA433DC0-B62C-DE13-A9DE-C3B477E6B43D}"/>
          </ac:spMkLst>
        </pc:spChg>
        <pc:picChg chg="mod">
          <ac:chgData name="Seif, Janesca" userId="746caf7a-ff57-497b-ad65-8cb552a9f586" providerId="ADAL" clId="{AB3F1A1F-72F4-E642-9C7D-56433832899C}" dt="2024-05-09T14:11:09.420" v="2" actId="167"/>
          <ac:picMkLst>
            <pc:docMk/>
            <pc:sldMk cId="1912643121" sldId="294"/>
            <ac:picMk id="7" creationId="{EA43E6AA-E4AC-9F8E-9542-411E9BFC4B9E}"/>
          </ac:picMkLst>
        </pc:picChg>
      </pc:sldChg>
      <pc:sldChg chg="delSp mod">
        <pc:chgData name="Seif, Janesca" userId="746caf7a-ff57-497b-ad65-8cb552a9f586" providerId="ADAL" clId="{AB3F1A1F-72F4-E642-9C7D-56433832899C}" dt="2024-05-09T14:11:16.449" v="5" actId="478"/>
        <pc:sldMkLst>
          <pc:docMk/>
          <pc:sldMk cId="1683078147" sldId="295"/>
        </pc:sldMkLst>
        <pc:spChg chg="del">
          <ac:chgData name="Seif, Janesca" userId="746caf7a-ff57-497b-ad65-8cb552a9f586" providerId="ADAL" clId="{AB3F1A1F-72F4-E642-9C7D-56433832899C}" dt="2024-05-09T14:11:14.379" v="4" actId="478"/>
          <ac:spMkLst>
            <pc:docMk/>
            <pc:sldMk cId="1683078147" sldId="295"/>
            <ac:spMk id="11" creationId="{C582DA86-D890-3A83-6339-BE08AD729771}"/>
          </ac:spMkLst>
        </pc:spChg>
        <pc:spChg chg="del">
          <ac:chgData name="Seif, Janesca" userId="746caf7a-ff57-497b-ad65-8cb552a9f586" providerId="ADAL" clId="{AB3F1A1F-72F4-E642-9C7D-56433832899C}" dt="2024-05-09T14:11:16.449" v="5" actId="478"/>
          <ac:spMkLst>
            <pc:docMk/>
            <pc:sldMk cId="1683078147" sldId="295"/>
            <ac:spMk id="13" creationId="{756B6EEE-12A7-139E-D629-45D804DE8434}"/>
          </ac:spMkLst>
        </pc:spChg>
      </pc:sldChg>
      <pc:sldChg chg="delSp mod">
        <pc:chgData name="Seif, Janesca" userId="746caf7a-ff57-497b-ad65-8cb552a9f586" providerId="ADAL" clId="{AB3F1A1F-72F4-E642-9C7D-56433832899C}" dt="2024-05-09T14:11:22.103" v="6" actId="478"/>
        <pc:sldMkLst>
          <pc:docMk/>
          <pc:sldMk cId="87285554" sldId="296"/>
        </pc:sldMkLst>
        <pc:spChg chg="del">
          <ac:chgData name="Seif, Janesca" userId="746caf7a-ff57-497b-ad65-8cb552a9f586" providerId="ADAL" clId="{AB3F1A1F-72F4-E642-9C7D-56433832899C}" dt="2024-05-09T14:11:22.103" v="6" actId="478"/>
          <ac:spMkLst>
            <pc:docMk/>
            <pc:sldMk cId="87285554" sldId="296"/>
            <ac:spMk id="10" creationId="{18A4A8E8-E7E7-6AA9-45EF-0BB786316D71}"/>
          </ac:spMkLst>
        </pc:spChg>
      </pc:sldChg>
      <pc:sldChg chg="delSp mod">
        <pc:chgData name="Seif, Janesca" userId="746caf7a-ff57-497b-ad65-8cb552a9f586" providerId="ADAL" clId="{AB3F1A1F-72F4-E642-9C7D-56433832899C}" dt="2024-05-09T14:11:25.308" v="7" actId="478"/>
        <pc:sldMkLst>
          <pc:docMk/>
          <pc:sldMk cId="817744870" sldId="297"/>
        </pc:sldMkLst>
        <pc:spChg chg="del">
          <ac:chgData name="Seif, Janesca" userId="746caf7a-ff57-497b-ad65-8cb552a9f586" providerId="ADAL" clId="{AB3F1A1F-72F4-E642-9C7D-56433832899C}" dt="2024-05-09T14:11:25.308" v="7" actId="478"/>
          <ac:spMkLst>
            <pc:docMk/>
            <pc:sldMk cId="817744870" sldId="297"/>
            <ac:spMk id="6" creationId="{A4317BB4-7E51-FD2B-FA89-E1156D96A3E7}"/>
          </ac:spMkLst>
        </pc:spChg>
      </pc:sldChg>
      <pc:sldChg chg="delSp mod">
        <pc:chgData name="Seif, Janesca" userId="746caf7a-ff57-497b-ad65-8cb552a9f586" providerId="ADAL" clId="{AB3F1A1F-72F4-E642-9C7D-56433832899C}" dt="2024-05-09T14:11:28.439" v="8" actId="478"/>
        <pc:sldMkLst>
          <pc:docMk/>
          <pc:sldMk cId="918413620" sldId="298"/>
        </pc:sldMkLst>
        <pc:spChg chg="del">
          <ac:chgData name="Seif, Janesca" userId="746caf7a-ff57-497b-ad65-8cb552a9f586" providerId="ADAL" clId="{AB3F1A1F-72F4-E642-9C7D-56433832899C}" dt="2024-05-09T14:11:28.439" v="8" actId="478"/>
          <ac:spMkLst>
            <pc:docMk/>
            <pc:sldMk cId="918413620" sldId="298"/>
            <ac:spMk id="7" creationId="{C6C6ADBE-8274-857C-C2B2-D586FC167CD0}"/>
          </ac:spMkLst>
        </pc:spChg>
      </pc:sldChg>
      <pc:sldChg chg="delSp mod">
        <pc:chgData name="Seif, Janesca" userId="746caf7a-ff57-497b-ad65-8cb552a9f586" providerId="ADAL" clId="{AB3F1A1F-72F4-E642-9C7D-56433832899C}" dt="2024-05-09T14:11:31.191" v="9" actId="478"/>
        <pc:sldMkLst>
          <pc:docMk/>
          <pc:sldMk cId="1134363770" sldId="299"/>
        </pc:sldMkLst>
        <pc:spChg chg="del">
          <ac:chgData name="Seif, Janesca" userId="746caf7a-ff57-497b-ad65-8cb552a9f586" providerId="ADAL" clId="{AB3F1A1F-72F4-E642-9C7D-56433832899C}" dt="2024-05-09T14:11:31.191" v="9" actId="478"/>
          <ac:spMkLst>
            <pc:docMk/>
            <pc:sldMk cId="1134363770" sldId="299"/>
            <ac:spMk id="10" creationId="{76D46B2D-A0E2-03CD-9527-04FD57FB6230}"/>
          </ac:spMkLst>
        </pc:spChg>
      </pc:sldChg>
      <pc:sldChg chg="delSp mod">
        <pc:chgData name="Seif, Janesca" userId="746caf7a-ff57-497b-ad65-8cb552a9f586" providerId="ADAL" clId="{AB3F1A1F-72F4-E642-9C7D-56433832899C}" dt="2024-05-09T14:11:34.085" v="10" actId="478"/>
        <pc:sldMkLst>
          <pc:docMk/>
          <pc:sldMk cId="1002149612" sldId="300"/>
        </pc:sldMkLst>
        <pc:spChg chg="del">
          <ac:chgData name="Seif, Janesca" userId="746caf7a-ff57-497b-ad65-8cb552a9f586" providerId="ADAL" clId="{AB3F1A1F-72F4-E642-9C7D-56433832899C}" dt="2024-05-09T14:11:34.085" v="10" actId="478"/>
          <ac:spMkLst>
            <pc:docMk/>
            <pc:sldMk cId="1002149612" sldId="300"/>
            <ac:spMk id="5" creationId="{3C96165A-9579-A886-C678-E08755A4A9A5}"/>
          </ac:spMkLst>
        </pc:spChg>
      </pc:sldChg>
      <pc:sldChg chg="delSp mod">
        <pc:chgData name="Seif, Janesca" userId="746caf7a-ff57-497b-ad65-8cb552a9f586" providerId="ADAL" clId="{AB3F1A1F-72F4-E642-9C7D-56433832899C}" dt="2024-05-09T14:11:37.426" v="11" actId="478"/>
        <pc:sldMkLst>
          <pc:docMk/>
          <pc:sldMk cId="2069414034" sldId="302"/>
        </pc:sldMkLst>
        <pc:spChg chg="del">
          <ac:chgData name="Seif, Janesca" userId="746caf7a-ff57-497b-ad65-8cb552a9f586" providerId="ADAL" clId="{AB3F1A1F-72F4-E642-9C7D-56433832899C}" dt="2024-05-09T14:11:37.426" v="11" actId="478"/>
          <ac:spMkLst>
            <pc:docMk/>
            <pc:sldMk cId="2069414034" sldId="302"/>
            <ac:spMk id="6" creationId="{BFC1DD44-C682-6ED5-9CD6-621BADAEE18E}"/>
          </ac:spMkLst>
        </pc:spChg>
      </pc:sldChg>
      <pc:sldChg chg="delSp mod">
        <pc:chgData name="Seif, Janesca" userId="746caf7a-ff57-497b-ad65-8cb552a9f586" providerId="ADAL" clId="{AB3F1A1F-72F4-E642-9C7D-56433832899C}" dt="2024-05-09T14:11:41.254" v="12" actId="478"/>
        <pc:sldMkLst>
          <pc:docMk/>
          <pc:sldMk cId="654420049" sldId="303"/>
        </pc:sldMkLst>
        <pc:spChg chg="del">
          <ac:chgData name="Seif, Janesca" userId="746caf7a-ff57-497b-ad65-8cb552a9f586" providerId="ADAL" clId="{AB3F1A1F-72F4-E642-9C7D-56433832899C}" dt="2024-05-09T14:11:41.254" v="12" actId="478"/>
          <ac:spMkLst>
            <pc:docMk/>
            <pc:sldMk cId="654420049" sldId="303"/>
            <ac:spMk id="5" creationId="{28D7D302-57E3-0349-A97E-7554286DC121}"/>
          </ac:spMkLst>
        </pc:spChg>
      </pc:sldChg>
      <pc:sldChg chg="delSp mod">
        <pc:chgData name="Seif, Janesca" userId="746caf7a-ff57-497b-ad65-8cb552a9f586" providerId="ADAL" clId="{AB3F1A1F-72F4-E642-9C7D-56433832899C}" dt="2024-05-09T14:11:43.978" v="13" actId="478"/>
        <pc:sldMkLst>
          <pc:docMk/>
          <pc:sldMk cId="1700619137" sldId="304"/>
        </pc:sldMkLst>
        <pc:spChg chg="del">
          <ac:chgData name="Seif, Janesca" userId="746caf7a-ff57-497b-ad65-8cb552a9f586" providerId="ADAL" clId="{AB3F1A1F-72F4-E642-9C7D-56433832899C}" dt="2024-05-09T14:11:43.978" v="13" actId="478"/>
          <ac:spMkLst>
            <pc:docMk/>
            <pc:sldMk cId="1700619137" sldId="304"/>
            <ac:spMk id="5" creationId="{9D6BF941-C28C-01EB-0A99-D6790D869807}"/>
          </ac:spMkLst>
        </pc:spChg>
      </pc:sldChg>
      <pc:sldChg chg="delSp mod">
        <pc:chgData name="Seif, Janesca" userId="746caf7a-ff57-497b-ad65-8cb552a9f586" providerId="ADAL" clId="{AB3F1A1F-72F4-E642-9C7D-56433832899C}" dt="2024-05-09T14:11:49.559" v="14" actId="478"/>
        <pc:sldMkLst>
          <pc:docMk/>
          <pc:sldMk cId="1720520331" sldId="306"/>
        </pc:sldMkLst>
        <pc:spChg chg="del">
          <ac:chgData name="Seif, Janesca" userId="746caf7a-ff57-497b-ad65-8cb552a9f586" providerId="ADAL" clId="{AB3F1A1F-72F4-E642-9C7D-56433832899C}" dt="2024-05-09T14:11:49.559" v="14" actId="478"/>
          <ac:spMkLst>
            <pc:docMk/>
            <pc:sldMk cId="1720520331" sldId="306"/>
            <ac:spMk id="4" creationId="{04400EE2-A482-3A21-ECFF-1E23EF54514B}"/>
          </ac:spMkLst>
        </pc:spChg>
      </pc:sldChg>
      <pc:sldChg chg="delSp mod">
        <pc:chgData name="Seif, Janesca" userId="746caf7a-ff57-497b-ad65-8cb552a9f586" providerId="ADAL" clId="{AB3F1A1F-72F4-E642-9C7D-56433832899C}" dt="2024-05-09T14:12:08.229" v="20" actId="478"/>
        <pc:sldMkLst>
          <pc:docMk/>
          <pc:sldMk cId="589794478" sldId="310"/>
        </pc:sldMkLst>
        <pc:spChg chg="del">
          <ac:chgData name="Seif, Janesca" userId="746caf7a-ff57-497b-ad65-8cb552a9f586" providerId="ADAL" clId="{AB3F1A1F-72F4-E642-9C7D-56433832899C}" dt="2024-05-09T14:12:08.229" v="20" actId="478"/>
          <ac:spMkLst>
            <pc:docMk/>
            <pc:sldMk cId="589794478" sldId="310"/>
            <ac:spMk id="10" creationId="{B8220ECB-8448-8F28-FB93-85D24DA20080}"/>
          </ac:spMkLst>
        </pc:spChg>
      </pc:sldChg>
      <pc:sldChg chg="delSp mod">
        <pc:chgData name="Seif, Janesca" userId="746caf7a-ff57-497b-ad65-8cb552a9f586" providerId="ADAL" clId="{AB3F1A1F-72F4-E642-9C7D-56433832899C}" dt="2024-05-09T14:12:26.418" v="24" actId="478"/>
        <pc:sldMkLst>
          <pc:docMk/>
          <pc:sldMk cId="1242967759" sldId="322"/>
        </pc:sldMkLst>
        <pc:spChg chg="del">
          <ac:chgData name="Seif, Janesca" userId="746caf7a-ff57-497b-ad65-8cb552a9f586" providerId="ADAL" clId="{AB3F1A1F-72F4-E642-9C7D-56433832899C}" dt="2024-05-09T14:12:26.418" v="24" actId="478"/>
          <ac:spMkLst>
            <pc:docMk/>
            <pc:sldMk cId="1242967759" sldId="322"/>
            <ac:spMk id="6" creationId="{25180177-FF74-9C15-F018-050C0BBBE4DC}"/>
          </ac:spMkLst>
        </pc:spChg>
      </pc:sldChg>
      <pc:sldChg chg="delSp mod">
        <pc:chgData name="Seif, Janesca" userId="746caf7a-ff57-497b-ad65-8cb552a9f586" providerId="ADAL" clId="{AB3F1A1F-72F4-E642-9C7D-56433832899C}" dt="2024-05-09T14:12:30.147" v="25" actId="478"/>
        <pc:sldMkLst>
          <pc:docMk/>
          <pc:sldMk cId="1298070161" sldId="324"/>
        </pc:sldMkLst>
        <pc:spChg chg="del">
          <ac:chgData name="Seif, Janesca" userId="746caf7a-ff57-497b-ad65-8cb552a9f586" providerId="ADAL" clId="{AB3F1A1F-72F4-E642-9C7D-56433832899C}" dt="2024-05-09T14:12:30.147" v="25" actId="478"/>
          <ac:spMkLst>
            <pc:docMk/>
            <pc:sldMk cId="1298070161" sldId="324"/>
            <ac:spMk id="9" creationId="{19E6CE1D-3DBF-9FD1-F211-902BB3A642A5}"/>
          </ac:spMkLst>
        </pc:spChg>
      </pc:sldChg>
      <pc:sldChg chg="delSp mod">
        <pc:chgData name="Seif, Janesca" userId="746caf7a-ff57-497b-ad65-8cb552a9f586" providerId="ADAL" clId="{AB3F1A1F-72F4-E642-9C7D-56433832899C}" dt="2024-05-09T14:12:32.963" v="26" actId="478"/>
        <pc:sldMkLst>
          <pc:docMk/>
          <pc:sldMk cId="807749966" sldId="325"/>
        </pc:sldMkLst>
        <pc:spChg chg="del">
          <ac:chgData name="Seif, Janesca" userId="746caf7a-ff57-497b-ad65-8cb552a9f586" providerId="ADAL" clId="{AB3F1A1F-72F4-E642-9C7D-56433832899C}" dt="2024-05-09T14:12:32.963" v="26" actId="478"/>
          <ac:spMkLst>
            <pc:docMk/>
            <pc:sldMk cId="807749966" sldId="325"/>
            <ac:spMk id="9" creationId="{4CC69849-9542-A26F-7F8F-A605B0E022BB}"/>
          </ac:spMkLst>
        </pc:spChg>
      </pc:sldChg>
      <pc:sldChg chg="delSp mod">
        <pc:chgData name="Seif, Janesca" userId="746caf7a-ff57-497b-ad65-8cb552a9f586" providerId="ADAL" clId="{AB3F1A1F-72F4-E642-9C7D-56433832899C}" dt="2024-05-09T14:12:36.869" v="27" actId="478"/>
        <pc:sldMkLst>
          <pc:docMk/>
          <pc:sldMk cId="1974365045" sldId="327"/>
        </pc:sldMkLst>
        <pc:spChg chg="del">
          <ac:chgData name="Seif, Janesca" userId="746caf7a-ff57-497b-ad65-8cb552a9f586" providerId="ADAL" clId="{AB3F1A1F-72F4-E642-9C7D-56433832899C}" dt="2024-05-09T14:12:36.869" v="27" actId="478"/>
          <ac:spMkLst>
            <pc:docMk/>
            <pc:sldMk cId="1974365045" sldId="327"/>
            <ac:spMk id="7" creationId="{75FDD07B-1375-9542-1FF1-59229A8F148C}"/>
          </ac:spMkLst>
        </pc:spChg>
      </pc:sldChg>
      <pc:sldChg chg="delSp mod">
        <pc:chgData name="Seif, Janesca" userId="746caf7a-ff57-497b-ad65-8cb552a9f586" providerId="ADAL" clId="{AB3F1A1F-72F4-E642-9C7D-56433832899C}" dt="2024-05-09T14:12:41.531" v="28" actId="478"/>
        <pc:sldMkLst>
          <pc:docMk/>
          <pc:sldMk cId="398597313" sldId="328"/>
        </pc:sldMkLst>
        <pc:spChg chg="del">
          <ac:chgData name="Seif, Janesca" userId="746caf7a-ff57-497b-ad65-8cb552a9f586" providerId="ADAL" clId="{AB3F1A1F-72F4-E642-9C7D-56433832899C}" dt="2024-05-09T14:12:41.531" v="28" actId="478"/>
          <ac:spMkLst>
            <pc:docMk/>
            <pc:sldMk cId="398597313" sldId="328"/>
            <ac:spMk id="6" creationId="{8F197A5D-1B26-9884-413D-215A7F659F47}"/>
          </ac:spMkLst>
        </pc:spChg>
      </pc:sldChg>
      <pc:sldChg chg="delSp mod">
        <pc:chgData name="Seif, Janesca" userId="746caf7a-ff57-497b-ad65-8cb552a9f586" providerId="ADAL" clId="{AB3F1A1F-72F4-E642-9C7D-56433832899C}" dt="2024-05-09T14:12:44.733" v="29" actId="478"/>
        <pc:sldMkLst>
          <pc:docMk/>
          <pc:sldMk cId="1573003563" sldId="329"/>
        </pc:sldMkLst>
        <pc:spChg chg="del">
          <ac:chgData name="Seif, Janesca" userId="746caf7a-ff57-497b-ad65-8cb552a9f586" providerId="ADAL" clId="{AB3F1A1F-72F4-E642-9C7D-56433832899C}" dt="2024-05-09T14:12:44.733" v="29" actId="478"/>
          <ac:spMkLst>
            <pc:docMk/>
            <pc:sldMk cId="1573003563" sldId="329"/>
            <ac:spMk id="6" creationId="{D73684E1-10DE-3D01-F896-1B497CADE810}"/>
          </ac:spMkLst>
        </pc:spChg>
      </pc:sldChg>
      <pc:sldChg chg="delSp mod">
        <pc:chgData name="Seif, Janesca" userId="746caf7a-ff57-497b-ad65-8cb552a9f586" providerId="ADAL" clId="{AB3F1A1F-72F4-E642-9C7D-56433832899C}" dt="2024-05-09T14:12:49.741" v="30" actId="478"/>
        <pc:sldMkLst>
          <pc:docMk/>
          <pc:sldMk cId="164978167" sldId="332"/>
        </pc:sldMkLst>
        <pc:spChg chg="del">
          <ac:chgData name="Seif, Janesca" userId="746caf7a-ff57-497b-ad65-8cb552a9f586" providerId="ADAL" clId="{AB3F1A1F-72F4-E642-9C7D-56433832899C}" dt="2024-05-09T14:12:49.741" v="30" actId="478"/>
          <ac:spMkLst>
            <pc:docMk/>
            <pc:sldMk cId="164978167" sldId="332"/>
            <ac:spMk id="7" creationId="{1C45F4A8-3180-781C-974C-EE9004733818}"/>
          </ac:spMkLst>
        </pc:spChg>
      </pc:sldChg>
      <pc:sldChg chg="delSp mod">
        <pc:chgData name="Seif, Janesca" userId="746caf7a-ff57-497b-ad65-8cb552a9f586" providerId="ADAL" clId="{AB3F1A1F-72F4-E642-9C7D-56433832899C}" dt="2024-05-09T14:13:21.761" v="38" actId="478"/>
        <pc:sldMkLst>
          <pc:docMk/>
          <pc:sldMk cId="1550862143" sldId="334"/>
        </pc:sldMkLst>
        <pc:spChg chg="del">
          <ac:chgData name="Seif, Janesca" userId="746caf7a-ff57-497b-ad65-8cb552a9f586" providerId="ADAL" clId="{AB3F1A1F-72F4-E642-9C7D-56433832899C}" dt="2024-05-09T14:13:21.761" v="38" actId="478"/>
          <ac:spMkLst>
            <pc:docMk/>
            <pc:sldMk cId="1550862143" sldId="334"/>
            <ac:spMk id="6" creationId="{90C14371-DBD3-CA76-3835-BE805BB01BBD}"/>
          </ac:spMkLst>
        </pc:spChg>
      </pc:sldChg>
      <pc:sldChg chg="delSp mod">
        <pc:chgData name="Seif, Janesca" userId="746caf7a-ff57-497b-ad65-8cb552a9f586" providerId="ADAL" clId="{AB3F1A1F-72F4-E642-9C7D-56433832899C}" dt="2024-05-09T14:13:24.500" v="39" actId="478"/>
        <pc:sldMkLst>
          <pc:docMk/>
          <pc:sldMk cId="255377826" sldId="335"/>
        </pc:sldMkLst>
        <pc:spChg chg="del">
          <ac:chgData name="Seif, Janesca" userId="746caf7a-ff57-497b-ad65-8cb552a9f586" providerId="ADAL" clId="{AB3F1A1F-72F4-E642-9C7D-56433832899C}" dt="2024-05-09T14:13:24.500" v="39" actId="478"/>
          <ac:spMkLst>
            <pc:docMk/>
            <pc:sldMk cId="255377826" sldId="335"/>
            <ac:spMk id="6" creationId="{09DBD373-B90E-C45B-04F1-8F0B2F472CDB}"/>
          </ac:spMkLst>
        </pc:spChg>
      </pc:sldChg>
      <pc:sldChg chg="delSp mod">
        <pc:chgData name="Seif, Janesca" userId="746caf7a-ff57-497b-ad65-8cb552a9f586" providerId="ADAL" clId="{AB3F1A1F-72F4-E642-9C7D-56433832899C}" dt="2024-05-09T14:13:27.543" v="40" actId="478"/>
        <pc:sldMkLst>
          <pc:docMk/>
          <pc:sldMk cId="132938597" sldId="336"/>
        </pc:sldMkLst>
        <pc:spChg chg="del">
          <ac:chgData name="Seif, Janesca" userId="746caf7a-ff57-497b-ad65-8cb552a9f586" providerId="ADAL" clId="{AB3F1A1F-72F4-E642-9C7D-56433832899C}" dt="2024-05-09T14:13:27.543" v="40" actId="478"/>
          <ac:spMkLst>
            <pc:docMk/>
            <pc:sldMk cId="132938597" sldId="336"/>
            <ac:spMk id="7" creationId="{7F41F684-9104-5AB0-B6D7-9F3BA28F40B3}"/>
          </ac:spMkLst>
        </pc:spChg>
      </pc:sldChg>
      <pc:sldChg chg="delSp mod">
        <pc:chgData name="Seif, Janesca" userId="746caf7a-ff57-497b-ad65-8cb552a9f586" providerId="ADAL" clId="{AB3F1A1F-72F4-E642-9C7D-56433832899C}" dt="2024-05-09T14:13:43.304" v="41" actId="478"/>
        <pc:sldMkLst>
          <pc:docMk/>
          <pc:sldMk cId="538397346" sldId="338"/>
        </pc:sldMkLst>
        <pc:spChg chg="del">
          <ac:chgData name="Seif, Janesca" userId="746caf7a-ff57-497b-ad65-8cb552a9f586" providerId="ADAL" clId="{AB3F1A1F-72F4-E642-9C7D-56433832899C}" dt="2024-05-09T14:13:43.304" v="41" actId="478"/>
          <ac:spMkLst>
            <pc:docMk/>
            <pc:sldMk cId="538397346" sldId="338"/>
            <ac:spMk id="6" creationId="{2F748F63-7D79-B13A-2F2B-F47CB940B0B7}"/>
          </ac:spMkLst>
        </pc:spChg>
      </pc:sldChg>
      <pc:sldChg chg="delSp mod">
        <pc:chgData name="Seif, Janesca" userId="746caf7a-ff57-497b-ad65-8cb552a9f586" providerId="ADAL" clId="{AB3F1A1F-72F4-E642-9C7D-56433832899C}" dt="2024-05-09T14:13:47.334" v="42" actId="478"/>
        <pc:sldMkLst>
          <pc:docMk/>
          <pc:sldMk cId="393928984" sldId="339"/>
        </pc:sldMkLst>
        <pc:spChg chg="del">
          <ac:chgData name="Seif, Janesca" userId="746caf7a-ff57-497b-ad65-8cb552a9f586" providerId="ADAL" clId="{AB3F1A1F-72F4-E642-9C7D-56433832899C}" dt="2024-05-09T14:13:47.334" v="42" actId="478"/>
          <ac:spMkLst>
            <pc:docMk/>
            <pc:sldMk cId="393928984" sldId="339"/>
            <ac:spMk id="8" creationId="{E151E80C-165B-4107-C1B2-5B565AC1BF93}"/>
          </ac:spMkLst>
        </pc:spChg>
      </pc:sldChg>
      <pc:sldChg chg="delSp mod">
        <pc:chgData name="Seif, Janesca" userId="746caf7a-ff57-497b-ad65-8cb552a9f586" providerId="ADAL" clId="{AB3F1A1F-72F4-E642-9C7D-56433832899C}" dt="2024-05-09T14:13:51.858" v="43" actId="478"/>
        <pc:sldMkLst>
          <pc:docMk/>
          <pc:sldMk cId="2133402969" sldId="340"/>
        </pc:sldMkLst>
        <pc:spChg chg="del">
          <ac:chgData name="Seif, Janesca" userId="746caf7a-ff57-497b-ad65-8cb552a9f586" providerId="ADAL" clId="{AB3F1A1F-72F4-E642-9C7D-56433832899C}" dt="2024-05-09T14:13:51.858" v="43" actId="478"/>
          <ac:spMkLst>
            <pc:docMk/>
            <pc:sldMk cId="2133402969" sldId="340"/>
            <ac:spMk id="6" creationId="{4D890F00-8971-2A97-C40E-334888C5B184}"/>
          </ac:spMkLst>
        </pc:spChg>
      </pc:sldChg>
      <pc:sldChg chg="delSp modSp mod">
        <pc:chgData name="Seif, Janesca" userId="746caf7a-ff57-497b-ad65-8cb552a9f586" providerId="ADAL" clId="{AB3F1A1F-72F4-E642-9C7D-56433832899C}" dt="2024-05-09T14:13:59.387" v="46" actId="478"/>
        <pc:sldMkLst>
          <pc:docMk/>
          <pc:sldMk cId="540255127" sldId="341"/>
        </pc:sldMkLst>
        <pc:spChg chg="mod">
          <ac:chgData name="Seif, Janesca" userId="746caf7a-ff57-497b-ad65-8cb552a9f586" providerId="ADAL" clId="{AB3F1A1F-72F4-E642-9C7D-56433832899C}" dt="2024-05-09T14:13:56.916" v="45" actId="20577"/>
          <ac:spMkLst>
            <pc:docMk/>
            <pc:sldMk cId="540255127" sldId="341"/>
            <ac:spMk id="4" creationId="{00000000-0000-0000-0000-000000000000}"/>
          </ac:spMkLst>
        </pc:spChg>
        <pc:spChg chg="del">
          <ac:chgData name="Seif, Janesca" userId="746caf7a-ff57-497b-ad65-8cb552a9f586" providerId="ADAL" clId="{AB3F1A1F-72F4-E642-9C7D-56433832899C}" dt="2024-05-09T14:13:59.387" v="46" actId="478"/>
          <ac:spMkLst>
            <pc:docMk/>
            <pc:sldMk cId="540255127" sldId="341"/>
            <ac:spMk id="7" creationId="{C7A82A7D-9E8C-AF13-5D1C-E51690850A85}"/>
          </ac:spMkLst>
        </pc:spChg>
      </pc:sldChg>
      <pc:sldChg chg="delSp mod">
        <pc:chgData name="Seif, Janesca" userId="746caf7a-ff57-497b-ad65-8cb552a9f586" providerId="ADAL" clId="{AB3F1A1F-72F4-E642-9C7D-56433832899C}" dt="2024-05-09T14:15:15.185" v="66" actId="478"/>
        <pc:sldMkLst>
          <pc:docMk/>
          <pc:sldMk cId="637144813" sldId="360"/>
        </pc:sldMkLst>
        <pc:spChg chg="del">
          <ac:chgData name="Seif, Janesca" userId="746caf7a-ff57-497b-ad65-8cb552a9f586" providerId="ADAL" clId="{AB3F1A1F-72F4-E642-9C7D-56433832899C}" dt="2024-05-09T14:15:15.185" v="66" actId="478"/>
          <ac:spMkLst>
            <pc:docMk/>
            <pc:sldMk cId="637144813" sldId="360"/>
            <ac:spMk id="2" creationId="{C1140BFD-EF24-4886-5EE0-39AF928EDA16}"/>
          </ac:spMkLst>
        </pc:spChg>
        <pc:spChg chg="del">
          <ac:chgData name="Seif, Janesca" userId="746caf7a-ff57-497b-ad65-8cb552a9f586" providerId="ADAL" clId="{AB3F1A1F-72F4-E642-9C7D-56433832899C}" dt="2024-05-09T14:15:13.004" v="65" actId="478"/>
          <ac:spMkLst>
            <pc:docMk/>
            <pc:sldMk cId="637144813" sldId="360"/>
            <ac:spMk id="4" creationId="{32CAA40D-084E-F968-47A3-1FE52A290B3C}"/>
          </ac:spMkLst>
        </pc:spChg>
      </pc:sldChg>
      <pc:sldChg chg="delSp mod">
        <pc:chgData name="Seif, Janesca" userId="746caf7a-ff57-497b-ad65-8cb552a9f586" providerId="ADAL" clId="{AB3F1A1F-72F4-E642-9C7D-56433832899C}" dt="2024-05-09T14:15:23.820" v="68" actId="478"/>
        <pc:sldMkLst>
          <pc:docMk/>
          <pc:sldMk cId="1945865860" sldId="366"/>
        </pc:sldMkLst>
        <pc:spChg chg="del">
          <ac:chgData name="Seif, Janesca" userId="746caf7a-ff57-497b-ad65-8cb552a9f586" providerId="ADAL" clId="{AB3F1A1F-72F4-E642-9C7D-56433832899C}" dt="2024-05-09T14:15:23.820" v="68" actId="478"/>
          <ac:spMkLst>
            <pc:docMk/>
            <pc:sldMk cId="1945865860" sldId="366"/>
            <ac:spMk id="5" creationId="{EBA2403E-16CD-C433-A8A2-CF38DE183F96}"/>
          </ac:spMkLst>
        </pc:spChg>
      </pc:sldChg>
      <pc:sldChg chg="delSp mod">
        <pc:chgData name="Seif, Janesca" userId="746caf7a-ff57-497b-ad65-8cb552a9f586" providerId="ADAL" clId="{AB3F1A1F-72F4-E642-9C7D-56433832899C}" dt="2024-05-09T14:15:26.894" v="69" actId="478"/>
        <pc:sldMkLst>
          <pc:docMk/>
          <pc:sldMk cId="1031686785" sldId="367"/>
        </pc:sldMkLst>
        <pc:spChg chg="del">
          <ac:chgData name="Seif, Janesca" userId="746caf7a-ff57-497b-ad65-8cb552a9f586" providerId="ADAL" clId="{AB3F1A1F-72F4-E642-9C7D-56433832899C}" dt="2024-05-09T14:15:26.894" v="69" actId="478"/>
          <ac:spMkLst>
            <pc:docMk/>
            <pc:sldMk cId="1031686785" sldId="367"/>
            <ac:spMk id="6" creationId="{EBA2403E-16CD-C433-A8A2-CF38DE183F96}"/>
          </ac:spMkLst>
        </pc:spChg>
      </pc:sldChg>
      <pc:sldChg chg="delSp mod">
        <pc:chgData name="Seif, Janesca" userId="746caf7a-ff57-497b-ad65-8cb552a9f586" providerId="ADAL" clId="{AB3F1A1F-72F4-E642-9C7D-56433832899C}" dt="2024-05-09T14:15:29.875" v="70" actId="478"/>
        <pc:sldMkLst>
          <pc:docMk/>
          <pc:sldMk cId="1443539675" sldId="368"/>
        </pc:sldMkLst>
        <pc:spChg chg="del">
          <ac:chgData name="Seif, Janesca" userId="746caf7a-ff57-497b-ad65-8cb552a9f586" providerId="ADAL" clId="{AB3F1A1F-72F4-E642-9C7D-56433832899C}" dt="2024-05-09T14:15:29.875" v="70" actId="478"/>
          <ac:spMkLst>
            <pc:docMk/>
            <pc:sldMk cId="1443539675" sldId="368"/>
            <ac:spMk id="7" creationId="{EBA2403E-16CD-C433-A8A2-CF38DE183F96}"/>
          </ac:spMkLst>
        </pc:spChg>
      </pc:sldChg>
      <pc:sldChg chg="delSp mod">
        <pc:chgData name="Seif, Janesca" userId="746caf7a-ff57-497b-ad65-8cb552a9f586" providerId="ADAL" clId="{AB3F1A1F-72F4-E642-9C7D-56433832899C}" dt="2024-05-09T14:15:35.565" v="71" actId="478"/>
        <pc:sldMkLst>
          <pc:docMk/>
          <pc:sldMk cId="338206937" sldId="379"/>
        </pc:sldMkLst>
        <pc:spChg chg="del">
          <ac:chgData name="Seif, Janesca" userId="746caf7a-ff57-497b-ad65-8cb552a9f586" providerId="ADAL" clId="{AB3F1A1F-72F4-E642-9C7D-56433832899C}" dt="2024-05-09T14:15:35.565" v="71" actId="478"/>
          <ac:spMkLst>
            <pc:docMk/>
            <pc:sldMk cId="338206937" sldId="379"/>
            <ac:spMk id="9" creationId="{837BE93A-11D2-82B0-09C1-74DD245B4467}"/>
          </ac:spMkLst>
        </pc:spChg>
      </pc:sldChg>
      <pc:sldChg chg="delSp mod">
        <pc:chgData name="Seif, Janesca" userId="746caf7a-ff57-497b-ad65-8cb552a9f586" providerId="ADAL" clId="{AB3F1A1F-72F4-E642-9C7D-56433832899C}" dt="2024-05-09T14:15:38.446" v="72" actId="478"/>
        <pc:sldMkLst>
          <pc:docMk/>
          <pc:sldMk cId="601229319" sldId="380"/>
        </pc:sldMkLst>
        <pc:spChg chg="del">
          <ac:chgData name="Seif, Janesca" userId="746caf7a-ff57-497b-ad65-8cb552a9f586" providerId="ADAL" clId="{AB3F1A1F-72F4-E642-9C7D-56433832899C}" dt="2024-05-09T14:15:38.446" v="72" actId="478"/>
          <ac:spMkLst>
            <pc:docMk/>
            <pc:sldMk cId="601229319" sldId="380"/>
            <ac:spMk id="5" creationId="{EDA41A68-6B65-5EA3-9476-7AAAC33F2B94}"/>
          </ac:spMkLst>
        </pc:spChg>
      </pc:sldChg>
      <pc:sldChg chg="delSp mod">
        <pc:chgData name="Seif, Janesca" userId="746caf7a-ff57-497b-ad65-8cb552a9f586" providerId="ADAL" clId="{AB3F1A1F-72F4-E642-9C7D-56433832899C}" dt="2024-05-09T14:15:43.064" v="73" actId="478"/>
        <pc:sldMkLst>
          <pc:docMk/>
          <pc:sldMk cId="528780683" sldId="381"/>
        </pc:sldMkLst>
        <pc:spChg chg="del">
          <ac:chgData name="Seif, Janesca" userId="746caf7a-ff57-497b-ad65-8cb552a9f586" providerId="ADAL" clId="{AB3F1A1F-72F4-E642-9C7D-56433832899C}" dt="2024-05-09T14:15:43.064" v="73" actId="478"/>
          <ac:spMkLst>
            <pc:docMk/>
            <pc:sldMk cId="528780683" sldId="381"/>
            <ac:spMk id="5" creationId="{46BEBD8C-CCC8-4151-E44B-D2E6617B661A}"/>
          </ac:spMkLst>
        </pc:spChg>
      </pc:sldChg>
      <pc:sldChg chg="delSp mod">
        <pc:chgData name="Seif, Janesca" userId="746caf7a-ff57-497b-ad65-8cb552a9f586" providerId="ADAL" clId="{AB3F1A1F-72F4-E642-9C7D-56433832899C}" dt="2024-05-09T14:15:46.196" v="74" actId="478"/>
        <pc:sldMkLst>
          <pc:docMk/>
          <pc:sldMk cId="1938204297" sldId="382"/>
        </pc:sldMkLst>
        <pc:spChg chg="del">
          <ac:chgData name="Seif, Janesca" userId="746caf7a-ff57-497b-ad65-8cb552a9f586" providerId="ADAL" clId="{AB3F1A1F-72F4-E642-9C7D-56433832899C}" dt="2024-05-09T14:15:46.196" v="74" actId="478"/>
          <ac:spMkLst>
            <pc:docMk/>
            <pc:sldMk cId="1938204297" sldId="382"/>
            <ac:spMk id="9" creationId="{9736051A-BCF9-7558-C2D5-0A9B7E52ECB7}"/>
          </ac:spMkLst>
        </pc:spChg>
      </pc:sldChg>
      <pc:sldChg chg="delSp mod">
        <pc:chgData name="Seif, Janesca" userId="746caf7a-ff57-497b-ad65-8cb552a9f586" providerId="ADAL" clId="{AB3F1A1F-72F4-E642-9C7D-56433832899C}" dt="2024-05-09T14:15:49.573" v="75" actId="478"/>
        <pc:sldMkLst>
          <pc:docMk/>
          <pc:sldMk cId="1856890763" sldId="383"/>
        </pc:sldMkLst>
        <pc:spChg chg="del">
          <ac:chgData name="Seif, Janesca" userId="746caf7a-ff57-497b-ad65-8cb552a9f586" providerId="ADAL" clId="{AB3F1A1F-72F4-E642-9C7D-56433832899C}" dt="2024-05-09T14:15:49.573" v="75" actId="478"/>
          <ac:spMkLst>
            <pc:docMk/>
            <pc:sldMk cId="1856890763" sldId="383"/>
            <ac:spMk id="9" creationId="{3C4B7C49-C782-42D6-7093-4AFFD6997435}"/>
          </ac:spMkLst>
        </pc:spChg>
      </pc:sldChg>
      <pc:sldChg chg="delSp mod">
        <pc:chgData name="Seif, Janesca" userId="746caf7a-ff57-497b-ad65-8cb552a9f586" providerId="ADAL" clId="{AB3F1A1F-72F4-E642-9C7D-56433832899C}" dt="2024-05-09T14:15:53.637" v="76" actId="478"/>
        <pc:sldMkLst>
          <pc:docMk/>
          <pc:sldMk cId="1578230580" sldId="384"/>
        </pc:sldMkLst>
        <pc:spChg chg="del">
          <ac:chgData name="Seif, Janesca" userId="746caf7a-ff57-497b-ad65-8cb552a9f586" providerId="ADAL" clId="{AB3F1A1F-72F4-E642-9C7D-56433832899C}" dt="2024-05-09T14:15:53.637" v="76" actId="478"/>
          <ac:spMkLst>
            <pc:docMk/>
            <pc:sldMk cId="1578230580" sldId="384"/>
            <ac:spMk id="8" creationId="{DD08265D-76E7-87B8-6BAD-AFAF3F17D956}"/>
          </ac:spMkLst>
        </pc:spChg>
      </pc:sldChg>
      <pc:sldChg chg="delSp mod">
        <pc:chgData name="Seif, Janesca" userId="746caf7a-ff57-497b-ad65-8cb552a9f586" providerId="ADAL" clId="{AB3F1A1F-72F4-E642-9C7D-56433832899C}" dt="2024-05-09T14:16:02.452" v="78" actId="478"/>
        <pc:sldMkLst>
          <pc:docMk/>
          <pc:sldMk cId="145999938" sldId="386"/>
        </pc:sldMkLst>
        <pc:spChg chg="del">
          <ac:chgData name="Seif, Janesca" userId="746caf7a-ff57-497b-ad65-8cb552a9f586" providerId="ADAL" clId="{AB3F1A1F-72F4-E642-9C7D-56433832899C}" dt="2024-05-09T14:16:02.452" v="78" actId="478"/>
          <ac:spMkLst>
            <pc:docMk/>
            <pc:sldMk cId="145999938" sldId="386"/>
            <ac:spMk id="6" creationId="{0B5A2C64-E0E5-9438-CFFF-519A02F87E09}"/>
          </ac:spMkLst>
        </pc:spChg>
      </pc:sldChg>
      <pc:sldChg chg="delSp mod">
        <pc:chgData name="Seif, Janesca" userId="746caf7a-ff57-497b-ad65-8cb552a9f586" providerId="ADAL" clId="{AB3F1A1F-72F4-E642-9C7D-56433832899C}" dt="2024-05-09T14:11:59.148" v="17" actId="478"/>
        <pc:sldMkLst>
          <pc:docMk/>
          <pc:sldMk cId="653255433" sldId="387"/>
        </pc:sldMkLst>
        <pc:spChg chg="del">
          <ac:chgData name="Seif, Janesca" userId="746caf7a-ff57-497b-ad65-8cb552a9f586" providerId="ADAL" clId="{AB3F1A1F-72F4-E642-9C7D-56433832899C}" dt="2024-05-09T14:11:59.148" v="17" actId="478"/>
          <ac:spMkLst>
            <pc:docMk/>
            <pc:sldMk cId="653255433" sldId="387"/>
            <ac:spMk id="10" creationId="{25B83E94-6974-ADD4-6605-68BD17FAE70C}"/>
          </ac:spMkLst>
        </pc:spChg>
      </pc:sldChg>
      <pc:sldChg chg="delSp mod">
        <pc:chgData name="Seif, Janesca" userId="746caf7a-ff57-497b-ad65-8cb552a9f586" providerId="ADAL" clId="{AB3F1A1F-72F4-E642-9C7D-56433832899C}" dt="2024-05-09T14:12:05.251" v="19" actId="478"/>
        <pc:sldMkLst>
          <pc:docMk/>
          <pc:sldMk cId="1002262890" sldId="388"/>
        </pc:sldMkLst>
        <pc:spChg chg="del">
          <ac:chgData name="Seif, Janesca" userId="746caf7a-ff57-497b-ad65-8cb552a9f586" providerId="ADAL" clId="{AB3F1A1F-72F4-E642-9C7D-56433832899C}" dt="2024-05-09T14:12:03.187" v="18" actId="478"/>
          <ac:spMkLst>
            <pc:docMk/>
            <pc:sldMk cId="1002262890" sldId="388"/>
            <ac:spMk id="8" creationId="{99CBC298-2C89-7FB4-E35C-511E554843C5}"/>
          </ac:spMkLst>
        </pc:spChg>
        <pc:spChg chg="del">
          <ac:chgData name="Seif, Janesca" userId="746caf7a-ff57-497b-ad65-8cb552a9f586" providerId="ADAL" clId="{AB3F1A1F-72F4-E642-9C7D-56433832899C}" dt="2024-05-09T14:12:05.251" v="19" actId="478"/>
          <ac:spMkLst>
            <pc:docMk/>
            <pc:sldMk cId="1002262890" sldId="388"/>
            <ac:spMk id="10" creationId="{4C1E2738-1B40-705F-4F5C-91975036116C}"/>
          </ac:spMkLst>
        </pc:spChg>
      </pc:sldChg>
      <pc:sldChg chg="delSp mod">
        <pc:chgData name="Seif, Janesca" userId="746caf7a-ff57-497b-ad65-8cb552a9f586" providerId="ADAL" clId="{AB3F1A1F-72F4-E642-9C7D-56433832899C}" dt="2024-05-09T14:12:11.908" v="21" actId="478"/>
        <pc:sldMkLst>
          <pc:docMk/>
          <pc:sldMk cId="943642004" sldId="390"/>
        </pc:sldMkLst>
        <pc:spChg chg="del">
          <ac:chgData name="Seif, Janesca" userId="746caf7a-ff57-497b-ad65-8cb552a9f586" providerId="ADAL" clId="{AB3F1A1F-72F4-E642-9C7D-56433832899C}" dt="2024-05-09T14:12:11.908" v="21" actId="478"/>
          <ac:spMkLst>
            <pc:docMk/>
            <pc:sldMk cId="943642004" sldId="390"/>
            <ac:spMk id="8" creationId="{1D7EE6EB-360E-86DA-A5B2-45F75F0B9725}"/>
          </ac:spMkLst>
        </pc:spChg>
      </pc:sldChg>
      <pc:sldChg chg="delSp mod">
        <pc:chgData name="Seif, Janesca" userId="746caf7a-ff57-497b-ad65-8cb552a9f586" providerId="ADAL" clId="{AB3F1A1F-72F4-E642-9C7D-56433832899C}" dt="2024-05-09T14:12:16.101" v="22" actId="478"/>
        <pc:sldMkLst>
          <pc:docMk/>
          <pc:sldMk cId="202674321" sldId="391"/>
        </pc:sldMkLst>
        <pc:spChg chg="del">
          <ac:chgData name="Seif, Janesca" userId="746caf7a-ff57-497b-ad65-8cb552a9f586" providerId="ADAL" clId="{AB3F1A1F-72F4-E642-9C7D-56433832899C}" dt="2024-05-09T14:12:16.101" v="22" actId="478"/>
          <ac:spMkLst>
            <pc:docMk/>
            <pc:sldMk cId="202674321" sldId="391"/>
            <ac:spMk id="6" creationId="{B2EE83A2-0195-2243-1A47-6B3B0FA50AC4}"/>
          </ac:spMkLst>
        </pc:spChg>
      </pc:sldChg>
      <pc:sldChg chg="delSp mod">
        <pc:chgData name="Seif, Janesca" userId="746caf7a-ff57-497b-ad65-8cb552a9f586" providerId="ADAL" clId="{AB3F1A1F-72F4-E642-9C7D-56433832899C}" dt="2024-05-09T14:12:19.140" v="23" actId="478"/>
        <pc:sldMkLst>
          <pc:docMk/>
          <pc:sldMk cId="249797953" sldId="392"/>
        </pc:sldMkLst>
        <pc:spChg chg="del">
          <ac:chgData name="Seif, Janesca" userId="746caf7a-ff57-497b-ad65-8cb552a9f586" providerId="ADAL" clId="{AB3F1A1F-72F4-E642-9C7D-56433832899C}" dt="2024-05-09T14:12:19.140" v="23" actId="478"/>
          <ac:spMkLst>
            <pc:docMk/>
            <pc:sldMk cId="249797953" sldId="392"/>
            <ac:spMk id="11" creationId="{161588C2-4987-D3C6-4A3E-8A783E04FEFD}"/>
          </ac:spMkLst>
        </pc:spChg>
      </pc:sldChg>
      <pc:sldChg chg="delSp mod">
        <pc:chgData name="Seif, Janesca" userId="746caf7a-ff57-497b-ad65-8cb552a9f586" providerId="ADAL" clId="{AB3F1A1F-72F4-E642-9C7D-56433832899C}" dt="2024-05-09T14:12:53.668" v="31" actId="478"/>
        <pc:sldMkLst>
          <pc:docMk/>
          <pc:sldMk cId="1192802135" sldId="395"/>
        </pc:sldMkLst>
        <pc:spChg chg="del">
          <ac:chgData name="Seif, Janesca" userId="746caf7a-ff57-497b-ad65-8cb552a9f586" providerId="ADAL" clId="{AB3F1A1F-72F4-E642-9C7D-56433832899C}" dt="2024-05-09T14:12:53.668" v="31" actId="478"/>
          <ac:spMkLst>
            <pc:docMk/>
            <pc:sldMk cId="1192802135" sldId="395"/>
            <ac:spMk id="7" creationId="{1E5144E9-1A20-C26A-81E9-C778127A407E}"/>
          </ac:spMkLst>
        </pc:spChg>
      </pc:sldChg>
      <pc:sldChg chg="delSp mod">
        <pc:chgData name="Seif, Janesca" userId="746caf7a-ff57-497b-ad65-8cb552a9f586" providerId="ADAL" clId="{AB3F1A1F-72F4-E642-9C7D-56433832899C}" dt="2024-05-09T14:11:55.610" v="16" actId="478"/>
        <pc:sldMkLst>
          <pc:docMk/>
          <pc:sldMk cId="1719553651" sldId="398"/>
        </pc:sldMkLst>
        <pc:spChg chg="del">
          <ac:chgData name="Seif, Janesca" userId="746caf7a-ff57-497b-ad65-8cb552a9f586" providerId="ADAL" clId="{AB3F1A1F-72F4-E642-9C7D-56433832899C}" dt="2024-05-09T14:11:55.610" v="16" actId="478"/>
          <ac:spMkLst>
            <pc:docMk/>
            <pc:sldMk cId="1719553651" sldId="398"/>
            <ac:spMk id="19" creationId="{AE2A6D83-1D9D-E536-E2AC-84DCDAE3FE46}"/>
          </ac:spMkLst>
        </pc:spChg>
        <pc:spChg chg="del">
          <ac:chgData name="Seif, Janesca" userId="746caf7a-ff57-497b-ad65-8cb552a9f586" providerId="ADAL" clId="{AB3F1A1F-72F4-E642-9C7D-56433832899C}" dt="2024-05-09T14:11:53.406" v="15" actId="478"/>
          <ac:spMkLst>
            <pc:docMk/>
            <pc:sldMk cId="1719553651" sldId="398"/>
            <ac:spMk id="21" creationId="{A5DD9AC7-47A1-DBF8-9433-5D969581CE61}"/>
          </ac:spMkLst>
        </pc:spChg>
      </pc:sldChg>
      <pc:sldChg chg="delSp mod">
        <pc:chgData name="Seif, Janesca" userId="746caf7a-ff57-497b-ad65-8cb552a9f586" providerId="ADAL" clId="{AB3F1A1F-72F4-E642-9C7D-56433832899C}" dt="2024-05-09T14:14:05.071" v="47" actId="478"/>
        <pc:sldMkLst>
          <pc:docMk/>
          <pc:sldMk cId="63766752" sldId="400"/>
        </pc:sldMkLst>
        <pc:spChg chg="del">
          <ac:chgData name="Seif, Janesca" userId="746caf7a-ff57-497b-ad65-8cb552a9f586" providerId="ADAL" clId="{AB3F1A1F-72F4-E642-9C7D-56433832899C}" dt="2024-05-09T14:14:05.071" v="47" actId="478"/>
          <ac:spMkLst>
            <pc:docMk/>
            <pc:sldMk cId="63766752" sldId="400"/>
            <ac:spMk id="8" creationId="{735632FD-8588-F657-785B-8B3552B725B8}"/>
          </ac:spMkLst>
        </pc:spChg>
      </pc:sldChg>
      <pc:sldChg chg="delSp mod">
        <pc:chgData name="Seif, Janesca" userId="746caf7a-ff57-497b-ad65-8cb552a9f586" providerId="ADAL" clId="{AB3F1A1F-72F4-E642-9C7D-56433832899C}" dt="2024-05-09T14:14:08.501" v="48" actId="478"/>
        <pc:sldMkLst>
          <pc:docMk/>
          <pc:sldMk cId="142632286" sldId="401"/>
        </pc:sldMkLst>
        <pc:spChg chg="del">
          <ac:chgData name="Seif, Janesca" userId="746caf7a-ff57-497b-ad65-8cb552a9f586" providerId="ADAL" clId="{AB3F1A1F-72F4-E642-9C7D-56433832899C}" dt="2024-05-09T14:14:08.501" v="48" actId="478"/>
          <ac:spMkLst>
            <pc:docMk/>
            <pc:sldMk cId="142632286" sldId="401"/>
            <ac:spMk id="4" creationId="{980F1D7A-7F50-B4ED-B6C4-AA0A968A2B98}"/>
          </ac:spMkLst>
        </pc:spChg>
      </pc:sldChg>
      <pc:sldChg chg="delSp mod">
        <pc:chgData name="Seif, Janesca" userId="746caf7a-ff57-497b-ad65-8cb552a9f586" providerId="ADAL" clId="{AB3F1A1F-72F4-E642-9C7D-56433832899C}" dt="2024-05-09T14:12:58.119" v="32" actId="478"/>
        <pc:sldMkLst>
          <pc:docMk/>
          <pc:sldMk cId="624488648" sldId="407"/>
        </pc:sldMkLst>
        <pc:spChg chg="del">
          <ac:chgData name="Seif, Janesca" userId="746caf7a-ff57-497b-ad65-8cb552a9f586" providerId="ADAL" clId="{AB3F1A1F-72F4-E642-9C7D-56433832899C}" dt="2024-05-09T14:12:58.119" v="32" actId="478"/>
          <ac:spMkLst>
            <pc:docMk/>
            <pc:sldMk cId="624488648" sldId="407"/>
            <ac:spMk id="6" creationId="{DBEBBF86-440A-F5FE-F31B-75F6611A5E9B}"/>
          </ac:spMkLst>
        </pc:spChg>
      </pc:sldChg>
      <pc:sldChg chg="delSp mod">
        <pc:chgData name="Seif, Janesca" userId="746caf7a-ff57-497b-ad65-8cb552a9f586" providerId="ADAL" clId="{AB3F1A1F-72F4-E642-9C7D-56433832899C}" dt="2024-05-09T14:13:00.807" v="33" actId="478"/>
        <pc:sldMkLst>
          <pc:docMk/>
          <pc:sldMk cId="1137962486" sldId="408"/>
        </pc:sldMkLst>
        <pc:spChg chg="del">
          <ac:chgData name="Seif, Janesca" userId="746caf7a-ff57-497b-ad65-8cb552a9f586" providerId="ADAL" clId="{AB3F1A1F-72F4-E642-9C7D-56433832899C}" dt="2024-05-09T14:13:00.807" v="33" actId="478"/>
          <ac:spMkLst>
            <pc:docMk/>
            <pc:sldMk cId="1137962486" sldId="408"/>
            <ac:spMk id="7" creationId="{8C9D8771-41DB-BE57-86D3-3DC1A3C656A3}"/>
          </ac:spMkLst>
        </pc:spChg>
      </pc:sldChg>
      <pc:sldChg chg="delSp mod">
        <pc:chgData name="Seif, Janesca" userId="746caf7a-ff57-497b-ad65-8cb552a9f586" providerId="ADAL" clId="{AB3F1A1F-72F4-E642-9C7D-56433832899C}" dt="2024-05-09T14:13:03.819" v="34" actId="478"/>
        <pc:sldMkLst>
          <pc:docMk/>
          <pc:sldMk cId="1151062333" sldId="409"/>
        </pc:sldMkLst>
        <pc:spChg chg="del">
          <ac:chgData name="Seif, Janesca" userId="746caf7a-ff57-497b-ad65-8cb552a9f586" providerId="ADAL" clId="{AB3F1A1F-72F4-E642-9C7D-56433832899C}" dt="2024-05-09T14:13:03.819" v="34" actId="478"/>
          <ac:spMkLst>
            <pc:docMk/>
            <pc:sldMk cId="1151062333" sldId="409"/>
            <ac:spMk id="7" creationId="{BFD2925A-AB07-8FB8-3C05-1F255F793DDA}"/>
          </ac:spMkLst>
        </pc:spChg>
      </pc:sldChg>
      <pc:sldChg chg="delSp mod">
        <pc:chgData name="Seif, Janesca" userId="746caf7a-ff57-497b-ad65-8cb552a9f586" providerId="ADAL" clId="{AB3F1A1F-72F4-E642-9C7D-56433832899C}" dt="2024-05-09T14:13:09.427" v="35" actId="478"/>
        <pc:sldMkLst>
          <pc:docMk/>
          <pc:sldMk cId="1050072855" sldId="410"/>
        </pc:sldMkLst>
        <pc:spChg chg="del">
          <ac:chgData name="Seif, Janesca" userId="746caf7a-ff57-497b-ad65-8cb552a9f586" providerId="ADAL" clId="{AB3F1A1F-72F4-E642-9C7D-56433832899C}" dt="2024-05-09T14:13:09.427" v="35" actId="478"/>
          <ac:spMkLst>
            <pc:docMk/>
            <pc:sldMk cId="1050072855" sldId="410"/>
            <ac:spMk id="9" creationId="{9F0D4C89-F079-EDB7-493D-F4CAD4EF1181}"/>
          </ac:spMkLst>
        </pc:spChg>
      </pc:sldChg>
      <pc:sldChg chg="delSp mod">
        <pc:chgData name="Seif, Janesca" userId="746caf7a-ff57-497b-ad65-8cb552a9f586" providerId="ADAL" clId="{AB3F1A1F-72F4-E642-9C7D-56433832899C}" dt="2024-05-09T14:13:18.814" v="37" actId="478"/>
        <pc:sldMkLst>
          <pc:docMk/>
          <pc:sldMk cId="2968868745" sldId="412"/>
        </pc:sldMkLst>
        <pc:spChg chg="del">
          <ac:chgData name="Seif, Janesca" userId="746caf7a-ff57-497b-ad65-8cb552a9f586" providerId="ADAL" clId="{AB3F1A1F-72F4-E642-9C7D-56433832899C}" dt="2024-05-09T14:13:18.814" v="37" actId="478"/>
          <ac:spMkLst>
            <pc:docMk/>
            <pc:sldMk cId="2968868745" sldId="412"/>
            <ac:spMk id="10" creationId="{4E41834D-25C6-E005-7099-5A3C0036CF7E}"/>
          </ac:spMkLst>
        </pc:spChg>
      </pc:sldChg>
      <pc:sldChg chg="delSp modSp mod">
        <pc:chgData name="Seif, Janesca" userId="746caf7a-ff57-497b-ad65-8cb552a9f586" providerId="ADAL" clId="{AB3F1A1F-72F4-E642-9C7D-56433832899C}" dt="2024-05-09T14:15:03.085" v="62" actId="478"/>
        <pc:sldMkLst>
          <pc:docMk/>
          <pc:sldMk cId="334677592" sldId="414"/>
        </pc:sldMkLst>
        <pc:spChg chg="del">
          <ac:chgData name="Seif, Janesca" userId="746caf7a-ff57-497b-ad65-8cb552a9f586" providerId="ADAL" clId="{AB3F1A1F-72F4-E642-9C7D-56433832899C}" dt="2024-05-09T14:15:03.085" v="62" actId="478"/>
          <ac:spMkLst>
            <pc:docMk/>
            <pc:sldMk cId="334677592" sldId="414"/>
            <ac:spMk id="5" creationId="{3AE7886C-DCFE-DC84-93C4-C669EAEEC6AB}"/>
          </ac:spMkLst>
        </pc:spChg>
        <pc:picChg chg="mod">
          <ac:chgData name="Seif, Janesca" userId="746caf7a-ff57-497b-ad65-8cb552a9f586" providerId="ADAL" clId="{AB3F1A1F-72F4-E642-9C7D-56433832899C}" dt="2024-05-09T14:15:00.464" v="61" actId="167"/>
          <ac:picMkLst>
            <pc:docMk/>
            <pc:sldMk cId="334677592" sldId="414"/>
            <ac:picMk id="1026" creationId="{A2611869-C4BC-45D9-416A-5C0C940FEE69}"/>
          </ac:picMkLst>
        </pc:picChg>
      </pc:sldChg>
      <pc:sldChg chg="delSp mod">
        <pc:chgData name="Seif, Janesca" userId="746caf7a-ff57-497b-ad65-8cb552a9f586" providerId="ADAL" clId="{AB3F1A1F-72F4-E642-9C7D-56433832899C}" dt="2024-05-09T14:15:05.723" v="63" actId="478"/>
        <pc:sldMkLst>
          <pc:docMk/>
          <pc:sldMk cId="93736443" sldId="415"/>
        </pc:sldMkLst>
        <pc:spChg chg="del">
          <ac:chgData name="Seif, Janesca" userId="746caf7a-ff57-497b-ad65-8cb552a9f586" providerId="ADAL" clId="{AB3F1A1F-72F4-E642-9C7D-56433832899C}" dt="2024-05-09T14:15:05.723" v="63" actId="478"/>
          <ac:spMkLst>
            <pc:docMk/>
            <pc:sldMk cId="93736443" sldId="415"/>
            <ac:spMk id="8" creationId="{ACF1FDB6-B4BA-A81F-9E45-D23FB5936E5D}"/>
          </ac:spMkLst>
        </pc:spChg>
      </pc:sldChg>
      <pc:sldChg chg="delSp mod">
        <pc:chgData name="Seif, Janesca" userId="746caf7a-ff57-497b-ad65-8cb552a9f586" providerId="ADAL" clId="{AB3F1A1F-72F4-E642-9C7D-56433832899C}" dt="2024-05-09T14:15:10.047" v="64" actId="478"/>
        <pc:sldMkLst>
          <pc:docMk/>
          <pc:sldMk cId="1463176631" sldId="416"/>
        </pc:sldMkLst>
        <pc:spChg chg="del">
          <ac:chgData name="Seif, Janesca" userId="746caf7a-ff57-497b-ad65-8cb552a9f586" providerId="ADAL" clId="{AB3F1A1F-72F4-E642-9C7D-56433832899C}" dt="2024-05-09T14:15:10.047" v="64" actId="478"/>
          <ac:spMkLst>
            <pc:docMk/>
            <pc:sldMk cId="1463176631" sldId="416"/>
            <ac:spMk id="8" creationId="{6B4E8F49-26A0-1CE9-7BC3-3A8E7A377106}"/>
          </ac:spMkLst>
        </pc:spChg>
      </pc:sldChg>
      <pc:sldChg chg="delSp mod">
        <pc:chgData name="Seif, Janesca" userId="746caf7a-ff57-497b-ad65-8cb552a9f586" providerId="ADAL" clId="{AB3F1A1F-72F4-E642-9C7D-56433832899C}" dt="2024-05-09T14:14:12.374" v="49" actId="478"/>
        <pc:sldMkLst>
          <pc:docMk/>
          <pc:sldMk cId="1644922696" sldId="421"/>
        </pc:sldMkLst>
        <pc:spChg chg="del">
          <ac:chgData name="Seif, Janesca" userId="746caf7a-ff57-497b-ad65-8cb552a9f586" providerId="ADAL" clId="{AB3F1A1F-72F4-E642-9C7D-56433832899C}" dt="2024-05-09T14:14:12.374" v="49" actId="478"/>
          <ac:spMkLst>
            <pc:docMk/>
            <pc:sldMk cId="1644922696" sldId="421"/>
            <ac:spMk id="4" creationId="{980F1D7A-7F50-B4ED-B6C4-AA0A968A2B98}"/>
          </ac:spMkLst>
        </pc:spChg>
      </pc:sldChg>
      <pc:sldChg chg="delSp mod">
        <pc:chgData name="Seif, Janesca" userId="746caf7a-ff57-497b-ad65-8cb552a9f586" providerId="ADAL" clId="{AB3F1A1F-72F4-E642-9C7D-56433832899C}" dt="2024-05-09T14:14:15.450" v="50" actId="478"/>
        <pc:sldMkLst>
          <pc:docMk/>
          <pc:sldMk cId="1667253204" sldId="422"/>
        </pc:sldMkLst>
        <pc:spChg chg="del">
          <ac:chgData name="Seif, Janesca" userId="746caf7a-ff57-497b-ad65-8cb552a9f586" providerId="ADAL" clId="{AB3F1A1F-72F4-E642-9C7D-56433832899C}" dt="2024-05-09T14:14:15.450" v="50" actId="478"/>
          <ac:spMkLst>
            <pc:docMk/>
            <pc:sldMk cId="1667253204" sldId="422"/>
            <ac:spMk id="5" creationId="{980F1D7A-7F50-B4ED-B6C4-AA0A968A2B98}"/>
          </ac:spMkLst>
        </pc:spChg>
      </pc:sldChg>
      <pc:sldChg chg="delSp mod">
        <pc:chgData name="Seif, Janesca" userId="746caf7a-ff57-497b-ad65-8cb552a9f586" providerId="ADAL" clId="{AB3F1A1F-72F4-E642-9C7D-56433832899C}" dt="2024-05-09T14:14:18.600" v="51" actId="478"/>
        <pc:sldMkLst>
          <pc:docMk/>
          <pc:sldMk cId="1895497947" sldId="423"/>
        </pc:sldMkLst>
        <pc:spChg chg="del">
          <ac:chgData name="Seif, Janesca" userId="746caf7a-ff57-497b-ad65-8cb552a9f586" providerId="ADAL" clId="{AB3F1A1F-72F4-E642-9C7D-56433832899C}" dt="2024-05-09T14:14:18.600" v="51" actId="478"/>
          <ac:spMkLst>
            <pc:docMk/>
            <pc:sldMk cId="1895497947" sldId="423"/>
            <ac:spMk id="5" creationId="{980F1D7A-7F50-B4ED-B6C4-AA0A968A2B98}"/>
          </ac:spMkLst>
        </pc:spChg>
      </pc:sldChg>
      <pc:sldChg chg="delSp mod">
        <pc:chgData name="Seif, Janesca" userId="746caf7a-ff57-497b-ad65-8cb552a9f586" providerId="ADAL" clId="{AB3F1A1F-72F4-E642-9C7D-56433832899C}" dt="2024-05-09T14:14:21.765" v="52" actId="478"/>
        <pc:sldMkLst>
          <pc:docMk/>
          <pc:sldMk cId="2140796314" sldId="424"/>
        </pc:sldMkLst>
        <pc:spChg chg="del">
          <ac:chgData name="Seif, Janesca" userId="746caf7a-ff57-497b-ad65-8cb552a9f586" providerId="ADAL" clId="{AB3F1A1F-72F4-E642-9C7D-56433832899C}" dt="2024-05-09T14:14:21.765" v="52" actId="478"/>
          <ac:spMkLst>
            <pc:docMk/>
            <pc:sldMk cId="2140796314" sldId="424"/>
            <ac:spMk id="5" creationId="{980F1D7A-7F50-B4ED-B6C4-AA0A968A2B98}"/>
          </ac:spMkLst>
        </pc:spChg>
      </pc:sldChg>
      <pc:sldChg chg="delSp mod">
        <pc:chgData name="Seif, Janesca" userId="746caf7a-ff57-497b-ad65-8cb552a9f586" providerId="ADAL" clId="{AB3F1A1F-72F4-E642-9C7D-56433832899C}" dt="2024-05-09T14:14:26.429" v="53" actId="478"/>
        <pc:sldMkLst>
          <pc:docMk/>
          <pc:sldMk cId="1944995989" sldId="426"/>
        </pc:sldMkLst>
        <pc:spChg chg="del">
          <ac:chgData name="Seif, Janesca" userId="746caf7a-ff57-497b-ad65-8cb552a9f586" providerId="ADAL" clId="{AB3F1A1F-72F4-E642-9C7D-56433832899C}" dt="2024-05-09T14:14:26.429" v="53" actId="478"/>
          <ac:spMkLst>
            <pc:docMk/>
            <pc:sldMk cId="1944995989" sldId="426"/>
            <ac:spMk id="7" creationId="{2871F0F7-69E2-5F9B-91DF-61707263BDDF}"/>
          </ac:spMkLst>
        </pc:spChg>
      </pc:sldChg>
      <pc:sldChg chg="delSp mod">
        <pc:chgData name="Seif, Janesca" userId="746caf7a-ff57-497b-ad65-8cb552a9f586" providerId="ADAL" clId="{AB3F1A1F-72F4-E642-9C7D-56433832899C}" dt="2024-05-09T14:14:29.558" v="54" actId="478"/>
        <pc:sldMkLst>
          <pc:docMk/>
          <pc:sldMk cId="1948025591" sldId="427"/>
        </pc:sldMkLst>
        <pc:spChg chg="del">
          <ac:chgData name="Seif, Janesca" userId="746caf7a-ff57-497b-ad65-8cb552a9f586" providerId="ADAL" clId="{AB3F1A1F-72F4-E642-9C7D-56433832899C}" dt="2024-05-09T14:14:29.558" v="54" actId="478"/>
          <ac:spMkLst>
            <pc:docMk/>
            <pc:sldMk cId="1948025591" sldId="427"/>
            <ac:spMk id="4" creationId="{CF3CE822-E0E2-D8A3-7F88-E8645D8F1F28}"/>
          </ac:spMkLst>
        </pc:spChg>
      </pc:sldChg>
      <pc:sldChg chg="delSp mod">
        <pc:chgData name="Seif, Janesca" userId="746caf7a-ff57-497b-ad65-8cb552a9f586" providerId="ADAL" clId="{AB3F1A1F-72F4-E642-9C7D-56433832899C}" dt="2024-05-09T14:14:33.556" v="55" actId="478"/>
        <pc:sldMkLst>
          <pc:docMk/>
          <pc:sldMk cId="578268141" sldId="428"/>
        </pc:sldMkLst>
        <pc:spChg chg="del">
          <ac:chgData name="Seif, Janesca" userId="746caf7a-ff57-497b-ad65-8cb552a9f586" providerId="ADAL" clId="{AB3F1A1F-72F4-E642-9C7D-56433832899C}" dt="2024-05-09T14:14:33.556" v="55" actId="478"/>
          <ac:spMkLst>
            <pc:docMk/>
            <pc:sldMk cId="578268141" sldId="428"/>
            <ac:spMk id="4" creationId="{6997CBEC-EFDA-0737-7C25-DD69A43449EE}"/>
          </ac:spMkLst>
        </pc:spChg>
      </pc:sldChg>
      <pc:sldChg chg="delSp mod">
        <pc:chgData name="Seif, Janesca" userId="746caf7a-ff57-497b-ad65-8cb552a9f586" providerId="ADAL" clId="{AB3F1A1F-72F4-E642-9C7D-56433832899C}" dt="2024-05-09T14:14:37.277" v="56" actId="478"/>
        <pc:sldMkLst>
          <pc:docMk/>
          <pc:sldMk cId="1864342509" sldId="429"/>
        </pc:sldMkLst>
        <pc:spChg chg="del">
          <ac:chgData name="Seif, Janesca" userId="746caf7a-ff57-497b-ad65-8cb552a9f586" providerId="ADAL" clId="{AB3F1A1F-72F4-E642-9C7D-56433832899C}" dt="2024-05-09T14:14:37.277" v="56" actId="478"/>
          <ac:spMkLst>
            <pc:docMk/>
            <pc:sldMk cId="1864342509" sldId="429"/>
            <ac:spMk id="5" creationId="{1DE0256B-EDBE-7626-E7F2-BB3CFFAF60FD}"/>
          </ac:spMkLst>
        </pc:spChg>
      </pc:sldChg>
      <pc:sldChg chg="delSp mod">
        <pc:chgData name="Seif, Janesca" userId="746caf7a-ff57-497b-ad65-8cb552a9f586" providerId="ADAL" clId="{AB3F1A1F-72F4-E642-9C7D-56433832899C}" dt="2024-05-09T14:14:40.467" v="57" actId="478"/>
        <pc:sldMkLst>
          <pc:docMk/>
          <pc:sldMk cId="18016923" sldId="430"/>
        </pc:sldMkLst>
        <pc:spChg chg="del">
          <ac:chgData name="Seif, Janesca" userId="746caf7a-ff57-497b-ad65-8cb552a9f586" providerId="ADAL" clId="{AB3F1A1F-72F4-E642-9C7D-56433832899C}" dt="2024-05-09T14:14:40.467" v="57" actId="478"/>
          <ac:spMkLst>
            <pc:docMk/>
            <pc:sldMk cId="18016923" sldId="430"/>
            <ac:spMk id="6" creationId="{5632B604-F3B7-117A-413D-A835A0F65800}"/>
          </ac:spMkLst>
        </pc:spChg>
      </pc:sldChg>
      <pc:sldChg chg="delSp mod">
        <pc:chgData name="Seif, Janesca" userId="746caf7a-ff57-497b-ad65-8cb552a9f586" providerId="ADAL" clId="{AB3F1A1F-72F4-E642-9C7D-56433832899C}" dt="2024-05-09T14:14:43.606" v="58" actId="478"/>
        <pc:sldMkLst>
          <pc:docMk/>
          <pc:sldMk cId="891200460" sldId="431"/>
        </pc:sldMkLst>
        <pc:spChg chg="del">
          <ac:chgData name="Seif, Janesca" userId="746caf7a-ff57-497b-ad65-8cb552a9f586" providerId="ADAL" clId="{AB3F1A1F-72F4-E642-9C7D-56433832899C}" dt="2024-05-09T14:14:43.606" v="58" actId="478"/>
          <ac:spMkLst>
            <pc:docMk/>
            <pc:sldMk cId="891200460" sldId="431"/>
            <ac:spMk id="5" creationId="{593E62DF-2B52-1BA1-1842-87D03B260F98}"/>
          </ac:spMkLst>
        </pc:spChg>
      </pc:sldChg>
      <pc:sldChg chg="delSp mod">
        <pc:chgData name="Seif, Janesca" userId="746caf7a-ff57-497b-ad65-8cb552a9f586" providerId="ADAL" clId="{AB3F1A1F-72F4-E642-9C7D-56433832899C}" dt="2024-05-09T14:14:53.551" v="60" actId="478"/>
        <pc:sldMkLst>
          <pc:docMk/>
          <pc:sldMk cId="106646570" sldId="432"/>
        </pc:sldMkLst>
        <pc:spChg chg="del">
          <ac:chgData name="Seif, Janesca" userId="746caf7a-ff57-497b-ad65-8cb552a9f586" providerId="ADAL" clId="{AB3F1A1F-72F4-E642-9C7D-56433832899C}" dt="2024-05-09T14:14:53.551" v="60" actId="478"/>
          <ac:spMkLst>
            <pc:docMk/>
            <pc:sldMk cId="106646570" sldId="432"/>
            <ac:spMk id="6" creationId="{943A4F66-E847-60B7-3E7C-FCD1595712AF}"/>
          </ac:spMkLst>
        </pc:spChg>
        <pc:spChg chg="del">
          <ac:chgData name="Seif, Janesca" userId="746caf7a-ff57-497b-ad65-8cb552a9f586" providerId="ADAL" clId="{AB3F1A1F-72F4-E642-9C7D-56433832899C}" dt="2024-05-09T14:14:49.232" v="59" actId="478"/>
          <ac:spMkLst>
            <pc:docMk/>
            <pc:sldMk cId="106646570" sldId="432"/>
            <ac:spMk id="10" creationId="{1F187CE4-8E2D-C86A-BCF5-DF9B0EC827A9}"/>
          </ac:spMkLst>
        </pc:spChg>
      </pc:sldChg>
      <pc:sldChg chg="delSp mod">
        <pc:chgData name="Seif, Janesca" userId="746caf7a-ff57-497b-ad65-8cb552a9f586" providerId="ADAL" clId="{AB3F1A1F-72F4-E642-9C7D-56433832899C}" dt="2024-05-09T14:15:57.137" v="77" actId="478"/>
        <pc:sldMkLst>
          <pc:docMk/>
          <pc:sldMk cId="1373711066" sldId="436"/>
        </pc:sldMkLst>
        <pc:spChg chg="del">
          <ac:chgData name="Seif, Janesca" userId="746caf7a-ff57-497b-ad65-8cb552a9f586" providerId="ADAL" clId="{AB3F1A1F-72F4-E642-9C7D-56433832899C}" dt="2024-05-09T14:15:57.137" v="77" actId="478"/>
          <ac:spMkLst>
            <pc:docMk/>
            <pc:sldMk cId="1373711066" sldId="436"/>
            <ac:spMk id="7" creationId="{9A9CE961-FA64-7A3B-2E34-D76FF6DB04F7}"/>
          </ac:spMkLst>
        </pc:spChg>
      </pc:sldChg>
    </pc:docChg>
  </pc:docChgLst>
  <pc:docChgLst>
    <pc:chgData name="CAMPOS ZAMORA, Melissa" userId="4328921f-4451-4773-bb83-445ac24bfedf" providerId="ADAL" clId="{11041621-1FE3-C645-B83B-582ABFDC8996}"/>
    <pc:docChg chg="custSel modSld">
      <pc:chgData name="CAMPOS ZAMORA, Melissa" userId="4328921f-4451-4773-bb83-445ac24bfedf" providerId="ADAL" clId="{11041621-1FE3-C645-B83B-582ABFDC8996}" dt="2023-07-14T21:06:56.739" v="13" actId="2085"/>
      <pc:docMkLst>
        <pc:docMk/>
      </pc:docMkLst>
      <pc:sldChg chg="addSp delSp modSp mod">
        <pc:chgData name="CAMPOS ZAMORA, Melissa" userId="4328921f-4451-4773-bb83-445ac24bfedf" providerId="ADAL" clId="{11041621-1FE3-C645-B83B-582ABFDC8996}" dt="2023-07-14T21:06:56.739" v="13" actId="2085"/>
        <pc:sldMkLst>
          <pc:docMk/>
          <pc:sldMk cId="2450562457" sldId="397"/>
        </pc:sldMkLst>
        <pc:spChg chg="mod">
          <ac:chgData name="CAMPOS ZAMORA, Melissa" userId="4328921f-4451-4773-bb83-445ac24bfedf" providerId="ADAL" clId="{11041621-1FE3-C645-B83B-582ABFDC8996}" dt="2023-07-14T21:06:56.739" v="13" actId="2085"/>
          <ac:spMkLst>
            <pc:docMk/>
            <pc:sldMk cId="2450562457" sldId="397"/>
            <ac:spMk id="3" creationId="{46FC61F4-6455-19BE-DBC3-EB42A8FC3396}"/>
          </ac:spMkLst>
        </pc:spChg>
        <pc:picChg chg="add del mod">
          <ac:chgData name="CAMPOS ZAMORA, Melissa" userId="4328921f-4451-4773-bb83-445ac24bfedf" providerId="ADAL" clId="{11041621-1FE3-C645-B83B-582ABFDC8996}" dt="2023-07-14T21:03:00.843" v="12" actId="21"/>
          <ac:picMkLst>
            <pc:docMk/>
            <pc:sldMk cId="2450562457" sldId="397"/>
            <ac:picMk id="2" creationId="{7E056193-C0FE-1882-A297-EBD03E7D2BF6}"/>
          </ac:picMkLst>
        </pc:picChg>
      </pc:sldChg>
    </pc:docChg>
  </pc:docChgLst>
  <pc:docChgLst>
    <pc:chgData name="TULLET, Rachel Beth" userId="S::tulletr@who.int::1fc2c28b-ed7a-43e7-a015-42a665ab83e5" providerId="AD" clId="Web-{10BDAEE3-F901-017D-F3B8-A25BADE0A9A1}"/>
    <pc:docChg chg="modSld">
      <pc:chgData name="TULLET, Rachel Beth" userId="S::tulletr@who.int::1fc2c28b-ed7a-43e7-a015-42a665ab83e5" providerId="AD" clId="Web-{10BDAEE3-F901-017D-F3B8-A25BADE0A9A1}" dt="2023-06-08T11:34:42.134" v="102" actId="1076"/>
      <pc:docMkLst>
        <pc:docMk/>
      </pc:docMkLst>
      <pc:sldChg chg="modSp">
        <pc:chgData name="TULLET, Rachel Beth" userId="S::tulletr@who.int::1fc2c28b-ed7a-43e7-a015-42a665ab83e5" providerId="AD" clId="Web-{10BDAEE3-F901-017D-F3B8-A25BADE0A9A1}" dt="2023-06-08T11:34:42.134" v="102" actId="1076"/>
        <pc:sldMkLst>
          <pc:docMk/>
          <pc:sldMk cId="1314825412" sldId="270"/>
        </pc:sldMkLst>
        <pc:spChg chg="mod">
          <ac:chgData name="TULLET, Rachel Beth" userId="S::tulletr@who.int::1fc2c28b-ed7a-43e7-a015-42a665ab83e5" providerId="AD" clId="Web-{10BDAEE3-F901-017D-F3B8-A25BADE0A9A1}" dt="2023-06-08T11:34:40.243" v="101" actId="14100"/>
          <ac:spMkLst>
            <pc:docMk/>
            <pc:sldMk cId="1314825412" sldId="270"/>
            <ac:spMk id="8" creationId="{8BE13B82-1439-4033-8952-AC8911E9EBA5}"/>
          </ac:spMkLst>
        </pc:spChg>
        <pc:picChg chg="mod">
          <ac:chgData name="TULLET, Rachel Beth" userId="S::tulletr@who.int::1fc2c28b-ed7a-43e7-a015-42a665ab83e5" providerId="AD" clId="Web-{10BDAEE3-F901-017D-F3B8-A25BADE0A9A1}" dt="2023-06-08T11:34:42.134" v="102" actId="1076"/>
          <ac:picMkLst>
            <pc:docMk/>
            <pc:sldMk cId="1314825412" sldId="270"/>
            <ac:picMk id="5" creationId="{17A4D1AD-E3FD-3906-538F-080C4830D0D0}"/>
          </ac:picMkLst>
        </pc:picChg>
      </pc:sldChg>
      <pc:sldChg chg="modSp">
        <pc:chgData name="TULLET, Rachel Beth" userId="S::tulletr@who.int::1fc2c28b-ed7a-43e7-a015-42a665ab83e5" providerId="AD" clId="Web-{10BDAEE3-F901-017D-F3B8-A25BADE0A9A1}" dt="2023-06-08T11:34:22.711" v="98" actId="1076"/>
        <pc:sldMkLst>
          <pc:docMk/>
          <pc:sldMk cId="1528807110" sldId="286"/>
        </pc:sldMkLst>
        <pc:spChg chg="mod">
          <ac:chgData name="TULLET, Rachel Beth" userId="S::tulletr@who.int::1fc2c28b-ed7a-43e7-a015-42a665ab83e5" providerId="AD" clId="Web-{10BDAEE3-F901-017D-F3B8-A25BADE0A9A1}" dt="2023-06-08T11:34:22.711" v="98" actId="1076"/>
          <ac:spMkLst>
            <pc:docMk/>
            <pc:sldMk cId="1528807110" sldId="286"/>
            <ac:spMk id="3" creationId="{00000000-0000-0000-0000-000000000000}"/>
          </ac:spMkLst>
        </pc:spChg>
      </pc:sldChg>
      <pc:sldChg chg="modSp">
        <pc:chgData name="TULLET, Rachel Beth" userId="S::tulletr@who.int::1fc2c28b-ed7a-43e7-a015-42a665ab83e5" providerId="AD" clId="Web-{10BDAEE3-F901-017D-F3B8-A25BADE0A9A1}" dt="2023-06-08T10:45:06.059" v="7" actId="1076"/>
        <pc:sldMkLst>
          <pc:docMk/>
          <pc:sldMk cId="817744870" sldId="297"/>
        </pc:sldMkLst>
        <pc:spChg chg="mod">
          <ac:chgData name="TULLET, Rachel Beth" userId="S::tulletr@who.int::1fc2c28b-ed7a-43e7-a015-42a665ab83e5" providerId="AD" clId="Web-{10BDAEE3-F901-017D-F3B8-A25BADE0A9A1}" dt="2023-06-08T10:44:15.558" v="2" actId="20577"/>
          <ac:spMkLst>
            <pc:docMk/>
            <pc:sldMk cId="817744870" sldId="297"/>
            <ac:spMk id="4" creationId="{F1CCAB86-C785-33DF-151B-868599A545A9}"/>
          </ac:spMkLst>
        </pc:spChg>
        <pc:spChg chg="mod">
          <ac:chgData name="TULLET, Rachel Beth" userId="S::tulletr@who.int::1fc2c28b-ed7a-43e7-a015-42a665ab83e5" providerId="AD" clId="Web-{10BDAEE3-F901-017D-F3B8-A25BADE0A9A1}" dt="2023-06-08T10:45:06.059" v="7" actId="1076"/>
          <ac:spMkLst>
            <pc:docMk/>
            <pc:sldMk cId="817744870" sldId="297"/>
            <ac:spMk id="6" creationId="{A4317BB4-7E51-FD2B-FA89-E1156D96A3E7}"/>
          </ac:spMkLst>
        </pc:spChg>
        <pc:picChg chg="mod">
          <ac:chgData name="TULLET, Rachel Beth" userId="S::tulletr@who.int::1fc2c28b-ed7a-43e7-a015-42a665ab83e5" providerId="AD" clId="Web-{10BDAEE3-F901-017D-F3B8-A25BADE0A9A1}" dt="2023-06-08T10:45:02.402" v="6" actId="1076"/>
          <ac:picMkLst>
            <pc:docMk/>
            <pc:sldMk cId="817744870" sldId="297"/>
            <ac:picMk id="3" creationId="{B346AF26-BD2E-A98A-5612-B3C85809B8E9}"/>
          </ac:picMkLst>
        </pc:picChg>
      </pc:sldChg>
      <pc:sldChg chg="modSp">
        <pc:chgData name="TULLET, Rachel Beth" userId="S::tulletr@who.int::1fc2c28b-ed7a-43e7-a015-42a665ab83e5" providerId="AD" clId="Web-{10BDAEE3-F901-017D-F3B8-A25BADE0A9A1}" dt="2023-06-08T10:45:11.325" v="8" actId="20577"/>
        <pc:sldMkLst>
          <pc:docMk/>
          <pc:sldMk cId="918413620" sldId="298"/>
        </pc:sldMkLst>
        <pc:spChg chg="mod">
          <ac:chgData name="TULLET, Rachel Beth" userId="S::tulletr@who.int::1fc2c28b-ed7a-43e7-a015-42a665ab83e5" providerId="AD" clId="Web-{10BDAEE3-F901-017D-F3B8-A25BADE0A9A1}" dt="2023-06-08T10:45:11.325" v="8" actId="20577"/>
          <ac:spMkLst>
            <pc:docMk/>
            <pc:sldMk cId="918413620" sldId="298"/>
            <ac:spMk id="3" creationId="{EF7BAE86-798D-9E5D-1C4C-C6B74A3C4A9C}"/>
          </ac:spMkLst>
        </pc:spChg>
      </pc:sldChg>
      <pc:sldChg chg="modSp">
        <pc:chgData name="TULLET, Rachel Beth" userId="S::tulletr@who.int::1fc2c28b-ed7a-43e7-a015-42a665ab83e5" providerId="AD" clId="Web-{10BDAEE3-F901-017D-F3B8-A25BADE0A9A1}" dt="2023-06-08T10:50:00.676" v="16" actId="20577"/>
        <pc:sldMkLst>
          <pc:docMk/>
          <pc:sldMk cId="1134363770" sldId="299"/>
        </pc:sldMkLst>
        <pc:spChg chg="mod">
          <ac:chgData name="TULLET, Rachel Beth" userId="S::tulletr@who.int::1fc2c28b-ed7a-43e7-a015-42a665ab83e5" providerId="AD" clId="Web-{10BDAEE3-F901-017D-F3B8-A25BADE0A9A1}" dt="2023-06-08T10:50:00.676" v="16" actId="20577"/>
          <ac:spMkLst>
            <pc:docMk/>
            <pc:sldMk cId="1134363770" sldId="299"/>
            <ac:spMk id="5" creationId="{B5DAFB82-B208-5A20-791F-DE2702A3CBB4}"/>
          </ac:spMkLst>
        </pc:spChg>
        <pc:spChg chg="mod">
          <ac:chgData name="TULLET, Rachel Beth" userId="S::tulletr@who.int::1fc2c28b-ed7a-43e7-a015-42a665ab83e5" providerId="AD" clId="Web-{10BDAEE3-F901-017D-F3B8-A25BADE0A9A1}" dt="2023-06-08T10:45:33.997" v="14" actId="1076"/>
          <ac:spMkLst>
            <pc:docMk/>
            <pc:sldMk cId="1134363770" sldId="299"/>
            <ac:spMk id="10" creationId="{76D46B2D-A0E2-03CD-9527-04FD57FB6230}"/>
          </ac:spMkLst>
        </pc:spChg>
        <pc:picChg chg="mod">
          <ac:chgData name="TULLET, Rachel Beth" userId="S::tulletr@who.int::1fc2c28b-ed7a-43e7-a015-42a665ab83e5" providerId="AD" clId="Web-{10BDAEE3-F901-017D-F3B8-A25BADE0A9A1}" dt="2023-06-08T10:45:30.888" v="13" actId="1076"/>
          <ac:picMkLst>
            <pc:docMk/>
            <pc:sldMk cId="1134363770" sldId="299"/>
            <ac:picMk id="3" creationId="{341D2AFB-E069-2866-58BD-1F4A7C2594B8}"/>
          </ac:picMkLst>
        </pc:picChg>
      </pc:sldChg>
      <pc:sldChg chg="modSp">
        <pc:chgData name="TULLET, Rachel Beth" userId="S::tulletr@who.int::1fc2c28b-ed7a-43e7-a015-42a665ab83e5" providerId="AD" clId="Web-{10BDAEE3-F901-017D-F3B8-A25BADE0A9A1}" dt="2023-06-08T10:51:45.834" v="22" actId="1076"/>
        <pc:sldMkLst>
          <pc:docMk/>
          <pc:sldMk cId="1700619137" sldId="304"/>
        </pc:sldMkLst>
        <pc:spChg chg="mod">
          <ac:chgData name="TULLET, Rachel Beth" userId="S::tulletr@who.int::1fc2c28b-ed7a-43e7-a015-42a665ab83e5" providerId="AD" clId="Web-{10BDAEE3-F901-017D-F3B8-A25BADE0A9A1}" dt="2023-06-08T10:51:45.834" v="22" actId="1076"/>
          <ac:spMkLst>
            <pc:docMk/>
            <pc:sldMk cId="1700619137" sldId="304"/>
            <ac:spMk id="5" creationId="{9D6BF941-C28C-01EB-0A99-D6790D869807}"/>
          </ac:spMkLst>
        </pc:spChg>
        <pc:picChg chg="mod">
          <ac:chgData name="TULLET, Rachel Beth" userId="S::tulletr@who.int::1fc2c28b-ed7a-43e7-a015-42a665ab83e5" providerId="AD" clId="Web-{10BDAEE3-F901-017D-F3B8-A25BADE0A9A1}" dt="2023-06-08T10:51:39.194" v="21" actId="1076"/>
          <ac:picMkLst>
            <pc:docMk/>
            <pc:sldMk cId="1700619137" sldId="304"/>
            <ac:picMk id="3" creationId="{D8B81A8D-C414-1FF7-822A-C622761A0D57}"/>
          </ac:picMkLst>
        </pc:picChg>
      </pc:sldChg>
      <pc:sldChg chg="modSp">
        <pc:chgData name="TULLET, Rachel Beth" userId="S::tulletr@who.int::1fc2c28b-ed7a-43e7-a015-42a665ab83e5" providerId="AD" clId="Web-{10BDAEE3-F901-017D-F3B8-A25BADE0A9A1}" dt="2023-06-08T10:52:00.319" v="23" actId="1076"/>
        <pc:sldMkLst>
          <pc:docMk/>
          <pc:sldMk cId="185597223" sldId="305"/>
        </pc:sldMkLst>
        <pc:picChg chg="mod">
          <ac:chgData name="TULLET, Rachel Beth" userId="S::tulletr@who.int::1fc2c28b-ed7a-43e7-a015-42a665ab83e5" providerId="AD" clId="Web-{10BDAEE3-F901-017D-F3B8-A25BADE0A9A1}" dt="2023-06-08T10:52:00.319" v="23" actId="1076"/>
          <ac:picMkLst>
            <pc:docMk/>
            <pc:sldMk cId="185597223" sldId="305"/>
            <ac:picMk id="5" creationId="{00000000-0000-0000-0000-000000000000}"/>
          </ac:picMkLst>
        </pc:picChg>
      </pc:sldChg>
      <pc:sldChg chg="modSp">
        <pc:chgData name="TULLET, Rachel Beth" userId="S::tulletr@who.int::1fc2c28b-ed7a-43e7-a015-42a665ab83e5" providerId="AD" clId="Web-{10BDAEE3-F901-017D-F3B8-A25BADE0A9A1}" dt="2023-06-08T10:52:23.820" v="30"/>
        <pc:sldMkLst>
          <pc:docMk/>
          <pc:sldMk cId="1720520331" sldId="306"/>
        </pc:sldMkLst>
        <pc:spChg chg="mod">
          <ac:chgData name="TULLET, Rachel Beth" userId="S::tulletr@who.int::1fc2c28b-ed7a-43e7-a015-42a665ab83e5" providerId="AD" clId="Web-{10BDAEE3-F901-017D-F3B8-A25BADE0A9A1}" dt="2023-06-08T10:50:33.692" v="19" actId="1076"/>
          <ac:spMkLst>
            <pc:docMk/>
            <pc:sldMk cId="1720520331" sldId="306"/>
            <ac:spMk id="4" creationId="{04400EE2-A482-3A21-ECFF-1E23EF54514B}"/>
          </ac:spMkLst>
        </pc:spChg>
        <pc:graphicFrameChg chg="mod modGraphic">
          <ac:chgData name="TULLET, Rachel Beth" userId="S::tulletr@who.int::1fc2c28b-ed7a-43e7-a015-42a665ab83e5" providerId="AD" clId="Web-{10BDAEE3-F901-017D-F3B8-A25BADE0A9A1}" dt="2023-06-08T10:52:23.820" v="30"/>
          <ac:graphicFrameMkLst>
            <pc:docMk/>
            <pc:sldMk cId="1720520331" sldId="306"/>
            <ac:graphicFrameMk id="7" creationId="{00000000-0000-0000-0000-000000000000}"/>
          </ac:graphicFrameMkLst>
        </pc:graphicFrameChg>
        <pc:picChg chg="mod">
          <ac:chgData name="TULLET, Rachel Beth" userId="S::tulletr@who.int::1fc2c28b-ed7a-43e7-a015-42a665ab83e5" providerId="AD" clId="Web-{10BDAEE3-F901-017D-F3B8-A25BADE0A9A1}" dt="2023-06-08T10:50:28.192" v="18" actId="1076"/>
          <ac:picMkLst>
            <pc:docMk/>
            <pc:sldMk cId="1720520331" sldId="306"/>
            <ac:picMk id="3" creationId="{5EF1B9E5-7CDF-F4E1-E529-72AEAADD03E4}"/>
          </ac:picMkLst>
        </pc:picChg>
      </pc:sldChg>
      <pc:sldChg chg="modSp">
        <pc:chgData name="TULLET, Rachel Beth" userId="S::tulletr@who.int::1fc2c28b-ed7a-43e7-a015-42a665ab83e5" providerId="AD" clId="Web-{10BDAEE3-F901-017D-F3B8-A25BADE0A9A1}" dt="2023-06-08T11:03:32.118" v="49" actId="1076"/>
        <pc:sldMkLst>
          <pc:docMk/>
          <pc:sldMk cId="1366021738" sldId="312"/>
        </pc:sldMkLst>
        <pc:spChg chg="mod">
          <ac:chgData name="TULLET, Rachel Beth" userId="S::tulletr@who.int::1fc2c28b-ed7a-43e7-a015-42a665ab83e5" providerId="AD" clId="Web-{10BDAEE3-F901-017D-F3B8-A25BADE0A9A1}" dt="2023-06-08T11:02:54.086" v="41" actId="20577"/>
          <ac:spMkLst>
            <pc:docMk/>
            <pc:sldMk cId="1366021738" sldId="312"/>
            <ac:spMk id="2" creationId="{00000000-0000-0000-0000-000000000000}"/>
          </ac:spMkLst>
        </pc:spChg>
        <pc:spChg chg="mod">
          <ac:chgData name="TULLET, Rachel Beth" userId="S::tulletr@who.int::1fc2c28b-ed7a-43e7-a015-42a665ab83e5" providerId="AD" clId="Web-{10BDAEE3-F901-017D-F3B8-A25BADE0A9A1}" dt="2023-06-08T11:03:27.774" v="48" actId="1076"/>
          <ac:spMkLst>
            <pc:docMk/>
            <pc:sldMk cId="1366021738" sldId="312"/>
            <ac:spMk id="4" creationId="{66038DAA-F841-179A-29B2-1FE663128D0B}"/>
          </ac:spMkLst>
        </pc:spChg>
        <pc:graphicFrameChg chg="mod">
          <ac:chgData name="TULLET, Rachel Beth" userId="S::tulletr@who.int::1fc2c28b-ed7a-43e7-a015-42a665ab83e5" providerId="AD" clId="Web-{10BDAEE3-F901-017D-F3B8-A25BADE0A9A1}" dt="2023-06-08T11:03:32.118" v="49" actId="1076"/>
          <ac:graphicFrameMkLst>
            <pc:docMk/>
            <pc:sldMk cId="1366021738" sldId="312"/>
            <ac:graphicFrameMk id="7" creationId="{00000000-0000-0000-0000-000000000000}"/>
          </ac:graphicFrameMkLst>
        </pc:graphicFrameChg>
      </pc:sldChg>
      <pc:sldChg chg="modSp">
        <pc:chgData name="TULLET, Rachel Beth" userId="S::tulletr@who.int::1fc2c28b-ed7a-43e7-a015-42a665ab83e5" providerId="AD" clId="Web-{10BDAEE3-F901-017D-F3B8-A25BADE0A9A1}" dt="2023-06-08T11:17:22.545" v="50" actId="20577"/>
        <pc:sldMkLst>
          <pc:docMk/>
          <pc:sldMk cId="2130290459" sldId="317"/>
        </pc:sldMkLst>
        <pc:spChg chg="mod">
          <ac:chgData name="TULLET, Rachel Beth" userId="S::tulletr@who.int::1fc2c28b-ed7a-43e7-a015-42a665ab83e5" providerId="AD" clId="Web-{10BDAEE3-F901-017D-F3B8-A25BADE0A9A1}" dt="2023-06-08T11:17:22.545" v="50" actId="20577"/>
          <ac:spMkLst>
            <pc:docMk/>
            <pc:sldMk cId="2130290459" sldId="317"/>
            <ac:spMk id="3" creationId="{00000000-0000-0000-0000-000000000000}"/>
          </ac:spMkLst>
        </pc:spChg>
      </pc:sldChg>
      <pc:sldChg chg="modSp">
        <pc:chgData name="TULLET, Rachel Beth" userId="S::tulletr@who.int::1fc2c28b-ed7a-43e7-a015-42a665ab83e5" providerId="AD" clId="Web-{10BDAEE3-F901-017D-F3B8-A25BADE0A9A1}" dt="2023-06-08T11:21:10.441" v="61" actId="20577"/>
        <pc:sldMkLst>
          <pc:docMk/>
          <pc:sldMk cId="1298070161" sldId="324"/>
        </pc:sldMkLst>
        <pc:spChg chg="mod">
          <ac:chgData name="TULLET, Rachel Beth" userId="S::tulletr@who.int::1fc2c28b-ed7a-43e7-a015-42a665ab83e5" providerId="AD" clId="Web-{10BDAEE3-F901-017D-F3B8-A25BADE0A9A1}" dt="2023-06-08T11:20:21.206" v="53" actId="1076"/>
          <ac:spMkLst>
            <pc:docMk/>
            <pc:sldMk cId="1298070161" sldId="324"/>
            <ac:spMk id="2" creationId="{00000000-0000-0000-0000-000000000000}"/>
          </ac:spMkLst>
        </pc:spChg>
        <pc:spChg chg="mod">
          <ac:chgData name="TULLET, Rachel Beth" userId="S::tulletr@who.int::1fc2c28b-ed7a-43e7-a015-42a665ab83e5" providerId="AD" clId="Web-{10BDAEE3-F901-017D-F3B8-A25BADE0A9A1}" dt="2023-06-08T11:21:10.441" v="61" actId="20577"/>
          <ac:spMkLst>
            <pc:docMk/>
            <pc:sldMk cId="1298070161" sldId="324"/>
            <ac:spMk id="3" creationId="{00000000-0000-0000-0000-000000000000}"/>
          </ac:spMkLst>
        </pc:spChg>
        <pc:spChg chg="mod">
          <ac:chgData name="TULLET, Rachel Beth" userId="S::tulletr@who.int::1fc2c28b-ed7a-43e7-a015-42a665ab83e5" providerId="AD" clId="Web-{10BDAEE3-F901-017D-F3B8-A25BADE0A9A1}" dt="2023-06-08T11:21:00.535" v="60" actId="1076"/>
          <ac:spMkLst>
            <pc:docMk/>
            <pc:sldMk cId="1298070161" sldId="324"/>
            <ac:spMk id="9" creationId="{19E6CE1D-3DBF-9FD1-F211-902BB3A642A5}"/>
          </ac:spMkLst>
        </pc:spChg>
        <pc:picChg chg="mod">
          <ac:chgData name="TULLET, Rachel Beth" userId="S::tulletr@who.int::1fc2c28b-ed7a-43e7-a015-42a665ab83e5" providerId="AD" clId="Web-{10BDAEE3-F901-017D-F3B8-A25BADE0A9A1}" dt="2023-06-08T11:20:55.785" v="59" actId="1076"/>
          <ac:picMkLst>
            <pc:docMk/>
            <pc:sldMk cId="1298070161" sldId="324"/>
            <ac:picMk id="5" creationId="{8C3F2760-3EB5-B04C-6F0D-E882DE72BD64}"/>
          </ac:picMkLst>
        </pc:picChg>
        <pc:picChg chg="mod">
          <ac:chgData name="TULLET, Rachel Beth" userId="S::tulletr@who.int::1fc2c28b-ed7a-43e7-a015-42a665ab83e5" providerId="AD" clId="Web-{10BDAEE3-F901-017D-F3B8-A25BADE0A9A1}" dt="2023-06-08T11:20:42.050" v="58" actId="1076"/>
          <ac:picMkLst>
            <pc:docMk/>
            <pc:sldMk cId="1298070161" sldId="324"/>
            <ac:picMk id="7" creationId="{00000000-0000-0000-0000-000000000000}"/>
          </ac:picMkLst>
        </pc:picChg>
      </pc:sldChg>
      <pc:sldChg chg="modSp">
        <pc:chgData name="TULLET, Rachel Beth" userId="S::tulletr@who.int::1fc2c28b-ed7a-43e7-a015-42a665ab83e5" providerId="AD" clId="Web-{10BDAEE3-F901-017D-F3B8-A25BADE0A9A1}" dt="2023-06-08T11:28:44.968" v="63" actId="1076"/>
        <pc:sldMkLst>
          <pc:docMk/>
          <pc:sldMk cId="398597313" sldId="328"/>
        </pc:sldMkLst>
        <pc:spChg chg="mod">
          <ac:chgData name="TULLET, Rachel Beth" userId="S::tulletr@who.int::1fc2c28b-ed7a-43e7-a015-42a665ab83e5" providerId="AD" clId="Web-{10BDAEE3-F901-017D-F3B8-A25BADE0A9A1}" dt="2023-06-08T11:28:39.781" v="62" actId="1076"/>
          <ac:spMkLst>
            <pc:docMk/>
            <pc:sldMk cId="398597313" sldId="328"/>
            <ac:spMk id="5" creationId="{00000000-0000-0000-0000-000000000000}"/>
          </ac:spMkLst>
        </pc:spChg>
        <pc:picChg chg="mod">
          <ac:chgData name="TULLET, Rachel Beth" userId="S::tulletr@who.int::1fc2c28b-ed7a-43e7-a015-42a665ab83e5" providerId="AD" clId="Web-{10BDAEE3-F901-017D-F3B8-A25BADE0A9A1}" dt="2023-06-08T11:28:44.968" v="63" actId="1076"/>
          <ac:picMkLst>
            <pc:docMk/>
            <pc:sldMk cId="398597313" sldId="328"/>
            <ac:picMk id="9" creationId="{00000000-0000-0000-0000-000000000000}"/>
          </ac:picMkLst>
        </pc:picChg>
      </pc:sldChg>
      <pc:sldChg chg="modSp">
        <pc:chgData name="TULLET, Rachel Beth" userId="S::tulletr@who.int::1fc2c28b-ed7a-43e7-a015-42a665ab83e5" providerId="AD" clId="Web-{10BDAEE3-F901-017D-F3B8-A25BADE0A9A1}" dt="2023-06-08T11:29:16.641" v="81" actId="14100"/>
        <pc:sldMkLst>
          <pc:docMk/>
          <pc:sldMk cId="1437040533" sldId="330"/>
        </pc:sldMkLst>
        <pc:spChg chg="mod">
          <ac:chgData name="TULLET, Rachel Beth" userId="S::tulletr@who.int::1fc2c28b-ed7a-43e7-a015-42a665ab83e5" providerId="AD" clId="Web-{10BDAEE3-F901-017D-F3B8-A25BADE0A9A1}" dt="2023-06-08T11:29:16.641" v="81" actId="14100"/>
          <ac:spMkLst>
            <pc:docMk/>
            <pc:sldMk cId="1437040533" sldId="330"/>
            <ac:spMk id="5" creationId="{00000000-0000-0000-0000-000000000000}"/>
          </ac:spMkLst>
        </pc:spChg>
        <pc:picChg chg="mod">
          <ac:chgData name="TULLET, Rachel Beth" userId="S::tulletr@who.int::1fc2c28b-ed7a-43e7-a015-42a665ab83e5" providerId="AD" clId="Web-{10BDAEE3-F901-017D-F3B8-A25BADE0A9A1}" dt="2023-06-08T11:29:07.610" v="80" actId="1076"/>
          <ac:picMkLst>
            <pc:docMk/>
            <pc:sldMk cId="1437040533" sldId="330"/>
            <ac:picMk id="9" creationId="{00000000-0000-0000-0000-000000000000}"/>
          </ac:picMkLst>
        </pc:picChg>
      </pc:sldChg>
      <pc:sldChg chg="modSp">
        <pc:chgData name="TULLET, Rachel Beth" userId="S::tulletr@who.int::1fc2c28b-ed7a-43e7-a015-42a665ab83e5" providerId="AD" clId="Web-{10BDAEE3-F901-017D-F3B8-A25BADE0A9A1}" dt="2023-06-08T10:55:29.575" v="31" actId="1076"/>
        <pc:sldMkLst>
          <pc:docMk/>
          <pc:sldMk cId="653255433" sldId="387"/>
        </pc:sldMkLst>
        <pc:spChg chg="mod">
          <ac:chgData name="TULLET, Rachel Beth" userId="S::tulletr@who.int::1fc2c28b-ed7a-43e7-a015-42a665ab83e5" providerId="AD" clId="Web-{10BDAEE3-F901-017D-F3B8-A25BADE0A9A1}" dt="2023-06-08T10:55:29.575" v="31" actId="1076"/>
          <ac:spMkLst>
            <pc:docMk/>
            <pc:sldMk cId="653255433" sldId="387"/>
            <ac:spMk id="2" creationId="{00000000-0000-0000-0000-000000000000}"/>
          </ac:spMkLst>
        </pc:spChg>
      </pc:sldChg>
      <pc:sldChg chg="modSp">
        <pc:chgData name="TULLET, Rachel Beth" userId="S::tulletr@who.int::1fc2c28b-ed7a-43e7-a015-42a665ab83e5" providerId="AD" clId="Web-{10BDAEE3-F901-017D-F3B8-A25BADE0A9A1}" dt="2023-06-08T11:01:38.553" v="40"/>
        <pc:sldMkLst>
          <pc:docMk/>
          <pc:sldMk cId="1853006997" sldId="389"/>
        </pc:sldMkLst>
        <pc:graphicFrameChg chg="mod modGraphic">
          <ac:chgData name="TULLET, Rachel Beth" userId="S::tulletr@who.int::1fc2c28b-ed7a-43e7-a015-42a665ab83e5" providerId="AD" clId="Web-{10BDAEE3-F901-017D-F3B8-A25BADE0A9A1}" dt="2023-06-08T11:01:38.553" v="40"/>
          <ac:graphicFrameMkLst>
            <pc:docMk/>
            <pc:sldMk cId="1853006997" sldId="389"/>
            <ac:graphicFrameMk id="6" creationId="{00000000-0000-0000-0000-000000000000}"/>
          </ac:graphicFrameMkLst>
        </pc:graphicFrameChg>
      </pc:sldChg>
      <pc:sldChg chg="modSp">
        <pc:chgData name="TULLET, Rachel Beth" userId="S::tulletr@who.int::1fc2c28b-ed7a-43e7-a015-42a665ab83e5" providerId="AD" clId="Web-{10BDAEE3-F901-017D-F3B8-A25BADE0A9A1}" dt="2023-06-08T11:30:24.065" v="88" actId="1076"/>
        <pc:sldMkLst>
          <pc:docMk/>
          <pc:sldMk cId="63766752" sldId="400"/>
        </pc:sldMkLst>
        <pc:spChg chg="mod">
          <ac:chgData name="TULLET, Rachel Beth" userId="S::tulletr@who.int::1fc2c28b-ed7a-43e7-a015-42a665ab83e5" providerId="AD" clId="Web-{10BDAEE3-F901-017D-F3B8-A25BADE0A9A1}" dt="2023-06-08T11:30:21.596" v="87" actId="1076"/>
          <ac:spMkLst>
            <pc:docMk/>
            <pc:sldMk cId="63766752" sldId="400"/>
            <ac:spMk id="8" creationId="{735632FD-8588-F657-785B-8B3552B725B8}"/>
          </ac:spMkLst>
        </pc:spChg>
        <pc:picChg chg="mod">
          <ac:chgData name="TULLET, Rachel Beth" userId="S::tulletr@who.int::1fc2c28b-ed7a-43e7-a015-42a665ab83e5" providerId="AD" clId="Web-{10BDAEE3-F901-017D-F3B8-A25BADE0A9A1}" dt="2023-06-08T11:30:24.065" v="88" actId="1076"/>
          <ac:picMkLst>
            <pc:docMk/>
            <pc:sldMk cId="63766752" sldId="400"/>
            <ac:picMk id="4" creationId="{18FA5E64-83D2-E342-8FAA-B5A9D3741A30}"/>
          </ac:picMkLst>
        </pc:picChg>
      </pc:sldChg>
      <pc:sldChg chg="modSp">
        <pc:chgData name="TULLET, Rachel Beth" userId="S::tulletr@who.int::1fc2c28b-ed7a-43e7-a015-42a665ab83e5" providerId="AD" clId="Web-{10BDAEE3-F901-017D-F3B8-A25BADE0A9A1}" dt="2023-06-08T11:29:44.126" v="84" actId="14100"/>
        <pc:sldMkLst>
          <pc:docMk/>
          <pc:sldMk cId="624488648" sldId="407"/>
        </pc:sldMkLst>
        <pc:spChg chg="mod">
          <ac:chgData name="TULLET, Rachel Beth" userId="S::tulletr@who.int::1fc2c28b-ed7a-43e7-a015-42a665ab83e5" providerId="AD" clId="Web-{10BDAEE3-F901-017D-F3B8-A25BADE0A9A1}" dt="2023-06-08T11:29:39.876" v="83" actId="1076"/>
          <ac:spMkLst>
            <pc:docMk/>
            <pc:sldMk cId="624488648" sldId="407"/>
            <ac:spMk id="2" creationId="{00000000-0000-0000-0000-000000000000}"/>
          </ac:spMkLst>
        </pc:spChg>
        <pc:spChg chg="mod">
          <ac:chgData name="TULLET, Rachel Beth" userId="S::tulletr@who.int::1fc2c28b-ed7a-43e7-a015-42a665ab83e5" providerId="AD" clId="Web-{10BDAEE3-F901-017D-F3B8-A25BADE0A9A1}" dt="2023-06-08T11:29:36.688" v="82" actId="1076"/>
          <ac:spMkLst>
            <pc:docMk/>
            <pc:sldMk cId="624488648" sldId="407"/>
            <ac:spMk id="4" creationId="{00000000-0000-0000-0000-000000000000}"/>
          </ac:spMkLst>
        </pc:spChg>
        <pc:picChg chg="mod">
          <ac:chgData name="TULLET, Rachel Beth" userId="S::tulletr@who.int::1fc2c28b-ed7a-43e7-a015-42a665ab83e5" providerId="AD" clId="Web-{10BDAEE3-F901-017D-F3B8-A25BADE0A9A1}" dt="2023-06-08T11:29:44.126" v="84" actId="14100"/>
          <ac:picMkLst>
            <pc:docMk/>
            <pc:sldMk cId="624488648" sldId="407"/>
            <ac:picMk id="3" creationId="{92FC6D6B-DB72-9831-1714-E7CCBA510370}"/>
          </ac:picMkLst>
        </pc:picChg>
      </pc:sldChg>
      <pc:sldChg chg="modSp">
        <pc:chgData name="TULLET, Rachel Beth" userId="S::tulletr@who.int::1fc2c28b-ed7a-43e7-a015-42a665ab83e5" providerId="AD" clId="Web-{10BDAEE3-F901-017D-F3B8-A25BADE0A9A1}" dt="2023-06-08T11:32:14.646" v="91" actId="1076"/>
        <pc:sldMkLst>
          <pc:docMk/>
          <pc:sldMk cId="1137962486" sldId="408"/>
        </pc:sldMkLst>
        <pc:spChg chg="mod">
          <ac:chgData name="TULLET, Rachel Beth" userId="S::tulletr@who.int::1fc2c28b-ed7a-43e7-a015-42a665ab83e5" providerId="AD" clId="Web-{10BDAEE3-F901-017D-F3B8-A25BADE0A9A1}" dt="2023-06-08T11:32:09.317" v="89" actId="1076"/>
          <ac:spMkLst>
            <pc:docMk/>
            <pc:sldMk cId="1137962486" sldId="408"/>
            <ac:spMk id="2" creationId="{00000000-0000-0000-0000-000000000000}"/>
          </ac:spMkLst>
        </pc:spChg>
        <pc:spChg chg="mod">
          <ac:chgData name="TULLET, Rachel Beth" userId="S::tulletr@who.int::1fc2c28b-ed7a-43e7-a015-42a665ab83e5" providerId="AD" clId="Web-{10BDAEE3-F901-017D-F3B8-A25BADE0A9A1}" dt="2023-06-08T11:32:12.880" v="90" actId="1076"/>
          <ac:spMkLst>
            <pc:docMk/>
            <pc:sldMk cId="1137962486" sldId="408"/>
            <ac:spMk id="4" creationId="{00000000-0000-0000-0000-000000000000}"/>
          </ac:spMkLst>
        </pc:spChg>
        <pc:picChg chg="mod">
          <ac:chgData name="TULLET, Rachel Beth" userId="S::tulletr@who.int::1fc2c28b-ed7a-43e7-a015-42a665ab83e5" providerId="AD" clId="Web-{10BDAEE3-F901-017D-F3B8-A25BADE0A9A1}" dt="2023-06-08T11:32:14.646" v="91" actId="1076"/>
          <ac:picMkLst>
            <pc:docMk/>
            <pc:sldMk cId="1137962486" sldId="408"/>
            <ac:picMk id="8" creationId="{00000000-0000-0000-0000-000000000000}"/>
          </ac:picMkLst>
        </pc:picChg>
      </pc:sldChg>
      <pc:sldChg chg="modSp">
        <pc:chgData name="TULLET, Rachel Beth" userId="S::tulletr@who.int::1fc2c28b-ed7a-43e7-a015-42a665ab83e5" providerId="AD" clId="Web-{10BDAEE3-F901-017D-F3B8-A25BADE0A9A1}" dt="2023-06-08T11:29:59.158" v="86" actId="1076"/>
        <pc:sldMkLst>
          <pc:docMk/>
          <pc:sldMk cId="1151062333" sldId="409"/>
        </pc:sldMkLst>
        <pc:spChg chg="mod">
          <ac:chgData name="TULLET, Rachel Beth" userId="S::tulletr@who.int::1fc2c28b-ed7a-43e7-a015-42a665ab83e5" providerId="AD" clId="Web-{10BDAEE3-F901-017D-F3B8-A25BADE0A9A1}" dt="2023-06-08T11:29:59.158" v="86" actId="1076"/>
          <ac:spMkLst>
            <pc:docMk/>
            <pc:sldMk cId="1151062333" sldId="409"/>
            <ac:spMk id="2" creationId="{00000000-0000-0000-0000-000000000000}"/>
          </ac:spMkLst>
        </pc:spChg>
        <pc:spChg chg="mod">
          <ac:chgData name="TULLET, Rachel Beth" userId="S::tulletr@who.int::1fc2c28b-ed7a-43e7-a015-42a665ab83e5" providerId="AD" clId="Web-{10BDAEE3-F901-017D-F3B8-A25BADE0A9A1}" dt="2023-06-08T11:29:56.205" v="85" actId="1076"/>
          <ac:spMkLst>
            <pc:docMk/>
            <pc:sldMk cId="1151062333" sldId="409"/>
            <ac:spMk id="4" creationId="{00000000-0000-0000-0000-000000000000}"/>
          </ac:spMkLst>
        </pc:spChg>
      </pc:sldChg>
      <pc:sldChg chg="modSp">
        <pc:chgData name="TULLET, Rachel Beth" userId="S::tulletr@who.int::1fc2c28b-ed7a-43e7-a015-42a665ab83e5" providerId="AD" clId="Web-{10BDAEE3-F901-017D-F3B8-A25BADE0A9A1}" dt="2023-06-08T11:34:14.664" v="97" actId="20577"/>
        <pc:sldMkLst>
          <pc:docMk/>
          <pc:sldMk cId="1050072855" sldId="410"/>
        </pc:sldMkLst>
        <pc:spChg chg="mod">
          <ac:chgData name="TULLET, Rachel Beth" userId="S::tulletr@who.int::1fc2c28b-ed7a-43e7-a015-42a665ab83e5" providerId="AD" clId="Web-{10BDAEE3-F901-017D-F3B8-A25BADE0A9A1}" dt="2023-06-08T11:33:12.819" v="95" actId="1076"/>
          <ac:spMkLst>
            <pc:docMk/>
            <pc:sldMk cId="1050072855" sldId="410"/>
            <ac:spMk id="2" creationId="{00000000-0000-0000-0000-000000000000}"/>
          </ac:spMkLst>
        </pc:spChg>
        <pc:spChg chg="mod">
          <ac:chgData name="TULLET, Rachel Beth" userId="S::tulletr@who.int::1fc2c28b-ed7a-43e7-a015-42a665ab83e5" providerId="AD" clId="Web-{10BDAEE3-F901-017D-F3B8-A25BADE0A9A1}" dt="2023-06-08T11:34:14.664" v="97" actId="20577"/>
          <ac:spMkLst>
            <pc:docMk/>
            <pc:sldMk cId="1050072855" sldId="410"/>
            <ac:spMk id="4" creationId="{00000000-0000-0000-0000-000000000000}"/>
          </ac:spMkLst>
        </pc:spChg>
      </pc:sldChg>
    </pc:docChg>
  </pc:docChgLst>
  <pc:docChgLst>
    <pc:chgData name="CALVELLO HYNES, Emilie" userId="S::ecalvello@who.int::c9dfdd63-2c12-40ec-9141-bdc893ad90f1" providerId="AD" clId="Web-{939A3DEE-F425-6932-562D-7B0D6ECB3DCA}"/>
    <pc:docChg chg="modSld">
      <pc:chgData name="CALVELLO HYNES, Emilie" userId="S::ecalvello@who.int::c9dfdd63-2c12-40ec-9141-bdc893ad90f1" providerId="AD" clId="Web-{939A3DEE-F425-6932-562D-7B0D6ECB3DCA}" dt="2023-07-16T16:57:52.531" v="0" actId="1076"/>
      <pc:docMkLst>
        <pc:docMk/>
      </pc:docMkLst>
      <pc:sldChg chg="modSp">
        <pc:chgData name="CALVELLO HYNES, Emilie" userId="S::ecalvello@who.int::c9dfdd63-2c12-40ec-9141-bdc893ad90f1" providerId="AD" clId="Web-{939A3DEE-F425-6932-562D-7B0D6ECB3DCA}" dt="2023-07-16T16:57:52.531" v="0" actId="1076"/>
        <pc:sldMkLst>
          <pc:docMk/>
          <pc:sldMk cId="653255433" sldId="387"/>
        </pc:sldMkLst>
        <pc:spChg chg="mod">
          <ac:chgData name="CALVELLO HYNES, Emilie" userId="S::ecalvello@who.int::c9dfdd63-2c12-40ec-9141-bdc893ad90f1" providerId="AD" clId="Web-{939A3DEE-F425-6932-562D-7B0D6ECB3DCA}" dt="2023-07-16T16:57:52.531" v="0" actId="1076"/>
          <ac:spMkLst>
            <pc:docMk/>
            <pc:sldMk cId="653255433" sldId="387"/>
            <ac:spMk id="4" creationId="{6C385BA0-1F05-7F2E-09B5-5BD917F7826B}"/>
          </ac:spMkLst>
        </pc:spChg>
      </pc:sldChg>
    </pc:docChg>
  </pc:docChgLst>
  <pc:docChgLst>
    <pc:chgData name="CALVELLO HYNES, Emilie" userId="S::ecalvello@who.int::c9dfdd63-2c12-40ec-9141-bdc893ad90f1" providerId="AD" clId="Web-{DEF9FA90-669F-E422-10CC-0E90DF1740B6}"/>
    <pc:docChg chg="modSld">
      <pc:chgData name="CALVELLO HYNES, Emilie" userId="S::ecalvello@who.int::c9dfdd63-2c12-40ec-9141-bdc893ad90f1" providerId="AD" clId="Web-{DEF9FA90-669F-E422-10CC-0E90DF1740B6}" dt="2023-07-26T22:32:50.191" v="2" actId="20577"/>
      <pc:docMkLst>
        <pc:docMk/>
      </pc:docMkLst>
      <pc:sldChg chg="modSp">
        <pc:chgData name="CALVELLO HYNES, Emilie" userId="S::ecalvello@who.int::c9dfdd63-2c12-40ec-9141-bdc893ad90f1" providerId="AD" clId="Web-{DEF9FA90-669F-E422-10CC-0E90DF1740B6}" dt="2023-07-26T22:32:50.191" v="2" actId="20577"/>
        <pc:sldMkLst>
          <pc:docMk/>
          <pc:sldMk cId="1443539675" sldId="368"/>
        </pc:sldMkLst>
        <pc:spChg chg="mod">
          <ac:chgData name="CALVELLO HYNES, Emilie" userId="S::ecalvello@who.int::c9dfdd63-2c12-40ec-9141-bdc893ad90f1" providerId="AD" clId="Web-{DEF9FA90-669F-E422-10CC-0E90DF1740B6}" dt="2023-07-26T22:32:50.191" v="2" actId="20577"/>
          <ac:spMkLst>
            <pc:docMk/>
            <pc:sldMk cId="1443539675" sldId="368"/>
            <ac:spMk id="3" creationId="{00000000-0000-0000-0000-000000000000}"/>
          </ac:spMkLst>
        </pc:spChg>
        <pc:spChg chg="mod">
          <ac:chgData name="CALVELLO HYNES, Emilie" userId="S::ecalvello@who.int::c9dfdd63-2c12-40ec-9141-bdc893ad90f1" providerId="AD" clId="Web-{DEF9FA90-669F-E422-10CC-0E90DF1740B6}" dt="2023-07-26T22:32:47.628" v="1" actId="20577"/>
          <ac:spMkLst>
            <pc:docMk/>
            <pc:sldMk cId="1443539675" sldId="368"/>
            <ac:spMk id="8" creationId="{4B43DC15-F99F-423B-9383-8EA1D537DB78}"/>
          </ac:spMkLst>
        </pc:spChg>
      </pc:sldChg>
    </pc:docChg>
  </pc:docChgLst>
  <pc:docChgLst>
    <pc:chgData name="CALVELLO HYNES, Emilie" userId="S::ecalvello@who.int::c9dfdd63-2c12-40ec-9141-bdc893ad90f1" providerId="AD" clId="Web-{D1F3556E-8B55-A213-05F4-DD8437E72D62}"/>
    <pc:docChg chg="modSld">
      <pc:chgData name="CALVELLO HYNES, Emilie" userId="S::ecalvello@who.int::c9dfdd63-2c12-40ec-9141-bdc893ad90f1" providerId="AD" clId="Web-{D1F3556E-8B55-A213-05F4-DD8437E72D62}" dt="2023-09-29T14:12:30.834" v="3" actId="20577"/>
      <pc:docMkLst>
        <pc:docMk/>
      </pc:docMkLst>
      <pc:sldChg chg="modSp">
        <pc:chgData name="CALVELLO HYNES, Emilie" userId="S::ecalvello@who.int::c9dfdd63-2c12-40ec-9141-bdc893ad90f1" providerId="AD" clId="Web-{D1F3556E-8B55-A213-05F4-DD8437E72D62}" dt="2023-09-29T14:12:18.287" v="2" actId="20577"/>
        <pc:sldMkLst>
          <pc:docMk/>
          <pc:sldMk cId="1437040533" sldId="330"/>
        </pc:sldMkLst>
        <pc:spChg chg="mod">
          <ac:chgData name="CALVELLO HYNES, Emilie" userId="S::ecalvello@who.int::c9dfdd63-2c12-40ec-9141-bdc893ad90f1" providerId="AD" clId="Web-{D1F3556E-8B55-A213-05F4-DD8437E72D62}" dt="2023-09-29T14:12:18.287" v="2" actId="20577"/>
          <ac:spMkLst>
            <pc:docMk/>
            <pc:sldMk cId="1437040533" sldId="330"/>
            <ac:spMk id="5" creationId="{00000000-0000-0000-0000-000000000000}"/>
          </ac:spMkLst>
        </pc:spChg>
      </pc:sldChg>
      <pc:sldChg chg="modSp">
        <pc:chgData name="CALVELLO HYNES, Emilie" userId="S::ecalvello@who.int::c9dfdd63-2c12-40ec-9141-bdc893ad90f1" providerId="AD" clId="Web-{D1F3556E-8B55-A213-05F4-DD8437E72D62}" dt="2023-09-29T14:12:30.834" v="3" actId="20577"/>
        <pc:sldMkLst>
          <pc:docMk/>
          <pc:sldMk cId="528780683" sldId="381"/>
        </pc:sldMkLst>
        <pc:spChg chg="mod">
          <ac:chgData name="CALVELLO HYNES, Emilie" userId="S::ecalvello@who.int::c9dfdd63-2c12-40ec-9141-bdc893ad90f1" providerId="AD" clId="Web-{D1F3556E-8B55-A213-05F4-DD8437E72D62}" dt="2023-09-29T14:12:30.834" v="3" actId="20577"/>
          <ac:spMkLst>
            <pc:docMk/>
            <pc:sldMk cId="528780683" sldId="381"/>
            <ac:spMk id="8" creationId="{00000000-0000-0000-0000-000000000000}"/>
          </ac:spMkLst>
        </pc:spChg>
      </pc:sldChg>
    </pc:docChg>
  </pc:docChgLst>
  <pc:docChgLst>
    <pc:chgData name="CALVELLO HYNES, Emilie" userId="S::ecalvello@who.int::c9dfdd63-2c12-40ec-9141-bdc893ad90f1" providerId="AD" clId="Web-{8BB01D4B-8EBE-C149-81A8-8E3FFBD22664}"/>
    <pc:docChg chg="addSld delSld modSld">
      <pc:chgData name="CALVELLO HYNES, Emilie" userId="S::ecalvello@who.int::c9dfdd63-2c12-40ec-9141-bdc893ad90f1" providerId="AD" clId="Web-{8BB01D4B-8EBE-C149-81A8-8E3FFBD22664}" dt="2023-06-25T19:14:16.143" v="3"/>
      <pc:docMkLst>
        <pc:docMk/>
      </pc:docMkLst>
      <pc:sldChg chg="del">
        <pc:chgData name="CALVELLO HYNES, Emilie" userId="S::ecalvello@who.int::c9dfdd63-2c12-40ec-9141-bdc893ad90f1" providerId="AD" clId="Web-{8BB01D4B-8EBE-C149-81A8-8E3FFBD22664}" dt="2023-06-25T19:14:16.143" v="3"/>
        <pc:sldMkLst>
          <pc:docMk/>
          <pc:sldMk cId="2061452154" sldId="450"/>
        </pc:sldMkLst>
      </pc:sldChg>
      <pc:sldChg chg="modSp add replId">
        <pc:chgData name="CALVELLO HYNES, Emilie" userId="S::ecalvello@who.int::c9dfdd63-2c12-40ec-9141-bdc893ad90f1" providerId="AD" clId="Web-{8BB01D4B-8EBE-C149-81A8-8E3FFBD22664}" dt="2023-06-25T19:14:13.659" v="2" actId="20577"/>
        <pc:sldMkLst>
          <pc:docMk/>
          <pc:sldMk cId="3101096975" sldId="451"/>
        </pc:sldMkLst>
        <pc:spChg chg="mod">
          <ac:chgData name="CALVELLO HYNES, Emilie" userId="S::ecalvello@who.int::c9dfdd63-2c12-40ec-9141-bdc893ad90f1" providerId="AD" clId="Web-{8BB01D4B-8EBE-C149-81A8-8E3FFBD22664}" dt="2023-06-25T19:14:13.659" v="2" actId="20577"/>
          <ac:spMkLst>
            <pc:docMk/>
            <pc:sldMk cId="3101096975" sldId="451"/>
            <ac:spMk id="7" creationId="{CD118F75-F65B-C1DC-4DF4-6F8B90A993C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490859-4A2E-5AE3-5687-8BA28EAB45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8A41D24-BCF2-4DAE-5BC1-D4C7C3275C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5E0394-B912-2F43-A334-7207E101DD15}" type="datetimeFigureOut">
              <a:rPr lang="en-US" smtClean="0"/>
              <a:t>5/9/24</a:t>
            </a:fld>
            <a:endParaRPr lang="en-US"/>
          </a:p>
        </p:txBody>
      </p:sp>
      <p:sp>
        <p:nvSpPr>
          <p:cNvPr id="4" name="Footer Placeholder 3">
            <a:extLst>
              <a:ext uri="{FF2B5EF4-FFF2-40B4-BE49-F238E27FC236}">
                <a16:creationId xmlns:a16="http://schemas.microsoft.com/office/drawing/2014/main" id="{5AF56BAE-CF22-BC61-FC10-58C5E69542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24E944-D164-1311-F9B7-EA70EA4F12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C12B16-5CD0-1145-8DDD-F3CC0A8D4300}" type="slidenum">
              <a:rPr lang="en-US" smtClean="0"/>
              <a:t>‹#›</a:t>
            </a:fld>
            <a:endParaRPr lang="en-US"/>
          </a:p>
        </p:txBody>
      </p:sp>
    </p:spTree>
    <p:extLst>
      <p:ext uri="{BB962C8B-B14F-4D97-AF65-F5344CB8AC3E}">
        <p14:creationId xmlns:p14="http://schemas.microsoft.com/office/powerpoint/2010/main" val="3020390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1E355-C5B9-514F-A316-D5BC704E4D67}" type="datetimeFigureOut">
              <a:rPr lang="en-US" smtClean="0"/>
              <a:t>5/9/24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D51AC-D752-3941-A409-509C60B45285}" type="slidenum">
              <a:rPr lang="en-US" smtClean="0"/>
              <a:t>‹#›</a:t>
            </a:fld>
            <a:endParaRPr lang="en-US"/>
          </a:p>
        </p:txBody>
      </p:sp>
    </p:spTree>
    <p:extLst>
      <p:ext uri="{BB962C8B-B14F-4D97-AF65-F5344CB8AC3E}">
        <p14:creationId xmlns:p14="http://schemas.microsoft.com/office/powerpoint/2010/main" val="919742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US" kern="100"/>
              <a:t>Welcome </a:t>
            </a:r>
            <a:r>
              <a:rPr lang="en-US" kern="100">
                <a:effectLst/>
              </a:rPr>
              <a:t>to the </a:t>
            </a:r>
            <a:r>
              <a:rPr lang="en-US" kern="100"/>
              <a:t>trauma module of the Basic Emergency Care course. </a:t>
            </a:r>
            <a:endParaRPr lang="en-NZ" kern="100">
              <a:effectLst/>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1140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ym typeface="Lato"/>
              </a:rPr>
              <a:t>In the ABCDE approach, management follows any abnormal assessment findings. The first step of airway management in trauma is immobilization of the cervical spine. You can stabilize the cervical spine using available local materials. If needed, open the airway, using the jaw thrust. The head tilt-chin lift must not be used in trauma patients, as this can cause further injury to the cervical spine.</a:t>
            </a:r>
            <a:endParaRPr lang="en"/>
          </a:p>
          <a:p>
            <a:r>
              <a:rPr lang="en-US">
                <a:sym typeface="Lato"/>
              </a:rPr>
              <a:t>Suction any airway secretions and remove any visible foreign objects. If necessary, place an oral or a nasal airway. However, if the patient has significant facial trauma, you should not use a nasal airway. If there is evidence of airway burns or an expanding neck </a:t>
            </a:r>
            <a:r>
              <a:rPr lang="en-US" err="1">
                <a:sym typeface="Lato"/>
              </a:rPr>
              <a:t>haematoma</a:t>
            </a:r>
            <a:r>
              <a:rPr lang="en-US"/>
              <a:t>, these are signs of severe trauma to the airway</a:t>
            </a:r>
            <a:r>
              <a:rPr lang="en-US" b="0" i="0" u="none" strike="noStrike" cap="none" baseline="0">
                <a:sym typeface="Arial"/>
              </a:rPr>
              <a:t>. </a:t>
            </a:r>
            <a:r>
              <a:rPr lang="en-US">
                <a:sym typeface="Arial"/>
              </a:rPr>
              <a:t>Plan for rapid handover or transfer. </a:t>
            </a:r>
            <a:endParaRPr lang="en">
              <a:sym typeface="Arial"/>
            </a:endParaRPr>
          </a:p>
          <a:p>
            <a:pPr marL="356235" marR="0" lvl="0" indent="-301625" algn="l" defTabSz="914400">
              <a:lnSpc>
                <a:spcPct val="100000"/>
              </a:lnSpc>
              <a:spcBef>
                <a:spcPts val="0"/>
              </a:spcBef>
              <a:spcAft>
                <a:spcPts val="0"/>
              </a:spcAft>
              <a:buClrTx/>
              <a:buSzTx/>
              <a:buFontTx/>
              <a:buNone/>
              <a:tabLst/>
              <a:defRPr/>
            </a:pPr>
            <a:endParaRPr lang="en" sz="1900" b="0" i="0" u="none" strike="noStrike" cap="none">
              <a:solidFill>
                <a:schemeClr val="dk1"/>
              </a:solidFill>
              <a:latin typeface="Lato"/>
              <a:ea typeface="Lato"/>
              <a:cs typeface="Lato"/>
            </a:endParaRPr>
          </a:p>
          <a:p>
            <a:endParaRPr lang="en-US" i="0">
              <a:latin typeface="Times" charset="0"/>
              <a:ea typeface="Times" charset="0"/>
              <a:cs typeface="Times"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10</a:t>
            </a:fld>
            <a:endParaRPr lang="en-US"/>
          </a:p>
        </p:txBody>
      </p:sp>
    </p:spTree>
    <p:extLst>
      <p:ext uri="{BB962C8B-B14F-4D97-AF65-F5344CB8AC3E}">
        <p14:creationId xmlns:p14="http://schemas.microsoft.com/office/powerpoint/2010/main" val="8398183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
              <a:t>Using the workbook section above, list the circulation considerations in children who suffer trauma. </a:t>
            </a:r>
          </a:p>
          <a:p>
            <a:pPr>
              <a:lnSpc>
                <a:spcPct val="114999"/>
              </a:lnSpc>
            </a:pPr>
            <a:r>
              <a:rPr lang="en"/>
              <a:t>Answers</a:t>
            </a:r>
            <a:endParaRPr lang="en-US"/>
          </a:p>
          <a:p>
            <a:pPr>
              <a:lnSpc>
                <a:spcPct val="114999"/>
              </a:lnSpc>
            </a:pPr>
            <a:r>
              <a:rPr lang="en"/>
              <a:t>1. For resuscitation of children with normal nutritional status [see SKILLS for malnourished children]:  First, give 20 ml/kg of Normal Saline or Ringer’s Lactate.  Re-assess vital signs immediately after fluid bolus has been given. n If no improvement, repeat 20 ml/kg with one of the above fluids. </a:t>
            </a:r>
            <a:endParaRPr lang="en-US"/>
          </a:p>
          <a:p>
            <a:pPr>
              <a:lnSpc>
                <a:spcPct val="114999"/>
              </a:lnSpc>
            </a:pPr>
            <a:r>
              <a:rPr lang="en"/>
              <a:t>2. For burn injury: Use the Parkland Formula - Initial bolus for severe burns is with dextrose-containing fluids </a:t>
            </a:r>
            <a:endParaRPr lang="en-US"/>
          </a:p>
          <a:p>
            <a:pPr>
              <a:lnSpc>
                <a:spcPct val="114999"/>
              </a:lnSpc>
            </a:pPr>
            <a:r>
              <a:rPr lang="en"/>
              <a:t>3. If significant hemorrhage,  Arrange for blood transfusion or rapid handover/transfer to a center capable of blood transfusion. </a:t>
            </a:r>
            <a:endParaRPr lang="en-US"/>
          </a:p>
          <a:p>
            <a:pPr>
              <a:lnSpc>
                <a:spcPct val="114999"/>
              </a:lnSpc>
            </a:pPr>
            <a:endParaRPr lang="en"/>
          </a:p>
          <a:p>
            <a:pPr>
              <a:lnSpc>
                <a:spcPct val="114999"/>
              </a:lnSpc>
            </a:pPr>
            <a:r>
              <a:rPr lang="en"/>
              <a:t>List the disability considerations in children who suffer trauma: </a:t>
            </a:r>
          </a:p>
          <a:p>
            <a:pPr>
              <a:lnSpc>
                <a:spcPct val="114999"/>
              </a:lnSpc>
            </a:pPr>
            <a:r>
              <a:rPr lang="en"/>
              <a:t>Answers</a:t>
            </a:r>
            <a:endParaRPr lang="en-US"/>
          </a:p>
          <a:p>
            <a:pPr>
              <a:lnSpc>
                <a:spcPct val="114999"/>
              </a:lnSpc>
            </a:pPr>
            <a:r>
              <a:rPr lang="en"/>
              <a:t>1. Monitor child’s level of consciousness with the AVPU scale. GCS is not usable in young children. </a:t>
            </a:r>
            <a:endParaRPr lang="en-US"/>
          </a:p>
          <a:p>
            <a:pPr>
              <a:lnSpc>
                <a:spcPct val="114999"/>
              </a:lnSpc>
            </a:pPr>
            <a:r>
              <a:rPr lang="en"/>
              <a:t>2. Assess and manage convulsions/seizures </a:t>
            </a:r>
            <a:endParaRPr lang="en-US"/>
          </a:p>
          <a:p>
            <a:pPr>
              <a:lnSpc>
                <a:spcPct val="114999"/>
              </a:lnSpc>
            </a:pPr>
            <a:r>
              <a:rPr lang="en"/>
              <a:t>3. Assess and manage hypoglycemia</a:t>
            </a:r>
            <a:endParaRPr lang="en-US">
              <a:cs typeface="Calibri"/>
            </a:endParaRPr>
          </a:p>
          <a:p>
            <a:pPr marL="0" marR="0" lvl="0" indent="0" algn="l" rtl="0">
              <a:lnSpc>
                <a:spcPct val="90000"/>
              </a:lnSpc>
              <a:spcBef>
                <a:spcPts val="0"/>
              </a:spcBef>
              <a:spcAft>
                <a:spcPts val="0"/>
              </a:spcAft>
              <a:buClr>
                <a:schemeClr val="dk1"/>
              </a:buClr>
              <a:buSzPct val="25000"/>
              <a:buFont typeface="Calibri"/>
              <a:buNone/>
            </a:pPr>
            <a:br>
              <a:rPr lang="en-US" sz="1800" b="0" i="0" u="none" strike="noStrike" cap="none">
                <a:solidFill>
                  <a:schemeClr val="dk1"/>
                </a:solidFill>
                <a:latin typeface="+mn-lt"/>
                <a:ea typeface="Calibri"/>
                <a:cs typeface="Calibri"/>
                <a:sym typeface="Calibri"/>
              </a:rPr>
            </a:br>
            <a:endParaRPr lang="en-US" baseline="0"/>
          </a:p>
          <a:p>
            <a:r>
              <a:rPr lang="en-US" baseline="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Deep thought</a:t>
            </a:r>
            <a:r>
              <a:rPr lang="en-US" sz="9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https://openclipart.org/detail/221707/deep-thought</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100</a:t>
            </a:fld>
            <a:endParaRPr lang="en-US"/>
          </a:p>
        </p:txBody>
      </p:sp>
    </p:spTree>
    <p:extLst>
      <p:ext uri="{BB962C8B-B14F-4D97-AF65-F5344CB8AC3E}">
        <p14:creationId xmlns:p14="http://schemas.microsoft.com/office/powerpoint/2010/main" val="6218163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a:sym typeface="Lato"/>
              </a:rPr>
              <a:t> eventual disposition of the patient with trauma is important to consider carefully and early. </a:t>
            </a:r>
            <a:r>
              <a:rPr lang="en-US" u="none" strike="noStrike" cap="none">
                <a:sym typeface="Lato"/>
              </a:rPr>
              <a:t>Trauma patients can </a:t>
            </a:r>
            <a:r>
              <a:rPr lang="en-US">
                <a:sym typeface="Lato"/>
              </a:rPr>
              <a:t>have</a:t>
            </a:r>
            <a:r>
              <a:rPr lang="en-US" u="none" strike="noStrike" cap="none">
                <a:sym typeface="Lato"/>
              </a:rPr>
              <a:t> complex injuries and get worse </a:t>
            </a:r>
            <a:r>
              <a:rPr lang="en-US">
                <a:sym typeface="Lato"/>
              </a:rPr>
              <a:t>or </a:t>
            </a:r>
            <a:r>
              <a:rPr lang="en-US" u="none" strike="noStrike" cap="none">
                <a:sym typeface="Lato"/>
              </a:rPr>
              <a:t>die very quickly. </a:t>
            </a:r>
            <a:r>
              <a:rPr lang="en-US" b="0" i="0" u="none" strike="noStrike" cap="none">
                <a:sym typeface="Lato"/>
              </a:rPr>
              <a:t>Consider early referral of critically </a:t>
            </a:r>
            <a:r>
              <a:rPr lang="en-US">
                <a:sym typeface="Lato"/>
              </a:rPr>
              <a:t>ill </a:t>
            </a:r>
            <a:r>
              <a:rPr lang="en-US" b="0" i="0" u="none" strike="noStrike" cap="none">
                <a:sym typeface="Lato"/>
              </a:rPr>
              <a:t>trauma patients if</a:t>
            </a:r>
            <a:r>
              <a:rPr lang="en-US">
                <a:sym typeface="Lato"/>
              </a:rPr>
              <a:t> there are</a:t>
            </a:r>
            <a:r>
              <a:rPr lang="en-US" b="0" i="0" u="none" strike="noStrike" cap="none">
                <a:sym typeface="Lato"/>
              </a:rPr>
              <a:t>:</a:t>
            </a:r>
            <a:r>
              <a:rPr lang="en-US">
                <a:sym typeface="Lato"/>
              </a:rPr>
              <a:t> airway problems that require intervention, signs of shock, </a:t>
            </a:r>
            <a:r>
              <a:rPr lang="en-US" b="0" i="0" u="none" strike="noStrike" cap="none">
                <a:sym typeface="Lato"/>
              </a:rPr>
              <a:t>a </a:t>
            </a:r>
            <a:r>
              <a:rPr lang="en-US">
                <a:sym typeface="Lato"/>
              </a:rPr>
              <a:t>tension pneumothorax with </a:t>
            </a:r>
            <a:r>
              <a:rPr lang="en-US" b="0" i="0" u="none" strike="noStrike" cap="none">
                <a:sym typeface="Lato"/>
              </a:rPr>
              <a:t>needle decompression prior to transfer</a:t>
            </a:r>
            <a:r>
              <a:rPr lang="en-US">
                <a:sym typeface="Lato"/>
              </a:rPr>
              <a:t>, pericardial tamponade with ongoing intravenous fluids for transfer, altered mental status, drowsiness or lethargy. If the patient is pregnant place on the left side for transport. If the patient is a child with an ABCDE problems, or a head, chest or abdominal injury transfer to a specialist unit. Transfer any serious burn injuries while beginning fluid resuscitation.</a:t>
            </a:r>
            <a:endParaRPr lang="en-US">
              <a:latin typeface="Lato"/>
              <a:ea typeface="Lato"/>
              <a:cs typeface="Lato"/>
            </a:endParaRPr>
          </a:p>
          <a:p>
            <a:pPr lvl="2" indent="-152400">
              <a:lnSpc>
                <a:spcPct val="115000"/>
              </a:lnSpc>
              <a:buFont typeface="Lato"/>
              <a:buChar char="•"/>
            </a:pPr>
            <a:endParaRPr lang="en" sz="1500" b="0" i="0" u="none" strike="noStrike" cap="none">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101</a:t>
            </a:fld>
            <a:endParaRPr lang="en-US"/>
          </a:p>
        </p:txBody>
      </p:sp>
    </p:spTree>
    <p:extLst>
      <p:ext uri="{BB962C8B-B14F-4D97-AF65-F5344CB8AC3E}">
        <p14:creationId xmlns:p14="http://schemas.microsoft.com/office/powerpoint/2010/main" val="1343049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Bef>
                <a:spcPts val="1500"/>
              </a:spcBef>
            </a:pPr>
            <a:r>
              <a:rPr lang="en-US" b="0" i="0" u="none" strike="noStrike" cap="none">
                <a:sym typeface="Lato"/>
              </a:rPr>
              <a:t>Re</a:t>
            </a:r>
            <a:r>
              <a:rPr lang="en-US">
                <a:sym typeface="Lato"/>
              </a:rPr>
              <a:t>m</a:t>
            </a:r>
            <a:r>
              <a:rPr lang="en-US" b="0" i="0" u="none" strike="noStrike" cap="none">
                <a:sym typeface="Lato"/>
              </a:rPr>
              <a:t>ember that if a patient has required oxygen</a:t>
            </a:r>
            <a:r>
              <a:rPr lang="en-US">
                <a:sym typeface="Lato"/>
              </a:rPr>
              <a:t> be sure </a:t>
            </a:r>
            <a:r>
              <a:rPr lang="en-US" b="0" i="0" u="none" strike="noStrike" cap="none">
                <a:sym typeface="Lato"/>
              </a:rPr>
              <a:t>to continue it during transport and handover. </a:t>
            </a:r>
            <a:r>
              <a:rPr lang="en-US">
                <a:sym typeface="Lato"/>
              </a:rPr>
              <a:t>If an injured person is displaying signs of shock, ensure treatment with intravenous fluids is continued on transfer. Ensure bleeding is controlled and be</a:t>
            </a:r>
            <a:r>
              <a:rPr lang="en-US"/>
              <a:t> </a:t>
            </a:r>
            <a:r>
              <a:rPr lang="en-US">
                <a:sym typeface="Lato"/>
              </a:rPr>
              <a:t>sure to communicate all </a:t>
            </a:r>
            <a:r>
              <a:rPr lang="en-US" b="0" i="0" u="none" strike="noStrike" cap="none">
                <a:sym typeface="Lato"/>
              </a:rPr>
              <a:t>injuries, important medical problems, and what </a:t>
            </a:r>
            <a:r>
              <a:rPr lang="en-US">
                <a:sym typeface="Lato"/>
              </a:rPr>
              <a:t>management </a:t>
            </a:r>
            <a:r>
              <a:rPr lang="en-US" b="0" i="0" u="none" strike="noStrike" cap="none">
                <a:sym typeface="Lato"/>
              </a:rPr>
              <a:t>has been done for the patient </a:t>
            </a:r>
            <a:r>
              <a:rPr lang="en-US">
                <a:sym typeface="Lato"/>
              </a:rPr>
              <a:t>during handover and transfer </a:t>
            </a:r>
            <a:r>
              <a:rPr lang="en-US" b="0" i="0" u="none" strike="noStrike" cap="none">
                <a:sym typeface="Lato"/>
              </a:rPr>
              <a:t>to a new</a:t>
            </a:r>
            <a:r>
              <a:rPr lang="en-US">
                <a:sym typeface="Lato"/>
              </a:rPr>
              <a:t> team or health facility. </a:t>
            </a:r>
            <a:r>
              <a:rPr lang="en-NZ" b="0" i="0" u="none" strike="noStrike" cap="none">
                <a:sym typeface="Lato"/>
              </a:rPr>
              <a:t> </a:t>
            </a:r>
            <a:endParaRPr lang="en-NZ" b="0" i="0" u="none" strike="noStrike" cap="none"/>
          </a:p>
          <a:p>
            <a:pPr marL="0" marR="0" lvl="0" indent="0" algn="l" rtl="0">
              <a:lnSpc>
                <a:spcPct val="115000"/>
              </a:lnSpc>
              <a:spcBef>
                <a:spcPts val="500"/>
              </a:spcBef>
              <a:spcAft>
                <a:spcPts val="0"/>
              </a:spcAft>
              <a:buClr>
                <a:schemeClr val="dk1"/>
              </a:buClr>
              <a:buSzPct val="25000"/>
              <a:buFont typeface="Arial"/>
              <a:buNone/>
            </a:pPr>
            <a:endParaRPr lang="en-US" sz="12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102</a:t>
            </a:fld>
            <a:endParaRPr lang="en-US"/>
          </a:p>
        </p:txBody>
      </p:sp>
    </p:spTree>
    <p:extLst>
      <p:ext uri="{BB962C8B-B14F-4D97-AF65-F5344CB8AC3E}">
        <p14:creationId xmlns:p14="http://schemas.microsoft.com/office/powerpoint/2010/main" val="13946330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r>
              <a:rPr lang="en-US"/>
              <a:t>Do you have any questions?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03372-DB74-7E4B-A0C5-B7F8CBD4FA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5855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NZ" sz="1800" b="0" i="0">
                <a:solidFill>
                  <a:srgbClr val="000000"/>
                </a:solidFill>
                <a:effectLst/>
                <a:latin typeface="Calibri"/>
                <a:cs typeface="Calibri"/>
              </a:rPr>
              <a:t>  There are </a:t>
            </a:r>
            <a:r>
              <a:rPr lang="en-NZ" sz="1800" b="0" i="0" err="1">
                <a:solidFill>
                  <a:srgbClr val="000000"/>
                </a:solidFill>
                <a:effectLst/>
                <a:latin typeface="Calibri"/>
                <a:cs typeface="Calibri"/>
              </a:rPr>
              <a:t>Quickcards</a:t>
            </a:r>
            <a:r>
              <a:rPr lang="en-NZ" sz="1800" b="0" i="0">
                <a:solidFill>
                  <a:srgbClr val="000000"/>
                </a:solidFill>
                <a:effectLst/>
                <a:latin typeface="Calibri"/>
                <a:cs typeface="Calibri"/>
              </a:rPr>
              <a:t> for Trauma. </a:t>
            </a:r>
            <a:endParaRPr lang="en-CH" sz="1800" kern="100">
              <a:effectLst/>
              <a:latin typeface="Calibri"/>
              <a:ea typeface="Calibri" panose="020F0502020204030204" pitchFamily="34" charset="0"/>
              <a:cs typeface="Calibri"/>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552641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Check the </a:t>
            </a:r>
            <a:r>
              <a:rPr lang="en-NZ" err="1"/>
              <a:t>Quickcards</a:t>
            </a:r>
            <a:r>
              <a:rPr lang="en-NZ"/>
              <a:t> for trauma. These cover the ABCDE approach. </a:t>
            </a:r>
            <a:endParaRPr lang="en-GB"/>
          </a:p>
        </p:txBody>
      </p:sp>
      <p:sp>
        <p:nvSpPr>
          <p:cNvPr id="4" name="Slide Number Placeholder 3"/>
          <p:cNvSpPr>
            <a:spLocks noGrp="1"/>
          </p:cNvSpPr>
          <p:nvPr>
            <p:ph type="sldNum" sz="quarter" idx="5"/>
          </p:nvPr>
        </p:nvSpPr>
        <p:spPr/>
        <p:txBody>
          <a:bodyPr/>
          <a:lstStyle/>
          <a:p>
            <a:fld id="{E77D51AC-D752-3941-A409-509C60B45285}" type="slidenum">
              <a:rPr lang="en-US" smtClean="0"/>
              <a:t>105</a:t>
            </a:fld>
            <a:endParaRPr lang="en-US"/>
          </a:p>
        </p:txBody>
      </p:sp>
    </p:spTree>
    <p:extLst>
      <p:ext uri="{BB962C8B-B14F-4D97-AF65-F5344CB8AC3E}">
        <p14:creationId xmlns:p14="http://schemas.microsoft.com/office/powerpoint/2010/main" val="12636229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106</a:t>
            </a:fld>
            <a:endParaRPr lang="en-US"/>
          </a:p>
        </p:txBody>
      </p:sp>
    </p:spTree>
    <p:extLst>
      <p:ext uri="{BB962C8B-B14F-4D97-AF65-F5344CB8AC3E}">
        <p14:creationId xmlns:p14="http://schemas.microsoft.com/office/powerpoint/2010/main" val="15533488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There are sections for high-risk mechanisms and injuries, and for special considerations in children. </a:t>
            </a:r>
            <a:endParaRPr lang="en-GB"/>
          </a:p>
        </p:txBody>
      </p:sp>
      <p:sp>
        <p:nvSpPr>
          <p:cNvPr id="4" name="Slide Number Placeholder 3"/>
          <p:cNvSpPr>
            <a:spLocks noGrp="1"/>
          </p:cNvSpPr>
          <p:nvPr>
            <p:ph type="sldNum" sz="quarter" idx="5"/>
          </p:nvPr>
        </p:nvSpPr>
        <p:spPr/>
        <p:txBody>
          <a:bodyPr/>
          <a:lstStyle/>
          <a:p>
            <a:fld id="{E77D51AC-D752-3941-A409-509C60B45285}" type="slidenum">
              <a:rPr lang="en-US" smtClean="0"/>
              <a:t>108</a:t>
            </a:fld>
            <a:endParaRPr lang="en-US"/>
          </a:p>
        </p:txBody>
      </p:sp>
    </p:spTree>
    <p:extLst>
      <p:ext uri="{BB962C8B-B14F-4D97-AF65-F5344CB8AC3E}">
        <p14:creationId xmlns:p14="http://schemas.microsoft.com/office/powerpoint/2010/main" val="2446128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The </a:t>
            </a:r>
            <a:r>
              <a:rPr lang="en-NZ" err="1"/>
              <a:t>Quickcards</a:t>
            </a:r>
            <a:r>
              <a:rPr lang="en-NZ"/>
              <a:t> cover patient disposition. </a:t>
            </a:r>
            <a:endParaRPr lang="en-GB"/>
          </a:p>
        </p:txBody>
      </p:sp>
      <p:sp>
        <p:nvSpPr>
          <p:cNvPr id="4" name="Slide Number Placeholder 3"/>
          <p:cNvSpPr>
            <a:spLocks noGrp="1"/>
          </p:cNvSpPr>
          <p:nvPr>
            <p:ph type="sldNum" sz="quarter" idx="5"/>
          </p:nvPr>
        </p:nvSpPr>
        <p:spPr/>
        <p:txBody>
          <a:bodyPr/>
          <a:lstStyle/>
          <a:p>
            <a:fld id="{E77D51AC-D752-3941-A409-509C60B45285}" type="slidenum">
              <a:rPr lang="en-US" smtClean="0"/>
              <a:t>109</a:t>
            </a:fld>
            <a:endParaRPr lang="en-US"/>
          </a:p>
        </p:txBody>
      </p:sp>
    </p:spTree>
    <p:extLst>
      <p:ext uri="{BB962C8B-B14F-4D97-AF65-F5344CB8AC3E}">
        <p14:creationId xmlns:p14="http://schemas.microsoft.com/office/powerpoint/2010/main" val="12830703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NZ" kern="100">
                <a:effectLst/>
              </a:rPr>
              <a:t>.</a:t>
            </a:r>
            <a:r>
              <a:rPr lang="en-NZ" kern="100"/>
              <a:t> In this presentation we have covered how to perform the trauma primary survey, signs and symptoms of life-threatening injuries, and critical actions for high-risk conditions. We have looked at the key history and physical examination findings suggestive of high-risk trauma, and how to perform the trauma secondary survey. We have covered recognition and management of important conditions based on the history and secondary survey. We have identified special considerations for pregnant and paediatric trauma patients and considered the disposition of trauma patients. </a:t>
            </a:r>
            <a:endParaRPr lang="en-NZ" kern="100">
              <a:effectLst/>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24763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t>As part of the initial breathing assessment, look, listen and feel. </a:t>
            </a:r>
            <a:r>
              <a:rPr lang="en-US">
                <a:sym typeface="Lato"/>
              </a:rPr>
              <a:t>Look for increased work of breathing, abnormal chest wall movement, tracheal shift, sucking chest wounds, cyanosis, abrasions, bruising or other signs of injury to the chest. Check for any circumferential burns to the chest or abdomen. Next, listen</a:t>
            </a:r>
            <a:r>
              <a:rPr lang="en-US"/>
              <a:t> for absent or decreased </a:t>
            </a:r>
            <a:r>
              <a:rPr lang="en-US">
                <a:sym typeface="Lato"/>
              </a:rPr>
              <a:t>breath sounds, and for dull sounds or hyperresonance with percussion of the lung fields. Finally feel for crepitus. Crepitus is a cracking or popping sensation under the skin and is caused by air in the skin and soft tissues. This can be caused by a pneumothorax. </a:t>
            </a:r>
            <a:endParaRPr lang="en-US"/>
          </a:p>
          <a:p>
            <a:pPr indent="0">
              <a:buNone/>
            </a:pPr>
            <a:endParaRPr lang="en-US" sz="1400">
              <a:latin typeface="Lato"/>
              <a:cs typeface="Lato"/>
            </a:endParaRPr>
          </a:p>
          <a:p>
            <a:pPr marL="210312" indent="-210312">
              <a:spcBef>
                <a:spcPts val="200"/>
              </a:spcBef>
            </a:pPr>
            <a:endParaRPr lang="en" sz="1400">
              <a:latin typeface="Lato"/>
              <a:cs typeface="Lato"/>
              <a:sym typeface="Lato"/>
            </a:endParaRPr>
          </a:p>
          <a:p>
            <a:pPr marL="210312" indent="-210312">
              <a:spcBef>
                <a:spcPts val="200"/>
              </a:spcBef>
            </a:pPr>
            <a:endParaRPr lang="en" sz="1400">
              <a:latin typeface="Lato"/>
              <a:cs typeface="Lato"/>
              <a:sym typeface="Lato"/>
            </a:endParaRPr>
          </a:p>
          <a:p>
            <a:endParaRPr lang="en-US" sz="1400">
              <a:latin typeface="Lato"/>
              <a:cs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11</a:t>
            </a:fld>
            <a:endParaRPr lang="en-US"/>
          </a:p>
        </p:txBody>
      </p:sp>
    </p:spTree>
    <p:extLst>
      <p:ext uri="{BB962C8B-B14F-4D97-AF65-F5344CB8AC3E}">
        <p14:creationId xmlns:p14="http://schemas.microsoft.com/office/powerpoint/2010/main" val="276975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in breathing management is to give oxygen. If you identify signs of a tension pneumothorax, perform a needle decompression, give oxygen, and give IV fluids.</a:t>
            </a:r>
          </a:p>
          <a:p>
            <a:r>
              <a:rPr lang="en-US"/>
              <a:t>If you identify any penetrating and sucking chest wounds, cover the wound with a 3-sided dressing. If during your breathing assessment, you find the breathing is inadequate, or the patient remains hypoxic, assist their breathing with bag–valve-mask ventilation.  Circumferential chest or abdominal burns may restrict breathing and you should plan for early handover and transfer for possible escharotomy.</a:t>
            </a:r>
            <a:endParaRPr lang="en-US">
              <a:cs typeface="Calibri"/>
            </a:endParaRPr>
          </a:p>
          <a:p>
            <a:endParaRPr lang="en-US" sz="1400">
              <a:latin typeface="Calibri"/>
              <a:cs typeface="Calibri"/>
            </a:endParaRPr>
          </a:p>
          <a:p>
            <a:pPr marL="210312" indent="-210312">
              <a:spcBef>
                <a:spcPts val="200"/>
              </a:spcBef>
            </a:pPr>
            <a:endParaRPr lang="en" sz="1400">
              <a:latin typeface="Lato"/>
              <a:cs typeface="Lato"/>
              <a:sym typeface="Lato"/>
            </a:endParaRPr>
          </a:p>
          <a:p>
            <a:endParaRPr lang="en-US" sz="1400">
              <a:latin typeface="Lato"/>
              <a:cs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12</a:t>
            </a:fld>
            <a:endParaRPr lang="en-US"/>
          </a:p>
        </p:txBody>
      </p:sp>
    </p:spTree>
    <p:extLst>
      <p:ext uri="{BB962C8B-B14F-4D97-AF65-F5344CB8AC3E}">
        <p14:creationId xmlns:p14="http://schemas.microsoft.com/office/powerpoint/2010/main" val="2090172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circulation assessment, look, listen, and feel. Look for a capillary refill time greater than 3 seconds, pale extremities, distended neck veins and signs of external and internal bleeding. Common sites of bleeding include the chest, abdomen, pelvis, femur, amputations, large external wounds. Look for burns and assess both size and depth. Feel for cold extremities, weak or thready pulses or a fast heart rate.</a:t>
            </a:r>
            <a:r>
              <a:rPr lang="en-NZ"/>
              <a:t> </a:t>
            </a:r>
            <a:endParaRPr lang="en-US"/>
          </a:p>
          <a:p>
            <a:pPr marL="177800" marR="0" lvl="0" indent="-38100" algn="l" rtl="0">
              <a:lnSpc>
                <a:spcPct val="115000"/>
              </a:lnSpc>
              <a:spcBef>
                <a:spcPts val="0"/>
              </a:spcBef>
              <a:spcAft>
                <a:spcPts val="0"/>
              </a:spcAft>
              <a:buClr>
                <a:schemeClr val="dk1"/>
              </a:buClr>
              <a:buSzPct val="25000"/>
              <a:buFont typeface="Arial"/>
              <a:buNone/>
            </a:pPr>
            <a:endParaRPr lang="en-US" sz="1900" b="0" i="0" u="none" strike="noStrike" cap="none">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13</a:t>
            </a:fld>
            <a:endParaRPr lang="en-US"/>
          </a:p>
        </p:txBody>
      </p:sp>
    </p:spTree>
    <p:extLst>
      <p:ext uri="{BB962C8B-B14F-4D97-AF65-F5344CB8AC3E}">
        <p14:creationId xmlns:p14="http://schemas.microsoft.com/office/powerpoint/2010/main" val="1812740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find any abnormal circulation assessments, be sure to manage the problem </a:t>
            </a:r>
            <a:r>
              <a:rPr lang="en-US" u="sng"/>
              <a:t>immediately. </a:t>
            </a:r>
            <a:r>
              <a:rPr lang="en-US"/>
              <a:t>Apply direct, firm pressure to any active bleeding. If you are unable to control bleeding with direct pressure and the wound is deep, perform deep wound packing. If you are still unable to control bleeding with direct pressure and the bleeding is from an extremity, apply a tourniquet above the level of bleeding. Tourniquets are indicated for major </a:t>
            </a:r>
            <a:r>
              <a:rPr lang="en-US" err="1"/>
              <a:t>haemorrhage</a:t>
            </a:r>
            <a:r>
              <a:rPr lang="en-US"/>
              <a:t> from a limb. If you place a tourniquet, you must note the time of placement and plan for urgent transfer to a surgical specialist. </a:t>
            </a:r>
          </a:p>
          <a:p>
            <a:r>
              <a:rPr lang="en-US"/>
              <a:t>If the patient has signs of poor perfusion or shock, or has ongoing blood loss, start 2 large IV lines and give intravenous fluid.</a:t>
            </a:r>
            <a:r>
              <a:rPr lang="en-US">
                <a:cs typeface="Calibri"/>
              </a:rPr>
              <a:t> </a:t>
            </a:r>
            <a:r>
              <a:rPr lang="en-US"/>
              <a:t>If the patient has a significant burn injury start intravenous fluids. If there is a suspected femur fracture, apply a splint to reduce internal bleeding from the fracture. If you suspect a pelvic fracture, apply a pelvic binder. If there are any penetrating objects, leave them in place, and apply dressing materials around to stabilize the object.  Prepare the patient for transfer to a surgical specialist. </a:t>
            </a:r>
            <a:endParaRPr lang="en-US">
              <a:cs typeface="Calibri"/>
            </a:endParaRPr>
          </a:p>
          <a:p>
            <a:r>
              <a:rPr lang="en-US"/>
              <a:t>If a patient is more than 20 weeks pregnant, place in the left lateral position to improve perfusion.</a:t>
            </a:r>
            <a:r>
              <a:rPr lang="en-US">
                <a:cs typeface="Calibri"/>
              </a:rPr>
              <a:t> </a:t>
            </a:r>
            <a:r>
              <a:rPr lang="en-US"/>
              <a:t>Once the circulation assessment is adequate, you can then move on to the disability assessment.</a:t>
            </a:r>
            <a:endParaRPr lang="en-US">
              <a:cs typeface="Calibri"/>
            </a:endParaRPr>
          </a:p>
          <a:p>
            <a:pPr marL="0" marR="0" lvl="0" indent="0" algn="l">
              <a:lnSpc>
                <a:spcPct val="100000"/>
              </a:lnSpc>
              <a:spcBef>
                <a:spcPts val="0"/>
              </a:spcBef>
              <a:spcAft>
                <a:spcPts val="0"/>
              </a:spcAft>
              <a:buFont typeface="Arial"/>
              <a:buNone/>
            </a:pPr>
            <a:endParaRPr lang="en-US" sz="1600" b="0" i="0" u="none" strike="noStrike" cap="none">
              <a:solidFill>
                <a:schemeClr val="dk1"/>
              </a:solidFill>
              <a:latin typeface="+mn-lt"/>
              <a:ea typeface="Calibri"/>
              <a:cs typeface="Calibri"/>
            </a:endParaRPr>
          </a:p>
          <a:p>
            <a:pPr marL="0" marR="0" lvl="0" indent="0" algn="l" rtl="0">
              <a:lnSpc>
                <a:spcPct val="115000"/>
              </a:lnSpc>
              <a:spcBef>
                <a:spcPts val="0"/>
              </a:spcBef>
              <a:spcAft>
                <a:spcPts val="0"/>
              </a:spcAft>
              <a:buClr>
                <a:schemeClr val="dk1"/>
              </a:buClr>
              <a:buSzPct val="25000"/>
              <a:buFont typeface="Arial"/>
              <a:buNone/>
            </a:pPr>
            <a:endParaRPr lang="en-US" sz="1800" b="1" i="1">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14</a:t>
            </a:fld>
            <a:endParaRPr lang="en-US"/>
          </a:p>
        </p:txBody>
      </p:sp>
    </p:spTree>
    <p:extLst>
      <p:ext uri="{BB962C8B-B14F-4D97-AF65-F5344CB8AC3E}">
        <p14:creationId xmlns:p14="http://schemas.microsoft.com/office/powerpoint/2010/main" val="2039547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235" indent="-301625"/>
            <a:r>
              <a:rPr lang="en-US"/>
              <a:t>Several important signs should be assessed. Look for confusion, lethargy or agitation, seizures or convulsions, unequal or poorly reactive pupils, deformities of the skull, and blood or fluid from the ears or nose. Check AVPU or the GCS, movement of </a:t>
            </a:r>
            <a:r>
              <a:rPr lang="en-US">
                <a:sym typeface="Calibri"/>
              </a:rPr>
              <a:t>the extremities, </a:t>
            </a:r>
            <a:r>
              <a:rPr lang="en-US"/>
              <a:t>and blood glucose </a:t>
            </a:r>
            <a:r>
              <a:rPr lang="en-US">
                <a:sym typeface="Calibri"/>
              </a:rPr>
              <a:t>in the </a:t>
            </a:r>
            <a:r>
              <a:rPr lang="en-US"/>
              <a:t>confused or unconscious</a:t>
            </a:r>
            <a:r>
              <a:rPr lang="en-US">
                <a:sym typeface="Calibri"/>
              </a:rPr>
              <a:t> patient.</a:t>
            </a:r>
            <a:endParaRPr lang="en-US" b="0" i="0" u="none" strike="noStrike" cap="none"/>
          </a:p>
        </p:txBody>
      </p:sp>
      <p:sp>
        <p:nvSpPr>
          <p:cNvPr id="4" name="Slide Number Placeholder 3"/>
          <p:cNvSpPr>
            <a:spLocks noGrp="1"/>
          </p:cNvSpPr>
          <p:nvPr>
            <p:ph type="sldNum" sz="quarter" idx="10"/>
          </p:nvPr>
        </p:nvSpPr>
        <p:spPr/>
        <p:txBody>
          <a:bodyPr/>
          <a:lstStyle/>
          <a:p>
            <a:fld id="{FE403372-DB74-7E4B-A0C5-B7F8CBD4FAC5}" type="slidenum">
              <a:rPr lang="en-US" smtClean="0"/>
              <a:t>15</a:t>
            </a:fld>
            <a:endParaRPr lang="en-US"/>
          </a:p>
        </p:txBody>
      </p:sp>
    </p:spTree>
    <p:extLst>
      <p:ext uri="{BB962C8B-B14F-4D97-AF65-F5344CB8AC3E}">
        <p14:creationId xmlns:p14="http://schemas.microsoft.com/office/powerpoint/2010/main" val="414285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2600" indent="-342900">
              <a:lnSpc>
                <a:spcPct val="114999"/>
              </a:lnSpc>
              <a:defRPr/>
            </a:pPr>
            <a:r>
              <a:rPr lang="en-US"/>
              <a:t>If you find any critical problems in the disability assessment, manage the problem immediately. If the GCS Is less than 9, or for a child the AVPU score is P for pain response or U for unresponsive, then plan for rapid handover and transfer. Be sure to frequently reassess the airway if the patient has a decreased level of consciousness or is lethargic, as they may not adequately protect their airway. Always think of spinal injury or a closed head Injury in any trauma patient with altered mental status. Give oxygen to maintain oxygenation to the brain. If the blood glucose is low, or you are unable to check, give glucose. If the patient is seizing or convulsing, give a benzodiazepine.</a:t>
            </a:r>
            <a:endParaRPr lang="en-US" b="0" i="0" u="none" strike="noStrike" cap="none"/>
          </a:p>
        </p:txBody>
      </p:sp>
      <p:sp>
        <p:nvSpPr>
          <p:cNvPr id="4" name="Slide Number Placeholder 3"/>
          <p:cNvSpPr>
            <a:spLocks noGrp="1"/>
          </p:cNvSpPr>
          <p:nvPr>
            <p:ph type="sldNum" sz="quarter" idx="10"/>
          </p:nvPr>
        </p:nvSpPr>
        <p:spPr/>
        <p:txBody>
          <a:bodyPr/>
          <a:lstStyle/>
          <a:p>
            <a:fld id="{FE403372-DB74-7E4B-A0C5-B7F8CBD4FAC5}" type="slidenum">
              <a:rPr lang="en-US" smtClean="0"/>
              <a:t>16</a:t>
            </a:fld>
            <a:endParaRPr lang="en-US"/>
          </a:p>
        </p:txBody>
      </p:sp>
    </p:spTree>
    <p:extLst>
      <p:ext uri="{BB962C8B-B14F-4D97-AF65-F5344CB8AC3E}">
        <p14:creationId xmlns:p14="http://schemas.microsoft.com/office/powerpoint/2010/main" val="2144006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in the exposure assessment is to remove all of the patient’s clothing. Next, examine the entire body for evidence of injury. This includes the back, groin and underarms</a:t>
            </a:r>
            <a:r>
              <a:rPr lang="en-US" b="0" i="0" u="none" strike="noStrike" cap="none" baseline="0">
                <a:sym typeface="Arial"/>
              </a:rPr>
              <a:t>. </a:t>
            </a:r>
            <a:r>
              <a:rPr lang="en-US">
                <a:sym typeface="Arial"/>
              </a:rPr>
              <a:t>Assess the patient’s back and spine using the log-roll </a:t>
            </a:r>
            <a:r>
              <a:rPr lang="en-US" err="1">
                <a:sym typeface="Arial"/>
              </a:rPr>
              <a:t>manoeuvre</a:t>
            </a:r>
            <a:r>
              <a:rPr lang="en-US">
                <a:sym typeface="Arial"/>
              </a:rPr>
              <a:t>.</a:t>
            </a:r>
            <a:endParaRPr lang="en-US" b="0" i="0" u="none" strike="noStrike" cap="none"/>
          </a:p>
          <a:p>
            <a:pPr marL="177800" marR="0" lvl="0" indent="-38100" algn="l" rtl="0">
              <a:lnSpc>
                <a:spcPct val="115000"/>
              </a:lnSpc>
              <a:spcBef>
                <a:spcPts val="0"/>
              </a:spcBef>
              <a:spcAft>
                <a:spcPts val="0"/>
              </a:spcAft>
              <a:buClr>
                <a:schemeClr val="dk1"/>
              </a:buClr>
              <a:buSzPct val="25000"/>
              <a:buFont typeface="Arial"/>
              <a:buNone/>
            </a:pPr>
            <a:endParaRPr lang="en-US" sz="1900" b="0" i="0" u="none" strike="noStrike" cap="none">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17</a:t>
            </a:fld>
            <a:endParaRPr lang="en-US"/>
          </a:p>
        </p:txBody>
      </p:sp>
    </p:spTree>
    <p:extLst>
      <p:ext uri="{BB962C8B-B14F-4D97-AF65-F5344CB8AC3E}">
        <p14:creationId xmlns:p14="http://schemas.microsoft.com/office/powerpoint/2010/main" val="1574007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indent="-38100">
              <a:lnSpc>
                <a:spcPct val="114999"/>
              </a:lnSpc>
            </a:pPr>
            <a:r>
              <a:rPr lang="en-US"/>
              <a:t>If not already done, remove restrictive clothing and all </a:t>
            </a:r>
            <a:r>
              <a:rPr lang="en-US" err="1"/>
              <a:t>jewellery</a:t>
            </a:r>
            <a:r>
              <a:rPr lang="en-US"/>
              <a:t>. Remove any wet clothes and dry the patient thoroughly. Cover the patient as soon as possible to prevent hypothermia and remember to respect the patient and protect their privacy during exposure.</a:t>
            </a:r>
            <a:endParaRPr lang="en-US" b="0" i="0" u="none" strike="noStrike" cap="none"/>
          </a:p>
        </p:txBody>
      </p:sp>
      <p:sp>
        <p:nvSpPr>
          <p:cNvPr id="4" name="Slide Number Placeholder 3"/>
          <p:cNvSpPr>
            <a:spLocks noGrp="1"/>
          </p:cNvSpPr>
          <p:nvPr>
            <p:ph type="sldNum" sz="quarter" idx="10"/>
          </p:nvPr>
        </p:nvSpPr>
        <p:spPr/>
        <p:txBody>
          <a:bodyPr/>
          <a:lstStyle/>
          <a:p>
            <a:fld id="{FE403372-DB74-7E4B-A0C5-B7F8CBD4FAC5}" type="slidenum">
              <a:rPr lang="en-US" smtClean="0"/>
              <a:t>18</a:t>
            </a:fld>
            <a:endParaRPr lang="en-US"/>
          </a:p>
        </p:txBody>
      </p:sp>
    </p:spTree>
    <p:extLst>
      <p:ext uri="{BB962C8B-B14F-4D97-AF65-F5344CB8AC3E}">
        <p14:creationId xmlns:p14="http://schemas.microsoft.com/office/powerpoint/2010/main" val="1445977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lvl="0" indent="0" algn="l" rtl="0">
              <a:lnSpc>
                <a:spcPct val="90000"/>
              </a:lnSpc>
              <a:spcBef>
                <a:spcPts val="0"/>
              </a:spcBef>
              <a:spcAft>
                <a:spcPts val="0"/>
              </a:spcAft>
              <a:buClr>
                <a:schemeClr val="dk1"/>
              </a:buClr>
              <a:buSzPct val="25000"/>
              <a:buFont typeface="Arial"/>
              <a:buNone/>
            </a:pPr>
            <a:endParaRPr lang="en-US" sz="1200" b="0" i="0" u="none" strike="noStrike" cap="none">
              <a:solidFill>
                <a:schemeClr val="dk1"/>
              </a:solidFill>
              <a:latin typeface="Lato"/>
              <a:ea typeface="Lato"/>
              <a:cs typeface="Lato"/>
            </a:endParaRPr>
          </a:p>
          <a:p>
            <a:r>
              <a:rPr lang="en-US"/>
              <a:t>Workbook Question 1: Approach to Trauma [page 43 in participant workbook] </a:t>
            </a:r>
          </a:p>
          <a:p>
            <a:r>
              <a:rPr lang="en-US"/>
              <a:t>A middle-aged man is brought in after being hit by a car. Using the workbook section above, list the immediate management for the assessment findings below. </a:t>
            </a:r>
          </a:p>
          <a:p>
            <a:r>
              <a:rPr lang="en-US"/>
              <a:t>Answers:</a:t>
            </a:r>
          </a:p>
          <a:p>
            <a:r>
              <a:rPr lang="en-US" u="sng"/>
              <a:t>Airway Immediate Management </a:t>
            </a:r>
            <a:r>
              <a:rPr lang="en-US"/>
              <a:t>1. Stabilize the cervical spine. 2. Open airway using jaw thrust NOT head-tilt or chin-lift if suspected spine injury. 3. Suction airway secretions, blood and/or vomit. Remove any visible foreign objects from the airway. 4. Place oral airway C</a:t>
            </a:r>
          </a:p>
          <a:p>
            <a:r>
              <a:rPr lang="en-US" u="sng"/>
              <a:t>Circulation Immediate Management: </a:t>
            </a:r>
            <a:r>
              <a:rPr lang="en-US"/>
              <a:t>1. Establish 2 large bore IVs. 30  2. Give 1 </a:t>
            </a:r>
            <a:r>
              <a:rPr lang="en-US" err="1"/>
              <a:t>litre</a:t>
            </a:r>
            <a:r>
              <a:rPr lang="en-US"/>
              <a:t> of Normal Saline or Ringer’s Lactate and re-assess. 3. Bind pelvic fracture.</a:t>
            </a:r>
            <a:endParaRPr lang="en-US">
              <a:cs typeface="Calibri" panose="020F0502020204030204"/>
            </a:endParaRPr>
          </a:p>
          <a:p>
            <a:endParaRPr lang="en-US" baseline="0"/>
          </a:p>
          <a:p>
            <a:r>
              <a:rPr lang="en-US" baseline="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Deep thought</a:t>
            </a:r>
            <a:r>
              <a:rPr lang="en-US" sz="9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https://openclipart.org/detail/221707/deep-thought</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19</a:t>
            </a:fld>
            <a:endParaRPr lang="en-US"/>
          </a:p>
        </p:txBody>
      </p:sp>
    </p:spTree>
    <p:extLst>
      <p:ext uri="{BB962C8B-B14F-4D97-AF65-F5344CB8AC3E}">
        <p14:creationId xmlns:p14="http://schemas.microsoft.com/office/powerpoint/2010/main" val="1186271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NZ" kern="100">
                <a:effectLst/>
              </a:rPr>
              <a:t>By the end of this presentation, you will be able to know how to perform the trauma primary survey, recognise life-threatening injuries and identify critical actions for life-threatening conditions. We will cover how to recognise key history and examination findings suggestive of high-risk trauma. You will know how to perform the trauma secondary survey, and how to recognise and manage important conditions based on the history and secondary survey. You will be able to identify special considerations for pregnant and paediatric trauma patients and consider the disposition of trauma patients. </a:t>
            </a: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48987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US" kern="100">
                <a:effectLst/>
                <a:cs typeface="Calibri"/>
              </a:rPr>
              <a:t>Now we will look at important conditions to be identified and managed. </a:t>
            </a: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8169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critical airway condition is airway obstruction. Several important signs and symptoms to check for include: visible blood, secretions, vomit, foreign body in the airway, changes in voice, abnormal airway sounds (stridor, snoring, gurgling), neck </a:t>
            </a:r>
            <a:r>
              <a:rPr lang="en-US" err="1"/>
              <a:t>haematoma</a:t>
            </a:r>
            <a:r>
              <a:rPr lang="en-US"/>
              <a:t>, burns to the head and neck, mental status changes, poor chest rise, and injury causing airway swelling. The tongue is a common cause of obstruction. The management of airway obstruction includes opening the airway using the jaw thrust </a:t>
            </a:r>
            <a:r>
              <a:rPr lang="en-US" err="1"/>
              <a:t>manoeuvre</a:t>
            </a:r>
            <a:r>
              <a:rPr lang="en-US"/>
              <a:t>, suctioning the airway if any liquids and monitoring patients with altered mental status for potential aspiration. Maintain cervical spine immobilization for those with suspected spinal injury. Lastly, plan for rapid handover and transfer for advanced airway management. </a:t>
            </a:r>
            <a:endParaRPr lang="en-US" b="0" i="0" u="none" strike="noStrike" cap="none"/>
          </a:p>
        </p:txBody>
      </p:sp>
      <p:sp>
        <p:nvSpPr>
          <p:cNvPr id="4" name="Slide Number Placeholder 3"/>
          <p:cNvSpPr>
            <a:spLocks noGrp="1"/>
          </p:cNvSpPr>
          <p:nvPr>
            <p:ph type="sldNum" sz="quarter" idx="10"/>
          </p:nvPr>
        </p:nvSpPr>
        <p:spPr/>
        <p:txBody>
          <a:bodyPr/>
          <a:lstStyle/>
          <a:p>
            <a:fld id="{FE403372-DB74-7E4B-A0C5-B7F8CBD4FAC5}" type="slidenum">
              <a:rPr lang="en-US" smtClean="0"/>
              <a:t>21</a:t>
            </a:fld>
            <a:endParaRPr lang="en-US"/>
          </a:p>
        </p:txBody>
      </p:sp>
    </p:spTree>
    <p:extLst>
      <p:ext uri="{BB962C8B-B14F-4D97-AF65-F5344CB8AC3E}">
        <p14:creationId xmlns:p14="http://schemas.microsoft.com/office/powerpoint/2010/main" val="917896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key points to remember are: 1) head and neck injuries may result in airway obstruction by blood, secretions, vomit, foreign body or swelling. 2) penetrating neck wounds can cause expanding </a:t>
            </a:r>
            <a:r>
              <a:rPr lang="en-US" err="1"/>
              <a:t>haematomas</a:t>
            </a:r>
            <a:r>
              <a:rPr lang="en-US"/>
              <a:t> and 3) inhalation injuries from burns can cause airway swelling.</a:t>
            </a:r>
          </a:p>
        </p:txBody>
      </p:sp>
      <p:sp>
        <p:nvSpPr>
          <p:cNvPr id="4" name="Slide Number Placeholder 3"/>
          <p:cNvSpPr>
            <a:spLocks noGrp="1"/>
          </p:cNvSpPr>
          <p:nvPr>
            <p:ph type="sldNum" sz="quarter" idx="5"/>
          </p:nvPr>
        </p:nvSpPr>
        <p:spPr/>
        <p:txBody>
          <a:bodyPr/>
          <a:lstStyle/>
          <a:p>
            <a:fld id="{E77D51AC-D752-3941-A409-509C60B45285}" type="slidenum">
              <a:rPr lang="en-US" smtClean="0"/>
              <a:t>22</a:t>
            </a:fld>
            <a:endParaRPr lang="en-US"/>
          </a:p>
        </p:txBody>
      </p:sp>
    </p:spTree>
    <p:extLst>
      <p:ext uri="{BB962C8B-B14F-4D97-AF65-F5344CB8AC3E}">
        <p14:creationId xmlns:p14="http://schemas.microsoft.com/office/powerpoint/2010/main" val="3475726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10185">
              <a:spcBef>
                <a:spcPts val="400"/>
              </a:spcBef>
            </a:pPr>
            <a:r>
              <a:rPr lang="en-US"/>
              <a:t>Tension pneumothorax is a life-threatening condition.  Air in the space between the lungs and the chest wall can expand to collapse the lung, and place tension on the contents of the chest. Any pneumothorax can become a tension pneumothorax so remember to re-evaluate all patients with suspected pneumothorax regularly. Signs</a:t>
            </a:r>
            <a:r>
              <a:rPr lang="en-US" baseline="0"/>
              <a:t> and symptoms</a:t>
            </a:r>
            <a:r>
              <a:rPr lang="en-US"/>
              <a:t> are: hypotension with difficulty breathing and any of the following: distended neck veins, absent breath sounds on affected side and hyperresonance with percussion on affected side. Patients may have tracheal shift away from the affected side, although this is a late sign. Initial management includes performing needle decompression and giving oxygen and IV fluids. Patients should be transferred to a </a:t>
            </a:r>
            <a:r>
              <a:rPr lang="en-US" err="1"/>
              <a:t>centre</a:t>
            </a:r>
            <a:r>
              <a:rPr lang="en-US"/>
              <a:t> that can perform definitive </a:t>
            </a:r>
            <a:r>
              <a:rPr lang="en-US">
                <a:sym typeface="Arial"/>
              </a:rPr>
              <a:t>chest thoracostomy (placement </a:t>
            </a:r>
            <a:r>
              <a:rPr lang="en-US"/>
              <a:t>of a chest tube</a:t>
            </a:r>
            <a:r>
              <a:rPr lang="en-US">
                <a:sym typeface="Arial"/>
              </a:rPr>
              <a:t>). </a:t>
            </a:r>
            <a:endParaRPr lang="en-US" b="0" i="0" u="none" strike="noStrike" cap="none"/>
          </a:p>
          <a:p>
            <a:pPr indent="-210312">
              <a:lnSpc>
                <a:spcPct val="100000"/>
              </a:lnSpc>
              <a:spcBef>
                <a:spcPts val="400"/>
              </a:spcBef>
            </a:pPr>
            <a:endParaRPr lang="en-US" sz="2400">
              <a:latin typeface="Lato"/>
              <a:cs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23</a:t>
            </a:fld>
            <a:endParaRPr lang="en-US"/>
          </a:p>
        </p:txBody>
      </p:sp>
    </p:spTree>
    <p:extLst>
      <p:ext uri="{BB962C8B-B14F-4D97-AF65-F5344CB8AC3E}">
        <p14:creationId xmlns:p14="http://schemas.microsoft.com/office/powerpoint/2010/main" val="1327658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10185">
              <a:spcBef>
                <a:spcPts val="400"/>
              </a:spcBef>
            </a:pPr>
            <a:r>
              <a:rPr lang="en-US"/>
              <a:t>Sucking chest wounds are an open wound to the chest wall with air passing though. You may notice bubbling or sucking noises. The patient will have difficulty breathing and chest pain. Give oxygen to the patient and place a three-sided dressing over the wound. Observe continuously to prevent occlusion of the dressing, which can lead to tension pneumothorax. Plan for rapid transfer for placement of a chest tube.</a:t>
            </a:r>
          </a:p>
        </p:txBody>
      </p:sp>
      <p:sp>
        <p:nvSpPr>
          <p:cNvPr id="4" name="Slide Number Placeholder 3"/>
          <p:cNvSpPr>
            <a:spLocks noGrp="1"/>
          </p:cNvSpPr>
          <p:nvPr>
            <p:ph type="sldNum" sz="quarter" idx="10"/>
          </p:nvPr>
        </p:nvSpPr>
        <p:spPr/>
        <p:txBody>
          <a:bodyPr/>
          <a:lstStyle/>
          <a:p>
            <a:fld id="{FE403372-DB74-7E4B-A0C5-B7F8CBD4FAC5}" type="slidenum">
              <a:rPr lang="en-US" smtClean="0"/>
              <a:t>24</a:t>
            </a:fld>
            <a:endParaRPr lang="en-US"/>
          </a:p>
        </p:txBody>
      </p:sp>
    </p:spTree>
    <p:extLst>
      <p:ext uri="{BB962C8B-B14F-4D97-AF65-F5344CB8AC3E}">
        <p14:creationId xmlns:p14="http://schemas.microsoft.com/office/powerpoint/2010/main" val="170665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 flail chest occurs when ribs are broken </a:t>
            </a:r>
            <a:r>
              <a:rPr lang="en-US" b="0" i="0" kern="1200">
                <a:effectLst/>
              </a:rPr>
              <a:t>in </a:t>
            </a:r>
            <a:r>
              <a:rPr lang="en-US"/>
              <a:t>multiple places. The free section moves abnormally with breathing and prevents the lung from expanding. In most cases there may be underlying damage to the lung tissue as well. The diagram here shows the </a:t>
            </a:r>
            <a:r>
              <a:rPr lang="en-US" b="0" i="0" kern="1200">
                <a:effectLst/>
              </a:rPr>
              <a:t>fracture </a:t>
            </a:r>
            <a:r>
              <a:rPr lang="en-US"/>
              <a:t>patterns necessary to cause a flail </a:t>
            </a:r>
            <a:r>
              <a:rPr lang="en-US" b="0" i="0" kern="1200">
                <a:effectLst/>
              </a:rPr>
              <a:t>chest </a:t>
            </a:r>
            <a:r>
              <a:rPr lang="en-US"/>
              <a:t>as opposed to a normal </a:t>
            </a:r>
            <a:r>
              <a:rPr lang="en-US" b="0" i="0" kern="1200">
                <a:effectLst/>
              </a:rPr>
              <a:t>fracture</a:t>
            </a:r>
            <a:r>
              <a:rPr lang="en-US"/>
              <a:t> pattern</a:t>
            </a:r>
            <a:r>
              <a:rPr lang="en-US" b="0" i="0" kern="1200">
                <a:effectLst/>
              </a:rPr>
              <a:t>.</a:t>
            </a:r>
            <a:r>
              <a:rPr lang="en-US"/>
              <a:t> The red lines in this image of the </a:t>
            </a:r>
            <a:r>
              <a:rPr lang="en-US" b="0" i="0" kern="1200">
                <a:effectLst/>
              </a:rPr>
              <a:t>chest</a:t>
            </a:r>
            <a:r>
              <a:rPr lang="en-US"/>
              <a:t> correspond to areas of </a:t>
            </a:r>
            <a:r>
              <a:rPr lang="en-US" b="0" i="0" kern="1200">
                <a:effectLst/>
              </a:rPr>
              <a:t>fracture.</a:t>
            </a:r>
            <a:r>
              <a:rPr lang="en-US"/>
              <a:t>  </a:t>
            </a:r>
          </a:p>
        </p:txBody>
      </p:sp>
      <p:sp>
        <p:nvSpPr>
          <p:cNvPr id="4" name="Slide Number Placeholder 3"/>
          <p:cNvSpPr>
            <a:spLocks noGrp="1"/>
          </p:cNvSpPr>
          <p:nvPr>
            <p:ph type="sldNum" sz="quarter" idx="10"/>
          </p:nvPr>
        </p:nvSpPr>
        <p:spPr/>
        <p:txBody>
          <a:bodyPr/>
          <a:lstStyle/>
          <a:p>
            <a:fld id="{FE403372-DB74-7E4B-A0C5-B7F8CBD4FAC5}" type="slidenum">
              <a:rPr lang="en-US" smtClean="0"/>
              <a:t>25</a:t>
            </a:fld>
            <a:endParaRPr lang="en-US"/>
          </a:p>
        </p:txBody>
      </p:sp>
    </p:spTree>
    <p:extLst>
      <p:ext uri="{BB962C8B-B14F-4D97-AF65-F5344CB8AC3E}">
        <p14:creationId xmlns:p14="http://schemas.microsoft.com/office/powerpoint/2010/main" val="1471052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10185">
              <a:spcBef>
                <a:spcPts val="400"/>
              </a:spcBef>
            </a:pPr>
            <a:r>
              <a:rPr lang="en-US"/>
              <a:t>Flail chest causes difficulty </a:t>
            </a:r>
            <a:r>
              <a:rPr lang="en-US" kern="1200">
                <a:effectLst/>
              </a:rPr>
              <a:t>in breathing</a:t>
            </a:r>
            <a:r>
              <a:rPr lang="en-US"/>
              <a:t> and chest </a:t>
            </a:r>
            <a:r>
              <a:rPr lang="en-US" kern="1200">
                <a:effectLst/>
              </a:rPr>
              <a:t>pain</a:t>
            </a:r>
            <a:r>
              <a:rPr lang="en-US"/>
              <a:t>. On examination, you will find that part </a:t>
            </a:r>
            <a:r>
              <a:rPr lang="en-US" kern="1200">
                <a:effectLst/>
              </a:rPr>
              <a:t>of </a:t>
            </a:r>
            <a:r>
              <a:rPr lang="en-US"/>
              <a:t>the </a:t>
            </a:r>
            <a:r>
              <a:rPr lang="en-US" kern="1200">
                <a:effectLst/>
              </a:rPr>
              <a:t>chest wall</a:t>
            </a:r>
            <a:r>
              <a:rPr lang="en-US"/>
              <a:t> moves </a:t>
            </a:r>
            <a:r>
              <a:rPr lang="en-US" kern="1200">
                <a:effectLst/>
              </a:rPr>
              <a:t>in the opposite</a:t>
            </a:r>
            <a:r>
              <a:rPr lang="en-US"/>
              <a:t> </a:t>
            </a:r>
            <a:r>
              <a:rPr lang="en-US" kern="1200">
                <a:effectLst/>
              </a:rPr>
              <a:t>direction </a:t>
            </a:r>
            <a:r>
              <a:rPr lang="en-US"/>
              <a:t>to </a:t>
            </a:r>
            <a:r>
              <a:rPr lang="en-US" kern="1200">
                <a:effectLst/>
              </a:rPr>
              <a:t>the rest</a:t>
            </a:r>
            <a:r>
              <a:rPr lang="en-US"/>
              <a:t> </a:t>
            </a:r>
            <a:r>
              <a:rPr lang="en-US" kern="1200">
                <a:effectLst/>
              </a:rPr>
              <a:t>of the chest </a:t>
            </a:r>
            <a:r>
              <a:rPr lang="en-US"/>
              <a:t>during </a:t>
            </a:r>
            <a:r>
              <a:rPr lang="en-US" kern="1200">
                <a:effectLst/>
              </a:rPr>
              <a:t>breathing. </a:t>
            </a:r>
            <a:r>
              <a:rPr lang="en-US"/>
              <a:t>Management </a:t>
            </a:r>
            <a:r>
              <a:rPr lang="en-US" kern="1200">
                <a:effectLst/>
              </a:rPr>
              <a:t>of </a:t>
            </a:r>
            <a:r>
              <a:rPr lang="en-US"/>
              <a:t>flail </a:t>
            </a:r>
            <a:r>
              <a:rPr lang="en-US" kern="1200">
                <a:effectLst/>
              </a:rPr>
              <a:t>chest </a:t>
            </a:r>
            <a:r>
              <a:rPr lang="en-US"/>
              <a:t>includes </a:t>
            </a:r>
            <a:r>
              <a:rPr lang="en-US" kern="1200">
                <a:effectLst/>
              </a:rPr>
              <a:t>oxygen</a:t>
            </a:r>
            <a:r>
              <a:rPr lang="en-US"/>
              <a:t>,</a:t>
            </a:r>
            <a:r>
              <a:rPr lang="en-US" kern="1200">
                <a:effectLst/>
              </a:rPr>
              <a:t> pain control</a:t>
            </a:r>
            <a:r>
              <a:rPr lang="en-US"/>
              <a:t>, and monitoring for worsening </a:t>
            </a:r>
            <a:r>
              <a:rPr lang="en-US" kern="1200">
                <a:effectLst/>
              </a:rPr>
              <a:t>breathing and hypoxia. Plan for rapid handover</a:t>
            </a:r>
            <a:r>
              <a:rPr lang="en-US"/>
              <a:t> and </a:t>
            </a:r>
            <a:r>
              <a:rPr lang="en-US" kern="1200">
                <a:effectLst/>
              </a:rPr>
              <a:t>transfer to </a:t>
            </a:r>
            <a:r>
              <a:rPr lang="en-US"/>
              <a:t>specialists for </a:t>
            </a:r>
            <a:r>
              <a:rPr lang="en-US" kern="1200">
                <a:effectLst/>
              </a:rPr>
              <a:t>chest tube placement</a:t>
            </a:r>
            <a:r>
              <a:rPr lang="en-US"/>
              <a:t> and potentially </a:t>
            </a:r>
            <a:r>
              <a:rPr lang="en-US" kern="1200">
                <a:effectLst/>
              </a:rPr>
              <a:t>advanced</a:t>
            </a:r>
            <a:r>
              <a:rPr lang="en-US"/>
              <a:t> </a:t>
            </a:r>
            <a:r>
              <a:rPr lang="en-US" kern="1200">
                <a:effectLst/>
              </a:rPr>
              <a:t>airway </a:t>
            </a:r>
            <a:r>
              <a:rPr lang="en-US"/>
              <a:t>support</a:t>
            </a:r>
            <a:r>
              <a:rPr lang="en-US" kern="1200">
                <a:effectLst/>
              </a:rPr>
              <a:t>.</a:t>
            </a:r>
            <a:r>
              <a:rPr lang="en-US"/>
              <a:t> </a:t>
            </a:r>
          </a:p>
        </p:txBody>
      </p:sp>
      <p:sp>
        <p:nvSpPr>
          <p:cNvPr id="4" name="Slide Number Placeholder 3"/>
          <p:cNvSpPr>
            <a:spLocks noGrp="1"/>
          </p:cNvSpPr>
          <p:nvPr>
            <p:ph type="sldNum" sz="quarter" idx="10"/>
          </p:nvPr>
        </p:nvSpPr>
        <p:spPr/>
        <p:txBody>
          <a:bodyPr/>
          <a:lstStyle/>
          <a:p>
            <a:fld id="{FE403372-DB74-7E4B-A0C5-B7F8CBD4FAC5}" type="slidenum">
              <a:rPr lang="en-US" smtClean="0"/>
              <a:t>26</a:t>
            </a:fld>
            <a:endParaRPr lang="en-US"/>
          </a:p>
        </p:txBody>
      </p:sp>
    </p:spTree>
    <p:extLst>
      <p:ext uri="{BB962C8B-B14F-4D97-AF65-F5344CB8AC3E}">
        <p14:creationId xmlns:p14="http://schemas.microsoft.com/office/powerpoint/2010/main" val="680749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10185">
              <a:lnSpc>
                <a:spcPct val="100000"/>
              </a:lnSpc>
              <a:spcBef>
                <a:spcPts val="400"/>
              </a:spcBef>
            </a:pPr>
            <a:r>
              <a:rPr lang="en-US" kern="1200" err="1">
                <a:effectLst/>
              </a:rPr>
              <a:t>Haemothorax</a:t>
            </a:r>
            <a:r>
              <a:rPr lang="en-US" kern="1200">
                <a:effectLst/>
              </a:rPr>
              <a:t> </a:t>
            </a:r>
            <a:r>
              <a:rPr lang="en-US"/>
              <a:t>occurs when there is </a:t>
            </a:r>
            <a:r>
              <a:rPr lang="en-US" kern="1200">
                <a:effectLst/>
              </a:rPr>
              <a:t>blood in the space between</a:t>
            </a:r>
            <a:r>
              <a:rPr lang="en-US"/>
              <a:t> </a:t>
            </a:r>
            <a:r>
              <a:rPr lang="en-US" kern="1200">
                <a:effectLst/>
              </a:rPr>
              <a:t>the lungs and the chest wall</a:t>
            </a:r>
            <a:r>
              <a:rPr lang="en-US"/>
              <a:t>. Patients will have difficulty breathing, and on examination there will be </a:t>
            </a:r>
            <a:r>
              <a:rPr lang="en-US" kern="1200">
                <a:effectLst/>
              </a:rPr>
              <a:t>decreased </a:t>
            </a:r>
            <a:r>
              <a:rPr lang="en-US"/>
              <a:t>lung </a:t>
            </a:r>
            <a:r>
              <a:rPr lang="en-US" kern="1200">
                <a:effectLst/>
              </a:rPr>
              <a:t>sounds and </a:t>
            </a:r>
            <a:r>
              <a:rPr lang="en-US"/>
              <a:t>dullness to </a:t>
            </a:r>
            <a:r>
              <a:rPr lang="en-US" kern="1200">
                <a:effectLst/>
              </a:rPr>
              <a:t>percussion </a:t>
            </a:r>
            <a:r>
              <a:rPr lang="en-US"/>
              <a:t>of the chest wall </a:t>
            </a:r>
            <a:r>
              <a:rPr lang="en-US" kern="1200">
                <a:effectLst/>
              </a:rPr>
              <a:t>on the affected side.</a:t>
            </a:r>
            <a:r>
              <a:rPr lang="en-US"/>
              <a:t> A large </a:t>
            </a:r>
            <a:r>
              <a:rPr lang="en-US" err="1"/>
              <a:t>haemothorax</a:t>
            </a:r>
            <a:r>
              <a:rPr lang="en-US"/>
              <a:t> may lead to excessive bleeding or signs of shock. </a:t>
            </a:r>
            <a:r>
              <a:rPr lang="en-US" kern="1200">
                <a:effectLst/>
              </a:rPr>
              <a:t>Give oxygen and </a:t>
            </a:r>
            <a:r>
              <a:rPr lang="en-US"/>
              <a:t>intravenous fluids for shock. Plan </a:t>
            </a:r>
            <a:r>
              <a:rPr lang="en-US" kern="1200">
                <a:effectLst/>
              </a:rPr>
              <a:t>for rapid handover</a:t>
            </a:r>
            <a:r>
              <a:rPr lang="en-US"/>
              <a:t> and </a:t>
            </a:r>
            <a:r>
              <a:rPr lang="en-US" kern="1200">
                <a:effectLst/>
              </a:rPr>
              <a:t>transfer to a </a:t>
            </a:r>
            <a:r>
              <a:rPr lang="en-US" kern="1200" err="1">
                <a:effectLst/>
              </a:rPr>
              <a:t>centre</a:t>
            </a:r>
            <a:r>
              <a:rPr lang="en-US" kern="1200">
                <a:effectLst/>
              </a:rPr>
              <a:t> </a:t>
            </a:r>
            <a:r>
              <a:rPr lang="en-US"/>
              <a:t>capable of chest tube placement and possible operative management if there is continued bleeding</a:t>
            </a:r>
            <a:r>
              <a:rPr lang="en-US" kern="1200">
                <a:effectLst/>
              </a:rPr>
              <a:t>.</a:t>
            </a: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27</a:t>
            </a:fld>
            <a:endParaRPr lang="en-US"/>
          </a:p>
        </p:txBody>
      </p:sp>
    </p:spTree>
    <p:extLst>
      <p:ext uri="{BB962C8B-B14F-4D97-AF65-F5344CB8AC3E}">
        <p14:creationId xmlns:p14="http://schemas.microsoft.com/office/powerpoint/2010/main" val="624428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Moving on to critical circulatory conditions. Shock </a:t>
            </a:r>
            <a:r>
              <a:rPr lang="en-US" kern="1200">
                <a:effectLst/>
              </a:rPr>
              <a:t>can result from rapid blood or fluid loss</a:t>
            </a:r>
            <a:r>
              <a:rPr lang="en-US" kern="1200" baseline="0">
                <a:effectLst/>
              </a:rPr>
              <a:t> </a:t>
            </a:r>
            <a:r>
              <a:rPr lang="en-US"/>
              <a:t>such as in a patient with </a:t>
            </a:r>
            <a:r>
              <a:rPr lang="en-US" kern="1200">
                <a:effectLst/>
              </a:rPr>
              <a:t>burns. </a:t>
            </a:r>
            <a:r>
              <a:rPr lang="en-US"/>
              <a:t>A </a:t>
            </a:r>
            <a:r>
              <a:rPr lang="en-US" kern="1200">
                <a:effectLst/>
              </a:rPr>
              <a:t>patient in shock</a:t>
            </a:r>
            <a:r>
              <a:rPr lang="en-US" kern="1200" baseline="0">
                <a:effectLst/>
              </a:rPr>
              <a:t> </a:t>
            </a:r>
            <a:r>
              <a:rPr lang="en-US" kern="1200">
                <a:effectLst/>
              </a:rPr>
              <a:t>may have a </a:t>
            </a:r>
            <a:r>
              <a:rPr lang="en-US"/>
              <a:t>normal </a:t>
            </a:r>
            <a:r>
              <a:rPr lang="en-US" kern="1200">
                <a:effectLst/>
              </a:rPr>
              <a:t>blood pressure </a:t>
            </a:r>
            <a:r>
              <a:rPr lang="en-US"/>
              <a:t>for a long time before decompensating.  Suspect </a:t>
            </a:r>
            <a:r>
              <a:rPr lang="en-US" kern="1200" err="1">
                <a:effectLst/>
              </a:rPr>
              <a:t>hypovolaemic</a:t>
            </a:r>
            <a:r>
              <a:rPr lang="en-US" kern="1200">
                <a:effectLst/>
              </a:rPr>
              <a:t> shock if there is severe bleeding </a:t>
            </a:r>
            <a:r>
              <a:rPr lang="en-US"/>
              <a:t>and signs </a:t>
            </a:r>
            <a:r>
              <a:rPr lang="en-US" kern="1200">
                <a:effectLst/>
              </a:rPr>
              <a:t>of poor perfusion, </a:t>
            </a:r>
            <a:r>
              <a:rPr lang="en-US"/>
              <a:t>tachycardia, tachypnoea</a:t>
            </a:r>
            <a:r>
              <a:rPr lang="en-US" kern="1200">
                <a:effectLst/>
              </a:rPr>
              <a:t>,</a:t>
            </a:r>
            <a:r>
              <a:rPr lang="en-US" kern="1200" baseline="0">
                <a:effectLst/>
              </a:rPr>
              <a:t> </a:t>
            </a:r>
            <a:r>
              <a:rPr lang="en-US" kern="1200">
                <a:effectLst/>
              </a:rPr>
              <a:t>pale skin, </a:t>
            </a:r>
            <a:r>
              <a:rPr lang="en-US"/>
              <a:t>cold extremities or sl</a:t>
            </a:r>
            <a:r>
              <a:rPr lang="en-US" kern="1200">
                <a:effectLst/>
              </a:rPr>
              <a:t>ow capillary refill</a:t>
            </a:r>
            <a:r>
              <a:rPr lang="en-US"/>
              <a:t>. Patients may have dizziness</a:t>
            </a:r>
            <a:r>
              <a:rPr lang="en-US" kern="1200">
                <a:effectLst/>
              </a:rPr>
              <a:t>, confusion, </a:t>
            </a:r>
            <a:r>
              <a:rPr lang="en-US"/>
              <a:t>or altered mental state. External or internal bleeding, whether in the chest, abdomen, pelvis, femur</a:t>
            </a:r>
            <a:r>
              <a:rPr lang="en-US" kern="1200">
                <a:effectLst/>
              </a:rPr>
              <a:t>, </a:t>
            </a:r>
            <a:r>
              <a:rPr lang="en-US"/>
              <a:t>or from direct injury to the blood vessels can lead to significant bleeding loss </a:t>
            </a:r>
            <a:r>
              <a:rPr lang="en-US" kern="1200">
                <a:effectLst/>
              </a:rPr>
              <a:t>and </a:t>
            </a:r>
            <a:r>
              <a:rPr lang="en-US"/>
              <a:t>signs of shock. The first step is </a:t>
            </a:r>
            <a:r>
              <a:rPr lang="en-US" kern="1200">
                <a:effectLst/>
              </a:rPr>
              <a:t>to </a:t>
            </a:r>
            <a:r>
              <a:rPr lang="en-US"/>
              <a:t>try and control the bleeding. For external injuries, apply direct </a:t>
            </a:r>
            <a:r>
              <a:rPr lang="en-US" kern="1200">
                <a:effectLst/>
              </a:rPr>
              <a:t>pressure </a:t>
            </a:r>
            <a:r>
              <a:rPr lang="en-US"/>
              <a:t>and deep wound packing if the wound is deep or gaping. A tourniquet can be applied </a:t>
            </a:r>
            <a:r>
              <a:rPr lang="en-US" kern="1200">
                <a:effectLst/>
              </a:rPr>
              <a:t>to </a:t>
            </a:r>
            <a:r>
              <a:rPr lang="en-US"/>
              <a:t>uncontrolled bleeding from a limb that does not respond to direct pressure. Splint fractures and apply </a:t>
            </a:r>
            <a:r>
              <a:rPr lang="en-US" kern="1200">
                <a:effectLst/>
              </a:rPr>
              <a:t>a </a:t>
            </a:r>
            <a:r>
              <a:rPr lang="en-US"/>
              <a:t>pelvic binder if necessary</a:t>
            </a:r>
            <a:r>
              <a:rPr lang="en-US" kern="1200">
                <a:effectLst/>
              </a:rPr>
              <a:t>. </a:t>
            </a:r>
            <a:r>
              <a:rPr lang="en-US"/>
              <a:t>Start 2 large IV lines, give intravenous fluids and plan </a:t>
            </a:r>
            <a:r>
              <a:rPr lang="en-US" kern="1200">
                <a:effectLst/>
              </a:rPr>
              <a:t>for </a:t>
            </a:r>
            <a:r>
              <a:rPr lang="en-US"/>
              <a:t>rapid handover and transfer</a:t>
            </a:r>
            <a:r>
              <a:rPr lang="en-US" kern="1200">
                <a:effectLst/>
              </a:rPr>
              <a:t>.</a:t>
            </a:r>
            <a:endParaRPr lang="en-US" kern="1200">
              <a:effectLst/>
              <a:cs typeface="Calibri"/>
            </a:endParaRPr>
          </a:p>
          <a:p>
            <a:endParaRPr lang="en-US" sz="1200" kern="1200">
              <a:solidFill>
                <a:schemeClr val="tx1"/>
              </a:solidFill>
              <a:effectLst/>
              <a:latin typeface="+mn-lt"/>
              <a:cs typeface="Calibri"/>
            </a:endParaRPr>
          </a:p>
          <a:p>
            <a:endParaRPr lang="en-US" sz="1200" b="1">
              <a:latin typeface="Lato"/>
              <a:ea typeface="Lato"/>
              <a:cs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28</a:t>
            </a:fld>
            <a:endParaRPr lang="en-US"/>
          </a:p>
        </p:txBody>
      </p:sp>
    </p:spTree>
    <p:extLst>
      <p:ext uri="{BB962C8B-B14F-4D97-AF65-F5344CB8AC3E}">
        <p14:creationId xmlns:p14="http://schemas.microsoft.com/office/powerpoint/2010/main" val="212716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Pericardial tamponade occurs when fluid builds up in the sac around the heart. The amount of fluid </a:t>
            </a:r>
            <a:r>
              <a:rPr lang="en-US" kern="1200" baseline="0">
                <a:effectLst/>
              </a:rPr>
              <a:t>and </a:t>
            </a:r>
            <a:r>
              <a:rPr lang="en-US"/>
              <a:t>the associated pressure can collapse the chambers of the heart, preventing the heart from filling. This leads to signs </a:t>
            </a:r>
            <a:r>
              <a:rPr lang="en-US" kern="1200">
                <a:effectLst/>
              </a:rPr>
              <a:t>of poor perfusion</a:t>
            </a:r>
            <a:r>
              <a:rPr lang="en-US" kern="1200" baseline="0">
                <a:effectLst/>
              </a:rPr>
              <a:t> </a:t>
            </a:r>
            <a:r>
              <a:rPr lang="en-US"/>
              <a:t>or shock. Associated symptoms include </a:t>
            </a:r>
            <a:r>
              <a:rPr lang="en-US" kern="1200">
                <a:effectLst/>
              </a:rPr>
              <a:t>tachycardia</a:t>
            </a:r>
            <a:r>
              <a:rPr lang="en-US"/>
              <a:t>, </a:t>
            </a:r>
            <a:r>
              <a:rPr lang="en-US" kern="1200">
                <a:effectLst/>
              </a:rPr>
              <a:t>tachypnoea,</a:t>
            </a:r>
            <a:r>
              <a:rPr lang="en-US" kern="1200" baseline="0">
                <a:effectLst/>
              </a:rPr>
              <a:t> </a:t>
            </a:r>
            <a:r>
              <a:rPr lang="en-US" kern="1200">
                <a:effectLst/>
              </a:rPr>
              <a:t>hypotension, pale</a:t>
            </a:r>
            <a:r>
              <a:rPr lang="en-US" kern="1200" baseline="0">
                <a:effectLst/>
              </a:rPr>
              <a:t> </a:t>
            </a:r>
            <a:r>
              <a:rPr lang="en-US" kern="1200">
                <a:effectLst/>
              </a:rPr>
              <a:t>skin, cold extremities,</a:t>
            </a:r>
            <a:r>
              <a:rPr lang="en-US" kern="1200" baseline="0">
                <a:effectLst/>
              </a:rPr>
              <a:t> </a:t>
            </a:r>
            <a:r>
              <a:rPr lang="en-US"/>
              <a:t>and </a:t>
            </a:r>
            <a:r>
              <a:rPr lang="en-US" kern="1200">
                <a:effectLst/>
              </a:rPr>
              <a:t>capillary refill </a:t>
            </a:r>
            <a:r>
              <a:rPr lang="en-US"/>
              <a:t>time </a:t>
            </a:r>
            <a:r>
              <a:rPr lang="en-US" kern="1200">
                <a:effectLst/>
              </a:rPr>
              <a:t>greater</a:t>
            </a:r>
            <a:r>
              <a:rPr lang="en-US" kern="1200" baseline="0">
                <a:effectLst/>
              </a:rPr>
              <a:t> </a:t>
            </a:r>
            <a:r>
              <a:rPr lang="en-US" kern="1200">
                <a:effectLst/>
              </a:rPr>
              <a:t>than </a:t>
            </a:r>
            <a:r>
              <a:rPr lang="en-US"/>
              <a:t>three </a:t>
            </a:r>
            <a:r>
              <a:rPr lang="en-US" kern="1200">
                <a:effectLst/>
              </a:rPr>
              <a:t>seconds</a:t>
            </a:r>
            <a:r>
              <a:rPr lang="en-US"/>
              <a:t>. Additional signs include distended </a:t>
            </a:r>
            <a:r>
              <a:rPr lang="en-US" kern="1200">
                <a:effectLst/>
              </a:rPr>
              <a:t>neck veins</a:t>
            </a:r>
            <a:r>
              <a:rPr lang="en-US"/>
              <a:t> caused by the back pressure exerted on the heart and veins, muffled </a:t>
            </a:r>
            <a:r>
              <a:rPr lang="en-US" kern="1200">
                <a:effectLst/>
              </a:rPr>
              <a:t>heart sounds</a:t>
            </a:r>
            <a:r>
              <a:rPr lang="en-US"/>
              <a:t> from the fluid decreasing the ability of sound to resonate,  as well as </a:t>
            </a:r>
            <a:r>
              <a:rPr lang="en-US" kern="1200">
                <a:effectLst/>
              </a:rPr>
              <a:t>dizziness,</a:t>
            </a:r>
            <a:r>
              <a:rPr lang="en-US" kern="1200" baseline="0">
                <a:effectLst/>
              </a:rPr>
              <a:t> </a:t>
            </a:r>
            <a:r>
              <a:rPr lang="en-US" kern="1200">
                <a:effectLst/>
              </a:rPr>
              <a:t>confusion, </a:t>
            </a:r>
            <a:r>
              <a:rPr lang="en-US"/>
              <a:t>and </a:t>
            </a:r>
            <a:r>
              <a:rPr lang="en-US" kern="1200">
                <a:effectLst/>
              </a:rPr>
              <a:t>altered</a:t>
            </a:r>
            <a:r>
              <a:rPr lang="en-US" kern="1200" baseline="0">
                <a:effectLst/>
              </a:rPr>
              <a:t> </a:t>
            </a:r>
            <a:r>
              <a:rPr lang="en-US" kern="1200">
                <a:effectLst/>
              </a:rPr>
              <a:t>mental status. The </a:t>
            </a:r>
            <a:r>
              <a:rPr lang="en-US"/>
              <a:t>initial management includes intravenous fluids </a:t>
            </a:r>
            <a:r>
              <a:rPr lang="en-US" kern="1200">
                <a:effectLst/>
              </a:rPr>
              <a:t>to improve heart filling </a:t>
            </a:r>
            <a:r>
              <a:rPr lang="en-US"/>
              <a:t>and rapid </a:t>
            </a:r>
            <a:r>
              <a:rPr lang="en-US" kern="1200">
                <a:effectLst/>
              </a:rPr>
              <a:t>handover</a:t>
            </a:r>
            <a:r>
              <a:rPr lang="en-US"/>
              <a:t> and </a:t>
            </a:r>
            <a:r>
              <a:rPr lang="en-US" kern="1200">
                <a:effectLst/>
              </a:rPr>
              <a:t>transfer to </a:t>
            </a:r>
            <a:r>
              <a:rPr lang="en-US"/>
              <a:t>a </a:t>
            </a:r>
            <a:r>
              <a:rPr lang="en-US" err="1"/>
              <a:t>centre</a:t>
            </a:r>
            <a:r>
              <a:rPr lang="en-US"/>
              <a:t> capable </a:t>
            </a:r>
            <a:r>
              <a:rPr lang="en-US" kern="1200">
                <a:effectLst/>
              </a:rPr>
              <a:t>of </a:t>
            </a:r>
            <a:r>
              <a:rPr lang="en-US"/>
              <a:t>draining </a:t>
            </a:r>
            <a:r>
              <a:rPr lang="en-US" kern="1200">
                <a:effectLst/>
              </a:rPr>
              <a:t>the fluid</a:t>
            </a:r>
            <a:r>
              <a:rPr lang="en-US"/>
              <a:t> via a procure called a pericardiocentesis</a:t>
            </a:r>
            <a:r>
              <a:rPr lang="en-US" kern="1200">
                <a:effectLst/>
              </a:rPr>
              <a:t>.</a:t>
            </a:r>
            <a:r>
              <a:rPr lang="en-US"/>
              <a:t>  </a:t>
            </a:r>
            <a:endParaRPr lang="en-US" kern="1200">
              <a:effectLst/>
              <a:ea typeface="+mn-ea"/>
              <a:cs typeface="+mn-cs"/>
            </a:endParaRPr>
          </a:p>
          <a:p>
            <a:endParaRPr lang="en-US" sz="1200" kern="1200" baseline="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29</a:t>
            </a:fld>
            <a:endParaRPr lang="en-US"/>
          </a:p>
        </p:txBody>
      </p:sp>
    </p:spTree>
    <p:extLst>
      <p:ext uri="{BB962C8B-B14F-4D97-AF65-F5344CB8AC3E}">
        <p14:creationId xmlns:p14="http://schemas.microsoft.com/office/powerpoint/2010/main" val="438248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kern="100">
                <a:effectLst/>
                <a:latin typeface="Calibri" panose="020F0502020204030204" pitchFamily="34" charset="0"/>
                <a:ea typeface="Calibri" panose="020F0502020204030204" pitchFamily="34" charset="0"/>
                <a:cs typeface="Calibri" panose="020F0502020204030204" pitchFamily="34" charset="0"/>
              </a:rPr>
              <a:t>The essential skills for this module are listed here. Each skill will be introduced in the presentations and taught during the practical sessions of this course. </a:t>
            </a:r>
            <a:endParaRPr lang="en-US"/>
          </a:p>
          <a:p>
            <a:pPr lvl="0">
              <a:spcBef>
                <a:spcPts val="0"/>
              </a:spcBef>
              <a:buNone/>
            </a:pPr>
            <a:endParaRPr lang="en-US"/>
          </a:p>
        </p:txBody>
      </p:sp>
    </p:spTree>
    <p:extLst>
      <p:ext uri="{BB962C8B-B14F-4D97-AF65-F5344CB8AC3E}">
        <p14:creationId xmlns:p14="http://schemas.microsoft.com/office/powerpoint/2010/main" val="2921145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Severe head injury is a critical disability condition. Signs and symptoms of head injury include visual changes, memory loss, seizures and convulsions, vomiting, headache, altered mental status or other neurological deficit, scalp wound and/or skull deformity, bruising to the head (especially around the eyes or behind ears), blood or fluid from the ears or nose, and unequal pupils. Managing </a:t>
            </a:r>
            <a:r>
              <a:rPr lang="en-US" kern="1200">
                <a:effectLst/>
              </a:rPr>
              <a:t>head </a:t>
            </a:r>
            <a:r>
              <a:rPr lang="en-US"/>
              <a:t>trauma </a:t>
            </a:r>
            <a:r>
              <a:rPr lang="en-US" kern="1200">
                <a:effectLst/>
              </a:rPr>
              <a:t>can be</a:t>
            </a:r>
            <a:r>
              <a:rPr lang="en-US" kern="1200" baseline="0">
                <a:effectLst/>
              </a:rPr>
              <a:t> </a:t>
            </a:r>
            <a:r>
              <a:rPr lang="en-US"/>
              <a:t>complex especially in patients </a:t>
            </a:r>
            <a:r>
              <a:rPr lang="en-US" kern="1200">
                <a:effectLst/>
              </a:rPr>
              <a:t>with </a:t>
            </a:r>
            <a:r>
              <a:rPr lang="en-US"/>
              <a:t>altered mental state who may not understand the goals of care</a:t>
            </a:r>
            <a:r>
              <a:rPr lang="en-US" kern="1200">
                <a:effectLst/>
              </a:rPr>
              <a:t>. </a:t>
            </a:r>
            <a:r>
              <a:rPr lang="en-US"/>
              <a:t>Begin by immobilizing </a:t>
            </a:r>
            <a:r>
              <a:rPr lang="en-US" kern="1200">
                <a:effectLst/>
              </a:rPr>
              <a:t>the</a:t>
            </a:r>
            <a:r>
              <a:rPr lang="en-US" kern="1200" baseline="0">
                <a:effectLst/>
              </a:rPr>
              <a:t> </a:t>
            </a:r>
            <a:r>
              <a:rPr lang="en-US" kern="1200">
                <a:effectLst/>
              </a:rPr>
              <a:t>spine and use the log-roll technique to examine</a:t>
            </a:r>
            <a:r>
              <a:rPr lang="en-US" kern="1200" baseline="0">
                <a:effectLst/>
              </a:rPr>
              <a:t> </a:t>
            </a:r>
            <a:r>
              <a:rPr lang="en-US" kern="1200">
                <a:effectLst/>
              </a:rPr>
              <a:t>the back.</a:t>
            </a:r>
            <a:r>
              <a:rPr lang="en-US"/>
              <a:t> Mental status can be assessed using GCS </a:t>
            </a:r>
            <a:r>
              <a:rPr lang="en-US" kern="1200">
                <a:effectLst/>
              </a:rPr>
              <a:t>(or AVPU in</a:t>
            </a:r>
            <a:r>
              <a:rPr lang="en-US" kern="1200" baseline="0">
                <a:effectLst/>
              </a:rPr>
              <a:t> </a:t>
            </a:r>
            <a:r>
              <a:rPr lang="en-US" kern="1200">
                <a:effectLst/>
              </a:rPr>
              <a:t>children</a:t>
            </a:r>
            <a:r>
              <a:rPr lang="en-US"/>
              <a:t>). Frequently reassess </a:t>
            </a:r>
            <a:r>
              <a:rPr lang="en-US" kern="1200">
                <a:effectLst/>
              </a:rPr>
              <a:t>patients </a:t>
            </a:r>
            <a:r>
              <a:rPr lang="en-US"/>
              <a:t>and their ABCDEs</a:t>
            </a:r>
            <a:r>
              <a:rPr lang="en-US" kern="1200">
                <a:effectLst/>
              </a:rPr>
              <a:t>.</a:t>
            </a:r>
            <a:r>
              <a:rPr lang="en-US"/>
              <a:t> Antibiotics should be given if there is </a:t>
            </a:r>
            <a:r>
              <a:rPr lang="en-US" kern="1200">
                <a:effectLst/>
              </a:rPr>
              <a:t>concern for open skull </a:t>
            </a:r>
            <a:r>
              <a:rPr lang="en-US"/>
              <a:t>fractures</a:t>
            </a:r>
            <a:r>
              <a:rPr lang="en-US" kern="1200">
                <a:effectLst/>
              </a:rPr>
              <a:t>.</a:t>
            </a:r>
            <a:r>
              <a:rPr lang="en-US"/>
              <a:t> Check </a:t>
            </a:r>
            <a:r>
              <a:rPr lang="en-US" kern="1200">
                <a:effectLst/>
              </a:rPr>
              <a:t>glucose </a:t>
            </a:r>
            <a:r>
              <a:rPr lang="en-US"/>
              <a:t>in all patients with altered mental status </a:t>
            </a:r>
            <a:r>
              <a:rPr lang="en-US" kern="1200">
                <a:effectLst/>
              </a:rPr>
              <a:t>and </a:t>
            </a:r>
            <a:r>
              <a:rPr lang="en-US"/>
              <a:t>give </a:t>
            </a:r>
            <a:r>
              <a:rPr lang="en-US" kern="1200">
                <a:effectLst/>
              </a:rPr>
              <a:t>as needed.</a:t>
            </a:r>
            <a:r>
              <a:rPr lang="en-US"/>
              <a:t>  </a:t>
            </a:r>
            <a:r>
              <a:rPr lang="en-US" kern="1200">
                <a:effectLst/>
              </a:rPr>
              <a:t>Do not give </a:t>
            </a:r>
            <a:r>
              <a:rPr lang="en-US"/>
              <a:t>other </a:t>
            </a:r>
            <a:r>
              <a:rPr lang="en-US" kern="1200">
                <a:effectLst/>
              </a:rPr>
              <a:t>food or drink by mouth. Plan for handover</a:t>
            </a:r>
            <a:r>
              <a:rPr lang="en-US"/>
              <a:t> and </a:t>
            </a:r>
            <a:r>
              <a:rPr lang="en-US" kern="1200">
                <a:effectLst/>
              </a:rPr>
              <a:t>transfer to a </a:t>
            </a:r>
            <a:r>
              <a:rPr lang="en-US" err="1"/>
              <a:t>centre</a:t>
            </a:r>
            <a:r>
              <a:rPr lang="en-US"/>
              <a:t> capable of advanced </a:t>
            </a:r>
            <a:r>
              <a:rPr lang="en-US" kern="1200">
                <a:effectLst/>
              </a:rPr>
              <a:t>care.</a:t>
            </a:r>
            <a:r>
              <a:rPr lang="en-US"/>
              <a:t> </a:t>
            </a:r>
          </a:p>
        </p:txBody>
      </p:sp>
      <p:sp>
        <p:nvSpPr>
          <p:cNvPr id="4" name="Slide Number Placeholder 3"/>
          <p:cNvSpPr>
            <a:spLocks noGrp="1"/>
          </p:cNvSpPr>
          <p:nvPr>
            <p:ph type="sldNum" sz="quarter" idx="10"/>
          </p:nvPr>
        </p:nvSpPr>
        <p:spPr/>
        <p:txBody>
          <a:bodyPr/>
          <a:lstStyle/>
          <a:p>
            <a:fld id="{FE403372-DB74-7E4B-A0C5-B7F8CBD4FAC5}" type="slidenum">
              <a:rPr lang="en-US" smtClean="0"/>
              <a:t>30</a:t>
            </a:fld>
            <a:endParaRPr lang="en-US"/>
          </a:p>
        </p:txBody>
      </p:sp>
    </p:spTree>
    <p:extLst>
      <p:ext uri="{BB962C8B-B14F-4D97-AF65-F5344CB8AC3E}">
        <p14:creationId xmlns:p14="http://schemas.microsoft.com/office/powerpoint/2010/main" val="23666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brain </a:t>
            </a:r>
            <a:r>
              <a:rPr lang="en-US" kern="1200">
                <a:effectLst/>
              </a:rPr>
              <a:t>injuries can range from mild bruising to</a:t>
            </a:r>
            <a:r>
              <a:rPr lang="en-US" kern="1200" baseline="0">
                <a:effectLst/>
              </a:rPr>
              <a:t> </a:t>
            </a:r>
            <a:r>
              <a:rPr lang="en-US" kern="1200">
                <a:effectLst/>
              </a:rPr>
              <a:t>severe bleeding in or around the brain. Because</a:t>
            </a:r>
            <a:r>
              <a:rPr lang="en-US" kern="1200" baseline="0">
                <a:effectLst/>
              </a:rPr>
              <a:t> </a:t>
            </a:r>
            <a:r>
              <a:rPr lang="en-US" kern="1200">
                <a:effectLst/>
              </a:rPr>
              <a:t>the skull is rigid, the bleeding cannot expand, and </a:t>
            </a:r>
            <a:r>
              <a:rPr lang="en-US"/>
              <a:t>this </a:t>
            </a:r>
            <a:r>
              <a:rPr lang="en-US" kern="1200">
                <a:effectLst/>
              </a:rPr>
              <a:t>causes increased pressure on the brain. If the</a:t>
            </a:r>
            <a:r>
              <a:rPr lang="en-US" kern="1200" baseline="0">
                <a:effectLst/>
              </a:rPr>
              <a:t> </a:t>
            </a:r>
            <a:r>
              <a:rPr lang="en-US" kern="1200">
                <a:effectLst/>
              </a:rPr>
              <a:t>pressure becomes too high, it will prevent blood</a:t>
            </a:r>
            <a:r>
              <a:rPr lang="en-US" kern="1200" baseline="0">
                <a:effectLst/>
              </a:rPr>
              <a:t> </a:t>
            </a:r>
            <a:r>
              <a:rPr lang="en-US" kern="1200">
                <a:effectLst/>
              </a:rPr>
              <a:t>from entering the skull and </a:t>
            </a:r>
            <a:r>
              <a:rPr lang="en-US"/>
              <a:t>perfusing </a:t>
            </a:r>
            <a:r>
              <a:rPr lang="en-US" kern="1200">
                <a:effectLst/>
              </a:rPr>
              <a:t>the</a:t>
            </a:r>
            <a:r>
              <a:rPr lang="en-US" kern="1200" baseline="0">
                <a:effectLst/>
              </a:rPr>
              <a:t> </a:t>
            </a:r>
            <a:r>
              <a:rPr lang="en-US" kern="1200">
                <a:effectLst/>
              </a:rPr>
              <a:t>brain and can squeeze part of the brain through</a:t>
            </a:r>
            <a:r>
              <a:rPr lang="en-US" kern="1200" baseline="0">
                <a:effectLst/>
              </a:rPr>
              <a:t> </a:t>
            </a:r>
            <a:r>
              <a:rPr lang="en-US" kern="1200">
                <a:effectLst/>
              </a:rPr>
              <a:t>the base of the skull, causing death. Any trauma</a:t>
            </a:r>
            <a:r>
              <a:rPr lang="en-US"/>
              <a:t> </a:t>
            </a:r>
            <a:r>
              <a:rPr lang="en-US" kern="1200">
                <a:effectLst/>
              </a:rPr>
              <a:t>to the brain can have cause significant impact on</a:t>
            </a:r>
            <a:r>
              <a:rPr lang="en-US" kern="1200" baseline="0">
                <a:effectLst/>
              </a:rPr>
              <a:t> </a:t>
            </a:r>
            <a:r>
              <a:rPr lang="en-US" kern="1200">
                <a:effectLst/>
              </a:rPr>
              <a:t>function.</a:t>
            </a:r>
            <a:endParaRPr lang="en-US" baseline="0"/>
          </a:p>
          <a:p>
            <a:endParaRPr lang="en-US" baseline="0"/>
          </a:p>
        </p:txBody>
      </p:sp>
      <p:sp>
        <p:nvSpPr>
          <p:cNvPr id="4" name="Slide Number Placeholder 3"/>
          <p:cNvSpPr>
            <a:spLocks noGrp="1"/>
          </p:cNvSpPr>
          <p:nvPr>
            <p:ph type="sldNum" sz="quarter" idx="10"/>
          </p:nvPr>
        </p:nvSpPr>
        <p:spPr/>
        <p:txBody>
          <a:bodyPr/>
          <a:lstStyle/>
          <a:p>
            <a:fld id="{FE403372-DB74-7E4B-A0C5-B7F8CBD4FAC5}" type="slidenum">
              <a:rPr lang="en-US" smtClean="0"/>
              <a:t>31</a:t>
            </a:fld>
            <a:endParaRPr lang="en-US"/>
          </a:p>
        </p:txBody>
      </p:sp>
    </p:spTree>
    <p:extLst>
      <p:ext uri="{BB962C8B-B14F-4D97-AF65-F5344CB8AC3E}">
        <p14:creationId xmlns:p14="http://schemas.microsoft.com/office/powerpoint/2010/main" val="273452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people </a:t>
            </a:r>
            <a:r>
              <a:rPr lang="en-US" kern="1200">
                <a:effectLst/>
              </a:rPr>
              <a:t>who initially appear </a:t>
            </a:r>
            <a:r>
              <a:rPr lang="en-US"/>
              <a:t>uninjured </a:t>
            </a:r>
            <a:r>
              <a:rPr lang="en-US" kern="1200">
                <a:effectLst/>
              </a:rPr>
              <a:t>may have hidden life-threatening injuries</a:t>
            </a:r>
            <a:r>
              <a:rPr lang="en-US" kern="1200" baseline="0">
                <a:effectLst/>
              </a:rPr>
              <a:t> </a:t>
            </a:r>
            <a:r>
              <a:rPr lang="en-US" kern="1200">
                <a:effectLst/>
              </a:rPr>
              <a:t>such as internal bleeding. It is very important to </a:t>
            </a:r>
            <a:r>
              <a:rPr lang="en-US"/>
              <a:t>reassess </a:t>
            </a:r>
            <a:r>
              <a:rPr lang="en-US" kern="1200">
                <a:effectLst/>
              </a:rPr>
              <a:t>trauma patients frequently</a:t>
            </a:r>
            <a:r>
              <a:rPr lang="en-US" kern="1200" baseline="0">
                <a:effectLst/>
              </a:rPr>
              <a:t> </a:t>
            </a:r>
            <a:r>
              <a:rPr lang="en-US" kern="1200">
                <a:effectLst/>
              </a:rPr>
              <a:t>using the primary survey. </a:t>
            </a:r>
            <a:r>
              <a:rPr lang="en-US"/>
              <a:t>Vital signs should be checked at the end of </a:t>
            </a:r>
            <a:r>
              <a:rPr lang="en-US" kern="1200">
                <a:effectLst/>
              </a:rPr>
              <a:t>the primary survey </a:t>
            </a:r>
            <a:r>
              <a:rPr lang="en-US"/>
              <a:t>but do not delay interventions for vital signs.</a:t>
            </a:r>
          </a:p>
          <a:p>
            <a:endParaRPr lang="en-US" baseline="0"/>
          </a:p>
        </p:txBody>
      </p:sp>
      <p:sp>
        <p:nvSpPr>
          <p:cNvPr id="4" name="Slide Number Placeholder 3"/>
          <p:cNvSpPr>
            <a:spLocks noGrp="1"/>
          </p:cNvSpPr>
          <p:nvPr>
            <p:ph type="sldNum" sz="quarter" idx="10"/>
          </p:nvPr>
        </p:nvSpPr>
        <p:spPr/>
        <p:txBody>
          <a:bodyPr/>
          <a:lstStyle/>
          <a:p>
            <a:fld id="{FE403372-DB74-7E4B-A0C5-B7F8CBD4FAC5}" type="slidenum">
              <a:rPr lang="en-US" smtClean="0"/>
              <a:t>32</a:t>
            </a:fld>
            <a:endParaRPr lang="en-US"/>
          </a:p>
        </p:txBody>
      </p:sp>
    </p:spTree>
    <p:extLst>
      <p:ext uri="{BB962C8B-B14F-4D97-AF65-F5344CB8AC3E}">
        <p14:creationId xmlns:p14="http://schemas.microsoft.com/office/powerpoint/2010/main" val="944381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question 2: Approach to Trauma [page 48 in participant workbook] </a:t>
            </a:r>
          </a:p>
          <a:p>
            <a:r>
              <a:rPr lang="en-US"/>
              <a:t>Using the workbook section above, list five important conditions to recognize in the primary survey:</a:t>
            </a:r>
            <a:endParaRPr lang="en-US">
              <a:cs typeface="Calibri" panose="020F0502020204030204"/>
            </a:endParaRPr>
          </a:p>
          <a:p>
            <a:r>
              <a:rPr lang="en-US"/>
              <a:t>Answers: </a:t>
            </a:r>
          </a:p>
          <a:p>
            <a:r>
              <a:rPr lang="en-US"/>
              <a:t>1. Airway obstruction 2. Tension pneumothorax 3. Sucking chest wound 4. Flail Chest 5. Hemothorax 6. Hypovolemic shock 7. Severe bleeding 8. Pericardial Tamponade 9. Severe head Injury</a:t>
            </a:r>
            <a:endParaRPr lang="en-US">
              <a:cs typeface="Calibri" panose="020F0502020204030204"/>
            </a:endParaRPr>
          </a:p>
          <a:p>
            <a:endParaRPr lang="en-US" baseline="0"/>
          </a:p>
          <a:p>
            <a:endParaRPr lang="en-US" baseline="0"/>
          </a:p>
          <a:p>
            <a:r>
              <a:rPr lang="en-US" baseline="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Deep thought</a:t>
            </a:r>
            <a:r>
              <a:rPr lang="en-US" sz="9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https://openclipart.org/detail/221707/deep-thought</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baseline="0"/>
          </a:p>
          <a:p>
            <a:endParaRPr lang="en-US" baseline="0"/>
          </a:p>
          <a:p>
            <a:endParaRPr lang="en-US" baseline="0"/>
          </a:p>
          <a:p>
            <a:endParaRPr lang="en-US" baseline="0"/>
          </a:p>
          <a:p>
            <a:endParaRPr lang="en-US" baseline="0"/>
          </a:p>
          <a:p>
            <a:endParaRPr lang="en-US" baseline="0"/>
          </a:p>
          <a:p>
            <a:endParaRPr lang="en-US" baseline="0"/>
          </a:p>
          <a:p>
            <a:r>
              <a:rPr lang="en-US" baseline="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Deep thought</a:t>
            </a:r>
            <a:r>
              <a:rPr lang="en-US" sz="9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https://openclipart.org/detail/221707/deep-thought</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33</a:t>
            </a:fld>
            <a:endParaRPr lang="en-US"/>
          </a:p>
        </p:txBody>
      </p:sp>
    </p:spTree>
    <p:extLst>
      <p:ext uri="{BB962C8B-B14F-4D97-AF65-F5344CB8AC3E}">
        <p14:creationId xmlns:p14="http://schemas.microsoft.com/office/powerpoint/2010/main" val="858408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NZ" kern="100"/>
              <a:t>This is </a:t>
            </a:r>
            <a:r>
              <a:rPr lang="en-NZ" kern="100">
                <a:effectLst/>
              </a:rPr>
              <a:t>the </a:t>
            </a:r>
            <a:r>
              <a:rPr lang="en-NZ" kern="100"/>
              <a:t>second part </a:t>
            </a:r>
            <a:r>
              <a:rPr lang="en-NZ" kern="100">
                <a:effectLst/>
              </a:rPr>
              <a:t>of the </a:t>
            </a:r>
            <a:r>
              <a:rPr lang="en-NZ" kern="100"/>
              <a:t>trauma module</a:t>
            </a:r>
            <a:r>
              <a:rPr lang="en-NZ" kern="100">
                <a:effectLst/>
              </a:rPr>
              <a:t>. </a:t>
            </a:r>
            <a:r>
              <a:rPr lang="en-NZ" kern="100"/>
              <a:t>We </a:t>
            </a:r>
            <a:r>
              <a:rPr lang="en-NZ" kern="100">
                <a:effectLst/>
              </a:rPr>
              <a:t>will </a:t>
            </a:r>
            <a:r>
              <a:rPr lang="en-NZ" kern="100"/>
              <a:t>look at </a:t>
            </a:r>
            <a:r>
              <a:rPr lang="en-NZ" kern="100">
                <a:effectLst/>
              </a:rPr>
              <a:t>the SAMPLE history </a:t>
            </a:r>
            <a:r>
              <a:rPr lang="en-NZ" kern="100"/>
              <a:t>for injured patients, </a:t>
            </a:r>
            <a:r>
              <a:rPr lang="en-NZ" kern="100">
                <a:effectLst/>
              </a:rPr>
              <a:t>and </a:t>
            </a:r>
            <a:r>
              <a:rPr lang="en-NZ" kern="100"/>
              <a:t>the secondary examination survey</a:t>
            </a:r>
            <a:r>
              <a:rPr lang="en-NZ" kern="100">
                <a:effectLst/>
              </a:rPr>
              <a:t>. We will start with the SAMPLE history. </a:t>
            </a: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1140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in the SAMPLE approach is S, which stands for signs and symptoms. Begin by asking if </a:t>
            </a:r>
            <a:r>
              <a:rPr lang="en-US" kern="1200">
                <a:effectLst/>
              </a:rPr>
              <a:t>there </a:t>
            </a:r>
            <a:r>
              <a:rPr lang="en-US"/>
              <a:t>is </a:t>
            </a:r>
            <a:r>
              <a:rPr lang="en-US" kern="1200">
                <a:effectLst/>
              </a:rPr>
              <a:t>a history of hoarse or raspy voice, or </a:t>
            </a:r>
            <a:r>
              <a:rPr lang="en-US"/>
              <a:t>any </a:t>
            </a:r>
            <a:r>
              <a:rPr lang="en-US" kern="1200">
                <a:effectLst/>
              </a:rPr>
              <a:t>other voice changes</a:t>
            </a:r>
            <a:r>
              <a:rPr lang="en-US"/>
              <a:t>.  </a:t>
            </a:r>
            <a:r>
              <a:rPr lang="en-US" kern="1200">
                <a:effectLst/>
              </a:rPr>
              <a:t>Changes in voice in the setting of injury to the head</a:t>
            </a:r>
            <a:r>
              <a:rPr lang="en-US"/>
              <a:t> and neck</a:t>
            </a:r>
            <a:r>
              <a:rPr lang="en-US" kern="1200">
                <a:effectLst/>
              </a:rPr>
              <a:t>, or with burns</a:t>
            </a:r>
            <a:r>
              <a:rPr lang="en-US"/>
              <a:t>,</a:t>
            </a:r>
            <a:r>
              <a:rPr lang="en-US" kern="1200">
                <a:effectLst/>
              </a:rPr>
              <a:t> may suggest that</a:t>
            </a:r>
            <a:r>
              <a:rPr lang="en-US" kern="1200" baseline="0">
                <a:effectLst/>
              </a:rPr>
              <a:t> </a:t>
            </a:r>
            <a:r>
              <a:rPr lang="en-US" kern="1200">
                <a:effectLst/>
              </a:rPr>
              <a:t>the airway is swelling and </a:t>
            </a:r>
            <a:r>
              <a:rPr lang="en-US"/>
              <a:t>at risk of obstruction</a:t>
            </a:r>
            <a:r>
              <a:rPr lang="en-US" kern="1200">
                <a:effectLst/>
              </a:rPr>
              <a:t>.</a:t>
            </a:r>
            <a:r>
              <a:rPr lang="en-US"/>
              <a:t> Ask the patient is </a:t>
            </a:r>
            <a:r>
              <a:rPr lang="en-US" kern="1200">
                <a:effectLst/>
              </a:rPr>
              <a:t>there </a:t>
            </a:r>
            <a:r>
              <a:rPr lang="en-US"/>
              <a:t>is </a:t>
            </a:r>
            <a:r>
              <a:rPr lang="en-US" kern="1200">
                <a:effectLst/>
              </a:rPr>
              <a:t>any difficulty in breathing</a:t>
            </a:r>
            <a:r>
              <a:rPr lang="en-US"/>
              <a:t>. </a:t>
            </a:r>
            <a:r>
              <a:rPr lang="en-US" kern="1200">
                <a:effectLst/>
              </a:rPr>
              <a:t>Problems with breathing may develop over time and might not be present in the initial</a:t>
            </a:r>
            <a:r>
              <a:rPr lang="en-US" kern="1200" baseline="0">
                <a:effectLst/>
              </a:rPr>
              <a:t> </a:t>
            </a:r>
            <a:r>
              <a:rPr lang="en-US" kern="1200">
                <a:effectLst/>
              </a:rPr>
              <a:t>primary survey. Difficulty in breathing may suggest that the person has an injury to the</a:t>
            </a:r>
            <a:r>
              <a:rPr lang="en-US"/>
              <a:t> </a:t>
            </a:r>
            <a:r>
              <a:rPr lang="en-US" kern="1200">
                <a:effectLst/>
              </a:rPr>
              <a:t>lungs, ribs, muscles, or chest wall or spine.</a:t>
            </a:r>
            <a:endParaRPr lang="en-US"/>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35</a:t>
            </a:fld>
            <a:endParaRPr lang="en-US"/>
          </a:p>
        </p:txBody>
      </p:sp>
    </p:spTree>
    <p:extLst>
      <p:ext uri="{BB962C8B-B14F-4D97-AF65-F5344CB8AC3E}">
        <p14:creationId xmlns:p14="http://schemas.microsoft.com/office/powerpoint/2010/main" val="746178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ask about any </a:t>
            </a:r>
            <a:r>
              <a:rPr lang="en-US" kern="1200">
                <a:effectLst/>
              </a:rPr>
              <a:t>bleeding</a:t>
            </a:r>
            <a:r>
              <a:rPr lang="en-US"/>
              <a:t> before arrival. To help </a:t>
            </a:r>
            <a:r>
              <a:rPr lang="en-US" kern="1200">
                <a:effectLst/>
              </a:rPr>
              <a:t>estimate blood loss, </a:t>
            </a:r>
            <a:r>
              <a:rPr lang="en-US"/>
              <a:t>find out for </a:t>
            </a:r>
            <a:r>
              <a:rPr lang="en-US" kern="1200">
                <a:effectLst/>
              </a:rPr>
              <a:t>how long there has been bleeding</a:t>
            </a:r>
            <a:r>
              <a:rPr lang="en-US"/>
              <a:t> and the estimated amount - for example </a:t>
            </a:r>
            <a:r>
              <a:rPr lang="en-US" kern="1200">
                <a:effectLst/>
              </a:rPr>
              <a:t>how many bandages have been soaked</a:t>
            </a:r>
            <a:r>
              <a:rPr lang="en-US"/>
              <a:t>. Trends in severity are important </a:t>
            </a:r>
            <a:r>
              <a:rPr lang="en-US" kern="1200">
                <a:effectLst/>
              </a:rPr>
              <a:t>and </a:t>
            </a:r>
            <a:r>
              <a:rPr lang="en-US"/>
              <a:t>ask </a:t>
            </a:r>
            <a:r>
              <a:rPr lang="en-US" kern="1200">
                <a:effectLst/>
              </a:rPr>
              <a:t>if the bleeding is getting </a:t>
            </a:r>
            <a:r>
              <a:rPr lang="en-US"/>
              <a:t>better </a:t>
            </a:r>
            <a:r>
              <a:rPr lang="en-US" kern="1200">
                <a:effectLst/>
              </a:rPr>
              <a:t>or </a:t>
            </a:r>
            <a:r>
              <a:rPr lang="en-US"/>
              <a:t>worse</a:t>
            </a:r>
            <a:r>
              <a:rPr lang="en-US" b="0" i="0" kern="1200">
                <a:effectLst/>
              </a:rPr>
              <a:t>.</a:t>
            </a:r>
            <a:r>
              <a:rPr lang="en-NZ"/>
              <a:t> </a:t>
            </a:r>
            <a:endParaRPr lang="en-US" b="0" i="0" u="none" strike="noStrike" cap="none"/>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36</a:t>
            </a:fld>
            <a:endParaRPr lang="en-US"/>
          </a:p>
        </p:txBody>
      </p:sp>
    </p:spTree>
    <p:extLst>
      <p:ext uri="{BB962C8B-B14F-4D97-AF65-F5344CB8AC3E}">
        <p14:creationId xmlns:p14="http://schemas.microsoft.com/office/powerpoint/2010/main" val="1985691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if </a:t>
            </a:r>
            <a:r>
              <a:rPr lang="en-US" kern="1200">
                <a:effectLst/>
              </a:rPr>
              <a:t>there </a:t>
            </a:r>
            <a:r>
              <a:rPr lang="en-US"/>
              <a:t>is any </a:t>
            </a:r>
            <a:r>
              <a:rPr lang="en-US" kern="1200">
                <a:effectLst/>
              </a:rPr>
              <a:t>confusion or unusual sleepiness</a:t>
            </a:r>
            <a:r>
              <a:rPr lang="en-US"/>
              <a:t>, either from the patient or accompanying persons.  </a:t>
            </a:r>
            <a:r>
              <a:rPr lang="en-US" kern="1200">
                <a:effectLst/>
              </a:rPr>
              <a:t>Confusion after injury may be a sign of head injury, lack of oxygen or shock with</a:t>
            </a:r>
            <a:r>
              <a:rPr lang="en-US" kern="1200" baseline="0">
                <a:effectLst/>
              </a:rPr>
              <a:t> </a:t>
            </a:r>
            <a:r>
              <a:rPr lang="en-US" kern="1200">
                <a:effectLst/>
              </a:rPr>
              <a:t>decreased blood flow to the brain</a:t>
            </a:r>
            <a:r>
              <a:rPr lang="en-US"/>
              <a:t>. </a:t>
            </a:r>
            <a:r>
              <a:rPr lang="en-US" kern="1200">
                <a:effectLst/>
              </a:rPr>
              <a:t>A head injury can cause bleeding or increased</a:t>
            </a:r>
            <a:r>
              <a:rPr lang="en-US" kern="1200" baseline="0">
                <a:effectLst/>
              </a:rPr>
              <a:t> </a:t>
            </a:r>
            <a:r>
              <a:rPr lang="en-US" kern="1200">
                <a:effectLst/>
              </a:rPr>
              <a:t>pressure on the brain leading to confusion, lethargy (increased sleepiness) and coma.</a:t>
            </a:r>
            <a:endParaRPr lang="en-US"/>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a:p>
          <a:p>
            <a:endParaRPr lang="en-US">
              <a:cs typeface="Calibri" panose="020F0502020204030204"/>
            </a:endParaRPr>
          </a:p>
          <a:p>
            <a:endParaRPr lang="en-US"/>
          </a:p>
          <a:p>
            <a:pPr marL="457200" indent="-171450">
              <a:lnSpc>
                <a:spcPct val="114999"/>
              </a:lnSpc>
              <a:spcBef>
                <a:spcPts val="500"/>
              </a:spcBef>
              <a:buFont typeface="Lato"/>
            </a:pPr>
            <a:endParaRPr lang="en-US" b="0" i="0" u="none" strike="noStrike" cap="none">
              <a:latin typeface="Lato"/>
              <a:ea typeface="Lato"/>
              <a:cs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37</a:t>
            </a:fld>
            <a:endParaRPr lang="en-US"/>
          </a:p>
        </p:txBody>
      </p:sp>
    </p:spTree>
    <p:extLst>
      <p:ext uri="{BB962C8B-B14F-4D97-AF65-F5344CB8AC3E}">
        <p14:creationId xmlns:p14="http://schemas.microsoft.com/office/powerpoint/2010/main" val="415240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Patients should be asked whether they have any pain. Qualifying questions on location and severity of </a:t>
            </a:r>
            <a:r>
              <a:rPr lang="en-US" kern="1200">
                <a:effectLst/>
              </a:rPr>
              <a:t>pain</a:t>
            </a:r>
            <a:r>
              <a:rPr lang="en-US"/>
              <a:t> can help to identify </a:t>
            </a:r>
            <a:r>
              <a:rPr lang="en-US" kern="1200">
                <a:effectLst/>
              </a:rPr>
              <a:t>the </a:t>
            </a:r>
            <a:r>
              <a:rPr lang="en-US"/>
              <a:t>underlying injury. </a:t>
            </a:r>
            <a:r>
              <a:rPr lang="en-US" kern="1200">
                <a:effectLst/>
              </a:rPr>
              <a:t>Pain </a:t>
            </a:r>
            <a:r>
              <a:rPr lang="en-US"/>
              <a:t>may be the first </a:t>
            </a:r>
            <a:r>
              <a:rPr lang="en-US" kern="1200">
                <a:effectLst/>
              </a:rPr>
              <a:t>sign of </a:t>
            </a:r>
            <a:r>
              <a:rPr lang="en-US"/>
              <a:t>an internal </a:t>
            </a:r>
            <a:r>
              <a:rPr lang="en-US" kern="1200">
                <a:effectLst/>
              </a:rPr>
              <a:t>injury</a:t>
            </a:r>
            <a:r>
              <a:rPr lang="en-US"/>
              <a:t> even if there is no external sign</a:t>
            </a:r>
            <a:r>
              <a:rPr lang="en-US" kern="1200">
                <a:effectLst/>
              </a:rPr>
              <a:t>.</a:t>
            </a:r>
            <a:r>
              <a:rPr lang="en-US"/>
              <a:t> </a:t>
            </a:r>
            <a:endParaRPr lang="en-US" kern="1200">
              <a:effectLst/>
              <a:ea typeface="+mn-ea"/>
              <a:cs typeface="+mn-cs"/>
            </a:endParaRPr>
          </a:p>
          <a:p>
            <a:r>
              <a:rPr lang="en-US"/>
              <a:t>For example, a headache </a:t>
            </a:r>
            <a:r>
              <a:rPr lang="en-US" kern="1200">
                <a:effectLst/>
              </a:rPr>
              <a:t>may suggest that the person has an injury to</a:t>
            </a:r>
            <a:r>
              <a:rPr lang="en-US" kern="1200" baseline="0">
                <a:effectLst/>
              </a:rPr>
              <a:t> </a:t>
            </a:r>
            <a:r>
              <a:rPr lang="en-US" kern="1200">
                <a:effectLst/>
              </a:rPr>
              <a:t>the skull or the brain. Pain along the spine can suggest an injury that may progress to</a:t>
            </a:r>
            <a:r>
              <a:rPr lang="en-US" kern="1200" baseline="0">
                <a:effectLst/>
              </a:rPr>
              <a:t> </a:t>
            </a:r>
            <a:r>
              <a:rPr lang="en-US" kern="1200">
                <a:effectLst/>
              </a:rPr>
              <a:t>cause damage to the spinal cord. Pain in the chest or abdomen may suggest damage to</a:t>
            </a:r>
            <a:r>
              <a:rPr lang="en-US" kern="1200" baseline="0">
                <a:effectLst/>
              </a:rPr>
              <a:t> </a:t>
            </a:r>
            <a:r>
              <a:rPr lang="en-US" kern="1200">
                <a:effectLst/>
              </a:rPr>
              <a:t>the heart, lungs or other organs. Pain in the pelvis or hips may suggest a fracture in the</a:t>
            </a:r>
            <a:r>
              <a:rPr lang="en-US" kern="1200" baseline="0">
                <a:effectLst/>
              </a:rPr>
              <a:t> </a:t>
            </a:r>
            <a:r>
              <a:rPr lang="en-US" kern="1200">
                <a:effectLst/>
              </a:rPr>
              <a:t>pelvis which can cause serious bleeding and shock.</a:t>
            </a:r>
            <a:r>
              <a:rPr lang="en-US"/>
              <a:t> </a:t>
            </a:r>
          </a:p>
          <a:p>
            <a:endParaRPr lang="en-US" kern="1200">
              <a:effectLs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kern="1200">
              <a:effectLst/>
              <a:cs typeface="Calibri"/>
            </a:endParaRPr>
          </a:p>
          <a:p>
            <a:endParaRPr lang="en-US" b="1">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Lato"/>
              <a:ea typeface="Lato"/>
              <a:cs typeface="Lat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Calibri" panose="020F0502020204030204"/>
              <a:ea typeface="Lato"/>
              <a:cs typeface="Calibri" panose="020F0502020204030204"/>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38</a:t>
            </a:fld>
            <a:endParaRPr lang="en-US"/>
          </a:p>
        </p:txBody>
      </p:sp>
    </p:spTree>
    <p:extLst>
      <p:ext uri="{BB962C8B-B14F-4D97-AF65-F5344CB8AC3E}">
        <p14:creationId xmlns:p14="http://schemas.microsoft.com/office/powerpoint/2010/main" val="378826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if </a:t>
            </a:r>
            <a:r>
              <a:rPr lang="en-US" kern="1200">
                <a:effectLst/>
              </a:rPr>
              <a:t>there </a:t>
            </a:r>
            <a:r>
              <a:rPr lang="en-US"/>
              <a:t>is </a:t>
            </a:r>
            <a:r>
              <a:rPr lang="en-US" kern="1200">
                <a:effectLst/>
              </a:rPr>
              <a:t>nausea or vomiting</a:t>
            </a:r>
            <a:r>
              <a:rPr lang="en-US"/>
              <a:t>, as this </a:t>
            </a:r>
            <a:r>
              <a:rPr lang="en-US" kern="1200">
                <a:effectLst/>
              </a:rPr>
              <a:t>may indicate an abdominal or head injury.</a:t>
            </a:r>
            <a:r>
              <a:rPr lang="en-US"/>
              <a:t> Reported </a:t>
            </a:r>
            <a:r>
              <a:rPr lang="en-US" kern="1200">
                <a:effectLst/>
              </a:rPr>
              <a:t>numbness or weakness may indicate a spinal injury.</a:t>
            </a:r>
            <a:r>
              <a:rPr lang="en-US"/>
              <a:t> Ask the patient if </a:t>
            </a:r>
            <a:r>
              <a:rPr lang="en-US" kern="1200">
                <a:effectLst/>
              </a:rPr>
              <a:t>there </a:t>
            </a:r>
            <a:r>
              <a:rPr lang="en-US"/>
              <a:t>are any changes to their </a:t>
            </a:r>
            <a:r>
              <a:rPr lang="en-US" kern="1200">
                <a:effectLst/>
              </a:rPr>
              <a:t>vision</a:t>
            </a:r>
            <a:r>
              <a:rPr lang="en-US"/>
              <a:t>.</a:t>
            </a:r>
            <a:r>
              <a:rPr lang="en-US" kern="1200">
                <a:effectLst/>
              </a:rPr>
              <a:t> Direct trauma to the eye, fractures of bones around the eye and head injuries can all cause</a:t>
            </a:r>
            <a:r>
              <a:rPr lang="en-US" kern="1200" baseline="0">
                <a:effectLst/>
              </a:rPr>
              <a:t> </a:t>
            </a:r>
            <a:r>
              <a:rPr lang="en-US" kern="1200">
                <a:effectLst/>
              </a:rPr>
              <a:t>vision changes.</a:t>
            </a:r>
            <a:endParaRPr lang="en-US" b="0" i="0" u="none" strike="noStrike" cap="none"/>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a:t> </a:t>
            </a:r>
            <a:endParaRPr lang="en-US" sz="1200" b="0" i="0" kern="1200">
              <a:solidFill>
                <a:schemeClr val="tx1"/>
              </a:solidFill>
              <a:effectLst/>
              <a:latin typeface="+mn-lt"/>
              <a:cs typeface="Calibri"/>
            </a:endParaRPr>
          </a:p>
          <a:p>
            <a:endParaRPr lang="en-US" sz="120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a:solidFill>
                <a:schemeClr val="dk1"/>
              </a:solidFill>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39</a:t>
            </a:fld>
            <a:endParaRPr lang="en-US"/>
          </a:p>
        </p:txBody>
      </p:sp>
    </p:spTree>
    <p:extLst>
      <p:ext uri="{BB962C8B-B14F-4D97-AF65-F5344CB8AC3E}">
        <p14:creationId xmlns:p14="http://schemas.microsoft.com/office/powerpoint/2010/main" val="1609545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strike="noStrike" cap="none">
                <a:sym typeface="Lato"/>
              </a:rPr>
              <a:t>The goal of </a:t>
            </a:r>
            <a:r>
              <a:rPr lang="en-US"/>
              <a:t>the</a:t>
            </a:r>
            <a:r>
              <a:rPr lang="en-US">
                <a:sym typeface="Lato"/>
              </a:rPr>
              <a:t> initial assessment is to identify life threatening </a:t>
            </a:r>
            <a:r>
              <a:rPr lang="en-US" b="0" i="0" u="none" strike="noStrike" cap="none">
                <a:sym typeface="Lato"/>
              </a:rPr>
              <a:t>injuries</a:t>
            </a:r>
            <a:r>
              <a:rPr lang="en-US">
                <a:sym typeface="Lato"/>
              </a:rPr>
              <a:t>. </a:t>
            </a:r>
            <a:r>
              <a:rPr lang="en-US" i="0" u="none" strike="noStrike" cap="none">
                <a:sym typeface="Lato"/>
              </a:rPr>
              <a:t>The goal of </a:t>
            </a:r>
            <a:r>
              <a:rPr lang="en-US">
                <a:sym typeface="Lato"/>
              </a:rPr>
              <a:t>acute management is to prevent </a:t>
            </a:r>
            <a:r>
              <a:rPr lang="en-US" i="0" strike="noStrike" cap="none">
                <a:sym typeface="Lato"/>
              </a:rPr>
              <a:t>secondary injury </a:t>
            </a:r>
            <a:r>
              <a:rPr lang="en-US" b="0" i="0" u="none" strike="noStrike" cap="none">
                <a:sym typeface="Lato"/>
              </a:rPr>
              <a:t>from poor oxygenation and decreased </a:t>
            </a:r>
            <a:r>
              <a:rPr lang="en-US">
                <a:sym typeface="Lato"/>
              </a:rPr>
              <a:t>perfusion, </a:t>
            </a:r>
            <a:r>
              <a:rPr lang="en-US" b="0" i="0" u="none" strike="noStrike" cap="none">
                <a:sym typeface="Lato"/>
              </a:rPr>
              <a:t>to </a:t>
            </a:r>
            <a:r>
              <a:rPr lang="en-US">
                <a:sym typeface="Lato"/>
              </a:rPr>
              <a:t>control </a:t>
            </a:r>
            <a:r>
              <a:rPr lang="en-US" b="0" i="0" u="none" strike="noStrike" cap="none">
                <a:sym typeface="Lato"/>
              </a:rPr>
              <a:t>pain</a:t>
            </a:r>
            <a:r>
              <a:rPr lang="en-US">
                <a:sym typeface="Lato"/>
              </a:rPr>
              <a:t> and to plan for </a:t>
            </a:r>
            <a:r>
              <a:rPr lang="en-US" b="0" i="0" u="none" strike="noStrike" cap="none">
                <a:sym typeface="Lato"/>
              </a:rPr>
              <a:t>ongoing care</a:t>
            </a:r>
            <a:r>
              <a:rPr lang="en-US">
                <a:sym typeface="Lato"/>
              </a:rPr>
              <a:t>. In trauma the early priorities for an injured person include managing airway and breathing emergencies, controlling bleeding, treating shock and immobilizing the spine if needed.</a:t>
            </a:r>
            <a:endParaRPr lang="en-US" b="0" i="0" u="none" strike="noStrike" cap="none"/>
          </a:p>
          <a:p>
            <a:pPr>
              <a:lnSpc>
                <a:spcPct val="90000"/>
              </a:lnSpc>
              <a:buFont typeface="Arial"/>
            </a:pPr>
            <a:endParaRPr lang="en-US" sz="1400">
              <a:latin typeface="Lato"/>
              <a:ea typeface="Lato"/>
              <a:cs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a:t>
            </a:fld>
            <a:endParaRPr lang="en-US"/>
          </a:p>
        </p:txBody>
      </p:sp>
    </p:spTree>
    <p:extLst>
      <p:ext uri="{BB962C8B-B14F-4D97-AF65-F5344CB8AC3E}">
        <p14:creationId xmlns:p14="http://schemas.microsoft.com/office/powerpoint/2010/main" val="7127681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US"/>
              <a:t>The A in SAMPLE is for allergies. Ask about allergies as patients may require medications to help with pain or other procedures</a:t>
            </a:r>
            <a:r>
              <a:rPr lang="en-US" b="0" i="0" kern="1200">
                <a:effectLst/>
              </a:rPr>
              <a:t>.</a:t>
            </a:r>
            <a:r>
              <a:rPr lang="en-US"/>
              <a:t> </a:t>
            </a:r>
            <a:r>
              <a:rPr lang="en-NZ"/>
              <a:t> </a:t>
            </a:r>
            <a:endParaRPr lang="en-US"/>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a:solidFill>
                <a:schemeClr val="dk1"/>
              </a:solidFill>
              <a:latin typeface="Lato"/>
              <a:ea typeface="Lato"/>
              <a:cs typeface="Lato"/>
              <a:sym typeface="Lato"/>
            </a:endParaRPr>
          </a:p>
          <a:p>
            <a:pPr marL="0" lvl="0" indent="0" rtl="0">
              <a:lnSpc>
                <a:spcPct val="115000"/>
              </a:lnSpc>
              <a:spcBef>
                <a:spcPts val="0"/>
              </a:spcBef>
              <a:buNone/>
            </a:pPr>
            <a:endParaRPr lang="en-US" sz="1200">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40</a:t>
            </a:fld>
            <a:endParaRPr lang="en-US"/>
          </a:p>
        </p:txBody>
      </p:sp>
    </p:spTree>
    <p:extLst>
      <p:ext uri="{BB962C8B-B14F-4D97-AF65-F5344CB8AC3E}">
        <p14:creationId xmlns:p14="http://schemas.microsoft.com/office/powerpoint/2010/main" val="1363572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 in SAMPLE stands for medications. Ask about current or recent changes to </a:t>
            </a:r>
            <a:r>
              <a:rPr lang="en-US" kern="1200">
                <a:effectLst/>
              </a:rPr>
              <a:t>medications</a:t>
            </a:r>
            <a:r>
              <a:rPr lang="en-US"/>
              <a:t>. </a:t>
            </a:r>
            <a:r>
              <a:rPr lang="en-US" kern="1200">
                <a:effectLst/>
              </a:rPr>
              <a:t>Medications that affect blood clotting (</a:t>
            </a:r>
            <a:r>
              <a:rPr lang="en-US"/>
              <a:t>such as </a:t>
            </a:r>
            <a:r>
              <a:rPr lang="en-US" kern="1200">
                <a:effectLst/>
              </a:rPr>
              <a:t>aspirin, warfarin, </a:t>
            </a:r>
            <a:r>
              <a:rPr lang="en-US"/>
              <a:t>and clopidogrel</a:t>
            </a:r>
            <a:r>
              <a:rPr lang="en-US" kern="1200">
                <a:effectLst/>
              </a:rPr>
              <a:t>) can make bleeding</a:t>
            </a:r>
            <a:r>
              <a:rPr lang="en-US" kern="1200" baseline="0">
                <a:effectLst/>
              </a:rPr>
              <a:t> </a:t>
            </a:r>
            <a:r>
              <a:rPr lang="en-US" kern="1200">
                <a:effectLst/>
              </a:rPr>
              <a:t>more difficult to control and increase the risk of delayed bleeding. Blood pressure</a:t>
            </a:r>
            <a:r>
              <a:rPr lang="en-US" kern="1200" baseline="0">
                <a:effectLst/>
              </a:rPr>
              <a:t> </a:t>
            </a:r>
            <a:r>
              <a:rPr lang="en-US" kern="1200">
                <a:effectLst/>
              </a:rPr>
              <a:t>medications can make it hard to manage shock. Obtain a full list of medications if</a:t>
            </a:r>
            <a:r>
              <a:rPr lang="en-US" kern="1200" baseline="0">
                <a:effectLst/>
              </a:rPr>
              <a:t> </a:t>
            </a:r>
            <a:r>
              <a:rPr lang="en-US" kern="1200">
                <a:effectLst/>
              </a:rPr>
              <a:t>possible or ask family members to bring in medications.</a:t>
            </a:r>
            <a:endParaRPr lang="en-US"/>
          </a:p>
          <a:p>
            <a:pPr marL="0" lvl="0" indent="0" rtl="0">
              <a:lnSpc>
                <a:spcPct val="115000"/>
              </a:lnSpc>
              <a:spcBef>
                <a:spcPts val="0"/>
              </a:spcBef>
              <a:buNone/>
            </a:pPr>
            <a:endParaRPr lang="en-US" sz="1900">
              <a:latin typeface="Lato"/>
              <a:ea typeface="Lato"/>
              <a:cs typeface="Lato"/>
              <a:sym typeface="Lato"/>
            </a:endParaRPr>
          </a:p>
          <a:p>
            <a:pPr marL="0" lvl="0" indent="0" rtl="0">
              <a:lnSpc>
                <a:spcPct val="115000"/>
              </a:lnSpc>
              <a:spcBef>
                <a:spcPts val="0"/>
              </a:spcBef>
              <a:buNone/>
            </a:pPr>
            <a:endParaRPr lang="en-US" sz="1900">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Image:</a:t>
            </a:r>
            <a:endParaRPr lang="en-US" sz="18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Title: </a:t>
            </a:r>
            <a:r>
              <a:rPr lang="en-US" sz="1100" b="0" i="0" kern="1200">
                <a:solidFill>
                  <a:schemeClr val="tx1"/>
                </a:solidFill>
                <a:effectLst/>
                <a:latin typeface="+mn-lt"/>
                <a:ea typeface="+mn-ea"/>
                <a:cs typeface="+mn-cs"/>
              </a:rPr>
              <a:t>Brain activity – </a:t>
            </a:r>
            <a:r>
              <a:rPr lang="en-US" sz="1100" b="0" i="0" kern="1200" err="1">
                <a:solidFill>
                  <a:schemeClr val="tx1"/>
                </a:solidFill>
                <a:effectLst/>
                <a:latin typeface="+mn-lt"/>
                <a:ea typeface="+mn-ea"/>
                <a:cs typeface="+mn-cs"/>
              </a:rPr>
              <a:t>Métacognition</a:t>
            </a:r>
            <a:endParaRPr lang="en-US" sz="1800" b="0" i="0" kern="1200">
              <a:solidFill>
                <a:schemeClr val="tx1"/>
              </a:solidFill>
              <a:effectLst/>
              <a:latin typeface="+mn-lt"/>
              <a:ea typeface="+mn-ea"/>
              <a:cs typeface="+mn-cs"/>
            </a:endParaRPr>
          </a:p>
          <a:p>
            <a:r>
              <a:rPr lang="en-US" sz="1800" b="0" i="0" kern="1200" err="1">
                <a:solidFill>
                  <a:schemeClr val="tx1"/>
                </a:solidFill>
                <a:effectLst/>
                <a:latin typeface="+mn-lt"/>
                <a:ea typeface="+mn-ea"/>
                <a:cs typeface="+mn-cs"/>
              </a:rPr>
              <a:t>Creator:benoitpetit</a:t>
            </a:r>
            <a:endParaRPr lang="en-US" sz="1800" b="0" i="0" kern="1200">
              <a:solidFill>
                <a:schemeClr val="tx1"/>
              </a:solidFill>
              <a:effectLst/>
              <a:latin typeface="+mn-lt"/>
              <a:ea typeface="+mn-ea"/>
              <a:cs typeface="+mn-cs"/>
            </a:endParaRPr>
          </a:p>
          <a:p>
            <a:r>
              <a:rPr lang="en-US" sz="1800" b="0" i="0" kern="1200">
                <a:solidFill>
                  <a:schemeClr val="tx1"/>
                </a:solidFill>
                <a:effectLst/>
                <a:latin typeface="+mn-lt"/>
                <a:ea typeface="+mn-ea"/>
                <a:cs typeface="+mn-cs"/>
              </a:rPr>
              <a:t>Source: https://openclipart.org/detail/193152/brain-activity-metacognition</a:t>
            </a:r>
            <a:endParaRPr lang="en-US" sz="1800" b="0" i="0" kern="1200">
              <a:solidFill>
                <a:schemeClr val="tx1"/>
              </a:solidFill>
              <a:effectLst/>
              <a:latin typeface="+mn-lt"/>
              <a:cs typeface="Calibri"/>
            </a:endParaRPr>
          </a:p>
          <a:p>
            <a:r>
              <a:rPr lang="en-US" sz="1800" b="0" i="0" kern="1200">
                <a:solidFill>
                  <a:schemeClr val="tx1"/>
                </a:solidFill>
                <a:effectLst/>
                <a:latin typeface="+mn-lt"/>
                <a:ea typeface="+mn-ea"/>
                <a:cs typeface="+mn-cs"/>
              </a:rPr>
              <a:t>Copyright information: Creative </a:t>
            </a:r>
            <a:r>
              <a:rPr lang="en-US" sz="1800" b="0" i="0" kern="1200" err="1">
                <a:solidFill>
                  <a:schemeClr val="tx1"/>
                </a:solidFill>
                <a:effectLst/>
                <a:latin typeface="+mn-lt"/>
                <a:ea typeface="+mn-ea"/>
                <a:cs typeface="+mn-cs"/>
              </a:rPr>
              <a:t>Commonz</a:t>
            </a:r>
            <a:r>
              <a:rPr lang="en-US" sz="1800" b="0" i="0" kern="1200">
                <a:solidFill>
                  <a:schemeClr val="tx1"/>
                </a:solidFill>
                <a:effectLst/>
                <a:latin typeface="+mn-lt"/>
                <a:ea typeface="+mn-ea"/>
                <a:cs typeface="+mn-cs"/>
              </a:rPr>
              <a:t> Zero</a:t>
            </a:r>
            <a:r>
              <a:rPr lang="en-US" sz="1800" b="0" i="0" kern="1200" baseline="0">
                <a:solidFill>
                  <a:schemeClr val="tx1"/>
                </a:solidFill>
                <a:effectLst/>
                <a:latin typeface="+mn-lt"/>
                <a:ea typeface="+mn-ea"/>
                <a:cs typeface="+mn-cs"/>
              </a:rPr>
              <a:t> 1.0 Public Domain License</a:t>
            </a:r>
            <a:r>
              <a:rPr lang="en-US" sz="1800"/>
              <a:t> </a:t>
            </a:r>
            <a:endParaRPr lang="en-US" sz="1800" b="0" i="0" kern="1200">
              <a:solidFill>
                <a:schemeClr val="tx1"/>
              </a:solidFill>
              <a:effectLst/>
              <a:latin typeface="+mn-lt"/>
              <a:cs typeface="Calibri"/>
            </a:endParaRPr>
          </a:p>
          <a:p>
            <a:endParaRPr lang="en-US" sz="1800"/>
          </a:p>
          <a:p>
            <a:pPr marL="457200" marR="0" lvl="0" indent="-171450" algn="l" rtl="0">
              <a:lnSpc>
                <a:spcPct val="115000"/>
              </a:lnSpc>
              <a:spcBef>
                <a:spcPts val="500"/>
              </a:spcBef>
              <a:spcAft>
                <a:spcPts val="0"/>
              </a:spcAft>
              <a:buClr>
                <a:schemeClr val="dk1"/>
              </a:buClr>
              <a:buSzPct val="100000"/>
              <a:buFont typeface="Lato"/>
            </a:pPr>
            <a:endParaRPr lang="en-US" sz="1800" b="0" i="0" u="none" strike="noStrike" cap="none">
              <a:solidFill>
                <a:schemeClr val="dk1"/>
              </a:solidFill>
              <a:latin typeface="Lato"/>
              <a:ea typeface="Lato"/>
              <a:cs typeface="Lato"/>
              <a:sym typeface="Lato"/>
            </a:endParaRPr>
          </a:p>
          <a:p>
            <a:pPr marL="0" lvl="0" indent="0" rtl="0">
              <a:lnSpc>
                <a:spcPct val="115000"/>
              </a:lnSpc>
              <a:spcBef>
                <a:spcPts val="0"/>
              </a:spcBef>
              <a:buNone/>
            </a:pPr>
            <a:endParaRPr lang="en-US" sz="1900">
              <a:latin typeface="Lato"/>
              <a:ea typeface="Lato"/>
              <a:cs typeface="Lato"/>
              <a:sym typeface="Lato"/>
            </a:endParaRPr>
          </a:p>
          <a:p>
            <a:pPr marL="0" lvl="0" indent="0" rtl="0">
              <a:lnSpc>
                <a:spcPct val="115000"/>
              </a:lnSpc>
              <a:spcBef>
                <a:spcPts val="0"/>
              </a:spcBef>
              <a:buNone/>
            </a:pPr>
            <a:endParaRPr lang="en-US" sz="1200">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41</a:t>
            </a:fld>
            <a:endParaRPr lang="en-US"/>
          </a:p>
        </p:txBody>
      </p:sp>
    </p:spTree>
    <p:extLst>
      <p:ext uri="{BB962C8B-B14F-4D97-AF65-F5344CB8AC3E}">
        <p14:creationId xmlns:p14="http://schemas.microsoft.com/office/powerpoint/2010/main" val="235997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Several elements of a patient’s past medical history are also important. All women of child-bearing age should be asked if they are or could be pregnant, asking for </a:t>
            </a:r>
            <a:r>
              <a:rPr lang="en-US" kern="1200">
                <a:effectLst/>
              </a:rPr>
              <a:t>the </a:t>
            </a:r>
            <a:r>
              <a:rPr lang="en-US"/>
              <a:t>date of their menstrual period. </a:t>
            </a:r>
            <a:r>
              <a:rPr lang="en-US" kern="1200">
                <a:effectLst/>
              </a:rPr>
              <a:t>Pregnancy causes some of the organs to be moved out of their usual position and changes the </a:t>
            </a:r>
            <a:r>
              <a:rPr lang="en-US"/>
              <a:t>body’s response </a:t>
            </a:r>
            <a:r>
              <a:rPr lang="en-US" kern="1200">
                <a:effectLst/>
              </a:rPr>
              <a:t>to trauma. </a:t>
            </a:r>
            <a:r>
              <a:rPr lang="en-US"/>
              <a:t>If more than 20-weeks gestation, place the patient on their left lateral side while maintaining c-spine immobilization. This decreases compression </a:t>
            </a:r>
            <a:r>
              <a:rPr lang="en-US" kern="1200">
                <a:effectLst/>
              </a:rPr>
              <a:t>of the </a:t>
            </a:r>
            <a:r>
              <a:rPr lang="en-US"/>
              <a:t>inferior vena cava by the pregnant uterus and ensures blood can flow from the lower body back to the heart</a:t>
            </a:r>
            <a:r>
              <a:rPr lang="en-US" kern="1200">
                <a:effectLst/>
              </a:rPr>
              <a:t>.</a:t>
            </a:r>
            <a:endParaRPr lang="en-US" b="0" i="0" u="none" strike="noStrike" cap="none"/>
          </a:p>
          <a:p>
            <a:pPr marL="0" marR="0" lvl="0" indent="0" algn="l" rtl="0">
              <a:lnSpc>
                <a:spcPct val="90000"/>
              </a:lnSpc>
              <a:spcBef>
                <a:spcPts val="0"/>
              </a:spcBef>
              <a:spcAft>
                <a:spcPts val="0"/>
              </a:spcAft>
              <a:buClr>
                <a:schemeClr val="dk1"/>
              </a:buClr>
              <a:buSzPct val="25000"/>
              <a:buFont typeface="Arial"/>
              <a:buNone/>
            </a:pPr>
            <a:endParaRPr lang="en-US" sz="1900" b="0" i="0" u="none" strike="noStrike" cap="none">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Image:</a:t>
            </a:r>
            <a:endParaRPr lang="en-US" sz="18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Title: </a:t>
            </a:r>
            <a:r>
              <a:rPr lang="en-US" sz="1100" b="0" i="0" kern="1200">
                <a:solidFill>
                  <a:schemeClr val="tx1"/>
                </a:solidFill>
                <a:effectLst/>
                <a:latin typeface="+mn-lt"/>
                <a:ea typeface="+mn-ea"/>
                <a:cs typeface="+mn-cs"/>
              </a:rPr>
              <a:t>Brain activity – </a:t>
            </a:r>
            <a:r>
              <a:rPr lang="en-US" sz="1100" b="0" i="0" kern="1200" err="1">
                <a:solidFill>
                  <a:schemeClr val="tx1"/>
                </a:solidFill>
                <a:effectLst/>
                <a:latin typeface="+mn-lt"/>
                <a:ea typeface="+mn-ea"/>
                <a:cs typeface="+mn-cs"/>
              </a:rPr>
              <a:t>Métacognition</a:t>
            </a:r>
            <a:endParaRPr lang="en-US" sz="1800" b="0" i="0" kern="1200">
              <a:solidFill>
                <a:schemeClr val="tx1"/>
              </a:solidFill>
              <a:effectLst/>
              <a:latin typeface="+mn-lt"/>
              <a:ea typeface="+mn-ea"/>
              <a:cs typeface="+mn-cs"/>
            </a:endParaRPr>
          </a:p>
          <a:p>
            <a:r>
              <a:rPr lang="en-US" sz="1800" b="0" i="0" kern="1200" err="1">
                <a:solidFill>
                  <a:schemeClr val="tx1"/>
                </a:solidFill>
                <a:effectLst/>
                <a:latin typeface="+mn-lt"/>
                <a:ea typeface="+mn-ea"/>
                <a:cs typeface="+mn-cs"/>
              </a:rPr>
              <a:t>Creator:benoitpetit</a:t>
            </a:r>
            <a:endParaRPr lang="en-US" sz="1800" b="0" i="0" kern="1200">
              <a:solidFill>
                <a:schemeClr val="tx1"/>
              </a:solidFill>
              <a:effectLst/>
              <a:latin typeface="+mn-lt"/>
              <a:ea typeface="+mn-ea"/>
              <a:cs typeface="+mn-cs"/>
            </a:endParaRPr>
          </a:p>
          <a:p>
            <a:r>
              <a:rPr lang="en-US" sz="1800" b="0" i="0" kern="1200">
                <a:solidFill>
                  <a:schemeClr val="tx1"/>
                </a:solidFill>
                <a:effectLst/>
                <a:latin typeface="+mn-lt"/>
                <a:ea typeface="+mn-ea"/>
                <a:cs typeface="+mn-cs"/>
              </a:rPr>
              <a:t>Source: https://openclipart.org/detail/193152/brain-activity-metacognition</a:t>
            </a:r>
            <a:endParaRPr lang="en-US" sz="1800" b="0" i="0" kern="1200">
              <a:solidFill>
                <a:schemeClr val="tx1"/>
              </a:solidFill>
              <a:effectLst/>
              <a:latin typeface="+mn-lt"/>
              <a:cs typeface="Calibri"/>
            </a:endParaRPr>
          </a:p>
          <a:p>
            <a:r>
              <a:rPr lang="en-US" sz="1800" b="0" i="0" kern="1200">
                <a:solidFill>
                  <a:schemeClr val="tx1"/>
                </a:solidFill>
                <a:effectLst/>
                <a:latin typeface="+mn-lt"/>
                <a:ea typeface="+mn-ea"/>
                <a:cs typeface="+mn-cs"/>
              </a:rPr>
              <a:t>Copyright information: Creative </a:t>
            </a:r>
            <a:r>
              <a:rPr lang="en-US" sz="1800" b="0" i="0" kern="1200" err="1">
                <a:solidFill>
                  <a:schemeClr val="tx1"/>
                </a:solidFill>
                <a:effectLst/>
                <a:latin typeface="+mn-lt"/>
                <a:ea typeface="+mn-ea"/>
                <a:cs typeface="+mn-cs"/>
              </a:rPr>
              <a:t>Commonz</a:t>
            </a:r>
            <a:r>
              <a:rPr lang="en-US" sz="1800" b="0" i="0" kern="1200">
                <a:solidFill>
                  <a:schemeClr val="tx1"/>
                </a:solidFill>
                <a:effectLst/>
                <a:latin typeface="+mn-lt"/>
                <a:ea typeface="+mn-ea"/>
                <a:cs typeface="+mn-cs"/>
              </a:rPr>
              <a:t> Zero</a:t>
            </a:r>
            <a:r>
              <a:rPr lang="en-US" sz="1800" b="0" i="0" kern="1200" baseline="0">
                <a:solidFill>
                  <a:schemeClr val="tx1"/>
                </a:solidFill>
                <a:effectLst/>
                <a:latin typeface="+mn-lt"/>
                <a:ea typeface="+mn-ea"/>
                <a:cs typeface="+mn-cs"/>
              </a:rPr>
              <a:t> 1.0 Public Domain License</a:t>
            </a:r>
            <a:r>
              <a:rPr lang="en-US" sz="1800"/>
              <a:t> </a:t>
            </a:r>
            <a:endParaRPr lang="en-US" sz="1800" b="0" i="0" kern="1200">
              <a:solidFill>
                <a:schemeClr val="tx1"/>
              </a:solidFill>
              <a:effectLst/>
              <a:latin typeface="+mn-lt"/>
              <a:cs typeface="Calibri"/>
            </a:endParaRPr>
          </a:p>
          <a:p>
            <a:endParaRPr lang="en-US" sz="1800"/>
          </a:p>
          <a:p>
            <a:pPr marL="457200" marR="0" lvl="0" indent="-171450" algn="l" rtl="0">
              <a:lnSpc>
                <a:spcPct val="115000"/>
              </a:lnSpc>
              <a:spcBef>
                <a:spcPts val="500"/>
              </a:spcBef>
              <a:spcAft>
                <a:spcPts val="0"/>
              </a:spcAft>
              <a:buClr>
                <a:schemeClr val="dk1"/>
              </a:buClr>
              <a:buSzPct val="100000"/>
              <a:buFont typeface="Lato"/>
            </a:pPr>
            <a:endParaRPr lang="en-US" sz="1800" b="0" i="0" u="none" strike="noStrike" cap="none">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1900" b="0" i="0" u="none" strike="noStrike" cap="none">
              <a:solidFill>
                <a:schemeClr val="dk1"/>
              </a:solidFill>
              <a:latin typeface="Lato"/>
              <a:ea typeface="Lato"/>
              <a:cs typeface="Lato"/>
              <a:sym typeface="Lato"/>
            </a:endParaRPr>
          </a:p>
          <a:p>
            <a:pPr marL="0" lvl="0" indent="0" rtl="0">
              <a:lnSpc>
                <a:spcPct val="115000"/>
              </a:lnSpc>
              <a:spcBef>
                <a:spcPts val="0"/>
              </a:spcBef>
              <a:buNone/>
            </a:pPr>
            <a:endParaRPr lang="en-US" sz="1200">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42</a:t>
            </a:fld>
            <a:endParaRPr lang="en-US"/>
          </a:p>
        </p:txBody>
      </p:sp>
    </p:spTree>
    <p:extLst>
      <p:ext uri="{BB962C8B-B14F-4D97-AF65-F5344CB8AC3E}">
        <p14:creationId xmlns:p14="http://schemas.microsoft.com/office/powerpoint/2010/main" val="1223544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 patient when their last tetanus vaccination was. If the </a:t>
            </a:r>
            <a:r>
              <a:rPr lang="en-US" kern="1200">
                <a:effectLst/>
              </a:rPr>
              <a:t>person has not had a tetanus vaccination within the past </a:t>
            </a:r>
            <a:r>
              <a:rPr lang="en-US"/>
              <a:t>five </a:t>
            </a:r>
            <a:r>
              <a:rPr lang="en-US" kern="1200">
                <a:effectLst/>
              </a:rPr>
              <a:t>years and has a </a:t>
            </a:r>
            <a:r>
              <a:rPr lang="en-US"/>
              <a:t>skin penetrating injury, they need to have their </a:t>
            </a:r>
            <a:r>
              <a:rPr lang="en-US" kern="1200">
                <a:effectLst/>
              </a:rPr>
              <a:t>vaccination</a:t>
            </a:r>
            <a:r>
              <a:rPr lang="en-US"/>
              <a:t> updated</a:t>
            </a:r>
            <a:r>
              <a:rPr lang="en-US" kern="1200">
                <a:effectLst/>
              </a:rPr>
              <a:t>.</a:t>
            </a:r>
            <a:r>
              <a:rPr lang="en-US"/>
              <a:t> Follow local protocols</a:t>
            </a:r>
            <a:r>
              <a:rPr lang="en-US" b="0" i="0" kern="1200">
                <a:effectLst/>
              </a:rPr>
              <a:t>.</a:t>
            </a:r>
            <a:r>
              <a:rPr lang="en-US"/>
              <a:t> </a:t>
            </a:r>
            <a:endParaRPr lang="en-US" b="0" i="0" kern="1200">
              <a:effectLst/>
              <a:ea typeface="+mn-ea"/>
              <a:cs typeface="+mn-cs"/>
            </a:endParaRPr>
          </a:p>
          <a:p>
            <a:endParaRPr lang="en-US" sz="1800"/>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a:solidFill>
                  <a:schemeClr val="tx1"/>
                </a:solidFill>
                <a:effectLst/>
                <a:latin typeface="+mn-lt"/>
                <a:ea typeface="+mn-ea"/>
                <a:cs typeface="+mn-cs"/>
              </a:rPr>
              <a:t>Image:</a:t>
            </a:r>
            <a:endParaRPr lang="en-US" sz="20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a:solidFill>
                  <a:schemeClr val="tx1"/>
                </a:solidFill>
                <a:effectLst/>
                <a:latin typeface="+mn-lt"/>
                <a:ea typeface="+mn-ea"/>
                <a:cs typeface="+mn-cs"/>
              </a:rPr>
              <a:t>Title: </a:t>
            </a:r>
            <a:r>
              <a:rPr lang="en-US" sz="1200" b="0" i="0" kern="1200">
                <a:solidFill>
                  <a:schemeClr val="tx1"/>
                </a:solidFill>
                <a:effectLst/>
                <a:latin typeface="+mn-lt"/>
                <a:ea typeface="+mn-ea"/>
                <a:cs typeface="+mn-cs"/>
              </a:rPr>
              <a:t>Brain activity – </a:t>
            </a:r>
            <a:r>
              <a:rPr lang="en-US" sz="1200" b="0" i="0" kern="1200" err="1">
                <a:solidFill>
                  <a:schemeClr val="tx1"/>
                </a:solidFill>
                <a:effectLst/>
                <a:latin typeface="+mn-lt"/>
                <a:ea typeface="+mn-ea"/>
                <a:cs typeface="+mn-cs"/>
              </a:rPr>
              <a:t>Métacognition</a:t>
            </a:r>
            <a:endParaRPr lang="en-US" sz="2000" b="0" i="0" kern="1200">
              <a:solidFill>
                <a:schemeClr val="tx1"/>
              </a:solidFill>
              <a:effectLst/>
              <a:latin typeface="+mn-lt"/>
              <a:ea typeface="+mn-ea"/>
              <a:cs typeface="+mn-cs"/>
            </a:endParaRPr>
          </a:p>
          <a:p>
            <a:r>
              <a:rPr lang="en-US" sz="2000" b="0" i="0" kern="1200" err="1">
                <a:solidFill>
                  <a:schemeClr val="tx1"/>
                </a:solidFill>
                <a:effectLst/>
                <a:latin typeface="+mn-lt"/>
                <a:ea typeface="+mn-ea"/>
                <a:cs typeface="+mn-cs"/>
              </a:rPr>
              <a:t>Creator:benoitpetit</a:t>
            </a:r>
            <a:endParaRPr lang="en-US" sz="2000" b="0" i="0" kern="1200">
              <a:solidFill>
                <a:schemeClr val="tx1"/>
              </a:solidFill>
              <a:effectLst/>
              <a:latin typeface="+mn-lt"/>
              <a:ea typeface="+mn-ea"/>
              <a:cs typeface="+mn-cs"/>
            </a:endParaRPr>
          </a:p>
          <a:p>
            <a:r>
              <a:rPr lang="en-US" sz="2000" b="0" i="0" kern="1200">
                <a:solidFill>
                  <a:schemeClr val="tx1"/>
                </a:solidFill>
                <a:effectLst/>
                <a:latin typeface="+mn-lt"/>
                <a:ea typeface="+mn-ea"/>
                <a:cs typeface="+mn-cs"/>
              </a:rPr>
              <a:t>Source: https://openclipart.org/detail/193152/brain-activity-metacognition</a:t>
            </a:r>
            <a:endParaRPr lang="en-US" sz="2000" b="0" i="0" kern="1200">
              <a:solidFill>
                <a:schemeClr val="tx1"/>
              </a:solidFill>
              <a:effectLst/>
              <a:latin typeface="+mn-lt"/>
              <a:cs typeface="Calibri"/>
            </a:endParaRPr>
          </a:p>
          <a:p>
            <a:r>
              <a:rPr lang="en-US" sz="2000" b="0" i="0" kern="1200">
                <a:solidFill>
                  <a:schemeClr val="tx1"/>
                </a:solidFill>
                <a:effectLst/>
                <a:latin typeface="+mn-lt"/>
                <a:ea typeface="+mn-ea"/>
                <a:cs typeface="+mn-cs"/>
              </a:rPr>
              <a:t>Copyright information: Creative </a:t>
            </a:r>
            <a:r>
              <a:rPr lang="en-US" sz="2000" b="0" i="0" kern="1200" err="1">
                <a:solidFill>
                  <a:schemeClr val="tx1"/>
                </a:solidFill>
                <a:effectLst/>
                <a:latin typeface="+mn-lt"/>
                <a:ea typeface="+mn-ea"/>
                <a:cs typeface="+mn-cs"/>
              </a:rPr>
              <a:t>Commonz</a:t>
            </a:r>
            <a:r>
              <a:rPr lang="en-US" sz="2000" b="0" i="0" kern="1200">
                <a:solidFill>
                  <a:schemeClr val="tx1"/>
                </a:solidFill>
                <a:effectLst/>
                <a:latin typeface="+mn-lt"/>
                <a:ea typeface="+mn-ea"/>
                <a:cs typeface="+mn-cs"/>
              </a:rPr>
              <a:t> Zero</a:t>
            </a:r>
            <a:r>
              <a:rPr lang="en-US" sz="2000" b="0" i="0" kern="1200" baseline="0">
                <a:solidFill>
                  <a:schemeClr val="tx1"/>
                </a:solidFill>
                <a:effectLst/>
                <a:latin typeface="+mn-lt"/>
                <a:ea typeface="+mn-ea"/>
                <a:cs typeface="+mn-cs"/>
              </a:rPr>
              <a:t> 1.0 Public Domain License</a:t>
            </a:r>
            <a:r>
              <a:rPr lang="en-US" sz="2000"/>
              <a:t> </a:t>
            </a:r>
            <a:endParaRPr lang="en-US" sz="2000" b="0" i="0" kern="1200">
              <a:solidFill>
                <a:schemeClr val="tx1"/>
              </a:solidFill>
              <a:effectLst/>
              <a:latin typeface="+mn-lt"/>
              <a:cs typeface="Calibri"/>
            </a:endParaRPr>
          </a:p>
          <a:p>
            <a:pPr marL="0" marR="0" lvl="0" indent="0" algn="l" rtl="0">
              <a:lnSpc>
                <a:spcPct val="90000"/>
              </a:lnSpc>
              <a:spcBef>
                <a:spcPts val="0"/>
              </a:spcBef>
              <a:spcAft>
                <a:spcPts val="0"/>
              </a:spcAft>
              <a:buClr>
                <a:schemeClr val="dk1"/>
              </a:buClr>
              <a:buSzPct val="25000"/>
              <a:buFont typeface="Arial"/>
              <a:buNone/>
            </a:pPr>
            <a:endParaRPr lang="en-US" sz="1900" b="0" i="0" u="none" strike="noStrike" cap="none">
              <a:solidFill>
                <a:schemeClr val="dk1"/>
              </a:solidFill>
              <a:latin typeface="Lato"/>
              <a:ea typeface="Lato"/>
              <a:cs typeface="Lato"/>
              <a:sym typeface="Lato"/>
            </a:endParaRPr>
          </a:p>
          <a:p>
            <a:pPr marL="0" lvl="0" indent="0" rtl="0">
              <a:lnSpc>
                <a:spcPct val="115000"/>
              </a:lnSpc>
              <a:spcBef>
                <a:spcPts val="0"/>
              </a:spcBef>
              <a:buNone/>
            </a:pPr>
            <a:endParaRPr lang="en-US" sz="1200">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43</a:t>
            </a:fld>
            <a:endParaRPr lang="en-US"/>
          </a:p>
        </p:txBody>
      </p:sp>
    </p:spTree>
    <p:extLst>
      <p:ext uri="{BB962C8B-B14F-4D97-AF65-F5344CB8AC3E}">
        <p14:creationId xmlns:p14="http://schemas.microsoft.com/office/powerpoint/2010/main" val="19471887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about current and past medical illnesses </a:t>
            </a:r>
            <a:r>
              <a:rPr lang="en-US" kern="1200">
                <a:effectLst/>
              </a:rPr>
              <a:t>that </a:t>
            </a:r>
            <a:r>
              <a:rPr lang="en-US"/>
              <a:t>may </a:t>
            </a:r>
            <a:r>
              <a:rPr lang="en-US" kern="1200">
                <a:effectLst/>
              </a:rPr>
              <a:t>put </a:t>
            </a:r>
            <a:r>
              <a:rPr lang="en-US"/>
              <a:t>individuals </a:t>
            </a:r>
            <a:r>
              <a:rPr lang="en-US" kern="1200">
                <a:effectLst/>
              </a:rPr>
              <a:t>at </a:t>
            </a:r>
            <a:r>
              <a:rPr lang="en-US"/>
              <a:t>a </a:t>
            </a:r>
            <a:r>
              <a:rPr lang="en-US" kern="1200">
                <a:effectLst/>
              </a:rPr>
              <a:t>higher risk for </a:t>
            </a:r>
            <a:r>
              <a:rPr lang="en-US"/>
              <a:t>poor outcomes after an </a:t>
            </a:r>
            <a:r>
              <a:rPr lang="en-US" kern="1200">
                <a:effectLst/>
              </a:rPr>
              <a:t>injury</a:t>
            </a:r>
            <a:r>
              <a:rPr lang="en-US"/>
              <a:t>. These conditions include</a:t>
            </a:r>
            <a:r>
              <a:rPr lang="en-US" kern="1200">
                <a:effectLst/>
              </a:rPr>
              <a:t>:</a:t>
            </a:r>
            <a:r>
              <a:rPr lang="en-US"/>
              <a:t> age </a:t>
            </a:r>
            <a:r>
              <a:rPr lang="en-US" kern="1200">
                <a:effectLst/>
              </a:rPr>
              <a:t>less than 5 years or greater than 55 years</a:t>
            </a:r>
            <a:r>
              <a:rPr lang="en-US"/>
              <a:t>, heart </a:t>
            </a:r>
            <a:r>
              <a:rPr lang="en-US" kern="1200">
                <a:effectLst/>
              </a:rPr>
              <a:t>or lung disease</a:t>
            </a:r>
            <a:r>
              <a:rPr lang="en-US"/>
              <a:t>, diabetes, liver </a:t>
            </a:r>
            <a:r>
              <a:rPr lang="en-US" kern="1200">
                <a:effectLst/>
              </a:rPr>
              <a:t>failure </a:t>
            </a:r>
            <a:r>
              <a:rPr lang="en-US"/>
              <a:t>or </a:t>
            </a:r>
            <a:r>
              <a:rPr lang="en-US" kern="1200">
                <a:effectLst/>
              </a:rPr>
              <a:t>cirrhosis</a:t>
            </a:r>
            <a:r>
              <a:rPr lang="en-US"/>
              <a:t>, obesity, pregnancy, immunosuppression </a:t>
            </a:r>
            <a:r>
              <a:rPr lang="en-US" kern="1200">
                <a:effectLst/>
              </a:rPr>
              <a:t>(including HIV</a:t>
            </a:r>
            <a:r>
              <a:rPr lang="en-US"/>
              <a:t>), bleeding disorders </a:t>
            </a:r>
            <a:r>
              <a:rPr lang="en-US" kern="1200">
                <a:effectLst/>
              </a:rPr>
              <a:t>or taking </a:t>
            </a:r>
            <a:r>
              <a:rPr lang="en-US"/>
              <a:t>blood thinners</a:t>
            </a:r>
            <a:r>
              <a:rPr lang="en-US" b="0" i="0" kern="1200">
                <a:effectLst/>
              </a:rPr>
              <a:t>.</a:t>
            </a:r>
            <a:r>
              <a:rPr lang="en-US"/>
              <a:t> </a:t>
            </a:r>
            <a:r>
              <a:rPr lang="en-NZ"/>
              <a:t> </a:t>
            </a:r>
            <a:endParaRPr lang="en-US"/>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44</a:t>
            </a:fld>
            <a:endParaRPr lang="en-US"/>
          </a:p>
        </p:txBody>
      </p:sp>
    </p:spTree>
    <p:extLst>
      <p:ext uri="{BB962C8B-B14F-4D97-AF65-F5344CB8AC3E}">
        <p14:creationId xmlns:p14="http://schemas.microsoft.com/office/powerpoint/2010/main" val="1739143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 L in SAMPLE prompts us to ask when the patient last ate or drank. A full stomach increases the risk of vomiting and possible choking. This is very important when intubation is possible or if the patient needs emergency surgery</a:t>
            </a:r>
            <a:r>
              <a:rPr lang="en-US" b="0" i="0" kern="1200">
                <a:effectLst/>
              </a:rPr>
              <a:t>.</a:t>
            </a:r>
          </a:p>
          <a:p>
            <a:pPr>
              <a:defRPr/>
            </a:pPr>
            <a:endParaRPr lang="en-US" sz="1900" b="0" i="0" u="none" strike="noStrike" kern="1200" cap="none">
              <a:solidFill>
                <a:schemeClr val="dk1"/>
              </a:solidFill>
              <a:effectLst/>
              <a:latin typeface="Lato"/>
              <a:ea typeface="Lato"/>
              <a:cs typeface="Lato"/>
              <a:sym typeface="Lato"/>
            </a:endParaRPr>
          </a:p>
          <a:p>
            <a:pPr>
              <a:defRPr/>
            </a:pPr>
            <a:endParaRPr lang="en-US" sz="1900" b="0" i="0" u="none" strike="noStrike" kern="1200" cap="none">
              <a:solidFill>
                <a:schemeClr val="dk1"/>
              </a:solidFill>
              <a:effectLst/>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a:solidFill>
                  <a:schemeClr val="tx1"/>
                </a:solidFill>
                <a:effectLst/>
                <a:latin typeface="+mn-lt"/>
                <a:ea typeface="+mn-ea"/>
                <a:cs typeface="+mn-cs"/>
              </a:rPr>
              <a:t>Image:</a:t>
            </a:r>
            <a:endParaRPr lang="en-US" sz="20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a:solidFill>
                  <a:schemeClr val="tx1"/>
                </a:solidFill>
                <a:effectLst/>
                <a:latin typeface="+mn-lt"/>
                <a:ea typeface="+mn-ea"/>
                <a:cs typeface="+mn-cs"/>
              </a:rPr>
              <a:t>Title: </a:t>
            </a:r>
            <a:r>
              <a:rPr lang="en-US" sz="1200" b="0" i="0" kern="1200">
                <a:solidFill>
                  <a:schemeClr val="tx1"/>
                </a:solidFill>
                <a:effectLst/>
                <a:latin typeface="+mn-lt"/>
                <a:ea typeface="+mn-ea"/>
                <a:cs typeface="+mn-cs"/>
              </a:rPr>
              <a:t>Brain activity – </a:t>
            </a:r>
            <a:r>
              <a:rPr lang="en-US" sz="1200" b="0" i="0" kern="1200" err="1">
                <a:solidFill>
                  <a:schemeClr val="tx1"/>
                </a:solidFill>
                <a:effectLst/>
                <a:latin typeface="+mn-lt"/>
                <a:ea typeface="+mn-ea"/>
                <a:cs typeface="+mn-cs"/>
              </a:rPr>
              <a:t>Métacognition</a:t>
            </a:r>
            <a:endParaRPr lang="en-US" sz="2000" b="0" i="0" kern="1200">
              <a:solidFill>
                <a:schemeClr val="tx1"/>
              </a:solidFill>
              <a:effectLst/>
              <a:latin typeface="+mn-lt"/>
              <a:ea typeface="+mn-ea"/>
              <a:cs typeface="+mn-cs"/>
            </a:endParaRPr>
          </a:p>
          <a:p>
            <a:r>
              <a:rPr lang="en-US" sz="2000" b="0" i="0" kern="1200" err="1">
                <a:solidFill>
                  <a:schemeClr val="tx1"/>
                </a:solidFill>
                <a:effectLst/>
                <a:latin typeface="+mn-lt"/>
                <a:ea typeface="+mn-ea"/>
                <a:cs typeface="+mn-cs"/>
              </a:rPr>
              <a:t>Creator:benoitpetit</a:t>
            </a:r>
            <a:endParaRPr lang="en-US" sz="2000" b="0" i="0" kern="1200">
              <a:solidFill>
                <a:schemeClr val="tx1"/>
              </a:solidFill>
              <a:effectLst/>
              <a:latin typeface="+mn-lt"/>
              <a:ea typeface="+mn-ea"/>
              <a:cs typeface="+mn-cs"/>
            </a:endParaRPr>
          </a:p>
          <a:p>
            <a:r>
              <a:rPr lang="en-US" sz="2000" b="0" i="0" kern="1200">
                <a:solidFill>
                  <a:schemeClr val="tx1"/>
                </a:solidFill>
                <a:effectLst/>
                <a:latin typeface="+mn-lt"/>
                <a:ea typeface="+mn-ea"/>
                <a:cs typeface="+mn-cs"/>
              </a:rPr>
              <a:t>Source: https://openclipart.org/detail/193152/brain-activity-metacognition</a:t>
            </a:r>
            <a:endParaRPr lang="en-US" sz="2000" b="0" i="0" kern="1200">
              <a:solidFill>
                <a:schemeClr val="tx1"/>
              </a:solidFill>
              <a:effectLst/>
              <a:latin typeface="+mn-lt"/>
              <a:cs typeface="Calibri"/>
            </a:endParaRPr>
          </a:p>
          <a:p>
            <a:r>
              <a:rPr lang="en-US" sz="2000" b="0" i="0" kern="1200">
                <a:solidFill>
                  <a:schemeClr val="tx1"/>
                </a:solidFill>
                <a:effectLst/>
                <a:latin typeface="+mn-lt"/>
                <a:ea typeface="+mn-ea"/>
                <a:cs typeface="+mn-cs"/>
              </a:rPr>
              <a:t>Copyright information: Creative </a:t>
            </a:r>
            <a:r>
              <a:rPr lang="en-US" sz="2000" b="0" i="0" kern="1200" err="1">
                <a:solidFill>
                  <a:schemeClr val="tx1"/>
                </a:solidFill>
                <a:effectLst/>
                <a:latin typeface="+mn-lt"/>
                <a:ea typeface="+mn-ea"/>
                <a:cs typeface="+mn-cs"/>
              </a:rPr>
              <a:t>Commonz</a:t>
            </a:r>
            <a:r>
              <a:rPr lang="en-US" sz="2000" b="0" i="0" kern="1200">
                <a:solidFill>
                  <a:schemeClr val="tx1"/>
                </a:solidFill>
                <a:effectLst/>
                <a:latin typeface="+mn-lt"/>
                <a:ea typeface="+mn-ea"/>
                <a:cs typeface="+mn-cs"/>
              </a:rPr>
              <a:t> Zero</a:t>
            </a:r>
            <a:r>
              <a:rPr lang="en-US" sz="2000" b="0" i="0" kern="1200" baseline="0">
                <a:solidFill>
                  <a:schemeClr val="tx1"/>
                </a:solidFill>
                <a:effectLst/>
                <a:latin typeface="+mn-lt"/>
                <a:ea typeface="+mn-ea"/>
                <a:cs typeface="+mn-cs"/>
              </a:rPr>
              <a:t> 1.0 Public Domain License</a:t>
            </a:r>
            <a:r>
              <a:rPr lang="en-US" sz="2000"/>
              <a:t> </a:t>
            </a:r>
            <a:endParaRPr lang="en-US" sz="2000" b="0" i="0" kern="1200">
              <a:solidFill>
                <a:schemeClr val="tx1"/>
              </a:solidFill>
              <a:effectLst/>
              <a:latin typeface="+mn-lt"/>
              <a:cs typeface="Calibri"/>
            </a:endParaRPr>
          </a:p>
          <a:p>
            <a:pPr>
              <a:defRPr/>
            </a:pPr>
            <a:endParaRPr lang="en-US" sz="1900" b="0" i="0" u="none" strike="noStrike" cap="none">
              <a:solidFill>
                <a:schemeClr val="dk1"/>
              </a:solidFill>
              <a:latin typeface="Lato"/>
              <a:ea typeface="Lato"/>
              <a:cs typeface="Lato"/>
              <a:sym typeface="Lato"/>
            </a:endParaRPr>
          </a:p>
          <a:p>
            <a:pPr marL="514350" marR="0" lvl="1" indent="0" algn="l" rtl="0">
              <a:lnSpc>
                <a:spcPct val="115000"/>
              </a:lnSpc>
              <a:spcBef>
                <a:spcPts val="500"/>
              </a:spcBef>
              <a:spcAft>
                <a:spcPts val="0"/>
              </a:spcAft>
              <a:buClr>
                <a:schemeClr val="dk1"/>
              </a:buClr>
              <a:buSzPct val="100000"/>
              <a:buNone/>
            </a:pPr>
            <a:endParaRPr lang="en-US" sz="19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45</a:t>
            </a:fld>
            <a:endParaRPr lang="en-US"/>
          </a:p>
        </p:txBody>
      </p:sp>
    </p:spTree>
    <p:extLst>
      <p:ext uri="{BB962C8B-B14F-4D97-AF65-F5344CB8AC3E}">
        <p14:creationId xmlns:p14="http://schemas.microsoft.com/office/powerpoint/2010/main" val="715650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step in the SAMPLE approach is to ask about the events surrounding illness. Begin by assessing the mechanism of injury. If there was a road traffic accident, ask whether the patient was wearing a seatbelt. For assaults ask about the type of weapons used. Were drugs or alcohol involved? For burns, ask about the cause of the burn. </a:t>
            </a:r>
            <a:r>
              <a:rPr lang="en-US" kern="1200">
                <a:effectLst/>
              </a:rPr>
              <a:t>Certain mechanisms are high risk even if</a:t>
            </a:r>
            <a:r>
              <a:rPr lang="en-US" kern="1200" baseline="0">
                <a:effectLst/>
              </a:rPr>
              <a:t> </a:t>
            </a:r>
            <a:r>
              <a:rPr lang="en-US"/>
              <a:t>the patient does </a:t>
            </a:r>
            <a:r>
              <a:rPr lang="en-US" kern="1200">
                <a:effectLst/>
              </a:rPr>
              <a:t>not appear to be significantly injured</a:t>
            </a:r>
            <a:r>
              <a:rPr lang="en-US"/>
              <a:t> or ill</a:t>
            </a:r>
            <a:r>
              <a:rPr lang="en-US" kern="1200">
                <a:effectLst/>
              </a:rPr>
              <a:t>.</a:t>
            </a:r>
            <a:r>
              <a:rPr lang="en-US"/>
              <a:t> Always consider hidden injuries</a:t>
            </a:r>
            <a:r>
              <a:rPr lang="en-US" b="0" i="0" kern="1200">
                <a:effectLst/>
              </a:rPr>
              <a:t>.</a:t>
            </a:r>
            <a:r>
              <a:rPr lang="en-US"/>
              <a:t> </a:t>
            </a:r>
            <a:r>
              <a:rPr lang="en-NZ"/>
              <a:t> </a:t>
            </a:r>
            <a:endParaRPr lang="en-US" b="0" i="0" u="none" strike="noStrike" cap="none"/>
          </a:p>
          <a:p>
            <a:pPr marL="914400" lvl="0" indent="-349250">
              <a:spcBef>
                <a:spcPts val="500"/>
              </a:spcBef>
              <a:buFont typeface="Lato"/>
            </a:pPr>
            <a:endParaRPr lang="en-US" sz="1200" b="0" i="0" u="none" strike="noStrike" cap="none">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46</a:t>
            </a:fld>
            <a:endParaRPr lang="en-US"/>
          </a:p>
        </p:txBody>
      </p:sp>
    </p:spTree>
    <p:extLst>
      <p:ext uri="{BB962C8B-B14F-4D97-AF65-F5344CB8AC3E}">
        <p14:creationId xmlns:p14="http://schemas.microsoft.com/office/powerpoint/2010/main" val="3866644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t>
            </a:r>
            <a:r>
              <a:rPr lang="en-US" kern="1200">
                <a:effectLst/>
              </a:rPr>
              <a:t>there </a:t>
            </a:r>
            <a:r>
              <a:rPr lang="en-US"/>
              <a:t>was </a:t>
            </a:r>
            <a:r>
              <a:rPr lang="en-US" kern="1200">
                <a:effectLst/>
              </a:rPr>
              <a:t>a fall</a:t>
            </a:r>
            <a:r>
              <a:rPr lang="en-US"/>
              <a:t>, ask</a:t>
            </a:r>
            <a:r>
              <a:rPr lang="en-US" kern="1200">
                <a:effectLst/>
              </a:rPr>
              <a:t> the height </a:t>
            </a:r>
            <a:r>
              <a:rPr lang="en-US"/>
              <a:t>fallen from. </a:t>
            </a:r>
            <a:r>
              <a:rPr lang="en-US" kern="1200">
                <a:effectLst/>
              </a:rPr>
              <a:t>Falls </a:t>
            </a:r>
            <a:r>
              <a:rPr lang="en-US"/>
              <a:t>from </a:t>
            </a:r>
            <a:r>
              <a:rPr lang="en-US" kern="1200">
                <a:effectLst/>
              </a:rPr>
              <a:t>a greater distance increases the chance of serious injury</a:t>
            </a:r>
            <a:r>
              <a:rPr lang="en-US"/>
              <a:t>, especially from 3 meters or more or from a height twice the height of a child. Check the events surrounding the fall</a:t>
            </a:r>
            <a:r>
              <a:rPr lang="en-US" kern="1200">
                <a:effectLst/>
              </a:rPr>
              <a:t>. Falls in adults are often associated with older age,</a:t>
            </a:r>
            <a:r>
              <a:rPr lang="en-US" kern="1200" baseline="0">
                <a:effectLst/>
              </a:rPr>
              <a:t> </a:t>
            </a:r>
            <a:r>
              <a:rPr lang="en-US" kern="1200">
                <a:effectLst/>
              </a:rPr>
              <a:t>alcohol intoxication, or </a:t>
            </a:r>
            <a:r>
              <a:rPr lang="en-US"/>
              <a:t>failures </a:t>
            </a:r>
            <a:r>
              <a:rPr lang="en-US" kern="1200">
                <a:effectLst/>
              </a:rPr>
              <a:t>of workplace equipment and</a:t>
            </a:r>
            <a:r>
              <a:rPr lang="en-US" kern="1200" baseline="0">
                <a:effectLst/>
              </a:rPr>
              <a:t> </a:t>
            </a:r>
            <a:r>
              <a:rPr lang="en-US"/>
              <a:t>safety</a:t>
            </a:r>
            <a:r>
              <a:rPr lang="en-US" kern="1200">
                <a:effectLst/>
              </a:rPr>
              <a:t>. </a:t>
            </a:r>
            <a:r>
              <a:rPr lang="en-US"/>
              <a:t>Falls in children are </a:t>
            </a:r>
            <a:r>
              <a:rPr lang="en-US" kern="1200">
                <a:effectLst/>
              </a:rPr>
              <a:t>often from trees, windows or balconies</a:t>
            </a:r>
            <a:r>
              <a:rPr lang="en-US"/>
              <a:t> </a:t>
            </a:r>
            <a:r>
              <a:rPr lang="en-NZ"/>
              <a:t> </a:t>
            </a:r>
            <a:endParaRPr lang="en-US"/>
          </a:p>
          <a:p>
            <a:pPr marL="0" lvl="0" indent="0">
              <a:spcBef>
                <a:spcPts val="0"/>
              </a:spcBef>
              <a:buNone/>
            </a:pPr>
            <a:endParaRPr lang="en-US" sz="1200">
              <a:latin typeface="Calibri" panose="020F0502020204030204"/>
              <a:ea typeface="Lato"/>
              <a:cs typeface="Calibri" panose="020F0502020204030204"/>
            </a:endParaRPr>
          </a:p>
          <a:p>
            <a:pPr marL="457200" lvl="0" indent="-171450">
              <a:lnSpc>
                <a:spcPct val="115000"/>
              </a:lnSpc>
              <a:spcBef>
                <a:spcPts val="500"/>
              </a:spcBef>
              <a:buClr>
                <a:prstClr val="black"/>
              </a:buClr>
              <a:buSzPct val="100000"/>
              <a:buFont typeface="Lato"/>
            </a:pPr>
            <a:endParaRPr lang="en-US" sz="1200" b="0" i="0" u="none" strike="noStrike" cap="none">
              <a:solidFill>
                <a:schemeClr val="dk1"/>
              </a:solidFill>
              <a:latin typeface="Lato"/>
              <a:ea typeface="Lato"/>
              <a:cs typeface="Lato"/>
            </a:endParaRPr>
          </a:p>
          <a:p>
            <a:pPr marL="914400" lvl="0" indent="-349250">
              <a:spcBef>
                <a:spcPts val="500"/>
              </a:spcBef>
              <a:buFont typeface="Lato"/>
            </a:pPr>
            <a:endParaRPr lang="en-US" sz="1200" b="0" i="0" u="none" strike="noStrike" cap="none">
              <a:solidFill>
                <a:schemeClr val="dk1"/>
              </a:solidFill>
              <a:latin typeface="Lato"/>
              <a:ea typeface="Lato"/>
              <a:cs typeface="Lato"/>
            </a:endParaRPr>
          </a:p>
          <a:p>
            <a:pPr lvl="0"/>
            <a:endParaRPr lang="en-US" sz="1200" b="0" i="0" u="none" strike="noStrike" cap="none">
              <a:solidFill>
                <a:schemeClr val="dk1"/>
              </a:solidFill>
              <a:latin typeface="Calibri" panose="020F0502020204030204"/>
              <a:ea typeface="Lato"/>
              <a:cs typeface="Calibri" panose="020F0502020204030204"/>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47</a:t>
            </a:fld>
            <a:endParaRPr lang="en-US"/>
          </a:p>
        </p:txBody>
      </p:sp>
    </p:spTree>
    <p:extLst>
      <p:ext uri="{BB962C8B-B14F-4D97-AF65-F5344CB8AC3E}">
        <p14:creationId xmlns:p14="http://schemas.microsoft.com/office/powerpoint/2010/main" val="13146524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road crashes involving pedestrians </a:t>
            </a:r>
            <a:r>
              <a:rPr lang="en-US" kern="1200">
                <a:effectLst/>
              </a:rPr>
              <a:t>or </a:t>
            </a:r>
            <a:r>
              <a:rPr lang="en-US"/>
              <a:t>cyclists, ask if they were </a:t>
            </a:r>
            <a:r>
              <a:rPr lang="en-US" kern="1200">
                <a:effectLst/>
              </a:rPr>
              <a:t>hit by a vehicle</a:t>
            </a:r>
            <a:r>
              <a:rPr lang="en-US"/>
              <a:t>. If on a motorcycle, ask if they were thrown or ejected </a:t>
            </a:r>
            <a:r>
              <a:rPr lang="en-US" kern="1200">
                <a:effectLst/>
              </a:rPr>
              <a:t>and </a:t>
            </a:r>
            <a:r>
              <a:rPr lang="en-US"/>
              <a:t>how far. Check if </a:t>
            </a:r>
            <a:r>
              <a:rPr lang="en-US" kern="1200">
                <a:effectLst/>
              </a:rPr>
              <a:t>a </a:t>
            </a:r>
            <a:r>
              <a:rPr lang="en-US"/>
              <a:t>helmet was worn. Pedestrians </a:t>
            </a:r>
            <a:r>
              <a:rPr lang="en-US" kern="1200">
                <a:effectLst/>
              </a:rPr>
              <a:t>or </a:t>
            </a:r>
            <a:r>
              <a:rPr lang="en-US"/>
              <a:t>cyclists </a:t>
            </a:r>
            <a:r>
              <a:rPr lang="en-US" kern="1200">
                <a:effectLst/>
              </a:rPr>
              <a:t>are always at high risk </a:t>
            </a:r>
            <a:r>
              <a:rPr lang="en-US"/>
              <a:t>for </a:t>
            </a:r>
            <a:r>
              <a:rPr lang="en-US" kern="1200">
                <a:effectLst/>
              </a:rPr>
              <a:t>serious injury. Young children</a:t>
            </a:r>
            <a:r>
              <a:rPr lang="en-US" kern="1200" baseline="0">
                <a:effectLst/>
              </a:rPr>
              <a:t> </a:t>
            </a:r>
            <a:r>
              <a:rPr lang="en-US" kern="1200">
                <a:effectLst/>
              </a:rPr>
              <a:t>may be less able to report events</a:t>
            </a:r>
            <a:r>
              <a:rPr lang="en-US"/>
              <a:t> and always </a:t>
            </a:r>
            <a:r>
              <a:rPr lang="en-US" kern="1200">
                <a:effectLst/>
              </a:rPr>
              <a:t>consider </a:t>
            </a:r>
            <a:r>
              <a:rPr lang="en-US"/>
              <a:t>possible </a:t>
            </a:r>
            <a:r>
              <a:rPr lang="en-US" kern="1200">
                <a:effectLst/>
              </a:rPr>
              <a:t>unwitnessed trauma in young children.</a:t>
            </a:r>
            <a:r>
              <a:rPr lang="en-US"/>
              <a:t> Consider </a:t>
            </a:r>
            <a:r>
              <a:rPr lang="en-US" kern="1200">
                <a:effectLst/>
              </a:rPr>
              <a:t>multiple injuries from direct</a:t>
            </a:r>
            <a:r>
              <a:rPr lang="en-US" kern="1200" baseline="0">
                <a:effectLst/>
              </a:rPr>
              <a:t> </a:t>
            </a:r>
            <a:r>
              <a:rPr lang="en-US" kern="1200">
                <a:effectLst/>
              </a:rPr>
              <a:t>impact and secondary impact if the patient was</a:t>
            </a:r>
            <a:r>
              <a:rPr lang="en-US" kern="1200" baseline="0">
                <a:effectLst/>
              </a:rPr>
              <a:t> </a:t>
            </a:r>
            <a:r>
              <a:rPr lang="en-US" kern="1200">
                <a:effectLst/>
              </a:rPr>
              <a:t>thrown. Common injury</a:t>
            </a:r>
            <a:r>
              <a:rPr lang="en-US" kern="1200" baseline="0">
                <a:effectLst/>
              </a:rPr>
              <a:t> </a:t>
            </a:r>
            <a:r>
              <a:rPr lang="en-US" kern="1200">
                <a:effectLst/>
              </a:rPr>
              <a:t>sites </a:t>
            </a:r>
            <a:r>
              <a:rPr lang="en-US"/>
              <a:t>for motorcycle collisions are </a:t>
            </a:r>
            <a:r>
              <a:rPr lang="en-US" kern="1200">
                <a:effectLst/>
              </a:rPr>
              <a:t>head</a:t>
            </a:r>
            <a:r>
              <a:rPr lang="en-US"/>
              <a:t>,</a:t>
            </a:r>
            <a:r>
              <a:rPr lang="en-US" kern="1200">
                <a:effectLst/>
              </a:rPr>
              <a:t> spine, chest, abdomen and</a:t>
            </a:r>
            <a:r>
              <a:rPr lang="en-US" kern="1200" baseline="0">
                <a:effectLst/>
              </a:rPr>
              <a:t> </a:t>
            </a:r>
            <a:r>
              <a:rPr lang="en-US" kern="1200">
                <a:effectLst/>
              </a:rPr>
              <a:t>pelvis </a:t>
            </a:r>
            <a:r>
              <a:rPr lang="en-US"/>
              <a:t>especially if </a:t>
            </a:r>
            <a:r>
              <a:rPr lang="en-US" kern="1200">
                <a:effectLst/>
              </a:rPr>
              <a:t>the rider </a:t>
            </a:r>
            <a:r>
              <a:rPr lang="en-US"/>
              <a:t>hit </a:t>
            </a:r>
            <a:r>
              <a:rPr lang="en-US" kern="1200">
                <a:effectLst/>
              </a:rPr>
              <a:t>the handlebars</a:t>
            </a:r>
            <a:r>
              <a:rPr lang="en-US"/>
              <a:t>, </a:t>
            </a:r>
            <a:r>
              <a:rPr lang="en-US" kern="1200">
                <a:effectLst/>
              </a:rPr>
              <a:t>limbs and skin </a:t>
            </a:r>
            <a:r>
              <a:rPr lang="en-US"/>
              <a:t>if </a:t>
            </a:r>
            <a:r>
              <a:rPr lang="en-US" kern="1200">
                <a:effectLst/>
              </a:rPr>
              <a:t>the rider </a:t>
            </a:r>
            <a:r>
              <a:rPr lang="en-US"/>
              <a:t>was ejected and hit or skinned across </a:t>
            </a:r>
            <a:r>
              <a:rPr lang="en-US" kern="1200">
                <a:effectLst/>
              </a:rPr>
              <a:t>the road</a:t>
            </a:r>
            <a:r>
              <a:rPr lang="en-US" b="0" i="0" kern="1200">
                <a:effectLst/>
              </a:rPr>
              <a:t>.</a:t>
            </a:r>
            <a:r>
              <a:rPr lang="en-US"/>
              <a:t> </a:t>
            </a:r>
            <a:r>
              <a:rPr lang="en-NZ"/>
              <a:t> </a:t>
            </a:r>
            <a:endParaRPr lang="en-US" b="0" i="0" u="none" strike="noStrike" cap="none"/>
          </a:p>
          <a:p>
            <a:pPr marL="914400" lvl="0" indent="-349250">
              <a:spcBef>
                <a:spcPts val="500"/>
              </a:spcBef>
              <a:buFont typeface="Lato"/>
            </a:pPr>
            <a:endParaRPr lang="en-US" sz="1200" b="0" i="0" u="none" strike="noStrike" cap="none">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48</a:t>
            </a:fld>
            <a:endParaRPr lang="en-US"/>
          </a:p>
        </p:txBody>
      </p:sp>
    </p:spTree>
    <p:extLst>
      <p:ext uri="{BB962C8B-B14F-4D97-AF65-F5344CB8AC3E}">
        <p14:creationId xmlns:p14="http://schemas.microsoft.com/office/powerpoint/2010/main" val="6656382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Ask about the speed of any </a:t>
            </a:r>
            <a:r>
              <a:rPr lang="en-NZ" kern="1200">
                <a:effectLst/>
              </a:rPr>
              <a:t>road traffic crash </a:t>
            </a:r>
            <a:r>
              <a:rPr lang="en-NZ"/>
              <a:t>and whether </a:t>
            </a:r>
            <a:r>
              <a:rPr lang="en-NZ" kern="1200">
                <a:effectLst/>
              </a:rPr>
              <a:t>the </a:t>
            </a:r>
            <a:r>
              <a:rPr lang="en-NZ"/>
              <a:t>patient was able to self-extricate </a:t>
            </a:r>
            <a:r>
              <a:rPr lang="en-NZ" kern="1200">
                <a:effectLst/>
              </a:rPr>
              <a:t>or </a:t>
            </a:r>
            <a:r>
              <a:rPr lang="en-NZ"/>
              <a:t>was </a:t>
            </a:r>
            <a:r>
              <a:rPr lang="en-NZ" kern="1200">
                <a:effectLst/>
              </a:rPr>
              <a:t>trapped</a:t>
            </a:r>
            <a:r>
              <a:rPr lang="en-NZ" kern="1200" baseline="0">
                <a:effectLst/>
              </a:rPr>
              <a:t> </a:t>
            </a:r>
            <a:r>
              <a:rPr lang="en-NZ"/>
              <a:t>or thrown. Ask if </a:t>
            </a:r>
            <a:r>
              <a:rPr lang="en-NZ" kern="1200">
                <a:effectLst/>
              </a:rPr>
              <a:t>any occupants </a:t>
            </a:r>
            <a:r>
              <a:rPr lang="en-NZ"/>
              <a:t>died </a:t>
            </a:r>
            <a:r>
              <a:rPr lang="en-NZ" kern="1200">
                <a:effectLst/>
              </a:rPr>
              <a:t>in </a:t>
            </a:r>
            <a:r>
              <a:rPr lang="en-NZ"/>
              <a:t>the </a:t>
            </a:r>
            <a:r>
              <a:rPr lang="en-NZ" kern="1200">
                <a:effectLst/>
              </a:rPr>
              <a:t>crash. Ask</a:t>
            </a:r>
            <a:r>
              <a:rPr lang="en-NZ"/>
              <a:t> again, was the person wearing a seatbelt or was an airbag deployed. In </a:t>
            </a:r>
            <a:r>
              <a:rPr lang="en-NZ" kern="1200">
                <a:effectLst/>
              </a:rPr>
              <a:t>higher-speed crashes, greater force is transmitted increasing</a:t>
            </a:r>
            <a:r>
              <a:rPr lang="en-NZ" kern="1200" baseline="0">
                <a:effectLst/>
              </a:rPr>
              <a:t> </a:t>
            </a:r>
            <a:r>
              <a:rPr lang="en-NZ" kern="1200">
                <a:effectLst/>
              </a:rPr>
              <a:t>injury</a:t>
            </a:r>
            <a:r>
              <a:rPr lang="en-NZ"/>
              <a:t> risk</a:t>
            </a:r>
            <a:r>
              <a:rPr lang="en-NZ" kern="1200">
                <a:effectLst/>
              </a:rPr>
              <a:t>. </a:t>
            </a:r>
            <a:r>
              <a:rPr lang="en-NZ"/>
              <a:t>Injury </a:t>
            </a:r>
            <a:r>
              <a:rPr lang="en-NZ" kern="1200">
                <a:effectLst/>
              </a:rPr>
              <a:t>may </a:t>
            </a:r>
            <a:r>
              <a:rPr lang="en-NZ"/>
              <a:t>occur from </a:t>
            </a:r>
            <a:r>
              <a:rPr lang="en-NZ" kern="1200">
                <a:effectLst/>
              </a:rPr>
              <a:t>impact with the windscreen</a:t>
            </a:r>
            <a:r>
              <a:rPr lang="en-NZ" kern="1200" baseline="0">
                <a:effectLst/>
              </a:rPr>
              <a:t> </a:t>
            </a:r>
            <a:r>
              <a:rPr lang="en-NZ" kern="1200">
                <a:effectLst/>
              </a:rPr>
              <a:t>or steering wheel</a:t>
            </a:r>
            <a:r>
              <a:rPr lang="en-NZ"/>
              <a:t>. Injury may also occur </a:t>
            </a:r>
            <a:r>
              <a:rPr lang="en-NZ" kern="1200">
                <a:effectLst/>
              </a:rPr>
              <a:t>from the </a:t>
            </a:r>
            <a:r>
              <a:rPr lang="en-NZ"/>
              <a:t>deceleration or </a:t>
            </a:r>
            <a:r>
              <a:rPr lang="en-NZ" kern="1200">
                <a:effectLst/>
              </a:rPr>
              <a:t>sudden stopping of the vehicle.</a:t>
            </a:r>
            <a:r>
              <a:rPr lang="en-NZ"/>
              <a:t> </a:t>
            </a:r>
            <a:endParaRPr lang="en-US" kern="1200">
              <a:effectLst/>
              <a:ea typeface="+mn-ea"/>
              <a:cs typeface="+mn-cs"/>
            </a:endParaRPr>
          </a:p>
          <a:p>
            <a:r>
              <a:rPr lang="en-NZ" kern="1200">
                <a:effectLst/>
              </a:rPr>
              <a:t>A</a:t>
            </a:r>
            <a:r>
              <a:rPr lang="en-NZ" kern="1200" baseline="0">
                <a:effectLst/>
              </a:rPr>
              <a:t> </a:t>
            </a:r>
            <a:r>
              <a:rPr lang="en-NZ" kern="1200">
                <a:effectLst/>
              </a:rPr>
              <a:t>person thrown </a:t>
            </a:r>
            <a:r>
              <a:rPr lang="en-NZ"/>
              <a:t>or ejected </a:t>
            </a:r>
            <a:r>
              <a:rPr lang="en-NZ" kern="1200">
                <a:effectLst/>
              </a:rPr>
              <a:t>from a vehicle is at high risk </a:t>
            </a:r>
            <a:r>
              <a:rPr lang="en-NZ"/>
              <a:t>for </a:t>
            </a:r>
            <a:r>
              <a:rPr lang="en-NZ" kern="1200">
                <a:effectLst/>
              </a:rPr>
              <a:t>injury. If a person was trapped,</a:t>
            </a:r>
            <a:r>
              <a:rPr lang="en-NZ" kern="1200" baseline="0">
                <a:effectLst/>
              </a:rPr>
              <a:t> </a:t>
            </a:r>
            <a:r>
              <a:rPr lang="en-NZ" kern="1200">
                <a:effectLst/>
              </a:rPr>
              <a:t>find out what part was trapped and for how long an</a:t>
            </a:r>
            <a:r>
              <a:rPr lang="en-NZ"/>
              <a:t>d consider the risk of </a:t>
            </a:r>
            <a:r>
              <a:rPr lang="en-NZ" kern="1200">
                <a:effectLst/>
              </a:rPr>
              <a:t>crush injury. A death at the</a:t>
            </a:r>
            <a:r>
              <a:rPr lang="en-NZ" kern="1200" baseline="0">
                <a:effectLst/>
              </a:rPr>
              <a:t> </a:t>
            </a:r>
            <a:r>
              <a:rPr lang="en-NZ" kern="1200">
                <a:effectLst/>
              </a:rPr>
              <a:t>scene suggests significant force and </a:t>
            </a:r>
            <a:r>
              <a:rPr lang="en-NZ"/>
              <a:t>puts others </a:t>
            </a:r>
            <a:r>
              <a:rPr lang="en-NZ" kern="1200">
                <a:effectLst/>
              </a:rPr>
              <a:t>at</a:t>
            </a:r>
            <a:r>
              <a:rPr lang="en-NZ" kern="1200" baseline="0">
                <a:effectLst/>
              </a:rPr>
              <a:t> </a:t>
            </a:r>
            <a:r>
              <a:rPr lang="en-NZ" kern="1200">
                <a:effectLst/>
              </a:rPr>
              <a:t>risk for </a:t>
            </a:r>
            <a:r>
              <a:rPr lang="en-NZ"/>
              <a:t>significant </a:t>
            </a:r>
            <a:r>
              <a:rPr lang="en-NZ" kern="1200">
                <a:effectLst/>
              </a:rPr>
              <a:t>injury.</a:t>
            </a:r>
            <a:r>
              <a:rPr lang="en-NZ"/>
              <a:t> Consider common injury patterns if </a:t>
            </a:r>
            <a:r>
              <a:rPr lang="en-NZ" kern="1200">
                <a:effectLst/>
              </a:rPr>
              <a:t>a </a:t>
            </a:r>
            <a:r>
              <a:rPr lang="en-NZ"/>
              <a:t>person was or </a:t>
            </a:r>
            <a:r>
              <a:rPr lang="en-NZ" kern="1200">
                <a:effectLst/>
              </a:rPr>
              <a:t>was not wearing a </a:t>
            </a:r>
            <a:r>
              <a:rPr lang="en-NZ"/>
              <a:t>seatbelt</a:t>
            </a:r>
            <a:r>
              <a:rPr lang="en-NZ" b="0" i="0" kern="1200">
                <a:effectLst/>
              </a:rPr>
              <a:t>.</a:t>
            </a:r>
          </a:p>
          <a:p>
            <a:endParaRPr lang="en-NZ" b="0" i="0" kern="120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NZ" b="0" i="0" kern="1200">
              <a:effectLst/>
            </a:endParaRPr>
          </a:p>
          <a:p>
            <a:endParaRPr lang="en-NZ" b="0" i="0" kern="1200">
              <a:effectLs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NZ" b="0" i="0" kern="1200">
              <a:effectLst/>
              <a:cs typeface="Calibri"/>
            </a:endParaRPr>
          </a:p>
          <a:p>
            <a:endParaRPr lang="en-US" sz="1200" b="1">
              <a:cs typeface="Calibri"/>
            </a:endParaRPr>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a:solidFill>
                <a:schemeClr val="dk1"/>
              </a:solidFill>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49</a:t>
            </a:fld>
            <a:endParaRPr lang="en-US"/>
          </a:p>
        </p:txBody>
      </p:sp>
    </p:spTree>
    <p:extLst>
      <p:ext uri="{BB962C8B-B14F-4D97-AF65-F5344CB8AC3E}">
        <p14:creationId xmlns:p14="http://schemas.microsoft.com/office/powerpoint/2010/main" val="10281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approach to trauma occurs in 3 different phases. The first phase is the trauma primary survey, using the ABCDE approach. This is followed by the second phase or the SAMPLE history. Remember that sample stands for signs and symptoms, allergies, medications, past medical history, last oral intake, and events surrounding injury. The third phase is the trauma secondary survey, which is a complete head to toe examination, looking for any injuries not identified during the trauma primary survey.</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E77D51AC-D752-3941-A409-509C60B45285}" type="slidenum">
              <a:rPr lang="en-US" smtClean="0"/>
              <a:t>5</a:t>
            </a:fld>
            <a:endParaRPr lang="en-US"/>
          </a:p>
        </p:txBody>
      </p:sp>
    </p:spTree>
    <p:extLst>
      <p:ext uri="{BB962C8B-B14F-4D97-AF65-F5344CB8AC3E}">
        <p14:creationId xmlns:p14="http://schemas.microsoft.com/office/powerpoint/2010/main" val="4119410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setting of assaults, ask whether </a:t>
            </a:r>
            <a:r>
              <a:rPr lang="en-US" kern="1200">
                <a:effectLst/>
              </a:rPr>
              <a:t>a weapon </a:t>
            </a:r>
            <a:r>
              <a:rPr lang="en-US"/>
              <a:t>was </a:t>
            </a:r>
            <a:r>
              <a:rPr lang="en-US" kern="1200">
                <a:effectLst/>
              </a:rPr>
              <a:t>used</a:t>
            </a:r>
            <a:r>
              <a:rPr lang="en-US"/>
              <a:t> and what type. A gunshot or </a:t>
            </a:r>
            <a:r>
              <a:rPr lang="en-US" kern="1200">
                <a:effectLst/>
              </a:rPr>
              <a:t>stab wound</a:t>
            </a:r>
            <a:r>
              <a:rPr lang="en-US"/>
              <a:t> patient </a:t>
            </a:r>
            <a:r>
              <a:rPr lang="en-US" kern="1200">
                <a:effectLst/>
              </a:rPr>
              <a:t>may </a:t>
            </a:r>
            <a:r>
              <a:rPr lang="en-US"/>
              <a:t>have </a:t>
            </a:r>
            <a:r>
              <a:rPr lang="en-US" kern="1200">
                <a:effectLst/>
              </a:rPr>
              <a:t>multiple wounds</a:t>
            </a:r>
            <a:r>
              <a:rPr lang="en-US"/>
              <a:t> so always </a:t>
            </a:r>
            <a:r>
              <a:rPr lang="en-US" kern="1200">
                <a:effectLst/>
              </a:rPr>
              <a:t>check the </a:t>
            </a:r>
            <a:r>
              <a:rPr lang="en-US"/>
              <a:t>entire </a:t>
            </a:r>
            <a:r>
              <a:rPr lang="en-US" kern="1200">
                <a:effectLst/>
              </a:rPr>
              <a:t>body. </a:t>
            </a:r>
            <a:r>
              <a:rPr lang="en-US"/>
              <a:t>A </a:t>
            </a:r>
            <a:r>
              <a:rPr lang="en-US" kern="1200">
                <a:effectLst/>
              </a:rPr>
              <a:t>bullet may not follow a</a:t>
            </a:r>
            <a:r>
              <a:rPr lang="en-US" kern="1200" baseline="0">
                <a:effectLst/>
              </a:rPr>
              <a:t> </a:t>
            </a:r>
            <a:r>
              <a:rPr lang="en-US" kern="1200">
                <a:effectLst/>
              </a:rPr>
              <a:t>direct path </a:t>
            </a:r>
            <a:r>
              <a:rPr lang="en-US"/>
              <a:t>in </a:t>
            </a:r>
            <a:r>
              <a:rPr lang="en-US" kern="1200">
                <a:effectLst/>
              </a:rPr>
              <a:t>the body</a:t>
            </a:r>
            <a:r>
              <a:rPr lang="en-US"/>
              <a:t> and wounds may not always appear to make logical sense</a:t>
            </a:r>
            <a:r>
              <a:rPr lang="en-US" kern="1200">
                <a:effectLst/>
              </a:rPr>
              <a:t>. Many internal organs can be injured by </a:t>
            </a:r>
            <a:r>
              <a:rPr lang="en-US"/>
              <a:t>one </a:t>
            </a:r>
            <a:r>
              <a:rPr lang="en-US" kern="1200">
                <a:effectLst/>
              </a:rPr>
              <a:t>bullet. </a:t>
            </a:r>
            <a:r>
              <a:rPr lang="en-US"/>
              <a:t>In </a:t>
            </a:r>
            <a:r>
              <a:rPr lang="en-US" kern="1200">
                <a:effectLst/>
              </a:rPr>
              <a:t>stab </a:t>
            </a:r>
            <a:r>
              <a:rPr lang="en-US"/>
              <a:t>wounds ask about </a:t>
            </a:r>
            <a:r>
              <a:rPr lang="en-US" kern="1200">
                <a:effectLst/>
              </a:rPr>
              <a:t>the length of the</a:t>
            </a:r>
            <a:r>
              <a:rPr lang="en-US" kern="1200" baseline="0">
                <a:effectLst/>
              </a:rPr>
              <a:t> </a:t>
            </a:r>
            <a:r>
              <a:rPr lang="en-US" kern="1200">
                <a:effectLst/>
              </a:rPr>
              <a:t>blade </a:t>
            </a:r>
            <a:r>
              <a:rPr lang="en-US"/>
              <a:t>if known. Injuries </a:t>
            </a:r>
            <a:r>
              <a:rPr lang="en-US" kern="1200">
                <a:effectLst/>
              </a:rPr>
              <a:t>from </a:t>
            </a:r>
            <a:r>
              <a:rPr lang="en-US"/>
              <a:t>blunt </a:t>
            </a:r>
            <a:r>
              <a:rPr lang="en-US" kern="1200">
                <a:effectLst/>
              </a:rPr>
              <a:t>objects can cause damage to organs as </a:t>
            </a:r>
            <a:r>
              <a:rPr lang="en-US"/>
              <a:t>well as bruises</a:t>
            </a:r>
            <a:r>
              <a:rPr lang="en-US" kern="1200">
                <a:effectLst/>
              </a:rPr>
              <a:t>,</a:t>
            </a:r>
            <a:r>
              <a:rPr lang="en-US" kern="1200" baseline="0">
                <a:effectLst/>
              </a:rPr>
              <a:t> </a:t>
            </a:r>
            <a:r>
              <a:rPr lang="en-US" kern="1200">
                <a:effectLst/>
              </a:rPr>
              <a:t>lacerations</a:t>
            </a:r>
            <a:r>
              <a:rPr lang="en-US"/>
              <a:t> and fractures</a:t>
            </a:r>
            <a:r>
              <a:rPr lang="en-US" kern="1200">
                <a:effectLst/>
              </a:rPr>
              <a:t>.</a:t>
            </a:r>
            <a:r>
              <a:rPr lang="en-US"/>
              <a:t> </a:t>
            </a:r>
            <a:r>
              <a:rPr lang="en-NZ"/>
              <a:t> </a:t>
            </a:r>
            <a:endParaRPr lang="en-US" b="0" i="0" u="none" strike="noStrike" cap="none"/>
          </a:p>
          <a:p>
            <a:pPr marL="914400" lvl="0" indent="-349250">
              <a:spcBef>
                <a:spcPts val="500"/>
              </a:spcBef>
              <a:buFont typeface="Lato"/>
            </a:pPr>
            <a:endParaRPr lang="en-US" sz="1200" b="0" i="0" u="none" strike="noStrike" cap="none">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50</a:t>
            </a:fld>
            <a:endParaRPr lang="en-US"/>
          </a:p>
        </p:txBody>
      </p:sp>
    </p:spTree>
    <p:extLst>
      <p:ext uri="{BB962C8B-B14F-4D97-AF65-F5344CB8AC3E}">
        <p14:creationId xmlns:p14="http://schemas.microsoft.com/office/powerpoint/2010/main" val="246142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Assess whether </a:t>
            </a:r>
            <a:r>
              <a:rPr lang="en-US" kern="1200">
                <a:effectLst/>
              </a:rPr>
              <a:t>there </a:t>
            </a:r>
            <a:r>
              <a:rPr lang="en-US"/>
              <a:t>was injury from </a:t>
            </a:r>
            <a:r>
              <a:rPr lang="en-US" kern="1200">
                <a:effectLst/>
              </a:rPr>
              <a:t>a burn</a:t>
            </a:r>
            <a:r>
              <a:rPr lang="en-US"/>
              <a:t> and the </a:t>
            </a:r>
            <a:r>
              <a:rPr lang="en-US" kern="1200">
                <a:effectLst/>
              </a:rPr>
              <a:t>type of burn </a:t>
            </a:r>
            <a:r>
              <a:rPr lang="en-US"/>
              <a:t>that may have occurred. </a:t>
            </a:r>
            <a:r>
              <a:rPr lang="en-US" kern="1200">
                <a:effectLst/>
              </a:rPr>
              <a:t>Burns from fires, or flame burns,  are the most common. A history of flame burn in an enclosed</a:t>
            </a:r>
            <a:r>
              <a:rPr lang="en-US" kern="1200" baseline="0">
                <a:effectLst/>
              </a:rPr>
              <a:t> </a:t>
            </a:r>
            <a:r>
              <a:rPr lang="en-US" kern="1200">
                <a:effectLst/>
              </a:rPr>
              <a:t>space can also suggest inhalation or airway injury. Scald burns due to hot liquids are</a:t>
            </a:r>
            <a:r>
              <a:rPr lang="en-US" kern="1200" baseline="0">
                <a:effectLst/>
              </a:rPr>
              <a:t> </a:t>
            </a:r>
            <a:r>
              <a:rPr lang="en-US"/>
              <a:t>more </a:t>
            </a:r>
            <a:r>
              <a:rPr lang="en-US" kern="1200">
                <a:effectLst/>
              </a:rPr>
              <a:t>common in children. Electrical injuries often come from high-voltage sources such as</a:t>
            </a:r>
            <a:r>
              <a:rPr lang="en-US" kern="1200" baseline="0">
                <a:effectLst/>
              </a:rPr>
              <a:t> </a:t>
            </a:r>
            <a:r>
              <a:rPr lang="en-US" kern="1200">
                <a:effectLst/>
              </a:rPr>
              <a:t>overhead electrical wires coming into contact with the body. On the surface these</a:t>
            </a:r>
            <a:r>
              <a:rPr lang="en-US" kern="1200" baseline="0">
                <a:effectLst/>
              </a:rPr>
              <a:t> </a:t>
            </a:r>
            <a:r>
              <a:rPr lang="en-US" kern="1200">
                <a:effectLst/>
              </a:rPr>
              <a:t>electrical injuries may look small</a:t>
            </a:r>
            <a:r>
              <a:rPr lang="en-US"/>
              <a:t>,</a:t>
            </a:r>
            <a:r>
              <a:rPr lang="en-US" kern="1200">
                <a:effectLst/>
              </a:rPr>
              <a:t> but they can cause extensive underlying tissue and muscle</a:t>
            </a:r>
            <a:r>
              <a:rPr lang="en-US" kern="1200" baseline="0">
                <a:effectLst/>
              </a:rPr>
              <a:t> </a:t>
            </a:r>
            <a:r>
              <a:rPr lang="en-US" kern="1200">
                <a:effectLst/>
              </a:rPr>
              <a:t>damage. The electrical current often crosses the body, taking the shortest path from the</a:t>
            </a:r>
            <a:r>
              <a:rPr lang="en-US" kern="1200" baseline="0">
                <a:effectLst/>
              </a:rPr>
              <a:t> </a:t>
            </a:r>
            <a:r>
              <a:rPr lang="en-US" kern="1200">
                <a:effectLst/>
              </a:rPr>
              <a:t>point of contact with the skin to the ground, often leaving entry and exit burn marks. In the</a:t>
            </a:r>
            <a:r>
              <a:rPr lang="en-US" kern="1200" baseline="0">
                <a:effectLst/>
              </a:rPr>
              <a:t> </a:t>
            </a:r>
            <a:r>
              <a:rPr lang="en-US" kern="1200">
                <a:effectLst/>
              </a:rPr>
              <a:t>case of chemical burns, information about the specific chemical may be needed to remove</a:t>
            </a:r>
            <a:r>
              <a:rPr lang="en-US" kern="1200" baseline="0">
                <a:effectLst/>
              </a:rPr>
              <a:t> </a:t>
            </a:r>
            <a:r>
              <a:rPr lang="en-US" kern="1200">
                <a:effectLst/>
              </a:rPr>
              <a:t>it properly.</a:t>
            </a:r>
          </a:p>
          <a:p>
            <a:r>
              <a:rPr lang="en-US"/>
              <a:t>In the setting of </a:t>
            </a:r>
            <a:r>
              <a:rPr lang="en-US" kern="1200">
                <a:effectLst/>
              </a:rPr>
              <a:t>burns</a:t>
            </a:r>
            <a:r>
              <a:rPr lang="en-US"/>
              <a:t> it is also important to ask about any </a:t>
            </a:r>
            <a:r>
              <a:rPr lang="en-US" kern="1200">
                <a:effectLst/>
              </a:rPr>
              <a:t>first aid provided</a:t>
            </a:r>
            <a:r>
              <a:rPr lang="en-US"/>
              <a:t>. </a:t>
            </a:r>
            <a:r>
              <a:rPr lang="en-US" kern="1200">
                <a:effectLst/>
              </a:rPr>
              <a:t>It is important to know if the burning process was stopped, and in the event of chemical</a:t>
            </a:r>
            <a:r>
              <a:rPr lang="en-US" kern="1200" baseline="0">
                <a:effectLst/>
              </a:rPr>
              <a:t> </a:t>
            </a:r>
            <a:r>
              <a:rPr lang="en-US" kern="1200">
                <a:effectLst/>
              </a:rPr>
              <a:t>exposure, if decontamination was performed. If there is a history of chemical exposure, protect yourself from the chemical and</a:t>
            </a:r>
            <a:r>
              <a:rPr lang="en-US" kern="1200" baseline="0">
                <a:effectLst/>
              </a:rPr>
              <a:t> </a:t>
            </a:r>
            <a:r>
              <a:rPr lang="en-US" kern="1200">
                <a:effectLst/>
              </a:rPr>
              <a:t>ensure that it is properly removed from the skin.</a:t>
            </a:r>
            <a:endParaRPr lang="en-US" b="0" i="0" kern="1200">
              <a:effectLst/>
              <a:cs typeface="Calibri"/>
            </a:endParaRPr>
          </a:p>
          <a:p>
            <a:endParaRPr lang="en-US" sz="1200" b="1">
              <a:cs typeface="Calibri"/>
            </a:endParaRPr>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51</a:t>
            </a:fld>
            <a:endParaRPr lang="en-US"/>
          </a:p>
        </p:txBody>
      </p:sp>
    </p:spTree>
    <p:extLst>
      <p:ext uri="{BB962C8B-B14F-4D97-AF65-F5344CB8AC3E}">
        <p14:creationId xmlns:p14="http://schemas.microsoft.com/office/powerpoint/2010/main" val="13719385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element that we will cover here is crush or blast injury. Questions to ask in </a:t>
            </a:r>
            <a:r>
              <a:rPr lang="en-US" kern="1200">
                <a:effectLst/>
              </a:rPr>
              <a:t>a crush injury</a:t>
            </a:r>
            <a:r>
              <a:rPr lang="en-US"/>
              <a:t> include whether the patient has </a:t>
            </a:r>
            <a:r>
              <a:rPr lang="en-US" kern="1200">
                <a:effectLst/>
              </a:rPr>
              <a:t>pain or numbness</a:t>
            </a:r>
            <a:r>
              <a:rPr lang="en-US"/>
              <a:t> and if </a:t>
            </a:r>
            <a:r>
              <a:rPr lang="en-US" kern="1200">
                <a:effectLst/>
              </a:rPr>
              <a:t>there </a:t>
            </a:r>
            <a:r>
              <a:rPr lang="en-US"/>
              <a:t>are changes or discoloration to the </a:t>
            </a:r>
            <a:r>
              <a:rPr lang="en-US" kern="1200">
                <a:effectLst/>
              </a:rPr>
              <a:t>urine</a:t>
            </a:r>
            <a:r>
              <a:rPr lang="en-US"/>
              <a:t>. </a:t>
            </a:r>
            <a:r>
              <a:rPr lang="en-US" kern="1200">
                <a:effectLst/>
              </a:rPr>
              <a:t>Crush injuries may damage skin, muscle, blood vessels and bone. Damaged muscle can</a:t>
            </a:r>
            <a:r>
              <a:rPr lang="en-US" kern="1200" baseline="0">
                <a:effectLst/>
              </a:rPr>
              <a:t> </a:t>
            </a:r>
            <a:r>
              <a:rPr lang="en-US" kern="1200">
                <a:effectLst/>
              </a:rPr>
              <a:t>release a muscle by-product called myoglobin that can build up and damage the</a:t>
            </a:r>
            <a:r>
              <a:rPr lang="en-US" kern="1200" baseline="0">
                <a:effectLst/>
              </a:rPr>
              <a:t> </a:t>
            </a:r>
            <a:r>
              <a:rPr lang="en-US" kern="1200">
                <a:effectLst/>
              </a:rPr>
              <a:t>kidneys. It is important to know how long a body part was crushed</a:t>
            </a:r>
            <a:r>
              <a:rPr lang="en-US"/>
              <a:t> for</a:t>
            </a:r>
            <a:r>
              <a:rPr lang="en-US" kern="1200">
                <a:effectLst/>
              </a:rPr>
              <a:t>. If a person with a crush injury has dark</a:t>
            </a:r>
            <a:r>
              <a:rPr lang="en-US" kern="1200" baseline="0">
                <a:effectLst/>
              </a:rPr>
              <a:t> </a:t>
            </a:r>
            <a:r>
              <a:rPr lang="en-US" kern="1200">
                <a:effectLst/>
              </a:rPr>
              <a:t>urine, this may</a:t>
            </a:r>
            <a:r>
              <a:rPr lang="en-US" kern="1200" baseline="0">
                <a:effectLst/>
              </a:rPr>
              <a:t> </a:t>
            </a:r>
            <a:r>
              <a:rPr lang="en-US" kern="1200">
                <a:effectLst/>
              </a:rPr>
              <a:t>be a sign of build-up of myoglobin in the kidneys. Tissue damage and</a:t>
            </a:r>
            <a:r>
              <a:rPr lang="en-US" kern="1200" baseline="0">
                <a:effectLst/>
              </a:rPr>
              <a:t> </a:t>
            </a:r>
            <a:r>
              <a:rPr lang="en-US" kern="1200">
                <a:effectLst/>
              </a:rPr>
              <a:t>swelling from crush injury can also cause a build-up of pressure, particularly in limb-crush</a:t>
            </a:r>
            <a:r>
              <a:rPr lang="en-US" kern="1200" baseline="0">
                <a:effectLst/>
              </a:rPr>
              <a:t> </a:t>
            </a:r>
            <a:r>
              <a:rPr lang="en-US" kern="1200">
                <a:effectLst/>
              </a:rPr>
              <a:t>injuries, that can limit blood flow to the muscles and nerves </a:t>
            </a:r>
            <a:r>
              <a:rPr lang="en-US"/>
              <a:t>causing </a:t>
            </a:r>
            <a:r>
              <a:rPr lang="en-US" kern="1200">
                <a:effectLst/>
              </a:rPr>
              <a:t>compartment syndrome</a:t>
            </a:r>
            <a:r>
              <a:rPr lang="en-US"/>
              <a:t>.</a:t>
            </a:r>
            <a:endParaRPr lang="en-US" kern="1200">
              <a:effectLst/>
              <a:ea typeface="+mn-ea"/>
              <a:cs typeface="+mn-cs"/>
            </a:endParaRPr>
          </a:p>
          <a:p>
            <a:r>
              <a:rPr lang="en-US"/>
              <a:t>In </a:t>
            </a:r>
            <a:r>
              <a:rPr lang="en-US" kern="1200">
                <a:effectLst/>
              </a:rPr>
              <a:t>blast injuries </a:t>
            </a:r>
            <a:r>
              <a:rPr lang="en-US"/>
              <a:t>or injuries </a:t>
            </a:r>
            <a:r>
              <a:rPr lang="en-US" kern="1200">
                <a:effectLst/>
              </a:rPr>
              <a:t>from explosions, all systems of the body</a:t>
            </a:r>
            <a:r>
              <a:rPr lang="en-US"/>
              <a:t> can be affected</a:t>
            </a:r>
            <a:r>
              <a:rPr lang="en-US" kern="1200">
                <a:effectLst/>
              </a:rPr>
              <a:t> especially the hollow</a:t>
            </a:r>
            <a:r>
              <a:rPr lang="en-US" kern="1200" baseline="0">
                <a:effectLst/>
              </a:rPr>
              <a:t> </a:t>
            </a:r>
            <a:r>
              <a:rPr lang="en-US" kern="1200">
                <a:effectLst/>
              </a:rPr>
              <a:t>organs. Common blast injuries include damage to the lungs, intestines and ears. Patients</a:t>
            </a:r>
            <a:r>
              <a:rPr lang="en-US" kern="1200" baseline="0">
                <a:effectLst/>
              </a:rPr>
              <a:t> </a:t>
            </a:r>
            <a:r>
              <a:rPr lang="en-US" kern="1200">
                <a:effectLst/>
              </a:rPr>
              <a:t>involved in explosions need to be checked carefully and repeatedly because these injuries</a:t>
            </a:r>
            <a:r>
              <a:rPr lang="en-US" kern="1200" baseline="0">
                <a:effectLst/>
              </a:rPr>
              <a:t> </a:t>
            </a:r>
            <a:r>
              <a:rPr lang="en-US" kern="1200">
                <a:effectLst/>
              </a:rPr>
              <a:t>are easily missed.</a:t>
            </a:r>
            <a:r>
              <a:rPr lang="en-US"/>
              <a:t> </a:t>
            </a:r>
            <a:r>
              <a:rPr lang="en-US" kern="1200">
                <a:effectLst/>
              </a:rPr>
              <a:t>Blasts may also be associated with foreign bodies in the skin and eyes,</a:t>
            </a:r>
            <a:r>
              <a:rPr lang="en-US" kern="1200" baseline="0">
                <a:effectLst/>
              </a:rPr>
              <a:t> </a:t>
            </a:r>
            <a:r>
              <a:rPr lang="en-US" kern="1200">
                <a:effectLst/>
              </a:rPr>
              <a:t>burns or chemical injury, and toxin or radiation exposure.</a:t>
            </a:r>
          </a:p>
          <a:p>
            <a:endParaRPr lang="en-US" b="0" i="0" kern="1200">
              <a:effectLs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Brain activity – </a:t>
            </a:r>
            <a:r>
              <a:rPr lang="en-US" sz="900" b="0" i="0" kern="1200" err="1">
                <a:solidFill>
                  <a:schemeClr val="tx1"/>
                </a:solidFill>
                <a:effectLst/>
                <a:latin typeface="+mn-lt"/>
                <a:ea typeface="+mn-ea"/>
                <a:cs typeface="+mn-cs"/>
              </a:rPr>
              <a:t>Métacognition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Creator:benoitpetit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https://openclipart.org/detail/193152/brain-activity-metacognition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b="0" i="0" kern="1200">
              <a:effectLst/>
              <a:cs typeface="Calibri"/>
            </a:endParaRPr>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a:solidFill>
                <a:schemeClr val="dk1"/>
              </a:solidFill>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52</a:t>
            </a:fld>
            <a:endParaRPr lang="en-US"/>
          </a:p>
        </p:txBody>
      </p:sp>
    </p:spTree>
    <p:extLst>
      <p:ext uri="{BB962C8B-B14F-4D97-AF65-F5344CB8AC3E}">
        <p14:creationId xmlns:p14="http://schemas.microsoft.com/office/powerpoint/2010/main" val="5538629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question 3: Approach to trauma [page 52 in participant workbook] </a:t>
            </a:r>
          </a:p>
          <a:p>
            <a:r>
              <a:rPr lang="en-US"/>
              <a:t>Using the workbook section above, list five questions you would ask when taking a SAMPLE history from a person injured in a road traffic crash: </a:t>
            </a:r>
          </a:p>
          <a:p>
            <a:r>
              <a:rPr lang="en-US"/>
              <a:t>Answers: </a:t>
            </a:r>
          </a:p>
          <a:p>
            <a:r>
              <a:rPr lang="en-US"/>
              <a:t>1. Was a pedestrian or a cyclist hit by a car? 2. Was there a road traffic crash at high speed? 3. Was the person thrown from or trapped inside a vehicle? Did any vehicle occupants die in this crash? 4. In a motor vehicle crash was the patient wearing a seatbelt? 5. In a motorcycle crash, was the rider was thrown from the motorcycle? 6. Was there a burn? If so, what type of burn was it? For burns, was first aid provided at the scene? 7. Did the person sustain a crush injury? Is there severe pain/numbness at the site? Is there dark urine?</a:t>
            </a:r>
            <a:endParaRPr lang="en-US">
              <a:cs typeface="Calibri" panose="020F0502020204030204"/>
            </a:endParaRPr>
          </a:p>
          <a:p>
            <a:endParaRPr lang="en-US" baseline="0"/>
          </a:p>
          <a:p>
            <a:r>
              <a:rPr lang="en-US" baseline="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Deep thought</a:t>
            </a:r>
            <a:r>
              <a:rPr lang="en-US" sz="9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https://openclipart.org/detail/221707/deep-thought</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53</a:t>
            </a:fld>
            <a:endParaRPr lang="en-US"/>
          </a:p>
        </p:txBody>
      </p:sp>
    </p:spTree>
    <p:extLst>
      <p:ext uri="{BB962C8B-B14F-4D97-AF65-F5344CB8AC3E}">
        <p14:creationId xmlns:p14="http://schemas.microsoft.com/office/powerpoint/2010/main" val="19261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NZ" kern="100"/>
              <a:t>This is </a:t>
            </a:r>
            <a:r>
              <a:rPr lang="en-NZ" kern="100">
                <a:effectLst/>
              </a:rPr>
              <a:t>the </a:t>
            </a:r>
            <a:r>
              <a:rPr lang="en-NZ" kern="100"/>
              <a:t>second part </a:t>
            </a:r>
            <a:r>
              <a:rPr lang="en-NZ" kern="100">
                <a:effectLst/>
              </a:rPr>
              <a:t>of the </a:t>
            </a:r>
            <a:r>
              <a:rPr lang="en-NZ" kern="100"/>
              <a:t>trauma module</a:t>
            </a:r>
            <a:r>
              <a:rPr lang="en-NZ" kern="100">
                <a:effectLst/>
              </a:rPr>
              <a:t>. </a:t>
            </a:r>
            <a:r>
              <a:rPr lang="en-NZ" kern="100"/>
              <a:t>We </a:t>
            </a:r>
            <a:r>
              <a:rPr lang="en-NZ" kern="100">
                <a:effectLst/>
              </a:rPr>
              <a:t>will </a:t>
            </a:r>
            <a:r>
              <a:rPr lang="en-NZ" kern="100"/>
              <a:t>look at </a:t>
            </a:r>
            <a:r>
              <a:rPr lang="en-NZ" kern="100">
                <a:effectLst/>
              </a:rPr>
              <a:t>the SAMPLE history </a:t>
            </a:r>
            <a:r>
              <a:rPr lang="en-NZ" kern="100"/>
              <a:t>for injured patients, </a:t>
            </a:r>
            <a:r>
              <a:rPr lang="en-NZ" kern="100">
                <a:effectLst/>
              </a:rPr>
              <a:t>and </a:t>
            </a:r>
            <a:r>
              <a:rPr lang="en-NZ" kern="100"/>
              <a:t>the secondary examination survey</a:t>
            </a:r>
            <a:r>
              <a:rPr lang="en-NZ" kern="100">
                <a:effectLst/>
              </a:rPr>
              <a:t>. We will start with the SAMPLE history. </a:t>
            </a: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626159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secondary survey is a detailed head-to-toe examination</a:t>
            </a:r>
            <a:r>
              <a:rPr lang="en-US" b="1"/>
              <a:t> </a:t>
            </a:r>
            <a:r>
              <a:rPr lang="en-US"/>
              <a:t>designed </a:t>
            </a:r>
            <a:r>
              <a:rPr lang="en-US" kern="1200">
                <a:effectLst/>
              </a:rPr>
              <a:t>to </a:t>
            </a:r>
            <a:r>
              <a:rPr lang="en-US"/>
              <a:t>identify </a:t>
            </a:r>
            <a:r>
              <a:rPr lang="en-US" kern="1200">
                <a:effectLst/>
              </a:rPr>
              <a:t>any </a:t>
            </a:r>
            <a:r>
              <a:rPr lang="en-US"/>
              <a:t>additional injuries or issues requiring intervention</a:t>
            </a:r>
            <a:r>
              <a:rPr lang="en-US" kern="1200">
                <a:effectLst/>
              </a:rPr>
              <a:t>.</a:t>
            </a:r>
            <a:r>
              <a:rPr lang="en-US"/>
              <a:t> The secondary survey gives the provider an organized way to assess the entire body </a:t>
            </a:r>
            <a:r>
              <a:rPr lang="en-US" kern="1200">
                <a:effectLst/>
              </a:rPr>
              <a:t>for</a:t>
            </a:r>
            <a:r>
              <a:rPr lang="en-US" kern="1200" baseline="0">
                <a:effectLst/>
              </a:rPr>
              <a:t> </a:t>
            </a:r>
            <a:r>
              <a:rPr lang="en-US"/>
              <a:t>signs of trauma that may not have been obvious on </a:t>
            </a:r>
            <a:r>
              <a:rPr lang="en-US" kern="1200">
                <a:effectLst/>
              </a:rPr>
              <a:t>the </a:t>
            </a:r>
            <a:r>
              <a:rPr lang="en-US"/>
              <a:t>primary survey or immediately life-threatening.  Remember that very painful </a:t>
            </a:r>
            <a:r>
              <a:rPr lang="en-US" kern="1200">
                <a:effectLst/>
              </a:rPr>
              <a:t>or </a:t>
            </a:r>
            <a:r>
              <a:rPr lang="en-US"/>
              <a:t>frightening </a:t>
            </a:r>
            <a:r>
              <a:rPr lang="en-US" kern="1200">
                <a:effectLst/>
              </a:rPr>
              <a:t>injuries</a:t>
            </a:r>
            <a:r>
              <a:rPr lang="en-US"/>
              <a:t> may distract both patients </a:t>
            </a:r>
            <a:r>
              <a:rPr lang="en-US" kern="1200">
                <a:effectLst/>
              </a:rPr>
              <a:t>and </a:t>
            </a:r>
            <a:r>
              <a:rPr lang="en-US"/>
              <a:t>providers from recognizing other injuries</a:t>
            </a:r>
            <a:r>
              <a:rPr lang="en-US" kern="1200">
                <a:effectLst/>
              </a:rPr>
              <a:t>. </a:t>
            </a:r>
            <a:r>
              <a:rPr lang="en-US"/>
              <a:t>Always examine the entire body</a:t>
            </a:r>
            <a:r>
              <a:rPr lang="en-US" kern="1200">
                <a:effectLst/>
              </a:rPr>
              <a:t>. </a:t>
            </a:r>
            <a:r>
              <a:rPr lang="en-US"/>
              <a:t>If </a:t>
            </a:r>
            <a:r>
              <a:rPr lang="en-US" kern="1200">
                <a:effectLst/>
              </a:rPr>
              <a:t>the </a:t>
            </a:r>
            <a:r>
              <a:rPr lang="en-US"/>
              <a:t>secondary survey identifies an ABCDE condition</a:t>
            </a:r>
            <a:r>
              <a:rPr lang="en-US" kern="1200">
                <a:effectLst/>
              </a:rPr>
              <a:t>, </a:t>
            </a:r>
            <a:r>
              <a:rPr lang="en-US"/>
              <a:t>stop and return immediately to the primary survey to manage it</a:t>
            </a:r>
            <a:r>
              <a:rPr lang="en-US" kern="1200">
                <a:effectLst/>
              </a:rPr>
              <a:t>.</a:t>
            </a: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55</a:t>
            </a:fld>
            <a:endParaRPr lang="en-US"/>
          </a:p>
        </p:txBody>
      </p:sp>
    </p:spTree>
    <p:extLst>
      <p:ext uri="{BB962C8B-B14F-4D97-AF65-F5344CB8AC3E}">
        <p14:creationId xmlns:p14="http://schemas.microsoft.com/office/powerpoint/2010/main" val="11423168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assessment of the secondary survey is of the head, eyes, ears, nose and throat. In order not to miss any part</a:t>
            </a:r>
            <a:r>
              <a:rPr lang="en-US" kern="1200">
                <a:effectLst/>
              </a:rPr>
              <a:t>, </a:t>
            </a:r>
            <a:r>
              <a:rPr lang="en-US"/>
              <a:t>take a systematic approach. </a:t>
            </a:r>
          </a:p>
          <a:p>
            <a:r>
              <a:rPr lang="en-US"/>
              <a:t>Look </a:t>
            </a:r>
            <a:r>
              <a:rPr lang="en-US" kern="1200">
                <a:effectLst/>
              </a:rPr>
              <a:t>for</a:t>
            </a:r>
            <a:r>
              <a:rPr lang="en-US"/>
              <a:t> the following</a:t>
            </a:r>
            <a:r>
              <a:rPr lang="en-US" kern="1200">
                <a:effectLst/>
              </a:rPr>
              <a:t>:</a:t>
            </a:r>
            <a:r>
              <a:rPr lang="en-US"/>
              <a:t> scalp wounds or bruising; skull deformities; blood </a:t>
            </a:r>
            <a:r>
              <a:rPr lang="en-US" kern="1200">
                <a:effectLst/>
              </a:rPr>
              <a:t>in the </a:t>
            </a:r>
            <a:r>
              <a:rPr lang="en-US"/>
              <a:t>mouth or throat; vision loss or changes and eye injuries; and eye movement abnormalities. Unequal or unresponsive pupils may </a:t>
            </a:r>
            <a:r>
              <a:rPr lang="en-US" kern="1200">
                <a:effectLst/>
              </a:rPr>
              <a:t>indicate </a:t>
            </a:r>
            <a:r>
              <a:rPr lang="en-US"/>
              <a:t>a severe head </a:t>
            </a:r>
            <a:r>
              <a:rPr lang="en-US" kern="1200">
                <a:effectLst/>
              </a:rPr>
              <a:t>injury</a:t>
            </a:r>
            <a:r>
              <a:rPr lang="en-US"/>
              <a:t>. Look </a:t>
            </a:r>
            <a:r>
              <a:rPr lang="en-US" kern="1200">
                <a:effectLst/>
              </a:rPr>
              <a:t>for</a:t>
            </a:r>
            <a:r>
              <a:rPr lang="en-US"/>
              <a:t> blood </a:t>
            </a:r>
            <a:r>
              <a:rPr lang="en-US" kern="1200">
                <a:effectLst/>
              </a:rPr>
              <a:t>or </a:t>
            </a:r>
            <a:r>
              <a:rPr lang="en-US"/>
              <a:t>fluid from the ear or nose indicating injury or open skull fracture; tooth injury or poor alignment; signs of airway burns such as ash, singed nasal hairs or new </a:t>
            </a:r>
            <a:r>
              <a:rPr lang="en-US" kern="1200">
                <a:effectLst/>
              </a:rPr>
              <a:t>or </a:t>
            </a:r>
            <a:r>
              <a:rPr lang="en-US"/>
              <a:t>worsening lip </a:t>
            </a:r>
            <a:r>
              <a:rPr lang="en-US" kern="1200">
                <a:effectLst/>
              </a:rPr>
              <a:t>or </a:t>
            </a:r>
            <a:r>
              <a:rPr lang="en-US"/>
              <a:t>mouth swelling.</a:t>
            </a:r>
            <a:endParaRPr lang="en-US">
              <a:cs typeface="Calibri"/>
            </a:endParaRPr>
          </a:p>
          <a:p>
            <a:r>
              <a:rPr lang="en-US"/>
              <a:t>.</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56</a:t>
            </a:fld>
            <a:endParaRPr lang="en-US"/>
          </a:p>
        </p:txBody>
      </p:sp>
    </p:spTree>
    <p:extLst>
      <p:ext uri="{BB962C8B-B14F-4D97-AF65-F5344CB8AC3E}">
        <p14:creationId xmlns:p14="http://schemas.microsoft.com/office/powerpoint/2010/main" val="6639718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looking, listen </a:t>
            </a:r>
            <a:r>
              <a:rPr lang="en-US" kern="1200">
                <a:effectLst/>
              </a:rPr>
              <a:t>for</a:t>
            </a:r>
            <a:r>
              <a:rPr lang="en-US"/>
              <a:t> the following: stridor which could indicate </a:t>
            </a:r>
            <a:r>
              <a:rPr lang="en-US" kern="1200">
                <a:effectLst/>
              </a:rPr>
              <a:t>airway </a:t>
            </a:r>
            <a:r>
              <a:rPr lang="en-US"/>
              <a:t>obstruction; gurgling indicating fluid in the airway; changes in voice</a:t>
            </a:r>
            <a:r>
              <a:rPr lang="en-US" kern="1200">
                <a:effectLst/>
              </a:rPr>
              <a:t>, </a:t>
            </a:r>
            <a:r>
              <a:rPr lang="en-US"/>
              <a:t>which can </a:t>
            </a:r>
            <a:r>
              <a:rPr lang="en-US" kern="1200">
                <a:effectLst/>
              </a:rPr>
              <a:t>indicate </a:t>
            </a:r>
            <a:r>
              <a:rPr lang="en-US"/>
              <a:t>airway or vocal cord injury. After both looking and listening, feel for: tenderness or abnormal movement of the facial bones; loose teeth that could accidentally be inhaled; and defects </a:t>
            </a:r>
            <a:r>
              <a:rPr lang="en-US" kern="1200">
                <a:effectLst/>
              </a:rPr>
              <a:t>or </a:t>
            </a:r>
            <a:r>
              <a:rPr lang="en-US"/>
              <a:t>crepitus in </a:t>
            </a:r>
            <a:r>
              <a:rPr lang="en-US" kern="1200">
                <a:effectLst/>
              </a:rPr>
              <a:t>the </a:t>
            </a:r>
            <a:r>
              <a:rPr lang="en-US"/>
              <a:t>skull or facial bones suggesting fracture.</a:t>
            </a:r>
            <a:endParaRPr lang="en-NZ" kern="1200">
              <a:effectLst/>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57</a:t>
            </a:fld>
            <a:endParaRPr lang="en-US"/>
          </a:p>
        </p:txBody>
      </p:sp>
    </p:spTree>
    <p:extLst>
      <p:ext uri="{BB962C8B-B14F-4D97-AF65-F5344CB8AC3E}">
        <p14:creationId xmlns:p14="http://schemas.microsoft.com/office/powerpoint/2010/main" val="23404995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neck should be examined next. Look for any reduced ability to move the neck or pain on movement, bruising, bleeding or swelling, any </a:t>
            </a:r>
            <a:r>
              <a:rPr lang="en-US" err="1"/>
              <a:t>haematoma</a:t>
            </a:r>
            <a:r>
              <a:rPr lang="en-US"/>
              <a:t> that may eventually cause airway obstruction</a:t>
            </a:r>
            <a:r>
              <a:rPr lang="en-US" kern="1200">
                <a:effectLst/>
              </a:rPr>
              <a:t>, </a:t>
            </a:r>
            <a:r>
              <a:rPr lang="en-US"/>
              <a:t>penetrating neck </a:t>
            </a:r>
            <a:r>
              <a:rPr lang="en-US" kern="1200">
                <a:effectLst/>
              </a:rPr>
              <a:t>wounds</a:t>
            </a:r>
            <a:r>
              <a:rPr lang="en-US"/>
              <a:t>; and distended neck veins. Distended neck veins </a:t>
            </a:r>
            <a:r>
              <a:rPr lang="en-US" kern="1200">
                <a:effectLst/>
              </a:rPr>
              <a:t>may </a:t>
            </a:r>
            <a:r>
              <a:rPr lang="en-US"/>
              <a:t>indicate tension </a:t>
            </a:r>
            <a:r>
              <a:rPr lang="en-US" kern="1200">
                <a:effectLst/>
              </a:rPr>
              <a:t>pneumothorax or</a:t>
            </a:r>
            <a:r>
              <a:rPr lang="en-US"/>
              <a:t> </a:t>
            </a:r>
            <a:r>
              <a:rPr lang="en-US" kern="1200">
                <a:effectLst/>
              </a:rPr>
              <a:t>tamponade. </a:t>
            </a:r>
            <a:r>
              <a:rPr lang="en-US"/>
              <a:t> If concern return to the primary survey.  Next feel</a:t>
            </a:r>
            <a:r>
              <a:rPr lang="en-US" kern="1200">
                <a:effectLst/>
              </a:rPr>
              <a:t> for</a:t>
            </a:r>
            <a:r>
              <a:rPr lang="en-US"/>
              <a:t> air in the skin or soft tissue which may indicate pneumothorax, and any tenderness </a:t>
            </a:r>
            <a:r>
              <a:rPr lang="en-US" kern="1200">
                <a:effectLst/>
              </a:rPr>
              <a:t>or</a:t>
            </a:r>
            <a:r>
              <a:rPr lang="en-US"/>
              <a:t> deformity along the spine. </a:t>
            </a:r>
          </a:p>
          <a:p>
            <a:pPr marL="0" marR="0" lvl="0" indent="0" algn="l" rtl="0">
              <a:lnSpc>
                <a:spcPct val="115000"/>
              </a:lnSpc>
              <a:spcBef>
                <a:spcPts val="0"/>
              </a:spcBef>
              <a:spcAft>
                <a:spcPts val="0"/>
              </a:spcAft>
              <a:buClr>
                <a:schemeClr val="dk1"/>
              </a:buClr>
              <a:buSzPct val="25000"/>
              <a:buFont typeface="Arial"/>
              <a:buNone/>
            </a:pP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58</a:t>
            </a:fld>
            <a:endParaRPr lang="en-US"/>
          </a:p>
        </p:txBody>
      </p:sp>
    </p:spTree>
    <p:extLst>
      <p:ext uri="{BB962C8B-B14F-4D97-AF65-F5344CB8AC3E}">
        <p14:creationId xmlns:p14="http://schemas.microsoft.com/office/powerpoint/2010/main" val="13310137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US"/>
              <a:t>Regarding the chest, look </a:t>
            </a:r>
            <a:r>
              <a:rPr lang="en-US" kern="1200">
                <a:effectLst/>
              </a:rPr>
              <a:t>for</a:t>
            </a:r>
            <a:r>
              <a:rPr lang="en-US"/>
              <a:t> bruising</a:t>
            </a:r>
            <a:r>
              <a:rPr lang="en-US" kern="1200">
                <a:effectLst/>
              </a:rPr>
              <a:t>, </a:t>
            </a:r>
            <a:r>
              <a:rPr lang="en-US"/>
              <a:t>deformity</a:t>
            </a:r>
            <a:r>
              <a:rPr lang="en-US" kern="1200">
                <a:effectLst/>
              </a:rPr>
              <a:t>, </a:t>
            </a:r>
            <a:r>
              <a:rPr lang="en-US"/>
              <a:t>wounds and circumferential burns. Uneven chest wall movement may be concerning for pneumothorax or flail chest. Listen </a:t>
            </a:r>
            <a:r>
              <a:rPr lang="en-US" kern="1200">
                <a:effectLst/>
              </a:rPr>
              <a:t>for</a:t>
            </a:r>
            <a:r>
              <a:rPr lang="en-US"/>
              <a:t> decreased, unequal, absent or other abnormal breath sounds. Muffled heart sounds can be a sign of pericardial tamponade. Feel for tenderness and crepitus, which may be concerning for fracture </a:t>
            </a:r>
            <a:r>
              <a:rPr lang="en-US" kern="1200">
                <a:effectLst/>
              </a:rPr>
              <a:t>or </a:t>
            </a:r>
            <a:r>
              <a:rPr lang="en-US"/>
              <a:t>pneumothorax. </a:t>
            </a:r>
          </a:p>
          <a:p>
            <a:endParaRPr lang="en-US" sz="1200" kern="1200">
              <a:solidFill>
                <a:schemeClr val="tx1"/>
              </a:solidFill>
              <a:effectLst/>
              <a:latin typeface="+mn-lt"/>
              <a:cs typeface="Calibri"/>
            </a:endParaRPr>
          </a:p>
          <a:p>
            <a:pPr marL="0" marR="0" lvl="0" indent="0" algn="l" rtl="0">
              <a:lnSpc>
                <a:spcPct val="115000"/>
              </a:lnSpc>
              <a:spcBef>
                <a:spcPts val="0"/>
              </a:spcBef>
              <a:spcAft>
                <a:spcPts val="0"/>
              </a:spcAft>
              <a:buClr>
                <a:schemeClr val="dk1"/>
              </a:buClr>
              <a:buSzPct val="25000"/>
              <a:buFont typeface="Arial"/>
              <a:buNone/>
            </a:pP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59</a:t>
            </a:fld>
            <a:endParaRPr lang="en-US"/>
          </a:p>
        </p:txBody>
      </p:sp>
    </p:spTree>
    <p:extLst>
      <p:ext uri="{BB962C8B-B14F-4D97-AF65-F5344CB8AC3E}">
        <p14:creationId xmlns:p14="http://schemas.microsoft.com/office/powerpoint/2010/main" val="1462794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at any point during your assessment, if you identify a life-threatening problem, stop and manage that life threat. After any management, be sure to do a repeat assessment using the ABCDE approach. People who initially appear uninjured may have hidden life, threatening injuries such as internal bleeding. It is very important to reassess patients often, and if the patient's condition worsens.</a:t>
            </a:r>
            <a:endParaRPr lang="en-US" baseline="0"/>
          </a:p>
        </p:txBody>
      </p:sp>
      <p:sp>
        <p:nvSpPr>
          <p:cNvPr id="4" name="Slide Number Placeholder 3"/>
          <p:cNvSpPr>
            <a:spLocks noGrp="1"/>
          </p:cNvSpPr>
          <p:nvPr>
            <p:ph type="sldNum" sz="quarter" idx="10"/>
          </p:nvPr>
        </p:nvSpPr>
        <p:spPr/>
        <p:txBody>
          <a:bodyPr/>
          <a:lstStyle/>
          <a:p>
            <a:fld id="{FE403372-DB74-7E4B-A0C5-B7F8CBD4FAC5}" type="slidenum">
              <a:rPr lang="en-US" smtClean="0"/>
              <a:t>6</a:t>
            </a:fld>
            <a:endParaRPr lang="en-US"/>
          </a:p>
        </p:txBody>
      </p:sp>
    </p:spTree>
    <p:extLst>
      <p:ext uri="{BB962C8B-B14F-4D97-AF65-F5344CB8AC3E}">
        <p14:creationId xmlns:p14="http://schemas.microsoft.com/office/powerpoint/2010/main" val="11366429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a:t>
            </a:r>
            <a:r>
              <a:rPr lang="en-US"/>
              <a:t>he abdomen should be examined next. Look for abdominal distension, visible wounds, </a:t>
            </a:r>
            <a:r>
              <a:rPr lang="en-US" kern="1200">
                <a:effectLst/>
              </a:rPr>
              <a:t>bruising or </a:t>
            </a:r>
            <a:r>
              <a:rPr lang="en-US"/>
              <a:t>abrasions, bruising on the back or sides which </a:t>
            </a:r>
            <a:r>
              <a:rPr lang="en-US" kern="1200">
                <a:effectLst/>
              </a:rPr>
              <a:t>may indicate </a:t>
            </a:r>
            <a:r>
              <a:rPr lang="en-US"/>
              <a:t>bleeding into the abdomen, and circumferential burns </a:t>
            </a:r>
            <a:r>
              <a:rPr lang="en-US" kern="1200">
                <a:effectLst/>
              </a:rPr>
              <a:t>to the </a:t>
            </a:r>
            <a:r>
              <a:rPr lang="en-US"/>
              <a:t>abdomen. Feel for rebound tenderness or guarding. Abdominal tenderness in all quadrants may indicate peritonitis from internal organ or blood vessel injury</a:t>
            </a:r>
            <a:r>
              <a:rPr lang="en-US" b="0" i="0" kern="1200">
                <a:effectLst/>
              </a:rPr>
              <a:t>.</a:t>
            </a:r>
            <a:endParaRPr lang="en-NZ" i="0" u="none" strike="noStrike" cap="none"/>
          </a:p>
          <a:p>
            <a:pPr marL="0" marR="0" lvl="0" indent="0" algn="l" rtl="0">
              <a:lnSpc>
                <a:spcPct val="90000"/>
              </a:lnSpc>
              <a:spcBef>
                <a:spcPts val="800"/>
              </a:spcBef>
              <a:spcAft>
                <a:spcPts val="0"/>
              </a:spcAft>
              <a:buClr>
                <a:schemeClr val="dk1"/>
              </a:buClr>
              <a:buSzPct val="25000"/>
              <a:buFont typeface="Arial"/>
              <a:buNone/>
            </a:pPr>
            <a:endParaRPr lang="en" sz="1800" b="0" i="0" u="none" strike="noStrike" cap="none">
              <a:solidFill>
                <a:schemeClr val="dk1"/>
              </a:solidFill>
              <a:latin typeface="+mn-lt"/>
              <a:ea typeface="Calibri"/>
              <a:cs typeface="Calibri"/>
              <a:sym typeface="Calibri"/>
            </a:endParaRPr>
          </a:p>
          <a:p>
            <a:pPr marL="0" marR="0" lvl="0" indent="0" algn="l" rtl="0">
              <a:lnSpc>
                <a:spcPct val="90000"/>
              </a:lnSpc>
              <a:spcBef>
                <a:spcPts val="800"/>
              </a:spcBef>
              <a:spcAft>
                <a:spcPts val="0"/>
              </a:spcAft>
              <a:buClr>
                <a:schemeClr val="dk1"/>
              </a:buClr>
              <a:buSzPct val="25000"/>
              <a:buFont typeface="Arial"/>
              <a:buNone/>
            </a:pPr>
            <a:r>
              <a:rPr lang="en" sz="600" b="0" i="0" u="none" strike="noStrike" cap="none">
                <a:solidFill>
                  <a:srgbClr val="252525"/>
                </a:solidFill>
                <a:highlight>
                  <a:srgbClr val="FFFFFF"/>
                </a:highlight>
                <a:latin typeface="Arial"/>
                <a:ea typeface="Arial"/>
                <a:cs typeface="Arial"/>
                <a:sym typeface="Arial"/>
              </a:rPr>
              <a:t>					</a:t>
            </a:r>
            <a:endParaRPr lang="en" sz="600" b="0" i="0" u="none" strike="noStrike" cap="none">
              <a:solidFill>
                <a:srgbClr val="252525"/>
              </a:solidFill>
              <a:highlight>
                <a:srgbClr val="FFFFFF"/>
              </a:highlight>
              <a:latin typeface="Arial"/>
              <a:ea typeface="Arial"/>
              <a:cs typeface="Arial"/>
            </a:endParaRPr>
          </a:p>
          <a:p>
            <a:pPr marL="0" marR="0" lvl="0" indent="0" algn="l" rtl="0">
              <a:lnSpc>
                <a:spcPct val="115000"/>
              </a:lnSpc>
              <a:spcBef>
                <a:spcPts val="0"/>
              </a:spcBef>
              <a:spcAft>
                <a:spcPts val="0"/>
              </a:spcAft>
              <a:buClr>
                <a:schemeClr val="dk1"/>
              </a:buClr>
              <a:buSzPct val="25000"/>
              <a:buFont typeface="Arial"/>
              <a:buNone/>
            </a:pP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60</a:t>
            </a:fld>
            <a:endParaRPr lang="en-US"/>
          </a:p>
        </p:txBody>
      </p:sp>
    </p:spTree>
    <p:extLst>
      <p:ext uri="{BB962C8B-B14F-4D97-AF65-F5344CB8AC3E}">
        <p14:creationId xmlns:p14="http://schemas.microsoft.com/office/powerpoint/2010/main" val="9160068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60000"/>
              </a:lnSpc>
              <a:spcBef>
                <a:spcPts val="800"/>
              </a:spcBef>
            </a:pPr>
            <a:r>
              <a:rPr lang="en-US"/>
              <a:t>Extremity trauma should include an assessment of swelling or </a:t>
            </a:r>
            <a:r>
              <a:rPr lang="en-US" kern="1200">
                <a:effectLst/>
              </a:rPr>
              <a:t>bruising</a:t>
            </a:r>
            <a:r>
              <a:rPr lang="en-US"/>
              <a:t>, deformity</a:t>
            </a:r>
            <a:r>
              <a:rPr lang="en-US" kern="1200">
                <a:effectLst/>
              </a:rPr>
              <a:t>, </a:t>
            </a:r>
            <a:r>
              <a:rPr lang="en-US"/>
              <a:t>open fractures, amputations, circumferential burns, and assessment of the skin. If the limb is pale this could indicate loss of blood flow. Feel </a:t>
            </a:r>
            <a:r>
              <a:rPr lang="en-US" kern="1200">
                <a:effectLst/>
              </a:rPr>
              <a:t>for</a:t>
            </a:r>
            <a:r>
              <a:rPr lang="en-US"/>
              <a:t> absent or weak pulses, tenderness and cold </a:t>
            </a:r>
            <a:r>
              <a:rPr lang="en-US" kern="1200">
                <a:effectLst/>
              </a:rPr>
              <a:t>or </a:t>
            </a:r>
            <a:r>
              <a:rPr lang="en-US"/>
              <a:t>cool extremities which could indicate loss of blood flow.  Abnormally firm</a:t>
            </a:r>
            <a:r>
              <a:rPr lang="en-US" kern="1200">
                <a:effectLst/>
              </a:rPr>
              <a:t>, </a:t>
            </a:r>
            <a:r>
              <a:rPr lang="en-US"/>
              <a:t>painful muscular compartments can be a sign of compartment syndrome. </a:t>
            </a:r>
            <a:r>
              <a:rPr lang="en-NZ"/>
              <a:t> </a:t>
            </a: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61</a:t>
            </a:fld>
            <a:endParaRPr lang="en-US"/>
          </a:p>
        </p:txBody>
      </p:sp>
    </p:spTree>
    <p:extLst>
      <p:ext uri="{BB962C8B-B14F-4D97-AF65-F5344CB8AC3E}">
        <p14:creationId xmlns:p14="http://schemas.microsoft.com/office/powerpoint/2010/main" val="14955894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US"/>
              <a:t>Examination of the spine should be done with assistance while maintaining spinal immobilization and log-rolling </a:t>
            </a:r>
            <a:r>
              <a:rPr lang="en-US" kern="1200">
                <a:effectLst/>
              </a:rPr>
              <a:t>the </a:t>
            </a:r>
            <a:r>
              <a:rPr lang="en-US"/>
              <a:t>patient.  Assess for bruising and deformity and feel for tenderness, crepitus </a:t>
            </a:r>
            <a:r>
              <a:rPr lang="en-US" kern="1200">
                <a:effectLst/>
              </a:rPr>
              <a:t>and </a:t>
            </a:r>
            <a:r>
              <a:rPr lang="en-US"/>
              <a:t>alignment along the entire spine from upper neck to lower back. Be sure to take time </a:t>
            </a:r>
            <a:r>
              <a:rPr lang="en-US" kern="1200">
                <a:effectLst/>
              </a:rPr>
              <a:t>to </a:t>
            </a:r>
            <a:r>
              <a:rPr lang="en-US"/>
              <a:t>assess the rest of the back for tenderness, crepitus or misalignment over any other non-midline spinal areas for trauma. If there is concern for spinal injury, check and document the level where the physical exam findings start.</a:t>
            </a:r>
            <a:endParaRPr lang="en-NZ"/>
          </a:p>
        </p:txBody>
      </p:sp>
      <p:sp>
        <p:nvSpPr>
          <p:cNvPr id="4" name="Slide Number Placeholder 3"/>
          <p:cNvSpPr>
            <a:spLocks noGrp="1"/>
          </p:cNvSpPr>
          <p:nvPr>
            <p:ph type="sldNum" sz="quarter" idx="10"/>
          </p:nvPr>
        </p:nvSpPr>
        <p:spPr/>
        <p:txBody>
          <a:bodyPr/>
          <a:lstStyle/>
          <a:p>
            <a:fld id="{FE403372-DB74-7E4B-A0C5-B7F8CBD4FAC5}" type="slidenum">
              <a:rPr lang="en-US" smtClean="0"/>
              <a:t>62</a:t>
            </a:fld>
            <a:endParaRPr lang="en-US"/>
          </a:p>
        </p:txBody>
      </p:sp>
    </p:spTree>
    <p:extLst>
      <p:ext uri="{BB962C8B-B14F-4D97-AF65-F5344CB8AC3E}">
        <p14:creationId xmlns:p14="http://schemas.microsoft.com/office/powerpoint/2010/main" val="723503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a:t>
            </a:r>
            <a:r>
              <a:rPr lang="en-US" kern="1200">
                <a:effectLst/>
              </a:rPr>
              <a:t>the </a:t>
            </a:r>
            <a:r>
              <a:rPr lang="en-US"/>
              <a:t>skin examination look for bruising, abrasions, lacerations, and burns. Circumferential chest wall burns can cause difficulty in breathing. Burns to the extremities can cause compartment syndrome. Feel for peripheral pulses in all extremities. </a:t>
            </a:r>
            <a:r>
              <a:rPr lang="en-NZ"/>
              <a:t> </a:t>
            </a:r>
            <a:endParaRPr lang="en-US">
              <a:ea typeface="+mn-ea"/>
              <a:cs typeface="+mn-cs"/>
            </a:endParaRPr>
          </a:p>
          <a:p>
            <a:pPr marL="0" marR="0" lvl="0" indent="0" algn="l" rtl="0">
              <a:lnSpc>
                <a:spcPct val="115000"/>
              </a:lnSpc>
              <a:spcBef>
                <a:spcPts val="0"/>
              </a:spcBef>
              <a:spcAft>
                <a:spcPts val="0"/>
              </a:spcAft>
              <a:buClr>
                <a:schemeClr val="dk1"/>
              </a:buClr>
              <a:buSzPct val="25000"/>
              <a:buFont typeface="Arial"/>
              <a:buNone/>
            </a:pP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63</a:t>
            </a:fld>
            <a:endParaRPr lang="en-US"/>
          </a:p>
        </p:txBody>
      </p:sp>
    </p:spTree>
    <p:extLst>
      <p:ext uri="{BB962C8B-B14F-4D97-AF65-F5344CB8AC3E}">
        <p14:creationId xmlns:p14="http://schemas.microsoft.com/office/powerpoint/2010/main" val="17167296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component of the secondary survey is the neurologic exam. </a:t>
            </a:r>
            <a:r>
              <a:rPr lang="en-US" kern="1200">
                <a:effectLst/>
              </a:rPr>
              <a:t>Check </a:t>
            </a:r>
            <a:r>
              <a:rPr lang="en-US"/>
              <a:t>the </a:t>
            </a:r>
            <a:r>
              <a:rPr lang="en-US" kern="1200">
                <a:effectLst/>
              </a:rPr>
              <a:t>level of consciousness </a:t>
            </a:r>
            <a:r>
              <a:rPr lang="en-US"/>
              <a:t>via the </a:t>
            </a:r>
            <a:r>
              <a:rPr lang="en-US" kern="1200">
                <a:effectLst/>
              </a:rPr>
              <a:t>AVPU scale or GCS,</a:t>
            </a:r>
            <a:r>
              <a:rPr lang="en-US"/>
              <a:t> </a:t>
            </a:r>
            <a:r>
              <a:rPr lang="en-US" kern="1200">
                <a:effectLst/>
              </a:rPr>
              <a:t>and check for </a:t>
            </a:r>
            <a:r>
              <a:rPr lang="en-US"/>
              <a:t>any decrease. Agitation, </a:t>
            </a:r>
            <a:r>
              <a:rPr lang="en-US" kern="1200">
                <a:effectLst/>
              </a:rPr>
              <a:t>seizures</a:t>
            </a:r>
            <a:r>
              <a:rPr lang="en-US"/>
              <a:t> (or </a:t>
            </a:r>
            <a:r>
              <a:rPr lang="en-US" kern="1200">
                <a:effectLst/>
              </a:rPr>
              <a:t>convulsions</a:t>
            </a:r>
            <a:r>
              <a:rPr lang="en-US"/>
              <a:t>) should make you think </a:t>
            </a:r>
            <a:r>
              <a:rPr lang="en-US" kern="1200">
                <a:effectLst/>
              </a:rPr>
              <a:t>of </a:t>
            </a:r>
            <a:r>
              <a:rPr lang="en-US"/>
              <a:t>a </a:t>
            </a:r>
            <a:r>
              <a:rPr lang="en-US" kern="1200">
                <a:effectLst/>
              </a:rPr>
              <a:t>serious head injury</a:t>
            </a:r>
            <a:r>
              <a:rPr lang="en-US"/>
              <a:t>. Check for movement </a:t>
            </a:r>
            <a:r>
              <a:rPr lang="en-US" kern="1200">
                <a:effectLst/>
              </a:rPr>
              <a:t>and strength in each limb</a:t>
            </a:r>
            <a:r>
              <a:rPr lang="en-US"/>
              <a:t>. </a:t>
            </a:r>
            <a:r>
              <a:rPr lang="en-US" kern="1200">
                <a:effectLst/>
              </a:rPr>
              <a:t>Sensation </a:t>
            </a:r>
            <a:r>
              <a:rPr lang="en-US"/>
              <a:t>at all body levels should be assessed and </a:t>
            </a:r>
            <a:r>
              <a:rPr lang="en-US" kern="1200">
                <a:effectLst/>
              </a:rPr>
              <a:t>if there is a deficit</a:t>
            </a:r>
            <a:r>
              <a:rPr lang="en-US" kern="1200" baseline="0">
                <a:effectLst/>
              </a:rPr>
              <a:t> </a:t>
            </a:r>
            <a:r>
              <a:rPr lang="en-US" kern="1200">
                <a:effectLst/>
              </a:rPr>
              <a:t>identify </a:t>
            </a:r>
            <a:r>
              <a:rPr lang="en-US"/>
              <a:t>the level at which </a:t>
            </a:r>
            <a:r>
              <a:rPr lang="en-US" kern="1200">
                <a:effectLst/>
              </a:rPr>
              <a:t>it begins</a:t>
            </a:r>
            <a:r>
              <a:rPr lang="en-US"/>
              <a:t>. </a:t>
            </a:r>
            <a:r>
              <a:rPr lang="en-US" kern="1200">
                <a:effectLst/>
              </a:rPr>
              <a:t>Decreased sensation, decreased strength or priapism can </a:t>
            </a:r>
            <a:r>
              <a:rPr lang="en-US"/>
              <a:t>be signs of </a:t>
            </a:r>
            <a:r>
              <a:rPr lang="en-US" kern="1200">
                <a:effectLst/>
              </a:rPr>
              <a:t>spinal injury</a:t>
            </a:r>
            <a:r>
              <a:rPr lang="en-US"/>
              <a:t>. </a:t>
            </a:r>
            <a:endParaRPr lang="en-US" kern="1200">
              <a:effectLst/>
              <a:ea typeface="+mn-ea"/>
              <a:cs typeface="+mn-cs"/>
            </a:endParaRPr>
          </a:p>
          <a:p>
            <a:pPr marL="0" marR="0" lvl="0" indent="0" algn="l" rtl="0">
              <a:lnSpc>
                <a:spcPct val="115000"/>
              </a:lnSpc>
              <a:spcBef>
                <a:spcPts val="0"/>
              </a:spcBef>
              <a:spcAft>
                <a:spcPts val="0"/>
              </a:spcAft>
              <a:buClr>
                <a:schemeClr val="dk1"/>
              </a:buClr>
              <a:buSzPct val="25000"/>
              <a:buFont typeface="Arial"/>
              <a:buNone/>
            </a:pP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64</a:t>
            </a:fld>
            <a:endParaRPr lang="en-US"/>
          </a:p>
        </p:txBody>
      </p:sp>
    </p:spTree>
    <p:extLst>
      <p:ext uri="{BB962C8B-B14F-4D97-AF65-F5344CB8AC3E}">
        <p14:creationId xmlns:p14="http://schemas.microsoft.com/office/powerpoint/2010/main" val="5070599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nSpc>
                <a:spcPct val="140000"/>
              </a:lnSpc>
              <a:buSzPct val="25000"/>
            </a:pPr>
            <a:r>
              <a:rPr lang="en-US"/>
              <a:t>Workbook question 4: [page 56 in participant workbook]</a:t>
            </a:r>
            <a:endParaRPr lang="en" u="sng">
              <a:latin typeface="Economica"/>
            </a:endParaRPr>
          </a:p>
          <a:p>
            <a:pPr indent="457200">
              <a:lnSpc>
                <a:spcPct val="140000"/>
              </a:lnSpc>
            </a:pPr>
            <a:r>
              <a:rPr lang="en-US"/>
              <a:t> Using the workbook section above, list one way that you would ASSESS the following systems.</a:t>
            </a:r>
            <a:endParaRPr lang="en" u="sng">
              <a:latin typeface="Economica"/>
            </a:endParaRPr>
          </a:p>
          <a:p>
            <a:pPr indent="457200">
              <a:lnSpc>
                <a:spcPct val="140000"/>
              </a:lnSpc>
            </a:pPr>
            <a:r>
              <a:rPr lang="en-US" u="sng"/>
              <a:t> Head, ears, eyes, nose, throat</a:t>
            </a:r>
            <a:r>
              <a:rPr lang="en-US"/>
              <a:t>: </a:t>
            </a:r>
            <a:endParaRPr lang="en" u="sng">
              <a:latin typeface="Economica"/>
            </a:endParaRPr>
          </a:p>
          <a:p>
            <a:pPr indent="457200">
              <a:lnSpc>
                <a:spcPct val="140000"/>
              </a:lnSpc>
            </a:pPr>
            <a:r>
              <a:rPr lang="en-US"/>
              <a:t>Listen for: 1. Stridor, which could indicate that the airway will obstruct soon 2. Gurgling, indicating fluid in the airway </a:t>
            </a:r>
            <a:endParaRPr lang="en" u="sng">
              <a:latin typeface="Economica"/>
            </a:endParaRPr>
          </a:p>
          <a:p>
            <a:pPr indent="457200">
              <a:lnSpc>
                <a:spcPct val="140000"/>
              </a:lnSpc>
            </a:pPr>
            <a:r>
              <a:rPr lang="en-US"/>
              <a:t>Look for: 1. Scalp wounds or bruising 2. Skull deformities 3. Blood in mouth or throat  4.. Unequal or unresponsive pupils indicating head injury 5.  Vision loss or changes and eye injuries 6. Blood or fluid from ear or nose indicating injury or open skull fracture with fluid leakage from around the brain 7. Tooth injury or poor alignment of teeth 8. Signs of airway burns: ash, singed nasal hairs, or new or worsening lip or mouth swelling </a:t>
            </a:r>
            <a:endParaRPr lang="en" u="sng">
              <a:latin typeface="Economica"/>
            </a:endParaRPr>
          </a:p>
          <a:p>
            <a:pPr indent="457200">
              <a:lnSpc>
                <a:spcPct val="140000"/>
              </a:lnSpc>
            </a:pPr>
            <a:r>
              <a:rPr lang="en-US"/>
              <a:t> Feel for: 1. Tenderness or abnormal movement of facial bones--this can happen with facial bone fracture 2. Loose teeth that might be accidentally inhaled 3. Defects or crepitus in the skull or facial bones concerning for fracture </a:t>
            </a:r>
            <a:endParaRPr lang="en" u="sng">
              <a:latin typeface="Economica"/>
            </a:endParaRPr>
          </a:p>
          <a:p>
            <a:pPr indent="457200">
              <a:lnSpc>
                <a:spcPct val="140000"/>
              </a:lnSpc>
            </a:pPr>
            <a:endParaRPr lang="en-US"/>
          </a:p>
          <a:p>
            <a:pPr indent="457200">
              <a:lnSpc>
                <a:spcPct val="140000"/>
              </a:lnSpc>
            </a:pPr>
            <a:r>
              <a:rPr lang="en-US" u="sng"/>
              <a:t>Chest: </a:t>
            </a:r>
            <a:endParaRPr lang="en" u="sng">
              <a:latin typeface="Economica"/>
            </a:endParaRPr>
          </a:p>
          <a:p>
            <a:pPr indent="457200">
              <a:lnSpc>
                <a:spcPct val="140000"/>
              </a:lnSpc>
            </a:pPr>
            <a:r>
              <a:rPr lang="en-US"/>
              <a:t>Look for: 1. Bruising, deformity 2. Uneven chest wall movement--concerning for a pneumothorax 3. Burns around the entire chest (such as circumferential), which can cause difficulty in breathing </a:t>
            </a:r>
            <a:endParaRPr lang="en" u="sng">
              <a:latin typeface="Economica"/>
            </a:endParaRPr>
          </a:p>
          <a:p>
            <a:pPr indent="457200">
              <a:lnSpc>
                <a:spcPct val="140000"/>
              </a:lnSpc>
            </a:pPr>
            <a:r>
              <a:rPr lang="en-US"/>
              <a:t>Listen for: 1. Breath sounds (decreased, absent, wheeze, crepitations) 2. Muffled heart sounds--concerning for pericardial tamponade </a:t>
            </a:r>
            <a:endParaRPr lang="en" u="sng">
              <a:latin typeface="Economica"/>
            </a:endParaRPr>
          </a:p>
          <a:p>
            <a:pPr indent="457200">
              <a:lnSpc>
                <a:spcPct val="140000"/>
              </a:lnSpc>
            </a:pPr>
            <a:r>
              <a:rPr lang="en-US"/>
              <a:t>Feel for: 1. Tenderness 2. Crepitus--concerning for fracture or pneumothorax </a:t>
            </a:r>
            <a:endParaRPr lang="en" u="sng">
              <a:latin typeface="Economica"/>
              <a:cs typeface="Calibri" panose="020F0502020204030204"/>
            </a:endParaRPr>
          </a:p>
          <a:p>
            <a:pPr indent="457200">
              <a:lnSpc>
                <a:spcPct val="140000"/>
              </a:lnSpc>
            </a:pPr>
            <a:endParaRPr lang="en-US"/>
          </a:p>
          <a:p>
            <a:pPr indent="457200">
              <a:lnSpc>
                <a:spcPct val="140000"/>
              </a:lnSpc>
            </a:pPr>
            <a:r>
              <a:rPr lang="en-US" u="sng"/>
              <a:t>Pelvis and genitourinary: </a:t>
            </a:r>
            <a:endParaRPr lang="en" u="sng">
              <a:latin typeface="Economica"/>
            </a:endParaRPr>
          </a:p>
          <a:p>
            <a:pPr indent="457200">
              <a:lnSpc>
                <a:spcPct val="140000"/>
              </a:lnSpc>
            </a:pPr>
            <a:r>
              <a:rPr lang="en-US"/>
              <a:t>Look for: 1. Bruising/lacerations to pelvis 2. Blood at the opening of the penis or vagina 3. Vaginal lacerations or bleeding--these could indicate open pelvic fracture or may be a source of bleeding that may need to be controlled 4. Penile lacerations 5. Priapism--this can indicate spinal injury 6. Urine color (dark color or visible blood) that might indicate muscle breakdown or kidney injury </a:t>
            </a:r>
            <a:endParaRPr lang="en" u="sng">
              <a:latin typeface="Economica"/>
            </a:endParaRPr>
          </a:p>
          <a:p>
            <a:pPr indent="457200">
              <a:lnSpc>
                <a:spcPct val="140000"/>
              </a:lnSpc>
            </a:pPr>
            <a:r>
              <a:rPr lang="en-US"/>
              <a:t>Feel for:  1. Bony pelvis for tenderness or instability </a:t>
            </a:r>
            <a:endParaRPr lang="en" u="sng">
              <a:latin typeface="Economica"/>
              <a:cs typeface="Calibri" panose="020F0502020204030204"/>
            </a:endParaRPr>
          </a:p>
          <a:p>
            <a:endParaRPr lang="en-US" baseline="0"/>
          </a:p>
          <a:p>
            <a:r>
              <a:rPr lang="en-US" baseline="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Deep thought</a:t>
            </a:r>
            <a:r>
              <a:rPr lang="en-US" sz="9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https://openclipart.org/detail/221707/deep-thought</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65</a:t>
            </a:fld>
            <a:endParaRPr lang="en-US"/>
          </a:p>
        </p:txBody>
      </p:sp>
    </p:spTree>
    <p:extLst>
      <p:ext uri="{BB962C8B-B14F-4D97-AF65-F5344CB8AC3E}">
        <p14:creationId xmlns:p14="http://schemas.microsoft.com/office/powerpoint/2010/main" val="18429690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NZ" kern="100"/>
              <a:t> This is </a:t>
            </a:r>
            <a:r>
              <a:rPr lang="en-NZ" kern="100">
                <a:effectLst/>
              </a:rPr>
              <a:t>the </a:t>
            </a:r>
            <a:r>
              <a:rPr lang="en-NZ" kern="100"/>
              <a:t>third part </a:t>
            </a:r>
            <a:r>
              <a:rPr lang="en-NZ" kern="100">
                <a:effectLst/>
              </a:rPr>
              <a:t>of the </a:t>
            </a:r>
            <a:r>
              <a:rPr lang="en-NZ" kern="100"/>
              <a:t>trauma module</a:t>
            </a:r>
            <a:r>
              <a:rPr lang="en-NZ" kern="100">
                <a:effectLst/>
              </a:rPr>
              <a:t>. </a:t>
            </a:r>
            <a:r>
              <a:rPr lang="en-NZ" kern="100"/>
              <a:t>We </a:t>
            </a:r>
            <a:r>
              <a:rPr lang="en-NZ" kern="100">
                <a:effectLst/>
              </a:rPr>
              <a:t>will l</a:t>
            </a:r>
            <a:r>
              <a:rPr lang="en-NZ" kern="100"/>
              <a:t>ook at important conditions to recognise </a:t>
            </a:r>
            <a:r>
              <a:rPr lang="en-NZ" kern="100">
                <a:effectLst/>
              </a:rPr>
              <a:t>and </a:t>
            </a:r>
            <a:r>
              <a:rPr lang="en-NZ" kern="100"/>
              <a:t>manage</a:t>
            </a:r>
            <a:r>
              <a:rPr lang="en-NZ" kern="100">
                <a:effectLst/>
              </a:rPr>
              <a:t> based on the history and secondary survey</a:t>
            </a:r>
            <a:endParaRPr lang="en-US"/>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11406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Head injuries are noted by the following signs and</a:t>
            </a:r>
            <a:r>
              <a:rPr lang="en-US" baseline="0"/>
              <a:t> symptoms</a:t>
            </a:r>
            <a:r>
              <a:rPr lang="en-US"/>
              <a:t>:</a:t>
            </a:r>
            <a:r>
              <a:rPr lang="en-US" baseline="0"/>
              <a:t> </a:t>
            </a:r>
            <a:r>
              <a:rPr lang="en-US"/>
              <a:t>Headache, altered mental status, abnormal pupils, scalp lacerations and/or skull fractures, bruising around eyes or behind ears, blood or clear fluid from nose or ears, weakness on one side of the body, seizures, visual changes, loss of memory, and vomiting. Management of the patient with head injury should include frequent monitoring of the patient’s </a:t>
            </a:r>
            <a:r>
              <a:rPr lang="en-US" kern="1200">
                <a:effectLst/>
              </a:rPr>
              <a:t>level of consciousness using GCS.</a:t>
            </a:r>
            <a:r>
              <a:rPr lang="en-US"/>
              <a:t> Remember to immobilize the spine if </a:t>
            </a:r>
            <a:r>
              <a:rPr lang="en-US" kern="1200">
                <a:effectLst/>
              </a:rPr>
              <a:t>significant head </a:t>
            </a:r>
            <a:r>
              <a:rPr lang="en-US"/>
              <a:t>injury, as there </a:t>
            </a:r>
            <a:r>
              <a:rPr lang="en-US" kern="1200">
                <a:effectLst/>
              </a:rPr>
              <a:t>is risk </a:t>
            </a:r>
            <a:r>
              <a:rPr lang="en-US"/>
              <a:t>for associated spinal </a:t>
            </a:r>
            <a:r>
              <a:rPr lang="en-US" kern="1200">
                <a:effectLst/>
              </a:rPr>
              <a:t>injuries.</a:t>
            </a:r>
            <a:r>
              <a:rPr lang="en-US"/>
              <a:t> Monitor the head-injured patient </a:t>
            </a:r>
            <a:r>
              <a:rPr lang="en-US" kern="1200">
                <a:effectLst/>
              </a:rPr>
              <a:t>for</a:t>
            </a:r>
            <a:r>
              <a:rPr lang="en-US" kern="1200" baseline="0">
                <a:effectLst/>
              </a:rPr>
              <a:t> </a:t>
            </a:r>
            <a:r>
              <a:rPr lang="en-US" kern="1200">
                <a:effectLst/>
              </a:rPr>
              <a:t>vomiting </a:t>
            </a:r>
            <a:r>
              <a:rPr lang="en-US"/>
              <a:t>and possible aspiration</a:t>
            </a:r>
            <a:r>
              <a:rPr lang="en-US" kern="1200">
                <a:effectLst/>
              </a:rPr>
              <a:t>.</a:t>
            </a:r>
            <a:r>
              <a:rPr lang="en-US"/>
              <a:t> Give antibiotics if </a:t>
            </a:r>
            <a:r>
              <a:rPr lang="en-US" kern="1200">
                <a:effectLst/>
              </a:rPr>
              <a:t>there is </a:t>
            </a:r>
            <a:r>
              <a:rPr lang="en-US"/>
              <a:t>a </a:t>
            </a:r>
            <a:r>
              <a:rPr lang="en-US" kern="1200">
                <a:effectLst/>
              </a:rPr>
              <a:t>concern for an open skull fracture.</a:t>
            </a:r>
            <a:r>
              <a:rPr lang="en-US"/>
              <a:t> If </a:t>
            </a:r>
            <a:r>
              <a:rPr lang="en-US" kern="1200">
                <a:effectLst/>
              </a:rPr>
              <a:t>blood glucose </a:t>
            </a:r>
            <a:r>
              <a:rPr lang="en-US"/>
              <a:t>is </a:t>
            </a:r>
            <a:r>
              <a:rPr lang="en-US" kern="1200">
                <a:effectLst/>
              </a:rPr>
              <a:t>less</a:t>
            </a:r>
            <a:r>
              <a:rPr lang="en-US" kern="1200" baseline="0">
                <a:effectLst/>
              </a:rPr>
              <a:t> </a:t>
            </a:r>
            <a:r>
              <a:rPr lang="en-US" kern="1200">
                <a:effectLst/>
              </a:rPr>
              <a:t>than </a:t>
            </a:r>
            <a:r>
              <a:rPr lang="en-US"/>
              <a:t>3.5mmol</a:t>
            </a:r>
            <a:r>
              <a:rPr lang="en-US" kern="1200">
                <a:effectLst/>
              </a:rPr>
              <a:t>/L or unable to measure</a:t>
            </a:r>
            <a:r>
              <a:rPr lang="en-US"/>
              <a:t>, give glucose</a:t>
            </a:r>
            <a:r>
              <a:rPr lang="en-US" kern="1200">
                <a:effectLst/>
              </a:rPr>
              <a:t>. Any patient with GCS less than 9 should </a:t>
            </a:r>
            <a:r>
              <a:rPr lang="en-US"/>
              <a:t>ideally have </a:t>
            </a:r>
            <a:r>
              <a:rPr lang="en-US" kern="1200">
                <a:effectLst/>
              </a:rPr>
              <a:t>a CT scan within </a:t>
            </a:r>
            <a:r>
              <a:rPr lang="en-US"/>
              <a:t>two </a:t>
            </a:r>
            <a:r>
              <a:rPr lang="en-US" kern="1200">
                <a:effectLst/>
              </a:rPr>
              <a:t>hours of</a:t>
            </a:r>
            <a:r>
              <a:rPr lang="en-US" kern="1200" baseline="0">
                <a:effectLst/>
              </a:rPr>
              <a:t> </a:t>
            </a:r>
            <a:r>
              <a:rPr lang="en-US" kern="1200">
                <a:effectLst/>
              </a:rPr>
              <a:t>injury</a:t>
            </a:r>
            <a:r>
              <a:rPr lang="en-US"/>
              <a:t>. If CTs are not available refer/transfer to the nearest available </a:t>
            </a:r>
            <a:r>
              <a:rPr lang="en-US" err="1"/>
              <a:t>centre</a:t>
            </a:r>
            <a:r>
              <a:rPr lang="en-US"/>
              <a:t>. Because the brain is encased in the rigid skull</a:t>
            </a:r>
            <a:r>
              <a:rPr lang="en-US" kern="1200">
                <a:effectLst/>
              </a:rPr>
              <a:t>, </a:t>
            </a:r>
            <a:r>
              <a:rPr lang="en-US"/>
              <a:t>any swelling or bleeding caused by brain injury can become life-threatening so emergent transfer for definitive treatment is necessary</a:t>
            </a:r>
            <a:r>
              <a:rPr lang="en-US" kern="1200">
                <a:effectLst/>
              </a:rPr>
              <a:t>.</a:t>
            </a:r>
            <a:r>
              <a:rPr lang="en-US"/>
              <a:t> </a:t>
            </a:r>
            <a:r>
              <a:rPr lang="en-NZ"/>
              <a:t> </a:t>
            </a:r>
            <a:endParaRPr lang="en-US" b="0" i="0" u="none" strike="noStrike" cap="none"/>
          </a:p>
          <a:p>
            <a:endParaRPr lang="en" sz="1200" b="0" i="0" u="none" strike="noStrike" cap="none">
              <a:solidFill>
                <a:schemeClr val="dk1"/>
              </a:solidFill>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67</a:t>
            </a:fld>
            <a:endParaRPr lang="en-US"/>
          </a:p>
        </p:txBody>
      </p:sp>
    </p:spTree>
    <p:extLst>
      <p:ext uri="{BB962C8B-B14F-4D97-AF65-F5344CB8AC3E}">
        <p14:creationId xmlns:p14="http://schemas.microsoft.com/office/powerpoint/2010/main" val="1334610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Facial fractures usually present with deformities </a:t>
            </a:r>
            <a:r>
              <a:rPr lang="en-US" kern="1200">
                <a:effectLst/>
              </a:rPr>
              <a:t>or unusual</a:t>
            </a:r>
            <a:r>
              <a:rPr lang="en-US"/>
              <a:t> movements </a:t>
            </a:r>
            <a:r>
              <a:rPr lang="en-US" kern="1200">
                <a:effectLst/>
              </a:rPr>
              <a:t>in the facial bones</a:t>
            </a:r>
            <a:r>
              <a:rPr lang="en-US"/>
              <a:t>. Fractures of the jaw can be assessed by checking movement of the </a:t>
            </a:r>
            <a:r>
              <a:rPr lang="en-US" kern="1200">
                <a:effectLst/>
              </a:rPr>
              <a:t>jaw </a:t>
            </a:r>
            <a:r>
              <a:rPr lang="en-US"/>
              <a:t>and its alignment. Orbital fractures may present with abnormal or restricted eye movement </a:t>
            </a:r>
            <a:r>
              <a:rPr lang="en-US" kern="1200">
                <a:effectLst/>
              </a:rPr>
              <a:t>or </a:t>
            </a:r>
            <a:r>
              <a:rPr lang="en-US"/>
              <a:t>pain behind the eye.  Facial fractures should be treated </a:t>
            </a:r>
            <a:r>
              <a:rPr lang="en-US" kern="1200">
                <a:effectLst/>
              </a:rPr>
              <a:t>with antibiotics </a:t>
            </a:r>
            <a:r>
              <a:rPr lang="en-US"/>
              <a:t>if there is an overlying </a:t>
            </a:r>
            <a:r>
              <a:rPr lang="en-US" kern="1200">
                <a:effectLst/>
              </a:rPr>
              <a:t>open </a:t>
            </a:r>
            <a:r>
              <a:rPr lang="en-US"/>
              <a:t>wound or </a:t>
            </a:r>
            <a:r>
              <a:rPr lang="en-US" kern="1200">
                <a:effectLst/>
              </a:rPr>
              <a:t>laceration</a:t>
            </a:r>
            <a:r>
              <a:rPr lang="en-US"/>
              <a:t>, and  update</a:t>
            </a:r>
            <a:r>
              <a:rPr lang="en-US" kern="1200">
                <a:effectLst/>
              </a:rPr>
              <a:t> tetanus vaccination</a:t>
            </a:r>
            <a:r>
              <a:rPr lang="en-US"/>
              <a:t> if needed</a:t>
            </a:r>
            <a:r>
              <a:rPr lang="en-US" kern="1200">
                <a:effectLst/>
              </a:rPr>
              <a:t>.</a:t>
            </a:r>
            <a:r>
              <a:rPr lang="en-US"/>
              <a:t> If you suspect a head injury or c-spine </a:t>
            </a:r>
            <a:r>
              <a:rPr lang="en-US" kern="1200">
                <a:effectLst/>
              </a:rPr>
              <a:t>injury immobilize</a:t>
            </a:r>
            <a:r>
              <a:rPr lang="en-US"/>
              <a:t> </a:t>
            </a:r>
            <a:r>
              <a:rPr lang="en-US" kern="1200">
                <a:effectLst/>
              </a:rPr>
              <a:t>the cervical spine. </a:t>
            </a:r>
            <a:r>
              <a:rPr lang="en-US"/>
              <a:t>If there is active bleeding from the face, </a:t>
            </a:r>
            <a:r>
              <a:rPr lang="en-US" kern="1200">
                <a:effectLst/>
              </a:rPr>
              <a:t>position </a:t>
            </a:r>
            <a:r>
              <a:rPr lang="en-US"/>
              <a:t>the patients head so that </a:t>
            </a:r>
            <a:r>
              <a:rPr lang="en-US" kern="1200">
                <a:effectLst/>
              </a:rPr>
              <a:t>blood</a:t>
            </a:r>
            <a:r>
              <a:rPr lang="en-US"/>
              <a:t> does not enter the </a:t>
            </a:r>
            <a:r>
              <a:rPr lang="en-US" kern="1200">
                <a:effectLst/>
              </a:rPr>
              <a:t>airway. Avoid </a:t>
            </a:r>
            <a:r>
              <a:rPr lang="en-US"/>
              <a:t>nasal </a:t>
            </a:r>
            <a:r>
              <a:rPr lang="en-US" kern="1200">
                <a:effectLst/>
              </a:rPr>
              <a:t>airways and</a:t>
            </a:r>
            <a:r>
              <a:rPr lang="en-US"/>
              <a:t> </a:t>
            </a:r>
            <a:r>
              <a:rPr lang="en-US" kern="1200">
                <a:effectLst/>
              </a:rPr>
              <a:t>nasogastric tubes </a:t>
            </a:r>
            <a:r>
              <a:rPr lang="en-US"/>
              <a:t>if there is a suspected </a:t>
            </a:r>
            <a:r>
              <a:rPr lang="en-US" kern="1200">
                <a:effectLst/>
              </a:rPr>
              <a:t>facial fracture</a:t>
            </a:r>
            <a:r>
              <a:rPr lang="en-US" b="0" i="0" kern="1200">
                <a:effectLst/>
              </a:rPr>
              <a:t>.</a:t>
            </a:r>
            <a:r>
              <a:rPr lang="en-US"/>
              <a:t> </a:t>
            </a:r>
            <a:r>
              <a:rPr lang="en-NZ"/>
              <a:t> </a:t>
            </a:r>
            <a:endParaRPr lang="en-US" kern="1200">
              <a:effectLst/>
              <a:ea typeface="+mn-ea"/>
              <a:cs typeface="+mn-cs"/>
            </a:endParaRPr>
          </a:p>
          <a:p>
            <a:endParaRPr lang="en-US" sz="1200" b="1" i="0" u="none" strike="noStrike" cap="none">
              <a:solidFill>
                <a:schemeClr val="dk1"/>
              </a:solidFill>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68</a:t>
            </a:fld>
            <a:endParaRPr lang="en-US"/>
          </a:p>
        </p:txBody>
      </p:sp>
    </p:spTree>
    <p:extLst>
      <p:ext uri="{BB962C8B-B14F-4D97-AF65-F5344CB8AC3E}">
        <p14:creationId xmlns:p14="http://schemas.microsoft.com/office/powerpoint/2010/main" val="6290807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Penetrating eye injuries should be evaluated for a foreign body </a:t>
            </a:r>
            <a:r>
              <a:rPr lang="en-US" kern="1200">
                <a:effectLst/>
              </a:rPr>
              <a:t>in the eye</a:t>
            </a:r>
            <a:r>
              <a:rPr lang="en-US"/>
              <a:t>, a painful </a:t>
            </a:r>
            <a:r>
              <a:rPr lang="en-US" kern="1200">
                <a:effectLst/>
              </a:rPr>
              <a:t>red eye or a reported feeling of something in the eye</a:t>
            </a:r>
            <a:r>
              <a:rPr lang="en-US"/>
              <a:t>, problems </a:t>
            </a:r>
            <a:r>
              <a:rPr lang="en-US" kern="1200">
                <a:effectLst/>
              </a:rPr>
              <a:t>with vision</a:t>
            </a:r>
            <a:r>
              <a:rPr lang="en-US"/>
              <a:t>, an </a:t>
            </a:r>
            <a:r>
              <a:rPr lang="en-US" kern="1200">
                <a:effectLst/>
              </a:rPr>
              <a:t>abnormally shaped pupil</a:t>
            </a:r>
            <a:r>
              <a:rPr lang="en-US"/>
              <a:t>,</a:t>
            </a:r>
            <a:r>
              <a:rPr lang="en-US" kern="1200" baseline="0">
                <a:effectLst/>
              </a:rPr>
              <a:t> </a:t>
            </a:r>
            <a:r>
              <a:rPr lang="en-US" kern="1200">
                <a:effectLst/>
              </a:rPr>
              <a:t>clear liquid draining from the</a:t>
            </a:r>
            <a:r>
              <a:rPr lang="en-US" kern="1200" baseline="0">
                <a:effectLst/>
              </a:rPr>
              <a:t> </a:t>
            </a:r>
            <a:r>
              <a:rPr lang="en-US" kern="1200">
                <a:effectLst/>
              </a:rPr>
              <a:t>eye</a:t>
            </a:r>
            <a:r>
              <a:rPr lang="en-US"/>
              <a:t>, or signs</a:t>
            </a:r>
            <a:r>
              <a:rPr lang="en-US" kern="1200">
                <a:effectLst/>
              </a:rPr>
              <a:t> of trauma</a:t>
            </a:r>
            <a:r>
              <a:rPr lang="en-US"/>
              <a:t> around </a:t>
            </a:r>
            <a:r>
              <a:rPr lang="en-US" kern="1200">
                <a:effectLst/>
              </a:rPr>
              <a:t>the eye </a:t>
            </a:r>
            <a:r>
              <a:rPr lang="en-US"/>
              <a:t>such as bruising or lacerations. Remember do not push onto </a:t>
            </a:r>
            <a:r>
              <a:rPr lang="en-US" kern="1200">
                <a:effectLst/>
              </a:rPr>
              <a:t>the </a:t>
            </a:r>
            <a:r>
              <a:rPr lang="en-US"/>
              <a:t>eye as this can cause more damage. </a:t>
            </a:r>
            <a:r>
              <a:rPr lang="en-US" kern="1200">
                <a:effectLst/>
              </a:rPr>
              <a:t>Do not remove </a:t>
            </a:r>
            <a:r>
              <a:rPr lang="en-US"/>
              <a:t>foreign bodies or other penetrating </a:t>
            </a:r>
            <a:r>
              <a:rPr lang="en-US" kern="1200">
                <a:effectLst/>
              </a:rPr>
              <a:t>objects. Give antibiotics</a:t>
            </a:r>
            <a:r>
              <a:rPr lang="en-US"/>
              <a:t> and update </a:t>
            </a:r>
            <a:r>
              <a:rPr lang="en-US" kern="1200">
                <a:effectLst/>
              </a:rPr>
              <a:t>tetanus.</a:t>
            </a:r>
            <a:r>
              <a:rPr lang="en-US"/>
              <a:t> Elevate </a:t>
            </a:r>
            <a:r>
              <a:rPr lang="en-US" kern="1200">
                <a:effectLst/>
              </a:rPr>
              <a:t>the head </a:t>
            </a:r>
            <a:r>
              <a:rPr lang="en-US"/>
              <a:t>of the bed </a:t>
            </a:r>
            <a:r>
              <a:rPr lang="en-US" kern="1200">
                <a:effectLst/>
              </a:rPr>
              <a:t>and patch both eyes </a:t>
            </a:r>
            <a:r>
              <a:rPr lang="en-US"/>
              <a:t>regardless of whether there are unilateral or bilateral </a:t>
            </a:r>
            <a:r>
              <a:rPr lang="en-US" kern="1200">
                <a:effectLst/>
              </a:rPr>
              <a:t>eye</a:t>
            </a:r>
            <a:r>
              <a:rPr lang="en-US"/>
              <a:t> injuries. </a:t>
            </a:r>
            <a:r>
              <a:rPr lang="en-US" kern="1200">
                <a:effectLst/>
              </a:rPr>
              <a:t>Plan for handover</a:t>
            </a:r>
            <a:r>
              <a:rPr lang="en-US"/>
              <a:t> and </a:t>
            </a:r>
            <a:r>
              <a:rPr lang="en-US" kern="1200">
                <a:effectLst/>
              </a:rPr>
              <a:t>transfer to </a:t>
            </a:r>
            <a:r>
              <a:rPr lang="en-US"/>
              <a:t>a </a:t>
            </a:r>
            <a:r>
              <a:rPr lang="en-US" err="1"/>
              <a:t>centre</a:t>
            </a:r>
            <a:r>
              <a:rPr lang="en-US"/>
              <a:t> with specialist care</a:t>
            </a:r>
            <a:r>
              <a:rPr lang="en-US" kern="1200">
                <a:effectLst/>
              </a:rPr>
              <a:t>.</a:t>
            </a:r>
            <a:r>
              <a:rPr lang="en-US"/>
              <a:t> </a:t>
            </a:r>
            <a:r>
              <a:rPr lang="en-NZ"/>
              <a:t> </a:t>
            </a:r>
            <a:endParaRPr lang="en-US" b="0" i="0" u="none" strike="noStrike" cap="none"/>
          </a:p>
        </p:txBody>
      </p:sp>
      <p:sp>
        <p:nvSpPr>
          <p:cNvPr id="4" name="Slide Number Placeholder 3"/>
          <p:cNvSpPr>
            <a:spLocks noGrp="1"/>
          </p:cNvSpPr>
          <p:nvPr>
            <p:ph type="sldNum" sz="quarter" idx="10"/>
          </p:nvPr>
        </p:nvSpPr>
        <p:spPr/>
        <p:txBody>
          <a:bodyPr/>
          <a:lstStyle/>
          <a:p>
            <a:fld id="{FE403372-DB74-7E4B-A0C5-B7F8CBD4FAC5}" type="slidenum">
              <a:rPr lang="en-US" smtClean="0"/>
              <a:t>69</a:t>
            </a:fld>
            <a:endParaRPr lang="en-US"/>
          </a:p>
        </p:txBody>
      </p:sp>
    </p:spTree>
    <p:extLst>
      <p:ext uri="{BB962C8B-B14F-4D97-AF65-F5344CB8AC3E}">
        <p14:creationId xmlns:p14="http://schemas.microsoft.com/office/powerpoint/2010/main" val="1658763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US" kern="100">
                <a:effectLst/>
                <a:cs typeface="Calibri"/>
              </a:rPr>
              <a:t>In this first part, we will look in more detail at the primary survey and important conditions.  We will start with the primary survey. </a:t>
            </a: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11406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Penetrating injuries to the neck are at risk of airway obstruction. Injuries should be assessed carefully, by looking for </a:t>
            </a:r>
            <a:r>
              <a:rPr lang="en-NZ" kern="1200">
                <a:effectLst/>
              </a:rPr>
              <a:t>lacerations or </a:t>
            </a:r>
            <a:r>
              <a:rPr lang="en-NZ"/>
              <a:t>punctures to </a:t>
            </a:r>
            <a:r>
              <a:rPr lang="en-NZ" kern="1200">
                <a:effectLst/>
              </a:rPr>
              <a:t>the </a:t>
            </a:r>
            <a:r>
              <a:rPr lang="en-NZ"/>
              <a:t>neck</a:t>
            </a:r>
            <a:r>
              <a:rPr lang="en-NZ" kern="1200">
                <a:effectLst/>
              </a:rPr>
              <a:t>. Swelling </a:t>
            </a:r>
            <a:r>
              <a:rPr lang="en-NZ"/>
              <a:t>may suggest a </a:t>
            </a:r>
            <a:r>
              <a:rPr lang="en-NZ" kern="1200">
                <a:effectLst/>
              </a:rPr>
              <a:t>haematoma</a:t>
            </a:r>
            <a:r>
              <a:rPr lang="en-NZ"/>
              <a:t>, and it is important to reassess any swelling</a:t>
            </a:r>
            <a:r>
              <a:rPr lang="en-NZ" kern="1200">
                <a:effectLst/>
              </a:rPr>
              <a:t> for </a:t>
            </a:r>
            <a:r>
              <a:rPr lang="en-NZ"/>
              <a:t>changes in size. If the haematoma is rapidly expansive, pulsatile or occluding, there is </a:t>
            </a:r>
            <a:r>
              <a:rPr lang="en-NZ" kern="1200">
                <a:effectLst/>
              </a:rPr>
              <a:t>risk of airway obstruction</a:t>
            </a:r>
            <a:r>
              <a:rPr lang="en-NZ"/>
              <a:t>. </a:t>
            </a:r>
            <a:endParaRPr lang="en-US"/>
          </a:p>
          <a:p>
            <a:pPr>
              <a:defRPr/>
            </a:pPr>
            <a:r>
              <a:rPr lang="en-NZ"/>
              <a:t>If a penetrating foreign body is present do not remove the object</a:t>
            </a:r>
            <a:r>
              <a:rPr lang="en-NZ" kern="1200">
                <a:effectLst/>
              </a:rPr>
              <a:t>. S</a:t>
            </a:r>
            <a:r>
              <a:rPr lang="en-NZ"/>
              <a:t>tabilize </a:t>
            </a:r>
            <a:r>
              <a:rPr lang="en-NZ" kern="1200">
                <a:effectLst/>
              </a:rPr>
              <a:t>the</a:t>
            </a:r>
            <a:r>
              <a:rPr lang="en-NZ" kern="1200" baseline="0">
                <a:effectLst/>
              </a:rPr>
              <a:t> </a:t>
            </a:r>
            <a:r>
              <a:rPr lang="en-NZ"/>
              <a:t>area of injury</a:t>
            </a:r>
            <a:r>
              <a:rPr lang="en-NZ" kern="1200">
                <a:effectLst/>
              </a:rPr>
              <a:t>. Neck wounds may </a:t>
            </a:r>
            <a:r>
              <a:rPr lang="en-NZ"/>
              <a:t>cause </a:t>
            </a:r>
            <a:r>
              <a:rPr lang="en-NZ" kern="1200">
                <a:effectLst/>
              </a:rPr>
              <a:t>significant </a:t>
            </a:r>
            <a:r>
              <a:rPr lang="en-NZ"/>
              <a:t>bleeding</a:t>
            </a:r>
            <a:r>
              <a:rPr lang="en-NZ" kern="1200">
                <a:effectLst/>
              </a:rPr>
              <a:t>. Apply firm pressure to bleeding </a:t>
            </a:r>
            <a:r>
              <a:rPr lang="en-NZ"/>
              <a:t>sites</a:t>
            </a:r>
            <a:r>
              <a:rPr lang="en-NZ" kern="1200">
                <a:effectLst/>
              </a:rPr>
              <a:t>, being</a:t>
            </a:r>
            <a:r>
              <a:rPr lang="en-NZ" kern="1200" baseline="0">
                <a:effectLst/>
              </a:rPr>
              <a:t> </a:t>
            </a:r>
            <a:r>
              <a:rPr lang="en-NZ" kern="1200">
                <a:effectLst/>
              </a:rPr>
              <a:t>careful not to </a:t>
            </a:r>
            <a:r>
              <a:rPr lang="en-NZ"/>
              <a:t>press too hard and occlude </a:t>
            </a:r>
            <a:r>
              <a:rPr lang="en-NZ" kern="1200">
                <a:effectLst/>
              </a:rPr>
              <a:t>the airway. Do not insert anything into </a:t>
            </a:r>
            <a:r>
              <a:rPr lang="en-NZ"/>
              <a:t>the </a:t>
            </a:r>
            <a:r>
              <a:rPr lang="en-NZ" kern="1200">
                <a:effectLst/>
              </a:rPr>
              <a:t>wound </a:t>
            </a:r>
            <a:r>
              <a:rPr lang="en-NZ"/>
              <a:t>directly. Be sure </a:t>
            </a:r>
            <a:r>
              <a:rPr lang="en-NZ" kern="1200">
                <a:effectLst/>
              </a:rPr>
              <a:t>to </a:t>
            </a:r>
            <a:r>
              <a:rPr lang="en-NZ"/>
              <a:t>maintain cervical spine precautions</a:t>
            </a:r>
            <a:r>
              <a:rPr lang="en-NZ" kern="1200">
                <a:effectLst/>
              </a:rPr>
              <a:t>.</a:t>
            </a:r>
            <a:r>
              <a:rPr lang="en-NZ"/>
              <a:t> Plan for </a:t>
            </a:r>
            <a:r>
              <a:rPr lang="en-NZ" kern="1200">
                <a:effectLst/>
              </a:rPr>
              <a:t>rapid handover</a:t>
            </a:r>
            <a:r>
              <a:rPr lang="en-NZ"/>
              <a:t> and </a:t>
            </a:r>
            <a:r>
              <a:rPr lang="en-NZ" kern="1200">
                <a:effectLst/>
              </a:rPr>
              <a:t>transfer to a </a:t>
            </a:r>
            <a:r>
              <a:rPr lang="en-NZ"/>
              <a:t>centre </a:t>
            </a:r>
            <a:r>
              <a:rPr lang="en-NZ" kern="1200">
                <a:effectLst/>
              </a:rPr>
              <a:t>with advanced airway</a:t>
            </a:r>
            <a:r>
              <a:rPr lang="en-NZ" kern="1200" baseline="0">
                <a:effectLst/>
              </a:rPr>
              <a:t> </a:t>
            </a:r>
            <a:r>
              <a:rPr lang="en-NZ" kern="1200">
                <a:effectLst/>
              </a:rPr>
              <a:t>management </a:t>
            </a:r>
            <a:r>
              <a:rPr lang="en-NZ"/>
              <a:t>and surgical </a:t>
            </a:r>
            <a:r>
              <a:rPr lang="en-NZ" kern="1200">
                <a:effectLst/>
              </a:rPr>
              <a:t>capabilities.</a:t>
            </a:r>
            <a:endParaRPr lang="en-NZ">
              <a:cs typeface="Calibri"/>
            </a:endParaRPr>
          </a:p>
          <a:p>
            <a:pPr>
              <a:buFont typeface="Arial" charset="0"/>
            </a:pPr>
            <a:endParaRPr lang="en-US" sz="1200" b="1"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70</a:t>
            </a:fld>
            <a:endParaRPr lang="en-US"/>
          </a:p>
        </p:txBody>
      </p:sp>
    </p:spTree>
    <p:extLst>
      <p:ext uri="{BB962C8B-B14F-4D97-AF65-F5344CB8AC3E}">
        <p14:creationId xmlns:p14="http://schemas.microsoft.com/office/powerpoint/2010/main" val="11579735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Chest injuries can present with difficulty </a:t>
            </a:r>
            <a:r>
              <a:rPr lang="en-US" kern="1200">
                <a:effectLst/>
              </a:rPr>
              <a:t>in breathing</a:t>
            </a:r>
            <a:r>
              <a:rPr lang="en-US"/>
              <a:t>. </a:t>
            </a:r>
            <a:r>
              <a:rPr lang="en-US" kern="1200">
                <a:effectLst/>
              </a:rPr>
              <a:t>Crepitus or tenderness </a:t>
            </a:r>
            <a:r>
              <a:rPr lang="en-US"/>
              <a:t>with palpation </a:t>
            </a:r>
            <a:r>
              <a:rPr lang="en-US" kern="1200">
                <a:effectLst/>
              </a:rPr>
              <a:t>to</a:t>
            </a:r>
            <a:r>
              <a:rPr lang="en-US" kern="1200" baseline="0">
                <a:effectLst/>
              </a:rPr>
              <a:t> </a:t>
            </a:r>
            <a:r>
              <a:rPr lang="en-US" kern="1200">
                <a:effectLst/>
              </a:rPr>
              <a:t>the ribs</a:t>
            </a:r>
            <a:r>
              <a:rPr lang="en-US"/>
              <a:t> may also be present. </a:t>
            </a:r>
            <a:r>
              <a:rPr lang="en-US" kern="1200">
                <a:effectLst/>
              </a:rPr>
              <a:t>Uneven chest wall </a:t>
            </a:r>
            <a:r>
              <a:rPr lang="en-US"/>
              <a:t>movements </a:t>
            </a:r>
            <a:r>
              <a:rPr lang="en-US" kern="1200">
                <a:effectLst/>
              </a:rPr>
              <a:t>or</a:t>
            </a:r>
            <a:r>
              <a:rPr lang="en-US" kern="1200" baseline="0">
                <a:effectLst/>
              </a:rPr>
              <a:t> </a:t>
            </a:r>
            <a:r>
              <a:rPr lang="en-US" kern="1200">
                <a:effectLst/>
              </a:rPr>
              <a:t>unequal breath sounds</a:t>
            </a:r>
            <a:r>
              <a:rPr lang="en-US" kern="1200" baseline="0">
                <a:effectLst/>
              </a:rPr>
              <a:t> </a:t>
            </a:r>
            <a:r>
              <a:rPr lang="en-US" kern="1200">
                <a:effectLst/>
              </a:rPr>
              <a:t>may be a</a:t>
            </a:r>
            <a:r>
              <a:rPr lang="en-US" kern="1200" baseline="0">
                <a:effectLst/>
              </a:rPr>
              <a:t> </a:t>
            </a:r>
            <a:r>
              <a:rPr lang="en-US"/>
              <a:t>sign of rib fracture or </a:t>
            </a:r>
            <a:r>
              <a:rPr lang="en-US" kern="1200">
                <a:effectLst/>
              </a:rPr>
              <a:t>pneumothorax.</a:t>
            </a:r>
            <a:r>
              <a:rPr lang="en-US"/>
              <a:t> For patients </a:t>
            </a:r>
            <a:r>
              <a:rPr lang="en-US" kern="1200">
                <a:effectLst/>
              </a:rPr>
              <a:t>with pneumothorax</a:t>
            </a:r>
            <a:r>
              <a:rPr lang="en-US"/>
              <a:t>, give</a:t>
            </a:r>
            <a:r>
              <a:rPr lang="en-US" kern="1200">
                <a:effectLst/>
              </a:rPr>
              <a:t> oxygen and </a:t>
            </a:r>
            <a:r>
              <a:rPr lang="en-US"/>
              <a:t>monitor </a:t>
            </a:r>
            <a:r>
              <a:rPr lang="en-US" kern="1200">
                <a:effectLst/>
              </a:rPr>
              <a:t>for</a:t>
            </a:r>
            <a:r>
              <a:rPr lang="en-US" kern="1200" baseline="0">
                <a:effectLst/>
              </a:rPr>
              <a:t> </a:t>
            </a:r>
            <a:r>
              <a:rPr lang="en-US"/>
              <a:t>signs </a:t>
            </a:r>
            <a:r>
              <a:rPr lang="en-US" kern="1200">
                <a:effectLst/>
              </a:rPr>
              <a:t>of tension pneumothorax.</a:t>
            </a:r>
            <a:r>
              <a:rPr lang="en-US"/>
              <a:t> If there are suspected </a:t>
            </a:r>
            <a:r>
              <a:rPr lang="en-US" kern="1200">
                <a:effectLst/>
              </a:rPr>
              <a:t>rib</a:t>
            </a:r>
            <a:r>
              <a:rPr lang="en-US" kern="1200" baseline="0">
                <a:effectLst/>
              </a:rPr>
              <a:t> </a:t>
            </a:r>
            <a:r>
              <a:rPr lang="en-US" kern="1200">
                <a:effectLst/>
              </a:rPr>
              <a:t>fractures</a:t>
            </a:r>
            <a:r>
              <a:rPr lang="en-US"/>
              <a:t>, consider</a:t>
            </a:r>
            <a:r>
              <a:rPr lang="en-US" kern="1200" baseline="0">
                <a:effectLst/>
              </a:rPr>
              <a:t> </a:t>
            </a:r>
            <a:r>
              <a:rPr lang="en-US" kern="1200">
                <a:effectLst/>
              </a:rPr>
              <a:t>underlying chest or abdominal injury. Plan for </a:t>
            </a:r>
            <a:r>
              <a:rPr lang="en-US"/>
              <a:t>rapid </a:t>
            </a:r>
            <a:r>
              <a:rPr lang="en-US" kern="1200">
                <a:effectLst/>
              </a:rPr>
              <a:t>handover</a:t>
            </a:r>
            <a:r>
              <a:rPr lang="en-US"/>
              <a:t> and </a:t>
            </a:r>
            <a:r>
              <a:rPr lang="en-US" kern="1200">
                <a:effectLst/>
              </a:rPr>
              <a:t>transfer for chest tube</a:t>
            </a:r>
            <a:r>
              <a:rPr lang="en-US" kern="1200" baseline="0">
                <a:effectLst/>
              </a:rPr>
              <a:t> </a:t>
            </a:r>
            <a:r>
              <a:rPr lang="en-US"/>
              <a:t>if </a:t>
            </a:r>
            <a:r>
              <a:rPr lang="en-US" kern="1200">
                <a:effectLst/>
              </a:rPr>
              <a:t>pneumothorax</a:t>
            </a:r>
            <a:r>
              <a:rPr lang="en-US"/>
              <a:t>, </a:t>
            </a:r>
            <a:r>
              <a:rPr lang="en-US" kern="1200">
                <a:effectLst/>
              </a:rPr>
              <a:t>or </a:t>
            </a:r>
            <a:r>
              <a:rPr lang="en-US"/>
              <a:t>for </a:t>
            </a:r>
            <a:r>
              <a:rPr lang="en-US" kern="1200">
                <a:effectLst/>
              </a:rPr>
              <a:t>advanced airway and</a:t>
            </a:r>
            <a:r>
              <a:rPr lang="en-US" kern="1200" baseline="0">
                <a:effectLst/>
              </a:rPr>
              <a:t> </a:t>
            </a:r>
            <a:r>
              <a:rPr lang="en-US" kern="1200">
                <a:effectLst/>
              </a:rPr>
              <a:t>breathing management</a:t>
            </a:r>
            <a:r>
              <a:rPr lang="en-US"/>
              <a:t>. Difficulty in breathing due to lung injury can develop over time so monitor frequently and closely. Additionally, a simple pneumothorax can develop into a tension pneumothorax over time</a:t>
            </a:r>
            <a:r>
              <a:rPr lang="en-US" kern="1200">
                <a:effectLst/>
              </a:rPr>
              <a:t>.</a:t>
            </a:r>
          </a:p>
        </p:txBody>
      </p:sp>
      <p:sp>
        <p:nvSpPr>
          <p:cNvPr id="4" name="Slide Number Placeholder 3"/>
          <p:cNvSpPr>
            <a:spLocks noGrp="1"/>
          </p:cNvSpPr>
          <p:nvPr>
            <p:ph type="sldNum" sz="quarter" idx="10"/>
          </p:nvPr>
        </p:nvSpPr>
        <p:spPr/>
        <p:txBody>
          <a:bodyPr/>
          <a:lstStyle/>
          <a:p>
            <a:fld id="{FE403372-DB74-7E4B-A0C5-B7F8CBD4FAC5}" type="slidenum">
              <a:rPr lang="en-US" smtClean="0"/>
              <a:t>71</a:t>
            </a:fld>
            <a:endParaRPr lang="en-US"/>
          </a:p>
        </p:txBody>
      </p:sp>
    </p:spTree>
    <p:extLst>
      <p:ext uri="{BB962C8B-B14F-4D97-AF65-F5344CB8AC3E}">
        <p14:creationId xmlns:p14="http://schemas.microsoft.com/office/powerpoint/2010/main" val="18615756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Abdominal injuries can present with the following signs and</a:t>
            </a:r>
            <a:r>
              <a:rPr lang="en-US" baseline="0"/>
              <a:t> symptoms</a:t>
            </a:r>
            <a:r>
              <a:rPr lang="en-US"/>
              <a:t>: abdominal</a:t>
            </a:r>
            <a:r>
              <a:rPr lang="en-US" kern="1200">
                <a:effectLst/>
              </a:rPr>
              <a:t> pain or vomiting, </a:t>
            </a:r>
            <a:r>
              <a:rPr lang="en-US"/>
              <a:t>tender, </a:t>
            </a:r>
            <a:r>
              <a:rPr lang="en-US" kern="1200">
                <a:effectLst/>
              </a:rPr>
              <a:t>firm or distended</a:t>
            </a:r>
            <a:r>
              <a:rPr lang="en-US" kern="1200" baseline="0">
                <a:effectLst/>
              </a:rPr>
              <a:t> </a:t>
            </a:r>
            <a:r>
              <a:rPr lang="en-US" kern="1200">
                <a:effectLst/>
              </a:rPr>
              <a:t>abdomen</a:t>
            </a:r>
            <a:r>
              <a:rPr lang="en-US"/>
              <a:t>, or strong </a:t>
            </a:r>
            <a:r>
              <a:rPr lang="en-US" kern="1200">
                <a:effectLst/>
              </a:rPr>
              <a:t>abdominal wall muscle</a:t>
            </a:r>
            <a:r>
              <a:rPr lang="en-US" kern="1200" baseline="0">
                <a:effectLst/>
              </a:rPr>
              <a:t> </a:t>
            </a:r>
            <a:r>
              <a:rPr lang="en-US" kern="1200">
                <a:effectLst/>
              </a:rPr>
              <a:t>contractions when touched </a:t>
            </a:r>
            <a:r>
              <a:rPr lang="en-US"/>
              <a:t>which is called </a:t>
            </a:r>
            <a:r>
              <a:rPr lang="en-US" kern="1200">
                <a:effectLst/>
              </a:rPr>
              <a:t>guarding</a:t>
            </a:r>
            <a:r>
              <a:rPr lang="en-US"/>
              <a:t>. Patients may also have decreased </a:t>
            </a:r>
            <a:r>
              <a:rPr lang="en-US" kern="1200">
                <a:effectLst/>
              </a:rPr>
              <a:t>or no bowel sounds</a:t>
            </a:r>
            <a:r>
              <a:rPr lang="en-US"/>
              <a:t>, rectal</a:t>
            </a:r>
            <a:r>
              <a:rPr lang="en-US" kern="1200">
                <a:effectLst/>
              </a:rPr>
              <a:t> bleeding</a:t>
            </a:r>
            <a:r>
              <a:rPr lang="en-US"/>
              <a:t>, obvious injury or exposed bowel. </a:t>
            </a:r>
            <a:r>
              <a:rPr lang="en-US" kern="1200">
                <a:effectLst/>
              </a:rPr>
              <a:t>Bruising around</a:t>
            </a:r>
            <a:r>
              <a:rPr lang="en-US"/>
              <a:t> </a:t>
            </a:r>
            <a:r>
              <a:rPr lang="en-US" kern="1200">
                <a:effectLst/>
              </a:rPr>
              <a:t>the umbilicus or</a:t>
            </a:r>
            <a:r>
              <a:rPr lang="en-US" kern="1200" baseline="0">
                <a:effectLst/>
              </a:rPr>
              <a:t> </a:t>
            </a:r>
            <a:r>
              <a:rPr lang="en-US" kern="1200">
                <a:effectLst/>
              </a:rPr>
              <a:t>over flanks </a:t>
            </a:r>
            <a:r>
              <a:rPr lang="en-US"/>
              <a:t>may </a:t>
            </a:r>
            <a:r>
              <a:rPr lang="en-US" kern="1200">
                <a:effectLst/>
              </a:rPr>
              <a:t>be </a:t>
            </a:r>
            <a:r>
              <a:rPr lang="en-US"/>
              <a:t>suggestive </a:t>
            </a:r>
            <a:r>
              <a:rPr lang="en-US" kern="1200">
                <a:effectLst/>
              </a:rPr>
              <a:t>of internal bleeding.</a:t>
            </a:r>
            <a:r>
              <a:rPr lang="en-US"/>
              <a:t> </a:t>
            </a:r>
            <a:r>
              <a:rPr lang="en-US" kern="1200">
                <a:effectLst/>
              </a:rPr>
              <a:t>If you suspect </a:t>
            </a:r>
            <a:r>
              <a:rPr lang="en-US"/>
              <a:t>an </a:t>
            </a:r>
            <a:r>
              <a:rPr lang="en-US" kern="1200">
                <a:effectLst/>
              </a:rPr>
              <a:t>abdominal </a:t>
            </a:r>
            <a:r>
              <a:rPr lang="en-US"/>
              <a:t>injury</a:t>
            </a:r>
            <a:r>
              <a:rPr lang="en-US" kern="1200">
                <a:effectLst/>
              </a:rPr>
              <a:t>, give </a:t>
            </a:r>
            <a:r>
              <a:rPr lang="en-US"/>
              <a:t>intravenous </a:t>
            </a:r>
            <a:r>
              <a:rPr lang="en-US" kern="1200">
                <a:effectLst/>
              </a:rPr>
              <a:t>fluids. Do not give </a:t>
            </a:r>
            <a:r>
              <a:rPr lang="en-US"/>
              <a:t>food or drink to </a:t>
            </a:r>
            <a:r>
              <a:rPr lang="en-US" kern="1200">
                <a:effectLst/>
              </a:rPr>
              <a:t>the patient </a:t>
            </a:r>
            <a:r>
              <a:rPr lang="en-US"/>
              <a:t>as they may need emergency surgery</a:t>
            </a:r>
            <a:r>
              <a:rPr lang="en-US" kern="1200">
                <a:effectLst/>
              </a:rPr>
              <a:t>. If bowel is visible;</a:t>
            </a:r>
            <a:r>
              <a:rPr lang="en-US"/>
              <a:t> </a:t>
            </a:r>
            <a:r>
              <a:rPr lang="en-US" kern="1200">
                <a:effectLst/>
              </a:rPr>
              <a:t>leave outside the body</a:t>
            </a:r>
            <a:r>
              <a:rPr lang="en-US"/>
              <a:t>, </a:t>
            </a:r>
            <a:r>
              <a:rPr lang="en-US" kern="1200">
                <a:effectLst/>
              </a:rPr>
              <a:t>cover with sterile gauze soaked in sterile</a:t>
            </a:r>
            <a:r>
              <a:rPr lang="en-US" kern="1200" baseline="0">
                <a:effectLst/>
              </a:rPr>
              <a:t> </a:t>
            </a:r>
            <a:r>
              <a:rPr lang="en-US" kern="1200">
                <a:effectLst/>
              </a:rPr>
              <a:t>saline</a:t>
            </a:r>
            <a:r>
              <a:rPr lang="en-US"/>
              <a:t>, and </a:t>
            </a:r>
            <a:r>
              <a:rPr lang="en-US" kern="1200">
                <a:effectLst/>
              </a:rPr>
              <a:t>give antibiotics. If there is concern for </a:t>
            </a:r>
            <a:r>
              <a:rPr lang="en-US"/>
              <a:t>any </a:t>
            </a:r>
            <a:r>
              <a:rPr lang="en-US" kern="1200">
                <a:effectLst/>
              </a:rPr>
              <a:t>abdominal injury</a:t>
            </a:r>
            <a:r>
              <a:rPr lang="en-US" kern="1200" baseline="0">
                <a:effectLst/>
              </a:rPr>
              <a:t> </a:t>
            </a:r>
            <a:r>
              <a:rPr lang="en-US" kern="1200">
                <a:effectLst/>
              </a:rPr>
              <a:t>plan for handover</a:t>
            </a:r>
            <a:r>
              <a:rPr lang="en-US"/>
              <a:t> and </a:t>
            </a:r>
            <a:r>
              <a:rPr lang="en-US" kern="1200">
                <a:effectLst/>
              </a:rPr>
              <a:t>transfer to a surgical </a:t>
            </a:r>
            <a:r>
              <a:rPr lang="en-US" err="1"/>
              <a:t>centre</a:t>
            </a:r>
            <a:r>
              <a:rPr lang="en-US" kern="1200">
                <a:effectLst/>
              </a:rPr>
              <a:t>.</a:t>
            </a:r>
            <a:r>
              <a:rPr lang="en-US"/>
              <a:t> Remember that severe pain or bruising is concerning for organ injury and internal bleeding. </a:t>
            </a:r>
            <a:r>
              <a:rPr lang="en-NZ"/>
              <a:t> </a:t>
            </a:r>
            <a:endParaRPr lang="en-US" kern="1200">
              <a:effectLs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72</a:t>
            </a:fld>
            <a:endParaRPr lang="en-US"/>
          </a:p>
        </p:txBody>
      </p:sp>
    </p:spTree>
    <p:extLst>
      <p:ext uri="{BB962C8B-B14F-4D97-AF65-F5344CB8AC3E}">
        <p14:creationId xmlns:p14="http://schemas.microsoft.com/office/powerpoint/2010/main" val="14226275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Patients with potential spinal cord injuries should be assessed for midline </a:t>
            </a:r>
            <a:r>
              <a:rPr lang="en-US" kern="1200">
                <a:effectLst/>
              </a:rPr>
              <a:t>spinal pain/tenderness</a:t>
            </a:r>
            <a:r>
              <a:rPr lang="en-US"/>
              <a:t>. Paralysis</a:t>
            </a:r>
            <a:r>
              <a:rPr lang="en-US" kern="1200">
                <a:effectLst/>
              </a:rPr>
              <a:t>,</a:t>
            </a:r>
            <a:r>
              <a:rPr lang="en-US" kern="1200" baseline="0">
                <a:effectLst/>
              </a:rPr>
              <a:t> </a:t>
            </a:r>
            <a:r>
              <a:rPr lang="en-US" kern="1200">
                <a:effectLst/>
              </a:rPr>
              <a:t>weakness, </a:t>
            </a:r>
            <a:r>
              <a:rPr lang="en-US"/>
              <a:t>decreased </a:t>
            </a:r>
            <a:r>
              <a:rPr lang="en-US" kern="1200">
                <a:effectLst/>
              </a:rPr>
              <a:t>reflexes and </a:t>
            </a:r>
            <a:r>
              <a:rPr lang="en-US"/>
              <a:t>decreased </a:t>
            </a:r>
            <a:r>
              <a:rPr lang="en-US" kern="1200">
                <a:effectLst/>
              </a:rPr>
              <a:t>sensation</a:t>
            </a:r>
            <a:r>
              <a:rPr lang="en-US"/>
              <a:t> may also be present. L</a:t>
            </a:r>
            <a:r>
              <a:rPr lang="en-US" kern="1200">
                <a:effectLst/>
              </a:rPr>
              <a:t>oss of control of urine or stool</a:t>
            </a:r>
            <a:r>
              <a:rPr lang="en-US"/>
              <a:t> or similarly urinary or bowel retention may be a sign of spinal injury. </a:t>
            </a:r>
            <a:r>
              <a:rPr lang="en-US" kern="1200">
                <a:effectLst/>
              </a:rPr>
              <a:t>Priapism</a:t>
            </a:r>
            <a:r>
              <a:rPr lang="en-US"/>
              <a:t> may also be seen. Spinal cord injuries can lead to signs of shock with </a:t>
            </a:r>
            <a:r>
              <a:rPr lang="en-US" kern="1200">
                <a:effectLst/>
              </a:rPr>
              <a:t>hypotension</a:t>
            </a:r>
            <a:r>
              <a:rPr lang="en-US"/>
              <a:t> and or </a:t>
            </a:r>
            <a:r>
              <a:rPr lang="en-US" kern="1200">
                <a:effectLst/>
              </a:rPr>
              <a:t>bradycardia</a:t>
            </a:r>
            <a:r>
              <a:rPr lang="en-US"/>
              <a:t>. On exam there may be crepitus over </a:t>
            </a:r>
            <a:r>
              <a:rPr lang="en-US" kern="1200">
                <a:effectLst/>
              </a:rPr>
              <a:t>the</a:t>
            </a:r>
            <a:r>
              <a:rPr lang="en-US" kern="1200" baseline="0">
                <a:effectLst/>
              </a:rPr>
              <a:t> </a:t>
            </a:r>
            <a:r>
              <a:rPr lang="en-US" kern="1200">
                <a:effectLst/>
              </a:rPr>
              <a:t>spinal bones</a:t>
            </a:r>
            <a:r>
              <a:rPr lang="en-US"/>
              <a:t>, spinal step offs or malalignment and difficulty </a:t>
            </a:r>
            <a:r>
              <a:rPr lang="en-US" kern="1200">
                <a:effectLst/>
              </a:rPr>
              <a:t>in breathing </a:t>
            </a:r>
            <a:r>
              <a:rPr lang="en-US"/>
              <a:t>which may denote an </a:t>
            </a:r>
            <a:r>
              <a:rPr lang="en-US" kern="1200">
                <a:effectLst/>
              </a:rPr>
              <a:t>upper</a:t>
            </a:r>
            <a:r>
              <a:rPr lang="en-US" kern="1200" baseline="0">
                <a:effectLst/>
              </a:rPr>
              <a:t> </a:t>
            </a:r>
            <a:r>
              <a:rPr lang="en-US"/>
              <a:t>c-spine injury. Start by immobilizing the </a:t>
            </a:r>
            <a:r>
              <a:rPr lang="en-US" kern="1200">
                <a:effectLst/>
              </a:rPr>
              <a:t>spine </a:t>
            </a:r>
            <a:r>
              <a:rPr lang="en-US"/>
              <a:t>if there is </a:t>
            </a:r>
            <a:r>
              <a:rPr lang="en-US" kern="1200">
                <a:effectLst/>
              </a:rPr>
              <a:t>a history of trauma </a:t>
            </a:r>
            <a:r>
              <a:rPr lang="en-US"/>
              <a:t>and the patient </a:t>
            </a:r>
            <a:r>
              <a:rPr lang="en-US" kern="1200">
                <a:effectLst/>
              </a:rPr>
              <a:t>is unconscious</a:t>
            </a:r>
            <a:r>
              <a:rPr lang="en-US"/>
              <a:t>, </a:t>
            </a:r>
            <a:r>
              <a:rPr lang="en-US" u="sng" kern="1200">
                <a:effectLst/>
              </a:rPr>
              <a:t>or</a:t>
            </a:r>
            <a:r>
              <a:rPr lang="en-US" kern="1200">
                <a:effectLst/>
              </a:rPr>
              <a:t> is conscious and</a:t>
            </a:r>
            <a:r>
              <a:rPr lang="en-US"/>
              <a:t> </a:t>
            </a:r>
            <a:r>
              <a:rPr lang="en-US" kern="1200">
                <a:effectLst/>
              </a:rPr>
              <a:t>has neck pain,</a:t>
            </a:r>
            <a:r>
              <a:rPr lang="en-US" kern="1200" baseline="0">
                <a:effectLst/>
              </a:rPr>
              <a:t> </a:t>
            </a:r>
            <a:r>
              <a:rPr lang="en-US" kern="1200">
                <a:effectLst/>
              </a:rPr>
              <a:t>cervical</a:t>
            </a:r>
            <a:r>
              <a:rPr lang="en-US"/>
              <a:t> </a:t>
            </a:r>
            <a:r>
              <a:rPr lang="en-US" kern="1200">
                <a:effectLst/>
              </a:rPr>
              <a:t>spine tenderness,</a:t>
            </a:r>
            <a:r>
              <a:rPr lang="en-US"/>
              <a:t> </a:t>
            </a:r>
            <a:r>
              <a:rPr lang="en-US" kern="1200">
                <a:effectLst/>
              </a:rPr>
              <a:t>numbness or</a:t>
            </a:r>
            <a:r>
              <a:rPr lang="en-US" kern="1200" baseline="0">
                <a:effectLst/>
              </a:rPr>
              <a:t> </a:t>
            </a:r>
            <a:r>
              <a:rPr lang="en-US" kern="1200">
                <a:effectLst/>
              </a:rPr>
              <a:t>weakness</a:t>
            </a:r>
            <a:r>
              <a:rPr lang="en-US"/>
              <a:t>. If you do not have access to a premade cervical collar, you can use </a:t>
            </a:r>
            <a:r>
              <a:rPr lang="en-US" kern="1200">
                <a:effectLst/>
              </a:rPr>
              <a:t>a rolled sheet to</a:t>
            </a:r>
            <a:r>
              <a:rPr lang="en-US" kern="1200" baseline="0">
                <a:effectLst/>
              </a:rPr>
              <a:t> </a:t>
            </a:r>
            <a:r>
              <a:rPr lang="en-US" err="1"/>
              <a:t>immobilise</a:t>
            </a:r>
            <a:r>
              <a:rPr lang="en-US"/>
              <a:t> </a:t>
            </a:r>
            <a:r>
              <a:rPr lang="en-US" kern="1200">
                <a:effectLst/>
              </a:rPr>
              <a:t>the cervical spine. Keep the patient lying flat, </a:t>
            </a:r>
            <a:r>
              <a:rPr lang="en-US"/>
              <a:t>use </a:t>
            </a:r>
            <a:r>
              <a:rPr lang="en-US" kern="1200">
                <a:effectLst/>
              </a:rPr>
              <a:t>the log-roll </a:t>
            </a:r>
            <a:r>
              <a:rPr lang="en-US" kern="1200" err="1">
                <a:effectLst/>
              </a:rPr>
              <a:t>manoeuvre</a:t>
            </a:r>
            <a:r>
              <a:rPr lang="en-US"/>
              <a:t> when examining, give intravenous </a:t>
            </a:r>
            <a:r>
              <a:rPr lang="en-US" kern="1200">
                <a:effectLst/>
              </a:rPr>
              <a:t>fluids</a:t>
            </a:r>
            <a:r>
              <a:rPr lang="en-US"/>
              <a:t> and plan for the rapid </a:t>
            </a:r>
            <a:r>
              <a:rPr lang="en-US" kern="1200">
                <a:effectLst/>
              </a:rPr>
              <a:t>transfer</a:t>
            </a:r>
            <a:r>
              <a:rPr lang="en-US"/>
              <a:t> of the patient</a:t>
            </a:r>
            <a:r>
              <a:rPr lang="en-US" kern="1200">
                <a:effectLst/>
              </a:rPr>
              <a:t>.</a:t>
            </a:r>
            <a:r>
              <a:rPr lang="en-US"/>
              <a:t>  </a:t>
            </a:r>
            <a:r>
              <a:rPr lang="en-NZ"/>
              <a:t> </a:t>
            </a:r>
            <a:endParaRPr lang="en-US" kern="1200">
              <a:effectLs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73</a:t>
            </a:fld>
            <a:endParaRPr lang="en-US"/>
          </a:p>
        </p:txBody>
      </p:sp>
    </p:spTree>
    <p:extLst>
      <p:ext uri="{BB962C8B-B14F-4D97-AF65-F5344CB8AC3E}">
        <p14:creationId xmlns:p14="http://schemas.microsoft.com/office/powerpoint/2010/main" val="8228085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a:effectLst/>
              </a:rPr>
              <a:t>Spinal trauma is not always obvious. </a:t>
            </a:r>
            <a:r>
              <a:rPr lang="en-US"/>
              <a:t>Sometimes fractured </a:t>
            </a:r>
            <a:r>
              <a:rPr lang="en-US" kern="1200">
                <a:effectLst/>
              </a:rPr>
              <a:t>bones can injure the spinal cord, causing</a:t>
            </a:r>
            <a:r>
              <a:rPr lang="en-US" kern="1200" baseline="0">
                <a:effectLst/>
              </a:rPr>
              <a:t> </a:t>
            </a:r>
            <a:r>
              <a:rPr lang="en-US" kern="1200">
                <a:effectLst/>
              </a:rPr>
              <a:t>paralysis. </a:t>
            </a:r>
            <a:r>
              <a:rPr lang="en-US"/>
              <a:t>Be sure </a:t>
            </a:r>
            <a:r>
              <a:rPr lang="en-US" kern="1200">
                <a:effectLst/>
              </a:rPr>
              <a:t>to </a:t>
            </a:r>
            <a:r>
              <a:rPr lang="en-US"/>
              <a:t>document exam </a:t>
            </a:r>
            <a:r>
              <a:rPr lang="en-US" kern="1200">
                <a:effectLst/>
              </a:rPr>
              <a:t>findings so future providers can evaluate </a:t>
            </a:r>
            <a:r>
              <a:rPr lang="en-US"/>
              <a:t>for changes in </a:t>
            </a:r>
            <a:r>
              <a:rPr lang="en-US" kern="1200">
                <a:effectLst/>
              </a:rPr>
              <a:t>the </a:t>
            </a:r>
            <a:r>
              <a:rPr lang="en-US"/>
              <a:t>neurologic exam</a:t>
            </a:r>
            <a:r>
              <a:rPr lang="en-US" kern="1200">
                <a:effectLst/>
              </a:rPr>
              <a:t>. Spinal injuries can also </a:t>
            </a:r>
            <a:r>
              <a:rPr lang="en-US"/>
              <a:t>lead </a:t>
            </a:r>
            <a:r>
              <a:rPr lang="en-US" kern="1200">
                <a:effectLst/>
              </a:rPr>
              <a:t>to shock. </a:t>
            </a:r>
            <a:r>
              <a:rPr lang="en-US"/>
              <a:t>The risk </a:t>
            </a:r>
            <a:r>
              <a:rPr lang="en-US" kern="1200">
                <a:effectLst/>
              </a:rPr>
              <a:t>is higher if there</a:t>
            </a:r>
            <a:r>
              <a:rPr lang="en-US"/>
              <a:t> </a:t>
            </a:r>
            <a:r>
              <a:rPr lang="en-US" kern="1200">
                <a:effectLst/>
              </a:rPr>
              <a:t>is also blood loss</a:t>
            </a:r>
            <a:r>
              <a:rPr lang="en-US"/>
              <a:t> and loss of perfusion to the spinal cord</a:t>
            </a:r>
            <a:r>
              <a:rPr lang="en-US" kern="1200">
                <a:effectLst/>
              </a:rPr>
              <a:t>. </a:t>
            </a:r>
            <a:r>
              <a:rPr lang="en-US"/>
              <a:t>If the patient was transported on a hard </a:t>
            </a:r>
            <a:r>
              <a:rPr lang="en-US" kern="1200">
                <a:effectLst/>
              </a:rPr>
              <a:t>spinal </a:t>
            </a:r>
            <a:r>
              <a:rPr lang="en-US"/>
              <a:t>board, they need to </a:t>
            </a:r>
            <a:r>
              <a:rPr lang="en-US" kern="1200">
                <a:effectLst/>
              </a:rPr>
              <a:t>be </a:t>
            </a:r>
            <a:r>
              <a:rPr lang="en-US"/>
              <a:t>taken off the board as soon as possible </a:t>
            </a:r>
            <a:r>
              <a:rPr lang="en-US" kern="1200">
                <a:effectLst/>
              </a:rPr>
              <a:t>to </a:t>
            </a:r>
            <a:r>
              <a:rPr lang="en-US"/>
              <a:t>prevent </a:t>
            </a:r>
            <a:r>
              <a:rPr lang="en-US" kern="1200">
                <a:effectLst/>
              </a:rPr>
              <a:t>pressure sores. </a:t>
            </a:r>
            <a:r>
              <a:rPr lang="en-US"/>
              <a:t>Spinal </a:t>
            </a:r>
            <a:r>
              <a:rPr lang="en-US" kern="1200">
                <a:effectLst/>
              </a:rPr>
              <a:t>boards should </a:t>
            </a:r>
            <a:r>
              <a:rPr lang="en-US"/>
              <a:t>only be used to move patients</a:t>
            </a:r>
            <a:r>
              <a:rPr lang="en-US" kern="1200">
                <a:effectLst/>
              </a:rPr>
              <a:t>.</a:t>
            </a:r>
            <a:r>
              <a:rPr lang="en-US"/>
              <a:t> </a:t>
            </a:r>
          </a:p>
        </p:txBody>
      </p:sp>
      <p:sp>
        <p:nvSpPr>
          <p:cNvPr id="4" name="Slide Number Placeholder 3"/>
          <p:cNvSpPr>
            <a:spLocks noGrp="1"/>
          </p:cNvSpPr>
          <p:nvPr>
            <p:ph type="sldNum" sz="quarter" idx="10"/>
          </p:nvPr>
        </p:nvSpPr>
        <p:spPr/>
        <p:txBody>
          <a:bodyPr/>
          <a:lstStyle/>
          <a:p>
            <a:fld id="{FE403372-DB74-7E4B-A0C5-B7F8CBD4FAC5}" type="slidenum">
              <a:rPr lang="en-US" smtClean="0"/>
              <a:t>74</a:t>
            </a:fld>
            <a:endParaRPr lang="en-US"/>
          </a:p>
        </p:txBody>
      </p:sp>
    </p:spTree>
    <p:extLst>
      <p:ext uri="{BB962C8B-B14F-4D97-AF65-F5344CB8AC3E}">
        <p14:creationId xmlns:p14="http://schemas.microsoft.com/office/powerpoint/2010/main" val="5515124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Internal bleeding is an important cause of morbidity and mortality in trauma. Signs and</a:t>
            </a:r>
            <a:r>
              <a:rPr lang="en-US" baseline="0"/>
              <a:t> symptoms </a:t>
            </a:r>
            <a:r>
              <a:rPr lang="en-US"/>
              <a:t>include bruising </a:t>
            </a:r>
            <a:r>
              <a:rPr lang="en-US" kern="1200">
                <a:effectLst/>
              </a:rPr>
              <a:t>around the umbilicus or</a:t>
            </a:r>
            <a:r>
              <a:rPr lang="en-US" kern="1200" baseline="0">
                <a:effectLst/>
              </a:rPr>
              <a:t> </a:t>
            </a:r>
            <a:r>
              <a:rPr lang="en-US" kern="1200">
                <a:effectLst/>
              </a:rPr>
              <a:t>over flanks</a:t>
            </a:r>
            <a:r>
              <a:rPr lang="en-US"/>
              <a:t>, evidence</a:t>
            </a:r>
            <a:r>
              <a:rPr lang="en-US" kern="1200">
                <a:effectLst/>
              </a:rPr>
              <a:t> of</a:t>
            </a:r>
            <a:r>
              <a:rPr lang="en-US" kern="1200" baseline="0">
                <a:effectLst/>
              </a:rPr>
              <a:t> </a:t>
            </a:r>
            <a:r>
              <a:rPr lang="en-US"/>
              <a:t>pelvic or femur fractures, or decreased </a:t>
            </a:r>
            <a:r>
              <a:rPr lang="en-US" kern="1200">
                <a:effectLst/>
              </a:rPr>
              <a:t>breath sounds on one</a:t>
            </a:r>
            <a:r>
              <a:rPr lang="en-US" kern="1200" baseline="0">
                <a:effectLst/>
              </a:rPr>
              <a:t> </a:t>
            </a:r>
            <a:r>
              <a:rPr lang="en-US" kern="1200">
                <a:effectLst/>
              </a:rPr>
              <a:t>side </a:t>
            </a:r>
            <a:r>
              <a:rPr lang="en-US"/>
              <a:t>of </a:t>
            </a:r>
            <a:r>
              <a:rPr lang="en-US" kern="1200">
                <a:effectLst/>
              </a:rPr>
              <a:t>the chest</a:t>
            </a:r>
            <a:r>
              <a:rPr lang="en-US"/>
              <a:t>. Additionally, signs</a:t>
            </a:r>
            <a:r>
              <a:rPr lang="en-US" kern="1200">
                <a:effectLst/>
              </a:rPr>
              <a:t> of poor perfusion</a:t>
            </a:r>
            <a:r>
              <a:rPr lang="en-US" kern="1200" baseline="0">
                <a:effectLst/>
              </a:rPr>
              <a:t> </a:t>
            </a:r>
            <a:r>
              <a:rPr lang="en-US"/>
              <a:t>or shock, including </a:t>
            </a:r>
            <a:r>
              <a:rPr lang="en-US" kern="1200">
                <a:effectLst/>
              </a:rPr>
              <a:t>hypotension, tachycardia, pale</a:t>
            </a:r>
            <a:r>
              <a:rPr lang="en-US" kern="1200" baseline="0">
                <a:effectLst/>
              </a:rPr>
              <a:t> </a:t>
            </a:r>
            <a:r>
              <a:rPr lang="en-US" kern="1200">
                <a:effectLst/>
              </a:rPr>
              <a:t>skin, </a:t>
            </a:r>
            <a:r>
              <a:rPr lang="en-US"/>
              <a:t>and </a:t>
            </a:r>
            <a:r>
              <a:rPr lang="en-US" kern="1200">
                <a:effectLst/>
              </a:rPr>
              <a:t>diaphoresis</a:t>
            </a:r>
            <a:r>
              <a:rPr lang="en-US"/>
              <a:t> represent significant signs </a:t>
            </a:r>
            <a:r>
              <a:rPr lang="en-US" kern="1200">
                <a:effectLst/>
              </a:rPr>
              <a:t>of </a:t>
            </a:r>
            <a:r>
              <a:rPr lang="en-US" err="1"/>
              <a:t>haemorrhage</a:t>
            </a:r>
            <a:r>
              <a:rPr lang="en-US"/>
              <a:t>. The priority is to stop </a:t>
            </a:r>
            <a:r>
              <a:rPr lang="en-US" kern="1200">
                <a:effectLst/>
              </a:rPr>
              <a:t>the bleeding.</a:t>
            </a:r>
            <a:r>
              <a:rPr lang="en-US"/>
              <a:t>  Bind </a:t>
            </a:r>
            <a:r>
              <a:rPr lang="en-US" kern="1200">
                <a:effectLst/>
              </a:rPr>
              <a:t>the pelvis </a:t>
            </a:r>
            <a:r>
              <a:rPr lang="en-US"/>
              <a:t>in open book pelvic fractures and </a:t>
            </a:r>
            <a:r>
              <a:rPr lang="en-US" kern="1200">
                <a:effectLst/>
              </a:rPr>
              <a:t>splint femur</a:t>
            </a:r>
            <a:r>
              <a:rPr lang="en-US"/>
              <a:t> fractures</a:t>
            </a:r>
            <a:r>
              <a:rPr lang="en-US" kern="1200">
                <a:effectLst/>
              </a:rPr>
              <a:t>. Give </a:t>
            </a:r>
            <a:r>
              <a:rPr lang="en-US"/>
              <a:t>intravenous fluids and plan </a:t>
            </a:r>
            <a:r>
              <a:rPr lang="en-US" kern="1200">
                <a:effectLst/>
              </a:rPr>
              <a:t>for </a:t>
            </a:r>
            <a:r>
              <a:rPr lang="en-US"/>
              <a:t>rapid transfer </a:t>
            </a:r>
            <a:r>
              <a:rPr lang="en-US" kern="1200">
                <a:effectLst/>
              </a:rPr>
              <a:t>and </a:t>
            </a:r>
            <a:r>
              <a:rPr lang="en-US"/>
              <a:t>handover for </a:t>
            </a:r>
            <a:r>
              <a:rPr lang="en-US" kern="1200">
                <a:effectLst/>
              </a:rPr>
              <a:t>ongoing</a:t>
            </a:r>
            <a:r>
              <a:rPr lang="en-US" kern="1200" baseline="0">
                <a:effectLst/>
              </a:rPr>
              <a:t> </a:t>
            </a:r>
            <a:r>
              <a:rPr lang="en-US" kern="1200">
                <a:effectLst/>
              </a:rPr>
              <a:t>surgical management </a:t>
            </a:r>
            <a:r>
              <a:rPr lang="en-US"/>
              <a:t>and blood transfusion</a:t>
            </a:r>
            <a:r>
              <a:rPr lang="en-US" kern="1200">
                <a:effectLst/>
              </a:rPr>
              <a:t>.</a:t>
            </a:r>
            <a:endParaRPr lang="en-US"/>
          </a:p>
          <a:p>
            <a:pPr marL="0" lvl="0" indent="0">
              <a:buFont typeface="Arial" charset="0"/>
              <a:buNone/>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75</a:t>
            </a:fld>
            <a:endParaRPr lang="en-US"/>
          </a:p>
        </p:txBody>
      </p:sp>
    </p:spTree>
    <p:extLst>
      <p:ext uri="{BB962C8B-B14F-4D97-AF65-F5344CB8AC3E}">
        <p14:creationId xmlns:p14="http://schemas.microsoft.com/office/powerpoint/2010/main" val="20779094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Patients with pelvic fracture may have pain </a:t>
            </a:r>
            <a:r>
              <a:rPr lang="en-US" kern="1200">
                <a:effectLst/>
              </a:rPr>
              <a:t>with palpation of the pelvis</a:t>
            </a:r>
            <a:r>
              <a:rPr lang="en-US"/>
              <a:t>, instability</a:t>
            </a:r>
            <a:r>
              <a:rPr lang="en-US" kern="1200">
                <a:effectLst/>
              </a:rPr>
              <a:t> or abnormal</a:t>
            </a:r>
            <a:r>
              <a:rPr lang="en-US" kern="1200" baseline="0">
                <a:effectLst/>
              </a:rPr>
              <a:t> </a:t>
            </a:r>
            <a:r>
              <a:rPr lang="en-US" kern="1200">
                <a:effectLst/>
              </a:rPr>
              <a:t>movement of the bones</a:t>
            </a:r>
            <a:r>
              <a:rPr lang="en-US"/>
              <a:t> in the pelvis, and/or blood </a:t>
            </a:r>
            <a:r>
              <a:rPr lang="en-US" kern="1200">
                <a:effectLst/>
              </a:rPr>
              <a:t>at </a:t>
            </a:r>
            <a:r>
              <a:rPr lang="en-US"/>
              <a:t>the </a:t>
            </a:r>
            <a:r>
              <a:rPr lang="en-US" kern="1200">
                <a:effectLst/>
              </a:rPr>
              <a:t>opening of the penis or rectum</a:t>
            </a:r>
            <a:r>
              <a:rPr lang="en-US"/>
              <a:t>. Management begins by giving intravenous </a:t>
            </a:r>
            <a:r>
              <a:rPr lang="en-US" kern="1200">
                <a:effectLst/>
              </a:rPr>
              <a:t>fluids and pain control. Compress </a:t>
            </a:r>
            <a:r>
              <a:rPr lang="en-US"/>
              <a:t>the </a:t>
            </a:r>
            <a:r>
              <a:rPr lang="en-US" kern="1200">
                <a:effectLst/>
              </a:rPr>
              <a:t>pelvis gently to check for stability. Do not rock </a:t>
            </a:r>
            <a:r>
              <a:rPr lang="en-US"/>
              <a:t>the </a:t>
            </a:r>
            <a:r>
              <a:rPr lang="en-US" kern="1200">
                <a:effectLst/>
              </a:rPr>
              <a:t>pelvis or perform</a:t>
            </a:r>
            <a:r>
              <a:rPr lang="en-US" kern="1200" baseline="0">
                <a:effectLst/>
              </a:rPr>
              <a:t> </a:t>
            </a:r>
            <a:r>
              <a:rPr lang="en-US" kern="1200">
                <a:effectLst/>
              </a:rPr>
              <a:t>repeat exams as this </a:t>
            </a:r>
            <a:r>
              <a:rPr lang="en-US"/>
              <a:t>may </a:t>
            </a:r>
            <a:r>
              <a:rPr lang="en-US" kern="1200">
                <a:effectLst/>
              </a:rPr>
              <a:t>worsen </a:t>
            </a:r>
            <a:r>
              <a:rPr lang="en-US"/>
              <a:t>an underlying injury</a:t>
            </a:r>
            <a:r>
              <a:rPr lang="en-US" kern="1200">
                <a:effectLst/>
              </a:rPr>
              <a:t>. Stabilize the pelvis with a sheet or </a:t>
            </a:r>
            <a:r>
              <a:rPr lang="en-US"/>
              <a:t>binding and plan </a:t>
            </a:r>
            <a:r>
              <a:rPr lang="en-US" kern="1200">
                <a:effectLst/>
              </a:rPr>
              <a:t>for </a:t>
            </a:r>
            <a:r>
              <a:rPr lang="en-US"/>
              <a:t>rapid </a:t>
            </a:r>
            <a:r>
              <a:rPr lang="en-US" kern="1200">
                <a:effectLst/>
              </a:rPr>
              <a:t>handover </a:t>
            </a:r>
            <a:r>
              <a:rPr lang="en-US"/>
              <a:t>and transfer of these patients especially </a:t>
            </a:r>
            <a:r>
              <a:rPr lang="en-US">
                <a:sym typeface="Arial"/>
              </a:rPr>
              <a:t>if concern for internal and continued bleeding</a:t>
            </a:r>
            <a:r>
              <a:rPr lang="en-US" b="0" i="0" u="none" strike="noStrike" cap="none" baseline="0">
                <a:sym typeface="Arial"/>
              </a:rPr>
              <a:t>.</a:t>
            </a:r>
            <a:r>
              <a:rPr lang="en-US">
                <a:sym typeface="Arial"/>
              </a:rPr>
              <a:t> </a:t>
            </a:r>
            <a:r>
              <a:rPr lang="en-NZ">
                <a:sym typeface="Arial"/>
              </a:rPr>
              <a:t> </a:t>
            </a:r>
            <a:endParaRPr lang="en-US" kern="1200">
              <a:effectLst/>
              <a:ea typeface="+mn-ea"/>
              <a:cs typeface="+mn-cs"/>
            </a:endParaRPr>
          </a:p>
          <a:p>
            <a:pPr marL="0" lvl="0" indent="0">
              <a:buFont typeface="Arial" charset="0"/>
              <a:buNone/>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76</a:t>
            </a:fld>
            <a:endParaRPr lang="en-US"/>
          </a:p>
        </p:txBody>
      </p:sp>
    </p:spTree>
    <p:extLst>
      <p:ext uri="{BB962C8B-B14F-4D97-AF65-F5344CB8AC3E}">
        <p14:creationId xmlns:p14="http://schemas.microsoft.com/office/powerpoint/2010/main" val="15891431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Extremity fractures may have a notable deformity or crepitus of the bone. Absent pulses, delayed capillary refill greater than three seconds, and/or cold extremities with blue or gray coloration of skin beyond the fracture are all </a:t>
            </a:r>
            <a:r>
              <a:rPr lang="en-US" kern="1200">
                <a:effectLst/>
              </a:rPr>
              <a:t>signs of poor perfusion.</a:t>
            </a:r>
            <a:r>
              <a:rPr lang="en-US"/>
              <a:t> Reassess the extremity frequently; feel </a:t>
            </a:r>
            <a:r>
              <a:rPr lang="en-US" kern="1200">
                <a:effectLst/>
              </a:rPr>
              <a:t>the pulse</a:t>
            </a:r>
            <a:r>
              <a:rPr lang="en-US"/>
              <a:t>, check </a:t>
            </a:r>
            <a:r>
              <a:rPr lang="en-US" kern="1200">
                <a:effectLst/>
              </a:rPr>
              <a:t>capillary refill</a:t>
            </a:r>
            <a:r>
              <a:rPr lang="en-US"/>
              <a:t> and observe </a:t>
            </a:r>
            <a:r>
              <a:rPr lang="en-US" kern="1200">
                <a:effectLst/>
              </a:rPr>
              <a:t>skin</a:t>
            </a:r>
            <a:r>
              <a:rPr lang="en-US"/>
              <a:t> </a:t>
            </a:r>
            <a:r>
              <a:rPr lang="en-US" err="1"/>
              <a:t>colour</a:t>
            </a:r>
            <a:r>
              <a:rPr lang="en-US"/>
              <a:t> and pallor</a:t>
            </a:r>
            <a:r>
              <a:rPr lang="en-US" kern="1200">
                <a:effectLst/>
              </a:rPr>
              <a:t>. If weak pulses or</a:t>
            </a:r>
            <a:r>
              <a:rPr lang="en-US" kern="1200" baseline="0">
                <a:effectLst/>
              </a:rPr>
              <a:t> </a:t>
            </a:r>
            <a:r>
              <a:rPr lang="en-US" kern="1200">
                <a:effectLst/>
              </a:rPr>
              <a:t>poor perfusion, </a:t>
            </a:r>
            <a:r>
              <a:rPr lang="en-US"/>
              <a:t>reduce </a:t>
            </a:r>
            <a:r>
              <a:rPr lang="en-US" kern="1200">
                <a:effectLst/>
              </a:rPr>
              <a:t>and </a:t>
            </a:r>
            <a:r>
              <a:rPr lang="en-US"/>
              <a:t>splint </a:t>
            </a:r>
            <a:r>
              <a:rPr lang="en-US" kern="1200">
                <a:effectLst/>
              </a:rPr>
              <a:t>the fracture.</a:t>
            </a:r>
            <a:r>
              <a:rPr lang="en-US"/>
              <a:t> </a:t>
            </a:r>
            <a:r>
              <a:rPr lang="en-US" kern="1200">
                <a:effectLst/>
              </a:rPr>
              <a:t>Always check pulses,</a:t>
            </a:r>
            <a:r>
              <a:rPr lang="en-US" kern="1200" baseline="0">
                <a:effectLst/>
              </a:rPr>
              <a:t> </a:t>
            </a:r>
            <a:r>
              <a:rPr lang="en-US" kern="1200">
                <a:effectLst/>
              </a:rPr>
              <a:t>capillary refill and sensation before and</a:t>
            </a:r>
            <a:r>
              <a:rPr lang="en-US" kern="1200" baseline="0">
                <a:effectLst/>
              </a:rPr>
              <a:t> </a:t>
            </a:r>
            <a:r>
              <a:rPr lang="en-US" kern="1200">
                <a:effectLst/>
              </a:rPr>
              <a:t>after any reduction.</a:t>
            </a:r>
            <a:r>
              <a:rPr lang="en-US"/>
              <a:t> </a:t>
            </a:r>
            <a:r>
              <a:rPr lang="en-US" kern="1200">
                <a:effectLst/>
              </a:rPr>
              <a:t>Treat pain</a:t>
            </a:r>
            <a:r>
              <a:rPr lang="en-US"/>
              <a:t> accordingly and </a:t>
            </a:r>
            <a:r>
              <a:rPr lang="en-US" kern="1200">
                <a:effectLst/>
              </a:rPr>
              <a:t>transfer to a</a:t>
            </a:r>
            <a:r>
              <a:rPr lang="en-US" kern="1200" baseline="0">
                <a:effectLst/>
              </a:rPr>
              <a:t> </a:t>
            </a:r>
            <a:r>
              <a:rPr lang="en-US"/>
              <a:t>specialized </a:t>
            </a:r>
            <a:r>
              <a:rPr lang="en-US" kern="1200">
                <a:effectLst/>
              </a:rPr>
              <a:t>unit.</a:t>
            </a:r>
            <a:r>
              <a:rPr lang="en-US"/>
              <a:t> </a:t>
            </a:r>
            <a:r>
              <a:rPr lang="en-NZ"/>
              <a:t> </a:t>
            </a:r>
            <a:endParaRPr lang="en-US" kern="1200">
              <a:effectLs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77</a:t>
            </a:fld>
            <a:endParaRPr lang="en-US"/>
          </a:p>
        </p:txBody>
      </p:sp>
    </p:spTree>
    <p:extLst>
      <p:ext uri="{BB962C8B-B14F-4D97-AF65-F5344CB8AC3E}">
        <p14:creationId xmlns:p14="http://schemas.microsoft.com/office/powerpoint/2010/main" val="706553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open fracture is a special kind of fracture that requires additional care and</a:t>
            </a:r>
            <a:r>
              <a:rPr lang="en-US" baseline="0"/>
              <a:t> </a:t>
            </a:r>
            <a:r>
              <a:rPr lang="en-US"/>
              <a:t>management. Deformity or crepitus of the bone with overlying laceration or abrasion </a:t>
            </a:r>
            <a:r>
              <a:rPr lang="en-US" kern="1200">
                <a:effectLst/>
              </a:rPr>
              <a:t>can </a:t>
            </a:r>
            <a:r>
              <a:rPr lang="en-US"/>
              <a:t>be seen and felt</a:t>
            </a:r>
            <a:r>
              <a:rPr lang="en-US" kern="1200">
                <a:effectLst/>
              </a:rPr>
              <a:t>.</a:t>
            </a:r>
            <a:r>
              <a:rPr lang="en-US"/>
              <a:t> In these </a:t>
            </a:r>
            <a:r>
              <a:rPr lang="en-US" kern="1200">
                <a:effectLst/>
              </a:rPr>
              <a:t>fracture</a:t>
            </a:r>
            <a:r>
              <a:rPr lang="en-US" kern="1200" baseline="0">
                <a:effectLst/>
              </a:rPr>
              <a:t> </a:t>
            </a:r>
            <a:r>
              <a:rPr lang="en-US"/>
              <a:t>types it </a:t>
            </a:r>
            <a:r>
              <a:rPr lang="en-US" kern="1200">
                <a:effectLst/>
              </a:rPr>
              <a:t>is </a:t>
            </a:r>
            <a:r>
              <a:rPr lang="en-US"/>
              <a:t>important </a:t>
            </a:r>
            <a:r>
              <a:rPr lang="en-US" kern="1200">
                <a:effectLst/>
              </a:rPr>
              <a:t>to</a:t>
            </a:r>
            <a:r>
              <a:rPr lang="en-US" kern="1200" baseline="0">
                <a:effectLst/>
              </a:rPr>
              <a:t> </a:t>
            </a:r>
            <a:r>
              <a:rPr lang="en-US"/>
              <a:t>control bleeding </a:t>
            </a:r>
            <a:r>
              <a:rPr lang="en-US" kern="1200">
                <a:effectLst/>
              </a:rPr>
              <a:t>with direct pressure.</a:t>
            </a:r>
            <a:r>
              <a:rPr lang="en-US"/>
              <a:t> Perform immediate reduction and splinting </a:t>
            </a:r>
            <a:r>
              <a:rPr lang="en-US" kern="1200">
                <a:effectLst/>
              </a:rPr>
              <a:t>if there is</a:t>
            </a:r>
            <a:r>
              <a:rPr lang="en-US" kern="1200" baseline="0">
                <a:effectLst/>
              </a:rPr>
              <a:t> </a:t>
            </a:r>
            <a:r>
              <a:rPr lang="en-US" kern="1200">
                <a:effectLst/>
              </a:rPr>
              <a:t>poor perfusion</a:t>
            </a:r>
            <a:r>
              <a:rPr lang="en-US"/>
              <a:t> to an extremity. </a:t>
            </a:r>
            <a:r>
              <a:rPr lang="en-US" kern="1200">
                <a:effectLst/>
              </a:rPr>
              <a:t>Irrigate the wound well</a:t>
            </a:r>
            <a:r>
              <a:rPr lang="en-US"/>
              <a:t>, dress the </a:t>
            </a:r>
            <a:r>
              <a:rPr lang="en-US" kern="1200">
                <a:effectLst/>
              </a:rPr>
              <a:t>wound</a:t>
            </a:r>
            <a:r>
              <a:rPr lang="en-US"/>
              <a:t>, give </a:t>
            </a:r>
            <a:r>
              <a:rPr lang="en-US" kern="1200">
                <a:effectLst/>
              </a:rPr>
              <a:t>antibiotics and </a:t>
            </a:r>
            <a:r>
              <a:rPr lang="en-US"/>
              <a:t>update </a:t>
            </a:r>
            <a:r>
              <a:rPr lang="en-US" kern="1200">
                <a:effectLst/>
              </a:rPr>
              <a:t>tetanus vaccination.</a:t>
            </a:r>
            <a:r>
              <a:rPr lang="en-US"/>
              <a:t> </a:t>
            </a:r>
            <a:r>
              <a:rPr lang="en-US" kern="1200">
                <a:effectLst/>
              </a:rPr>
              <a:t>Splint the wound</a:t>
            </a:r>
            <a:r>
              <a:rPr lang="en-US"/>
              <a:t> and immobilize </a:t>
            </a:r>
            <a:r>
              <a:rPr lang="en-US" kern="1200">
                <a:effectLst/>
              </a:rPr>
              <a:t>for </a:t>
            </a:r>
            <a:r>
              <a:rPr lang="en-US"/>
              <a:t>rapid transfer and </a:t>
            </a:r>
            <a:r>
              <a:rPr lang="en-US" kern="1200">
                <a:effectLst/>
              </a:rPr>
              <a:t>handover to a specialized unit.</a:t>
            </a:r>
            <a:r>
              <a:rPr lang="en-US"/>
              <a:t> </a:t>
            </a:r>
            <a:endParaRPr lang="en-US" kern="1200">
              <a:effectLs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78</a:t>
            </a:fld>
            <a:endParaRPr lang="en-US"/>
          </a:p>
        </p:txBody>
      </p:sp>
    </p:spTree>
    <p:extLst>
      <p:ext uri="{BB962C8B-B14F-4D97-AF65-F5344CB8AC3E}">
        <p14:creationId xmlns:p14="http://schemas.microsoft.com/office/powerpoint/2010/main" val="152306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 wounds, such as lacerations and</a:t>
            </a:r>
            <a:r>
              <a:rPr lang="en-US" baseline="0"/>
              <a:t> </a:t>
            </a:r>
            <a:r>
              <a:rPr lang="en-US"/>
              <a:t>abrasions, should be assessed for rapid or pulsating bleeding. Check for blood pooling under the patient around </a:t>
            </a:r>
            <a:r>
              <a:rPr lang="en-US" kern="1200">
                <a:effectLst/>
              </a:rPr>
              <a:t>the </a:t>
            </a:r>
            <a:r>
              <a:rPr lang="en-US"/>
              <a:t>axillae</a:t>
            </a:r>
            <a:r>
              <a:rPr lang="en-US" kern="1200">
                <a:effectLst/>
              </a:rPr>
              <a:t>,</a:t>
            </a:r>
            <a:r>
              <a:rPr lang="en-US" kern="1200" baseline="0">
                <a:effectLst/>
              </a:rPr>
              <a:t> </a:t>
            </a:r>
            <a:r>
              <a:rPr lang="en-US" kern="1200">
                <a:effectLst/>
              </a:rPr>
              <a:t>genital area, buttocks or back</a:t>
            </a:r>
            <a:r>
              <a:rPr lang="en-US"/>
              <a:t>.</a:t>
            </a:r>
            <a:r>
              <a:rPr lang="en-US" kern="1200">
                <a:effectLst/>
              </a:rPr>
              <a:t> Pumping or squirting blood </a:t>
            </a:r>
            <a:r>
              <a:rPr lang="en-US"/>
              <a:t>suggests </a:t>
            </a:r>
            <a:r>
              <a:rPr lang="en-US" kern="1200">
                <a:effectLst/>
              </a:rPr>
              <a:t>arterial bleeding.</a:t>
            </a:r>
            <a:r>
              <a:rPr lang="en-US"/>
              <a:t> Control external </a:t>
            </a:r>
            <a:r>
              <a:rPr lang="en-US" kern="1200">
                <a:effectLst/>
              </a:rPr>
              <a:t>bleeding</a:t>
            </a:r>
            <a:r>
              <a:rPr lang="en-US"/>
              <a:t> with direct pressure</a:t>
            </a:r>
            <a:r>
              <a:rPr lang="en-US" kern="1200">
                <a:effectLst/>
              </a:rPr>
              <a:t>.</a:t>
            </a:r>
            <a:r>
              <a:rPr lang="en-US"/>
              <a:t> Irrigate and clean </a:t>
            </a:r>
            <a:r>
              <a:rPr lang="en-US" kern="1200">
                <a:effectLst/>
              </a:rPr>
              <a:t>wounds with </a:t>
            </a:r>
            <a:r>
              <a:rPr lang="en-US"/>
              <a:t>clean </a:t>
            </a:r>
            <a:r>
              <a:rPr lang="en-US" kern="1200">
                <a:effectLst/>
              </a:rPr>
              <a:t>soap and</a:t>
            </a:r>
            <a:r>
              <a:rPr lang="en-US" kern="1200" baseline="0">
                <a:effectLst/>
              </a:rPr>
              <a:t> </a:t>
            </a:r>
            <a:r>
              <a:rPr lang="en-US" kern="1200">
                <a:effectLst/>
              </a:rPr>
              <a:t>water or antiseptic. </a:t>
            </a:r>
            <a:r>
              <a:rPr lang="en-US"/>
              <a:t>Remove debris</a:t>
            </a:r>
            <a:r>
              <a:rPr lang="en-US" kern="1200">
                <a:effectLst/>
              </a:rPr>
              <a:t>. Check </a:t>
            </a:r>
            <a:r>
              <a:rPr lang="en-US"/>
              <a:t>distal </a:t>
            </a:r>
            <a:r>
              <a:rPr lang="en-US" kern="1200">
                <a:effectLst/>
              </a:rPr>
              <a:t>perfusion beyond the wound and </a:t>
            </a:r>
            <a:r>
              <a:rPr lang="en-US"/>
              <a:t>then dress </a:t>
            </a:r>
            <a:r>
              <a:rPr lang="en-US" kern="1200">
                <a:effectLst/>
              </a:rPr>
              <a:t>with</a:t>
            </a:r>
            <a:r>
              <a:rPr lang="en-US"/>
              <a:t> clean sterile gauze.  Larger </a:t>
            </a:r>
            <a:r>
              <a:rPr lang="en-US" kern="1200">
                <a:effectLst/>
              </a:rPr>
              <a:t>lacerations </a:t>
            </a:r>
            <a:r>
              <a:rPr lang="en-US"/>
              <a:t>may be splinted </a:t>
            </a:r>
            <a:r>
              <a:rPr lang="en-US" kern="1200">
                <a:effectLst/>
              </a:rPr>
              <a:t>to</a:t>
            </a:r>
            <a:r>
              <a:rPr lang="en-US" kern="1200" baseline="0">
                <a:effectLst/>
              </a:rPr>
              <a:t> </a:t>
            </a:r>
            <a:r>
              <a:rPr lang="en-US" kern="1200">
                <a:effectLst/>
              </a:rPr>
              <a:t>help with healing</a:t>
            </a:r>
            <a:r>
              <a:rPr lang="en-US"/>
              <a:t>. If penetrating objects are present, stabilize the item</a:t>
            </a:r>
            <a:r>
              <a:rPr lang="en-US" kern="1200">
                <a:effectLst/>
              </a:rPr>
              <a:t> and do not remove.</a:t>
            </a:r>
            <a:r>
              <a:rPr lang="en-US"/>
              <a:t> If </a:t>
            </a:r>
            <a:r>
              <a:rPr lang="en-US" kern="1200">
                <a:effectLst/>
              </a:rPr>
              <a:t>snake</a:t>
            </a:r>
            <a:r>
              <a:rPr lang="en-US"/>
              <a:t> bite is suspected</a:t>
            </a:r>
            <a:r>
              <a:rPr lang="en-US" kern="1200">
                <a:effectLst/>
              </a:rPr>
              <a:t>, immobilize the extremity </a:t>
            </a:r>
            <a:r>
              <a:rPr lang="en-US"/>
              <a:t>appropriately</a:t>
            </a:r>
            <a:r>
              <a:rPr lang="en-US" kern="1200">
                <a:effectLst/>
              </a:rPr>
              <a:t>.</a:t>
            </a:r>
            <a:r>
              <a:rPr lang="en-US"/>
              <a:t>  For animal bites, consult an expert to assess risk of infection and rabies exposure, and need for prophylaxis. Tetanus </a:t>
            </a:r>
            <a:r>
              <a:rPr lang="en-US" kern="1200">
                <a:effectLst/>
              </a:rPr>
              <a:t>vaccination </a:t>
            </a:r>
            <a:r>
              <a:rPr lang="en-US"/>
              <a:t>should </a:t>
            </a:r>
            <a:r>
              <a:rPr lang="en-US" kern="1200">
                <a:effectLst/>
              </a:rPr>
              <a:t>be </a:t>
            </a:r>
            <a:r>
              <a:rPr lang="en-NZ"/>
              <a:t>given if needed. </a:t>
            </a:r>
            <a:endParaRPr lang="en-US" kern="1200">
              <a:effectLs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79</a:t>
            </a:fld>
            <a:endParaRPr lang="en-US"/>
          </a:p>
        </p:txBody>
      </p:sp>
    </p:spTree>
    <p:extLst>
      <p:ext uri="{BB962C8B-B14F-4D97-AF65-F5344CB8AC3E}">
        <p14:creationId xmlns:p14="http://schemas.microsoft.com/office/powerpoint/2010/main" val="1855177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initial trauma primary survey using the ABCDE approach should be done immediately upon the patient's arrival to care, within the first 5¬7 minutes. It should also be repeated anytime the patient's condition worsens. In any patient with altered mental status be sure to think of trauma, and suspect head and spine injuries. </a:t>
            </a:r>
          </a:p>
        </p:txBody>
      </p:sp>
      <p:sp>
        <p:nvSpPr>
          <p:cNvPr id="4" name="Slide Number Placeholder 3"/>
          <p:cNvSpPr>
            <a:spLocks noGrp="1"/>
          </p:cNvSpPr>
          <p:nvPr>
            <p:ph type="sldNum" sz="quarter" idx="10"/>
          </p:nvPr>
        </p:nvSpPr>
        <p:spPr/>
        <p:txBody>
          <a:bodyPr/>
          <a:lstStyle/>
          <a:p>
            <a:fld id="{FE403372-DB74-7E4B-A0C5-B7F8CBD4FAC5}" type="slidenum">
              <a:rPr lang="en-US" smtClean="0"/>
              <a:t>8</a:t>
            </a:fld>
            <a:endParaRPr lang="en-US"/>
          </a:p>
        </p:txBody>
      </p:sp>
    </p:spTree>
    <p:extLst>
      <p:ext uri="{BB962C8B-B14F-4D97-AF65-F5344CB8AC3E}">
        <p14:creationId xmlns:p14="http://schemas.microsoft.com/office/powerpoint/2010/main" val="8156244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Crush injuries often present with associated fractures</a:t>
            </a:r>
            <a:r>
              <a:rPr lang="en-US" kern="1200">
                <a:effectLst/>
              </a:rPr>
              <a:t>, bruising,</a:t>
            </a:r>
            <a:r>
              <a:rPr lang="en-US" kern="1200" baseline="0">
                <a:effectLst/>
              </a:rPr>
              <a:t> </a:t>
            </a:r>
            <a:r>
              <a:rPr lang="en-US" kern="1200">
                <a:effectLst/>
              </a:rPr>
              <a:t>soft tissue </a:t>
            </a:r>
            <a:r>
              <a:rPr lang="en-US"/>
              <a:t>injury. On exam there may be evidence </a:t>
            </a:r>
            <a:r>
              <a:rPr lang="en-US" kern="1200">
                <a:effectLst/>
              </a:rPr>
              <a:t>of</a:t>
            </a:r>
            <a:r>
              <a:rPr lang="en-US" kern="1200" baseline="0">
                <a:effectLst/>
              </a:rPr>
              <a:t> </a:t>
            </a:r>
            <a:r>
              <a:rPr lang="en-US" kern="1200">
                <a:effectLst/>
              </a:rPr>
              <a:t>compartment</a:t>
            </a:r>
            <a:r>
              <a:rPr lang="en-US" kern="1200" baseline="0">
                <a:effectLst/>
              </a:rPr>
              <a:t> </a:t>
            </a:r>
            <a:r>
              <a:rPr lang="en-US" kern="1200">
                <a:effectLst/>
              </a:rPr>
              <a:t>syndrome,</a:t>
            </a:r>
            <a:r>
              <a:rPr lang="en-US" kern="1200" baseline="0">
                <a:effectLst/>
              </a:rPr>
              <a:t> </a:t>
            </a:r>
            <a:r>
              <a:rPr lang="en-US"/>
              <a:t>and urine may appear red or brown in appearance, suggestive of rhabdomyolysis (or </a:t>
            </a:r>
            <a:r>
              <a:rPr lang="en-US" kern="1200">
                <a:effectLst/>
              </a:rPr>
              <a:t>muscle</a:t>
            </a:r>
            <a:r>
              <a:rPr lang="en-US" kern="1200" baseline="0">
                <a:effectLst/>
              </a:rPr>
              <a:t> </a:t>
            </a:r>
            <a:r>
              <a:rPr lang="en-US"/>
              <a:t>breakdown). Management includes monitoring urine output for changes in </a:t>
            </a:r>
            <a:r>
              <a:rPr lang="en-US" err="1"/>
              <a:t>colour</a:t>
            </a:r>
            <a:r>
              <a:rPr lang="en-US"/>
              <a:t> or </a:t>
            </a:r>
            <a:r>
              <a:rPr lang="en-US" kern="1200">
                <a:effectLst/>
              </a:rPr>
              <a:t>decreased </a:t>
            </a:r>
            <a:r>
              <a:rPr lang="en-US"/>
              <a:t>output. Give IV fluids to help maintain </a:t>
            </a:r>
            <a:r>
              <a:rPr lang="en-US" kern="1200">
                <a:effectLst/>
              </a:rPr>
              <a:t>urine</a:t>
            </a:r>
            <a:r>
              <a:rPr lang="en-US"/>
              <a:t> output and prevent renal failure. Splinting fractures reduces compartment and muscle damage</a:t>
            </a:r>
            <a:r>
              <a:rPr lang="en-US" kern="1200">
                <a:effectLst/>
              </a:rPr>
              <a:t>. </a:t>
            </a:r>
            <a:r>
              <a:rPr lang="en-US"/>
              <a:t>Plan </a:t>
            </a:r>
            <a:r>
              <a:rPr lang="en-US" kern="1200">
                <a:effectLst/>
              </a:rPr>
              <a:t>for</a:t>
            </a:r>
            <a:r>
              <a:rPr lang="en-US" kern="1200" baseline="0">
                <a:effectLst/>
              </a:rPr>
              <a:t> </a:t>
            </a:r>
            <a:r>
              <a:rPr lang="en-US"/>
              <a:t>rapid handover and transfer if </a:t>
            </a:r>
            <a:r>
              <a:rPr lang="en-US" kern="1200">
                <a:effectLst/>
              </a:rPr>
              <a:t>compartment syndrome </a:t>
            </a:r>
            <a:r>
              <a:rPr lang="en-US"/>
              <a:t>or renal failure is suspected. Compartment syndrome is </a:t>
            </a:r>
            <a:r>
              <a:rPr lang="en-US" kern="1200">
                <a:effectLst/>
              </a:rPr>
              <a:t>a build-up of pressure within</a:t>
            </a:r>
            <a:r>
              <a:rPr lang="en-US" kern="1200" baseline="0">
                <a:effectLst/>
              </a:rPr>
              <a:t> </a:t>
            </a:r>
            <a:r>
              <a:rPr lang="en-US" kern="1200">
                <a:effectLst/>
              </a:rPr>
              <a:t>the muscle compartments that can limit blood supply to</a:t>
            </a:r>
            <a:r>
              <a:rPr lang="en-US" kern="1200" baseline="0">
                <a:effectLst/>
              </a:rPr>
              <a:t> </a:t>
            </a:r>
            <a:r>
              <a:rPr lang="en-US" kern="1200">
                <a:effectLst/>
              </a:rPr>
              <a:t>muscles and nerves and </a:t>
            </a:r>
            <a:r>
              <a:rPr lang="en-US"/>
              <a:t>cause </a:t>
            </a:r>
            <a:r>
              <a:rPr lang="en-US" kern="1200">
                <a:effectLst/>
              </a:rPr>
              <a:t>kidney damage due to by-products</a:t>
            </a:r>
            <a:r>
              <a:rPr lang="en-US" kern="1200" baseline="0">
                <a:effectLst/>
              </a:rPr>
              <a:t> </a:t>
            </a:r>
            <a:r>
              <a:rPr lang="en-US" kern="1200">
                <a:effectLst/>
              </a:rPr>
              <a:t>of muscle injury.</a:t>
            </a:r>
            <a:r>
              <a:rPr lang="en-US"/>
              <a:t> </a:t>
            </a:r>
            <a:r>
              <a:rPr lang="en-US" kern="1200">
                <a:effectLst/>
              </a:rPr>
              <a:t>Patients may </a:t>
            </a:r>
            <a:r>
              <a:rPr lang="en-US"/>
              <a:t>also </a:t>
            </a:r>
            <a:r>
              <a:rPr lang="en-US" kern="1200">
                <a:effectLst/>
              </a:rPr>
              <a:t>have </a:t>
            </a:r>
            <a:r>
              <a:rPr lang="en-US"/>
              <a:t>systematic </a:t>
            </a:r>
            <a:r>
              <a:rPr lang="en-US" kern="1200">
                <a:effectLst/>
              </a:rPr>
              <a:t>problems related to</a:t>
            </a:r>
            <a:r>
              <a:rPr lang="en-US" kern="1200" baseline="0">
                <a:effectLst/>
              </a:rPr>
              <a:t> </a:t>
            </a:r>
            <a:r>
              <a:rPr lang="en-US" kern="1200">
                <a:effectLst/>
              </a:rPr>
              <a:t>muscle damage </a:t>
            </a:r>
            <a:r>
              <a:rPr lang="en-US"/>
              <a:t>so watch for other signs of organ failure</a:t>
            </a:r>
            <a:r>
              <a:rPr lang="en-US" kern="1200">
                <a:effectLst/>
              </a:rPr>
              <a:t>.</a:t>
            </a:r>
            <a:r>
              <a:rPr lang="en-US"/>
              <a:t> </a:t>
            </a:r>
            <a:r>
              <a:rPr lang="en-NZ"/>
              <a:t> </a:t>
            </a: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80</a:t>
            </a:fld>
            <a:endParaRPr lang="en-US"/>
          </a:p>
        </p:txBody>
      </p:sp>
    </p:spTree>
    <p:extLst>
      <p:ext uri="{BB962C8B-B14F-4D97-AF65-F5344CB8AC3E}">
        <p14:creationId xmlns:p14="http://schemas.microsoft.com/office/powerpoint/2010/main" val="14075403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Blast injuries from explosions can lead to injuries </a:t>
            </a:r>
            <a:r>
              <a:rPr lang="en-US" kern="1200">
                <a:effectLst/>
              </a:rPr>
              <a:t>to </a:t>
            </a:r>
            <a:r>
              <a:rPr lang="en-US"/>
              <a:t>gas-filled </a:t>
            </a:r>
            <a:r>
              <a:rPr lang="en-US" kern="1200">
                <a:effectLst/>
              </a:rPr>
              <a:t>organs, </a:t>
            </a:r>
            <a:r>
              <a:rPr lang="en-US"/>
              <a:t>including the lungs, </a:t>
            </a:r>
            <a:r>
              <a:rPr lang="en-US" kern="1200">
                <a:effectLst/>
              </a:rPr>
              <a:t>stomach and</a:t>
            </a:r>
            <a:r>
              <a:rPr lang="en-US" kern="1200" baseline="0">
                <a:effectLst/>
              </a:rPr>
              <a:t> </a:t>
            </a:r>
            <a:r>
              <a:rPr lang="en-US" kern="1200">
                <a:effectLst/>
              </a:rPr>
              <a:t>bowel</a:t>
            </a:r>
            <a:r>
              <a:rPr lang="en-US"/>
              <a:t>. There can be delayed </a:t>
            </a:r>
            <a:r>
              <a:rPr lang="en-US" kern="1200">
                <a:effectLst/>
              </a:rPr>
              <a:t>symptoms</a:t>
            </a:r>
            <a:r>
              <a:rPr lang="en-US" kern="1200" baseline="0">
                <a:effectLst/>
              </a:rPr>
              <a:t> </a:t>
            </a:r>
            <a:r>
              <a:rPr lang="en-US" kern="1200">
                <a:effectLst/>
              </a:rPr>
              <a:t>of </a:t>
            </a:r>
            <a:r>
              <a:rPr lang="en-US"/>
              <a:t>cough (with or without blood), </a:t>
            </a:r>
            <a:r>
              <a:rPr lang="en-US" kern="1200">
                <a:effectLst/>
              </a:rPr>
              <a:t>tachypnoea,</a:t>
            </a:r>
            <a:r>
              <a:rPr lang="en-US" kern="1200" baseline="0">
                <a:effectLst/>
              </a:rPr>
              <a:t> </a:t>
            </a:r>
            <a:r>
              <a:rPr lang="en-US" kern="1200">
                <a:effectLst/>
              </a:rPr>
              <a:t>hypoxia</a:t>
            </a:r>
            <a:r>
              <a:rPr lang="en-US"/>
              <a:t> or </a:t>
            </a:r>
            <a:r>
              <a:rPr lang="en-US" kern="1200">
                <a:effectLst/>
              </a:rPr>
              <a:t>chest</a:t>
            </a:r>
            <a:r>
              <a:rPr lang="en-US" kern="1200" baseline="0">
                <a:effectLst/>
              </a:rPr>
              <a:t> </a:t>
            </a:r>
            <a:r>
              <a:rPr lang="en-US" kern="1200">
                <a:effectLst/>
              </a:rPr>
              <a:t>pain</a:t>
            </a:r>
            <a:r>
              <a:rPr lang="en-US"/>
              <a:t>. Patients may also present </a:t>
            </a:r>
            <a:r>
              <a:rPr lang="en-US" kern="1200">
                <a:effectLst/>
              </a:rPr>
              <a:t>with </a:t>
            </a:r>
            <a:r>
              <a:rPr lang="en-US"/>
              <a:t>abdominal </a:t>
            </a:r>
            <a:r>
              <a:rPr lang="en-US" kern="1200">
                <a:effectLst/>
              </a:rPr>
              <a:t>pain,</a:t>
            </a:r>
            <a:r>
              <a:rPr lang="en-US" kern="1200" baseline="0">
                <a:effectLst/>
              </a:rPr>
              <a:t> </a:t>
            </a:r>
            <a:r>
              <a:rPr lang="en-US" kern="1200">
                <a:effectLst/>
              </a:rPr>
              <a:t>nausea</a:t>
            </a:r>
            <a:r>
              <a:rPr lang="en-US"/>
              <a:t> or </a:t>
            </a:r>
            <a:r>
              <a:rPr lang="en-US" kern="1200">
                <a:effectLst/>
              </a:rPr>
              <a:t>vomiting</a:t>
            </a:r>
            <a:r>
              <a:rPr lang="en-US" kern="1200" baseline="0">
                <a:effectLst/>
              </a:rPr>
              <a:t> </a:t>
            </a:r>
            <a:r>
              <a:rPr lang="en-US"/>
              <a:t>(</a:t>
            </a:r>
            <a:r>
              <a:rPr lang="en-US" kern="1200">
                <a:effectLst/>
              </a:rPr>
              <a:t>with or without</a:t>
            </a:r>
            <a:r>
              <a:rPr lang="en-US" kern="1200" baseline="0">
                <a:effectLst/>
              </a:rPr>
              <a:t> </a:t>
            </a:r>
            <a:r>
              <a:rPr lang="en-US" kern="1200">
                <a:effectLst/>
              </a:rPr>
              <a:t>blood</a:t>
            </a:r>
            <a:r>
              <a:rPr lang="en-US"/>
              <a:t>), tympanic </a:t>
            </a:r>
            <a:r>
              <a:rPr lang="en-US" kern="1200">
                <a:effectLst/>
              </a:rPr>
              <a:t>membrane rupture</a:t>
            </a:r>
            <a:r>
              <a:rPr lang="en-US"/>
              <a:t>, </a:t>
            </a:r>
            <a:r>
              <a:rPr lang="en-US" kern="1200">
                <a:effectLst/>
              </a:rPr>
              <a:t>hearing loss,</a:t>
            </a:r>
            <a:r>
              <a:rPr lang="en-US" kern="1200" baseline="0">
                <a:effectLst/>
              </a:rPr>
              <a:t> </a:t>
            </a:r>
            <a:r>
              <a:rPr lang="en-US" kern="1200">
                <a:effectLst/>
              </a:rPr>
              <a:t>ringing in ears,</a:t>
            </a:r>
            <a:r>
              <a:rPr lang="en-US" kern="1200" baseline="0">
                <a:effectLst/>
              </a:rPr>
              <a:t> </a:t>
            </a:r>
            <a:r>
              <a:rPr lang="en-US" kern="1200">
                <a:effectLst/>
              </a:rPr>
              <a:t>pain</a:t>
            </a:r>
            <a:r>
              <a:rPr lang="en-US"/>
              <a:t> or </a:t>
            </a:r>
            <a:r>
              <a:rPr lang="en-US" kern="1200">
                <a:effectLst/>
              </a:rPr>
              <a:t>ear bleeding. </a:t>
            </a:r>
            <a:r>
              <a:rPr lang="en-US"/>
              <a:t>Depending on the cause </a:t>
            </a:r>
            <a:r>
              <a:rPr lang="en-US" kern="1200">
                <a:effectLst/>
              </a:rPr>
              <a:t>of the blast</a:t>
            </a:r>
            <a:r>
              <a:rPr lang="en-US"/>
              <a:t> there may be associated burns or other injury patterns</a:t>
            </a:r>
            <a:r>
              <a:rPr lang="en-US" kern="1200">
                <a:effectLst/>
              </a:rPr>
              <a:t>. </a:t>
            </a:r>
            <a:r>
              <a:rPr lang="en-US"/>
              <a:t>Examine </a:t>
            </a:r>
            <a:r>
              <a:rPr lang="en-US" kern="1200">
                <a:effectLst/>
              </a:rPr>
              <a:t>carefully for pneumothorax. Give oxygen if there is difficulty breathing. Update tetanus</a:t>
            </a:r>
            <a:r>
              <a:rPr lang="en-US"/>
              <a:t> if needed and give intravenous fluids according to area of the burn if indicated</a:t>
            </a:r>
            <a:r>
              <a:rPr lang="en-US" kern="1200">
                <a:effectLst/>
              </a:rPr>
              <a:t>.</a:t>
            </a:r>
            <a:r>
              <a:rPr lang="en-US"/>
              <a:t> Dress wounds </a:t>
            </a:r>
            <a:r>
              <a:rPr lang="en-US" kern="1200">
                <a:effectLst/>
              </a:rPr>
              <a:t>and </a:t>
            </a:r>
            <a:r>
              <a:rPr lang="en-US"/>
              <a:t>burns appropriately</a:t>
            </a:r>
            <a:r>
              <a:rPr lang="en-US" kern="1200">
                <a:effectLst/>
              </a:rPr>
              <a:t>. If the patient has abdominal pain, consider bowel</a:t>
            </a:r>
            <a:r>
              <a:rPr lang="en-US" kern="1200" baseline="0">
                <a:effectLst/>
              </a:rPr>
              <a:t> </a:t>
            </a:r>
            <a:r>
              <a:rPr lang="en-US" kern="1200">
                <a:effectLst/>
              </a:rPr>
              <a:t>perforation</a:t>
            </a:r>
            <a:r>
              <a:rPr lang="en-US"/>
              <a:t>. Give intravenous </a:t>
            </a:r>
            <a:r>
              <a:rPr lang="en-US" kern="1200">
                <a:effectLst/>
              </a:rPr>
              <a:t>fluids </a:t>
            </a:r>
            <a:r>
              <a:rPr lang="en-US"/>
              <a:t>and plan </a:t>
            </a:r>
            <a:r>
              <a:rPr lang="en-US" kern="1200">
                <a:effectLst/>
              </a:rPr>
              <a:t>for </a:t>
            </a:r>
            <a:r>
              <a:rPr lang="en-US"/>
              <a:t>the </a:t>
            </a:r>
            <a:r>
              <a:rPr lang="en-US" kern="1200">
                <a:effectLst/>
              </a:rPr>
              <a:t>rapid </a:t>
            </a:r>
            <a:r>
              <a:rPr lang="en-US"/>
              <a:t>handover and transfer of these patients to advanced care</a:t>
            </a:r>
            <a:r>
              <a:rPr lang="en-US" kern="1200">
                <a:effectLst/>
              </a:rPr>
              <a:t>.</a:t>
            </a: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81</a:t>
            </a:fld>
            <a:endParaRPr lang="en-US"/>
          </a:p>
        </p:txBody>
      </p:sp>
    </p:spTree>
    <p:extLst>
      <p:ext uri="{BB962C8B-B14F-4D97-AF65-F5344CB8AC3E}">
        <p14:creationId xmlns:p14="http://schemas.microsoft.com/office/powerpoint/2010/main" val="6666172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a:effectLst/>
              </a:rPr>
              <a:t>An explosive blast </a:t>
            </a:r>
            <a:r>
              <a:rPr lang="en-US"/>
              <a:t>causes </a:t>
            </a:r>
            <a:r>
              <a:rPr lang="en-US" kern="1200">
                <a:effectLst/>
              </a:rPr>
              <a:t>injuries in three </a:t>
            </a:r>
            <a:r>
              <a:rPr lang="en-US"/>
              <a:t>main </a:t>
            </a:r>
            <a:r>
              <a:rPr lang="en-US" kern="1200">
                <a:effectLst/>
              </a:rPr>
              <a:t>ways. </a:t>
            </a:r>
            <a:r>
              <a:rPr lang="en-US"/>
              <a:t>There can be visible </a:t>
            </a:r>
            <a:r>
              <a:rPr lang="en-US" kern="1200">
                <a:effectLst/>
              </a:rPr>
              <a:t>injuries from shrapnel or burns from heat or</a:t>
            </a:r>
            <a:r>
              <a:rPr lang="en-US" kern="1200" baseline="0">
                <a:effectLst/>
              </a:rPr>
              <a:t> </a:t>
            </a:r>
            <a:r>
              <a:rPr lang="en-US" kern="1200">
                <a:effectLst/>
              </a:rPr>
              <a:t>chemicals released. Internal injuries </a:t>
            </a:r>
            <a:r>
              <a:rPr lang="en-US"/>
              <a:t>result </a:t>
            </a:r>
            <a:r>
              <a:rPr lang="en-US" kern="1200">
                <a:effectLst/>
              </a:rPr>
              <a:t>from the change in</a:t>
            </a:r>
            <a:r>
              <a:rPr lang="en-US" kern="1200" baseline="0">
                <a:effectLst/>
              </a:rPr>
              <a:t> </a:t>
            </a:r>
            <a:r>
              <a:rPr lang="en-US" kern="1200">
                <a:effectLst/>
              </a:rPr>
              <a:t>pressure caused by the blast, commonly injuring </a:t>
            </a:r>
            <a:r>
              <a:rPr lang="en-US"/>
              <a:t>the </a:t>
            </a:r>
            <a:r>
              <a:rPr lang="en-US" kern="1200">
                <a:effectLst/>
              </a:rPr>
              <a:t>stomach</a:t>
            </a:r>
            <a:r>
              <a:rPr lang="en-US"/>
              <a:t>,</a:t>
            </a:r>
            <a:r>
              <a:rPr lang="en-US" kern="1200">
                <a:effectLst/>
              </a:rPr>
              <a:t> bowel,</a:t>
            </a:r>
            <a:r>
              <a:rPr lang="en-US" kern="1200" baseline="0">
                <a:effectLst/>
              </a:rPr>
              <a:t> </a:t>
            </a:r>
            <a:r>
              <a:rPr lang="en-US" kern="1200">
                <a:effectLst/>
              </a:rPr>
              <a:t>lungs and ears. Additional blunt injuries result when the body is</a:t>
            </a:r>
            <a:r>
              <a:rPr lang="en-US" kern="1200" baseline="0">
                <a:effectLst/>
              </a:rPr>
              <a:t> </a:t>
            </a:r>
            <a:r>
              <a:rPr lang="en-US" kern="1200">
                <a:effectLst/>
              </a:rPr>
              <a:t>thrown </a:t>
            </a:r>
            <a:r>
              <a:rPr lang="en-US"/>
              <a:t>from </a:t>
            </a:r>
            <a:r>
              <a:rPr lang="en-US" kern="1200">
                <a:effectLst/>
              </a:rPr>
              <a:t>the blast.</a:t>
            </a:r>
            <a:r>
              <a:rPr lang="en-US"/>
              <a:t> </a:t>
            </a:r>
          </a:p>
        </p:txBody>
      </p:sp>
      <p:sp>
        <p:nvSpPr>
          <p:cNvPr id="4" name="Slide Number Placeholder 3"/>
          <p:cNvSpPr>
            <a:spLocks noGrp="1"/>
          </p:cNvSpPr>
          <p:nvPr>
            <p:ph type="sldNum" sz="quarter" idx="10"/>
          </p:nvPr>
        </p:nvSpPr>
        <p:spPr/>
        <p:txBody>
          <a:bodyPr/>
          <a:lstStyle/>
          <a:p>
            <a:fld id="{FE403372-DB74-7E4B-A0C5-B7F8CBD4FAC5}" type="slidenum">
              <a:rPr lang="en-US" smtClean="0"/>
              <a:t>82</a:t>
            </a:fld>
            <a:endParaRPr lang="en-US"/>
          </a:p>
        </p:txBody>
      </p:sp>
    </p:spTree>
    <p:extLst>
      <p:ext uri="{BB962C8B-B14F-4D97-AF65-F5344CB8AC3E}">
        <p14:creationId xmlns:p14="http://schemas.microsoft.com/office/powerpoint/2010/main" val="13228842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Burns may present in a variety of ways depending on the cause, mechanism and</a:t>
            </a:r>
            <a:r>
              <a:rPr lang="en-US" baseline="0"/>
              <a:t> </a:t>
            </a:r>
            <a:r>
              <a:rPr lang="en-US"/>
              <a:t>depth of the burn. The burned skin </a:t>
            </a:r>
            <a:r>
              <a:rPr lang="en-US" kern="1200" err="1">
                <a:effectLst/>
              </a:rPr>
              <a:t>colour</a:t>
            </a:r>
            <a:r>
              <a:rPr lang="en-US" kern="1200">
                <a:effectLst/>
              </a:rPr>
              <a:t> can</a:t>
            </a:r>
            <a:r>
              <a:rPr lang="en-US" kern="1200" baseline="0">
                <a:effectLst/>
              </a:rPr>
              <a:t> </a:t>
            </a:r>
            <a:r>
              <a:rPr lang="en-US" kern="1200">
                <a:effectLst/>
              </a:rPr>
              <a:t>range from pink,</a:t>
            </a:r>
            <a:r>
              <a:rPr lang="en-US" kern="1200" baseline="0">
                <a:effectLst/>
              </a:rPr>
              <a:t> </a:t>
            </a:r>
            <a:r>
              <a:rPr lang="en-US" kern="1200">
                <a:effectLst/>
              </a:rPr>
              <a:t>red, pale or black</a:t>
            </a:r>
            <a:r>
              <a:rPr lang="en-US" kern="1200" baseline="0">
                <a:effectLst/>
              </a:rPr>
              <a:t> </a:t>
            </a:r>
            <a:r>
              <a:rPr lang="en-US" kern="1200">
                <a:effectLst/>
              </a:rPr>
              <a:t>depending on the</a:t>
            </a:r>
            <a:r>
              <a:rPr lang="en-US" kern="1200" baseline="0">
                <a:effectLst/>
              </a:rPr>
              <a:t> </a:t>
            </a:r>
            <a:r>
              <a:rPr lang="en-US" kern="1200">
                <a:effectLst/>
              </a:rPr>
              <a:t>depth</a:t>
            </a:r>
            <a:r>
              <a:rPr lang="en-US"/>
              <a:t> of the </a:t>
            </a:r>
            <a:r>
              <a:rPr lang="en-US" kern="1200">
                <a:effectLst/>
              </a:rPr>
              <a:t>burn.</a:t>
            </a:r>
            <a:r>
              <a:rPr lang="en-US"/>
              <a:t> If there is risk of </a:t>
            </a:r>
            <a:r>
              <a:rPr lang="en-US" kern="1200">
                <a:effectLst/>
              </a:rPr>
              <a:t>inhalation</a:t>
            </a:r>
            <a:r>
              <a:rPr lang="en-US" kern="1200" baseline="0">
                <a:effectLst/>
              </a:rPr>
              <a:t> </a:t>
            </a:r>
            <a:r>
              <a:rPr lang="en-US" kern="1200">
                <a:effectLst/>
              </a:rPr>
              <a:t>injury</a:t>
            </a:r>
            <a:r>
              <a:rPr lang="en-US"/>
              <a:t>, look for soot </a:t>
            </a:r>
            <a:r>
              <a:rPr lang="en-US" kern="1200">
                <a:effectLst/>
              </a:rPr>
              <a:t>(ash) o</a:t>
            </a:r>
            <a:r>
              <a:rPr lang="en-US" kern="1200" baseline="0">
                <a:effectLst/>
              </a:rPr>
              <a:t>r </a:t>
            </a:r>
            <a:r>
              <a:rPr lang="en-US" kern="1200">
                <a:effectLst/>
              </a:rPr>
              <a:t>singed (burned)</a:t>
            </a:r>
            <a:r>
              <a:rPr lang="en-US" kern="1200" baseline="0">
                <a:effectLst/>
              </a:rPr>
              <a:t> </a:t>
            </a:r>
            <a:r>
              <a:rPr lang="en-US" kern="1200">
                <a:effectLst/>
              </a:rPr>
              <a:t>nasal hairs</a:t>
            </a:r>
            <a:r>
              <a:rPr lang="en-US"/>
              <a:t>, swelling </a:t>
            </a:r>
            <a:r>
              <a:rPr lang="en-US" kern="1200">
                <a:effectLst/>
              </a:rPr>
              <a:t>to </a:t>
            </a:r>
            <a:r>
              <a:rPr lang="en-US"/>
              <a:t>the </a:t>
            </a:r>
            <a:r>
              <a:rPr lang="en-US" kern="1200">
                <a:effectLst/>
              </a:rPr>
              <a:t>lips or</a:t>
            </a:r>
            <a:r>
              <a:rPr lang="en-US" kern="1200" baseline="0">
                <a:effectLst/>
              </a:rPr>
              <a:t> </a:t>
            </a:r>
            <a:r>
              <a:rPr lang="en-US" kern="1200">
                <a:effectLst/>
              </a:rPr>
              <a:t>mouth, and </a:t>
            </a:r>
            <a:r>
              <a:rPr lang="en-US"/>
              <a:t>voice changes</a:t>
            </a:r>
            <a:r>
              <a:rPr lang="en-US" kern="1200">
                <a:effectLst/>
              </a:rPr>
              <a:t>. </a:t>
            </a:r>
            <a:r>
              <a:rPr lang="en-US"/>
              <a:t>Management includes monitoring </a:t>
            </a:r>
            <a:r>
              <a:rPr lang="en-US" kern="1200">
                <a:effectLst/>
              </a:rPr>
              <a:t>the</a:t>
            </a:r>
            <a:r>
              <a:rPr lang="en-US"/>
              <a:t> ABCDEs</a:t>
            </a:r>
            <a:r>
              <a:rPr lang="en-US" kern="1200">
                <a:effectLst/>
              </a:rPr>
              <a:t>, </a:t>
            </a:r>
            <a:r>
              <a:rPr lang="en-US"/>
              <a:t>especially A </a:t>
            </a:r>
            <a:r>
              <a:rPr lang="en-US" kern="1200">
                <a:effectLst/>
              </a:rPr>
              <a:t>for</a:t>
            </a:r>
            <a:r>
              <a:rPr lang="en-US" kern="1200" baseline="0">
                <a:effectLst/>
              </a:rPr>
              <a:t> </a:t>
            </a:r>
            <a:r>
              <a:rPr lang="en-US" kern="1200">
                <a:effectLst/>
              </a:rPr>
              <a:t>airway</a:t>
            </a:r>
            <a:r>
              <a:rPr lang="en-US" kern="1200" baseline="0">
                <a:effectLst/>
              </a:rPr>
              <a:t> </a:t>
            </a:r>
            <a:r>
              <a:rPr lang="en-US" kern="1200">
                <a:effectLst/>
              </a:rPr>
              <a:t>obstruction</a:t>
            </a:r>
            <a:r>
              <a:rPr lang="en-US"/>
              <a:t>. Give intravenous fluids according </a:t>
            </a:r>
            <a:r>
              <a:rPr lang="en-US" kern="1200">
                <a:effectLst/>
              </a:rPr>
              <a:t>to the burn </a:t>
            </a:r>
            <a:r>
              <a:rPr lang="en-US"/>
              <a:t>area </a:t>
            </a:r>
            <a:r>
              <a:rPr lang="en-US" kern="1200">
                <a:effectLst/>
              </a:rPr>
              <a:t>and </a:t>
            </a:r>
            <a:r>
              <a:rPr lang="en-US"/>
              <a:t>depth. Update </a:t>
            </a:r>
            <a:r>
              <a:rPr lang="en-US" kern="1200">
                <a:effectLst/>
              </a:rPr>
              <a:t>tetanus vaccination </a:t>
            </a:r>
            <a:r>
              <a:rPr lang="en-US"/>
              <a:t>if needed </a:t>
            </a:r>
            <a:r>
              <a:rPr lang="en-US" kern="1200">
                <a:effectLst/>
              </a:rPr>
              <a:t>and </a:t>
            </a:r>
            <a:r>
              <a:rPr lang="en-US"/>
              <a:t>treat </a:t>
            </a:r>
            <a:r>
              <a:rPr lang="en-US" kern="1200">
                <a:effectLst/>
              </a:rPr>
              <a:t>pain </a:t>
            </a:r>
            <a:r>
              <a:rPr lang="en-US"/>
              <a:t>appropriately</a:t>
            </a:r>
            <a:r>
              <a:rPr lang="en-US" kern="1200">
                <a:effectLst/>
              </a:rPr>
              <a:t>.</a:t>
            </a:r>
            <a:r>
              <a:rPr lang="en-US"/>
              <a:t> Overlying clothing and </a:t>
            </a:r>
            <a:r>
              <a:rPr lang="en-US" kern="1200" err="1">
                <a:effectLst/>
              </a:rPr>
              <a:t>jewellery</a:t>
            </a:r>
            <a:r>
              <a:rPr lang="en-US" kern="1200">
                <a:effectLst/>
              </a:rPr>
              <a:t> </a:t>
            </a:r>
            <a:r>
              <a:rPr lang="en-US"/>
              <a:t>should be removed, </a:t>
            </a:r>
            <a:r>
              <a:rPr lang="en-US" kern="1200">
                <a:effectLst/>
              </a:rPr>
              <a:t>and </a:t>
            </a:r>
            <a:r>
              <a:rPr lang="en-US"/>
              <a:t>all wounds irrigated, cleaned and dressed to reduce </a:t>
            </a:r>
            <a:r>
              <a:rPr lang="en-US" kern="1200">
                <a:effectLst/>
              </a:rPr>
              <a:t>the risk </a:t>
            </a:r>
            <a:r>
              <a:rPr lang="en-US"/>
              <a:t>of </a:t>
            </a:r>
            <a:r>
              <a:rPr lang="en-US" kern="1200">
                <a:effectLst/>
              </a:rPr>
              <a:t>infection.</a:t>
            </a:r>
            <a:r>
              <a:rPr lang="en-US"/>
              <a:t> Plan for rapid handover or transfer if any of </a:t>
            </a:r>
            <a:r>
              <a:rPr lang="en-US" kern="1200">
                <a:effectLst/>
              </a:rPr>
              <a:t>the </a:t>
            </a:r>
            <a:r>
              <a:rPr lang="en-US"/>
              <a:t>following are present</a:t>
            </a:r>
            <a:r>
              <a:rPr lang="en-US" kern="1200">
                <a:effectLst/>
              </a:rPr>
              <a:t>:</a:t>
            </a:r>
            <a:r>
              <a:rPr lang="en-US"/>
              <a:t> serious </a:t>
            </a:r>
            <a:r>
              <a:rPr lang="en-US" kern="1200">
                <a:effectLst/>
              </a:rPr>
              <a:t>burns to &gt;15% of the </a:t>
            </a:r>
            <a:r>
              <a:rPr lang="en-US"/>
              <a:t>body, burns to </a:t>
            </a:r>
            <a:r>
              <a:rPr lang="en-US" kern="1200">
                <a:effectLst/>
              </a:rPr>
              <a:t>hands, face, groin, joints or</a:t>
            </a:r>
            <a:r>
              <a:rPr lang="en-US" kern="1200" baseline="0">
                <a:effectLst/>
              </a:rPr>
              <a:t> </a:t>
            </a:r>
            <a:r>
              <a:rPr lang="en-US" kern="1200">
                <a:effectLst/>
              </a:rPr>
              <a:t>circumferential burns</a:t>
            </a:r>
            <a:r>
              <a:rPr lang="en-US"/>
              <a:t>, inhalation </a:t>
            </a:r>
            <a:r>
              <a:rPr lang="en-US" kern="1200">
                <a:effectLst/>
              </a:rPr>
              <a:t>injury</a:t>
            </a:r>
            <a:r>
              <a:rPr lang="en-US"/>
              <a:t>, burns </a:t>
            </a:r>
            <a:r>
              <a:rPr lang="en-US" kern="1200">
                <a:effectLst/>
              </a:rPr>
              <a:t>with other trauma</a:t>
            </a:r>
            <a:r>
              <a:rPr lang="en-US"/>
              <a:t>, burns </a:t>
            </a:r>
            <a:r>
              <a:rPr lang="en-US" kern="1200">
                <a:effectLst/>
              </a:rPr>
              <a:t>in very young or elderly</a:t>
            </a:r>
            <a:r>
              <a:rPr lang="en-US"/>
              <a:t>, or significant</a:t>
            </a:r>
            <a:r>
              <a:rPr lang="en-US" kern="1200">
                <a:effectLst/>
              </a:rPr>
              <a:t> pre-burn </a:t>
            </a:r>
            <a:r>
              <a:rPr lang="en-US"/>
              <a:t>co-morbid illnesses. </a:t>
            </a:r>
            <a:endParaRPr lang="en-US" kern="1200">
              <a:effectLst/>
              <a:ea typeface="+mn-ea"/>
              <a:cs typeface="+mn-cs"/>
            </a:endParaRPr>
          </a:p>
          <a:p>
            <a:pPr marL="171450" indent="-171450">
              <a:buFont typeface="Arial" charset="0"/>
              <a:buChar char="•"/>
            </a:pPr>
            <a:endParaRPr lang="en-US" sz="1200" b="1">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83</a:t>
            </a:fld>
            <a:endParaRPr lang="en-US"/>
          </a:p>
        </p:txBody>
      </p:sp>
    </p:spTree>
    <p:extLst>
      <p:ext uri="{BB962C8B-B14F-4D97-AF65-F5344CB8AC3E}">
        <p14:creationId xmlns:p14="http://schemas.microsoft.com/office/powerpoint/2010/main" val="7743954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 following diagrams provide an overall assessment of the surface area of adults and children. As an example, a burn to a single upper extremity on an adult is equivalent to a 4.5% body surface area burn. In comparison to adults, infant and children’s heads make up a significantly higher proportion of body surface area. </a:t>
            </a:r>
            <a:r>
              <a:rPr lang="en-NZ"/>
              <a:t> For further detail on assessment of burn area, refer to the Basic Emergency Care manual. </a:t>
            </a:r>
            <a:endParaRPr lang="en-US"/>
          </a:p>
          <a:p>
            <a:pPr>
              <a:defRPr/>
            </a:pPr>
            <a:endParaRPr lang="en-US">
              <a:solidFill>
                <a:schemeClr val="dk1"/>
              </a:solidFill>
              <a:latin typeface="Arial"/>
              <a:ea typeface="Arial"/>
              <a:cs typeface="Arial"/>
              <a:sym typeface="Arial"/>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84</a:t>
            </a:fld>
            <a:endParaRPr lang="en-US"/>
          </a:p>
        </p:txBody>
      </p:sp>
    </p:spTree>
    <p:extLst>
      <p:ext uri="{BB962C8B-B14F-4D97-AF65-F5344CB8AC3E}">
        <p14:creationId xmlns:p14="http://schemas.microsoft.com/office/powerpoint/2010/main" val="10057532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question 5: Approach to trauma [page 64 in participant workbook] </a:t>
            </a:r>
          </a:p>
          <a:p>
            <a:r>
              <a:rPr lang="en-US" kern="1200">
                <a:effectLst/>
              </a:rPr>
              <a:t>Using the workbook section above, list what you would DO to manage the following</a:t>
            </a:r>
            <a:r>
              <a:rPr lang="en-US" kern="1200" baseline="0">
                <a:effectLst/>
              </a:rPr>
              <a:t> </a:t>
            </a:r>
            <a:r>
              <a:rPr lang="en-US" kern="1200">
                <a:effectLst/>
              </a:rPr>
              <a:t>injuries</a:t>
            </a:r>
            <a:r>
              <a:rPr lang="en-US"/>
              <a:t>: </a:t>
            </a:r>
          </a:p>
          <a:p>
            <a:r>
              <a:rPr lang="en-US"/>
              <a:t>Answers</a:t>
            </a:r>
          </a:p>
          <a:p>
            <a:r>
              <a:rPr lang="en-US" u="sng"/>
              <a:t>Pelvic fracture </a:t>
            </a:r>
            <a:r>
              <a:rPr lang="en-US"/>
              <a:t>-Give IV fluids and pain control. -Stabilize the pelvis with a sheet or pelvic binder. -Plan for early transfer/handover to a unit with blood transfusion capabilities. </a:t>
            </a:r>
          </a:p>
          <a:p>
            <a:r>
              <a:rPr lang="en-US" u="sng"/>
              <a:t>Burn injury in an adult </a:t>
            </a:r>
            <a:r>
              <a:rPr lang="en-US"/>
              <a:t>-Calculate the percentage of body surface area (BSA) that was burned. Use the BSA to calculate IV fluid requirements using the Parkland formula. -Give tetanus and pain relief for burn injuries. -Remove all jewelry and elevate the burned limb if possible. -Clean and dress the wound carefully. </a:t>
            </a:r>
          </a:p>
          <a:p>
            <a:r>
              <a:rPr lang="en-US" u="sng"/>
              <a:t>Abdominal injury </a:t>
            </a:r>
            <a:r>
              <a:rPr lang="en-US"/>
              <a:t>-Give intravenous fluids. -Do not give the patient anything to eat or drink</a:t>
            </a:r>
            <a:r>
              <a:rPr lang="en-US" kern="1200">
                <a:effectLst/>
              </a:rPr>
              <a:t>.</a:t>
            </a:r>
            <a:r>
              <a:rPr lang="en-US"/>
              <a:t> -If bowel is visible, leave it outside the body, cover it with sterile gauze soaked in sterile saline, give antibiotics -If there is any concern for abdominal injury, plan for rapid handover/transfer to surgical care</a:t>
            </a:r>
            <a:endParaRPr lang="en-US">
              <a:cs typeface="Calibri" panose="020F0502020204030204"/>
            </a:endParaRPr>
          </a:p>
          <a:p>
            <a:endParaRPr lang="en-US" baseline="0"/>
          </a:p>
          <a:p>
            <a:r>
              <a:rPr lang="en-US" baseline="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Deep thought</a:t>
            </a:r>
            <a:r>
              <a:rPr lang="en-US" sz="9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https://openclipart.org/detail/221707/deep-thought</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85</a:t>
            </a:fld>
            <a:endParaRPr lang="en-US"/>
          </a:p>
        </p:txBody>
      </p:sp>
    </p:spTree>
    <p:extLst>
      <p:ext uri="{BB962C8B-B14F-4D97-AF65-F5344CB8AC3E}">
        <p14:creationId xmlns:p14="http://schemas.microsoft.com/office/powerpoint/2010/main" val="18821039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NZ" kern="100"/>
              <a:t>This is </a:t>
            </a:r>
            <a:r>
              <a:rPr lang="en-NZ" kern="100">
                <a:effectLst/>
              </a:rPr>
              <a:t>the </a:t>
            </a:r>
            <a:r>
              <a:rPr lang="en-NZ" kern="100"/>
              <a:t>fourth part </a:t>
            </a:r>
            <a:r>
              <a:rPr lang="en-NZ" kern="100">
                <a:effectLst/>
              </a:rPr>
              <a:t>of the </a:t>
            </a:r>
            <a:r>
              <a:rPr lang="en-NZ" kern="100"/>
              <a:t>trauma module. We will look at important special considerations for pregnant and paediatric trauma </a:t>
            </a:r>
            <a:r>
              <a:rPr lang="en-NZ" kern="100">
                <a:effectLst/>
              </a:rPr>
              <a:t>patients, and the </a:t>
            </a:r>
            <a:r>
              <a:rPr lang="en-NZ" kern="100"/>
              <a:t>disposition </a:t>
            </a:r>
            <a:r>
              <a:rPr lang="en-NZ" kern="100">
                <a:effectLst/>
              </a:rPr>
              <a:t>of </a:t>
            </a:r>
            <a:r>
              <a:rPr lang="en-NZ" kern="100"/>
              <a:t>trauma patients</a:t>
            </a:r>
            <a:r>
              <a:rPr lang="en-NZ" kern="100">
                <a:effectLst/>
              </a:rPr>
              <a:t>.</a:t>
            </a: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11406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female trauma patient between </a:t>
            </a:r>
            <a:r>
              <a:rPr lang="en-US" kern="1200">
                <a:effectLst/>
              </a:rPr>
              <a:t>the </a:t>
            </a:r>
            <a:r>
              <a:rPr lang="en-US"/>
              <a:t>ages of 10-50 years old should have a pregnancy test. Pregnancy causes many changes in maternal physiology. Even minor trauma may result </a:t>
            </a:r>
            <a:r>
              <a:rPr lang="en-US" kern="1200">
                <a:effectLst/>
              </a:rPr>
              <a:t>in </a:t>
            </a:r>
            <a:r>
              <a:rPr lang="en-US"/>
              <a:t>harm to </a:t>
            </a:r>
            <a:r>
              <a:rPr lang="en-US" b="0" i="0" u="none" strike="noStrike" cap="none" baseline="0">
                <a:sym typeface="Arial"/>
              </a:rPr>
              <a:t>the </a:t>
            </a:r>
            <a:r>
              <a:rPr lang="en-US">
                <a:sym typeface="Arial"/>
              </a:rPr>
              <a:t>mother and </a:t>
            </a:r>
            <a:r>
              <a:rPr lang="en-US" b="0" i="0" u="none" strike="noStrike" cap="none" baseline="0">
                <a:sym typeface="Arial"/>
              </a:rPr>
              <a:t>fetus</a:t>
            </a:r>
            <a:r>
              <a:rPr lang="en-US">
                <a:sym typeface="Arial"/>
              </a:rPr>
              <a:t>. Remember keeping the mother alive is the best way to keep the baby alive-so maintain focus on the mother. When taking your SAMPLE history ask about gestational age and any pregnancy complications .</a:t>
            </a:r>
            <a:endParaRPr lang="en-NZ">
              <a:cs typeface="Calibri"/>
            </a:endParaRPr>
          </a:p>
          <a:p>
            <a:endParaRPr lang="en-US" sz="1900">
              <a:solidFill>
                <a:schemeClr val="tx1"/>
              </a:solidFill>
              <a:latin typeface="Lato "/>
              <a:cs typeface="Lato "/>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a:solidFill>
                  <a:schemeClr val="tx1"/>
                </a:solidFill>
                <a:effectLst/>
                <a:latin typeface="+mn-lt"/>
                <a:ea typeface="+mn-ea"/>
                <a:cs typeface="+mn-cs"/>
              </a:rPr>
              <a:t>Image:</a:t>
            </a:r>
            <a:endParaRPr lang="en-US" sz="20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a:solidFill>
                  <a:schemeClr val="tx1"/>
                </a:solidFill>
                <a:effectLst/>
                <a:latin typeface="+mn-lt"/>
                <a:ea typeface="+mn-ea"/>
                <a:cs typeface="+mn-cs"/>
              </a:rPr>
              <a:t>Title: </a:t>
            </a:r>
            <a:r>
              <a:rPr lang="en-US" sz="1200" b="0" i="0" kern="1200">
                <a:solidFill>
                  <a:schemeClr val="tx1"/>
                </a:solidFill>
                <a:effectLst/>
                <a:latin typeface="+mn-lt"/>
                <a:ea typeface="+mn-ea"/>
                <a:cs typeface="+mn-cs"/>
              </a:rPr>
              <a:t>Pregnant</a:t>
            </a:r>
            <a:r>
              <a:rPr lang="en-US" sz="1200" b="0" i="0" kern="1200" baseline="0">
                <a:solidFill>
                  <a:schemeClr val="tx1"/>
                </a:solidFill>
                <a:effectLst/>
                <a:latin typeface="+mn-lt"/>
                <a:ea typeface="+mn-ea"/>
                <a:cs typeface="+mn-cs"/>
              </a:rPr>
              <a:t> woman icon</a:t>
            </a:r>
            <a:endParaRPr lang="en-US" sz="2000" b="0" i="0" kern="1200">
              <a:solidFill>
                <a:schemeClr val="tx1"/>
              </a:solidFill>
              <a:effectLst/>
              <a:latin typeface="+mn-lt"/>
              <a:ea typeface="+mn-ea"/>
              <a:cs typeface="+mn-cs"/>
            </a:endParaRPr>
          </a:p>
          <a:p>
            <a:r>
              <a:rPr lang="en-US" sz="2000" b="0" i="0" kern="1200" err="1">
                <a:solidFill>
                  <a:schemeClr val="tx1"/>
                </a:solidFill>
                <a:effectLst/>
                <a:latin typeface="+mn-lt"/>
                <a:ea typeface="+mn-ea"/>
                <a:cs typeface="+mn-cs"/>
              </a:rPr>
              <a:t>Creator:GDL</a:t>
            </a:r>
            <a:endParaRPr lang="en-US" sz="2000" b="0" i="0" kern="1200">
              <a:solidFill>
                <a:schemeClr val="tx1"/>
              </a:solidFill>
              <a:effectLst/>
              <a:latin typeface="+mn-lt"/>
              <a:ea typeface="+mn-ea"/>
              <a:cs typeface="+mn-cs"/>
            </a:endParaRPr>
          </a:p>
          <a:p>
            <a:r>
              <a:rPr lang="en-US" sz="2000" b="0" i="0" kern="1200">
                <a:solidFill>
                  <a:schemeClr val="tx1"/>
                </a:solidFill>
                <a:effectLst/>
                <a:latin typeface="+mn-lt"/>
                <a:ea typeface="+mn-ea"/>
                <a:cs typeface="+mn-cs"/>
              </a:rPr>
              <a:t>Source: https://openclipart.org/detail/235128/pregnant-woman-icon-mark-ii</a:t>
            </a:r>
            <a:endParaRPr lang="en-US" sz="2000" b="0" i="0" kern="1200">
              <a:solidFill>
                <a:schemeClr val="tx1"/>
              </a:solidFill>
              <a:effectLst/>
              <a:latin typeface="+mn-lt"/>
              <a:cs typeface="Calibri"/>
            </a:endParaRPr>
          </a:p>
          <a:p>
            <a:r>
              <a:rPr lang="en-US" sz="2000" b="0" i="0" kern="1200">
                <a:solidFill>
                  <a:schemeClr val="tx1"/>
                </a:solidFill>
                <a:effectLst/>
                <a:latin typeface="+mn-lt"/>
                <a:ea typeface="+mn-ea"/>
                <a:cs typeface="+mn-cs"/>
              </a:rPr>
              <a:t>Copyright information: Creative </a:t>
            </a:r>
            <a:r>
              <a:rPr lang="en-US" sz="2000" b="0" i="0" kern="1200" err="1">
                <a:solidFill>
                  <a:schemeClr val="tx1"/>
                </a:solidFill>
                <a:effectLst/>
                <a:latin typeface="+mn-lt"/>
                <a:ea typeface="+mn-ea"/>
                <a:cs typeface="+mn-cs"/>
              </a:rPr>
              <a:t>Commonz</a:t>
            </a:r>
            <a:r>
              <a:rPr lang="en-US" sz="2000" b="0" i="0" kern="1200">
                <a:solidFill>
                  <a:schemeClr val="tx1"/>
                </a:solidFill>
                <a:effectLst/>
                <a:latin typeface="+mn-lt"/>
                <a:ea typeface="+mn-ea"/>
                <a:cs typeface="+mn-cs"/>
              </a:rPr>
              <a:t> Zero</a:t>
            </a:r>
            <a:r>
              <a:rPr lang="en-US" sz="2000" b="0" i="0" kern="1200" baseline="0">
                <a:solidFill>
                  <a:schemeClr val="tx1"/>
                </a:solidFill>
                <a:effectLst/>
                <a:latin typeface="+mn-lt"/>
                <a:ea typeface="+mn-ea"/>
                <a:cs typeface="+mn-cs"/>
              </a:rPr>
              <a:t> 1.0 Public Domain License</a:t>
            </a:r>
            <a:r>
              <a:rPr lang="en-US" sz="2000"/>
              <a:t> </a:t>
            </a:r>
            <a:endParaRPr lang="en-US" sz="2000" b="0" i="0" kern="1200">
              <a:solidFill>
                <a:schemeClr val="tx1"/>
              </a:solidFill>
              <a:effectLst/>
              <a:latin typeface="+mn-lt"/>
              <a:cs typeface="Calibri"/>
            </a:endParaRPr>
          </a:p>
          <a:p>
            <a:pPr lvl="1" indent="0">
              <a:lnSpc>
                <a:spcPct val="115000"/>
              </a:lnSpc>
              <a:buSzPct val="163636"/>
              <a:buNone/>
            </a:pPr>
            <a:endParaRPr lang="en-US">
              <a:solidFill>
                <a:schemeClr val="dk1"/>
              </a:solidFill>
              <a:latin typeface="+mn-lt"/>
              <a:ea typeface="Calibri"/>
              <a:cs typeface="Calibri"/>
              <a:sym typeface="Calibri"/>
            </a:endParaRPr>
          </a:p>
          <a:p>
            <a:pPr lvl="1" indent="0">
              <a:lnSpc>
                <a:spcPct val="115000"/>
              </a:lnSpc>
              <a:buSzPct val="163636"/>
              <a:buNone/>
            </a:pPr>
            <a:r>
              <a:rPr lang="en-US">
                <a:solidFill>
                  <a:schemeClr val="dk1"/>
                </a:solidFill>
                <a:latin typeface="+mn-lt"/>
                <a:ea typeface="Calibri"/>
                <a:cs typeface="Calibri"/>
                <a:sym typeface="Calibri"/>
              </a:rPr>
              <a:t>								</a:t>
            </a:r>
            <a:endParaRPr lang="en-US">
              <a:solidFill>
                <a:schemeClr val="dk1"/>
              </a:solidFill>
              <a:latin typeface="+mn-lt"/>
              <a:ea typeface="Calibri"/>
              <a:cs typeface="Calibri"/>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87</a:t>
            </a:fld>
            <a:endParaRPr lang="en-US"/>
          </a:p>
        </p:txBody>
      </p:sp>
    </p:spTree>
    <p:extLst>
      <p:ext uri="{BB962C8B-B14F-4D97-AF65-F5344CB8AC3E}">
        <p14:creationId xmlns:p14="http://schemas.microsoft.com/office/powerpoint/2010/main" val="1482754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pregnant trauma patients the primary survey should take note of the following issues. Pregnancy makes </a:t>
            </a:r>
            <a:r>
              <a:rPr lang="en-US" kern="1200">
                <a:effectLst/>
              </a:rPr>
              <a:t>airway obstruction more likely.</a:t>
            </a:r>
            <a:r>
              <a:rPr lang="en-US"/>
              <a:t> The </a:t>
            </a:r>
            <a:r>
              <a:rPr lang="en-US" kern="1200">
                <a:effectLst/>
              </a:rPr>
              <a:t>diaphragm is pushed up by the uterus, leaving less lung</a:t>
            </a:r>
            <a:r>
              <a:rPr lang="en-US" kern="1200" baseline="0">
                <a:effectLst/>
              </a:rPr>
              <a:t> </a:t>
            </a:r>
            <a:r>
              <a:rPr lang="en-US" kern="1200">
                <a:effectLst/>
              </a:rPr>
              <a:t>space </a:t>
            </a:r>
            <a:r>
              <a:rPr lang="en-US"/>
              <a:t>which makes </a:t>
            </a:r>
            <a:r>
              <a:rPr lang="en-US" kern="1200">
                <a:effectLst/>
              </a:rPr>
              <a:t>breathing</a:t>
            </a:r>
            <a:r>
              <a:rPr lang="en-US"/>
              <a:t> more problematic</a:t>
            </a:r>
            <a:r>
              <a:rPr lang="en-US" kern="1200">
                <a:effectLst/>
              </a:rPr>
              <a:t>.</a:t>
            </a:r>
            <a:r>
              <a:rPr lang="en-US"/>
              <a:t> Check </a:t>
            </a:r>
            <a:r>
              <a:rPr lang="en-US" kern="1200">
                <a:effectLst/>
              </a:rPr>
              <a:t>for vaginal bleeding</a:t>
            </a:r>
            <a:r>
              <a:rPr lang="en-US"/>
              <a:t> especially if there is </a:t>
            </a:r>
            <a:r>
              <a:rPr lang="en-US" kern="1200">
                <a:effectLst/>
              </a:rPr>
              <a:t>a </a:t>
            </a:r>
            <a:r>
              <a:rPr lang="en-US"/>
              <a:t>circulation issue and place the patient in the left lateral position to lift the fetus off the mother’s main </a:t>
            </a:r>
            <a:r>
              <a:rPr lang="en-US" kern="1200">
                <a:effectLst/>
              </a:rPr>
              <a:t>blood vessels. </a:t>
            </a:r>
            <a:r>
              <a:rPr lang="en-US"/>
              <a:t>Consider </a:t>
            </a:r>
            <a:r>
              <a:rPr lang="en-US" kern="1200">
                <a:effectLst/>
              </a:rPr>
              <a:t>eclampsia </a:t>
            </a:r>
            <a:r>
              <a:rPr lang="en-US"/>
              <a:t>in patients with altered mental status, </a:t>
            </a:r>
            <a:r>
              <a:rPr lang="en-US" kern="1200">
                <a:effectLst/>
              </a:rPr>
              <a:t>seizures</a:t>
            </a:r>
            <a:r>
              <a:rPr lang="en-US"/>
              <a:t> or with high blood pressure</a:t>
            </a:r>
            <a:r>
              <a:rPr lang="en-US" kern="1200">
                <a:effectLst/>
              </a:rPr>
              <a:t>.</a:t>
            </a:r>
            <a:r>
              <a:rPr lang="en-US"/>
              <a:t>  Keep the </a:t>
            </a:r>
            <a:r>
              <a:rPr lang="en-US" kern="1200">
                <a:effectLst/>
              </a:rPr>
              <a:t>patient warm.</a:t>
            </a:r>
            <a:r>
              <a:rPr lang="en-US"/>
              <a:t> Plan for early handover and transfer to a specialist </a:t>
            </a:r>
            <a:r>
              <a:rPr lang="en-US" err="1"/>
              <a:t>centre</a:t>
            </a:r>
            <a:r>
              <a:rPr lang="en-US"/>
              <a:t> with obstetric and trauma care.</a:t>
            </a:r>
          </a:p>
          <a:p>
            <a:endParaRPr lang="en-US" b="0" i="0" kern="1200">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Pregnant</a:t>
            </a:r>
            <a:r>
              <a:rPr lang="en-US" sz="900" b="0" i="0" kern="1200" baseline="0">
                <a:solidFill>
                  <a:schemeClr val="tx1"/>
                </a:solidFill>
                <a:effectLst/>
                <a:latin typeface="+mn-lt"/>
                <a:ea typeface="+mn-ea"/>
                <a:cs typeface="+mn-cs"/>
              </a:rPr>
              <a:t> woman icon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https://openclipart.org/detail/235128/pregnant-woman-icon-mark-ii</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b="0" i="0" kern="1200">
              <a:effectLst/>
              <a:ea typeface="+mn-ea"/>
              <a:cs typeface="+mn-cs"/>
            </a:endParaRPr>
          </a:p>
          <a:p>
            <a:pPr lvl="1" indent="0">
              <a:lnSpc>
                <a:spcPct val="115000"/>
              </a:lnSpc>
              <a:buSzPct val="163636"/>
              <a:buNone/>
            </a:pPr>
            <a:endParaRPr lang="en-US">
              <a:solidFill>
                <a:schemeClr val="dk1"/>
              </a:solidFill>
              <a:latin typeface="+mn-lt"/>
              <a:ea typeface="Calibri"/>
              <a:cs typeface="Calibri"/>
              <a:sym typeface="Calibri"/>
            </a:endParaRPr>
          </a:p>
          <a:p>
            <a:pPr lvl="1" indent="0">
              <a:lnSpc>
                <a:spcPct val="115000"/>
              </a:lnSpc>
              <a:buSzPct val="163636"/>
              <a:buNone/>
            </a:pPr>
            <a:endParaRPr lang="en-US">
              <a:solidFill>
                <a:schemeClr val="dk1"/>
              </a:solidFill>
              <a:latin typeface="+mn-lt"/>
              <a:ea typeface="Calibri"/>
              <a:cs typeface="Calibri"/>
              <a:sym typeface="Calibri"/>
            </a:endParaRPr>
          </a:p>
          <a:p>
            <a:pPr lvl="1" indent="0">
              <a:lnSpc>
                <a:spcPct val="115000"/>
              </a:lnSpc>
              <a:buSzPct val="163636"/>
              <a:buNone/>
            </a:pPr>
            <a:r>
              <a:rPr lang="en-US">
                <a:solidFill>
                  <a:schemeClr val="dk1"/>
                </a:solidFill>
                <a:latin typeface="+mn-lt"/>
                <a:ea typeface="Calibri"/>
                <a:cs typeface="Calibri"/>
                <a:sym typeface="Calibri"/>
              </a:rPr>
              <a:t>								</a:t>
            </a:r>
            <a:endParaRPr lang="en-US">
              <a:solidFill>
                <a:schemeClr val="dk1"/>
              </a:solidFill>
              <a:latin typeface="+mn-lt"/>
              <a:ea typeface="Calibri"/>
              <a:cs typeface="Calibri"/>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88</a:t>
            </a:fld>
            <a:endParaRPr lang="en-US"/>
          </a:p>
        </p:txBody>
      </p:sp>
    </p:spTree>
    <p:extLst>
      <p:ext uri="{BB962C8B-B14F-4D97-AF65-F5344CB8AC3E}">
        <p14:creationId xmlns:p14="http://schemas.microsoft.com/office/powerpoint/2010/main" val="1390488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common conditions caused by trauma in pregnancy. Preterm (or early) </a:t>
            </a:r>
            <a:r>
              <a:rPr lang="en-US" err="1"/>
              <a:t>labour</a:t>
            </a:r>
            <a:r>
              <a:rPr lang="en-US"/>
              <a:t> may occur with or without premature rupture of membranes (loss of fluid surrounding the baby). Placental abruption is when the placenta separates from the wall of the uterus. The uterus can also rupture causing blood loss and shock. Seizures or convulsions can result from trauma but consider eclampsia as an alternate cause</a:t>
            </a:r>
            <a:r>
              <a:rPr lang="en-US" b="0" i="0" kern="1200">
                <a:effectLst/>
              </a:rPr>
              <a:t>.</a:t>
            </a:r>
            <a:r>
              <a:rPr lang="en-US"/>
              <a:t> </a:t>
            </a:r>
          </a:p>
          <a:p>
            <a:endParaRPr lang="en-US" b="0" i="0" kern="1200">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Pregnant</a:t>
            </a:r>
            <a:r>
              <a:rPr lang="en-US" sz="900" b="0" i="0" kern="1200" baseline="0">
                <a:solidFill>
                  <a:schemeClr val="tx1"/>
                </a:solidFill>
                <a:effectLst/>
                <a:latin typeface="+mn-lt"/>
                <a:ea typeface="+mn-ea"/>
                <a:cs typeface="+mn-cs"/>
              </a:rPr>
              <a:t> woman icon</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https://openclipart.org/detail/235128/pregnant-woman-icon-mark-ii</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b="0" i="0" kern="1200">
              <a:effectLst/>
              <a:ea typeface="+mn-ea"/>
              <a:cs typeface="+mn-cs"/>
            </a:endParaRPr>
          </a:p>
          <a:p>
            <a:pPr lvl="1" indent="0">
              <a:lnSpc>
                <a:spcPct val="115000"/>
              </a:lnSpc>
              <a:buSzPct val="163636"/>
              <a:buNone/>
            </a:pPr>
            <a:endParaRPr lang="en-US">
              <a:solidFill>
                <a:schemeClr val="dk1"/>
              </a:solidFill>
              <a:latin typeface="+mn-lt"/>
              <a:ea typeface="Calibri"/>
              <a:cs typeface="Calibri"/>
              <a:sym typeface="Calibri"/>
            </a:endParaRPr>
          </a:p>
          <a:p>
            <a:pPr lvl="1" indent="0">
              <a:lnSpc>
                <a:spcPct val="115000"/>
              </a:lnSpc>
              <a:buSzPct val="163636"/>
              <a:buNone/>
            </a:pPr>
            <a:r>
              <a:rPr lang="en-US">
                <a:solidFill>
                  <a:schemeClr val="dk1"/>
                </a:solidFill>
                <a:latin typeface="+mn-lt"/>
                <a:ea typeface="Calibri"/>
                <a:cs typeface="Calibri"/>
                <a:sym typeface="Calibri"/>
              </a:rPr>
              <a:t>								</a:t>
            </a:r>
            <a:endParaRPr lang="en-US">
              <a:solidFill>
                <a:schemeClr val="dk1"/>
              </a:solidFill>
              <a:latin typeface="+mn-lt"/>
              <a:ea typeface="Calibri"/>
              <a:cs typeface="Calibri"/>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89</a:t>
            </a:fld>
            <a:endParaRPr lang="en-US"/>
          </a:p>
        </p:txBody>
      </p:sp>
    </p:spTree>
    <p:extLst>
      <p:ext uri="{BB962C8B-B14F-4D97-AF65-F5344CB8AC3E}">
        <p14:creationId xmlns:p14="http://schemas.microsoft.com/office/powerpoint/2010/main" val="776829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US">
                <a:sym typeface="Lato"/>
              </a:rPr>
              <a:t>The first step of our trauma ABCDE primary survey is the airway assessment. </a:t>
            </a:r>
            <a:r>
              <a:rPr lang="en-US" i="0" u="none" strike="noStrike" cap="none">
                <a:sym typeface="Lato"/>
              </a:rPr>
              <a:t>Look for</a:t>
            </a:r>
            <a:r>
              <a:rPr lang="en-US">
                <a:sym typeface="Lato"/>
              </a:rPr>
              <a:t> vomit or other objects obstructing the airway, burned nasal hairs or soot around the nose or the mouth, and any signs of head, or neck trauma. Look for an expanding neck hematoma, which can appear as bleeding under the skin or significant swelling of the neck tissues. Assess the patient for altered mental status and remember that the tongue can</a:t>
            </a:r>
            <a:r>
              <a:rPr lang="en-US" baseline="0">
                <a:sym typeface="Lato"/>
              </a:rPr>
              <a:t> </a:t>
            </a:r>
            <a:r>
              <a:rPr lang="en-US">
                <a:sym typeface="Lato"/>
              </a:rPr>
              <a:t>obstruct the </a:t>
            </a:r>
            <a:r>
              <a:rPr lang="en-US" baseline="0">
                <a:sym typeface="Lato"/>
              </a:rPr>
              <a:t>airway</a:t>
            </a:r>
            <a:r>
              <a:rPr lang="en-US">
                <a:sym typeface="Lato"/>
              </a:rPr>
              <a:t> if there is a decreased level of consciousness. </a:t>
            </a:r>
            <a:r>
              <a:rPr lang="en-US" i="0" u="none" strike="noStrike" cap="none">
                <a:sym typeface="Lato"/>
              </a:rPr>
              <a:t>Listen for</a:t>
            </a:r>
            <a:r>
              <a:rPr lang="en-US">
                <a:sym typeface="Lato"/>
              </a:rPr>
              <a:t> abnormal airway sounds such as gurgling, snoring, stridor, or noisy breathing. </a:t>
            </a:r>
            <a:endParaRPr lang="en" i="0" u="none" strike="noStrike" cap="none"/>
          </a:p>
          <a:p>
            <a:endParaRPr lang="en-US" i="0">
              <a:latin typeface="Times" charset="0"/>
              <a:ea typeface="Times" charset="0"/>
              <a:cs typeface="Times"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9</a:t>
            </a:fld>
            <a:endParaRPr lang="en-US"/>
          </a:p>
        </p:txBody>
      </p:sp>
    </p:spTree>
    <p:extLst>
      <p:ext uri="{BB962C8B-B14F-4D97-AF65-F5344CB8AC3E}">
        <p14:creationId xmlns:p14="http://schemas.microsoft.com/office/powerpoint/2010/main" val="1102227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Management of the pregnant patient </a:t>
            </a:r>
            <a:r>
              <a:rPr lang="en-US" kern="1200">
                <a:effectLst/>
              </a:rPr>
              <a:t>with </a:t>
            </a:r>
            <a:r>
              <a:rPr lang="en-US"/>
              <a:t>trauma should include the following considerations</a:t>
            </a:r>
            <a:r>
              <a:rPr lang="en-US" kern="1200">
                <a:effectLst/>
              </a:rPr>
              <a:t>.</a:t>
            </a:r>
            <a:r>
              <a:rPr lang="en-US"/>
              <a:t> </a:t>
            </a:r>
            <a:r>
              <a:rPr lang="en-US" kern="1200">
                <a:effectLst/>
              </a:rPr>
              <a:t>If the uterus can be felt at the level of the umbilicus this generally</a:t>
            </a:r>
            <a:r>
              <a:rPr lang="en-US" kern="1200" baseline="0">
                <a:effectLst/>
              </a:rPr>
              <a:t> </a:t>
            </a:r>
            <a:r>
              <a:rPr lang="en-US" kern="1200">
                <a:effectLst/>
              </a:rPr>
              <a:t>indicates that the patient is at least 20 weeks pregnant.</a:t>
            </a:r>
            <a:r>
              <a:rPr lang="en-US"/>
              <a:t> </a:t>
            </a:r>
            <a:r>
              <a:rPr lang="en-US" kern="1200">
                <a:effectLst/>
              </a:rPr>
              <a:t>If </a:t>
            </a:r>
            <a:r>
              <a:rPr lang="en-US"/>
              <a:t>greater </a:t>
            </a:r>
            <a:r>
              <a:rPr lang="en-US" kern="1200">
                <a:effectLst/>
              </a:rPr>
              <a:t>than 20 weeks, </a:t>
            </a:r>
            <a:r>
              <a:rPr lang="en-US"/>
              <a:t>place patient on </a:t>
            </a:r>
            <a:r>
              <a:rPr lang="en-US" kern="1200">
                <a:effectLst/>
              </a:rPr>
              <a:t>the </a:t>
            </a:r>
            <a:r>
              <a:rPr lang="en-US"/>
              <a:t>left lateral side to prevent compression of </a:t>
            </a:r>
            <a:r>
              <a:rPr lang="en-US" kern="1200">
                <a:effectLst/>
              </a:rPr>
              <a:t>the inferior vena cava.</a:t>
            </a:r>
            <a:r>
              <a:rPr lang="en-US" kern="1200" baseline="0">
                <a:effectLst/>
              </a:rPr>
              <a:t> </a:t>
            </a:r>
            <a:r>
              <a:rPr lang="en-US"/>
              <a:t>Plan for </a:t>
            </a:r>
            <a:r>
              <a:rPr lang="en-US" kern="1200">
                <a:effectLst/>
              </a:rPr>
              <a:t>early </a:t>
            </a:r>
            <a:r>
              <a:rPr lang="en-US"/>
              <a:t>handover and transfer to a specialized unit with obstetric and trauma care</a:t>
            </a:r>
            <a:r>
              <a:rPr lang="en-US" kern="1200">
                <a:effectLst/>
              </a:rPr>
              <a:t>.</a:t>
            </a:r>
            <a:r>
              <a:rPr lang="en-US"/>
              <a:t> </a:t>
            </a:r>
            <a:r>
              <a:rPr lang="en-US" kern="1200">
                <a:effectLst/>
              </a:rPr>
              <a:t> Prepare for neonatal resuscitation</a:t>
            </a:r>
            <a:r>
              <a:rPr lang="en-US"/>
              <a:t>, especially if there is concern for imminent delivery</a:t>
            </a:r>
            <a:r>
              <a:rPr lang="en-US" kern="1200" baseline="0">
                <a:effectLst/>
              </a:rPr>
              <a:t> </a:t>
            </a:r>
            <a:r>
              <a:rPr lang="en-US" kern="1200">
                <a:effectLst/>
              </a:rPr>
              <a:t>as well, when trauma occurs in late pregnancy</a:t>
            </a:r>
            <a:r>
              <a:rPr lang="en-US"/>
              <a:t> </a:t>
            </a:r>
            <a:r>
              <a:rPr lang="en-NZ"/>
              <a:t> </a:t>
            </a:r>
            <a:endParaRPr lang="en-US">
              <a:cs typeface="Calibri" panose="020F0502020204030204"/>
            </a:endParaRPr>
          </a:p>
          <a:p>
            <a:pPr lvl="1" indent="0">
              <a:lnSpc>
                <a:spcPct val="115000"/>
              </a:lnSpc>
              <a:buSzPct val="163636"/>
              <a:buNone/>
            </a:pPr>
            <a:r>
              <a:rPr lang="en-US">
                <a:solidFill>
                  <a:schemeClr val="dk1"/>
                </a:solidFill>
                <a:latin typeface="+mn-lt"/>
                <a:ea typeface="Calibri"/>
                <a:cs typeface="Calibri"/>
                <a:sym typeface="Calibri"/>
              </a:rPr>
              <a:t>								</a:t>
            </a:r>
            <a:endParaRPr lang="en-US">
              <a:solidFill>
                <a:schemeClr val="dk1"/>
              </a:solidFill>
              <a:latin typeface="+mn-lt"/>
              <a:ea typeface="Calibri"/>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a:t>
            </a:r>
            <a:endParaRPr lang="en-US" sz="1200" b="0" i="0" kern="120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Pregnant</a:t>
            </a:r>
            <a:r>
              <a:rPr lang="en-US" sz="900" b="0" i="0" kern="1200" baseline="0">
                <a:solidFill>
                  <a:schemeClr val="tx1"/>
                </a:solidFill>
                <a:effectLst/>
                <a:latin typeface="+mn-lt"/>
                <a:ea typeface="+mn-ea"/>
                <a:cs typeface="+mn-cs"/>
              </a:rPr>
              <a:t> woman icon</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Creator: GDL</a:t>
            </a:r>
          </a:p>
          <a:p>
            <a:r>
              <a:rPr lang="en-US" sz="1200" b="0" i="0" kern="1200">
                <a:solidFill>
                  <a:schemeClr val="tx1"/>
                </a:solidFill>
                <a:effectLst/>
                <a:latin typeface="+mn-lt"/>
                <a:ea typeface="+mn-ea"/>
                <a:cs typeface="+mn-cs"/>
              </a:rPr>
              <a:t>Source: https://openclipart.org/detail/235128/pregnant-woman-icon-mark-ii</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a:t>
            </a:r>
            <a:r>
              <a:rPr lang="en-US" sz="1200"/>
              <a:t> </a:t>
            </a:r>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90</a:t>
            </a:fld>
            <a:endParaRPr lang="en-US"/>
          </a:p>
        </p:txBody>
      </p:sp>
    </p:spTree>
    <p:extLst>
      <p:ext uri="{BB962C8B-B14F-4D97-AF65-F5344CB8AC3E}">
        <p14:creationId xmlns:p14="http://schemas.microsoft.com/office/powerpoint/2010/main" val="14485575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question 6: Approach to trauma [page 66 in participant workbook] </a:t>
            </a:r>
          </a:p>
          <a:p>
            <a:r>
              <a:rPr lang="en-US" kern="1200">
                <a:effectLst/>
              </a:rPr>
              <a:t>Using the workbook section above, list the common conditions in a pregnant woman</a:t>
            </a:r>
            <a:r>
              <a:rPr lang="en-US" kern="1200" baseline="0">
                <a:effectLst/>
              </a:rPr>
              <a:t> </a:t>
            </a:r>
            <a:r>
              <a:rPr lang="en-US" kern="1200">
                <a:effectLst/>
              </a:rPr>
              <a:t>that can be caused by trauma.</a:t>
            </a:r>
            <a:r>
              <a:rPr lang="en-US"/>
              <a:t> </a:t>
            </a:r>
          </a:p>
          <a:p>
            <a:r>
              <a:rPr lang="en-US"/>
              <a:t>Answers: </a:t>
            </a:r>
          </a:p>
          <a:p>
            <a:r>
              <a:rPr lang="en-US"/>
              <a:t>1. Preterm (early) labor +/- premature rupture of membranes (loss of the fluid surrounding the baby) 2. Abruption (placental separation from the uterus wall leading to bleeding) or uterine rupture causing blood loss and shock 3. Amniotic fluid that travels to the lungs and blocks blood supply to the lungs 4. Seizures/convulsions </a:t>
            </a:r>
            <a:endParaRPr lang="en-US">
              <a:cs typeface="Calibri"/>
            </a:endParaRPr>
          </a:p>
          <a:p>
            <a:pPr marL="0" marR="0" lvl="0" indent="0" algn="l" rtl="0">
              <a:lnSpc>
                <a:spcPct val="90000"/>
              </a:lnSpc>
              <a:spcBef>
                <a:spcPts val="0"/>
              </a:spcBef>
              <a:spcAft>
                <a:spcPts val="0"/>
              </a:spcAft>
              <a:buClr>
                <a:schemeClr val="dk1"/>
              </a:buClr>
              <a:buSzPct val="25000"/>
              <a:buFont typeface="Calibri"/>
              <a:buNone/>
            </a:pPr>
            <a:br>
              <a:rPr lang="en-US" sz="1800" b="0" i="0" u="none" strike="noStrike" cap="none">
                <a:solidFill>
                  <a:schemeClr val="dk1"/>
                </a:solidFill>
                <a:latin typeface="+mn-lt"/>
                <a:ea typeface="Calibri"/>
                <a:cs typeface="Calibri"/>
                <a:sym typeface="Calibri"/>
              </a:rPr>
            </a:br>
            <a:endParaRPr lang="en-US" baseline="0"/>
          </a:p>
          <a:p>
            <a:r>
              <a:rPr lang="en-US" baseline="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Title: </a:t>
            </a:r>
            <a:r>
              <a:rPr lang="en-US" sz="900" b="0" i="0" kern="1200">
                <a:solidFill>
                  <a:schemeClr val="tx1"/>
                </a:solidFill>
                <a:effectLst/>
                <a:latin typeface="+mn-lt"/>
                <a:ea typeface="+mn-ea"/>
                <a:cs typeface="+mn-cs"/>
              </a:rPr>
              <a:t>Deep thought</a:t>
            </a:r>
            <a:r>
              <a:rPr lang="en-US" sz="9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Creator:GDL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Source: https://openclipart.org/detail/221707/deep-thought</a:t>
            </a:r>
          </a:p>
          <a:p>
            <a:r>
              <a:rPr lang="en-US" sz="1200" b="0" i="0" kern="1200">
                <a:solidFill>
                  <a:schemeClr val="tx1"/>
                </a:solidFill>
                <a:effectLst/>
                <a:latin typeface="+mn-lt"/>
                <a:ea typeface="+mn-ea"/>
                <a:cs typeface="+mn-cs"/>
              </a:rPr>
              <a:t>Copyright information: Creative </a:t>
            </a:r>
            <a:r>
              <a:rPr lang="en-US" sz="1200" b="0" i="0" kern="1200" err="1">
                <a:solidFill>
                  <a:schemeClr val="tx1"/>
                </a:solidFill>
                <a:effectLst/>
                <a:latin typeface="+mn-lt"/>
                <a:ea typeface="+mn-ea"/>
                <a:cs typeface="+mn-cs"/>
              </a:rPr>
              <a:t>Commonz</a:t>
            </a:r>
            <a:r>
              <a:rPr lang="en-US" sz="1200" b="0" i="0" kern="1200">
                <a:solidFill>
                  <a:schemeClr val="tx1"/>
                </a:solidFill>
                <a:effectLst/>
                <a:latin typeface="+mn-lt"/>
                <a:ea typeface="+mn-ea"/>
                <a:cs typeface="+mn-cs"/>
              </a:rPr>
              <a:t> Zero</a:t>
            </a:r>
            <a:r>
              <a:rPr lang="en-US" sz="1200" b="0" i="0" kern="1200" baseline="0">
                <a:solidFill>
                  <a:schemeClr val="tx1"/>
                </a:solidFill>
                <a:effectLst/>
                <a:latin typeface="+mn-lt"/>
                <a:ea typeface="+mn-ea"/>
                <a:cs typeface="+mn-cs"/>
              </a:rPr>
              <a:t> 1.0 Public Domain License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91</a:t>
            </a:fld>
            <a:endParaRPr lang="en-US"/>
          </a:p>
        </p:txBody>
      </p:sp>
    </p:spTree>
    <p:extLst>
      <p:ext uri="{BB962C8B-B14F-4D97-AF65-F5344CB8AC3E}">
        <p14:creationId xmlns:p14="http://schemas.microsoft.com/office/powerpoint/2010/main" val="20989792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US">
                <a:sym typeface="Lato"/>
              </a:rPr>
              <a:t>The ABCDE approach is used, with special considerations for </a:t>
            </a:r>
            <a:r>
              <a:rPr lang="en-US" err="1">
                <a:sym typeface="Lato"/>
              </a:rPr>
              <a:t>paediatric</a:t>
            </a:r>
            <a:r>
              <a:rPr lang="en-US">
                <a:sym typeface="Lato"/>
              </a:rPr>
              <a:t> trauma patients. Children can look well for a long time before deteriorating quickly. They have different injury patterns and can have serious internal organ injuries to the head or chest without overlying skull or rib </a:t>
            </a:r>
            <a:r>
              <a:rPr lang="en-US" kern="1200">
                <a:effectLst/>
              </a:rPr>
              <a:t>fractures</a:t>
            </a:r>
            <a:r>
              <a:rPr lang="en-US"/>
              <a:t>.</a:t>
            </a:r>
            <a:r>
              <a:rPr lang="en-US">
                <a:sym typeface="Lato"/>
              </a:rPr>
              <a:t> Common management problems include both over-and under-resuscitation. Medication errors tend to happen more frequently given the need for weight-based dosing. Failure to recognize hypothermia or hypoglycemia occurs more common in </a:t>
            </a:r>
            <a:r>
              <a:rPr lang="en-US" err="1">
                <a:sym typeface="Lato"/>
              </a:rPr>
              <a:t>paediatric</a:t>
            </a:r>
            <a:r>
              <a:rPr lang="en-US">
                <a:sym typeface="Lato"/>
              </a:rPr>
              <a:t> patients. </a:t>
            </a:r>
            <a:r>
              <a:rPr lang="en-NZ">
                <a:sym typeface="Lato"/>
              </a:rPr>
              <a:t> </a:t>
            </a:r>
            <a:endParaRPr lang="en-US"/>
          </a:p>
          <a:p>
            <a:pPr marR="0" indent="0" algn="l" defTabSz="914400">
              <a:lnSpc>
                <a:spcPct val="114999"/>
              </a:lnSpc>
              <a:spcBef>
                <a:spcPts val="0"/>
              </a:spcBef>
              <a:spcAft>
                <a:spcPts val="0"/>
              </a:spcAft>
              <a:buClrTx/>
              <a:buFontTx/>
              <a:buNone/>
              <a:tabLst/>
              <a:defRPr/>
            </a:pPr>
            <a:endParaRPr lang="en-NZ">
              <a:cs typeface="Calibri"/>
            </a:endParaRPr>
          </a:p>
          <a:p>
            <a:pPr>
              <a:lnSpc>
                <a:spcPct val="114999"/>
              </a:lnSpc>
              <a:defRPr/>
            </a:pPr>
            <a:r>
              <a:rPr lang="en-NZ">
                <a:cs typeface="Calibri"/>
              </a:rPr>
              <a:t>Image: Adult and child icon. Microsoft Office Clipart Open Access. </a:t>
            </a:r>
          </a:p>
          <a:p>
            <a:pPr lvl="1">
              <a:lnSpc>
                <a:spcPct val="115000"/>
              </a:lnSpc>
              <a:buSzPct val="163636"/>
              <a:defRPr/>
            </a:pPr>
            <a:endParaRPr lang="en-US">
              <a:cs typeface="Calibri" panose="020F0502020204030204"/>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92</a:t>
            </a:fld>
            <a:endParaRPr lang="en-US"/>
          </a:p>
        </p:txBody>
      </p:sp>
    </p:spTree>
    <p:extLst>
      <p:ext uri="{BB962C8B-B14F-4D97-AF65-F5344CB8AC3E}">
        <p14:creationId xmlns:p14="http://schemas.microsoft.com/office/powerpoint/2010/main" val="9502558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Regarding </a:t>
            </a:r>
            <a:r>
              <a:rPr lang="en-US" err="1"/>
              <a:t>paediatric</a:t>
            </a:r>
            <a:r>
              <a:rPr lang="en-US"/>
              <a:t> airway considerations. </a:t>
            </a:r>
            <a:r>
              <a:rPr lang="en-US" kern="1200">
                <a:effectLst/>
              </a:rPr>
              <a:t>When neck trauma or cervical spine injury is suspected, use jaw thrust to manually</a:t>
            </a:r>
            <a:r>
              <a:rPr lang="en-US" kern="1200" baseline="0">
                <a:effectLst/>
              </a:rPr>
              <a:t> </a:t>
            </a:r>
            <a:r>
              <a:rPr lang="en-US" kern="1200">
                <a:effectLst/>
              </a:rPr>
              <a:t>open </a:t>
            </a:r>
            <a:r>
              <a:rPr lang="en-US"/>
              <a:t>the </a:t>
            </a:r>
            <a:r>
              <a:rPr lang="en-US" kern="1200">
                <a:effectLst/>
              </a:rPr>
              <a:t>airway while maintaining cervical spine immobilization. Children have </a:t>
            </a:r>
            <a:r>
              <a:rPr lang="en-US"/>
              <a:t>relatively </a:t>
            </a:r>
            <a:r>
              <a:rPr lang="en-US" kern="1200">
                <a:effectLst/>
              </a:rPr>
              <a:t>big heads</a:t>
            </a:r>
            <a:r>
              <a:rPr lang="en-US" kern="1200" baseline="0">
                <a:effectLst/>
              </a:rPr>
              <a:t> </a:t>
            </a:r>
            <a:r>
              <a:rPr lang="en-US" kern="1200">
                <a:effectLst/>
              </a:rPr>
              <a:t>and large tongues </a:t>
            </a:r>
            <a:r>
              <a:rPr lang="en-US"/>
              <a:t>and </a:t>
            </a:r>
            <a:r>
              <a:rPr lang="en-US" kern="1200">
                <a:effectLst/>
              </a:rPr>
              <a:t>may obstruct their </a:t>
            </a:r>
            <a:r>
              <a:rPr lang="en-US"/>
              <a:t>airways more easily</a:t>
            </a:r>
            <a:r>
              <a:rPr lang="en-US" kern="1200">
                <a:effectLst/>
              </a:rPr>
              <a:t>.</a:t>
            </a:r>
            <a:r>
              <a:rPr lang="en-US"/>
              <a:t> </a:t>
            </a:r>
            <a:r>
              <a:rPr lang="en-US" kern="1200">
                <a:effectLst/>
              </a:rPr>
              <a:t>Young children and infants</a:t>
            </a:r>
            <a:r>
              <a:rPr lang="en-US" kern="1200" baseline="0">
                <a:effectLst/>
              </a:rPr>
              <a:t> </a:t>
            </a:r>
            <a:r>
              <a:rPr lang="en-US" kern="1200">
                <a:effectLst/>
              </a:rPr>
              <a:t>may require a pad under </a:t>
            </a:r>
            <a:r>
              <a:rPr lang="en-US"/>
              <a:t>their </a:t>
            </a:r>
            <a:r>
              <a:rPr lang="en-US" kern="1200">
                <a:effectLst/>
              </a:rPr>
              <a:t>shoulders to align the airway</a:t>
            </a:r>
            <a:r>
              <a:rPr lang="en-US">
                <a:sym typeface="Arial"/>
              </a:rPr>
              <a:t> and create a neutral position</a:t>
            </a:r>
            <a:r>
              <a:rPr lang="en-US" b="0" i="0" u="none" strike="noStrike" cap="none" baseline="0">
                <a:sym typeface="Arial"/>
              </a:rPr>
              <a:t>.</a:t>
            </a:r>
            <a:endParaRPr lang="en-US" b="0" i="0" u="none" strike="noStrike" cap="none"/>
          </a:p>
          <a:p>
            <a:endParaRPr lang="en" sz="1200" b="0" i="0" u="none" strike="noStrike" cap="none">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a:cs typeface="Calibri"/>
              </a:rPr>
              <a:t>Image: Adult and child icon. Microsoft Office Clipart Open Access. </a:t>
            </a:r>
          </a:p>
          <a:p>
            <a:endParaRPr lang="en" sz="1200" b="0" i="0" u="none" strike="noStrike" cap="none">
              <a:solidFill>
                <a:schemeClr val="dk1"/>
              </a:solidFill>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93</a:t>
            </a:fld>
            <a:endParaRPr lang="en-US"/>
          </a:p>
        </p:txBody>
      </p:sp>
    </p:spTree>
    <p:extLst>
      <p:ext uri="{BB962C8B-B14F-4D97-AF65-F5344CB8AC3E}">
        <p14:creationId xmlns:p14="http://schemas.microsoft.com/office/powerpoint/2010/main" val="20022601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1400"/>
              </a:spcBef>
            </a:pPr>
            <a:r>
              <a:rPr lang="en" kern="1200">
                <a:effectLst/>
              </a:rPr>
              <a:t>If the child is not breathing adequately after opening the airway, assist breathing with</a:t>
            </a:r>
            <a:r>
              <a:rPr lang="en" kern="1200" baseline="0">
                <a:effectLst/>
              </a:rPr>
              <a:t> </a:t>
            </a:r>
            <a:r>
              <a:rPr lang="en" kern="1200">
                <a:effectLst/>
              </a:rPr>
              <a:t>bag-valve-mask</a:t>
            </a:r>
            <a:r>
              <a:rPr lang="en"/>
              <a:t> ventilation </a:t>
            </a:r>
            <a:r>
              <a:rPr lang="en" kern="1200">
                <a:effectLst/>
              </a:rPr>
              <a:t>with oxygen</a:t>
            </a:r>
            <a:r>
              <a:rPr lang="en"/>
              <a:t> if available</a:t>
            </a:r>
            <a:r>
              <a:rPr lang="en" kern="1200">
                <a:effectLst/>
              </a:rPr>
              <a:t>. Give a breath every 4 seconds </a:t>
            </a:r>
            <a:r>
              <a:rPr lang="en"/>
              <a:t>in </a:t>
            </a:r>
            <a:r>
              <a:rPr lang="en" kern="1200">
                <a:effectLst/>
              </a:rPr>
              <a:t>older children and a breath</a:t>
            </a:r>
            <a:r>
              <a:rPr lang="en" kern="1200" baseline="0">
                <a:effectLst/>
              </a:rPr>
              <a:t> </a:t>
            </a:r>
            <a:r>
              <a:rPr lang="en" kern="1200">
                <a:effectLst/>
              </a:rPr>
              <a:t>every 3 seconds </a:t>
            </a:r>
            <a:r>
              <a:rPr lang="en"/>
              <a:t>in infants. The normal respiratory rates in children vary with age, with those aged less than two months varying from 40-60 </a:t>
            </a:r>
            <a:r>
              <a:rPr lang="en" kern="1200">
                <a:effectLst/>
              </a:rPr>
              <a:t>breaths per minute</a:t>
            </a:r>
            <a:r>
              <a:rPr lang="en"/>
              <a:t>. Two- to 12-month-olds breathe 25-50 times per minute, while those one to five years-old, breathe 20-40 times per minute. </a:t>
            </a:r>
            <a:endParaRPr lang="en" sz="1600">
              <a:latin typeface="Lato"/>
              <a:ea typeface="Lato"/>
              <a:cs typeface="Lato"/>
            </a:endParaRPr>
          </a:p>
          <a:p>
            <a:endParaRPr lang="en" sz="1200">
              <a:latin typeface="Calibri"/>
              <a:ea typeface="Lat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a:cs typeface="Calibri"/>
              </a:rPr>
              <a:t>Image: Adult and child icon. Microsoft Office Clipart Open Access. </a:t>
            </a:r>
          </a:p>
          <a:p>
            <a:endParaRPr lang="en" sz="1200">
              <a:latin typeface="Calibri"/>
              <a:ea typeface="Lato"/>
              <a:cs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94</a:t>
            </a:fld>
            <a:endParaRPr lang="en-US"/>
          </a:p>
        </p:txBody>
      </p:sp>
    </p:spTree>
    <p:extLst>
      <p:ext uri="{BB962C8B-B14F-4D97-AF65-F5344CB8AC3E}">
        <p14:creationId xmlns:p14="http://schemas.microsoft.com/office/powerpoint/2010/main" val="9506052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Bef>
                <a:spcPts val="1333"/>
              </a:spcBef>
            </a:pPr>
            <a:r>
              <a:rPr lang="en-US"/>
              <a:t>Ongoing </a:t>
            </a:r>
            <a:r>
              <a:rPr lang="en-US" kern="1200">
                <a:effectLst/>
              </a:rPr>
              <a:t>blood loss or evidence of poor perfusion in children with normal</a:t>
            </a:r>
            <a:r>
              <a:rPr lang="en-US" kern="1200" baseline="0">
                <a:effectLst/>
              </a:rPr>
              <a:t> </a:t>
            </a:r>
            <a:r>
              <a:rPr lang="en-US" kern="1200">
                <a:effectLst/>
              </a:rPr>
              <a:t>nutritional status, requires</a:t>
            </a:r>
            <a:r>
              <a:rPr lang="en-US"/>
              <a:t> emergency management. Establish </a:t>
            </a:r>
            <a:r>
              <a:rPr lang="en-US" kern="1200">
                <a:effectLst/>
              </a:rPr>
              <a:t>IV</a:t>
            </a:r>
            <a:r>
              <a:rPr lang="en-US"/>
              <a:t> access, </a:t>
            </a:r>
            <a:r>
              <a:rPr lang="en-US" kern="1200">
                <a:effectLst/>
              </a:rPr>
              <a:t>give </a:t>
            </a:r>
            <a:r>
              <a:rPr lang="en-US"/>
              <a:t>intravenous </a:t>
            </a:r>
            <a:r>
              <a:rPr lang="en-US" kern="1200">
                <a:effectLst/>
              </a:rPr>
              <a:t>fluids </a:t>
            </a:r>
            <a:r>
              <a:rPr lang="en-US"/>
              <a:t>per weight, </a:t>
            </a:r>
            <a:r>
              <a:rPr lang="en-US" kern="1200">
                <a:effectLst/>
              </a:rPr>
              <a:t>and </a:t>
            </a:r>
            <a:r>
              <a:rPr lang="en-US"/>
              <a:t>reassess after fluid resuscitation. If there is no or minimal improvement repeat intravenous fluid boluses. </a:t>
            </a:r>
            <a:r>
              <a:rPr lang="en-US" kern="1200">
                <a:effectLst/>
              </a:rPr>
              <a:t>For malnourished children,</a:t>
            </a:r>
            <a:r>
              <a:rPr lang="en-US" kern="1200" baseline="0">
                <a:effectLst/>
              </a:rPr>
              <a:t> f</a:t>
            </a:r>
            <a:r>
              <a:rPr lang="en-US" kern="1200">
                <a:effectLst/>
              </a:rPr>
              <a:t>luids </a:t>
            </a:r>
            <a:r>
              <a:rPr lang="en-US"/>
              <a:t>must </a:t>
            </a:r>
            <a:r>
              <a:rPr lang="en-US" kern="1200">
                <a:effectLst/>
              </a:rPr>
              <a:t>be adjusted. For severe burn injury</a:t>
            </a:r>
            <a:r>
              <a:rPr lang="en-US"/>
              <a:t> the </a:t>
            </a:r>
            <a:r>
              <a:rPr lang="en-US" kern="1200">
                <a:effectLst/>
              </a:rPr>
              <a:t>initial</a:t>
            </a:r>
            <a:r>
              <a:rPr lang="en-US" kern="1200" baseline="0">
                <a:effectLst/>
              </a:rPr>
              <a:t> </a:t>
            </a:r>
            <a:r>
              <a:rPr lang="en-US"/>
              <a:t>fluid </a:t>
            </a:r>
            <a:r>
              <a:rPr lang="en-US" kern="1200">
                <a:effectLst/>
              </a:rPr>
              <a:t>bolus is with </a:t>
            </a:r>
            <a:r>
              <a:rPr lang="en-US"/>
              <a:t>dextrose-containing </a:t>
            </a:r>
            <a:r>
              <a:rPr lang="en-US" kern="1200">
                <a:effectLst/>
              </a:rPr>
              <a:t>fluids. </a:t>
            </a:r>
            <a:r>
              <a:rPr lang="en-US"/>
              <a:t>For </a:t>
            </a:r>
            <a:r>
              <a:rPr lang="en-US" kern="1200">
                <a:effectLst/>
              </a:rPr>
              <a:t>significant </a:t>
            </a:r>
            <a:r>
              <a:rPr lang="en-US" kern="1200" err="1">
                <a:effectLst/>
              </a:rPr>
              <a:t>haemorrhage</a:t>
            </a:r>
            <a:r>
              <a:rPr lang="en-US" kern="1200">
                <a:effectLst/>
              </a:rPr>
              <a:t>,</a:t>
            </a:r>
            <a:r>
              <a:rPr lang="en-US" kern="1200" baseline="0">
                <a:effectLst/>
              </a:rPr>
              <a:t> </a:t>
            </a:r>
            <a:r>
              <a:rPr lang="en-US"/>
              <a:t>plan </a:t>
            </a:r>
            <a:r>
              <a:rPr lang="en-US" kern="1200">
                <a:effectLst/>
              </a:rPr>
              <a:t>for rapid handover</a:t>
            </a:r>
            <a:r>
              <a:rPr lang="en-US"/>
              <a:t> and </a:t>
            </a:r>
            <a:r>
              <a:rPr lang="en-US" kern="1200">
                <a:effectLst/>
              </a:rPr>
              <a:t>transfer to</a:t>
            </a:r>
            <a:r>
              <a:rPr lang="en-US" kern="1200" baseline="0">
                <a:effectLst/>
              </a:rPr>
              <a:t> </a:t>
            </a:r>
            <a:r>
              <a:rPr lang="en-US" kern="1200">
                <a:effectLst/>
              </a:rPr>
              <a:t>a </a:t>
            </a:r>
            <a:r>
              <a:rPr lang="en-US"/>
              <a:t>specialized unit for possible</a:t>
            </a:r>
            <a:r>
              <a:rPr lang="en-US" kern="1200">
                <a:effectLst/>
              </a:rPr>
              <a:t> blood</a:t>
            </a:r>
            <a:r>
              <a:rPr lang="en-US" kern="1200" baseline="0">
                <a:effectLst/>
              </a:rPr>
              <a:t> </a:t>
            </a:r>
            <a:r>
              <a:rPr lang="en-US" kern="1200">
                <a:effectLst/>
              </a:rPr>
              <a:t>transfusion.</a:t>
            </a:r>
          </a:p>
          <a:p>
            <a:pPr marL="0" marR="0" lvl="0" indent="0" algn="l" rtl="0">
              <a:lnSpc>
                <a:spcPct val="80000"/>
              </a:lnSpc>
              <a:spcBef>
                <a:spcPts val="0"/>
              </a:spcBef>
              <a:spcAft>
                <a:spcPts val="0"/>
              </a:spcAft>
              <a:buClr>
                <a:schemeClr val="dk1"/>
              </a:buClr>
              <a:buSzPct val="25000"/>
              <a:buFont typeface="Arial"/>
              <a:buNone/>
            </a:pPr>
            <a:endParaRPr lang="en-US" sz="1200">
              <a:latin typeface="Lato"/>
              <a:ea typeface="Lato"/>
              <a:cs typeface="Lato"/>
              <a:sym typeface="Lato"/>
            </a:endParaRPr>
          </a:p>
          <a:p>
            <a:pPr marL="0" marR="0" lvl="0" indent="0" algn="l" defTabSz="914400" rtl="0" eaLnBrk="1" fontAlgn="auto" latinLnBrk="0" hangingPunct="1">
              <a:lnSpc>
                <a:spcPct val="80000"/>
              </a:lnSpc>
              <a:spcBef>
                <a:spcPts val="0"/>
              </a:spcBef>
              <a:spcAft>
                <a:spcPts val="0"/>
              </a:spcAft>
              <a:buClr>
                <a:schemeClr val="dk1"/>
              </a:buClr>
              <a:buSzPct val="25000"/>
              <a:buFont typeface="Arial"/>
              <a:buNone/>
              <a:tabLst/>
              <a:defRPr/>
            </a:pPr>
            <a:r>
              <a:rPr lang="en-NZ">
                <a:cs typeface="Calibri"/>
              </a:rPr>
              <a:t>Image: Adult and child icon. Microsoft Office Clipart Open Access. </a:t>
            </a:r>
          </a:p>
          <a:p>
            <a:pPr marL="0" marR="0" lvl="0" indent="0" algn="l" rtl="0">
              <a:lnSpc>
                <a:spcPct val="80000"/>
              </a:lnSpc>
              <a:spcBef>
                <a:spcPts val="0"/>
              </a:spcBef>
              <a:spcAft>
                <a:spcPts val="0"/>
              </a:spcAft>
              <a:buClr>
                <a:schemeClr val="dk1"/>
              </a:buClr>
              <a:buSzPct val="25000"/>
              <a:buFont typeface="Arial"/>
              <a:buNone/>
            </a:pPr>
            <a:endParaRPr lang="en-US" sz="12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95</a:t>
            </a:fld>
            <a:endParaRPr lang="en-US"/>
          </a:p>
        </p:txBody>
      </p:sp>
    </p:spTree>
    <p:extLst>
      <p:ext uri="{BB962C8B-B14F-4D97-AF65-F5344CB8AC3E}">
        <p14:creationId xmlns:p14="http://schemas.microsoft.com/office/powerpoint/2010/main" val="9296078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565" indent="-456565"/>
            <a:r>
              <a:rPr lang="en-US"/>
              <a:t>When </a:t>
            </a:r>
            <a:r>
              <a:rPr lang="en-US">
                <a:sym typeface="Lato"/>
              </a:rPr>
              <a:t>assessing disability monitor a child’s level of consciousness with the AVPU scale. As for adults, the A stands for alert, the V for response to verbal stimuli, P is response to painful stimuli and U is unresponsive. Assess for and manage convulsions/seizures and treat accordingly. Assess for and manage </a:t>
            </a:r>
            <a:r>
              <a:rPr lang="en-US" err="1">
                <a:sym typeface="Lato"/>
              </a:rPr>
              <a:t>hypoglycaemia</a:t>
            </a:r>
            <a:r>
              <a:rPr lang="en-US">
                <a:sym typeface="Lato"/>
              </a:rPr>
              <a:t>.</a:t>
            </a:r>
            <a:endParaRPr lang="en-US"/>
          </a:p>
          <a:p>
            <a:pPr marL="0" indent="0">
              <a:lnSpc>
                <a:spcPct val="115000"/>
              </a:lnSpc>
              <a:spcBef>
                <a:spcPts val="2400"/>
              </a:spcBef>
              <a:buClr>
                <a:schemeClr val="dk1"/>
              </a:buClr>
              <a:buSzPct val="25000"/>
              <a:buNone/>
            </a:pPr>
            <a:endParaRPr lang="en-US" sz="2533" b="1">
              <a:solidFill>
                <a:schemeClr val="dk1"/>
              </a:solidFill>
              <a:latin typeface="+mn-lt"/>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chemeClr val="dk1"/>
              </a:buClr>
              <a:buSzPct val="25000"/>
              <a:buFont typeface="Arial"/>
              <a:buNone/>
              <a:tabLst/>
              <a:defRPr/>
            </a:pPr>
            <a:r>
              <a:rPr lang="en-NZ">
                <a:cs typeface="Calibri"/>
              </a:rPr>
              <a:t>Image: Adult and child icon. Microsoft Office Clipart Open Access. </a:t>
            </a:r>
          </a:p>
          <a:p>
            <a:pPr marL="0" marR="0" lvl="0" indent="0" algn="l" rtl="0">
              <a:lnSpc>
                <a:spcPct val="80000"/>
              </a:lnSpc>
              <a:spcBef>
                <a:spcPts val="0"/>
              </a:spcBef>
              <a:spcAft>
                <a:spcPts val="0"/>
              </a:spcAft>
              <a:buClr>
                <a:schemeClr val="dk1"/>
              </a:buClr>
              <a:buSzPct val="25000"/>
              <a:buFont typeface="Arial"/>
              <a:buNone/>
            </a:pPr>
            <a:endParaRPr lang="en-US" sz="12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96</a:t>
            </a:fld>
            <a:endParaRPr lang="en-US"/>
          </a:p>
        </p:txBody>
      </p:sp>
    </p:spTree>
    <p:extLst>
      <p:ext uri="{BB962C8B-B14F-4D97-AF65-F5344CB8AC3E}">
        <p14:creationId xmlns:p14="http://schemas.microsoft.com/office/powerpoint/2010/main" val="2201783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assessing exposure, be sure to undress </a:t>
            </a:r>
            <a:r>
              <a:rPr lang="en-US" kern="1200">
                <a:effectLst/>
              </a:rPr>
              <a:t>the </a:t>
            </a:r>
            <a:r>
              <a:rPr lang="en-US"/>
              <a:t>child completely </a:t>
            </a:r>
            <a:r>
              <a:rPr lang="en-US" kern="1200">
                <a:effectLst/>
              </a:rPr>
              <a:t>but watch for </a:t>
            </a:r>
            <a:r>
              <a:rPr lang="en-US"/>
              <a:t>and prevent </a:t>
            </a:r>
            <a:r>
              <a:rPr lang="en-US" kern="1200">
                <a:effectLst/>
              </a:rPr>
              <a:t>hypothermia. Protect </a:t>
            </a:r>
            <a:r>
              <a:rPr lang="en-US"/>
              <a:t>children’s privacy and use </a:t>
            </a:r>
            <a:r>
              <a:rPr lang="en-US" kern="1200">
                <a:effectLst/>
              </a:rPr>
              <a:t>log-roll to assess </a:t>
            </a:r>
            <a:r>
              <a:rPr lang="en-US"/>
              <a:t>the </a:t>
            </a:r>
            <a:r>
              <a:rPr lang="en-US" kern="1200">
                <a:effectLst/>
              </a:rPr>
              <a:t>remainder of </a:t>
            </a:r>
            <a:r>
              <a:rPr lang="en-US"/>
              <a:t>the </a:t>
            </a:r>
            <a:r>
              <a:rPr lang="en-US" kern="1200">
                <a:effectLst/>
              </a:rPr>
              <a:t>child’s back and head</a:t>
            </a:r>
            <a:r>
              <a:rPr lang="en-US"/>
              <a:t> if concern for spinal injury. An estimated weight in kilograms can be calculated based on the age of the child plus 4, all multiplied by 2. Otherwise make use of weight estimation tools such as PAWPER, Mercy, or </a:t>
            </a:r>
            <a:r>
              <a:rPr lang="en-US" err="1"/>
              <a:t>Broselow</a:t>
            </a:r>
            <a:r>
              <a:rPr lang="en-US"/>
              <a:t> tapes. Weight estimation is essential for </a:t>
            </a:r>
            <a:r>
              <a:rPr lang="en-US" err="1"/>
              <a:t>paediatric</a:t>
            </a:r>
            <a:r>
              <a:rPr lang="en-US"/>
              <a:t> management</a:t>
            </a:r>
            <a:r>
              <a:rPr lang="en-US" kern="1200">
                <a:effectLst/>
              </a:rPr>
              <a:t>.</a:t>
            </a:r>
            <a:r>
              <a:rPr lang="en-US"/>
              <a: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NZ">
                <a:cs typeface="Calibri"/>
              </a:rPr>
              <a:t>Image: Adult and child icon. Microsoft Office Clipart Open Access. </a:t>
            </a: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97</a:t>
            </a:fld>
            <a:endParaRPr lang="en-US"/>
          </a:p>
        </p:txBody>
      </p:sp>
    </p:spTree>
    <p:extLst>
      <p:ext uri="{BB962C8B-B14F-4D97-AF65-F5344CB8AC3E}">
        <p14:creationId xmlns:p14="http://schemas.microsoft.com/office/powerpoint/2010/main" val="15306955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a:t>
            </a:r>
            <a:r>
              <a:rPr lang="en-US">
                <a:sym typeface="Lato"/>
              </a:rPr>
              <a:t> general, young </a:t>
            </a:r>
            <a:r>
              <a:rPr lang="en-US" b="0" i="0" u="none" strike="noStrike" cap="none" baseline="0">
                <a:sym typeface="Arial"/>
              </a:rPr>
              <a:t>children may be less able than adults to report events, even when they have been hit or run over by a vehicle. Always consider the possibility of unwitnessed trauma in young children</a:t>
            </a:r>
            <a:r>
              <a:rPr lang="en-US">
                <a:sym typeface="Arial"/>
              </a:rPr>
              <a:t>.</a:t>
            </a:r>
            <a:r>
              <a:rPr lang="en-US" b="0" i="0" u="none" strike="noStrike" cap="none" baseline="0">
                <a:sym typeface="Arial"/>
              </a:rPr>
              <a:t> </a:t>
            </a:r>
            <a:r>
              <a:rPr lang="en-US">
                <a:sym typeface="Lato"/>
              </a:rPr>
              <a:t>Head injuries are a common cause of death in children from trauma. Children frequently suffer from acute brain swelling after a severe head injury. If a </a:t>
            </a:r>
            <a:r>
              <a:rPr lang="en-US" err="1">
                <a:sym typeface="Lato"/>
              </a:rPr>
              <a:t>paediatric</a:t>
            </a:r>
            <a:r>
              <a:rPr lang="en-US">
                <a:sym typeface="Lato"/>
              </a:rPr>
              <a:t> patient has signs of traumatic brain injury, transport urgently to a facility with critical care and/or surgical capacity. Additionally, children require less force for more serious internal injuries. The ribs are more flexible than in adults, and there may be extensive chest injuries without rib fractures. Head and chest injuries can be life threatening. Act quickly!  </a:t>
            </a:r>
            <a:r>
              <a:rPr lang="en-NZ">
                <a:sym typeface="Lato"/>
              </a:rPr>
              <a:t> </a:t>
            </a:r>
          </a:p>
          <a:p>
            <a:endParaRPr lang="en-NZ">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a:cs typeface="Calibri"/>
              </a:rPr>
              <a:t>Image: Adult and child icon. Microsoft Office Clipart Open Access. </a:t>
            </a:r>
          </a:p>
          <a:p>
            <a:endParaRPr lang="en-US"/>
          </a:p>
          <a:p>
            <a:pPr marL="609585" indent="-457189">
              <a:lnSpc>
                <a:spcPct val="90000"/>
              </a:lnSpc>
              <a:buClr>
                <a:schemeClr val="dk1"/>
              </a:buClr>
              <a:buSzPct val="100000"/>
              <a:buFont typeface="Lato"/>
              <a:buChar char="•"/>
            </a:pPr>
            <a:endParaRPr lang="en-US" sz="2400">
              <a:solidFill>
                <a:schemeClr val="dk1"/>
              </a:solidFill>
              <a:latin typeface="Lato"/>
              <a:ea typeface="Lato"/>
              <a:cs typeface="Lato"/>
              <a:sym typeface="Lato"/>
            </a:endParaRPr>
          </a:p>
          <a:p>
            <a:pPr marL="0" indent="0">
              <a:spcBef>
                <a:spcPts val="1067"/>
              </a:spcBef>
              <a:buClr>
                <a:schemeClr val="dk1"/>
              </a:buClr>
              <a:buSzPct val="25000"/>
              <a:buNone/>
            </a:pPr>
            <a:endParaRPr lang="en" sz="2400" b="1" i="1">
              <a:solidFill>
                <a:schemeClr val="dk1"/>
              </a:solidFill>
              <a:latin typeface="Lato"/>
              <a:ea typeface="Lato"/>
              <a:cs typeface="Lato"/>
              <a:sym typeface="Lato"/>
            </a:endParaRPr>
          </a:p>
          <a:p>
            <a:pPr marL="457200" marR="0" lvl="1" indent="0" algn="l" defTabSz="914400" rtl="0" eaLnBrk="1" fontAlgn="auto" latinLnBrk="0" hangingPunct="1">
              <a:lnSpc>
                <a:spcPct val="115000"/>
              </a:lnSpc>
              <a:spcBef>
                <a:spcPts val="0"/>
              </a:spcBef>
              <a:spcAft>
                <a:spcPts val="0"/>
              </a:spcAft>
              <a:buClrTx/>
              <a:buSzPct val="163636"/>
              <a:buFontTx/>
              <a:buNone/>
              <a:tabLst/>
              <a:defRPr/>
            </a:pP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98</a:t>
            </a:fld>
            <a:endParaRPr lang="en-US"/>
          </a:p>
        </p:txBody>
      </p:sp>
    </p:spTree>
    <p:extLst>
      <p:ext uri="{BB962C8B-B14F-4D97-AF65-F5344CB8AC3E}">
        <p14:creationId xmlns:p14="http://schemas.microsoft.com/office/powerpoint/2010/main" val="17508339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spcBef>
                <a:spcPts val="0"/>
              </a:spcBef>
              <a:buNone/>
            </a:pPr>
            <a:r>
              <a:rPr lang="en-US">
                <a:sym typeface="Lato"/>
              </a:rPr>
              <a:t>The abdomen is relatively larger than in adults and commonly injured in children. Splenic injuries from blunt trauma and liver injuries from penetrating trauma are especially common. Abdominal injury should be considered in all </a:t>
            </a:r>
            <a:r>
              <a:rPr lang="en-US" err="1">
                <a:sym typeface="Lato"/>
              </a:rPr>
              <a:t>paediatric</a:t>
            </a:r>
            <a:r>
              <a:rPr lang="en-US">
                <a:sym typeface="Lato"/>
              </a:rPr>
              <a:t> trauma patients as these injuries can be life-threatening and cause severe internal bleeding. </a:t>
            </a:r>
            <a:endParaRPr lang="en-US"/>
          </a:p>
          <a:p>
            <a:r>
              <a:rPr lang="en-US">
                <a:sym typeface="Lato"/>
              </a:rPr>
              <a:t>Burns in children can be difficult to manage. They require close observation for fluid resuscitation and ongoing airway swelling. Burns also require ongoing pain relief for dressing changes. Plan for early handover and transfer to a specialist burns unit if available.</a:t>
            </a:r>
            <a:endParaRPr lang="en-US"/>
          </a:p>
          <a:p>
            <a:endParaRPr lang="en-US" sz="2400" b="1">
              <a:solidFill>
                <a:schemeClr val="dk1"/>
              </a:solidFill>
              <a:latin typeface="Lato"/>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2400">
                <a:cs typeface="Calibri"/>
              </a:rPr>
              <a:t>Image: Adult and child icon. Microsoft Office Clipart Open Access. </a:t>
            </a:r>
          </a:p>
          <a:p>
            <a:endParaRPr lang="en-US" sz="2400" b="1">
              <a:solidFill>
                <a:schemeClr val="dk1"/>
              </a:solidFill>
              <a:latin typeface="Lato"/>
              <a:ea typeface="Lato"/>
              <a:cs typeface="Lato"/>
            </a:endParaRPr>
          </a:p>
          <a:p>
            <a:pPr marL="0" indent="0">
              <a:spcBef>
                <a:spcPts val="1067"/>
              </a:spcBef>
              <a:buClr>
                <a:schemeClr val="dk1"/>
              </a:buClr>
              <a:buSzPct val="25000"/>
              <a:buNone/>
            </a:pPr>
            <a:endParaRPr lang="en" sz="2400" b="1" i="1">
              <a:solidFill>
                <a:schemeClr val="dk1"/>
              </a:solidFill>
              <a:latin typeface="Lato"/>
              <a:ea typeface="Lato"/>
              <a:cs typeface="Lato"/>
              <a:sym typeface="Lato"/>
            </a:endParaRPr>
          </a:p>
          <a:p>
            <a:pPr marL="457200" marR="0" lvl="1" indent="0" algn="l" defTabSz="914400" rtl="0" eaLnBrk="1" fontAlgn="auto" latinLnBrk="0" hangingPunct="1">
              <a:lnSpc>
                <a:spcPct val="115000"/>
              </a:lnSpc>
              <a:spcBef>
                <a:spcPts val="0"/>
              </a:spcBef>
              <a:spcAft>
                <a:spcPts val="0"/>
              </a:spcAft>
              <a:buClrTx/>
              <a:buSzPct val="163636"/>
              <a:buFontTx/>
              <a:buNone/>
              <a:tabLst/>
              <a:defRPr/>
            </a:pPr>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99</a:t>
            </a:fld>
            <a:endParaRPr lang="en-US"/>
          </a:p>
        </p:txBody>
      </p:sp>
    </p:spTree>
    <p:extLst>
      <p:ext uri="{BB962C8B-B14F-4D97-AF65-F5344CB8AC3E}">
        <p14:creationId xmlns:p14="http://schemas.microsoft.com/office/powerpoint/2010/main" val="3378592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511F8-C154-AFD5-D954-B368F85BE104}"/>
              </a:ext>
            </a:extLst>
          </p:cNvPr>
          <p:cNvSpPr>
            <a:spLocks noGrp="1"/>
          </p:cNvSpPr>
          <p:nvPr>
            <p:ph type="dt" sz="half" idx="10"/>
          </p:nvPr>
        </p:nvSpPr>
        <p:spPr/>
        <p:txBody>
          <a:bodyPr/>
          <a:lstStyle/>
          <a:p>
            <a:fld id="{0CEB2ACC-7CBC-F146-9D8D-F3CB02D92E12}" type="datetimeFigureOut">
              <a:rPr lang="en-GB" noProof="0" smtClean="0"/>
              <a:t>09/05/2024</a:t>
            </a:fld>
            <a:endParaRPr lang="en-GB" noProof="0"/>
          </a:p>
        </p:txBody>
      </p:sp>
      <p:sp>
        <p:nvSpPr>
          <p:cNvPr id="5" name="Footer Placeholder 4">
            <a:extLst>
              <a:ext uri="{FF2B5EF4-FFF2-40B4-BE49-F238E27FC236}">
                <a16:creationId xmlns:a16="http://schemas.microsoft.com/office/drawing/2014/main" id="{2B3C7668-E834-3C6A-0340-3B29A5D7410F}"/>
              </a:ext>
            </a:extLst>
          </p:cNvPr>
          <p:cNvSpPr>
            <a:spLocks noGrp="1"/>
          </p:cNvSpPr>
          <p:nvPr>
            <p:ph type="ftr" sz="quarter" idx="11"/>
          </p:nvPr>
        </p:nvSpPr>
        <p:spPr/>
        <p:txBody>
          <a:bodyPr/>
          <a:lstStyle/>
          <a:p>
            <a:endParaRPr lang="en-GB" noProof="0"/>
          </a:p>
        </p:txBody>
      </p:sp>
      <p:sp>
        <p:nvSpPr>
          <p:cNvPr id="6" name="Slide Number Placeholder 5">
            <a:extLst>
              <a:ext uri="{FF2B5EF4-FFF2-40B4-BE49-F238E27FC236}">
                <a16:creationId xmlns:a16="http://schemas.microsoft.com/office/drawing/2014/main" id="{4C12BA68-3C0E-75AE-11D6-2256CF93C233}"/>
              </a:ext>
            </a:extLst>
          </p:cNvPr>
          <p:cNvSpPr>
            <a:spLocks noGrp="1"/>
          </p:cNvSpPr>
          <p:nvPr>
            <p:ph type="sldNum" sz="quarter" idx="12"/>
          </p:nvPr>
        </p:nvSpPr>
        <p:spPr/>
        <p:txBody>
          <a:bodyPr/>
          <a:lstStyle/>
          <a:p>
            <a:fld id="{3E5185A4-716C-E044-8BDB-1F8624C1D1BC}" type="slidenum">
              <a:rPr lang="en-GB" noProof="0" smtClean="0"/>
              <a:t>‹#›</a:t>
            </a:fld>
            <a:endParaRPr lang="en-GB" noProof="0"/>
          </a:p>
        </p:txBody>
      </p:sp>
      <p:pic>
        <p:nvPicPr>
          <p:cNvPr id="12" name="Picture 11">
            <a:extLst>
              <a:ext uri="{FF2B5EF4-FFF2-40B4-BE49-F238E27FC236}">
                <a16:creationId xmlns:a16="http://schemas.microsoft.com/office/drawing/2014/main" id="{BDAB7703-E988-5776-E0AB-CED75B01AF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02463"/>
            <a:ext cx="12192000" cy="4276919"/>
          </a:xfrm>
          <a:prstGeom prst="rect">
            <a:avLst/>
          </a:prstGeom>
        </p:spPr>
      </p:pic>
      <p:pic>
        <p:nvPicPr>
          <p:cNvPr id="13" name="Picture 6">
            <a:extLst>
              <a:ext uri="{FF2B5EF4-FFF2-40B4-BE49-F238E27FC236}">
                <a16:creationId xmlns:a16="http://schemas.microsoft.com/office/drawing/2014/main" id="{A3E93538-C518-DCA7-5B30-08B6BC7F8E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477763" y="5708822"/>
            <a:ext cx="767331" cy="764061"/>
          </a:xfrm>
          <a:prstGeom prst="rect">
            <a:avLst/>
          </a:prstGeom>
        </p:spPr>
      </p:pic>
      <p:pic>
        <p:nvPicPr>
          <p:cNvPr id="14" name="Picture 7">
            <a:extLst>
              <a:ext uri="{FF2B5EF4-FFF2-40B4-BE49-F238E27FC236}">
                <a16:creationId xmlns:a16="http://schemas.microsoft.com/office/drawing/2014/main" id="{06C4EFFF-2205-C53A-8408-26AC3B693B4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11341795" y="5708823"/>
            <a:ext cx="661524" cy="764060"/>
          </a:xfrm>
          <a:prstGeom prst="rect">
            <a:avLst/>
          </a:prstGeom>
        </p:spPr>
      </p:pic>
      <p:pic>
        <p:nvPicPr>
          <p:cNvPr id="2" name="Picture 11">
            <a:extLst>
              <a:ext uri="{FF2B5EF4-FFF2-40B4-BE49-F238E27FC236}">
                <a16:creationId xmlns:a16="http://schemas.microsoft.com/office/drawing/2014/main" id="{7B98BBAA-8CD8-72B7-C263-8C7789921D64}"/>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9613729" y="5708822"/>
            <a:ext cx="767332" cy="790046"/>
          </a:xfrm>
          <a:prstGeom prst="rect">
            <a:avLst/>
          </a:prstGeom>
        </p:spPr>
      </p:pic>
    </p:spTree>
    <p:extLst>
      <p:ext uri="{BB962C8B-B14F-4D97-AF65-F5344CB8AC3E}">
        <p14:creationId xmlns:p14="http://schemas.microsoft.com/office/powerpoint/2010/main" val="2913793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CE327-A5F6-52ED-3D5C-273D8D78A5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854F92-99D3-2A7D-89F9-AD992E6E7E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6412CFB-C458-5F1A-A343-CF2A50194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A1233B-F3AD-FE35-A7B4-D5BC98A40DEA}"/>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5CF92CAB-2395-67C2-21BF-60A82BEE2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9C2AA-B8DE-7526-C9ED-F398E2641E15}"/>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8" name="Picture 11">
            <a:extLst>
              <a:ext uri="{FF2B5EF4-FFF2-40B4-BE49-F238E27FC236}">
                <a16:creationId xmlns:a16="http://schemas.microsoft.com/office/drawing/2014/main" id="{F2F0D1EF-8E3B-BCEB-FDD9-092E5BB5264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3954643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5262-A431-DB25-8545-241456C762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D8C45F-419E-7451-3284-0C0C2C82C9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A00DF8-B29C-0319-9081-780A6FFCE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C3D562-D0E9-084E-980F-84D78646484F}"/>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45648023-6BD8-0834-3BBF-AA3B5486F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CC173-895A-E6FF-C836-F03CADC406EA}"/>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8" name="Picture 11">
            <a:extLst>
              <a:ext uri="{FF2B5EF4-FFF2-40B4-BE49-F238E27FC236}">
                <a16:creationId xmlns:a16="http://schemas.microsoft.com/office/drawing/2014/main" id="{3887BEC4-9199-85FF-980C-888778F1C3B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973906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A2F6-F003-24E9-DB46-6487EEE8401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D0AB3F-F5FB-ED16-A059-ECBD7171015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4D6518-5B62-6199-F5DB-E05BDDE5067A}"/>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4143285-F879-6032-9675-5F46E885D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24FF0-0736-97D5-2DA3-25A8CADCC552}"/>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7" name="Picture 11">
            <a:extLst>
              <a:ext uri="{FF2B5EF4-FFF2-40B4-BE49-F238E27FC236}">
                <a16:creationId xmlns:a16="http://schemas.microsoft.com/office/drawing/2014/main" id="{AE24298C-D03F-41F5-3BF0-C77560D78D5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9535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CD07C0-67E5-9DAA-4433-9638470A4E4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7F0CE7-6C1B-8344-2D44-0535E93A964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F261CE-2AB4-48AB-0AD5-1C80EE28E48E}"/>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C6A6EDDF-2FB3-474F-1EC2-A11C855E5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A8EB1-2D74-9CC2-D6D1-6B20B330C14C}"/>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7" name="Picture 11">
            <a:extLst>
              <a:ext uri="{FF2B5EF4-FFF2-40B4-BE49-F238E27FC236}">
                <a16:creationId xmlns:a16="http://schemas.microsoft.com/office/drawing/2014/main" id="{855976DF-7AB5-54BE-6F0D-6D3DBA7243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3688646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9AF318-4839-A72D-D0FB-78FF4512E9DD}"/>
              </a:ext>
            </a:extLst>
          </p:cNvPr>
          <p:cNvSpPr>
            <a:spLocks noGrp="1"/>
          </p:cNvSpPr>
          <p:nvPr>
            <p:ph type="dt" sz="half" idx="10"/>
          </p:nvPr>
        </p:nvSpPr>
        <p:spPr/>
        <p:txBody>
          <a:bodyPr/>
          <a:lstStyle/>
          <a:p>
            <a:fld id="{0CEB2ACC-7CBC-F146-9D8D-F3CB02D92E12}" type="datetimeFigureOut">
              <a:rPr lang="en-GB" noProof="0" smtClean="0"/>
              <a:t>09/05/2024</a:t>
            </a:fld>
            <a:endParaRPr lang="en-GB" noProof="0"/>
          </a:p>
        </p:txBody>
      </p:sp>
      <p:sp>
        <p:nvSpPr>
          <p:cNvPr id="3" name="Footer Placeholder 2">
            <a:extLst>
              <a:ext uri="{FF2B5EF4-FFF2-40B4-BE49-F238E27FC236}">
                <a16:creationId xmlns:a16="http://schemas.microsoft.com/office/drawing/2014/main" id="{40281815-4835-80F3-9BF3-2BC0841F8421}"/>
              </a:ext>
            </a:extLst>
          </p:cNvPr>
          <p:cNvSpPr>
            <a:spLocks noGrp="1"/>
          </p:cNvSpPr>
          <p:nvPr>
            <p:ph type="ftr" sz="quarter" idx="11"/>
          </p:nvPr>
        </p:nvSpPr>
        <p:spPr/>
        <p:txBody>
          <a:bodyPr/>
          <a:lstStyle/>
          <a:p>
            <a:endParaRPr lang="en-GB" noProof="0"/>
          </a:p>
        </p:txBody>
      </p:sp>
      <p:sp>
        <p:nvSpPr>
          <p:cNvPr id="4" name="Slide Number Placeholder 3">
            <a:extLst>
              <a:ext uri="{FF2B5EF4-FFF2-40B4-BE49-F238E27FC236}">
                <a16:creationId xmlns:a16="http://schemas.microsoft.com/office/drawing/2014/main" id="{098E7A62-CC20-6C2D-548D-4FA8B40C675C}"/>
              </a:ext>
            </a:extLst>
          </p:cNvPr>
          <p:cNvSpPr>
            <a:spLocks noGrp="1"/>
          </p:cNvSpPr>
          <p:nvPr>
            <p:ph type="sldNum" sz="quarter" idx="12"/>
          </p:nvPr>
        </p:nvSpPr>
        <p:spPr/>
        <p:txBody>
          <a:bodyPr/>
          <a:lstStyle/>
          <a:p>
            <a:fld id="{3E5185A4-716C-E044-8BDB-1F8624C1D1BC}" type="slidenum">
              <a:rPr lang="en-GB" noProof="0" smtClean="0"/>
              <a:t>‹#›</a:t>
            </a:fld>
            <a:endParaRPr lang="en-GB" noProof="0"/>
          </a:p>
        </p:txBody>
      </p:sp>
      <p:pic>
        <p:nvPicPr>
          <p:cNvPr id="8" name="Picture 7">
            <a:extLst>
              <a:ext uri="{FF2B5EF4-FFF2-40B4-BE49-F238E27FC236}">
                <a16:creationId xmlns:a16="http://schemas.microsoft.com/office/drawing/2014/main" id="{C121C9C0-4860-17B1-B394-9665BD09E2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1199"/>
            <a:ext cx="12192000" cy="4276919"/>
          </a:xfrm>
          <a:prstGeom prst="rect">
            <a:avLst/>
          </a:prstGeom>
        </p:spPr>
      </p:pic>
      <p:pic>
        <p:nvPicPr>
          <p:cNvPr id="5" name="Picture 11">
            <a:extLst>
              <a:ext uri="{FF2B5EF4-FFF2-40B4-BE49-F238E27FC236}">
                <a16:creationId xmlns:a16="http://schemas.microsoft.com/office/drawing/2014/main" id="{6388C03A-906E-D9A9-9FAB-9D7F3213F3C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71020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11">
            <a:extLst>
              <a:ext uri="{FF2B5EF4-FFF2-40B4-BE49-F238E27FC236}">
                <a16:creationId xmlns:a16="http://schemas.microsoft.com/office/drawing/2014/main" id="{0D49C699-DF48-B9E5-2039-86B765D047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3013441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8BCF-99E9-3805-760F-F70E448CE42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F742C59-6BD5-6D90-9AF5-B37BAAB12D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070E166-F192-FA83-C96D-16B27BDE2DA7}"/>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ADA7E0CD-965B-6AA7-87E5-FBFB6BDE7581}"/>
              </a:ext>
            </a:extLst>
          </p:cNvPr>
          <p:cNvSpPr>
            <a:spLocks noGrp="1"/>
          </p:cNvSpPr>
          <p:nvPr>
            <p:ph type="ftr" sz="quarter" idx="11"/>
          </p:nvPr>
        </p:nvSpPr>
        <p:spPr/>
        <p:txBody>
          <a:bodyPr/>
          <a:lstStyle/>
          <a:p>
            <a:endParaRPr lang="en-US"/>
          </a:p>
        </p:txBody>
      </p:sp>
      <p:pic>
        <p:nvPicPr>
          <p:cNvPr id="9" name="Picture 11">
            <a:extLst>
              <a:ext uri="{FF2B5EF4-FFF2-40B4-BE49-F238E27FC236}">
                <a16:creationId xmlns:a16="http://schemas.microsoft.com/office/drawing/2014/main" id="{5E5154C1-0452-382D-A3EA-D9A3D1DDD3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555692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511F8-C154-AFD5-D954-B368F85BE104}"/>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2B3C7668-E834-3C6A-0340-3B29A5D74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2BA68-3C0E-75AE-11D6-2256CF93C233}"/>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12" name="Picture 11">
            <a:extLst>
              <a:ext uri="{FF2B5EF4-FFF2-40B4-BE49-F238E27FC236}">
                <a16:creationId xmlns:a16="http://schemas.microsoft.com/office/drawing/2014/main" id="{BDAB7703-E988-5776-E0AB-CED75B01AF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02463"/>
            <a:ext cx="12192000" cy="4276919"/>
          </a:xfrm>
          <a:prstGeom prst="rect">
            <a:avLst/>
          </a:prstGeom>
        </p:spPr>
      </p:pic>
      <p:pic>
        <p:nvPicPr>
          <p:cNvPr id="13" name="Picture 6">
            <a:extLst>
              <a:ext uri="{FF2B5EF4-FFF2-40B4-BE49-F238E27FC236}">
                <a16:creationId xmlns:a16="http://schemas.microsoft.com/office/drawing/2014/main" id="{A3E93538-C518-DCA7-5B30-08B6BC7F8E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417737" y="5707792"/>
            <a:ext cx="767330" cy="764060"/>
          </a:xfrm>
          <a:prstGeom prst="rect">
            <a:avLst/>
          </a:prstGeom>
        </p:spPr>
      </p:pic>
      <p:pic>
        <p:nvPicPr>
          <p:cNvPr id="14" name="Picture 7">
            <a:extLst>
              <a:ext uri="{FF2B5EF4-FFF2-40B4-BE49-F238E27FC236}">
                <a16:creationId xmlns:a16="http://schemas.microsoft.com/office/drawing/2014/main" id="{06C4EFFF-2205-C53A-8408-26AC3B693B4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11341795" y="5707792"/>
            <a:ext cx="661523" cy="764059"/>
          </a:xfrm>
          <a:prstGeom prst="rect">
            <a:avLst/>
          </a:prstGeom>
        </p:spPr>
      </p:pic>
      <p:pic>
        <p:nvPicPr>
          <p:cNvPr id="2" name="Picture 11">
            <a:extLst>
              <a:ext uri="{FF2B5EF4-FFF2-40B4-BE49-F238E27FC236}">
                <a16:creationId xmlns:a16="http://schemas.microsoft.com/office/drawing/2014/main" id="{63473810-17D6-4E1D-D28E-3504EF93A96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9493678" y="5708823"/>
            <a:ext cx="767331" cy="790044"/>
          </a:xfrm>
          <a:prstGeom prst="rect">
            <a:avLst/>
          </a:prstGeom>
        </p:spPr>
      </p:pic>
    </p:spTree>
    <p:extLst>
      <p:ext uri="{BB962C8B-B14F-4D97-AF65-F5344CB8AC3E}">
        <p14:creationId xmlns:p14="http://schemas.microsoft.com/office/powerpoint/2010/main" val="2913793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F6BA5981-A898-F9B7-0068-D3C8D8BB61C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030853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F6BA5981-A898-F9B7-0068-D3C8D8BB61C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734971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noProof="0"/>
              <a:t>Click to edit Master title style</a:t>
            </a:r>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GB" noProof="0" smtClean="0"/>
              <a:t>09/05/2024</a:t>
            </a:fld>
            <a:endParaRPr lang="en-GB" noProof="0"/>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GB" noProof="0"/>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GB" noProof="0" smtClean="0"/>
              <a:t>‹#›</a:t>
            </a:fld>
            <a:endParaRPr lang="en-GB" noProof="0"/>
          </a:p>
        </p:txBody>
      </p:sp>
      <p:pic>
        <p:nvPicPr>
          <p:cNvPr id="9" name="Picture 11">
            <a:extLst>
              <a:ext uri="{FF2B5EF4-FFF2-40B4-BE49-F238E27FC236}">
                <a16:creationId xmlns:a16="http://schemas.microsoft.com/office/drawing/2014/main" id="{F1ED9981-50A7-62AC-5358-6B5AC1865F2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030853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7" name="Picture 11">
            <a:extLst>
              <a:ext uri="{FF2B5EF4-FFF2-40B4-BE49-F238E27FC236}">
                <a16:creationId xmlns:a16="http://schemas.microsoft.com/office/drawing/2014/main" id="{38345911-90C3-B8FF-884D-6F2568F679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653995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7" name="Picture 11">
            <a:extLst>
              <a:ext uri="{FF2B5EF4-FFF2-40B4-BE49-F238E27FC236}">
                <a16:creationId xmlns:a16="http://schemas.microsoft.com/office/drawing/2014/main" id="{334006BD-D80A-EBC8-3798-EE06E4A084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385750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F332-77F7-4BB9-4006-79E48AC54E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BCC0A7C-57A1-7697-9A97-F8FB62BD4A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5EE30EB-1D9F-7CBD-5EE9-8CD4BB45E06F}"/>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E4DEAF58-1B02-E6C3-2047-EA6F8DCD8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6B880-41B8-FFEE-5FA6-411028620CC3}"/>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3DB92B05-3C5C-4D2F-E941-86EEDADAE5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733051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8BCF-99E9-3805-760F-F70E448CE42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F742C59-6BD5-6D90-9AF5-B37BAAB12D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070E166-F192-FA83-C96D-16B27BDE2DA7}"/>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ADA7E0CD-965B-6AA7-87E5-FBFB6BDE7581}"/>
              </a:ext>
            </a:extLst>
          </p:cNvPr>
          <p:cNvSpPr>
            <a:spLocks noGrp="1"/>
          </p:cNvSpPr>
          <p:nvPr>
            <p:ph type="ftr" sz="quarter" idx="11"/>
          </p:nvPr>
        </p:nvSpPr>
        <p:spPr/>
        <p:txBody>
          <a:bodyPr/>
          <a:lstStyle/>
          <a:p>
            <a:endParaRPr lang="en-US"/>
          </a:p>
        </p:txBody>
      </p:sp>
      <p:pic>
        <p:nvPicPr>
          <p:cNvPr id="9" name="Picture 11">
            <a:extLst>
              <a:ext uri="{FF2B5EF4-FFF2-40B4-BE49-F238E27FC236}">
                <a16:creationId xmlns:a16="http://schemas.microsoft.com/office/drawing/2014/main" id="{5E5154C1-0452-382D-A3EA-D9A3D1DDD3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92855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0BF8-69F9-593D-815A-86B55E296EA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E5D385D-A83C-991F-DE26-41AA9E0653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2F58EA-7583-CF6C-739C-8922973E59F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62153ED-E549-AA1B-E7C4-BBA226B951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6BA03A4-5A9A-4942-B8A0-BFB89B7022F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432F611-36FB-BAA9-C91D-81B80FF05D6F}"/>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8" name="Footer Placeholder 7">
            <a:extLst>
              <a:ext uri="{FF2B5EF4-FFF2-40B4-BE49-F238E27FC236}">
                <a16:creationId xmlns:a16="http://schemas.microsoft.com/office/drawing/2014/main" id="{BF810DBF-DA43-23F0-26C6-87601D5CE7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9A3C30-F484-DF05-ADC3-4B2890AC8BCD}"/>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11" name="Picture 11">
            <a:extLst>
              <a:ext uri="{FF2B5EF4-FFF2-40B4-BE49-F238E27FC236}">
                <a16:creationId xmlns:a16="http://schemas.microsoft.com/office/drawing/2014/main" id="{035FFEA1-F982-15E8-45BD-C0767E351C8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572098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27B2D-E106-7C84-8243-FDC9B879A31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29DA33-E9FE-F505-767B-47F7134C5381}"/>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4" name="Footer Placeholder 3">
            <a:extLst>
              <a:ext uri="{FF2B5EF4-FFF2-40B4-BE49-F238E27FC236}">
                <a16:creationId xmlns:a16="http://schemas.microsoft.com/office/drawing/2014/main" id="{61540424-8B09-DCA8-BFAC-F377A4AAE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13E861-B1FC-B82F-A0C6-8649D0457E94}"/>
              </a:ext>
            </a:extLst>
          </p:cNvPr>
          <p:cNvSpPr>
            <a:spLocks noGrp="1"/>
          </p:cNvSpPr>
          <p:nvPr>
            <p:ph type="sldNum" sz="quarter" idx="12"/>
          </p:nvPr>
        </p:nvSpPr>
        <p:spPr/>
        <p:txBody>
          <a:bodyPr/>
          <a:lstStyle/>
          <a:p>
            <a:fld id="{3E5185A4-716C-E044-8BDB-1F8624C1D1BC}" type="slidenum">
              <a:rPr lang="en-US" smtClean="0"/>
              <a:t>‹#›</a:t>
            </a:fld>
            <a:endParaRPr lang="en-US"/>
          </a:p>
        </p:txBody>
      </p:sp>
      <p:sp>
        <p:nvSpPr>
          <p:cNvPr id="9" name="TextBox 4">
            <a:extLst>
              <a:ext uri="{FF2B5EF4-FFF2-40B4-BE49-F238E27FC236}">
                <a16:creationId xmlns:a16="http://schemas.microsoft.com/office/drawing/2014/main" id="{F033E4AD-C96D-FA01-AAA7-92991A55C490}"/>
              </a:ext>
            </a:extLst>
          </p:cNvPr>
          <p:cNvSpPr txBox="1"/>
          <p:nvPr/>
        </p:nvSpPr>
        <p:spPr>
          <a:xfrm>
            <a:off x="283094" y="888043"/>
            <a:ext cx="3086100" cy="3266928"/>
          </a:xfrm>
          <a:prstGeom prst="rect">
            <a:avLst/>
          </a:prstGeom>
        </p:spPr>
        <p:txBody>
          <a:bodyPr lIns="50800" tIns="50800" rIns="50800" bIns="50800" rtlCol="0" anchor="ctr"/>
          <a:lstStyle/>
          <a:p>
            <a:pPr algn="ctr">
              <a:lnSpc>
                <a:spcPts val="2633"/>
              </a:lnSpc>
            </a:pPr>
            <a:endParaRPr/>
          </a:p>
        </p:txBody>
      </p:sp>
      <p:pic>
        <p:nvPicPr>
          <p:cNvPr id="6" name="Picture 11">
            <a:extLst>
              <a:ext uri="{FF2B5EF4-FFF2-40B4-BE49-F238E27FC236}">
                <a16:creationId xmlns:a16="http://schemas.microsoft.com/office/drawing/2014/main" id="{6EE501DD-A837-B685-298C-48C8E1C0BD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63470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27B2D-E106-7C84-8243-FDC9B879A31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29DA33-E9FE-F505-767B-47F7134C5381}"/>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4" name="Footer Placeholder 3">
            <a:extLst>
              <a:ext uri="{FF2B5EF4-FFF2-40B4-BE49-F238E27FC236}">
                <a16:creationId xmlns:a16="http://schemas.microsoft.com/office/drawing/2014/main" id="{61540424-8B09-DCA8-BFAC-F377A4AAE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13E861-B1FC-B82F-A0C6-8649D0457E94}"/>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11" name="Picture 11">
            <a:extLst>
              <a:ext uri="{FF2B5EF4-FFF2-40B4-BE49-F238E27FC236}">
                <a16:creationId xmlns:a16="http://schemas.microsoft.com/office/drawing/2014/main" id="{D6ED8C2E-CBE3-3130-90A1-B9C855B79F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910504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CE327-A5F6-52ED-3D5C-273D8D78A5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854F92-99D3-2A7D-89F9-AD992E6E7E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6412CFB-C458-5F1A-A343-CF2A50194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A1233B-F3AD-FE35-A7B4-D5BC98A40DEA}"/>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5CF92CAB-2395-67C2-21BF-60A82BEE2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9C2AA-B8DE-7526-C9ED-F398E2641E15}"/>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8" name="Picture 11">
            <a:extLst>
              <a:ext uri="{FF2B5EF4-FFF2-40B4-BE49-F238E27FC236}">
                <a16:creationId xmlns:a16="http://schemas.microsoft.com/office/drawing/2014/main" id="{31FBE48E-D083-1592-A771-1AF14E516AE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3954643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5262-A431-DB25-8545-241456C762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D8C45F-419E-7451-3284-0C0C2C82C9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A00DF8-B29C-0319-9081-780A6FFCE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C3D562-D0E9-084E-980F-84D78646484F}"/>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45648023-6BD8-0834-3BBF-AA3B5486F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CC173-895A-E6FF-C836-F03CADC406EA}"/>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CF5042D4-C92C-62AC-F6AB-3C25B73126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973906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A2F6-F003-24E9-DB46-6487EEE8401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D0AB3F-F5FB-ED16-A059-ECBD7171015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4D6518-5B62-6199-F5DB-E05BDDE5067A}"/>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4143285-F879-6032-9675-5F46E885D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24FF0-0736-97D5-2DA3-25A8CADCC552}"/>
              </a:ext>
            </a:extLst>
          </p:cNvPr>
          <p:cNvSpPr>
            <a:spLocks noGrp="1"/>
          </p:cNvSpPr>
          <p:nvPr>
            <p:ph type="sldNum" sz="quarter" idx="12"/>
          </p:nvPr>
        </p:nvSpPr>
        <p:spPr/>
        <p:txBody>
          <a:bodyPr/>
          <a:lstStyle/>
          <a:p>
            <a:fld id="{3E5185A4-716C-E044-8BDB-1F8624C1D1BC}" type="slidenum">
              <a:rPr lang="en-US" smtClean="0"/>
              <a:t>‹#›</a:t>
            </a:fld>
            <a:endParaRPr lang="en-US"/>
          </a:p>
        </p:txBody>
      </p:sp>
    </p:spTree>
    <p:extLst>
      <p:ext uri="{BB962C8B-B14F-4D97-AF65-F5344CB8AC3E}">
        <p14:creationId xmlns:p14="http://schemas.microsoft.com/office/powerpoint/2010/main" val="1953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noProof="0"/>
              <a:t>Click to edit Master title style</a:t>
            </a:r>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GB" noProof="0" smtClean="0"/>
              <a:t>09/05/2024</a:t>
            </a:fld>
            <a:endParaRPr lang="en-GB" noProof="0"/>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GB" noProof="0"/>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GB" noProof="0" smtClean="0"/>
              <a:t>‹#›</a:t>
            </a:fld>
            <a:endParaRPr lang="en-GB" noProof="0"/>
          </a:p>
        </p:txBody>
      </p:sp>
      <p:pic>
        <p:nvPicPr>
          <p:cNvPr id="7" name="Picture 11">
            <a:extLst>
              <a:ext uri="{FF2B5EF4-FFF2-40B4-BE49-F238E27FC236}">
                <a16:creationId xmlns:a16="http://schemas.microsoft.com/office/drawing/2014/main" id="{AE06379F-2B47-BBC8-0002-A8832DA985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653995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CD07C0-67E5-9DAA-4433-9638470A4E4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7F0CE7-6C1B-8344-2D44-0535E93A964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F261CE-2AB4-48AB-0AD5-1C80EE28E48E}"/>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C6A6EDDF-2FB3-474F-1EC2-A11C855E5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A8EB1-2D74-9CC2-D6D1-6B20B330C14C}"/>
              </a:ext>
            </a:extLst>
          </p:cNvPr>
          <p:cNvSpPr>
            <a:spLocks noGrp="1"/>
          </p:cNvSpPr>
          <p:nvPr>
            <p:ph type="sldNum" sz="quarter" idx="12"/>
          </p:nvPr>
        </p:nvSpPr>
        <p:spPr/>
        <p:txBody>
          <a:bodyPr/>
          <a:lstStyle/>
          <a:p>
            <a:fld id="{3E5185A4-716C-E044-8BDB-1F8624C1D1BC}" type="slidenum">
              <a:rPr lang="en-US" smtClean="0"/>
              <a:t>‹#›</a:t>
            </a:fld>
            <a:endParaRPr lang="en-US"/>
          </a:p>
        </p:txBody>
      </p:sp>
    </p:spTree>
    <p:extLst>
      <p:ext uri="{BB962C8B-B14F-4D97-AF65-F5344CB8AC3E}">
        <p14:creationId xmlns:p14="http://schemas.microsoft.com/office/powerpoint/2010/main" val="36886466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9AF318-4839-A72D-D0FB-78FF4512E9DD}"/>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3" name="Footer Placeholder 2">
            <a:extLst>
              <a:ext uri="{FF2B5EF4-FFF2-40B4-BE49-F238E27FC236}">
                <a16:creationId xmlns:a16="http://schemas.microsoft.com/office/drawing/2014/main" id="{40281815-4835-80F3-9BF3-2BC0841F84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8E7A62-CC20-6C2D-548D-4FA8B40C675C}"/>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8" name="Picture 7">
            <a:extLst>
              <a:ext uri="{FF2B5EF4-FFF2-40B4-BE49-F238E27FC236}">
                <a16:creationId xmlns:a16="http://schemas.microsoft.com/office/drawing/2014/main" id="{C121C9C0-4860-17B1-B394-9665BD09E2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1199"/>
            <a:ext cx="12192000" cy="4276919"/>
          </a:xfrm>
          <a:prstGeom prst="rect">
            <a:avLst/>
          </a:prstGeom>
        </p:spPr>
      </p:pic>
      <p:pic>
        <p:nvPicPr>
          <p:cNvPr id="7" name="Picture 11">
            <a:extLst>
              <a:ext uri="{FF2B5EF4-FFF2-40B4-BE49-F238E27FC236}">
                <a16:creationId xmlns:a16="http://schemas.microsoft.com/office/drawing/2014/main" id="{26366E9F-BA72-DA1E-CFCB-E18AE1FC02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71020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96A8-5922-4F23-2794-6BA5C1F19158}"/>
              </a:ext>
            </a:extLst>
          </p:cNvPr>
          <p:cNvSpPr>
            <a:spLocks noGrp="1"/>
          </p:cNvSpPr>
          <p:nvPr>
            <p:ph type="title"/>
          </p:nvPr>
        </p:nvSpPr>
        <p:spPr/>
        <p:txBody>
          <a:bodyPr/>
          <a:lstStyle/>
          <a:p>
            <a:r>
              <a:rPr lang="en-GB"/>
              <a:t>Click to edit Master title style</a:t>
            </a:r>
            <a:endParaRPr lang="en-US"/>
          </a:p>
        </p:txBody>
      </p:sp>
      <p:pic>
        <p:nvPicPr>
          <p:cNvPr id="4" name="Picture 11">
            <a:extLst>
              <a:ext uri="{FF2B5EF4-FFF2-40B4-BE49-F238E27FC236}">
                <a16:creationId xmlns:a16="http://schemas.microsoft.com/office/drawing/2014/main" id="{71939976-E4CC-5D05-D6B6-048078DC5AA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702611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54AED-563E-74A3-6848-2744F87124E9}"/>
              </a:ext>
            </a:extLst>
          </p:cNvPr>
          <p:cNvSpPr>
            <a:spLocks noGrp="1"/>
          </p:cNvSpPr>
          <p:nvPr>
            <p:ph type="title"/>
          </p:nvPr>
        </p:nvSpPr>
        <p:spPr>
          <a:xfrm>
            <a:off x="709613" y="1528848"/>
            <a:ext cx="10515600" cy="1325563"/>
          </a:xfrm>
        </p:spPr>
        <p:txBody>
          <a:bodyPr/>
          <a:lstStyle/>
          <a:p>
            <a:r>
              <a:rPr lang="en-GB"/>
              <a:t>Click to edit Master title style</a:t>
            </a:r>
            <a:endParaRPr lang="en-US"/>
          </a:p>
        </p:txBody>
      </p:sp>
      <p:pic>
        <p:nvPicPr>
          <p:cNvPr id="5" name="Picture 6">
            <a:extLst>
              <a:ext uri="{FF2B5EF4-FFF2-40B4-BE49-F238E27FC236}">
                <a16:creationId xmlns:a16="http://schemas.microsoft.com/office/drawing/2014/main" id="{8F8E0D6A-AB1E-62C5-52AD-667F75C811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262810" y="5668052"/>
            <a:ext cx="912021" cy="908135"/>
          </a:xfrm>
          <a:prstGeom prst="rect">
            <a:avLst/>
          </a:prstGeom>
        </p:spPr>
      </p:pic>
      <p:pic>
        <p:nvPicPr>
          <p:cNvPr id="6" name="Picture 7">
            <a:extLst>
              <a:ext uri="{FF2B5EF4-FFF2-40B4-BE49-F238E27FC236}">
                <a16:creationId xmlns:a16="http://schemas.microsoft.com/office/drawing/2014/main" id="{82A960A2-4432-4E16-7686-34CC311CCA4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1341794" y="5708823"/>
            <a:ext cx="750965" cy="867364"/>
          </a:xfrm>
          <a:prstGeom prst="rect">
            <a:avLst/>
          </a:prstGeom>
        </p:spPr>
      </p:pic>
      <p:pic>
        <p:nvPicPr>
          <p:cNvPr id="7" name="Picture 11">
            <a:extLst>
              <a:ext uri="{FF2B5EF4-FFF2-40B4-BE49-F238E27FC236}">
                <a16:creationId xmlns:a16="http://schemas.microsoft.com/office/drawing/2014/main" id="{561488D7-F4A2-FDB7-6C16-A82D5C72795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9101350" y="5605518"/>
            <a:ext cx="942763" cy="970669"/>
          </a:xfrm>
          <a:prstGeom prst="rect">
            <a:avLst/>
          </a:prstGeom>
        </p:spPr>
      </p:pic>
      <p:pic>
        <p:nvPicPr>
          <p:cNvPr id="8" name="Picture 7">
            <a:extLst>
              <a:ext uri="{FF2B5EF4-FFF2-40B4-BE49-F238E27FC236}">
                <a16:creationId xmlns:a16="http://schemas.microsoft.com/office/drawing/2014/main" id="{8345DF08-4228-8446-A665-6BC145ACB9E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621861"/>
            <a:ext cx="12192000" cy="4276919"/>
          </a:xfrm>
          <a:prstGeom prst="rect">
            <a:avLst/>
          </a:prstGeom>
        </p:spPr>
      </p:pic>
    </p:spTree>
    <p:extLst>
      <p:ext uri="{BB962C8B-B14F-4D97-AF65-F5344CB8AC3E}">
        <p14:creationId xmlns:p14="http://schemas.microsoft.com/office/powerpoint/2010/main" val="2394971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96A8-5922-4F23-2794-6BA5C1F19158}"/>
              </a:ext>
            </a:extLst>
          </p:cNvPr>
          <p:cNvSpPr>
            <a:spLocks noGrp="1"/>
          </p:cNvSpPr>
          <p:nvPr>
            <p:ph type="title"/>
          </p:nvPr>
        </p:nvSpPr>
        <p:spPr/>
        <p:txBody>
          <a:bodyPr/>
          <a:lstStyle/>
          <a:p>
            <a:r>
              <a:rPr lang="en-GB"/>
              <a:t>Click to edit Master title style</a:t>
            </a:r>
            <a:endParaRPr lang="en-US"/>
          </a:p>
        </p:txBody>
      </p:sp>
      <p:pic>
        <p:nvPicPr>
          <p:cNvPr id="4" name="Picture 11">
            <a:extLst>
              <a:ext uri="{FF2B5EF4-FFF2-40B4-BE49-F238E27FC236}">
                <a16:creationId xmlns:a16="http://schemas.microsoft.com/office/drawing/2014/main" id="{71939976-E4CC-5D05-D6B6-048078DC5AA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430024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8BCF-99E9-3805-760F-F70E448CE42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F742C59-6BD5-6D90-9AF5-B37BAAB12D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3E87FD-C2F2-4E13-05A0-7BF9BD9E4B2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070E166-F192-FA83-C96D-16B27BDE2DA7}"/>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ADA7E0CD-965B-6AA7-87E5-FBFB6BDE75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36283-3E79-3D56-58FB-D8445BA582A9}"/>
              </a:ext>
            </a:extLst>
          </p:cNvPr>
          <p:cNvSpPr>
            <a:spLocks noGrp="1"/>
          </p:cNvSpPr>
          <p:nvPr>
            <p:ph type="sldNum" sz="quarter" idx="12"/>
          </p:nvPr>
        </p:nvSpPr>
        <p:spPr/>
        <p:txBody>
          <a:bodyPr/>
          <a:lstStyle/>
          <a:p>
            <a:fld id="{3E5185A4-716C-E044-8BDB-1F8624C1D1BC}" type="slidenum">
              <a:rPr lang="en-US" smtClean="0"/>
              <a:t>‹#›</a:t>
            </a:fld>
            <a:endParaRPr lang="en-US"/>
          </a:p>
        </p:txBody>
      </p:sp>
    </p:spTree>
    <p:extLst>
      <p:ext uri="{BB962C8B-B14F-4D97-AF65-F5344CB8AC3E}">
        <p14:creationId xmlns:p14="http://schemas.microsoft.com/office/powerpoint/2010/main" val="755797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noProof="0"/>
              <a:t>Click to edit Master title style</a:t>
            </a:r>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GB" noProof="0" smtClean="0"/>
              <a:t>09/05/2024</a:t>
            </a:fld>
            <a:endParaRPr lang="en-GB" noProof="0"/>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GB" noProof="0"/>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GB" noProof="0" smtClean="0"/>
              <a:t>‹#›</a:t>
            </a:fld>
            <a:endParaRPr lang="en-GB" noProof="0"/>
          </a:p>
        </p:txBody>
      </p:sp>
      <p:pic>
        <p:nvPicPr>
          <p:cNvPr id="7" name="Picture 11">
            <a:extLst>
              <a:ext uri="{FF2B5EF4-FFF2-40B4-BE49-F238E27FC236}">
                <a16:creationId xmlns:a16="http://schemas.microsoft.com/office/drawing/2014/main" id="{27344CDF-18E5-F2FE-21B5-E154BF37410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385750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F332-77F7-4BB9-4006-79E48AC54E3F}"/>
              </a:ext>
            </a:extLst>
          </p:cNvPr>
          <p:cNvSpPr>
            <a:spLocks noGrp="1"/>
          </p:cNvSpPr>
          <p:nvPr>
            <p:ph type="title"/>
          </p:nvPr>
        </p:nvSpPr>
        <p:spPr>
          <a:xfrm>
            <a:off x="831850" y="1709738"/>
            <a:ext cx="10515600" cy="2852737"/>
          </a:xfrm>
        </p:spPr>
        <p:txBody>
          <a:bodyPr anchor="b"/>
          <a:lstStyle>
            <a:lvl1pPr>
              <a:defRPr sz="6000"/>
            </a:lvl1pPr>
          </a:lstStyle>
          <a:p>
            <a:r>
              <a:rPr lang="en-GB" noProof="0"/>
              <a:t>Click to edit Master title style</a:t>
            </a:r>
          </a:p>
        </p:txBody>
      </p:sp>
      <p:sp>
        <p:nvSpPr>
          <p:cNvPr id="3" name="Text Placeholder 2">
            <a:extLst>
              <a:ext uri="{FF2B5EF4-FFF2-40B4-BE49-F238E27FC236}">
                <a16:creationId xmlns:a16="http://schemas.microsoft.com/office/drawing/2014/main" id="{FBCC0A7C-57A1-7697-9A97-F8FB62BD4A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a:t>Click to edit Master text styles</a:t>
            </a:r>
          </a:p>
        </p:txBody>
      </p:sp>
      <p:sp>
        <p:nvSpPr>
          <p:cNvPr id="4" name="Date Placeholder 3">
            <a:extLst>
              <a:ext uri="{FF2B5EF4-FFF2-40B4-BE49-F238E27FC236}">
                <a16:creationId xmlns:a16="http://schemas.microsoft.com/office/drawing/2014/main" id="{B5EE30EB-1D9F-7CBD-5EE9-8CD4BB45E06F}"/>
              </a:ext>
            </a:extLst>
          </p:cNvPr>
          <p:cNvSpPr>
            <a:spLocks noGrp="1"/>
          </p:cNvSpPr>
          <p:nvPr>
            <p:ph type="dt" sz="half" idx="10"/>
          </p:nvPr>
        </p:nvSpPr>
        <p:spPr/>
        <p:txBody>
          <a:bodyPr/>
          <a:lstStyle/>
          <a:p>
            <a:fld id="{0CEB2ACC-7CBC-F146-9D8D-F3CB02D92E12}" type="datetimeFigureOut">
              <a:rPr lang="en-GB" noProof="0" smtClean="0"/>
              <a:t>09/05/2024</a:t>
            </a:fld>
            <a:endParaRPr lang="en-GB" noProof="0"/>
          </a:p>
        </p:txBody>
      </p:sp>
      <p:sp>
        <p:nvSpPr>
          <p:cNvPr id="5" name="Footer Placeholder 4">
            <a:extLst>
              <a:ext uri="{FF2B5EF4-FFF2-40B4-BE49-F238E27FC236}">
                <a16:creationId xmlns:a16="http://schemas.microsoft.com/office/drawing/2014/main" id="{E4DEAF58-1B02-E6C3-2047-EA6F8DCD879F}"/>
              </a:ext>
            </a:extLst>
          </p:cNvPr>
          <p:cNvSpPr>
            <a:spLocks noGrp="1"/>
          </p:cNvSpPr>
          <p:nvPr>
            <p:ph type="ftr" sz="quarter" idx="11"/>
          </p:nvPr>
        </p:nvSpPr>
        <p:spPr/>
        <p:txBody>
          <a:bodyPr/>
          <a:lstStyle/>
          <a:p>
            <a:endParaRPr lang="en-GB" noProof="0"/>
          </a:p>
        </p:txBody>
      </p:sp>
      <p:sp>
        <p:nvSpPr>
          <p:cNvPr id="6" name="Slide Number Placeholder 5">
            <a:extLst>
              <a:ext uri="{FF2B5EF4-FFF2-40B4-BE49-F238E27FC236}">
                <a16:creationId xmlns:a16="http://schemas.microsoft.com/office/drawing/2014/main" id="{2BA6B880-41B8-FFEE-5FA6-411028620CC3}"/>
              </a:ext>
            </a:extLst>
          </p:cNvPr>
          <p:cNvSpPr>
            <a:spLocks noGrp="1"/>
          </p:cNvSpPr>
          <p:nvPr>
            <p:ph type="sldNum" sz="quarter" idx="12"/>
          </p:nvPr>
        </p:nvSpPr>
        <p:spPr/>
        <p:txBody>
          <a:bodyPr/>
          <a:lstStyle/>
          <a:p>
            <a:fld id="{3E5185A4-716C-E044-8BDB-1F8624C1D1BC}" type="slidenum">
              <a:rPr lang="en-GB" noProof="0" smtClean="0"/>
              <a:t>‹#›</a:t>
            </a:fld>
            <a:endParaRPr lang="en-GB" noProof="0"/>
          </a:p>
        </p:txBody>
      </p:sp>
      <p:pic>
        <p:nvPicPr>
          <p:cNvPr id="9" name="Picture 11">
            <a:extLst>
              <a:ext uri="{FF2B5EF4-FFF2-40B4-BE49-F238E27FC236}">
                <a16:creationId xmlns:a16="http://schemas.microsoft.com/office/drawing/2014/main" id="{5E200FCF-78A9-AE67-98E8-9EFF2D484AE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733051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8BCF-99E9-3805-760F-F70E448CE42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F742C59-6BD5-6D90-9AF5-B37BAAB12D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3E87FD-C2F2-4E13-05A0-7BF9BD9E4B2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070E166-F192-FA83-C96D-16B27BDE2DA7}"/>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ADA7E0CD-965B-6AA7-87E5-FBFB6BDE75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36283-3E79-3D56-58FB-D8445BA582A9}"/>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C22E88DA-B777-7302-17DE-591A0185C6F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928550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0BF8-69F9-593D-815A-86B55E296EA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E5D385D-A83C-991F-DE26-41AA9E0653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2F58EA-7583-CF6C-739C-8922973E59F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62153ED-E549-AA1B-E7C4-BBA226B951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6BA03A4-5A9A-4942-B8A0-BFB89B7022F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432F611-36FB-BAA9-C91D-81B80FF05D6F}"/>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8" name="Footer Placeholder 7">
            <a:extLst>
              <a:ext uri="{FF2B5EF4-FFF2-40B4-BE49-F238E27FC236}">
                <a16:creationId xmlns:a16="http://schemas.microsoft.com/office/drawing/2014/main" id="{BF810DBF-DA43-23F0-26C6-87601D5CE7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9A3C30-F484-DF05-ADC3-4B2890AC8BCD}"/>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11" name="Picture 11">
            <a:extLst>
              <a:ext uri="{FF2B5EF4-FFF2-40B4-BE49-F238E27FC236}">
                <a16:creationId xmlns:a16="http://schemas.microsoft.com/office/drawing/2014/main" id="{59D75557-BB72-A388-6D9E-1A8EFBC35E7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572098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27B2D-E106-7C84-8243-FDC9B879A311}"/>
              </a:ext>
            </a:extLst>
          </p:cNvPr>
          <p:cNvSpPr>
            <a:spLocks noGrp="1"/>
          </p:cNvSpPr>
          <p:nvPr>
            <p:ph type="title"/>
          </p:nvPr>
        </p:nvSpPr>
        <p:spPr/>
        <p:txBody>
          <a:bodyPr/>
          <a:lstStyle/>
          <a:p>
            <a:r>
              <a:rPr lang="en-GB" noProof="0"/>
              <a:t>Click to edit Master title style</a:t>
            </a:r>
          </a:p>
        </p:txBody>
      </p:sp>
      <p:sp>
        <p:nvSpPr>
          <p:cNvPr id="3" name="Date Placeholder 2">
            <a:extLst>
              <a:ext uri="{FF2B5EF4-FFF2-40B4-BE49-F238E27FC236}">
                <a16:creationId xmlns:a16="http://schemas.microsoft.com/office/drawing/2014/main" id="{1B29DA33-E9FE-F505-767B-47F7134C5381}"/>
              </a:ext>
            </a:extLst>
          </p:cNvPr>
          <p:cNvSpPr>
            <a:spLocks noGrp="1"/>
          </p:cNvSpPr>
          <p:nvPr>
            <p:ph type="dt" sz="half" idx="10"/>
          </p:nvPr>
        </p:nvSpPr>
        <p:spPr/>
        <p:txBody>
          <a:bodyPr/>
          <a:lstStyle/>
          <a:p>
            <a:fld id="{0CEB2ACC-7CBC-F146-9D8D-F3CB02D92E12}" type="datetimeFigureOut">
              <a:rPr lang="en-GB" noProof="0" smtClean="0"/>
              <a:t>09/05/2024</a:t>
            </a:fld>
            <a:endParaRPr lang="en-GB" noProof="0"/>
          </a:p>
        </p:txBody>
      </p:sp>
      <p:sp>
        <p:nvSpPr>
          <p:cNvPr id="4" name="Footer Placeholder 3">
            <a:extLst>
              <a:ext uri="{FF2B5EF4-FFF2-40B4-BE49-F238E27FC236}">
                <a16:creationId xmlns:a16="http://schemas.microsoft.com/office/drawing/2014/main" id="{61540424-8B09-DCA8-BFAC-F377A4AAEB44}"/>
              </a:ext>
            </a:extLst>
          </p:cNvPr>
          <p:cNvSpPr>
            <a:spLocks noGrp="1"/>
          </p:cNvSpPr>
          <p:nvPr>
            <p:ph type="ftr" sz="quarter" idx="11"/>
          </p:nvPr>
        </p:nvSpPr>
        <p:spPr/>
        <p:txBody>
          <a:bodyPr/>
          <a:lstStyle/>
          <a:p>
            <a:endParaRPr lang="en-GB" noProof="0"/>
          </a:p>
        </p:txBody>
      </p:sp>
      <p:sp>
        <p:nvSpPr>
          <p:cNvPr id="5" name="Slide Number Placeholder 4">
            <a:extLst>
              <a:ext uri="{FF2B5EF4-FFF2-40B4-BE49-F238E27FC236}">
                <a16:creationId xmlns:a16="http://schemas.microsoft.com/office/drawing/2014/main" id="{9613E861-B1FC-B82F-A0C6-8649D0457E94}"/>
              </a:ext>
            </a:extLst>
          </p:cNvPr>
          <p:cNvSpPr>
            <a:spLocks noGrp="1"/>
          </p:cNvSpPr>
          <p:nvPr>
            <p:ph type="sldNum" sz="quarter" idx="12"/>
          </p:nvPr>
        </p:nvSpPr>
        <p:spPr/>
        <p:txBody>
          <a:bodyPr/>
          <a:lstStyle/>
          <a:p>
            <a:fld id="{3E5185A4-716C-E044-8BDB-1F8624C1D1BC}" type="slidenum">
              <a:rPr lang="en-GB" noProof="0" smtClean="0"/>
              <a:t>‹#›</a:t>
            </a:fld>
            <a:endParaRPr lang="en-GB" noProof="0"/>
          </a:p>
        </p:txBody>
      </p:sp>
      <p:sp>
        <p:nvSpPr>
          <p:cNvPr id="9" name="TextBox 4">
            <a:extLst>
              <a:ext uri="{FF2B5EF4-FFF2-40B4-BE49-F238E27FC236}">
                <a16:creationId xmlns:a16="http://schemas.microsoft.com/office/drawing/2014/main" id="{F033E4AD-C96D-FA01-AAA7-92991A55C490}"/>
              </a:ext>
            </a:extLst>
          </p:cNvPr>
          <p:cNvSpPr txBox="1"/>
          <p:nvPr/>
        </p:nvSpPr>
        <p:spPr>
          <a:xfrm>
            <a:off x="283094" y="888043"/>
            <a:ext cx="3086100" cy="3266928"/>
          </a:xfrm>
          <a:prstGeom prst="rect">
            <a:avLst/>
          </a:prstGeom>
        </p:spPr>
        <p:txBody>
          <a:bodyPr lIns="50800" tIns="50800" rIns="50800" bIns="50800" rtlCol="0" anchor="ctr"/>
          <a:lstStyle/>
          <a:p>
            <a:pPr algn="ctr">
              <a:lnSpc>
                <a:spcPts val="2633"/>
              </a:lnSpc>
            </a:pPr>
            <a:endParaRPr lang="en-GB" noProof="0"/>
          </a:p>
        </p:txBody>
      </p:sp>
      <p:pic>
        <p:nvPicPr>
          <p:cNvPr id="6" name="Picture 11">
            <a:extLst>
              <a:ext uri="{FF2B5EF4-FFF2-40B4-BE49-F238E27FC236}">
                <a16:creationId xmlns:a16="http://schemas.microsoft.com/office/drawing/2014/main" id="{498B07F7-CF23-A8D6-8273-8490598AAF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63470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27B2D-E106-7C84-8243-FDC9B879A311}"/>
              </a:ext>
            </a:extLst>
          </p:cNvPr>
          <p:cNvSpPr>
            <a:spLocks noGrp="1"/>
          </p:cNvSpPr>
          <p:nvPr>
            <p:ph type="title"/>
          </p:nvPr>
        </p:nvSpPr>
        <p:spPr/>
        <p:txBody>
          <a:bodyPr/>
          <a:lstStyle/>
          <a:p>
            <a:r>
              <a:rPr lang="en-GB" noProof="0"/>
              <a:t>Click to edit Master title style</a:t>
            </a:r>
          </a:p>
        </p:txBody>
      </p:sp>
      <p:sp>
        <p:nvSpPr>
          <p:cNvPr id="3" name="Date Placeholder 2">
            <a:extLst>
              <a:ext uri="{FF2B5EF4-FFF2-40B4-BE49-F238E27FC236}">
                <a16:creationId xmlns:a16="http://schemas.microsoft.com/office/drawing/2014/main" id="{1B29DA33-E9FE-F505-767B-47F7134C5381}"/>
              </a:ext>
            </a:extLst>
          </p:cNvPr>
          <p:cNvSpPr>
            <a:spLocks noGrp="1"/>
          </p:cNvSpPr>
          <p:nvPr>
            <p:ph type="dt" sz="half" idx="10"/>
          </p:nvPr>
        </p:nvSpPr>
        <p:spPr/>
        <p:txBody>
          <a:bodyPr/>
          <a:lstStyle/>
          <a:p>
            <a:fld id="{0CEB2ACC-7CBC-F146-9D8D-F3CB02D92E12}" type="datetimeFigureOut">
              <a:rPr lang="en-GB" noProof="0" smtClean="0"/>
              <a:t>09/05/2024</a:t>
            </a:fld>
            <a:endParaRPr lang="en-GB" noProof="0"/>
          </a:p>
        </p:txBody>
      </p:sp>
      <p:sp>
        <p:nvSpPr>
          <p:cNvPr id="4" name="Footer Placeholder 3">
            <a:extLst>
              <a:ext uri="{FF2B5EF4-FFF2-40B4-BE49-F238E27FC236}">
                <a16:creationId xmlns:a16="http://schemas.microsoft.com/office/drawing/2014/main" id="{61540424-8B09-DCA8-BFAC-F377A4AAEB44}"/>
              </a:ext>
            </a:extLst>
          </p:cNvPr>
          <p:cNvSpPr>
            <a:spLocks noGrp="1"/>
          </p:cNvSpPr>
          <p:nvPr>
            <p:ph type="ftr" sz="quarter" idx="11"/>
          </p:nvPr>
        </p:nvSpPr>
        <p:spPr/>
        <p:txBody>
          <a:bodyPr/>
          <a:lstStyle/>
          <a:p>
            <a:endParaRPr lang="en-GB" noProof="0"/>
          </a:p>
        </p:txBody>
      </p:sp>
      <p:sp>
        <p:nvSpPr>
          <p:cNvPr id="5" name="Slide Number Placeholder 4">
            <a:extLst>
              <a:ext uri="{FF2B5EF4-FFF2-40B4-BE49-F238E27FC236}">
                <a16:creationId xmlns:a16="http://schemas.microsoft.com/office/drawing/2014/main" id="{9613E861-B1FC-B82F-A0C6-8649D0457E94}"/>
              </a:ext>
            </a:extLst>
          </p:cNvPr>
          <p:cNvSpPr>
            <a:spLocks noGrp="1"/>
          </p:cNvSpPr>
          <p:nvPr>
            <p:ph type="sldNum" sz="quarter" idx="12"/>
          </p:nvPr>
        </p:nvSpPr>
        <p:spPr/>
        <p:txBody>
          <a:bodyPr/>
          <a:lstStyle/>
          <a:p>
            <a:fld id="{3E5185A4-716C-E044-8BDB-1F8624C1D1BC}" type="slidenum">
              <a:rPr lang="en-GB" noProof="0" smtClean="0"/>
              <a:t>‹#›</a:t>
            </a:fld>
            <a:endParaRPr lang="en-GB" noProof="0"/>
          </a:p>
        </p:txBody>
      </p:sp>
      <p:pic>
        <p:nvPicPr>
          <p:cNvPr id="11" name="Picture 11">
            <a:extLst>
              <a:ext uri="{FF2B5EF4-FFF2-40B4-BE49-F238E27FC236}">
                <a16:creationId xmlns:a16="http://schemas.microsoft.com/office/drawing/2014/main" id="{B258C877-4650-BE9C-F177-0A5F72532D6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91050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50C954-38EA-8B84-C416-DFEBF9C81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noProof="0"/>
              <a:t>Click to edit Master title style</a:t>
            </a:r>
          </a:p>
        </p:txBody>
      </p:sp>
      <p:sp>
        <p:nvSpPr>
          <p:cNvPr id="3" name="Text Placeholder 2">
            <a:extLst>
              <a:ext uri="{FF2B5EF4-FFF2-40B4-BE49-F238E27FC236}">
                <a16:creationId xmlns:a16="http://schemas.microsoft.com/office/drawing/2014/main" id="{C27521D5-B6CA-1EF7-496B-043B1DE36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86601AFE-AD36-E920-90A3-2330934F0F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EB2ACC-7CBC-F146-9D8D-F3CB02D92E12}" type="datetimeFigureOut">
              <a:rPr lang="en-GB" noProof="0" smtClean="0"/>
              <a:t>09/05/2024</a:t>
            </a:fld>
            <a:endParaRPr lang="en-GB" noProof="0"/>
          </a:p>
        </p:txBody>
      </p:sp>
      <p:sp>
        <p:nvSpPr>
          <p:cNvPr id="5" name="Footer Placeholder 4">
            <a:extLst>
              <a:ext uri="{FF2B5EF4-FFF2-40B4-BE49-F238E27FC236}">
                <a16:creationId xmlns:a16="http://schemas.microsoft.com/office/drawing/2014/main" id="{A431A432-5979-6543-5941-5ABA3C94D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a:extLst>
              <a:ext uri="{FF2B5EF4-FFF2-40B4-BE49-F238E27FC236}">
                <a16:creationId xmlns:a16="http://schemas.microsoft.com/office/drawing/2014/main" id="{07526F49-1CA4-85A1-4E23-A7DF8523F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5185A4-716C-E044-8BDB-1F8624C1D1BC}" type="slidenum">
              <a:rPr lang="en-GB" noProof="0" smtClean="0"/>
              <a:t>‹#›</a:t>
            </a:fld>
            <a:endParaRPr lang="en-GB" noProof="0"/>
          </a:p>
        </p:txBody>
      </p:sp>
    </p:spTree>
    <p:extLst>
      <p:ext uri="{BB962C8B-B14F-4D97-AF65-F5344CB8AC3E}">
        <p14:creationId xmlns:p14="http://schemas.microsoft.com/office/powerpoint/2010/main" val="298882876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38" r:id="rId3"/>
    <p:sldLayoutId id="2147483736" r:id="rId4"/>
    <p:sldLayoutId id="2147483744" r:id="rId5"/>
    <p:sldLayoutId id="2147483745" r:id="rId6"/>
    <p:sldLayoutId id="2147483746" r:id="rId7"/>
    <p:sldLayoutId id="2147483747" r:id="rId8"/>
    <p:sldLayoutId id="2147483737" r:id="rId9"/>
    <p:sldLayoutId id="2147483749" r:id="rId10"/>
    <p:sldLayoutId id="2147483733" r:id="rId11"/>
    <p:sldLayoutId id="2147483734" r:id="rId12"/>
    <p:sldLayoutId id="2147483735" r:id="rId13"/>
    <p:sldLayoutId id="2147483748" r:id="rId14"/>
    <p:sldLayoutId id="2147483739" r:id="rId15"/>
    <p:sldLayoutId id="2147483750" r:id="rId16"/>
  </p:sldLayoutIdLst>
  <p:txStyles>
    <p:titleStyle>
      <a:lvl1pPr algn="l" defTabSz="914400" rtl="0" eaLnBrk="1" latinLnBrk="0" hangingPunct="1">
        <a:lnSpc>
          <a:spcPct val="90000"/>
        </a:lnSpc>
        <a:spcBef>
          <a:spcPct val="0"/>
        </a:spcBef>
        <a:buNone/>
        <a:defRPr sz="60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50C954-38EA-8B84-C416-DFEBF9C81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7521D5-B6CA-1EF7-496B-043B1DE36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601AFE-AD36-E920-90A3-2330934F0F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0CEB2ACC-7CBC-F146-9D8D-F3CB02D92E12}" type="datetimeFigureOut">
              <a:rPr lang="en-US" smtClean="0"/>
              <a:pPr/>
              <a:t>5/9/24</a:t>
            </a:fld>
            <a:endParaRPr lang="en-US"/>
          </a:p>
        </p:txBody>
      </p:sp>
      <p:sp>
        <p:nvSpPr>
          <p:cNvPr id="5" name="Footer Placeholder 4">
            <a:extLst>
              <a:ext uri="{FF2B5EF4-FFF2-40B4-BE49-F238E27FC236}">
                <a16:creationId xmlns:a16="http://schemas.microsoft.com/office/drawing/2014/main" id="{A431A432-5979-6543-5941-5ABA3C94D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07526F49-1CA4-85A1-4E23-A7DF8523F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3E5185A4-716C-E044-8BDB-1F8624C1D1BC}" type="slidenum">
              <a:rPr lang="en-US" smtClean="0"/>
              <a:pPr/>
              <a:t>‹#›</a:t>
            </a:fld>
            <a:endParaRPr lang="en-US"/>
          </a:p>
        </p:txBody>
      </p:sp>
    </p:spTree>
    <p:extLst>
      <p:ext uri="{BB962C8B-B14F-4D97-AF65-F5344CB8AC3E}">
        <p14:creationId xmlns:p14="http://schemas.microsoft.com/office/powerpoint/2010/main" val="2988828761"/>
      </p:ext>
    </p:extLst>
  </p:cSld>
  <p:clrMap bg1="lt1" tx1="dk1" bg2="lt2" tx2="dk2" accent1="accent1" accent2="accent2" accent3="accent3" accent4="accent4" accent5="accent5" accent6="accent6" hlink="hlink" folHlink="folHlink"/>
  <p:sldLayoutIdLst>
    <p:sldLayoutId id="2147483730" r:id="rId1"/>
    <p:sldLayoutId id="2147483718" r:id="rId2"/>
    <p:sldLayoutId id="2147483672" r:id="rId3"/>
    <p:sldLayoutId id="2147483731"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32" r:id="rId15"/>
    <p:sldLayoutId id="2147483729" r:id="rId16"/>
    <p:sldLayoutId id="2147483740" r:id="rId17"/>
    <p:sldLayoutId id="2147483669" r:id="rId18"/>
    <p:sldLayoutId id="2147483708" r:id="rId19"/>
  </p:sldLayoutIdLst>
  <p:txStyles>
    <p:titleStyle>
      <a:lvl1pPr algn="l" defTabSz="914400" rtl="0" eaLnBrk="1" latinLnBrk="0" hangingPunct="1">
        <a:lnSpc>
          <a:spcPct val="90000"/>
        </a:lnSpc>
        <a:spcBef>
          <a:spcPct val="0"/>
        </a:spcBef>
        <a:buNone/>
        <a:defRPr sz="60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2.jpe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3.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4.xml"/><Relationship Id="rId1" Type="http://schemas.openxmlformats.org/officeDocument/2006/relationships/slideLayout" Target="../slideLayouts/slideLayout18.xml"/><Relationship Id="rId4" Type="http://schemas.openxmlformats.org/officeDocument/2006/relationships/image" Target="../media/image119.png"/></Relationships>
</file>

<file path=ppt/slides/_rels/slide105.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106.xml"/><Relationship Id="rId1" Type="http://schemas.openxmlformats.org/officeDocument/2006/relationships/slideLayout" Target="../slideLayouts/slideLayout15.xml"/><Relationship Id="rId4" Type="http://schemas.openxmlformats.org/officeDocument/2006/relationships/image" Target="../media/image122.tiff"/></Relationships>
</file>

<file path=ppt/slides/_rels/slide107.xml.rels><?xml version="1.0" encoding="UTF-8" standalone="yes"?>
<Relationships xmlns="http://schemas.openxmlformats.org/package/2006/relationships"><Relationship Id="rId2" Type="http://schemas.openxmlformats.org/officeDocument/2006/relationships/image" Target="../media/image123.tif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8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88.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89.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99.tiff"/></Relationships>
</file>

<file path=ppt/slides/_rels/slide9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4.svg"/></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3.xml"/><Relationship Id="rId1" Type="http://schemas.openxmlformats.org/officeDocument/2006/relationships/slideLayout" Target="../slideLayouts/slideLayout16.xml"/><Relationship Id="rId6" Type="http://schemas.openxmlformats.org/officeDocument/2006/relationships/image" Target="../media/image106.jpeg"/><Relationship Id="rId5" Type="http://schemas.openxmlformats.org/officeDocument/2006/relationships/image" Target="../media/image104.svg"/><Relationship Id="rId4" Type="http://schemas.openxmlformats.org/officeDocument/2006/relationships/image" Target="../media/image103.png"/></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4.xml"/><Relationship Id="rId1" Type="http://schemas.openxmlformats.org/officeDocument/2006/relationships/slideLayout" Target="../slideLayouts/slideLayout16.xml"/><Relationship Id="rId6" Type="http://schemas.openxmlformats.org/officeDocument/2006/relationships/image" Target="../media/image108.jpeg"/><Relationship Id="rId5" Type="http://schemas.openxmlformats.org/officeDocument/2006/relationships/image" Target="../media/image104.svg"/><Relationship Id="rId4" Type="http://schemas.openxmlformats.org/officeDocument/2006/relationships/image" Target="../media/image103.png"/></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5.xml"/><Relationship Id="rId1" Type="http://schemas.openxmlformats.org/officeDocument/2006/relationships/slideLayout" Target="../slideLayouts/slideLayout16.xml"/><Relationship Id="rId6" Type="http://schemas.openxmlformats.org/officeDocument/2006/relationships/image" Target="../media/image110.jpeg"/><Relationship Id="rId5" Type="http://schemas.openxmlformats.org/officeDocument/2006/relationships/image" Target="../media/image104.svg"/><Relationship Id="rId4" Type="http://schemas.openxmlformats.org/officeDocument/2006/relationships/image" Target="../media/image103.png"/></Relationships>
</file>

<file path=ppt/slides/_rels/slide9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6.xml"/><Relationship Id="rId1" Type="http://schemas.openxmlformats.org/officeDocument/2006/relationships/slideLayout" Target="../slideLayouts/slideLayout16.xml"/><Relationship Id="rId6" Type="http://schemas.openxmlformats.org/officeDocument/2006/relationships/image" Target="../media/image112.jpeg"/><Relationship Id="rId5" Type="http://schemas.openxmlformats.org/officeDocument/2006/relationships/image" Target="../media/image104.svg"/><Relationship Id="rId4" Type="http://schemas.openxmlformats.org/officeDocument/2006/relationships/image" Target="../media/image103.png"/></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7.xml"/><Relationship Id="rId1" Type="http://schemas.openxmlformats.org/officeDocument/2006/relationships/slideLayout" Target="../slideLayouts/slideLayout16.xml"/><Relationship Id="rId6" Type="http://schemas.openxmlformats.org/officeDocument/2006/relationships/image" Target="../media/image114.jpeg"/><Relationship Id="rId5" Type="http://schemas.openxmlformats.org/officeDocument/2006/relationships/image" Target="../media/image104.svg"/><Relationship Id="rId4" Type="http://schemas.openxmlformats.org/officeDocument/2006/relationships/image" Target="../media/image103.png"/></Relationships>
</file>

<file path=ppt/slides/_rels/slide9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image" Target="../media/image104.svg"/><Relationship Id="rId4" Type="http://schemas.openxmlformats.org/officeDocument/2006/relationships/image" Target="../media/image103.png"/></Relationships>
</file>

<file path=ppt/slides/_rels/slide9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9.xml"/><Relationship Id="rId1" Type="http://schemas.openxmlformats.org/officeDocument/2006/relationships/slideLayout" Target="../slideLayouts/slideLayout3.xml"/><Relationship Id="rId5" Type="http://schemas.openxmlformats.org/officeDocument/2006/relationships/image" Target="../media/image104.svg"/><Relationship Id="rId4"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Trauma</a:t>
            </a:r>
          </a:p>
        </p:txBody>
      </p:sp>
      <p:sp>
        <p:nvSpPr>
          <p:cNvPr id="7" name="Google Shape;50;p1">
            <a:extLst>
              <a:ext uri="{FF2B5EF4-FFF2-40B4-BE49-F238E27FC236}">
                <a16:creationId xmlns:a16="http://schemas.microsoft.com/office/drawing/2014/main" id="{CD118F75-F65B-C1DC-4DF4-6F8B90A993C3}"/>
              </a:ext>
            </a:extLst>
          </p:cNvPr>
          <p:cNvSpPr txBox="1"/>
          <p:nvPr/>
        </p:nvSpPr>
        <p:spPr>
          <a:xfrm>
            <a:off x="-156947" y="3315770"/>
            <a:ext cx="12105453" cy="523180"/>
          </a:xfrm>
          <a:prstGeom prst="rect">
            <a:avLst/>
          </a:prstGeom>
          <a:noFill/>
          <a:ln>
            <a:noFill/>
          </a:ln>
        </p:spPr>
        <p:txBody>
          <a:bodyPr spcFirstLastPara="1" wrap="square" lIns="36575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r>
              <a:rPr lang="en-US" sz="2800" b="1" i="0" u="none" strike="noStrike" cap="none">
                <a:solidFill>
                  <a:schemeClr val="accent1">
                    <a:lumMod val="50000"/>
                  </a:schemeClr>
                </a:solidFill>
                <a:latin typeface="Source Sans Pro"/>
                <a:ea typeface="Quattrocento Sans"/>
                <a:cs typeface="Quattrocento Sans"/>
                <a:sym typeface="Quattrocento Sans"/>
              </a:rPr>
              <a:t>Basic Emergency Care Course</a:t>
            </a:r>
            <a:endParaRPr lang="en-US" sz="2800" i="0" u="none" strike="noStrike" cap="none">
              <a:solidFill>
                <a:schemeClr val="accent1">
                  <a:lumMod val="50000"/>
                </a:schemeClr>
              </a:solidFill>
              <a:latin typeface="Source Sans Pro"/>
              <a:ea typeface="Quattrocento Sans"/>
              <a:cs typeface="Quattrocento Sans"/>
            </a:endParaRPr>
          </a:p>
        </p:txBody>
      </p:sp>
      <p:pic>
        <p:nvPicPr>
          <p:cNvPr id="10" name="Picture 10" descr="Logo, company name&#10;&#10;Description automatically generated">
            <a:extLst>
              <a:ext uri="{FF2B5EF4-FFF2-40B4-BE49-F238E27FC236}">
                <a16:creationId xmlns:a16="http://schemas.microsoft.com/office/drawing/2014/main" id="{5FA17D39-950F-0825-4B1A-A05E0F473C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0107" y="5716787"/>
            <a:ext cx="3155301" cy="1090789"/>
          </a:xfrm>
          <a:prstGeom prst="rect">
            <a:avLst/>
          </a:prstGeom>
        </p:spPr>
      </p:pic>
      <p:pic>
        <p:nvPicPr>
          <p:cNvPr id="3" name="Picture 3">
            <a:extLst>
              <a:ext uri="{FF2B5EF4-FFF2-40B4-BE49-F238E27FC236}">
                <a16:creationId xmlns:a16="http://schemas.microsoft.com/office/drawing/2014/main" id="{96ABD32B-EA81-07C5-A650-3683139938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9331" y="51687"/>
            <a:ext cx="1155411" cy="1704975"/>
          </a:xfrm>
          <a:prstGeom prst="rect">
            <a:avLst/>
          </a:prstGeom>
        </p:spPr>
      </p:pic>
    </p:spTree>
    <p:extLst>
      <p:ext uri="{BB962C8B-B14F-4D97-AF65-F5344CB8AC3E}">
        <p14:creationId xmlns:p14="http://schemas.microsoft.com/office/powerpoint/2010/main" val="991195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rPr>
              <a:t>Airway Management with Cervical Spine Immobilization </a:t>
            </a:r>
          </a:p>
        </p:txBody>
      </p:sp>
      <p:sp>
        <p:nvSpPr>
          <p:cNvPr id="4" name="Content Placeholder 3">
            <a:extLst>
              <a:ext uri="{FF2B5EF4-FFF2-40B4-BE49-F238E27FC236}">
                <a16:creationId xmlns:a16="http://schemas.microsoft.com/office/drawing/2014/main" id="{98779C9D-79E9-2EE1-D1FE-A89D43DA47D9}"/>
              </a:ext>
            </a:extLst>
          </p:cNvPr>
          <p:cNvSpPr>
            <a:spLocks noGrp="1"/>
          </p:cNvSpPr>
          <p:nvPr>
            <p:ph idx="1"/>
          </p:nvPr>
        </p:nvSpPr>
        <p:spPr/>
        <p:txBody>
          <a:bodyPr vert="horz" lIns="91440" tIns="45720" rIns="91440" bIns="45720" rtlCol="0" anchor="t">
            <a:normAutofit lnSpcReduction="10000"/>
          </a:bodyPr>
          <a:lstStyle/>
          <a:p>
            <a:r>
              <a:rPr lang="en-US" sz="2400">
                <a:latin typeface="Arial"/>
                <a:ea typeface="Source Sans Pro"/>
                <a:cs typeface="Arial"/>
              </a:rPr>
              <a:t>STABILIZE the cervical spine.</a:t>
            </a:r>
          </a:p>
          <a:p>
            <a:r>
              <a:rPr lang="en-US" sz="2400">
                <a:latin typeface="Arial"/>
                <a:ea typeface="Source Sans Pro"/>
                <a:cs typeface="Arial"/>
              </a:rPr>
              <a:t>Open airway using JAW THRUST (</a:t>
            </a:r>
            <a:r>
              <a:rPr lang="en-US" sz="2400">
                <a:solidFill>
                  <a:schemeClr val="accent2"/>
                </a:solidFill>
                <a:latin typeface="Arial"/>
                <a:ea typeface="Source Sans Pro"/>
                <a:cs typeface="Arial"/>
              </a:rPr>
              <a:t>not head-tilt / chin lift</a:t>
            </a:r>
            <a:r>
              <a:rPr lang="en-US" sz="2400">
                <a:latin typeface="Arial"/>
                <a:ea typeface="Source Sans Pro"/>
                <a:cs typeface="Arial"/>
              </a:rPr>
              <a:t>).</a:t>
            </a:r>
          </a:p>
          <a:p>
            <a:r>
              <a:rPr lang="en-US" sz="2400">
                <a:latin typeface="Arial"/>
                <a:ea typeface="Source Sans Pro"/>
                <a:cs typeface="Arial"/>
              </a:rPr>
              <a:t>SUCTION airway secretions and remove any visible </a:t>
            </a:r>
          </a:p>
          <a:p>
            <a:pPr marL="0" indent="0">
              <a:buNone/>
            </a:pPr>
            <a:r>
              <a:rPr lang="en-US" sz="2400">
                <a:latin typeface="Arial"/>
                <a:ea typeface="Source Sans Pro"/>
                <a:cs typeface="Arial"/>
              </a:rPr>
              <a:t>   foreign objects.</a:t>
            </a:r>
            <a:endParaRPr lang="en-US"/>
          </a:p>
          <a:p>
            <a:r>
              <a:rPr lang="en-US" sz="2400">
                <a:latin typeface="Arial"/>
                <a:ea typeface="Source Sans Pro"/>
                <a:cs typeface="Arial"/>
              </a:rPr>
              <a:t>Place ORAL AIRWAY if necessary. </a:t>
            </a:r>
          </a:p>
          <a:p>
            <a:r>
              <a:rPr lang="en-US" sz="2400">
                <a:solidFill>
                  <a:schemeClr val="accent2"/>
                </a:solidFill>
                <a:latin typeface="Arial"/>
                <a:ea typeface="Source Sans Pro"/>
                <a:cs typeface="Arial"/>
              </a:rPr>
              <a:t>Avoid nasal airway </a:t>
            </a:r>
            <a:r>
              <a:rPr lang="en-US" sz="2400">
                <a:latin typeface="Arial"/>
                <a:ea typeface="Source Sans Pro"/>
                <a:cs typeface="Arial"/>
              </a:rPr>
              <a:t>in facial trauma.</a:t>
            </a:r>
          </a:p>
          <a:p>
            <a:endParaRPr lang="en-US" sz="2400">
              <a:latin typeface="Arial"/>
              <a:cs typeface="Arial"/>
            </a:endParaRPr>
          </a:p>
          <a:p>
            <a:r>
              <a:rPr lang="en-US" sz="2400">
                <a:latin typeface="Arial"/>
                <a:ea typeface="Source Sans Pro"/>
                <a:cs typeface="Arial"/>
              </a:rPr>
              <a:t>Plan for rapid HANDOVER/TRANSFER if:</a:t>
            </a:r>
          </a:p>
          <a:p>
            <a:pPr lvl="1"/>
            <a:r>
              <a:rPr lang="en-US">
                <a:latin typeface="Arial"/>
                <a:ea typeface="Source Sans Pro"/>
                <a:cs typeface="Arial"/>
              </a:rPr>
              <a:t>Evidence of airway burns</a:t>
            </a:r>
          </a:p>
          <a:p>
            <a:pPr lvl="1"/>
            <a:r>
              <a:rPr lang="en-US">
                <a:latin typeface="Arial"/>
                <a:ea typeface="Source Sans Pro"/>
                <a:cs typeface="Arial"/>
              </a:rPr>
              <a:t>Expanding neck </a:t>
            </a:r>
            <a:r>
              <a:rPr lang="en-US" err="1">
                <a:latin typeface="Arial"/>
                <a:ea typeface="Source Sans Pro"/>
                <a:cs typeface="Arial"/>
              </a:rPr>
              <a:t>haematoma</a:t>
            </a:r>
            <a:r>
              <a:rPr lang="en-US">
                <a:latin typeface="Arial"/>
                <a:ea typeface="Source Sans Pro"/>
                <a:cs typeface="Arial"/>
              </a:rPr>
              <a:t> </a:t>
            </a:r>
          </a:p>
          <a:p>
            <a:endParaRPr lang="en-US"/>
          </a:p>
        </p:txBody>
      </p:sp>
      <p:sp>
        <p:nvSpPr>
          <p:cNvPr id="9" name="Content Placeholder 2"/>
          <p:cNvSpPr txBox="1">
            <a:spLocks/>
          </p:cNvSpPr>
          <p:nvPr/>
        </p:nvSpPr>
        <p:spPr>
          <a:xfrm>
            <a:off x="205037" y="1932950"/>
            <a:ext cx="8229746" cy="51501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latin typeface="Source Sans Pro"/>
              <a:ea typeface="Source Sans Pro"/>
              <a:cs typeface="Roboto" panose="02000000000000000000" pitchFamily="2" charset="0"/>
            </a:endParaRPr>
          </a:p>
        </p:txBody>
      </p:sp>
      <p:sp>
        <p:nvSpPr>
          <p:cNvPr id="5" name="Rectangle 4">
            <a:extLst>
              <a:ext uri="{FF2B5EF4-FFF2-40B4-BE49-F238E27FC236}">
                <a16:creationId xmlns:a16="http://schemas.microsoft.com/office/drawing/2014/main" id="{44428463-A911-5545-E7A3-6A6D03A0E734}"/>
              </a:ext>
            </a:extLst>
          </p:cNvPr>
          <p:cNvSpPr/>
          <p:nvPr/>
        </p:nvSpPr>
        <p:spPr>
          <a:xfrm>
            <a:off x="10216171" y="0"/>
            <a:ext cx="1554480" cy="39395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5000" b="1" i="0" u="none" strike="noStrike" kern="1200" cap="none" spc="0" normalizeH="0" baseline="0" noProof="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uLnTx/>
              <a:uFillTx/>
              <a:latin typeface="Calibri" panose="020F0502020204030204"/>
              <a:cs typeface="Calibri"/>
            </a:endParaRPr>
          </a:p>
        </p:txBody>
      </p:sp>
      <p:pic>
        <p:nvPicPr>
          <p:cNvPr id="8" name="Picture 9" descr="A picture containing text&#10;&#10;Description automatically generated">
            <a:extLst>
              <a:ext uri="{FF2B5EF4-FFF2-40B4-BE49-F238E27FC236}">
                <a16:creationId xmlns:a16="http://schemas.microsoft.com/office/drawing/2014/main" id="{A4274927-F7D0-6B0F-B908-26A99FE625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9559" y="4196568"/>
            <a:ext cx="2651531" cy="1851503"/>
          </a:xfrm>
          <a:prstGeom prst="rect">
            <a:avLst/>
          </a:prstGeom>
        </p:spPr>
      </p:pic>
      <p:pic>
        <p:nvPicPr>
          <p:cNvPr id="12" name="Picture 12">
            <a:extLst>
              <a:ext uri="{FF2B5EF4-FFF2-40B4-BE49-F238E27FC236}">
                <a16:creationId xmlns:a16="http://schemas.microsoft.com/office/drawing/2014/main" id="{A220EC70-B4C7-5D92-767D-AF84B0CD34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5162" y="1588178"/>
            <a:ext cx="3465094" cy="2417293"/>
          </a:xfrm>
          <a:prstGeom prst="rect">
            <a:avLst/>
          </a:prstGeom>
        </p:spPr>
      </p:pic>
      <p:pic>
        <p:nvPicPr>
          <p:cNvPr id="3" name="Picture 3">
            <a:extLst>
              <a:ext uri="{FF2B5EF4-FFF2-40B4-BE49-F238E27FC236}">
                <a16:creationId xmlns:a16="http://schemas.microsoft.com/office/drawing/2014/main" id="{6B6B490F-81F3-15A3-2415-68553C09DD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72617" y="135474"/>
            <a:ext cx="1847850" cy="990600"/>
          </a:xfrm>
          <a:prstGeom prst="rect">
            <a:avLst/>
          </a:prstGeom>
        </p:spPr>
      </p:pic>
    </p:spTree>
    <p:extLst>
      <p:ext uri="{BB962C8B-B14F-4D97-AF65-F5344CB8AC3E}">
        <p14:creationId xmlns:p14="http://schemas.microsoft.com/office/powerpoint/2010/main" val="16830781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accent1">
                    <a:lumMod val="50000"/>
                  </a:schemeClr>
                </a:solidFill>
                <a:latin typeface="Source Sans Pro"/>
                <a:ea typeface="Source Sans Pro"/>
                <a:cs typeface="Roboto"/>
              </a:rPr>
              <a:t>Workbook Question 7</a:t>
            </a:r>
            <a:endParaRPr lang="en-US" sz="4000">
              <a:solidFill>
                <a:schemeClr val="accent1">
                  <a:lumMod val="50000"/>
                </a:schemeClr>
              </a:solidFill>
            </a:endParaRPr>
          </a:p>
        </p:txBody>
      </p:sp>
      <p:sp>
        <p:nvSpPr>
          <p:cNvPr id="3" name="Content Placeholder 2"/>
          <p:cNvSpPr>
            <a:spLocks noGrp="1"/>
          </p:cNvSpPr>
          <p:nvPr>
            <p:ph idx="1"/>
          </p:nvPr>
        </p:nvSpPr>
        <p:spPr>
          <a:xfrm>
            <a:off x="838200" y="1502229"/>
            <a:ext cx="9595757" cy="4674734"/>
          </a:xfrm>
        </p:spPr>
        <p:txBody>
          <a:bodyPr>
            <a:normAutofit/>
          </a:bodyPr>
          <a:lstStyle/>
          <a:p>
            <a:pPr marL="0" indent="0">
              <a:buNone/>
            </a:pPr>
            <a:r>
              <a:rPr lang="en-US" sz="2400"/>
              <a:t>Using the workbook section above, list the circulation considerations in children who suffer trauma</a:t>
            </a:r>
          </a:p>
          <a:p>
            <a:pPr marL="0" indent="0">
              <a:buNone/>
            </a:pPr>
            <a:r>
              <a:rPr lang="en-US" sz="2400"/>
              <a:t>1.</a:t>
            </a:r>
          </a:p>
          <a:p>
            <a:pPr marL="0" indent="0">
              <a:buNone/>
            </a:pPr>
            <a:r>
              <a:rPr lang="en-US" sz="2400"/>
              <a:t>2.</a:t>
            </a:r>
          </a:p>
          <a:p>
            <a:pPr marL="0" indent="0">
              <a:buNone/>
            </a:pPr>
            <a:r>
              <a:rPr lang="en-US" sz="2400"/>
              <a:t>3.</a:t>
            </a:r>
          </a:p>
          <a:p>
            <a:pPr marL="0" indent="0">
              <a:buNone/>
            </a:pPr>
            <a:r>
              <a:rPr lang="en-US" sz="2400"/>
              <a:t>List the disability considerations in children who suffer trauma</a:t>
            </a:r>
          </a:p>
          <a:p>
            <a:pPr marL="0" indent="0">
              <a:buNone/>
            </a:pPr>
            <a:r>
              <a:rPr lang="en-US" sz="2400"/>
              <a:t>1. </a:t>
            </a:r>
          </a:p>
          <a:p>
            <a:pPr marL="0" indent="0">
              <a:buNone/>
            </a:pPr>
            <a:r>
              <a:rPr lang="en-US" sz="2400"/>
              <a:t>2. </a:t>
            </a:r>
          </a:p>
          <a:p>
            <a:pPr marL="0" indent="0">
              <a:buNone/>
            </a:pPr>
            <a:r>
              <a:rPr lang="en-US" sz="2400"/>
              <a:t>3.</a:t>
            </a:r>
          </a:p>
          <a:p>
            <a:pPr marL="0" indent="0">
              <a:buNone/>
            </a:pPr>
            <a:endParaRPr lang="en-US" sz="240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42071" y="365124"/>
            <a:ext cx="1864180" cy="1457060"/>
          </a:xfrm>
          <a:prstGeom prst="rect">
            <a:avLst/>
          </a:prstGeom>
        </p:spPr>
      </p:pic>
    </p:spTree>
    <p:extLst>
      <p:ext uri="{BB962C8B-B14F-4D97-AF65-F5344CB8AC3E}">
        <p14:creationId xmlns:p14="http://schemas.microsoft.com/office/powerpoint/2010/main" val="13482994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934"/>
            <a:ext cx="10515600" cy="1325563"/>
          </a:xfrm>
        </p:spPr>
        <p:txBody>
          <a:bodyPr>
            <a:normAutofit/>
          </a:bodyPr>
          <a:lstStyle/>
          <a:p>
            <a:r>
              <a:rPr lang="en-US" sz="4000">
                <a:solidFill>
                  <a:schemeClr val="accent1">
                    <a:lumMod val="50000"/>
                  </a:schemeClr>
                </a:solidFill>
                <a:latin typeface="Source Sans Pro" panose="020B0503030403020204" pitchFamily="34" charset="0"/>
                <a:ea typeface="Source Sans Pro" panose="020B0503030403020204" pitchFamily="34" charset="0"/>
              </a:rPr>
              <a:t>Disposition Considerations</a:t>
            </a:r>
          </a:p>
        </p:txBody>
      </p:sp>
      <p:sp>
        <p:nvSpPr>
          <p:cNvPr id="3" name="Content Placeholder 2"/>
          <p:cNvSpPr>
            <a:spLocks noGrp="1"/>
          </p:cNvSpPr>
          <p:nvPr>
            <p:ph idx="1"/>
          </p:nvPr>
        </p:nvSpPr>
        <p:spPr>
          <a:xfrm>
            <a:off x="773349" y="1128476"/>
            <a:ext cx="10515600" cy="4351338"/>
          </a:xfrm>
        </p:spPr>
        <p:txBody>
          <a:bodyPr vert="horz" lIns="91440" tIns="45720" rIns="91440" bIns="45720" rtlCol="0" anchor="t">
            <a:noAutofit/>
          </a:bodyPr>
          <a:lstStyle/>
          <a:p>
            <a:pPr marL="0" indent="0">
              <a:buNone/>
            </a:pPr>
            <a:r>
              <a:rPr lang="en-US" sz="2400">
                <a:latin typeface="Source Sans Pro"/>
                <a:ea typeface="Source Sans Pro"/>
                <a:cs typeface="Roboto"/>
              </a:rPr>
              <a:t>Trauma patients can have complex injuries and get worse or die very quickly.</a:t>
            </a:r>
          </a:p>
          <a:p>
            <a:pPr marL="0" indent="0">
              <a:buNone/>
            </a:pPr>
            <a:endParaRPr lang="en-US" sz="2400">
              <a:latin typeface="Source Sans Pro"/>
              <a:ea typeface="Source Sans Pro"/>
              <a:cs typeface="Roboto"/>
            </a:endParaRPr>
          </a:p>
          <a:p>
            <a:pPr marL="0" indent="0">
              <a:buNone/>
            </a:pPr>
            <a:r>
              <a:rPr lang="en-US" sz="2400">
                <a:latin typeface="Source Sans Pro"/>
                <a:ea typeface="Source Sans Pro"/>
                <a:cs typeface="Roboto"/>
              </a:rPr>
              <a:t>The following </a:t>
            </a:r>
            <a:r>
              <a:rPr lang="en-US" sz="2400">
                <a:solidFill>
                  <a:schemeClr val="accent2"/>
                </a:solidFill>
                <a:latin typeface="Source Sans Pro"/>
                <a:ea typeface="Source Sans Pro"/>
                <a:cs typeface="Roboto"/>
              </a:rPr>
              <a:t>high-risk conditions always require HANDOVER/TRANSFER </a:t>
            </a:r>
            <a:r>
              <a:rPr lang="en-US" sz="2400">
                <a:latin typeface="Source Sans Pro"/>
                <a:ea typeface="Source Sans Pro"/>
                <a:cs typeface="Roboto"/>
              </a:rPr>
              <a:t>to a specialist unit for ongoing care:</a:t>
            </a:r>
          </a:p>
          <a:p>
            <a:pPr lvl="1"/>
            <a:r>
              <a:rPr lang="en-US">
                <a:latin typeface="Source Sans Pro"/>
                <a:ea typeface="Source Sans Pro"/>
                <a:cs typeface="Roboto"/>
              </a:rPr>
              <a:t>Airway problem requiring intervention</a:t>
            </a:r>
            <a:endParaRPr lang="en-US">
              <a:latin typeface="Source Sans Pro"/>
              <a:ea typeface="Source Sans Pro"/>
            </a:endParaRPr>
          </a:p>
          <a:p>
            <a:pPr lvl="1"/>
            <a:r>
              <a:rPr lang="en-US">
                <a:latin typeface="Source Sans Pro"/>
                <a:ea typeface="Source Sans Pro"/>
                <a:cs typeface="Roboto"/>
              </a:rPr>
              <a:t>Signs of shock </a:t>
            </a:r>
            <a:endParaRPr lang="en-US">
              <a:latin typeface="Source Sans Pro"/>
              <a:ea typeface="Source Sans Pro"/>
            </a:endParaRPr>
          </a:p>
          <a:p>
            <a:pPr lvl="2"/>
            <a:r>
              <a:rPr lang="en-US" sz="2400">
                <a:latin typeface="Source Sans Pro"/>
                <a:ea typeface="Source Sans Pro"/>
                <a:cs typeface="Roboto"/>
              </a:rPr>
              <a:t>Tension pneumothorax: perform a NEEDLE DECOMPRESSION prior to transfer. </a:t>
            </a:r>
            <a:r>
              <a:rPr lang="en-US" sz="2400">
                <a:latin typeface="Source Sans Pro"/>
                <a:ea typeface="Source Sans Pro"/>
              </a:rPr>
              <a:t> </a:t>
            </a:r>
            <a:r>
              <a:rPr lang="en-US" sz="2400">
                <a:latin typeface="Source Sans Pro"/>
                <a:ea typeface="Source Sans Pro"/>
                <a:cs typeface="Roboto"/>
              </a:rPr>
              <a:t>Arrange for urgent chest tube.</a:t>
            </a:r>
          </a:p>
          <a:p>
            <a:pPr lvl="2"/>
            <a:r>
              <a:rPr lang="en-US" sz="2400">
                <a:latin typeface="Source Sans Pro"/>
                <a:ea typeface="Source Sans Pro"/>
                <a:cs typeface="Roboto"/>
              </a:rPr>
              <a:t>Pericardial tamponade: ensure IV FLUIDS are started and continued during transfer</a:t>
            </a:r>
          </a:p>
          <a:p>
            <a:pPr lvl="1"/>
            <a:r>
              <a:rPr lang="en-US">
                <a:latin typeface="Source Sans Pro"/>
                <a:ea typeface="Source Sans Pro"/>
                <a:cs typeface="Roboto"/>
              </a:rPr>
              <a:t>Altered mental status, drowsiness or lethargy</a:t>
            </a:r>
          </a:p>
          <a:p>
            <a:pPr lvl="1"/>
            <a:r>
              <a:rPr lang="en-US">
                <a:latin typeface="Source Sans Pro"/>
                <a:ea typeface="Source Sans Pro"/>
                <a:cs typeface="Roboto"/>
              </a:rPr>
              <a:t>Trauma in pregnancy:  place on left side for transport (needs specialist care)</a:t>
            </a:r>
          </a:p>
          <a:p>
            <a:pPr lvl="1"/>
            <a:r>
              <a:rPr lang="en-US">
                <a:latin typeface="Source Sans Pro"/>
                <a:ea typeface="Source Sans Pro"/>
                <a:cs typeface="Roboto"/>
              </a:rPr>
              <a:t>Child with ABCDE problem, burn or any head, chest or abdominal injury</a:t>
            </a:r>
          </a:p>
          <a:p>
            <a:pPr lvl="1"/>
            <a:r>
              <a:rPr lang="en-US">
                <a:latin typeface="Source Sans Pro"/>
                <a:ea typeface="Source Sans Pro"/>
                <a:cs typeface="Roboto"/>
              </a:rPr>
              <a:t>Any serious burn injury: assess burn and begin fluid resuscitation </a:t>
            </a:r>
            <a:endParaRPr lang="en-US">
              <a:latin typeface="Source Sans Pro"/>
              <a:ea typeface="Source Sans Pro"/>
            </a:endParaRPr>
          </a:p>
          <a:p>
            <a:pPr lvl="1"/>
            <a:endParaRPr lang="en-US">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794235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accent1">
                    <a:lumMod val="50000"/>
                  </a:schemeClr>
                </a:solidFill>
                <a:latin typeface="Source Sans Pro" panose="020B0503030403020204" pitchFamily="34" charset="0"/>
                <a:ea typeface="Source Sans Pro" panose="020B0503030403020204" pitchFamily="34" charset="0"/>
              </a:rPr>
              <a:t>Disposition Considerations</a:t>
            </a:r>
          </a:p>
        </p:txBody>
      </p:sp>
      <p:sp>
        <p:nvSpPr>
          <p:cNvPr id="3" name="Content Placeholder 2"/>
          <p:cNvSpPr>
            <a:spLocks noGrp="1"/>
          </p:cNvSpPr>
          <p:nvPr>
            <p:ph idx="1"/>
          </p:nvPr>
        </p:nvSpPr>
        <p:spPr/>
        <p:txBody>
          <a:bodyPr vert="horz" lIns="91440" tIns="45720" rIns="91440" bIns="45720" rtlCol="0" anchor="t">
            <a:normAutofit/>
          </a:bodyPr>
          <a:lstStyle/>
          <a:p>
            <a:r>
              <a:rPr lang="en-US" sz="2400">
                <a:latin typeface="Source Sans Pro" panose="020B0503030403020204" pitchFamily="34" charset="0"/>
                <a:ea typeface="Source Sans Pro" panose="020B0503030403020204" pitchFamily="34" charset="0"/>
                <a:cs typeface="Roboto"/>
              </a:rPr>
              <a:t>Remember that if a patient required </a:t>
            </a:r>
            <a:r>
              <a:rPr lang="en-US" sz="2400">
                <a:solidFill>
                  <a:schemeClr val="accent2"/>
                </a:solidFill>
                <a:latin typeface="Source Sans Pro" panose="020B0503030403020204" pitchFamily="34" charset="0"/>
                <a:ea typeface="Source Sans Pro" panose="020B0503030403020204" pitchFamily="34" charset="0"/>
                <a:cs typeface="Roboto"/>
              </a:rPr>
              <a:t>oxygen, </a:t>
            </a:r>
            <a:r>
              <a:rPr lang="en-US" sz="2400">
                <a:latin typeface="Source Sans Pro" panose="020B0503030403020204" pitchFamily="34" charset="0"/>
                <a:ea typeface="Source Sans Pro" panose="020B0503030403020204" pitchFamily="34" charset="0"/>
                <a:cs typeface="Roboto"/>
              </a:rPr>
              <a:t>arrange to continue it during transport and handover.</a:t>
            </a:r>
          </a:p>
          <a:p>
            <a:r>
              <a:rPr lang="en-US" sz="2400">
                <a:latin typeface="Source Sans Pro" panose="020B0503030403020204" pitchFamily="34" charset="0"/>
                <a:ea typeface="Source Sans Pro" panose="020B0503030403020204" pitchFamily="34" charset="0"/>
                <a:cs typeface="Roboto"/>
              </a:rPr>
              <a:t>If an injured person is displaying signs of shock, ensure treatment with</a:t>
            </a:r>
            <a:r>
              <a:rPr lang="en-US" sz="2400">
                <a:solidFill>
                  <a:srgbClr val="FF0000"/>
                </a:solidFill>
                <a:latin typeface="Source Sans Pro" panose="020B0503030403020204" pitchFamily="34" charset="0"/>
                <a:ea typeface="Source Sans Pro" panose="020B0503030403020204" pitchFamily="34" charset="0"/>
                <a:cs typeface="Roboto"/>
              </a:rPr>
              <a:t> </a:t>
            </a:r>
            <a:r>
              <a:rPr lang="en-US" sz="2400">
                <a:solidFill>
                  <a:schemeClr val="accent2"/>
                </a:solidFill>
                <a:latin typeface="Source Sans Pro" panose="020B0503030403020204" pitchFamily="34" charset="0"/>
                <a:ea typeface="Source Sans Pro" panose="020B0503030403020204" pitchFamily="34" charset="0"/>
                <a:cs typeface="Roboto"/>
              </a:rPr>
              <a:t>IV fluids</a:t>
            </a:r>
            <a:r>
              <a:rPr lang="en-US" sz="2400">
                <a:latin typeface="Source Sans Pro" panose="020B0503030403020204" pitchFamily="34" charset="0"/>
                <a:ea typeface="Source Sans Pro" panose="020B0503030403020204" pitchFamily="34" charset="0"/>
                <a:cs typeface="Roboto"/>
              </a:rPr>
              <a:t> is continued on transfer.</a:t>
            </a:r>
          </a:p>
          <a:p>
            <a:r>
              <a:rPr lang="en-US" sz="2400">
                <a:latin typeface="Source Sans Pro" panose="020B0503030403020204" pitchFamily="34" charset="0"/>
                <a:ea typeface="Source Sans Pro" panose="020B0503030403020204" pitchFamily="34" charset="0"/>
                <a:cs typeface="Roboto"/>
              </a:rPr>
              <a:t>Ensure </a:t>
            </a:r>
            <a:r>
              <a:rPr lang="en-US" sz="2400">
                <a:solidFill>
                  <a:schemeClr val="accent2"/>
                </a:solidFill>
                <a:latin typeface="Source Sans Pro" panose="020B0503030403020204" pitchFamily="34" charset="0"/>
                <a:ea typeface="Source Sans Pro" panose="020B0503030403020204" pitchFamily="34" charset="0"/>
                <a:cs typeface="Roboto"/>
              </a:rPr>
              <a:t>bleeding is controlled.</a:t>
            </a:r>
            <a:r>
              <a:rPr lang="en-US" sz="2400">
                <a:solidFill>
                  <a:srgbClr val="FF0000"/>
                </a:solidFill>
                <a:latin typeface="Source Sans Pro" panose="020B0503030403020204" pitchFamily="34" charset="0"/>
                <a:ea typeface="Source Sans Pro" panose="020B0503030403020204" pitchFamily="34" charset="0"/>
                <a:cs typeface="Roboto"/>
              </a:rPr>
              <a:t> </a:t>
            </a:r>
            <a:endParaRPr lang="en-US" sz="2400">
              <a:solidFill>
                <a:srgbClr val="FF0000"/>
              </a:solidFill>
              <a:latin typeface="Source Sans Pro" panose="020B0503030403020204" pitchFamily="34" charset="0"/>
              <a:ea typeface="Source Sans Pro" panose="020B0503030403020204" pitchFamily="34" charset="0"/>
            </a:endParaRPr>
          </a:p>
          <a:p>
            <a:r>
              <a:rPr lang="en-US" sz="2400">
                <a:solidFill>
                  <a:schemeClr val="accent2"/>
                </a:solidFill>
                <a:latin typeface="Source Sans Pro" panose="020B0503030403020204" pitchFamily="34" charset="0"/>
                <a:ea typeface="Source Sans Pro" panose="020B0503030403020204" pitchFamily="34" charset="0"/>
                <a:cs typeface="Roboto"/>
              </a:rPr>
              <a:t>Communicate</a:t>
            </a:r>
            <a:r>
              <a:rPr lang="en-US" sz="2400">
                <a:latin typeface="Source Sans Pro" panose="020B0503030403020204" pitchFamily="34" charset="0"/>
                <a:ea typeface="Source Sans Pro" panose="020B0503030403020204" pitchFamily="34" charset="0"/>
                <a:cs typeface="Roboto"/>
              </a:rPr>
              <a:t> injuries, important medical problems and what has been done for the patient during handover/transfer. </a:t>
            </a:r>
            <a:endParaRPr lang="en-US" sz="2400">
              <a:latin typeface="Source Sans Pro" panose="020B0503030403020204" pitchFamily="34" charset="0"/>
              <a:ea typeface="Source Sans Pro" panose="020B0503030403020204" pitchFamily="34" charset="0"/>
            </a:endParaRPr>
          </a:p>
        </p:txBody>
      </p:sp>
      <p:pic>
        <p:nvPicPr>
          <p:cNvPr id="4" name="Picture 4" descr="A picture containing text&#10;&#10;Description automatically generated">
            <a:extLst>
              <a:ext uri="{FF2B5EF4-FFF2-40B4-BE49-F238E27FC236}">
                <a16:creationId xmlns:a16="http://schemas.microsoft.com/office/drawing/2014/main" id="{D8578138-03C4-6A52-D90E-113CA6087E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31804" y="4332139"/>
            <a:ext cx="2743200" cy="1825382"/>
          </a:xfrm>
          <a:prstGeom prst="rect">
            <a:avLst/>
          </a:prstGeom>
        </p:spPr>
      </p:pic>
    </p:spTree>
    <p:extLst>
      <p:ext uri="{BB962C8B-B14F-4D97-AF65-F5344CB8AC3E}">
        <p14:creationId xmlns:p14="http://schemas.microsoft.com/office/powerpoint/2010/main" val="1459999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33752" y="2103437"/>
            <a:ext cx="10515600" cy="1325563"/>
          </a:xfrm>
        </p:spPr>
        <p:txBody>
          <a:bodyPr/>
          <a:lstStyle/>
          <a:p>
            <a:r>
              <a:rPr lang="en-US"/>
              <a:t>Questions</a:t>
            </a:r>
          </a:p>
        </p:txBody>
      </p:sp>
      <p:pic>
        <p:nvPicPr>
          <p:cNvPr id="3" name="Picture 4" descr="Logo, icon&#10;&#10;Description automatically generated">
            <a:extLst>
              <a:ext uri="{FF2B5EF4-FFF2-40B4-BE49-F238E27FC236}">
                <a16:creationId xmlns:a16="http://schemas.microsoft.com/office/drawing/2014/main" id="{7D985488-AC2E-EEE4-F3ED-D1C126FD86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4541" y="1084192"/>
            <a:ext cx="6714564" cy="3488346"/>
          </a:xfrm>
          <a:prstGeom prst="rect">
            <a:avLst/>
          </a:prstGeom>
        </p:spPr>
      </p:pic>
    </p:spTree>
    <p:extLst>
      <p:ext uri="{BB962C8B-B14F-4D97-AF65-F5344CB8AC3E}">
        <p14:creationId xmlns:p14="http://schemas.microsoft.com/office/powerpoint/2010/main" val="8792589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Quick Cards</a:t>
            </a:r>
            <a:endParaRPr lang="en-US" sz="4000" b="1">
              <a:solidFill>
                <a:srgbClr val="FFFFFF"/>
              </a:solidFill>
            </a:endParaRPr>
          </a:p>
        </p:txBody>
      </p:sp>
      <p:pic>
        <p:nvPicPr>
          <p:cNvPr id="10" name="Picture 10" descr="Logo, company name&#10;&#10;Description automatically generated">
            <a:extLst>
              <a:ext uri="{FF2B5EF4-FFF2-40B4-BE49-F238E27FC236}">
                <a16:creationId xmlns:a16="http://schemas.microsoft.com/office/drawing/2014/main" id="{5FA17D39-950F-0825-4B1A-A05E0F473C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0107" y="5716787"/>
            <a:ext cx="3155301" cy="1090789"/>
          </a:xfrm>
          <a:prstGeom prst="rect">
            <a:avLst/>
          </a:prstGeom>
        </p:spPr>
      </p:pic>
      <p:pic>
        <p:nvPicPr>
          <p:cNvPr id="2" name="Picture 2">
            <a:extLst>
              <a:ext uri="{FF2B5EF4-FFF2-40B4-BE49-F238E27FC236}">
                <a16:creationId xmlns:a16="http://schemas.microsoft.com/office/drawing/2014/main" id="{367B1540-E6EE-E41C-7FB4-539CA73944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4694" y="111716"/>
            <a:ext cx="1085850" cy="1609725"/>
          </a:xfrm>
          <a:prstGeom prst="rect">
            <a:avLst/>
          </a:prstGeom>
        </p:spPr>
      </p:pic>
    </p:spTree>
    <p:extLst>
      <p:ext uri="{BB962C8B-B14F-4D97-AF65-F5344CB8AC3E}">
        <p14:creationId xmlns:p14="http://schemas.microsoft.com/office/powerpoint/2010/main" val="1616134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3189"/>
            <a:ext cx="12192000" cy="5569474"/>
          </a:xfrm>
          <a:prstGeom prst="rect">
            <a:avLst/>
          </a:prstGeom>
        </p:spPr>
      </p:pic>
    </p:spTree>
    <p:extLst>
      <p:ext uri="{BB962C8B-B14F-4D97-AF65-F5344CB8AC3E}">
        <p14:creationId xmlns:p14="http://schemas.microsoft.com/office/powerpoint/2010/main" val="34881053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868619" cy="510683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106839"/>
            <a:ext cx="9868619" cy="1751162"/>
          </a:xfrm>
          <a:prstGeom prst="rect">
            <a:avLst/>
          </a:prstGeom>
        </p:spPr>
      </p:pic>
    </p:spTree>
    <p:extLst>
      <p:ext uri="{BB962C8B-B14F-4D97-AF65-F5344CB8AC3E}">
        <p14:creationId xmlns:p14="http://schemas.microsoft.com/office/powerpoint/2010/main" val="39855128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142008"/>
          </a:xfrm>
          <a:prstGeom prst="rect">
            <a:avLst/>
          </a:prstGeom>
        </p:spPr>
      </p:pic>
    </p:spTree>
    <p:extLst>
      <p:ext uri="{BB962C8B-B14F-4D97-AF65-F5344CB8AC3E}">
        <p14:creationId xmlns:p14="http://schemas.microsoft.com/office/powerpoint/2010/main" val="20905054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8156" y="0"/>
            <a:ext cx="11775687" cy="5632881"/>
          </a:xfrm>
          <a:prstGeom prst="rect">
            <a:avLst/>
          </a:prstGeom>
        </p:spPr>
      </p:pic>
    </p:spTree>
    <p:extLst>
      <p:ext uri="{BB962C8B-B14F-4D97-AF65-F5344CB8AC3E}">
        <p14:creationId xmlns:p14="http://schemas.microsoft.com/office/powerpoint/2010/main" val="31730289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66490"/>
            <a:ext cx="12192000" cy="3785419"/>
          </a:xfrm>
          <a:prstGeom prst="rect">
            <a:avLst/>
          </a:prstGeom>
        </p:spPr>
      </p:pic>
    </p:spTree>
    <p:extLst>
      <p:ext uri="{BB962C8B-B14F-4D97-AF65-F5344CB8AC3E}">
        <p14:creationId xmlns:p14="http://schemas.microsoft.com/office/powerpoint/2010/main" val="3842613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rPr>
              <a:t>Breathing Assessment</a:t>
            </a:r>
          </a:p>
        </p:txBody>
      </p:sp>
      <p:sp>
        <p:nvSpPr>
          <p:cNvPr id="5" name="Content Placeholder 4">
            <a:extLst>
              <a:ext uri="{FF2B5EF4-FFF2-40B4-BE49-F238E27FC236}">
                <a16:creationId xmlns:a16="http://schemas.microsoft.com/office/drawing/2014/main" id="{EE161193-D06B-0714-0DE4-98DB3C3DF688}"/>
              </a:ext>
            </a:extLst>
          </p:cNvPr>
          <p:cNvSpPr>
            <a:spLocks noGrp="1"/>
          </p:cNvSpPr>
          <p:nvPr>
            <p:ph idx="1"/>
          </p:nvPr>
        </p:nvSpPr>
        <p:spPr/>
        <p:txBody>
          <a:bodyPr vert="horz" lIns="91440" tIns="45720" rIns="91440" bIns="45720" rtlCol="0" anchor="t">
            <a:noAutofit/>
          </a:bodyPr>
          <a:lstStyle/>
          <a:p>
            <a:pPr marL="0" indent="0">
              <a:buNone/>
            </a:pPr>
            <a:r>
              <a:rPr lang="en-US" sz="2400" b="1" dirty="0">
                <a:latin typeface="Source Sans Pro"/>
                <a:ea typeface="Source Sans Pro"/>
                <a:cs typeface="Arial"/>
              </a:rPr>
              <a:t>Look </a:t>
            </a:r>
            <a:r>
              <a:rPr lang="en-US" sz="2400" dirty="0">
                <a:latin typeface="Source Sans Pro"/>
                <a:ea typeface="Source Sans Pro"/>
                <a:cs typeface="Arial"/>
              </a:rPr>
              <a:t>for increased work of breathing.</a:t>
            </a:r>
          </a:p>
          <a:p>
            <a:pPr marL="0" indent="0">
              <a:buNone/>
            </a:pPr>
            <a:r>
              <a:rPr lang="en-US" sz="2400" b="1" dirty="0">
                <a:latin typeface="Source Sans Pro"/>
                <a:ea typeface="Source Sans Pro"/>
                <a:cs typeface="Arial"/>
              </a:rPr>
              <a:t>Look </a:t>
            </a:r>
            <a:r>
              <a:rPr lang="en-US" sz="2400" dirty="0">
                <a:latin typeface="Source Sans Pro"/>
                <a:ea typeface="Source Sans Pro"/>
                <a:cs typeface="Arial"/>
              </a:rPr>
              <a:t>for abnormal chest wall movement.</a:t>
            </a:r>
          </a:p>
          <a:p>
            <a:pPr marL="0" indent="0">
              <a:buNone/>
            </a:pPr>
            <a:r>
              <a:rPr lang="en-US" sz="2400" b="1" dirty="0">
                <a:latin typeface="Source Sans Pro"/>
                <a:ea typeface="Source Sans Pro"/>
                <a:cs typeface="Arial"/>
              </a:rPr>
              <a:t>Look </a:t>
            </a:r>
            <a:r>
              <a:rPr lang="en-US" sz="2400" dirty="0">
                <a:latin typeface="Source Sans Pro"/>
                <a:ea typeface="Source Sans Pro"/>
                <a:cs typeface="Arial"/>
              </a:rPr>
              <a:t>for tracheal shift.</a:t>
            </a:r>
          </a:p>
          <a:p>
            <a:pPr marL="0" indent="0">
              <a:buNone/>
            </a:pPr>
            <a:r>
              <a:rPr lang="en-US" sz="2400" b="1" dirty="0">
                <a:latin typeface="Source Sans Pro"/>
                <a:ea typeface="Source Sans Pro"/>
                <a:cs typeface="Arial"/>
              </a:rPr>
              <a:t>Look </a:t>
            </a:r>
            <a:r>
              <a:rPr lang="en-US" sz="2400" dirty="0">
                <a:latin typeface="Source Sans Pro"/>
                <a:ea typeface="Source Sans Pro"/>
                <a:cs typeface="Arial"/>
              </a:rPr>
              <a:t>for sucking chest wounds.</a:t>
            </a:r>
          </a:p>
          <a:p>
            <a:pPr marL="0" indent="0">
              <a:buNone/>
            </a:pPr>
            <a:r>
              <a:rPr lang="en-US" sz="2400" b="1" dirty="0">
                <a:latin typeface="Source Sans Pro"/>
                <a:ea typeface="Source Sans Pro"/>
                <a:cs typeface="Arial"/>
              </a:rPr>
              <a:t>Look </a:t>
            </a:r>
            <a:r>
              <a:rPr lang="en-US" sz="2400" dirty="0">
                <a:latin typeface="Source Sans Pro"/>
                <a:ea typeface="Source Sans Pro"/>
                <a:cs typeface="Arial"/>
              </a:rPr>
              <a:t>for cyanosis. </a:t>
            </a:r>
          </a:p>
          <a:p>
            <a:pPr marL="0" indent="0">
              <a:buNone/>
            </a:pPr>
            <a:r>
              <a:rPr lang="en-US" sz="2400" b="1" dirty="0">
                <a:latin typeface="Source Sans Pro"/>
                <a:ea typeface="Source Sans Pro"/>
                <a:cs typeface="Arial"/>
              </a:rPr>
              <a:t>Look </a:t>
            </a:r>
            <a:r>
              <a:rPr lang="en-US" sz="2400" dirty="0">
                <a:latin typeface="Source Sans Pro"/>
                <a:ea typeface="Source Sans Pro"/>
                <a:cs typeface="Arial"/>
              </a:rPr>
              <a:t>for abrasions, bruising or other signs of injury to chest.</a:t>
            </a:r>
          </a:p>
          <a:p>
            <a:pPr marL="0" indent="0">
              <a:buNone/>
            </a:pPr>
            <a:r>
              <a:rPr lang="en-US" sz="2400" b="1" dirty="0">
                <a:latin typeface="Source Sans Pro"/>
                <a:ea typeface="Source Sans Pro"/>
                <a:cs typeface="Arial"/>
              </a:rPr>
              <a:t>Look </a:t>
            </a:r>
            <a:r>
              <a:rPr lang="en-US" sz="2400" dirty="0">
                <a:latin typeface="Source Sans Pro"/>
                <a:ea typeface="Source Sans Pro"/>
                <a:cs typeface="Arial"/>
              </a:rPr>
              <a:t>for circumferential burns to chest or abdomen.</a:t>
            </a:r>
          </a:p>
          <a:p>
            <a:pPr marL="0" indent="0">
              <a:buNone/>
            </a:pPr>
            <a:r>
              <a:rPr lang="en-US" sz="2400" b="1" dirty="0">
                <a:latin typeface="Source Sans Pro"/>
                <a:ea typeface="Source Sans Pro"/>
                <a:cs typeface="Arial"/>
              </a:rPr>
              <a:t>Listen</a:t>
            </a:r>
            <a:r>
              <a:rPr lang="en-US" sz="2400" dirty="0">
                <a:latin typeface="Source Sans Pro"/>
                <a:ea typeface="Source Sans Pro"/>
                <a:cs typeface="Arial"/>
              </a:rPr>
              <a:t> for absent/decreased breath sounds.</a:t>
            </a:r>
          </a:p>
          <a:p>
            <a:pPr marL="0" indent="0">
              <a:buNone/>
            </a:pPr>
            <a:r>
              <a:rPr lang="en-US" sz="2400" b="1" dirty="0">
                <a:latin typeface="Source Sans Pro"/>
                <a:ea typeface="Source Sans Pro"/>
                <a:cs typeface="Arial"/>
              </a:rPr>
              <a:t>Listen </a:t>
            </a:r>
            <a:r>
              <a:rPr lang="en-US" sz="2400" dirty="0">
                <a:latin typeface="Source Sans Pro"/>
                <a:ea typeface="Source Sans Pro"/>
                <a:cs typeface="Arial"/>
              </a:rPr>
              <a:t>for dull sounds or hyperresonance with percussion.</a:t>
            </a:r>
          </a:p>
          <a:p>
            <a:pPr marL="0" indent="0">
              <a:buNone/>
            </a:pPr>
            <a:r>
              <a:rPr lang="en-US" sz="2400" b="1" dirty="0">
                <a:latin typeface="Source Sans Pro"/>
                <a:ea typeface="Source Sans Pro"/>
                <a:cs typeface="Arial"/>
              </a:rPr>
              <a:t>Feel </a:t>
            </a:r>
            <a:r>
              <a:rPr lang="en-US" sz="2400" dirty="0">
                <a:latin typeface="Source Sans Pro"/>
                <a:ea typeface="Source Sans Pro"/>
                <a:cs typeface="Arial"/>
              </a:rPr>
              <a:t>for crepitus, cracking and popping with palpation. </a:t>
            </a:r>
          </a:p>
          <a:p>
            <a:pPr lvl="1"/>
            <a:endParaRPr lang="en-US" dirty="0">
              <a:latin typeface="Source Sans Pro"/>
              <a:cs typeface="Arial"/>
            </a:endParaRPr>
          </a:p>
          <a:p>
            <a:endParaRPr lang="en-US" sz="2400" dirty="0"/>
          </a:p>
        </p:txBody>
      </p:sp>
      <p:pic>
        <p:nvPicPr>
          <p:cNvPr id="7" name="Picture 7" descr="Logo&#10;&#10;Description automatically generated">
            <a:extLst>
              <a:ext uri="{FF2B5EF4-FFF2-40B4-BE49-F238E27FC236}">
                <a16:creationId xmlns:a16="http://schemas.microsoft.com/office/drawing/2014/main" id="{D80EA6AF-116D-29F0-A1BD-C3D802C9F4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9126" y="3564635"/>
            <a:ext cx="2604904" cy="1825184"/>
          </a:xfrm>
          <a:prstGeom prst="rect">
            <a:avLst/>
          </a:prstGeom>
        </p:spPr>
      </p:pic>
      <p:pic>
        <p:nvPicPr>
          <p:cNvPr id="4" name="Picture 5" descr="A picture containing icon&#10;&#10;Description automatically generated">
            <a:extLst>
              <a:ext uri="{FF2B5EF4-FFF2-40B4-BE49-F238E27FC236}">
                <a16:creationId xmlns:a16="http://schemas.microsoft.com/office/drawing/2014/main" id="{400167D5-D8EF-7425-7F03-6A1AF4C1A2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9873" y="148353"/>
            <a:ext cx="1866900" cy="1038225"/>
          </a:xfrm>
          <a:prstGeom prst="rect">
            <a:avLst/>
          </a:prstGeom>
        </p:spPr>
      </p:pic>
    </p:spTree>
    <p:extLst>
      <p:ext uri="{BB962C8B-B14F-4D97-AF65-F5344CB8AC3E}">
        <p14:creationId xmlns:p14="http://schemas.microsoft.com/office/powerpoint/2010/main" val="872855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45;p1">
            <a:extLst>
              <a:ext uri="{FF2B5EF4-FFF2-40B4-BE49-F238E27FC236}">
                <a16:creationId xmlns:a16="http://schemas.microsoft.com/office/drawing/2014/main" id="{46FC61F4-6455-19BE-DBC3-EB42A8FC3396}"/>
              </a:ext>
            </a:extLst>
          </p:cNvPr>
          <p:cNvSpPr txBox="1">
            <a:spLocks noGrp="1"/>
          </p:cNvSpPr>
          <p:nvPr/>
        </p:nvSpPr>
        <p:spPr>
          <a:xfrm>
            <a:off x="-2044" y="394276"/>
            <a:ext cx="12193740" cy="103210"/>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p:txBody>
          <a:bodyPr>
            <a:normAutofit/>
          </a:bodyPr>
          <a:lstStyle/>
          <a:p>
            <a:pPr lvl="0"/>
            <a:r>
              <a:rPr lang="en-US" sz="4000">
                <a:solidFill>
                  <a:schemeClr val="accent1">
                    <a:lumMod val="50000"/>
                  </a:schemeClr>
                </a:solidFill>
                <a:latin typeface="Source Sans Pro"/>
                <a:ea typeface="Source Sans Pro"/>
                <a:cs typeface="Roboto"/>
                <a:sym typeface="Calibri"/>
              </a:rPr>
              <a:t>Summary</a:t>
            </a:r>
            <a:endParaRPr lang="en-US" sz="4000">
              <a:solidFill>
                <a:schemeClr val="accent1">
                  <a:lumMod val="50000"/>
                </a:schemeClr>
              </a:solidFill>
              <a:latin typeface="Source Sans Pro"/>
              <a:ea typeface="Source Sans Pro"/>
              <a:cs typeface="Roboto"/>
            </a:endParaRPr>
          </a:p>
        </p:txBody>
      </p:sp>
      <p:sp>
        <p:nvSpPr>
          <p:cNvPr id="99" name="Shape 99"/>
          <p:cNvSpPr txBox="1">
            <a:spLocks noGrp="1"/>
          </p:cNvSpPr>
          <p:nvPr>
            <p:ph idx="1"/>
          </p:nvPr>
        </p:nvSpPr>
        <p:spPr>
          <a:xfrm>
            <a:off x="838200" y="1561964"/>
            <a:ext cx="10515600" cy="4351338"/>
          </a:xfrm>
        </p:spPr>
        <p:txBody>
          <a:bodyPr vert="horz" lIns="91440" tIns="45720" rIns="91440" bIns="45720" rtlCol="0" anchor="t">
            <a:noAutofit/>
          </a:bodyPr>
          <a:lstStyle/>
          <a:p>
            <a:pPr marL="0" indent="0">
              <a:buNone/>
            </a:pPr>
            <a:r>
              <a:rPr lang="en-US" sz="2000">
                <a:solidFill>
                  <a:schemeClr val="accent1">
                    <a:lumMod val="50000"/>
                  </a:schemeClr>
                </a:solidFill>
                <a:latin typeface="Source Sans Pro"/>
                <a:ea typeface="Source Sans Pro"/>
                <a:cs typeface="Roboto"/>
              </a:rPr>
              <a:t>In this presentation, we have covered:</a:t>
            </a:r>
          </a:p>
          <a:p>
            <a:r>
              <a:rPr lang="en-US" sz="2000">
                <a:solidFill>
                  <a:srgbClr val="000000"/>
                </a:solidFill>
                <a:latin typeface="Source Sans Pro"/>
                <a:ea typeface="Source Sans Pro"/>
                <a:cs typeface="Arial"/>
              </a:rPr>
              <a:t>How to perform the trauma primary survey (ABCDE approach to trauma)</a:t>
            </a:r>
          </a:p>
          <a:p>
            <a:r>
              <a:rPr lang="en-US" sz="2000">
                <a:solidFill>
                  <a:srgbClr val="000000"/>
                </a:solidFill>
                <a:latin typeface="Source Sans Pro"/>
                <a:ea typeface="Source Sans Pro"/>
                <a:cs typeface="Arial"/>
              </a:rPr>
              <a:t>Signs and symptoms of life-threatening injuries</a:t>
            </a:r>
          </a:p>
          <a:p>
            <a:r>
              <a:rPr lang="en-US" sz="2000">
                <a:solidFill>
                  <a:srgbClr val="000000"/>
                </a:solidFill>
                <a:latin typeface="Source Sans Pro"/>
                <a:ea typeface="Source Sans Pro"/>
                <a:cs typeface="Arial"/>
              </a:rPr>
              <a:t>Critical actions for high-risk conditions </a:t>
            </a:r>
          </a:p>
          <a:p>
            <a:r>
              <a:rPr lang="en-US" sz="2000">
                <a:solidFill>
                  <a:srgbClr val="000000"/>
                </a:solidFill>
                <a:latin typeface="Source Sans Pro"/>
                <a:ea typeface="Source Sans Pro"/>
                <a:cs typeface="Arial"/>
              </a:rPr>
              <a:t>The key history findings suggestive of high-risk trauma</a:t>
            </a:r>
          </a:p>
          <a:p>
            <a:r>
              <a:rPr lang="en-US" sz="2000">
                <a:solidFill>
                  <a:srgbClr val="000000"/>
                </a:solidFill>
                <a:latin typeface="Source Sans Pro"/>
                <a:ea typeface="Source Sans Pro"/>
                <a:cs typeface="Arial"/>
              </a:rPr>
              <a:t>The physical exam findings suggestive of high-risk trauma</a:t>
            </a:r>
          </a:p>
          <a:p>
            <a:r>
              <a:rPr lang="en-US" sz="2000">
                <a:solidFill>
                  <a:srgbClr val="000000"/>
                </a:solidFill>
                <a:latin typeface="Source Sans Pro"/>
                <a:ea typeface="Source Sans Pro"/>
                <a:cs typeface="Arial"/>
              </a:rPr>
              <a:t>How to perform the trauma secondary survey (head-to-toe trauma exam)</a:t>
            </a:r>
          </a:p>
          <a:p>
            <a:r>
              <a:rPr lang="en-US" sz="2000">
                <a:solidFill>
                  <a:srgbClr val="000000"/>
                </a:solidFill>
                <a:latin typeface="Source Sans Pro"/>
                <a:ea typeface="Source Sans Pro"/>
                <a:cs typeface="Arial"/>
              </a:rPr>
              <a:t>Recognition and management of important conditions based on history and secondary survey</a:t>
            </a:r>
          </a:p>
          <a:p>
            <a:pPr>
              <a:buFont typeface="Arial"/>
              <a:buChar char="•"/>
            </a:pPr>
            <a:r>
              <a:rPr lang="en-US" sz="2000">
                <a:solidFill>
                  <a:srgbClr val="000000"/>
                </a:solidFill>
                <a:latin typeface="Source Sans Pro"/>
                <a:ea typeface="Source Sans Pro"/>
                <a:cs typeface="Arial"/>
              </a:rPr>
              <a:t>Identification of special considerations for pregnant trauma patients</a:t>
            </a:r>
          </a:p>
          <a:p>
            <a:pPr>
              <a:buFont typeface="Arial"/>
              <a:buChar char="•"/>
            </a:pPr>
            <a:r>
              <a:rPr lang="en-US" sz="2000">
                <a:solidFill>
                  <a:srgbClr val="000000"/>
                </a:solidFill>
                <a:latin typeface="Source Sans Pro"/>
                <a:ea typeface="Source Sans Pro"/>
                <a:cs typeface="Arial"/>
              </a:rPr>
              <a:t>Identification of special considerations for </a:t>
            </a:r>
            <a:r>
              <a:rPr lang="en-US" sz="2000" err="1">
                <a:solidFill>
                  <a:srgbClr val="000000"/>
                </a:solidFill>
                <a:latin typeface="Source Sans Pro"/>
                <a:ea typeface="Source Sans Pro"/>
                <a:cs typeface="Arial"/>
              </a:rPr>
              <a:t>paediatric</a:t>
            </a:r>
            <a:r>
              <a:rPr lang="en-US" sz="2000">
                <a:solidFill>
                  <a:srgbClr val="000000"/>
                </a:solidFill>
                <a:latin typeface="Source Sans Pro"/>
                <a:ea typeface="Source Sans Pro"/>
                <a:cs typeface="Arial"/>
              </a:rPr>
              <a:t> trauma patients</a:t>
            </a:r>
          </a:p>
          <a:p>
            <a:pPr>
              <a:buFont typeface="Arial"/>
              <a:buChar char="•"/>
            </a:pPr>
            <a:r>
              <a:rPr lang="en-US" sz="2000">
                <a:solidFill>
                  <a:srgbClr val="000000"/>
                </a:solidFill>
                <a:latin typeface="Source Sans Pro"/>
                <a:ea typeface="Source Sans Pro"/>
                <a:cs typeface="Arial"/>
              </a:rPr>
              <a:t>Disposition of trauma patients </a:t>
            </a:r>
          </a:p>
          <a:p>
            <a:endParaRPr lang="en-US" sz="2000">
              <a:solidFill>
                <a:srgbClr val="000000"/>
              </a:solidFill>
              <a:latin typeface="Source Sans Pro"/>
              <a:ea typeface="Source Sans Pro"/>
              <a:cs typeface="Arial"/>
            </a:endParaRPr>
          </a:p>
          <a:p>
            <a:endParaRPr lang="en-US" sz="2000">
              <a:solidFill>
                <a:srgbClr val="000000"/>
              </a:solidFill>
              <a:latin typeface="Source Sans Pro"/>
              <a:ea typeface="Source Sans Pro"/>
              <a:cs typeface="Arial"/>
            </a:endParaRPr>
          </a:p>
          <a:p>
            <a:endParaRPr lang="en-US" sz="2000">
              <a:solidFill>
                <a:srgbClr val="000000"/>
              </a:solidFill>
              <a:latin typeface="Source Sans Pro"/>
              <a:ea typeface="Source Sans Pro"/>
              <a:cs typeface="Arial"/>
            </a:endParaRPr>
          </a:p>
          <a:p>
            <a:pPr marL="0" indent="0">
              <a:buNone/>
            </a:pPr>
            <a:endParaRPr lang="en-US" sz="2000">
              <a:solidFill>
                <a:srgbClr val="000000"/>
              </a:solidFill>
              <a:latin typeface="Source Sans Pro"/>
              <a:ea typeface="Source Sans Pro"/>
              <a:cs typeface="Arial"/>
            </a:endParaRPr>
          </a:p>
          <a:p>
            <a:endParaRPr lang="en-US" sz="2000">
              <a:solidFill>
                <a:schemeClr val="accent1">
                  <a:lumMod val="50000"/>
                </a:schemeClr>
              </a:solidFill>
              <a:latin typeface="Source Sans Pro"/>
              <a:ea typeface="Source Sans Pro"/>
              <a:cs typeface="Arial"/>
            </a:endParaRPr>
          </a:p>
          <a:p>
            <a:endParaRPr lang="en-US" sz="2000">
              <a:solidFill>
                <a:schemeClr val="accent1">
                  <a:lumMod val="50000"/>
                </a:schemeClr>
              </a:solidFill>
              <a:latin typeface="Source Sans Pro"/>
              <a:ea typeface="Source Sans Pro"/>
              <a:cs typeface="Arial"/>
            </a:endParaRPr>
          </a:p>
          <a:p>
            <a:endParaRPr lang="en-US" sz="2000">
              <a:solidFill>
                <a:schemeClr val="accent1">
                  <a:lumMod val="50000"/>
                </a:schemeClr>
              </a:solidFill>
              <a:latin typeface="Source Sans Pro"/>
              <a:ea typeface="Source Sans Pro"/>
              <a:cs typeface="Roboto"/>
            </a:endParaRPr>
          </a:p>
          <a:p>
            <a:endParaRPr lang="en-US" sz="2000">
              <a:solidFill>
                <a:schemeClr val="accent1">
                  <a:lumMod val="50000"/>
                </a:schemeClr>
              </a:solidFill>
              <a:latin typeface="Source Sans Pro"/>
              <a:ea typeface="Source Sans Pro"/>
              <a:cs typeface="Roboto"/>
            </a:endParaRPr>
          </a:p>
        </p:txBody>
      </p:sp>
    </p:spTree>
    <p:extLst>
      <p:ext uri="{BB962C8B-B14F-4D97-AF65-F5344CB8AC3E}">
        <p14:creationId xmlns:p14="http://schemas.microsoft.com/office/powerpoint/2010/main" val="458725240"/>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rPr>
              <a:t>Breathing Management</a:t>
            </a:r>
          </a:p>
        </p:txBody>
      </p:sp>
      <p:sp>
        <p:nvSpPr>
          <p:cNvPr id="4" name="Content Placeholder 3">
            <a:extLst>
              <a:ext uri="{FF2B5EF4-FFF2-40B4-BE49-F238E27FC236}">
                <a16:creationId xmlns:a16="http://schemas.microsoft.com/office/drawing/2014/main" id="{F1CCAB86-C785-33DF-151B-868599A545A9}"/>
              </a:ext>
            </a:extLst>
          </p:cNvPr>
          <p:cNvSpPr>
            <a:spLocks noGrp="1"/>
          </p:cNvSpPr>
          <p:nvPr>
            <p:ph idx="1"/>
          </p:nvPr>
        </p:nvSpPr>
        <p:spPr/>
        <p:txBody>
          <a:bodyPr vert="horz" lIns="91440" tIns="45720" rIns="91440" bIns="45720" rtlCol="0" anchor="t">
            <a:normAutofit/>
          </a:bodyPr>
          <a:lstStyle/>
          <a:p>
            <a:r>
              <a:rPr lang="en-US" sz="2400">
                <a:cs typeface="Arial"/>
              </a:rPr>
              <a:t>Give OXYGEN.</a:t>
            </a:r>
          </a:p>
          <a:p>
            <a:r>
              <a:rPr lang="en-US" sz="2400">
                <a:latin typeface="Source Sans Pro"/>
                <a:ea typeface="Source Sans Pro"/>
                <a:cs typeface="Arial"/>
              </a:rPr>
              <a:t>NEEDLE DECOMPRESSION, OXYGEN and IV FLUIDS for tension pneumothorax.</a:t>
            </a:r>
          </a:p>
          <a:p>
            <a:r>
              <a:rPr lang="en-US" sz="2400">
                <a:cs typeface="Arial"/>
              </a:rPr>
              <a:t>THREE-SIDED DRESSING for sucking chest wound.</a:t>
            </a:r>
          </a:p>
          <a:p>
            <a:r>
              <a:rPr lang="en-US" sz="2400">
                <a:cs typeface="Arial"/>
              </a:rPr>
              <a:t>If breathing is not adequate or patient is hypoxic on oxygen </a:t>
            </a:r>
            <a:r>
              <a:rPr lang="en-US" sz="2000">
                <a:cs typeface="Roboto"/>
                <a:sym typeface="Wingdings"/>
              </a:rPr>
              <a:t></a:t>
            </a:r>
            <a:r>
              <a:rPr lang="en-US" sz="2400">
                <a:cs typeface="Calibri"/>
              </a:rPr>
              <a:t> </a:t>
            </a:r>
            <a:r>
              <a:rPr lang="en-US" sz="2400">
                <a:cs typeface="Arial"/>
              </a:rPr>
              <a:t>assist breathing with BAG-VALVE-MASK VENTILATION.</a:t>
            </a:r>
          </a:p>
          <a:p>
            <a:r>
              <a:rPr lang="en-US" sz="2400">
                <a:latin typeface="Source Sans Pro"/>
                <a:ea typeface="Source Sans Pro"/>
                <a:cs typeface="Arial"/>
              </a:rPr>
              <a:t>For chest or abdomen burns restricting breathing, plan for rapid HANDOVER/TRANSFER for escharotomy.</a:t>
            </a:r>
          </a:p>
          <a:p>
            <a:endParaRPr lang="en-US"/>
          </a:p>
        </p:txBody>
      </p:sp>
      <p:sp>
        <p:nvSpPr>
          <p:cNvPr id="9" name="Content Placeholder 2"/>
          <p:cNvSpPr txBox="1">
            <a:spLocks/>
          </p:cNvSpPr>
          <p:nvPr/>
        </p:nvSpPr>
        <p:spPr>
          <a:xfrm>
            <a:off x="119163" y="1621104"/>
            <a:ext cx="7937604" cy="47863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p:txBody>
      </p:sp>
      <p:pic>
        <p:nvPicPr>
          <p:cNvPr id="3" name="Picture 3" descr="A picture containing text&#10;&#10;Description automatically generated">
            <a:extLst>
              <a:ext uri="{FF2B5EF4-FFF2-40B4-BE49-F238E27FC236}">
                <a16:creationId xmlns:a16="http://schemas.microsoft.com/office/drawing/2014/main" id="{B346AF26-BD2E-A98A-5612-B3C85809B8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5812" y="4442383"/>
            <a:ext cx="2843889" cy="2011429"/>
          </a:xfrm>
          <a:prstGeom prst="rect">
            <a:avLst/>
          </a:prstGeom>
        </p:spPr>
      </p:pic>
      <p:pic>
        <p:nvPicPr>
          <p:cNvPr id="10" name="Picture 5" descr="A picture containing icon&#10;&#10;Description automatically generated">
            <a:extLst>
              <a:ext uri="{FF2B5EF4-FFF2-40B4-BE49-F238E27FC236}">
                <a16:creationId xmlns:a16="http://schemas.microsoft.com/office/drawing/2014/main" id="{79BF0FF6-893C-63F6-874B-6E9886D0FC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04354" y="85331"/>
            <a:ext cx="1866900" cy="1038225"/>
          </a:xfrm>
          <a:prstGeom prst="rect">
            <a:avLst/>
          </a:prstGeom>
        </p:spPr>
      </p:pic>
    </p:spTree>
    <p:extLst>
      <p:ext uri="{BB962C8B-B14F-4D97-AF65-F5344CB8AC3E}">
        <p14:creationId xmlns:p14="http://schemas.microsoft.com/office/powerpoint/2010/main" val="817744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rPr>
              <a:t>Circulation Assessment</a:t>
            </a:r>
          </a:p>
        </p:txBody>
      </p:sp>
      <p:sp>
        <p:nvSpPr>
          <p:cNvPr id="3" name="Content Placeholder 2">
            <a:extLst>
              <a:ext uri="{FF2B5EF4-FFF2-40B4-BE49-F238E27FC236}">
                <a16:creationId xmlns:a16="http://schemas.microsoft.com/office/drawing/2014/main" id="{EF7BAE86-798D-9E5D-1C4C-C6B74A3C4A9C}"/>
              </a:ext>
            </a:extLst>
          </p:cNvPr>
          <p:cNvSpPr>
            <a:spLocks noGrp="1"/>
          </p:cNvSpPr>
          <p:nvPr>
            <p:ph idx="1"/>
          </p:nvPr>
        </p:nvSpPr>
        <p:spPr/>
        <p:txBody>
          <a:bodyPr vert="horz" lIns="91440" tIns="45720" rIns="91440" bIns="45720" rtlCol="0" anchor="t">
            <a:normAutofit/>
          </a:bodyPr>
          <a:lstStyle/>
          <a:p>
            <a:pPr marL="0" indent="0">
              <a:buNone/>
            </a:pPr>
            <a:r>
              <a:rPr lang="en-US" sz="2400" b="1">
                <a:cs typeface="Segoe UI"/>
              </a:rPr>
              <a:t>Look </a:t>
            </a:r>
            <a:r>
              <a:rPr lang="en-US" sz="2400">
                <a:cs typeface="Segoe UI"/>
              </a:rPr>
              <a:t>for capillary refill greater than 3 seconds.</a:t>
            </a:r>
            <a:endParaRPr lang="en-US"/>
          </a:p>
          <a:p>
            <a:pPr marL="0" indent="0">
              <a:buNone/>
            </a:pPr>
            <a:r>
              <a:rPr lang="en-US" sz="2400" b="1">
                <a:cs typeface="Segoe UI"/>
              </a:rPr>
              <a:t>Look </a:t>
            </a:r>
            <a:r>
              <a:rPr lang="en-US" sz="2400">
                <a:cs typeface="Segoe UI"/>
              </a:rPr>
              <a:t>for pale extremities.</a:t>
            </a:r>
          </a:p>
          <a:p>
            <a:pPr marL="0" indent="0">
              <a:buNone/>
            </a:pPr>
            <a:r>
              <a:rPr lang="en-US" sz="2400" b="1">
                <a:cs typeface="Segoe UI"/>
              </a:rPr>
              <a:t>Look</a:t>
            </a:r>
            <a:r>
              <a:rPr lang="en-US" sz="2400">
                <a:cs typeface="Segoe UI"/>
              </a:rPr>
              <a:t> for distended neck veins. </a:t>
            </a:r>
          </a:p>
          <a:p>
            <a:pPr marL="0" indent="0">
              <a:buNone/>
            </a:pPr>
            <a:r>
              <a:rPr lang="en-US" sz="2400" b="1">
                <a:cs typeface="Segoe UI"/>
              </a:rPr>
              <a:t>Look </a:t>
            </a:r>
            <a:r>
              <a:rPr lang="en-US" sz="2400">
                <a:cs typeface="Segoe UI"/>
              </a:rPr>
              <a:t>for external and internal bleeding.</a:t>
            </a:r>
          </a:p>
          <a:p>
            <a:pPr lvl="1"/>
            <a:r>
              <a:rPr lang="en-US">
                <a:cs typeface="Arial"/>
              </a:rPr>
              <a:t>Common sites: chest, abdomen, pelvis, femur, amputations, large external wounds, burns</a:t>
            </a:r>
          </a:p>
          <a:p>
            <a:pPr marL="457200" lvl="1" indent="0">
              <a:buNone/>
            </a:pPr>
            <a:r>
              <a:rPr lang="en-US" sz="2400" b="1">
                <a:cs typeface="Segoe UI"/>
              </a:rPr>
              <a:t>Look </a:t>
            </a:r>
            <a:r>
              <a:rPr lang="en-US" sz="2400">
                <a:cs typeface="Segoe UI"/>
              </a:rPr>
              <a:t>for burns (size and depth).</a:t>
            </a:r>
            <a:endParaRPr lang="en-US" sz="2400">
              <a:cs typeface="Arial"/>
            </a:endParaRPr>
          </a:p>
          <a:p>
            <a:pPr marL="457200" indent="0">
              <a:buNone/>
            </a:pPr>
            <a:r>
              <a:rPr lang="en-US" sz="2400" b="1">
                <a:cs typeface="Segoe UI"/>
              </a:rPr>
              <a:t>Feel</a:t>
            </a:r>
            <a:r>
              <a:rPr lang="en-US" sz="2400">
                <a:cs typeface="Segoe UI"/>
              </a:rPr>
              <a:t> for cold extremities.</a:t>
            </a:r>
          </a:p>
          <a:p>
            <a:pPr marL="457200" indent="0">
              <a:buNone/>
            </a:pPr>
            <a:r>
              <a:rPr lang="en-US" sz="2400" b="1">
                <a:latin typeface="Source Sans Pro"/>
                <a:ea typeface="Source Sans Pro"/>
                <a:cs typeface="Segoe UI"/>
              </a:rPr>
              <a:t>Feel</a:t>
            </a:r>
            <a:r>
              <a:rPr lang="en-US" sz="2400">
                <a:latin typeface="Source Sans Pro"/>
                <a:ea typeface="Source Sans Pro"/>
                <a:cs typeface="Segoe UI"/>
              </a:rPr>
              <a:t> for weak pulse or tachycardia.</a:t>
            </a:r>
            <a:endParaRPr lang="en-US">
              <a:latin typeface="Source Sans Pro"/>
              <a:ea typeface="Source Sans Pro"/>
            </a:endParaRPr>
          </a:p>
          <a:p>
            <a:pPr marL="0" indent="0">
              <a:buNone/>
            </a:pPr>
            <a:endParaRPr lang="en-US"/>
          </a:p>
        </p:txBody>
      </p:sp>
      <p:pic>
        <p:nvPicPr>
          <p:cNvPr id="4" name="Picture 4">
            <a:extLst>
              <a:ext uri="{FF2B5EF4-FFF2-40B4-BE49-F238E27FC236}">
                <a16:creationId xmlns:a16="http://schemas.microsoft.com/office/drawing/2014/main" id="{7E138C48-0B06-74EE-8D5B-14DA2A3E8A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4770" y="3687601"/>
            <a:ext cx="3049487" cy="2129156"/>
          </a:xfrm>
          <a:prstGeom prst="rect">
            <a:avLst/>
          </a:prstGeom>
        </p:spPr>
      </p:pic>
      <p:pic>
        <p:nvPicPr>
          <p:cNvPr id="8" name="Picture 4" descr="A picture containing icon&#10;&#10;Description automatically generated">
            <a:extLst>
              <a:ext uri="{FF2B5EF4-FFF2-40B4-BE49-F238E27FC236}">
                <a16:creationId xmlns:a16="http://schemas.microsoft.com/office/drawing/2014/main" id="{07D0D8EF-7876-866B-A5C6-EAF1D6B53A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74741" y="102447"/>
            <a:ext cx="1857375" cy="981075"/>
          </a:xfrm>
          <a:prstGeom prst="rect">
            <a:avLst/>
          </a:prstGeom>
        </p:spPr>
      </p:pic>
    </p:spTree>
    <p:extLst>
      <p:ext uri="{BB962C8B-B14F-4D97-AF65-F5344CB8AC3E}">
        <p14:creationId xmlns:p14="http://schemas.microsoft.com/office/powerpoint/2010/main" val="918413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rPr>
              <a:t>Circulation Management</a:t>
            </a:r>
          </a:p>
        </p:txBody>
      </p:sp>
      <p:sp>
        <p:nvSpPr>
          <p:cNvPr id="5" name="Content Placeholder 4">
            <a:extLst>
              <a:ext uri="{FF2B5EF4-FFF2-40B4-BE49-F238E27FC236}">
                <a16:creationId xmlns:a16="http://schemas.microsoft.com/office/drawing/2014/main" id="{B5DAFB82-B208-5A20-791F-DE2702A3CBB4}"/>
              </a:ext>
            </a:extLst>
          </p:cNvPr>
          <p:cNvSpPr>
            <a:spLocks noGrp="1"/>
          </p:cNvSpPr>
          <p:nvPr>
            <p:ph idx="1"/>
          </p:nvPr>
        </p:nvSpPr>
        <p:spPr/>
        <p:txBody>
          <a:bodyPr vert="horz" lIns="91440" tIns="45720" rIns="91440" bIns="45720" rtlCol="0" anchor="t">
            <a:normAutofit/>
          </a:bodyPr>
          <a:lstStyle/>
          <a:p>
            <a:r>
              <a:rPr lang="en-US" sz="2200">
                <a:latin typeface="Source Sans Pro"/>
                <a:ea typeface="Source Sans Pro"/>
                <a:cs typeface="Arial"/>
              </a:rPr>
              <a:t>Apply DIRECT PRESSURE or DEEP WOUND PACKING  to control active bleeding.</a:t>
            </a:r>
          </a:p>
          <a:p>
            <a:r>
              <a:rPr lang="en-US" sz="2200">
                <a:latin typeface="Source Sans Pro"/>
                <a:ea typeface="Source Sans Pro"/>
                <a:cs typeface="Arial"/>
              </a:rPr>
              <a:t>Apply TOURNIQUET to amputated limbs or uncontrolled bleeding.</a:t>
            </a:r>
          </a:p>
          <a:p>
            <a:pPr lvl="1"/>
            <a:r>
              <a:rPr lang="en-US" sz="2200">
                <a:cs typeface="Arial"/>
              </a:rPr>
              <a:t>Start IV and plan for urgent TRANSFER to a surgical unit.</a:t>
            </a:r>
          </a:p>
          <a:p>
            <a:r>
              <a:rPr lang="en-US" sz="2200">
                <a:latin typeface="Source Sans Pro"/>
                <a:ea typeface="Source Sans Pro"/>
                <a:cs typeface="Arial"/>
              </a:rPr>
              <a:t>If ongoing blood loss/poor perfusion </a:t>
            </a:r>
            <a:r>
              <a:rPr lang="en-US" sz="2000">
                <a:latin typeface="Source Sans Pro"/>
                <a:ea typeface="Source Sans Pro"/>
                <a:cs typeface="Roboto"/>
                <a:sym typeface="Wingdings"/>
              </a:rPr>
              <a:t></a:t>
            </a:r>
            <a:r>
              <a:rPr lang="en-US" sz="2400">
                <a:latin typeface="Source Sans Pro"/>
                <a:ea typeface="Source Sans Pro"/>
                <a:cs typeface="Calibri"/>
              </a:rPr>
              <a:t> </a:t>
            </a:r>
            <a:r>
              <a:rPr lang="en-US" sz="2200">
                <a:latin typeface="Source Sans Pro"/>
                <a:ea typeface="Source Sans Pro"/>
                <a:cs typeface="Arial"/>
              </a:rPr>
              <a:t>start 2 large IVs and give IV FLUID.</a:t>
            </a:r>
          </a:p>
          <a:p>
            <a:r>
              <a:rPr lang="en-US" sz="2200">
                <a:latin typeface="Source Sans Pro"/>
                <a:ea typeface="Source Sans Pro"/>
                <a:cs typeface="Arial"/>
              </a:rPr>
              <a:t>If burn injury </a:t>
            </a:r>
            <a:r>
              <a:rPr lang="en-US" sz="2000">
                <a:latin typeface="Source Sans Pro"/>
                <a:ea typeface="Source Sans Pro"/>
                <a:cs typeface="Roboto"/>
                <a:sym typeface="Wingdings"/>
              </a:rPr>
              <a:t></a:t>
            </a:r>
            <a:r>
              <a:rPr lang="en-US" sz="2400">
                <a:latin typeface="Source Sans Pro"/>
                <a:ea typeface="Source Sans Pro"/>
                <a:cs typeface="Calibri"/>
              </a:rPr>
              <a:t> </a:t>
            </a:r>
            <a:r>
              <a:rPr lang="en-US" sz="2200">
                <a:latin typeface="Source Sans Pro"/>
                <a:ea typeface="Source Sans Pro"/>
                <a:cs typeface="Arial"/>
              </a:rPr>
              <a:t>start IV FLUIDS according to burn size.</a:t>
            </a:r>
          </a:p>
          <a:p>
            <a:r>
              <a:rPr lang="en-US" sz="2200">
                <a:latin typeface="Source Sans Pro"/>
                <a:ea typeface="Source Sans Pro"/>
                <a:cs typeface="Arial"/>
              </a:rPr>
              <a:t>SPLINT suspected femur fracture.</a:t>
            </a:r>
          </a:p>
          <a:p>
            <a:r>
              <a:rPr lang="en-US" sz="2200">
                <a:latin typeface="Source Sans Pro"/>
                <a:ea typeface="Source Sans Pro"/>
                <a:cs typeface="Arial"/>
              </a:rPr>
              <a:t>BIND suspected pelvic fracture.</a:t>
            </a:r>
          </a:p>
          <a:p>
            <a:r>
              <a:rPr lang="en-US" sz="2200">
                <a:latin typeface="Source Sans Pro"/>
                <a:ea typeface="Source Sans Pro"/>
                <a:cs typeface="Arial"/>
              </a:rPr>
              <a:t>LEAVE penetrating objects, stabilize the object and prepare for TRANSFER</a:t>
            </a:r>
          </a:p>
          <a:p>
            <a:r>
              <a:rPr lang="en-US" sz="2200">
                <a:latin typeface="Source Sans Pro"/>
                <a:ea typeface="Source Sans Pro"/>
                <a:cs typeface="Arial"/>
              </a:rPr>
              <a:t>Place pregnant patients on left side while maintaining spinal immobilization</a:t>
            </a:r>
          </a:p>
          <a:p>
            <a:endParaRPr lang="en-US" sz="2200">
              <a:cs typeface="Arial"/>
            </a:endParaRPr>
          </a:p>
          <a:p>
            <a:endParaRPr lang="en-US"/>
          </a:p>
        </p:txBody>
      </p:sp>
      <p:sp>
        <p:nvSpPr>
          <p:cNvPr id="9" name="Content Placeholder 2"/>
          <p:cNvSpPr txBox="1">
            <a:spLocks/>
          </p:cNvSpPr>
          <p:nvPr/>
        </p:nvSpPr>
        <p:spPr>
          <a:xfrm>
            <a:off x="255131" y="1913837"/>
            <a:ext cx="9350720" cy="44743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p:txBody>
      </p:sp>
      <p:pic>
        <p:nvPicPr>
          <p:cNvPr id="3" name="Picture 3">
            <a:extLst>
              <a:ext uri="{FF2B5EF4-FFF2-40B4-BE49-F238E27FC236}">
                <a16:creationId xmlns:a16="http://schemas.microsoft.com/office/drawing/2014/main" id="{341D2AFB-E069-2866-58BD-1F4A7C2594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2484" y="3333888"/>
            <a:ext cx="2014814" cy="1412586"/>
          </a:xfrm>
          <a:prstGeom prst="rect">
            <a:avLst/>
          </a:prstGeom>
        </p:spPr>
      </p:pic>
      <p:pic>
        <p:nvPicPr>
          <p:cNvPr id="4" name="Picture 4" descr="A picture containing icon&#10;&#10;Description automatically generated">
            <a:extLst>
              <a:ext uri="{FF2B5EF4-FFF2-40B4-BE49-F238E27FC236}">
                <a16:creationId xmlns:a16="http://schemas.microsoft.com/office/drawing/2014/main" id="{6D633910-666F-99EC-5A47-5B6B41A83F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32034" y="165470"/>
            <a:ext cx="1857375" cy="981075"/>
          </a:xfrm>
          <a:prstGeom prst="rect">
            <a:avLst/>
          </a:prstGeom>
        </p:spPr>
      </p:pic>
    </p:spTree>
    <p:extLst>
      <p:ext uri="{BB962C8B-B14F-4D97-AF65-F5344CB8AC3E}">
        <p14:creationId xmlns:p14="http://schemas.microsoft.com/office/powerpoint/2010/main" val="1134363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rPr>
              <a:t>Disability Assessment</a:t>
            </a:r>
          </a:p>
        </p:txBody>
      </p:sp>
      <p:sp>
        <p:nvSpPr>
          <p:cNvPr id="9" name="Content Placeholder 2"/>
          <p:cNvSpPr txBox="1">
            <a:spLocks/>
          </p:cNvSpPr>
          <p:nvPr/>
        </p:nvSpPr>
        <p:spPr>
          <a:xfrm>
            <a:off x="838200" y="1733598"/>
            <a:ext cx="11519526" cy="47863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a:latin typeface="Source Sans Pro" panose="020B0503030403020204" pitchFamily="34" charset="0"/>
                <a:ea typeface="Source Sans Pro" panose="020B0503030403020204" pitchFamily="34" charset="0"/>
                <a:cs typeface="Roboto"/>
              </a:rPr>
              <a:t>Look </a:t>
            </a:r>
            <a:r>
              <a:rPr lang="en-US" sz="2400">
                <a:latin typeface="Source Sans Pro" panose="020B0503030403020204" pitchFamily="34" charset="0"/>
                <a:ea typeface="Source Sans Pro" panose="020B0503030403020204" pitchFamily="34" charset="0"/>
                <a:cs typeface="Roboto"/>
              </a:rPr>
              <a:t>for confusion, lethargy or agitation.</a:t>
            </a:r>
            <a:endParaRPr lang="en-US" sz="2400">
              <a:latin typeface="Source Sans Pro" panose="020B0503030403020204" pitchFamily="34" charset="0"/>
              <a:ea typeface="Source Sans Pro" panose="020B0503030403020204" pitchFamily="34" charset="0"/>
            </a:endParaRPr>
          </a:p>
          <a:p>
            <a:pPr marL="0" indent="0">
              <a:buNone/>
            </a:pPr>
            <a:r>
              <a:rPr lang="en-US" sz="2400" b="1">
                <a:latin typeface="Source Sans Pro" panose="020B0503030403020204" pitchFamily="34" charset="0"/>
                <a:ea typeface="Source Sans Pro" panose="020B0503030403020204" pitchFamily="34" charset="0"/>
                <a:cs typeface="Roboto" panose="02000000000000000000" pitchFamily="2" charset="0"/>
              </a:rPr>
              <a:t>Look </a:t>
            </a:r>
            <a:r>
              <a:rPr lang="en-US" sz="2400">
                <a:latin typeface="Source Sans Pro" panose="020B0503030403020204" pitchFamily="34" charset="0"/>
                <a:ea typeface="Source Sans Pro" panose="020B0503030403020204" pitchFamily="34" charset="0"/>
                <a:cs typeface="Roboto" panose="02000000000000000000" pitchFamily="2" charset="0"/>
              </a:rPr>
              <a:t>for seizures/convulsions.</a:t>
            </a:r>
          </a:p>
          <a:p>
            <a:pPr marL="0" indent="0">
              <a:buNone/>
            </a:pPr>
            <a:r>
              <a:rPr lang="en-US" sz="2400" b="1">
                <a:latin typeface="Source Sans Pro" panose="020B0503030403020204" pitchFamily="34" charset="0"/>
                <a:ea typeface="Source Sans Pro" panose="020B0503030403020204" pitchFamily="34" charset="0"/>
                <a:cs typeface="Roboto" panose="02000000000000000000" pitchFamily="2" charset="0"/>
              </a:rPr>
              <a:t>Look </a:t>
            </a:r>
            <a:r>
              <a:rPr lang="en-US" sz="2400">
                <a:latin typeface="Source Sans Pro" panose="020B0503030403020204" pitchFamily="34" charset="0"/>
                <a:ea typeface="Source Sans Pro" panose="020B0503030403020204" pitchFamily="34" charset="0"/>
                <a:cs typeface="Roboto" panose="02000000000000000000" pitchFamily="2" charset="0"/>
              </a:rPr>
              <a:t>for unequal or poorly reactive pupils.</a:t>
            </a:r>
          </a:p>
          <a:p>
            <a:pPr marL="0" indent="0">
              <a:buNone/>
            </a:pPr>
            <a:r>
              <a:rPr lang="en-US" sz="2400" b="1">
                <a:latin typeface="Source Sans Pro" panose="020B0503030403020204" pitchFamily="34" charset="0"/>
                <a:ea typeface="Source Sans Pro" panose="020B0503030403020204" pitchFamily="34" charset="0"/>
                <a:cs typeface="Roboto" panose="02000000000000000000" pitchFamily="2" charset="0"/>
              </a:rPr>
              <a:t>Look</a:t>
            </a:r>
            <a:r>
              <a:rPr lang="en-US" sz="2400">
                <a:latin typeface="Source Sans Pro" panose="020B0503030403020204" pitchFamily="34" charset="0"/>
                <a:ea typeface="Source Sans Pro" panose="020B0503030403020204" pitchFamily="34" charset="0"/>
                <a:cs typeface="Roboto" panose="02000000000000000000" pitchFamily="2" charset="0"/>
              </a:rPr>
              <a:t> for deformities of the skull .</a:t>
            </a:r>
          </a:p>
          <a:p>
            <a:pPr marL="0" indent="0">
              <a:buNone/>
            </a:pPr>
            <a:r>
              <a:rPr lang="en-US" sz="2400" b="1">
                <a:latin typeface="Source Sans Pro" panose="020B0503030403020204" pitchFamily="34" charset="0"/>
                <a:ea typeface="Source Sans Pro" panose="020B0503030403020204" pitchFamily="34" charset="0"/>
                <a:cs typeface="Roboto" panose="02000000000000000000" pitchFamily="2" charset="0"/>
              </a:rPr>
              <a:t>Look </a:t>
            </a:r>
            <a:r>
              <a:rPr lang="en-US" sz="2400">
                <a:latin typeface="Source Sans Pro" panose="020B0503030403020204" pitchFamily="34" charset="0"/>
                <a:ea typeface="Source Sans Pro" panose="020B0503030403020204" pitchFamily="34" charset="0"/>
                <a:cs typeface="Roboto" panose="02000000000000000000" pitchFamily="2" charset="0"/>
              </a:rPr>
              <a:t>for blood or fluid from ears or nose.</a:t>
            </a:r>
          </a:p>
          <a:p>
            <a:pPr marL="0" indent="0">
              <a:buNone/>
            </a:pPr>
            <a:r>
              <a:rPr lang="en-US" sz="2400" b="1">
                <a:latin typeface="Source Sans Pro" panose="020B0503030403020204" pitchFamily="34" charset="0"/>
                <a:ea typeface="Source Sans Pro" panose="020B0503030403020204" pitchFamily="34" charset="0"/>
                <a:cs typeface="Roboto" panose="02000000000000000000" pitchFamily="2" charset="0"/>
              </a:rPr>
              <a:t>Check</a:t>
            </a:r>
            <a:r>
              <a:rPr lang="en-US" sz="2400">
                <a:latin typeface="Source Sans Pro" panose="020B0503030403020204" pitchFamily="34" charset="0"/>
                <a:ea typeface="Source Sans Pro" panose="020B0503030403020204" pitchFamily="34" charset="0"/>
                <a:cs typeface="Roboto" panose="02000000000000000000" pitchFamily="2" charset="0"/>
              </a:rPr>
              <a:t> AVPU or GCS.</a:t>
            </a:r>
          </a:p>
          <a:p>
            <a:pPr marL="0" indent="0">
              <a:buNone/>
            </a:pPr>
            <a:r>
              <a:rPr lang="en-US" sz="2400" b="1">
                <a:latin typeface="Source Sans Pro" panose="020B0503030403020204" pitchFamily="34" charset="0"/>
                <a:ea typeface="Source Sans Pro" panose="020B0503030403020204" pitchFamily="34" charset="0"/>
                <a:cs typeface="Roboto"/>
              </a:rPr>
              <a:t>Check</a:t>
            </a:r>
            <a:r>
              <a:rPr lang="en-US" sz="2400">
                <a:latin typeface="Source Sans Pro" panose="020B0503030403020204" pitchFamily="34" charset="0"/>
                <a:ea typeface="Source Sans Pro" panose="020B0503030403020204" pitchFamily="34" charset="0"/>
                <a:cs typeface="Roboto"/>
              </a:rPr>
              <a:t> movement and sensation in all extremities. </a:t>
            </a:r>
            <a:endParaRPr lang="en-US" sz="2400">
              <a:latin typeface="Source Sans Pro" panose="020B0503030403020204" pitchFamily="34" charset="0"/>
              <a:ea typeface="Source Sans Pro" panose="020B0503030403020204" pitchFamily="34" charset="0"/>
              <a:cs typeface="Calibri"/>
            </a:endParaRPr>
          </a:p>
          <a:p>
            <a:pPr marL="0" indent="0">
              <a:buNone/>
            </a:pPr>
            <a:r>
              <a:rPr lang="en-US" sz="2400" b="1">
                <a:latin typeface="Source Sans Pro" panose="020B0503030403020204" pitchFamily="34" charset="0"/>
                <a:ea typeface="Source Sans Pro" panose="020B0503030403020204" pitchFamily="34" charset="0"/>
                <a:cs typeface="Roboto" panose="02000000000000000000" pitchFamily="2" charset="0"/>
              </a:rPr>
              <a:t>Check</a:t>
            </a:r>
            <a:r>
              <a:rPr lang="en-US" sz="2400">
                <a:latin typeface="Source Sans Pro" panose="020B0503030403020204" pitchFamily="34" charset="0"/>
                <a:ea typeface="Source Sans Pro" panose="020B0503030403020204" pitchFamily="34" charset="0"/>
                <a:cs typeface="Roboto" panose="02000000000000000000" pitchFamily="2" charset="0"/>
              </a:rPr>
              <a:t> blood glucose in the confused or unconscious patient. </a:t>
            </a:r>
            <a:endParaRPr lang="en-US" sz="2400" b="1">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p:txBody>
      </p:sp>
      <p:pic>
        <p:nvPicPr>
          <p:cNvPr id="3" name="Picture 3" descr="A picture containing text&#10;&#10;Description automatically generated">
            <a:extLst>
              <a:ext uri="{FF2B5EF4-FFF2-40B4-BE49-F238E27FC236}">
                <a16:creationId xmlns:a16="http://schemas.microsoft.com/office/drawing/2014/main" id="{016EE47E-F1D9-7732-34E0-596D1F3CDF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0243" y="2568282"/>
            <a:ext cx="3059501" cy="2143151"/>
          </a:xfrm>
          <a:prstGeom prst="rect">
            <a:avLst/>
          </a:prstGeom>
        </p:spPr>
      </p:pic>
      <p:pic>
        <p:nvPicPr>
          <p:cNvPr id="6" name="Picture 7" descr="A picture containing logo&#10;&#10;Description automatically generated">
            <a:extLst>
              <a:ext uri="{FF2B5EF4-FFF2-40B4-BE49-F238E27FC236}">
                <a16:creationId xmlns:a16="http://schemas.microsoft.com/office/drawing/2014/main" id="{14E32663-F0C2-D4CD-0AAE-209FDB9A40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4880" y="175962"/>
            <a:ext cx="1800225" cy="971550"/>
          </a:xfrm>
          <a:prstGeom prst="rect">
            <a:avLst/>
          </a:prstGeom>
        </p:spPr>
      </p:pic>
    </p:spTree>
    <p:extLst>
      <p:ext uri="{BB962C8B-B14F-4D97-AF65-F5344CB8AC3E}">
        <p14:creationId xmlns:p14="http://schemas.microsoft.com/office/powerpoint/2010/main" val="1002149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rPr>
              <a:t>Disability Management</a:t>
            </a:r>
          </a:p>
        </p:txBody>
      </p:sp>
      <p:sp>
        <p:nvSpPr>
          <p:cNvPr id="5" name="Content Placeholder 4">
            <a:extLst>
              <a:ext uri="{FF2B5EF4-FFF2-40B4-BE49-F238E27FC236}">
                <a16:creationId xmlns:a16="http://schemas.microsoft.com/office/drawing/2014/main" id="{63C5FAF8-2C7B-CFE0-343D-DDAC9AC38AFD}"/>
              </a:ext>
            </a:extLst>
          </p:cNvPr>
          <p:cNvSpPr>
            <a:spLocks noGrp="1"/>
          </p:cNvSpPr>
          <p:nvPr>
            <p:ph idx="1"/>
          </p:nvPr>
        </p:nvSpPr>
        <p:spPr/>
        <p:txBody>
          <a:bodyPr vert="horz" lIns="91440" tIns="45720" rIns="91440" bIns="45720" rtlCol="0" anchor="t">
            <a:normAutofit/>
          </a:bodyPr>
          <a:lstStyle/>
          <a:p>
            <a:r>
              <a:rPr lang="en-US" sz="2400">
                <a:cs typeface="Arial"/>
              </a:rPr>
              <a:t>If GCS &lt; 9 (or children AVPU score P or U) </a:t>
            </a:r>
            <a:r>
              <a:rPr lang="en-US" sz="2400">
                <a:cs typeface="Arial"/>
                <a:sym typeface="Wingdings"/>
              </a:rPr>
              <a:t></a:t>
            </a:r>
            <a:r>
              <a:rPr lang="en-US" sz="2400">
                <a:cs typeface="Arial"/>
              </a:rPr>
              <a:t> plan for rapid HANDOVER/TRANSFER</a:t>
            </a:r>
          </a:p>
          <a:p>
            <a:r>
              <a:rPr lang="en-US" sz="2400">
                <a:cs typeface="Arial"/>
              </a:rPr>
              <a:t>If patient is lethargic or unconscious </a:t>
            </a:r>
            <a:r>
              <a:rPr lang="en-US" sz="2400">
                <a:cs typeface="Arial"/>
                <a:sym typeface="Wingdings"/>
              </a:rPr>
              <a:t></a:t>
            </a:r>
            <a:r>
              <a:rPr lang="en-US" sz="2400">
                <a:cs typeface="Calibri"/>
              </a:rPr>
              <a:t> </a:t>
            </a:r>
            <a:r>
              <a:rPr lang="en-US" sz="2400">
                <a:cs typeface="Arial"/>
              </a:rPr>
              <a:t>RE-ASSESS airway frequently</a:t>
            </a:r>
          </a:p>
          <a:p>
            <a:r>
              <a:rPr lang="en-US" sz="2400">
                <a:cs typeface="Arial"/>
              </a:rPr>
              <a:t>THINK spine injury or closed head injury in any trauma patient with altered mental status.</a:t>
            </a:r>
          </a:p>
          <a:p>
            <a:r>
              <a:rPr lang="en-US" sz="2400">
                <a:cs typeface="Arial"/>
              </a:rPr>
              <a:t>Give OXYGEN.</a:t>
            </a:r>
          </a:p>
          <a:p>
            <a:r>
              <a:rPr lang="en-US" sz="2400">
                <a:cs typeface="Arial"/>
              </a:rPr>
              <a:t>If low blood glucose or unable to check </a:t>
            </a:r>
            <a:r>
              <a:rPr lang="en-US" sz="2400">
                <a:cs typeface="Arial"/>
                <a:sym typeface="Wingdings"/>
              </a:rPr>
              <a:t></a:t>
            </a:r>
            <a:r>
              <a:rPr lang="en-US" sz="2400">
                <a:cs typeface="Arial"/>
              </a:rPr>
              <a:t> give GLUCOSE</a:t>
            </a:r>
          </a:p>
          <a:p>
            <a:r>
              <a:rPr lang="en-US" sz="2400">
                <a:cs typeface="Arial"/>
              </a:rPr>
              <a:t>If seizing </a:t>
            </a:r>
            <a:r>
              <a:rPr lang="en-US" sz="2400">
                <a:cs typeface="Arial"/>
                <a:sym typeface="Wingdings"/>
              </a:rPr>
              <a:t></a:t>
            </a:r>
            <a:r>
              <a:rPr lang="en-US" sz="2400">
                <a:cs typeface="Arial"/>
              </a:rPr>
              <a:t> give a BENZODIAZEPINE</a:t>
            </a:r>
          </a:p>
          <a:p>
            <a:endParaRPr lang="en-US" sz="2400"/>
          </a:p>
        </p:txBody>
      </p:sp>
      <p:sp>
        <p:nvSpPr>
          <p:cNvPr id="9" name="Content Placeholder 2"/>
          <p:cNvSpPr txBox="1">
            <a:spLocks/>
          </p:cNvSpPr>
          <p:nvPr/>
        </p:nvSpPr>
        <p:spPr>
          <a:xfrm>
            <a:off x="160786" y="1918121"/>
            <a:ext cx="8066207" cy="41031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p:txBody>
      </p:sp>
      <p:pic>
        <p:nvPicPr>
          <p:cNvPr id="4" name="Picture 5" descr="A picture containing icon&#10;&#10;Description automatically generated">
            <a:extLst>
              <a:ext uri="{FF2B5EF4-FFF2-40B4-BE49-F238E27FC236}">
                <a16:creationId xmlns:a16="http://schemas.microsoft.com/office/drawing/2014/main" id="{6636067E-BE16-ED96-37BE-CBDF2F109D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89985" y="3967408"/>
            <a:ext cx="2271262" cy="1580326"/>
          </a:xfrm>
          <a:prstGeom prst="rect">
            <a:avLst/>
          </a:prstGeom>
        </p:spPr>
      </p:pic>
      <p:pic>
        <p:nvPicPr>
          <p:cNvPr id="3" name="Picture 7" descr="A picture containing logo&#10;&#10;Description automatically generated">
            <a:extLst>
              <a:ext uri="{FF2B5EF4-FFF2-40B4-BE49-F238E27FC236}">
                <a16:creationId xmlns:a16="http://schemas.microsoft.com/office/drawing/2014/main" id="{5C02F3EE-D6B3-A27F-444E-C81AE37415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4880" y="175962"/>
            <a:ext cx="1800225" cy="971550"/>
          </a:xfrm>
          <a:prstGeom prst="rect">
            <a:avLst/>
          </a:prstGeom>
        </p:spPr>
      </p:pic>
    </p:spTree>
    <p:extLst>
      <p:ext uri="{BB962C8B-B14F-4D97-AF65-F5344CB8AC3E}">
        <p14:creationId xmlns:p14="http://schemas.microsoft.com/office/powerpoint/2010/main" val="2069414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rPr>
              <a:t>Exposure Assessment</a:t>
            </a:r>
          </a:p>
        </p:txBody>
      </p:sp>
      <p:sp>
        <p:nvSpPr>
          <p:cNvPr id="6" name="Content Placeholder 5">
            <a:extLst>
              <a:ext uri="{FF2B5EF4-FFF2-40B4-BE49-F238E27FC236}">
                <a16:creationId xmlns:a16="http://schemas.microsoft.com/office/drawing/2014/main" id="{F97C6178-BF91-BFEC-605A-326D6EEDB65E}"/>
              </a:ext>
            </a:extLst>
          </p:cNvPr>
          <p:cNvSpPr>
            <a:spLocks noGrp="1"/>
          </p:cNvSpPr>
          <p:nvPr>
            <p:ph idx="1"/>
          </p:nvPr>
        </p:nvSpPr>
        <p:spPr/>
        <p:txBody>
          <a:bodyPr vert="horz" lIns="91440" tIns="45720" rIns="91440" bIns="45720" rtlCol="0" anchor="t">
            <a:normAutofit/>
          </a:bodyPr>
          <a:lstStyle/>
          <a:p>
            <a:pPr marL="0" indent="0">
              <a:buNone/>
            </a:pPr>
            <a:r>
              <a:rPr lang="en-US" sz="2400" b="1">
                <a:cs typeface="Segoe UI"/>
              </a:rPr>
              <a:t>Remove</a:t>
            </a:r>
            <a:r>
              <a:rPr lang="en-US" sz="2400">
                <a:cs typeface="Segoe UI"/>
              </a:rPr>
              <a:t> all clothing.</a:t>
            </a:r>
            <a:endParaRPr lang="en-US"/>
          </a:p>
          <a:p>
            <a:pPr marL="0" indent="0">
              <a:buNone/>
            </a:pPr>
            <a:r>
              <a:rPr lang="en-US" sz="2400" b="1">
                <a:cs typeface="Segoe UI"/>
              </a:rPr>
              <a:t>Examine</a:t>
            </a:r>
            <a:r>
              <a:rPr lang="en-US" sz="2400">
                <a:cs typeface="Segoe UI"/>
              </a:rPr>
              <a:t> entire body for evidence of injury.</a:t>
            </a:r>
          </a:p>
          <a:p>
            <a:pPr lvl="1"/>
            <a:r>
              <a:rPr lang="en-US">
                <a:cs typeface="Arial"/>
              </a:rPr>
              <a:t>Including back, groin and underarms </a:t>
            </a:r>
          </a:p>
          <a:p>
            <a:pPr marL="685800"/>
            <a:r>
              <a:rPr lang="en-US" sz="2400" b="1">
                <a:cs typeface="Segoe UI"/>
              </a:rPr>
              <a:t>Assess</a:t>
            </a:r>
            <a:r>
              <a:rPr lang="en-US" sz="2400">
                <a:cs typeface="Segoe UI"/>
              </a:rPr>
              <a:t> the patient’s back and spine using the log-roll </a:t>
            </a:r>
            <a:r>
              <a:rPr lang="en-US" sz="2400" err="1">
                <a:cs typeface="Segoe UI"/>
              </a:rPr>
              <a:t>manoeuvre</a:t>
            </a:r>
            <a:r>
              <a:rPr lang="en-US" sz="2400">
                <a:cs typeface="Segoe UI"/>
              </a:rPr>
              <a:t>. </a:t>
            </a:r>
          </a:p>
          <a:p>
            <a:endParaRPr lang="en-US" sz="2400"/>
          </a:p>
        </p:txBody>
      </p:sp>
      <p:pic>
        <p:nvPicPr>
          <p:cNvPr id="4" name="Picture 4" descr="A picture containing text&#10;&#10;Description automatically generated">
            <a:extLst>
              <a:ext uri="{FF2B5EF4-FFF2-40B4-BE49-F238E27FC236}">
                <a16:creationId xmlns:a16="http://schemas.microsoft.com/office/drawing/2014/main" id="{63B06472-1CAF-04BF-0AB1-1FF679478D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67464" y="2731939"/>
            <a:ext cx="5391975" cy="3749727"/>
          </a:xfrm>
          <a:prstGeom prst="rect">
            <a:avLst/>
          </a:prstGeom>
        </p:spPr>
      </p:pic>
      <p:pic>
        <p:nvPicPr>
          <p:cNvPr id="3" name="Picture 7" descr="A picture containing text, clipart&#10;&#10;Description automatically generated">
            <a:extLst>
              <a:ext uri="{FF2B5EF4-FFF2-40B4-BE49-F238E27FC236}">
                <a16:creationId xmlns:a16="http://schemas.microsoft.com/office/drawing/2014/main" id="{9D8A6511-BFE2-88FA-F863-2B80AFD67A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80698" y="112939"/>
            <a:ext cx="1828800" cy="971550"/>
          </a:xfrm>
          <a:prstGeom prst="rect">
            <a:avLst/>
          </a:prstGeom>
        </p:spPr>
      </p:pic>
    </p:spTree>
    <p:extLst>
      <p:ext uri="{BB962C8B-B14F-4D97-AF65-F5344CB8AC3E}">
        <p14:creationId xmlns:p14="http://schemas.microsoft.com/office/powerpoint/2010/main" val="654420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rPr>
              <a:t>Exposure Management</a:t>
            </a:r>
          </a:p>
        </p:txBody>
      </p:sp>
      <p:sp>
        <p:nvSpPr>
          <p:cNvPr id="4" name="Content Placeholder 3">
            <a:extLst>
              <a:ext uri="{FF2B5EF4-FFF2-40B4-BE49-F238E27FC236}">
                <a16:creationId xmlns:a16="http://schemas.microsoft.com/office/drawing/2014/main" id="{FA2967ED-1D8B-79CE-412A-7032DBD93631}"/>
              </a:ext>
            </a:extLst>
          </p:cNvPr>
          <p:cNvSpPr>
            <a:spLocks noGrp="1"/>
          </p:cNvSpPr>
          <p:nvPr>
            <p:ph idx="1"/>
          </p:nvPr>
        </p:nvSpPr>
        <p:spPr/>
        <p:txBody>
          <a:bodyPr vert="horz" lIns="91440" tIns="45720" rIns="91440" bIns="45720" rtlCol="0" anchor="t">
            <a:normAutofit/>
          </a:bodyPr>
          <a:lstStyle/>
          <a:p>
            <a:r>
              <a:rPr lang="en-US" sz="2400">
                <a:cs typeface="Arial"/>
              </a:rPr>
              <a:t>If spinal injury is suspected  </a:t>
            </a:r>
            <a:r>
              <a:rPr lang="en-US" sz="2400">
                <a:cs typeface="Arial"/>
                <a:sym typeface="Wingdings"/>
              </a:rPr>
              <a:t></a:t>
            </a:r>
            <a:r>
              <a:rPr lang="en-US" sz="2400">
                <a:cs typeface="Calibri"/>
              </a:rPr>
              <a:t> </a:t>
            </a:r>
            <a:r>
              <a:rPr lang="en-US" sz="2400">
                <a:cs typeface="Arial"/>
              </a:rPr>
              <a:t>perform log roll </a:t>
            </a:r>
            <a:r>
              <a:rPr lang="en-US" sz="2400" err="1">
                <a:cs typeface="Arial"/>
              </a:rPr>
              <a:t>manoeuvre</a:t>
            </a:r>
            <a:r>
              <a:rPr lang="en-US" sz="2400">
                <a:cs typeface="Arial"/>
              </a:rPr>
              <a:t> to examine the back.</a:t>
            </a:r>
          </a:p>
          <a:p>
            <a:r>
              <a:rPr lang="en-US" sz="2400">
                <a:cs typeface="Arial"/>
              </a:rPr>
              <a:t>Remove restrictive clothing and all </a:t>
            </a:r>
            <a:r>
              <a:rPr lang="en-US" sz="2400" err="1">
                <a:cs typeface="Arial"/>
              </a:rPr>
              <a:t>jewellery</a:t>
            </a:r>
            <a:r>
              <a:rPr lang="en-US" sz="2400">
                <a:cs typeface="Arial"/>
              </a:rPr>
              <a:t>.</a:t>
            </a:r>
          </a:p>
          <a:p>
            <a:r>
              <a:rPr lang="en-US" sz="2400">
                <a:cs typeface="Arial"/>
              </a:rPr>
              <a:t>Remove any wet clothes and dry patient thoroughly.</a:t>
            </a:r>
          </a:p>
          <a:p>
            <a:r>
              <a:rPr lang="en-US" sz="2400">
                <a:cs typeface="Arial"/>
              </a:rPr>
              <a:t>Cover the patient as soon as possible to prevent hypothermia.</a:t>
            </a:r>
          </a:p>
          <a:p>
            <a:r>
              <a:rPr lang="en-US" sz="2400">
                <a:cs typeface="Arial"/>
              </a:rPr>
              <a:t>Respect the patient and protect modesty during exposure. </a:t>
            </a:r>
          </a:p>
          <a:p>
            <a:endParaRPr lang="en-US" sz="2400"/>
          </a:p>
        </p:txBody>
      </p:sp>
      <p:sp>
        <p:nvSpPr>
          <p:cNvPr id="9" name="Content Placeholder 2"/>
          <p:cNvSpPr txBox="1">
            <a:spLocks/>
          </p:cNvSpPr>
          <p:nvPr/>
        </p:nvSpPr>
        <p:spPr>
          <a:xfrm>
            <a:off x="102658" y="1986852"/>
            <a:ext cx="8011996" cy="47863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p:txBody>
      </p:sp>
      <p:pic>
        <p:nvPicPr>
          <p:cNvPr id="3" name="Picture 3">
            <a:extLst>
              <a:ext uri="{FF2B5EF4-FFF2-40B4-BE49-F238E27FC236}">
                <a16:creationId xmlns:a16="http://schemas.microsoft.com/office/drawing/2014/main" id="{D8B81A8D-C414-1FF7-822A-C622761A0D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4777" y="3270314"/>
            <a:ext cx="3788374" cy="2640920"/>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01BC7247-00B0-D9CD-795D-6A5A63449D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80698" y="112939"/>
            <a:ext cx="1828800" cy="971550"/>
          </a:xfrm>
          <a:prstGeom prst="rect">
            <a:avLst/>
          </a:prstGeom>
        </p:spPr>
      </p:pic>
    </p:spTree>
    <p:extLst>
      <p:ext uri="{BB962C8B-B14F-4D97-AF65-F5344CB8AC3E}">
        <p14:creationId xmlns:p14="http://schemas.microsoft.com/office/powerpoint/2010/main" val="1700619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21" y="119232"/>
            <a:ext cx="10515600" cy="1325563"/>
          </a:xfrm>
        </p:spPr>
        <p:txBody>
          <a:bodyPr>
            <a:normAutofit/>
          </a:bodyPr>
          <a:lstStyle/>
          <a:p>
            <a:r>
              <a:rPr lang="en-US" sz="4000">
                <a:solidFill>
                  <a:schemeClr val="accent1">
                    <a:lumMod val="50000"/>
                  </a:schemeClr>
                </a:solidFill>
              </a:rPr>
              <a:t>Workbook Question 1</a:t>
            </a:r>
          </a:p>
        </p:txBody>
      </p:sp>
      <p:sp>
        <p:nvSpPr>
          <p:cNvPr id="3" name="Content Placeholder 2"/>
          <p:cNvSpPr>
            <a:spLocks noGrp="1"/>
          </p:cNvSpPr>
          <p:nvPr>
            <p:ph idx="1"/>
          </p:nvPr>
        </p:nvSpPr>
        <p:spPr>
          <a:xfrm>
            <a:off x="170121" y="1281256"/>
            <a:ext cx="10515600" cy="4794730"/>
          </a:xfrm>
        </p:spPr>
        <p:txBody>
          <a:bodyPr>
            <a:normAutofit/>
          </a:bodyPr>
          <a:lstStyle/>
          <a:p>
            <a:pPr marL="0" indent="0">
              <a:buNone/>
            </a:pPr>
            <a:r>
              <a:rPr lang="en-US" sz="2400"/>
              <a:t>A middle-aged man is brought in after being hit by a car.  List the immediate management for the assessment findings below: </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04795" y="138413"/>
            <a:ext cx="1890381" cy="147753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26052627"/>
              </p:ext>
            </p:extLst>
          </p:nvPr>
        </p:nvGraphicFramePr>
        <p:xfrm>
          <a:off x="170121" y="2151690"/>
          <a:ext cx="12021879" cy="3425053"/>
        </p:xfrm>
        <a:graphic>
          <a:graphicData uri="http://schemas.openxmlformats.org/drawingml/2006/table">
            <a:tbl>
              <a:tblPr firstRow="1" bandRow="1">
                <a:tableStyleId>{2D5ABB26-0587-4C30-8999-92F81FD0307C}</a:tableStyleId>
              </a:tblPr>
              <a:tblGrid>
                <a:gridCol w="6489622">
                  <a:extLst>
                    <a:ext uri="{9D8B030D-6E8A-4147-A177-3AD203B41FA5}">
                      <a16:colId xmlns:a16="http://schemas.microsoft.com/office/drawing/2014/main" val="20000"/>
                    </a:ext>
                  </a:extLst>
                </a:gridCol>
                <a:gridCol w="5532257">
                  <a:extLst>
                    <a:ext uri="{9D8B030D-6E8A-4147-A177-3AD203B41FA5}">
                      <a16:colId xmlns:a16="http://schemas.microsoft.com/office/drawing/2014/main" val="20001"/>
                    </a:ext>
                  </a:extLst>
                </a:gridCol>
              </a:tblGrid>
              <a:tr h="480869">
                <a:tc>
                  <a:txBody>
                    <a:bodyPr/>
                    <a:lstStyle/>
                    <a:p>
                      <a:r>
                        <a:rPr lang="en-US" sz="2400" b="1">
                          <a:latin typeface="Source Sans Pro" panose="020B0503030403020204" pitchFamily="34" charset="0"/>
                          <a:ea typeface="Source Sans Pro" panose="020B0503030403020204" pitchFamily="34" charset="0"/>
                        </a:rPr>
                        <a:t>Primary Survey Finding: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1">
                          <a:latin typeface="Source Sans Pro" panose="020B0503030403020204" pitchFamily="34" charset="0"/>
                          <a:ea typeface="Source Sans Pro" panose="020B0503030403020204" pitchFamily="34" charset="0"/>
                        </a:rPr>
                        <a:t>Immediate</a:t>
                      </a:r>
                      <a:r>
                        <a:rPr lang="en-US" sz="2400" b="1" baseline="0">
                          <a:latin typeface="Source Sans Pro" panose="020B0503030403020204" pitchFamily="34" charset="0"/>
                          <a:ea typeface="Source Sans Pro" panose="020B0503030403020204" pitchFamily="34" charset="0"/>
                        </a:rPr>
                        <a:t> Management:</a:t>
                      </a:r>
                      <a:endParaRPr lang="en-US" sz="2400" b="1">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90988">
                <a:tc>
                  <a:txBody>
                    <a:bodyPr/>
                    <a:lstStyle/>
                    <a:p>
                      <a:r>
                        <a:rPr lang="en-US" sz="2400" b="1">
                          <a:latin typeface="Source Sans Pro" panose="020B0503030403020204" pitchFamily="34" charset="0"/>
                          <a:ea typeface="Source Sans Pro" panose="020B0503030403020204" pitchFamily="34" charset="0"/>
                        </a:rPr>
                        <a:t>On airway assessment:</a:t>
                      </a:r>
                      <a:endParaRPr lang="en-US" sz="2400">
                        <a:latin typeface="Source Sans Pro" panose="020B0503030403020204" pitchFamily="34" charset="0"/>
                        <a:ea typeface="Source Sans Pro" panose="020B0503030403020204" pitchFamily="34" charset="0"/>
                      </a:endParaRPr>
                    </a:p>
                    <a:p>
                      <a:r>
                        <a:rPr lang="en-US" sz="2400">
                          <a:latin typeface="Source Sans Pro" panose="020B0503030403020204" pitchFamily="34" charset="0"/>
                          <a:ea typeface="Source Sans Pro" panose="020B0503030403020204" pitchFamily="34" charset="0"/>
                        </a:rPr>
                        <a:t>Gurgling airway</a:t>
                      </a:r>
                      <a:r>
                        <a:rPr lang="en-US" sz="2400" baseline="0">
                          <a:latin typeface="Source Sans Pro" panose="020B0503030403020204" pitchFamily="34" charset="0"/>
                          <a:ea typeface="Source Sans Pro" panose="020B0503030403020204" pitchFamily="34" charset="0"/>
                        </a:rPr>
                        <a:t> sounds and obvious head trauma </a:t>
                      </a:r>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853196">
                <a:tc>
                  <a:txBody>
                    <a:bodyPr/>
                    <a:lstStyle/>
                    <a:p>
                      <a:r>
                        <a:rPr lang="en-US" sz="2400" b="1">
                          <a:latin typeface="Source Sans Pro" panose="020B0503030403020204" pitchFamily="34" charset="0"/>
                          <a:ea typeface="Source Sans Pro" panose="020B0503030403020204" pitchFamily="34" charset="0"/>
                        </a:rPr>
                        <a:t>On circulation assessment:</a:t>
                      </a:r>
                      <a:endParaRPr lang="en-US" sz="2400">
                        <a:latin typeface="Source Sans Pro" panose="020B0503030403020204" pitchFamily="34" charset="0"/>
                        <a:ea typeface="Source Sans Pro" panose="020B0503030403020204" pitchFamily="34" charset="0"/>
                      </a:endParaRPr>
                    </a:p>
                    <a:p>
                      <a:r>
                        <a:rPr lang="en-US" sz="2400">
                          <a:latin typeface="Source Sans Pro" panose="020B0503030403020204" pitchFamily="34" charset="0"/>
                          <a:ea typeface="Source Sans Pro" panose="020B0503030403020204" pitchFamily="34" charset="0"/>
                        </a:rPr>
                        <a:t>Weak pulses and capillary refill &gt;</a:t>
                      </a:r>
                      <a:r>
                        <a:rPr lang="en-US" sz="2400" baseline="0">
                          <a:latin typeface="Source Sans Pro" panose="020B0503030403020204" pitchFamily="34" charset="0"/>
                          <a:ea typeface="Source Sans Pro" panose="020B0503030403020204" pitchFamily="34" charset="0"/>
                        </a:rPr>
                        <a:t> </a:t>
                      </a:r>
                      <a:r>
                        <a:rPr lang="en-US" sz="2400">
                          <a:latin typeface="Source Sans Pro" panose="020B0503030403020204" pitchFamily="34" charset="0"/>
                          <a:ea typeface="Source Sans Pro" panose="020B0503030403020204" pitchFamily="34" charset="0"/>
                        </a:rPr>
                        <a:t>3</a:t>
                      </a:r>
                      <a:r>
                        <a:rPr lang="en-US" sz="2400" baseline="0">
                          <a:latin typeface="Source Sans Pro" panose="020B0503030403020204" pitchFamily="34" charset="0"/>
                          <a:ea typeface="Source Sans Pro" panose="020B0503030403020204" pitchFamily="34" charset="0"/>
                        </a:rPr>
                        <a:t> seconds</a:t>
                      </a:r>
                    </a:p>
                    <a:p>
                      <a:r>
                        <a:rPr lang="en-US" sz="2400" baseline="0">
                          <a:latin typeface="Source Sans Pro" panose="020B0503030403020204" pitchFamily="34" charset="0"/>
                          <a:ea typeface="Source Sans Pro" panose="020B0503030403020204" pitchFamily="34" charset="0"/>
                        </a:rPr>
                        <a:t>Evidence of pelvic fracture</a:t>
                      </a:r>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5597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45;p1">
            <a:extLst>
              <a:ext uri="{FF2B5EF4-FFF2-40B4-BE49-F238E27FC236}">
                <a16:creationId xmlns:a16="http://schemas.microsoft.com/office/drawing/2014/main" id="{46FC61F4-6455-19BE-DBC3-EB42A8FC3396}"/>
              </a:ext>
            </a:extLst>
          </p:cNvPr>
          <p:cNvSpPr txBox="1">
            <a:spLocks noGrp="1"/>
          </p:cNvSpPr>
          <p:nvPr/>
        </p:nvSpPr>
        <p:spPr>
          <a:xfrm>
            <a:off x="-2044" y="394276"/>
            <a:ext cx="12193740" cy="135635"/>
          </a:xfrm>
          <a:prstGeom prst="rect">
            <a:avLst/>
          </a:prstGeom>
          <a:solidFill>
            <a:schemeClr val="accent1">
              <a:lumMod val="50000"/>
            </a:schemeClr>
          </a:solidFill>
          <a:ln>
            <a:no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p:txBody>
          <a:bodyPr>
            <a:normAutofit/>
          </a:bodyPr>
          <a:lstStyle/>
          <a:p>
            <a:pPr lvl="0"/>
            <a:r>
              <a:rPr lang="en-US" sz="4000">
                <a:solidFill>
                  <a:schemeClr val="accent1">
                    <a:lumMod val="50000"/>
                  </a:schemeClr>
                </a:solidFill>
                <a:latin typeface="Source Sans Pro"/>
                <a:ea typeface="Source Sans Pro"/>
                <a:cs typeface="Roboto"/>
                <a:sym typeface="Calibri"/>
              </a:rPr>
              <a:t>Objectives</a:t>
            </a:r>
            <a:endParaRPr lang="en-US" sz="4000">
              <a:solidFill>
                <a:schemeClr val="accent1">
                  <a:lumMod val="50000"/>
                </a:schemeClr>
              </a:solidFill>
              <a:latin typeface="Source Sans Pro"/>
              <a:ea typeface="Source Sans Pro"/>
              <a:cs typeface="Roboto"/>
            </a:endParaRPr>
          </a:p>
        </p:txBody>
      </p:sp>
      <p:sp>
        <p:nvSpPr>
          <p:cNvPr id="99" name="Shape 99"/>
          <p:cNvSpPr txBox="1">
            <a:spLocks noGrp="1"/>
          </p:cNvSpPr>
          <p:nvPr>
            <p:ph idx="1"/>
          </p:nvPr>
        </p:nvSpPr>
        <p:spPr/>
        <p:txBody>
          <a:bodyPr vert="horz" lIns="91440" tIns="45720" rIns="91440" bIns="45720" rtlCol="0" anchor="t">
            <a:noAutofit/>
          </a:bodyPr>
          <a:lstStyle/>
          <a:p>
            <a:pPr marL="0" indent="0">
              <a:buNone/>
            </a:pPr>
            <a:r>
              <a:rPr lang="en-US" sz="2000">
                <a:solidFill>
                  <a:schemeClr val="accent1">
                    <a:lumMod val="50000"/>
                  </a:schemeClr>
                </a:solidFill>
                <a:latin typeface="Source Sans Pro"/>
                <a:ea typeface="Source Sans Pro"/>
                <a:cs typeface="Roboto"/>
              </a:rPr>
              <a:t>By the end of this presentation, you will be able to:</a:t>
            </a:r>
          </a:p>
          <a:p>
            <a:r>
              <a:rPr lang="en-US" sz="2000">
                <a:latin typeface="Source Sans Pro"/>
                <a:ea typeface="Source Sans Pro"/>
                <a:cs typeface="Arial"/>
              </a:rPr>
              <a:t>Know how to perform the trauma primary survey (ABCDE approach to trauma)</a:t>
            </a:r>
          </a:p>
          <a:p>
            <a:r>
              <a:rPr lang="en-US" sz="2000">
                <a:latin typeface="Source Sans Pro"/>
                <a:ea typeface="Source Sans Pro"/>
                <a:cs typeface="Arial"/>
              </a:rPr>
              <a:t>Recognize life-threatening injuries</a:t>
            </a:r>
          </a:p>
          <a:p>
            <a:r>
              <a:rPr lang="en-US" sz="2000">
                <a:latin typeface="Source Sans Pro"/>
                <a:ea typeface="Source Sans Pro"/>
                <a:cs typeface="Arial"/>
              </a:rPr>
              <a:t>Identify critical actions for high-risk conditions </a:t>
            </a:r>
          </a:p>
          <a:p>
            <a:r>
              <a:rPr lang="en-US" sz="2000">
                <a:latin typeface="Source Sans Pro"/>
                <a:ea typeface="Source Sans Pro"/>
                <a:cs typeface="Arial"/>
              </a:rPr>
              <a:t>Recognize</a:t>
            </a:r>
            <a:r>
              <a:rPr lang="en-US" sz="2000">
                <a:solidFill>
                  <a:srgbClr val="000000"/>
                </a:solidFill>
                <a:latin typeface="Source Sans Pro"/>
                <a:ea typeface="Source Sans Pro"/>
                <a:cs typeface="Arial"/>
              </a:rPr>
              <a:t> key history findings suggestive of high-risk trauma</a:t>
            </a:r>
            <a:endParaRPr lang="en-US" sz="2000">
              <a:solidFill>
                <a:srgbClr val="000000"/>
              </a:solidFill>
              <a:latin typeface="Source Sans Pro"/>
              <a:cs typeface="Arial"/>
            </a:endParaRPr>
          </a:p>
          <a:p>
            <a:r>
              <a:rPr lang="en-US" sz="2000">
                <a:solidFill>
                  <a:srgbClr val="000000"/>
                </a:solidFill>
                <a:latin typeface="Source Sans Pro"/>
                <a:ea typeface="Source Sans Pro"/>
                <a:cs typeface="Arial"/>
              </a:rPr>
              <a:t>Recognize physical exam findings suggestive of high-risk trauma</a:t>
            </a:r>
          </a:p>
          <a:p>
            <a:r>
              <a:rPr lang="en-US" sz="2000">
                <a:solidFill>
                  <a:srgbClr val="000000"/>
                </a:solidFill>
                <a:latin typeface="Source Sans Pro"/>
                <a:ea typeface="Source Sans Pro"/>
                <a:cs typeface="Arial"/>
              </a:rPr>
              <a:t>Know how to perform the trauma secondary survey (head-to-toe trauma exam)</a:t>
            </a:r>
          </a:p>
          <a:p>
            <a:r>
              <a:rPr lang="en-US" sz="2000">
                <a:solidFill>
                  <a:srgbClr val="000000"/>
                </a:solidFill>
                <a:latin typeface="Source Sans Pro"/>
                <a:ea typeface="Source Sans Pro"/>
                <a:cs typeface="Arial"/>
              </a:rPr>
              <a:t>Recognize and manage important conditions based on history and secondary survey</a:t>
            </a:r>
          </a:p>
          <a:p>
            <a:r>
              <a:rPr lang="en-US" sz="2000">
                <a:solidFill>
                  <a:srgbClr val="000000"/>
                </a:solidFill>
                <a:latin typeface="Source Sans Pro"/>
                <a:ea typeface="Source Sans Pro"/>
                <a:cs typeface="Arial"/>
              </a:rPr>
              <a:t>Identify special considerations for pregnant trauma patients</a:t>
            </a:r>
          </a:p>
          <a:p>
            <a:r>
              <a:rPr lang="en-US" sz="2000">
                <a:solidFill>
                  <a:srgbClr val="000000"/>
                </a:solidFill>
                <a:latin typeface="Source Sans Pro"/>
                <a:ea typeface="Source Sans Pro"/>
                <a:cs typeface="Arial"/>
              </a:rPr>
              <a:t>Identify special considerations for </a:t>
            </a:r>
            <a:r>
              <a:rPr lang="en-US" sz="2000" err="1">
                <a:solidFill>
                  <a:srgbClr val="000000"/>
                </a:solidFill>
                <a:latin typeface="Source Sans Pro"/>
                <a:ea typeface="Source Sans Pro"/>
                <a:cs typeface="Arial"/>
              </a:rPr>
              <a:t>paediatric</a:t>
            </a:r>
            <a:r>
              <a:rPr lang="en-US" sz="2000">
                <a:solidFill>
                  <a:srgbClr val="000000"/>
                </a:solidFill>
                <a:latin typeface="Source Sans Pro"/>
                <a:ea typeface="Source Sans Pro"/>
                <a:cs typeface="Arial"/>
              </a:rPr>
              <a:t> trauma patients</a:t>
            </a:r>
          </a:p>
          <a:p>
            <a:r>
              <a:rPr lang="en-US" sz="2000">
                <a:solidFill>
                  <a:srgbClr val="000000"/>
                </a:solidFill>
                <a:latin typeface="Source Sans Pro"/>
                <a:ea typeface="Source Sans Pro"/>
                <a:cs typeface="Arial"/>
              </a:rPr>
              <a:t>Consider disposition of trauma patients </a:t>
            </a:r>
          </a:p>
          <a:p>
            <a:endParaRPr lang="en-US" sz="2000">
              <a:solidFill>
                <a:srgbClr val="000000"/>
              </a:solidFill>
              <a:latin typeface="Source Sans Pro"/>
              <a:ea typeface="Source Sans Pro"/>
              <a:cs typeface="Arial"/>
            </a:endParaRPr>
          </a:p>
          <a:p>
            <a:endParaRPr lang="en-US" sz="2000">
              <a:solidFill>
                <a:srgbClr val="000000"/>
              </a:solidFill>
              <a:latin typeface="Source Sans Pro"/>
              <a:ea typeface="Source Sans Pro"/>
              <a:cs typeface="Arial"/>
            </a:endParaRPr>
          </a:p>
          <a:p>
            <a:endParaRPr lang="en-US" sz="2000">
              <a:solidFill>
                <a:schemeClr val="accent1">
                  <a:lumMod val="50000"/>
                </a:schemeClr>
              </a:solidFill>
              <a:latin typeface="Source Sans Pro"/>
              <a:ea typeface="Source Sans Pro"/>
              <a:cs typeface="Roboto"/>
            </a:endParaRPr>
          </a:p>
          <a:p>
            <a:endParaRPr lang="en-US" sz="2000">
              <a:latin typeface="Source Sans Pro"/>
              <a:ea typeface="Source Sans Pro"/>
              <a:cs typeface="Arial"/>
            </a:endParaRPr>
          </a:p>
          <a:p>
            <a:pPr marL="0" indent="0">
              <a:buNone/>
            </a:pPr>
            <a:endParaRPr lang="en-US" sz="2000">
              <a:solidFill>
                <a:srgbClr val="000000"/>
              </a:solidFill>
              <a:latin typeface="Source Sans Pro"/>
              <a:ea typeface="Source Sans Pro"/>
              <a:cs typeface="Arial"/>
            </a:endParaRPr>
          </a:p>
          <a:p>
            <a:endParaRPr lang="en-US" sz="2000">
              <a:solidFill>
                <a:schemeClr val="accent1">
                  <a:lumMod val="50000"/>
                </a:schemeClr>
              </a:solidFill>
              <a:latin typeface="Source Sans Pro"/>
              <a:ea typeface="Source Sans Pro"/>
              <a:cs typeface="Roboto"/>
            </a:endParaRPr>
          </a:p>
          <a:p>
            <a:endParaRPr lang="en-US" sz="2000">
              <a:solidFill>
                <a:schemeClr val="accent1">
                  <a:lumMod val="50000"/>
                </a:schemeClr>
              </a:solidFill>
              <a:latin typeface="Source Sans Pro"/>
              <a:ea typeface="Source Sans Pro"/>
              <a:cs typeface="Roboto"/>
            </a:endParaRPr>
          </a:p>
        </p:txBody>
      </p:sp>
    </p:spTree>
    <p:extLst>
      <p:ext uri="{BB962C8B-B14F-4D97-AF65-F5344CB8AC3E}">
        <p14:creationId xmlns:p14="http://schemas.microsoft.com/office/powerpoint/2010/main" val="2450562457"/>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9211" y="1878393"/>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3200" b="1">
                <a:solidFill>
                  <a:schemeClr val="bg1"/>
                </a:solidFill>
                <a:latin typeface="Source Sans Pro"/>
                <a:ea typeface="Source Sans Pro"/>
                <a:cs typeface="Roboto"/>
              </a:rPr>
              <a:t>Trauma </a:t>
            </a:r>
            <a:endParaRPr lang="en-US" sz="3200" b="1">
              <a:solidFill>
                <a:schemeClr val="accent2"/>
              </a:solidFill>
              <a:latin typeface="Source Sans Pro"/>
              <a:ea typeface="Source Sans Pro"/>
              <a:cs typeface="Roboto"/>
            </a:endParaRPr>
          </a:p>
        </p:txBody>
      </p:sp>
      <p:sp>
        <p:nvSpPr>
          <p:cNvPr id="4" name="TextBox 3">
            <a:extLst>
              <a:ext uri="{FF2B5EF4-FFF2-40B4-BE49-F238E27FC236}">
                <a16:creationId xmlns:a16="http://schemas.microsoft.com/office/drawing/2014/main" id="{9805E58A-F634-1F43-205E-38A7251EE84A}"/>
              </a:ext>
            </a:extLst>
          </p:cNvPr>
          <p:cNvSpPr txBox="1"/>
          <p:nvPr/>
        </p:nvSpPr>
        <p:spPr>
          <a:xfrm>
            <a:off x="-38949" y="3429000"/>
            <a:ext cx="10058712" cy="523220"/>
          </a:xfrm>
          <a:prstGeom prst="rect">
            <a:avLst/>
          </a:prstGeom>
          <a:noFill/>
        </p:spPr>
        <p:txBody>
          <a:bodyPr wrap="square">
            <a:spAutoFit/>
          </a:bodyPr>
          <a:lstStyle/>
          <a:p>
            <a:r>
              <a:rPr lang="en-US" sz="2800" b="1">
                <a:solidFill>
                  <a:schemeClr val="accent1">
                    <a:lumMod val="50000"/>
                  </a:schemeClr>
                </a:solidFill>
                <a:latin typeface="Source Sans Pro"/>
                <a:ea typeface="Quattrocento Sans"/>
                <a:cs typeface="Quattrocento Sans"/>
                <a:sym typeface="Quattrocento Sans"/>
              </a:rPr>
              <a:t>Part 1: The Primary Survey and </a:t>
            </a:r>
            <a:r>
              <a:rPr lang="en-US" sz="2800" b="1">
                <a:solidFill>
                  <a:schemeClr val="accent2"/>
                </a:solidFill>
                <a:latin typeface="Source Sans Pro"/>
                <a:ea typeface="Quattrocento Sans"/>
                <a:cs typeface="Quattrocento Sans"/>
                <a:sym typeface="Quattrocento Sans"/>
              </a:rPr>
              <a:t>Important Conditions </a:t>
            </a:r>
            <a:endParaRPr lang="en-GB" sz="2800">
              <a:solidFill>
                <a:schemeClr val="accent2"/>
              </a:solidFill>
            </a:endParaRPr>
          </a:p>
        </p:txBody>
      </p:sp>
    </p:spTree>
    <p:extLst>
      <p:ext uri="{BB962C8B-B14F-4D97-AF65-F5344CB8AC3E}">
        <p14:creationId xmlns:p14="http://schemas.microsoft.com/office/powerpoint/2010/main" val="2689732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420" y="-57293"/>
            <a:ext cx="10322560" cy="1325563"/>
          </a:xfrm>
        </p:spPr>
        <p:txBody>
          <a:bodyPr>
            <a:normAutofit/>
          </a:bodyPr>
          <a:lstStyle/>
          <a:p>
            <a:r>
              <a:rPr lang="en-US" sz="4000">
                <a:solidFill>
                  <a:srgbClr val="1F3864"/>
                </a:solidFill>
              </a:rPr>
              <a:t>Critical </a:t>
            </a:r>
            <a:r>
              <a:rPr lang="en-US" sz="4000" u="sng">
                <a:solidFill>
                  <a:srgbClr val="1F3864"/>
                </a:solidFill>
              </a:rPr>
              <a:t>AIRWAY</a:t>
            </a:r>
            <a:r>
              <a:rPr lang="en-US" sz="4000">
                <a:solidFill>
                  <a:srgbClr val="1F3864"/>
                </a:solidFill>
              </a:rPr>
              <a:t> Conditions: Airway Obstruction</a:t>
            </a:r>
          </a:p>
        </p:txBody>
      </p:sp>
      <p:graphicFrame>
        <p:nvGraphicFramePr>
          <p:cNvPr id="7" name="Table 6"/>
          <p:cNvGraphicFramePr>
            <a:graphicFrameLocks noGrp="1"/>
          </p:cNvGraphicFramePr>
          <p:nvPr>
            <p:extLst>
              <p:ext uri="{D42A27DB-BD31-4B8C-83A1-F6EECF244321}">
                <p14:modId xmlns:p14="http://schemas.microsoft.com/office/powerpoint/2010/main" val="530308449"/>
              </p:ext>
            </p:extLst>
          </p:nvPr>
        </p:nvGraphicFramePr>
        <p:xfrm>
          <a:off x="199497" y="1158408"/>
          <a:ext cx="11732604" cy="4611924"/>
        </p:xfrm>
        <a:graphic>
          <a:graphicData uri="http://schemas.openxmlformats.org/drawingml/2006/table">
            <a:tbl>
              <a:tblPr firstRow="1" bandRow="1">
                <a:tableStyleId>{2D5ABB26-0587-4C30-8999-92F81FD0307C}</a:tableStyleId>
              </a:tblPr>
              <a:tblGrid>
                <a:gridCol w="5845276">
                  <a:extLst>
                    <a:ext uri="{9D8B030D-6E8A-4147-A177-3AD203B41FA5}">
                      <a16:colId xmlns:a16="http://schemas.microsoft.com/office/drawing/2014/main" val="20000"/>
                    </a:ext>
                  </a:extLst>
                </a:gridCol>
                <a:gridCol w="5887328">
                  <a:extLst>
                    <a:ext uri="{9D8B030D-6E8A-4147-A177-3AD203B41FA5}">
                      <a16:colId xmlns:a16="http://schemas.microsoft.com/office/drawing/2014/main" val="20001"/>
                    </a:ext>
                  </a:extLst>
                </a:gridCol>
              </a:tblGrid>
              <a:tr h="487604">
                <a:tc>
                  <a:txBody>
                    <a:bodyPr/>
                    <a:lstStyle/>
                    <a:p>
                      <a:pPr algn="ctr"/>
                      <a:r>
                        <a:rPr lang="en-US" sz="2400">
                          <a:latin typeface="Source Sans Pro"/>
                          <a:ea typeface="Source Sans Pro"/>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a:ea typeface="Source Sans Pro"/>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124320">
                <a:tc>
                  <a:txBody>
                    <a:bodyPr/>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latin typeface="Source Sans Pro"/>
                          <a:ea typeface="Source Sans Pro"/>
                          <a:cs typeface="Roboto"/>
                        </a:rPr>
                        <a:t>Visible blood, secretions, vomit, tongue, foreign body in airway</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latin typeface="Source Sans Pro"/>
                          <a:ea typeface="Source Sans Pro"/>
                          <a:cs typeface="Roboto"/>
                        </a:rPr>
                        <a:t>Changes in voice</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latin typeface="Source Sans Pro"/>
                          <a:ea typeface="Source Sans Pro"/>
                          <a:cs typeface="Roboto"/>
                        </a:rPr>
                        <a:t>Abnormal airway sounds (stridor, snoring, gurgling)</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latin typeface="Source Sans Pro"/>
                          <a:ea typeface="Source Sans Pro"/>
                          <a:cs typeface="Roboto"/>
                        </a:rPr>
                        <a:t>Neck </a:t>
                      </a:r>
                      <a:r>
                        <a:rPr lang="en-US" sz="2400" i="0" baseline="0" err="1">
                          <a:latin typeface="Source Sans Pro"/>
                          <a:ea typeface="Source Sans Pro"/>
                          <a:cs typeface="Roboto"/>
                        </a:rPr>
                        <a:t>haematoma</a:t>
                      </a:r>
                      <a:endParaRPr lang="en-US" sz="2400" i="0" baseline="0">
                        <a:latin typeface="Source Sans Pro"/>
                        <a:ea typeface="Source Sans Pro"/>
                        <a:cs typeface="Roboto"/>
                      </a:endParaRPr>
                    </a:p>
                    <a:p>
                      <a:pPr marL="457200" marR="0" lvl="0" indent="-457200" algn="l" rtl="0" eaLnBrk="1" fontAlgn="auto" latinLnBrk="0" hangingPunct="1">
                        <a:lnSpc>
                          <a:spcPct val="100000"/>
                        </a:lnSpc>
                        <a:spcBef>
                          <a:spcPts val="0"/>
                        </a:spcBef>
                        <a:spcAft>
                          <a:spcPts val="0"/>
                        </a:spcAft>
                        <a:buClrTx/>
                        <a:buSzTx/>
                        <a:buFont typeface="Arial" charset="0"/>
                        <a:buChar char="•"/>
                      </a:pPr>
                      <a:r>
                        <a:rPr lang="en-US" sz="2400" i="0" baseline="0">
                          <a:latin typeface="Source Sans Pro"/>
                          <a:ea typeface="Source Sans Pro"/>
                          <a:cs typeface="Roboto"/>
                        </a:rPr>
                        <a:t>Burns to head and neck </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latin typeface="Source Sans Pro"/>
                          <a:ea typeface="Source Sans Pro"/>
                          <a:cs typeface="Roboto"/>
                        </a:rPr>
                        <a:t>Mental status changes</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latin typeface="Source Sans Pro"/>
                          <a:ea typeface="Source Sans Pro"/>
                          <a:cs typeface="Roboto"/>
                        </a:rPr>
                        <a:t>Poor chest rise</a:t>
                      </a:r>
                    </a:p>
                    <a:p>
                      <a:pPr marL="457200" marR="0" lvl="0" indent="-457200" algn="l" rtl="0" eaLnBrk="1" fontAlgn="auto" latinLnBrk="0" hangingPunct="1">
                        <a:lnSpc>
                          <a:spcPct val="100000"/>
                        </a:lnSpc>
                        <a:spcBef>
                          <a:spcPts val="0"/>
                        </a:spcBef>
                        <a:spcAft>
                          <a:spcPts val="0"/>
                        </a:spcAft>
                        <a:buClrTx/>
                        <a:buSzTx/>
                        <a:buFont typeface="Arial" charset="0"/>
                        <a:buChar char="•"/>
                      </a:pPr>
                      <a:r>
                        <a:rPr lang="en-US" sz="2400" i="0" baseline="0">
                          <a:latin typeface="Source Sans Pro"/>
                          <a:ea typeface="Source Sans Pro"/>
                          <a:cs typeface="Roboto"/>
                        </a:rPr>
                        <a:t>Injury causing airway swelling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baseline="0">
                          <a:solidFill>
                            <a:schemeClr val="tx1"/>
                          </a:solidFill>
                          <a:latin typeface="Source Sans Pro"/>
                          <a:ea typeface="Source Sans Pro"/>
                          <a:cs typeface="Roboto"/>
                        </a:rPr>
                        <a:t>Monitor altered patients for potential aspiration. </a:t>
                      </a:r>
                    </a:p>
                    <a:p>
                      <a:pPr marL="800100" lvl="1" indent="-342900">
                        <a:buFont typeface="Arial" charset="0"/>
                        <a:buChar char="•"/>
                      </a:pPr>
                      <a:r>
                        <a:rPr lang="en-US" sz="2400" baseline="0">
                          <a:solidFill>
                            <a:schemeClr val="tx1"/>
                          </a:solidFill>
                          <a:latin typeface="Source Sans Pro"/>
                          <a:ea typeface="Source Sans Pro"/>
                          <a:cs typeface="Roboto"/>
                        </a:rPr>
                        <a:t>SUCTION airway as needed.</a:t>
                      </a:r>
                      <a:endParaRPr lang="en-US"/>
                    </a:p>
                    <a:p>
                      <a:pPr marL="457200" lvl="1" indent="0">
                        <a:buNone/>
                      </a:pPr>
                      <a:endParaRPr lang="en-US" sz="2400" baseline="0">
                        <a:solidFill>
                          <a:schemeClr val="tx1"/>
                        </a:solidFill>
                        <a:latin typeface="Source Sans Pro"/>
                        <a:ea typeface="Source Sans Pro"/>
                        <a:cs typeface="Roboto"/>
                      </a:endParaRPr>
                    </a:p>
                    <a:p>
                      <a:pPr marL="457200" lvl="1" indent="0">
                        <a:buNone/>
                      </a:pPr>
                      <a:endParaRPr lang="en-US" sz="2400" baseline="0">
                        <a:solidFill>
                          <a:schemeClr val="tx1"/>
                        </a:solidFill>
                        <a:latin typeface="Source Sans Pro"/>
                        <a:ea typeface="Source Sans Pro"/>
                        <a:cs typeface="Roboto"/>
                      </a:endParaRPr>
                    </a:p>
                    <a:p>
                      <a:pPr marL="457200" lvl="1" indent="0">
                        <a:buNone/>
                      </a:pPr>
                      <a:endParaRPr lang="en-US" sz="2400" baseline="0">
                        <a:solidFill>
                          <a:schemeClr val="tx1"/>
                        </a:solidFill>
                        <a:latin typeface="Source Sans Pro"/>
                        <a:ea typeface="Source Sans Pro"/>
                        <a:cs typeface="Roboto"/>
                      </a:endParaRPr>
                    </a:p>
                    <a:p>
                      <a:pPr marL="342900" lvl="0" indent="-342900">
                        <a:buFont typeface="Arial" charset="0"/>
                        <a:buChar char="•"/>
                      </a:pPr>
                      <a:r>
                        <a:rPr lang="en-US" sz="2400" baseline="0">
                          <a:solidFill>
                            <a:schemeClr val="tx1"/>
                          </a:solidFill>
                          <a:latin typeface="Source Sans Pro"/>
                          <a:ea typeface="Source Sans Pro"/>
                          <a:cs typeface="Roboto"/>
                        </a:rPr>
                        <a:t>Open the airway using JAW THRUST.</a:t>
                      </a:r>
                      <a:endParaRPr lang="en-US"/>
                    </a:p>
                    <a:p>
                      <a:pPr marL="342900" lvl="0" indent="-342900">
                        <a:buFont typeface="Arial" charset="0"/>
                        <a:buChar char="•"/>
                      </a:pPr>
                      <a:r>
                        <a:rPr lang="en-US" sz="2400" baseline="0">
                          <a:solidFill>
                            <a:schemeClr val="tx1"/>
                          </a:solidFill>
                          <a:latin typeface="Source Sans Pro"/>
                          <a:ea typeface="Source Sans Pro"/>
                          <a:cs typeface="Roboto"/>
                        </a:rPr>
                        <a:t>Maintain CERVICAL SPINE IMMOBILIZATION.</a:t>
                      </a:r>
                    </a:p>
                    <a:p>
                      <a:pPr marL="342900" lvl="0" indent="-342900">
                        <a:buFont typeface="Arial" charset="0"/>
                        <a:buChar char="•"/>
                      </a:pPr>
                      <a:r>
                        <a:rPr lang="en-US" sz="2400" baseline="0">
                          <a:solidFill>
                            <a:schemeClr val="tx1"/>
                          </a:solidFill>
                          <a:latin typeface="Source Sans Pro"/>
                          <a:ea typeface="Source Sans Pro"/>
                          <a:cs typeface="Roboto"/>
                        </a:rPr>
                        <a:t>Plan for rapid HANDOVER/TRANSFER for advanced airway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 name="Picture 3">
            <a:extLst>
              <a:ext uri="{FF2B5EF4-FFF2-40B4-BE49-F238E27FC236}">
                <a16:creationId xmlns:a16="http://schemas.microsoft.com/office/drawing/2014/main" id="{5EF1B9E5-7CDF-F4E1-E529-72AEAADD03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35763" y="2552187"/>
            <a:ext cx="1639486" cy="1116935"/>
          </a:xfrm>
          <a:prstGeom prst="rect">
            <a:avLst/>
          </a:prstGeom>
        </p:spPr>
      </p:pic>
      <p:pic>
        <p:nvPicPr>
          <p:cNvPr id="6" name="Picture 7" descr="Icon&#10;&#10;Description automatically generated">
            <a:extLst>
              <a:ext uri="{FF2B5EF4-FFF2-40B4-BE49-F238E27FC236}">
                <a16:creationId xmlns:a16="http://schemas.microsoft.com/office/drawing/2014/main" id="{C6F0CC73-3006-89C1-402C-CC448EEDA0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2219" y="119216"/>
            <a:ext cx="1583609" cy="855407"/>
          </a:xfrm>
          <a:prstGeom prst="rect">
            <a:avLst/>
          </a:prstGeom>
        </p:spPr>
      </p:pic>
    </p:spTree>
    <p:extLst>
      <p:ext uri="{BB962C8B-B14F-4D97-AF65-F5344CB8AC3E}">
        <p14:creationId xmlns:p14="http://schemas.microsoft.com/office/powerpoint/2010/main" val="1720520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13647D-D561-0444-72B0-84B6692B389B}"/>
              </a:ext>
            </a:extLst>
          </p:cNvPr>
          <p:cNvSpPr>
            <a:spLocks noGrp="1"/>
          </p:cNvSpPr>
          <p:nvPr>
            <p:ph idx="1"/>
          </p:nvPr>
        </p:nvSpPr>
        <p:spPr>
          <a:xfrm>
            <a:off x="288185" y="1602181"/>
            <a:ext cx="10515600" cy="4351338"/>
          </a:xfrm>
        </p:spPr>
        <p:txBody>
          <a:bodyPr vert="horz" lIns="91440" tIns="45720" rIns="91440" bIns="45720" rtlCol="0" anchor="t">
            <a:normAutofit/>
          </a:bodyPr>
          <a:lstStyle/>
          <a:p>
            <a:r>
              <a:rPr lang="en-US" sz="2400">
                <a:latin typeface="Source Sans Pro"/>
                <a:ea typeface="Source Sans Pro"/>
                <a:cs typeface="Calibri"/>
              </a:rPr>
              <a:t>Head and neck injuries may result in airway obstruction by blood, secretions, vomit, foreign body or swelling. </a:t>
            </a:r>
          </a:p>
          <a:p>
            <a:r>
              <a:rPr lang="en-US" sz="2400">
                <a:latin typeface="Source Sans Pro"/>
                <a:ea typeface="Source Sans Pro"/>
                <a:cs typeface="Calibri"/>
              </a:rPr>
              <a:t>Penetrating neck wounds can cause expanding </a:t>
            </a:r>
            <a:r>
              <a:rPr lang="en-US" sz="2400" err="1">
                <a:latin typeface="Source Sans Pro"/>
                <a:ea typeface="Source Sans Pro"/>
                <a:cs typeface="Calibri"/>
              </a:rPr>
              <a:t>haematomas</a:t>
            </a:r>
            <a:r>
              <a:rPr lang="en-US" sz="2400">
                <a:latin typeface="Source Sans Pro"/>
                <a:ea typeface="Source Sans Pro"/>
                <a:cs typeface="Calibri"/>
              </a:rPr>
              <a:t>.</a:t>
            </a:r>
          </a:p>
          <a:p>
            <a:r>
              <a:rPr lang="en-US" sz="2400">
                <a:latin typeface="Source Sans Pro"/>
                <a:ea typeface="Source Sans Pro"/>
                <a:cs typeface="Calibri"/>
              </a:rPr>
              <a:t>Inhalation injuries from burns can cause airway swelling.</a:t>
            </a:r>
          </a:p>
        </p:txBody>
      </p:sp>
      <p:sp>
        <p:nvSpPr>
          <p:cNvPr id="7" name="Title 1">
            <a:extLst>
              <a:ext uri="{FF2B5EF4-FFF2-40B4-BE49-F238E27FC236}">
                <a16:creationId xmlns:a16="http://schemas.microsoft.com/office/drawing/2014/main" id="{CC9785E3-38F0-B268-23DA-17C09105E8B9}"/>
              </a:ext>
            </a:extLst>
          </p:cNvPr>
          <p:cNvSpPr>
            <a:spLocks noGrp="1"/>
          </p:cNvSpPr>
          <p:nvPr>
            <p:ph type="title"/>
          </p:nvPr>
        </p:nvSpPr>
        <p:spPr>
          <a:xfrm>
            <a:off x="256750" y="189068"/>
            <a:ext cx="10322560" cy="1325563"/>
          </a:xfrm>
        </p:spPr>
        <p:txBody>
          <a:bodyPr>
            <a:normAutofit/>
          </a:bodyPr>
          <a:lstStyle/>
          <a:p>
            <a:r>
              <a:rPr lang="en-US" sz="4000">
                <a:solidFill>
                  <a:srgbClr val="1F3864"/>
                </a:solidFill>
              </a:rPr>
              <a:t>Critical </a:t>
            </a:r>
            <a:r>
              <a:rPr lang="en-US" sz="4000" u="sng">
                <a:solidFill>
                  <a:srgbClr val="1F3864"/>
                </a:solidFill>
              </a:rPr>
              <a:t>AIRWAY</a:t>
            </a:r>
            <a:r>
              <a:rPr lang="en-US" sz="4000">
                <a:solidFill>
                  <a:srgbClr val="1F3864"/>
                </a:solidFill>
              </a:rPr>
              <a:t> Conditions: Airway Obstruction</a:t>
            </a:r>
          </a:p>
        </p:txBody>
      </p:sp>
      <p:sp>
        <p:nvSpPr>
          <p:cNvPr id="10" name="Rectangle 9">
            <a:extLst>
              <a:ext uri="{FF2B5EF4-FFF2-40B4-BE49-F238E27FC236}">
                <a16:creationId xmlns:a16="http://schemas.microsoft.com/office/drawing/2014/main" id="{A4BF6E0E-8AD9-09D9-81DC-5596861B7D97}"/>
              </a:ext>
            </a:extLst>
          </p:cNvPr>
          <p:cNvSpPr/>
          <p:nvPr/>
        </p:nvSpPr>
        <p:spPr>
          <a:xfrm>
            <a:off x="426720" y="5568762"/>
            <a:ext cx="184731" cy="400110"/>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endParaRPr lang="en-US" sz="2000">
              <a:latin typeface="Calibri" charset="0"/>
              <a:ea typeface="Calibri" charset="0"/>
              <a:cs typeface="Calibri" charset="0"/>
            </a:endParaRPr>
          </a:p>
        </p:txBody>
      </p:sp>
      <p:sp>
        <p:nvSpPr>
          <p:cNvPr id="12" name="Rectangle 11">
            <a:extLst>
              <a:ext uri="{FF2B5EF4-FFF2-40B4-BE49-F238E27FC236}">
                <a16:creationId xmlns:a16="http://schemas.microsoft.com/office/drawing/2014/main" id="{A4B986E6-A794-E365-80D1-8BC5FBA6DFF5}"/>
              </a:ext>
            </a:extLst>
          </p:cNvPr>
          <p:cNvSpPr/>
          <p:nvPr/>
        </p:nvSpPr>
        <p:spPr>
          <a:xfrm>
            <a:off x="426720" y="5948503"/>
            <a:ext cx="184731" cy="400110"/>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endParaRPr lang="en-US" sz="2000">
              <a:latin typeface="Calibri" charset="0"/>
              <a:ea typeface="Calibri" charset="0"/>
              <a:cs typeface="Calibri" charset="0"/>
            </a:endParaRPr>
          </a:p>
        </p:txBody>
      </p:sp>
      <p:sp>
        <p:nvSpPr>
          <p:cNvPr id="13" name="Rectangle 12">
            <a:extLst>
              <a:ext uri="{FF2B5EF4-FFF2-40B4-BE49-F238E27FC236}">
                <a16:creationId xmlns:a16="http://schemas.microsoft.com/office/drawing/2014/main" id="{7FCDB116-25FA-E54F-1D93-CD40EAB47492}"/>
              </a:ext>
            </a:extLst>
          </p:cNvPr>
          <p:cNvSpPr/>
          <p:nvPr/>
        </p:nvSpPr>
        <p:spPr>
          <a:xfrm>
            <a:off x="426720" y="6328243"/>
            <a:ext cx="184731" cy="400110"/>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endParaRPr lang="en-US" sz="2000">
              <a:latin typeface="Calibri" charset="0"/>
              <a:ea typeface="Calibri" charset="0"/>
              <a:cs typeface="Calibri" charset="0"/>
            </a:endParaRPr>
          </a:p>
        </p:txBody>
      </p:sp>
      <p:pic>
        <p:nvPicPr>
          <p:cNvPr id="16" name="Picture 16">
            <a:extLst>
              <a:ext uri="{FF2B5EF4-FFF2-40B4-BE49-F238E27FC236}">
                <a16:creationId xmlns:a16="http://schemas.microsoft.com/office/drawing/2014/main" id="{2443B623-541C-4D64-2257-EE3CFE2D26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3844" y="3182879"/>
            <a:ext cx="3774478" cy="2629279"/>
          </a:xfrm>
          <a:prstGeom prst="rect">
            <a:avLst/>
          </a:prstGeom>
        </p:spPr>
      </p:pic>
      <p:pic>
        <p:nvPicPr>
          <p:cNvPr id="17" name="Picture 17">
            <a:extLst>
              <a:ext uri="{FF2B5EF4-FFF2-40B4-BE49-F238E27FC236}">
                <a16:creationId xmlns:a16="http://schemas.microsoft.com/office/drawing/2014/main" id="{778E0CE4-EDEE-6838-D1AC-A1D9CC363A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957" y="3910280"/>
            <a:ext cx="2743200" cy="1913562"/>
          </a:xfrm>
          <a:prstGeom prst="rect">
            <a:avLst/>
          </a:prstGeom>
        </p:spPr>
      </p:pic>
      <p:pic>
        <p:nvPicPr>
          <p:cNvPr id="2" name="Picture 3" descr="Icon&#10;&#10;Description automatically generated">
            <a:extLst>
              <a:ext uri="{FF2B5EF4-FFF2-40B4-BE49-F238E27FC236}">
                <a16:creationId xmlns:a16="http://schemas.microsoft.com/office/drawing/2014/main" id="{74B1757E-1A43-01D3-14AD-B1FA8DD4C1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7752" y="242119"/>
            <a:ext cx="1663496" cy="892278"/>
          </a:xfrm>
          <a:prstGeom prst="rect">
            <a:avLst/>
          </a:prstGeom>
        </p:spPr>
      </p:pic>
    </p:spTree>
    <p:extLst>
      <p:ext uri="{BB962C8B-B14F-4D97-AF65-F5344CB8AC3E}">
        <p14:creationId xmlns:p14="http://schemas.microsoft.com/office/powerpoint/2010/main" val="1719553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031" y="122830"/>
            <a:ext cx="10241179" cy="1325563"/>
          </a:xfrm>
        </p:spPr>
        <p:txBody>
          <a:bodyPr>
            <a:normAutofit/>
          </a:bodyPr>
          <a:lstStyle/>
          <a:p>
            <a:r>
              <a:rPr lang="en-US" sz="3400">
                <a:solidFill>
                  <a:srgbClr val="1F3864"/>
                </a:solidFill>
                <a:latin typeface="Source Sans Pro"/>
                <a:ea typeface="Source Sans Pro"/>
                <a:cs typeface="Roboto"/>
              </a:rPr>
              <a:t>Critical </a:t>
            </a:r>
            <a:r>
              <a:rPr lang="en-US" sz="3400" u="sng">
                <a:solidFill>
                  <a:srgbClr val="1F3864"/>
                </a:solidFill>
                <a:latin typeface="Source Sans Pro"/>
                <a:ea typeface="Source Sans Pro"/>
                <a:cs typeface="Roboto"/>
              </a:rPr>
              <a:t>BREATHING</a:t>
            </a:r>
            <a:r>
              <a:rPr lang="en-US" sz="3400">
                <a:solidFill>
                  <a:srgbClr val="1F3864"/>
                </a:solidFill>
                <a:latin typeface="Source Sans Pro"/>
                <a:ea typeface="Source Sans Pro"/>
                <a:cs typeface="Roboto"/>
              </a:rPr>
              <a:t> Conditions: Tension Pneumothorax </a:t>
            </a:r>
            <a:endParaRPr lang="en-US" sz="3400">
              <a:solidFill>
                <a:srgbClr val="1F3864"/>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46082342"/>
              </p:ext>
            </p:extLst>
          </p:nvPr>
        </p:nvGraphicFramePr>
        <p:xfrm>
          <a:off x="313765" y="1471706"/>
          <a:ext cx="11592561" cy="4242049"/>
        </p:xfrm>
        <a:graphic>
          <a:graphicData uri="http://schemas.openxmlformats.org/drawingml/2006/table">
            <a:tbl>
              <a:tblPr firstRow="1" bandRow="1">
                <a:tableStyleId>{2D5ABB26-0587-4C30-8999-92F81FD0307C}</a:tableStyleId>
              </a:tblPr>
              <a:tblGrid>
                <a:gridCol w="5775505">
                  <a:extLst>
                    <a:ext uri="{9D8B030D-6E8A-4147-A177-3AD203B41FA5}">
                      <a16:colId xmlns:a16="http://schemas.microsoft.com/office/drawing/2014/main" val="20000"/>
                    </a:ext>
                  </a:extLst>
                </a:gridCol>
                <a:gridCol w="5817056">
                  <a:extLst>
                    <a:ext uri="{9D8B030D-6E8A-4147-A177-3AD203B41FA5}">
                      <a16:colId xmlns:a16="http://schemas.microsoft.com/office/drawing/2014/main" val="20001"/>
                    </a:ext>
                  </a:extLst>
                </a:gridCol>
              </a:tblGrid>
              <a:tr h="566520">
                <a:tc>
                  <a:txBody>
                    <a:bodyPr/>
                    <a:lstStyle/>
                    <a:p>
                      <a:pPr algn="ctr"/>
                      <a:r>
                        <a:rPr lang="en-US" sz="2400">
                          <a:latin typeface="Source Sans Pro"/>
                          <a:ea typeface="Source Sans Pro"/>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a:ea typeface="Source Sans Pro"/>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75529">
                <a:tc>
                  <a: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2400" i="1" baseline="0">
                          <a:solidFill>
                            <a:schemeClr val="accent2"/>
                          </a:solidFill>
                          <a:latin typeface="Source Sans Pro"/>
                          <a:ea typeface="Source Sans Pro"/>
                          <a:cs typeface="Roboto"/>
                        </a:rPr>
                        <a:t>Hypotension</a:t>
                      </a:r>
                      <a:r>
                        <a:rPr lang="en-US" sz="2400" i="1" baseline="0">
                          <a:solidFill>
                            <a:schemeClr val="tx1"/>
                          </a:solidFill>
                          <a:latin typeface="Source Sans Pro"/>
                          <a:ea typeface="Source Sans Pro"/>
                          <a:cs typeface="Roboto"/>
                        </a:rPr>
                        <a:t> </a:t>
                      </a:r>
                      <a:r>
                        <a:rPr lang="en-US" sz="2400" b="1" i="0" u="sng" baseline="0">
                          <a:solidFill>
                            <a:schemeClr val="tx1"/>
                          </a:solidFill>
                          <a:latin typeface="Source Sans Pro"/>
                          <a:ea typeface="Source Sans Pro"/>
                          <a:cs typeface="Roboto"/>
                        </a:rPr>
                        <a:t>with</a:t>
                      </a:r>
                      <a:r>
                        <a:rPr lang="en-US" sz="2400" i="0" baseline="0">
                          <a:solidFill>
                            <a:schemeClr val="tx1"/>
                          </a:solidFill>
                          <a:latin typeface="Source Sans Pro"/>
                          <a:ea typeface="Source Sans Pro"/>
                          <a:cs typeface="Roboto"/>
                        </a:rPr>
                        <a:t> difficulty breathing and any of the following:</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solidFill>
                            <a:schemeClr val="tx1"/>
                          </a:solidFill>
                          <a:latin typeface="Source Sans Pro"/>
                          <a:ea typeface="Source Sans Pro"/>
                          <a:cs typeface="Roboto"/>
                        </a:rPr>
                        <a:t>Distended neck veins</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solidFill>
                            <a:schemeClr val="accent2"/>
                          </a:solidFill>
                          <a:latin typeface="Source Sans Pro"/>
                          <a:ea typeface="Source Sans Pro"/>
                          <a:cs typeface="Roboto"/>
                        </a:rPr>
                        <a:t>Absent breath sounds </a:t>
                      </a:r>
                      <a:r>
                        <a:rPr lang="en-US" sz="2400" i="0" baseline="0">
                          <a:solidFill>
                            <a:schemeClr val="tx1"/>
                          </a:solidFill>
                          <a:latin typeface="Source Sans Pro"/>
                          <a:ea typeface="Source Sans Pro"/>
                          <a:cs typeface="Roboto"/>
                        </a:rPr>
                        <a:t>on affected side</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solidFill>
                            <a:schemeClr val="tx1"/>
                          </a:solidFill>
                          <a:latin typeface="Source Sans Pro"/>
                          <a:ea typeface="Source Sans Pro"/>
                          <a:cs typeface="Roboto"/>
                        </a:rPr>
                        <a:t>Hyperresonance with percussion on affected side</a:t>
                      </a:r>
                    </a:p>
                    <a:p>
                      <a:pPr marL="457200" marR="0" lvl="0" indent="-457200" algn="l" rtl="0" eaLnBrk="1" fontAlgn="auto" latinLnBrk="0" hangingPunct="1">
                        <a:lnSpc>
                          <a:spcPct val="100000"/>
                        </a:lnSpc>
                        <a:spcBef>
                          <a:spcPts val="0"/>
                        </a:spcBef>
                        <a:spcAft>
                          <a:spcPts val="0"/>
                        </a:spcAft>
                        <a:buClrTx/>
                        <a:buSzTx/>
                        <a:buFont typeface="Arial" charset="0"/>
                        <a:buChar char="•"/>
                      </a:pPr>
                      <a:r>
                        <a:rPr lang="en-US" sz="2400" i="0" baseline="0">
                          <a:solidFill>
                            <a:schemeClr val="tx1"/>
                          </a:solidFill>
                          <a:latin typeface="Source Sans Pro"/>
                          <a:ea typeface="Source Sans Pro"/>
                          <a:cs typeface="Roboto"/>
                        </a:rPr>
                        <a:t>May have tracheal shift away from affected side</a:t>
                      </a:r>
                      <a:endParaRPr lang="en-US">
                        <a:latin typeface="Source Sans Pro"/>
                        <a:ea typeface="Source Sans Pr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baseline="0">
                          <a:solidFill>
                            <a:schemeClr val="tx1">
                              <a:lumMod val="95000"/>
                              <a:lumOff val="5000"/>
                            </a:schemeClr>
                          </a:solidFill>
                          <a:latin typeface="Source Sans Pro"/>
                          <a:ea typeface="Source Sans Pro"/>
                          <a:cs typeface="Roboto"/>
                        </a:rPr>
                        <a:t>Perform NEEDLE DECOMPRESSION, give OXYGEN and IV FLUIDS.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baseline="0">
                          <a:solidFill>
                            <a:schemeClr val="tx1">
                              <a:lumMod val="95000"/>
                              <a:lumOff val="5000"/>
                            </a:schemeClr>
                          </a:solidFill>
                          <a:latin typeface="Source Sans Pro"/>
                          <a:ea typeface="Source Sans Pro"/>
                          <a:cs typeface="Roboto"/>
                        </a:rPr>
                        <a:t>Plan for HANDOVER/TRANSFER.</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baseline="0">
                          <a:solidFill>
                            <a:schemeClr val="tx1">
                              <a:lumMod val="95000"/>
                              <a:lumOff val="5000"/>
                            </a:schemeClr>
                          </a:solidFill>
                          <a:latin typeface="Source Sans Pro"/>
                          <a:ea typeface="Source Sans Pro"/>
                          <a:cs typeface="Roboto"/>
                        </a:rPr>
                        <a:t>Arrange for urgent chest tube.</a:t>
                      </a:r>
                    </a:p>
                    <a:p>
                      <a:pPr marL="342900" lvl="0" indent="-342900">
                        <a:buFont typeface="Arial" charset="0"/>
                        <a:buChar char="•"/>
                      </a:pPr>
                      <a:endParaRPr lang="en-US" sz="2400" baseline="0">
                        <a:solidFill>
                          <a:schemeClr val="tx1"/>
                        </a:solidFill>
                        <a:latin typeface="Source Sans Pro" panose="020B0503030403020204" pitchFamily="34" charset="0"/>
                        <a:ea typeface="Source Sans Pro" panose="020B0503030403020204" pitchFamily="34" charset="0"/>
                        <a:cs typeface="Roboto" panose="02000000000000000000" pitchFamily="2" charset="0"/>
                      </a:endParaRPr>
                    </a:p>
                    <a:p>
                      <a:pPr marL="342900" lvl="0" indent="-342900">
                        <a:buFont typeface="Arial" charset="0"/>
                        <a:buChar char="•"/>
                      </a:pPr>
                      <a:endParaRPr lang="en-US" sz="2400" baseline="0">
                        <a:solidFill>
                          <a:schemeClr val="tx1"/>
                        </a:solidFill>
                        <a:latin typeface="Source Sans Pro" panose="020B0503030403020204" pitchFamily="34" charset="0"/>
                        <a:ea typeface="Source Sans Pro" panose="020B0503030403020204" pitchFamily="34" charset="0"/>
                        <a:cs typeface="Roboto" panose="02000000000000000000" pitchFamily="2" charset="0"/>
                      </a:endParaRPr>
                    </a:p>
                    <a:p>
                      <a:pPr marL="457200" lvl="1" indent="0">
                        <a:buNone/>
                      </a:pPr>
                      <a:endParaRPr lang="en-US" sz="2400" baseline="0">
                        <a:solidFill>
                          <a:srgbClr val="FF0000"/>
                        </a:solidFill>
                        <a:latin typeface="Source Sans Pro" panose="020B0503030403020204" pitchFamily="34" charset="0"/>
                        <a:ea typeface="Source Sans Pro" panose="020B0503030403020204" pitchFamily="34"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 name="Picture 7" descr="A picture containing text, map&#10;&#10;Description automatically generated">
            <a:extLst>
              <a:ext uri="{FF2B5EF4-FFF2-40B4-BE49-F238E27FC236}">
                <a16:creationId xmlns:a16="http://schemas.microsoft.com/office/drawing/2014/main" id="{BDC5B199-7906-D584-D030-72714456A5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6578" y="3397617"/>
            <a:ext cx="2743200" cy="1913562"/>
          </a:xfrm>
          <a:prstGeom prst="rect">
            <a:avLst/>
          </a:prstGeom>
        </p:spPr>
      </p:pic>
      <p:sp>
        <p:nvSpPr>
          <p:cNvPr id="4" name="TextBox 3">
            <a:extLst>
              <a:ext uri="{FF2B5EF4-FFF2-40B4-BE49-F238E27FC236}">
                <a16:creationId xmlns:a16="http://schemas.microsoft.com/office/drawing/2014/main" id="{6C385BA0-1F05-7F2E-09B5-5BD917F7826B}"/>
              </a:ext>
            </a:extLst>
          </p:cNvPr>
          <p:cNvSpPr txBox="1"/>
          <p:nvPr/>
        </p:nvSpPr>
        <p:spPr>
          <a:xfrm>
            <a:off x="692168" y="5835990"/>
            <a:ext cx="107095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203864"/>
                </a:solidFill>
              </a:rPr>
              <a:t>Any pneumothorax can become a tension pneumothorax! </a:t>
            </a:r>
            <a:endParaRPr lang="en-US"/>
          </a:p>
        </p:txBody>
      </p:sp>
      <p:pic>
        <p:nvPicPr>
          <p:cNvPr id="5" name="Picture 7" descr="A picture containing logo&#10;&#10;Description automatically generated">
            <a:extLst>
              <a:ext uri="{FF2B5EF4-FFF2-40B4-BE49-F238E27FC236}">
                <a16:creationId xmlns:a16="http://schemas.microsoft.com/office/drawing/2014/main" id="{6128207C-401A-3FBD-2E49-ADD1DDABEC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9066" y="169146"/>
            <a:ext cx="1713271" cy="952193"/>
          </a:xfrm>
          <a:prstGeom prst="rect">
            <a:avLst/>
          </a:prstGeom>
        </p:spPr>
      </p:pic>
    </p:spTree>
    <p:extLst>
      <p:ext uri="{BB962C8B-B14F-4D97-AF65-F5344CB8AC3E}">
        <p14:creationId xmlns:p14="http://schemas.microsoft.com/office/powerpoint/2010/main" val="653255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81" y="78659"/>
            <a:ext cx="10540178" cy="1325563"/>
          </a:xfrm>
        </p:spPr>
        <p:txBody>
          <a:bodyPr>
            <a:normAutofit/>
          </a:bodyPr>
          <a:lstStyle/>
          <a:p>
            <a:r>
              <a:rPr lang="en-US" sz="3600">
                <a:solidFill>
                  <a:srgbClr val="1F3864"/>
                </a:solidFill>
              </a:rPr>
              <a:t>Critical </a:t>
            </a:r>
            <a:r>
              <a:rPr lang="en-US" sz="3600" u="sng">
                <a:solidFill>
                  <a:srgbClr val="1F3864"/>
                </a:solidFill>
              </a:rPr>
              <a:t>BREATHING</a:t>
            </a:r>
            <a:r>
              <a:rPr lang="en-US" sz="3600">
                <a:solidFill>
                  <a:srgbClr val="1F3864"/>
                </a:solidFill>
              </a:rPr>
              <a:t> Conditions: Sucking Chest Wound</a:t>
            </a:r>
          </a:p>
        </p:txBody>
      </p:sp>
      <p:graphicFrame>
        <p:nvGraphicFramePr>
          <p:cNvPr id="6" name="Table 5"/>
          <p:cNvGraphicFramePr>
            <a:graphicFrameLocks noGrp="1"/>
          </p:cNvGraphicFramePr>
          <p:nvPr>
            <p:extLst>
              <p:ext uri="{D42A27DB-BD31-4B8C-83A1-F6EECF244321}">
                <p14:modId xmlns:p14="http://schemas.microsoft.com/office/powerpoint/2010/main" val="3562545513"/>
              </p:ext>
            </p:extLst>
          </p:nvPr>
        </p:nvGraphicFramePr>
        <p:xfrm>
          <a:off x="243382" y="1477896"/>
          <a:ext cx="11659402" cy="4206240"/>
        </p:xfrm>
        <a:graphic>
          <a:graphicData uri="http://schemas.openxmlformats.org/drawingml/2006/table">
            <a:tbl>
              <a:tblPr firstRow="1" bandRow="1">
                <a:tableStyleId>{2D5ABB26-0587-4C30-8999-92F81FD0307C}</a:tableStyleId>
              </a:tblPr>
              <a:tblGrid>
                <a:gridCol w="5808806">
                  <a:extLst>
                    <a:ext uri="{9D8B030D-6E8A-4147-A177-3AD203B41FA5}">
                      <a16:colId xmlns:a16="http://schemas.microsoft.com/office/drawing/2014/main" val="20000"/>
                    </a:ext>
                  </a:extLst>
                </a:gridCol>
                <a:gridCol w="5850596">
                  <a:extLst>
                    <a:ext uri="{9D8B030D-6E8A-4147-A177-3AD203B41FA5}">
                      <a16:colId xmlns:a16="http://schemas.microsoft.com/office/drawing/2014/main" val="20001"/>
                    </a:ext>
                  </a:extLst>
                </a:gridCol>
              </a:tblGrid>
              <a:tr h="440615">
                <a:tc>
                  <a:txBody>
                    <a:bodyPr/>
                    <a:lstStyle/>
                    <a:p>
                      <a:pPr algn="ctr"/>
                      <a:r>
                        <a:rPr lang="en-US" sz="2400">
                          <a:latin typeface="Source Sans Pro"/>
                          <a:ea typeface="Source Sans Pro"/>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a:ea typeface="Source Sans Pro"/>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66175">
                <a:tc>
                  <a:txBody>
                    <a:bodyPr/>
                    <a:lstStyle/>
                    <a:p>
                      <a:pPr marL="342900" marR="0" lvl="0" indent="-342900" algn="l" rtl="0" eaLnBrk="1" fontAlgn="auto" latinLnBrk="0" hangingPunct="1">
                        <a:lnSpc>
                          <a:spcPct val="100000"/>
                        </a:lnSpc>
                        <a:spcBef>
                          <a:spcPts val="0"/>
                        </a:spcBef>
                        <a:spcAft>
                          <a:spcPts val="0"/>
                        </a:spcAft>
                        <a:buClrTx/>
                        <a:buSzTx/>
                        <a:buFont typeface="Arial" charset="0"/>
                        <a:buChar char="•"/>
                      </a:pPr>
                      <a:r>
                        <a:rPr lang="en-US" sz="2400" i="0" baseline="0">
                          <a:solidFill>
                            <a:schemeClr val="tx1"/>
                          </a:solidFill>
                          <a:latin typeface="Source Sans Pro"/>
                          <a:ea typeface="Source Sans Pro"/>
                          <a:cs typeface="Roboto"/>
                        </a:rPr>
                        <a:t>Open wound to chest wall with air passing though.</a:t>
                      </a:r>
                    </a:p>
                    <a:p>
                      <a:pPr marL="342900" marR="0" lvl="0" indent="-342900" algn="l" rtl="0" eaLnBrk="1" fontAlgn="auto" latinLnBrk="0" hangingPunct="1">
                        <a:lnSpc>
                          <a:spcPct val="100000"/>
                        </a:lnSpc>
                        <a:spcBef>
                          <a:spcPts val="0"/>
                        </a:spcBef>
                        <a:spcAft>
                          <a:spcPts val="0"/>
                        </a:spcAft>
                        <a:buClrTx/>
                        <a:buSzTx/>
                        <a:buFont typeface="Arial" charset="0"/>
                        <a:buChar char="•"/>
                      </a:pPr>
                      <a:r>
                        <a:rPr lang="en-US" sz="2400" i="0" baseline="0">
                          <a:solidFill>
                            <a:schemeClr val="tx1"/>
                          </a:solidFill>
                          <a:latin typeface="Source Sans Pro"/>
                          <a:ea typeface="Source Sans Pro"/>
                          <a:cs typeface="Roboto"/>
                        </a:rPr>
                        <a:t>Bubbling or sucking noises from chest</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solidFill>
                            <a:schemeClr val="tx1"/>
                          </a:solidFill>
                          <a:latin typeface="Source Sans Pro"/>
                          <a:ea typeface="Source Sans Pro"/>
                          <a:cs typeface="Roboto"/>
                        </a:rPr>
                        <a:t>Difficulty in breathing</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solidFill>
                            <a:schemeClr val="tx1"/>
                          </a:solidFill>
                          <a:latin typeface="Source Sans Pro"/>
                          <a:ea typeface="Source Sans Pro"/>
                          <a:cs typeface="Roboto"/>
                        </a:rPr>
                        <a:t>Chest pain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baseline="0">
                          <a:solidFill>
                            <a:schemeClr val="tx1"/>
                          </a:solidFill>
                          <a:latin typeface="Source Sans Pro"/>
                          <a:ea typeface="Source Sans Pro"/>
                          <a:cs typeface="Roboto"/>
                        </a:rPr>
                        <a:t>Give OXYGEN.</a:t>
                      </a:r>
                    </a:p>
                    <a:p>
                      <a:pPr marL="342900" lvl="0" indent="-342900">
                        <a:buFont typeface="Arial" charset="0"/>
                        <a:buChar char="•"/>
                      </a:pPr>
                      <a:r>
                        <a:rPr lang="en-US" sz="2400" baseline="0">
                          <a:solidFill>
                            <a:schemeClr val="tx1"/>
                          </a:solidFill>
                          <a:latin typeface="Source Sans Pro"/>
                          <a:ea typeface="Source Sans Pro"/>
                          <a:cs typeface="Roboto"/>
                        </a:rPr>
                        <a:t>Place a THREE-SIDED DRESSING. </a:t>
                      </a:r>
                    </a:p>
                    <a:p>
                      <a:pPr marL="800100" lvl="1" indent="-342900">
                        <a:buFont typeface="Arial" charset="0"/>
                        <a:buChar char="•"/>
                      </a:pPr>
                      <a:r>
                        <a:rPr lang="en-US" sz="2400" baseline="0">
                          <a:solidFill>
                            <a:schemeClr val="tx1"/>
                          </a:solidFill>
                          <a:latin typeface="Source Sans Pro"/>
                          <a:ea typeface="Source Sans Pro"/>
                          <a:cs typeface="Roboto"/>
                        </a:rPr>
                        <a:t>Observe continuously to prevent dressing occlusion (tension pneumothorax). </a:t>
                      </a:r>
                    </a:p>
                    <a:p>
                      <a:pPr marL="342900" lvl="0" indent="-342900">
                        <a:buFont typeface="Arial" charset="0"/>
                        <a:buChar char="•"/>
                      </a:pPr>
                      <a:r>
                        <a:rPr lang="en-US" sz="2400" baseline="0">
                          <a:solidFill>
                            <a:schemeClr val="tx1"/>
                          </a:solidFill>
                          <a:latin typeface="Source Sans Pro"/>
                          <a:ea typeface="Source Sans Pro"/>
                          <a:cs typeface="Roboto"/>
                        </a:rPr>
                        <a:t>Plan for rapid HANDOVER/TRANSFER for placement </a:t>
                      </a:r>
                      <a:endParaRPr lang="en-US" sz="2400" baseline="0">
                        <a:solidFill>
                          <a:srgbClr val="FF0000"/>
                        </a:solidFill>
                        <a:latin typeface="Source Sans Pro"/>
                        <a:ea typeface="Source Sans Pro"/>
                        <a:cs typeface="Roboto"/>
                      </a:endParaRPr>
                    </a:p>
                    <a:p>
                      <a:pPr marL="0" lvl="0" indent="0">
                        <a:buNone/>
                      </a:pPr>
                      <a:r>
                        <a:rPr lang="en-US" sz="2400" baseline="0">
                          <a:solidFill>
                            <a:schemeClr val="tx1"/>
                          </a:solidFill>
                          <a:latin typeface="Source Sans Pro"/>
                          <a:ea typeface="Source Sans Pro"/>
                          <a:cs typeface="Roboto"/>
                        </a:rPr>
                        <a:t>      of a chest tube.</a:t>
                      </a:r>
                      <a:endParaRPr lang="en-US" sz="2400" baseline="0">
                        <a:solidFill>
                          <a:srgbClr val="FF0000"/>
                        </a:solidFill>
                        <a:latin typeface="Source Sans Pro"/>
                        <a:ea typeface="Source Sans Pro"/>
                        <a:cs typeface="Roboto"/>
                      </a:endParaRPr>
                    </a:p>
                    <a:p>
                      <a:pPr marL="800100" lvl="1" indent="-342900">
                        <a:buFont typeface="Arial" charset="0"/>
                        <a:buChar char="•"/>
                      </a:pPr>
                      <a:endParaRPr lang="en-US" sz="2400" baseline="0">
                        <a:solidFill>
                          <a:srgbClr val="FF0000"/>
                        </a:solidFill>
                        <a:latin typeface="Source Sans Pro" panose="020B0503030403020204" pitchFamily="34" charset="0"/>
                        <a:ea typeface="Source Sans Pro" panose="020B0503030403020204" pitchFamily="34" charset="0"/>
                        <a:cs typeface="Roboto" panose="02000000000000000000" pitchFamily="2" charset="0"/>
                      </a:endParaRPr>
                    </a:p>
                    <a:p>
                      <a:pPr marL="800100" lvl="1" indent="-342900">
                        <a:buFont typeface="Arial" charset="0"/>
                        <a:buChar char="•"/>
                      </a:pPr>
                      <a:endParaRPr lang="en-US" sz="2400" baseline="0">
                        <a:solidFill>
                          <a:srgbClr val="FF0000"/>
                        </a:solidFill>
                        <a:latin typeface="Source Sans Pro"/>
                        <a:ea typeface="Source Sans Pro"/>
                        <a:cs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 name="Picture 3" descr="A picture containing text, vector graphics&#10;&#10;Description automatically generated">
            <a:extLst>
              <a:ext uri="{FF2B5EF4-FFF2-40B4-BE49-F238E27FC236}">
                <a16:creationId xmlns:a16="http://schemas.microsoft.com/office/drawing/2014/main" id="{5A1C4D71-8CE3-79E7-42D6-40ACFEE7EC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7438" y="3902394"/>
            <a:ext cx="2548404" cy="1775611"/>
          </a:xfrm>
          <a:prstGeom prst="rect">
            <a:avLst/>
          </a:prstGeom>
        </p:spPr>
      </p:pic>
      <p:pic>
        <p:nvPicPr>
          <p:cNvPr id="4" name="Picture 4">
            <a:extLst>
              <a:ext uri="{FF2B5EF4-FFF2-40B4-BE49-F238E27FC236}">
                <a16:creationId xmlns:a16="http://schemas.microsoft.com/office/drawing/2014/main" id="{F9E7628C-4236-90A2-F9AA-6BA30F6D9C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78984" y="3895909"/>
            <a:ext cx="2554133" cy="1781339"/>
          </a:xfrm>
          <a:prstGeom prst="rect">
            <a:avLst/>
          </a:prstGeom>
        </p:spPr>
      </p:pic>
      <p:pic>
        <p:nvPicPr>
          <p:cNvPr id="5" name="Picture 8" descr="A picture containing logo&#10;&#10;Description automatically generated">
            <a:extLst>
              <a:ext uri="{FF2B5EF4-FFF2-40B4-BE49-F238E27FC236}">
                <a16:creationId xmlns:a16="http://schemas.microsoft.com/office/drawing/2014/main" id="{D19BEB45-2BE5-D435-396A-5A8BC42F40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65825" y="242888"/>
            <a:ext cx="1645675" cy="915322"/>
          </a:xfrm>
          <a:prstGeom prst="rect">
            <a:avLst/>
          </a:prstGeom>
        </p:spPr>
      </p:pic>
    </p:spTree>
    <p:extLst>
      <p:ext uri="{BB962C8B-B14F-4D97-AF65-F5344CB8AC3E}">
        <p14:creationId xmlns:p14="http://schemas.microsoft.com/office/powerpoint/2010/main" val="1002262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vector graphics&#10;&#10;Description automatically generated">
            <a:extLst>
              <a:ext uri="{FF2B5EF4-FFF2-40B4-BE49-F238E27FC236}">
                <a16:creationId xmlns:a16="http://schemas.microsoft.com/office/drawing/2014/main" id="{913F0DA2-D90B-EF19-B5C5-6A5ADAD469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1319" y="3153526"/>
            <a:ext cx="4358868" cy="3048930"/>
          </a:xfrm>
          <a:prstGeom prst="rect">
            <a:avLst/>
          </a:prstGeom>
        </p:spPr>
      </p:pic>
      <p:sp>
        <p:nvSpPr>
          <p:cNvPr id="4" name="Title 1">
            <a:extLst>
              <a:ext uri="{FF2B5EF4-FFF2-40B4-BE49-F238E27FC236}">
                <a16:creationId xmlns:a16="http://schemas.microsoft.com/office/drawing/2014/main" id="{76755FCC-DF79-2286-754F-7B3A32D088F7}"/>
              </a:ext>
            </a:extLst>
          </p:cNvPr>
          <p:cNvSpPr>
            <a:spLocks noGrp="1"/>
          </p:cNvSpPr>
          <p:nvPr>
            <p:ph type="title"/>
          </p:nvPr>
        </p:nvSpPr>
        <p:spPr>
          <a:xfrm>
            <a:off x="36153" y="32824"/>
            <a:ext cx="10540178" cy="1325563"/>
          </a:xfrm>
        </p:spPr>
        <p:txBody>
          <a:bodyPr>
            <a:normAutofit/>
          </a:bodyPr>
          <a:lstStyle/>
          <a:p>
            <a:r>
              <a:rPr lang="en-US" sz="3600">
                <a:solidFill>
                  <a:srgbClr val="1F3864"/>
                </a:solidFill>
              </a:rPr>
              <a:t>Critical </a:t>
            </a:r>
            <a:r>
              <a:rPr lang="en-US" sz="3600" u="sng">
                <a:solidFill>
                  <a:srgbClr val="1F3864"/>
                </a:solidFill>
              </a:rPr>
              <a:t>BREATHING</a:t>
            </a:r>
            <a:r>
              <a:rPr lang="en-US" sz="3600">
                <a:solidFill>
                  <a:srgbClr val="1F3864"/>
                </a:solidFill>
              </a:rPr>
              <a:t> Conditions: Flail Chest</a:t>
            </a:r>
          </a:p>
        </p:txBody>
      </p:sp>
      <p:sp>
        <p:nvSpPr>
          <p:cNvPr id="8" name="Rectangle 7">
            <a:extLst>
              <a:ext uri="{FF2B5EF4-FFF2-40B4-BE49-F238E27FC236}">
                <a16:creationId xmlns:a16="http://schemas.microsoft.com/office/drawing/2014/main" id="{9A3D200B-CA34-9C66-158C-3409A211F286}"/>
              </a:ext>
            </a:extLst>
          </p:cNvPr>
          <p:cNvSpPr/>
          <p:nvPr/>
        </p:nvSpPr>
        <p:spPr>
          <a:xfrm>
            <a:off x="127203" y="1531583"/>
            <a:ext cx="11765280" cy="212365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defRPr/>
            </a:pPr>
            <a:r>
              <a:rPr lang="en-US" sz="2200">
                <a:latin typeface="Source Sans Pro" panose="020B0503030403020204" pitchFamily="34" charset="0"/>
                <a:ea typeface="Source Sans Pro" panose="020B0503030403020204" pitchFamily="34" charset="0"/>
                <a:cs typeface="Roboto"/>
              </a:rPr>
              <a:t>Flail chest segments occur when </a:t>
            </a:r>
            <a:r>
              <a:rPr lang="en-US" sz="2200">
                <a:solidFill>
                  <a:schemeClr val="accent2"/>
                </a:solidFill>
                <a:latin typeface="Source Sans Pro" panose="020B0503030403020204" pitchFamily="34" charset="0"/>
                <a:ea typeface="Source Sans Pro" panose="020B0503030403020204" pitchFamily="34" charset="0"/>
                <a:cs typeface="Roboto"/>
              </a:rPr>
              <a:t>ribs are broken in multiple places. </a:t>
            </a:r>
          </a:p>
          <a:p>
            <a:pPr marL="800100" lvl="1" indent="-342900">
              <a:buFont typeface="Arial"/>
              <a:buChar char="•"/>
              <a:defRPr/>
            </a:pPr>
            <a:r>
              <a:rPr lang="en-US" sz="2200">
                <a:latin typeface="Source Sans Pro" panose="020B0503030403020204" pitchFamily="34" charset="0"/>
                <a:ea typeface="Source Sans Pro" panose="020B0503030403020204" pitchFamily="34" charset="0"/>
                <a:cs typeface="Roboto"/>
              </a:rPr>
              <a:t>At least three ribs next to each other, each broken in two or more places</a:t>
            </a:r>
          </a:p>
          <a:p>
            <a:pPr lvl="0">
              <a:defRPr/>
            </a:pPr>
            <a:endParaRPr lang="en-US" sz="2200">
              <a:latin typeface="Source Sans Pro" panose="020B0503030403020204" pitchFamily="34" charset="0"/>
              <a:ea typeface="Source Sans Pro" panose="020B0503030403020204" pitchFamily="34" charset="0"/>
              <a:cs typeface="Roboto" panose="02000000000000000000" pitchFamily="2" charset="0"/>
            </a:endParaRPr>
          </a:p>
          <a:p>
            <a:pPr marL="342900" lvl="0" indent="-342900">
              <a:buFont typeface="Arial"/>
              <a:buChar char="•"/>
              <a:defRPr/>
            </a:pPr>
            <a:r>
              <a:rPr lang="en-US" sz="2200">
                <a:latin typeface="Source Sans Pro" panose="020B0503030403020204" pitchFamily="34" charset="0"/>
                <a:ea typeface="Source Sans Pro" panose="020B0503030403020204" pitchFamily="34" charset="0"/>
                <a:cs typeface="Roboto"/>
              </a:rPr>
              <a:t>The free section moves abnormally with breathing and prevents the lung from expanding.</a:t>
            </a:r>
          </a:p>
          <a:p>
            <a:pPr lvl="0">
              <a:defRPr/>
            </a:pPr>
            <a:endParaRPr lang="en-US" sz="2200">
              <a:latin typeface="Source Sans Pro" panose="020B0503030403020204" pitchFamily="34" charset="0"/>
              <a:ea typeface="Source Sans Pro" panose="020B0503030403020204" pitchFamily="34" charset="0"/>
              <a:cs typeface="Roboto" panose="02000000000000000000" pitchFamily="2" charset="0"/>
            </a:endParaRPr>
          </a:p>
          <a:p>
            <a:pPr marL="342900" lvl="0" indent="-342900">
              <a:buFont typeface="Arial"/>
              <a:buChar char="•"/>
              <a:defRPr/>
            </a:pPr>
            <a:r>
              <a:rPr lang="en-US" sz="2200">
                <a:latin typeface="Source Sans Pro" panose="020B0503030403020204" pitchFamily="34" charset="0"/>
                <a:ea typeface="Source Sans Pro" panose="020B0503030403020204" pitchFamily="34" charset="0"/>
                <a:cs typeface="Roboto"/>
              </a:rPr>
              <a:t>Likely damage to underlying lung tissue</a:t>
            </a:r>
          </a:p>
        </p:txBody>
      </p:sp>
      <p:pic>
        <p:nvPicPr>
          <p:cNvPr id="3" name="Picture 4" descr="A picture containing logo&#10;&#10;Description automatically generated">
            <a:extLst>
              <a:ext uri="{FF2B5EF4-FFF2-40B4-BE49-F238E27FC236}">
                <a16:creationId xmlns:a16="http://schemas.microsoft.com/office/drawing/2014/main" id="{C606EE99-B352-2A4A-398C-AC884325E3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10518" y="230597"/>
            <a:ext cx="1731707" cy="964484"/>
          </a:xfrm>
          <a:prstGeom prst="rect">
            <a:avLst/>
          </a:prstGeom>
        </p:spPr>
      </p:pic>
    </p:spTree>
    <p:extLst>
      <p:ext uri="{BB962C8B-B14F-4D97-AF65-F5344CB8AC3E}">
        <p14:creationId xmlns:p14="http://schemas.microsoft.com/office/powerpoint/2010/main" val="589794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033" y="101576"/>
            <a:ext cx="10540178" cy="1325563"/>
          </a:xfrm>
        </p:spPr>
        <p:txBody>
          <a:bodyPr>
            <a:normAutofit/>
          </a:bodyPr>
          <a:lstStyle/>
          <a:p>
            <a:r>
              <a:rPr lang="en-US" sz="3600">
                <a:solidFill>
                  <a:srgbClr val="1F3864"/>
                </a:solidFill>
              </a:rPr>
              <a:t>Critical </a:t>
            </a:r>
            <a:r>
              <a:rPr lang="en-US" sz="3600" u="sng">
                <a:solidFill>
                  <a:srgbClr val="1F3864"/>
                </a:solidFill>
              </a:rPr>
              <a:t>BREATHING</a:t>
            </a:r>
            <a:r>
              <a:rPr lang="en-US" sz="3600">
                <a:solidFill>
                  <a:srgbClr val="1F3864"/>
                </a:solidFill>
              </a:rPr>
              <a:t> Conditions: Flail Chest</a:t>
            </a:r>
          </a:p>
        </p:txBody>
      </p:sp>
      <p:graphicFrame>
        <p:nvGraphicFramePr>
          <p:cNvPr id="6" name="Table 5"/>
          <p:cNvGraphicFramePr>
            <a:graphicFrameLocks noGrp="1"/>
          </p:cNvGraphicFramePr>
          <p:nvPr>
            <p:extLst>
              <p:ext uri="{D42A27DB-BD31-4B8C-83A1-F6EECF244321}">
                <p14:modId xmlns:p14="http://schemas.microsoft.com/office/powerpoint/2010/main" val="302318724"/>
              </p:ext>
            </p:extLst>
          </p:nvPr>
        </p:nvGraphicFramePr>
        <p:xfrm>
          <a:off x="244689" y="1416925"/>
          <a:ext cx="11748703" cy="3108960"/>
        </p:xfrm>
        <a:graphic>
          <a:graphicData uri="http://schemas.openxmlformats.org/drawingml/2006/table">
            <a:tbl>
              <a:tblPr firstRow="1" bandRow="1">
                <a:tableStyleId>{2D5ABB26-0587-4C30-8999-92F81FD0307C}</a:tableStyleId>
              </a:tblPr>
              <a:tblGrid>
                <a:gridCol w="5853296">
                  <a:extLst>
                    <a:ext uri="{9D8B030D-6E8A-4147-A177-3AD203B41FA5}">
                      <a16:colId xmlns:a16="http://schemas.microsoft.com/office/drawing/2014/main" val="20000"/>
                    </a:ext>
                  </a:extLst>
                </a:gridCol>
                <a:gridCol w="5895407">
                  <a:extLst>
                    <a:ext uri="{9D8B030D-6E8A-4147-A177-3AD203B41FA5}">
                      <a16:colId xmlns:a16="http://schemas.microsoft.com/office/drawing/2014/main" val="20001"/>
                    </a:ext>
                  </a:extLst>
                </a:gridCol>
              </a:tblGrid>
              <a:tr h="342225">
                <a:tc>
                  <a:txBody>
                    <a:bodyPr/>
                    <a:lstStyle/>
                    <a:p>
                      <a:pPr algn="ctr"/>
                      <a:r>
                        <a:rPr lang="en-US" sz="2400">
                          <a:latin typeface="Source Sans Pro"/>
                          <a:ea typeface="Source Sans Pro"/>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a:ea typeface="Source Sans Pro"/>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84906">
                <a:tc>
                  <a:txBody>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solidFill>
                            <a:schemeClr val="tx1"/>
                          </a:solidFill>
                          <a:latin typeface="Source Sans Pro"/>
                          <a:ea typeface="Source Sans Pro"/>
                          <a:cs typeface="Roboto"/>
                        </a:rPr>
                        <a:t>Difficulty breathing</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solidFill>
                            <a:schemeClr val="tx1"/>
                          </a:solidFill>
                          <a:latin typeface="Source Sans Pro"/>
                          <a:ea typeface="Source Sans Pro"/>
                          <a:cs typeface="Roboto"/>
                        </a:rPr>
                        <a:t>Chest pain</a:t>
                      </a:r>
                    </a:p>
                    <a:p>
                      <a:pPr marL="342900" marR="0" lvl="0" indent="-342900" algn="l" rtl="0" eaLnBrk="1" fontAlgn="auto" latinLnBrk="0" hangingPunct="1">
                        <a:lnSpc>
                          <a:spcPct val="100000"/>
                        </a:lnSpc>
                        <a:spcBef>
                          <a:spcPts val="0"/>
                        </a:spcBef>
                        <a:spcAft>
                          <a:spcPts val="0"/>
                        </a:spcAft>
                        <a:buClrTx/>
                        <a:buSzTx/>
                        <a:buFont typeface="Arial" charset="0"/>
                        <a:buChar char="•"/>
                      </a:pPr>
                      <a:r>
                        <a:rPr lang="en-US" sz="2400" i="0" baseline="0">
                          <a:solidFill>
                            <a:schemeClr val="tx1"/>
                          </a:solidFill>
                          <a:latin typeface="Source Sans Pro"/>
                          <a:ea typeface="Source Sans Pro"/>
                          <a:cs typeface="Roboto"/>
                        </a:rPr>
                        <a:t>Part of chest wall moving in the opposite direction of the rest of the chest when breathing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baseline="0">
                          <a:solidFill>
                            <a:schemeClr val="tx1"/>
                          </a:solidFill>
                          <a:latin typeface="Source Sans Pro"/>
                          <a:ea typeface="Source Sans Pro"/>
                          <a:cs typeface="Roboto"/>
                        </a:rPr>
                        <a:t>Give OXYGEN and pain control.</a:t>
                      </a:r>
                    </a:p>
                    <a:p>
                      <a:pPr marL="342900" lvl="0" indent="-342900">
                        <a:buFont typeface="Arial" charset="0"/>
                        <a:buChar char="•"/>
                      </a:pPr>
                      <a:r>
                        <a:rPr lang="en-US" sz="2400" baseline="0">
                          <a:solidFill>
                            <a:schemeClr val="tx1"/>
                          </a:solidFill>
                          <a:latin typeface="Source Sans Pro"/>
                          <a:ea typeface="Source Sans Pro"/>
                          <a:cs typeface="Roboto"/>
                        </a:rPr>
                        <a:t>MONITOR for difficulty breathing and hypoxia.</a:t>
                      </a:r>
                    </a:p>
                    <a:p>
                      <a:pPr marL="342900" lvl="0" indent="-342900">
                        <a:buFont typeface="Arial" charset="0"/>
                        <a:buChar char="•"/>
                      </a:pPr>
                      <a:r>
                        <a:rPr lang="en-US" sz="2400" baseline="0">
                          <a:solidFill>
                            <a:schemeClr val="tx1"/>
                          </a:solidFill>
                          <a:latin typeface="Source Sans Pro"/>
                          <a:ea typeface="Source Sans Pro"/>
                          <a:cs typeface="Roboto"/>
                        </a:rPr>
                        <a:t>Plan for rapid HANDOVER/TRANSFER to provider capable of chest tube placement and an advanced airway. </a:t>
                      </a:r>
                    </a:p>
                    <a:p>
                      <a:pPr marL="342900" lvl="0" indent="-342900">
                        <a:buFont typeface="Arial" charset="0"/>
                        <a:buChar char="•"/>
                      </a:pPr>
                      <a:endParaRPr lang="en-US" sz="2400" baseline="0">
                        <a:solidFill>
                          <a:srgbClr val="FF0000"/>
                        </a:solidFill>
                        <a:latin typeface="Source Sans Pro" panose="020B0503030403020204" pitchFamily="34" charset="0"/>
                        <a:ea typeface="Source Sans Pro" panose="020B0503030403020204" pitchFamily="34"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 name="Picture 3" descr="A picture containing logo&#10;&#10;Description automatically generated">
            <a:extLst>
              <a:ext uri="{FF2B5EF4-FFF2-40B4-BE49-F238E27FC236}">
                <a16:creationId xmlns:a16="http://schemas.microsoft.com/office/drawing/2014/main" id="{6CE18E38-D187-CBD9-CCDE-18047ADFB1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0744" y="249033"/>
            <a:ext cx="1866900" cy="1038225"/>
          </a:xfrm>
          <a:prstGeom prst="rect">
            <a:avLst/>
          </a:prstGeom>
        </p:spPr>
      </p:pic>
    </p:spTree>
    <p:extLst>
      <p:ext uri="{BB962C8B-B14F-4D97-AF65-F5344CB8AC3E}">
        <p14:creationId xmlns:p14="http://schemas.microsoft.com/office/powerpoint/2010/main" val="1853006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22" y="124493"/>
            <a:ext cx="10540178" cy="1325563"/>
          </a:xfrm>
        </p:spPr>
        <p:txBody>
          <a:bodyPr>
            <a:normAutofit/>
          </a:bodyPr>
          <a:lstStyle/>
          <a:p>
            <a:r>
              <a:rPr lang="en-US" sz="3600">
                <a:solidFill>
                  <a:srgbClr val="1F3864"/>
                </a:solidFill>
              </a:rPr>
              <a:t>Critical </a:t>
            </a:r>
            <a:r>
              <a:rPr lang="en-US" sz="3600" u="sng">
                <a:solidFill>
                  <a:srgbClr val="1F3864"/>
                </a:solidFill>
              </a:rPr>
              <a:t>BREATHING</a:t>
            </a:r>
            <a:r>
              <a:rPr lang="en-US" sz="3600">
                <a:solidFill>
                  <a:srgbClr val="1F3864"/>
                </a:solidFill>
              </a:rPr>
              <a:t> Conditions: </a:t>
            </a:r>
            <a:r>
              <a:rPr lang="en-US" sz="3600" err="1">
                <a:solidFill>
                  <a:srgbClr val="1F3864"/>
                </a:solidFill>
              </a:rPr>
              <a:t>Haemothorax</a:t>
            </a:r>
            <a:r>
              <a:rPr lang="en-US" sz="3600">
                <a:solidFill>
                  <a:srgbClr val="1F3864"/>
                </a:solidFill>
              </a:rPr>
              <a:t> </a:t>
            </a:r>
          </a:p>
        </p:txBody>
      </p:sp>
      <p:graphicFrame>
        <p:nvGraphicFramePr>
          <p:cNvPr id="6" name="Table 5"/>
          <p:cNvGraphicFramePr>
            <a:graphicFrameLocks noGrp="1"/>
          </p:cNvGraphicFramePr>
          <p:nvPr>
            <p:extLst>
              <p:ext uri="{D42A27DB-BD31-4B8C-83A1-F6EECF244321}">
                <p14:modId xmlns:p14="http://schemas.microsoft.com/office/powerpoint/2010/main" val="4283566352"/>
              </p:ext>
            </p:extLst>
          </p:nvPr>
        </p:nvGraphicFramePr>
        <p:xfrm>
          <a:off x="291688" y="1584935"/>
          <a:ext cx="11613568" cy="3474720"/>
        </p:xfrm>
        <a:graphic>
          <a:graphicData uri="http://schemas.openxmlformats.org/drawingml/2006/table">
            <a:tbl>
              <a:tblPr firstRow="1" bandRow="1">
                <a:tableStyleId>{2D5ABB26-0587-4C30-8999-92F81FD0307C}</a:tableStyleId>
              </a:tblPr>
              <a:tblGrid>
                <a:gridCol w="5785971">
                  <a:extLst>
                    <a:ext uri="{9D8B030D-6E8A-4147-A177-3AD203B41FA5}">
                      <a16:colId xmlns:a16="http://schemas.microsoft.com/office/drawing/2014/main" val="20000"/>
                    </a:ext>
                  </a:extLst>
                </a:gridCol>
                <a:gridCol w="5827597">
                  <a:extLst>
                    <a:ext uri="{9D8B030D-6E8A-4147-A177-3AD203B41FA5}">
                      <a16:colId xmlns:a16="http://schemas.microsoft.com/office/drawing/2014/main" val="20001"/>
                    </a:ext>
                  </a:extLst>
                </a:gridCol>
              </a:tblGrid>
              <a:tr h="455220">
                <a:tc>
                  <a:txBody>
                    <a:bodyPr/>
                    <a:lstStyle/>
                    <a:p>
                      <a:pPr algn="ctr"/>
                      <a:r>
                        <a:rPr lang="en-US" sz="2400">
                          <a:latin typeface="Source Sans Pro"/>
                          <a:ea typeface="Source Sans Pro"/>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a:ea typeface="Source Sans Pro"/>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95123">
                <a:tc>
                  <a:txBody>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solidFill>
                            <a:schemeClr val="tx1"/>
                          </a:solidFill>
                          <a:latin typeface="Source Sans Pro"/>
                          <a:ea typeface="Source Sans Pro"/>
                          <a:cs typeface="Roboto"/>
                        </a:rPr>
                        <a:t>Difficulty breathing</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solidFill>
                            <a:schemeClr val="tx1"/>
                          </a:solidFill>
                          <a:latin typeface="Source Sans Pro"/>
                          <a:ea typeface="Source Sans Pro"/>
                          <a:cs typeface="Roboto"/>
                        </a:rPr>
                        <a:t>Decreased breath sounds on affected side</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a:solidFill>
                            <a:schemeClr val="tx1"/>
                          </a:solidFill>
                          <a:latin typeface="Source Sans Pro"/>
                          <a:ea typeface="Source Sans Pro"/>
                          <a:cs typeface="Roboto"/>
                        </a:rPr>
                        <a:t>Dull sounds with percussion on affected side</a:t>
                      </a:r>
                    </a:p>
                    <a:p>
                      <a:pPr marL="342900" marR="0" lvl="0" indent="-342900" algn="l" rtl="0" eaLnBrk="1" fontAlgn="auto" latinLnBrk="0" hangingPunct="1">
                        <a:lnSpc>
                          <a:spcPct val="100000"/>
                        </a:lnSpc>
                        <a:spcBef>
                          <a:spcPts val="0"/>
                        </a:spcBef>
                        <a:spcAft>
                          <a:spcPts val="0"/>
                        </a:spcAft>
                        <a:buClrTx/>
                        <a:buSzTx/>
                        <a:buFont typeface="Arial" charset="0"/>
                        <a:buChar char="•"/>
                      </a:pPr>
                      <a:r>
                        <a:rPr lang="en-US" sz="2400" i="0" baseline="0">
                          <a:solidFill>
                            <a:schemeClr val="tx1"/>
                          </a:solidFill>
                          <a:latin typeface="Source Sans Pro"/>
                          <a:ea typeface="Source Sans Pro"/>
                          <a:cs typeface="Roboto"/>
                        </a:rPr>
                        <a:t>Large </a:t>
                      </a:r>
                      <a:r>
                        <a:rPr lang="en-US" sz="2400" i="0" baseline="0" err="1">
                          <a:solidFill>
                            <a:schemeClr val="tx1"/>
                          </a:solidFill>
                          <a:latin typeface="Source Sans Pro"/>
                          <a:ea typeface="Source Sans Pro"/>
                          <a:cs typeface="Roboto"/>
                        </a:rPr>
                        <a:t>haemothorax</a:t>
                      </a:r>
                      <a:r>
                        <a:rPr lang="en-US" sz="2400" i="0" baseline="0">
                          <a:solidFill>
                            <a:schemeClr val="tx1"/>
                          </a:solidFill>
                          <a:latin typeface="Source Sans Pro"/>
                          <a:ea typeface="Source Sans Pro"/>
                          <a:cs typeface="Roboto"/>
                        </a:rPr>
                        <a:t> may cause shock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baseline="0">
                          <a:solidFill>
                            <a:schemeClr val="tx1"/>
                          </a:solidFill>
                          <a:latin typeface="Source Sans Pro"/>
                          <a:ea typeface="Source Sans Pro"/>
                          <a:cs typeface="Roboto"/>
                        </a:rPr>
                        <a:t>G</a:t>
                      </a:r>
                      <a:r>
                        <a:rPr lang="en-US" sz="2400" baseline="0">
                          <a:solidFill>
                            <a:schemeClr val="tx1">
                              <a:lumMod val="95000"/>
                              <a:lumOff val="5000"/>
                            </a:schemeClr>
                          </a:solidFill>
                          <a:latin typeface="Source Sans Pro"/>
                          <a:ea typeface="Source Sans Pro"/>
                          <a:cs typeface="Roboto"/>
                        </a:rPr>
                        <a:t>ive OXYGEN and IV FLUIDS.</a:t>
                      </a:r>
                    </a:p>
                    <a:p>
                      <a:pPr marL="342900" lvl="0" indent="-342900">
                        <a:buFont typeface="Arial" charset="0"/>
                        <a:buChar char="•"/>
                      </a:pPr>
                      <a:r>
                        <a:rPr lang="en-US" sz="2400" baseline="0">
                          <a:solidFill>
                            <a:schemeClr val="tx1">
                              <a:lumMod val="95000"/>
                              <a:lumOff val="5000"/>
                            </a:schemeClr>
                          </a:solidFill>
                          <a:latin typeface="Source Sans Pro"/>
                          <a:ea typeface="Source Sans Pro"/>
                          <a:cs typeface="Roboto"/>
                        </a:rPr>
                        <a:t>Plan for rapid HANDOVER/TRANSFER to </a:t>
                      </a:r>
                      <a:r>
                        <a:rPr lang="en-US" sz="2400" baseline="0" err="1">
                          <a:solidFill>
                            <a:schemeClr val="tx1">
                              <a:lumMod val="95000"/>
                              <a:lumOff val="5000"/>
                            </a:schemeClr>
                          </a:solidFill>
                          <a:latin typeface="Source Sans Pro"/>
                          <a:ea typeface="Source Sans Pro"/>
                          <a:cs typeface="Roboto"/>
                        </a:rPr>
                        <a:t>centre</a:t>
                      </a:r>
                      <a:r>
                        <a:rPr lang="en-US" sz="2400" baseline="0">
                          <a:solidFill>
                            <a:schemeClr val="tx1">
                              <a:lumMod val="95000"/>
                              <a:lumOff val="5000"/>
                            </a:schemeClr>
                          </a:solidFill>
                          <a:latin typeface="Source Sans Pro"/>
                          <a:ea typeface="Source Sans Pro"/>
                          <a:cs typeface="Roboto"/>
                        </a:rPr>
                        <a:t> capable of surgery.</a:t>
                      </a:r>
                    </a:p>
                    <a:p>
                      <a:pPr marL="342900" lvl="0" indent="-342900">
                        <a:buFont typeface="Arial" charset="0"/>
                        <a:buChar char="•"/>
                      </a:pPr>
                      <a:endParaRPr lang="en-US" sz="2400" baseline="0">
                        <a:solidFill>
                          <a:schemeClr val="tx1"/>
                        </a:solidFill>
                        <a:latin typeface="Source Sans Pro" panose="020B0503030403020204" pitchFamily="34" charset="0"/>
                        <a:ea typeface="Source Sans Pro" panose="020B0503030403020204" pitchFamily="34" charset="0"/>
                        <a:cs typeface="Roboto" panose="02000000000000000000" pitchFamily="2" charset="0"/>
                      </a:endParaRPr>
                    </a:p>
                    <a:p>
                      <a:pPr marL="342900" lvl="0" indent="-342900">
                        <a:buFont typeface="Arial" charset="0"/>
                        <a:buChar char="•"/>
                      </a:pPr>
                      <a:endParaRPr lang="en-US" sz="2400" baseline="0">
                        <a:solidFill>
                          <a:srgbClr val="FF0000"/>
                        </a:solidFill>
                        <a:latin typeface="Source Sans Pro" panose="020B0503030403020204" pitchFamily="34" charset="0"/>
                        <a:ea typeface="Source Sans Pro" panose="020B0503030403020204" pitchFamily="34" charset="0"/>
                        <a:cs typeface="Roboto" panose="02000000000000000000" pitchFamily="2" charset="0"/>
                      </a:endParaRPr>
                    </a:p>
                    <a:p>
                      <a:pPr marL="342900" lvl="0" indent="-342900">
                        <a:buFont typeface="Arial" charset="0"/>
                        <a:buChar char="•"/>
                      </a:pPr>
                      <a:endParaRPr lang="en-US" sz="2400" baseline="0">
                        <a:solidFill>
                          <a:srgbClr val="FF0000"/>
                        </a:solidFill>
                        <a:latin typeface="Source Sans Pro"/>
                        <a:ea typeface="Source Sans Pro"/>
                        <a:cs typeface="Roboto"/>
                      </a:endParaRPr>
                    </a:p>
                    <a:p>
                      <a:pPr marL="342900" lvl="0" indent="-342900">
                        <a:buFont typeface="Arial" charset="0"/>
                        <a:buChar char="•"/>
                      </a:pPr>
                      <a:endParaRPr lang="en-US" sz="2400" baseline="0">
                        <a:solidFill>
                          <a:srgbClr val="FF0000"/>
                        </a:solidFill>
                        <a:latin typeface="Source Sans Pro"/>
                        <a:ea typeface="Source Sans Pro"/>
                        <a:cs typeface="Roboto"/>
                      </a:endParaRPr>
                    </a:p>
                    <a:p>
                      <a:pPr marL="342900" lvl="0" indent="-342900">
                        <a:buFont typeface="Arial" charset="0"/>
                        <a:buChar char="•"/>
                      </a:pPr>
                      <a:endParaRPr lang="en-US" sz="2400" baseline="0">
                        <a:solidFill>
                          <a:srgbClr val="FF0000"/>
                        </a:solidFill>
                        <a:latin typeface="Source Sans Pro"/>
                        <a:ea typeface="Source Sans Pro"/>
                        <a:cs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Rectangle 4"/>
          <p:cNvSpPr/>
          <p:nvPr/>
        </p:nvSpPr>
        <p:spPr>
          <a:xfrm>
            <a:off x="215954" y="5363880"/>
            <a:ext cx="10788691" cy="830997"/>
          </a:xfrm>
          <a:prstGeom prst="rect">
            <a:avLst/>
          </a:prstGeom>
        </p:spPr>
        <p:txBody>
          <a:bodyPr wrap="square" lIns="91440" tIns="45720" rIns="91440" bIns="45720" anchor="t">
            <a:spAutoFit/>
          </a:bodyPr>
          <a:lstStyle/>
          <a:p>
            <a:pPr lvl="0" algn="ctr">
              <a:defRPr/>
            </a:pPr>
            <a:r>
              <a:rPr lang="en-US" sz="2400" b="0" i="0" u="none" strike="noStrike" err="1">
                <a:solidFill>
                  <a:srgbClr val="203864"/>
                </a:solidFill>
                <a:latin typeface="Calibri"/>
                <a:ea typeface="Calibri"/>
                <a:cs typeface="Calibri"/>
              </a:rPr>
              <a:t>Haemothorax</a:t>
            </a:r>
            <a:r>
              <a:rPr lang="en-US" sz="2400" b="0" i="0" u="none" strike="noStrike">
                <a:solidFill>
                  <a:srgbClr val="203864"/>
                </a:solidFill>
                <a:latin typeface="Calibri"/>
                <a:ea typeface="Calibri"/>
                <a:cs typeface="Calibri"/>
              </a:rPr>
              <a:t> occurs when there is blood in the space between the lungs and the chest wall.</a:t>
            </a:r>
            <a:r>
              <a:rPr lang="en-US" sz="2400" b="0" i="0">
                <a:solidFill>
                  <a:srgbClr val="203864"/>
                </a:solidFill>
                <a:latin typeface="Calibri"/>
                <a:ea typeface="Calibri"/>
                <a:cs typeface="Calibri"/>
              </a:rPr>
              <a:t>​</a:t>
            </a:r>
            <a:endParaRPr lang="en-US" sz="2400">
              <a:latin typeface="Source Sans Pro" panose="020B0503030403020204" pitchFamily="34" charset="0"/>
              <a:ea typeface="Source Sans Pro" panose="020B0503030403020204" pitchFamily="34" charset="0"/>
              <a:cs typeface="Roboto" panose="02000000000000000000" pitchFamily="2" charset="0"/>
            </a:endParaRPr>
          </a:p>
        </p:txBody>
      </p:sp>
      <p:pic>
        <p:nvPicPr>
          <p:cNvPr id="3" name="Picture 3" descr="Diagram&#10;&#10;Description automatically generated">
            <a:extLst>
              <a:ext uri="{FF2B5EF4-FFF2-40B4-BE49-F238E27FC236}">
                <a16:creationId xmlns:a16="http://schemas.microsoft.com/office/drawing/2014/main" id="{141548D1-2221-9374-7285-E0A29552E2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9206" y="3011540"/>
            <a:ext cx="2743200" cy="1913114"/>
          </a:xfrm>
          <a:prstGeom prst="rect">
            <a:avLst/>
          </a:prstGeom>
        </p:spPr>
      </p:pic>
      <p:pic>
        <p:nvPicPr>
          <p:cNvPr id="4" name="Picture 9" descr="A picture containing logo&#10;&#10;Description automatically generated">
            <a:extLst>
              <a:ext uri="{FF2B5EF4-FFF2-40B4-BE49-F238E27FC236}">
                <a16:creationId xmlns:a16="http://schemas.microsoft.com/office/drawing/2014/main" id="{84BC5832-61F8-6255-F2EC-8DEBF012B5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87615" y="273613"/>
            <a:ext cx="1866900" cy="1038225"/>
          </a:xfrm>
          <a:prstGeom prst="rect">
            <a:avLst/>
          </a:prstGeom>
        </p:spPr>
      </p:pic>
    </p:spTree>
    <p:extLst>
      <p:ext uri="{BB962C8B-B14F-4D97-AF65-F5344CB8AC3E}">
        <p14:creationId xmlns:p14="http://schemas.microsoft.com/office/powerpoint/2010/main" val="943642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16" y="83591"/>
            <a:ext cx="11178233" cy="1325563"/>
          </a:xfrm>
        </p:spPr>
        <p:txBody>
          <a:bodyPr>
            <a:normAutofit/>
          </a:bodyPr>
          <a:lstStyle/>
          <a:p>
            <a:r>
              <a:rPr lang="en-US" sz="3400">
                <a:solidFill>
                  <a:srgbClr val="1F3864"/>
                </a:solidFill>
                <a:latin typeface="Source Sans Pro"/>
                <a:ea typeface="Source Sans Pro"/>
                <a:cs typeface="Roboto"/>
              </a:rPr>
              <a:t>Critical </a:t>
            </a:r>
            <a:r>
              <a:rPr lang="en-US" sz="3400" u="sng">
                <a:solidFill>
                  <a:srgbClr val="1F3864"/>
                </a:solidFill>
                <a:latin typeface="Source Sans Pro"/>
                <a:ea typeface="Source Sans Pro"/>
                <a:cs typeface="Roboto"/>
              </a:rPr>
              <a:t>CIRCULATORY</a:t>
            </a:r>
            <a:r>
              <a:rPr lang="en-US" sz="3400">
                <a:solidFill>
                  <a:srgbClr val="1F3864"/>
                </a:solidFill>
                <a:latin typeface="Source Sans Pro"/>
                <a:ea typeface="Source Sans Pro"/>
                <a:cs typeface="Roboto"/>
              </a:rPr>
              <a:t> Conditions: </a:t>
            </a:r>
            <a:br>
              <a:rPr lang="en-US" sz="3400">
                <a:solidFill>
                  <a:srgbClr val="1F3864"/>
                </a:solidFill>
                <a:latin typeface="Source Sans Pro"/>
                <a:ea typeface="Source Sans Pro"/>
                <a:cs typeface="Roboto"/>
              </a:rPr>
            </a:br>
            <a:r>
              <a:rPr lang="en-US" sz="3400" err="1">
                <a:solidFill>
                  <a:srgbClr val="1F3864"/>
                </a:solidFill>
                <a:latin typeface="Source Sans Pro"/>
                <a:ea typeface="Source Sans Pro"/>
                <a:cs typeface="Roboto"/>
              </a:rPr>
              <a:t>Hypovolaemic</a:t>
            </a:r>
            <a:r>
              <a:rPr lang="en-US" sz="3400">
                <a:solidFill>
                  <a:srgbClr val="1F3864"/>
                </a:solidFill>
                <a:latin typeface="Source Sans Pro"/>
                <a:ea typeface="Source Sans Pro"/>
                <a:cs typeface="Roboto"/>
              </a:rPr>
              <a:t> Shock</a:t>
            </a:r>
          </a:p>
        </p:txBody>
      </p:sp>
      <p:graphicFrame>
        <p:nvGraphicFramePr>
          <p:cNvPr id="7" name="Table 6"/>
          <p:cNvGraphicFramePr>
            <a:graphicFrameLocks noGrp="1"/>
          </p:cNvGraphicFramePr>
          <p:nvPr>
            <p:extLst>
              <p:ext uri="{D42A27DB-BD31-4B8C-83A1-F6EECF244321}">
                <p14:modId xmlns:p14="http://schemas.microsoft.com/office/powerpoint/2010/main" val="3443598648"/>
              </p:ext>
            </p:extLst>
          </p:nvPr>
        </p:nvGraphicFramePr>
        <p:xfrm>
          <a:off x="205890" y="1361934"/>
          <a:ext cx="11886166" cy="3849810"/>
        </p:xfrm>
        <a:graphic>
          <a:graphicData uri="http://schemas.openxmlformats.org/drawingml/2006/table">
            <a:tbl>
              <a:tblPr firstRow="1" bandRow="1">
                <a:tableStyleId>{2D5ABB26-0587-4C30-8999-92F81FD0307C}</a:tableStyleId>
              </a:tblPr>
              <a:tblGrid>
                <a:gridCol w="5162938">
                  <a:extLst>
                    <a:ext uri="{9D8B030D-6E8A-4147-A177-3AD203B41FA5}">
                      <a16:colId xmlns:a16="http://schemas.microsoft.com/office/drawing/2014/main" val="20000"/>
                    </a:ext>
                  </a:extLst>
                </a:gridCol>
                <a:gridCol w="6723228">
                  <a:extLst>
                    <a:ext uri="{9D8B030D-6E8A-4147-A177-3AD203B41FA5}">
                      <a16:colId xmlns:a16="http://schemas.microsoft.com/office/drawing/2014/main" val="20001"/>
                    </a:ext>
                  </a:extLst>
                </a:gridCol>
              </a:tblGrid>
              <a:tr h="466530">
                <a:tc>
                  <a:txBody>
                    <a:bodyPr/>
                    <a:lstStyle/>
                    <a:p>
                      <a:pPr algn="ctr"/>
                      <a:r>
                        <a:rPr lang="en-US" sz="2400">
                          <a:latin typeface="Source Sans Pro"/>
                          <a:ea typeface="Source Sans Pro"/>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a:ea typeface="Source Sans Pro"/>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61041">
                <a:tc>
                  <a:txBody>
                    <a:bodyPr/>
                    <a:lstStyle/>
                    <a:p>
                      <a:pPr marL="457200" lvl="0" indent="-457200">
                        <a:buFont typeface="Arial" charset="0"/>
                        <a:buChar char="•"/>
                      </a:pPr>
                      <a:r>
                        <a:rPr lang="en-US" sz="2400">
                          <a:latin typeface="Source Sans Pro"/>
                          <a:ea typeface="Source Sans Pro"/>
                          <a:cs typeface="Roboto"/>
                        </a:rPr>
                        <a:t>Tachycardia, tachypnoea</a:t>
                      </a:r>
                      <a:endParaRPr lang="en-US"/>
                    </a:p>
                    <a:p>
                      <a:pPr marL="457200" lvl="0" indent="-457200">
                        <a:buFont typeface="Arial" charset="0"/>
                        <a:buChar char="•"/>
                      </a:pPr>
                      <a:r>
                        <a:rPr lang="en-US" sz="2400">
                          <a:latin typeface="Source Sans Pro"/>
                          <a:ea typeface="Source Sans Pro"/>
                          <a:cs typeface="Roboto"/>
                        </a:rPr>
                        <a:t>Pale skin</a:t>
                      </a:r>
                    </a:p>
                    <a:p>
                      <a:pPr marL="457200" lvl="0" indent="-457200">
                        <a:buFont typeface="Arial" charset="0"/>
                        <a:buChar char="•"/>
                      </a:pPr>
                      <a:r>
                        <a:rPr lang="en-US" sz="2400">
                          <a:latin typeface="Source Sans Pro"/>
                          <a:ea typeface="Source Sans Pro"/>
                          <a:cs typeface="Roboto"/>
                        </a:rPr>
                        <a:t>Cold extremities</a:t>
                      </a:r>
                    </a:p>
                    <a:p>
                      <a:pPr marL="457200" lvl="0" indent="-457200">
                        <a:buFont typeface="Arial" charset="0"/>
                        <a:buChar char="•"/>
                      </a:pPr>
                      <a:r>
                        <a:rPr lang="en-US" sz="2400">
                          <a:latin typeface="Source Sans Pro"/>
                          <a:ea typeface="Source Sans Pro"/>
                          <a:cs typeface="Roboto"/>
                        </a:rPr>
                        <a:t>Slow capillary refill</a:t>
                      </a:r>
                    </a:p>
                    <a:p>
                      <a:pPr marL="457200" lvl="0" indent="-457200">
                        <a:buFont typeface="Arial" charset="0"/>
                        <a:buChar char="•"/>
                      </a:pPr>
                      <a:r>
                        <a:rPr lang="en-US" sz="2400">
                          <a:latin typeface="Source Sans Pro"/>
                          <a:ea typeface="Source Sans Pro"/>
                          <a:cs typeface="Roboto"/>
                        </a:rPr>
                        <a:t>May have dizziness/confusion/ altered</a:t>
                      </a:r>
                      <a:r>
                        <a:rPr lang="en-US" sz="2400" baseline="0">
                          <a:latin typeface="Source Sans Pro"/>
                          <a:ea typeface="Source Sans Pro"/>
                          <a:cs typeface="Roboto"/>
                        </a:rPr>
                        <a:t> mental status </a:t>
                      </a:r>
                    </a:p>
                    <a:p>
                      <a:pPr marL="457200" lvl="0" indent="-457200">
                        <a:buFont typeface="Arial" charset="0"/>
                        <a:buChar char="•"/>
                      </a:pPr>
                      <a:r>
                        <a:rPr lang="en-US" sz="2400" baseline="0">
                          <a:latin typeface="Source Sans Pro"/>
                          <a:ea typeface="Source Sans Pro"/>
                          <a:cs typeface="Roboto"/>
                        </a:rPr>
                        <a:t>External or internal bleeding (chest, abdomen, pelvis, femur, blood vessels) </a:t>
                      </a:r>
                      <a:endParaRPr lang="en-US" sz="2400">
                        <a:latin typeface="Source Sans Pro"/>
                        <a:ea typeface="Source Sans Pro"/>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buFont typeface="Arial" charset="0"/>
                        <a:buChar char="•"/>
                      </a:pPr>
                      <a:r>
                        <a:rPr lang="en-US" sz="2400">
                          <a:solidFill>
                            <a:schemeClr val="tx1"/>
                          </a:solidFill>
                          <a:latin typeface="Source Sans Pro"/>
                          <a:ea typeface="Source Sans Pro"/>
                          <a:cs typeface="Roboto"/>
                        </a:rPr>
                        <a:t>CONTROL BLEEDING.</a:t>
                      </a:r>
                    </a:p>
                    <a:p>
                      <a:pPr marL="742950" lvl="1" indent="-285750">
                        <a:buFont typeface="Arial" charset="0"/>
                        <a:buChar char="•"/>
                      </a:pPr>
                      <a:r>
                        <a:rPr lang="en-US" sz="2400">
                          <a:solidFill>
                            <a:schemeClr val="tx1"/>
                          </a:solidFill>
                          <a:latin typeface="Source Sans Pro"/>
                          <a:ea typeface="Source Sans Pro"/>
                          <a:cs typeface="Roboto"/>
                        </a:rPr>
                        <a:t>Direct pressure</a:t>
                      </a:r>
                    </a:p>
                    <a:p>
                      <a:pPr marL="742950" lvl="1" indent="-285750">
                        <a:buFont typeface="Arial" charset="0"/>
                        <a:buChar char="•"/>
                      </a:pPr>
                      <a:r>
                        <a:rPr lang="en-US" sz="2400">
                          <a:solidFill>
                            <a:schemeClr val="tx1"/>
                          </a:solidFill>
                          <a:latin typeface="Source Sans Pro"/>
                          <a:ea typeface="Source Sans Pro"/>
                          <a:cs typeface="Roboto"/>
                        </a:rPr>
                        <a:t>Deep wound packing if wound is deep, open (gaping wound)</a:t>
                      </a:r>
                    </a:p>
                    <a:p>
                      <a:pPr marL="742950" lvl="1" indent="-285750">
                        <a:buFont typeface="Arial" charset="0"/>
                        <a:buChar char="•"/>
                      </a:pPr>
                      <a:r>
                        <a:rPr lang="en-US" sz="2400">
                          <a:solidFill>
                            <a:schemeClr val="tx1"/>
                          </a:solidFill>
                          <a:latin typeface="Source Sans Pro"/>
                          <a:ea typeface="Source Sans Pro"/>
                          <a:cs typeface="Roboto"/>
                        </a:rPr>
                        <a:t>Tourniquet for uncontrolled</a:t>
                      </a:r>
                      <a:r>
                        <a:rPr lang="en-US" sz="2400" baseline="0">
                          <a:solidFill>
                            <a:schemeClr val="tx1"/>
                          </a:solidFill>
                          <a:latin typeface="Source Sans Pro"/>
                          <a:ea typeface="Source Sans Pro"/>
                          <a:cs typeface="Roboto"/>
                        </a:rPr>
                        <a:t> bleeding </a:t>
                      </a:r>
                      <a:endParaRPr lang="en-US" sz="2400">
                        <a:solidFill>
                          <a:schemeClr val="tx1"/>
                        </a:solidFill>
                        <a:latin typeface="Source Sans Pro"/>
                        <a:ea typeface="Source Sans Pro"/>
                        <a:cs typeface="Roboto"/>
                      </a:endParaRPr>
                    </a:p>
                    <a:p>
                      <a:pPr marL="742950" lvl="1" indent="-285750">
                        <a:buFont typeface="Arial" charset="0"/>
                        <a:buChar char="•"/>
                      </a:pPr>
                      <a:r>
                        <a:rPr lang="en-US" sz="2400">
                          <a:solidFill>
                            <a:schemeClr val="tx1"/>
                          </a:solidFill>
                          <a:latin typeface="Source Sans Pro"/>
                          <a:ea typeface="Source Sans Pro"/>
                          <a:cs typeface="Roboto"/>
                        </a:rPr>
                        <a:t>Splint fractures, bind pelvis as needed </a:t>
                      </a:r>
                    </a:p>
                    <a:p>
                      <a:pPr marL="285750" lvl="0" indent="-285750">
                        <a:buFont typeface="Arial" charset="0"/>
                        <a:buChar char="•"/>
                      </a:pPr>
                      <a:r>
                        <a:rPr lang="en-US" sz="2400">
                          <a:solidFill>
                            <a:schemeClr val="tx1"/>
                          </a:solidFill>
                          <a:latin typeface="Source Sans Pro"/>
                          <a:ea typeface="Source Sans Pro"/>
                          <a:cs typeface="Roboto"/>
                        </a:rPr>
                        <a:t>Start 2 large</a:t>
                      </a:r>
                      <a:r>
                        <a:rPr lang="en-US" sz="2400" baseline="0">
                          <a:solidFill>
                            <a:schemeClr val="tx1"/>
                          </a:solidFill>
                          <a:latin typeface="Source Sans Pro"/>
                          <a:ea typeface="Source Sans Pro"/>
                          <a:cs typeface="Roboto"/>
                        </a:rPr>
                        <a:t> </a:t>
                      </a:r>
                      <a:r>
                        <a:rPr lang="en-US" sz="2400">
                          <a:solidFill>
                            <a:schemeClr val="tx1"/>
                          </a:solidFill>
                          <a:latin typeface="Source Sans Pro"/>
                          <a:ea typeface="Source Sans Pro"/>
                          <a:cs typeface="Roboto"/>
                        </a:rPr>
                        <a:t>IVs, give IV FLUIDS.</a:t>
                      </a:r>
                    </a:p>
                    <a:p>
                      <a:pPr marL="285750" lvl="0" indent="-285750">
                        <a:buFont typeface="Arial" charset="0"/>
                        <a:buChar char="•"/>
                      </a:pPr>
                      <a:r>
                        <a:rPr lang="en-US" sz="2400">
                          <a:latin typeface="Source Sans Pro"/>
                          <a:ea typeface="Source Sans Pro"/>
                          <a:cs typeface="Roboto"/>
                        </a:rPr>
                        <a:t>Plan for rapid HANDOVER/TRANSFER if large </a:t>
                      </a:r>
                      <a:r>
                        <a:rPr lang="en-US" sz="2400" err="1">
                          <a:latin typeface="Source Sans Pro"/>
                          <a:ea typeface="Source Sans Pro"/>
                          <a:cs typeface="Roboto"/>
                        </a:rPr>
                        <a:t>haemothorax</a:t>
                      </a:r>
                      <a:r>
                        <a:rPr lang="en-US" sz="2400">
                          <a:latin typeface="Source Sans Pro"/>
                          <a:ea typeface="Source Sans Pro"/>
                          <a:cs typeface="Roboto"/>
                        </a:rPr>
                        <a:t>/internal</a:t>
                      </a:r>
                      <a:r>
                        <a:rPr lang="en-US" sz="2400" baseline="0">
                          <a:latin typeface="Source Sans Pro"/>
                          <a:ea typeface="Source Sans Pro"/>
                          <a:cs typeface="Roboto"/>
                        </a:rPr>
                        <a:t> </a:t>
                      </a:r>
                      <a:r>
                        <a:rPr lang="en-US" sz="2400" baseline="0" err="1">
                          <a:latin typeface="Source Sans Pro"/>
                          <a:ea typeface="Source Sans Pro"/>
                          <a:cs typeface="Roboto"/>
                        </a:rPr>
                        <a:t>haemorrhage</a:t>
                      </a:r>
                      <a:r>
                        <a:rPr lang="en-US" sz="2400" baseline="0">
                          <a:latin typeface="Source Sans Pro"/>
                          <a:ea typeface="Source Sans Pro"/>
                          <a:cs typeface="Roboto"/>
                        </a:rPr>
                        <a:t>. </a:t>
                      </a:r>
                      <a:endParaRPr lang="en-US" sz="2400">
                        <a:latin typeface="Source Sans Pro"/>
                        <a:ea typeface="Source Sans Pro"/>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Rectangle 7"/>
          <p:cNvSpPr/>
          <p:nvPr/>
        </p:nvSpPr>
        <p:spPr>
          <a:xfrm>
            <a:off x="67723" y="7198878"/>
            <a:ext cx="11069773" cy="461665"/>
          </a:xfrm>
          <a:prstGeom prst="rect">
            <a:avLst/>
          </a:prstGeom>
        </p:spPr>
        <p:txBody>
          <a:bodyPr wrap="square" lIns="91440" tIns="45720" rIns="91440" bIns="45720" anchor="t">
            <a:spAutoFit/>
          </a:bodyPr>
          <a:lstStyle/>
          <a:p>
            <a:pPr>
              <a:defRPr/>
            </a:pPr>
            <a:endParaRPr lang="en-US" sz="2400">
              <a:solidFill>
                <a:srgbClr val="000000"/>
              </a:solidFill>
              <a:latin typeface="Calibri"/>
              <a:ea typeface="Source Sans Pro" panose="020B0503030403020204" pitchFamily="34" charset="0"/>
              <a:cs typeface="Calibri"/>
            </a:endParaRPr>
          </a:p>
        </p:txBody>
      </p:sp>
      <p:sp>
        <p:nvSpPr>
          <p:cNvPr id="4" name="TextBox 3">
            <a:extLst>
              <a:ext uri="{FF2B5EF4-FFF2-40B4-BE49-F238E27FC236}">
                <a16:creationId xmlns:a16="http://schemas.microsoft.com/office/drawing/2014/main" id="{66038DAA-F841-179A-29B2-1FE663128D0B}"/>
              </a:ext>
            </a:extLst>
          </p:cNvPr>
          <p:cNvSpPr txBox="1"/>
          <p:nvPr/>
        </p:nvSpPr>
        <p:spPr>
          <a:xfrm>
            <a:off x="451" y="5169797"/>
            <a:ext cx="1203960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203864"/>
                </a:solidFill>
                <a:latin typeface="Source Sans Pro"/>
                <a:cs typeface="Segoe UI"/>
              </a:rPr>
              <a:t>Shock can result from rapid blood or fluid loss (burns). ​Suspect </a:t>
            </a:r>
            <a:r>
              <a:rPr lang="en-US" sz="2400" err="1">
                <a:solidFill>
                  <a:srgbClr val="203864"/>
                </a:solidFill>
                <a:latin typeface="Source Sans Pro"/>
                <a:cs typeface="Segoe UI"/>
              </a:rPr>
              <a:t>hypovolaemic</a:t>
            </a:r>
            <a:r>
              <a:rPr lang="en-US" sz="2400">
                <a:solidFill>
                  <a:srgbClr val="203864"/>
                </a:solidFill>
                <a:latin typeface="Source Sans Pro"/>
                <a:cs typeface="Segoe UI"/>
              </a:rPr>
              <a:t> shock if there is severe bleeding and signs of poor perfusion. ​</a:t>
            </a:r>
            <a:endParaRPr lang="en-US" sz="2400">
              <a:solidFill>
                <a:srgbClr val="203864"/>
              </a:solidFill>
              <a:latin typeface="Source Sans Pro"/>
              <a:ea typeface="Source Sans Pro"/>
              <a:cs typeface="Segoe UI"/>
            </a:endParaRPr>
          </a:p>
          <a:p>
            <a:pPr algn="ctr"/>
            <a:r>
              <a:rPr lang="en-US" sz="2400">
                <a:solidFill>
                  <a:srgbClr val="203864"/>
                </a:solidFill>
                <a:latin typeface="Source Sans Pro"/>
                <a:cs typeface="Segoe UI"/>
              </a:rPr>
              <a:t>Children with shock may have a normal blood pressure for a long time before decompensating. </a:t>
            </a:r>
            <a:r>
              <a:rPr lang="en-US" sz="2400">
                <a:solidFill>
                  <a:schemeClr val="accent2"/>
                </a:solidFill>
                <a:latin typeface="Source Sans Pro"/>
                <a:cs typeface="Segoe UI"/>
              </a:rPr>
              <a:t>Always check for other signs of shock!</a:t>
            </a:r>
            <a:endParaRPr lang="en-US" sz="2400">
              <a:solidFill>
                <a:schemeClr val="accent2"/>
              </a:solidFill>
              <a:latin typeface="Source Sans Pro"/>
              <a:ea typeface="Source Sans Pro"/>
              <a:cs typeface="Segoe UI"/>
            </a:endParaRPr>
          </a:p>
        </p:txBody>
      </p:sp>
      <p:pic>
        <p:nvPicPr>
          <p:cNvPr id="5" name="Picture 5" descr="A picture containing logo&#10;&#10;Description automatically generated">
            <a:extLst>
              <a:ext uri="{FF2B5EF4-FFF2-40B4-BE49-F238E27FC236}">
                <a16:creationId xmlns:a16="http://schemas.microsoft.com/office/drawing/2014/main" id="{DA8A3E13-9217-CE62-4A39-ADCE73193C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6904" y="80962"/>
            <a:ext cx="1857375" cy="981075"/>
          </a:xfrm>
          <a:prstGeom prst="rect">
            <a:avLst/>
          </a:prstGeom>
        </p:spPr>
      </p:pic>
    </p:spTree>
    <p:extLst>
      <p:ext uri="{BB962C8B-B14F-4D97-AF65-F5344CB8AC3E}">
        <p14:creationId xmlns:p14="http://schemas.microsoft.com/office/powerpoint/2010/main" val="1366021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13" y="114254"/>
            <a:ext cx="11552931" cy="1325563"/>
          </a:xfrm>
        </p:spPr>
        <p:txBody>
          <a:bodyPr>
            <a:normAutofit/>
          </a:bodyPr>
          <a:lstStyle/>
          <a:p>
            <a:r>
              <a:rPr lang="en-US" sz="3400">
                <a:solidFill>
                  <a:srgbClr val="1F3864"/>
                </a:solidFill>
                <a:latin typeface="Source Sans Pro"/>
                <a:ea typeface="Source Sans Pro"/>
                <a:cs typeface="Roboto"/>
              </a:rPr>
              <a:t>Critical </a:t>
            </a:r>
            <a:r>
              <a:rPr lang="en-US" sz="3400" u="sng">
                <a:solidFill>
                  <a:srgbClr val="1F3864"/>
                </a:solidFill>
                <a:latin typeface="Source Sans Pro"/>
                <a:ea typeface="Source Sans Pro"/>
                <a:cs typeface="Roboto"/>
              </a:rPr>
              <a:t>CIRCULATORY</a:t>
            </a:r>
            <a:r>
              <a:rPr lang="en-US" sz="3400">
                <a:solidFill>
                  <a:srgbClr val="1F3864"/>
                </a:solidFill>
                <a:latin typeface="Source Sans Pro"/>
                <a:ea typeface="Source Sans Pro"/>
                <a:cs typeface="Roboto"/>
              </a:rPr>
              <a:t> Conditions: </a:t>
            </a:r>
            <a:r>
              <a:rPr lang="en-US" sz="3000">
                <a:solidFill>
                  <a:srgbClr val="1F3864"/>
                </a:solidFill>
                <a:latin typeface="Source Sans Pro"/>
                <a:ea typeface="Source Sans Pro"/>
                <a:cs typeface="Roboto"/>
              </a:rPr>
              <a:t>Pericardial Tamponade</a:t>
            </a:r>
          </a:p>
        </p:txBody>
      </p:sp>
      <p:graphicFrame>
        <p:nvGraphicFramePr>
          <p:cNvPr id="7" name="Table 6"/>
          <p:cNvGraphicFramePr>
            <a:graphicFrameLocks noGrp="1"/>
          </p:cNvGraphicFramePr>
          <p:nvPr>
            <p:extLst>
              <p:ext uri="{D42A27DB-BD31-4B8C-83A1-F6EECF244321}">
                <p14:modId xmlns:p14="http://schemas.microsoft.com/office/powerpoint/2010/main" val="713016589"/>
              </p:ext>
            </p:extLst>
          </p:nvPr>
        </p:nvGraphicFramePr>
        <p:xfrm>
          <a:off x="186088" y="1485204"/>
          <a:ext cx="11714620" cy="3509099"/>
        </p:xfrm>
        <a:graphic>
          <a:graphicData uri="http://schemas.openxmlformats.org/drawingml/2006/table">
            <a:tbl>
              <a:tblPr firstRow="1" bandRow="1">
                <a:tableStyleId>{2D5ABB26-0587-4C30-8999-92F81FD0307C}</a:tableStyleId>
              </a:tblPr>
              <a:tblGrid>
                <a:gridCol w="5836316">
                  <a:extLst>
                    <a:ext uri="{9D8B030D-6E8A-4147-A177-3AD203B41FA5}">
                      <a16:colId xmlns:a16="http://schemas.microsoft.com/office/drawing/2014/main" val="20000"/>
                    </a:ext>
                  </a:extLst>
                </a:gridCol>
                <a:gridCol w="5878304">
                  <a:extLst>
                    <a:ext uri="{9D8B030D-6E8A-4147-A177-3AD203B41FA5}">
                      <a16:colId xmlns:a16="http://schemas.microsoft.com/office/drawing/2014/main" val="20001"/>
                    </a:ext>
                  </a:extLst>
                </a:gridCol>
              </a:tblGrid>
              <a:tr h="420321">
                <a:tc>
                  <a:txBody>
                    <a:bodyPr/>
                    <a:lstStyle/>
                    <a:p>
                      <a:pPr algn="ctr"/>
                      <a:r>
                        <a:rPr lang="en-US" sz="2400">
                          <a:latin typeface="Source Sans Pro"/>
                          <a:ea typeface="Source Sans Pro"/>
                          <a:cs typeface="Calibri"/>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a:ea typeface="Source Sans Pro"/>
                          <a:cs typeface="Calibri"/>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51899">
                <a:tc>
                  <a:txBody>
                    <a:bodyPr/>
                    <a:lstStyle/>
                    <a:p>
                      <a:pPr marL="285750" lvl="0" indent="-285750">
                        <a:buFont typeface="Arial" charset="0"/>
                        <a:buChar char="•"/>
                      </a:pPr>
                      <a:r>
                        <a:rPr lang="en-US" sz="2400">
                          <a:latin typeface="Source Sans Pro"/>
                          <a:ea typeface="Source Sans Pro"/>
                          <a:cs typeface="Calibri"/>
                        </a:rPr>
                        <a:t>Signs of poor perfusion</a:t>
                      </a:r>
                    </a:p>
                    <a:p>
                      <a:pPr marL="742950" lvl="1" indent="-285750">
                        <a:buFont typeface="Arial" charset="0"/>
                        <a:buChar char="•"/>
                      </a:pPr>
                      <a:r>
                        <a:rPr lang="en-US" sz="2400">
                          <a:latin typeface="Source Sans Pro"/>
                          <a:ea typeface="Source Sans Pro"/>
                          <a:cs typeface="Calibri"/>
                        </a:rPr>
                        <a:t>Tachycardia, tachypnoea, hypotension, pale skin, cold extremities, capillary refill &gt;3</a:t>
                      </a:r>
                      <a:r>
                        <a:rPr lang="en-US" sz="2400" baseline="0">
                          <a:latin typeface="Source Sans Pro"/>
                          <a:ea typeface="Source Sans Pro"/>
                          <a:cs typeface="Calibri"/>
                        </a:rPr>
                        <a:t> seconds</a:t>
                      </a:r>
                      <a:endParaRPr lang="en-US" sz="2400">
                        <a:latin typeface="Source Sans Pro"/>
                        <a:ea typeface="Source Sans Pro"/>
                        <a:cs typeface="Calibri"/>
                      </a:endParaRPr>
                    </a:p>
                    <a:p>
                      <a:pPr marL="285750" lvl="0" indent="-285750">
                        <a:buFont typeface="Arial" charset="0"/>
                        <a:buChar char="•"/>
                      </a:pPr>
                      <a:r>
                        <a:rPr lang="en-US" sz="2400">
                          <a:latin typeface="Source Sans Pro"/>
                          <a:ea typeface="Source Sans Pro"/>
                          <a:cs typeface="Calibri"/>
                        </a:rPr>
                        <a:t>Distended neck veins</a:t>
                      </a:r>
                    </a:p>
                    <a:p>
                      <a:pPr marL="285750" lvl="0" indent="-285750">
                        <a:buFont typeface="Arial" charset="0"/>
                        <a:buChar char="•"/>
                      </a:pPr>
                      <a:r>
                        <a:rPr lang="en-US" sz="2400">
                          <a:latin typeface="Source Sans Pro"/>
                          <a:ea typeface="Source Sans Pro"/>
                          <a:cs typeface="Calibri"/>
                        </a:rPr>
                        <a:t>Muffled heart sounds</a:t>
                      </a:r>
                    </a:p>
                    <a:p>
                      <a:pPr marL="285750" lvl="0" indent="-285750">
                        <a:buFont typeface="Arial" charset="0"/>
                        <a:buChar char="•"/>
                      </a:pPr>
                      <a:r>
                        <a:rPr lang="en-US" sz="2400">
                          <a:latin typeface="Source Sans Pro"/>
                          <a:ea typeface="Source Sans Pro"/>
                          <a:cs typeface="Calibri"/>
                        </a:rPr>
                        <a:t>Dizziness, confusion, altered mental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buFont typeface="Arial" charset="0"/>
                        <a:buChar char="•"/>
                      </a:pPr>
                      <a:r>
                        <a:rPr lang="en-US" sz="2400">
                          <a:solidFill>
                            <a:schemeClr val="tx1">
                              <a:lumMod val="95000"/>
                              <a:lumOff val="5000"/>
                            </a:schemeClr>
                          </a:solidFill>
                          <a:latin typeface="Source Sans Pro"/>
                          <a:ea typeface="Source Sans Pro"/>
                          <a:cs typeface="Calibri"/>
                        </a:rPr>
                        <a:t>Give IV fluids to improve heart</a:t>
                      </a:r>
                      <a:r>
                        <a:rPr lang="en-US" sz="2400" baseline="0">
                          <a:solidFill>
                            <a:schemeClr val="tx1">
                              <a:lumMod val="95000"/>
                              <a:lumOff val="5000"/>
                            </a:schemeClr>
                          </a:solidFill>
                          <a:latin typeface="Source Sans Pro"/>
                          <a:ea typeface="Source Sans Pro"/>
                          <a:cs typeface="Calibri"/>
                        </a:rPr>
                        <a:t> filling.</a:t>
                      </a:r>
                    </a:p>
                    <a:p>
                      <a:pPr marL="285750" lvl="0" indent="-285750">
                        <a:buFont typeface="Arial" charset="0"/>
                        <a:buChar char="•"/>
                      </a:pPr>
                      <a:r>
                        <a:rPr lang="en-US" sz="2400" baseline="0">
                          <a:solidFill>
                            <a:schemeClr val="tx1">
                              <a:lumMod val="95000"/>
                              <a:lumOff val="5000"/>
                            </a:schemeClr>
                          </a:solidFill>
                          <a:latin typeface="Source Sans Pro"/>
                          <a:ea typeface="Source Sans Pro"/>
                          <a:cs typeface="Calibri"/>
                        </a:rPr>
                        <a:t>Plan for rapid HANDOVER/TRANSFER for provider capable of draining the fluid. </a:t>
                      </a:r>
                      <a:endParaRPr lang="en-US" sz="2400">
                        <a:solidFill>
                          <a:schemeClr val="tx1">
                            <a:lumMod val="95000"/>
                            <a:lumOff val="5000"/>
                          </a:schemeClr>
                        </a:solidFill>
                        <a:latin typeface="Source Sans Pro"/>
                        <a:ea typeface="Source Sans Pro"/>
                        <a:cs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 name="Picture 4" descr="A picture containing logo&#10;&#10;Description automatically generated">
            <a:extLst>
              <a:ext uri="{FF2B5EF4-FFF2-40B4-BE49-F238E27FC236}">
                <a16:creationId xmlns:a16="http://schemas.microsoft.com/office/drawing/2014/main" id="{A0E7C0BE-EC74-9F44-8031-6D6F9A0B17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04736" y="3111723"/>
            <a:ext cx="2204644" cy="1535621"/>
          </a:xfrm>
          <a:prstGeom prst="rect">
            <a:avLst/>
          </a:prstGeom>
        </p:spPr>
      </p:pic>
      <p:sp>
        <p:nvSpPr>
          <p:cNvPr id="9" name="TextBox 8">
            <a:extLst>
              <a:ext uri="{FF2B5EF4-FFF2-40B4-BE49-F238E27FC236}">
                <a16:creationId xmlns:a16="http://schemas.microsoft.com/office/drawing/2014/main" id="{C64E8C0F-607F-C71F-5BB5-58EDFC08C8D3}"/>
              </a:ext>
            </a:extLst>
          </p:cNvPr>
          <p:cNvSpPr txBox="1"/>
          <p:nvPr/>
        </p:nvSpPr>
        <p:spPr>
          <a:xfrm>
            <a:off x="8490857" y="3976150"/>
            <a:ext cx="16729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IV FLUIDS</a:t>
            </a:r>
            <a:endParaRPr lang="en-US"/>
          </a:p>
        </p:txBody>
      </p:sp>
      <p:sp>
        <p:nvSpPr>
          <p:cNvPr id="5" name="TextBox 4">
            <a:extLst>
              <a:ext uri="{FF2B5EF4-FFF2-40B4-BE49-F238E27FC236}">
                <a16:creationId xmlns:a16="http://schemas.microsoft.com/office/drawing/2014/main" id="{DDCB2083-375D-ACC1-42C2-1DE98AE5E596}"/>
              </a:ext>
            </a:extLst>
          </p:cNvPr>
          <p:cNvSpPr txBox="1"/>
          <p:nvPr/>
        </p:nvSpPr>
        <p:spPr>
          <a:xfrm>
            <a:off x="382959" y="5299848"/>
            <a:ext cx="1113509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44546A"/>
                </a:solidFill>
                <a:latin typeface="Source Sans Pro"/>
                <a:ea typeface="Source Sans Pro"/>
                <a:cs typeface="Segoe UI"/>
              </a:rPr>
              <a:t>Pericardial tamponade occurs when fluid builds up in the sac around the heart.​</a:t>
            </a:r>
          </a:p>
          <a:p>
            <a:pPr algn="ctr"/>
            <a:r>
              <a:rPr lang="en-US" sz="2400">
                <a:solidFill>
                  <a:srgbClr val="44546A"/>
                </a:solidFill>
                <a:latin typeface="Source Sans Pro"/>
                <a:ea typeface="Source Sans Pro"/>
                <a:cs typeface="Segoe UI"/>
              </a:rPr>
              <a:t>This can collapse the chambers and prevent the heart from filling. ​</a:t>
            </a:r>
          </a:p>
        </p:txBody>
      </p:sp>
      <p:pic>
        <p:nvPicPr>
          <p:cNvPr id="10" name="Picture 5" descr="A picture containing logo&#10;&#10;Description automatically generated">
            <a:extLst>
              <a:ext uri="{FF2B5EF4-FFF2-40B4-BE49-F238E27FC236}">
                <a16:creationId xmlns:a16="http://schemas.microsoft.com/office/drawing/2014/main" id="{F6C4FB0C-FCCD-1B63-3B1E-41F6F88628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06904" y="80962"/>
            <a:ext cx="1857375" cy="981075"/>
          </a:xfrm>
          <a:prstGeom prst="rect">
            <a:avLst/>
          </a:prstGeom>
        </p:spPr>
      </p:pic>
    </p:spTree>
    <p:extLst>
      <p:ext uri="{BB962C8B-B14F-4D97-AF65-F5344CB8AC3E}">
        <p14:creationId xmlns:p14="http://schemas.microsoft.com/office/powerpoint/2010/main" val="202674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75948" y="-159316"/>
            <a:ext cx="10515600" cy="1325563"/>
          </a:xfrm>
        </p:spPr>
        <p:txBody>
          <a:bodyPr>
            <a:normAutofit/>
          </a:bodyPr>
          <a:lstStyle/>
          <a:p>
            <a:pPr lvl="0"/>
            <a:r>
              <a:rPr lang="en-US" sz="4000">
                <a:solidFill>
                  <a:schemeClr val="accent1">
                    <a:lumMod val="50000"/>
                  </a:schemeClr>
                </a:solidFill>
                <a:latin typeface="Source Sans Pro"/>
                <a:ea typeface="Source Sans Pro"/>
                <a:cs typeface="Roboto"/>
              </a:rPr>
              <a:t>Essential skills</a:t>
            </a:r>
          </a:p>
        </p:txBody>
      </p:sp>
      <p:pic>
        <p:nvPicPr>
          <p:cNvPr id="2" name="Picture 4">
            <a:extLst>
              <a:ext uri="{FF2B5EF4-FFF2-40B4-BE49-F238E27FC236}">
                <a16:creationId xmlns:a16="http://schemas.microsoft.com/office/drawing/2014/main" id="{C9302967-30C6-9E02-F403-686B344B94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910" y="1714821"/>
            <a:ext cx="1587168" cy="850853"/>
          </a:xfrm>
          <a:prstGeom prst="rect">
            <a:avLst/>
          </a:prstGeom>
        </p:spPr>
      </p:pic>
      <p:pic>
        <p:nvPicPr>
          <p:cNvPr id="3" name="Picture 5" descr="A picture containing logo&#10;&#10;Description automatically generated">
            <a:extLst>
              <a:ext uri="{FF2B5EF4-FFF2-40B4-BE49-F238E27FC236}">
                <a16:creationId xmlns:a16="http://schemas.microsoft.com/office/drawing/2014/main" id="{94BD7BFD-1591-E5F1-4FC8-D678EA8EE9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204" y="4815955"/>
            <a:ext cx="1586515" cy="877818"/>
          </a:xfrm>
          <a:prstGeom prst="rect">
            <a:avLst/>
          </a:prstGeom>
        </p:spPr>
      </p:pic>
      <p:sp>
        <p:nvSpPr>
          <p:cNvPr id="5" name="TextBox 4">
            <a:extLst>
              <a:ext uri="{FF2B5EF4-FFF2-40B4-BE49-F238E27FC236}">
                <a16:creationId xmlns:a16="http://schemas.microsoft.com/office/drawing/2014/main" id="{F229C13B-0EE9-601E-B40C-1B5C1FAB407E}"/>
              </a:ext>
            </a:extLst>
          </p:cNvPr>
          <p:cNvSpPr txBox="1"/>
          <p:nvPr/>
        </p:nvSpPr>
        <p:spPr>
          <a:xfrm>
            <a:off x="2106782" y="1676634"/>
            <a:ext cx="3962400"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a:latin typeface="Source Sans Pro"/>
                <a:ea typeface="Source Sans Pro"/>
              </a:rPr>
              <a:t>Cervical spine immobilization</a:t>
            </a:r>
          </a:p>
          <a:p>
            <a:pPr marL="285750" indent="-285750">
              <a:buFont typeface="Arial" panose="020B0604020202020204" pitchFamily="34" charset="0"/>
              <a:buChar char="•"/>
            </a:pPr>
            <a:r>
              <a:rPr lang="en-US" sz="2200">
                <a:latin typeface="Source Sans Pro"/>
                <a:ea typeface="Source Sans Pro"/>
              </a:rPr>
              <a:t>Head-tilt and chin-lift/jaw thrust</a:t>
            </a:r>
          </a:p>
          <a:p>
            <a:pPr marL="285750" indent="-285750">
              <a:buFont typeface="Arial" panose="020B0604020202020204" pitchFamily="34" charset="0"/>
              <a:buChar char="•"/>
            </a:pPr>
            <a:r>
              <a:rPr lang="en-US" sz="2200">
                <a:latin typeface="Source Sans Pro"/>
                <a:ea typeface="Source Sans Pro"/>
              </a:rPr>
              <a:t>Airway suctioning</a:t>
            </a:r>
          </a:p>
          <a:p>
            <a:pPr marL="285750" indent="-285750">
              <a:buFont typeface="Arial" panose="020B0604020202020204" pitchFamily="34" charset="0"/>
              <a:buChar char="•"/>
            </a:pPr>
            <a:r>
              <a:rPr lang="en-US" sz="2200">
                <a:latin typeface="Source Sans Pro"/>
                <a:ea typeface="Source Sans Pro"/>
              </a:rPr>
              <a:t>Management of choking</a:t>
            </a:r>
          </a:p>
          <a:p>
            <a:pPr marL="285750" indent="-285750">
              <a:buFont typeface="Arial" panose="020B0604020202020204" pitchFamily="34" charset="0"/>
              <a:buChar char="•"/>
            </a:pPr>
            <a:r>
              <a:rPr lang="en-US" sz="2200">
                <a:latin typeface="Source Sans Pro"/>
                <a:ea typeface="Source Sans Pro"/>
              </a:rPr>
              <a:t>Recovery position</a:t>
            </a:r>
          </a:p>
          <a:p>
            <a:pPr marL="285750" indent="-285750">
              <a:buFont typeface="Arial" panose="020B0604020202020204" pitchFamily="34" charset="0"/>
              <a:buChar char="•"/>
            </a:pPr>
            <a:r>
              <a:rPr lang="en-US" sz="2200">
                <a:latin typeface="Source Sans Pro"/>
                <a:ea typeface="Source Sans Pro"/>
              </a:rPr>
              <a:t>Nasopharyngeal (NPA) and oropharyngeal airway (OPA) placement</a:t>
            </a:r>
          </a:p>
        </p:txBody>
      </p:sp>
      <p:sp>
        <p:nvSpPr>
          <p:cNvPr id="6" name="TextBox 5">
            <a:extLst>
              <a:ext uri="{FF2B5EF4-FFF2-40B4-BE49-F238E27FC236}">
                <a16:creationId xmlns:a16="http://schemas.microsoft.com/office/drawing/2014/main" id="{F5AD09DA-E12A-478C-7014-9708FD22403A}"/>
              </a:ext>
            </a:extLst>
          </p:cNvPr>
          <p:cNvSpPr txBox="1"/>
          <p:nvPr/>
        </p:nvSpPr>
        <p:spPr>
          <a:xfrm>
            <a:off x="2133600" y="4759925"/>
            <a:ext cx="3962400" cy="212365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a:latin typeface="Source Sans Pro"/>
                <a:ea typeface="Source Sans Pro"/>
              </a:rPr>
              <a:t>Oxygen administration</a:t>
            </a:r>
          </a:p>
          <a:p>
            <a:pPr marL="285750" indent="-285750">
              <a:buFont typeface="Arial" panose="020B0604020202020204" pitchFamily="34" charset="0"/>
              <a:buChar char="•"/>
            </a:pPr>
            <a:r>
              <a:rPr lang="en-US" sz="2200">
                <a:latin typeface="Source Sans Pro"/>
                <a:ea typeface="Source Sans Pro"/>
              </a:rPr>
              <a:t>Bag-valve-mask ventilation</a:t>
            </a:r>
          </a:p>
          <a:p>
            <a:pPr marL="285750" indent="-285750">
              <a:buFont typeface="Arial" panose="020B0604020202020204" pitchFamily="34" charset="0"/>
              <a:buChar char="•"/>
            </a:pPr>
            <a:r>
              <a:rPr lang="en-US" sz="2200">
                <a:latin typeface="Source Sans Pro"/>
                <a:ea typeface="Source Sans Pro"/>
              </a:rPr>
              <a:t>Needle-decompression for tension pneumothorax</a:t>
            </a:r>
          </a:p>
          <a:p>
            <a:pPr marL="285750" indent="-285750">
              <a:buFont typeface="Arial" panose="020B0604020202020204" pitchFamily="34" charset="0"/>
              <a:buChar char="•"/>
            </a:pPr>
            <a:r>
              <a:rPr lang="en-US" sz="2200">
                <a:latin typeface="Source Sans Pro"/>
                <a:ea typeface="Source Sans Pro"/>
              </a:rPr>
              <a:t>Three-sided dressing for chest wound</a:t>
            </a:r>
          </a:p>
        </p:txBody>
      </p:sp>
      <p:sp>
        <p:nvSpPr>
          <p:cNvPr id="7" name="TextBox 6">
            <a:extLst>
              <a:ext uri="{FF2B5EF4-FFF2-40B4-BE49-F238E27FC236}">
                <a16:creationId xmlns:a16="http://schemas.microsoft.com/office/drawing/2014/main" id="{29373313-29C4-1DFA-BF9B-EC1C52FD04F5}"/>
              </a:ext>
            </a:extLst>
          </p:cNvPr>
          <p:cNvSpPr txBox="1"/>
          <p:nvPr/>
        </p:nvSpPr>
        <p:spPr>
          <a:xfrm>
            <a:off x="7725026" y="689026"/>
            <a:ext cx="4391026" cy="3139321"/>
          </a:xfrm>
          <a:prstGeom prst="rect">
            <a:avLst/>
          </a:prstGeom>
          <a:noFill/>
        </p:spPr>
        <p:txBody>
          <a:bodyPr wrap="square" lIns="91440" tIns="45720" rIns="91440" bIns="45720" rtlCol="0" anchor="t">
            <a:spAutoFit/>
          </a:bodyPr>
          <a:lstStyle/>
          <a:p>
            <a:pPr marL="285750" lvl="0" indent="-285750">
              <a:buFont typeface="Arial" panose="020B0604020202020204" pitchFamily="34" charset="0"/>
              <a:buChar char="•"/>
            </a:pPr>
            <a:r>
              <a:rPr lang="en-US" sz="2200">
                <a:latin typeface="Source Sans Pro"/>
                <a:ea typeface="Source Sans Pro"/>
              </a:rPr>
              <a:t>Intravenous (IV) line placement</a:t>
            </a:r>
          </a:p>
          <a:p>
            <a:pPr marL="285750" lvl="0" indent="-285750">
              <a:buFont typeface="Arial" panose="020B0604020202020204" pitchFamily="34" charset="0"/>
              <a:buChar char="•"/>
            </a:pPr>
            <a:r>
              <a:rPr lang="en-US" sz="2200">
                <a:latin typeface="Source Sans Pro"/>
                <a:ea typeface="Source Sans Pro"/>
              </a:rPr>
              <a:t>IV fluid resuscitation</a:t>
            </a:r>
          </a:p>
          <a:p>
            <a:pPr marL="285750" lvl="0" indent="-285750">
              <a:buFont typeface="Arial" panose="020B0604020202020204" pitchFamily="34" charset="0"/>
              <a:buChar char="•"/>
            </a:pPr>
            <a:r>
              <a:rPr lang="en-US" sz="2200">
                <a:latin typeface="Source Sans Pro"/>
                <a:ea typeface="Source Sans Pro"/>
              </a:rPr>
              <a:t>Direct pressure/ deep wound packing for </a:t>
            </a:r>
            <a:r>
              <a:rPr lang="en-US" sz="2200" err="1">
                <a:latin typeface="Source Sans Pro"/>
                <a:ea typeface="Source Sans Pro"/>
              </a:rPr>
              <a:t>haemorrhage</a:t>
            </a:r>
            <a:r>
              <a:rPr lang="en-US" sz="2200">
                <a:latin typeface="Source Sans Pro"/>
                <a:ea typeface="Source Sans Pro"/>
              </a:rPr>
              <a:t> control</a:t>
            </a:r>
          </a:p>
          <a:p>
            <a:pPr marL="285750" lvl="0" indent="-285750">
              <a:buFont typeface="Arial" panose="020B0604020202020204" pitchFamily="34" charset="0"/>
              <a:buChar char="•"/>
            </a:pPr>
            <a:r>
              <a:rPr lang="en-US" sz="2200">
                <a:latin typeface="Source Sans Pro"/>
                <a:ea typeface="Source Sans Pro"/>
              </a:rPr>
              <a:t>Tourniquet for </a:t>
            </a:r>
            <a:r>
              <a:rPr lang="en-US" sz="2200" err="1">
                <a:latin typeface="Source Sans Pro"/>
                <a:ea typeface="Source Sans Pro"/>
              </a:rPr>
              <a:t>haemorrhage</a:t>
            </a:r>
            <a:r>
              <a:rPr lang="en-US" sz="2200">
                <a:latin typeface="Source Sans Pro"/>
                <a:ea typeface="Source Sans Pro"/>
              </a:rPr>
              <a:t> control</a:t>
            </a:r>
          </a:p>
          <a:p>
            <a:pPr marL="285750" lvl="0" indent="-285750">
              <a:buFont typeface="Arial" panose="020B0604020202020204" pitchFamily="34" charset="0"/>
              <a:buChar char="•"/>
            </a:pPr>
            <a:r>
              <a:rPr lang="en-US" sz="2200">
                <a:latin typeface="Source Sans Pro"/>
                <a:ea typeface="Source Sans Pro"/>
              </a:rPr>
              <a:t>Pelvic binding</a:t>
            </a:r>
          </a:p>
          <a:p>
            <a:pPr marL="285750" indent="-285750">
              <a:buFont typeface="Arial" panose="020B0604020202020204" pitchFamily="34" charset="0"/>
              <a:buChar char="•"/>
            </a:pPr>
            <a:r>
              <a:rPr lang="en-US" sz="2200">
                <a:latin typeface="Source Sans Pro"/>
                <a:ea typeface="Source Sans Pro"/>
              </a:rPr>
              <a:t>Fracture immobilization</a:t>
            </a:r>
          </a:p>
          <a:p>
            <a:pPr marL="285750" indent="-285750">
              <a:buFont typeface="Arial" panose="020B0604020202020204" pitchFamily="34" charset="0"/>
              <a:buChar char="•"/>
            </a:pPr>
            <a:r>
              <a:rPr lang="en-US" sz="2200">
                <a:latin typeface="Source Sans Pro"/>
                <a:ea typeface="Source Sans Pro"/>
              </a:rPr>
              <a:t>Skin pinch test</a:t>
            </a:r>
          </a:p>
        </p:txBody>
      </p:sp>
      <p:pic>
        <p:nvPicPr>
          <p:cNvPr id="8" name="Picture 6" descr="A picture containing icon&#10;&#10;Description automatically generated">
            <a:extLst>
              <a:ext uri="{FF2B5EF4-FFF2-40B4-BE49-F238E27FC236}">
                <a16:creationId xmlns:a16="http://schemas.microsoft.com/office/drawing/2014/main" id="{DDF67081-636F-1418-5740-23FCA25BB5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689026"/>
            <a:ext cx="1610838" cy="850853"/>
          </a:xfrm>
          <a:prstGeom prst="rect">
            <a:avLst/>
          </a:prstGeom>
        </p:spPr>
      </p:pic>
      <p:sp>
        <p:nvSpPr>
          <p:cNvPr id="9" name="TextBox 8">
            <a:extLst>
              <a:ext uri="{FF2B5EF4-FFF2-40B4-BE49-F238E27FC236}">
                <a16:creationId xmlns:a16="http://schemas.microsoft.com/office/drawing/2014/main" id="{DD96B56C-79EF-C3E4-7DE1-F954713E213D}"/>
              </a:ext>
            </a:extLst>
          </p:cNvPr>
          <p:cNvSpPr txBox="1"/>
          <p:nvPr/>
        </p:nvSpPr>
        <p:spPr>
          <a:xfrm>
            <a:off x="7725025" y="3953414"/>
            <a:ext cx="4191203" cy="144655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a:latin typeface="Source Sans Pro"/>
                <a:ea typeface="Source Sans Pro"/>
              </a:rPr>
              <a:t>Full spine immobilization </a:t>
            </a:r>
          </a:p>
          <a:p>
            <a:pPr marL="285750" indent="-285750">
              <a:buFont typeface="Arial" panose="020B0604020202020204" pitchFamily="34" charset="0"/>
              <a:buChar char="•"/>
            </a:pPr>
            <a:r>
              <a:rPr lang="en-US" sz="2200">
                <a:latin typeface="Source Sans Pro"/>
                <a:ea typeface="Source Sans Pro"/>
              </a:rPr>
              <a:t>AVPU, GCS assessment</a:t>
            </a:r>
          </a:p>
          <a:p>
            <a:pPr marL="285750" lvl="0" indent="-285750">
              <a:buFont typeface="Arial" panose="020B0604020202020204" pitchFamily="34" charset="0"/>
              <a:buChar char="•"/>
            </a:pPr>
            <a:r>
              <a:rPr lang="en-US" sz="2200">
                <a:latin typeface="Source Sans Pro"/>
                <a:ea typeface="Source Sans Pro"/>
              </a:rPr>
              <a:t>Glucose administration</a:t>
            </a:r>
          </a:p>
          <a:p>
            <a:endParaRPr lang="en-US" sz="2200">
              <a:latin typeface="Source Sans Pro"/>
              <a:ea typeface="Source Sans Pro"/>
            </a:endParaRPr>
          </a:p>
        </p:txBody>
      </p:sp>
      <p:sp>
        <p:nvSpPr>
          <p:cNvPr id="12" name="TextBox 11">
            <a:extLst>
              <a:ext uri="{FF2B5EF4-FFF2-40B4-BE49-F238E27FC236}">
                <a16:creationId xmlns:a16="http://schemas.microsoft.com/office/drawing/2014/main" id="{08E69147-FD3B-EA99-1BA7-7A8BFFB4D855}"/>
              </a:ext>
            </a:extLst>
          </p:cNvPr>
          <p:cNvSpPr txBox="1"/>
          <p:nvPr/>
        </p:nvSpPr>
        <p:spPr>
          <a:xfrm>
            <a:off x="7784651" y="5267756"/>
            <a:ext cx="4071949" cy="1107996"/>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sz="2200">
                <a:latin typeface="Source Sans Pro"/>
                <a:ea typeface="Source Sans Pro"/>
              </a:rPr>
              <a:t>Wound and burn management</a:t>
            </a:r>
          </a:p>
          <a:p>
            <a:pPr marL="285750" lvl="0" indent="-285750">
              <a:buFont typeface="Arial" panose="020B0604020202020204" pitchFamily="34" charset="0"/>
              <a:buChar char="•"/>
            </a:pPr>
            <a:r>
              <a:rPr lang="en-US" sz="2200">
                <a:latin typeface="Source Sans Pro"/>
                <a:ea typeface="Source Sans Pro"/>
              </a:rPr>
              <a:t>Snake bite management</a:t>
            </a:r>
          </a:p>
          <a:p>
            <a:pPr marL="285750" lvl="0" indent="-285750">
              <a:buFont typeface="Arial" panose="020B0604020202020204" pitchFamily="34" charset="0"/>
              <a:buChar char="•"/>
            </a:pPr>
            <a:r>
              <a:rPr lang="en-US" sz="2200">
                <a:latin typeface="Source Sans Pro"/>
                <a:ea typeface="Source Sans Pro"/>
              </a:rPr>
              <a:t>Log roll</a:t>
            </a:r>
          </a:p>
        </p:txBody>
      </p:sp>
      <p:sp>
        <p:nvSpPr>
          <p:cNvPr id="13" name="TextBox 12">
            <a:extLst>
              <a:ext uri="{FF2B5EF4-FFF2-40B4-BE49-F238E27FC236}">
                <a16:creationId xmlns:a16="http://schemas.microsoft.com/office/drawing/2014/main" id="{4D7C2E2C-C274-9613-3F29-51090BC077CA}"/>
              </a:ext>
            </a:extLst>
          </p:cNvPr>
          <p:cNvSpPr txBox="1"/>
          <p:nvPr/>
        </p:nvSpPr>
        <p:spPr>
          <a:xfrm>
            <a:off x="308092" y="1016659"/>
            <a:ext cx="1258678" cy="523220"/>
          </a:xfrm>
          <a:prstGeom prst="rect">
            <a:avLst/>
          </a:prstGeom>
          <a:noFill/>
        </p:spPr>
        <p:txBody>
          <a:bodyPr wrap="none" lIns="91440" tIns="45720" rIns="91440" bIns="45720" rtlCol="0" anchor="t">
            <a:spAutoFit/>
          </a:bodyPr>
          <a:lstStyle/>
          <a:p>
            <a:r>
              <a:rPr lang="en-US" sz="2800">
                <a:solidFill>
                  <a:schemeClr val="accent1">
                    <a:lumMod val="50000"/>
                  </a:schemeClr>
                </a:solidFill>
                <a:latin typeface="Source Sans Pro"/>
                <a:ea typeface="Source Sans Pro"/>
              </a:rPr>
              <a:t>Overall</a:t>
            </a:r>
            <a:endParaRPr lang="en-US">
              <a:solidFill>
                <a:schemeClr val="accent1">
                  <a:lumMod val="50000"/>
                </a:schemeClr>
              </a:solidFill>
              <a:latin typeface="Source Sans Pro"/>
              <a:ea typeface="Source Sans Pro"/>
            </a:endParaRPr>
          </a:p>
        </p:txBody>
      </p:sp>
      <p:sp>
        <p:nvSpPr>
          <p:cNvPr id="14" name="TextBox 13">
            <a:extLst>
              <a:ext uri="{FF2B5EF4-FFF2-40B4-BE49-F238E27FC236}">
                <a16:creationId xmlns:a16="http://schemas.microsoft.com/office/drawing/2014/main" id="{F66A3972-A001-54A3-A64F-A2F59BCE6C5F}"/>
              </a:ext>
            </a:extLst>
          </p:cNvPr>
          <p:cNvSpPr txBox="1"/>
          <p:nvPr/>
        </p:nvSpPr>
        <p:spPr>
          <a:xfrm>
            <a:off x="2088377" y="908351"/>
            <a:ext cx="3565400" cy="1107996"/>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sz="2200">
                <a:latin typeface="Source Sans Pro"/>
                <a:ea typeface="Source Sans Pro"/>
              </a:rPr>
              <a:t>Assessing ABCDE</a:t>
            </a:r>
          </a:p>
          <a:p>
            <a:pPr marL="285750" indent="-285750">
              <a:buFont typeface="Arial" panose="020B0604020202020204" pitchFamily="34" charset="0"/>
              <a:buChar char="•"/>
            </a:pPr>
            <a:r>
              <a:rPr lang="en-US" sz="2200">
                <a:latin typeface="Source Sans Pro"/>
                <a:ea typeface="Source Sans Pro"/>
              </a:rPr>
              <a:t>Trauma Secondary Survey</a:t>
            </a:r>
          </a:p>
          <a:p>
            <a:endParaRPr lang="en-US" sz="2200">
              <a:latin typeface="Source Sans Pro"/>
              <a:ea typeface="Source Sans Pro"/>
            </a:endParaRPr>
          </a:p>
        </p:txBody>
      </p:sp>
      <p:pic>
        <p:nvPicPr>
          <p:cNvPr id="15" name="Picture 4" descr="A picture containing text, clipart&#10;&#10;Description automatically generated">
            <a:extLst>
              <a:ext uri="{FF2B5EF4-FFF2-40B4-BE49-F238E27FC236}">
                <a16:creationId xmlns:a16="http://schemas.microsoft.com/office/drawing/2014/main" id="{8FEABA08-C48A-8133-7BFD-A21C8E072C4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6317" y="4081767"/>
            <a:ext cx="1588391" cy="852715"/>
          </a:xfrm>
          <a:prstGeom prst="rect">
            <a:avLst/>
          </a:prstGeom>
        </p:spPr>
      </p:pic>
      <p:pic>
        <p:nvPicPr>
          <p:cNvPr id="16" name="Picture 3" descr="A picture containing text, clipart&#10;&#10;Description automatically generated">
            <a:extLst>
              <a:ext uri="{FF2B5EF4-FFF2-40B4-BE49-F238E27FC236}">
                <a16:creationId xmlns:a16="http://schemas.microsoft.com/office/drawing/2014/main" id="{FFB7CF3D-EC6A-D87C-2C2A-6FF7115678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36635" y="5409790"/>
            <a:ext cx="1588391" cy="843833"/>
          </a:xfrm>
          <a:prstGeom prst="rect">
            <a:avLst/>
          </a:prstGeom>
        </p:spPr>
      </p:pic>
    </p:spTree>
    <p:extLst>
      <p:ext uri="{BB962C8B-B14F-4D97-AF65-F5344CB8AC3E}">
        <p14:creationId xmlns:p14="http://schemas.microsoft.com/office/powerpoint/2010/main" val="207057459"/>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624164539"/>
              </p:ext>
            </p:extLst>
          </p:nvPr>
        </p:nvGraphicFramePr>
        <p:xfrm>
          <a:off x="143546" y="1263756"/>
          <a:ext cx="11859071" cy="5167843"/>
        </p:xfrm>
        <a:graphic>
          <a:graphicData uri="http://schemas.openxmlformats.org/drawingml/2006/table">
            <a:tbl>
              <a:tblPr firstRow="1" bandRow="1">
                <a:tableStyleId>{2D5ABB26-0587-4C30-8999-92F81FD0307C}</a:tableStyleId>
              </a:tblPr>
              <a:tblGrid>
                <a:gridCol w="5649112">
                  <a:extLst>
                    <a:ext uri="{9D8B030D-6E8A-4147-A177-3AD203B41FA5}">
                      <a16:colId xmlns:a16="http://schemas.microsoft.com/office/drawing/2014/main" val="20000"/>
                    </a:ext>
                  </a:extLst>
                </a:gridCol>
                <a:gridCol w="6209959">
                  <a:extLst>
                    <a:ext uri="{9D8B030D-6E8A-4147-A177-3AD203B41FA5}">
                      <a16:colId xmlns:a16="http://schemas.microsoft.com/office/drawing/2014/main" val="20001"/>
                    </a:ext>
                  </a:extLst>
                </a:gridCol>
              </a:tblGrid>
              <a:tr h="475986">
                <a:tc>
                  <a:txBody>
                    <a:bodyPr/>
                    <a:lstStyle/>
                    <a:p>
                      <a:pPr algn="ctr"/>
                      <a:r>
                        <a:rPr lang="en-US" sz="2400">
                          <a:latin typeface="Source Sans Pro"/>
                          <a:ea typeface="Source Sans Pro"/>
                          <a:cs typeface="Calibri"/>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a:ea typeface="Source Sans Pro"/>
                          <a:cs typeface="Calibri"/>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91857">
                <a:tc>
                  <a:txBody>
                    <a:bodyPr/>
                    <a:lstStyle/>
                    <a:p>
                      <a:pPr marL="342900" lvl="0" indent="-342900">
                        <a:buFont typeface="Arial" charset="0"/>
                        <a:buChar char="•"/>
                      </a:pPr>
                      <a:r>
                        <a:rPr lang="en-US" sz="2400">
                          <a:latin typeface="Source Sans Pro"/>
                          <a:ea typeface="Source Sans Pro"/>
                          <a:cs typeface="Calibri"/>
                        </a:rPr>
                        <a:t>Visual changes</a:t>
                      </a:r>
                    </a:p>
                    <a:p>
                      <a:pPr marL="342900" lvl="0" indent="-342900">
                        <a:buFont typeface="Arial" charset="0"/>
                        <a:buChar char="•"/>
                      </a:pPr>
                      <a:r>
                        <a:rPr lang="en-US" sz="2400">
                          <a:latin typeface="Source Sans Pro"/>
                          <a:ea typeface="Source Sans Pro"/>
                          <a:cs typeface="Calibri"/>
                        </a:rPr>
                        <a:t>Memory loss</a:t>
                      </a:r>
                    </a:p>
                    <a:p>
                      <a:pPr marL="342900" lvl="0" indent="-342900">
                        <a:buFont typeface="Arial" charset="0"/>
                        <a:buChar char="•"/>
                      </a:pPr>
                      <a:r>
                        <a:rPr lang="en-US" sz="2400">
                          <a:latin typeface="Source Sans Pro"/>
                          <a:ea typeface="Source Sans Pro"/>
                          <a:cs typeface="Calibri"/>
                        </a:rPr>
                        <a:t>Seizures/convulsions</a:t>
                      </a:r>
                    </a:p>
                    <a:p>
                      <a:pPr marL="342900" lvl="0" indent="-342900">
                        <a:buFont typeface="Arial" charset="0"/>
                        <a:buChar char="•"/>
                      </a:pPr>
                      <a:r>
                        <a:rPr lang="en-US" sz="2400">
                          <a:latin typeface="Source Sans Pro"/>
                          <a:ea typeface="Source Sans Pro"/>
                          <a:cs typeface="Calibri"/>
                        </a:rPr>
                        <a:t>Vomiting</a:t>
                      </a:r>
                    </a:p>
                    <a:p>
                      <a:pPr marL="342900" lvl="0" indent="-342900">
                        <a:buFont typeface="Arial" charset="0"/>
                        <a:buChar char="•"/>
                      </a:pPr>
                      <a:r>
                        <a:rPr lang="en-US" sz="2400">
                          <a:latin typeface="Source Sans Pro"/>
                          <a:ea typeface="Source Sans Pro"/>
                          <a:cs typeface="Calibri"/>
                        </a:rPr>
                        <a:t>Headaches</a:t>
                      </a:r>
                    </a:p>
                    <a:p>
                      <a:pPr marL="342900" lvl="0" indent="-342900">
                        <a:buFont typeface="Arial" charset="0"/>
                        <a:buChar char="•"/>
                      </a:pPr>
                      <a:r>
                        <a:rPr lang="en-US" sz="2400">
                          <a:latin typeface="Source Sans Pro"/>
                          <a:ea typeface="Source Sans Pro"/>
                          <a:cs typeface="Calibri"/>
                        </a:rPr>
                        <a:t>Altered mental status, other neurologic deficit</a:t>
                      </a:r>
                    </a:p>
                    <a:p>
                      <a:pPr marL="342900" lvl="0" indent="-342900">
                        <a:buFont typeface="Arial" charset="0"/>
                        <a:buChar char="•"/>
                      </a:pPr>
                      <a:r>
                        <a:rPr lang="en-US" sz="2400">
                          <a:latin typeface="Source Sans Pro"/>
                          <a:ea typeface="Source Sans Pro"/>
                          <a:cs typeface="Calibri"/>
                        </a:rPr>
                        <a:t>Scalp wound and/or skull deformity</a:t>
                      </a:r>
                    </a:p>
                    <a:p>
                      <a:pPr marL="342900" lvl="0" indent="-342900">
                        <a:buFont typeface="Arial" charset="0"/>
                        <a:buChar char="•"/>
                      </a:pPr>
                      <a:r>
                        <a:rPr lang="en-US" sz="2400">
                          <a:latin typeface="Source Sans Pro"/>
                          <a:ea typeface="Source Sans Pro"/>
                          <a:cs typeface="Calibri"/>
                        </a:rPr>
                        <a:t>Bruising to head (especially around eyes or behind ears)</a:t>
                      </a:r>
                    </a:p>
                    <a:p>
                      <a:pPr marL="342900" lvl="0" indent="-342900">
                        <a:buFont typeface="Arial" charset="0"/>
                        <a:buChar char="•"/>
                      </a:pPr>
                      <a:r>
                        <a:rPr lang="en-US" sz="2400">
                          <a:latin typeface="Source Sans Pro"/>
                          <a:ea typeface="Source Sans Pro"/>
                          <a:cs typeface="Calibri"/>
                        </a:rPr>
                        <a:t>Blood or fluid from ears or nose</a:t>
                      </a:r>
                    </a:p>
                    <a:p>
                      <a:pPr marL="342900" lvl="0" indent="-342900">
                        <a:buFont typeface="Arial" charset="0"/>
                        <a:buChar char="•"/>
                      </a:pPr>
                      <a:r>
                        <a:rPr lang="en-US" sz="2400">
                          <a:latin typeface="Source Sans Pro"/>
                          <a:ea typeface="Source Sans Pro"/>
                          <a:cs typeface="Calibri"/>
                        </a:rPr>
                        <a:t>Unequal pupils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buFont typeface="Arial" charset="0"/>
                        <a:buChar char="•"/>
                      </a:pPr>
                      <a:r>
                        <a:rPr lang="en-US" sz="2400">
                          <a:solidFill>
                            <a:schemeClr val="tx1">
                              <a:lumMod val="95000"/>
                              <a:lumOff val="5000"/>
                            </a:schemeClr>
                          </a:solidFill>
                          <a:latin typeface="Source Sans Pro"/>
                          <a:ea typeface="Source Sans Pro"/>
                          <a:cs typeface="Calibri"/>
                        </a:rPr>
                        <a:t>IMMOBILIZE</a:t>
                      </a:r>
                      <a:r>
                        <a:rPr lang="en-US" sz="2400" baseline="0">
                          <a:solidFill>
                            <a:schemeClr val="tx1">
                              <a:lumMod val="95000"/>
                              <a:lumOff val="5000"/>
                            </a:schemeClr>
                          </a:solidFill>
                          <a:latin typeface="Source Sans Pro"/>
                          <a:ea typeface="Source Sans Pro"/>
                          <a:cs typeface="Calibri"/>
                        </a:rPr>
                        <a:t> the spine, use LOG-ROLL technique to examine the back.</a:t>
                      </a:r>
                    </a:p>
                    <a:p>
                      <a:pPr marL="285750" lvl="0" indent="-285750">
                        <a:buFont typeface="Arial" charset="0"/>
                        <a:buChar char="•"/>
                      </a:pPr>
                      <a:r>
                        <a:rPr lang="en-US" sz="2400" baseline="0">
                          <a:solidFill>
                            <a:schemeClr val="tx1">
                              <a:lumMod val="95000"/>
                              <a:lumOff val="5000"/>
                            </a:schemeClr>
                          </a:solidFill>
                          <a:latin typeface="Source Sans Pro"/>
                          <a:ea typeface="Source Sans Pro"/>
                          <a:cs typeface="Calibri"/>
                        </a:rPr>
                        <a:t>Use GCS (AVPU in children) to assess.</a:t>
                      </a:r>
                    </a:p>
                    <a:p>
                      <a:pPr marL="285750" lvl="0" indent="-285750">
                        <a:buFont typeface="Arial" charset="0"/>
                        <a:buChar char="•"/>
                      </a:pPr>
                      <a:r>
                        <a:rPr lang="en-US" sz="2400" baseline="0">
                          <a:solidFill>
                            <a:schemeClr val="tx1">
                              <a:lumMod val="95000"/>
                              <a:lumOff val="5000"/>
                            </a:schemeClr>
                          </a:solidFill>
                          <a:latin typeface="Source Sans Pro"/>
                          <a:ea typeface="Source Sans Pro"/>
                          <a:cs typeface="Calibri"/>
                        </a:rPr>
                        <a:t>Frequently reassess ABCDE.</a:t>
                      </a:r>
                    </a:p>
                    <a:p>
                      <a:pPr marL="285750" lvl="0" indent="-285750">
                        <a:buFont typeface="Arial" charset="0"/>
                        <a:buChar char="•"/>
                      </a:pPr>
                      <a:r>
                        <a:rPr lang="en-US" sz="2400">
                          <a:solidFill>
                            <a:schemeClr val="tx1">
                              <a:lumMod val="95000"/>
                              <a:lumOff val="5000"/>
                            </a:schemeClr>
                          </a:solidFill>
                          <a:latin typeface="Source Sans Pro"/>
                          <a:ea typeface="Source Sans Pro"/>
                          <a:cs typeface="Calibri"/>
                        </a:rPr>
                        <a:t>If</a:t>
                      </a:r>
                      <a:r>
                        <a:rPr lang="en-US" sz="2400" baseline="0">
                          <a:solidFill>
                            <a:schemeClr val="tx1">
                              <a:lumMod val="95000"/>
                              <a:lumOff val="5000"/>
                            </a:schemeClr>
                          </a:solidFill>
                          <a:latin typeface="Source Sans Pro"/>
                          <a:ea typeface="Source Sans Pro"/>
                          <a:cs typeface="Calibri"/>
                        </a:rPr>
                        <a:t> concern for open skull fracture </a:t>
                      </a:r>
                      <a:r>
                        <a:rPr lang="en-US" sz="2000" b="0" i="0" u="none" strike="noStrike" baseline="0" noProof="0">
                          <a:solidFill>
                            <a:srgbClr val="000000"/>
                          </a:solidFill>
                          <a:latin typeface="Wingdings"/>
                          <a:sym typeface="Wingdings"/>
                        </a:rPr>
                        <a:t></a:t>
                      </a:r>
                      <a:r>
                        <a:rPr lang="en-US" sz="2400" b="0" i="0" u="none" strike="noStrike" baseline="0" noProof="0">
                          <a:solidFill>
                            <a:srgbClr val="000000"/>
                          </a:solidFill>
                          <a:latin typeface="Calibri"/>
                        </a:rPr>
                        <a:t> </a:t>
                      </a:r>
                      <a:r>
                        <a:rPr lang="en-US" sz="2400" baseline="0">
                          <a:solidFill>
                            <a:schemeClr val="tx1">
                              <a:lumMod val="95000"/>
                              <a:lumOff val="5000"/>
                            </a:schemeClr>
                          </a:solidFill>
                          <a:latin typeface="Source Sans Pro"/>
                          <a:ea typeface="Source Sans Pro"/>
                          <a:cs typeface="Calibri"/>
                        </a:rPr>
                        <a:t>give IV ANTIBIOTICS per protocol.</a:t>
                      </a:r>
                    </a:p>
                    <a:p>
                      <a:pPr marL="285750" lvl="0" indent="-285750">
                        <a:buFont typeface="Arial" charset="0"/>
                        <a:buChar char="•"/>
                      </a:pPr>
                      <a:r>
                        <a:rPr lang="en-US" sz="2400" baseline="0">
                          <a:solidFill>
                            <a:schemeClr val="tx1">
                              <a:lumMod val="95000"/>
                              <a:lumOff val="5000"/>
                            </a:schemeClr>
                          </a:solidFill>
                          <a:latin typeface="Source Sans Pro"/>
                          <a:ea typeface="Source Sans Pro"/>
                          <a:cs typeface="Calibri"/>
                        </a:rPr>
                        <a:t>CHECK glucose, give as needed.</a:t>
                      </a:r>
                    </a:p>
                    <a:p>
                      <a:pPr marL="285750" lvl="0" indent="-285750">
                        <a:buFont typeface="Arial" charset="0"/>
                        <a:buChar char="•"/>
                      </a:pPr>
                      <a:r>
                        <a:rPr lang="en-US" sz="2400" baseline="0">
                          <a:solidFill>
                            <a:schemeClr val="tx1">
                              <a:lumMod val="95000"/>
                              <a:lumOff val="5000"/>
                            </a:schemeClr>
                          </a:solidFill>
                          <a:latin typeface="Source Sans Pro"/>
                          <a:ea typeface="Source Sans Pro"/>
                          <a:cs typeface="Calibri"/>
                        </a:rPr>
                        <a:t>Do not give food/drink by mouth.</a:t>
                      </a:r>
                    </a:p>
                    <a:p>
                      <a:pPr marL="285750" lvl="0" indent="-285750">
                        <a:buFont typeface="Arial" charset="0"/>
                        <a:buChar char="•"/>
                      </a:pPr>
                      <a:r>
                        <a:rPr lang="en-US" sz="2400" baseline="0">
                          <a:solidFill>
                            <a:schemeClr val="tx1">
                              <a:lumMod val="95000"/>
                              <a:lumOff val="5000"/>
                            </a:schemeClr>
                          </a:solidFill>
                          <a:latin typeface="Source Sans Pro"/>
                          <a:ea typeface="Source Sans Pro"/>
                          <a:cs typeface="Calibri"/>
                        </a:rPr>
                        <a:t>Plan for rapid HANDOVER/TRANSFER.</a:t>
                      </a:r>
                      <a:endParaRPr lang="en-US" sz="2400">
                        <a:solidFill>
                          <a:schemeClr val="tx1">
                            <a:lumMod val="95000"/>
                            <a:lumOff val="5000"/>
                          </a:schemeClr>
                        </a:solidFill>
                        <a:latin typeface="Source Sans Pro"/>
                        <a:ea typeface="Source Sans Pro"/>
                        <a:cs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a:xfrm>
            <a:off x="152629" y="32824"/>
            <a:ext cx="10322560" cy="1325563"/>
          </a:xfrm>
        </p:spPr>
        <p:txBody>
          <a:bodyPr>
            <a:normAutofit/>
          </a:bodyPr>
          <a:lstStyle/>
          <a:p>
            <a:r>
              <a:rPr lang="en-US" sz="3600">
                <a:solidFill>
                  <a:srgbClr val="1F3864"/>
                </a:solidFill>
                <a:latin typeface="Source Sans Pro"/>
                <a:ea typeface="Source Sans Pro"/>
                <a:cs typeface="Roboto"/>
              </a:rPr>
              <a:t>Critical </a:t>
            </a:r>
            <a:r>
              <a:rPr lang="en-US" sz="3600" u="sng">
                <a:solidFill>
                  <a:srgbClr val="1F3864"/>
                </a:solidFill>
                <a:latin typeface="Source Sans Pro"/>
                <a:ea typeface="Source Sans Pro"/>
                <a:cs typeface="Roboto"/>
              </a:rPr>
              <a:t>DISABILITY</a:t>
            </a:r>
            <a:r>
              <a:rPr lang="en-US" sz="3600">
                <a:solidFill>
                  <a:srgbClr val="1F3864"/>
                </a:solidFill>
                <a:latin typeface="Source Sans Pro"/>
                <a:ea typeface="Source Sans Pro"/>
                <a:cs typeface="Roboto"/>
              </a:rPr>
              <a:t> Conditions: Severe Head Injury </a:t>
            </a:r>
            <a:endParaRPr lang="en-US" sz="3600">
              <a:solidFill>
                <a:srgbClr val="1F3864"/>
              </a:solidFill>
            </a:endParaRPr>
          </a:p>
        </p:txBody>
      </p:sp>
      <p:pic>
        <p:nvPicPr>
          <p:cNvPr id="9" name="Picture 9" descr="Logo&#10;&#10;Description automatically generated">
            <a:extLst>
              <a:ext uri="{FF2B5EF4-FFF2-40B4-BE49-F238E27FC236}">
                <a16:creationId xmlns:a16="http://schemas.microsoft.com/office/drawing/2014/main" id="{78F6B63F-0C51-E3F9-9C54-002E89F7CA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1724" y="4740934"/>
            <a:ext cx="2743200" cy="1913756"/>
          </a:xfrm>
          <a:prstGeom prst="rect">
            <a:avLst/>
          </a:prstGeom>
        </p:spPr>
      </p:pic>
      <p:pic>
        <p:nvPicPr>
          <p:cNvPr id="3" name="Picture 4">
            <a:extLst>
              <a:ext uri="{FF2B5EF4-FFF2-40B4-BE49-F238E27FC236}">
                <a16:creationId xmlns:a16="http://schemas.microsoft.com/office/drawing/2014/main" id="{64F4A7ED-52C4-86D6-47D3-C60F23FFCA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16190" y="133504"/>
            <a:ext cx="1809750" cy="962025"/>
          </a:xfrm>
          <a:prstGeom prst="rect">
            <a:avLst/>
          </a:prstGeom>
        </p:spPr>
      </p:pic>
    </p:spTree>
    <p:extLst>
      <p:ext uri="{BB962C8B-B14F-4D97-AF65-F5344CB8AC3E}">
        <p14:creationId xmlns:p14="http://schemas.microsoft.com/office/powerpoint/2010/main" val="249797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523" y="456794"/>
            <a:ext cx="10515600" cy="1325563"/>
          </a:xfrm>
        </p:spPr>
        <p:txBody>
          <a:bodyPr>
            <a:normAutofit/>
          </a:bodyPr>
          <a:lstStyle/>
          <a:p>
            <a:r>
              <a:rPr lang="en-US" sz="4000"/>
              <a:t>Severe Head Injury	</a:t>
            </a:r>
          </a:p>
        </p:txBody>
      </p:sp>
      <p:sp>
        <p:nvSpPr>
          <p:cNvPr id="3" name="Content Placeholder 2"/>
          <p:cNvSpPr>
            <a:spLocks noGrp="1"/>
          </p:cNvSpPr>
          <p:nvPr>
            <p:ph idx="1"/>
          </p:nvPr>
        </p:nvSpPr>
        <p:spPr>
          <a:xfrm>
            <a:off x="540275" y="2381086"/>
            <a:ext cx="10515600" cy="2968680"/>
          </a:xfrm>
        </p:spPr>
        <p:txBody>
          <a:bodyPr vert="horz" lIns="91440" tIns="45720" rIns="91440" bIns="45720" rtlCol="0" anchor="t">
            <a:normAutofit fontScale="92500" lnSpcReduction="20000"/>
          </a:bodyPr>
          <a:lstStyle/>
          <a:p>
            <a:pPr marL="0" lvl="0" indent="0">
              <a:spcBef>
                <a:spcPts val="0"/>
              </a:spcBef>
              <a:buClr>
                <a:schemeClr val="dk1"/>
              </a:buClr>
              <a:buSzPct val="25000"/>
              <a:buNone/>
            </a:pPr>
            <a:r>
              <a:rPr lang="en-US" sz="2400" b="1">
                <a:latin typeface="Source Sans Pro"/>
                <a:ea typeface="Source Sans Pro"/>
                <a:cs typeface="Roboto"/>
                <a:sym typeface="Calibri"/>
              </a:rPr>
              <a:t>R</a:t>
            </a:r>
            <a:r>
              <a:rPr lang="en-US" sz="2400" b="1">
                <a:latin typeface="Source Sans Pro"/>
                <a:ea typeface="Source Sans Pro"/>
                <a:cs typeface="Roboto"/>
                <a:sym typeface="Lato"/>
              </a:rPr>
              <a:t>EMEMBER</a:t>
            </a:r>
            <a:r>
              <a:rPr lang="en-US" sz="2400">
                <a:solidFill>
                  <a:schemeClr val="accent2"/>
                </a:solidFill>
                <a:latin typeface="Source Sans Pro"/>
                <a:ea typeface="Source Sans Pro"/>
                <a:cs typeface="Roboto"/>
                <a:sym typeface="Lato"/>
              </a:rPr>
              <a:t> </a:t>
            </a:r>
            <a:r>
              <a:rPr lang="en-US" sz="2400">
                <a:latin typeface="Source Sans Pro"/>
                <a:ea typeface="Source Sans Pro"/>
                <a:cs typeface="Roboto"/>
                <a:sym typeface="Lato"/>
              </a:rPr>
              <a:t>…………</a:t>
            </a:r>
          </a:p>
          <a:p>
            <a:pPr marL="0" lvl="0" indent="0">
              <a:spcBef>
                <a:spcPts val="0"/>
              </a:spcBef>
              <a:buClr>
                <a:schemeClr val="dk1"/>
              </a:buClr>
              <a:buSzPct val="25000"/>
              <a:buNone/>
            </a:pPr>
            <a:endParaRPr lang="en-US" sz="2400">
              <a:sym typeface="Lato"/>
            </a:endParaRPr>
          </a:p>
          <a:p>
            <a:pPr marL="0" indent="0">
              <a:lnSpc>
                <a:spcPct val="160000"/>
              </a:lnSpc>
              <a:spcBef>
                <a:spcPts val="0"/>
              </a:spcBef>
              <a:buClr>
                <a:schemeClr val="dk1"/>
              </a:buClr>
              <a:buSzPct val="25000"/>
              <a:buNone/>
            </a:pPr>
            <a:r>
              <a:rPr lang="en-US" sz="2400">
                <a:latin typeface="Source Sans Pro"/>
                <a:ea typeface="Source Sans Pro"/>
                <a:cs typeface="Roboto"/>
                <a:sym typeface="Lato"/>
              </a:rPr>
              <a:t>The skull is rigid and bleeding will cause increased pressure on the brain.  </a:t>
            </a:r>
          </a:p>
          <a:p>
            <a:pPr marL="0" indent="0">
              <a:lnSpc>
                <a:spcPct val="160000"/>
              </a:lnSpc>
              <a:spcBef>
                <a:spcPts val="0"/>
              </a:spcBef>
              <a:buNone/>
            </a:pPr>
            <a:endParaRPr lang="en-US" sz="2400">
              <a:latin typeface="Source Sans Pro"/>
              <a:ea typeface="Source Sans Pro"/>
              <a:cs typeface="Roboto"/>
              <a:sym typeface="Lato"/>
            </a:endParaRPr>
          </a:p>
          <a:p>
            <a:pPr marL="0" indent="0">
              <a:lnSpc>
                <a:spcPct val="160000"/>
              </a:lnSpc>
              <a:spcBef>
                <a:spcPts val="0"/>
              </a:spcBef>
              <a:buNone/>
            </a:pPr>
            <a:r>
              <a:rPr lang="en-US" sz="2400">
                <a:latin typeface="Source Sans Pro"/>
                <a:ea typeface="Source Sans Pro"/>
                <a:cs typeface="Roboto"/>
                <a:sym typeface="Lato"/>
              </a:rPr>
              <a:t>Once the pressure is too high, it will prevent blood from entering the skull and perfusing the brain.  Eventually it will squeeze part of the brain through the base of the skull, causing death.</a:t>
            </a:r>
            <a:endParaRPr lang="en-US" sz="2400">
              <a:latin typeface="Source Sans Pro"/>
              <a:ea typeface="Source Sans Pro"/>
              <a:cs typeface="Roboto"/>
            </a:endParaRPr>
          </a:p>
          <a:p>
            <a:pPr marL="0" lvl="0" indent="0">
              <a:spcBef>
                <a:spcPts val="0"/>
              </a:spcBef>
              <a:buClr>
                <a:schemeClr val="dk1"/>
              </a:buClr>
              <a:buSzPct val="25000"/>
              <a:buNone/>
            </a:pPr>
            <a:endParaRPr lang="en-US" sz="2400">
              <a:sym typeface="Lato"/>
            </a:endParaRPr>
          </a:p>
          <a:p>
            <a:pPr marL="0" lvl="0" indent="0">
              <a:spcBef>
                <a:spcPts val="0"/>
              </a:spcBef>
              <a:buClr>
                <a:schemeClr val="dk1"/>
              </a:buClr>
              <a:buSzPct val="25000"/>
              <a:buNone/>
            </a:pPr>
            <a:endParaRPr lang="en-US" sz="2400">
              <a:sym typeface="Lato"/>
            </a:endParaRPr>
          </a:p>
        </p:txBody>
      </p:sp>
      <p:sp>
        <p:nvSpPr>
          <p:cNvPr id="5" name="Rectangle 4">
            <a:extLst>
              <a:ext uri="{FF2B5EF4-FFF2-40B4-BE49-F238E27FC236}">
                <a16:creationId xmlns:a16="http://schemas.microsoft.com/office/drawing/2014/main" id="{431D805B-7CC9-16AB-0995-1B848C4A704B}"/>
              </a:ext>
            </a:extLst>
          </p:cNvPr>
          <p:cNvSpPr/>
          <p:nvPr/>
        </p:nvSpPr>
        <p:spPr>
          <a:xfrm>
            <a:off x="8699797" y="604903"/>
            <a:ext cx="4197455" cy="240065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0" b="1" i="0" u="none" strike="noStrike" kern="1200" cap="none" spc="0" normalizeH="0" baseline="0" noProof="0">
              <a:ln w="12700">
                <a:solidFill>
                  <a:srgbClr val="44546A">
                    <a:satMod val="155000"/>
                  </a:srgbClr>
                </a:solidFill>
                <a:prstDash val="solid"/>
              </a:ln>
              <a:solidFill>
                <a:schemeClr val="accent2"/>
              </a:solidFill>
              <a:effectLst>
                <a:outerShdw blurRad="41275" dist="20320" dir="1800000" algn="tl" rotWithShape="0">
                  <a:srgbClr val="000000">
                    <a:alpha val="40000"/>
                  </a:srgbClr>
                </a:outerShdw>
              </a:effectLst>
              <a:uLnTx/>
              <a:uFillTx/>
              <a:latin typeface="Calibri" panose="020F0502020204030204"/>
              <a:cs typeface="Calibri"/>
            </a:endParaRPr>
          </a:p>
        </p:txBody>
      </p:sp>
      <p:sp>
        <p:nvSpPr>
          <p:cNvPr id="8" name="Rectangle 7">
            <a:extLst>
              <a:ext uri="{FF2B5EF4-FFF2-40B4-BE49-F238E27FC236}">
                <a16:creationId xmlns:a16="http://schemas.microsoft.com/office/drawing/2014/main" id="{DD74FD59-7502-7EC3-62DB-5842DEC03B71}"/>
              </a:ext>
            </a:extLst>
          </p:cNvPr>
          <p:cNvSpPr/>
          <p:nvPr/>
        </p:nvSpPr>
        <p:spPr>
          <a:xfrm>
            <a:off x="7952694" y="1020852"/>
            <a:ext cx="4197455" cy="240065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w="12700">
                  <a:solidFill>
                    <a:srgbClr val="44546A">
                      <a:satMod val="155000"/>
                    </a:srgbClr>
                  </a:solidFill>
                  <a:prstDash val="solid"/>
                </a:ln>
                <a:solidFill>
                  <a:schemeClr val="accent2"/>
                </a:solidFill>
                <a:effectLst>
                  <a:outerShdw blurRad="41275" dist="20320" dir="1800000" algn="tl" rotWithShape="0">
                    <a:srgbClr val="000000">
                      <a:alpha val="40000"/>
                    </a:srgb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607194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5689" y="393772"/>
            <a:ext cx="10515600" cy="1325563"/>
          </a:xfrm>
        </p:spPr>
        <p:txBody>
          <a:bodyPr>
            <a:normAutofit/>
          </a:bodyPr>
          <a:lstStyle/>
          <a:p>
            <a:r>
              <a:rPr lang="en-US" sz="4000"/>
              <a:t>Trauma Primary Survey 	</a:t>
            </a:r>
          </a:p>
        </p:txBody>
      </p:sp>
      <p:sp>
        <p:nvSpPr>
          <p:cNvPr id="3" name="Content Placeholder 2"/>
          <p:cNvSpPr>
            <a:spLocks noGrp="1"/>
          </p:cNvSpPr>
          <p:nvPr>
            <p:ph idx="1"/>
          </p:nvPr>
        </p:nvSpPr>
        <p:spPr>
          <a:xfrm>
            <a:off x="391313" y="1768332"/>
            <a:ext cx="10515600" cy="4351338"/>
          </a:xfrm>
        </p:spPr>
        <p:txBody>
          <a:bodyPr vert="horz" lIns="91440" tIns="45720" rIns="91440" bIns="45720" rtlCol="0" anchor="t">
            <a:normAutofit/>
          </a:bodyPr>
          <a:lstStyle/>
          <a:p>
            <a:pPr marL="0" lvl="0" indent="0">
              <a:spcBef>
                <a:spcPts val="0"/>
              </a:spcBef>
              <a:buClr>
                <a:schemeClr val="dk1"/>
              </a:buClr>
              <a:buSzPct val="25000"/>
              <a:buNone/>
            </a:pPr>
            <a:r>
              <a:rPr lang="en-US" sz="2400" b="1">
                <a:latin typeface="Source Sans Pro"/>
                <a:ea typeface="Source Sans Pro"/>
                <a:cs typeface="Roboto"/>
                <a:sym typeface="Calibri"/>
              </a:rPr>
              <a:t>R</a:t>
            </a:r>
            <a:r>
              <a:rPr lang="en-US" sz="2400" b="1">
                <a:latin typeface="Source Sans Pro"/>
                <a:ea typeface="Source Sans Pro"/>
                <a:cs typeface="Roboto"/>
                <a:sym typeface="Lato"/>
              </a:rPr>
              <a:t>EMEMBER</a:t>
            </a:r>
            <a:r>
              <a:rPr lang="en-US" sz="2400">
                <a:solidFill>
                  <a:schemeClr val="dk1"/>
                </a:solidFill>
                <a:latin typeface="Source Sans Pro"/>
                <a:ea typeface="Source Sans Pro"/>
                <a:cs typeface="Roboto"/>
                <a:sym typeface="Lato"/>
              </a:rPr>
              <a:t> </a:t>
            </a:r>
            <a:r>
              <a:rPr lang="en-US" sz="2400">
                <a:latin typeface="Source Sans Pro"/>
                <a:ea typeface="Source Sans Pro"/>
                <a:cs typeface="Roboto"/>
                <a:sym typeface="Lato"/>
              </a:rPr>
              <a:t>…………</a:t>
            </a:r>
          </a:p>
          <a:p>
            <a:pPr marL="0" lvl="0" indent="0">
              <a:spcBef>
                <a:spcPts val="0"/>
              </a:spcBef>
              <a:buClr>
                <a:schemeClr val="dk1"/>
              </a:buClr>
              <a:buSzPct val="25000"/>
              <a:buNone/>
            </a:pPr>
            <a:endParaRPr lang="en-US" sz="2400">
              <a:sym typeface="Lato"/>
            </a:endParaRPr>
          </a:p>
          <a:p>
            <a:pPr marL="0" lvl="0" indent="0">
              <a:spcBef>
                <a:spcPts val="0"/>
              </a:spcBef>
              <a:buClr>
                <a:schemeClr val="dk1"/>
              </a:buClr>
              <a:buSzPct val="25000"/>
              <a:buNone/>
            </a:pPr>
            <a:r>
              <a:rPr lang="en-US" sz="2400">
                <a:solidFill>
                  <a:schemeClr val="dk1"/>
                </a:solidFill>
                <a:latin typeface="Source Sans Pro"/>
                <a:ea typeface="Source Sans Pro"/>
                <a:cs typeface="Roboto"/>
                <a:sym typeface="Lato"/>
              </a:rPr>
              <a:t>People who initially appear uninjured may have </a:t>
            </a:r>
            <a:r>
              <a:rPr lang="en-US" sz="2400" b="1">
                <a:solidFill>
                  <a:schemeClr val="dk1"/>
                </a:solidFill>
                <a:latin typeface="Source Sans Pro"/>
                <a:ea typeface="Source Sans Pro"/>
                <a:cs typeface="Roboto"/>
                <a:sym typeface="Lato"/>
              </a:rPr>
              <a:t>hidden life-threatening injuries</a:t>
            </a:r>
            <a:r>
              <a:rPr lang="en-US" sz="2400">
                <a:solidFill>
                  <a:schemeClr val="dk1"/>
                </a:solidFill>
                <a:latin typeface="Source Sans Pro"/>
                <a:ea typeface="Source Sans Pro"/>
                <a:cs typeface="Roboto"/>
                <a:sym typeface="Lato"/>
              </a:rPr>
              <a:t> such as internal bleeding.</a:t>
            </a:r>
            <a:endParaRPr lang="en-US" sz="2400">
              <a:solidFill>
                <a:schemeClr val="dk1"/>
              </a:solidFill>
              <a:latin typeface="Source Sans Pro"/>
              <a:ea typeface="Source Sans Pro"/>
              <a:cs typeface="Roboto"/>
            </a:endParaRPr>
          </a:p>
          <a:p>
            <a:pPr marL="0" lvl="0" indent="0">
              <a:spcBef>
                <a:spcPts val="0"/>
              </a:spcBef>
              <a:buClr>
                <a:schemeClr val="dk1"/>
              </a:buClr>
              <a:buSzPct val="25000"/>
              <a:buNone/>
            </a:pPr>
            <a:endParaRPr lang="en-US" sz="2400">
              <a:solidFill>
                <a:schemeClr val="dk1"/>
              </a:solidFill>
              <a:sym typeface="Lato"/>
            </a:endParaRPr>
          </a:p>
          <a:p>
            <a:pPr marL="0" indent="0">
              <a:spcBef>
                <a:spcPts val="0"/>
              </a:spcBef>
              <a:buClr>
                <a:schemeClr val="dk1"/>
              </a:buClr>
              <a:buSzPct val="25000"/>
              <a:buNone/>
            </a:pPr>
            <a:r>
              <a:rPr lang="en-US" sz="2400">
                <a:solidFill>
                  <a:schemeClr val="dk1"/>
                </a:solidFill>
                <a:latin typeface="Source Sans Pro"/>
                <a:ea typeface="Source Sans Pro"/>
                <a:cs typeface="Roboto"/>
                <a:sym typeface="Lato"/>
              </a:rPr>
              <a:t>It is very important to</a:t>
            </a:r>
            <a:r>
              <a:rPr lang="en-US" sz="2400" b="1">
                <a:solidFill>
                  <a:schemeClr val="dk1"/>
                </a:solidFill>
                <a:latin typeface="Source Sans Pro"/>
                <a:ea typeface="Source Sans Pro"/>
                <a:cs typeface="Roboto"/>
                <a:sym typeface="Lato"/>
              </a:rPr>
              <a:t> reassess</a:t>
            </a:r>
            <a:r>
              <a:rPr lang="en-US" sz="2400">
                <a:solidFill>
                  <a:schemeClr val="dk1"/>
                </a:solidFill>
                <a:latin typeface="Source Sans Pro"/>
                <a:ea typeface="Source Sans Pro"/>
                <a:cs typeface="Roboto"/>
                <a:sym typeface="Lato"/>
              </a:rPr>
              <a:t> trauma patients frequently using the primary survey (repeat frequently). </a:t>
            </a:r>
            <a:endParaRPr lang="en-US" sz="2400">
              <a:solidFill>
                <a:schemeClr val="dk1"/>
              </a:solidFill>
              <a:latin typeface="Source Sans Pro"/>
              <a:ea typeface="Source Sans Pro"/>
            </a:endParaRPr>
          </a:p>
          <a:p>
            <a:pPr marL="0" lvl="0" indent="0">
              <a:spcBef>
                <a:spcPts val="0"/>
              </a:spcBef>
              <a:buClr>
                <a:schemeClr val="dk1"/>
              </a:buClr>
              <a:buSzPct val="25000"/>
              <a:buNone/>
            </a:pPr>
            <a:endParaRPr lang="en-US" sz="2400">
              <a:solidFill>
                <a:schemeClr val="dk1"/>
              </a:solidFill>
              <a:sym typeface="Lato"/>
            </a:endParaRPr>
          </a:p>
          <a:p>
            <a:pPr marL="0" indent="0">
              <a:spcBef>
                <a:spcPts val="0"/>
              </a:spcBef>
              <a:buClr>
                <a:schemeClr val="dk1"/>
              </a:buClr>
              <a:buSzPct val="25000"/>
              <a:buNone/>
            </a:pPr>
            <a:r>
              <a:rPr lang="en-US" sz="2400">
                <a:solidFill>
                  <a:schemeClr val="dk1"/>
                </a:solidFill>
                <a:latin typeface="Source Sans Pro"/>
                <a:ea typeface="Source Sans Pro"/>
                <a:cs typeface="Roboto"/>
                <a:sym typeface="Lato"/>
              </a:rPr>
              <a:t>Vital signs should be checked at </a:t>
            </a:r>
            <a:r>
              <a:rPr lang="en-US" sz="2400" b="1">
                <a:latin typeface="Source Sans Pro"/>
                <a:ea typeface="Source Sans Pro"/>
                <a:cs typeface="Roboto"/>
                <a:sym typeface="Lato"/>
              </a:rPr>
              <a:t>the end of the primary survey </a:t>
            </a:r>
            <a:r>
              <a:rPr lang="en-US" sz="2400">
                <a:solidFill>
                  <a:schemeClr val="dk1"/>
                </a:solidFill>
                <a:latin typeface="Source Sans Pro"/>
                <a:ea typeface="Source Sans Pro"/>
                <a:cs typeface="Roboto"/>
                <a:sym typeface="Lato"/>
              </a:rPr>
              <a:t>but do not delay interventions for vital signs.</a:t>
            </a:r>
            <a:endParaRPr lang="en-US" sz="2400">
              <a:solidFill>
                <a:schemeClr val="dk1"/>
              </a:solidFill>
              <a:latin typeface="Source Sans Pro"/>
              <a:ea typeface="Source Sans Pro"/>
              <a:sym typeface="Calibri"/>
            </a:endParaRPr>
          </a:p>
          <a:p>
            <a:pPr algn="ctr"/>
            <a:endParaRPr lang="en-US" sz="2400"/>
          </a:p>
        </p:txBody>
      </p:sp>
      <p:sp>
        <p:nvSpPr>
          <p:cNvPr id="5" name="Rectangle 4">
            <a:extLst>
              <a:ext uri="{FF2B5EF4-FFF2-40B4-BE49-F238E27FC236}">
                <a16:creationId xmlns:a16="http://schemas.microsoft.com/office/drawing/2014/main" id="{B1D36172-7B2C-5039-405A-3F7DD3A1F5E1}"/>
              </a:ext>
            </a:extLst>
          </p:cNvPr>
          <p:cNvSpPr/>
          <p:nvPr/>
        </p:nvSpPr>
        <p:spPr>
          <a:xfrm>
            <a:off x="9098558" y="1473468"/>
            <a:ext cx="4197455" cy="240065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w="12700">
                  <a:solidFill>
                    <a:srgbClr val="44546A">
                      <a:satMod val="155000"/>
                    </a:srgbClr>
                  </a:solidFill>
                  <a:prstDash val="solid"/>
                </a:ln>
                <a:solidFill>
                  <a:schemeClr val="accent2"/>
                </a:solidFill>
                <a:effectLst>
                  <a:outerShdw blurRad="41275" dist="20320" dir="1800000" algn="tl" rotWithShape="0">
                    <a:srgbClr val="000000">
                      <a:alpha val="40000"/>
                    </a:srgb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2130290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225" y="365124"/>
            <a:ext cx="10515600" cy="1325563"/>
          </a:xfrm>
        </p:spPr>
        <p:txBody>
          <a:bodyPr>
            <a:normAutofit/>
          </a:bodyPr>
          <a:lstStyle/>
          <a:p>
            <a:r>
              <a:rPr lang="en-US" sz="4000">
                <a:solidFill>
                  <a:schemeClr val="accent1">
                    <a:lumMod val="50000"/>
                  </a:schemeClr>
                </a:solidFill>
              </a:rPr>
              <a:t>Workbook Question 2</a:t>
            </a:r>
          </a:p>
        </p:txBody>
      </p:sp>
      <p:sp>
        <p:nvSpPr>
          <p:cNvPr id="3" name="Content Placeholder 2"/>
          <p:cNvSpPr>
            <a:spLocks noGrp="1"/>
          </p:cNvSpPr>
          <p:nvPr>
            <p:ph idx="1"/>
          </p:nvPr>
        </p:nvSpPr>
        <p:spPr>
          <a:xfrm>
            <a:off x="305225" y="1573852"/>
            <a:ext cx="9430174" cy="4115081"/>
          </a:xfrm>
        </p:spPr>
        <p:txBody>
          <a:bodyPr>
            <a:normAutofit/>
          </a:bodyPr>
          <a:lstStyle/>
          <a:p>
            <a:pPr marL="0" indent="0">
              <a:buNone/>
            </a:pPr>
            <a:r>
              <a:rPr lang="en-US" sz="2400"/>
              <a:t>Using the workbook section above, list five important conditions to recognize in the primary survey:</a:t>
            </a:r>
          </a:p>
          <a:p>
            <a:pPr marL="0" indent="0">
              <a:buNone/>
            </a:pPr>
            <a:endParaRPr lang="en-US" sz="2400"/>
          </a:p>
          <a:p>
            <a:pPr marL="0" indent="0">
              <a:buNone/>
            </a:pPr>
            <a:r>
              <a:rPr lang="en-US" sz="2400"/>
              <a:t>1.</a:t>
            </a:r>
          </a:p>
          <a:p>
            <a:pPr marL="0" indent="0">
              <a:buNone/>
            </a:pPr>
            <a:r>
              <a:rPr lang="en-US" sz="2400"/>
              <a:t>2.</a:t>
            </a:r>
          </a:p>
          <a:p>
            <a:pPr marL="0" indent="0">
              <a:buNone/>
            </a:pPr>
            <a:r>
              <a:rPr lang="en-US" sz="2400"/>
              <a:t>3.</a:t>
            </a:r>
          </a:p>
          <a:p>
            <a:pPr marL="0" indent="0">
              <a:buNone/>
            </a:pPr>
            <a:r>
              <a:rPr lang="en-US" sz="2400"/>
              <a:t>4.</a:t>
            </a:r>
          </a:p>
          <a:p>
            <a:pPr marL="0" indent="0">
              <a:buNone/>
            </a:pPr>
            <a:r>
              <a:rPr lang="en-US" sz="2400"/>
              <a:t>5. </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35399" y="365124"/>
            <a:ext cx="2170852" cy="1696758"/>
          </a:xfrm>
          <a:prstGeom prst="rect">
            <a:avLst/>
          </a:prstGeom>
        </p:spPr>
      </p:pic>
    </p:spTree>
    <p:extLst>
      <p:ext uri="{BB962C8B-B14F-4D97-AF65-F5344CB8AC3E}">
        <p14:creationId xmlns:p14="http://schemas.microsoft.com/office/powerpoint/2010/main" val="11039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Trauma </a:t>
            </a:r>
          </a:p>
        </p:txBody>
      </p:sp>
      <p:sp>
        <p:nvSpPr>
          <p:cNvPr id="7" name="Google Shape;50;p1">
            <a:extLst>
              <a:ext uri="{FF2B5EF4-FFF2-40B4-BE49-F238E27FC236}">
                <a16:creationId xmlns:a16="http://schemas.microsoft.com/office/drawing/2014/main" id="{CD118F75-F65B-C1DC-4DF4-6F8B90A993C3}"/>
              </a:ext>
            </a:extLst>
          </p:cNvPr>
          <p:cNvSpPr txBox="1"/>
          <p:nvPr/>
        </p:nvSpPr>
        <p:spPr>
          <a:xfrm>
            <a:off x="-236957" y="3428512"/>
            <a:ext cx="12105453" cy="523180"/>
          </a:xfrm>
          <a:prstGeom prst="rect">
            <a:avLst/>
          </a:prstGeom>
          <a:noFill/>
          <a:ln>
            <a:noFill/>
          </a:ln>
        </p:spPr>
        <p:txBody>
          <a:bodyPr spcFirstLastPara="1" wrap="square" lIns="36575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r>
              <a:rPr lang="en-US" sz="2800" b="1">
                <a:solidFill>
                  <a:schemeClr val="accent1">
                    <a:lumMod val="50000"/>
                  </a:schemeClr>
                </a:solidFill>
                <a:latin typeface="Source Sans Pro"/>
                <a:ea typeface="Quattrocento Sans"/>
                <a:cs typeface="Quattrocento Sans"/>
                <a:sym typeface="Quattrocento Sans"/>
              </a:rPr>
              <a:t>Part 2: The </a:t>
            </a:r>
            <a:r>
              <a:rPr lang="en-US" sz="2800" b="1">
                <a:solidFill>
                  <a:schemeClr val="accent2"/>
                </a:solidFill>
                <a:latin typeface="Source Sans Pro"/>
                <a:ea typeface="Quattrocento Sans"/>
                <a:cs typeface="Quattrocento Sans"/>
                <a:sym typeface="Quattrocento Sans"/>
              </a:rPr>
              <a:t>SAMPLE History </a:t>
            </a:r>
            <a:r>
              <a:rPr lang="en-US" sz="2800" b="1">
                <a:solidFill>
                  <a:schemeClr val="accent1">
                    <a:lumMod val="50000"/>
                  </a:schemeClr>
                </a:solidFill>
                <a:latin typeface="Source Sans Pro"/>
                <a:ea typeface="Quattrocento Sans"/>
                <a:cs typeface="Quattrocento Sans"/>
                <a:sym typeface="Quattrocento Sans"/>
              </a:rPr>
              <a:t>and Secondary Examination Survey</a:t>
            </a:r>
            <a:endParaRPr lang="en-US" sz="2800" i="0" u="none" strike="noStrike" cap="none">
              <a:solidFill>
                <a:schemeClr val="accent1">
                  <a:lumMod val="50000"/>
                </a:schemeClr>
              </a:solidFill>
              <a:latin typeface="Source Sans Pro"/>
              <a:ea typeface="Quattrocento Sans"/>
              <a:cs typeface="Quattrocento Sans"/>
            </a:endParaRPr>
          </a:p>
        </p:txBody>
      </p:sp>
    </p:spTree>
    <p:extLst>
      <p:ext uri="{BB962C8B-B14F-4D97-AF65-F5344CB8AC3E}">
        <p14:creationId xmlns:p14="http://schemas.microsoft.com/office/powerpoint/2010/main" val="273583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chemeClr val="accent1">
                    <a:lumMod val="50000"/>
                  </a:schemeClr>
                </a:solidFill>
                <a:latin typeface="Source Sans Pro"/>
                <a:ea typeface="Source Sans Pro"/>
                <a:cs typeface="Roboto"/>
              </a:rPr>
              <a:t>S</a:t>
            </a:r>
            <a:r>
              <a:rPr lang="en-US" sz="4000">
                <a:solidFill>
                  <a:schemeClr val="accent1">
                    <a:lumMod val="50000"/>
                  </a:schemeClr>
                </a:solidFill>
                <a:latin typeface="Source Sans Pro"/>
                <a:ea typeface="Source Sans Pro"/>
                <a:cs typeface="Roboto"/>
              </a:rPr>
              <a:t>: Signs and Symptoms</a:t>
            </a:r>
          </a:p>
        </p:txBody>
      </p:sp>
      <p:sp>
        <p:nvSpPr>
          <p:cNvPr id="3" name="Content Placeholder 2"/>
          <p:cNvSpPr>
            <a:spLocks noGrp="1"/>
          </p:cNvSpPr>
          <p:nvPr>
            <p:ph idx="1"/>
          </p:nvPr>
        </p:nvSpPr>
        <p:spPr>
          <a:xfrm>
            <a:off x="1115929" y="1958716"/>
            <a:ext cx="10077450" cy="4351338"/>
          </a:xfrm>
        </p:spPr>
        <p:txBody>
          <a:bodyPr vert="horz" lIns="91440" tIns="45720" rIns="91440" bIns="45720" rtlCol="0" anchor="t">
            <a:noAutofit/>
          </a:bodyPr>
          <a:lstStyle/>
          <a:p>
            <a:pPr marL="0" indent="0">
              <a:buNone/>
            </a:pPr>
            <a:r>
              <a:rPr lang="en-US" sz="2400" b="1">
                <a:latin typeface="Source Sans Pro"/>
                <a:ea typeface="Source Sans Pro"/>
                <a:cs typeface="Roboto"/>
              </a:rPr>
              <a:t>ASK:</a:t>
            </a:r>
            <a:endParaRPr lang="en-US" sz="2400">
              <a:latin typeface="Source Sans Pro"/>
              <a:ea typeface="Source Sans Pro"/>
              <a:cs typeface="Roboto"/>
            </a:endParaRPr>
          </a:p>
          <a:p>
            <a:pPr lvl="1"/>
            <a:r>
              <a:rPr lang="en-US">
                <a:latin typeface="Source Sans Pro"/>
                <a:ea typeface="Source Sans Pro"/>
                <a:cs typeface="Roboto"/>
              </a:rPr>
              <a:t>Are there changes in the person’s voice such as a hoarse or raspy voice?</a:t>
            </a:r>
          </a:p>
          <a:p>
            <a:pPr lvl="1"/>
            <a:r>
              <a:rPr lang="en-US">
                <a:latin typeface="Source Sans Pro"/>
                <a:ea typeface="Source Sans Pro"/>
                <a:cs typeface="Roboto"/>
              </a:rPr>
              <a:t>Does the person have any difficulty with breathing?</a:t>
            </a:r>
            <a:endParaRPr lang="en-US" i="1">
              <a:latin typeface="Source Sans Pro"/>
              <a:ea typeface="Source Sans Pro"/>
              <a:cs typeface="Roboto"/>
            </a:endParaRPr>
          </a:p>
          <a:p>
            <a:pPr lvl="1"/>
            <a:endParaRPr lang="en-US" i="1"/>
          </a:p>
          <a:p>
            <a:pPr marL="0" indent="0">
              <a:buNone/>
            </a:pPr>
            <a:r>
              <a:rPr lang="en-US" sz="2400">
                <a:solidFill>
                  <a:schemeClr val="accent2"/>
                </a:solidFill>
                <a:latin typeface="Source Sans Pro"/>
                <a:ea typeface="Source Sans Pro"/>
                <a:cs typeface="Roboto"/>
              </a:rPr>
              <a:t>THINK</a:t>
            </a:r>
          </a:p>
          <a:p>
            <a:pPr lvl="1"/>
            <a:r>
              <a:rPr lang="en-US">
                <a:latin typeface="Source Sans Pro"/>
                <a:ea typeface="Source Sans Pro"/>
                <a:cs typeface="Roboto"/>
              </a:rPr>
              <a:t>Changes in voice in association with injury to the head, neck or with burns may suggest airway swelling.</a:t>
            </a:r>
            <a:endParaRPr lang="en-US"/>
          </a:p>
          <a:p>
            <a:pPr lvl="1"/>
            <a:r>
              <a:rPr lang="en-US">
                <a:latin typeface="Source Sans Pro"/>
                <a:ea typeface="Source Sans Pro"/>
                <a:cs typeface="Roboto"/>
              </a:rPr>
              <a:t>Problems with breathing may develop over time and may not be obvious in the ABCDE survey.</a:t>
            </a:r>
            <a:endParaRPr lang="en-US"/>
          </a:p>
          <a:p>
            <a:pPr lvl="2"/>
            <a:r>
              <a:rPr lang="en-US" sz="2400">
                <a:latin typeface="Source Sans Pro"/>
                <a:ea typeface="Source Sans Pro"/>
                <a:cs typeface="Roboto"/>
              </a:rPr>
              <a:t>May suggest injury to lungs, ribs, muscles, chest wall or spinal injury </a:t>
            </a:r>
            <a:endParaRPr lang="en-US" sz="2400"/>
          </a:p>
          <a:p>
            <a:pPr lvl="1"/>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79" y="4019372"/>
            <a:ext cx="1076641" cy="1132074"/>
          </a:xfrm>
          <a:prstGeom prst="rect">
            <a:avLst/>
          </a:prstGeom>
        </p:spPr>
      </p:pic>
    </p:spTree>
    <p:extLst>
      <p:ext uri="{BB962C8B-B14F-4D97-AF65-F5344CB8AC3E}">
        <p14:creationId xmlns:p14="http://schemas.microsoft.com/office/powerpoint/2010/main" val="1516073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cs typeface="Roboto"/>
              </a:rPr>
              <a:t>S</a:t>
            </a:r>
            <a:r>
              <a:rPr lang="en-US" sz="4000">
                <a:solidFill>
                  <a:srgbClr val="1F3864"/>
                </a:solidFill>
                <a:latin typeface="Source Sans Pro"/>
                <a:ea typeface="Source Sans Pro"/>
                <a:cs typeface="Roboto"/>
              </a:rPr>
              <a:t>: Signs and Symptoms</a:t>
            </a:r>
          </a:p>
        </p:txBody>
      </p:sp>
      <p:sp>
        <p:nvSpPr>
          <p:cNvPr id="3" name="Content Placeholder 2"/>
          <p:cNvSpPr>
            <a:spLocks noGrp="1"/>
          </p:cNvSpPr>
          <p:nvPr>
            <p:ph idx="1"/>
          </p:nvPr>
        </p:nvSpPr>
        <p:spPr>
          <a:xfrm>
            <a:off x="1276350" y="1952626"/>
            <a:ext cx="10077450" cy="4351338"/>
          </a:xfrm>
        </p:spPr>
        <p:txBody>
          <a:bodyPr vert="horz" lIns="91440" tIns="45720" rIns="91440" bIns="45720" rtlCol="0" anchor="t">
            <a:noAutofit/>
          </a:bodyPr>
          <a:lstStyle/>
          <a:p>
            <a:pPr marL="0" indent="0">
              <a:buNone/>
            </a:pPr>
            <a:r>
              <a:rPr lang="en-US" sz="2400" b="1">
                <a:latin typeface="Source Sans Pro"/>
                <a:ea typeface="Source Sans Pro"/>
                <a:cs typeface="Roboto"/>
              </a:rPr>
              <a:t>ASK: </a:t>
            </a:r>
            <a:endParaRPr lang="en-US" sz="2400">
              <a:latin typeface="Source Sans Pro"/>
              <a:ea typeface="Source Sans Pro"/>
            </a:endParaRPr>
          </a:p>
          <a:p>
            <a:pPr lvl="1"/>
            <a:r>
              <a:rPr lang="en-US">
                <a:latin typeface="Source Sans Pro"/>
                <a:ea typeface="Source Sans Pro"/>
                <a:cs typeface="Roboto"/>
              </a:rPr>
              <a:t>About any previous bleeding before arrival.</a:t>
            </a:r>
          </a:p>
          <a:p>
            <a:pPr lvl="1"/>
            <a:r>
              <a:rPr lang="en-US">
                <a:latin typeface="Source Sans Pro"/>
                <a:ea typeface="Source Sans Pro"/>
                <a:cs typeface="Roboto"/>
              </a:rPr>
              <a:t>How long has there been bleeding?</a:t>
            </a:r>
          </a:p>
          <a:p>
            <a:pPr lvl="1"/>
            <a:r>
              <a:rPr lang="en-US">
                <a:latin typeface="Source Sans Pro"/>
                <a:ea typeface="Source Sans Pro"/>
                <a:cs typeface="Roboto"/>
              </a:rPr>
              <a:t>How many bandages have been soaked?</a:t>
            </a:r>
          </a:p>
          <a:p>
            <a:pPr lvl="1"/>
            <a:r>
              <a:rPr lang="en-US">
                <a:latin typeface="Source Sans Pro"/>
                <a:ea typeface="Source Sans Pro"/>
                <a:cs typeface="Roboto"/>
              </a:rPr>
              <a:t>Is the bleeding getting better or worse?</a:t>
            </a:r>
          </a:p>
          <a:p>
            <a:pPr lvl="1"/>
            <a:endParaRPr lang="en-US" i="1"/>
          </a:p>
          <a:p>
            <a:pPr marL="0" indent="0">
              <a:buNone/>
            </a:pPr>
            <a:r>
              <a:rPr lang="en-US" sz="2400">
                <a:solidFill>
                  <a:schemeClr val="accent2"/>
                </a:solidFill>
                <a:latin typeface="Source Sans Pro"/>
                <a:ea typeface="Source Sans Pro"/>
                <a:cs typeface="Roboto"/>
              </a:rPr>
              <a:t>THINK</a:t>
            </a:r>
          </a:p>
          <a:p>
            <a:pPr lvl="1"/>
            <a:r>
              <a:rPr lang="en-US">
                <a:latin typeface="Source Sans Pro"/>
                <a:ea typeface="Source Sans Pro"/>
                <a:cs typeface="Roboto"/>
              </a:rPr>
              <a:t>Patients may have a difficult time estimating blood loss so using length of time or bandages soaked may be more useful.</a:t>
            </a:r>
          </a:p>
          <a:p>
            <a:pPr lvl="1"/>
            <a:endParaRPr lang="en-US"/>
          </a:p>
        </p:txBody>
      </p:sp>
      <p:sp>
        <p:nvSpPr>
          <p:cNvPr id="4" name="Rectangle 3"/>
          <p:cNvSpPr/>
          <p:nvPr/>
        </p:nvSpPr>
        <p:spPr>
          <a:xfrm>
            <a:off x="8610600" y="1952626"/>
            <a:ext cx="348343" cy="2400657"/>
          </a:xfrm>
          <a:prstGeom prst="rect">
            <a:avLst/>
          </a:prstGeom>
          <a:noFill/>
        </p:spPr>
        <p:txBody>
          <a:bodyPr wrap="square" lIns="91440" tIns="45720" rIns="91440" bIns="45720" anchor="t">
            <a:spAutoFit/>
          </a:bodyPr>
          <a:lstStyle/>
          <a:p>
            <a:pPr algn="ctr"/>
            <a:endParaRPr lang="en-US" sz="15000" b="1" cap="none" spc="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cs typeface="Calibri"/>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637" y="4739809"/>
            <a:ext cx="1076641" cy="1132074"/>
          </a:xfrm>
          <a:prstGeom prst="rect">
            <a:avLst/>
          </a:prstGeom>
        </p:spPr>
      </p:pic>
      <p:pic>
        <p:nvPicPr>
          <p:cNvPr id="8" name="Picture 8" descr="A picture containing text&#10;&#10;Description automatically generated">
            <a:extLst>
              <a:ext uri="{FF2B5EF4-FFF2-40B4-BE49-F238E27FC236}">
                <a16:creationId xmlns:a16="http://schemas.microsoft.com/office/drawing/2014/main" id="{C22890AB-2E51-9160-7B51-64857736B2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0746" y="2013553"/>
            <a:ext cx="2743200" cy="1914204"/>
          </a:xfrm>
          <a:prstGeom prst="rect">
            <a:avLst/>
          </a:prstGeom>
        </p:spPr>
      </p:pic>
    </p:spTree>
    <p:extLst>
      <p:ext uri="{BB962C8B-B14F-4D97-AF65-F5344CB8AC3E}">
        <p14:creationId xmlns:p14="http://schemas.microsoft.com/office/powerpoint/2010/main" val="1242967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cs typeface="Roboto"/>
              </a:rPr>
              <a:t>S</a:t>
            </a:r>
            <a:r>
              <a:rPr lang="en-US" sz="4000">
                <a:solidFill>
                  <a:srgbClr val="1F3864"/>
                </a:solidFill>
                <a:latin typeface="Source Sans Pro"/>
                <a:ea typeface="Source Sans Pro"/>
                <a:cs typeface="Roboto"/>
              </a:rPr>
              <a:t>: Signs and Symptoms</a:t>
            </a:r>
          </a:p>
        </p:txBody>
      </p:sp>
      <p:sp>
        <p:nvSpPr>
          <p:cNvPr id="3" name="Content Placeholder 2"/>
          <p:cNvSpPr>
            <a:spLocks noGrp="1"/>
          </p:cNvSpPr>
          <p:nvPr>
            <p:ph idx="1"/>
          </p:nvPr>
        </p:nvSpPr>
        <p:spPr>
          <a:xfrm>
            <a:off x="1276350" y="1952626"/>
            <a:ext cx="10077450" cy="4351338"/>
          </a:xfrm>
        </p:spPr>
        <p:txBody>
          <a:bodyPr vert="horz" lIns="91440" tIns="45720" rIns="91440" bIns="45720" rtlCol="0" anchor="t">
            <a:noAutofit/>
          </a:bodyPr>
          <a:lstStyle/>
          <a:p>
            <a:pPr marL="0" indent="0">
              <a:buNone/>
            </a:pPr>
            <a:r>
              <a:rPr lang="en-US" sz="2400" b="1">
                <a:latin typeface="Source Sans Pro"/>
                <a:ea typeface="Source Sans Pro"/>
                <a:cs typeface="Roboto"/>
              </a:rPr>
              <a:t>ASK:</a:t>
            </a:r>
            <a:endParaRPr lang="en-US" sz="2400">
              <a:latin typeface="Source Sans Pro"/>
              <a:ea typeface="Source Sans Pro"/>
              <a:cs typeface="Roboto"/>
            </a:endParaRPr>
          </a:p>
          <a:p>
            <a:pPr lvl="1"/>
            <a:r>
              <a:rPr lang="en-US">
                <a:latin typeface="Source Sans Pro"/>
                <a:ea typeface="Source Sans Pro"/>
                <a:cs typeface="Roboto"/>
              </a:rPr>
              <a:t>Is there any confusion or unusual sleepiness? </a:t>
            </a:r>
            <a:endParaRPr lang="en-US"/>
          </a:p>
          <a:p>
            <a:pPr lvl="1"/>
            <a:endParaRPr lang="en-US" i="1"/>
          </a:p>
          <a:p>
            <a:pPr lvl="1"/>
            <a:endParaRPr lang="en-US" i="1"/>
          </a:p>
          <a:p>
            <a:pPr lvl="1"/>
            <a:endParaRPr lang="en-US" i="1"/>
          </a:p>
          <a:p>
            <a:pPr marL="0" indent="0">
              <a:buNone/>
            </a:pPr>
            <a:r>
              <a:rPr lang="en-US" sz="2400">
                <a:solidFill>
                  <a:schemeClr val="accent2"/>
                </a:solidFill>
                <a:latin typeface="Source Sans Pro"/>
                <a:ea typeface="Source Sans Pro"/>
                <a:cs typeface="Roboto"/>
              </a:rPr>
              <a:t>THINK</a:t>
            </a:r>
          </a:p>
          <a:p>
            <a:pPr lvl="1"/>
            <a:r>
              <a:rPr lang="en-US">
                <a:latin typeface="Source Sans Pro"/>
                <a:ea typeface="Source Sans Pro"/>
                <a:cs typeface="Roboto"/>
              </a:rPr>
              <a:t>This may be a sign of head injury </a:t>
            </a:r>
            <a:endParaRPr lang="en-US"/>
          </a:p>
          <a:p>
            <a:pPr lvl="1"/>
            <a:r>
              <a:rPr lang="en-US">
                <a:latin typeface="Source Sans Pro"/>
                <a:ea typeface="Source Sans Pro"/>
                <a:cs typeface="Roboto"/>
              </a:rPr>
              <a:t>A head injury can cause bleeding or increased pressure on the brain leading to confusion, lethargy and coma.</a:t>
            </a:r>
          </a:p>
          <a:p>
            <a:pPr lvl="1"/>
            <a:r>
              <a:rPr lang="en-US">
                <a:latin typeface="Source Sans Pro"/>
                <a:ea typeface="Source Sans Pro"/>
                <a:cs typeface="Roboto"/>
              </a:rPr>
              <a:t>Shock causes decreased blood flow to the brain.</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637" y="4739809"/>
            <a:ext cx="1076641" cy="1132074"/>
          </a:xfrm>
          <a:prstGeom prst="rect">
            <a:avLst/>
          </a:prstGeom>
        </p:spPr>
      </p:pic>
    </p:spTree>
    <p:extLst>
      <p:ext uri="{BB962C8B-B14F-4D97-AF65-F5344CB8AC3E}">
        <p14:creationId xmlns:p14="http://schemas.microsoft.com/office/powerpoint/2010/main" val="160252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473" y="88034"/>
            <a:ext cx="10515600" cy="1325563"/>
          </a:xfrm>
        </p:spPr>
        <p:txBody>
          <a:bodyPr>
            <a:normAutofit/>
          </a:bodyPr>
          <a:lstStyle/>
          <a:p>
            <a:r>
              <a:rPr lang="en-US" sz="4000" b="1">
                <a:solidFill>
                  <a:srgbClr val="1F3864"/>
                </a:solidFill>
                <a:latin typeface="Source Sans Pro"/>
                <a:ea typeface="Source Sans Pro"/>
                <a:cs typeface="Roboto"/>
              </a:rPr>
              <a:t>S</a:t>
            </a:r>
            <a:r>
              <a:rPr lang="en-US" sz="4000">
                <a:solidFill>
                  <a:srgbClr val="1F3864"/>
                </a:solidFill>
                <a:latin typeface="Source Sans Pro"/>
                <a:ea typeface="Source Sans Pro"/>
                <a:cs typeface="Roboto"/>
              </a:rPr>
              <a:t>: Signs and Symptoms</a:t>
            </a:r>
          </a:p>
        </p:txBody>
      </p:sp>
      <p:sp>
        <p:nvSpPr>
          <p:cNvPr id="3" name="Content Placeholder 2"/>
          <p:cNvSpPr>
            <a:spLocks noGrp="1"/>
          </p:cNvSpPr>
          <p:nvPr>
            <p:ph idx="1"/>
          </p:nvPr>
        </p:nvSpPr>
        <p:spPr>
          <a:xfrm>
            <a:off x="904427" y="1195241"/>
            <a:ext cx="10570210" cy="4351338"/>
          </a:xfrm>
        </p:spPr>
        <p:txBody>
          <a:bodyPr vert="horz" lIns="91440" tIns="45720" rIns="91440" bIns="45720" rtlCol="0" anchor="t">
            <a:noAutofit/>
          </a:bodyPr>
          <a:lstStyle/>
          <a:p>
            <a:pPr marL="0" indent="0">
              <a:buNone/>
            </a:pPr>
            <a:r>
              <a:rPr lang="en-US" sz="2400" b="1">
                <a:latin typeface="Source Sans Pro"/>
                <a:ea typeface="Source Sans Pro"/>
                <a:cs typeface="Roboto"/>
              </a:rPr>
              <a:t> ASK</a:t>
            </a:r>
            <a:endParaRPr lang="en-US" sz="2400">
              <a:latin typeface="Source Sans Pro"/>
              <a:ea typeface="Source Sans Pro"/>
            </a:endParaRPr>
          </a:p>
          <a:p>
            <a:pPr lvl="1"/>
            <a:r>
              <a:rPr lang="en-US">
                <a:latin typeface="Source Sans Pro"/>
                <a:ea typeface="Source Sans Pro"/>
                <a:cs typeface="Roboto"/>
              </a:rPr>
              <a:t>Is there any pain?</a:t>
            </a:r>
          </a:p>
          <a:p>
            <a:pPr lvl="1"/>
            <a:r>
              <a:rPr lang="en-US">
                <a:latin typeface="Source Sans Pro"/>
                <a:ea typeface="Source Sans Pro"/>
                <a:cs typeface="Roboto"/>
              </a:rPr>
              <a:t>Where is the pain?</a:t>
            </a:r>
            <a:endParaRPr lang="en-US">
              <a:latin typeface="Source Sans Pro"/>
              <a:ea typeface="Source Sans Pro"/>
            </a:endParaRPr>
          </a:p>
          <a:p>
            <a:pPr lvl="1"/>
            <a:r>
              <a:rPr lang="en-US">
                <a:latin typeface="Source Sans Pro"/>
                <a:ea typeface="Source Sans Pro"/>
                <a:cs typeface="Roboto"/>
              </a:rPr>
              <a:t>What does it feel like and how severe is it?</a:t>
            </a:r>
            <a:endParaRPr lang="en-US" i="1">
              <a:solidFill>
                <a:srgbClr val="ED7D31"/>
              </a:solidFill>
            </a:endParaRPr>
          </a:p>
          <a:p>
            <a:pPr marL="457200" lvl="1" indent="0">
              <a:buNone/>
            </a:pPr>
            <a:endParaRPr lang="en-US">
              <a:solidFill>
                <a:schemeClr val="accent2"/>
              </a:solidFill>
              <a:latin typeface="Source Sans Pro"/>
              <a:ea typeface="Source Sans Pro"/>
              <a:cs typeface="Roboto"/>
            </a:endParaRPr>
          </a:p>
          <a:p>
            <a:pPr marL="457200" lvl="1" indent="0">
              <a:buNone/>
            </a:pPr>
            <a:r>
              <a:rPr lang="en-US">
                <a:solidFill>
                  <a:schemeClr val="accent2"/>
                </a:solidFill>
                <a:latin typeface="Source Sans Pro"/>
                <a:ea typeface="Source Sans Pro"/>
                <a:cs typeface="Roboto"/>
              </a:rPr>
              <a:t>THINK</a:t>
            </a:r>
            <a:endParaRPr lang="en-US" sz="2400" i="1">
              <a:solidFill>
                <a:schemeClr val="accent2"/>
              </a:solidFill>
            </a:endParaRPr>
          </a:p>
          <a:p>
            <a:pPr marL="457200" lvl="1" indent="0">
              <a:buNone/>
            </a:pPr>
            <a:r>
              <a:rPr lang="en-US">
                <a:latin typeface="Source Sans Pro"/>
                <a:ea typeface="Source Sans Pro"/>
                <a:cs typeface="Roboto"/>
              </a:rPr>
              <a:t>Pain is a sign of underlying injury!</a:t>
            </a:r>
          </a:p>
          <a:p>
            <a:pPr lvl="1"/>
            <a:r>
              <a:rPr lang="en-US">
                <a:latin typeface="Source Sans Pro"/>
                <a:ea typeface="Source Sans Pro"/>
                <a:cs typeface="Roboto"/>
              </a:rPr>
              <a:t>Headache may suggest the person has an injury to the skull or brain.</a:t>
            </a:r>
          </a:p>
          <a:p>
            <a:pPr lvl="1"/>
            <a:r>
              <a:rPr lang="en-US">
                <a:latin typeface="Source Sans Pro"/>
                <a:ea typeface="Source Sans Pro"/>
                <a:cs typeface="Roboto"/>
              </a:rPr>
              <a:t>Pain along the spine may suggest injury that could damage the spinal cord.</a:t>
            </a:r>
          </a:p>
          <a:p>
            <a:pPr lvl="1"/>
            <a:r>
              <a:rPr lang="en-US">
                <a:latin typeface="Source Sans Pro"/>
                <a:ea typeface="Source Sans Pro"/>
                <a:cs typeface="Roboto"/>
              </a:rPr>
              <a:t>Pain in the chest or abdomen may suggest damage to heart, lungs or organs.</a:t>
            </a:r>
          </a:p>
          <a:p>
            <a:pPr lvl="1"/>
            <a:r>
              <a:rPr lang="en-US">
                <a:latin typeface="Source Sans Pro"/>
                <a:ea typeface="Source Sans Pro"/>
                <a:cs typeface="Roboto"/>
              </a:rPr>
              <a:t>Pain in the pelvis or hips may suggest a fracture (bleeding).</a:t>
            </a:r>
          </a:p>
          <a:p>
            <a:pPr lvl="1"/>
            <a:r>
              <a:rPr lang="en-US">
                <a:latin typeface="Source Sans Pro"/>
                <a:ea typeface="Source Sans Pro"/>
                <a:cs typeface="Roboto"/>
              </a:rPr>
              <a:t>Pain may be the first suggestion of injury even if there is no external sign! </a:t>
            </a:r>
            <a:endParaRPr lang="en-US"/>
          </a:p>
        </p:txBody>
      </p:sp>
      <p:sp>
        <p:nvSpPr>
          <p:cNvPr id="4" name="Rectangle 3"/>
          <p:cNvSpPr/>
          <p:nvPr/>
        </p:nvSpPr>
        <p:spPr>
          <a:xfrm>
            <a:off x="7699598" y="1408984"/>
            <a:ext cx="348343" cy="2400657"/>
          </a:xfrm>
          <a:prstGeom prst="rect">
            <a:avLst/>
          </a:prstGeom>
          <a:noFill/>
        </p:spPr>
        <p:txBody>
          <a:bodyPr wrap="square" lIns="91440" tIns="45720" rIns="91440" bIns="45720" anchor="t">
            <a:spAutoFit/>
          </a:bodyPr>
          <a:lstStyle/>
          <a:p>
            <a:pPr algn="ctr"/>
            <a:endParaRPr lang="en-US" sz="15000" b="1" cap="none" spc="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cs typeface="Calibri"/>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202" y="3072359"/>
            <a:ext cx="1076641" cy="1132074"/>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8C3F2760-3EB5-B04C-6F0D-E882DE72BD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65513" y="797511"/>
            <a:ext cx="3620093" cy="2462623"/>
          </a:xfrm>
          <a:prstGeom prst="rect">
            <a:avLst/>
          </a:prstGeom>
        </p:spPr>
      </p:pic>
    </p:spTree>
    <p:extLst>
      <p:ext uri="{BB962C8B-B14F-4D97-AF65-F5344CB8AC3E}">
        <p14:creationId xmlns:p14="http://schemas.microsoft.com/office/powerpoint/2010/main" val="1298070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cs typeface="Roboto"/>
              </a:rPr>
              <a:t>S</a:t>
            </a:r>
            <a:r>
              <a:rPr lang="en-US" sz="4000">
                <a:solidFill>
                  <a:srgbClr val="1F3864"/>
                </a:solidFill>
                <a:latin typeface="Source Sans Pro"/>
                <a:ea typeface="Source Sans Pro"/>
                <a:cs typeface="Roboto"/>
              </a:rPr>
              <a:t>: Signs and Symptoms</a:t>
            </a:r>
          </a:p>
        </p:txBody>
      </p:sp>
      <p:sp>
        <p:nvSpPr>
          <p:cNvPr id="3" name="Content Placeholder 2"/>
          <p:cNvSpPr>
            <a:spLocks noGrp="1"/>
          </p:cNvSpPr>
          <p:nvPr>
            <p:ph idx="1"/>
          </p:nvPr>
        </p:nvSpPr>
        <p:spPr>
          <a:xfrm>
            <a:off x="1276350" y="1690688"/>
            <a:ext cx="10077450" cy="4351338"/>
          </a:xfrm>
        </p:spPr>
        <p:txBody>
          <a:bodyPr vert="horz" lIns="91440" tIns="45720" rIns="91440" bIns="45720" rtlCol="0" anchor="t">
            <a:noAutofit/>
          </a:bodyPr>
          <a:lstStyle/>
          <a:p>
            <a:pPr marL="0" indent="0">
              <a:buNone/>
            </a:pPr>
            <a:r>
              <a:rPr lang="en-US" sz="2400" b="1">
                <a:latin typeface="Source Sans Pro"/>
                <a:ea typeface="Source Sans Pro"/>
                <a:cs typeface="Roboto"/>
              </a:rPr>
              <a:t>ASK</a:t>
            </a:r>
            <a:endParaRPr lang="en-US" sz="2400">
              <a:latin typeface="Source Sans Pro"/>
              <a:ea typeface="Source Sans Pro"/>
            </a:endParaRPr>
          </a:p>
          <a:p>
            <a:pPr lvl="1"/>
            <a:r>
              <a:rPr lang="en-US">
                <a:latin typeface="Source Sans Pro"/>
                <a:ea typeface="Source Sans Pro"/>
                <a:cs typeface="Roboto"/>
              </a:rPr>
              <a:t>Is there nausea or vomiting?</a:t>
            </a:r>
          </a:p>
          <a:p>
            <a:pPr lvl="1"/>
            <a:r>
              <a:rPr lang="en-US">
                <a:latin typeface="Source Sans Pro"/>
                <a:ea typeface="Source Sans Pro"/>
                <a:cs typeface="Roboto"/>
              </a:rPr>
              <a:t>Is there reported numbness or weakness?</a:t>
            </a:r>
          </a:p>
          <a:p>
            <a:pPr lvl="1"/>
            <a:r>
              <a:rPr lang="en-US">
                <a:latin typeface="Source Sans Pro"/>
                <a:ea typeface="Source Sans Pro"/>
                <a:cs typeface="Roboto"/>
              </a:rPr>
              <a:t>Any vision changes?</a:t>
            </a:r>
          </a:p>
          <a:p>
            <a:pPr lvl="1"/>
            <a:endParaRPr lang="en-US" i="1"/>
          </a:p>
          <a:p>
            <a:pPr lvl="1"/>
            <a:endParaRPr lang="en-US" i="1"/>
          </a:p>
          <a:p>
            <a:pPr marL="0" indent="0">
              <a:buNone/>
            </a:pPr>
            <a:r>
              <a:rPr lang="en-US" sz="2400">
                <a:solidFill>
                  <a:schemeClr val="accent2"/>
                </a:solidFill>
                <a:latin typeface="Source Sans Pro"/>
                <a:ea typeface="Source Sans Pro"/>
                <a:cs typeface="Roboto"/>
              </a:rPr>
              <a:t>THINK</a:t>
            </a:r>
          </a:p>
          <a:p>
            <a:pPr lvl="1"/>
            <a:r>
              <a:rPr lang="en-US">
                <a:latin typeface="Source Sans Pro"/>
                <a:ea typeface="Source Sans Pro"/>
                <a:cs typeface="Roboto"/>
              </a:rPr>
              <a:t>Nausea and vomiting may indicate a head or abdominal injury.</a:t>
            </a:r>
          </a:p>
          <a:p>
            <a:pPr lvl="1"/>
            <a:r>
              <a:rPr lang="en-US">
                <a:latin typeface="Source Sans Pro"/>
                <a:ea typeface="Source Sans Pro"/>
                <a:cs typeface="Roboto"/>
              </a:rPr>
              <a:t>Numbness and weakness may indicate a spinal injury.</a:t>
            </a:r>
          </a:p>
          <a:p>
            <a:pPr lvl="1"/>
            <a:r>
              <a:rPr lang="en-US">
                <a:latin typeface="Source Sans Pro"/>
                <a:ea typeface="Source Sans Pro"/>
                <a:cs typeface="Roboto"/>
              </a:rPr>
              <a:t>Vision changes can be caused by direct trauma to the eye, fractures around the eye or head injuries.</a:t>
            </a:r>
          </a:p>
        </p:txBody>
      </p:sp>
      <p:sp>
        <p:nvSpPr>
          <p:cNvPr id="4" name="Rectangle 3"/>
          <p:cNvSpPr/>
          <p:nvPr/>
        </p:nvSpPr>
        <p:spPr>
          <a:xfrm>
            <a:off x="8129089" y="1465700"/>
            <a:ext cx="348343" cy="2400657"/>
          </a:xfrm>
          <a:prstGeom prst="rect">
            <a:avLst/>
          </a:prstGeom>
          <a:noFill/>
        </p:spPr>
        <p:txBody>
          <a:bodyPr wrap="square" lIns="91440" tIns="45720" rIns="91440" bIns="45720" anchor="t">
            <a:spAutoFit/>
          </a:bodyPr>
          <a:lstStyle/>
          <a:p>
            <a:pPr algn="ctr"/>
            <a:endParaRPr lang="en-US" sz="15000" b="1" cap="none" spc="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cs typeface="Calibri"/>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637" y="4739809"/>
            <a:ext cx="1076641" cy="1132074"/>
          </a:xfrm>
          <a:prstGeom prst="rect">
            <a:avLst/>
          </a:prstGeom>
        </p:spPr>
      </p:pic>
      <p:pic>
        <p:nvPicPr>
          <p:cNvPr id="6" name="Picture 7">
            <a:extLst>
              <a:ext uri="{FF2B5EF4-FFF2-40B4-BE49-F238E27FC236}">
                <a16:creationId xmlns:a16="http://schemas.microsoft.com/office/drawing/2014/main" id="{3119D23F-A35E-DE66-6D9D-67AD2F472B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9081" y="1791283"/>
            <a:ext cx="2743200" cy="1913562"/>
          </a:xfrm>
          <a:prstGeom prst="rect">
            <a:avLst/>
          </a:prstGeom>
        </p:spPr>
      </p:pic>
    </p:spTree>
    <p:extLst>
      <p:ext uri="{BB962C8B-B14F-4D97-AF65-F5344CB8AC3E}">
        <p14:creationId xmlns:p14="http://schemas.microsoft.com/office/powerpoint/2010/main" val="807749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2;p6">
            <a:extLst>
              <a:ext uri="{FF2B5EF4-FFF2-40B4-BE49-F238E27FC236}">
                <a16:creationId xmlns:a16="http://schemas.microsoft.com/office/drawing/2014/main" id="{AF38174E-9C36-067B-83C9-95201D901AC2}"/>
              </a:ext>
            </a:extLst>
          </p:cNvPr>
          <p:cNvSpPr txBox="1"/>
          <p:nvPr/>
        </p:nvSpPr>
        <p:spPr>
          <a:xfrm>
            <a:off x="582643" y="1443516"/>
            <a:ext cx="10965918" cy="1565746"/>
          </a:xfrm>
          <a:prstGeom prst="rect">
            <a:avLst/>
          </a:prstGeom>
          <a:solidFill>
            <a:schemeClr val="accent2">
              <a:lumMod val="20000"/>
              <a:lumOff val="80000"/>
            </a:schemeClr>
          </a:solidFill>
          <a:ln>
            <a:solidFill>
              <a:schemeClr val="accent2">
                <a:lumMod val="20000"/>
                <a:lumOff val="80000"/>
              </a:schemeClr>
            </a:solid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2400" b="1">
              <a:solidFill>
                <a:srgbClr val="203864"/>
              </a:solidFill>
              <a:latin typeface="Source Sans Pro"/>
              <a:ea typeface="Source Sans Pro"/>
              <a:cs typeface="Arial"/>
            </a:endParaRPr>
          </a:p>
        </p:txBody>
      </p:sp>
      <p:sp>
        <p:nvSpPr>
          <p:cNvPr id="2" name="Title 1"/>
          <p:cNvSpPr>
            <a:spLocks noGrp="1"/>
          </p:cNvSpPr>
          <p:nvPr>
            <p:ph type="title"/>
          </p:nvPr>
        </p:nvSpPr>
        <p:spPr>
          <a:xfrm>
            <a:off x="580722" y="115641"/>
            <a:ext cx="10515600" cy="1325563"/>
          </a:xfrm>
        </p:spPr>
        <p:txBody>
          <a:bodyPr>
            <a:normAutofit/>
          </a:bodyPr>
          <a:lstStyle/>
          <a:p>
            <a:r>
              <a:rPr lang="en-US" sz="4000">
                <a:solidFill>
                  <a:srgbClr val="1F3864"/>
                </a:solidFill>
              </a:rPr>
              <a:t>Goals</a:t>
            </a:r>
          </a:p>
        </p:txBody>
      </p:sp>
      <p:sp>
        <p:nvSpPr>
          <p:cNvPr id="3" name="Content Placeholder 2"/>
          <p:cNvSpPr>
            <a:spLocks noGrp="1"/>
          </p:cNvSpPr>
          <p:nvPr>
            <p:ph idx="4294967295"/>
          </p:nvPr>
        </p:nvSpPr>
        <p:spPr>
          <a:xfrm>
            <a:off x="580904" y="1148853"/>
            <a:ext cx="10969557" cy="4351338"/>
          </a:xfrm>
        </p:spPr>
        <p:txBody>
          <a:bodyPr vert="horz" lIns="91440" tIns="45720" rIns="91440" bIns="45720" rtlCol="0" anchor="t">
            <a:normAutofit/>
          </a:bodyPr>
          <a:lstStyle/>
          <a:p>
            <a:pPr marL="0" indent="-69850">
              <a:lnSpc>
                <a:spcPct val="115000"/>
              </a:lnSpc>
              <a:spcBef>
                <a:spcPts val="0"/>
              </a:spcBef>
              <a:spcAft>
                <a:spcPts val="500"/>
              </a:spcAft>
              <a:buClr>
                <a:schemeClr val="dk1"/>
              </a:buClr>
              <a:buSzPct val="45833"/>
              <a:buNone/>
            </a:pPr>
            <a:endParaRPr lang="en-US" sz="2400">
              <a:cs typeface="Lato"/>
              <a:sym typeface="Lato"/>
            </a:endParaRPr>
          </a:p>
          <a:p>
            <a:pPr marL="387350" lvl="0" indent="-457200">
              <a:lnSpc>
                <a:spcPct val="114999"/>
              </a:lnSpc>
              <a:spcBef>
                <a:spcPts val="0"/>
              </a:spcBef>
              <a:spcAft>
                <a:spcPts val="500"/>
              </a:spcAft>
            </a:pPr>
            <a:r>
              <a:rPr lang="en-US" sz="2400">
                <a:latin typeface="Source Sans Pro"/>
                <a:ea typeface="Source Sans Pro"/>
                <a:cs typeface="Lato"/>
                <a:sym typeface="Lato"/>
              </a:rPr>
              <a:t>The goal of </a:t>
            </a:r>
            <a:r>
              <a:rPr lang="en-US" sz="2400" b="1">
                <a:latin typeface="Source Sans Pro"/>
                <a:ea typeface="Source Sans Pro"/>
                <a:cs typeface="Lato"/>
                <a:sym typeface="Lato"/>
              </a:rPr>
              <a:t>initial assessment </a:t>
            </a:r>
            <a:r>
              <a:rPr lang="en-US" sz="2400">
                <a:latin typeface="Source Sans Pro"/>
                <a:ea typeface="Source Sans Pro"/>
                <a:cs typeface="Lato"/>
                <a:sym typeface="Lato"/>
              </a:rPr>
              <a:t>is to identify life-threatening injuries.</a:t>
            </a:r>
            <a:endParaRPr lang="en-US" sz="2400" b="1">
              <a:latin typeface="Source Sans Pro"/>
              <a:ea typeface="Source Sans Pro"/>
              <a:cs typeface="Lato"/>
            </a:endParaRPr>
          </a:p>
          <a:p>
            <a:pPr marL="387350" indent="-457200">
              <a:lnSpc>
                <a:spcPct val="114999"/>
              </a:lnSpc>
              <a:spcBef>
                <a:spcPts val="0"/>
              </a:spcBef>
            </a:pPr>
            <a:r>
              <a:rPr lang="en-US" sz="2400">
                <a:latin typeface="Source Sans Pro"/>
                <a:ea typeface="Source Sans Pro"/>
                <a:cs typeface="Lato"/>
                <a:sym typeface="Lato"/>
              </a:rPr>
              <a:t>The goal of </a:t>
            </a:r>
            <a:r>
              <a:rPr lang="en-US" sz="2400" b="1">
                <a:latin typeface="Source Sans Pro"/>
                <a:ea typeface="Source Sans Pro"/>
                <a:cs typeface="Lato"/>
                <a:sym typeface="Lato"/>
              </a:rPr>
              <a:t>acute management </a:t>
            </a:r>
            <a:r>
              <a:rPr lang="en-US" sz="2400">
                <a:latin typeface="Source Sans Pro"/>
                <a:ea typeface="Source Sans Pro"/>
                <a:cs typeface="Lato"/>
                <a:sym typeface="Lato"/>
              </a:rPr>
              <a:t>is to prevent secondary injury from poor oxygenation and decreased perfusion, to control pain and to plan ongoing care. </a:t>
            </a:r>
            <a:endParaRPr lang="en-US" sz="2400">
              <a:latin typeface="Source Sans Pro"/>
              <a:ea typeface="Source Sans Pro"/>
              <a:cs typeface="Lato"/>
            </a:endParaRPr>
          </a:p>
          <a:p>
            <a:pPr marL="387350" indent="-457200">
              <a:lnSpc>
                <a:spcPct val="114999"/>
              </a:lnSpc>
              <a:spcBef>
                <a:spcPts val="0"/>
              </a:spcBef>
            </a:pPr>
            <a:endParaRPr lang="en-US" sz="2400">
              <a:cs typeface="Lato"/>
            </a:endParaRPr>
          </a:p>
          <a:p>
            <a:pPr marL="0" indent="0">
              <a:lnSpc>
                <a:spcPct val="114999"/>
              </a:lnSpc>
              <a:spcBef>
                <a:spcPts val="0"/>
              </a:spcBef>
              <a:buNone/>
            </a:pPr>
            <a:r>
              <a:rPr lang="en-US" sz="2400" b="1">
                <a:latin typeface="Source Sans Pro"/>
                <a:ea typeface="Source Sans Pro"/>
                <a:cs typeface="Arial"/>
              </a:rPr>
              <a:t>       Early priorities for an injured person</a:t>
            </a:r>
            <a:r>
              <a:rPr lang="en-US" sz="2400">
                <a:latin typeface="Source Sans Pro"/>
                <a:ea typeface="Source Sans Pro"/>
                <a:cs typeface="Arial"/>
              </a:rPr>
              <a:t> include:</a:t>
            </a:r>
            <a:endParaRPr lang="en-US" sz="2400">
              <a:latin typeface="Source Sans Pro"/>
              <a:ea typeface="Source Sans Pro"/>
              <a:cs typeface="Lato"/>
            </a:endParaRPr>
          </a:p>
          <a:p>
            <a:pPr lvl="1">
              <a:buFont typeface="Calibri" panose="020B0604020202020204" pitchFamily="34" charset="0"/>
              <a:buChar char="-"/>
            </a:pPr>
            <a:r>
              <a:rPr lang="en-US">
                <a:latin typeface="Source Sans Pro"/>
                <a:ea typeface="Source Sans Pro"/>
                <a:cs typeface="Arial"/>
              </a:rPr>
              <a:t>Managing airway and breathing emergencies</a:t>
            </a:r>
          </a:p>
          <a:p>
            <a:pPr lvl="1">
              <a:buFont typeface="Calibri" panose="020B0604020202020204" pitchFamily="34" charset="0"/>
              <a:buChar char="-"/>
            </a:pPr>
            <a:r>
              <a:rPr lang="en-US">
                <a:latin typeface="Source Sans Pro"/>
                <a:ea typeface="Source Sans Pro"/>
                <a:cs typeface="Arial"/>
              </a:rPr>
              <a:t>Controlling bleeding</a:t>
            </a:r>
          </a:p>
          <a:p>
            <a:pPr lvl="1">
              <a:buFont typeface="Calibri" panose="020B0604020202020204" pitchFamily="34" charset="0"/>
              <a:buChar char="-"/>
            </a:pPr>
            <a:r>
              <a:rPr lang="en-US">
                <a:latin typeface="Source Sans Pro"/>
                <a:ea typeface="Source Sans Pro"/>
                <a:cs typeface="Arial"/>
              </a:rPr>
              <a:t>Treating shock</a:t>
            </a:r>
          </a:p>
          <a:p>
            <a:pPr lvl="1">
              <a:buFont typeface="Calibri" panose="020B0604020202020204" pitchFamily="34" charset="0"/>
              <a:buChar char="-"/>
            </a:pPr>
            <a:r>
              <a:rPr lang="en-US">
                <a:latin typeface="Source Sans Pro"/>
                <a:ea typeface="Source Sans Pro"/>
                <a:cs typeface="Arial"/>
              </a:rPr>
              <a:t>Immobilizing the spine if needed</a:t>
            </a:r>
          </a:p>
          <a:p>
            <a:pPr marL="387350" indent="-457200">
              <a:lnSpc>
                <a:spcPct val="114999"/>
              </a:lnSpc>
              <a:spcBef>
                <a:spcPts val="0"/>
              </a:spcBef>
            </a:pPr>
            <a:endParaRPr lang="en-US" sz="2400">
              <a:cs typeface="Lato"/>
            </a:endParaRPr>
          </a:p>
          <a:p>
            <a:endParaRPr lang="en-US" sz="2400"/>
          </a:p>
        </p:txBody>
      </p:sp>
      <p:pic>
        <p:nvPicPr>
          <p:cNvPr id="6" name="Picture 8" descr="A picture containing text&#10;&#10;Description automatically generated">
            <a:extLst>
              <a:ext uri="{FF2B5EF4-FFF2-40B4-BE49-F238E27FC236}">
                <a16:creationId xmlns:a16="http://schemas.microsoft.com/office/drawing/2014/main" id="{538FE2C5-AF96-EDAA-44D2-CAF98BBC5F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73101" y="3320957"/>
            <a:ext cx="1970554" cy="1369033"/>
          </a:xfrm>
          <a:prstGeom prst="rect">
            <a:avLst/>
          </a:prstGeom>
        </p:spPr>
      </p:pic>
      <p:pic>
        <p:nvPicPr>
          <p:cNvPr id="8" name="Picture 6" descr="A picture containing text&#10;&#10;Description automatically generated">
            <a:extLst>
              <a:ext uri="{FF2B5EF4-FFF2-40B4-BE49-F238E27FC236}">
                <a16:creationId xmlns:a16="http://schemas.microsoft.com/office/drawing/2014/main" id="{C2E2F787-DB65-344B-FEFF-416E05442F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42016" y="3367428"/>
            <a:ext cx="1970554" cy="1392716"/>
          </a:xfrm>
          <a:prstGeom prst="rect">
            <a:avLst/>
          </a:prstGeom>
        </p:spPr>
      </p:pic>
      <p:pic>
        <p:nvPicPr>
          <p:cNvPr id="10" name="Picture 7" descr="A picture containing icon&#10;&#10;Description automatically generated">
            <a:extLst>
              <a:ext uri="{FF2B5EF4-FFF2-40B4-BE49-F238E27FC236}">
                <a16:creationId xmlns:a16="http://schemas.microsoft.com/office/drawing/2014/main" id="{242D6D62-E5D1-EA22-146C-F6D0FCC717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53851" y="4762256"/>
            <a:ext cx="1894452" cy="1323289"/>
          </a:xfrm>
          <a:prstGeom prst="rect">
            <a:avLst/>
          </a:prstGeom>
        </p:spPr>
      </p:pic>
      <p:pic>
        <p:nvPicPr>
          <p:cNvPr id="12" name="Picture 5" descr="Diagram&#10;&#10;Description automatically generated">
            <a:extLst>
              <a:ext uri="{FF2B5EF4-FFF2-40B4-BE49-F238E27FC236}">
                <a16:creationId xmlns:a16="http://schemas.microsoft.com/office/drawing/2014/main" id="{19621BB9-B223-972F-B425-A9E0EE7905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18235" y="4725768"/>
            <a:ext cx="1894452" cy="1291369"/>
          </a:xfrm>
          <a:prstGeom prst="rect">
            <a:avLst/>
          </a:prstGeom>
        </p:spPr>
      </p:pic>
    </p:spTree>
    <p:extLst>
      <p:ext uri="{BB962C8B-B14F-4D97-AF65-F5344CB8AC3E}">
        <p14:creationId xmlns:p14="http://schemas.microsoft.com/office/powerpoint/2010/main" val="1520543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cs typeface="Roboto"/>
              </a:rPr>
              <a:t>A</a:t>
            </a:r>
            <a:r>
              <a:rPr lang="en-US" sz="4000">
                <a:solidFill>
                  <a:srgbClr val="1F3864"/>
                </a:solidFill>
                <a:latin typeface="Source Sans Pro"/>
                <a:ea typeface="Source Sans Pro"/>
                <a:cs typeface="Roboto"/>
              </a:rPr>
              <a:t>: Allergies</a:t>
            </a:r>
          </a:p>
        </p:txBody>
      </p:sp>
      <p:sp>
        <p:nvSpPr>
          <p:cNvPr id="5" name="Content Placeholder 2"/>
          <p:cNvSpPr>
            <a:spLocks noGrp="1"/>
          </p:cNvSpPr>
          <p:nvPr>
            <p:ph idx="1"/>
          </p:nvPr>
        </p:nvSpPr>
        <p:spPr>
          <a:xfrm>
            <a:off x="1147482" y="1825625"/>
            <a:ext cx="10206317" cy="4351338"/>
          </a:xfrm>
        </p:spPr>
        <p:txBody>
          <a:bodyPr vert="horz" lIns="91440" tIns="45720" rIns="91440" bIns="45720" rtlCol="0" anchor="t">
            <a:normAutofit/>
          </a:bodyPr>
          <a:lstStyle/>
          <a:p>
            <a:pPr marL="0" indent="0">
              <a:buNone/>
            </a:pPr>
            <a:r>
              <a:rPr lang="en-US" sz="2400" b="1">
                <a:latin typeface="Source Sans Pro"/>
                <a:ea typeface="Source Sans Pro"/>
                <a:cs typeface="Roboto"/>
              </a:rPr>
              <a:t>ASK</a:t>
            </a:r>
            <a:endParaRPr lang="en-US" sz="2400">
              <a:latin typeface="Source Sans Pro"/>
              <a:ea typeface="Source Sans Pro"/>
              <a:cs typeface="Roboto"/>
            </a:endParaRPr>
          </a:p>
          <a:p>
            <a:pPr lvl="1"/>
            <a:r>
              <a:rPr lang="en-US">
                <a:latin typeface="Source Sans Pro"/>
                <a:ea typeface="Source Sans Pro"/>
                <a:cs typeface="Roboto"/>
              </a:rPr>
              <a:t>Are there any allergies to medications?</a:t>
            </a:r>
          </a:p>
          <a:p>
            <a:pPr lvl="1"/>
            <a:endParaRPr lang="en-US" i="1"/>
          </a:p>
          <a:p>
            <a:pPr lvl="1"/>
            <a:endParaRPr lang="en-US" i="1"/>
          </a:p>
          <a:p>
            <a:pPr lvl="1"/>
            <a:endParaRPr lang="en-US" i="1"/>
          </a:p>
          <a:p>
            <a:pPr marL="0" indent="0">
              <a:buNone/>
            </a:pPr>
            <a:r>
              <a:rPr lang="en-US" sz="2400">
                <a:solidFill>
                  <a:schemeClr val="accent2"/>
                </a:solidFill>
                <a:latin typeface="Source Sans Pro"/>
                <a:ea typeface="Source Sans Pro"/>
                <a:cs typeface="Roboto"/>
              </a:rPr>
              <a:t>THINK</a:t>
            </a:r>
          </a:p>
          <a:p>
            <a:pPr lvl="1"/>
            <a:r>
              <a:rPr lang="en-US">
                <a:latin typeface="Source Sans Pro"/>
                <a:ea typeface="Source Sans Pro"/>
                <a:cs typeface="Roboto"/>
              </a:rPr>
              <a:t>Patient may require medications during their care.</a:t>
            </a:r>
            <a:endParaRPr lang="en-US"/>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79" y="4325741"/>
            <a:ext cx="1076641" cy="1132074"/>
          </a:xfrm>
          <a:prstGeom prst="rect">
            <a:avLst/>
          </a:prstGeom>
        </p:spPr>
      </p:pic>
    </p:spTree>
    <p:extLst>
      <p:ext uri="{BB962C8B-B14F-4D97-AF65-F5344CB8AC3E}">
        <p14:creationId xmlns:p14="http://schemas.microsoft.com/office/powerpoint/2010/main" val="614031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rPr>
              <a:t>M</a:t>
            </a:r>
            <a:r>
              <a:rPr lang="en-US" sz="4000">
                <a:solidFill>
                  <a:srgbClr val="1F3864"/>
                </a:solidFill>
              </a:rPr>
              <a:t>: Medications</a:t>
            </a:r>
          </a:p>
        </p:txBody>
      </p:sp>
      <p:sp>
        <p:nvSpPr>
          <p:cNvPr id="5" name="Content Placeholder 2"/>
          <p:cNvSpPr>
            <a:spLocks noGrp="1"/>
          </p:cNvSpPr>
          <p:nvPr>
            <p:ph idx="1"/>
          </p:nvPr>
        </p:nvSpPr>
        <p:spPr>
          <a:xfrm>
            <a:off x="838199" y="1825625"/>
            <a:ext cx="11204275" cy="4351338"/>
          </a:xfrm>
        </p:spPr>
        <p:txBody>
          <a:bodyPr vert="horz" lIns="91440" tIns="45720" rIns="91440" bIns="45720" rtlCol="0" anchor="t">
            <a:normAutofit/>
          </a:bodyPr>
          <a:lstStyle/>
          <a:p>
            <a:pPr marL="0" indent="0">
              <a:buNone/>
            </a:pPr>
            <a:r>
              <a:rPr lang="en-US" sz="2400" b="1">
                <a:latin typeface="Source Sans Pro"/>
                <a:ea typeface="Source Sans Pro"/>
                <a:cs typeface="Roboto"/>
              </a:rPr>
              <a:t>ASK</a:t>
            </a:r>
            <a:endParaRPr lang="en-US" sz="2400">
              <a:latin typeface="Source Sans Pro"/>
              <a:ea typeface="Source Sans Pro"/>
              <a:cs typeface="Roboto"/>
            </a:endParaRPr>
          </a:p>
          <a:p>
            <a:pPr lvl="1"/>
            <a:r>
              <a:rPr lang="en-US">
                <a:latin typeface="Source Sans Pro"/>
                <a:ea typeface="Source Sans Pro"/>
                <a:cs typeface="Roboto"/>
              </a:rPr>
              <a:t>Currently taking any medications? </a:t>
            </a:r>
            <a:endParaRPr lang="en-US"/>
          </a:p>
          <a:p>
            <a:pPr lvl="1"/>
            <a:r>
              <a:rPr lang="en-US">
                <a:latin typeface="Source Sans Pro"/>
                <a:ea typeface="Source Sans Pro"/>
                <a:cs typeface="Roboto"/>
              </a:rPr>
              <a:t>Any new medications or recent dose changes?</a:t>
            </a:r>
          </a:p>
          <a:p>
            <a:pPr lvl="1"/>
            <a:r>
              <a:rPr lang="en-US">
                <a:latin typeface="Source Sans Pro"/>
                <a:ea typeface="Source Sans Pro"/>
                <a:cs typeface="Roboto"/>
              </a:rPr>
              <a:t>Obtain a full list of medications. </a:t>
            </a:r>
            <a:endParaRPr lang="en-US"/>
          </a:p>
          <a:p>
            <a:pPr lvl="1"/>
            <a:endParaRPr lang="en-US" i="1"/>
          </a:p>
          <a:p>
            <a:pPr marL="0" indent="0">
              <a:buNone/>
            </a:pPr>
            <a:r>
              <a:rPr lang="en-US" sz="2400">
                <a:solidFill>
                  <a:schemeClr val="accent2"/>
                </a:solidFill>
                <a:latin typeface="Source Sans Pro"/>
                <a:ea typeface="Source Sans Pro"/>
                <a:cs typeface="Roboto"/>
              </a:rPr>
              <a:t>THINK</a:t>
            </a:r>
          </a:p>
          <a:p>
            <a:pPr lvl="1"/>
            <a:r>
              <a:rPr lang="en-US">
                <a:latin typeface="Source Sans Pro"/>
                <a:ea typeface="Source Sans Pro"/>
                <a:cs typeface="Roboto"/>
              </a:rPr>
              <a:t>Medications that affect blood clotting can make bleeding more difficult to control and increase the risk of delayed bleeding.</a:t>
            </a:r>
          </a:p>
          <a:p>
            <a:pPr lvl="1"/>
            <a:r>
              <a:rPr lang="en-US">
                <a:latin typeface="Source Sans Pro"/>
                <a:ea typeface="Source Sans Pro"/>
                <a:cs typeface="Roboto"/>
              </a:rPr>
              <a:t>Blood pressure medications can make it difficult to manage shock.</a:t>
            </a:r>
          </a:p>
          <a:p>
            <a:pPr lvl="1"/>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331" y="4255715"/>
            <a:ext cx="1076641" cy="1132074"/>
          </a:xfrm>
          <a:prstGeom prst="rect">
            <a:avLst/>
          </a:prstGeom>
        </p:spPr>
      </p:pic>
      <p:pic>
        <p:nvPicPr>
          <p:cNvPr id="3" name="Picture 3" descr="Icon&#10;&#10;Description automatically generated">
            <a:extLst>
              <a:ext uri="{FF2B5EF4-FFF2-40B4-BE49-F238E27FC236}">
                <a16:creationId xmlns:a16="http://schemas.microsoft.com/office/drawing/2014/main" id="{1897939D-8A16-7D24-AC09-DC66AF1838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2249" y="1377622"/>
            <a:ext cx="3879011" cy="2718246"/>
          </a:xfrm>
          <a:prstGeom prst="rect">
            <a:avLst/>
          </a:prstGeom>
        </p:spPr>
      </p:pic>
    </p:spTree>
    <p:extLst>
      <p:ext uri="{BB962C8B-B14F-4D97-AF65-F5344CB8AC3E}">
        <p14:creationId xmlns:p14="http://schemas.microsoft.com/office/powerpoint/2010/main" val="1974365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cs typeface="Roboto"/>
              </a:rPr>
              <a:t>P</a:t>
            </a:r>
            <a:r>
              <a:rPr lang="en-US" sz="4000">
                <a:solidFill>
                  <a:srgbClr val="1F3864"/>
                </a:solidFill>
                <a:latin typeface="Source Sans Pro"/>
                <a:ea typeface="Source Sans Pro"/>
                <a:cs typeface="Roboto"/>
              </a:rPr>
              <a:t>: Past Medical History</a:t>
            </a:r>
          </a:p>
        </p:txBody>
      </p:sp>
      <p:sp>
        <p:nvSpPr>
          <p:cNvPr id="5" name="Content Placeholder 2"/>
          <p:cNvSpPr>
            <a:spLocks noGrp="1"/>
          </p:cNvSpPr>
          <p:nvPr>
            <p:ph idx="1"/>
          </p:nvPr>
        </p:nvSpPr>
        <p:spPr>
          <a:xfrm>
            <a:off x="558968" y="1630463"/>
            <a:ext cx="10960116" cy="5048722"/>
          </a:xfrm>
        </p:spPr>
        <p:txBody>
          <a:bodyPr vert="horz" lIns="91440" tIns="45720" rIns="91440" bIns="45720" rtlCol="0" anchor="t">
            <a:noAutofit/>
          </a:bodyPr>
          <a:lstStyle/>
          <a:p>
            <a:pPr marL="0" indent="0">
              <a:buNone/>
            </a:pPr>
            <a:r>
              <a:rPr lang="en-US" sz="2400" b="1">
                <a:latin typeface="Source Sans Pro"/>
                <a:ea typeface="Source Sans Pro"/>
                <a:cs typeface="Roboto"/>
              </a:rPr>
              <a:t>ASK</a:t>
            </a:r>
            <a:endParaRPr lang="en-US" sz="2400">
              <a:latin typeface="Source Sans Pro"/>
              <a:ea typeface="Source Sans Pro"/>
            </a:endParaRPr>
          </a:p>
          <a:p>
            <a:pPr lvl="1">
              <a:spcBef>
                <a:spcPts val="0"/>
              </a:spcBef>
            </a:pPr>
            <a:r>
              <a:rPr lang="en-US">
                <a:latin typeface="Source Sans Pro"/>
                <a:ea typeface="Source Sans Pro"/>
                <a:cs typeface="Roboto"/>
              </a:rPr>
              <a:t>Is the patient pregnant?</a:t>
            </a:r>
          </a:p>
          <a:p>
            <a:pPr lvl="1">
              <a:spcBef>
                <a:spcPts val="0"/>
              </a:spcBef>
            </a:pPr>
            <a:r>
              <a:rPr lang="en-US">
                <a:latin typeface="Source Sans Pro"/>
                <a:ea typeface="Source Sans Pro"/>
                <a:cs typeface="Roboto"/>
              </a:rPr>
              <a:t>Ask women of childbearing age the date of</a:t>
            </a:r>
          </a:p>
          <a:p>
            <a:pPr marL="457200" lvl="1" indent="0">
              <a:spcBef>
                <a:spcPts val="0"/>
              </a:spcBef>
              <a:buNone/>
            </a:pPr>
            <a:r>
              <a:rPr lang="en-US">
                <a:latin typeface="Source Sans Pro"/>
                <a:ea typeface="Source Sans Pro"/>
                <a:cs typeface="Roboto"/>
              </a:rPr>
              <a:t>    their last menstrual period.</a:t>
            </a:r>
          </a:p>
          <a:p>
            <a:pPr lvl="1">
              <a:spcBef>
                <a:spcPts val="0"/>
              </a:spcBef>
            </a:pPr>
            <a:endParaRPr lang="en-US"/>
          </a:p>
          <a:p>
            <a:pPr lvl="1"/>
            <a:endParaRPr lang="en-US" i="1"/>
          </a:p>
          <a:p>
            <a:pPr lvl="1"/>
            <a:endParaRPr lang="en-US" i="1"/>
          </a:p>
          <a:p>
            <a:pPr marL="0" indent="0">
              <a:buNone/>
            </a:pPr>
            <a:r>
              <a:rPr lang="en-US" sz="2400">
                <a:solidFill>
                  <a:schemeClr val="accent2"/>
                </a:solidFill>
                <a:latin typeface="Source Sans Pro"/>
                <a:ea typeface="Source Sans Pro"/>
                <a:cs typeface="Roboto"/>
              </a:rPr>
              <a:t>THINK</a:t>
            </a:r>
          </a:p>
          <a:p>
            <a:pPr marL="800100" lvl="1" indent="-342900">
              <a:lnSpc>
                <a:spcPct val="80000"/>
              </a:lnSpc>
              <a:spcBef>
                <a:spcPts val="0"/>
              </a:spcBef>
            </a:pPr>
            <a:r>
              <a:rPr lang="en-US">
                <a:latin typeface="Source Sans Pro"/>
                <a:ea typeface="Source Sans Pro"/>
                <a:cs typeface="Roboto"/>
              </a:rPr>
              <a:t>Pregnancy causes some of the organs to be moved out of their usual position.</a:t>
            </a:r>
          </a:p>
          <a:p>
            <a:pPr marL="800100" lvl="1" indent="-342900">
              <a:lnSpc>
                <a:spcPct val="80000"/>
              </a:lnSpc>
              <a:spcBef>
                <a:spcPts val="0"/>
              </a:spcBef>
            </a:pPr>
            <a:r>
              <a:rPr lang="en-US">
                <a:latin typeface="Source Sans Pro"/>
                <a:ea typeface="Source Sans Pro"/>
                <a:cs typeface="Roboto"/>
              </a:rPr>
              <a:t>Pregnancy changes the body’s response to trauma.</a:t>
            </a:r>
          </a:p>
          <a:p>
            <a:pPr marL="800100" lvl="1" indent="-342900">
              <a:lnSpc>
                <a:spcPct val="80000"/>
              </a:lnSpc>
              <a:spcBef>
                <a:spcPts val="0"/>
              </a:spcBef>
            </a:pPr>
            <a:r>
              <a:rPr lang="en-US">
                <a:latin typeface="Source Sans Pro"/>
                <a:ea typeface="Source Sans Pro"/>
                <a:cs typeface="Roboto"/>
              </a:rPr>
              <a:t>If more than 20 weeks gestation, place on left lateral side while maintaining c-spine immobilization. </a:t>
            </a:r>
            <a:endParaRPr lang="en-US"/>
          </a:p>
          <a:p>
            <a:pPr marL="1257300" lvl="2" indent="-342900">
              <a:lnSpc>
                <a:spcPct val="80000"/>
              </a:lnSpc>
              <a:spcBef>
                <a:spcPts val="0"/>
              </a:spcBef>
            </a:pPr>
            <a:r>
              <a:rPr lang="en-US" sz="2400">
                <a:latin typeface="Source Sans Pro"/>
                <a:ea typeface="Source Sans Pro"/>
                <a:cs typeface="Roboto"/>
              </a:rPr>
              <a:t>This position ensures blood can flow from lower body back to heart.</a:t>
            </a:r>
          </a:p>
        </p:txBody>
      </p:sp>
      <p:sp>
        <p:nvSpPr>
          <p:cNvPr id="7" name="Rectangle 6"/>
          <p:cNvSpPr/>
          <p:nvPr/>
        </p:nvSpPr>
        <p:spPr>
          <a:xfrm>
            <a:off x="11005457" y="1027906"/>
            <a:ext cx="348343" cy="2400657"/>
          </a:xfrm>
          <a:prstGeom prst="rect">
            <a:avLst/>
          </a:prstGeom>
          <a:noFill/>
        </p:spPr>
        <p:txBody>
          <a:bodyPr wrap="square" lIns="91440" tIns="45720" rIns="91440" bIns="45720" anchor="t">
            <a:spAutoFit/>
          </a:bodyPr>
          <a:lstStyle/>
          <a:p>
            <a:pPr algn="ctr"/>
            <a:endParaRPr lang="en-US" sz="15000" b="1" cap="none" spc="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cs typeface="Calibri"/>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73" y="4525100"/>
            <a:ext cx="1076641" cy="1132074"/>
          </a:xfrm>
          <a:prstGeom prst="rect">
            <a:avLst/>
          </a:prstGeom>
        </p:spPr>
      </p:pic>
      <p:pic>
        <p:nvPicPr>
          <p:cNvPr id="4" name="Picture 5" descr="Diagram&#10;&#10;Description automatically generated">
            <a:extLst>
              <a:ext uri="{FF2B5EF4-FFF2-40B4-BE49-F238E27FC236}">
                <a16:creationId xmlns:a16="http://schemas.microsoft.com/office/drawing/2014/main" id="{5DD5A1E1-C323-F889-3D8C-2BEEDD3A66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4437" y="2005590"/>
            <a:ext cx="2676008" cy="1882801"/>
          </a:xfrm>
          <a:prstGeom prst="rect">
            <a:avLst/>
          </a:prstGeom>
        </p:spPr>
      </p:pic>
    </p:spTree>
    <p:extLst>
      <p:ext uri="{BB962C8B-B14F-4D97-AF65-F5344CB8AC3E}">
        <p14:creationId xmlns:p14="http://schemas.microsoft.com/office/powerpoint/2010/main" val="398597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cs typeface="Roboto"/>
              </a:rPr>
              <a:t>P</a:t>
            </a:r>
            <a:r>
              <a:rPr lang="en-US" sz="4000">
                <a:solidFill>
                  <a:srgbClr val="1F3864"/>
                </a:solidFill>
                <a:latin typeface="Source Sans Pro"/>
                <a:ea typeface="Source Sans Pro"/>
                <a:cs typeface="Roboto"/>
              </a:rPr>
              <a:t>: Past Medical History</a:t>
            </a:r>
          </a:p>
        </p:txBody>
      </p:sp>
      <p:sp>
        <p:nvSpPr>
          <p:cNvPr id="5" name="Content Placeholder 2"/>
          <p:cNvSpPr>
            <a:spLocks noGrp="1"/>
          </p:cNvSpPr>
          <p:nvPr>
            <p:ph idx="1"/>
          </p:nvPr>
        </p:nvSpPr>
        <p:spPr>
          <a:xfrm>
            <a:off x="1075765" y="1825625"/>
            <a:ext cx="9692927" cy="4557922"/>
          </a:xfrm>
        </p:spPr>
        <p:txBody>
          <a:bodyPr vert="horz" lIns="91440" tIns="45720" rIns="91440" bIns="45720" rtlCol="0" anchor="t">
            <a:normAutofit/>
          </a:bodyPr>
          <a:lstStyle/>
          <a:p>
            <a:pPr marL="0" indent="0">
              <a:buNone/>
            </a:pPr>
            <a:r>
              <a:rPr lang="en-US" sz="2400" b="1">
                <a:latin typeface="Source Sans Pro"/>
                <a:ea typeface="Source Sans Pro"/>
                <a:cs typeface="Roboto"/>
              </a:rPr>
              <a:t>ASK</a:t>
            </a:r>
            <a:endParaRPr lang="en-US" sz="2400">
              <a:latin typeface="Source Sans Pro"/>
              <a:ea typeface="Source Sans Pro"/>
            </a:endParaRPr>
          </a:p>
          <a:p>
            <a:pPr lvl="1">
              <a:spcBef>
                <a:spcPts val="0"/>
              </a:spcBef>
            </a:pPr>
            <a:r>
              <a:rPr lang="en-US">
                <a:latin typeface="Source Sans Pro"/>
                <a:ea typeface="Source Sans Pro"/>
                <a:cs typeface="Roboto"/>
              </a:rPr>
              <a:t>When was their last tetanus vaccination?</a:t>
            </a:r>
          </a:p>
          <a:p>
            <a:pPr lvl="1"/>
            <a:endParaRPr lang="en-US" i="1"/>
          </a:p>
          <a:p>
            <a:pPr lvl="1"/>
            <a:endParaRPr lang="en-US" i="1"/>
          </a:p>
          <a:p>
            <a:pPr lvl="1"/>
            <a:endParaRPr lang="en-US" i="1"/>
          </a:p>
          <a:p>
            <a:pPr lvl="1"/>
            <a:endParaRPr lang="en-US" i="1">
              <a:solidFill>
                <a:srgbClr val="000000"/>
              </a:solidFill>
              <a:latin typeface="Source Sans Pro"/>
              <a:ea typeface="Source Sans Pro"/>
              <a:cs typeface="Roboto"/>
            </a:endParaRPr>
          </a:p>
          <a:p>
            <a:pPr marL="0" indent="0">
              <a:buNone/>
            </a:pPr>
            <a:r>
              <a:rPr lang="en-US" sz="2400">
                <a:solidFill>
                  <a:schemeClr val="accent2"/>
                </a:solidFill>
                <a:latin typeface="Source Sans Pro"/>
                <a:ea typeface="Source Sans Pro"/>
                <a:cs typeface="Roboto"/>
              </a:rPr>
              <a:t>THINK</a:t>
            </a:r>
          </a:p>
          <a:p>
            <a:pPr marL="800100" lvl="1" indent="-342900">
              <a:lnSpc>
                <a:spcPct val="80000"/>
              </a:lnSpc>
              <a:spcBef>
                <a:spcPts val="0"/>
              </a:spcBef>
            </a:pPr>
            <a:r>
              <a:rPr lang="en-US">
                <a:latin typeface="Source Sans Pro"/>
                <a:ea typeface="Source Sans Pro"/>
                <a:cs typeface="Roboto"/>
              </a:rPr>
              <a:t>If the person has not had a tetanus vaccination within the past five years and has a skin penetrating injury, they need an updated vaccination. </a:t>
            </a:r>
            <a:endParaRPr lang="en-US">
              <a:latin typeface="Source Sans Pro"/>
              <a:ea typeface="Source Sans Pro"/>
            </a:endParaRPr>
          </a:p>
        </p:txBody>
      </p:sp>
      <p:sp>
        <p:nvSpPr>
          <p:cNvPr id="7" name="Rectangle 6"/>
          <p:cNvSpPr/>
          <p:nvPr/>
        </p:nvSpPr>
        <p:spPr>
          <a:xfrm>
            <a:off x="11005457" y="1027906"/>
            <a:ext cx="348343" cy="2400657"/>
          </a:xfrm>
          <a:prstGeom prst="rect">
            <a:avLst/>
          </a:prstGeom>
          <a:noFill/>
        </p:spPr>
        <p:txBody>
          <a:bodyPr wrap="square" lIns="91440" tIns="45720" rIns="91440" bIns="45720" anchor="t">
            <a:spAutoFit/>
          </a:bodyPr>
          <a:lstStyle/>
          <a:p>
            <a:pPr algn="ctr"/>
            <a:endParaRPr lang="en-US" sz="15000" b="1" cap="none" spc="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cs typeface="Calibri"/>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444" y="4611652"/>
            <a:ext cx="1076641" cy="1132074"/>
          </a:xfrm>
          <a:prstGeom prst="rect">
            <a:avLst/>
          </a:prstGeom>
        </p:spPr>
      </p:pic>
      <p:pic>
        <p:nvPicPr>
          <p:cNvPr id="3" name="Picture 3" descr="Diagram&#10;&#10;Description automatically generated">
            <a:extLst>
              <a:ext uri="{FF2B5EF4-FFF2-40B4-BE49-F238E27FC236}">
                <a16:creationId xmlns:a16="http://schemas.microsoft.com/office/drawing/2014/main" id="{7F5C4AEA-24CF-582D-CC8A-1E870D722B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317" y="2039190"/>
            <a:ext cx="2613803" cy="1865434"/>
          </a:xfrm>
          <a:prstGeom prst="rect">
            <a:avLst/>
          </a:prstGeom>
        </p:spPr>
      </p:pic>
    </p:spTree>
    <p:extLst>
      <p:ext uri="{BB962C8B-B14F-4D97-AF65-F5344CB8AC3E}">
        <p14:creationId xmlns:p14="http://schemas.microsoft.com/office/powerpoint/2010/main" val="1573003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cs typeface="Roboto"/>
              </a:rPr>
              <a:t>P</a:t>
            </a:r>
            <a:r>
              <a:rPr lang="en-US" sz="4000">
                <a:solidFill>
                  <a:srgbClr val="1F3864"/>
                </a:solidFill>
                <a:latin typeface="Source Sans Pro"/>
                <a:ea typeface="Source Sans Pro"/>
                <a:cs typeface="Roboto"/>
              </a:rPr>
              <a:t>: Past Medical </a:t>
            </a:r>
            <a:r>
              <a:rPr lang="en-US" sz="4000">
                <a:solidFill>
                  <a:schemeClr val="accent1">
                    <a:lumMod val="50000"/>
                  </a:schemeClr>
                </a:solidFill>
                <a:latin typeface="Source Sans Pro"/>
                <a:ea typeface="Source Sans Pro"/>
                <a:cs typeface="Roboto"/>
              </a:rPr>
              <a:t>History</a:t>
            </a:r>
          </a:p>
        </p:txBody>
      </p:sp>
      <p:sp>
        <p:nvSpPr>
          <p:cNvPr id="5" name="Content Placeholder 2"/>
          <p:cNvSpPr>
            <a:spLocks noGrp="1"/>
          </p:cNvSpPr>
          <p:nvPr>
            <p:ph idx="1"/>
          </p:nvPr>
        </p:nvSpPr>
        <p:spPr>
          <a:xfrm>
            <a:off x="835229" y="1617192"/>
            <a:ext cx="10597970" cy="4557922"/>
          </a:xfrm>
        </p:spPr>
        <p:txBody>
          <a:bodyPr vert="horz" lIns="91440" tIns="45720" rIns="91440" bIns="45720" rtlCol="0" anchor="t">
            <a:noAutofit/>
          </a:bodyPr>
          <a:lstStyle/>
          <a:p>
            <a:pPr marL="0" indent="0">
              <a:buNone/>
            </a:pPr>
            <a:r>
              <a:rPr lang="en-US" sz="2400" b="1">
                <a:latin typeface="Source Sans Pro"/>
                <a:ea typeface="Source Sans Pro"/>
                <a:cs typeface="Roboto"/>
              </a:rPr>
              <a:t>ASK</a:t>
            </a:r>
            <a:endParaRPr lang="en-US" sz="2400">
              <a:latin typeface="Source Sans Pro"/>
              <a:ea typeface="Source Sans Pro"/>
              <a:cs typeface="Roboto"/>
            </a:endParaRPr>
          </a:p>
          <a:p>
            <a:pPr lvl="1">
              <a:spcBef>
                <a:spcPts val="0"/>
              </a:spcBef>
            </a:pPr>
            <a:r>
              <a:rPr lang="en-US">
                <a:latin typeface="Source Sans Pro"/>
                <a:ea typeface="Source Sans Pro"/>
                <a:cs typeface="Roboto"/>
              </a:rPr>
              <a:t>About previous medical history that puts patients at a higher risk for poor outcomes. </a:t>
            </a:r>
            <a:endParaRPr lang="en-US" i="1"/>
          </a:p>
          <a:p>
            <a:pPr lvl="1"/>
            <a:endParaRPr lang="en-US" i="1"/>
          </a:p>
          <a:p>
            <a:pPr marL="0" indent="0">
              <a:buNone/>
            </a:pPr>
            <a:r>
              <a:rPr lang="en-US" sz="2400">
                <a:solidFill>
                  <a:schemeClr val="accent2"/>
                </a:solidFill>
                <a:latin typeface="Source Sans Pro"/>
                <a:ea typeface="Source Sans Pro"/>
                <a:cs typeface="Roboto"/>
              </a:rPr>
              <a:t>THINK                                                                                                             </a:t>
            </a:r>
            <a:endParaRPr lang="en-US" sz="2400">
              <a:solidFill>
                <a:schemeClr val="accent2"/>
              </a:solidFill>
            </a:endParaRPr>
          </a:p>
          <a:p>
            <a:pPr marL="0" indent="0">
              <a:buNone/>
            </a:pPr>
            <a:r>
              <a:rPr lang="en-US" sz="2400">
                <a:solidFill>
                  <a:srgbClr val="000000"/>
                </a:solidFill>
                <a:latin typeface="Source Sans Pro"/>
                <a:ea typeface="Source Sans Pro"/>
                <a:cs typeface="Roboto"/>
              </a:rPr>
              <a:t>Some</a:t>
            </a:r>
            <a:r>
              <a:rPr lang="en-US" sz="2400">
                <a:latin typeface="Source Sans Pro"/>
                <a:ea typeface="Source Sans Pro"/>
                <a:cs typeface="Roboto"/>
              </a:rPr>
              <a:t> conditions put patients at a higher risk for poor outcomes after an injury:</a:t>
            </a:r>
            <a:endParaRPr lang="en-US" sz="2400"/>
          </a:p>
          <a:p>
            <a:pPr marL="1257300" lvl="2" indent="-342900">
              <a:lnSpc>
                <a:spcPct val="80000"/>
              </a:lnSpc>
              <a:spcBef>
                <a:spcPts val="0"/>
              </a:spcBef>
            </a:pPr>
            <a:r>
              <a:rPr lang="en-US" sz="2400">
                <a:latin typeface="Source Sans Pro"/>
                <a:ea typeface="Source Sans Pro"/>
                <a:cs typeface="Roboto"/>
              </a:rPr>
              <a:t>Age less than 5 years or greater than 55 years</a:t>
            </a:r>
          </a:p>
          <a:p>
            <a:pPr marL="1257300" lvl="2" indent="-342900">
              <a:lnSpc>
                <a:spcPct val="80000"/>
              </a:lnSpc>
              <a:spcBef>
                <a:spcPts val="0"/>
              </a:spcBef>
            </a:pPr>
            <a:r>
              <a:rPr lang="en-US" sz="2400">
                <a:latin typeface="Source Sans Pro"/>
                <a:ea typeface="Source Sans Pro"/>
                <a:cs typeface="Roboto"/>
              </a:rPr>
              <a:t>Heart or lung disease</a:t>
            </a:r>
          </a:p>
          <a:p>
            <a:pPr marL="1257300" lvl="2" indent="-342900">
              <a:lnSpc>
                <a:spcPct val="80000"/>
              </a:lnSpc>
              <a:spcBef>
                <a:spcPts val="0"/>
              </a:spcBef>
            </a:pPr>
            <a:r>
              <a:rPr lang="en-US" sz="2400">
                <a:latin typeface="Source Sans Pro"/>
                <a:ea typeface="Source Sans Pro"/>
                <a:cs typeface="Roboto"/>
              </a:rPr>
              <a:t>Diabetes</a:t>
            </a:r>
          </a:p>
          <a:p>
            <a:pPr marL="1257300" lvl="2" indent="-342900">
              <a:lnSpc>
                <a:spcPct val="80000"/>
              </a:lnSpc>
              <a:spcBef>
                <a:spcPts val="0"/>
              </a:spcBef>
            </a:pPr>
            <a:r>
              <a:rPr lang="en-US" sz="2400">
                <a:latin typeface="Source Sans Pro"/>
                <a:ea typeface="Source Sans Pro"/>
                <a:cs typeface="Roboto"/>
              </a:rPr>
              <a:t>Liver failure (cirrhosis)</a:t>
            </a:r>
          </a:p>
          <a:p>
            <a:pPr marL="1257300" lvl="2" indent="-342900">
              <a:lnSpc>
                <a:spcPct val="80000"/>
              </a:lnSpc>
              <a:spcBef>
                <a:spcPts val="0"/>
              </a:spcBef>
            </a:pPr>
            <a:r>
              <a:rPr lang="en-US" sz="2400">
                <a:latin typeface="Source Sans Pro"/>
                <a:ea typeface="Source Sans Pro"/>
                <a:cs typeface="Roboto"/>
              </a:rPr>
              <a:t>Severely overweight</a:t>
            </a:r>
          </a:p>
          <a:p>
            <a:pPr marL="1257300" lvl="2" indent="-342900">
              <a:lnSpc>
                <a:spcPct val="80000"/>
              </a:lnSpc>
              <a:spcBef>
                <a:spcPts val="0"/>
              </a:spcBef>
            </a:pPr>
            <a:r>
              <a:rPr lang="en-US" sz="2400">
                <a:latin typeface="Source Sans Pro"/>
                <a:ea typeface="Source Sans Pro"/>
                <a:cs typeface="Roboto"/>
              </a:rPr>
              <a:t>Pregnant</a:t>
            </a:r>
          </a:p>
          <a:p>
            <a:pPr marL="1257300" lvl="2" indent="-342900">
              <a:lnSpc>
                <a:spcPct val="80000"/>
              </a:lnSpc>
              <a:spcBef>
                <a:spcPts val="0"/>
              </a:spcBef>
            </a:pPr>
            <a:r>
              <a:rPr lang="en-US" sz="2400">
                <a:latin typeface="Source Sans Pro"/>
                <a:ea typeface="Source Sans Pro"/>
                <a:cs typeface="Roboto"/>
              </a:rPr>
              <a:t>Immunosuppression (including HIV)</a:t>
            </a:r>
          </a:p>
          <a:p>
            <a:pPr marL="1257300" lvl="2" indent="-342900">
              <a:lnSpc>
                <a:spcPct val="80000"/>
              </a:lnSpc>
              <a:spcBef>
                <a:spcPts val="0"/>
              </a:spcBef>
            </a:pPr>
            <a:r>
              <a:rPr lang="en-US" sz="2400">
                <a:latin typeface="Source Sans Pro"/>
                <a:ea typeface="Source Sans Pro"/>
                <a:cs typeface="Roboto"/>
              </a:rPr>
              <a:t>Bleeding disorders or taking blood thinners </a:t>
            </a:r>
            <a:endParaRPr lang="en-US" sz="240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586" y="4232858"/>
            <a:ext cx="1076641" cy="1132074"/>
          </a:xfrm>
          <a:prstGeom prst="rect">
            <a:avLst/>
          </a:prstGeom>
        </p:spPr>
      </p:pic>
    </p:spTree>
    <p:extLst>
      <p:ext uri="{BB962C8B-B14F-4D97-AF65-F5344CB8AC3E}">
        <p14:creationId xmlns:p14="http://schemas.microsoft.com/office/powerpoint/2010/main" val="1437040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cs typeface="Roboto"/>
              </a:rPr>
              <a:t>L</a:t>
            </a:r>
            <a:r>
              <a:rPr lang="en-US" sz="4000">
                <a:solidFill>
                  <a:srgbClr val="1F3864"/>
                </a:solidFill>
                <a:latin typeface="Source Sans Pro"/>
                <a:ea typeface="Source Sans Pro"/>
                <a:cs typeface="Roboto"/>
              </a:rPr>
              <a:t>: Last Oral Intake</a:t>
            </a:r>
          </a:p>
        </p:txBody>
      </p:sp>
      <p:sp>
        <p:nvSpPr>
          <p:cNvPr id="5" name="Content Placeholder 2"/>
          <p:cNvSpPr>
            <a:spLocks noGrp="1"/>
          </p:cNvSpPr>
          <p:nvPr>
            <p:ph idx="1"/>
          </p:nvPr>
        </p:nvSpPr>
        <p:spPr>
          <a:xfrm>
            <a:off x="971558" y="1940211"/>
            <a:ext cx="9441916" cy="4351338"/>
          </a:xfrm>
        </p:spPr>
        <p:txBody>
          <a:bodyPr vert="horz" lIns="91440" tIns="45720" rIns="91440" bIns="45720" rtlCol="0" anchor="t">
            <a:noAutofit/>
          </a:bodyPr>
          <a:lstStyle/>
          <a:p>
            <a:pPr marL="0" indent="0">
              <a:buNone/>
            </a:pPr>
            <a:r>
              <a:rPr lang="en-US" sz="2400" b="1"/>
              <a:t>ASK</a:t>
            </a:r>
            <a:endParaRPr lang="en-US" sz="2400"/>
          </a:p>
          <a:p>
            <a:pPr lvl="1"/>
            <a:r>
              <a:rPr lang="en-US">
                <a:latin typeface="Source Sans Pro"/>
                <a:ea typeface="Source Sans Pro"/>
                <a:cs typeface="Roboto"/>
              </a:rPr>
              <a:t>When did the patient last eat or drink?</a:t>
            </a:r>
          </a:p>
          <a:p>
            <a:pPr lvl="1"/>
            <a:endParaRPr lang="en-US"/>
          </a:p>
          <a:p>
            <a:pPr lvl="1"/>
            <a:endParaRPr lang="en-US"/>
          </a:p>
          <a:p>
            <a:pPr marL="0" indent="0">
              <a:buNone/>
            </a:pPr>
            <a:r>
              <a:rPr lang="en-US" sz="2400">
                <a:solidFill>
                  <a:schemeClr val="accent2"/>
                </a:solidFill>
                <a:latin typeface="Source Sans Pro"/>
                <a:ea typeface="Source Sans Pro"/>
                <a:cs typeface="Roboto"/>
              </a:rPr>
              <a:t>THINK</a:t>
            </a:r>
          </a:p>
          <a:p>
            <a:pPr lvl="1"/>
            <a:r>
              <a:rPr lang="en-US">
                <a:latin typeface="Source Sans Pro"/>
                <a:ea typeface="Source Sans Pro"/>
                <a:cs typeface="Roboto"/>
              </a:rPr>
              <a:t>A full stomach increases the risk of vomiting and possible choking.</a:t>
            </a:r>
          </a:p>
          <a:p>
            <a:pPr lvl="1"/>
            <a:r>
              <a:rPr lang="en-US">
                <a:latin typeface="Source Sans Pro"/>
                <a:ea typeface="Source Sans Pro"/>
                <a:cs typeface="Roboto"/>
              </a:rPr>
              <a:t>This is very important when an advanced airway(intubation) is possible. </a:t>
            </a:r>
            <a:endParaRPr lang="en-US"/>
          </a:p>
          <a:p>
            <a:pPr lvl="1"/>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088" y="3960621"/>
            <a:ext cx="1076641" cy="1132074"/>
          </a:xfrm>
          <a:prstGeom prst="rect">
            <a:avLst/>
          </a:prstGeom>
        </p:spPr>
      </p:pic>
    </p:spTree>
    <p:extLst>
      <p:ext uri="{BB962C8B-B14F-4D97-AF65-F5344CB8AC3E}">
        <p14:creationId xmlns:p14="http://schemas.microsoft.com/office/powerpoint/2010/main" val="1673871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cs typeface="Roboto"/>
              </a:rPr>
              <a:t>E</a:t>
            </a:r>
            <a:r>
              <a:rPr lang="en-US" sz="4000">
                <a:solidFill>
                  <a:srgbClr val="1F3864"/>
                </a:solidFill>
                <a:latin typeface="Source Sans Pro"/>
                <a:ea typeface="Source Sans Pro"/>
                <a:cs typeface="Roboto"/>
              </a:rPr>
              <a:t>: Events Surrounding Illness </a:t>
            </a:r>
            <a:endParaRPr lang="en-US" sz="4000">
              <a:solidFill>
                <a:srgbClr val="1F3864"/>
              </a:solidFill>
            </a:endParaRPr>
          </a:p>
        </p:txBody>
      </p:sp>
      <p:sp>
        <p:nvSpPr>
          <p:cNvPr id="4" name="Content Placeholder 2"/>
          <p:cNvSpPr txBox="1">
            <a:spLocks/>
          </p:cNvSpPr>
          <p:nvPr/>
        </p:nvSpPr>
        <p:spPr>
          <a:xfrm>
            <a:off x="1146943" y="1602181"/>
            <a:ext cx="1091901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a:latin typeface="Source Sans Pro"/>
                <a:ea typeface="Source Sans Pro"/>
                <a:cs typeface="Roboto"/>
              </a:rPr>
              <a:t>ASK</a:t>
            </a:r>
            <a:endParaRPr lang="en-US" sz="2400">
              <a:latin typeface="Source Sans Pro"/>
              <a:ea typeface="Source Sans Pro"/>
              <a:cs typeface="Roboto" panose="02000000000000000000" pitchFamily="2" charset="0"/>
            </a:endParaRPr>
          </a:p>
          <a:p>
            <a:pPr lvl="1"/>
            <a:r>
              <a:rPr lang="en-US">
                <a:latin typeface="Source Sans Pro"/>
                <a:ea typeface="Source Sans Pro"/>
                <a:cs typeface="Roboto"/>
              </a:rPr>
              <a:t>About the mechanism of injury</a:t>
            </a:r>
          </a:p>
          <a:p>
            <a:pPr lvl="1"/>
            <a:r>
              <a:rPr lang="en-US">
                <a:latin typeface="Source Sans Pro"/>
                <a:ea typeface="Source Sans Pro"/>
                <a:cs typeface="Roboto"/>
              </a:rPr>
              <a:t>Ask about seatbelts in road traffic accidents</a:t>
            </a:r>
          </a:p>
          <a:p>
            <a:pPr lvl="1"/>
            <a:r>
              <a:rPr lang="en-US">
                <a:latin typeface="Source Sans Pro"/>
                <a:ea typeface="Source Sans Pro"/>
                <a:cs typeface="Roboto"/>
              </a:rPr>
              <a:t>For assaults, ask about the type of weapon(s).</a:t>
            </a:r>
          </a:p>
          <a:p>
            <a:pPr lvl="1"/>
            <a:r>
              <a:rPr lang="en-US">
                <a:latin typeface="Source Sans Pro"/>
                <a:ea typeface="Source Sans Pro"/>
                <a:cs typeface="Roboto"/>
              </a:rPr>
              <a:t>Was there drugs or alcohol involved? </a:t>
            </a:r>
            <a:endParaRPr lang="en-US">
              <a:latin typeface="Source Sans Pro" panose="020B0503030403020204" pitchFamily="34" charset="0"/>
              <a:ea typeface="Source Sans Pro" panose="020B0503030403020204" pitchFamily="34" charset="0"/>
              <a:cs typeface="Roboto" panose="02000000000000000000" pitchFamily="2" charset="0"/>
            </a:endParaRPr>
          </a:p>
          <a:p>
            <a:pPr lvl="1"/>
            <a:r>
              <a:rPr lang="en-US">
                <a:latin typeface="Source Sans Pro"/>
                <a:ea typeface="Source Sans Pro"/>
                <a:cs typeface="Roboto"/>
              </a:rPr>
              <a:t>For burns ask about the type of burn</a:t>
            </a:r>
          </a:p>
          <a:p>
            <a:pPr marL="457200" lvl="1" indent="0">
              <a:buNone/>
            </a:pPr>
            <a:r>
              <a:rPr lang="en-US">
                <a:latin typeface="Source Sans Pro"/>
                <a:ea typeface="Source Sans Pro"/>
                <a:cs typeface="Roboto"/>
              </a:rPr>
              <a:t>  (flame, scald due to hot liquid, electrical, chemical)</a:t>
            </a: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marL="0" indent="0">
              <a:buNone/>
            </a:pPr>
            <a:r>
              <a:rPr lang="en-US" sz="2400">
                <a:solidFill>
                  <a:schemeClr val="accent2"/>
                </a:solidFill>
                <a:latin typeface="Source Sans Pro"/>
                <a:ea typeface="Source Sans Pro"/>
                <a:cs typeface="Roboto"/>
              </a:rPr>
              <a:t>THINK</a:t>
            </a:r>
          </a:p>
          <a:p>
            <a:pPr lvl="1"/>
            <a:r>
              <a:rPr lang="en-US">
                <a:latin typeface="Source Sans Pro"/>
                <a:ea typeface="Source Sans Pro"/>
                <a:cs typeface="Roboto"/>
              </a:rPr>
              <a:t>Certain mechanisms are a high risk even if the patient does not appear to be significantly injured or ill. </a:t>
            </a:r>
            <a:r>
              <a:rPr lang="en-US">
                <a:solidFill>
                  <a:schemeClr val="accent2"/>
                </a:solidFill>
                <a:latin typeface="Source Sans Pro"/>
                <a:ea typeface="Source Sans Pro"/>
                <a:cs typeface="Roboto"/>
              </a:rPr>
              <a:t>Consider hidden injuries!</a:t>
            </a:r>
          </a:p>
          <a:p>
            <a:pPr lvl="2"/>
            <a:endParaRPr lang="en-US" sz="2400">
              <a:latin typeface="Source Sans Pro" panose="020B0503030403020204" pitchFamily="34" charset="0"/>
              <a:ea typeface="Source Sans Pro" panose="020B0503030403020204" pitchFamily="34" charset="0"/>
              <a:cs typeface="Roboto" panose="02000000000000000000" pitchFamily="2" charset="0"/>
            </a:endParaRPr>
          </a:p>
          <a:p>
            <a:pPr lvl="2"/>
            <a:endParaRPr lang="en-US" sz="2400">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p:txBody>
      </p:sp>
      <p:sp>
        <p:nvSpPr>
          <p:cNvPr id="6" name="Rectangle 5"/>
          <p:cNvSpPr/>
          <p:nvPr/>
        </p:nvSpPr>
        <p:spPr>
          <a:xfrm>
            <a:off x="9880573" y="1600637"/>
            <a:ext cx="348343" cy="2400657"/>
          </a:xfrm>
          <a:prstGeom prst="rect">
            <a:avLst/>
          </a:prstGeom>
          <a:noFill/>
        </p:spPr>
        <p:txBody>
          <a:bodyPr wrap="square" lIns="91440" tIns="45720" rIns="91440" bIns="45720" anchor="t">
            <a:spAutoFit/>
          </a:bodyPr>
          <a:lstStyle/>
          <a:p>
            <a:pPr algn="ctr"/>
            <a:endParaRPr lang="en-US" sz="15000" b="1" cap="none" spc="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cs typeface="Calibri"/>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79" y="5083482"/>
            <a:ext cx="1076641" cy="1132074"/>
          </a:xfrm>
          <a:prstGeom prst="rect">
            <a:avLst/>
          </a:prstGeom>
        </p:spPr>
      </p:pic>
      <p:pic>
        <p:nvPicPr>
          <p:cNvPr id="3" name="Picture 4" descr="Map&#10;&#10;Description automatically generated">
            <a:extLst>
              <a:ext uri="{FF2B5EF4-FFF2-40B4-BE49-F238E27FC236}">
                <a16:creationId xmlns:a16="http://schemas.microsoft.com/office/drawing/2014/main" id="{2031BF0A-AC26-601A-6B78-E8ABA9F142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9272" y="1980945"/>
            <a:ext cx="3074528" cy="2151368"/>
          </a:xfrm>
          <a:prstGeom prst="rect">
            <a:avLst/>
          </a:prstGeom>
        </p:spPr>
      </p:pic>
    </p:spTree>
    <p:extLst>
      <p:ext uri="{BB962C8B-B14F-4D97-AF65-F5344CB8AC3E}">
        <p14:creationId xmlns:p14="http://schemas.microsoft.com/office/powerpoint/2010/main" val="164978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rgbClr val="1F3864"/>
                </a:solidFill>
                <a:latin typeface="Source Sans Pro"/>
                <a:ea typeface="Source Sans Pro"/>
                <a:cs typeface="Roboto"/>
              </a:rPr>
              <a:t>E</a:t>
            </a:r>
            <a:r>
              <a:rPr lang="en-US" sz="4000">
                <a:solidFill>
                  <a:srgbClr val="1F3864"/>
                </a:solidFill>
                <a:latin typeface="Source Sans Pro"/>
                <a:ea typeface="Source Sans Pro"/>
                <a:cs typeface="Roboto"/>
              </a:rPr>
              <a:t>: Events Surrounding Illness - Fall </a:t>
            </a:r>
            <a:endParaRPr lang="en-US" sz="4000">
              <a:solidFill>
                <a:srgbClr val="1F3864"/>
              </a:solidFill>
            </a:endParaRPr>
          </a:p>
        </p:txBody>
      </p:sp>
      <p:sp>
        <p:nvSpPr>
          <p:cNvPr id="4" name="Content Placeholder 2"/>
          <p:cNvSpPr txBox="1">
            <a:spLocks/>
          </p:cNvSpPr>
          <p:nvPr/>
        </p:nvSpPr>
        <p:spPr>
          <a:xfrm>
            <a:off x="1272988" y="1825625"/>
            <a:ext cx="1091901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a:latin typeface="Source Sans Pro"/>
                <a:ea typeface="Source Sans Pro"/>
                <a:cs typeface="Roboto"/>
              </a:rPr>
              <a:t>ASK</a:t>
            </a:r>
            <a:endParaRPr lang="en-US" sz="2400">
              <a:latin typeface="Source Sans Pro"/>
              <a:ea typeface="Source Sans Pro"/>
              <a:cs typeface="Roboto"/>
            </a:endParaRPr>
          </a:p>
          <a:p>
            <a:pPr lvl="1"/>
            <a:r>
              <a:rPr lang="en-US">
                <a:latin typeface="Source Sans Pro"/>
                <a:ea typeface="Source Sans Pro"/>
                <a:cs typeface="Roboto"/>
              </a:rPr>
              <a:t>Was there a fall from 3 meters or more?</a:t>
            </a:r>
          </a:p>
          <a:p>
            <a:pPr lvl="1"/>
            <a:r>
              <a:rPr lang="en-US">
                <a:latin typeface="Source Sans Pro"/>
                <a:ea typeface="Source Sans Pro"/>
                <a:cs typeface="Roboto"/>
              </a:rPr>
              <a:t>Or twice their height in children? </a:t>
            </a:r>
            <a:endParaRPr lang="en-US">
              <a:solidFill>
                <a:schemeClr val="accent2"/>
              </a:solidFill>
              <a:latin typeface="Source Sans Pro" panose="020B0503030403020204" pitchFamily="34" charset="0"/>
              <a:ea typeface="Source Sans Pro" panose="020B0503030403020204" pitchFamily="34" charset="0"/>
              <a:cs typeface="Roboto" panose="02000000000000000000" pitchFamily="2" charset="0"/>
            </a:endParaRPr>
          </a:p>
          <a:p>
            <a:pPr marL="457200" lvl="1" indent="0">
              <a:buNone/>
            </a:pPr>
            <a:endParaRPr lang="en-US">
              <a:solidFill>
                <a:srgbClr val="000000"/>
              </a:solidFill>
              <a:latin typeface="Source Sans Pro"/>
              <a:ea typeface="Source Sans Pro"/>
              <a:cs typeface="Roboto"/>
            </a:endParaRPr>
          </a:p>
          <a:p>
            <a:pPr lvl="1"/>
            <a:r>
              <a:rPr lang="en-US">
                <a:latin typeface="Source Sans Pro"/>
                <a:ea typeface="Source Sans Pro"/>
                <a:cs typeface="Roboto"/>
              </a:rPr>
              <a:t>A greater distance fallen increases the chance of serious injury.</a:t>
            </a:r>
          </a:p>
          <a:p>
            <a:pPr lvl="1"/>
            <a:r>
              <a:rPr lang="en-US">
                <a:latin typeface="Source Sans Pro"/>
                <a:ea typeface="Source Sans Pro"/>
                <a:cs typeface="Roboto"/>
              </a:rPr>
              <a:t>Falls in adults are often associated with older age, alcohol intoxication, or failure of workplace equipment . </a:t>
            </a:r>
            <a:endParaRPr lang="en-US">
              <a:latin typeface="Source Sans Pro" panose="020B0503030403020204" pitchFamily="34" charset="0"/>
              <a:ea typeface="Source Sans Pro" panose="020B0503030403020204" pitchFamily="34" charset="0"/>
              <a:cs typeface="Roboto" panose="02000000000000000000" pitchFamily="2" charset="0"/>
            </a:endParaRPr>
          </a:p>
          <a:p>
            <a:pPr lvl="1"/>
            <a:r>
              <a:rPr lang="en-US">
                <a:latin typeface="Source Sans Pro"/>
                <a:ea typeface="Source Sans Pro"/>
                <a:cs typeface="Roboto"/>
              </a:rPr>
              <a:t>Falls in children are often from trees, windows or balconies. </a:t>
            </a:r>
            <a:endParaRPr lang="en-US">
              <a:latin typeface="Source Sans Pro" panose="020B0503030403020204" pitchFamily="34" charset="0"/>
              <a:ea typeface="Source Sans Pro" panose="020B0503030403020204" pitchFamily="34" charset="0"/>
              <a:cs typeface="Roboto" panose="02000000000000000000" pitchFamily="2" charset="0"/>
            </a:endParaRPr>
          </a:p>
          <a:p>
            <a:pPr lvl="2"/>
            <a:endParaRPr lang="en-US" sz="2400">
              <a:latin typeface="Source Sans Pro" panose="020B0503030403020204" pitchFamily="34" charset="0"/>
              <a:ea typeface="Source Sans Pro" panose="020B0503030403020204" pitchFamily="34" charset="0"/>
              <a:cs typeface="Roboto" panose="02000000000000000000" pitchFamily="2" charset="0"/>
            </a:endParaRPr>
          </a:p>
          <a:p>
            <a:pPr lvl="2"/>
            <a:endParaRPr lang="en-US" sz="2400">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47" y="3999494"/>
            <a:ext cx="1076641" cy="1132074"/>
          </a:xfrm>
          <a:prstGeom prst="rect">
            <a:avLst/>
          </a:prstGeom>
        </p:spPr>
      </p:pic>
      <p:sp>
        <p:nvSpPr>
          <p:cNvPr id="3" name="TextBox 2">
            <a:extLst>
              <a:ext uri="{FF2B5EF4-FFF2-40B4-BE49-F238E27FC236}">
                <a16:creationId xmlns:a16="http://schemas.microsoft.com/office/drawing/2014/main" id="{2371F9EB-AFA4-1E9C-4D02-DCA1B5AD6F28}"/>
              </a:ext>
            </a:extLst>
          </p:cNvPr>
          <p:cNvSpPr txBox="1"/>
          <p:nvPr/>
        </p:nvSpPr>
        <p:spPr>
          <a:xfrm>
            <a:off x="681086" y="3059668"/>
            <a:ext cx="1511952" cy="461665"/>
          </a:xfrm>
          <a:prstGeom prst="rect">
            <a:avLst/>
          </a:prstGeom>
          <a:noFill/>
        </p:spPr>
        <p:txBody>
          <a:bodyPr wrap="none" rtlCol="0">
            <a:spAutoFit/>
          </a:bodyPr>
          <a:lstStyle/>
          <a:p>
            <a:pPr marL="457200" lvl="1" indent="0">
              <a:buNone/>
            </a:pPr>
            <a:r>
              <a:rPr lang="en-US" sz="2400">
                <a:solidFill>
                  <a:schemeClr val="accent2"/>
                </a:solidFill>
                <a:latin typeface="Source Sans Pro"/>
                <a:ea typeface="Source Sans Pro"/>
                <a:cs typeface="Roboto"/>
              </a:rPr>
              <a:t>THINK</a:t>
            </a:r>
            <a:endParaRPr lang="en-US" sz="1800">
              <a:solidFill>
                <a:schemeClr val="accent2"/>
              </a:solidFill>
              <a:latin typeface="Source Sans Pro" panose="020B0503030403020204" pitchFamily="34" charset="0"/>
              <a:ea typeface="Source Sans Pro" panose="020B0503030403020204" pitchFamily="34" charset="0"/>
              <a:cs typeface="Roboto" panose="02000000000000000000" pitchFamily="2" charset="0"/>
            </a:endParaRPr>
          </a:p>
        </p:txBody>
      </p:sp>
    </p:spTree>
    <p:extLst>
      <p:ext uri="{BB962C8B-B14F-4D97-AF65-F5344CB8AC3E}">
        <p14:creationId xmlns:p14="http://schemas.microsoft.com/office/powerpoint/2010/main" val="1221078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498" y="146253"/>
            <a:ext cx="10515600" cy="1325563"/>
          </a:xfrm>
        </p:spPr>
        <p:txBody>
          <a:bodyPr>
            <a:normAutofit/>
          </a:bodyPr>
          <a:lstStyle/>
          <a:p>
            <a:r>
              <a:rPr lang="en-US" sz="4000" b="1">
                <a:solidFill>
                  <a:srgbClr val="1F3864"/>
                </a:solidFill>
                <a:latin typeface="Source Sans Pro"/>
                <a:ea typeface="Source Sans Pro"/>
                <a:cs typeface="Roboto"/>
              </a:rPr>
              <a:t>E</a:t>
            </a:r>
            <a:r>
              <a:rPr lang="en-US" sz="4000">
                <a:solidFill>
                  <a:srgbClr val="1F3864"/>
                </a:solidFill>
                <a:latin typeface="Source Sans Pro"/>
                <a:ea typeface="Source Sans Pro"/>
                <a:cs typeface="Roboto"/>
              </a:rPr>
              <a:t>: Events Surrounding Illness - Road Crash</a:t>
            </a:r>
            <a:endParaRPr lang="en-US" sz="4000">
              <a:solidFill>
                <a:srgbClr val="1F3864"/>
              </a:solidFill>
            </a:endParaRPr>
          </a:p>
        </p:txBody>
      </p:sp>
      <p:sp>
        <p:nvSpPr>
          <p:cNvPr id="4" name="Content Placeholder 2"/>
          <p:cNvSpPr txBox="1">
            <a:spLocks/>
          </p:cNvSpPr>
          <p:nvPr/>
        </p:nvSpPr>
        <p:spPr>
          <a:xfrm>
            <a:off x="445353" y="1475542"/>
            <a:ext cx="11304769" cy="46158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a:latin typeface="Source Sans Pro"/>
                <a:ea typeface="Source Sans Pro"/>
                <a:cs typeface="Roboto"/>
              </a:rPr>
              <a:t>ASK</a:t>
            </a:r>
            <a:endParaRPr lang="en-US" sz="2400">
              <a:latin typeface="Source Sans Pro"/>
              <a:ea typeface="Source Sans Pro"/>
              <a:cs typeface="Roboto" panose="02000000000000000000" pitchFamily="2" charset="0"/>
            </a:endParaRPr>
          </a:p>
          <a:p>
            <a:pPr lvl="1"/>
            <a:r>
              <a:rPr lang="en-US">
                <a:latin typeface="Source Sans Pro"/>
                <a:ea typeface="Source Sans Pro"/>
                <a:cs typeface="Roboto"/>
              </a:rPr>
              <a:t>Was a </a:t>
            </a:r>
            <a:r>
              <a:rPr lang="en-US" u="sng">
                <a:latin typeface="Source Sans Pro"/>
                <a:ea typeface="Source Sans Pro"/>
                <a:cs typeface="Roboto"/>
              </a:rPr>
              <a:t>pedestrian</a:t>
            </a:r>
            <a:r>
              <a:rPr lang="en-US">
                <a:latin typeface="Source Sans Pro"/>
                <a:ea typeface="Source Sans Pro"/>
                <a:cs typeface="Roboto"/>
              </a:rPr>
              <a:t> or </a:t>
            </a:r>
            <a:r>
              <a:rPr lang="en-US" u="sng">
                <a:latin typeface="Source Sans Pro"/>
                <a:ea typeface="Source Sans Pro"/>
                <a:cs typeface="Roboto"/>
              </a:rPr>
              <a:t>cyclist</a:t>
            </a:r>
            <a:r>
              <a:rPr lang="en-US">
                <a:latin typeface="Source Sans Pro"/>
                <a:ea typeface="Source Sans Pro"/>
                <a:cs typeface="Roboto"/>
              </a:rPr>
              <a:t> hit by a vehicle? </a:t>
            </a:r>
            <a:endParaRPr lang="en-US">
              <a:latin typeface="Source Sans Pro" panose="020B0503030403020204" pitchFamily="34" charset="0"/>
              <a:ea typeface="Source Sans Pro" panose="020B0503030403020204" pitchFamily="34" charset="0"/>
              <a:cs typeface="Roboto" panose="02000000000000000000" pitchFamily="2" charset="0"/>
            </a:endParaRPr>
          </a:p>
          <a:p>
            <a:pPr lvl="1"/>
            <a:r>
              <a:rPr lang="en-US">
                <a:latin typeface="Source Sans Pro"/>
                <a:ea typeface="Source Sans Pro"/>
                <a:cs typeface="Roboto"/>
              </a:rPr>
              <a:t>Were they on a </a:t>
            </a:r>
            <a:r>
              <a:rPr lang="en-US" u="sng">
                <a:latin typeface="Source Sans Pro"/>
                <a:ea typeface="Source Sans Pro"/>
                <a:cs typeface="Roboto"/>
              </a:rPr>
              <a:t>motorcycle</a:t>
            </a:r>
            <a:r>
              <a:rPr lang="en-US">
                <a:latin typeface="Source Sans Pro"/>
                <a:ea typeface="Source Sans Pro"/>
                <a:cs typeface="Roboto"/>
              </a:rPr>
              <a:t>?</a:t>
            </a:r>
          </a:p>
          <a:p>
            <a:pPr lvl="2"/>
            <a:r>
              <a:rPr lang="en-US" sz="2400">
                <a:latin typeface="Source Sans Pro"/>
                <a:ea typeface="Source Sans Pro"/>
                <a:cs typeface="Roboto"/>
              </a:rPr>
              <a:t>Were they thrown?  How far? </a:t>
            </a:r>
            <a:endParaRPr lang="en-US" sz="2400">
              <a:latin typeface="Source Sans Pro" panose="020B0503030403020204" pitchFamily="34" charset="0"/>
              <a:ea typeface="Source Sans Pro" panose="020B0503030403020204" pitchFamily="34" charset="0"/>
              <a:cs typeface="Roboto" panose="02000000000000000000" pitchFamily="2" charset="0"/>
            </a:endParaRPr>
          </a:p>
          <a:p>
            <a:pPr lvl="2"/>
            <a:r>
              <a:rPr lang="en-US" sz="2400">
                <a:latin typeface="Source Sans Pro"/>
                <a:ea typeface="Source Sans Pro"/>
                <a:cs typeface="Roboto"/>
              </a:rPr>
              <a:t>Were they wearing a helmet?</a:t>
            </a:r>
            <a:endParaRPr lang="en-US" sz="2400">
              <a:solidFill>
                <a:srgbClr val="FF0000"/>
              </a:solidFill>
              <a:latin typeface="Source Sans Pro"/>
              <a:ea typeface="Source Sans Pro"/>
              <a:cs typeface="Roboto"/>
            </a:endParaRPr>
          </a:p>
          <a:p>
            <a:pPr marL="0" indent="0">
              <a:buNone/>
            </a:pPr>
            <a:r>
              <a:rPr lang="en-US" sz="2400">
                <a:solidFill>
                  <a:schemeClr val="accent2"/>
                </a:solidFill>
                <a:latin typeface="Source Sans Pro"/>
                <a:ea typeface="Source Sans Pro"/>
                <a:cs typeface="Roboto"/>
              </a:rPr>
              <a:t>THINK</a:t>
            </a:r>
          </a:p>
          <a:p>
            <a:pPr lvl="2"/>
            <a:r>
              <a:rPr lang="en-US" sz="2400">
                <a:latin typeface="Source Sans Pro"/>
                <a:ea typeface="Source Sans Pro"/>
                <a:cs typeface="Roboto"/>
              </a:rPr>
              <a:t>Pedestrian or cyclists are always at high risk for serious injury.</a:t>
            </a:r>
          </a:p>
          <a:p>
            <a:pPr lvl="2"/>
            <a:r>
              <a:rPr lang="en-US" sz="2400">
                <a:latin typeface="Source Sans Pro"/>
                <a:ea typeface="Source Sans Pro"/>
                <a:cs typeface="Roboto"/>
              </a:rPr>
              <a:t>Young children may be less able to report events.</a:t>
            </a:r>
          </a:p>
          <a:p>
            <a:pPr lvl="2"/>
            <a:r>
              <a:rPr lang="en-US" sz="2400">
                <a:solidFill>
                  <a:schemeClr val="accent2"/>
                </a:solidFill>
                <a:latin typeface="Source Sans Pro"/>
                <a:ea typeface="Source Sans Pro"/>
                <a:cs typeface="Roboto"/>
              </a:rPr>
              <a:t>Always consider possible unwitnessed trauma in young children</a:t>
            </a:r>
            <a:r>
              <a:rPr lang="en-US" sz="2400">
                <a:latin typeface="Source Sans Pro"/>
                <a:ea typeface="Source Sans Pro"/>
                <a:cs typeface="Roboto"/>
              </a:rPr>
              <a:t>.</a:t>
            </a:r>
          </a:p>
          <a:p>
            <a:pPr lvl="2"/>
            <a:r>
              <a:rPr lang="en-US" sz="2400">
                <a:latin typeface="Source Sans Pro"/>
                <a:ea typeface="Source Sans Pro"/>
                <a:cs typeface="Roboto"/>
              </a:rPr>
              <a:t>Consider multiple injuries from direct impact and secondary impact if thrown.</a:t>
            </a:r>
          </a:p>
          <a:p>
            <a:pPr lvl="2"/>
            <a:r>
              <a:rPr lang="en-US" sz="2400">
                <a:latin typeface="Source Sans Pro"/>
                <a:ea typeface="Source Sans Pro"/>
                <a:cs typeface="Roboto"/>
              </a:rPr>
              <a:t>Common injury sites for motorcycle accidents are head, spine, chest, abdomen and pelvis (hitting handlebars) limbs and skin (hitting road). </a:t>
            </a:r>
            <a:endParaRPr lang="en-US" sz="2400">
              <a:latin typeface="Source Sans Pro" panose="020B0503030403020204" pitchFamily="34" charset="0"/>
              <a:ea typeface="Source Sans Pro" panose="020B0503030403020204" pitchFamily="34" charset="0"/>
              <a:cs typeface="Roboto" panose="02000000000000000000" pitchFamily="2" charset="0"/>
            </a:endParaRPr>
          </a:p>
          <a:p>
            <a:pPr lvl="2"/>
            <a:endParaRPr lang="en-US" sz="2400">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p:txBody>
      </p:sp>
      <p:sp>
        <p:nvSpPr>
          <p:cNvPr id="6" name="Rectangle 5"/>
          <p:cNvSpPr/>
          <p:nvPr/>
        </p:nvSpPr>
        <p:spPr>
          <a:xfrm>
            <a:off x="7950173" y="1475542"/>
            <a:ext cx="348343" cy="2400657"/>
          </a:xfrm>
          <a:prstGeom prst="rect">
            <a:avLst/>
          </a:prstGeom>
          <a:noFill/>
        </p:spPr>
        <p:txBody>
          <a:bodyPr wrap="square" lIns="91440" tIns="45720" rIns="91440" bIns="45720" anchor="t">
            <a:spAutoFit/>
          </a:bodyPr>
          <a:lstStyle/>
          <a:p>
            <a:pPr algn="ctr"/>
            <a:endParaRPr lang="en-US" sz="15000" b="1" cap="none" spc="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cs typeface="Calibri"/>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816" y="4026465"/>
            <a:ext cx="1076641" cy="1132074"/>
          </a:xfrm>
          <a:prstGeom prst="rect">
            <a:avLst/>
          </a:prstGeom>
        </p:spPr>
      </p:pic>
      <p:pic>
        <p:nvPicPr>
          <p:cNvPr id="3" name="Picture 4" descr="Logo&#10;&#10;Description automatically generated">
            <a:extLst>
              <a:ext uri="{FF2B5EF4-FFF2-40B4-BE49-F238E27FC236}">
                <a16:creationId xmlns:a16="http://schemas.microsoft.com/office/drawing/2014/main" id="{2603AAB5-7BA4-5073-8AC0-5449FFB97F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5673" y="1380063"/>
            <a:ext cx="3332378" cy="2299010"/>
          </a:xfrm>
          <a:prstGeom prst="rect">
            <a:avLst/>
          </a:prstGeom>
        </p:spPr>
      </p:pic>
    </p:spTree>
    <p:extLst>
      <p:ext uri="{BB962C8B-B14F-4D97-AF65-F5344CB8AC3E}">
        <p14:creationId xmlns:p14="http://schemas.microsoft.com/office/powerpoint/2010/main" val="1192802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613" y="-94946"/>
            <a:ext cx="10515600" cy="1325563"/>
          </a:xfrm>
        </p:spPr>
        <p:txBody>
          <a:bodyPr>
            <a:normAutofit/>
          </a:bodyPr>
          <a:lstStyle/>
          <a:p>
            <a:r>
              <a:rPr lang="en-US" sz="4000" b="1">
                <a:solidFill>
                  <a:srgbClr val="1F3864"/>
                </a:solidFill>
                <a:latin typeface="Source Sans Pro"/>
                <a:ea typeface="Source Sans Pro"/>
                <a:cs typeface="Roboto"/>
              </a:rPr>
              <a:t>E</a:t>
            </a:r>
            <a:r>
              <a:rPr lang="en-US" sz="4000">
                <a:solidFill>
                  <a:srgbClr val="1F3864"/>
                </a:solidFill>
                <a:latin typeface="Source Sans Pro"/>
                <a:ea typeface="Source Sans Pro"/>
                <a:cs typeface="Roboto"/>
              </a:rPr>
              <a:t>: Events Surrounding Illness – Road Crash </a:t>
            </a:r>
            <a:endParaRPr lang="en-US" sz="4000">
              <a:solidFill>
                <a:srgbClr val="1F3864"/>
              </a:solidFill>
            </a:endParaRPr>
          </a:p>
        </p:txBody>
      </p:sp>
      <p:sp>
        <p:nvSpPr>
          <p:cNvPr id="4" name="Content Placeholder 2"/>
          <p:cNvSpPr txBox="1">
            <a:spLocks/>
          </p:cNvSpPr>
          <p:nvPr/>
        </p:nvSpPr>
        <p:spPr>
          <a:xfrm>
            <a:off x="260233" y="1191141"/>
            <a:ext cx="10903974" cy="51839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latin typeface="Source Sans Pro"/>
                <a:ea typeface="Source Sans Pro"/>
                <a:cs typeface="Roboto"/>
              </a:rPr>
              <a:t>ASK</a:t>
            </a:r>
            <a:endParaRPr lang="en-US" sz="2400" dirty="0">
              <a:latin typeface="Source Sans Pro"/>
              <a:ea typeface="Source Sans Pro"/>
              <a:cs typeface="Roboto" panose="02000000000000000000" pitchFamily="2" charset="0"/>
            </a:endParaRPr>
          </a:p>
          <a:p>
            <a:pPr lvl="1"/>
            <a:r>
              <a:rPr lang="en-US" dirty="0">
                <a:latin typeface="Source Sans Pro"/>
                <a:ea typeface="Source Sans Pro"/>
                <a:cs typeface="Roboto"/>
              </a:rPr>
              <a:t>Was there a </a:t>
            </a:r>
            <a:r>
              <a:rPr lang="en-US" u="sng" dirty="0">
                <a:latin typeface="Source Sans Pro"/>
                <a:ea typeface="Source Sans Pro"/>
                <a:cs typeface="Roboto"/>
              </a:rPr>
              <a:t>road traffic crash</a:t>
            </a:r>
            <a:r>
              <a:rPr lang="en-US" dirty="0">
                <a:latin typeface="Source Sans Pro"/>
                <a:ea typeface="Source Sans Pro"/>
                <a:cs typeface="Roboto"/>
              </a:rPr>
              <a:t> at high speed?</a:t>
            </a:r>
          </a:p>
          <a:p>
            <a:pPr lvl="1"/>
            <a:r>
              <a:rPr lang="en-US" dirty="0">
                <a:latin typeface="Source Sans Pro"/>
                <a:ea typeface="Source Sans Pro"/>
                <a:cs typeface="Roboto"/>
              </a:rPr>
              <a:t>Was the person thrown from or trapped inside a vehicle?</a:t>
            </a:r>
          </a:p>
          <a:p>
            <a:pPr lvl="1"/>
            <a:r>
              <a:rPr lang="en-US" dirty="0">
                <a:latin typeface="Source Sans Pro"/>
                <a:ea typeface="Source Sans Pro"/>
                <a:cs typeface="Roboto"/>
              </a:rPr>
              <a:t>Did any occupants die in the crash?</a:t>
            </a:r>
          </a:p>
          <a:p>
            <a:pPr lvl="1"/>
            <a:r>
              <a:rPr lang="en-US" dirty="0">
                <a:latin typeface="Source Sans Pro"/>
                <a:ea typeface="Source Sans Pro"/>
                <a:cs typeface="Roboto"/>
              </a:rPr>
              <a:t>Was the person wearing a seatbelt? </a:t>
            </a:r>
            <a:endParaRPr lang="en-US" dirty="0">
              <a:solidFill>
                <a:srgbClr val="FF0000"/>
              </a:solidFill>
              <a:latin typeface="Source Sans Pro" panose="020B0503030403020204" pitchFamily="34" charset="0"/>
              <a:ea typeface="Source Sans Pro" panose="020B0503030403020204" pitchFamily="34" charset="0"/>
              <a:cs typeface="Roboto" panose="02000000000000000000" pitchFamily="2" charset="0"/>
            </a:endParaRPr>
          </a:p>
          <a:p>
            <a:pPr marL="0" indent="0">
              <a:buNone/>
            </a:pPr>
            <a:r>
              <a:rPr lang="en-US" sz="2400" dirty="0">
                <a:solidFill>
                  <a:schemeClr val="accent2"/>
                </a:solidFill>
                <a:latin typeface="Source Sans Pro"/>
                <a:ea typeface="Source Sans Pro"/>
                <a:cs typeface="Roboto"/>
              </a:rPr>
              <a:t>THINK</a:t>
            </a:r>
          </a:p>
          <a:p>
            <a:pPr lvl="2"/>
            <a:r>
              <a:rPr lang="en-US" sz="2400" dirty="0">
                <a:latin typeface="Source Sans Pro"/>
                <a:ea typeface="Source Sans Pro"/>
                <a:cs typeface="Roboto"/>
              </a:rPr>
              <a:t>In </a:t>
            </a:r>
            <a:r>
              <a:rPr lang="en-US" sz="2400" dirty="0">
                <a:solidFill>
                  <a:schemeClr val="accent2"/>
                </a:solidFill>
                <a:latin typeface="Source Sans Pro"/>
                <a:ea typeface="Source Sans Pro"/>
                <a:cs typeface="Roboto"/>
              </a:rPr>
              <a:t>higher-speed</a:t>
            </a:r>
            <a:r>
              <a:rPr lang="en-US" sz="2400" dirty="0">
                <a:latin typeface="Source Sans Pro"/>
                <a:ea typeface="Source Sans Pro"/>
                <a:cs typeface="Roboto"/>
              </a:rPr>
              <a:t> crashes, greater force is transmitted increasing injury risk. </a:t>
            </a:r>
            <a:endParaRPr lang="en-US" sz="2400" dirty="0">
              <a:latin typeface="Source Sans Pro"/>
              <a:ea typeface="Source Sans Pro"/>
              <a:cs typeface="Roboto" panose="02000000000000000000" pitchFamily="2" charset="0"/>
            </a:endParaRPr>
          </a:p>
          <a:p>
            <a:pPr lvl="2"/>
            <a:r>
              <a:rPr lang="en-US" sz="2400" dirty="0">
                <a:latin typeface="Source Sans Pro"/>
                <a:ea typeface="Source Sans Pro"/>
                <a:cs typeface="Roboto"/>
              </a:rPr>
              <a:t>Injury may occur from </a:t>
            </a:r>
            <a:r>
              <a:rPr lang="en-US" sz="2400" dirty="0">
                <a:solidFill>
                  <a:schemeClr val="accent2"/>
                </a:solidFill>
                <a:latin typeface="Source Sans Pro"/>
                <a:ea typeface="Source Sans Pro"/>
                <a:cs typeface="Roboto"/>
              </a:rPr>
              <a:t>impact </a:t>
            </a:r>
            <a:r>
              <a:rPr lang="en-US" sz="2400" dirty="0">
                <a:latin typeface="Source Sans Pro"/>
                <a:ea typeface="Source Sans Pro"/>
                <a:cs typeface="Roboto"/>
              </a:rPr>
              <a:t>with the windscreen or steering wheel.</a:t>
            </a:r>
          </a:p>
          <a:p>
            <a:pPr lvl="2"/>
            <a:r>
              <a:rPr lang="en-US" sz="2400" dirty="0">
                <a:latin typeface="Source Sans Pro"/>
                <a:ea typeface="Source Sans Pro"/>
                <a:cs typeface="Roboto"/>
              </a:rPr>
              <a:t>Injury may occur from sudden stopping of the vehicle.</a:t>
            </a:r>
          </a:p>
          <a:p>
            <a:pPr lvl="2"/>
            <a:r>
              <a:rPr lang="en-US" sz="2400" dirty="0">
                <a:latin typeface="Source Sans Pro"/>
                <a:ea typeface="Source Sans Pro"/>
                <a:cs typeface="Roboto"/>
              </a:rPr>
              <a:t>A person </a:t>
            </a:r>
            <a:r>
              <a:rPr lang="en-US" sz="2400" dirty="0">
                <a:solidFill>
                  <a:schemeClr val="accent2"/>
                </a:solidFill>
                <a:latin typeface="Source Sans Pro"/>
                <a:ea typeface="Source Sans Pro"/>
                <a:cs typeface="Roboto"/>
              </a:rPr>
              <a:t>thrown</a:t>
            </a:r>
            <a:r>
              <a:rPr lang="en-US" sz="2400" dirty="0">
                <a:latin typeface="Source Sans Pro"/>
                <a:ea typeface="Source Sans Pro"/>
                <a:cs typeface="Roboto"/>
              </a:rPr>
              <a:t> is at high risk for injury.</a:t>
            </a:r>
          </a:p>
          <a:p>
            <a:pPr lvl="2"/>
            <a:r>
              <a:rPr lang="en-US" sz="2400" dirty="0">
                <a:latin typeface="Source Sans Pro"/>
                <a:ea typeface="Source Sans Pro"/>
                <a:cs typeface="Roboto"/>
              </a:rPr>
              <a:t>Check if any part was trapped and for how long,</a:t>
            </a:r>
            <a:r>
              <a:rPr lang="en-US" sz="2400" dirty="0">
                <a:solidFill>
                  <a:srgbClr val="000000"/>
                </a:solidFill>
                <a:latin typeface="Source Sans Pro"/>
                <a:ea typeface="Source Sans Pro"/>
                <a:cs typeface="Roboto"/>
              </a:rPr>
              <a:t> </a:t>
            </a:r>
            <a:r>
              <a:rPr lang="en-US" sz="2400" dirty="0">
                <a:latin typeface="Source Sans Pro"/>
                <a:ea typeface="Source Sans Pro"/>
                <a:cs typeface="Roboto"/>
              </a:rPr>
              <a:t>consider </a:t>
            </a:r>
            <a:r>
              <a:rPr lang="en-US" sz="2400" dirty="0">
                <a:solidFill>
                  <a:schemeClr val="accent2"/>
                </a:solidFill>
                <a:latin typeface="Source Sans Pro"/>
                <a:ea typeface="Source Sans Pro"/>
                <a:cs typeface="Roboto"/>
              </a:rPr>
              <a:t>crush injury.</a:t>
            </a:r>
          </a:p>
          <a:p>
            <a:pPr lvl="2"/>
            <a:r>
              <a:rPr lang="en-US" sz="2400" dirty="0">
                <a:latin typeface="Source Sans Pro"/>
                <a:ea typeface="Source Sans Pro"/>
                <a:cs typeface="Roboto"/>
              </a:rPr>
              <a:t>A death at the scene suggests significant force .</a:t>
            </a:r>
            <a:endParaRPr lang="en-US" sz="2400" dirty="0">
              <a:latin typeface="Source Sans Pro"/>
              <a:ea typeface="Source Sans Pro"/>
              <a:cs typeface="Roboto" panose="02000000000000000000" pitchFamily="2" charset="0"/>
            </a:endParaRPr>
          </a:p>
          <a:p>
            <a:pPr lvl="2"/>
            <a:r>
              <a:rPr lang="en-US" sz="2400" dirty="0">
                <a:latin typeface="Source Sans Pro"/>
                <a:ea typeface="Source Sans Pro"/>
                <a:cs typeface="Roboto"/>
              </a:rPr>
              <a:t>Consider injury patterns if a person was or was </a:t>
            </a:r>
            <a:r>
              <a:rPr lang="en-US" sz="2400" dirty="0">
                <a:solidFill>
                  <a:schemeClr val="accent2"/>
                </a:solidFill>
                <a:latin typeface="Source Sans Pro"/>
                <a:ea typeface="Source Sans Pro"/>
                <a:cs typeface="Roboto"/>
              </a:rPr>
              <a:t>not wearing a seatbelt.</a:t>
            </a:r>
            <a:endParaRPr lang="en-US" sz="2400" dirty="0">
              <a:solidFill>
                <a:schemeClr val="accent2"/>
              </a:solidFill>
              <a:latin typeface="Source Sans Pro"/>
              <a:ea typeface="Source Sans Pro"/>
              <a:cs typeface="Roboto" panose="02000000000000000000" pitchFamily="2" charset="0"/>
            </a:endParaRPr>
          </a:p>
          <a:p>
            <a:pPr lvl="2"/>
            <a:endParaRPr lang="en-US" sz="2400" dirty="0">
              <a:latin typeface="Source Sans Pro" panose="020B0503030403020204" pitchFamily="34" charset="0"/>
              <a:ea typeface="Source Sans Pro" panose="020B0503030403020204" pitchFamily="34" charset="0"/>
              <a:cs typeface="Roboto" panose="02000000000000000000" pitchFamily="2" charset="0"/>
            </a:endParaRPr>
          </a:p>
          <a:p>
            <a:pPr lvl="2"/>
            <a:endParaRPr lang="en-US" sz="2400" dirty="0">
              <a:latin typeface="Source Sans Pro" panose="020B0503030403020204" pitchFamily="34" charset="0"/>
              <a:ea typeface="Source Sans Pro" panose="020B0503030403020204" pitchFamily="34" charset="0"/>
              <a:cs typeface="Roboto" panose="02000000000000000000" pitchFamily="2" charset="0"/>
            </a:endParaRPr>
          </a:p>
          <a:p>
            <a:pPr lvl="1"/>
            <a:endParaRPr lang="en-US" dirty="0">
              <a:latin typeface="Source Sans Pro" panose="020B0503030403020204" pitchFamily="34" charset="0"/>
              <a:ea typeface="Source Sans Pro" panose="020B0503030403020204" pitchFamily="34" charset="0"/>
              <a:cs typeface="Roboto" panose="02000000000000000000" pitchFamily="2" charset="0"/>
            </a:endParaRPr>
          </a:p>
          <a:p>
            <a:pPr lvl="1"/>
            <a:endParaRPr lang="en-US" dirty="0">
              <a:latin typeface="Source Sans Pro" panose="020B0503030403020204" pitchFamily="34" charset="0"/>
              <a:ea typeface="Source Sans Pro" panose="020B0503030403020204" pitchFamily="34" charset="0"/>
              <a:cs typeface="Roboto" panose="02000000000000000000" pitchFamily="2"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213" y="3714824"/>
            <a:ext cx="869622" cy="914396"/>
          </a:xfrm>
          <a:prstGeom prst="rect">
            <a:avLst/>
          </a:prstGeom>
        </p:spPr>
      </p:pic>
      <p:pic>
        <p:nvPicPr>
          <p:cNvPr id="3" name="Picture 4" descr="A picture containing text&#10;&#10;Description automatically generated">
            <a:extLst>
              <a:ext uri="{FF2B5EF4-FFF2-40B4-BE49-F238E27FC236}">
                <a16:creationId xmlns:a16="http://schemas.microsoft.com/office/drawing/2014/main" id="{92FC6D6B-DB72-9831-1714-E7CCBA5103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3554" y="1080667"/>
            <a:ext cx="3006504" cy="2092920"/>
          </a:xfrm>
          <a:prstGeom prst="rect">
            <a:avLst/>
          </a:prstGeom>
        </p:spPr>
      </p:pic>
    </p:spTree>
    <p:extLst>
      <p:ext uri="{BB962C8B-B14F-4D97-AF65-F5344CB8AC3E}">
        <p14:creationId xmlns:p14="http://schemas.microsoft.com/office/powerpoint/2010/main" val="624488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EE804F71-BB6A-07E6-F43C-9BC691BA93A6}"/>
              </a:ext>
            </a:extLst>
          </p:cNvPr>
          <p:cNvSpPr/>
          <p:nvPr/>
        </p:nvSpPr>
        <p:spPr>
          <a:xfrm>
            <a:off x="1708991" y="2247728"/>
            <a:ext cx="3516053" cy="139515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FF"/>
                </a:solidFill>
                <a:ea typeface="Calibri"/>
                <a:cs typeface="Calibri"/>
              </a:rPr>
              <a:t>ABCDE Trauma Primary Survey </a:t>
            </a:r>
          </a:p>
        </p:txBody>
      </p:sp>
      <p:sp>
        <p:nvSpPr>
          <p:cNvPr id="5" name="Arrow: Chevron 4">
            <a:extLst>
              <a:ext uri="{FF2B5EF4-FFF2-40B4-BE49-F238E27FC236}">
                <a16:creationId xmlns:a16="http://schemas.microsoft.com/office/drawing/2014/main" id="{BBCF629C-65A3-D306-F0B5-5F2ACD5DAB16}"/>
              </a:ext>
            </a:extLst>
          </p:cNvPr>
          <p:cNvSpPr/>
          <p:nvPr/>
        </p:nvSpPr>
        <p:spPr>
          <a:xfrm>
            <a:off x="4798326" y="2235260"/>
            <a:ext cx="3075709" cy="1407622"/>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a:solidFill>
                  <a:srgbClr val="FFFFFF"/>
                </a:solidFill>
              </a:rPr>
              <a:t>SAMPLE History</a:t>
            </a:r>
            <a:endParaRPr lang="en-GB" sz="2400">
              <a:solidFill>
                <a:srgbClr val="FFFFFF"/>
              </a:solidFill>
            </a:endParaRPr>
          </a:p>
        </p:txBody>
      </p:sp>
      <p:sp>
        <p:nvSpPr>
          <p:cNvPr id="6" name="Arrow: Chevron 5">
            <a:extLst>
              <a:ext uri="{FF2B5EF4-FFF2-40B4-BE49-F238E27FC236}">
                <a16:creationId xmlns:a16="http://schemas.microsoft.com/office/drawing/2014/main" id="{B3DAEA10-EFD7-8ACF-BEE6-0FD4FE684EBB}"/>
              </a:ext>
            </a:extLst>
          </p:cNvPr>
          <p:cNvSpPr/>
          <p:nvPr/>
        </p:nvSpPr>
        <p:spPr>
          <a:xfrm>
            <a:off x="7411870" y="2264357"/>
            <a:ext cx="3332826" cy="139515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a:solidFill>
                  <a:srgbClr val="FFFFFF"/>
                </a:solidFill>
              </a:rPr>
              <a:t>Trauma Secondary Survey</a:t>
            </a:r>
            <a:endParaRPr lang="en-GB" sz="2400">
              <a:solidFill>
                <a:srgbClr val="FFFFFF"/>
              </a:solidFill>
            </a:endParaRPr>
          </a:p>
        </p:txBody>
      </p:sp>
      <p:sp>
        <p:nvSpPr>
          <p:cNvPr id="8" name="Title 1">
            <a:extLst>
              <a:ext uri="{FF2B5EF4-FFF2-40B4-BE49-F238E27FC236}">
                <a16:creationId xmlns:a16="http://schemas.microsoft.com/office/drawing/2014/main" id="{A881EAF9-22ED-1261-2D0E-64D4CEAC573D}"/>
              </a:ext>
            </a:extLst>
          </p:cNvPr>
          <p:cNvSpPr>
            <a:spLocks noGrp="1"/>
          </p:cNvSpPr>
          <p:nvPr>
            <p:ph type="title"/>
          </p:nvPr>
        </p:nvSpPr>
        <p:spPr/>
        <p:txBody>
          <a:bodyPr>
            <a:normAutofit/>
          </a:bodyPr>
          <a:lstStyle/>
          <a:p>
            <a:r>
              <a:rPr lang="en-US" sz="4000">
                <a:solidFill>
                  <a:srgbClr val="1F3864"/>
                </a:solidFill>
                <a:latin typeface="Source Sans Pro"/>
                <a:ea typeface="Source Sans Pro"/>
                <a:cs typeface="Roboto"/>
              </a:rPr>
              <a:t>The Approach to Trauma</a:t>
            </a:r>
            <a:endParaRPr lang="en-US" sz="4000">
              <a:solidFill>
                <a:srgbClr val="1F3864"/>
              </a:solidFill>
            </a:endParaRPr>
          </a:p>
        </p:txBody>
      </p:sp>
      <p:sp>
        <p:nvSpPr>
          <p:cNvPr id="10" name="Rectangle 9">
            <a:extLst>
              <a:ext uri="{FF2B5EF4-FFF2-40B4-BE49-F238E27FC236}">
                <a16:creationId xmlns:a16="http://schemas.microsoft.com/office/drawing/2014/main" id="{A7DB0964-F30A-65EC-1D5E-AE258231460B}"/>
              </a:ext>
            </a:extLst>
          </p:cNvPr>
          <p:cNvSpPr/>
          <p:nvPr/>
        </p:nvSpPr>
        <p:spPr>
          <a:xfrm>
            <a:off x="2798163" y="3714190"/>
            <a:ext cx="6506194" cy="1047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Z" sz="2400">
                <a:solidFill>
                  <a:schemeClr val="tx1"/>
                </a:solidFill>
                <a:latin typeface="Source Sans Pro"/>
                <a:ea typeface="Source Sans Pro"/>
              </a:rPr>
              <a:t>If any life-threatening problems are identified</a:t>
            </a:r>
          </a:p>
          <a:p>
            <a:pPr algn="ctr"/>
            <a:r>
              <a:rPr lang="en-NZ" sz="2400">
                <a:solidFill>
                  <a:schemeClr val="tx1"/>
                </a:solidFill>
                <a:latin typeface="Source Sans Pro"/>
                <a:ea typeface="Source Sans Pro"/>
              </a:rPr>
              <a:t>STOP and MANAGE them. </a:t>
            </a:r>
            <a:endParaRPr lang="en-GB" sz="2400">
              <a:solidFill>
                <a:schemeClr val="tx1"/>
              </a:solidFill>
              <a:latin typeface="Source Sans Pro" panose="020B0503030403020204" pitchFamily="34" charset="0"/>
              <a:ea typeface="Source Sans Pro" panose="020B0503030403020204" pitchFamily="34" charset="0"/>
            </a:endParaRPr>
          </a:p>
          <a:p>
            <a:pPr algn="ctr"/>
            <a:r>
              <a:rPr lang="en-NZ" sz="2400">
                <a:solidFill>
                  <a:schemeClr val="tx1"/>
                </a:solidFill>
                <a:latin typeface="Source Sans Pro"/>
                <a:ea typeface="Source Sans Pro"/>
              </a:rPr>
              <a:t>Then, return to ABCDE.</a:t>
            </a:r>
            <a:endParaRPr lang="en-GB" sz="2400">
              <a:solidFill>
                <a:schemeClr val="tx1"/>
              </a:solidFill>
              <a:latin typeface="Source Sans Pro" panose="020B0503030403020204" pitchFamily="34" charset="0"/>
              <a:ea typeface="Source Sans Pro" panose="020B0503030403020204" pitchFamily="34" charset="0"/>
            </a:endParaRPr>
          </a:p>
        </p:txBody>
      </p:sp>
      <p:sp>
        <p:nvSpPr>
          <p:cNvPr id="12" name="Rectangle 11">
            <a:extLst>
              <a:ext uri="{FF2B5EF4-FFF2-40B4-BE49-F238E27FC236}">
                <a16:creationId xmlns:a16="http://schemas.microsoft.com/office/drawing/2014/main" id="{20D65CB6-AC4D-A270-3A03-4746A1EECEF2}"/>
              </a:ext>
            </a:extLst>
          </p:cNvPr>
          <p:cNvSpPr/>
          <p:nvPr/>
        </p:nvSpPr>
        <p:spPr>
          <a:xfrm>
            <a:off x="285633" y="5413647"/>
            <a:ext cx="11625926" cy="777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400">
                <a:solidFill>
                  <a:schemeClr val="tx2"/>
                </a:solidFill>
                <a:latin typeface="Source Sans Pro"/>
                <a:ea typeface="Source Sans Pro"/>
                <a:cs typeface="Arial"/>
              </a:rPr>
              <a:t>The Trauma Secondary Survey is a complete head-to-toe examination looking for injuries not identified during the trauma primary survey.</a:t>
            </a:r>
            <a:endParaRPr lang="en-US" sz="2400">
              <a:solidFill>
                <a:schemeClr val="tx2"/>
              </a:solidFill>
              <a:latin typeface="Source Sans Pro"/>
              <a:ea typeface="Source Sans Pro"/>
              <a:cs typeface="Calibri"/>
            </a:endParaRPr>
          </a:p>
        </p:txBody>
      </p:sp>
      <p:sp>
        <p:nvSpPr>
          <p:cNvPr id="14" name="Arrow: Left 13">
            <a:extLst>
              <a:ext uri="{FF2B5EF4-FFF2-40B4-BE49-F238E27FC236}">
                <a16:creationId xmlns:a16="http://schemas.microsoft.com/office/drawing/2014/main" id="{AEEBE107-BD6E-49D9-A3FB-AD44B144F055}"/>
              </a:ext>
            </a:extLst>
          </p:cNvPr>
          <p:cNvSpPr/>
          <p:nvPr/>
        </p:nvSpPr>
        <p:spPr>
          <a:xfrm>
            <a:off x="3562984" y="4789108"/>
            <a:ext cx="4976553" cy="382386"/>
          </a:xfrm>
          <a:prstGeom prst="lef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Left 14">
            <a:extLst>
              <a:ext uri="{FF2B5EF4-FFF2-40B4-BE49-F238E27FC236}">
                <a16:creationId xmlns:a16="http://schemas.microsoft.com/office/drawing/2014/main" id="{1F60066C-73D9-32BC-CAE7-E351636460A5}"/>
              </a:ext>
            </a:extLst>
          </p:cNvPr>
          <p:cNvSpPr/>
          <p:nvPr/>
        </p:nvSpPr>
        <p:spPr>
          <a:xfrm rot="10800000">
            <a:off x="2185849" y="1787898"/>
            <a:ext cx="7978717" cy="382386"/>
          </a:xfrm>
          <a:prstGeom prst="lef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Tree>
    <p:extLst>
      <p:ext uri="{BB962C8B-B14F-4D97-AF65-F5344CB8AC3E}">
        <p14:creationId xmlns:p14="http://schemas.microsoft.com/office/powerpoint/2010/main" val="3662639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779" y="132117"/>
            <a:ext cx="10515600" cy="1325563"/>
          </a:xfrm>
        </p:spPr>
        <p:txBody>
          <a:bodyPr>
            <a:normAutofit/>
          </a:bodyPr>
          <a:lstStyle/>
          <a:p>
            <a:r>
              <a:rPr lang="en-US" sz="4000" b="1">
                <a:solidFill>
                  <a:srgbClr val="1F3864"/>
                </a:solidFill>
                <a:latin typeface="Source Sans Pro"/>
                <a:ea typeface="Source Sans Pro"/>
                <a:cs typeface="Roboto"/>
              </a:rPr>
              <a:t>E</a:t>
            </a:r>
            <a:r>
              <a:rPr lang="en-US" sz="4000">
                <a:solidFill>
                  <a:srgbClr val="1F3864"/>
                </a:solidFill>
                <a:latin typeface="Source Sans Pro"/>
                <a:ea typeface="Source Sans Pro"/>
                <a:cs typeface="Roboto"/>
              </a:rPr>
              <a:t>: Events Surrounding Illness - Assault </a:t>
            </a:r>
            <a:endParaRPr lang="en-US" sz="4000">
              <a:solidFill>
                <a:srgbClr val="1F3864"/>
              </a:solidFill>
            </a:endParaRPr>
          </a:p>
        </p:txBody>
      </p:sp>
      <p:sp>
        <p:nvSpPr>
          <p:cNvPr id="4" name="Content Placeholder 2"/>
          <p:cNvSpPr txBox="1">
            <a:spLocks/>
          </p:cNvSpPr>
          <p:nvPr/>
        </p:nvSpPr>
        <p:spPr>
          <a:xfrm>
            <a:off x="499747" y="1281349"/>
            <a:ext cx="9127577" cy="50323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a:latin typeface="Source Sans Pro"/>
                <a:ea typeface="Source Sans Pro"/>
                <a:cs typeface="Roboto"/>
              </a:rPr>
              <a:t>ASK</a:t>
            </a:r>
            <a:endParaRPr lang="en-US" sz="2400">
              <a:latin typeface="Source Sans Pro"/>
              <a:ea typeface="Source Sans Pro"/>
              <a:cs typeface="Roboto" panose="02000000000000000000" pitchFamily="2" charset="0"/>
            </a:endParaRPr>
          </a:p>
          <a:p>
            <a:pPr lvl="1"/>
            <a:r>
              <a:rPr lang="en-US">
                <a:latin typeface="Source Sans Pro" panose="020B0503030403020204" pitchFamily="34" charset="0"/>
                <a:ea typeface="Source Sans Pro" panose="020B0503030403020204" pitchFamily="34" charset="0"/>
                <a:cs typeface="Roboto" panose="02000000000000000000" pitchFamily="2" charset="0"/>
              </a:rPr>
              <a:t>Was a weapon used?</a:t>
            </a:r>
          </a:p>
          <a:p>
            <a:pPr lvl="1"/>
            <a:r>
              <a:rPr lang="en-US">
                <a:latin typeface="Source Sans Pro" panose="020B0503030403020204" pitchFamily="34" charset="0"/>
                <a:ea typeface="Source Sans Pro" panose="020B0503030403020204" pitchFamily="34" charset="0"/>
                <a:cs typeface="Roboto" panose="02000000000000000000" pitchFamily="2" charset="0"/>
              </a:rPr>
              <a:t>What type of weapon? </a:t>
            </a:r>
          </a:p>
          <a:p>
            <a:pPr lvl="1"/>
            <a:endParaRPr lang="en-US">
              <a:solidFill>
                <a:srgbClr val="FF0000"/>
              </a:solidFill>
              <a:latin typeface="Source Sans Pro" panose="020B0503030403020204" pitchFamily="34" charset="0"/>
              <a:ea typeface="Source Sans Pro" panose="020B0503030403020204" pitchFamily="34" charset="0"/>
              <a:cs typeface="Roboto" panose="02000000000000000000" pitchFamily="2" charset="0"/>
            </a:endParaRPr>
          </a:p>
          <a:p>
            <a:pPr marL="0" indent="0">
              <a:buNone/>
            </a:pPr>
            <a:r>
              <a:rPr lang="en-US" sz="2400">
                <a:solidFill>
                  <a:schemeClr val="accent2"/>
                </a:solidFill>
                <a:latin typeface="Source Sans Pro"/>
                <a:ea typeface="Source Sans Pro"/>
                <a:cs typeface="Roboto"/>
              </a:rPr>
              <a:t>THINK</a:t>
            </a:r>
          </a:p>
          <a:p>
            <a:pPr lvl="2"/>
            <a:r>
              <a:rPr lang="en-US" sz="2400">
                <a:latin typeface="Source Sans Pro" panose="020B0503030403020204" pitchFamily="34" charset="0"/>
                <a:ea typeface="Source Sans Pro" panose="020B0503030403020204" pitchFamily="34" charset="0"/>
                <a:cs typeface="Roboto" panose="02000000000000000000" pitchFamily="2" charset="0"/>
              </a:rPr>
              <a:t>A gunshot or stab wound patient may have multiple wounds.</a:t>
            </a:r>
          </a:p>
          <a:p>
            <a:pPr lvl="2"/>
            <a:r>
              <a:rPr lang="en-US" sz="2400">
                <a:latin typeface="Source Sans Pro"/>
                <a:ea typeface="Source Sans Pro"/>
                <a:cs typeface="Roboto"/>
              </a:rPr>
              <a:t>Always</a:t>
            </a:r>
            <a:r>
              <a:rPr lang="en-US" sz="2400">
                <a:solidFill>
                  <a:schemeClr val="accent2"/>
                </a:solidFill>
                <a:latin typeface="Source Sans Pro"/>
                <a:ea typeface="Source Sans Pro"/>
                <a:cs typeface="Roboto"/>
              </a:rPr>
              <a:t> check the entire body</a:t>
            </a:r>
            <a:r>
              <a:rPr lang="en-US" sz="2400">
                <a:latin typeface="Source Sans Pro"/>
                <a:ea typeface="Source Sans Pro"/>
                <a:cs typeface="Roboto"/>
              </a:rPr>
              <a:t> for wounds.</a:t>
            </a:r>
            <a:endParaRPr lang="en-US" sz="2400">
              <a:latin typeface="Source Sans Pro"/>
              <a:ea typeface="Source Sans Pro"/>
              <a:cs typeface="Roboto" panose="02000000000000000000" pitchFamily="2" charset="0"/>
            </a:endParaRPr>
          </a:p>
          <a:p>
            <a:pPr lvl="3"/>
            <a:r>
              <a:rPr lang="en-US" sz="2400">
                <a:latin typeface="Source Sans Pro" panose="020B0503030403020204" pitchFamily="34" charset="0"/>
                <a:ea typeface="Source Sans Pro" panose="020B0503030403020204" pitchFamily="34" charset="0"/>
                <a:cs typeface="Roboto" panose="02000000000000000000" pitchFamily="2" charset="0"/>
              </a:rPr>
              <a:t>A bullet may not follow a direct path in the body.</a:t>
            </a:r>
          </a:p>
          <a:p>
            <a:pPr lvl="3"/>
            <a:r>
              <a:rPr lang="en-US" sz="2400">
                <a:latin typeface="Source Sans Pro" panose="020B0503030403020204" pitchFamily="34" charset="0"/>
                <a:ea typeface="Source Sans Pro" panose="020B0503030403020204" pitchFamily="34" charset="0"/>
                <a:cs typeface="Roboto" panose="02000000000000000000" pitchFamily="2" charset="0"/>
              </a:rPr>
              <a:t>Many internal organs can be injured by one bullet.</a:t>
            </a:r>
          </a:p>
          <a:p>
            <a:pPr lvl="3"/>
            <a:r>
              <a:rPr lang="en-US" sz="2400">
                <a:latin typeface="Source Sans Pro" panose="020B0503030403020204" pitchFamily="34" charset="0"/>
                <a:ea typeface="Source Sans Pro" panose="020B0503030403020204" pitchFamily="34" charset="0"/>
                <a:cs typeface="Roboto" panose="02000000000000000000" pitchFamily="2" charset="0"/>
              </a:rPr>
              <a:t>Consider length of blade used for stab wound.</a:t>
            </a:r>
          </a:p>
          <a:p>
            <a:pPr lvl="2"/>
            <a:r>
              <a:rPr lang="en-US" sz="2400">
                <a:latin typeface="Source Sans Pro" panose="020B0503030403020204" pitchFamily="34" charset="0"/>
                <a:ea typeface="Source Sans Pro" panose="020B0503030403020204" pitchFamily="34" charset="0"/>
                <a:cs typeface="Roboto" panose="02000000000000000000" pitchFamily="2" charset="0"/>
              </a:rPr>
              <a:t>Injuries from blunt objects can cause damage to organs as well as bruises, lacerations and fractures .</a:t>
            </a: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p:txBody>
      </p:sp>
      <p:sp>
        <p:nvSpPr>
          <p:cNvPr id="6" name="Rectangle 5"/>
          <p:cNvSpPr/>
          <p:nvPr/>
        </p:nvSpPr>
        <p:spPr>
          <a:xfrm>
            <a:off x="5747657" y="1316157"/>
            <a:ext cx="348343" cy="2400657"/>
          </a:xfrm>
          <a:prstGeom prst="rect">
            <a:avLst/>
          </a:prstGeom>
          <a:noFill/>
        </p:spPr>
        <p:txBody>
          <a:bodyPr wrap="square" lIns="91440" tIns="45720" rIns="91440" bIns="45720" anchor="t">
            <a:spAutoFit/>
          </a:bodyPr>
          <a:lstStyle/>
          <a:p>
            <a:pPr algn="ctr"/>
            <a:endParaRPr lang="en-US" sz="15000" b="1" cap="none" spc="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cs typeface="Calibri"/>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233" y="4311581"/>
            <a:ext cx="1076641" cy="1132074"/>
          </a:xfrm>
          <a:prstGeom prst="rect">
            <a:avLst/>
          </a:prstGeom>
        </p:spPr>
      </p:pic>
      <p:pic>
        <p:nvPicPr>
          <p:cNvPr id="3" name="Picture 4">
            <a:extLst>
              <a:ext uri="{FF2B5EF4-FFF2-40B4-BE49-F238E27FC236}">
                <a16:creationId xmlns:a16="http://schemas.microsoft.com/office/drawing/2014/main" id="{5AE76D54-6119-BDC8-F327-908060EA08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93399" y="1282282"/>
            <a:ext cx="2925998" cy="2086723"/>
          </a:xfrm>
          <a:prstGeom prst="rect">
            <a:avLst/>
          </a:prstGeom>
        </p:spPr>
      </p:pic>
    </p:spTree>
    <p:extLst>
      <p:ext uri="{BB962C8B-B14F-4D97-AF65-F5344CB8AC3E}">
        <p14:creationId xmlns:p14="http://schemas.microsoft.com/office/powerpoint/2010/main" val="1137962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4" y="0"/>
            <a:ext cx="10515600" cy="1325563"/>
          </a:xfrm>
        </p:spPr>
        <p:txBody>
          <a:bodyPr>
            <a:normAutofit/>
          </a:bodyPr>
          <a:lstStyle/>
          <a:p>
            <a:r>
              <a:rPr lang="en-US" sz="4000" b="1">
                <a:solidFill>
                  <a:srgbClr val="1F3864"/>
                </a:solidFill>
                <a:latin typeface="Source Sans Pro"/>
                <a:ea typeface="Source Sans Pro"/>
                <a:cs typeface="Roboto"/>
              </a:rPr>
              <a:t>E:</a:t>
            </a:r>
            <a:r>
              <a:rPr lang="en-US" sz="4000">
                <a:solidFill>
                  <a:srgbClr val="1F3864"/>
                </a:solidFill>
                <a:latin typeface="Source Sans Pro"/>
                <a:ea typeface="Source Sans Pro"/>
                <a:cs typeface="Roboto"/>
              </a:rPr>
              <a:t> Events Surrounding Illness - Burn </a:t>
            </a:r>
            <a:endParaRPr lang="en-US" sz="4000">
              <a:solidFill>
                <a:srgbClr val="1F3864"/>
              </a:solidFill>
            </a:endParaRPr>
          </a:p>
        </p:txBody>
      </p:sp>
      <p:sp>
        <p:nvSpPr>
          <p:cNvPr id="4" name="Content Placeholder 2"/>
          <p:cNvSpPr txBox="1">
            <a:spLocks/>
          </p:cNvSpPr>
          <p:nvPr/>
        </p:nvSpPr>
        <p:spPr>
          <a:xfrm>
            <a:off x="348067" y="1324420"/>
            <a:ext cx="11497167" cy="53543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a:latin typeface="Source Sans Pro"/>
                <a:ea typeface="Source Sans Pro"/>
                <a:cs typeface="Roboto"/>
              </a:rPr>
              <a:t>ASK</a:t>
            </a:r>
            <a:endParaRPr lang="en-US" sz="2400">
              <a:latin typeface="Source Sans Pro"/>
              <a:ea typeface="Source Sans Pro"/>
              <a:cs typeface="Roboto" panose="02000000000000000000" pitchFamily="2" charset="0"/>
            </a:endParaRPr>
          </a:p>
          <a:p>
            <a:pPr lvl="1"/>
            <a:r>
              <a:rPr lang="en-US">
                <a:latin typeface="Source Sans Pro"/>
                <a:ea typeface="Source Sans Pro"/>
                <a:cs typeface="Roboto"/>
              </a:rPr>
              <a:t>Was there a burn? </a:t>
            </a:r>
            <a:endParaRPr lang="en-US">
              <a:latin typeface="Source Sans Pro" panose="020B0503030403020204" pitchFamily="34" charset="0"/>
              <a:ea typeface="Source Sans Pro" panose="020B0503030403020204" pitchFamily="34" charset="0"/>
              <a:cs typeface="Roboto" panose="02000000000000000000" pitchFamily="2" charset="0"/>
            </a:endParaRPr>
          </a:p>
          <a:p>
            <a:pPr lvl="1"/>
            <a:r>
              <a:rPr lang="en-US">
                <a:latin typeface="Source Sans Pro"/>
                <a:ea typeface="Source Sans Pro"/>
                <a:cs typeface="Roboto"/>
              </a:rPr>
              <a:t>What type of burn was it?</a:t>
            </a:r>
          </a:p>
          <a:p>
            <a:pPr lvl="1"/>
            <a:r>
              <a:rPr lang="en-US">
                <a:latin typeface="Source Sans Pro"/>
                <a:ea typeface="Source Sans Pro"/>
                <a:cs typeface="Roboto"/>
              </a:rPr>
              <a:t>Was first aid provided at the scene?</a:t>
            </a:r>
            <a:endParaRPr lang="en-US">
              <a:solidFill>
                <a:srgbClr val="FF0000"/>
              </a:solidFill>
              <a:latin typeface="Source Sans Pro"/>
              <a:ea typeface="Source Sans Pro"/>
              <a:cs typeface="Roboto"/>
            </a:endParaRPr>
          </a:p>
          <a:p>
            <a:pPr marL="0" indent="0">
              <a:buNone/>
            </a:pPr>
            <a:r>
              <a:rPr lang="en-US" sz="2400">
                <a:solidFill>
                  <a:schemeClr val="accent2"/>
                </a:solidFill>
                <a:latin typeface="Source Sans Pro"/>
                <a:ea typeface="Source Sans Pro"/>
                <a:cs typeface="Roboto"/>
              </a:rPr>
              <a:t>THINK</a:t>
            </a:r>
          </a:p>
          <a:p>
            <a:pPr lvl="2"/>
            <a:r>
              <a:rPr lang="en-US" sz="2400">
                <a:solidFill>
                  <a:schemeClr val="accent2"/>
                </a:solidFill>
                <a:latin typeface="Source Sans Pro"/>
                <a:ea typeface="Source Sans Pro"/>
                <a:cs typeface="Roboto"/>
              </a:rPr>
              <a:t>Flame burns </a:t>
            </a:r>
            <a:r>
              <a:rPr lang="en-US" sz="2400">
                <a:latin typeface="Source Sans Pro"/>
                <a:ea typeface="Source Sans Pro"/>
                <a:cs typeface="Roboto"/>
              </a:rPr>
              <a:t>in an enclosed space may cause inhalation or airway injury.</a:t>
            </a:r>
          </a:p>
          <a:p>
            <a:pPr lvl="2"/>
            <a:r>
              <a:rPr lang="en-US" sz="2400">
                <a:solidFill>
                  <a:schemeClr val="accent2"/>
                </a:solidFill>
                <a:latin typeface="Source Sans Pro"/>
                <a:ea typeface="Source Sans Pro"/>
                <a:cs typeface="Roboto"/>
              </a:rPr>
              <a:t>Scald burns </a:t>
            </a:r>
            <a:r>
              <a:rPr lang="en-US" sz="2400">
                <a:latin typeface="Source Sans Pro"/>
                <a:ea typeface="Source Sans Pro"/>
                <a:cs typeface="Roboto"/>
              </a:rPr>
              <a:t>are common in children.</a:t>
            </a:r>
          </a:p>
          <a:p>
            <a:pPr lvl="2"/>
            <a:r>
              <a:rPr lang="en-US" sz="2400">
                <a:latin typeface="Source Sans Pro"/>
                <a:ea typeface="Source Sans Pro"/>
                <a:cs typeface="Roboto"/>
              </a:rPr>
              <a:t>Injuries from </a:t>
            </a:r>
            <a:r>
              <a:rPr lang="en-US" sz="2400">
                <a:solidFill>
                  <a:schemeClr val="accent2"/>
                </a:solidFill>
                <a:latin typeface="Source Sans Pro"/>
                <a:ea typeface="Source Sans Pro"/>
                <a:cs typeface="Roboto"/>
              </a:rPr>
              <a:t>electrical burns </a:t>
            </a:r>
            <a:r>
              <a:rPr lang="en-US" sz="2400">
                <a:latin typeface="Source Sans Pro"/>
                <a:ea typeface="Source Sans Pro"/>
                <a:cs typeface="Roboto"/>
              </a:rPr>
              <a:t>may appear small but can cause extensive tissue and muscle damage.</a:t>
            </a:r>
          </a:p>
          <a:p>
            <a:pPr lvl="2"/>
            <a:r>
              <a:rPr lang="en-US" sz="2400">
                <a:latin typeface="Source Sans Pro"/>
                <a:ea typeface="Source Sans Pro"/>
                <a:cs typeface="Roboto"/>
              </a:rPr>
              <a:t>For </a:t>
            </a:r>
            <a:r>
              <a:rPr lang="en-US" sz="2400">
                <a:solidFill>
                  <a:schemeClr val="accent2"/>
                </a:solidFill>
                <a:latin typeface="Source Sans Pro"/>
                <a:ea typeface="Source Sans Pro"/>
                <a:cs typeface="Roboto"/>
              </a:rPr>
              <a:t>chemical burns</a:t>
            </a:r>
            <a:r>
              <a:rPr lang="en-US" sz="2400">
                <a:latin typeface="Source Sans Pro"/>
                <a:ea typeface="Source Sans Pro"/>
                <a:cs typeface="Roboto"/>
              </a:rPr>
              <a:t>, use the correct decontamination method and protect yourself from chemical exposure.</a:t>
            </a:r>
            <a:endParaRPr lang="en-US" sz="2400">
              <a:solidFill>
                <a:srgbClr val="000000"/>
              </a:solidFill>
              <a:latin typeface="Source Sans Pro"/>
              <a:ea typeface="Source Sans Pro"/>
              <a:cs typeface="Roboto"/>
            </a:endParaRPr>
          </a:p>
          <a:p>
            <a:pPr lvl="2"/>
            <a:endParaRPr lang="en-US" sz="2400">
              <a:latin typeface="Source Sans Pro" panose="020B0503030403020204" pitchFamily="34" charset="0"/>
              <a:ea typeface="Source Sans Pro" panose="020B0503030403020204" pitchFamily="34" charset="0"/>
              <a:cs typeface="Roboto" panose="02000000000000000000" pitchFamily="2" charset="0"/>
            </a:endParaRPr>
          </a:p>
          <a:p>
            <a:pPr lvl="2"/>
            <a:endParaRPr lang="en-US" sz="2400">
              <a:latin typeface="Source Sans Pro" panose="020B0503030403020204" pitchFamily="34" charset="0"/>
              <a:ea typeface="Source Sans Pro" panose="020B0503030403020204" pitchFamily="34" charset="0"/>
              <a:cs typeface="Roboto" panose="02000000000000000000" pitchFamily="2" charset="0"/>
            </a:endParaRPr>
          </a:p>
          <a:p>
            <a:pPr lvl="2"/>
            <a:endParaRPr lang="en-US" sz="2400">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a:p>
            <a:pPr lvl="1"/>
            <a:endParaRPr lang="en-US">
              <a:latin typeface="Source Sans Pro" panose="020B0503030403020204" pitchFamily="34" charset="0"/>
              <a:ea typeface="Source Sans Pro" panose="020B0503030403020204" pitchFamily="34" charset="0"/>
              <a:cs typeface="Roboto" panose="02000000000000000000" pitchFamily="2" charset="0"/>
            </a:endParaRPr>
          </a:p>
        </p:txBody>
      </p:sp>
      <p:sp>
        <p:nvSpPr>
          <p:cNvPr id="6" name="Rectangle 5"/>
          <p:cNvSpPr/>
          <p:nvPr/>
        </p:nvSpPr>
        <p:spPr>
          <a:xfrm>
            <a:off x="6732494" y="1275517"/>
            <a:ext cx="348343" cy="2400657"/>
          </a:xfrm>
          <a:prstGeom prst="rect">
            <a:avLst/>
          </a:prstGeom>
          <a:noFill/>
        </p:spPr>
        <p:txBody>
          <a:bodyPr wrap="square" lIns="91440" tIns="45720" rIns="91440" bIns="45720" anchor="t">
            <a:spAutoFit/>
          </a:bodyPr>
          <a:lstStyle/>
          <a:p>
            <a:pPr algn="ctr"/>
            <a:endParaRPr lang="en-US" sz="15000" b="1" cap="none" spc="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cs typeface="Calibri"/>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670" y="4788283"/>
            <a:ext cx="1076641" cy="1132074"/>
          </a:xfrm>
          <a:prstGeom prst="rect">
            <a:avLst/>
          </a:prstGeom>
        </p:spPr>
      </p:pic>
      <p:pic>
        <p:nvPicPr>
          <p:cNvPr id="3" name="Picture 4" descr="Map&#10;&#10;Description automatically generated">
            <a:extLst>
              <a:ext uri="{FF2B5EF4-FFF2-40B4-BE49-F238E27FC236}">
                <a16:creationId xmlns:a16="http://schemas.microsoft.com/office/drawing/2014/main" id="{F321A43E-AACD-AD3E-C067-C0D9198D4D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87527" y="1326968"/>
            <a:ext cx="2456734" cy="1712588"/>
          </a:xfrm>
          <a:prstGeom prst="rect">
            <a:avLst/>
          </a:prstGeom>
        </p:spPr>
      </p:pic>
    </p:spTree>
    <p:extLst>
      <p:ext uri="{BB962C8B-B14F-4D97-AF65-F5344CB8AC3E}">
        <p14:creationId xmlns:p14="http://schemas.microsoft.com/office/powerpoint/2010/main" val="1151062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962" y="1101"/>
            <a:ext cx="10987914" cy="1338158"/>
          </a:xfrm>
        </p:spPr>
        <p:txBody>
          <a:bodyPr>
            <a:normAutofit/>
          </a:bodyPr>
          <a:lstStyle/>
          <a:p>
            <a:r>
              <a:rPr lang="en-US" sz="4000" b="1">
                <a:solidFill>
                  <a:srgbClr val="1F3864"/>
                </a:solidFill>
                <a:latin typeface="Source Sans Pro"/>
                <a:ea typeface="Source Sans Pro"/>
                <a:cs typeface="Roboto"/>
              </a:rPr>
              <a:t>E</a:t>
            </a:r>
            <a:r>
              <a:rPr lang="en-US" sz="4000">
                <a:solidFill>
                  <a:srgbClr val="1F3864"/>
                </a:solidFill>
                <a:latin typeface="Source Sans Pro"/>
                <a:ea typeface="Source Sans Pro"/>
                <a:cs typeface="Roboto"/>
              </a:rPr>
              <a:t>: Events Surrounding Illness – Crush or Blast </a:t>
            </a:r>
            <a:endParaRPr lang="en-US" sz="4000">
              <a:solidFill>
                <a:srgbClr val="1F3864"/>
              </a:solidFill>
            </a:endParaRPr>
          </a:p>
        </p:txBody>
      </p:sp>
      <p:sp>
        <p:nvSpPr>
          <p:cNvPr id="4" name="Content Placeholder 2"/>
          <p:cNvSpPr txBox="1">
            <a:spLocks/>
          </p:cNvSpPr>
          <p:nvPr/>
        </p:nvSpPr>
        <p:spPr>
          <a:xfrm>
            <a:off x="254533" y="1067498"/>
            <a:ext cx="11407303" cy="524256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latin typeface="Source Sans Pro"/>
                <a:ea typeface="Source Sans Pro"/>
                <a:cs typeface="Roboto"/>
              </a:rPr>
              <a:t>ASK</a:t>
            </a:r>
            <a:endParaRPr lang="en-US" sz="2400" dirty="0">
              <a:latin typeface="Source Sans Pro"/>
              <a:ea typeface="Source Sans Pro"/>
              <a:cs typeface="Roboto" panose="02000000000000000000" pitchFamily="2" charset="0"/>
            </a:endParaRPr>
          </a:p>
          <a:p>
            <a:pPr lvl="1"/>
            <a:r>
              <a:rPr lang="en-US" dirty="0">
                <a:latin typeface="Source Sans Pro"/>
                <a:ea typeface="Source Sans Pro"/>
                <a:cs typeface="Roboto"/>
              </a:rPr>
              <a:t>Did the person sustain a crush injury? </a:t>
            </a:r>
            <a:r>
              <a:rPr lang="en-US" dirty="0">
                <a:latin typeface="Source Sans Pro"/>
                <a:ea typeface="+mn-lt"/>
                <a:cs typeface="+mn-lt"/>
              </a:rPr>
              <a:t>How long was the body part crushed?</a:t>
            </a:r>
          </a:p>
          <a:p>
            <a:pPr lvl="2"/>
            <a:r>
              <a:rPr lang="en-US" sz="2400" dirty="0">
                <a:latin typeface="Source Sans Pro"/>
                <a:ea typeface="Source Sans Pro"/>
                <a:cs typeface="Roboto"/>
              </a:rPr>
              <a:t>Is there pain or numbness?</a:t>
            </a:r>
          </a:p>
          <a:p>
            <a:pPr lvl="2"/>
            <a:r>
              <a:rPr lang="en-US" sz="2400" dirty="0">
                <a:latin typeface="Source Sans Pro"/>
                <a:ea typeface="Source Sans Pro"/>
                <a:cs typeface="Roboto"/>
              </a:rPr>
              <a:t>Is there dark urine? </a:t>
            </a:r>
          </a:p>
          <a:p>
            <a:pPr lvl="1"/>
            <a:r>
              <a:rPr lang="en-US" dirty="0">
                <a:latin typeface="Source Sans Pro"/>
                <a:ea typeface="Source Sans Pro"/>
                <a:cs typeface="Roboto"/>
              </a:rPr>
              <a:t>Did the person sustain a blast injury?  </a:t>
            </a:r>
            <a:endParaRPr lang="en-US" dirty="0">
              <a:solidFill>
                <a:srgbClr val="FF0000"/>
              </a:solidFill>
              <a:latin typeface="Source Sans Pro" panose="020B0503030403020204" pitchFamily="34" charset="0"/>
              <a:ea typeface="Source Sans Pro" panose="020B0503030403020204" pitchFamily="34" charset="0"/>
              <a:cs typeface="Roboto" panose="02000000000000000000" pitchFamily="2" charset="0"/>
            </a:endParaRPr>
          </a:p>
          <a:p>
            <a:pPr marL="0" indent="0">
              <a:buNone/>
            </a:pPr>
            <a:r>
              <a:rPr lang="en-US" sz="2400" dirty="0">
                <a:solidFill>
                  <a:schemeClr val="accent2"/>
                </a:solidFill>
                <a:latin typeface="Source Sans Pro"/>
                <a:ea typeface="Source Sans Pro"/>
                <a:cs typeface="Roboto"/>
              </a:rPr>
              <a:t>THINK</a:t>
            </a:r>
          </a:p>
          <a:p>
            <a:pPr lvl="2"/>
            <a:r>
              <a:rPr lang="en-US" sz="2400" dirty="0">
                <a:latin typeface="Source Sans Pro"/>
                <a:ea typeface="Source Sans Pro"/>
                <a:cs typeface="Roboto"/>
              </a:rPr>
              <a:t>Crush injuries damage skin, muscle, blood vessels and bone.</a:t>
            </a:r>
          </a:p>
          <a:p>
            <a:pPr lvl="2"/>
            <a:r>
              <a:rPr lang="en-US" sz="2400" dirty="0">
                <a:solidFill>
                  <a:schemeClr val="accent2"/>
                </a:solidFill>
                <a:latin typeface="Source Sans Pro"/>
                <a:ea typeface="Source Sans Pro"/>
                <a:cs typeface="Roboto"/>
              </a:rPr>
              <a:t>Dark urine </a:t>
            </a:r>
            <a:r>
              <a:rPr lang="en-US" sz="2400" dirty="0">
                <a:latin typeface="Source Sans Pro"/>
                <a:ea typeface="Source Sans Pro"/>
                <a:cs typeface="Roboto"/>
              </a:rPr>
              <a:t>can signify dangerous amounts of myoglobin released from muscle. </a:t>
            </a:r>
            <a:endParaRPr lang="en-US" sz="2400" dirty="0">
              <a:latin typeface="Source Sans Pro"/>
              <a:ea typeface="Source Sans Pro"/>
              <a:cs typeface="Roboto" panose="02000000000000000000" pitchFamily="2" charset="0"/>
            </a:endParaRPr>
          </a:p>
          <a:p>
            <a:pPr lvl="2"/>
            <a:r>
              <a:rPr lang="en-US" sz="2400" dirty="0">
                <a:solidFill>
                  <a:schemeClr val="accent2"/>
                </a:solidFill>
                <a:latin typeface="Source Sans Pro"/>
                <a:ea typeface="Source Sans Pro"/>
                <a:cs typeface="Roboto"/>
              </a:rPr>
              <a:t>Swelling can build up pressure </a:t>
            </a:r>
            <a:r>
              <a:rPr lang="en-US" sz="2400" dirty="0">
                <a:latin typeface="Source Sans Pro"/>
                <a:ea typeface="Source Sans Pro"/>
                <a:cs typeface="Roboto"/>
              </a:rPr>
              <a:t>limiting blood flow to the muscles and nerves (compartment syndrome).</a:t>
            </a:r>
            <a:endParaRPr lang="en-US" sz="2400" dirty="0">
              <a:latin typeface="Source Sans Pro"/>
              <a:ea typeface="Source Sans Pro"/>
              <a:cs typeface="Roboto" panose="02000000000000000000" pitchFamily="2" charset="0"/>
            </a:endParaRPr>
          </a:p>
          <a:p>
            <a:pPr lvl="2"/>
            <a:r>
              <a:rPr lang="en-US" sz="2400" dirty="0">
                <a:solidFill>
                  <a:schemeClr val="accent2"/>
                </a:solidFill>
                <a:latin typeface="Source Sans Pro"/>
                <a:ea typeface="Source Sans Pro"/>
                <a:cs typeface="Roboto"/>
              </a:rPr>
              <a:t>Blast injuries </a:t>
            </a:r>
            <a:r>
              <a:rPr lang="en-US" sz="2400" dirty="0">
                <a:latin typeface="Source Sans Pro"/>
                <a:ea typeface="Source Sans Pro"/>
                <a:cs typeface="Roboto"/>
              </a:rPr>
              <a:t>can involve all body systems, especially hollow organs commonly lungs, intestines and ears.</a:t>
            </a:r>
            <a:endParaRPr lang="en-US" sz="2400" dirty="0">
              <a:latin typeface="Source Sans Pro" panose="020B0503030403020204" pitchFamily="34" charset="0"/>
              <a:ea typeface="Source Sans Pro" panose="020B0503030403020204" pitchFamily="34" charset="0"/>
              <a:cs typeface="Roboto" panose="02000000000000000000" pitchFamily="2" charset="0"/>
            </a:endParaRPr>
          </a:p>
          <a:p>
            <a:pPr lvl="2">
              <a:buFont typeface="Calibri"/>
              <a:buChar char="-"/>
            </a:pPr>
            <a:r>
              <a:rPr lang="en-US" sz="2400" dirty="0">
                <a:latin typeface="Source Sans Pro"/>
                <a:ea typeface="Source Sans Pro"/>
                <a:cs typeface="Roboto"/>
              </a:rPr>
              <a:t> Consider foreign body injuries, burns, chemical injury, toxin or radiation exposure </a:t>
            </a:r>
            <a:endParaRPr lang="en-US" sz="2400" dirty="0">
              <a:latin typeface="Source Sans Pro" panose="020B0503030403020204" pitchFamily="34" charset="0"/>
              <a:ea typeface="Source Sans Pro" panose="020B0503030403020204" pitchFamily="34" charset="0"/>
              <a:cs typeface="Roboto" panose="02000000000000000000" pitchFamily="2" charset="0"/>
            </a:endParaRPr>
          </a:p>
          <a:p>
            <a:pPr lvl="2"/>
            <a:endParaRPr lang="en-US" sz="2400" dirty="0">
              <a:latin typeface="Source Sans Pro" panose="020B0503030403020204" pitchFamily="34" charset="0"/>
              <a:ea typeface="Source Sans Pro" panose="020B0503030403020204" pitchFamily="34" charset="0"/>
              <a:cs typeface="Roboto" panose="02000000000000000000" pitchFamily="2" charset="0"/>
            </a:endParaRPr>
          </a:p>
          <a:p>
            <a:pPr lvl="2"/>
            <a:endParaRPr lang="en-US" sz="2400" dirty="0">
              <a:latin typeface="Source Sans Pro" panose="020B0503030403020204" pitchFamily="34" charset="0"/>
              <a:ea typeface="Source Sans Pro" panose="020B0503030403020204" pitchFamily="34" charset="0"/>
              <a:cs typeface="Roboto" panose="02000000000000000000" pitchFamily="2" charset="0"/>
            </a:endParaRPr>
          </a:p>
          <a:p>
            <a:pPr lvl="1"/>
            <a:endParaRPr lang="en-US" dirty="0">
              <a:latin typeface="Source Sans Pro" panose="020B0503030403020204" pitchFamily="34" charset="0"/>
              <a:ea typeface="Source Sans Pro" panose="020B0503030403020204" pitchFamily="34" charset="0"/>
              <a:cs typeface="Roboto" panose="02000000000000000000" pitchFamily="2" charset="0"/>
            </a:endParaRPr>
          </a:p>
          <a:p>
            <a:pPr lvl="1"/>
            <a:endParaRPr lang="en-US" dirty="0">
              <a:latin typeface="Source Sans Pro" panose="020B0503030403020204" pitchFamily="34" charset="0"/>
              <a:ea typeface="Source Sans Pro" panose="020B0503030403020204" pitchFamily="34" charset="0"/>
              <a:cs typeface="Roboto" panose="02000000000000000000" pitchFamily="2" charset="0"/>
            </a:endParaRPr>
          </a:p>
        </p:txBody>
      </p:sp>
      <p:sp>
        <p:nvSpPr>
          <p:cNvPr id="6" name="Rectangle 5"/>
          <p:cNvSpPr/>
          <p:nvPr/>
        </p:nvSpPr>
        <p:spPr>
          <a:xfrm>
            <a:off x="7757160" y="1825624"/>
            <a:ext cx="348343" cy="2400657"/>
          </a:xfrm>
          <a:prstGeom prst="rect">
            <a:avLst/>
          </a:prstGeom>
          <a:noFill/>
        </p:spPr>
        <p:txBody>
          <a:bodyPr wrap="square" lIns="91440" tIns="45720" rIns="91440" bIns="45720" anchor="t">
            <a:spAutoFit/>
          </a:bodyPr>
          <a:lstStyle/>
          <a:p>
            <a:pPr algn="ctr"/>
            <a:endParaRPr lang="en-US" sz="15000" b="1" cap="none" spc="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cs typeface="Calibri"/>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726" y="4659559"/>
            <a:ext cx="953733" cy="1002838"/>
          </a:xfrm>
          <a:prstGeom prst="rect">
            <a:avLst/>
          </a:prstGeom>
        </p:spPr>
      </p:pic>
      <p:pic>
        <p:nvPicPr>
          <p:cNvPr id="3" name="Picture 4" descr="Diagram&#10;&#10;Description automatically generated">
            <a:extLst>
              <a:ext uri="{FF2B5EF4-FFF2-40B4-BE49-F238E27FC236}">
                <a16:creationId xmlns:a16="http://schemas.microsoft.com/office/drawing/2014/main" id="{343EF3D3-FE71-FE92-4F58-C3C9F1B350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4015" y="1352096"/>
            <a:ext cx="3214906" cy="2266614"/>
          </a:xfrm>
          <a:prstGeom prst="rect">
            <a:avLst/>
          </a:prstGeom>
        </p:spPr>
      </p:pic>
    </p:spTree>
    <p:extLst>
      <p:ext uri="{BB962C8B-B14F-4D97-AF65-F5344CB8AC3E}">
        <p14:creationId xmlns:p14="http://schemas.microsoft.com/office/powerpoint/2010/main" val="1050072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225" y="365123"/>
            <a:ext cx="10515600" cy="1325563"/>
          </a:xfrm>
        </p:spPr>
        <p:txBody>
          <a:bodyPr>
            <a:normAutofit/>
          </a:bodyPr>
          <a:lstStyle/>
          <a:p>
            <a:r>
              <a:rPr lang="en-US" sz="4000">
                <a:solidFill>
                  <a:schemeClr val="accent1">
                    <a:lumMod val="50000"/>
                  </a:schemeClr>
                </a:solidFill>
              </a:rPr>
              <a:t>Workbook Question 3</a:t>
            </a:r>
          </a:p>
        </p:txBody>
      </p:sp>
      <p:sp>
        <p:nvSpPr>
          <p:cNvPr id="3" name="Content Placeholder 2"/>
          <p:cNvSpPr>
            <a:spLocks noGrp="1"/>
          </p:cNvSpPr>
          <p:nvPr>
            <p:ph idx="1"/>
          </p:nvPr>
        </p:nvSpPr>
        <p:spPr>
          <a:xfrm>
            <a:off x="305221" y="1625691"/>
            <a:ext cx="9682894" cy="4115081"/>
          </a:xfrm>
        </p:spPr>
        <p:txBody>
          <a:bodyPr>
            <a:normAutofit/>
          </a:bodyPr>
          <a:lstStyle/>
          <a:p>
            <a:pPr marL="0" indent="0">
              <a:buNone/>
            </a:pPr>
            <a:r>
              <a:rPr lang="en-US" sz="2400"/>
              <a:t>Using the workbook section above, list five questions you would ask when taking a SAMPLE history from a person injured in a road traffic crash</a:t>
            </a:r>
          </a:p>
          <a:p>
            <a:pPr marL="0" indent="0">
              <a:buNone/>
            </a:pPr>
            <a:endParaRPr lang="en-US" sz="2400"/>
          </a:p>
          <a:p>
            <a:pPr marL="0" indent="0">
              <a:buNone/>
            </a:pPr>
            <a:r>
              <a:rPr lang="en-US" sz="2400"/>
              <a:t>1.</a:t>
            </a:r>
          </a:p>
          <a:p>
            <a:pPr marL="0" indent="0">
              <a:buNone/>
            </a:pPr>
            <a:r>
              <a:rPr lang="en-US" sz="2400"/>
              <a:t>2.</a:t>
            </a:r>
          </a:p>
          <a:p>
            <a:pPr marL="0" indent="0">
              <a:buNone/>
            </a:pPr>
            <a:r>
              <a:rPr lang="en-US" sz="2400"/>
              <a:t>3.</a:t>
            </a:r>
          </a:p>
          <a:p>
            <a:pPr marL="0" indent="0">
              <a:buNone/>
            </a:pPr>
            <a:r>
              <a:rPr lang="en-US" sz="2400"/>
              <a:t>4.</a:t>
            </a:r>
          </a:p>
          <a:p>
            <a:pPr marL="0" indent="0">
              <a:buNone/>
            </a:pPr>
            <a:r>
              <a:rPr lang="en-US" sz="2400"/>
              <a:t>5.</a:t>
            </a:r>
          </a:p>
          <a:p>
            <a:pPr marL="0" indent="0">
              <a:buNone/>
            </a:pPr>
            <a:endParaRPr lang="en-US" sz="240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35399" y="365124"/>
            <a:ext cx="2170852" cy="1696758"/>
          </a:xfrm>
          <a:prstGeom prst="rect">
            <a:avLst/>
          </a:prstGeom>
        </p:spPr>
      </p:pic>
    </p:spTree>
    <p:extLst>
      <p:ext uri="{BB962C8B-B14F-4D97-AF65-F5344CB8AC3E}">
        <p14:creationId xmlns:p14="http://schemas.microsoft.com/office/powerpoint/2010/main" val="1528807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Trauma </a:t>
            </a:r>
          </a:p>
        </p:txBody>
      </p:sp>
      <p:sp>
        <p:nvSpPr>
          <p:cNvPr id="7" name="Google Shape;50;p1">
            <a:extLst>
              <a:ext uri="{FF2B5EF4-FFF2-40B4-BE49-F238E27FC236}">
                <a16:creationId xmlns:a16="http://schemas.microsoft.com/office/drawing/2014/main" id="{CD118F75-F65B-C1DC-4DF4-6F8B90A993C3}"/>
              </a:ext>
            </a:extLst>
          </p:cNvPr>
          <p:cNvSpPr txBox="1"/>
          <p:nvPr/>
        </p:nvSpPr>
        <p:spPr>
          <a:xfrm>
            <a:off x="-236957" y="3428512"/>
            <a:ext cx="12105453" cy="523180"/>
          </a:xfrm>
          <a:prstGeom prst="rect">
            <a:avLst/>
          </a:prstGeom>
          <a:noFill/>
          <a:ln>
            <a:noFill/>
          </a:ln>
        </p:spPr>
        <p:txBody>
          <a:bodyPr spcFirstLastPara="1" wrap="square" lIns="36575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r>
              <a:rPr lang="en-US" sz="2800" b="1">
                <a:solidFill>
                  <a:schemeClr val="accent1">
                    <a:lumMod val="50000"/>
                  </a:schemeClr>
                </a:solidFill>
                <a:latin typeface="Source Sans Pro"/>
                <a:ea typeface="Quattrocento Sans"/>
                <a:cs typeface="Quattrocento Sans"/>
                <a:sym typeface="Quattrocento Sans"/>
              </a:rPr>
              <a:t>Part 2: The SAMPLE History and </a:t>
            </a:r>
            <a:r>
              <a:rPr lang="en-US" sz="2800" b="1">
                <a:solidFill>
                  <a:schemeClr val="accent2"/>
                </a:solidFill>
                <a:latin typeface="Source Sans Pro"/>
                <a:ea typeface="Quattrocento Sans"/>
                <a:cs typeface="Quattrocento Sans"/>
                <a:sym typeface="Quattrocento Sans"/>
              </a:rPr>
              <a:t>Secondary Examination Survey</a:t>
            </a:r>
            <a:endParaRPr lang="en-US" sz="2800" i="0" u="none" strike="noStrike" cap="none">
              <a:solidFill>
                <a:schemeClr val="accent2"/>
              </a:solidFill>
              <a:latin typeface="Source Sans Pro"/>
              <a:ea typeface="Quattrocento Sans"/>
              <a:cs typeface="Quattrocento Sans"/>
            </a:endParaRPr>
          </a:p>
        </p:txBody>
      </p:sp>
    </p:spTree>
    <p:extLst>
      <p:ext uri="{BB962C8B-B14F-4D97-AF65-F5344CB8AC3E}">
        <p14:creationId xmlns:p14="http://schemas.microsoft.com/office/powerpoint/2010/main" val="3101096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691" y="134047"/>
            <a:ext cx="10515600" cy="1325563"/>
          </a:xfrm>
        </p:spPr>
        <p:txBody>
          <a:bodyPr>
            <a:normAutofit/>
          </a:bodyPr>
          <a:lstStyle/>
          <a:p>
            <a:r>
              <a:rPr lang="en-US" sz="4000">
                <a:solidFill>
                  <a:srgbClr val="44546A"/>
                </a:solidFill>
              </a:rPr>
              <a:t>Trauma Secondary Survey</a:t>
            </a:r>
          </a:p>
        </p:txBody>
      </p:sp>
      <p:sp>
        <p:nvSpPr>
          <p:cNvPr id="3" name="Content Placeholder 2"/>
          <p:cNvSpPr>
            <a:spLocks noGrp="1"/>
          </p:cNvSpPr>
          <p:nvPr>
            <p:ph sz="half" idx="1"/>
          </p:nvPr>
        </p:nvSpPr>
        <p:spPr>
          <a:xfrm>
            <a:off x="369548" y="1460973"/>
            <a:ext cx="9656323" cy="4351338"/>
          </a:xfrm>
        </p:spPr>
        <p:txBody>
          <a:bodyPr vert="horz" lIns="91440" tIns="45720" rIns="91440" bIns="45720" rtlCol="0" anchor="t">
            <a:normAutofit/>
          </a:bodyPr>
          <a:lstStyle/>
          <a:p>
            <a:pPr marL="0" indent="0">
              <a:buNone/>
            </a:pPr>
            <a:r>
              <a:rPr lang="en-US" sz="2400" b="1">
                <a:latin typeface="Source Sans Pro"/>
                <a:ea typeface="Source Sans Pro"/>
                <a:cs typeface="Roboto"/>
              </a:rPr>
              <a:t>Look, listen and feel </a:t>
            </a:r>
            <a:endParaRPr lang="en-US" sz="2400"/>
          </a:p>
        </p:txBody>
      </p:sp>
      <p:sp>
        <p:nvSpPr>
          <p:cNvPr id="4" name="Rectangle 3"/>
          <p:cNvSpPr/>
          <p:nvPr/>
        </p:nvSpPr>
        <p:spPr>
          <a:xfrm>
            <a:off x="408601" y="2033462"/>
            <a:ext cx="8920750" cy="3464218"/>
          </a:xfrm>
          <a:prstGeom prst="rect">
            <a:avLst/>
          </a:prstGeom>
        </p:spPr>
        <p:txBody>
          <a:bodyPr wrap="square" lIns="91440" tIns="45720" rIns="91440" bIns="45720" anchor="t">
            <a:spAutoFit/>
          </a:bodyPr>
          <a:lstStyle/>
          <a:p>
            <a:pPr lvl="0" algn="just">
              <a:lnSpc>
                <a:spcPct val="115000"/>
              </a:lnSpc>
              <a:buSzPct val="25000"/>
            </a:pPr>
            <a:r>
              <a:rPr lang="en-US" sz="2400" b="1">
                <a:solidFill>
                  <a:schemeClr val="accent1">
                    <a:lumMod val="50000"/>
                  </a:schemeClr>
                </a:solidFill>
                <a:latin typeface="Source Sans Pro"/>
                <a:ea typeface="Source Sans Pro"/>
                <a:cs typeface="Roboto"/>
                <a:sym typeface="Lato"/>
              </a:rPr>
              <a:t>REMEMBER</a:t>
            </a:r>
            <a:r>
              <a:rPr lang="en-US" sz="2400">
                <a:solidFill>
                  <a:schemeClr val="accent2"/>
                </a:solidFill>
                <a:latin typeface="Source Sans Pro"/>
                <a:ea typeface="Source Sans Pro"/>
                <a:cs typeface="Roboto"/>
                <a:sym typeface="Lato"/>
              </a:rPr>
              <a:t> </a:t>
            </a:r>
            <a:r>
              <a:rPr lang="en-US" sz="2400">
                <a:latin typeface="Source Sans Pro"/>
                <a:ea typeface="Source Sans Pro"/>
                <a:cs typeface="Roboto"/>
                <a:sym typeface="Lato"/>
              </a:rPr>
              <a:t>you should have ALREADY</a:t>
            </a:r>
            <a:r>
              <a:rPr lang="en-US" sz="2400" b="1">
                <a:latin typeface="Source Sans Pro"/>
                <a:ea typeface="Source Sans Pro"/>
                <a:cs typeface="Roboto"/>
                <a:sym typeface="Lato"/>
              </a:rPr>
              <a:t> </a:t>
            </a:r>
            <a:r>
              <a:rPr lang="en-US" sz="2400">
                <a:latin typeface="Source Sans Pro"/>
                <a:ea typeface="Source Sans Pro"/>
                <a:cs typeface="Roboto"/>
                <a:sym typeface="Lato"/>
              </a:rPr>
              <a:t>completed the ABCDE Exam and treated life-threatening conditions BEFORE doing this extensive examination</a:t>
            </a:r>
          </a:p>
          <a:p>
            <a:pPr lvl="0" algn="just">
              <a:lnSpc>
                <a:spcPct val="115000"/>
              </a:lnSpc>
              <a:buSzPct val="25000"/>
            </a:pPr>
            <a:r>
              <a:rPr lang="en-US" sz="2400">
                <a:latin typeface="Source Sans Pro"/>
                <a:ea typeface="Source Sans Pro"/>
                <a:cs typeface="Roboto"/>
                <a:sym typeface="Lato"/>
              </a:rPr>
              <a:t>Perform a detailed </a:t>
            </a:r>
            <a:r>
              <a:rPr lang="en-US" sz="2400" b="1">
                <a:latin typeface="Source Sans Pro"/>
                <a:ea typeface="Source Sans Pro"/>
                <a:cs typeface="Roboto"/>
                <a:sym typeface="Lato"/>
              </a:rPr>
              <a:t>head-to-toe examination </a:t>
            </a:r>
            <a:r>
              <a:rPr lang="en-US" sz="2400">
                <a:latin typeface="Source Sans Pro"/>
                <a:ea typeface="Source Sans Pro"/>
                <a:cs typeface="Roboto"/>
                <a:sym typeface="Lato"/>
              </a:rPr>
              <a:t>of the patient.</a:t>
            </a:r>
            <a:endParaRPr lang="en-US" sz="2400">
              <a:latin typeface="Source Sans Pro"/>
              <a:ea typeface="Source Sans Pro"/>
              <a:cs typeface="Roboto"/>
            </a:endParaRPr>
          </a:p>
          <a:p>
            <a:pPr lvl="0" algn="just">
              <a:lnSpc>
                <a:spcPct val="115000"/>
              </a:lnSpc>
              <a:buSzPct val="25000"/>
            </a:pPr>
            <a:endParaRPr lang="en-US" sz="2400">
              <a:latin typeface="Source Sans Pro" panose="020B0503030403020204" pitchFamily="34" charset="0"/>
              <a:ea typeface="Source Sans Pro" panose="020B0503030403020204" pitchFamily="34" charset="0"/>
              <a:cs typeface="Roboto" panose="02000000000000000000" pitchFamily="2" charset="0"/>
              <a:sym typeface="Lato"/>
            </a:endParaRPr>
          </a:p>
          <a:p>
            <a:pPr lvl="0" algn="just">
              <a:lnSpc>
                <a:spcPct val="115000"/>
              </a:lnSpc>
              <a:buSzPct val="25000"/>
            </a:pPr>
            <a:r>
              <a:rPr lang="en-US" sz="2400">
                <a:latin typeface="Source Sans Pro"/>
                <a:ea typeface="Source Sans Pro"/>
                <a:cs typeface="Roboto"/>
                <a:sym typeface="Lato"/>
              </a:rPr>
              <a:t>Remember that very painful or frightening injuries may distract from others.</a:t>
            </a:r>
            <a:endParaRPr lang="en-US" sz="2400">
              <a:latin typeface="Source Sans Pro"/>
              <a:ea typeface="Source Sans Pro"/>
              <a:cs typeface="Roboto"/>
            </a:endParaRPr>
          </a:p>
          <a:p>
            <a:pPr lvl="0" algn="just">
              <a:lnSpc>
                <a:spcPct val="115000"/>
              </a:lnSpc>
              <a:buSzPct val="25000"/>
            </a:pPr>
            <a:endParaRPr lang="en-US" sz="2400">
              <a:latin typeface="Source Sans Pro" panose="020B0503030403020204" pitchFamily="34" charset="0"/>
              <a:ea typeface="Source Sans Pro" panose="020B0503030403020204" pitchFamily="34" charset="0"/>
              <a:cs typeface="Roboto" panose="02000000000000000000" pitchFamily="2" charset="0"/>
              <a:sym typeface="Lato"/>
            </a:endParaRPr>
          </a:p>
        </p:txBody>
      </p:sp>
      <p:sp>
        <p:nvSpPr>
          <p:cNvPr id="5" name="Rectangle 4"/>
          <p:cNvSpPr/>
          <p:nvPr/>
        </p:nvSpPr>
        <p:spPr>
          <a:xfrm>
            <a:off x="9083184" y="1358135"/>
            <a:ext cx="1554480" cy="4324261"/>
          </a:xfrm>
          <a:prstGeom prst="rect">
            <a:avLst/>
          </a:prstGeom>
          <a:noFill/>
        </p:spPr>
        <p:txBody>
          <a:bodyPr wrap="square" lIns="91440" tIns="45720" rIns="91440" bIns="45720" anchor="t">
            <a:spAutoFit/>
          </a:bodyPr>
          <a:lstStyle/>
          <a:p>
            <a:pPr algn="ctr"/>
            <a:r>
              <a:rPr lang="en-US" sz="27500" b="1" cap="none" spc="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rPr>
              <a:t>!</a:t>
            </a:r>
          </a:p>
        </p:txBody>
      </p:sp>
      <p:sp>
        <p:nvSpPr>
          <p:cNvPr id="6" name="TextBox 5">
            <a:extLst>
              <a:ext uri="{FF2B5EF4-FFF2-40B4-BE49-F238E27FC236}">
                <a16:creationId xmlns:a16="http://schemas.microsoft.com/office/drawing/2014/main" id="{5E5420F0-3F98-104D-B655-FF3C2271605F}"/>
              </a:ext>
            </a:extLst>
          </p:cNvPr>
          <p:cNvSpPr txBox="1"/>
          <p:nvPr/>
        </p:nvSpPr>
        <p:spPr>
          <a:xfrm>
            <a:off x="1646462" y="5496081"/>
            <a:ext cx="7516856" cy="1107996"/>
          </a:xfrm>
          <a:prstGeom prst="rect">
            <a:avLst/>
          </a:prstGeom>
          <a:noFill/>
        </p:spPr>
        <p:txBody>
          <a:bodyPr wrap="square" rtlCol="0">
            <a:spAutoFit/>
          </a:bodyPr>
          <a:lstStyle/>
          <a:p>
            <a:pPr algn="ctr"/>
            <a:r>
              <a:rPr lang="en-US" sz="2400">
                <a:solidFill>
                  <a:schemeClr val="tx2"/>
                </a:solidFill>
                <a:latin typeface="Source Sans Pro"/>
                <a:ea typeface="Source Sans Pro"/>
                <a:cs typeface="Roboto"/>
                <a:sym typeface="Lato"/>
              </a:rPr>
              <a:t>If the secondary exam identifies an ABCDE condition, </a:t>
            </a:r>
            <a:r>
              <a:rPr lang="en-US" sz="2400">
                <a:solidFill>
                  <a:schemeClr val="accent2"/>
                </a:solidFill>
                <a:latin typeface="Source Sans Pro"/>
                <a:ea typeface="Source Sans Pro"/>
                <a:cs typeface="Roboto"/>
                <a:sym typeface="Lato"/>
              </a:rPr>
              <a:t>STOP AND RETURN IMMEDIATELY TO ABCDE to manage it!</a:t>
            </a:r>
            <a:endParaRPr lang="en-US" sz="2400">
              <a:solidFill>
                <a:schemeClr val="accent2"/>
              </a:solidFill>
              <a:latin typeface="Source Sans Pro"/>
              <a:ea typeface="Source Sans Pro"/>
              <a:cs typeface="Roboto" panose="02000000000000000000" pitchFamily="2" charset="0"/>
            </a:endParaRPr>
          </a:p>
          <a:p>
            <a:pPr algn="ctr"/>
            <a:endParaRPr lang="en-US"/>
          </a:p>
        </p:txBody>
      </p:sp>
    </p:spTree>
    <p:extLst>
      <p:ext uri="{BB962C8B-B14F-4D97-AF65-F5344CB8AC3E}">
        <p14:creationId xmlns:p14="http://schemas.microsoft.com/office/powerpoint/2010/main" val="12496895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128" y="543466"/>
            <a:ext cx="10515600" cy="1325563"/>
          </a:xfrm>
        </p:spPr>
        <p:txBody>
          <a:bodyPr vert="horz" lIns="91440" tIns="45720" rIns="91440" bIns="45720" rtlCol="0" anchor="ctr">
            <a:noAutofit/>
          </a:bodyPr>
          <a:lstStyle/>
          <a:p>
            <a:r>
              <a:rPr lang="en-US" sz="4000">
                <a:solidFill>
                  <a:srgbClr val="44546A"/>
                </a:solidFill>
                <a:latin typeface="Source Sans Pro"/>
                <a:ea typeface="Source Sans Pro"/>
                <a:cs typeface="Roboto"/>
              </a:rPr>
              <a:t>Secondary Exam Survey: </a:t>
            </a:r>
            <a:br>
              <a:rPr lang="en-US" sz="4000">
                <a:solidFill>
                  <a:srgbClr val="44546A"/>
                </a:solidFill>
                <a:cs typeface="Roboto"/>
              </a:rPr>
            </a:br>
            <a:r>
              <a:rPr lang="en-US" sz="4000">
                <a:solidFill>
                  <a:srgbClr val="44546A"/>
                </a:solidFill>
                <a:latin typeface="Source Sans Pro"/>
                <a:ea typeface="Source Sans Pro"/>
                <a:cs typeface="Calibri"/>
              </a:rPr>
              <a:t>Head, Eyes, Ears, Nose, Throat (HEENT)</a:t>
            </a:r>
            <a:br>
              <a:rPr lang="en-US" sz="4000">
                <a:solidFill>
                  <a:srgbClr val="44546A"/>
                </a:solidFill>
                <a:cs typeface="Calibri" charset="0"/>
              </a:rPr>
            </a:br>
            <a:endParaRPr lang="en-US" sz="4000">
              <a:solidFill>
                <a:srgbClr val="44546A"/>
              </a:solidFill>
            </a:endParaRPr>
          </a:p>
        </p:txBody>
      </p:sp>
      <p:sp>
        <p:nvSpPr>
          <p:cNvPr id="6" name="Text Placeholder 5">
            <a:extLst>
              <a:ext uri="{FF2B5EF4-FFF2-40B4-BE49-F238E27FC236}">
                <a16:creationId xmlns:a16="http://schemas.microsoft.com/office/drawing/2014/main" id="{5698D5E4-B2DA-CD5C-40FC-A07A1E1E7BEF}"/>
              </a:ext>
            </a:extLst>
          </p:cNvPr>
          <p:cNvSpPr>
            <a:spLocks noGrp="1"/>
          </p:cNvSpPr>
          <p:nvPr>
            <p:ph type="body" idx="1"/>
          </p:nvPr>
        </p:nvSpPr>
        <p:spPr>
          <a:xfrm>
            <a:off x="353405" y="1681163"/>
            <a:ext cx="5157787" cy="823912"/>
          </a:xfrm>
        </p:spPr>
        <p:txBody>
          <a:bodyPr/>
          <a:lstStyle/>
          <a:p>
            <a:r>
              <a:rPr lang="en-US" sz="2800">
                <a:latin typeface="Source Sans Pro"/>
                <a:ea typeface="Source Sans Pro"/>
                <a:cs typeface="Roboto"/>
              </a:rPr>
              <a:t>Look for:</a:t>
            </a:r>
            <a:endParaRPr lang="en-US">
              <a:latin typeface="Source Sans Pro"/>
              <a:ea typeface="Source Sans Pro"/>
              <a:cs typeface="Roboto"/>
            </a:endParaRPr>
          </a:p>
        </p:txBody>
      </p:sp>
      <p:sp>
        <p:nvSpPr>
          <p:cNvPr id="4" name="Content Placeholder 2"/>
          <p:cNvSpPr>
            <a:spLocks noGrp="1"/>
          </p:cNvSpPr>
          <p:nvPr>
            <p:ph sz="half" idx="2"/>
          </p:nvPr>
        </p:nvSpPr>
        <p:spPr>
          <a:xfrm>
            <a:off x="256128" y="2521287"/>
            <a:ext cx="4768681" cy="3668376"/>
          </a:xfrm>
        </p:spPr>
        <p:txBody>
          <a:bodyPr vert="horz" lIns="91440" tIns="45720" rIns="91440" bIns="45720" rtlCol="0" anchor="t">
            <a:noAutofit/>
          </a:bodyPr>
          <a:lstStyle/>
          <a:p>
            <a:r>
              <a:rPr lang="en-US" sz="2400">
                <a:latin typeface="Source Sans Pro"/>
                <a:ea typeface="Source Sans Pro"/>
                <a:cs typeface="Roboto"/>
              </a:rPr>
              <a:t>Scalp wounds or bruising</a:t>
            </a:r>
            <a:endParaRPr lang="en-US" sz="2400" b="1">
              <a:latin typeface="Source Sans Pro"/>
              <a:ea typeface="Source Sans Pro"/>
              <a:cs typeface="Roboto"/>
            </a:endParaRPr>
          </a:p>
          <a:p>
            <a:r>
              <a:rPr lang="en-US" sz="2400">
                <a:latin typeface="Source Sans Pro"/>
                <a:ea typeface="Source Sans Pro"/>
                <a:cs typeface="Roboto"/>
              </a:rPr>
              <a:t>Skull deformities</a:t>
            </a:r>
            <a:endParaRPr lang="en-US" sz="2400" b="1">
              <a:latin typeface="Source Sans Pro"/>
              <a:ea typeface="Source Sans Pro"/>
              <a:cs typeface="Roboto"/>
            </a:endParaRPr>
          </a:p>
          <a:p>
            <a:r>
              <a:rPr lang="en-US" sz="2400">
                <a:latin typeface="Source Sans Pro"/>
                <a:ea typeface="Source Sans Pro"/>
                <a:cs typeface="Roboto"/>
              </a:rPr>
              <a:t>Blood in the mouth or throat</a:t>
            </a:r>
            <a:endParaRPr lang="en-US" sz="2400" b="1">
              <a:latin typeface="Source Sans Pro"/>
              <a:ea typeface="Source Sans Pro"/>
              <a:cs typeface="Roboto"/>
            </a:endParaRPr>
          </a:p>
          <a:p>
            <a:r>
              <a:rPr lang="en-US" sz="2400">
                <a:latin typeface="Source Sans Pro"/>
                <a:ea typeface="Source Sans Pro"/>
                <a:cs typeface="Roboto"/>
              </a:rPr>
              <a:t>Unequal or unresponsive pupils indicating head injury</a:t>
            </a:r>
            <a:endParaRPr lang="en-US" sz="2400"/>
          </a:p>
          <a:p>
            <a:r>
              <a:rPr lang="en-US" sz="2400">
                <a:latin typeface="Source Sans Pro"/>
                <a:ea typeface="Source Sans Pro"/>
                <a:cs typeface="Roboto"/>
              </a:rPr>
              <a:t>Vision loss or changes </a:t>
            </a:r>
            <a:endParaRPr lang="en-US" sz="2400"/>
          </a:p>
          <a:p>
            <a:r>
              <a:rPr lang="en-US" sz="2400">
                <a:latin typeface="Source Sans Pro"/>
                <a:ea typeface="Source Sans Pro"/>
                <a:cs typeface="Roboto"/>
              </a:rPr>
              <a:t>Eye injuries and problems with eye movements</a:t>
            </a:r>
            <a:endParaRPr lang="en-US" sz="2400"/>
          </a:p>
          <a:p>
            <a:endParaRPr lang="en-US" sz="2400"/>
          </a:p>
        </p:txBody>
      </p:sp>
      <p:sp>
        <p:nvSpPr>
          <p:cNvPr id="7" name="Text Placeholder 6">
            <a:extLst>
              <a:ext uri="{FF2B5EF4-FFF2-40B4-BE49-F238E27FC236}">
                <a16:creationId xmlns:a16="http://schemas.microsoft.com/office/drawing/2014/main" id="{DAA3F309-B596-2582-4905-38596FB1C819}"/>
              </a:ext>
            </a:extLst>
          </p:cNvPr>
          <p:cNvSpPr>
            <a:spLocks noGrp="1"/>
          </p:cNvSpPr>
          <p:nvPr>
            <p:ph type="body" sz="quarter" idx="3"/>
          </p:nvPr>
        </p:nvSpPr>
        <p:spPr>
          <a:xfrm>
            <a:off x="5458838" y="1681163"/>
            <a:ext cx="5183188" cy="823912"/>
          </a:xfrm>
        </p:spPr>
        <p:txBody>
          <a:bodyPr/>
          <a:lstStyle/>
          <a:p>
            <a:r>
              <a:rPr lang="en-US" sz="2800">
                <a:latin typeface="Source Sans Pro"/>
                <a:ea typeface="Source Sans Pro"/>
                <a:cs typeface="Roboto"/>
              </a:rPr>
              <a:t>Look for:</a:t>
            </a:r>
            <a:endParaRPr lang="en-US">
              <a:latin typeface="Source Sans Pro"/>
              <a:ea typeface="Source Sans Pro"/>
              <a:cs typeface="Roboto"/>
            </a:endParaRPr>
          </a:p>
        </p:txBody>
      </p:sp>
      <p:sp>
        <p:nvSpPr>
          <p:cNvPr id="8" name="Content Placeholder 7">
            <a:extLst>
              <a:ext uri="{FF2B5EF4-FFF2-40B4-BE49-F238E27FC236}">
                <a16:creationId xmlns:a16="http://schemas.microsoft.com/office/drawing/2014/main" id="{8BE13B82-1439-4033-8952-AC8911E9EBA5}"/>
              </a:ext>
            </a:extLst>
          </p:cNvPr>
          <p:cNvSpPr>
            <a:spLocks noGrp="1"/>
          </p:cNvSpPr>
          <p:nvPr>
            <p:ph sz="quarter" idx="4"/>
          </p:nvPr>
        </p:nvSpPr>
        <p:spPr>
          <a:xfrm>
            <a:off x="4777902" y="2511372"/>
            <a:ext cx="6001865" cy="3678291"/>
          </a:xfrm>
        </p:spPr>
        <p:txBody>
          <a:bodyPr vert="horz" lIns="91440" tIns="45720" rIns="91440" bIns="45720" rtlCol="0" anchor="t">
            <a:normAutofit/>
          </a:bodyPr>
          <a:lstStyle/>
          <a:p>
            <a:pPr lvl="1"/>
            <a:r>
              <a:rPr lang="en-US">
                <a:latin typeface="Source Sans Pro"/>
                <a:ea typeface="Source Sans Pro"/>
                <a:cs typeface="Arial"/>
              </a:rPr>
              <a:t>Blood or fluid from ear or nose indicating injury or open skull fracture</a:t>
            </a:r>
            <a:endParaRPr lang="en-US">
              <a:latin typeface="Source Sans Pro"/>
            </a:endParaRPr>
          </a:p>
          <a:p>
            <a:pPr lvl="1"/>
            <a:r>
              <a:rPr lang="en-US">
                <a:latin typeface="Source Sans Pro"/>
                <a:ea typeface="Source Sans Pro"/>
                <a:cs typeface="Arial"/>
              </a:rPr>
              <a:t>Tooth injury or poor alignment</a:t>
            </a:r>
            <a:endParaRPr lang="en-US">
              <a:latin typeface="Source Sans Pro"/>
            </a:endParaRPr>
          </a:p>
          <a:p>
            <a:pPr lvl="1"/>
            <a:r>
              <a:rPr lang="en-US">
                <a:latin typeface="Source Sans Pro"/>
                <a:ea typeface="Source Sans Pro"/>
                <a:cs typeface="Arial"/>
              </a:rPr>
              <a:t>Signs of airway burns: ash, singed nasal hairs or new or worsening lip or mouth swelling</a:t>
            </a:r>
            <a:endParaRPr lang="en-US">
              <a:latin typeface="Source Sans Pro"/>
            </a:endParaRPr>
          </a:p>
          <a:p>
            <a:endParaRPr lang="en-US" sz="2400"/>
          </a:p>
        </p:txBody>
      </p:sp>
      <p:pic>
        <p:nvPicPr>
          <p:cNvPr id="5" name="Picture 8" descr="A picture containing diagram&#10;&#10;Description automatically generated">
            <a:extLst>
              <a:ext uri="{FF2B5EF4-FFF2-40B4-BE49-F238E27FC236}">
                <a16:creationId xmlns:a16="http://schemas.microsoft.com/office/drawing/2014/main" id="{17A4D1AD-E3FD-3906-538F-080C4830D0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9581" y="4539876"/>
            <a:ext cx="2743200" cy="1913562"/>
          </a:xfrm>
          <a:prstGeom prst="rect">
            <a:avLst/>
          </a:prstGeom>
        </p:spPr>
      </p:pic>
    </p:spTree>
    <p:extLst>
      <p:ext uri="{BB962C8B-B14F-4D97-AF65-F5344CB8AC3E}">
        <p14:creationId xmlns:p14="http://schemas.microsoft.com/office/powerpoint/2010/main" val="1314825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128" y="332699"/>
            <a:ext cx="10515600" cy="1325563"/>
          </a:xfrm>
        </p:spPr>
        <p:txBody>
          <a:bodyPr vert="horz" lIns="91440" tIns="45720" rIns="91440" bIns="45720" rtlCol="0" anchor="ctr">
            <a:noAutofit/>
          </a:bodyPr>
          <a:lstStyle/>
          <a:p>
            <a:r>
              <a:rPr lang="en-US" sz="4000">
                <a:solidFill>
                  <a:srgbClr val="44546A"/>
                </a:solidFill>
                <a:latin typeface="Source Sans Pro"/>
                <a:ea typeface="Source Sans Pro"/>
                <a:cs typeface="Roboto"/>
              </a:rPr>
              <a:t>Secondary Exam Survey: </a:t>
            </a:r>
            <a:br>
              <a:rPr lang="en-US" sz="4000">
                <a:solidFill>
                  <a:srgbClr val="44546A"/>
                </a:solidFill>
                <a:cs typeface="Roboto"/>
              </a:rPr>
            </a:br>
            <a:r>
              <a:rPr lang="en-US" sz="4000">
                <a:solidFill>
                  <a:srgbClr val="44546A"/>
                </a:solidFill>
                <a:latin typeface="Source Sans Pro"/>
                <a:ea typeface="Source Sans Pro"/>
                <a:cs typeface="Calibri"/>
              </a:rPr>
              <a:t>Head, Eyes, Ears, Nose, Throat (HEENT)</a:t>
            </a:r>
            <a:br>
              <a:rPr lang="en-US" sz="4000">
                <a:solidFill>
                  <a:srgbClr val="44546A"/>
                </a:solidFill>
                <a:cs typeface="Calibri" charset="0"/>
              </a:rPr>
            </a:br>
            <a:endParaRPr lang="en-US" sz="4000">
              <a:solidFill>
                <a:srgbClr val="44546A"/>
              </a:solidFill>
            </a:endParaRPr>
          </a:p>
        </p:txBody>
      </p:sp>
      <p:sp>
        <p:nvSpPr>
          <p:cNvPr id="6" name="Text Placeholder 5">
            <a:extLst>
              <a:ext uri="{FF2B5EF4-FFF2-40B4-BE49-F238E27FC236}">
                <a16:creationId xmlns:a16="http://schemas.microsoft.com/office/drawing/2014/main" id="{B3F906DF-1C24-344C-00F2-A853DFB69F6E}"/>
              </a:ext>
            </a:extLst>
          </p:cNvPr>
          <p:cNvSpPr>
            <a:spLocks noGrp="1"/>
          </p:cNvSpPr>
          <p:nvPr>
            <p:ph type="body" idx="1"/>
          </p:nvPr>
        </p:nvSpPr>
        <p:spPr>
          <a:xfrm>
            <a:off x="466894" y="1600099"/>
            <a:ext cx="5157787" cy="823912"/>
          </a:xfrm>
        </p:spPr>
        <p:txBody>
          <a:bodyPr>
            <a:normAutofit/>
          </a:bodyPr>
          <a:lstStyle/>
          <a:p>
            <a:r>
              <a:rPr lang="en-US" sz="2800">
                <a:latin typeface="Arial"/>
                <a:ea typeface="Source Sans Pro"/>
                <a:cs typeface="Arial"/>
              </a:rPr>
              <a:t>Listen for:</a:t>
            </a:r>
            <a:endParaRPr lang="en-US" sz="2800">
              <a:ea typeface="Source Sans Pro"/>
            </a:endParaRPr>
          </a:p>
        </p:txBody>
      </p:sp>
      <p:sp>
        <p:nvSpPr>
          <p:cNvPr id="5" name="Content Placeholder 4">
            <a:extLst>
              <a:ext uri="{FF2B5EF4-FFF2-40B4-BE49-F238E27FC236}">
                <a16:creationId xmlns:a16="http://schemas.microsoft.com/office/drawing/2014/main" id="{BEB08DE9-6B12-6DA6-F7DE-71639810577B}"/>
              </a:ext>
            </a:extLst>
          </p:cNvPr>
          <p:cNvSpPr>
            <a:spLocks noGrp="1"/>
          </p:cNvSpPr>
          <p:nvPr>
            <p:ph sz="half" idx="2"/>
          </p:nvPr>
        </p:nvSpPr>
        <p:spPr>
          <a:xfrm>
            <a:off x="466894" y="2424011"/>
            <a:ext cx="5157787" cy="3684588"/>
          </a:xfrm>
        </p:spPr>
        <p:txBody>
          <a:bodyPr vert="horz" lIns="91440" tIns="45720" rIns="91440" bIns="45720" rtlCol="0" anchor="t">
            <a:noAutofit/>
          </a:bodyPr>
          <a:lstStyle/>
          <a:p>
            <a:r>
              <a:rPr lang="en-US" sz="2400">
                <a:latin typeface="Source Sans Pro"/>
                <a:ea typeface="Source Sans Pro"/>
                <a:cs typeface="Arial"/>
              </a:rPr>
              <a:t>Stridor which could indicate airway obstruction </a:t>
            </a:r>
            <a:endParaRPr lang="en-US" sz="2400" b="1">
              <a:latin typeface="Source Sans Pro"/>
              <a:cs typeface="Arial"/>
            </a:endParaRPr>
          </a:p>
          <a:p>
            <a:r>
              <a:rPr lang="en-US" sz="2400">
                <a:latin typeface="Source Sans Pro"/>
                <a:ea typeface="Source Sans Pro"/>
                <a:cs typeface="Arial"/>
              </a:rPr>
              <a:t>Gurgling indicating fluid in the airway</a:t>
            </a:r>
            <a:endParaRPr lang="en-US" sz="2400" b="1">
              <a:latin typeface="Source Sans Pro"/>
              <a:cs typeface="Arial"/>
            </a:endParaRPr>
          </a:p>
          <a:p>
            <a:r>
              <a:rPr lang="en-US" sz="2400">
                <a:latin typeface="Source Sans Pro"/>
                <a:ea typeface="Source Sans Pro"/>
                <a:cs typeface="Arial"/>
              </a:rPr>
              <a:t>Changes in voice, which can indicate airway or vocal cord injury</a:t>
            </a:r>
            <a:endParaRPr lang="en-US" sz="2400" b="1">
              <a:latin typeface="Source Sans Pro"/>
              <a:cs typeface="Arial"/>
            </a:endParaRPr>
          </a:p>
          <a:p>
            <a:endParaRPr lang="en-US" sz="2400"/>
          </a:p>
        </p:txBody>
      </p:sp>
      <p:sp>
        <p:nvSpPr>
          <p:cNvPr id="7" name="Text Placeholder 6">
            <a:extLst>
              <a:ext uri="{FF2B5EF4-FFF2-40B4-BE49-F238E27FC236}">
                <a16:creationId xmlns:a16="http://schemas.microsoft.com/office/drawing/2014/main" id="{6D1EE674-7268-C1F9-D2BD-C62208FF342E}"/>
              </a:ext>
            </a:extLst>
          </p:cNvPr>
          <p:cNvSpPr>
            <a:spLocks noGrp="1"/>
          </p:cNvSpPr>
          <p:nvPr>
            <p:ph type="body" sz="quarter" idx="3"/>
          </p:nvPr>
        </p:nvSpPr>
        <p:spPr>
          <a:xfrm>
            <a:off x="5620966" y="1664950"/>
            <a:ext cx="5183188" cy="823912"/>
          </a:xfrm>
        </p:spPr>
        <p:txBody>
          <a:bodyPr>
            <a:normAutofit/>
          </a:bodyPr>
          <a:lstStyle/>
          <a:p>
            <a:r>
              <a:rPr lang="en-US" sz="2800">
                <a:latin typeface="Arial"/>
                <a:ea typeface="Source Sans Pro"/>
                <a:cs typeface="Arial"/>
              </a:rPr>
              <a:t>Feel for:</a:t>
            </a:r>
            <a:endParaRPr lang="en-US" sz="2800">
              <a:ea typeface="Source Sans Pro"/>
            </a:endParaRPr>
          </a:p>
        </p:txBody>
      </p:sp>
      <p:sp>
        <p:nvSpPr>
          <p:cNvPr id="8" name="Content Placeholder 7">
            <a:extLst>
              <a:ext uri="{FF2B5EF4-FFF2-40B4-BE49-F238E27FC236}">
                <a16:creationId xmlns:a16="http://schemas.microsoft.com/office/drawing/2014/main" id="{78D4CB54-9EDE-0204-76BA-4C3E51AB266F}"/>
              </a:ext>
            </a:extLst>
          </p:cNvPr>
          <p:cNvSpPr>
            <a:spLocks noGrp="1"/>
          </p:cNvSpPr>
          <p:nvPr>
            <p:ph sz="quarter" idx="4"/>
          </p:nvPr>
        </p:nvSpPr>
        <p:spPr>
          <a:xfrm>
            <a:off x="5515583" y="2488862"/>
            <a:ext cx="5070140" cy="3684588"/>
          </a:xfrm>
        </p:spPr>
        <p:txBody>
          <a:bodyPr vert="horz" lIns="91440" tIns="45720" rIns="91440" bIns="45720" rtlCol="0" anchor="t">
            <a:normAutofit/>
          </a:bodyPr>
          <a:lstStyle/>
          <a:p>
            <a:r>
              <a:rPr lang="en-US" sz="2400">
                <a:latin typeface="Source Sans Pro"/>
                <a:ea typeface="Source Sans Pro"/>
                <a:cs typeface="Arial"/>
              </a:rPr>
              <a:t>Tenderness or abnormal movement of facial bones</a:t>
            </a:r>
          </a:p>
          <a:p>
            <a:r>
              <a:rPr lang="en-US" sz="2400">
                <a:latin typeface="Source Sans Pro"/>
                <a:ea typeface="Source Sans Pro"/>
                <a:cs typeface="Arial"/>
              </a:rPr>
              <a:t>Loose teeth that could accidentally be inhaled</a:t>
            </a:r>
          </a:p>
          <a:p>
            <a:r>
              <a:rPr lang="en-US" sz="2400">
                <a:latin typeface="Source Sans Pro"/>
                <a:ea typeface="Source Sans Pro"/>
                <a:cs typeface="Arial"/>
              </a:rPr>
              <a:t>Defects or crepitus in the skull or facial bones suggesting fracture</a:t>
            </a:r>
            <a:endParaRPr lang="en-US" sz="2400">
              <a:latin typeface="Source Sans Pro"/>
              <a:ea typeface="Source Sans Pro"/>
            </a:endParaRPr>
          </a:p>
        </p:txBody>
      </p:sp>
      <p:pic>
        <p:nvPicPr>
          <p:cNvPr id="4" name="Picture 8" descr="Icon&#10;&#10;Description automatically generated">
            <a:extLst>
              <a:ext uri="{FF2B5EF4-FFF2-40B4-BE49-F238E27FC236}">
                <a16:creationId xmlns:a16="http://schemas.microsoft.com/office/drawing/2014/main" id="{5CBBF9C4-DC98-A6F6-7A97-6CEBD34486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7633" y="4722079"/>
            <a:ext cx="2743200" cy="1913114"/>
          </a:xfrm>
          <a:prstGeom prst="rect">
            <a:avLst/>
          </a:prstGeom>
        </p:spPr>
      </p:pic>
    </p:spTree>
    <p:extLst>
      <p:ext uri="{BB962C8B-B14F-4D97-AF65-F5344CB8AC3E}">
        <p14:creationId xmlns:p14="http://schemas.microsoft.com/office/powerpoint/2010/main" val="2968868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329" y="267727"/>
            <a:ext cx="10515600" cy="1325563"/>
          </a:xfrm>
        </p:spPr>
        <p:txBody>
          <a:bodyPr>
            <a:normAutofit/>
          </a:bodyPr>
          <a:lstStyle/>
          <a:p>
            <a:r>
              <a:rPr lang="en-US" sz="4000">
                <a:solidFill>
                  <a:srgbClr val="44546A"/>
                </a:solidFill>
                <a:latin typeface="Source Sans Pro"/>
                <a:ea typeface="Source Sans Pro"/>
                <a:cs typeface="Roboto"/>
              </a:rPr>
              <a:t>Secondary Exam Survey: Neck</a:t>
            </a:r>
          </a:p>
        </p:txBody>
      </p:sp>
      <p:sp>
        <p:nvSpPr>
          <p:cNvPr id="4" name="Content Placeholder 2"/>
          <p:cNvSpPr>
            <a:spLocks noGrp="1"/>
          </p:cNvSpPr>
          <p:nvPr>
            <p:ph idx="1"/>
          </p:nvPr>
        </p:nvSpPr>
        <p:spPr>
          <a:xfrm>
            <a:off x="300789" y="1714439"/>
            <a:ext cx="10515600" cy="4351338"/>
          </a:xfrm>
        </p:spPr>
        <p:txBody>
          <a:bodyPr vert="horz" lIns="91440" tIns="45720" rIns="91440" bIns="45720" rtlCol="0" anchor="t">
            <a:normAutofit lnSpcReduction="10000"/>
          </a:bodyPr>
          <a:lstStyle/>
          <a:p>
            <a:pPr marL="0" indent="0">
              <a:buNone/>
            </a:pPr>
            <a:r>
              <a:rPr lang="en-US" sz="2400" b="1"/>
              <a:t>Look for:</a:t>
            </a:r>
            <a:endParaRPr lang="en-US"/>
          </a:p>
          <a:p>
            <a:pPr lvl="1"/>
            <a:r>
              <a:rPr lang="en-US">
                <a:latin typeface="Source Sans Pro"/>
                <a:ea typeface="Source Sans Pro"/>
                <a:cs typeface="Roboto"/>
              </a:rPr>
              <a:t>Reduced ability to move neck or pain</a:t>
            </a:r>
          </a:p>
          <a:p>
            <a:pPr marL="457200" lvl="1" indent="0">
              <a:buNone/>
            </a:pPr>
            <a:r>
              <a:rPr lang="en-US">
                <a:latin typeface="Source Sans Pro"/>
                <a:ea typeface="Source Sans Pro"/>
                <a:cs typeface="Roboto"/>
              </a:rPr>
              <a:t>   on movement</a:t>
            </a:r>
          </a:p>
          <a:p>
            <a:pPr lvl="1"/>
            <a:r>
              <a:rPr lang="en-US">
                <a:latin typeface="Source Sans Pro"/>
                <a:ea typeface="Source Sans Pro"/>
                <a:cs typeface="Roboto"/>
              </a:rPr>
              <a:t>Bruising, bleeding or swelling</a:t>
            </a:r>
          </a:p>
          <a:p>
            <a:pPr lvl="1"/>
            <a:r>
              <a:rPr lang="en-US" err="1">
                <a:latin typeface="Source Sans Pro"/>
                <a:ea typeface="Source Sans Pro"/>
                <a:cs typeface="Roboto"/>
              </a:rPr>
              <a:t>Haematoma</a:t>
            </a:r>
            <a:r>
              <a:rPr lang="en-US">
                <a:latin typeface="Source Sans Pro"/>
                <a:ea typeface="Source Sans Pro"/>
                <a:cs typeface="Roboto"/>
              </a:rPr>
              <a:t> that may eventually cause airway obstruction</a:t>
            </a:r>
          </a:p>
          <a:p>
            <a:pPr lvl="1"/>
            <a:r>
              <a:rPr lang="en-US">
                <a:latin typeface="Source Sans Pro"/>
                <a:ea typeface="Source Sans Pro"/>
                <a:cs typeface="Roboto"/>
              </a:rPr>
              <a:t>Penetrating neck wounds</a:t>
            </a:r>
          </a:p>
          <a:p>
            <a:pPr lvl="1"/>
            <a:r>
              <a:rPr lang="en-US">
                <a:latin typeface="Source Sans Pro"/>
                <a:ea typeface="Source Sans Pro"/>
                <a:cs typeface="Roboto"/>
              </a:rPr>
              <a:t>Distended neck veins (may indicate tension pneumothorax or tamponade)</a:t>
            </a:r>
          </a:p>
          <a:p>
            <a:pPr lvl="1"/>
            <a:endParaRPr lang="en-US">
              <a:latin typeface="Source Sans Pro"/>
              <a:ea typeface="Source Sans Pro"/>
              <a:cs typeface="Roboto"/>
            </a:endParaRPr>
          </a:p>
          <a:p>
            <a:pPr marL="0" indent="0">
              <a:buNone/>
            </a:pPr>
            <a:r>
              <a:rPr lang="en-US" sz="2400" b="1"/>
              <a:t>Feel for:</a:t>
            </a:r>
          </a:p>
          <a:p>
            <a:pPr lvl="1"/>
            <a:r>
              <a:rPr lang="en-US">
                <a:latin typeface="Source Sans Pro"/>
                <a:ea typeface="Source Sans Pro"/>
                <a:cs typeface="Roboto"/>
              </a:rPr>
              <a:t>Air in the skin or soft tissue (concern for pneumothorax)</a:t>
            </a:r>
          </a:p>
          <a:p>
            <a:pPr lvl="1"/>
            <a:r>
              <a:rPr lang="en-US">
                <a:latin typeface="Source Sans Pro"/>
                <a:ea typeface="Source Sans Pro"/>
                <a:cs typeface="Roboto"/>
              </a:rPr>
              <a:t>Tenderness or deformity along the spine</a:t>
            </a:r>
          </a:p>
        </p:txBody>
      </p:sp>
      <p:pic>
        <p:nvPicPr>
          <p:cNvPr id="3" name="Picture 4">
            <a:extLst>
              <a:ext uri="{FF2B5EF4-FFF2-40B4-BE49-F238E27FC236}">
                <a16:creationId xmlns:a16="http://schemas.microsoft.com/office/drawing/2014/main" id="{C25C3084-D2C4-357E-FD01-4B00EFFF13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4733" y="1831964"/>
            <a:ext cx="2669583" cy="1841567"/>
          </a:xfrm>
          <a:prstGeom prst="rect">
            <a:avLst/>
          </a:prstGeom>
        </p:spPr>
      </p:pic>
    </p:spTree>
    <p:extLst>
      <p:ext uri="{BB962C8B-B14F-4D97-AF65-F5344CB8AC3E}">
        <p14:creationId xmlns:p14="http://schemas.microsoft.com/office/powerpoint/2010/main" val="15508621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243" y="392557"/>
            <a:ext cx="10515600" cy="1325563"/>
          </a:xfrm>
        </p:spPr>
        <p:txBody>
          <a:bodyPr>
            <a:normAutofit/>
          </a:bodyPr>
          <a:lstStyle/>
          <a:p>
            <a:r>
              <a:rPr lang="en-US" sz="4000">
                <a:solidFill>
                  <a:srgbClr val="44546A"/>
                </a:solidFill>
                <a:latin typeface="Source Sans Pro"/>
                <a:ea typeface="Source Sans Pro"/>
                <a:cs typeface="Roboto"/>
              </a:rPr>
              <a:t>Secondary Exam Survey: Chest</a:t>
            </a:r>
          </a:p>
        </p:txBody>
      </p:sp>
      <p:sp>
        <p:nvSpPr>
          <p:cNvPr id="4" name="Content Placeholder 2"/>
          <p:cNvSpPr>
            <a:spLocks noGrp="1"/>
          </p:cNvSpPr>
          <p:nvPr>
            <p:ph idx="1"/>
          </p:nvPr>
        </p:nvSpPr>
        <p:spPr>
          <a:xfrm>
            <a:off x="384243" y="1809412"/>
            <a:ext cx="10515600" cy="4351338"/>
          </a:xfrm>
        </p:spPr>
        <p:txBody>
          <a:bodyPr vert="horz" lIns="91440" tIns="45720" rIns="91440" bIns="45720" rtlCol="0" anchor="t">
            <a:noAutofit/>
          </a:bodyPr>
          <a:lstStyle/>
          <a:p>
            <a:pPr marL="0" indent="0">
              <a:buNone/>
            </a:pPr>
            <a:r>
              <a:rPr lang="en-US" sz="2400" b="1">
                <a:latin typeface="Source Sans Pro"/>
                <a:ea typeface="Source Sans Pro"/>
                <a:cs typeface="Roboto"/>
              </a:rPr>
              <a:t>Look for:</a:t>
            </a:r>
            <a:endParaRPr lang="en-US"/>
          </a:p>
          <a:p>
            <a:pPr lvl="1"/>
            <a:r>
              <a:rPr lang="en-US">
                <a:latin typeface="Source Sans Pro"/>
                <a:ea typeface="Source Sans Pro"/>
                <a:cs typeface="Roboto"/>
              </a:rPr>
              <a:t>Bruising, deformity or wounds</a:t>
            </a:r>
          </a:p>
          <a:p>
            <a:pPr lvl="1"/>
            <a:r>
              <a:rPr lang="en-US">
                <a:latin typeface="Source Sans Pro"/>
                <a:ea typeface="Source Sans Pro"/>
                <a:cs typeface="Roboto"/>
              </a:rPr>
              <a:t>Uneven chest wall movement (concern for pneumothorax or flail chest)</a:t>
            </a:r>
          </a:p>
          <a:p>
            <a:pPr lvl="1"/>
            <a:r>
              <a:rPr lang="en-US">
                <a:latin typeface="Source Sans Pro"/>
                <a:ea typeface="Source Sans Pro"/>
                <a:cs typeface="Roboto"/>
              </a:rPr>
              <a:t>Burns around the entire chest (circumferential) which can cause difficulty in breathing</a:t>
            </a:r>
          </a:p>
          <a:p>
            <a:pPr marL="0" indent="0">
              <a:buNone/>
            </a:pPr>
            <a:r>
              <a:rPr lang="en-US" sz="2400" b="1">
                <a:latin typeface="Source Sans Pro"/>
                <a:ea typeface="Source Sans Pro"/>
                <a:cs typeface="Roboto"/>
              </a:rPr>
              <a:t>Listen for:</a:t>
            </a:r>
            <a:endParaRPr lang="en-US" sz="2400">
              <a:latin typeface="Source Sans Pro"/>
              <a:ea typeface="Source Sans Pro"/>
              <a:cs typeface="Roboto"/>
            </a:endParaRPr>
          </a:p>
          <a:p>
            <a:pPr lvl="1"/>
            <a:r>
              <a:rPr lang="en-US">
                <a:latin typeface="Source Sans Pro"/>
                <a:ea typeface="Source Sans Pro"/>
                <a:cs typeface="Roboto"/>
              </a:rPr>
              <a:t>Breath sounds (decreased, unequal, absent, wheezing or rhonchi)</a:t>
            </a:r>
          </a:p>
          <a:p>
            <a:pPr lvl="1"/>
            <a:r>
              <a:rPr lang="en-US">
                <a:latin typeface="Source Sans Pro"/>
                <a:ea typeface="Source Sans Pro"/>
                <a:cs typeface="Roboto"/>
              </a:rPr>
              <a:t>Muffled heart sounds (concern for pericardial tamponade) </a:t>
            </a:r>
            <a:endParaRPr lang="en-US" b="1"/>
          </a:p>
          <a:p>
            <a:pPr marL="0" indent="0">
              <a:buNone/>
            </a:pPr>
            <a:r>
              <a:rPr lang="en-US" sz="2400" b="1">
                <a:latin typeface="Source Sans Pro"/>
                <a:ea typeface="Source Sans Pro"/>
                <a:cs typeface="Roboto"/>
              </a:rPr>
              <a:t>Feel for: </a:t>
            </a:r>
            <a:endParaRPr lang="en-US" sz="2400" b="1"/>
          </a:p>
          <a:p>
            <a:pPr lvl="1"/>
            <a:r>
              <a:rPr lang="en-US">
                <a:latin typeface="Source Sans Pro"/>
                <a:ea typeface="Source Sans Pro"/>
                <a:cs typeface="Roboto"/>
              </a:rPr>
              <a:t>Tenderness</a:t>
            </a:r>
          </a:p>
          <a:p>
            <a:pPr lvl="1"/>
            <a:r>
              <a:rPr lang="en-US">
                <a:latin typeface="Source Sans Pro"/>
                <a:ea typeface="Source Sans Pro"/>
                <a:cs typeface="Roboto"/>
              </a:rPr>
              <a:t>Crepitus (concern for fracture or pneumothorax) </a:t>
            </a:r>
            <a:endParaRPr lang="en-US" b="1"/>
          </a:p>
          <a:p>
            <a:endParaRPr lang="en-US" sz="2400"/>
          </a:p>
        </p:txBody>
      </p:sp>
      <p:pic>
        <p:nvPicPr>
          <p:cNvPr id="3" name="Picture 4" descr="A picture containing shape&#10;&#10;Description automatically generated">
            <a:extLst>
              <a:ext uri="{FF2B5EF4-FFF2-40B4-BE49-F238E27FC236}">
                <a16:creationId xmlns:a16="http://schemas.microsoft.com/office/drawing/2014/main" id="{6C34DA53-D8F8-56E6-FA55-C185796730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91250" y="4579807"/>
            <a:ext cx="2265774" cy="1583120"/>
          </a:xfrm>
          <a:prstGeom prst="rect">
            <a:avLst/>
          </a:prstGeom>
        </p:spPr>
      </p:pic>
    </p:spTree>
    <p:extLst>
      <p:ext uri="{BB962C8B-B14F-4D97-AF65-F5344CB8AC3E}">
        <p14:creationId xmlns:p14="http://schemas.microsoft.com/office/powerpoint/2010/main" val="255377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44546A"/>
                </a:solidFill>
              </a:rPr>
              <a:t>The ABCDE Approach </a:t>
            </a:r>
          </a:p>
        </p:txBody>
      </p:sp>
      <p:sp>
        <p:nvSpPr>
          <p:cNvPr id="3" name="Content Placeholder 2"/>
          <p:cNvSpPr>
            <a:spLocks noGrp="1"/>
          </p:cNvSpPr>
          <p:nvPr>
            <p:ph idx="1"/>
          </p:nvPr>
        </p:nvSpPr>
        <p:spPr>
          <a:xfrm>
            <a:off x="735072" y="2140738"/>
            <a:ext cx="10515600" cy="4351338"/>
          </a:xfrm>
        </p:spPr>
        <p:txBody>
          <a:bodyPr vert="horz" lIns="91440" tIns="45720" rIns="91440" bIns="45720" rtlCol="0" anchor="t">
            <a:normAutofit/>
          </a:bodyPr>
          <a:lstStyle/>
          <a:p>
            <a:pPr marL="0" indent="0">
              <a:spcBef>
                <a:spcPts val="0"/>
              </a:spcBef>
              <a:buClr>
                <a:schemeClr val="dk1"/>
              </a:buClr>
              <a:buSzPct val="25000"/>
              <a:buNone/>
            </a:pPr>
            <a:r>
              <a:rPr lang="en-US" sz="2400" b="1">
                <a:latin typeface="Source Sans Pro"/>
                <a:ea typeface="Source Sans Pro"/>
                <a:cs typeface="Calibri"/>
                <a:sym typeface="Calibri"/>
              </a:rPr>
              <a:t>   R</a:t>
            </a:r>
            <a:r>
              <a:rPr lang="en-US" sz="2400" b="1">
                <a:latin typeface="Source Sans Pro"/>
                <a:ea typeface="Source Sans Pro"/>
                <a:cs typeface="Calibri"/>
                <a:sym typeface="Lato"/>
              </a:rPr>
              <a:t>EMEMBER</a:t>
            </a:r>
            <a:r>
              <a:rPr lang="en-US" sz="2400">
                <a:solidFill>
                  <a:schemeClr val="dk1"/>
                </a:solidFill>
                <a:latin typeface="Source Sans Pro"/>
                <a:ea typeface="Source Sans Pro"/>
                <a:cs typeface="Calibri"/>
                <a:sym typeface="Lato"/>
              </a:rPr>
              <a:t> </a:t>
            </a:r>
            <a:r>
              <a:rPr lang="en-US" sz="2400">
                <a:latin typeface="Source Sans Pro"/>
                <a:ea typeface="Source Sans Pro"/>
                <a:cs typeface="Calibri"/>
                <a:sym typeface="Lato"/>
              </a:rPr>
              <a:t>…………</a:t>
            </a:r>
          </a:p>
          <a:p>
            <a:pPr marL="0" lvl="0" indent="0" algn="just">
              <a:spcBef>
                <a:spcPts val="0"/>
              </a:spcBef>
              <a:buClr>
                <a:schemeClr val="dk1"/>
              </a:buClr>
              <a:buSzPct val="25000"/>
              <a:buNone/>
            </a:pPr>
            <a:endParaRPr lang="en-US" sz="2400">
              <a:cs typeface="Calibri" charset="0"/>
              <a:sym typeface="Lato"/>
            </a:endParaRPr>
          </a:p>
          <a:p>
            <a:pPr marL="177800" lvl="0" indent="0" algn="just">
              <a:lnSpc>
                <a:spcPct val="150000"/>
              </a:lnSpc>
              <a:spcBef>
                <a:spcPts val="0"/>
              </a:spcBef>
              <a:buClr>
                <a:schemeClr val="dk1"/>
              </a:buClr>
              <a:buSzPct val="25000"/>
              <a:buNone/>
            </a:pPr>
            <a:r>
              <a:rPr lang="en" sz="2400">
                <a:solidFill>
                  <a:schemeClr val="dk1"/>
                </a:solidFill>
                <a:latin typeface="Source Sans Pro"/>
                <a:ea typeface="Source Sans Pro"/>
                <a:cs typeface="Calibri"/>
                <a:sym typeface="Lato"/>
              </a:rPr>
              <a:t>People who initially appear uninjured may have</a:t>
            </a:r>
            <a:r>
              <a:rPr lang="en" sz="2400" b="1">
                <a:solidFill>
                  <a:schemeClr val="dk1"/>
                </a:solidFill>
                <a:latin typeface="Source Sans Pro"/>
                <a:ea typeface="Source Sans Pro"/>
                <a:cs typeface="Calibri"/>
                <a:sym typeface="Lato"/>
              </a:rPr>
              <a:t> hidden life</a:t>
            </a:r>
            <a:r>
              <a:rPr lang="en" sz="2400">
                <a:solidFill>
                  <a:schemeClr val="dk1"/>
                </a:solidFill>
                <a:latin typeface="Source Sans Pro"/>
                <a:ea typeface="Source Sans Pro"/>
                <a:cs typeface="Calibri"/>
                <a:sym typeface="Lato"/>
              </a:rPr>
              <a:t>-</a:t>
            </a:r>
            <a:r>
              <a:rPr lang="en" sz="2400" b="1">
                <a:solidFill>
                  <a:schemeClr val="dk1"/>
                </a:solidFill>
                <a:latin typeface="Source Sans Pro"/>
                <a:ea typeface="Source Sans Pro"/>
                <a:cs typeface="Calibri"/>
                <a:sym typeface="Lato"/>
              </a:rPr>
              <a:t>threatening injuries</a:t>
            </a:r>
            <a:r>
              <a:rPr lang="en" sz="2400">
                <a:solidFill>
                  <a:schemeClr val="dk1"/>
                </a:solidFill>
                <a:latin typeface="Source Sans Pro"/>
                <a:ea typeface="Source Sans Pro"/>
                <a:cs typeface="Calibri"/>
                <a:sym typeface="Lato"/>
              </a:rPr>
              <a:t>, such as internal bleeding.  It is very important to </a:t>
            </a:r>
            <a:r>
              <a:rPr lang="en" sz="2400" b="1">
                <a:solidFill>
                  <a:schemeClr val="dk1"/>
                </a:solidFill>
                <a:latin typeface="Source Sans Pro"/>
                <a:ea typeface="Source Sans Pro"/>
                <a:cs typeface="Calibri"/>
                <a:sym typeface="Lato"/>
              </a:rPr>
              <a:t>re</a:t>
            </a:r>
            <a:r>
              <a:rPr lang="en-US" sz="2400" b="1">
                <a:solidFill>
                  <a:schemeClr val="dk1"/>
                </a:solidFill>
                <a:latin typeface="Source Sans Pro"/>
                <a:ea typeface="Source Sans Pro"/>
                <a:cs typeface="Calibri"/>
                <a:sym typeface="Lato"/>
              </a:rPr>
              <a:t>-</a:t>
            </a:r>
            <a:r>
              <a:rPr lang="en" sz="2400" b="1">
                <a:solidFill>
                  <a:schemeClr val="dk1"/>
                </a:solidFill>
                <a:latin typeface="Source Sans Pro"/>
                <a:ea typeface="Source Sans Pro"/>
                <a:cs typeface="Calibri"/>
                <a:sym typeface="Lato"/>
              </a:rPr>
              <a:t>assess trauma patients</a:t>
            </a:r>
            <a:r>
              <a:rPr lang="en" sz="2400">
                <a:solidFill>
                  <a:schemeClr val="dk1"/>
                </a:solidFill>
                <a:latin typeface="Source Sans Pro"/>
                <a:ea typeface="Source Sans Pro"/>
                <a:cs typeface="Calibri"/>
                <a:sym typeface="Lato"/>
              </a:rPr>
              <a:t> multiple times and, in particular, any time the patient’s condition worsens.</a:t>
            </a:r>
            <a:endParaRPr lang="en" sz="2400">
              <a:solidFill>
                <a:schemeClr val="dk1"/>
              </a:solidFill>
              <a:latin typeface="Source Sans Pro"/>
              <a:ea typeface="Source Sans Pro"/>
              <a:cs typeface="Calibri"/>
            </a:endParaRPr>
          </a:p>
        </p:txBody>
      </p:sp>
      <p:sp>
        <p:nvSpPr>
          <p:cNvPr id="4" name="Rectangle 3">
            <a:extLst>
              <a:ext uri="{FF2B5EF4-FFF2-40B4-BE49-F238E27FC236}">
                <a16:creationId xmlns:a16="http://schemas.microsoft.com/office/drawing/2014/main" id="{71A87FA0-5F3A-58E8-1BAB-F0D5D874E7C3}"/>
              </a:ext>
            </a:extLst>
          </p:cNvPr>
          <p:cNvSpPr/>
          <p:nvPr/>
        </p:nvSpPr>
        <p:spPr>
          <a:xfrm>
            <a:off x="8699797" y="604903"/>
            <a:ext cx="4197455" cy="240065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w="12700">
                  <a:solidFill>
                    <a:srgbClr val="44546A">
                      <a:satMod val="155000"/>
                    </a:srgbClr>
                  </a:solidFill>
                  <a:prstDash val="solid"/>
                </a:ln>
                <a:solidFill>
                  <a:schemeClr val="accent2"/>
                </a:solidFill>
                <a:effectLst>
                  <a:outerShdw blurRad="41275" dist="20320" dir="1800000" algn="tl" rotWithShape="0">
                    <a:srgbClr val="000000">
                      <a:alpha val="40000"/>
                    </a:srgb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1968383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138" y="337935"/>
            <a:ext cx="10515600" cy="1325563"/>
          </a:xfrm>
        </p:spPr>
        <p:txBody>
          <a:bodyPr>
            <a:normAutofit/>
          </a:bodyPr>
          <a:lstStyle/>
          <a:p>
            <a:r>
              <a:rPr lang="en-US" sz="4000" dirty="0">
                <a:solidFill>
                  <a:srgbClr val="44546A"/>
                </a:solidFill>
                <a:latin typeface="Source Sans Pro"/>
                <a:ea typeface="Source Sans Pro"/>
                <a:cs typeface="Roboto"/>
              </a:rPr>
              <a:t>Secondary Exam Survey: Abdomen</a:t>
            </a:r>
          </a:p>
        </p:txBody>
      </p:sp>
      <p:sp>
        <p:nvSpPr>
          <p:cNvPr id="4" name="Content Placeholder 2"/>
          <p:cNvSpPr>
            <a:spLocks noGrp="1"/>
          </p:cNvSpPr>
          <p:nvPr>
            <p:ph idx="1"/>
          </p:nvPr>
        </p:nvSpPr>
        <p:spPr>
          <a:xfrm>
            <a:off x="449094" y="1663498"/>
            <a:ext cx="10515600" cy="4351338"/>
          </a:xfrm>
        </p:spPr>
        <p:txBody>
          <a:bodyPr vert="horz" lIns="91440" tIns="45720" rIns="91440" bIns="45720" rtlCol="0" anchor="t">
            <a:normAutofit/>
          </a:bodyPr>
          <a:lstStyle/>
          <a:p>
            <a:pPr marL="0" indent="0">
              <a:buNone/>
            </a:pPr>
            <a:r>
              <a:rPr lang="en-US" sz="2400" b="1" dirty="0">
                <a:latin typeface="Source Sans Pro"/>
                <a:ea typeface="Source Sans Pro"/>
                <a:cs typeface="Roboto"/>
              </a:rPr>
              <a:t>Look for</a:t>
            </a:r>
            <a:r>
              <a:rPr lang="en-US" sz="2400" dirty="0">
                <a:latin typeface="Source Sans Pro"/>
                <a:ea typeface="Source Sans Pro"/>
                <a:cs typeface="Roboto"/>
              </a:rPr>
              <a:t> </a:t>
            </a:r>
            <a:endParaRPr lang="en-US" dirty="0"/>
          </a:p>
          <a:p>
            <a:pPr lvl="1"/>
            <a:r>
              <a:rPr lang="en-US" dirty="0">
                <a:latin typeface="Source Sans Pro"/>
                <a:ea typeface="Source Sans Pro"/>
                <a:cs typeface="Roboto"/>
              </a:rPr>
              <a:t>Abdominal distension</a:t>
            </a:r>
          </a:p>
          <a:p>
            <a:pPr lvl="1"/>
            <a:r>
              <a:rPr lang="en-US" dirty="0">
                <a:latin typeface="Source Sans Pro"/>
                <a:ea typeface="Source Sans Pro"/>
                <a:cs typeface="Roboto"/>
              </a:rPr>
              <a:t>Visible wounds, bruising or abrasions</a:t>
            </a:r>
          </a:p>
          <a:p>
            <a:pPr lvl="1"/>
            <a:r>
              <a:rPr lang="en-US" dirty="0">
                <a:latin typeface="Source Sans Pro"/>
                <a:ea typeface="Source Sans Pro"/>
                <a:cs typeface="Roboto"/>
              </a:rPr>
              <a:t>Bruising on back or sides which may indicate bleeding into the abdomen</a:t>
            </a:r>
          </a:p>
          <a:p>
            <a:pPr lvl="1"/>
            <a:r>
              <a:rPr lang="en-US" dirty="0">
                <a:latin typeface="Source Sans Pro"/>
                <a:ea typeface="Source Sans Pro"/>
                <a:cs typeface="Roboto"/>
              </a:rPr>
              <a:t>Circumferential burns to the abdomen (concern for breathing problems)</a:t>
            </a:r>
          </a:p>
          <a:p>
            <a:pPr lvl="1"/>
            <a:endParaRPr lang="en-US" dirty="0">
              <a:cs typeface="Roboto"/>
            </a:endParaRPr>
          </a:p>
          <a:p>
            <a:pPr marL="0" indent="0">
              <a:buNone/>
            </a:pPr>
            <a:r>
              <a:rPr lang="en-US" sz="2400" b="1" dirty="0"/>
              <a:t>Feel for </a:t>
            </a:r>
          </a:p>
          <a:p>
            <a:pPr lvl="1"/>
            <a:r>
              <a:rPr lang="en-US" dirty="0">
                <a:latin typeface="Source Sans Pro"/>
                <a:ea typeface="Source Sans Pro"/>
                <a:cs typeface="Roboto"/>
              </a:rPr>
              <a:t>Rebound tenderness or guarding</a:t>
            </a:r>
          </a:p>
          <a:p>
            <a:pPr lvl="1"/>
            <a:r>
              <a:rPr lang="en-US" dirty="0">
                <a:latin typeface="Source Sans Pro"/>
                <a:ea typeface="Source Sans Pro"/>
                <a:cs typeface="Roboto"/>
              </a:rPr>
              <a:t>Abdominal tenderness in all quadrants which may </a:t>
            </a:r>
            <a:endParaRPr lang="en-US" b="1" dirty="0">
              <a:latin typeface="Source Sans Pro"/>
              <a:ea typeface="Source Sans Pro"/>
              <a:cs typeface="Roboto"/>
            </a:endParaRPr>
          </a:p>
          <a:p>
            <a:pPr marL="457200" lvl="1" indent="0">
              <a:buNone/>
            </a:pPr>
            <a:r>
              <a:rPr lang="en-US" dirty="0">
                <a:latin typeface="Source Sans Pro"/>
                <a:ea typeface="Source Sans Pro"/>
                <a:cs typeface="Roboto"/>
              </a:rPr>
              <a:t>   indicate organ or blood vessel injury</a:t>
            </a:r>
            <a:endParaRPr lang="en-US" b="1" dirty="0">
              <a:latin typeface="Source Sans Pro"/>
              <a:ea typeface="Source Sans Pro"/>
              <a:cs typeface="Roboto"/>
            </a:endParaRPr>
          </a:p>
          <a:p>
            <a:endParaRPr lang="en-US" sz="2200" dirty="0"/>
          </a:p>
        </p:txBody>
      </p:sp>
      <p:pic>
        <p:nvPicPr>
          <p:cNvPr id="5" name="Picture 5" descr="Diagram&#10;&#10;Description automatically generated">
            <a:extLst>
              <a:ext uri="{FF2B5EF4-FFF2-40B4-BE49-F238E27FC236}">
                <a16:creationId xmlns:a16="http://schemas.microsoft.com/office/drawing/2014/main" id="{2ACA915E-35FA-6BC4-3E0B-6F27E9C07A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42506" y="4053188"/>
            <a:ext cx="2435158" cy="1694242"/>
          </a:xfrm>
          <a:prstGeom prst="rect">
            <a:avLst/>
          </a:prstGeom>
        </p:spPr>
      </p:pic>
    </p:spTree>
    <p:extLst>
      <p:ext uri="{BB962C8B-B14F-4D97-AF65-F5344CB8AC3E}">
        <p14:creationId xmlns:p14="http://schemas.microsoft.com/office/powerpoint/2010/main" val="132938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881" y="251636"/>
            <a:ext cx="10515600" cy="1325563"/>
          </a:xfrm>
        </p:spPr>
        <p:txBody>
          <a:bodyPr>
            <a:normAutofit/>
          </a:bodyPr>
          <a:lstStyle/>
          <a:p>
            <a:r>
              <a:rPr lang="en-US" sz="4000">
                <a:solidFill>
                  <a:srgbClr val="44546A"/>
                </a:solidFill>
                <a:latin typeface="Source Sans Pro"/>
                <a:ea typeface="Source Sans Pro"/>
                <a:cs typeface="Roboto"/>
              </a:rPr>
              <a:t>Secondary Exam Survey: Extremities</a:t>
            </a:r>
          </a:p>
        </p:txBody>
      </p:sp>
      <p:sp>
        <p:nvSpPr>
          <p:cNvPr id="4" name="Content Placeholder 2"/>
          <p:cNvSpPr>
            <a:spLocks noGrp="1"/>
          </p:cNvSpPr>
          <p:nvPr>
            <p:ph idx="1"/>
          </p:nvPr>
        </p:nvSpPr>
        <p:spPr>
          <a:xfrm>
            <a:off x="520405" y="1433349"/>
            <a:ext cx="10515600" cy="4351338"/>
          </a:xfrm>
        </p:spPr>
        <p:txBody>
          <a:bodyPr vert="horz" lIns="91440" tIns="45720" rIns="91440" bIns="45720" rtlCol="0" anchor="t">
            <a:noAutofit/>
          </a:bodyPr>
          <a:lstStyle/>
          <a:p>
            <a:pPr marL="0" indent="0">
              <a:buNone/>
            </a:pPr>
            <a:r>
              <a:rPr lang="en-US" sz="2400" b="1">
                <a:latin typeface="Source Sans Pro"/>
                <a:ea typeface="Source Sans Pro"/>
                <a:cs typeface="Roboto"/>
              </a:rPr>
              <a:t>Look for:</a:t>
            </a:r>
            <a:r>
              <a:rPr lang="en-US" sz="2400">
                <a:latin typeface="Source Sans Pro"/>
                <a:ea typeface="Source Sans Pro"/>
                <a:cs typeface="Roboto"/>
              </a:rPr>
              <a:t> </a:t>
            </a:r>
            <a:endParaRPr lang="en-US"/>
          </a:p>
          <a:p>
            <a:pPr lvl="1"/>
            <a:r>
              <a:rPr lang="en-US">
                <a:latin typeface="Source Sans Pro"/>
                <a:ea typeface="Source Sans Pro"/>
                <a:cs typeface="Roboto"/>
              </a:rPr>
              <a:t>Swelling or bruising</a:t>
            </a:r>
          </a:p>
          <a:p>
            <a:pPr lvl="1"/>
            <a:r>
              <a:rPr lang="en-US">
                <a:latin typeface="Source Sans Pro"/>
                <a:ea typeface="Source Sans Pro"/>
                <a:cs typeface="Roboto"/>
              </a:rPr>
              <a:t>Deformity </a:t>
            </a:r>
            <a:endParaRPr lang="en-US"/>
          </a:p>
          <a:p>
            <a:pPr lvl="1"/>
            <a:r>
              <a:rPr lang="en-US">
                <a:latin typeface="Source Sans Pro"/>
                <a:ea typeface="Source Sans Pro"/>
                <a:cs typeface="Roboto"/>
              </a:rPr>
              <a:t>Open fractures</a:t>
            </a:r>
          </a:p>
          <a:p>
            <a:pPr lvl="1"/>
            <a:r>
              <a:rPr lang="en-US">
                <a:latin typeface="Source Sans Pro"/>
                <a:ea typeface="Source Sans Pro"/>
                <a:cs typeface="Roboto"/>
              </a:rPr>
              <a:t>Amputations</a:t>
            </a:r>
          </a:p>
          <a:p>
            <a:pPr lvl="1"/>
            <a:r>
              <a:rPr lang="en-US">
                <a:latin typeface="Source Sans Pro"/>
                <a:ea typeface="Source Sans Pro"/>
                <a:cs typeface="Roboto"/>
              </a:rPr>
              <a:t>Circumferential burns</a:t>
            </a:r>
          </a:p>
          <a:p>
            <a:pPr lvl="1"/>
            <a:r>
              <a:rPr lang="en-US">
                <a:latin typeface="Source Sans Pro"/>
                <a:ea typeface="Source Sans Pro"/>
                <a:cs typeface="Roboto"/>
              </a:rPr>
              <a:t>Pale skin(could indicate loss of blood flow) </a:t>
            </a:r>
            <a:endParaRPr lang="en-US"/>
          </a:p>
          <a:p>
            <a:pPr marL="0" indent="0">
              <a:buNone/>
            </a:pPr>
            <a:r>
              <a:rPr lang="en-US" sz="2400" b="1">
                <a:latin typeface="Source Sans Pro"/>
                <a:ea typeface="Source Sans Pro"/>
                <a:cs typeface="Roboto"/>
              </a:rPr>
              <a:t>Feel for:</a:t>
            </a:r>
            <a:r>
              <a:rPr lang="en-US" sz="2400">
                <a:latin typeface="Source Sans Pro"/>
                <a:ea typeface="Source Sans Pro"/>
                <a:cs typeface="Roboto"/>
              </a:rPr>
              <a:t> </a:t>
            </a:r>
            <a:endParaRPr lang="en-US" sz="2400"/>
          </a:p>
          <a:p>
            <a:pPr lvl="1"/>
            <a:r>
              <a:rPr lang="en-US">
                <a:latin typeface="Source Sans Pro"/>
                <a:ea typeface="Source Sans Pro"/>
                <a:cs typeface="Roboto"/>
              </a:rPr>
              <a:t>Absent or weak pulses</a:t>
            </a:r>
          </a:p>
          <a:p>
            <a:pPr lvl="1"/>
            <a:r>
              <a:rPr lang="en-US">
                <a:latin typeface="Source Sans Pro"/>
                <a:ea typeface="Source Sans Pro"/>
                <a:cs typeface="Roboto"/>
              </a:rPr>
              <a:t>Cold extremities (could indicate loss of blood flow) </a:t>
            </a:r>
            <a:endParaRPr lang="en-US"/>
          </a:p>
          <a:p>
            <a:pPr lvl="1"/>
            <a:r>
              <a:rPr lang="en-US">
                <a:latin typeface="Source Sans Pro"/>
                <a:ea typeface="Source Sans Pro"/>
                <a:cs typeface="Roboto"/>
              </a:rPr>
              <a:t>Tenderness</a:t>
            </a:r>
          </a:p>
          <a:p>
            <a:pPr lvl="1"/>
            <a:r>
              <a:rPr lang="en-US">
                <a:latin typeface="Source Sans Pro"/>
                <a:ea typeface="Source Sans Pro"/>
                <a:cs typeface="Roboto"/>
              </a:rPr>
              <a:t>Abnormally firm, painful muscular compartments (could indicate compartment syndrome) </a:t>
            </a:r>
            <a:endParaRPr lang="en-US" b="1"/>
          </a:p>
          <a:p>
            <a:endParaRPr lang="en-US" sz="2400"/>
          </a:p>
        </p:txBody>
      </p:sp>
      <p:pic>
        <p:nvPicPr>
          <p:cNvPr id="3" name="Picture 4" descr="Logo&#10;&#10;Description automatically generated">
            <a:extLst>
              <a:ext uri="{FF2B5EF4-FFF2-40B4-BE49-F238E27FC236}">
                <a16:creationId xmlns:a16="http://schemas.microsoft.com/office/drawing/2014/main" id="{393D2FA1-472E-0A8B-DA02-D920BCEC05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9358" y="2215185"/>
            <a:ext cx="3484378" cy="2432634"/>
          </a:xfrm>
          <a:prstGeom prst="rect">
            <a:avLst/>
          </a:prstGeom>
        </p:spPr>
      </p:pic>
    </p:spTree>
    <p:extLst>
      <p:ext uri="{BB962C8B-B14F-4D97-AF65-F5344CB8AC3E}">
        <p14:creationId xmlns:p14="http://schemas.microsoft.com/office/powerpoint/2010/main" val="538397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817" y="267849"/>
            <a:ext cx="10515600" cy="1325563"/>
          </a:xfrm>
        </p:spPr>
        <p:txBody>
          <a:bodyPr>
            <a:normAutofit/>
          </a:bodyPr>
          <a:lstStyle/>
          <a:p>
            <a:r>
              <a:rPr lang="en-US" sz="4000">
                <a:solidFill>
                  <a:srgbClr val="44546A"/>
                </a:solidFill>
                <a:latin typeface="Source Sans Pro"/>
                <a:ea typeface="Source Sans Pro"/>
                <a:cs typeface="Roboto"/>
              </a:rPr>
              <a:t>Secondary Exam Survey: Spine</a:t>
            </a:r>
          </a:p>
        </p:txBody>
      </p:sp>
      <p:sp>
        <p:nvSpPr>
          <p:cNvPr id="4" name="Content Placeholder 2"/>
          <p:cNvSpPr>
            <a:spLocks noGrp="1"/>
          </p:cNvSpPr>
          <p:nvPr>
            <p:ph idx="1"/>
          </p:nvPr>
        </p:nvSpPr>
        <p:spPr>
          <a:xfrm>
            <a:off x="351817" y="1705089"/>
            <a:ext cx="10515600" cy="4351338"/>
          </a:xfrm>
        </p:spPr>
        <p:txBody>
          <a:bodyPr vert="horz" lIns="91440" tIns="45720" rIns="91440" bIns="45720" rtlCol="0" anchor="t">
            <a:normAutofit/>
          </a:bodyPr>
          <a:lstStyle/>
          <a:p>
            <a:pPr marL="0" indent="0">
              <a:buNone/>
            </a:pPr>
            <a:r>
              <a:rPr lang="en-US" sz="2600">
                <a:latin typeface="Source Sans Pro"/>
                <a:ea typeface="Source Sans Pro"/>
                <a:cs typeface="Roboto"/>
              </a:rPr>
              <a:t>LOG ROLL the person with assistance, then:</a:t>
            </a:r>
          </a:p>
          <a:p>
            <a:pPr marL="0" indent="0">
              <a:buNone/>
            </a:pPr>
            <a:r>
              <a:rPr lang="en-US" sz="2600" b="1"/>
              <a:t>Look for:</a:t>
            </a:r>
          </a:p>
          <a:p>
            <a:pPr lvl="1"/>
            <a:r>
              <a:rPr lang="en-US" sz="2600">
                <a:latin typeface="Source Sans Pro"/>
                <a:ea typeface="Source Sans Pro"/>
                <a:cs typeface="Roboto"/>
              </a:rPr>
              <a:t>Bruising </a:t>
            </a:r>
          </a:p>
          <a:p>
            <a:pPr lvl="1"/>
            <a:r>
              <a:rPr lang="en-US" sz="2600">
                <a:latin typeface="Source Sans Pro"/>
                <a:ea typeface="Source Sans Pro"/>
                <a:cs typeface="Roboto"/>
              </a:rPr>
              <a:t>Deformity</a:t>
            </a:r>
          </a:p>
          <a:p>
            <a:pPr marL="0" indent="0">
              <a:buNone/>
            </a:pPr>
            <a:r>
              <a:rPr lang="en-US" sz="2600" b="1"/>
              <a:t>Feel for:</a:t>
            </a:r>
          </a:p>
          <a:p>
            <a:pPr lvl="1"/>
            <a:r>
              <a:rPr lang="en-US" sz="2600">
                <a:latin typeface="Source Sans Pro"/>
                <a:ea typeface="Source Sans Pro"/>
                <a:cs typeface="Roboto"/>
              </a:rPr>
              <a:t>Tenderness, crepitus and alignment along the entire spine (upper neck to lower back) </a:t>
            </a:r>
            <a:endParaRPr lang="en-US" sz="2600"/>
          </a:p>
          <a:p>
            <a:pPr lvl="1"/>
            <a:r>
              <a:rPr lang="en-US" sz="2600">
                <a:latin typeface="Source Sans Pro"/>
                <a:ea typeface="Source Sans Pro"/>
                <a:cs typeface="Roboto"/>
              </a:rPr>
              <a:t>Tenderness, crepitus or misalignment over any other areas with visible evidence of trauma.</a:t>
            </a:r>
          </a:p>
          <a:p>
            <a:pPr marL="0" indent="0">
              <a:buNone/>
            </a:pPr>
            <a:endParaRPr lang="en-US" sz="2600"/>
          </a:p>
        </p:txBody>
      </p:sp>
      <p:sp>
        <p:nvSpPr>
          <p:cNvPr id="3" name="Rectangle 2"/>
          <p:cNvSpPr/>
          <p:nvPr/>
        </p:nvSpPr>
        <p:spPr>
          <a:xfrm>
            <a:off x="351817" y="5869577"/>
            <a:ext cx="10934700" cy="424732"/>
          </a:xfrm>
          <a:prstGeom prst="rect">
            <a:avLst/>
          </a:prstGeom>
        </p:spPr>
        <p:txBody>
          <a:bodyPr wrap="square">
            <a:spAutoFit/>
          </a:bodyPr>
          <a:lstStyle/>
          <a:p>
            <a:pPr lvl="0" algn="ctr">
              <a:lnSpc>
                <a:spcPct val="90000"/>
              </a:lnSpc>
              <a:buClr>
                <a:schemeClr val="dk1"/>
              </a:buClr>
              <a:buSzPct val="25000"/>
            </a:pPr>
            <a:r>
              <a:rPr lang="en-US" sz="2400">
                <a:solidFill>
                  <a:srgbClr val="ED7D31"/>
                </a:solidFill>
                <a:latin typeface="Source Sans Pro" panose="020B0503030403020204" pitchFamily="34" charset="0"/>
                <a:ea typeface="Source Sans Pro" panose="020B0503030403020204" pitchFamily="34" charset="0"/>
                <a:cs typeface="Calibri" charset="0"/>
                <a:sym typeface="Lato"/>
              </a:rPr>
              <a:t>If concern for spinal injury, check and document the level where the findings start.</a:t>
            </a:r>
          </a:p>
        </p:txBody>
      </p:sp>
      <p:pic>
        <p:nvPicPr>
          <p:cNvPr id="6" name="Picture 6" descr="A picture containing text, vector graphics&#10;&#10;Description automatically generated">
            <a:extLst>
              <a:ext uri="{FF2B5EF4-FFF2-40B4-BE49-F238E27FC236}">
                <a16:creationId xmlns:a16="http://schemas.microsoft.com/office/drawing/2014/main" id="{E3EABED9-A7D8-48F6-8C06-782E26A39E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1874" y="1139655"/>
            <a:ext cx="4483013" cy="3128918"/>
          </a:xfrm>
          <a:prstGeom prst="rect">
            <a:avLst/>
          </a:prstGeom>
        </p:spPr>
      </p:pic>
    </p:spTree>
    <p:extLst>
      <p:ext uri="{BB962C8B-B14F-4D97-AF65-F5344CB8AC3E}">
        <p14:creationId xmlns:p14="http://schemas.microsoft.com/office/powerpoint/2010/main" val="3939289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306" y="332700"/>
            <a:ext cx="10515600" cy="1325563"/>
          </a:xfrm>
        </p:spPr>
        <p:txBody>
          <a:bodyPr>
            <a:normAutofit/>
          </a:bodyPr>
          <a:lstStyle/>
          <a:p>
            <a:r>
              <a:rPr lang="en-US" sz="4000">
                <a:solidFill>
                  <a:srgbClr val="44546A"/>
                </a:solidFill>
                <a:latin typeface="Source Sans Pro"/>
                <a:ea typeface="Source Sans Pro"/>
                <a:cs typeface="Roboto"/>
              </a:rPr>
              <a:t>Secondary Exam Survey: Skin</a:t>
            </a:r>
          </a:p>
        </p:txBody>
      </p:sp>
      <p:sp>
        <p:nvSpPr>
          <p:cNvPr id="4" name="Content Placeholder 2"/>
          <p:cNvSpPr>
            <a:spLocks noGrp="1"/>
          </p:cNvSpPr>
          <p:nvPr>
            <p:ph idx="1"/>
          </p:nvPr>
        </p:nvSpPr>
        <p:spPr>
          <a:xfrm>
            <a:off x="611220" y="1817519"/>
            <a:ext cx="10843493" cy="4351338"/>
          </a:xfrm>
        </p:spPr>
        <p:txBody>
          <a:bodyPr vert="horz" lIns="91440" tIns="45720" rIns="91440" bIns="45720" rtlCol="0" anchor="t">
            <a:normAutofit/>
          </a:bodyPr>
          <a:lstStyle/>
          <a:p>
            <a:pPr marL="0" indent="0">
              <a:buNone/>
            </a:pPr>
            <a:r>
              <a:rPr lang="en-US" sz="2600" b="1"/>
              <a:t>Look for:</a:t>
            </a:r>
            <a:endParaRPr lang="en-US"/>
          </a:p>
          <a:p>
            <a:pPr lvl="1"/>
            <a:r>
              <a:rPr lang="en-US" sz="2600">
                <a:latin typeface="Source Sans Pro"/>
                <a:ea typeface="Source Sans Pro"/>
                <a:cs typeface="Roboto"/>
              </a:rPr>
              <a:t>Bruising</a:t>
            </a:r>
          </a:p>
          <a:p>
            <a:pPr lvl="1"/>
            <a:r>
              <a:rPr lang="en-US" sz="2600">
                <a:latin typeface="Source Sans Pro"/>
                <a:ea typeface="Source Sans Pro"/>
                <a:cs typeface="Roboto"/>
              </a:rPr>
              <a:t>Abrasions</a:t>
            </a:r>
          </a:p>
          <a:p>
            <a:pPr lvl="1"/>
            <a:r>
              <a:rPr lang="en-US" sz="2600">
                <a:latin typeface="Source Sans Pro"/>
                <a:ea typeface="Source Sans Pro"/>
                <a:cs typeface="Roboto"/>
              </a:rPr>
              <a:t>Lacerations</a:t>
            </a:r>
          </a:p>
          <a:p>
            <a:pPr lvl="1"/>
            <a:r>
              <a:rPr lang="en-US" sz="2600">
                <a:latin typeface="Source Sans Pro"/>
                <a:ea typeface="Source Sans Pro"/>
                <a:cs typeface="Roboto"/>
              </a:rPr>
              <a:t>Burns</a:t>
            </a:r>
          </a:p>
          <a:p>
            <a:pPr lvl="2"/>
            <a:r>
              <a:rPr lang="en-US" sz="2600">
                <a:latin typeface="Source Sans Pro"/>
                <a:ea typeface="Source Sans Pro"/>
                <a:cs typeface="Roboto"/>
              </a:rPr>
              <a:t>Circumferential burns on the chest can cause difficulty in breathing.</a:t>
            </a:r>
          </a:p>
          <a:p>
            <a:pPr lvl="2"/>
            <a:r>
              <a:rPr lang="en-US" sz="2600">
                <a:latin typeface="Source Sans Pro"/>
                <a:ea typeface="Source Sans Pro"/>
                <a:cs typeface="Roboto"/>
              </a:rPr>
              <a:t>Extremity burns can cause compartment syndrome.</a:t>
            </a:r>
          </a:p>
          <a:p>
            <a:pPr marL="0" indent="0">
              <a:buNone/>
            </a:pPr>
            <a:r>
              <a:rPr lang="en-US" sz="2600" b="1"/>
              <a:t>Feel for:</a:t>
            </a:r>
          </a:p>
          <a:p>
            <a:pPr lvl="1"/>
            <a:r>
              <a:rPr lang="en-US" sz="2600">
                <a:latin typeface="Source Sans Pro"/>
                <a:ea typeface="Source Sans Pro"/>
                <a:cs typeface="Roboto"/>
              </a:rPr>
              <a:t>Peripheral pulses in all extremities </a:t>
            </a:r>
            <a:endParaRPr lang="en-US" sz="2600"/>
          </a:p>
        </p:txBody>
      </p:sp>
      <p:pic>
        <p:nvPicPr>
          <p:cNvPr id="3" name="Picture 4" descr="A picture containing text&#10;&#10;Description automatically generated">
            <a:extLst>
              <a:ext uri="{FF2B5EF4-FFF2-40B4-BE49-F238E27FC236}">
                <a16:creationId xmlns:a16="http://schemas.microsoft.com/office/drawing/2014/main" id="{C1973024-64DF-36B7-CF30-822986F0E5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8117" y="1821030"/>
            <a:ext cx="2563731" cy="1795763"/>
          </a:xfrm>
          <a:prstGeom prst="rect">
            <a:avLst/>
          </a:prstGeom>
        </p:spPr>
      </p:pic>
    </p:spTree>
    <p:extLst>
      <p:ext uri="{BB962C8B-B14F-4D97-AF65-F5344CB8AC3E}">
        <p14:creationId xmlns:p14="http://schemas.microsoft.com/office/powerpoint/2010/main" val="21334029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8EB9339-939A-FF51-B9E8-E59BB90300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7831" y="2622104"/>
            <a:ext cx="3108294" cy="2175043"/>
          </a:xfrm>
          <a:prstGeom prst="rect">
            <a:avLst/>
          </a:prstGeom>
        </p:spPr>
      </p:pic>
      <p:sp>
        <p:nvSpPr>
          <p:cNvPr id="2" name="Title 1"/>
          <p:cNvSpPr>
            <a:spLocks noGrp="1"/>
          </p:cNvSpPr>
          <p:nvPr>
            <p:ph type="title"/>
          </p:nvPr>
        </p:nvSpPr>
        <p:spPr>
          <a:xfrm>
            <a:off x="416668" y="332699"/>
            <a:ext cx="10515600" cy="1325563"/>
          </a:xfrm>
        </p:spPr>
        <p:txBody>
          <a:bodyPr>
            <a:normAutofit/>
          </a:bodyPr>
          <a:lstStyle/>
          <a:p>
            <a:r>
              <a:rPr lang="en-US" sz="4000">
                <a:solidFill>
                  <a:schemeClr val="accent1">
                    <a:lumMod val="50000"/>
                  </a:schemeClr>
                </a:solidFill>
                <a:latin typeface="Source Sans Pro"/>
                <a:ea typeface="Source Sans Pro"/>
                <a:cs typeface="Roboto"/>
              </a:rPr>
              <a:t>Secondary Exam Survey: </a:t>
            </a:r>
            <a:r>
              <a:rPr lang="en-US" sz="4000">
                <a:solidFill>
                  <a:srgbClr val="44546A"/>
                </a:solidFill>
                <a:latin typeface="Source Sans Pro"/>
                <a:ea typeface="Source Sans Pro"/>
                <a:cs typeface="Roboto"/>
              </a:rPr>
              <a:t>Neurologic </a:t>
            </a:r>
            <a:endParaRPr lang="en-US" sz="4000">
              <a:solidFill>
                <a:srgbClr val="44546A"/>
              </a:solidFill>
            </a:endParaRPr>
          </a:p>
        </p:txBody>
      </p:sp>
      <p:sp>
        <p:nvSpPr>
          <p:cNvPr id="4" name="Content Placeholder 2"/>
          <p:cNvSpPr>
            <a:spLocks noGrp="1"/>
          </p:cNvSpPr>
          <p:nvPr>
            <p:ph idx="1"/>
          </p:nvPr>
        </p:nvSpPr>
        <p:spPr>
          <a:xfrm>
            <a:off x="415763" y="1715007"/>
            <a:ext cx="10600362" cy="4913311"/>
          </a:xfrm>
        </p:spPr>
        <p:txBody>
          <a:bodyPr vert="horz" lIns="91440" tIns="45720" rIns="91440" bIns="45720" rtlCol="0" anchor="t">
            <a:normAutofit/>
          </a:bodyPr>
          <a:lstStyle/>
          <a:p>
            <a:pPr marL="0" indent="0">
              <a:buNone/>
            </a:pPr>
            <a:r>
              <a:rPr lang="en-US" sz="2600" b="1" dirty="0">
                <a:latin typeface="Source Sans Pro"/>
                <a:ea typeface="Source Sans Pro"/>
                <a:cs typeface="Roboto"/>
              </a:rPr>
              <a:t>Check</a:t>
            </a:r>
            <a:r>
              <a:rPr lang="en-US" sz="2600" dirty="0">
                <a:latin typeface="Source Sans Pro"/>
                <a:ea typeface="Source Sans Pro"/>
                <a:cs typeface="Roboto"/>
              </a:rPr>
              <a:t> </a:t>
            </a:r>
            <a:r>
              <a:rPr lang="en-US" sz="2600" b="1" dirty="0">
                <a:latin typeface="Source Sans Pro"/>
                <a:ea typeface="Source Sans Pro"/>
                <a:cs typeface="Roboto"/>
              </a:rPr>
              <a:t>for:</a:t>
            </a:r>
            <a:r>
              <a:rPr lang="en-US" sz="2600" dirty="0">
                <a:latin typeface="Source Sans Pro"/>
                <a:ea typeface="Source Sans Pro"/>
                <a:cs typeface="Roboto"/>
              </a:rPr>
              <a:t> </a:t>
            </a:r>
            <a:endParaRPr lang="en-US" dirty="0"/>
          </a:p>
          <a:p>
            <a:pPr lvl="1"/>
            <a:r>
              <a:rPr lang="en-US" sz="2600" dirty="0">
                <a:latin typeface="Source Sans Pro"/>
                <a:ea typeface="Source Sans Pro"/>
                <a:cs typeface="Roboto"/>
              </a:rPr>
              <a:t>Decreasing level of consciousness (AVPU or GCS)</a:t>
            </a:r>
          </a:p>
          <a:p>
            <a:pPr lvl="1"/>
            <a:r>
              <a:rPr lang="en-US" sz="2600" dirty="0">
                <a:latin typeface="Source Sans Pro"/>
                <a:ea typeface="Source Sans Pro"/>
                <a:cs typeface="Roboto"/>
              </a:rPr>
              <a:t>Agitation or seizures/convulsions (consider serious head injury)</a:t>
            </a:r>
          </a:p>
          <a:p>
            <a:pPr lvl="1"/>
            <a:r>
              <a:rPr lang="en-US" sz="2600" dirty="0">
                <a:latin typeface="Source Sans Pro"/>
                <a:ea typeface="Source Sans Pro"/>
                <a:cs typeface="Roboto"/>
              </a:rPr>
              <a:t>Movement and strength in each limb</a:t>
            </a:r>
          </a:p>
          <a:p>
            <a:pPr lvl="1"/>
            <a:r>
              <a:rPr lang="en-US" sz="2600" dirty="0">
                <a:latin typeface="Source Sans Pro"/>
                <a:ea typeface="Source Sans Pro"/>
                <a:cs typeface="Roboto"/>
              </a:rPr>
              <a:t>Sensation on face, chest, abdomen and limbs.  </a:t>
            </a:r>
          </a:p>
          <a:p>
            <a:pPr lvl="1"/>
            <a:r>
              <a:rPr lang="en-US" sz="2600" dirty="0">
                <a:latin typeface="Source Sans Pro"/>
                <a:ea typeface="Source Sans Pro"/>
                <a:cs typeface="Roboto"/>
              </a:rPr>
              <a:t>Priapism (consider spinal injury)</a:t>
            </a:r>
          </a:p>
          <a:p>
            <a:pPr lvl="1"/>
            <a:endParaRPr lang="en-US" sz="2600" dirty="0">
              <a:latin typeface="Source Sans Pro"/>
              <a:ea typeface="Source Sans Pro"/>
              <a:cs typeface="Roboto"/>
            </a:endParaRPr>
          </a:p>
          <a:p>
            <a:pPr marL="457200" lvl="1" indent="0">
              <a:buNone/>
            </a:pPr>
            <a:endParaRPr lang="en-US" sz="2600" dirty="0">
              <a:latin typeface="Source Sans Pro"/>
              <a:ea typeface="Source Sans Pro"/>
              <a:cs typeface="Roboto"/>
            </a:endParaRPr>
          </a:p>
          <a:p>
            <a:pPr marL="457200" lvl="1" indent="0" algn="ctr">
              <a:buNone/>
            </a:pPr>
            <a:endParaRPr lang="en-US" sz="2600" dirty="0">
              <a:solidFill>
                <a:schemeClr val="accent1">
                  <a:lumMod val="50000"/>
                </a:schemeClr>
              </a:solidFill>
              <a:latin typeface="Source Sans Pro"/>
              <a:ea typeface="Source Sans Pro"/>
              <a:cs typeface="Roboto"/>
            </a:endParaRPr>
          </a:p>
          <a:p>
            <a:pPr marL="457200" lvl="1" indent="0" algn="ctr">
              <a:buNone/>
            </a:pPr>
            <a:r>
              <a:rPr lang="en-US" sz="2600" dirty="0">
                <a:solidFill>
                  <a:schemeClr val="accent1">
                    <a:lumMod val="50000"/>
                  </a:schemeClr>
                </a:solidFill>
                <a:latin typeface="Source Sans Pro"/>
                <a:ea typeface="Source Sans Pro"/>
                <a:cs typeface="Roboto"/>
              </a:rPr>
              <a:t>If decreased movement and/or strength consider spinal injury. </a:t>
            </a:r>
          </a:p>
          <a:p>
            <a:pPr marL="457200" lvl="1" indent="0" algn="ctr">
              <a:buNone/>
            </a:pPr>
            <a:r>
              <a:rPr lang="en-US" sz="2600" dirty="0">
                <a:solidFill>
                  <a:schemeClr val="accent1">
                    <a:lumMod val="50000"/>
                  </a:schemeClr>
                </a:solidFill>
                <a:latin typeface="Source Sans Pro"/>
                <a:ea typeface="Source Sans Pro"/>
                <a:cs typeface="Roboto"/>
              </a:rPr>
              <a:t>If there is a neurologic deficit, identify the level it begins.</a:t>
            </a:r>
            <a:endParaRPr lang="en-US" dirty="0">
              <a:solidFill>
                <a:schemeClr val="accent1">
                  <a:lumMod val="50000"/>
                </a:schemeClr>
              </a:solidFill>
            </a:endParaRPr>
          </a:p>
          <a:p>
            <a:pPr marL="457200" lvl="1" indent="0">
              <a:buNone/>
            </a:pPr>
            <a:endParaRPr lang="en-US" sz="2600" dirty="0"/>
          </a:p>
          <a:p>
            <a:pPr lvl="1"/>
            <a:endParaRPr lang="en-US" sz="2600" dirty="0"/>
          </a:p>
          <a:p>
            <a:pPr lvl="1"/>
            <a:endParaRPr lang="en-US" sz="2600" dirty="0"/>
          </a:p>
        </p:txBody>
      </p:sp>
    </p:spTree>
    <p:extLst>
      <p:ext uri="{BB962C8B-B14F-4D97-AF65-F5344CB8AC3E}">
        <p14:creationId xmlns:p14="http://schemas.microsoft.com/office/powerpoint/2010/main" val="5402551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225" y="241477"/>
            <a:ext cx="10515600" cy="1325563"/>
          </a:xfrm>
        </p:spPr>
        <p:txBody>
          <a:bodyPr>
            <a:normAutofit/>
          </a:bodyPr>
          <a:lstStyle/>
          <a:p>
            <a:r>
              <a:rPr lang="en-US" sz="4000">
                <a:solidFill>
                  <a:schemeClr val="accent1">
                    <a:lumMod val="50000"/>
                  </a:schemeClr>
                </a:solidFill>
              </a:rPr>
              <a:t>Workbook Question 4</a:t>
            </a:r>
          </a:p>
        </p:txBody>
      </p:sp>
      <p:sp>
        <p:nvSpPr>
          <p:cNvPr id="3" name="Content Placeholder 2"/>
          <p:cNvSpPr>
            <a:spLocks noGrp="1"/>
          </p:cNvSpPr>
          <p:nvPr>
            <p:ph idx="1"/>
          </p:nvPr>
        </p:nvSpPr>
        <p:spPr>
          <a:xfrm>
            <a:off x="395024" y="1264910"/>
            <a:ext cx="9159240" cy="4822296"/>
          </a:xfrm>
        </p:spPr>
        <p:txBody>
          <a:bodyPr>
            <a:normAutofit/>
          </a:bodyPr>
          <a:lstStyle/>
          <a:p>
            <a:pPr marL="0" indent="0">
              <a:buNone/>
            </a:pPr>
            <a:r>
              <a:rPr lang="en-US" sz="2400"/>
              <a:t>Using the workbook section above, list one way that you ASSESS the following systems </a:t>
            </a:r>
          </a:p>
          <a:p>
            <a:pPr marL="0" indent="0">
              <a:buNone/>
            </a:pPr>
            <a:endParaRPr lang="en-US" sz="240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35399" y="365124"/>
            <a:ext cx="2170852" cy="169675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424160532"/>
              </p:ext>
            </p:extLst>
          </p:nvPr>
        </p:nvGraphicFramePr>
        <p:xfrm>
          <a:off x="395024" y="2185529"/>
          <a:ext cx="11057468" cy="3621243"/>
        </p:xfrm>
        <a:graphic>
          <a:graphicData uri="http://schemas.openxmlformats.org/drawingml/2006/table">
            <a:tbl>
              <a:tblPr firstRow="1" bandRow="1">
                <a:tableStyleId>{2D5ABB26-0587-4C30-8999-92F81FD0307C}</a:tableStyleId>
              </a:tblPr>
              <a:tblGrid>
                <a:gridCol w="2764367">
                  <a:extLst>
                    <a:ext uri="{9D8B030D-6E8A-4147-A177-3AD203B41FA5}">
                      <a16:colId xmlns:a16="http://schemas.microsoft.com/office/drawing/2014/main" val="20000"/>
                    </a:ext>
                  </a:extLst>
                </a:gridCol>
                <a:gridCol w="2764367">
                  <a:extLst>
                    <a:ext uri="{9D8B030D-6E8A-4147-A177-3AD203B41FA5}">
                      <a16:colId xmlns:a16="http://schemas.microsoft.com/office/drawing/2014/main" val="20001"/>
                    </a:ext>
                  </a:extLst>
                </a:gridCol>
                <a:gridCol w="2764367">
                  <a:extLst>
                    <a:ext uri="{9D8B030D-6E8A-4147-A177-3AD203B41FA5}">
                      <a16:colId xmlns:a16="http://schemas.microsoft.com/office/drawing/2014/main" val="20002"/>
                    </a:ext>
                  </a:extLst>
                </a:gridCol>
                <a:gridCol w="2764367">
                  <a:extLst>
                    <a:ext uri="{9D8B030D-6E8A-4147-A177-3AD203B41FA5}">
                      <a16:colId xmlns:a16="http://schemas.microsoft.com/office/drawing/2014/main" val="20003"/>
                    </a:ext>
                  </a:extLst>
                </a:gridCol>
              </a:tblGrid>
              <a:tr h="432596">
                <a:tc>
                  <a:txBody>
                    <a:bodyPr/>
                    <a:lstStyle/>
                    <a:p>
                      <a:endParaRPr lang="en-US" sz="2400" b="1">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a:latin typeface="Source Sans Pro" panose="020B0503030403020204" pitchFamily="34" charset="0"/>
                          <a:ea typeface="Source Sans Pro" panose="020B0503030403020204" pitchFamily="34" charset="0"/>
                        </a:rPr>
                        <a:t>Listen for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a:latin typeface="Source Sans Pro" panose="020B0503030403020204" pitchFamily="34" charset="0"/>
                          <a:ea typeface="Source Sans Pro" panose="020B0503030403020204" pitchFamily="34" charset="0"/>
                        </a:rPr>
                        <a:t>Look  for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a:latin typeface="Source Sans Pro" panose="020B0503030403020204" pitchFamily="34" charset="0"/>
                          <a:ea typeface="Source Sans Pro" panose="020B0503030403020204" pitchFamily="34" charset="0"/>
                        </a:rPr>
                        <a:t>Feel for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54681">
                <a:tc>
                  <a:txBody>
                    <a:bodyPr/>
                    <a:lstStyle/>
                    <a:p>
                      <a:r>
                        <a:rPr lang="en-US" sz="2400" b="1">
                          <a:latin typeface="Source Sans Pro" panose="020B0503030403020204" pitchFamily="34" charset="0"/>
                          <a:ea typeface="Source Sans Pro" panose="020B0503030403020204" pitchFamily="34" charset="0"/>
                        </a:rPr>
                        <a:t>Head/eyes/ears/ nose/throat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54681">
                <a:tc>
                  <a:txBody>
                    <a:bodyPr/>
                    <a:lstStyle/>
                    <a:p>
                      <a:r>
                        <a:rPr lang="en-US" sz="2400" b="1">
                          <a:latin typeface="Source Sans Pro" panose="020B0503030403020204" pitchFamily="34" charset="0"/>
                          <a:ea typeface="Source Sans Pro" panose="020B0503030403020204" pitchFamily="34" charset="0"/>
                        </a:rPr>
                        <a:t>Chest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54681">
                <a:tc>
                  <a:txBody>
                    <a:bodyPr/>
                    <a:lstStyle/>
                    <a:p>
                      <a:r>
                        <a:rPr lang="en-US" sz="2400" b="1">
                          <a:latin typeface="Source Sans Pro" panose="020B0503030403020204" pitchFamily="34" charset="0"/>
                          <a:ea typeface="Source Sans Pro" panose="020B0503030403020204" pitchFamily="34" charset="0"/>
                        </a:rPr>
                        <a:t>Pelvis and Genitourinary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Rectangle 5"/>
          <p:cNvSpPr/>
          <p:nvPr/>
        </p:nvSpPr>
        <p:spPr>
          <a:xfrm>
            <a:off x="3168976" y="4758065"/>
            <a:ext cx="2754782" cy="1048707"/>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8463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Trauma </a:t>
            </a:r>
          </a:p>
        </p:txBody>
      </p:sp>
      <p:sp>
        <p:nvSpPr>
          <p:cNvPr id="7" name="Google Shape;50;p1">
            <a:extLst>
              <a:ext uri="{FF2B5EF4-FFF2-40B4-BE49-F238E27FC236}">
                <a16:creationId xmlns:a16="http://schemas.microsoft.com/office/drawing/2014/main" id="{CD118F75-F65B-C1DC-4DF4-6F8B90A993C3}"/>
              </a:ext>
            </a:extLst>
          </p:cNvPr>
          <p:cNvSpPr txBox="1"/>
          <p:nvPr/>
        </p:nvSpPr>
        <p:spPr>
          <a:xfrm>
            <a:off x="-236957" y="3428512"/>
            <a:ext cx="12105453" cy="954067"/>
          </a:xfrm>
          <a:prstGeom prst="rect">
            <a:avLst/>
          </a:prstGeom>
          <a:noFill/>
          <a:ln>
            <a:noFill/>
          </a:ln>
        </p:spPr>
        <p:txBody>
          <a:bodyPr spcFirstLastPara="1" wrap="square" lIns="36575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r>
              <a:rPr lang="en-US" sz="2800" b="1">
                <a:solidFill>
                  <a:schemeClr val="accent1">
                    <a:lumMod val="50000"/>
                  </a:schemeClr>
                </a:solidFill>
                <a:latin typeface="Source Sans Pro"/>
                <a:ea typeface="Quattrocento Sans"/>
                <a:cs typeface="Quattrocento Sans"/>
                <a:sym typeface="Quattrocento Sans"/>
              </a:rPr>
              <a:t>Part 3: Important conditions to Recognize and Manage Based on History and Secondary Survey </a:t>
            </a:r>
            <a:endParaRPr lang="en-US" sz="2800" b="1" i="0" u="none" strike="noStrike" cap="none">
              <a:solidFill>
                <a:schemeClr val="accent1">
                  <a:lumMod val="50000"/>
                </a:schemeClr>
              </a:solidFill>
              <a:latin typeface="Source Sans Pro"/>
              <a:ea typeface="Quattrocento Sans"/>
              <a:cs typeface="Quattrocento Sans"/>
            </a:endParaRPr>
          </a:p>
        </p:txBody>
      </p:sp>
    </p:spTree>
    <p:extLst>
      <p:ext uri="{BB962C8B-B14F-4D97-AF65-F5344CB8AC3E}">
        <p14:creationId xmlns:p14="http://schemas.microsoft.com/office/powerpoint/2010/main" val="427845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88" y="-200478"/>
            <a:ext cx="11338560" cy="1325563"/>
          </a:xfrm>
        </p:spPr>
        <p:txBody>
          <a:bodyPr>
            <a:normAutofit/>
          </a:bodyPr>
          <a:lstStyle/>
          <a:p>
            <a:r>
              <a:rPr lang="en-US" sz="4000">
                <a:solidFill>
                  <a:srgbClr val="1F3864"/>
                </a:solidFill>
                <a:latin typeface="Source Sans Pro"/>
                <a:ea typeface="Source Sans Pro"/>
                <a:cs typeface="Roboto"/>
              </a:rPr>
              <a:t>Head Injury</a:t>
            </a:r>
          </a:p>
        </p:txBody>
      </p:sp>
      <p:graphicFrame>
        <p:nvGraphicFramePr>
          <p:cNvPr id="7" name="Table 6"/>
          <p:cNvGraphicFramePr>
            <a:graphicFrameLocks noGrp="1"/>
          </p:cNvGraphicFramePr>
          <p:nvPr/>
        </p:nvGraphicFramePr>
        <p:xfrm>
          <a:off x="135923" y="822960"/>
          <a:ext cx="12048583" cy="4902101"/>
        </p:xfrm>
        <a:graphic>
          <a:graphicData uri="http://schemas.openxmlformats.org/drawingml/2006/table">
            <a:tbl>
              <a:tblPr firstRow="1" bandRow="1">
                <a:tableStyleId>{2D5ABB26-0587-4C30-8999-92F81FD0307C}</a:tableStyleId>
              </a:tblPr>
              <a:tblGrid>
                <a:gridCol w="5597479">
                  <a:extLst>
                    <a:ext uri="{9D8B030D-6E8A-4147-A177-3AD203B41FA5}">
                      <a16:colId xmlns:a16="http://schemas.microsoft.com/office/drawing/2014/main" val="20000"/>
                    </a:ext>
                  </a:extLst>
                </a:gridCol>
                <a:gridCol w="6451104">
                  <a:extLst>
                    <a:ext uri="{9D8B030D-6E8A-4147-A177-3AD203B41FA5}">
                      <a16:colId xmlns:a16="http://schemas.microsoft.com/office/drawing/2014/main" val="20001"/>
                    </a:ext>
                  </a:extLst>
                </a:gridCol>
              </a:tblGrid>
              <a:tr h="453561">
                <a:tc>
                  <a:txBody>
                    <a:bodyPr/>
                    <a:lstStyle/>
                    <a:p>
                      <a:pPr algn="ctr"/>
                      <a:r>
                        <a:rPr lang="en-US" sz="2400">
                          <a:latin typeface="Source Sans Pro" panose="020B0503030403020204" pitchFamily="34" charset="0"/>
                          <a:ea typeface="Source Sans Pro" panose="020B0503030403020204" pitchFamily="34" charset="0"/>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panose="020B0503030403020204" pitchFamily="34" charset="0"/>
                          <a:ea typeface="Source Sans Pro" panose="020B0503030403020204" pitchFamily="34" charset="0"/>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44901">
                <a:tc>
                  <a:txBody>
                    <a:bodyPr/>
                    <a:lstStyle/>
                    <a:p>
                      <a:pPr marL="342900" lvl="0" indent="-342900">
                        <a:buFont typeface="Arial" charset="0"/>
                        <a:buChar char="•"/>
                      </a:pPr>
                      <a:r>
                        <a:rPr lang="en-US" sz="2200">
                          <a:latin typeface="Source Sans Pro" panose="020B0503030403020204" pitchFamily="34" charset="0"/>
                          <a:ea typeface="Source Sans Pro" panose="020B0503030403020204" pitchFamily="34" charset="0"/>
                          <a:cs typeface="Roboto"/>
                        </a:rPr>
                        <a:t>Headache</a:t>
                      </a:r>
                    </a:p>
                    <a:p>
                      <a:pPr marL="342900" lvl="0" indent="-342900">
                        <a:buFont typeface="Arial" charset="0"/>
                        <a:buChar char="•"/>
                      </a:pPr>
                      <a:r>
                        <a:rPr lang="en-US" sz="2200">
                          <a:latin typeface="Source Sans Pro" panose="020B0503030403020204" pitchFamily="34" charset="0"/>
                          <a:ea typeface="Source Sans Pro" panose="020B0503030403020204" pitchFamily="34" charset="0"/>
                          <a:cs typeface="Roboto"/>
                        </a:rPr>
                        <a:t>Altered mental status</a:t>
                      </a:r>
                    </a:p>
                    <a:p>
                      <a:pPr marL="342900" lvl="0" indent="-342900">
                        <a:buFont typeface="Arial" charset="0"/>
                        <a:buChar char="•"/>
                      </a:pPr>
                      <a:r>
                        <a:rPr lang="en-US" sz="2200">
                          <a:latin typeface="Source Sans Pro" panose="020B0503030403020204" pitchFamily="34" charset="0"/>
                          <a:ea typeface="Source Sans Pro" panose="020B0503030403020204" pitchFamily="34" charset="0"/>
                          <a:cs typeface="Roboto"/>
                        </a:rPr>
                        <a:t>Abnormal pupils</a:t>
                      </a:r>
                    </a:p>
                    <a:p>
                      <a:pPr marL="342900" lvl="0" indent="-342900">
                        <a:buFont typeface="Arial" charset="0"/>
                        <a:buChar char="•"/>
                      </a:pPr>
                      <a:r>
                        <a:rPr lang="en-US" sz="2200">
                          <a:latin typeface="Source Sans Pro" panose="020B0503030403020204" pitchFamily="34" charset="0"/>
                          <a:ea typeface="Source Sans Pro" panose="020B0503030403020204" pitchFamily="34" charset="0"/>
                          <a:cs typeface="Roboto"/>
                        </a:rPr>
                        <a:t>Scalp lacerations and/or skull fractures</a:t>
                      </a:r>
                    </a:p>
                    <a:p>
                      <a:pPr marL="342900" lvl="0" indent="-342900">
                        <a:buFont typeface="Arial" charset="0"/>
                        <a:buChar char="•"/>
                      </a:pPr>
                      <a:r>
                        <a:rPr lang="en-US" sz="2200">
                          <a:latin typeface="Source Sans Pro" panose="020B0503030403020204" pitchFamily="34" charset="0"/>
                          <a:ea typeface="Source Sans Pro" panose="020B0503030403020204" pitchFamily="34" charset="0"/>
                          <a:cs typeface="Roboto"/>
                        </a:rPr>
                        <a:t>Bruising around eyes or behind ears</a:t>
                      </a:r>
                    </a:p>
                    <a:p>
                      <a:pPr marL="342900" lvl="0" indent="-342900">
                        <a:buFont typeface="Arial" charset="0"/>
                        <a:buChar char="•"/>
                      </a:pPr>
                      <a:r>
                        <a:rPr lang="en-US" sz="2200">
                          <a:latin typeface="Source Sans Pro" panose="020B0503030403020204" pitchFamily="34" charset="0"/>
                          <a:ea typeface="Source Sans Pro" panose="020B0503030403020204" pitchFamily="34" charset="0"/>
                          <a:cs typeface="Roboto"/>
                        </a:rPr>
                        <a:t>Blood or clear fluid from nose or ears</a:t>
                      </a:r>
                    </a:p>
                    <a:p>
                      <a:pPr marL="342900" lvl="0" indent="-342900">
                        <a:buFont typeface="Arial" charset="0"/>
                        <a:buChar char="•"/>
                      </a:pPr>
                      <a:r>
                        <a:rPr lang="en-US" sz="2200">
                          <a:latin typeface="Source Sans Pro" panose="020B0503030403020204" pitchFamily="34" charset="0"/>
                          <a:ea typeface="Source Sans Pro" panose="020B0503030403020204" pitchFamily="34" charset="0"/>
                          <a:cs typeface="Roboto"/>
                        </a:rPr>
                        <a:t>Weakness on one side of the body</a:t>
                      </a:r>
                    </a:p>
                    <a:p>
                      <a:pPr marL="342900" lvl="0" indent="-342900">
                        <a:buFont typeface="Arial" charset="0"/>
                        <a:buChar char="•"/>
                      </a:pPr>
                      <a:r>
                        <a:rPr lang="en-US" sz="2200">
                          <a:latin typeface="Source Sans Pro" panose="020B0503030403020204" pitchFamily="34" charset="0"/>
                          <a:ea typeface="Source Sans Pro" panose="020B0503030403020204" pitchFamily="34" charset="0"/>
                          <a:cs typeface="Roboto"/>
                        </a:rPr>
                        <a:t>Seizures</a:t>
                      </a:r>
                    </a:p>
                    <a:p>
                      <a:pPr marL="342900" lvl="0" indent="-342900">
                        <a:buFont typeface="Arial" charset="0"/>
                        <a:buChar char="•"/>
                      </a:pPr>
                      <a:r>
                        <a:rPr lang="en-US" sz="2200">
                          <a:latin typeface="Source Sans Pro" panose="020B0503030403020204" pitchFamily="34" charset="0"/>
                          <a:ea typeface="Source Sans Pro" panose="020B0503030403020204" pitchFamily="34" charset="0"/>
                          <a:cs typeface="Roboto"/>
                        </a:rPr>
                        <a:t>Visual changes</a:t>
                      </a:r>
                    </a:p>
                    <a:p>
                      <a:pPr marL="342900" lvl="0" indent="-342900">
                        <a:buFont typeface="Arial" charset="0"/>
                        <a:buChar char="•"/>
                      </a:pPr>
                      <a:r>
                        <a:rPr lang="en-US" sz="2200">
                          <a:latin typeface="Source Sans Pro" panose="020B0503030403020204" pitchFamily="34" charset="0"/>
                          <a:ea typeface="Source Sans Pro" panose="020B0503030403020204" pitchFamily="34" charset="0"/>
                          <a:cs typeface="Roboto"/>
                        </a:rPr>
                        <a:t>Loss of memory</a:t>
                      </a:r>
                    </a:p>
                    <a:p>
                      <a:pPr marL="342900" lvl="0" indent="-342900">
                        <a:buFont typeface="Arial" charset="0"/>
                        <a:buChar char="•"/>
                      </a:pPr>
                      <a:r>
                        <a:rPr lang="en-US" sz="2200">
                          <a:latin typeface="Source Sans Pro" panose="020B0503030403020204" pitchFamily="34" charset="0"/>
                          <a:ea typeface="Source Sans Pro" panose="020B0503030403020204" pitchFamily="34" charset="0"/>
                          <a:cs typeface="Roboto"/>
                        </a:rPr>
                        <a:t>Vomiting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lvl="0" indent="-457200">
                        <a:buFont typeface="Arial" charset="0"/>
                        <a:buChar char="•"/>
                      </a:pPr>
                      <a:r>
                        <a:rPr lang="en-US" sz="2200">
                          <a:solidFill>
                            <a:schemeClr val="tx1"/>
                          </a:solidFill>
                          <a:latin typeface="Source Sans Pro"/>
                          <a:ea typeface="Source Sans Pro"/>
                          <a:cs typeface="Roboto"/>
                        </a:rPr>
                        <a:t>MONITOR level of consciousness using GCS.</a:t>
                      </a:r>
                    </a:p>
                    <a:p>
                      <a:pPr marL="457200" lvl="0" indent="-457200">
                        <a:buFont typeface="Arial" charset="0"/>
                        <a:buChar char="•"/>
                      </a:pPr>
                      <a:r>
                        <a:rPr lang="en-US" sz="2200">
                          <a:solidFill>
                            <a:schemeClr val="tx1"/>
                          </a:solidFill>
                          <a:latin typeface="Source Sans Pro"/>
                          <a:ea typeface="Source Sans Pro"/>
                          <a:cs typeface="Roboto"/>
                        </a:rPr>
                        <a:t>IMMOBILIZE SPINE. </a:t>
                      </a:r>
                      <a:r>
                        <a:rPr lang="en-US" sz="2000">
                          <a:solidFill>
                            <a:schemeClr val="tx1"/>
                          </a:solidFill>
                          <a:latin typeface="Source Sans Pro"/>
                          <a:ea typeface="Source Sans Pro"/>
                          <a:cs typeface="Roboto"/>
                        </a:rPr>
                        <a:t>Any patient with significant head injury is at risk for spine injuries.</a:t>
                      </a:r>
                    </a:p>
                    <a:p>
                      <a:pPr marL="457200" lvl="0" indent="-457200">
                        <a:buFont typeface="Arial" charset="0"/>
                        <a:buChar char="•"/>
                      </a:pPr>
                      <a:r>
                        <a:rPr lang="en-US" sz="2200">
                          <a:solidFill>
                            <a:schemeClr val="tx1"/>
                          </a:solidFill>
                          <a:latin typeface="Source Sans Pro"/>
                          <a:ea typeface="Source Sans Pro"/>
                          <a:cs typeface="Roboto"/>
                        </a:rPr>
                        <a:t>MONITOR for vomiting and possible aspiration.</a:t>
                      </a:r>
                    </a:p>
                    <a:p>
                      <a:pPr marL="457200" lvl="0" indent="-457200">
                        <a:buFont typeface="Arial" charset="0"/>
                        <a:buChar char="•"/>
                      </a:pPr>
                      <a:r>
                        <a:rPr lang="en-US" sz="2200">
                          <a:solidFill>
                            <a:schemeClr val="tx1"/>
                          </a:solidFill>
                          <a:latin typeface="Source Sans Pro"/>
                          <a:ea typeface="Source Sans Pro"/>
                          <a:cs typeface="Roboto"/>
                        </a:rPr>
                        <a:t>Elevate head of the bed.</a:t>
                      </a:r>
                    </a:p>
                    <a:p>
                      <a:pPr marL="457200" lvl="0" indent="-457200">
                        <a:buFont typeface="Arial" charset="0"/>
                        <a:buChar char="•"/>
                      </a:pPr>
                      <a:r>
                        <a:rPr lang="en-US" sz="2200">
                          <a:solidFill>
                            <a:schemeClr val="tx1"/>
                          </a:solidFill>
                          <a:latin typeface="Source Sans Pro"/>
                          <a:ea typeface="Source Sans Pro"/>
                          <a:cs typeface="Roboto"/>
                        </a:rPr>
                        <a:t>If concern for open skull fracture </a:t>
                      </a:r>
                      <a:r>
                        <a:rPr lang="en-US" sz="2200">
                          <a:solidFill>
                            <a:schemeClr val="tx1"/>
                          </a:solidFill>
                          <a:latin typeface="Source Sans Pro"/>
                          <a:ea typeface="Source Sans Pro"/>
                          <a:cs typeface="Roboto"/>
                          <a:sym typeface="Wingdings" pitchFamily="2" charset="2"/>
                        </a:rPr>
                        <a:t></a:t>
                      </a:r>
                      <a:r>
                        <a:rPr lang="en-US" sz="2200">
                          <a:solidFill>
                            <a:schemeClr val="tx1"/>
                          </a:solidFill>
                          <a:latin typeface="Source Sans Pro"/>
                          <a:ea typeface="Source Sans Pro"/>
                          <a:cs typeface="Roboto"/>
                        </a:rPr>
                        <a:t> give ANTIBIOTICS</a:t>
                      </a:r>
                    </a:p>
                    <a:p>
                      <a:pPr marL="457200" lvl="0" indent="-457200">
                        <a:buFont typeface="Arial" charset="0"/>
                        <a:buChar char="•"/>
                      </a:pPr>
                      <a:r>
                        <a:rPr lang="en-US" sz="2200">
                          <a:solidFill>
                            <a:schemeClr val="tx1"/>
                          </a:solidFill>
                          <a:latin typeface="Source Sans Pro"/>
                          <a:ea typeface="Source Sans Pro"/>
                          <a:cs typeface="Roboto"/>
                        </a:rPr>
                        <a:t>Check blood glucose. Give GLUCOSE if less than 3.5mmol/L or unable to measure.</a:t>
                      </a:r>
                    </a:p>
                    <a:p>
                      <a:pPr marL="457200" lvl="0" indent="-457200">
                        <a:buFont typeface="Arial" charset="0"/>
                        <a:buChar char="•"/>
                      </a:pPr>
                      <a:r>
                        <a:rPr lang="en-US" sz="2200">
                          <a:solidFill>
                            <a:schemeClr val="tx1"/>
                          </a:solidFill>
                          <a:latin typeface="Source Sans Pro"/>
                          <a:ea typeface="Source Sans Pro"/>
                          <a:cs typeface="Roboto"/>
                        </a:rPr>
                        <a:t>If possible, any patient with GCS less than 9 should have a CT scan within two hours of injury.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2"/>
          <p:cNvSpPr/>
          <p:nvPr/>
        </p:nvSpPr>
        <p:spPr>
          <a:xfrm>
            <a:off x="0" y="5861136"/>
            <a:ext cx="10868822" cy="823222"/>
          </a:xfrm>
          <a:prstGeom prst="rect">
            <a:avLst/>
          </a:prstGeom>
        </p:spPr>
        <p:txBody>
          <a:bodyPr wrap="square" lIns="91440" tIns="45720" rIns="91440" bIns="45720" anchor="t">
            <a:spAutoFit/>
          </a:bodyPr>
          <a:lstStyle/>
          <a:p>
            <a:pPr marL="152400" lvl="0" algn="ctr">
              <a:buSzPct val="100000"/>
            </a:pPr>
            <a:r>
              <a:rPr lang="en-US" sz="2400">
                <a:solidFill>
                  <a:schemeClr val="accent2"/>
                </a:solidFill>
                <a:latin typeface="Source Sans Pro"/>
                <a:ea typeface="Source Sans Pro"/>
                <a:cs typeface="Roboto"/>
              </a:rPr>
              <a:t>Because the brain is encased in the rigid skull, any swelling or bleeding caused by brain injury can become life-threatening!</a:t>
            </a:r>
          </a:p>
        </p:txBody>
      </p:sp>
      <p:pic>
        <p:nvPicPr>
          <p:cNvPr id="4" name="Picture 4" descr="Logo&#10;&#10;Description automatically generated">
            <a:extLst>
              <a:ext uri="{FF2B5EF4-FFF2-40B4-BE49-F238E27FC236}">
                <a16:creationId xmlns:a16="http://schemas.microsoft.com/office/drawing/2014/main" id="{18FA5E64-83D2-E342-8FAA-B5A9D3741A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85363" y="4063991"/>
            <a:ext cx="2432111" cy="1696729"/>
          </a:xfrm>
          <a:prstGeom prst="rect">
            <a:avLst/>
          </a:prstGeom>
        </p:spPr>
      </p:pic>
    </p:spTree>
    <p:extLst>
      <p:ext uri="{BB962C8B-B14F-4D97-AF65-F5344CB8AC3E}">
        <p14:creationId xmlns:p14="http://schemas.microsoft.com/office/powerpoint/2010/main" val="63766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48" y="-61313"/>
            <a:ext cx="11338560" cy="1325563"/>
          </a:xfrm>
        </p:spPr>
        <p:txBody>
          <a:bodyPr>
            <a:normAutofit/>
          </a:bodyPr>
          <a:lstStyle/>
          <a:p>
            <a:r>
              <a:rPr lang="en-US" sz="4000">
                <a:solidFill>
                  <a:srgbClr val="1F3864"/>
                </a:solidFill>
                <a:latin typeface="Source Sans Pro"/>
                <a:ea typeface="Source Sans Pro"/>
                <a:cs typeface="Roboto"/>
              </a:rPr>
              <a:t>Facial Fractures</a:t>
            </a:r>
          </a:p>
        </p:txBody>
      </p:sp>
      <p:graphicFrame>
        <p:nvGraphicFramePr>
          <p:cNvPr id="7" name="Table 6"/>
          <p:cNvGraphicFramePr>
            <a:graphicFrameLocks noGrp="1"/>
          </p:cNvGraphicFramePr>
          <p:nvPr/>
        </p:nvGraphicFramePr>
        <p:xfrm>
          <a:off x="256069" y="1112474"/>
          <a:ext cx="11611110" cy="4547444"/>
        </p:xfrm>
        <a:graphic>
          <a:graphicData uri="http://schemas.openxmlformats.org/drawingml/2006/table">
            <a:tbl>
              <a:tblPr firstRow="1" bandRow="1">
                <a:tableStyleId>{2D5ABB26-0587-4C30-8999-92F81FD0307C}</a:tableStyleId>
              </a:tblPr>
              <a:tblGrid>
                <a:gridCol w="5784747">
                  <a:extLst>
                    <a:ext uri="{9D8B030D-6E8A-4147-A177-3AD203B41FA5}">
                      <a16:colId xmlns:a16="http://schemas.microsoft.com/office/drawing/2014/main" val="20000"/>
                    </a:ext>
                  </a:extLst>
                </a:gridCol>
                <a:gridCol w="5826363">
                  <a:extLst>
                    <a:ext uri="{9D8B030D-6E8A-4147-A177-3AD203B41FA5}">
                      <a16:colId xmlns:a16="http://schemas.microsoft.com/office/drawing/2014/main" val="20001"/>
                    </a:ext>
                  </a:extLst>
                </a:gridCol>
              </a:tblGrid>
              <a:tr h="450184">
                <a:tc>
                  <a:txBody>
                    <a:bodyPr/>
                    <a:lstStyle/>
                    <a:p>
                      <a:pPr algn="ctr"/>
                      <a:r>
                        <a:rPr lang="en-US" sz="2400">
                          <a:latin typeface="Source Sans Pro" panose="020B0503030403020204" pitchFamily="34" charset="0"/>
                          <a:ea typeface="Source Sans Pro" panose="020B0503030403020204" pitchFamily="34" charset="0"/>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panose="020B0503030403020204" pitchFamily="34" charset="0"/>
                          <a:ea typeface="Source Sans Pro" panose="020B0503030403020204" pitchFamily="34" charset="0"/>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90244">
                <a:tc>
                  <a:txBody>
                    <a:bodyPr/>
                    <a:lstStyle/>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Deformities or unusual movements in the facial bones</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Jaw not closing properly </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Problems with eye movement</a:t>
                      </a:r>
                    </a:p>
                    <a:p>
                      <a:pPr marL="342900" lvl="0" indent="-342900">
                        <a:buFont typeface="Arial" charset="0"/>
                        <a:buChar char="•"/>
                      </a:pPr>
                      <a:endParaRPr lang="en-US" sz="2400">
                        <a:latin typeface="Source Sans Pro" panose="020B0503030403020204" pitchFamily="34" charset="0"/>
                        <a:ea typeface="Source Sans Pro" panose="020B0503030403020204" pitchFamily="34" charset="0"/>
                        <a:cs typeface="Roboto" panose="02000000000000000000" pitchFamily="2" charset="0"/>
                      </a:endParaRPr>
                    </a:p>
                    <a:p>
                      <a:pPr marL="342900" lvl="0" indent="-342900">
                        <a:buFont typeface="Arial" charset="0"/>
                        <a:buChar char="•"/>
                      </a:pPr>
                      <a:endParaRPr lang="en-US" sz="2400">
                        <a:latin typeface="Source Sans Pro" panose="020B0503030403020204" pitchFamily="34" charset="0"/>
                        <a:ea typeface="Source Sans Pro" panose="020B0503030403020204" pitchFamily="34" charset="0"/>
                        <a:cs typeface="Roboto" panose="02000000000000000000" pitchFamily="2" charset="0"/>
                      </a:endParaRPr>
                    </a:p>
                    <a:p>
                      <a:pPr marL="342900" lvl="0" indent="-342900">
                        <a:buFont typeface="Arial" charset="0"/>
                        <a:buChar char="•"/>
                      </a:pPr>
                      <a:endParaRPr lang="en-US" sz="2400">
                        <a:latin typeface="Source Sans Pro" panose="020B0503030403020204" pitchFamily="34" charset="0"/>
                        <a:ea typeface="Source Sans Pro" panose="020B0503030403020204" pitchFamily="34" charset="0"/>
                        <a:cs typeface="Roboto" panose="02000000000000000000" pitchFamily="2" charset="0"/>
                      </a:endParaRPr>
                    </a:p>
                    <a:p>
                      <a:pPr marL="342900" lvl="0" indent="-342900">
                        <a:buFont typeface="Arial" charset="0"/>
                        <a:buChar char="•"/>
                      </a:pPr>
                      <a:endParaRPr lang="en-US" sz="2400">
                        <a:latin typeface="Source Sans Pro" panose="020B0503030403020204" pitchFamily="34" charset="0"/>
                        <a:ea typeface="Source Sans Pro" panose="020B0503030403020204" pitchFamily="34" charset="0"/>
                        <a:cs typeface="Roboto" panose="02000000000000000000" pitchFamily="2" charset="0"/>
                      </a:endParaRPr>
                    </a:p>
                    <a:p>
                      <a:pPr marL="342900" lvl="0" indent="-342900">
                        <a:buFont typeface="Arial" charset="0"/>
                        <a:buChar char="•"/>
                      </a:pPr>
                      <a:endParaRPr lang="en-US" sz="2400">
                        <a:latin typeface="Source Sans Pro" panose="020B0503030403020204" pitchFamily="34" charset="0"/>
                        <a:ea typeface="Source Sans Pro" panose="020B0503030403020204" pitchFamily="34" charset="0"/>
                        <a:cs typeface="Roboto" panose="02000000000000000000" pitchFamily="2" charset="0"/>
                      </a:endParaRPr>
                    </a:p>
                    <a:p>
                      <a:pPr marL="342900" marR="0" lvl="0" indent="-342900" algn="l">
                        <a:buFont typeface="Arial" charset="0"/>
                        <a:buChar char="•"/>
                      </a:pPr>
                      <a:endParaRPr lang="en-US" sz="2400">
                        <a:latin typeface="Source Sans Pro"/>
                        <a:ea typeface="Source Sans Pro"/>
                        <a:cs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a:solidFill>
                            <a:schemeClr val="tx1"/>
                          </a:solidFill>
                          <a:latin typeface="Source Sans Pro"/>
                          <a:ea typeface="Source Sans Pro"/>
                          <a:cs typeface="Roboto"/>
                        </a:rPr>
                        <a:t>Give ANTIBIOTICS for open facial fractures.</a:t>
                      </a:r>
                    </a:p>
                    <a:p>
                      <a:pPr marL="342900" lvl="0" indent="-342900">
                        <a:buFont typeface="Arial" charset="0"/>
                        <a:buChar char="•"/>
                      </a:pPr>
                      <a:r>
                        <a:rPr lang="en-US" sz="2400">
                          <a:solidFill>
                            <a:schemeClr val="tx1"/>
                          </a:solidFill>
                          <a:latin typeface="Source Sans Pro"/>
                          <a:ea typeface="Source Sans Pro"/>
                          <a:cs typeface="Roboto"/>
                        </a:rPr>
                        <a:t>Update TETANUS vaccination if needed.</a:t>
                      </a:r>
                    </a:p>
                    <a:p>
                      <a:pPr marL="342900" lvl="0" indent="-342900">
                        <a:buFont typeface="Arial" charset="0"/>
                        <a:buChar char="•"/>
                      </a:pPr>
                      <a:r>
                        <a:rPr lang="en-US" sz="2400">
                          <a:solidFill>
                            <a:schemeClr val="tx1"/>
                          </a:solidFill>
                          <a:latin typeface="Source Sans Pro"/>
                          <a:ea typeface="Source Sans Pro"/>
                          <a:cs typeface="Roboto"/>
                        </a:rPr>
                        <a:t>Suspect head injury or c-spine injury and IMMOBILIZE the c-spine.</a:t>
                      </a:r>
                    </a:p>
                    <a:p>
                      <a:pPr marL="342900" lvl="0" indent="-342900">
                        <a:buFont typeface="Arial" charset="0"/>
                        <a:buChar char="•"/>
                      </a:pPr>
                      <a:r>
                        <a:rPr lang="en-US" sz="2400">
                          <a:solidFill>
                            <a:schemeClr val="tx1"/>
                          </a:solidFill>
                          <a:latin typeface="Source Sans Pro"/>
                          <a:ea typeface="Source Sans Pro"/>
                          <a:cs typeface="Roboto"/>
                        </a:rPr>
                        <a:t>Position patient to keep blood from entering airway.</a:t>
                      </a:r>
                    </a:p>
                    <a:p>
                      <a:pPr marL="342900" lvl="0" indent="-342900">
                        <a:buFont typeface="Arial" charset="0"/>
                        <a:buChar char="•"/>
                      </a:pPr>
                      <a:r>
                        <a:rPr lang="en-US" sz="2400">
                          <a:latin typeface="Source Sans Pro"/>
                          <a:ea typeface="Source Sans Pro"/>
                          <a:cs typeface="Roboto"/>
                        </a:rPr>
                        <a:t>Avoid nasal airways and nasogastric tubes if suspected facial fracture. </a:t>
                      </a:r>
                    </a:p>
                    <a:p>
                      <a:pPr marL="0" lvl="0" indent="0">
                        <a:buNone/>
                      </a:pPr>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 name="Picture 3" descr="A picture containing logo&#10;&#10;Description automatically generated">
            <a:extLst>
              <a:ext uri="{FF2B5EF4-FFF2-40B4-BE49-F238E27FC236}">
                <a16:creationId xmlns:a16="http://schemas.microsoft.com/office/drawing/2014/main" id="{92A4516E-7F9A-B580-E189-882BCF47C9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5710" y="3427371"/>
            <a:ext cx="2939787" cy="2052494"/>
          </a:xfrm>
          <a:prstGeom prst="rect">
            <a:avLst/>
          </a:prstGeom>
        </p:spPr>
      </p:pic>
    </p:spTree>
    <p:extLst>
      <p:ext uri="{BB962C8B-B14F-4D97-AF65-F5344CB8AC3E}">
        <p14:creationId xmlns:p14="http://schemas.microsoft.com/office/powerpoint/2010/main" val="1426322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76765"/>
            <a:ext cx="11338560" cy="1325563"/>
          </a:xfrm>
        </p:spPr>
        <p:txBody>
          <a:bodyPr>
            <a:normAutofit/>
          </a:bodyPr>
          <a:lstStyle/>
          <a:p>
            <a:r>
              <a:rPr lang="en-US" sz="4000">
                <a:solidFill>
                  <a:schemeClr val="accent1">
                    <a:lumMod val="50000"/>
                  </a:schemeClr>
                </a:solidFill>
                <a:latin typeface="Source Sans Pro"/>
                <a:ea typeface="Source Sans Pro"/>
                <a:cs typeface="Roboto"/>
              </a:rPr>
              <a:t>Penetrating Eye Injury</a:t>
            </a:r>
          </a:p>
        </p:txBody>
      </p:sp>
      <p:graphicFrame>
        <p:nvGraphicFramePr>
          <p:cNvPr id="7" name="Table 6"/>
          <p:cNvGraphicFramePr>
            <a:graphicFrameLocks noGrp="1"/>
          </p:cNvGraphicFramePr>
          <p:nvPr/>
        </p:nvGraphicFramePr>
        <p:xfrm>
          <a:off x="415261" y="1173476"/>
          <a:ext cx="11427771" cy="4572000"/>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422766">
                <a:tc>
                  <a:txBody>
                    <a:bodyPr/>
                    <a:lstStyle/>
                    <a:p>
                      <a:pPr algn="ctr"/>
                      <a:r>
                        <a:rPr lang="en-US" sz="2400">
                          <a:latin typeface="Source Sans Pro"/>
                          <a:ea typeface="Source Sans Pro"/>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a:ea typeface="Source Sans Pro"/>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28471">
                <a:tc>
                  <a:txBody>
                    <a:bodyPr/>
                    <a:lstStyle/>
                    <a:p>
                      <a:pPr marL="342900" lvl="0" indent="-342900">
                        <a:buFont typeface="Arial" charset="0"/>
                        <a:buChar char="•"/>
                      </a:pPr>
                      <a:r>
                        <a:rPr lang="en-US" sz="2400">
                          <a:latin typeface="Source Sans Pro"/>
                          <a:ea typeface="Source Sans Pro"/>
                          <a:cs typeface="Roboto"/>
                        </a:rPr>
                        <a:t>Object stuck in the eye</a:t>
                      </a:r>
                    </a:p>
                    <a:p>
                      <a:pPr marL="342900" lvl="0" indent="-342900">
                        <a:buFont typeface="Arial" charset="0"/>
                        <a:buChar char="•"/>
                      </a:pPr>
                      <a:r>
                        <a:rPr lang="en-US" sz="2400">
                          <a:latin typeface="Source Sans Pro"/>
                          <a:ea typeface="Source Sans Pro"/>
                          <a:cs typeface="Roboto"/>
                        </a:rPr>
                        <a:t>Painful red eye or a reported feeling of something in eye</a:t>
                      </a:r>
                    </a:p>
                    <a:p>
                      <a:pPr marL="342900" lvl="0" indent="-342900">
                        <a:buFont typeface="Arial" charset="0"/>
                        <a:buChar char="•"/>
                      </a:pPr>
                      <a:r>
                        <a:rPr lang="en-US" sz="2400">
                          <a:latin typeface="Source Sans Pro"/>
                          <a:ea typeface="Source Sans Pro"/>
                          <a:cs typeface="Roboto"/>
                        </a:rPr>
                        <a:t>Problems with vision</a:t>
                      </a:r>
                    </a:p>
                    <a:p>
                      <a:pPr marL="342900" lvl="0" indent="-342900">
                        <a:buFont typeface="Arial" charset="0"/>
                        <a:buChar char="•"/>
                      </a:pPr>
                      <a:r>
                        <a:rPr lang="en-US" sz="2400">
                          <a:latin typeface="Source Sans Pro"/>
                          <a:ea typeface="Source Sans Pro"/>
                          <a:cs typeface="Roboto"/>
                        </a:rPr>
                        <a:t>Abnormally shaped pupil </a:t>
                      </a:r>
                    </a:p>
                    <a:p>
                      <a:pPr marL="342900" lvl="0" indent="-342900">
                        <a:buFont typeface="Arial" charset="0"/>
                        <a:buChar char="•"/>
                      </a:pPr>
                      <a:r>
                        <a:rPr lang="en-US" sz="2400">
                          <a:latin typeface="Source Sans Pro"/>
                          <a:ea typeface="Source Sans Pro"/>
                          <a:cs typeface="Roboto"/>
                        </a:rPr>
                        <a:t>Clear liquid draining from the eye</a:t>
                      </a:r>
                    </a:p>
                    <a:p>
                      <a:pPr marL="342900" lvl="0" indent="-342900">
                        <a:buFont typeface="Arial" charset="0"/>
                        <a:buChar char="•"/>
                      </a:pPr>
                      <a:r>
                        <a:rPr lang="en-US" sz="2400">
                          <a:latin typeface="Source Sans Pro"/>
                          <a:ea typeface="Source Sans Pro"/>
                          <a:cs typeface="Roboto"/>
                        </a:rPr>
                        <a:t>Signs of trauma around the eye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a:solidFill>
                            <a:schemeClr val="tx1"/>
                          </a:solidFill>
                          <a:latin typeface="Source Sans Pro"/>
                          <a:ea typeface="Source Sans Pro"/>
                          <a:cs typeface="Roboto"/>
                        </a:rPr>
                        <a:t>Do </a:t>
                      </a:r>
                      <a:r>
                        <a:rPr lang="en-US" sz="2400" i="0" u="none">
                          <a:solidFill>
                            <a:schemeClr val="accent2"/>
                          </a:solidFill>
                          <a:latin typeface="Source Sans Pro"/>
                          <a:ea typeface="Source Sans Pro"/>
                          <a:cs typeface="Roboto"/>
                        </a:rPr>
                        <a:t>not</a:t>
                      </a:r>
                      <a:r>
                        <a:rPr lang="en-US" sz="2400">
                          <a:solidFill>
                            <a:schemeClr val="tx1"/>
                          </a:solidFill>
                          <a:latin typeface="Source Sans Pro"/>
                          <a:ea typeface="Source Sans Pro"/>
                          <a:cs typeface="Roboto"/>
                        </a:rPr>
                        <a:t> push on the eye.</a:t>
                      </a:r>
                    </a:p>
                    <a:p>
                      <a:pPr marL="342900" lvl="0" indent="-342900">
                        <a:buFont typeface="Arial" charset="0"/>
                        <a:buChar char="•"/>
                      </a:pPr>
                      <a:r>
                        <a:rPr lang="en-US" sz="2400">
                          <a:solidFill>
                            <a:schemeClr val="tx1"/>
                          </a:solidFill>
                          <a:latin typeface="Source Sans Pro"/>
                          <a:ea typeface="Source Sans Pro"/>
                          <a:cs typeface="Roboto"/>
                        </a:rPr>
                        <a:t>Do </a:t>
                      </a:r>
                      <a:r>
                        <a:rPr lang="en-US" sz="2400" u="none">
                          <a:solidFill>
                            <a:schemeClr val="accent2"/>
                          </a:solidFill>
                          <a:latin typeface="Source Sans Pro"/>
                          <a:ea typeface="Source Sans Pro"/>
                          <a:cs typeface="Roboto"/>
                        </a:rPr>
                        <a:t>not</a:t>
                      </a:r>
                      <a:r>
                        <a:rPr lang="en-US" sz="2400">
                          <a:solidFill>
                            <a:schemeClr val="accent2"/>
                          </a:solidFill>
                          <a:latin typeface="Source Sans Pro"/>
                          <a:ea typeface="Source Sans Pro"/>
                          <a:cs typeface="Roboto"/>
                        </a:rPr>
                        <a:t> </a:t>
                      </a:r>
                      <a:r>
                        <a:rPr lang="en-US" sz="2400">
                          <a:solidFill>
                            <a:schemeClr val="tx1"/>
                          </a:solidFill>
                          <a:latin typeface="Source Sans Pro"/>
                          <a:ea typeface="Source Sans Pro"/>
                          <a:cs typeface="Roboto"/>
                        </a:rPr>
                        <a:t>remove objects penetrating the eye.</a:t>
                      </a:r>
                    </a:p>
                    <a:p>
                      <a:pPr marL="342900" lvl="0" indent="-342900">
                        <a:buFont typeface="Arial" charset="0"/>
                        <a:buChar char="•"/>
                      </a:pPr>
                      <a:r>
                        <a:rPr lang="en-US" sz="2400">
                          <a:solidFill>
                            <a:schemeClr val="tx1"/>
                          </a:solidFill>
                          <a:latin typeface="Source Sans Pro"/>
                          <a:ea typeface="Source Sans Pro"/>
                          <a:cs typeface="Roboto"/>
                        </a:rPr>
                        <a:t>Give ANTIBIOTICS.</a:t>
                      </a:r>
                    </a:p>
                    <a:p>
                      <a:pPr marL="342900" lvl="0" indent="-342900">
                        <a:buFont typeface="Arial" charset="0"/>
                        <a:buChar char="•"/>
                      </a:pPr>
                      <a:r>
                        <a:rPr lang="en-US" sz="2400">
                          <a:solidFill>
                            <a:schemeClr val="tx1"/>
                          </a:solidFill>
                          <a:latin typeface="Source Sans Pro"/>
                          <a:ea typeface="Source Sans Pro"/>
                          <a:cs typeface="Roboto"/>
                        </a:rPr>
                        <a:t>Update TETANUS vaccination if needed.</a:t>
                      </a:r>
                    </a:p>
                    <a:p>
                      <a:pPr marL="342900" lvl="0" indent="-342900">
                        <a:buFont typeface="Arial" charset="0"/>
                        <a:buChar char="•"/>
                      </a:pPr>
                      <a:r>
                        <a:rPr lang="en-US" sz="2400">
                          <a:solidFill>
                            <a:schemeClr val="tx1"/>
                          </a:solidFill>
                          <a:latin typeface="Source Sans Pro"/>
                          <a:ea typeface="Source Sans Pro"/>
                          <a:cs typeface="Roboto"/>
                        </a:rPr>
                        <a:t>Elevate the head of the bed and place a patch over </a:t>
                      </a:r>
                      <a:r>
                        <a:rPr lang="en-US" sz="2400" u="none">
                          <a:solidFill>
                            <a:schemeClr val="accent2"/>
                          </a:solidFill>
                          <a:latin typeface="Source Sans Pro"/>
                          <a:ea typeface="Source Sans Pro"/>
                          <a:cs typeface="Roboto"/>
                        </a:rPr>
                        <a:t>both</a:t>
                      </a:r>
                      <a:r>
                        <a:rPr lang="en-US" sz="2400">
                          <a:solidFill>
                            <a:schemeClr val="accent2"/>
                          </a:solidFill>
                          <a:latin typeface="Source Sans Pro"/>
                          <a:ea typeface="Source Sans Pro"/>
                          <a:cs typeface="Roboto"/>
                        </a:rPr>
                        <a:t> </a:t>
                      </a:r>
                      <a:r>
                        <a:rPr lang="en-US" sz="2400">
                          <a:solidFill>
                            <a:schemeClr val="tx1"/>
                          </a:solidFill>
                          <a:latin typeface="Source Sans Pro"/>
                          <a:ea typeface="Source Sans Pro"/>
                          <a:cs typeface="Roboto"/>
                        </a:rPr>
                        <a:t>eyes. </a:t>
                      </a:r>
                    </a:p>
                    <a:p>
                      <a:pPr marL="342900" lvl="0" indent="-342900">
                        <a:buFont typeface="Arial" charset="0"/>
                        <a:buChar char="•"/>
                      </a:pPr>
                      <a:r>
                        <a:rPr lang="en-US" sz="2400">
                          <a:solidFill>
                            <a:schemeClr val="tx1"/>
                          </a:solidFill>
                          <a:latin typeface="Source Sans Pro"/>
                          <a:ea typeface="Source Sans Pro"/>
                          <a:cs typeface="Roboto"/>
                        </a:rPr>
                        <a:t>Plan for </a:t>
                      </a:r>
                    </a:p>
                    <a:p>
                      <a:pPr marL="0" lvl="0" indent="0">
                        <a:buNone/>
                      </a:pPr>
                      <a:r>
                        <a:rPr lang="en-US" sz="2400">
                          <a:latin typeface="Source Sans Pro"/>
                          <a:ea typeface="Source Sans Pro"/>
                          <a:cs typeface="Roboto"/>
                        </a:rPr>
                        <a:t>      HANDOVER/TRANSFER. </a:t>
                      </a:r>
                      <a:endParaRPr lang="en-US"/>
                    </a:p>
                    <a:p>
                      <a:pPr marL="342900" lvl="0" indent="-342900">
                        <a:buFont typeface="Arial" charset="0"/>
                        <a:buChar char="•"/>
                      </a:pPr>
                      <a:endParaRPr lang="en-US" sz="2400">
                        <a:latin typeface="Source Sans Pro"/>
                        <a:ea typeface="Source Sans Pro"/>
                        <a:cs typeface="Roboto"/>
                      </a:endParaRPr>
                    </a:p>
                    <a:p>
                      <a:pPr marL="342900" lvl="0" indent="-342900">
                        <a:buFont typeface="Arial" charset="0"/>
                        <a:buChar char="•"/>
                      </a:pPr>
                      <a:endParaRPr lang="en-US" sz="2400">
                        <a:latin typeface="Source Sans Pro"/>
                        <a:ea typeface="Source Sans Pro"/>
                        <a:cs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 name="Picture 3">
            <a:extLst>
              <a:ext uri="{FF2B5EF4-FFF2-40B4-BE49-F238E27FC236}">
                <a16:creationId xmlns:a16="http://schemas.microsoft.com/office/drawing/2014/main" id="{717E75CE-8C59-9D60-D742-AF32B082C2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12671" y="3873340"/>
            <a:ext cx="2434342" cy="1685348"/>
          </a:xfrm>
          <a:prstGeom prst="rect">
            <a:avLst/>
          </a:prstGeom>
        </p:spPr>
      </p:pic>
    </p:spTree>
    <p:extLst>
      <p:ext uri="{BB962C8B-B14F-4D97-AF65-F5344CB8AC3E}">
        <p14:creationId xmlns:p14="http://schemas.microsoft.com/office/powerpoint/2010/main" val="1644922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9211" y="1878393"/>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3200" b="1">
                <a:solidFill>
                  <a:schemeClr val="bg1"/>
                </a:solidFill>
                <a:latin typeface="Source Sans Pro"/>
                <a:ea typeface="Source Sans Pro"/>
                <a:cs typeface="Roboto"/>
              </a:rPr>
              <a:t>Trauma </a:t>
            </a:r>
          </a:p>
        </p:txBody>
      </p:sp>
      <p:sp>
        <p:nvSpPr>
          <p:cNvPr id="4" name="TextBox 3">
            <a:extLst>
              <a:ext uri="{FF2B5EF4-FFF2-40B4-BE49-F238E27FC236}">
                <a16:creationId xmlns:a16="http://schemas.microsoft.com/office/drawing/2014/main" id="{832B5E54-4524-1C61-3A9F-ED4A5B623BEB}"/>
              </a:ext>
            </a:extLst>
          </p:cNvPr>
          <p:cNvSpPr txBox="1"/>
          <p:nvPr/>
        </p:nvSpPr>
        <p:spPr>
          <a:xfrm>
            <a:off x="93050" y="3430980"/>
            <a:ext cx="10107018" cy="523220"/>
          </a:xfrm>
          <a:prstGeom prst="rect">
            <a:avLst/>
          </a:prstGeom>
          <a:noFill/>
        </p:spPr>
        <p:txBody>
          <a:bodyPr wrap="square">
            <a:spAutoFit/>
          </a:bodyPr>
          <a:lstStyle/>
          <a:p>
            <a:r>
              <a:rPr lang="en-US" sz="2800" b="1">
                <a:solidFill>
                  <a:schemeClr val="accent1">
                    <a:lumMod val="50000"/>
                  </a:schemeClr>
                </a:solidFill>
                <a:latin typeface="Source Sans Pro"/>
                <a:ea typeface="Quattrocento Sans"/>
                <a:cs typeface="Quattrocento Sans"/>
                <a:sym typeface="Quattrocento Sans"/>
              </a:rPr>
              <a:t>Part 1: The </a:t>
            </a:r>
            <a:r>
              <a:rPr lang="en-US" sz="2800" b="1">
                <a:solidFill>
                  <a:schemeClr val="accent2"/>
                </a:solidFill>
                <a:latin typeface="Source Sans Pro"/>
                <a:ea typeface="Quattrocento Sans"/>
                <a:cs typeface="Quattrocento Sans"/>
                <a:sym typeface="Quattrocento Sans"/>
              </a:rPr>
              <a:t>Primary Survey </a:t>
            </a:r>
            <a:r>
              <a:rPr lang="en-US" sz="2800" b="1">
                <a:solidFill>
                  <a:schemeClr val="accent1">
                    <a:lumMod val="50000"/>
                  </a:schemeClr>
                </a:solidFill>
                <a:latin typeface="Source Sans Pro"/>
                <a:ea typeface="Quattrocento Sans"/>
                <a:cs typeface="Quattrocento Sans"/>
                <a:sym typeface="Quattrocento Sans"/>
              </a:rPr>
              <a:t>and Important Conditions </a:t>
            </a:r>
            <a:endParaRPr lang="en-GB" sz="2800">
              <a:solidFill>
                <a:schemeClr val="accent1">
                  <a:lumMod val="50000"/>
                </a:schemeClr>
              </a:solidFill>
            </a:endParaRPr>
          </a:p>
        </p:txBody>
      </p:sp>
    </p:spTree>
    <p:extLst>
      <p:ext uri="{BB962C8B-B14F-4D97-AF65-F5344CB8AC3E}">
        <p14:creationId xmlns:p14="http://schemas.microsoft.com/office/powerpoint/2010/main" val="41776178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840" y="94414"/>
            <a:ext cx="11338560" cy="1325563"/>
          </a:xfrm>
        </p:spPr>
        <p:txBody>
          <a:bodyPr>
            <a:normAutofit/>
          </a:bodyPr>
          <a:lstStyle/>
          <a:p>
            <a:r>
              <a:rPr lang="en-US" sz="4000">
                <a:solidFill>
                  <a:schemeClr val="accent1">
                    <a:lumMod val="50000"/>
                  </a:schemeClr>
                </a:solidFill>
              </a:rPr>
              <a:t>Penetrating Neck Wound</a:t>
            </a:r>
          </a:p>
        </p:txBody>
      </p:sp>
      <p:graphicFrame>
        <p:nvGraphicFramePr>
          <p:cNvPr id="7" name="Table 6"/>
          <p:cNvGraphicFramePr>
            <a:graphicFrameLocks noGrp="1"/>
          </p:cNvGraphicFramePr>
          <p:nvPr>
            <p:extLst>
              <p:ext uri="{D42A27DB-BD31-4B8C-83A1-F6EECF244321}">
                <p14:modId xmlns:p14="http://schemas.microsoft.com/office/powerpoint/2010/main" val="2960955908"/>
              </p:ext>
            </p:extLst>
          </p:nvPr>
        </p:nvGraphicFramePr>
        <p:xfrm>
          <a:off x="337507" y="1339678"/>
          <a:ext cx="11722688" cy="3675424"/>
        </p:xfrm>
        <a:graphic>
          <a:graphicData uri="http://schemas.openxmlformats.org/drawingml/2006/table">
            <a:tbl>
              <a:tblPr firstRow="1" bandRow="1">
                <a:tableStyleId>{2D5ABB26-0587-4C30-8999-92F81FD0307C}</a:tableStyleId>
              </a:tblPr>
              <a:tblGrid>
                <a:gridCol w="5840336">
                  <a:extLst>
                    <a:ext uri="{9D8B030D-6E8A-4147-A177-3AD203B41FA5}">
                      <a16:colId xmlns:a16="http://schemas.microsoft.com/office/drawing/2014/main" val="20000"/>
                    </a:ext>
                  </a:extLst>
                </a:gridCol>
                <a:gridCol w="5882352">
                  <a:extLst>
                    <a:ext uri="{9D8B030D-6E8A-4147-A177-3AD203B41FA5}">
                      <a16:colId xmlns:a16="http://schemas.microsoft.com/office/drawing/2014/main" val="20001"/>
                    </a:ext>
                  </a:extLst>
                </a:gridCol>
              </a:tblGrid>
              <a:tr h="413053">
                <a:tc>
                  <a:txBody>
                    <a:bodyPr/>
                    <a:lstStyle/>
                    <a:p>
                      <a:pPr algn="ctr"/>
                      <a:r>
                        <a:rPr lang="en-US" sz="2400">
                          <a:latin typeface="Source Sans Pro"/>
                          <a:ea typeface="Source Sans Pro"/>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a:ea typeface="Source Sans Pro"/>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18224">
                <a:tc>
                  <a:txBody>
                    <a:bodyPr/>
                    <a:lstStyle/>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panose="02000000000000000000" pitchFamily="2" charset="0"/>
                        </a:rPr>
                        <a:t>Lacerations or punctures to the neck</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panose="02000000000000000000" pitchFamily="2" charset="0"/>
                        </a:rPr>
                        <a:t>Swelling (suggesting </a:t>
                      </a:r>
                      <a:r>
                        <a:rPr lang="en-US" sz="2400" err="1">
                          <a:latin typeface="Source Sans Pro" panose="020B0503030403020204" pitchFamily="34" charset="0"/>
                          <a:ea typeface="Source Sans Pro" panose="020B0503030403020204" pitchFamily="34" charset="0"/>
                          <a:cs typeface="Roboto" panose="02000000000000000000" pitchFamily="2" charset="0"/>
                        </a:rPr>
                        <a:t>haematoma</a:t>
                      </a:r>
                      <a:r>
                        <a:rPr lang="en-US" sz="2400">
                          <a:latin typeface="Source Sans Pro" panose="020B0503030403020204" pitchFamily="34" charset="0"/>
                          <a:ea typeface="Source Sans Pro" panose="020B0503030403020204" pitchFamily="34" charset="0"/>
                          <a:cs typeface="Roboto" panose="02000000000000000000" pitchFamily="2" charset="0"/>
                        </a:rPr>
                        <a:t>)</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panose="02000000000000000000" pitchFamily="2" charset="0"/>
                        </a:rPr>
                        <a:t>Look carefully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a:solidFill>
                            <a:schemeClr val="tx1"/>
                          </a:solidFill>
                          <a:latin typeface="Source Sans Pro"/>
                          <a:ea typeface="Source Sans Pro"/>
                          <a:cs typeface="Roboto"/>
                        </a:rPr>
                        <a:t>Maintain CERVICAL</a:t>
                      </a:r>
                      <a:r>
                        <a:rPr lang="en-US" sz="2400" baseline="0">
                          <a:solidFill>
                            <a:schemeClr val="tx1"/>
                          </a:solidFill>
                          <a:latin typeface="Source Sans Pro"/>
                          <a:ea typeface="Source Sans Pro"/>
                          <a:cs typeface="Roboto"/>
                        </a:rPr>
                        <a:t> SPINE PRECAUTIONS.</a:t>
                      </a:r>
                      <a:endParaRPr lang="en-US" sz="2400">
                        <a:solidFill>
                          <a:schemeClr val="tx1"/>
                        </a:solidFill>
                        <a:latin typeface="Source Sans Pro"/>
                        <a:ea typeface="Source Sans Pro"/>
                        <a:cs typeface="Roboto"/>
                      </a:endParaRPr>
                    </a:p>
                    <a:p>
                      <a:pPr marL="342900" lvl="0" indent="-342900">
                        <a:buFont typeface="Arial" charset="0"/>
                        <a:buChar char="•"/>
                      </a:pPr>
                      <a:r>
                        <a:rPr lang="en-US" sz="2400">
                          <a:solidFill>
                            <a:schemeClr val="tx1"/>
                          </a:solidFill>
                          <a:latin typeface="Source Sans Pro"/>
                          <a:ea typeface="Source Sans Pro"/>
                          <a:cs typeface="Roboto"/>
                        </a:rPr>
                        <a:t>Stabilize</a:t>
                      </a:r>
                      <a:r>
                        <a:rPr lang="en-US" sz="2400" baseline="0">
                          <a:solidFill>
                            <a:schemeClr val="tx1"/>
                          </a:solidFill>
                          <a:latin typeface="Source Sans Pro"/>
                          <a:ea typeface="Source Sans Pro"/>
                          <a:cs typeface="Roboto"/>
                        </a:rPr>
                        <a:t> but do </a:t>
                      </a:r>
                      <a:r>
                        <a:rPr lang="en-US" sz="2400" u="none" baseline="0">
                          <a:solidFill>
                            <a:schemeClr val="accent2"/>
                          </a:solidFill>
                          <a:latin typeface="Source Sans Pro"/>
                          <a:ea typeface="Source Sans Pro"/>
                          <a:cs typeface="Roboto"/>
                        </a:rPr>
                        <a:t>not</a:t>
                      </a:r>
                      <a:r>
                        <a:rPr lang="en-US" sz="2400" baseline="0">
                          <a:solidFill>
                            <a:schemeClr val="accent2"/>
                          </a:solidFill>
                          <a:latin typeface="Source Sans Pro"/>
                          <a:ea typeface="Source Sans Pro"/>
                          <a:cs typeface="Roboto"/>
                        </a:rPr>
                        <a:t> </a:t>
                      </a:r>
                      <a:r>
                        <a:rPr lang="en-US" sz="2400" baseline="0">
                          <a:solidFill>
                            <a:schemeClr val="tx1"/>
                          </a:solidFill>
                          <a:latin typeface="Source Sans Pro"/>
                          <a:ea typeface="Source Sans Pro"/>
                          <a:cs typeface="Roboto"/>
                        </a:rPr>
                        <a:t>remove object.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a:solidFill>
                            <a:schemeClr val="tx1"/>
                          </a:solidFill>
                          <a:latin typeface="Source Sans Pro"/>
                          <a:ea typeface="Source Sans Pro"/>
                          <a:cs typeface="Roboto"/>
                        </a:rPr>
                        <a:t>APPLY firm pressure to bleeding sites.   </a:t>
                      </a:r>
                      <a:r>
                        <a:rPr lang="en-US" sz="2400" baseline="0">
                          <a:solidFill>
                            <a:schemeClr val="tx1"/>
                          </a:solidFill>
                          <a:latin typeface="Source Sans Pro"/>
                          <a:ea typeface="Source Sans Pro"/>
                          <a:cs typeface="Roboto"/>
                        </a:rPr>
                        <a:t>(Do not block airway.)</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a:solidFill>
                            <a:schemeClr val="tx1"/>
                          </a:solidFill>
                          <a:latin typeface="Source Sans Pro"/>
                          <a:ea typeface="Source Sans Pro"/>
                          <a:cs typeface="Roboto"/>
                        </a:rPr>
                        <a:t>Do </a:t>
                      </a:r>
                      <a:r>
                        <a:rPr lang="en-US" sz="2400" i="0" u="none">
                          <a:solidFill>
                            <a:schemeClr val="accent2"/>
                          </a:solidFill>
                          <a:latin typeface="Source Sans Pro"/>
                          <a:ea typeface="Source Sans Pro"/>
                          <a:cs typeface="Roboto"/>
                        </a:rPr>
                        <a:t>not</a:t>
                      </a:r>
                      <a:r>
                        <a:rPr lang="en-US" sz="2400">
                          <a:solidFill>
                            <a:schemeClr val="tx1"/>
                          </a:solidFill>
                          <a:latin typeface="Source Sans Pro"/>
                          <a:ea typeface="Source Sans Pro"/>
                          <a:cs typeface="Roboto"/>
                        </a:rPr>
                        <a:t> insert anything into the wound.</a:t>
                      </a:r>
                    </a:p>
                    <a:p>
                      <a:pPr marL="342900" lvl="0" indent="-342900">
                        <a:buFont typeface="Arial" charset="0"/>
                        <a:buChar char="•"/>
                      </a:pPr>
                      <a:r>
                        <a:rPr lang="en-US" sz="2400">
                          <a:solidFill>
                            <a:schemeClr val="tx1"/>
                          </a:solidFill>
                          <a:latin typeface="Source Sans Pro"/>
                          <a:ea typeface="Source Sans Pro"/>
                          <a:cs typeface="Roboto"/>
                        </a:rPr>
                        <a:t>Plan for rapid HANDOVER/TRANSFER to a </a:t>
                      </a:r>
                      <a:r>
                        <a:rPr lang="en-US" sz="2400" err="1">
                          <a:solidFill>
                            <a:schemeClr val="tx1"/>
                          </a:solidFill>
                          <a:latin typeface="Source Sans Pro"/>
                          <a:ea typeface="Source Sans Pro"/>
                          <a:cs typeface="Roboto"/>
                        </a:rPr>
                        <a:t>centre</a:t>
                      </a:r>
                      <a:r>
                        <a:rPr lang="en-US" sz="2400">
                          <a:solidFill>
                            <a:schemeClr val="tx1"/>
                          </a:solidFill>
                          <a:latin typeface="Source Sans Pro"/>
                          <a:ea typeface="Source Sans Pro"/>
                          <a:cs typeface="Roboto"/>
                        </a:rPr>
                        <a:t> with adva</a:t>
                      </a:r>
                      <a:r>
                        <a:rPr lang="en-US" sz="2400">
                          <a:latin typeface="Source Sans Pro"/>
                          <a:ea typeface="Source Sans Pro"/>
                          <a:cs typeface="Roboto"/>
                        </a:rPr>
                        <a:t>nced airway management and surgical capabilities.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2"/>
          <p:cNvSpPr/>
          <p:nvPr/>
        </p:nvSpPr>
        <p:spPr>
          <a:xfrm>
            <a:off x="290854" y="5365536"/>
            <a:ext cx="11427771" cy="830997"/>
          </a:xfrm>
          <a:prstGeom prst="rect">
            <a:avLst/>
          </a:prstGeom>
        </p:spPr>
        <p:txBody>
          <a:bodyPr wrap="square" lIns="91440" tIns="45720" rIns="91440" bIns="45720" anchor="t">
            <a:spAutoFit/>
          </a:bodyPr>
          <a:lstStyle/>
          <a:p>
            <a:pPr algn="ctr">
              <a:defRPr/>
            </a:pPr>
            <a:r>
              <a:rPr lang="en-US" sz="2400">
                <a:solidFill>
                  <a:schemeClr val="accent2"/>
                </a:solidFill>
                <a:latin typeface="Source Sans Pro"/>
                <a:ea typeface="Source Sans Pro"/>
                <a:cs typeface="Roboto"/>
              </a:rPr>
              <a:t>Patients with penetrating neck wounds are at risk of airway obstruction!</a:t>
            </a:r>
          </a:p>
          <a:p>
            <a:pPr algn="ctr">
              <a:defRPr/>
            </a:pPr>
            <a:r>
              <a:rPr lang="en-US" sz="2400">
                <a:solidFill>
                  <a:schemeClr val="accent1">
                    <a:lumMod val="50000"/>
                  </a:schemeClr>
                </a:solidFill>
                <a:latin typeface="Source Sans Pro"/>
                <a:ea typeface="Source Sans Pro"/>
                <a:cs typeface="Roboto"/>
              </a:rPr>
              <a:t>Neck wounds may cause significant bleeding.</a:t>
            </a:r>
          </a:p>
        </p:txBody>
      </p:sp>
      <p:pic>
        <p:nvPicPr>
          <p:cNvPr id="4" name="Picture 4" descr="A picture containing diagram&#10;&#10;Description automatically generated">
            <a:extLst>
              <a:ext uri="{FF2B5EF4-FFF2-40B4-BE49-F238E27FC236}">
                <a16:creationId xmlns:a16="http://schemas.microsoft.com/office/drawing/2014/main" id="{F67BDAFF-EE00-E98F-EC7E-48BD1174C8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76061" y="2494138"/>
            <a:ext cx="3241991" cy="2300584"/>
          </a:xfrm>
          <a:prstGeom prst="rect">
            <a:avLst/>
          </a:prstGeom>
        </p:spPr>
      </p:pic>
    </p:spTree>
    <p:extLst>
      <p:ext uri="{BB962C8B-B14F-4D97-AF65-F5344CB8AC3E}">
        <p14:creationId xmlns:p14="http://schemas.microsoft.com/office/powerpoint/2010/main" val="1667253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066" y="-93030"/>
            <a:ext cx="11338560" cy="1325563"/>
          </a:xfrm>
        </p:spPr>
        <p:txBody>
          <a:bodyPr>
            <a:normAutofit/>
          </a:bodyPr>
          <a:lstStyle/>
          <a:p>
            <a:r>
              <a:rPr lang="en-US" sz="4000">
                <a:solidFill>
                  <a:schemeClr val="accent1">
                    <a:lumMod val="50000"/>
                  </a:schemeClr>
                </a:solidFill>
                <a:latin typeface="Source Sans Pro"/>
                <a:ea typeface="Source Sans Pro"/>
                <a:cs typeface="Roboto"/>
              </a:rPr>
              <a:t>Chest injury</a:t>
            </a:r>
          </a:p>
        </p:txBody>
      </p:sp>
      <p:graphicFrame>
        <p:nvGraphicFramePr>
          <p:cNvPr id="7" name="Table 6"/>
          <p:cNvGraphicFramePr>
            <a:graphicFrameLocks noGrp="1"/>
          </p:cNvGraphicFramePr>
          <p:nvPr/>
        </p:nvGraphicFramePr>
        <p:xfrm>
          <a:off x="425900" y="1081197"/>
          <a:ext cx="11427771" cy="4572000"/>
        </p:xfrm>
        <a:graphic>
          <a:graphicData uri="http://schemas.openxmlformats.org/drawingml/2006/table">
            <a:tbl>
              <a:tblPr firstRow="1" bandRow="1">
                <a:tableStyleId>{2D5ABB26-0587-4C30-8999-92F81FD0307C}</a:tableStyleId>
              </a:tblPr>
              <a:tblGrid>
                <a:gridCol w="4981644">
                  <a:extLst>
                    <a:ext uri="{9D8B030D-6E8A-4147-A177-3AD203B41FA5}">
                      <a16:colId xmlns:a16="http://schemas.microsoft.com/office/drawing/2014/main" val="20000"/>
                    </a:ext>
                  </a:extLst>
                </a:gridCol>
                <a:gridCol w="6446127">
                  <a:extLst>
                    <a:ext uri="{9D8B030D-6E8A-4147-A177-3AD203B41FA5}">
                      <a16:colId xmlns:a16="http://schemas.microsoft.com/office/drawing/2014/main" val="20001"/>
                    </a:ext>
                  </a:extLst>
                </a:gridCol>
              </a:tblGrid>
              <a:tr h="434340">
                <a:tc>
                  <a:txBody>
                    <a:bodyPr/>
                    <a:lstStyle/>
                    <a:p>
                      <a:pPr algn="ctr"/>
                      <a:r>
                        <a:rPr lang="en-US" sz="2400">
                          <a:latin typeface="Source Sans Pro" panose="020B0503030403020204" pitchFamily="34" charset="0"/>
                          <a:ea typeface="Source Sans Pro" panose="020B0503030403020204" pitchFamily="34" charset="0"/>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panose="020B0503030403020204" pitchFamily="34" charset="0"/>
                          <a:ea typeface="Source Sans Pro" panose="020B0503030403020204" pitchFamily="34" charset="0"/>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9922">
                <a:tc>
                  <a:txBody>
                    <a:bodyPr/>
                    <a:lstStyle/>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Difficulty in breathing</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Crepitus or tenderness with palpation to the ribs</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Uneven chest wall movements or unequal breath sounds</a:t>
                      </a:r>
                    </a:p>
                    <a:p>
                      <a:pPr lvl="1"/>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rtl="0" eaLnBrk="1" fontAlgn="auto" latinLnBrk="0" hangingPunct="1">
                        <a:lnSpc>
                          <a:spcPct val="100000"/>
                        </a:lnSpc>
                        <a:spcBef>
                          <a:spcPts val="0"/>
                        </a:spcBef>
                        <a:spcAft>
                          <a:spcPts val="0"/>
                        </a:spcAft>
                        <a:buClrTx/>
                        <a:buSzTx/>
                        <a:buFont typeface="Arial" charset="0"/>
                        <a:buChar char="•"/>
                      </a:pPr>
                      <a:r>
                        <a:rPr lang="en-US" sz="2400">
                          <a:latin typeface="Source Sans Pro"/>
                          <a:ea typeface="Source Sans Pro"/>
                          <a:cs typeface="Roboto"/>
                        </a:rPr>
                        <a:t>For patients with pneumothorax, give</a:t>
                      </a:r>
                      <a:r>
                        <a:rPr lang="en-US" sz="2400">
                          <a:solidFill>
                            <a:schemeClr val="tx1"/>
                          </a:solidFill>
                          <a:latin typeface="Source Sans Pro"/>
                          <a:ea typeface="Source Sans Pro"/>
                          <a:cs typeface="Roboto"/>
                        </a:rPr>
                        <a:t> OXYGEN</a:t>
                      </a:r>
                      <a:r>
                        <a:rPr lang="en-US" sz="2400">
                          <a:latin typeface="Source Sans Pro"/>
                          <a:ea typeface="Source Sans Pro"/>
                          <a:cs typeface="Roboto"/>
                        </a:rPr>
                        <a:t> and monitor for signs of tension pneumothorax. </a:t>
                      </a:r>
                      <a:endParaRPr lang="en-US" sz="2400">
                        <a:latin typeface="Source Sans Pro"/>
                        <a:ea typeface="Source Sans Pro"/>
                        <a:cs typeface="Roboto" panose="02000000000000000000" pitchFamily="2" charset="0"/>
                      </a:endParaRPr>
                    </a:p>
                    <a:p>
                      <a:pPr marL="342900" marR="0" lvl="0" indent="-342900" algn="l" rtl="0" eaLnBrk="1" fontAlgn="auto" latinLnBrk="0" hangingPunct="1">
                        <a:lnSpc>
                          <a:spcPct val="100000"/>
                        </a:lnSpc>
                        <a:spcBef>
                          <a:spcPts val="0"/>
                        </a:spcBef>
                        <a:spcAft>
                          <a:spcPts val="0"/>
                        </a:spcAft>
                        <a:buClrTx/>
                        <a:buSzTx/>
                        <a:buFont typeface="Arial" charset="0"/>
                        <a:buChar char="•"/>
                      </a:pPr>
                      <a:endParaRPr lang="en-US" sz="2400">
                        <a:latin typeface="Source Sans Pro"/>
                        <a:ea typeface="Source Sans Pro"/>
                        <a:cs typeface="Roboto"/>
                      </a:endParaRPr>
                    </a:p>
                    <a:p>
                      <a:pPr marL="342900" marR="0" lvl="0" indent="-342900" algn="l">
                        <a:lnSpc>
                          <a:spcPct val="100000"/>
                        </a:lnSpc>
                        <a:spcBef>
                          <a:spcPts val="0"/>
                        </a:spcBef>
                        <a:spcAft>
                          <a:spcPts val="0"/>
                        </a:spcAft>
                        <a:buClrTx/>
                        <a:buSzTx/>
                        <a:buFont typeface="Arial" charset="0"/>
                        <a:buChar char="•"/>
                      </a:pPr>
                      <a:endParaRPr lang="en-US" sz="2400">
                        <a:latin typeface="Source Sans Pro"/>
                        <a:ea typeface="Source Sans Pro"/>
                        <a:cs typeface="Roboto"/>
                      </a:endParaRPr>
                    </a:p>
                    <a:p>
                      <a:pPr marL="342900" marR="0" lvl="0" indent="-342900" algn="l" defTabSz="914400">
                        <a:lnSpc>
                          <a:spcPct val="100000"/>
                        </a:lnSpc>
                        <a:spcBef>
                          <a:spcPts val="0"/>
                        </a:spcBef>
                        <a:spcAft>
                          <a:spcPts val="0"/>
                        </a:spcAft>
                        <a:buClrTx/>
                        <a:buSzTx/>
                        <a:buFont typeface="Arial" charset="0"/>
                        <a:buChar char="•"/>
                        <a:tabLst/>
                        <a:defRPr/>
                      </a:pPr>
                      <a:r>
                        <a:rPr lang="en-US" sz="2400">
                          <a:latin typeface="Source Sans Pro"/>
                          <a:ea typeface="Source Sans Pro"/>
                          <a:cs typeface="Roboto"/>
                        </a:rPr>
                        <a:t>If suspected rib fractures (crepitus or tenderness), consider underlying chest or abdominal injury.</a:t>
                      </a:r>
                      <a:endParaRPr lang="en-US">
                        <a:latin typeface="Source Sans Pro"/>
                        <a:ea typeface="Source Sans Pro"/>
                      </a:endParaRP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Plan for rapid HANDOVER/TRANSFER for chest tube in pneumothorax</a:t>
                      </a:r>
                      <a:r>
                        <a:rPr lang="en-US" sz="2400" baseline="0">
                          <a:latin typeface="Source Sans Pro" panose="020B0503030403020204" pitchFamily="34" charset="0"/>
                          <a:ea typeface="Source Sans Pro" panose="020B0503030403020204" pitchFamily="34" charset="0"/>
                          <a:cs typeface="Roboto"/>
                        </a:rPr>
                        <a:t> or advanced airway and breathing management .</a:t>
                      </a:r>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2"/>
          <p:cNvSpPr/>
          <p:nvPr/>
        </p:nvSpPr>
        <p:spPr>
          <a:xfrm>
            <a:off x="290855" y="5765344"/>
            <a:ext cx="11427771" cy="830997"/>
          </a:xfrm>
          <a:prstGeom prst="rect">
            <a:avLst/>
          </a:prstGeom>
        </p:spPr>
        <p:txBody>
          <a:bodyPr wrap="square" lIns="91440" tIns="45720" rIns="91440" bIns="45720" anchor="t">
            <a:spAutoFit/>
          </a:bodyPr>
          <a:lstStyle/>
          <a:p>
            <a:pPr algn="ctr">
              <a:defRPr/>
            </a:pPr>
            <a:r>
              <a:rPr lang="en-US" sz="2400">
                <a:solidFill>
                  <a:schemeClr val="tx2"/>
                </a:solidFill>
                <a:latin typeface="Source Sans Pro"/>
                <a:ea typeface="Source Sans Pro"/>
                <a:cs typeface="Roboto"/>
              </a:rPr>
              <a:t>Difficulty in breathing due to lung injury can develop over time, monitor closely! </a:t>
            </a:r>
            <a:endParaRPr lang="en-US" sz="2400">
              <a:solidFill>
                <a:schemeClr val="tx2"/>
              </a:solidFill>
              <a:latin typeface="Source Sans Pro"/>
              <a:ea typeface="Source Sans Pro"/>
              <a:cs typeface="Roboto" panose="02000000000000000000" pitchFamily="2" charset="0"/>
            </a:endParaRPr>
          </a:p>
          <a:p>
            <a:pPr algn="ctr">
              <a:defRPr/>
            </a:pPr>
            <a:r>
              <a:rPr lang="en-US" sz="2400">
                <a:solidFill>
                  <a:schemeClr val="accent2"/>
                </a:solidFill>
                <a:latin typeface="Source Sans Pro"/>
                <a:ea typeface="Source Sans Pro"/>
                <a:cs typeface="Roboto"/>
              </a:rPr>
              <a:t>Simple pneumothorax can develop into a tension pneumothorax over time.</a:t>
            </a:r>
          </a:p>
        </p:txBody>
      </p:sp>
      <p:pic>
        <p:nvPicPr>
          <p:cNvPr id="4" name="Picture 4" descr="Diagram&#10;&#10;Description automatically generated">
            <a:extLst>
              <a:ext uri="{FF2B5EF4-FFF2-40B4-BE49-F238E27FC236}">
                <a16:creationId xmlns:a16="http://schemas.microsoft.com/office/drawing/2014/main" id="{CABD96EA-0A18-6203-18A5-0FB27CEC4D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51893" y="2028663"/>
            <a:ext cx="1828116" cy="1267587"/>
          </a:xfrm>
          <a:prstGeom prst="rect">
            <a:avLst/>
          </a:prstGeom>
        </p:spPr>
      </p:pic>
    </p:spTree>
    <p:extLst>
      <p:ext uri="{BB962C8B-B14F-4D97-AF65-F5344CB8AC3E}">
        <p14:creationId xmlns:p14="http://schemas.microsoft.com/office/powerpoint/2010/main" val="18954979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764641483"/>
              </p:ext>
            </p:extLst>
          </p:nvPr>
        </p:nvGraphicFramePr>
        <p:xfrm>
          <a:off x="274596" y="872017"/>
          <a:ext cx="11427771" cy="4937760"/>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449244">
                <a:tc>
                  <a:txBody>
                    <a:bodyPr/>
                    <a:lstStyle/>
                    <a:p>
                      <a:pPr algn="ctr"/>
                      <a:r>
                        <a:rPr lang="en-US" sz="2400">
                          <a:latin typeface="Source Sans Pro"/>
                          <a:ea typeface="Source Sans Pro"/>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a:ea typeface="Source Sans Pro"/>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02602">
                <a:tc>
                  <a:txBody>
                    <a:bodyPr/>
                    <a:lstStyle/>
                    <a:p>
                      <a:pPr marL="342900" lvl="0" indent="-342900">
                        <a:buFont typeface="Arial" charset="0"/>
                        <a:buChar char="•"/>
                      </a:pPr>
                      <a:r>
                        <a:rPr lang="en-US" sz="2400">
                          <a:latin typeface="Source Sans Pro"/>
                          <a:ea typeface="Source Sans Pro"/>
                          <a:cs typeface="Roboto"/>
                        </a:rPr>
                        <a:t>Abdominal pain or vomiting</a:t>
                      </a:r>
                    </a:p>
                    <a:p>
                      <a:pPr marL="342900" lvl="0" indent="-342900">
                        <a:buFont typeface="Arial" charset="0"/>
                        <a:buChar char="•"/>
                      </a:pPr>
                      <a:r>
                        <a:rPr lang="en-US" sz="2400">
                          <a:latin typeface="Source Sans Pro"/>
                          <a:ea typeface="Source Sans Pro"/>
                          <a:cs typeface="Roboto"/>
                        </a:rPr>
                        <a:t>Tender, firm or distended abdomen</a:t>
                      </a:r>
                    </a:p>
                    <a:p>
                      <a:pPr marL="342900" lvl="0" indent="-342900">
                        <a:buFont typeface="Arial" charset="0"/>
                        <a:buChar char="•"/>
                      </a:pPr>
                      <a:r>
                        <a:rPr lang="en-US" sz="2400">
                          <a:latin typeface="Source Sans Pro"/>
                          <a:ea typeface="Source Sans Pro"/>
                          <a:cs typeface="Roboto"/>
                        </a:rPr>
                        <a:t>Strong abdominal wall muscle</a:t>
                      </a:r>
                      <a:r>
                        <a:rPr lang="en-US" sz="2400" baseline="0">
                          <a:latin typeface="Source Sans Pro"/>
                          <a:ea typeface="Source Sans Pro"/>
                          <a:cs typeface="Roboto"/>
                        </a:rPr>
                        <a:t> </a:t>
                      </a:r>
                      <a:r>
                        <a:rPr lang="en-US" sz="2400">
                          <a:latin typeface="Source Sans Pro"/>
                          <a:ea typeface="Source Sans Pro"/>
                          <a:cs typeface="Roboto"/>
                        </a:rPr>
                        <a:t>contractions when touched (guarding)</a:t>
                      </a:r>
                    </a:p>
                    <a:p>
                      <a:pPr marL="342900" lvl="0" indent="-342900">
                        <a:buFont typeface="Arial" charset="0"/>
                        <a:buChar char="•"/>
                      </a:pPr>
                      <a:r>
                        <a:rPr lang="en-US" sz="2400">
                          <a:latin typeface="Source Sans Pro"/>
                          <a:ea typeface="Source Sans Pro"/>
                          <a:cs typeface="Roboto"/>
                        </a:rPr>
                        <a:t>Few or no bowel sounds </a:t>
                      </a:r>
                    </a:p>
                    <a:p>
                      <a:pPr marL="342900" lvl="0" indent="-342900">
                        <a:buFont typeface="Arial" charset="0"/>
                        <a:buChar char="•"/>
                      </a:pPr>
                      <a:r>
                        <a:rPr lang="en-US" sz="2400">
                          <a:latin typeface="Source Sans Pro"/>
                          <a:ea typeface="Source Sans Pro"/>
                          <a:cs typeface="Roboto"/>
                        </a:rPr>
                        <a:t>Rectal bleeding</a:t>
                      </a:r>
                    </a:p>
                    <a:p>
                      <a:pPr marL="342900" lvl="0" indent="-342900">
                        <a:buFont typeface="Arial" charset="0"/>
                        <a:buChar char="•"/>
                      </a:pPr>
                      <a:r>
                        <a:rPr lang="en-US" sz="2400">
                          <a:latin typeface="Source Sans Pro"/>
                          <a:ea typeface="Source Sans Pro"/>
                          <a:cs typeface="Roboto"/>
                        </a:rPr>
                        <a:t>Obvious injury or exposed bowel</a:t>
                      </a:r>
                    </a:p>
                    <a:p>
                      <a:pPr marL="342900" lvl="0" indent="-342900">
                        <a:buFont typeface="Arial" charset="0"/>
                        <a:buChar char="•"/>
                      </a:pPr>
                      <a:r>
                        <a:rPr lang="en-US" sz="2400">
                          <a:latin typeface="Source Sans Pro"/>
                          <a:ea typeface="Source Sans Pro"/>
                          <a:cs typeface="Roboto"/>
                        </a:rPr>
                        <a:t>Bruising around umbilicus or over flanks (suggest internal bleeding) </a:t>
                      </a:r>
                    </a:p>
                    <a:p>
                      <a:pPr lvl="1"/>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panose="02000000000000000000" pitchFamily="2" charset="0"/>
                        </a:rPr>
                        <a:t>If you suspect abdominal injury</a:t>
                      </a:r>
                      <a:r>
                        <a:rPr lang="en-US" sz="2000">
                          <a:latin typeface="Source Sans Pro" panose="020B0503030403020204" pitchFamily="34" charset="0"/>
                          <a:ea typeface="Source Sans Pro" panose="020B0503030403020204" pitchFamily="34" charset="0"/>
                          <a:cs typeface="Roboto" panose="02000000000000000000" pitchFamily="2" charset="0"/>
                          <a:sym typeface="Wingdings" pitchFamily="2" charset="2"/>
                        </a:rPr>
                        <a:t></a:t>
                      </a:r>
                      <a:r>
                        <a:rPr lang="en-US" sz="2400">
                          <a:latin typeface="Source Sans Pro" panose="020B0503030403020204" pitchFamily="34" charset="0"/>
                          <a:ea typeface="Source Sans Pro" panose="020B0503030403020204" pitchFamily="34" charset="0"/>
                          <a:cs typeface="Roboto" panose="02000000000000000000" pitchFamily="2" charset="0"/>
                        </a:rPr>
                        <a:t> give IV FLUIDS.</a:t>
                      </a:r>
                    </a:p>
                    <a:p>
                      <a:pPr marL="342900" lvl="0" indent="-342900">
                        <a:buFont typeface="Arial" charset="0"/>
                        <a:buChar char="•"/>
                      </a:pPr>
                      <a:r>
                        <a:rPr lang="en-US" sz="2400">
                          <a:latin typeface="Source Sans Pro"/>
                          <a:ea typeface="Source Sans Pro"/>
                          <a:cs typeface="Roboto"/>
                        </a:rPr>
                        <a:t>Do </a:t>
                      </a:r>
                      <a:r>
                        <a:rPr lang="en-US" sz="2400" u="none">
                          <a:solidFill>
                            <a:schemeClr val="accent2"/>
                          </a:solidFill>
                          <a:latin typeface="Source Sans Pro"/>
                          <a:ea typeface="Source Sans Pro"/>
                          <a:cs typeface="Roboto"/>
                        </a:rPr>
                        <a:t>not</a:t>
                      </a:r>
                      <a:r>
                        <a:rPr lang="en-US" sz="2400">
                          <a:solidFill>
                            <a:schemeClr val="accent2"/>
                          </a:solidFill>
                          <a:latin typeface="Source Sans Pro"/>
                          <a:ea typeface="Source Sans Pro"/>
                          <a:cs typeface="Roboto"/>
                        </a:rPr>
                        <a:t> </a:t>
                      </a:r>
                      <a:r>
                        <a:rPr lang="en-US" sz="2400">
                          <a:latin typeface="Source Sans Pro"/>
                          <a:ea typeface="Source Sans Pro"/>
                          <a:cs typeface="Roboto"/>
                        </a:rPr>
                        <a:t>give food or drink.</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panose="02000000000000000000" pitchFamily="2" charset="0"/>
                        </a:rPr>
                        <a:t>If bowel is visible</a:t>
                      </a:r>
                    </a:p>
                    <a:p>
                      <a:pPr marL="457200" lvl="1" indent="0">
                        <a:buFont typeface="Arial" charset="0"/>
                        <a:buNone/>
                      </a:pPr>
                      <a:r>
                        <a:rPr lang="en-US" sz="2000">
                          <a:latin typeface="Source Sans Pro" panose="020B0503030403020204" pitchFamily="34" charset="0"/>
                          <a:ea typeface="Source Sans Pro" panose="020B0503030403020204" pitchFamily="34" charset="0"/>
                          <a:cs typeface="Roboto" panose="02000000000000000000" pitchFamily="2" charset="0"/>
                          <a:sym typeface="Wingdings" pitchFamily="2" charset="2"/>
                        </a:rPr>
                        <a:t></a:t>
                      </a:r>
                      <a:r>
                        <a:rPr lang="en-US" sz="2400">
                          <a:latin typeface="Source Sans Pro" panose="020B0503030403020204" pitchFamily="34" charset="0"/>
                          <a:ea typeface="Source Sans Pro" panose="020B0503030403020204" pitchFamily="34" charset="0"/>
                          <a:cs typeface="Roboto" panose="02000000000000000000" pitchFamily="2" charset="0"/>
                        </a:rPr>
                        <a:t>Leave outside the body.</a:t>
                      </a:r>
                    </a:p>
                    <a:p>
                      <a:pPr marL="457200" lvl="1" indent="0">
                        <a:buFont typeface="Arial" charset="0"/>
                        <a:buNone/>
                      </a:pPr>
                      <a:r>
                        <a:rPr lang="en-US" sz="2000">
                          <a:latin typeface="Source Sans Pro" panose="020B0503030403020204" pitchFamily="34" charset="0"/>
                          <a:ea typeface="Source Sans Pro" panose="020B0503030403020204" pitchFamily="34" charset="0"/>
                          <a:cs typeface="Roboto" panose="02000000000000000000" pitchFamily="2" charset="0"/>
                          <a:sym typeface="Wingdings" pitchFamily="2" charset="2"/>
                        </a:rPr>
                        <a:t></a:t>
                      </a:r>
                      <a:r>
                        <a:rPr lang="en-US" sz="2400">
                          <a:latin typeface="Source Sans Pro" panose="020B0503030403020204" pitchFamily="34" charset="0"/>
                          <a:ea typeface="Source Sans Pro" panose="020B0503030403020204" pitchFamily="34" charset="0"/>
                          <a:cs typeface="Roboto" panose="02000000000000000000" pitchFamily="2" charset="0"/>
                        </a:rPr>
                        <a:t>Cover with STERILE GAUZE soaked in sterile saline.</a:t>
                      </a:r>
                    </a:p>
                    <a:p>
                      <a:pPr marL="457200" lvl="1" indent="0">
                        <a:buFont typeface="Arial" charset="0"/>
                        <a:buNone/>
                      </a:pPr>
                      <a:r>
                        <a:rPr lang="en-US" sz="2000">
                          <a:latin typeface="Source Sans Pro" panose="020B0503030403020204" pitchFamily="34" charset="0"/>
                          <a:ea typeface="Source Sans Pro" panose="020B0503030403020204" pitchFamily="34" charset="0"/>
                          <a:cs typeface="Roboto" panose="02000000000000000000" pitchFamily="2" charset="0"/>
                          <a:sym typeface="Wingdings" pitchFamily="2" charset="2"/>
                        </a:rPr>
                        <a:t></a:t>
                      </a:r>
                      <a:r>
                        <a:rPr lang="en-US" sz="2400">
                          <a:latin typeface="Source Sans Pro" panose="020B0503030403020204" pitchFamily="34" charset="0"/>
                          <a:ea typeface="Source Sans Pro" panose="020B0503030403020204" pitchFamily="34" charset="0"/>
                          <a:cs typeface="Roboto" panose="02000000000000000000" pitchFamily="2" charset="0"/>
                        </a:rPr>
                        <a:t>Give ANTIBIOTICS.</a:t>
                      </a:r>
                    </a:p>
                    <a:p>
                      <a:pPr marL="342900" lvl="0" indent="-342900">
                        <a:buFont typeface="Arial" charset="0"/>
                        <a:buChar char="•"/>
                      </a:pPr>
                      <a:r>
                        <a:rPr lang="en-US" sz="2400">
                          <a:latin typeface="Source Sans Pro"/>
                          <a:ea typeface="Source Sans Pro"/>
                          <a:cs typeface="Roboto"/>
                        </a:rPr>
                        <a:t>If there is concern for any abdominal injury, plan for rapid HANDOVER/TRANSFER to surgical </a:t>
                      </a:r>
                      <a:r>
                        <a:rPr lang="en-US" sz="2400" err="1">
                          <a:latin typeface="Source Sans Pro"/>
                          <a:ea typeface="Source Sans Pro"/>
                          <a:cs typeface="Roboto"/>
                        </a:rPr>
                        <a:t>centre</a:t>
                      </a:r>
                      <a:r>
                        <a:rPr lang="en-US" sz="2400">
                          <a:latin typeface="Source Sans Pro"/>
                          <a:ea typeface="Source Sans Pro"/>
                          <a:cs typeface="Roboto"/>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 name="Picture 4" descr="Diagram&#10;&#10;Description automatically generated">
            <a:extLst>
              <a:ext uri="{FF2B5EF4-FFF2-40B4-BE49-F238E27FC236}">
                <a16:creationId xmlns:a16="http://schemas.microsoft.com/office/drawing/2014/main" id="{AA7A2E81-B813-EDBA-7B9A-7703E83F5D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6441" y="4365179"/>
            <a:ext cx="1850776" cy="1310691"/>
          </a:xfrm>
          <a:prstGeom prst="rect">
            <a:avLst/>
          </a:prstGeom>
        </p:spPr>
      </p:pic>
      <p:sp>
        <p:nvSpPr>
          <p:cNvPr id="2" name="Title 1"/>
          <p:cNvSpPr>
            <a:spLocks noGrp="1"/>
          </p:cNvSpPr>
          <p:nvPr>
            <p:ph type="title"/>
          </p:nvPr>
        </p:nvSpPr>
        <p:spPr>
          <a:xfrm>
            <a:off x="207937" y="-162254"/>
            <a:ext cx="11338560" cy="1325563"/>
          </a:xfrm>
        </p:spPr>
        <p:txBody>
          <a:bodyPr>
            <a:normAutofit/>
          </a:bodyPr>
          <a:lstStyle/>
          <a:p>
            <a:r>
              <a:rPr lang="en-US" sz="4000">
                <a:solidFill>
                  <a:schemeClr val="accent1">
                    <a:lumMod val="50000"/>
                  </a:schemeClr>
                </a:solidFill>
                <a:latin typeface="Source Sans Pro"/>
                <a:ea typeface="Source Sans Pro"/>
                <a:cs typeface="Roboto"/>
              </a:rPr>
              <a:t>Abdominal Injury</a:t>
            </a:r>
          </a:p>
        </p:txBody>
      </p:sp>
      <p:sp>
        <p:nvSpPr>
          <p:cNvPr id="3" name="Rectangle 2"/>
          <p:cNvSpPr/>
          <p:nvPr/>
        </p:nvSpPr>
        <p:spPr>
          <a:xfrm>
            <a:off x="274595" y="6085385"/>
            <a:ext cx="11427771" cy="461665"/>
          </a:xfrm>
          <a:prstGeom prst="rect">
            <a:avLst/>
          </a:prstGeom>
        </p:spPr>
        <p:txBody>
          <a:bodyPr wrap="square" lIns="91440" tIns="45720" rIns="91440" bIns="45720" anchor="t">
            <a:spAutoFit/>
          </a:bodyPr>
          <a:lstStyle/>
          <a:p>
            <a:pPr algn="ctr">
              <a:defRPr/>
            </a:pPr>
            <a:r>
              <a:rPr lang="en-US" sz="2400">
                <a:solidFill>
                  <a:schemeClr val="accent1">
                    <a:lumMod val="50000"/>
                  </a:schemeClr>
                </a:solidFill>
                <a:latin typeface="Source Sans Pro"/>
                <a:ea typeface="Source Sans Pro"/>
                <a:cs typeface="Roboto"/>
              </a:rPr>
              <a:t>Severe pain or bruising is concerning for organ injury and internal bleeding </a:t>
            </a:r>
            <a:endParaRPr lang="en-US" sz="2400">
              <a:solidFill>
                <a:schemeClr val="accent1">
                  <a:lumMod val="50000"/>
                </a:schemeClr>
              </a:solidFill>
              <a:latin typeface="Source Sans Pro" panose="020B0503030403020204" pitchFamily="34" charset="0"/>
              <a:ea typeface="Source Sans Pro" panose="020B0503030403020204" pitchFamily="34" charset="0"/>
              <a:cs typeface="Roboto" panose="02000000000000000000" pitchFamily="2" charset="0"/>
            </a:endParaRPr>
          </a:p>
        </p:txBody>
      </p:sp>
    </p:spTree>
    <p:extLst>
      <p:ext uri="{BB962C8B-B14F-4D97-AF65-F5344CB8AC3E}">
        <p14:creationId xmlns:p14="http://schemas.microsoft.com/office/powerpoint/2010/main" val="2140796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44" y="-19000"/>
            <a:ext cx="11338560" cy="1325563"/>
          </a:xfrm>
        </p:spPr>
        <p:txBody>
          <a:bodyPr>
            <a:normAutofit/>
          </a:bodyPr>
          <a:lstStyle/>
          <a:p>
            <a:r>
              <a:rPr lang="en-US" sz="4000">
                <a:solidFill>
                  <a:schemeClr val="accent1">
                    <a:lumMod val="50000"/>
                  </a:schemeClr>
                </a:solidFill>
              </a:rPr>
              <a:t>Spinal Cord Injury</a:t>
            </a:r>
          </a:p>
        </p:txBody>
      </p:sp>
      <p:graphicFrame>
        <p:nvGraphicFramePr>
          <p:cNvPr id="7" name="Table 6"/>
          <p:cNvGraphicFramePr>
            <a:graphicFrameLocks noGrp="1"/>
          </p:cNvGraphicFramePr>
          <p:nvPr>
            <p:extLst>
              <p:ext uri="{D42A27DB-BD31-4B8C-83A1-F6EECF244321}">
                <p14:modId xmlns:p14="http://schemas.microsoft.com/office/powerpoint/2010/main" val="3068296823"/>
              </p:ext>
            </p:extLst>
          </p:nvPr>
        </p:nvGraphicFramePr>
        <p:xfrm>
          <a:off x="152224" y="1080664"/>
          <a:ext cx="11864634" cy="5669280"/>
        </p:xfrm>
        <a:graphic>
          <a:graphicData uri="http://schemas.openxmlformats.org/drawingml/2006/table">
            <a:tbl>
              <a:tblPr firstRow="1" bandRow="1">
                <a:tableStyleId>{2D5ABB26-0587-4C30-8999-92F81FD0307C}</a:tableStyleId>
              </a:tblPr>
              <a:tblGrid>
                <a:gridCol w="5911055">
                  <a:extLst>
                    <a:ext uri="{9D8B030D-6E8A-4147-A177-3AD203B41FA5}">
                      <a16:colId xmlns:a16="http://schemas.microsoft.com/office/drawing/2014/main" val="20000"/>
                    </a:ext>
                  </a:extLst>
                </a:gridCol>
                <a:gridCol w="5953579">
                  <a:extLst>
                    <a:ext uri="{9D8B030D-6E8A-4147-A177-3AD203B41FA5}">
                      <a16:colId xmlns:a16="http://schemas.microsoft.com/office/drawing/2014/main" val="20001"/>
                    </a:ext>
                  </a:extLst>
                </a:gridCol>
              </a:tblGrid>
              <a:tr h="392601">
                <a:tc>
                  <a:txBody>
                    <a:bodyPr/>
                    <a:lstStyle/>
                    <a:p>
                      <a:pPr algn="ctr"/>
                      <a:r>
                        <a:rPr lang="en-US" sz="2400">
                          <a:latin typeface="Source Sans Pro"/>
                          <a:ea typeface="Source Sans Pro"/>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a:ea typeface="Source Sans Pro"/>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21315">
                <a:tc>
                  <a:txBody>
                    <a:bodyPr/>
                    <a:lstStyle/>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Midline spinal pain/tenderness</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Movement problems</a:t>
                      </a:r>
                    </a:p>
                    <a:p>
                      <a:pPr marL="742950" lvl="1" indent="-285750">
                        <a:buFont typeface="Arial" charset="0"/>
                        <a:buChar char="•"/>
                      </a:pPr>
                      <a:r>
                        <a:rPr lang="en-US" sz="2400">
                          <a:latin typeface="Source Sans Pro" panose="020B0503030403020204" pitchFamily="34" charset="0"/>
                          <a:ea typeface="Source Sans Pro" panose="020B0503030403020204" pitchFamily="34" charset="0"/>
                          <a:cs typeface="Roboto"/>
                        </a:rPr>
                        <a:t>Paralysis</a:t>
                      </a:r>
                    </a:p>
                    <a:p>
                      <a:pPr marL="742950" lvl="1" indent="-285750">
                        <a:buFont typeface="Arial" charset="0"/>
                        <a:buChar char="•"/>
                      </a:pPr>
                      <a:r>
                        <a:rPr lang="en-US" sz="2400">
                          <a:latin typeface="Source Sans Pro" panose="020B0503030403020204" pitchFamily="34" charset="0"/>
                          <a:ea typeface="Source Sans Pro" panose="020B0503030403020204" pitchFamily="34" charset="0"/>
                          <a:cs typeface="Roboto"/>
                        </a:rPr>
                        <a:t>Weakness</a:t>
                      </a:r>
                    </a:p>
                    <a:p>
                      <a:pPr marL="742950" lvl="1" indent="-285750">
                        <a:buFont typeface="Arial" charset="0"/>
                        <a:buChar char="•"/>
                      </a:pPr>
                      <a:r>
                        <a:rPr lang="en-US" sz="2400">
                          <a:latin typeface="Source Sans Pro" panose="020B0503030403020204" pitchFamily="34" charset="0"/>
                          <a:ea typeface="Source Sans Pro" panose="020B0503030403020204" pitchFamily="34" charset="0"/>
                          <a:cs typeface="Roboto"/>
                        </a:rPr>
                        <a:t>Decreased reflexes</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Sensation problems “pins and needles”</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Loss of control of urine or stool</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Priapism </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May have hypotension or bradycardia</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Crepitus to spinal bones</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Spinal bones not aligned </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Difficulty in breathing (upper c-spine injury)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buFont typeface="Arial" charset="0"/>
                        <a:buChar char="•"/>
                      </a:pPr>
                      <a:r>
                        <a:rPr lang="en-US" sz="2400">
                          <a:solidFill>
                            <a:schemeClr val="tx1"/>
                          </a:solidFill>
                          <a:latin typeface="Source Sans Pro"/>
                          <a:ea typeface="Source Sans Pro"/>
                          <a:cs typeface="Roboto"/>
                        </a:rPr>
                        <a:t>Provide SPINAL IMMOBILIZATION if there</a:t>
                      </a:r>
                      <a:r>
                        <a:rPr lang="en-US" sz="2400" baseline="0">
                          <a:solidFill>
                            <a:schemeClr val="tx1"/>
                          </a:solidFill>
                          <a:latin typeface="Source Sans Pro"/>
                          <a:ea typeface="Source Sans Pro"/>
                          <a:cs typeface="Roboto"/>
                        </a:rPr>
                        <a:t> is a history of trauma and the patient is unconscious or is conscious and has neck pain, cervical spine tenderness, numbness or weakness. </a:t>
                      </a:r>
                    </a:p>
                    <a:p>
                      <a:pPr marL="742950" lvl="1" indent="-285750">
                        <a:buFont typeface="Arial" charset="0"/>
                        <a:buChar char="•"/>
                      </a:pPr>
                      <a:r>
                        <a:rPr lang="en-US" sz="2400" baseline="0">
                          <a:solidFill>
                            <a:schemeClr val="tx1"/>
                          </a:solidFill>
                          <a:latin typeface="Source Sans Pro"/>
                          <a:ea typeface="Source Sans Pro"/>
                          <a:cs typeface="Roboto"/>
                        </a:rPr>
                        <a:t>Use a rolled sheet or neck collar to IMMOBILIZE the cervical spine.</a:t>
                      </a:r>
                    </a:p>
                    <a:p>
                      <a:pPr marL="285750" lvl="0" indent="-285750">
                        <a:buFont typeface="Arial" charset="0"/>
                        <a:buChar char="•"/>
                      </a:pPr>
                      <a:r>
                        <a:rPr lang="en-US" sz="2400" baseline="0">
                          <a:solidFill>
                            <a:schemeClr val="tx1"/>
                          </a:solidFill>
                          <a:latin typeface="Source Sans Pro"/>
                          <a:ea typeface="Source Sans Pro"/>
                          <a:cs typeface="Roboto"/>
                        </a:rPr>
                        <a:t>Keep the patient lying flat.</a:t>
                      </a:r>
                    </a:p>
                    <a:p>
                      <a:pPr marL="285750" lvl="0" indent="-285750">
                        <a:buFont typeface="Arial" charset="0"/>
                        <a:buChar char="•"/>
                      </a:pPr>
                      <a:r>
                        <a:rPr lang="en-US" sz="2400" baseline="0">
                          <a:solidFill>
                            <a:schemeClr val="tx1"/>
                          </a:solidFill>
                          <a:latin typeface="Source Sans Pro"/>
                          <a:ea typeface="Source Sans Pro"/>
                          <a:cs typeface="Roboto"/>
                        </a:rPr>
                        <a:t>Provide ongoing airway monitoring.</a:t>
                      </a:r>
                    </a:p>
                    <a:p>
                      <a:pPr marL="285750" lvl="0" indent="-285750">
                        <a:buFont typeface="Arial" charset="0"/>
                        <a:buChar char="•"/>
                      </a:pPr>
                      <a:r>
                        <a:rPr lang="en-US" sz="2400" baseline="0">
                          <a:solidFill>
                            <a:schemeClr val="tx1"/>
                          </a:solidFill>
                          <a:latin typeface="Source Sans Pro"/>
                          <a:ea typeface="Source Sans Pro"/>
                          <a:cs typeface="Roboto"/>
                        </a:rPr>
                        <a:t>Use LOG-ROLL MANOEUVRE whe</a:t>
                      </a:r>
                      <a:r>
                        <a:rPr lang="en-US" sz="2400" baseline="0">
                          <a:latin typeface="Source Sans Pro"/>
                          <a:ea typeface="Source Sans Pro"/>
                          <a:cs typeface="Roboto"/>
                        </a:rPr>
                        <a:t>n examining or moving.</a:t>
                      </a:r>
                      <a:endParaRPr lang="en-US"/>
                    </a:p>
                    <a:p>
                      <a:pPr marL="285750" lvl="0" indent="-285750">
                        <a:buFont typeface="Arial" charset="0"/>
                        <a:buChar char="•"/>
                      </a:pPr>
                      <a:r>
                        <a:rPr lang="en-US" sz="2400" baseline="0">
                          <a:latin typeface="Source Sans Pro"/>
                          <a:ea typeface="Source Sans Pro"/>
                          <a:cs typeface="Roboto"/>
                        </a:rPr>
                        <a:t>Monitor blood pressure and give IV FLUIDS if hypotension. </a:t>
                      </a:r>
                      <a:endParaRPr lang="en-US"/>
                    </a:p>
                    <a:p>
                      <a:pPr marL="285750" lvl="0" indent="-285750">
                        <a:buFont typeface="Arial" charset="0"/>
                        <a:buChar char="•"/>
                      </a:pPr>
                      <a:r>
                        <a:rPr lang="en-US" sz="2400" baseline="0">
                          <a:latin typeface="Source Sans Pro" panose="020B0503030403020204" pitchFamily="34" charset="0"/>
                          <a:ea typeface="Source Sans Pro" panose="020B0503030403020204" pitchFamily="34" charset="0"/>
                          <a:cs typeface="Roboto"/>
                        </a:rPr>
                        <a:t>Plan for rapid HANDOVER/TRANSFER.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 name="Picture 11">
            <a:extLst>
              <a:ext uri="{FF2B5EF4-FFF2-40B4-BE49-F238E27FC236}">
                <a16:creationId xmlns:a16="http://schemas.microsoft.com/office/drawing/2014/main" id="{D55215E9-3F95-FA12-ABA1-3A6F56C5B98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587896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B14A-21B3-2A7C-0B0E-34708D26D590}"/>
              </a:ext>
            </a:extLst>
          </p:cNvPr>
          <p:cNvSpPr>
            <a:spLocks noGrp="1"/>
          </p:cNvSpPr>
          <p:nvPr>
            <p:ph type="title"/>
          </p:nvPr>
        </p:nvSpPr>
        <p:spPr/>
        <p:txBody>
          <a:bodyPr>
            <a:normAutofit/>
          </a:bodyPr>
          <a:lstStyle/>
          <a:p>
            <a:r>
              <a:rPr lang="en-US" sz="4000">
                <a:solidFill>
                  <a:schemeClr val="accent1">
                    <a:lumMod val="50000"/>
                  </a:schemeClr>
                </a:solidFill>
              </a:rPr>
              <a:t>Spinal Cord Injury</a:t>
            </a:r>
          </a:p>
        </p:txBody>
      </p:sp>
      <p:sp>
        <p:nvSpPr>
          <p:cNvPr id="3" name="Content Placeholder 2"/>
          <p:cNvSpPr>
            <a:spLocks noGrp="1"/>
          </p:cNvSpPr>
          <p:nvPr>
            <p:ph idx="1"/>
          </p:nvPr>
        </p:nvSpPr>
        <p:spPr>
          <a:xfrm>
            <a:off x="606707" y="1719569"/>
            <a:ext cx="10515600" cy="4351338"/>
          </a:xfrm>
        </p:spPr>
        <p:txBody>
          <a:bodyPr vert="horz" lIns="91440" tIns="45720" rIns="91440" bIns="45720" rtlCol="0" anchor="t">
            <a:noAutofit/>
          </a:bodyPr>
          <a:lstStyle/>
          <a:p>
            <a:r>
              <a:rPr lang="en-US" sz="2400"/>
              <a:t>Spinal trauma is not always obvious.  Fractured bones can injure the spinal cord, causing paralysis.</a:t>
            </a:r>
          </a:p>
          <a:p>
            <a:pPr lvl="1"/>
            <a:r>
              <a:rPr lang="en-US" b="1">
                <a:solidFill>
                  <a:schemeClr val="accent2"/>
                </a:solidFill>
                <a:latin typeface="Source Sans Pro"/>
                <a:ea typeface="Source Sans Pro"/>
                <a:cs typeface="Roboto"/>
              </a:rPr>
              <a:t>Always</a:t>
            </a:r>
            <a:r>
              <a:rPr lang="en-US">
                <a:solidFill>
                  <a:schemeClr val="accent2"/>
                </a:solidFill>
                <a:latin typeface="Source Sans Pro"/>
                <a:ea typeface="Source Sans Pro"/>
                <a:cs typeface="Roboto"/>
              </a:rPr>
              <a:t> </a:t>
            </a:r>
            <a:r>
              <a:rPr lang="en-US">
                <a:latin typeface="Source Sans Pro"/>
                <a:ea typeface="Source Sans Pro"/>
                <a:cs typeface="Roboto"/>
              </a:rPr>
              <a:t>document exam findings so future providers can evaluate for changes </a:t>
            </a:r>
            <a:endParaRPr lang="en-US"/>
          </a:p>
          <a:p>
            <a:pPr lvl="1"/>
            <a:endParaRPr lang="en-US"/>
          </a:p>
          <a:p>
            <a:r>
              <a:rPr lang="en-US" sz="2400">
                <a:latin typeface="Source Sans Pro"/>
                <a:ea typeface="Source Sans Pro"/>
                <a:cs typeface="Roboto"/>
              </a:rPr>
              <a:t>Spinal injuries can cause shock.  The risk is higher if there is also blood loss. </a:t>
            </a:r>
            <a:endParaRPr lang="en-US" sz="2400"/>
          </a:p>
          <a:p>
            <a:r>
              <a:rPr lang="en-US" sz="2400">
                <a:latin typeface="Source Sans Pro"/>
                <a:ea typeface="Source Sans Pro"/>
                <a:cs typeface="Roboto"/>
              </a:rPr>
              <a:t>Spinal boards are </a:t>
            </a:r>
            <a:r>
              <a:rPr lang="en-US" sz="2400">
                <a:solidFill>
                  <a:schemeClr val="accent2"/>
                </a:solidFill>
                <a:latin typeface="Source Sans Pro"/>
                <a:ea typeface="Source Sans Pro"/>
                <a:cs typeface="Roboto"/>
              </a:rPr>
              <a:t>only</a:t>
            </a:r>
            <a:r>
              <a:rPr lang="en-US" sz="2400">
                <a:latin typeface="Source Sans Pro"/>
                <a:ea typeface="Source Sans Pro"/>
                <a:cs typeface="Roboto"/>
              </a:rPr>
              <a:t> to move patients.  </a:t>
            </a:r>
            <a:r>
              <a:rPr lang="en-US" sz="2400">
                <a:solidFill>
                  <a:schemeClr val="accent2"/>
                </a:solidFill>
                <a:latin typeface="Source Sans Pro"/>
                <a:ea typeface="Source Sans Pro"/>
                <a:cs typeface="Roboto"/>
              </a:rPr>
              <a:t>Do not</a:t>
            </a:r>
            <a:r>
              <a:rPr lang="en-US" sz="2400">
                <a:solidFill>
                  <a:srgbClr val="FF0000"/>
                </a:solidFill>
                <a:latin typeface="Source Sans Pro"/>
                <a:ea typeface="Source Sans Pro"/>
                <a:cs typeface="Roboto"/>
              </a:rPr>
              <a:t> </a:t>
            </a:r>
            <a:r>
              <a:rPr lang="en-US" sz="2400">
                <a:latin typeface="Source Sans Pro"/>
                <a:ea typeface="Source Sans Pro"/>
                <a:cs typeface="Roboto"/>
              </a:rPr>
              <a:t>leave patients on spinal boards. It can cause pressure sores. </a:t>
            </a:r>
          </a:p>
        </p:txBody>
      </p:sp>
      <p:sp>
        <p:nvSpPr>
          <p:cNvPr id="4" name="Rectangle 3">
            <a:extLst>
              <a:ext uri="{FF2B5EF4-FFF2-40B4-BE49-F238E27FC236}">
                <a16:creationId xmlns:a16="http://schemas.microsoft.com/office/drawing/2014/main" id="{3BD76E1A-5065-7A61-6A34-3C00CE548307}"/>
              </a:ext>
            </a:extLst>
          </p:cNvPr>
          <p:cNvSpPr/>
          <p:nvPr/>
        </p:nvSpPr>
        <p:spPr>
          <a:xfrm>
            <a:off x="8802722" y="1027906"/>
            <a:ext cx="4197455" cy="240065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w="12700">
                  <a:solidFill>
                    <a:srgbClr val="44546A">
                      <a:satMod val="155000"/>
                    </a:srgbClr>
                  </a:solidFill>
                  <a:prstDash val="solid"/>
                </a:ln>
                <a:solidFill>
                  <a:schemeClr val="accent2"/>
                </a:solidFill>
                <a:effectLst>
                  <a:outerShdw blurRad="41275" dist="20320" dir="1800000" algn="tl" rotWithShape="0">
                    <a:srgbClr val="000000">
                      <a:alpha val="40000"/>
                    </a:srgbClr>
                  </a:outerShdw>
                </a:effectLst>
                <a:uLnTx/>
                <a:uFillTx/>
                <a:latin typeface="Calibri" panose="020F0502020204030204"/>
                <a:ea typeface="+mn-ea"/>
                <a:cs typeface="+mn-cs"/>
              </a:rPr>
              <a:t>!</a:t>
            </a:r>
          </a:p>
        </p:txBody>
      </p:sp>
      <p:pic>
        <p:nvPicPr>
          <p:cNvPr id="5" name="Picture 5" descr="A picture containing text, vector graphics&#10;&#10;Description automatically generated">
            <a:extLst>
              <a:ext uri="{FF2B5EF4-FFF2-40B4-BE49-F238E27FC236}">
                <a16:creationId xmlns:a16="http://schemas.microsoft.com/office/drawing/2014/main" id="{A29FF7C8-8125-14DF-7E98-EA7CBE31EB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66891" y="3630190"/>
            <a:ext cx="4805855" cy="3358286"/>
          </a:xfrm>
          <a:prstGeom prst="rect">
            <a:avLst/>
          </a:prstGeom>
        </p:spPr>
      </p:pic>
    </p:spTree>
    <p:extLst>
      <p:ext uri="{BB962C8B-B14F-4D97-AF65-F5344CB8AC3E}">
        <p14:creationId xmlns:p14="http://schemas.microsoft.com/office/powerpoint/2010/main" val="19449959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19" y="86538"/>
            <a:ext cx="11338560" cy="1325563"/>
          </a:xfrm>
        </p:spPr>
        <p:txBody>
          <a:bodyPr>
            <a:normAutofit/>
          </a:bodyPr>
          <a:lstStyle/>
          <a:p>
            <a:r>
              <a:rPr lang="en-US" sz="4000">
                <a:solidFill>
                  <a:schemeClr val="accent1">
                    <a:lumMod val="50000"/>
                  </a:schemeClr>
                </a:solidFill>
              </a:rPr>
              <a:t>Internal Bleeding (not seen on primary survey)</a:t>
            </a:r>
          </a:p>
        </p:txBody>
      </p:sp>
      <p:graphicFrame>
        <p:nvGraphicFramePr>
          <p:cNvPr id="7" name="Table 6"/>
          <p:cNvGraphicFramePr>
            <a:graphicFrameLocks noGrp="1"/>
          </p:cNvGraphicFramePr>
          <p:nvPr/>
        </p:nvGraphicFramePr>
        <p:xfrm>
          <a:off x="426719" y="1397175"/>
          <a:ext cx="11427771" cy="4206240"/>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441303">
                <a:tc>
                  <a:txBody>
                    <a:bodyPr/>
                    <a:lstStyle/>
                    <a:p>
                      <a:pPr algn="ctr"/>
                      <a:r>
                        <a:rPr lang="en-US" sz="2400">
                          <a:latin typeface="Source Sans Pro" panose="020B0503030403020204" pitchFamily="34" charset="0"/>
                          <a:ea typeface="Source Sans Pro" panose="020B0503030403020204" pitchFamily="34" charset="0"/>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panose="020B0503030403020204" pitchFamily="34" charset="0"/>
                          <a:ea typeface="Source Sans Pro" panose="020B0503030403020204" pitchFamily="34" charset="0"/>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44904">
                <a:tc>
                  <a:txBody>
                    <a:bodyPr/>
                    <a:lstStyle/>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Bruising around umbilicus or over flanks</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Pelvic fracture</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Femur fracture</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Decreased breath sounds on one side of the chest</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Signs of poor perfusion</a:t>
                      </a:r>
                    </a:p>
                    <a:p>
                      <a:pPr marL="800100" lvl="1" indent="-342900">
                        <a:buFont typeface="Arial" charset="0"/>
                        <a:buChar char="•"/>
                      </a:pPr>
                      <a:r>
                        <a:rPr lang="en-US" sz="2400">
                          <a:latin typeface="Source Sans Pro" panose="020B0503030403020204" pitchFamily="34" charset="0"/>
                          <a:ea typeface="Source Sans Pro" panose="020B0503030403020204" pitchFamily="34" charset="0"/>
                          <a:cs typeface="Roboto"/>
                        </a:rPr>
                        <a:t>Hypotension</a:t>
                      </a:r>
                    </a:p>
                    <a:p>
                      <a:pPr marL="800100" lvl="1" indent="-342900">
                        <a:buFont typeface="Arial" charset="0"/>
                        <a:buChar char="•"/>
                      </a:pPr>
                      <a:r>
                        <a:rPr lang="en-US" sz="2400">
                          <a:latin typeface="Source Sans Pro" panose="020B0503030403020204" pitchFamily="34" charset="0"/>
                          <a:ea typeface="Source Sans Pro" panose="020B0503030403020204" pitchFamily="34" charset="0"/>
                          <a:cs typeface="Roboto"/>
                        </a:rPr>
                        <a:t>Tachycardia</a:t>
                      </a:r>
                    </a:p>
                    <a:p>
                      <a:pPr marL="800100" lvl="1" indent="-342900">
                        <a:buFont typeface="Arial" charset="0"/>
                        <a:buChar char="•"/>
                      </a:pPr>
                      <a:r>
                        <a:rPr lang="en-US" sz="2400">
                          <a:latin typeface="Source Sans Pro" panose="020B0503030403020204" pitchFamily="34" charset="0"/>
                          <a:ea typeface="Source Sans Pro" panose="020B0503030403020204" pitchFamily="34" charset="0"/>
                          <a:cs typeface="Roboto"/>
                        </a:rPr>
                        <a:t>Pale skin</a:t>
                      </a:r>
                    </a:p>
                    <a:p>
                      <a:pPr marL="800100" lvl="1" indent="-342900">
                        <a:buFont typeface="Arial" charset="0"/>
                        <a:buChar char="•"/>
                      </a:pPr>
                      <a:r>
                        <a:rPr lang="en-US" sz="2400">
                          <a:latin typeface="Source Sans Pro" panose="020B0503030403020204" pitchFamily="34" charset="0"/>
                          <a:ea typeface="Source Sans Pro" panose="020B0503030403020204" pitchFamily="34" charset="0"/>
                          <a:cs typeface="Roboto"/>
                        </a:rPr>
                        <a:t>Diaphoresis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a:solidFill>
                            <a:schemeClr val="tx1"/>
                          </a:solidFill>
                          <a:latin typeface="Source Sans Pro"/>
                          <a:ea typeface="Source Sans Pro"/>
                          <a:cs typeface="Roboto"/>
                        </a:rPr>
                        <a:t>STOP THE BLEEDING if possible.</a:t>
                      </a:r>
                    </a:p>
                    <a:p>
                      <a:pPr marL="342900" lvl="0" indent="-342900">
                        <a:buFont typeface="Arial" charset="0"/>
                        <a:buChar char="•"/>
                      </a:pPr>
                      <a:r>
                        <a:rPr lang="en-US" sz="2400">
                          <a:solidFill>
                            <a:schemeClr val="tx1"/>
                          </a:solidFill>
                          <a:latin typeface="Source Sans Pro"/>
                          <a:ea typeface="Source Sans Pro"/>
                          <a:cs typeface="Roboto"/>
                        </a:rPr>
                        <a:t>BIND pelvis</a:t>
                      </a:r>
                      <a:r>
                        <a:rPr lang="en-US" sz="2400" baseline="0">
                          <a:solidFill>
                            <a:schemeClr val="tx1"/>
                          </a:solidFill>
                          <a:latin typeface="Source Sans Pro"/>
                          <a:ea typeface="Source Sans Pro"/>
                          <a:cs typeface="Roboto"/>
                        </a:rPr>
                        <a:t> fracture.</a:t>
                      </a:r>
                    </a:p>
                    <a:p>
                      <a:pPr marL="342900" lvl="0" indent="-342900">
                        <a:buFont typeface="Arial" charset="0"/>
                        <a:buChar char="•"/>
                      </a:pPr>
                      <a:r>
                        <a:rPr lang="en-US" sz="2400">
                          <a:solidFill>
                            <a:schemeClr val="tx1"/>
                          </a:solidFill>
                          <a:latin typeface="Source Sans Pro"/>
                          <a:ea typeface="Source Sans Pro"/>
                          <a:cs typeface="Roboto"/>
                        </a:rPr>
                        <a:t>SPLINT femur fracture.</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Give IV FLUIDS.</a:t>
                      </a:r>
                    </a:p>
                    <a:p>
                      <a:pPr marL="342900" lvl="0" indent="-342900">
                        <a:buFont typeface="Arial" charset="0"/>
                        <a:buChar char="•"/>
                      </a:pPr>
                      <a:endParaRPr lang="en-US" sz="2400">
                        <a:latin typeface="Source Sans Pro"/>
                        <a:ea typeface="Source Sans Pro"/>
                        <a:cs typeface="Roboto"/>
                      </a:endParaRPr>
                    </a:p>
                    <a:p>
                      <a:pPr marL="342900" lvl="0" indent="-342900">
                        <a:buFont typeface="Arial" charset="0"/>
                        <a:buChar char="•"/>
                      </a:pPr>
                      <a:endParaRPr lang="en-US" sz="2400">
                        <a:latin typeface="Source Sans Pro"/>
                        <a:ea typeface="Source Sans Pro"/>
                        <a:cs typeface="Roboto"/>
                      </a:endParaRPr>
                    </a:p>
                    <a:p>
                      <a:pPr marL="342900" lvl="0" indent="-342900">
                        <a:buFont typeface="Arial" charset="0"/>
                        <a:buChar char="•"/>
                      </a:pPr>
                      <a:endParaRPr lang="en-US" sz="2400">
                        <a:latin typeface="Source Sans Pro"/>
                        <a:ea typeface="Source Sans Pro"/>
                        <a:cs typeface="Roboto"/>
                      </a:endParaRPr>
                    </a:p>
                    <a:p>
                      <a:pPr marL="342900" lvl="0" indent="-342900">
                        <a:buFont typeface="Arial" charset="0"/>
                        <a:buChar char="•"/>
                      </a:pPr>
                      <a:r>
                        <a:rPr lang="en-US" sz="2400">
                          <a:latin typeface="Source Sans Pro"/>
                          <a:ea typeface="Source Sans Pro"/>
                          <a:cs typeface="Roboto"/>
                        </a:rPr>
                        <a:t>Plan for rapid HANDOVER/TRANSFER for ongoing surgical management and blood transfusion if needed.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Picture 4" descr="A picture containing icon&#10;&#10;Description automatically generated">
            <a:extLst>
              <a:ext uri="{FF2B5EF4-FFF2-40B4-BE49-F238E27FC236}">
                <a16:creationId xmlns:a16="http://schemas.microsoft.com/office/drawing/2014/main" id="{321E55F6-8032-FD28-C656-88A13136A7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3715" y="2918075"/>
            <a:ext cx="1918997" cy="1330400"/>
          </a:xfrm>
          <a:prstGeom prst="rect">
            <a:avLst/>
          </a:prstGeom>
        </p:spPr>
      </p:pic>
    </p:spTree>
    <p:extLst>
      <p:ext uri="{BB962C8B-B14F-4D97-AF65-F5344CB8AC3E}">
        <p14:creationId xmlns:p14="http://schemas.microsoft.com/office/powerpoint/2010/main" val="19480255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37509" y="882530"/>
          <a:ext cx="11427771" cy="4868778"/>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404996">
                <a:tc>
                  <a:txBody>
                    <a:bodyPr/>
                    <a:lstStyle/>
                    <a:p>
                      <a:pPr algn="ctr"/>
                      <a:r>
                        <a:rPr lang="en-US" sz="2400">
                          <a:latin typeface="Source Sans Pro" panose="020B0503030403020204" pitchFamily="34" charset="0"/>
                          <a:ea typeface="Source Sans Pro" panose="020B0503030403020204" pitchFamily="34" charset="0"/>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panose="020B0503030403020204" pitchFamily="34" charset="0"/>
                          <a:ea typeface="Source Sans Pro" panose="020B0503030403020204" pitchFamily="34" charset="0"/>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11578">
                <a:tc>
                  <a:txBody>
                    <a:bodyPr/>
                    <a:lstStyle/>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Pain with palpation of the pelvis</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Instability or abnormal movement of the bones in the pelvis</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Blood at the opening of the penis or rectum </a:t>
                      </a:r>
                      <a:endParaRPr lang="en-US" sz="2400">
                        <a:latin typeface="Source Sans Pro"/>
                        <a:ea typeface="Source Sans Pro"/>
                        <a:cs typeface="Roboto"/>
                      </a:endParaRPr>
                    </a:p>
                    <a:p>
                      <a:pPr marL="342900" lvl="0" indent="-342900">
                        <a:buClr>
                          <a:srgbClr val="000000"/>
                        </a:buClr>
                        <a:buFont typeface="Arial,Sans-Serif" charset="0"/>
                        <a:buChar char="•"/>
                      </a:pPr>
                      <a:r>
                        <a:rPr lang="en-US" sz="2400" b="0" i="0" u="none" strike="noStrike" noProof="0">
                          <a:solidFill>
                            <a:srgbClr val="000000"/>
                          </a:solidFill>
                          <a:latin typeface="Source Sans Pro"/>
                        </a:rPr>
                        <a:t>Unstable pelvis when compressed gently on exam.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dirty="0">
                          <a:latin typeface="Source Sans Pro" panose="020B0503030403020204" pitchFamily="34" charset="0"/>
                          <a:ea typeface="Source Sans Pro" panose="020B0503030403020204" pitchFamily="34" charset="0"/>
                          <a:cs typeface="Roboto"/>
                        </a:rPr>
                        <a:t>Give IV FLUIDS.</a:t>
                      </a:r>
                    </a:p>
                    <a:p>
                      <a:pPr marL="342900" lvl="0" indent="-342900">
                        <a:buFont typeface="Arial" charset="0"/>
                        <a:buChar char="•"/>
                      </a:pPr>
                      <a:r>
                        <a:rPr lang="en-US" sz="2400" dirty="0">
                          <a:latin typeface="Source Sans Pro" panose="020B0503030403020204" pitchFamily="34" charset="0"/>
                          <a:ea typeface="Source Sans Pro" panose="020B0503030403020204" pitchFamily="34" charset="0"/>
                          <a:cs typeface="Roboto"/>
                        </a:rPr>
                        <a:t>Give PAIN CONTROL.</a:t>
                      </a:r>
                    </a:p>
                    <a:p>
                      <a:pPr marL="342900" lvl="0" indent="-342900">
                        <a:buFont typeface="Arial" charset="0"/>
                        <a:buChar char="•"/>
                      </a:pPr>
                      <a:r>
                        <a:rPr lang="en-US" sz="2400" dirty="0">
                          <a:latin typeface="Source Sans Pro"/>
                          <a:ea typeface="Source Sans Pro"/>
                          <a:cs typeface="Roboto"/>
                        </a:rPr>
                        <a:t>STABILIZE the pelvis with a sheet or binder.</a:t>
                      </a:r>
                    </a:p>
                    <a:p>
                      <a:pPr marL="342900" lvl="0" indent="-342900">
                        <a:buFont typeface="Arial" charset="0"/>
                        <a:buChar char="•"/>
                      </a:pPr>
                      <a:r>
                        <a:rPr lang="en-US" sz="2400" dirty="0">
                          <a:latin typeface="Source Sans Pro"/>
                          <a:ea typeface="Source Sans Pro"/>
                          <a:cs typeface="Roboto"/>
                        </a:rPr>
                        <a:t>Plan for rapid HANDOVER/TRANSFER</a:t>
                      </a:r>
                      <a:endParaRPr lang="en-US" dirty="0">
                        <a:latin typeface="Source Sans Pro"/>
                        <a:ea typeface="Source Sans Pro"/>
                      </a:endParaRPr>
                    </a:p>
                    <a:p>
                      <a:pPr marL="0" lvl="0" indent="0">
                        <a:buNone/>
                      </a:pPr>
                      <a:r>
                        <a:rPr lang="en-US" sz="2400" dirty="0">
                          <a:latin typeface="Source Sans Pro"/>
                          <a:ea typeface="Source Sans Pro"/>
                          <a:cs typeface="Roboto"/>
                        </a:rPr>
                        <a:t>      for blood transfusions.</a:t>
                      </a:r>
                      <a:endParaRPr lang="en-US" dirty="0">
                        <a:latin typeface="Source Sans Pro"/>
                        <a:ea typeface="Source Sans Pr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Picture 3" descr="A picture containing diagram&#10;&#10;Description automatically generated">
            <a:extLst>
              <a:ext uri="{FF2B5EF4-FFF2-40B4-BE49-F238E27FC236}">
                <a16:creationId xmlns:a16="http://schemas.microsoft.com/office/drawing/2014/main" id="{D8E32745-1C10-2B78-BE93-F6252C288F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04094" y="3197861"/>
            <a:ext cx="3191021" cy="2190295"/>
          </a:xfrm>
          <a:prstGeom prst="rect">
            <a:avLst/>
          </a:prstGeom>
        </p:spPr>
      </p:pic>
      <p:sp>
        <p:nvSpPr>
          <p:cNvPr id="2" name="Title 1"/>
          <p:cNvSpPr>
            <a:spLocks noGrp="1"/>
          </p:cNvSpPr>
          <p:nvPr>
            <p:ph type="title"/>
          </p:nvPr>
        </p:nvSpPr>
        <p:spPr>
          <a:xfrm>
            <a:off x="426720" y="-229470"/>
            <a:ext cx="11338560" cy="1325563"/>
          </a:xfrm>
        </p:spPr>
        <p:txBody>
          <a:bodyPr>
            <a:normAutofit/>
          </a:bodyPr>
          <a:lstStyle/>
          <a:p>
            <a:r>
              <a:rPr lang="en-US" sz="4000">
                <a:solidFill>
                  <a:srgbClr val="1F3864"/>
                </a:solidFill>
              </a:rPr>
              <a:t>Pelvic Fracture</a:t>
            </a:r>
          </a:p>
        </p:txBody>
      </p:sp>
      <p:sp>
        <p:nvSpPr>
          <p:cNvPr id="10" name="TextBox 9">
            <a:extLst>
              <a:ext uri="{FF2B5EF4-FFF2-40B4-BE49-F238E27FC236}">
                <a16:creationId xmlns:a16="http://schemas.microsoft.com/office/drawing/2014/main" id="{63B080F8-6439-8CF2-8A95-E35BD4AAF5B9}"/>
              </a:ext>
            </a:extLst>
          </p:cNvPr>
          <p:cNvSpPr txBox="1"/>
          <p:nvPr/>
        </p:nvSpPr>
        <p:spPr>
          <a:xfrm>
            <a:off x="8296060" y="4738150"/>
            <a:ext cx="18448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PELVIC BINDER</a:t>
            </a:r>
          </a:p>
        </p:txBody>
      </p:sp>
      <p:sp>
        <p:nvSpPr>
          <p:cNvPr id="3" name="TextBox 2">
            <a:extLst>
              <a:ext uri="{FF2B5EF4-FFF2-40B4-BE49-F238E27FC236}">
                <a16:creationId xmlns:a16="http://schemas.microsoft.com/office/drawing/2014/main" id="{B0B858DE-EFEC-EE5B-EC96-1CFB77013F5A}"/>
              </a:ext>
            </a:extLst>
          </p:cNvPr>
          <p:cNvSpPr txBox="1"/>
          <p:nvPr/>
        </p:nvSpPr>
        <p:spPr>
          <a:xfrm>
            <a:off x="1669425" y="5967183"/>
            <a:ext cx="8763938" cy="738664"/>
          </a:xfrm>
          <a:prstGeom prst="rect">
            <a:avLst/>
          </a:prstGeom>
          <a:noFill/>
        </p:spPr>
        <p:txBody>
          <a:bodyPr wrap="none" rtlCol="0">
            <a:spAutoFit/>
          </a:bodyPr>
          <a:lstStyle/>
          <a:p>
            <a:r>
              <a:rPr lang="en-US" sz="2400" b="0" i="0" u="none" strike="noStrike" noProof="0">
                <a:solidFill>
                  <a:schemeClr val="accent2"/>
                </a:solidFill>
                <a:latin typeface="Source Sans Pro"/>
              </a:rPr>
              <a:t>Do not open and rock the pelvis or perform repeat exams on pelvis!</a:t>
            </a:r>
          </a:p>
          <a:p>
            <a:endParaRPr lang="en-US"/>
          </a:p>
        </p:txBody>
      </p:sp>
    </p:spTree>
    <p:extLst>
      <p:ext uri="{BB962C8B-B14F-4D97-AF65-F5344CB8AC3E}">
        <p14:creationId xmlns:p14="http://schemas.microsoft.com/office/powerpoint/2010/main" val="5782681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71613"/>
            <a:ext cx="11338560" cy="1325563"/>
          </a:xfrm>
        </p:spPr>
        <p:txBody>
          <a:bodyPr>
            <a:normAutofit/>
          </a:bodyPr>
          <a:lstStyle/>
          <a:p>
            <a:r>
              <a:rPr lang="en-US" sz="4000">
                <a:solidFill>
                  <a:schemeClr val="accent1">
                    <a:lumMod val="50000"/>
                  </a:schemeClr>
                </a:solidFill>
              </a:rPr>
              <a:t>Extremity Fracture with Poor Perfusion</a:t>
            </a:r>
          </a:p>
        </p:txBody>
      </p:sp>
      <p:graphicFrame>
        <p:nvGraphicFramePr>
          <p:cNvPr id="7" name="Table 6"/>
          <p:cNvGraphicFramePr>
            <a:graphicFrameLocks noGrp="1"/>
          </p:cNvGraphicFramePr>
          <p:nvPr/>
        </p:nvGraphicFramePr>
        <p:xfrm>
          <a:off x="426720" y="1397176"/>
          <a:ext cx="11427771" cy="4331537"/>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569939">
                <a:tc>
                  <a:txBody>
                    <a:bodyPr/>
                    <a:lstStyle/>
                    <a:p>
                      <a:pPr algn="ctr"/>
                      <a:r>
                        <a:rPr lang="en-US" sz="2400">
                          <a:latin typeface="Source Sans Pro"/>
                          <a:ea typeface="Source Sans Pro"/>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a:ea typeface="Source Sans Pro"/>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61598">
                <a:tc>
                  <a:txBody>
                    <a:bodyPr/>
                    <a:lstStyle/>
                    <a:p>
                      <a:pPr marL="342900" lvl="0" indent="-342900">
                        <a:buFont typeface="Arial" charset="0"/>
                        <a:buChar char="•"/>
                      </a:pPr>
                      <a:r>
                        <a:rPr lang="en-US" sz="2400">
                          <a:latin typeface="Source Sans Pro"/>
                          <a:ea typeface="Source Sans Pro"/>
                          <a:cs typeface="Roboto"/>
                        </a:rPr>
                        <a:t>Deformity or crepitus of the bone</a:t>
                      </a:r>
                    </a:p>
                    <a:p>
                      <a:pPr marL="342900" lvl="0" indent="-342900">
                        <a:buFont typeface="Arial" charset="0"/>
                        <a:buChar char="•"/>
                      </a:pPr>
                      <a:r>
                        <a:rPr lang="en-US" sz="2400">
                          <a:latin typeface="Source Sans Pro"/>
                          <a:ea typeface="Source Sans Pro"/>
                          <a:cs typeface="Roboto"/>
                        </a:rPr>
                        <a:t>Absent pulses beyond the fracture</a:t>
                      </a:r>
                    </a:p>
                    <a:p>
                      <a:pPr marL="342900" lvl="0" indent="-342900">
                        <a:buFont typeface="Arial" charset="0"/>
                        <a:buChar char="•"/>
                      </a:pPr>
                      <a:r>
                        <a:rPr lang="en-US" sz="2400">
                          <a:latin typeface="Source Sans Pro"/>
                          <a:ea typeface="Source Sans Pro"/>
                          <a:cs typeface="Roboto"/>
                        </a:rPr>
                        <a:t>Capillary refill time of greater than 3 seconds beyond fracture</a:t>
                      </a:r>
                    </a:p>
                    <a:p>
                      <a:pPr marL="342900" lvl="0" indent="-342900">
                        <a:buFont typeface="Arial" charset="0"/>
                        <a:buChar char="•"/>
                      </a:pPr>
                      <a:r>
                        <a:rPr lang="en-US" sz="2400">
                          <a:latin typeface="Source Sans Pro"/>
                          <a:ea typeface="Source Sans Pro"/>
                          <a:cs typeface="Roboto"/>
                        </a:rPr>
                        <a:t>Cold extremities with blue or gray coloration of skin beyond the fracture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a:solidFill>
                            <a:schemeClr val="tx1"/>
                          </a:solidFill>
                          <a:latin typeface="Source Sans Pro"/>
                          <a:ea typeface="Source Sans Pro"/>
                          <a:cs typeface="Roboto"/>
                        </a:rPr>
                        <a:t>If weak pulses or poor perfusion, REDUCE and SPLINT the fracture.</a:t>
                      </a:r>
                      <a:endParaRPr lang="en-US"/>
                    </a:p>
                    <a:p>
                      <a:pPr marL="342900" lvl="0" indent="-342900">
                        <a:buFont typeface="Arial" charset="0"/>
                        <a:buChar char="•"/>
                      </a:pPr>
                      <a:r>
                        <a:rPr lang="en-US" sz="2400">
                          <a:solidFill>
                            <a:schemeClr val="tx1"/>
                          </a:solidFill>
                          <a:latin typeface="Source Sans Pro"/>
                          <a:ea typeface="Source Sans Pro"/>
                          <a:cs typeface="Roboto"/>
                        </a:rPr>
                        <a:t>Always </a:t>
                      </a:r>
                      <a:r>
                        <a:rPr lang="en-US" sz="2400" b="0">
                          <a:solidFill>
                            <a:schemeClr val="accent2"/>
                          </a:solidFill>
                          <a:latin typeface="Source Sans Pro"/>
                          <a:ea typeface="Source Sans Pro"/>
                          <a:cs typeface="Roboto"/>
                        </a:rPr>
                        <a:t>check</a:t>
                      </a:r>
                      <a:r>
                        <a:rPr lang="en-US" sz="2400" b="1">
                          <a:solidFill>
                            <a:schemeClr val="accent2"/>
                          </a:solidFill>
                          <a:latin typeface="Source Sans Pro"/>
                          <a:ea typeface="Source Sans Pro"/>
                          <a:cs typeface="Roboto"/>
                        </a:rPr>
                        <a:t> </a:t>
                      </a:r>
                      <a:r>
                        <a:rPr lang="en-US" sz="2400">
                          <a:solidFill>
                            <a:schemeClr val="accent2"/>
                          </a:solidFill>
                          <a:latin typeface="Source Sans Pro"/>
                          <a:ea typeface="Source Sans Pro"/>
                          <a:cs typeface="Roboto"/>
                        </a:rPr>
                        <a:t>pulses, capillary refill and sensation</a:t>
                      </a:r>
                      <a:r>
                        <a:rPr lang="en-US" sz="2400">
                          <a:solidFill>
                            <a:schemeClr val="tx1"/>
                          </a:solidFill>
                          <a:latin typeface="Source Sans Pro"/>
                          <a:ea typeface="Source Sans Pro"/>
                          <a:cs typeface="Roboto"/>
                        </a:rPr>
                        <a:t> before </a:t>
                      </a:r>
                      <a:r>
                        <a:rPr lang="en-US" sz="2400" b="1" u="none">
                          <a:solidFill>
                            <a:schemeClr val="tx1"/>
                          </a:solidFill>
                          <a:latin typeface="Source Sans Pro"/>
                          <a:ea typeface="Source Sans Pro"/>
                          <a:cs typeface="Roboto"/>
                        </a:rPr>
                        <a:t>and </a:t>
                      </a:r>
                      <a:r>
                        <a:rPr lang="en-US" sz="2400">
                          <a:solidFill>
                            <a:schemeClr val="tx1"/>
                          </a:solidFill>
                          <a:latin typeface="Source Sans Pro"/>
                          <a:ea typeface="Source Sans Pro"/>
                          <a:cs typeface="Roboto"/>
                        </a:rPr>
                        <a:t>after any reduction </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Give PAIN MEDICATIONS.</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Plan for rapid HANDOVER/TRANSFER to specialized unit.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 name="Picture 3" descr="A picture containing text, clipart&#10;&#10;Description automatically generated">
            <a:extLst>
              <a:ext uri="{FF2B5EF4-FFF2-40B4-BE49-F238E27FC236}">
                <a16:creationId xmlns:a16="http://schemas.microsoft.com/office/drawing/2014/main" id="{C502DCA9-73A7-297B-F62F-7E0586710E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0953" y="3593690"/>
            <a:ext cx="3073156" cy="2145396"/>
          </a:xfrm>
          <a:prstGeom prst="rect">
            <a:avLst/>
          </a:prstGeom>
        </p:spPr>
      </p:pic>
    </p:spTree>
    <p:extLst>
      <p:ext uri="{BB962C8B-B14F-4D97-AF65-F5344CB8AC3E}">
        <p14:creationId xmlns:p14="http://schemas.microsoft.com/office/powerpoint/2010/main" val="18643425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20929"/>
            <a:ext cx="11338560" cy="1325563"/>
          </a:xfrm>
        </p:spPr>
        <p:txBody>
          <a:bodyPr>
            <a:normAutofit/>
          </a:bodyPr>
          <a:lstStyle/>
          <a:p>
            <a:r>
              <a:rPr lang="en-US" sz="4000">
                <a:solidFill>
                  <a:srgbClr val="1F3864"/>
                </a:solidFill>
              </a:rPr>
              <a:t>Open Fracture</a:t>
            </a:r>
          </a:p>
        </p:txBody>
      </p:sp>
      <p:graphicFrame>
        <p:nvGraphicFramePr>
          <p:cNvPr id="7" name="Table 6"/>
          <p:cNvGraphicFramePr>
            <a:graphicFrameLocks noGrp="1"/>
          </p:cNvGraphicFramePr>
          <p:nvPr/>
        </p:nvGraphicFramePr>
        <p:xfrm>
          <a:off x="426720" y="1124356"/>
          <a:ext cx="11427771" cy="3840480"/>
        </p:xfrm>
        <a:graphic>
          <a:graphicData uri="http://schemas.openxmlformats.org/drawingml/2006/table">
            <a:tbl>
              <a:tblPr firstRow="1" bandRow="1">
                <a:tableStyleId>{2D5ABB26-0587-4C30-8999-92F81FD0307C}</a:tableStyleId>
              </a:tblPr>
              <a:tblGrid>
                <a:gridCol w="5193496">
                  <a:extLst>
                    <a:ext uri="{9D8B030D-6E8A-4147-A177-3AD203B41FA5}">
                      <a16:colId xmlns:a16="http://schemas.microsoft.com/office/drawing/2014/main" val="20000"/>
                    </a:ext>
                  </a:extLst>
                </a:gridCol>
                <a:gridCol w="6234275">
                  <a:extLst>
                    <a:ext uri="{9D8B030D-6E8A-4147-A177-3AD203B41FA5}">
                      <a16:colId xmlns:a16="http://schemas.microsoft.com/office/drawing/2014/main" val="20001"/>
                    </a:ext>
                  </a:extLst>
                </a:gridCol>
              </a:tblGrid>
              <a:tr h="312410">
                <a:tc>
                  <a:txBody>
                    <a:bodyPr/>
                    <a:lstStyle/>
                    <a:p>
                      <a:pPr algn="ctr"/>
                      <a:r>
                        <a:rPr lang="en-US" sz="2400">
                          <a:latin typeface="Source Sans Pro" panose="020B0503030403020204" pitchFamily="34" charset="0"/>
                          <a:ea typeface="Source Sans Pro" panose="020B0503030403020204" pitchFamily="34" charset="0"/>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panose="020B0503030403020204" pitchFamily="34" charset="0"/>
                          <a:ea typeface="Source Sans Pro" panose="020B0503030403020204" pitchFamily="34" charset="0"/>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65714">
                <a:tc>
                  <a:txBody>
                    <a:bodyPr/>
                    <a:lstStyle/>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Deformity or crepitus of the bone with overlying laceration or abrasion </a:t>
                      </a:r>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a:solidFill>
                            <a:schemeClr val="tx1"/>
                          </a:solidFill>
                          <a:latin typeface="Source Sans Pro"/>
                          <a:ea typeface="Source Sans Pro"/>
                          <a:cs typeface="Roboto"/>
                        </a:rPr>
                        <a:t>Control bleeding with DIRECT PRESSURE.</a:t>
                      </a:r>
                    </a:p>
                    <a:p>
                      <a:pPr marL="342900" lvl="0" indent="-342900">
                        <a:buFont typeface="Arial" charset="0"/>
                        <a:buChar char="•"/>
                      </a:pPr>
                      <a:r>
                        <a:rPr lang="en-US" sz="2400">
                          <a:solidFill>
                            <a:schemeClr val="tx1"/>
                          </a:solidFill>
                          <a:latin typeface="Source Sans Pro"/>
                          <a:ea typeface="Source Sans Pro"/>
                          <a:cs typeface="Roboto"/>
                        </a:rPr>
                        <a:t>Perform immediate REDUCTION and SPLINTING if there is poor perfusion.</a:t>
                      </a:r>
                    </a:p>
                    <a:p>
                      <a:pPr marL="342900" lvl="0" indent="-342900">
                        <a:buFont typeface="Arial" charset="0"/>
                        <a:buChar char="•"/>
                      </a:pPr>
                      <a:r>
                        <a:rPr lang="en-US" sz="2400">
                          <a:solidFill>
                            <a:schemeClr val="tx1"/>
                          </a:solidFill>
                          <a:latin typeface="Source Sans Pro"/>
                          <a:ea typeface="Source Sans Pro"/>
                          <a:cs typeface="Roboto"/>
                        </a:rPr>
                        <a:t>IRRIGATE the wound well.</a:t>
                      </a:r>
                    </a:p>
                    <a:p>
                      <a:pPr marL="342900" lvl="0" indent="-342900">
                        <a:buFont typeface="Arial" charset="0"/>
                        <a:buChar char="•"/>
                      </a:pPr>
                      <a:r>
                        <a:rPr lang="en-US" sz="2400">
                          <a:solidFill>
                            <a:schemeClr val="tx1"/>
                          </a:solidFill>
                          <a:latin typeface="Source Sans Pro"/>
                          <a:ea typeface="Source Sans Pro"/>
                          <a:cs typeface="Roboto"/>
                        </a:rPr>
                        <a:t>Dress the wound.</a:t>
                      </a:r>
                    </a:p>
                    <a:p>
                      <a:pPr marL="342900" lvl="0" indent="-342900">
                        <a:buFont typeface="Arial" charset="0"/>
                        <a:buChar char="•"/>
                      </a:pPr>
                      <a:r>
                        <a:rPr lang="en-US" sz="2400">
                          <a:solidFill>
                            <a:schemeClr val="tx1"/>
                          </a:solidFill>
                          <a:latin typeface="Source Sans Pro"/>
                          <a:ea typeface="Source Sans Pro"/>
                          <a:cs typeface="Roboto"/>
                        </a:rPr>
                        <a:t>Give ANTIBIOTICS and TETANUS vaccination.</a:t>
                      </a:r>
                    </a:p>
                    <a:p>
                      <a:pPr marL="342900" lvl="0" indent="-342900">
                        <a:buFont typeface="Arial" charset="0"/>
                        <a:buChar char="•"/>
                      </a:pPr>
                      <a:r>
                        <a:rPr lang="en-US" sz="2400">
                          <a:solidFill>
                            <a:schemeClr val="tx1"/>
                          </a:solidFill>
                          <a:latin typeface="Source Sans Pro"/>
                          <a:ea typeface="Source Sans Pro"/>
                          <a:cs typeface="Roboto"/>
                        </a:rPr>
                        <a:t>SPLINT the wound.</a:t>
                      </a:r>
                    </a:p>
                    <a:p>
                      <a:pPr marL="342900" lvl="0" indent="-342900">
                        <a:buFont typeface="Arial" charset="0"/>
                        <a:buChar char="•"/>
                      </a:pPr>
                      <a:r>
                        <a:rPr lang="en-US" sz="2400">
                          <a:solidFill>
                            <a:schemeClr val="tx1"/>
                          </a:solidFill>
                          <a:latin typeface="Source Sans Pro"/>
                          <a:ea typeface="Source Sans Pro"/>
                          <a:cs typeface="Roboto"/>
                        </a:rPr>
                        <a:t>Plan for rapid HANDOVER/TRANSFER to a specialized 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2"/>
          <p:cNvSpPr/>
          <p:nvPr/>
        </p:nvSpPr>
        <p:spPr>
          <a:xfrm>
            <a:off x="355219" y="5242336"/>
            <a:ext cx="11479638" cy="1200329"/>
          </a:xfrm>
          <a:prstGeom prst="rect">
            <a:avLst/>
          </a:prstGeom>
        </p:spPr>
        <p:txBody>
          <a:bodyPr wrap="square" lIns="91440" tIns="45720" rIns="91440" bIns="45720" anchor="t">
            <a:spAutoFit/>
          </a:bodyPr>
          <a:lstStyle/>
          <a:p>
            <a:pPr algn="ctr"/>
            <a:r>
              <a:rPr lang="en-US" sz="2400">
                <a:solidFill>
                  <a:schemeClr val="accent1">
                    <a:lumMod val="50000"/>
                  </a:schemeClr>
                </a:solidFill>
                <a:latin typeface="Source Sans Pro"/>
                <a:ea typeface="Source Sans Pro"/>
                <a:cs typeface="Roboto"/>
              </a:rPr>
              <a:t>Consider any patient to have an open fracture if there is a wound (more than just a skin</a:t>
            </a:r>
          </a:p>
          <a:p>
            <a:pPr algn="ctr"/>
            <a:r>
              <a:rPr lang="en-US" sz="2400">
                <a:solidFill>
                  <a:schemeClr val="accent1">
                    <a:lumMod val="50000"/>
                  </a:schemeClr>
                </a:solidFill>
                <a:latin typeface="Source Sans Pro"/>
                <a:ea typeface="Source Sans Pro"/>
                <a:cs typeface="Roboto"/>
              </a:rPr>
              <a:t>abrasion) near a fracture site.</a:t>
            </a:r>
          </a:p>
          <a:p>
            <a:pPr algn="ctr"/>
            <a:r>
              <a:rPr lang="en-US" sz="2400">
                <a:solidFill>
                  <a:schemeClr val="accent1">
                    <a:lumMod val="50000"/>
                  </a:schemeClr>
                </a:solidFill>
                <a:latin typeface="Source Sans Pro"/>
                <a:ea typeface="Source Sans Pro"/>
                <a:cs typeface="Roboto"/>
              </a:rPr>
              <a:t>Open fractures are emergencies as they can lead to severe bone infections.</a:t>
            </a:r>
            <a:endParaRPr lang="en-US" sz="2400">
              <a:solidFill>
                <a:schemeClr val="accent1">
                  <a:lumMod val="50000"/>
                </a:schemeClr>
              </a:solidFill>
              <a:latin typeface="Source Sans Pro" panose="020B0503030403020204" pitchFamily="34" charset="0"/>
              <a:ea typeface="Source Sans Pro" panose="020B0503030403020204" pitchFamily="34" charset="0"/>
              <a:cs typeface="Roboto" panose="02000000000000000000" pitchFamily="2" charset="0"/>
            </a:endParaRPr>
          </a:p>
        </p:txBody>
      </p:sp>
      <p:pic>
        <p:nvPicPr>
          <p:cNvPr id="4" name="Picture 4" descr="Logo&#10;&#10;Description automatically generated">
            <a:extLst>
              <a:ext uri="{FF2B5EF4-FFF2-40B4-BE49-F238E27FC236}">
                <a16:creationId xmlns:a16="http://schemas.microsoft.com/office/drawing/2014/main" id="{9FCA15B6-74CD-FF26-0512-9774BB9A72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7784" y="2564505"/>
            <a:ext cx="2930971" cy="2040688"/>
          </a:xfrm>
          <a:prstGeom prst="rect">
            <a:avLst/>
          </a:prstGeom>
        </p:spPr>
      </p:pic>
    </p:spTree>
    <p:extLst>
      <p:ext uri="{BB962C8B-B14F-4D97-AF65-F5344CB8AC3E}">
        <p14:creationId xmlns:p14="http://schemas.microsoft.com/office/powerpoint/2010/main" val="180169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0"/>
            <a:ext cx="11338560" cy="1325563"/>
          </a:xfrm>
        </p:spPr>
        <p:txBody>
          <a:bodyPr>
            <a:normAutofit/>
          </a:bodyPr>
          <a:lstStyle/>
          <a:p>
            <a:r>
              <a:rPr lang="en-US" sz="4000">
                <a:solidFill>
                  <a:schemeClr val="accent1">
                    <a:lumMod val="50000"/>
                  </a:schemeClr>
                </a:solidFill>
                <a:latin typeface="Source Sans Pro"/>
                <a:ea typeface="Source Sans Pro"/>
                <a:cs typeface="Roboto"/>
              </a:rPr>
              <a:t>Open Wound</a:t>
            </a:r>
          </a:p>
        </p:txBody>
      </p:sp>
      <p:graphicFrame>
        <p:nvGraphicFramePr>
          <p:cNvPr id="7" name="Table 6"/>
          <p:cNvGraphicFramePr>
            <a:graphicFrameLocks noGrp="1"/>
          </p:cNvGraphicFramePr>
          <p:nvPr/>
        </p:nvGraphicFramePr>
        <p:xfrm>
          <a:off x="426720" y="1156538"/>
          <a:ext cx="11654444" cy="5303520"/>
        </p:xfrm>
        <a:graphic>
          <a:graphicData uri="http://schemas.openxmlformats.org/drawingml/2006/table">
            <a:tbl>
              <a:tblPr firstRow="1" bandRow="1">
                <a:tableStyleId>{2D5ABB26-0587-4C30-8999-92F81FD0307C}</a:tableStyleId>
              </a:tblPr>
              <a:tblGrid>
                <a:gridCol w="5296510">
                  <a:extLst>
                    <a:ext uri="{9D8B030D-6E8A-4147-A177-3AD203B41FA5}">
                      <a16:colId xmlns:a16="http://schemas.microsoft.com/office/drawing/2014/main" val="20000"/>
                    </a:ext>
                  </a:extLst>
                </a:gridCol>
                <a:gridCol w="6357934">
                  <a:extLst>
                    <a:ext uri="{9D8B030D-6E8A-4147-A177-3AD203B41FA5}">
                      <a16:colId xmlns:a16="http://schemas.microsoft.com/office/drawing/2014/main" val="20001"/>
                    </a:ext>
                  </a:extLst>
                </a:gridCol>
              </a:tblGrid>
              <a:tr h="312410">
                <a:tc>
                  <a:txBody>
                    <a:bodyPr/>
                    <a:lstStyle/>
                    <a:p>
                      <a:pPr algn="ctr"/>
                      <a:r>
                        <a:rPr lang="en-US" sz="2400">
                          <a:latin typeface="Source Sans Pro" panose="020B0503030403020204" pitchFamily="34" charset="0"/>
                          <a:ea typeface="Source Sans Pro" panose="020B0503030403020204" pitchFamily="34" charset="0"/>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panose="020B0503030403020204" pitchFamily="34" charset="0"/>
                          <a:ea typeface="Source Sans Pro" panose="020B0503030403020204" pitchFamily="34" charset="0"/>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07020">
                <a:tc>
                  <a:txBody>
                    <a:bodyPr/>
                    <a:lstStyle/>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Lacerations</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Abrasions</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Check for blood pooling under patient around axillae, genital area, buttocks or back</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Pumping or squirting blood suggests arterial bleeding </a:t>
                      </a:r>
                    </a:p>
                    <a:p>
                      <a:pPr marL="342900" lvl="0" indent="-342900">
                        <a:buFont typeface="Arial" charset="0"/>
                        <a:buChar char="•"/>
                      </a:pPr>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a:solidFill>
                            <a:schemeClr val="tx1"/>
                          </a:solidFill>
                          <a:latin typeface="Source Sans Pro"/>
                          <a:ea typeface="Source Sans Pro"/>
                          <a:cs typeface="Roboto"/>
                        </a:rPr>
                        <a:t>Control bleeding with DIRECT PRESSURE.</a:t>
                      </a:r>
                    </a:p>
                    <a:p>
                      <a:pPr marL="342900" lvl="0" indent="-342900">
                        <a:buFont typeface="Arial" charset="0"/>
                        <a:buChar char="•"/>
                      </a:pPr>
                      <a:r>
                        <a:rPr lang="en-US" sz="2400">
                          <a:solidFill>
                            <a:schemeClr val="tx1"/>
                          </a:solidFill>
                          <a:latin typeface="Source Sans Pro"/>
                          <a:ea typeface="Source Sans Pro"/>
                          <a:cs typeface="Roboto"/>
                        </a:rPr>
                        <a:t>CLEAN wounds with soap and water or antiseptic. Remove any debris. </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2400">
                          <a:solidFill>
                            <a:schemeClr val="tx1"/>
                          </a:solidFill>
                          <a:latin typeface="Source Sans Pro"/>
                          <a:ea typeface="Source Sans Pro"/>
                          <a:cs typeface="Roboto"/>
                        </a:rPr>
                        <a:t>DRESS wounds with sterile gauze.</a:t>
                      </a:r>
                    </a:p>
                    <a:p>
                      <a:pPr marL="342900" lvl="0" indent="-342900">
                        <a:buFont typeface="Arial" charset="0"/>
                        <a:buChar char="•"/>
                      </a:pPr>
                      <a:r>
                        <a:rPr lang="en-US" sz="2400" b="0">
                          <a:solidFill>
                            <a:schemeClr val="accent2"/>
                          </a:solidFill>
                          <a:latin typeface="Source Sans Pro"/>
                          <a:ea typeface="Source Sans Pro"/>
                          <a:cs typeface="Roboto"/>
                        </a:rPr>
                        <a:t>Check</a:t>
                      </a:r>
                      <a:r>
                        <a:rPr lang="en-US" sz="2400">
                          <a:solidFill>
                            <a:schemeClr val="accent2"/>
                          </a:solidFill>
                          <a:latin typeface="Source Sans Pro"/>
                          <a:ea typeface="Source Sans Pro"/>
                          <a:cs typeface="Roboto"/>
                        </a:rPr>
                        <a:t> perfusion </a:t>
                      </a:r>
                      <a:r>
                        <a:rPr lang="en-US" sz="2400">
                          <a:solidFill>
                            <a:schemeClr val="tx1"/>
                          </a:solidFill>
                          <a:latin typeface="Source Sans Pro"/>
                          <a:ea typeface="Source Sans Pro"/>
                          <a:cs typeface="Roboto"/>
                        </a:rPr>
                        <a:t>beyond the wound before and after</a:t>
                      </a:r>
                      <a:r>
                        <a:rPr lang="en-US" sz="2400" baseline="0">
                          <a:solidFill>
                            <a:schemeClr val="tx1"/>
                          </a:solidFill>
                          <a:latin typeface="Source Sans Pro"/>
                          <a:ea typeface="Source Sans Pro"/>
                          <a:cs typeface="Roboto"/>
                        </a:rPr>
                        <a:t> dressing wounds.</a:t>
                      </a:r>
                      <a:endParaRPr lang="en-US" sz="2400">
                        <a:solidFill>
                          <a:schemeClr val="tx1"/>
                        </a:solidFill>
                        <a:latin typeface="Source Sans Pro"/>
                        <a:ea typeface="Source Sans Pro"/>
                        <a:cs typeface="Roboto"/>
                      </a:endParaRPr>
                    </a:p>
                    <a:p>
                      <a:pPr marL="342900" lvl="0" indent="-342900">
                        <a:buFont typeface="Arial" charset="0"/>
                        <a:buChar char="•"/>
                      </a:pPr>
                      <a:r>
                        <a:rPr lang="en-US" sz="2400">
                          <a:solidFill>
                            <a:schemeClr val="tx1"/>
                          </a:solidFill>
                          <a:latin typeface="Source Sans Pro"/>
                          <a:ea typeface="Source Sans Pro"/>
                          <a:cs typeface="Roboto"/>
                        </a:rPr>
                        <a:t>SPLINT large lacerations to help with healing.</a:t>
                      </a:r>
                    </a:p>
                    <a:p>
                      <a:pPr marL="342900" lvl="0" indent="-342900">
                        <a:buFont typeface="Arial" charset="0"/>
                        <a:buChar char="•"/>
                      </a:pPr>
                      <a:r>
                        <a:rPr lang="en-US" sz="2400">
                          <a:solidFill>
                            <a:schemeClr val="tx1"/>
                          </a:solidFill>
                          <a:latin typeface="Source Sans Pro"/>
                          <a:ea typeface="Source Sans Pro"/>
                          <a:cs typeface="Roboto"/>
                        </a:rPr>
                        <a:t>Stabilize but do </a:t>
                      </a:r>
                      <a:r>
                        <a:rPr lang="en-US" sz="2400" u="none">
                          <a:solidFill>
                            <a:schemeClr val="accent2"/>
                          </a:solidFill>
                          <a:latin typeface="Source Sans Pro"/>
                          <a:ea typeface="Source Sans Pro"/>
                          <a:cs typeface="Roboto"/>
                        </a:rPr>
                        <a:t>not</a:t>
                      </a:r>
                      <a:r>
                        <a:rPr lang="en-US" sz="2400">
                          <a:solidFill>
                            <a:schemeClr val="tx1"/>
                          </a:solidFill>
                          <a:latin typeface="Source Sans Pro"/>
                          <a:ea typeface="Source Sans Pro"/>
                          <a:cs typeface="Roboto"/>
                        </a:rPr>
                        <a:t> remove penetrating objects.</a:t>
                      </a:r>
                    </a:p>
                    <a:p>
                      <a:pPr marL="342900" lvl="0" indent="-342900">
                        <a:buFont typeface="Arial" charset="0"/>
                        <a:buChar char="•"/>
                      </a:pPr>
                      <a:r>
                        <a:rPr lang="en-US" sz="2400">
                          <a:solidFill>
                            <a:schemeClr val="tx1"/>
                          </a:solidFill>
                          <a:latin typeface="Source Sans Pro"/>
                          <a:ea typeface="Source Sans Pro"/>
                          <a:cs typeface="Roboto"/>
                        </a:rPr>
                        <a:t>For snake bites, IMMOBILIZE</a:t>
                      </a:r>
                      <a:r>
                        <a:rPr lang="en-US" sz="2400" baseline="0">
                          <a:solidFill>
                            <a:schemeClr val="tx1"/>
                          </a:solidFill>
                          <a:latin typeface="Source Sans Pro"/>
                          <a:ea typeface="Source Sans Pro"/>
                          <a:cs typeface="Roboto"/>
                        </a:rPr>
                        <a:t> extremity.</a:t>
                      </a:r>
                      <a:endParaRPr lang="en-US" sz="2400">
                        <a:solidFill>
                          <a:schemeClr val="tx1"/>
                        </a:solidFill>
                        <a:latin typeface="Source Sans Pro"/>
                        <a:ea typeface="Source Sans Pro"/>
                        <a:cs typeface="Roboto"/>
                      </a:endParaRPr>
                    </a:p>
                    <a:p>
                      <a:pPr marL="342900" lvl="0" indent="-342900">
                        <a:buFont typeface="Arial" charset="0"/>
                        <a:buChar char="•"/>
                      </a:pPr>
                      <a:r>
                        <a:rPr lang="en-US" sz="2400">
                          <a:solidFill>
                            <a:schemeClr val="tx1"/>
                          </a:solidFill>
                          <a:latin typeface="Source Sans Pro"/>
                          <a:ea typeface="Source Sans Pro"/>
                          <a:cs typeface="Roboto"/>
                        </a:rPr>
                        <a:t>For animal bites, consult expert for risk of infection and rabies exposure.</a:t>
                      </a:r>
                    </a:p>
                    <a:p>
                      <a:pPr marL="342900" lvl="0" indent="-342900">
                        <a:buFont typeface="Arial" charset="0"/>
                        <a:buChar char="•"/>
                      </a:pPr>
                      <a:r>
                        <a:rPr lang="en-US" sz="2400">
                          <a:solidFill>
                            <a:schemeClr val="tx1"/>
                          </a:solidFill>
                          <a:latin typeface="Source Sans Pro"/>
                          <a:ea typeface="Source Sans Pro"/>
                          <a:cs typeface="Roboto"/>
                        </a:rPr>
                        <a:t>Give TETANUS vaccination if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 name="Picture 3">
            <a:extLst>
              <a:ext uri="{FF2B5EF4-FFF2-40B4-BE49-F238E27FC236}">
                <a16:creationId xmlns:a16="http://schemas.microsoft.com/office/drawing/2014/main" id="{E61A13FE-AE2F-D28F-2AA5-419C23A1F9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9519" y="4047331"/>
            <a:ext cx="2973451" cy="2080014"/>
          </a:xfrm>
          <a:prstGeom prst="rect">
            <a:avLst/>
          </a:prstGeom>
        </p:spPr>
      </p:pic>
    </p:spTree>
    <p:extLst>
      <p:ext uri="{BB962C8B-B14F-4D97-AF65-F5344CB8AC3E}">
        <p14:creationId xmlns:p14="http://schemas.microsoft.com/office/powerpoint/2010/main" val="891200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352" y="320638"/>
            <a:ext cx="9392030" cy="1325563"/>
          </a:xfrm>
        </p:spPr>
        <p:txBody>
          <a:bodyPr>
            <a:normAutofit/>
          </a:bodyPr>
          <a:lstStyle/>
          <a:p>
            <a:r>
              <a:rPr lang="en-US" sz="4000">
                <a:solidFill>
                  <a:srgbClr val="44546A"/>
                </a:solidFill>
                <a:latin typeface="Source Sans Pro"/>
                <a:ea typeface="Source Sans Pro"/>
                <a:cs typeface="Roboto"/>
              </a:rPr>
              <a:t>Introduction: Trauma Primary Survey</a:t>
            </a:r>
          </a:p>
        </p:txBody>
      </p:sp>
      <p:sp>
        <p:nvSpPr>
          <p:cNvPr id="3" name="Content Placeholder 2"/>
          <p:cNvSpPr>
            <a:spLocks noGrp="1"/>
          </p:cNvSpPr>
          <p:nvPr>
            <p:ph idx="1"/>
          </p:nvPr>
        </p:nvSpPr>
        <p:spPr>
          <a:xfrm>
            <a:off x="643944" y="1976207"/>
            <a:ext cx="10554236" cy="3776663"/>
          </a:xfrm>
        </p:spPr>
        <p:txBody>
          <a:bodyPr vert="horz" lIns="91440" tIns="45720" rIns="91440" bIns="45720" rtlCol="0" anchor="t">
            <a:normAutofit/>
          </a:bodyPr>
          <a:lstStyle/>
          <a:p>
            <a:pPr marL="0" indent="0">
              <a:buNone/>
            </a:pPr>
            <a:r>
              <a:rPr lang="en-US" sz="2400">
                <a:latin typeface="Source Sans Pro"/>
                <a:ea typeface="Source Sans Pro"/>
                <a:cs typeface="Roboto"/>
              </a:rPr>
              <a:t>The ABCDE Approach should be done within the first </a:t>
            </a:r>
            <a:r>
              <a:rPr lang="en-US" sz="2400" b="1">
                <a:latin typeface="Source Sans Pro"/>
                <a:ea typeface="Source Sans Pro"/>
                <a:cs typeface="Roboto"/>
              </a:rPr>
              <a:t>5 minutes</a:t>
            </a:r>
            <a:r>
              <a:rPr lang="en-US" sz="2400">
                <a:latin typeface="Source Sans Pro"/>
                <a:ea typeface="Source Sans Pro"/>
                <a:cs typeface="Roboto"/>
              </a:rPr>
              <a:t> and repeated anytime the patient’s condition worsens.</a:t>
            </a:r>
          </a:p>
          <a:p>
            <a:pPr marL="0" indent="0">
              <a:buNone/>
            </a:pPr>
            <a:endParaRPr lang="en-US" sz="2400"/>
          </a:p>
          <a:p>
            <a:pPr marL="0" indent="0">
              <a:buNone/>
            </a:pPr>
            <a:r>
              <a:rPr lang="en-US" sz="2400">
                <a:latin typeface="Source Sans Pro"/>
                <a:ea typeface="Source Sans Pro"/>
                <a:cs typeface="Roboto"/>
              </a:rPr>
              <a:t>Always suspect head and spine injury in a patient with altered mental status. </a:t>
            </a:r>
            <a:endParaRPr lang="en-US" sz="2400">
              <a:latin typeface="Source Sans Pro"/>
              <a:ea typeface="Source Sans Pro"/>
            </a:endParaRPr>
          </a:p>
        </p:txBody>
      </p:sp>
      <p:pic>
        <p:nvPicPr>
          <p:cNvPr id="4" name="Picture 5">
            <a:extLst>
              <a:ext uri="{FF2B5EF4-FFF2-40B4-BE49-F238E27FC236}">
                <a16:creationId xmlns:a16="http://schemas.microsoft.com/office/drawing/2014/main" id="{9A832C5B-1FA6-D7AD-C84D-B801D3F1B2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0566" y="3411461"/>
            <a:ext cx="3349689" cy="2341409"/>
          </a:xfrm>
          <a:prstGeom prst="rect">
            <a:avLst/>
          </a:prstGeom>
        </p:spPr>
      </p:pic>
    </p:spTree>
    <p:extLst>
      <p:ext uri="{BB962C8B-B14F-4D97-AF65-F5344CB8AC3E}">
        <p14:creationId xmlns:p14="http://schemas.microsoft.com/office/powerpoint/2010/main" val="14578126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13" y="-295051"/>
            <a:ext cx="11338560" cy="1325563"/>
          </a:xfrm>
        </p:spPr>
        <p:txBody>
          <a:bodyPr>
            <a:normAutofit/>
          </a:bodyPr>
          <a:lstStyle/>
          <a:p>
            <a:r>
              <a:rPr lang="en-US" sz="4000">
                <a:solidFill>
                  <a:schemeClr val="accent1">
                    <a:lumMod val="50000"/>
                  </a:schemeClr>
                </a:solidFill>
                <a:latin typeface="Source Sans Pro"/>
                <a:ea typeface="Source Sans Pro"/>
                <a:cs typeface="Roboto"/>
              </a:rPr>
              <a:t>Crush Injury</a:t>
            </a:r>
          </a:p>
        </p:txBody>
      </p:sp>
      <p:graphicFrame>
        <p:nvGraphicFramePr>
          <p:cNvPr id="7" name="Table 6"/>
          <p:cNvGraphicFramePr>
            <a:graphicFrameLocks noGrp="1"/>
          </p:cNvGraphicFramePr>
          <p:nvPr/>
        </p:nvGraphicFramePr>
        <p:xfrm>
          <a:off x="271462" y="676812"/>
          <a:ext cx="11427771" cy="4937760"/>
        </p:xfrm>
        <a:graphic>
          <a:graphicData uri="http://schemas.openxmlformats.org/drawingml/2006/table">
            <a:tbl>
              <a:tblPr firstRow="1" bandRow="1">
                <a:tableStyleId>{2D5ABB26-0587-4C30-8999-92F81FD0307C}</a:tableStyleId>
              </a:tblPr>
              <a:tblGrid>
                <a:gridCol w="5193496">
                  <a:extLst>
                    <a:ext uri="{9D8B030D-6E8A-4147-A177-3AD203B41FA5}">
                      <a16:colId xmlns:a16="http://schemas.microsoft.com/office/drawing/2014/main" val="20000"/>
                    </a:ext>
                  </a:extLst>
                </a:gridCol>
                <a:gridCol w="6234275">
                  <a:extLst>
                    <a:ext uri="{9D8B030D-6E8A-4147-A177-3AD203B41FA5}">
                      <a16:colId xmlns:a16="http://schemas.microsoft.com/office/drawing/2014/main" val="20001"/>
                    </a:ext>
                  </a:extLst>
                </a:gridCol>
              </a:tblGrid>
              <a:tr h="413697">
                <a:tc>
                  <a:txBody>
                    <a:bodyPr/>
                    <a:lstStyle/>
                    <a:p>
                      <a:pPr algn="ctr"/>
                      <a:r>
                        <a:rPr lang="en-US" sz="2400">
                          <a:latin typeface="Source Sans Pro" panose="020B0503030403020204" pitchFamily="34" charset="0"/>
                          <a:ea typeface="Source Sans Pro" panose="020B0503030403020204" pitchFamily="34" charset="0"/>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panose="020B0503030403020204" pitchFamily="34" charset="0"/>
                          <a:ea typeface="Source Sans Pro" panose="020B0503030403020204" pitchFamily="34" charset="0"/>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85184">
                <a:tc>
                  <a:txBody>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a:latin typeface="Source Sans Pro" panose="020B0503030403020204" pitchFamily="34" charset="0"/>
                          <a:ea typeface="Source Sans Pro" panose="020B0503030403020204" pitchFamily="34" charset="0"/>
                          <a:cs typeface="Roboto"/>
                          <a:sym typeface="Lato"/>
                        </a:rPr>
                        <a:t>Fractures</a:t>
                      </a:r>
                      <a:endParaRPr lang="en-US" sz="2400">
                        <a:latin typeface="Source Sans Pro" panose="020B0503030403020204" pitchFamily="34" charset="0"/>
                        <a:ea typeface="Source Sans Pro" panose="020B0503030403020204" pitchFamily="34" charset="0"/>
                        <a:cs typeface="Roboto"/>
                      </a:endParaRP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Bruising</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sym typeface="Lato"/>
                        </a:rPr>
                        <a:t>Soft tissue injury</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sym typeface="Lato"/>
                        </a:rPr>
                        <a:t>Evidence of compartment syndrome</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sym typeface="Lato"/>
                        </a:rPr>
                        <a:t>Small amounts of red-brown urine</a:t>
                      </a:r>
                      <a:r>
                        <a:rPr lang="en-US" sz="2400">
                          <a:latin typeface="Source Sans Pro" panose="020B0503030403020204" pitchFamily="34" charset="0"/>
                          <a:ea typeface="Source Sans Pro" panose="020B0503030403020204" pitchFamily="34" charset="0"/>
                          <a:cs typeface="Roboto"/>
                        </a:rPr>
                        <a:t> </a:t>
                      </a:r>
                      <a:endParaRPr lang="en" sz="2400">
                        <a:latin typeface="Source Sans Pro" panose="020B0503030403020204" pitchFamily="34" charset="0"/>
                        <a:ea typeface="Source Sans Pro" panose="020B0503030403020204" pitchFamily="34" charset="0"/>
                        <a:cs typeface="Roboto" panose="02000000000000000000" pitchFamily="2" charset="0"/>
                        <a:sym typeface="Lato"/>
                      </a:endParaRPr>
                    </a:p>
                    <a:p>
                      <a:pPr marL="342900" lvl="0" indent="-342900">
                        <a:buFont typeface="Arial" charset="0"/>
                        <a:buChar char="•"/>
                      </a:pPr>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a:solidFill>
                            <a:schemeClr val="tx1"/>
                          </a:solidFill>
                          <a:latin typeface="Source Sans Pro"/>
                          <a:ea typeface="Source Sans Pro"/>
                          <a:cs typeface="Roboto"/>
                        </a:rPr>
                        <a:t>MONITOR urine output for red-brown </a:t>
                      </a:r>
                      <a:r>
                        <a:rPr lang="en-US" sz="2400" err="1">
                          <a:solidFill>
                            <a:schemeClr val="tx1"/>
                          </a:solidFill>
                          <a:latin typeface="Source Sans Pro"/>
                          <a:ea typeface="Source Sans Pro"/>
                          <a:cs typeface="Roboto"/>
                        </a:rPr>
                        <a:t>colour</a:t>
                      </a:r>
                      <a:r>
                        <a:rPr lang="en-US" sz="2400">
                          <a:solidFill>
                            <a:schemeClr val="tx1"/>
                          </a:solidFill>
                          <a:latin typeface="Source Sans Pro"/>
                          <a:ea typeface="Source Sans Pro"/>
                          <a:cs typeface="Roboto"/>
                        </a:rPr>
                        <a:t>.</a:t>
                      </a:r>
                      <a:r>
                        <a:rPr lang="en-US" sz="2400" baseline="0">
                          <a:solidFill>
                            <a:schemeClr val="tx1"/>
                          </a:solidFill>
                          <a:latin typeface="Source Sans Pro"/>
                          <a:ea typeface="Source Sans Pro"/>
                          <a:cs typeface="Roboto"/>
                        </a:rPr>
                        <a:t> </a:t>
                      </a:r>
                      <a:endParaRPr lang="en-US" sz="2400">
                        <a:solidFill>
                          <a:schemeClr val="tx1"/>
                        </a:solidFill>
                        <a:latin typeface="Source Sans Pro"/>
                        <a:ea typeface="Source Sans Pro"/>
                        <a:cs typeface="Roboto"/>
                      </a:endParaRPr>
                    </a:p>
                    <a:p>
                      <a:pPr marL="342900" lvl="0" indent="-342900">
                        <a:buFont typeface="Arial" charset="0"/>
                        <a:buChar char="•"/>
                      </a:pPr>
                      <a:r>
                        <a:rPr lang="en-US" sz="2400">
                          <a:solidFill>
                            <a:schemeClr val="tx1"/>
                          </a:solidFill>
                          <a:latin typeface="Source Sans Pro"/>
                          <a:ea typeface="Source Sans Pro"/>
                          <a:cs typeface="Roboto"/>
                        </a:rPr>
                        <a:t>Give IV FLUIDS to help</a:t>
                      </a:r>
                      <a:r>
                        <a:rPr lang="en-US" sz="2400" baseline="0">
                          <a:solidFill>
                            <a:schemeClr val="tx1"/>
                          </a:solidFill>
                          <a:latin typeface="Source Sans Pro"/>
                          <a:ea typeface="Source Sans Pro"/>
                          <a:cs typeface="Roboto"/>
                        </a:rPr>
                        <a:t> maintain urine output.</a:t>
                      </a:r>
                      <a:endParaRPr lang="en-US" sz="2400">
                        <a:solidFill>
                          <a:schemeClr val="tx1"/>
                        </a:solidFill>
                        <a:latin typeface="Source Sans Pro"/>
                        <a:ea typeface="Source Sans Pro"/>
                        <a:cs typeface="Roboto"/>
                      </a:endParaRPr>
                    </a:p>
                    <a:p>
                      <a:pPr marL="342900" lvl="0" indent="-342900">
                        <a:buFont typeface="Arial" charset="0"/>
                        <a:buChar char="•"/>
                      </a:pPr>
                      <a:r>
                        <a:rPr lang="en-US" sz="2400">
                          <a:solidFill>
                            <a:schemeClr val="tx1"/>
                          </a:solidFill>
                          <a:latin typeface="Source Sans Pro"/>
                          <a:ea typeface="Source Sans Pro"/>
                          <a:cs typeface="Roboto"/>
                        </a:rPr>
                        <a:t>SPLINT fractures to reduce further damage.</a:t>
                      </a:r>
                    </a:p>
                    <a:p>
                      <a:pPr marL="342900" lvl="0" indent="-342900">
                        <a:buFont typeface="Arial" charset="0"/>
                        <a:buChar char="•"/>
                      </a:pPr>
                      <a:r>
                        <a:rPr lang="en-US" sz="2400">
                          <a:solidFill>
                            <a:schemeClr val="tx1"/>
                          </a:solidFill>
                          <a:latin typeface="Source Sans Pro"/>
                          <a:ea typeface="Source Sans Pro"/>
                          <a:cs typeface="Roboto"/>
                        </a:rPr>
                        <a:t>Plan for rapid HAN</a:t>
                      </a:r>
                      <a:r>
                        <a:rPr lang="en-US" sz="2400">
                          <a:latin typeface="Source Sans Pro"/>
                          <a:ea typeface="Source Sans Pro"/>
                          <a:cs typeface="Roboto"/>
                        </a:rPr>
                        <a:t>DOVER/TRANSFER if compartment syndrome is suspected</a:t>
                      </a:r>
                    </a:p>
                    <a:p>
                      <a:pPr marL="800100" lvl="1" indent="-342900">
                        <a:buFont typeface="Arial" charset="0"/>
                        <a:buChar char="•"/>
                      </a:pPr>
                      <a:r>
                        <a:rPr lang="en-US" sz="2400">
                          <a:latin typeface="Source Sans Pro" panose="020B0503030403020204" pitchFamily="34" charset="0"/>
                          <a:ea typeface="Source Sans Pro" panose="020B0503030403020204" pitchFamily="34" charset="0"/>
                          <a:cs typeface="Roboto"/>
                        </a:rPr>
                        <a:t>May have systematic problems related to muscle damage  </a:t>
                      </a:r>
                    </a:p>
                    <a:p>
                      <a:pPr lvl="1"/>
                      <a:endParaRPr lang="en-US" sz="2400">
                        <a:latin typeface="Source Sans Pro" panose="020B0503030403020204" pitchFamily="34" charset="0"/>
                        <a:ea typeface="Source Sans Pro" panose="020B0503030403020204" pitchFamily="34" charset="0"/>
                        <a:cs typeface="Roboto" panose="02000000000000000000" pitchFamily="2" charset="0"/>
                      </a:endParaRPr>
                    </a:p>
                    <a:p>
                      <a:pPr lvl="1"/>
                      <a:endParaRPr lang="en-US" sz="2400">
                        <a:latin typeface="Source Sans Pro" panose="020B0503030403020204" pitchFamily="34" charset="0"/>
                        <a:ea typeface="Source Sans Pro" panose="020B0503030403020204" pitchFamily="34" charset="0"/>
                        <a:cs typeface="Roboto" panose="02000000000000000000" pitchFamily="2" charset="0"/>
                      </a:endParaRPr>
                    </a:p>
                    <a:p>
                      <a:pPr lvl="1">
                        <a:buNone/>
                      </a:pPr>
                      <a:endParaRPr lang="en-US" sz="2400">
                        <a:latin typeface="Source Sans Pro"/>
                        <a:ea typeface="Source Sans Pro"/>
                        <a:cs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2"/>
          <p:cNvSpPr/>
          <p:nvPr/>
        </p:nvSpPr>
        <p:spPr>
          <a:xfrm>
            <a:off x="250022" y="5275742"/>
            <a:ext cx="10964525" cy="1569660"/>
          </a:xfrm>
          <a:prstGeom prst="rect">
            <a:avLst/>
          </a:prstGeom>
        </p:spPr>
        <p:txBody>
          <a:bodyPr wrap="square" lIns="91440" tIns="45720" rIns="91440" bIns="45720" anchor="t">
            <a:spAutoFit/>
          </a:bodyPr>
          <a:lstStyle/>
          <a:p>
            <a:endParaRPr lang="en-US" sz="2400">
              <a:latin typeface="Source Sans Pro" panose="020B0503030403020204" pitchFamily="34" charset="0"/>
              <a:ea typeface="Source Sans Pro" panose="020B0503030403020204" pitchFamily="34" charset="0"/>
              <a:cs typeface="Roboto" panose="02000000000000000000" pitchFamily="2" charset="0"/>
            </a:endParaRPr>
          </a:p>
          <a:p>
            <a:pPr algn="ctr"/>
            <a:r>
              <a:rPr lang="en-US" sz="2400">
                <a:solidFill>
                  <a:schemeClr val="accent1">
                    <a:lumMod val="50000"/>
                  </a:schemeClr>
                </a:solidFill>
                <a:latin typeface="Source Sans Pro"/>
                <a:ea typeface="Source Sans Pro"/>
                <a:cs typeface="Roboto"/>
              </a:rPr>
              <a:t>Compartment syndrome is a build-up of pressure within the muscle compartments that can limit blood supply to muscles and nerves and cause kidney damage due to by-products of muscle injury.</a:t>
            </a:r>
          </a:p>
        </p:txBody>
      </p:sp>
      <p:pic>
        <p:nvPicPr>
          <p:cNvPr id="4" name="Picture 4" descr="A picture containing icon&#10;&#10;Description automatically generated">
            <a:extLst>
              <a:ext uri="{FF2B5EF4-FFF2-40B4-BE49-F238E27FC236}">
                <a16:creationId xmlns:a16="http://schemas.microsoft.com/office/drawing/2014/main" id="{F7DACA74-A898-20D3-3E43-AFCC3F459A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01446" y="4064372"/>
            <a:ext cx="2047126" cy="1412401"/>
          </a:xfrm>
          <a:prstGeom prst="rect">
            <a:avLst/>
          </a:prstGeom>
        </p:spPr>
      </p:pic>
      <p:pic>
        <p:nvPicPr>
          <p:cNvPr id="8" name="Picture 8">
            <a:extLst>
              <a:ext uri="{FF2B5EF4-FFF2-40B4-BE49-F238E27FC236}">
                <a16:creationId xmlns:a16="http://schemas.microsoft.com/office/drawing/2014/main" id="{708100AA-4857-B638-C720-2F837DF999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0806" y="3755490"/>
            <a:ext cx="2680178" cy="1867922"/>
          </a:xfrm>
          <a:prstGeom prst="rect">
            <a:avLst/>
          </a:prstGeom>
        </p:spPr>
      </p:pic>
    </p:spTree>
    <p:extLst>
      <p:ext uri="{BB962C8B-B14F-4D97-AF65-F5344CB8AC3E}">
        <p14:creationId xmlns:p14="http://schemas.microsoft.com/office/powerpoint/2010/main" val="1066465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2611869-C4BC-45D9-416A-5C0C940FEE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6894" y="4136065"/>
            <a:ext cx="3131167" cy="22091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6720" y="71613"/>
            <a:ext cx="11338560" cy="1325563"/>
          </a:xfrm>
        </p:spPr>
        <p:txBody>
          <a:bodyPr>
            <a:normAutofit/>
          </a:bodyPr>
          <a:lstStyle/>
          <a:p>
            <a:r>
              <a:rPr lang="en-US" sz="4000">
                <a:solidFill>
                  <a:srgbClr val="1F3864"/>
                </a:solidFill>
              </a:rPr>
              <a:t>Blast Injury</a:t>
            </a:r>
          </a:p>
        </p:txBody>
      </p:sp>
      <p:graphicFrame>
        <p:nvGraphicFramePr>
          <p:cNvPr id="7" name="Table 6"/>
          <p:cNvGraphicFramePr>
            <a:graphicFrameLocks noGrp="1"/>
          </p:cNvGraphicFramePr>
          <p:nvPr>
            <p:extLst>
              <p:ext uri="{D42A27DB-BD31-4B8C-83A1-F6EECF244321}">
                <p14:modId xmlns:p14="http://schemas.microsoft.com/office/powerpoint/2010/main" val="3795941079"/>
              </p:ext>
            </p:extLst>
          </p:nvPr>
        </p:nvGraphicFramePr>
        <p:xfrm>
          <a:off x="426720" y="1098203"/>
          <a:ext cx="11427770" cy="5321915"/>
        </p:xfrm>
        <a:graphic>
          <a:graphicData uri="http://schemas.openxmlformats.org/drawingml/2006/table">
            <a:tbl>
              <a:tblPr firstRow="1" bandRow="1">
                <a:tableStyleId>{2D5ABB26-0587-4C30-8999-92F81FD0307C}</a:tableStyleId>
              </a:tblPr>
              <a:tblGrid>
                <a:gridCol w="5523067">
                  <a:extLst>
                    <a:ext uri="{9D8B030D-6E8A-4147-A177-3AD203B41FA5}">
                      <a16:colId xmlns:a16="http://schemas.microsoft.com/office/drawing/2014/main" val="20000"/>
                    </a:ext>
                  </a:extLst>
                </a:gridCol>
                <a:gridCol w="5904703">
                  <a:extLst>
                    <a:ext uri="{9D8B030D-6E8A-4147-A177-3AD203B41FA5}">
                      <a16:colId xmlns:a16="http://schemas.microsoft.com/office/drawing/2014/main" val="20001"/>
                    </a:ext>
                  </a:extLst>
                </a:gridCol>
              </a:tblGrid>
              <a:tr h="458786">
                <a:tc>
                  <a:txBody>
                    <a:bodyPr/>
                    <a:lstStyle/>
                    <a:p>
                      <a:pPr algn="ctr"/>
                      <a:r>
                        <a:rPr lang="en-US" sz="2400">
                          <a:latin typeface="Source Sans Pro"/>
                          <a:ea typeface="Source Sans Pro"/>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a:ea typeface="Source Sans Pro"/>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863129">
                <a:tc>
                  <a:txBody>
                    <a:bodyPr/>
                    <a:lstStyle/>
                    <a:p>
                      <a:pPr marL="342900" lvl="0" indent="-342900">
                        <a:buFont typeface="Arial" charset="0"/>
                        <a:buChar char="•"/>
                      </a:pPr>
                      <a:r>
                        <a:rPr lang="en-US" sz="2200">
                          <a:latin typeface="Source Sans Pro"/>
                          <a:ea typeface="Source Sans Pro"/>
                          <a:cs typeface="Roboto"/>
                        </a:rPr>
                        <a:t>Injuries to gas-filled organs - </a:t>
                      </a:r>
                      <a:r>
                        <a:rPr lang="en-US" sz="2200">
                          <a:latin typeface="Source Sans Pro"/>
                          <a:ea typeface="Source Sans Pro"/>
                          <a:cs typeface="Roboto"/>
                          <a:sym typeface="Lato"/>
                        </a:rPr>
                        <a:t>lung, stomach and bowel</a:t>
                      </a:r>
                      <a:r>
                        <a:rPr lang="en-US" sz="2200">
                          <a:latin typeface="Source Sans Pro"/>
                          <a:ea typeface="Source Sans Pro"/>
                          <a:cs typeface="Roboto"/>
                        </a:rPr>
                        <a:t> </a:t>
                      </a:r>
                      <a:endParaRPr lang="en-US" sz="2200">
                        <a:latin typeface="Source Sans Pro"/>
                        <a:ea typeface="Source Sans Pro"/>
                        <a:cs typeface="Roboto"/>
                        <a:sym typeface="Lato"/>
                      </a:endParaRPr>
                    </a:p>
                    <a:p>
                      <a:pPr marL="342900" lvl="0" indent="-342900">
                        <a:buFont typeface="Arial" charset="0"/>
                        <a:buChar char="•"/>
                      </a:pPr>
                      <a:r>
                        <a:rPr lang="en-US" sz="2200">
                          <a:latin typeface="Source Sans Pro"/>
                          <a:ea typeface="Source Sans Pro"/>
                          <a:cs typeface="Roboto"/>
                          <a:sym typeface="Lato"/>
                        </a:rPr>
                        <a:t>Delayed symptoms of cough (with or without blood), tachypnoea, hypoxia or chest pain</a:t>
                      </a:r>
                      <a:r>
                        <a:rPr lang="en-US" sz="2200">
                          <a:latin typeface="Source Sans Pro"/>
                          <a:ea typeface="Source Sans Pro"/>
                          <a:cs typeface="Roboto"/>
                        </a:rPr>
                        <a:t> </a:t>
                      </a:r>
                      <a:endParaRPr lang="en" sz="2200">
                        <a:latin typeface="Source Sans Pro" panose="020B0503030403020204" pitchFamily="34" charset="0"/>
                        <a:ea typeface="Source Sans Pro" panose="020B0503030403020204" pitchFamily="34" charset="0"/>
                        <a:cs typeface="Roboto" panose="02000000000000000000" pitchFamily="2" charset="0"/>
                        <a:sym typeface="Lato"/>
                      </a:endParaRPr>
                    </a:p>
                    <a:p>
                      <a:pPr marL="342900" lvl="0" indent="-342900">
                        <a:buFont typeface="Arial" charset="0"/>
                        <a:buChar char="•"/>
                      </a:pPr>
                      <a:r>
                        <a:rPr lang="en-US" sz="2200">
                          <a:latin typeface="Source Sans Pro"/>
                          <a:ea typeface="Source Sans Pro"/>
                          <a:cs typeface="Roboto"/>
                        </a:rPr>
                        <a:t>Abdominal pain, nausea or vomiting (with or without blood)</a:t>
                      </a:r>
                    </a:p>
                    <a:p>
                      <a:pPr marL="342900" lvl="0" indent="-342900">
                        <a:buFont typeface="Arial" charset="0"/>
                        <a:buChar char="•"/>
                      </a:pPr>
                      <a:r>
                        <a:rPr lang="en-US" sz="2200">
                          <a:latin typeface="Source Sans Pro"/>
                          <a:ea typeface="Source Sans Pro"/>
                          <a:cs typeface="Roboto"/>
                        </a:rPr>
                        <a:t>Tympanic membrane rupture, hearing loss, ringing in ears, pain or ear bleeding</a:t>
                      </a:r>
                    </a:p>
                    <a:p>
                      <a:pPr marL="342900" lvl="0" indent="-342900">
                        <a:buFont typeface="Arial" charset="0"/>
                        <a:buChar char="•"/>
                      </a:pPr>
                      <a:r>
                        <a:rPr lang="en-US" sz="2200">
                          <a:latin typeface="Source Sans Pro"/>
                          <a:ea typeface="Source Sans Pro"/>
                          <a:cs typeface="Roboto"/>
                        </a:rPr>
                        <a:t>Burns</a:t>
                      </a:r>
                    </a:p>
                    <a:p>
                      <a:pPr marL="342900" lvl="0" indent="-342900">
                        <a:buFont typeface="Arial" charset="0"/>
                        <a:buChar char="•"/>
                      </a:pPr>
                      <a:r>
                        <a:rPr lang="en-US" sz="2200">
                          <a:latin typeface="Source Sans Pro"/>
                          <a:ea typeface="Source Sans Pro"/>
                          <a:cs typeface="Roboto"/>
                        </a:rPr>
                        <a:t>Exposure to toxins</a:t>
                      </a:r>
                    </a:p>
                    <a:p>
                      <a:pPr marL="342900" lvl="0" indent="-342900">
                        <a:buFont typeface="Arial" charset="0"/>
                        <a:buChar char="•"/>
                      </a:pPr>
                      <a:r>
                        <a:rPr lang="en-US" sz="2200">
                          <a:latin typeface="Source Sans Pro"/>
                          <a:ea typeface="Source Sans Pro"/>
                          <a:cs typeface="Roboto"/>
                        </a:rPr>
                        <a:t>Other injuries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panose="02000000000000000000" pitchFamily="2" charset="0"/>
                        </a:rPr>
                        <a:t>Examine carefully for pneumothorax.</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panose="02000000000000000000" pitchFamily="2" charset="0"/>
                        </a:rPr>
                        <a:t>Give OXYGEN if there is difficulty breathing.</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panose="02000000000000000000" pitchFamily="2" charset="0"/>
                        </a:rPr>
                        <a:t>Update TETANUS if needed.</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panose="02000000000000000000" pitchFamily="2" charset="0"/>
                        </a:rPr>
                        <a:t>Manage IV FLUIDS for burns by calculating burn area.</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panose="02000000000000000000" pitchFamily="2" charset="0"/>
                        </a:rPr>
                        <a:t>Dress burns.</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panose="02000000000000000000" pitchFamily="2" charset="0"/>
                        </a:rPr>
                        <a:t>If the patient has abdominal pain</a:t>
                      </a:r>
                    </a:p>
                    <a:p>
                      <a:pPr marL="457200" lvl="1" indent="0">
                        <a:buFont typeface="Arial" charset="0"/>
                        <a:buNone/>
                      </a:pPr>
                      <a:r>
                        <a:rPr lang="en-US" sz="2000">
                          <a:latin typeface="Source Sans Pro"/>
                          <a:ea typeface="Source Sans Pro"/>
                          <a:cs typeface="Roboto"/>
                          <a:sym typeface="Wingdings" pitchFamily="2" charset="2"/>
                        </a:rPr>
                        <a:t></a:t>
                      </a:r>
                      <a:r>
                        <a:rPr lang="en-US" sz="2400">
                          <a:latin typeface="Source Sans Pro"/>
                          <a:ea typeface="Source Sans Pro"/>
                          <a:cs typeface="Roboto"/>
                        </a:rPr>
                        <a:t> Consider bowel perforation</a:t>
                      </a:r>
                    </a:p>
                    <a:p>
                      <a:pPr marL="457200" lvl="1" indent="0">
                        <a:buFont typeface="Arial" charset="0"/>
                        <a:buNone/>
                      </a:pPr>
                      <a:r>
                        <a:rPr lang="en-US" sz="2000">
                          <a:latin typeface="Source Sans Pro" panose="020B0503030403020204" pitchFamily="34" charset="0"/>
                          <a:ea typeface="Source Sans Pro" panose="020B0503030403020204" pitchFamily="34" charset="0"/>
                          <a:cs typeface="Roboto" panose="02000000000000000000" pitchFamily="2" charset="0"/>
                          <a:sym typeface="Wingdings" pitchFamily="2" charset="2"/>
                        </a:rPr>
                        <a:t></a:t>
                      </a:r>
                      <a:r>
                        <a:rPr lang="en-US" sz="2400">
                          <a:latin typeface="Source Sans Pro" panose="020B0503030403020204" pitchFamily="34" charset="0"/>
                          <a:ea typeface="Source Sans Pro" panose="020B0503030403020204" pitchFamily="34" charset="0"/>
                          <a:cs typeface="Roboto" panose="02000000000000000000" pitchFamily="2" charset="0"/>
                        </a:rPr>
                        <a:t>Give IV FLUIDS</a:t>
                      </a:r>
                    </a:p>
                    <a:p>
                      <a:pPr marL="457200" lvl="1" indent="0">
                        <a:buFont typeface="Arial" charset="0"/>
                        <a:buNone/>
                      </a:pPr>
                      <a:r>
                        <a:rPr lang="en-US" sz="2000">
                          <a:latin typeface="Source Sans Pro" panose="020B0503030403020204" pitchFamily="34" charset="0"/>
                          <a:ea typeface="Source Sans Pro" panose="020B0503030403020204" pitchFamily="34" charset="0"/>
                          <a:cs typeface="Roboto" panose="02000000000000000000" pitchFamily="2" charset="0"/>
                          <a:sym typeface="Wingdings" pitchFamily="2" charset="2"/>
                        </a:rPr>
                        <a:t></a:t>
                      </a:r>
                      <a:r>
                        <a:rPr lang="en-US" sz="2400">
                          <a:latin typeface="Source Sans Pro" panose="020B0503030403020204" pitchFamily="34" charset="0"/>
                          <a:ea typeface="Source Sans Pro" panose="020B0503030403020204" pitchFamily="34" charset="0"/>
                          <a:cs typeface="Roboto" panose="02000000000000000000" pitchFamily="2" charset="0"/>
                        </a:rPr>
                        <a:t>Plan for rapid HANDOVER/TRANSFER for surgery </a:t>
                      </a:r>
                    </a:p>
                    <a:p>
                      <a:pPr lvl="1"/>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46775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3174-F6E0-5AC5-FDC5-C1B364B75ECB}"/>
              </a:ext>
            </a:extLst>
          </p:cNvPr>
          <p:cNvSpPr>
            <a:spLocks noGrp="1"/>
          </p:cNvSpPr>
          <p:nvPr>
            <p:ph type="title"/>
          </p:nvPr>
        </p:nvSpPr>
        <p:spPr>
          <a:xfrm>
            <a:off x="248867" y="248366"/>
            <a:ext cx="10515600" cy="1325563"/>
          </a:xfrm>
        </p:spPr>
        <p:txBody>
          <a:bodyPr>
            <a:normAutofit/>
          </a:bodyPr>
          <a:lstStyle/>
          <a:p>
            <a:r>
              <a:rPr lang="en-US" sz="4400">
                <a:solidFill>
                  <a:schemeClr val="accent1">
                    <a:lumMod val="50000"/>
                  </a:schemeClr>
                </a:solidFill>
              </a:rPr>
              <a:t>Blast Injury </a:t>
            </a:r>
          </a:p>
        </p:txBody>
      </p:sp>
      <p:sp>
        <p:nvSpPr>
          <p:cNvPr id="3" name="Content Placeholder 2"/>
          <p:cNvSpPr>
            <a:spLocks noGrp="1"/>
          </p:cNvSpPr>
          <p:nvPr>
            <p:ph idx="4294967295"/>
          </p:nvPr>
        </p:nvSpPr>
        <p:spPr>
          <a:xfrm>
            <a:off x="248867" y="1573929"/>
            <a:ext cx="11328400" cy="4351337"/>
          </a:xfrm>
        </p:spPr>
        <p:txBody>
          <a:bodyPr vert="horz" lIns="91440" tIns="45720" rIns="91440" bIns="45720" rtlCol="0" anchor="t">
            <a:normAutofit/>
          </a:bodyPr>
          <a:lstStyle/>
          <a:p>
            <a:pPr marL="0" indent="0">
              <a:buNone/>
            </a:pPr>
            <a:r>
              <a:rPr lang="en-US" sz="3200">
                <a:solidFill>
                  <a:schemeClr val="accent1">
                    <a:lumMod val="50000"/>
                  </a:schemeClr>
                </a:solidFill>
                <a:latin typeface="Source Sans Pro"/>
                <a:ea typeface="Source Sans Pro"/>
                <a:cs typeface="Roboto"/>
              </a:rPr>
              <a:t>An explosive blast causes injuries in three ways:</a:t>
            </a:r>
          </a:p>
          <a:p>
            <a:pPr marL="0" indent="0">
              <a:buNone/>
            </a:pPr>
            <a:endParaRPr lang="en-US" sz="2400"/>
          </a:p>
          <a:p>
            <a:pPr marL="514350" indent="-514350">
              <a:buFont typeface="+mj-lt"/>
              <a:buAutoNum type="arabicPeriod"/>
            </a:pPr>
            <a:r>
              <a:rPr lang="en-US" sz="2400"/>
              <a:t>Visible injuries from shrapnel or burns from heat or chemicals released</a:t>
            </a:r>
          </a:p>
          <a:p>
            <a:pPr marL="514350" indent="-514350">
              <a:buFont typeface="+mj-lt"/>
              <a:buAutoNum type="arabicPeriod"/>
            </a:pPr>
            <a:r>
              <a:rPr lang="en-US" sz="2400">
                <a:latin typeface="Source Sans Pro"/>
                <a:ea typeface="Source Sans Pro"/>
                <a:cs typeface="Roboto"/>
              </a:rPr>
              <a:t>Internal injuries from the change in pressure caused by the blast: commonly the stomach, bowel, lungs and ears</a:t>
            </a:r>
          </a:p>
          <a:p>
            <a:pPr marL="514350" indent="-514350">
              <a:buFont typeface="+mj-lt"/>
              <a:buAutoNum type="arabicPeriod"/>
            </a:pPr>
            <a:r>
              <a:rPr lang="en-US" sz="2400"/>
              <a:t>Additional blunt injuries that result when the body is thrown from the blast </a:t>
            </a:r>
          </a:p>
          <a:p>
            <a:endParaRPr lang="en-US" sz="2400"/>
          </a:p>
        </p:txBody>
      </p:sp>
      <p:pic>
        <p:nvPicPr>
          <p:cNvPr id="6" name="Picture 6" descr="A picture containing text, lamp&#10;&#10;Description automatically generated">
            <a:extLst>
              <a:ext uri="{FF2B5EF4-FFF2-40B4-BE49-F238E27FC236}">
                <a16:creationId xmlns:a16="http://schemas.microsoft.com/office/drawing/2014/main" id="{9EEF3DB8-6D0E-0D4C-07A6-2FD39C02DE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39142" y="3550355"/>
            <a:ext cx="3825325" cy="2679246"/>
          </a:xfrm>
          <a:prstGeom prst="rect">
            <a:avLst/>
          </a:prstGeom>
        </p:spPr>
      </p:pic>
    </p:spTree>
    <p:extLst>
      <p:ext uri="{BB962C8B-B14F-4D97-AF65-F5344CB8AC3E}">
        <p14:creationId xmlns:p14="http://schemas.microsoft.com/office/powerpoint/2010/main" val="937364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24" y="-266034"/>
            <a:ext cx="11338560" cy="1325563"/>
          </a:xfrm>
        </p:spPr>
        <p:txBody>
          <a:bodyPr>
            <a:normAutofit/>
          </a:bodyPr>
          <a:lstStyle/>
          <a:p>
            <a:r>
              <a:rPr lang="en-US" sz="4000">
                <a:solidFill>
                  <a:schemeClr val="accent1">
                    <a:lumMod val="50000"/>
                  </a:schemeClr>
                </a:solidFill>
                <a:latin typeface="Source Sans Pro"/>
                <a:ea typeface="Source Sans Pro"/>
                <a:cs typeface="Roboto"/>
              </a:rPr>
              <a:t>Burn Injury</a:t>
            </a:r>
          </a:p>
        </p:txBody>
      </p:sp>
      <p:graphicFrame>
        <p:nvGraphicFramePr>
          <p:cNvPr id="7" name="Table 6"/>
          <p:cNvGraphicFramePr>
            <a:graphicFrameLocks noGrp="1"/>
          </p:cNvGraphicFramePr>
          <p:nvPr>
            <p:extLst>
              <p:ext uri="{D42A27DB-BD31-4B8C-83A1-F6EECF244321}">
                <p14:modId xmlns:p14="http://schemas.microsoft.com/office/powerpoint/2010/main" val="3331973380"/>
              </p:ext>
            </p:extLst>
          </p:nvPr>
        </p:nvGraphicFramePr>
        <p:xfrm>
          <a:off x="168091" y="823271"/>
          <a:ext cx="11928751" cy="4937760"/>
        </p:xfrm>
        <a:graphic>
          <a:graphicData uri="http://schemas.openxmlformats.org/drawingml/2006/table">
            <a:tbl>
              <a:tblPr firstRow="1" bandRow="1">
                <a:tableStyleId>{2D5ABB26-0587-4C30-8999-92F81FD0307C}</a:tableStyleId>
              </a:tblPr>
              <a:tblGrid>
                <a:gridCol w="5067299">
                  <a:extLst>
                    <a:ext uri="{9D8B030D-6E8A-4147-A177-3AD203B41FA5}">
                      <a16:colId xmlns:a16="http://schemas.microsoft.com/office/drawing/2014/main" val="20000"/>
                    </a:ext>
                  </a:extLst>
                </a:gridCol>
                <a:gridCol w="6861452">
                  <a:extLst>
                    <a:ext uri="{9D8B030D-6E8A-4147-A177-3AD203B41FA5}">
                      <a16:colId xmlns:a16="http://schemas.microsoft.com/office/drawing/2014/main" val="20001"/>
                    </a:ext>
                  </a:extLst>
                </a:gridCol>
              </a:tblGrid>
              <a:tr h="359945">
                <a:tc>
                  <a:txBody>
                    <a:bodyPr/>
                    <a:lstStyle/>
                    <a:p>
                      <a:pPr algn="ctr"/>
                      <a:r>
                        <a:rPr lang="en-US" sz="2400">
                          <a:latin typeface="Source Sans Pro" panose="020B0503030403020204" pitchFamily="34" charset="0"/>
                          <a:ea typeface="Source Sans Pro" panose="020B0503030403020204" pitchFamily="34" charset="0"/>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Source Sans Pro" panose="020B0503030403020204" pitchFamily="34" charset="0"/>
                          <a:ea typeface="Source Sans Pro" panose="020B0503030403020204" pitchFamily="34" charset="0"/>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64355">
                <a:tc>
                  <a:txBody>
                    <a:bodyPr/>
                    <a:lstStyle/>
                    <a:p>
                      <a:pPr marL="342900" lvl="0" indent="-342900">
                        <a:buFont typeface="Arial" charset="0"/>
                        <a:buChar char="•"/>
                      </a:pPr>
                      <a:r>
                        <a:rPr lang="en-US" sz="2400">
                          <a:latin typeface="Source Sans Pro"/>
                          <a:ea typeface="Source Sans Pro"/>
                          <a:cs typeface="Roboto"/>
                        </a:rPr>
                        <a:t>Skin </a:t>
                      </a:r>
                      <a:r>
                        <a:rPr lang="en-US" sz="2400" err="1">
                          <a:latin typeface="Source Sans Pro"/>
                          <a:ea typeface="Source Sans Pro"/>
                          <a:cs typeface="Roboto"/>
                        </a:rPr>
                        <a:t>colour</a:t>
                      </a:r>
                      <a:r>
                        <a:rPr lang="en-US" sz="2400">
                          <a:latin typeface="Source Sans Pro"/>
                          <a:ea typeface="Source Sans Pro"/>
                          <a:cs typeface="Roboto"/>
                        </a:rPr>
                        <a:t> can range from pink, red, pale or black depending on depth of burn</a:t>
                      </a:r>
                    </a:p>
                    <a:p>
                      <a:pPr marL="342900" lvl="0" indent="-342900">
                        <a:buFont typeface="Arial" charset="0"/>
                        <a:buChar char="•"/>
                      </a:pPr>
                      <a:r>
                        <a:rPr lang="en-US" sz="2400">
                          <a:latin typeface="Source Sans Pro" panose="020B0503030403020204" pitchFamily="34" charset="0"/>
                          <a:ea typeface="Source Sans Pro" panose="020B0503030403020204" pitchFamily="34" charset="0"/>
                          <a:cs typeface="Roboto"/>
                        </a:rPr>
                        <a:t>Signs of inhalation injury: </a:t>
                      </a:r>
                    </a:p>
                    <a:p>
                      <a:pPr marL="800100" lvl="1" indent="-342900">
                        <a:buFont typeface="Arial" charset="0"/>
                        <a:buChar char="•"/>
                      </a:pPr>
                      <a:r>
                        <a:rPr lang="en-US" sz="2400">
                          <a:latin typeface="Source Sans Pro"/>
                          <a:ea typeface="Source Sans Pro"/>
                          <a:cs typeface="Roboto"/>
                        </a:rPr>
                        <a:t>Soot (ash) or singed (burned) nasal hairs</a:t>
                      </a:r>
                    </a:p>
                    <a:p>
                      <a:pPr marL="800100" lvl="1" indent="-342900">
                        <a:buFont typeface="Arial" charset="0"/>
                        <a:buChar char="•"/>
                      </a:pPr>
                      <a:r>
                        <a:rPr lang="en-US" sz="2400">
                          <a:latin typeface="Source Sans Pro" panose="020B0503030403020204" pitchFamily="34" charset="0"/>
                          <a:ea typeface="Source Sans Pro" panose="020B0503030403020204" pitchFamily="34" charset="0"/>
                          <a:cs typeface="Roboto"/>
                        </a:rPr>
                        <a:t>Swelling to lips or mouth</a:t>
                      </a:r>
                    </a:p>
                    <a:p>
                      <a:pPr marL="800100" lvl="1" indent="-342900">
                        <a:buFont typeface="Arial" charset="0"/>
                        <a:buChar char="•"/>
                      </a:pPr>
                      <a:r>
                        <a:rPr lang="en-US" sz="2400">
                          <a:latin typeface="Source Sans Pro" panose="020B0503030403020204" pitchFamily="34" charset="0"/>
                          <a:ea typeface="Source Sans Pro" panose="020B0503030403020204" pitchFamily="34" charset="0"/>
                          <a:cs typeface="Roboto"/>
                        </a:rPr>
                        <a:t>Voice changes</a:t>
                      </a:r>
                    </a:p>
                    <a:p>
                      <a:pPr marL="800100" lvl="1" indent="-342900">
                        <a:buFont typeface="Arial" charset="0"/>
                        <a:buChar char="•"/>
                      </a:pPr>
                      <a:endParaRPr lang="en-US" sz="2400" b="0" i="0" u="none" strike="noStrike" noProof="0">
                        <a:solidFill>
                          <a:schemeClr val="tx1"/>
                        </a:solidFill>
                      </a:endParaRPr>
                    </a:p>
                    <a:p>
                      <a:pPr marL="800100" lvl="1" indent="-342900">
                        <a:buFont typeface="Arial" charset="0"/>
                        <a:buChar char="•"/>
                      </a:pPr>
                      <a:endParaRPr lang="en-US" sz="2400" b="0" i="0" u="none" strike="noStrike" noProof="0">
                        <a:solidFill>
                          <a:schemeClr val="tx1"/>
                        </a:solidFill>
                      </a:endParaRPr>
                    </a:p>
                    <a:p>
                      <a:pPr marL="457200" lvl="1" indent="0">
                        <a:buNone/>
                      </a:pPr>
                      <a:endParaRPr lang="en-US" sz="2400" b="0" i="0" u="none" strike="noStrike"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a:solidFill>
                            <a:schemeClr val="tx1"/>
                          </a:solidFill>
                          <a:latin typeface="Source Sans Pro"/>
                          <a:ea typeface="Source Sans Pro"/>
                          <a:cs typeface="Roboto"/>
                        </a:rPr>
                        <a:t>MONITOR for airway obstruction.</a:t>
                      </a:r>
                    </a:p>
                    <a:p>
                      <a:pPr marL="342900" lvl="0" indent="-342900">
                        <a:buFont typeface="Arial" charset="0"/>
                        <a:buChar char="•"/>
                      </a:pPr>
                      <a:r>
                        <a:rPr lang="en-US" sz="2400" b="0" i="0" u="none" strike="noStrike" noProof="0">
                          <a:solidFill>
                            <a:schemeClr val="tx1"/>
                          </a:solidFill>
                        </a:rPr>
                        <a:t>Remove all </a:t>
                      </a:r>
                      <a:r>
                        <a:rPr lang="en-US" sz="2400" b="0" i="0" u="none" strike="noStrike" noProof="0" err="1">
                          <a:solidFill>
                            <a:schemeClr val="tx1"/>
                          </a:solidFill>
                        </a:rPr>
                        <a:t>jewellery</a:t>
                      </a:r>
                      <a:r>
                        <a:rPr lang="en-US" sz="2400" b="0" i="0" u="none" strike="noStrike" noProof="0">
                          <a:solidFill>
                            <a:schemeClr val="tx1"/>
                          </a:solidFill>
                        </a:rPr>
                        <a:t>. </a:t>
                      </a:r>
                      <a:endParaRPr lang="en-US" sz="2400">
                        <a:solidFill>
                          <a:schemeClr val="tx1"/>
                        </a:solidFill>
                        <a:latin typeface="Source Sans Pro"/>
                        <a:ea typeface="Source Sans Pro"/>
                        <a:cs typeface="Roboto"/>
                      </a:endParaRPr>
                    </a:p>
                    <a:p>
                      <a:pPr marL="342900" lvl="0" indent="-342900">
                        <a:buFont typeface="Arial" charset="0"/>
                        <a:buChar char="•"/>
                      </a:pPr>
                      <a:r>
                        <a:rPr lang="en-US" sz="2400">
                          <a:solidFill>
                            <a:schemeClr val="tx1"/>
                          </a:solidFill>
                          <a:latin typeface="Source Sans Pro"/>
                          <a:ea typeface="Source Sans Pro"/>
                          <a:cs typeface="Roboto"/>
                        </a:rPr>
                        <a:t>Give IV FLUIDS according</a:t>
                      </a:r>
                      <a:r>
                        <a:rPr lang="en-US" sz="2400" baseline="0">
                          <a:solidFill>
                            <a:schemeClr val="tx1"/>
                          </a:solidFill>
                          <a:latin typeface="Source Sans Pro"/>
                          <a:ea typeface="Source Sans Pro"/>
                          <a:cs typeface="Roboto"/>
                        </a:rPr>
                        <a:t> to burn area and depth.</a:t>
                      </a:r>
                      <a:endParaRPr lang="en-US" sz="2400">
                        <a:solidFill>
                          <a:schemeClr val="tx1"/>
                        </a:solidFill>
                        <a:latin typeface="Source Sans Pro"/>
                        <a:ea typeface="Source Sans Pro"/>
                        <a:cs typeface="Roboto"/>
                      </a:endParaRPr>
                    </a:p>
                    <a:p>
                      <a:pPr marL="342900" lvl="0" indent="-342900">
                        <a:buFont typeface="Arial" charset="0"/>
                        <a:buChar char="•"/>
                      </a:pPr>
                      <a:r>
                        <a:rPr lang="en-US" sz="2400">
                          <a:solidFill>
                            <a:schemeClr val="tx1"/>
                          </a:solidFill>
                          <a:latin typeface="Source Sans Pro"/>
                          <a:ea typeface="Source Sans Pro"/>
                          <a:cs typeface="Roboto"/>
                        </a:rPr>
                        <a:t>Give TETANUS.</a:t>
                      </a:r>
                    </a:p>
                    <a:p>
                      <a:pPr marL="342900" lvl="0" indent="-342900">
                        <a:buFont typeface="Arial" charset="0"/>
                        <a:buChar char="•"/>
                      </a:pPr>
                      <a:r>
                        <a:rPr lang="en-US" sz="2400">
                          <a:solidFill>
                            <a:schemeClr val="tx1"/>
                          </a:solidFill>
                          <a:latin typeface="Source Sans Pro"/>
                          <a:ea typeface="Source Sans Pro"/>
                          <a:cs typeface="Roboto"/>
                        </a:rPr>
                        <a:t>Give PAIN RELIEF.</a:t>
                      </a:r>
                    </a:p>
                    <a:p>
                      <a:pPr marL="342900" lvl="0" indent="-342900">
                        <a:buFont typeface="Arial" charset="0"/>
                        <a:buChar char="•"/>
                      </a:pPr>
                      <a:r>
                        <a:rPr lang="en-US" sz="2400">
                          <a:solidFill>
                            <a:schemeClr val="tx1"/>
                          </a:solidFill>
                          <a:latin typeface="Source Sans Pro"/>
                          <a:ea typeface="Source Sans Pro"/>
                          <a:cs typeface="Roboto"/>
                        </a:rPr>
                        <a:t>CLEAN and DRESS al</a:t>
                      </a:r>
                      <a:r>
                        <a:rPr lang="en-US" sz="2400">
                          <a:latin typeface="Source Sans Pro"/>
                          <a:ea typeface="Source Sans Pro"/>
                          <a:cs typeface="Roboto"/>
                        </a:rPr>
                        <a:t>l wounds carefully</a:t>
                      </a:r>
                    </a:p>
                    <a:p>
                      <a:pPr marL="285750" marR="0" lvl="0" indent="-285750" algn="l">
                        <a:lnSpc>
                          <a:spcPct val="100000"/>
                        </a:lnSpc>
                        <a:spcBef>
                          <a:spcPts val="0"/>
                        </a:spcBef>
                        <a:spcAft>
                          <a:spcPts val="0"/>
                        </a:spcAft>
                        <a:buClr>
                          <a:srgbClr val="000000"/>
                        </a:buClr>
                        <a:buFont typeface="Arial" charset="0"/>
                        <a:buChar char="•"/>
                      </a:pPr>
                      <a:r>
                        <a:rPr lang="en-US" sz="2400">
                          <a:latin typeface="Source Sans Pro"/>
                          <a:ea typeface="Source Sans Pro"/>
                          <a:cs typeface="Roboto"/>
                        </a:rPr>
                        <a:t>Plan</a:t>
                      </a:r>
                      <a:r>
                        <a:rPr lang="en-US" sz="2400" baseline="0">
                          <a:latin typeface="Source Sans Pro"/>
                          <a:ea typeface="Source Sans Pro"/>
                          <a:cs typeface="Roboto"/>
                        </a:rPr>
                        <a:t> for HANDOVER/TRANSFER if the following:</a:t>
                      </a:r>
                    </a:p>
                    <a:p>
                      <a:pPr marL="742950" marR="0" lvl="1" indent="-285750" algn="l">
                        <a:lnSpc>
                          <a:spcPct val="100000"/>
                        </a:lnSpc>
                        <a:spcBef>
                          <a:spcPts val="0"/>
                        </a:spcBef>
                        <a:spcAft>
                          <a:spcPts val="0"/>
                        </a:spcAft>
                        <a:buClr>
                          <a:srgbClr val="000000"/>
                        </a:buClr>
                        <a:buFont typeface="Arial" charset="0"/>
                        <a:buChar char="•"/>
                      </a:pPr>
                      <a:r>
                        <a:rPr lang="en-US" sz="2000" b="0" i="0" u="none" strike="noStrike" baseline="0" noProof="0">
                          <a:solidFill>
                            <a:srgbClr val="000000"/>
                          </a:solidFill>
                          <a:latin typeface="Source Sans Pro"/>
                        </a:rPr>
                        <a:t>Serious burns to &gt;15% of the body  </a:t>
                      </a:r>
                      <a:endParaRPr lang="en-US" sz="2000"/>
                    </a:p>
                    <a:p>
                      <a:pPr marL="742950" marR="0" lvl="1" indent="-285750" algn="l">
                        <a:lnSpc>
                          <a:spcPct val="100000"/>
                        </a:lnSpc>
                        <a:spcBef>
                          <a:spcPts val="0"/>
                        </a:spcBef>
                        <a:spcAft>
                          <a:spcPts val="0"/>
                        </a:spcAft>
                        <a:buClr>
                          <a:srgbClr val="000000"/>
                        </a:buClr>
                        <a:buFont typeface="Arial" charset="0"/>
                        <a:buChar char="•"/>
                      </a:pPr>
                      <a:r>
                        <a:rPr lang="en-US" sz="2000" b="0" i="0" u="none" strike="noStrike" baseline="0" noProof="0">
                          <a:solidFill>
                            <a:srgbClr val="000000"/>
                          </a:solidFill>
                          <a:latin typeface="Source Sans Pro"/>
                        </a:rPr>
                        <a:t>Hands, face, groin, joints or circumferential burns</a:t>
                      </a:r>
                    </a:p>
                    <a:p>
                      <a:pPr marL="742950" marR="0" lvl="1" indent="-285750" algn="l">
                        <a:lnSpc>
                          <a:spcPct val="100000"/>
                        </a:lnSpc>
                        <a:spcBef>
                          <a:spcPts val="0"/>
                        </a:spcBef>
                        <a:spcAft>
                          <a:spcPts val="0"/>
                        </a:spcAft>
                        <a:buClr>
                          <a:srgbClr val="000000"/>
                        </a:buClr>
                        <a:buFont typeface="Arial" charset="0"/>
                        <a:buChar char="•"/>
                      </a:pPr>
                      <a:r>
                        <a:rPr lang="en-US" sz="2000" b="0" i="0" u="none" strike="noStrike" baseline="0" noProof="0">
                          <a:solidFill>
                            <a:srgbClr val="000000"/>
                          </a:solidFill>
                          <a:latin typeface="Source Sans Pro"/>
                        </a:rPr>
                        <a:t>Inhalation injury </a:t>
                      </a:r>
                    </a:p>
                    <a:p>
                      <a:pPr marL="742950" marR="0" lvl="1" indent="-285750" algn="l">
                        <a:lnSpc>
                          <a:spcPct val="100000"/>
                        </a:lnSpc>
                        <a:spcBef>
                          <a:spcPts val="0"/>
                        </a:spcBef>
                        <a:spcAft>
                          <a:spcPts val="0"/>
                        </a:spcAft>
                        <a:buClr>
                          <a:srgbClr val="000000"/>
                        </a:buClr>
                        <a:buFont typeface="Arial" charset="0"/>
                        <a:buChar char="•"/>
                      </a:pPr>
                      <a:r>
                        <a:rPr lang="en-US" sz="2000" b="0" i="0" u="none" strike="noStrike" baseline="0" noProof="0">
                          <a:solidFill>
                            <a:srgbClr val="000000"/>
                          </a:solidFill>
                          <a:latin typeface="Source Sans Pro"/>
                        </a:rPr>
                        <a:t>Burns with other trauma </a:t>
                      </a:r>
                    </a:p>
                    <a:p>
                      <a:pPr marL="742950" marR="0" lvl="1" indent="-285750" algn="l">
                        <a:lnSpc>
                          <a:spcPct val="100000"/>
                        </a:lnSpc>
                        <a:spcBef>
                          <a:spcPts val="0"/>
                        </a:spcBef>
                        <a:spcAft>
                          <a:spcPts val="0"/>
                        </a:spcAft>
                        <a:buClr>
                          <a:srgbClr val="000000"/>
                        </a:buClr>
                        <a:buFont typeface="Arial" charset="0"/>
                        <a:buChar char="•"/>
                      </a:pPr>
                      <a:r>
                        <a:rPr lang="en-US" sz="2000" b="0" i="0" u="none" strike="noStrike" baseline="0" noProof="0">
                          <a:solidFill>
                            <a:srgbClr val="000000"/>
                          </a:solidFill>
                          <a:latin typeface="Source Sans Pro"/>
                        </a:rPr>
                        <a:t>Burns in very young or elderly </a:t>
                      </a:r>
                    </a:p>
                    <a:p>
                      <a:pPr marL="742950" marR="0" lvl="1" indent="-285750" algn="l">
                        <a:lnSpc>
                          <a:spcPct val="100000"/>
                        </a:lnSpc>
                        <a:spcBef>
                          <a:spcPts val="0"/>
                        </a:spcBef>
                        <a:spcAft>
                          <a:spcPts val="0"/>
                        </a:spcAft>
                        <a:buClr>
                          <a:srgbClr val="000000"/>
                        </a:buClr>
                        <a:buFont typeface="Arial" charset="0"/>
                        <a:buChar char="•"/>
                      </a:pPr>
                      <a:r>
                        <a:rPr lang="en-US" sz="2000" b="0" i="0" u="none" strike="noStrike" baseline="0" noProof="0">
                          <a:solidFill>
                            <a:srgbClr val="000000"/>
                          </a:solidFill>
                          <a:latin typeface="Source Sans Pro"/>
                        </a:rPr>
                        <a:t>Significant pre-burn illness (such as diabetes)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Picture 5">
            <a:extLst>
              <a:ext uri="{FF2B5EF4-FFF2-40B4-BE49-F238E27FC236}">
                <a16:creationId xmlns:a16="http://schemas.microsoft.com/office/drawing/2014/main" id="{B050D208-A9D6-3BC7-2E03-48D5ECA6E8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1107" y="3759073"/>
            <a:ext cx="2590817" cy="1811450"/>
          </a:xfrm>
          <a:prstGeom prst="rect">
            <a:avLst/>
          </a:prstGeom>
        </p:spPr>
      </p:pic>
      <p:sp>
        <p:nvSpPr>
          <p:cNvPr id="3" name="TextBox 2">
            <a:extLst>
              <a:ext uri="{FF2B5EF4-FFF2-40B4-BE49-F238E27FC236}">
                <a16:creationId xmlns:a16="http://schemas.microsoft.com/office/drawing/2014/main" id="{BD0DA5F0-CF5D-1B2B-B27E-594275DFD7C5}"/>
              </a:ext>
            </a:extLst>
          </p:cNvPr>
          <p:cNvSpPr txBox="1"/>
          <p:nvPr/>
        </p:nvSpPr>
        <p:spPr>
          <a:xfrm>
            <a:off x="1083661" y="6034729"/>
            <a:ext cx="9110186" cy="461665"/>
          </a:xfrm>
          <a:prstGeom prst="rect">
            <a:avLst/>
          </a:prstGeom>
          <a:noFill/>
        </p:spPr>
        <p:txBody>
          <a:bodyPr wrap="none" rtlCol="0">
            <a:spAutoFit/>
          </a:bodyPr>
          <a:lstStyle/>
          <a:p>
            <a:r>
              <a:rPr lang="en-US" sz="2400">
                <a:solidFill>
                  <a:schemeClr val="accent2"/>
                </a:solidFill>
                <a:latin typeface="Source Sans Pro" panose="020B0503030403020204" pitchFamily="34" charset="0"/>
                <a:ea typeface="Source Sans Pro" panose="020B0503030403020204" pitchFamily="34" charset="0"/>
                <a:cs typeface="Roboto"/>
              </a:rPr>
              <a:t>Burns are high risk for infection! Clean and dress the wound carefully.  </a:t>
            </a:r>
          </a:p>
        </p:txBody>
      </p:sp>
    </p:spTree>
    <p:extLst>
      <p:ext uri="{BB962C8B-B14F-4D97-AF65-F5344CB8AC3E}">
        <p14:creationId xmlns:p14="http://schemas.microsoft.com/office/powerpoint/2010/main" val="14631766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EEB12D-916C-674A-1392-D321C34AA3BD}"/>
              </a:ext>
            </a:extLst>
          </p:cNvPr>
          <p:cNvSpPr>
            <a:spLocks noGrp="1"/>
          </p:cNvSpPr>
          <p:nvPr>
            <p:ph type="title"/>
          </p:nvPr>
        </p:nvSpPr>
        <p:spPr>
          <a:xfrm>
            <a:off x="342155" y="225166"/>
            <a:ext cx="10515600" cy="1325563"/>
          </a:xfrm>
        </p:spPr>
        <p:txBody>
          <a:bodyPr>
            <a:normAutofit/>
          </a:bodyPr>
          <a:lstStyle/>
          <a:p>
            <a:r>
              <a:rPr lang="en-US" sz="4000">
                <a:solidFill>
                  <a:srgbClr val="1F3864"/>
                </a:solidFill>
                <a:cs typeface="Roboto"/>
              </a:rPr>
              <a:t>Burn surface area assessment</a:t>
            </a:r>
            <a:endParaRPr lang="en-US" sz="4000">
              <a:solidFill>
                <a:srgbClr val="1F3864"/>
              </a:solidFill>
            </a:endParaRPr>
          </a:p>
        </p:txBody>
      </p:sp>
      <p:sp>
        <p:nvSpPr>
          <p:cNvPr id="8" name="Text Placeholder 7">
            <a:extLst>
              <a:ext uri="{FF2B5EF4-FFF2-40B4-BE49-F238E27FC236}">
                <a16:creationId xmlns:a16="http://schemas.microsoft.com/office/drawing/2014/main" id="{AEAFDC76-F3A1-BBC9-938F-14B6997EF9F7}"/>
              </a:ext>
            </a:extLst>
          </p:cNvPr>
          <p:cNvSpPr>
            <a:spLocks noGrp="1"/>
          </p:cNvSpPr>
          <p:nvPr>
            <p:ph type="body" idx="1"/>
          </p:nvPr>
        </p:nvSpPr>
        <p:spPr/>
        <p:txBody>
          <a:bodyPr/>
          <a:lstStyle/>
          <a:p>
            <a:pPr algn="ctr"/>
            <a:r>
              <a:rPr lang="en-US">
                <a:latin typeface="Source Sans Pro"/>
                <a:ea typeface="Source Sans Pro"/>
                <a:cs typeface="Roboto"/>
              </a:rPr>
              <a:t>Adult</a:t>
            </a:r>
            <a:endParaRPr lang="en-US"/>
          </a:p>
        </p:txBody>
      </p:sp>
      <p:pic>
        <p:nvPicPr>
          <p:cNvPr id="13" name="Picture 13" descr="A picture containing text&#10;&#10;Description automatically generated">
            <a:extLst>
              <a:ext uri="{FF2B5EF4-FFF2-40B4-BE49-F238E27FC236}">
                <a16:creationId xmlns:a16="http://schemas.microsoft.com/office/drawing/2014/main" id="{ACDD08BF-3BEB-FFE5-D3D6-A716DE15AA5B}"/>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39788" y="2553866"/>
            <a:ext cx="5157787" cy="3587006"/>
          </a:xfrm>
        </p:spPr>
      </p:pic>
      <p:sp>
        <p:nvSpPr>
          <p:cNvPr id="10" name="Text Placeholder 9">
            <a:extLst>
              <a:ext uri="{FF2B5EF4-FFF2-40B4-BE49-F238E27FC236}">
                <a16:creationId xmlns:a16="http://schemas.microsoft.com/office/drawing/2014/main" id="{3CA1F681-3C5C-4DB0-5AA3-7016C708CA9A}"/>
              </a:ext>
            </a:extLst>
          </p:cNvPr>
          <p:cNvSpPr>
            <a:spLocks noGrp="1"/>
          </p:cNvSpPr>
          <p:nvPr>
            <p:ph type="body" sz="quarter" idx="3"/>
          </p:nvPr>
        </p:nvSpPr>
        <p:spPr/>
        <p:txBody>
          <a:bodyPr/>
          <a:lstStyle/>
          <a:p>
            <a:pPr algn="ctr"/>
            <a:r>
              <a:rPr lang="en-US">
                <a:latin typeface="Source Sans Pro"/>
                <a:ea typeface="Source Sans Pro"/>
                <a:cs typeface="Roboto"/>
              </a:rPr>
              <a:t>Child</a:t>
            </a:r>
            <a:endParaRPr lang="en-US"/>
          </a:p>
        </p:txBody>
      </p:sp>
      <p:pic>
        <p:nvPicPr>
          <p:cNvPr id="12" name="Picture 12" descr="A picture containing text, toy, doll&#10;&#10;Description automatically generated">
            <a:extLst>
              <a:ext uri="{FF2B5EF4-FFF2-40B4-BE49-F238E27FC236}">
                <a16:creationId xmlns:a16="http://schemas.microsoft.com/office/drawing/2014/main" id="{F494CD9B-4429-16E5-5C73-58335ABD219A}"/>
              </a:ext>
            </a:extLst>
          </p:cNvPr>
          <p:cNvPicPr>
            <a:picLocks noGrp="1" noChangeAspect="1"/>
          </p:cNvPicPr>
          <p:nvPr>
            <p:ph sz="quarter" idx="4"/>
          </p:nvPr>
        </p:nvPicPr>
        <p:blipFill>
          <a:blip r:embed="rId4" cstate="email">
            <a:extLst>
              <a:ext uri="{28A0092B-C50C-407E-A947-70E740481C1C}">
                <a14:useLocalDpi xmlns:a14="http://schemas.microsoft.com/office/drawing/2010/main"/>
              </a:ext>
            </a:extLst>
          </a:blip>
          <a:stretch>
            <a:fillRect/>
          </a:stretch>
        </p:blipFill>
        <p:spPr>
          <a:xfrm>
            <a:off x="6172200" y="2545297"/>
            <a:ext cx="5183188" cy="3604144"/>
          </a:xfrm>
        </p:spPr>
      </p:pic>
    </p:spTree>
    <p:extLst>
      <p:ext uri="{BB962C8B-B14F-4D97-AF65-F5344CB8AC3E}">
        <p14:creationId xmlns:p14="http://schemas.microsoft.com/office/powerpoint/2010/main" val="6371448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225" y="320246"/>
            <a:ext cx="10515600" cy="1325563"/>
          </a:xfrm>
        </p:spPr>
        <p:txBody>
          <a:bodyPr>
            <a:normAutofit/>
          </a:bodyPr>
          <a:lstStyle/>
          <a:p>
            <a:r>
              <a:rPr lang="en-US" sz="4000">
                <a:solidFill>
                  <a:schemeClr val="accent1">
                    <a:lumMod val="50000"/>
                  </a:schemeClr>
                </a:solidFill>
              </a:rPr>
              <a:t>Workbook Question 5</a:t>
            </a:r>
          </a:p>
        </p:txBody>
      </p:sp>
      <p:sp>
        <p:nvSpPr>
          <p:cNvPr id="3" name="Content Placeholder 2"/>
          <p:cNvSpPr>
            <a:spLocks noGrp="1"/>
          </p:cNvSpPr>
          <p:nvPr>
            <p:ph idx="1"/>
          </p:nvPr>
        </p:nvSpPr>
        <p:spPr>
          <a:xfrm>
            <a:off x="372585" y="1446131"/>
            <a:ext cx="8897199" cy="4674734"/>
          </a:xfrm>
        </p:spPr>
        <p:txBody>
          <a:bodyPr>
            <a:normAutofit/>
          </a:bodyPr>
          <a:lstStyle/>
          <a:p>
            <a:pPr marL="0" indent="0">
              <a:buNone/>
            </a:pPr>
            <a:r>
              <a:rPr lang="en-US" sz="2400"/>
              <a:t>Using the workbook section above, list what you would DO to manage the following injuries </a:t>
            </a:r>
          </a:p>
          <a:p>
            <a:pPr marL="0" indent="0">
              <a:buNone/>
            </a:pPr>
            <a:endParaRPr lang="en-US" sz="2400"/>
          </a:p>
          <a:p>
            <a:pPr marL="514350" indent="-514350">
              <a:buAutoNum type="arabicPeriod"/>
            </a:pPr>
            <a:r>
              <a:rPr lang="en-US" sz="2400"/>
              <a:t>Pelvic Fracture</a:t>
            </a:r>
          </a:p>
          <a:p>
            <a:pPr marL="514350" indent="-514350">
              <a:buAutoNum type="arabicPeriod"/>
            </a:pPr>
            <a:endParaRPr lang="en-US" sz="2400"/>
          </a:p>
          <a:p>
            <a:pPr marL="514350" indent="-514350">
              <a:buAutoNum type="arabicPeriod"/>
            </a:pPr>
            <a:r>
              <a:rPr lang="en-US" sz="2400"/>
              <a:t>Burn injury in an adult</a:t>
            </a:r>
          </a:p>
          <a:p>
            <a:pPr marL="514350" indent="-514350">
              <a:buAutoNum type="arabicPeriod"/>
            </a:pPr>
            <a:endParaRPr lang="en-US" sz="2400"/>
          </a:p>
          <a:p>
            <a:pPr marL="514350" indent="-514350">
              <a:buAutoNum type="arabicPeriod"/>
            </a:pPr>
            <a:r>
              <a:rPr lang="en-US" sz="2400"/>
              <a:t>Abdominal injury</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35399" y="365124"/>
            <a:ext cx="2170852" cy="1696758"/>
          </a:xfrm>
          <a:prstGeom prst="rect">
            <a:avLst/>
          </a:prstGeom>
        </p:spPr>
      </p:pic>
    </p:spTree>
    <p:extLst>
      <p:ext uri="{BB962C8B-B14F-4D97-AF65-F5344CB8AC3E}">
        <p14:creationId xmlns:p14="http://schemas.microsoft.com/office/powerpoint/2010/main" val="16233423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Trauma </a:t>
            </a:r>
          </a:p>
        </p:txBody>
      </p:sp>
      <p:sp>
        <p:nvSpPr>
          <p:cNvPr id="7" name="Google Shape;50;p1">
            <a:extLst>
              <a:ext uri="{FF2B5EF4-FFF2-40B4-BE49-F238E27FC236}">
                <a16:creationId xmlns:a16="http://schemas.microsoft.com/office/drawing/2014/main" id="{CD118F75-F65B-C1DC-4DF4-6F8B90A993C3}"/>
              </a:ext>
            </a:extLst>
          </p:cNvPr>
          <p:cNvSpPr txBox="1"/>
          <p:nvPr/>
        </p:nvSpPr>
        <p:spPr>
          <a:xfrm>
            <a:off x="-236957" y="3428512"/>
            <a:ext cx="12105453" cy="523180"/>
          </a:xfrm>
          <a:prstGeom prst="rect">
            <a:avLst/>
          </a:prstGeom>
          <a:noFill/>
          <a:ln>
            <a:noFill/>
          </a:ln>
        </p:spPr>
        <p:txBody>
          <a:bodyPr spcFirstLastPara="1" wrap="square" lIns="36575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r>
              <a:rPr lang="en-US" sz="2800" b="1">
                <a:solidFill>
                  <a:schemeClr val="accent1">
                    <a:lumMod val="50000"/>
                  </a:schemeClr>
                </a:solidFill>
                <a:latin typeface="Source Sans Pro"/>
                <a:ea typeface="Quattrocento Sans"/>
                <a:cs typeface="Quattrocento Sans"/>
                <a:sym typeface="Quattrocento Sans"/>
              </a:rPr>
              <a:t>Part 4: Special Populations and Disposition</a:t>
            </a:r>
            <a:endParaRPr lang="en-US" sz="2800" i="0" u="none" strike="noStrike" cap="none">
              <a:solidFill>
                <a:schemeClr val="accent1">
                  <a:lumMod val="50000"/>
                </a:schemeClr>
              </a:solidFill>
              <a:latin typeface="Source Sans Pro"/>
              <a:ea typeface="Quattrocento Sans"/>
              <a:cs typeface="Quattrocento Sans"/>
            </a:endParaRPr>
          </a:p>
        </p:txBody>
      </p:sp>
    </p:spTree>
    <p:extLst>
      <p:ext uri="{BB962C8B-B14F-4D97-AF65-F5344CB8AC3E}">
        <p14:creationId xmlns:p14="http://schemas.microsoft.com/office/powerpoint/2010/main" val="4119344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latin typeface="Source Sans Pro"/>
                <a:ea typeface="Roboto"/>
                <a:cs typeface="Roboto"/>
              </a:rPr>
              <a:t>Special Populations: Trauma in Pregnancy</a:t>
            </a:r>
          </a:p>
        </p:txBody>
      </p:sp>
      <p:sp>
        <p:nvSpPr>
          <p:cNvPr id="3" name="Content Placeholder 2"/>
          <p:cNvSpPr>
            <a:spLocks noGrp="1"/>
          </p:cNvSpPr>
          <p:nvPr>
            <p:ph idx="1"/>
          </p:nvPr>
        </p:nvSpPr>
        <p:spPr/>
        <p:txBody>
          <a:bodyPr vert="horz" lIns="91440" tIns="45720" rIns="91440" bIns="45720" rtlCol="0" anchor="t">
            <a:normAutofit/>
          </a:bodyPr>
          <a:lstStyle/>
          <a:p>
            <a:r>
              <a:rPr lang="en-US" sz="2400">
                <a:latin typeface="Source Sans Pro"/>
                <a:ea typeface="Roboto"/>
                <a:cs typeface="Roboto"/>
              </a:rPr>
              <a:t>Any female trauma patient between the ages of 10-50 years old should have a </a:t>
            </a:r>
            <a:r>
              <a:rPr lang="en-US" sz="2400">
                <a:solidFill>
                  <a:schemeClr val="accent2"/>
                </a:solidFill>
                <a:latin typeface="Source Sans Pro"/>
                <a:ea typeface="Roboto"/>
                <a:cs typeface="Roboto"/>
              </a:rPr>
              <a:t>pregnancy test.</a:t>
            </a:r>
          </a:p>
          <a:p>
            <a:r>
              <a:rPr lang="en-US" sz="2400">
                <a:latin typeface="Source Sans Pro"/>
                <a:ea typeface="Roboto"/>
                <a:cs typeface="Roboto"/>
              </a:rPr>
              <a:t>Pregnancy causes many changes in maternal physiology.</a:t>
            </a:r>
          </a:p>
          <a:p>
            <a:pPr lvl="1"/>
            <a:r>
              <a:rPr lang="en-US">
                <a:latin typeface="Source Sans Pro"/>
                <a:ea typeface="Roboto"/>
                <a:cs typeface="Roboto"/>
              </a:rPr>
              <a:t>Even minor trauma may result in harm to the mother and fetus.</a:t>
            </a:r>
          </a:p>
          <a:p>
            <a:pPr lvl="1"/>
            <a:r>
              <a:rPr lang="en-US">
                <a:latin typeface="Source Sans Pro"/>
                <a:ea typeface="Roboto"/>
                <a:cs typeface="Roboto"/>
              </a:rPr>
              <a:t>Women in their third trimester are at risk for placental abruption, uterine rupture and premature </a:t>
            </a:r>
            <a:r>
              <a:rPr lang="en-US" err="1">
                <a:latin typeface="Source Sans Pro"/>
                <a:ea typeface="Roboto"/>
                <a:cs typeface="Roboto"/>
              </a:rPr>
              <a:t>labour</a:t>
            </a:r>
            <a:r>
              <a:rPr lang="en-US">
                <a:latin typeface="Source Sans Pro"/>
                <a:ea typeface="Roboto"/>
                <a:cs typeface="Roboto"/>
              </a:rPr>
              <a:t>.</a:t>
            </a:r>
          </a:p>
          <a:p>
            <a:r>
              <a:rPr lang="en-US" sz="2400">
                <a:latin typeface="Source Sans Pro"/>
                <a:ea typeface="Roboto"/>
                <a:cs typeface="Roboto"/>
              </a:rPr>
              <a:t>Keeping the mother alive is the best way to keep the baby alive.</a:t>
            </a:r>
          </a:p>
          <a:p>
            <a:r>
              <a:rPr lang="en-US" sz="2400">
                <a:latin typeface="Source Sans Pro"/>
                <a:ea typeface="Roboto"/>
                <a:cs typeface="Roboto"/>
              </a:rPr>
              <a:t>When taking your SAMPLE history ask about gestational age and any pregnancy complications. </a:t>
            </a:r>
            <a:endParaRPr lang="en-US" sz="2400">
              <a:latin typeface="Source Sans Pro"/>
            </a:endParaRPr>
          </a:p>
          <a:p>
            <a:endParaRPr lang="en-US" sz="2400">
              <a:latin typeface="Source Sans Pro"/>
            </a:endParaRPr>
          </a:p>
          <a:p>
            <a:endParaRPr lang="en-US" sz="2400">
              <a:latin typeface="Source Sans Pro"/>
            </a:endParaRPr>
          </a:p>
          <a:p>
            <a:endParaRPr lang="en-US" sz="2400">
              <a:latin typeface="Source Sans Pro"/>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1191" y="506147"/>
            <a:ext cx="800239" cy="1031195"/>
          </a:xfrm>
          <a:prstGeom prst="rect">
            <a:avLst/>
          </a:prstGeom>
        </p:spPr>
      </p:pic>
      <p:pic>
        <p:nvPicPr>
          <p:cNvPr id="5" name="Picture 5" descr="A picture containing rectangle&#10;&#10;Description automatically generated">
            <a:extLst>
              <a:ext uri="{FF2B5EF4-FFF2-40B4-BE49-F238E27FC236}">
                <a16:creationId xmlns:a16="http://schemas.microsoft.com/office/drawing/2014/main" id="{970DE367-35E6-9278-ED9C-19A917B06F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38006" y="1691958"/>
            <a:ext cx="2499519" cy="1724016"/>
          </a:xfrm>
          <a:prstGeom prst="rect">
            <a:avLst/>
          </a:prstGeom>
        </p:spPr>
      </p:pic>
    </p:spTree>
    <p:extLst>
      <p:ext uri="{BB962C8B-B14F-4D97-AF65-F5344CB8AC3E}">
        <p14:creationId xmlns:p14="http://schemas.microsoft.com/office/powerpoint/2010/main" val="3754063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latin typeface="Source Sans Pro"/>
                <a:ea typeface="Roboto"/>
                <a:cs typeface="Roboto"/>
              </a:rPr>
              <a:t>Special Considerations: Trauma in Pregnancy</a:t>
            </a:r>
            <a:endParaRPr lang="en-US" sz="4000">
              <a:solidFill>
                <a:schemeClr val="tx2"/>
              </a:solidFill>
              <a:latin typeface="Source Sans Pro"/>
              <a:ea typeface="Roboto"/>
              <a:cs typeface="Roboto"/>
            </a:endParaRPr>
          </a:p>
        </p:txBody>
      </p:sp>
      <p:sp>
        <p:nvSpPr>
          <p:cNvPr id="3" name="Content Placeholder 2"/>
          <p:cNvSpPr>
            <a:spLocks noGrp="1"/>
          </p:cNvSpPr>
          <p:nvPr>
            <p:ph idx="1"/>
          </p:nvPr>
        </p:nvSpPr>
        <p:spPr/>
        <p:txBody>
          <a:bodyPr vert="horz" lIns="91440" tIns="45720" rIns="91440" bIns="45720" rtlCol="0" anchor="t">
            <a:noAutofit/>
          </a:bodyPr>
          <a:lstStyle/>
          <a:p>
            <a:pPr marL="0" indent="0">
              <a:buNone/>
            </a:pPr>
            <a:r>
              <a:rPr lang="en-US" sz="2400">
                <a:latin typeface="Source Sans Pro"/>
                <a:ea typeface="Roboto"/>
                <a:cs typeface="Roboto"/>
              </a:rPr>
              <a:t>Primary Survey</a:t>
            </a:r>
          </a:p>
          <a:p>
            <a:r>
              <a:rPr lang="en-US" sz="2400" b="1">
                <a:latin typeface="Source Sans Pro"/>
                <a:ea typeface="Roboto"/>
                <a:cs typeface="Roboto"/>
              </a:rPr>
              <a:t>A</a:t>
            </a:r>
            <a:r>
              <a:rPr lang="en-US" sz="2400">
                <a:latin typeface="Source Sans Pro"/>
                <a:ea typeface="Roboto"/>
                <a:cs typeface="Roboto"/>
              </a:rPr>
              <a:t>irway: Pregnancy makes airway obstruction more likely. </a:t>
            </a:r>
            <a:endParaRPr lang="en-US" sz="2400">
              <a:latin typeface="Source Sans Pro"/>
            </a:endParaRPr>
          </a:p>
          <a:p>
            <a:r>
              <a:rPr lang="en-US" sz="2400" b="1">
                <a:latin typeface="Source Sans Pro"/>
                <a:ea typeface="Roboto"/>
                <a:cs typeface="Roboto"/>
              </a:rPr>
              <a:t>B</a:t>
            </a:r>
            <a:r>
              <a:rPr lang="en-US" sz="2400">
                <a:latin typeface="Source Sans Pro"/>
                <a:ea typeface="Roboto"/>
                <a:cs typeface="Roboto"/>
              </a:rPr>
              <a:t>reathing: Diaphragm is pushed up by the uterus, leaving less lung space</a:t>
            </a:r>
          </a:p>
          <a:p>
            <a:r>
              <a:rPr lang="en-US" sz="2400" b="1">
                <a:latin typeface="Source Sans Pro"/>
                <a:ea typeface="Roboto"/>
                <a:cs typeface="Roboto"/>
              </a:rPr>
              <a:t>C</a:t>
            </a:r>
            <a:r>
              <a:rPr lang="en-US" sz="2400">
                <a:latin typeface="Source Sans Pro"/>
                <a:ea typeface="Roboto"/>
                <a:cs typeface="Roboto"/>
              </a:rPr>
              <a:t>irculation: Check </a:t>
            </a:r>
            <a:r>
              <a:rPr lang="en-US" sz="2400">
                <a:solidFill>
                  <a:schemeClr val="accent2"/>
                </a:solidFill>
                <a:latin typeface="Source Sans Pro"/>
                <a:ea typeface="Roboto"/>
                <a:cs typeface="Roboto"/>
              </a:rPr>
              <a:t>vaginal bleeding</a:t>
            </a:r>
            <a:r>
              <a:rPr lang="en-US" sz="2400">
                <a:latin typeface="Source Sans Pro"/>
                <a:ea typeface="Roboto"/>
                <a:cs typeface="Roboto"/>
              </a:rPr>
              <a:t>. Place patient in LEFT LATERAL POSITION.</a:t>
            </a:r>
          </a:p>
          <a:p>
            <a:r>
              <a:rPr lang="en-US" sz="2400" b="1">
                <a:latin typeface="Source Sans Pro"/>
                <a:ea typeface="Roboto"/>
                <a:cs typeface="Roboto"/>
              </a:rPr>
              <a:t>D</a:t>
            </a:r>
            <a:r>
              <a:rPr lang="en-US" sz="2400">
                <a:latin typeface="Source Sans Pro"/>
                <a:ea typeface="Roboto"/>
                <a:cs typeface="Roboto"/>
              </a:rPr>
              <a:t>isability: Always </a:t>
            </a:r>
            <a:r>
              <a:rPr lang="en-US" sz="2400">
                <a:solidFill>
                  <a:schemeClr val="accent2"/>
                </a:solidFill>
                <a:latin typeface="Source Sans Pro"/>
                <a:ea typeface="Roboto"/>
                <a:cs typeface="Roboto"/>
              </a:rPr>
              <a:t>consider eclampsia</a:t>
            </a:r>
            <a:r>
              <a:rPr lang="en-US" sz="2400">
                <a:latin typeface="Source Sans Pro"/>
                <a:ea typeface="Roboto"/>
                <a:cs typeface="Roboto"/>
              </a:rPr>
              <a:t> if seizures. </a:t>
            </a:r>
            <a:endParaRPr lang="en-US" sz="2400">
              <a:latin typeface="Source Sans Pro"/>
            </a:endParaRPr>
          </a:p>
          <a:p>
            <a:r>
              <a:rPr lang="en-US" sz="2400" b="1">
                <a:latin typeface="Source Sans Pro"/>
                <a:ea typeface="Roboto"/>
                <a:cs typeface="Roboto"/>
              </a:rPr>
              <a:t>E</a:t>
            </a:r>
            <a:r>
              <a:rPr lang="en-US" sz="2400">
                <a:latin typeface="Source Sans Pro"/>
                <a:ea typeface="Roboto"/>
                <a:cs typeface="Roboto"/>
              </a:rPr>
              <a:t>xposure: Keep the patient warm.</a:t>
            </a:r>
            <a:endParaRPr lang="en-US" sz="2400">
              <a:latin typeface="Source Sans Pro"/>
            </a:endParaRPr>
          </a:p>
          <a:p>
            <a:endParaRPr lang="en-US" sz="2400">
              <a:latin typeface="Source Sans Pro"/>
            </a:endParaRPr>
          </a:p>
          <a:p>
            <a:endParaRPr lang="en-US" sz="2400">
              <a:latin typeface="Source Sans Pro"/>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5072" y="233053"/>
            <a:ext cx="883543" cy="1133579"/>
          </a:xfrm>
          <a:prstGeom prst="rect">
            <a:avLst/>
          </a:prstGeom>
        </p:spPr>
      </p:pic>
      <p:pic>
        <p:nvPicPr>
          <p:cNvPr id="6" name="Picture 6" descr="A picture containing logo&#10;&#10;Description automatically generated">
            <a:extLst>
              <a:ext uri="{FF2B5EF4-FFF2-40B4-BE49-F238E27FC236}">
                <a16:creationId xmlns:a16="http://schemas.microsoft.com/office/drawing/2014/main" id="{510C29EF-9A91-7792-48B2-018EEA73EB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26791" y="3593334"/>
            <a:ext cx="2365575" cy="1650214"/>
          </a:xfrm>
          <a:prstGeom prst="rect">
            <a:avLst/>
          </a:prstGeom>
        </p:spPr>
      </p:pic>
      <p:sp>
        <p:nvSpPr>
          <p:cNvPr id="7" name="TextBox 6">
            <a:extLst>
              <a:ext uri="{FF2B5EF4-FFF2-40B4-BE49-F238E27FC236}">
                <a16:creationId xmlns:a16="http://schemas.microsoft.com/office/drawing/2014/main" id="{87F0AD31-32CE-76D8-08FF-3FAA4FA47716}"/>
              </a:ext>
            </a:extLst>
          </p:cNvPr>
          <p:cNvSpPr txBox="1"/>
          <p:nvPr/>
        </p:nvSpPr>
        <p:spPr>
          <a:xfrm>
            <a:off x="810446" y="5928633"/>
            <a:ext cx="10028707" cy="738664"/>
          </a:xfrm>
          <a:prstGeom prst="rect">
            <a:avLst/>
          </a:prstGeom>
          <a:noFill/>
        </p:spPr>
        <p:txBody>
          <a:bodyPr wrap="none" rtlCol="0">
            <a:spAutoFit/>
          </a:bodyPr>
          <a:lstStyle/>
          <a:p>
            <a:r>
              <a:rPr lang="en-US" sz="2400">
                <a:solidFill>
                  <a:schemeClr val="tx2"/>
                </a:solidFill>
                <a:latin typeface="Source Sans Pro"/>
                <a:ea typeface="Roboto"/>
                <a:cs typeface="Roboto"/>
              </a:rPr>
              <a:t>Plan for early HANDOVER/TRANSFER to a specialist </a:t>
            </a:r>
            <a:r>
              <a:rPr lang="en-US" sz="2400" err="1">
                <a:solidFill>
                  <a:schemeClr val="tx2"/>
                </a:solidFill>
                <a:latin typeface="Source Sans Pro"/>
                <a:ea typeface="Roboto"/>
                <a:cs typeface="Roboto"/>
              </a:rPr>
              <a:t>centre</a:t>
            </a:r>
            <a:r>
              <a:rPr lang="en-US" sz="2400">
                <a:solidFill>
                  <a:schemeClr val="tx2"/>
                </a:solidFill>
                <a:latin typeface="Source Sans Pro"/>
                <a:ea typeface="Roboto"/>
                <a:cs typeface="Roboto"/>
              </a:rPr>
              <a:t> with obstetric care!</a:t>
            </a:r>
          </a:p>
          <a:p>
            <a:endParaRPr lang="en-US"/>
          </a:p>
        </p:txBody>
      </p:sp>
    </p:spTree>
    <p:extLst>
      <p:ext uri="{BB962C8B-B14F-4D97-AF65-F5344CB8AC3E}">
        <p14:creationId xmlns:p14="http://schemas.microsoft.com/office/powerpoint/2010/main" val="19458658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latin typeface="Source Sans Pro"/>
                <a:ea typeface="Roboto"/>
                <a:cs typeface="Roboto"/>
              </a:rPr>
              <a:t>Special Considerations: Trauma in Pregnancy</a:t>
            </a:r>
            <a:endParaRPr lang="en-US" sz="4000">
              <a:solidFill>
                <a:srgbClr val="44546A"/>
              </a:solidFill>
              <a:latin typeface="Source Sans Pro"/>
              <a:ea typeface="Roboto"/>
              <a:cs typeface="Roboto"/>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a:latin typeface="Source Sans Pro"/>
                <a:ea typeface="Roboto"/>
                <a:cs typeface="Roboto"/>
              </a:rPr>
              <a:t>Common conditions caused by trauma: </a:t>
            </a:r>
            <a:endParaRPr lang="en-US" sz="2400">
              <a:latin typeface="Source Sans Pro"/>
            </a:endParaRPr>
          </a:p>
          <a:p>
            <a:r>
              <a:rPr lang="en-US" sz="2400">
                <a:latin typeface="Source Sans Pro"/>
                <a:ea typeface="Roboto"/>
                <a:cs typeface="Roboto"/>
              </a:rPr>
              <a:t>Preterm (early) </a:t>
            </a:r>
            <a:r>
              <a:rPr lang="en-US" sz="2400" err="1">
                <a:latin typeface="Source Sans Pro"/>
                <a:ea typeface="Roboto"/>
                <a:cs typeface="Roboto"/>
              </a:rPr>
              <a:t>labour</a:t>
            </a:r>
            <a:endParaRPr lang="en-US" sz="2400">
              <a:latin typeface="Source Sans Pro"/>
              <a:ea typeface="Roboto"/>
              <a:cs typeface="Roboto"/>
            </a:endParaRPr>
          </a:p>
          <a:p>
            <a:pPr lvl="1"/>
            <a:r>
              <a:rPr lang="en-US">
                <a:latin typeface="Source Sans Pro"/>
                <a:ea typeface="Roboto"/>
                <a:cs typeface="Roboto"/>
              </a:rPr>
              <a:t>With or without premature rupture of membranes (loss of fluid surrounding the baby)</a:t>
            </a:r>
          </a:p>
          <a:p>
            <a:r>
              <a:rPr lang="en-US" sz="2400">
                <a:latin typeface="Source Sans Pro"/>
                <a:ea typeface="Roboto"/>
                <a:cs typeface="Roboto"/>
              </a:rPr>
              <a:t>Placental abruption or uterine rupture causing </a:t>
            </a:r>
            <a:r>
              <a:rPr lang="en-US" sz="2400">
                <a:solidFill>
                  <a:schemeClr val="accent2"/>
                </a:solidFill>
                <a:latin typeface="Source Sans Pro"/>
                <a:ea typeface="Roboto"/>
                <a:cs typeface="Roboto"/>
              </a:rPr>
              <a:t>blood loss and shock</a:t>
            </a:r>
          </a:p>
          <a:p>
            <a:r>
              <a:rPr lang="en-US" sz="2400">
                <a:latin typeface="Source Sans Pro"/>
                <a:ea typeface="Roboto"/>
                <a:cs typeface="Roboto"/>
              </a:rPr>
              <a:t>Seizures/convulsions</a:t>
            </a:r>
          </a:p>
          <a:p>
            <a:endParaRPr lang="en-US" sz="2400">
              <a:latin typeface="Source Sans Pro"/>
            </a:endParaRPr>
          </a:p>
          <a:p>
            <a:endParaRPr lang="en-US" sz="2400">
              <a:latin typeface="Source Sans Pro"/>
            </a:endParaRPr>
          </a:p>
          <a:p>
            <a:endParaRPr lang="en-US" sz="2400">
              <a:latin typeface="Source Sans Pro"/>
            </a:endParaRPr>
          </a:p>
          <a:p>
            <a:endParaRPr lang="en-US" sz="2400">
              <a:latin typeface="Source Sans Pro"/>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6799" y="241952"/>
            <a:ext cx="945747" cy="1211334"/>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F8D75265-BD8F-17A1-1F0C-78A3D9B6B5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5870" y="3091026"/>
            <a:ext cx="4510391" cy="3146628"/>
          </a:xfrm>
          <a:prstGeom prst="rect">
            <a:avLst/>
          </a:prstGeom>
        </p:spPr>
      </p:pic>
    </p:spTree>
    <p:extLst>
      <p:ext uri="{BB962C8B-B14F-4D97-AF65-F5344CB8AC3E}">
        <p14:creationId xmlns:p14="http://schemas.microsoft.com/office/powerpoint/2010/main" val="1031686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diagram&#10;&#10;Description automatically generated">
            <a:extLst>
              <a:ext uri="{FF2B5EF4-FFF2-40B4-BE49-F238E27FC236}">
                <a16:creationId xmlns:a16="http://schemas.microsoft.com/office/drawing/2014/main" id="{EA43E6AA-E4AC-9F8E-9542-411E9BFC4B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7539" y="3486955"/>
            <a:ext cx="3751560" cy="2612091"/>
          </a:xfrm>
          <a:prstGeom prst="rect">
            <a:avLst/>
          </a:prstGeom>
        </p:spPr>
      </p:pic>
      <p:sp>
        <p:nvSpPr>
          <p:cNvPr id="2" name="Title 1"/>
          <p:cNvSpPr>
            <a:spLocks noGrp="1"/>
          </p:cNvSpPr>
          <p:nvPr>
            <p:ph type="title"/>
          </p:nvPr>
        </p:nvSpPr>
        <p:spPr/>
        <p:txBody>
          <a:bodyPr>
            <a:normAutofit/>
          </a:bodyPr>
          <a:lstStyle/>
          <a:p>
            <a:r>
              <a:rPr lang="en-US" sz="4000">
                <a:solidFill>
                  <a:srgbClr val="44546A"/>
                </a:solidFill>
              </a:rPr>
              <a:t>Airway Assessment</a:t>
            </a:r>
          </a:p>
        </p:txBody>
      </p:sp>
      <p:sp>
        <p:nvSpPr>
          <p:cNvPr id="4" name="Content Placeholder 3">
            <a:extLst>
              <a:ext uri="{FF2B5EF4-FFF2-40B4-BE49-F238E27FC236}">
                <a16:creationId xmlns:a16="http://schemas.microsoft.com/office/drawing/2014/main" id="{4E85EB2E-C6D2-258B-8CAF-699CBA1F50B2}"/>
              </a:ext>
            </a:extLst>
          </p:cNvPr>
          <p:cNvSpPr>
            <a:spLocks noGrp="1"/>
          </p:cNvSpPr>
          <p:nvPr>
            <p:ph idx="1"/>
          </p:nvPr>
        </p:nvSpPr>
        <p:spPr/>
        <p:txBody>
          <a:bodyPr vert="horz" lIns="91440" tIns="45720" rIns="91440" bIns="45720" rtlCol="0" anchor="t">
            <a:normAutofit/>
          </a:bodyPr>
          <a:lstStyle/>
          <a:p>
            <a:pPr marL="0" indent="0">
              <a:buNone/>
            </a:pPr>
            <a:r>
              <a:rPr lang="en-US" sz="2400" b="1">
                <a:cs typeface="Arial"/>
              </a:rPr>
              <a:t>Look </a:t>
            </a:r>
            <a:r>
              <a:rPr lang="en-US" sz="2400">
                <a:cs typeface="Arial"/>
              </a:rPr>
              <a:t>for vomit, tongue or other objects obstructing the airway.</a:t>
            </a:r>
            <a:endParaRPr lang="en-US"/>
          </a:p>
          <a:p>
            <a:pPr marL="0" indent="0">
              <a:buNone/>
            </a:pPr>
            <a:r>
              <a:rPr lang="en-US" sz="2400" b="1">
                <a:cs typeface="Arial"/>
              </a:rPr>
              <a:t>Look </a:t>
            </a:r>
            <a:r>
              <a:rPr lang="en-US" sz="2400">
                <a:cs typeface="Arial"/>
              </a:rPr>
              <a:t>for burned nasal hairs or soot around the nose or mouth.</a:t>
            </a:r>
          </a:p>
          <a:p>
            <a:pPr marL="0" indent="0">
              <a:buNone/>
            </a:pPr>
            <a:r>
              <a:rPr lang="en-US" sz="2400" b="1">
                <a:cs typeface="Arial"/>
              </a:rPr>
              <a:t>Look </a:t>
            </a:r>
            <a:r>
              <a:rPr lang="en-US" sz="2400">
                <a:cs typeface="Arial"/>
              </a:rPr>
              <a:t>for head or neck trauma.</a:t>
            </a:r>
          </a:p>
          <a:p>
            <a:pPr marL="0" indent="0">
              <a:buNone/>
            </a:pPr>
            <a:r>
              <a:rPr lang="en-US" sz="2400" b="1">
                <a:cs typeface="Arial"/>
              </a:rPr>
              <a:t>Look </a:t>
            </a:r>
            <a:r>
              <a:rPr lang="en-US" sz="2400">
                <a:cs typeface="Arial"/>
              </a:rPr>
              <a:t>for expanding neck </a:t>
            </a:r>
            <a:r>
              <a:rPr lang="en-US" sz="2400" err="1">
                <a:cs typeface="Arial"/>
              </a:rPr>
              <a:t>haematoma</a:t>
            </a:r>
            <a:r>
              <a:rPr lang="en-US" sz="2400">
                <a:cs typeface="Arial"/>
              </a:rPr>
              <a:t> (bleeding under the skin).</a:t>
            </a:r>
          </a:p>
          <a:p>
            <a:pPr marL="0" indent="0">
              <a:buNone/>
            </a:pPr>
            <a:r>
              <a:rPr lang="en-US" sz="2400" b="1">
                <a:cs typeface="Arial"/>
              </a:rPr>
              <a:t>Assess</a:t>
            </a:r>
            <a:r>
              <a:rPr lang="en-US" sz="2400">
                <a:cs typeface="Arial"/>
              </a:rPr>
              <a:t> for altered mental status. </a:t>
            </a:r>
          </a:p>
          <a:p>
            <a:pPr marL="0" indent="0">
              <a:buNone/>
            </a:pPr>
            <a:r>
              <a:rPr lang="en-US" sz="2400" b="1">
                <a:cs typeface="Arial"/>
              </a:rPr>
              <a:t>Listen</a:t>
            </a:r>
            <a:r>
              <a:rPr lang="en-US" sz="2400">
                <a:cs typeface="Arial"/>
              </a:rPr>
              <a:t> for abnormal airway sounds.</a:t>
            </a:r>
          </a:p>
          <a:p>
            <a:pPr lvl="1"/>
            <a:r>
              <a:rPr lang="en-US">
                <a:cs typeface="Arial"/>
              </a:rPr>
              <a:t>Gurgling</a:t>
            </a:r>
          </a:p>
          <a:p>
            <a:pPr lvl="1"/>
            <a:r>
              <a:rPr lang="en-US">
                <a:cs typeface="Arial"/>
              </a:rPr>
              <a:t>Snoring</a:t>
            </a:r>
          </a:p>
          <a:p>
            <a:pPr lvl="1"/>
            <a:r>
              <a:rPr lang="en-US">
                <a:cs typeface="Arial"/>
              </a:rPr>
              <a:t>Stridor</a:t>
            </a:r>
          </a:p>
          <a:p>
            <a:pPr lvl="1"/>
            <a:r>
              <a:rPr lang="en-US">
                <a:cs typeface="Arial"/>
              </a:rPr>
              <a:t>Noisy breathing</a:t>
            </a:r>
            <a:endParaRPr lang="en-US"/>
          </a:p>
        </p:txBody>
      </p:sp>
      <p:sp>
        <p:nvSpPr>
          <p:cNvPr id="9" name="Content Placeholder 2"/>
          <p:cNvSpPr txBox="1">
            <a:spLocks/>
          </p:cNvSpPr>
          <p:nvPr/>
        </p:nvSpPr>
        <p:spPr>
          <a:xfrm>
            <a:off x="205950" y="1427139"/>
            <a:ext cx="11816860" cy="51730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a:latin typeface="Source Sans Pro" panose="020B0503030403020204" pitchFamily="34" charset="0"/>
              <a:ea typeface="Source Sans Pro" panose="020B0503030403020204" pitchFamily="34" charset="0"/>
            </a:endParaRPr>
          </a:p>
          <a:p>
            <a:pPr lvl="1"/>
            <a:endParaRPr lang="en-US">
              <a:latin typeface="Source Sans Pro" panose="020B0503030403020204" pitchFamily="34" charset="0"/>
              <a:ea typeface="Source Sans Pro" panose="020B0503030403020204" pitchFamily="34" charset="0"/>
            </a:endParaRPr>
          </a:p>
        </p:txBody>
      </p:sp>
      <p:pic>
        <p:nvPicPr>
          <p:cNvPr id="3" name="Picture 3">
            <a:extLst>
              <a:ext uri="{FF2B5EF4-FFF2-40B4-BE49-F238E27FC236}">
                <a16:creationId xmlns:a16="http://schemas.microsoft.com/office/drawing/2014/main" id="{61CED642-81DB-19EF-B698-7472AF215C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36797" y="109144"/>
            <a:ext cx="1847850" cy="990600"/>
          </a:xfrm>
          <a:prstGeom prst="rect">
            <a:avLst/>
          </a:prstGeom>
        </p:spPr>
      </p:pic>
    </p:spTree>
    <p:extLst>
      <p:ext uri="{BB962C8B-B14F-4D97-AF65-F5344CB8AC3E}">
        <p14:creationId xmlns:p14="http://schemas.microsoft.com/office/powerpoint/2010/main" val="19126431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calendar&#10;&#10;Description automatically generated">
            <a:extLst>
              <a:ext uri="{FF2B5EF4-FFF2-40B4-BE49-F238E27FC236}">
                <a16:creationId xmlns:a16="http://schemas.microsoft.com/office/drawing/2014/main" id="{0A29099C-6966-1489-A8A4-90AC9F146F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7247" y="3935720"/>
            <a:ext cx="2536845" cy="2727117"/>
          </a:xfrm>
          <a:prstGeom prst="rect">
            <a:avLst/>
          </a:prstGeom>
        </p:spPr>
      </p:pic>
      <p:sp>
        <p:nvSpPr>
          <p:cNvPr id="2" name="Title 1"/>
          <p:cNvSpPr>
            <a:spLocks noGrp="1"/>
          </p:cNvSpPr>
          <p:nvPr>
            <p:ph type="title"/>
          </p:nvPr>
        </p:nvSpPr>
        <p:spPr>
          <a:xfrm>
            <a:off x="689238" y="393772"/>
            <a:ext cx="10515600" cy="1325563"/>
          </a:xfrm>
        </p:spPr>
        <p:txBody>
          <a:bodyPr>
            <a:normAutofit/>
          </a:bodyPr>
          <a:lstStyle/>
          <a:p>
            <a:r>
              <a:rPr lang="en-US" sz="3600">
                <a:solidFill>
                  <a:srgbClr val="1F3864"/>
                </a:solidFill>
                <a:latin typeface="Source Sans Pro"/>
                <a:ea typeface="Roboto"/>
                <a:cs typeface="Roboto"/>
              </a:rPr>
              <a:t>Special Considerations: Trauma in Pregnancy</a:t>
            </a:r>
            <a:endParaRPr lang="en-US" sz="3600">
              <a:solidFill>
                <a:srgbClr val="44546A"/>
              </a:solidFill>
              <a:latin typeface="Source Sans Pro" panose="020B0503030403020204" pitchFamily="34" charset="0"/>
              <a:ea typeface="Source Sans Pro" panose="020B0503030403020204" pitchFamily="34" charset="0"/>
            </a:endParaRPr>
          </a:p>
        </p:txBody>
      </p:sp>
      <p:sp>
        <p:nvSpPr>
          <p:cNvPr id="3" name="Content Placeholder 2"/>
          <p:cNvSpPr>
            <a:spLocks noGrp="1"/>
          </p:cNvSpPr>
          <p:nvPr>
            <p:ph idx="1"/>
          </p:nvPr>
        </p:nvSpPr>
        <p:spPr>
          <a:xfrm>
            <a:off x="692285" y="1606753"/>
            <a:ext cx="10515600" cy="4351338"/>
          </a:xfrm>
        </p:spPr>
        <p:txBody>
          <a:bodyPr vert="horz" lIns="91440" tIns="45720" rIns="91440" bIns="45720" rtlCol="0" anchor="t">
            <a:noAutofit/>
          </a:bodyPr>
          <a:lstStyle/>
          <a:p>
            <a:pPr marL="0" indent="0">
              <a:buNone/>
            </a:pPr>
            <a:r>
              <a:rPr lang="en-US" sz="2400">
                <a:solidFill>
                  <a:srgbClr val="000000"/>
                </a:solidFill>
                <a:latin typeface="Source Sans Pro" panose="020B0503030403020204" pitchFamily="34" charset="0"/>
                <a:ea typeface="Source Sans Pro" panose="020B0503030403020204" pitchFamily="34" charset="0"/>
                <a:cs typeface="Roboto"/>
              </a:rPr>
              <a:t>Special management considerations </a:t>
            </a:r>
            <a:endParaRPr lang="en-US" sz="2400">
              <a:solidFill>
                <a:srgbClr val="000000"/>
              </a:solidFill>
              <a:latin typeface="Source Sans Pro" panose="020B0503030403020204" pitchFamily="34" charset="0"/>
              <a:ea typeface="Source Sans Pro" panose="020B0503030403020204" pitchFamily="34" charset="0"/>
            </a:endParaRPr>
          </a:p>
          <a:p>
            <a:r>
              <a:rPr lang="en-US" sz="2400">
                <a:solidFill>
                  <a:srgbClr val="000000"/>
                </a:solidFill>
                <a:latin typeface="Source Sans Pro" panose="020B0503030403020204" pitchFamily="34" charset="0"/>
                <a:ea typeface="Source Sans Pro" panose="020B0503030403020204" pitchFamily="34" charset="0"/>
                <a:cs typeface="Roboto"/>
              </a:rPr>
              <a:t>If the uterus can be felt at the level of the umbilicus, this generally indicates that the patient is at least 20 weeks pregnant.</a:t>
            </a:r>
          </a:p>
          <a:p>
            <a:r>
              <a:rPr lang="en-US" sz="2400">
                <a:solidFill>
                  <a:srgbClr val="000000"/>
                </a:solidFill>
                <a:latin typeface="Source Sans Pro"/>
                <a:ea typeface="Source Sans Pro"/>
                <a:cs typeface="Roboto"/>
              </a:rPr>
              <a:t>If greater than 20 weeks </a:t>
            </a:r>
            <a:r>
              <a:rPr lang="en-US" sz="2000">
                <a:solidFill>
                  <a:srgbClr val="000000"/>
                </a:solidFill>
                <a:latin typeface="Source Sans Pro"/>
                <a:ea typeface="Source Sans Pro"/>
                <a:cs typeface="Roboto"/>
                <a:sym typeface="Wingdings" pitchFamily="2" charset="2"/>
              </a:rPr>
              <a:t></a:t>
            </a:r>
            <a:r>
              <a:rPr lang="en-US" sz="2400">
                <a:solidFill>
                  <a:srgbClr val="000000"/>
                </a:solidFill>
                <a:latin typeface="Source Sans Pro"/>
                <a:ea typeface="Source Sans Pro"/>
                <a:cs typeface="Roboto"/>
              </a:rPr>
              <a:t> </a:t>
            </a:r>
            <a:r>
              <a:rPr lang="en-US" sz="2400">
                <a:solidFill>
                  <a:schemeClr val="accent2"/>
                </a:solidFill>
                <a:latin typeface="Source Sans Pro"/>
                <a:ea typeface="Source Sans Pro"/>
                <a:cs typeface="Roboto"/>
              </a:rPr>
              <a:t>place patient on the side</a:t>
            </a:r>
            <a:r>
              <a:rPr lang="en-US" sz="2400" b="1">
                <a:solidFill>
                  <a:srgbClr val="000000"/>
                </a:solidFill>
                <a:latin typeface="Source Sans Pro"/>
                <a:ea typeface="Source Sans Pro"/>
                <a:cs typeface="Roboto"/>
              </a:rPr>
              <a:t> </a:t>
            </a:r>
            <a:r>
              <a:rPr lang="en-US" sz="2400">
                <a:solidFill>
                  <a:srgbClr val="000000"/>
                </a:solidFill>
                <a:latin typeface="Source Sans Pro"/>
                <a:ea typeface="Source Sans Pro"/>
                <a:cs typeface="Roboto"/>
              </a:rPr>
              <a:t>to prevent compression of inferior vena cava. </a:t>
            </a:r>
          </a:p>
          <a:p>
            <a:r>
              <a:rPr lang="en-US" sz="2400">
                <a:solidFill>
                  <a:srgbClr val="000000"/>
                </a:solidFill>
                <a:latin typeface="Source Sans Pro" panose="020B0503030403020204" pitchFamily="34" charset="0"/>
                <a:ea typeface="Source Sans Pro" panose="020B0503030403020204" pitchFamily="34" charset="0"/>
                <a:cs typeface="Arial"/>
              </a:rPr>
              <a:t>Plan for early HANDOVER/TRANSFER to </a:t>
            </a:r>
            <a:r>
              <a:rPr lang="en-US" sz="2400">
                <a:solidFill>
                  <a:srgbClr val="000000"/>
                </a:solidFill>
                <a:latin typeface="Source Sans Pro" panose="020B0503030403020204" pitchFamily="34" charset="0"/>
                <a:ea typeface="Source Sans Pro" panose="020B0503030403020204" pitchFamily="34" charset="0"/>
                <a:cs typeface="Segoe UI"/>
              </a:rPr>
              <a:t>a specialized unit with obstetric care.</a:t>
            </a:r>
          </a:p>
          <a:p>
            <a:r>
              <a:rPr lang="en-US" sz="2400">
                <a:solidFill>
                  <a:srgbClr val="000000"/>
                </a:solidFill>
                <a:latin typeface="Source Sans Pro" panose="020B0503030403020204" pitchFamily="34" charset="0"/>
                <a:ea typeface="Source Sans Pro" panose="020B0503030403020204" pitchFamily="34" charset="0"/>
                <a:cs typeface="Roboto"/>
              </a:rPr>
              <a:t>Prepare for neonatal resuscitation as well when trauma occurs in late pregnancy. </a:t>
            </a:r>
            <a:endParaRPr lang="en-US" sz="2400">
              <a:solidFill>
                <a:srgbClr val="000000"/>
              </a:solidFill>
              <a:latin typeface="Source Sans Pro" panose="020B0503030403020204" pitchFamily="34" charset="0"/>
              <a:ea typeface="Source Sans Pro" panose="020B0503030403020204" pitchFamily="34" charset="0"/>
            </a:endParaRPr>
          </a:p>
          <a:p>
            <a:endParaRPr lang="en-US" sz="2400">
              <a:solidFill>
                <a:srgbClr val="000000"/>
              </a:solidFill>
              <a:latin typeface="Source Sans Pro" panose="020B0503030403020204" pitchFamily="34" charset="0"/>
              <a:ea typeface="Source Sans Pro" panose="020B0503030403020204" pitchFamily="34" charset="0"/>
            </a:endParaRPr>
          </a:p>
          <a:p>
            <a:endParaRPr lang="en-US" sz="2400">
              <a:solidFill>
                <a:srgbClr val="000000"/>
              </a:solidFill>
              <a:latin typeface="Source Sans Pro" panose="020B0503030403020204" pitchFamily="34" charset="0"/>
              <a:ea typeface="Source Sans Pro" panose="020B0503030403020204" pitchFamily="34" charset="0"/>
            </a:endParaRPr>
          </a:p>
          <a:p>
            <a:endParaRPr lang="en-US" sz="2400">
              <a:solidFill>
                <a:srgbClr val="000000"/>
              </a:solidFill>
              <a:latin typeface="Source Sans Pro" panose="020B0503030403020204" pitchFamily="34" charset="0"/>
              <a:ea typeface="Source Sans Pro" panose="020B0503030403020204" pitchFamily="34" charset="0"/>
            </a:endParaRPr>
          </a:p>
          <a:p>
            <a:endParaRPr lang="en-US" sz="2400">
              <a:solidFill>
                <a:srgbClr val="000000"/>
              </a:solidFill>
              <a:latin typeface="Source Sans Pro" panose="020B0503030403020204" pitchFamily="34" charset="0"/>
              <a:ea typeface="Source Sans Pro" panose="020B0503030403020204" pitchFamily="34" charset="0"/>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1905" y="292815"/>
            <a:ext cx="945747" cy="1211334"/>
          </a:xfrm>
          <a:prstGeom prst="rect">
            <a:avLst/>
          </a:prstGeom>
        </p:spPr>
      </p:pic>
      <p:sp>
        <p:nvSpPr>
          <p:cNvPr id="5" name="Rectangle 4"/>
          <p:cNvSpPr/>
          <p:nvPr/>
        </p:nvSpPr>
        <p:spPr>
          <a:xfrm>
            <a:off x="-311901" y="4071462"/>
            <a:ext cx="1554480" cy="1631216"/>
          </a:xfrm>
          <a:prstGeom prst="rect">
            <a:avLst/>
          </a:prstGeom>
          <a:noFill/>
        </p:spPr>
        <p:txBody>
          <a:bodyPr wrap="square" lIns="91440" tIns="45720" rIns="91440" bIns="45720" anchor="t">
            <a:spAutoFit/>
          </a:bodyPr>
          <a:lstStyle/>
          <a:p>
            <a:pPr algn="ctr"/>
            <a:endParaRPr lang="en-US" sz="10000" b="1" cap="none" spc="0">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cs typeface="Calibri"/>
            </a:endParaRPr>
          </a:p>
        </p:txBody>
      </p:sp>
      <p:sp>
        <p:nvSpPr>
          <p:cNvPr id="8" name="TextBox 7">
            <a:extLst>
              <a:ext uri="{FF2B5EF4-FFF2-40B4-BE49-F238E27FC236}">
                <a16:creationId xmlns:a16="http://schemas.microsoft.com/office/drawing/2014/main" id="{4B43DC15-F99F-423B-9383-8EA1D537DB78}"/>
              </a:ext>
            </a:extLst>
          </p:cNvPr>
          <p:cNvSpPr txBox="1"/>
          <p:nvPr/>
        </p:nvSpPr>
        <p:spPr>
          <a:xfrm>
            <a:off x="6945647" y="5380567"/>
            <a:ext cx="18333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cs typeface="Calibri"/>
              </a:rPr>
              <a:t>LATERAL POSITION</a:t>
            </a:r>
          </a:p>
        </p:txBody>
      </p:sp>
    </p:spTree>
    <p:extLst>
      <p:ext uri="{BB962C8B-B14F-4D97-AF65-F5344CB8AC3E}">
        <p14:creationId xmlns:p14="http://schemas.microsoft.com/office/powerpoint/2010/main" val="14435396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831" y="221545"/>
            <a:ext cx="10515600" cy="1325563"/>
          </a:xfrm>
        </p:spPr>
        <p:txBody>
          <a:bodyPr>
            <a:normAutofit/>
          </a:bodyPr>
          <a:lstStyle/>
          <a:p>
            <a:r>
              <a:rPr lang="en-US" sz="4000">
                <a:solidFill>
                  <a:schemeClr val="accent1">
                    <a:lumMod val="50000"/>
                  </a:schemeClr>
                </a:solidFill>
                <a:latin typeface="Source Sans Pro"/>
                <a:ea typeface="Source Sans Pro"/>
                <a:cs typeface="Roboto"/>
              </a:rPr>
              <a:t>Workbook Question 6</a:t>
            </a:r>
            <a:endParaRPr lang="en-US" sz="4000">
              <a:solidFill>
                <a:schemeClr val="accent1">
                  <a:lumMod val="50000"/>
                </a:schemeClr>
              </a:solidFill>
            </a:endParaRPr>
          </a:p>
        </p:txBody>
      </p:sp>
      <p:sp>
        <p:nvSpPr>
          <p:cNvPr id="3" name="Content Placeholder 2"/>
          <p:cNvSpPr>
            <a:spLocks noGrp="1"/>
          </p:cNvSpPr>
          <p:nvPr>
            <p:ph idx="1"/>
          </p:nvPr>
        </p:nvSpPr>
        <p:spPr>
          <a:xfrm>
            <a:off x="599898" y="1468569"/>
            <a:ext cx="8897199" cy="4674734"/>
          </a:xfrm>
        </p:spPr>
        <p:txBody>
          <a:bodyPr>
            <a:normAutofit/>
          </a:bodyPr>
          <a:lstStyle/>
          <a:p>
            <a:pPr marL="0" indent="0">
              <a:buNone/>
            </a:pPr>
            <a:r>
              <a:rPr lang="en-US" sz="2400"/>
              <a:t>Using the workbook section above, list the common conditions in pregnant woman that can be caused by trauma </a:t>
            </a:r>
          </a:p>
          <a:p>
            <a:pPr marL="0" indent="0">
              <a:buNone/>
            </a:pPr>
            <a:endParaRPr lang="en-US" sz="2400"/>
          </a:p>
          <a:p>
            <a:pPr marL="0" indent="0">
              <a:buNone/>
            </a:pPr>
            <a:r>
              <a:rPr lang="en-US" sz="2400"/>
              <a:t>1.</a:t>
            </a:r>
          </a:p>
          <a:p>
            <a:pPr marL="0" indent="0">
              <a:buNone/>
            </a:pPr>
            <a:r>
              <a:rPr lang="en-US" sz="2400"/>
              <a:t>2.</a:t>
            </a:r>
          </a:p>
          <a:p>
            <a:pPr marL="0" indent="0">
              <a:buNone/>
            </a:pPr>
            <a:r>
              <a:rPr lang="en-US" sz="2400"/>
              <a:t>3.</a:t>
            </a:r>
          </a:p>
          <a:p>
            <a:pPr marL="0" indent="0">
              <a:buNone/>
            </a:pPr>
            <a:r>
              <a:rPr lang="en-US" sz="2400"/>
              <a:t>4. </a:t>
            </a:r>
          </a:p>
          <a:p>
            <a:pPr marL="0" indent="0">
              <a:buNone/>
            </a:pPr>
            <a:r>
              <a:rPr lang="en-US" sz="2400"/>
              <a:t>5.</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35399" y="365124"/>
            <a:ext cx="2170852" cy="1696758"/>
          </a:xfrm>
          <a:prstGeom prst="rect">
            <a:avLst/>
          </a:prstGeom>
        </p:spPr>
      </p:pic>
    </p:spTree>
    <p:extLst>
      <p:ext uri="{BB962C8B-B14F-4D97-AF65-F5344CB8AC3E}">
        <p14:creationId xmlns:p14="http://schemas.microsoft.com/office/powerpoint/2010/main" val="3058860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accent1">
                    <a:lumMod val="50000"/>
                  </a:schemeClr>
                </a:solidFill>
                <a:latin typeface="Source Sans Pro" panose="020B0503030403020204" pitchFamily="34" charset="0"/>
                <a:ea typeface="Source Sans Pro" panose="020B0503030403020204" pitchFamily="34" charset="0"/>
              </a:rPr>
              <a:t>Special Populations: </a:t>
            </a:r>
            <a:r>
              <a:rPr lang="en-US" sz="4000" err="1">
                <a:solidFill>
                  <a:schemeClr val="accent1">
                    <a:lumMod val="50000"/>
                  </a:schemeClr>
                </a:solidFill>
                <a:latin typeface="Source Sans Pro" panose="020B0503030403020204" pitchFamily="34" charset="0"/>
                <a:ea typeface="Source Sans Pro" panose="020B0503030403020204" pitchFamily="34" charset="0"/>
              </a:rPr>
              <a:t>Paediatric</a:t>
            </a:r>
            <a:r>
              <a:rPr lang="en-US" sz="4000">
                <a:solidFill>
                  <a:schemeClr val="accent1">
                    <a:lumMod val="50000"/>
                  </a:schemeClr>
                </a:solidFill>
                <a:latin typeface="Source Sans Pro" panose="020B0503030403020204" pitchFamily="34" charset="0"/>
                <a:ea typeface="Source Sans Pro" panose="020B0503030403020204" pitchFamily="34" charset="0"/>
              </a:rPr>
              <a:t> Trauma</a:t>
            </a:r>
          </a:p>
        </p:txBody>
      </p:sp>
      <p:sp>
        <p:nvSpPr>
          <p:cNvPr id="3" name="Content Placeholder 2"/>
          <p:cNvSpPr>
            <a:spLocks noGrp="1"/>
          </p:cNvSpPr>
          <p:nvPr>
            <p:ph idx="1"/>
          </p:nvPr>
        </p:nvSpPr>
        <p:spPr/>
        <p:txBody>
          <a:bodyPr>
            <a:normAutofit/>
          </a:bodyPr>
          <a:lstStyle/>
          <a:p>
            <a:endParaRPr lang="en-US"/>
          </a:p>
          <a:p>
            <a:endParaRPr lang="en-US"/>
          </a:p>
          <a:p>
            <a:endParaRPr lang="en-US"/>
          </a:p>
        </p:txBody>
      </p:sp>
      <p:sp>
        <p:nvSpPr>
          <p:cNvPr id="5" name="Content Placeholder 2"/>
          <p:cNvSpPr txBox="1">
            <a:spLocks/>
          </p:cNvSpPr>
          <p:nvPr/>
        </p:nvSpPr>
        <p:spPr>
          <a:xfrm>
            <a:off x="841255" y="1716071"/>
            <a:ext cx="10749643"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a:latin typeface="Source Sans Pro"/>
                <a:ea typeface="Source Sans Pro"/>
                <a:cs typeface="Roboto"/>
              </a:rPr>
              <a:t>Children can look well for a long time before deteriorating quickly</a:t>
            </a:r>
          </a:p>
          <a:p>
            <a:r>
              <a:rPr lang="en-US" sz="2400">
                <a:latin typeface="Source Sans Pro"/>
                <a:ea typeface="Source Sans Pro"/>
                <a:cs typeface="Roboto"/>
              </a:rPr>
              <a:t>They have different injury patterns</a:t>
            </a:r>
          </a:p>
          <a:p>
            <a:pPr lvl="1"/>
            <a:r>
              <a:rPr lang="en-US">
                <a:latin typeface="Source Sans Pro"/>
                <a:ea typeface="Source Sans Pro"/>
                <a:cs typeface="Roboto"/>
              </a:rPr>
              <a:t>Can have serious internal organ injuries without overlying skull or rib fractures</a:t>
            </a:r>
          </a:p>
          <a:p>
            <a:pPr lvl="1"/>
            <a:endParaRPr lang="en-US">
              <a:latin typeface="Source Sans Pro"/>
              <a:ea typeface="Source Sans Pro"/>
              <a:cs typeface="Roboto"/>
            </a:endParaRPr>
          </a:p>
          <a:p>
            <a:r>
              <a:rPr lang="en-US" sz="2400">
                <a:latin typeface="Source Sans Pro"/>
                <a:ea typeface="Source Sans Pro"/>
                <a:cs typeface="Roboto"/>
              </a:rPr>
              <a:t>Common management problems</a:t>
            </a:r>
          </a:p>
          <a:p>
            <a:pPr lvl="1"/>
            <a:r>
              <a:rPr lang="en-US">
                <a:latin typeface="Source Sans Pro"/>
                <a:ea typeface="Source Sans Pro"/>
                <a:cs typeface="Roboto"/>
              </a:rPr>
              <a:t>Over- or under-resuscitation</a:t>
            </a:r>
          </a:p>
          <a:p>
            <a:pPr lvl="1"/>
            <a:r>
              <a:rPr lang="en-US">
                <a:latin typeface="Source Sans Pro"/>
                <a:ea typeface="Source Sans Pro"/>
                <a:cs typeface="Roboto"/>
              </a:rPr>
              <a:t>Medication errors</a:t>
            </a:r>
          </a:p>
          <a:p>
            <a:pPr lvl="1"/>
            <a:r>
              <a:rPr lang="en-US">
                <a:latin typeface="Source Sans Pro"/>
                <a:ea typeface="Source Sans Pro"/>
                <a:cs typeface="Roboto"/>
              </a:rPr>
              <a:t>Failure to recognize hypothermia or hypoglycemia </a:t>
            </a:r>
            <a:endParaRPr lang="en-US">
              <a:latin typeface="Source Sans Pro"/>
              <a:ea typeface="Source Sans Pro"/>
              <a:cs typeface="Calibri" panose="020F0502020204030204"/>
            </a:endParaRPr>
          </a:p>
          <a:p>
            <a:endParaRPr lang="en-US" sz="2400">
              <a:latin typeface="Source Sans Pro" panose="020B0503030403020204" pitchFamily="34" charset="0"/>
              <a:ea typeface="Source Sans Pro" panose="020B0503030403020204" pitchFamily="34" charset="0"/>
              <a:cs typeface="Roboto" panose="02000000000000000000" pitchFamily="2" charset="0"/>
            </a:endParaRPr>
          </a:p>
          <a:p>
            <a:endParaRPr lang="en-US" sz="2400">
              <a:latin typeface="Source Sans Pro" panose="020B0503030403020204" pitchFamily="34" charset="0"/>
              <a:ea typeface="Source Sans Pro" panose="020B0503030403020204" pitchFamily="34" charset="0"/>
              <a:cs typeface="Roboto" panose="02000000000000000000" pitchFamily="2" charset="0"/>
            </a:endParaRPr>
          </a:p>
        </p:txBody>
      </p:sp>
      <p:pic>
        <p:nvPicPr>
          <p:cNvPr id="6" name="Graphic 6" descr="Man with kid with solid fill">
            <a:extLst>
              <a:ext uri="{FF2B5EF4-FFF2-40B4-BE49-F238E27FC236}">
                <a16:creationId xmlns:a16="http://schemas.microsoft.com/office/drawing/2014/main" id="{8375ED5D-674F-6139-A192-3E0DF1E6BA1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57490" y="475593"/>
            <a:ext cx="1177158" cy="1150882"/>
          </a:xfrm>
          <a:prstGeom prst="rect">
            <a:avLst/>
          </a:prstGeom>
        </p:spPr>
      </p:pic>
    </p:spTree>
    <p:extLst>
      <p:ext uri="{BB962C8B-B14F-4D97-AF65-F5344CB8AC3E}">
        <p14:creationId xmlns:p14="http://schemas.microsoft.com/office/powerpoint/2010/main" val="10508630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95" y="38676"/>
            <a:ext cx="10926030" cy="1325563"/>
          </a:xfrm>
        </p:spPr>
        <p:txBody>
          <a:bodyPr>
            <a:normAutofit/>
          </a:bodyPr>
          <a:lstStyle/>
          <a:p>
            <a:r>
              <a:rPr lang="en-US" sz="3600" err="1">
                <a:solidFill>
                  <a:schemeClr val="accent1">
                    <a:lumMod val="50000"/>
                  </a:schemeClr>
                </a:solidFill>
                <a:latin typeface="Source Sans Pro" panose="020B0503030403020204" pitchFamily="34" charset="0"/>
                <a:ea typeface="Source Sans Pro" panose="020B0503030403020204" pitchFamily="34" charset="0"/>
              </a:rPr>
              <a:t>Paediatric</a:t>
            </a:r>
            <a:r>
              <a:rPr lang="en-US" sz="3600">
                <a:solidFill>
                  <a:schemeClr val="accent1">
                    <a:lumMod val="50000"/>
                  </a:schemeClr>
                </a:solidFill>
                <a:latin typeface="Source Sans Pro" panose="020B0503030403020204" pitchFamily="34" charset="0"/>
                <a:ea typeface="Source Sans Pro" panose="020B0503030403020204" pitchFamily="34" charset="0"/>
              </a:rPr>
              <a:t> </a:t>
            </a:r>
            <a:r>
              <a:rPr lang="en-US" sz="3600" u="sng">
                <a:solidFill>
                  <a:schemeClr val="accent1">
                    <a:lumMod val="50000"/>
                  </a:schemeClr>
                </a:solidFill>
                <a:latin typeface="Source Sans Pro" panose="020B0503030403020204" pitchFamily="34" charset="0"/>
                <a:ea typeface="Source Sans Pro" panose="020B0503030403020204" pitchFamily="34" charset="0"/>
              </a:rPr>
              <a:t>AIRWAY</a:t>
            </a:r>
            <a:r>
              <a:rPr lang="en-US" sz="3600">
                <a:solidFill>
                  <a:schemeClr val="accent1">
                    <a:lumMod val="50000"/>
                  </a:schemeClr>
                </a:solidFill>
                <a:latin typeface="Source Sans Pro" panose="020B0503030403020204" pitchFamily="34" charset="0"/>
                <a:ea typeface="Source Sans Pro" panose="020B0503030403020204" pitchFamily="34" charset="0"/>
              </a:rPr>
              <a:t> Considerations</a:t>
            </a:r>
          </a:p>
        </p:txBody>
      </p:sp>
      <p:sp>
        <p:nvSpPr>
          <p:cNvPr id="3" name="Content Placeholder 2"/>
          <p:cNvSpPr>
            <a:spLocks noGrp="1"/>
          </p:cNvSpPr>
          <p:nvPr>
            <p:ph sz="half" idx="1"/>
          </p:nvPr>
        </p:nvSpPr>
        <p:spPr>
          <a:xfrm>
            <a:off x="263395" y="1713515"/>
            <a:ext cx="7557500" cy="4351338"/>
          </a:xfrm>
        </p:spPr>
        <p:txBody>
          <a:bodyPr vert="horz" lIns="91440" tIns="45720" rIns="91440" bIns="45720" rtlCol="0" anchor="t">
            <a:normAutofit/>
          </a:bodyPr>
          <a:lstStyle/>
          <a:p>
            <a:r>
              <a:rPr lang="en-US" sz="2400">
                <a:latin typeface="Source Sans Pro"/>
                <a:ea typeface="Source Sans Pro"/>
                <a:cs typeface="Roboto"/>
              </a:rPr>
              <a:t>When neck trauma or cervical spine injury is suspected, use </a:t>
            </a:r>
            <a:r>
              <a:rPr lang="en-US" sz="2400">
                <a:solidFill>
                  <a:schemeClr val="tx1">
                    <a:lumMod val="95000"/>
                    <a:lumOff val="5000"/>
                  </a:schemeClr>
                </a:solidFill>
                <a:latin typeface="Source Sans Pro"/>
                <a:ea typeface="Source Sans Pro"/>
                <a:cs typeface="Roboto"/>
              </a:rPr>
              <a:t>JAW THRUST to manually open the airway while</a:t>
            </a:r>
            <a:r>
              <a:rPr lang="en-US" sz="2400">
                <a:latin typeface="Source Sans Pro"/>
                <a:ea typeface="Source Sans Pro"/>
                <a:cs typeface="Roboto"/>
              </a:rPr>
              <a:t> maintaining cervical spine immobilization</a:t>
            </a:r>
          </a:p>
          <a:p>
            <a:endParaRPr lang="en-US" sz="2400">
              <a:latin typeface="Source Sans Pro"/>
              <a:ea typeface="Source Sans Pro"/>
              <a:cs typeface="Roboto"/>
            </a:endParaRPr>
          </a:p>
          <a:p>
            <a:r>
              <a:rPr lang="en-US" sz="2400">
                <a:latin typeface="Source Sans Pro"/>
                <a:ea typeface="Source Sans Pro"/>
                <a:cs typeface="Roboto"/>
              </a:rPr>
              <a:t>Children have relatively big heads and large tongues and</a:t>
            </a:r>
            <a:r>
              <a:rPr lang="en-US" sz="2400" b="1">
                <a:latin typeface="Source Sans Pro"/>
                <a:ea typeface="Source Sans Pro"/>
                <a:cs typeface="Roboto"/>
              </a:rPr>
              <a:t> </a:t>
            </a:r>
            <a:r>
              <a:rPr lang="en-US" sz="2400">
                <a:solidFill>
                  <a:schemeClr val="accent2"/>
                </a:solidFill>
                <a:latin typeface="Source Sans Pro"/>
                <a:ea typeface="Source Sans Pro"/>
                <a:cs typeface="Roboto"/>
              </a:rPr>
              <a:t>may obstruct</a:t>
            </a:r>
            <a:r>
              <a:rPr lang="en-US" sz="2400" b="1">
                <a:latin typeface="Source Sans Pro"/>
                <a:ea typeface="Source Sans Pro"/>
                <a:cs typeface="Roboto"/>
              </a:rPr>
              <a:t> </a:t>
            </a:r>
            <a:r>
              <a:rPr lang="en-US" sz="2400">
                <a:latin typeface="Source Sans Pro"/>
                <a:ea typeface="Source Sans Pro"/>
                <a:cs typeface="Roboto"/>
              </a:rPr>
              <a:t>their airways more easily</a:t>
            </a:r>
          </a:p>
          <a:p>
            <a:r>
              <a:rPr lang="en-US" sz="2400">
                <a:latin typeface="Source Sans Pro"/>
                <a:ea typeface="Source Sans Pro"/>
                <a:cs typeface="Roboto"/>
              </a:rPr>
              <a:t>Young children and infants may require a </a:t>
            </a:r>
            <a:r>
              <a:rPr lang="en-US" sz="2400">
                <a:solidFill>
                  <a:schemeClr val="accent2"/>
                </a:solidFill>
                <a:latin typeface="Source Sans Pro"/>
                <a:ea typeface="Source Sans Pro"/>
                <a:cs typeface="Roboto"/>
              </a:rPr>
              <a:t>pad under their shoulders</a:t>
            </a:r>
            <a:r>
              <a:rPr lang="en-US" sz="2400">
                <a:latin typeface="Source Sans Pro"/>
                <a:ea typeface="Source Sans Pro"/>
                <a:cs typeface="Roboto"/>
              </a:rPr>
              <a:t> to align the airway and create a neutral position</a:t>
            </a:r>
          </a:p>
          <a:p>
            <a:endParaRPr lang="en-US" sz="2400">
              <a:latin typeface="Source Sans Pro" panose="020B0503030403020204" pitchFamily="34" charset="0"/>
              <a:ea typeface="Source Sans Pro" panose="020B0503030403020204" pitchFamily="34" charset="0"/>
            </a:endParaRPr>
          </a:p>
        </p:txBody>
      </p:sp>
      <p:pic>
        <p:nvPicPr>
          <p:cNvPr id="4" name="Picture 6" descr="A picture containing logo&#10;&#10;Description automatically generated">
            <a:extLst>
              <a:ext uri="{FF2B5EF4-FFF2-40B4-BE49-F238E27FC236}">
                <a16:creationId xmlns:a16="http://schemas.microsoft.com/office/drawing/2014/main" id="{7516C933-A568-2EBA-25E9-C81038AD12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0242" y="1713515"/>
            <a:ext cx="3860418" cy="2681291"/>
          </a:xfrm>
          <a:prstGeom prst="rect">
            <a:avLst/>
          </a:prstGeom>
        </p:spPr>
      </p:pic>
      <p:sp>
        <p:nvSpPr>
          <p:cNvPr id="10" name="TextBox 9">
            <a:extLst>
              <a:ext uri="{FF2B5EF4-FFF2-40B4-BE49-F238E27FC236}">
                <a16:creationId xmlns:a16="http://schemas.microsoft.com/office/drawing/2014/main" id="{99C4262C-3722-2015-F0F0-205000944FC5}"/>
              </a:ext>
            </a:extLst>
          </p:cNvPr>
          <p:cNvSpPr txBox="1"/>
          <p:nvPr/>
        </p:nvSpPr>
        <p:spPr>
          <a:xfrm>
            <a:off x="10068127" y="1961744"/>
            <a:ext cx="19941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JAW THRUST</a:t>
            </a:r>
            <a:endParaRPr lang="en-US"/>
          </a:p>
        </p:txBody>
      </p:sp>
      <p:pic>
        <p:nvPicPr>
          <p:cNvPr id="5" name="Graphic 6" descr="Man with kid with solid fill">
            <a:extLst>
              <a:ext uri="{FF2B5EF4-FFF2-40B4-BE49-F238E27FC236}">
                <a16:creationId xmlns:a16="http://schemas.microsoft.com/office/drawing/2014/main" id="{C247C320-03EE-07E6-55D1-338D2922595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85008" y="38676"/>
            <a:ext cx="1177158" cy="1150882"/>
          </a:xfrm>
          <a:prstGeom prst="rect">
            <a:avLst/>
          </a:prstGeom>
        </p:spPr>
      </p:pic>
      <p:pic>
        <p:nvPicPr>
          <p:cNvPr id="1026" name="Picture 2">
            <a:extLst>
              <a:ext uri="{FF2B5EF4-FFF2-40B4-BE49-F238E27FC236}">
                <a16:creationId xmlns:a16="http://schemas.microsoft.com/office/drawing/2014/main" id="{E24E4EB7-F4EB-4DA9-0F5B-6EBC811B720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421321" y="131095"/>
            <a:ext cx="1751983" cy="93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069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75" y="5249"/>
            <a:ext cx="11532859" cy="1325563"/>
          </a:xfrm>
        </p:spPr>
        <p:txBody>
          <a:bodyPr>
            <a:noAutofit/>
          </a:bodyPr>
          <a:lstStyle/>
          <a:p>
            <a:r>
              <a:rPr lang="en-US" sz="3600" err="1">
                <a:solidFill>
                  <a:schemeClr val="accent1">
                    <a:lumMod val="50000"/>
                  </a:schemeClr>
                </a:solidFill>
                <a:latin typeface="Source Sans Pro"/>
                <a:ea typeface="Source Sans Pro"/>
                <a:cs typeface="Roboto"/>
              </a:rPr>
              <a:t>Paediatric</a:t>
            </a:r>
            <a:r>
              <a:rPr lang="en-US" sz="3600">
                <a:solidFill>
                  <a:schemeClr val="accent1">
                    <a:lumMod val="50000"/>
                  </a:schemeClr>
                </a:solidFill>
                <a:latin typeface="Source Sans Pro"/>
                <a:ea typeface="Source Sans Pro"/>
                <a:cs typeface="Roboto"/>
              </a:rPr>
              <a:t> </a:t>
            </a:r>
            <a:r>
              <a:rPr lang="en-US" sz="3600" u="sng">
                <a:solidFill>
                  <a:schemeClr val="accent1">
                    <a:lumMod val="50000"/>
                  </a:schemeClr>
                </a:solidFill>
                <a:latin typeface="Source Sans Pro"/>
                <a:ea typeface="Source Sans Pro"/>
                <a:cs typeface="Roboto"/>
              </a:rPr>
              <a:t>BREATHING</a:t>
            </a:r>
            <a:r>
              <a:rPr lang="en-US" sz="3600">
                <a:solidFill>
                  <a:schemeClr val="accent1">
                    <a:lumMod val="50000"/>
                  </a:schemeClr>
                </a:solidFill>
                <a:latin typeface="Source Sans Pro"/>
                <a:ea typeface="Source Sans Pro"/>
                <a:cs typeface="Roboto"/>
              </a:rPr>
              <a:t> Considerations</a:t>
            </a:r>
          </a:p>
        </p:txBody>
      </p:sp>
      <p:sp>
        <p:nvSpPr>
          <p:cNvPr id="7" name="Content Placeholder 2"/>
          <p:cNvSpPr txBox="1">
            <a:spLocks/>
          </p:cNvSpPr>
          <p:nvPr/>
        </p:nvSpPr>
        <p:spPr>
          <a:xfrm>
            <a:off x="240975" y="1507053"/>
            <a:ext cx="10918371" cy="51673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a:latin typeface="Source Sans Pro" panose="020B0503030403020204" pitchFamily="34" charset="0"/>
                <a:ea typeface="Source Sans Pro" panose="020B0503030403020204" pitchFamily="34" charset="0"/>
                <a:cs typeface="Roboto"/>
              </a:rPr>
              <a:t>If the child is not breathing adequately after opening the airway </a:t>
            </a:r>
            <a:r>
              <a:rPr lang="en-US" sz="2000">
                <a:latin typeface="Source Sans Pro" panose="020B0503030403020204" pitchFamily="34" charset="0"/>
                <a:ea typeface="Source Sans Pro" panose="020B0503030403020204" pitchFamily="34" charset="0"/>
                <a:cs typeface="Roboto"/>
                <a:sym typeface="Wingdings" pitchFamily="2" charset="2"/>
              </a:rPr>
              <a:t> </a:t>
            </a:r>
            <a:r>
              <a:rPr lang="en-US" sz="2400">
                <a:latin typeface="Source Sans Pro" panose="020B0503030403020204" pitchFamily="34" charset="0"/>
                <a:ea typeface="Source Sans Pro" panose="020B0503030403020204" pitchFamily="34" charset="0"/>
                <a:cs typeface="Roboto"/>
              </a:rPr>
              <a:t>assist breathing with</a:t>
            </a:r>
            <a:r>
              <a:rPr lang="en-US" sz="2400">
                <a:solidFill>
                  <a:schemeClr val="tx1">
                    <a:lumMod val="95000"/>
                    <a:lumOff val="5000"/>
                  </a:schemeClr>
                </a:solidFill>
                <a:latin typeface="Source Sans Pro" panose="020B0503030403020204" pitchFamily="34" charset="0"/>
                <a:ea typeface="Source Sans Pro" panose="020B0503030403020204" pitchFamily="34" charset="0"/>
                <a:cs typeface="Roboto"/>
              </a:rPr>
              <a:t> BAG-VALVE-MASK with OXYGEN</a:t>
            </a:r>
            <a:r>
              <a:rPr lang="en-US" sz="2400">
                <a:latin typeface="Source Sans Pro" panose="020B0503030403020204" pitchFamily="34" charset="0"/>
                <a:ea typeface="Source Sans Pro" panose="020B0503030403020204" pitchFamily="34" charset="0"/>
                <a:cs typeface="Roboto"/>
              </a:rPr>
              <a:t> if available</a:t>
            </a:r>
          </a:p>
          <a:p>
            <a:pPr lvl="1"/>
            <a:r>
              <a:rPr lang="en-US">
                <a:solidFill>
                  <a:schemeClr val="tx1">
                    <a:lumMod val="95000"/>
                    <a:lumOff val="5000"/>
                  </a:schemeClr>
                </a:solidFill>
                <a:latin typeface="Source Sans Pro" panose="020B0503030403020204" pitchFamily="34" charset="0"/>
                <a:ea typeface="Source Sans Pro" panose="020B0503030403020204" pitchFamily="34" charset="0"/>
                <a:cs typeface="Roboto"/>
              </a:rPr>
              <a:t>Give a breath every 4 seconds in older children</a:t>
            </a:r>
          </a:p>
          <a:p>
            <a:pPr lvl="1"/>
            <a:r>
              <a:rPr lang="en-US">
                <a:solidFill>
                  <a:schemeClr val="tx1">
                    <a:lumMod val="95000"/>
                    <a:lumOff val="5000"/>
                  </a:schemeClr>
                </a:solidFill>
                <a:latin typeface="Source Sans Pro" panose="020B0503030403020204" pitchFamily="34" charset="0"/>
                <a:ea typeface="Source Sans Pro" panose="020B0503030403020204" pitchFamily="34" charset="0"/>
                <a:cs typeface="Roboto"/>
              </a:rPr>
              <a:t>Give a breath e</a:t>
            </a:r>
            <a:r>
              <a:rPr lang="en-US">
                <a:latin typeface="Source Sans Pro" panose="020B0503030403020204" pitchFamily="34" charset="0"/>
                <a:ea typeface="Source Sans Pro" panose="020B0503030403020204" pitchFamily="34" charset="0"/>
                <a:cs typeface="Roboto"/>
              </a:rPr>
              <a:t>very 3 seconds in infants </a:t>
            </a:r>
            <a:endParaRPr lang="en-US">
              <a:latin typeface="Source Sans Pro" panose="020B0503030403020204" pitchFamily="34" charset="0"/>
              <a:ea typeface="Source Sans Pro" panose="020B0503030403020204" pitchFamily="34" charset="0"/>
              <a:cs typeface="Roboto" panose="02000000000000000000" pitchFamily="2" charset="0"/>
            </a:endParaRPr>
          </a:p>
          <a:p>
            <a:endParaRPr lang="en-US" sz="2400">
              <a:latin typeface="Source Sans Pro" panose="020B0503030403020204" pitchFamily="34" charset="0"/>
              <a:ea typeface="Source Sans Pro" panose="020B0503030403020204" pitchFamily="34" charset="0"/>
              <a:cs typeface="Roboto" panose="02000000000000000000" pitchFamily="2" charset="0"/>
            </a:endParaRPr>
          </a:p>
        </p:txBody>
      </p:sp>
      <p:graphicFrame>
        <p:nvGraphicFramePr>
          <p:cNvPr id="8" name="Table 7"/>
          <p:cNvGraphicFramePr>
            <a:graphicFrameLocks noGrp="1"/>
          </p:cNvGraphicFramePr>
          <p:nvPr/>
        </p:nvGraphicFramePr>
        <p:xfrm>
          <a:off x="351313" y="3504810"/>
          <a:ext cx="8127999" cy="2438400"/>
        </p:xfrm>
        <a:graphic>
          <a:graphicData uri="http://schemas.openxmlformats.org/drawingml/2006/table">
            <a:tbl>
              <a:tblPr firstRow="1" bandRow="1"/>
              <a:tblGrid>
                <a:gridCol w="3274978">
                  <a:extLst>
                    <a:ext uri="{9D8B030D-6E8A-4147-A177-3AD203B41FA5}">
                      <a16:colId xmlns:a16="http://schemas.microsoft.com/office/drawing/2014/main" val="20000"/>
                    </a:ext>
                  </a:extLst>
                </a:gridCol>
                <a:gridCol w="4853021">
                  <a:extLst>
                    <a:ext uri="{9D8B030D-6E8A-4147-A177-3AD203B41FA5}">
                      <a16:colId xmlns:a16="http://schemas.microsoft.com/office/drawing/2014/main" val="20001"/>
                    </a:ext>
                  </a:extLst>
                </a:gridCol>
              </a:tblGrid>
              <a:tr h="487680">
                <a:tc gridSpan="2">
                  <a:txBody>
                    <a:bodyPr/>
                    <a:lstStyle/>
                    <a:p>
                      <a:pPr algn="l"/>
                      <a:r>
                        <a:rPr lang="en-US" sz="2400">
                          <a:latin typeface="Source Sans Pro"/>
                          <a:ea typeface="Source Sans Pro"/>
                          <a:cs typeface="Roboto"/>
                        </a:rPr>
                        <a:t>Normal </a:t>
                      </a:r>
                      <a:r>
                        <a:rPr lang="en-US" sz="2400" err="1">
                          <a:latin typeface="Source Sans Pro"/>
                          <a:ea typeface="Source Sans Pro"/>
                          <a:cs typeface="Roboto"/>
                        </a:rPr>
                        <a:t>Paediatric</a:t>
                      </a:r>
                      <a:r>
                        <a:rPr lang="en-US" sz="2400" baseline="0">
                          <a:latin typeface="Source Sans Pro"/>
                          <a:ea typeface="Source Sans Pro"/>
                          <a:cs typeface="Roboto"/>
                        </a:rPr>
                        <a:t> Respiratory Rate </a:t>
                      </a:r>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marL="121920" marR="121920" marT="60960" marB="60960"/>
                </a:tc>
                <a:tc hMerge="1">
                  <a:txBody>
                    <a:bodyPr/>
                    <a:lstStyle/>
                    <a:p>
                      <a:endParaRPr lang="en-US"/>
                    </a:p>
                  </a:txBody>
                  <a:tcPr/>
                </a:tc>
                <a:extLst>
                  <a:ext uri="{0D108BD9-81ED-4DB2-BD59-A6C34878D82A}">
                    <a16:rowId xmlns:a16="http://schemas.microsoft.com/office/drawing/2014/main" val="10000"/>
                  </a:ext>
                </a:extLst>
              </a:tr>
              <a:tr h="487680">
                <a:tc>
                  <a:txBody>
                    <a:bodyPr/>
                    <a:lstStyle/>
                    <a:p>
                      <a:r>
                        <a:rPr lang="en-US" sz="2400">
                          <a:latin typeface="Source Sans Pro"/>
                          <a:ea typeface="Source Sans Pro"/>
                          <a:cs typeface="Roboto"/>
                        </a:rPr>
                        <a:t>Age </a:t>
                      </a:r>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marL="121920" marR="121920" marT="60960" marB="60960"/>
                </a:tc>
                <a:tc>
                  <a:txBody>
                    <a:bodyPr/>
                    <a:lstStyle/>
                    <a:p>
                      <a:r>
                        <a:rPr lang="en-US" sz="2400">
                          <a:latin typeface="Source Sans Pro"/>
                          <a:ea typeface="Source Sans Pro"/>
                          <a:cs typeface="Roboto"/>
                        </a:rPr>
                        <a:t>Respiratory</a:t>
                      </a:r>
                      <a:r>
                        <a:rPr lang="en-US" sz="2400" baseline="0">
                          <a:latin typeface="Source Sans Pro"/>
                          <a:ea typeface="Source Sans Pro"/>
                          <a:cs typeface="Roboto"/>
                        </a:rPr>
                        <a:t> Rate </a:t>
                      </a:r>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marL="121920" marR="121920" marT="60960" marB="60960"/>
                </a:tc>
                <a:extLst>
                  <a:ext uri="{0D108BD9-81ED-4DB2-BD59-A6C34878D82A}">
                    <a16:rowId xmlns:a16="http://schemas.microsoft.com/office/drawing/2014/main" val="10001"/>
                  </a:ext>
                </a:extLst>
              </a:tr>
              <a:tr h="487680">
                <a:tc>
                  <a:txBody>
                    <a:bodyPr/>
                    <a:lstStyle/>
                    <a:p>
                      <a:r>
                        <a:rPr lang="en-US" sz="2400">
                          <a:latin typeface="Source Sans Pro"/>
                          <a:ea typeface="Source Sans Pro"/>
                          <a:cs typeface="Roboto"/>
                        </a:rPr>
                        <a:t>&lt; 2months </a:t>
                      </a:r>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marL="121920" marR="121920" marT="60960" marB="60960"/>
                </a:tc>
                <a:tc>
                  <a:txBody>
                    <a:bodyPr/>
                    <a:lstStyle/>
                    <a:p>
                      <a:r>
                        <a:rPr lang="en-US" sz="2400">
                          <a:latin typeface="Source Sans Pro"/>
                          <a:ea typeface="Source Sans Pro"/>
                          <a:cs typeface="Roboto"/>
                        </a:rPr>
                        <a:t>40-60 breaths per minute</a:t>
                      </a:r>
                    </a:p>
                  </a:txBody>
                  <a:tcPr marL="121920" marR="121920" marT="60960" marB="60960"/>
                </a:tc>
                <a:extLst>
                  <a:ext uri="{0D108BD9-81ED-4DB2-BD59-A6C34878D82A}">
                    <a16:rowId xmlns:a16="http://schemas.microsoft.com/office/drawing/2014/main" val="10002"/>
                  </a:ext>
                </a:extLst>
              </a:tr>
              <a:tr h="487680">
                <a:tc>
                  <a:txBody>
                    <a:bodyPr/>
                    <a:lstStyle/>
                    <a:p>
                      <a:r>
                        <a:rPr lang="en-US" sz="2400">
                          <a:latin typeface="Source Sans Pro"/>
                          <a:ea typeface="Source Sans Pro"/>
                          <a:cs typeface="Roboto"/>
                        </a:rPr>
                        <a:t>2-12 months </a:t>
                      </a:r>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marL="121920" marR="121920" marT="60960" marB="60960"/>
                </a:tc>
                <a:tc>
                  <a:txBody>
                    <a:bodyPr/>
                    <a:lstStyle/>
                    <a:p>
                      <a:r>
                        <a:rPr lang="en-US" sz="2400">
                          <a:latin typeface="Source Sans Pro"/>
                          <a:ea typeface="Source Sans Pro"/>
                          <a:cs typeface="Roboto"/>
                        </a:rPr>
                        <a:t>25-50 breaths per minute</a:t>
                      </a:r>
                    </a:p>
                  </a:txBody>
                  <a:tcPr marL="121920" marR="121920" marT="60960" marB="60960"/>
                </a:tc>
                <a:extLst>
                  <a:ext uri="{0D108BD9-81ED-4DB2-BD59-A6C34878D82A}">
                    <a16:rowId xmlns:a16="http://schemas.microsoft.com/office/drawing/2014/main" val="10003"/>
                  </a:ext>
                </a:extLst>
              </a:tr>
              <a:tr h="487680">
                <a:tc>
                  <a:txBody>
                    <a:bodyPr/>
                    <a:lstStyle/>
                    <a:p>
                      <a:r>
                        <a:rPr lang="en-US" sz="2400">
                          <a:latin typeface="Source Sans Pro"/>
                          <a:ea typeface="Source Sans Pro"/>
                          <a:cs typeface="Roboto"/>
                        </a:rPr>
                        <a:t>1-5 years </a:t>
                      </a:r>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marL="121920" marR="121920" marT="60960" marB="60960"/>
                </a:tc>
                <a:tc>
                  <a:txBody>
                    <a:bodyPr/>
                    <a:lstStyle/>
                    <a:p>
                      <a:r>
                        <a:rPr lang="en-US" sz="2400">
                          <a:latin typeface="Source Sans Pro"/>
                          <a:ea typeface="Source Sans Pro"/>
                          <a:cs typeface="Roboto"/>
                        </a:rPr>
                        <a:t>20-40</a:t>
                      </a:r>
                      <a:r>
                        <a:rPr lang="en-US" sz="2400" baseline="0">
                          <a:latin typeface="Source Sans Pro"/>
                          <a:ea typeface="Source Sans Pro"/>
                          <a:cs typeface="Roboto"/>
                        </a:rPr>
                        <a:t> breaths per minute </a:t>
                      </a:r>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marL="121920" marR="121920" marT="60960" marB="60960"/>
                </a:tc>
                <a:extLst>
                  <a:ext uri="{0D108BD9-81ED-4DB2-BD59-A6C34878D82A}">
                    <a16:rowId xmlns:a16="http://schemas.microsoft.com/office/drawing/2014/main" val="10004"/>
                  </a:ext>
                </a:extLst>
              </a:tr>
            </a:tbl>
          </a:graphicData>
        </a:graphic>
      </p:graphicFrame>
      <p:pic>
        <p:nvPicPr>
          <p:cNvPr id="3" name="Picture 3" descr="A picture containing map&#10;&#10;Description automatically generated">
            <a:extLst>
              <a:ext uri="{FF2B5EF4-FFF2-40B4-BE49-F238E27FC236}">
                <a16:creationId xmlns:a16="http://schemas.microsoft.com/office/drawing/2014/main" id="{44901FFE-385D-F799-B22C-E0D3C8C811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4202" y="2093180"/>
            <a:ext cx="3405507" cy="2395438"/>
          </a:xfrm>
          <a:prstGeom prst="rect">
            <a:avLst/>
          </a:prstGeom>
        </p:spPr>
      </p:pic>
      <p:pic>
        <p:nvPicPr>
          <p:cNvPr id="4" name="Graphic 6" descr="Man with kid with solid fill">
            <a:extLst>
              <a:ext uri="{FF2B5EF4-FFF2-40B4-BE49-F238E27FC236}">
                <a16:creationId xmlns:a16="http://schemas.microsoft.com/office/drawing/2014/main" id="{EC304E9D-3B88-9A66-5DE2-BDB290FEE47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99797" y="3690"/>
            <a:ext cx="1177158" cy="1150882"/>
          </a:xfrm>
          <a:prstGeom prst="rect">
            <a:avLst/>
          </a:prstGeom>
        </p:spPr>
      </p:pic>
      <p:pic>
        <p:nvPicPr>
          <p:cNvPr id="2050" name="Picture 2">
            <a:extLst>
              <a:ext uri="{FF2B5EF4-FFF2-40B4-BE49-F238E27FC236}">
                <a16:creationId xmlns:a16="http://schemas.microsoft.com/office/drawing/2014/main" id="{EC8A323D-FA3C-3D1C-9E1D-0CFC28F7B64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391645" y="91039"/>
            <a:ext cx="1688064" cy="93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2293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264" y="65393"/>
            <a:ext cx="9070428" cy="1338700"/>
          </a:xfrm>
        </p:spPr>
        <p:txBody>
          <a:bodyPr>
            <a:noAutofit/>
          </a:bodyPr>
          <a:lstStyle/>
          <a:p>
            <a:r>
              <a:rPr lang="en-US" sz="3600" err="1">
                <a:solidFill>
                  <a:schemeClr val="accent1">
                    <a:lumMod val="50000"/>
                  </a:schemeClr>
                </a:solidFill>
                <a:latin typeface="Source Sans Pro"/>
                <a:ea typeface="Source Sans Pro"/>
                <a:cs typeface="Roboto"/>
              </a:rPr>
              <a:t>Paediatric</a:t>
            </a:r>
            <a:r>
              <a:rPr lang="en-US" sz="3600">
                <a:solidFill>
                  <a:schemeClr val="accent1">
                    <a:lumMod val="50000"/>
                  </a:schemeClr>
                </a:solidFill>
                <a:latin typeface="Source Sans Pro"/>
                <a:ea typeface="Source Sans Pro"/>
                <a:cs typeface="Roboto"/>
              </a:rPr>
              <a:t> </a:t>
            </a:r>
            <a:r>
              <a:rPr lang="en-US" sz="3600" u="sng">
                <a:solidFill>
                  <a:schemeClr val="accent1">
                    <a:lumMod val="50000"/>
                  </a:schemeClr>
                </a:solidFill>
                <a:latin typeface="Source Sans Pro"/>
                <a:ea typeface="Source Sans Pro"/>
                <a:cs typeface="Roboto"/>
              </a:rPr>
              <a:t>CIRCULATORY</a:t>
            </a:r>
            <a:r>
              <a:rPr lang="en-US" sz="3600">
                <a:solidFill>
                  <a:schemeClr val="accent1">
                    <a:lumMod val="50000"/>
                  </a:schemeClr>
                </a:solidFill>
                <a:latin typeface="Source Sans Pro"/>
                <a:ea typeface="Source Sans Pro"/>
                <a:cs typeface="Roboto"/>
              </a:rPr>
              <a:t> Considerations</a:t>
            </a:r>
          </a:p>
        </p:txBody>
      </p:sp>
      <p:sp>
        <p:nvSpPr>
          <p:cNvPr id="8" name="Content Placeholder 2"/>
          <p:cNvSpPr txBox="1">
            <a:spLocks noGrp="1"/>
          </p:cNvSpPr>
          <p:nvPr>
            <p:ph sz="half" idx="1"/>
          </p:nvPr>
        </p:nvSpPr>
        <p:spPr>
          <a:xfrm>
            <a:off x="157264" y="1404093"/>
            <a:ext cx="9250888"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a:latin typeface="Source Sans Pro" panose="020B0503030403020204" pitchFamily="34" charset="0"/>
                <a:ea typeface="Source Sans Pro" panose="020B0503030403020204" pitchFamily="34" charset="0"/>
                <a:cs typeface="Roboto"/>
              </a:rPr>
              <a:t>For ongoing blood loss or evidence of poor perfusion in children with </a:t>
            </a:r>
            <a:r>
              <a:rPr lang="en-US" sz="2400">
                <a:solidFill>
                  <a:schemeClr val="accent2"/>
                </a:solidFill>
                <a:latin typeface="Source Sans Pro" panose="020B0503030403020204" pitchFamily="34" charset="0"/>
                <a:ea typeface="Source Sans Pro" panose="020B0503030403020204" pitchFamily="34" charset="0"/>
                <a:cs typeface="Roboto"/>
              </a:rPr>
              <a:t>normal</a:t>
            </a:r>
            <a:r>
              <a:rPr lang="en-US" sz="2400">
                <a:latin typeface="Source Sans Pro" panose="020B0503030403020204" pitchFamily="34" charset="0"/>
                <a:ea typeface="Source Sans Pro" panose="020B0503030403020204" pitchFamily="34" charset="0"/>
                <a:cs typeface="Roboto"/>
              </a:rPr>
              <a:t> nutritional status</a:t>
            </a:r>
          </a:p>
          <a:p>
            <a:pPr lvl="1"/>
            <a:r>
              <a:rPr lang="en-US">
                <a:solidFill>
                  <a:schemeClr val="tx1">
                    <a:lumMod val="95000"/>
                    <a:lumOff val="5000"/>
                  </a:schemeClr>
                </a:solidFill>
                <a:latin typeface="Source Sans Pro" panose="020B0503030403020204" pitchFamily="34" charset="0"/>
                <a:ea typeface="Source Sans Pro" panose="020B0503030403020204" pitchFamily="34" charset="0"/>
                <a:cs typeface="Roboto"/>
              </a:rPr>
              <a:t>Establish IV ACCESS.</a:t>
            </a:r>
          </a:p>
          <a:p>
            <a:pPr lvl="1"/>
            <a:r>
              <a:rPr lang="en-US">
                <a:solidFill>
                  <a:schemeClr val="tx1">
                    <a:lumMod val="95000"/>
                    <a:lumOff val="5000"/>
                  </a:schemeClr>
                </a:solidFill>
                <a:latin typeface="Source Sans Pro" panose="020B0503030403020204" pitchFamily="34" charset="0"/>
                <a:ea typeface="Source Sans Pro" panose="020B0503030403020204" pitchFamily="34" charset="0"/>
                <a:cs typeface="Roboto"/>
              </a:rPr>
              <a:t>Give IV FLUIDS.</a:t>
            </a:r>
          </a:p>
          <a:p>
            <a:pPr lvl="1"/>
            <a:r>
              <a:rPr lang="en-US">
                <a:solidFill>
                  <a:schemeClr val="tx1">
                    <a:lumMod val="95000"/>
                    <a:lumOff val="5000"/>
                  </a:schemeClr>
                </a:solidFill>
                <a:latin typeface="Source Sans Pro"/>
                <a:ea typeface="Source Sans Pro"/>
                <a:cs typeface="Roboto"/>
              </a:rPr>
              <a:t>REASSESS immediately after fluids</a:t>
            </a:r>
            <a:endParaRPr lang="en-US">
              <a:solidFill>
                <a:schemeClr val="tx1">
                  <a:lumMod val="95000"/>
                  <a:lumOff val="5000"/>
                </a:schemeClr>
              </a:solidFill>
              <a:latin typeface="Source Sans Pro" panose="020B0503030403020204" pitchFamily="34" charset="0"/>
              <a:ea typeface="Source Sans Pro" panose="020B0503030403020204" pitchFamily="34" charset="0"/>
              <a:cs typeface="Roboto"/>
            </a:endParaRPr>
          </a:p>
          <a:p>
            <a:pPr lvl="1"/>
            <a:r>
              <a:rPr lang="en-US">
                <a:solidFill>
                  <a:schemeClr val="tx1">
                    <a:lumMod val="95000"/>
                    <a:lumOff val="5000"/>
                  </a:schemeClr>
                </a:solidFill>
                <a:latin typeface="Source Sans Pro" panose="020B0503030403020204" pitchFamily="34" charset="0"/>
                <a:ea typeface="Source Sans Pro" panose="020B0503030403020204" pitchFamily="34" charset="0"/>
                <a:cs typeface="Roboto"/>
              </a:rPr>
              <a:t>If no improvement </a:t>
            </a:r>
            <a:r>
              <a:rPr lang="en-US" sz="2000">
                <a:solidFill>
                  <a:schemeClr val="tx1">
                    <a:lumMod val="95000"/>
                    <a:lumOff val="5000"/>
                  </a:schemeClr>
                </a:solidFill>
                <a:latin typeface="Source Sans Pro" panose="020B0503030403020204" pitchFamily="34" charset="0"/>
                <a:ea typeface="Source Sans Pro" panose="020B0503030403020204" pitchFamily="34" charset="0"/>
                <a:cs typeface="Roboto"/>
                <a:sym typeface="Wingdings" pitchFamily="2" charset="2"/>
              </a:rPr>
              <a:t></a:t>
            </a:r>
            <a:r>
              <a:rPr lang="en-US">
                <a:solidFill>
                  <a:schemeClr val="tx1">
                    <a:lumMod val="95000"/>
                    <a:lumOff val="5000"/>
                  </a:schemeClr>
                </a:solidFill>
                <a:latin typeface="Source Sans Pro" panose="020B0503030403020204" pitchFamily="34" charset="0"/>
                <a:ea typeface="Source Sans Pro" panose="020B0503030403020204" pitchFamily="34" charset="0"/>
                <a:cs typeface="Roboto"/>
              </a:rPr>
              <a:t> repeat IV FLUIDS.</a:t>
            </a:r>
          </a:p>
          <a:p>
            <a:pPr lvl="1"/>
            <a:endParaRPr lang="en-US">
              <a:solidFill>
                <a:schemeClr val="tx1">
                  <a:lumMod val="95000"/>
                  <a:lumOff val="5000"/>
                </a:schemeClr>
              </a:solidFill>
              <a:latin typeface="Source Sans Pro" panose="020B0503030403020204" pitchFamily="34" charset="0"/>
              <a:ea typeface="Source Sans Pro" panose="020B0503030403020204" pitchFamily="34" charset="0"/>
              <a:cs typeface="Roboto"/>
            </a:endParaRPr>
          </a:p>
          <a:p>
            <a:r>
              <a:rPr lang="en-US" sz="2400">
                <a:solidFill>
                  <a:schemeClr val="accent2"/>
                </a:solidFill>
                <a:latin typeface="Source Sans Pro" panose="020B0503030403020204" pitchFamily="34" charset="0"/>
                <a:ea typeface="Source Sans Pro" panose="020B0503030403020204" pitchFamily="34" charset="0"/>
                <a:cs typeface="Roboto"/>
              </a:rPr>
              <a:t>For malnourished children, fluids must be adjusted!</a:t>
            </a:r>
          </a:p>
          <a:p>
            <a:r>
              <a:rPr lang="en-US" sz="2400">
                <a:latin typeface="Source Sans Pro" panose="020B0503030403020204" pitchFamily="34" charset="0"/>
                <a:ea typeface="Source Sans Pro" panose="020B0503030403020204" pitchFamily="34" charset="0"/>
                <a:cs typeface="Roboto" panose="02000000000000000000" pitchFamily="2" charset="0"/>
              </a:rPr>
              <a:t>For severe burn injury, initial bolus is with dextrose-containing fluids.</a:t>
            </a:r>
          </a:p>
          <a:p>
            <a:r>
              <a:rPr lang="en-US" sz="2400">
                <a:latin typeface="Source Sans Pro" panose="020B0503030403020204" pitchFamily="34" charset="0"/>
                <a:ea typeface="Source Sans Pro" panose="020B0503030403020204" pitchFamily="34" charset="0"/>
                <a:cs typeface="Roboto" panose="02000000000000000000" pitchFamily="2" charset="0"/>
              </a:rPr>
              <a:t>For significant </a:t>
            </a:r>
            <a:r>
              <a:rPr lang="en-US" sz="2400" err="1">
                <a:latin typeface="Source Sans Pro" panose="020B0503030403020204" pitchFamily="34" charset="0"/>
                <a:ea typeface="Source Sans Pro" panose="020B0503030403020204" pitchFamily="34" charset="0"/>
                <a:cs typeface="Roboto" panose="02000000000000000000" pitchFamily="2" charset="0"/>
              </a:rPr>
              <a:t>haemorrhage</a:t>
            </a:r>
            <a:r>
              <a:rPr lang="en-US" sz="2400">
                <a:latin typeface="Source Sans Pro" panose="020B0503030403020204" pitchFamily="34" charset="0"/>
                <a:ea typeface="Source Sans Pro" panose="020B0503030403020204" pitchFamily="34" charset="0"/>
                <a:cs typeface="Roboto" panose="02000000000000000000" pitchFamily="2" charset="0"/>
              </a:rPr>
              <a:t>, plan for rapid HANDOVER TRANSFER to a specialized unit for possible BLOOD TRANSFUSION.  </a:t>
            </a:r>
          </a:p>
          <a:p>
            <a:endParaRPr lang="en-US" sz="2400">
              <a:latin typeface="Source Sans Pro" panose="020B0503030403020204" pitchFamily="34" charset="0"/>
              <a:ea typeface="Source Sans Pro" panose="020B0503030403020204" pitchFamily="34" charset="0"/>
              <a:cs typeface="Roboto" panose="02000000000000000000" pitchFamily="2" charset="0"/>
            </a:endParaRPr>
          </a:p>
        </p:txBody>
      </p:sp>
      <p:pic>
        <p:nvPicPr>
          <p:cNvPr id="3" name="Picture 3">
            <a:extLst>
              <a:ext uri="{FF2B5EF4-FFF2-40B4-BE49-F238E27FC236}">
                <a16:creationId xmlns:a16="http://schemas.microsoft.com/office/drawing/2014/main" id="{40A2CA11-6F39-D3D0-2EA1-74997BD956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0524" y="1927159"/>
            <a:ext cx="3494181" cy="2443513"/>
          </a:xfrm>
          <a:prstGeom prst="rect">
            <a:avLst/>
          </a:prstGeom>
        </p:spPr>
      </p:pic>
      <p:pic>
        <p:nvPicPr>
          <p:cNvPr id="4" name="Graphic 6" descr="Man with kid with solid fill">
            <a:extLst>
              <a:ext uri="{FF2B5EF4-FFF2-40B4-BE49-F238E27FC236}">
                <a16:creationId xmlns:a16="http://schemas.microsoft.com/office/drawing/2014/main" id="{FEC078A6-96EC-1BE6-31E0-69F5ABF0712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62185" y="-60697"/>
            <a:ext cx="1177158" cy="1150882"/>
          </a:xfrm>
          <a:prstGeom prst="rect">
            <a:avLst/>
          </a:prstGeom>
        </p:spPr>
      </p:pic>
      <p:pic>
        <p:nvPicPr>
          <p:cNvPr id="3074" name="Picture 2">
            <a:extLst>
              <a:ext uri="{FF2B5EF4-FFF2-40B4-BE49-F238E27FC236}">
                <a16:creationId xmlns:a16="http://schemas.microsoft.com/office/drawing/2014/main" id="{049412D8-54B0-B8B1-937B-1E7720DFCE7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339343" y="75929"/>
            <a:ext cx="1763486" cy="932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7806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39" y="383295"/>
            <a:ext cx="10515600" cy="1325563"/>
          </a:xfrm>
        </p:spPr>
        <p:txBody>
          <a:bodyPr>
            <a:normAutofit/>
          </a:bodyPr>
          <a:lstStyle/>
          <a:p>
            <a:r>
              <a:rPr lang="en-US" sz="3600" err="1">
                <a:solidFill>
                  <a:schemeClr val="accent1">
                    <a:lumMod val="50000"/>
                  </a:schemeClr>
                </a:solidFill>
                <a:latin typeface="Source Sans Pro"/>
                <a:ea typeface="Source Sans Pro"/>
                <a:cs typeface="Roboto"/>
              </a:rPr>
              <a:t>Paediatric</a:t>
            </a:r>
            <a:r>
              <a:rPr lang="en-US" sz="3600">
                <a:solidFill>
                  <a:schemeClr val="accent1">
                    <a:lumMod val="50000"/>
                  </a:schemeClr>
                </a:solidFill>
                <a:latin typeface="Source Sans Pro"/>
                <a:ea typeface="Source Sans Pro"/>
                <a:cs typeface="Roboto"/>
              </a:rPr>
              <a:t> </a:t>
            </a:r>
            <a:r>
              <a:rPr lang="en-US" sz="3600" u="sng">
                <a:solidFill>
                  <a:schemeClr val="accent1">
                    <a:lumMod val="50000"/>
                  </a:schemeClr>
                </a:solidFill>
                <a:latin typeface="Source Sans Pro"/>
                <a:ea typeface="Source Sans Pro"/>
                <a:cs typeface="Roboto"/>
              </a:rPr>
              <a:t>DISABILITY </a:t>
            </a:r>
            <a:r>
              <a:rPr lang="en-US" sz="3600">
                <a:solidFill>
                  <a:schemeClr val="accent1">
                    <a:lumMod val="50000"/>
                  </a:schemeClr>
                </a:solidFill>
                <a:latin typeface="Source Sans Pro"/>
                <a:ea typeface="Source Sans Pro"/>
                <a:cs typeface="Roboto"/>
              </a:rPr>
              <a:t>Considerations</a:t>
            </a:r>
          </a:p>
        </p:txBody>
      </p:sp>
      <p:sp>
        <p:nvSpPr>
          <p:cNvPr id="5" name="Content Placeholder 2"/>
          <p:cNvSpPr txBox="1">
            <a:spLocks noGrp="1"/>
          </p:cNvSpPr>
          <p:nvPr>
            <p:ph sz="half" idx="1"/>
          </p:nvPr>
        </p:nvSpPr>
        <p:spPr>
          <a:xfrm>
            <a:off x="424775" y="1802133"/>
            <a:ext cx="819946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a:latin typeface="Source Sans Pro" panose="020B0503030403020204" pitchFamily="34" charset="0"/>
                <a:ea typeface="Source Sans Pro" panose="020B0503030403020204" pitchFamily="34" charset="0"/>
                <a:cs typeface="Roboto"/>
              </a:rPr>
              <a:t>Monitor a child’s level of consciousness with the </a:t>
            </a:r>
            <a:r>
              <a:rPr lang="en-US" sz="2400">
                <a:solidFill>
                  <a:schemeClr val="accent2"/>
                </a:solidFill>
                <a:latin typeface="Source Sans Pro" panose="020B0503030403020204" pitchFamily="34" charset="0"/>
                <a:ea typeface="Source Sans Pro" panose="020B0503030403020204" pitchFamily="34" charset="0"/>
                <a:cs typeface="Roboto"/>
              </a:rPr>
              <a:t>AVPU scale</a:t>
            </a:r>
          </a:p>
          <a:p>
            <a:pPr lvl="1"/>
            <a:r>
              <a:rPr lang="en-US">
                <a:latin typeface="Source Sans Pro" panose="020B0503030403020204" pitchFamily="34" charset="0"/>
                <a:ea typeface="Source Sans Pro" panose="020B0503030403020204" pitchFamily="34" charset="0"/>
                <a:cs typeface="Roboto" panose="02000000000000000000" pitchFamily="2" charset="0"/>
              </a:rPr>
              <a:t>Alert</a:t>
            </a:r>
          </a:p>
          <a:p>
            <a:pPr lvl="1"/>
            <a:r>
              <a:rPr lang="en-US">
                <a:latin typeface="Source Sans Pro" panose="020B0503030403020204" pitchFamily="34" charset="0"/>
                <a:ea typeface="Source Sans Pro" panose="020B0503030403020204" pitchFamily="34" charset="0"/>
                <a:cs typeface="Roboto"/>
              </a:rPr>
              <a:t>Response to </a:t>
            </a:r>
            <a:r>
              <a:rPr lang="en-US" u="sng">
                <a:latin typeface="Source Sans Pro" panose="020B0503030403020204" pitchFamily="34" charset="0"/>
                <a:ea typeface="Source Sans Pro" panose="020B0503030403020204" pitchFamily="34" charset="0"/>
                <a:cs typeface="Roboto"/>
              </a:rPr>
              <a:t>verbal</a:t>
            </a:r>
            <a:r>
              <a:rPr lang="en-US">
                <a:latin typeface="Source Sans Pro" panose="020B0503030403020204" pitchFamily="34" charset="0"/>
                <a:ea typeface="Source Sans Pro" panose="020B0503030403020204" pitchFamily="34" charset="0"/>
                <a:cs typeface="Roboto"/>
              </a:rPr>
              <a:t> stimuli</a:t>
            </a:r>
          </a:p>
          <a:p>
            <a:pPr lvl="1"/>
            <a:r>
              <a:rPr lang="en-US">
                <a:latin typeface="Source Sans Pro" panose="020B0503030403020204" pitchFamily="34" charset="0"/>
                <a:ea typeface="Source Sans Pro" panose="020B0503030403020204" pitchFamily="34" charset="0"/>
                <a:cs typeface="Roboto" panose="02000000000000000000" pitchFamily="2" charset="0"/>
              </a:rPr>
              <a:t>Response to </a:t>
            </a:r>
            <a:r>
              <a:rPr lang="en-US" u="sng">
                <a:latin typeface="Source Sans Pro" panose="020B0503030403020204" pitchFamily="34" charset="0"/>
                <a:ea typeface="Source Sans Pro" panose="020B0503030403020204" pitchFamily="34" charset="0"/>
                <a:cs typeface="Roboto" panose="02000000000000000000" pitchFamily="2" charset="0"/>
              </a:rPr>
              <a:t>painful</a:t>
            </a:r>
            <a:r>
              <a:rPr lang="en-US">
                <a:latin typeface="Source Sans Pro" panose="020B0503030403020204" pitchFamily="34" charset="0"/>
                <a:ea typeface="Source Sans Pro" panose="020B0503030403020204" pitchFamily="34" charset="0"/>
                <a:cs typeface="Roboto" panose="02000000000000000000" pitchFamily="2" charset="0"/>
              </a:rPr>
              <a:t> stimuli</a:t>
            </a:r>
          </a:p>
          <a:p>
            <a:pPr lvl="1"/>
            <a:r>
              <a:rPr lang="en-US">
                <a:latin typeface="Source Sans Pro" panose="020B0503030403020204" pitchFamily="34" charset="0"/>
                <a:ea typeface="Source Sans Pro" panose="020B0503030403020204" pitchFamily="34" charset="0"/>
                <a:cs typeface="Roboto" panose="02000000000000000000" pitchFamily="2" charset="0"/>
              </a:rPr>
              <a:t>Unresponsive </a:t>
            </a:r>
          </a:p>
          <a:p>
            <a:r>
              <a:rPr lang="en-US" sz="2400">
                <a:latin typeface="Source Sans Pro" panose="020B0503030403020204" pitchFamily="34" charset="0"/>
                <a:ea typeface="Source Sans Pro" panose="020B0503030403020204" pitchFamily="34" charset="0"/>
                <a:cs typeface="Roboto"/>
              </a:rPr>
              <a:t>Assess for and manage </a:t>
            </a:r>
            <a:r>
              <a:rPr lang="en-US" sz="2400">
                <a:solidFill>
                  <a:schemeClr val="accent2"/>
                </a:solidFill>
                <a:latin typeface="Source Sans Pro" panose="020B0503030403020204" pitchFamily="34" charset="0"/>
                <a:ea typeface="Source Sans Pro" panose="020B0503030403020204" pitchFamily="34" charset="0"/>
                <a:cs typeface="Roboto"/>
              </a:rPr>
              <a:t>convulsions/seizures.</a:t>
            </a:r>
          </a:p>
          <a:p>
            <a:r>
              <a:rPr lang="en-US" sz="2400">
                <a:latin typeface="Source Sans Pro" panose="020B0503030403020204" pitchFamily="34" charset="0"/>
                <a:ea typeface="Source Sans Pro" panose="020B0503030403020204" pitchFamily="34" charset="0"/>
                <a:cs typeface="Roboto"/>
              </a:rPr>
              <a:t>Assess for and manage </a:t>
            </a:r>
            <a:r>
              <a:rPr lang="en-US" sz="2400" err="1">
                <a:solidFill>
                  <a:schemeClr val="accent2"/>
                </a:solidFill>
                <a:latin typeface="Source Sans Pro" panose="020B0503030403020204" pitchFamily="34" charset="0"/>
                <a:ea typeface="Source Sans Pro" panose="020B0503030403020204" pitchFamily="34" charset="0"/>
                <a:cs typeface="Roboto"/>
              </a:rPr>
              <a:t>hypoglycaemia</a:t>
            </a:r>
            <a:r>
              <a:rPr lang="en-US" sz="2400">
                <a:latin typeface="Source Sans Pro" panose="020B0503030403020204" pitchFamily="34" charset="0"/>
                <a:ea typeface="Source Sans Pro" panose="020B0503030403020204" pitchFamily="34" charset="0"/>
                <a:cs typeface="Roboto"/>
              </a:rPr>
              <a:t> (low blood sugar)</a:t>
            </a:r>
          </a:p>
        </p:txBody>
      </p:sp>
      <p:pic>
        <p:nvPicPr>
          <p:cNvPr id="7" name="Picture 7" descr="A picture containing text&#10;&#10;Description automatically generated">
            <a:extLst>
              <a:ext uri="{FF2B5EF4-FFF2-40B4-BE49-F238E27FC236}">
                <a16:creationId xmlns:a16="http://schemas.microsoft.com/office/drawing/2014/main" id="{741BCF44-6DAD-30C5-8DF6-50338C599B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7672" y="3075392"/>
            <a:ext cx="2978285" cy="2091454"/>
          </a:xfrm>
          <a:prstGeom prst="rect">
            <a:avLst/>
          </a:prstGeom>
        </p:spPr>
      </p:pic>
      <p:pic>
        <p:nvPicPr>
          <p:cNvPr id="3" name="Graphic 6" descr="Man with kid with solid fill">
            <a:extLst>
              <a:ext uri="{FF2B5EF4-FFF2-40B4-BE49-F238E27FC236}">
                <a16:creationId xmlns:a16="http://schemas.microsoft.com/office/drawing/2014/main" id="{4385BEB6-026F-0F38-C7A5-1527463BC2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54861" y="-62006"/>
            <a:ext cx="1177158" cy="1150882"/>
          </a:xfrm>
          <a:prstGeom prst="rect">
            <a:avLst/>
          </a:prstGeom>
        </p:spPr>
      </p:pic>
      <p:pic>
        <p:nvPicPr>
          <p:cNvPr id="4098" name="Picture 2">
            <a:extLst>
              <a:ext uri="{FF2B5EF4-FFF2-40B4-BE49-F238E27FC236}">
                <a16:creationId xmlns:a16="http://schemas.microsoft.com/office/drawing/2014/main" id="{A764B59C-6FB7-88F0-92DF-90AC0BA7167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332019" y="13616"/>
            <a:ext cx="1859981" cy="999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2042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95" y="170572"/>
            <a:ext cx="9737388" cy="1333669"/>
          </a:xfrm>
        </p:spPr>
        <p:txBody>
          <a:bodyPr>
            <a:normAutofit/>
          </a:bodyPr>
          <a:lstStyle/>
          <a:p>
            <a:r>
              <a:rPr lang="en-US" sz="3600" err="1">
                <a:solidFill>
                  <a:schemeClr val="accent1">
                    <a:lumMod val="50000"/>
                  </a:schemeClr>
                </a:solidFill>
                <a:latin typeface="Source Sans Pro" panose="020B0503030403020204" pitchFamily="34" charset="0"/>
                <a:ea typeface="Source Sans Pro" panose="020B0503030403020204" pitchFamily="34" charset="0"/>
              </a:rPr>
              <a:t>Paediatric</a:t>
            </a:r>
            <a:r>
              <a:rPr lang="en-US" sz="3600">
                <a:solidFill>
                  <a:schemeClr val="accent1">
                    <a:lumMod val="50000"/>
                  </a:schemeClr>
                </a:solidFill>
                <a:latin typeface="Source Sans Pro" panose="020B0503030403020204" pitchFamily="34" charset="0"/>
                <a:ea typeface="Source Sans Pro" panose="020B0503030403020204" pitchFamily="34" charset="0"/>
              </a:rPr>
              <a:t> </a:t>
            </a:r>
            <a:r>
              <a:rPr lang="en-US" sz="3600" u="sng">
                <a:solidFill>
                  <a:schemeClr val="accent1">
                    <a:lumMod val="50000"/>
                  </a:schemeClr>
                </a:solidFill>
                <a:latin typeface="Source Sans Pro" panose="020B0503030403020204" pitchFamily="34" charset="0"/>
                <a:ea typeface="Source Sans Pro" panose="020B0503030403020204" pitchFamily="34" charset="0"/>
              </a:rPr>
              <a:t>EXPOSURE </a:t>
            </a:r>
            <a:r>
              <a:rPr lang="en-US" sz="3600">
                <a:solidFill>
                  <a:schemeClr val="accent1">
                    <a:lumMod val="50000"/>
                  </a:schemeClr>
                </a:solidFill>
                <a:latin typeface="Source Sans Pro" panose="020B0503030403020204" pitchFamily="34" charset="0"/>
                <a:ea typeface="Source Sans Pro" panose="020B0503030403020204" pitchFamily="34" charset="0"/>
              </a:rPr>
              <a:t>Considerations</a:t>
            </a:r>
          </a:p>
        </p:txBody>
      </p:sp>
      <p:sp>
        <p:nvSpPr>
          <p:cNvPr id="5" name="Content Placeholder 2"/>
          <p:cNvSpPr txBox="1">
            <a:spLocks noGrp="1"/>
          </p:cNvSpPr>
          <p:nvPr>
            <p:ph sz="half" idx="1"/>
          </p:nvPr>
        </p:nvSpPr>
        <p:spPr>
          <a:xfrm>
            <a:off x="351818" y="1655391"/>
            <a:ext cx="847279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a:latin typeface="Source Sans Pro" panose="020B0503030403020204" pitchFamily="34" charset="0"/>
                <a:ea typeface="Source Sans Pro" panose="020B0503030403020204" pitchFamily="34" charset="0"/>
                <a:cs typeface="Roboto"/>
              </a:rPr>
              <a:t>Undress completely but </a:t>
            </a:r>
            <a:r>
              <a:rPr lang="en-US" sz="2400">
                <a:solidFill>
                  <a:schemeClr val="accent2"/>
                </a:solidFill>
                <a:latin typeface="Source Sans Pro" panose="020B0503030403020204" pitchFamily="34" charset="0"/>
                <a:ea typeface="Source Sans Pro" panose="020B0503030403020204" pitchFamily="34" charset="0"/>
                <a:cs typeface="Roboto"/>
              </a:rPr>
              <a:t>watch for hypothermia</a:t>
            </a:r>
          </a:p>
          <a:p>
            <a:r>
              <a:rPr lang="en-US" sz="2400">
                <a:latin typeface="Source Sans Pro" panose="020B0503030403020204" pitchFamily="34" charset="0"/>
                <a:ea typeface="Source Sans Pro" panose="020B0503030403020204" pitchFamily="34" charset="0"/>
                <a:cs typeface="Roboto" panose="02000000000000000000" pitchFamily="2" charset="0"/>
              </a:rPr>
              <a:t>Protect the child’s modesty.</a:t>
            </a:r>
          </a:p>
          <a:p>
            <a:r>
              <a:rPr lang="en-US" sz="2400">
                <a:latin typeface="Source Sans Pro" panose="020B0503030403020204" pitchFamily="34" charset="0"/>
                <a:ea typeface="Source Sans Pro" panose="020B0503030403020204" pitchFamily="34" charset="0"/>
                <a:cs typeface="Roboto"/>
              </a:rPr>
              <a:t>Use log-roll to assess remainder of child’s back and head. </a:t>
            </a:r>
            <a:endParaRPr lang="en-US" sz="2400">
              <a:latin typeface="Source Sans Pro" panose="020B0503030403020204" pitchFamily="34" charset="0"/>
              <a:ea typeface="Source Sans Pro" panose="020B0503030403020204" pitchFamily="34" charset="0"/>
              <a:cs typeface="Roboto" panose="02000000000000000000" pitchFamily="2" charset="0"/>
            </a:endParaRPr>
          </a:p>
        </p:txBody>
      </p:sp>
      <p:graphicFrame>
        <p:nvGraphicFramePr>
          <p:cNvPr id="7" name="Table 6"/>
          <p:cNvGraphicFramePr>
            <a:graphicFrameLocks noGrp="1"/>
          </p:cNvGraphicFramePr>
          <p:nvPr/>
        </p:nvGraphicFramePr>
        <p:xfrm>
          <a:off x="2285540" y="4085780"/>
          <a:ext cx="6355404" cy="1828800"/>
        </p:xfrm>
        <a:graphic>
          <a:graphicData uri="http://schemas.openxmlformats.org/drawingml/2006/table">
            <a:tbl>
              <a:tblPr firstRow="1" bandRow="1"/>
              <a:tblGrid>
                <a:gridCol w="6355404">
                  <a:extLst>
                    <a:ext uri="{9D8B030D-6E8A-4147-A177-3AD203B41FA5}">
                      <a16:colId xmlns:a16="http://schemas.microsoft.com/office/drawing/2014/main" val="20000"/>
                    </a:ext>
                  </a:extLst>
                </a:gridCol>
              </a:tblGrid>
              <a:tr h="487680">
                <a:tc>
                  <a:txBody>
                    <a:bodyPr/>
                    <a:lstStyle/>
                    <a:p>
                      <a:pPr algn="ctr"/>
                      <a:r>
                        <a:rPr lang="en-US" sz="2400" b="1">
                          <a:latin typeface="Source Sans Pro"/>
                          <a:ea typeface="Source Sans Pro"/>
                          <a:cs typeface="Roboto"/>
                        </a:rPr>
                        <a:t>Estimate</a:t>
                      </a:r>
                      <a:r>
                        <a:rPr lang="en-US" sz="2400" b="1" baseline="0">
                          <a:latin typeface="Source Sans Pro"/>
                          <a:ea typeface="Source Sans Pro"/>
                          <a:cs typeface="Roboto"/>
                        </a:rPr>
                        <a:t> weight in children based on age </a:t>
                      </a:r>
                      <a:endParaRPr lang="en-US" sz="2400" b="1">
                        <a:latin typeface="Source Sans Pro" panose="020B0503030403020204" pitchFamily="34" charset="0"/>
                        <a:ea typeface="Source Sans Pro" panose="020B0503030403020204" pitchFamily="34" charset="0"/>
                        <a:cs typeface="Roboto" panose="02000000000000000000" pitchFamily="2" charset="0"/>
                      </a:endParaRPr>
                    </a:p>
                  </a:txBody>
                  <a:tcPr marL="121920" marR="121920" marT="60960" marB="60960">
                    <a:solidFill>
                      <a:schemeClr val="bg1">
                        <a:lumMod val="85000"/>
                      </a:schemeClr>
                    </a:solidFill>
                  </a:tcPr>
                </a:tc>
                <a:extLst>
                  <a:ext uri="{0D108BD9-81ED-4DB2-BD59-A6C34878D82A}">
                    <a16:rowId xmlns:a16="http://schemas.microsoft.com/office/drawing/2014/main" val="10000"/>
                  </a:ext>
                </a:extLst>
              </a:tr>
              <a:tr h="487680">
                <a:tc>
                  <a:txBody>
                    <a:bodyPr/>
                    <a:lstStyle/>
                    <a:p>
                      <a:pPr algn="ctr"/>
                      <a:r>
                        <a:rPr lang="en-US" sz="2400">
                          <a:latin typeface="Source Sans Pro"/>
                          <a:ea typeface="Source Sans Pro"/>
                          <a:cs typeface="Roboto"/>
                        </a:rPr>
                        <a:t>Weight</a:t>
                      </a:r>
                      <a:r>
                        <a:rPr lang="en-US" sz="2400" baseline="0">
                          <a:latin typeface="Source Sans Pro"/>
                          <a:ea typeface="Source Sans Pro"/>
                          <a:cs typeface="Roboto"/>
                        </a:rPr>
                        <a:t> in kilograms = [age in years + 4] x 2 </a:t>
                      </a:r>
                      <a:endParaRPr lang="en-US" sz="2400">
                        <a:latin typeface="Source Sans Pro" panose="020B0503030403020204" pitchFamily="34" charset="0"/>
                        <a:ea typeface="Source Sans Pro" panose="020B0503030403020204" pitchFamily="34" charset="0"/>
                        <a:cs typeface="Roboto" panose="02000000000000000000" pitchFamily="2" charset="0"/>
                      </a:endParaRPr>
                    </a:p>
                  </a:txBody>
                  <a:tcPr marL="121920" marR="121920" marT="60960" marB="60960"/>
                </a:tc>
                <a:extLst>
                  <a:ext uri="{0D108BD9-81ED-4DB2-BD59-A6C34878D82A}">
                    <a16:rowId xmlns:a16="http://schemas.microsoft.com/office/drawing/2014/main" val="10001"/>
                  </a:ext>
                </a:extLst>
              </a:tr>
              <a:tr h="853440">
                <a:tc>
                  <a:txBody>
                    <a:bodyPr/>
                    <a:lstStyle/>
                    <a:p>
                      <a:pPr algn="ctr"/>
                      <a:r>
                        <a:rPr lang="en-US" sz="2200">
                          <a:latin typeface="Source Sans Pro"/>
                          <a:ea typeface="Source Sans Pro"/>
                          <a:cs typeface="Roboto"/>
                        </a:rPr>
                        <a:t>(or use weight-estimation</a:t>
                      </a:r>
                      <a:r>
                        <a:rPr lang="en-US" sz="2200" baseline="0">
                          <a:latin typeface="Source Sans Pro"/>
                          <a:ea typeface="Source Sans Pro"/>
                          <a:cs typeface="Roboto"/>
                        </a:rPr>
                        <a:t> tools such as </a:t>
                      </a:r>
                      <a:endParaRPr lang="en-US" sz="2200">
                        <a:latin typeface="Source Sans Pro" panose="020B0503030403020204" pitchFamily="34" charset="0"/>
                        <a:ea typeface="Source Sans Pro" panose="020B0503030403020204" pitchFamily="34" charset="0"/>
                        <a:cs typeface="Roboto" panose="02000000000000000000" pitchFamily="2" charset="0"/>
                      </a:endParaRPr>
                    </a:p>
                    <a:p>
                      <a:pPr lvl="0" algn="ctr">
                        <a:buNone/>
                      </a:pPr>
                      <a:r>
                        <a:rPr lang="en-US" sz="2200" baseline="0">
                          <a:latin typeface="Source Sans Pro"/>
                          <a:ea typeface="Source Sans Pro"/>
                          <a:cs typeface="Roboto"/>
                        </a:rPr>
                        <a:t>PAWPER  tape, Mercy tape, </a:t>
                      </a:r>
                      <a:r>
                        <a:rPr lang="en-US" sz="2200" baseline="0" err="1">
                          <a:latin typeface="Source Sans Pro"/>
                          <a:ea typeface="Source Sans Pro"/>
                          <a:cs typeface="Roboto"/>
                        </a:rPr>
                        <a:t>Broselow</a:t>
                      </a:r>
                      <a:r>
                        <a:rPr lang="en-US" sz="2200" baseline="0">
                          <a:latin typeface="Source Sans Pro"/>
                          <a:ea typeface="Source Sans Pro"/>
                          <a:cs typeface="Roboto"/>
                        </a:rPr>
                        <a:t> tape, </a:t>
                      </a:r>
                      <a:r>
                        <a:rPr lang="en-US" sz="2200" baseline="0" err="1">
                          <a:latin typeface="Source Sans Pro"/>
                          <a:ea typeface="Source Sans Pro"/>
                          <a:cs typeface="Roboto"/>
                        </a:rPr>
                        <a:t>etc</a:t>
                      </a:r>
                      <a:r>
                        <a:rPr lang="en-US" sz="2200" baseline="0">
                          <a:latin typeface="Source Sans Pro"/>
                          <a:ea typeface="Source Sans Pro"/>
                          <a:cs typeface="Roboto"/>
                        </a:rPr>
                        <a:t>) </a:t>
                      </a:r>
                      <a:endParaRPr lang="en-US" sz="2200">
                        <a:latin typeface="Source Sans Pro"/>
                        <a:ea typeface="Source Sans Pro"/>
                        <a:cs typeface="Roboto"/>
                      </a:endParaRPr>
                    </a:p>
                  </a:txBody>
                  <a:tcPr marL="121920" marR="121920" marT="60960" marB="60960"/>
                </a:tc>
                <a:extLst>
                  <a:ext uri="{0D108BD9-81ED-4DB2-BD59-A6C34878D82A}">
                    <a16:rowId xmlns:a16="http://schemas.microsoft.com/office/drawing/2014/main" val="10002"/>
                  </a:ext>
                </a:extLst>
              </a:tr>
            </a:tbl>
          </a:graphicData>
        </a:graphic>
      </p:graphicFrame>
      <p:pic>
        <p:nvPicPr>
          <p:cNvPr id="6" name="Picture 7" descr="A picture containing text&#10;&#10;Description automatically generated">
            <a:extLst>
              <a:ext uri="{FF2B5EF4-FFF2-40B4-BE49-F238E27FC236}">
                <a16:creationId xmlns:a16="http://schemas.microsoft.com/office/drawing/2014/main" id="{39061F45-55AB-1DD9-8B5C-0F9CCAF75F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0944" y="2064965"/>
            <a:ext cx="2767520" cy="1928666"/>
          </a:xfrm>
          <a:prstGeom prst="rect">
            <a:avLst/>
          </a:prstGeom>
        </p:spPr>
      </p:pic>
      <p:pic>
        <p:nvPicPr>
          <p:cNvPr id="8" name="Graphic 6" descr="Man with kid with solid fill">
            <a:extLst>
              <a:ext uri="{FF2B5EF4-FFF2-40B4-BE49-F238E27FC236}">
                <a16:creationId xmlns:a16="http://schemas.microsoft.com/office/drawing/2014/main" id="{5F4AC77C-D6D6-4C0F-941A-D5BDB943C13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50940" y="-6421"/>
            <a:ext cx="1177158" cy="1150882"/>
          </a:xfrm>
          <a:prstGeom prst="rect">
            <a:avLst/>
          </a:prstGeom>
        </p:spPr>
      </p:pic>
      <p:pic>
        <p:nvPicPr>
          <p:cNvPr id="5122" name="Picture 2">
            <a:extLst>
              <a:ext uri="{FF2B5EF4-FFF2-40B4-BE49-F238E27FC236}">
                <a16:creationId xmlns:a16="http://schemas.microsoft.com/office/drawing/2014/main" id="{7CD125C2-7547-D363-AB7D-5D004A4BB3E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66741" y="58280"/>
            <a:ext cx="1925259" cy="102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8907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solidFill>
                  <a:schemeClr val="accent1">
                    <a:lumMod val="50000"/>
                  </a:schemeClr>
                </a:solidFill>
                <a:latin typeface="Source Sans Pro" panose="020B0503030403020204" pitchFamily="34" charset="0"/>
                <a:ea typeface="Source Sans Pro" panose="020B0503030403020204" pitchFamily="34" charset="0"/>
              </a:rPr>
              <a:t>Special Considerations: </a:t>
            </a:r>
            <a:r>
              <a:rPr lang="en-US" sz="3600" err="1">
                <a:solidFill>
                  <a:schemeClr val="accent1">
                    <a:lumMod val="50000"/>
                  </a:schemeClr>
                </a:solidFill>
                <a:latin typeface="Source Sans Pro" panose="020B0503030403020204" pitchFamily="34" charset="0"/>
                <a:ea typeface="Source Sans Pro" panose="020B0503030403020204" pitchFamily="34" charset="0"/>
              </a:rPr>
              <a:t>Paediatric</a:t>
            </a:r>
            <a:r>
              <a:rPr lang="en-US" sz="3600">
                <a:solidFill>
                  <a:schemeClr val="accent1">
                    <a:lumMod val="50000"/>
                  </a:schemeClr>
                </a:solidFill>
                <a:latin typeface="Source Sans Pro" panose="020B0503030403020204" pitchFamily="34" charset="0"/>
                <a:ea typeface="Source Sans Pro" panose="020B0503030403020204" pitchFamily="34" charset="0"/>
              </a:rPr>
              <a:t> Trauma</a:t>
            </a:r>
          </a:p>
        </p:txBody>
      </p:sp>
      <p:sp>
        <p:nvSpPr>
          <p:cNvPr id="3" name="Content Placeholder 2"/>
          <p:cNvSpPr>
            <a:spLocks noGrp="1"/>
          </p:cNvSpPr>
          <p:nvPr>
            <p:ph idx="1"/>
          </p:nvPr>
        </p:nvSpPr>
        <p:spPr/>
        <p:txBody>
          <a:bodyPr>
            <a:normAutofit/>
          </a:bodyPr>
          <a:lstStyle/>
          <a:p>
            <a:endParaRPr lang="en-US"/>
          </a:p>
          <a:p>
            <a:endParaRPr lang="en-US"/>
          </a:p>
          <a:p>
            <a:endParaRPr lang="en-US"/>
          </a:p>
        </p:txBody>
      </p:sp>
      <p:sp>
        <p:nvSpPr>
          <p:cNvPr id="5" name="Content Placeholder 2"/>
          <p:cNvSpPr txBox="1">
            <a:spLocks/>
          </p:cNvSpPr>
          <p:nvPr/>
        </p:nvSpPr>
        <p:spPr>
          <a:xfrm>
            <a:off x="957686" y="1687517"/>
            <a:ext cx="11010901" cy="48271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a:latin typeface="Source Sans Pro"/>
                <a:ea typeface="Source Sans Pro"/>
                <a:cs typeface="Roboto"/>
              </a:rPr>
              <a:t>Head injuries</a:t>
            </a:r>
          </a:p>
          <a:p>
            <a:pPr lvl="1"/>
            <a:r>
              <a:rPr lang="en-US">
                <a:latin typeface="Source Sans Pro"/>
                <a:ea typeface="Source Sans Pro"/>
                <a:cs typeface="Roboto"/>
              </a:rPr>
              <a:t>Common cause of death in children from trauma</a:t>
            </a:r>
          </a:p>
          <a:p>
            <a:pPr lvl="1"/>
            <a:r>
              <a:rPr lang="en-US">
                <a:latin typeface="Source Sans Pro"/>
                <a:ea typeface="Source Sans Pro"/>
                <a:cs typeface="Roboto"/>
              </a:rPr>
              <a:t>If a </a:t>
            </a:r>
            <a:r>
              <a:rPr lang="en-US" err="1">
                <a:latin typeface="Source Sans Pro"/>
                <a:ea typeface="Source Sans Pro"/>
                <a:cs typeface="Roboto"/>
              </a:rPr>
              <a:t>paediatric</a:t>
            </a:r>
            <a:r>
              <a:rPr lang="en-US">
                <a:latin typeface="Source Sans Pro"/>
                <a:ea typeface="Source Sans Pro"/>
                <a:cs typeface="Roboto"/>
              </a:rPr>
              <a:t> patient has signs of brain injury </a:t>
            </a:r>
            <a:r>
              <a:rPr lang="en-US" sz="2000">
                <a:latin typeface="Source Sans Pro"/>
                <a:ea typeface="Source Sans Pro"/>
                <a:cs typeface="Roboto"/>
                <a:sym typeface="Wingdings" pitchFamily="2" charset="2"/>
              </a:rPr>
              <a:t></a:t>
            </a:r>
            <a:r>
              <a:rPr lang="en-US">
                <a:latin typeface="Source Sans Pro"/>
                <a:ea typeface="Source Sans Pro"/>
                <a:cs typeface="Roboto"/>
              </a:rPr>
              <a:t> plan for</a:t>
            </a:r>
            <a:r>
              <a:rPr lang="en-US">
                <a:solidFill>
                  <a:srgbClr val="FF0000"/>
                </a:solidFill>
                <a:latin typeface="Source Sans Pro"/>
                <a:ea typeface="Source Sans Pro"/>
                <a:cs typeface="Roboto"/>
              </a:rPr>
              <a:t> </a:t>
            </a:r>
            <a:r>
              <a:rPr lang="en-US">
                <a:latin typeface="Source Sans Pro"/>
                <a:ea typeface="Source Sans Pro"/>
                <a:cs typeface="Roboto"/>
              </a:rPr>
              <a:t>rapid HANDOVER/TRANSFER.</a:t>
            </a:r>
          </a:p>
          <a:p>
            <a:pPr lvl="1"/>
            <a:endParaRPr lang="en-US">
              <a:latin typeface="Source Sans Pro" panose="020B0503030403020204" pitchFamily="34" charset="0"/>
              <a:ea typeface="Source Sans Pro" panose="020B0503030403020204" pitchFamily="34" charset="0"/>
              <a:cs typeface="Roboto"/>
            </a:endParaRPr>
          </a:p>
          <a:p>
            <a:pPr marL="0" indent="0">
              <a:buNone/>
            </a:pPr>
            <a:r>
              <a:rPr lang="en-US" sz="2400">
                <a:latin typeface="Source Sans Pro"/>
                <a:ea typeface="Source Sans Pro"/>
                <a:cs typeface="Roboto"/>
              </a:rPr>
              <a:t>Chest injuries </a:t>
            </a:r>
            <a:endParaRPr lang="en-US" sz="2400">
              <a:latin typeface="Source Sans Pro"/>
              <a:ea typeface="Source Sans Pro"/>
              <a:cs typeface="Roboto" panose="02000000000000000000" pitchFamily="2" charset="0"/>
            </a:endParaRPr>
          </a:p>
          <a:p>
            <a:pPr lvl="1"/>
            <a:r>
              <a:rPr lang="en-US">
                <a:latin typeface="Source Sans Pro"/>
                <a:ea typeface="Source Sans Pro"/>
                <a:cs typeface="Roboto"/>
              </a:rPr>
              <a:t>Children require less force for more serious internal injuries</a:t>
            </a:r>
          </a:p>
          <a:p>
            <a:pPr lvl="1"/>
            <a:r>
              <a:rPr lang="en-US">
                <a:latin typeface="Source Sans Pro"/>
                <a:ea typeface="Source Sans Pro"/>
                <a:cs typeface="Roboto"/>
              </a:rPr>
              <a:t>Ribs are more flexible than in adults so there can be </a:t>
            </a:r>
            <a:endParaRPr lang="en-US">
              <a:solidFill>
                <a:srgbClr val="000000"/>
              </a:solidFill>
              <a:latin typeface="Source Sans Pro"/>
              <a:ea typeface="Source Sans Pro"/>
              <a:cs typeface="Roboto" panose="02000000000000000000" pitchFamily="2" charset="0"/>
            </a:endParaRPr>
          </a:p>
          <a:p>
            <a:pPr marL="457200" lvl="1" indent="0">
              <a:buNone/>
            </a:pPr>
            <a:r>
              <a:rPr lang="en-US">
                <a:solidFill>
                  <a:schemeClr val="accent2"/>
                </a:solidFill>
                <a:latin typeface="Source Sans Pro"/>
                <a:ea typeface="Source Sans Pro"/>
                <a:cs typeface="Roboto"/>
              </a:rPr>
              <a:t>   underlying trauma without fractures</a:t>
            </a:r>
            <a:r>
              <a:rPr lang="en-US">
                <a:latin typeface="Source Sans Pro"/>
                <a:ea typeface="Source Sans Pro"/>
                <a:cs typeface="Roboto"/>
              </a:rPr>
              <a:t> .</a:t>
            </a:r>
            <a:endParaRPr lang="en-US">
              <a:latin typeface="Source Sans Pro"/>
              <a:ea typeface="Source Sans Pro"/>
              <a:cs typeface="Roboto" panose="02000000000000000000" pitchFamily="2" charset="0"/>
            </a:endParaRPr>
          </a:p>
          <a:p>
            <a:endParaRPr lang="en-US" sz="2400">
              <a:latin typeface="Source Sans Pro" panose="020B0503030403020204" pitchFamily="34" charset="0"/>
              <a:ea typeface="Source Sans Pro" panose="020B0503030403020204" pitchFamily="34" charset="0"/>
              <a:cs typeface="Roboto" panose="02000000000000000000" pitchFamily="2" charset="0"/>
            </a:endParaRPr>
          </a:p>
          <a:p>
            <a:endParaRPr lang="en-US" sz="2400">
              <a:latin typeface="Source Sans Pro" panose="020B0503030403020204" pitchFamily="34" charset="0"/>
              <a:ea typeface="Source Sans Pro" panose="020B0503030403020204" pitchFamily="34" charset="0"/>
              <a:cs typeface="Roboto" panose="02000000000000000000" pitchFamily="2" charset="0"/>
            </a:endParaRPr>
          </a:p>
        </p:txBody>
      </p:sp>
      <p:pic>
        <p:nvPicPr>
          <p:cNvPr id="6" name="Picture 8">
            <a:extLst>
              <a:ext uri="{FF2B5EF4-FFF2-40B4-BE49-F238E27FC236}">
                <a16:creationId xmlns:a16="http://schemas.microsoft.com/office/drawing/2014/main" id="{612B6BD8-035E-0264-CB10-D903C04811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9308" y="3734972"/>
            <a:ext cx="3097924" cy="2176514"/>
          </a:xfrm>
          <a:prstGeom prst="rect">
            <a:avLst/>
          </a:prstGeom>
        </p:spPr>
      </p:pic>
      <p:pic>
        <p:nvPicPr>
          <p:cNvPr id="4" name="Graphic 6" descr="Man with kid with solid fill">
            <a:extLst>
              <a:ext uri="{FF2B5EF4-FFF2-40B4-BE49-F238E27FC236}">
                <a16:creationId xmlns:a16="http://schemas.microsoft.com/office/drawing/2014/main" id="{B621B75F-977A-6500-8EC3-8582AA0BE2F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14842" y="94586"/>
            <a:ext cx="1177158" cy="1150882"/>
          </a:xfrm>
          <a:prstGeom prst="rect">
            <a:avLst/>
          </a:prstGeom>
        </p:spPr>
      </p:pic>
    </p:spTree>
    <p:extLst>
      <p:ext uri="{BB962C8B-B14F-4D97-AF65-F5344CB8AC3E}">
        <p14:creationId xmlns:p14="http://schemas.microsoft.com/office/powerpoint/2010/main" val="15782305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solidFill>
                  <a:schemeClr val="accent1">
                    <a:lumMod val="50000"/>
                  </a:schemeClr>
                </a:solidFill>
                <a:latin typeface="Source Sans Pro" panose="020B0503030403020204" pitchFamily="34" charset="0"/>
                <a:ea typeface="Source Sans Pro" panose="020B0503030403020204" pitchFamily="34" charset="0"/>
              </a:rPr>
              <a:t>Special Considerations: </a:t>
            </a:r>
            <a:r>
              <a:rPr lang="en-US" sz="3600" err="1">
                <a:solidFill>
                  <a:schemeClr val="accent1">
                    <a:lumMod val="50000"/>
                  </a:schemeClr>
                </a:solidFill>
                <a:latin typeface="Source Sans Pro" panose="020B0503030403020204" pitchFamily="34" charset="0"/>
                <a:ea typeface="Source Sans Pro" panose="020B0503030403020204" pitchFamily="34" charset="0"/>
              </a:rPr>
              <a:t>Paediatric</a:t>
            </a:r>
            <a:r>
              <a:rPr lang="en-US" sz="3600">
                <a:solidFill>
                  <a:schemeClr val="accent1">
                    <a:lumMod val="50000"/>
                  </a:schemeClr>
                </a:solidFill>
                <a:latin typeface="Source Sans Pro" panose="020B0503030403020204" pitchFamily="34" charset="0"/>
                <a:ea typeface="Source Sans Pro" panose="020B0503030403020204" pitchFamily="34" charset="0"/>
              </a:rPr>
              <a:t> Trauma</a:t>
            </a:r>
          </a:p>
        </p:txBody>
      </p:sp>
      <p:sp>
        <p:nvSpPr>
          <p:cNvPr id="3" name="Content Placeholder 2"/>
          <p:cNvSpPr>
            <a:spLocks noGrp="1"/>
          </p:cNvSpPr>
          <p:nvPr>
            <p:ph idx="1"/>
          </p:nvPr>
        </p:nvSpPr>
        <p:spPr/>
        <p:txBody>
          <a:bodyPr>
            <a:normAutofit/>
          </a:bodyPr>
          <a:lstStyle/>
          <a:p>
            <a:endParaRPr lang="en-US"/>
          </a:p>
          <a:p>
            <a:endParaRPr lang="en-US"/>
          </a:p>
          <a:p>
            <a:endParaRPr lang="en-US"/>
          </a:p>
        </p:txBody>
      </p:sp>
      <p:sp>
        <p:nvSpPr>
          <p:cNvPr id="5" name="Content Placeholder 2"/>
          <p:cNvSpPr txBox="1">
            <a:spLocks/>
          </p:cNvSpPr>
          <p:nvPr/>
        </p:nvSpPr>
        <p:spPr>
          <a:xfrm>
            <a:off x="889726" y="1586948"/>
            <a:ext cx="9032944" cy="48271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a:latin typeface="Source Sans Pro" panose="020B0503030403020204" pitchFamily="34" charset="0"/>
                <a:ea typeface="Source Sans Pro" panose="020B0503030403020204" pitchFamily="34" charset="0"/>
                <a:cs typeface="Roboto"/>
              </a:rPr>
              <a:t>Abdominal injuries</a:t>
            </a:r>
          </a:p>
          <a:p>
            <a:pPr lvl="1"/>
            <a:r>
              <a:rPr lang="en-US">
                <a:latin typeface="Source Sans Pro" panose="020B0503030403020204" pitchFamily="34" charset="0"/>
                <a:ea typeface="Source Sans Pro" panose="020B0503030403020204" pitchFamily="34" charset="0"/>
                <a:cs typeface="Roboto" panose="02000000000000000000" pitchFamily="2" charset="0"/>
              </a:rPr>
              <a:t>Abdomen is relatively larger and commonly injured.</a:t>
            </a:r>
          </a:p>
          <a:p>
            <a:pPr lvl="1"/>
            <a:r>
              <a:rPr lang="en-US">
                <a:solidFill>
                  <a:schemeClr val="accent2"/>
                </a:solidFill>
                <a:latin typeface="Source Sans Pro" panose="020B0503030403020204" pitchFamily="34" charset="0"/>
                <a:ea typeface="Source Sans Pro" panose="020B0503030403020204" pitchFamily="34" charset="0"/>
                <a:cs typeface="Roboto"/>
              </a:rPr>
              <a:t>Splenic injuries</a:t>
            </a:r>
            <a:r>
              <a:rPr lang="en-US">
                <a:latin typeface="Source Sans Pro" panose="020B0503030403020204" pitchFamily="34" charset="0"/>
                <a:ea typeface="Source Sans Pro" panose="020B0503030403020204" pitchFamily="34" charset="0"/>
                <a:cs typeface="Roboto"/>
              </a:rPr>
              <a:t> from blunt trauma and </a:t>
            </a:r>
            <a:r>
              <a:rPr lang="en-US">
                <a:solidFill>
                  <a:schemeClr val="accent2"/>
                </a:solidFill>
                <a:latin typeface="Source Sans Pro" panose="020B0503030403020204" pitchFamily="34" charset="0"/>
                <a:ea typeface="Source Sans Pro" panose="020B0503030403020204" pitchFamily="34" charset="0"/>
                <a:cs typeface="Roboto"/>
              </a:rPr>
              <a:t>liver injuries</a:t>
            </a:r>
            <a:r>
              <a:rPr lang="en-US">
                <a:latin typeface="Source Sans Pro" panose="020B0503030403020204" pitchFamily="34" charset="0"/>
                <a:ea typeface="Source Sans Pro" panose="020B0503030403020204" pitchFamily="34" charset="0"/>
                <a:cs typeface="Roboto"/>
              </a:rPr>
              <a:t> from penetrating trauma are common.</a:t>
            </a:r>
          </a:p>
          <a:p>
            <a:pPr lvl="1"/>
            <a:r>
              <a:rPr lang="en-US">
                <a:latin typeface="Source Sans Pro" panose="020B0503030403020204" pitchFamily="34" charset="0"/>
                <a:ea typeface="Source Sans Pro" panose="020B0503030403020204" pitchFamily="34" charset="0"/>
                <a:cs typeface="Roboto" panose="02000000000000000000" pitchFamily="2" charset="0"/>
              </a:rPr>
              <a:t>Abdomen injuries should be considered in all </a:t>
            </a:r>
            <a:r>
              <a:rPr lang="en-US" err="1">
                <a:latin typeface="Source Sans Pro" panose="020B0503030403020204" pitchFamily="34" charset="0"/>
                <a:ea typeface="Source Sans Pro" panose="020B0503030403020204" pitchFamily="34" charset="0"/>
                <a:cs typeface="Roboto" panose="02000000000000000000" pitchFamily="2" charset="0"/>
              </a:rPr>
              <a:t>paediatric</a:t>
            </a:r>
            <a:r>
              <a:rPr lang="en-US">
                <a:latin typeface="Source Sans Pro" panose="020B0503030403020204" pitchFamily="34" charset="0"/>
                <a:ea typeface="Source Sans Pro" panose="020B0503030403020204" pitchFamily="34" charset="0"/>
                <a:cs typeface="Roboto" panose="02000000000000000000" pitchFamily="2" charset="0"/>
              </a:rPr>
              <a:t> trauma. </a:t>
            </a:r>
          </a:p>
          <a:p>
            <a:pPr marL="457200" lvl="1" indent="0">
              <a:buNone/>
            </a:pPr>
            <a:endParaRPr lang="en-US">
              <a:latin typeface="Source Sans Pro" panose="020B0503030403020204" pitchFamily="34" charset="0"/>
              <a:ea typeface="Source Sans Pro" panose="020B0503030403020204" pitchFamily="34" charset="0"/>
              <a:cs typeface="Roboto"/>
            </a:endParaRPr>
          </a:p>
          <a:p>
            <a:pPr marL="0" indent="0">
              <a:buNone/>
            </a:pPr>
            <a:r>
              <a:rPr lang="en-US" sz="2400">
                <a:latin typeface="Source Sans Pro" panose="020B0503030403020204" pitchFamily="34" charset="0"/>
                <a:ea typeface="Source Sans Pro" panose="020B0503030403020204" pitchFamily="34" charset="0"/>
                <a:cs typeface="Roboto"/>
              </a:rPr>
              <a:t>Burns</a:t>
            </a:r>
          </a:p>
          <a:p>
            <a:pPr lvl="1"/>
            <a:r>
              <a:rPr lang="en-US">
                <a:latin typeface="Source Sans Pro" panose="020B0503030403020204" pitchFamily="34" charset="0"/>
                <a:ea typeface="Source Sans Pro" panose="020B0503030403020204" pitchFamily="34" charset="0"/>
                <a:cs typeface="Roboto"/>
              </a:rPr>
              <a:t>Require close observation for fluid resuscitation and ongoing airway swelling.</a:t>
            </a:r>
          </a:p>
          <a:p>
            <a:pPr lvl="1"/>
            <a:r>
              <a:rPr lang="en-US">
                <a:latin typeface="Source Sans Pro" panose="020B0503030403020204" pitchFamily="34" charset="0"/>
                <a:ea typeface="Source Sans Pro" panose="020B0503030403020204" pitchFamily="34" charset="0"/>
                <a:cs typeface="Roboto"/>
              </a:rPr>
              <a:t>Ongoing</a:t>
            </a:r>
            <a:r>
              <a:rPr lang="en-US" b="1">
                <a:solidFill>
                  <a:srgbClr val="FF0000"/>
                </a:solidFill>
                <a:latin typeface="Source Sans Pro" panose="020B0503030403020204" pitchFamily="34" charset="0"/>
                <a:ea typeface="Source Sans Pro" panose="020B0503030403020204" pitchFamily="34" charset="0"/>
                <a:cs typeface="Roboto"/>
              </a:rPr>
              <a:t> </a:t>
            </a:r>
            <a:r>
              <a:rPr lang="en-US">
                <a:solidFill>
                  <a:schemeClr val="accent2"/>
                </a:solidFill>
                <a:latin typeface="Source Sans Pro" panose="020B0503030403020204" pitchFamily="34" charset="0"/>
                <a:ea typeface="Source Sans Pro" panose="020B0503030403020204" pitchFamily="34" charset="0"/>
                <a:cs typeface="Roboto"/>
              </a:rPr>
              <a:t>pain relief</a:t>
            </a:r>
            <a:r>
              <a:rPr lang="en-US">
                <a:latin typeface="Source Sans Pro" panose="020B0503030403020204" pitchFamily="34" charset="0"/>
                <a:ea typeface="Source Sans Pro" panose="020B0503030403020204" pitchFamily="34" charset="0"/>
                <a:cs typeface="Roboto"/>
              </a:rPr>
              <a:t> for dressing changes.</a:t>
            </a:r>
          </a:p>
          <a:p>
            <a:pPr lvl="1"/>
            <a:r>
              <a:rPr lang="en-US">
                <a:latin typeface="Source Sans Pro" panose="020B0503030403020204" pitchFamily="34" charset="0"/>
                <a:ea typeface="Source Sans Pro" panose="020B0503030403020204" pitchFamily="34" charset="0"/>
                <a:cs typeface="Roboto"/>
              </a:rPr>
              <a:t>Plan for early HANDOVER/TRANSFER to specialized unit. </a:t>
            </a:r>
            <a:endParaRPr lang="en-US">
              <a:latin typeface="Source Sans Pro" panose="020B0503030403020204" pitchFamily="34" charset="0"/>
              <a:ea typeface="Source Sans Pro" panose="020B0503030403020204" pitchFamily="34" charset="0"/>
              <a:cs typeface="Roboto" panose="02000000000000000000" pitchFamily="2" charset="0"/>
            </a:endParaRPr>
          </a:p>
          <a:p>
            <a:endParaRPr lang="en-US" sz="2400">
              <a:latin typeface="Source Sans Pro" panose="020B0503030403020204" pitchFamily="34" charset="0"/>
              <a:ea typeface="Source Sans Pro" panose="020B0503030403020204" pitchFamily="34" charset="0"/>
              <a:cs typeface="Roboto" panose="02000000000000000000" pitchFamily="2" charset="0"/>
            </a:endParaRPr>
          </a:p>
          <a:p>
            <a:endParaRPr lang="en-US" sz="2400">
              <a:latin typeface="Source Sans Pro" panose="020B0503030403020204" pitchFamily="34" charset="0"/>
              <a:ea typeface="Source Sans Pro" panose="020B0503030403020204" pitchFamily="34" charset="0"/>
              <a:cs typeface="Roboto" panose="02000000000000000000" pitchFamily="2" charset="0"/>
            </a:endParaRPr>
          </a:p>
        </p:txBody>
      </p:sp>
      <p:pic>
        <p:nvPicPr>
          <p:cNvPr id="4" name="Picture 5" descr="A picture containing silhouette, vector graphics&#10;&#10;Description automatically generated">
            <a:extLst>
              <a:ext uri="{FF2B5EF4-FFF2-40B4-BE49-F238E27FC236}">
                <a16:creationId xmlns:a16="http://schemas.microsoft.com/office/drawing/2014/main" id="{F0FDAFB9-782F-ABB4-5CE7-933E19BA71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4368" y="1634990"/>
            <a:ext cx="3180944" cy="2222246"/>
          </a:xfrm>
          <a:prstGeom prst="rect">
            <a:avLst/>
          </a:prstGeom>
        </p:spPr>
      </p:pic>
      <p:pic>
        <p:nvPicPr>
          <p:cNvPr id="6" name="Graphic 6" descr="Man with kid with solid fill">
            <a:extLst>
              <a:ext uri="{FF2B5EF4-FFF2-40B4-BE49-F238E27FC236}">
                <a16:creationId xmlns:a16="http://schemas.microsoft.com/office/drawing/2014/main" id="{D19D0C08-BC88-11E6-FCB1-C742F16659C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03631" y="141962"/>
            <a:ext cx="1177158" cy="1150882"/>
          </a:xfrm>
          <a:prstGeom prst="rect">
            <a:avLst/>
          </a:prstGeom>
        </p:spPr>
      </p:pic>
    </p:spTree>
    <p:extLst>
      <p:ext uri="{BB962C8B-B14F-4D97-AF65-F5344CB8AC3E}">
        <p14:creationId xmlns:p14="http://schemas.microsoft.com/office/powerpoint/2010/main" val="1373711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ccad10c-5865-4bcb-8f28-1d0009a45af1">
      <Terms xmlns="http://schemas.microsoft.com/office/infopath/2007/PartnerControls"/>
    </lcf76f155ced4ddcb4097134ff3c332f>
    <TaxCatchAll xmlns="543f9313-ce28-4745-b323-cbc217887a9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F35176C8D5024CA9622F560EAE4050" ma:contentTypeVersion="20" ma:contentTypeDescription="Create a new document." ma:contentTypeScope="" ma:versionID="effc21bd732f0b1fef58876858886894">
  <xsd:schema xmlns:xsd="http://www.w3.org/2001/XMLSchema" xmlns:xs="http://www.w3.org/2001/XMLSchema" xmlns:p="http://schemas.microsoft.com/office/2006/metadata/properties" xmlns:ns2="accad10c-5865-4bcb-8f28-1d0009a45af1" xmlns:ns3="543f9313-ce28-4745-b323-cbc217887a95" targetNamespace="http://schemas.microsoft.com/office/2006/metadata/properties" ma:root="true" ma:fieldsID="04c66d113efc0afcae90be5251cfb40c" ns2:_="" ns3:_="">
    <xsd:import namespace="accad10c-5865-4bcb-8f28-1d0009a45af1"/>
    <xsd:import namespace="543f9313-ce28-4745-b323-cbc217887a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cad10c-5865-4bcb-8f28-1d0009a45a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3f9313-ce28-4745-b323-cbc217887a9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4e306bd-47d7-441a-ab2a-e6d0020056b0}" ma:internalName="TaxCatchAll" ma:showField="CatchAllData" ma:web="543f9313-ce28-4745-b323-cbc217887a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42873A-0AE5-4E7E-89FC-61CA4AEE3F22}">
  <ds:schemaRefs>
    <ds:schemaRef ds:uri="http://schemas.microsoft.com/office/2006/documentManagement/types"/>
    <ds:schemaRef ds:uri="http://purl.org/dc/elements/1.1/"/>
    <ds:schemaRef ds:uri="accad10c-5865-4bcb-8f28-1d0009a45af1"/>
    <ds:schemaRef ds:uri="http://schemas.microsoft.com/office/infopath/2007/PartnerControls"/>
    <ds:schemaRef ds:uri="http://purl.org/dc/terms/"/>
    <ds:schemaRef ds:uri="http://www.w3.org/XML/1998/namespace"/>
    <ds:schemaRef ds:uri="http://purl.org/dc/dcmitype/"/>
    <ds:schemaRef ds:uri="http://schemas.openxmlformats.org/package/2006/metadata/core-properties"/>
    <ds:schemaRef ds:uri="543f9313-ce28-4745-b323-cbc217887a95"/>
    <ds:schemaRef ds:uri="http://schemas.microsoft.com/office/2006/metadata/properties"/>
  </ds:schemaRefs>
</ds:datastoreItem>
</file>

<file path=customXml/itemProps2.xml><?xml version="1.0" encoding="utf-8"?>
<ds:datastoreItem xmlns:ds="http://schemas.openxmlformats.org/officeDocument/2006/customXml" ds:itemID="{74BA9B9F-3C1A-4F58-B1CF-A4E84B23FB35}">
  <ds:schemaRefs>
    <ds:schemaRef ds:uri="http://schemas.microsoft.com/sharepoint/v3/contenttype/forms"/>
  </ds:schemaRefs>
</ds:datastoreItem>
</file>

<file path=customXml/itemProps3.xml><?xml version="1.0" encoding="utf-8"?>
<ds:datastoreItem xmlns:ds="http://schemas.openxmlformats.org/officeDocument/2006/customXml" ds:itemID="{EC40740A-48E7-4D52-8D8D-C15D301DF852}">
  <ds:schemaRefs>
    <ds:schemaRef ds:uri="543f9313-ce28-4745-b323-cbc217887a95"/>
    <ds:schemaRef ds:uri="accad10c-5865-4bcb-8f28-1d0009a45a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TotalTime>
  <Words>18746</Words>
  <Application>Microsoft Macintosh PowerPoint</Application>
  <PresentationFormat>Widescreen</PresentationFormat>
  <Paragraphs>1645</Paragraphs>
  <Slides>110</Slides>
  <Notes>109</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110</vt:i4>
      </vt:variant>
    </vt:vector>
  </HeadingPairs>
  <TitlesOfParts>
    <vt:vector size="123" baseType="lpstr">
      <vt:lpstr>Arial</vt:lpstr>
      <vt:lpstr>Arial,Sans-Serif</vt:lpstr>
      <vt:lpstr>Calibri</vt:lpstr>
      <vt:lpstr>Economica</vt:lpstr>
      <vt:lpstr>Lato</vt:lpstr>
      <vt:lpstr>Lato </vt:lpstr>
      <vt:lpstr>Roboto</vt:lpstr>
      <vt:lpstr>Segoe UI</vt:lpstr>
      <vt:lpstr>Source Sans Pro</vt:lpstr>
      <vt:lpstr>Times</vt:lpstr>
      <vt:lpstr>Wingdings</vt:lpstr>
      <vt:lpstr>Office Theme</vt:lpstr>
      <vt:lpstr>Office Theme</vt:lpstr>
      <vt:lpstr>Trauma</vt:lpstr>
      <vt:lpstr>Objectives</vt:lpstr>
      <vt:lpstr>Essential skills</vt:lpstr>
      <vt:lpstr>Goals</vt:lpstr>
      <vt:lpstr>The Approach to Trauma</vt:lpstr>
      <vt:lpstr>The ABCDE Approach </vt:lpstr>
      <vt:lpstr>Trauma </vt:lpstr>
      <vt:lpstr>Introduction: Trauma Primary Survey</vt:lpstr>
      <vt:lpstr>Airway Assessment</vt:lpstr>
      <vt:lpstr>Airway Management with Cervical Spine Immobilization </vt:lpstr>
      <vt:lpstr>Breathing Assessment</vt:lpstr>
      <vt:lpstr>Breathing Management</vt:lpstr>
      <vt:lpstr>Circulation Assessment</vt:lpstr>
      <vt:lpstr>Circulation Management</vt:lpstr>
      <vt:lpstr>Disability Assessment</vt:lpstr>
      <vt:lpstr>Disability Management</vt:lpstr>
      <vt:lpstr>Exposure Assessment</vt:lpstr>
      <vt:lpstr>Exposure Management</vt:lpstr>
      <vt:lpstr>Workbook Question 1</vt:lpstr>
      <vt:lpstr>Trauma </vt:lpstr>
      <vt:lpstr>Critical AIRWAY Conditions: Airway Obstruction</vt:lpstr>
      <vt:lpstr>Critical AIRWAY Conditions: Airway Obstruction</vt:lpstr>
      <vt:lpstr>Critical BREATHING Conditions: Tension Pneumothorax </vt:lpstr>
      <vt:lpstr>Critical BREATHING Conditions: Sucking Chest Wound</vt:lpstr>
      <vt:lpstr>Critical BREATHING Conditions: Flail Chest</vt:lpstr>
      <vt:lpstr>Critical BREATHING Conditions: Flail Chest</vt:lpstr>
      <vt:lpstr>Critical BREATHING Conditions: Haemothorax </vt:lpstr>
      <vt:lpstr>Critical CIRCULATORY Conditions:  Hypovolaemic Shock</vt:lpstr>
      <vt:lpstr>Critical CIRCULATORY Conditions: Pericardial Tamponade</vt:lpstr>
      <vt:lpstr>Critical DISABILITY Conditions: Severe Head Injury </vt:lpstr>
      <vt:lpstr>Severe Head Injury </vt:lpstr>
      <vt:lpstr>Trauma Primary Survey  </vt:lpstr>
      <vt:lpstr>Workbook Question 2</vt:lpstr>
      <vt:lpstr>Trauma </vt:lpstr>
      <vt:lpstr>S: Signs and Symptoms</vt:lpstr>
      <vt:lpstr>S: Signs and Symptoms</vt:lpstr>
      <vt:lpstr>S: Signs and Symptoms</vt:lpstr>
      <vt:lpstr>S: Signs and Symptoms</vt:lpstr>
      <vt:lpstr>S: Signs and Symptoms</vt:lpstr>
      <vt:lpstr>A: Allergies</vt:lpstr>
      <vt:lpstr>M: Medications</vt:lpstr>
      <vt:lpstr>P: Past Medical History</vt:lpstr>
      <vt:lpstr>P: Past Medical History</vt:lpstr>
      <vt:lpstr>P: Past Medical History</vt:lpstr>
      <vt:lpstr>L: Last Oral Intake</vt:lpstr>
      <vt:lpstr>E: Events Surrounding Illness </vt:lpstr>
      <vt:lpstr>E: Events Surrounding Illness - Fall </vt:lpstr>
      <vt:lpstr>E: Events Surrounding Illness - Road Crash</vt:lpstr>
      <vt:lpstr>E: Events Surrounding Illness – Road Crash </vt:lpstr>
      <vt:lpstr>E: Events Surrounding Illness - Assault </vt:lpstr>
      <vt:lpstr>E: Events Surrounding Illness - Burn </vt:lpstr>
      <vt:lpstr>E: Events Surrounding Illness – Crush or Blast </vt:lpstr>
      <vt:lpstr>Workbook Question 3</vt:lpstr>
      <vt:lpstr>Trauma </vt:lpstr>
      <vt:lpstr>Trauma Secondary Survey</vt:lpstr>
      <vt:lpstr>Secondary Exam Survey:  Head, Eyes, Ears, Nose, Throat (HEENT) </vt:lpstr>
      <vt:lpstr>Secondary Exam Survey:  Head, Eyes, Ears, Nose, Throat (HEENT) </vt:lpstr>
      <vt:lpstr>Secondary Exam Survey: Neck</vt:lpstr>
      <vt:lpstr>Secondary Exam Survey: Chest</vt:lpstr>
      <vt:lpstr>Secondary Exam Survey: Abdomen</vt:lpstr>
      <vt:lpstr>Secondary Exam Survey: Extremities</vt:lpstr>
      <vt:lpstr>Secondary Exam Survey: Spine</vt:lpstr>
      <vt:lpstr>Secondary Exam Survey: Skin</vt:lpstr>
      <vt:lpstr>Secondary Exam Survey: Neurologic </vt:lpstr>
      <vt:lpstr>Workbook Question 4</vt:lpstr>
      <vt:lpstr>Trauma </vt:lpstr>
      <vt:lpstr>Head Injury</vt:lpstr>
      <vt:lpstr>Facial Fractures</vt:lpstr>
      <vt:lpstr>Penetrating Eye Injury</vt:lpstr>
      <vt:lpstr>Penetrating Neck Wound</vt:lpstr>
      <vt:lpstr>Chest injury</vt:lpstr>
      <vt:lpstr>Abdominal Injury</vt:lpstr>
      <vt:lpstr>Spinal Cord Injury</vt:lpstr>
      <vt:lpstr>Spinal Cord Injury</vt:lpstr>
      <vt:lpstr>Internal Bleeding (not seen on primary survey)</vt:lpstr>
      <vt:lpstr>Pelvic Fracture</vt:lpstr>
      <vt:lpstr>Extremity Fracture with Poor Perfusion</vt:lpstr>
      <vt:lpstr>Open Fracture</vt:lpstr>
      <vt:lpstr>Open Wound</vt:lpstr>
      <vt:lpstr>Crush Injury</vt:lpstr>
      <vt:lpstr>Blast Injury</vt:lpstr>
      <vt:lpstr>Blast Injury </vt:lpstr>
      <vt:lpstr>Burn Injury</vt:lpstr>
      <vt:lpstr>Burn surface area assessment</vt:lpstr>
      <vt:lpstr>Workbook Question 5</vt:lpstr>
      <vt:lpstr>Trauma </vt:lpstr>
      <vt:lpstr>Special Populations: Trauma in Pregnancy</vt:lpstr>
      <vt:lpstr>Special Considerations: Trauma in Pregnancy</vt:lpstr>
      <vt:lpstr>Special Considerations: Trauma in Pregnancy</vt:lpstr>
      <vt:lpstr>Special Considerations: Trauma in Pregnancy</vt:lpstr>
      <vt:lpstr>Workbook Question 6</vt:lpstr>
      <vt:lpstr>Special Populations: Paediatric Trauma</vt:lpstr>
      <vt:lpstr>Paediatric AIRWAY Considerations</vt:lpstr>
      <vt:lpstr>Paediatric BREATHING Considerations</vt:lpstr>
      <vt:lpstr>Paediatric CIRCULATORY Considerations</vt:lpstr>
      <vt:lpstr>Paediatric DISABILITY Considerations</vt:lpstr>
      <vt:lpstr>Paediatric EXPOSURE Considerations</vt:lpstr>
      <vt:lpstr>Special Considerations: Paediatric Trauma</vt:lpstr>
      <vt:lpstr>Special Considerations: Paediatric Trauma</vt:lpstr>
      <vt:lpstr>Workbook Question 7</vt:lpstr>
      <vt:lpstr>Disposition Considerations</vt:lpstr>
      <vt:lpstr>Disposition Considerations</vt:lpstr>
      <vt:lpstr>Questions</vt:lpstr>
      <vt:lpstr>Quick Cards</vt:lpstr>
      <vt:lpstr>PowerPoint Presentation</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ABCDE and SAMPLE History Approach</dc:title>
  <dc:creator>TALISHINSKAYA, Fidan</dc:creator>
  <cp:lastModifiedBy>Martin S</cp:lastModifiedBy>
  <cp:revision>3</cp:revision>
  <dcterms:created xsi:type="dcterms:W3CDTF">2023-04-28T16:41:55Z</dcterms:created>
  <dcterms:modified xsi:type="dcterms:W3CDTF">2024-05-09T14:16:05Z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0x01010012F35176C8D5024CA9622F560EAE4050</vt:lpwstr>
  </property>
  <property fmtid="{D5CDD505-2E9C-101B-9397-08002B2CF9AE}" pid="3" name="MediaServiceImageTags">
    <vt:lpwstr/>
  </property>
</Properties>
</file>