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5" r:id="rId5"/>
  </p:sldMasterIdLst>
  <p:notesMasterIdLst>
    <p:notesMasterId r:id="rId35"/>
  </p:notesMasterIdLst>
  <p:sldIdLst>
    <p:sldId id="300" r:id="rId6"/>
    <p:sldId id="301" r:id="rId7"/>
    <p:sldId id="274" r:id="rId8"/>
    <p:sldId id="275" r:id="rId9"/>
    <p:sldId id="276" r:id="rId10"/>
    <p:sldId id="277" r:id="rId11"/>
    <p:sldId id="278" r:id="rId12"/>
    <p:sldId id="273" r:id="rId13"/>
    <p:sldId id="279" r:id="rId14"/>
    <p:sldId id="280" r:id="rId15"/>
    <p:sldId id="281" r:id="rId16"/>
    <p:sldId id="282" r:id="rId17"/>
    <p:sldId id="284" r:id="rId18"/>
    <p:sldId id="283" r:id="rId19"/>
    <p:sldId id="306" r:id="rId20"/>
    <p:sldId id="286" r:id="rId21"/>
    <p:sldId id="297" r:id="rId22"/>
    <p:sldId id="287" r:id="rId23"/>
    <p:sldId id="288" r:id="rId24"/>
    <p:sldId id="289" r:id="rId25"/>
    <p:sldId id="298" r:id="rId26"/>
    <p:sldId id="303" r:id="rId27"/>
    <p:sldId id="291" r:id="rId28"/>
    <p:sldId id="292" r:id="rId29"/>
    <p:sldId id="299" r:id="rId30"/>
    <p:sldId id="304" r:id="rId31"/>
    <p:sldId id="294" r:id="rId32"/>
    <p:sldId id="305"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D8D214-4E4A-6427-04CA-17FD577B5EB5}" name="Rachel Tullet" initials="RT" userId="0500be93d1ba368d" providerId="Windows Live"/>
  <p188:author id="{AFA03778-911B-54ED-123A-F7AEAA7C72F7}" name="TULLET, Rachel Beth" initials="TB" userId="S::tulletr@who.int::1fc2c28b-ed7a-43e7-a015-42a665ab83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2925"/>
  </p:normalViewPr>
  <p:slideViewPr>
    <p:cSldViewPr snapToGrid="0">
      <p:cViewPr varScale="1">
        <p:scale>
          <a:sx n="88" d="100"/>
          <a:sy n="88" d="100"/>
        </p:scale>
        <p:origin x="13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LLET, Rachel Beth" userId="S::tulletr@who.int::1fc2c28b-ed7a-43e7-a015-42a665ab83e5" providerId="AD" clId="Web-{9EC8880B-B3E4-6D5C-FE77-630175A8A2C4}"/>
    <pc:docChg chg="modSld">
      <pc:chgData name="TULLET, Rachel Beth" userId="S::tulletr@who.int::1fc2c28b-ed7a-43e7-a015-42a665ab83e5" providerId="AD" clId="Web-{9EC8880B-B3E4-6D5C-FE77-630175A8A2C4}" dt="2023-06-05T17:39:44.224" v="70"/>
      <pc:docMkLst>
        <pc:docMk/>
      </pc:docMkLst>
      <pc:sldChg chg="modNotes">
        <pc:chgData name="TULLET, Rachel Beth" userId="S::tulletr@who.int::1fc2c28b-ed7a-43e7-a015-42a665ab83e5" providerId="AD" clId="Web-{9EC8880B-B3E4-6D5C-FE77-630175A8A2C4}" dt="2023-06-05T17:37:14.267" v="12"/>
        <pc:sldMkLst>
          <pc:docMk/>
          <pc:sldMk cId="2726826401" sldId="289"/>
        </pc:sldMkLst>
      </pc:sldChg>
      <pc:sldChg chg="modNotes">
        <pc:chgData name="TULLET, Rachel Beth" userId="S::tulletr@who.int::1fc2c28b-ed7a-43e7-a015-42a665ab83e5" providerId="AD" clId="Web-{9EC8880B-B3E4-6D5C-FE77-630175A8A2C4}" dt="2023-06-05T17:38:16.159" v="18"/>
        <pc:sldMkLst>
          <pc:docMk/>
          <pc:sldMk cId="3593616864" sldId="291"/>
        </pc:sldMkLst>
      </pc:sldChg>
      <pc:sldChg chg="modNotes">
        <pc:chgData name="TULLET, Rachel Beth" userId="S::tulletr@who.int::1fc2c28b-ed7a-43e7-a015-42a665ab83e5" providerId="AD" clId="Web-{9EC8880B-B3E4-6D5C-FE77-630175A8A2C4}" dt="2023-06-05T17:38:36.847" v="38"/>
        <pc:sldMkLst>
          <pc:docMk/>
          <pc:sldMk cId="728737903" sldId="292"/>
        </pc:sldMkLst>
      </pc:sldChg>
      <pc:sldChg chg="modNotes">
        <pc:chgData name="TULLET, Rachel Beth" userId="S::tulletr@who.int::1fc2c28b-ed7a-43e7-a015-42a665ab83e5" providerId="AD" clId="Web-{9EC8880B-B3E4-6D5C-FE77-630175A8A2C4}" dt="2023-06-05T17:39:25.192" v="45"/>
        <pc:sldMkLst>
          <pc:docMk/>
          <pc:sldMk cId="527751168" sldId="294"/>
        </pc:sldMkLst>
      </pc:sldChg>
      <pc:sldChg chg="modNotes">
        <pc:chgData name="TULLET, Rachel Beth" userId="S::tulletr@who.int::1fc2c28b-ed7a-43e7-a015-42a665ab83e5" providerId="AD" clId="Web-{9EC8880B-B3E4-6D5C-FE77-630175A8A2C4}" dt="2023-06-05T17:37:38.721" v="13"/>
        <pc:sldMkLst>
          <pc:docMk/>
          <pc:sldMk cId="4029596210" sldId="298"/>
        </pc:sldMkLst>
      </pc:sldChg>
      <pc:sldChg chg="modNotes">
        <pc:chgData name="TULLET, Rachel Beth" userId="S::tulletr@who.int::1fc2c28b-ed7a-43e7-a015-42a665ab83e5" providerId="AD" clId="Web-{9EC8880B-B3E4-6D5C-FE77-630175A8A2C4}" dt="2023-06-05T17:38:47.441" v="39"/>
        <pc:sldMkLst>
          <pc:docMk/>
          <pc:sldMk cId="1840168188" sldId="299"/>
        </pc:sldMkLst>
      </pc:sldChg>
      <pc:sldChg chg="modNotes">
        <pc:chgData name="TULLET, Rachel Beth" userId="S::tulletr@who.int::1fc2c28b-ed7a-43e7-a015-42a665ab83e5" providerId="AD" clId="Web-{9EC8880B-B3E4-6D5C-FE77-630175A8A2C4}" dt="2023-06-05T17:39:44.224" v="70"/>
        <pc:sldMkLst>
          <pc:docMk/>
          <pc:sldMk cId="3695609680" sldId="305"/>
        </pc:sldMkLst>
      </pc:sldChg>
    </pc:docChg>
  </pc:docChgLst>
  <pc:docChgLst>
    <pc:chgData name="Seif, Janesca" userId="746caf7a-ff57-497b-ad65-8cb552a9f586" providerId="ADAL" clId="{3682AB61-FA54-954D-90EA-F48411256D0F}"/>
    <pc:docChg chg="custSel modSld">
      <pc:chgData name="Seif, Janesca" userId="746caf7a-ff57-497b-ad65-8cb552a9f586" providerId="ADAL" clId="{3682AB61-FA54-954D-90EA-F48411256D0F}" dt="2024-05-09T14:31:50.473" v="11" actId="478"/>
      <pc:docMkLst>
        <pc:docMk/>
      </pc:docMkLst>
      <pc:sldChg chg="delSp mod">
        <pc:chgData name="Seif, Janesca" userId="746caf7a-ff57-497b-ad65-8cb552a9f586" providerId="ADAL" clId="{3682AB61-FA54-954D-90EA-F48411256D0F}" dt="2024-05-09T14:31:06.183" v="1" actId="478"/>
        <pc:sldMkLst>
          <pc:docMk/>
          <pc:sldMk cId="2561230356" sldId="273"/>
        </pc:sldMkLst>
        <pc:spChg chg="del">
          <ac:chgData name="Seif, Janesca" userId="746caf7a-ff57-497b-ad65-8cb552a9f586" providerId="ADAL" clId="{3682AB61-FA54-954D-90EA-F48411256D0F}" dt="2024-05-09T14:31:06.183" v="1" actId="478"/>
          <ac:spMkLst>
            <pc:docMk/>
            <pc:sldMk cId="2561230356" sldId="273"/>
            <ac:spMk id="5" creationId="{2E77B26D-A3C9-428E-4886-FEFF39711B4B}"/>
          </ac:spMkLst>
        </pc:spChg>
      </pc:sldChg>
      <pc:sldChg chg="delSp mod">
        <pc:chgData name="Seif, Janesca" userId="746caf7a-ff57-497b-ad65-8cb552a9f586" providerId="ADAL" clId="{3682AB61-FA54-954D-90EA-F48411256D0F}" dt="2024-05-09T14:30:54.788" v="0" actId="478"/>
        <pc:sldMkLst>
          <pc:docMk/>
          <pc:sldMk cId="525292012" sldId="274"/>
        </pc:sldMkLst>
        <pc:spChg chg="del">
          <ac:chgData name="Seif, Janesca" userId="746caf7a-ff57-497b-ad65-8cb552a9f586" providerId="ADAL" clId="{3682AB61-FA54-954D-90EA-F48411256D0F}" dt="2024-05-09T14:30:54.788" v="0" actId="478"/>
          <ac:spMkLst>
            <pc:docMk/>
            <pc:sldMk cId="525292012" sldId="274"/>
            <ac:spMk id="5" creationId="{0973AABE-8D52-AFF2-5FC9-6468711BF2D5}"/>
          </ac:spMkLst>
        </pc:spChg>
      </pc:sldChg>
      <pc:sldChg chg="delSp mod">
        <pc:chgData name="Seif, Janesca" userId="746caf7a-ff57-497b-ad65-8cb552a9f586" providerId="ADAL" clId="{3682AB61-FA54-954D-90EA-F48411256D0F}" dt="2024-05-09T14:31:11.534" v="2" actId="478"/>
        <pc:sldMkLst>
          <pc:docMk/>
          <pc:sldMk cId="2593804663" sldId="282"/>
        </pc:sldMkLst>
        <pc:spChg chg="del">
          <ac:chgData name="Seif, Janesca" userId="746caf7a-ff57-497b-ad65-8cb552a9f586" providerId="ADAL" clId="{3682AB61-FA54-954D-90EA-F48411256D0F}" dt="2024-05-09T14:31:11.534" v="2" actId="478"/>
          <ac:spMkLst>
            <pc:docMk/>
            <pc:sldMk cId="2593804663" sldId="282"/>
            <ac:spMk id="6" creationId="{F5A7E708-D2E9-C4A0-0466-AABD7CFBFDE9}"/>
          </ac:spMkLst>
        </pc:spChg>
      </pc:sldChg>
      <pc:sldChg chg="delSp modSp mod">
        <pc:chgData name="Seif, Janesca" userId="746caf7a-ff57-497b-ad65-8cb552a9f586" providerId="ADAL" clId="{3682AB61-FA54-954D-90EA-F48411256D0F}" dt="2024-05-09T14:31:20.536" v="5" actId="478"/>
        <pc:sldMkLst>
          <pc:docMk/>
          <pc:sldMk cId="3021750465" sldId="283"/>
        </pc:sldMkLst>
        <pc:spChg chg="del mod">
          <ac:chgData name="Seif, Janesca" userId="746caf7a-ff57-497b-ad65-8cb552a9f586" providerId="ADAL" clId="{3682AB61-FA54-954D-90EA-F48411256D0F}" dt="2024-05-09T14:31:20.536" v="5" actId="478"/>
          <ac:spMkLst>
            <pc:docMk/>
            <pc:sldMk cId="3021750465" sldId="283"/>
            <ac:spMk id="7" creationId="{0B64AB5E-B0AE-A5A9-A81D-81118BA6EE25}"/>
          </ac:spMkLst>
        </pc:spChg>
      </pc:sldChg>
      <pc:sldChg chg="delSp mod">
        <pc:chgData name="Seif, Janesca" userId="746caf7a-ff57-497b-ad65-8cb552a9f586" providerId="ADAL" clId="{3682AB61-FA54-954D-90EA-F48411256D0F}" dt="2024-05-09T14:31:15.800" v="3" actId="478"/>
        <pc:sldMkLst>
          <pc:docMk/>
          <pc:sldMk cId="154221773" sldId="284"/>
        </pc:sldMkLst>
        <pc:spChg chg="del">
          <ac:chgData name="Seif, Janesca" userId="746caf7a-ff57-497b-ad65-8cb552a9f586" providerId="ADAL" clId="{3682AB61-FA54-954D-90EA-F48411256D0F}" dt="2024-05-09T14:31:15.800" v="3" actId="478"/>
          <ac:spMkLst>
            <pc:docMk/>
            <pc:sldMk cId="154221773" sldId="284"/>
            <ac:spMk id="6" creationId="{C443CAB6-E1AB-EBE8-FA98-F0C11F93DE4C}"/>
          </ac:spMkLst>
        </pc:spChg>
      </pc:sldChg>
      <pc:sldChg chg="delSp mod">
        <pc:chgData name="Seif, Janesca" userId="746caf7a-ff57-497b-ad65-8cb552a9f586" providerId="ADAL" clId="{3682AB61-FA54-954D-90EA-F48411256D0F}" dt="2024-05-09T14:31:28.202" v="6" actId="478"/>
        <pc:sldMkLst>
          <pc:docMk/>
          <pc:sldMk cId="3000036053" sldId="286"/>
        </pc:sldMkLst>
        <pc:spChg chg="del">
          <ac:chgData name="Seif, Janesca" userId="746caf7a-ff57-497b-ad65-8cb552a9f586" providerId="ADAL" clId="{3682AB61-FA54-954D-90EA-F48411256D0F}" dt="2024-05-09T14:31:28.202" v="6" actId="478"/>
          <ac:spMkLst>
            <pc:docMk/>
            <pc:sldMk cId="3000036053" sldId="286"/>
            <ac:spMk id="8" creationId="{F4AB63DF-518B-2A41-E8AB-B28F26B14213}"/>
          </ac:spMkLst>
        </pc:spChg>
      </pc:sldChg>
      <pc:sldChg chg="delSp mod">
        <pc:chgData name="Seif, Janesca" userId="746caf7a-ff57-497b-ad65-8cb552a9f586" providerId="ADAL" clId="{3682AB61-FA54-954D-90EA-F48411256D0F}" dt="2024-05-09T14:31:32.940" v="7" actId="478"/>
        <pc:sldMkLst>
          <pc:docMk/>
          <pc:sldMk cId="940111296" sldId="287"/>
        </pc:sldMkLst>
        <pc:spChg chg="del">
          <ac:chgData name="Seif, Janesca" userId="746caf7a-ff57-497b-ad65-8cb552a9f586" providerId="ADAL" clId="{3682AB61-FA54-954D-90EA-F48411256D0F}" dt="2024-05-09T14:31:32.940" v="7" actId="478"/>
          <ac:spMkLst>
            <pc:docMk/>
            <pc:sldMk cId="940111296" sldId="287"/>
            <ac:spMk id="5" creationId="{6ABA59F4-C82E-3F0F-0942-175974A7019C}"/>
          </ac:spMkLst>
        </pc:spChg>
      </pc:sldChg>
      <pc:sldChg chg="delSp mod">
        <pc:chgData name="Seif, Janesca" userId="746caf7a-ff57-497b-ad65-8cb552a9f586" providerId="ADAL" clId="{3682AB61-FA54-954D-90EA-F48411256D0F}" dt="2024-05-09T14:31:36.586" v="8" actId="478"/>
        <pc:sldMkLst>
          <pc:docMk/>
          <pc:sldMk cId="2726826401" sldId="289"/>
        </pc:sldMkLst>
        <pc:spChg chg="del">
          <ac:chgData name="Seif, Janesca" userId="746caf7a-ff57-497b-ad65-8cb552a9f586" providerId="ADAL" clId="{3682AB61-FA54-954D-90EA-F48411256D0F}" dt="2024-05-09T14:31:36.586" v="8" actId="478"/>
          <ac:spMkLst>
            <pc:docMk/>
            <pc:sldMk cId="2726826401" sldId="289"/>
            <ac:spMk id="6" creationId="{ECA3A862-D87F-DEDA-9BF6-B5387108C494}"/>
          </ac:spMkLst>
        </pc:spChg>
      </pc:sldChg>
      <pc:sldChg chg="delSp mod">
        <pc:chgData name="Seif, Janesca" userId="746caf7a-ff57-497b-ad65-8cb552a9f586" providerId="ADAL" clId="{3682AB61-FA54-954D-90EA-F48411256D0F}" dt="2024-05-09T14:31:45.360" v="10" actId="478"/>
        <pc:sldMkLst>
          <pc:docMk/>
          <pc:sldMk cId="728737903" sldId="292"/>
        </pc:sldMkLst>
        <pc:spChg chg="del">
          <ac:chgData name="Seif, Janesca" userId="746caf7a-ff57-497b-ad65-8cb552a9f586" providerId="ADAL" clId="{3682AB61-FA54-954D-90EA-F48411256D0F}" dt="2024-05-09T14:31:45.360" v="10" actId="478"/>
          <ac:spMkLst>
            <pc:docMk/>
            <pc:sldMk cId="728737903" sldId="292"/>
            <ac:spMk id="7" creationId="{D1ED56B5-9EEC-5413-CAF6-FAF527776454}"/>
          </ac:spMkLst>
        </pc:spChg>
      </pc:sldChg>
      <pc:sldChg chg="delSp mod">
        <pc:chgData name="Seif, Janesca" userId="746caf7a-ff57-497b-ad65-8cb552a9f586" providerId="ADAL" clId="{3682AB61-FA54-954D-90EA-F48411256D0F}" dt="2024-05-09T14:31:41.021" v="9" actId="478"/>
        <pc:sldMkLst>
          <pc:docMk/>
          <pc:sldMk cId="698530173" sldId="303"/>
        </pc:sldMkLst>
        <pc:spChg chg="del">
          <ac:chgData name="Seif, Janesca" userId="746caf7a-ff57-497b-ad65-8cb552a9f586" providerId="ADAL" clId="{3682AB61-FA54-954D-90EA-F48411256D0F}" dt="2024-05-09T14:31:41.021" v="9" actId="478"/>
          <ac:spMkLst>
            <pc:docMk/>
            <pc:sldMk cId="698530173" sldId="303"/>
            <ac:spMk id="5" creationId="{6ABA59F4-C82E-3F0F-0942-175974A7019C}"/>
          </ac:spMkLst>
        </pc:spChg>
      </pc:sldChg>
      <pc:sldChg chg="delSp mod">
        <pc:chgData name="Seif, Janesca" userId="746caf7a-ff57-497b-ad65-8cb552a9f586" providerId="ADAL" clId="{3682AB61-FA54-954D-90EA-F48411256D0F}" dt="2024-05-09T14:31:50.473" v="11" actId="478"/>
        <pc:sldMkLst>
          <pc:docMk/>
          <pc:sldMk cId="798717554" sldId="304"/>
        </pc:sldMkLst>
        <pc:spChg chg="del">
          <ac:chgData name="Seif, Janesca" userId="746caf7a-ff57-497b-ad65-8cb552a9f586" providerId="ADAL" clId="{3682AB61-FA54-954D-90EA-F48411256D0F}" dt="2024-05-09T14:31:50.473" v="11" actId="478"/>
          <ac:spMkLst>
            <pc:docMk/>
            <pc:sldMk cId="798717554" sldId="304"/>
            <ac:spMk id="5" creationId="{6ABA59F4-C82E-3F0F-0942-175974A7019C}"/>
          </ac:spMkLst>
        </pc:spChg>
      </pc:sldChg>
    </pc:docChg>
  </pc:docChgLst>
  <pc:docChgLst>
    <pc:chgData name="Rachel Tullet" userId="0500be93d1ba368d" providerId="LiveId" clId="{4D90E6A8-50A1-46A3-9617-047733E6F632}"/>
    <pc:docChg chg="undo custSel modSld">
      <pc:chgData name="Rachel Tullet" userId="0500be93d1ba368d" providerId="LiveId" clId="{4D90E6A8-50A1-46A3-9617-047733E6F632}" dt="2023-06-02T09:37:15.564" v="226" actId="20577"/>
      <pc:docMkLst>
        <pc:docMk/>
      </pc:docMkLst>
      <pc:sldChg chg="modNotesTx">
        <pc:chgData name="Rachel Tullet" userId="0500be93d1ba368d" providerId="LiveId" clId="{4D90E6A8-50A1-46A3-9617-047733E6F632}" dt="2023-06-02T09:35:41.451" v="109" actId="20577"/>
        <pc:sldMkLst>
          <pc:docMk/>
          <pc:sldMk cId="2561230356" sldId="273"/>
        </pc:sldMkLst>
      </pc:sldChg>
      <pc:sldChg chg="modNotesTx">
        <pc:chgData name="Rachel Tullet" userId="0500be93d1ba368d" providerId="LiveId" clId="{4D90E6A8-50A1-46A3-9617-047733E6F632}" dt="2023-06-02T09:29:20.610" v="56" actId="20577"/>
        <pc:sldMkLst>
          <pc:docMk/>
          <pc:sldMk cId="525292012" sldId="274"/>
        </pc:sldMkLst>
      </pc:sldChg>
      <pc:sldChg chg="modNotesTx">
        <pc:chgData name="Rachel Tullet" userId="0500be93d1ba368d" providerId="LiveId" clId="{4D90E6A8-50A1-46A3-9617-047733E6F632}" dt="2023-06-02T09:29:44.493" v="80" actId="20577"/>
        <pc:sldMkLst>
          <pc:docMk/>
          <pc:sldMk cId="325948854" sldId="275"/>
        </pc:sldMkLst>
      </pc:sldChg>
      <pc:sldChg chg="modNotesTx">
        <pc:chgData name="Rachel Tullet" userId="0500be93d1ba368d" providerId="LiveId" clId="{4D90E6A8-50A1-46A3-9617-047733E6F632}" dt="2023-06-02T09:31:49.510" v="106" actId="20577"/>
        <pc:sldMkLst>
          <pc:docMk/>
          <pc:sldMk cId="1335693762" sldId="278"/>
        </pc:sldMkLst>
      </pc:sldChg>
      <pc:sldChg chg="modNotesTx">
        <pc:chgData name="Rachel Tullet" userId="0500be93d1ba368d" providerId="LiveId" clId="{4D90E6A8-50A1-46A3-9617-047733E6F632}" dt="2023-06-02T09:36:08.079" v="140" actId="20577"/>
        <pc:sldMkLst>
          <pc:docMk/>
          <pc:sldMk cId="2314102738" sldId="279"/>
        </pc:sldMkLst>
      </pc:sldChg>
      <pc:sldChg chg="modNotesTx">
        <pc:chgData name="Rachel Tullet" userId="0500be93d1ba368d" providerId="LiveId" clId="{4D90E6A8-50A1-46A3-9617-047733E6F632}" dt="2023-06-02T09:37:00.209" v="210" actId="20577"/>
        <pc:sldMkLst>
          <pc:docMk/>
          <pc:sldMk cId="2396825316" sldId="281"/>
        </pc:sldMkLst>
      </pc:sldChg>
      <pc:sldChg chg="modNotesTx">
        <pc:chgData name="Rachel Tullet" userId="0500be93d1ba368d" providerId="LiveId" clId="{4D90E6A8-50A1-46A3-9617-047733E6F632}" dt="2023-06-02T09:37:15.564" v="226" actId="20577"/>
        <pc:sldMkLst>
          <pc:docMk/>
          <pc:sldMk cId="2593804663" sldId="282"/>
        </pc:sldMkLst>
      </pc:sldChg>
      <pc:sldChg chg="modSp mod modNotesTx">
        <pc:chgData name="Rachel Tullet" userId="0500be93d1ba368d" providerId="LiveId" clId="{4D90E6A8-50A1-46A3-9617-047733E6F632}" dt="2023-06-02T09:28:28.090" v="3" actId="20577"/>
        <pc:sldMkLst>
          <pc:docMk/>
          <pc:sldMk cId="765745061" sldId="301"/>
        </pc:sldMkLst>
        <pc:spChg chg="mod">
          <ac:chgData name="Rachel Tullet" userId="0500be93d1ba368d" providerId="LiveId" clId="{4D90E6A8-50A1-46A3-9617-047733E6F632}" dt="2023-06-02T09:28:28.090" v="3" actId="20577"/>
          <ac:spMkLst>
            <pc:docMk/>
            <pc:sldMk cId="765745061" sldId="301"/>
            <ac:spMk id="9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733A6-1003-4E42-B224-F82E5D9B7176}" type="datetimeFigureOut">
              <a:rPr lang="en-US" smtClean="0"/>
              <a:t>5/9/24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BEC74-AEC8-466B-8A7C-46BC03990F76}" type="slidenum">
              <a:rPr lang="en-US" smtClean="0"/>
              <a:t>‹#›</a:t>
            </a:fld>
            <a:endParaRPr lang="en-US"/>
          </a:p>
        </p:txBody>
      </p:sp>
    </p:spTree>
    <p:extLst>
      <p:ext uri="{BB962C8B-B14F-4D97-AF65-F5344CB8AC3E}">
        <p14:creationId xmlns:p14="http://schemas.microsoft.com/office/powerpoint/2010/main" val="74735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NZ" sz="1800" dirty="0">
                <a:effectLst/>
                <a:latin typeface="Calibri" panose="020F0502020204030204" pitchFamily="34" charset="0"/>
                <a:ea typeface="Calibri" panose="020F0502020204030204" pitchFamily="34" charset="0"/>
                <a:cs typeface="Arial" panose="020B0604020202020204" pitchFamily="34" charset="0"/>
              </a:rPr>
              <a:t>Welcome to the module on Transfer and Handover. </a:t>
            </a:r>
            <a:endParaRPr lang="en-CH"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1140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SBAR can help you care for your patients and transfer patients to the next team. It's easy to remember, it clarifies what information needs to be clearly and quickly communicated to the next team, and it points to critical actions.</a:t>
            </a:r>
            <a:r>
              <a:rPr lang="en-GB" dirty="0">
                <a:effectLst/>
              </a:rPr>
              <a:t> </a:t>
            </a:r>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10</a:t>
            </a:fld>
            <a:endParaRPr lang="en-US"/>
          </a:p>
        </p:txBody>
      </p:sp>
    </p:spTree>
    <p:extLst>
      <p:ext uri="{BB962C8B-B14F-4D97-AF65-F5344CB8AC3E}">
        <p14:creationId xmlns:p14="http://schemas.microsoft.com/office/powerpoint/2010/main" val="3150788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 in SBAR stands for situation. Begin by identifying yourself, your role and your level of training. Identify the patient by their name, sex, and their age. Then state the patient’s chief complaint - which is why the patient presented- and their initial description of their problem.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solidFill>
                  <a:srgbClr val="000000"/>
                </a:solidFill>
                <a:effectLst/>
                <a:latin typeface="Calibri" panose="020F0502020204030204" pitchFamily="34" charset="0"/>
                <a:ea typeface="Calibri" panose="020F0502020204030204" pitchFamily="34" charset="0"/>
              </a:rPr>
              <a:t>The goal of “S” is to describe the immediate specific situation— including the patient's name, location, and abnormal vital signs. This provides context to the receiving provider and prepares them to understand more about the patient.</a:t>
            </a:r>
            <a:r>
              <a:rPr lang="en-GB" dirty="0">
                <a:effectLst/>
              </a:rPr>
              <a:t> </a:t>
            </a:r>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11</a:t>
            </a:fld>
            <a:endParaRPr lang="en-US"/>
          </a:p>
        </p:txBody>
      </p:sp>
    </p:spTree>
    <p:extLst>
      <p:ext uri="{BB962C8B-B14F-4D97-AF65-F5344CB8AC3E}">
        <p14:creationId xmlns:p14="http://schemas.microsoft.com/office/powerpoint/2010/main" val="3718494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The B in SBAR stands for Background. Give the patient’s reason for transfer and explain significant and pertinent medical history. This should only be aspects that are specifically relevant to the immediate situation today. </a:t>
            </a:r>
            <a:r>
              <a:rPr lang="en-US" sz="1800">
                <a:solidFill>
                  <a:srgbClr val="000000"/>
                </a:solidFill>
                <a:effectLst/>
                <a:latin typeface="Calibri" panose="020F0502020204030204" pitchFamily="34" charset="0"/>
                <a:ea typeface="Calibri" panose="020F0502020204030204" pitchFamily="34" charset="0"/>
              </a:rPr>
              <a:t>You </a:t>
            </a:r>
            <a:r>
              <a:rPr lang="en-US" sz="1800" dirty="0">
                <a:solidFill>
                  <a:srgbClr val="000000"/>
                </a:solidFill>
                <a:effectLst/>
                <a:latin typeface="Calibri" panose="020F0502020204030204" pitchFamily="34" charset="0"/>
                <a:ea typeface="Calibri" panose="020F0502020204030204" pitchFamily="34" charset="0"/>
              </a:rPr>
              <a:t>should not list all the patient’s medical history. Next, list two-to-four of the most important and relevant aspects of this case. These generally will be elements from the history, physical exam, and pertinent testing results. Last, you must include any important findings from your ABCDE survey, and any interventions that were performed. A full set of vitals should be included in this step. The goal is to be brief and concise, yet still communicate key features of the patient’s illness or injury and the care they received thus far. Focus on the most important and useful information for the receiving provider. </a:t>
            </a:r>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12</a:t>
            </a:fld>
            <a:endParaRPr lang="en-US"/>
          </a:p>
        </p:txBody>
      </p:sp>
    </p:spTree>
    <p:extLst>
      <p:ext uri="{BB962C8B-B14F-4D97-AF65-F5344CB8AC3E}">
        <p14:creationId xmlns:p14="http://schemas.microsoft.com/office/powerpoint/2010/main" val="2558432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After Situation and Background, the A in SBAR stands for Assessment. You should state what you think is wrong with the patient, and discuss the reason why they are being transferred. Specifically include any clinical impressions or a quick differential diagnosis, and also discuss concerns that you have about the patient moving forward. You might also include the need for reassessment of specific interventions that you have performed.</a:t>
            </a:r>
            <a:r>
              <a:rPr lang="en-GB" dirty="0">
                <a:effectLst/>
              </a:rPr>
              <a:t> </a:t>
            </a:r>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13</a:t>
            </a:fld>
            <a:endParaRPr lang="en-US"/>
          </a:p>
        </p:txBody>
      </p:sp>
    </p:spTree>
    <p:extLst>
      <p:ext uri="{BB962C8B-B14F-4D97-AF65-F5344CB8AC3E}">
        <p14:creationId xmlns:p14="http://schemas.microsoft.com/office/powerpoint/2010/main" val="4204427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The last portion of SBAR is Recommendations. Here you list the specific things that the new provider should prepare for. After explaining your clinical impression, you should discuss the treatments and interventions already initiated, as well as the next steps in the treatment plan. Specifically list concerns for potential worsening of the patient's condition. For example, the patient might need close airway observation, or if the patient had low blood pressure initially, the next team might need to monitor vital signs frequently and give another fluid bolus if the blood pressure falls again. Finally, you want to specifically draw attention to previous therapies that might need monitoring or additional interventions. Examples would include: time the last dose of adrenaline or naloxone was given, the placement of a three-way dressing that needs to be monitored for clotting or failure, or hemorrhage control that might need to be re-assessed for any continued bleeding. </a:t>
            </a:r>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14</a:t>
            </a:fld>
            <a:endParaRPr lang="en-US"/>
          </a:p>
        </p:txBody>
      </p:sp>
    </p:spTree>
    <p:extLst>
      <p:ext uri="{BB962C8B-B14F-4D97-AF65-F5344CB8AC3E}">
        <p14:creationId xmlns:p14="http://schemas.microsoft.com/office/powerpoint/2010/main" val="3729777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endParaRPr lang="en-NZ" sz="1800" kern="100" dirty="0">
              <a:effectLst/>
              <a:latin typeface="Calibri" panose="020F0502020204030204" pitchFamily="34" charset="0"/>
              <a:ea typeface="Calibri" panose="020F0502020204030204" pitchFamily="34" charset="0"/>
              <a:cs typeface="Calibri"/>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71106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Let’s practice. In our first case, we have a 22-year-old man who was riding a motorcycle when he crashed into another vehicle at high speed. He was thrown from his motorcycle and was not wearing a helmet. His airway is open; he has normal breath sounds on both sides of his chest; his pulses are strong and around 90 beats per minute; he is only responsive to pain and has a femur fracture with bone visible in an open wound; there are abrasions on his forehead. You have immobilized his spine, started an IV and splinted the fracture. You and your colleague have transported him from the scene of injury and are handing him over to a hospital provider. </a:t>
            </a:r>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16</a:t>
            </a:fld>
            <a:endParaRPr lang="en-US"/>
          </a:p>
        </p:txBody>
      </p:sp>
    </p:spTree>
    <p:extLst>
      <p:ext uri="{BB962C8B-B14F-4D97-AF65-F5344CB8AC3E}">
        <p14:creationId xmlns:p14="http://schemas.microsoft.com/office/powerpoint/2010/main" val="3844708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Consider the key components of a SBAR handover that you would provide to the new team as you hand over this patient’s care. Remember to report the Situation, provide Background information, describe your Assessment, and provide Recommendations. This slide highlights some of the key features of this case. </a:t>
            </a:r>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17</a:t>
            </a:fld>
            <a:endParaRPr lang="en-US"/>
          </a:p>
        </p:txBody>
      </p:sp>
    </p:spTree>
    <p:extLst>
      <p:ext uri="{BB962C8B-B14F-4D97-AF65-F5344CB8AC3E}">
        <p14:creationId xmlns:p14="http://schemas.microsoft.com/office/powerpoint/2010/main" val="190064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Please take a moment and consider the key components of a SBAR handover that you would provide to the new team as you hand over this patient’s care. Remember to report the Situation, provide Background information, describe your Assessment, and provide Recommendations. Before moving onto the next slide, take a few moments and write down an SBAR that you would provide to the new team as you hand over this patient’s care. </a:t>
            </a:r>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18</a:t>
            </a:fld>
            <a:endParaRPr lang="en-US"/>
          </a:p>
        </p:txBody>
      </p:sp>
    </p:spTree>
    <p:extLst>
      <p:ext uri="{BB962C8B-B14F-4D97-AF65-F5344CB8AC3E}">
        <p14:creationId xmlns:p14="http://schemas.microsoft.com/office/powerpoint/2010/main" val="890118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key components of an SBAR handover might include the following: This is a 22-year-old man who suffered a motorcycle crash while traveling at a high speed. He was not wearing a helmet and was thrown from his motorcycle.  He is only responsive to pain, has signs of trauma to his head, and has an open femur fracture. He is currently protecting his airway, has no difficulty in breathing, and has no evidence of shock. We have immobilized his spine, started and IV, and splinted his fracture. We are concerned about increased intracranial pressure because of his altered mental status, we are unable to tell if he has a spinal injury, and we are concerned about complications from his open femur fracture. We are transferring him for surgical management and further neurologic assessment. Spinal immobilization should be maintained, his airway and mental status should be monitored closely, and he should be monitored for worsening bleeding or signs of shock. This SBAR example summarizes the patient’s situation, provides a concise background, and then provides an assessment of the patient. This is followed by recommendations which might include an explanation of the need for transfer, interventions that were performed, concerns about the patient, and recommendations for specific ongoing monitoring.</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19</a:t>
            </a:fld>
            <a:endParaRPr lang="en-US"/>
          </a:p>
        </p:txBody>
      </p:sp>
    </p:spTree>
    <p:extLst>
      <p:ext uri="{BB962C8B-B14F-4D97-AF65-F5344CB8AC3E}">
        <p14:creationId xmlns:p14="http://schemas.microsoft.com/office/powerpoint/2010/main" val="9473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a:lnSpc>
                <a:spcPct val="107000"/>
              </a:lnSpc>
              <a:spcBef>
                <a:spcPts val="0"/>
              </a:spcBef>
              <a:spcAft>
                <a:spcPts val="800"/>
              </a:spcAft>
            </a:pPr>
            <a:r>
              <a:rPr lang="en-NZ" sz="1800" kern="100" dirty="0">
                <a:effectLst/>
                <a:latin typeface="Calibri" panose="020F0502020204030204" pitchFamily="34" charset="0"/>
                <a:ea typeface="Calibri" panose="020F0502020204030204" pitchFamily="34" charset="0"/>
                <a:cs typeface="Arial" panose="020B0604020202020204" pitchFamily="34" charset="0"/>
              </a:rPr>
              <a:t>By the end of this presentation you will be able to: understand the steps in transferring patients including destination planning, transport and handover and use the SBAR model for patient handover.</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NZ" sz="18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solidFill>
                  <a:srgbClr val="000000"/>
                </a:solidFill>
                <a:effectLst/>
                <a:latin typeface="Calibri" panose="020F0502020204030204" pitchFamily="34" charset="0"/>
                <a:ea typeface="Calibri" panose="020F0502020204030204" pitchFamily="34" charset="0"/>
              </a:rPr>
              <a:t>We will discuss key issues that come up in the transfer of patient care between medical teams and the movement of patients between facilities. Patient transfer can be a very dangerous time because of misunderstandings or miscommunications between teams, and a patient’s condition can worsen during movement between facilities. It is very important to have a clear communication style and approach to transfer and handover.</a:t>
            </a:r>
            <a:r>
              <a:rPr lang="en-GB" sz="2800" dirty="0">
                <a:effectLst/>
              </a:rPr>
              <a:t> </a:t>
            </a:r>
            <a:endParaRPr lang="en-CH"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48987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cs typeface="Calibri"/>
              </a:rPr>
              <a:t>Let's practice another case. </a:t>
            </a:r>
            <a:r>
              <a:rPr lang="en-US" dirty="0"/>
              <a:t>A 14-year-old girl had a seizure/convulsion at school. She was brought to you by her teachers because she did not stop seizing. </a:t>
            </a:r>
          </a:p>
          <a:p>
            <a:pPr>
              <a:lnSpc>
                <a:spcPct val="90000"/>
              </a:lnSpc>
              <a:spcBef>
                <a:spcPts val="1000"/>
              </a:spcBef>
            </a:pPr>
            <a:r>
              <a:rPr lang="en-US" dirty="0"/>
              <a:t>You administered a benzodiazepine, which caused the seizures to stop. After, you were able to perform the ABCDE survey and then a complete</a:t>
            </a:r>
            <a:br>
              <a:rPr lang="en-US" dirty="0">
                <a:cs typeface="+mn-lt"/>
              </a:rPr>
            </a:br>
            <a:r>
              <a:rPr lang="en-US" dirty="0"/>
              <a:t>head-to-toe exam. She does not have a fever; she has a normal heart rate, blood pressure, and respiratory rate. She responds to voice. Her tongue is bitten and she urinated on herself; she has no other injuries or rashes.</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32EBEC74-AEC8-466B-8A7C-46BC03990F76}" type="slidenum">
              <a:rPr lang="en-US" smtClean="0"/>
              <a:t>20</a:t>
            </a:fld>
            <a:endParaRPr lang="en-US"/>
          </a:p>
        </p:txBody>
      </p:sp>
    </p:spTree>
    <p:extLst>
      <p:ext uri="{BB962C8B-B14F-4D97-AF65-F5344CB8AC3E}">
        <p14:creationId xmlns:p14="http://schemas.microsoft.com/office/powerpoint/2010/main" val="642004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key components of a SBAR handover that you would provide to the new team as you hand over this patient’s care. Remember to report the Situation, provide Background information, describe your Assessment, and provide Recommendations. This slide highlights some of the key features of this case. </a:t>
            </a:r>
          </a:p>
        </p:txBody>
      </p:sp>
      <p:sp>
        <p:nvSpPr>
          <p:cNvPr id="4" name="Slide Number Placeholder 3"/>
          <p:cNvSpPr>
            <a:spLocks noGrp="1"/>
          </p:cNvSpPr>
          <p:nvPr>
            <p:ph type="sldNum" sz="quarter" idx="5"/>
          </p:nvPr>
        </p:nvSpPr>
        <p:spPr/>
        <p:txBody>
          <a:bodyPr/>
          <a:lstStyle/>
          <a:p>
            <a:fld id="{32EBEC74-AEC8-466B-8A7C-46BC03990F76}" type="slidenum">
              <a:rPr lang="en-US" smtClean="0"/>
              <a:t>21</a:t>
            </a:fld>
            <a:endParaRPr lang="en-US"/>
          </a:p>
        </p:txBody>
      </p:sp>
    </p:spTree>
    <p:extLst>
      <p:ext uri="{BB962C8B-B14F-4D97-AF65-F5344CB8AC3E}">
        <p14:creationId xmlns:p14="http://schemas.microsoft.com/office/powerpoint/2010/main" val="1054262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Please take a moment and consider the key components of a SBAR handover that you would provide to the new team as you hand over this patient’s care. Remember to report the Situation, provide Background information, describe your Assessment, and provide Recommendations. Before moving onto the next slide, take a few moments and write down an SBAR that you would provide to the new team as you hand over this patient’s care. </a:t>
            </a:r>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22</a:t>
            </a:fld>
            <a:endParaRPr lang="en-US"/>
          </a:p>
        </p:txBody>
      </p:sp>
    </p:spTree>
    <p:extLst>
      <p:ext uri="{BB962C8B-B14F-4D97-AF65-F5344CB8AC3E}">
        <p14:creationId xmlns:p14="http://schemas.microsoft.com/office/powerpoint/2010/main" val="523193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components of an SBAR handover might include the following: This is a 14-year-old girl who had a prolonged convulsion and was convulsing on arrival; her seizures were stopped with one 10 mg dose of diazepam and now she remains sleepy, has normal vital signs and no fever. She is being transferred for further evaluation of her seizure. Monitor the airway as she has received sedating medications (diazepam).</a:t>
            </a:r>
            <a:br>
              <a:rPr lang="en-US" dirty="0">
                <a:cs typeface="+mn-lt"/>
              </a:rPr>
            </a:br>
            <a:endParaRPr lang="en-US">
              <a:cs typeface="Calibri"/>
            </a:endParaRPr>
          </a:p>
        </p:txBody>
      </p:sp>
      <p:sp>
        <p:nvSpPr>
          <p:cNvPr id="4" name="Slide Number Placeholder 3"/>
          <p:cNvSpPr>
            <a:spLocks noGrp="1"/>
          </p:cNvSpPr>
          <p:nvPr>
            <p:ph type="sldNum" sz="quarter" idx="5"/>
          </p:nvPr>
        </p:nvSpPr>
        <p:spPr/>
        <p:txBody>
          <a:bodyPr/>
          <a:lstStyle/>
          <a:p>
            <a:fld id="{32EBEC74-AEC8-466B-8A7C-46BC03990F76}" type="slidenum">
              <a:rPr lang="en-US" smtClean="0"/>
              <a:t>23</a:t>
            </a:fld>
            <a:endParaRPr lang="en-US"/>
          </a:p>
        </p:txBody>
      </p:sp>
    </p:spTree>
    <p:extLst>
      <p:ext uri="{BB962C8B-B14F-4D97-AF65-F5344CB8AC3E}">
        <p14:creationId xmlns:p14="http://schemas.microsoft.com/office/powerpoint/2010/main" val="2064067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practice another case. </a:t>
            </a:r>
            <a:r>
              <a:rPr lang="en-US"/>
              <a:t>A 75-year-old man had chest pain while walking home from the market. He was brought to you by taxi. He says that the chest pain started 30 minutes ago and felt like a lot of pressure in the </a:t>
            </a:r>
            <a:r>
              <a:rPr lang="en-US" err="1"/>
              <a:t>centre</a:t>
            </a:r>
            <a:r>
              <a:rPr lang="en-US"/>
              <a:t> of his chest. He has no allergies. He takes a blood pressure medication but cannot recall the medication’s name. He had a heart attack 2 years ago that felt very much like the pain he was having today. His last meal was 6 hours ago. The pain started while he was walking home carrying several heavy bags, though he now has no pain. His vital signs, ABCDE survey, and head-to-toe examination are normal. You have given aspirin and started an IV line and will now handover to the senior healthcare worker.</a:t>
            </a:r>
          </a:p>
          <a:p>
            <a:endParaRPr lang="en-US" dirty="0">
              <a:cs typeface="Calibri"/>
            </a:endParaRPr>
          </a:p>
        </p:txBody>
      </p:sp>
      <p:sp>
        <p:nvSpPr>
          <p:cNvPr id="4" name="Slide Number Placeholder 3"/>
          <p:cNvSpPr>
            <a:spLocks noGrp="1"/>
          </p:cNvSpPr>
          <p:nvPr>
            <p:ph type="sldNum" sz="quarter" idx="5"/>
          </p:nvPr>
        </p:nvSpPr>
        <p:spPr/>
        <p:txBody>
          <a:bodyPr/>
          <a:lstStyle/>
          <a:p>
            <a:fld id="{32EBEC74-AEC8-466B-8A7C-46BC03990F76}" type="slidenum">
              <a:rPr lang="en-US" smtClean="0"/>
              <a:t>24</a:t>
            </a:fld>
            <a:endParaRPr lang="en-US"/>
          </a:p>
        </p:txBody>
      </p:sp>
    </p:spTree>
    <p:extLst>
      <p:ext uri="{BB962C8B-B14F-4D97-AF65-F5344CB8AC3E}">
        <p14:creationId xmlns:p14="http://schemas.microsoft.com/office/powerpoint/2010/main" val="1301491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the key components of a SBAR handover that you would provide to the new team as you hand over this patient’s care. Remember to report the Situation, provide Background information, describe your Assessment, and provide Recommendations. This slide highlights some of the key features of this case. </a:t>
            </a:r>
          </a:p>
          <a:p>
            <a:endParaRPr lang="en-US" dirty="0">
              <a:cs typeface="Calibri"/>
            </a:endParaRPr>
          </a:p>
        </p:txBody>
      </p:sp>
      <p:sp>
        <p:nvSpPr>
          <p:cNvPr id="4" name="Slide Number Placeholder 3"/>
          <p:cNvSpPr>
            <a:spLocks noGrp="1"/>
          </p:cNvSpPr>
          <p:nvPr>
            <p:ph type="sldNum" sz="quarter" idx="5"/>
          </p:nvPr>
        </p:nvSpPr>
        <p:spPr/>
        <p:txBody>
          <a:bodyPr/>
          <a:lstStyle/>
          <a:p>
            <a:fld id="{32EBEC74-AEC8-466B-8A7C-46BC03990F76}" type="slidenum">
              <a:rPr lang="en-US" smtClean="0"/>
              <a:t>25</a:t>
            </a:fld>
            <a:endParaRPr lang="en-US"/>
          </a:p>
        </p:txBody>
      </p:sp>
    </p:spTree>
    <p:extLst>
      <p:ext uri="{BB962C8B-B14F-4D97-AF65-F5344CB8AC3E}">
        <p14:creationId xmlns:p14="http://schemas.microsoft.com/office/powerpoint/2010/main" val="2190476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Please take a moment and consider the key components of a SBAR handover that you would provide to the new team as you hand over this patient’s care. Remember to report the Situation, provide Background information, describe your Assessment, and provide Recommendations. Before moving onto the next slide, take a few moments and write down an SBAR that you would provide to the new team as you hand over this patient’s care. </a:t>
            </a:r>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26</a:t>
            </a:fld>
            <a:endParaRPr lang="en-US"/>
          </a:p>
        </p:txBody>
      </p:sp>
    </p:spTree>
    <p:extLst>
      <p:ext uri="{BB962C8B-B14F-4D97-AF65-F5344CB8AC3E}">
        <p14:creationId xmlns:p14="http://schemas.microsoft.com/office/powerpoint/2010/main" val="1483775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components of an SBAR handover might include the following: This is a 75-year-old man with a history of a heart attack who has had chest pain similar to his prior heart attack. The pain started while he was walking and lasted for more than 30 minutes, but is now gone. He has received aspirin and has an IV line. I am concerned he might have problems with his heart. He should be monitored for change in ABCDE or return of the chest pain.</a:t>
            </a:r>
            <a:endParaRPr lang="en-US">
              <a:cs typeface="Calibri"/>
            </a:endParaRPr>
          </a:p>
        </p:txBody>
      </p:sp>
      <p:sp>
        <p:nvSpPr>
          <p:cNvPr id="4" name="Slide Number Placeholder 3"/>
          <p:cNvSpPr>
            <a:spLocks noGrp="1"/>
          </p:cNvSpPr>
          <p:nvPr>
            <p:ph type="sldNum" sz="quarter" idx="5"/>
          </p:nvPr>
        </p:nvSpPr>
        <p:spPr/>
        <p:txBody>
          <a:bodyPr/>
          <a:lstStyle/>
          <a:p>
            <a:fld id="{32EBEC74-AEC8-466B-8A7C-46BC03990F76}" type="slidenum">
              <a:rPr lang="en-US" smtClean="0"/>
              <a:t>27</a:t>
            </a:fld>
            <a:endParaRPr lang="en-US"/>
          </a:p>
        </p:txBody>
      </p:sp>
    </p:spTree>
    <p:extLst>
      <p:ext uri="{BB962C8B-B14F-4D97-AF65-F5344CB8AC3E}">
        <p14:creationId xmlns:p14="http://schemas.microsoft.com/office/powerpoint/2010/main" val="926102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r>
              <a:rPr lang="en-US" dirty="0">
                <a:cs typeface="Calibri" panose="020F0502020204030204"/>
              </a:rPr>
              <a:t>Do you have any questions on transfer or </a:t>
            </a:r>
            <a:r>
              <a:rPr lang="en-US" dirty="0" err="1">
                <a:cs typeface="Calibri" panose="020F0502020204030204"/>
              </a:rPr>
              <a:t>handoer</a:t>
            </a:r>
            <a:r>
              <a:rPr lang="en-US" dirty="0">
                <a:cs typeface="Calibri" panose="020F0502020204030204"/>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585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Transferring patients is an important and vital part of your job as an emergency care provider. Appropriate destination planning is important to ensure adequate resources are available at the destination. Ideally, you should be able to contact the destination site and accepting team for a discussion. There needs to be a minimum of two people for patient transport; one person driving and another person who is always with the patient providing continual monitoring and potential intervention. A well-organized and concise handover is crucial to providing appropriate care to the patient. Handovers should be done in a standardized way using the SBAR method, which is Situation, Background, Assessment, and Recommendations. </a:t>
            </a:r>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29</a:t>
            </a:fld>
            <a:endParaRPr lang="en-US"/>
          </a:p>
        </p:txBody>
      </p:sp>
    </p:spTree>
    <p:extLst>
      <p:ext uri="{BB962C8B-B14F-4D97-AF65-F5344CB8AC3E}">
        <p14:creationId xmlns:p14="http://schemas.microsoft.com/office/powerpoint/2010/main" val="215923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The Basic Emergency Care course is developed for use in the field, in ambulances and in health care facilities. Many of you will be transferring patients to a higher-level facility for additional care or resources, and this is why we must spend time on how to properly and safely transfer patients. There are three key steps to transferring the patient. The first is destination planning – or deciding where the most appropriate place is for a patient— second is the actual/physical transport itself, and third is the handover to the new team who will take over patient care.</a:t>
            </a:r>
            <a:r>
              <a:rPr lang="en-GB" dirty="0">
                <a:effectLst/>
              </a:rPr>
              <a:t> </a:t>
            </a:r>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3</a:t>
            </a:fld>
            <a:endParaRPr lang="en-US"/>
          </a:p>
        </p:txBody>
      </p:sp>
    </p:spTree>
    <p:extLst>
      <p:ext uri="{BB962C8B-B14F-4D97-AF65-F5344CB8AC3E}">
        <p14:creationId xmlns:p14="http://schemas.microsoft.com/office/powerpoint/2010/main" val="91174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planning your destination, it is important to be sure that you are going to the correct and most appropriate place. If you are a field provider, this may be the nearest healthcare facility that can provide emergency care. If you are a facility-based provider, this may be another facility with specialty care or resources such as cardiac care, obstetric care, or neurosurgical care. The destination could also be a different level of general care within the same facility. Examples might include: transferring a patient to an ICU within the same hospital, a pregnant woman who needs to go from the emergency unit to the obstetrics unit, or a critical patient in the emergency department who needs to go to the operating theatre.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solidFill>
                  <a:srgbClr val="000000"/>
                </a:solidFill>
                <a:effectLst/>
                <a:latin typeface="Calibri" panose="020F0502020204030204" pitchFamily="34" charset="0"/>
                <a:ea typeface="Calibri" panose="020F0502020204030204" pitchFamily="34" charset="0"/>
              </a:rPr>
              <a:t>It is our job to make sure that that transfer – even if it's short or within the same facility— happens safely.</a:t>
            </a:r>
            <a:r>
              <a:rPr lang="en-GB" dirty="0">
                <a:effectLst/>
              </a:rPr>
              <a:t> </a:t>
            </a:r>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4</a:t>
            </a:fld>
            <a:endParaRPr lang="en-US"/>
          </a:p>
        </p:txBody>
      </p:sp>
    </p:spTree>
    <p:extLst>
      <p:ext uri="{BB962C8B-B14F-4D97-AF65-F5344CB8AC3E}">
        <p14:creationId xmlns:p14="http://schemas.microsoft.com/office/powerpoint/2010/main" val="104184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dirty="0">
                <a:solidFill>
                  <a:srgbClr val="000000"/>
                </a:solidFill>
                <a:effectLst/>
                <a:latin typeface="Calibri" panose="020F0502020204030204" pitchFamily="34" charset="0"/>
                <a:ea typeface="Calibri" panose="020F0502020204030204" pitchFamily="34" charset="0"/>
              </a:rPr>
              <a:t>When considering destination planning, always make sure that the level of services at the destination facility match the needs of the patient. For example, if the patient needs a surgical procedure, make sure that there is an operating theatre at the destination, and make sure that a surgeon and the surgical team are available.  Transferring a patient takes a lot of time and effort and unnecessary transfers, when a resource is not available, is unsafe and will delay proper patient care.  You also need to make sure that necessary resources are available at the transfer destination; if your patient will need a blood transfusion, make sure that that the destination facility has blood available. Finally, consider the distance and time required for the transfer. If this is a very unstable patient, do you think that they will survive the transfer? Should they go to a closer facility who can stabilize them further? Once you have picked the destination, you should call to make sure that they are able to accept the patient.</a:t>
            </a:r>
            <a:r>
              <a:rPr lang="en-GB" dirty="0">
                <a:effectLst/>
              </a:rPr>
              <a:t> </a:t>
            </a:r>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5</a:t>
            </a:fld>
            <a:endParaRPr lang="en-US"/>
          </a:p>
        </p:txBody>
      </p:sp>
    </p:spTree>
    <p:extLst>
      <p:ext uri="{BB962C8B-B14F-4D97-AF65-F5344CB8AC3E}">
        <p14:creationId xmlns:p14="http://schemas.microsoft.com/office/powerpoint/2010/main" val="52033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 you need to initiate the actual transportation. The goals of transportation are: (1) physically transporting the patient from point A to point B, and (2) caring for the patient during the transfer period. It is important to recognize that these two goals cannot be achieved by the same person.  The person driving or transporting has to focus on safely driving the vehicle, they cannot be responsible for monitoring the patient. A second person needs to be at the patient’s side at all times to monitor and provide care. You should anticipate the patient's needs during transportation. A patient might need additional IV fluids, or specific medications that may need to be re-dosed. A patient might have complicated needs such as cardiac monitoring or BVM, they might require re-positioning and suctioning, or they might just need occasional vital sign checks. It is easy to care for the patient during transfer as long as you are there at the bedside; problems occur when the provider is not in the back of the ambulance or when someone is not specifically tasked to monitor and care for the patient. </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possible, make sure there is also communication with the receiving facility during transfer. It is important to let them know you are coming, when you might arrive, and if there's any updates or changes in the patient during transfer. It is also important to chart or document changes and interventions during transfer, so that it becomes part of the patient’s medical record.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might also be protocols for the providers during transfer. Sometimes this might be specific to the patient and the sending facility. You might tell them what to expect, possible complications the patient might suffer, and what to do to. For example, if your patient needed a three-sided dressing for a sucking chest wound, it is important to explain to the transferring providers how to check for blood clotting and dressing failure, and how to remove/replace the dressing. Also, make sure that the ambulance has the appropriate equipment to care for your patient during transfer.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solidFill>
                  <a:srgbClr val="000000"/>
                </a:solidFill>
                <a:effectLst/>
                <a:latin typeface="Calibri" panose="020F0502020204030204" pitchFamily="34" charset="0"/>
                <a:ea typeface="Calibri" panose="020F0502020204030204" pitchFamily="34" charset="0"/>
              </a:rPr>
              <a:t>Always make sure the patient consents to be transferred, is aware that they are being transferred, why they are being transferred, and where they are being transferred to. If the patient is incapacitated, it is your responsibility to discuss the transfer with the patient’s family. Make sure they are aware of the transfer, consent to the transfer, and know where the patient is going.</a:t>
            </a:r>
            <a:r>
              <a:rPr lang="en-GB" dirty="0">
                <a:effectLst/>
              </a:rPr>
              <a:t> </a:t>
            </a:r>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6</a:t>
            </a:fld>
            <a:endParaRPr lang="en-US"/>
          </a:p>
        </p:txBody>
      </p:sp>
    </p:spTree>
    <p:extLst>
      <p:ext uri="{BB962C8B-B14F-4D97-AF65-F5344CB8AC3E}">
        <p14:creationId xmlns:p14="http://schemas.microsoft.com/office/powerpoint/2010/main" val="330117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Once you arrive at the receiving facility, the patient needs to be formally handed over to the accepting team. Any time care is transferred from one team to another team, or from one provider to another provider, a formal handover needs to occur. This can occur when; patients are transferred between facilities, between levels of care or settings within the same facility, when patients are admitted, or when you are finishing your shift. The slide lists examples of handovers that occur during patient transfer from one facility to another. Handover should occur remotely from the sending provider to the accepting facility, so both teams know what resources are needed and what to expect, and handover also occurs to and from the transporting providers.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care of a patient with a life-threatening injury or illness is a continuum that begins at the incident and ends at definitive care. As you can imagine, transfer of care might occur many times throughout a patient’s journey. Because it is a high-risk time for error and miscommunication, there should be a policy in place for a standardized method of handover that always occurs. Formalized handover needs to occur at each transfer of care. There should be a verbal and a written report for every patient.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accepting a patient at the receiving facility, facilities should have a designated reception area so that they can take handover. This may involve triage screening and registration of the patient. Providers and other clerical staff should be trained in how to accept handover and deliver handover. Care must be taken to ensure that hard copies of all records, patient charts, treatments given, lab and imaging results are transferred over with the patient. In cases when imaging was performed, ideally a soft copy of the imaging data should be transferred with the patient so that the receiving facility can review those images.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7</a:t>
            </a:fld>
            <a:endParaRPr lang="en-US"/>
          </a:p>
        </p:txBody>
      </p:sp>
    </p:spTree>
    <p:extLst>
      <p:ext uri="{BB962C8B-B14F-4D97-AF65-F5344CB8AC3E}">
        <p14:creationId xmlns:p14="http://schemas.microsoft.com/office/powerpoint/2010/main" val="311249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There are many different ways to handover a patient.  Every facility or system should have an agreed-upon, standardized method that all providers use.  For the Basic Emergency Care course, we recommend using the SBAR method. SBAR is a structured method for communicating critical information between providers. It has been shown to improve communication between teams and improve the safety of patients. SBAR has four steps: Situation, Background, Assessment, and Recommendation.</a:t>
            </a:r>
            <a:r>
              <a:rPr lang="en-GB" dirty="0">
                <a:effectLst/>
              </a:rPr>
              <a:t> </a:t>
            </a:r>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8</a:t>
            </a:fld>
            <a:endParaRPr lang="en-US"/>
          </a:p>
        </p:txBody>
      </p:sp>
    </p:spTree>
    <p:extLst>
      <p:ext uri="{BB962C8B-B14F-4D97-AF65-F5344CB8AC3E}">
        <p14:creationId xmlns:p14="http://schemas.microsoft.com/office/powerpoint/2010/main" val="1802934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We recommend using SBAR because it is simple and easy to remember, it allows effective communication across different disciplines, levels of training, and levels of staff.  SBAR creates a shared mental model around all patient handovers, patient situations, and critical exchange of information. SBAR is a memory prompt that encourages prior preparation for communication to the next team. This prior preparation, planning, and thought. Information is then presented in a precise way that reduces the incidence of miscommunication and medical errors </a:t>
            </a:r>
            <a:endParaRPr lang="en-US" dirty="0"/>
          </a:p>
        </p:txBody>
      </p:sp>
      <p:sp>
        <p:nvSpPr>
          <p:cNvPr id="4" name="Slide Number Placeholder 3"/>
          <p:cNvSpPr>
            <a:spLocks noGrp="1"/>
          </p:cNvSpPr>
          <p:nvPr>
            <p:ph type="sldNum" sz="quarter" idx="5"/>
          </p:nvPr>
        </p:nvSpPr>
        <p:spPr/>
        <p:txBody>
          <a:bodyPr/>
          <a:lstStyle/>
          <a:p>
            <a:fld id="{32EBEC74-AEC8-466B-8A7C-46BC03990F76}" type="slidenum">
              <a:rPr lang="en-US" smtClean="0"/>
              <a:t>9</a:t>
            </a:fld>
            <a:endParaRPr lang="en-US"/>
          </a:p>
        </p:txBody>
      </p:sp>
    </p:spTree>
    <p:extLst>
      <p:ext uri="{BB962C8B-B14F-4D97-AF65-F5344CB8AC3E}">
        <p14:creationId xmlns:p14="http://schemas.microsoft.com/office/powerpoint/2010/main" val="2173956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7511F8-C154-AFD5-D954-B368F85BE104}"/>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2B3C7668-E834-3C6A-0340-3B29A5D74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2BA68-3C0E-75AE-11D6-2256CF93C233}"/>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2" name="Picture 11">
            <a:extLst>
              <a:ext uri="{FF2B5EF4-FFF2-40B4-BE49-F238E27FC236}">
                <a16:creationId xmlns:a16="http://schemas.microsoft.com/office/drawing/2014/main" id="{BDAB7703-E988-5776-E0AB-CED75B01AF8C}"/>
              </a:ext>
            </a:extLst>
          </p:cNvPr>
          <p:cNvPicPr>
            <a:picLocks noChangeAspect="1"/>
          </p:cNvPicPr>
          <p:nvPr userDrawn="1"/>
        </p:nvPicPr>
        <p:blipFill>
          <a:blip r:embed="rId2"/>
          <a:stretch>
            <a:fillRect/>
          </a:stretch>
        </p:blipFill>
        <p:spPr>
          <a:xfrm>
            <a:off x="0" y="702463"/>
            <a:ext cx="12192000" cy="4276919"/>
          </a:xfrm>
          <a:prstGeom prst="rect">
            <a:avLst/>
          </a:prstGeom>
        </p:spPr>
      </p:pic>
      <p:pic>
        <p:nvPicPr>
          <p:cNvPr id="13" name="Picture 6">
            <a:extLst>
              <a:ext uri="{FF2B5EF4-FFF2-40B4-BE49-F238E27FC236}">
                <a16:creationId xmlns:a16="http://schemas.microsoft.com/office/drawing/2014/main" id="{A3E93538-C518-DCA7-5B30-08B6BC7F8E0E}"/>
              </a:ext>
            </a:extLst>
          </p:cNvPr>
          <p:cNvPicPr>
            <a:picLocks noChangeAspect="1"/>
          </p:cNvPicPr>
          <p:nvPr userDrawn="1"/>
        </p:nvPicPr>
        <p:blipFill>
          <a:blip r:embed="rId3"/>
          <a:srcRect l="13878" t="10479" r="12212" b="9766"/>
          <a:stretch>
            <a:fillRect/>
          </a:stretch>
        </p:blipFill>
        <p:spPr>
          <a:xfrm>
            <a:off x="10417737" y="5707792"/>
            <a:ext cx="767330" cy="764060"/>
          </a:xfrm>
          <a:prstGeom prst="rect">
            <a:avLst/>
          </a:prstGeom>
        </p:spPr>
      </p:pic>
      <p:pic>
        <p:nvPicPr>
          <p:cNvPr id="14" name="Picture 7">
            <a:extLst>
              <a:ext uri="{FF2B5EF4-FFF2-40B4-BE49-F238E27FC236}">
                <a16:creationId xmlns:a16="http://schemas.microsoft.com/office/drawing/2014/main" id="{06C4EFFF-2205-C53A-8408-26AC3B693B43}"/>
              </a:ext>
            </a:extLst>
          </p:cNvPr>
          <p:cNvPicPr>
            <a:picLocks noChangeAspect="1"/>
          </p:cNvPicPr>
          <p:nvPr userDrawn="1"/>
        </p:nvPicPr>
        <p:blipFill>
          <a:blip r:embed="rId4"/>
          <a:srcRect/>
          <a:stretch>
            <a:fillRect/>
          </a:stretch>
        </p:blipFill>
        <p:spPr>
          <a:xfrm>
            <a:off x="11341795" y="5707792"/>
            <a:ext cx="661523" cy="764059"/>
          </a:xfrm>
          <a:prstGeom prst="rect">
            <a:avLst/>
          </a:prstGeom>
        </p:spPr>
      </p:pic>
      <p:pic>
        <p:nvPicPr>
          <p:cNvPr id="2" name="Picture 11">
            <a:extLst>
              <a:ext uri="{FF2B5EF4-FFF2-40B4-BE49-F238E27FC236}">
                <a16:creationId xmlns:a16="http://schemas.microsoft.com/office/drawing/2014/main" id="{63473810-17D6-4E1D-D28E-3504EF93A96E}"/>
              </a:ext>
            </a:extLst>
          </p:cNvPr>
          <p:cNvPicPr>
            <a:picLocks noChangeAspect="1"/>
          </p:cNvPicPr>
          <p:nvPr userDrawn="1"/>
        </p:nvPicPr>
        <p:blipFill>
          <a:blip r:embed="rId5"/>
          <a:srcRect/>
          <a:stretch>
            <a:fillRect/>
          </a:stretch>
        </p:blipFill>
        <p:spPr>
          <a:xfrm>
            <a:off x="9493678" y="5708823"/>
            <a:ext cx="767331" cy="790044"/>
          </a:xfrm>
          <a:prstGeom prst="rect">
            <a:avLst/>
          </a:prstGeom>
        </p:spPr>
      </p:pic>
    </p:spTree>
    <p:extLst>
      <p:ext uri="{BB962C8B-B14F-4D97-AF65-F5344CB8AC3E}">
        <p14:creationId xmlns:p14="http://schemas.microsoft.com/office/powerpoint/2010/main" val="291379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B2D-E106-7C84-8243-FDC9B879A3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9DA33-E9FE-F505-767B-47F7134C5381}"/>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4" name="Footer Placeholder 3">
            <a:extLst>
              <a:ext uri="{FF2B5EF4-FFF2-40B4-BE49-F238E27FC236}">
                <a16:creationId xmlns:a16="http://schemas.microsoft.com/office/drawing/2014/main" id="{61540424-8B09-DCA8-BFAC-F377A4AAE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3E861-B1FC-B82F-A0C6-8649D0457E94}"/>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D6ED8C2E-CBE3-3130-90A1-B9C855B79F31}"/>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91050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E327-A5F6-52ED-3D5C-273D8D78A5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854F92-99D3-2A7D-89F9-AD992E6E7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6412CFB-C458-5F1A-A343-CF2A50194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A1233B-F3AD-FE35-A7B4-D5BC98A40DEA}"/>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6" name="Footer Placeholder 5">
            <a:extLst>
              <a:ext uri="{FF2B5EF4-FFF2-40B4-BE49-F238E27FC236}">
                <a16:creationId xmlns:a16="http://schemas.microsoft.com/office/drawing/2014/main" id="{5CF92CAB-2395-67C2-21BF-60A82BEE2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99C2AA-B8DE-7526-C9ED-F398E2641E15}"/>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8" name="Picture 11">
            <a:extLst>
              <a:ext uri="{FF2B5EF4-FFF2-40B4-BE49-F238E27FC236}">
                <a16:creationId xmlns:a16="http://schemas.microsoft.com/office/drawing/2014/main" id="{31FBE48E-D083-1592-A771-1AF14E516AEE}"/>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3954643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5262-A431-DB25-8545-241456C762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FD8C45F-419E-7451-3284-0C0C2C82C9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A00DF8-B29C-0319-9081-780A6FFCE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C3D562-D0E9-084E-980F-84D78646484F}"/>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6" name="Footer Placeholder 5">
            <a:extLst>
              <a:ext uri="{FF2B5EF4-FFF2-40B4-BE49-F238E27FC236}">
                <a16:creationId xmlns:a16="http://schemas.microsoft.com/office/drawing/2014/main" id="{45648023-6BD8-0834-3BBF-AA3B5486F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6CC173-895A-E6FF-C836-F03CADC406EA}"/>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CF5042D4-C92C-62AC-F6AB-3C25B73126EC}"/>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97390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A2F6-F003-24E9-DB46-6487EEE8401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DD0AB3F-F5FB-ED16-A059-ECBD717101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4D6518-5B62-6199-F5DB-E05BDDE5067A}"/>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4143285-F879-6032-9675-5F46E885D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24FF0-0736-97D5-2DA3-25A8CADCC552}"/>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19535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D07C0-67E5-9DAA-4433-9638470A4E4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37F0CE7-6C1B-8344-2D44-0535E93A96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F261CE-2AB4-48AB-0AD5-1C80EE28E48E}"/>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C6A6EDDF-2FB3-474F-1EC2-A11C855E5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A8EB1-2D74-9CC2-D6D1-6B20B330C14C}"/>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3688646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AF318-4839-A72D-D0FB-78FF4512E9DD}"/>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3" name="Footer Placeholder 2">
            <a:extLst>
              <a:ext uri="{FF2B5EF4-FFF2-40B4-BE49-F238E27FC236}">
                <a16:creationId xmlns:a16="http://schemas.microsoft.com/office/drawing/2014/main" id="{40281815-4835-80F3-9BF3-2BC0841F84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8E7A62-CC20-6C2D-548D-4FA8B40C675C}"/>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8" name="Picture 7">
            <a:extLst>
              <a:ext uri="{FF2B5EF4-FFF2-40B4-BE49-F238E27FC236}">
                <a16:creationId xmlns:a16="http://schemas.microsoft.com/office/drawing/2014/main" id="{C121C9C0-4860-17B1-B394-9665BD09E2C0}"/>
              </a:ext>
            </a:extLst>
          </p:cNvPr>
          <p:cNvPicPr>
            <a:picLocks noChangeAspect="1"/>
          </p:cNvPicPr>
          <p:nvPr userDrawn="1"/>
        </p:nvPicPr>
        <p:blipFill>
          <a:blip r:embed="rId2"/>
          <a:stretch>
            <a:fillRect/>
          </a:stretch>
        </p:blipFill>
        <p:spPr>
          <a:xfrm>
            <a:off x="0" y="711199"/>
            <a:ext cx="12192000" cy="4276919"/>
          </a:xfrm>
          <a:prstGeom prst="rect">
            <a:avLst/>
          </a:prstGeom>
        </p:spPr>
      </p:pic>
      <p:pic>
        <p:nvPicPr>
          <p:cNvPr id="7" name="Picture 11">
            <a:extLst>
              <a:ext uri="{FF2B5EF4-FFF2-40B4-BE49-F238E27FC236}">
                <a16:creationId xmlns:a16="http://schemas.microsoft.com/office/drawing/2014/main" id="{26366E9F-BA72-DA1E-CFCB-E18AE1FC0227}"/>
              </a:ext>
            </a:extLst>
          </p:cNvPr>
          <p:cNvPicPr>
            <a:picLocks noChangeAspect="1"/>
          </p:cNvPicPr>
          <p:nvPr userDrawn="1"/>
        </p:nvPicPr>
        <p:blipFill>
          <a:blip r:embed="rId3"/>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1020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6A8-5922-4F23-2794-6BA5C1F19158}"/>
              </a:ext>
            </a:extLst>
          </p:cNvPr>
          <p:cNvSpPr>
            <a:spLocks noGrp="1"/>
          </p:cNvSpPr>
          <p:nvPr>
            <p:ph type="title"/>
          </p:nvPr>
        </p:nvSpPr>
        <p:spPr/>
        <p:txBody>
          <a:bodyPr/>
          <a:lstStyle/>
          <a:p>
            <a:r>
              <a:rPr lang="en-GB"/>
              <a:t>Click to edit Master title style</a:t>
            </a:r>
            <a:endParaRPr lang="en-US"/>
          </a:p>
        </p:txBody>
      </p:sp>
      <p:pic>
        <p:nvPicPr>
          <p:cNvPr id="4" name="Picture 11">
            <a:extLst>
              <a:ext uri="{FF2B5EF4-FFF2-40B4-BE49-F238E27FC236}">
                <a16:creationId xmlns:a16="http://schemas.microsoft.com/office/drawing/2014/main" id="{71939976-E4CC-5D05-D6B6-048078DC5AA9}"/>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02611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4AED-563E-74A3-6848-2744F87124E9}"/>
              </a:ext>
            </a:extLst>
          </p:cNvPr>
          <p:cNvSpPr>
            <a:spLocks noGrp="1"/>
          </p:cNvSpPr>
          <p:nvPr>
            <p:ph type="title"/>
          </p:nvPr>
        </p:nvSpPr>
        <p:spPr>
          <a:xfrm>
            <a:off x="709613" y="1528848"/>
            <a:ext cx="10515600" cy="1325563"/>
          </a:xfrm>
        </p:spPr>
        <p:txBody>
          <a:bodyPr/>
          <a:lstStyle/>
          <a:p>
            <a:r>
              <a:rPr lang="en-GB"/>
              <a:t>Click to edit Master title style</a:t>
            </a:r>
            <a:endParaRPr lang="en-US"/>
          </a:p>
        </p:txBody>
      </p:sp>
      <p:pic>
        <p:nvPicPr>
          <p:cNvPr id="5" name="Picture 6">
            <a:extLst>
              <a:ext uri="{FF2B5EF4-FFF2-40B4-BE49-F238E27FC236}">
                <a16:creationId xmlns:a16="http://schemas.microsoft.com/office/drawing/2014/main" id="{8F8E0D6A-AB1E-62C5-52AD-667F75C811F0}"/>
              </a:ext>
            </a:extLst>
          </p:cNvPr>
          <p:cNvPicPr>
            <a:picLocks noChangeAspect="1"/>
          </p:cNvPicPr>
          <p:nvPr userDrawn="1"/>
        </p:nvPicPr>
        <p:blipFill>
          <a:blip r:embed="rId2"/>
          <a:srcRect l="13878" t="10479" r="12212" b="9766"/>
          <a:stretch>
            <a:fillRect/>
          </a:stretch>
        </p:blipFill>
        <p:spPr>
          <a:xfrm>
            <a:off x="10262810" y="5668052"/>
            <a:ext cx="912021" cy="908135"/>
          </a:xfrm>
          <a:prstGeom prst="rect">
            <a:avLst/>
          </a:prstGeom>
        </p:spPr>
      </p:pic>
      <p:pic>
        <p:nvPicPr>
          <p:cNvPr id="6" name="Picture 7">
            <a:extLst>
              <a:ext uri="{FF2B5EF4-FFF2-40B4-BE49-F238E27FC236}">
                <a16:creationId xmlns:a16="http://schemas.microsoft.com/office/drawing/2014/main" id="{82A960A2-4432-4E16-7686-34CC311CCA47}"/>
              </a:ext>
            </a:extLst>
          </p:cNvPr>
          <p:cNvPicPr>
            <a:picLocks noChangeAspect="1"/>
          </p:cNvPicPr>
          <p:nvPr userDrawn="1"/>
        </p:nvPicPr>
        <p:blipFill>
          <a:blip r:embed="rId3"/>
          <a:srcRect/>
          <a:stretch>
            <a:fillRect/>
          </a:stretch>
        </p:blipFill>
        <p:spPr>
          <a:xfrm>
            <a:off x="11341794" y="5708823"/>
            <a:ext cx="750965" cy="867364"/>
          </a:xfrm>
          <a:prstGeom prst="rect">
            <a:avLst/>
          </a:prstGeom>
        </p:spPr>
      </p:pic>
      <p:pic>
        <p:nvPicPr>
          <p:cNvPr id="7" name="Picture 11">
            <a:extLst>
              <a:ext uri="{FF2B5EF4-FFF2-40B4-BE49-F238E27FC236}">
                <a16:creationId xmlns:a16="http://schemas.microsoft.com/office/drawing/2014/main" id="{561488D7-F4A2-FDB7-6C16-A82D5C72795D}"/>
              </a:ext>
            </a:extLst>
          </p:cNvPr>
          <p:cNvPicPr>
            <a:picLocks noChangeAspect="1"/>
          </p:cNvPicPr>
          <p:nvPr userDrawn="1"/>
        </p:nvPicPr>
        <p:blipFill>
          <a:blip r:embed="rId4"/>
          <a:srcRect/>
          <a:stretch>
            <a:fillRect/>
          </a:stretch>
        </p:blipFill>
        <p:spPr>
          <a:xfrm>
            <a:off x="9101350" y="5605518"/>
            <a:ext cx="942763" cy="970669"/>
          </a:xfrm>
          <a:prstGeom prst="rect">
            <a:avLst/>
          </a:prstGeom>
        </p:spPr>
      </p:pic>
      <p:pic>
        <p:nvPicPr>
          <p:cNvPr id="8" name="Picture 7">
            <a:extLst>
              <a:ext uri="{FF2B5EF4-FFF2-40B4-BE49-F238E27FC236}">
                <a16:creationId xmlns:a16="http://schemas.microsoft.com/office/drawing/2014/main" id="{8345DF08-4228-8446-A665-6BC145ACB9EA}"/>
              </a:ext>
            </a:extLst>
          </p:cNvPr>
          <p:cNvPicPr>
            <a:picLocks noChangeAspect="1"/>
          </p:cNvPicPr>
          <p:nvPr userDrawn="1"/>
        </p:nvPicPr>
        <p:blipFill>
          <a:blip r:embed="rId5"/>
          <a:stretch>
            <a:fillRect/>
          </a:stretch>
        </p:blipFill>
        <p:spPr>
          <a:xfrm>
            <a:off x="0" y="621861"/>
            <a:ext cx="12192000" cy="4276919"/>
          </a:xfrm>
          <a:prstGeom prst="rect">
            <a:avLst/>
          </a:prstGeom>
        </p:spPr>
      </p:pic>
    </p:spTree>
    <p:extLst>
      <p:ext uri="{BB962C8B-B14F-4D97-AF65-F5344CB8AC3E}">
        <p14:creationId xmlns:p14="http://schemas.microsoft.com/office/powerpoint/2010/main" val="239497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6A8-5922-4F23-2794-6BA5C1F19158}"/>
              </a:ext>
            </a:extLst>
          </p:cNvPr>
          <p:cNvSpPr>
            <a:spLocks noGrp="1"/>
          </p:cNvSpPr>
          <p:nvPr>
            <p:ph type="title"/>
          </p:nvPr>
        </p:nvSpPr>
        <p:spPr/>
        <p:txBody>
          <a:bodyPr/>
          <a:lstStyle/>
          <a:p>
            <a:r>
              <a:rPr lang="en-GB"/>
              <a:t>Click to edit Master title style</a:t>
            </a:r>
            <a:endParaRPr lang="en-US"/>
          </a:p>
        </p:txBody>
      </p:sp>
      <p:pic>
        <p:nvPicPr>
          <p:cNvPr id="4" name="Picture 11">
            <a:extLst>
              <a:ext uri="{FF2B5EF4-FFF2-40B4-BE49-F238E27FC236}">
                <a16:creationId xmlns:a16="http://schemas.microsoft.com/office/drawing/2014/main" id="{71939976-E4CC-5D05-D6B6-048078DC5AA9}"/>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430024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8BCF-99E9-3805-760F-F70E448CE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742C59-6BD5-6D90-9AF5-B37BAAB12D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A3E87FD-C2F2-4E13-05A0-7BF9BD9E4B2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70E166-F192-FA83-C96D-16B27BDE2DA7}"/>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6" name="Footer Placeholder 5">
            <a:extLst>
              <a:ext uri="{FF2B5EF4-FFF2-40B4-BE49-F238E27FC236}">
                <a16:creationId xmlns:a16="http://schemas.microsoft.com/office/drawing/2014/main" id="{ADA7E0CD-965B-6AA7-87E5-FBFB6BDE7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36283-3E79-3D56-58FB-D8445BA582A9}"/>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75579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F6BA5981-A898-F9B7-0068-D3C8D8BB61CD}"/>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03085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7511F8-C154-AFD5-D954-B368F85BE104}"/>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2B3C7668-E834-3C6A-0340-3B29A5D74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2BA68-3C0E-75AE-11D6-2256CF93C233}"/>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2" name="Picture 11">
            <a:extLst>
              <a:ext uri="{FF2B5EF4-FFF2-40B4-BE49-F238E27FC236}">
                <a16:creationId xmlns:a16="http://schemas.microsoft.com/office/drawing/2014/main" id="{BDAB7703-E988-5776-E0AB-CED75B01AF8C}"/>
              </a:ext>
            </a:extLst>
          </p:cNvPr>
          <p:cNvPicPr>
            <a:picLocks noChangeAspect="1"/>
          </p:cNvPicPr>
          <p:nvPr userDrawn="1"/>
        </p:nvPicPr>
        <p:blipFill>
          <a:blip r:embed="rId2"/>
          <a:stretch>
            <a:fillRect/>
          </a:stretch>
        </p:blipFill>
        <p:spPr>
          <a:xfrm>
            <a:off x="0" y="702463"/>
            <a:ext cx="12192000" cy="4276919"/>
          </a:xfrm>
          <a:prstGeom prst="rect">
            <a:avLst/>
          </a:prstGeom>
        </p:spPr>
      </p:pic>
      <p:pic>
        <p:nvPicPr>
          <p:cNvPr id="13" name="Picture 6">
            <a:extLst>
              <a:ext uri="{FF2B5EF4-FFF2-40B4-BE49-F238E27FC236}">
                <a16:creationId xmlns:a16="http://schemas.microsoft.com/office/drawing/2014/main" id="{A3E93538-C518-DCA7-5B30-08B6BC7F8E0E}"/>
              </a:ext>
            </a:extLst>
          </p:cNvPr>
          <p:cNvPicPr>
            <a:picLocks noChangeAspect="1"/>
          </p:cNvPicPr>
          <p:nvPr userDrawn="1"/>
        </p:nvPicPr>
        <p:blipFill>
          <a:blip r:embed="rId3"/>
          <a:srcRect l="13878" t="10479" r="12212" b="9766"/>
          <a:stretch>
            <a:fillRect/>
          </a:stretch>
        </p:blipFill>
        <p:spPr>
          <a:xfrm>
            <a:off x="10417737" y="5707792"/>
            <a:ext cx="767330" cy="764060"/>
          </a:xfrm>
          <a:prstGeom prst="rect">
            <a:avLst/>
          </a:prstGeom>
        </p:spPr>
      </p:pic>
      <p:pic>
        <p:nvPicPr>
          <p:cNvPr id="14" name="Picture 7">
            <a:extLst>
              <a:ext uri="{FF2B5EF4-FFF2-40B4-BE49-F238E27FC236}">
                <a16:creationId xmlns:a16="http://schemas.microsoft.com/office/drawing/2014/main" id="{06C4EFFF-2205-C53A-8408-26AC3B693B43}"/>
              </a:ext>
            </a:extLst>
          </p:cNvPr>
          <p:cNvPicPr>
            <a:picLocks noChangeAspect="1"/>
          </p:cNvPicPr>
          <p:nvPr userDrawn="1"/>
        </p:nvPicPr>
        <p:blipFill>
          <a:blip r:embed="rId4"/>
          <a:srcRect/>
          <a:stretch>
            <a:fillRect/>
          </a:stretch>
        </p:blipFill>
        <p:spPr>
          <a:xfrm>
            <a:off x="11341795" y="5707792"/>
            <a:ext cx="661523" cy="764059"/>
          </a:xfrm>
          <a:prstGeom prst="rect">
            <a:avLst/>
          </a:prstGeom>
        </p:spPr>
      </p:pic>
      <p:pic>
        <p:nvPicPr>
          <p:cNvPr id="2" name="Picture 11">
            <a:extLst>
              <a:ext uri="{FF2B5EF4-FFF2-40B4-BE49-F238E27FC236}">
                <a16:creationId xmlns:a16="http://schemas.microsoft.com/office/drawing/2014/main" id="{63473810-17D6-4E1D-D28E-3504EF93A96E}"/>
              </a:ext>
            </a:extLst>
          </p:cNvPr>
          <p:cNvPicPr>
            <a:picLocks noChangeAspect="1"/>
          </p:cNvPicPr>
          <p:nvPr userDrawn="1"/>
        </p:nvPicPr>
        <p:blipFill>
          <a:blip r:embed="rId5"/>
          <a:srcRect/>
          <a:stretch>
            <a:fillRect/>
          </a:stretch>
        </p:blipFill>
        <p:spPr>
          <a:xfrm>
            <a:off x="9493678" y="5708823"/>
            <a:ext cx="767331" cy="790044"/>
          </a:xfrm>
          <a:prstGeom prst="rect">
            <a:avLst/>
          </a:prstGeom>
        </p:spPr>
      </p:pic>
    </p:spTree>
    <p:extLst>
      <p:ext uri="{BB962C8B-B14F-4D97-AF65-F5344CB8AC3E}">
        <p14:creationId xmlns:p14="http://schemas.microsoft.com/office/powerpoint/2010/main" val="2913793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1030853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F6BA5981-A898-F9B7-0068-D3C8D8BB61CD}"/>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34971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7" name="Picture 11">
            <a:extLst>
              <a:ext uri="{FF2B5EF4-FFF2-40B4-BE49-F238E27FC236}">
                <a16:creationId xmlns:a16="http://schemas.microsoft.com/office/drawing/2014/main" id="{38345911-90C3-B8FF-884D-6F2568F6793C}"/>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653995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7" name="Picture 11">
            <a:extLst>
              <a:ext uri="{FF2B5EF4-FFF2-40B4-BE49-F238E27FC236}">
                <a16:creationId xmlns:a16="http://schemas.microsoft.com/office/drawing/2014/main" id="{334006BD-D80A-EBC8-3798-EE06E4A084A1}"/>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38575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F332-77F7-4BB9-4006-79E48AC54E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BCC0A7C-57A1-7697-9A97-F8FB62BD4A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5EE30EB-1D9F-7CBD-5EE9-8CD4BB45E06F}"/>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E4DEAF58-1B02-E6C3-2047-EA6F8DCD8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6B880-41B8-FFEE-5FA6-411028620CC3}"/>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3DB92B05-3C5C-4D2F-E941-86EEDADAE5D7}"/>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733051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8BCF-99E9-3805-760F-F70E448CE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742C59-6BD5-6D90-9AF5-B37BAAB12D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70E166-F192-FA83-C96D-16B27BDE2DA7}"/>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6" name="Footer Placeholder 5">
            <a:extLst>
              <a:ext uri="{FF2B5EF4-FFF2-40B4-BE49-F238E27FC236}">
                <a16:creationId xmlns:a16="http://schemas.microsoft.com/office/drawing/2014/main" id="{ADA7E0CD-965B-6AA7-87E5-FBFB6BDE7581}"/>
              </a:ext>
            </a:extLst>
          </p:cNvPr>
          <p:cNvSpPr>
            <a:spLocks noGrp="1"/>
          </p:cNvSpPr>
          <p:nvPr>
            <p:ph type="ftr" sz="quarter" idx="11"/>
          </p:nvPr>
        </p:nvSpPr>
        <p:spPr/>
        <p:txBody>
          <a:bodyPr/>
          <a:lstStyle/>
          <a:p>
            <a:endParaRPr lang="en-US"/>
          </a:p>
        </p:txBody>
      </p:sp>
      <p:pic>
        <p:nvPicPr>
          <p:cNvPr id="9" name="Picture 11">
            <a:extLst>
              <a:ext uri="{FF2B5EF4-FFF2-40B4-BE49-F238E27FC236}">
                <a16:creationId xmlns:a16="http://schemas.microsoft.com/office/drawing/2014/main" id="{5E5154C1-0452-382D-A3EA-D9A3D1DDD3BC}"/>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928550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0BF8-69F9-593D-815A-86B55E296E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5D385D-A83C-991F-DE26-41AA9E065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2F58EA-7583-CF6C-739C-8922973E59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62153ED-E549-AA1B-E7C4-BBA226B95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BA03A4-5A9A-4942-B8A0-BFB89B7022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432F611-36FB-BAA9-C91D-81B80FF05D6F}"/>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8" name="Footer Placeholder 7">
            <a:extLst>
              <a:ext uri="{FF2B5EF4-FFF2-40B4-BE49-F238E27FC236}">
                <a16:creationId xmlns:a16="http://schemas.microsoft.com/office/drawing/2014/main" id="{BF810DBF-DA43-23F0-26C6-87601D5CE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A3C30-F484-DF05-ADC3-4B2890AC8BCD}"/>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035FFEA1-F982-15E8-45BD-C0767E351C8D}"/>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572098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B2D-E106-7C84-8243-FDC9B879A3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9DA33-E9FE-F505-767B-47F7134C5381}"/>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4" name="Footer Placeholder 3">
            <a:extLst>
              <a:ext uri="{FF2B5EF4-FFF2-40B4-BE49-F238E27FC236}">
                <a16:creationId xmlns:a16="http://schemas.microsoft.com/office/drawing/2014/main" id="{61540424-8B09-DCA8-BFAC-F377A4AAE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3E861-B1FC-B82F-A0C6-8649D0457E94}"/>
              </a:ext>
            </a:extLst>
          </p:cNvPr>
          <p:cNvSpPr>
            <a:spLocks noGrp="1"/>
          </p:cNvSpPr>
          <p:nvPr>
            <p:ph type="sldNum" sz="quarter" idx="12"/>
          </p:nvPr>
        </p:nvSpPr>
        <p:spPr/>
        <p:txBody>
          <a:bodyPr/>
          <a:lstStyle/>
          <a:p>
            <a:fld id="{3E5185A4-716C-E044-8BDB-1F8624C1D1BC}" type="slidenum">
              <a:rPr lang="en-US" smtClean="0"/>
              <a:t>‹#›</a:t>
            </a:fld>
            <a:endParaRPr lang="en-US"/>
          </a:p>
        </p:txBody>
      </p:sp>
      <p:sp>
        <p:nvSpPr>
          <p:cNvPr id="9" name="TextBox 4">
            <a:extLst>
              <a:ext uri="{FF2B5EF4-FFF2-40B4-BE49-F238E27FC236}">
                <a16:creationId xmlns:a16="http://schemas.microsoft.com/office/drawing/2014/main" id="{F033E4AD-C96D-FA01-AAA7-92991A55C490}"/>
              </a:ext>
            </a:extLst>
          </p:cNvPr>
          <p:cNvSpPr txBox="1"/>
          <p:nvPr/>
        </p:nvSpPr>
        <p:spPr>
          <a:xfrm>
            <a:off x="283094" y="888043"/>
            <a:ext cx="3086100" cy="3266928"/>
          </a:xfrm>
          <a:prstGeom prst="rect">
            <a:avLst/>
          </a:prstGeom>
        </p:spPr>
        <p:txBody>
          <a:bodyPr lIns="50800" tIns="50800" rIns="50800" bIns="50800" rtlCol="0" anchor="ctr"/>
          <a:lstStyle/>
          <a:p>
            <a:pPr algn="ctr">
              <a:lnSpc>
                <a:spcPts val="2633"/>
              </a:lnSpc>
            </a:pPr>
            <a:endParaRPr/>
          </a:p>
        </p:txBody>
      </p:sp>
      <p:pic>
        <p:nvPicPr>
          <p:cNvPr id="6" name="Picture 11">
            <a:extLst>
              <a:ext uri="{FF2B5EF4-FFF2-40B4-BE49-F238E27FC236}">
                <a16:creationId xmlns:a16="http://schemas.microsoft.com/office/drawing/2014/main" id="{6EE501DD-A837-B685-298C-48C8E1C0BD58}"/>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63470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B2D-E106-7C84-8243-FDC9B879A3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9DA33-E9FE-F505-767B-47F7134C5381}"/>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4" name="Footer Placeholder 3">
            <a:extLst>
              <a:ext uri="{FF2B5EF4-FFF2-40B4-BE49-F238E27FC236}">
                <a16:creationId xmlns:a16="http://schemas.microsoft.com/office/drawing/2014/main" id="{61540424-8B09-DCA8-BFAC-F377A4AAE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3E861-B1FC-B82F-A0C6-8649D0457E94}"/>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D6ED8C2E-CBE3-3130-90A1-B9C855B79F31}"/>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91050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F6BA5981-A898-F9B7-0068-D3C8D8BB61CD}"/>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34971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E327-A5F6-52ED-3D5C-273D8D78A5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854F92-99D3-2A7D-89F9-AD992E6E7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6412CFB-C458-5F1A-A343-CF2A50194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A1233B-F3AD-FE35-A7B4-D5BC98A40DEA}"/>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6" name="Footer Placeholder 5">
            <a:extLst>
              <a:ext uri="{FF2B5EF4-FFF2-40B4-BE49-F238E27FC236}">
                <a16:creationId xmlns:a16="http://schemas.microsoft.com/office/drawing/2014/main" id="{5CF92CAB-2395-67C2-21BF-60A82BEE2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99C2AA-B8DE-7526-C9ED-F398E2641E15}"/>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8" name="Picture 11">
            <a:extLst>
              <a:ext uri="{FF2B5EF4-FFF2-40B4-BE49-F238E27FC236}">
                <a16:creationId xmlns:a16="http://schemas.microsoft.com/office/drawing/2014/main" id="{31FBE48E-D083-1592-A771-1AF14E516AEE}"/>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3954643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5262-A431-DB25-8545-241456C762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FD8C45F-419E-7451-3284-0C0C2C82C9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A00DF8-B29C-0319-9081-780A6FFCE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C3D562-D0E9-084E-980F-84D78646484F}"/>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6" name="Footer Placeholder 5">
            <a:extLst>
              <a:ext uri="{FF2B5EF4-FFF2-40B4-BE49-F238E27FC236}">
                <a16:creationId xmlns:a16="http://schemas.microsoft.com/office/drawing/2014/main" id="{45648023-6BD8-0834-3BBF-AA3B5486F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6CC173-895A-E6FF-C836-F03CADC406EA}"/>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CF5042D4-C92C-62AC-F6AB-3C25B73126EC}"/>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973906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A2F6-F003-24E9-DB46-6487EEE8401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DD0AB3F-F5FB-ED16-A059-ECBD717101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4D6518-5B62-6199-F5DB-E05BDDE5067A}"/>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4143285-F879-6032-9675-5F46E885D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24FF0-0736-97D5-2DA3-25A8CADCC552}"/>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19535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D07C0-67E5-9DAA-4433-9638470A4E4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37F0CE7-6C1B-8344-2D44-0535E93A96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F261CE-2AB4-48AB-0AD5-1C80EE28E48E}"/>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C6A6EDDF-2FB3-474F-1EC2-A11C855E5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A8EB1-2D74-9CC2-D6D1-6B20B330C14C}"/>
              </a:ext>
            </a:extLst>
          </p:cNvPr>
          <p:cNvSpPr>
            <a:spLocks noGrp="1"/>
          </p:cNvSpPr>
          <p:nvPr>
            <p:ph type="sldNum" sz="quarter" idx="12"/>
          </p:nvPr>
        </p:nvSpPr>
        <p:spPr/>
        <p:txBody>
          <a:bodyPr/>
          <a:lstStyle/>
          <a:p>
            <a:fld id="{3E5185A4-716C-E044-8BDB-1F8624C1D1BC}" type="slidenum">
              <a:rPr lang="en-US" smtClean="0"/>
              <a:t>‹#›</a:t>
            </a:fld>
            <a:endParaRPr lang="en-US"/>
          </a:p>
        </p:txBody>
      </p:sp>
    </p:spTree>
    <p:extLst>
      <p:ext uri="{BB962C8B-B14F-4D97-AF65-F5344CB8AC3E}">
        <p14:creationId xmlns:p14="http://schemas.microsoft.com/office/powerpoint/2010/main" val="3688646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AF318-4839-A72D-D0FB-78FF4512E9DD}"/>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3" name="Footer Placeholder 2">
            <a:extLst>
              <a:ext uri="{FF2B5EF4-FFF2-40B4-BE49-F238E27FC236}">
                <a16:creationId xmlns:a16="http://schemas.microsoft.com/office/drawing/2014/main" id="{40281815-4835-80F3-9BF3-2BC0841F84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8E7A62-CC20-6C2D-548D-4FA8B40C675C}"/>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8" name="Picture 7">
            <a:extLst>
              <a:ext uri="{FF2B5EF4-FFF2-40B4-BE49-F238E27FC236}">
                <a16:creationId xmlns:a16="http://schemas.microsoft.com/office/drawing/2014/main" id="{C121C9C0-4860-17B1-B394-9665BD09E2C0}"/>
              </a:ext>
            </a:extLst>
          </p:cNvPr>
          <p:cNvPicPr>
            <a:picLocks noChangeAspect="1"/>
          </p:cNvPicPr>
          <p:nvPr userDrawn="1"/>
        </p:nvPicPr>
        <p:blipFill>
          <a:blip r:embed="rId2"/>
          <a:stretch>
            <a:fillRect/>
          </a:stretch>
        </p:blipFill>
        <p:spPr>
          <a:xfrm>
            <a:off x="0" y="711199"/>
            <a:ext cx="12192000" cy="4276919"/>
          </a:xfrm>
          <a:prstGeom prst="rect">
            <a:avLst/>
          </a:prstGeom>
        </p:spPr>
      </p:pic>
      <p:pic>
        <p:nvPicPr>
          <p:cNvPr id="7" name="Picture 11">
            <a:extLst>
              <a:ext uri="{FF2B5EF4-FFF2-40B4-BE49-F238E27FC236}">
                <a16:creationId xmlns:a16="http://schemas.microsoft.com/office/drawing/2014/main" id="{26366E9F-BA72-DA1E-CFCB-E18AE1FC0227}"/>
              </a:ext>
            </a:extLst>
          </p:cNvPr>
          <p:cNvPicPr>
            <a:picLocks noChangeAspect="1"/>
          </p:cNvPicPr>
          <p:nvPr userDrawn="1"/>
        </p:nvPicPr>
        <p:blipFill>
          <a:blip r:embed="rId3"/>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1020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6A8-5922-4F23-2794-6BA5C1F19158}"/>
              </a:ext>
            </a:extLst>
          </p:cNvPr>
          <p:cNvSpPr>
            <a:spLocks noGrp="1"/>
          </p:cNvSpPr>
          <p:nvPr>
            <p:ph type="title"/>
          </p:nvPr>
        </p:nvSpPr>
        <p:spPr/>
        <p:txBody>
          <a:bodyPr/>
          <a:lstStyle/>
          <a:p>
            <a:r>
              <a:rPr lang="en-GB"/>
              <a:t>Click to edit Master title style</a:t>
            </a:r>
            <a:endParaRPr lang="en-US"/>
          </a:p>
        </p:txBody>
      </p:sp>
      <p:pic>
        <p:nvPicPr>
          <p:cNvPr id="4" name="Picture 11">
            <a:extLst>
              <a:ext uri="{FF2B5EF4-FFF2-40B4-BE49-F238E27FC236}">
                <a16:creationId xmlns:a16="http://schemas.microsoft.com/office/drawing/2014/main" id="{71939976-E4CC-5D05-D6B6-048078DC5AA9}"/>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702611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4AED-563E-74A3-6848-2744F87124E9}"/>
              </a:ext>
            </a:extLst>
          </p:cNvPr>
          <p:cNvSpPr>
            <a:spLocks noGrp="1"/>
          </p:cNvSpPr>
          <p:nvPr>
            <p:ph type="title"/>
          </p:nvPr>
        </p:nvSpPr>
        <p:spPr>
          <a:xfrm>
            <a:off x="709613" y="1528848"/>
            <a:ext cx="10515600" cy="1325563"/>
          </a:xfrm>
        </p:spPr>
        <p:txBody>
          <a:bodyPr/>
          <a:lstStyle/>
          <a:p>
            <a:r>
              <a:rPr lang="en-GB"/>
              <a:t>Click to edit Master title style</a:t>
            </a:r>
            <a:endParaRPr lang="en-US"/>
          </a:p>
        </p:txBody>
      </p:sp>
      <p:pic>
        <p:nvPicPr>
          <p:cNvPr id="5" name="Picture 6">
            <a:extLst>
              <a:ext uri="{FF2B5EF4-FFF2-40B4-BE49-F238E27FC236}">
                <a16:creationId xmlns:a16="http://schemas.microsoft.com/office/drawing/2014/main" id="{8F8E0D6A-AB1E-62C5-52AD-667F75C811F0}"/>
              </a:ext>
            </a:extLst>
          </p:cNvPr>
          <p:cNvPicPr>
            <a:picLocks noChangeAspect="1"/>
          </p:cNvPicPr>
          <p:nvPr userDrawn="1"/>
        </p:nvPicPr>
        <p:blipFill>
          <a:blip r:embed="rId2"/>
          <a:srcRect l="13878" t="10479" r="12212" b="9766"/>
          <a:stretch>
            <a:fillRect/>
          </a:stretch>
        </p:blipFill>
        <p:spPr>
          <a:xfrm>
            <a:off x="10262810" y="5668052"/>
            <a:ext cx="912021" cy="908135"/>
          </a:xfrm>
          <a:prstGeom prst="rect">
            <a:avLst/>
          </a:prstGeom>
        </p:spPr>
      </p:pic>
      <p:pic>
        <p:nvPicPr>
          <p:cNvPr id="6" name="Picture 7">
            <a:extLst>
              <a:ext uri="{FF2B5EF4-FFF2-40B4-BE49-F238E27FC236}">
                <a16:creationId xmlns:a16="http://schemas.microsoft.com/office/drawing/2014/main" id="{82A960A2-4432-4E16-7686-34CC311CCA47}"/>
              </a:ext>
            </a:extLst>
          </p:cNvPr>
          <p:cNvPicPr>
            <a:picLocks noChangeAspect="1"/>
          </p:cNvPicPr>
          <p:nvPr userDrawn="1"/>
        </p:nvPicPr>
        <p:blipFill>
          <a:blip r:embed="rId3"/>
          <a:srcRect/>
          <a:stretch>
            <a:fillRect/>
          </a:stretch>
        </p:blipFill>
        <p:spPr>
          <a:xfrm>
            <a:off x="11341794" y="5708823"/>
            <a:ext cx="750965" cy="867364"/>
          </a:xfrm>
          <a:prstGeom prst="rect">
            <a:avLst/>
          </a:prstGeom>
        </p:spPr>
      </p:pic>
      <p:pic>
        <p:nvPicPr>
          <p:cNvPr id="7" name="Picture 11">
            <a:extLst>
              <a:ext uri="{FF2B5EF4-FFF2-40B4-BE49-F238E27FC236}">
                <a16:creationId xmlns:a16="http://schemas.microsoft.com/office/drawing/2014/main" id="{561488D7-F4A2-FDB7-6C16-A82D5C72795D}"/>
              </a:ext>
            </a:extLst>
          </p:cNvPr>
          <p:cNvPicPr>
            <a:picLocks noChangeAspect="1"/>
          </p:cNvPicPr>
          <p:nvPr userDrawn="1"/>
        </p:nvPicPr>
        <p:blipFill>
          <a:blip r:embed="rId4"/>
          <a:srcRect/>
          <a:stretch>
            <a:fillRect/>
          </a:stretch>
        </p:blipFill>
        <p:spPr>
          <a:xfrm>
            <a:off x="9101350" y="5605518"/>
            <a:ext cx="942763" cy="970669"/>
          </a:xfrm>
          <a:prstGeom prst="rect">
            <a:avLst/>
          </a:prstGeom>
        </p:spPr>
      </p:pic>
      <p:pic>
        <p:nvPicPr>
          <p:cNvPr id="8" name="Picture 7">
            <a:extLst>
              <a:ext uri="{FF2B5EF4-FFF2-40B4-BE49-F238E27FC236}">
                <a16:creationId xmlns:a16="http://schemas.microsoft.com/office/drawing/2014/main" id="{8345DF08-4228-8446-A665-6BC145ACB9EA}"/>
              </a:ext>
            </a:extLst>
          </p:cNvPr>
          <p:cNvPicPr>
            <a:picLocks noChangeAspect="1"/>
          </p:cNvPicPr>
          <p:nvPr userDrawn="1"/>
        </p:nvPicPr>
        <p:blipFill>
          <a:blip r:embed="rId5"/>
          <a:stretch>
            <a:fillRect/>
          </a:stretch>
        </p:blipFill>
        <p:spPr>
          <a:xfrm>
            <a:off x="0" y="621861"/>
            <a:ext cx="12192000" cy="4276919"/>
          </a:xfrm>
          <a:prstGeom prst="rect">
            <a:avLst/>
          </a:prstGeom>
        </p:spPr>
      </p:pic>
    </p:spTree>
    <p:extLst>
      <p:ext uri="{BB962C8B-B14F-4D97-AF65-F5344CB8AC3E}">
        <p14:creationId xmlns:p14="http://schemas.microsoft.com/office/powerpoint/2010/main" val="2394971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96A8-5922-4F23-2794-6BA5C1F19158}"/>
              </a:ext>
            </a:extLst>
          </p:cNvPr>
          <p:cNvSpPr>
            <a:spLocks noGrp="1"/>
          </p:cNvSpPr>
          <p:nvPr>
            <p:ph type="title"/>
          </p:nvPr>
        </p:nvSpPr>
        <p:spPr/>
        <p:txBody>
          <a:bodyPr/>
          <a:lstStyle/>
          <a:p>
            <a:r>
              <a:rPr lang="en-GB"/>
              <a:t>Click to edit Master title style</a:t>
            </a:r>
            <a:endParaRPr lang="en-US"/>
          </a:p>
        </p:txBody>
      </p:sp>
      <p:pic>
        <p:nvPicPr>
          <p:cNvPr id="4" name="Picture 11">
            <a:extLst>
              <a:ext uri="{FF2B5EF4-FFF2-40B4-BE49-F238E27FC236}">
                <a16:creationId xmlns:a16="http://schemas.microsoft.com/office/drawing/2014/main" id="{71939976-E4CC-5D05-D6B6-048078DC5AA9}"/>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43002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7" name="Picture 11">
            <a:extLst>
              <a:ext uri="{FF2B5EF4-FFF2-40B4-BE49-F238E27FC236}">
                <a16:creationId xmlns:a16="http://schemas.microsoft.com/office/drawing/2014/main" id="{38345911-90C3-B8FF-884D-6F2568F6793C}"/>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65399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859-EB37-9738-48EF-DDE5A85808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47F7C9-A2D8-1E76-B45A-C995106FFA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949C14-3958-B887-B87C-F438FF0254F9}"/>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81924383-7911-B66A-46B2-4BB259A84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4282-F3EC-3C65-D4B2-7AEF26D3691B}"/>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7" name="Picture 11">
            <a:extLst>
              <a:ext uri="{FF2B5EF4-FFF2-40B4-BE49-F238E27FC236}">
                <a16:creationId xmlns:a16="http://schemas.microsoft.com/office/drawing/2014/main" id="{334006BD-D80A-EBC8-3798-EE06E4A084A1}"/>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38575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F332-77F7-4BB9-4006-79E48AC54E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BCC0A7C-57A1-7697-9A97-F8FB62BD4A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5EE30EB-1D9F-7CBD-5EE9-8CD4BB45E06F}"/>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5" name="Footer Placeholder 4">
            <a:extLst>
              <a:ext uri="{FF2B5EF4-FFF2-40B4-BE49-F238E27FC236}">
                <a16:creationId xmlns:a16="http://schemas.microsoft.com/office/drawing/2014/main" id="{E4DEAF58-1B02-E6C3-2047-EA6F8DCD8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6B880-41B8-FFEE-5FA6-411028620CC3}"/>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9" name="Picture 11">
            <a:extLst>
              <a:ext uri="{FF2B5EF4-FFF2-40B4-BE49-F238E27FC236}">
                <a16:creationId xmlns:a16="http://schemas.microsoft.com/office/drawing/2014/main" id="{3DB92B05-3C5C-4D2F-E941-86EEDADAE5D7}"/>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733051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8BCF-99E9-3805-760F-F70E448CE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F742C59-6BD5-6D90-9AF5-B37BAAB12D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70E166-F192-FA83-C96D-16B27BDE2DA7}"/>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6" name="Footer Placeholder 5">
            <a:extLst>
              <a:ext uri="{FF2B5EF4-FFF2-40B4-BE49-F238E27FC236}">
                <a16:creationId xmlns:a16="http://schemas.microsoft.com/office/drawing/2014/main" id="{ADA7E0CD-965B-6AA7-87E5-FBFB6BDE7581}"/>
              </a:ext>
            </a:extLst>
          </p:cNvPr>
          <p:cNvSpPr>
            <a:spLocks noGrp="1"/>
          </p:cNvSpPr>
          <p:nvPr>
            <p:ph type="ftr" sz="quarter" idx="11"/>
          </p:nvPr>
        </p:nvSpPr>
        <p:spPr/>
        <p:txBody>
          <a:bodyPr/>
          <a:lstStyle/>
          <a:p>
            <a:endParaRPr lang="en-US"/>
          </a:p>
        </p:txBody>
      </p:sp>
      <p:pic>
        <p:nvPicPr>
          <p:cNvPr id="9" name="Picture 11">
            <a:extLst>
              <a:ext uri="{FF2B5EF4-FFF2-40B4-BE49-F238E27FC236}">
                <a16:creationId xmlns:a16="http://schemas.microsoft.com/office/drawing/2014/main" id="{5E5154C1-0452-382D-A3EA-D9A3D1DDD3BC}"/>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92855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0BF8-69F9-593D-815A-86B55E296E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5D385D-A83C-991F-DE26-41AA9E065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2F58EA-7583-CF6C-739C-8922973E59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62153ED-E549-AA1B-E7C4-BBA226B95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BA03A4-5A9A-4942-B8A0-BFB89B7022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432F611-36FB-BAA9-C91D-81B80FF05D6F}"/>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8" name="Footer Placeholder 7">
            <a:extLst>
              <a:ext uri="{FF2B5EF4-FFF2-40B4-BE49-F238E27FC236}">
                <a16:creationId xmlns:a16="http://schemas.microsoft.com/office/drawing/2014/main" id="{BF810DBF-DA43-23F0-26C6-87601D5CE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A3C30-F484-DF05-ADC3-4B2890AC8BCD}"/>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035FFEA1-F982-15E8-45BD-C0767E351C8D}"/>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157209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7B2D-E106-7C84-8243-FDC9B879A31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29DA33-E9FE-F505-767B-47F7134C5381}"/>
              </a:ext>
            </a:extLst>
          </p:cNvPr>
          <p:cNvSpPr>
            <a:spLocks noGrp="1"/>
          </p:cNvSpPr>
          <p:nvPr>
            <p:ph type="dt" sz="half" idx="10"/>
          </p:nvPr>
        </p:nvSpPr>
        <p:spPr/>
        <p:txBody>
          <a:bodyPr/>
          <a:lstStyle/>
          <a:p>
            <a:fld id="{0CEB2ACC-7CBC-F146-9D8D-F3CB02D92E12}" type="datetimeFigureOut">
              <a:rPr lang="en-US" smtClean="0"/>
              <a:t>5/9/24</a:t>
            </a:fld>
            <a:endParaRPr lang="en-US"/>
          </a:p>
        </p:txBody>
      </p:sp>
      <p:sp>
        <p:nvSpPr>
          <p:cNvPr id="4" name="Footer Placeholder 3">
            <a:extLst>
              <a:ext uri="{FF2B5EF4-FFF2-40B4-BE49-F238E27FC236}">
                <a16:creationId xmlns:a16="http://schemas.microsoft.com/office/drawing/2014/main" id="{61540424-8B09-DCA8-BFAC-F377A4AAE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3E861-B1FC-B82F-A0C6-8649D0457E94}"/>
              </a:ext>
            </a:extLst>
          </p:cNvPr>
          <p:cNvSpPr>
            <a:spLocks noGrp="1"/>
          </p:cNvSpPr>
          <p:nvPr>
            <p:ph type="sldNum" sz="quarter" idx="12"/>
          </p:nvPr>
        </p:nvSpPr>
        <p:spPr/>
        <p:txBody>
          <a:bodyPr/>
          <a:lstStyle/>
          <a:p>
            <a:fld id="{3E5185A4-716C-E044-8BDB-1F8624C1D1BC}" type="slidenum">
              <a:rPr lang="en-US" smtClean="0"/>
              <a:t>‹#›</a:t>
            </a:fld>
            <a:endParaRPr lang="en-US"/>
          </a:p>
        </p:txBody>
      </p:sp>
      <p:sp>
        <p:nvSpPr>
          <p:cNvPr id="9" name="TextBox 4">
            <a:extLst>
              <a:ext uri="{FF2B5EF4-FFF2-40B4-BE49-F238E27FC236}">
                <a16:creationId xmlns:a16="http://schemas.microsoft.com/office/drawing/2014/main" id="{F033E4AD-C96D-FA01-AAA7-92991A55C490}"/>
              </a:ext>
            </a:extLst>
          </p:cNvPr>
          <p:cNvSpPr txBox="1"/>
          <p:nvPr/>
        </p:nvSpPr>
        <p:spPr>
          <a:xfrm>
            <a:off x="283094" y="888043"/>
            <a:ext cx="3086100" cy="3266928"/>
          </a:xfrm>
          <a:prstGeom prst="rect">
            <a:avLst/>
          </a:prstGeom>
        </p:spPr>
        <p:txBody>
          <a:bodyPr lIns="50800" tIns="50800" rIns="50800" bIns="50800" rtlCol="0" anchor="ctr"/>
          <a:lstStyle/>
          <a:p>
            <a:pPr algn="ctr">
              <a:lnSpc>
                <a:spcPts val="2633"/>
              </a:lnSpc>
            </a:pPr>
            <a:endParaRPr/>
          </a:p>
        </p:txBody>
      </p:sp>
      <p:pic>
        <p:nvPicPr>
          <p:cNvPr id="6" name="Picture 11">
            <a:extLst>
              <a:ext uri="{FF2B5EF4-FFF2-40B4-BE49-F238E27FC236}">
                <a16:creationId xmlns:a16="http://schemas.microsoft.com/office/drawing/2014/main" id="{6EE501DD-A837-B685-298C-48C8E1C0BD58}"/>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6347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0C954-38EA-8B84-C416-DFEBF9C81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7521D5-B6CA-1EF7-496B-043B1DE36E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601AFE-AD36-E920-90A3-2330934F0F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0CEB2ACC-7CBC-F146-9D8D-F3CB02D92E12}" type="datetimeFigureOut">
              <a:rPr lang="en-US" smtClean="0"/>
              <a:pPr/>
              <a:t>5/9/24</a:t>
            </a:fld>
            <a:endParaRPr lang="en-US"/>
          </a:p>
        </p:txBody>
      </p:sp>
      <p:sp>
        <p:nvSpPr>
          <p:cNvPr id="5" name="Footer Placeholder 4">
            <a:extLst>
              <a:ext uri="{FF2B5EF4-FFF2-40B4-BE49-F238E27FC236}">
                <a16:creationId xmlns:a16="http://schemas.microsoft.com/office/drawing/2014/main" id="{A431A432-5979-6543-5941-5ABA3C94D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07526F49-1CA4-85A1-4E23-A7DF8523F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3E5185A4-716C-E044-8BDB-1F8624C1D1BC}" type="slidenum">
              <a:rPr lang="en-US" smtClean="0"/>
              <a:pPr/>
              <a:t>‹#›</a:t>
            </a:fld>
            <a:endParaRPr lang="en-US"/>
          </a:p>
        </p:txBody>
      </p:sp>
    </p:spTree>
    <p:extLst>
      <p:ext uri="{BB962C8B-B14F-4D97-AF65-F5344CB8AC3E}">
        <p14:creationId xmlns:p14="http://schemas.microsoft.com/office/powerpoint/2010/main" val="2988828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62" r:id="rId4"/>
    <p:sldLayoutId id="2147483660" r:id="rId5"/>
    <p:sldLayoutId id="2147483651" r:id="rId6"/>
    <p:sldLayoutId id="2147483652" r:id="rId7"/>
    <p:sldLayoutId id="2147483653" r:id="rId8"/>
    <p:sldLayoutId id="2147483654" r:id="rId9"/>
    <p:sldLayoutId id="2147483661" r:id="rId10"/>
    <p:sldLayoutId id="2147483656" r:id="rId11"/>
    <p:sldLayoutId id="2147483657" r:id="rId12"/>
    <p:sldLayoutId id="2147483658" r:id="rId13"/>
    <p:sldLayoutId id="2147483659" r:id="rId14"/>
    <p:sldLayoutId id="2147483655" r:id="rId15"/>
    <p:sldLayoutId id="2147483671" r:id="rId16"/>
    <p:sldLayoutId id="2147483664" r:id="rId17"/>
    <p:sldLayoutId id="2147483669" r:id="rId18"/>
    <p:sldLayoutId id="2147483708" r:id="rId19"/>
  </p:sldLayoutIdLst>
  <p:txStyles>
    <p:titleStyle>
      <a:lvl1pPr algn="l" defTabSz="914400" rtl="0" eaLnBrk="1" latinLnBrk="0" hangingPunct="1">
        <a:lnSpc>
          <a:spcPct val="90000"/>
        </a:lnSpc>
        <a:spcBef>
          <a:spcPct val="0"/>
        </a:spcBef>
        <a:buNone/>
        <a:defRPr sz="60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0C954-38EA-8B84-C416-DFEBF9C81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7521D5-B6CA-1EF7-496B-043B1DE36E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601AFE-AD36-E920-90A3-2330934F0F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0CEB2ACC-7CBC-F146-9D8D-F3CB02D92E12}" type="datetimeFigureOut">
              <a:rPr lang="en-US" smtClean="0"/>
              <a:pPr/>
              <a:t>5/9/24</a:t>
            </a:fld>
            <a:endParaRPr lang="en-US"/>
          </a:p>
        </p:txBody>
      </p:sp>
      <p:sp>
        <p:nvSpPr>
          <p:cNvPr id="5" name="Footer Placeholder 4">
            <a:extLst>
              <a:ext uri="{FF2B5EF4-FFF2-40B4-BE49-F238E27FC236}">
                <a16:creationId xmlns:a16="http://schemas.microsoft.com/office/drawing/2014/main" id="{A431A432-5979-6543-5941-5ABA3C94D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en-US"/>
          </a:p>
        </p:txBody>
      </p:sp>
      <p:sp>
        <p:nvSpPr>
          <p:cNvPr id="6" name="Slide Number Placeholder 5">
            <a:extLst>
              <a:ext uri="{FF2B5EF4-FFF2-40B4-BE49-F238E27FC236}">
                <a16:creationId xmlns:a16="http://schemas.microsoft.com/office/drawing/2014/main" id="{07526F49-1CA4-85A1-4E23-A7DF8523F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3E5185A4-716C-E044-8BDB-1F8624C1D1BC}" type="slidenum">
              <a:rPr lang="en-US" smtClean="0"/>
              <a:pPr/>
              <a:t>‹#›</a:t>
            </a:fld>
            <a:endParaRPr lang="en-US"/>
          </a:p>
        </p:txBody>
      </p:sp>
      <p:pic>
        <p:nvPicPr>
          <p:cNvPr id="7" name="Picture 11">
            <a:extLst>
              <a:ext uri="{FF2B5EF4-FFF2-40B4-BE49-F238E27FC236}">
                <a16:creationId xmlns:a16="http://schemas.microsoft.com/office/drawing/2014/main" id="{CAAD5DB5-05CD-2423-932B-ACA8DB60D0F9}"/>
              </a:ext>
            </a:extLst>
          </p:cNvPr>
          <p:cNvPicPr>
            <a:picLocks noChangeAspect="1"/>
          </p:cNvPicPr>
          <p:nvPr userDrawn="1"/>
        </p:nvPicPr>
        <p:blipFill>
          <a:blip r:embed="rId20"/>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298882876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09" r:id="rId3"/>
    <p:sldLayoutId id="2147483710" r:id="rId4"/>
    <p:sldLayoutId id="2147483718" r:id="rId5"/>
    <p:sldLayoutId id="2147483719" r:id="rId6"/>
    <p:sldLayoutId id="2147483720" r:id="rId7"/>
    <p:sldLayoutId id="2147483721" r:id="rId8"/>
    <p:sldLayoutId id="2147483722" r:id="rId9"/>
    <p:sldLayoutId id="2147483711" r:id="rId10"/>
    <p:sldLayoutId id="2147483723" r:id="rId11"/>
    <p:sldLayoutId id="2147483724" r:id="rId12"/>
    <p:sldLayoutId id="2147483725" r:id="rId13"/>
    <p:sldLayoutId id="2147483726" r:id="rId14"/>
    <p:sldLayoutId id="2147483727" r:id="rId15"/>
    <p:sldLayoutId id="2147483712" r:id="rId16"/>
    <p:sldLayoutId id="2147483713" r:id="rId17"/>
    <p:sldLayoutId id="2147483714" r:id="rId18"/>
  </p:sldLayoutIdLst>
  <p:txStyles>
    <p:titleStyle>
      <a:lvl1pPr algn="l" defTabSz="914400" rtl="0" eaLnBrk="1" latinLnBrk="0" hangingPunct="1">
        <a:lnSpc>
          <a:spcPct val="90000"/>
        </a:lnSpc>
        <a:spcBef>
          <a:spcPct val="0"/>
        </a:spcBef>
        <a:buNone/>
        <a:defRPr sz="60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1813346"/>
            <a:ext cx="10515600" cy="1430151"/>
          </a:xfrm>
        </p:spPr>
        <p:txBody>
          <a:bodyPr>
            <a:normAutofit/>
          </a:bodyPr>
          <a:lstStyle/>
          <a:p>
            <a:r>
              <a:rPr lang="en-US" sz="4000" b="1">
                <a:solidFill>
                  <a:srgbClr val="FFFFFF"/>
                </a:solidFill>
                <a:latin typeface="Source Sans Pro"/>
                <a:ea typeface="Source Sans Pro"/>
                <a:cs typeface="Roboto"/>
              </a:rPr>
              <a:t>Transfer and Handover</a:t>
            </a:r>
          </a:p>
        </p:txBody>
      </p:sp>
      <p:pic>
        <p:nvPicPr>
          <p:cNvPr id="10" name="Picture 10" descr="Logo, company name&#10;&#10;Description automatically generated">
            <a:extLst>
              <a:ext uri="{FF2B5EF4-FFF2-40B4-BE49-F238E27FC236}">
                <a16:creationId xmlns:a16="http://schemas.microsoft.com/office/drawing/2014/main" id="{5FA17D39-950F-0825-4B1A-A05E0F473C8D}"/>
              </a:ext>
            </a:extLst>
          </p:cNvPr>
          <p:cNvPicPr>
            <a:picLocks noChangeAspect="1"/>
          </p:cNvPicPr>
          <p:nvPr/>
        </p:nvPicPr>
        <p:blipFill>
          <a:blip r:embed="rId3"/>
          <a:stretch>
            <a:fillRect/>
          </a:stretch>
        </p:blipFill>
        <p:spPr>
          <a:xfrm>
            <a:off x="8964917" y="5716787"/>
            <a:ext cx="3155301" cy="1090789"/>
          </a:xfrm>
          <a:prstGeom prst="rect">
            <a:avLst/>
          </a:prstGeom>
        </p:spPr>
      </p:pic>
      <p:pic>
        <p:nvPicPr>
          <p:cNvPr id="3" name="Picture 3">
            <a:extLst>
              <a:ext uri="{FF2B5EF4-FFF2-40B4-BE49-F238E27FC236}">
                <a16:creationId xmlns:a16="http://schemas.microsoft.com/office/drawing/2014/main" id="{AFCC85C5-1368-7C0B-1C7B-9A21C772D8A4}"/>
              </a:ext>
            </a:extLst>
          </p:cNvPr>
          <p:cNvPicPr>
            <a:picLocks noChangeAspect="1"/>
          </p:cNvPicPr>
          <p:nvPr/>
        </p:nvPicPr>
        <p:blipFill>
          <a:blip r:embed="rId4"/>
          <a:stretch>
            <a:fillRect/>
          </a:stretch>
        </p:blipFill>
        <p:spPr>
          <a:xfrm>
            <a:off x="11002094" y="88960"/>
            <a:ext cx="1085850" cy="1619250"/>
          </a:xfrm>
          <a:prstGeom prst="rect">
            <a:avLst/>
          </a:prstGeom>
        </p:spPr>
      </p:pic>
      <p:sp>
        <p:nvSpPr>
          <p:cNvPr id="6" name="Google Shape;50;p1">
            <a:extLst>
              <a:ext uri="{FF2B5EF4-FFF2-40B4-BE49-F238E27FC236}">
                <a16:creationId xmlns:a16="http://schemas.microsoft.com/office/drawing/2014/main" id="{00266D8A-DEA9-BEE5-DAD6-7EFD3F2B67A0}"/>
              </a:ext>
            </a:extLst>
          </p:cNvPr>
          <p:cNvSpPr txBox="1"/>
          <p:nvPr/>
        </p:nvSpPr>
        <p:spPr>
          <a:xfrm>
            <a:off x="-156349" y="3259879"/>
            <a:ext cx="12105453" cy="523180"/>
          </a:xfrm>
          <a:prstGeom prst="rect">
            <a:avLst/>
          </a:prstGeom>
          <a:noFill/>
          <a:ln>
            <a:noFill/>
          </a:ln>
        </p:spPr>
        <p:txBody>
          <a:bodyPr spcFirstLastPara="1" wrap="square" lIns="365750" tIns="45700" rIns="45700"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2800"/>
            </a:pPr>
            <a:r>
              <a:rPr lang="en-US" sz="2800" b="1" dirty="0">
                <a:solidFill>
                  <a:schemeClr val="accent1">
                    <a:lumMod val="50000"/>
                  </a:schemeClr>
                </a:solidFill>
                <a:latin typeface="Source Sans Pro"/>
                <a:ea typeface="Quattrocento Sans"/>
                <a:cs typeface="Quattrocento Sans"/>
                <a:sym typeface="Quattrocento Sans"/>
              </a:rPr>
              <a:t>Basic Emergency Care Course</a:t>
            </a:r>
            <a:endParaRPr lang="en-US" sz="2800" i="0" u="none" strike="noStrike" cap="none" dirty="0">
              <a:solidFill>
                <a:schemeClr val="accent1">
                  <a:lumMod val="50000"/>
                </a:schemeClr>
              </a:solidFill>
              <a:latin typeface="Source Sans Pro"/>
              <a:ea typeface="Quattrocento Sans"/>
              <a:cs typeface="Quattrocento Sans"/>
            </a:endParaRPr>
          </a:p>
        </p:txBody>
      </p:sp>
    </p:spTree>
    <p:extLst>
      <p:ext uri="{BB962C8B-B14F-4D97-AF65-F5344CB8AC3E}">
        <p14:creationId xmlns:p14="http://schemas.microsoft.com/office/powerpoint/2010/main" val="69248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5A7E-4B2C-4303-959B-39AED6835978}"/>
              </a:ext>
            </a:extLst>
          </p:cNvPr>
          <p:cNvSpPr>
            <a:spLocks noGrp="1"/>
          </p:cNvSpPr>
          <p:nvPr>
            <p:ph type="title"/>
          </p:nvPr>
        </p:nvSpPr>
        <p:spPr/>
        <p:txBody>
          <a:bodyPr>
            <a:normAutofit/>
          </a:bodyPr>
          <a:lstStyle/>
          <a:p>
            <a:r>
              <a:rPr lang="en-US" sz="4000">
                <a:solidFill>
                  <a:srgbClr val="1F3864"/>
                </a:solidFill>
              </a:rPr>
              <a:t>How Can SBAR Help Me?</a:t>
            </a:r>
          </a:p>
        </p:txBody>
      </p:sp>
      <p:sp>
        <p:nvSpPr>
          <p:cNvPr id="3" name="Content Placeholder 2">
            <a:extLst>
              <a:ext uri="{FF2B5EF4-FFF2-40B4-BE49-F238E27FC236}">
                <a16:creationId xmlns:a16="http://schemas.microsoft.com/office/drawing/2014/main" id="{4A41F3D4-1923-4DF7-BE20-1B00538854AE}"/>
              </a:ext>
            </a:extLst>
          </p:cNvPr>
          <p:cNvSpPr>
            <a:spLocks noGrp="1"/>
          </p:cNvSpPr>
          <p:nvPr>
            <p:ph idx="1"/>
          </p:nvPr>
        </p:nvSpPr>
        <p:spPr/>
        <p:txBody>
          <a:bodyPr vert="horz" lIns="91440" tIns="45720" rIns="91440" bIns="45720" rtlCol="0" anchor="t">
            <a:normAutofit/>
          </a:bodyPr>
          <a:lstStyle/>
          <a:p>
            <a:r>
              <a:rPr lang="en-US" sz="2400">
                <a:latin typeface="Source Sans Pro"/>
                <a:ea typeface="Source Sans Pro"/>
                <a:cs typeface="Roboto"/>
              </a:rPr>
              <a:t>Easy to remember</a:t>
            </a:r>
          </a:p>
          <a:p>
            <a:endParaRPr lang="en-US" sz="2400"/>
          </a:p>
          <a:p>
            <a:r>
              <a:rPr lang="en-US" sz="2400">
                <a:latin typeface="Source Sans Pro"/>
                <a:ea typeface="Source Sans Pro"/>
                <a:cs typeface="Roboto"/>
              </a:rPr>
              <a:t>Clarifies what information needs communicating quickly</a:t>
            </a:r>
          </a:p>
          <a:p>
            <a:endParaRPr lang="en-US" sz="2400"/>
          </a:p>
          <a:p>
            <a:r>
              <a:rPr lang="en-US" sz="2400">
                <a:latin typeface="Source Sans Pro"/>
                <a:ea typeface="Source Sans Pro"/>
                <a:cs typeface="Roboto"/>
              </a:rPr>
              <a:t>Points to action</a:t>
            </a:r>
          </a:p>
          <a:p>
            <a:endParaRPr lang="en-US" sz="2400"/>
          </a:p>
          <a:p>
            <a:endParaRPr lang="en-US" sz="2400"/>
          </a:p>
        </p:txBody>
      </p:sp>
    </p:spTree>
    <p:extLst>
      <p:ext uri="{BB962C8B-B14F-4D97-AF65-F5344CB8AC3E}">
        <p14:creationId xmlns:p14="http://schemas.microsoft.com/office/powerpoint/2010/main" val="160433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852D81-8BD1-E146-07DA-5AD1F62D0E5F}"/>
              </a:ext>
            </a:extLst>
          </p:cNvPr>
          <p:cNvSpPr/>
          <p:nvPr/>
        </p:nvSpPr>
        <p:spPr>
          <a:xfrm>
            <a:off x="842608" y="3732032"/>
            <a:ext cx="10571633" cy="180344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E06456-5727-4617-8FDB-EEDB00E4BB91}"/>
              </a:ext>
            </a:extLst>
          </p:cNvPr>
          <p:cNvSpPr>
            <a:spLocks noGrp="1"/>
          </p:cNvSpPr>
          <p:nvPr>
            <p:ph type="title"/>
          </p:nvPr>
        </p:nvSpPr>
        <p:spPr/>
        <p:txBody>
          <a:bodyPr>
            <a:normAutofit/>
          </a:bodyPr>
          <a:lstStyle/>
          <a:p>
            <a:r>
              <a:rPr lang="en-US" sz="4000" b="1" dirty="0">
                <a:solidFill>
                  <a:srgbClr val="1F3864"/>
                </a:solidFill>
                <a:latin typeface="Source Sans Pro"/>
                <a:ea typeface="Source Sans Pro"/>
              </a:rPr>
              <a:t>S</a:t>
            </a:r>
            <a:r>
              <a:rPr lang="en-US" sz="4000" dirty="0">
                <a:solidFill>
                  <a:srgbClr val="1F3864"/>
                </a:solidFill>
                <a:latin typeface="Source Sans Pro"/>
                <a:ea typeface="Source Sans Pro"/>
              </a:rPr>
              <a:t> - Situation</a:t>
            </a:r>
          </a:p>
        </p:txBody>
      </p:sp>
      <p:sp>
        <p:nvSpPr>
          <p:cNvPr id="3" name="Content Placeholder 2">
            <a:extLst>
              <a:ext uri="{FF2B5EF4-FFF2-40B4-BE49-F238E27FC236}">
                <a16:creationId xmlns:a16="http://schemas.microsoft.com/office/drawing/2014/main" id="{BB1AECA0-06E3-43BB-85C8-13A8CE113091}"/>
              </a:ext>
            </a:extLst>
          </p:cNvPr>
          <p:cNvSpPr>
            <a:spLocks noGrp="1"/>
          </p:cNvSpPr>
          <p:nvPr>
            <p:ph idx="1"/>
          </p:nvPr>
        </p:nvSpPr>
        <p:spPr>
          <a:xfrm>
            <a:off x="1016540" y="1833731"/>
            <a:ext cx="10515600" cy="3803383"/>
          </a:xfrm>
        </p:spPr>
        <p:txBody>
          <a:bodyPr vert="horz" lIns="91440" tIns="45720" rIns="91440" bIns="45720" rtlCol="0" anchor="t">
            <a:normAutofit/>
          </a:bodyPr>
          <a:lstStyle/>
          <a:p>
            <a:r>
              <a:rPr lang="en-GB" altLang="en-US" dirty="0">
                <a:latin typeface="Source Sans Pro"/>
                <a:ea typeface="Source Sans Pro"/>
                <a:cs typeface="Roboto"/>
              </a:rPr>
              <a:t>Identify yourself </a:t>
            </a:r>
            <a:endParaRPr lang="en-US" dirty="0"/>
          </a:p>
          <a:p>
            <a:r>
              <a:rPr lang="en-GB" altLang="en-US" dirty="0">
                <a:latin typeface="Source Sans Pro"/>
                <a:ea typeface="Source Sans Pro"/>
                <a:cs typeface="Roboto"/>
              </a:rPr>
              <a:t>Identify the patient by name, sex, age</a:t>
            </a:r>
          </a:p>
          <a:p>
            <a:r>
              <a:rPr lang="en-GB" altLang="en-US" dirty="0">
                <a:latin typeface="Source Sans Pro"/>
                <a:ea typeface="Source Sans Pro"/>
                <a:cs typeface="Roboto"/>
              </a:rPr>
              <a:t>Chief complaint (patient’s initial description of problem) </a:t>
            </a:r>
            <a:endParaRPr lang="en-GB" altLang="en-US" dirty="0"/>
          </a:p>
          <a:p>
            <a:endParaRPr lang="en-GB" altLang="en-US" dirty="0"/>
          </a:p>
          <a:p>
            <a:pPr marL="0" indent="0">
              <a:buNone/>
            </a:pPr>
            <a:r>
              <a:rPr lang="en-GB" altLang="en-US" b="1" dirty="0">
                <a:latin typeface="Source Sans Pro"/>
                <a:ea typeface="Source Sans Pro"/>
                <a:cs typeface="Roboto"/>
              </a:rPr>
              <a:t>Goal </a:t>
            </a:r>
          </a:p>
          <a:p>
            <a:r>
              <a:rPr lang="en-GB" altLang="en-US" dirty="0">
                <a:latin typeface="Source Sans Pro"/>
                <a:ea typeface="Source Sans Pro"/>
                <a:cs typeface="Roboto"/>
              </a:rPr>
              <a:t>To describe the specific situation including the patient's name, patient location (and severe vital sign abnormality).</a:t>
            </a:r>
            <a:endParaRPr lang="en-GB" dirty="0">
              <a:latin typeface="Source Sans Pro"/>
              <a:ea typeface="Source Sans Pro"/>
              <a:cs typeface="Roboto"/>
            </a:endParaRPr>
          </a:p>
          <a:p>
            <a:endParaRPr lang="en-US" dirty="0"/>
          </a:p>
        </p:txBody>
      </p:sp>
    </p:spTree>
    <p:extLst>
      <p:ext uri="{BB962C8B-B14F-4D97-AF65-F5344CB8AC3E}">
        <p14:creationId xmlns:p14="http://schemas.microsoft.com/office/powerpoint/2010/main" val="2396825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AED7-D1B2-46BD-917E-03040188F681}"/>
              </a:ext>
            </a:extLst>
          </p:cNvPr>
          <p:cNvSpPr>
            <a:spLocks noGrp="1"/>
          </p:cNvSpPr>
          <p:nvPr>
            <p:ph type="title"/>
          </p:nvPr>
        </p:nvSpPr>
        <p:spPr/>
        <p:txBody>
          <a:bodyPr>
            <a:normAutofit/>
          </a:bodyPr>
          <a:lstStyle/>
          <a:p>
            <a:r>
              <a:rPr lang="en-US" sz="4000" b="1" dirty="0">
                <a:solidFill>
                  <a:srgbClr val="1F3864"/>
                </a:solidFill>
                <a:latin typeface="Source Sans Pro"/>
                <a:ea typeface="Source Sans Pro"/>
                <a:cs typeface="Roboto"/>
              </a:rPr>
              <a:t>B</a:t>
            </a:r>
            <a:r>
              <a:rPr lang="en-US" sz="4000" dirty="0">
                <a:solidFill>
                  <a:srgbClr val="1F3864"/>
                </a:solidFill>
                <a:latin typeface="Source Sans Pro"/>
                <a:ea typeface="Source Sans Pro"/>
                <a:cs typeface="Roboto"/>
              </a:rPr>
              <a:t>-Background</a:t>
            </a:r>
          </a:p>
        </p:txBody>
      </p:sp>
      <p:sp>
        <p:nvSpPr>
          <p:cNvPr id="3" name="Content Placeholder 2">
            <a:extLst>
              <a:ext uri="{FF2B5EF4-FFF2-40B4-BE49-F238E27FC236}">
                <a16:creationId xmlns:a16="http://schemas.microsoft.com/office/drawing/2014/main" id="{7D57DBBD-064F-409C-802E-F9A1A32DD52D}"/>
              </a:ext>
            </a:extLst>
          </p:cNvPr>
          <p:cNvSpPr>
            <a:spLocks noGrp="1"/>
          </p:cNvSpPr>
          <p:nvPr>
            <p:ph idx="1"/>
          </p:nvPr>
        </p:nvSpPr>
        <p:spPr/>
        <p:txBody>
          <a:bodyPr vert="horz" lIns="91440" tIns="45720" rIns="91440" bIns="45720" rtlCol="0" anchor="t">
            <a:normAutofit/>
          </a:bodyPr>
          <a:lstStyle/>
          <a:p>
            <a:r>
              <a:rPr lang="en-US" sz="2400" dirty="0">
                <a:latin typeface="Source Sans Pro"/>
                <a:ea typeface="Source Sans Pro"/>
                <a:cs typeface="Roboto"/>
              </a:rPr>
              <a:t>Give the patient's reason for transfer.</a:t>
            </a:r>
            <a:endParaRPr lang="en-US" sz="2400" dirty="0"/>
          </a:p>
          <a:p>
            <a:r>
              <a:rPr lang="en-US" sz="2400" dirty="0">
                <a:latin typeface="Source Sans Pro"/>
                <a:ea typeface="Source Sans Pro"/>
                <a:cs typeface="Roboto"/>
              </a:rPr>
              <a:t>Explain significant medical history.</a:t>
            </a:r>
            <a:endParaRPr lang="en-US" sz="2400" dirty="0"/>
          </a:p>
          <a:p>
            <a:pPr lvl="1"/>
            <a:r>
              <a:rPr lang="en-US" dirty="0">
                <a:latin typeface="Source Sans Pro"/>
                <a:ea typeface="Source Sans Pro"/>
                <a:cs typeface="Roboto"/>
              </a:rPr>
              <a:t>Two to four most important and relevant aspects of the case (elements from history, physical exam, testing results)</a:t>
            </a:r>
          </a:p>
          <a:p>
            <a:r>
              <a:rPr lang="en-US" sz="2400" dirty="0">
                <a:latin typeface="Source Sans Pro"/>
                <a:ea typeface="Source Sans Pro"/>
                <a:cs typeface="Roboto"/>
              </a:rPr>
              <a:t>Include any important ABCDE findings/interventions.</a:t>
            </a:r>
          </a:p>
          <a:p>
            <a:r>
              <a:rPr lang="en-US" sz="2400" dirty="0">
                <a:latin typeface="Source Sans Pro"/>
                <a:ea typeface="Source Sans Pro"/>
                <a:cs typeface="Roboto"/>
              </a:rPr>
              <a:t>Include vital signs.</a:t>
            </a:r>
          </a:p>
          <a:p>
            <a:endParaRPr lang="en-US" sz="2400" dirty="0"/>
          </a:p>
        </p:txBody>
      </p:sp>
      <p:pic>
        <p:nvPicPr>
          <p:cNvPr id="4" name="Picture 4">
            <a:extLst>
              <a:ext uri="{FF2B5EF4-FFF2-40B4-BE49-F238E27FC236}">
                <a16:creationId xmlns:a16="http://schemas.microsoft.com/office/drawing/2014/main" id="{3C03E167-40D5-D369-0775-33240F8FCB4C}"/>
              </a:ext>
            </a:extLst>
          </p:cNvPr>
          <p:cNvPicPr>
            <a:picLocks noChangeAspect="1"/>
          </p:cNvPicPr>
          <p:nvPr/>
        </p:nvPicPr>
        <p:blipFill>
          <a:blip r:embed="rId3"/>
          <a:stretch>
            <a:fillRect/>
          </a:stretch>
        </p:blipFill>
        <p:spPr>
          <a:xfrm>
            <a:off x="7894214" y="3618109"/>
            <a:ext cx="3291232" cy="2297006"/>
          </a:xfrm>
          <a:prstGeom prst="rect">
            <a:avLst/>
          </a:prstGeom>
        </p:spPr>
      </p:pic>
    </p:spTree>
    <p:extLst>
      <p:ext uri="{BB962C8B-B14F-4D97-AF65-F5344CB8AC3E}">
        <p14:creationId xmlns:p14="http://schemas.microsoft.com/office/powerpoint/2010/main" val="2593804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D5F3-85C9-4049-AB99-343B1197F835}"/>
              </a:ext>
            </a:extLst>
          </p:cNvPr>
          <p:cNvSpPr>
            <a:spLocks noGrp="1"/>
          </p:cNvSpPr>
          <p:nvPr>
            <p:ph type="title"/>
          </p:nvPr>
        </p:nvSpPr>
        <p:spPr/>
        <p:txBody>
          <a:bodyPr>
            <a:normAutofit/>
          </a:bodyPr>
          <a:lstStyle/>
          <a:p>
            <a:r>
              <a:rPr lang="en-US" sz="4000" b="1" dirty="0">
                <a:solidFill>
                  <a:srgbClr val="1F3864"/>
                </a:solidFill>
                <a:latin typeface="Source Sans Pro"/>
                <a:ea typeface="Source Sans Pro"/>
                <a:cs typeface="Roboto"/>
              </a:rPr>
              <a:t>A</a:t>
            </a:r>
            <a:r>
              <a:rPr lang="en-US" sz="4000" dirty="0">
                <a:solidFill>
                  <a:srgbClr val="1F3864"/>
                </a:solidFill>
                <a:latin typeface="Source Sans Pro"/>
                <a:ea typeface="Source Sans Pro"/>
                <a:cs typeface="Roboto"/>
              </a:rPr>
              <a:t>-Assessment</a:t>
            </a:r>
          </a:p>
        </p:txBody>
      </p:sp>
      <p:sp>
        <p:nvSpPr>
          <p:cNvPr id="3" name="Content Placeholder 2">
            <a:extLst>
              <a:ext uri="{FF2B5EF4-FFF2-40B4-BE49-F238E27FC236}">
                <a16:creationId xmlns:a16="http://schemas.microsoft.com/office/drawing/2014/main" id="{84704168-4106-4151-9816-BBCB49D16C46}"/>
              </a:ext>
            </a:extLst>
          </p:cNvPr>
          <p:cNvSpPr>
            <a:spLocks noGrp="1"/>
          </p:cNvSpPr>
          <p:nvPr>
            <p:ph idx="1"/>
          </p:nvPr>
        </p:nvSpPr>
        <p:spPr/>
        <p:txBody>
          <a:bodyPr vert="horz" lIns="91440" tIns="45720" rIns="91440" bIns="45720" rtlCol="0" anchor="t">
            <a:normAutofit/>
          </a:bodyPr>
          <a:lstStyle/>
          <a:p>
            <a:r>
              <a:rPr lang="en-US" sz="2400" dirty="0">
                <a:latin typeface="Source Sans Pro"/>
                <a:ea typeface="Source Sans Pro"/>
                <a:cs typeface="Roboto"/>
              </a:rPr>
              <a:t>What do you think is wrong with the patient?</a:t>
            </a:r>
            <a:endParaRPr lang="en-US" sz="2400" dirty="0"/>
          </a:p>
          <a:p>
            <a:r>
              <a:rPr lang="en-US" sz="2400" dirty="0"/>
              <a:t>Reason for transfer</a:t>
            </a:r>
          </a:p>
          <a:p>
            <a:r>
              <a:rPr lang="en-US" sz="2400" dirty="0">
                <a:latin typeface="Source Sans Pro"/>
                <a:ea typeface="Source Sans Pro"/>
                <a:cs typeface="Roboto"/>
              </a:rPr>
              <a:t>Includes:</a:t>
            </a:r>
          </a:p>
          <a:p>
            <a:pPr lvl="1"/>
            <a:r>
              <a:rPr lang="en-US" dirty="0"/>
              <a:t>Clinical impressions, concerns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pic>
        <p:nvPicPr>
          <p:cNvPr id="4" name="Picture 4" descr="A picture containing diagram&#10;&#10;Description automatically generated">
            <a:extLst>
              <a:ext uri="{FF2B5EF4-FFF2-40B4-BE49-F238E27FC236}">
                <a16:creationId xmlns:a16="http://schemas.microsoft.com/office/drawing/2014/main" id="{27C0E877-8AE1-BD34-370B-AA3B60368492}"/>
              </a:ext>
            </a:extLst>
          </p:cNvPr>
          <p:cNvPicPr>
            <a:picLocks noChangeAspect="1"/>
          </p:cNvPicPr>
          <p:nvPr/>
        </p:nvPicPr>
        <p:blipFill>
          <a:blip r:embed="rId3"/>
          <a:stretch>
            <a:fillRect/>
          </a:stretch>
        </p:blipFill>
        <p:spPr>
          <a:xfrm>
            <a:off x="6453351" y="2909780"/>
            <a:ext cx="4008102" cy="2792452"/>
          </a:xfrm>
          <a:prstGeom prst="rect">
            <a:avLst/>
          </a:prstGeom>
        </p:spPr>
      </p:pic>
    </p:spTree>
    <p:extLst>
      <p:ext uri="{BB962C8B-B14F-4D97-AF65-F5344CB8AC3E}">
        <p14:creationId xmlns:p14="http://schemas.microsoft.com/office/powerpoint/2010/main" val="154221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92FA-2A8B-4A4E-A1EA-462225883CE9}"/>
              </a:ext>
            </a:extLst>
          </p:cNvPr>
          <p:cNvSpPr>
            <a:spLocks noGrp="1"/>
          </p:cNvSpPr>
          <p:nvPr>
            <p:ph type="title"/>
          </p:nvPr>
        </p:nvSpPr>
        <p:spPr/>
        <p:txBody>
          <a:bodyPr>
            <a:normAutofit/>
          </a:bodyPr>
          <a:lstStyle/>
          <a:p>
            <a:r>
              <a:rPr lang="en-US" sz="4000" b="1" dirty="0">
                <a:solidFill>
                  <a:srgbClr val="1F3864"/>
                </a:solidFill>
                <a:latin typeface="Source Sans Pro"/>
                <a:ea typeface="Source Sans Pro"/>
                <a:cs typeface="Roboto"/>
              </a:rPr>
              <a:t>R</a:t>
            </a:r>
            <a:r>
              <a:rPr lang="en-US" sz="4000" dirty="0">
                <a:solidFill>
                  <a:srgbClr val="1F3864"/>
                </a:solidFill>
                <a:latin typeface="Source Sans Pro"/>
                <a:ea typeface="Source Sans Pro"/>
                <a:cs typeface="Roboto"/>
              </a:rPr>
              <a:t>-Recommendations</a:t>
            </a:r>
          </a:p>
        </p:txBody>
      </p:sp>
      <p:sp>
        <p:nvSpPr>
          <p:cNvPr id="3" name="Content Placeholder 2">
            <a:extLst>
              <a:ext uri="{FF2B5EF4-FFF2-40B4-BE49-F238E27FC236}">
                <a16:creationId xmlns:a16="http://schemas.microsoft.com/office/drawing/2014/main" id="{28CB5AB7-3906-426E-9D34-1292A30E4C2F}"/>
              </a:ext>
            </a:extLst>
          </p:cNvPr>
          <p:cNvSpPr>
            <a:spLocks noGrp="1"/>
          </p:cNvSpPr>
          <p:nvPr>
            <p:ph idx="1"/>
          </p:nvPr>
        </p:nvSpPr>
        <p:spPr/>
        <p:txBody>
          <a:bodyPr vert="horz" lIns="91440" tIns="45720" rIns="91440" bIns="45720" rtlCol="0" anchor="t">
            <a:normAutofit/>
          </a:bodyPr>
          <a:lstStyle/>
          <a:p>
            <a:r>
              <a:rPr lang="en-US" sz="2400"/>
              <a:t>Specific things the new provider should prepare for:</a:t>
            </a:r>
          </a:p>
          <a:p>
            <a:pPr lvl="1"/>
            <a:r>
              <a:rPr lang="en-US">
                <a:latin typeface="Source Sans Pro"/>
                <a:ea typeface="Source Sans Pro"/>
                <a:cs typeface="Roboto"/>
              </a:rPr>
              <a:t>Next steps in </a:t>
            </a:r>
            <a:r>
              <a:rPr lang="en-US">
                <a:solidFill>
                  <a:schemeClr val="accent2"/>
                </a:solidFill>
                <a:latin typeface="Source Sans Pro"/>
                <a:ea typeface="Source Sans Pro"/>
                <a:cs typeface="Roboto"/>
              </a:rPr>
              <a:t>treatment plan</a:t>
            </a:r>
          </a:p>
          <a:p>
            <a:pPr lvl="1"/>
            <a:endParaRPr lang="en-US"/>
          </a:p>
          <a:p>
            <a:pPr lvl="1"/>
            <a:r>
              <a:rPr lang="en-US">
                <a:latin typeface="Source Sans Pro"/>
                <a:ea typeface="Source Sans Pro"/>
                <a:cs typeface="Roboto"/>
              </a:rPr>
              <a:t>Potential worsening of the patient’s condition (e.g.,  need for close airway observation)</a:t>
            </a:r>
          </a:p>
          <a:p>
            <a:pPr lvl="1"/>
            <a:endParaRPr lang="en-US"/>
          </a:p>
          <a:p>
            <a:pPr lvl="1"/>
            <a:r>
              <a:rPr lang="en-US">
                <a:latin typeface="Source Sans Pro"/>
                <a:ea typeface="Source Sans Pro"/>
                <a:cs typeface="Roboto"/>
              </a:rPr>
              <a:t>Caution regarding previous therapies (e.g., last adrenaline dose, 3-way dressing monitoring)</a:t>
            </a:r>
          </a:p>
          <a:p>
            <a:endParaRPr lang="en-US" sz="2400"/>
          </a:p>
          <a:p>
            <a:endParaRPr lang="en-US" sz="2400"/>
          </a:p>
        </p:txBody>
      </p:sp>
      <p:pic>
        <p:nvPicPr>
          <p:cNvPr id="5" name="Picture 5">
            <a:extLst>
              <a:ext uri="{FF2B5EF4-FFF2-40B4-BE49-F238E27FC236}">
                <a16:creationId xmlns:a16="http://schemas.microsoft.com/office/drawing/2014/main" id="{E888AE3A-1F3E-7186-B9AA-ED23B9BDF82E}"/>
              </a:ext>
            </a:extLst>
          </p:cNvPr>
          <p:cNvPicPr>
            <a:picLocks noChangeAspect="1"/>
          </p:cNvPicPr>
          <p:nvPr/>
        </p:nvPicPr>
        <p:blipFill>
          <a:blip r:embed="rId3"/>
          <a:stretch>
            <a:fillRect/>
          </a:stretch>
        </p:blipFill>
        <p:spPr>
          <a:xfrm>
            <a:off x="8611456" y="4432389"/>
            <a:ext cx="2743200" cy="1914525"/>
          </a:xfrm>
          <a:prstGeom prst="rect">
            <a:avLst/>
          </a:prstGeom>
        </p:spPr>
      </p:pic>
    </p:spTree>
    <p:extLst>
      <p:ext uri="{BB962C8B-B14F-4D97-AF65-F5344CB8AC3E}">
        <p14:creationId xmlns:p14="http://schemas.microsoft.com/office/powerpoint/2010/main" val="3021750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1813346"/>
            <a:ext cx="10515600" cy="1430151"/>
          </a:xfrm>
        </p:spPr>
        <p:txBody>
          <a:bodyPr>
            <a:normAutofit/>
          </a:bodyPr>
          <a:lstStyle/>
          <a:p>
            <a:r>
              <a:rPr lang="en-US" sz="4000" b="1" dirty="0">
                <a:solidFill>
                  <a:srgbClr val="FFFFFF"/>
                </a:solidFill>
                <a:latin typeface="Source Sans Pro"/>
                <a:ea typeface="Source Sans Pro"/>
                <a:cs typeface="Roboto"/>
              </a:rPr>
              <a:t>Cases</a:t>
            </a:r>
            <a:endParaRPr lang="en-US" dirty="0"/>
          </a:p>
        </p:txBody>
      </p:sp>
      <p:pic>
        <p:nvPicPr>
          <p:cNvPr id="10" name="Picture 10" descr="Logo, company name&#10;&#10;Description automatically generated">
            <a:extLst>
              <a:ext uri="{FF2B5EF4-FFF2-40B4-BE49-F238E27FC236}">
                <a16:creationId xmlns:a16="http://schemas.microsoft.com/office/drawing/2014/main" id="{5FA17D39-950F-0825-4B1A-A05E0F473C8D}"/>
              </a:ext>
            </a:extLst>
          </p:cNvPr>
          <p:cNvPicPr>
            <a:picLocks noChangeAspect="1"/>
          </p:cNvPicPr>
          <p:nvPr/>
        </p:nvPicPr>
        <p:blipFill>
          <a:blip r:embed="rId3"/>
          <a:stretch>
            <a:fillRect/>
          </a:stretch>
        </p:blipFill>
        <p:spPr>
          <a:xfrm>
            <a:off x="8990107" y="5716787"/>
            <a:ext cx="3155301" cy="1090789"/>
          </a:xfrm>
          <a:prstGeom prst="rect">
            <a:avLst/>
          </a:prstGeom>
        </p:spPr>
      </p:pic>
      <p:pic>
        <p:nvPicPr>
          <p:cNvPr id="3" name="Picture 3">
            <a:extLst>
              <a:ext uri="{FF2B5EF4-FFF2-40B4-BE49-F238E27FC236}">
                <a16:creationId xmlns:a16="http://schemas.microsoft.com/office/drawing/2014/main" id="{F3BF7458-9A18-E2B2-55E8-7D424F03B0F9}"/>
              </a:ext>
            </a:extLst>
          </p:cNvPr>
          <p:cNvPicPr>
            <a:picLocks noChangeAspect="1"/>
          </p:cNvPicPr>
          <p:nvPr/>
        </p:nvPicPr>
        <p:blipFill>
          <a:blip r:embed="rId4"/>
          <a:stretch>
            <a:fillRect/>
          </a:stretch>
        </p:blipFill>
        <p:spPr>
          <a:xfrm>
            <a:off x="10944584" y="88960"/>
            <a:ext cx="1085850" cy="1619250"/>
          </a:xfrm>
          <a:prstGeom prst="rect">
            <a:avLst/>
          </a:prstGeom>
        </p:spPr>
      </p:pic>
    </p:spTree>
    <p:extLst>
      <p:ext uri="{BB962C8B-B14F-4D97-AF65-F5344CB8AC3E}">
        <p14:creationId xmlns:p14="http://schemas.microsoft.com/office/powerpoint/2010/main" val="115116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8FD1-147F-46E0-9E03-A828E00915AD}"/>
              </a:ext>
            </a:extLst>
          </p:cNvPr>
          <p:cNvSpPr>
            <a:spLocks noGrp="1"/>
          </p:cNvSpPr>
          <p:nvPr>
            <p:ph type="title"/>
          </p:nvPr>
        </p:nvSpPr>
        <p:spPr/>
        <p:txBody>
          <a:bodyPr>
            <a:normAutofit/>
          </a:bodyPr>
          <a:lstStyle/>
          <a:p>
            <a:r>
              <a:rPr lang="en-US" sz="4000">
                <a:solidFill>
                  <a:srgbClr val="1F3864"/>
                </a:solidFill>
              </a:rPr>
              <a:t>Case 1</a:t>
            </a:r>
          </a:p>
        </p:txBody>
      </p:sp>
      <p:sp>
        <p:nvSpPr>
          <p:cNvPr id="3" name="Content Placeholder 2">
            <a:extLst>
              <a:ext uri="{FF2B5EF4-FFF2-40B4-BE49-F238E27FC236}">
                <a16:creationId xmlns:a16="http://schemas.microsoft.com/office/drawing/2014/main" id="{90A3C791-3DC0-4B83-A87B-38C6EE1B87C7}"/>
              </a:ext>
            </a:extLst>
          </p:cNvPr>
          <p:cNvSpPr>
            <a:spLocks noGrp="1"/>
          </p:cNvSpPr>
          <p:nvPr>
            <p:ph idx="1"/>
          </p:nvPr>
        </p:nvSpPr>
        <p:spPr>
          <a:xfrm>
            <a:off x="838200" y="1374949"/>
            <a:ext cx="10215664" cy="5117925"/>
          </a:xfrm>
        </p:spPr>
        <p:txBody>
          <a:bodyPr vert="horz" lIns="91440" tIns="45720" rIns="91440" bIns="45720" rtlCol="0" anchor="t">
            <a:normAutofit lnSpcReduction="10000"/>
          </a:bodyPr>
          <a:lstStyle/>
          <a:p>
            <a:pPr marL="0" indent="0" algn="just">
              <a:buNone/>
            </a:pPr>
            <a:r>
              <a:rPr lang="en-US" sz="2400" dirty="0">
                <a:latin typeface="Source Sans Pro"/>
                <a:ea typeface="Source Sans Pro"/>
                <a:cs typeface="Roboto"/>
              </a:rPr>
              <a:t>A 22 year-old man was riding a motorcycle when he crashed into another vehicle at high speed. He was thrown from his motorcycle and was not wearing a helmet.</a:t>
            </a:r>
          </a:p>
          <a:p>
            <a:pPr marL="0" indent="0">
              <a:buNone/>
            </a:pPr>
            <a:endParaRPr lang="en-US" sz="2400" dirty="0">
              <a:latin typeface="Source Sans Pro"/>
              <a:ea typeface="Source Sans Pro"/>
              <a:cs typeface="Roboto"/>
            </a:endParaRPr>
          </a:p>
          <a:p>
            <a:pPr marL="0" indent="0">
              <a:buNone/>
            </a:pPr>
            <a:endParaRPr lang="en-US" sz="2400" dirty="0">
              <a:latin typeface="Source Sans Pro"/>
              <a:ea typeface="Source Sans Pro"/>
              <a:cs typeface="Roboto"/>
            </a:endParaRPr>
          </a:p>
          <a:p>
            <a:pPr marL="0" indent="0">
              <a:buNone/>
            </a:pPr>
            <a:endParaRPr lang="en-US" sz="2400" dirty="0">
              <a:latin typeface="Source Sans Pro"/>
              <a:ea typeface="Source Sans Pro"/>
              <a:cs typeface="Roboto"/>
            </a:endParaRPr>
          </a:p>
          <a:p>
            <a:pPr marL="0" indent="0">
              <a:buNone/>
            </a:pPr>
            <a:endParaRPr lang="en-US" sz="2400" dirty="0">
              <a:latin typeface="Source Sans Pro"/>
              <a:ea typeface="Source Sans Pro"/>
              <a:cs typeface="Roboto"/>
            </a:endParaRPr>
          </a:p>
          <a:p>
            <a:pPr marL="0" indent="0" algn="just">
              <a:buNone/>
            </a:pPr>
            <a:r>
              <a:rPr lang="en-US" sz="2400" dirty="0">
                <a:latin typeface="Source Sans Pro"/>
                <a:ea typeface="Source Sans Pro"/>
              </a:rPr>
              <a:t>His airway is open; he has normal breath sounds on both sides of his chest; his pulses are strong and around 90 beats per minute; he is only responsive to pain and has a femur fracture with bone visible in an open wound; there are abrasions on his forehead. </a:t>
            </a:r>
          </a:p>
          <a:p>
            <a:pPr marL="0" indent="0" algn="just">
              <a:buNone/>
            </a:pPr>
            <a:r>
              <a:rPr lang="en-US" sz="2400" dirty="0">
                <a:latin typeface="Source Sans Pro"/>
                <a:ea typeface="Source Sans Pro"/>
              </a:rPr>
              <a:t>You have immobilized his spine, started an IV and splinted the fracture. You and your colleague have transported him from the scene of injury and are handing him over to a hospital provider.</a:t>
            </a:r>
            <a:endParaRPr lang="en-US" sz="2400" dirty="0"/>
          </a:p>
        </p:txBody>
      </p:sp>
      <p:pic>
        <p:nvPicPr>
          <p:cNvPr id="7" name="Picture 7" descr="A picture containing text, vector graphics&#10;&#10;Description automatically generated">
            <a:extLst>
              <a:ext uri="{FF2B5EF4-FFF2-40B4-BE49-F238E27FC236}">
                <a16:creationId xmlns:a16="http://schemas.microsoft.com/office/drawing/2014/main" id="{58711F6F-A85F-DE2B-7FCB-CDB953229359}"/>
              </a:ext>
            </a:extLst>
          </p:cNvPr>
          <p:cNvPicPr>
            <a:picLocks noChangeAspect="1"/>
          </p:cNvPicPr>
          <p:nvPr/>
        </p:nvPicPr>
        <p:blipFill>
          <a:blip r:embed="rId3"/>
          <a:stretch>
            <a:fillRect/>
          </a:stretch>
        </p:blipFill>
        <p:spPr>
          <a:xfrm>
            <a:off x="3790501" y="1582433"/>
            <a:ext cx="3376418" cy="2361648"/>
          </a:xfrm>
          <a:prstGeom prst="rect">
            <a:avLst/>
          </a:prstGeom>
        </p:spPr>
      </p:pic>
    </p:spTree>
    <p:extLst>
      <p:ext uri="{BB962C8B-B14F-4D97-AF65-F5344CB8AC3E}">
        <p14:creationId xmlns:p14="http://schemas.microsoft.com/office/powerpoint/2010/main" val="3000036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8FD1-147F-46E0-9E03-A828E00915AD}"/>
              </a:ext>
            </a:extLst>
          </p:cNvPr>
          <p:cNvSpPr>
            <a:spLocks noGrp="1"/>
          </p:cNvSpPr>
          <p:nvPr>
            <p:ph type="title"/>
          </p:nvPr>
        </p:nvSpPr>
        <p:spPr/>
        <p:txBody>
          <a:bodyPr>
            <a:normAutofit/>
          </a:bodyPr>
          <a:lstStyle/>
          <a:p>
            <a:r>
              <a:rPr lang="en-US" sz="4000" dirty="0">
                <a:solidFill>
                  <a:schemeClr val="accent1">
                    <a:lumMod val="50000"/>
                  </a:schemeClr>
                </a:solidFill>
                <a:latin typeface="Source Sans Pro"/>
                <a:ea typeface="Source Sans Pro"/>
              </a:rPr>
              <a:t>Case 1</a:t>
            </a:r>
          </a:p>
        </p:txBody>
      </p:sp>
      <p:sp>
        <p:nvSpPr>
          <p:cNvPr id="3" name="Content Placeholder 2">
            <a:extLst>
              <a:ext uri="{FF2B5EF4-FFF2-40B4-BE49-F238E27FC236}">
                <a16:creationId xmlns:a16="http://schemas.microsoft.com/office/drawing/2014/main" id="{90A3C791-3DC0-4B83-A87B-38C6EE1B87C7}"/>
              </a:ext>
            </a:extLst>
          </p:cNvPr>
          <p:cNvSpPr>
            <a:spLocks noGrp="1"/>
          </p:cNvSpPr>
          <p:nvPr>
            <p:ph idx="4294967295"/>
          </p:nvPr>
        </p:nvSpPr>
        <p:spPr>
          <a:xfrm>
            <a:off x="988540" y="1690688"/>
            <a:ext cx="10515600" cy="4351338"/>
          </a:xfrm>
        </p:spPr>
        <p:txBody>
          <a:bodyPr vert="horz" lIns="91440" tIns="45720" rIns="91440" bIns="45720" rtlCol="0" anchor="t">
            <a:normAutofit/>
          </a:bodyPr>
          <a:lstStyle/>
          <a:p>
            <a:pPr marL="0" indent="0" algn="just">
              <a:buNone/>
            </a:pPr>
            <a:r>
              <a:rPr lang="en-US" sz="2400" dirty="0">
                <a:latin typeface="Source Sans Pro"/>
                <a:ea typeface="Source Sans Pro"/>
              </a:rPr>
              <a:t>A </a:t>
            </a:r>
            <a:r>
              <a:rPr lang="en-US" sz="2400" dirty="0">
                <a:solidFill>
                  <a:srgbClr val="FF0000"/>
                </a:solidFill>
                <a:latin typeface="Source Sans Pro"/>
                <a:ea typeface="Source Sans Pro"/>
              </a:rPr>
              <a:t>22 year-old </a:t>
            </a:r>
            <a:r>
              <a:rPr lang="en-US" sz="2400" dirty="0">
                <a:latin typeface="Source Sans Pro"/>
                <a:ea typeface="Source Sans Pro"/>
              </a:rPr>
              <a:t>man was riding a motorcycle when he crashed into another vehicle at </a:t>
            </a:r>
            <a:r>
              <a:rPr lang="en-US" sz="2400" dirty="0">
                <a:solidFill>
                  <a:srgbClr val="FF0000"/>
                </a:solidFill>
                <a:latin typeface="Source Sans Pro"/>
                <a:ea typeface="Source Sans Pro"/>
              </a:rPr>
              <a:t>high speed</a:t>
            </a:r>
            <a:r>
              <a:rPr lang="en-US" sz="2400" dirty="0">
                <a:latin typeface="Source Sans Pro"/>
                <a:ea typeface="Source Sans Pro"/>
              </a:rPr>
              <a:t>. He was </a:t>
            </a:r>
            <a:r>
              <a:rPr lang="en-US" sz="2400" dirty="0">
                <a:solidFill>
                  <a:srgbClr val="FF0000"/>
                </a:solidFill>
                <a:latin typeface="Source Sans Pro"/>
                <a:ea typeface="Source Sans Pro"/>
              </a:rPr>
              <a:t>thrown</a:t>
            </a:r>
            <a:r>
              <a:rPr lang="en-US" sz="2400" dirty="0">
                <a:latin typeface="Source Sans Pro"/>
                <a:ea typeface="Source Sans Pro"/>
              </a:rPr>
              <a:t> from his motorcycle and was </a:t>
            </a:r>
            <a:r>
              <a:rPr lang="en-US" sz="2400" dirty="0">
                <a:solidFill>
                  <a:srgbClr val="FF0000"/>
                </a:solidFill>
                <a:latin typeface="Source Sans Pro"/>
                <a:ea typeface="Source Sans Pro"/>
              </a:rPr>
              <a:t>not wearing a helmet</a:t>
            </a:r>
            <a:r>
              <a:rPr lang="en-US" sz="2400" dirty="0">
                <a:latin typeface="Source Sans Pro"/>
                <a:ea typeface="Source Sans Pro"/>
              </a:rPr>
              <a:t>.</a:t>
            </a:r>
          </a:p>
          <a:p>
            <a:pPr marL="0" indent="0" algn="just">
              <a:buNone/>
            </a:pPr>
            <a:r>
              <a:rPr lang="en-US" sz="2400" dirty="0">
                <a:latin typeface="Source Sans Pro"/>
                <a:ea typeface="Source Sans Pro"/>
              </a:rPr>
              <a:t> His </a:t>
            </a:r>
            <a:r>
              <a:rPr lang="en-US" sz="2400" dirty="0">
                <a:solidFill>
                  <a:srgbClr val="0070C0"/>
                </a:solidFill>
                <a:latin typeface="Source Sans Pro"/>
                <a:ea typeface="Source Sans Pro"/>
              </a:rPr>
              <a:t>airway is open; he has normal breath sounds on both sides of his chest; </a:t>
            </a:r>
            <a:r>
              <a:rPr lang="en-US" sz="2400" dirty="0">
                <a:solidFill>
                  <a:schemeClr val="accent1">
                    <a:lumMod val="50000"/>
                  </a:schemeClr>
                </a:solidFill>
                <a:latin typeface="Source Sans Pro"/>
                <a:ea typeface="Source Sans Pro"/>
              </a:rPr>
              <a:t>his pulses are strong and around 90 beats per minute</a:t>
            </a:r>
            <a:r>
              <a:rPr lang="en-US" sz="2400" dirty="0">
                <a:solidFill>
                  <a:srgbClr val="0070C0"/>
                </a:solidFill>
                <a:latin typeface="Source Sans Pro"/>
                <a:ea typeface="Source Sans Pro"/>
              </a:rPr>
              <a:t>; he is only responsive to pain and has a femur fracture with bone visible in an open wound; there are abrasions on his forehead</a:t>
            </a:r>
            <a:r>
              <a:rPr lang="en-US" sz="2400" dirty="0">
                <a:latin typeface="Source Sans Pro"/>
                <a:ea typeface="Source Sans Pro"/>
              </a:rPr>
              <a:t>. </a:t>
            </a:r>
          </a:p>
          <a:p>
            <a:pPr marL="0" indent="0" algn="just">
              <a:buNone/>
            </a:pPr>
            <a:r>
              <a:rPr lang="en-US" sz="2400" dirty="0">
                <a:latin typeface="Source Sans Pro"/>
                <a:ea typeface="Source Sans Pro"/>
              </a:rPr>
              <a:t>You have </a:t>
            </a:r>
            <a:r>
              <a:rPr lang="en-US" sz="2400" dirty="0">
                <a:solidFill>
                  <a:srgbClr val="00B050"/>
                </a:solidFill>
                <a:latin typeface="Source Sans Pro"/>
                <a:ea typeface="Source Sans Pro"/>
              </a:rPr>
              <a:t>immobilized his spine, started an IV and splinted the fracture</a:t>
            </a:r>
            <a:r>
              <a:rPr lang="en-US" sz="2400" dirty="0">
                <a:latin typeface="Source Sans Pro"/>
                <a:ea typeface="Source Sans Pro"/>
              </a:rPr>
              <a:t>. You and your colleague have transported him from the scene of injury and are handing him over to a hospital provider.</a:t>
            </a:r>
            <a:endParaRPr lang="en-US" sz="2400" dirty="0"/>
          </a:p>
        </p:txBody>
      </p:sp>
    </p:spTree>
    <p:extLst>
      <p:ext uri="{BB962C8B-B14F-4D97-AF65-F5344CB8AC3E}">
        <p14:creationId xmlns:p14="http://schemas.microsoft.com/office/powerpoint/2010/main" val="2887590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E7D0E-7347-2E81-A154-3EB3F0E60C02}"/>
              </a:ext>
            </a:extLst>
          </p:cNvPr>
          <p:cNvSpPr/>
          <p:nvPr/>
        </p:nvSpPr>
        <p:spPr>
          <a:xfrm>
            <a:off x="3523488" y="2244731"/>
            <a:ext cx="4907929" cy="236853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DBE24-47B6-4EF2-A058-05B3ED4AC2F5}"/>
              </a:ext>
            </a:extLst>
          </p:cNvPr>
          <p:cNvSpPr>
            <a:spLocks noGrp="1"/>
          </p:cNvSpPr>
          <p:nvPr>
            <p:ph type="title"/>
          </p:nvPr>
        </p:nvSpPr>
        <p:spPr/>
        <p:txBody>
          <a:bodyPr>
            <a:normAutofit/>
          </a:bodyPr>
          <a:lstStyle/>
          <a:p>
            <a:r>
              <a:rPr lang="en-US" sz="4000">
                <a:solidFill>
                  <a:srgbClr val="1F3864"/>
                </a:solidFill>
              </a:rPr>
              <a:t>Practice SBAR</a:t>
            </a:r>
          </a:p>
        </p:txBody>
      </p:sp>
      <p:sp>
        <p:nvSpPr>
          <p:cNvPr id="3" name="Content Placeholder 2">
            <a:extLst>
              <a:ext uri="{FF2B5EF4-FFF2-40B4-BE49-F238E27FC236}">
                <a16:creationId xmlns:a16="http://schemas.microsoft.com/office/drawing/2014/main" id="{D2BF155F-611A-4F3E-94C2-ABE76ABD7875}"/>
              </a:ext>
            </a:extLst>
          </p:cNvPr>
          <p:cNvSpPr>
            <a:spLocks noGrp="1"/>
          </p:cNvSpPr>
          <p:nvPr>
            <p:ph idx="4294967295"/>
          </p:nvPr>
        </p:nvSpPr>
        <p:spPr>
          <a:xfrm>
            <a:off x="3689917" y="2437599"/>
            <a:ext cx="10515600" cy="4351338"/>
          </a:xfrm>
        </p:spPr>
        <p:txBody>
          <a:bodyPr vert="horz" lIns="91440" tIns="45720" rIns="91440" bIns="45720" rtlCol="0" anchor="t">
            <a:normAutofit/>
          </a:bodyPr>
          <a:lstStyle/>
          <a:p>
            <a:r>
              <a:rPr lang="en-US" dirty="0">
                <a:latin typeface="Source Sans Pro"/>
                <a:ea typeface="Source Sans Pro"/>
              </a:rPr>
              <a:t>Describe the </a:t>
            </a:r>
            <a:r>
              <a:rPr lang="en-US" b="1" dirty="0">
                <a:latin typeface="Source Sans Pro"/>
                <a:ea typeface="Source Sans Pro"/>
              </a:rPr>
              <a:t>S</a:t>
            </a:r>
            <a:r>
              <a:rPr lang="en-US" dirty="0">
                <a:latin typeface="Source Sans Pro"/>
                <a:ea typeface="Source Sans Pro"/>
              </a:rPr>
              <a:t>ituation</a:t>
            </a:r>
          </a:p>
          <a:p>
            <a:r>
              <a:rPr lang="en-US" dirty="0">
                <a:latin typeface="Source Sans Pro"/>
                <a:ea typeface="Source Sans Pro"/>
              </a:rPr>
              <a:t>Provide </a:t>
            </a:r>
            <a:r>
              <a:rPr lang="en-US" b="1" dirty="0">
                <a:latin typeface="Source Sans Pro"/>
                <a:ea typeface="Source Sans Pro"/>
              </a:rPr>
              <a:t>B</a:t>
            </a:r>
            <a:r>
              <a:rPr lang="en-US" dirty="0">
                <a:latin typeface="Source Sans Pro"/>
                <a:ea typeface="Source Sans Pro"/>
              </a:rPr>
              <a:t>ackground</a:t>
            </a:r>
          </a:p>
          <a:p>
            <a:r>
              <a:rPr lang="en-US" dirty="0">
                <a:latin typeface="Source Sans Pro"/>
                <a:ea typeface="Source Sans Pro"/>
              </a:rPr>
              <a:t>What is your </a:t>
            </a:r>
            <a:r>
              <a:rPr lang="en-US" b="1" dirty="0">
                <a:latin typeface="Source Sans Pro"/>
                <a:ea typeface="Source Sans Pro"/>
              </a:rPr>
              <a:t>A</a:t>
            </a:r>
            <a:r>
              <a:rPr lang="en-US" dirty="0">
                <a:latin typeface="Source Sans Pro"/>
                <a:ea typeface="Source Sans Pro"/>
              </a:rPr>
              <a:t>ssessment</a:t>
            </a:r>
          </a:p>
          <a:p>
            <a:r>
              <a:rPr lang="en-US" dirty="0">
                <a:latin typeface="Source Sans Pro"/>
                <a:ea typeface="Source Sans Pro"/>
              </a:rPr>
              <a:t>Provide </a:t>
            </a:r>
            <a:r>
              <a:rPr lang="en-US" b="1" dirty="0">
                <a:latin typeface="Source Sans Pro"/>
                <a:ea typeface="Source Sans Pro"/>
              </a:rPr>
              <a:t>R</a:t>
            </a:r>
            <a:r>
              <a:rPr lang="en-US" dirty="0">
                <a:latin typeface="Source Sans Pro"/>
                <a:ea typeface="Source Sans Pro"/>
              </a:rPr>
              <a:t>ecommendation</a:t>
            </a:r>
          </a:p>
        </p:txBody>
      </p:sp>
      <p:pic>
        <p:nvPicPr>
          <p:cNvPr id="4" name="Picture 4" descr="A picture containing text, clock&#10;&#10;Description automatically generated">
            <a:extLst>
              <a:ext uri="{FF2B5EF4-FFF2-40B4-BE49-F238E27FC236}">
                <a16:creationId xmlns:a16="http://schemas.microsoft.com/office/drawing/2014/main" id="{4B53BF18-00C2-405C-6D81-711971EC822B}"/>
              </a:ext>
            </a:extLst>
          </p:cNvPr>
          <p:cNvPicPr>
            <a:picLocks noChangeAspect="1"/>
          </p:cNvPicPr>
          <p:nvPr/>
        </p:nvPicPr>
        <p:blipFill>
          <a:blip r:embed="rId3"/>
          <a:stretch>
            <a:fillRect/>
          </a:stretch>
        </p:blipFill>
        <p:spPr>
          <a:xfrm>
            <a:off x="-89799" y="3706135"/>
            <a:ext cx="3779716" cy="2636600"/>
          </a:xfrm>
          <a:prstGeom prst="rect">
            <a:avLst/>
          </a:prstGeom>
        </p:spPr>
      </p:pic>
    </p:spTree>
    <p:extLst>
      <p:ext uri="{BB962C8B-B14F-4D97-AF65-F5344CB8AC3E}">
        <p14:creationId xmlns:p14="http://schemas.microsoft.com/office/powerpoint/2010/main" val="940111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444A-CD6D-4529-9EBB-027FA2D99B02}"/>
              </a:ext>
            </a:extLst>
          </p:cNvPr>
          <p:cNvSpPr>
            <a:spLocks noGrp="1"/>
          </p:cNvSpPr>
          <p:nvPr>
            <p:ph type="title"/>
          </p:nvPr>
        </p:nvSpPr>
        <p:spPr/>
        <p:txBody>
          <a:bodyPr>
            <a:normAutofit/>
          </a:bodyPr>
          <a:lstStyle/>
          <a:p>
            <a:r>
              <a:rPr lang="en-US" sz="4000" dirty="0">
                <a:solidFill>
                  <a:srgbClr val="1F3864"/>
                </a:solidFill>
              </a:rPr>
              <a:t>Example SBAR</a:t>
            </a:r>
          </a:p>
        </p:txBody>
      </p:sp>
      <p:sp>
        <p:nvSpPr>
          <p:cNvPr id="3" name="Content Placeholder 2">
            <a:extLst>
              <a:ext uri="{FF2B5EF4-FFF2-40B4-BE49-F238E27FC236}">
                <a16:creationId xmlns:a16="http://schemas.microsoft.com/office/drawing/2014/main" id="{6A0281B6-285F-42E6-B7A5-7117426DCE7B}"/>
              </a:ext>
            </a:extLst>
          </p:cNvPr>
          <p:cNvSpPr>
            <a:spLocks noGrp="1"/>
          </p:cNvSpPr>
          <p:nvPr>
            <p:ph idx="4294967295"/>
          </p:nvPr>
        </p:nvSpPr>
        <p:spPr>
          <a:xfrm>
            <a:off x="838200" y="1570038"/>
            <a:ext cx="10515600" cy="5287962"/>
          </a:xfrm>
        </p:spPr>
        <p:txBody>
          <a:bodyPr vert="horz" lIns="91440" tIns="45720" rIns="91440" bIns="45720" rtlCol="0" anchor="t">
            <a:normAutofit/>
          </a:bodyPr>
          <a:lstStyle/>
          <a:p>
            <a:pPr marL="0" indent="0">
              <a:buNone/>
            </a:pPr>
            <a:r>
              <a:rPr lang="en-US" sz="2400" i="1" dirty="0">
                <a:latin typeface="Source Sans Pro"/>
                <a:ea typeface="Source Sans Pro"/>
              </a:rPr>
              <a:t>'This is a 22-year-old man who was in a motorcycle crash, was not wearing a helmet and was thrown from his motorcycle; he is only responsive to pain and has an open femur fracture but is currently protecting his airway and has no evidence of shock. </a:t>
            </a:r>
            <a:endParaRPr lang="en-US" sz="2400" dirty="0">
              <a:latin typeface="Source Sans Pro"/>
              <a:ea typeface="Source Sans Pro"/>
            </a:endParaRPr>
          </a:p>
          <a:p>
            <a:pPr marL="0" indent="0">
              <a:buNone/>
            </a:pPr>
            <a:endParaRPr lang="en-US" sz="2400" i="1" dirty="0">
              <a:latin typeface="Source Sans Pro"/>
              <a:ea typeface="Source Sans Pro"/>
            </a:endParaRPr>
          </a:p>
          <a:p>
            <a:pPr marL="0" indent="0">
              <a:buNone/>
            </a:pPr>
            <a:r>
              <a:rPr lang="en-US" sz="2400" i="1" dirty="0">
                <a:latin typeface="Source Sans Pro"/>
                <a:ea typeface="Source Sans Pro"/>
              </a:rPr>
              <a:t>We are concerned for his altered mental status, and open femur fracture, but are unable to tell if he has a spinal injury. He needs transfer for surgical management and further neurological assessment. Spinal immobilization should be maintained, and he should be monitored for worsening bleeding and mental status changes.'</a:t>
            </a:r>
            <a:endParaRPr lang="en-US" sz="2400" dirty="0">
              <a:latin typeface="Source Sans Pro"/>
              <a:ea typeface="Source Sans Pro"/>
            </a:endParaRPr>
          </a:p>
        </p:txBody>
      </p:sp>
    </p:spTree>
    <p:extLst>
      <p:ext uri="{BB962C8B-B14F-4D97-AF65-F5344CB8AC3E}">
        <p14:creationId xmlns:p14="http://schemas.microsoft.com/office/powerpoint/2010/main" val="3632115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Google Shape;45;p1">
            <a:extLst>
              <a:ext uri="{FF2B5EF4-FFF2-40B4-BE49-F238E27FC236}">
                <a16:creationId xmlns:a16="http://schemas.microsoft.com/office/drawing/2014/main" id="{46FC61F4-6455-19BE-DBC3-EB42A8FC3396}"/>
              </a:ext>
            </a:extLst>
          </p:cNvPr>
          <p:cNvSpPr txBox="1">
            <a:spLocks noGrp="1"/>
          </p:cNvSpPr>
          <p:nvPr/>
        </p:nvSpPr>
        <p:spPr>
          <a:xfrm>
            <a:off x="-2044" y="394276"/>
            <a:ext cx="12193740" cy="135635"/>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242460" y="327613"/>
            <a:ext cx="10515600" cy="1325563"/>
          </a:xfrm>
        </p:spPr>
        <p:txBody>
          <a:bodyPr>
            <a:normAutofit/>
          </a:bodyPr>
          <a:lstStyle/>
          <a:p>
            <a:pPr lvl="0"/>
            <a:r>
              <a:rPr lang="en-US" sz="4000">
                <a:solidFill>
                  <a:schemeClr val="accent1">
                    <a:lumMod val="50000"/>
                  </a:schemeClr>
                </a:solidFill>
                <a:latin typeface="Source Sans Pro"/>
                <a:ea typeface="Source Sans Pro"/>
                <a:cs typeface="Roboto"/>
                <a:sym typeface="Calibri"/>
              </a:rPr>
              <a:t>Objectives</a:t>
            </a:r>
            <a:endParaRPr lang="en-US" sz="4000">
              <a:solidFill>
                <a:schemeClr val="accent1">
                  <a:lumMod val="50000"/>
                </a:schemeClr>
              </a:solidFill>
              <a:latin typeface="Source Sans Pro"/>
              <a:ea typeface="Source Sans Pro"/>
              <a:cs typeface="Roboto"/>
            </a:endParaRPr>
          </a:p>
        </p:txBody>
      </p:sp>
      <p:sp>
        <p:nvSpPr>
          <p:cNvPr id="99" name="Shape 99"/>
          <p:cNvSpPr txBox="1">
            <a:spLocks noGrp="1"/>
          </p:cNvSpPr>
          <p:nvPr>
            <p:ph idx="1"/>
          </p:nvPr>
        </p:nvSpPr>
        <p:spPr>
          <a:xfrm>
            <a:off x="295732" y="1652987"/>
            <a:ext cx="10515600" cy="4351338"/>
          </a:xfrm>
        </p:spPr>
        <p:txBody>
          <a:bodyPr vert="horz" lIns="91440" tIns="45720" rIns="91440" bIns="45720" rtlCol="0" anchor="t">
            <a:noAutofit/>
          </a:bodyPr>
          <a:lstStyle/>
          <a:p>
            <a:pPr marL="0" indent="0">
              <a:buNone/>
            </a:pPr>
            <a:r>
              <a:rPr lang="en-US" sz="2400" dirty="0">
                <a:solidFill>
                  <a:schemeClr val="accent1">
                    <a:lumMod val="50000"/>
                  </a:schemeClr>
                </a:solidFill>
                <a:latin typeface="Source Sans Pro"/>
                <a:ea typeface="Source Sans Pro"/>
                <a:cs typeface="Roboto"/>
              </a:rPr>
              <a:t>By the end of this presentation, you will be able to:</a:t>
            </a:r>
            <a:endParaRPr lang="en-US" sz="2400" dirty="0">
              <a:solidFill>
                <a:srgbClr val="000000"/>
              </a:solidFill>
              <a:latin typeface="Source Sans Pro"/>
              <a:ea typeface="Source Sans Pro"/>
              <a:cs typeface="Roboto"/>
            </a:endParaRPr>
          </a:p>
          <a:p>
            <a:r>
              <a:rPr lang="en-US" sz="2400" dirty="0">
                <a:solidFill>
                  <a:srgbClr val="000000"/>
                </a:solidFill>
                <a:latin typeface="Source Sans Pro"/>
                <a:ea typeface="Source Sans Pro"/>
                <a:cs typeface="Roboto"/>
              </a:rPr>
              <a:t>Understand the steps in transferring patients including destination planning, transport and handover</a:t>
            </a:r>
            <a:endParaRPr lang="en-US" dirty="0"/>
          </a:p>
          <a:p>
            <a:r>
              <a:rPr lang="en-US" sz="2400" dirty="0">
                <a:solidFill>
                  <a:srgbClr val="000000"/>
                </a:solidFill>
                <a:latin typeface="Source Sans Pro"/>
                <a:ea typeface="Source Sans Pro"/>
                <a:cs typeface="Roboto"/>
              </a:rPr>
              <a:t>Use the SBAR model for patient handover</a:t>
            </a:r>
          </a:p>
          <a:p>
            <a:pPr marL="0" indent="0">
              <a:buNone/>
            </a:pPr>
            <a:endParaRPr lang="en-US" sz="2400" dirty="0">
              <a:solidFill>
                <a:srgbClr val="000000"/>
              </a:solidFill>
              <a:latin typeface="Source Sans Pro"/>
              <a:ea typeface="Source Sans Pro"/>
              <a:cs typeface="Roboto"/>
            </a:endParaRPr>
          </a:p>
          <a:p>
            <a:endParaRPr lang="en-US" sz="2400" dirty="0">
              <a:solidFill>
                <a:schemeClr val="accent1">
                  <a:lumMod val="50000"/>
                </a:schemeClr>
              </a:solidFill>
              <a:latin typeface="Source Sans Pro"/>
              <a:ea typeface="Source Sans Pro"/>
              <a:cs typeface="Roboto"/>
            </a:endParaRPr>
          </a:p>
          <a:p>
            <a:endParaRPr lang="en-US" sz="2400" dirty="0">
              <a:solidFill>
                <a:schemeClr val="accent1">
                  <a:lumMod val="50000"/>
                </a:schemeClr>
              </a:solidFill>
              <a:latin typeface="Source Sans Pro"/>
              <a:ea typeface="Source Sans Pro"/>
              <a:cs typeface="Roboto"/>
            </a:endParaRPr>
          </a:p>
        </p:txBody>
      </p:sp>
    </p:spTree>
    <p:extLst>
      <p:ext uri="{BB962C8B-B14F-4D97-AF65-F5344CB8AC3E}">
        <p14:creationId xmlns:p14="http://schemas.microsoft.com/office/powerpoint/2010/main" val="765745061"/>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8FD1-147F-46E0-9E03-A828E00915AD}"/>
              </a:ext>
            </a:extLst>
          </p:cNvPr>
          <p:cNvSpPr>
            <a:spLocks noGrp="1"/>
          </p:cNvSpPr>
          <p:nvPr>
            <p:ph type="title"/>
          </p:nvPr>
        </p:nvSpPr>
        <p:spPr/>
        <p:txBody>
          <a:bodyPr>
            <a:normAutofit/>
          </a:bodyPr>
          <a:lstStyle/>
          <a:p>
            <a:r>
              <a:rPr lang="en-US" sz="4000">
                <a:solidFill>
                  <a:srgbClr val="1F3864"/>
                </a:solidFill>
              </a:rPr>
              <a:t>Case 2</a:t>
            </a:r>
          </a:p>
        </p:txBody>
      </p:sp>
      <p:sp>
        <p:nvSpPr>
          <p:cNvPr id="3" name="Content Placeholder 2">
            <a:extLst>
              <a:ext uri="{FF2B5EF4-FFF2-40B4-BE49-F238E27FC236}">
                <a16:creationId xmlns:a16="http://schemas.microsoft.com/office/drawing/2014/main" id="{90A3C791-3DC0-4B83-A87B-38C6EE1B87C7}"/>
              </a:ext>
            </a:extLst>
          </p:cNvPr>
          <p:cNvSpPr>
            <a:spLocks noGrp="1"/>
          </p:cNvSpPr>
          <p:nvPr>
            <p:ph idx="1"/>
          </p:nvPr>
        </p:nvSpPr>
        <p:spPr>
          <a:xfrm>
            <a:off x="941231" y="1587365"/>
            <a:ext cx="10186115" cy="4351338"/>
          </a:xfrm>
        </p:spPr>
        <p:txBody>
          <a:bodyPr vert="horz" lIns="91440" tIns="45720" rIns="91440" bIns="45720" rtlCol="0" anchor="t">
            <a:normAutofit/>
          </a:bodyPr>
          <a:lstStyle/>
          <a:p>
            <a:pPr marL="0" indent="0">
              <a:buNone/>
            </a:pPr>
            <a:r>
              <a:rPr lang="en-US" sz="2400" dirty="0">
                <a:latin typeface="Source Sans Pro"/>
                <a:ea typeface="Source Sans Pro"/>
              </a:rPr>
              <a:t>A 14-year-old girl had a seizure/convulsion at school. She was brought to you by her teachers because she did not stop seizing. </a:t>
            </a:r>
            <a:endParaRPr lang="en-US" sz="2400" dirty="0"/>
          </a:p>
          <a:p>
            <a:pPr marL="0" indent="0">
              <a:buNone/>
            </a:pPr>
            <a:r>
              <a:rPr lang="en-US" sz="2400" dirty="0">
                <a:latin typeface="Source Sans Pro"/>
                <a:ea typeface="Source Sans Pro"/>
              </a:rPr>
              <a:t>You administered a benzodiazepine, which caused the seizures to stop. After, you were able to perform the ABCDE survey and then a complete</a:t>
            </a:r>
            <a:br>
              <a:rPr lang="en-US" sz="2400" dirty="0"/>
            </a:br>
            <a:r>
              <a:rPr lang="en-US" sz="2400" dirty="0">
                <a:latin typeface="Source Sans Pro"/>
                <a:ea typeface="Source Sans Pro"/>
              </a:rPr>
              <a:t>head-to-toe exam. </a:t>
            </a:r>
            <a:endParaRPr lang="en-US" sz="2400" dirty="0"/>
          </a:p>
          <a:p>
            <a:pPr marL="0" indent="0">
              <a:buNone/>
            </a:pPr>
            <a:r>
              <a:rPr lang="en-US" sz="2400" dirty="0">
                <a:latin typeface="Source Sans Pro"/>
                <a:ea typeface="Source Sans Pro"/>
              </a:rPr>
              <a:t>She does not have a fever; she has a normal heart rate, blood pressure, and respiratory rate. She responds to voice. Her tongue is bitten and she urinated on herself; she has no other injuries or rashes. </a:t>
            </a:r>
            <a:br>
              <a:rPr lang="en-US" sz="2400" dirty="0"/>
            </a:br>
            <a:endParaRPr lang="en-US" sz="2400" dirty="0"/>
          </a:p>
        </p:txBody>
      </p:sp>
      <p:pic>
        <p:nvPicPr>
          <p:cNvPr id="4" name="Picture 4" descr="A picture containing logo&#10;&#10;Description automatically generated">
            <a:extLst>
              <a:ext uri="{FF2B5EF4-FFF2-40B4-BE49-F238E27FC236}">
                <a16:creationId xmlns:a16="http://schemas.microsoft.com/office/drawing/2014/main" id="{C5E3A2C8-FBC1-E933-6D3F-70D7BE9F4CC0}"/>
              </a:ext>
            </a:extLst>
          </p:cNvPr>
          <p:cNvPicPr>
            <a:picLocks noChangeAspect="1"/>
          </p:cNvPicPr>
          <p:nvPr/>
        </p:nvPicPr>
        <p:blipFill>
          <a:blip r:embed="rId3"/>
          <a:stretch>
            <a:fillRect/>
          </a:stretch>
        </p:blipFill>
        <p:spPr>
          <a:xfrm>
            <a:off x="8059846" y="4410669"/>
            <a:ext cx="2743200" cy="1913114"/>
          </a:xfrm>
          <a:prstGeom prst="rect">
            <a:avLst/>
          </a:prstGeom>
        </p:spPr>
      </p:pic>
    </p:spTree>
    <p:extLst>
      <p:ext uri="{BB962C8B-B14F-4D97-AF65-F5344CB8AC3E}">
        <p14:creationId xmlns:p14="http://schemas.microsoft.com/office/powerpoint/2010/main" val="2726826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8FD1-147F-46E0-9E03-A828E00915AD}"/>
              </a:ext>
            </a:extLst>
          </p:cNvPr>
          <p:cNvSpPr>
            <a:spLocks noGrp="1"/>
          </p:cNvSpPr>
          <p:nvPr>
            <p:ph type="title"/>
          </p:nvPr>
        </p:nvSpPr>
        <p:spPr>
          <a:xfrm>
            <a:off x="838200" y="378003"/>
            <a:ext cx="10515600" cy="1325563"/>
          </a:xfrm>
        </p:spPr>
        <p:txBody>
          <a:bodyPr>
            <a:normAutofit/>
          </a:bodyPr>
          <a:lstStyle/>
          <a:p>
            <a:r>
              <a:rPr lang="en-US" sz="4000" dirty="0">
                <a:solidFill>
                  <a:schemeClr val="accent1">
                    <a:lumMod val="50000"/>
                  </a:schemeClr>
                </a:solidFill>
                <a:latin typeface="Source Sans Pro"/>
                <a:ea typeface="Source Sans Pro"/>
              </a:rPr>
              <a:t>Case 2</a:t>
            </a:r>
          </a:p>
        </p:txBody>
      </p:sp>
      <p:sp>
        <p:nvSpPr>
          <p:cNvPr id="3" name="Content Placeholder 2">
            <a:extLst>
              <a:ext uri="{FF2B5EF4-FFF2-40B4-BE49-F238E27FC236}">
                <a16:creationId xmlns:a16="http://schemas.microsoft.com/office/drawing/2014/main" id="{90A3C791-3DC0-4B83-A87B-38C6EE1B87C7}"/>
              </a:ext>
            </a:extLst>
          </p:cNvPr>
          <p:cNvSpPr>
            <a:spLocks noGrp="1"/>
          </p:cNvSpPr>
          <p:nvPr>
            <p:ph idx="1"/>
          </p:nvPr>
        </p:nvSpPr>
        <p:spPr>
          <a:xfrm>
            <a:off x="838200" y="1600245"/>
            <a:ext cx="10515600" cy="4351338"/>
          </a:xfrm>
        </p:spPr>
        <p:txBody>
          <a:bodyPr vert="horz" lIns="91440" tIns="45720" rIns="91440" bIns="45720" rtlCol="0" anchor="t">
            <a:normAutofit/>
          </a:bodyPr>
          <a:lstStyle/>
          <a:p>
            <a:pPr marL="0" indent="0">
              <a:buNone/>
            </a:pPr>
            <a:r>
              <a:rPr lang="en-US" sz="2400" dirty="0">
                <a:latin typeface="Source Sans Pro"/>
                <a:ea typeface="Source Sans Pro"/>
              </a:rPr>
              <a:t>A </a:t>
            </a:r>
            <a:r>
              <a:rPr lang="en-US" sz="2400" dirty="0">
                <a:solidFill>
                  <a:srgbClr val="FF0000"/>
                </a:solidFill>
                <a:latin typeface="Source Sans Pro"/>
                <a:ea typeface="Source Sans Pro"/>
              </a:rPr>
              <a:t>14-year-old girl </a:t>
            </a:r>
            <a:r>
              <a:rPr lang="en-US" sz="2400" dirty="0">
                <a:latin typeface="Source Sans Pro"/>
                <a:ea typeface="Source Sans Pro"/>
              </a:rPr>
              <a:t>had a </a:t>
            </a:r>
            <a:r>
              <a:rPr lang="en-US" sz="2400" dirty="0">
                <a:solidFill>
                  <a:srgbClr val="FF0000"/>
                </a:solidFill>
                <a:latin typeface="Source Sans Pro"/>
                <a:ea typeface="Source Sans Pro"/>
              </a:rPr>
              <a:t>seizure/convulsion</a:t>
            </a:r>
            <a:r>
              <a:rPr lang="en-US" sz="2400" dirty="0">
                <a:latin typeface="Source Sans Pro"/>
                <a:ea typeface="Source Sans Pro"/>
              </a:rPr>
              <a:t> at school. She was brought to you by her teachers because she </a:t>
            </a:r>
            <a:r>
              <a:rPr lang="en-US" sz="2400" dirty="0">
                <a:solidFill>
                  <a:srgbClr val="FF0000"/>
                </a:solidFill>
                <a:latin typeface="Source Sans Pro"/>
                <a:ea typeface="Source Sans Pro"/>
              </a:rPr>
              <a:t>did not stop seizing</a:t>
            </a:r>
            <a:r>
              <a:rPr lang="en-US" sz="2400" dirty="0">
                <a:latin typeface="Source Sans Pro"/>
                <a:ea typeface="Source Sans Pro"/>
              </a:rPr>
              <a:t>.</a:t>
            </a:r>
            <a:endParaRPr lang="en-US" sz="2400" dirty="0"/>
          </a:p>
          <a:p>
            <a:pPr marL="0" indent="0">
              <a:buNone/>
            </a:pPr>
            <a:endParaRPr lang="en-US" sz="2400" dirty="0"/>
          </a:p>
          <a:p>
            <a:pPr marL="0" indent="0">
              <a:buNone/>
            </a:pPr>
            <a:r>
              <a:rPr lang="en-US" sz="2400" dirty="0">
                <a:latin typeface="Source Sans Pro"/>
                <a:ea typeface="Source Sans Pro"/>
              </a:rPr>
              <a:t>You administered a </a:t>
            </a:r>
            <a:r>
              <a:rPr lang="en-US" sz="2400" dirty="0">
                <a:solidFill>
                  <a:srgbClr val="00B050"/>
                </a:solidFill>
                <a:latin typeface="Source Sans Pro"/>
                <a:ea typeface="Source Sans Pro"/>
              </a:rPr>
              <a:t>benzodiazepine, which caused the seizures to stop</a:t>
            </a:r>
            <a:r>
              <a:rPr lang="en-US" sz="2400" dirty="0">
                <a:latin typeface="Source Sans Pro"/>
                <a:ea typeface="Source Sans Pro"/>
              </a:rPr>
              <a:t>. After, you were able to perform the ABCDE survey and then a complete</a:t>
            </a:r>
            <a:br>
              <a:rPr lang="en-US" sz="2400" dirty="0"/>
            </a:br>
            <a:r>
              <a:rPr lang="en-US" sz="2400" dirty="0">
                <a:latin typeface="Source Sans Pro"/>
                <a:ea typeface="Source Sans Pro"/>
              </a:rPr>
              <a:t>head-to-toe exam. </a:t>
            </a:r>
            <a:endParaRPr lang="en-US" sz="2400" dirty="0"/>
          </a:p>
          <a:p>
            <a:pPr marL="0" indent="0">
              <a:buNone/>
            </a:pPr>
            <a:endParaRPr lang="en-US" sz="2400" dirty="0">
              <a:latin typeface="Source Sans Pro"/>
              <a:ea typeface="Source Sans Pro"/>
            </a:endParaRPr>
          </a:p>
          <a:p>
            <a:pPr marL="0" indent="0">
              <a:buNone/>
            </a:pPr>
            <a:r>
              <a:rPr lang="en-US" sz="2400" dirty="0">
                <a:latin typeface="Source Sans Pro"/>
                <a:ea typeface="Source Sans Pro"/>
              </a:rPr>
              <a:t>She </a:t>
            </a:r>
            <a:r>
              <a:rPr lang="en-US" sz="2400" dirty="0">
                <a:solidFill>
                  <a:schemeClr val="accent1"/>
                </a:solidFill>
                <a:latin typeface="Source Sans Pro"/>
                <a:ea typeface="Source Sans Pro"/>
              </a:rPr>
              <a:t>does not have a fever; she has a normal heart rate, blood pressure, and respiratory rate. She responds to voice. Her tongue is bitten and she urinated on herself; she has no other injuries or rashes </a:t>
            </a:r>
            <a:br>
              <a:rPr lang="en-US" sz="2400" dirty="0"/>
            </a:br>
            <a:endParaRPr lang="en-US" sz="2400" dirty="0"/>
          </a:p>
        </p:txBody>
      </p:sp>
    </p:spTree>
    <p:extLst>
      <p:ext uri="{BB962C8B-B14F-4D97-AF65-F5344CB8AC3E}">
        <p14:creationId xmlns:p14="http://schemas.microsoft.com/office/powerpoint/2010/main" val="4029596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E7D0E-7347-2E81-A154-3EB3F0E60C02}"/>
              </a:ext>
            </a:extLst>
          </p:cNvPr>
          <p:cNvSpPr/>
          <p:nvPr/>
        </p:nvSpPr>
        <p:spPr>
          <a:xfrm>
            <a:off x="3523488" y="2244731"/>
            <a:ext cx="4907929" cy="236853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DBE24-47B6-4EF2-A058-05B3ED4AC2F5}"/>
              </a:ext>
            </a:extLst>
          </p:cNvPr>
          <p:cNvSpPr>
            <a:spLocks noGrp="1"/>
          </p:cNvSpPr>
          <p:nvPr>
            <p:ph type="title"/>
          </p:nvPr>
        </p:nvSpPr>
        <p:spPr/>
        <p:txBody>
          <a:bodyPr>
            <a:normAutofit/>
          </a:bodyPr>
          <a:lstStyle/>
          <a:p>
            <a:r>
              <a:rPr lang="en-US" sz="4000">
                <a:solidFill>
                  <a:srgbClr val="1F3864"/>
                </a:solidFill>
              </a:rPr>
              <a:t>Practice SBAR</a:t>
            </a:r>
          </a:p>
        </p:txBody>
      </p:sp>
      <p:sp>
        <p:nvSpPr>
          <p:cNvPr id="3" name="Content Placeholder 2">
            <a:extLst>
              <a:ext uri="{FF2B5EF4-FFF2-40B4-BE49-F238E27FC236}">
                <a16:creationId xmlns:a16="http://schemas.microsoft.com/office/drawing/2014/main" id="{D2BF155F-611A-4F3E-94C2-ABE76ABD7875}"/>
              </a:ext>
            </a:extLst>
          </p:cNvPr>
          <p:cNvSpPr>
            <a:spLocks noGrp="1"/>
          </p:cNvSpPr>
          <p:nvPr>
            <p:ph idx="4294967295"/>
          </p:nvPr>
        </p:nvSpPr>
        <p:spPr>
          <a:xfrm>
            <a:off x="3689917" y="2437599"/>
            <a:ext cx="10515600" cy="4351338"/>
          </a:xfrm>
        </p:spPr>
        <p:txBody>
          <a:bodyPr vert="horz" lIns="91440" tIns="45720" rIns="91440" bIns="45720" rtlCol="0" anchor="t">
            <a:normAutofit/>
          </a:bodyPr>
          <a:lstStyle/>
          <a:p>
            <a:r>
              <a:rPr lang="en-US" dirty="0">
                <a:latin typeface="Source Sans Pro"/>
                <a:ea typeface="Source Sans Pro"/>
              </a:rPr>
              <a:t>Describe the </a:t>
            </a:r>
            <a:r>
              <a:rPr lang="en-US" b="1" dirty="0">
                <a:latin typeface="Source Sans Pro"/>
                <a:ea typeface="Source Sans Pro"/>
              </a:rPr>
              <a:t>S</a:t>
            </a:r>
            <a:r>
              <a:rPr lang="en-US" dirty="0">
                <a:latin typeface="Source Sans Pro"/>
                <a:ea typeface="Source Sans Pro"/>
              </a:rPr>
              <a:t>ituation</a:t>
            </a:r>
          </a:p>
          <a:p>
            <a:r>
              <a:rPr lang="en-US" dirty="0">
                <a:latin typeface="Source Sans Pro"/>
                <a:ea typeface="Source Sans Pro"/>
              </a:rPr>
              <a:t>Provide </a:t>
            </a:r>
            <a:r>
              <a:rPr lang="en-US" b="1" dirty="0">
                <a:latin typeface="Source Sans Pro"/>
                <a:ea typeface="Source Sans Pro"/>
              </a:rPr>
              <a:t>B</a:t>
            </a:r>
            <a:r>
              <a:rPr lang="en-US" dirty="0">
                <a:latin typeface="Source Sans Pro"/>
                <a:ea typeface="Source Sans Pro"/>
              </a:rPr>
              <a:t>ackground</a:t>
            </a:r>
          </a:p>
          <a:p>
            <a:r>
              <a:rPr lang="en-US" dirty="0">
                <a:latin typeface="Source Sans Pro"/>
                <a:ea typeface="Source Sans Pro"/>
              </a:rPr>
              <a:t>What is your </a:t>
            </a:r>
            <a:r>
              <a:rPr lang="en-US" b="1" dirty="0">
                <a:latin typeface="Source Sans Pro"/>
                <a:ea typeface="Source Sans Pro"/>
              </a:rPr>
              <a:t>A</a:t>
            </a:r>
            <a:r>
              <a:rPr lang="en-US" dirty="0">
                <a:latin typeface="Source Sans Pro"/>
                <a:ea typeface="Source Sans Pro"/>
              </a:rPr>
              <a:t>ssessment</a:t>
            </a:r>
          </a:p>
          <a:p>
            <a:r>
              <a:rPr lang="en-US" dirty="0">
                <a:latin typeface="Source Sans Pro"/>
                <a:ea typeface="Source Sans Pro"/>
              </a:rPr>
              <a:t>Provide </a:t>
            </a:r>
            <a:r>
              <a:rPr lang="en-US" b="1" dirty="0">
                <a:latin typeface="Source Sans Pro"/>
                <a:ea typeface="Source Sans Pro"/>
              </a:rPr>
              <a:t>R</a:t>
            </a:r>
            <a:r>
              <a:rPr lang="en-US" dirty="0">
                <a:latin typeface="Source Sans Pro"/>
                <a:ea typeface="Source Sans Pro"/>
              </a:rPr>
              <a:t>ecommendation</a:t>
            </a:r>
          </a:p>
        </p:txBody>
      </p:sp>
      <p:pic>
        <p:nvPicPr>
          <p:cNvPr id="4" name="Picture 4" descr="A picture containing text, clock&#10;&#10;Description automatically generated">
            <a:extLst>
              <a:ext uri="{FF2B5EF4-FFF2-40B4-BE49-F238E27FC236}">
                <a16:creationId xmlns:a16="http://schemas.microsoft.com/office/drawing/2014/main" id="{4B53BF18-00C2-405C-6D81-711971EC822B}"/>
              </a:ext>
            </a:extLst>
          </p:cNvPr>
          <p:cNvPicPr>
            <a:picLocks noChangeAspect="1"/>
          </p:cNvPicPr>
          <p:nvPr/>
        </p:nvPicPr>
        <p:blipFill>
          <a:blip r:embed="rId3"/>
          <a:stretch>
            <a:fillRect/>
          </a:stretch>
        </p:blipFill>
        <p:spPr>
          <a:xfrm>
            <a:off x="-89799" y="3706135"/>
            <a:ext cx="3779716" cy="2636600"/>
          </a:xfrm>
          <a:prstGeom prst="rect">
            <a:avLst/>
          </a:prstGeom>
        </p:spPr>
      </p:pic>
    </p:spTree>
    <p:extLst>
      <p:ext uri="{BB962C8B-B14F-4D97-AF65-F5344CB8AC3E}">
        <p14:creationId xmlns:p14="http://schemas.microsoft.com/office/powerpoint/2010/main" val="698530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444A-CD6D-4529-9EBB-027FA2D99B02}"/>
              </a:ext>
            </a:extLst>
          </p:cNvPr>
          <p:cNvSpPr>
            <a:spLocks noGrp="1"/>
          </p:cNvSpPr>
          <p:nvPr>
            <p:ph type="title"/>
          </p:nvPr>
        </p:nvSpPr>
        <p:spPr/>
        <p:txBody>
          <a:bodyPr>
            <a:normAutofit/>
          </a:bodyPr>
          <a:lstStyle/>
          <a:p>
            <a:r>
              <a:rPr lang="en-US" sz="4000" dirty="0">
                <a:solidFill>
                  <a:schemeClr val="accent1">
                    <a:lumMod val="50000"/>
                  </a:schemeClr>
                </a:solidFill>
                <a:latin typeface="Source Sans Pro"/>
                <a:ea typeface="Source Sans Pro"/>
              </a:rPr>
              <a:t>Example SBAR</a:t>
            </a:r>
          </a:p>
        </p:txBody>
      </p:sp>
      <p:sp>
        <p:nvSpPr>
          <p:cNvPr id="3" name="Content Placeholder 2">
            <a:extLst>
              <a:ext uri="{FF2B5EF4-FFF2-40B4-BE49-F238E27FC236}">
                <a16:creationId xmlns:a16="http://schemas.microsoft.com/office/drawing/2014/main" id="{6A0281B6-285F-42E6-B7A5-7117426DCE7B}"/>
              </a:ext>
            </a:extLst>
          </p:cNvPr>
          <p:cNvSpPr>
            <a:spLocks noGrp="1"/>
          </p:cNvSpPr>
          <p:nvPr>
            <p:ph idx="1"/>
          </p:nvPr>
        </p:nvSpPr>
        <p:spPr>
          <a:xfrm>
            <a:off x="838200" y="1825624"/>
            <a:ext cx="10515600" cy="5288407"/>
          </a:xfrm>
        </p:spPr>
        <p:txBody>
          <a:bodyPr vert="horz" lIns="91440" tIns="45720" rIns="91440" bIns="45720" rtlCol="0" anchor="t">
            <a:normAutofit/>
          </a:bodyPr>
          <a:lstStyle/>
          <a:p>
            <a:pPr marL="0" indent="0">
              <a:buNone/>
            </a:pPr>
            <a:r>
              <a:rPr lang="en-US" sz="3200" i="1" dirty="0">
                <a:latin typeface="Source Sans Pro"/>
                <a:ea typeface="Source Sans Pro"/>
              </a:rPr>
              <a:t>'This is a 14-year-old girl who had a prolonged convulsion and was convulsing on arrival; her seizures were stopped with one 10 mg dose of diazepam and now she remains sleepy, has normal vital signs and no fever. She is being transferred for further evaluation of her seizure. Monitor the airway as she has received sedating medications (diazepam).'</a:t>
            </a:r>
            <a:br>
              <a:rPr lang="en-US" sz="3600" dirty="0"/>
            </a:br>
            <a:endParaRPr lang="en-US" sz="3600" i="1"/>
          </a:p>
        </p:txBody>
      </p:sp>
    </p:spTree>
    <p:extLst>
      <p:ext uri="{BB962C8B-B14F-4D97-AF65-F5344CB8AC3E}">
        <p14:creationId xmlns:p14="http://schemas.microsoft.com/office/powerpoint/2010/main" val="3593616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8FD1-147F-46E0-9E03-A828E00915AD}"/>
              </a:ext>
            </a:extLst>
          </p:cNvPr>
          <p:cNvSpPr>
            <a:spLocks noGrp="1"/>
          </p:cNvSpPr>
          <p:nvPr>
            <p:ph type="title"/>
          </p:nvPr>
        </p:nvSpPr>
        <p:spPr/>
        <p:txBody>
          <a:bodyPr>
            <a:normAutofit/>
          </a:bodyPr>
          <a:lstStyle/>
          <a:p>
            <a:r>
              <a:rPr lang="en-US" sz="4000" dirty="0">
                <a:solidFill>
                  <a:srgbClr val="1F3864"/>
                </a:solidFill>
              </a:rPr>
              <a:t>Case 3</a:t>
            </a:r>
          </a:p>
        </p:txBody>
      </p:sp>
      <p:sp>
        <p:nvSpPr>
          <p:cNvPr id="3" name="Content Placeholder 2">
            <a:extLst>
              <a:ext uri="{FF2B5EF4-FFF2-40B4-BE49-F238E27FC236}">
                <a16:creationId xmlns:a16="http://schemas.microsoft.com/office/drawing/2014/main" id="{90A3C791-3DC0-4B83-A87B-38C6EE1B87C7}"/>
              </a:ext>
            </a:extLst>
          </p:cNvPr>
          <p:cNvSpPr>
            <a:spLocks noGrp="1"/>
          </p:cNvSpPr>
          <p:nvPr>
            <p:ph idx="1"/>
          </p:nvPr>
        </p:nvSpPr>
        <p:spPr/>
        <p:txBody>
          <a:bodyPr vert="horz" lIns="91440" tIns="45720" rIns="91440" bIns="45720" rtlCol="0" anchor="t">
            <a:normAutofit/>
          </a:bodyPr>
          <a:lstStyle/>
          <a:p>
            <a:pPr marL="0" indent="0">
              <a:buNone/>
            </a:pPr>
            <a:r>
              <a:rPr lang="en-US" sz="2400" dirty="0">
                <a:latin typeface="Source Sans Pro"/>
                <a:ea typeface="Source Sans Pro"/>
              </a:rPr>
              <a:t>A 75-year-old man had chest pain while walking home from the market. He was brought to you by taxi. He says that the chest pain started 30 minutes ago and felt like a lot of pressure in the </a:t>
            </a:r>
            <a:r>
              <a:rPr lang="en-US" sz="2400" dirty="0" err="1">
                <a:latin typeface="Source Sans Pro"/>
                <a:ea typeface="Source Sans Pro"/>
              </a:rPr>
              <a:t>centre</a:t>
            </a:r>
            <a:r>
              <a:rPr lang="en-US" sz="2400" dirty="0">
                <a:latin typeface="Source Sans Pro"/>
                <a:ea typeface="Source Sans Pro"/>
              </a:rPr>
              <a:t> of his chest. He has no allergies. He takes a blood pressure medication but cannot recall the medication’s name. He had a heart attack 2 years ago that felt very much like the pain he was having today. His last meal was 6 hours ago. The pain started while he was walking home carrying several heavy bags, though he now has no pain. His vital signs, ABCDE survey, and head-to-toe examination are normal. You have given aspirin and started an IV line and will now handover to the senior healthcare worker.</a:t>
            </a:r>
            <a:endParaRPr lang="en-US" sz="2400" dirty="0"/>
          </a:p>
        </p:txBody>
      </p:sp>
      <p:pic>
        <p:nvPicPr>
          <p:cNvPr id="4" name="Picture 4" descr="A picture containing text&#10;&#10;Description automatically generated">
            <a:extLst>
              <a:ext uri="{FF2B5EF4-FFF2-40B4-BE49-F238E27FC236}">
                <a16:creationId xmlns:a16="http://schemas.microsoft.com/office/drawing/2014/main" id="{E3F02B16-9266-7906-BFF8-80BF5337640F}"/>
              </a:ext>
            </a:extLst>
          </p:cNvPr>
          <p:cNvPicPr>
            <a:picLocks noChangeAspect="1"/>
          </p:cNvPicPr>
          <p:nvPr/>
        </p:nvPicPr>
        <p:blipFill>
          <a:blip r:embed="rId3"/>
          <a:stretch>
            <a:fillRect/>
          </a:stretch>
        </p:blipFill>
        <p:spPr>
          <a:xfrm>
            <a:off x="9118060" y="4353124"/>
            <a:ext cx="2743200" cy="1913114"/>
          </a:xfrm>
          <a:prstGeom prst="rect">
            <a:avLst/>
          </a:prstGeom>
        </p:spPr>
      </p:pic>
    </p:spTree>
    <p:extLst>
      <p:ext uri="{BB962C8B-B14F-4D97-AF65-F5344CB8AC3E}">
        <p14:creationId xmlns:p14="http://schemas.microsoft.com/office/powerpoint/2010/main" val="728737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8FD1-147F-46E0-9E03-A828E00915AD}"/>
              </a:ext>
            </a:extLst>
          </p:cNvPr>
          <p:cNvSpPr>
            <a:spLocks noGrp="1"/>
          </p:cNvSpPr>
          <p:nvPr>
            <p:ph type="title"/>
          </p:nvPr>
        </p:nvSpPr>
        <p:spPr/>
        <p:txBody>
          <a:bodyPr>
            <a:normAutofit/>
          </a:bodyPr>
          <a:lstStyle/>
          <a:p>
            <a:r>
              <a:rPr lang="en-US" sz="4000" dirty="0">
                <a:solidFill>
                  <a:srgbClr val="1F3864"/>
                </a:solidFill>
              </a:rPr>
              <a:t>Case 3</a:t>
            </a:r>
          </a:p>
        </p:txBody>
      </p:sp>
      <p:sp>
        <p:nvSpPr>
          <p:cNvPr id="3" name="Content Placeholder 2">
            <a:extLst>
              <a:ext uri="{FF2B5EF4-FFF2-40B4-BE49-F238E27FC236}">
                <a16:creationId xmlns:a16="http://schemas.microsoft.com/office/drawing/2014/main" id="{90A3C791-3DC0-4B83-A87B-38C6EE1B87C7}"/>
              </a:ext>
            </a:extLst>
          </p:cNvPr>
          <p:cNvSpPr>
            <a:spLocks noGrp="1"/>
          </p:cNvSpPr>
          <p:nvPr>
            <p:ph idx="1"/>
          </p:nvPr>
        </p:nvSpPr>
        <p:spPr/>
        <p:txBody>
          <a:bodyPr vert="horz" lIns="91440" tIns="45720" rIns="91440" bIns="45720" rtlCol="0" anchor="t">
            <a:normAutofit/>
          </a:bodyPr>
          <a:lstStyle/>
          <a:p>
            <a:pPr marL="0" indent="0">
              <a:buNone/>
            </a:pPr>
            <a:r>
              <a:rPr lang="en-US" sz="2400" dirty="0">
                <a:latin typeface="Source Sans Pro"/>
                <a:ea typeface="Source Sans Pro"/>
              </a:rPr>
              <a:t>A </a:t>
            </a:r>
            <a:r>
              <a:rPr lang="en-US" sz="2400" dirty="0">
                <a:solidFill>
                  <a:srgbClr val="FF0000"/>
                </a:solidFill>
                <a:latin typeface="Source Sans Pro"/>
                <a:ea typeface="Source Sans Pro"/>
              </a:rPr>
              <a:t>75-year-old man </a:t>
            </a:r>
            <a:r>
              <a:rPr lang="en-US" sz="2400" dirty="0">
                <a:latin typeface="Source Sans Pro"/>
                <a:ea typeface="Source Sans Pro"/>
              </a:rPr>
              <a:t>had </a:t>
            </a:r>
            <a:r>
              <a:rPr lang="en-US" sz="2400" dirty="0">
                <a:solidFill>
                  <a:srgbClr val="FF0000"/>
                </a:solidFill>
                <a:latin typeface="Source Sans Pro"/>
                <a:ea typeface="Source Sans Pro"/>
              </a:rPr>
              <a:t>chest pain while walking </a:t>
            </a:r>
            <a:r>
              <a:rPr lang="en-US" sz="2400" dirty="0">
                <a:latin typeface="Source Sans Pro"/>
                <a:ea typeface="Source Sans Pro"/>
              </a:rPr>
              <a:t>home from the market. He was brought to you by taxi. He says that the chest pain </a:t>
            </a:r>
            <a:r>
              <a:rPr lang="en-US" sz="2400" dirty="0">
                <a:solidFill>
                  <a:srgbClr val="FF0000"/>
                </a:solidFill>
                <a:latin typeface="Source Sans Pro"/>
                <a:ea typeface="Source Sans Pro"/>
              </a:rPr>
              <a:t>started 30 minutes ago and felt like a lot of pressure in the </a:t>
            </a:r>
            <a:r>
              <a:rPr lang="en-US" sz="2400" dirty="0" err="1">
                <a:solidFill>
                  <a:srgbClr val="FF0000"/>
                </a:solidFill>
                <a:latin typeface="Source Sans Pro"/>
                <a:ea typeface="Source Sans Pro"/>
              </a:rPr>
              <a:t>centre</a:t>
            </a:r>
            <a:r>
              <a:rPr lang="en-US" sz="2400" dirty="0">
                <a:solidFill>
                  <a:srgbClr val="FF0000"/>
                </a:solidFill>
                <a:latin typeface="Source Sans Pro"/>
                <a:ea typeface="Source Sans Pro"/>
              </a:rPr>
              <a:t> of his chest.</a:t>
            </a:r>
            <a:r>
              <a:rPr lang="en-US" sz="2400" dirty="0">
                <a:latin typeface="Source Sans Pro"/>
                <a:ea typeface="Source Sans Pro"/>
              </a:rPr>
              <a:t> He has </a:t>
            </a:r>
            <a:r>
              <a:rPr lang="en-US" sz="2400" dirty="0">
                <a:solidFill>
                  <a:schemeClr val="accent1"/>
                </a:solidFill>
                <a:latin typeface="Source Sans Pro"/>
                <a:ea typeface="Source Sans Pro"/>
              </a:rPr>
              <a:t>no allergies</a:t>
            </a:r>
            <a:r>
              <a:rPr lang="en-US" sz="2400" dirty="0">
                <a:latin typeface="Source Sans Pro"/>
                <a:ea typeface="Source Sans Pro"/>
              </a:rPr>
              <a:t>. He takes a </a:t>
            </a:r>
            <a:r>
              <a:rPr lang="en-US" sz="2400" dirty="0">
                <a:solidFill>
                  <a:schemeClr val="accent1"/>
                </a:solidFill>
                <a:latin typeface="Source Sans Pro"/>
                <a:ea typeface="Source Sans Pro"/>
              </a:rPr>
              <a:t>blood pressure medication</a:t>
            </a:r>
            <a:r>
              <a:rPr lang="en-US" sz="2400" dirty="0">
                <a:latin typeface="Source Sans Pro"/>
                <a:ea typeface="Source Sans Pro"/>
              </a:rPr>
              <a:t>, but cannot recall the medication’s name. He had a </a:t>
            </a:r>
            <a:r>
              <a:rPr lang="en-US" sz="2400" dirty="0">
                <a:solidFill>
                  <a:schemeClr val="accent1"/>
                </a:solidFill>
                <a:latin typeface="Source Sans Pro"/>
                <a:ea typeface="Source Sans Pro"/>
              </a:rPr>
              <a:t>heart attack 2 years ago </a:t>
            </a:r>
            <a:r>
              <a:rPr lang="en-US" sz="2400" dirty="0">
                <a:latin typeface="Source Sans Pro"/>
                <a:ea typeface="Source Sans Pro"/>
              </a:rPr>
              <a:t>that felt very much </a:t>
            </a:r>
            <a:r>
              <a:rPr lang="en-US" sz="2400" dirty="0">
                <a:solidFill>
                  <a:schemeClr val="accent1"/>
                </a:solidFill>
                <a:latin typeface="Source Sans Pro"/>
                <a:ea typeface="Source Sans Pro"/>
              </a:rPr>
              <a:t>like the pain he was having today</a:t>
            </a:r>
            <a:r>
              <a:rPr lang="en-US" sz="2400" dirty="0">
                <a:latin typeface="Source Sans Pro"/>
                <a:ea typeface="Source Sans Pro"/>
              </a:rPr>
              <a:t>. His </a:t>
            </a:r>
            <a:r>
              <a:rPr lang="en-US" sz="2400" dirty="0">
                <a:solidFill>
                  <a:schemeClr val="accent1"/>
                </a:solidFill>
                <a:latin typeface="Source Sans Pro"/>
                <a:ea typeface="Source Sans Pro"/>
              </a:rPr>
              <a:t>last meal was 6 hours ago.</a:t>
            </a:r>
            <a:r>
              <a:rPr lang="en-US" sz="2400" dirty="0">
                <a:latin typeface="Source Sans Pro"/>
                <a:ea typeface="Source Sans Pro"/>
              </a:rPr>
              <a:t> The pain started while he was walking home carrying several heavy bags, though he </a:t>
            </a:r>
            <a:r>
              <a:rPr lang="en-US" sz="2400" dirty="0">
                <a:solidFill>
                  <a:srgbClr val="FF0000"/>
                </a:solidFill>
                <a:latin typeface="Source Sans Pro"/>
                <a:ea typeface="Source Sans Pro"/>
              </a:rPr>
              <a:t>now has no pain</a:t>
            </a:r>
            <a:r>
              <a:rPr lang="en-US" sz="2400" dirty="0">
                <a:latin typeface="Source Sans Pro"/>
                <a:ea typeface="Source Sans Pro"/>
              </a:rPr>
              <a:t>. His </a:t>
            </a:r>
            <a:r>
              <a:rPr lang="en-US" sz="2400" dirty="0">
                <a:solidFill>
                  <a:schemeClr val="accent1"/>
                </a:solidFill>
                <a:latin typeface="Source Sans Pro"/>
                <a:ea typeface="Source Sans Pro"/>
              </a:rPr>
              <a:t>vital signs, ABCDE survey, and head-to-toe examination are normal.</a:t>
            </a:r>
            <a:r>
              <a:rPr lang="en-US" sz="2400" dirty="0">
                <a:latin typeface="Source Sans Pro"/>
                <a:ea typeface="Source Sans Pro"/>
              </a:rPr>
              <a:t> You have given </a:t>
            </a:r>
            <a:r>
              <a:rPr lang="en-US" sz="2400" dirty="0">
                <a:solidFill>
                  <a:srgbClr val="00B050"/>
                </a:solidFill>
                <a:latin typeface="Source Sans Pro"/>
                <a:ea typeface="Source Sans Pro"/>
              </a:rPr>
              <a:t>aspirin and started an IV line</a:t>
            </a:r>
            <a:r>
              <a:rPr lang="en-US" sz="2400" dirty="0">
                <a:latin typeface="Source Sans Pro"/>
                <a:ea typeface="Source Sans Pro"/>
              </a:rPr>
              <a:t> and will now handover to the senior healthcare worker.</a:t>
            </a:r>
          </a:p>
        </p:txBody>
      </p:sp>
    </p:spTree>
    <p:extLst>
      <p:ext uri="{BB962C8B-B14F-4D97-AF65-F5344CB8AC3E}">
        <p14:creationId xmlns:p14="http://schemas.microsoft.com/office/powerpoint/2010/main" val="1840168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E7D0E-7347-2E81-A154-3EB3F0E60C02}"/>
              </a:ext>
            </a:extLst>
          </p:cNvPr>
          <p:cNvSpPr/>
          <p:nvPr/>
        </p:nvSpPr>
        <p:spPr>
          <a:xfrm>
            <a:off x="3523488" y="2244731"/>
            <a:ext cx="4907929" cy="236853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DBE24-47B6-4EF2-A058-05B3ED4AC2F5}"/>
              </a:ext>
            </a:extLst>
          </p:cNvPr>
          <p:cNvSpPr>
            <a:spLocks noGrp="1"/>
          </p:cNvSpPr>
          <p:nvPr>
            <p:ph type="title"/>
          </p:nvPr>
        </p:nvSpPr>
        <p:spPr/>
        <p:txBody>
          <a:bodyPr>
            <a:normAutofit/>
          </a:bodyPr>
          <a:lstStyle/>
          <a:p>
            <a:r>
              <a:rPr lang="en-US" sz="4000">
                <a:solidFill>
                  <a:srgbClr val="1F3864"/>
                </a:solidFill>
              </a:rPr>
              <a:t>Practice SBAR</a:t>
            </a:r>
          </a:p>
        </p:txBody>
      </p:sp>
      <p:sp>
        <p:nvSpPr>
          <p:cNvPr id="3" name="Content Placeholder 2">
            <a:extLst>
              <a:ext uri="{FF2B5EF4-FFF2-40B4-BE49-F238E27FC236}">
                <a16:creationId xmlns:a16="http://schemas.microsoft.com/office/drawing/2014/main" id="{D2BF155F-611A-4F3E-94C2-ABE76ABD7875}"/>
              </a:ext>
            </a:extLst>
          </p:cNvPr>
          <p:cNvSpPr>
            <a:spLocks noGrp="1"/>
          </p:cNvSpPr>
          <p:nvPr>
            <p:ph idx="4294967295"/>
          </p:nvPr>
        </p:nvSpPr>
        <p:spPr>
          <a:xfrm>
            <a:off x="3689917" y="2437599"/>
            <a:ext cx="10515600" cy="4351338"/>
          </a:xfrm>
        </p:spPr>
        <p:txBody>
          <a:bodyPr vert="horz" lIns="91440" tIns="45720" rIns="91440" bIns="45720" rtlCol="0" anchor="t">
            <a:normAutofit/>
          </a:bodyPr>
          <a:lstStyle/>
          <a:p>
            <a:r>
              <a:rPr lang="en-US" dirty="0">
                <a:latin typeface="Source Sans Pro"/>
                <a:ea typeface="Source Sans Pro"/>
              </a:rPr>
              <a:t>Describe the </a:t>
            </a:r>
            <a:r>
              <a:rPr lang="en-US" b="1" dirty="0">
                <a:latin typeface="Source Sans Pro"/>
                <a:ea typeface="Source Sans Pro"/>
              </a:rPr>
              <a:t>S</a:t>
            </a:r>
            <a:r>
              <a:rPr lang="en-US" dirty="0">
                <a:latin typeface="Source Sans Pro"/>
                <a:ea typeface="Source Sans Pro"/>
              </a:rPr>
              <a:t>ituation</a:t>
            </a:r>
          </a:p>
          <a:p>
            <a:r>
              <a:rPr lang="en-US" dirty="0">
                <a:latin typeface="Source Sans Pro"/>
                <a:ea typeface="Source Sans Pro"/>
              </a:rPr>
              <a:t>Provide </a:t>
            </a:r>
            <a:r>
              <a:rPr lang="en-US" b="1" dirty="0">
                <a:latin typeface="Source Sans Pro"/>
                <a:ea typeface="Source Sans Pro"/>
              </a:rPr>
              <a:t>B</a:t>
            </a:r>
            <a:r>
              <a:rPr lang="en-US" dirty="0">
                <a:latin typeface="Source Sans Pro"/>
                <a:ea typeface="Source Sans Pro"/>
              </a:rPr>
              <a:t>ackground</a:t>
            </a:r>
          </a:p>
          <a:p>
            <a:r>
              <a:rPr lang="en-US" dirty="0">
                <a:latin typeface="Source Sans Pro"/>
                <a:ea typeface="Source Sans Pro"/>
              </a:rPr>
              <a:t>What is your </a:t>
            </a:r>
            <a:r>
              <a:rPr lang="en-US" b="1" dirty="0">
                <a:latin typeface="Source Sans Pro"/>
                <a:ea typeface="Source Sans Pro"/>
              </a:rPr>
              <a:t>A</a:t>
            </a:r>
            <a:r>
              <a:rPr lang="en-US" dirty="0">
                <a:latin typeface="Source Sans Pro"/>
                <a:ea typeface="Source Sans Pro"/>
              </a:rPr>
              <a:t>ssessment</a:t>
            </a:r>
          </a:p>
          <a:p>
            <a:r>
              <a:rPr lang="en-US" dirty="0">
                <a:latin typeface="Source Sans Pro"/>
                <a:ea typeface="Source Sans Pro"/>
              </a:rPr>
              <a:t>Provide </a:t>
            </a:r>
            <a:r>
              <a:rPr lang="en-US" b="1" dirty="0">
                <a:latin typeface="Source Sans Pro"/>
                <a:ea typeface="Source Sans Pro"/>
              </a:rPr>
              <a:t>R</a:t>
            </a:r>
            <a:r>
              <a:rPr lang="en-US" dirty="0">
                <a:latin typeface="Source Sans Pro"/>
                <a:ea typeface="Source Sans Pro"/>
              </a:rPr>
              <a:t>ecommendation</a:t>
            </a:r>
          </a:p>
        </p:txBody>
      </p:sp>
      <p:pic>
        <p:nvPicPr>
          <p:cNvPr id="4" name="Picture 4" descr="A picture containing text, clock&#10;&#10;Description automatically generated">
            <a:extLst>
              <a:ext uri="{FF2B5EF4-FFF2-40B4-BE49-F238E27FC236}">
                <a16:creationId xmlns:a16="http://schemas.microsoft.com/office/drawing/2014/main" id="{4B53BF18-00C2-405C-6D81-711971EC822B}"/>
              </a:ext>
            </a:extLst>
          </p:cNvPr>
          <p:cNvPicPr>
            <a:picLocks noChangeAspect="1"/>
          </p:cNvPicPr>
          <p:nvPr/>
        </p:nvPicPr>
        <p:blipFill>
          <a:blip r:embed="rId3"/>
          <a:stretch>
            <a:fillRect/>
          </a:stretch>
        </p:blipFill>
        <p:spPr>
          <a:xfrm>
            <a:off x="-89799" y="3706135"/>
            <a:ext cx="3779716" cy="2636600"/>
          </a:xfrm>
          <a:prstGeom prst="rect">
            <a:avLst/>
          </a:prstGeom>
        </p:spPr>
      </p:pic>
    </p:spTree>
    <p:extLst>
      <p:ext uri="{BB962C8B-B14F-4D97-AF65-F5344CB8AC3E}">
        <p14:creationId xmlns:p14="http://schemas.microsoft.com/office/powerpoint/2010/main" val="798717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444A-CD6D-4529-9EBB-027FA2D99B02}"/>
              </a:ext>
            </a:extLst>
          </p:cNvPr>
          <p:cNvSpPr>
            <a:spLocks noGrp="1"/>
          </p:cNvSpPr>
          <p:nvPr>
            <p:ph type="title"/>
          </p:nvPr>
        </p:nvSpPr>
        <p:spPr/>
        <p:txBody>
          <a:bodyPr>
            <a:normAutofit/>
          </a:bodyPr>
          <a:lstStyle/>
          <a:p>
            <a:r>
              <a:rPr lang="en-US" sz="4000" dirty="0">
                <a:solidFill>
                  <a:srgbClr val="1F3864"/>
                </a:solidFill>
              </a:rPr>
              <a:t>Example SBAR</a:t>
            </a:r>
          </a:p>
        </p:txBody>
      </p:sp>
      <p:sp>
        <p:nvSpPr>
          <p:cNvPr id="3" name="Content Placeholder 2">
            <a:extLst>
              <a:ext uri="{FF2B5EF4-FFF2-40B4-BE49-F238E27FC236}">
                <a16:creationId xmlns:a16="http://schemas.microsoft.com/office/drawing/2014/main" id="{6A0281B6-285F-42E6-B7A5-7117426DCE7B}"/>
              </a:ext>
            </a:extLst>
          </p:cNvPr>
          <p:cNvSpPr>
            <a:spLocks noGrp="1"/>
          </p:cNvSpPr>
          <p:nvPr>
            <p:ph idx="1"/>
          </p:nvPr>
        </p:nvSpPr>
        <p:spPr>
          <a:xfrm>
            <a:off x="838200" y="1825624"/>
            <a:ext cx="10515600" cy="5288407"/>
          </a:xfrm>
        </p:spPr>
        <p:txBody>
          <a:bodyPr vert="horz" lIns="91440" tIns="45720" rIns="91440" bIns="45720" rtlCol="0" anchor="t">
            <a:normAutofit/>
          </a:bodyPr>
          <a:lstStyle/>
          <a:p>
            <a:pPr marL="0" indent="0">
              <a:buNone/>
            </a:pPr>
            <a:r>
              <a:rPr lang="en-US" sz="2400" i="1" dirty="0">
                <a:latin typeface="Source Sans Pro"/>
                <a:ea typeface="Source Sans Pro"/>
              </a:rPr>
              <a:t>'This is a 75-year-old man with a history of a heart attack who has had chest pain similar to his prior heart attack. The pain started while he was walking and lasted for more than 30 minutes, but is now gone. He has received aspirin and has an IV line. I am concerned he might have problems with his heart. He should be monitored for change in ABCDE or return of the chest pain.'</a:t>
            </a:r>
            <a:br>
              <a:rPr lang="en-US" sz="2400" dirty="0"/>
            </a:br>
            <a:endParaRPr lang="en-US" sz="2400" i="1" dirty="0"/>
          </a:p>
        </p:txBody>
      </p:sp>
    </p:spTree>
    <p:extLst>
      <p:ext uri="{BB962C8B-B14F-4D97-AF65-F5344CB8AC3E}">
        <p14:creationId xmlns:p14="http://schemas.microsoft.com/office/powerpoint/2010/main" val="527751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3752" y="2103437"/>
            <a:ext cx="10515600" cy="1325563"/>
          </a:xfrm>
        </p:spPr>
        <p:txBody>
          <a:bodyPr/>
          <a:lstStyle/>
          <a:p>
            <a:r>
              <a:rPr lang="en-US" dirty="0"/>
              <a:t>Questions</a:t>
            </a:r>
          </a:p>
        </p:txBody>
      </p:sp>
      <p:pic>
        <p:nvPicPr>
          <p:cNvPr id="3" name="Picture 4" descr="Logo, icon&#10;&#10;Description automatically generated">
            <a:extLst>
              <a:ext uri="{FF2B5EF4-FFF2-40B4-BE49-F238E27FC236}">
                <a16:creationId xmlns:a16="http://schemas.microsoft.com/office/drawing/2014/main" id="{7D985488-AC2E-EEE4-F3ED-D1C126FD8663}"/>
              </a:ext>
            </a:extLst>
          </p:cNvPr>
          <p:cNvPicPr>
            <a:picLocks noChangeAspect="1"/>
          </p:cNvPicPr>
          <p:nvPr/>
        </p:nvPicPr>
        <p:blipFill>
          <a:blip r:embed="rId3"/>
          <a:stretch>
            <a:fillRect/>
          </a:stretch>
        </p:blipFill>
        <p:spPr>
          <a:xfrm>
            <a:off x="3164541" y="1084192"/>
            <a:ext cx="6714564" cy="3488346"/>
          </a:xfrm>
          <a:prstGeom prst="rect">
            <a:avLst/>
          </a:prstGeom>
        </p:spPr>
      </p:pic>
    </p:spTree>
    <p:extLst>
      <p:ext uri="{BB962C8B-B14F-4D97-AF65-F5344CB8AC3E}">
        <p14:creationId xmlns:p14="http://schemas.microsoft.com/office/powerpoint/2010/main" val="3695609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EE35-4082-414B-995A-D779240EA82D}"/>
              </a:ext>
            </a:extLst>
          </p:cNvPr>
          <p:cNvSpPr>
            <a:spLocks noGrp="1"/>
          </p:cNvSpPr>
          <p:nvPr>
            <p:ph type="title"/>
          </p:nvPr>
        </p:nvSpPr>
        <p:spPr/>
        <p:txBody>
          <a:bodyPr>
            <a:normAutofit/>
          </a:bodyPr>
          <a:lstStyle/>
          <a:p>
            <a:r>
              <a:rPr lang="en-US" sz="4000">
                <a:solidFill>
                  <a:srgbClr val="1F3864"/>
                </a:solidFill>
              </a:rPr>
              <a:t>Conclusion</a:t>
            </a:r>
          </a:p>
        </p:txBody>
      </p:sp>
      <p:sp>
        <p:nvSpPr>
          <p:cNvPr id="3" name="Content Placeholder 2">
            <a:extLst>
              <a:ext uri="{FF2B5EF4-FFF2-40B4-BE49-F238E27FC236}">
                <a16:creationId xmlns:a16="http://schemas.microsoft.com/office/drawing/2014/main" id="{11C3DEF4-6071-4C82-AEDD-88DD7E454575}"/>
              </a:ext>
            </a:extLst>
          </p:cNvPr>
          <p:cNvSpPr>
            <a:spLocks noGrp="1"/>
          </p:cNvSpPr>
          <p:nvPr>
            <p:ph idx="1"/>
          </p:nvPr>
        </p:nvSpPr>
        <p:spPr/>
        <p:txBody>
          <a:bodyPr vert="horz" lIns="91440" tIns="45720" rIns="91440" bIns="45720" rtlCol="0" anchor="t">
            <a:normAutofit/>
          </a:bodyPr>
          <a:lstStyle/>
          <a:p>
            <a:r>
              <a:rPr lang="en-US" sz="2400" dirty="0">
                <a:latin typeface="Source Sans Pro"/>
                <a:ea typeface="Source Sans Pro"/>
                <a:cs typeface="Roboto"/>
              </a:rPr>
              <a:t>Transferring patients is an important and vital part of your job.</a:t>
            </a:r>
            <a:endParaRPr lang="en-US" sz="2400" dirty="0"/>
          </a:p>
          <a:p>
            <a:r>
              <a:rPr lang="en-US" sz="2400" dirty="0">
                <a:latin typeface="Source Sans Pro"/>
                <a:ea typeface="Source Sans Pro"/>
                <a:cs typeface="Roboto"/>
              </a:rPr>
              <a:t>Destination planning is important to ensure adequate resources at the destination site.</a:t>
            </a:r>
            <a:endParaRPr lang="en-US" sz="2400" dirty="0"/>
          </a:p>
          <a:p>
            <a:r>
              <a:rPr lang="en-US" sz="2400" dirty="0">
                <a:latin typeface="Source Sans Pro"/>
                <a:ea typeface="Source Sans Pro"/>
                <a:cs typeface="Roboto"/>
              </a:rPr>
              <a:t>Transport should have a minimum of 2 people ensuring 1 person is always with the patient providing continual monitoring.</a:t>
            </a:r>
            <a:endParaRPr lang="en-US" sz="2400" dirty="0"/>
          </a:p>
          <a:p>
            <a:r>
              <a:rPr lang="en-US" sz="2400" dirty="0">
                <a:latin typeface="Source Sans Pro"/>
                <a:ea typeface="Source Sans Pro"/>
                <a:cs typeface="Roboto"/>
              </a:rPr>
              <a:t>Handover is a crucial part in providing appropriate care to the patient therefore use the SBAR method.</a:t>
            </a:r>
            <a:endParaRPr lang="en-US" sz="2400" dirty="0"/>
          </a:p>
        </p:txBody>
      </p:sp>
    </p:spTree>
    <p:extLst>
      <p:ext uri="{BB962C8B-B14F-4D97-AF65-F5344CB8AC3E}">
        <p14:creationId xmlns:p14="http://schemas.microsoft.com/office/powerpoint/2010/main" val="112381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58D7-61C3-4991-9B46-C5B9FD2C9C7D}"/>
              </a:ext>
            </a:extLst>
          </p:cNvPr>
          <p:cNvSpPr>
            <a:spLocks noGrp="1"/>
          </p:cNvSpPr>
          <p:nvPr>
            <p:ph type="title"/>
          </p:nvPr>
        </p:nvSpPr>
        <p:spPr/>
        <p:txBody>
          <a:bodyPr>
            <a:normAutofit/>
          </a:bodyPr>
          <a:lstStyle/>
          <a:p>
            <a:r>
              <a:rPr lang="en-US" sz="4000">
                <a:solidFill>
                  <a:srgbClr val="1F3864"/>
                </a:solidFill>
                <a:latin typeface="Source Sans Pro"/>
                <a:ea typeface="Source Sans Pro"/>
                <a:cs typeface="Roboto"/>
              </a:rPr>
              <a:t>Transferring Patients</a:t>
            </a:r>
          </a:p>
        </p:txBody>
      </p:sp>
      <p:sp>
        <p:nvSpPr>
          <p:cNvPr id="3" name="Content Placeholder 2">
            <a:extLst>
              <a:ext uri="{FF2B5EF4-FFF2-40B4-BE49-F238E27FC236}">
                <a16:creationId xmlns:a16="http://schemas.microsoft.com/office/drawing/2014/main" id="{176A799B-F7F5-4E68-A8BC-265670D940B7}"/>
              </a:ext>
            </a:extLst>
          </p:cNvPr>
          <p:cNvSpPr>
            <a:spLocks noGrp="1"/>
          </p:cNvSpPr>
          <p:nvPr>
            <p:ph idx="1"/>
          </p:nvPr>
        </p:nvSpPr>
        <p:spPr/>
        <p:txBody>
          <a:bodyPr vert="horz" lIns="91440" tIns="45720" rIns="91440" bIns="45720" rtlCol="0" anchor="t">
            <a:normAutofit/>
          </a:bodyPr>
          <a:lstStyle/>
          <a:p>
            <a:r>
              <a:rPr lang="en-US" sz="2400" dirty="0">
                <a:latin typeface="Source Sans Pro"/>
                <a:ea typeface="Source Sans Pro"/>
                <a:cs typeface="Roboto"/>
              </a:rPr>
              <a:t>BEC is a course for providers working in the field, on ambulances and in health care facilities. </a:t>
            </a:r>
          </a:p>
          <a:p>
            <a:pPr lvl="1"/>
            <a:r>
              <a:rPr lang="en-US" dirty="0">
                <a:latin typeface="Source Sans Pro"/>
                <a:ea typeface="Source Sans Pro"/>
                <a:cs typeface="Roboto"/>
              </a:rPr>
              <a:t>Patients will require transfer from scene to first facility or between facilities.</a:t>
            </a:r>
          </a:p>
          <a:p>
            <a:endParaRPr lang="en-US" sz="2400" dirty="0"/>
          </a:p>
          <a:p>
            <a:r>
              <a:rPr lang="en-US" sz="2400" dirty="0">
                <a:latin typeface="Source Sans Pro"/>
                <a:ea typeface="Source Sans Pro"/>
                <a:cs typeface="Roboto"/>
              </a:rPr>
              <a:t>Steps in transferring patients:</a:t>
            </a:r>
          </a:p>
          <a:p>
            <a:pPr lvl="1"/>
            <a:r>
              <a:rPr lang="en-US" dirty="0">
                <a:latin typeface="Source Sans Pro"/>
                <a:ea typeface="Source Sans Pro"/>
                <a:cs typeface="Roboto"/>
              </a:rPr>
              <a:t>Destination planning</a:t>
            </a:r>
          </a:p>
          <a:p>
            <a:pPr lvl="1"/>
            <a:r>
              <a:rPr lang="en-US" dirty="0">
                <a:latin typeface="Source Sans Pro"/>
                <a:ea typeface="Source Sans Pro"/>
                <a:cs typeface="Roboto"/>
              </a:rPr>
              <a:t>Transport</a:t>
            </a:r>
          </a:p>
          <a:p>
            <a:pPr lvl="1"/>
            <a:r>
              <a:rPr lang="en-US" dirty="0">
                <a:latin typeface="Source Sans Pro"/>
                <a:ea typeface="Source Sans Pro"/>
                <a:cs typeface="Roboto"/>
              </a:rPr>
              <a:t>Handover</a:t>
            </a:r>
          </a:p>
        </p:txBody>
      </p:sp>
      <p:pic>
        <p:nvPicPr>
          <p:cNvPr id="4" name="Picture 3">
            <a:extLst>
              <a:ext uri="{FF2B5EF4-FFF2-40B4-BE49-F238E27FC236}">
                <a16:creationId xmlns:a16="http://schemas.microsoft.com/office/drawing/2014/main" id="{D63AFBDA-97D4-0555-E86C-843837E09DBB}"/>
              </a:ext>
            </a:extLst>
          </p:cNvPr>
          <p:cNvPicPr>
            <a:picLocks noChangeAspect="1"/>
          </p:cNvPicPr>
          <p:nvPr/>
        </p:nvPicPr>
        <p:blipFill>
          <a:blip r:embed="rId3"/>
          <a:stretch>
            <a:fillRect/>
          </a:stretch>
        </p:blipFill>
        <p:spPr>
          <a:xfrm>
            <a:off x="4846193" y="3101103"/>
            <a:ext cx="6233525" cy="3075860"/>
          </a:xfrm>
          <a:prstGeom prst="rect">
            <a:avLst/>
          </a:prstGeom>
        </p:spPr>
      </p:pic>
    </p:spTree>
    <p:extLst>
      <p:ext uri="{BB962C8B-B14F-4D97-AF65-F5344CB8AC3E}">
        <p14:creationId xmlns:p14="http://schemas.microsoft.com/office/powerpoint/2010/main" val="525292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3431-5922-49F2-8C1F-14E00D4ACE1D}"/>
              </a:ext>
            </a:extLst>
          </p:cNvPr>
          <p:cNvSpPr>
            <a:spLocks noGrp="1"/>
          </p:cNvSpPr>
          <p:nvPr>
            <p:ph type="title"/>
          </p:nvPr>
        </p:nvSpPr>
        <p:spPr/>
        <p:txBody>
          <a:bodyPr>
            <a:normAutofit/>
          </a:bodyPr>
          <a:lstStyle/>
          <a:p>
            <a:r>
              <a:rPr lang="en-US" sz="4000">
                <a:solidFill>
                  <a:srgbClr val="1F3864"/>
                </a:solidFill>
                <a:latin typeface="Source Sans Pro"/>
                <a:ea typeface="Source Sans Pro"/>
                <a:cs typeface="Roboto"/>
              </a:rPr>
              <a:t>Destination Planning</a:t>
            </a:r>
          </a:p>
        </p:txBody>
      </p:sp>
      <p:sp>
        <p:nvSpPr>
          <p:cNvPr id="3" name="Content Placeholder 2">
            <a:extLst>
              <a:ext uri="{FF2B5EF4-FFF2-40B4-BE49-F238E27FC236}">
                <a16:creationId xmlns:a16="http://schemas.microsoft.com/office/drawing/2014/main" id="{35A0826C-9397-4C36-8822-BF3C4ABE6D01}"/>
              </a:ext>
            </a:extLst>
          </p:cNvPr>
          <p:cNvSpPr>
            <a:spLocks noGrp="1"/>
          </p:cNvSpPr>
          <p:nvPr>
            <p:ph idx="1"/>
          </p:nvPr>
        </p:nvSpPr>
        <p:spPr/>
        <p:txBody>
          <a:bodyPr vert="horz" lIns="91440" tIns="45720" rIns="91440" bIns="45720" rtlCol="0" anchor="t">
            <a:normAutofit/>
          </a:bodyPr>
          <a:lstStyle/>
          <a:p>
            <a:r>
              <a:rPr lang="en-US" sz="2400" dirty="0">
                <a:latin typeface="Source Sans Pro"/>
                <a:ea typeface="Source Sans Pro"/>
                <a:cs typeface="Roboto"/>
              </a:rPr>
              <a:t>Patient need to be transported from the field but also between health facilities.</a:t>
            </a:r>
          </a:p>
          <a:p>
            <a:pPr marL="0" indent="0">
              <a:buNone/>
            </a:pPr>
            <a:endParaRPr lang="en-US" sz="2400" dirty="0"/>
          </a:p>
          <a:p>
            <a:r>
              <a:rPr lang="en-US" sz="2400" dirty="0">
                <a:latin typeface="Source Sans Pro"/>
                <a:ea typeface="Source Sans Pro"/>
                <a:cs typeface="Roboto"/>
              </a:rPr>
              <a:t>Patients are also transferred within a facility (e.g., pregnant women from emergency unit to obstetrics).</a:t>
            </a:r>
          </a:p>
          <a:p>
            <a:endParaRPr lang="en-US" sz="2400" dirty="0"/>
          </a:p>
        </p:txBody>
      </p:sp>
      <p:grpSp>
        <p:nvGrpSpPr>
          <p:cNvPr id="10" name="Group 9">
            <a:extLst>
              <a:ext uri="{FF2B5EF4-FFF2-40B4-BE49-F238E27FC236}">
                <a16:creationId xmlns:a16="http://schemas.microsoft.com/office/drawing/2014/main" id="{369C664D-5B4A-2B7E-6E33-CEFB40975708}"/>
              </a:ext>
            </a:extLst>
          </p:cNvPr>
          <p:cNvGrpSpPr/>
          <p:nvPr/>
        </p:nvGrpSpPr>
        <p:grpSpPr>
          <a:xfrm>
            <a:off x="5353939" y="3436883"/>
            <a:ext cx="4431192" cy="3167347"/>
            <a:chOff x="5353939" y="3436883"/>
            <a:chExt cx="4431192" cy="3167347"/>
          </a:xfrm>
        </p:grpSpPr>
        <p:pic>
          <p:nvPicPr>
            <p:cNvPr id="6" name="Picture 5">
              <a:extLst>
                <a:ext uri="{FF2B5EF4-FFF2-40B4-BE49-F238E27FC236}">
                  <a16:creationId xmlns:a16="http://schemas.microsoft.com/office/drawing/2014/main" id="{35953078-4483-7A55-16C2-479465EB9FB7}"/>
                </a:ext>
              </a:extLst>
            </p:cNvPr>
            <p:cNvPicPr>
              <a:picLocks noChangeAspect="1"/>
            </p:cNvPicPr>
            <p:nvPr/>
          </p:nvPicPr>
          <p:blipFill>
            <a:blip r:embed="rId3"/>
            <a:stretch>
              <a:fillRect/>
            </a:stretch>
          </p:blipFill>
          <p:spPr>
            <a:xfrm>
              <a:off x="5353939" y="3505200"/>
              <a:ext cx="4431192" cy="3099030"/>
            </a:xfrm>
            <a:prstGeom prst="rect">
              <a:avLst/>
            </a:prstGeom>
          </p:spPr>
        </p:pic>
        <p:sp>
          <p:nvSpPr>
            <p:cNvPr id="9" name="Freeform 8">
              <a:extLst>
                <a:ext uri="{FF2B5EF4-FFF2-40B4-BE49-F238E27FC236}">
                  <a16:creationId xmlns:a16="http://schemas.microsoft.com/office/drawing/2014/main" id="{1CBEDFE8-CD57-2158-52AB-98F50C206C27}"/>
                </a:ext>
              </a:extLst>
            </p:cNvPr>
            <p:cNvSpPr/>
            <p:nvPr/>
          </p:nvSpPr>
          <p:spPr>
            <a:xfrm>
              <a:off x="7735614" y="3436883"/>
              <a:ext cx="767255" cy="441434"/>
            </a:xfrm>
            <a:custGeom>
              <a:avLst/>
              <a:gdLst>
                <a:gd name="connsiteX0" fmla="*/ 483476 w 767255"/>
                <a:gd name="connsiteY0" fmla="*/ 84083 h 441434"/>
                <a:gd name="connsiteX1" fmla="*/ 399393 w 767255"/>
                <a:gd name="connsiteY1" fmla="*/ 52551 h 441434"/>
                <a:gd name="connsiteX2" fmla="*/ 294289 w 767255"/>
                <a:gd name="connsiteY2" fmla="*/ 10510 h 441434"/>
                <a:gd name="connsiteX3" fmla="*/ 147145 w 767255"/>
                <a:gd name="connsiteY3" fmla="*/ 0 h 441434"/>
                <a:gd name="connsiteX4" fmla="*/ 10510 w 767255"/>
                <a:gd name="connsiteY4" fmla="*/ 10510 h 441434"/>
                <a:gd name="connsiteX5" fmla="*/ 0 w 767255"/>
                <a:gd name="connsiteY5" fmla="*/ 42041 h 441434"/>
                <a:gd name="connsiteX6" fmla="*/ 10510 w 767255"/>
                <a:gd name="connsiteY6" fmla="*/ 105103 h 441434"/>
                <a:gd name="connsiteX7" fmla="*/ 63062 w 767255"/>
                <a:gd name="connsiteY7" fmla="*/ 147145 h 441434"/>
                <a:gd name="connsiteX8" fmla="*/ 94593 w 767255"/>
                <a:gd name="connsiteY8" fmla="*/ 168165 h 441434"/>
                <a:gd name="connsiteX9" fmla="*/ 136634 w 767255"/>
                <a:gd name="connsiteY9" fmla="*/ 178676 h 441434"/>
                <a:gd name="connsiteX10" fmla="*/ 168165 w 767255"/>
                <a:gd name="connsiteY10" fmla="*/ 189186 h 441434"/>
                <a:gd name="connsiteX11" fmla="*/ 220717 w 767255"/>
                <a:gd name="connsiteY11" fmla="*/ 241738 h 441434"/>
                <a:gd name="connsiteX12" fmla="*/ 241738 w 767255"/>
                <a:gd name="connsiteY12" fmla="*/ 273269 h 441434"/>
                <a:gd name="connsiteX13" fmla="*/ 273269 w 767255"/>
                <a:gd name="connsiteY13" fmla="*/ 304800 h 441434"/>
                <a:gd name="connsiteX14" fmla="*/ 315310 w 767255"/>
                <a:gd name="connsiteY14" fmla="*/ 367862 h 441434"/>
                <a:gd name="connsiteX15" fmla="*/ 378372 w 767255"/>
                <a:gd name="connsiteY15" fmla="*/ 388883 h 441434"/>
                <a:gd name="connsiteX16" fmla="*/ 525517 w 767255"/>
                <a:gd name="connsiteY16" fmla="*/ 430924 h 441434"/>
                <a:gd name="connsiteX17" fmla="*/ 599089 w 767255"/>
                <a:gd name="connsiteY17" fmla="*/ 441434 h 441434"/>
                <a:gd name="connsiteX18" fmla="*/ 725214 w 767255"/>
                <a:gd name="connsiteY18" fmla="*/ 430924 h 441434"/>
                <a:gd name="connsiteX19" fmla="*/ 735724 w 767255"/>
                <a:gd name="connsiteY19" fmla="*/ 399393 h 441434"/>
                <a:gd name="connsiteX20" fmla="*/ 767255 w 767255"/>
                <a:gd name="connsiteY20" fmla="*/ 378372 h 441434"/>
                <a:gd name="connsiteX21" fmla="*/ 756745 w 767255"/>
                <a:gd name="connsiteY21" fmla="*/ 294289 h 441434"/>
                <a:gd name="connsiteX22" fmla="*/ 714703 w 767255"/>
                <a:gd name="connsiteY22" fmla="*/ 231227 h 441434"/>
                <a:gd name="connsiteX23" fmla="*/ 693683 w 767255"/>
                <a:gd name="connsiteY23" fmla="*/ 199696 h 441434"/>
                <a:gd name="connsiteX24" fmla="*/ 672662 w 767255"/>
                <a:gd name="connsiteY24" fmla="*/ 168165 h 441434"/>
                <a:gd name="connsiteX25" fmla="*/ 651641 w 767255"/>
                <a:gd name="connsiteY25" fmla="*/ 136634 h 441434"/>
                <a:gd name="connsiteX26" fmla="*/ 620110 w 767255"/>
                <a:gd name="connsiteY26" fmla="*/ 73572 h 441434"/>
                <a:gd name="connsiteX27" fmla="*/ 557048 w 767255"/>
                <a:gd name="connsiteY27" fmla="*/ 31531 h 441434"/>
                <a:gd name="connsiteX28" fmla="*/ 399393 w 767255"/>
                <a:gd name="connsiteY28" fmla="*/ 42041 h 4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7255" h="441434">
                  <a:moveTo>
                    <a:pt x="483476" y="84083"/>
                  </a:moveTo>
                  <a:cubicBezTo>
                    <a:pt x="455448" y="73572"/>
                    <a:pt x="427024" y="64064"/>
                    <a:pt x="399393" y="52551"/>
                  </a:cubicBezTo>
                  <a:cubicBezTo>
                    <a:pt x="364405" y="37972"/>
                    <a:pt x="334212" y="13362"/>
                    <a:pt x="294289" y="10510"/>
                  </a:cubicBezTo>
                  <a:lnTo>
                    <a:pt x="147145" y="0"/>
                  </a:lnTo>
                  <a:cubicBezTo>
                    <a:pt x="101600" y="3503"/>
                    <a:pt x="54432" y="-2039"/>
                    <a:pt x="10510" y="10510"/>
                  </a:cubicBezTo>
                  <a:cubicBezTo>
                    <a:pt x="-143" y="13554"/>
                    <a:pt x="0" y="30962"/>
                    <a:pt x="0" y="42041"/>
                  </a:cubicBezTo>
                  <a:cubicBezTo>
                    <a:pt x="0" y="63352"/>
                    <a:pt x="3771" y="84886"/>
                    <a:pt x="10510" y="105103"/>
                  </a:cubicBezTo>
                  <a:cubicBezTo>
                    <a:pt x="24684" y="147624"/>
                    <a:pt x="30943" y="131086"/>
                    <a:pt x="63062" y="147145"/>
                  </a:cubicBezTo>
                  <a:cubicBezTo>
                    <a:pt x="74360" y="152794"/>
                    <a:pt x="82983" y="163189"/>
                    <a:pt x="94593" y="168165"/>
                  </a:cubicBezTo>
                  <a:cubicBezTo>
                    <a:pt x="107870" y="173855"/>
                    <a:pt x="122745" y="174708"/>
                    <a:pt x="136634" y="178676"/>
                  </a:cubicBezTo>
                  <a:cubicBezTo>
                    <a:pt x="147287" y="181720"/>
                    <a:pt x="157655" y="185683"/>
                    <a:pt x="168165" y="189186"/>
                  </a:cubicBezTo>
                  <a:cubicBezTo>
                    <a:pt x="224221" y="273269"/>
                    <a:pt x="150648" y="171669"/>
                    <a:pt x="220717" y="241738"/>
                  </a:cubicBezTo>
                  <a:cubicBezTo>
                    <a:pt x="229649" y="250670"/>
                    <a:pt x="233651" y="263565"/>
                    <a:pt x="241738" y="273269"/>
                  </a:cubicBezTo>
                  <a:cubicBezTo>
                    <a:pt x="251254" y="284688"/>
                    <a:pt x="262759" y="294290"/>
                    <a:pt x="273269" y="304800"/>
                  </a:cubicBezTo>
                  <a:cubicBezTo>
                    <a:pt x="283145" y="334428"/>
                    <a:pt x="283102" y="349969"/>
                    <a:pt x="315310" y="367862"/>
                  </a:cubicBezTo>
                  <a:cubicBezTo>
                    <a:pt x="334679" y="378623"/>
                    <a:pt x="357351" y="381876"/>
                    <a:pt x="378372" y="388883"/>
                  </a:cubicBezTo>
                  <a:cubicBezTo>
                    <a:pt x="425237" y="404505"/>
                    <a:pt x="477169" y="424017"/>
                    <a:pt x="525517" y="430924"/>
                  </a:cubicBezTo>
                  <a:lnTo>
                    <a:pt x="599089" y="441434"/>
                  </a:lnTo>
                  <a:cubicBezTo>
                    <a:pt x="641131" y="437931"/>
                    <a:pt x="684892" y="443331"/>
                    <a:pt x="725214" y="430924"/>
                  </a:cubicBezTo>
                  <a:cubicBezTo>
                    <a:pt x="735803" y="427666"/>
                    <a:pt x="728803" y="408044"/>
                    <a:pt x="735724" y="399393"/>
                  </a:cubicBezTo>
                  <a:cubicBezTo>
                    <a:pt x="743615" y="389529"/>
                    <a:pt x="756745" y="385379"/>
                    <a:pt x="767255" y="378372"/>
                  </a:cubicBezTo>
                  <a:cubicBezTo>
                    <a:pt x="763752" y="350344"/>
                    <a:pt x="766245" y="320889"/>
                    <a:pt x="756745" y="294289"/>
                  </a:cubicBezTo>
                  <a:cubicBezTo>
                    <a:pt x="748248" y="270497"/>
                    <a:pt x="728717" y="252248"/>
                    <a:pt x="714703" y="231227"/>
                  </a:cubicBezTo>
                  <a:lnTo>
                    <a:pt x="693683" y="199696"/>
                  </a:lnTo>
                  <a:lnTo>
                    <a:pt x="672662" y="168165"/>
                  </a:lnTo>
                  <a:lnTo>
                    <a:pt x="651641" y="136634"/>
                  </a:lnTo>
                  <a:cubicBezTo>
                    <a:pt x="644144" y="114142"/>
                    <a:pt x="639287" y="90352"/>
                    <a:pt x="620110" y="73572"/>
                  </a:cubicBezTo>
                  <a:cubicBezTo>
                    <a:pt x="601097" y="56936"/>
                    <a:pt x="557048" y="31531"/>
                    <a:pt x="557048" y="31531"/>
                  </a:cubicBezTo>
                  <a:lnTo>
                    <a:pt x="399393" y="42041"/>
                  </a:ln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94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8AB6D-A01C-4A1B-8975-21BCFF9FD76B}"/>
              </a:ext>
            </a:extLst>
          </p:cNvPr>
          <p:cNvSpPr>
            <a:spLocks noGrp="1"/>
          </p:cNvSpPr>
          <p:nvPr>
            <p:ph type="title"/>
          </p:nvPr>
        </p:nvSpPr>
        <p:spPr/>
        <p:txBody>
          <a:bodyPr>
            <a:normAutofit/>
          </a:bodyPr>
          <a:lstStyle/>
          <a:p>
            <a:r>
              <a:rPr lang="en-US" sz="4000">
                <a:solidFill>
                  <a:srgbClr val="1F3864"/>
                </a:solidFill>
                <a:latin typeface="Source Sans Pro"/>
                <a:ea typeface="Source Sans Pro"/>
                <a:cs typeface="Roboto"/>
              </a:rPr>
              <a:t>Destination Planning</a:t>
            </a:r>
          </a:p>
        </p:txBody>
      </p:sp>
      <p:sp>
        <p:nvSpPr>
          <p:cNvPr id="3" name="Content Placeholder 2">
            <a:extLst>
              <a:ext uri="{FF2B5EF4-FFF2-40B4-BE49-F238E27FC236}">
                <a16:creationId xmlns:a16="http://schemas.microsoft.com/office/drawing/2014/main" id="{A0742056-705B-4273-B357-39160E1F6547}"/>
              </a:ext>
            </a:extLst>
          </p:cNvPr>
          <p:cNvSpPr>
            <a:spLocks noGrp="1"/>
          </p:cNvSpPr>
          <p:nvPr>
            <p:ph idx="1"/>
          </p:nvPr>
        </p:nvSpPr>
        <p:spPr>
          <a:xfrm>
            <a:off x="838200" y="1825625"/>
            <a:ext cx="6718738" cy="4351338"/>
          </a:xfrm>
        </p:spPr>
        <p:txBody>
          <a:bodyPr vert="horz" lIns="91440" tIns="45720" rIns="91440" bIns="45720" rtlCol="0" anchor="t">
            <a:normAutofit/>
          </a:bodyPr>
          <a:lstStyle/>
          <a:p>
            <a:r>
              <a:rPr lang="en-US" sz="2400" dirty="0">
                <a:latin typeface="Source Sans Pro"/>
                <a:ea typeface="Source Sans Pro"/>
                <a:cs typeface="Roboto"/>
              </a:rPr>
              <a:t>Ensure level of services at destination facility match needs of patient (there is an operating theatre if surgery is needed).</a:t>
            </a:r>
          </a:p>
          <a:p>
            <a:endParaRPr lang="en-US" sz="2400" dirty="0"/>
          </a:p>
          <a:p>
            <a:r>
              <a:rPr lang="en-US" sz="2400" dirty="0">
                <a:latin typeface="Source Sans Pro"/>
                <a:ea typeface="Source Sans Pro"/>
                <a:cs typeface="Roboto"/>
              </a:rPr>
              <a:t>Ensure expected resources are available (operating theatre is running, blood for transfusion).</a:t>
            </a:r>
          </a:p>
          <a:p>
            <a:endParaRPr lang="en-US" sz="2400" dirty="0"/>
          </a:p>
          <a:p>
            <a:r>
              <a:rPr lang="en-US" sz="2400" dirty="0">
                <a:latin typeface="Source Sans Pro"/>
                <a:ea typeface="Source Sans Pro"/>
                <a:cs typeface="Roboto"/>
              </a:rPr>
              <a:t>Ensure destination can be reached in the necessary time-frame given patient’s condition.</a:t>
            </a:r>
          </a:p>
        </p:txBody>
      </p:sp>
      <p:grpSp>
        <p:nvGrpSpPr>
          <p:cNvPr id="8" name="Group 7">
            <a:extLst>
              <a:ext uri="{FF2B5EF4-FFF2-40B4-BE49-F238E27FC236}">
                <a16:creationId xmlns:a16="http://schemas.microsoft.com/office/drawing/2014/main" id="{1D85A08A-8159-B058-8FFA-6D7B1F27C510}"/>
              </a:ext>
            </a:extLst>
          </p:cNvPr>
          <p:cNvGrpSpPr/>
          <p:nvPr/>
        </p:nvGrpSpPr>
        <p:grpSpPr>
          <a:xfrm>
            <a:off x="7142017" y="1812132"/>
            <a:ext cx="5028962" cy="3001606"/>
            <a:chOff x="7142017" y="1812132"/>
            <a:chExt cx="5028962" cy="3001606"/>
          </a:xfrm>
        </p:grpSpPr>
        <p:pic>
          <p:nvPicPr>
            <p:cNvPr id="6" name="Picture 5">
              <a:extLst>
                <a:ext uri="{FF2B5EF4-FFF2-40B4-BE49-F238E27FC236}">
                  <a16:creationId xmlns:a16="http://schemas.microsoft.com/office/drawing/2014/main" id="{D851DC76-B29D-FF1D-B159-03C603AA1787}"/>
                </a:ext>
              </a:extLst>
            </p:cNvPr>
            <p:cNvPicPr>
              <a:picLocks noChangeAspect="1"/>
            </p:cNvPicPr>
            <p:nvPr/>
          </p:nvPicPr>
          <p:blipFill>
            <a:blip r:embed="rId3"/>
            <a:stretch>
              <a:fillRect/>
            </a:stretch>
          </p:blipFill>
          <p:spPr>
            <a:xfrm>
              <a:off x="7142017" y="1812132"/>
              <a:ext cx="4850067" cy="2805542"/>
            </a:xfrm>
            <a:prstGeom prst="rect">
              <a:avLst/>
            </a:prstGeom>
          </p:spPr>
        </p:pic>
        <p:sp>
          <p:nvSpPr>
            <p:cNvPr id="7" name="Freeform 6">
              <a:extLst>
                <a:ext uri="{FF2B5EF4-FFF2-40B4-BE49-F238E27FC236}">
                  <a16:creationId xmlns:a16="http://schemas.microsoft.com/office/drawing/2014/main" id="{1545BC95-4BD3-28E7-5DAF-36D14A98D538}"/>
                </a:ext>
              </a:extLst>
            </p:cNvPr>
            <p:cNvSpPr/>
            <p:nvPr/>
          </p:nvSpPr>
          <p:spPr>
            <a:xfrm>
              <a:off x="10467414" y="4120055"/>
              <a:ext cx="1703565" cy="693683"/>
            </a:xfrm>
            <a:custGeom>
              <a:avLst/>
              <a:gdLst>
                <a:gd name="connsiteX0" fmla="*/ 831207 w 1703565"/>
                <a:gd name="connsiteY0" fmla="*/ 31531 h 693683"/>
                <a:gd name="connsiteX1" fmla="*/ 726103 w 1703565"/>
                <a:gd name="connsiteY1" fmla="*/ 21021 h 693683"/>
                <a:gd name="connsiteX2" fmla="*/ 642020 w 1703565"/>
                <a:gd name="connsiteY2" fmla="*/ 10511 h 693683"/>
                <a:gd name="connsiteX3" fmla="*/ 452834 w 1703565"/>
                <a:gd name="connsiteY3" fmla="*/ 0 h 693683"/>
                <a:gd name="connsiteX4" fmla="*/ 127014 w 1703565"/>
                <a:gd name="connsiteY4" fmla="*/ 10511 h 693683"/>
                <a:gd name="connsiteX5" fmla="*/ 53441 w 1703565"/>
                <a:gd name="connsiteY5" fmla="*/ 73573 h 693683"/>
                <a:gd name="connsiteX6" fmla="*/ 11400 w 1703565"/>
                <a:gd name="connsiteY6" fmla="*/ 157655 h 693683"/>
                <a:gd name="connsiteX7" fmla="*/ 11400 w 1703565"/>
                <a:gd name="connsiteY7" fmla="*/ 304800 h 693683"/>
                <a:gd name="connsiteX8" fmla="*/ 21910 w 1703565"/>
                <a:gd name="connsiteY8" fmla="*/ 346842 h 693683"/>
                <a:gd name="connsiteX9" fmla="*/ 116503 w 1703565"/>
                <a:gd name="connsiteY9" fmla="*/ 420414 h 693683"/>
                <a:gd name="connsiteX10" fmla="*/ 169055 w 1703565"/>
                <a:gd name="connsiteY10" fmla="*/ 462455 h 693683"/>
                <a:gd name="connsiteX11" fmla="*/ 274158 w 1703565"/>
                <a:gd name="connsiteY11" fmla="*/ 515007 h 693683"/>
                <a:gd name="connsiteX12" fmla="*/ 316200 w 1703565"/>
                <a:gd name="connsiteY12" fmla="*/ 536028 h 693683"/>
                <a:gd name="connsiteX13" fmla="*/ 368752 w 1703565"/>
                <a:gd name="connsiteY13" fmla="*/ 557048 h 693683"/>
                <a:gd name="connsiteX14" fmla="*/ 421303 w 1703565"/>
                <a:gd name="connsiteY14" fmla="*/ 588579 h 693683"/>
                <a:gd name="connsiteX15" fmla="*/ 452834 w 1703565"/>
                <a:gd name="connsiteY15" fmla="*/ 599090 h 693683"/>
                <a:gd name="connsiteX16" fmla="*/ 536917 w 1703565"/>
                <a:gd name="connsiteY16" fmla="*/ 641131 h 693683"/>
                <a:gd name="connsiteX17" fmla="*/ 642020 w 1703565"/>
                <a:gd name="connsiteY17" fmla="*/ 662152 h 693683"/>
                <a:gd name="connsiteX18" fmla="*/ 694572 w 1703565"/>
                <a:gd name="connsiteY18" fmla="*/ 672662 h 693683"/>
                <a:gd name="connsiteX19" fmla="*/ 1020393 w 1703565"/>
                <a:gd name="connsiteY19" fmla="*/ 693683 h 693683"/>
                <a:gd name="connsiteX20" fmla="*/ 1251620 w 1703565"/>
                <a:gd name="connsiteY20" fmla="*/ 683173 h 693683"/>
                <a:gd name="connsiteX21" fmla="*/ 1640503 w 1703565"/>
                <a:gd name="connsiteY21" fmla="*/ 662152 h 693683"/>
                <a:gd name="connsiteX22" fmla="*/ 1672034 w 1703565"/>
                <a:gd name="connsiteY22" fmla="*/ 630621 h 693683"/>
                <a:gd name="connsiteX23" fmla="*/ 1703565 w 1703565"/>
                <a:gd name="connsiteY23" fmla="*/ 515007 h 693683"/>
                <a:gd name="connsiteX24" fmla="*/ 1693055 w 1703565"/>
                <a:gd name="connsiteY24" fmla="*/ 472966 h 693683"/>
                <a:gd name="connsiteX25" fmla="*/ 1545910 w 1703565"/>
                <a:gd name="connsiteY25" fmla="*/ 304800 h 693683"/>
                <a:gd name="connsiteX26" fmla="*/ 1503869 w 1703565"/>
                <a:gd name="connsiteY26" fmla="*/ 273269 h 693683"/>
                <a:gd name="connsiteX27" fmla="*/ 1461827 w 1703565"/>
                <a:gd name="connsiteY27" fmla="*/ 252248 h 693683"/>
                <a:gd name="connsiteX28" fmla="*/ 1346214 w 1703565"/>
                <a:gd name="connsiteY28" fmla="*/ 210207 h 693683"/>
                <a:gd name="connsiteX29" fmla="*/ 1178048 w 1703565"/>
                <a:gd name="connsiteY29" fmla="*/ 157655 h 693683"/>
                <a:gd name="connsiteX30" fmla="*/ 1114986 w 1703565"/>
                <a:gd name="connsiteY30" fmla="*/ 147145 h 693683"/>
                <a:gd name="connsiteX31" fmla="*/ 1062434 w 1703565"/>
                <a:gd name="connsiteY31" fmla="*/ 136635 h 693683"/>
                <a:gd name="connsiteX32" fmla="*/ 988862 w 1703565"/>
                <a:gd name="connsiteY32" fmla="*/ 126124 h 693683"/>
                <a:gd name="connsiteX33" fmla="*/ 946820 w 1703565"/>
                <a:gd name="connsiteY33" fmla="*/ 115614 h 693683"/>
                <a:gd name="connsiteX34" fmla="*/ 862738 w 1703565"/>
                <a:gd name="connsiteY34" fmla="*/ 105104 h 693683"/>
                <a:gd name="connsiteX35" fmla="*/ 799676 w 1703565"/>
                <a:gd name="connsiteY35" fmla="*/ 73573 h 693683"/>
                <a:gd name="connsiteX36" fmla="*/ 715593 w 1703565"/>
                <a:gd name="connsiteY36" fmla="*/ 42042 h 693683"/>
                <a:gd name="connsiteX37" fmla="*/ 694572 w 1703565"/>
                <a:gd name="connsiteY37" fmla="*/ 10511 h 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03565" h="693683">
                  <a:moveTo>
                    <a:pt x="831207" y="31531"/>
                  </a:moveTo>
                  <a:lnTo>
                    <a:pt x="726103" y="21021"/>
                  </a:lnTo>
                  <a:cubicBezTo>
                    <a:pt x="698030" y="17902"/>
                    <a:pt x="670183" y="12677"/>
                    <a:pt x="642020" y="10511"/>
                  </a:cubicBezTo>
                  <a:cubicBezTo>
                    <a:pt x="579047" y="5667"/>
                    <a:pt x="515896" y="3504"/>
                    <a:pt x="452834" y="0"/>
                  </a:cubicBezTo>
                  <a:cubicBezTo>
                    <a:pt x="344227" y="3504"/>
                    <a:pt x="235013" y="-1489"/>
                    <a:pt x="127014" y="10511"/>
                  </a:cubicBezTo>
                  <a:cubicBezTo>
                    <a:pt x="91750" y="14429"/>
                    <a:pt x="68406" y="46137"/>
                    <a:pt x="53441" y="73573"/>
                  </a:cubicBezTo>
                  <a:cubicBezTo>
                    <a:pt x="38436" y="101082"/>
                    <a:pt x="11400" y="157655"/>
                    <a:pt x="11400" y="157655"/>
                  </a:cubicBezTo>
                  <a:cubicBezTo>
                    <a:pt x="-3805" y="233677"/>
                    <a:pt x="-3797" y="206018"/>
                    <a:pt x="11400" y="304800"/>
                  </a:cubicBezTo>
                  <a:cubicBezTo>
                    <a:pt x="13597" y="319077"/>
                    <a:pt x="15450" y="333922"/>
                    <a:pt x="21910" y="346842"/>
                  </a:cubicBezTo>
                  <a:cubicBezTo>
                    <a:pt x="51100" y="405223"/>
                    <a:pt x="59832" y="384351"/>
                    <a:pt x="116503" y="420414"/>
                  </a:cubicBezTo>
                  <a:cubicBezTo>
                    <a:pt x="135429" y="432458"/>
                    <a:pt x="149819" y="450913"/>
                    <a:pt x="169055" y="462455"/>
                  </a:cubicBezTo>
                  <a:cubicBezTo>
                    <a:pt x="202643" y="482608"/>
                    <a:pt x="239124" y="497490"/>
                    <a:pt x="274158" y="515007"/>
                  </a:cubicBezTo>
                  <a:cubicBezTo>
                    <a:pt x="288172" y="522014"/>
                    <a:pt x="301652" y="530209"/>
                    <a:pt x="316200" y="536028"/>
                  </a:cubicBezTo>
                  <a:cubicBezTo>
                    <a:pt x="333717" y="543035"/>
                    <a:pt x="351877" y="548611"/>
                    <a:pt x="368752" y="557048"/>
                  </a:cubicBezTo>
                  <a:cubicBezTo>
                    <a:pt x="387024" y="566184"/>
                    <a:pt x="403032" y="579443"/>
                    <a:pt x="421303" y="588579"/>
                  </a:cubicBezTo>
                  <a:cubicBezTo>
                    <a:pt x="431212" y="593534"/>
                    <a:pt x="442748" y="594505"/>
                    <a:pt x="452834" y="599090"/>
                  </a:cubicBezTo>
                  <a:cubicBezTo>
                    <a:pt x="481361" y="612057"/>
                    <a:pt x="506190" y="634985"/>
                    <a:pt x="536917" y="641131"/>
                  </a:cubicBezTo>
                  <a:lnTo>
                    <a:pt x="642020" y="662152"/>
                  </a:lnTo>
                  <a:cubicBezTo>
                    <a:pt x="659537" y="665655"/>
                    <a:pt x="676769" y="671178"/>
                    <a:pt x="694572" y="672662"/>
                  </a:cubicBezTo>
                  <a:cubicBezTo>
                    <a:pt x="887124" y="688709"/>
                    <a:pt x="778567" y="680956"/>
                    <a:pt x="1020393" y="693683"/>
                  </a:cubicBezTo>
                  <a:lnTo>
                    <a:pt x="1251620" y="683173"/>
                  </a:lnTo>
                  <a:cubicBezTo>
                    <a:pt x="1627847" y="669736"/>
                    <a:pt x="1495193" y="710587"/>
                    <a:pt x="1640503" y="662152"/>
                  </a:cubicBezTo>
                  <a:cubicBezTo>
                    <a:pt x="1651013" y="651642"/>
                    <a:pt x="1664156" y="643226"/>
                    <a:pt x="1672034" y="630621"/>
                  </a:cubicBezTo>
                  <a:cubicBezTo>
                    <a:pt x="1695051" y="593793"/>
                    <a:pt x="1696638" y="556569"/>
                    <a:pt x="1703565" y="515007"/>
                  </a:cubicBezTo>
                  <a:cubicBezTo>
                    <a:pt x="1700062" y="500993"/>
                    <a:pt x="1698922" y="486166"/>
                    <a:pt x="1693055" y="472966"/>
                  </a:cubicBezTo>
                  <a:cubicBezTo>
                    <a:pt x="1664775" y="409336"/>
                    <a:pt x="1592487" y="339733"/>
                    <a:pt x="1545910" y="304800"/>
                  </a:cubicBezTo>
                  <a:cubicBezTo>
                    <a:pt x="1531896" y="294290"/>
                    <a:pt x="1518723" y="282553"/>
                    <a:pt x="1503869" y="273269"/>
                  </a:cubicBezTo>
                  <a:cubicBezTo>
                    <a:pt x="1490582" y="264965"/>
                    <a:pt x="1476145" y="258611"/>
                    <a:pt x="1461827" y="252248"/>
                  </a:cubicBezTo>
                  <a:cubicBezTo>
                    <a:pt x="1407137" y="227942"/>
                    <a:pt x="1405524" y="231389"/>
                    <a:pt x="1346214" y="210207"/>
                  </a:cubicBezTo>
                  <a:cubicBezTo>
                    <a:pt x="1250495" y="176022"/>
                    <a:pt x="1276293" y="178707"/>
                    <a:pt x="1178048" y="157655"/>
                  </a:cubicBezTo>
                  <a:cubicBezTo>
                    <a:pt x="1157210" y="153190"/>
                    <a:pt x="1135953" y="150957"/>
                    <a:pt x="1114986" y="147145"/>
                  </a:cubicBezTo>
                  <a:cubicBezTo>
                    <a:pt x="1097410" y="143949"/>
                    <a:pt x="1080055" y="139572"/>
                    <a:pt x="1062434" y="136635"/>
                  </a:cubicBezTo>
                  <a:cubicBezTo>
                    <a:pt x="1037998" y="132562"/>
                    <a:pt x="1013235" y="130556"/>
                    <a:pt x="988862" y="126124"/>
                  </a:cubicBezTo>
                  <a:cubicBezTo>
                    <a:pt x="974650" y="123540"/>
                    <a:pt x="961069" y="117989"/>
                    <a:pt x="946820" y="115614"/>
                  </a:cubicBezTo>
                  <a:cubicBezTo>
                    <a:pt x="918959" y="110971"/>
                    <a:pt x="890765" y="108607"/>
                    <a:pt x="862738" y="105104"/>
                  </a:cubicBezTo>
                  <a:cubicBezTo>
                    <a:pt x="783481" y="78683"/>
                    <a:pt x="881178" y="114323"/>
                    <a:pt x="799676" y="73573"/>
                  </a:cubicBezTo>
                  <a:cubicBezTo>
                    <a:pt x="774536" y="61003"/>
                    <a:pt x="742886" y="51139"/>
                    <a:pt x="715593" y="42042"/>
                  </a:cubicBezTo>
                  <a:lnTo>
                    <a:pt x="694572" y="10511"/>
                  </a:ln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709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49CA44-A2BA-D961-8602-03EC4F575D42}"/>
              </a:ext>
            </a:extLst>
          </p:cNvPr>
          <p:cNvSpPr/>
          <p:nvPr/>
        </p:nvSpPr>
        <p:spPr>
          <a:xfrm>
            <a:off x="435566" y="1582254"/>
            <a:ext cx="5387166" cy="142672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12AE66-458A-498B-87FF-83E1CCFF33EB}"/>
              </a:ext>
            </a:extLst>
          </p:cNvPr>
          <p:cNvSpPr>
            <a:spLocks noGrp="1"/>
          </p:cNvSpPr>
          <p:nvPr>
            <p:ph type="title"/>
          </p:nvPr>
        </p:nvSpPr>
        <p:spPr>
          <a:xfrm>
            <a:off x="435566" y="37051"/>
            <a:ext cx="10515600" cy="1325563"/>
          </a:xfrm>
        </p:spPr>
        <p:txBody>
          <a:bodyPr>
            <a:normAutofit/>
          </a:bodyPr>
          <a:lstStyle/>
          <a:p>
            <a:r>
              <a:rPr lang="en-US" sz="4000" dirty="0">
                <a:solidFill>
                  <a:srgbClr val="1F3864"/>
                </a:solidFill>
                <a:latin typeface="Source Sans Pro"/>
                <a:ea typeface="Source Sans Pro"/>
                <a:cs typeface="Roboto"/>
              </a:rPr>
              <a:t>Transport</a:t>
            </a:r>
          </a:p>
        </p:txBody>
      </p:sp>
      <p:sp>
        <p:nvSpPr>
          <p:cNvPr id="3" name="Content Placeholder 2">
            <a:extLst>
              <a:ext uri="{FF2B5EF4-FFF2-40B4-BE49-F238E27FC236}">
                <a16:creationId xmlns:a16="http://schemas.microsoft.com/office/drawing/2014/main" id="{64B91178-2B16-41AF-9746-E5D5919766B0}"/>
              </a:ext>
            </a:extLst>
          </p:cNvPr>
          <p:cNvSpPr>
            <a:spLocks noGrp="1"/>
          </p:cNvSpPr>
          <p:nvPr>
            <p:ph idx="1"/>
          </p:nvPr>
        </p:nvSpPr>
        <p:spPr>
          <a:xfrm>
            <a:off x="515326" y="1582254"/>
            <a:ext cx="7499744" cy="4989234"/>
          </a:xfrm>
        </p:spPr>
        <p:txBody>
          <a:bodyPr vert="horz" lIns="91440" tIns="45720" rIns="91440" bIns="45720" rtlCol="0" anchor="t">
            <a:normAutofit lnSpcReduction="10000"/>
          </a:bodyPr>
          <a:lstStyle/>
          <a:p>
            <a:pPr marL="0" indent="0">
              <a:buNone/>
            </a:pPr>
            <a:r>
              <a:rPr lang="en-US" sz="2400" b="1" dirty="0">
                <a:latin typeface="Source Sans Pro"/>
                <a:ea typeface="Source Sans Pro"/>
                <a:cs typeface="Roboto"/>
              </a:rPr>
              <a:t>Goal of transport</a:t>
            </a:r>
            <a:endParaRPr lang="en-US" b="1" dirty="0">
              <a:latin typeface="Source Sans Pro"/>
              <a:ea typeface="Source Sans Pro"/>
              <a:cs typeface="Roboto"/>
            </a:endParaRPr>
          </a:p>
          <a:p>
            <a:pPr lvl="1"/>
            <a:r>
              <a:rPr lang="en-US" dirty="0">
                <a:latin typeface="Source Sans Pro"/>
                <a:ea typeface="Source Sans Pro"/>
                <a:cs typeface="Roboto"/>
              </a:rPr>
              <a:t>Transporting patient</a:t>
            </a:r>
          </a:p>
          <a:p>
            <a:pPr lvl="1"/>
            <a:r>
              <a:rPr lang="en-US" dirty="0">
                <a:latin typeface="Source Sans Pro"/>
                <a:ea typeface="Source Sans Pro"/>
                <a:cs typeface="Roboto"/>
              </a:rPr>
              <a:t>Caring for patient during transfer</a:t>
            </a:r>
          </a:p>
          <a:p>
            <a:pPr lvl="1"/>
            <a:endParaRPr lang="en-US" dirty="0"/>
          </a:p>
          <a:p>
            <a:r>
              <a:rPr lang="en-US" sz="2400" dirty="0">
                <a:latin typeface="Source Sans Pro"/>
                <a:ea typeface="Source Sans Pro"/>
                <a:cs typeface="Roboto"/>
              </a:rPr>
              <a:t>Both goals CANNOT be done by one person</a:t>
            </a:r>
          </a:p>
          <a:p>
            <a:pPr lvl="1"/>
            <a:r>
              <a:rPr lang="en-US" dirty="0">
                <a:latin typeface="Source Sans Pro"/>
                <a:ea typeface="Source Sans Pro"/>
                <a:cs typeface="Roboto"/>
              </a:rPr>
              <a:t>Provider with patient at all times during transport providing continual monitoring</a:t>
            </a:r>
          </a:p>
          <a:p>
            <a:pPr lvl="1"/>
            <a:r>
              <a:rPr lang="en-US" dirty="0">
                <a:latin typeface="Source Sans Pro"/>
                <a:ea typeface="Source Sans Pro"/>
                <a:cs typeface="Roboto"/>
              </a:rPr>
              <a:t>Another person transports patient</a:t>
            </a:r>
          </a:p>
          <a:p>
            <a:endParaRPr lang="en-US" sz="2400" dirty="0"/>
          </a:p>
          <a:p>
            <a:r>
              <a:rPr lang="en-US" sz="2400" dirty="0">
                <a:latin typeface="Source Sans Pro"/>
                <a:ea typeface="Source Sans Pro"/>
                <a:cs typeface="Roboto"/>
              </a:rPr>
              <a:t>Anticipate patient’s needs during transport (IV fluids, medications).</a:t>
            </a:r>
            <a:endParaRPr lang="en-US" sz="2400" dirty="0"/>
          </a:p>
          <a:p>
            <a:endParaRPr lang="en-US" sz="2400" dirty="0"/>
          </a:p>
          <a:p>
            <a:r>
              <a:rPr lang="en-US" sz="2400" dirty="0">
                <a:latin typeface="Source Sans Pro"/>
                <a:ea typeface="Source Sans Pro"/>
                <a:cs typeface="Roboto"/>
              </a:rPr>
              <a:t>Ensure family and patient are aware of transfer.</a:t>
            </a:r>
          </a:p>
        </p:txBody>
      </p:sp>
      <p:grpSp>
        <p:nvGrpSpPr>
          <p:cNvPr id="7" name="Group 6">
            <a:extLst>
              <a:ext uri="{FF2B5EF4-FFF2-40B4-BE49-F238E27FC236}">
                <a16:creationId xmlns:a16="http://schemas.microsoft.com/office/drawing/2014/main" id="{374EDA13-0440-E9ED-D27B-785AFF6BFADD}"/>
              </a:ext>
            </a:extLst>
          </p:cNvPr>
          <p:cNvGrpSpPr/>
          <p:nvPr/>
        </p:nvGrpSpPr>
        <p:grpSpPr>
          <a:xfrm>
            <a:off x="7296147" y="1312230"/>
            <a:ext cx="4691225" cy="4884573"/>
            <a:chOff x="7804862" y="1273594"/>
            <a:chExt cx="4691225" cy="4884573"/>
          </a:xfrm>
        </p:grpSpPr>
        <p:pic>
          <p:nvPicPr>
            <p:cNvPr id="1026" name="Picture 2">
              <a:extLst>
                <a:ext uri="{FF2B5EF4-FFF2-40B4-BE49-F238E27FC236}">
                  <a16:creationId xmlns:a16="http://schemas.microsoft.com/office/drawing/2014/main" id="{7D4C40AA-05BA-ADF3-ED95-D2DC42A82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862" y="1273594"/>
              <a:ext cx="4691225" cy="4884573"/>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a:extLst>
                <a:ext uri="{FF2B5EF4-FFF2-40B4-BE49-F238E27FC236}">
                  <a16:creationId xmlns:a16="http://schemas.microsoft.com/office/drawing/2014/main" id="{216B8893-3F41-45D3-36D8-2B5638F1029F}"/>
                </a:ext>
              </a:extLst>
            </p:cNvPr>
            <p:cNvSpPr/>
            <p:nvPr/>
          </p:nvSpPr>
          <p:spPr>
            <a:xfrm>
              <a:off x="10625959" y="4776024"/>
              <a:ext cx="759112" cy="762928"/>
            </a:xfrm>
            <a:custGeom>
              <a:avLst/>
              <a:gdLst>
                <a:gd name="connsiteX0" fmla="*/ 630620 w 759112"/>
                <a:gd name="connsiteY0" fmla="*/ 16693 h 762928"/>
                <a:gd name="connsiteX1" fmla="*/ 546538 w 759112"/>
                <a:gd name="connsiteY1" fmla="*/ 27204 h 762928"/>
                <a:gd name="connsiteX2" fmla="*/ 157655 w 759112"/>
                <a:gd name="connsiteY2" fmla="*/ 48224 h 762928"/>
                <a:gd name="connsiteX3" fmla="*/ 52551 w 759112"/>
                <a:gd name="connsiteY3" fmla="*/ 132307 h 762928"/>
                <a:gd name="connsiteX4" fmla="*/ 21020 w 759112"/>
                <a:gd name="connsiteY4" fmla="*/ 184859 h 762928"/>
                <a:gd name="connsiteX5" fmla="*/ 0 w 759112"/>
                <a:gd name="connsiteY5" fmla="*/ 247921 h 762928"/>
                <a:gd name="connsiteX6" fmla="*/ 10510 w 759112"/>
                <a:gd name="connsiteY6" fmla="*/ 342514 h 762928"/>
                <a:gd name="connsiteX7" fmla="*/ 31531 w 759112"/>
                <a:gd name="connsiteY7" fmla="*/ 395066 h 762928"/>
                <a:gd name="connsiteX8" fmla="*/ 94593 w 759112"/>
                <a:gd name="connsiteY8" fmla="*/ 489659 h 762928"/>
                <a:gd name="connsiteX9" fmla="*/ 126124 w 759112"/>
                <a:gd name="connsiteY9" fmla="*/ 521190 h 762928"/>
                <a:gd name="connsiteX10" fmla="*/ 147144 w 759112"/>
                <a:gd name="connsiteY10" fmla="*/ 552721 h 762928"/>
                <a:gd name="connsiteX11" fmla="*/ 294289 w 759112"/>
                <a:gd name="connsiteY11" fmla="*/ 678845 h 762928"/>
                <a:gd name="connsiteX12" fmla="*/ 409903 w 759112"/>
                <a:gd name="connsiteY12" fmla="*/ 741907 h 762928"/>
                <a:gd name="connsiteX13" fmla="*/ 515007 w 759112"/>
                <a:gd name="connsiteY13" fmla="*/ 762928 h 762928"/>
                <a:gd name="connsiteX14" fmla="*/ 630620 w 759112"/>
                <a:gd name="connsiteY14" fmla="*/ 752417 h 762928"/>
                <a:gd name="connsiteX15" fmla="*/ 683172 w 759112"/>
                <a:gd name="connsiteY15" fmla="*/ 720886 h 762928"/>
                <a:gd name="connsiteX16" fmla="*/ 735724 w 759112"/>
                <a:gd name="connsiteY16" fmla="*/ 636804 h 762928"/>
                <a:gd name="connsiteX17" fmla="*/ 746234 w 759112"/>
                <a:gd name="connsiteY17" fmla="*/ 605273 h 762928"/>
                <a:gd name="connsiteX18" fmla="*/ 746234 w 759112"/>
                <a:gd name="connsiteY18" fmla="*/ 342514 h 762928"/>
                <a:gd name="connsiteX19" fmla="*/ 725213 w 759112"/>
                <a:gd name="connsiteY19" fmla="*/ 289962 h 762928"/>
                <a:gd name="connsiteX20" fmla="*/ 714703 w 759112"/>
                <a:gd name="connsiteY20" fmla="*/ 247921 h 762928"/>
                <a:gd name="connsiteX21" fmla="*/ 693682 w 759112"/>
                <a:gd name="connsiteY21" fmla="*/ 195369 h 762928"/>
                <a:gd name="connsiteX22" fmla="*/ 662151 w 759112"/>
                <a:gd name="connsiteY22" fmla="*/ 58735 h 762928"/>
                <a:gd name="connsiteX23" fmla="*/ 651641 w 759112"/>
                <a:gd name="connsiteY23" fmla="*/ 16693 h 762928"/>
                <a:gd name="connsiteX24" fmla="*/ 630620 w 759112"/>
                <a:gd name="connsiteY24" fmla="*/ 16693 h 76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9112" h="762928">
                  <a:moveTo>
                    <a:pt x="630620" y="16693"/>
                  </a:moveTo>
                  <a:cubicBezTo>
                    <a:pt x="602593" y="20197"/>
                    <a:pt x="574746" y="25757"/>
                    <a:pt x="546538" y="27204"/>
                  </a:cubicBezTo>
                  <a:lnTo>
                    <a:pt x="157655" y="48224"/>
                  </a:lnTo>
                  <a:cubicBezTo>
                    <a:pt x="113352" y="77760"/>
                    <a:pt x="84806" y="90836"/>
                    <a:pt x="52551" y="132307"/>
                  </a:cubicBezTo>
                  <a:cubicBezTo>
                    <a:pt x="40009" y="148432"/>
                    <a:pt x="29473" y="166262"/>
                    <a:pt x="21020" y="184859"/>
                  </a:cubicBezTo>
                  <a:cubicBezTo>
                    <a:pt x="11851" y="205031"/>
                    <a:pt x="0" y="247921"/>
                    <a:pt x="0" y="247921"/>
                  </a:cubicBezTo>
                  <a:cubicBezTo>
                    <a:pt x="3503" y="279452"/>
                    <a:pt x="3863" y="311493"/>
                    <a:pt x="10510" y="342514"/>
                  </a:cubicBezTo>
                  <a:cubicBezTo>
                    <a:pt x="14463" y="360962"/>
                    <a:pt x="23093" y="378191"/>
                    <a:pt x="31531" y="395066"/>
                  </a:cubicBezTo>
                  <a:cubicBezTo>
                    <a:pt x="45643" y="423289"/>
                    <a:pt x="73471" y="465016"/>
                    <a:pt x="94593" y="489659"/>
                  </a:cubicBezTo>
                  <a:cubicBezTo>
                    <a:pt x="104266" y="500945"/>
                    <a:pt x="116608" y="509771"/>
                    <a:pt x="126124" y="521190"/>
                  </a:cubicBezTo>
                  <a:cubicBezTo>
                    <a:pt x="134211" y="530894"/>
                    <a:pt x="138647" y="543374"/>
                    <a:pt x="147144" y="552721"/>
                  </a:cubicBezTo>
                  <a:cubicBezTo>
                    <a:pt x="225565" y="638985"/>
                    <a:pt x="213241" y="624813"/>
                    <a:pt x="294289" y="678845"/>
                  </a:cubicBezTo>
                  <a:cubicBezTo>
                    <a:pt x="327177" y="700770"/>
                    <a:pt x="375834" y="735093"/>
                    <a:pt x="409903" y="741907"/>
                  </a:cubicBezTo>
                  <a:lnTo>
                    <a:pt x="515007" y="762928"/>
                  </a:lnTo>
                  <a:cubicBezTo>
                    <a:pt x="553545" y="759424"/>
                    <a:pt x="593079" y="761802"/>
                    <a:pt x="630620" y="752417"/>
                  </a:cubicBezTo>
                  <a:cubicBezTo>
                    <a:pt x="650439" y="747462"/>
                    <a:pt x="667798" y="734338"/>
                    <a:pt x="683172" y="720886"/>
                  </a:cubicBezTo>
                  <a:cubicBezTo>
                    <a:pt x="703865" y="702780"/>
                    <a:pt x="724971" y="661894"/>
                    <a:pt x="735724" y="636804"/>
                  </a:cubicBezTo>
                  <a:cubicBezTo>
                    <a:pt x="740088" y="626621"/>
                    <a:pt x="742731" y="615783"/>
                    <a:pt x="746234" y="605273"/>
                  </a:cubicBezTo>
                  <a:cubicBezTo>
                    <a:pt x="760512" y="491047"/>
                    <a:pt x="766074" y="488011"/>
                    <a:pt x="746234" y="342514"/>
                  </a:cubicBezTo>
                  <a:cubicBezTo>
                    <a:pt x="743685" y="323820"/>
                    <a:pt x="731179" y="307861"/>
                    <a:pt x="725213" y="289962"/>
                  </a:cubicBezTo>
                  <a:cubicBezTo>
                    <a:pt x="720645" y="276258"/>
                    <a:pt x="719271" y="261625"/>
                    <a:pt x="714703" y="247921"/>
                  </a:cubicBezTo>
                  <a:cubicBezTo>
                    <a:pt x="708737" y="230022"/>
                    <a:pt x="699230" y="213401"/>
                    <a:pt x="693682" y="195369"/>
                  </a:cubicBezTo>
                  <a:cubicBezTo>
                    <a:pt x="673085" y="128428"/>
                    <a:pt x="675388" y="118299"/>
                    <a:pt x="662151" y="58735"/>
                  </a:cubicBezTo>
                  <a:cubicBezTo>
                    <a:pt x="659017" y="44634"/>
                    <a:pt x="655609" y="30583"/>
                    <a:pt x="651641" y="16693"/>
                  </a:cubicBezTo>
                  <a:cubicBezTo>
                    <a:pt x="648598" y="6040"/>
                    <a:pt x="641131" y="-14838"/>
                    <a:pt x="630620" y="16693"/>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178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3DF0-AAC2-4DE6-838F-F35375AA7666}"/>
              </a:ext>
            </a:extLst>
          </p:cNvPr>
          <p:cNvSpPr>
            <a:spLocks noGrp="1"/>
          </p:cNvSpPr>
          <p:nvPr>
            <p:ph type="title"/>
          </p:nvPr>
        </p:nvSpPr>
        <p:spPr>
          <a:xfrm>
            <a:off x="476676" y="449552"/>
            <a:ext cx="10515600" cy="1325563"/>
          </a:xfrm>
        </p:spPr>
        <p:txBody>
          <a:bodyPr>
            <a:normAutofit/>
          </a:bodyPr>
          <a:lstStyle/>
          <a:p>
            <a:r>
              <a:rPr lang="en-US" sz="4000" dirty="0">
                <a:solidFill>
                  <a:srgbClr val="1F3864"/>
                </a:solidFill>
              </a:rPr>
              <a:t>Handover</a:t>
            </a:r>
          </a:p>
        </p:txBody>
      </p:sp>
      <p:sp>
        <p:nvSpPr>
          <p:cNvPr id="3" name="Content Placeholder 2">
            <a:extLst>
              <a:ext uri="{FF2B5EF4-FFF2-40B4-BE49-F238E27FC236}">
                <a16:creationId xmlns:a16="http://schemas.microsoft.com/office/drawing/2014/main" id="{D8207C82-BF29-4768-AED2-FF989482D9A2}"/>
              </a:ext>
            </a:extLst>
          </p:cNvPr>
          <p:cNvSpPr>
            <a:spLocks noGrp="1"/>
          </p:cNvSpPr>
          <p:nvPr>
            <p:ph idx="1"/>
          </p:nvPr>
        </p:nvSpPr>
        <p:spPr>
          <a:xfrm>
            <a:off x="571270" y="1662129"/>
            <a:ext cx="10515600" cy="4351338"/>
          </a:xfrm>
        </p:spPr>
        <p:txBody>
          <a:bodyPr vert="horz" lIns="91440" tIns="45720" rIns="91440" bIns="45720" rtlCol="0" anchor="t">
            <a:normAutofit/>
          </a:bodyPr>
          <a:lstStyle/>
          <a:p>
            <a:r>
              <a:rPr lang="en-US" sz="2400" dirty="0">
                <a:latin typeface="Source Sans Pro"/>
                <a:ea typeface="Source Sans Pro"/>
                <a:cs typeface="Roboto"/>
              </a:rPr>
              <a:t>Formal handover should be given anytime care is transferred to a new provider</a:t>
            </a:r>
          </a:p>
          <a:p>
            <a:endParaRPr lang="en-US" sz="2400" dirty="0"/>
          </a:p>
          <a:p>
            <a:pPr lvl="1"/>
            <a:r>
              <a:rPr lang="en-US" dirty="0">
                <a:latin typeface="Source Sans Pro"/>
                <a:ea typeface="Source Sans Pro"/>
                <a:cs typeface="Roboto"/>
              </a:rPr>
              <a:t>Between providers within a facility</a:t>
            </a:r>
          </a:p>
          <a:p>
            <a:pPr lvl="1"/>
            <a:r>
              <a:rPr lang="en-US" dirty="0">
                <a:latin typeface="Source Sans Pro"/>
                <a:ea typeface="Source Sans Pro"/>
                <a:cs typeface="Roboto"/>
              </a:rPr>
              <a:t>To or from transport providers</a:t>
            </a:r>
          </a:p>
          <a:p>
            <a:pPr lvl="1"/>
            <a:r>
              <a:rPr lang="en-US" dirty="0">
                <a:latin typeface="Source Sans Pro"/>
                <a:ea typeface="Source Sans Pro"/>
                <a:cs typeface="Roboto"/>
              </a:rPr>
              <a:t>Remotely from a sending facility to receiving facility</a:t>
            </a:r>
          </a:p>
          <a:p>
            <a:endParaRPr lang="en-US" sz="2400" dirty="0"/>
          </a:p>
          <a:p>
            <a:r>
              <a:rPr lang="en-US" sz="2400" dirty="0">
                <a:latin typeface="Source Sans Pro"/>
                <a:ea typeface="Source Sans Pro"/>
                <a:cs typeface="Roboto"/>
              </a:rPr>
              <a:t>Verbal and written report for each patient</a:t>
            </a:r>
          </a:p>
        </p:txBody>
      </p:sp>
      <p:grpSp>
        <p:nvGrpSpPr>
          <p:cNvPr id="4" name="Group 3">
            <a:extLst>
              <a:ext uri="{FF2B5EF4-FFF2-40B4-BE49-F238E27FC236}">
                <a16:creationId xmlns:a16="http://schemas.microsoft.com/office/drawing/2014/main" id="{FA973833-B244-DC9F-9034-32D6A270D32D}"/>
              </a:ext>
            </a:extLst>
          </p:cNvPr>
          <p:cNvGrpSpPr/>
          <p:nvPr/>
        </p:nvGrpSpPr>
        <p:grpSpPr>
          <a:xfrm>
            <a:off x="6362931" y="3617081"/>
            <a:ext cx="4431192" cy="3167347"/>
            <a:chOff x="5353939" y="3436883"/>
            <a:chExt cx="4431192" cy="3167347"/>
          </a:xfrm>
        </p:grpSpPr>
        <p:pic>
          <p:nvPicPr>
            <p:cNvPr id="5" name="Picture 4">
              <a:extLst>
                <a:ext uri="{FF2B5EF4-FFF2-40B4-BE49-F238E27FC236}">
                  <a16:creationId xmlns:a16="http://schemas.microsoft.com/office/drawing/2014/main" id="{573833E5-A119-F887-5757-3CCF6EADD51C}"/>
                </a:ext>
              </a:extLst>
            </p:cNvPr>
            <p:cNvPicPr>
              <a:picLocks noChangeAspect="1"/>
            </p:cNvPicPr>
            <p:nvPr/>
          </p:nvPicPr>
          <p:blipFill>
            <a:blip r:embed="rId3"/>
            <a:stretch>
              <a:fillRect/>
            </a:stretch>
          </p:blipFill>
          <p:spPr>
            <a:xfrm>
              <a:off x="5353939" y="3505200"/>
              <a:ext cx="4431192" cy="3099030"/>
            </a:xfrm>
            <a:prstGeom prst="rect">
              <a:avLst/>
            </a:prstGeom>
          </p:spPr>
        </p:pic>
        <p:sp>
          <p:nvSpPr>
            <p:cNvPr id="6" name="Freeform 5">
              <a:extLst>
                <a:ext uri="{FF2B5EF4-FFF2-40B4-BE49-F238E27FC236}">
                  <a16:creationId xmlns:a16="http://schemas.microsoft.com/office/drawing/2014/main" id="{1FDFC92A-A5D9-143D-9607-56DBF5D49146}"/>
                </a:ext>
              </a:extLst>
            </p:cNvPr>
            <p:cNvSpPr/>
            <p:nvPr/>
          </p:nvSpPr>
          <p:spPr>
            <a:xfrm>
              <a:off x="7735614" y="3436883"/>
              <a:ext cx="767255" cy="441434"/>
            </a:xfrm>
            <a:custGeom>
              <a:avLst/>
              <a:gdLst>
                <a:gd name="connsiteX0" fmla="*/ 483476 w 767255"/>
                <a:gd name="connsiteY0" fmla="*/ 84083 h 441434"/>
                <a:gd name="connsiteX1" fmla="*/ 399393 w 767255"/>
                <a:gd name="connsiteY1" fmla="*/ 52551 h 441434"/>
                <a:gd name="connsiteX2" fmla="*/ 294289 w 767255"/>
                <a:gd name="connsiteY2" fmla="*/ 10510 h 441434"/>
                <a:gd name="connsiteX3" fmla="*/ 147145 w 767255"/>
                <a:gd name="connsiteY3" fmla="*/ 0 h 441434"/>
                <a:gd name="connsiteX4" fmla="*/ 10510 w 767255"/>
                <a:gd name="connsiteY4" fmla="*/ 10510 h 441434"/>
                <a:gd name="connsiteX5" fmla="*/ 0 w 767255"/>
                <a:gd name="connsiteY5" fmla="*/ 42041 h 441434"/>
                <a:gd name="connsiteX6" fmla="*/ 10510 w 767255"/>
                <a:gd name="connsiteY6" fmla="*/ 105103 h 441434"/>
                <a:gd name="connsiteX7" fmla="*/ 63062 w 767255"/>
                <a:gd name="connsiteY7" fmla="*/ 147145 h 441434"/>
                <a:gd name="connsiteX8" fmla="*/ 94593 w 767255"/>
                <a:gd name="connsiteY8" fmla="*/ 168165 h 441434"/>
                <a:gd name="connsiteX9" fmla="*/ 136634 w 767255"/>
                <a:gd name="connsiteY9" fmla="*/ 178676 h 441434"/>
                <a:gd name="connsiteX10" fmla="*/ 168165 w 767255"/>
                <a:gd name="connsiteY10" fmla="*/ 189186 h 441434"/>
                <a:gd name="connsiteX11" fmla="*/ 220717 w 767255"/>
                <a:gd name="connsiteY11" fmla="*/ 241738 h 441434"/>
                <a:gd name="connsiteX12" fmla="*/ 241738 w 767255"/>
                <a:gd name="connsiteY12" fmla="*/ 273269 h 441434"/>
                <a:gd name="connsiteX13" fmla="*/ 273269 w 767255"/>
                <a:gd name="connsiteY13" fmla="*/ 304800 h 441434"/>
                <a:gd name="connsiteX14" fmla="*/ 315310 w 767255"/>
                <a:gd name="connsiteY14" fmla="*/ 367862 h 441434"/>
                <a:gd name="connsiteX15" fmla="*/ 378372 w 767255"/>
                <a:gd name="connsiteY15" fmla="*/ 388883 h 441434"/>
                <a:gd name="connsiteX16" fmla="*/ 525517 w 767255"/>
                <a:gd name="connsiteY16" fmla="*/ 430924 h 441434"/>
                <a:gd name="connsiteX17" fmla="*/ 599089 w 767255"/>
                <a:gd name="connsiteY17" fmla="*/ 441434 h 441434"/>
                <a:gd name="connsiteX18" fmla="*/ 725214 w 767255"/>
                <a:gd name="connsiteY18" fmla="*/ 430924 h 441434"/>
                <a:gd name="connsiteX19" fmla="*/ 735724 w 767255"/>
                <a:gd name="connsiteY19" fmla="*/ 399393 h 441434"/>
                <a:gd name="connsiteX20" fmla="*/ 767255 w 767255"/>
                <a:gd name="connsiteY20" fmla="*/ 378372 h 441434"/>
                <a:gd name="connsiteX21" fmla="*/ 756745 w 767255"/>
                <a:gd name="connsiteY21" fmla="*/ 294289 h 441434"/>
                <a:gd name="connsiteX22" fmla="*/ 714703 w 767255"/>
                <a:gd name="connsiteY22" fmla="*/ 231227 h 441434"/>
                <a:gd name="connsiteX23" fmla="*/ 693683 w 767255"/>
                <a:gd name="connsiteY23" fmla="*/ 199696 h 441434"/>
                <a:gd name="connsiteX24" fmla="*/ 672662 w 767255"/>
                <a:gd name="connsiteY24" fmla="*/ 168165 h 441434"/>
                <a:gd name="connsiteX25" fmla="*/ 651641 w 767255"/>
                <a:gd name="connsiteY25" fmla="*/ 136634 h 441434"/>
                <a:gd name="connsiteX26" fmla="*/ 620110 w 767255"/>
                <a:gd name="connsiteY26" fmla="*/ 73572 h 441434"/>
                <a:gd name="connsiteX27" fmla="*/ 557048 w 767255"/>
                <a:gd name="connsiteY27" fmla="*/ 31531 h 441434"/>
                <a:gd name="connsiteX28" fmla="*/ 399393 w 767255"/>
                <a:gd name="connsiteY28" fmla="*/ 42041 h 4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7255" h="441434">
                  <a:moveTo>
                    <a:pt x="483476" y="84083"/>
                  </a:moveTo>
                  <a:cubicBezTo>
                    <a:pt x="455448" y="73572"/>
                    <a:pt x="427024" y="64064"/>
                    <a:pt x="399393" y="52551"/>
                  </a:cubicBezTo>
                  <a:cubicBezTo>
                    <a:pt x="364405" y="37972"/>
                    <a:pt x="334212" y="13362"/>
                    <a:pt x="294289" y="10510"/>
                  </a:cubicBezTo>
                  <a:lnTo>
                    <a:pt x="147145" y="0"/>
                  </a:lnTo>
                  <a:cubicBezTo>
                    <a:pt x="101600" y="3503"/>
                    <a:pt x="54432" y="-2039"/>
                    <a:pt x="10510" y="10510"/>
                  </a:cubicBezTo>
                  <a:cubicBezTo>
                    <a:pt x="-143" y="13554"/>
                    <a:pt x="0" y="30962"/>
                    <a:pt x="0" y="42041"/>
                  </a:cubicBezTo>
                  <a:cubicBezTo>
                    <a:pt x="0" y="63352"/>
                    <a:pt x="3771" y="84886"/>
                    <a:pt x="10510" y="105103"/>
                  </a:cubicBezTo>
                  <a:cubicBezTo>
                    <a:pt x="24684" y="147624"/>
                    <a:pt x="30943" y="131086"/>
                    <a:pt x="63062" y="147145"/>
                  </a:cubicBezTo>
                  <a:cubicBezTo>
                    <a:pt x="74360" y="152794"/>
                    <a:pt x="82983" y="163189"/>
                    <a:pt x="94593" y="168165"/>
                  </a:cubicBezTo>
                  <a:cubicBezTo>
                    <a:pt x="107870" y="173855"/>
                    <a:pt x="122745" y="174708"/>
                    <a:pt x="136634" y="178676"/>
                  </a:cubicBezTo>
                  <a:cubicBezTo>
                    <a:pt x="147287" y="181720"/>
                    <a:pt x="157655" y="185683"/>
                    <a:pt x="168165" y="189186"/>
                  </a:cubicBezTo>
                  <a:cubicBezTo>
                    <a:pt x="224221" y="273269"/>
                    <a:pt x="150648" y="171669"/>
                    <a:pt x="220717" y="241738"/>
                  </a:cubicBezTo>
                  <a:cubicBezTo>
                    <a:pt x="229649" y="250670"/>
                    <a:pt x="233651" y="263565"/>
                    <a:pt x="241738" y="273269"/>
                  </a:cubicBezTo>
                  <a:cubicBezTo>
                    <a:pt x="251254" y="284688"/>
                    <a:pt x="262759" y="294290"/>
                    <a:pt x="273269" y="304800"/>
                  </a:cubicBezTo>
                  <a:cubicBezTo>
                    <a:pt x="283145" y="334428"/>
                    <a:pt x="283102" y="349969"/>
                    <a:pt x="315310" y="367862"/>
                  </a:cubicBezTo>
                  <a:cubicBezTo>
                    <a:pt x="334679" y="378623"/>
                    <a:pt x="357351" y="381876"/>
                    <a:pt x="378372" y="388883"/>
                  </a:cubicBezTo>
                  <a:cubicBezTo>
                    <a:pt x="425237" y="404505"/>
                    <a:pt x="477169" y="424017"/>
                    <a:pt x="525517" y="430924"/>
                  </a:cubicBezTo>
                  <a:lnTo>
                    <a:pt x="599089" y="441434"/>
                  </a:lnTo>
                  <a:cubicBezTo>
                    <a:pt x="641131" y="437931"/>
                    <a:pt x="684892" y="443331"/>
                    <a:pt x="725214" y="430924"/>
                  </a:cubicBezTo>
                  <a:cubicBezTo>
                    <a:pt x="735803" y="427666"/>
                    <a:pt x="728803" y="408044"/>
                    <a:pt x="735724" y="399393"/>
                  </a:cubicBezTo>
                  <a:cubicBezTo>
                    <a:pt x="743615" y="389529"/>
                    <a:pt x="756745" y="385379"/>
                    <a:pt x="767255" y="378372"/>
                  </a:cubicBezTo>
                  <a:cubicBezTo>
                    <a:pt x="763752" y="350344"/>
                    <a:pt x="766245" y="320889"/>
                    <a:pt x="756745" y="294289"/>
                  </a:cubicBezTo>
                  <a:cubicBezTo>
                    <a:pt x="748248" y="270497"/>
                    <a:pt x="728717" y="252248"/>
                    <a:pt x="714703" y="231227"/>
                  </a:cubicBezTo>
                  <a:lnTo>
                    <a:pt x="693683" y="199696"/>
                  </a:lnTo>
                  <a:lnTo>
                    <a:pt x="672662" y="168165"/>
                  </a:lnTo>
                  <a:lnTo>
                    <a:pt x="651641" y="136634"/>
                  </a:lnTo>
                  <a:cubicBezTo>
                    <a:pt x="644144" y="114142"/>
                    <a:pt x="639287" y="90352"/>
                    <a:pt x="620110" y="73572"/>
                  </a:cubicBezTo>
                  <a:cubicBezTo>
                    <a:pt x="601097" y="56936"/>
                    <a:pt x="557048" y="31531"/>
                    <a:pt x="557048" y="31531"/>
                  </a:cubicBezTo>
                  <a:lnTo>
                    <a:pt x="399393" y="42041"/>
                  </a:ln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569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8F63-8AE8-47C6-8299-C58B20A39CFA}"/>
              </a:ext>
            </a:extLst>
          </p:cNvPr>
          <p:cNvSpPr>
            <a:spLocks noGrp="1"/>
          </p:cNvSpPr>
          <p:nvPr>
            <p:ph type="title"/>
          </p:nvPr>
        </p:nvSpPr>
        <p:spPr/>
        <p:txBody>
          <a:bodyPr>
            <a:normAutofit/>
          </a:bodyPr>
          <a:lstStyle/>
          <a:p>
            <a:r>
              <a:rPr lang="en-US" sz="4000" dirty="0">
                <a:solidFill>
                  <a:srgbClr val="1F3864"/>
                </a:solidFill>
              </a:rPr>
              <a:t>Handover: What is SBAR?</a:t>
            </a:r>
          </a:p>
        </p:txBody>
      </p:sp>
      <p:sp>
        <p:nvSpPr>
          <p:cNvPr id="3" name="Content Placeholder 2">
            <a:extLst>
              <a:ext uri="{FF2B5EF4-FFF2-40B4-BE49-F238E27FC236}">
                <a16:creationId xmlns:a16="http://schemas.microsoft.com/office/drawing/2014/main" id="{063C270E-EA9D-423F-A361-205953C3AC5D}"/>
              </a:ext>
            </a:extLst>
          </p:cNvPr>
          <p:cNvSpPr>
            <a:spLocks noGrp="1"/>
          </p:cNvSpPr>
          <p:nvPr>
            <p:ph idx="1"/>
          </p:nvPr>
        </p:nvSpPr>
        <p:spPr/>
        <p:txBody>
          <a:bodyPr vert="horz" lIns="91440" tIns="45720" rIns="91440" bIns="45720" rtlCol="0" anchor="t">
            <a:noAutofit/>
          </a:bodyPr>
          <a:lstStyle/>
          <a:p>
            <a:pPr>
              <a:lnSpc>
                <a:spcPct val="120000"/>
              </a:lnSpc>
              <a:defRPr/>
            </a:pPr>
            <a:r>
              <a:rPr lang="en-GB" sz="2400" dirty="0">
                <a:latin typeface="Source Sans Pro"/>
                <a:ea typeface="Source Sans Pro"/>
                <a:cs typeface="Roboto"/>
              </a:rPr>
              <a:t>SBAR is a structured method for communicating critical information between providers</a:t>
            </a:r>
          </a:p>
          <a:p>
            <a:pPr>
              <a:lnSpc>
                <a:spcPct val="120000"/>
              </a:lnSpc>
              <a:defRPr/>
            </a:pPr>
            <a:r>
              <a:rPr lang="en-GB" sz="2400" dirty="0">
                <a:latin typeface="Source Sans Pro"/>
                <a:ea typeface="Source Sans Pro"/>
                <a:cs typeface="Roboto"/>
              </a:rPr>
              <a:t>SBAR  improves communication between providers and safety of patients</a:t>
            </a:r>
          </a:p>
          <a:p>
            <a:pPr>
              <a:lnSpc>
                <a:spcPct val="120000"/>
              </a:lnSpc>
              <a:defRPr/>
            </a:pPr>
            <a:r>
              <a:rPr lang="en-GB" sz="2400" b="1" dirty="0">
                <a:latin typeface="Source Sans Pro"/>
                <a:ea typeface="Source Sans Pro"/>
                <a:cs typeface="Roboto"/>
              </a:rPr>
              <a:t> </a:t>
            </a:r>
            <a:r>
              <a:rPr lang="en-GB" sz="2400" dirty="0">
                <a:latin typeface="Source Sans Pro"/>
                <a:ea typeface="Source Sans Pro"/>
                <a:cs typeface="Roboto"/>
              </a:rPr>
              <a:t>SBAR has </a:t>
            </a:r>
            <a:r>
              <a:rPr lang="en-GB" sz="2400" b="1" dirty="0">
                <a:latin typeface="Source Sans Pro"/>
                <a:ea typeface="Source Sans Pro"/>
                <a:cs typeface="Roboto"/>
              </a:rPr>
              <a:t>4 steps</a:t>
            </a:r>
          </a:p>
          <a:p>
            <a:pPr lvl="1">
              <a:lnSpc>
                <a:spcPct val="120000"/>
              </a:lnSpc>
              <a:defRPr/>
            </a:pPr>
            <a:r>
              <a:rPr lang="en-GB" b="1" dirty="0">
                <a:solidFill>
                  <a:schemeClr val="accent2"/>
                </a:solidFill>
                <a:latin typeface="Source Sans Pro"/>
                <a:ea typeface="Source Sans Pro"/>
                <a:cs typeface="Roboto"/>
              </a:rPr>
              <a:t>S</a:t>
            </a:r>
            <a:r>
              <a:rPr lang="en-GB" dirty="0">
                <a:latin typeface="Source Sans Pro"/>
                <a:ea typeface="Source Sans Pro"/>
                <a:cs typeface="Roboto"/>
              </a:rPr>
              <a:t>ituation</a:t>
            </a:r>
          </a:p>
          <a:p>
            <a:pPr lvl="1">
              <a:lnSpc>
                <a:spcPct val="120000"/>
              </a:lnSpc>
              <a:defRPr/>
            </a:pPr>
            <a:r>
              <a:rPr lang="en-GB" b="1" dirty="0">
                <a:solidFill>
                  <a:schemeClr val="accent2"/>
                </a:solidFill>
                <a:latin typeface="Source Sans Pro"/>
                <a:ea typeface="Source Sans Pro"/>
                <a:cs typeface="Roboto"/>
              </a:rPr>
              <a:t>B</a:t>
            </a:r>
            <a:r>
              <a:rPr lang="en-GB" dirty="0">
                <a:latin typeface="Source Sans Pro"/>
                <a:ea typeface="Source Sans Pro"/>
                <a:cs typeface="Roboto"/>
              </a:rPr>
              <a:t>ackground</a:t>
            </a:r>
          </a:p>
          <a:p>
            <a:pPr lvl="1">
              <a:lnSpc>
                <a:spcPct val="120000"/>
              </a:lnSpc>
              <a:defRPr/>
            </a:pPr>
            <a:r>
              <a:rPr lang="en-GB" b="1" dirty="0">
                <a:solidFill>
                  <a:schemeClr val="accent2"/>
                </a:solidFill>
                <a:latin typeface="Source Sans Pro"/>
                <a:ea typeface="Source Sans Pro"/>
                <a:cs typeface="Roboto"/>
              </a:rPr>
              <a:t>A</a:t>
            </a:r>
            <a:r>
              <a:rPr lang="en-GB" dirty="0">
                <a:latin typeface="Source Sans Pro"/>
                <a:ea typeface="Source Sans Pro"/>
                <a:cs typeface="Roboto"/>
              </a:rPr>
              <a:t>ssessment</a:t>
            </a:r>
          </a:p>
          <a:p>
            <a:pPr lvl="1">
              <a:lnSpc>
                <a:spcPct val="120000"/>
              </a:lnSpc>
              <a:defRPr/>
            </a:pPr>
            <a:r>
              <a:rPr lang="en-GB" b="1" dirty="0">
                <a:solidFill>
                  <a:schemeClr val="accent2"/>
                </a:solidFill>
                <a:latin typeface="Source Sans Pro"/>
                <a:ea typeface="Source Sans Pro"/>
                <a:cs typeface="Roboto"/>
              </a:rPr>
              <a:t>R</a:t>
            </a:r>
            <a:r>
              <a:rPr lang="en-GB" dirty="0">
                <a:latin typeface="Source Sans Pro"/>
                <a:ea typeface="Source Sans Pro"/>
                <a:cs typeface="Roboto"/>
              </a:rPr>
              <a:t>ecommendation</a:t>
            </a:r>
            <a:endParaRPr lang="en-US" dirty="0">
              <a:latin typeface="Source Sans Pro"/>
              <a:ea typeface="Source Sans Pro"/>
              <a:cs typeface="Roboto"/>
            </a:endParaRPr>
          </a:p>
          <a:p>
            <a:endParaRPr lang="en-US" sz="2400" dirty="0"/>
          </a:p>
        </p:txBody>
      </p:sp>
      <p:pic>
        <p:nvPicPr>
          <p:cNvPr id="4" name="Picture 4" descr="A picture containing text, clock&#10;&#10;Description automatically generated">
            <a:extLst>
              <a:ext uri="{FF2B5EF4-FFF2-40B4-BE49-F238E27FC236}">
                <a16:creationId xmlns:a16="http://schemas.microsoft.com/office/drawing/2014/main" id="{67DB7745-BD65-A11B-B077-C04453263A12}"/>
              </a:ext>
            </a:extLst>
          </p:cNvPr>
          <p:cNvPicPr>
            <a:picLocks noChangeAspect="1"/>
          </p:cNvPicPr>
          <p:nvPr/>
        </p:nvPicPr>
        <p:blipFill>
          <a:blip r:embed="rId3"/>
          <a:stretch>
            <a:fillRect/>
          </a:stretch>
        </p:blipFill>
        <p:spPr>
          <a:xfrm>
            <a:off x="5914697" y="3506358"/>
            <a:ext cx="4030987" cy="2805542"/>
          </a:xfrm>
          <a:prstGeom prst="rect">
            <a:avLst/>
          </a:prstGeom>
        </p:spPr>
      </p:pic>
    </p:spTree>
    <p:extLst>
      <p:ext uri="{BB962C8B-B14F-4D97-AF65-F5344CB8AC3E}">
        <p14:creationId xmlns:p14="http://schemas.microsoft.com/office/powerpoint/2010/main" val="2561230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65AE-22F3-42E2-B1CF-5B6498DD87D7}"/>
              </a:ext>
            </a:extLst>
          </p:cNvPr>
          <p:cNvSpPr>
            <a:spLocks noGrp="1"/>
          </p:cNvSpPr>
          <p:nvPr>
            <p:ph type="title"/>
          </p:nvPr>
        </p:nvSpPr>
        <p:spPr/>
        <p:txBody>
          <a:bodyPr>
            <a:normAutofit/>
          </a:bodyPr>
          <a:lstStyle/>
          <a:p>
            <a:r>
              <a:rPr lang="en-US" sz="4000">
                <a:solidFill>
                  <a:srgbClr val="1F3864"/>
                </a:solidFill>
                <a:latin typeface="Source Sans Pro"/>
                <a:ea typeface="Source Sans Pro"/>
                <a:cs typeface="Roboto"/>
              </a:rPr>
              <a:t>Why Use SBAR?</a:t>
            </a:r>
          </a:p>
        </p:txBody>
      </p:sp>
      <p:sp>
        <p:nvSpPr>
          <p:cNvPr id="3" name="Content Placeholder 2">
            <a:extLst>
              <a:ext uri="{FF2B5EF4-FFF2-40B4-BE49-F238E27FC236}">
                <a16:creationId xmlns:a16="http://schemas.microsoft.com/office/drawing/2014/main" id="{98F4384B-4B02-4125-836F-F66FE08FE2EB}"/>
              </a:ext>
            </a:extLst>
          </p:cNvPr>
          <p:cNvSpPr>
            <a:spLocks noGrp="1"/>
          </p:cNvSpPr>
          <p:nvPr>
            <p:ph idx="1"/>
          </p:nvPr>
        </p:nvSpPr>
        <p:spPr/>
        <p:txBody>
          <a:bodyPr vert="horz" lIns="91440" tIns="45720" rIns="91440" bIns="45720" rtlCol="0" anchor="t">
            <a:normAutofit/>
          </a:bodyPr>
          <a:lstStyle/>
          <a:p>
            <a:r>
              <a:rPr lang="en-US" sz="2400" dirty="0">
                <a:latin typeface="Source Sans Pro"/>
                <a:ea typeface="Source Sans Pro"/>
                <a:cs typeface="Roboto"/>
              </a:rPr>
              <a:t>Reduce the barrier to effective communication across different disciplines and levels of staff.  </a:t>
            </a:r>
            <a:endParaRPr lang="en-US" sz="2400" dirty="0"/>
          </a:p>
          <a:p>
            <a:endParaRPr lang="en-US" sz="2400"/>
          </a:p>
          <a:p>
            <a:r>
              <a:rPr lang="en-US" sz="2400" dirty="0">
                <a:latin typeface="Source Sans Pro"/>
                <a:ea typeface="Source Sans Pro"/>
                <a:cs typeface="Roboto"/>
              </a:rPr>
              <a:t>SBAR creates a </a:t>
            </a:r>
            <a:r>
              <a:rPr lang="en-US" sz="2400" dirty="0">
                <a:solidFill>
                  <a:schemeClr val="accent2"/>
                </a:solidFill>
                <a:latin typeface="Source Sans Pro"/>
                <a:ea typeface="Source Sans Pro"/>
                <a:cs typeface="Roboto"/>
              </a:rPr>
              <a:t>shared mental model</a:t>
            </a:r>
            <a:r>
              <a:rPr lang="en-US" sz="2400" dirty="0">
                <a:latin typeface="Source Sans Pro"/>
                <a:ea typeface="Source Sans Pro"/>
                <a:cs typeface="Roboto"/>
              </a:rPr>
              <a:t> around all patient handovers and situations and critical exchange of information.</a:t>
            </a:r>
          </a:p>
          <a:p>
            <a:endParaRPr lang="en-US" sz="2400"/>
          </a:p>
          <a:p>
            <a:r>
              <a:rPr lang="en-US" sz="2400" dirty="0">
                <a:latin typeface="Source Sans Pro"/>
                <a:ea typeface="Source Sans Pro"/>
                <a:cs typeface="Roboto"/>
              </a:rPr>
              <a:t>SBAR is a </a:t>
            </a:r>
            <a:r>
              <a:rPr lang="en-US" sz="2400" dirty="0">
                <a:solidFill>
                  <a:schemeClr val="accent2"/>
                </a:solidFill>
                <a:latin typeface="Source Sans Pro"/>
                <a:ea typeface="Source Sans Pro"/>
                <a:cs typeface="Roboto"/>
              </a:rPr>
              <a:t>memory prompt</a:t>
            </a:r>
            <a:r>
              <a:rPr lang="en-US" sz="2400" dirty="0">
                <a:latin typeface="Source Sans Pro"/>
                <a:ea typeface="Source Sans Pro"/>
                <a:cs typeface="Roboto"/>
              </a:rPr>
              <a:t>; easy to remember and encourages prior preparation for communication.</a:t>
            </a:r>
          </a:p>
          <a:p>
            <a:endParaRPr lang="en-US" sz="2400"/>
          </a:p>
          <a:p>
            <a:r>
              <a:rPr lang="en-US" sz="2400" dirty="0">
                <a:latin typeface="Source Sans Pro"/>
                <a:ea typeface="Source Sans Pro"/>
                <a:cs typeface="Roboto"/>
              </a:rPr>
              <a:t>SBAR reduces the incidence of missed communications.</a:t>
            </a:r>
            <a:endParaRPr lang="en-US" sz="2400" dirty="0"/>
          </a:p>
          <a:p>
            <a:endParaRPr lang="en-US" sz="2400"/>
          </a:p>
        </p:txBody>
      </p:sp>
    </p:spTree>
    <p:extLst>
      <p:ext uri="{BB962C8B-B14F-4D97-AF65-F5344CB8AC3E}">
        <p14:creationId xmlns:p14="http://schemas.microsoft.com/office/powerpoint/2010/main" val="2314102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F35176C8D5024CA9622F560EAE4050" ma:contentTypeVersion="19" ma:contentTypeDescription="Create a new document." ma:contentTypeScope="" ma:versionID="96de119243ba25aa9a461726a47c21d5">
  <xsd:schema xmlns:xsd="http://www.w3.org/2001/XMLSchema" xmlns:xs="http://www.w3.org/2001/XMLSchema" xmlns:p="http://schemas.microsoft.com/office/2006/metadata/properties" xmlns:ns2="accad10c-5865-4bcb-8f28-1d0009a45af1" xmlns:ns3="543f9313-ce28-4745-b323-cbc217887a95" targetNamespace="http://schemas.microsoft.com/office/2006/metadata/properties" ma:root="true" ma:fieldsID="accab41711b38f067aadc3c0c3b15aa0" ns2:_="" ns3:_="">
    <xsd:import namespace="accad10c-5865-4bcb-8f28-1d0009a45af1"/>
    <xsd:import namespace="543f9313-ce28-4745-b323-cbc217887a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ad10c-5865-4bcb-8f28-1d0009a45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3f9313-ce28-4745-b323-cbc217887a9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4e306bd-47d7-441a-ab2a-e6d0020056b0}" ma:internalName="TaxCatchAll" ma:showField="CatchAllData" ma:web="543f9313-ce28-4745-b323-cbc217887a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cad10c-5865-4bcb-8f28-1d0009a45af1">
      <Terms xmlns="http://schemas.microsoft.com/office/infopath/2007/PartnerControls"/>
    </lcf76f155ced4ddcb4097134ff3c332f>
    <TaxCatchAll xmlns="543f9313-ce28-4745-b323-cbc217887a95" xsi:nil="true"/>
    <SharedWithUsers xmlns="543f9313-ce28-4745-b323-cbc217887a95">
      <UserInfo>
        <DisplayName>DIANGO, Ken</DisplayName>
        <AccountId>200</AccountId>
        <AccountType/>
      </UserInfo>
    </SharedWithUsers>
  </documentManagement>
</p:properties>
</file>

<file path=customXml/itemProps1.xml><?xml version="1.0" encoding="utf-8"?>
<ds:datastoreItem xmlns:ds="http://schemas.openxmlformats.org/officeDocument/2006/customXml" ds:itemID="{40171D73-CC79-4868-A1B8-1A2C662C19C3}">
  <ds:schemaRefs>
    <ds:schemaRef ds:uri="http://schemas.microsoft.com/sharepoint/v3/contenttype/forms"/>
  </ds:schemaRefs>
</ds:datastoreItem>
</file>

<file path=customXml/itemProps2.xml><?xml version="1.0" encoding="utf-8"?>
<ds:datastoreItem xmlns:ds="http://schemas.openxmlformats.org/officeDocument/2006/customXml" ds:itemID="{478DA356-692A-45CA-9DFC-F6A616226C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ad10c-5865-4bcb-8f28-1d0009a45af1"/>
    <ds:schemaRef ds:uri="543f9313-ce28-4745-b323-cbc217887a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28CF26-232D-4423-BB83-934E37AE8D13}">
  <ds:schemaRefs>
    <ds:schemaRef ds:uri="http://schemas.microsoft.com/office/2006/metadata/properties"/>
    <ds:schemaRef ds:uri="543f9313-ce28-4745-b323-cbc217887a95"/>
    <ds:schemaRef ds:uri="http://purl.org/dc/elements/1.1/"/>
    <ds:schemaRef ds:uri="http://schemas.microsoft.com/office/infopath/2007/PartnerControl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accad10c-5865-4bcb-8f28-1d0009a45af1"/>
  </ds:schemaRefs>
</ds:datastoreItem>
</file>

<file path=docProps/app.xml><?xml version="1.0" encoding="utf-8"?>
<Properties xmlns="http://schemas.openxmlformats.org/officeDocument/2006/extended-properties" xmlns:vt="http://schemas.openxmlformats.org/officeDocument/2006/docPropsVTypes">
  <TotalTime>1</TotalTime>
  <Words>5066</Words>
  <Application>Microsoft Macintosh PowerPoint</Application>
  <PresentationFormat>Widescreen</PresentationFormat>
  <Paragraphs>221</Paragraphs>
  <Slides>29</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Source Sans Pro</vt:lpstr>
      <vt:lpstr>Office Theme</vt:lpstr>
      <vt:lpstr>Office Theme</vt:lpstr>
      <vt:lpstr>Transfer and Handover</vt:lpstr>
      <vt:lpstr>Objectives</vt:lpstr>
      <vt:lpstr>Transferring Patients</vt:lpstr>
      <vt:lpstr>Destination Planning</vt:lpstr>
      <vt:lpstr>Destination Planning</vt:lpstr>
      <vt:lpstr>Transport</vt:lpstr>
      <vt:lpstr>Handover</vt:lpstr>
      <vt:lpstr>Handover: What is SBAR?</vt:lpstr>
      <vt:lpstr>Why Use SBAR?</vt:lpstr>
      <vt:lpstr>How Can SBAR Help Me?</vt:lpstr>
      <vt:lpstr>S - Situation</vt:lpstr>
      <vt:lpstr>B-Background</vt:lpstr>
      <vt:lpstr>A-Assessment</vt:lpstr>
      <vt:lpstr>R-Recommendations</vt:lpstr>
      <vt:lpstr>Cases</vt:lpstr>
      <vt:lpstr>Case 1</vt:lpstr>
      <vt:lpstr>Case 1</vt:lpstr>
      <vt:lpstr>Practice SBAR</vt:lpstr>
      <vt:lpstr>Example SBAR</vt:lpstr>
      <vt:lpstr>Case 2</vt:lpstr>
      <vt:lpstr>Case 2</vt:lpstr>
      <vt:lpstr>Practice SBAR</vt:lpstr>
      <vt:lpstr>Example SBAR</vt:lpstr>
      <vt:lpstr>Case 3</vt:lpstr>
      <vt:lpstr>Case 3</vt:lpstr>
      <vt:lpstr>Practice SBAR</vt:lpstr>
      <vt:lpstr>Example SBAR</vt:lpstr>
      <vt:lpstr>Questions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Shama Patel</dc:creator>
  <cp:lastModifiedBy>Martin S</cp:lastModifiedBy>
  <cp:revision>148</cp:revision>
  <dcterms:created xsi:type="dcterms:W3CDTF">2018-12-14T23:47:29Z</dcterms:created>
  <dcterms:modified xsi:type="dcterms:W3CDTF">2024-05-09T14:31:54Z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0x01010012F35176C8D5024CA9622F560EAE4050</vt:lpwstr>
  </property>
  <property fmtid="{D5CDD505-2E9C-101B-9397-08002B2CF9AE}" pid="3" name="MediaServiceImageTags">
    <vt:lpwstr/>
  </property>
</Properties>
</file>