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7" r:id="rId5"/>
  </p:sldMasterIdLst>
  <p:notesMasterIdLst>
    <p:notesMasterId r:id="rId86"/>
  </p:notesMasterIdLst>
  <p:sldIdLst>
    <p:sldId id="281" r:id="rId6"/>
    <p:sldId id="282" r:id="rId7"/>
    <p:sldId id="347" r:id="rId8"/>
    <p:sldId id="277" r:id="rId9"/>
    <p:sldId id="284" r:id="rId10"/>
    <p:sldId id="275" r:id="rId11"/>
    <p:sldId id="274" r:id="rId12"/>
    <p:sldId id="273" r:id="rId13"/>
    <p:sldId id="272" r:id="rId14"/>
    <p:sldId id="348" r:id="rId15"/>
    <p:sldId id="270" r:id="rId16"/>
    <p:sldId id="269" r:id="rId17"/>
    <p:sldId id="268" r:id="rId18"/>
    <p:sldId id="267" r:id="rId19"/>
    <p:sldId id="266" r:id="rId20"/>
    <p:sldId id="265" r:id="rId21"/>
    <p:sldId id="264" r:id="rId22"/>
    <p:sldId id="263" r:id="rId23"/>
    <p:sldId id="262" r:id="rId24"/>
    <p:sldId id="261" r:id="rId25"/>
    <p:sldId id="260" r:id="rId26"/>
    <p:sldId id="259" r:id="rId27"/>
    <p:sldId id="258" r:id="rId28"/>
    <p:sldId id="331" r:id="rId29"/>
    <p:sldId id="350" r:id="rId30"/>
    <p:sldId id="289" r:id="rId31"/>
    <p:sldId id="290" r:id="rId32"/>
    <p:sldId id="291" r:id="rId33"/>
    <p:sldId id="292" r:id="rId34"/>
    <p:sldId id="280" r:id="rId35"/>
    <p:sldId id="279" r:id="rId36"/>
    <p:sldId id="278" r:id="rId37"/>
    <p:sldId id="293" r:id="rId38"/>
    <p:sldId id="276" r:id="rId39"/>
    <p:sldId id="332" r:id="rId40"/>
    <p:sldId id="351"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33" r:id="rId58"/>
    <p:sldId id="35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35" r:id="rId72"/>
    <p:sldId id="325" r:id="rId73"/>
    <p:sldId id="326" r:id="rId74"/>
    <p:sldId id="327" r:id="rId75"/>
    <p:sldId id="328" r:id="rId76"/>
    <p:sldId id="334" r:id="rId77"/>
    <p:sldId id="329" r:id="rId78"/>
    <p:sldId id="345" r:id="rId79"/>
    <p:sldId id="353" r:id="rId80"/>
    <p:sldId id="339" r:id="rId81"/>
    <p:sldId id="338" r:id="rId82"/>
    <p:sldId id="340" r:id="rId83"/>
    <p:sldId id="341" r:id="rId84"/>
    <p:sldId id="34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D8D214-4E4A-6427-04CA-17FD577B5EB5}" name="Rachel Tullet" initials="RT" userId="0500be93d1ba368d" providerId="Windows Live"/>
  <p188:author id="{1BD72F32-7AE5-EB4D-062B-26BBA0859FEF}" name="CALVELLO HYNES, Emilie" initials="CE" userId="S::ecalvello@who.int::c9dfdd63-2c12-40ec-9141-bdc893ad90f1" providerId="AD"/>
  <p188:author id="{CBEE6C40-575B-5D32-4491-6ABBCC720D7B}" name="CSY" initials="CSY" userId="CSY" providerId="None"/>
  <p188:author id="{AFA03778-911B-54ED-123A-F7AEAA7C72F7}" name="TULLET, Rachel Beth" initials="TB" userId="S::tulletr@who.int::1fc2c28b-ed7a-43e7-a015-42a665ab83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3"/>
    <p:restoredTop sz="80521"/>
  </p:normalViewPr>
  <p:slideViewPr>
    <p:cSldViewPr snapToGrid="0">
      <p:cViewPr varScale="1">
        <p:scale>
          <a:sx n="96" d="100"/>
          <a:sy n="96" d="100"/>
        </p:scale>
        <p:origin x="96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ELLO HYNES, Emilie" userId="c9dfdd63-2c12-40ec-9141-bdc893ad90f1" providerId="ADAL" clId="{53AD9B8D-59C9-4149-824C-4484DA4F07C8}"/>
    <pc:docChg chg="undo custSel modSld">
      <pc:chgData name="CALVELLO HYNES, Emilie" userId="c9dfdd63-2c12-40ec-9141-bdc893ad90f1" providerId="ADAL" clId="{53AD9B8D-59C9-4149-824C-4484DA4F07C8}" dt="2023-07-17T19:54:25.190" v="124"/>
      <pc:docMkLst>
        <pc:docMk/>
      </pc:docMkLst>
      <pc:sldChg chg="modSp mod modNotesTx">
        <pc:chgData name="CALVELLO HYNES, Emilie" userId="c9dfdd63-2c12-40ec-9141-bdc893ad90f1" providerId="ADAL" clId="{53AD9B8D-59C9-4149-824C-4484DA4F07C8}" dt="2023-07-17T19:54:25.190" v="124"/>
        <pc:sldMkLst>
          <pc:docMk/>
          <pc:sldMk cId="3869549235" sldId="275"/>
        </pc:sldMkLst>
        <pc:spChg chg="mod">
          <ac:chgData name="CALVELLO HYNES, Emilie" userId="c9dfdd63-2c12-40ec-9141-bdc893ad90f1" providerId="ADAL" clId="{53AD9B8D-59C9-4149-824C-4484DA4F07C8}" dt="2023-07-17T19:54:25.190" v="124"/>
          <ac:spMkLst>
            <pc:docMk/>
            <pc:sldMk cId="3869549235" sldId="275"/>
            <ac:spMk id="3" creationId="{00000000-0000-0000-0000-000000000000}"/>
          </ac:spMkLst>
        </pc:spChg>
      </pc:sldChg>
    </pc:docChg>
  </pc:docChgLst>
  <pc:docChgLst>
    <pc:chgData name="Seif, Janesca" userId="746caf7a-ff57-497b-ad65-8cb552a9f586" providerId="ADAL" clId="{B20E1057-4EE1-2A4D-A91E-382CF7599CB1}"/>
    <pc:docChg chg="custSel modSld">
      <pc:chgData name="Seif, Janesca" userId="746caf7a-ff57-497b-ad65-8cb552a9f586" providerId="ADAL" clId="{B20E1057-4EE1-2A4D-A91E-382CF7599CB1}" dt="2024-05-09T14:26:26.058" v="53" actId="478"/>
      <pc:docMkLst>
        <pc:docMk/>
      </pc:docMkLst>
      <pc:sldChg chg="delSp mod">
        <pc:chgData name="Seif, Janesca" userId="746caf7a-ff57-497b-ad65-8cb552a9f586" providerId="ADAL" clId="{B20E1057-4EE1-2A4D-A91E-382CF7599CB1}" dt="2024-05-09T14:23:59.121" v="13" actId="478"/>
        <pc:sldMkLst>
          <pc:docMk/>
          <pc:sldMk cId="2794134263" sldId="258"/>
        </pc:sldMkLst>
        <pc:spChg chg="del">
          <ac:chgData name="Seif, Janesca" userId="746caf7a-ff57-497b-ad65-8cb552a9f586" providerId="ADAL" clId="{B20E1057-4EE1-2A4D-A91E-382CF7599CB1}" dt="2024-05-09T14:23:59.121" v="13" actId="478"/>
          <ac:spMkLst>
            <pc:docMk/>
            <pc:sldMk cId="2794134263" sldId="258"/>
            <ac:spMk id="7" creationId="{D13FD028-C19A-810F-73B5-2706D5A35A3F}"/>
          </ac:spMkLst>
        </pc:spChg>
      </pc:sldChg>
      <pc:sldChg chg="delSp mod">
        <pc:chgData name="Seif, Janesca" userId="746caf7a-ff57-497b-ad65-8cb552a9f586" providerId="ADAL" clId="{B20E1057-4EE1-2A4D-A91E-382CF7599CB1}" dt="2024-05-09T14:23:56.646" v="12" actId="478"/>
        <pc:sldMkLst>
          <pc:docMk/>
          <pc:sldMk cId="2410715360" sldId="259"/>
        </pc:sldMkLst>
        <pc:spChg chg="del">
          <ac:chgData name="Seif, Janesca" userId="746caf7a-ff57-497b-ad65-8cb552a9f586" providerId="ADAL" clId="{B20E1057-4EE1-2A4D-A91E-382CF7599CB1}" dt="2024-05-09T14:23:56.646" v="12" actId="478"/>
          <ac:spMkLst>
            <pc:docMk/>
            <pc:sldMk cId="2410715360" sldId="259"/>
            <ac:spMk id="7" creationId="{E027920A-9A86-64A0-63EC-BA52DAFC8655}"/>
          </ac:spMkLst>
        </pc:spChg>
      </pc:sldChg>
      <pc:sldChg chg="delSp mod">
        <pc:chgData name="Seif, Janesca" userId="746caf7a-ff57-497b-ad65-8cb552a9f586" providerId="ADAL" clId="{B20E1057-4EE1-2A4D-A91E-382CF7599CB1}" dt="2024-05-09T14:23:51.736" v="11" actId="478"/>
        <pc:sldMkLst>
          <pc:docMk/>
          <pc:sldMk cId="987483232" sldId="261"/>
        </pc:sldMkLst>
        <pc:spChg chg="del">
          <ac:chgData name="Seif, Janesca" userId="746caf7a-ff57-497b-ad65-8cb552a9f586" providerId="ADAL" clId="{B20E1057-4EE1-2A4D-A91E-382CF7599CB1}" dt="2024-05-09T14:23:51.736" v="11" actId="478"/>
          <ac:spMkLst>
            <pc:docMk/>
            <pc:sldMk cId="987483232" sldId="261"/>
            <ac:spMk id="4" creationId="{0E081CB4-2E23-5724-A2E6-FF7963A6507A}"/>
          </ac:spMkLst>
        </pc:spChg>
      </pc:sldChg>
      <pc:sldChg chg="delSp mod">
        <pc:chgData name="Seif, Janesca" userId="746caf7a-ff57-497b-ad65-8cb552a9f586" providerId="ADAL" clId="{B20E1057-4EE1-2A4D-A91E-382CF7599CB1}" dt="2024-05-09T14:23:48.826" v="10" actId="478"/>
        <pc:sldMkLst>
          <pc:docMk/>
          <pc:sldMk cId="3959863535" sldId="262"/>
        </pc:sldMkLst>
        <pc:spChg chg="del">
          <ac:chgData name="Seif, Janesca" userId="746caf7a-ff57-497b-ad65-8cb552a9f586" providerId="ADAL" clId="{B20E1057-4EE1-2A4D-A91E-382CF7599CB1}" dt="2024-05-09T14:23:48.826" v="10" actId="478"/>
          <ac:spMkLst>
            <pc:docMk/>
            <pc:sldMk cId="3959863535" sldId="262"/>
            <ac:spMk id="8" creationId="{0C9CDEAD-99A6-44B5-BDFF-27DA50653071}"/>
          </ac:spMkLst>
        </pc:spChg>
      </pc:sldChg>
      <pc:sldChg chg="delSp mod">
        <pc:chgData name="Seif, Janesca" userId="746caf7a-ff57-497b-ad65-8cb552a9f586" providerId="ADAL" clId="{B20E1057-4EE1-2A4D-A91E-382CF7599CB1}" dt="2024-05-09T14:23:21.614" v="9" actId="478"/>
        <pc:sldMkLst>
          <pc:docMk/>
          <pc:sldMk cId="2222845883" sldId="263"/>
        </pc:sldMkLst>
        <pc:spChg chg="del">
          <ac:chgData name="Seif, Janesca" userId="746caf7a-ff57-497b-ad65-8cb552a9f586" providerId="ADAL" clId="{B20E1057-4EE1-2A4D-A91E-382CF7599CB1}" dt="2024-05-09T14:23:21.614" v="9" actId="478"/>
          <ac:spMkLst>
            <pc:docMk/>
            <pc:sldMk cId="2222845883" sldId="263"/>
            <ac:spMk id="4" creationId="{6FAAEF97-9C8E-2B88-8EFA-BB940B5E6E50}"/>
          </ac:spMkLst>
        </pc:spChg>
      </pc:sldChg>
      <pc:sldChg chg="delSp mod">
        <pc:chgData name="Seif, Janesca" userId="746caf7a-ff57-497b-ad65-8cb552a9f586" providerId="ADAL" clId="{B20E1057-4EE1-2A4D-A91E-382CF7599CB1}" dt="2024-05-09T14:23:18.490" v="8" actId="478"/>
        <pc:sldMkLst>
          <pc:docMk/>
          <pc:sldMk cId="790196305" sldId="264"/>
        </pc:sldMkLst>
        <pc:spChg chg="del">
          <ac:chgData name="Seif, Janesca" userId="746caf7a-ff57-497b-ad65-8cb552a9f586" providerId="ADAL" clId="{B20E1057-4EE1-2A4D-A91E-382CF7599CB1}" dt="2024-05-09T14:23:18.490" v="8" actId="478"/>
          <ac:spMkLst>
            <pc:docMk/>
            <pc:sldMk cId="790196305" sldId="264"/>
            <ac:spMk id="4" creationId="{6283AA51-3675-3AE4-9198-87B47BC5ADE8}"/>
          </ac:spMkLst>
        </pc:spChg>
      </pc:sldChg>
      <pc:sldChg chg="delSp modSp mod">
        <pc:chgData name="Seif, Janesca" userId="746caf7a-ff57-497b-ad65-8cb552a9f586" providerId="ADAL" clId="{B20E1057-4EE1-2A4D-A91E-382CF7599CB1}" dt="2024-05-09T14:23:15.507" v="7" actId="478"/>
        <pc:sldMkLst>
          <pc:docMk/>
          <pc:sldMk cId="1052654632" sldId="265"/>
        </pc:sldMkLst>
        <pc:spChg chg="del mod">
          <ac:chgData name="Seif, Janesca" userId="746caf7a-ff57-497b-ad65-8cb552a9f586" providerId="ADAL" clId="{B20E1057-4EE1-2A4D-A91E-382CF7599CB1}" dt="2024-05-09T14:23:15.507" v="7" actId="478"/>
          <ac:spMkLst>
            <pc:docMk/>
            <pc:sldMk cId="1052654632" sldId="265"/>
            <ac:spMk id="5" creationId="{E8A772AC-CB7F-5D45-0F96-429B6CD9EC71}"/>
          </ac:spMkLst>
        </pc:spChg>
      </pc:sldChg>
      <pc:sldChg chg="delSp mod">
        <pc:chgData name="Seif, Janesca" userId="746caf7a-ff57-497b-ad65-8cb552a9f586" providerId="ADAL" clId="{B20E1057-4EE1-2A4D-A91E-382CF7599CB1}" dt="2024-05-09T14:23:10.768" v="5" actId="478"/>
        <pc:sldMkLst>
          <pc:docMk/>
          <pc:sldMk cId="957031022" sldId="266"/>
        </pc:sldMkLst>
        <pc:spChg chg="del">
          <ac:chgData name="Seif, Janesca" userId="746caf7a-ff57-497b-ad65-8cb552a9f586" providerId="ADAL" clId="{B20E1057-4EE1-2A4D-A91E-382CF7599CB1}" dt="2024-05-09T14:23:10.768" v="5" actId="478"/>
          <ac:spMkLst>
            <pc:docMk/>
            <pc:sldMk cId="957031022" sldId="266"/>
            <ac:spMk id="8" creationId="{0AF6D47A-39CA-F27C-5C63-260FA29F4D14}"/>
          </ac:spMkLst>
        </pc:spChg>
      </pc:sldChg>
      <pc:sldChg chg="delSp mod">
        <pc:chgData name="Seif, Janesca" userId="746caf7a-ff57-497b-ad65-8cb552a9f586" providerId="ADAL" clId="{B20E1057-4EE1-2A4D-A91E-382CF7599CB1}" dt="2024-05-09T14:23:08.082" v="4" actId="478"/>
        <pc:sldMkLst>
          <pc:docMk/>
          <pc:sldMk cId="24307265" sldId="267"/>
        </pc:sldMkLst>
        <pc:spChg chg="del">
          <ac:chgData name="Seif, Janesca" userId="746caf7a-ff57-497b-ad65-8cb552a9f586" providerId="ADAL" clId="{B20E1057-4EE1-2A4D-A91E-382CF7599CB1}" dt="2024-05-09T14:23:08.082" v="4" actId="478"/>
          <ac:spMkLst>
            <pc:docMk/>
            <pc:sldMk cId="24307265" sldId="267"/>
            <ac:spMk id="8" creationId="{B7C48034-4B73-1623-92B4-49224F91C98E}"/>
          </ac:spMkLst>
        </pc:spChg>
      </pc:sldChg>
      <pc:sldChg chg="delSp mod">
        <pc:chgData name="Seif, Janesca" userId="746caf7a-ff57-497b-ad65-8cb552a9f586" providerId="ADAL" clId="{B20E1057-4EE1-2A4D-A91E-382CF7599CB1}" dt="2024-05-09T14:23:05.182" v="3" actId="478"/>
        <pc:sldMkLst>
          <pc:docMk/>
          <pc:sldMk cId="2222310836" sldId="268"/>
        </pc:sldMkLst>
        <pc:spChg chg="del">
          <ac:chgData name="Seif, Janesca" userId="746caf7a-ff57-497b-ad65-8cb552a9f586" providerId="ADAL" clId="{B20E1057-4EE1-2A4D-A91E-382CF7599CB1}" dt="2024-05-09T14:23:05.182" v="3" actId="478"/>
          <ac:spMkLst>
            <pc:docMk/>
            <pc:sldMk cId="2222310836" sldId="268"/>
            <ac:spMk id="5" creationId="{9115D5F7-C1F4-D31C-7961-669F42EA8CEA}"/>
          </ac:spMkLst>
        </pc:spChg>
      </pc:sldChg>
      <pc:sldChg chg="delSp mod">
        <pc:chgData name="Seif, Janesca" userId="746caf7a-ff57-497b-ad65-8cb552a9f586" providerId="ADAL" clId="{B20E1057-4EE1-2A4D-A91E-382CF7599CB1}" dt="2024-05-09T14:23:02.343" v="2" actId="478"/>
        <pc:sldMkLst>
          <pc:docMk/>
          <pc:sldMk cId="2749331034" sldId="269"/>
        </pc:sldMkLst>
        <pc:spChg chg="del">
          <ac:chgData name="Seif, Janesca" userId="746caf7a-ff57-497b-ad65-8cb552a9f586" providerId="ADAL" clId="{B20E1057-4EE1-2A4D-A91E-382CF7599CB1}" dt="2024-05-09T14:23:02.343" v="2" actId="478"/>
          <ac:spMkLst>
            <pc:docMk/>
            <pc:sldMk cId="2749331034" sldId="269"/>
            <ac:spMk id="5" creationId="{A47995E6-9EEA-11AD-5A67-153B03F90A68}"/>
          </ac:spMkLst>
        </pc:spChg>
      </pc:sldChg>
      <pc:sldChg chg="delSp mod">
        <pc:chgData name="Seif, Janesca" userId="746caf7a-ff57-497b-ad65-8cb552a9f586" providerId="ADAL" clId="{B20E1057-4EE1-2A4D-A91E-382CF7599CB1}" dt="2024-05-09T14:22:59.577" v="1" actId="478"/>
        <pc:sldMkLst>
          <pc:docMk/>
          <pc:sldMk cId="290320284" sldId="270"/>
        </pc:sldMkLst>
        <pc:spChg chg="del">
          <ac:chgData name="Seif, Janesca" userId="746caf7a-ff57-497b-ad65-8cb552a9f586" providerId="ADAL" clId="{B20E1057-4EE1-2A4D-A91E-382CF7599CB1}" dt="2024-05-09T14:22:59.577" v="1" actId="478"/>
          <ac:spMkLst>
            <pc:docMk/>
            <pc:sldMk cId="290320284" sldId="270"/>
            <ac:spMk id="10" creationId="{1007931D-0152-3906-7541-5181824B4508}"/>
          </ac:spMkLst>
        </pc:spChg>
      </pc:sldChg>
      <pc:sldChg chg="delSp mod">
        <pc:chgData name="Seif, Janesca" userId="746caf7a-ff57-497b-ad65-8cb552a9f586" providerId="ADAL" clId="{B20E1057-4EE1-2A4D-A91E-382CF7599CB1}" dt="2024-05-09T14:24:26.122" v="21" actId="478"/>
        <pc:sldMkLst>
          <pc:docMk/>
          <pc:sldMk cId="995928680" sldId="276"/>
        </pc:sldMkLst>
        <pc:spChg chg="del">
          <ac:chgData name="Seif, Janesca" userId="746caf7a-ff57-497b-ad65-8cb552a9f586" providerId="ADAL" clId="{B20E1057-4EE1-2A4D-A91E-382CF7599CB1}" dt="2024-05-09T14:24:26.122" v="21" actId="478"/>
          <ac:spMkLst>
            <pc:docMk/>
            <pc:sldMk cId="995928680" sldId="276"/>
            <ac:spMk id="7" creationId="{CC107382-5FD1-3960-9E8B-3F7212D9A740}"/>
          </ac:spMkLst>
        </pc:spChg>
      </pc:sldChg>
      <pc:sldChg chg="delSp mod">
        <pc:chgData name="Seif, Janesca" userId="746caf7a-ff57-497b-ad65-8cb552a9f586" providerId="ADAL" clId="{B20E1057-4EE1-2A4D-A91E-382CF7599CB1}" dt="2024-05-09T14:24:18.916" v="19" actId="478"/>
        <pc:sldMkLst>
          <pc:docMk/>
          <pc:sldMk cId="4176053938" sldId="278"/>
        </pc:sldMkLst>
        <pc:spChg chg="del">
          <ac:chgData name="Seif, Janesca" userId="746caf7a-ff57-497b-ad65-8cb552a9f586" providerId="ADAL" clId="{B20E1057-4EE1-2A4D-A91E-382CF7599CB1}" dt="2024-05-09T14:24:18.916" v="19" actId="478"/>
          <ac:spMkLst>
            <pc:docMk/>
            <pc:sldMk cId="4176053938" sldId="278"/>
            <ac:spMk id="6" creationId="{48EA9BA6-9CA6-3BA5-E358-3AC3B8123D30}"/>
          </ac:spMkLst>
        </pc:spChg>
      </pc:sldChg>
      <pc:sldChg chg="delSp modSp mod">
        <pc:chgData name="Seif, Janesca" userId="746caf7a-ff57-497b-ad65-8cb552a9f586" providerId="ADAL" clId="{B20E1057-4EE1-2A4D-A91E-382CF7599CB1}" dt="2024-05-09T14:24:16.092" v="18" actId="478"/>
        <pc:sldMkLst>
          <pc:docMk/>
          <pc:sldMk cId="4082844768" sldId="279"/>
        </pc:sldMkLst>
        <pc:spChg chg="del mod">
          <ac:chgData name="Seif, Janesca" userId="746caf7a-ff57-497b-ad65-8cb552a9f586" providerId="ADAL" clId="{B20E1057-4EE1-2A4D-A91E-382CF7599CB1}" dt="2024-05-09T14:24:16.092" v="18" actId="478"/>
          <ac:spMkLst>
            <pc:docMk/>
            <pc:sldMk cId="4082844768" sldId="279"/>
            <ac:spMk id="7" creationId="{D24B502F-C205-597C-A786-CC0E774C8E12}"/>
          </ac:spMkLst>
        </pc:spChg>
      </pc:sldChg>
      <pc:sldChg chg="delSp mod">
        <pc:chgData name="Seif, Janesca" userId="746caf7a-ff57-497b-ad65-8cb552a9f586" providerId="ADAL" clId="{B20E1057-4EE1-2A4D-A91E-382CF7599CB1}" dt="2024-05-09T14:24:11.606" v="16" actId="478"/>
        <pc:sldMkLst>
          <pc:docMk/>
          <pc:sldMk cId="137648388" sldId="280"/>
        </pc:sldMkLst>
        <pc:spChg chg="del">
          <ac:chgData name="Seif, Janesca" userId="746caf7a-ff57-497b-ad65-8cb552a9f586" providerId="ADAL" clId="{B20E1057-4EE1-2A4D-A91E-382CF7599CB1}" dt="2024-05-09T14:24:11.606" v="16" actId="478"/>
          <ac:spMkLst>
            <pc:docMk/>
            <pc:sldMk cId="137648388" sldId="280"/>
            <ac:spMk id="7" creationId="{BB9F9251-B275-77A4-CBF0-1C39CDC054B5}"/>
          </ac:spMkLst>
        </pc:spChg>
      </pc:sldChg>
      <pc:sldChg chg="delSp mod">
        <pc:chgData name="Seif, Janesca" userId="746caf7a-ff57-497b-ad65-8cb552a9f586" providerId="ADAL" clId="{B20E1057-4EE1-2A4D-A91E-382CF7599CB1}" dt="2024-05-09T14:22:53.301" v="0" actId="478"/>
        <pc:sldMkLst>
          <pc:docMk/>
          <pc:sldMk cId="706935535" sldId="284"/>
        </pc:sldMkLst>
        <pc:spChg chg="del">
          <ac:chgData name="Seif, Janesca" userId="746caf7a-ff57-497b-ad65-8cb552a9f586" providerId="ADAL" clId="{B20E1057-4EE1-2A4D-A91E-382CF7599CB1}" dt="2024-05-09T14:22:53.301" v="0" actId="478"/>
          <ac:spMkLst>
            <pc:docMk/>
            <pc:sldMk cId="706935535" sldId="284"/>
            <ac:spMk id="14" creationId="{08C52C10-25C0-44BE-F8A5-D7F4C120E92F}"/>
          </ac:spMkLst>
        </pc:spChg>
      </pc:sldChg>
      <pc:sldChg chg="delSp mod">
        <pc:chgData name="Seif, Janesca" userId="746caf7a-ff57-497b-ad65-8cb552a9f586" providerId="ADAL" clId="{B20E1057-4EE1-2A4D-A91E-382CF7599CB1}" dt="2024-05-09T14:24:07" v="14" actId="478"/>
        <pc:sldMkLst>
          <pc:docMk/>
          <pc:sldMk cId="3409236263" sldId="291"/>
        </pc:sldMkLst>
        <pc:spChg chg="del">
          <ac:chgData name="Seif, Janesca" userId="746caf7a-ff57-497b-ad65-8cb552a9f586" providerId="ADAL" clId="{B20E1057-4EE1-2A4D-A91E-382CF7599CB1}" dt="2024-05-09T14:24:07" v="14" actId="478"/>
          <ac:spMkLst>
            <pc:docMk/>
            <pc:sldMk cId="3409236263" sldId="291"/>
            <ac:spMk id="7" creationId="{0C7211D8-2810-4BAB-BE89-29A9D8610770}"/>
          </ac:spMkLst>
        </pc:spChg>
      </pc:sldChg>
      <pc:sldChg chg="delSp mod">
        <pc:chgData name="Seif, Janesca" userId="746caf7a-ff57-497b-ad65-8cb552a9f586" providerId="ADAL" clId="{B20E1057-4EE1-2A4D-A91E-382CF7599CB1}" dt="2024-05-09T14:24:09.428" v="15" actId="478"/>
        <pc:sldMkLst>
          <pc:docMk/>
          <pc:sldMk cId="2647894867" sldId="292"/>
        </pc:sldMkLst>
        <pc:spChg chg="del">
          <ac:chgData name="Seif, Janesca" userId="746caf7a-ff57-497b-ad65-8cb552a9f586" providerId="ADAL" clId="{B20E1057-4EE1-2A4D-A91E-382CF7599CB1}" dt="2024-05-09T14:24:09.428" v="15" actId="478"/>
          <ac:spMkLst>
            <pc:docMk/>
            <pc:sldMk cId="2647894867" sldId="292"/>
            <ac:spMk id="7" creationId="{0111E7DA-95CC-20A9-16CD-B3B05DC97AE9}"/>
          </ac:spMkLst>
        </pc:spChg>
      </pc:sldChg>
      <pc:sldChg chg="delSp mod">
        <pc:chgData name="Seif, Janesca" userId="746caf7a-ff57-497b-ad65-8cb552a9f586" providerId="ADAL" clId="{B20E1057-4EE1-2A4D-A91E-382CF7599CB1}" dt="2024-05-09T14:24:22.361" v="20" actId="478"/>
        <pc:sldMkLst>
          <pc:docMk/>
          <pc:sldMk cId="900601369" sldId="293"/>
        </pc:sldMkLst>
        <pc:spChg chg="del">
          <ac:chgData name="Seif, Janesca" userId="746caf7a-ff57-497b-ad65-8cb552a9f586" providerId="ADAL" clId="{B20E1057-4EE1-2A4D-A91E-382CF7599CB1}" dt="2024-05-09T14:24:22.361" v="20" actId="478"/>
          <ac:spMkLst>
            <pc:docMk/>
            <pc:sldMk cId="900601369" sldId="293"/>
            <ac:spMk id="10" creationId="{975C1EBE-D45D-E17F-A52D-9A0C8124BA2D}"/>
          </ac:spMkLst>
        </pc:spChg>
      </pc:sldChg>
      <pc:sldChg chg="delSp mod">
        <pc:chgData name="Seif, Janesca" userId="746caf7a-ff57-497b-ad65-8cb552a9f586" providerId="ADAL" clId="{B20E1057-4EE1-2A4D-A91E-382CF7599CB1}" dt="2024-05-09T14:24:31.828" v="22" actId="478"/>
        <pc:sldMkLst>
          <pc:docMk/>
          <pc:sldMk cId="3717266228" sldId="295"/>
        </pc:sldMkLst>
        <pc:spChg chg="del">
          <ac:chgData name="Seif, Janesca" userId="746caf7a-ff57-497b-ad65-8cb552a9f586" providerId="ADAL" clId="{B20E1057-4EE1-2A4D-A91E-382CF7599CB1}" dt="2024-05-09T14:24:31.828" v="22" actId="478"/>
          <ac:spMkLst>
            <pc:docMk/>
            <pc:sldMk cId="3717266228" sldId="295"/>
            <ac:spMk id="5" creationId="{133854A8-42C6-F110-64F2-4499B1056F49}"/>
          </ac:spMkLst>
        </pc:spChg>
      </pc:sldChg>
      <pc:sldChg chg="delSp mod">
        <pc:chgData name="Seif, Janesca" userId="746caf7a-ff57-497b-ad65-8cb552a9f586" providerId="ADAL" clId="{B20E1057-4EE1-2A4D-A91E-382CF7599CB1}" dt="2024-05-09T14:24:34.400" v="23" actId="478"/>
        <pc:sldMkLst>
          <pc:docMk/>
          <pc:sldMk cId="516546446" sldId="296"/>
        </pc:sldMkLst>
        <pc:spChg chg="del">
          <ac:chgData name="Seif, Janesca" userId="746caf7a-ff57-497b-ad65-8cb552a9f586" providerId="ADAL" clId="{B20E1057-4EE1-2A4D-A91E-382CF7599CB1}" dt="2024-05-09T14:24:34.400" v="23" actId="478"/>
          <ac:spMkLst>
            <pc:docMk/>
            <pc:sldMk cId="516546446" sldId="296"/>
            <ac:spMk id="5" creationId="{BBCF9BFE-C143-6B73-4F3F-5E6D583350B2}"/>
          </ac:spMkLst>
        </pc:spChg>
      </pc:sldChg>
      <pc:sldChg chg="delSp mod">
        <pc:chgData name="Seif, Janesca" userId="746caf7a-ff57-497b-ad65-8cb552a9f586" providerId="ADAL" clId="{B20E1057-4EE1-2A4D-A91E-382CF7599CB1}" dt="2024-05-09T14:24:57.722" v="24" actId="478"/>
        <pc:sldMkLst>
          <pc:docMk/>
          <pc:sldMk cId="2696618016" sldId="297"/>
        </pc:sldMkLst>
        <pc:spChg chg="del">
          <ac:chgData name="Seif, Janesca" userId="746caf7a-ff57-497b-ad65-8cb552a9f586" providerId="ADAL" clId="{B20E1057-4EE1-2A4D-A91E-382CF7599CB1}" dt="2024-05-09T14:24:57.722" v="24" actId="478"/>
          <ac:spMkLst>
            <pc:docMk/>
            <pc:sldMk cId="2696618016" sldId="297"/>
            <ac:spMk id="5" creationId="{B8646338-4E48-731F-ECDC-AE0B15C425E1}"/>
          </ac:spMkLst>
        </pc:spChg>
      </pc:sldChg>
      <pc:sldChg chg="delSp mod">
        <pc:chgData name="Seif, Janesca" userId="746caf7a-ff57-497b-ad65-8cb552a9f586" providerId="ADAL" clId="{B20E1057-4EE1-2A4D-A91E-382CF7599CB1}" dt="2024-05-09T14:25:00.337" v="25" actId="478"/>
        <pc:sldMkLst>
          <pc:docMk/>
          <pc:sldMk cId="1956907896" sldId="298"/>
        </pc:sldMkLst>
        <pc:spChg chg="del">
          <ac:chgData name="Seif, Janesca" userId="746caf7a-ff57-497b-ad65-8cb552a9f586" providerId="ADAL" clId="{B20E1057-4EE1-2A4D-A91E-382CF7599CB1}" dt="2024-05-09T14:25:00.337" v="25" actId="478"/>
          <ac:spMkLst>
            <pc:docMk/>
            <pc:sldMk cId="1956907896" sldId="298"/>
            <ac:spMk id="6" creationId="{70183ED9-D787-C3B8-36E9-4F469497F394}"/>
          </ac:spMkLst>
        </pc:spChg>
      </pc:sldChg>
      <pc:sldChg chg="delSp mod">
        <pc:chgData name="Seif, Janesca" userId="746caf7a-ff57-497b-ad65-8cb552a9f586" providerId="ADAL" clId="{B20E1057-4EE1-2A4D-A91E-382CF7599CB1}" dt="2024-05-09T14:25:03.112" v="26" actId="478"/>
        <pc:sldMkLst>
          <pc:docMk/>
          <pc:sldMk cId="1988645645" sldId="299"/>
        </pc:sldMkLst>
        <pc:spChg chg="del">
          <ac:chgData name="Seif, Janesca" userId="746caf7a-ff57-497b-ad65-8cb552a9f586" providerId="ADAL" clId="{B20E1057-4EE1-2A4D-A91E-382CF7599CB1}" dt="2024-05-09T14:25:03.112" v="26" actId="478"/>
          <ac:spMkLst>
            <pc:docMk/>
            <pc:sldMk cId="1988645645" sldId="299"/>
            <ac:spMk id="6" creationId="{D93E9E7A-4326-4937-6996-455B638A4C69}"/>
          </ac:spMkLst>
        </pc:spChg>
      </pc:sldChg>
      <pc:sldChg chg="delSp mod">
        <pc:chgData name="Seif, Janesca" userId="746caf7a-ff57-497b-ad65-8cb552a9f586" providerId="ADAL" clId="{B20E1057-4EE1-2A4D-A91E-382CF7599CB1}" dt="2024-05-09T14:25:05.899" v="27" actId="478"/>
        <pc:sldMkLst>
          <pc:docMk/>
          <pc:sldMk cId="4118807487" sldId="300"/>
        </pc:sldMkLst>
        <pc:spChg chg="del">
          <ac:chgData name="Seif, Janesca" userId="746caf7a-ff57-497b-ad65-8cb552a9f586" providerId="ADAL" clId="{B20E1057-4EE1-2A4D-A91E-382CF7599CB1}" dt="2024-05-09T14:25:05.899" v="27" actId="478"/>
          <ac:spMkLst>
            <pc:docMk/>
            <pc:sldMk cId="4118807487" sldId="300"/>
            <ac:spMk id="7" creationId="{A50E7455-5346-7918-9C8E-4B3F428B6B3B}"/>
          </ac:spMkLst>
        </pc:spChg>
      </pc:sldChg>
      <pc:sldChg chg="delSp mod">
        <pc:chgData name="Seif, Janesca" userId="746caf7a-ff57-497b-ad65-8cb552a9f586" providerId="ADAL" clId="{B20E1057-4EE1-2A4D-A91E-382CF7599CB1}" dt="2024-05-09T14:25:09.251" v="28" actId="478"/>
        <pc:sldMkLst>
          <pc:docMk/>
          <pc:sldMk cId="4197039161" sldId="301"/>
        </pc:sldMkLst>
        <pc:spChg chg="del">
          <ac:chgData name="Seif, Janesca" userId="746caf7a-ff57-497b-ad65-8cb552a9f586" providerId="ADAL" clId="{B20E1057-4EE1-2A4D-A91E-382CF7599CB1}" dt="2024-05-09T14:25:09.251" v="28" actId="478"/>
          <ac:spMkLst>
            <pc:docMk/>
            <pc:sldMk cId="4197039161" sldId="301"/>
            <ac:spMk id="6" creationId="{D8078C38-0833-4E1C-44CD-DC3855445A75}"/>
          </ac:spMkLst>
        </pc:spChg>
      </pc:sldChg>
      <pc:sldChg chg="delSp mod">
        <pc:chgData name="Seif, Janesca" userId="746caf7a-ff57-497b-ad65-8cb552a9f586" providerId="ADAL" clId="{B20E1057-4EE1-2A4D-A91E-382CF7599CB1}" dt="2024-05-09T14:25:11.899" v="29" actId="478"/>
        <pc:sldMkLst>
          <pc:docMk/>
          <pc:sldMk cId="1206203079" sldId="302"/>
        </pc:sldMkLst>
        <pc:spChg chg="del">
          <ac:chgData name="Seif, Janesca" userId="746caf7a-ff57-497b-ad65-8cb552a9f586" providerId="ADAL" clId="{B20E1057-4EE1-2A4D-A91E-382CF7599CB1}" dt="2024-05-09T14:25:11.899" v="29" actId="478"/>
          <ac:spMkLst>
            <pc:docMk/>
            <pc:sldMk cId="1206203079" sldId="302"/>
            <ac:spMk id="7" creationId="{9744F03B-DC0F-3015-2C6E-0ADF75D7DD4D}"/>
          </ac:spMkLst>
        </pc:spChg>
      </pc:sldChg>
      <pc:sldChg chg="delSp mod">
        <pc:chgData name="Seif, Janesca" userId="746caf7a-ff57-497b-ad65-8cb552a9f586" providerId="ADAL" clId="{B20E1057-4EE1-2A4D-A91E-382CF7599CB1}" dt="2024-05-09T14:25:14.260" v="30" actId="478"/>
        <pc:sldMkLst>
          <pc:docMk/>
          <pc:sldMk cId="3827132096" sldId="303"/>
        </pc:sldMkLst>
        <pc:spChg chg="del">
          <ac:chgData name="Seif, Janesca" userId="746caf7a-ff57-497b-ad65-8cb552a9f586" providerId="ADAL" clId="{B20E1057-4EE1-2A4D-A91E-382CF7599CB1}" dt="2024-05-09T14:25:14.260" v="30" actId="478"/>
          <ac:spMkLst>
            <pc:docMk/>
            <pc:sldMk cId="3827132096" sldId="303"/>
            <ac:spMk id="5" creationId="{AB645AD9-01C9-C26F-2CC5-CE0F74DE6FBD}"/>
          </ac:spMkLst>
        </pc:spChg>
      </pc:sldChg>
      <pc:sldChg chg="delSp mod">
        <pc:chgData name="Seif, Janesca" userId="746caf7a-ff57-497b-ad65-8cb552a9f586" providerId="ADAL" clId="{B20E1057-4EE1-2A4D-A91E-382CF7599CB1}" dt="2024-05-09T14:25:17.216" v="31" actId="478"/>
        <pc:sldMkLst>
          <pc:docMk/>
          <pc:sldMk cId="2209221023" sldId="304"/>
        </pc:sldMkLst>
        <pc:spChg chg="del">
          <ac:chgData name="Seif, Janesca" userId="746caf7a-ff57-497b-ad65-8cb552a9f586" providerId="ADAL" clId="{B20E1057-4EE1-2A4D-A91E-382CF7599CB1}" dt="2024-05-09T14:25:17.216" v="31" actId="478"/>
          <ac:spMkLst>
            <pc:docMk/>
            <pc:sldMk cId="2209221023" sldId="304"/>
            <ac:spMk id="6" creationId="{C435F804-4E63-E4CC-DE1E-234880C60B46}"/>
          </ac:spMkLst>
        </pc:spChg>
      </pc:sldChg>
      <pc:sldChg chg="delSp mod">
        <pc:chgData name="Seif, Janesca" userId="746caf7a-ff57-497b-ad65-8cb552a9f586" providerId="ADAL" clId="{B20E1057-4EE1-2A4D-A91E-382CF7599CB1}" dt="2024-05-09T14:25:19.478" v="32" actId="478"/>
        <pc:sldMkLst>
          <pc:docMk/>
          <pc:sldMk cId="1797422504" sldId="305"/>
        </pc:sldMkLst>
        <pc:spChg chg="del">
          <ac:chgData name="Seif, Janesca" userId="746caf7a-ff57-497b-ad65-8cb552a9f586" providerId="ADAL" clId="{B20E1057-4EE1-2A4D-A91E-382CF7599CB1}" dt="2024-05-09T14:25:19.478" v="32" actId="478"/>
          <ac:spMkLst>
            <pc:docMk/>
            <pc:sldMk cId="1797422504" sldId="305"/>
            <ac:spMk id="6" creationId="{5DB8BFA8-93BE-61C5-6BF2-759BC96981D3}"/>
          </ac:spMkLst>
        </pc:spChg>
      </pc:sldChg>
      <pc:sldChg chg="delSp mod">
        <pc:chgData name="Seif, Janesca" userId="746caf7a-ff57-497b-ad65-8cb552a9f586" providerId="ADAL" clId="{B20E1057-4EE1-2A4D-A91E-382CF7599CB1}" dt="2024-05-09T14:25:22.192" v="33" actId="478"/>
        <pc:sldMkLst>
          <pc:docMk/>
          <pc:sldMk cId="344640397" sldId="306"/>
        </pc:sldMkLst>
        <pc:spChg chg="del">
          <ac:chgData name="Seif, Janesca" userId="746caf7a-ff57-497b-ad65-8cb552a9f586" providerId="ADAL" clId="{B20E1057-4EE1-2A4D-A91E-382CF7599CB1}" dt="2024-05-09T14:25:22.192" v="33" actId="478"/>
          <ac:spMkLst>
            <pc:docMk/>
            <pc:sldMk cId="344640397" sldId="306"/>
            <ac:spMk id="6" creationId="{F6D70136-511C-F5B8-B8F8-7632F0BC4BD4}"/>
          </ac:spMkLst>
        </pc:spChg>
      </pc:sldChg>
      <pc:sldChg chg="delSp mod">
        <pc:chgData name="Seif, Janesca" userId="746caf7a-ff57-497b-ad65-8cb552a9f586" providerId="ADAL" clId="{B20E1057-4EE1-2A4D-A91E-382CF7599CB1}" dt="2024-05-09T14:25:25.185" v="34" actId="478"/>
        <pc:sldMkLst>
          <pc:docMk/>
          <pc:sldMk cId="2359966069" sldId="307"/>
        </pc:sldMkLst>
        <pc:spChg chg="del">
          <ac:chgData name="Seif, Janesca" userId="746caf7a-ff57-497b-ad65-8cb552a9f586" providerId="ADAL" clId="{B20E1057-4EE1-2A4D-A91E-382CF7599CB1}" dt="2024-05-09T14:25:25.185" v="34" actId="478"/>
          <ac:spMkLst>
            <pc:docMk/>
            <pc:sldMk cId="2359966069" sldId="307"/>
            <ac:spMk id="6" creationId="{9F147B39-51D5-CA01-7D8D-AAF6A27635A9}"/>
          </ac:spMkLst>
        </pc:spChg>
      </pc:sldChg>
      <pc:sldChg chg="delSp mod">
        <pc:chgData name="Seif, Janesca" userId="746caf7a-ff57-497b-ad65-8cb552a9f586" providerId="ADAL" clId="{B20E1057-4EE1-2A4D-A91E-382CF7599CB1}" dt="2024-05-09T14:25:31.128" v="35" actId="478"/>
        <pc:sldMkLst>
          <pc:docMk/>
          <pc:sldMk cId="3762641704" sldId="309"/>
        </pc:sldMkLst>
        <pc:spChg chg="del">
          <ac:chgData name="Seif, Janesca" userId="746caf7a-ff57-497b-ad65-8cb552a9f586" providerId="ADAL" clId="{B20E1057-4EE1-2A4D-A91E-382CF7599CB1}" dt="2024-05-09T14:25:31.128" v="35" actId="478"/>
          <ac:spMkLst>
            <pc:docMk/>
            <pc:sldMk cId="3762641704" sldId="309"/>
            <ac:spMk id="6" creationId="{55F4BD2D-E00B-3311-665B-EC6D8E910FC5}"/>
          </ac:spMkLst>
        </pc:spChg>
      </pc:sldChg>
      <pc:sldChg chg="delSp modSp mod">
        <pc:chgData name="Seif, Janesca" userId="746caf7a-ff57-497b-ad65-8cb552a9f586" providerId="ADAL" clId="{B20E1057-4EE1-2A4D-A91E-382CF7599CB1}" dt="2024-05-09T14:25:36.858" v="37" actId="478"/>
        <pc:sldMkLst>
          <pc:docMk/>
          <pc:sldMk cId="1751232132" sldId="310"/>
        </pc:sldMkLst>
        <pc:spChg chg="del mod">
          <ac:chgData name="Seif, Janesca" userId="746caf7a-ff57-497b-ad65-8cb552a9f586" providerId="ADAL" clId="{B20E1057-4EE1-2A4D-A91E-382CF7599CB1}" dt="2024-05-09T14:25:36.858" v="37" actId="478"/>
          <ac:spMkLst>
            <pc:docMk/>
            <pc:sldMk cId="1751232132" sldId="310"/>
            <ac:spMk id="6" creationId="{67363EC5-A8FD-BD65-D2F4-4ADC913F76AF}"/>
          </ac:spMkLst>
        </pc:spChg>
      </pc:sldChg>
      <pc:sldChg chg="delSp mod">
        <pc:chgData name="Seif, Janesca" userId="746caf7a-ff57-497b-ad65-8cb552a9f586" providerId="ADAL" clId="{B20E1057-4EE1-2A4D-A91E-382CF7599CB1}" dt="2024-05-09T14:25:41.514" v="38" actId="478"/>
        <pc:sldMkLst>
          <pc:docMk/>
          <pc:sldMk cId="2555370836" sldId="313"/>
        </pc:sldMkLst>
        <pc:spChg chg="del">
          <ac:chgData name="Seif, Janesca" userId="746caf7a-ff57-497b-ad65-8cb552a9f586" providerId="ADAL" clId="{B20E1057-4EE1-2A4D-A91E-382CF7599CB1}" dt="2024-05-09T14:25:41.514" v="38" actId="478"/>
          <ac:spMkLst>
            <pc:docMk/>
            <pc:sldMk cId="2555370836" sldId="313"/>
            <ac:spMk id="9" creationId="{97D4473D-496F-D881-954A-7496FB0223E8}"/>
          </ac:spMkLst>
        </pc:spChg>
      </pc:sldChg>
      <pc:sldChg chg="delSp mod">
        <pc:chgData name="Seif, Janesca" userId="746caf7a-ff57-497b-ad65-8cb552a9f586" providerId="ADAL" clId="{B20E1057-4EE1-2A4D-A91E-382CF7599CB1}" dt="2024-05-09T14:25:45.657" v="39" actId="478"/>
        <pc:sldMkLst>
          <pc:docMk/>
          <pc:sldMk cId="4167363863" sldId="315"/>
        </pc:sldMkLst>
        <pc:spChg chg="del">
          <ac:chgData name="Seif, Janesca" userId="746caf7a-ff57-497b-ad65-8cb552a9f586" providerId="ADAL" clId="{B20E1057-4EE1-2A4D-A91E-382CF7599CB1}" dt="2024-05-09T14:25:45.657" v="39" actId="478"/>
          <ac:spMkLst>
            <pc:docMk/>
            <pc:sldMk cId="4167363863" sldId="315"/>
            <ac:spMk id="9" creationId="{5ECD9893-1646-960F-00C5-6AAFB008CD5D}"/>
          </ac:spMkLst>
        </pc:spChg>
      </pc:sldChg>
      <pc:sldChg chg="delSp mod">
        <pc:chgData name="Seif, Janesca" userId="746caf7a-ff57-497b-ad65-8cb552a9f586" providerId="ADAL" clId="{B20E1057-4EE1-2A4D-A91E-382CF7599CB1}" dt="2024-05-09T14:25:48.256" v="40" actId="478"/>
        <pc:sldMkLst>
          <pc:docMk/>
          <pc:sldMk cId="1461493138" sldId="316"/>
        </pc:sldMkLst>
        <pc:spChg chg="del">
          <ac:chgData name="Seif, Janesca" userId="746caf7a-ff57-497b-ad65-8cb552a9f586" providerId="ADAL" clId="{B20E1057-4EE1-2A4D-A91E-382CF7599CB1}" dt="2024-05-09T14:25:48.256" v="40" actId="478"/>
          <ac:spMkLst>
            <pc:docMk/>
            <pc:sldMk cId="1461493138" sldId="316"/>
            <ac:spMk id="8" creationId="{A6177FDF-B450-25B7-15A4-7C3C62C578A5}"/>
          </ac:spMkLst>
        </pc:spChg>
      </pc:sldChg>
      <pc:sldChg chg="delSp mod">
        <pc:chgData name="Seif, Janesca" userId="746caf7a-ff57-497b-ad65-8cb552a9f586" providerId="ADAL" clId="{B20E1057-4EE1-2A4D-A91E-382CF7599CB1}" dt="2024-05-09T14:25:51.649" v="41" actId="478"/>
        <pc:sldMkLst>
          <pc:docMk/>
          <pc:sldMk cId="1532198238" sldId="318"/>
        </pc:sldMkLst>
        <pc:spChg chg="del">
          <ac:chgData name="Seif, Janesca" userId="746caf7a-ff57-497b-ad65-8cb552a9f586" providerId="ADAL" clId="{B20E1057-4EE1-2A4D-A91E-382CF7599CB1}" dt="2024-05-09T14:25:51.649" v="41" actId="478"/>
          <ac:spMkLst>
            <pc:docMk/>
            <pc:sldMk cId="1532198238" sldId="318"/>
            <ac:spMk id="8" creationId="{69CB9EF4-19A1-D700-ED50-6295433379A1}"/>
          </ac:spMkLst>
        </pc:spChg>
      </pc:sldChg>
      <pc:sldChg chg="delSp mod">
        <pc:chgData name="Seif, Janesca" userId="746caf7a-ff57-497b-ad65-8cb552a9f586" providerId="ADAL" clId="{B20E1057-4EE1-2A4D-A91E-382CF7599CB1}" dt="2024-05-09T14:25:54.561" v="42" actId="478"/>
        <pc:sldMkLst>
          <pc:docMk/>
          <pc:sldMk cId="128483051" sldId="319"/>
        </pc:sldMkLst>
        <pc:spChg chg="del">
          <ac:chgData name="Seif, Janesca" userId="746caf7a-ff57-497b-ad65-8cb552a9f586" providerId="ADAL" clId="{B20E1057-4EE1-2A4D-A91E-382CF7599CB1}" dt="2024-05-09T14:25:54.561" v="42" actId="478"/>
          <ac:spMkLst>
            <pc:docMk/>
            <pc:sldMk cId="128483051" sldId="319"/>
            <ac:spMk id="8" creationId="{DCB80DDD-1DF7-EA40-48EA-5F2922F5635D}"/>
          </ac:spMkLst>
        </pc:spChg>
      </pc:sldChg>
      <pc:sldChg chg="delSp mod">
        <pc:chgData name="Seif, Janesca" userId="746caf7a-ff57-497b-ad65-8cb552a9f586" providerId="ADAL" clId="{B20E1057-4EE1-2A4D-A91E-382CF7599CB1}" dt="2024-05-09T14:25:58.705" v="43" actId="478"/>
        <pc:sldMkLst>
          <pc:docMk/>
          <pc:sldMk cId="496474048" sldId="321"/>
        </pc:sldMkLst>
        <pc:spChg chg="del">
          <ac:chgData name="Seif, Janesca" userId="746caf7a-ff57-497b-ad65-8cb552a9f586" providerId="ADAL" clId="{B20E1057-4EE1-2A4D-A91E-382CF7599CB1}" dt="2024-05-09T14:25:58.705" v="43" actId="478"/>
          <ac:spMkLst>
            <pc:docMk/>
            <pc:sldMk cId="496474048" sldId="321"/>
            <ac:spMk id="5" creationId="{C7F38D4B-07B1-4599-0B81-CA77CA6B84C7}"/>
          </ac:spMkLst>
        </pc:spChg>
      </pc:sldChg>
      <pc:sldChg chg="delSp mod">
        <pc:chgData name="Seif, Janesca" userId="746caf7a-ff57-497b-ad65-8cb552a9f586" providerId="ADAL" clId="{B20E1057-4EE1-2A4D-A91E-382CF7599CB1}" dt="2024-05-09T14:26:01.606" v="44" actId="478"/>
        <pc:sldMkLst>
          <pc:docMk/>
          <pc:sldMk cId="1981456807" sldId="322"/>
        </pc:sldMkLst>
        <pc:spChg chg="del">
          <ac:chgData name="Seif, Janesca" userId="746caf7a-ff57-497b-ad65-8cb552a9f586" providerId="ADAL" clId="{B20E1057-4EE1-2A4D-A91E-382CF7599CB1}" dt="2024-05-09T14:26:01.606" v="44" actId="478"/>
          <ac:spMkLst>
            <pc:docMk/>
            <pc:sldMk cId="1981456807" sldId="322"/>
            <ac:spMk id="5" creationId="{A02DC762-9292-C155-6725-8A831EAFA68D}"/>
          </ac:spMkLst>
        </pc:spChg>
      </pc:sldChg>
      <pc:sldChg chg="delSp mod">
        <pc:chgData name="Seif, Janesca" userId="746caf7a-ff57-497b-ad65-8cb552a9f586" providerId="ADAL" clId="{B20E1057-4EE1-2A4D-A91E-382CF7599CB1}" dt="2024-05-09T14:26:04.111" v="45" actId="478"/>
        <pc:sldMkLst>
          <pc:docMk/>
          <pc:sldMk cId="2587839676" sldId="323"/>
        </pc:sldMkLst>
        <pc:spChg chg="del">
          <ac:chgData name="Seif, Janesca" userId="746caf7a-ff57-497b-ad65-8cb552a9f586" providerId="ADAL" clId="{B20E1057-4EE1-2A4D-A91E-382CF7599CB1}" dt="2024-05-09T14:26:04.111" v="45" actId="478"/>
          <ac:spMkLst>
            <pc:docMk/>
            <pc:sldMk cId="2587839676" sldId="323"/>
            <ac:spMk id="7" creationId="{ABAD5261-AA8C-C321-7E07-435F838810CE}"/>
          </ac:spMkLst>
        </pc:spChg>
      </pc:sldChg>
      <pc:sldChg chg="delSp mod">
        <pc:chgData name="Seif, Janesca" userId="746caf7a-ff57-497b-ad65-8cb552a9f586" providerId="ADAL" clId="{B20E1057-4EE1-2A4D-A91E-382CF7599CB1}" dt="2024-05-09T14:26:06.774" v="46" actId="478"/>
        <pc:sldMkLst>
          <pc:docMk/>
          <pc:sldMk cId="1437274314" sldId="324"/>
        </pc:sldMkLst>
        <pc:spChg chg="del">
          <ac:chgData name="Seif, Janesca" userId="746caf7a-ff57-497b-ad65-8cb552a9f586" providerId="ADAL" clId="{B20E1057-4EE1-2A4D-A91E-382CF7599CB1}" dt="2024-05-09T14:26:06.774" v="46" actId="478"/>
          <ac:spMkLst>
            <pc:docMk/>
            <pc:sldMk cId="1437274314" sldId="324"/>
            <ac:spMk id="7" creationId="{A78A00C0-E204-5D78-E540-8FD6C1B3BEE1}"/>
          </ac:spMkLst>
        </pc:spChg>
      </pc:sldChg>
      <pc:sldChg chg="delSp mod">
        <pc:chgData name="Seif, Janesca" userId="746caf7a-ff57-497b-ad65-8cb552a9f586" providerId="ADAL" clId="{B20E1057-4EE1-2A4D-A91E-382CF7599CB1}" dt="2024-05-09T14:26:10.916" v="47" actId="478"/>
        <pc:sldMkLst>
          <pc:docMk/>
          <pc:sldMk cId="3818019605" sldId="325"/>
        </pc:sldMkLst>
        <pc:spChg chg="del">
          <ac:chgData name="Seif, Janesca" userId="746caf7a-ff57-497b-ad65-8cb552a9f586" providerId="ADAL" clId="{B20E1057-4EE1-2A4D-A91E-382CF7599CB1}" dt="2024-05-09T14:26:10.916" v="47" actId="478"/>
          <ac:spMkLst>
            <pc:docMk/>
            <pc:sldMk cId="3818019605" sldId="325"/>
            <ac:spMk id="6" creationId="{40212DC6-33B3-20FA-887A-7581ED4AE742}"/>
          </ac:spMkLst>
        </pc:spChg>
      </pc:sldChg>
      <pc:sldChg chg="delSp modSp mod">
        <pc:chgData name="Seif, Janesca" userId="746caf7a-ff57-497b-ad65-8cb552a9f586" providerId="ADAL" clId="{B20E1057-4EE1-2A4D-A91E-382CF7599CB1}" dt="2024-05-09T14:26:17.456" v="50" actId="478"/>
        <pc:sldMkLst>
          <pc:docMk/>
          <pc:sldMk cId="2212300945" sldId="326"/>
        </pc:sldMkLst>
        <pc:spChg chg="del">
          <ac:chgData name="Seif, Janesca" userId="746caf7a-ff57-497b-ad65-8cb552a9f586" providerId="ADAL" clId="{B20E1057-4EE1-2A4D-A91E-382CF7599CB1}" dt="2024-05-09T14:26:17.456" v="50" actId="478"/>
          <ac:spMkLst>
            <pc:docMk/>
            <pc:sldMk cId="2212300945" sldId="326"/>
            <ac:spMk id="8" creationId="{7E0C2A20-1E95-2FA5-EE03-F33E8E781C81}"/>
          </ac:spMkLst>
        </pc:spChg>
        <pc:spChg chg="del mod">
          <ac:chgData name="Seif, Janesca" userId="746caf7a-ff57-497b-ad65-8cb552a9f586" providerId="ADAL" clId="{B20E1057-4EE1-2A4D-A91E-382CF7599CB1}" dt="2024-05-09T14:26:15.225" v="49" actId="478"/>
          <ac:spMkLst>
            <pc:docMk/>
            <pc:sldMk cId="2212300945" sldId="326"/>
            <ac:spMk id="9" creationId="{15D8CC38-D7F2-BE86-0B71-5587438A51E9}"/>
          </ac:spMkLst>
        </pc:spChg>
      </pc:sldChg>
      <pc:sldChg chg="delSp mod">
        <pc:chgData name="Seif, Janesca" userId="746caf7a-ff57-497b-ad65-8cb552a9f586" providerId="ADAL" clId="{B20E1057-4EE1-2A4D-A91E-382CF7599CB1}" dt="2024-05-09T14:26:21.255" v="51" actId="478"/>
        <pc:sldMkLst>
          <pc:docMk/>
          <pc:sldMk cId="1986799962" sldId="327"/>
        </pc:sldMkLst>
        <pc:spChg chg="del">
          <ac:chgData name="Seif, Janesca" userId="746caf7a-ff57-497b-ad65-8cb552a9f586" providerId="ADAL" clId="{B20E1057-4EE1-2A4D-A91E-382CF7599CB1}" dt="2024-05-09T14:26:21.255" v="51" actId="478"/>
          <ac:spMkLst>
            <pc:docMk/>
            <pc:sldMk cId="1986799962" sldId="327"/>
            <ac:spMk id="6" creationId="{920B2634-0EC2-991B-1452-662536124794}"/>
          </ac:spMkLst>
        </pc:spChg>
      </pc:sldChg>
      <pc:sldChg chg="delSp mod">
        <pc:chgData name="Seif, Janesca" userId="746caf7a-ff57-497b-ad65-8cb552a9f586" providerId="ADAL" clId="{B20E1057-4EE1-2A4D-A91E-382CF7599CB1}" dt="2024-05-09T14:26:26.058" v="53" actId="478"/>
        <pc:sldMkLst>
          <pc:docMk/>
          <pc:sldMk cId="811072715" sldId="328"/>
        </pc:sldMkLst>
        <pc:spChg chg="del">
          <ac:chgData name="Seif, Janesca" userId="746caf7a-ff57-497b-ad65-8cb552a9f586" providerId="ADAL" clId="{B20E1057-4EE1-2A4D-A91E-382CF7599CB1}" dt="2024-05-09T14:26:23.794" v="52" actId="478"/>
          <ac:spMkLst>
            <pc:docMk/>
            <pc:sldMk cId="811072715" sldId="328"/>
            <ac:spMk id="6" creationId="{78746CA2-A969-8F9D-B68C-52ED74362453}"/>
          </ac:spMkLst>
        </pc:spChg>
        <pc:spChg chg="del">
          <ac:chgData name="Seif, Janesca" userId="746caf7a-ff57-497b-ad65-8cb552a9f586" providerId="ADAL" clId="{B20E1057-4EE1-2A4D-A91E-382CF7599CB1}" dt="2024-05-09T14:26:26.058" v="53" actId="478"/>
          <ac:spMkLst>
            <pc:docMk/>
            <pc:sldMk cId="811072715" sldId="328"/>
            <ac:spMk id="8" creationId="{74509296-2A59-4504-AE06-3783EB8683DD}"/>
          </ac:spMkLst>
        </pc:spChg>
      </pc:sldChg>
    </pc:docChg>
  </pc:docChgLst>
  <pc:docChgLst>
    <pc:chgData name="CALVELLO HYNES, Emilie" userId="S::ecalvello@who.int::c9dfdd63-2c12-40ec-9141-bdc893ad90f1" providerId="AD" clId="Web-{BF8CA883-A539-D2DC-FC9D-EB0E05174CAD}"/>
    <pc:docChg chg="mod modSld">
      <pc:chgData name="CALVELLO HYNES, Emilie" userId="S::ecalvello@who.int::c9dfdd63-2c12-40ec-9141-bdc893ad90f1" providerId="AD" clId="Web-{BF8CA883-A539-D2DC-FC9D-EB0E05174CAD}" dt="2023-07-17T19:42:15.036" v="3" actId="20577"/>
      <pc:docMkLst>
        <pc:docMk/>
      </pc:docMkLst>
      <pc:sldChg chg="addCm">
        <pc:chgData name="CALVELLO HYNES, Emilie" userId="S::ecalvello@who.int::c9dfdd63-2c12-40ec-9141-bdc893ad90f1" providerId="AD" clId="Web-{BF8CA883-A539-D2DC-FC9D-EB0E05174CAD}" dt="2023-07-17T19:40:45.487" v="1"/>
        <pc:sldMkLst>
          <pc:docMk/>
          <pc:sldMk cId="706935535" sldId="284"/>
        </pc:sldMkLst>
        <pc:extLst>
          <p:ext xmlns:p="http://schemas.openxmlformats.org/presentationml/2006/main" uri="{D6D511B9-2390-475A-947B-AFAB55BFBCF1}">
            <pc226:cmChg xmlns:pc226="http://schemas.microsoft.com/office/powerpoint/2022/06/main/command" chg="add">
              <pc226:chgData name="CALVELLO HYNES, Emilie" userId="S::ecalvello@who.int::c9dfdd63-2c12-40ec-9141-bdc893ad90f1" providerId="AD" clId="Web-{BF8CA883-A539-D2DC-FC9D-EB0E05174CAD}" dt="2023-07-17T19:40:45.487" v="1"/>
              <pc2:cmMkLst xmlns:pc2="http://schemas.microsoft.com/office/powerpoint/2019/9/main/command">
                <pc:docMk/>
                <pc:sldMk cId="706935535" sldId="284"/>
                <pc2:cmMk id="{5F53078D-6A2D-4968-B09C-FEFA5C3B776D}"/>
              </pc2:cmMkLst>
            </pc226:cmChg>
          </p:ext>
        </pc:extLst>
      </pc:sldChg>
      <pc:sldChg chg="modSp">
        <pc:chgData name="CALVELLO HYNES, Emilie" userId="S::ecalvello@who.int::c9dfdd63-2c12-40ec-9141-bdc893ad90f1" providerId="AD" clId="Web-{BF8CA883-A539-D2DC-FC9D-EB0E05174CAD}" dt="2023-07-17T19:42:15.036" v="3" actId="20577"/>
        <pc:sldMkLst>
          <pc:docMk/>
          <pc:sldMk cId="2555370836" sldId="313"/>
        </pc:sldMkLst>
        <pc:spChg chg="mod">
          <ac:chgData name="CALVELLO HYNES, Emilie" userId="S::ecalvello@who.int::c9dfdd63-2c12-40ec-9141-bdc893ad90f1" providerId="AD" clId="Web-{BF8CA883-A539-D2DC-FC9D-EB0E05174CAD}" dt="2023-07-17T19:42:15.036" v="3" actId="20577"/>
          <ac:spMkLst>
            <pc:docMk/>
            <pc:sldMk cId="2555370836" sldId="313"/>
            <ac:spMk id="3" creationId="{00000000-0000-0000-0000-000000000000}"/>
          </ac:spMkLst>
        </pc:spChg>
      </pc:sldChg>
    </pc:docChg>
  </pc:docChgLst>
  <pc:docChgLst>
    <pc:chgData name="Rachel Tullet" userId="0500be93d1ba368d" providerId="LiveId" clId="{69D7CA1B-3DB8-4367-84AE-BA67E481538F}"/>
    <pc:docChg chg="delSld modSld sldOrd">
      <pc:chgData name="Rachel Tullet" userId="0500be93d1ba368d" providerId="LiveId" clId="{69D7CA1B-3DB8-4367-84AE-BA67E481538F}" dt="2023-06-05T06:57:01.749" v="81" actId="47"/>
      <pc:docMkLst>
        <pc:docMk/>
      </pc:docMkLst>
      <pc:sldChg chg="modNotesTx">
        <pc:chgData name="Rachel Tullet" userId="0500be93d1ba368d" providerId="LiveId" clId="{69D7CA1B-3DB8-4367-84AE-BA67E481538F}" dt="2023-06-03T10:51:12.040" v="35" actId="20577"/>
        <pc:sldMkLst>
          <pc:docMk/>
          <pc:sldMk cId="2171086359" sldId="272"/>
        </pc:sldMkLst>
      </pc:sldChg>
      <pc:sldChg chg="modSp mod ord modNotesTx">
        <pc:chgData name="Rachel Tullet" userId="0500be93d1ba368d" providerId="LiveId" clId="{69D7CA1B-3DB8-4367-84AE-BA67E481538F}" dt="2023-06-05T06:57:00.857" v="80"/>
        <pc:sldMkLst>
          <pc:docMk/>
          <pc:sldMk cId="3097991014" sldId="348"/>
        </pc:sldMkLst>
        <pc:spChg chg="mod">
          <ac:chgData name="Rachel Tullet" userId="0500be93d1ba368d" providerId="LiveId" clId="{69D7CA1B-3DB8-4367-84AE-BA67E481538F}" dt="2023-06-05T06:56:47.226" v="48" actId="207"/>
          <ac:spMkLst>
            <pc:docMk/>
            <pc:sldMk cId="3097991014" sldId="348"/>
            <ac:spMk id="7" creationId="{CD118F75-F65B-C1DC-4DF4-6F8B90A993C3}"/>
          </ac:spMkLst>
        </pc:spChg>
      </pc:sldChg>
      <pc:sldChg chg="del">
        <pc:chgData name="Rachel Tullet" userId="0500be93d1ba368d" providerId="LiveId" clId="{69D7CA1B-3DB8-4367-84AE-BA67E481538F}" dt="2023-06-05T06:57:01.749" v="81" actId="47"/>
        <pc:sldMkLst>
          <pc:docMk/>
          <pc:sldMk cId="4064117559" sldId="3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B9DA0-D33E-4A43-BC8F-2152937765DA}" type="datetimeFigureOut">
              <a:t>09.05.24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73E52A-8D62-465B-B7A8-F5939473AA5E}" type="slidenum">
              <a:t>‹#›</a:t>
            </a:fld>
            <a:endParaRPr lang="en-US"/>
          </a:p>
        </p:txBody>
      </p:sp>
    </p:spTree>
    <p:extLst>
      <p:ext uri="{BB962C8B-B14F-4D97-AF65-F5344CB8AC3E}">
        <p14:creationId xmlns:p14="http://schemas.microsoft.com/office/powerpoint/2010/main" val="377312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dirty="0">
                <a:solidFill>
                  <a:srgbClr val="000000"/>
                </a:solidFill>
                <a:effectLst/>
                <a:latin typeface="Calibri" panose="020F0502020204030204" pitchFamily="34" charset="0"/>
              </a:rPr>
              <a:t>Welcome to the Shock module.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NZ" sz="1800" b="0" i="0" dirty="0">
                <a:solidFill>
                  <a:srgbClr val="000000"/>
                </a:solidFill>
                <a:effectLst/>
                <a:latin typeface="Calibri" panose="020F0502020204030204" pitchFamily="34" charset="0"/>
              </a:rPr>
              <a:t>In the first part of this module we will look at the SAMPLE history for patients with shock.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SAMPLE history consists of 6 components. The S in Sample stands for signs and symptoms. Recall that one of the primary reasons individuals may have shock is from fluid losses. Ask about the presence and duration of vomiting and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Fluid losses from vomiting and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can be severe, leading to shock. Being able to accurately assess fluid losses can help you estimate how much fluid the patient will need. </a:t>
            </a: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11</a:t>
            </a:fld>
            <a:endParaRPr lang="en-US"/>
          </a:p>
        </p:txBody>
      </p:sp>
    </p:spTree>
    <p:extLst>
      <p:ext uri="{BB962C8B-B14F-4D97-AF65-F5344CB8AC3E}">
        <p14:creationId xmlns:p14="http://schemas.microsoft.com/office/powerpoint/2010/main" val="493156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Ask has the patient had blood in their vomit or stool. This should make you think about bleeding in the stomach or intestines that can be quite severe before it is visible. A person can lose a significant portion of their blood volume into their gastrointestinal (GI) tract. Digested blood appears black in the vomit or stool, and is sometimes referred to as “coffee ground emesis” or melena.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12</a:t>
            </a:fld>
            <a:endParaRPr lang="en-US"/>
          </a:p>
        </p:txBody>
      </p:sp>
    </p:spTree>
    <p:extLst>
      <p:ext uri="{BB962C8B-B14F-4D97-AF65-F5344CB8AC3E}">
        <p14:creationId xmlns:p14="http://schemas.microsoft.com/office/powerpoint/2010/main" val="1905907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Has the patient had vaginal bleeding? Is the patient pregnant, were they recently pregnant or is there the possibility that they might be pregnant (even if they don’t think so)? Assess their last menstrual period and any missed periods. Vaginal bleeding may be related to pregnancy, and a woman may not know she is pregnant in early pregnancy. All women are at risk for an ectopic pregnancy (a pregnancy outside the uterus). Ectopic pregnancy rupture can happen before a woman knows she is pregnant. Vaginal bleeding could also be caused from a mass in the cervix or uterus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13</a:t>
            </a:fld>
            <a:endParaRPr lang="en-US"/>
          </a:p>
        </p:txBody>
      </p:sp>
    </p:spTree>
    <p:extLst>
      <p:ext uri="{BB962C8B-B14F-4D97-AF65-F5344CB8AC3E}">
        <p14:creationId xmlns:p14="http://schemas.microsoft.com/office/powerpoint/2010/main" val="1343134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Ask if the patient has had chest pain and think if this chest pain could be from a myocardial infarction or heart attack. Significant cardiac muscle damage can reduce the pumping ability causing shock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14</a:t>
            </a:fld>
            <a:endParaRPr lang="en-US"/>
          </a:p>
        </p:txBody>
      </p:sp>
    </p:spTree>
    <p:extLst>
      <p:ext uri="{BB962C8B-B14F-4D97-AF65-F5344CB8AC3E}">
        <p14:creationId xmlns:p14="http://schemas.microsoft.com/office/powerpoint/2010/main" val="26184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Assess for fever. Fever suggests an infection. Severe infections can cause abnormal relaxation, dilation and leakiness of the blood leading to fluid loss into tissues, so called third spacing. Again, the loss of fluid out of blood vessels leads to decreased blood pressure and shock.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15</a:t>
            </a:fld>
            <a:endParaRPr lang="en-US"/>
          </a:p>
        </p:txBody>
      </p:sp>
    </p:spTree>
    <p:extLst>
      <p:ext uri="{BB962C8B-B14F-4D97-AF65-F5344CB8AC3E}">
        <p14:creationId xmlns:p14="http://schemas.microsoft.com/office/powerpoint/2010/main" val="301937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Ask about exposures to toxins, medications, insects, or other substances that may be harmful.  Allergens can lead to anaphylaxis, while medication overdoses including blood pressure and anti-epileptic (anti-seizure) medications lower the blood pressure acutely and can cause shock.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16</a:t>
            </a:fld>
            <a:endParaRPr lang="en-US"/>
          </a:p>
        </p:txBody>
      </p:sp>
    </p:spTree>
    <p:extLst>
      <p:ext uri="{BB962C8B-B14F-4D97-AF65-F5344CB8AC3E}">
        <p14:creationId xmlns:p14="http://schemas.microsoft.com/office/powerpoint/2010/main" val="1416780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Lastly, is there altered mental status or is the patient unusually sleepy? The brain is usually able to compensate for changes in perfusion and as such is one of the last organs to be affected by poor perfusion. If the brain lacks adequate blood flow and oxygen this can cause confusion, a sign of shock.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17</a:t>
            </a:fld>
            <a:endParaRPr lang="en-US"/>
          </a:p>
        </p:txBody>
      </p:sp>
    </p:spTree>
    <p:extLst>
      <p:ext uri="{BB962C8B-B14F-4D97-AF65-F5344CB8AC3E}">
        <p14:creationId xmlns:p14="http://schemas.microsoft.com/office/powerpoint/2010/main" val="1394390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A in the sample history stands for allergies. Ask if there are any allergies to medications. Severe allergic reactions can lead to anaphylactic shock by causing dilatation or abnormal relaxation of the blood vessels.  </a:t>
            </a:r>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18</a:t>
            </a:fld>
            <a:endParaRPr lang="en-US"/>
          </a:p>
        </p:txBody>
      </p:sp>
    </p:spTree>
    <p:extLst>
      <p:ext uri="{BB962C8B-B14F-4D97-AF65-F5344CB8AC3E}">
        <p14:creationId xmlns:p14="http://schemas.microsoft.com/office/powerpoint/2010/main" val="134334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
                <a:schemeClr val="dk1"/>
              </a:buClr>
              <a:buSzPct val="25000"/>
              <a:buFont typeface="Arial"/>
              <a:buNone/>
              <a:tabLst/>
              <a:defRPr/>
            </a:pPr>
            <a:r>
              <a:rPr lang="en-US" sz="1800" b="0" i="0" dirty="0">
                <a:solidFill>
                  <a:srgbClr val="000000"/>
                </a:solidFill>
                <a:effectLst/>
                <a:latin typeface="Calibri" panose="020F0502020204030204" pitchFamily="34" charset="0"/>
              </a:rPr>
              <a:t>M stands for medications. Is the patient taking any medication, newly started any medications, or have there been recent dose changes. Overdoses and even small changes in long term medications can lead to shock. </a:t>
            </a:r>
            <a:r>
              <a:rPr lang="en-US" sz="3600" dirty="0">
                <a:latin typeface="Source Sans Pro"/>
                <a:ea typeface="Source Sans Pro"/>
              </a:rPr>
              <a:t>Overdose of some blood pressure or seizure/convulsion medications can cause shock. </a:t>
            </a:r>
            <a:r>
              <a:rPr lang="en-US" sz="1800" b="0" i="0" dirty="0">
                <a:solidFill>
                  <a:srgbClr val="000000"/>
                </a:solidFill>
                <a:effectLst/>
                <a:latin typeface="Calibri" panose="020F0502020204030204" pitchFamily="34" charset="0"/>
              </a:rPr>
              <a:t>Medication that thins the blood, anticoagulants, can worsen bleeding in patients.  New medications or changes to medication recently can cause allergic reactions or have unexpected side effects causing shock.   </a:t>
            </a:r>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900" dirty="0">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19</a:t>
            </a:fld>
            <a:endParaRPr lang="en-US"/>
          </a:p>
        </p:txBody>
      </p:sp>
    </p:spTree>
    <p:extLst>
      <p:ext uri="{BB962C8B-B14F-4D97-AF65-F5344CB8AC3E}">
        <p14:creationId xmlns:p14="http://schemas.microsoft.com/office/powerpoint/2010/main" val="207160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Sans-Serif" panose="020B0604020202020204" pitchFamily="34" charset="0"/>
            </a:pPr>
            <a:r>
              <a:rPr lang="en-US" dirty="0"/>
              <a:t>By the end of this presentation you will be able to </a:t>
            </a:r>
            <a:r>
              <a:rPr lang="en-US" sz="1200" dirty="0">
                <a:solidFill>
                  <a:srgbClr val="000000"/>
                </a:solidFill>
                <a:latin typeface="Source Sans Pro"/>
                <a:ea typeface="Source Sans Pro"/>
                <a:cs typeface="Arial"/>
              </a:rPr>
              <a:t>recognize signs of shock and poor perfusion, apply a SAMPLE history to a patient with shock and describe how to perform a secondary exam for a patient with shock</a:t>
            </a:r>
            <a:r>
              <a:rPr lang="en-US" sz="1200" dirty="0">
                <a:solidFill>
                  <a:schemeClr val="tx1"/>
                </a:solidFill>
                <a:latin typeface="+mn-lt"/>
                <a:ea typeface="+mn-ea"/>
                <a:cs typeface="+mn-cs"/>
              </a:rPr>
              <a:t>. We will cover how to </a:t>
            </a:r>
            <a:r>
              <a:rPr lang="en-US" sz="1200" dirty="0">
                <a:solidFill>
                  <a:srgbClr val="000000"/>
                </a:solidFill>
                <a:latin typeface="Source Sans Pro"/>
                <a:ea typeface="Source Sans Pro"/>
                <a:cs typeface="Arial"/>
              </a:rPr>
              <a:t>assess fluid status, how to select appropriate fluids based on the patient’s age, weight and condition</a:t>
            </a:r>
            <a:r>
              <a:rPr lang="en-US" sz="1200" dirty="0">
                <a:solidFill>
                  <a:schemeClr val="tx1"/>
                </a:solidFill>
                <a:latin typeface="Source Sans Pro"/>
                <a:ea typeface="+mn-ea"/>
                <a:cs typeface="+mn-cs"/>
              </a:rPr>
              <a:t>, and </a:t>
            </a:r>
            <a:r>
              <a:rPr lang="en-US" sz="1200" dirty="0">
                <a:solidFill>
                  <a:srgbClr val="000000"/>
                </a:solidFill>
                <a:latin typeface="Source Sans Pro"/>
                <a:ea typeface="Source Sans Pro"/>
                <a:cs typeface="Arial"/>
              </a:rPr>
              <a:t>recognize malnourishment, </a:t>
            </a:r>
            <a:r>
              <a:rPr lang="en-US" sz="1200" dirty="0" err="1">
                <a:solidFill>
                  <a:srgbClr val="000000"/>
                </a:solidFill>
                <a:latin typeface="Source Sans Pro"/>
                <a:ea typeface="Source Sans Pro"/>
                <a:cs typeface="Arial"/>
              </a:rPr>
              <a:t>anaemia</a:t>
            </a:r>
            <a:r>
              <a:rPr lang="en-US" sz="1200" dirty="0">
                <a:solidFill>
                  <a:srgbClr val="000000"/>
                </a:solidFill>
                <a:latin typeface="Source Sans Pro"/>
                <a:ea typeface="Source Sans Pro"/>
                <a:cs typeface="Arial"/>
              </a:rPr>
              <a:t> and burns and adjust fluid resuscitation accordingly. We will cover the high-risk causes of shock, critical actions to manage patients with shock and special </a:t>
            </a:r>
            <a:r>
              <a:rPr lang="en-US" sz="1200" dirty="0" err="1">
                <a:solidFill>
                  <a:srgbClr val="000000"/>
                </a:solidFill>
                <a:latin typeface="Source Sans Pro"/>
                <a:ea typeface="Source Sans Pro"/>
                <a:cs typeface="Arial"/>
              </a:rPr>
              <a:t>paediatric</a:t>
            </a:r>
            <a:r>
              <a:rPr lang="en-US" sz="1200" dirty="0">
                <a:solidFill>
                  <a:srgbClr val="000000"/>
                </a:solidFill>
                <a:latin typeface="Source Sans Pro"/>
                <a:ea typeface="Source Sans Pro"/>
                <a:cs typeface="Arial"/>
              </a:rPr>
              <a:t> considerations. Finally we will consider the disposition and transport of patients with shock</a:t>
            </a:r>
          </a:p>
          <a:p>
            <a:endParaRPr lang="en-US" dirty="0"/>
          </a:p>
        </p:txBody>
      </p:sp>
      <p:sp>
        <p:nvSpPr>
          <p:cNvPr id="4" name="Slide Number Placeholder 3"/>
          <p:cNvSpPr>
            <a:spLocks noGrp="1"/>
          </p:cNvSpPr>
          <p:nvPr>
            <p:ph type="sldNum" sz="quarter" idx="5"/>
          </p:nvPr>
        </p:nvSpPr>
        <p:spPr/>
        <p:txBody>
          <a:bodyPr/>
          <a:lstStyle/>
          <a:p>
            <a:fld id="{B873E52A-8D62-465B-B7A8-F5939473AA5E}" type="slidenum">
              <a:rPr lang="en-GB" smtClean="0"/>
              <a:t>2</a:t>
            </a:fld>
            <a:endParaRPr lang="en-GB"/>
          </a:p>
        </p:txBody>
      </p:sp>
    </p:spTree>
    <p:extLst>
      <p:ext uri="{BB962C8B-B14F-4D97-AF65-F5344CB8AC3E}">
        <p14:creationId xmlns:p14="http://schemas.microsoft.com/office/powerpoint/2010/main" val="51925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P in the sample history stands for past medical history. Does the patient have a history of pregnancy, or have they recently delivered? Have they had surgery recently. Do they have a cardiac history suggestive of a prior heart attack or valvular problem? Do they have HIV? Each of these historical elements should make you think about different kinds of shock. Shock can be from postpartum hemorrhage or ruptured ectopic pregnancy. Internal bleeding or infection after surgery can cause shock. Patients with heart disease are at risk of worsening heart function leading to shock. Untreated HIV can increase the risk of infection leading to septic shock </a:t>
            </a:r>
            <a:endParaRPr lang="en-US" sz="1800" dirty="0"/>
          </a:p>
          <a:p>
            <a:pPr marL="457200" marR="0" lvl="0" indent="-171450" algn="l" rtl="0">
              <a:lnSpc>
                <a:spcPct val="115000"/>
              </a:lnSpc>
              <a:spcBef>
                <a:spcPts val="500"/>
              </a:spcBef>
              <a:spcAft>
                <a:spcPts val="0"/>
              </a:spcAft>
              <a:buClr>
                <a:schemeClr val="dk1"/>
              </a:buClr>
              <a:buSzPct val="100000"/>
              <a:buFont typeface="Lato"/>
            </a:pPr>
            <a:endParaRPr lang="en-US" sz="18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900" b="0" i="0" u="none" strike="noStrike" cap="none" dirty="0">
              <a:solidFill>
                <a:schemeClr val="dk1"/>
              </a:solidFill>
              <a:latin typeface="Lato"/>
              <a:ea typeface="Lato"/>
              <a:cs typeface="Lato"/>
              <a:sym typeface="Lato"/>
            </a:endParaRPr>
          </a:p>
          <a:p>
            <a:pPr marL="0" lvl="0" indent="0" rtl="0">
              <a:lnSpc>
                <a:spcPct val="115000"/>
              </a:lnSpc>
              <a:spcBef>
                <a:spcPts val="0"/>
              </a:spcBef>
              <a:buNone/>
            </a:pPr>
            <a:endParaRPr lang="en-US" sz="1200" dirty="0">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20</a:t>
            </a:fld>
            <a:endParaRPr lang="en-US"/>
          </a:p>
        </p:txBody>
      </p:sp>
    </p:spTree>
    <p:extLst>
      <p:ext uri="{BB962C8B-B14F-4D97-AF65-F5344CB8AC3E}">
        <p14:creationId xmlns:p14="http://schemas.microsoft.com/office/powerpoint/2010/main" val="1539778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L stands for last oral intake. Ask the patient when they last ate or drink. This is helpful for a few reasons. A patient who is not eating or drinking well could develop severe dehydration leading to shock. If the patient is going to require an intervention such as surgery that requires sedation, it is important to understand when they ate or drank anything for </a:t>
            </a:r>
            <a:r>
              <a:rPr lang="en-US" sz="1800" b="0" i="0" dirty="0" err="1">
                <a:solidFill>
                  <a:srgbClr val="000000"/>
                </a:solidFill>
                <a:effectLst/>
                <a:latin typeface="Calibri" panose="020F0502020204030204" pitchFamily="34" charset="0"/>
              </a:rPr>
              <a:t>anaesthesia</a:t>
            </a:r>
            <a:r>
              <a:rPr lang="en-US" sz="1800" b="0" i="0" dirty="0">
                <a:solidFill>
                  <a:srgbClr val="000000"/>
                </a:solidFill>
                <a:effectLst/>
                <a:latin typeface="Calibri" panose="020F0502020204030204" pitchFamily="34" charset="0"/>
              </a:rPr>
              <a:t> purposes   </a:t>
            </a:r>
            <a:endParaRPr lang="en-US" sz="2000" dirty="0"/>
          </a:p>
          <a:p>
            <a:pPr marL="457200" marR="0" lvl="0" indent="-171450" algn="l" rtl="0">
              <a:lnSpc>
                <a:spcPct val="115000"/>
              </a:lnSpc>
              <a:spcBef>
                <a:spcPts val="500"/>
              </a:spcBef>
              <a:spcAft>
                <a:spcPts val="0"/>
              </a:spcAft>
              <a:buClr>
                <a:schemeClr val="dk1"/>
              </a:buClr>
              <a:buSzPct val="100000"/>
              <a:buFont typeface="Lato"/>
            </a:pPr>
            <a:endParaRPr lang="en-US" sz="1900" b="0" i="0" u="none" strike="noStrike" cap="none" dirty="0">
              <a:solidFill>
                <a:schemeClr val="dk1"/>
              </a:solidFill>
              <a:latin typeface="Lato"/>
              <a:ea typeface="Lato"/>
              <a:cs typeface="Lato"/>
              <a:sym typeface="Lato"/>
            </a:endParaRPr>
          </a:p>
          <a:p>
            <a:pPr marL="514350" marR="0" lvl="1" indent="0" algn="l" rtl="0">
              <a:lnSpc>
                <a:spcPct val="115000"/>
              </a:lnSpc>
              <a:spcBef>
                <a:spcPts val="500"/>
              </a:spcBef>
              <a:spcAft>
                <a:spcPts val="0"/>
              </a:spcAft>
              <a:buClr>
                <a:schemeClr val="dk1"/>
              </a:buClr>
              <a:buSzPct val="100000"/>
              <a:buNone/>
            </a:pPr>
            <a:endParaRPr lang="en-US" sz="19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21</a:t>
            </a:fld>
            <a:endParaRPr lang="en-US"/>
          </a:p>
        </p:txBody>
      </p:sp>
    </p:spTree>
    <p:extLst>
      <p:ext uri="{BB962C8B-B14F-4D97-AF65-F5344CB8AC3E}">
        <p14:creationId xmlns:p14="http://schemas.microsoft.com/office/powerpoint/2010/main" val="2140084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Finally, the last part of the sample history is E—the events surrounding the illness. Ask if there was any recent trauma. Trauma can lead to hidden internal bleeding, cause a tension pneumothorax, or cause bruising or bleeding around the heart leading to a pericardial effusion and potential pericardial tamponade. Trauma to the back of the neck or back may cause a spinal cord injury leading to problems with blood vessels’ ability to maintain blood pressure.   </a:t>
            </a:r>
            <a:endParaRPr lang="en-US" sz="1200"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1200" b="1" i="1" u="none" strike="noStrike" cap="none" dirty="0">
              <a:solidFill>
                <a:schemeClr val="dk1"/>
              </a:solidFill>
              <a:latin typeface="Lato"/>
              <a:ea typeface="Lato"/>
              <a:cs typeface="Lato"/>
              <a:sym typeface="Lato"/>
            </a:endParaRPr>
          </a:p>
          <a:p>
            <a:endParaRPr lang="en-US" sz="1200" b="0" i="0" u="none" strike="noStrike" cap="none" dirty="0">
              <a:solidFill>
                <a:schemeClr val="dk1"/>
              </a:solidFill>
              <a:latin typeface="Lato"/>
              <a:ea typeface="Lato"/>
              <a:cs typeface="Lato"/>
              <a:sym typeface="Lato"/>
            </a:endParaRPr>
          </a:p>
          <a:p>
            <a:pPr marL="0" marR="0" lvl="0" indent="0" algn="l" rtl="0">
              <a:lnSpc>
                <a:spcPct val="115000"/>
              </a:lnSpc>
              <a:spcBef>
                <a:spcPts val="1000"/>
              </a:spcBef>
              <a:spcAft>
                <a:spcPts val="0"/>
              </a:spcAft>
              <a:buClr>
                <a:schemeClr val="dk1"/>
              </a:buClr>
              <a:buSzPct val="25000"/>
              <a:buFont typeface="Arial"/>
              <a:buNone/>
            </a:pPr>
            <a:endParaRPr lang="en-US" sz="1200" dirty="0">
              <a:latin typeface="Lato"/>
              <a:ea typeface="Lato"/>
              <a:cs typeface="Lato"/>
              <a:sym typeface="Lato"/>
            </a:endParaRP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Brain activity – </a:t>
            </a:r>
            <a:r>
              <a:rPr lang="en-US" sz="900" b="0" i="0" kern="1200" dirty="0" err="1">
                <a:solidFill>
                  <a:schemeClr val="tx1"/>
                </a:solidFill>
                <a:effectLst/>
                <a:latin typeface="+mn-lt"/>
                <a:ea typeface="+mn-ea"/>
                <a:cs typeface="+mn-cs"/>
              </a:rPr>
              <a:t>Métacognition</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Creator:benoitpetit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a:t>
            </a:r>
            <a:r>
              <a:rPr lang="en-US" sz="1200" b="0" i="0" kern="1200" dirty="0" err="1">
                <a:solidFill>
                  <a:schemeClr val="tx1"/>
                </a:solidFill>
                <a:effectLst/>
                <a:latin typeface="+mn-lt"/>
                <a:ea typeface="+mn-ea"/>
                <a:cs typeface="+mn-cs"/>
              </a:rPr>
              <a:t>openclipart.org</a:t>
            </a:r>
            <a:r>
              <a:rPr lang="en-US" sz="1200" b="0" i="0" kern="1200" dirty="0">
                <a:solidFill>
                  <a:schemeClr val="tx1"/>
                </a:solidFill>
                <a:effectLst/>
                <a:latin typeface="+mn-lt"/>
                <a:ea typeface="+mn-ea"/>
                <a:cs typeface="+mn-cs"/>
              </a:rPr>
              <a:t>/detail/193152/brain-activity-metacognition</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22</a:t>
            </a:fld>
            <a:endParaRPr lang="en-US"/>
          </a:p>
        </p:txBody>
      </p:sp>
    </p:spTree>
    <p:extLst>
      <p:ext uri="{BB962C8B-B14F-4D97-AF65-F5344CB8AC3E}">
        <p14:creationId xmlns:p14="http://schemas.microsoft.com/office/powerpoint/2010/main" val="2033310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Additionally in regard to E. Have there been any recent illnesses, especially any infections, leading up to their presentation? A local infection has the potential to infect the blood leading to bacteremia, sepsis and shock.   </a:t>
            </a:r>
            <a:endParaRPr lang="en-US" sz="1200" b="1" i="1" u="none" strike="noStrike" cap="none" dirty="0">
              <a:solidFill>
                <a:schemeClr val="dk1"/>
              </a:solidFill>
              <a:latin typeface="Lato"/>
              <a:ea typeface="Lato"/>
              <a:cs typeface="Lato"/>
              <a:sym typeface="Lato"/>
            </a:endParaRPr>
          </a:p>
          <a:p>
            <a:endParaRPr lang="en-US" sz="1200" b="0" i="0" u="none" strike="noStrike" cap="none" dirty="0">
              <a:solidFill>
                <a:schemeClr val="dk1"/>
              </a:solidFill>
              <a:latin typeface="Lato"/>
              <a:ea typeface="Lato"/>
              <a:cs typeface="Lato"/>
              <a:sym typeface="Lato"/>
            </a:endParaRPr>
          </a:p>
          <a:p>
            <a:pPr marL="0" marR="0" lvl="0" indent="0" algn="l" rtl="0">
              <a:lnSpc>
                <a:spcPct val="115000"/>
              </a:lnSpc>
              <a:spcBef>
                <a:spcPts val="1000"/>
              </a:spcBef>
              <a:spcAft>
                <a:spcPts val="0"/>
              </a:spcAft>
              <a:buClr>
                <a:schemeClr val="dk1"/>
              </a:buClr>
              <a:buSzPct val="25000"/>
              <a:buFont typeface="Arial"/>
              <a:buNone/>
            </a:pPr>
            <a:endParaRPr lang="en-US" sz="1200" dirty="0">
              <a:latin typeface="Lato"/>
              <a:ea typeface="Lato"/>
              <a:cs typeface="Lato"/>
              <a:sym typeface="Lato"/>
            </a:endParaRPr>
          </a:p>
          <a:p>
            <a:pPr marL="0" lvl="0" indent="0">
              <a:spcBef>
                <a:spcPts val="0"/>
              </a:spcBef>
              <a:buNone/>
            </a:pPr>
            <a:endParaRPr lang="en-US" sz="1200" b="1" i="1" dirty="0">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sz="1200" dirty="0"/>
          </a:p>
          <a:p>
            <a:pPr marL="457200" marR="0" lvl="0" indent="-171450" algn="l" rtl="0">
              <a:lnSpc>
                <a:spcPct val="115000"/>
              </a:lnSpc>
              <a:spcBef>
                <a:spcPts val="500"/>
              </a:spcBef>
              <a:spcAft>
                <a:spcPts val="0"/>
              </a:spcAft>
              <a:buClr>
                <a:schemeClr val="dk1"/>
              </a:buClr>
              <a:buSzPct val="100000"/>
              <a:buFont typeface="Lato"/>
            </a:pPr>
            <a:endParaRPr lang="en-US" sz="1200" b="0" i="0" u="none" strike="noStrike" cap="none" dirty="0">
              <a:solidFill>
                <a:schemeClr val="dk1"/>
              </a:solidFill>
              <a:latin typeface="Lato"/>
              <a:ea typeface="Lato"/>
              <a:cs typeface="Lato"/>
              <a:sym typeface="Lato"/>
            </a:endParaRPr>
          </a:p>
          <a:p>
            <a:pPr marL="914400" lvl="0" indent="-349250">
              <a:spcBef>
                <a:spcPts val="500"/>
              </a:spcBef>
              <a:buFont typeface="Lato"/>
            </a:pPr>
            <a:endParaRPr lang="en-US" sz="12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23</a:t>
            </a:fld>
            <a:endParaRPr lang="en-US"/>
          </a:p>
        </p:txBody>
      </p:sp>
    </p:spTree>
    <p:extLst>
      <p:ext uri="{BB962C8B-B14F-4D97-AF65-F5344CB8AC3E}">
        <p14:creationId xmlns:p14="http://schemas.microsoft.com/office/powerpoint/2010/main" val="1561712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Question 1: Shock [page 101 in participant workbook]</a:t>
            </a:r>
          </a:p>
          <a:p>
            <a:r>
              <a:rPr lang="en-US" dirty="0"/>
              <a:t>Using the workbook section above, list six questions about signs and symptoms you would ask when taking a SAMPLE history. </a:t>
            </a:r>
          </a:p>
          <a:p>
            <a:r>
              <a:rPr lang="en-US" dirty="0"/>
              <a:t>Answers: 1. Has there been any vomiting and/or diarrhea? For how long? 2. Has there been fever? 3. Has there been altered mental status or unusual sleepiness? 4. Was there any exposure to toxins, medications, insect stings, or other substances? 5. Is there possible trauma? 6. Has the person had blood in his/her stool or vomit? 7. Has the patient had any vaginal bleeding (if female)</a:t>
            </a:r>
          </a:p>
          <a:p>
            <a:endParaRPr lang="en-US" dirty="0"/>
          </a:p>
          <a:p>
            <a:r>
              <a:rPr lang="en-US" baseline="0" dirty="0"/>
              <a:t>Image</a:t>
            </a:r>
            <a:endParaRPr lang="en-US" baseline="0" dirty="0">
              <a:cs typeface="Calibri"/>
            </a:endParaRPr>
          </a:p>
          <a:p>
            <a:pPr>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https://openclipart.org/detail/221707/deep-thought</a:t>
            </a:r>
            <a:endParaRPr lang="en-US" sz="1200" b="0"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a:t>
            </a:r>
            <a:r>
              <a:rPr lang="en-US" dirty="0"/>
              <a:t> </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24</a:t>
            </a:fld>
            <a:endParaRPr lang="en-US"/>
          </a:p>
        </p:txBody>
      </p:sp>
    </p:spTree>
    <p:extLst>
      <p:ext uri="{BB962C8B-B14F-4D97-AF65-F5344CB8AC3E}">
        <p14:creationId xmlns:p14="http://schemas.microsoft.com/office/powerpoint/2010/main" val="1122178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dirty="0">
                <a:solidFill>
                  <a:srgbClr val="000000"/>
                </a:solidFill>
                <a:effectLst/>
                <a:latin typeface="Calibri" panose="020F0502020204030204" pitchFamily="34" charset="0"/>
              </a:rPr>
              <a:t>In the second part of the Shock module we will look at secondary examination findings and their possible causes. We will start with the secondary examination findings.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The secondary exam looks for changes in the patient’s condition or less obvious causes that might have been missed on the initial survey. Some of these may be very early signs of shock.  Always remember that shock happens when there is poor perfusion. This can happen before the blood pressure falls. This is especially true in the young. Low blood pressure with associated poor perfusion is a very bad sign. The initial ABDE approach manages life-threatening conditions.   </a:t>
            </a:r>
            <a:endParaRPr lang="en-US" sz="2800" b="0" i="0" dirty="0">
              <a:solidFill>
                <a:srgbClr val="000000"/>
              </a:solidFill>
              <a:effectLst/>
              <a:latin typeface="Segoe UI" panose="020B0502040204020203" pitchFamily="34" charset="0"/>
            </a:endParaRP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669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secondary exam looks for changes in the patient’s condition or less obvious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causes that may have been missed during ABCDE. If the secondary examination identifies an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ABCDE condition, STOP AND RETURN IMMEDIATELY TO ABCDE to manage it.</a:t>
            </a:r>
          </a:p>
          <a:p>
            <a:r>
              <a:rPr lang="en-US" sz="1200" kern="1200" dirty="0">
                <a:solidFill>
                  <a:schemeClr val="tx1"/>
                </a:solidFill>
                <a:effectLst/>
                <a:latin typeface="+mn-lt"/>
                <a:ea typeface="+mn-ea"/>
                <a:cs typeface="+mn-cs"/>
              </a:rPr>
              <a:t>REMEMBER: Children have different normal vital signs ranges, and children with shock may not have changes in vital signs until they are very ill. Always do a careful exam for any signs of shock.</a:t>
            </a: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27</a:t>
            </a:fld>
            <a:endParaRPr lang="en-US"/>
          </a:p>
        </p:txBody>
      </p:sp>
    </p:spTree>
    <p:extLst>
      <p:ext uri="{BB962C8B-B14F-4D97-AF65-F5344CB8AC3E}">
        <p14:creationId xmlns:p14="http://schemas.microsoft.com/office/powerpoint/2010/main" val="257234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Now we will go through common secondary examination signs in shock. Check for airway swelling or difficulty in breathing. Abnormal or noisy breathing can indicate pneumonia as a source for system-wide infection causing shock. High sugar levels can result in chemical imbalances (diabetic ketoacidosis) that the body tries to address by faster or deeper breathing. This condition may also result in sweet or ‘fruity’ smelling breath. Since elevated blood glucose levels cause increased urination, severe dehydration and shock can also result.</a:t>
            </a:r>
          </a:p>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Look for bleeding. All external bleeding should be controlled with direct pressure. Arterial bleeding may appear as pulsing or high-pressure bleeding, and significant blood volume can be lost in minutes. Vaginal bleeding may be an important source of blood loss from pregnancy-related bleeding or from masses in the cervix or uterus. </a:t>
            </a:r>
            <a:endParaRPr lang="en-US" sz="2000" b="1" i="1"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28</a:t>
            </a:fld>
            <a:endParaRPr lang="en-US"/>
          </a:p>
        </p:txBody>
      </p:sp>
    </p:spTree>
    <p:extLst>
      <p:ext uri="{BB962C8B-B14F-4D97-AF65-F5344CB8AC3E}">
        <p14:creationId xmlns:p14="http://schemas.microsoft.com/office/powerpoint/2010/main" val="567711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Check for fluid status. In dehydrated states, patients may feel thirsty, may have dry lips and mouth, </a:t>
            </a:r>
            <a:r>
              <a:rPr lang="en-US" sz="1800" b="0" i="1" dirty="0">
                <a:solidFill>
                  <a:srgbClr val="000000"/>
                </a:solidFill>
                <a:effectLst/>
                <a:latin typeface="Calibri" panose="020F0502020204030204" pitchFamily="34" charset="0"/>
              </a:rPr>
              <a:t>abnormal skin pinch</a:t>
            </a:r>
            <a:r>
              <a:rPr lang="en-US" sz="1800" b="0" i="0" dirty="0">
                <a:solidFill>
                  <a:srgbClr val="000000"/>
                </a:solidFill>
                <a:effectLst/>
                <a:latin typeface="Calibri" panose="020F0502020204030204" pitchFamily="34" charset="0"/>
              </a:rPr>
              <a:t>, lethargy and delayed capillary refill. Patients with heart failure can be in shock with fluid overload, and may have difficulty breathing, lower body swelling (usually in both legs), crackles on lung examination, and distended neck veins. </a:t>
            </a:r>
            <a:endParaRPr lang="en-US" sz="3200" b="0" i="0" dirty="0">
              <a:solidFill>
                <a:srgbClr val="000000"/>
              </a:solidFill>
              <a:effectLst/>
              <a:latin typeface="Segoe UI" panose="020B0502040204020203" pitchFamily="34" charset="0"/>
            </a:endParaRPr>
          </a:p>
          <a:p>
            <a:pPr marL="804672" lvl="0" indent="-342900">
              <a:lnSpc>
                <a:spcPct val="115000"/>
              </a:lnSpc>
              <a:spcBef>
                <a:spcPts val="0"/>
              </a:spcBef>
            </a:pPr>
            <a:endParaRPr lang="en-US" sz="20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29</a:t>
            </a:fld>
            <a:endParaRPr lang="en-US"/>
          </a:p>
        </p:txBody>
      </p:sp>
    </p:spTree>
    <p:extLst>
      <p:ext uri="{BB962C8B-B14F-4D97-AF65-F5344CB8AC3E}">
        <p14:creationId xmlns:p14="http://schemas.microsoft.com/office/powerpoint/2010/main" val="768164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800" kern="100" dirty="0">
                <a:effectLst/>
                <a:latin typeface="Calibri" panose="020F0502020204030204" pitchFamily="34" charset="0"/>
                <a:ea typeface="Calibri" panose="020F0502020204030204" pitchFamily="34" charset="0"/>
                <a:cs typeface="Calibri" panose="020F0502020204030204" pitchFamily="34" charset="0"/>
              </a:rPr>
              <a:t>The essential skills for this module are listed here. Each skill will be introduced in the lectures, and taught during the practical sessions of this course.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a:p>
            <a:pPr lvl="0">
              <a:spcBef>
                <a:spcPts val="0"/>
              </a:spcBef>
              <a:buNone/>
            </a:pPr>
            <a:endParaRPr lang="en-US" dirty="0"/>
          </a:p>
          <a:p>
            <a:pPr lvl="0">
              <a:spcBef>
                <a:spcPts val="0"/>
              </a:spcBef>
              <a:buNone/>
            </a:pPr>
            <a:endParaRPr lang="en-US" dirty="0"/>
          </a:p>
        </p:txBody>
      </p:sp>
    </p:spTree>
    <p:extLst>
      <p:ext uri="{BB962C8B-B14F-4D97-AF65-F5344CB8AC3E}">
        <p14:creationId xmlns:p14="http://schemas.microsoft.com/office/powerpoint/2010/main" val="2921145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rgbClr val="000000"/>
              </a:buClr>
              <a:buSzPct val="25000"/>
              <a:buFont typeface="Arial"/>
              <a:buNone/>
            </a:pPr>
            <a:r>
              <a:rPr lang="en-US" sz="1800" b="0" i="0" dirty="0">
                <a:solidFill>
                  <a:srgbClr val="000000"/>
                </a:solidFill>
                <a:effectLst/>
                <a:latin typeface="Calibri" panose="020F0502020204030204" pitchFamily="34" charset="0"/>
              </a:rPr>
              <a:t>Check the conjunctivae by looking at the inside of the lower eyelid. Normally the inside of the lower eyelid should be pink and moist, while pale, gray, or white can indicate significant blood loss or anemia. </a:t>
            </a:r>
            <a:endParaRPr lang="en-US" sz="2000" dirty="0">
              <a:latin typeface="Lato"/>
              <a:ea typeface="Lato"/>
              <a:cs typeface="Lato"/>
              <a:sym typeface="Lato"/>
            </a:endParaRPr>
          </a:p>
          <a:p>
            <a:pPr marL="804672" lvl="0" indent="-342900">
              <a:lnSpc>
                <a:spcPct val="115000"/>
              </a:lnSpc>
              <a:spcBef>
                <a:spcPts val="0"/>
              </a:spcBef>
            </a:pPr>
            <a:endParaRPr lang="en-US" sz="2000" dirty="0">
              <a:latin typeface="Lato"/>
              <a:ea typeface="Lato"/>
              <a:cs typeface="Lato"/>
              <a:sym typeface="Lato"/>
            </a:endParaRPr>
          </a:p>
          <a:p>
            <a:pPr marL="228600" marR="0" lvl="0" indent="127000" algn="l" rtl="0">
              <a:lnSpc>
                <a:spcPct val="90000"/>
              </a:lnSpc>
              <a:spcBef>
                <a:spcPts val="1000"/>
              </a:spcBef>
              <a:spcAft>
                <a:spcPts val="0"/>
              </a:spcAft>
              <a:buClr>
                <a:schemeClr val="dk1"/>
              </a:buClr>
              <a:buSzPct val="25000"/>
              <a:buFont typeface="Arial"/>
              <a:buNone/>
            </a:pPr>
            <a:endParaRPr lang="en-US" sz="3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30</a:t>
            </a:fld>
            <a:endParaRPr lang="en-US"/>
          </a:p>
        </p:txBody>
      </p:sp>
    </p:spTree>
    <p:extLst>
      <p:ext uri="{BB962C8B-B14F-4D97-AF65-F5344CB8AC3E}">
        <p14:creationId xmlns:p14="http://schemas.microsoft.com/office/powerpoint/2010/main" val="906626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Check mental status. Confusion in a patient with poor perfusion suggests severe shock. Check for fever. Fever in a patient with shock suggests severe infection. Check blood sugar. A low blood glucose can look like shock. Give glucose if the measured glucose is less than 3.5 mmol/L. If you cannot check a blood glucose and the person has altered mental status, a history of diabetes or another reason to be hypoglycemic (malaria, taking quinine, is very ill or malnourished), give glucose. After giving glucose remember to reassess the patient’s status.   </a:t>
            </a:r>
            <a:endParaRPr lang="en-US" sz="2000" b="0" i="0" u="none" strike="noStrike" cap="none" dirty="0">
              <a:solidFill>
                <a:schemeClr val="dk1"/>
              </a:solidFill>
              <a:latin typeface="Lato"/>
              <a:ea typeface="Lato"/>
              <a:cs typeface="Lato"/>
              <a:sym typeface="Lato"/>
            </a:endParaRPr>
          </a:p>
          <a:p>
            <a:pPr marL="804672" lvl="0" indent="-342900">
              <a:lnSpc>
                <a:spcPct val="115000"/>
              </a:lnSpc>
              <a:spcBef>
                <a:spcPts val="0"/>
              </a:spcBef>
            </a:pPr>
            <a:endParaRPr lang="en-US" sz="2000" dirty="0">
              <a:latin typeface="Lato"/>
              <a:ea typeface="Lato"/>
              <a:cs typeface="Lato"/>
              <a:sym typeface="Lato"/>
            </a:endParaRPr>
          </a:p>
          <a:p>
            <a:pPr marL="228600" marR="0" lvl="0" indent="127000" algn="l" rtl="0">
              <a:lnSpc>
                <a:spcPct val="90000"/>
              </a:lnSpc>
              <a:spcBef>
                <a:spcPts val="1000"/>
              </a:spcBef>
              <a:spcAft>
                <a:spcPts val="0"/>
              </a:spcAft>
              <a:buClr>
                <a:schemeClr val="dk1"/>
              </a:buClr>
              <a:buSzPct val="25000"/>
              <a:buFont typeface="Arial"/>
              <a:buNone/>
            </a:pPr>
            <a:endParaRPr lang="en-US" sz="3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31</a:t>
            </a:fld>
            <a:endParaRPr lang="en-US"/>
          </a:p>
        </p:txBody>
      </p:sp>
    </p:spTree>
    <p:extLst>
      <p:ext uri="{BB962C8B-B14F-4D97-AF65-F5344CB8AC3E}">
        <p14:creationId xmlns:p14="http://schemas.microsoft.com/office/powerpoint/2010/main" val="19147231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Next, check for severe abdominal pain and tenderness and feel for a firm abdomen.  So called peritonitis can be an indication of hemorrhage in the abdominal cavity. If the patient is pregnant this can be a sign of an ectopic pregnancy. </a:t>
            </a:r>
            <a:endParaRPr lang="en-US" sz="2000" b="0" i="0"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2000" b="0"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32</a:t>
            </a:fld>
            <a:endParaRPr lang="en-US"/>
          </a:p>
        </p:txBody>
      </p:sp>
    </p:spTree>
    <p:extLst>
      <p:ext uri="{BB962C8B-B14F-4D97-AF65-F5344CB8AC3E}">
        <p14:creationId xmlns:p14="http://schemas.microsoft.com/office/powerpoint/2010/main" val="157685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Check the urine color and volume. Small amounts of darker urine may suggest dehydration. Changes in stool are also important.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is a common cause of dehydration. Large amounts of watery or rice water stool can suggest cholera which can lead to severe dehydration and also will require infectious disease containment procedures. Black, dark, or reddish stool can suggest stomach or intestinal bleeding this can also be referred to as melaena.   </a:t>
            </a:r>
            <a:endParaRPr lang="en-US" sz="1900" b="0" i="0"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2000" b="0" i="0"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2000" b="0"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33</a:t>
            </a:fld>
            <a:endParaRPr lang="en-US"/>
          </a:p>
        </p:txBody>
      </p:sp>
    </p:spTree>
    <p:extLst>
      <p:ext uri="{BB962C8B-B14F-4D97-AF65-F5344CB8AC3E}">
        <p14:creationId xmlns:p14="http://schemas.microsoft.com/office/powerpoint/2010/main" val="496274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Check for signs of malnourishment. Malnourished patients require specialized rehydration. Overhydration or aggressive fluid resuscitation in a person with malnourishment can cause severe electrolyte abnormalities or place them into heart failure from rapid fluid overload.  Be sure to always ask the patient about recent weight changes as this may be a sign of malnourishment. Check the skin for swelling and for rashes. Swelling of mouth or body and rashes can indicate an allergic reaction or anaphylaxis. Other rashes can indicate systemic infection. Swelling or oedema in the legs may indicate heart failure. Sweating or diaphoresis may occur with moderate to severe shock  </a:t>
            </a:r>
            <a:endParaRPr lang="en-US" sz="1900" b="0"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34</a:t>
            </a:fld>
            <a:endParaRPr lang="en-US"/>
          </a:p>
        </p:txBody>
      </p:sp>
    </p:spTree>
    <p:extLst>
      <p:ext uri="{BB962C8B-B14F-4D97-AF65-F5344CB8AC3E}">
        <p14:creationId xmlns:p14="http://schemas.microsoft.com/office/powerpoint/2010/main" val="1743033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Question 2: Shock [page 103 in participant workbook] </a:t>
            </a:r>
          </a:p>
          <a:p>
            <a:r>
              <a:rPr lang="en-US" dirty="0"/>
              <a:t>Using the workbook section above, list what you need to check for in a person with shock. </a:t>
            </a:r>
          </a:p>
          <a:p>
            <a:r>
              <a:rPr lang="en-US" dirty="0"/>
              <a:t>Answers: </a:t>
            </a:r>
          </a:p>
          <a:p>
            <a:r>
              <a:rPr lang="en-US" dirty="0"/>
              <a:t>1. Check for airway swelling or in difficulty breathing 2. Check breathing 3. Check for severe bleeding 4. Check fluid status 5. Check mental status 6. Check for diaphoresis 7. Check for pale conjunctiva 8. Check for fever 9. Check blood sugar 10. Check for severe abdominal pain or a very firm abdomen 11. Check urine 12. Check stool 13. Check for malnourishment 14. Check skin for swelling and rash</a:t>
            </a:r>
            <a:endParaRPr lang="en-US" dirty="0">
              <a:cs typeface="Calibri" panose="020F0502020204030204"/>
            </a:endParaRPr>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https://openclipart.org/detail/221707/deep-thought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35</a:t>
            </a:fld>
            <a:endParaRPr lang="en-US"/>
          </a:p>
        </p:txBody>
      </p:sp>
    </p:spTree>
    <p:extLst>
      <p:ext uri="{BB962C8B-B14F-4D97-AF65-F5344CB8AC3E}">
        <p14:creationId xmlns:p14="http://schemas.microsoft.com/office/powerpoint/2010/main" val="3992908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dirty="0">
                <a:solidFill>
                  <a:srgbClr val="000000"/>
                </a:solidFill>
                <a:effectLst/>
                <a:latin typeface="Calibri" panose="020F0502020204030204" pitchFamily="34" charset="0"/>
              </a:rPr>
              <a:t>Now we will look at possible causes for shock.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87083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first cause that we are going to cover is poor perfusion due to dilated blood vessels. This can happen for a variety of reasons. The first is a severe infection, often referred to as sepsis. Signs include fever, tachycardia, tachypnoea, and hypotension. Additional signs of infection could include visible infection on the skin, such as a rash or redness. Cough or crackles in an area of the lungs could indicate a pulmonary infection as might fast breathing or cough. Burning with urination or urine that is cloudy or foul smelling can indicate a urine infection as the source of the infection. Check for any focal point of pain in association with fever.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37</a:t>
            </a:fld>
            <a:endParaRPr lang="en-US"/>
          </a:p>
        </p:txBody>
      </p:sp>
    </p:spTree>
    <p:extLst>
      <p:ext uri="{BB962C8B-B14F-4D97-AF65-F5344CB8AC3E}">
        <p14:creationId xmlns:p14="http://schemas.microsoft.com/office/powerpoint/2010/main" val="1194367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Another cause of poor perfusion due to dilated blood vessels is spinal cord injury. Consider the history and look for signs of trauma. On examination, assess for pain or tenderness over the spine.  Are the vertebrae in alignment? Do you feel crepitus when examining the spinal bones? Do you notice weakness, paralysis or abnormal reflexes? Are there sensation problems, inability to control urine and stool, priapism (or the persistent, abnormal erection of the penis), hypotension, bradycardia or difficulty in breathing? These signs may indicate a high cervical spine injury.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38</a:t>
            </a:fld>
            <a:endParaRPr lang="en-US"/>
          </a:p>
        </p:txBody>
      </p:sp>
    </p:spTree>
    <p:extLst>
      <p:ext uri="{BB962C8B-B14F-4D97-AF65-F5344CB8AC3E}">
        <p14:creationId xmlns:p14="http://schemas.microsoft.com/office/powerpoint/2010/main" val="31954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next cause of poor perfusion due to dilated blood vessels is severe allergic reaction. Signs of a severe allergic reaction may include: swelling of the mouth, difficulty in breathing with stridor and/or wheezing, skin rash, tachycardia, hypotension.   </a:t>
            </a:r>
          </a:p>
        </p:txBody>
      </p:sp>
      <p:sp>
        <p:nvSpPr>
          <p:cNvPr id="4" name="Slide Number Placeholder 3"/>
          <p:cNvSpPr>
            <a:spLocks noGrp="1"/>
          </p:cNvSpPr>
          <p:nvPr>
            <p:ph type="sldNum" sz="quarter" idx="10"/>
          </p:nvPr>
        </p:nvSpPr>
        <p:spPr/>
        <p:txBody>
          <a:bodyPr/>
          <a:lstStyle/>
          <a:p>
            <a:fld id="{FE403372-DB74-7E4B-A0C5-B7F8CBD4FAC5}" type="slidenum">
              <a:rPr lang="en-US" smtClean="0"/>
              <a:t>39</a:t>
            </a:fld>
            <a:endParaRPr lang="en-US"/>
          </a:p>
        </p:txBody>
      </p:sp>
    </p:spTree>
    <p:extLst>
      <p:ext uri="{BB962C8B-B14F-4D97-AF65-F5344CB8AC3E}">
        <p14:creationId xmlns:p14="http://schemas.microsoft.com/office/powerpoint/2010/main" val="381293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800" b="0" i="0" dirty="0">
                <a:solidFill>
                  <a:srgbClr val="000000"/>
                </a:solidFill>
                <a:effectLst/>
                <a:latin typeface="Calibri" panose="020F0502020204030204" pitchFamily="34" charset="0"/>
              </a:rPr>
              <a:t>First, let's define shock. What is shock? Shock is presented by poor perfusion and occurs when the body is not able to get enough oxygen-carrying blood to vital organs. If uncorrected, poor perfusion can lead organs to stop working, given the lack of oxygen to cells and tissue. Infants, children, and older adults are more likely to be severely affected by shock. Shock can rapidly lead to death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a:t>
            </a:fld>
            <a:endParaRPr lang="en-US"/>
          </a:p>
        </p:txBody>
      </p:sp>
    </p:spTree>
    <p:extLst>
      <p:ext uri="{BB962C8B-B14F-4D97-AF65-F5344CB8AC3E}">
        <p14:creationId xmlns:p14="http://schemas.microsoft.com/office/powerpoint/2010/main" val="1269553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next category of poor perfusion is fluid loss. One cause of this is DKA or diabetic ketoacidosis. Signs of DKA may include a history of diabetes, although when a young person presents they may not know they have diabetes. The patient may have rapid or deep and slow breathing. Frequent urination, sweet smelling breath, high glucose in blood or urine, and dehydration from fluid shifts and losses are also common.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40</a:t>
            </a:fld>
            <a:endParaRPr lang="en-US"/>
          </a:p>
        </p:txBody>
      </p:sp>
    </p:spTree>
    <p:extLst>
      <p:ext uri="{BB962C8B-B14F-4D97-AF65-F5344CB8AC3E}">
        <p14:creationId xmlns:p14="http://schemas.microsoft.com/office/powerpoint/2010/main" val="1931600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Another cause of poor perfusion due to fluid loss is severe dehydration. Signs of severe dehydration may include abnormal skin pinch or tenting, decreased ability to drink fluids, increased fluid loss from vomiting and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excessive urination, dry mucous membranes, and tachycardia.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41</a:t>
            </a:fld>
            <a:endParaRPr lang="en-US"/>
          </a:p>
        </p:txBody>
      </p:sp>
    </p:spTree>
    <p:extLst>
      <p:ext uri="{BB962C8B-B14F-4D97-AF65-F5344CB8AC3E}">
        <p14:creationId xmlns:p14="http://schemas.microsoft.com/office/powerpoint/2010/main" val="1078906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Burns cause poor perfusion due to fluid losses. Burns may appear as red, white, or black depending on the depth. There may be associated blistering. In any burn history also consider inhalation injury and the possibility of difficulty in breathing. Burn injuries can cause significant fluid losses through the damaged tissues and patients can become severely dehydrated in a very short time period.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42</a:t>
            </a:fld>
            <a:endParaRPr lang="en-US"/>
          </a:p>
        </p:txBody>
      </p:sp>
    </p:spTree>
    <p:extLst>
      <p:ext uri="{BB962C8B-B14F-4D97-AF65-F5344CB8AC3E}">
        <p14:creationId xmlns:p14="http://schemas.microsoft.com/office/powerpoint/2010/main" val="784415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8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Poor perfusion can be due to blood loss. Bleeding can be from external wounds from an injury and can be made worse by significant active (or arterial bleeding), and the patient’s use of blood thinning medication. Large or long bone fractures from injury are also a significant cause of shock from bleeding. Assess for pain or instability of the pelvis and blood at the opening of penis or rectum (pelvic fracture). Femur fractures can lead to significant bleeding as well. In femur fractures assess for a deformity or crepitus of the femur, shortening of the leg or rotation.   </a:t>
            </a:r>
            <a:endParaRPr lang="en-US" sz="36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43</a:t>
            </a:fld>
            <a:endParaRPr lang="en-US"/>
          </a:p>
        </p:txBody>
      </p:sp>
    </p:spTree>
    <p:extLst>
      <p:ext uri="{BB962C8B-B14F-4D97-AF65-F5344CB8AC3E}">
        <p14:creationId xmlns:p14="http://schemas.microsoft.com/office/powerpoint/2010/main" val="1575196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indent="0">
              <a:lnSpc>
                <a:spcPct val="80000"/>
              </a:lnSpc>
              <a:buNone/>
            </a:pPr>
            <a:r>
              <a:rPr lang="en-US" sz="1800" b="0" i="0" dirty="0">
                <a:solidFill>
                  <a:srgbClr val="000000"/>
                </a:solidFill>
                <a:effectLst/>
                <a:latin typeface="Calibri" panose="020F0502020204030204" pitchFamily="34" charset="0"/>
              </a:rPr>
              <a:t>Abdominal bleeding is noted by bruising around the umbilicus or over the flanks. Internal bleeding is another significant cause of poor perfusion from blood loss. Assess also for abdominal pain, tenderness, and or a firm abdomen. Bleeding in the stomach or intestines can cause blood in the vomit or stool, or black vomit or stool. Check for a history of underlying alcohol use.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44</a:t>
            </a:fld>
            <a:endParaRPr lang="en-US"/>
          </a:p>
        </p:txBody>
      </p:sp>
    </p:spTree>
    <p:extLst>
      <p:ext uri="{BB962C8B-B14F-4D97-AF65-F5344CB8AC3E}">
        <p14:creationId xmlns:p14="http://schemas.microsoft.com/office/powerpoint/2010/main" val="654118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SzPct val="25000"/>
              <a:buNone/>
            </a:pPr>
            <a:r>
              <a:rPr lang="en-US" sz="1800" b="0" i="0" dirty="0">
                <a:solidFill>
                  <a:srgbClr val="000000"/>
                </a:solidFill>
                <a:effectLst/>
                <a:latin typeface="Calibri" panose="020F0502020204030204" pitchFamily="34" charset="0"/>
              </a:rPr>
              <a:t>Another type of bleeding that can occur internally is a </a:t>
            </a:r>
            <a:r>
              <a:rPr lang="en-US" sz="1800" b="0" i="0" dirty="0" err="1">
                <a:solidFill>
                  <a:srgbClr val="000000"/>
                </a:solidFill>
                <a:effectLst/>
                <a:latin typeface="Calibri" panose="020F0502020204030204" pitchFamily="34" charset="0"/>
              </a:rPr>
              <a:t>haemothorax</a:t>
            </a:r>
            <a:r>
              <a:rPr lang="en-US" sz="1800" b="0" i="0" dirty="0">
                <a:solidFill>
                  <a:srgbClr val="000000"/>
                </a:solidFill>
                <a:effectLst/>
                <a:latin typeface="Calibri" panose="020F0502020204030204" pitchFamily="34" charset="0"/>
              </a:rPr>
              <a:t>. Signs of </a:t>
            </a:r>
            <a:r>
              <a:rPr lang="en-US" sz="1800" b="0" i="0" dirty="0" err="1">
                <a:solidFill>
                  <a:srgbClr val="000000"/>
                </a:solidFill>
                <a:effectLst/>
                <a:latin typeface="Calibri" panose="020F0502020204030204" pitchFamily="34" charset="0"/>
              </a:rPr>
              <a:t>haemothorax</a:t>
            </a:r>
            <a:r>
              <a:rPr lang="en-US" sz="1800" b="0" i="0" dirty="0">
                <a:solidFill>
                  <a:srgbClr val="000000"/>
                </a:solidFill>
                <a:effectLst/>
                <a:latin typeface="Calibri" panose="020F0502020204030204" pitchFamily="34" charset="0"/>
              </a:rPr>
              <a:t> are: difficulty in breathing, decreased breath sounds on the affected side, dull sounds with percussion on affected side of the lung or chest. If a large amount of blood loss occurs into the chest, the patient can develop shock. </a:t>
            </a:r>
            <a:endParaRPr lang="en-US" sz="44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45</a:t>
            </a:fld>
            <a:endParaRPr lang="en-US"/>
          </a:p>
        </p:txBody>
      </p:sp>
    </p:spTree>
    <p:extLst>
      <p:ext uri="{BB962C8B-B14F-4D97-AF65-F5344CB8AC3E}">
        <p14:creationId xmlns:p14="http://schemas.microsoft.com/office/powerpoint/2010/main" val="21191597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lvl="0" indent="0">
              <a:buNone/>
            </a:pPr>
            <a:r>
              <a:rPr lang="en-US" sz="1800" b="0" i="0" dirty="0">
                <a:solidFill>
                  <a:srgbClr val="000000"/>
                </a:solidFill>
                <a:effectLst/>
                <a:latin typeface="Calibri" panose="020F0502020204030204" pitchFamily="34" charset="0"/>
              </a:rPr>
              <a:t>Significant blood loss can also occur in pregnancy. Two specific causes include ruptured ectopic pregnancies and postpartum </a:t>
            </a:r>
            <a:r>
              <a:rPr lang="en-US" sz="1800" b="0" i="0" dirty="0" err="1">
                <a:solidFill>
                  <a:srgbClr val="000000"/>
                </a:solidFill>
                <a:effectLst/>
                <a:latin typeface="Calibri" panose="020F0502020204030204" pitchFamily="34" charset="0"/>
              </a:rPr>
              <a:t>haemorrhage</a:t>
            </a:r>
            <a:r>
              <a:rPr lang="en-US" sz="1800" b="0" i="0" dirty="0">
                <a:solidFill>
                  <a:srgbClr val="000000"/>
                </a:solidFill>
                <a:effectLst/>
                <a:latin typeface="Calibri" panose="020F0502020204030204" pitchFamily="34" charset="0"/>
              </a:rPr>
              <a:t>. In ectopic pregnancy patients may present with significant abdominal pain and vaginal bleeding. Assess for a history of pregnancy, missed menstrual cycle in woman of child-bearing age.  Post-partum </a:t>
            </a:r>
            <a:r>
              <a:rPr lang="en-US" sz="1800" b="0" i="0" dirty="0" err="1">
                <a:solidFill>
                  <a:srgbClr val="000000"/>
                </a:solidFill>
                <a:effectLst/>
                <a:latin typeface="Calibri" panose="020F0502020204030204" pitchFamily="34" charset="0"/>
              </a:rPr>
              <a:t>haemorrhage</a:t>
            </a:r>
            <a:r>
              <a:rPr lang="en-US" sz="1800" b="0" i="0" dirty="0">
                <a:solidFill>
                  <a:srgbClr val="000000"/>
                </a:solidFill>
                <a:effectLst/>
                <a:latin typeface="Calibri" panose="020F0502020204030204" pitchFamily="34" charset="0"/>
              </a:rPr>
              <a:t> is defined by a recent delivery, heavy vaginal bleeding, a pad or cloth soaked in less than 5 minutes, a near constant trickling blood, bleeding greater than 250 ml or delivered outside of the hospital. Assess for a soft uterus in the lower abdomen   </a:t>
            </a:r>
            <a:endParaRPr lang="en-US" sz="1900" dirty="0">
              <a:solidFill>
                <a:schemeClr val="tx1"/>
              </a:solidFill>
              <a:latin typeface="Lato "/>
              <a:cs typeface="Lato "/>
            </a:endParaRPr>
          </a:p>
          <a:p>
            <a:endParaRPr lang="en-US" sz="1900" dirty="0">
              <a:solidFill>
                <a:schemeClr val="tx1"/>
              </a:solidFill>
              <a:latin typeface="Lato "/>
              <a:cs typeface="Lato "/>
            </a:endParaRPr>
          </a:p>
          <a:p>
            <a:pPr lvl="1" indent="0">
              <a:buNone/>
            </a:pPr>
            <a:endParaRPr lang="en-US" sz="1500" dirty="0">
              <a:solidFill>
                <a:schemeClr val="tx1"/>
              </a:solidFill>
              <a:latin typeface="Lato "/>
              <a:cs typeface="Lato "/>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46</a:t>
            </a:fld>
            <a:endParaRPr lang="en-US"/>
          </a:p>
        </p:txBody>
      </p:sp>
    </p:spTree>
    <p:extLst>
      <p:ext uri="{BB962C8B-B14F-4D97-AF65-F5344CB8AC3E}">
        <p14:creationId xmlns:p14="http://schemas.microsoft.com/office/powerpoint/2010/main" val="1481224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0800" lvl="0" indent="0">
              <a:buNone/>
            </a:pPr>
            <a:r>
              <a:rPr lang="en-US" sz="1800" b="0" i="0" dirty="0">
                <a:solidFill>
                  <a:srgbClr val="000000"/>
                </a:solidFill>
                <a:effectLst/>
                <a:latin typeface="Calibri" panose="020F0502020204030204" pitchFamily="34" charset="0"/>
              </a:rPr>
              <a:t>The last category is poor perfusion due to heart problems.</a:t>
            </a:r>
            <a:r>
              <a:rPr lang="en-US" sz="1800" b="1" i="1" dirty="0">
                <a:solidFill>
                  <a:srgbClr val="000000"/>
                </a:solidFill>
                <a:effectLst/>
                <a:latin typeface="Calibri" panose="020F0502020204030204" pitchFamily="34" charset="0"/>
              </a:rPr>
              <a:t> </a:t>
            </a:r>
            <a:r>
              <a:rPr lang="en-US" sz="1800" b="0" i="0" dirty="0">
                <a:solidFill>
                  <a:srgbClr val="000000"/>
                </a:solidFill>
                <a:effectLst/>
                <a:latin typeface="Calibri" panose="020F0502020204030204" pitchFamily="34" charset="0"/>
              </a:rPr>
              <a:t>Heart failure is defined by a damaged, inflamed, or stretched heart muscle that cannot pump effectively. Assess for heart failure by looking for difficulty in breathing with exertion or when lying flat, swelling to both legs, distended neck veins, crackles on lung exam, or chest pain. </a:t>
            </a:r>
            <a:endParaRPr lang="en-US" sz="44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47</a:t>
            </a:fld>
            <a:endParaRPr lang="en-US"/>
          </a:p>
        </p:txBody>
      </p:sp>
    </p:spTree>
    <p:extLst>
      <p:ext uri="{BB962C8B-B14F-4D97-AF65-F5344CB8AC3E}">
        <p14:creationId xmlns:p14="http://schemas.microsoft.com/office/powerpoint/2010/main" val="2016478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 heart attack or myocardial infraction may also lead to poor perfusion. Patients with a myocardial infarction may present with chest pressure, tightness, or pain, have diaphoresis and mottled skin, difficulty in breathing, nausea or vomiting, pain radiating to the jaw or arms, or additional signs of heart failure. Significant factors may put individuals at risk of a heart attack, and these include a history of smoking, cardiac disease, hypertension, diabetes, high cholesterol, and a family history of heart problems.</a:t>
            </a:r>
            <a:endParaRPr lang="en-US" sz="44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48</a:t>
            </a:fld>
            <a:endParaRPr lang="en-US"/>
          </a:p>
        </p:txBody>
      </p:sp>
    </p:spTree>
    <p:extLst>
      <p:ext uri="{BB962C8B-B14F-4D97-AF65-F5344CB8AC3E}">
        <p14:creationId xmlns:p14="http://schemas.microsoft.com/office/powerpoint/2010/main" val="2071070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Abnormal rhythms or arrhythmias, such as a very fast or very slow pulse, or an irregular pulse, can cause shock as a result of decreased cardiac output. Heart valve problems can damage the heart muscle or limit blood flow through or out of the heart. This may be the result of rheumatic fever or heart disease. A murmur may be found on examination.</a:t>
            </a:r>
            <a:endParaRPr lang="en-US" sz="44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49</a:t>
            </a:fld>
            <a:endParaRPr lang="en-US"/>
          </a:p>
        </p:txBody>
      </p:sp>
    </p:spTree>
    <p:extLst>
      <p:ext uri="{BB962C8B-B14F-4D97-AF65-F5344CB8AC3E}">
        <p14:creationId xmlns:p14="http://schemas.microsoft.com/office/powerpoint/2010/main" val="21241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There are several causes of poor perfusion and shock. These causes include: blood loss or </a:t>
            </a:r>
            <a:r>
              <a:rPr lang="en-US" sz="1800" b="0" i="0" dirty="0" err="1">
                <a:solidFill>
                  <a:srgbClr val="000000"/>
                </a:solidFill>
                <a:effectLst/>
                <a:latin typeface="Calibri" panose="020F0502020204030204" pitchFamily="34" charset="0"/>
              </a:rPr>
              <a:t>haemorrhage</a:t>
            </a:r>
            <a:r>
              <a:rPr lang="en-US" sz="1800" b="0" i="0" dirty="0">
                <a:solidFill>
                  <a:srgbClr val="000000"/>
                </a:solidFill>
                <a:effectLst/>
                <a:latin typeface="Calibri" panose="020F0502020204030204" pitchFamily="34" charset="0"/>
              </a:rPr>
              <a:t>, fluid losses (including diarrhea, vomiting, extensive burns, and excessive urination such as in a patient with diabetic ketoacidosis or DKA). The next category is poor or decreased fluid intake. Abnormal relaxation and enlargement of the blood vessels or increased dilation of the blood vessels can also occur in the following three circumstances—severe infections, such as sepsis, spinal cord injuries, and severe allergic reactions. These types of reasons are also referred to as distributive shock. Cardiac causes, or cardiogenic shock, includes poor filling of the heart and failure of the heart to pump effectively.   </a:t>
            </a:r>
            <a:endParaRPr lang="en-US" sz="1200" b="0" i="0" u="none" strike="noStrike" cap="none" dirty="0">
              <a:solidFill>
                <a:schemeClr val="dk1"/>
              </a:solidFill>
              <a:latin typeface="Lato"/>
              <a:ea typeface="Lato"/>
              <a:cs typeface="Lato"/>
              <a:sym typeface="Lato"/>
            </a:endParaRPr>
          </a:p>
          <a:p>
            <a:pPr marL="171450" indent="-171450">
              <a:buFont typeface="Arial" charset="0"/>
              <a:buChar char="•"/>
            </a:pPr>
            <a:endParaRPr lang="en-US" dirty="0"/>
          </a:p>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a:t>
            </a:fld>
            <a:endParaRPr lang="en-US"/>
          </a:p>
        </p:txBody>
      </p:sp>
    </p:spTree>
    <p:extLst>
      <p:ext uri="{BB962C8B-B14F-4D97-AF65-F5344CB8AC3E}">
        <p14:creationId xmlns:p14="http://schemas.microsoft.com/office/powerpoint/2010/main" val="39039079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Another severe cause of shock due to heart problems is pericardial tamponade. Pericardial tamponade occurs when the pericardial sac surrounding the heart fills with fluid/blood, leading to compression of the heart and decreased cardiac output. Signs of pericardial tamponade include tachycardia, tachypnoea, hypotension, pale skin, cold extremities and capillary refill greater than three seconds. Additional signs may include distended neck veins and muffled heart sounds. Patients may have dizziness, confusion, altered mental status, and report a history of tuberculosis, trauma, malignancy, or kidney failure.   </a:t>
            </a:r>
            <a:endParaRPr lang="en-US" sz="19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50</a:t>
            </a:fld>
            <a:endParaRPr lang="en-US"/>
          </a:p>
        </p:txBody>
      </p:sp>
    </p:spTree>
    <p:extLst>
      <p:ext uri="{BB962C8B-B14F-4D97-AF65-F5344CB8AC3E}">
        <p14:creationId xmlns:p14="http://schemas.microsoft.com/office/powerpoint/2010/main" val="5620430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Patients who have suffered chest wall trauma are at risk of tension pneumothorax. This occurs when a lung collapses causing high pressure in the chest cavity, leading to shifts of the large blood vessels in the chest, blocking blood flow and preventing filling of the heart.  </a:t>
            </a:r>
            <a:endParaRPr lang="en-US" sz="60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A tension pneumothorax is defined by hypotension with the following: difficulty breathing, absent breath sounds on affected side, hyperresonance with percussion on affected side, distended neck veins and possibly tracheal shift away from affected side, </a:t>
            </a:r>
            <a:endParaRPr lang="en-US" sz="6000" b="0" i="0" dirty="0">
              <a:solidFill>
                <a:srgbClr val="000000"/>
              </a:solidFill>
              <a:effectLst/>
              <a:latin typeface="Segoe UI" panose="020B0502040204020203" pitchFamily="34" charset="0"/>
            </a:endParaRPr>
          </a:p>
          <a:p>
            <a:pPr marL="228600" marR="0" lvl="0" indent="127000" algn="l" rtl="0">
              <a:lnSpc>
                <a:spcPct val="90000"/>
              </a:lnSpc>
              <a:spcBef>
                <a:spcPts val="0"/>
              </a:spcBef>
              <a:spcAft>
                <a:spcPts val="0"/>
              </a:spcAft>
              <a:buClr>
                <a:schemeClr val="dk1"/>
              </a:buClr>
              <a:buSzPct val="25000"/>
              <a:buFont typeface="Arial"/>
              <a:buNone/>
            </a:pPr>
            <a:endParaRPr lang="en-US" sz="54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51</a:t>
            </a:fld>
            <a:endParaRPr lang="en-US"/>
          </a:p>
        </p:txBody>
      </p:sp>
    </p:spTree>
    <p:extLst>
      <p:ext uri="{BB962C8B-B14F-4D97-AF65-F5344CB8AC3E}">
        <p14:creationId xmlns:p14="http://schemas.microsoft.com/office/powerpoint/2010/main" val="7456838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
                <a:schemeClr val="dk1"/>
              </a:buClr>
              <a:buSzPct val="25000"/>
              <a:buFont typeface="Arial"/>
              <a:buNone/>
              <a:tabLst/>
              <a:defRPr/>
            </a:pPr>
            <a:r>
              <a:rPr lang="en-GB" sz="6000" b="0" i="0" dirty="0">
                <a:solidFill>
                  <a:srgbClr val="000000"/>
                </a:solidFill>
                <a:effectLst/>
                <a:latin typeface="Calibri" panose="020F0502020204030204" pitchFamily="34" charset="0"/>
              </a:rPr>
              <a:t>Hypoglycaemia can also present like shock. Remember to check a blood sugar in patients in shock. Look for signs of </a:t>
            </a:r>
            <a:r>
              <a:rPr lang="en-GB" sz="6000" b="0" i="0" dirty="0" err="1">
                <a:solidFill>
                  <a:srgbClr val="000000"/>
                </a:solidFill>
                <a:effectLst/>
                <a:latin typeface="Calibri" panose="020F0502020204030204" pitchFamily="34" charset="0"/>
              </a:rPr>
              <a:t>hypoglycemia</a:t>
            </a:r>
            <a:r>
              <a:rPr lang="en-GB" sz="6000" b="0" i="0" dirty="0">
                <a:solidFill>
                  <a:srgbClr val="000000"/>
                </a:solidFill>
                <a:effectLst/>
                <a:latin typeface="Calibri" panose="020F0502020204030204" pitchFamily="34" charset="0"/>
              </a:rPr>
              <a:t> including diaphoresis, seizures or convulsions, and altered mental status. Ask about a history of diabetes, malaria, or severe infection, as certain medications can cause low blood sugar. Severe infection in children can also lead to hypoglycaemia. </a:t>
            </a:r>
            <a:endParaRPr lang="en-US" sz="54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52</a:t>
            </a:fld>
            <a:endParaRPr lang="en-US"/>
          </a:p>
        </p:txBody>
      </p:sp>
    </p:spTree>
    <p:extLst>
      <p:ext uri="{BB962C8B-B14F-4D97-AF65-F5344CB8AC3E}">
        <p14:creationId xmlns:p14="http://schemas.microsoft.com/office/powerpoint/2010/main" val="11844824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strike="noStrike" cap="none" dirty="0">
              <a:latin typeface="Economica"/>
              <a:ea typeface="Economica"/>
              <a:cs typeface="Economica"/>
            </a:endParaRPr>
          </a:p>
          <a:p>
            <a:r>
              <a:rPr lang="en-US" dirty="0"/>
              <a:t>Workbook Question 3: Shock [page 107 in participant workbook] </a:t>
            </a:r>
          </a:p>
          <a:p>
            <a:r>
              <a:rPr lang="en-US" dirty="0"/>
              <a:t>Using the workbook section above, list the possible cause of shock next to the history and physical findings below. </a:t>
            </a:r>
          </a:p>
          <a:p>
            <a:r>
              <a:rPr lang="en-US" dirty="0"/>
              <a:t>A 35-year-old woman presents with shock, fever, and burning with urination, cloudy urine Answer: Severe infection</a:t>
            </a:r>
            <a:endParaRPr lang="en-US" dirty="0">
              <a:cs typeface="Calibri" panose="020F0502020204030204"/>
            </a:endParaRPr>
          </a:p>
          <a:p>
            <a:r>
              <a:rPr lang="en-US" dirty="0"/>
              <a:t>A 20-year-old woman presents with shock, abdominal pain and missed menstrual cycle, vaginal bleeding Answer: Ectopic pregnancy </a:t>
            </a:r>
            <a:endParaRPr lang="en-US" dirty="0">
              <a:cs typeface="Calibri" panose="020F0502020204030204"/>
            </a:endParaRPr>
          </a:p>
          <a:p>
            <a:r>
              <a:rPr lang="en-US" dirty="0"/>
              <a:t>A 17-year-old man presents after a motor vehicle crash with shock, bruising to the pelvis and a femur fracture Answer: Blood loss from injury</a:t>
            </a:r>
            <a:endParaRPr lang="en-US" dirty="0">
              <a:cs typeface="Calibri" panose="020F0502020204030204"/>
            </a:endParaRPr>
          </a:p>
          <a:p>
            <a:endParaRPr lang="en-US" baseline="0" dirty="0"/>
          </a:p>
          <a:p>
            <a:r>
              <a:rPr lang="en-US" baseline="0" dirty="0"/>
              <a:t>Image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b="0" i="0" kern="1200" baseline="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https://openclipart.org/detail/221707/deep-thought</a:t>
            </a: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 </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53</a:t>
            </a:fld>
            <a:endParaRPr lang="en-US"/>
          </a:p>
        </p:txBody>
      </p:sp>
    </p:spTree>
    <p:extLst>
      <p:ext uri="{BB962C8B-B14F-4D97-AF65-F5344CB8AC3E}">
        <p14:creationId xmlns:p14="http://schemas.microsoft.com/office/powerpoint/2010/main" val="2885703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u="none" strike="noStrike" kern="1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In the third part of this module we will cover the management of shock, special patient considerations and patient disposition. We will start with the management of shock.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411406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 first step in management for all causes of poor perfusion is to establish an IV line and give IV fluids. Fluids include normal saline or Ringer’s Lactate for all adult patients and children with normal nutritional status. After fluid resuscitation, work to treat the underlying causes of shock. If you cannot place an IV, consider a nasogastric tube or intraosseous line. If the patient can safely tolerate, you can attempt to provide oral rehydration fluids. Remember to treat ABCDE problems and life-threatening conditions first.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55</a:t>
            </a:fld>
            <a:endParaRPr lang="en-US"/>
          </a:p>
        </p:txBody>
      </p:sp>
    </p:spTree>
    <p:extLst>
      <p:ext uri="{BB962C8B-B14F-4D97-AF65-F5344CB8AC3E}">
        <p14:creationId xmlns:p14="http://schemas.microsoft.com/office/powerpoint/2010/main" val="3763918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Here is a clinical pathway for the provision of fluids in shock for patients </a:t>
            </a:r>
            <a:r>
              <a:rPr lang="en-US" sz="1800" b="0" i="0" u="sng" dirty="0">
                <a:solidFill>
                  <a:srgbClr val="000000"/>
                </a:solidFill>
                <a:effectLst/>
                <a:latin typeface="Calibri" panose="020F0502020204030204" pitchFamily="34" charset="0"/>
              </a:rPr>
              <a:t>without malnutrition, fluid overload or severe </a:t>
            </a:r>
            <a:r>
              <a:rPr lang="en-US" sz="1800" b="0" i="0" u="sng" dirty="0" err="1">
                <a:solidFill>
                  <a:srgbClr val="000000"/>
                </a:solidFill>
                <a:effectLst/>
                <a:latin typeface="Calibri" panose="020F0502020204030204" pitchFamily="34" charset="0"/>
              </a:rPr>
              <a:t>anaemia</a:t>
            </a:r>
            <a:r>
              <a:rPr lang="en-US" sz="1800" b="0" i="0" dirty="0">
                <a:solidFill>
                  <a:srgbClr val="000000"/>
                </a:solidFill>
                <a:effectLst/>
                <a:latin typeface="Calibri" panose="020F0502020204030204" pitchFamily="34" charset="0"/>
              </a:rPr>
              <a:t>. Patients with those conditions need to have a modification to this pathway. Start at the top left box: “is IV fluid immediately available?”. If yes move down and give IV fluids, followed by a reassessment after 30 minutes. If successful and perfusion improved, you may be able to hydrate with oral fluids from then. If perfusion did not improve, re-bolus and consider transfer of the patient to a higher level of care.  </a:t>
            </a:r>
          </a:p>
          <a:p>
            <a:r>
              <a:rPr lang="en-US" sz="1800" b="0" i="0" dirty="0">
                <a:solidFill>
                  <a:srgbClr val="000000"/>
                </a:solidFill>
                <a:effectLst/>
                <a:latin typeface="Calibri" panose="020F0502020204030204" pitchFamily="34" charset="0"/>
              </a:rPr>
              <a:t>If fluids are not immediately available, but are available at a nearby facility, transfer emergently. If IV fluids are not available nearby consider ORS or NG tube fluids, reassess for perfusion improvement. Transfer those that have not improved or switch to oral maintenance fluids in those that have clinical signs of improvement.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56</a:t>
            </a:fld>
            <a:endParaRPr lang="en-US"/>
          </a:p>
        </p:txBody>
      </p:sp>
    </p:spTree>
    <p:extLst>
      <p:ext uri="{BB962C8B-B14F-4D97-AF65-F5344CB8AC3E}">
        <p14:creationId xmlns:p14="http://schemas.microsoft.com/office/powerpoint/2010/main" val="21011326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Additional management of specific conditions will be covered next. Significant vaginal bleeding after delivery, called post-partum </a:t>
            </a:r>
            <a:r>
              <a:rPr lang="en-US" sz="1800" b="0" i="0" dirty="0" err="1">
                <a:solidFill>
                  <a:srgbClr val="000000"/>
                </a:solidFill>
                <a:effectLst/>
                <a:latin typeface="Calibri" panose="020F0502020204030204" pitchFamily="34" charset="0"/>
              </a:rPr>
              <a:t>haemorrhage</a:t>
            </a:r>
            <a:r>
              <a:rPr lang="en-US" sz="1800" b="0" i="0" dirty="0">
                <a:solidFill>
                  <a:srgbClr val="000000"/>
                </a:solidFill>
                <a:effectLst/>
                <a:latin typeface="Calibri" panose="020F0502020204030204" pitchFamily="34" charset="0"/>
              </a:rPr>
              <a:t> is an important cause of shock and maternal death. These patients require rapid handover and transfer to an advanced obstetric provider.  While awaiting transport, attempt to stop the bleeding. The first step is to give oxytocin both intramuscularly and intravenously. Continue the oxytocin IV infusion for one hour after the bleeding stops. </a:t>
            </a:r>
            <a:endParaRPr lang="en-US" sz="1200" b="1" i="0"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57</a:t>
            </a:fld>
            <a:endParaRPr lang="en-US"/>
          </a:p>
        </p:txBody>
      </p:sp>
    </p:spTree>
    <p:extLst>
      <p:ext uri="{BB962C8B-B14F-4D97-AF65-F5344CB8AC3E}">
        <p14:creationId xmlns:p14="http://schemas.microsoft.com/office/powerpoint/2010/main" val="7550350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a:solidFill>
                  <a:srgbClr val="000000"/>
                </a:solidFill>
                <a:effectLst/>
                <a:latin typeface="Calibri" panose="020F0502020204030204" pitchFamily="34" charset="0"/>
              </a:rPr>
              <a:t>Vaginal bleeding frequently happens if the uterus is not fully contracted. You can assess uterine atony by palpating the lower abdomen and pelvis. If soft, perform uterine massage until the uterus is hard. Continue the oxytocin. If the placenta delivers, collect in a leak-proof container and send with patient to an advanced obstetric provider. On exam, look</a:t>
            </a:r>
            <a:r>
              <a:rPr lang="en-US" sz="1800" b="1" i="0">
                <a:solidFill>
                  <a:srgbClr val="000000"/>
                </a:solidFill>
                <a:effectLst/>
                <a:latin typeface="Calibri" panose="020F0502020204030204" pitchFamily="34" charset="0"/>
              </a:rPr>
              <a:t> </a:t>
            </a:r>
            <a:r>
              <a:rPr lang="en-US" sz="1800" b="0" i="0">
                <a:solidFill>
                  <a:srgbClr val="000000"/>
                </a:solidFill>
                <a:effectLst/>
                <a:latin typeface="Calibri" panose="020F0502020204030204" pitchFamily="34" charset="0"/>
              </a:rPr>
              <a:t>for a perineal or vaginal tear and if found apply direct pressure locally. In all cases, even if the bleeding stops, prepare for rapid transfer or handover to the appropriate specialist. </a:t>
            </a:r>
            <a:endParaRPr lang="en-US" b="0" i="0">
              <a:solidFill>
                <a:srgbClr val="000000"/>
              </a:solidFill>
              <a:effectLst/>
              <a:latin typeface="Segoe UI" panose="020B0502040204020203" pitchFamily="34" charset="0"/>
            </a:endParaRPr>
          </a:p>
          <a:p>
            <a:pPr algn="l" rtl="0" fontAlgn="base"/>
            <a:r>
              <a:rPr lang="en-US" sz="1800" b="0" i="0">
                <a:solidFill>
                  <a:srgbClr val="000000"/>
                </a:solidFill>
                <a:effectLst/>
                <a:latin typeface="Calibri" panose="020F0502020204030204" pitchFamily="34" charset="0"/>
              </a:rPr>
              <a:t>The image depicts the appropriate </a:t>
            </a:r>
            <a:r>
              <a:rPr lang="en-US" sz="1800" b="0" i="0" err="1">
                <a:solidFill>
                  <a:srgbClr val="000000"/>
                </a:solidFill>
                <a:effectLst/>
                <a:latin typeface="Calibri" panose="020F0502020204030204" pitchFamily="34" charset="0"/>
              </a:rPr>
              <a:t>maneouvre</a:t>
            </a:r>
            <a:r>
              <a:rPr lang="en-US" sz="1800" b="0" i="0">
                <a:solidFill>
                  <a:srgbClr val="000000"/>
                </a:solidFill>
                <a:effectLst/>
                <a:latin typeface="Calibri" panose="020F0502020204030204" pitchFamily="34" charset="0"/>
              </a:rPr>
              <a:t> for uterine massage. Apply direct pressure with the base of the palm and massage the uterus moving down and back and forth until you feel the palpable area becoming firm.</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48698C35-1B8B-4A84-B256-23059AFFBB46}" type="slidenum">
              <a:rPr lang="en-GB" smtClean="0"/>
              <a:t>58</a:t>
            </a:fld>
            <a:endParaRPr lang="en-GB"/>
          </a:p>
        </p:txBody>
      </p:sp>
    </p:spTree>
    <p:extLst>
      <p:ext uri="{BB962C8B-B14F-4D97-AF65-F5344CB8AC3E}">
        <p14:creationId xmlns:p14="http://schemas.microsoft.com/office/powerpoint/2010/main" val="41465862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Calibri" panose="020F0502020204030204" pitchFamily="34" charset="0"/>
              </a:rPr>
              <a:t>This diagram summarises the steps in managing postpartum haemorrhage. The first step is to arrange transfer to an obstetric centre. The second step is to attempt to control bleeding with uterine massage until the uterus is hard, with oxytocin IM and then by IV, with resuscitative IV fluids,  and empty the bladder with a urinary catheter. Third, assess as to whether the placenta has been delivered. Once the uterus is hard after massage the placenta should deliver. Collect the placenta to send with the patient. Assess also for a perineal or vaginal tear and if found, apply direct pressure. If the patient is still bleeding insert a second IV line, continue the oxytocin and IV fluids, and lastly transfer the patient as soon as possible</a:t>
            </a:r>
            <a:endParaRPr lang="en-US" dirty="0"/>
          </a:p>
        </p:txBody>
      </p:sp>
      <p:sp>
        <p:nvSpPr>
          <p:cNvPr id="4" name="Slide Number Placeholder 3"/>
          <p:cNvSpPr>
            <a:spLocks noGrp="1"/>
          </p:cNvSpPr>
          <p:nvPr>
            <p:ph type="sldNum" sz="quarter" idx="5"/>
          </p:nvPr>
        </p:nvSpPr>
        <p:spPr/>
        <p:txBody>
          <a:bodyPr/>
          <a:lstStyle/>
          <a:p>
            <a:fld id="{48698C35-1B8B-4A84-B256-23059AFFBB46}" type="slidenum">
              <a:rPr lang="en-GB" smtClean="0"/>
              <a:t>59</a:t>
            </a:fld>
            <a:endParaRPr lang="en-GB"/>
          </a:p>
        </p:txBody>
      </p:sp>
    </p:spTree>
    <p:extLst>
      <p:ext uri="{BB962C8B-B14F-4D97-AF65-F5344CB8AC3E}">
        <p14:creationId xmlns:p14="http://schemas.microsoft.com/office/powerpoint/2010/main" val="2853329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The goal of the initial assessment is to identify shock and potential reversible causes. After recognizing shock, the goal of acute management is to restore perfusion (oxygen delivery to the organs) and address ongoing fluid or blood loss where possible.   </a:t>
            </a:r>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a:t>
            </a:fld>
            <a:endParaRPr lang="en-US"/>
          </a:p>
        </p:txBody>
      </p:sp>
    </p:spTree>
    <p:extLst>
      <p:ext uri="{BB962C8B-B14F-4D97-AF65-F5344CB8AC3E}">
        <p14:creationId xmlns:p14="http://schemas.microsoft.com/office/powerpoint/2010/main" val="2973327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SzPct val="25000"/>
              <a:buNone/>
            </a:pPr>
            <a:r>
              <a:rPr lang="en-US" sz="1800" b="0" i="0" dirty="0">
                <a:solidFill>
                  <a:srgbClr val="000000"/>
                </a:solidFill>
                <a:effectLst/>
                <a:latin typeface="Calibri" panose="020F0502020204030204" pitchFamily="34" charset="0"/>
              </a:rPr>
              <a:t>Burn management is also critical. Burns disrupt the skin barrier and can cause significant fluid loss. Calculate fluid replacement needs using the Parkland Formula, which can be found in the workbook. If you suspect hyperglycemia and diabetic ketoacidosis, treat with IV fluids and plan for rapid transfer as these patients can be critically ill. </a:t>
            </a:r>
            <a:endParaRPr lang="en-US" sz="1400" b="1" i="1"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60</a:t>
            </a:fld>
            <a:endParaRPr lang="en-US"/>
          </a:p>
        </p:txBody>
      </p:sp>
    </p:spTree>
    <p:extLst>
      <p:ext uri="{BB962C8B-B14F-4D97-AF65-F5344CB8AC3E}">
        <p14:creationId xmlns:p14="http://schemas.microsoft.com/office/powerpoint/2010/main" val="16980383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a:solidFill>
                  <a:srgbClr val="000000"/>
                </a:solidFill>
                <a:effectLst/>
                <a:latin typeface="Calibri" panose="020F0502020204030204" pitchFamily="34" charset="0"/>
              </a:rPr>
              <a:t>If the patient has both fever and shock this is concerning for sepsis. Give IV fluids and start antibiotics.  If infectious </a:t>
            </a:r>
            <a:r>
              <a:rPr lang="en-US" sz="1800" b="0" i="0" err="1">
                <a:solidFill>
                  <a:srgbClr val="000000"/>
                </a:solidFill>
                <a:effectLst/>
                <a:latin typeface="Calibri" panose="020F0502020204030204" pitchFamily="34" charset="0"/>
              </a:rPr>
              <a:t>diarrhoea</a:t>
            </a:r>
            <a:r>
              <a:rPr lang="en-US" sz="1800" b="0" i="0">
                <a:solidFill>
                  <a:srgbClr val="000000"/>
                </a:solidFill>
                <a:effectLst/>
                <a:latin typeface="Calibri" panose="020F0502020204030204" pitchFamily="34" charset="0"/>
              </a:rPr>
              <a:t> (like cholera) is suspected. Remember to use PPE, including gloves, aprons, and relevant isolation precautions. Report to local agencies any suspicious infections as their presentation may be part of an emerging outbreak. Lastly transfer or handover all patients that have continued poor perfusion that does not improve with initial interventions. </a:t>
            </a:r>
            <a:endParaRPr lang="en-US" sz="1200" b="0" i="0" u="none" strike="noStrike" cap="none">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61</a:t>
            </a:fld>
            <a:endParaRPr lang="en-US"/>
          </a:p>
        </p:txBody>
      </p:sp>
    </p:spTree>
    <p:extLst>
      <p:ext uri="{BB962C8B-B14F-4D97-AF65-F5344CB8AC3E}">
        <p14:creationId xmlns:p14="http://schemas.microsoft.com/office/powerpoint/2010/main" val="18841224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1000"/>
              </a:spcBef>
              <a:spcAft>
                <a:spcPts val="0"/>
              </a:spcAft>
              <a:buClr>
                <a:schemeClr val="dk1"/>
              </a:buClr>
              <a:buSzPct val="25000"/>
              <a:buFont typeface="Arial"/>
              <a:buNone/>
            </a:pPr>
            <a:r>
              <a:rPr lang="en-GB" b="0" i="0" dirty="0">
                <a:solidFill>
                  <a:srgbClr val="000000"/>
                </a:solidFill>
                <a:effectLst/>
                <a:latin typeface="Calibri" panose="020F0502020204030204" pitchFamily="34" charset="0"/>
              </a:rPr>
              <a:t>In suspected spinal cases, give IV fluids to support spinal perfusion and transfer patients as quickly as possible. In suspected internal bleeding, GI or intestinal bleeding, give IV fluids or blood as appropriate and transfer especially if local capabilities for blood transfusion are not available. </a:t>
            </a:r>
            <a:endParaRPr lang="en-US" sz="12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400" b="1" i="1"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62</a:t>
            </a:fld>
            <a:endParaRPr lang="en-US"/>
          </a:p>
        </p:txBody>
      </p:sp>
    </p:spTree>
    <p:extLst>
      <p:ext uri="{BB962C8B-B14F-4D97-AF65-F5344CB8AC3E}">
        <p14:creationId xmlns:p14="http://schemas.microsoft.com/office/powerpoint/2010/main" val="8155699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If you suspect an ectopic pregnancy, give IV fluids and prepare for handover and transfer for blood transfusion and obstetric care as quickly as possible. As discussed, for postpartum hemorrhage you will give oxytocin and IV fluids and plan for handover and transfer to a facility with obstetric care. Perform uterine massage as described until the uterus is hard, collect and save the placenta for inspection, assess for vaginal or perineal tears and apply direct pressure, and arrange transfer or handover to a specialist. </a:t>
            </a:r>
            <a:endParaRPr lang="en-US" sz="1200" b="1" i="1"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400" b="1" i="1"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63</a:t>
            </a:fld>
            <a:endParaRPr lang="en-US"/>
          </a:p>
        </p:txBody>
      </p:sp>
    </p:spTree>
    <p:extLst>
      <p:ext uri="{BB962C8B-B14F-4D97-AF65-F5344CB8AC3E}">
        <p14:creationId xmlns:p14="http://schemas.microsoft.com/office/powerpoint/2010/main" val="16081885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If you suspect a tension pneumothorax perform a rapid needle decompression. Give the patient oxygen and IV fluids and prepare for rapid transfer and handover to a </a:t>
            </a:r>
            <a:r>
              <a:rPr lang="en-US" sz="1800" b="0" i="0" dirty="0" err="1">
                <a:solidFill>
                  <a:srgbClr val="000000"/>
                </a:solidFill>
                <a:effectLst/>
                <a:latin typeface="Calibri" panose="020F0502020204030204" pitchFamily="34" charset="0"/>
              </a:rPr>
              <a:t>centre</a:t>
            </a:r>
            <a:r>
              <a:rPr lang="en-US" sz="1800" b="0" i="0" dirty="0">
                <a:solidFill>
                  <a:srgbClr val="000000"/>
                </a:solidFill>
                <a:effectLst/>
                <a:latin typeface="Calibri" panose="020F0502020204030204" pitchFamily="34" charset="0"/>
              </a:rPr>
              <a:t> that can place a chest tube. If signs of pericardial tamponade, provide IV fluids aggressively to help fill the heart and counteract the pressure from fluid in the pericardium to help increase the cardiac output. At the same time prepare for rapid handover and transfer to a facility that can manage this condition by draining the pericardial fluid with a procedure called a pericardiocentesis. </a:t>
            </a:r>
            <a:endParaRPr lang="en-US" sz="1200" b="1" i="1" u="none" strike="noStrike" cap="none" dirty="0">
              <a:solidFill>
                <a:schemeClr val="dk1"/>
              </a:solidFill>
              <a:latin typeface="Lato"/>
              <a:ea typeface="Lato"/>
              <a:cs typeface="Lato"/>
              <a:sym typeface="Lato"/>
            </a:endParaRPr>
          </a:p>
          <a:p>
            <a:pPr marL="0" marR="0" lvl="0" indent="0" algn="l" rtl="0">
              <a:lnSpc>
                <a:spcPct val="90000"/>
              </a:lnSpc>
              <a:spcBef>
                <a:spcPts val="1000"/>
              </a:spcBef>
              <a:spcAft>
                <a:spcPts val="0"/>
              </a:spcAft>
              <a:buClr>
                <a:schemeClr val="dk1"/>
              </a:buClr>
              <a:buSzPct val="25000"/>
              <a:buFont typeface="Arial"/>
              <a:buNone/>
            </a:pPr>
            <a:endParaRPr lang="en-US" sz="1200" b="0" i="0" u="none" strike="noStrike" cap="none" dirty="0">
              <a:solidFill>
                <a:schemeClr val="dk1"/>
              </a:solidFill>
              <a:latin typeface="Lato"/>
              <a:ea typeface="Lato"/>
              <a:cs typeface="Lato"/>
              <a:sym typeface="Lato"/>
            </a:endParaRPr>
          </a:p>
          <a:p>
            <a:pPr marL="0" marR="0" lvl="0" indent="0" algn="l" rtl="0">
              <a:lnSpc>
                <a:spcPct val="90000"/>
              </a:lnSpc>
              <a:spcBef>
                <a:spcPts val="0"/>
              </a:spcBef>
              <a:spcAft>
                <a:spcPts val="0"/>
              </a:spcAft>
              <a:buClr>
                <a:schemeClr val="dk1"/>
              </a:buClr>
              <a:buSzPct val="25000"/>
              <a:buFont typeface="Arial"/>
              <a:buNone/>
            </a:pPr>
            <a:endParaRPr lang="en-US" sz="1400" b="1" i="1" u="none" strike="noStrike" cap="none" dirty="0">
              <a:solidFill>
                <a:schemeClr val="dk1"/>
              </a:solidFill>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64</a:t>
            </a:fld>
            <a:endParaRPr lang="en-US"/>
          </a:p>
        </p:txBody>
      </p:sp>
    </p:spTree>
    <p:extLst>
      <p:ext uri="{BB962C8B-B14F-4D97-AF65-F5344CB8AC3E}">
        <p14:creationId xmlns:p14="http://schemas.microsoft.com/office/powerpoint/2010/main" val="5181173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If you suspect a heart attack, give aspirin, IV fluids if indicated, and oxygen. Prepare for rapid handover and transfer to a facility that can monitor and treat this condition and that can perform an ECG and other tests.  If you suspect heart failure, give IV fluids very slowly or avoid them if signs of volume overload. Stop IV fluids if overload develops, this may include difficulty in breathing, crackles on lung exam, tachypnea, tachycardia or worsening oedema. IV fluids may worsen a patient’s condition with heart failure. Lastly plan for rapid handover and transfer of these patients for more complete management   </a:t>
            </a:r>
            <a:endParaRPr lang="en-US" sz="2000" dirty="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65</a:t>
            </a:fld>
            <a:endParaRPr lang="en-US"/>
          </a:p>
        </p:txBody>
      </p:sp>
    </p:spTree>
    <p:extLst>
      <p:ext uri="{BB962C8B-B14F-4D97-AF65-F5344CB8AC3E}">
        <p14:creationId xmlns:p14="http://schemas.microsoft.com/office/powerpoint/2010/main" val="1025627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0"/>
              </a:spcBef>
              <a:buSzPct val="25000"/>
              <a:buNone/>
            </a:pPr>
            <a:r>
              <a:rPr lang="en-US" sz="1800" b="0" i="0">
                <a:solidFill>
                  <a:srgbClr val="000000"/>
                </a:solidFill>
                <a:effectLst/>
                <a:latin typeface="Calibri" panose="020F0502020204030204" pitchFamily="34" charset="0"/>
              </a:rPr>
              <a:t>If you suspect a severe allergic reaction leading to anaphylaxis, give intramuscular adrenaline as soon as possible. Establish IV access and monitor closely as the adrenaline may wear off before the effects of the allergen and the patient may require a second dose of adrenaline if symptoms persist. If the airway is swollen or there is difficulty in breathing be aware for the possibility of airway compromise. Consider rapid handover and transfer of these patients to a provider who can manage the airway. If suspected traumatic injury stop the bleeding, give IV fluids or blood products, conduct a thorough trauma assessment to find any areas of external bleeding that may have been missed and plan for rapid handover or transfer for blood transfusions or surgical care. Additional management of traumatic injuries in covered in the trauma module of this course. </a:t>
            </a:r>
            <a:endParaRPr lang="en-US" sz="1900">
              <a:latin typeface="Lato"/>
              <a:ea typeface="Lato"/>
              <a:cs typeface="Lato"/>
              <a:sym typeface="Lato"/>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66</a:t>
            </a:fld>
            <a:endParaRPr lang="en-US"/>
          </a:p>
        </p:txBody>
      </p:sp>
    </p:spTree>
    <p:extLst>
      <p:ext uri="{BB962C8B-B14F-4D97-AF65-F5344CB8AC3E}">
        <p14:creationId xmlns:p14="http://schemas.microsoft.com/office/powerpoint/2010/main" val="43830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Workbook Question 4: Shock [page 111 in participant workbook] </a:t>
            </a:r>
            <a:endParaRPr lang="en-US" b="1" dirty="0">
              <a:latin typeface="Economica"/>
            </a:endParaRPr>
          </a:p>
          <a:p>
            <a:r>
              <a:rPr lang="en-US" dirty="0"/>
              <a:t>Using the workbook section above, list what you would DO to manage these patients: </a:t>
            </a:r>
          </a:p>
          <a:p>
            <a:endParaRPr lang="en-US" dirty="0"/>
          </a:p>
          <a:p>
            <a:r>
              <a:rPr lang="en-US" dirty="0"/>
              <a:t>A 6-year-old boy is brought in with fever. He is in shock and does not appear malnourished. Your facility has supplies to put in an IV. </a:t>
            </a:r>
          </a:p>
          <a:p>
            <a:r>
              <a:rPr lang="en-US" dirty="0"/>
              <a:t>Answers: 1) Establish IV access 2) Give IV fluids (20mL/kg) 3) Give antibiotics 4) Transfer to higher level of care </a:t>
            </a:r>
          </a:p>
          <a:p>
            <a:endParaRPr lang="en-US" dirty="0"/>
          </a:p>
          <a:p>
            <a:r>
              <a:rPr lang="en-US" dirty="0"/>
              <a:t>A young man is brought in after a motorcycle crash. He has a large cut to his arm that is bleeding and there is a large pool of blood under him. He is in shock when you examine him. </a:t>
            </a:r>
          </a:p>
          <a:p>
            <a:r>
              <a:rPr lang="en-US" dirty="0"/>
              <a:t>Answers: 1) Stop the bleeding 2) Give IV fluids 3)Perform a trauma assessment 4) Plan for blood transfusion or transfer</a:t>
            </a:r>
          </a:p>
          <a:p>
            <a:endParaRPr lang="en-US" dirty="0">
              <a:cs typeface="Calibri" panose="020F0502020204030204"/>
            </a:endParaRPr>
          </a:p>
          <a:p>
            <a:r>
              <a:rPr lang="en-US" dirty="0"/>
              <a:t>A 30-year-old woman is brought in after accidentally eating prawns. She has a known shellfish allergy, her body is covered in a red, itchy rash and she is in shock. </a:t>
            </a:r>
          </a:p>
          <a:p>
            <a:r>
              <a:rPr lang="en-US" dirty="0"/>
              <a:t>Answers: 1) Give IM adrenaline  2) Give IV fluids  3)May have to give a second dose of adrenaline</a:t>
            </a:r>
            <a:endParaRPr lang="en-US" dirty="0">
              <a:cs typeface="Calibri" panose="020F0502020204030204"/>
            </a:endParaRPr>
          </a:p>
          <a:p>
            <a:endParaRPr lang="en-US" baseline="0" dirty="0"/>
          </a:p>
          <a:p>
            <a:endParaRPr lang="en-US" baseline="0" dirty="0"/>
          </a:p>
          <a:p>
            <a:endParaRPr lang="en-US" baseline="0" dirty="0"/>
          </a:p>
          <a:p>
            <a:r>
              <a:rPr lang="en-US" baseline="0" dirty="0"/>
              <a:t>Image</a:t>
            </a:r>
            <a:endParaRPr lang="en-US" baseline="0" dirty="0">
              <a:cs typeface="Calibri"/>
            </a:endParaRPr>
          </a:p>
          <a:p>
            <a:pPr>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https://openclipart.org/detail/221707/deep-thought</a:t>
            </a:r>
            <a:endParaRPr lang="en-US" sz="1200" b="0"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a:t>
            </a:r>
            <a:r>
              <a:rPr lang="en-US" dirty="0"/>
              <a:t> </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67</a:t>
            </a:fld>
            <a:endParaRPr lang="en-US"/>
          </a:p>
        </p:txBody>
      </p:sp>
    </p:spTree>
    <p:extLst>
      <p:ext uri="{BB962C8B-B14F-4D97-AF65-F5344CB8AC3E}">
        <p14:creationId xmlns:p14="http://schemas.microsoft.com/office/powerpoint/2010/main" val="8762344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In the last section of this course, we are going to cover special considerations in </a:t>
            </a:r>
            <a:r>
              <a:rPr lang="en-US" sz="1800" b="0" i="0" dirty="0" err="1">
                <a:solidFill>
                  <a:srgbClr val="000000"/>
                </a:solidFill>
                <a:effectLst/>
                <a:latin typeface="Calibri" panose="020F0502020204030204" pitchFamily="34" charset="0"/>
              </a:rPr>
              <a:t>paediatric</a:t>
            </a:r>
            <a:r>
              <a:rPr lang="en-US" sz="1800" b="0" i="0" dirty="0">
                <a:solidFill>
                  <a:srgbClr val="000000"/>
                </a:solidFill>
                <a:effectLst/>
                <a:latin typeface="Calibri" panose="020F0502020204030204" pitchFamily="34" charset="0"/>
              </a:rPr>
              <a:t> patients. Shock can present differently in young children. Shock from dehydration can occur very rapidly in children and is life threatening. Children have a relatively large surface area from which to lose fluids. Infants and young children are particularly at risk and are unable to say when they are thirsty and cannot drink more on their own. When assessing shock in children consider the WHO guidelines for the care of critically ill children. The guidelines use the presence of three clinical features: cold extremities, capillary refill greater than 3 seconds, and a weak and </a:t>
            </a:r>
            <a:r>
              <a:rPr lang="en-US" sz="1200" b="0" i="0" dirty="0">
                <a:solidFill>
                  <a:srgbClr val="000000"/>
                </a:solidFill>
                <a:effectLst/>
                <a:latin typeface="Segoe UI" panose="020B0502040204020203" pitchFamily="34" charset="0"/>
              </a:rPr>
              <a:t>f</a:t>
            </a:r>
            <a:r>
              <a:rPr lang="en-US" sz="1800" b="0" i="0" dirty="0">
                <a:solidFill>
                  <a:srgbClr val="000000"/>
                </a:solidFill>
                <a:effectLst/>
                <a:latin typeface="Calibri" panose="020F0502020204030204" pitchFamily="34" charset="0"/>
              </a:rPr>
              <a:t>ast pulse.  Other important signs of poor perfusion include low blood pressure, fast breathing, altered mental status, decreased urination, and other signs of dehydration.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68</a:t>
            </a:fld>
            <a:endParaRPr lang="en-US"/>
          </a:p>
        </p:txBody>
      </p:sp>
    </p:spTree>
    <p:extLst>
      <p:ext uri="{BB962C8B-B14F-4D97-AF65-F5344CB8AC3E}">
        <p14:creationId xmlns:p14="http://schemas.microsoft.com/office/powerpoint/2010/main" val="148275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n-US" sz="1800" b="0" i="0">
                <a:solidFill>
                  <a:srgbClr val="000000"/>
                </a:solidFill>
                <a:effectLst/>
                <a:latin typeface="Calibri" panose="020F0502020204030204" pitchFamily="34" charset="0"/>
              </a:rPr>
              <a:t>Signs of dehydration in children to be particularly concerned about include. Very dry mouth and lips, lethargy defined by excessive drowsiness, slow to respond, child not interactive, sunken eyes, decreased or darker urine, sunken fontanelles in infants under 1-year, delayed capillary refill (greater than 3 seconds), abnormal skin pinch, and skin pallor. </a:t>
            </a:r>
            <a:endParaRPr lang="en-US" sz="1600" b="0" i="0" u="none" strike="noStrike" cap="none">
              <a:solidFill>
                <a:schemeClr val="dk1"/>
              </a:solidFill>
              <a:latin typeface="+mn-lt"/>
              <a:ea typeface="Calibri"/>
              <a:cs typeface="Calibri"/>
              <a:sym typeface="Calibri"/>
            </a:endParaRPr>
          </a:p>
          <a:p>
            <a:pPr indent="-210312">
              <a:lnSpc>
                <a:spcPct val="150000"/>
              </a:lnSpc>
              <a:spcBef>
                <a:spcPts val="0"/>
              </a:spcBef>
            </a:pPr>
            <a:endParaRPr lang="en-US" sz="1200" b="0" i="0" u="none" strike="noStrike" cap="none">
              <a:solidFill>
                <a:schemeClr val="dk1"/>
              </a:solidFill>
              <a:latin typeface="Lato"/>
              <a:ea typeface="Lato"/>
              <a:cs typeface="Lato"/>
              <a:sym typeface="Lato"/>
            </a:endParaRPr>
          </a:p>
          <a:p>
            <a:endParaRPr lang="en-US"/>
          </a:p>
        </p:txBody>
      </p:sp>
      <p:sp>
        <p:nvSpPr>
          <p:cNvPr id="4" name="Slide Number Placeholder 3"/>
          <p:cNvSpPr>
            <a:spLocks noGrp="1"/>
          </p:cNvSpPr>
          <p:nvPr>
            <p:ph type="sldNum" sz="quarter" idx="10"/>
          </p:nvPr>
        </p:nvSpPr>
        <p:spPr/>
        <p:txBody>
          <a:bodyPr/>
          <a:lstStyle/>
          <a:p>
            <a:fld id="{FE403372-DB74-7E4B-A0C5-B7F8CBD4FAC5}" type="slidenum">
              <a:rPr lang="en-US" smtClean="0"/>
              <a:t>69</a:t>
            </a:fld>
            <a:endParaRPr lang="en-US"/>
          </a:p>
        </p:txBody>
      </p:sp>
    </p:spTree>
    <p:extLst>
      <p:ext uri="{BB962C8B-B14F-4D97-AF65-F5344CB8AC3E}">
        <p14:creationId xmlns:p14="http://schemas.microsoft.com/office/powerpoint/2010/main" val="1544869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 initial assessment of shock is similar to approach to all emergency care patients. Remember to always start with the ABCDE approach, treat life-threatening conditions. Afterward, take a SAMPLE history, and then perform a secondary exam.   </a:t>
            </a:r>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7</a:t>
            </a:fld>
            <a:endParaRPr lang="en-US"/>
          </a:p>
        </p:txBody>
      </p:sp>
    </p:spTree>
    <p:extLst>
      <p:ext uri="{BB962C8B-B14F-4D97-AF65-F5344CB8AC3E}">
        <p14:creationId xmlns:p14="http://schemas.microsoft.com/office/powerpoint/2010/main" val="2315511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There are several common causes of shock in children. Vomiting and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or gastroenteritis, causes sudden onset of vomiting and diarrhea with associated abdominal pain or cramping, with or without fever. A large amount of watery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may suggest cholera and needs to be reported to public health authorities. If the patient has vomiting without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this may be suggestive of increased pressure on the brain (trauma or </a:t>
            </a:r>
            <a:r>
              <a:rPr lang="en-US" sz="1800" b="0" i="0" dirty="0" err="1">
                <a:solidFill>
                  <a:srgbClr val="000000"/>
                </a:solidFill>
                <a:effectLst/>
                <a:latin typeface="Calibri" panose="020F0502020204030204" pitchFamily="34" charset="0"/>
              </a:rPr>
              <a:t>tumour</a:t>
            </a:r>
            <a:r>
              <a:rPr lang="en-US" sz="1800" b="0" i="0" dirty="0">
                <a:solidFill>
                  <a:srgbClr val="000000"/>
                </a:solidFill>
                <a:effectLst/>
                <a:latin typeface="Calibri" panose="020F0502020204030204" pitchFamily="34" charset="0"/>
              </a:rPr>
              <a:t> or brain swelling) or intestinal blockage. It is important to examine the child for signs of trauma. Vomiting associated with fever may suggest infection. Lastly, overwhelming infection or sepsis in children can lead to rapid fluid losses, and dehydration. Overwhelming infection can make the blood vessels enlarge just as with adults, making the shock much worse.   </a:t>
            </a:r>
            <a:endParaRPr lang="en-US" sz="19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70</a:t>
            </a:fld>
            <a:endParaRPr lang="en-US"/>
          </a:p>
        </p:txBody>
      </p:sp>
    </p:spTree>
    <p:extLst>
      <p:ext uri="{BB962C8B-B14F-4D97-AF65-F5344CB8AC3E}">
        <p14:creationId xmlns:p14="http://schemas.microsoft.com/office/powerpoint/2010/main" val="20148552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15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In patients with malnutrition there are some special concerns for management. Malnourished children are at risk for hypoglycemia and need sugar in addition to fluids. Give specialized IV fluids if they are available in your facility and give IV fluids more slowly with continual reassessment of clinical signs or fluid overload. Listen closely for crackles in the lungs or other signs of volume overload, every five minutes. Immediately stop IV fluids if there is concern. If there is clinical improvement of perfusion switch to oral fluids. Prepare for rapid handover and transfer to a provider or facility that is able to fully care for a malnourished patient. </a:t>
            </a:r>
            <a:endParaRPr lang="en-US" sz="1900" b="0" i="0" u="none" strike="noStrike" cap="none" dirty="0">
              <a:solidFill>
                <a:schemeClr val="dk1"/>
              </a:solidFill>
              <a:latin typeface="Lato"/>
              <a:ea typeface="Lato"/>
              <a:cs typeface="Lato"/>
              <a:sym typeface="Lato"/>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71</a:t>
            </a:fld>
            <a:endParaRPr lang="en-US"/>
          </a:p>
        </p:txBody>
      </p:sp>
    </p:spTree>
    <p:extLst>
      <p:ext uri="{BB962C8B-B14F-4D97-AF65-F5344CB8AC3E}">
        <p14:creationId xmlns:p14="http://schemas.microsoft.com/office/powerpoint/2010/main" val="18277932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Workbook Question 5: Shock [page 113 in participant workbook] </a:t>
            </a:r>
          </a:p>
          <a:p>
            <a:pPr>
              <a:defRPr/>
            </a:pPr>
            <a:r>
              <a:rPr lang="en-US" dirty="0"/>
              <a:t>Using the workbook section above, list signs of severe dehydration in children. </a:t>
            </a:r>
          </a:p>
          <a:p>
            <a:pPr>
              <a:defRPr/>
            </a:pPr>
            <a:r>
              <a:rPr lang="en-US" dirty="0"/>
              <a:t>Answers: 1. Very dry mouth and lips 2. Lethargy (extreme drowsiness and slowness to respond), child not interactive 3. Sunken eyes 4. Small amounts of dark urine (ask about number of nappies) 5. Sunken fontanelles in infants under 1 year 6. Delayed capillary refill (normal is less than 3 seconds) 7. Abnormal skin pinch 8. Pallor (pale skin – anemia makes dehydration even more difficult to treat)</a:t>
            </a:r>
            <a:endParaRPr lang="en-US" dirty="0">
              <a:cs typeface="Calibri" panose="020F0502020204030204"/>
            </a:endParaRPr>
          </a:p>
          <a:p>
            <a:endParaRPr lang="en-US" dirty="0"/>
          </a:p>
          <a:p>
            <a:r>
              <a:rPr lang="en-US" baseline="0" dirty="0"/>
              <a:t>Image</a:t>
            </a:r>
            <a:endParaRPr lang="en-US" baseline="0" dirty="0">
              <a:cs typeface="Calibri" panose="020F0502020204030204"/>
            </a:endParaRPr>
          </a:p>
          <a:p>
            <a:pPr>
              <a:defRPr/>
            </a:pPr>
            <a:r>
              <a:rPr lang="en-US" sz="1200" b="0" i="0" kern="1200" dirty="0">
                <a:solidFill>
                  <a:schemeClr val="tx1"/>
                </a:solidFill>
                <a:effectLst/>
                <a:latin typeface="+mn-lt"/>
                <a:ea typeface="+mn-ea"/>
                <a:cs typeface="+mn-cs"/>
              </a:rPr>
              <a:t>Title: </a:t>
            </a:r>
            <a:r>
              <a:rPr lang="en-US" sz="900" b="0" i="0" kern="1200" dirty="0">
                <a:solidFill>
                  <a:schemeClr val="tx1"/>
                </a:solidFill>
                <a:effectLst/>
                <a:latin typeface="+mn-lt"/>
                <a:ea typeface="+mn-ea"/>
                <a:cs typeface="+mn-cs"/>
              </a:rPr>
              <a:t>Deep thought</a:t>
            </a:r>
            <a:r>
              <a:rPr lang="en-US" sz="900" dirty="0"/>
              <a: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Creator:GDL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Source: https://openclipart.org/detail/221707/deep-thought</a:t>
            </a:r>
            <a:endParaRPr lang="en-US" sz="1200" b="0" i="0" kern="1200" dirty="0">
              <a:solidFill>
                <a:schemeClr val="tx1"/>
              </a:solidFill>
              <a:effectLst/>
              <a:latin typeface="+mn-lt"/>
              <a:cs typeface="Calibri"/>
            </a:endParaRPr>
          </a:p>
          <a:p>
            <a:r>
              <a:rPr lang="en-US" sz="1200" b="0" i="0" kern="1200" dirty="0">
                <a:solidFill>
                  <a:schemeClr val="tx1"/>
                </a:solidFill>
                <a:effectLst/>
                <a:latin typeface="+mn-lt"/>
                <a:ea typeface="+mn-ea"/>
                <a:cs typeface="+mn-cs"/>
              </a:rPr>
              <a:t>Copyright information: Creative </a:t>
            </a:r>
            <a:r>
              <a:rPr lang="en-US" sz="1200" b="0" i="0" kern="1200" dirty="0" err="1">
                <a:solidFill>
                  <a:schemeClr val="tx1"/>
                </a:solidFill>
                <a:effectLst/>
                <a:latin typeface="+mn-lt"/>
                <a:ea typeface="+mn-ea"/>
                <a:cs typeface="+mn-cs"/>
              </a:rPr>
              <a:t>Commonz</a:t>
            </a:r>
            <a:r>
              <a:rPr lang="en-US" sz="1200" b="0" i="0" kern="1200" dirty="0">
                <a:solidFill>
                  <a:schemeClr val="tx1"/>
                </a:solidFill>
                <a:effectLst/>
                <a:latin typeface="+mn-lt"/>
                <a:ea typeface="+mn-ea"/>
                <a:cs typeface="+mn-cs"/>
              </a:rPr>
              <a:t> Zero</a:t>
            </a:r>
            <a:r>
              <a:rPr lang="en-US" sz="1200" b="0" i="0" kern="1200" baseline="0" dirty="0">
                <a:solidFill>
                  <a:schemeClr val="tx1"/>
                </a:solidFill>
                <a:effectLst/>
                <a:latin typeface="+mn-lt"/>
                <a:ea typeface="+mn-ea"/>
                <a:cs typeface="+mn-cs"/>
              </a:rPr>
              <a:t> 1.0 Public Domain License</a:t>
            </a:r>
            <a:r>
              <a:rPr lang="en-US" dirty="0"/>
              <a:t> </a:t>
            </a:r>
            <a:endParaRPr lang="en-US" sz="1200" b="0" i="0" kern="1200" dirty="0">
              <a:solidFill>
                <a:schemeClr val="tx1"/>
              </a:solidFill>
              <a:effectLst/>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FE403372-DB74-7E4B-A0C5-B7F8CBD4FAC5}" type="slidenum">
              <a:rPr lang="en-US" smtClean="0"/>
              <a:t>72</a:t>
            </a:fld>
            <a:endParaRPr lang="en-US"/>
          </a:p>
        </p:txBody>
      </p:sp>
    </p:spTree>
    <p:extLst>
      <p:ext uri="{BB962C8B-B14F-4D97-AF65-F5344CB8AC3E}">
        <p14:creationId xmlns:p14="http://schemas.microsoft.com/office/powerpoint/2010/main" val="41213383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SzPct val="25000"/>
              <a:buNone/>
            </a:pPr>
            <a:r>
              <a:rPr lang="en-US" sz="1800" b="0" i="0" dirty="0">
                <a:solidFill>
                  <a:srgbClr val="000000"/>
                </a:solidFill>
                <a:effectLst/>
                <a:latin typeface="Calibri" panose="020F0502020204030204" pitchFamily="34" charset="0"/>
              </a:rPr>
              <a:t>The last step in the management of patients with shock is disposition. People with shock can worsen or die quickly and they must be closely monitored. Illnesses that cause shock can also cause problems with the body's ability to manage fluids, leading to difficulty in breathing if the lungs start to take on fluid or become fluid overloaded. Shock patients may be confused or anxious. While this may be a normal sign in shock, it leads to challenges in being able to safely care for these patients. Ensure the patient’s safety especially in transport. Shock patients will require handover and transfer and may need blood transfusions or surgical procedures from a general or obstetric surgeon or ongoing obstetric care. When arranging handover and transfer of patient remember to choose the destination that has the resources to manage the patient. Communicate with the receiving facility to ensure that they are aware and available to accept the patient. </a:t>
            </a:r>
            <a:endParaRPr lang="en-US" sz="16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73</a:t>
            </a:fld>
            <a:endParaRPr lang="en-US"/>
          </a:p>
        </p:txBody>
      </p:sp>
    </p:spTree>
    <p:extLst>
      <p:ext uri="{BB962C8B-B14F-4D97-AF65-F5344CB8AC3E}">
        <p14:creationId xmlns:p14="http://schemas.microsoft.com/office/powerpoint/2010/main" val="1343049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dirty="0"/>
              <a:t>Do you have any questions about shock?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403372-DB74-7E4B-A0C5-B7F8CBD4FA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585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a:lnSpc>
                <a:spcPct val="107000"/>
              </a:lnSpc>
              <a:spcAft>
                <a:spcPts val="800"/>
              </a:spcAft>
            </a:pPr>
            <a:r>
              <a:rPr lang="en-US" sz="1800" b="0" i="0" dirty="0">
                <a:solidFill>
                  <a:srgbClr val="000000"/>
                </a:solidFill>
                <a:effectLst/>
                <a:latin typeface="Calibri" panose="020F0502020204030204" pitchFamily="34" charset="0"/>
              </a:rPr>
              <a:t>Remember to refer to the BEC </a:t>
            </a:r>
            <a:r>
              <a:rPr lang="en-US" sz="1800" b="0" i="0" dirty="0" err="1">
                <a:solidFill>
                  <a:srgbClr val="000000"/>
                </a:solidFill>
                <a:effectLst/>
                <a:latin typeface="Calibri" panose="020F0502020204030204" pitchFamily="34" charset="0"/>
              </a:rPr>
              <a:t>Quickcards</a:t>
            </a:r>
            <a:r>
              <a:rPr lang="en-US" sz="1800" b="0" i="0" dirty="0">
                <a:solidFill>
                  <a:srgbClr val="000000"/>
                </a:solidFill>
                <a:effectLst/>
                <a:latin typeface="Calibri" panose="020F0502020204030204" pitchFamily="34" charset="0"/>
              </a:rPr>
              <a:t>. These are found in your manual.  </a:t>
            </a:r>
            <a:endParaRPr lang="en-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0528897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There are key ABCDE, SAMPLE history and secondary examination findings. </a:t>
            </a:r>
            <a:endParaRPr lang="en-GB" dirty="0"/>
          </a:p>
        </p:txBody>
      </p:sp>
      <p:sp>
        <p:nvSpPr>
          <p:cNvPr id="4" name="Slide Number Placeholder 3"/>
          <p:cNvSpPr>
            <a:spLocks noGrp="1"/>
          </p:cNvSpPr>
          <p:nvPr>
            <p:ph type="sldNum" sz="quarter" idx="5"/>
          </p:nvPr>
        </p:nvSpPr>
        <p:spPr/>
        <p:txBody>
          <a:bodyPr/>
          <a:lstStyle/>
          <a:p>
            <a:fld id="{B873E52A-8D62-465B-B7A8-F5939473AA5E}" type="slidenum">
              <a:rPr lang="en-GB" smtClean="0"/>
              <a:t>76</a:t>
            </a:fld>
            <a:endParaRPr lang="en-GB"/>
          </a:p>
        </p:txBody>
      </p:sp>
    </p:spTree>
    <p:extLst>
      <p:ext uri="{BB962C8B-B14F-4D97-AF65-F5344CB8AC3E}">
        <p14:creationId xmlns:p14="http://schemas.microsoft.com/office/powerpoint/2010/main" val="34624817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Critical actions for high-risk and for specific conditions are listed. </a:t>
            </a:r>
            <a:endParaRPr lang="en-GB" dirty="0"/>
          </a:p>
        </p:txBody>
      </p:sp>
      <p:sp>
        <p:nvSpPr>
          <p:cNvPr id="4" name="Slide Number Placeholder 3"/>
          <p:cNvSpPr>
            <a:spLocks noGrp="1"/>
          </p:cNvSpPr>
          <p:nvPr>
            <p:ph type="sldNum" sz="quarter" idx="5"/>
          </p:nvPr>
        </p:nvSpPr>
        <p:spPr/>
        <p:txBody>
          <a:bodyPr/>
          <a:lstStyle/>
          <a:p>
            <a:fld id="{B873E52A-8D62-465B-B7A8-F5939473AA5E}" type="slidenum">
              <a:rPr lang="en-GB" smtClean="0"/>
              <a:t>77</a:t>
            </a:fld>
            <a:endParaRPr lang="en-GB"/>
          </a:p>
        </p:txBody>
      </p:sp>
    </p:spTree>
    <p:extLst>
      <p:ext uri="{BB962C8B-B14F-4D97-AF65-F5344CB8AC3E}">
        <p14:creationId xmlns:p14="http://schemas.microsoft.com/office/powerpoint/2010/main" val="20292342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reminders for special considerations in children. </a:t>
            </a:r>
          </a:p>
        </p:txBody>
      </p:sp>
      <p:sp>
        <p:nvSpPr>
          <p:cNvPr id="4" name="Slide Number Placeholder 3"/>
          <p:cNvSpPr>
            <a:spLocks noGrp="1"/>
          </p:cNvSpPr>
          <p:nvPr>
            <p:ph type="sldNum" sz="quarter" idx="10"/>
          </p:nvPr>
        </p:nvSpPr>
        <p:spPr/>
        <p:txBody>
          <a:bodyPr/>
          <a:lstStyle/>
          <a:p>
            <a:fld id="{FE403372-DB74-7E4B-A0C5-B7F8CBD4FAC5}" type="slidenum">
              <a:rPr lang="en-US" smtClean="0"/>
              <a:t>78</a:t>
            </a:fld>
            <a:endParaRPr lang="en-US"/>
          </a:p>
        </p:txBody>
      </p:sp>
    </p:spTree>
    <p:extLst>
      <p:ext uri="{BB962C8B-B14F-4D97-AF65-F5344CB8AC3E}">
        <p14:creationId xmlns:p14="http://schemas.microsoft.com/office/powerpoint/2010/main" val="20051665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find the fluid in shock flowchart and key points on disposition.</a:t>
            </a:r>
          </a:p>
        </p:txBody>
      </p:sp>
      <p:sp>
        <p:nvSpPr>
          <p:cNvPr id="4" name="Slide Number Placeholder 3"/>
          <p:cNvSpPr>
            <a:spLocks noGrp="1"/>
          </p:cNvSpPr>
          <p:nvPr>
            <p:ph type="sldNum" sz="quarter" idx="10"/>
          </p:nvPr>
        </p:nvSpPr>
        <p:spPr/>
        <p:txBody>
          <a:bodyPr/>
          <a:lstStyle/>
          <a:p>
            <a:fld id="{FE403372-DB74-7E4B-A0C5-B7F8CBD4FAC5}" type="slidenum">
              <a:rPr lang="en-US" smtClean="0"/>
              <a:t>79</a:t>
            </a:fld>
            <a:endParaRPr lang="en-US"/>
          </a:p>
        </p:txBody>
      </p:sp>
    </p:spTree>
    <p:extLst>
      <p:ext uri="{BB962C8B-B14F-4D97-AF65-F5344CB8AC3E}">
        <p14:creationId xmlns:p14="http://schemas.microsoft.com/office/powerpoint/2010/main" val="192668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90000"/>
              </a:lnSpc>
              <a:spcBef>
                <a:spcPts val="0"/>
              </a:spcBef>
              <a:spcAft>
                <a:spcPts val="0"/>
              </a:spcAft>
              <a:buClr>
                <a:schemeClr val="dk1"/>
              </a:buClr>
              <a:buSzPct val="25000"/>
              <a:buFont typeface="Arial"/>
              <a:buNone/>
            </a:pPr>
            <a:r>
              <a:rPr lang="en-US" sz="1800" b="0" i="0" dirty="0">
                <a:solidFill>
                  <a:srgbClr val="000000"/>
                </a:solidFill>
                <a:effectLst/>
                <a:latin typeface="Calibri" panose="020F0502020204030204" pitchFamily="34" charset="0"/>
              </a:rPr>
              <a:t>Recall that the key elements in the ABCDE approach include the following. First assess the airway. Begin by checking the face or mouth for swelling which can indicate anaphylaxis or an allergic reaction. Severe allergic reactions can cause shock. Second, assess breathing. Wheezing, for example, can be an early indication of a severe allergic reaction. Again, this is a cause of shock. Absent breath sounds on one side of the chest with shock often can occur from a tension pneumothorax. Difficulty in breathing and increased respirations (or tachypnoea) can also be caused by both poor perfusion, heart failure, or be related to severe lung infections (such as pneumonia) and lung inflammation.   </a:t>
            </a:r>
            <a:endParaRPr lang="en-US" sz="1200" b="1" i="0" u="none" strike="noStrike" cap="none" dirty="0">
              <a:solidFill>
                <a:schemeClr val="dk1"/>
              </a:solidFill>
              <a:latin typeface="Times" charset="0"/>
              <a:ea typeface="Times" charset="0"/>
              <a:cs typeface="Times" charset="0"/>
              <a:sym typeface="Lato"/>
            </a:endParaRPr>
          </a:p>
          <a:p>
            <a:pPr marL="171450" indent="-171450">
              <a:buFont typeface="Arial" charset="0"/>
              <a:buChar char="•"/>
            </a:pPr>
            <a:endParaRPr lang="en-US" i="0" dirty="0">
              <a:latin typeface="Times" charset="0"/>
              <a:ea typeface="Times" charset="0"/>
              <a:cs typeface="Times" charset="0"/>
            </a:endParaRPr>
          </a:p>
        </p:txBody>
      </p:sp>
      <p:sp>
        <p:nvSpPr>
          <p:cNvPr id="4" name="Slide Number Placeholder 3"/>
          <p:cNvSpPr>
            <a:spLocks noGrp="1"/>
          </p:cNvSpPr>
          <p:nvPr>
            <p:ph type="sldNum" sz="quarter" idx="10"/>
          </p:nvPr>
        </p:nvSpPr>
        <p:spPr/>
        <p:txBody>
          <a:bodyPr/>
          <a:lstStyle/>
          <a:p>
            <a:fld id="{FE403372-DB74-7E4B-A0C5-B7F8CBD4FAC5}" type="slidenum">
              <a:rPr lang="en-US" smtClean="0"/>
              <a:t>8</a:t>
            </a:fld>
            <a:endParaRPr lang="en-US"/>
          </a:p>
        </p:txBody>
      </p:sp>
    </p:spTree>
    <p:extLst>
      <p:ext uri="{BB962C8B-B14F-4D97-AF65-F5344CB8AC3E}">
        <p14:creationId xmlns:p14="http://schemas.microsoft.com/office/powerpoint/2010/main" val="1932724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Sans-Serif" panose="020B0604020202020204" pitchFamily="34" charset="0"/>
            </a:pPr>
            <a:r>
              <a:rPr lang="en-US" sz="1800" b="0" i="0" dirty="0">
                <a:solidFill>
                  <a:srgbClr val="000000"/>
                </a:solidFill>
                <a:effectLst/>
                <a:latin typeface="Calibri" panose="020F0502020204030204" pitchFamily="34" charset="0"/>
              </a:rPr>
              <a:t>In this presentation we have covered </a:t>
            </a:r>
            <a:r>
              <a:rPr lang="en-US" sz="1800" b="0" i="0" dirty="0">
                <a:solidFill>
                  <a:srgbClr val="000000"/>
                </a:solidFill>
                <a:effectLst/>
                <a:latin typeface="Source Sans Pro"/>
                <a:ea typeface="Source Sans Pro"/>
                <a:cs typeface="Arial"/>
              </a:rPr>
              <a:t>t</a:t>
            </a:r>
            <a:r>
              <a:rPr lang="en-US" sz="1800" dirty="0">
                <a:solidFill>
                  <a:srgbClr val="000000"/>
                </a:solidFill>
                <a:latin typeface="Source Sans Pro"/>
                <a:ea typeface="Source Sans Pro"/>
                <a:cs typeface="Arial"/>
              </a:rPr>
              <a:t>he signs of shock and poor perfusion, the SAMPLE history for a patient with shock and how to perform a secondary exam for a patient with shock. We have reviewed how to assess fluid status, how to select appropriate fluids based on the patient’s age, weight and condition and how to </a:t>
            </a:r>
            <a:r>
              <a:rPr lang="en-US" sz="1800" dirty="0" err="1">
                <a:solidFill>
                  <a:srgbClr val="000000"/>
                </a:solidFill>
                <a:latin typeface="Source Sans Pro"/>
                <a:ea typeface="Source Sans Pro"/>
                <a:cs typeface="Arial"/>
              </a:rPr>
              <a:t>recognise</a:t>
            </a:r>
            <a:r>
              <a:rPr lang="en-US" sz="1800" dirty="0">
                <a:solidFill>
                  <a:srgbClr val="000000"/>
                </a:solidFill>
                <a:latin typeface="Source Sans Pro"/>
                <a:ea typeface="Source Sans Pro"/>
                <a:cs typeface="Arial"/>
              </a:rPr>
              <a:t> malnourishment, </a:t>
            </a:r>
            <a:r>
              <a:rPr lang="en-US" sz="1800" dirty="0" err="1">
                <a:solidFill>
                  <a:srgbClr val="000000"/>
                </a:solidFill>
                <a:latin typeface="Source Sans Pro"/>
                <a:ea typeface="Source Sans Pro"/>
                <a:cs typeface="Arial"/>
              </a:rPr>
              <a:t>anaemia</a:t>
            </a:r>
            <a:r>
              <a:rPr lang="en-US" sz="1800" dirty="0">
                <a:solidFill>
                  <a:srgbClr val="000000"/>
                </a:solidFill>
                <a:latin typeface="Source Sans Pro"/>
                <a:ea typeface="Source Sans Pro"/>
                <a:cs typeface="Arial"/>
              </a:rPr>
              <a:t> and burns and adjust fluid resuscitation accordingly</a:t>
            </a:r>
            <a:r>
              <a:rPr lang="en-US" sz="1800">
                <a:solidFill>
                  <a:srgbClr val="000000"/>
                </a:solidFill>
                <a:latin typeface="Source Sans Pro"/>
                <a:ea typeface="Source Sans Pro"/>
                <a:cs typeface="Arial"/>
              </a:rPr>
              <a:t>. </a:t>
            </a:r>
            <a:r>
              <a:rPr lang="en-US" sz="1800" b="0" i="0">
                <a:solidFill>
                  <a:srgbClr val="000000"/>
                </a:solidFill>
                <a:effectLst/>
                <a:latin typeface="Calibri" panose="020F0502020204030204" pitchFamily="34" charset="0"/>
              </a:rPr>
              <a:t>We </a:t>
            </a:r>
            <a:r>
              <a:rPr lang="en-US" sz="1800" b="0" i="0" dirty="0">
                <a:solidFill>
                  <a:srgbClr val="000000"/>
                </a:solidFill>
                <a:effectLst/>
                <a:latin typeface="Calibri" panose="020F0502020204030204" pitchFamily="34" charset="0"/>
              </a:rPr>
              <a:t>have reviewed the critical actions for patients with shock, special </a:t>
            </a:r>
            <a:r>
              <a:rPr lang="en-US" sz="1800" b="0" i="0" dirty="0" err="1">
                <a:solidFill>
                  <a:srgbClr val="000000"/>
                </a:solidFill>
                <a:effectLst/>
                <a:latin typeface="Calibri" panose="020F0502020204030204" pitchFamily="34" charset="0"/>
              </a:rPr>
              <a:t>paediatric</a:t>
            </a:r>
            <a:r>
              <a:rPr lang="en-US" sz="1800" b="0" i="0" dirty="0">
                <a:solidFill>
                  <a:srgbClr val="000000"/>
                </a:solidFill>
                <a:effectLst/>
                <a:latin typeface="Calibri" panose="020F0502020204030204" pitchFamily="34" charset="0"/>
              </a:rPr>
              <a:t> considerations for shock, and considered the disposition of patients. </a:t>
            </a:r>
            <a:endParaRPr lang="en-US" dirty="0"/>
          </a:p>
        </p:txBody>
      </p:sp>
      <p:sp>
        <p:nvSpPr>
          <p:cNvPr id="4" name="Slide Number Placeholder 3"/>
          <p:cNvSpPr>
            <a:spLocks noGrp="1"/>
          </p:cNvSpPr>
          <p:nvPr>
            <p:ph type="sldNum" sz="quarter" idx="5"/>
          </p:nvPr>
        </p:nvSpPr>
        <p:spPr/>
        <p:txBody>
          <a:bodyPr/>
          <a:lstStyle/>
          <a:p>
            <a:fld id="{48698C35-1B8B-4A84-B256-23059AFFBB46}" type="slidenum">
              <a:rPr lang="en-GB" smtClean="0"/>
              <a:t>80</a:t>
            </a:fld>
            <a:endParaRPr lang="en-GB"/>
          </a:p>
        </p:txBody>
      </p:sp>
    </p:spTree>
    <p:extLst>
      <p:ext uri="{BB962C8B-B14F-4D97-AF65-F5344CB8AC3E}">
        <p14:creationId xmlns:p14="http://schemas.microsoft.com/office/powerpoint/2010/main" val="2901982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Next check the circulation. Shock can be caused by many types of bleeding; for example from the stomach or intestines, or after childbirth. Both internal and external </a:t>
            </a:r>
            <a:r>
              <a:rPr lang="en-US" sz="1800" b="0" i="0" dirty="0" err="1">
                <a:solidFill>
                  <a:srgbClr val="000000"/>
                </a:solidFill>
                <a:effectLst/>
                <a:latin typeface="Calibri" panose="020F0502020204030204" pitchFamily="34" charset="0"/>
              </a:rPr>
              <a:t>haemorrhage</a:t>
            </a:r>
            <a:r>
              <a:rPr lang="en-US" sz="1800" b="0" i="0" dirty="0">
                <a:solidFill>
                  <a:srgbClr val="000000"/>
                </a:solidFill>
                <a:effectLst/>
                <a:latin typeface="Calibri" panose="020F0502020204030204" pitchFamily="34" charset="0"/>
              </a:rPr>
              <a:t> can occur from traumatic injuries to chest, abdomen, pelvis or long bones. Bleeding wounds can cause shock. Shock can also result from fluid loss associated with </a:t>
            </a:r>
            <a:r>
              <a:rPr lang="en-US" sz="1800" b="0" i="0" dirty="0" err="1">
                <a:solidFill>
                  <a:srgbClr val="000000"/>
                </a:solidFill>
                <a:effectLst/>
                <a:latin typeface="Calibri" panose="020F0502020204030204" pitchFamily="34" charset="0"/>
              </a:rPr>
              <a:t>diarrhoea</a:t>
            </a:r>
            <a:r>
              <a:rPr lang="en-US" sz="1800" b="0" i="0" dirty="0">
                <a:solidFill>
                  <a:srgbClr val="000000"/>
                </a:solidFill>
                <a:effectLst/>
                <a:latin typeface="Calibri" panose="020F0502020204030204" pitchFamily="34" charset="0"/>
              </a:rPr>
              <a:t>, vomiting, extensive burns, or excess urination (such as caused by high blood sugar).   </a:t>
            </a:r>
            <a:endParaRPr lang="en-US" sz="20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Next check disability. Confusion in a person with poor perfusion may be suggestive of severe shock, while paralysis or motor weakness may indicate a spinal cord injury causing shock. </a:t>
            </a:r>
            <a:endParaRPr lang="en-US" sz="2000"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Lastly, in the ABCDE algorithm is exposure. Remember to expose the patient and examine for signs, protecting their dignity and protecting them from hyper or hypothermia. Assess for signs of bleeding, trauma, and for skin changes, including dry or excessively moist skin, and rashes that may be suggestive of an allergic reaction. Once all elements of the ABCDE approach are assessed and all life-threatening conditions managed,  take a SAMPLE history.  </a:t>
            </a:r>
            <a:endParaRPr lang="en-US" sz="2000" b="0" i="0" dirty="0">
              <a:solidFill>
                <a:srgbClr val="000000"/>
              </a:solidFill>
              <a:effectLst/>
              <a:latin typeface="Segoe UI" panose="020B0502040204020203" pitchFamily="34" charset="0"/>
            </a:endParaRPr>
          </a:p>
          <a:p>
            <a:pPr marL="0" marR="0" lvl="0" indent="-349250" algn="l" rtl="0">
              <a:lnSpc>
                <a:spcPct val="100000"/>
              </a:lnSpc>
              <a:spcBef>
                <a:spcPts val="0"/>
              </a:spcBef>
              <a:spcAft>
                <a:spcPts val="0"/>
              </a:spcAft>
              <a:buClr>
                <a:schemeClr val="dk1"/>
              </a:buClr>
              <a:buSzPct val="100000"/>
              <a:buFont typeface="Lato"/>
            </a:pPr>
            <a:endParaRPr lang="en-US" sz="1200" i="1" dirty="0">
              <a:latin typeface="Lato"/>
              <a:ea typeface="Lato"/>
              <a:cs typeface="Lato"/>
              <a:sym typeface="Lato"/>
            </a:endParaRPr>
          </a:p>
          <a:p>
            <a:pPr marL="0" marR="0" lvl="0" indent="-349250" algn="l" rtl="0">
              <a:lnSpc>
                <a:spcPct val="100000"/>
              </a:lnSpc>
              <a:spcBef>
                <a:spcPts val="0"/>
              </a:spcBef>
              <a:spcAft>
                <a:spcPts val="0"/>
              </a:spcAft>
              <a:buClr>
                <a:schemeClr val="dk1"/>
              </a:buClr>
              <a:buSzPct val="100000"/>
              <a:buFont typeface="Lato"/>
            </a:pPr>
            <a:endParaRPr lang="en-US" sz="1200" i="1" dirty="0">
              <a:latin typeface="Lato"/>
              <a:ea typeface="Lato"/>
              <a:cs typeface="Lato"/>
              <a:sym typeface="Lato"/>
            </a:endParaRPr>
          </a:p>
          <a:p>
            <a:pPr marL="0" marR="0" lvl="0" indent="-349250" algn="l" rtl="0">
              <a:lnSpc>
                <a:spcPct val="100000"/>
              </a:lnSpc>
              <a:spcBef>
                <a:spcPts val="0"/>
              </a:spcBef>
              <a:spcAft>
                <a:spcPts val="0"/>
              </a:spcAft>
              <a:buClr>
                <a:schemeClr val="dk1"/>
              </a:buClr>
              <a:buSzPct val="100000"/>
              <a:buFont typeface="Lato"/>
            </a:pPr>
            <a:endParaRPr lang="en-US" sz="1200" i="1" dirty="0">
              <a:latin typeface="Lato"/>
              <a:ea typeface="Lato"/>
              <a:cs typeface="Lato"/>
              <a:sym typeface="Lato"/>
            </a:endParaRPr>
          </a:p>
          <a:p>
            <a:pPr marL="0"/>
            <a:endParaRPr lang="en-US" baseline="0" dirty="0"/>
          </a:p>
        </p:txBody>
      </p:sp>
      <p:sp>
        <p:nvSpPr>
          <p:cNvPr id="4" name="Slide Number Placeholder 3"/>
          <p:cNvSpPr>
            <a:spLocks noGrp="1"/>
          </p:cNvSpPr>
          <p:nvPr>
            <p:ph type="sldNum" sz="quarter" idx="10"/>
          </p:nvPr>
        </p:nvSpPr>
        <p:spPr/>
        <p:txBody>
          <a:bodyPr/>
          <a:lstStyle/>
          <a:p>
            <a:fld id="{FE403372-DB74-7E4B-A0C5-B7F8CBD4FAC5}" type="slidenum">
              <a:rPr lang="en-US" smtClean="0"/>
              <a:t>9</a:t>
            </a:fld>
            <a:endParaRPr lang="en-US"/>
          </a:p>
        </p:txBody>
      </p:sp>
    </p:spTree>
    <p:extLst>
      <p:ext uri="{BB962C8B-B14F-4D97-AF65-F5344CB8AC3E}">
        <p14:creationId xmlns:p14="http://schemas.microsoft.com/office/powerpoint/2010/main" val="423059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31283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741800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087949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511F8-C154-AFD5-D954-B368F85BE104}"/>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2B3C7668-E834-3C6A-0340-3B29A5D741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12BA68-3C0E-75AE-11D6-2256CF93C23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2" name="Picture 11">
            <a:extLst>
              <a:ext uri="{FF2B5EF4-FFF2-40B4-BE49-F238E27FC236}">
                <a16:creationId xmlns:a16="http://schemas.microsoft.com/office/drawing/2014/main" id="{BDAB7703-E988-5776-E0AB-CED75B01AF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02463"/>
            <a:ext cx="12192000" cy="4276919"/>
          </a:xfrm>
          <a:prstGeom prst="rect">
            <a:avLst/>
          </a:prstGeom>
        </p:spPr>
      </p:pic>
      <p:pic>
        <p:nvPicPr>
          <p:cNvPr id="13" name="Picture 6">
            <a:extLst>
              <a:ext uri="{FF2B5EF4-FFF2-40B4-BE49-F238E27FC236}">
                <a16:creationId xmlns:a16="http://schemas.microsoft.com/office/drawing/2014/main" id="{A3E93538-C518-DCA7-5B30-08B6BC7F8E0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0417737" y="5707792"/>
            <a:ext cx="767330" cy="764060"/>
          </a:xfrm>
          <a:prstGeom prst="rect">
            <a:avLst/>
          </a:prstGeom>
        </p:spPr>
      </p:pic>
      <p:pic>
        <p:nvPicPr>
          <p:cNvPr id="14" name="Picture 7">
            <a:extLst>
              <a:ext uri="{FF2B5EF4-FFF2-40B4-BE49-F238E27FC236}">
                <a16:creationId xmlns:a16="http://schemas.microsoft.com/office/drawing/2014/main" id="{06C4EFFF-2205-C53A-8408-26AC3B693B4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11341795" y="5707792"/>
            <a:ext cx="661523" cy="764059"/>
          </a:xfrm>
          <a:prstGeom prst="rect">
            <a:avLst/>
          </a:prstGeom>
        </p:spPr>
      </p:pic>
      <p:pic>
        <p:nvPicPr>
          <p:cNvPr id="2" name="Picture 11">
            <a:extLst>
              <a:ext uri="{FF2B5EF4-FFF2-40B4-BE49-F238E27FC236}">
                <a16:creationId xmlns:a16="http://schemas.microsoft.com/office/drawing/2014/main" id="{63473810-17D6-4E1D-D28E-3504EF93A96E}"/>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a:xfrm>
            <a:off x="9493678" y="5708823"/>
            <a:ext cx="767331" cy="790044"/>
          </a:xfrm>
          <a:prstGeom prst="rect">
            <a:avLst/>
          </a:prstGeom>
        </p:spPr>
      </p:pic>
    </p:spTree>
    <p:extLst>
      <p:ext uri="{BB962C8B-B14F-4D97-AF65-F5344CB8AC3E}">
        <p14:creationId xmlns:p14="http://schemas.microsoft.com/office/powerpoint/2010/main" val="2913793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030853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F6BA5981-A898-F9B7-0068-D3C8D8BB61C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349710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8345911-90C3-B8FF-884D-6F2568F679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53995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A859-EB37-9738-48EF-DDE5A85808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47F7C9-A2D8-1E76-B45A-C995106FFA9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949C14-3958-B887-B87C-F438FF0254F9}"/>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1924383-7911-B66A-46B2-4BB259A84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24282-F3EC-3C65-D4B2-7AEF26D3691B}"/>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7" name="Picture 11">
            <a:extLst>
              <a:ext uri="{FF2B5EF4-FFF2-40B4-BE49-F238E27FC236}">
                <a16:creationId xmlns:a16="http://schemas.microsoft.com/office/drawing/2014/main" id="{334006BD-D80A-EBC8-3798-EE06E4A084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385750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7F332-77F7-4BB9-4006-79E48AC54E3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BCC0A7C-57A1-7697-9A97-F8FB62BD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5EE30EB-1D9F-7CBD-5EE9-8CD4BB45E0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E4DEAF58-1B02-E6C3-2047-EA6F8DCD8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6B880-41B8-FFEE-5FA6-411028620CC3}"/>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3DB92B05-3C5C-4D2F-E941-86EEDADAE5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733051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pic>
        <p:nvPicPr>
          <p:cNvPr id="9" name="Picture 11">
            <a:extLst>
              <a:ext uri="{FF2B5EF4-FFF2-40B4-BE49-F238E27FC236}">
                <a16:creationId xmlns:a16="http://schemas.microsoft.com/office/drawing/2014/main" id="{5E5154C1-0452-382D-A3EA-D9A3D1DDD3B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28550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0BF8-69F9-593D-815A-86B55E296EA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5D385D-A83C-991F-DE26-41AA9E0653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72F58EA-7583-CF6C-739C-8922973E59F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62153ED-E549-AA1B-E7C4-BBA226B9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6BA03A4-5A9A-4942-B8A0-BFB89B7022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432F611-36FB-BAA9-C91D-81B80FF05D6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8" name="Footer Placeholder 7">
            <a:extLst>
              <a:ext uri="{FF2B5EF4-FFF2-40B4-BE49-F238E27FC236}">
                <a16:creationId xmlns:a16="http://schemas.microsoft.com/office/drawing/2014/main" id="{BF810DBF-DA43-23F0-26C6-87601D5CE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9A3C30-F484-DF05-ADC3-4B2890AC8BCD}"/>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035FFEA1-F982-15E8-45BD-C0767E351C8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572098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0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sp>
        <p:nvSpPr>
          <p:cNvPr id="9" name="TextBox 4">
            <a:extLst>
              <a:ext uri="{FF2B5EF4-FFF2-40B4-BE49-F238E27FC236}">
                <a16:creationId xmlns:a16="http://schemas.microsoft.com/office/drawing/2014/main" id="{F033E4AD-C96D-FA01-AAA7-92991A55C490}"/>
              </a:ext>
            </a:extLst>
          </p:cNvPr>
          <p:cNvSpPr txBox="1"/>
          <p:nvPr/>
        </p:nvSpPr>
        <p:spPr>
          <a:xfrm>
            <a:off x="283094" y="888043"/>
            <a:ext cx="3086100" cy="3266928"/>
          </a:xfrm>
          <a:prstGeom prst="rect">
            <a:avLst/>
          </a:prstGeom>
        </p:spPr>
        <p:txBody>
          <a:bodyPr lIns="50800" tIns="50800" rIns="50800" bIns="50800" rtlCol="0" anchor="ctr"/>
          <a:lstStyle/>
          <a:p>
            <a:pPr algn="ctr">
              <a:lnSpc>
                <a:spcPts val="2633"/>
              </a:lnSpc>
            </a:pPr>
            <a:endParaRPr/>
          </a:p>
        </p:txBody>
      </p:sp>
      <p:pic>
        <p:nvPicPr>
          <p:cNvPr id="6" name="Picture 11">
            <a:extLst>
              <a:ext uri="{FF2B5EF4-FFF2-40B4-BE49-F238E27FC236}">
                <a16:creationId xmlns:a16="http://schemas.microsoft.com/office/drawing/2014/main" id="{6EE501DD-A837-B685-298C-48C8E1C0BD5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63470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27B2D-E106-7C84-8243-FDC9B879A31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B29DA33-E9FE-F505-767B-47F7134C5381}"/>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4" name="Footer Placeholder 3">
            <a:extLst>
              <a:ext uri="{FF2B5EF4-FFF2-40B4-BE49-F238E27FC236}">
                <a16:creationId xmlns:a16="http://schemas.microsoft.com/office/drawing/2014/main" id="{61540424-8B09-DCA8-BFAC-F377A4AAEB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613E861-B1FC-B82F-A0C6-8649D0457E94}"/>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11" name="Picture 11">
            <a:extLst>
              <a:ext uri="{FF2B5EF4-FFF2-40B4-BE49-F238E27FC236}">
                <a16:creationId xmlns:a16="http://schemas.microsoft.com/office/drawing/2014/main" id="{D6ED8C2E-CBE3-3130-90A1-B9C855B79F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910504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CE327-A5F6-52ED-3D5C-273D8D78A5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9854F92-99D3-2A7D-89F9-AD992E6E7E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412CFB-C458-5F1A-A343-CF2A50194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8A1233B-F3AD-FE35-A7B4-D5BC98A40DE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5CF92CAB-2395-67C2-21BF-60A82BEE2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99C2AA-B8DE-7526-C9ED-F398E2641E15}"/>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11">
            <a:extLst>
              <a:ext uri="{FF2B5EF4-FFF2-40B4-BE49-F238E27FC236}">
                <a16:creationId xmlns:a16="http://schemas.microsoft.com/office/drawing/2014/main" id="{31FBE48E-D083-1592-A771-1AF14E516A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3954643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55262-A431-DB25-8545-241456C762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FD8C45F-419E-7451-3284-0C0C2C82C9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A00DF8-B29C-0319-9081-780A6FFCEB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DC3D562-D0E9-084E-980F-84D78646484F}"/>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45648023-6BD8-0834-3BBF-AA3B5486FA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6CC173-895A-E6FF-C836-F03CADC406EA}"/>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9" name="Picture 11">
            <a:extLst>
              <a:ext uri="{FF2B5EF4-FFF2-40B4-BE49-F238E27FC236}">
                <a16:creationId xmlns:a16="http://schemas.microsoft.com/office/drawing/2014/main" id="{CF5042D4-C92C-62AC-F6AB-3C25B73126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973906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A2F6-F003-24E9-DB46-6487EEE8401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DD0AB3F-F5FB-ED16-A059-ECBD717101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54D6518-5B62-6199-F5DB-E05BDDE5067A}"/>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84143285-F879-6032-9675-5F46E885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124FF0-0736-97D5-2DA3-25A8CADCC552}"/>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19535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CD07C0-67E5-9DAA-4433-9638470A4E4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7F0CE7-6C1B-8344-2D44-0535E93A964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F261CE-2AB4-48AB-0AD5-1C80EE28E48E}"/>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5" name="Footer Placeholder 4">
            <a:extLst>
              <a:ext uri="{FF2B5EF4-FFF2-40B4-BE49-F238E27FC236}">
                <a16:creationId xmlns:a16="http://schemas.microsoft.com/office/drawing/2014/main" id="{C6A6EDDF-2FB3-474F-1EC2-A11C855E5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3A8EB1-2D74-9CC2-D6D1-6B20B330C14C}"/>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3688646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9AF318-4839-A72D-D0FB-78FF4512E9DD}"/>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3" name="Footer Placeholder 2">
            <a:extLst>
              <a:ext uri="{FF2B5EF4-FFF2-40B4-BE49-F238E27FC236}">
                <a16:creationId xmlns:a16="http://schemas.microsoft.com/office/drawing/2014/main" id="{40281815-4835-80F3-9BF3-2BC0841F84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8E7A62-CC20-6C2D-548D-4FA8B40C675C}"/>
              </a:ext>
            </a:extLst>
          </p:cNvPr>
          <p:cNvSpPr>
            <a:spLocks noGrp="1"/>
          </p:cNvSpPr>
          <p:nvPr>
            <p:ph type="sldNum" sz="quarter" idx="12"/>
          </p:nvPr>
        </p:nvSpPr>
        <p:spPr/>
        <p:txBody>
          <a:bodyPr/>
          <a:lstStyle/>
          <a:p>
            <a:fld id="{3E5185A4-716C-E044-8BDB-1F8624C1D1BC}" type="slidenum">
              <a:rPr lang="en-US" smtClean="0"/>
              <a:t>‹#›</a:t>
            </a:fld>
            <a:endParaRPr lang="en-US"/>
          </a:p>
        </p:txBody>
      </p:sp>
      <p:pic>
        <p:nvPicPr>
          <p:cNvPr id="8" name="Picture 7">
            <a:extLst>
              <a:ext uri="{FF2B5EF4-FFF2-40B4-BE49-F238E27FC236}">
                <a16:creationId xmlns:a16="http://schemas.microsoft.com/office/drawing/2014/main" id="{C121C9C0-4860-17B1-B394-9665BD09E2C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11199"/>
            <a:ext cx="12192000" cy="4276919"/>
          </a:xfrm>
          <a:prstGeom prst="rect">
            <a:avLst/>
          </a:prstGeom>
        </p:spPr>
      </p:pic>
      <p:pic>
        <p:nvPicPr>
          <p:cNvPr id="7" name="Picture 11">
            <a:extLst>
              <a:ext uri="{FF2B5EF4-FFF2-40B4-BE49-F238E27FC236}">
                <a16:creationId xmlns:a16="http://schemas.microsoft.com/office/drawing/2014/main" id="{26366E9F-BA72-DA1E-CFCB-E18AE1FC022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1020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2702611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4AED-563E-74A3-6848-2744F87124E9}"/>
              </a:ext>
            </a:extLst>
          </p:cNvPr>
          <p:cNvSpPr>
            <a:spLocks noGrp="1"/>
          </p:cNvSpPr>
          <p:nvPr>
            <p:ph type="title"/>
          </p:nvPr>
        </p:nvSpPr>
        <p:spPr>
          <a:xfrm>
            <a:off x="709613" y="1528848"/>
            <a:ext cx="10515600" cy="1325563"/>
          </a:xfrm>
        </p:spPr>
        <p:txBody>
          <a:bodyPr/>
          <a:lstStyle/>
          <a:p>
            <a:r>
              <a:rPr lang="en-GB"/>
              <a:t>Click to edit Master title style</a:t>
            </a:r>
            <a:endParaRPr lang="en-US"/>
          </a:p>
        </p:txBody>
      </p:sp>
      <p:pic>
        <p:nvPicPr>
          <p:cNvPr id="5" name="Picture 6">
            <a:extLst>
              <a:ext uri="{FF2B5EF4-FFF2-40B4-BE49-F238E27FC236}">
                <a16:creationId xmlns:a16="http://schemas.microsoft.com/office/drawing/2014/main" id="{8F8E0D6A-AB1E-62C5-52AD-667F75C811F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0262810" y="5668052"/>
            <a:ext cx="912021" cy="908135"/>
          </a:xfrm>
          <a:prstGeom prst="rect">
            <a:avLst/>
          </a:prstGeom>
        </p:spPr>
      </p:pic>
      <p:pic>
        <p:nvPicPr>
          <p:cNvPr id="6" name="Picture 7">
            <a:extLst>
              <a:ext uri="{FF2B5EF4-FFF2-40B4-BE49-F238E27FC236}">
                <a16:creationId xmlns:a16="http://schemas.microsoft.com/office/drawing/2014/main" id="{82A960A2-4432-4E16-7686-34CC311CCA4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11341794" y="5708823"/>
            <a:ext cx="750965" cy="867364"/>
          </a:xfrm>
          <a:prstGeom prst="rect">
            <a:avLst/>
          </a:prstGeom>
        </p:spPr>
      </p:pic>
      <p:pic>
        <p:nvPicPr>
          <p:cNvPr id="7" name="Picture 11">
            <a:extLst>
              <a:ext uri="{FF2B5EF4-FFF2-40B4-BE49-F238E27FC236}">
                <a16:creationId xmlns:a16="http://schemas.microsoft.com/office/drawing/2014/main" id="{561488D7-F4A2-FDB7-6C16-A82D5C72795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9101350" y="5605518"/>
            <a:ext cx="942763" cy="970669"/>
          </a:xfrm>
          <a:prstGeom prst="rect">
            <a:avLst/>
          </a:prstGeom>
        </p:spPr>
      </p:pic>
      <p:pic>
        <p:nvPicPr>
          <p:cNvPr id="8" name="Picture 7">
            <a:extLst>
              <a:ext uri="{FF2B5EF4-FFF2-40B4-BE49-F238E27FC236}">
                <a16:creationId xmlns:a16="http://schemas.microsoft.com/office/drawing/2014/main" id="{8345DF08-4228-8446-A665-6BC145ACB9E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621861"/>
            <a:ext cx="12192000" cy="4276919"/>
          </a:xfrm>
          <a:prstGeom prst="rect">
            <a:avLst/>
          </a:prstGeom>
        </p:spPr>
      </p:pic>
    </p:spTree>
    <p:extLst>
      <p:ext uri="{BB962C8B-B14F-4D97-AF65-F5344CB8AC3E}">
        <p14:creationId xmlns:p14="http://schemas.microsoft.com/office/powerpoint/2010/main" val="23949717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B96A8-5922-4F23-2794-6BA5C1F19158}"/>
              </a:ext>
            </a:extLst>
          </p:cNvPr>
          <p:cNvSpPr>
            <a:spLocks noGrp="1"/>
          </p:cNvSpPr>
          <p:nvPr>
            <p:ph type="title"/>
          </p:nvPr>
        </p:nvSpPr>
        <p:spPr/>
        <p:txBody>
          <a:bodyPr/>
          <a:lstStyle/>
          <a:p>
            <a:r>
              <a:rPr lang="en-GB"/>
              <a:t>Click to edit Master title style</a:t>
            </a:r>
            <a:endParaRPr lang="en-US"/>
          </a:p>
        </p:txBody>
      </p:sp>
      <p:pic>
        <p:nvPicPr>
          <p:cNvPr id="4" name="Picture 11">
            <a:extLst>
              <a:ext uri="{FF2B5EF4-FFF2-40B4-BE49-F238E27FC236}">
                <a16:creationId xmlns:a16="http://schemas.microsoft.com/office/drawing/2014/main" id="{71939976-E4CC-5D05-D6B6-048078DC5AA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1430024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09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8BCF-99E9-3805-760F-F70E448CE42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F742C59-6BD5-6D90-9AF5-B37BAAB12DC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A3E87FD-C2F2-4E13-05A0-7BF9BD9E4B2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070E166-F192-FA83-C96D-16B27BDE2DA7}"/>
              </a:ext>
            </a:extLst>
          </p:cNvPr>
          <p:cNvSpPr>
            <a:spLocks noGrp="1"/>
          </p:cNvSpPr>
          <p:nvPr>
            <p:ph type="dt" sz="half" idx="10"/>
          </p:nvPr>
        </p:nvSpPr>
        <p:spPr/>
        <p:txBody>
          <a:bodyPr/>
          <a:lstStyle/>
          <a:p>
            <a:fld id="{0CEB2ACC-7CBC-F146-9D8D-F3CB02D92E12}" type="datetimeFigureOut">
              <a:rPr lang="en-US" smtClean="0"/>
              <a:t>5/9/24</a:t>
            </a:fld>
            <a:endParaRPr lang="en-US"/>
          </a:p>
        </p:txBody>
      </p:sp>
      <p:sp>
        <p:nvSpPr>
          <p:cNvPr id="6" name="Footer Placeholder 5">
            <a:extLst>
              <a:ext uri="{FF2B5EF4-FFF2-40B4-BE49-F238E27FC236}">
                <a16:creationId xmlns:a16="http://schemas.microsoft.com/office/drawing/2014/main" id="{ADA7E0CD-965B-6AA7-87E5-FBFB6BDE75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36283-3E79-3D56-58FB-D8445BA582A9}"/>
              </a:ext>
            </a:extLst>
          </p:cNvPr>
          <p:cNvSpPr>
            <a:spLocks noGrp="1"/>
          </p:cNvSpPr>
          <p:nvPr>
            <p:ph type="sldNum" sz="quarter" idx="12"/>
          </p:nvPr>
        </p:nvSpPr>
        <p:spPr/>
        <p:txBody>
          <a:bodyPr/>
          <a:lstStyle/>
          <a:p>
            <a:fld id="{3E5185A4-716C-E044-8BDB-1F8624C1D1BC}" type="slidenum">
              <a:rPr lang="en-US" smtClean="0"/>
              <a:t>‹#›</a:t>
            </a:fld>
            <a:endParaRPr lang="en-US"/>
          </a:p>
        </p:txBody>
      </p:sp>
    </p:spTree>
    <p:extLst>
      <p:ext uri="{BB962C8B-B14F-4D97-AF65-F5344CB8AC3E}">
        <p14:creationId xmlns:p14="http://schemas.microsoft.com/office/powerpoint/2010/main" val="755797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89108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87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69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86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595119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2130045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EE23E11-C36B-A441-BA03-6C5D760D5D51}" type="datetimeFigureOut">
              <a:rPr lang="en-US" smtClean="0"/>
              <a:t>5/9/24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506625D-1CD2-EE43-9B67-4A0D2FDDB220}" type="slidenum">
              <a:rPr lang="en-US" smtClean="0"/>
              <a:t>‹#›</a:t>
            </a:fld>
            <a:endParaRPr lang="en-US"/>
          </a:p>
        </p:txBody>
      </p:sp>
    </p:spTree>
    <p:extLst>
      <p:ext uri="{BB962C8B-B14F-4D97-AF65-F5344CB8AC3E}">
        <p14:creationId xmlns:p14="http://schemas.microsoft.com/office/powerpoint/2010/main" val="112578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1">
            <a:extLst>
              <a:ext uri="{FF2B5EF4-FFF2-40B4-BE49-F238E27FC236}">
                <a16:creationId xmlns:a16="http://schemas.microsoft.com/office/drawing/2014/main" id="{5BE3907A-AE4E-CD20-E325-F0B6F667BE91}"/>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a:xfrm>
            <a:off x="11001375" y="5766587"/>
            <a:ext cx="1024163" cy="1054479"/>
          </a:xfrm>
          <a:prstGeom prst="rect">
            <a:avLst/>
          </a:prstGeom>
        </p:spPr>
      </p:pic>
    </p:spTree>
    <p:extLst>
      <p:ext uri="{BB962C8B-B14F-4D97-AF65-F5344CB8AC3E}">
        <p14:creationId xmlns:p14="http://schemas.microsoft.com/office/powerpoint/2010/main" val="43024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50C954-38EA-8B84-C416-DFEBF9C81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7521D5-B6CA-1EF7-496B-043B1DE36E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601AFE-AD36-E920-90A3-2330934F0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ource Sans Pro" panose="020B0503030403020204" pitchFamily="34" charset="0"/>
                <a:ea typeface="Source Sans Pro" panose="020B0503030403020204" pitchFamily="34" charset="0"/>
              </a:defRPr>
            </a:lvl1pPr>
          </a:lstStyle>
          <a:p>
            <a:fld id="{0CEB2ACC-7CBC-F146-9D8D-F3CB02D92E12}" type="datetimeFigureOut">
              <a:rPr lang="en-US" smtClean="0"/>
              <a:pPr/>
              <a:t>5/9/24</a:t>
            </a:fld>
            <a:endParaRPr lang="en-US"/>
          </a:p>
        </p:txBody>
      </p:sp>
      <p:sp>
        <p:nvSpPr>
          <p:cNvPr id="5" name="Footer Placeholder 4">
            <a:extLst>
              <a:ext uri="{FF2B5EF4-FFF2-40B4-BE49-F238E27FC236}">
                <a16:creationId xmlns:a16="http://schemas.microsoft.com/office/drawing/2014/main" id="{A431A432-5979-6543-5941-5ABA3C94D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ource Sans Pro" panose="020B0503030403020204" pitchFamily="34" charset="0"/>
                <a:ea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07526F49-1CA4-85A1-4E23-A7DF8523F8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ource Sans Pro" panose="020B0503030403020204" pitchFamily="34" charset="0"/>
                <a:ea typeface="Source Sans Pro" panose="020B0503030403020204" pitchFamily="34" charset="0"/>
              </a:defRPr>
            </a:lvl1pPr>
          </a:lstStyle>
          <a:p>
            <a:fld id="{3E5185A4-716C-E044-8BDB-1F8624C1D1BC}" type="slidenum">
              <a:rPr lang="en-US" smtClean="0"/>
              <a:pPr/>
              <a:t>‹#›</a:t>
            </a:fld>
            <a:endParaRPr lang="en-US"/>
          </a:p>
        </p:txBody>
      </p:sp>
    </p:spTree>
    <p:extLst>
      <p:ext uri="{BB962C8B-B14F-4D97-AF65-F5344CB8AC3E}">
        <p14:creationId xmlns:p14="http://schemas.microsoft.com/office/powerpoint/2010/main" val="2988828761"/>
      </p:ext>
    </p:extLst>
  </p:cSld>
  <p:clrMap bg1="lt1" tx1="dk1" bg2="lt2" tx2="dk2" accent1="accent1" accent2="accent2" accent3="accent3" accent4="accent4" accent5="accent5" accent6="accent6" hlink="hlink" folHlink="folHlink"/>
  <p:sldLayoutIdLst>
    <p:sldLayoutId id="2147483730" r:id="rId1"/>
    <p:sldLayoutId id="2147483718" r:id="rId2"/>
    <p:sldLayoutId id="2147483672" r:id="rId3"/>
    <p:sldLayoutId id="2147483731"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32" r:id="rId15"/>
    <p:sldLayoutId id="2147483729" r:id="rId16"/>
    <p:sldLayoutId id="2147483740" r:id="rId17"/>
    <p:sldLayoutId id="2147483669" r:id="rId18"/>
    <p:sldLayoutId id="2147483708" r:id="rId19"/>
    <p:sldLayoutId id="2147483741" r:id="rId20"/>
  </p:sldLayoutIdLst>
  <p:txStyles>
    <p:titleStyle>
      <a:lvl1pPr algn="l" defTabSz="914400" rtl="0" eaLnBrk="1" latinLnBrk="0" hangingPunct="1">
        <a:lnSpc>
          <a:spcPct val="90000"/>
        </a:lnSpc>
        <a:spcBef>
          <a:spcPct val="0"/>
        </a:spcBef>
        <a:buNone/>
        <a:defRPr sz="6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72.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78.tiff"/></Relationships>
</file>

<file path=ppt/slides/_rels/slide7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dirty="0">
                <a:solidFill>
                  <a:srgbClr val="FFFFFF"/>
                </a:solidFill>
                <a:latin typeface="Source Sans Pro"/>
                <a:ea typeface="Source Sans Pro"/>
                <a:cs typeface="Roboto"/>
              </a:rPr>
              <a:t>Shock</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i="0" u="none" strike="noStrike" cap="none" dirty="0">
                <a:solidFill>
                  <a:schemeClr val="accent1">
                    <a:lumMod val="50000"/>
                  </a:schemeClr>
                </a:solidFill>
                <a:latin typeface="Source Sans Pro"/>
                <a:ea typeface="Quattrocento Sans"/>
                <a:cs typeface="Quattrocento Sans"/>
                <a:sym typeface="Quattrocento Sans"/>
              </a:rPr>
              <a:t>Basic Emergency </a:t>
            </a:r>
            <a:r>
              <a:rPr lang="en-US" sz="2800" b="1" dirty="0">
                <a:solidFill>
                  <a:schemeClr val="accent1">
                    <a:lumMod val="50000"/>
                  </a:schemeClr>
                </a:solidFill>
                <a:latin typeface="Source Sans Pro"/>
                <a:ea typeface="Quattrocento Sans"/>
                <a:cs typeface="Quattrocento Sans"/>
                <a:sym typeface="Quattrocento Sans"/>
              </a:rPr>
              <a:t>Care Course</a:t>
            </a:r>
            <a:endParaRPr lang="en-US" sz="2800" i="0" u="none" strike="noStrike" cap="none" dirty="0">
              <a:solidFill>
                <a:schemeClr val="accent1">
                  <a:lumMod val="50000"/>
                </a:schemeClr>
              </a:solidFill>
              <a:latin typeface="Source Sans Pro"/>
              <a:ea typeface="Quattrocento Sans"/>
              <a:cs typeface="Quattrocento Sans"/>
            </a:endParaRP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3" name="Picture 3">
            <a:extLst>
              <a:ext uri="{FF2B5EF4-FFF2-40B4-BE49-F238E27FC236}">
                <a16:creationId xmlns:a16="http://schemas.microsoft.com/office/drawing/2014/main" id="{C5287D5A-B031-3C95-1A50-0786F528C02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5932" y="103235"/>
            <a:ext cx="1085850" cy="1609725"/>
          </a:xfrm>
          <a:prstGeom prst="rect">
            <a:avLst/>
          </a:prstGeom>
        </p:spPr>
      </p:pic>
    </p:spTree>
    <p:extLst>
      <p:ext uri="{BB962C8B-B14F-4D97-AF65-F5344CB8AC3E}">
        <p14:creationId xmlns:p14="http://schemas.microsoft.com/office/powerpoint/2010/main" val="1438552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Shock</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dirty="0">
                <a:solidFill>
                  <a:schemeClr val="accent1">
                    <a:lumMod val="50000"/>
                  </a:schemeClr>
                </a:solidFill>
                <a:latin typeface="Source Sans Pro"/>
                <a:ea typeface="Quattrocento Sans"/>
                <a:cs typeface="Quattrocento Sans"/>
                <a:sym typeface="Quattrocento Sans"/>
              </a:rPr>
              <a:t>Part 1</a:t>
            </a:r>
            <a:r>
              <a:rPr lang="en-US" sz="2800" b="1" i="0" u="none" strike="noStrike" cap="none" dirty="0">
                <a:solidFill>
                  <a:schemeClr val="accent1">
                    <a:lumMod val="50000"/>
                  </a:schemeClr>
                </a:solidFill>
                <a:latin typeface="Source Sans Pro"/>
                <a:ea typeface="Quattrocento Sans"/>
                <a:cs typeface="Quattrocento Sans"/>
                <a:sym typeface="Quattrocento Sans"/>
              </a:rPr>
              <a:t>:</a:t>
            </a:r>
            <a:r>
              <a:rPr lang="en-US" sz="2800" b="1" i="0" u="none" strike="noStrike" cap="none" dirty="0">
                <a:solidFill>
                  <a:schemeClr val="accent2"/>
                </a:solidFill>
                <a:latin typeface="Source Sans Pro"/>
                <a:ea typeface="Quattrocento Sans"/>
                <a:cs typeface="Quattrocento Sans"/>
                <a:sym typeface="Quattrocento Sans"/>
              </a:rPr>
              <a:t>T</a:t>
            </a:r>
            <a:r>
              <a:rPr lang="en-US" sz="2800" b="1" dirty="0">
                <a:solidFill>
                  <a:schemeClr val="accent2"/>
                </a:solidFill>
                <a:latin typeface="Source Sans Pro"/>
                <a:ea typeface="Quattrocento Sans"/>
                <a:cs typeface="Quattrocento Sans"/>
                <a:sym typeface="Quattrocento Sans"/>
              </a:rPr>
              <a:t>he SAMPLE history </a:t>
            </a:r>
            <a:endParaRPr lang="en-US" sz="2800" i="0" u="none" strike="noStrike" cap="none" dirty="0">
              <a:solidFill>
                <a:schemeClr val="accent2"/>
              </a:solidFill>
              <a:latin typeface="Source Sans Pro"/>
              <a:ea typeface="Quattrocento Sans"/>
              <a:cs typeface="Quattrocento Sans"/>
            </a:endParaRPr>
          </a:p>
        </p:txBody>
      </p:sp>
    </p:spTree>
    <p:extLst>
      <p:ext uri="{BB962C8B-B14F-4D97-AF65-F5344CB8AC3E}">
        <p14:creationId xmlns:p14="http://schemas.microsoft.com/office/powerpoint/2010/main" val="3097991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703418" y="1746370"/>
            <a:ext cx="10647660" cy="4351338"/>
          </a:xfrm>
        </p:spPr>
        <p:txBody>
          <a:bodyPr vert="horz" lIns="91440" tIns="45720" rIns="91440" bIns="45720" rtlCol="0" anchor="t">
            <a:normAutofit lnSpcReduction="10000"/>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Is there vomiting and/or </a:t>
            </a:r>
            <a:r>
              <a:rPr lang="en-GB" dirty="0">
                <a:latin typeface="Source Sans Pro"/>
                <a:ea typeface="Source Sans Pro"/>
              </a:rPr>
              <a:t>diarrhoea</a:t>
            </a:r>
            <a:r>
              <a:rPr lang="en-US" dirty="0">
                <a:latin typeface="Source Sans Pro"/>
                <a:ea typeface="Source Sans Pro"/>
              </a:rPr>
              <a:t>?</a:t>
            </a:r>
          </a:p>
          <a:p>
            <a:pPr lvl="1"/>
            <a:r>
              <a:rPr lang="en-US" dirty="0">
                <a:latin typeface="Source Sans Pro"/>
                <a:ea typeface="Source Sans Pro"/>
              </a:rPr>
              <a:t>For how long?</a:t>
            </a:r>
          </a:p>
          <a:p>
            <a:pPr lvl="1"/>
            <a:endParaRPr lang="en-US" dirty="0"/>
          </a:p>
          <a:p>
            <a:pPr lvl="1"/>
            <a:endParaRPr lang="en-US" i="1" dirty="0"/>
          </a:p>
          <a:p>
            <a:pPr lvl="1"/>
            <a:endParaRPr lang="en-US" i="1" dirty="0"/>
          </a:p>
          <a:p>
            <a:pPr marL="0" indent="0">
              <a:buNone/>
            </a:pPr>
            <a:r>
              <a:rPr lang="en-US" dirty="0">
                <a:solidFill>
                  <a:schemeClr val="accent2"/>
                </a:solidFill>
                <a:latin typeface="Source Sans Pro"/>
                <a:ea typeface="Source Sans Pro"/>
              </a:rPr>
              <a:t>THINK</a:t>
            </a:r>
          </a:p>
          <a:p>
            <a:pPr lvl="2"/>
            <a:r>
              <a:rPr lang="en-US" sz="2400" dirty="0">
                <a:latin typeface="Source Sans Pro"/>
                <a:ea typeface="Source Sans Pro"/>
              </a:rPr>
              <a:t>Fluid losses from vomiting and </a:t>
            </a:r>
            <a:r>
              <a:rPr lang="en-GB" sz="2400" dirty="0">
                <a:latin typeface="Source Sans Pro"/>
                <a:ea typeface="Source Sans Pro"/>
              </a:rPr>
              <a:t>diarrhoea</a:t>
            </a:r>
            <a:r>
              <a:rPr lang="en-US" sz="2400" dirty="0">
                <a:latin typeface="Source Sans Pro"/>
                <a:ea typeface="Source Sans Pro"/>
              </a:rPr>
              <a:t> can be severe and lead to shock.</a:t>
            </a:r>
          </a:p>
          <a:p>
            <a:pPr lvl="2"/>
            <a:r>
              <a:rPr lang="en-US" sz="2400" dirty="0">
                <a:latin typeface="Source Sans Pro"/>
                <a:ea typeface="Source Sans Pro"/>
              </a:rPr>
              <a:t>Knowing the amount can help you estimate how much fluid the patient will need.</a:t>
            </a:r>
          </a:p>
          <a:p>
            <a:pPr lvl="1"/>
            <a:endParaRPr lang="en-US" dirty="0"/>
          </a:p>
          <a:p>
            <a:pPr lvl="1"/>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637" y="4739809"/>
            <a:ext cx="1076641" cy="1132074"/>
          </a:xfrm>
          <a:prstGeom prst="rect">
            <a:avLst/>
          </a:prstGeom>
        </p:spPr>
      </p:pic>
      <p:pic>
        <p:nvPicPr>
          <p:cNvPr id="5" name="Picture 5">
            <a:extLst>
              <a:ext uri="{FF2B5EF4-FFF2-40B4-BE49-F238E27FC236}">
                <a16:creationId xmlns:a16="http://schemas.microsoft.com/office/drawing/2014/main" id="{06FD1A48-6614-41A4-ED50-7CA5D8D92E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04906" y="2217762"/>
            <a:ext cx="2743200" cy="1913562"/>
          </a:xfrm>
          <a:prstGeom prst="rect">
            <a:avLst/>
          </a:prstGeom>
        </p:spPr>
      </p:pic>
    </p:spTree>
    <p:extLst>
      <p:ext uri="{BB962C8B-B14F-4D97-AF65-F5344CB8AC3E}">
        <p14:creationId xmlns:p14="http://schemas.microsoft.com/office/powerpoint/2010/main" val="290320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313" y="227621"/>
            <a:ext cx="10515600" cy="1325563"/>
          </a:xfrm>
        </p:spPr>
        <p:txBody>
          <a:bodyPr>
            <a:normAutofit/>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921132" y="1838039"/>
            <a:ext cx="10212231" cy="4351338"/>
          </a:xfrm>
        </p:spPr>
        <p:txBody>
          <a:bodyPr vert="horz" lIns="91440" tIns="45720" rIns="91440" bIns="45720" rtlCol="0" anchor="t">
            <a:normAutofit/>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If the person has blood in their vomit or stool</a:t>
            </a:r>
            <a:endParaRPr lang="en-US" i="1" dirty="0">
              <a:latin typeface="Source Sans Pro"/>
              <a:ea typeface="Source Sans Pro"/>
            </a:endParaRPr>
          </a:p>
          <a:p>
            <a:pPr lvl="1"/>
            <a:endParaRPr lang="en-US" i="1" dirty="0"/>
          </a:p>
          <a:p>
            <a:pPr lvl="1"/>
            <a:endParaRPr lang="en-US" i="1" dirty="0"/>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Bleeding in the stomach and/or intestines can be severe before it is visible.</a:t>
            </a:r>
          </a:p>
          <a:p>
            <a:pPr lvl="1"/>
            <a:r>
              <a:rPr lang="en-US" dirty="0">
                <a:latin typeface="Source Sans Pro"/>
                <a:ea typeface="Source Sans Pro"/>
              </a:rPr>
              <a:t>A person can lose a significant portion of their blood volume in the intestines.</a:t>
            </a:r>
          </a:p>
          <a:p>
            <a:pPr lvl="1"/>
            <a:r>
              <a:rPr lang="en-US" dirty="0">
                <a:latin typeface="Source Sans Pro"/>
                <a:ea typeface="Source Sans Pro"/>
              </a:rPr>
              <a:t>Digested blood appears black in the vomit or stool.</a:t>
            </a:r>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878" y="4189794"/>
            <a:ext cx="1076641" cy="1132074"/>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A83A3EAF-4583-7582-C6F6-58F3A9E1CC7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9482" y="1939392"/>
            <a:ext cx="2743200" cy="1913562"/>
          </a:xfrm>
          <a:prstGeom prst="rect">
            <a:avLst/>
          </a:prstGeom>
        </p:spPr>
      </p:pic>
    </p:spTree>
    <p:extLst>
      <p:ext uri="{BB962C8B-B14F-4D97-AF65-F5344CB8AC3E}">
        <p14:creationId xmlns:p14="http://schemas.microsoft.com/office/powerpoint/2010/main" val="274933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21" y="-207537"/>
            <a:ext cx="10515600" cy="1325563"/>
          </a:xfrm>
        </p:spPr>
        <p:txBody>
          <a:bodyPr>
            <a:normAutofit/>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446194" y="1012309"/>
            <a:ext cx="11154090" cy="4830793"/>
          </a:xfrm>
        </p:spPr>
        <p:txBody>
          <a:bodyPr vert="horz" lIns="91440" tIns="45720" rIns="91440" bIns="45720" rtlCol="0" anchor="t">
            <a:noAutofit/>
          </a:bodyPr>
          <a:lstStyle/>
          <a:p>
            <a:pPr marL="0" indent="0">
              <a:buNone/>
            </a:pPr>
            <a:r>
              <a:rPr lang="en-US" sz="2400" b="1" dirty="0">
                <a:latin typeface="Source Sans Pro"/>
                <a:ea typeface="Source Sans Pro"/>
              </a:rPr>
              <a:t>ASK</a:t>
            </a:r>
            <a:endParaRPr lang="en-US" sz="2400" dirty="0">
              <a:latin typeface="Source Sans Pro"/>
              <a:ea typeface="Source Sans Pro"/>
            </a:endParaRPr>
          </a:p>
          <a:p>
            <a:pPr lvl="1"/>
            <a:r>
              <a:rPr lang="en-US" dirty="0">
                <a:latin typeface="Source Sans Pro"/>
                <a:ea typeface="Source Sans Pro"/>
              </a:rPr>
              <a:t>If there has been any vaginal bleeding</a:t>
            </a:r>
          </a:p>
          <a:p>
            <a:pPr lvl="1"/>
            <a:r>
              <a:rPr lang="en-US" dirty="0">
                <a:latin typeface="Source Sans Pro"/>
                <a:ea typeface="Source Sans Pro"/>
              </a:rPr>
              <a:t>Is the patient pregnant or has she been pregnant?</a:t>
            </a:r>
          </a:p>
          <a:p>
            <a:pPr lvl="1"/>
            <a:r>
              <a:rPr lang="en-US" dirty="0">
                <a:latin typeface="Source Sans Pro"/>
                <a:ea typeface="Source Sans Pro"/>
              </a:rPr>
              <a:t>When was the last menstrual period? </a:t>
            </a:r>
          </a:p>
          <a:p>
            <a:pPr lvl="1"/>
            <a:r>
              <a:rPr lang="en-US" dirty="0">
                <a:latin typeface="Source Sans Pro"/>
                <a:ea typeface="Source Sans Pro"/>
              </a:rPr>
              <a:t>Any missed periods?</a:t>
            </a:r>
          </a:p>
          <a:p>
            <a:pPr lvl="1"/>
            <a:endParaRPr lang="en-US" i="1" dirty="0"/>
          </a:p>
          <a:p>
            <a:pPr marL="0" indent="0">
              <a:buNone/>
            </a:pPr>
            <a:r>
              <a:rPr lang="en-US" sz="2400" dirty="0">
                <a:solidFill>
                  <a:schemeClr val="accent2"/>
                </a:solidFill>
                <a:latin typeface="Source Sans Pro"/>
                <a:ea typeface="Source Sans Pro"/>
              </a:rPr>
              <a:t>THINK</a:t>
            </a:r>
          </a:p>
          <a:p>
            <a:pPr lvl="1"/>
            <a:r>
              <a:rPr lang="en-US" dirty="0">
                <a:latin typeface="Source Sans Pro"/>
                <a:ea typeface="Source Sans Pro"/>
              </a:rPr>
              <a:t>Vaginal bleeding may be related to pregnancy.</a:t>
            </a:r>
          </a:p>
          <a:p>
            <a:pPr lvl="1"/>
            <a:r>
              <a:rPr lang="en-US" dirty="0">
                <a:latin typeface="Source Sans Pro"/>
                <a:ea typeface="Source Sans Pro"/>
              </a:rPr>
              <a:t>A woman may not know she is pregnant in early pregnancy.</a:t>
            </a:r>
          </a:p>
          <a:p>
            <a:pPr lvl="1"/>
            <a:r>
              <a:rPr lang="en-US" dirty="0">
                <a:latin typeface="Source Sans Pro"/>
                <a:ea typeface="Source Sans Pro"/>
              </a:rPr>
              <a:t>All women are at risk for an ectopic pregnancy (pregnancy outside the uterus).</a:t>
            </a:r>
            <a:endParaRPr lang="en-US" dirty="0"/>
          </a:p>
          <a:p>
            <a:pPr lvl="2"/>
            <a:r>
              <a:rPr lang="en-US" sz="2400" dirty="0">
                <a:latin typeface="Source Sans Pro"/>
                <a:ea typeface="Source Sans Pro"/>
              </a:rPr>
              <a:t>Ectopic pregnancy rupture can happen before a woman knows she is pregnant.</a:t>
            </a:r>
            <a:endParaRPr lang="en-US" sz="2400" dirty="0"/>
          </a:p>
          <a:p>
            <a:pPr lvl="1"/>
            <a:r>
              <a:rPr lang="en-US" dirty="0">
                <a:latin typeface="Source Sans Pro"/>
                <a:ea typeface="Source Sans Pro"/>
              </a:rPr>
              <a:t>Vaginal bleeding could also be caused from a mass in the cervix or uterus.</a:t>
            </a:r>
          </a:p>
          <a:p>
            <a:pPr lvl="1"/>
            <a:endParaRPr lang="en-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9" y="4820755"/>
            <a:ext cx="1076641" cy="1132074"/>
          </a:xfrm>
          <a:prstGeom prst="rect">
            <a:avLst/>
          </a:prstGeom>
        </p:spPr>
      </p:pic>
      <p:pic>
        <p:nvPicPr>
          <p:cNvPr id="6" name="Picture 7" descr="A picture containing logo&#10;&#10;Description automatically generated">
            <a:extLst>
              <a:ext uri="{FF2B5EF4-FFF2-40B4-BE49-F238E27FC236}">
                <a16:creationId xmlns:a16="http://schemas.microsoft.com/office/drawing/2014/main" id="{E0BE4084-58F5-A87B-5DD6-92F519196D8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7512" y="1292203"/>
            <a:ext cx="2743200" cy="1913114"/>
          </a:xfrm>
          <a:prstGeom prst="rect">
            <a:avLst/>
          </a:prstGeom>
        </p:spPr>
      </p:pic>
    </p:spTree>
    <p:extLst>
      <p:ext uri="{BB962C8B-B14F-4D97-AF65-F5344CB8AC3E}">
        <p14:creationId xmlns:p14="http://schemas.microsoft.com/office/powerpoint/2010/main" val="222231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09" y="193245"/>
            <a:ext cx="10515600" cy="1325563"/>
          </a:xfrm>
        </p:spPr>
        <p:txBody>
          <a:bodyPr>
            <a:normAutofit/>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697688" y="1654701"/>
            <a:ext cx="9639300" cy="4351338"/>
          </a:xfrm>
        </p:spPr>
        <p:txBody>
          <a:bodyPr vert="horz" lIns="91440" tIns="45720" rIns="91440" bIns="45720" rtlCol="0" anchor="t">
            <a:normAutofit/>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If the person has had chest pain</a:t>
            </a:r>
          </a:p>
          <a:p>
            <a:pPr lvl="1"/>
            <a:endParaRPr lang="en-US" i="1"/>
          </a:p>
          <a:p>
            <a:pPr lvl="1"/>
            <a:endParaRPr lang="en-US" i="1"/>
          </a:p>
          <a:p>
            <a:pPr lvl="1"/>
            <a:endParaRPr lang="en-US" i="1"/>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Chest pain may suggest a heart attack.</a:t>
            </a:r>
          </a:p>
          <a:p>
            <a:pPr lvl="1"/>
            <a:r>
              <a:rPr lang="en-US" dirty="0">
                <a:latin typeface="Source Sans Pro"/>
                <a:ea typeface="Source Sans Pro"/>
              </a:rPr>
              <a:t>Muscle damage to the heart can reduce pumping ability which can cause shock.</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915" y="4247087"/>
            <a:ext cx="1076641" cy="1132074"/>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5AEBD8B9-517F-8155-1724-7F1C1A8C0C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7814" y="1412519"/>
            <a:ext cx="3339049" cy="2331354"/>
          </a:xfrm>
          <a:prstGeom prst="rect">
            <a:avLst/>
          </a:prstGeom>
        </p:spPr>
      </p:pic>
    </p:spTree>
    <p:extLst>
      <p:ext uri="{BB962C8B-B14F-4D97-AF65-F5344CB8AC3E}">
        <p14:creationId xmlns:p14="http://schemas.microsoft.com/office/powerpoint/2010/main" val="24307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09" y="216163"/>
            <a:ext cx="10515600" cy="1325563"/>
          </a:xfrm>
        </p:spPr>
        <p:txBody>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793043" y="1796031"/>
            <a:ext cx="10077450" cy="4351338"/>
          </a:xfrm>
        </p:spPr>
        <p:txBody>
          <a:bodyPr vert="horz" lIns="91440" tIns="45720" rIns="91440" bIns="45720" rtlCol="0" anchor="t">
            <a:normAutofit/>
          </a:bodyPr>
          <a:lstStyle/>
          <a:p>
            <a:pPr marL="0" indent="0">
              <a:buNone/>
            </a:pPr>
            <a:r>
              <a:rPr lang="en-US" b="1" dirty="0">
                <a:latin typeface="Source Sans Pro"/>
                <a:ea typeface="Source Sans Pro"/>
              </a:rPr>
              <a:t>CHECK </a:t>
            </a:r>
            <a:endParaRPr lang="en-US" dirty="0"/>
          </a:p>
          <a:p>
            <a:pPr lvl="1"/>
            <a:r>
              <a:rPr lang="en-US" dirty="0">
                <a:latin typeface="Source Sans Pro"/>
                <a:ea typeface="Source Sans Pro"/>
              </a:rPr>
              <a:t>For fever</a:t>
            </a:r>
          </a:p>
          <a:p>
            <a:pPr lvl="1"/>
            <a:endParaRPr lang="en-US" i="1" dirty="0"/>
          </a:p>
          <a:p>
            <a:pPr lvl="1"/>
            <a:endParaRPr lang="en-US" i="1" dirty="0"/>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Fever suggests an infection.</a:t>
            </a:r>
          </a:p>
          <a:p>
            <a:pPr lvl="1"/>
            <a:r>
              <a:rPr lang="en-US" sz="2400" dirty="0">
                <a:latin typeface="Source Sans Pro"/>
                <a:ea typeface="Source Sans Pro"/>
              </a:rPr>
              <a:t>Severe infection causes abnormal relaxation (dilation) and leakiness of the blood vessels which causes fluid loss into the tissues.</a:t>
            </a:r>
          </a:p>
          <a:p>
            <a:pPr lvl="1"/>
            <a:r>
              <a:rPr lang="en-US" sz="2400" dirty="0">
                <a:latin typeface="Source Sans Pro"/>
                <a:ea typeface="Source Sans Pro"/>
              </a:rPr>
              <a:t>This lowers blood pressure, causing shock.</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95" y="4171398"/>
            <a:ext cx="1076641" cy="1132074"/>
          </a:xfrm>
          <a:prstGeom prst="rect">
            <a:avLst/>
          </a:prstGeom>
        </p:spPr>
      </p:pic>
      <p:pic>
        <p:nvPicPr>
          <p:cNvPr id="5" name="Picture 5" descr="A picture containing text&#10;&#10;Description automatically generated">
            <a:extLst>
              <a:ext uri="{FF2B5EF4-FFF2-40B4-BE49-F238E27FC236}">
                <a16:creationId xmlns:a16="http://schemas.microsoft.com/office/drawing/2014/main" id="{BE6646C4-7554-37F8-C556-D1A46E06DE4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2189" y="1676068"/>
            <a:ext cx="3086959" cy="2148016"/>
          </a:xfrm>
          <a:prstGeom prst="rect">
            <a:avLst/>
          </a:prstGeom>
        </p:spPr>
      </p:pic>
    </p:spTree>
    <p:extLst>
      <p:ext uri="{BB962C8B-B14F-4D97-AF65-F5344CB8AC3E}">
        <p14:creationId xmlns:p14="http://schemas.microsoft.com/office/powerpoint/2010/main" val="957031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68" y="250539"/>
            <a:ext cx="10515600" cy="1325563"/>
          </a:xfrm>
        </p:spPr>
        <p:txBody>
          <a:body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sp>
        <p:nvSpPr>
          <p:cNvPr id="3" name="Content Placeholder 2"/>
          <p:cNvSpPr>
            <a:spLocks noGrp="1"/>
          </p:cNvSpPr>
          <p:nvPr>
            <p:ph idx="1"/>
          </p:nvPr>
        </p:nvSpPr>
        <p:spPr>
          <a:xfrm>
            <a:off x="978425" y="1929709"/>
            <a:ext cx="6523811" cy="4351338"/>
          </a:xfrm>
        </p:spPr>
        <p:txBody>
          <a:bodyPr vert="horz" lIns="91440" tIns="45720" rIns="91440" bIns="45720" rtlCol="0" anchor="t">
            <a:normAutofit/>
          </a:bodyPr>
          <a:lstStyle/>
          <a:p>
            <a:pPr marL="0" indent="0">
              <a:buNone/>
            </a:pPr>
            <a:r>
              <a:rPr lang="en-US" b="1" dirty="0">
                <a:latin typeface="Source Sans Pro"/>
                <a:ea typeface="Source Sans Pro"/>
              </a:rPr>
              <a:t>ASK</a:t>
            </a:r>
            <a:endParaRPr lang="en-US" dirty="0"/>
          </a:p>
          <a:p>
            <a:pPr lvl="1"/>
            <a:r>
              <a:rPr lang="en-US" dirty="0">
                <a:latin typeface="Source Sans Pro"/>
                <a:ea typeface="Source Sans Pro"/>
              </a:rPr>
              <a:t>Was there any exposure to toxins, medications, insect stings or other substances?</a:t>
            </a:r>
            <a:endParaRPr lang="en-US" i="1" dirty="0"/>
          </a:p>
          <a:p>
            <a:pPr lvl="1"/>
            <a:endParaRPr lang="en-US" i="1" dirty="0"/>
          </a:p>
          <a:p>
            <a:pPr marL="0" indent="0">
              <a:buNone/>
            </a:pPr>
            <a:r>
              <a:rPr lang="en-US" dirty="0">
                <a:solidFill>
                  <a:schemeClr val="accent2"/>
                </a:solidFill>
                <a:latin typeface="Source Sans Pro"/>
                <a:ea typeface="Source Sans Pro"/>
              </a:rPr>
              <a:t>THINK</a:t>
            </a:r>
            <a:endParaRPr lang="en-US" dirty="0">
              <a:solidFill>
                <a:schemeClr val="accent2"/>
              </a:solidFill>
            </a:endParaRPr>
          </a:p>
          <a:p>
            <a:pPr lvl="1"/>
            <a:r>
              <a:rPr lang="en-US" dirty="0">
                <a:latin typeface="Source Sans Pro"/>
                <a:ea typeface="Source Sans Pro"/>
              </a:rPr>
              <a:t>Severe allergic reactions can lead to shock.</a:t>
            </a:r>
          </a:p>
          <a:p>
            <a:pPr lvl="1"/>
            <a:r>
              <a:rPr lang="en-US" dirty="0">
                <a:latin typeface="Source Sans Pro"/>
                <a:ea typeface="Source Sans Pro"/>
              </a:rPr>
              <a:t>Overdose of many medications including blood pressure and seizure medications can cause shock.</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268" y="4415268"/>
            <a:ext cx="1076641" cy="1132074"/>
          </a:xfrm>
          <a:prstGeom prst="rect">
            <a:avLst/>
          </a:prstGeom>
        </p:spPr>
      </p:pic>
      <p:pic>
        <p:nvPicPr>
          <p:cNvPr id="4" name="Picture 3">
            <a:extLst>
              <a:ext uri="{FF2B5EF4-FFF2-40B4-BE49-F238E27FC236}">
                <a16:creationId xmlns:a16="http://schemas.microsoft.com/office/drawing/2014/main" id="{F73019AA-17EB-6701-954D-FEA2320792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1254" y="954884"/>
            <a:ext cx="4705478" cy="3282379"/>
          </a:xfrm>
          <a:prstGeom prst="rect">
            <a:avLst/>
          </a:prstGeom>
        </p:spPr>
      </p:pic>
    </p:spTree>
    <p:extLst>
      <p:ext uri="{BB962C8B-B14F-4D97-AF65-F5344CB8AC3E}">
        <p14:creationId xmlns:p14="http://schemas.microsoft.com/office/powerpoint/2010/main" val="1052654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5508" y="1883874"/>
            <a:ext cx="9639300" cy="4351338"/>
          </a:xfrm>
        </p:spPr>
        <p:txBody>
          <a:bodyPr vert="horz" lIns="91440" tIns="45720" rIns="91440" bIns="45720" rtlCol="0" anchor="t">
            <a:normAutofit/>
          </a:bodyPr>
          <a:lstStyle/>
          <a:p>
            <a:pPr marL="0" indent="0">
              <a:buNone/>
            </a:pPr>
            <a:r>
              <a:rPr lang="en-US" sz="2400" b="1" dirty="0">
                <a:latin typeface="Source Sans Pro"/>
                <a:ea typeface="Source Sans Pro"/>
              </a:rPr>
              <a:t>ASK</a:t>
            </a:r>
            <a:endParaRPr lang="en-US" sz="2400" dirty="0"/>
          </a:p>
          <a:p>
            <a:pPr lvl="1"/>
            <a:r>
              <a:rPr lang="en-US" dirty="0">
                <a:latin typeface="Source Sans Pro"/>
                <a:ea typeface="Source Sans Pro"/>
              </a:rPr>
              <a:t>Is there altered mental status?</a:t>
            </a:r>
          </a:p>
          <a:p>
            <a:pPr lvl="1"/>
            <a:r>
              <a:rPr lang="en-US" dirty="0">
                <a:latin typeface="Source Sans Pro"/>
                <a:ea typeface="Source Sans Pro"/>
              </a:rPr>
              <a:t>Is there unusual sleepiness? </a:t>
            </a:r>
            <a:endParaRPr lang="en-US" dirty="0"/>
          </a:p>
          <a:p>
            <a:pPr lvl="1"/>
            <a:endParaRPr lang="en-US" i="1" dirty="0"/>
          </a:p>
          <a:p>
            <a:pPr lvl="1"/>
            <a:endParaRPr lang="en-US" i="1" dirty="0"/>
          </a:p>
          <a:p>
            <a:pPr marL="0" indent="0">
              <a:buNone/>
            </a:pPr>
            <a:r>
              <a:rPr lang="en-US" sz="2400" dirty="0">
                <a:solidFill>
                  <a:schemeClr val="accent2"/>
                </a:solidFill>
                <a:latin typeface="Source Sans Pro"/>
                <a:ea typeface="Source Sans Pro"/>
              </a:rPr>
              <a:t>THINK</a:t>
            </a:r>
          </a:p>
          <a:p>
            <a:pPr lvl="1"/>
            <a:r>
              <a:rPr lang="en-US" dirty="0">
                <a:latin typeface="Source Sans Pro"/>
                <a:ea typeface="Source Sans Pro"/>
              </a:rPr>
              <a:t>The brain is one of the last organs to be affected by poor perfusion.</a:t>
            </a:r>
          </a:p>
          <a:p>
            <a:pPr lvl="1"/>
            <a:r>
              <a:rPr lang="en-US" dirty="0">
                <a:latin typeface="Source Sans Pro"/>
                <a:ea typeface="Source Sans Pro"/>
              </a:rPr>
              <a:t>If the brain does not have enough blood flow and oxygen to function, this is a sign of severe shock.</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005" y="4693974"/>
            <a:ext cx="1076641" cy="1132074"/>
          </a:xfrm>
          <a:prstGeom prst="rect">
            <a:avLst/>
          </a:prstGeom>
        </p:spPr>
      </p:pic>
      <p:sp>
        <p:nvSpPr>
          <p:cNvPr id="9" name="Title 1">
            <a:extLst>
              <a:ext uri="{FF2B5EF4-FFF2-40B4-BE49-F238E27FC236}">
                <a16:creationId xmlns:a16="http://schemas.microsoft.com/office/drawing/2014/main" id="{0EB0656D-45F6-20FA-13B4-F55D546102AD}"/>
              </a:ext>
            </a:extLst>
          </p:cNvPr>
          <p:cNvSpPr txBox="1">
            <a:spLocks/>
          </p:cNvSpPr>
          <p:nvPr/>
        </p:nvSpPr>
        <p:spPr>
          <a:xfrm>
            <a:off x="265268" y="25053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a:lstStyle>
          <a:p>
            <a:r>
              <a:rPr lang="en-US" sz="4000" b="1" dirty="0">
                <a:solidFill>
                  <a:schemeClr val="accent1">
                    <a:lumMod val="50000"/>
                  </a:schemeClr>
                </a:solidFill>
                <a:latin typeface="Source Sans Pro"/>
                <a:ea typeface="Source Sans Pro"/>
              </a:rPr>
              <a:t>S</a:t>
            </a:r>
            <a:r>
              <a:rPr lang="en-US" sz="4000" dirty="0">
                <a:solidFill>
                  <a:schemeClr val="accent1">
                    <a:lumMod val="50000"/>
                  </a:schemeClr>
                </a:solidFill>
                <a:latin typeface="Source Sans Pro"/>
                <a:ea typeface="Source Sans Pro"/>
              </a:rPr>
              <a:t>: Signs and Symptoms</a:t>
            </a:r>
          </a:p>
        </p:txBody>
      </p:sp>
      <p:pic>
        <p:nvPicPr>
          <p:cNvPr id="2" name="Picture 1">
            <a:extLst>
              <a:ext uri="{FF2B5EF4-FFF2-40B4-BE49-F238E27FC236}">
                <a16:creationId xmlns:a16="http://schemas.microsoft.com/office/drawing/2014/main" id="{C41127DC-BC85-FC5D-CC15-AF71C45FAF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6327" y="913320"/>
            <a:ext cx="4407559" cy="3074561"/>
          </a:xfrm>
          <a:prstGeom prst="rect">
            <a:avLst/>
          </a:prstGeom>
        </p:spPr>
      </p:pic>
    </p:spTree>
    <p:extLst>
      <p:ext uri="{BB962C8B-B14F-4D97-AF65-F5344CB8AC3E}">
        <p14:creationId xmlns:p14="http://schemas.microsoft.com/office/powerpoint/2010/main" val="790196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accent1">
                    <a:lumMod val="50000"/>
                  </a:schemeClr>
                </a:solidFill>
                <a:latin typeface="Source Sans Pro"/>
                <a:ea typeface="Source Sans Pro"/>
              </a:rPr>
              <a:t>A</a:t>
            </a:r>
            <a:r>
              <a:rPr lang="en-US" sz="4000" dirty="0">
                <a:solidFill>
                  <a:schemeClr val="accent1">
                    <a:lumMod val="50000"/>
                  </a:schemeClr>
                </a:solidFill>
                <a:latin typeface="Source Sans Pro"/>
                <a:ea typeface="Source Sans Pro"/>
              </a:rPr>
              <a:t>: Allergies</a:t>
            </a:r>
          </a:p>
        </p:txBody>
      </p:sp>
      <p:sp>
        <p:nvSpPr>
          <p:cNvPr id="5" name="Content Placeholder 2"/>
          <p:cNvSpPr>
            <a:spLocks noGrp="1"/>
          </p:cNvSpPr>
          <p:nvPr>
            <p:ph idx="1"/>
          </p:nvPr>
        </p:nvSpPr>
        <p:spPr>
          <a:xfrm>
            <a:off x="1147482" y="1825625"/>
            <a:ext cx="10206317" cy="4351338"/>
          </a:xfrm>
        </p:spPr>
        <p:txBody>
          <a:bodyPr vert="horz" lIns="91440" tIns="45720" rIns="91440" bIns="45720" rtlCol="0" anchor="t">
            <a:normAutofit/>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Are there any allergies to medications?</a:t>
            </a:r>
          </a:p>
          <a:p>
            <a:pPr lvl="1"/>
            <a:endParaRPr lang="en-US" i="1" dirty="0"/>
          </a:p>
          <a:p>
            <a:pPr lvl="1"/>
            <a:endParaRPr lang="en-US" i="1" dirty="0"/>
          </a:p>
          <a:p>
            <a:pPr lvl="1"/>
            <a:endParaRPr lang="en-US" i="1" dirty="0"/>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Severe allergic reactions can lead to shock by causing abnormal relaxation of the blood vessels.</a:t>
            </a:r>
            <a:endParaRPr lang="en-US"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879" y="4325741"/>
            <a:ext cx="1076641" cy="1132074"/>
          </a:xfrm>
          <a:prstGeom prst="rect">
            <a:avLst/>
          </a:prstGeom>
        </p:spPr>
      </p:pic>
      <p:pic>
        <p:nvPicPr>
          <p:cNvPr id="6" name="Picture 7" descr="A picture containing text&#10;&#10;Description automatically generated">
            <a:extLst>
              <a:ext uri="{FF2B5EF4-FFF2-40B4-BE49-F238E27FC236}">
                <a16:creationId xmlns:a16="http://schemas.microsoft.com/office/drawing/2014/main" id="{322D6A53-1DF9-0244-7F24-42BCDBDCB8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46355" y="1824805"/>
            <a:ext cx="3045890" cy="2124708"/>
          </a:xfrm>
          <a:prstGeom prst="rect">
            <a:avLst/>
          </a:prstGeom>
        </p:spPr>
      </p:pic>
    </p:spTree>
    <p:extLst>
      <p:ext uri="{BB962C8B-B14F-4D97-AF65-F5344CB8AC3E}">
        <p14:creationId xmlns:p14="http://schemas.microsoft.com/office/powerpoint/2010/main" val="2222845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chemeClr val="accent1">
                    <a:lumMod val="50000"/>
                  </a:schemeClr>
                </a:solidFill>
                <a:latin typeface="Source Sans Pro"/>
                <a:ea typeface="Source Sans Pro"/>
              </a:rPr>
              <a:t>M</a:t>
            </a:r>
            <a:r>
              <a:rPr lang="en-US" sz="4000" dirty="0">
                <a:solidFill>
                  <a:schemeClr val="accent1">
                    <a:lumMod val="50000"/>
                  </a:schemeClr>
                </a:solidFill>
                <a:latin typeface="Source Sans Pro"/>
                <a:ea typeface="Source Sans Pro"/>
              </a:rPr>
              <a:t>: Medications</a:t>
            </a:r>
          </a:p>
        </p:txBody>
      </p:sp>
      <p:sp>
        <p:nvSpPr>
          <p:cNvPr id="5" name="Content Placeholder 2"/>
          <p:cNvSpPr>
            <a:spLocks noGrp="1"/>
          </p:cNvSpPr>
          <p:nvPr>
            <p:ph idx="1"/>
          </p:nvPr>
        </p:nvSpPr>
        <p:spPr/>
        <p:txBody>
          <a:bodyPr vert="horz" lIns="91440" tIns="45720" rIns="91440" bIns="45720" rtlCol="0" anchor="t">
            <a:normAutofit lnSpcReduction="10000"/>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Currently taking any medications? </a:t>
            </a:r>
            <a:endParaRPr lang="en-US" dirty="0"/>
          </a:p>
          <a:p>
            <a:pPr lvl="1"/>
            <a:r>
              <a:rPr lang="en-US" dirty="0">
                <a:latin typeface="Source Sans Pro"/>
                <a:ea typeface="Source Sans Pro"/>
              </a:rPr>
              <a:t>Any new medications or recent dose changes?</a:t>
            </a:r>
          </a:p>
          <a:p>
            <a:pPr lvl="1"/>
            <a:endParaRPr lang="en-US" i="1" dirty="0"/>
          </a:p>
          <a:p>
            <a:pPr lvl="1"/>
            <a:endParaRPr lang="en-US" i="1" dirty="0"/>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Overdose of some blood pressure or seizure/convulsion medications can cause shock.</a:t>
            </a:r>
          </a:p>
          <a:p>
            <a:pPr lvl="1"/>
            <a:r>
              <a:rPr lang="en-US" dirty="0">
                <a:latin typeface="Source Sans Pro"/>
                <a:ea typeface="Source Sans Pro"/>
              </a:rPr>
              <a:t>Medications that thin the blood can worsen bleeding.</a:t>
            </a:r>
          </a:p>
          <a:p>
            <a:pPr lvl="1"/>
            <a:r>
              <a:rPr lang="en-US" dirty="0">
                <a:latin typeface="Source Sans Pro"/>
                <a:ea typeface="Source Sans Pro"/>
              </a:rPr>
              <a:t>New medications or changes to medications can cause allergic reaction or unexpected side effects.</a:t>
            </a:r>
          </a:p>
          <a:p>
            <a:pPr lvl="1"/>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31" y="4255715"/>
            <a:ext cx="1076641" cy="1132074"/>
          </a:xfrm>
          <a:prstGeom prst="rect">
            <a:avLst/>
          </a:prstGeom>
        </p:spPr>
      </p:pic>
      <p:pic>
        <p:nvPicPr>
          <p:cNvPr id="3" name="Picture 3" descr="Icon&#10;&#10;Description automatically generated">
            <a:extLst>
              <a:ext uri="{FF2B5EF4-FFF2-40B4-BE49-F238E27FC236}">
                <a16:creationId xmlns:a16="http://schemas.microsoft.com/office/drawing/2014/main" id="{F71DD9FF-CB34-0988-F006-FF3D454F38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6144" y="1584398"/>
            <a:ext cx="2743200" cy="1913114"/>
          </a:xfrm>
          <a:prstGeom prst="rect">
            <a:avLst/>
          </a:prstGeom>
        </p:spPr>
      </p:pic>
    </p:spTree>
    <p:extLst>
      <p:ext uri="{BB962C8B-B14F-4D97-AF65-F5344CB8AC3E}">
        <p14:creationId xmlns:p14="http://schemas.microsoft.com/office/powerpoint/2010/main" val="3959863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61-8DD4-90E3-0549-5ED52945F812}"/>
              </a:ext>
            </a:extLst>
          </p:cNvPr>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cs typeface="Roboto"/>
              </a:rPr>
              <a:t>Objectives</a:t>
            </a:r>
            <a:endParaRPr lang="en-US" sz="4000">
              <a:solidFill>
                <a:schemeClr val="accent1">
                  <a:lumMod val="50000"/>
                </a:schemeClr>
              </a:solidFill>
            </a:endParaRPr>
          </a:p>
        </p:txBody>
      </p:sp>
      <p:sp>
        <p:nvSpPr>
          <p:cNvPr id="3" name="Content Placeholder 2">
            <a:extLst>
              <a:ext uri="{FF2B5EF4-FFF2-40B4-BE49-F238E27FC236}">
                <a16:creationId xmlns:a16="http://schemas.microsoft.com/office/drawing/2014/main" id="{5887CEEC-0934-AC2E-A716-86AAF7464919}"/>
              </a:ext>
            </a:extLst>
          </p:cNvPr>
          <p:cNvSpPr>
            <a:spLocks noGrp="1"/>
          </p:cNvSpPr>
          <p:nvPr>
            <p:ph idx="1"/>
          </p:nvPr>
        </p:nvSpPr>
        <p:spPr>
          <a:xfrm>
            <a:off x="838200" y="1472057"/>
            <a:ext cx="10515600" cy="5027994"/>
          </a:xfrm>
        </p:spPr>
        <p:txBody>
          <a:bodyPr vert="horz" lIns="91440" tIns="45720" rIns="91440" bIns="45720" rtlCol="0" anchor="t">
            <a:normAutofit fontScale="92500"/>
          </a:bodyPr>
          <a:lstStyle/>
          <a:p>
            <a:pPr marL="0" indent="0">
              <a:buNone/>
            </a:pPr>
            <a:r>
              <a:rPr lang="en-US" sz="2400" dirty="0">
                <a:solidFill>
                  <a:schemeClr val="accent1">
                    <a:lumMod val="50000"/>
                  </a:schemeClr>
                </a:solidFill>
                <a:latin typeface="Source Sans Pro"/>
                <a:ea typeface="Source Sans Pro"/>
                <a:cs typeface="Arial"/>
              </a:rPr>
              <a:t>By the end of this presentation, you will be able to:</a:t>
            </a:r>
            <a:endParaRPr lang="en-US" sz="2400" dirty="0">
              <a:solidFill>
                <a:schemeClr val="accent1">
                  <a:lumMod val="50000"/>
                </a:schemeClr>
              </a:solidFill>
            </a:endParaRPr>
          </a:p>
          <a:p>
            <a:pPr>
              <a:buFont typeface="Arial,Sans-Serif" panose="020B0604020202020204" pitchFamily="34" charset="0"/>
            </a:pPr>
            <a:r>
              <a:rPr lang="en-US" sz="2400" dirty="0">
                <a:solidFill>
                  <a:srgbClr val="000000"/>
                </a:solidFill>
                <a:latin typeface="Source Sans Pro"/>
                <a:ea typeface="Source Sans Pro"/>
                <a:cs typeface="Arial"/>
              </a:rPr>
              <a:t>Recognize signs of shock and poor perfusion</a:t>
            </a:r>
          </a:p>
          <a:p>
            <a:r>
              <a:rPr lang="en-US" sz="2400" dirty="0">
                <a:solidFill>
                  <a:srgbClr val="000000"/>
                </a:solidFill>
                <a:latin typeface="Source Sans Pro"/>
                <a:ea typeface="Source Sans Pro"/>
                <a:cs typeface="Arial"/>
              </a:rPr>
              <a:t>Apply a SAMPLE history to a patient with shock</a:t>
            </a:r>
          </a:p>
          <a:p>
            <a:pPr>
              <a:buFont typeface="Arial,Sans-Serif" panose="020B0604020202020204" pitchFamily="34" charset="0"/>
            </a:pPr>
            <a:r>
              <a:rPr lang="en-US" sz="2400" dirty="0">
                <a:solidFill>
                  <a:srgbClr val="000000"/>
                </a:solidFill>
                <a:latin typeface="Source Sans Pro"/>
                <a:ea typeface="Source Sans Pro"/>
                <a:cs typeface="Arial"/>
              </a:rPr>
              <a:t>Describe how to perform a secondary exam for a patient with shock</a:t>
            </a:r>
            <a:endParaRPr lang="en-US" sz="2400" dirty="0"/>
          </a:p>
          <a:p>
            <a:pPr>
              <a:buFont typeface="Arial,Sans-Serif" panose="020B0604020202020204" pitchFamily="34" charset="0"/>
            </a:pPr>
            <a:r>
              <a:rPr lang="en-US" sz="2400" dirty="0">
                <a:solidFill>
                  <a:srgbClr val="000000"/>
                </a:solidFill>
                <a:latin typeface="Source Sans Pro"/>
                <a:ea typeface="Source Sans Pro"/>
                <a:cs typeface="Arial"/>
              </a:rPr>
              <a:t>Assess fluid status</a:t>
            </a:r>
          </a:p>
          <a:p>
            <a:pPr>
              <a:buFont typeface="Arial,Sans-Serif" panose="020B0604020202020204" pitchFamily="34" charset="0"/>
            </a:pPr>
            <a:r>
              <a:rPr lang="en-US" sz="2400" dirty="0">
                <a:solidFill>
                  <a:srgbClr val="000000"/>
                </a:solidFill>
                <a:latin typeface="Source Sans Pro"/>
                <a:ea typeface="Source Sans Pro"/>
                <a:cs typeface="Arial"/>
              </a:rPr>
              <a:t>Select appropriate fluid administration based on patient’s age, weight and condition</a:t>
            </a:r>
            <a:endParaRPr lang="en-US" dirty="0">
              <a:latin typeface="Source Sans Pro"/>
            </a:endParaRPr>
          </a:p>
          <a:p>
            <a:pPr>
              <a:buFont typeface="Arial,Sans-Serif" panose="020B0604020202020204" pitchFamily="34" charset="0"/>
            </a:pPr>
            <a:r>
              <a:rPr lang="en-US" sz="2400" dirty="0">
                <a:solidFill>
                  <a:srgbClr val="000000"/>
                </a:solidFill>
                <a:latin typeface="Source Sans Pro"/>
                <a:ea typeface="Source Sans Pro"/>
                <a:cs typeface="Arial"/>
              </a:rPr>
              <a:t>Recognize malnourishment, </a:t>
            </a:r>
            <a:r>
              <a:rPr lang="en-US" sz="2400" dirty="0" err="1">
                <a:solidFill>
                  <a:srgbClr val="000000"/>
                </a:solidFill>
                <a:latin typeface="Source Sans Pro"/>
                <a:ea typeface="Source Sans Pro"/>
                <a:cs typeface="Arial"/>
              </a:rPr>
              <a:t>anaemia</a:t>
            </a:r>
            <a:r>
              <a:rPr lang="en-US" sz="2400" dirty="0">
                <a:solidFill>
                  <a:srgbClr val="000000"/>
                </a:solidFill>
                <a:latin typeface="Source Sans Pro"/>
                <a:ea typeface="Source Sans Pro"/>
                <a:cs typeface="Arial"/>
              </a:rPr>
              <a:t> and burns and adjust fluid resuscitation accordingly </a:t>
            </a:r>
          </a:p>
          <a:p>
            <a:r>
              <a:rPr lang="en-US" sz="2400" dirty="0">
                <a:solidFill>
                  <a:srgbClr val="000000"/>
                </a:solidFill>
                <a:latin typeface="Source Sans Pro"/>
                <a:ea typeface="Source Sans Pro"/>
                <a:cs typeface="Arial"/>
              </a:rPr>
              <a:t>List the high-risk causes of shock</a:t>
            </a:r>
          </a:p>
          <a:p>
            <a:r>
              <a:rPr lang="en-US" sz="2400" dirty="0">
                <a:solidFill>
                  <a:srgbClr val="000000"/>
                </a:solidFill>
                <a:latin typeface="Source Sans Pro"/>
                <a:ea typeface="Source Sans Pro"/>
                <a:cs typeface="Arial"/>
              </a:rPr>
              <a:t>Describe critical actions to manage patients with shock</a:t>
            </a:r>
          </a:p>
          <a:p>
            <a:r>
              <a:rPr lang="en-US" sz="2400" dirty="0">
                <a:solidFill>
                  <a:srgbClr val="000000"/>
                </a:solidFill>
                <a:latin typeface="Source Sans Pro"/>
                <a:ea typeface="Source Sans Pro"/>
                <a:cs typeface="Arial"/>
              </a:rPr>
              <a:t>Describe special </a:t>
            </a:r>
            <a:r>
              <a:rPr lang="en-US" sz="2400" dirty="0" err="1">
                <a:solidFill>
                  <a:srgbClr val="000000"/>
                </a:solidFill>
                <a:latin typeface="Source Sans Pro"/>
                <a:ea typeface="Source Sans Pro"/>
                <a:cs typeface="Arial"/>
              </a:rPr>
              <a:t>paediatric</a:t>
            </a:r>
            <a:r>
              <a:rPr lang="en-US" sz="2400" dirty="0">
                <a:solidFill>
                  <a:srgbClr val="000000"/>
                </a:solidFill>
                <a:latin typeface="Source Sans Pro"/>
                <a:ea typeface="Source Sans Pro"/>
                <a:cs typeface="Arial"/>
              </a:rPr>
              <a:t> considerations for shock</a:t>
            </a:r>
          </a:p>
          <a:p>
            <a:r>
              <a:rPr lang="en-US" sz="2400" dirty="0">
                <a:solidFill>
                  <a:srgbClr val="000000"/>
                </a:solidFill>
                <a:latin typeface="Source Sans Pro"/>
                <a:ea typeface="Source Sans Pro"/>
                <a:cs typeface="Arial"/>
              </a:rPr>
              <a:t>Consider the disposition and transport of patients with shock</a:t>
            </a:r>
          </a:p>
          <a:p>
            <a:endParaRPr lang="en-US" sz="2400" dirty="0">
              <a:solidFill>
                <a:srgbClr val="000000"/>
              </a:solidFill>
              <a:latin typeface="Source Sans Pro"/>
              <a:ea typeface="Source Sans Pro"/>
              <a:cs typeface="Arial"/>
            </a:endParaRPr>
          </a:p>
          <a:p>
            <a:pPr>
              <a:buFont typeface="Arial,Sans-Serif" panose="020B0604020202020204" pitchFamily="34" charset="0"/>
            </a:pPr>
            <a:endParaRPr lang="en-US" sz="2400" dirty="0">
              <a:solidFill>
                <a:srgbClr val="000000"/>
              </a:solidFill>
              <a:latin typeface="Source Sans Pro"/>
              <a:ea typeface="Source Sans Pro"/>
              <a:cs typeface="Arial"/>
            </a:endParaRPr>
          </a:p>
          <a:p>
            <a:endParaRPr lang="en-US" sz="2400" dirty="0">
              <a:solidFill>
                <a:schemeClr val="accent1">
                  <a:lumMod val="50000"/>
                </a:schemeClr>
              </a:solidFill>
              <a:latin typeface="Source Sans Pro"/>
              <a:ea typeface="Source Sans Pro"/>
              <a:cs typeface="Arial"/>
            </a:endParaRPr>
          </a:p>
          <a:p>
            <a:endParaRPr lang="en-US" sz="2400" dirty="0">
              <a:solidFill>
                <a:schemeClr val="accent1">
                  <a:lumMod val="50000"/>
                </a:schemeClr>
              </a:solidFill>
              <a:latin typeface="Source Sans Pro"/>
              <a:cs typeface="Arial"/>
            </a:endParaRPr>
          </a:p>
          <a:p>
            <a:endParaRPr lang="en-US" sz="2400" dirty="0">
              <a:cs typeface="Segoe UI"/>
            </a:endParaRPr>
          </a:p>
          <a:p>
            <a:endParaRPr lang="en-US" sz="2400" dirty="0"/>
          </a:p>
        </p:txBody>
      </p:sp>
      <p:sp>
        <p:nvSpPr>
          <p:cNvPr id="5" name="Google Shape;45;p1">
            <a:extLst>
              <a:ext uri="{FF2B5EF4-FFF2-40B4-BE49-F238E27FC236}">
                <a16:creationId xmlns:a16="http://schemas.microsoft.com/office/drawing/2014/main" id="{E48E06FA-F8ED-7E0C-33C8-C3B9CFBEA19B}"/>
              </a:ext>
            </a:extLst>
          </p:cNvPr>
          <p:cNvSpPr txBox="1">
            <a:spLocks noGrp="1"/>
          </p:cNvSpPr>
          <p:nvPr/>
        </p:nvSpPr>
        <p:spPr>
          <a:xfrm>
            <a:off x="-2044" y="394276"/>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Tree>
    <p:extLst>
      <p:ext uri="{BB962C8B-B14F-4D97-AF65-F5344CB8AC3E}">
        <p14:creationId xmlns:p14="http://schemas.microsoft.com/office/powerpoint/2010/main" val="398002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1F3864"/>
                </a:solidFill>
                <a:latin typeface="Source Sans Pro"/>
                <a:ea typeface="Source Sans Pro"/>
              </a:rPr>
              <a:t>P</a:t>
            </a:r>
            <a:r>
              <a:rPr lang="en-US" sz="4000" dirty="0">
                <a:solidFill>
                  <a:srgbClr val="1F3864"/>
                </a:solidFill>
                <a:latin typeface="Source Sans Pro"/>
                <a:ea typeface="Source Sans Pro"/>
              </a:rPr>
              <a:t>: Past Medical History</a:t>
            </a:r>
          </a:p>
        </p:txBody>
      </p:sp>
      <p:sp>
        <p:nvSpPr>
          <p:cNvPr id="5" name="Content Placeholder 2"/>
          <p:cNvSpPr>
            <a:spLocks noGrp="1"/>
          </p:cNvSpPr>
          <p:nvPr>
            <p:ph idx="1"/>
          </p:nvPr>
        </p:nvSpPr>
        <p:spPr>
          <a:xfrm>
            <a:off x="710005" y="1802762"/>
            <a:ext cx="8261873" cy="4557922"/>
          </a:xfrm>
        </p:spPr>
        <p:txBody>
          <a:bodyPr vert="horz" lIns="91440" tIns="45720" rIns="91440" bIns="45720" rtlCol="0" anchor="t">
            <a:normAutofit lnSpcReduction="10000"/>
          </a:bodyPr>
          <a:lstStyle/>
          <a:p>
            <a:pPr marL="0" indent="0">
              <a:buNone/>
            </a:pPr>
            <a:r>
              <a:rPr lang="en-US" b="1" dirty="0">
                <a:latin typeface="Source Sans Pro"/>
                <a:ea typeface="Source Sans Pro"/>
              </a:rPr>
              <a:t>ASK</a:t>
            </a:r>
            <a:endParaRPr lang="en-US" dirty="0">
              <a:latin typeface="Source Sans Pro"/>
              <a:ea typeface="Source Sans Pro"/>
            </a:endParaRPr>
          </a:p>
          <a:p>
            <a:pPr lvl="1">
              <a:spcBef>
                <a:spcPts val="0"/>
              </a:spcBef>
            </a:pPr>
            <a:r>
              <a:rPr lang="en-US" dirty="0">
                <a:latin typeface="Source Sans Pro"/>
                <a:ea typeface="Source Sans Pro"/>
              </a:rPr>
              <a:t>History of pregnancy or recent delivery?</a:t>
            </a:r>
          </a:p>
          <a:p>
            <a:pPr lvl="1">
              <a:spcBef>
                <a:spcPts val="0"/>
              </a:spcBef>
            </a:pPr>
            <a:r>
              <a:rPr lang="en-US" dirty="0">
                <a:latin typeface="Source Sans Pro"/>
                <a:ea typeface="Source Sans Pro"/>
              </a:rPr>
              <a:t>History of recent surgery?</a:t>
            </a:r>
          </a:p>
          <a:p>
            <a:pPr lvl="1">
              <a:spcBef>
                <a:spcPts val="0"/>
              </a:spcBef>
            </a:pPr>
            <a:r>
              <a:rPr lang="en-US" dirty="0">
                <a:latin typeface="Source Sans Pro"/>
                <a:ea typeface="Source Sans Pro"/>
              </a:rPr>
              <a:t>History of heart disease (heart attack or heart valve problem)?</a:t>
            </a:r>
          </a:p>
          <a:p>
            <a:pPr lvl="1">
              <a:spcBef>
                <a:spcPts val="0"/>
              </a:spcBef>
            </a:pPr>
            <a:r>
              <a:rPr lang="en-US" dirty="0">
                <a:latin typeface="Source Sans Pro"/>
                <a:ea typeface="Source Sans Pro"/>
              </a:rPr>
              <a:t>History of HIV? </a:t>
            </a:r>
          </a:p>
          <a:p>
            <a:pPr lvl="1">
              <a:spcBef>
                <a:spcPts val="0"/>
              </a:spcBef>
            </a:pPr>
            <a:endParaRPr lang="en-US" dirty="0">
              <a:solidFill>
                <a:srgbClr val="000000"/>
              </a:solidFill>
              <a:latin typeface="Source Sans Pro"/>
              <a:ea typeface="Source Sans Pro"/>
            </a:endParaRPr>
          </a:p>
          <a:p>
            <a:pPr marL="457200" lvl="1" indent="0">
              <a:buNone/>
            </a:pPr>
            <a:r>
              <a:rPr lang="en-US" dirty="0">
                <a:solidFill>
                  <a:schemeClr val="accent2"/>
                </a:solidFill>
                <a:latin typeface="Source Sans Pro"/>
                <a:ea typeface="Source Sans Pro"/>
              </a:rPr>
              <a:t>THINK</a:t>
            </a:r>
            <a:endParaRPr lang="en-US" i="1" dirty="0">
              <a:solidFill>
                <a:schemeClr val="accent2"/>
              </a:solidFill>
            </a:endParaRPr>
          </a:p>
          <a:p>
            <a:pPr marL="800100" lvl="1" indent="-342900">
              <a:lnSpc>
                <a:spcPct val="80000"/>
              </a:lnSpc>
              <a:spcBef>
                <a:spcPts val="0"/>
              </a:spcBef>
            </a:pPr>
            <a:r>
              <a:rPr lang="en-US" dirty="0">
                <a:latin typeface="Source Sans Pro"/>
                <a:ea typeface="Source Sans Pro"/>
              </a:rPr>
              <a:t>Shock can be from postpartum hemorrhage or ruptured ectopic pregnancy.</a:t>
            </a:r>
          </a:p>
          <a:p>
            <a:pPr marL="800100" lvl="1" indent="-342900">
              <a:lnSpc>
                <a:spcPct val="80000"/>
              </a:lnSpc>
              <a:spcBef>
                <a:spcPts val="0"/>
              </a:spcBef>
            </a:pPr>
            <a:r>
              <a:rPr lang="en-US" dirty="0">
                <a:latin typeface="Source Sans Pro"/>
                <a:ea typeface="Source Sans Pro"/>
              </a:rPr>
              <a:t>Internal bleeding or infection after surgery can cause shock.</a:t>
            </a:r>
          </a:p>
          <a:p>
            <a:pPr marL="800100" lvl="1" indent="-342900">
              <a:lnSpc>
                <a:spcPct val="80000"/>
              </a:lnSpc>
              <a:spcBef>
                <a:spcPts val="0"/>
              </a:spcBef>
            </a:pPr>
            <a:r>
              <a:rPr lang="en-US" dirty="0">
                <a:latin typeface="Source Sans Pro"/>
                <a:ea typeface="Source Sans Pro"/>
              </a:rPr>
              <a:t>Patients with heart disease are at risk of worsening heart function.</a:t>
            </a:r>
          </a:p>
          <a:p>
            <a:pPr marL="800100" lvl="1" indent="-342900">
              <a:lnSpc>
                <a:spcPct val="80000"/>
              </a:lnSpc>
              <a:spcBef>
                <a:spcPts val="0"/>
              </a:spcBef>
            </a:pPr>
            <a:r>
              <a:rPr lang="en-US" dirty="0">
                <a:latin typeface="Source Sans Pro"/>
                <a:ea typeface="Source Sans Pro"/>
              </a:rPr>
              <a:t>HIV can increase the risk of infection .</a:t>
            </a:r>
            <a:endParaRPr lang="en-US" dirty="0"/>
          </a:p>
          <a:p>
            <a:pPr marL="800100" lvl="1" indent="-342900">
              <a:lnSpc>
                <a:spcPct val="80000"/>
              </a:lnSpc>
              <a:spcBef>
                <a:spcPts val="0"/>
              </a:spcBef>
            </a:pPr>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399150"/>
            <a:ext cx="1076641" cy="1132074"/>
          </a:xfrm>
          <a:prstGeom prst="rect">
            <a:avLst/>
          </a:prstGeom>
        </p:spPr>
      </p:pic>
      <p:pic>
        <p:nvPicPr>
          <p:cNvPr id="3" name="Picture 2">
            <a:extLst>
              <a:ext uri="{FF2B5EF4-FFF2-40B4-BE49-F238E27FC236}">
                <a16:creationId xmlns:a16="http://schemas.microsoft.com/office/drawing/2014/main" id="{6FA39AC9-474B-B685-B7BB-5012E720D6F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03148" y="911759"/>
            <a:ext cx="3365717" cy="2347808"/>
          </a:xfrm>
          <a:prstGeom prst="rect">
            <a:avLst/>
          </a:prstGeom>
        </p:spPr>
      </p:pic>
    </p:spTree>
    <p:extLst>
      <p:ext uri="{BB962C8B-B14F-4D97-AF65-F5344CB8AC3E}">
        <p14:creationId xmlns:p14="http://schemas.microsoft.com/office/powerpoint/2010/main" val="98748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chemeClr val="accent1">
                    <a:lumMod val="50000"/>
                  </a:schemeClr>
                </a:solidFill>
                <a:latin typeface="Source Sans Pro"/>
                <a:ea typeface="Source Sans Pro"/>
              </a:rPr>
              <a:t>L</a:t>
            </a:r>
            <a:r>
              <a:rPr lang="en-US" sz="4000" dirty="0">
                <a:solidFill>
                  <a:schemeClr val="accent1">
                    <a:lumMod val="50000"/>
                  </a:schemeClr>
                </a:solidFill>
                <a:latin typeface="Source Sans Pro"/>
                <a:ea typeface="Source Sans Pro"/>
              </a:rPr>
              <a:t>: Last Oral Intake</a:t>
            </a:r>
          </a:p>
        </p:txBody>
      </p:sp>
      <p:sp>
        <p:nvSpPr>
          <p:cNvPr id="5" name="Content Placeholder 2"/>
          <p:cNvSpPr>
            <a:spLocks noGrp="1"/>
          </p:cNvSpPr>
          <p:nvPr>
            <p:ph idx="1"/>
          </p:nvPr>
        </p:nvSpPr>
        <p:spPr>
          <a:xfrm>
            <a:off x="1326776" y="1825625"/>
            <a:ext cx="8868258" cy="4351338"/>
          </a:xfrm>
        </p:spPr>
        <p:txBody>
          <a:bodyPr vert="horz" lIns="91440" tIns="45720" rIns="91440" bIns="45720" rtlCol="0" anchor="t">
            <a:normAutofit/>
          </a:body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When did the patient last eat or drink?</a:t>
            </a:r>
          </a:p>
          <a:p>
            <a:pPr lvl="1"/>
            <a:endParaRPr lang="en-US" dirty="0"/>
          </a:p>
          <a:p>
            <a:pPr lvl="1"/>
            <a:endParaRPr lang="en-US" dirty="0"/>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A person who is not eating or drinking well can develop severe dehydration.</a:t>
            </a:r>
          </a:p>
          <a:p>
            <a:pPr lvl="1"/>
            <a:endParaRPr lang="en-US"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554" y="4000726"/>
            <a:ext cx="1076641" cy="1132074"/>
          </a:xfrm>
          <a:prstGeom prst="rect">
            <a:avLst/>
          </a:prstGeom>
        </p:spPr>
      </p:pic>
    </p:spTree>
    <p:extLst>
      <p:ext uri="{BB962C8B-B14F-4D97-AF65-F5344CB8AC3E}">
        <p14:creationId xmlns:p14="http://schemas.microsoft.com/office/powerpoint/2010/main" val="1896779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1F3864"/>
                </a:solidFill>
                <a:latin typeface="Source Sans Pro"/>
                <a:ea typeface="Source Sans Pro"/>
              </a:rPr>
              <a:t>E</a:t>
            </a:r>
            <a:r>
              <a:rPr lang="en-US" sz="4000" dirty="0">
                <a:solidFill>
                  <a:srgbClr val="1F3864"/>
                </a:solidFill>
                <a:latin typeface="Source Sans Pro"/>
                <a:ea typeface="Source Sans Pro"/>
              </a:rPr>
              <a:t>: Events Surrounding Illness </a:t>
            </a:r>
            <a:endParaRPr lang="en-US" sz="4000" dirty="0">
              <a:solidFill>
                <a:srgbClr val="1F3864"/>
              </a:solidFill>
            </a:endParaRPr>
          </a:p>
        </p:txBody>
      </p:sp>
      <p:sp>
        <p:nvSpPr>
          <p:cNvPr id="4" name="Content Placeholder 2"/>
          <p:cNvSpPr txBox="1">
            <a:spLocks/>
          </p:cNvSpPr>
          <p:nvPr/>
        </p:nvSpPr>
        <p:spPr>
          <a:xfrm>
            <a:off x="1272988" y="1825625"/>
            <a:ext cx="9495704"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latin typeface="Source Sans Pro"/>
                <a:ea typeface="Source Sans Pro"/>
              </a:rPr>
              <a:t>ASK</a:t>
            </a:r>
            <a:endParaRPr lang="en-US" sz="2400" dirty="0">
              <a:latin typeface="Source Sans Pro"/>
              <a:ea typeface="Source Sans Pro"/>
            </a:endParaRPr>
          </a:p>
          <a:p>
            <a:pPr lvl="1"/>
            <a:r>
              <a:rPr lang="en-US" dirty="0">
                <a:latin typeface="Source Sans Pro"/>
                <a:ea typeface="Source Sans Pro"/>
              </a:rPr>
              <a:t>Was there any recent trauma?</a:t>
            </a:r>
          </a:p>
          <a:p>
            <a:pPr lvl="1"/>
            <a:endParaRPr lang="en-US" dirty="0">
              <a:latin typeface="Source Sans Pro" panose="020B0503030403020204" pitchFamily="34" charset="0"/>
              <a:ea typeface="Source Sans Pro" panose="020B0503030403020204" pitchFamily="34" charset="0"/>
            </a:endParaRPr>
          </a:p>
          <a:p>
            <a:pPr marL="0" indent="0">
              <a:buNone/>
            </a:pPr>
            <a:r>
              <a:rPr lang="en-US" sz="2400" dirty="0">
                <a:solidFill>
                  <a:schemeClr val="accent2"/>
                </a:solidFill>
                <a:latin typeface="Source Sans Pro"/>
                <a:ea typeface="Source Sans Pro"/>
              </a:rPr>
              <a:t>THINK</a:t>
            </a:r>
            <a:endParaRPr lang="en-US" sz="2400" dirty="0">
              <a:solidFill>
                <a:schemeClr val="accent2"/>
              </a:solidFill>
              <a:latin typeface="Source Sans Pro" panose="020B0503030403020204" pitchFamily="34" charset="0"/>
              <a:ea typeface="Source Sans Pro" panose="020B0503030403020204" pitchFamily="34" charset="0"/>
            </a:endParaRPr>
          </a:p>
          <a:p>
            <a:pPr lvl="1"/>
            <a:r>
              <a:rPr lang="en-US" dirty="0">
                <a:latin typeface="Source Sans Pro"/>
                <a:ea typeface="Source Sans Pro"/>
              </a:rPr>
              <a:t>Trauma can cause</a:t>
            </a:r>
          </a:p>
          <a:p>
            <a:pPr lvl="2"/>
            <a:r>
              <a:rPr lang="en-US" sz="2400" dirty="0">
                <a:latin typeface="Source Sans Pro"/>
                <a:ea typeface="Source Sans Pro"/>
              </a:rPr>
              <a:t>Hidden internal bleeding</a:t>
            </a:r>
          </a:p>
          <a:p>
            <a:pPr lvl="2"/>
            <a:r>
              <a:rPr lang="en-US" sz="2400" dirty="0">
                <a:latin typeface="Source Sans Pro"/>
                <a:ea typeface="Source Sans Pro"/>
              </a:rPr>
              <a:t>Tension pneumothorax</a:t>
            </a:r>
          </a:p>
          <a:p>
            <a:pPr lvl="2"/>
            <a:r>
              <a:rPr lang="en-US" sz="2400" dirty="0">
                <a:latin typeface="Source Sans Pro"/>
                <a:ea typeface="Source Sans Pro"/>
              </a:rPr>
              <a:t>Bruising or bleeding around the heart.</a:t>
            </a:r>
          </a:p>
          <a:p>
            <a:pPr lvl="1"/>
            <a:r>
              <a:rPr lang="en-US" dirty="0">
                <a:latin typeface="Source Sans Pro"/>
                <a:ea typeface="Source Sans Pro"/>
              </a:rPr>
              <a:t>Trauma to the neck or back can cause spinal cord injury</a:t>
            </a:r>
          </a:p>
          <a:p>
            <a:pPr lvl="2"/>
            <a:r>
              <a:rPr lang="en-US" sz="2400" dirty="0">
                <a:latin typeface="Source Sans Pro"/>
                <a:ea typeface="Source Sans Pro"/>
              </a:rPr>
              <a:t>Leading to problems with blood vessels’ ability to maintain blood pressure.</a:t>
            </a: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667" y="3658212"/>
            <a:ext cx="1260655" cy="1325562"/>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EFE08F72-B48D-861D-96C4-955579EEA5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79678" y="2094308"/>
            <a:ext cx="2743200" cy="1913114"/>
          </a:xfrm>
          <a:prstGeom prst="rect">
            <a:avLst/>
          </a:prstGeom>
        </p:spPr>
      </p:pic>
    </p:spTree>
    <p:extLst>
      <p:ext uri="{BB962C8B-B14F-4D97-AF65-F5344CB8AC3E}">
        <p14:creationId xmlns:p14="http://schemas.microsoft.com/office/powerpoint/2010/main" val="24107153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1F3864"/>
                </a:solidFill>
                <a:latin typeface="Source Sans Pro"/>
                <a:ea typeface="Source Sans Pro"/>
              </a:rPr>
              <a:t>E</a:t>
            </a:r>
            <a:r>
              <a:rPr lang="en-US" sz="4000" dirty="0">
                <a:solidFill>
                  <a:srgbClr val="1F3864"/>
                </a:solidFill>
                <a:latin typeface="Source Sans Pro"/>
                <a:ea typeface="Source Sans Pro"/>
              </a:rPr>
              <a:t>: Events Surrounding Illness </a:t>
            </a:r>
            <a:endParaRPr lang="en-US" sz="4000" dirty="0">
              <a:solidFill>
                <a:srgbClr val="1F3864"/>
              </a:solidFill>
            </a:endParaRPr>
          </a:p>
        </p:txBody>
      </p:sp>
      <p:sp>
        <p:nvSpPr>
          <p:cNvPr id="4" name="Content Placeholder 2"/>
          <p:cNvSpPr txBox="1">
            <a:spLocks/>
          </p:cNvSpPr>
          <p:nvPr/>
        </p:nvSpPr>
        <p:spPr>
          <a:xfrm>
            <a:off x="1272988" y="1825625"/>
            <a:ext cx="949570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b="1" dirty="0">
                <a:latin typeface="Source Sans Pro"/>
                <a:ea typeface="Source Sans Pro"/>
              </a:rPr>
              <a:t>ASK</a:t>
            </a:r>
            <a:endParaRPr lang="en-US" dirty="0">
              <a:latin typeface="Source Sans Pro"/>
              <a:ea typeface="Source Sans Pro"/>
            </a:endParaRPr>
          </a:p>
          <a:p>
            <a:pPr lvl="1"/>
            <a:r>
              <a:rPr lang="en-US" dirty="0">
                <a:latin typeface="Source Sans Pro"/>
                <a:ea typeface="Source Sans Pro"/>
              </a:rPr>
              <a:t>Has there been any recent illness?</a:t>
            </a: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marL="0" indent="0">
              <a:buNone/>
            </a:pPr>
            <a:r>
              <a:rPr lang="en-US" dirty="0">
                <a:solidFill>
                  <a:schemeClr val="accent2"/>
                </a:solidFill>
                <a:latin typeface="Source Sans Pro"/>
                <a:ea typeface="Source Sans Pro"/>
              </a:rPr>
              <a:t>THINK</a:t>
            </a:r>
          </a:p>
          <a:p>
            <a:pPr lvl="1"/>
            <a:r>
              <a:rPr lang="en-US" dirty="0">
                <a:latin typeface="Source Sans Pro"/>
                <a:ea typeface="Source Sans Pro"/>
              </a:rPr>
              <a:t>Any infection can cause a blood infection that leads to shock.</a:t>
            </a: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a:p>
            <a:pPr lvl="1"/>
            <a:endParaRPr lang="en-US" dirty="0">
              <a:latin typeface="Source Sans Pro" panose="020B0503030403020204" pitchFamily="34" charset="0"/>
              <a:ea typeface="Source Sans Pro" panose="020B0503030403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902" y="4412005"/>
            <a:ext cx="1076641" cy="1132074"/>
          </a:xfrm>
          <a:prstGeom prst="rect">
            <a:avLst/>
          </a:prstGeom>
        </p:spPr>
      </p:pic>
      <p:pic>
        <p:nvPicPr>
          <p:cNvPr id="3" name="Picture 4" descr="A picture containing text&#10;&#10;Description automatically generated">
            <a:extLst>
              <a:ext uri="{FF2B5EF4-FFF2-40B4-BE49-F238E27FC236}">
                <a16:creationId xmlns:a16="http://schemas.microsoft.com/office/drawing/2014/main" id="{70DA2B36-A8B1-AF8E-D655-5E4ED01A8C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64069" y="2094084"/>
            <a:ext cx="2743200" cy="1913562"/>
          </a:xfrm>
          <a:prstGeom prst="rect">
            <a:avLst/>
          </a:prstGeom>
        </p:spPr>
      </p:pic>
    </p:spTree>
    <p:extLst>
      <p:ext uri="{BB962C8B-B14F-4D97-AF65-F5344CB8AC3E}">
        <p14:creationId xmlns:p14="http://schemas.microsoft.com/office/powerpoint/2010/main" val="27941342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50000"/>
                  </a:schemeClr>
                </a:solidFill>
              </a:rPr>
              <a:t>Workbook Question 1</a:t>
            </a:r>
          </a:p>
        </p:txBody>
      </p:sp>
      <p:sp>
        <p:nvSpPr>
          <p:cNvPr id="3" name="Content Placeholder 2"/>
          <p:cNvSpPr>
            <a:spLocks noGrp="1"/>
          </p:cNvSpPr>
          <p:nvPr>
            <p:ph idx="1"/>
          </p:nvPr>
        </p:nvSpPr>
        <p:spPr>
          <a:xfrm>
            <a:off x="838200" y="2061881"/>
            <a:ext cx="10515600" cy="4115081"/>
          </a:xfrm>
        </p:spPr>
        <p:txBody>
          <a:bodyPr>
            <a:normAutofit/>
          </a:bodyPr>
          <a:lstStyle/>
          <a:p>
            <a:pPr marL="0" indent="0">
              <a:buNone/>
            </a:pPr>
            <a:r>
              <a:rPr lang="en-US" sz="2400" dirty="0"/>
              <a:t>Using the workbook section above, list the six questions about signs and symptoms you would ask when taking a SAMPLE history</a:t>
            </a:r>
          </a:p>
          <a:p>
            <a:pPr marL="0" indent="0">
              <a:buNone/>
            </a:pPr>
            <a:endParaRPr lang="en-US" sz="2400" dirty="0"/>
          </a:p>
          <a:p>
            <a:pPr marL="0" indent="0">
              <a:buNone/>
            </a:pPr>
            <a:r>
              <a:rPr lang="en-US" sz="2400" dirty="0"/>
              <a:t>1.</a:t>
            </a:r>
          </a:p>
          <a:p>
            <a:pPr marL="0" indent="0">
              <a:buNone/>
            </a:pPr>
            <a:r>
              <a:rPr lang="en-US" sz="2400" dirty="0"/>
              <a:t>2.</a:t>
            </a:r>
          </a:p>
          <a:p>
            <a:pPr marL="0" indent="0">
              <a:buNone/>
            </a:pPr>
            <a:r>
              <a:rPr lang="en-US" sz="2400" dirty="0"/>
              <a:t>3.</a:t>
            </a:r>
          </a:p>
          <a:p>
            <a:pPr marL="0" indent="0">
              <a:buNone/>
            </a:pPr>
            <a:r>
              <a:rPr lang="en-US" sz="2400" dirty="0"/>
              <a:t>4.</a:t>
            </a:r>
          </a:p>
          <a:p>
            <a:pPr marL="0" indent="0">
              <a:buNone/>
            </a:pPr>
            <a:r>
              <a:rPr lang="en-US" sz="2400" dirty="0"/>
              <a:t>5.</a:t>
            </a:r>
          </a:p>
          <a:p>
            <a:pPr marL="0" indent="0">
              <a:buNone/>
            </a:pPr>
            <a:r>
              <a:rPr lang="en-US" sz="2400" dirty="0"/>
              <a:t>6.</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spTree>
    <p:extLst>
      <p:ext uri="{BB962C8B-B14F-4D97-AF65-F5344CB8AC3E}">
        <p14:creationId xmlns:p14="http://schemas.microsoft.com/office/powerpoint/2010/main" val="3213225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Shock</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dirty="0">
                <a:solidFill>
                  <a:schemeClr val="accent1">
                    <a:lumMod val="50000"/>
                  </a:schemeClr>
                </a:solidFill>
                <a:latin typeface="Source Sans Pro"/>
                <a:ea typeface="Quattrocento Sans"/>
                <a:cs typeface="Quattrocento Sans"/>
                <a:sym typeface="Quattrocento Sans"/>
              </a:rPr>
              <a:t>Part 2</a:t>
            </a:r>
            <a:r>
              <a:rPr lang="en-US" sz="2800" b="1" i="0" u="none" strike="noStrike" cap="none" dirty="0">
                <a:solidFill>
                  <a:schemeClr val="accent1">
                    <a:lumMod val="50000"/>
                  </a:schemeClr>
                </a:solidFill>
                <a:latin typeface="Source Sans Pro"/>
                <a:ea typeface="Quattrocento Sans"/>
                <a:cs typeface="Quattrocento Sans"/>
                <a:sym typeface="Quattrocento Sans"/>
              </a:rPr>
              <a:t>:</a:t>
            </a:r>
            <a:r>
              <a:rPr lang="en-US" sz="2800" b="1" dirty="0">
                <a:solidFill>
                  <a:schemeClr val="accent1">
                    <a:lumMod val="50000"/>
                  </a:schemeClr>
                </a:solidFill>
                <a:latin typeface="Source Sans Pro"/>
                <a:ea typeface="Quattrocento Sans"/>
                <a:cs typeface="Quattrocento Sans"/>
                <a:sym typeface="Quattrocento Sans"/>
              </a:rPr>
              <a:t> </a:t>
            </a:r>
            <a:r>
              <a:rPr lang="en-US" sz="2800" b="1" dirty="0">
                <a:solidFill>
                  <a:schemeClr val="accent2"/>
                </a:solidFill>
                <a:latin typeface="Source Sans Pro"/>
                <a:ea typeface="Quattrocento Sans"/>
                <a:cs typeface="Quattrocento Sans"/>
                <a:sym typeface="Quattrocento Sans"/>
              </a:rPr>
              <a:t>Secondary Exam Findings </a:t>
            </a:r>
            <a:r>
              <a:rPr lang="en-US" sz="2800" b="1" dirty="0">
                <a:solidFill>
                  <a:schemeClr val="accent1">
                    <a:lumMod val="50000"/>
                  </a:schemeClr>
                </a:solidFill>
                <a:latin typeface="Source Sans Pro"/>
                <a:ea typeface="Quattrocento Sans"/>
                <a:cs typeface="Quattrocento Sans"/>
                <a:sym typeface="Quattrocento Sans"/>
              </a:rPr>
              <a:t>and Possible Causes</a:t>
            </a:r>
            <a:endParaRPr lang="en-US" sz="2800" i="0" u="none" strike="noStrike" cap="none" dirty="0">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1850236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dirty="0">
                <a:solidFill>
                  <a:schemeClr val="accent1">
                    <a:lumMod val="50000"/>
                  </a:schemeClr>
                </a:solidFill>
                <a:latin typeface="Source Sans Pro"/>
                <a:ea typeface="Source Sans Pro"/>
                <a:cs typeface="Calibri"/>
              </a:rPr>
              <a:t>REMEMBER</a:t>
            </a:r>
          </a:p>
        </p:txBody>
      </p:sp>
      <p:sp>
        <p:nvSpPr>
          <p:cNvPr id="3" name="Content Placeholder 2"/>
          <p:cNvSpPr>
            <a:spLocks noGrp="1"/>
          </p:cNvSpPr>
          <p:nvPr>
            <p:ph idx="1"/>
          </p:nvPr>
        </p:nvSpPr>
        <p:spPr>
          <a:xfrm>
            <a:off x="838200" y="1825625"/>
            <a:ext cx="10515600" cy="4225387"/>
          </a:xfrm>
        </p:spPr>
        <p:txBody>
          <a:bodyPr vert="horz" lIns="91440" tIns="45720" rIns="91440" bIns="45720" rtlCol="0" anchor="t">
            <a:normAutofit lnSpcReduction="10000"/>
          </a:bodyPr>
          <a:lstStyle/>
          <a:p>
            <a:pPr marL="0" indent="0">
              <a:lnSpc>
                <a:spcPct val="114999"/>
              </a:lnSpc>
              <a:spcBef>
                <a:spcPts val="0"/>
              </a:spcBef>
              <a:buNone/>
            </a:pPr>
            <a:r>
              <a:rPr lang="en-US" sz="2600" dirty="0">
                <a:solidFill>
                  <a:schemeClr val="dk1"/>
                </a:solidFill>
                <a:cs typeface="Segoe UI"/>
                <a:sym typeface="Lato"/>
              </a:rPr>
              <a:t>Shock happens when there is poor perfusion.  </a:t>
            </a:r>
            <a:endParaRPr lang="en-US" sz="2600" dirty="0">
              <a:solidFill>
                <a:schemeClr val="dk1"/>
              </a:solidFill>
              <a:cs typeface="Segoe UI"/>
            </a:endParaRPr>
          </a:p>
          <a:p>
            <a:pPr marL="0" indent="0">
              <a:lnSpc>
                <a:spcPct val="114999"/>
              </a:lnSpc>
              <a:buNone/>
            </a:pPr>
            <a:r>
              <a:rPr lang="en-US" sz="2600" b="1" dirty="0">
                <a:solidFill>
                  <a:schemeClr val="accent2"/>
                </a:solidFill>
                <a:cs typeface="Segoe UI"/>
                <a:sym typeface="Lato"/>
              </a:rPr>
              <a:t>This can happen before the blood pressure falls ! </a:t>
            </a:r>
            <a:endParaRPr lang="en-US" sz="2600" dirty="0">
              <a:solidFill>
                <a:schemeClr val="accent2"/>
              </a:solidFill>
              <a:cs typeface="Segoe UI"/>
            </a:endParaRPr>
          </a:p>
          <a:p>
            <a:pPr marL="0" indent="0">
              <a:lnSpc>
                <a:spcPct val="114999"/>
              </a:lnSpc>
              <a:buNone/>
            </a:pPr>
            <a:r>
              <a:rPr lang="en-US" sz="2600" dirty="0">
                <a:solidFill>
                  <a:schemeClr val="dk1"/>
                </a:solidFill>
                <a:cs typeface="Segoe UI"/>
                <a:sym typeface="Lato"/>
              </a:rPr>
              <a:t>Low blood pressure with poor perfusion is a very bad sign.</a:t>
            </a:r>
            <a:endParaRPr lang="en-US" sz="2600" dirty="0">
              <a:solidFill>
                <a:schemeClr val="dk1"/>
              </a:solidFill>
              <a:cs typeface="Segoe UI"/>
            </a:endParaRPr>
          </a:p>
          <a:p>
            <a:pPr marL="0" indent="0">
              <a:lnSpc>
                <a:spcPct val="114999"/>
              </a:lnSpc>
              <a:buNone/>
            </a:pPr>
            <a:endParaRPr lang="en-US" sz="2600" dirty="0">
              <a:solidFill>
                <a:schemeClr val="dk1"/>
              </a:solidFill>
              <a:cs typeface="Segoe UI"/>
            </a:endParaRPr>
          </a:p>
          <a:p>
            <a:pPr marL="0" indent="0">
              <a:lnSpc>
                <a:spcPct val="114999"/>
              </a:lnSpc>
              <a:buNone/>
            </a:pPr>
            <a:r>
              <a:rPr lang="en-US" sz="2400" dirty="0">
                <a:solidFill>
                  <a:schemeClr val="dk1"/>
                </a:solidFill>
                <a:cs typeface="Calibri"/>
              </a:rPr>
              <a:t>The </a:t>
            </a:r>
            <a:r>
              <a:rPr lang="en-US" sz="2400" b="1" dirty="0">
                <a:solidFill>
                  <a:schemeClr val="dk1"/>
                </a:solidFill>
                <a:cs typeface="Calibri"/>
              </a:rPr>
              <a:t>initial ABCDE approach</a:t>
            </a:r>
            <a:r>
              <a:rPr lang="en-US" sz="2400" dirty="0">
                <a:solidFill>
                  <a:srgbClr val="FF0000"/>
                </a:solidFill>
                <a:cs typeface="Calibri"/>
              </a:rPr>
              <a:t> </a:t>
            </a:r>
            <a:r>
              <a:rPr lang="en-US" sz="2400" dirty="0">
                <a:solidFill>
                  <a:schemeClr val="dk1"/>
                </a:solidFill>
                <a:cs typeface="Calibri"/>
              </a:rPr>
              <a:t>identifies and manages life-threatening conditions.  </a:t>
            </a:r>
          </a:p>
          <a:p>
            <a:pPr marL="0" indent="0">
              <a:lnSpc>
                <a:spcPct val="114999"/>
              </a:lnSpc>
              <a:buNone/>
            </a:pPr>
            <a:endParaRPr lang="en-US" sz="2400" dirty="0">
              <a:cs typeface="Calibri"/>
            </a:endParaRPr>
          </a:p>
          <a:p>
            <a:pPr marL="0" indent="0" algn="ctr">
              <a:lnSpc>
                <a:spcPct val="114999"/>
              </a:lnSpc>
              <a:buNone/>
            </a:pPr>
            <a:r>
              <a:rPr lang="en-US" sz="2400" dirty="0">
                <a:solidFill>
                  <a:schemeClr val="accent1">
                    <a:lumMod val="50000"/>
                  </a:schemeClr>
                </a:solidFill>
                <a:cs typeface="Calibri"/>
              </a:rPr>
              <a:t>The secondary exam looks for changes in the patient’s condition or less obvious causes that might have been missed on the initial survey.  </a:t>
            </a:r>
            <a:r>
              <a:rPr lang="en-US" sz="2400" dirty="0">
                <a:solidFill>
                  <a:schemeClr val="accent1">
                    <a:lumMod val="50000"/>
                  </a:schemeClr>
                </a:solidFill>
                <a:latin typeface="Calibri"/>
                <a:ea typeface="Source Sans Pro"/>
                <a:cs typeface="Calibri"/>
              </a:rPr>
              <a:t> </a:t>
            </a:r>
            <a:r>
              <a:rPr lang="en-US" sz="2400" dirty="0">
                <a:latin typeface="Calibri"/>
                <a:ea typeface="Source Sans Pro"/>
                <a:cs typeface="Calibri"/>
              </a:rPr>
              <a:t> </a:t>
            </a:r>
            <a:endParaRPr lang="en-US" sz="2400" dirty="0">
              <a:latin typeface="Calibri"/>
              <a:cs typeface="Calibri" charset="0"/>
            </a:endParaRPr>
          </a:p>
          <a:p>
            <a:pPr marL="0" indent="0">
              <a:lnSpc>
                <a:spcPct val="114999"/>
              </a:lnSpc>
              <a:buNone/>
            </a:pPr>
            <a:endParaRPr lang="en-US" sz="2400" dirty="0">
              <a:solidFill>
                <a:schemeClr val="dk1"/>
              </a:solidFill>
              <a:cs typeface="Calibri"/>
            </a:endParaRPr>
          </a:p>
          <a:p>
            <a:pPr marL="0" indent="0">
              <a:spcBef>
                <a:spcPts val="0"/>
              </a:spcBef>
              <a:buNone/>
            </a:pPr>
            <a:endParaRPr lang="en-US" dirty="0">
              <a:cs typeface="Calibri" charset="0"/>
            </a:endParaRPr>
          </a:p>
          <a:p>
            <a:pPr marL="0" indent="0">
              <a:lnSpc>
                <a:spcPct val="170000"/>
              </a:lnSpc>
              <a:spcBef>
                <a:spcPts val="0"/>
              </a:spcBef>
              <a:buClr>
                <a:prstClr val="black"/>
              </a:buClr>
              <a:buSzPct val="25000"/>
              <a:buNone/>
            </a:pPr>
            <a:endParaRPr lang="en-US" dirty="0">
              <a:cs typeface="Calibri" charset="0"/>
            </a:endParaRPr>
          </a:p>
        </p:txBody>
      </p:sp>
      <p:sp>
        <p:nvSpPr>
          <p:cNvPr id="4" name="Rectangle 3">
            <a:extLst>
              <a:ext uri="{FF2B5EF4-FFF2-40B4-BE49-F238E27FC236}">
                <a16:creationId xmlns:a16="http://schemas.microsoft.com/office/drawing/2014/main" id="{43534C1C-C8D8-A392-E235-B59E9AB77859}"/>
              </a:ext>
            </a:extLst>
          </p:cNvPr>
          <p:cNvSpPr/>
          <p:nvPr/>
        </p:nvSpPr>
        <p:spPr>
          <a:xfrm>
            <a:off x="8923919" y="1275875"/>
            <a:ext cx="3906600"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3331346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2285" y="398902"/>
            <a:ext cx="10515600" cy="946658"/>
          </a:xfrm>
        </p:spPr>
        <p:txBody>
          <a:bodyPr vert="horz" lIns="91440" tIns="45720" rIns="91440" bIns="45720" rtlCol="0" anchor="t">
            <a:normAutofit/>
          </a:bodyPr>
          <a:lstStyle/>
          <a:p>
            <a:pPr marL="0" indent="0">
              <a:buNone/>
            </a:pPr>
            <a:r>
              <a:rPr lang="en-US" sz="4000">
                <a:solidFill>
                  <a:schemeClr val="accent1">
                    <a:lumMod val="50000"/>
                  </a:schemeClr>
                </a:solidFill>
                <a:latin typeface="Source Sans Pro"/>
                <a:ea typeface="Source Sans Pro"/>
                <a:cs typeface="Roboto"/>
              </a:rPr>
              <a:t>Look, listen and feel </a:t>
            </a:r>
            <a:endParaRPr lang="en-US" sz="4000">
              <a:solidFill>
                <a:schemeClr val="accent1">
                  <a:lumMod val="50000"/>
                </a:schemeClr>
              </a:solidFill>
              <a:cs typeface="Roboto"/>
            </a:endParaRPr>
          </a:p>
        </p:txBody>
      </p:sp>
      <p:sp>
        <p:nvSpPr>
          <p:cNvPr id="4" name="Rectangle 3"/>
          <p:cNvSpPr/>
          <p:nvPr/>
        </p:nvSpPr>
        <p:spPr>
          <a:xfrm>
            <a:off x="696215" y="1561821"/>
            <a:ext cx="9807388" cy="3888950"/>
          </a:xfrm>
          <a:prstGeom prst="rect">
            <a:avLst/>
          </a:prstGeom>
        </p:spPr>
        <p:txBody>
          <a:bodyPr wrap="square" lIns="91440" tIns="45720" rIns="91440" bIns="45720" anchor="t">
            <a:spAutoFit/>
          </a:bodyPr>
          <a:lstStyle/>
          <a:p>
            <a:pPr>
              <a:lnSpc>
                <a:spcPct val="115000"/>
              </a:lnSpc>
              <a:buSzPct val="25000"/>
            </a:pPr>
            <a:r>
              <a:rPr lang="en-US" sz="2400" b="1" dirty="0">
                <a:latin typeface="Source Sans Pro"/>
                <a:ea typeface="Source Sans Pro"/>
                <a:cs typeface="Lato"/>
                <a:sym typeface="Lato"/>
              </a:rPr>
              <a:t>Remember</a:t>
            </a:r>
            <a:r>
              <a:rPr lang="en-US" sz="2400" dirty="0">
                <a:latin typeface="Source Sans Pro"/>
                <a:ea typeface="Source Sans Pro"/>
                <a:cs typeface="Lato"/>
                <a:sym typeface="Lato"/>
              </a:rPr>
              <a:t>: You should have ALREADY</a:t>
            </a:r>
            <a:r>
              <a:rPr lang="en-US" sz="2400" b="1" dirty="0">
                <a:latin typeface="Source Sans Pro"/>
                <a:ea typeface="Source Sans Pro"/>
                <a:cs typeface="Lato"/>
                <a:sym typeface="Lato"/>
              </a:rPr>
              <a:t> </a:t>
            </a:r>
            <a:r>
              <a:rPr lang="en-US" sz="2400" dirty="0">
                <a:latin typeface="Source Sans Pro"/>
                <a:ea typeface="Source Sans Pro"/>
                <a:cs typeface="Lato"/>
                <a:sym typeface="Lato"/>
              </a:rPr>
              <a:t>completed the </a:t>
            </a:r>
            <a:r>
              <a:rPr lang="en-US" sz="2400" dirty="0">
                <a:solidFill>
                  <a:schemeClr val="accent2"/>
                </a:solidFill>
                <a:latin typeface="Source Sans Pro"/>
                <a:ea typeface="Source Sans Pro"/>
                <a:cs typeface="Lato"/>
                <a:sym typeface="Lato"/>
              </a:rPr>
              <a:t>ABCDE Exam</a:t>
            </a:r>
            <a:r>
              <a:rPr lang="en-US" sz="2400" dirty="0">
                <a:latin typeface="Source Sans Pro"/>
                <a:ea typeface="Source Sans Pro"/>
                <a:cs typeface="Lato"/>
                <a:sym typeface="Lato"/>
              </a:rPr>
              <a:t> and treated </a:t>
            </a:r>
            <a:r>
              <a:rPr lang="en-US" sz="2400" dirty="0">
                <a:solidFill>
                  <a:schemeClr val="accent2"/>
                </a:solidFill>
                <a:latin typeface="Source Sans Pro"/>
                <a:ea typeface="Source Sans Pro"/>
                <a:cs typeface="Lato"/>
                <a:sym typeface="Lato"/>
              </a:rPr>
              <a:t>life-threatening conditions</a:t>
            </a:r>
            <a:r>
              <a:rPr lang="en-US" sz="2400" dirty="0">
                <a:latin typeface="Source Sans Pro"/>
                <a:ea typeface="Source Sans Pro"/>
                <a:cs typeface="Lato"/>
                <a:sym typeface="Lato"/>
              </a:rPr>
              <a:t> BEFORE doing this extensive examination.</a:t>
            </a:r>
            <a:endParaRPr lang="en-US" sz="2400" dirty="0">
              <a:latin typeface="Source Sans Pro"/>
              <a:ea typeface="Source Sans Pro"/>
              <a:cs typeface="Lato"/>
            </a:endParaRPr>
          </a:p>
          <a:p>
            <a:pPr lvl="0">
              <a:lnSpc>
                <a:spcPct val="115000"/>
              </a:lnSpc>
              <a:buSzPct val="25000"/>
            </a:pPr>
            <a:endParaRPr lang="en-US" sz="2400" dirty="0">
              <a:latin typeface="Source Sans Pro" panose="020B0503030403020204" pitchFamily="34" charset="0"/>
              <a:ea typeface="Source Sans Pro" panose="020B0503030403020204" pitchFamily="34" charset="0"/>
              <a:cs typeface="Lato"/>
            </a:endParaRPr>
          </a:p>
          <a:p>
            <a:pPr>
              <a:lnSpc>
                <a:spcPct val="115000"/>
              </a:lnSpc>
              <a:buSzPct val="25000"/>
            </a:pPr>
            <a:r>
              <a:rPr lang="en-US" sz="2400" dirty="0">
                <a:latin typeface="Source Sans Pro"/>
                <a:ea typeface="Source Sans Pro"/>
                <a:cs typeface="Lato"/>
                <a:sym typeface="Lato"/>
              </a:rPr>
              <a:t>If the secondary exam identifies an ABCDE condition, </a:t>
            </a:r>
            <a:r>
              <a:rPr lang="en-US" sz="2400" b="1" dirty="0">
                <a:solidFill>
                  <a:schemeClr val="accent1">
                    <a:lumMod val="50000"/>
                  </a:schemeClr>
                </a:solidFill>
                <a:latin typeface="Source Sans Pro"/>
                <a:ea typeface="Source Sans Pro"/>
                <a:cs typeface="Lato"/>
                <a:sym typeface="Lato"/>
              </a:rPr>
              <a:t>STOP AND RETURN IMMEDIATELY TO ABCDE to manage it.</a:t>
            </a:r>
            <a:endParaRPr lang="en-US" sz="2400" b="1" dirty="0">
              <a:solidFill>
                <a:schemeClr val="accent1">
                  <a:lumMod val="50000"/>
                </a:schemeClr>
              </a:solidFill>
              <a:latin typeface="Source Sans Pro"/>
              <a:ea typeface="Source Sans Pro"/>
              <a:cs typeface="Lato"/>
            </a:endParaRPr>
          </a:p>
          <a:p>
            <a:pPr>
              <a:lnSpc>
                <a:spcPct val="115000"/>
              </a:lnSpc>
              <a:buSzPct val="25000"/>
            </a:pPr>
            <a:endParaRPr lang="en-US" sz="2400" dirty="0">
              <a:solidFill>
                <a:schemeClr val="dk1"/>
              </a:solidFill>
              <a:latin typeface="Source Sans Pro" panose="020B0503030403020204" pitchFamily="34" charset="0"/>
              <a:ea typeface="Source Sans Pro" panose="020B0503030403020204" pitchFamily="34" charset="0"/>
              <a:cs typeface="Lato"/>
            </a:endParaRPr>
          </a:p>
          <a:p>
            <a:pPr>
              <a:lnSpc>
                <a:spcPct val="115000"/>
              </a:lnSpc>
              <a:buSzPct val="25000"/>
            </a:pPr>
            <a:r>
              <a:rPr lang="en-US" sz="2400" b="1" dirty="0">
                <a:latin typeface="Source Sans Pro"/>
                <a:ea typeface="Source Sans Pro"/>
                <a:cs typeface="Lato"/>
                <a:sym typeface="Lato"/>
              </a:rPr>
              <a:t>Remember</a:t>
            </a:r>
            <a:r>
              <a:rPr lang="en-US" sz="2400" dirty="0">
                <a:latin typeface="Source Sans Pro"/>
                <a:ea typeface="Source Sans Pro"/>
                <a:cs typeface="Lato"/>
                <a:sym typeface="Lato"/>
              </a:rPr>
              <a:t>: Children have different normal vital sign ranges.  Their vital signs may remain normal until they are very ill.</a:t>
            </a:r>
            <a:endParaRPr lang="en-US" sz="2400" dirty="0">
              <a:solidFill>
                <a:schemeClr val="dk1"/>
              </a:solidFill>
              <a:latin typeface="Source Sans Pro"/>
              <a:ea typeface="Source Sans Pro"/>
              <a:cs typeface="Lato"/>
            </a:endParaRPr>
          </a:p>
        </p:txBody>
      </p:sp>
      <p:sp>
        <p:nvSpPr>
          <p:cNvPr id="6" name="Rectangle 5">
            <a:extLst>
              <a:ext uri="{FF2B5EF4-FFF2-40B4-BE49-F238E27FC236}">
                <a16:creationId xmlns:a16="http://schemas.microsoft.com/office/drawing/2014/main" id="{7145BACC-1870-E5A9-8C81-133CB1873660}"/>
              </a:ext>
            </a:extLst>
          </p:cNvPr>
          <p:cNvSpPr/>
          <p:nvPr/>
        </p:nvSpPr>
        <p:spPr>
          <a:xfrm>
            <a:off x="9024679" y="1716701"/>
            <a:ext cx="3906600"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793191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641" y="181018"/>
            <a:ext cx="10515600" cy="1325563"/>
          </a:xfrm>
        </p:spPr>
        <p:txBody>
          <a:bodyPr>
            <a:normAutofit/>
          </a:bodyPr>
          <a:lstStyle/>
          <a:p>
            <a:r>
              <a:rPr lang="en-US" sz="4000" dirty="0">
                <a:solidFill>
                  <a:srgbClr val="1F3864"/>
                </a:solidFill>
              </a:rPr>
              <a:t>Secondary Exam Findings</a:t>
            </a:r>
          </a:p>
        </p:txBody>
      </p:sp>
      <p:sp>
        <p:nvSpPr>
          <p:cNvPr id="3" name="Content Placeholder 2"/>
          <p:cNvSpPr>
            <a:spLocks noGrp="1"/>
          </p:cNvSpPr>
          <p:nvPr>
            <p:ph idx="1"/>
          </p:nvPr>
        </p:nvSpPr>
        <p:spPr>
          <a:xfrm>
            <a:off x="268641" y="1282199"/>
            <a:ext cx="10515600" cy="4351338"/>
          </a:xfrm>
        </p:spPr>
        <p:txBody>
          <a:bodyPr vert="horz" lIns="91440" tIns="45720" rIns="91440" bIns="45720" rtlCol="0" anchor="t">
            <a:no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breath sounds and respiratory rate.</a:t>
            </a:r>
          </a:p>
          <a:p>
            <a:pPr lvl="1"/>
            <a:r>
              <a:rPr lang="en-US" dirty="0">
                <a:latin typeface="Source Sans Pro"/>
                <a:ea typeface="Source Sans Pro"/>
                <a:cs typeface="Roboto"/>
              </a:rPr>
              <a:t>Abnormal or noisy breathing can indicate pneumonia.</a:t>
            </a:r>
          </a:p>
          <a:p>
            <a:pPr lvl="1"/>
            <a:r>
              <a:rPr lang="en-US" dirty="0">
                <a:latin typeface="Source Sans Pro"/>
                <a:ea typeface="Source Sans Pro"/>
                <a:cs typeface="Roboto"/>
              </a:rPr>
              <a:t>High sugar levels can cause chemical imbalances that the body tries to address by faster or deeper breathing. </a:t>
            </a:r>
          </a:p>
          <a:p>
            <a:pPr lvl="1"/>
            <a:r>
              <a:rPr lang="en-US" dirty="0">
                <a:latin typeface="Source Sans Pro"/>
                <a:ea typeface="Source Sans Pro"/>
                <a:cs typeface="Roboto"/>
              </a:rPr>
              <a:t>Note sweet or fruity smelling breath, elevated blood glucose, increased urination.</a:t>
            </a:r>
            <a:endParaRPr lang="en-US" dirty="0">
              <a:latin typeface="Source Sans Pro"/>
              <a:ea typeface="Source Sans Pro"/>
            </a:endParaRPr>
          </a:p>
          <a:p>
            <a:pPr lvl="2"/>
            <a:endParaRPr lang="en-US" sz="2400" dirty="0">
              <a:latin typeface="Source Sans Pro"/>
              <a:ea typeface="Source Sans Pro"/>
            </a:endParaRPr>
          </a:p>
          <a:p>
            <a:pPr marL="0" indent="0">
              <a:buNone/>
            </a:pPr>
            <a:r>
              <a:rPr lang="en-US" sz="2400" b="1" dirty="0">
                <a:latin typeface="Source Sans Pro"/>
                <a:ea typeface="Source Sans Pro"/>
                <a:cs typeface="Roboto"/>
              </a:rPr>
              <a:t>LOOK </a:t>
            </a:r>
            <a:r>
              <a:rPr lang="en-US" sz="2400" dirty="0">
                <a:latin typeface="Source Sans Pro"/>
                <a:ea typeface="Source Sans Pro"/>
                <a:cs typeface="Roboto"/>
              </a:rPr>
              <a:t>for bleeding.</a:t>
            </a:r>
            <a:endParaRPr lang="en-US" sz="2400" dirty="0">
              <a:cs typeface="Roboto"/>
            </a:endParaRPr>
          </a:p>
          <a:p>
            <a:pPr lvl="1"/>
            <a:r>
              <a:rPr lang="en-US" dirty="0">
                <a:latin typeface="Source Sans Pro"/>
                <a:ea typeface="Source Sans Pro"/>
                <a:cs typeface="Roboto"/>
              </a:rPr>
              <a:t>All external bleeding should be controlled with DIRECT PRESSURE.</a:t>
            </a:r>
          </a:p>
          <a:p>
            <a:pPr lvl="1"/>
            <a:r>
              <a:rPr lang="en-US" dirty="0">
                <a:latin typeface="Source Sans Pro"/>
                <a:ea typeface="Source Sans Pro"/>
                <a:cs typeface="Roboto"/>
              </a:rPr>
              <a:t>Arterial bleeding is high pressure.</a:t>
            </a:r>
          </a:p>
          <a:p>
            <a:pPr lvl="2"/>
            <a:r>
              <a:rPr lang="en-US" sz="2400" dirty="0">
                <a:latin typeface="Source Sans Pro"/>
                <a:ea typeface="Source Sans Pro"/>
                <a:cs typeface="Roboto"/>
              </a:rPr>
              <a:t>Person can lose significant blood volume in minutes.</a:t>
            </a:r>
          </a:p>
          <a:p>
            <a:pPr lvl="2"/>
            <a:r>
              <a:rPr lang="en-US" sz="2400" dirty="0">
                <a:latin typeface="Source Sans Pro"/>
                <a:ea typeface="Source Sans Pro"/>
                <a:cs typeface="Roboto"/>
              </a:rPr>
              <a:t>Put gloved finger on the site and hold pressure until the bleeding stops. </a:t>
            </a:r>
            <a:endParaRPr lang="en-US" sz="2400" dirty="0">
              <a:cs typeface="Roboto"/>
            </a:endParaRPr>
          </a:p>
          <a:p>
            <a:pPr lvl="1"/>
            <a:r>
              <a:rPr lang="en-US" dirty="0">
                <a:latin typeface="Source Sans Pro"/>
                <a:ea typeface="Source Sans Pro"/>
                <a:cs typeface="Roboto"/>
              </a:rPr>
              <a:t>Consider vaginal bleeding as a significant source of blood loss.</a:t>
            </a:r>
            <a:endParaRPr lang="en-US" dirty="0">
              <a:cs typeface="Roboto"/>
            </a:endParaRPr>
          </a:p>
          <a:p>
            <a:pPr lvl="2"/>
            <a:endParaRPr lang="en-US" dirty="0"/>
          </a:p>
          <a:p>
            <a:pPr lvl="1"/>
            <a:endParaRPr lang="en-US" dirty="0"/>
          </a:p>
          <a:p>
            <a:endParaRPr lang="en-US" dirty="0"/>
          </a:p>
        </p:txBody>
      </p:sp>
      <p:pic>
        <p:nvPicPr>
          <p:cNvPr id="5" name="Picture 5" descr="A picture containing logo&#10;&#10;Description automatically generated">
            <a:extLst>
              <a:ext uri="{FF2B5EF4-FFF2-40B4-BE49-F238E27FC236}">
                <a16:creationId xmlns:a16="http://schemas.microsoft.com/office/drawing/2014/main" id="{590866A4-4240-CC9D-3E82-4ED62B4FBD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76155" y="3096283"/>
            <a:ext cx="2451371" cy="2583855"/>
          </a:xfrm>
          <a:prstGeom prst="rect">
            <a:avLst/>
          </a:prstGeom>
        </p:spPr>
      </p:pic>
    </p:spTree>
    <p:extLst>
      <p:ext uri="{BB962C8B-B14F-4D97-AF65-F5344CB8AC3E}">
        <p14:creationId xmlns:p14="http://schemas.microsoft.com/office/powerpoint/2010/main" val="3409236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530" y="391629"/>
            <a:ext cx="10515600" cy="1325563"/>
          </a:xfrm>
        </p:spPr>
        <p:txBody>
          <a:bodyPr>
            <a:normAutofit/>
          </a:bodyPr>
          <a:lstStyle/>
          <a:p>
            <a:r>
              <a:rPr lang="en-US" sz="4000" dirty="0">
                <a:solidFill>
                  <a:srgbClr val="1F3864"/>
                </a:solidFill>
              </a:rPr>
              <a:t>Secondary Exam Findings</a:t>
            </a:r>
          </a:p>
        </p:txBody>
      </p:sp>
      <p:sp>
        <p:nvSpPr>
          <p:cNvPr id="3" name="Content Placeholder 2"/>
          <p:cNvSpPr>
            <a:spLocks noGrp="1"/>
          </p:cNvSpPr>
          <p:nvPr>
            <p:ph idx="1"/>
          </p:nvPr>
        </p:nvSpPr>
        <p:spPr>
          <a:xfrm>
            <a:off x="632791" y="1723151"/>
            <a:ext cx="7055225" cy="4802187"/>
          </a:xfrm>
        </p:spPr>
        <p:txBody>
          <a:bodyPr vert="horz" lIns="91440" tIns="45720" rIns="91440" bIns="45720" rtlCol="0" anchor="t">
            <a:norm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fluid status.</a:t>
            </a:r>
          </a:p>
          <a:p>
            <a:pPr lvl="1"/>
            <a:r>
              <a:rPr lang="en-US" dirty="0">
                <a:latin typeface="Source Sans Pro"/>
                <a:ea typeface="Source Sans Pro"/>
                <a:cs typeface="Roboto"/>
              </a:rPr>
              <a:t>In dehydrated states, the patient may feel thirsty, may have dry lips and mouth, </a:t>
            </a:r>
            <a:r>
              <a:rPr lang="en-US" i="1" dirty="0">
                <a:solidFill>
                  <a:schemeClr val="accent2"/>
                </a:solidFill>
                <a:latin typeface="Source Sans Pro"/>
                <a:ea typeface="Source Sans Pro"/>
                <a:cs typeface="Roboto"/>
              </a:rPr>
              <a:t>abnormal skin pinch</a:t>
            </a:r>
            <a:r>
              <a:rPr lang="en-US" dirty="0">
                <a:latin typeface="Source Sans Pro"/>
                <a:ea typeface="Source Sans Pro"/>
                <a:cs typeface="Roboto"/>
              </a:rPr>
              <a:t>, lethargy and delayed capillary refill. </a:t>
            </a:r>
            <a:endParaRPr lang="en-US" dirty="0"/>
          </a:p>
          <a:p>
            <a:pPr lvl="2"/>
            <a:endParaRPr lang="en-US" sz="2400" dirty="0"/>
          </a:p>
          <a:p>
            <a:pPr lvl="2"/>
            <a:endParaRPr lang="en-US" sz="2400" dirty="0"/>
          </a:p>
          <a:p>
            <a:pPr lvl="1"/>
            <a:r>
              <a:rPr lang="en-US" dirty="0">
                <a:latin typeface="Source Sans Pro"/>
                <a:ea typeface="Source Sans Pro"/>
                <a:cs typeface="Roboto"/>
              </a:rPr>
              <a:t>Patients with heart failure can be in shock with </a:t>
            </a:r>
            <a:r>
              <a:rPr lang="en-US" dirty="0">
                <a:solidFill>
                  <a:schemeClr val="accent2"/>
                </a:solidFill>
                <a:latin typeface="Source Sans Pro"/>
                <a:ea typeface="Source Sans Pro"/>
                <a:cs typeface="Roboto"/>
              </a:rPr>
              <a:t>fluid overload</a:t>
            </a:r>
            <a:r>
              <a:rPr lang="en-US" dirty="0">
                <a:latin typeface="Source Sans Pro"/>
                <a:ea typeface="Source Sans Pro"/>
                <a:cs typeface="Roboto"/>
              </a:rPr>
              <a:t>.</a:t>
            </a:r>
            <a:endParaRPr lang="en-US" dirty="0">
              <a:cs typeface="Roboto"/>
            </a:endParaRPr>
          </a:p>
          <a:p>
            <a:pPr lvl="2"/>
            <a:r>
              <a:rPr lang="en-US" sz="2400" dirty="0">
                <a:latin typeface="Source Sans Pro"/>
                <a:ea typeface="Source Sans Pro"/>
                <a:cs typeface="Roboto"/>
              </a:rPr>
              <a:t>Patient may have difficulty breathing, lower body swelling (usually legs), </a:t>
            </a:r>
            <a:r>
              <a:rPr lang="en-US" sz="2400" i="1" dirty="0">
                <a:latin typeface="Source Sans Pro"/>
                <a:ea typeface="Source Sans Pro"/>
                <a:cs typeface="Roboto"/>
              </a:rPr>
              <a:t>crackles</a:t>
            </a:r>
            <a:r>
              <a:rPr lang="en-US" sz="2400" dirty="0">
                <a:latin typeface="Source Sans Pro"/>
                <a:ea typeface="Source Sans Pro"/>
                <a:cs typeface="Roboto"/>
              </a:rPr>
              <a:t> heard in the lungs and distended neck veins. </a:t>
            </a:r>
            <a:endParaRPr lang="en-US" sz="2400" dirty="0">
              <a:cs typeface="Roboto"/>
            </a:endParaRPr>
          </a:p>
          <a:p>
            <a:pPr lvl="1"/>
            <a:endParaRPr lang="en-US" dirty="0"/>
          </a:p>
          <a:p>
            <a:pPr lvl="1"/>
            <a:endParaRPr lang="en-US" dirty="0"/>
          </a:p>
        </p:txBody>
      </p:sp>
      <p:pic>
        <p:nvPicPr>
          <p:cNvPr id="5" name="Picture 5" descr="A picture containing text&#10;&#10;Description automatically generated">
            <a:extLst>
              <a:ext uri="{FF2B5EF4-FFF2-40B4-BE49-F238E27FC236}">
                <a16:creationId xmlns:a16="http://schemas.microsoft.com/office/drawing/2014/main" id="{35AD0CD4-FB1B-D512-AE4E-679D591B16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7858" y="1576342"/>
            <a:ext cx="4534015" cy="3170162"/>
          </a:xfrm>
          <a:prstGeom prst="rect">
            <a:avLst/>
          </a:prstGeom>
        </p:spPr>
      </p:pic>
    </p:spTree>
    <p:extLst>
      <p:ext uri="{BB962C8B-B14F-4D97-AF65-F5344CB8AC3E}">
        <p14:creationId xmlns:p14="http://schemas.microsoft.com/office/powerpoint/2010/main" val="2647894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313125" y="-215119"/>
            <a:ext cx="10515600" cy="1325563"/>
          </a:xfrm>
        </p:spPr>
        <p:txBody>
          <a:bodyPr>
            <a:normAutofit/>
          </a:bodyPr>
          <a:lstStyle/>
          <a:p>
            <a:pPr lvl="0"/>
            <a:r>
              <a:rPr lang="en-US" sz="4000" dirty="0">
                <a:solidFill>
                  <a:schemeClr val="accent1">
                    <a:lumMod val="50000"/>
                  </a:schemeClr>
                </a:solidFill>
              </a:rPr>
              <a:t>Essential skills</a:t>
            </a:r>
          </a:p>
        </p:txBody>
      </p:sp>
      <p:pic>
        <p:nvPicPr>
          <p:cNvPr id="2" name="Picture 4">
            <a:extLst>
              <a:ext uri="{FF2B5EF4-FFF2-40B4-BE49-F238E27FC236}">
                <a16:creationId xmlns:a16="http://schemas.microsoft.com/office/drawing/2014/main" id="{C9302967-30C6-9E02-F403-686B344B94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704" y="1745383"/>
            <a:ext cx="1587168" cy="850853"/>
          </a:xfrm>
          <a:prstGeom prst="rect">
            <a:avLst/>
          </a:prstGeom>
        </p:spPr>
      </p:pic>
      <p:pic>
        <p:nvPicPr>
          <p:cNvPr id="3" name="Picture 5" descr="A picture containing logo&#10;&#10;Description automatically generated">
            <a:extLst>
              <a:ext uri="{FF2B5EF4-FFF2-40B4-BE49-F238E27FC236}">
                <a16:creationId xmlns:a16="http://schemas.microsoft.com/office/drawing/2014/main" id="{94BD7BFD-1591-E5F1-4FC8-D678EA8EE9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125" y="4786985"/>
            <a:ext cx="1586515" cy="877818"/>
          </a:xfrm>
          <a:prstGeom prst="rect">
            <a:avLst/>
          </a:prstGeom>
        </p:spPr>
      </p:pic>
      <p:sp>
        <p:nvSpPr>
          <p:cNvPr id="5" name="TextBox 4">
            <a:extLst>
              <a:ext uri="{FF2B5EF4-FFF2-40B4-BE49-F238E27FC236}">
                <a16:creationId xmlns:a16="http://schemas.microsoft.com/office/drawing/2014/main" id="{F229C13B-0EE9-601E-B40C-1B5C1FAB407E}"/>
              </a:ext>
            </a:extLst>
          </p:cNvPr>
          <p:cNvSpPr txBox="1"/>
          <p:nvPr/>
        </p:nvSpPr>
        <p:spPr>
          <a:xfrm>
            <a:off x="2133599" y="1589529"/>
            <a:ext cx="3962400"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Source Sans Pro"/>
                <a:ea typeface="Source Sans Pro"/>
              </a:rPr>
              <a:t>Cervical spine immobilization</a:t>
            </a:r>
          </a:p>
          <a:p>
            <a:pPr marL="285750" indent="-285750">
              <a:buFont typeface="Arial" panose="020B0604020202020204" pitchFamily="34" charset="0"/>
              <a:buChar char="•"/>
            </a:pPr>
            <a:r>
              <a:rPr lang="en-US" sz="2200" dirty="0">
                <a:latin typeface="Source Sans Pro"/>
                <a:ea typeface="Source Sans Pro"/>
              </a:rPr>
              <a:t>Head-tilt and chin-lift/jaw thrust</a:t>
            </a:r>
            <a:endParaRPr lang="en-US" sz="2200" dirty="0">
              <a:latin typeface="Source Sans Pro"/>
              <a:ea typeface="Source Sans Pro"/>
              <a:cs typeface="Calibri"/>
            </a:endParaRPr>
          </a:p>
          <a:p>
            <a:pPr marL="285750" indent="-285750">
              <a:buFont typeface="Arial" panose="020B0604020202020204" pitchFamily="34" charset="0"/>
              <a:buChar char="•"/>
            </a:pPr>
            <a:r>
              <a:rPr lang="en-US" sz="2200" dirty="0">
                <a:latin typeface="Source Sans Pro"/>
                <a:ea typeface="Source Sans Pro"/>
              </a:rPr>
              <a:t>Airway suctioning</a:t>
            </a:r>
            <a:endParaRPr lang="en-US" sz="2200" dirty="0">
              <a:latin typeface="Source Sans Pro"/>
              <a:ea typeface="Source Sans Pro"/>
              <a:cs typeface="Calibri"/>
            </a:endParaRPr>
          </a:p>
          <a:p>
            <a:pPr marL="285750" indent="-285750">
              <a:buFont typeface="Arial" panose="020B0604020202020204" pitchFamily="34" charset="0"/>
              <a:buChar char="•"/>
            </a:pPr>
            <a:r>
              <a:rPr lang="en-US" sz="2200" dirty="0">
                <a:latin typeface="Source Sans Pro"/>
                <a:ea typeface="Source Sans Pro"/>
              </a:rPr>
              <a:t>Management of choking</a:t>
            </a:r>
            <a:endParaRPr lang="en-US" sz="2200" dirty="0">
              <a:latin typeface="Source Sans Pro"/>
              <a:ea typeface="Source Sans Pro"/>
              <a:cs typeface="Calibri"/>
            </a:endParaRPr>
          </a:p>
          <a:p>
            <a:pPr marL="285750" indent="-285750">
              <a:buFont typeface="Arial" panose="020B0604020202020204" pitchFamily="34" charset="0"/>
              <a:buChar char="•"/>
            </a:pPr>
            <a:r>
              <a:rPr lang="en-US" sz="2200" dirty="0">
                <a:latin typeface="Source Sans Pro"/>
                <a:ea typeface="Source Sans Pro"/>
              </a:rPr>
              <a:t>Recovery position</a:t>
            </a:r>
            <a:endParaRPr lang="en-US" sz="2200" dirty="0">
              <a:latin typeface="Source Sans Pro"/>
              <a:ea typeface="Source Sans Pro"/>
              <a:cs typeface="Calibri"/>
            </a:endParaRPr>
          </a:p>
          <a:p>
            <a:pPr marL="285750" indent="-285750">
              <a:buFont typeface="Arial" panose="020B0604020202020204" pitchFamily="34" charset="0"/>
              <a:buChar char="•"/>
            </a:pPr>
            <a:r>
              <a:rPr lang="en-US" sz="2200" dirty="0">
                <a:latin typeface="Source Sans Pro"/>
                <a:ea typeface="Source Sans Pro"/>
              </a:rPr>
              <a:t>Nasopharyngeal (NPA) and oropharyngeal airway (OPA) placement</a:t>
            </a:r>
            <a:endParaRPr lang="en-US" sz="2200" dirty="0">
              <a:latin typeface="Source Sans Pro"/>
              <a:ea typeface="Source Sans Pro"/>
              <a:cs typeface="Calibri"/>
            </a:endParaRPr>
          </a:p>
        </p:txBody>
      </p:sp>
      <p:sp>
        <p:nvSpPr>
          <p:cNvPr id="6" name="TextBox 5">
            <a:extLst>
              <a:ext uri="{FF2B5EF4-FFF2-40B4-BE49-F238E27FC236}">
                <a16:creationId xmlns:a16="http://schemas.microsoft.com/office/drawing/2014/main" id="{F5AD09DA-E12A-478C-7014-9708FD22403A}"/>
              </a:ext>
            </a:extLst>
          </p:cNvPr>
          <p:cNvSpPr txBox="1"/>
          <p:nvPr/>
        </p:nvSpPr>
        <p:spPr>
          <a:xfrm>
            <a:off x="2097694" y="4734342"/>
            <a:ext cx="3962400" cy="21236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b="1" dirty="0">
                <a:latin typeface="Source Sans Pro"/>
                <a:ea typeface="Source Sans Pro"/>
              </a:rPr>
              <a:t>Oxygen administration</a:t>
            </a:r>
          </a:p>
          <a:p>
            <a:pPr marL="285750" indent="-285750">
              <a:buFont typeface="Arial" panose="020B0604020202020204" pitchFamily="34" charset="0"/>
              <a:buChar char="•"/>
            </a:pPr>
            <a:r>
              <a:rPr lang="en-US" sz="2200" dirty="0">
                <a:latin typeface="Source Sans Pro"/>
                <a:ea typeface="Source Sans Pro"/>
              </a:rPr>
              <a:t>Bag-valve-mask ventilation</a:t>
            </a:r>
            <a:endParaRPr lang="en-US" sz="2200" dirty="0">
              <a:latin typeface="Source Sans Pro"/>
              <a:ea typeface="Source Sans Pro"/>
              <a:cs typeface="Calibri"/>
            </a:endParaRPr>
          </a:p>
          <a:p>
            <a:pPr marL="285750" indent="-285750">
              <a:buFont typeface="Arial" panose="020B0604020202020204" pitchFamily="34" charset="0"/>
              <a:buChar char="•"/>
            </a:pPr>
            <a:r>
              <a:rPr lang="en-US" sz="2200" b="1" dirty="0">
                <a:latin typeface="Source Sans Pro"/>
                <a:ea typeface="Source Sans Pro"/>
              </a:rPr>
              <a:t>Needle-decompression for tension pneumothorax</a:t>
            </a:r>
            <a:endParaRPr lang="en-US" sz="2200" b="1" dirty="0">
              <a:latin typeface="Source Sans Pro"/>
              <a:ea typeface="Source Sans Pro"/>
              <a:cs typeface="Calibri"/>
            </a:endParaRPr>
          </a:p>
          <a:p>
            <a:pPr marL="285750" indent="-285750">
              <a:buFont typeface="Arial" panose="020B0604020202020204" pitchFamily="34" charset="0"/>
              <a:buChar char="•"/>
            </a:pPr>
            <a:r>
              <a:rPr lang="en-US" sz="2200" b="1" dirty="0">
                <a:latin typeface="Source Sans Pro"/>
                <a:ea typeface="Source Sans Pro"/>
              </a:rPr>
              <a:t>Three-sided dressing for chest wound</a:t>
            </a:r>
            <a:endParaRPr lang="en-US" sz="2200" b="1" dirty="0">
              <a:latin typeface="Source Sans Pro"/>
              <a:ea typeface="Source Sans Pro"/>
              <a:cs typeface="Calibri"/>
            </a:endParaRPr>
          </a:p>
        </p:txBody>
      </p:sp>
      <p:sp>
        <p:nvSpPr>
          <p:cNvPr id="7" name="TextBox 6">
            <a:extLst>
              <a:ext uri="{FF2B5EF4-FFF2-40B4-BE49-F238E27FC236}">
                <a16:creationId xmlns:a16="http://schemas.microsoft.com/office/drawing/2014/main" id="{29373313-29C4-1DFA-BF9B-EC1C52FD04F5}"/>
              </a:ext>
            </a:extLst>
          </p:cNvPr>
          <p:cNvSpPr txBox="1"/>
          <p:nvPr/>
        </p:nvSpPr>
        <p:spPr>
          <a:xfrm>
            <a:off x="7670932" y="646001"/>
            <a:ext cx="4359188" cy="3477875"/>
          </a:xfrm>
          <a:prstGeom prst="rect">
            <a:avLst/>
          </a:prstGeom>
          <a:noFill/>
        </p:spPr>
        <p:txBody>
          <a:bodyPr wrap="square" lIns="91440" tIns="45720" rIns="91440" bIns="45720" rtlCol="0" anchor="t">
            <a:spAutoFit/>
          </a:bodyPr>
          <a:lstStyle/>
          <a:p>
            <a:pPr marL="285750" lvl="0" indent="-285750">
              <a:buFont typeface="Arial" panose="020B0604020202020204" pitchFamily="34" charset="0"/>
              <a:buChar char="•"/>
            </a:pPr>
            <a:r>
              <a:rPr lang="en-US" sz="2200" b="1" dirty="0">
                <a:latin typeface="Source Sans Pro"/>
                <a:ea typeface="Source Sans Pro"/>
              </a:rPr>
              <a:t>Intravenous (IV) line placement</a:t>
            </a:r>
          </a:p>
          <a:p>
            <a:pPr marL="285750" lvl="0" indent="-285750">
              <a:buFont typeface="Arial" panose="020B0604020202020204" pitchFamily="34" charset="0"/>
              <a:buChar char="•"/>
            </a:pPr>
            <a:r>
              <a:rPr lang="en-US" sz="2200" b="1" dirty="0">
                <a:latin typeface="Source Sans Pro"/>
                <a:ea typeface="Source Sans Pro"/>
              </a:rPr>
              <a:t>IV fluid resuscitation</a:t>
            </a:r>
          </a:p>
          <a:p>
            <a:pPr marL="285750" lvl="0" indent="-285750">
              <a:buFont typeface="Arial" panose="020B0604020202020204" pitchFamily="34" charset="0"/>
              <a:buChar char="•"/>
            </a:pPr>
            <a:r>
              <a:rPr lang="en-US" sz="2200" dirty="0">
                <a:latin typeface="Source Sans Pro"/>
                <a:ea typeface="Source Sans Pro"/>
              </a:rPr>
              <a:t>Direct pressure/ deep wound packing for </a:t>
            </a:r>
            <a:r>
              <a:rPr lang="en-US" sz="2200" dirty="0" err="1">
                <a:latin typeface="Source Sans Pro"/>
                <a:ea typeface="Source Sans Pro"/>
              </a:rPr>
              <a:t>haemorrhage</a:t>
            </a:r>
            <a:r>
              <a:rPr lang="en-US" sz="2200" dirty="0">
                <a:latin typeface="Source Sans Pro"/>
                <a:ea typeface="Source Sans Pro"/>
              </a:rPr>
              <a:t> control</a:t>
            </a:r>
          </a:p>
          <a:p>
            <a:pPr marL="285750" lvl="0" indent="-285750">
              <a:buFont typeface="Arial" panose="020B0604020202020204" pitchFamily="34" charset="0"/>
              <a:buChar char="•"/>
            </a:pPr>
            <a:r>
              <a:rPr lang="en-US" sz="2200" dirty="0">
                <a:latin typeface="Source Sans Pro"/>
                <a:ea typeface="Source Sans Pro"/>
              </a:rPr>
              <a:t>Tourniquet for </a:t>
            </a:r>
            <a:r>
              <a:rPr lang="en-US" sz="2200" dirty="0" err="1">
                <a:latin typeface="Source Sans Pro"/>
                <a:ea typeface="Source Sans Pro"/>
              </a:rPr>
              <a:t>haemorrhage</a:t>
            </a:r>
            <a:r>
              <a:rPr lang="en-US" sz="2200" dirty="0">
                <a:latin typeface="Source Sans Pro"/>
                <a:ea typeface="Source Sans Pro"/>
              </a:rPr>
              <a:t> control</a:t>
            </a:r>
          </a:p>
          <a:p>
            <a:pPr marL="285750" lvl="0" indent="-285750">
              <a:buFont typeface="Arial" panose="020B0604020202020204" pitchFamily="34" charset="0"/>
              <a:buChar char="•"/>
            </a:pPr>
            <a:r>
              <a:rPr lang="en-US" sz="2200" dirty="0">
                <a:latin typeface="Source Sans Pro"/>
                <a:ea typeface="Source Sans Pro"/>
              </a:rPr>
              <a:t>Pelvic binding</a:t>
            </a:r>
          </a:p>
          <a:p>
            <a:pPr marL="285750" indent="-285750">
              <a:buFont typeface="Arial" panose="020B0604020202020204" pitchFamily="34" charset="0"/>
              <a:buChar char="•"/>
            </a:pPr>
            <a:r>
              <a:rPr lang="en-US" sz="2200" dirty="0">
                <a:latin typeface="Source Sans Pro"/>
                <a:ea typeface="Source Sans Pro"/>
              </a:rPr>
              <a:t>Fracture immobilization</a:t>
            </a:r>
          </a:p>
          <a:p>
            <a:pPr marL="285750" indent="-285750">
              <a:buFont typeface="Arial" panose="020B0604020202020204" pitchFamily="34" charset="0"/>
              <a:buChar char="•"/>
            </a:pPr>
            <a:r>
              <a:rPr lang="en-US" sz="2200" b="1" dirty="0">
                <a:latin typeface="Source Sans Pro"/>
                <a:ea typeface="Source Sans Pro"/>
              </a:rPr>
              <a:t>Skin pinch test</a:t>
            </a:r>
          </a:p>
          <a:p>
            <a:pPr marL="285750" indent="-285750">
              <a:buFont typeface="Arial" panose="020B0604020202020204" pitchFamily="34" charset="0"/>
              <a:buChar char="•"/>
            </a:pPr>
            <a:r>
              <a:rPr lang="en-US" sz="2200" b="1" dirty="0">
                <a:latin typeface="Source Sans Pro"/>
                <a:ea typeface="Source Sans Pro"/>
              </a:rPr>
              <a:t>Uterine massage</a:t>
            </a:r>
          </a:p>
        </p:txBody>
      </p:sp>
      <p:pic>
        <p:nvPicPr>
          <p:cNvPr id="8" name="Picture 6" descr="A picture containing icon&#10;&#10;Description automatically generated">
            <a:extLst>
              <a:ext uri="{FF2B5EF4-FFF2-40B4-BE49-F238E27FC236}">
                <a16:creationId xmlns:a16="http://schemas.microsoft.com/office/drawing/2014/main" id="{DDF67081-636F-1418-5740-23FCA25BB5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60094" y="684551"/>
            <a:ext cx="1610838" cy="850853"/>
          </a:xfrm>
          <a:prstGeom prst="rect">
            <a:avLst/>
          </a:prstGeom>
        </p:spPr>
      </p:pic>
      <p:sp>
        <p:nvSpPr>
          <p:cNvPr id="9" name="TextBox 8">
            <a:extLst>
              <a:ext uri="{FF2B5EF4-FFF2-40B4-BE49-F238E27FC236}">
                <a16:creationId xmlns:a16="http://schemas.microsoft.com/office/drawing/2014/main" id="{DD96B56C-79EF-C3E4-7DE1-F954713E213D}"/>
              </a:ext>
            </a:extLst>
          </p:cNvPr>
          <p:cNvSpPr txBox="1"/>
          <p:nvPr/>
        </p:nvSpPr>
        <p:spPr>
          <a:xfrm>
            <a:off x="7684390" y="4134339"/>
            <a:ext cx="3930746" cy="17851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Source Sans Pro"/>
                <a:ea typeface="Source Sans Pro"/>
              </a:rPr>
              <a:t>Full spine immobilization </a:t>
            </a:r>
          </a:p>
          <a:p>
            <a:pPr marL="285750" indent="-285750">
              <a:buFont typeface="Arial" panose="020B0604020202020204" pitchFamily="34" charset="0"/>
              <a:buChar char="•"/>
            </a:pPr>
            <a:r>
              <a:rPr lang="en-US" sz="2200" dirty="0">
                <a:latin typeface="Source Sans Pro"/>
                <a:ea typeface="Source Sans Pro"/>
              </a:rPr>
              <a:t>AVPU and Glasgow Coma Scale assessment</a:t>
            </a:r>
            <a:endParaRPr lang="en-US" sz="2200" dirty="0">
              <a:latin typeface="Source Sans Pro"/>
              <a:ea typeface="Source Sans Pro"/>
              <a:cs typeface="Calibri"/>
            </a:endParaRPr>
          </a:p>
          <a:p>
            <a:pPr marL="285750" lvl="0" indent="-285750">
              <a:buFont typeface="Arial" panose="020B0604020202020204" pitchFamily="34" charset="0"/>
              <a:buChar char="•"/>
            </a:pPr>
            <a:r>
              <a:rPr lang="en-US" sz="2200" dirty="0">
                <a:latin typeface="Source Sans Pro"/>
                <a:ea typeface="Source Sans Pro"/>
              </a:rPr>
              <a:t>Glucose administration</a:t>
            </a:r>
            <a:endParaRPr lang="en-US" sz="2200" dirty="0">
              <a:latin typeface="Source Sans Pro"/>
              <a:ea typeface="Source Sans Pro"/>
              <a:cs typeface="Calibri"/>
            </a:endParaRPr>
          </a:p>
          <a:p>
            <a:endParaRPr lang="en-US" sz="2200" dirty="0">
              <a:latin typeface="Source Sans Pro"/>
              <a:ea typeface="Source Sans Pro"/>
            </a:endParaRPr>
          </a:p>
        </p:txBody>
      </p:sp>
      <p:sp>
        <p:nvSpPr>
          <p:cNvPr id="12" name="TextBox 11">
            <a:extLst>
              <a:ext uri="{FF2B5EF4-FFF2-40B4-BE49-F238E27FC236}">
                <a16:creationId xmlns:a16="http://schemas.microsoft.com/office/drawing/2014/main" id="{08E69147-FD3B-EA99-1BA7-7A8BFFB4D855}"/>
              </a:ext>
            </a:extLst>
          </p:cNvPr>
          <p:cNvSpPr txBox="1"/>
          <p:nvPr/>
        </p:nvSpPr>
        <p:spPr>
          <a:xfrm>
            <a:off x="7693114" y="5499151"/>
            <a:ext cx="4185761" cy="1107996"/>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200" dirty="0">
                <a:latin typeface="Source Sans Pro"/>
                <a:ea typeface="Source Sans Pro"/>
              </a:rPr>
              <a:t>Wound and </a:t>
            </a:r>
            <a:r>
              <a:rPr lang="en-US" sz="2200" b="1" dirty="0">
                <a:latin typeface="Source Sans Pro"/>
                <a:ea typeface="Source Sans Pro"/>
              </a:rPr>
              <a:t>burn management</a:t>
            </a:r>
          </a:p>
          <a:p>
            <a:pPr marL="285750" lvl="0" indent="-285750">
              <a:buFont typeface="Arial" panose="020B0604020202020204" pitchFamily="34" charset="0"/>
              <a:buChar char="•"/>
            </a:pPr>
            <a:r>
              <a:rPr lang="en-US" sz="2200" dirty="0">
                <a:latin typeface="Source Sans Pro"/>
                <a:ea typeface="Source Sans Pro"/>
              </a:rPr>
              <a:t>Snake bite management</a:t>
            </a:r>
            <a:endParaRPr lang="en-US" sz="2200" dirty="0">
              <a:latin typeface="Source Sans Pro"/>
              <a:ea typeface="Source Sans Pro"/>
              <a:cs typeface="Calibri"/>
            </a:endParaRPr>
          </a:p>
          <a:p>
            <a:pPr marL="285750" lvl="0" indent="-285750">
              <a:buFont typeface="Arial" panose="020B0604020202020204" pitchFamily="34" charset="0"/>
              <a:buChar char="•"/>
            </a:pPr>
            <a:r>
              <a:rPr lang="en-US" sz="2200" dirty="0">
                <a:latin typeface="Source Sans Pro"/>
                <a:ea typeface="Source Sans Pro"/>
              </a:rPr>
              <a:t>Log roll</a:t>
            </a:r>
            <a:endParaRPr lang="en-US" sz="2200" dirty="0">
              <a:latin typeface="Source Sans Pro"/>
              <a:ea typeface="Source Sans Pro"/>
              <a:cs typeface="Calibri"/>
            </a:endParaRPr>
          </a:p>
        </p:txBody>
      </p:sp>
      <p:sp>
        <p:nvSpPr>
          <p:cNvPr id="13" name="TextBox 12">
            <a:extLst>
              <a:ext uri="{FF2B5EF4-FFF2-40B4-BE49-F238E27FC236}">
                <a16:creationId xmlns:a16="http://schemas.microsoft.com/office/drawing/2014/main" id="{4D7C2E2C-C274-9613-3F29-51090BC077CA}"/>
              </a:ext>
            </a:extLst>
          </p:cNvPr>
          <p:cNvSpPr txBox="1"/>
          <p:nvPr/>
        </p:nvSpPr>
        <p:spPr>
          <a:xfrm>
            <a:off x="551932" y="1041043"/>
            <a:ext cx="1258678" cy="523220"/>
          </a:xfrm>
          <a:prstGeom prst="rect">
            <a:avLst/>
          </a:prstGeom>
          <a:noFill/>
        </p:spPr>
        <p:txBody>
          <a:bodyPr wrap="none" lIns="91440" tIns="45720" rIns="91440" bIns="45720" rtlCol="0" anchor="t">
            <a:spAutoFit/>
          </a:bodyPr>
          <a:lstStyle/>
          <a:p>
            <a:r>
              <a:rPr lang="en-US" sz="2800" dirty="0">
                <a:solidFill>
                  <a:schemeClr val="accent1">
                    <a:lumMod val="50000"/>
                  </a:schemeClr>
                </a:solidFill>
                <a:latin typeface="Source Sans Pro"/>
                <a:ea typeface="Source Sans Pro"/>
              </a:rPr>
              <a:t>Overall</a:t>
            </a:r>
            <a:endParaRPr lang="en-US" dirty="0">
              <a:solidFill>
                <a:schemeClr val="accent1">
                  <a:lumMod val="50000"/>
                </a:schemeClr>
              </a:solidFill>
              <a:latin typeface="Source Sans Pro"/>
              <a:ea typeface="Source Sans Pro"/>
            </a:endParaRPr>
          </a:p>
        </p:txBody>
      </p:sp>
      <p:sp>
        <p:nvSpPr>
          <p:cNvPr id="14" name="TextBox 13">
            <a:extLst>
              <a:ext uri="{FF2B5EF4-FFF2-40B4-BE49-F238E27FC236}">
                <a16:creationId xmlns:a16="http://schemas.microsoft.com/office/drawing/2014/main" id="{F66A3972-A001-54A3-A64F-A2F59BCE6C5F}"/>
              </a:ext>
            </a:extLst>
          </p:cNvPr>
          <p:cNvSpPr txBox="1"/>
          <p:nvPr/>
        </p:nvSpPr>
        <p:spPr>
          <a:xfrm>
            <a:off x="2133600" y="865115"/>
            <a:ext cx="2691763" cy="1107996"/>
          </a:xfrm>
          <a:prstGeom prst="rect">
            <a:avLst/>
          </a:prstGeom>
          <a:noFill/>
        </p:spPr>
        <p:txBody>
          <a:bodyPr wrap="none" lIns="91440" tIns="45720" rIns="91440" bIns="45720" rtlCol="0" anchor="t">
            <a:spAutoFit/>
          </a:bodyPr>
          <a:lstStyle/>
          <a:p>
            <a:pPr marL="285750" indent="-285750">
              <a:buFont typeface="Arial" panose="020B0604020202020204" pitchFamily="34" charset="0"/>
              <a:buChar char="•"/>
            </a:pPr>
            <a:r>
              <a:rPr lang="en-US" sz="2200" dirty="0">
                <a:latin typeface="Source Sans Pro"/>
                <a:ea typeface="Source Sans Pro"/>
              </a:rPr>
              <a:t>Assessing ABCDE</a:t>
            </a:r>
          </a:p>
          <a:p>
            <a:pPr marL="285750" indent="-285750">
              <a:buFont typeface="Arial" panose="020B0604020202020204" pitchFamily="34" charset="0"/>
              <a:buChar char="•"/>
            </a:pPr>
            <a:r>
              <a:rPr lang="en-US" sz="2200" b="1" dirty="0">
                <a:latin typeface="Source Sans Pro"/>
                <a:ea typeface="Source Sans Pro"/>
              </a:rPr>
              <a:t>Secondary survey</a:t>
            </a:r>
          </a:p>
          <a:p>
            <a:endParaRPr lang="en-US" sz="2200" dirty="0">
              <a:latin typeface="Source Sans Pro"/>
              <a:ea typeface="Source Sans Pro"/>
            </a:endParaRPr>
          </a:p>
        </p:txBody>
      </p:sp>
      <p:pic>
        <p:nvPicPr>
          <p:cNvPr id="15" name="Picture 4" descr="A picture containing text, clipart&#10;&#10;Description automatically generated">
            <a:extLst>
              <a:ext uri="{FF2B5EF4-FFF2-40B4-BE49-F238E27FC236}">
                <a16:creationId xmlns:a16="http://schemas.microsoft.com/office/drawing/2014/main" id="{8FEABA08-C48A-8133-7BFD-A21C8E072C4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53365" y="4123876"/>
            <a:ext cx="1588391" cy="852715"/>
          </a:xfrm>
          <a:prstGeom prst="rect">
            <a:avLst/>
          </a:prstGeom>
        </p:spPr>
      </p:pic>
      <p:pic>
        <p:nvPicPr>
          <p:cNvPr id="16" name="Picture 3" descr="A picture containing text, clipart&#10;&#10;Description automatically generated">
            <a:extLst>
              <a:ext uri="{FF2B5EF4-FFF2-40B4-BE49-F238E27FC236}">
                <a16:creationId xmlns:a16="http://schemas.microsoft.com/office/drawing/2014/main" id="{FFB7CF3D-EC6A-D87C-2C2A-6FF71156782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53364" y="5569248"/>
            <a:ext cx="1588391" cy="843833"/>
          </a:xfrm>
          <a:prstGeom prst="rect">
            <a:avLst/>
          </a:prstGeom>
        </p:spPr>
      </p:pic>
    </p:spTree>
    <p:extLst>
      <p:ext uri="{BB962C8B-B14F-4D97-AF65-F5344CB8AC3E}">
        <p14:creationId xmlns:p14="http://schemas.microsoft.com/office/powerpoint/2010/main" val="490122150"/>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368"/>
            <a:ext cx="10515600" cy="1325563"/>
          </a:xfrm>
        </p:spPr>
        <p:txBody>
          <a:bodyPr>
            <a:normAutofit/>
          </a:bodyPr>
          <a:lstStyle/>
          <a:p>
            <a:r>
              <a:rPr lang="en-US" sz="4000">
                <a:solidFill>
                  <a:srgbClr val="1F3864"/>
                </a:solidFill>
              </a:rPr>
              <a:t>Secondary Exam Findings</a:t>
            </a:r>
          </a:p>
        </p:txBody>
      </p:sp>
      <p:sp>
        <p:nvSpPr>
          <p:cNvPr id="3" name="Content Placeholder 2"/>
          <p:cNvSpPr>
            <a:spLocks noGrp="1"/>
          </p:cNvSpPr>
          <p:nvPr>
            <p:ph idx="1"/>
          </p:nvPr>
        </p:nvSpPr>
        <p:spPr>
          <a:xfrm>
            <a:off x="838200" y="1888298"/>
            <a:ext cx="6839553"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conjunctiva (inside of lower eyelid).</a:t>
            </a:r>
          </a:p>
          <a:p>
            <a:pPr lvl="1"/>
            <a:r>
              <a:rPr lang="en-US" dirty="0">
                <a:latin typeface="Source Sans Pro"/>
                <a:ea typeface="Source Sans Pro"/>
                <a:cs typeface="Roboto"/>
              </a:rPr>
              <a:t>Everyone should have pink, most skin on the inside of the eyelid.</a:t>
            </a:r>
          </a:p>
          <a:p>
            <a:pPr lvl="1"/>
            <a:r>
              <a:rPr lang="en-US" dirty="0">
                <a:latin typeface="Source Sans Pro"/>
                <a:ea typeface="Source Sans Pro"/>
                <a:cs typeface="Roboto"/>
              </a:rPr>
              <a:t>Pale or white conjunctiva can indicate blood loss. </a:t>
            </a:r>
            <a:endParaRPr lang="en-US" dirty="0"/>
          </a:p>
          <a:p>
            <a:pPr lvl="1"/>
            <a:endParaRPr lang="en-US" dirty="0"/>
          </a:p>
          <a:p>
            <a:pPr lvl="1"/>
            <a:endParaRPr lang="en-US" dirty="0"/>
          </a:p>
        </p:txBody>
      </p:sp>
      <p:pic>
        <p:nvPicPr>
          <p:cNvPr id="5" name="Picture 5" descr="A picture containing shape&#10;&#10;Description automatically generated">
            <a:extLst>
              <a:ext uri="{FF2B5EF4-FFF2-40B4-BE49-F238E27FC236}">
                <a16:creationId xmlns:a16="http://schemas.microsoft.com/office/drawing/2014/main" id="{C97233A5-E263-340E-2C4F-09606EDB5E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1302" y="1892860"/>
            <a:ext cx="3010097" cy="2099740"/>
          </a:xfrm>
          <a:prstGeom prst="rect">
            <a:avLst/>
          </a:prstGeom>
        </p:spPr>
      </p:pic>
    </p:spTree>
    <p:extLst>
      <p:ext uri="{BB962C8B-B14F-4D97-AF65-F5344CB8AC3E}">
        <p14:creationId xmlns:p14="http://schemas.microsoft.com/office/powerpoint/2010/main" val="1376483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838"/>
            <a:ext cx="10515600" cy="1325563"/>
          </a:xfrm>
        </p:spPr>
        <p:txBody>
          <a:bodyPr>
            <a:normAutofit/>
          </a:bodyPr>
          <a:lstStyle/>
          <a:p>
            <a:r>
              <a:rPr lang="en-US" sz="4000" dirty="0">
                <a:solidFill>
                  <a:srgbClr val="1F3864"/>
                </a:solidFill>
              </a:rPr>
              <a:t>Secondary Exam Findings</a:t>
            </a:r>
          </a:p>
        </p:txBody>
      </p:sp>
      <p:sp>
        <p:nvSpPr>
          <p:cNvPr id="3" name="Content Placeholder 2"/>
          <p:cNvSpPr>
            <a:spLocks noGrp="1"/>
          </p:cNvSpPr>
          <p:nvPr>
            <p:ph idx="1"/>
          </p:nvPr>
        </p:nvSpPr>
        <p:spPr>
          <a:xfrm>
            <a:off x="838200" y="1357120"/>
            <a:ext cx="9395012" cy="5135755"/>
          </a:xfrm>
        </p:spPr>
        <p:txBody>
          <a:bodyPr vert="horz" lIns="91440" tIns="45720" rIns="91440" bIns="45720" rtlCol="0" anchor="t">
            <a:no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mental status.</a:t>
            </a:r>
          </a:p>
          <a:p>
            <a:pPr lvl="1"/>
            <a:r>
              <a:rPr lang="en-US" dirty="0">
                <a:latin typeface="Source Sans Pro"/>
                <a:ea typeface="Source Sans Pro"/>
                <a:cs typeface="Roboto"/>
              </a:rPr>
              <a:t>Confusion in a patient with poor perfusion suggests severe shock.</a:t>
            </a:r>
            <a:endParaRPr lang="en-US" dirty="0"/>
          </a:p>
          <a:p>
            <a:pPr lvl="1"/>
            <a:endParaRPr lang="en-US" dirty="0">
              <a:latin typeface="Source Sans Pro"/>
              <a:ea typeface="Source Sans Pro"/>
            </a:endParaRPr>
          </a:p>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for fever.</a:t>
            </a:r>
          </a:p>
          <a:p>
            <a:pPr lvl="1"/>
            <a:r>
              <a:rPr lang="en-US" dirty="0">
                <a:latin typeface="Source Sans Pro"/>
                <a:ea typeface="Source Sans Pro"/>
                <a:cs typeface="Roboto"/>
              </a:rPr>
              <a:t>Fever in a patient with shock suggests severe infection.</a:t>
            </a:r>
            <a:endParaRPr lang="en-US" dirty="0"/>
          </a:p>
          <a:p>
            <a:pPr lvl="1"/>
            <a:endParaRPr lang="en-US" dirty="0">
              <a:latin typeface="Source Sans Pro"/>
              <a:ea typeface="Source Sans Pro"/>
            </a:endParaRPr>
          </a:p>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blood sugar.</a:t>
            </a:r>
          </a:p>
          <a:p>
            <a:pPr lvl="1"/>
            <a:r>
              <a:rPr lang="en-US" dirty="0">
                <a:latin typeface="Source Sans Pro"/>
                <a:ea typeface="Source Sans Pro"/>
                <a:cs typeface="Roboto"/>
              </a:rPr>
              <a:t>Low blood sugar can sometimes look like shock (without low blood pressure).</a:t>
            </a:r>
            <a:endParaRPr lang="en-US" dirty="0"/>
          </a:p>
          <a:p>
            <a:pPr lvl="1"/>
            <a:r>
              <a:rPr lang="en-US" dirty="0">
                <a:latin typeface="Source Sans Pro"/>
                <a:ea typeface="Source Sans Pro"/>
                <a:cs typeface="Roboto"/>
              </a:rPr>
              <a:t>Give GLUCOSE if less than 3.5 mmol/L.</a:t>
            </a:r>
          </a:p>
          <a:p>
            <a:pPr lvl="1"/>
            <a:r>
              <a:rPr lang="en-US" dirty="0">
                <a:latin typeface="Source Sans Pro"/>
                <a:ea typeface="Source Sans Pro"/>
                <a:cs typeface="Roboto"/>
              </a:rPr>
              <a:t>If you cannot check a blood glucose and the person has altered mental status, a history of diabetes or another reason to be hypoglycemic (malaria, taking quinine, is very ill or malnourished), give GLUCOSE. </a:t>
            </a:r>
            <a:endParaRPr lang="en-US" dirty="0"/>
          </a:p>
          <a:p>
            <a:pPr lvl="1"/>
            <a:endParaRPr lang="en-US" dirty="0"/>
          </a:p>
          <a:p>
            <a:pPr lvl="1"/>
            <a:endParaRPr lang="en-US" dirty="0"/>
          </a:p>
          <a:p>
            <a:pPr lvl="1"/>
            <a:endParaRPr lang="en-US" dirty="0"/>
          </a:p>
          <a:p>
            <a:endParaRPr lang="en-US" sz="2400" dirty="0"/>
          </a:p>
          <a:p>
            <a:pPr lvl="1"/>
            <a:endParaRPr lang="en-US" dirty="0"/>
          </a:p>
          <a:p>
            <a:pPr lvl="1"/>
            <a:endParaRPr lang="en-US" dirty="0"/>
          </a:p>
        </p:txBody>
      </p:sp>
      <p:pic>
        <p:nvPicPr>
          <p:cNvPr id="4" name="Picture 4" descr="A picture containing icon&#10;&#10;Description automatically generated">
            <a:extLst>
              <a:ext uri="{FF2B5EF4-FFF2-40B4-BE49-F238E27FC236}">
                <a16:creationId xmlns:a16="http://schemas.microsoft.com/office/drawing/2014/main" id="{1E8B8938-A418-3A7E-F194-B51E890F63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3855" y="2151246"/>
            <a:ext cx="2543368" cy="1773751"/>
          </a:xfrm>
          <a:prstGeom prst="rect">
            <a:avLst/>
          </a:prstGeom>
        </p:spPr>
      </p:pic>
    </p:spTree>
    <p:extLst>
      <p:ext uri="{BB962C8B-B14F-4D97-AF65-F5344CB8AC3E}">
        <p14:creationId xmlns:p14="http://schemas.microsoft.com/office/powerpoint/2010/main" val="4082844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Secondary Exam Findings</a:t>
            </a:r>
          </a:p>
        </p:txBody>
      </p:sp>
      <p:sp>
        <p:nvSpPr>
          <p:cNvPr id="3" name="Content Placeholder 2"/>
          <p:cNvSpPr>
            <a:spLocks noGrp="1"/>
          </p:cNvSpPr>
          <p:nvPr>
            <p:ph idx="1"/>
          </p:nvPr>
        </p:nvSpPr>
        <p:spPr>
          <a:xfrm>
            <a:off x="838200" y="1825625"/>
            <a:ext cx="7582711"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for severe abdominal pain</a:t>
            </a:r>
          </a:p>
          <a:p>
            <a:pPr marL="0" indent="0">
              <a:buNone/>
            </a:pPr>
            <a:endParaRPr lang="en-US" sz="2400" dirty="0">
              <a:latin typeface="Source Sans Pro"/>
              <a:ea typeface="Source Sans Pro"/>
            </a:endParaRPr>
          </a:p>
          <a:p>
            <a:pPr marL="0" indent="0">
              <a:buNone/>
            </a:pPr>
            <a:r>
              <a:rPr lang="en-US" sz="2400" b="1" dirty="0">
                <a:latin typeface="Source Sans Pro"/>
                <a:ea typeface="Source Sans Pro"/>
                <a:cs typeface="Roboto"/>
              </a:rPr>
              <a:t>FEEL:</a:t>
            </a:r>
            <a:r>
              <a:rPr lang="en-US" sz="2400" dirty="0">
                <a:latin typeface="Source Sans Pro"/>
                <a:ea typeface="Source Sans Pro"/>
                <a:cs typeface="Roboto"/>
              </a:rPr>
              <a:t> for a very firm abdomen </a:t>
            </a:r>
            <a:endParaRPr lang="en-US" sz="2400" dirty="0">
              <a:cs typeface="Roboto"/>
            </a:endParaRPr>
          </a:p>
          <a:p>
            <a:pPr lvl="1"/>
            <a:r>
              <a:rPr lang="en-US" dirty="0">
                <a:latin typeface="Source Sans Pro"/>
                <a:ea typeface="Source Sans Pro"/>
                <a:cs typeface="Roboto"/>
              </a:rPr>
              <a:t>Pain can be a sign of bleeding or infection in the abdomen.</a:t>
            </a:r>
            <a:endParaRPr lang="en-US" dirty="0"/>
          </a:p>
          <a:p>
            <a:pPr lvl="1"/>
            <a:r>
              <a:rPr lang="en-US" dirty="0">
                <a:latin typeface="Source Sans Pro"/>
                <a:ea typeface="Source Sans Pro"/>
                <a:cs typeface="Roboto"/>
              </a:rPr>
              <a:t>In a patient that may be pregnant, this can be a sign of ectopic pregnancy.</a:t>
            </a:r>
            <a:endParaRPr lang="en-US" dirty="0"/>
          </a:p>
          <a:p>
            <a:pPr lvl="1"/>
            <a:endParaRPr lang="en-US" dirty="0"/>
          </a:p>
          <a:p>
            <a:pPr lvl="1"/>
            <a:endParaRPr lang="en-US" dirty="0"/>
          </a:p>
        </p:txBody>
      </p:sp>
      <p:pic>
        <p:nvPicPr>
          <p:cNvPr id="5" name="Picture 4">
            <a:extLst>
              <a:ext uri="{FF2B5EF4-FFF2-40B4-BE49-F238E27FC236}">
                <a16:creationId xmlns:a16="http://schemas.microsoft.com/office/drawing/2014/main" id="{73CB03E5-65BF-1023-628C-67CFA02D15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0911" y="1948070"/>
            <a:ext cx="3095887" cy="2159584"/>
          </a:xfrm>
          <a:prstGeom prst="rect">
            <a:avLst/>
          </a:prstGeom>
        </p:spPr>
      </p:pic>
    </p:spTree>
    <p:extLst>
      <p:ext uri="{BB962C8B-B14F-4D97-AF65-F5344CB8AC3E}">
        <p14:creationId xmlns:p14="http://schemas.microsoft.com/office/powerpoint/2010/main" val="4176053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165" y="369257"/>
            <a:ext cx="10515600" cy="1325563"/>
          </a:xfrm>
        </p:spPr>
        <p:txBody>
          <a:bodyPr>
            <a:normAutofit/>
          </a:bodyPr>
          <a:lstStyle/>
          <a:p>
            <a:r>
              <a:rPr lang="en-US" sz="4000" dirty="0">
                <a:solidFill>
                  <a:srgbClr val="1F3864"/>
                </a:solidFill>
              </a:rPr>
              <a:t>Secondary Exam Findings</a:t>
            </a:r>
          </a:p>
        </p:txBody>
      </p:sp>
      <p:sp>
        <p:nvSpPr>
          <p:cNvPr id="3" name="Content Placeholder 2"/>
          <p:cNvSpPr>
            <a:spLocks noGrp="1"/>
          </p:cNvSpPr>
          <p:nvPr>
            <p:ph idx="1"/>
          </p:nvPr>
        </p:nvSpPr>
        <p:spPr>
          <a:xfrm>
            <a:off x="626165" y="1779242"/>
            <a:ext cx="7862047"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urine </a:t>
            </a:r>
            <a:r>
              <a:rPr lang="en-US" sz="2400" dirty="0" err="1">
                <a:latin typeface="Source Sans Pro"/>
                <a:ea typeface="Source Sans Pro"/>
                <a:cs typeface="Roboto"/>
              </a:rPr>
              <a:t>colour</a:t>
            </a:r>
            <a:r>
              <a:rPr lang="en-US" sz="2400" dirty="0">
                <a:latin typeface="Source Sans Pro"/>
                <a:ea typeface="Source Sans Pro"/>
                <a:cs typeface="Roboto"/>
              </a:rPr>
              <a:t> and volume.</a:t>
            </a:r>
          </a:p>
          <a:p>
            <a:pPr lvl="1"/>
            <a:r>
              <a:rPr lang="en-US" dirty="0">
                <a:latin typeface="Source Sans Pro"/>
                <a:ea typeface="Source Sans Pro"/>
                <a:cs typeface="Roboto"/>
              </a:rPr>
              <a:t>Small amounts of darker urine may suggest dehydration.</a:t>
            </a:r>
            <a:endParaRPr lang="en-US" dirty="0"/>
          </a:p>
          <a:p>
            <a:pPr lvl="1"/>
            <a:endParaRPr lang="en-US" dirty="0"/>
          </a:p>
          <a:p>
            <a:pPr lvl="1"/>
            <a:endParaRPr lang="en-US" dirty="0">
              <a:latin typeface="Source Sans Pro"/>
              <a:ea typeface="Source Sans Pro"/>
            </a:endParaRPr>
          </a:p>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stool.</a:t>
            </a:r>
          </a:p>
          <a:p>
            <a:pPr lvl="1"/>
            <a:r>
              <a:rPr lang="en-US" dirty="0">
                <a:latin typeface="Source Sans Pro"/>
                <a:ea typeface="Source Sans Pro"/>
                <a:cs typeface="Roboto"/>
              </a:rPr>
              <a:t>Significant </a:t>
            </a:r>
            <a:r>
              <a:rPr lang="en-US" dirty="0" err="1">
                <a:latin typeface="Source Sans Pro"/>
                <a:ea typeface="Source Sans Pro"/>
                <a:cs typeface="Roboto"/>
              </a:rPr>
              <a:t>diarrhoea</a:t>
            </a:r>
            <a:r>
              <a:rPr lang="en-US" dirty="0">
                <a:latin typeface="Source Sans Pro"/>
                <a:ea typeface="Source Sans Pro"/>
                <a:cs typeface="Roboto"/>
              </a:rPr>
              <a:t> can cause dehydration.</a:t>
            </a:r>
            <a:endParaRPr lang="en-US" dirty="0"/>
          </a:p>
          <a:p>
            <a:pPr lvl="1"/>
            <a:r>
              <a:rPr lang="en-US" dirty="0">
                <a:latin typeface="Source Sans Pro"/>
                <a:ea typeface="Source Sans Pro"/>
                <a:cs typeface="Roboto"/>
              </a:rPr>
              <a:t>A large amount of watery “rice water” stool suggests cholera which can lead to dehydration.</a:t>
            </a:r>
            <a:endParaRPr lang="en-US" dirty="0"/>
          </a:p>
          <a:p>
            <a:pPr lvl="1"/>
            <a:r>
              <a:rPr lang="en-US" dirty="0">
                <a:latin typeface="Source Sans Pro"/>
                <a:ea typeface="Source Sans Pro"/>
                <a:cs typeface="Roboto"/>
              </a:rPr>
              <a:t>Black, dark or reddish stool can suggest stomach or intestinal bleeding.</a:t>
            </a:r>
            <a:endParaRPr lang="en-US" dirty="0"/>
          </a:p>
          <a:p>
            <a:pPr lvl="1"/>
            <a:endParaRPr lang="en-US" dirty="0"/>
          </a:p>
          <a:p>
            <a:pPr lvl="1"/>
            <a:endParaRPr lang="en-US" dirty="0"/>
          </a:p>
        </p:txBody>
      </p:sp>
      <p:pic>
        <p:nvPicPr>
          <p:cNvPr id="5" name="Picture 4" descr="A picture containing logo&#10;&#10;Description automatically generated">
            <a:extLst>
              <a:ext uri="{FF2B5EF4-FFF2-40B4-BE49-F238E27FC236}">
                <a16:creationId xmlns:a16="http://schemas.microsoft.com/office/drawing/2014/main" id="{D44F0490-04B1-B612-6942-64F76551C2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4106" y="2309770"/>
            <a:ext cx="3254857" cy="2271238"/>
          </a:xfrm>
          <a:prstGeom prst="rect">
            <a:avLst/>
          </a:prstGeom>
        </p:spPr>
      </p:pic>
    </p:spTree>
    <p:extLst>
      <p:ext uri="{BB962C8B-B14F-4D97-AF65-F5344CB8AC3E}">
        <p14:creationId xmlns:p14="http://schemas.microsoft.com/office/powerpoint/2010/main" val="900601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rPr>
              <a:t>Secondary Exam Findings</a:t>
            </a:r>
          </a:p>
        </p:txBody>
      </p:sp>
      <p:sp>
        <p:nvSpPr>
          <p:cNvPr id="3" name="Content Placeholder 2"/>
          <p:cNvSpPr>
            <a:spLocks noGrp="1"/>
          </p:cNvSpPr>
          <p:nvPr>
            <p:ph idx="1"/>
          </p:nvPr>
        </p:nvSpPr>
        <p:spPr>
          <a:xfrm>
            <a:off x="838200" y="1606964"/>
            <a:ext cx="8157882" cy="4351338"/>
          </a:xfrm>
        </p:spPr>
        <p:txBody>
          <a:bodyPr vert="horz" lIns="91440" tIns="45720" rIns="91440" bIns="45720" rtlCol="0" anchor="t">
            <a:noAutofit/>
          </a:bodyPr>
          <a:lstStyle/>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for malnourishment.</a:t>
            </a:r>
          </a:p>
          <a:p>
            <a:pPr lvl="1"/>
            <a:r>
              <a:rPr lang="en-US" dirty="0">
                <a:latin typeface="Source Sans Pro"/>
                <a:ea typeface="Source Sans Pro"/>
                <a:cs typeface="Roboto"/>
              </a:rPr>
              <a:t>A malnourished patient requires a specialized rehydration plan.</a:t>
            </a:r>
            <a:endParaRPr lang="en-US" dirty="0"/>
          </a:p>
          <a:p>
            <a:pPr lvl="1"/>
            <a:r>
              <a:rPr lang="en-US" dirty="0">
                <a:latin typeface="Source Sans Pro"/>
                <a:ea typeface="Source Sans Pro"/>
                <a:cs typeface="Roboto"/>
              </a:rPr>
              <a:t>Be sure to ask about recent weight changes. </a:t>
            </a:r>
            <a:endParaRPr lang="en-US" dirty="0"/>
          </a:p>
          <a:p>
            <a:pPr marL="457200" lvl="1" indent="0">
              <a:buNone/>
            </a:pPr>
            <a:endParaRPr lang="en-US" dirty="0"/>
          </a:p>
          <a:p>
            <a:pPr lvl="1"/>
            <a:endParaRPr lang="en-US" dirty="0"/>
          </a:p>
          <a:p>
            <a:pPr marL="0" indent="0">
              <a:buNone/>
            </a:pPr>
            <a:r>
              <a:rPr lang="en-US" sz="2400" b="1" dirty="0">
                <a:latin typeface="Source Sans Pro"/>
                <a:ea typeface="Source Sans Pro"/>
                <a:cs typeface="Roboto"/>
              </a:rPr>
              <a:t>CHECK </a:t>
            </a:r>
            <a:r>
              <a:rPr lang="en-US" sz="2400" dirty="0">
                <a:latin typeface="Source Sans Pro"/>
                <a:ea typeface="Source Sans Pro"/>
                <a:cs typeface="Roboto"/>
              </a:rPr>
              <a:t>skin for swelling and rash.</a:t>
            </a:r>
          </a:p>
          <a:p>
            <a:pPr lvl="1"/>
            <a:r>
              <a:rPr lang="en-US" dirty="0">
                <a:latin typeface="Source Sans Pro"/>
                <a:ea typeface="Source Sans Pro"/>
                <a:cs typeface="Roboto"/>
              </a:rPr>
              <a:t>Swelling of mouth or body and rashes can indicate an allergic reaction.  </a:t>
            </a:r>
          </a:p>
          <a:p>
            <a:pPr lvl="1"/>
            <a:r>
              <a:rPr lang="en-US" dirty="0">
                <a:latin typeface="Source Sans Pro"/>
                <a:ea typeface="Source Sans Pro"/>
                <a:cs typeface="Roboto"/>
              </a:rPr>
              <a:t>Other rashes can indicate systemic infection.</a:t>
            </a:r>
          </a:p>
          <a:p>
            <a:pPr lvl="1"/>
            <a:r>
              <a:rPr lang="en-US" dirty="0">
                <a:latin typeface="Source Sans Pro"/>
                <a:ea typeface="Source Sans Pro"/>
                <a:cs typeface="Roboto"/>
              </a:rPr>
              <a:t>Swelling of both legs (oedema) can indicate heart failure.</a:t>
            </a:r>
            <a:endParaRPr lang="en-US" dirty="0">
              <a:cs typeface="Roboto"/>
            </a:endParaRPr>
          </a:p>
          <a:p>
            <a:pPr lvl="1"/>
            <a:r>
              <a:rPr lang="en-US" dirty="0">
                <a:latin typeface="Source Sans Pro"/>
                <a:ea typeface="Source Sans Pro"/>
                <a:cs typeface="Roboto"/>
              </a:rPr>
              <a:t>Sweating may occur with moderate to severe shock.</a:t>
            </a:r>
          </a:p>
        </p:txBody>
      </p:sp>
      <p:pic>
        <p:nvPicPr>
          <p:cNvPr id="5" name="Picture 5" descr="A picture containing text, vector graphics&#10;&#10;Description automatically generated">
            <a:extLst>
              <a:ext uri="{FF2B5EF4-FFF2-40B4-BE49-F238E27FC236}">
                <a16:creationId xmlns:a16="http://schemas.microsoft.com/office/drawing/2014/main" id="{A115E2B1-A210-36C5-3F43-4A9CC26F0F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80737" y="1690688"/>
            <a:ext cx="3057133" cy="3249405"/>
          </a:xfrm>
          <a:prstGeom prst="rect">
            <a:avLst/>
          </a:prstGeom>
        </p:spPr>
      </p:pic>
    </p:spTree>
    <p:extLst>
      <p:ext uri="{BB962C8B-B14F-4D97-AF65-F5344CB8AC3E}">
        <p14:creationId xmlns:p14="http://schemas.microsoft.com/office/powerpoint/2010/main" val="995928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50000"/>
                  </a:schemeClr>
                </a:solidFill>
              </a:rPr>
              <a:t>Workbook Question 2</a:t>
            </a:r>
          </a:p>
        </p:txBody>
      </p:sp>
      <p:sp>
        <p:nvSpPr>
          <p:cNvPr id="3" name="Content Placeholder 2"/>
          <p:cNvSpPr>
            <a:spLocks noGrp="1"/>
          </p:cNvSpPr>
          <p:nvPr>
            <p:ph idx="1"/>
          </p:nvPr>
        </p:nvSpPr>
        <p:spPr>
          <a:xfrm>
            <a:off x="838200" y="1027906"/>
            <a:ext cx="10354733" cy="5334000"/>
          </a:xfrm>
        </p:spPr>
        <p:txBody>
          <a:bodyPr>
            <a:noAutofit/>
          </a:bodyPr>
          <a:lstStyle/>
          <a:p>
            <a:pPr marL="0" indent="0">
              <a:buNone/>
            </a:pPr>
            <a:endParaRPr lang="en-US" sz="2400" dirty="0"/>
          </a:p>
          <a:p>
            <a:pPr marL="0" indent="0">
              <a:buNone/>
            </a:pPr>
            <a:r>
              <a:rPr lang="en-US" sz="2400" dirty="0"/>
              <a:t>Using the workbook section above, list what you need to CHECK in a person with shock</a:t>
            </a:r>
          </a:p>
          <a:p>
            <a:pPr marL="0" indent="0">
              <a:buNone/>
            </a:pPr>
            <a:r>
              <a:rPr lang="en-US" sz="1600" dirty="0"/>
              <a:t>1.</a:t>
            </a:r>
          </a:p>
          <a:p>
            <a:pPr marL="0" indent="0">
              <a:buNone/>
            </a:pPr>
            <a:r>
              <a:rPr lang="en-US" sz="1600" dirty="0"/>
              <a:t>2.</a:t>
            </a:r>
          </a:p>
          <a:p>
            <a:pPr marL="0" indent="0">
              <a:buNone/>
            </a:pPr>
            <a:r>
              <a:rPr lang="en-US" sz="1600" dirty="0"/>
              <a:t>3.</a:t>
            </a:r>
          </a:p>
          <a:p>
            <a:pPr marL="0" indent="0">
              <a:buNone/>
            </a:pPr>
            <a:r>
              <a:rPr lang="en-US" sz="1600" dirty="0"/>
              <a:t>4.</a:t>
            </a:r>
          </a:p>
          <a:p>
            <a:pPr marL="0" indent="0">
              <a:buNone/>
            </a:pPr>
            <a:r>
              <a:rPr lang="en-US" sz="1600" dirty="0"/>
              <a:t>5.</a:t>
            </a:r>
          </a:p>
          <a:p>
            <a:pPr marL="0" indent="0">
              <a:buNone/>
            </a:pPr>
            <a:r>
              <a:rPr lang="en-US" sz="1600" dirty="0"/>
              <a:t>6.</a:t>
            </a:r>
          </a:p>
          <a:p>
            <a:pPr marL="0" indent="0">
              <a:buNone/>
            </a:pPr>
            <a:r>
              <a:rPr lang="en-US" sz="1600" dirty="0"/>
              <a:t>7.</a:t>
            </a:r>
          </a:p>
          <a:p>
            <a:pPr marL="0" indent="0">
              <a:buNone/>
            </a:pPr>
            <a:r>
              <a:rPr lang="en-US" sz="1600" dirty="0"/>
              <a:t>8. </a:t>
            </a:r>
          </a:p>
          <a:p>
            <a:pPr marL="0" indent="0">
              <a:buNone/>
            </a:pPr>
            <a:r>
              <a:rPr lang="en-US" sz="1600" dirty="0"/>
              <a:t>9.</a:t>
            </a:r>
          </a:p>
          <a:p>
            <a:pPr marL="0" indent="0">
              <a:buNone/>
            </a:pPr>
            <a:r>
              <a:rPr lang="en-US" sz="1600" dirty="0"/>
              <a:t>10.</a:t>
            </a:r>
          </a:p>
          <a:p>
            <a:pPr marL="0" indent="0">
              <a:buNone/>
            </a:pPr>
            <a:r>
              <a:rPr lang="en-US" sz="1600" dirty="0"/>
              <a:t>11.</a:t>
            </a:r>
          </a:p>
          <a:p>
            <a:pPr marL="0" indent="0">
              <a:buNone/>
            </a:pPr>
            <a:r>
              <a:rPr lang="en-US" sz="1600" dirty="0"/>
              <a:t>12.</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70607" y="192846"/>
            <a:ext cx="1644651" cy="1285474"/>
          </a:xfrm>
          <a:prstGeom prst="rect">
            <a:avLst/>
          </a:prstGeom>
        </p:spPr>
      </p:pic>
    </p:spTree>
    <p:extLst>
      <p:ext uri="{BB962C8B-B14F-4D97-AF65-F5344CB8AC3E}">
        <p14:creationId xmlns:p14="http://schemas.microsoft.com/office/powerpoint/2010/main" val="510770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dirty="0">
                <a:solidFill>
                  <a:srgbClr val="FFFFFF"/>
                </a:solidFill>
                <a:latin typeface="Source Sans Pro"/>
                <a:ea typeface="Source Sans Pro"/>
                <a:cs typeface="Roboto"/>
              </a:rPr>
              <a:t>Shock</a:t>
            </a:r>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2" name="Picture 2">
            <a:extLst>
              <a:ext uri="{FF2B5EF4-FFF2-40B4-BE49-F238E27FC236}">
                <a16:creationId xmlns:a16="http://schemas.microsoft.com/office/drawing/2014/main" id="{09339D89-0850-55A7-8F14-411574DEA0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2457" y="107079"/>
            <a:ext cx="1085850" cy="1609725"/>
          </a:xfrm>
          <a:prstGeom prst="rect">
            <a:avLst/>
          </a:prstGeom>
        </p:spPr>
      </p:pic>
      <p:sp>
        <p:nvSpPr>
          <p:cNvPr id="6" name="TextBox 5">
            <a:extLst>
              <a:ext uri="{FF2B5EF4-FFF2-40B4-BE49-F238E27FC236}">
                <a16:creationId xmlns:a16="http://schemas.microsoft.com/office/drawing/2014/main" id="{4FFB576A-FBF6-A5A0-44CF-93CA680DA43C}"/>
              </a:ext>
            </a:extLst>
          </p:cNvPr>
          <p:cNvSpPr txBox="1"/>
          <p:nvPr/>
        </p:nvSpPr>
        <p:spPr>
          <a:xfrm>
            <a:off x="-2349" y="3259086"/>
            <a:ext cx="8772654" cy="523220"/>
          </a:xfrm>
          <a:prstGeom prst="rect">
            <a:avLst/>
          </a:prstGeom>
          <a:noFill/>
        </p:spPr>
        <p:txBody>
          <a:bodyPr wrap="square">
            <a:spAutoFit/>
          </a:bodyPr>
          <a:lstStyle/>
          <a:p>
            <a:pPr>
              <a:buSzPts val="2800"/>
            </a:pPr>
            <a:r>
              <a:rPr lang="en-US" sz="2800" b="1" dirty="0">
                <a:solidFill>
                  <a:schemeClr val="accent1">
                    <a:lumMod val="50000"/>
                  </a:schemeClr>
                </a:solidFill>
                <a:latin typeface="Source Sans Pro"/>
                <a:ea typeface="Quattrocento Sans"/>
                <a:cs typeface="Quattrocento Sans"/>
                <a:sym typeface="Quattrocento Sans"/>
              </a:rPr>
              <a:t>Part 2</a:t>
            </a:r>
            <a:r>
              <a:rPr lang="en-US" sz="2800" b="1" i="0" u="none" strike="noStrike" cap="none" dirty="0">
                <a:solidFill>
                  <a:schemeClr val="accent1">
                    <a:lumMod val="50000"/>
                  </a:schemeClr>
                </a:solidFill>
                <a:latin typeface="Source Sans Pro"/>
                <a:ea typeface="Quattrocento Sans"/>
                <a:cs typeface="Quattrocento Sans"/>
                <a:sym typeface="Quattrocento Sans"/>
              </a:rPr>
              <a:t>:</a:t>
            </a:r>
            <a:r>
              <a:rPr lang="en-US" sz="2800" b="1" dirty="0">
                <a:solidFill>
                  <a:schemeClr val="accent1">
                    <a:lumMod val="50000"/>
                  </a:schemeClr>
                </a:solidFill>
                <a:latin typeface="Source Sans Pro"/>
                <a:ea typeface="Quattrocento Sans"/>
                <a:cs typeface="Quattrocento Sans"/>
                <a:sym typeface="Quattrocento Sans"/>
              </a:rPr>
              <a:t> Secondary Exam Findings and </a:t>
            </a:r>
            <a:r>
              <a:rPr lang="en-US" sz="2800" b="1" dirty="0">
                <a:solidFill>
                  <a:schemeClr val="accent2"/>
                </a:solidFill>
                <a:latin typeface="Source Sans Pro"/>
                <a:ea typeface="Quattrocento Sans"/>
                <a:cs typeface="Quattrocento Sans"/>
                <a:sym typeface="Quattrocento Sans"/>
              </a:rPr>
              <a:t>Possible Causes</a:t>
            </a:r>
            <a:endParaRPr lang="en-US" sz="2800" i="0" u="none" strike="noStrike" cap="none" dirty="0">
              <a:solidFill>
                <a:schemeClr val="accent2"/>
              </a:solidFill>
              <a:latin typeface="Source Sans Pro"/>
              <a:ea typeface="Quattrocento Sans"/>
              <a:cs typeface="Quattrocento Sans"/>
            </a:endParaRPr>
          </a:p>
        </p:txBody>
      </p:sp>
    </p:spTree>
    <p:extLst>
      <p:ext uri="{BB962C8B-B14F-4D97-AF65-F5344CB8AC3E}">
        <p14:creationId xmlns:p14="http://schemas.microsoft.com/office/powerpoint/2010/main" val="32826649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r>
              <a:rPr lang="en-US" sz="4000" dirty="0">
                <a:solidFill>
                  <a:srgbClr val="1F3864"/>
                </a:solidFill>
              </a:rPr>
              <a:t>Poor Perfusion Due to Dilated Blood Vessels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a:latin typeface="Source Sans Pro"/>
                <a:ea typeface="Source Sans Pro"/>
              </a:rPr>
              <a:t>Severe infection</a:t>
            </a:r>
            <a:endParaRPr lang="en-US" dirty="0"/>
          </a:p>
          <a:p>
            <a:pPr lvl="1"/>
            <a:r>
              <a:rPr lang="en-US" dirty="0"/>
              <a:t>Fever</a:t>
            </a:r>
          </a:p>
          <a:p>
            <a:pPr lvl="1"/>
            <a:r>
              <a:rPr lang="en-US" dirty="0"/>
              <a:t>Tachycardia</a:t>
            </a:r>
          </a:p>
          <a:p>
            <a:pPr lvl="1"/>
            <a:r>
              <a:rPr lang="en-US" dirty="0">
                <a:latin typeface="Source Sans Pro"/>
                <a:ea typeface="Source Sans Pro"/>
              </a:rPr>
              <a:t>Tachypnoea</a:t>
            </a:r>
          </a:p>
          <a:p>
            <a:pPr lvl="1"/>
            <a:r>
              <a:rPr lang="en-US" dirty="0"/>
              <a:t>May have hypotension</a:t>
            </a:r>
          </a:p>
          <a:p>
            <a:pPr lvl="1"/>
            <a:r>
              <a:rPr lang="en-US" dirty="0"/>
              <a:t>May have signs of infection</a:t>
            </a:r>
          </a:p>
          <a:p>
            <a:pPr lvl="2"/>
            <a:r>
              <a:rPr lang="en-US" dirty="0"/>
              <a:t>Visible infection in the skin</a:t>
            </a:r>
          </a:p>
          <a:p>
            <a:pPr lvl="2"/>
            <a:r>
              <a:rPr lang="en-US" dirty="0"/>
              <a:t>Cough and crackles in one area of the lungs (may have fast breathing)</a:t>
            </a:r>
          </a:p>
          <a:p>
            <a:pPr lvl="2"/>
            <a:r>
              <a:rPr lang="en-US" dirty="0"/>
              <a:t>Burning with urination or urine that is cloudy or foul-smelling</a:t>
            </a:r>
          </a:p>
          <a:p>
            <a:pPr lvl="2"/>
            <a:r>
              <a:rPr lang="en-US" dirty="0"/>
              <a:t>Any focal point pain in association with fever</a:t>
            </a:r>
          </a:p>
        </p:txBody>
      </p:sp>
      <p:pic>
        <p:nvPicPr>
          <p:cNvPr id="2" name="Picture 3" descr="A picture containing text&#10;&#10;Description automatically generated">
            <a:extLst>
              <a:ext uri="{FF2B5EF4-FFF2-40B4-BE49-F238E27FC236}">
                <a16:creationId xmlns:a16="http://schemas.microsoft.com/office/drawing/2014/main" id="{661CD51E-090A-6BA3-C10F-71EEAC8F10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3569" y="2353235"/>
            <a:ext cx="2913253" cy="2032867"/>
          </a:xfrm>
          <a:prstGeom prst="rect">
            <a:avLst/>
          </a:prstGeom>
        </p:spPr>
      </p:pic>
    </p:spTree>
    <p:extLst>
      <p:ext uri="{BB962C8B-B14F-4D97-AF65-F5344CB8AC3E}">
        <p14:creationId xmlns:p14="http://schemas.microsoft.com/office/powerpoint/2010/main" val="3717266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p:txBody>
          <a:bodyPr>
            <a:normAutofit/>
          </a:bodyPr>
          <a:lstStyle/>
          <a:p>
            <a:r>
              <a:rPr lang="en-US" sz="4000">
                <a:solidFill>
                  <a:srgbClr val="1F3864"/>
                </a:solidFill>
              </a:rPr>
              <a:t>Poor Perfusion Due to Dilated Blood Vessels</a:t>
            </a:r>
          </a:p>
        </p:txBody>
      </p:sp>
      <p:sp>
        <p:nvSpPr>
          <p:cNvPr id="3" name="Content Placeholder 2"/>
          <p:cNvSpPr>
            <a:spLocks noGrp="1"/>
          </p:cNvSpPr>
          <p:nvPr>
            <p:ph idx="1"/>
          </p:nvPr>
        </p:nvSpPr>
        <p:spPr>
          <a:xfrm>
            <a:off x="838200" y="1606753"/>
            <a:ext cx="7706937" cy="4351338"/>
          </a:xfrm>
        </p:spPr>
        <p:txBody>
          <a:bodyPr vert="horz" lIns="91440" tIns="45720" rIns="91440" bIns="45720" rtlCol="0" anchor="t">
            <a:noAutofit/>
          </a:bodyPr>
          <a:lstStyle/>
          <a:p>
            <a:pPr marL="0" indent="0">
              <a:buNone/>
            </a:pPr>
            <a:r>
              <a:rPr lang="en-US" b="1" dirty="0">
                <a:latin typeface="Source Sans Pro"/>
                <a:ea typeface="Source Sans Pro"/>
              </a:rPr>
              <a:t>Spinal cord injury</a:t>
            </a:r>
            <a:endParaRPr lang="en-US" dirty="0"/>
          </a:p>
          <a:p>
            <a:pPr lvl="1"/>
            <a:r>
              <a:rPr lang="en-US" dirty="0"/>
              <a:t>History or signs of trauma</a:t>
            </a:r>
          </a:p>
          <a:p>
            <a:pPr lvl="1"/>
            <a:r>
              <a:rPr lang="en-US" dirty="0"/>
              <a:t>Spinal pain/tenderness, vertebrae not in line</a:t>
            </a:r>
          </a:p>
          <a:p>
            <a:pPr lvl="1"/>
            <a:r>
              <a:rPr lang="en-US" dirty="0"/>
              <a:t>Crepitus when you touch the spinal bones</a:t>
            </a:r>
          </a:p>
          <a:p>
            <a:pPr lvl="1"/>
            <a:r>
              <a:rPr lang="en-US" dirty="0"/>
              <a:t>Movement problems including paralysis, weakness, abnormal reflexes </a:t>
            </a:r>
          </a:p>
          <a:p>
            <a:pPr lvl="1"/>
            <a:r>
              <a:rPr lang="en-US" dirty="0"/>
              <a:t>Sensation problems</a:t>
            </a:r>
          </a:p>
          <a:p>
            <a:pPr lvl="1"/>
            <a:r>
              <a:rPr lang="en-US" dirty="0"/>
              <a:t>Unable to control urine and stool</a:t>
            </a:r>
          </a:p>
          <a:p>
            <a:pPr lvl="1"/>
            <a:r>
              <a:rPr lang="en-US" dirty="0"/>
              <a:t>Priapism (persistent, abnormal erection of the penis) </a:t>
            </a:r>
          </a:p>
          <a:p>
            <a:pPr lvl="1"/>
            <a:r>
              <a:rPr lang="en-US" dirty="0"/>
              <a:t>May have hypotension or bradycardia</a:t>
            </a:r>
          </a:p>
          <a:p>
            <a:pPr lvl="1"/>
            <a:r>
              <a:rPr lang="en-US" dirty="0"/>
              <a:t>Difficulty in breathing (in upper c-spine injury) </a:t>
            </a:r>
          </a:p>
        </p:txBody>
      </p:sp>
      <p:pic>
        <p:nvPicPr>
          <p:cNvPr id="2" name="Picture 3" descr="Diagram&#10;&#10;Description automatically generated">
            <a:extLst>
              <a:ext uri="{FF2B5EF4-FFF2-40B4-BE49-F238E27FC236}">
                <a16:creationId xmlns:a16="http://schemas.microsoft.com/office/drawing/2014/main" id="{CFC4D64F-6049-1176-0A49-E8F2FDDF9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3448" y="1794312"/>
            <a:ext cx="3217915" cy="2244181"/>
          </a:xfrm>
          <a:prstGeom prst="rect">
            <a:avLst/>
          </a:prstGeom>
        </p:spPr>
      </p:pic>
    </p:spTree>
    <p:extLst>
      <p:ext uri="{BB962C8B-B14F-4D97-AF65-F5344CB8AC3E}">
        <p14:creationId xmlns:p14="http://schemas.microsoft.com/office/powerpoint/2010/main" val="5165464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Dilated Blood Vessels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Severe allergic reaction </a:t>
            </a:r>
            <a:endParaRPr lang="en-US" sz="2400">
              <a:cs typeface="Roboto"/>
            </a:endParaRPr>
          </a:p>
          <a:p>
            <a:pPr lvl="1"/>
            <a:r>
              <a:rPr lang="en-US">
                <a:latin typeface="Source Sans Pro"/>
                <a:ea typeface="Source Sans Pro"/>
                <a:cs typeface="Roboto"/>
              </a:rPr>
              <a:t>Swelling of the mouth</a:t>
            </a:r>
          </a:p>
          <a:p>
            <a:pPr lvl="1"/>
            <a:r>
              <a:rPr lang="en-US">
                <a:latin typeface="Source Sans Pro"/>
                <a:ea typeface="Source Sans Pro"/>
                <a:cs typeface="Roboto"/>
              </a:rPr>
              <a:t>Difficulty in breathing with stridor and/or wheezing </a:t>
            </a:r>
          </a:p>
          <a:p>
            <a:pPr lvl="1"/>
            <a:r>
              <a:rPr lang="en-US">
                <a:latin typeface="Source Sans Pro"/>
                <a:ea typeface="Source Sans Pro"/>
                <a:cs typeface="Roboto"/>
              </a:rPr>
              <a:t>Skin rash</a:t>
            </a:r>
          </a:p>
          <a:p>
            <a:pPr lvl="1"/>
            <a:r>
              <a:rPr lang="en-US">
                <a:latin typeface="Source Sans Pro"/>
                <a:ea typeface="Source Sans Pro"/>
                <a:cs typeface="Roboto"/>
              </a:rPr>
              <a:t>Tachycardia</a:t>
            </a:r>
          </a:p>
          <a:p>
            <a:pPr lvl="1"/>
            <a:r>
              <a:rPr lang="en-US">
                <a:latin typeface="Source Sans Pro"/>
                <a:ea typeface="Source Sans Pro"/>
                <a:cs typeface="Roboto"/>
              </a:rPr>
              <a:t>Hypotension </a:t>
            </a:r>
            <a:endParaRPr lang="en-US"/>
          </a:p>
        </p:txBody>
      </p:sp>
      <p:pic>
        <p:nvPicPr>
          <p:cNvPr id="2" name="Picture 3" descr="A picture containing text&#10;&#10;Description automatically generated">
            <a:extLst>
              <a:ext uri="{FF2B5EF4-FFF2-40B4-BE49-F238E27FC236}">
                <a16:creationId xmlns:a16="http://schemas.microsoft.com/office/drawing/2014/main" id="{FDBF76F6-FA54-87D2-15FD-66DB660A7E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3569" y="2237133"/>
            <a:ext cx="3115837" cy="2173501"/>
          </a:xfrm>
          <a:prstGeom prst="rect">
            <a:avLst/>
          </a:prstGeom>
        </p:spPr>
      </p:pic>
    </p:spTree>
    <p:extLst>
      <p:ext uri="{BB962C8B-B14F-4D97-AF65-F5344CB8AC3E}">
        <p14:creationId xmlns:p14="http://schemas.microsoft.com/office/powerpoint/2010/main" val="2696618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50000"/>
                  </a:schemeClr>
                </a:solidFill>
                <a:latin typeface="Source Sans Pro"/>
                <a:ea typeface="Source Sans Pro"/>
              </a:rPr>
              <a:t>What is shock?</a:t>
            </a:r>
          </a:p>
        </p:txBody>
      </p:sp>
      <p:sp>
        <p:nvSpPr>
          <p:cNvPr id="3" name="Content Placeholder 2"/>
          <p:cNvSpPr>
            <a:spLocks noGrp="1"/>
          </p:cNvSpPr>
          <p:nvPr>
            <p:ph idx="1"/>
          </p:nvPr>
        </p:nvSpPr>
        <p:spPr>
          <a:xfrm>
            <a:off x="838199" y="1825625"/>
            <a:ext cx="10891345" cy="4351338"/>
          </a:xfrm>
        </p:spPr>
        <p:txBody>
          <a:bodyPr vert="horz" lIns="91440" tIns="45720" rIns="91440" bIns="45720" rtlCol="0" anchor="t">
            <a:normAutofit/>
          </a:bodyPr>
          <a:lstStyle/>
          <a:p>
            <a:pPr marL="0" indent="0">
              <a:buNone/>
            </a:pPr>
            <a:r>
              <a:rPr lang="en-US" sz="2400" dirty="0">
                <a:latin typeface="Source Sans Pro"/>
                <a:ea typeface="Source Sans Pro"/>
                <a:cs typeface="Roboto"/>
              </a:rPr>
              <a:t>Poor perfusion</a:t>
            </a:r>
            <a:endParaRPr lang="en-US" dirty="0">
              <a:cs typeface="Roboto"/>
            </a:endParaRPr>
          </a:p>
          <a:p>
            <a:pPr lvl="1"/>
            <a:r>
              <a:rPr lang="en-US" dirty="0">
                <a:latin typeface="Source Sans Pro"/>
                <a:ea typeface="Source Sans Pro"/>
                <a:cs typeface="Roboto"/>
              </a:rPr>
              <a:t>The body is not able to get enough oxygen-carrying blood to vital organs.</a:t>
            </a:r>
            <a:endParaRPr lang="en-US" dirty="0">
              <a:latin typeface="Source Sans Pro"/>
              <a:ea typeface="Source Sans Pro"/>
            </a:endParaRPr>
          </a:p>
          <a:p>
            <a:pPr lvl="1"/>
            <a:endParaRPr lang="en-US" dirty="0">
              <a:latin typeface="Source Sans Pro"/>
              <a:ea typeface="Source Sans Pro"/>
            </a:endParaRPr>
          </a:p>
          <a:p>
            <a:pPr marL="0" indent="0">
              <a:buNone/>
            </a:pPr>
            <a:r>
              <a:rPr lang="en-US" sz="2400" b="1" dirty="0">
                <a:latin typeface="Source Sans Pro"/>
                <a:ea typeface="Source Sans Pro"/>
                <a:cs typeface="Roboto"/>
              </a:rPr>
              <a:t>SHOCK = Uncorrected poor perfusion </a:t>
            </a:r>
          </a:p>
          <a:p>
            <a:pPr lvl="1"/>
            <a:r>
              <a:rPr lang="en-US" dirty="0">
                <a:latin typeface="Source Sans Pro"/>
                <a:ea typeface="Source Sans Pro"/>
                <a:cs typeface="Roboto"/>
              </a:rPr>
              <a:t>The organs stop working properly when there is a lack of oxygen to cells and tissue.</a:t>
            </a:r>
            <a:endParaRPr lang="en-US" dirty="0">
              <a:latin typeface="Source Sans Pro"/>
              <a:ea typeface="Source Sans Pro"/>
            </a:endParaRPr>
          </a:p>
          <a:p>
            <a:pPr marL="914400" lvl="2" indent="0">
              <a:buNone/>
            </a:pPr>
            <a:endParaRPr lang="en-US" sz="2400" dirty="0">
              <a:solidFill>
                <a:schemeClr val="accent2"/>
              </a:solidFill>
              <a:latin typeface="Source Sans Pro"/>
              <a:ea typeface="Source Sans Pro"/>
            </a:endParaRPr>
          </a:p>
          <a:p>
            <a:pPr marL="0" indent="0">
              <a:buNone/>
            </a:pPr>
            <a:r>
              <a:rPr lang="en-US" sz="2400" dirty="0">
                <a:latin typeface="Source Sans Pro"/>
                <a:ea typeface="Source Sans Pro"/>
                <a:cs typeface="Roboto"/>
              </a:rPr>
              <a:t>Infants, children and older adults are more likely to be severely affected by shock.</a:t>
            </a:r>
            <a:endParaRPr lang="en-US" sz="2400" dirty="0">
              <a:latin typeface="Source Sans Pro"/>
              <a:ea typeface="Source Sans Pro"/>
            </a:endParaRPr>
          </a:p>
          <a:p>
            <a:pPr marL="0" indent="0" algn="ctr">
              <a:buNone/>
            </a:pPr>
            <a:endParaRPr lang="en-US" sz="2400" dirty="0">
              <a:solidFill>
                <a:srgbClr val="FF0000"/>
              </a:solidFill>
            </a:endParaRPr>
          </a:p>
        </p:txBody>
      </p:sp>
      <p:sp>
        <p:nvSpPr>
          <p:cNvPr id="5" name="Rectangle 4">
            <a:extLst>
              <a:ext uri="{FF2B5EF4-FFF2-40B4-BE49-F238E27FC236}">
                <a16:creationId xmlns:a16="http://schemas.microsoft.com/office/drawing/2014/main" id="{D1575F37-1700-5FA3-82D8-3C91ADE57339}"/>
              </a:ext>
            </a:extLst>
          </p:cNvPr>
          <p:cNvSpPr/>
          <p:nvPr/>
        </p:nvSpPr>
        <p:spPr>
          <a:xfrm>
            <a:off x="6980897" y="4541845"/>
            <a:ext cx="3176051"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7FF74070-90B4-0584-94C3-66D7758C5FB5}"/>
              </a:ext>
            </a:extLst>
          </p:cNvPr>
          <p:cNvSpPr txBox="1"/>
          <p:nvPr/>
        </p:nvSpPr>
        <p:spPr>
          <a:xfrm>
            <a:off x="2870957" y="5450126"/>
            <a:ext cx="5775940" cy="861774"/>
          </a:xfrm>
          <a:prstGeom prst="rect">
            <a:avLst/>
          </a:prstGeom>
          <a:noFill/>
        </p:spPr>
        <p:txBody>
          <a:bodyPr wrap="none" rtlCol="0">
            <a:spAutoFit/>
          </a:bodyPr>
          <a:lstStyle/>
          <a:p>
            <a:r>
              <a:rPr lang="en-US" sz="3200" dirty="0">
                <a:solidFill>
                  <a:schemeClr val="accent2"/>
                </a:solidFill>
                <a:latin typeface="Source Sans Pro"/>
                <a:ea typeface="Source Sans Pro"/>
                <a:cs typeface="Roboto"/>
              </a:rPr>
              <a:t>Shock can rapidly lead to death </a:t>
            </a:r>
            <a:endParaRPr lang="en-US" sz="3200" dirty="0">
              <a:solidFill>
                <a:schemeClr val="accent2"/>
              </a:solidFill>
              <a:cs typeface="Roboto"/>
            </a:endParaRPr>
          </a:p>
          <a:p>
            <a:endParaRPr lang="en-US" dirty="0"/>
          </a:p>
        </p:txBody>
      </p:sp>
    </p:spTree>
    <p:extLst>
      <p:ext uri="{BB962C8B-B14F-4D97-AF65-F5344CB8AC3E}">
        <p14:creationId xmlns:p14="http://schemas.microsoft.com/office/powerpoint/2010/main" val="2757769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Source Sans Pro"/>
              </a:rPr>
              <a:t>Poor Perfusion Due to Fluid Loss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Diabetic ketoacidosis (DKA)</a:t>
            </a:r>
            <a:endParaRPr lang="en-US" sz="2400">
              <a:cs typeface="Roboto"/>
            </a:endParaRPr>
          </a:p>
          <a:p>
            <a:pPr lvl="1"/>
            <a:r>
              <a:rPr lang="en-US">
                <a:latin typeface="Source Sans Pro"/>
                <a:ea typeface="Source Sans Pro"/>
                <a:cs typeface="Roboto"/>
              </a:rPr>
              <a:t>History of diabetes </a:t>
            </a:r>
            <a:endParaRPr lang="en-US"/>
          </a:p>
          <a:p>
            <a:pPr lvl="1"/>
            <a:r>
              <a:rPr lang="en-US">
                <a:latin typeface="Source Sans Pro"/>
                <a:ea typeface="Source Sans Pro"/>
                <a:cs typeface="Roboto"/>
              </a:rPr>
              <a:t>Rapid or deep and slow breathing</a:t>
            </a:r>
          </a:p>
          <a:p>
            <a:pPr lvl="1"/>
            <a:r>
              <a:rPr lang="en-US">
                <a:latin typeface="Source Sans Pro"/>
                <a:ea typeface="Source Sans Pro"/>
                <a:cs typeface="Roboto"/>
              </a:rPr>
              <a:t>Frequent urination</a:t>
            </a:r>
          </a:p>
          <a:p>
            <a:pPr lvl="1"/>
            <a:r>
              <a:rPr lang="en-US">
                <a:latin typeface="Source Sans Pro"/>
                <a:ea typeface="Source Sans Pro"/>
                <a:cs typeface="Roboto"/>
              </a:rPr>
              <a:t>Sweet smelling breath</a:t>
            </a:r>
          </a:p>
          <a:p>
            <a:pPr lvl="1"/>
            <a:r>
              <a:rPr lang="en-US">
                <a:latin typeface="Source Sans Pro"/>
                <a:ea typeface="Source Sans Pro"/>
                <a:cs typeface="Roboto"/>
              </a:rPr>
              <a:t>High glucose in blood or urine</a:t>
            </a:r>
          </a:p>
          <a:p>
            <a:pPr lvl="1"/>
            <a:r>
              <a:rPr lang="en-US">
                <a:latin typeface="Source Sans Pro"/>
                <a:ea typeface="Source Sans Pro"/>
                <a:cs typeface="Roboto"/>
              </a:rPr>
              <a:t>Dehydration</a:t>
            </a:r>
          </a:p>
        </p:txBody>
      </p:sp>
      <p:pic>
        <p:nvPicPr>
          <p:cNvPr id="4" name="Picture 4" descr="A picture containing logo&#10;&#10;Description automatically generated">
            <a:extLst>
              <a:ext uri="{FF2B5EF4-FFF2-40B4-BE49-F238E27FC236}">
                <a16:creationId xmlns:a16="http://schemas.microsoft.com/office/drawing/2014/main" id="{89701552-D4AE-A16C-3CD1-0213625046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0888" y="2087090"/>
            <a:ext cx="3125017" cy="2180636"/>
          </a:xfrm>
          <a:prstGeom prst="rect">
            <a:avLst/>
          </a:prstGeom>
        </p:spPr>
      </p:pic>
    </p:spTree>
    <p:extLst>
      <p:ext uri="{BB962C8B-B14F-4D97-AF65-F5344CB8AC3E}">
        <p14:creationId xmlns:p14="http://schemas.microsoft.com/office/powerpoint/2010/main" val="19569078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Fluid Loss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Severe dehydration </a:t>
            </a:r>
            <a:endParaRPr lang="en-US" sz="2400">
              <a:cs typeface="Roboto"/>
            </a:endParaRPr>
          </a:p>
          <a:p>
            <a:pPr lvl="1"/>
            <a:r>
              <a:rPr lang="en-US">
                <a:latin typeface="Source Sans Pro"/>
                <a:ea typeface="Source Sans Pro"/>
                <a:cs typeface="Roboto"/>
              </a:rPr>
              <a:t>Abnormal skin pinch</a:t>
            </a:r>
          </a:p>
          <a:p>
            <a:pPr lvl="1"/>
            <a:r>
              <a:rPr lang="en-US">
                <a:latin typeface="Source Sans Pro"/>
                <a:ea typeface="Source Sans Pro"/>
                <a:cs typeface="Roboto"/>
              </a:rPr>
              <a:t>Decreased ability to drink fluids</a:t>
            </a:r>
          </a:p>
          <a:p>
            <a:pPr lvl="1"/>
            <a:r>
              <a:rPr lang="en-US">
                <a:latin typeface="Source Sans Pro"/>
                <a:ea typeface="Source Sans Pro"/>
                <a:cs typeface="Roboto"/>
              </a:rPr>
              <a:t>Increased fluid loss</a:t>
            </a:r>
          </a:p>
          <a:p>
            <a:pPr lvl="2"/>
            <a:r>
              <a:rPr lang="en-US" sz="2400">
                <a:latin typeface="Source Sans Pro"/>
                <a:ea typeface="Source Sans Pro"/>
                <a:cs typeface="Roboto"/>
              </a:rPr>
              <a:t>Vomiting</a:t>
            </a:r>
          </a:p>
          <a:p>
            <a:pPr lvl="2"/>
            <a:r>
              <a:rPr lang="en-US" sz="2400" err="1">
                <a:latin typeface="Source Sans Pro"/>
                <a:ea typeface="Source Sans Pro"/>
                <a:cs typeface="Roboto"/>
              </a:rPr>
              <a:t>Diarrhoea</a:t>
            </a:r>
            <a:endParaRPr lang="en-US" sz="2400">
              <a:latin typeface="Source Sans Pro"/>
              <a:ea typeface="Source Sans Pro"/>
              <a:cs typeface="Roboto"/>
            </a:endParaRPr>
          </a:p>
          <a:p>
            <a:pPr lvl="2"/>
            <a:r>
              <a:rPr lang="en-US" sz="2400">
                <a:latin typeface="Source Sans Pro"/>
                <a:ea typeface="Source Sans Pro"/>
                <a:cs typeface="Roboto"/>
              </a:rPr>
              <a:t>Excessive urination </a:t>
            </a:r>
            <a:endParaRPr lang="en-US" sz="2400"/>
          </a:p>
          <a:p>
            <a:pPr lvl="1"/>
            <a:r>
              <a:rPr lang="en-US">
                <a:latin typeface="Source Sans Pro"/>
                <a:ea typeface="Source Sans Pro"/>
                <a:cs typeface="Roboto"/>
              </a:rPr>
              <a:t>Dry mucous membranes</a:t>
            </a:r>
          </a:p>
          <a:p>
            <a:pPr lvl="1"/>
            <a:r>
              <a:rPr lang="en-US">
                <a:latin typeface="Source Sans Pro"/>
                <a:ea typeface="Source Sans Pro"/>
                <a:cs typeface="Roboto"/>
              </a:rPr>
              <a:t>Tachycardia</a:t>
            </a:r>
          </a:p>
          <a:p>
            <a:pPr lvl="1"/>
            <a:endParaRPr lang="en-US"/>
          </a:p>
        </p:txBody>
      </p:sp>
      <p:pic>
        <p:nvPicPr>
          <p:cNvPr id="2" name="Picture 3" descr="Diagram&#10;&#10;Description automatically generated">
            <a:extLst>
              <a:ext uri="{FF2B5EF4-FFF2-40B4-BE49-F238E27FC236}">
                <a16:creationId xmlns:a16="http://schemas.microsoft.com/office/drawing/2014/main" id="{5BDCD2F8-2B31-C608-B912-E2EB7CCE2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00510" y="2472443"/>
            <a:ext cx="3029821" cy="2113004"/>
          </a:xfrm>
          <a:prstGeom prst="rect">
            <a:avLst/>
          </a:prstGeom>
        </p:spPr>
      </p:pic>
    </p:spTree>
    <p:extLst>
      <p:ext uri="{BB962C8B-B14F-4D97-AF65-F5344CB8AC3E}">
        <p14:creationId xmlns:p14="http://schemas.microsoft.com/office/powerpoint/2010/main" val="1988645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Fluid Loss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dirty="0">
                <a:latin typeface="Source Sans Pro"/>
                <a:ea typeface="Source Sans Pro"/>
                <a:cs typeface="Roboto"/>
              </a:rPr>
              <a:t>Burn injury</a:t>
            </a:r>
            <a:endParaRPr lang="en-US" dirty="0"/>
          </a:p>
          <a:p>
            <a:pPr lvl="1"/>
            <a:r>
              <a:rPr lang="en-US" dirty="0">
                <a:latin typeface="Source Sans Pro"/>
                <a:ea typeface="Source Sans Pro"/>
                <a:cs typeface="Roboto"/>
              </a:rPr>
              <a:t>Red, white or black areas depending on the depth</a:t>
            </a:r>
          </a:p>
          <a:p>
            <a:pPr lvl="1"/>
            <a:r>
              <a:rPr lang="en-US" dirty="0">
                <a:latin typeface="Source Sans Pro"/>
                <a:ea typeface="Source Sans Pro"/>
                <a:cs typeface="Roboto"/>
              </a:rPr>
              <a:t>May have blistering</a:t>
            </a:r>
          </a:p>
          <a:p>
            <a:pPr lvl="1"/>
            <a:r>
              <a:rPr lang="en-US" dirty="0">
                <a:latin typeface="Source Sans Pro"/>
                <a:ea typeface="Source Sans Pro"/>
                <a:cs typeface="Roboto"/>
              </a:rPr>
              <a:t>Consider inhalation injury </a:t>
            </a:r>
          </a:p>
          <a:p>
            <a:pPr lvl="1"/>
            <a:endParaRPr lang="en-US" dirty="0"/>
          </a:p>
          <a:p>
            <a:pPr marL="457200" lvl="1" indent="0" algn="ctr">
              <a:buNone/>
            </a:pPr>
            <a:endParaRPr lang="en-US" dirty="0">
              <a:latin typeface="Source Sans Pro"/>
              <a:ea typeface="Source Sans Pro"/>
              <a:cs typeface="Roboto"/>
            </a:endParaRPr>
          </a:p>
        </p:txBody>
      </p:sp>
      <p:pic>
        <p:nvPicPr>
          <p:cNvPr id="2" name="Picture 4" descr="Map&#10;&#10;Description automatically generated">
            <a:extLst>
              <a:ext uri="{FF2B5EF4-FFF2-40B4-BE49-F238E27FC236}">
                <a16:creationId xmlns:a16="http://schemas.microsoft.com/office/drawing/2014/main" id="{339CB48A-3DAC-A188-B2DA-4EDEA00A00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56060" y="2294102"/>
            <a:ext cx="2743200" cy="1913114"/>
          </a:xfrm>
          <a:prstGeom prst="rect">
            <a:avLst/>
          </a:prstGeom>
        </p:spPr>
      </p:pic>
      <p:sp>
        <p:nvSpPr>
          <p:cNvPr id="4" name="TextBox 3">
            <a:extLst>
              <a:ext uri="{FF2B5EF4-FFF2-40B4-BE49-F238E27FC236}">
                <a16:creationId xmlns:a16="http://schemas.microsoft.com/office/drawing/2014/main" id="{A46E3D08-6331-8985-D8E4-FABB082F22C7}"/>
              </a:ext>
            </a:extLst>
          </p:cNvPr>
          <p:cNvSpPr txBox="1"/>
          <p:nvPr/>
        </p:nvSpPr>
        <p:spPr>
          <a:xfrm>
            <a:off x="1680242" y="4501170"/>
            <a:ext cx="8656064" cy="2092881"/>
          </a:xfrm>
          <a:prstGeom prst="rect">
            <a:avLst/>
          </a:prstGeom>
          <a:noFill/>
        </p:spPr>
        <p:txBody>
          <a:bodyPr wrap="square" rtlCol="0">
            <a:spAutoFit/>
          </a:bodyPr>
          <a:lstStyle/>
          <a:p>
            <a:pPr marL="457200" lvl="1" indent="0" algn="ctr">
              <a:buNone/>
            </a:pPr>
            <a:endParaRPr lang="en-US" sz="2800" dirty="0">
              <a:solidFill>
                <a:schemeClr val="accent1">
                  <a:lumMod val="50000"/>
                </a:schemeClr>
              </a:solidFill>
              <a:latin typeface="Source Sans Pro"/>
              <a:ea typeface="Source Sans Pro"/>
              <a:cs typeface="Roboto"/>
            </a:endParaRPr>
          </a:p>
          <a:p>
            <a:pPr marL="457200" lvl="1" indent="0" algn="ctr">
              <a:buNone/>
            </a:pPr>
            <a:r>
              <a:rPr lang="en-US" sz="2800" dirty="0">
                <a:solidFill>
                  <a:schemeClr val="accent1">
                    <a:lumMod val="50000"/>
                  </a:schemeClr>
                </a:solidFill>
                <a:latin typeface="Source Sans Pro"/>
                <a:ea typeface="Source Sans Pro"/>
                <a:cs typeface="Roboto"/>
              </a:rPr>
              <a:t>Burn injuries can cause excessive fluid losses through the damaged tissues and patients can become severely dehydrated. </a:t>
            </a:r>
            <a:endParaRPr lang="en-US" sz="2800" dirty="0">
              <a:solidFill>
                <a:schemeClr val="accent1">
                  <a:lumMod val="50000"/>
                </a:schemeClr>
              </a:solidFill>
            </a:endParaRPr>
          </a:p>
          <a:p>
            <a:endParaRPr lang="en-US" dirty="0"/>
          </a:p>
        </p:txBody>
      </p:sp>
    </p:spTree>
    <p:extLst>
      <p:ext uri="{BB962C8B-B14F-4D97-AF65-F5344CB8AC3E}">
        <p14:creationId xmlns:p14="http://schemas.microsoft.com/office/powerpoint/2010/main" val="41188074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Blood Loss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External bleeding</a:t>
            </a:r>
            <a:endParaRPr lang="en-US" b="1"/>
          </a:p>
          <a:p>
            <a:pPr lvl="1"/>
            <a:r>
              <a:rPr lang="en-US">
                <a:latin typeface="Source Sans Pro"/>
                <a:ea typeface="Source Sans Pro"/>
                <a:cs typeface="Roboto"/>
              </a:rPr>
              <a:t>History of injury</a:t>
            </a:r>
          </a:p>
          <a:p>
            <a:pPr lvl="1"/>
            <a:r>
              <a:rPr lang="en-US">
                <a:latin typeface="Source Sans Pro"/>
                <a:ea typeface="Source Sans Pro"/>
                <a:cs typeface="Roboto"/>
              </a:rPr>
              <a:t>Active bleeding</a:t>
            </a:r>
          </a:p>
          <a:p>
            <a:pPr lvl="1"/>
            <a:r>
              <a:rPr lang="en-US">
                <a:latin typeface="Source Sans Pro"/>
                <a:ea typeface="Source Sans Pro"/>
                <a:cs typeface="Roboto"/>
              </a:rPr>
              <a:t>Use of blood thinning medication</a:t>
            </a:r>
          </a:p>
          <a:p>
            <a:endParaRPr lang="en-US" sz="2400"/>
          </a:p>
          <a:p>
            <a:pPr marL="0" indent="0">
              <a:buNone/>
            </a:pPr>
            <a:r>
              <a:rPr lang="en-US" sz="2400" b="1">
                <a:latin typeface="Source Sans Pro"/>
                <a:ea typeface="Source Sans Pro"/>
                <a:cs typeface="Roboto"/>
              </a:rPr>
              <a:t>Large bone fractures</a:t>
            </a:r>
          </a:p>
          <a:p>
            <a:pPr lvl="1"/>
            <a:r>
              <a:rPr lang="en-US">
                <a:latin typeface="Source Sans Pro"/>
                <a:ea typeface="Source Sans Pro"/>
                <a:cs typeface="Roboto"/>
              </a:rPr>
              <a:t>History of injury</a:t>
            </a:r>
          </a:p>
          <a:p>
            <a:pPr lvl="1"/>
            <a:r>
              <a:rPr lang="en-US">
                <a:latin typeface="Source Sans Pro"/>
                <a:ea typeface="Source Sans Pro"/>
                <a:cs typeface="Roboto"/>
              </a:rPr>
              <a:t>Pain or instability of the pelvis, blood at the opening of penis or rectum (pelvic fracture)</a:t>
            </a:r>
          </a:p>
          <a:p>
            <a:pPr lvl="1"/>
            <a:r>
              <a:rPr lang="en-US">
                <a:latin typeface="Source Sans Pro"/>
                <a:ea typeface="Source Sans Pro"/>
                <a:cs typeface="Roboto"/>
              </a:rPr>
              <a:t>Deformity or crepitus of femur, shortening of the leg with injury (femur fracture)</a:t>
            </a:r>
          </a:p>
          <a:p>
            <a:pPr lvl="1"/>
            <a:endParaRPr lang="en-US"/>
          </a:p>
          <a:p>
            <a:pPr lvl="1"/>
            <a:endParaRPr lang="en-US"/>
          </a:p>
          <a:p>
            <a:pPr lvl="1"/>
            <a:endParaRPr lang="en-US"/>
          </a:p>
        </p:txBody>
      </p:sp>
      <p:pic>
        <p:nvPicPr>
          <p:cNvPr id="2" name="Picture 4">
            <a:extLst>
              <a:ext uri="{FF2B5EF4-FFF2-40B4-BE49-F238E27FC236}">
                <a16:creationId xmlns:a16="http://schemas.microsoft.com/office/drawing/2014/main" id="{9B30DBE0-B33C-C23F-049B-D18067C7B6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9553" y="1976239"/>
            <a:ext cx="2963175" cy="2655099"/>
          </a:xfrm>
          <a:prstGeom prst="rect">
            <a:avLst/>
          </a:prstGeom>
        </p:spPr>
      </p:pic>
    </p:spTree>
    <p:extLst>
      <p:ext uri="{BB962C8B-B14F-4D97-AF65-F5344CB8AC3E}">
        <p14:creationId xmlns:p14="http://schemas.microsoft.com/office/powerpoint/2010/main" val="4197039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Blood Loss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dirty="0">
                <a:latin typeface="Source Sans Pro"/>
                <a:ea typeface="Source Sans Pro"/>
                <a:cs typeface="Roboto"/>
              </a:rPr>
              <a:t>Abdominal bleeding</a:t>
            </a:r>
            <a:endParaRPr lang="en-US" b="1" dirty="0"/>
          </a:p>
          <a:p>
            <a:pPr lvl="1"/>
            <a:r>
              <a:rPr lang="en-US" dirty="0">
                <a:latin typeface="Source Sans Pro"/>
                <a:ea typeface="Source Sans Pro"/>
                <a:cs typeface="Roboto"/>
              </a:rPr>
              <a:t>Bruising around the umbilicus or over the flanks (internal bleeding)</a:t>
            </a:r>
          </a:p>
          <a:p>
            <a:pPr lvl="1"/>
            <a:r>
              <a:rPr lang="en-US" dirty="0">
                <a:latin typeface="Source Sans Pro"/>
                <a:ea typeface="Source Sans Pro"/>
                <a:cs typeface="Roboto"/>
              </a:rPr>
              <a:t>Abdominal pain</a:t>
            </a:r>
          </a:p>
          <a:p>
            <a:pPr lvl="1"/>
            <a:r>
              <a:rPr lang="en-US" dirty="0">
                <a:latin typeface="Source Sans Pro"/>
                <a:ea typeface="Source Sans Pro"/>
                <a:cs typeface="Roboto"/>
              </a:rPr>
              <a:t>Very firm abdomen</a:t>
            </a:r>
          </a:p>
          <a:p>
            <a:endParaRPr lang="en-US" sz="2400" dirty="0"/>
          </a:p>
          <a:p>
            <a:pPr marL="0" indent="0">
              <a:buNone/>
            </a:pPr>
            <a:r>
              <a:rPr lang="en-US" sz="2400" b="1" dirty="0">
                <a:latin typeface="Source Sans Pro"/>
                <a:ea typeface="Source Sans Pro"/>
                <a:cs typeface="Roboto"/>
              </a:rPr>
              <a:t>Bleeding in the stomach or intestines</a:t>
            </a:r>
          </a:p>
          <a:p>
            <a:pPr lvl="1"/>
            <a:r>
              <a:rPr lang="en-US" dirty="0">
                <a:latin typeface="Source Sans Pro"/>
                <a:ea typeface="Source Sans Pro"/>
                <a:cs typeface="Roboto"/>
              </a:rPr>
              <a:t>Blood in vomit or stool</a:t>
            </a:r>
          </a:p>
          <a:p>
            <a:pPr lvl="1"/>
            <a:r>
              <a:rPr lang="en-US" dirty="0">
                <a:latin typeface="Source Sans Pro"/>
                <a:ea typeface="Source Sans Pro"/>
                <a:cs typeface="Roboto"/>
              </a:rPr>
              <a:t>Black vomit or stool</a:t>
            </a:r>
          </a:p>
          <a:p>
            <a:pPr lvl="1"/>
            <a:r>
              <a:rPr lang="en-US" dirty="0">
                <a:latin typeface="Source Sans Pro"/>
                <a:ea typeface="Source Sans Pro"/>
                <a:cs typeface="Roboto"/>
              </a:rPr>
              <a:t>History of alcohol use</a:t>
            </a:r>
          </a:p>
          <a:p>
            <a:pPr lvl="1"/>
            <a:endParaRPr lang="en-US" dirty="0"/>
          </a:p>
          <a:p>
            <a:pPr lvl="1"/>
            <a:endParaRPr lang="en-US" dirty="0"/>
          </a:p>
          <a:p>
            <a:pPr lvl="1"/>
            <a:endParaRPr lang="en-US" dirty="0"/>
          </a:p>
        </p:txBody>
      </p:sp>
      <p:pic>
        <p:nvPicPr>
          <p:cNvPr id="2" name="Picture 3" descr="A picture containing logo&#10;&#10;Description automatically generated">
            <a:extLst>
              <a:ext uri="{FF2B5EF4-FFF2-40B4-BE49-F238E27FC236}">
                <a16:creationId xmlns:a16="http://schemas.microsoft.com/office/drawing/2014/main" id="{9F7F2187-7FF8-2FD5-DCCD-227568D281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541" y="3919205"/>
            <a:ext cx="3062782" cy="2136491"/>
          </a:xfrm>
          <a:prstGeom prst="rect">
            <a:avLst/>
          </a:prstGeom>
        </p:spPr>
      </p:pic>
    </p:spTree>
    <p:extLst>
      <p:ext uri="{BB962C8B-B14F-4D97-AF65-F5344CB8AC3E}">
        <p14:creationId xmlns:p14="http://schemas.microsoft.com/office/powerpoint/2010/main" val="1206203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54720" y="479251"/>
            <a:ext cx="10515600" cy="1325563"/>
          </a:xfrm>
        </p:spPr>
        <p:txBody>
          <a:bodyPr>
            <a:normAutofit/>
          </a:bodyPr>
          <a:lstStyle/>
          <a:p>
            <a:r>
              <a:rPr lang="en-US" sz="4000" dirty="0">
                <a:solidFill>
                  <a:srgbClr val="1F3864"/>
                </a:solidFill>
                <a:latin typeface="Source Sans Pro"/>
                <a:ea typeface="Source Sans Pro"/>
                <a:cs typeface="Roboto"/>
              </a:rPr>
              <a:t>Poor Perfusion Due to Blood Loss</a:t>
            </a:r>
          </a:p>
        </p:txBody>
      </p:sp>
      <p:sp>
        <p:nvSpPr>
          <p:cNvPr id="3" name="Content Placeholder 2"/>
          <p:cNvSpPr>
            <a:spLocks noGrp="1"/>
          </p:cNvSpPr>
          <p:nvPr>
            <p:ph idx="1"/>
          </p:nvPr>
        </p:nvSpPr>
        <p:spPr>
          <a:xfrm>
            <a:off x="554720" y="1871007"/>
            <a:ext cx="10515600" cy="4351338"/>
          </a:xfrm>
        </p:spPr>
        <p:txBody>
          <a:bodyPr vert="horz" lIns="91440" tIns="45720" rIns="91440" bIns="45720" rtlCol="0" anchor="t">
            <a:normAutofit/>
          </a:bodyPr>
          <a:lstStyle/>
          <a:p>
            <a:pPr marL="0" indent="0">
              <a:buNone/>
            </a:pPr>
            <a:r>
              <a:rPr lang="en-US" sz="2400" b="1" dirty="0" err="1">
                <a:latin typeface="Source Sans Pro"/>
                <a:ea typeface="Source Sans Pro"/>
                <a:cs typeface="Roboto"/>
              </a:rPr>
              <a:t>Haemothorax</a:t>
            </a:r>
            <a:endParaRPr lang="en-US" sz="2400" b="1" dirty="0">
              <a:latin typeface="Source Sans Pro"/>
              <a:ea typeface="Source Sans Pro"/>
              <a:cs typeface="Roboto"/>
            </a:endParaRPr>
          </a:p>
          <a:p>
            <a:pPr lvl="1"/>
            <a:r>
              <a:rPr lang="en-US" dirty="0">
                <a:latin typeface="Source Sans Pro"/>
                <a:ea typeface="Source Sans Pro"/>
                <a:cs typeface="Roboto"/>
              </a:rPr>
              <a:t>Difficulty in breathing</a:t>
            </a:r>
          </a:p>
          <a:p>
            <a:pPr lvl="1"/>
            <a:r>
              <a:rPr lang="en-US" dirty="0">
                <a:latin typeface="Source Sans Pro"/>
                <a:ea typeface="Source Sans Pro"/>
                <a:cs typeface="Roboto"/>
              </a:rPr>
              <a:t>Decreased breath sounds on the affected side</a:t>
            </a:r>
          </a:p>
          <a:p>
            <a:pPr lvl="1"/>
            <a:r>
              <a:rPr lang="en-US" dirty="0">
                <a:latin typeface="Source Sans Pro"/>
                <a:ea typeface="Source Sans Pro"/>
                <a:cs typeface="Roboto"/>
              </a:rPr>
              <a:t>Dull sounds with percussion on affected side</a:t>
            </a:r>
          </a:p>
          <a:p>
            <a:pPr lvl="1"/>
            <a:r>
              <a:rPr lang="en-US" dirty="0">
                <a:latin typeface="Source Sans Pro"/>
                <a:ea typeface="Source Sans Pro"/>
                <a:cs typeface="Roboto"/>
              </a:rPr>
              <a:t>Shock (if large amount of blood loss)</a:t>
            </a:r>
          </a:p>
          <a:p>
            <a:pPr lvl="1"/>
            <a:endParaRPr lang="en-US" dirty="0"/>
          </a:p>
          <a:p>
            <a:pPr lvl="1"/>
            <a:endParaRPr lang="en-US" dirty="0"/>
          </a:p>
          <a:p>
            <a:pPr lvl="1"/>
            <a:endParaRPr lang="en-US" dirty="0"/>
          </a:p>
          <a:p>
            <a:pPr lvl="1"/>
            <a:endParaRPr lang="en-US" dirty="0"/>
          </a:p>
        </p:txBody>
      </p:sp>
      <p:pic>
        <p:nvPicPr>
          <p:cNvPr id="2" name="Picture 1">
            <a:extLst>
              <a:ext uri="{FF2B5EF4-FFF2-40B4-BE49-F238E27FC236}">
                <a16:creationId xmlns:a16="http://schemas.microsoft.com/office/drawing/2014/main" id="{099E18E0-15C2-A87B-F6A8-6B3F21E0D0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89529" y="2012243"/>
            <a:ext cx="4062005" cy="2833515"/>
          </a:xfrm>
          <a:prstGeom prst="rect">
            <a:avLst/>
          </a:prstGeom>
        </p:spPr>
      </p:pic>
    </p:spTree>
    <p:extLst>
      <p:ext uri="{BB962C8B-B14F-4D97-AF65-F5344CB8AC3E}">
        <p14:creationId xmlns:p14="http://schemas.microsoft.com/office/powerpoint/2010/main" val="3827132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Blood Loss</a:t>
            </a:r>
          </a:p>
        </p:txBody>
      </p:sp>
      <p:sp>
        <p:nvSpPr>
          <p:cNvPr id="3" name="Content Placeholder 2"/>
          <p:cNvSpPr>
            <a:spLocks noGrp="1"/>
          </p:cNvSpPr>
          <p:nvPr>
            <p:ph idx="1"/>
          </p:nvPr>
        </p:nvSpPr>
        <p:spPr>
          <a:xfrm>
            <a:off x="838200" y="1639178"/>
            <a:ext cx="10515600" cy="4351338"/>
          </a:xfrm>
        </p:spPr>
        <p:txBody>
          <a:bodyPr vert="horz" lIns="91440" tIns="45720" rIns="91440" bIns="45720" rtlCol="0" anchor="t">
            <a:noAutofit/>
          </a:bodyPr>
          <a:lstStyle/>
          <a:p>
            <a:pPr marL="0" indent="0">
              <a:buNone/>
            </a:pPr>
            <a:r>
              <a:rPr lang="en-US" sz="2400" b="1" dirty="0">
                <a:latin typeface="Source Sans Pro"/>
                <a:ea typeface="Source Sans Pro"/>
                <a:cs typeface="Roboto"/>
              </a:rPr>
              <a:t>Ectopic pregnancy</a:t>
            </a:r>
            <a:endParaRPr lang="en-US" b="1" dirty="0"/>
          </a:p>
          <a:p>
            <a:pPr lvl="1"/>
            <a:r>
              <a:rPr lang="en-US" dirty="0">
                <a:latin typeface="Source Sans Pro"/>
                <a:ea typeface="Source Sans Pro"/>
                <a:cs typeface="Roboto"/>
              </a:rPr>
              <a:t>History of pregnancy, missed menstrual cycle, woman of child-bearing age</a:t>
            </a:r>
          </a:p>
          <a:p>
            <a:pPr lvl="1"/>
            <a:r>
              <a:rPr lang="en-US" dirty="0">
                <a:latin typeface="Source Sans Pro"/>
                <a:ea typeface="Source Sans Pro"/>
                <a:cs typeface="Roboto"/>
              </a:rPr>
              <a:t>Abdominal pain</a:t>
            </a:r>
          </a:p>
          <a:p>
            <a:pPr lvl="1"/>
            <a:r>
              <a:rPr lang="en-US" dirty="0">
                <a:latin typeface="Source Sans Pro"/>
                <a:ea typeface="Source Sans Pro"/>
                <a:cs typeface="Roboto"/>
              </a:rPr>
              <a:t>Vaginal bleeding</a:t>
            </a:r>
          </a:p>
          <a:p>
            <a:pPr lvl="1"/>
            <a:endParaRPr lang="en-US" dirty="0">
              <a:latin typeface="Source Sans Pro"/>
              <a:ea typeface="Source Sans Pro"/>
              <a:cs typeface="Roboto"/>
            </a:endParaRPr>
          </a:p>
          <a:p>
            <a:pPr marL="0" indent="0">
              <a:buNone/>
            </a:pPr>
            <a:r>
              <a:rPr lang="en-US" sz="2400" b="1" dirty="0">
                <a:latin typeface="Source Sans Pro"/>
                <a:ea typeface="Source Sans Pro"/>
                <a:cs typeface="Roboto"/>
              </a:rPr>
              <a:t>Post-partum </a:t>
            </a:r>
            <a:r>
              <a:rPr lang="en-US" sz="2400" b="1" dirty="0" err="1">
                <a:latin typeface="Source Sans Pro"/>
                <a:ea typeface="Source Sans Pro"/>
                <a:cs typeface="Roboto"/>
              </a:rPr>
              <a:t>haemorrhage</a:t>
            </a:r>
            <a:endParaRPr lang="en-US" sz="2400" b="1" dirty="0">
              <a:latin typeface="Source Sans Pro"/>
              <a:ea typeface="Source Sans Pro"/>
              <a:cs typeface="Roboto"/>
            </a:endParaRPr>
          </a:p>
          <a:p>
            <a:pPr lvl="1"/>
            <a:r>
              <a:rPr lang="en-US" dirty="0">
                <a:latin typeface="Source Sans Pro"/>
                <a:ea typeface="Source Sans Pro"/>
                <a:cs typeface="Roboto"/>
              </a:rPr>
              <a:t>Recent delivery</a:t>
            </a:r>
          </a:p>
          <a:p>
            <a:pPr lvl="1"/>
            <a:r>
              <a:rPr lang="en-US" dirty="0">
                <a:latin typeface="Source Sans Pro"/>
                <a:ea typeface="Source Sans Pro"/>
                <a:cs typeface="Roboto"/>
              </a:rPr>
              <a:t>Heavy vaginal bleeding</a:t>
            </a:r>
          </a:p>
          <a:p>
            <a:pPr lvl="2"/>
            <a:r>
              <a:rPr lang="en-US" sz="2400" dirty="0">
                <a:latin typeface="Source Sans Pro"/>
                <a:ea typeface="Source Sans Pro"/>
                <a:cs typeface="Roboto"/>
              </a:rPr>
              <a:t>Pad or cloth soaked &lt;5 minutes</a:t>
            </a:r>
          </a:p>
          <a:p>
            <a:pPr lvl="2"/>
            <a:r>
              <a:rPr lang="en-US" sz="2400" dirty="0">
                <a:latin typeface="Source Sans Pro"/>
                <a:ea typeface="Source Sans Pro"/>
                <a:cs typeface="Roboto"/>
              </a:rPr>
              <a:t>Constant trickling blood</a:t>
            </a:r>
          </a:p>
          <a:p>
            <a:pPr lvl="2"/>
            <a:r>
              <a:rPr lang="en-US" sz="2400" dirty="0">
                <a:latin typeface="Source Sans Pro"/>
                <a:ea typeface="Source Sans Pro"/>
                <a:cs typeface="Roboto"/>
              </a:rPr>
              <a:t>Bleeding &gt;250ml or delivered outside of the hospital	</a:t>
            </a:r>
          </a:p>
          <a:p>
            <a:pPr lvl="1"/>
            <a:r>
              <a:rPr lang="en-US" dirty="0">
                <a:latin typeface="Source Sans Pro"/>
                <a:ea typeface="Source Sans Pro"/>
                <a:cs typeface="Roboto"/>
              </a:rPr>
              <a:t>Soft uterus/lower abdomen </a:t>
            </a:r>
            <a:endParaRPr lang="en-US" dirty="0"/>
          </a:p>
          <a:p>
            <a:pPr lvl="1"/>
            <a:endParaRPr lang="en-US" dirty="0"/>
          </a:p>
          <a:p>
            <a:pPr lvl="1"/>
            <a:endParaRPr lang="en-US" dirty="0"/>
          </a:p>
          <a:p>
            <a:pPr lvl="1"/>
            <a:endParaRPr lang="en-US" dirty="0"/>
          </a:p>
          <a:p>
            <a:pPr lvl="1"/>
            <a:endParaRPr lang="en-US" dirty="0"/>
          </a:p>
        </p:txBody>
      </p:sp>
      <p:pic>
        <p:nvPicPr>
          <p:cNvPr id="2" name="Picture 4" descr="Logo&#10;&#10;Description automatically generated">
            <a:extLst>
              <a:ext uri="{FF2B5EF4-FFF2-40B4-BE49-F238E27FC236}">
                <a16:creationId xmlns:a16="http://schemas.microsoft.com/office/drawing/2014/main" id="{11C840DD-09D5-9945-E52D-FC903CB0F7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3424" y="3308897"/>
            <a:ext cx="3473346" cy="2422320"/>
          </a:xfrm>
          <a:prstGeom prst="rect">
            <a:avLst/>
          </a:prstGeom>
        </p:spPr>
      </p:pic>
    </p:spTree>
    <p:extLst>
      <p:ext uri="{BB962C8B-B14F-4D97-AF65-F5344CB8AC3E}">
        <p14:creationId xmlns:p14="http://schemas.microsoft.com/office/powerpoint/2010/main" val="22092210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Heart Problems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Heart failure</a:t>
            </a:r>
            <a:endParaRPr lang="en-US" sz="2400">
              <a:cs typeface="Roboto"/>
            </a:endParaRPr>
          </a:p>
          <a:p>
            <a:pPr lvl="1"/>
            <a:r>
              <a:rPr lang="en-US">
                <a:latin typeface="Source Sans Pro"/>
                <a:ea typeface="Source Sans Pro"/>
                <a:cs typeface="Roboto"/>
              </a:rPr>
              <a:t>Difficulty breathing with exertion or lying flat</a:t>
            </a:r>
          </a:p>
          <a:p>
            <a:pPr lvl="1"/>
            <a:r>
              <a:rPr lang="en-US">
                <a:latin typeface="Source Sans Pro"/>
                <a:ea typeface="Source Sans Pro"/>
                <a:cs typeface="Roboto"/>
              </a:rPr>
              <a:t>Swelling to both legs</a:t>
            </a:r>
          </a:p>
          <a:p>
            <a:pPr lvl="1"/>
            <a:r>
              <a:rPr lang="en-US">
                <a:latin typeface="Source Sans Pro"/>
                <a:ea typeface="Source Sans Pro"/>
                <a:cs typeface="Roboto"/>
              </a:rPr>
              <a:t>Distended neck veins</a:t>
            </a:r>
          </a:p>
          <a:p>
            <a:pPr lvl="1"/>
            <a:r>
              <a:rPr lang="en-US" i="1">
                <a:latin typeface="Source Sans Pro"/>
                <a:ea typeface="Source Sans Pro"/>
                <a:cs typeface="Roboto"/>
              </a:rPr>
              <a:t>Crackles</a:t>
            </a:r>
            <a:r>
              <a:rPr lang="en-US">
                <a:latin typeface="Source Sans Pro"/>
                <a:ea typeface="Source Sans Pro"/>
                <a:cs typeface="Roboto"/>
              </a:rPr>
              <a:t> may be heard in the lungs</a:t>
            </a:r>
          </a:p>
          <a:p>
            <a:pPr lvl="1"/>
            <a:r>
              <a:rPr lang="en-US">
                <a:latin typeface="Source Sans Pro"/>
                <a:ea typeface="Source Sans Pro"/>
                <a:cs typeface="Roboto"/>
              </a:rPr>
              <a:t>May have chest pain</a:t>
            </a:r>
          </a:p>
          <a:p>
            <a:pPr lvl="1"/>
            <a:endParaRPr lang="en-US"/>
          </a:p>
          <a:p>
            <a:pPr lvl="1"/>
            <a:endParaRPr lang="en-US"/>
          </a:p>
          <a:p>
            <a:pPr lvl="1"/>
            <a:endParaRPr lang="en-US"/>
          </a:p>
          <a:p>
            <a:pPr lvl="1"/>
            <a:endParaRPr lang="en-US"/>
          </a:p>
        </p:txBody>
      </p:sp>
      <p:pic>
        <p:nvPicPr>
          <p:cNvPr id="4" name="Picture 4">
            <a:extLst>
              <a:ext uri="{FF2B5EF4-FFF2-40B4-BE49-F238E27FC236}">
                <a16:creationId xmlns:a16="http://schemas.microsoft.com/office/drawing/2014/main" id="{D6C85C37-9F3F-DF32-5FFB-66F3227B40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0829" y="3112468"/>
            <a:ext cx="3420606" cy="2386431"/>
          </a:xfrm>
          <a:prstGeom prst="rect">
            <a:avLst/>
          </a:prstGeom>
        </p:spPr>
      </p:pic>
    </p:spTree>
    <p:extLst>
      <p:ext uri="{BB962C8B-B14F-4D97-AF65-F5344CB8AC3E}">
        <p14:creationId xmlns:p14="http://schemas.microsoft.com/office/powerpoint/2010/main" val="1797422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Heart Problems</a:t>
            </a:r>
          </a:p>
        </p:txBody>
      </p:sp>
      <p:sp>
        <p:nvSpPr>
          <p:cNvPr id="3" name="Content Placeholder 2"/>
          <p:cNvSpPr>
            <a:spLocks noGrp="1"/>
          </p:cNvSpPr>
          <p:nvPr>
            <p:ph idx="1"/>
          </p:nvPr>
        </p:nvSpPr>
        <p:spPr>
          <a:xfrm>
            <a:off x="838200" y="1825625"/>
            <a:ext cx="7082118"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Heart attack</a:t>
            </a:r>
            <a:endParaRPr lang="en-US" sz="2400" dirty="0">
              <a:cs typeface="Roboto"/>
            </a:endParaRPr>
          </a:p>
          <a:p>
            <a:pPr lvl="1"/>
            <a:r>
              <a:rPr lang="en-US" dirty="0">
                <a:latin typeface="Source Sans Pro"/>
                <a:ea typeface="Source Sans Pro"/>
                <a:cs typeface="Roboto"/>
              </a:rPr>
              <a:t>Chest pressure, tightness or crushing in the chest</a:t>
            </a:r>
          </a:p>
          <a:p>
            <a:pPr lvl="1"/>
            <a:r>
              <a:rPr lang="en-US" dirty="0">
                <a:latin typeface="Source Sans Pro"/>
                <a:ea typeface="Source Sans Pro"/>
                <a:cs typeface="Roboto"/>
              </a:rPr>
              <a:t>Diaphoresis and mottled skin</a:t>
            </a:r>
          </a:p>
          <a:p>
            <a:pPr lvl="1"/>
            <a:r>
              <a:rPr lang="en-US" dirty="0">
                <a:latin typeface="Source Sans Pro"/>
                <a:ea typeface="Source Sans Pro"/>
                <a:cs typeface="Roboto"/>
              </a:rPr>
              <a:t>Difficulty in breathing</a:t>
            </a:r>
          </a:p>
          <a:p>
            <a:pPr lvl="1"/>
            <a:r>
              <a:rPr lang="en-US" dirty="0">
                <a:latin typeface="Source Sans Pro"/>
                <a:ea typeface="Source Sans Pro"/>
                <a:cs typeface="Roboto"/>
              </a:rPr>
              <a:t>Nausea or vomiting</a:t>
            </a:r>
          </a:p>
          <a:p>
            <a:pPr lvl="1"/>
            <a:r>
              <a:rPr lang="en-US" dirty="0">
                <a:latin typeface="Source Sans Pro"/>
                <a:ea typeface="Source Sans Pro"/>
                <a:cs typeface="Roboto"/>
              </a:rPr>
              <a:t>Pain moving to jaw or arms</a:t>
            </a:r>
          </a:p>
          <a:p>
            <a:pPr lvl="1"/>
            <a:r>
              <a:rPr lang="en-US" dirty="0">
                <a:latin typeface="Source Sans Pro"/>
                <a:ea typeface="Source Sans Pro"/>
                <a:cs typeface="Roboto"/>
              </a:rPr>
              <a:t>Signs of heart failure</a:t>
            </a:r>
          </a:p>
          <a:p>
            <a:pPr lvl="1"/>
            <a:r>
              <a:rPr lang="en-US" dirty="0">
                <a:latin typeface="Source Sans Pro"/>
                <a:ea typeface="Source Sans Pro"/>
                <a:cs typeface="Roboto"/>
              </a:rPr>
              <a:t>History of smoking, cardiac disease, hypertension, diabetes, high cholesterol, family history of heart problems</a:t>
            </a:r>
          </a:p>
          <a:p>
            <a:pPr lvl="1"/>
            <a:endParaRPr lang="en-US" dirty="0"/>
          </a:p>
          <a:p>
            <a:pPr lvl="1"/>
            <a:endParaRPr lang="en-US" dirty="0"/>
          </a:p>
          <a:p>
            <a:pPr lvl="1"/>
            <a:endParaRPr lang="en-US" dirty="0"/>
          </a:p>
          <a:p>
            <a:pPr lvl="1"/>
            <a:endParaRPr lang="en-US" dirty="0"/>
          </a:p>
        </p:txBody>
      </p:sp>
      <p:pic>
        <p:nvPicPr>
          <p:cNvPr id="2" name="Picture 3" descr="A picture containing text, vector graphics&#10;&#10;Description automatically generated">
            <a:extLst>
              <a:ext uri="{FF2B5EF4-FFF2-40B4-BE49-F238E27FC236}">
                <a16:creationId xmlns:a16="http://schemas.microsoft.com/office/drawing/2014/main" id="{F5BBFCE0-BD3A-0FA4-196C-C4FCEB493E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3570" y="2326304"/>
            <a:ext cx="2743200" cy="1913562"/>
          </a:xfrm>
          <a:prstGeom prst="rect">
            <a:avLst/>
          </a:prstGeom>
        </p:spPr>
      </p:pic>
    </p:spTree>
    <p:extLst>
      <p:ext uri="{BB962C8B-B14F-4D97-AF65-F5344CB8AC3E}">
        <p14:creationId xmlns:p14="http://schemas.microsoft.com/office/powerpoint/2010/main" val="3446403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Heart Problems</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sz="2400" b="1">
                <a:latin typeface="Source Sans Pro"/>
                <a:ea typeface="Source Sans Pro"/>
                <a:cs typeface="Roboto"/>
              </a:rPr>
              <a:t>Abnormal rhythm</a:t>
            </a:r>
            <a:endParaRPr lang="en-US" sz="2400">
              <a:cs typeface="Roboto"/>
            </a:endParaRPr>
          </a:p>
          <a:p>
            <a:pPr lvl="1"/>
            <a:r>
              <a:rPr lang="en-US">
                <a:latin typeface="Source Sans Pro"/>
                <a:ea typeface="Source Sans Pro"/>
                <a:cs typeface="Roboto"/>
              </a:rPr>
              <a:t>Very fast or very slow pulse</a:t>
            </a:r>
          </a:p>
          <a:p>
            <a:pPr lvl="1"/>
            <a:r>
              <a:rPr lang="en-US">
                <a:latin typeface="Source Sans Pro"/>
                <a:ea typeface="Source Sans Pro"/>
                <a:cs typeface="Roboto"/>
              </a:rPr>
              <a:t>Irregular pulse</a:t>
            </a:r>
          </a:p>
          <a:p>
            <a:pPr lvl="1"/>
            <a:endParaRPr lang="en-US"/>
          </a:p>
          <a:p>
            <a:pPr marL="0" indent="0">
              <a:buNone/>
            </a:pPr>
            <a:r>
              <a:rPr lang="en-US" sz="2400" b="1">
                <a:latin typeface="Source Sans Pro"/>
                <a:ea typeface="Source Sans Pro"/>
                <a:cs typeface="Roboto"/>
              </a:rPr>
              <a:t>Heart valve problem</a:t>
            </a:r>
            <a:r>
              <a:rPr lang="en-US" sz="2400">
                <a:latin typeface="Source Sans Pro"/>
                <a:ea typeface="Source Sans Pro"/>
                <a:cs typeface="Roboto"/>
              </a:rPr>
              <a:t> </a:t>
            </a:r>
            <a:endParaRPr lang="en-US" sz="2400">
              <a:cs typeface="Roboto"/>
            </a:endParaRPr>
          </a:p>
          <a:p>
            <a:pPr lvl="1"/>
            <a:r>
              <a:rPr lang="en-US">
                <a:latin typeface="Source Sans Pro"/>
                <a:ea typeface="Source Sans Pro"/>
                <a:cs typeface="Roboto"/>
              </a:rPr>
              <a:t>Valve disease can damage the heart muscle </a:t>
            </a:r>
          </a:p>
          <a:p>
            <a:pPr marL="457200" lvl="1" indent="0">
              <a:buNone/>
            </a:pPr>
            <a:r>
              <a:rPr lang="en-US">
                <a:latin typeface="Source Sans Pro"/>
                <a:ea typeface="Source Sans Pro"/>
                <a:cs typeface="Roboto"/>
              </a:rPr>
              <a:t>    or limit blood flow</a:t>
            </a:r>
            <a:endParaRPr lang="en-US"/>
          </a:p>
          <a:p>
            <a:pPr lvl="1"/>
            <a:r>
              <a:rPr lang="en-US">
                <a:latin typeface="Source Sans Pro"/>
                <a:ea typeface="Source Sans Pro"/>
                <a:cs typeface="Roboto"/>
              </a:rPr>
              <a:t>History of rheumatic fever or heart disease</a:t>
            </a:r>
          </a:p>
          <a:p>
            <a:pPr lvl="1"/>
            <a:r>
              <a:rPr lang="en-US">
                <a:latin typeface="Source Sans Pro"/>
                <a:ea typeface="Source Sans Pro"/>
                <a:cs typeface="Roboto"/>
              </a:rPr>
              <a:t>Murmur </a:t>
            </a:r>
            <a:endParaRPr lang="en-US"/>
          </a:p>
          <a:p>
            <a:pPr lvl="1"/>
            <a:endParaRPr lang="en-US"/>
          </a:p>
          <a:p>
            <a:pPr lvl="1"/>
            <a:endParaRPr lang="en-US"/>
          </a:p>
          <a:p>
            <a:pPr lvl="1"/>
            <a:endParaRPr lang="en-US"/>
          </a:p>
          <a:p>
            <a:pPr lvl="1"/>
            <a:endParaRPr lang="en-US"/>
          </a:p>
        </p:txBody>
      </p:sp>
      <p:pic>
        <p:nvPicPr>
          <p:cNvPr id="2" name="Picture 4" descr="A picture containing shape&#10;&#10;Description automatically generated">
            <a:extLst>
              <a:ext uri="{FF2B5EF4-FFF2-40B4-BE49-F238E27FC236}">
                <a16:creationId xmlns:a16="http://schemas.microsoft.com/office/drawing/2014/main" id="{EE1BFF29-7F9E-F560-1B5D-14093503E7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9074" y="3805518"/>
            <a:ext cx="3214569" cy="2241848"/>
          </a:xfrm>
          <a:prstGeom prst="rect">
            <a:avLst/>
          </a:prstGeom>
        </p:spPr>
      </p:pic>
    </p:spTree>
    <p:extLst>
      <p:ext uri="{BB962C8B-B14F-4D97-AF65-F5344CB8AC3E}">
        <p14:creationId xmlns:p14="http://schemas.microsoft.com/office/powerpoint/2010/main" val="235996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145" y="209903"/>
            <a:ext cx="10515600" cy="1325563"/>
          </a:xfrm>
        </p:spPr>
        <p:txBody>
          <a:bodyPr>
            <a:normAutofit/>
          </a:bodyPr>
          <a:lstStyle/>
          <a:p>
            <a:r>
              <a:rPr lang="en-US" sz="4000" dirty="0">
                <a:solidFill>
                  <a:schemeClr val="accent1">
                    <a:lumMod val="50000"/>
                  </a:schemeClr>
                </a:solidFill>
                <a:latin typeface="Source Sans Pro"/>
                <a:ea typeface="Source Sans Pro"/>
              </a:rPr>
              <a:t>Causes of poor perfusion</a:t>
            </a:r>
          </a:p>
        </p:txBody>
      </p:sp>
      <p:sp>
        <p:nvSpPr>
          <p:cNvPr id="3" name="Content Placeholder 2"/>
          <p:cNvSpPr>
            <a:spLocks noGrp="1"/>
          </p:cNvSpPr>
          <p:nvPr>
            <p:ph sz="half" idx="1"/>
          </p:nvPr>
        </p:nvSpPr>
        <p:spPr>
          <a:xfrm>
            <a:off x="323145" y="1701745"/>
            <a:ext cx="3537655" cy="3250671"/>
          </a:xfrm>
          <a:ln>
            <a:solidFill>
              <a:schemeClr val="accent1">
                <a:lumMod val="50000"/>
              </a:schemeClr>
            </a:solidFill>
          </a:ln>
        </p:spPr>
        <p:txBody>
          <a:bodyPr vert="horz" lIns="91440" tIns="45720" rIns="91440" bIns="45720" rtlCol="0" anchor="t">
            <a:noAutofit/>
          </a:bodyPr>
          <a:lstStyle/>
          <a:p>
            <a:pPr marL="0" indent="0">
              <a:buNone/>
            </a:pPr>
            <a:r>
              <a:rPr lang="en-US" sz="2400" b="1">
                <a:latin typeface="Source Sans Pro"/>
                <a:ea typeface="Source Sans Pro"/>
                <a:cs typeface="Roboto"/>
              </a:rPr>
              <a:t>Loss of blood</a:t>
            </a:r>
            <a:r>
              <a:rPr lang="en-US" sz="2400">
                <a:latin typeface="Source Sans Pro"/>
                <a:ea typeface="Source Sans Pro"/>
                <a:cs typeface="Roboto"/>
              </a:rPr>
              <a:t> </a:t>
            </a:r>
            <a:endParaRPr lang="en-US" sz="2400"/>
          </a:p>
          <a:p>
            <a:pPr lvl="1"/>
            <a:r>
              <a:rPr lang="en-US" err="1">
                <a:latin typeface="Source Sans Pro"/>
                <a:ea typeface="Source Sans Pro"/>
                <a:cs typeface="Roboto"/>
              </a:rPr>
              <a:t>Haemorrhage</a:t>
            </a:r>
            <a:endParaRPr lang="en-US" err="1"/>
          </a:p>
          <a:p>
            <a:pPr marL="0" indent="0">
              <a:buNone/>
            </a:pPr>
            <a:r>
              <a:rPr lang="en-US" sz="2400" b="1">
                <a:latin typeface="Source Sans Pro"/>
                <a:ea typeface="Source Sans Pro"/>
                <a:cs typeface="Roboto"/>
              </a:rPr>
              <a:t>Loss of fluid</a:t>
            </a:r>
            <a:endParaRPr lang="en-US" sz="2000">
              <a:latin typeface="Source Sans Pro"/>
              <a:ea typeface="Source Sans Pro"/>
            </a:endParaRPr>
          </a:p>
          <a:p>
            <a:pPr lvl="1"/>
            <a:r>
              <a:rPr lang="en-US" err="1">
                <a:latin typeface="Source Sans Pro"/>
                <a:ea typeface="Source Sans Pro"/>
                <a:cs typeface="Roboto"/>
              </a:rPr>
              <a:t>Diarrhoea</a:t>
            </a:r>
            <a:endParaRPr lang="en-US">
              <a:latin typeface="Source Sans Pro"/>
              <a:ea typeface="Source Sans Pro"/>
              <a:cs typeface="Roboto"/>
            </a:endParaRPr>
          </a:p>
          <a:p>
            <a:pPr lvl="1"/>
            <a:r>
              <a:rPr lang="en-US">
                <a:latin typeface="Source Sans Pro"/>
                <a:ea typeface="Source Sans Pro"/>
                <a:cs typeface="Roboto"/>
              </a:rPr>
              <a:t>Vomiting</a:t>
            </a:r>
            <a:endParaRPr lang="en-US">
              <a:cs typeface="Roboto"/>
            </a:endParaRPr>
          </a:p>
          <a:p>
            <a:pPr lvl="1"/>
            <a:r>
              <a:rPr lang="en-US">
                <a:latin typeface="Source Sans Pro"/>
                <a:ea typeface="Source Sans Pro"/>
              </a:rPr>
              <a:t>Extensive burns</a:t>
            </a:r>
          </a:p>
          <a:p>
            <a:pPr lvl="1"/>
            <a:r>
              <a:rPr lang="en-US">
                <a:latin typeface="Source Sans Pro"/>
                <a:ea typeface="Source Sans Pro"/>
              </a:rPr>
              <a:t>Excessive urination </a:t>
            </a:r>
          </a:p>
          <a:p>
            <a:pPr lvl="1"/>
            <a:r>
              <a:rPr lang="en-US">
                <a:latin typeface="Source Sans Pro"/>
                <a:ea typeface="Source Sans Pro"/>
                <a:cs typeface="Roboto"/>
              </a:rPr>
              <a:t>Poor fluid intake</a:t>
            </a:r>
          </a:p>
          <a:p>
            <a:endParaRPr lang="en-US" sz="2400"/>
          </a:p>
          <a:p>
            <a:endParaRPr lang="en-US" sz="2400"/>
          </a:p>
        </p:txBody>
      </p:sp>
      <p:sp>
        <p:nvSpPr>
          <p:cNvPr id="7" name="Content Placeholder 2">
            <a:extLst>
              <a:ext uri="{FF2B5EF4-FFF2-40B4-BE49-F238E27FC236}">
                <a16:creationId xmlns:a16="http://schemas.microsoft.com/office/drawing/2014/main" id="{3C5440E8-8B44-AC86-43A1-CB284A7F06E6}"/>
              </a:ext>
            </a:extLst>
          </p:cNvPr>
          <p:cNvSpPr txBox="1">
            <a:spLocks/>
          </p:cNvSpPr>
          <p:nvPr/>
        </p:nvSpPr>
        <p:spPr>
          <a:xfrm>
            <a:off x="8001101" y="1751514"/>
            <a:ext cx="3869725" cy="2178812"/>
          </a:xfrm>
          <a:prstGeom prst="rect">
            <a:avLst/>
          </a:prstGeom>
          <a:ln>
            <a:solidFill>
              <a:schemeClr val="accent1">
                <a:lumMod val="50000"/>
              </a:schemeClr>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Source Sans Pro"/>
                <a:ea typeface="Source Sans Pro"/>
                <a:cs typeface="Roboto"/>
              </a:rPr>
              <a:t>Abnormal relaxation and enlargement of blood vessels</a:t>
            </a:r>
          </a:p>
          <a:p>
            <a:pPr lvl="1"/>
            <a:r>
              <a:rPr lang="en-US">
                <a:latin typeface="Source Sans Pro"/>
                <a:ea typeface="Source Sans Pro"/>
                <a:cs typeface="Roboto"/>
              </a:rPr>
              <a:t>Severe infection</a:t>
            </a:r>
          </a:p>
          <a:p>
            <a:pPr lvl="1"/>
            <a:r>
              <a:rPr lang="en-US">
                <a:latin typeface="Source Sans Pro"/>
                <a:ea typeface="Source Sans Pro"/>
                <a:cs typeface="Roboto"/>
              </a:rPr>
              <a:t>Spinal cord injury</a:t>
            </a:r>
          </a:p>
          <a:p>
            <a:pPr lvl="1"/>
            <a:r>
              <a:rPr lang="en-US">
                <a:latin typeface="Source Sans Pro"/>
                <a:ea typeface="Source Sans Pro"/>
                <a:cs typeface="Roboto"/>
              </a:rPr>
              <a:t>Severe allergic reaction</a:t>
            </a:r>
          </a:p>
          <a:p>
            <a:pPr lvl="1"/>
            <a:endParaRPr lang="en-US">
              <a:latin typeface="Source Sans Pro"/>
              <a:ea typeface="Source Sans Pro"/>
              <a:cs typeface="Roboto"/>
            </a:endParaRPr>
          </a:p>
          <a:p>
            <a:endParaRPr lang="en-US" sz="2400"/>
          </a:p>
          <a:p>
            <a:endParaRPr lang="en-US" sz="2400"/>
          </a:p>
        </p:txBody>
      </p:sp>
      <p:sp>
        <p:nvSpPr>
          <p:cNvPr id="9" name="Content Placeholder 2">
            <a:extLst>
              <a:ext uri="{FF2B5EF4-FFF2-40B4-BE49-F238E27FC236}">
                <a16:creationId xmlns:a16="http://schemas.microsoft.com/office/drawing/2014/main" id="{B3050C66-A2FA-7EDD-7E56-9C878CB9A974}"/>
              </a:ext>
            </a:extLst>
          </p:cNvPr>
          <p:cNvSpPr txBox="1">
            <a:spLocks/>
          </p:cNvSpPr>
          <p:nvPr/>
        </p:nvSpPr>
        <p:spPr>
          <a:xfrm>
            <a:off x="4109742" y="4061566"/>
            <a:ext cx="3641621" cy="2420557"/>
          </a:xfrm>
          <a:prstGeom prst="rect">
            <a:avLst/>
          </a:prstGeom>
          <a:ln>
            <a:solidFill>
              <a:schemeClr val="accent1">
                <a:lumMod val="50000"/>
              </a:schemeClr>
            </a:solidFill>
          </a:ln>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Source Sans Pro" panose="020B0503030403020204" pitchFamily="34"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Source Sans Pro"/>
                <a:ea typeface="Source Sans Pro"/>
                <a:cs typeface="Roboto"/>
              </a:rPr>
              <a:t>Poor filling of the heart </a:t>
            </a:r>
          </a:p>
          <a:p>
            <a:pPr>
              <a:buNone/>
            </a:pPr>
            <a:endParaRPr lang="en-US" sz="2400" b="1" dirty="0">
              <a:latin typeface="Source Sans Pro"/>
              <a:ea typeface="Source Sans Pro"/>
              <a:cs typeface="Roboto"/>
            </a:endParaRPr>
          </a:p>
          <a:p>
            <a:pPr marL="0" indent="0">
              <a:buNone/>
            </a:pPr>
            <a:r>
              <a:rPr lang="en-US" sz="2400" b="1" dirty="0">
                <a:latin typeface="Source Sans Pro"/>
                <a:ea typeface="Source Sans Pro"/>
                <a:cs typeface="Roboto"/>
              </a:rPr>
              <a:t>Failure of the heart to pump effectively </a:t>
            </a:r>
            <a:endParaRPr lang="en-US" sz="2400" b="1" dirty="0">
              <a:cs typeface="Roboto"/>
            </a:endParaRPr>
          </a:p>
          <a:p>
            <a:pPr lvl="1"/>
            <a:r>
              <a:rPr lang="en-US" dirty="0">
                <a:latin typeface="Source Sans Pro"/>
                <a:ea typeface="Source Sans Pro"/>
                <a:cs typeface="Roboto"/>
              </a:rPr>
              <a:t>Cardiogenic shock</a:t>
            </a:r>
          </a:p>
          <a:p>
            <a:endParaRPr lang="en-US" sz="2400" dirty="0"/>
          </a:p>
          <a:p>
            <a:endParaRPr lang="en-US" sz="2400" dirty="0"/>
          </a:p>
        </p:txBody>
      </p:sp>
      <p:pic>
        <p:nvPicPr>
          <p:cNvPr id="11" name="Picture 11">
            <a:extLst>
              <a:ext uri="{FF2B5EF4-FFF2-40B4-BE49-F238E27FC236}">
                <a16:creationId xmlns:a16="http://schemas.microsoft.com/office/drawing/2014/main" id="{AF551B33-F3FF-2AC9-DF92-410C88D53B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55543" y="1713729"/>
            <a:ext cx="2743200" cy="1913756"/>
          </a:xfrm>
          <a:prstGeom prst="rect">
            <a:avLst/>
          </a:prstGeom>
        </p:spPr>
      </p:pic>
    </p:spTree>
    <p:extLst>
      <p:ext uri="{BB962C8B-B14F-4D97-AF65-F5344CB8AC3E}">
        <p14:creationId xmlns:p14="http://schemas.microsoft.com/office/powerpoint/2010/main" val="706935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47800" y="1691195"/>
            <a:ext cx="1817350" cy="2423132"/>
          </a:xfrm>
          <a:prstGeom prst="rect">
            <a:avLst/>
          </a:prstGeom>
        </p:spPr>
      </p:pic>
      <p:sp>
        <p:nvSpPr>
          <p:cNvPr id="7" name="Title 1"/>
          <p:cNvSpPr>
            <a:spLocks noGrp="1"/>
          </p:cNvSpPr>
          <p:nvPr>
            <p:ph type="title"/>
          </p:nvPr>
        </p:nvSpPr>
        <p:spPr/>
        <p:txBody>
          <a:bodyPr>
            <a:normAutofit/>
          </a:bodyPr>
          <a:lstStyle/>
          <a:p>
            <a:r>
              <a:rPr lang="en-US" sz="4000">
                <a:solidFill>
                  <a:srgbClr val="1F3864"/>
                </a:solidFill>
                <a:latin typeface="Source Sans Pro"/>
                <a:ea typeface="Source Sans Pro"/>
                <a:cs typeface="Roboto"/>
              </a:rPr>
              <a:t>Poor Perfusion Due to Heart Problems</a:t>
            </a:r>
          </a:p>
        </p:txBody>
      </p:sp>
      <p:sp>
        <p:nvSpPr>
          <p:cNvPr id="3" name="Content Placeholder 2"/>
          <p:cNvSpPr>
            <a:spLocks noGrp="1"/>
          </p:cNvSpPr>
          <p:nvPr>
            <p:ph idx="1"/>
          </p:nvPr>
        </p:nvSpPr>
        <p:spPr>
          <a:xfrm>
            <a:off x="838200" y="1825625"/>
            <a:ext cx="8198224" cy="4351338"/>
          </a:xfrm>
        </p:spPr>
        <p:txBody>
          <a:bodyPr vert="horz" lIns="91440" tIns="45720" rIns="91440" bIns="45720" rtlCol="0" anchor="t">
            <a:normAutofit/>
          </a:bodyPr>
          <a:lstStyle/>
          <a:p>
            <a:pPr marL="0" indent="0">
              <a:buNone/>
            </a:pPr>
            <a:r>
              <a:rPr lang="en-US" sz="2400" b="1" dirty="0">
                <a:latin typeface="Source Sans Pro"/>
                <a:ea typeface="Source Sans Pro"/>
              </a:rPr>
              <a:t>Pericardial tamponade</a:t>
            </a:r>
            <a:endParaRPr lang="en-US" dirty="0"/>
          </a:p>
          <a:p>
            <a:pPr lvl="1"/>
            <a:r>
              <a:rPr lang="en-US" dirty="0"/>
              <a:t>Signs of poor perfusion</a:t>
            </a:r>
          </a:p>
          <a:p>
            <a:pPr lvl="2"/>
            <a:r>
              <a:rPr lang="en-US" sz="2400" dirty="0"/>
              <a:t>Tachycardia, tachypnea, hypotension</a:t>
            </a:r>
          </a:p>
          <a:p>
            <a:pPr lvl="2"/>
            <a:r>
              <a:rPr lang="en-US" sz="2400" dirty="0"/>
              <a:t>Pale skin, cold extremities</a:t>
            </a:r>
          </a:p>
          <a:p>
            <a:pPr lvl="2"/>
            <a:r>
              <a:rPr lang="en-US" sz="2400" dirty="0"/>
              <a:t>Capillary refill greater than 3 seconds</a:t>
            </a:r>
          </a:p>
          <a:p>
            <a:pPr lvl="1"/>
            <a:r>
              <a:rPr lang="en-US" dirty="0"/>
              <a:t>Distended neck veins</a:t>
            </a:r>
          </a:p>
          <a:p>
            <a:pPr lvl="1"/>
            <a:r>
              <a:rPr lang="en-US" dirty="0"/>
              <a:t>Muffled heart sounds</a:t>
            </a:r>
          </a:p>
          <a:p>
            <a:pPr lvl="1"/>
            <a:r>
              <a:rPr lang="en-US" dirty="0"/>
              <a:t>May have dizziness, confusion, altered mental status</a:t>
            </a:r>
          </a:p>
          <a:p>
            <a:pPr lvl="1"/>
            <a:r>
              <a:rPr lang="en-US" dirty="0"/>
              <a:t>History of tuberculosis, trauma, malignancy or kidney failure </a:t>
            </a:r>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993192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4000">
                <a:solidFill>
                  <a:srgbClr val="1F3864"/>
                </a:solidFill>
              </a:rPr>
              <a:t>Poor Perfusion Due to Heart Problems</a:t>
            </a:r>
          </a:p>
        </p:txBody>
      </p:sp>
      <p:sp>
        <p:nvSpPr>
          <p:cNvPr id="3" name="Content Placeholder 2"/>
          <p:cNvSpPr>
            <a:spLocks noGrp="1"/>
          </p:cNvSpPr>
          <p:nvPr>
            <p:ph idx="1"/>
          </p:nvPr>
        </p:nvSpPr>
        <p:spPr>
          <a:xfrm>
            <a:off x="838200" y="1686391"/>
            <a:ext cx="7801533" cy="4351338"/>
          </a:xfrm>
        </p:spPr>
        <p:txBody>
          <a:bodyPr vert="horz" lIns="91440" tIns="45720" rIns="91440" bIns="45720" rtlCol="0" anchor="t">
            <a:normAutofit/>
          </a:bodyPr>
          <a:lstStyle/>
          <a:p>
            <a:pPr marL="0" indent="0">
              <a:buNone/>
            </a:pPr>
            <a:r>
              <a:rPr lang="en-US" sz="2400" b="1" dirty="0">
                <a:latin typeface="Source Sans Pro"/>
                <a:ea typeface="Source Sans Pro"/>
                <a:cs typeface="Roboto"/>
              </a:rPr>
              <a:t>Tension pneumothorax </a:t>
            </a:r>
            <a:endParaRPr lang="en-US" sz="2400" dirty="0">
              <a:cs typeface="Roboto"/>
            </a:endParaRPr>
          </a:p>
          <a:p>
            <a:pPr lvl="1"/>
            <a:r>
              <a:rPr lang="en-US" dirty="0">
                <a:latin typeface="Source Sans Pro"/>
                <a:ea typeface="Source Sans Pro"/>
                <a:cs typeface="Roboto"/>
              </a:rPr>
              <a:t>High pressure shifts the large blood vessels in the chest, blocking blood flow and preventing filling of the heart</a:t>
            </a:r>
          </a:p>
          <a:p>
            <a:pPr lvl="1"/>
            <a:r>
              <a:rPr lang="en-US" dirty="0">
                <a:latin typeface="Source Sans Pro"/>
                <a:ea typeface="Source Sans Pro"/>
                <a:cs typeface="Roboto"/>
              </a:rPr>
              <a:t>Hypotension WITH the following:</a:t>
            </a:r>
          </a:p>
          <a:p>
            <a:pPr lvl="2"/>
            <a:r>
              <a:rPr lang="en-US" sz="2400" dirty="0">
                <a:latin typeface="Source Sans Pro"/>
                <a:ea typeface="Source Sans Pro"/>
                <a:cs typeface="Roboto"/>
              </a:rPr>
              <a:t>Difficulty breathing</a:t>
            </a:r>
          </a:p>
          <a:p>
            <a:pPr lvl="2"/>
            <a:r>
              <a:rPr lang="en-US" sz="2400" dirty="0">
                <a:latin typeface="Source Sans Pro"/>
                <a:ea typeface="Source Sans Pro"/>
                <a:cs typeface="Roboto"/>
              </a:rPr>
              <a:t>Absent breath sounds on affected side</a:t>
            </a:r>
          </a:p>
          <a:p>
            <a:pPr lvl="2"/>
            <a:r>
              <a:rPr lang="en-US" sz="2400" dirty="0">
                <a:latin typeface="Source Sans Pro"/>
                <a:ea typeface="Source Sans Pro"/>
                <a:cs typeface="Roboto"/>
              </a:rPr>
              <a:t>Hyperresonance with percussion on affected side</a:t>
            </a:r>
          </a:p>
          <a:p>
            <a:pPr lvl="2"/>
            <a:r>
              <a:rPr lang="en-US" sz="2400" dirty="0">
                <a:latin typeface="Source Sans Pro"/>
                <a:ea typeface="Source Sans Pro"/>
                <a:cs typeface="Roboto"/>
              </a:rPr>
              <a:t>Distended neck veins</a:t>
            </a:r>
          </a:p>
          <a:p>
            <a:pPr lvl="2"/>
            <a:r>
              <a:rPr lang="en-US" sz="2400" dirty="0">
                <a:latin typeface="Source Sans Pro"/>
                <a:ea typeface="Source Sans Pro"/>
                <a:cs typeface="Roboto"/>
              </a:rPr>
              <a:t>May have tracheal shift away from affected side</a:t>
            </a:r>
          </a:p>
          <a:p>
            <a:pPr lvl="1"/>
            <a:endParaRPr lang="en-US" dirty="0"/>
          </a:p>
          <a:p>
            <a:pPr lvl="1"/>
            <a:endParaRPr lang="en-US" dirty="0"/>
          </a:p>
          <a:p>
            <a:pPr lvl="1"/>
            <a:endParaRPr lang="en-US" dirty="0"/>
          </a:p>
          <a:p>
            <a:pPr lvl="1"/>
            <a:endParaRPr lang="en-US" dirty="0"/>
          </a:p>
        </p:txBody>
      </p:sp>
      <p:pic>
        <p:nvPicPr>
          <p:cNvPr id="4" name="Picture 5" descr="A picture containing diagram&#10;&#10;Description automatically generated">
            <a:extLst>
              <a:ext uri="{FF2B5EF4-FFF2-40B4-BE49-F238E27FC236}">
                <a16:creationId xmlns:a16="http://schemas.microsoft.com/office/drawing/2014/main" id="{C2434848-73E2-E3A4-9CD6-DD2B605ED0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83387" y="3201636"/>
            <a:ext cx="3353231" cy="2338551"/>
          </a:xfrm>
          <a:prstGeom prst="rect">
            <a:avLst/>
          </a:prstGeom>
        </p:spPr>
      </p:pic>
    </p:spTree>
    <p:extLst>
      <p:ext uri="{BB962C8B-B14F-4D97-AF65-F5344CB8AC3E}">
        <p14:creationId xmlns:p14="http://schemas.microsoft.com/office/powerpoint/2010/main" val="3762641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1">
                    <a:lumMod val="50000"/>
                  </a:schemeClr>
                </a:solidFill>
                <a:latin typeface="Source Sans Pro"/>
                <a:ea typeface="Source Sans Pro"/>
                <a:cs typeface="Calibri"/>
              </a:rPr>
              <a:t>REMEMBER…</a:t>
            </a:r>
            <a:r>
              <a:rPr lang="en-US" sz="4000" dirty="0" err="1">
                <a:solidFill>
                  <a:srgbClr val="1F3864"/>
                </a:solidFill>
              </a:rPr>
              <a:t>Hypoglycaemia</a:t>
            </a:r>
            <a:r>
              <a:rPr lang="en-US" sz="4000" dirty="0">
                <a:solidFill>
                  <a:srgbClr val="1F3864"/>
                </a:solidFill>
              </a:rPr>
              <a:t> can look like shock</a:t>
            </a:r>
          </a:p>
        </p:txBody>
      </p:sp>
      <p:sp>
        <p:nvSpPr>
          <p:cNvPr id="3" name="Content Placeholder 2"/>
          <p:cNvSpPr>
            <a:spLocks noGrp="1"/>
          </p:cNvSpPr>
          <p:nvPr>
            <p:ph idx="1"/>
          </p:nvPr>
        </p:nvSpPr>
        <p:spPr/>
        <p:txBody>
          <a:bodyPr vert="horz" lIns="91440" tIns="45720" rIns="91440" bIns="45720" rtlCol="0" anchor="t">
            <a:normAutofit/>
          </a:bodyPr>
          <a:lstStyle/>
          <a:p>
            <a:pPr marL="0" indent="0">
              <a:buNone/>
            </a:pPr>
            <a:r>
              <a:rPr lang="en-US" b="1" dirty="0" err="1">
                <a:latin typeface="Source Sans Pro"/>
                <a:ea typeface="Source Sans Pro"/>
              </a:rPr>
              <a:t>Hypoglycaemia</a:t>
            </a:r>
            <a:endParaRPr lang="en-US" dirty="0"/>
          </a:p>
          <a:p>
            <a:pPr lvl="1"/>
            <a:r>
              <a:rPr lang="en-US" dirty="0"/>
              <a:t>Sweating (diaphoresis)</a:t>
            </a:r>
          </a:p>
          <a:p>
            <a:pPr lvl="1"/>
            <a:r>
              <a:rPr lang="en-US" dirty="0"/>
              <a:t>Seizures/convulsions</a:t>
            </a:r>
          </a:p>
          <a:p>
            <a:pPr lvl="1"/>
            <a:r>
              <a:rPr lang="en-US" dirty="0"/>
              <a:t>Low blood glucose (&lt;3.5mmol/L)</a:t>
            </a:r>
          </a:p>
          <a:p>
            <a:pPr lvl="1"/>
            <a:r>
              <a:rPr lang="en-US" dirty="0"/>
              <a:t>Altered mental status</a:t>
            </a:r>
          </a:p>
          <a:p>
            <a:pPr lvl="1"/>
            <a:r>
              <a:rPr lang="en-US" dirty="0"/>
              <a:t>History of diabetes, malaria or severe infection</a:t>
            </a:r>
          </a:p>
          <a:p>
            <a:pPr lvl="1"/>
            <a:r>
              <a:rPr lang="en-US" dirty="0"/>
              <a:t>In children, can occur in any severe illness </a:t>
            </a:r>
          </a:p>
          <a:p>
            <a:pPr lvl="1"/>
            <a:endParaRPr lang="en-US" dirty="0"/>
          </a:p>
          <a:p>
            <a:pPr lvl="1"/>
            <a:endParaRPr lang="en-US" dirty="0"/>
          </a:p>
          <a:p>
            <a:pPr lvl="1"/>
            <a:endParaRPr lang="en-US" dirty="0"/>
          </a:p>
          <a:p>
            <a:pPr lvl="1"/>
            <a:endParaRPr lang="en-US" dirty="0"/>
          </a:p>
        </p:txBody>
      </p:sp>
      <p:pic>
        <p:nvPicPr>
          <p:cNvPr id="4" name="Picture 4">
            <a:extLst>
              <a:ext uri="{FF2B5EF4-FFF2-40B4-BE49-F238E27FC236}">
                <a16:creationId xmlns:a16="http://schemas.microsoft.com/office/drawing/2014/main" id="{22FCD6C2-8007-8CD9-6392-6A54BDFA5B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1718" y="2053180"/>
            <a:ext cx="3863921" cy="2689477"/>
          </a:xfrm>
          <a:prstGeom prst="rect">
            <a:avLst/>
          </a:prstGeom>
        </p:spPr>
      </p:pic>
    </p:spTree>
    <p:extLst>
      <p:ext uri="{BB962C8B-B14F-4D97-AF65-F5344CB8AC3E}">
        <p14:creationId xmlns:p14="http://schemas.microsoft.com/office/powerpoint/2010/main" val="17512321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65124"/>
            <a:ext cx="10515600" cy="1325563"/>
          </a:xfrm>
        </p:spPr>
        <p:txBody>
          <a:bodyPr>
            <a:normAutofit/>
          </a:bodyPr>
          <a:lstStyle/>
          <a:p>
            <a:r>
              <a:rPr lang="en-US" sz="4000" dirty="0">
                <a:solidFill>
                  <a:schemeClr val="accent1">
                    <a:lumMod val="50000"/>
                  </a:schemeClr>
                </a:solidFill>
              </a:rPr>
              <a:t>Workbook Question 3</a:t>
            </a:r>
          </a:p>
        </p:txBody>
      </p:sp>
      <p:sp>
        <p:nvSpPr>
          <p:cNvPr id="3" name="Content Placeholder 2"/>
          <p:cNvSpPr>
            <a:spLocks noGrp="1"/>
          </p:cNvSpPr>
          <p:nvPr>
            <p:ph idx="1"/>
          </p:nvPr>
        </p:nvSpPr>
        <p:spPr>
          <a:xfrm>
            <a:off x="504822" y="1372116"/>
            <a:ext cx="8897199" cy="2543175"/>
          </a:xfrm>
        </p:spPr>
        <p:txBody>
          <a:bodyPr>
            <a:normAutofit/>
          </a:bodyPr>
          <a:lstStyle/>
          <a:p>
            <a:pPr marL="0" indent="0">
              <a:buNone/>
            </a:pPr>
            <a:r>
              <a:rPr lang="en-US" sz="2400" dirty="0"/>
              <a:t>Using the workbook section, list the possible causes of shock next to the history and physical findings below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5399" y="365124"/>
            <a:ext cx="2170852" cy="1696758"/>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694290185"/>
              </p:ext>
            </p:extLst>
          </p:nvPr>
        </p:nvGraphicFramePr>
        <p:xfrm>
          <a:off x="558800" y="2391851"/>
          <a:ext cx="11226800" cy="4069909"/>
        </p:xfrm>
        <a:graphic>
          <a:graphicData uri="http://schemas.openxmlformats.org/drawingml/2006/table">
            <a:tbl>
              <a:tblPr firstRow="1" bandRow="1">
                <a:tableStyleId>{2D5ABB26-0587-4C30-8999-92F81FD0307C}</a:tableStyleId>
              </a:tblPr>
              <a:tblGrid>
                <a:gridCol w="5613400">
                  <a:extLst>
                    <a:ext uri="{9D8B030D-6E8A-4147-A177-3AD203B41FA5}">
                      <a16:colId xmlns:a16="http://schemas.microsoft.com/office/drawing/2014/main" val="20000"/>
                    </a:ext>
                  </a:extLst>
                </a:gridCol>
                <a:gridCol w="5613400">
                  <a:extLst>
                    <a:ext uri="{9D8B030D-6E8A-4147-A177-3AD203B41FA5}">
                      <a16:colId xmlns:a16="http://schemas.microsoft.com/office/drawing/2014/main" val="20001"/>
                    </a:ext>
                  </a:extLst>
                </a:gridCol>
              </a:tblGrid>
              <a:tr h="503749">
                <a:tc>
                  <a:txBody>
                    <a:bodyPr/>
                    <a:lstStyle/>
                    <a:p>
                      <a:r>
                        <a:rPr lang="en-US" sz="2400" b="1" u="sng" dirty="0">
                          <a:latin typeface="Source Sans Pro" panose="020B0503030403020204" pitchFamily="34" charset="0"/>
                          <a:ea typeface="Source Sans Pro" panose="020B0503030403020204" pitchFamily="34" charset="0"/>
                        </a:rPr>
                        <a:t>History and physical</a:t>
                      </a:r>
                      <a:r>
                        <a:rPr lang="en-US" sz="2400" b="1" u="sng" baseline="0" dirty="0">
                          <a:latin typeface="Source Sans Pro" panose="020B0503030403020204" pitchFamily="34" charset="0"/>
                          <a:ea typeface="Source Sans Pro" panose="020B0503030403020204" pitchFamily="34" charset="0"/>
                        </a:rPr>
                        <a:t> findings</a:t>
                      </a:r>
                      <a:endParaRPr lang="en-US" sz="2400" b="1" u="sng"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b="1" u="sng" dirty="0">
                          <a:latin typeface="Source Sans Pro" panose="020B0503030403020204" pitchFamily="34" charset="0"/>
                          <a:ea typeface="Source Sans Pro" panose="020B0503030403020204" pitchFamily="34" charset="0"/>
                        </a:rPr>
                        <a:t>Likely cause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58304">
                <a:tc>
                  <a:txBody>
                    <a:bodyPr/>
                    <a:lstStyle/>
                    <a:p>
                      <a:r>
                        <a:rPr lang="en-US" sz="2400" dirty="0">
                          <a:latin typeface="Source Sans Pro"/>
                          <a:ea typeface="Source Sans Pro"/>
                        </a:rPr>
                        <a:t>35-</a:t>
                      </a:r>
                      <a:r>
                        <a:rPr lang="en-US" sz="2400" baseline="0" dirty="0">
                          <a:latin typeface="Source Sans Pro"/>
                          <a:ea typeface="Source Sans Pro"/>
                        </a:rPr>
                        <a:t>year-old woman presents with shock, fever, burning with urination and cloudy urine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58304">
                <a:tc>
                  <a:txBody>
                    <a:bodyPr/>
                    <a:lstStyle/>
                    <a:p>
                      <a:r>
                        <a:rPr lang="en-US" sz="2400" dirty="0">
                          <a:latin typeface="Source Sans Pro"/>
                          <a:ea typeface="Source Sans Pro"/>
                        </a:rPr>
                        <a:t>20-</a:t>
                      </a:r>
                      <a:r>
                        <a:rPr lang="en-US" sz="2400" baseline="0" dirty="0">
                          <a:latin typeface="Source Sans Pro"/>
                          <a:ea typeface="Source Sans Pro"/>
                        </a:rPr>
                        <a:t>year-old woman presents with shock, abdominal pain, missed menstrual cycle and vaginal bleeding</a:t>
                      </a:r>
                      <a:endParaRPr lang="en-US" sz="2400" dirty="0">
                        <a:latin typeface="Source Sans Pro"/>
                        <a:ea typeface="Source Sans Pr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58304">
                <a:tc>
                  <a:txBody>
                    <a:bodyPr/>
                    <a:lstStyle/>
                    <a:p>
                      <a:r>
                        <a:rPr lang="en-US" sz="2400" dirty="0">
                          <a:latin typeface="Source Sans Pro"/>
                          <a:ea typeface="Source Sans Pro"/>
                        </a:rPr>
                        <a:t>A 17-year-old man presents after a motor vehicle crash with shock, bruising</a:t>
                      </a:r>
                      <a:r>
                        <a:rPr lang="en-US" sz="2400" baseline="0" dirty="0">
                          <a:latin typeface="Source Sans Pro"/>
                          <a:ea typeface="Source Sans Pro"/>
                        </a:rPr>
                        <a:t> to the pelvis and  femur fracture</a:t>
                      </a:r>
                      <a:endParaRPr lang="en-US" sz="2400" dirty="0">
                        <a:latin typeface="Source Sans Pro"/>
                        <a:ea typeface="Source Sans Pro"/>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400" dirty="0">
                        <a:latin typeface="Source Sans Pro" panose="020B0503030403020204" pitchFamily="34" charset="0"/>
                        <a:ea typeface="Source Sans Pro" panose="020B0503030403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855216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a:solidFill>
                  <a:srgbClr val="FFFFFF"/>
                </a:solidFill>
                <a:latin typeface="Source Sans Pro"/>
                <a:ea typeface="Source Sans Pro"/>
                <a:cs typeface="Roboto"/>
              </a:rPr>
              <a:t>Shock</a:t>
            </a:r>
          </a:p>
        </p:txBody>
      </p:sp>
      <p:sp>
        <p:nvSpPr>
          <p:cNvPr id="7" name="Google Shape;50;p1">
            <a:extLst>
              <a:ext uri="{FF2B5EF4-FFF2-40B4-BE49-F238E27FC236}">
                <a16:creationId xmlns:a16="http://schemas.microsoft.com/office/drawing/2014/main" id="{CD118F75-F65B-C1DC-4DF4-6F8B90A993C3}"/>
              </a:ext>
            </a:extLst>
          </p:cNvPr>
          <p:cNvSpPr txBox="1"/>
          <p:nvPr/>
        </p:nvSpPr>
        <p:spPr>
          <a:xfrm>
            <a:off x="-236957" y="3428512"/>
            <a:ext cx="12105453" cy="523180"/>
          </a:xfrm>
          <a:prstGeom prst="rect">
            <a:avLst/>
          </a:prstGeom>
          <a:noFill/>
          <a:ln>
            <a:noFill/>
          </a:ln>
        </p:spPr>
        <p:txBody>
          <a:bodyPr spcFirstLastPara="1" wrap="square" lIns="365750" tIns="45700" rIns="45700"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SzPts val="2800"/>
            </a:pPr>
            <a:r>
              <a:rPr lang="en-US" sz="2800" b="1" dirty="0">
                <a:solidFill>
                  <a:schemeClr val="accent1">
                    <a:lumMod val="50000"/>
                  </a:schemeClr>
                </a:solidFill>
                <a:latin typeface="Source Sans Pro"/>
                <a:ea typeface="Quattrocento Sans"/>
                <a:cs typeface="Quattrocento Sans"/>
                <a:sym typeface="Quattrocento Sans"/>
              </a:rPr>
              <a:t>Part 3</a:t>
            </a:r>
            <a:r>
              <a:rPr lang="en-US" sz="2800" b="1" i="0" u="none" strike="noStrike" cap="none" dirty="0">
                <a:solidFill>
                  <a:schemeClr val="accent1">
                    <a:lumMod val="50000"/>
                  </a:schemeClr>
                </a:solidFill>
                <a:latin typeface="Source Sans Pro"/>
                <a:ea typeface="Quattrocento Sans"/>
                <a:cs typeface="Quattrocento Sans"/>
                <a:sym typeface="Quattrocento Sans"/>
              </a:rPr>
              <a:t>:</a:t>
            </a:r>
            <a:r>
              <a:rPr lang="en-US" sz="2800" b="1" dirty="0">
                <a:solidFill>
                  <a:schemeClr val="accent1">
                    <a:lumMod val="50000"/>
                  </a:schemeClr>
                </a:solidFill>
                <a:latin typeface="Source Sans Pro"/>
                <a:ea typeface="Quattrocento Sans"/>
                <a:cs typeface="Quattrocento Sans"/>
                <a:sym typeface="Quattrocento Sans"/>
              </a:rPr>
              <a:t> </a:t>
            </a:r>
            <a:r>
              <a:rPr lang="en-US" sz="2800" b="1" dirty="0">
                <a:solidFill>
                  <a:schemeClr val="accent2"/>
                </a:solidFill>
                <a:latin typeface="Source Sans Pro"/>
                <a:ea typeface="Quattrocento Sans"/>
                <a:cs typeface="Quattrocento Sans"/>
                <a:sym typeface="Quattrocento Sans"/>
              </a:rPr>
              <a:t>Management of shock</a:t>
            </a:r>
            <a:r>
              <a:rPr lang="en-US" sz="2800" b="1" dirty="0">
                <a:solidFill>
                  <a:schemeClr val="accent1">
                    <a:lumMod val="50000"/>
                  </a:schemeClr>
                </a:solidFill>
                <a:latin typeface="Source Sans Pro"/>
                <a:ea typeface="Quattrocento Sans"/>
                <a:cs typeface="Quattrocento Sans"/>
                <a:sym typeface="Quattrocento Sans"/>
              </a:rPr>
              <a:t>, special considerations and disposition</a:t>
            </a:r>
            <a:endParaRPr lang="en-US" sz="2800" b="1" i="0" u="none" strike="noStrike" cap="none" dirty="0">
              <a:solidFill>
                <a:schemeClr val="accent1">
                  <a:lumMod val="50000"/>
                </a:schemeClr>
              </a:solidFill>
              <a:latin typeface="Source Sans Pro"/>
              <a:ea typeface="Quattrocento Sans"/>
              <a:cs typeface="Quattrocento Sans"/>
            </a:endParaRPr>
          </a:p>
        </p:txBody>
      </p:sp>
    </p:spTree>
    <p:extLst>
      <p:ext uri="{BB962C8B-B14F-4D97-AF65-F5344CB8AC3E}">
        <p14:creationId xmlns:p14="http://schemas.microsoft.com/office/powerpoint/2010/main" val="9810297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102" y="170328"/>
            <a:ext cx="10515600" cy="1325563"/>
          </a:xfrm>
        </p:spPr>
        <p:txBody>
          <a:bodyPr>
            <a:normAutofit/>
          </a:bodyPr>
          <a:lstStyle/>
          <a:p>
            <a:r>
              <a:rPr lang="en-US" sz="4000">
                <a:solidFill>
                  <a:schemeClr val="accent1">
                    <a:lumMod val="50000"/>
                  </a:schemeClr>
                </a:solidFill>
                <a:latin typeface="Source Sans Pro"/>
                <a:ea typeface="Source Sans Pro"/>
              </a:rPr>
              <a:t>Management</a:t>
            </a:r>
          </a:p>
        </p:txBody>
      </p:sp>
      <p:sp>
        <p:nvSpPr>
          <p:cNvPr id="3" name="Content Placeholder 2"/>
          <p:cNvSpPr>
            <a:spLocks noGrp="1"/>
          </p:cNvSpPr>
          <p:nvPr>
            <p:ph idx="1"/>
          </p:nvPr>
        </p:nvSpPr>
        <p:spPr>
          <a:xfrm>
            <a:off x="391313" y="1493323"/>
            <a:ext cx="8752687" cy="4676776"/>
          </a:xfrm>
        </p:spPr>
        <p:txBody>
          <a:bodyPr vert="horz" lIns="91440" tIns="45720" rIns="91440" bIns="45720" rtlCol="0" anchor="t">
            <a:normAutofit/>
          </a:bodyPr>
          <a:lstStyle/>
          <a:p>
            <a:r>
              <a:rPr lang="en-US" dirty="0"/>
              <a:t>For all causes of poor perfusion, establish an IV AND give IV FLUIDS</a:t>
            </a:r>
          </a:p>
          <a:p>
            <a:pPr lvl="1"/>
            <a:r>
              <a:rPr lang="en-US" dirty="0"/>
              <a:t>Use Normal Saline or Ringer’s Lactate for all adult patients and children with normal nutritional status.</a:t>
            </a:r>
          </a:p>
          <a:p>
            <a:r>
              <a:rPr lang="en-US" dirty="0"/>
              <a:t>Then work to treat underlying causes</a:t>
            </a:r>
          </a:p>
          <a:p>
            <a:r>
              <a:rPr lang="en-US" dirty="0">
                <a:latin typeface="Source Sans Pro"/>
                <a:ea typeface="Source Sans Pro"/>
                <a:cs typeface="Roboto"/>
              </a:rPr>
              <a:t>If you cannot place an IV consider, NASOGASTRIC tube or intraosseous line.</a:t>
            </a:r>
          </a:p>
          <a:p>
            <a:pPr lvl="1"/>
            <a:r>
              <a:rPr lang="en-US" dirty="0">
                <a:latin typeface="Source Sans Pro"/>
                <a:ea typeface="Source Sans Pro"/>
                <a:cs typeface="Roboto"/>
              </a:rPr>
              <a:t>If patient can safely tolerate, attempt oral fluids. </a:t>
            </a:r>
            <a:endParaRPr lang="en-US" dirty="0"/>
          </a:p>
        </p:txBody>
      </p:sp>
      <p:sp>
        <p:nvSpPr>
          <p:cNvPr id="6" name="Rectangle 5">
            <a:extLst>
              <a:ext uri="{FF2B5EF4-FFF2-40B4-BE49-F238E27FC236}">
                <a16:creationId xmlns:a16="http://schemas.microsoft.com/office/drawing/2014/main" id="{87ECAB7D-977A-5616-FF52-005AD68BDD20}"/>
              </a:ext>
            </a:extLst>
          </p:cNvPr>
          <p:cNvSpPr/>
          <p:nvPr/>
        </p:nvSpPr>
        <p:spPr>
          <a:xfrm>
            <a:off x="313874" y="5649458"/>
            <a:ext cx="10512828" cy="892552"/>
          </a:xfrm>
          <a:prstGeom prst="rect">
            <a:avLst/>
          </a:prstGeom>
        </p:spPr>
        <p:txBody>
          <a:bodyPr wrap="square" lIns="91440" tIns="45720" rIns="91440" bIns="45720" anchor="t">
            <a:spAutoFit/>
          </a:bodyPr>
          <a:lstStyle/>
          <a:p>
            <a:pPr lvl="0" algn="ctr">
              <a:buClr>
                <a:schemeClr val="dk1"/>
              </a:buClr>
              <a:buSzPct val="25000"/>
            </a:pPr>
            <a:r>
              <a:rPr lang="en-US" sz="2600" b="1">
                <a:solidFill>
                  <a:schemeClr val="accent2"/>
                </a:solidFill>
                <a:latin typeface="Source Sans Pro"/>
                <a:ea typeface="Source Sans Pro"/>
                <a:cs typeface="Calibri"/>
                <a:sym typeface="Lato"/>
              </a:rPr>
              <a:t>REMEMBER</a:t>
            </a:r>
            <a:r>
              <a:rPr lang="en-US" sz="2600" b="1">
                <a:solidFill>
                  <a:schemeClr val="dk1"/>
                </a:solidFill>
                <a:latin typeface="Source Sans Pro"/>
                <a:ea typeface="Source Sans Pro"/>
                <a:cs typeface="Calibri"/>
                <a:sym typeface="Lato"/>
              </a:rPr>
              <a:t> </a:t>
            </a:r>
            <a:r>
              <a:rPr lang="en-US" sz="2600">
                <a:solidFill>
                  <a:schemeClr val="accent1">
                    <a:lumMod val="50000"/>
                  </a:schemeClr>
                </a:solidFill>
                <a:latin typeface="Source Sans Pro"/>
                <a:ea typeface="Source Sans Pro"/>
                <a:cs typeface="Calibri"/>
                <a:sym typeface="Lato"/>
              </a:rPr>
              <a:t>treat ABCDE problems and life-threatening conditions first!</a:t>
            </a:r>
          </a:p>
          <a:p>
            <a:pPr lvl="0">
              <a:buClr>
                <a:schemeClr val="dk1"/>
              </a:buClr>
              <a:buSzPct val="25000"/>
            </a:pPr>
            <a:endParaRPr lang="en-US" sz="2600" b="1" i="1">
              <a:solidFill>
                <a:schemeClr val="dk1"/>
              </a:solidFill>
              <a:latin typeface="Source Sans Pro" panose="020B0503030403020204" pitchFamily="34" charset="0"/>
              <a:ea typeface="Source Sans Pro" panose="020B0503030403020204" pitchFamily="34" charset="0"/>
              <a:cs typeface="Calibri" charset="0"/>
              <a:sym typeface="Calibri"/>
            </a:endParaRPr>
          </a:p>
        </p:txBody>
      </p:sp>
      <p:pic>
        <p:nvPicPr>
          <p:cNvPr id="7" name="Picture 7" descr="A picture containing lamp, light&#10;&#10;Description automatically generated">
            <a:extLst>
              <a:ext uri="{FF2B5EF4-FFF2-40B4-BE49-F238E27FC236}">
                <a16:creationId xmlns:a16="http://schemas.microsoft.com/office/drawing/2014/main" id="{C30B16BF-663D-26D6-292F-ADABA04EB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04101" y="1917186"/>
            <a:ext cx="3196585" cy="2230950"/>
          </a:xfrm>
          <a:prstGeom prst="rect">
            <a:avLst/>
          </a:prstGeom>
        </p:spPr>
      </p:pic>
    </p:spTree>
    <p:extLst>
      <p:ext uri="{BB962C8B-B14F-4D97-AF65-F5344CB8AC3E}">
        <p14:creationId xmlns:p14="http://schemas.microsoft.com/office/powerpoint/2010/main" val="25553708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1025"/>
            <a:ext cx="12192000" cy="6940754"/>
          </a:xfrm>
          <a:prstGeom prst="rect">
            <a:avLst/>
          </a:prstGeom>
        </p:spPr>
      </p:pic>
      <p:sp>
        <p:nvSpPr>
          <p:cNvPr id="2" name="Oval 1"/>
          <p:cNvSpPr/>
          <p:nvPr/>
        </p:nvSpPr>
        <p:spPr>
          <a:xfrm>
            <a:off x="4406783" y="4825550"/>
            <a:ext cx="4950777" cy="17784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Shape 465"/>
          <p:cNvSpPr txBox="1"/>
          <p:nvPr/>
        </p:nvSpPr>
        <p:spPr>
          <a:xfrm>
            <a:off x="4236907" y="4826505"/>
            <a:ext cx="5210315" cy="1778450"/>
          </a:xfrm>
          <a:prstGeom prst="rect">
            <a:avLst/>
          </a:prstGeom>
          <a:solidFill>
            <a:schemeClr val="accent2">
              <a:lumMod val="20000"/>
              <a:lumOff val="80000"/>
            </a:schemeClr>
          </a:solidFill>
          <a:ln>
            <a:solidFill>
              <a:schemeClr val="accent2"/>
            </a:solidFill>
          </a:ln>
        </p:spPr>
        <p:txBody>
          <a:bodyPr lIns="91425" tIns="91425" rIns="91425" bIns="91425" anchor="ctr" anchorCtr="0">
            <a:noAutofit/>
          </a:bodyPr>
          <a:lstStyle/>
          <a:p>
            <a:pPr algn="ctr">
              <a:buClr>
                <a:schemeClr val="dk1"/>
              </a:buClr>
              <a:buSzPct val="25000"/>
            </a:pPr>
            <a:r>
              <a:rPr lang="en-US" sz="2400" b="1" i="0" u="none" strike="noStrike" cap="none">
                <a:latin typeface="Source Sans Pro"/>
                <a:ea typeface="Candal"/>
                <a:cs typeface="Candal"/>
                <a:sym typeface="Candal"/>
              </a:rPr>
              <a:t>!</a:t>
            </a:r>
            <a:r>
              <a:rPr lang="en-US" sz="2400" b="1" i="0" u="none" strike="noStrike" cap="none">
                <a:latin typeface="Source Sans Pro"/>
                <a:ea typeface="Economica"/>
                <a:cs typeface="Economica"/>
                <a:sym typeface="Economica"/>
              </a:rPr>
              <a:t> CAUTION </a:t>
            </a:r>
            <a:r>
              <a:rPr lang="en-US" sz="2400" b="1" i="0" u="none" strike="noStrike" cap="none">
                <a:latin typeface="Source Sans Pro"/>
                <a:ea typeface="Candal"/>
                <a:cs typeface="Candal"/>
                <a:sym typeface="Candal"/>
              </a:rPr>
              <a:t>!</a:t>
            </a:r>
            <a:r>
              <a:rPr lang="en-US" sz="2400" b="1">
                <a:latin typeface="Source Sans Pro"/>
                <a:ea typeface="Candal"/>
                <a:cs typeface="Candal"/>
                <a:sym typeface="Candal"/>
              </a:rPr>
              <a:t>  </a:t>
            </a:r>
            <a:endParaRPr lang="en-US" sz="2400">
              <a:solidFill>
                <a:schemeClr val="dk1"/>
              </a:solidFill>
              <a:latin typeface="Source Sans Pro"/>
              <a:ea typeface="Lato"/>
              <a:cs typeface="Lato"/>
              <a:sym typeface="Lato"/>
            </a:endParaRPr>
          </a:p>
          <a:p>
            <a:pPr algn="ctr"/>
            <a:r>
              <a:rPr lang="en-US" sz="2400">
                <a:solidFill>
                  <a:schemeClr val="dk1"/>
                </a:solidFill>
                <a:latin typeface="Source Sans Pro"/>
                <a:ea typeface="Lato"/>
                <a:cs typeface="Lato"/>
                <a:sym typeface="Lato"/>
              </a:rPr>
              <a:t>For</a:t>
            </a:r>
            <a:r>
              <a:rPr lang="en-US" sz="2400" b="0" i="0" u="none" strike="noStrike" cap="none">
                <a:solidFill>
                  <a:schemeClr val="dk1"/>
                </a:solidFill>
                <a:latin typeface="Source Sans Pro"/>
                <a:ea typeface="Lato"/>
                <a:cs typeface="Lato"/>
                <a:sym typeface="Lato"/>
              </a:rPr>
              <a:t> severely </a:t>
            </a:r>
            <a:r>
              <a:rPr lang="en-US" sz="2400">
                <a:solidFill>
                  <a:schemeClr val="dk1"/>
                </a:solidFill>
                <a:latin typeface="Source Sans Pro"/>
                <a:ea typeface="Lato"/>
                <a:cs typeface="Lato"/>
                <a:sym typeface="Lato"/>
              </a:rPr>
              <a:t>m</a:t>
            </a:r>
            <a:r>
              <a:rPr lang="en-US" sz="2400" b="0" i="0" u="none" strike="noStrike" cap="none">
                <a:solidFill>
                  <a:schemeClr val="dk1"/>
                </a:solidFill>
                <a:latin typeface="Source Sans Pro"/>
                <a:ea typeface="Lato"/>
                <a:cs typeface="Lato"/>
                <a:sym typeface="Lato"/>
              </a:rPr>
              <a:t>alnourished or </a:t>
            </a:r>
            <a:r>
              <a:rPr lang="en-US" sz="2400" b="0" i="0" u="none" strike="noStrike" cap="none" err="1">
                <a:solidFill>
                  <a:schemeClr val="dk1"/>
                </a:solidFill>
                <a:latin typeface="Source Sans Pro"/>
                <a:ea typeface="Lato"/>
                <a:cs typeface="Lato"/>
                <a:sym typeface="Lato"/>
              </a:rPr>
              <a:t>a</a:t>
            </a:r>
            <a:r>
              <a:rPr lang="en-US" sz="2400" err="1">
                <a:solidFill>
                  <a:schemeClr val="dk1"/>
                </a:solidFill>
                <a:latin typeface="Source Sans Pro"/>
                <a:ea typeface="Lato"/>
                <a:cs typeface="Lato"/>
                <a:sym typeface="Lato"/>
              </a:rPr>
              <a:t>naemic</a:t>
            </a:r>
            <a:r>
              <a:rPr lang="en-US" sz="2400" b="0" i="0" u="none" strike="noStrike" cap="none">
                <a:solidFill>
                  <a:schemeClr val="dk1"/>
                </a:solidFill>
                <a:latin typeface="Source Sans Pro"/>
                <a:ea typeface="Lato"/>
                <a:cs typeface="Lato"/>
                <a:sym typeface="Lato"/>
              </a:rPr>
              <a:t> children, or anyone with signs of volume overload, this protoco</a:t>
            </a:r>
            <a:r>
              <a:rPr lang="en-US" sz="2400">
                <a:solidFill>
                  <a:schemeClr val="dk1"/>
                </a:solidFill>
                <a:latin typeface="Source Sans Pro"/>
                <a:ea typeface="Lato"/>
                <a:cs typeface="Lato"/>
                <a:sym typeface="Lato"/>
              </a:rPr>
              <a:t>l will need to be modified. </a:t>
            </a:r>
            <a:endParaRPr lang="en-US" sz="2400" b="0" i="0" u="none" strike="noStrike" cap="none">
              <a:solidFill>
                <a:schemeClr val="dk1"/>
              </a:solidFill>
              <a:latin typeface="Source Sans Pro"/>
              <a:ea typeface="Lato"/>
              <a:cs typeface="Lato"/>
            </a:endParaRPr>
          </a:p>
        </p:txBody>
      </p:sp>
    </p:spTree>
    <p:extLst>
      <p:ext uri="{BB962C8B-B14F-4D97-AF65-F5344CB8AC3E}">
        <p14:creationId xmlns:p14="http://schemas.microsoft.com/office/powerpoint/2010/main" val="396112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681" y="194140"/>
            <a:ext cx="10515600" cy="1325563"/>
          </a:xfrm>
        </p:spPr>
        <p:txBody>
          <a:bodyPr>
            <a:normAutofit/>
          </a:bodyPr>
          <a:lstStyle/>
          <a:p>
            <a:r>
              <a:rPr lang="en-US" sz="4400" dirty="0">
                <a:solidFill>
                  <a:srgbClr val="1F3864"/>
                </a:solidFill>
                <a:latin typeface="Source Sans Pro"/>
                <a:ea typeface="Source Sans Pro"/>
              </a:rPr>
              <a:t>Management: Postpartum </a:t>
            </a:r>
            <a:r>
              <a:rPr lang="en-US" sz="4400" dirty="0" err="1">
                <a:solidFill>
                  <a:srgbClr val="1F3864"/>
                </a:solidFill>
                <a:latin typeface="Source Sans Pro"/>
                <a:ea typeface="Source Sans Pro"/>
              </a:rPr>
              <a:t>haemorrhage</a:t>
            </a:r>
            <a:endParaRPr lang="en-US" sz="4400" dirty="0">
              <a:solidFill>
                <a:srgbClr val="1F3864"/>
              </a:solidFill>
            </a:endParaRPr>
          </a:p>
        </p:txBody>
      </p:sp>
      <p:sp>
        <p:nvSpPr>
          <p:cNvPr id="3" name="Content Placeholder 2"/>
          <p:cNvSpPr>
            <a:spLocks noGrp="1"/>
          </p:cNvSpPr>
          <p:nvPr>
            <p:ph idx="1"/>
          </p:nvPr>
        </p:nvSpPr>
        <p:spPr>
          <a:xfrm>
            <a:off x="230891" y="1714349"/>
            <a:ext cx="8211360" cy="5117380"/>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a:t>
            </a:r>
            <a:r>
              <a:rPr lang="en-US" b="1" dirty="0">
                <a:latin typeface="Source Sans Pro"/>
                <a:ea typeface="Source Sans Pro"/>
              </a:rPr>
              <a:t>vaginal bleeding </a:t>
            </a:r>
            <a:r>
              <a:rPr lang="en-US" dirty="0">
                <a:latin typeface="Source Sans Pro"/>
                <a:ea typeface="Source Sans Pro"/>
              </a:rPr>
              <a:t>after delivery (postpartum </a:t>
            </a:r>
            <a:r>
              <a:rPr lang="en-US" dirty="0" err="1">
                <a:latin typeface="Source Sans Pro"/>
                <a:ea typeface="Source Sans Pro"/>
              </a:rPr>
              <a:t>haemorrhage</a:t>
            </a:r>
            <a:r>
              <a:rPr lang="en-US" dirty="0">
                <a:latin typeface="Source Sans Pro"/>
                <a:ea typeface="Source Sans Pro"/>
              </a:rPr>
              <a:t>) </a:t>
            </a:r>
          </a:p>
          <a:p>
            <a:pPr marL="0" indent="0">
              <a:lnSpc>
                <a:spcPct val="100000"/>
              </a:lnSpc>
              <a:spcBef>
                <a:spcPts val="0"/>
              </a:spcBef>
              <a:buNone/>
            </a:pPr>
            <a:endParaRPr lang="en-US" dirty="0"/>
          </a:p>
          <a:p>
            <a:pPr marL="457200" lvl="1" indent="0">
              <a:lnSpc>
                <a:spcPct val="100000"/>
              </a:lnSpc>
              <a:spcBef>
                <a:spcPts val="0"/>
              </a:spcBef>
              <a:buNone/>
            </a:pPr>
            <a:r>
              <a:rPr lang="en-US" sz="2000" dirty="0">
                <a:latin typeface="Source Sans Pro"/>
                <a:ea typeface="Source Sans Pro"/>
                <a:sym typeface="Wingdings" pitchFamily="2" charset="2"/>
              </a:rPr>
              <a:t></a:t>
            </a:r>
            <a:r>
              <a:rPr lang="en-US" dirty="0">
                <a:latin typeface="Source Sans Pro"/>
                <a:ea typeface="Source Sans Pro"/>
              </a:rPr>
              <a:t>All patients need rapid HANDOVER/TRANSFER to an advanced obstetric provider.</a:t>
            </a:r>
          </a:p>
          <a:p>
            <a:pPr marL="457200" lvl="1" indent="0">
              <a:lnSpc>
                <a:spcPct val="100000"/>
              </a:lnSpc>
              <a:spcBef>
                <a:spcPts val="0"/>
              </a:spcBef>
              <a:buNone/>
            </a:pPr>
            <a:endParaRPr lang="en-US" dirty="0">
              <a:latin typeface="Source Sans Pro"/>
              <a:ea typeface="Source Sans Pro"/>
            </a:endParaRPr>
          </a:p>
          <a:p>
            <a:pPr marL="457200" lvl="1" indent="0">
              <a:lnSpc>
                <a:spcPct val="100000"/>
              </a:lnSpc>
              <a:spcBef>
                <a:spcPts val="0"/>
              </a:spcBef>
              <a:buNone/>
            </a:pPr>
            <a:r>
              <a:rPr lang="en-US" sz="2000" dirty="0">
                <a:latin typeface="Source Sans Pro"/>
                <a:ea typeface="Source Sans Pro"/>
                <a:sym typeface="Wingdings" pitchFamily="2" charset="2"/>
              </a:rPr>
              <a:t></a:t>
            </a:r>
            <a:r>
              <a:rPr lang="en-US" dirty="0">
                <a:latin typeface="Source Sans Pro"/>
                <a:ea typeface="Source Sans Pro"/>
              </a:rPr>
              <a:t>While awaiting transport, attempt to stop the bleeding.</a:t>
            </a:r>
          </a:p>
          <a:p>
            <a:pPr marL="457200" lvl="1" indent="0">
              <a:lnSpc>
                <a:spcPct val="100000"/>
              </a:lnSpc>
              <a:spcBef>
                <a:spcPts val="0"/>
              </a:spcBef>
              <a:buNone/>
            </a:pPr>
            <a:endParaRPr lang="en-US" dirty="0">
              <a:latin typeface="Source Sans Pro"/>
              <a:ea typeface="Source Sans Pro"/>
            </a:endParaRPr>
          </a:p>
          <a:p>
            <a:pPr marL="457200" lvl="1" indent="0">
              <a:lnSpc>
                <a:spcPct val="100000"/>
              </a:lnSpc>
              <a:spcBef>
                <a:spcPts val="0"/>
              </a:spcBef>
              <a:buNone/>
            </a:pPr>
            <a:r>
              <a:rPr lang="en-US" sz="2000" dirty="0">
                <a:latin typeface="Source Sans Pro"/>
                <a:ea typeface="Source Sans Pro"/>
                <a:sym typeface="Wingdings" pitchFamily="2" charset="2"/>
              </a:rPr>
              <a:t></a:t>
            </a:r>
            <a:r>
              <a:rPr lang="en-US" dirty="0">
                <a:latin typeface="Source Sans Pro"/>
                <a:ea typeface="Source Sans Pro"/>
              </a:rPr>
              <a:t>Give OXYTOCIN </a:t>
            </a:r>
            <a:r>
              <a:rPr lang="en-US" dirty="0">
                <a:solidFill>
                  <a:schemeClr val="accent2"/>
                </a:solidFill>
                <a:latin typeface="Source Sans Pro"/>
                <a:ea typeface="Source Sans Pro"/>
              </a:rPr>
              <a:t>both</a:t>
            </a:r>
            <a:r>
              <a:rPr lang="en-US" dirty="0">
                <a:solidFill>
                  <a:srgbClr val="FF0000"/>
                </a:solidFill>
                <a:latin typeface="Source Sans Pro"/>
                <a:ea typeface="Source Sans Pro"/>
              </a:rPr>
              <a:t> </a:t>
            </a:r>
            <a:r>
              <a:rPr lang="en-US" dirty="0">
                <a:latin typeface="Source Sans Pro"/>
                <a:ea typeface="Source Sans Pro"/>
              </a:rPr>
              <a:t>IM and IV for a loading dose.</a:t>
            </a:r>
          </a:p>
          <a:p>
            <a:pPr lvl="2">
              <a:lnSpc>
                <a:spcPct val="100000"/>
              </a:lnSpc>
              <a:spcBef>
                <a:spcPts val="0"/>
              </a:spcBef>
            </a:pPr>
            <a:r>
              <a:rPr lang="en-US" dirty="0">
                <a:latin typeface="Source Sans Pro"/>
                <a:ea typeface="Source Sans Pro"/>
              </a:rPr>
              <a:t>Continue OXYTOCIN IV INFUSION until one hour after bleeding stops.</a:t>
            </a:r>
          </a:p>
          <a:p>
            <a:pPr lvl="1">
              <a:lnSpc>
                <a:spcPct val="100000"/>
              </a:lnSpc>
              <a:spcBef>
                <a:spcPts val="0"/>
              </a:spcBef>
            </a:pPr>
            <a:endParaRPr lang="en-US" dirty="0">
              <a:solidFill>
                <a:srgbClr val="000000"/>
              </a:solidFill>
              <a:latin typeface="Source Sans Pro"/>
              <a:ea typeface="Source Sans Pro"/>
            </a:endParaRPr>
          </a:p>
          <a:p>
            <a:pPr lvl="1">
              <a:lnSpc>
                <a:spcPct val="100000"/>
              </a:lnSpc>
              <a:spcBef>
                <a:spcPts val="0"/>
              </a:spcBef>
            </a:pPr>
            <a:endParaRPr lang="en-US" dirty="0"/>
          </a:p>
          <a:p>
            <a:pPr>
              <a:lnSpc>
                <a:spcPct val="100000"/>
              </a:lnSpc>
              <a:spcBef>
                <a:spcPts val="0"/>
              </a:spcBef>
            </a:pPr>
            <a:endParaRPr lang="en-US" dirty="0"/>
          </a:p>
        </p:txBody>
      </p:sp>
      <p:pic>
        <p:nvPicPr>
          <p:cNvPr id="4" name="Picture 5" descr="Logo&#10;&#10;Description automatically generated">
            <a:extLst>
              <a:ext uri="{FF2B5EF4-FFF2-40B4-BE49-F238E27FC236}">
                <a16:creationId xmlns:a16="http://schemas.microsoft.com/office/drawing/2014/main" id="{E965EEFA-2B10-EFB1-DCEC-B54C01E71C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67998" y="1790317"/>
            <a:ext cx="3391119" cy="2373499"/>
          </a:xfrm>
          <a:prstGeom prst="rect">
            <a:avLst/>
          </a:prstGeom>
        </p:spPr>
      </p:pic>
    </p:spTree>
    <p:extLst>
      <p:ext uri="{BB962C8B-B14F-4D97-AF65-F5344CB8AC3E}">
        <p14:creationId xmlns:p14="http://schemas.microsoft.com/office/powerpoint/2010/main" val="4167363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DC6AC4-B267-513F-BAAB-D6DC75F0E539}"/>
              </a:ext>
            </a:extLst>
          </p:cNvPr>
          <p:cNvSpPr>
            <a:spLocks noGrp="1"/>
          </p:cNvSpPr>
          <p:nvPr>
            <p:ph idx="1"/>
          </p:nvPr>
        </p:nvSpPr>
        <p:spPr>
          <a:xfrm>
            <a:off x="265268" y="1596452"/>
            <a:ext cx="9442258" cy="4351338"/>
          </a:xfrm>
        </p:spPr>
        <p:txBody>
          <a:bodyPr vert="horz" lIns="91440" tIns="45720" rIns="91440" bIns="45720" rtlCol="0" anchor="t">
            <a:normAutofit lnSpcReduction="10000"/>
          </a:bodyPr>
          <a:lstStyle/>
          <a:p>
            <a:pPr marL="0" indent="0" algn="ctr">
              <a:lnSpc>
                <a:spcPct val="100000"/>
              </a:lnSpc>
              <a:spcBef>
                <a:spcPts val="0"/>
              </a:spcBef>
              <a:buNone/>
            </a:pPr>
            <a:r>
              <a:rPr lang="en-US" b="1">
                <a:latin typeface="Source Sans Pro"/>
                <a:ea typeface="Source Sans Pro"/>
                <a:cs typeface="Arial"/>
              </a:rPr>
              <a:t>  Bleeding frequently happens if the uterus is not fully contracted </a:t>
            </a:r>
            <a:endParaRPr lang="en-US" b="1">
              <a:cs typeface="Arial"/>
            </a:endParaRPr>
          </a:p>
          <a:p>
            <a:pPr marL="0" indent="0" algn="ctr">
              <a:lnSpc>
                <a:spcPct val="100000"/>
              </a:lnSpc>
              <a:spcBef>
                <a:spcPts val="0"/>
              </a:spcBef>
              <a:buNone/>
            </a:pPr>
            <a:r>
              <a:rPr lang="en-US" b="1">
                <a:latin typeface="Source Sans Pro"/>
                <a:ea typeface="Source Sans Pro"/>
                <a:cs typeface="Arial"/>
              </a:rPr>
              <a:t>  (does not feel hard on palpation).</a:t>
            </a:r>
          </a:p>
          <a:p>
            <a:pPr marL="0" indent="0" algn="ctr">
              <a:lnSpc>
                <a:spcPct val="100000"/>
              </a:lnSpc>
              <a:spcBef>
                <a:spcPts val="0"/>
              </a:spcBef>
              <a:buNone/>
            </a:pPr>
            <a:endParaRPr lang="en-US" b="1"/>
          </a:p>
          <a:p>
            <a:pPr lvl="1">
              <a:lnSpc>
                <a:spcPct val="100000"/>
              </a:lnSpc>
              <a:spcBef>
                <a:spcPts val="0"/>
              </a:spcBef>
            </a:pPr>
            <a:r>
              <a:rPr lang="en-US">
                <a:latin typeface="Source Sans Pro"/>
                <a:ea typeface="Source Sans Pro"/>
                <a:cs typeface="Arial"/>
              </a:rPr>
              <a:t>Perform UTERINE MASSAGE until the uterus is hard.</a:t>
            </a:r>
          </a:p>
          <a:p>
            <a:pPr lvl="1">
              <a:lnSpc>
                <a:spcPct val="100000"/>
              </a:lnSpc>
              <a:spcBef>
                <a:spcPts val="0"/>
              </a:spcBef>
            </a:pPr>
            <a:r>
              <a:rPr lang="en-US">
                <a:latin typeface="Source Sans Pro"/>
                <a:ea typeface="Source Sans Pro"/>
                <a:cs typeface="Arial"/>
              </a:rPr>
              <a:t>Continue OXYTOCIN. </a:t>
            </a:r>
          </a:p>
          <a:p>
            <a:pPr lvl="1">
              <a:lnSpc>
                <a:spcPct val="100000"/>
              </a:lnSpc>
              <a:spcBef>
                <a:spcPts val="0"/>
              </a:spcBef>
            </a:pPr>
            <a:r>
              <a:rPr lang="en-US">
                <a:latin typeface="Source Sans Pro"/>
                <a:ea typeface="Source Sans Pro"/>
                <a:cs typeface="Arial"/>
              </a:rPr>
              <a:t>If the placenta delivers, collect in a leak-proof container </a:t>
            </a:r>
          </a:p>
          <a:p>
            <a:pPr marL="457200" lvl="1" indent="0">
              <a:lnSpc>
                <a:spcPct val="100000"/>
              </a:lnSpc>
              <a:spcBef>
                <a:spcPts val="0"/>
              </a:spcBef>
              <a:buNone/>
            </a:pPr>
            <a:r>
              <a:rPr lang="en-US">
                <a:latin typeface="Source Sans Pro"/>
                <a:ea typeface="Source Sans Pro"/>
                <a:cs typeface="Arial"/>
              </a:rPr>
              <a:t>   and send with patient to an advanced obstetric provider.</a:t>
            </a:r>
          </a:p>
          <a:p>
            <a:pPr lvl="1">
              <a:lnSpc>
                <a:spcPct val="100000"/>
              </a:lnSpc>
              <a:spcBef>
                <a:spcPts val="0"/>
              </a:spcBef>
            </a:pPr>
            <a:r>
              <a:rPr lang="en-US" b="1">
                <a:latin typeface="Source Sans Pro"/>
                <a:ea typeface="Source Sans Pro"/>
                <a:cs typeface="Arial"/>
              </a:rPr>
              <a:t>LOOK </a:t>
            </a:r>
            <a:r>
              <a:rPr lang="en-US">
                <a:latin typeface="Source Sans Pro"/>
                <a:ea typeface="Source Sans Pro"/>
                <a:cs typeface="Arial"/>
              </a:rPr>
              <a:t>for a perineal or vaginal tear. If found APPLY DIRECT PRESSURE.</a:t>
            </a:r>
          </a:p>
          <a:p>
            <a:pPr lvl="1">
              <a:lnSpc>
                <a:spcPct val="100000"/>
              </a:lnSpc>
              <a:spcBef>
                <a:spcPts val="0"/>
              </a:spcBef>
            </a:pPr>
            <a:r>
              <a:rPr lang="en-US">
                <a:latin typeface="Source Sans Pro"/>
                <a:ea typeface="Source Sans Pro"/>
                <a:cs typeface="Arial"/>
              </a:rPr>
              <a:t>Even if the bleeding stops, </a:t>
            </a:r>
          </a:p>
          <a:p>
            <a:pPr marL="457200" lvl="1" indent="0">
              <a:lnSpc>
                <a:spcPct val="100000"/>
              </a:lnSpc>
              <a:spcBef>
                <a:spcPts val="0"/>
              </a:spcBef>
              <a:buNone/>
            </a:pPr>
            <a:r>
              <a:rPr lang="en-US">
                <a:latin typeface="Source Sans Pro"/>
                <a:ea typeface="Source Sans Pro"/>
                <a:cs typeface="Arial"/>
              </a:rPr>
              <a:t>    prepare for rapid HANDOVER/TRANSFER.</a:t>
            </a:r>
          </a:p>
          <a:p>
            <a:endParaRPr lang="en-US"/>
          </a:p>
        </p:txBody>
      </p:sp>
      <p:pic>
        <p:nvPicPr>
          <p:cNvPr id="4" name="Picture 4" descr="A picture containing logo&#10;&#10;Description automatically generated">
            <a:extLst>
              <a:ext uri="{FF2B5EF4-FFF2-40B4-BE49-F238E27FC236}">
                <a16:creationId xmlns:a16="http://schemas.microsoft.com/office/drawing/2014/main" id="{28D739BB-605E-698F-1DB7-D1ECCD5A3C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89898" y="2220774"/>
            <a:ext cx="4502102" cy="3139637"/>
          </a:xfrm>
          <a:prstGeom prst="rect">
            <a:avLst/>
          </a:prstGeom>
        </p:spPr>
      </p:pic>
      <p:sp>
        <p:nvSpPr>
          <p:cNvPr id="6" name="Title 1">
            <a:extLst>
              <a:ext uri="{FF2B5EF4-FFF2-40B4-BE49-F238E27FC236}">
                <a16:creationId xmlns:a16="http://schemas.microsoft.com/office/drawing/2014/main" id="{1AFF136E-3011-2C9A-AD33-6E6C1B20ABC1}"/>
              </a:ext>
            </a:extLst>
          </p:cNvPr>
          <p:cNvSpPr txBox="1">
            <a:spLocks/>
          </p:cNvSpPr>
          <p:nvPr/>
        </p:nvSpPr>
        <p:spPr>
          <a:xfrm>
            <a:off x="379854" y="30783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ource Sans Pro" panose="020B0503030403020204" pitchFamily="34" charset="0"/>
                <a:ea typeface="Source Sans Pro" panose="020B0503030403020204" pitchFamily="34" charset="0"/>
                <a:cs typeface="+mj-cs"/>
              </a:defRPr>
            </a:lvl1pPr>
          </a:lstStyle>
          <a:p>
            <a:r>
              <a:rPr lang="en-US" sz="4000">
                <a:solidFill>
                  <a:schemeClr val="accent1">
                    <a:lumMod val="50000"/>
                  </a:schemeClr>
                </a:solidFill>
                <a:latin typeface="Source Sans Pro"/>
                <a:ea typeface="Source Sans Pro"/>
              </a:rPr>
              <a:t>Management: Postpartum </a:t>
            </a:r>
            <a:r>
              <a:rPr lang="en-US" sz="4000" err="1">
                <a:solidFill>
                  <a:schemeClr val="accent1">
                    <a:lumMod val="50000"/>
                  </a:schemeClr>
                </a:solidFill>
                <a:latin typeface="Source Sans Pro"/>
                <a:ea typeface="Source Sans Pro"/>
              </a:rPr>
              <a:t>haemorrhage</a:t>
            </a:r>
            <a:endParaRPr lang="en-US" sz="4000">
              <a:solidFill>
                <a:schemeClr val="accent1">
                  <a:lumMod val="50000"/>
                </a:schemeClr>
              </a:solidFill>
              <a:latin typeface="Source Sans Pro"/>
              <a:ea typeface="Source Sans Pro"/>
            </a:endParaRPr>
          </a:p>
        </p:txBody>
      </p:sp>
    </p:spTree>
    <p:extLst>
      <p:ext uri="{BB962C8B-B14F-4D97-AF65-F5344CB8AC3E}">
        <p14:creationId xmlns:p14="http://schemas.microsoft.com/office/powerpoint/2010/main" val="14614931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1673" y="0"/>
            <a:ext cx="6208654" cy="6858000"/>
          </a:xfrm>
          <a:prstGeom prst="rect">
            <a:avLst/>
          </a:prstGeom>
        </p:spPr>
      </p:pic>
    </p:spTree>
    <p:extLst>
      <p:ext uri="{BB962C8B-B14F-4D97-AF65-F5344CB8AC3E}">
        <p14:creationId xmlns:p14="http://schemas.microsoft.com/office/powerpoint/2010/main" val="1797821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82;p6">
            <a:extLst>
              <a:ext uri="{FF2B5EF4-FFF2-40B4-BE49-F238E27FC236}">
                <a16:creationId xmlns:a16="http://schemas.microsoft.com/office/drawing/2014/main" id="{E6695A0D-06BD-6876-81A9-9902FCA2CC89}"/>
              </a:ext>
            </a:extLst>
          </p:cNvPr>
          <p:cNvSpPr txBox="1"/>
          <p:nvPr/>
        </p:nvSpPr>
        <p:spPr>
          <a:xfrm>
            <a:off x="381630" y="3150854"/>
            <a:ext cx="11301039" cy="1565746"/>
          </a:xfrm>
          <a:prstGeom prst="rect">
            <a:avLst/>
          </a:prstGeom>
          <a:solidFill>
            <a:schemeClr val="accent2">
              <a:lumMod val="20000"/>
              <a:lumOff val="80000"/>
            </a:schemeClr>
          </a:solidFill>
          <a:ln>
            <a:solidFill>
              <a:schemeClr val="accent2">
                <a:lumMod val="20000"/>
                <a:lumOff val="80000"/>
              </a:schemeClr>
            </a:solid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2400" b="1">
              <a:solidFill>
                <a:srgbClr val="203864"/>
              </a:solidFill>
              <a:latin typeface="Source Sans Pro"/>
              <a:ea typeface="Source Sans Pro"/>
              <a:cs typeface="Arial"/>
            </a:endParaRPr>
          </a:p>
        </p:txBody>
      </p:sp>
      <p:sp>
        <p:nvSpPr>
          <p:cNvPr id="6" name="Google Shape;82;p6">
            <a:extLst>
              <a:ext uri="{FF2B5EF4-FFF2-40B4-BE49-F238E27FC236}">
                <a16:creationId xmlns:a16="http://schemas.microsoft.com/office/drawing/2014/main" id="{05453975-93BA-6552-2AC2-54E9A0E1F9B8}"/>
              </a:ext>
            </a:extLst>
          </p:cNvPr>
          <p:cNvSpPr txBox="1"/>
          <p:nvPr/>
        </p:nvSpPr>
        <p:spPr>
          <a:xfrm>
            <a:off x="379253" y="1602961"/>
            <a:ext cx="11292933" cy="1549534"/>
          </a:xfrm>
          <a:prstGeom prst="rect">
            <a:avLst/>
          </a:prstGeom>
          <a:solidFill>
            <a:schemeClr val="accent2">
              <a:lumMod val="20000"/>
              <a:lumOff val="80000"/>
            </a:schemeClr>
          </a:solidFill>
          <a:ln>
            <a:solidFill>
              <a:schemeClr val="accent2">
                <a:lumMod val="20000"/>
                <a:lumOff val="80000"/>
              </a:schemeClr>
            </a:solidFill>
          </a:ln>
        </p:spPr>
        <p:txBody>
          <a:bodyPr spcFirstLastPara="1" wrap="square" lIns="91425" tIns="45700" rIns="91425" bIns="45700"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endParaRPr lang="en-US" sz="2400" b="1">
              <a:solidFill>
                <a:srgbClr val="203864"/>
              </a:solidFill>
              <a:latin typeface="Source Sans Pro"/>
              <a:ea typeface="Source Sans Pro"/>
              <a:cs typeface="Arial"/>
            </a:endParaRPr>
          </a:p>
        </p:txBody>
      </p:sp>
      <p:sp>
        <p:nvSpPr>
          <p:cNvPr id="2" name="Title 1"/>
          <p:cNvSpPr>
            <a:spLocks noGrp="1"/>
          </p:cNvSpPr>
          <p:nvPr>
            <p:ph type="title"/>
          </p:nvPr>
        </p:nvSpPr>
        <p:spPr>
          <a:xfrm>
            <a:off x="311102" y="296373"/>
            <a:ext cx="10515600" cy="1325563"/>
          </a:xfrm>
        </p:spPr>
        <p:txBody>
          <a:bodyPr>
            <a:normAutofit/>
          </a:bodyPr>
          <a:lstStyle/>
          <a:p>
            <a:r>
              <a:rPr lang="en-US" sz="4000" dirty="0">
                <a:solidFill>
                  <a:schemeClr val="accent1">
                    <a:lumMod val="50000"/>
                  </a:schemeClr>
                </a:solidFill>
                <a:latin typeface="Source Sans Pro"/>
                <a:ea typeface="Source Sans Pro"/>
              </a:rPr>
              <a:t>Goals</a:t>
            </a:r>
          </a:p>
        </p:txBody>
      </p:sp>
      <p:sp>
        <p:nvSpPr>
          <p:cNvPr id="3" name="Content Placeholder 2"/>
          <p:cNvSpPr>
            <a:spLocks noGrp="1"/>
          </p:cNvSpPr>
          <p:nvPr>
            <p:ph idx="1"/>
          </p:nvPr>
        </p:nvSpPr>
        <p:spPr>
          <a:xfrm>
            <a:off x="379853" y="1802708"/>
            <a:ext cx="11107953" cy="4351338"/>
          </a:xfrm>
        </p:spPr>
        <p:txBody>
          <a:bodyPr vert="horz" lIns="91440" tIns="45720" rIns="91440" bIns="45720" rtlCol="0" anchor="t">
            <a:normAutofit/>
          </a:bodyPr>
          <a:lstStyle/>
          <a:p>
            <a:pPr marL="0" indent="-69850">
              <a:lnSpc>
                <a:spcPct val="115000"/>
              </a:lnSpc>
              <a:spcBef>
                <a:spcPts val="0"/>
              </a:spcBef>
              <a:spcAft>
                <a:spcPts val="500"/>
              </a:spcAft>
              <a:buClr>
                <a:schemeClr val="dk1"/>
              </a:buClr>
              <a:buSzPct val="45833"/>
              <a:buNone/>
            </a:pPr>
            <a:r>
              <a:rPr lang="en-US" sz="2400" dirty="0">
                <a:latin typeface="Source Sans Pro"/>
                <a:ea typeface="Lato"/>
                <a:cs typeface="Lato"/>
                <a:sym typeface="Lato"/>
              </a:rPr>
              <a:t>The goal of </a:t>
            </a:r>
            <a:r>
              <a:rPr lang="en-US" sz="2400" b="1" dirty="0">
                <a:latin typeface="Source Sans Pro"/>
                <a:ea typeface="Lato"/>
                <a:cs typeface="Lato"/>
                <a:sym typeface="Lato"/>
              </a:rPr>
              <a:t>initial assessment </a:t>
            </a:r>
            <a:r>
              <a:rPr lang="en-US" sz="2400" dirty="0">
                <a:latin typeface="Source Sans Pro"/>
                <a:ea typeface="Lato"/>
                <a:cs typeface="Lato"/>
                <a:sym typeface="Lato"/>
              </a:rPr>
              <a:t>is to identify shock and any reversible causes of shock. </a:t>
            </a:r>
            <a:endParaRPr lang="en-US" sz="2400" dirty="0">
              <a:ea typeface="Lato"/>
              <a:cs typeface="Lato"/>
            </a:endParaRPr>
          </a:p>
          <a:p>
            <a:pPr marL="0" lvl="0" indent="-69850">
              <a:lnSpc>
                <a:spcPct val="115000"/>
              </a:lnSpc>
              <a:spcBef>
                <a:spcPts val="0"/>
              </a:spcBef>
              <a:spcAft>
                <a:spcPts val="500"/>
              </a:spcAft>
              <a:buClr>
                <a:schemeClr val="dk1"/>
              </a:buClr>
              <a:buSzPct val="45833"/>
              <a:buNone/>
            </a:pPr>
            <a:endParaRPr lang="en-US" sz="2400" dirty="0">
              <a:ea typeface="Lato"/>
              <a:cs typeface="Lato"/>
            </a:endParaRPr>
          </a:p>
          <a:p>
            <a:pPr marL="0" indent="-69850">
              <a:lnSpc>
                <a:spcPct val="115000"/>
              </a:lnSpc>
              <a:spcBef>
                <a:spcPts val="0"/>
              </a:spcBef>
              <a:buClr>
                <a:schemeClr val="dk1"/>
              </a:buClr>
              <a:buSzPct val="45833"/>
              <a:buNone/>
            </a:pPr>
            <a:r>
              <a:rPr lang="en-US" sz="2400" dirty="0">
                <a:latin typeface="Source Sans Pro"/>
                <a:ea typeface="Lato"/>
                <a:cs typeface="Lato"/>
                <a:sym typeface="Lato"/>
              </a:rPr>
              <a:t>The goal of </a:t>
            </a:r>
            <a:r>
              <a:rPr lang="en-US" sz="2400" b="1" dirty="0">
                <a:latin typeface="Source Sans Pro"/>
                <a:ea typeface="Lato"/>
                <a:cs typeface="Lato"/>
                <a:sym typeface="Lato"/>
              </a:rPr>
              <a:t>acute management</a:t>
            </a:r>
            <a:r>
              <a:rPr lang="en-US" sz="2400" u="sng" dirty="0">
                <a:latin typeface="Source Sans Pro"/>
                <a:ea typeface="Lato"/>
                <a:cs typeface="Lato"/>
                <a:sym typeface="Lato"/>
              </a:rPr>
              <a:t> </a:t>
            </a:r>
            <a:r>
              <a:rPr lang="en-US" sz="2400" dirty="0">
                <a:latin typeface="Source Sans Pro"/>
                <a:ea typeface="Lato"/>
                <a:cs typeface="Lato"/>
                <a:sym typeface="Lato"/>
              </a:rPr>
              <a:t>is to restore perfusion (oxygen delivery to the organs) and address ongoing fluid loss where possible. </a:t>
            </a:r>
            <a:endParaRPr lang="en-US" sz="2400" dirty="0">
              <a:ea typeface="Lato"/>
              <a:cs typeface="Lato"/>
            </a:endParaRPr>
          </a:p>
          <a:p>
            <a:endParaRPr lang="en-US" dirty="0"/>
          </a:p>
        </p:txBody>
      </p:sp>
    </p:spTree>
    <p:extLst>
      <p:ext uri="{BB962C8B-B14F-4D97-AF65-F5344CB8AC3E}">
        <p14:creationId xmlns:p14="http://schemas.microsoft.com/office/powerpoint/2010/main" val="3869549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179" y="324593"/>
            <a:ext cx="10515600" cy="1325563"/>
          </a:xfrm>
        </p:spPr>
        <p:txBody>
          <a:bodyPr>
            <a:normAutofit/>
          </a:bodyPr>
          <a:lstStyle/>
          <a:p>
            <a:r>
              <a:rPr lang="en-US" sz="4000">
                <a:solidFill>
                  <a:srgbClr val="1F3864"/>
                </a:solidFill>
              </a:rPr>
              <a:t>Management</a:t>
            </a:r>
          </a:p>
        </p:txBody>
      </p:sp>
      <p:sp>
        <p:nvSpPr>
          <p:cNvPr id="3" name="Content Placeholder 2"/>
          <p:cNvSpPr>
            <a:spLocks noGrp="1"/>
          </p:cNvSpPr>
          <p:nvPr>
            <p:ph idx="1"/>
          </p:nvPr>
        </p:nvSpPr>
        <p:spPr>
          <a:xfrm>
            <a:off x="303178" y="1869028"/>
            <a:ext cx="10849495" cy="4843116"/>
          </a:xfrm>
        </p:spPr>
        <p:txBody>
          <a:bodyPr vert="horz" lIns="91440" tIns="45720" rIns="91440" bIns="45720" rtlCol="0" anchor="t">
            <a:normAutofit/>
          </a:bodyPr>
          <a:lstStyle/>
          <a:p>
            <a:pPr marL="0" indent="0">
              <a:lnSpc>
                <a:spcPct val="100000"/>
              </a:lnSpc>
              <a:spcBef>
                <a:spcPts val="0"/>
              </a:spcBef>
              <a:buNone/>
            </a:pPr>
            <a:r>
              <a:rPr lang="en-US">
                <a:latin typeface="Source Sans Pro"/>
                <a:ea typeface="Source Sans Pro"/>
              </a:rPr>
              <a:t>If fluid loss is from </a:t>
            </a:r>
            <a:r>
              <a:rPr lang="en-US" b="1">
                <a:latin typeface="Source Sans Pro"/>
                <a:ea typeface="Source Sans Pro"/>
              </a:rPr>
              <a:t>burns</a:t>
            </a:r>
            <a:endParaRPr lang="en-US" u="sng">
              <a:latin typeface="Source Sans Pro"/>
              <a:ea typeface="Source Sans Pro"/>
            </a:endParaRPr>
          </a:p>
          <a:p>
            <a:pPr marL="457200" lvl="1" indent="0">
              <a:lnSpc>
                <a:spcPct val="100000"/>
              </a:lnSpc>
              <a:spcBef>
                <a:spcPts val="0"/>
              </a:spcBef>
              <a:buNone/>
            </a:pPr>
            <a:r>
              <a:rPr lang="en-US" sz="2200">
                <a:latin typeface="Wingdings"/>
                <a:ea typeface="Source Sans Pro"/>
                <a:sym typeface="Wingdings"/>
              </a:rPr>
              <a:t></a:t>
            </a:r>
            <a:r>
              <a:rPr lang="en-US" sz="2200">
                <a:latin typeface="Source Sans Pro"/>
                <a:ea typeface="Source Sans Pro"/>
              </a:rPr>
              <a:t> </a:t>
            </a:r>
            <a:r>
              <a:rPr lang="en-US">
                <a:latin typeface="Source Sans Pro"/>
                <a:ea typeface="Source Sans Pro"/>
              </a:rPr>
              <a:t>Burns disrupt the skin barrier and can cause significant fluid loss.</a:t>
            </a:r>
          </a:p>
          <a:p>
            <a:pPr marL="457200" lvl="1" indent="0">
              <a:lnSpc>
                <a:spcPct val="100000"/>
              </a:lnSpc>
              <a:spcBef>
                <a:spcPts val="0"/>
              </a:spcBef>
              <a:buNone/>
            </a:pPr>
            <a:r>
              <a:rPr lang="en-US" sz="2200">
                <a:latin typeface="Wingdings"/>
                <a:ea typeface="Source Sans Pro"/>
                <a:sym typeface="Wingdings"/>
              </a:rPr>
              <a:t></a:t>
            </a:r>
            <a:r>
              <a:rPr lang="en-US" sz="2200">
                <a:latin typeface="Source Sans Pro"/>
                <a:ea typeface="Source Sans Pro"/>
              </a:rPr>
              <a:t> </a:t>
            </a:r>
            <a:r>
              <a:rPr lang="en-US">
                <a:latin typeface="Source Sans Pro"/>
                <a:ea typeface="Source Sans Pro"/>
              </a:rPr>
              <a:t>Calculate fluid replacement needs using Parkland Formula.</a:t>
            </a:r>
            <a:endParaRPr lang="en-US"/>
          </a:p>
          <a:p>
            <a:pPr lvl="1">
              <a:lnSpc>
                <a:spcPct val="100000"/>
              </a:lnSpc>
              <a:spcBef>
                <a:spcPts val="0"/>
              </a:spcBef>
            </a:pPr>
            <a:endParaRPr lang="en-US"/>
          </a:p>
          <a:p>
            <a:pPr lvl="1">
              <a:lnSpc>
                <a:spcPct val="100000"/>
              </a:lnSpc>
              <a:spcBef>
                <a:spcPts val="0"/>
              </a:spcBef>
            </a:pPr>
            <a:endParaRPr lang="en-US"/>
          </a:p>
          <a:p>
            <a:pPr lvl="1">
              <a:lnSpc>
                <a:spcPct val="100000"/>
              </a:lnSpc>
              <a:spcBef>
                <a:spcPts val="0"/>
              </a:spcBef>
            </a:pPr>
            <a:endParaRPr lang="en-US"/>
          </a:p>
          <a:p>
            <a:pPr marL="0" indent="0">
              <a:lnSpc>
                <a:spcPct val="100000"/>
              </a:lnSpc>
              <a:spcBef>
                <a:spcPts val="0"/>
              </a:spcBef>
              <a:buNone/>
            </a:pPr>
            <a:r>
              <a:rPr lang="en-US">
                <a:latin typeface="Source Sans Pro"/>
                <a:ea typeface="Source Sans Pro"/>
              </a:rPr>
              <a:t>If suspected </a:t>
            </a:r>
            <a:r>
              <a:rPr lang="en-US" b="1" err="1">
                <a:latin typeface="Source Sans Pro"/>
                <a:ea typeface="Source Sans Pro"/>
              </a:rPr>
              <a:t>hyperglycaemia</a:t>
            </a:r>
            <a:endParaRPr lang="en-US">
              <a:latin typeface="Source Sans Pro"/>
              <a:ea typeface="Source Sans Pro"/>
            </a:endParaRPr>
          </a:p>
          <a:p>
            <a:pPr marL="457200" lvl="1" indent="0">
              <a:lnSpc>
                <a:spcPct val="100000"/>
              </a:lnSpc>
              <a:spcBef>
                <a:spcPts val="0"/>
              </a:spcBef>
              <a:buNone/>
            </a:pPr>
            <a:r>
              <a:rPr lang="en-US" sz="2200">
                <a:latin typeface="Wingdings"/>
                <a:ea typeface="Source Sans Pro"/>
                <a:sym typeface="Wingdings"/>
              </a:rPr>
              <a:t></a:t>
            </a:r>
            <a:r>
              <a:rPr lang="en-US" sz="2200">
                <a:latin typeface="Source Sans Pro"/>
                <a:ea typeface="Source Sans Pro"/>
              </a:rPr>
              <a:t> </a:t>
            </a:r>
            <a:r>
              <a:rPr lang="en-US">
                <a:latin typeface="Source Sans Pro"/>
                <a:ea typeface="Source Sans Pro"/>
              </a:rPr>
              <a:t>If concern for diabetic ketoacidosis (DKA), treat with IV FLUIDS.</a:t>
            </a:r>
            <a:endParaRPr lang="en-US"/>
          </a:p>
          <a:p>
            <a:pPr marL="457200" lvl="1" indent="0">
              <a:lnSpc>
                <a:spcPct val="100000"/>
              </a:lnSpc>
              <a:spcBef>
                <a:spcPts val="0"/>
              </a:spcBef>
              <a:buNone/>
            </a:pPr>
            <a:r>
              <a:rPr lang="en-US" sz="2200">
                <a:latin typeface="Wingdings"/>
                <a:ea typeface="Source Sans Pro"/>
                <a:sym typeface="Wingdings"/>
              </a:rPr>
              <a:t></a:t>
            </a:r>
            <a:r>
              <a:rPr lang="en-US" sz="2200">
                <a:latin typeface="Source Sans Pro"/>
                <a:ea typeface="Source Sans Pro"/>
              </a:rPr>
              <a:t> </a:t>
            </a:r>
            <a:r>
              <a:rPr lang="en-US">
                <a:latin typeface="Source Sans Pro"/>
                <a:ea typeface="Source Sans Pro"/>
              </a:rPr>
              <a:t>A person with DKA is extremely ill, plan for rapid HANDOVER/TRANSFER.</a:t>
            </a:r>
            <a:endParaRPr lang="en-US"/>
          </a:p>
        </p:txBody>
      </p:sp>
      <p:pic>
        <p:nvPicPr>
          <p:cNvPr id="5" name="Picture 7" descr="A picture containing lamp, light&#10;&#10;Description automatically generated">
            <a:extLst>
              <a:ext uri="{FF2B5EF4-FFF2-40B4-BE49-F238E27FC236}">
                <a16:creationId xmlns:a16="http://schemas.microsoft.com/office/drawing/2014/main" id="{196C9EBA-0AC3-16A0-F899-B25B9460E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20920" y="2596711"/>
            <a:ext cx="2743200" cy="1914525"/>
          </a:xfrm>
          <a:prstGeom prst="rect">
            <a:avLst/>
          </a:prstGeom>
        </p:spPr>
      </p:pic>
    </p:spTree>
    <p:extLst>
      <p:ext uri="{BB962C8B-B14F-4D97-AF65-F5344CB8AC3E}">
        <p14:creationId xmlns:p14="http://schemas.microsoft.com/office/powerpoint/2010/main" val="1532198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966" y="251636"/>
            <a:ext cx="10515600" cy="1325563"/>
          </a:xfrm>
        </p:spPr>
        <p:txBody>
          <a:bodyPr>
            <a:normAutofit/>
          </a:bodyPr>
          <a:lstStyle/>
          <a:p>
            <a:r>
              <a:rPr lang="en-US" sz="4000">
                <a:solidFill>
                  <a:srgbClr val="1F3864"/>
                </a:solidFill>
              </a:rPr>
              <a:t>Management</a:t>
            </a:r>
          </a:p>
        </p:txBody>
      </p:sp>
      <p:sp>
        <p:nvSpPr>
          <p:cNvPr id="3" name="Content Placeholder 2"/>
          <p:cNvSpPr>
            <a:spLocks noGrp="1"/>
          </p:cNvSpPr>
          <p:nvPr>
            <p:ph idx="1"/>
          </p:nvPr>
        </p:nvSpPr>
        <p:spPr>
          <a:xfrm>
            <a:off x="384242" y="1715007"/>
            <a:ext cx="8215405" cy="4843116"/>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a:t>
            </a:r>
            <a:r>
              <a:rPr lang="en-US" b="1" dirty="0">
                <a:latin typeface="Source Sans Pro"/>
                <a:ea typeface="Source Sans Pro"/>
              </a:rPr>
              <a:t>fever and shock</a:t>
            </a:r>
            <a:endParaRPr lang="en-US" u="sng" dirty="0">
              <a:latin typeface="Source Sans Pro"/>
              <a:ea typeface="Source Sans Pro"/>
            </a:endParaRP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 and start ANTIBIOTICS.</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If infectious </a:t>
            </a:r>
            <a:r>
              <a:rPr lang="en-US" dirty="0" err="1">
                <a:latin typeface="Source Sans Pro"/>
                <a:ea typeface="Source Sans Pro"/>
              </a:rPr>
              <a:t>diarrhoea</a:t>
            </a:r>
            <a:r>
              <a:rPr lang="en-US" dirty="0">
                <a:latin typeface="Source Sans Pro"/>
                <a:ea typeface="Source Sans Pro"/>
              </a:rPr>
              <a:t> (like cholera) is suspected:</a:t>
            </a:r>
            <a:endParaRPr lang="en-US" dirty="0"/>
          </a:p>
          <a:p>
            <a:pPr lvl="2">
              <a:lnSpc>
                <a:spcPct val="100000"/>
              </a:lnSpc>
              <a:spcBef>
                <a:spcPts val="0"/>
              </a:spcBef>
            </a:pPr>
            <a:r>
              <a:rPr lang="en-US" sz="2400" dirty="0">
                <a:latin typeface="Source Sans Pro"/>
                <a:ea typeface="Source Sans Pro"/>
              </a:rPr>
              <a:t>Use gloves, aprons and relevant ISOLATION PRECAUTIONS.</a:t>
            </a:r>
            <a:endParaRPr lang="en-US" dirty="0">
              <a:latin typeface="Source Sans Pro"/>
              <a:ea typeface="Source Sans Pro"/>
            </a:endParaRPr>
          </a:p>
          <a:p>
            <a:pPr lvl="2">
              <a:lnSpc>
                <a:spcPct val="100000"/>
              </a:lnSpc>
              <a:spcBef>
                <a:spcPts val="0"/>
              </a:spcBef>
            </a:pPr>
            <a:r>
              <a:rPr lang="en-US" sz="2400" dirty="0">
                <a:latin typeface="Source Sans Pro"/>
                <a:ea typeface="Source Sans Pro"/>
              </a:rPr>
              <a:t>Always report suspected cases to local public health agency.</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If signs of poor perfusion do not improve, prepare for rapid HANDOVER/TRANSFER.</a:t>
            </a:r>
            <a:endParaRPr lang="en-US" dirty="0"/>
          </a:p>
          <a:p>
            <a:pPr lvl="1">
              <a:lnSpc>
                <a:spcPct val="100000"/>
              </a:lnSpc>
              <a:spcBef>
                <a:spcPts val="0"/>
              </a:spcBef>
            </a:pPr>
            <a:endParaRPr lang="en-US" dirty="0"/>
          </a:p>
          <a:p>
            <a:pPr lvl="1">
              <a:lnSpc>
                <a:spcPct val="100000"/>
              </a:lnSpc>
              <a:spcBef>
                <a:spcPts val="0"/>
              </a:spcBef>
            </a:pPr>
            <a:endParaRPr lang="en-US" dirty="0"/>
          </a:p>
          <a:p>
            <a:pPr lvl="1">
              <a:lnSpc>
                <a:spcPct val="100000"/>
              </a:lnSpc>
              <a:spcBef>
                <a:spcPts val="0"/>
              </a:spcBef>
            </a:pPr>
            <a:endParaRPr lang="en-US" dirty="0"/>
          </a:p>
          <a:p>
            <a:pPr lvl="1">
              <a:lnSpc>
                <a:spcPct val="100000"/>
              </a:lnSpc>
              <a:spcBef>
                <a:spcPts val="0"/>
              </a:spcBef>
            </a:pPr>
            <a:endParaRPr lang="en-US" dirty="0"/>
          </a:p>
        </p:txBody>
      </p:sp>
      <p:pic>
        <p:nvPicPr>
          <p:cNvPr id="4" name="Picture 4" descr="A picture containing icon&#10;&#10;Description automatically generated">
            <a:extLst>
              <a:ext uri="{FF2B5EF4-FFF2-40B4-BE49-F238E27FC236}">
                <a16:creationId xmlns:a16="http://schemas.microsoft.com/office/drawing/2014/main" id="{AE0CA0EF-4005-12D2-0A99-F004C2B766F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4558" y="3927989"/>
            <a:ext cx="2743200" cy="1913114"/>
          </a:xfrm>
          <a:prstGeom prst="rect">
            <a:avLst/>
          </a:prstGeom>
        </p:spPr>
      </p:pic>
      <p:pic>
        <p:nvPicPr>
          <p:cNvPr id="6" name="Picture 7" descr="A picture containing lamp, light&#10;&#10;Description automatically generated">
            <a:extLst>
              <a:ext uri="{FF2B5EF4-FFF2-40B4-BE49-F238E27FC236}">
                <a16:creationId xmlns:a16="http://schemas.microsoft.com/office/drawing/2014/main" id="{5CD60E08-3045-0323-0FEC-1D9C0544B8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7031" y="2098130"/>
            <a:ext cx="2743200" cy="1914525"/>
          </a:xfrm>
          <a:prstGeom prst="rect">
            <a:avLst/>
          </a:prstGeom>
        </p:spPr>
      </p:pic>
    </p:spTree>
    <p:extLst>
      <p:ext uri="{BB962C8B-B14F-4D97-AF65-F5344CB8AC3E}">
        <p14:creationId xmlns:p14="http://schemas.microsoft.com/office/powerpoint/2010/main" val="128483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16" y="181787"/>
            <a:ext cx="10515600" cy="1325563"/>
          </a:xfrm>
        </p:spPr>
        <p:txBody>
          <a:bodyPr>
            <a:normAutofit/>
          </a:bodyPr>
          <a:lstStyle/>
          <a:p>
            <a:r>
              <a:rPr lang="en-US" sz="4000">
                <a:solidFill>
                  <a:srgbClr val="1F3864"/>
                </a:solidFill>
              </a:rPr>
              <a:t>Management</a:t>
            </a:r>
          </a:p>
        </p:txBody>
      </p:sp>
      <p:sp>
        <p:nvSpPr>
          <p:cNvPr id="3" name="Content Placeholder 2"/>
          <p:cNvSpPr>
            <a:spLocks noGrp="1"/>
          </p:cNvSpPr>
          <p:nvPr>
            <p:ph idx="1"/>
          </p:nvPr>
        </p:nvSpPr>
        <p:spPr>
          <a:xfrm>
            <a:off x="276725" y="1450056"/>
            <a:ext cx="11198630" cy="4843116"/>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spinal causes</a:t>
            </a:r>
            <a:r>
              <a:rPr lang="en-US" dirty="0">
                <a:latin typeface="Source Sans Pro"/>
                <a:ea typeface="Source Sans Pro"/>
              </a:rPr>
              <a:t>	</a:t>
            </a:r>
          </a:p>
          <a:p>
            <a:pPr marL="457200" lvl="1" indent="0">
              <a:lnSpc>
                <a:spcPct val="100000"/>
              </a:lnSpc>
              <a:spcBef>
                <a:spcPts val="0"/>
              </a:spcBef>
              <a:buNone/>
            </a:pPr>
            <a:r>
              <a:rPr lang="en-US" sz="22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a:t>
            </a:r>
            <a:endParaRPr lang="en-US" dirty="0"/>
          </a:p>
          <a:p>
            <a:pPr marL="457200" lvl="1" indent="0">
              <a:lnSpc>
                <a:spcPct val="100000"/>
              </a:lnSpc>
              <a:spcBef>
                <a:spcPts val="0"/>
              </a:spcBef>
              <a:buNone/>
            </a:pPr>
            <a:r>
              <a:rPr lang="en-US" sz="2200" dirty="0">
                <a:latin typeface="Wingdings"/>
                <a:ea typeface="Source Sans Pro"/>
                <a:sym typeface="Wingdings"/>
              </a:rPr>
              <a:t></a:t>
            </a:r>
            <a:r>
              <a:rPr lang="en-US" sz="2200" dirty="0">
                <a:latin typeface="Source Sans Pro"/>
                <a:ea typeface="Source Sans Pro"/>
                <a:sym typeface="Wingdings"/>
              </a:rPr>
              <a:t> Prepare for rapid </a:t>
            </a:r>
            <a:r>
              <a:rPr lang="en-US" dirty="0">
                <a:latin typeface="Source Sans Pro"/>
                <a:ea typeface="Source Sans Pro"/>
              </a:rPr>
              <a:t>HANDOVER/TRANSFER for ongoing spinal care.</a:t>
            </a:r>
            <a:endParaRPr lang="en-US" dirty="0"/>
          </a:p>
          <a:p>
            <a:pPr lvl="1">
              <a:lnSpc>
                <a:spcPct val="100000"/>
              </a:lnSpc>
              <a:spcBef>
                <a:spcPts val="0"/>
              </a:spcBef>
            </a:pPr>
            <a:endParaRPr lang="en-US" dirty="0"/>
          </a:p>
          <a:p>
            <a:pPr lvl="1">
              <a:lnSpc>
                <a:spcPct val="100000"/>
              </a:lnSpc>
              <a:spcBef>
                <a:spcPts val="0"/>
              </a:spcBef>
            </a:pPr>
            <a:endParaRPr lang="en-US" dirty="0"/>
          </a:p>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internal bleeding, stomach bleeding or intestinal bleeding</a:t>
            </a:r>
          </a:p>
          <a:p>
            <a:pPr marL="457200" lvl="1" indent="0">
              <a:lnSpc>
                <a:spcPct val="100000"/>
              </a:lnSpc>
              <a:spcBef>
                <a:spcPts val="0"/>
              </a:spcBef>
              <a:buNone/>
            </a:pPr>
            <a:r>
              <a:rPr lang="en-US" sz="22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a:t>
            </a:r>
            <a:endParaRPr lang="en-US" dirty="0"/>
          </a:p>
          <a:p>
            <a:pPr marL="457200" lvl="1" indent="0">
              <a:lnSpc>
                <a:spcPct val="100000"/>
              </a:lnSpc>
              <a:spcBef>
                <a:spcPts val="0"/>
              </a:spcBef>
              <a:buNone/>
            </a:pPr>
            <a:r>
              <a:rPr lang="en-US" sz="22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BLOOD or HANDOVER/TRANSFER for blood transfusion.</a:t>
            </a:r>
            <a:endParaRPr lang="en-US" dirty="0"/>
          </a:p>
          <a:p>
            <a:pPr lvl="1">
              <a:lnSpc>
                <a:spcPct val="100000"/>
              </a:lnSpc>
              <a:spcBef>
                <a:spcPts val="0"/>
              </a:spcBef>
            </a:pPr>
            <a:endParaRPr lang="en-US" dirty="0"/>
          </a:p>
          <a:p>
            <a:pPr lvl="1">
              <a:lnSpc>
                <a:spcPct val="100000"/>
              </a:lnSpc>
              <a:spcBef>
                <a:spcPts val="0"/>
              </a:spcBef>
            </a:pPr>
            <a:endParaRPr lang="en-US" dirty="0"/>
          </a:p>
        </p:txBody>
      </p:sp>
    </p:spTree>
    <p:extLst>
      <p:ext uri="{BB962C8B-B14F-4D97-AF65-F5344CB8AC3E}">
        <p14:creationId xmlns:p14="http://schemas.microsoft.com/office/powerpoint/2010/main" val="553166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50" y="193245"/>
            <a:ext cx="10515600" cy="1325563"/>
          </a:xfrm>
        </p:spPr>
        <p:txBody>
          <a:bodyPr>
            <a:normAutofit/>
          </a:bodyPr>
          <a:lstStyle/>
          <a:p>
            <a:r>
              <a:rPr lang="en-US" sz="4000" dirty="0">
                <a:solidFill>
                  <a:srgbClr val="1F3864"/>
                </a:solidFill>
              </a:rPr>
              <a:t>Management</a:t>
            </a:r>
          </a:p>
        </p:txBody>
      </p:sp>
      <p:sp>
        <p:nvSpPr>
          <p:cNvPr id="3" name="Content Placeholder 2"/>
          <p:cNvSpPr>
            <a:spLocks noGrp="1"/>
          </p:cNvSpPr>
          <p:nvPr>
            <p:ph idx="1"/>
          </p:nvPr>
        </p:nvSpPr>
        <p:spPr>
          <a:xfrm>
            <a:off x="337930" y="1518808"/>
            <a:ext cx="9607939" cy="4843116"/>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ectopic pregnancy</a:t>
            </a:r>
            <a:r>
              <a:rPr lang="en-US" dirty="0">
                <a:latin typeface="Source Sans Pro"/>
                <a:ea typeface="Source Sans Pro"/>
              </a:rPr>
              <a:t>	</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HANDOVER/TRANSFER for blood transfusion and obstetrical care.</a:t>
            </a:r>
            <a:endParaRPr lang="en-US" dirty="0"/>
          </a:p>
          <a:p>
            <a:pPr lvl="1">
              <a:lnSpc>
                <a:spcPct val="100000"/>
              </a:lnSpc>
              <a:spcBef>
                <a:spcPts val="0"/>
              </a:spcBef>
            </a:pPr>
            <a:endParaRPr lang="en-US" dirty="0"/>
          </a:p>
          <a:p>
            <a:pPr lvl="1">
              <a:lnSpc>
                <a:spcPct val="100000"/>
              </a:lnSpc>
              <a:spcBef>
                <a:spcPts val="0"/>
              </a:spcBef>
            </a:pPr>
            <a:endParaRPr lang="en-US" dirty="0"/>
          </a:p>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postpartum </a:t>
            </a:r>
            <a:r>
              <a:rPr lang="en-US" b="1" dirty="0" err="1">
                <a:latin typeface="Source Sans Pro"/>
                <a:ea typeface="Source Sans Pro"/>
              </a:rPr>
              <a:t>haemorrhage</a:t>
            </a:r>
            <a:endParaRPr lang="en-US" b="1" dirty="0">
              <a:latin typeface="Source Sans Pro"/>
              <a:ea typeface="Source Sans Pro"/>
            </a:endParaRP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OXYTOCIN</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 </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Plan for HANDOVER/TRANSFER to facility with obstetric care</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Perform UTERINE MASSAGE until uterus is hard</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COLLECT placenta for inspection by advanced provider </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000" dirty="0">
                <a:latin typeface="Source Sans Pro"/>
                <a:ea typeface="Source Sans Pro"/>
              </a:rPr>
              <a:t> </a:t>
            </a:r>
            <a:r>
              <a:rPr lang="en-US" b="1" dirty="0">
                <a:latin typeface="Source Sans Pro"/>
                <a:ea typeface="Source Sans Pro"/>
              </a:rPr>
              <a:t>Check</a:t>
            </a:r>
            <a:r>
              <a:rPr lang="en-US" dirty="0">
                <a:latin typeface="Source Sans Pro"/>
                <a:ea typeface="Source Sans Pro"/>
              </a:rPr>
              <a:t> for perineal and vaginal tears and APPLY DIRECT PRESSURE.</a:t>
            </a:r>
            <a:endParaRPr lang="en-US" b="1" dirty="0">
              <a:latin typeface="Source Sans Pro"/>
              <a:ea typeface="Source Sans Pro"/>
            </a:endParaRPr>
          </a:p>
          <a:p>
            <a:pPr lvl="1">
              <a:lnSpc>
                <a:spcPct val="100000"/>
              </a:lnSpc>
              <a:spcBef>
                <a:spcPts val="0"/>
              </a:spcBef>
            </a:pPr>
            <a:endParaRPr lang="en-US" dirty="0"/>
          </a:p>
          <a:p>
            <a:pPr lvl="1">
              <a:lnSpc>
                <a:spcPct val="100000"/>
              </a:lnSpc>
              <a:spcBef>
                <a:spcPts val="0"/>
              </a:spcBef>
            </a:pPr>
            <a:endParaRPr lang="en-US" dirty="0"/>
          </a:p>
        </p:txBody>
      </p:sp>
      <p:pic>
        <p:nvPicPr>
          <p:cNvPr id="4" name="Picture 5" descr="Logo&#10;&#10;Description automatically generated">
            <a:extLst>
              <a:ext uri="{FF2B5EF4-FFF2-40B4-BE49-F238E27FC236}">
                <a16:creationId xmlns:a16="http://schemas.microsoft.com/office/drawing/2014/main" id="{2D435F73-97F2-0F96-5082-41C123C60E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7507" y="2578774"/>
            <a:ext cx="3391119" cy="2373499"/>
          </a:xfrm>
          <a:prstGeom prst="rect">
            <a:avLst/>
          </a:prstGeom>
        </p:spPr>
      </p:pic>
    </p:spTree>
    <p:extLst>
      <p:ext uri="{BB962C8B-B14F-4D97-AF65-F5344CB8AC3E}">
        <p14:creationId xmlns:p14="http://schemas.microsoft.com/office/powerpoint/2010/main" val="49647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28" y="229963"/>
            <a:ext cx="10515600" cy="1325563"/>
          </a:xfrm>
        </p:spPr>
        <p:txBody>
          <a:bodyPr>
            <a:normAutofit/>
          </a:bodyPr>
          <a:lstStyle/>
          <a:p>
            <a:r>
              <a:rPr lang="en-US" sz="4000" dirty="0">
                <a:solidFill>
                  <a:srgbClr val="1F3864"/>
                </a:solidFill>
              </a:rPr>
              <a:t>Management</a:t>
            </a:r>
          </a:p>
        </p:txBody>
      </p:sp>
      <p:sp>
        <p:nvSpPr>
          <p:cNvPr id="3" name="Content Placeholder 2"/>
          <p:cNvSpPr>
            <a:spLocks noGrp="1"/>
          </p:cNvSpPr>
          <p:nvPr>
            <p:ph idx="1"/>
          </p:nvPr>
        </p:nvSpPr>
        <p:spPr>
          <a:xfrm>
            <a:off x="493128" y="1495891"/>
            <a:ext cx="7601003" cy="4843116"/>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tension pneumothorax</a:t>
            </a:r>
            <a:r>
              <a:rPr lang="en-US" dirty="0">
                <a:latin typeface="Source Sans Pro"/>
                <a:ea typeface="Source Sans Pro"/>
              </a:rPr>
              <a:t>	</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Perform rapid NEEDLE DECOMPRESSION.</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OXYGEN.</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Prepare for rapid HANDOVER/TRANSFER to a </a:t>
            </a:r>
            <a:r>
              <a:rPr lang="en-US" dirty="0" err="1">
                <a:latin typeface="Source Sans Pro"/>
                <a:ea typeface="Source Sans Pro"/>
              </a:rPr>
              <a:t>centre</a:t>
            </a:r>
            <a:r>
              <a:rPr lang="en-US" dirty="0">
                <a:latin typeface="Source Sans Pro"/>
                <a:ea typeface="Source Sans Pro"/>
              </a:rPr>
              <a:t> that can place a chest tube.</a:t>
            </a:r>
          </a:p>
          <a:p>
            <a:pPr lvl="1">
              <a:lnSpc>
                <a:spcPct val="100000"/>
              </a:lnSpc>
              <a:spcBef>
                <a:spcPts val="0"/>
              </a:spcBef>
            </a:pPr>
            <a:endParaRPr lang="en-US" dirty="0"/>
          </a:p>
          <a:p>
            <a:pPr lvl="1">
              <a:lnSpc>
                <a:spcPct val="100000"/>
              </a:lnSpc>
              <a:spcBef>
                <a:spcPts val="0"/>
              </a:spcBef>
            </a:pPr>
            <a:endParaRPr lang="en-US" dirty="0"/>
          </a:p>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pericardial tamponade</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 to help fill the heart. </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Prepare for rapid HANDOVER/TRANSFER to a </a:t>
            </a:r>
            <a:r>
              <a:rPr lang="en-US" dirty="0" err="1">
                <a:latin typeface="Source Sans Pro"/>
                <a:ea typeface="Source Sans Pro"/>
              </a:rPr>
              <a:t>centre</a:t>
            </a:r>
            <a:r>
              <a:rPr lang="en-US" dirty="0">
                <a:latin typeface="Source Sans Pro"/>
                <a:ea typeface="Source Sans Pro"/>
              </a:rPr>
              <a:t> that can drain the pericardial fluid.</a:t>
            </a:r>
          </a:p>
          <a:p>
            <a:pPr lvl="1">
              <a:lnSpc>
                <a:spcPct val="100000"/>
              </a:lnSpc>
              <a:spcBef>
                <a:spcPts val="0"/>
              </a:spcBef>
            </a:pPr>
            <a:endParaRPr lang="en-US" dirty="0"/>
          </a:p>
          <a:p>
            <a:pPr lvl="1">
              <a:lnSpc>
                <a:spcPct val="100000"/>
              </a:lnSpc>
              <a:spcBef>
                <a:spcPts val="0"/>
              </a:spcBef>
            </a:pPr>
            <a:endParaRPr lang="en-US" dirty="0"/>
          </a:p>
        </p:txBody>
      </p:sp>
      <p:pic>
        <p:nvPicPr>
          <p:cNvPr id="4" name="Picture 3">
            <a:extLst>
              <a:ext uri="{FF2B5EF4-FFF2-40B4-BE49-F238E27FC236}">
                <a16:creationId xmlns:a16="http://schemas.microsoft.com/office/drawing/2014/main" id="{0B3703E0-D4DF-E852-9EA9-FB5B597977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99836" y="1334233"/>
            <a:ext cx="3703188" cy="2583216"/>
          </a:xfrm>
          <a:prstGeom prst="rect">
            <a:avLst/>
          </a:prstGeom>
        </p:spPr>
      </p:pic>
    </p:spTree>
    <p:extLst>
      <p:ext uri="{BB962C8B-B14F-4D97-AF65-F5344CB8AC3E}">
        <p14:creationId xmlns:p14="http://schemas.microsoft.com/office/powerpoint/2010/main" val="19814568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441" y="210434"/>
            <a:ext cx="10515600" cy="1325563"/>
          </a:xfrm>
        </p:spPr>
        <p:txBody>
          <a:bodyPr>
            <a:normAutofit/>
          </a:bodyPr>
          <a:lstStyle/>
          <a:p>
            <a:r>
              <a:rPr lang="en-US" sz="4000">
                <a:solidFill>
                  <a:srgbClr val="1F3864"/>
                </a:solidFill>
              </a:rPr>
              <a:t>Management</a:t>
            </a:r>
          </a:p>
        </p:txBody>
      </p:sp>
      <p:sp>
        <p:nvSpPr>
          <p:cNvPr id="3" name="Content Placeholder 2"/>
          <p:cNvSpPr>
            <a:spLocks noGrp="1"/>
          </p:cNvSpPr>
          <p:nvPr>
            <p:ph idx="1"/>
          </p:nvPr>
        </p:nvSpPr>
        <p:spPr>
          <a:xfrm>
            <a:off x="494440" y="1507350"/>
            <a:ext cx="11198630" cy="4843116"/>
          </a:xfrm>
        </p:spPr>
        <p:txBody>
          <a:bodyPr vert="horz" lIns="91440" tIns="45720" rIns="91440" bIns="45720" rtlCol="0" anchor="t">
            <a:normAutofit/>
          </a:bodyPr>
          <a:lstStyle/>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heart attack</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ASPIRIN if indicated.</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000" dirty="0">
                <a:latin typeface="Source Sans Pro"/>
                <a:ea typeface="Source Sans Pro"/>
              </a:rPr>
              <a:t> </a:t>
            </a:r>
            <a:r>
              <a:rPr lang="en-US" dirty="0">
                <a:latin typeface="Source Sans Pro"/>
                <a:ea typeface="Source Sans Pro"/>
              </a:rPr>
              <a:t>Give IV FLUIDS, reassess frequently.</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OXYGEN initially.</a:t>
            </a:r>
            <a:endParaRPr lang="en-US" dirty="0"/>
          </a:p>
          <a:p>
            <a:pPr marL="457200" lvl="1" indent="0">
              <a:lnSpc>
                <a:spcPct val="100000"/>
              </a:lnSpc>
              <a:spcBef>
                <a:spcPts val="0"/>
              </a:spcBef>
              <a:buNone/>
            </a:pPr>
            <a:r>
              <a:rPr lang="en-US" sz="2000" dirty="0">
                <a:latin typeface="Wingdings"/>
                <a:ea typeface="Source Sans Pro"/>
                <a:sym typeface="Wingdings"/>
              </a:rPr>
              <a:t></a:t>
            </a:r>
            <a:r>
              <a:rPr lang="en-US" sz="2000" dirty="0">
                <a:latin typeface="Source Sans Pro"/>
                <a:ea typeface="Source Sans Pro"/>
              </a:rPr>
              <a:t> </a:t>
            </a:r>
            <a:r>
              <a:rPr lang="en-US" dirty="0">
                <a:latin typeface="Source Sans Pro"/>
                <a:ea typeface="Source Sans Pro"/>
              </a:rPr>
              <a:t>Plan for rapid HANDOVER/TRANSFER.</a:t>
            </a:r>
            <a:endParaRPr lang="en-US" dirty="0"/>
          </a:p>
          <a:p>
            <a:pPr lvl="1">
              <a:lnSpc>
                <a:spcPct val="100000"/>
              </a:lnSpc>
              <a:spcBef>
                <a:spcPts val="0"/>
              </a:spcBef>
            </a:pPr>
            <a:endParaRPr lang="en-US" dirty="0"/>
          </a:p>
          <a:p>
            <a:pPr marL="0" indent="0">
              <a:lnSpc>
                <a:spcPct val="100000"/>
              </a:lnSpc>
              <a:spcBef>
                <a:spcPts val="0"/>
              </a:spcBef>
              <a:buNone/>
            </a:pPr>
            <a:r>
              <a:rPr lang="en-US" dirty="0">
                <a:latin typeface="Source Sans Pro"/>
                <a:ea typeface="Source Sans Pro"/>
              </a:rPr>
              <a:t>If suspected </a:t>
            </a:r>
            <a:r>
              <a:rPr lang="en-US" b="1" dirty="0">
                <a:latin typeface="Source Sans Pro"/>
                <a:ea typeface="Source Sans Pro"/>
              </a:rPr>
              <a:t>heart failure</a:t>
            </a:r>
            <a:endParaRPr lang="en-US" dirty="0">
              <a:latin typeface="Source Sans Pro"/>
              <a:ea typeface="Source Sans Pro"/>
            </a:endParaRP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Give IV FLUIDS </a:t>
            </a:r>
            <a:r>
              <a:rPr lang="en-US" dirty="0">
                <a:solidFill>
                  <a:schemeClr val="accent2"/>
                </a:solidFill>
                <a:latin typeface="Source Sans Pro"/>
                <a:ea typeface="Source Sans Pro"/>
              </a:rPr>
              <a:t>slowly</a:t>
            </a:r>
            <a:r>
              <a:rPr lang="en-US" dirty="0">
                <a:latin typeface="Source Sans Pro"/>
                <a:ea typeface="Source Sans Pro"/>
              </a:rPr>
              <a:t>, </a:t>
            </a:r>
            <a:r>
              <a:rPr lang="en-US" b="1" dirty="0">
                <a:latin typeface="Source Sans Pro"/>
                <a:ea typeface="Source Sans Pro"/>
              </a:rPr>
              <a:t>check</a:t>
            </a:r>
            <a:r>
              <a:rPr lang="en-US" dirty="0">
                <a:latin typeface="Source Sans Pro"/>
                <a:ea typeface="Source Sans Pro"/>
              </a:rPr>
              <a:t> lungs for </a:t>
            </a:r>
            <a:r>
              <a:rPr lang="en-US" i="1" dirty="0">
                <a:latin typeface="Source Sans Pro"/>
                <a:ea typeface="Source Sans Pro"/>
              </a:rPr>
              <a:t>crackles .</a:t>
            </a:r>
            <a:endParaRPr lang="en-US" i="1" dirty="0"/>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Stop IV fluids if overload develops.</a:t>
            </a:r>
            <a:endParaRPr lang="en-US" dirty="0"/>
          </a:p>
          <a:p>
            <a:pPr lvl="2">
              <a:lnSpc>
                <a:spcPct val="100000"/>
              </a:lnSpc>
              <a:spcBef>
                <a:spcPts val="0"/>
              </a:spcBef>
            </a:pPr>
            <a:r>
              <a:rPr lang="en-US" dirty="0">
                <a:latin typeface="Source Sans Pro"/>
                <a:ea typeface="Source Sans Pro"/>
              </a:rPr>
              <a:t>DIB, crackles, increased respiratory rate, increased heart rate</a:t>
            </a:r>
          </a:p>
          <a:p>
            <a:pPr marL="457200" lvl="1" indent="0">
              <a:lnSpc>
                <a:spcPct val="100000"/>
              </a:lnSpc>
              <a:spcBef>
                <a:spcPts val="0"/>
              </a:spcBef>
              <a:buNone/>
            </a:pPr>
            <a:r>
              <a:rPr lang="en-US" sz="2000" dirty="0">
                <a:latin typeface="Wingdings"/>
                <a:ea typeface="Source Sans Pro"/>
                <a:sym typeface="Wingdings"/>
              </a:rPr>
              <a:t></a:t>
            </a:r>
            <a:r>
              <a:rPr lang="en-US" sz="2200" dirty="0">
                <a:latin typeface="Source Sans Pro"/>
                <a:ea typeface="Source Sans Pro"/>
              </a:rPr>
              <a:t> </a:t>
            </a:r>
            <a:r>
              <a:rPr lang="en-US" dirty="0">
                <a:latin typeface="Source Sans Pro"/>
                <a:ea typeface="Source Sans Pro"/>
              </a:rPr>
              <a:t>Plan for rapid HANDOVER/TRANSFER.</a:t>
            </a:r>
            <a:endParaRPr lang="en-US" dirty="0"/>
          </a:p>
          <a:p>
            <a:pPr lvl="1">
              <a:lnSpc>
                <a:spcPct val="100000"/>
              </a:lnSpc>
              <a:spcBef>
                <a:spcPts val="0"/>
              </a:spcBef>
            </a:pPr>
            <a:endParaRPr lang="en-US" dirty="0"/>
          </a:p>
          <a:p>
            <a:pPr lvl="1">
              <a:lnSpc>
                <a:spcPct val="100000"/>
              </a:lnSpc>
              <a:spcBef>
                <a:spcPts val="0"/>
              </a:spcBef>
            </a:pPr>
            <a:endParaRPr lang="en-US" dirty="0"/>
          </a:p>
        </p:txBody>
      </p:sp>
      <p:pic>
        <p:nvPicPr>
          <p:cNvPr id="5" name="Picture 4">
            <a:extLst>
              <a:ext uri="{FF2B5EF4-FFF2-40B4-BE49-F238E27FC236}">
                <a16:creationId xmlns:a16="http://schemas.microsoft.com/office/drawing/2014/main" id="{73368271-54BF-E739-AE4A-E1F459EAFD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4272" y="873215"/>
            <a:ext cx="3886200" cy="2710879"/>
          </a:xfrm>
          <a:prstGeom prst="rect">
            <a:avLst/>
          </a:prstGeom>
        </p:spPr>
      </p:pic>
    </p:spTree>
    <p:extLst>
      <p:ext uri="{BB962C8B-B14F-4D97-AF65-F5344CB8AC3E}">
        <p14:creationId xmlns:p14="http://schemas.microsoft.com/office/powerpoint/2010/main" val="2587839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85" y="250539"/>
            <a:ext cx="10515600" cy="1325563"/>
          </a:xfrm>
        </p:spPr>
        <p:txBody>
          <a:bodyPr>
            <a:normAutofit/>
          </a:bodyPr>
          <a:lstStyle/>
          <a:p>
            <a:r>
              <a:rPr lang="en-US" sz="4000">
                <a:solidFill>
                  <a:srgbClr val="1F3864"/>
                </a:solidFill>
              </a:rPr>
              <a:t>Management</a:t>
            </a:r>
          </a:p>
        </p:txBody>
      </p:sp>
      <p:sp>
        <p:nvSpPr>
          <p:cNvPr id="3" name="Content Placeholder 2"/>
          <p:cNvSpPr>
            <a:spLocks noGrp="1"/>
          </p:cNvSpPr>
          <p:nvPr>
            <p:ph idx="1"/>
          </p:nvPr>
        </p:nvSpPr>
        <p:spPr>
          <a:xfrm>
            <a:off x="288184" y="1507350"/>
            <a:ext cx="11198630" cy="4843116"/>
          </a:xfrm>
        </p:spPr>
        <p:txBody>
          <a:bodyPr vert="horz" lIns="91440" tIns="45720" rIns="91440" bIns="45720" rtlCol="0" anchor="t">
            <a:normAutofit lnSpcReduction="10000"/>
          </a:bodyPr>
          <a:lstStyle/>
          <a:p>
            <a:pPr marL="0" indent="0">
              <a:lnSpc>
                <a:spcPct val="100000"/>
              </a:lnSpc>
              <a:spcBef>
                <a:spcPts val="0"/>
              </a:spcBef>
              <a:buNone/>
            </a:pPr>
            <a:r>
              <a:rPr lang="en-US">
                <a:latin typeface="Source Sans Pro"/>
                <a:ea typeface="Source Sans Pro"/>
              </a:rPr>
              <a:t>If suspected </a:t>
            </a:r>
            <a:r>
              <a:rPr lang="en-US" b="1">
                <a:latin typeface="Source Sans Pro"/>
                <a:ea typeface="Source Sans Pro"/>
              </a:rPr>
              <a:t>severe allergic reaction </a:t>
            </a:r>
            <a:endParaRPr lang="en-US" b="1"/>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Give intramuscular ADRENALINE.</a:t>
            </a:r>
          </a:p>
          <a:p>
            <a:pPr marL="457200" lvl="1" indent="0">
              <a:lnSpc>
                <a:spcPct val="100000"/>
              </a:lnSpc>
              <a:spcBef>
                <a:spcPts val="0"/>
              </a:spcBef>
              <a:buNone/>
            </a:pPr>
            <a:r>
              <a:rPr lang="en-US" sz="2200">
                <a:latin typeface="Wingdings"/>
                <a:ea typeface="Source Sans Pro"/>
                <a:sym typeface="Wingdings"/>
              </a:rPr>
              <a:t></a:t>
            </a:r>
            <a:r>
              <a:rPr lang="en-US" sz="2000">
                <a:latin typeface="Source Sans Pro"/>
                <a:ea typeface="Source Sans Pro"/>
              </a:rPr>
              <a:t> </a:t>
            </a:r>
            <a:r>
              <a:rPr lang="en-US">
                <a:latin typeface="Source Sans Pro"/>
                <a:ea typeface="Source Sans Pro"/>
              </a:rPr>
              <a:t>Establish IV ACCESS.</a:t>
            </a:r>
            <a:endParaRPr lang="en-US"/>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MONITOR closely as adrenaline can wear off .</a:t>
            </a:r>
            <a:endParaRPr lang="en-US"/>
          </a:p>
          <a:p>
            <a:pPr lvl="2">
              <a:lnSpc>
                <a:spcPct val="100000"/>
              </a:lnSpc>
              <a:spcBef>
                <a:spcPts val="0"/>
              </a:spcBef>
            </a:pPr>
            <a:r>
              <a:rPr lang="en-US">
                <a:latin typeface="Source Sans Pro"/>
                <a:ea typeface="Source Sans Pro"/>
              </a:rPr>
              <a:t>You may need a second dose </a:t>
            </a:r>
            <a:endParaRPr lang="en-US"/>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If airway is swollen or if there is difficulty in breathing, consider HANDOVER/TRANSFER.</a:t>
            </a:r>
            <a:endParaRPr lang="en-US"/>
          </a:p>
          <a:p>
            <a:pPr lvl="1">
              <a:lnSpc>
                <a:spcPct val="100000"/>
              </a:lnSpc>
              <a:spcBef>
                <a:spcPts val="0"/>
              </a:spcBef>
            </a:pPr>
            <a:endParaRPr lang="en-US"/>
          </a:p>
          <a:p>
            <a:pPr marL="0" indent="0">
              <a:lnSpc>
                <a:spcPct val="100000"/>
              </a:lnSpc>
              <a:spcBef>
                <a:spcPts val="0"/>
              </a:spcBef>
              <a:buNone/>
            </a:pPr>
            <a:r>
              <a:rPr lang="en-US">
                <a:latin typeface="Source Sans Pro"/>
                <a:ea typeface="Source Sans Pro"/>
              </a:rPr>
              <a:t>If suspected </a:t>
            </a:r>
            <a:r>
              <a:rPr lang="en-US" b="1">
                <a:latin typeface="Source Sans Pro"/>
                <a:ea typeface="Source Sans Pro"/>
              </a:rPr>
              <a:t>traumatic injury or blood loss</a:t>
            </a:r>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Stop the bleeding.</a:t>
            </a:r>
          </a:p>
          <a:p>
            <a:pPr marL="457200" lvl="1" indent="0">
              <a:lnSpc>
                <a:spcPct val="100000"/>
              </a:lnSpc>
              <a:spcBef>
                <a:spcPts val="0"/>
              </a:spcBef>
              <a:buNone/>
            </a:pPr>
            <a:r>
              <a:rPr lang="en-US" sz="2000">
                <a:latin typeface="Wingdings"/>
                <a:ea typeface="Source Sans Pro"/>
                <a:sym typeface="Wingdings"/>
              </a:rPr>
              <a:t></a:t>
            </a:r>
            <a:r>
              <a:rPr lang="en-US" sz="2000">
                <a:latin typeface="Source Sans Pro"/>
                <a:ea typeface="Source Sans Pro"/>
              </a:rPr>
              <a:t> </a:t>
            </a:r>
            <a:r>
              <a:rPr lang="en-US">
                <a:latin typeface="Source Sans Pro"/>
                <a:ea typeface="Source Sans Pro"/>
              </a:rPr>
              <a:t>Give IV FLUIDS.</a:t>
            </a:r>
            <a:endParaRPr lang="en-US"/>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Conduct a thorough trauma assessment.</a:t>
            </a:r>
          </a:p>
          <a:p>
            <a:pPr marL="457200" lvl="1" indent="0">
              <a:lnSpc>
                <a:spcPct val="100000"/>
              </a:lnSpc>
              <a:spcBef>
                <a:spcPts val="0"/>
              </a:spcBef>
              <a:buNone/>
            </a:pPr>
            <a:r>
              <a:rPr lang="en-US" sz="2000">
                <a:latin typeface="Wingdings"/>
                <a:ea typeface="Source Sans Pro"/>
                <a:sym typeface="Wingdings"/>
              </a:rPr>
              <a:t></a:t>
            </a:r>
            <a:r>
              <a:rPr lang="en-US" sz="2200">
                <a:latin typeface="Source Sans Pro"/>
                <a:ea typeface="Source Sans Pro"/>
              </a:rPr>
              <a:t> </a:t>
            </a:r>
            <a:r>
              <a:rPr lang="en-US">
                <a:latin typeface="Source Sans Pro"/>
                <a:ea typeface="Source Sans Pro"/>
              </a:rPr>
              <a:t> Plan for rapid HANDOVER/TRANSFER for blood transfusions or surgical care.</a:t>
            </a:r>
            <a:endParaRPr lang="en-US"/>
          </a:p>
          <a:p>
            <a:pPr lvl="1">
              <a:lnSpc>
                <a:spcPct val="100000"/>
              </a:lnSpc>
              <a:spcBef>
                <a:spcPts val="0"/>
              </a:spcBef>
            </a:pPr>
            <a:endParaRPr lang="en-US"/>
          </a:p>
          <a:p>
            <a:pPr lvl="1">
              <a:lnSpc>
                <a:spcPct val="100000"/>
              </a:lnSpc>
              <a:spcBef>
                <a:spcPts val="0"/>
              </a:spcBef>
            </a:pPr>
            <a:endParaRPr lang="en-US"/>
          </a:p>
          <a:p>
            <a:pPr lvl="1">
              <a:lnSpc>
                <a:spcPct val="100000"/>
              </a:lnSpc>
              <a:spcBef>
                <a:spcPts val="0"/>
              </a:spcBef>
            </a:pPr>
            <a:endParaRPr lang="en-US"/>
          </a:p>
        </p:txBody>
      </p:sp>
      <p:pic>
        <p:nvPicPr>
          <p:cNvPr id="4" name="Picture 4">
            <a:extLst>
              <a:ext uri="{FF2B5EF4-FFF2-40B4-BE49-F238E27FC236}">
                <a16:creationId xmlns:a16="http://schemas.microsoft.com/office/drawing/2014/main" id="{6021B100-3836-11E1-E00B-BEC6F46ED2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2253" y="1043747"/>
            <a:ext cx="2947212" cy="2053692"/>
          </a:xfrm>
          <a:prstGeom prst="rect">
            <a:avLst/>
          </a:prstGeom>
        </p:spPr>
      </p:pic>
    </p:spTree>
    <p:extLst>
      <p:ext uri="{BB962C8B-B14F-4D97-AF65-F5344CB8AC3E}">
        <p14:creationId xmlns:p14="http://schemas.microsoft.com/office/powerpoint/2010/main" val="1437274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17858"/>
            <a:ext cx="10515600" cy="1325563"/>
          </a:xfrm>
        </p:spPr>
        <p:txBody>
          <a:bodyPr>
            <a:normAutofit/>
          </a:bodyPr>
          <a:lstStyle/>
          <a:p>
            <a:r>
              <a:rPr lang="en-US" sz="4000" dirty="0">
                <a:solidFill>
                  <a:schemeClr val="accent1">
                    <a:lumMod val="50000"/>
                  </a:schemeClr>
                </a:solidFill>
              </a:rPr>
              <a:t>Workbook Question 4</a:t>
            </a:r>
          </a:p>
        </p:txBody>
      </p:sp>
      <p:sp>
        <p:nvSpPr>
          <p:cNvPr id="3" name="Content Placeholder 2"/>
          <p:cNvSpPr>
            <a:spLocks noGrp="1"/>
          </p:cNvSpPr>
          <p:nvPr>
            <p:ph idx="1"/>
          </p:nvPr>
        </p:nvSpPr>
        <p:spPr>
          <a:xfrm>
            <a:off x="285749" y="1009305"/>
            <a:ext cx="10515600" cy="4647421"/>
          </a:xfrm>
        </p:spPr>
        <p:txBody>
          <a:bodyPr>
            <a:normAutofit/>
          </a:bodyPr>
          <a:lstStyle/>
          <a:p>
            <a:pPr marL="0" indent="0">
              <a:buNone/>
            </a:pPr>
            <a:r>
              <a:rPr lang="en-US" sz="2400" dirty="0"/>
              <a:t>Using the workbook section above, list what you would do to manage these patients: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57905" y="365124"/>
            <a:ext cx="1648346" cy="128836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547543837"/>
              </p:ext>
            </p:extLst>
          </p:nvPr>
        </p:nvGraphicFramePr>
        <p:xfrm>
          <a:off x="385329" y="2036468"/>
          <a:ext cx="10882746" cy="3850563"/>
        </p:xfrm>
        <a:graphic>
          <a:graphicData uri="http://schemas.openxmlformats.org/drawingml/2006/table">
            <a:tbl>
              <a:tblPr firstRow="1" bandRow="1">
                <a:tableStyleId>{2D5ABB26-0587-4C30-8999-92F81FD0307C}</a:tableStyleId>
              </a:tblPr>
              <a:tblGrid>
                <a:gridCol w="8226880">
                  <a:extLst>
                    <a:ext uri="{9D8B030D-6E8A-4147-A177-3AD203B41FA5}">
                      <a16:colId xmlns:a16="http://schemas.microsoft.com/office/drawing/2014/main" val="20000"/>
                    </a:ext>
                  </a:extLst>
                </a:gridCol>
                <a:gridCol w="2655866">
                  <a:extLst>
                    <a:ext uri="{9D8B030D-6E8A-4147-A177-3AD203B41FA5}">
                      <a16:colId xmlns:a16="http://schemas.microsoft.com/office/drawing/2014/main" val="20001"/>
                    </a:ext>
                  </a:extLst>
                </a:gridCol>
              </a:tblGrid>
              <a:tr h="1323757">
                <a:tc>
                  <a:txBody>
                    <a:bodyPr/>
                    <a:lstStyle/>
                    <a:p>
                      <a:pPr marL="0" marR="0" indent="0" algn="l" rtl="0" eaLnBrk="1" fontAlgn="auto" latinLnBrk="0" hangingPunct="1">
                        <a:lnSpc>
                          <a:spcPct val="100000"/>
                        </a:lnSpc>
                        <a:spcBef>
                          <a:spcPts val="0"/>
                        </a:spcBef>
                        <a:spcAft>
                          <a:spcPts val="0"/>
                        </a:spcAft>
                        <a:buClrTx/>
                        <a:buSzTx/>
                        <a:buFontTx/>
                        <a:buNone/>
                      </a:pPr>
                      <a:r>
                        <a:rPr lang="en-US" sz="2400" b="0" i="0" u="none" strike="noStrike" kern="1200" dirty="0">
                          <a:solidFill>
                            <a:schemeClr val="tx1"/>
                          </a:solidFill>
                          <a:effectLst/>
                          <a:latin typeface="Source Sans Pro"/>
                          <a:ea typeface="Source Sans Pro"/>
                          <a:cs typeface="Calibri"/>
                        </a:rPr>
                        <a:t>A 6-year-old boy is brought in with fever. He is in shock and does</a:t>
                      </a:r>
                      <a:r>
                        <a:rPr lang="en-US" sz="2400" b="0" i="0" u="none" strike="noStrike" kern="1200" baseline="0" dirty="0">
                          <a:solidFill>
                            <a:schemeClr val="tx1"/>
                          </a:solidFill>
                          <a:effectLst/>
                          <a:latin typeface="Source Sans Pro"/>
                          <a:ea typeface="Source Sans Pro"/>
                          <a:cs typeface="Calibri"/>
                        </a:rPr>
                        <a:t> not appear malnourished. Your facility has supplies to put in an IV.  </a:t>
                      </a:r>
                      <a:endParaRPr lang="en-US" sz="2400" b="0" i="0" u="none" strike="noStrike" kern="1200" dirty="0">
                        <a:solidFill>
                          <a:schemeClr val="tx1"/>
                        </a:solidFill>
                        <a:effectLst/>
                        <a:latin typeface="Source Sans Pro" panose="020B0503030403020204" pitchFamily="34" charset="0"/>
                        <a:ea typeface="Source Sans Pro" panose="020B0503030403020204" pitchFamily="34" charset="0"/>
                        <a:cs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a:ea typeface="Source Sans Pro"/>
                        </a:rPr>
                        <a:t>1.</a:t>
                      </a:r>
                    </a:p>
                    <a:p>
                      <a:r>
                        <a:rPr lang="en-US" sz="2400" dirty="0">
                          <a:latin typeface="Source Sans Pro"/>
                          <a:ea typeface="Source Sans Pro"/>
                        </a:rPr>
                        <a:t>2.</a:t>
                      </a:r>
                    </a:p>
                    <a:p>
                      <a:r>
                        <a:rPr lang="en-US" sz="2400" dirty="0">
                          <a:latin typeface="Source Sans Pro"/>
                          <a:ea typeface="Source Sans Pro"/>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3249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i="0" u="none" strike="noStrike" kern="1200" dirty="0">
                          <a:solidFill>
                            <a:schemeClr val="tx1"/>
                          </a:solidFill>
                          <a:effectLst/>
                          <a:latin typeface="Source Sans Pro"/>
                          <a:ea typeface="Source Sans Pro"/>
                          <a:cs typeface="Calibri"/>
                        </a:rPr>
                        <a:t>A young man is brought in after a motorcycle crash. H</a:t>
                      </a:r>
                      <a:r>
                        <a:rPr lang="en-US" sz="2400" b="0" i="0" u="none" strike="noStrike" kern="1200" baseline="0" dirty="0">
                          <a:solidFill>
                            <a:schemeClr val="tx1"/>
                          </a:solidFill>
                          <a:effectLst/>
                          <a:latin typeface="Source Sans Pro"/>
                          <a:ea typeface="Source Sans Pro"/>
                          <a:cs typeface="Calibri"/>
                        </a:rPr>
                        <a:t>e has a large cut to arm that is bleeding and there is a large pool of blood under him. He is in shock when you examine him.</a:t>
                      </a:r>
                      <a:endParaRPr lang="en-US" sz="2400" b="0" i="0" u="none" strike="noStrike" kern="1200" dirty="0">
                        <a:solidFill>
                          <a:schemeClr val="tx1"/>
                        </a:solidFill>
                        <a:effectLst/>
                        <a:latin typeface="Source Sans Pro"/>
                        <a:ea typeface="Source Sans Pro"/>
                        <a:cs typeface="Calibri"/>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a:ea typeface="Source Sans Pro"/>
                        </a:rPr>
                        <a:t>1.</a:t>
                      </a:r>
                    </a:p>
                    <a:p>
                      <a:r>
                        <a:rPr lang="en-US" sz="2400" dirty="0">
                          <a:latin typeface="Source Sans Pro"/>
                          <a:ea typeface="Source Sans Pro"/>
                        </a:rPr>
                        <a:t>2.</a:t>
                      </a:r>
                    </a:p>
                    <a:p>
                      <a:r>
                        <a:rPr lang="en-US" sz="2400" dirty="0">
                          <a:latin typeface="Source Sans Pro"/>
                          <a:ea typeface="Source Sans Pro"/>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01891">
                <a:tc>
                  <a:txBody>
                    <a:bodyPr/>
                    <a:lstStyle/>
                    <a:p>
                      <a:pPr rtl="0" fontAlgn="ctr"/>
                      <a:r>
                        <a:rPr lang="en-US" sz="2400" b="0" i="0" u="none" strike="noStrike" kern="1200" dirty="0">
                          <a:solidFill>
                            <a:schemeClr val="tx1"/>
                          </a:solidFill>
                          <a:effectLst/>
                          <a:latin typeface="Source Sans Pro"/>
                          <a:ea typeface="Source Sans Pro"/>
                          <a:cs typeface="Calibri"/>
                        </a:rPr>
                        <a:t>A 30-year-old is brought in after accidentally eating prawns. She has a known shellfish allergy, her body is covered in a red, itchy rash and she is in shock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latin typeface="Source Sans Pro" panose="020B0503030403020204" pitchFamily="34" charset="0"/>
                          <a:ea typeface="Source Sans Pro" panose="020B0503030403020204" pitchFamily="34" charset="0"/>
                        </a:rPr>
                        <a:t>1.</a:t>
                      </a:r>
                    </a:p>
                    <a:p>
                      <a:r>
                        <a:rPr lang="en-US" sz="2400" dirty="0">
                          <a:latin typeface="Source Sans Pro" panose="020B0503030403020204" pitchFamily="34" charset="0"/>
                          <a:ea typeface="Source Sans Pro" panose="020B0503030403020204" pitchFamily="34" charset="0"/>
                        </a:rPr>
                        <a:t>2.</a:t>
                      </a:r>
                    </a:p>
                    <a:p>
                      <a:r>
                        <a:rPr lang="en-US" sz="2400" dirty="0">
                          <a:latin typeface="Source Sans Pro" panose="020B0503030403020204" pitchFamily="34" charset="0"/>
                          <a:ea typeface="Source Sans Pro" panose="020B0503030403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223127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89" y="138146"/>
            <a:ext cx="10515600" cy="1325563"/>
          </a:xfrm>
        </p:spPr>
        <p:txBody>
          <a:bodyPr>
            <a:normAutofit/>
          </a:bodyPr>
          <a:lstStyle/>
          <a:p>
            <a:r>
              <a:rPr lang="en-US" sz="4000" dirty="0">
                <a:solidFill>
                  <a:srgbClr val="1F3864"/>
                </a:solidFill>
                <a:latin typeface="Source Sans Pro"/>
                <a:ea typeface="Source Sans Pro"/>
              </a:rPr>
              <a:t>Special </a:t>
            </a:r>
            <a:r>
              <a:rPr lang="en-US" sz="4000" dirty="0" err="1">
                <a:solidFill>
                  <a:srgbClr val="1F3864"/>
                </a:solidFill>
                <a:latin typeface="Source Sans Pro"/>
                <a:ea typeface="Source Sans Pro"/>
              </a:rPr>
              <a:t>Paediatric</a:t>
            </a:r>
            <a:r>
              <a:rPr lang="en-US" sz="4000" dirty="0">
                <a:solidFill>
                  <a:srgbClr val="1F3864"/>
                </a:solidFill>
                <a:latin typeface="Source Sans Pro"/>
                <a:ea typeface="Source Sans Pro"/>
              </a:rPr>
              <a:t> Considerations: Shock</a:t>
            </a:r>
          </a:p>
        </p:txBody>
      </p:sp>
      <p:sp>
        <p:nvSpPr>
          <p:cNvPr id="3" name="Content Placeholder 2"/>
          <p:cNvSpPr>
            <a:spLocks noGrp="1"/>
          </p:cNvSpPr>
          <p:nvPr>
            <p:ph idx="1"/>
          </p:nvPr>
        </p:nvSpPr>
        <p:spPr>
          <a:xfrm>
            <a:off x="192932" y="1526847"/>
            <a:ext cx="9517996" cy="4674928"/>
          </a:xfrm>
        </p:spPr>
        <p:txBody>
          <a:bodyPr vert="horz" lIns="91440" tIns="45720" rIns="91440" bIns="45720" rtlCol="0" anchor="t">
            <a:normAutofit lnSpcReduction="10000"/>
          </a:bodyPr>
          <a:lstStyle/>
          <a:p>
            <a:r>
              <a:rPr lang="en-US">
                <a:solidFill>
                  <a:schemeClr val="accent2"/>
                </a:solidFill>
                <a:latin typeface="Source Sans Pro"/>
                <a:ea typeface="Source Sans Pro"/>
              </a:rPr>
              <a:t>Shock from dehydration </a:t>
            </a:r>
            <a:r>
              <a:rPr lang="en-US">
                <a:latin typeface="Source Sans Pro"/>
                <a:ea typeface="Source Sans Pro"/>
              </a:rPr>
              <a:t>can occur rapidly in children and is life threatening.</a:t>
            </a:r>
          </a:p>
          <a:p>
            <a:pPr lvl="1"/>
            <a:r>
              <a:rPr lang="en-US">
                <a:latin typeface="Source Sans Pro"/>
                <a:ea typeface="Source Sans Pro"/>
              </a:rPr>
              <a:t>Children have a relatively large surface area from which to lose fluids.</a:t>
            </a:r>
          </a:p>
          <a:p>
            <a:pPr lvl="1"/>
            <a:r>
              <a:rPr lang="en-US">
                <a:latin typeface="Source Sans Pro"/>
                <a:ea typeface="Source Sans Pro"/>
              </a:rPr>
              <a:t>Infants and young children are particularly at risk and are unable to say when they are thirsty and cannot drink more on their own.</a:t>
            </a:r>
          </a:p>
          <a:p>
            <a:pPr marL="457200" lvl="1" indent="0">
              <a:buNone/>
            </a:pPr>
            <a:endParaRPr lang="en-US">
              <a:latin typeface="Source Sans Pro"/>
              <a:ea typeface="Source Sans Pro"/>
            </a:endParaRPr>
          </a:p>
          <a:p>
            <a:r>
              <a:rPr lang="en-US">
                <a:latin typeface="Source Sans Pro"/>
                <a:ea typeface="Source Sans Pro"/>
              </a:rPr>
              <a:t>Assessing shock in children:</a:t>
            </a:r>
          </a:p>
          <a:p>
            <a:pPr lvl="1"/>
            <a:r>
              <a:rPr lang="en-US">
                <a:latin typeface="Source Sans Pro"/>
                <a:ea typeface="Source Sans Pro"/>
              </a:rPr>
              <a:t>Clinical definition based on WHO guidelines: Cold extremities, capillary refill &gt;3 seconds, weak and fast pulse </a:t>
            </a:r>
            <a:endParaRPr lang="en-US"/>
          </a:p>
          <a:p>
            <a:pPr lvl="1"/>
            <a:r>
              <a:rPr lang="en-US">
                <a:latin typeface="Source Sans Pro"/>
                <a:ea typeface="Source Sans Pro"/>
              </a:rPr>
              <a:t>Other important signs of poor perfusion include low blood pressure, fast breathing, altered mental status, decreased urination, signs of dehydration.</a:t>
            </a:r>
          </a:p>
        </p:txBody>
      </p:sp>
      <p:pic>
        <p:nvPicPr>
          <p:cNvPr id="4" name="Picture 4" descr="Logo&#10;&#10;Description automatically generated">
            <a:extLst>
              <a:ext uri="{FF2B5EF4-FFF2-40B4-BE49-F238E27FC236}">
                <a16:creationId xmlns:a16="http://schemas.microsoft.com/office/drawing/2014/main" id="{91D1E4B0-CCBD-D603-B83D-C0DEB7A08E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12548" y="2888974"/>
            <a:ext cx="2131435" cy="1465179"/>
          </a:xfrm>
          <a:prstGeom prst="rect">
            <a:avLst/>
          </a:prstGeom>
        </p:spPr>
      </p:pic>
    </p:spTree>
    <p:extLst>
      <p:ext uri="{BB962C8B-B14F-4D97-AF65-F5344CB8AC3E}">
        <p14:creationId xmlns:p14="http://schemas.microsoft.com/office/powerpoint/2010/main" val="38180196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391" y="381338"/>
            <a:ext cx="10515600" cy="1325563"/>
          </a:xfrm>
        </p:spPr>
        <p:txBody>
          <a:bodyPr>
            <a:normAutofit/>
          </a:bodyPr>
          <a:lstStyle/>
          <a:p>
            <a:r>
              <a:rPr lang="en-US" sz="4000">
                <a:solidFill>
                  <a:srgbClr val="1F3864"/>
                </a:solidFill>
              </a:rPr>
              <a:t>Signs of Dehydration in Children: </a:t>
            </a:r>
            <a:r>
              <a:rPr lang="en-US" sz="4000">
                <a:solidFill>
                  <a:schemeClr val="accent2"/>
                </a:solidFill>
              </a:rPr>
              <a:t>Danger Signs  </a:t>
            </a:r>
          </a:p>
        </p:txBody>
      </p:sp>
      <p:sp>
        <p:nvSpPr>
          <p:cNvPr id="3" name="Content Placeholder 2"/>
          <p:cNvSpPr>
            <a:spLocks noGrp="1"/>
          </p:cNvSpPr>
          <p:nvPr>
            <p:ph idx="1"/>
          </p:nvPr>
        </p:nvSpPr>
        <p:spPr>
          <a:xfrm>
            <a:off x="384243" y="1825625"/>
            <a:ext cx="10733116" cy="4351338"/>
          </a:xfrm>
        </p:spPr>
        <p:txBody>
          <a:bodyPr vert="horz" lIns="91440" tIns="45720" rIns="91440" bIns="45720" rtlCol="0" anchor="t">
            <a:normAutofit lnSpcReduction="10000"/>
          </a:bodyPr>
          <a:lstStyle/>
          <a:p>
            <a:r>
              <a:rPr lang="en-US" dirty="0">
                <a:latin typeface="Source Sans Pro"/>
                <a:ea typeface="Source Sans Pro"/>
              </a:rPr>
              <a:t>Very dry mouth and lips</a:t>
            </a:r>
          </a:p>
          <a:p>
            <a:r>
              <a:rPr lang="en-US" dirty="0">
                <a:solidFill>
                  <a:schemeClr val="accent2"/>
                </a:solidFill>
                <a:latin typeface="Source Sans Pro"/>
                <a:ea typeface="Source Sans Pro"/>
              </a:rPr>
              <a:t>Lethargy </a:t>
            </a:r>
            <a:r>
              <a:rPr lang="en-US" dirty="0">
                <a:latin typeface="Source Sans Pro"/>
                <a:ea typeface="Source Sans Pro"/>
              </a:rPr>
              <a:t>(excessive drowsiness, slow to respond, child not interactive) </a:t>
            </a:r>
            <a:endParaRPr lang="en-US" dirty="0"/>
          </a:p>
          <a:p>
            <a:r>
              <a:rPr lang="en-US" dirty="0">
                <a:latin typeface="Source Sans Pro"/>
                <a:ea typeface="Source Sans Pro"/>
              </a:rPr>
              <a:t>Sunken eyes</a:t>
            </a:r>
          </a:p>
          <a:p>
            <a:r>
              <a:rPr lang="en-US" dirty="0">
                <a:latin typeface="Source Sans Pro"/>
                <a:ea typeface="Source Sans Pro"/>
              </a:rPr>
              <a:t>Small amounts of dark urine</a:t>
            </a:r>
          </a:p>
          <a:p>
            <a:r>
              <a:rPr lang="en-US" dirty="0">
                <a:latin typeface="Source Sans Pro"/>
                <a:ea typeface="Source Sans Pro"/>
              </a:rPr>
              <a:t>Sunken fontanelles in infants under 1 year</a:t>
            </a:r>
          </a:p>
          <a:p>
            <a:r>
              <a:rPr lang="en-US" dirty="0">
                <a:latin typeface="Source Sans Pro"/>
                <a:ea typeface="Source Sans Pro"/>
              </a:rPr>
              <a:t>Delayed capillary refill (greater than 3 seconds)</a:t>
            </a:r>
          </a:p>
          <a:p>
            <a:r>
              <a:rPr lang="en-US" dirty="0">
                <a:latin typeface="Source Sans Pro"/>
                <a:ea typeface="Source Sans Pro"/>
              </a:rPr>
              <a:t>Skin pinch is abnormal</a:t>
            </a:r>
          </a:p>
          <a:p>
            <a:r>
              <a:rPr lang="en-US" dirty="0">
                <a:latin typeface="Source Sans Pro"/>
                <a:ea typeface="Source Sans Pro"/>
              </a:rPr>
              <a:t>Pallor (pale skin)</a:t>
            </a:r>
          </a:p>
          <a:p>
            <a:endParaRPr lang="en-US" dirty="0"/>
          </a:p>
        </p:txBody>
      </p:sp>
      <p:sp>
        <p:nvSpPr>
          <p:cNvPr id="4" name="Content Placeholder 2"/>
          <p:cNvSpPr txBox="1">
            <a:spLocks/>
          </p:cNvSpPr>
          <p:nvPr/>
        </p:nvSpPr>
        <p:spPr>
          <a:xfrm>
            <a:off x="60960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a:p>
        </p:txBody>
      </p:sp>
      <p:sp>
        <p:nvSpPr>
          <p:cNvPr id="5" name="Rectangle 4">
            <a:extLst>
              <a:ext uri="{FF2B5EF4-FFF2-40B4-BE49-F238E27FC236}">
                <a16:creationId xmlns:a16="http://schemas.microsoft.com/office/drawing/2014/main" id="{E1FAFA6C-5D38-2B00-BAD9-8EB048A232F8}"/>
              </a:ext>
            </a:extLst>
          </p:cNvPr>
          <p:cNvSpPr/>
          <p:nvPr/>
        </p:nvSpPr>
        <p:spPr>
          <a:xfrm>
            <a:off x="8469216" y="-173058"/>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pic>
        <p:nvPicPr>
          <p:cNvPr id="7" name="Picture 7" descr="A picture containing text, vector graphics&#10;&#10;Description automatically generated">
            <a:extLst>
              <a:ext uri="{FF2B5EF4-FFF2-40B4-BE49-F238E27FC236}">
                <a16:creationId xmlns:a16="http://schemas.microsoft.com/office/drawing/2014/main" id="{2B2DDB8E-3E81-488C-14FD-3EB8495CE0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08309" y="2313168"/>
            <a:ext cx="2743200" cy="1913114"/>
          </a:xfrm>
          <a:prstGeom prst="rect">
            <a:avLst/>
          </a:prstGeom>
        </p:spPr>
      </p:pic>
      <p:pic>
        <p:nvPicPr>
          <p:cNvPr id="6" name="Picture 5">
            <a:extLst>
              <a:ext uri="{FF2B5EF4-FFF2-40B4-BE49-F238E27FC236}">
                <a16:creationId xmlns:a16="http://schemas.microsoft.com/office/drawing/2014/main" id="{1B2B6428-BD8F-DBCA-103E-DBD002002A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6069" y="3864806"/>
            <a:ext cx="4056610" cy="2829751"/>
          </a:xfrm>
          <a:prstGeom prst="rect">
            <a:avLst/>
          </a:prstGeom>
        </p:spPr>
      </p:pic>
    </p:spTree>
    <p:extLst>
      <p:ext uri="{BB962C8B-B14F-4D97-AF65-F5344CB8AC3E}">
        <p14:creationId xmlns:p14="http://schemas.microsoft.com/office/powerpoint/2010/main" val="2212300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1F3864"/>
                </a:solidFill>
              </a:rPr>
              <a:t>The ABCDE Approach </a:t>
            </a:r>
          </a:p>
        </p:txBody>
      </p:sp>
      <p:sp>
        <p:nvSpPr>
          <p:cNvPr id="3" name="Content Placeholder 2"/>
          <p:cNvSpPr>
            <a:spLocks noGrp="1"/>
          </p:cNvSpPr>
          <p:nvPr>
            <p:ph idx="1"/>
          </p:nvPr>
        </p:nvSpPr>
        <p:spPr/>
        <p:txBody>
          <a:bodyPr vert="horz" lIns="91440" tIns="45720" rIns="91440" bIns="45720" rtlCol="0" anchor="t">
            <a:normAutofit/>
          </a:bodyPr>
          <a:lstStyle/>
          <a:p>
            <a:pPr marL="0" lvl="0" indent="0">
              <a:spcBef>
                <a:spcPts val="0"/>
              </a:spcBef>
              <a:buClr>
                <a:schemeClr val="dk1"/>
              </a:buClr>
              <a:buSzPct val="25000"/>
              <a:buNone/>
            </a:pPr>
            <a:r>
              <a:rPr lang="en-US" sz="3200" b="1" dirty="0">
                <a:solidFill>
                  <a:schemeClr val="accent2"/>
                </a:solidFill>
                <a:latin typeface="Source Sans Pro"/>
                <a:ea typeface="Source Sans Pro"/>
                <a:cs typeface="Calibri"/>
                <a:sym typeface="Calibri"/>
              </a:rPr>
              <a:t>R</a:t>
            </a:r>
            <a:r>
              <a:rPr lang="en-US" b="1" dirty="0">
                <a:solidFill>
                  <a:schemeClr val="accent2"/>
                </a:solidFill>
                <a:latin typeface="Source Sans Pro"/>
                <a:ea typeface="Source Sans Pro"/>
                <a:cs typeface="Calibri"/>
                <a:sym typeface="Lato"/>
              </a:rPr>
              <a:t>EMEMBER</a:t>
            </a:r>
            <a:r>
              <a:rPr lang="en-US" dirty="0">
                <a:solidFill>
                  <a:schemeClr val="accent2"/>
                </a:solidFill>
                <a:latin typeface="Source Sans Pro"/>
                <a:ea typeface="Source Sans Pro"/>
                <a:cs typeface="Calibri"/>
                <a:sym typeface="Lato"/>
              </a:rPr>
              <a:t> </a:t>
            </a:r>
            <a:r>
              <a:rPr lang="en-US" dirty="0">
                <a:latin typeface="Source Sans Pro"/>
                <a:ea typeface="Source Sans Pro"/>
                <a:cs typeface="Calibri"/>
                <a:sym typeface="Lato"/>
              </a:rPr>
              <a:t>…………</a:t>
            </a:r>
          </a:p>
          <a:p>
            <a:pPr marL="0" lvl="0" indent="0">
              <a:spcBef>
                <a:spcPts val="0"/>
              </a:spcBef>
              <a:buClr>
                <a:schemeClr val="dk1"/>
              </a:buClr>
              <a:buSzPct val="25000"/>
              <a:buNone/>
            </a:pPr>
            <a:endParaRPr lang="en-US" dirty="0">
              <a:cs typeface="Calibri" charset="0"/>
              <a:sym typeface="Lato"/>
            </a:endParaRPr>
          </a:p>
          <a:p>
            <a:pPr marL="0" lvl="0" indent="0">
              <a:spcBef>
                <a:spcPts val="0"/>
              </a:spcBef>
              <a:buClr>
                <a:schemeClr val="dk1"/>
              </a:buClr>
              <a:buSzPct val="25000"/>
              <a:buNone/>
            </a:pPr>
            <a:r>
              <a:rPr lang="en-US" dirty="0">
                <a:solidFill>
                  <a:schemeClr val="dk1"/>
                </a:solidFill>
                <a:latin typeface="Source Sans Pro"/>
                <a:ea typeface="Source Sans Pro"/>
                <a:cs typeface="Calibri"/>
                <a:sym typeface="Lato"/>
              </a:rPr>
              <a:t>Always start with </a:t>
            </a:r>
            <a:r>
              <a:rPr lang="en-US" dirty="0">
                <a:latin typeface="Source Sans Pro"/>
                <a:ea typeface="Source Sans Pro"/>
                <a:cs typeface="Calibri"/>
                <a:sym typeface="Lato"/>
              </a:rPr>
              <a:t>the</a:t>
            </a:r>
            <a:r>
              <a:rPr lang="en-US" dirty="0">
                <a:solidFill>
                  <a:schemeClr val="dk1"/>
                </a:solidFill>
                <a:latin typeface="Source Sans Pro"/>
                <a:ea typeface="Source Sans Pro"/>
                <a:cs typeface="Calibri"/>
                <a:sym typeface="Lato"/>
              </a:rPr>
              <a:t> ABCDE Approach AND treat life-threatening conditions.</a:t>
            </a:r>
            <a:endParaRPr lang="en-US" dirty="0">
              <a:solidFill>
                <a:schemeClr val="dk1"/>
              </a:solidFill>
              <a:latin typeface="Source Sans Pro"/>
              <a:ea typeface="Source Sans Pro"/>
              <a:cs typeface="Calibri"/>
            </a:endParaRPr>
          </a:p>
          <a:p>
            <a:pPr marL="0" lvl="0" indent="0">
              <a:spcBef>
                <a:spcPts val="0"/>
              </a:spcBef>
              <a:buClr>
                <a:schemeClr val="dk1"/>
              </a:buClr>
              <a:buSzPct val="25000"/>
              <a:buNone/>
            </a:pPr>
            <a:endParaRPr lang="en-US" dirty="0">
              <a:solidFill>
                <a:schemeClr val="dk1"/>
              </a:solidFill>
              <a:cs typeface="Calibri" charset="0"/>
              <a:sym typeface="Lato"/>
            </a:endParaRPr>
          </a:p>
          <a:p>
            <a:pPr marL="0" lvl="0" indent="0">
              <a:spcBef>
                <a:spcPts val="0"/>
              </a:spcBef>
              <a:buClr>
                <a:schemeClr val="dk1"/>
              </a:buClr>
              <a:buSzPct val="25000"/>
              <a:buNone/>
            </a:pPr>
            <a:r>
              <a:rPr lang="en-US" dirty="0">
                <a:solidFill>
                  <a:schemeClr val="dk1"/>
                </a:solidFill>
                <a:latin typeface="Source Sans Pro"/>
                <a:ea typeface="Source Sans Pro"/>
                <a:cs typeface="Calibri"/>
                <a:sym typeface="Lato"/>
              </a:rPr>
              <a:t>Then, take a </a:t>
            </a:r>
            <a:r>
              <a:rPr lang="en-US" b="1" dirty="0">
                <a:solidFill>
                  <a:schemeClr val="dk1"/>
                </a:solidFill>
                <a:latin typeface="Source Sans Pro"/>
                <a:ea typeface="Source Sans Pro"/>
                <a:cs typeface="Calibri"/>
                <a:sym typeface="Lato"/>
              </a:rPr>
              <a:t>SAMPLE history.</a:t>
            </a:r>
            <a:endParaRPr lang="en-US" b="1" dirty="0">
              <a:solidFill>
                <a:schemeClr val="dk1"/>
              </a:solidFill>
              <a:latin typeface="Source Sans Pro"/>
              <a:ea typeface="Source Sans Pro"/>
              <a:cs typeface="Calibri"/>
            </a:endParaRPr>
          </a:p>
          <a:p>
            <a:pPr marL="0" lvl="0" indent="0">
              <a:spcBef>
                <a:spcPts val="0"/>
              </a:spcBef>
              <a:buClr>
                <a:schemeClr val="dk1"/>
              </a:buClr>
              <a:buSzPct val="25000"/>
              <a:buNone/>
            </a:pPr>
            <a:endParaRPr lang="en-US" dirty="0">
              <a:solidFill>
                <a:schemeClr val="dk1"/>
              </a:solidFill>
              <a:cs typeface="Calibri" charset="0"/>
              <a:sym typeface="Lato"/>
            </a:endParaRPr>
          </a:p>
          <a:p>
            <a:pPr marL="0" indent="0">
              <a:spcBef>
                <a:spcPts val="0"/>
              </a:spcBef>
              <a:buClr>
                <a:schemeClr val="dk1"/>
              </a:buClr>
              <a:buSzPct val="25000"/>
              <a:buNone/>
            </a:pPr>
            <a:r>
              <a:rPr lang="en-US" dirty="0">
                <a:solidFill>
                  <a:schemeClr val="dk1"/>
                </a:solidFill>
                <a:latin typeface="Source Sans Pro"/>
                <a:ea typeface="Source Sans Pro"/>
                <a:cs typeface="Calibri"/>
                <a:sym typeface="Lato"/>
              </a:rPr>
              <a:t>Then, do a</a:t>
            </a:r>
            <a:r>
              <a:rPr lang="en-US" dirty="0">
                <a:latin typeface="Source Sans Pro"/>
                <a:ea typeface="Source Sans Pro"/>
                <a:cs typeface="Calibri"/>
                <a:sym typeface="Lato"/>
              </a:rPr>
              <a:t> </a:t>
            </a:r>
            <a:r>
              <a:rPr lang="en-US" b="1" dirty="0">
                <a:latin typeface="Source Sans Pro"/>
                <a:ea typeface="Source Sans Pro"/>
                <a:cs typeface="Calibri"/>
                <a:sym typeface="Lato"/>
              </a:rPr>
              <a:t>Secondary Exam.</a:t>
            </a:r>
            <a:r>
              <a:rPr lang="en-US" dirty="0">
                <a:latin typeface="Source Sans Pro"/>
                <a:ea typeface="Source Sans Pro"/>
                <a:cs typeface="Calibri"/>
                <a:sym typeface="Lato"/>
              </a:rPr>
              <a:t> </a:t>
            </a:r>
            <a:r>
              <a:rPr lang="en-US" dirty="0">
                <a:solidFill>
                  <a:schemeClr val="dk1"/>
                </a:solidFill>
                <a:latin typeface="Source Sans Pro"/>
                <a:ea typeface="Source Sans Pro"/>
                <a:cs typeface="Calibri"/>
                <a:sym typeface="Lato"/>
              </a:rPr>
              <a:t> </a:t>
            </a:r>
            <a:r>
              <a:rPr lang="en-US" sz="3200" dirty="0">
                <a:solidFill>
                  <a:schemeClr val="dk1"/>
                </a:solidFill>
                <a:latin typeface="Source Sans Pro"/>
                <a:ea typeface="Source Sans Pro"/>
                <a:cs typeface="Calibri"/>
                <a:sym typeface="Calibri"/>
              </a:rPr>
              <a:t> </a:t>
            </a:r>
            <a:endParaRPr lang="en-US" sz="3200" dirty="0">
              <a:solidFill>
                <a:schemeClr val="dk1"/>
              </a:solidFill>
              <a:cs typeface="Calibri" charset="0"/>
            </a:endParaRPr>
          </a:p>
          <a:p>
            <a:endParaRPr lang="en-US" dirty="0"/>
          </a:p>
        </p:txBody>
      </p:sp>
      <p:sp>
        <p:nvSpPr>
          <p:cNvPr id="5" name="Rectangle 4">
            <a:extLst>
              <a:ext uri="{FF2B5EF4-FFF2-40B4-BE49-F238E27FC236}">
                <a16:creationId xmlns:a16="http://schemas.microsoft.com/office/drawing/2014/main" id="{8C171FB1-E653-C9BD-9A5C-A8544DF979E2}"/>
              </a:ext>
            </a:extLst>
          </p:cNvPr>
          <p:cNvSpPr/>
          <p:nvPr/>
        </p:nvSpPr>
        <p:spPr>
          <a:xfrm>
            <a:off x="8719426" y="1526478"/>
            <a:ext cx="4197455" cy="240065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a:ln w="12700">
                  <a:solidFill>
                    <a:srgbClr val="44546A">
                      <a:satMod val="155000"/>
                    </a:srgbClr>
                  </a:solidFill>
                  <a:prstDash val="solid"/>
                </a:ln>
                <a:solidFill>
                  <a:schemeClr val="accent2"/>
                </a:solidFill>
                <a:effectLst>
                  <a:outerShdw blurRad="41275" dist="20320" dir="1800000" algn="tl" rotWithShape="0">
                    <a:srgbClr val="000000">
                      <a:alpha val="40000"/>
                    </a:srgbClr>
                  </a:outerShdw>
                </a:effectLst>
                <a:uLnTx/>
                <a:uFillTx/>
                <a:latin typeface="Calibri" panose="020F0502020204030204"/>
                <a:ea typeface="+mn-ea"/>
                <a:cs typeface="+mn-cs"/>
              </a:rPr>
              <a:t>!</a:t>
            </a:r>
          </a:p>
        </p:txBody>
      </p:sp>
    </p:spTree>
    <p:extLst>
      <p:ext uri="{BB962C8B-B14F-4D97-AF65-F5344CB8AC3E}">
        <p14:creationId xmlns:p14="http://schemas.microsoft.com/office/powerpoint/2010/main" val="14707838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5" y="-3435"/>
            <a:ext cx="11448661" cy="1325563"/>
          </a:xfrm>
        </p:spPr>
        <p:txBody>
          <a:bodyPr>
            <a:normAutofit/>
          </a:bodyPr>
          <a:lstStyle/>
          <a:p>
            <a:r>
              <a:rPr lang="en-US" sz="4000">
                <a:solidFill>
                  <a:srgbClr val="1F3864"/>
                </a:solidFill>
                <a:latin typeface="Source Sans Pro"/>
                <a:ea typeface="Source Sans Pro"/>
              </a:rPr>
              <a:t>Special </a:t>
            </a:r>
            <a:r>
              <a:rPr lang="en-US" sz="4000" err="1">
                <a:solidFill>
                  <a:srgbClr val="1F3864"/>
                </a:solidFill>
                <a:latin typeface="Source Sans Pro"/>
                <a:ea typeface="Source Sans Pro"/>
              </a:rPr>
              <a:t>Paediatric</a:t>
            </a:r>
            <a:r>
              <a:rPr lang="en-US" sz="4000">
                <a:solidFill>
                  <a:srgbClr val="1F3864"/>
                </a:solidFill>
                <a:latin typeface="Source Sans Pro"/>
                <a:ea typeface="Source Sans Pro"/>
              </a:rPr>
              <a:t> Considerations: Common causes</a:t>
            </a:r>
          </a:p>
        </p:txBody>
      </p:sp>
      <p:sp>
        <p:nvSpPr>
          <p:cNvPr id="3" name="Content Placeholder 2"/>
          <p:cNvSpPr>
            <a:spLocks noGrp="1"/>
          </p:cNvSpPr>
          <p:nvPr>
            <p:ph idx="1"/>
          </p:nvPr>
        </p:nvSpPr>
        <p:spPr>
          <a:xfrm>
            <a:off x="171838" y="1322128"/>
            <a:ext cx="11266714" cy="4674928"/>
          </a:xfrm>
        </p:spPr>
        <p:txBody>
          <a:bodyPr vert="horz" lIns="91440" tIns="45720" rIns="91440" bIns="45720" rtlCol="0" anchor="t">
            <a:noAutofit/>
          </a:bodyPr>
          <a:lstStyle/>
          <a:p>
            <a:pPr>
              <a:lnSpc>
                <a:spcPct val="100000"/>
              </a:lnSpc>
            </a:pPr>
            <a:r>
              <a:rPr lang="en-US" sz="2400" dirty="0">
                <a:latin typeface="Source Sans Pro"/>
                <a:ea typeface="Source Sans Pro"/>
                <a:sym typeface="Lato"/>
              </a:rPr>
              <a:t>Gastroenteritis causes sudden onset of </a:t>
            </a:r>
            <a:r>
              <a:rPr lang="en-US" sz="2400" b="1" dirty="0">
                <a:latin typeface="Source Sans Pro"/>
                <a:ea typeface="Source Sans Pro"/>
                <a:sym typeface="Lato"/>
              </a:rPr>
              <a:t>vomiting and </a:t>
            </a:r>
            <a:r>
              <a:rPr lang="en-US" sz="2400" b="1" dirty="0" err="1">
                <a:latin typeface="Source Sans Pro"/>
                <a:ea typeface="Source Sans Pro"/>
                <a:sym typeface="Lato"/>
              </a:rPr>
              <a:t>diarrhoea</a:t>
            </a:r>
            <a:r>
              <a:rPr lang="en-US" sz="2400" b="1" dirty="0">
                <a:latin typeface="Source Sans Pro"/>
                <a:ea typeface="Source Sans Pro"/>
                <a:sym typeface="Lato"/>
              </a:rPr>
              <a:t> </a:t>
            </a:r>
            <a:r>
              <a:rPr lang="en-US" sz="2400" dirty="0">
                <a:latin typeface="Source Sans Pro"/>
                <a:ea typeface="Source Sans Pro"/>
                <a:sym typeface="Lato"/>
              </a:rPr>
              <a:t>with some abdominal pain and fever.</a:t>
            </a:r>
            <a:endParaRPr lang="en-US" sz="2400" dirty="0">
              <a:latin typeface="Source Sans Pro"/>
              <a:ea typeface="Source Sans Pro"/>
            </a:endParaRPr>
          </a:p>
          <a:p>
            <a:pPr>
              <a:lnSpc>
                <a:spcPct val="100000"/>
              </a:lnSpc>
            </a:pPr>
            <a:r>
              <a:rPr lang="en-US" sz="2400" u="sng" dirty="0">
                <a:latin typeface="Source Sans Pro"/>
                <a:ea typeface="Source Sans Pro"/>
                <a:sym typeface="Lato"/>
              </a:rPr>
              <a:t> </a:t>
            </a:r>
            <a:r>
              <a:rPr lang="en-US" sz="2400" b="1" dirty="0">
                <a:latin typeface="Source Sans Pro"/>
                <a:ea typeface="Source Sans Pro"/>
                <a:sym typeface="Lato"/>
              </a:rPr>
              <a:t>Vomiting without </a:t>
            </a:r>
            <a:r>
              <a:rPr lang="en-US" sz="2400" b="1" dirty="0" err="1">
                <a:latin typeface="Source Sans Pro"/>
                <a:ea typeface="Source Sans Pro"/>
                <a:sym typeface="Lato"/>
              </a:rPr>
              <a:t>diarrhoea</a:t>
            </a:r>
            <a:r>
              <a:rPr lang="en-US" sz="2400" b="1" dirty="0">
                <a:latin typeface="Source Sans Pro"/>
                <a:ea typeface="Source Sans Pro"/>
                <a:sym typeface="Lato"/>
              </a:rPr>
              <a:t> </a:t>
            </a:r>
            <a:r>
              <a:rPr lang="en-US" sz="2400" dirty="0">
                <a:latin typeface="Source Sans Pro"/>
                <a:ea typeface="Source Sans Pro"/>
                <a:sym typeface="Lato"/>
              </a:rPr>
              <a:t>may be suggestive of increased pressure on the brain (trauma or tumor or brain swelling) or intestinal blockage.</a:t>
            </a:r>
            <a:endParaRPr lang="en-US" sz="2400" dirty="0">
              <a:latin typeface="Source Sans Pro"/>
              <a:ea typeface="Source Sans Pro"/>
            </a:endParaRPr>
          </a:p>
          <a:p>
            <a:pPr lvl="1">
              <a:lnSpc>
                <a:spcPct val="100000"/>
              </a:lnSpc>
            </a:pPr>
            <a:r>
              <a:rPr lang="en-US" dirty="0">
                <a:latin typeface="Source Sans Pro"/>
                <a:ea typeface="Source Sans Pro"/>
                <a:sym typeface="Lato"/>
              </a:rPr>
              <a:t>It is important to examine the child for signs of trauma.</a:t>
            </a:r>
            <a:endParaRPr lang="en-US" dirty="0">
              <a:latin typeface="Source Sans Pro"/>
              <a:ea typeface="Source Sans Pro"/>
            </a:endParaRPr>
          </a:p>
          <a:p>
            <a:pPr lvl="1">
              <a:lnSpc>
                <a:spcPct val="100000"/>
              </a:lnSpc>
            </a:pPr>
            <a:r>
              <a:rPr lang="en-US" dirty="0">
                <a:latin typeface="Source Sans Pro"/>
                <a:ea typeface="Source Sans Pro"/>
                <a:sym typeface="Lato"/>
              </a:rPr>
              <a:t>Vomiting associated with fever may suggest infection.</a:t>
            </a:r>
            <a:endParaRPr lang="en-US" dirty="0">
              <a:latin typeface="Source Sans Pro"/>
              <a:ea typeface="Source Sans Pro"/>
            </a:endParaRPr>
          </a:p>
          <a:p>
            <a:pPr lvl="1">
              <a:lnSpc>
                <a:spcPct val="100000"/>
              </a:lnSpc>
            </a:pPr>
            <a:endParaRPr lang="en-US" dirty="0">
              <a:latin typeface="Source Sans Pro"/>
              <a:ea typeface="Source Sans Pro"/>
              <a:sym typeface="Lato"/>
            </a:endParaRPr>
          </a:p>
          <a:p>
            <a:pPr>
              <a:lnSpc>
                <a:spcPct val="100000"/>
              </a:lnSpc>
            </a:pPr>
            <a:r>
              <a:rPr lang="en-US" sz="2400" b="1" dirty="0">
                <a:latin typeface="Source Sans Pro"/>
                <a:ea typeface="Source Sans Pro"/>
                <a:sym typeface="Lato"/>
              </a:rPr>
              <a:t>Overwhelming infection</a:t>
            </a:r>
            <a:endParaRPr lang="en-US" sz="2400" b="1" dirty="0"/>
          </a:p>
          <a:p>
            <a:pPr lvl="1">
              <a:lnSpc>
                <a:spcPct val="100000"/>
              </a:lnSpc>
            </a:pPr>
            <a:r>
              <a:rPr lang="en-US" dirty="0">
                <a:latin typeface="Source Sans Pro"/>
                <a:ea typeface="Source Sans Pro"/>
                <a:sym typeface="Lato"/>
              </a:rPr>
              <a:t>Fever can make children lose fluids rapidly and become dehydrated quickly.</a:t>
            </a:r>
            <a:endParaRPr lang="en-US" dirty="0">
              <a:latin typeface="Source Sans Pro"/>
              <a:ea typeface="Source Sans Pro"/>
            </a:endParaRPr>
          </a:p>
          <a:p>
            <a:pPr lvl="1">
              <a:lnSpc>
                <a:spcPct val="100000"/>
              </a:lnSpc>
              <a:buClr>
                <a:schemeClr val="dk1"/>
              </a:buClr>
              <a:buSzPct val="100000"/>
            </a:pPr>
            <a:r>
              <a:rPr lang="en-US" dirty="0">
                <a:latin typeface="Source Sans Pro"/>
                <a:ea typeface="Source Sans Pro"/>
                <a:sym typeface="Lato"/>
              </a:rPr>
              <a:t>Overwhelming infection can make the blood vessels enlarge just as with adults, making the shock much worse.</a:t>
            </a:r>
            <a:endParaRPr lang="en-US" dirty="0">
              <a:latin typeface="Source Sans Pro"/>
              <a:ea typeface="Source Sans Pro"/>
            </a:endParaRPr>
          </a:p>
          <a:p>
            <a:pPr marL="571500" lvl="0">
              <a:lnSpc>
                <a:spcPct val="100000"/>
              </a:lnSpc>
              <a:buClr>
                <a:schemeClr val="dk1"/>
              </a:buClr>
              <a:buSzPct val="25000"/>
            </a:pPr>
            <a:endParaRPr lang="en-US" sz="2400" dirty="0"/>
          </a:p>
          <a:p>
            <a:pPr>
              <a:lnSpc>
                <a:spcPct val="100000"/>
              </a:lnSpc>
            </a:pPr>
            <a:endParaRPr lang="en-US" sz="2400" dirty="0"/>
          </a:p>
          <a:p>
            <a:pPr lvl="1">
              <a:lnSpc>
                <a:spcPct val="100000"/>
              </a:lnSpc>
            </a:pPr>
            <a:endParaRPr lang="en-US" dirty="0"/>
          </a:p>
          <a:p>
            <a:pPr>
              <a:lnSpc>
                <a:spcPct val="100000"/>
              </a:lnSpc>
            </a:pPr>
            <a:endParaRPr lang="en-US" sz="2400" dirty="0"/>
          </a:p>
          <a:p>
            <a:pPr>
              <a:lnSpc>
                <a:spcPct val="100000"/>
              </a:lnSpc>
            </a:pPr>
            <a:endParaRPr lang="en-US" sz="2400" dirty="0"/>
          </a:p>
          <a:p>
            <a:pPr lvl="1">
              <a:lnSpc>
                <a:spcPct val="100000"/>
              </a:lnSpc>
            </a:pPr>
            <a:endParaRPr lang="en-US" dirty="0"/>
          </a:p>
          <a:p>
            <a:pPr lvl="1">
              <a:lnSpc>
                <a:spcPct val="100000"/>
              </a:lnSpc>
            </a:pPr>
            <a:endParaRPr lang="en-US" dirty="0"/>
          </a:p>
          <a:p>
            <a:pPr lvl="1">
              <a:lnSpc>
                <a:spcPct val="100000"/>
              </a:lnSpc>
            </a:pPr>
            <a:endParaRPr lang="en-US" dirty="0"/>
          </a:p>
          <a:p>
            <a:pPr lvl="1"/>
            <a:endParaRPr lang="en-US" dirty="0">
              <a:cs typeface="Calibri" charset="0"/>
            </a:endParaRPr>
          </a:p>
          <a:p>
            <a:pPr lvl="1"/>
            <a:endParaRPr lang="en-US" dirty="0">
              <a:cs typeface="Calibri" charset="0"/>
            </a:endParaRPr>
          </a:p>
        </p:txBody>
      </p:sp>
      <p:pic>
        <p:nvPicPr>
          <p:cNvPr id="4" name="Picture 4" descr="A picture containing text&#10;&#10;Description automatically generated">
            <a:extLst>
              <a:ext uri="{FF2B5EF4-FFF2-40B4-BE49-F238E27FC236}">
                <a16:creationId xmlns:a16="http://schemas.microsoft.com/office/drawing/2014/main" id="{DF84D956-42B9-DA21-F35F-B2C9294A8D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6759" y="2647691"/>
            <a:ext cx="2743200" cy="1914204"/>
          </a:xfrm>
          <a:prstGeom prst="rect">
            <a:avLst/>
          </a:prstGeom>
        </p:spPr>
      </p:pic>
    </p:spTree>
    <p:extLst>
      <p:ext uri="{BB962C8B-B14F-4D97-AF65-F5344CB8AC3E}">
        <p14:creationId xmlns:p14="http://schemas.microsoft.com/office/powerpoint/2010/main" val="1986799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34" y="148509"/>
            <a:ext cx="11893356" cy="1325563"/>
          </a:xfrm>
        </p:spPr>
        <p:txBody>
          <a:bodyPr>
            <a:normAutofit/>
          </a:bodyPr>
          <a:lstStyle/>
          <a:p>
            <a:r>
              <a:rPr lang="en-US" sz="4000">
                <a:solidFill>
                  <a:srgbClr val="1F3864"/>
                </a:solidFill>
                <a:latin typeface="Source Sans Pro"/>
                <a:ea typeface="Source Sans Pro"/>
              </a:rPr>
              <a:t>Special </a:t>
            </a:r>
            <a:r>
              <a:rPr lang="en-US" sz="4000" err="1">
                <a:solidFill>
                  <a:srgbClr val="1F3864"/>
                </a:solidFill>
                <a:latin typeface="Source Sans Pro"/>
                <a:ea typeface="Source Sans Pro"/>
              </a:rPr>
              <a:t>Paediatric</a:t>
            </a:r>
            <a:r>
              <a:rPr lang="en-US" sz="4000">
                <a:solidFill>
                  <a:srgbClr val="1F3864"/>
                </a:solidFill>
                <a:latin typeface="Source Sans Pro"/>
                <a:ea typeface="Source Sans Pro"/>
              </a:rPr>
              <a:t> Considerations: Malnutrition </a:t>
            </a:r>
            <a:endParaRPr lang="en-US" sz="4000">
              <a:solidFill>
                <a:srgbClr val="1F3864"/>
              </a:solidFill>
            </a:endParaRPr>
          </a:p>
        </p:txBody>
      </p:sp>
      <p:sp>
        <p:nvSpPr>
          <p:cNvPr id="3" name="Content Placeholder 2"/>
          <p:cNvSpPr>
            <a:spLocks noGrp="1"/>
          </p:cNvSpPr>
          <p:nvPr>
            <p:ph idx="1"/>
          </p:nvPr>
        </p:nvSpPr>
        <p:spPr>
          <a:xfrm>
            <a:off x="-276474" y="1476325"/>
            <a:ext cx="9607686" cy="4674928"/>
          </a:xfrm>
        </p:spPr>
        <p:txBody>
          <a:bodyPr vert="horz" lIns="91440" tIns="45720" rIns="91440" bIns="45720" rtlCol="0" anchor="t">
            <a:normAutofit/>
          </a:bodyPr>
          <a:lstStyle/>
          <a:p>
            <a:pPr marL="0" indent="0">
              <a:lnSpc>
                <a:spcPct val="100000"/>
              </a:lnSpc>
              <a:buNone/>
            </a:pPr>
            <a:endParaRPr lang="en-US" sz="2400" dirty="0"/>
          </a:p>
          <a:p>
            <a:pPr lvl="1">
              <a:lnSpc>
                <a:spcPct val="100000"/>
              </a:lnSpc>
            </a:pPr>
            <a:r>
              <a:rPr lang="en-US" dirty="0">
                <a:latin typeface="Source Sans Pro"/>
                <a:ea typeface="Source Sans Pro"/>
                <a:sym typeface="Lato"/>
              </a:rPr>
              <a:t>If shock </a:t>
            </a:r>
            <a:r>
              <a:rPr lang="en-US" dirty="0">
                <a:latin typeface="Source Sans Pro"/>
                <a:ea typeface="Source Sans Pro"/>
                <a:sym typeface="Wingdings" pitchFamily="2" charset="2"/>
              </a:rPr>
              <a:t> </a:t>
            </a:r>
            <a:r>
              <a:rPr lang="en-US" dirty="0">
                <a:latin typeface="Source Sans Pro"/>
                <a:ea typeface="Source Sans Pro"/>
                <a:sym typeface="Lato"/>
              </a:rPr>
              <a:t>give specialized IV FLUIDS if available. </a:t>
            </a:r>
          </a:p>
          <a:p>
            <a:pPr lvl="2">
              <a:lnSpc>
                <a:spcPct val="100000"/>
              </a:lnSpc>
            </a:pPr>
            <a:r>
              <a:rPr lang="en-US" sz="2400" dirty="0"/>
              <a:t>Malnourished children are at high risk for </a:t>
            </a:r>
            <a:r>
              <a:rPr lang="en-US" sz="2400" dirty="0" err="1"/>
              <a:t>hypoglycaemia</a:t>
            </a:r>
            <a:r>
              <a:rPr lang="en-US" sz="2400" dirty="0"/>
              <a:t> and will need sugar in addition to fluids. </a:t>
            </a:r>
          </a:p>
          <a:p>
            <a:pPr lvl="1">
              <a:lnSpc>
                <a:spcPct val="100000"/>
              </a:lnSpc>
            </a:pPr>
            <a:r>
              <a:rPr lang="en-US" dirty="0">
                <a:latin typeface="Source Sans Pro"/>
                <a:ea typeface="Source Sans Pro"/>
                <a:sym typeface="Lato"/>
              </a:rPr>
              <a:t>Give less IV FLUIDS more slowly and reassess often.</a:t>
            </a:r>
            <a:endParaRPr lang="en-US" dirty="0">
              <a:latin typeface="Source Sans Pro"/>
              <a:ea typeface="Source Sans Pro"/>
            </a:endParaRPr>
          </a:p>
          <a:p>
            <a:pPr lvl="2">
              <a:lnSpc>
                <a:spcPct val="100000"/>
              </a:lnSpc>
            </a:pPr>
            <a:r>
              <a:rPr lang="en-US" sz="2400" b="1" dirty="0">
                <a:latin typeface="Source Sans Pro"/>
                <a:ea typeface="Source Sans Pro"/>
                <a:sym typeface="Lato"/>
              </a:rPr>
              <a:t>Listen </a:t>
            </a:r>
            <a:r>
              <a:rPr lang="en-US" sz="2400" dirty="0">
                <a:latin typeface="Source Sans Pro"/>
                <a:ea typeface="Source Sans Pro"/>
                <a:sym typeface="Lato"/>
              </a:rPr>
              <a:t>for </a:t>
            </a:r>
            <a:r>
              <a:rPr lang="en-US" sz="2400" i="1" dirty="0">
                <a:latin typeface="Source Sans Pro"/>
                <a:ea typeface="Source Sans Pro"/>
                <a:sym typeface="Lato"/>
              </a:rPr>
              <a:t>crackles</a:t>
            </a:r>
            <a:r>
              <a:rPr lang="en-US" sz="2400" dirty="0">
                <a:latin typeface="Source Sans Pro"/>
                <a:ea typeface="Source Sans Pro"/>
                <a:sym typeface="Lato"/>
              </a:rPr>
              <a:t> in the lungs and signs of fluid overload every 5 minutes.</a:t>
            </a:r>
            <a:endParaRPr lang="en-US" sz="2400" dirty="0">
              <a:latin typeface="Source Sans Pro"/>
              <a:ea typeface="Source Sans Pro"/>
            </a:endParaRPr>
          </a:p>
          <a:p>
            <a:pPr lvl="1">
              <a:lnSpc>
                <a:spcPct val="100000"/>
              </a:lnSpc>
            </a:pPr>
            <a:r>
              <a:rPr lang="en-US" dirty="0">
                <a:latin typeface="Source Sans Pro"/>
                <a:ea typeface="Source Sans Pro"/>
                <a:sym typeface="Lato"/>
              </a:rPr>
              <a:t>Stop IV fluids if overload develops.</a:t>
            </a:r>
            <a:endParaRPr lang="en-US" dirty="0">
              <a:latin typeface="Source Sans Pro"/>
              <a:ea typeface="Source Sans Pro"/>
            </a:endParaRPr>
          </a:p>
          <a:p>
            <a:pPr lvl="1">
              <a:lnSpc>
                <a:spcPct val="100000"/>
              </a:lnSpc>
            </a:pPr>
            <a:r>
              <a:rPr lang="en-US" dirty="0">
                <a:latin typeface="Source Sans Pro"/>
                <a:ea typeface="Source Sans Pro"/>
                <a:sym typeface="Lato"/>
              </a:rPr>
              <a:t>Switch to ORAL FLUIDS </a:t>
            </a:r>
            <a:r>
              <a:rPr lang="en-US" dirty="0">
                <a:solidFill>
                  <a:schemeClr val="accent2"/>
                </a:solidFill>
                <a:latin typeface="Source Sans Pro"/>
                <a:ea typeface="Source Sans Pro"/>
                <a:sym typeface="Lato"/>
              </a:rPr>
              <a:t>as soon as signs of poor perfusion improve</a:t>
            </a:r>
            <a:r>
              <a:rPr lang="en-US" dirty="0">
                <a:latin typeface="Source Sans Pro"/>
                <a:ea typeface="Source Sans Pro"/>
                <a:sym typeface="Lato"/>
              </a:rPr>
              <a:t>.</a:t>
            </a:r>
            <a:endParaRPr lang="en-US" dirty="0">
              <a:latin typeface="Source Sans Pro"/>
              <a:ea typeface="Source Sans Pro"/>
            </a:endParaRPr>
          </a:p>
          <a:p>
            <a:pPr lvl="1">
              <a:lnSpc>
                <a:spcPct val="100000"/>
              </a:lnSpc>
            </a:pPr>
            <a:r>
              <a:rPr lang="en-US" dirty="0">
                <a:latin typeface="Source Sans Pro"/>
                <a:ea typeface="Source Sans Pro"/>
                <a:sym typeface="Lato"/>
              </a:rPr>
              <a:t>Prepare for rapid HANDOVER/TRANSFER to an advanced provider.</a:t>
            </a:r>
            <a:endParaRPr lang="en-US" dirty="0">
              <a:latin typeface="Source Sans Pro"/>
              <a:ea typeface="Source Sans Pro"/>
            </a:endParaRPr>
          </a:p>
          <a:p>
            <a:pPr>
              <a:lnSpc>
                <a:spcPct val="100000"/>
              </a:lnSpc>
            </a:pPr>
            <a:endParaRPr lang="en-US" sz="2400" dirty="0">
              <a:sym typeface="Lato"/>
            </a:endParaRPr>
          </a:p>
          <a:p>
            <a:pPr>
              <a:lnSpc>
                <a:spcPct val="100000"/>
              </a:lnSpc>
            </a:pPr>
            <a:endParaRPr lang="en-US" sz="2400" dirty="0">
              <a:sym typeface="Lato"/>
            </a:endParaRPr>
          </a:p>
          <a:p>
            <a:pPr lvl="1">
              <a:lnSpc>
                <a:spcPct val="100000"/>
              </a:lnSpc>
            </a:pPr>
            <a:endParaRPr lang="en-US" dirty="0">
              <a:sym typeface="Lato"/>
            </a:endParaRPr>
          </a:p>
          <a:p>
            <a:pPr lvl="1">
              <a:lnSpc>
                <a:spcPct val="100000"/>
              </a:lnSpc>
            </a:pPr>
            <a:endParaRPr lang="en-US" dirty="0">
              <a:sym typeface="Lato"/>
            </a:endParaRPr>
          </a:p>
          <a:p>
            <a:pPr lvl="1">
              <a:lnSpc>
                <a:spcPct val="100000"/>
              </a:lnSpc>
            </a:pPr>
            <a:endParaRPr lang="en-US" dirty="0">
              <a:sym typeface="Lato"/>
            </a:endParaRPr>
          </a:p>
          <a:p>
            <a:pPr lvl="1"/>
            <a:endParaRPr lang="en-US" dirty="0">
              <a:cs typeface="Calibri" charset="0"/>
              <a:sym typeface="Lato"/>
            </a:endParaRPr>
          </a:p>
          <a:p>
            <a:pPr lvl="1"/>
            <a:endParaRPr lang="en-US" dirty="0">
              <a:cs typeface="Calibri" charset="0"/>
            </a:endParaRPr>
          </a:p>
        </p:txBody>
      </p:sp>
      <p:pic>
        <p:nvPicPr>
          <p:cNvPr id="4" name="Picture 4" descr="A picture containing icon&#10;&#10;Description automatically generated">
            <a:extLst>
              <a:ext uri="{FF2B5EF4-FFF2-40B4-BE49-F238E27FC236}">
                <a16:creationId xmlns:a16="http://schemas.microsoft.com/office/drawing/2014/main" id="{F1D9CDBF-DDA6-BE13-C2D3-40EEA8E9C1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10986" y="1716173"/>
            <a:ext cx="2072870" cy="1431851"/>
          </a:xfrm>
          <a:prstGeom prst="rect">
            <a:avLst/>
          </a:prstGeom>
        </p:spPr>
      </p:pic>
      <p:pic>
        <p:nvPicPr>
          <p:cNvPr id="7" name="Picture 7" descr="A picture containing text, vector graphics&#10;&#10;Description automatically generated">
            <a:extLst>
              <a:ext uri="{FF2B5EF4-FFF2-40B4-BE49-F238E27FC236}">
                <a16:creationId xmlns:a16="http://schemas.microsoft.com/office/drawing/2014/main" id="{C613472F-E7B5-D9AD-90BC-F0760461C9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6617" y="3390125"/>
            <a:ext cx="2301607" cy="2427990"/>
          </a:xfrm>
          <a:prstGeom prst="rect">
            <a:avLst/>
          </a:prstGeom>
        </p:spPr>
      </p:pic>
    </p:spTree>
    <p:extLst>
      <p:ext uri="{BB962C8B-B14F-4D97-AF65-F5344CB8AC3E}">
        <p14:creationId xmlns:p14="http://schemas.microsoft.com/office/powerpoint/2010/main" val="8110727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831"/>
            <a:ext cx="10515600" cy="1325563"/>
          </a:xfrm>
        </p:spPr>
        <p:txBody>
          <a:bodyPr>
            <a:normAutofit/>
          </a:bodyPr>
          <a:lstStyle/>
          <a:p>
            <a:r>
              <a:rPr lang="en-US" sz="4000" dirty="0">
                <a:solidFill>
                  <a:schemeClr val="accent1">
                    <a:lumMod val="50000"/>
                  </a:schemeClr>
                </a:solidFill>
              </a:rPr>
              <a:t>Workbook Question 5</a:t>
            </a:r>
          </a:p>
        </p:txBody>
      </p:sp>
      <p:sp>
        <p:nvSpPr>
          <p:cNvPr id="3" name="Content Placeholder 2"/>
          <p:cNvSpPr>
            <a:spLocks noGrp="1"/>
          </p:cNvSpPr>
          <p:nvPr>
            <p:ph idx="1"/>
          </p:nvPr>
        </p:nvSpPr>
        <p:spPr>
          <a:xfrm>
            <a:off x="838200" y="1874395"/>
            <a:ext cx="10515600" cy="4376776"/>
          </a:xfrm>
        </p:spPr>
        <p:txBody>
          <a:bodyPr>
            <a:normAutofit fontScale="92500" lnSpcReduction="20000"/>
          </a:bodyPr>
          <a:lstStyle/>
          <a:p>
            <a:pPr marL="0" indent="0">
              <a:buNone/>
            </a:pPr>
            <a:r>
              <a:rPr lang="en-US" dirty="0"/>
              <a:t>Using the workbook section above, </a:t>
            </a:r>
            <a:r>
              <a:rPr lang="en-US" sz="2600" dirty="0"/>
              <a:t>list</a:t>
            </a:r>
            <a:r>
              <a:rPr lang="en-US" dirty="0"/>
              <a:t> signs of severe dehydration in children</a:t>
            </a:r>
          </a:p>
          <a:p>
            <a:pPr marL="0" indent="0">
              <a:buNone/>
            </a:pPr>
            <a:endParaRPr lang="en-US" dirty="0"/>
          </a:p>
          <a:p>
            <a:pPr marL="0" indent="0">
              <a:buNone/>
            </a:pPr>
            <a:r>
              <a:rPr lang="en-US" dirty="0"/>
              <a:t>1.</a:t>
            </a:r>
          </a:p>
          <a:p>
            <a:pPr marL="0" indent="0">
              <a:buNone/>
            </a:pPr>
            <a:r>
              <a:rPr lang="en-US" dirty="0"/>
              <a:t>2.</a:t>
            </a:r>
          </a:p>
          <a:p>
            <a:pPr marL="0" indent="0">
              <a:buNone/>
            </a:pPr>
            <a:r>
              <a:rPr lang="en-US" dirty="0"/>
              <a:t>3.</a:t>
            </a:r>
          </a:p>
          <a:p>
            <a:pPr marL="0" indent="0">
              <a:buNone/>
            </a:pPr>
            <a:r>
              <a:rPr lang="en-US" dirty="0"/>
              <a:t>4.</a:t>
            </a:r>
          </a:p>
          <a:p>
            <a:pPr marL="0" indent="0">
              <a:buNone/>
            </a:pPr>
            <a:r>
              <a:rPr lang="en-US" dirty="0"/>
              <a:t>5.</a:t>
            </a:r>
          </a:p>
          <a:p>
            <a:pPr marL="0" indent="0">
              <a:buNone/>
            </a:pPr>
            <a:r>
              <a:rPr lang="en-US" dirty="0"/>
              <a:t>6.</a:t>
            </a:r>
          </a:p>
          <a:p>
            <a:pPr marL="0" indent="0">
              <a:buNone/>
            </a:pPr>
            <a:r>
              <a:rPr lang="en-US" dirty="0"/>
              <a:t>7.</a:t>
            </a:r>
          </a:p>
          <a:p>
            <a:pPr marL="0" indent="0">
              <a:buNone/>
            </a:pPr>
            <a:r>
              <a:rPr lang="en-US" dirty="0"/>
              <a:t>8.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34907" y="166341"/>
            <a:ext cx="1930978" cy="1509270"/>
          </a:xfrm>
          <a:prstGeom prst="rect">
            <a:avLst/>
          </a:prstGeom>
        </p:spPr>
      </p:pic>
    </p:spTree>
    <p:extLst>
      <p:ext uri="{BB962C8B-B14F-4D97-AF65-F5344CB8AC3E}">
        <p14:creationId xmlns:p14="http://schemas.microsoft.com/office/powerpoint/2010/main" val="1086861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78" y="284914"/>
            <a:ext cx="10515600" cy="1325563"/>
          </a:xfrm>
        </p:spPr>
        <p:txBody>
          <a:bodyPr>
            <a:normAutofit/>
          </a:bodyPr>
          <a:lstStyle/>
          <a:p>
            <a:r>
              <a:rPr lang="en-US" sz="4000">
                <a:solidFill>
                  <a:srgbClr val="1F3864"/>
                </a:solidFill>
              </a:rPr>
              <a:t>Disposition of the Patient</a:t>
            </a:r>
          </a:p>
        </p:txBody>
      </p:sp>
      <p:sp>
        <p:nvSpPr>
          <p:cNvPr id="3" name="Content Placeholder 2"/>
          <p:cNvSpPr>
            <a:spLocks noGrp="1"/>
          </p:cNvSpPr>
          <p:nvPr>
            <p:ph idx="1"/>
          </p:nvPr>
        </p:nvSpPr>
        <p:spPr>
          <a:xfrm>
            <a:off x="391313" y="1653745"/>
            <a:ext cx="11084407" cy="4351338"/>
          </a:xfrm>
        </p:spPr>
        <p:txBody>
          <a:bodyPr vert="horz" lIns="91440" tIns="45720" rIns="91440" bIns="45720" rtlCol="0" anchor="t">
            <a:normAutofit/>
          </a:bodyPr>
          <a:lstStyle/>
          <a:p>
            <a:r>
              <a:rPr lang="en-US">
                <a:latin typeface="Source Sans Pro"/>
                <a:ea typeface="Source Sans Pro"/>
              </a:rPr>
              <a:t>People with shock can worsen or die quickly and must be closely monitored.</a:t>
            </a:r>
          </a:p>
          <a:p>
            <a:r>
              <a:rPr lang="en-US">
                <a:latin typeface="Source Sans Pro"/>
                <a:ea typeface="Source Sans Pro"/>
              </a:rPr>
              <a:t>Illnesses that cause shock can also cause problems with the body’s ability to manage fluids, monitor closely for DIB.</a:t>
            </a:r>
          </a:p>
          <a:p>
            <a:r>
              <a:rPr lang="en-US">
                <a:latin typeface="Source Sans Pro"/>
                <a:ea typeface="Source Sans Pro"/>
              </a:rPr>
              <a:t>Shock patients may be confused or anxious; ensure safety in transport.</a:t>
            </a:r>
          </a:p>
          <a:p>
            <a:r>
              <a:rPr lang="en-US">
                <a:latin typeface="Source Sans Pro"/>
                <a:ea typeface="Source Sans Pro"/>
              </a:rPr>
              <a:t>Patients may need HANDOVER/TRANSFER for blood transfusion, general/obstetric surgery.</a:t>
            </a:r>
          </a:p>
          <a:p>
            <a:pPr lvl="1"/>
            <a:r>
              <a:rPr lang="en-US">
                <a:latin typeface="Source Sans Pro"/>
                <a:ea typeface="Source Sans Pro"/>
              </a:rPr>
              <a:t>Communicate with receiving facility to ensure these resources are available.</a:t>
            </a:r>
            <a:endParaRPr lang="en-US"/>
          </a:p>
        </p:txBody>
      </p:sp>
    </p:spTree>
    <p:extLst>
      <p:ext uri="{BB962C8B-B14F-4D97-AF65-F5344CB8AC3E}">
        <p14:creationId xmlns:p14="http://schemas.microsoft.com/office/powerpoint/2010/main" val="12593101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752" y="2103437"/>
            <a:ext cx="10515600" cy="1325563"/>
          </a:xfrm>
        </p:spPr>
        <p:txBody>
          <a:bodyPr/>
          <a:lstStyle/>
          <a:p>
            <a:r>
              <a:rPr lang="en-US" dirty="0"/>
              <a:t>Questions</a:t>
            </a:r>
          </a:p>
        </p:txBody>
      </p:sp>
      <p:pic>
        <p:nvPicPr>
          <p:cNvPr id="3" name="Picture 4" descr="Logo, icon&#10;&#10;Description automatically generated">
            <a:extLst>
              <a:ext uri="{FF2B5EF4-FFF2-40B4-BE49-F238E27FC236}">
                <a16:creationId xmlns:a16="http://schemas.microsoft.com/office/drawing/2014/main" id="{7D985488-AC2E-EEE4-F3ED-D1C126FD8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4541" y="1084192"/>
            <a:ext cx="6714564" cy="3488346"/>
          </a:xfrm>
          <a:prstGeom prst="rect">
            <a:avLst/>
          </a:prstGeom>
        </p:spPr>
      </p:pic>
    </p:spTree>
    <p:extLst>
      <p:ext uri="{BB962C8B-B14F-4D97-AF65-F5344CB8AC3E}">
        <p14:creationId xmlns:p14="http://schemas.microsoft.com/office/powerpoint/2010/main" val="1942663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5" name="Google Shape;45;p1">
            <a:extLst>
              <a:ext uri="{FF2B5EF4-FFF2-40B4-BE49-F238E27FC236}">
                <a16:creationId xmlns:a16="http://schemas.microsoft.com/office/drawing/2014/main" id="{CD716821-B786-8443-44B2-27D218762B59}"/>
              </a:ext>
            </a:extLst>
          </p:cNvPr>
          <p:cNvSpPr txBox="1">
            <a:spLocks noGrp="1"/>
          </p:cNvSpPr>
          <p:nvPr/>
        </p:nvSpPr>
        <p:spPr>
          <a:xfrm>
            <a:off x="-2349" y="1828935"/>
            <a:ext cx="12201211" cy="1398163"/>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
        <p:nvSpPr>
          <p:cNvPr id="98" name="Shape 98"/>
          <p:cNvSpPr txBox="1">
            <a:spLocks noGrp="1"/>
          </p:cNvSpPr>
          <p:nvPr>
            <p:ph type="title"/>
          </p:nvPr>
        </p:nvSpPr>
        <p:spPr>
          <a:xfrm>
            <a:off x="93050" y="1813346"/>
            <a:ext cx="10515600" cy="1430151"/>
          </a:xfrm>
        </p:spPr>
        <p:txBody>
          <a:bodyPr>
            <a:normAutofit/>
          </a:bodyPr>
          <a:lstStyle/>
          <a:p>
            <a:r>
              <a:rPr lang="en-US" sz="4000" b="1" dirty="0">
                <a:solidFill>
                  <a:srgbClr val="FFFFFF"/>
                </a:solidFill>
                <a:latin typeface="Source Sans Pro"/>
                <a:ea typeface="Source Sans Pro"/>
                <a:cs typeface="Roboto"/>
              </a:rPr>
              <a:t>Quick Cards</a:t>
            </a:r>
            <a:endParaRPr lang="en-US" dirty="0"/>
          </a:p>
        </p:txBody>
      </p:sp>
      <p:pic>
        <p:nvPicPr>
          <p:cNvPr id="10" name="Picture 10" descr="Logo, company name&#10;&#10;Description automatically generated">
            <a:extLst>
              <a:ext uri="{FF2B5EF4-FFF2-40B4-BE49-F238E27FC236}">
                <a16:creationId xmlns:a16="http://schemas.microsoft.com/office/drawing/2014/main" id="{5FA17D39-950F-0825-4B1A-A05E0F473C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07" y="5716787"/>
            <a:ext cx="3155301" cy="1090789"/>
          </a:xfrm>
          <a:prstGeom prst="rect">
            <a:avLst/>
          </a:prstGeom>
        </p:spPr>
      </p:pic>
      <p:pic>
        <p:nvPicPr>
          <p:cNvPr id="2" name="Picture 2">
            <a:extLst>
              <a:ext uri="{FF2B5EF4-FFF2-40B4-BE49-F238E27FC236}">
                <a16:creationId xmlns:a16="http://schemas.microsoft.com/office/drawing/2014/main" id="{09339D89-0850-55A7-8F14-411574DEA0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92457" y="107079"/>
            <a:ext cx="1085850" cy="1609725"/>
          </a:xfrm>
          <a:prstGeom prst="rect">
            <a:avLst/>
          </a:prstGeom>
        </p:spPr>
      </p:pic>
    </p:spTree>
    <p:extLst>
      <p:ext uri="{BB962C8B-B14F-4D97-AF65-F5344CB8AC3E}">
        <p14:creationId xmlns:p14="http://schemas.microsoft.com/office/powerpoint/2010/main" val="1690262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8877993" cy="6858000"/>
          </a:xfrm>
          <a:prstGeom prst="rect">
            <a:avLst/>
          </a:prstGeom>
        </p:spPr>
      </p:pic>
    </p:spTree>
    <p:extLst>
      <p:ext uri="{BB962C8B-B14F-4D97-AF65-F5344CB8AC3E}">
        <p14:creationId xmlns:p14="http://schemas.microsoft.com/office/powerpoint/2010/main" val="3663226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49382"/>
            <a:ext cx="9601087" cy="295933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208713"/>
            <a:ext cx="9604926" cy="3497592"/>
          </a:xfrm>
          <a:prstGeom prst="rect">
            <a:avLst/>
          </a:prstGeom>
        </p:spPr>
      </p:pic>
    </p:spTree>
    <p:extLst>
      <p:ext uri="{BB962C8B-B14F-4D97-AF65-F5344CB8AC3E}">
        <p14:creationId xmlns:p14="http://schemas.microsoft.com/office/powerpoint/2010/main" val="36724312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5724000"/>
          </a:xfrm>
          <a:prstGeom prst="rect">
            <a:avLst/>
          </a:prstGeom>
        </p:spPr>
      </p:pic>
    </p:spTree>
    <p:extLst>
      <p:ext uri="{BB962C8B-B14F-4D97-AF65-F5344CB8AC3E}">
        <p14:creationId xmlns:p14="http://schemas.microsoft.com/office/powerpoint/2010/main" val="17831937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716225" cy="6400800"/>
          </a:xfrm>
          <a:prstGeom prst="rect">
            <a:avLst/>
          </a:prstGeom>
        </p:spPr>
      </p:pic>
    </p:spTree>
    <p:extLst>
      <p:ext uri="{BB962C8B-B14F-4D97-AF65-F5344CB8AC3E}">
        <p14:creationId xmlns:p14="http://schemas.microsoft.com/office/powerpoint/2010/main" val="205701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8954" y="3059621"/>
            <a:ext cx="9817106" cy="2747850"/>
          </a:xfrm>
        </p:spPr>
        <p:txBody>
          <a:bodyPr vert="horz" lIns="91440" tIns="45720" rIns="91440" bIns="45720" rtlCol="0" anchor="t">
            <a:noAutofit/>
          </a:bodyPr>
          <a:lstStyle/>
          <a:p>
            <a:pPr marL="0" indent="0">
              <a:buNone/>
            </a:pPr>
            <a:r>
              <a:rPr lang="en-US" sz="2400" b="1" u="sng" dirty="0">
                <a:latin typeface="Source Sans Pro"/>
                <a:ea typeface="Source Sans Pro"/>
              </a:rPr>
              <a:t>Breathing</a:t>
            </a:r>
            <a:endParaRPr lang="en-US" sz="2400" dirty="0">
              <a:latin typeface="Source Sans Pro"/>
              <a:ea typeface="Source Sans Pro"/>
            </a:endParaRPr>
          </a:p>
          <a:p>
            <a:pPr lvl="1"/>
            <a:r>
              <a:rPr lang="en-US" i="1" dirty="0">
                <a:latin typeface="Source Sans Pro"/>
                <a:ea typeface="Source Sans Pro"/>
              </a:rPr>
              <a:t>Wheezing</a:t>
            </a:r>
            <a:r>
              <a:rPr lang="en-US" dirty="0">
                <a:latin typeface="Source Sans Pro"/>
                <a:ea typeface="Source Sans Pro"/>
              </a:rPr>
              <a:t> can indicate allergic reaction.</a:t>
            </a:r>
          </a:p>
          <a:p>
            <a:pPr lvl="2"/>
            <a:r>
              <a:rPr lang="en-US" sz="2400" dirty="0">
                <a:latin typeface="Source Sans Pro"/>
                <a:ea typeface="Source Sans Pro"/>
              </a:rPr>
              <a:t>Severe allergic reaction can cause shock.</a:t>
            </a:r>
          </a:p>
          <a:p>
            <a:pPr lvl="1"/>
            <a:r>
              <a:rPr lang="en-US" dirty="0">
                <a:latin typeface="Source Sans Pro"/>
                <a:ea typeface="Source Sans Pro"/>
              </a:rPr>
              <a:t>Shock and </a:t>
            </a:r>
            <a:r>
              <a:rPr lang="en-US" i="1" dirty="0">
                <a:latin typeface="Source Sans Pro"/>
                <a:ea typeface="Source Sans Pro"/>
              </a:rPr>
              <a:t>absent breath sounds </a:t>
            </a:r>
            <a:r>
              <a:rPr lang="en-US" dirty="0">
                <a:latin typeface="Source Sans Pro"/>
                <a:ea typeface="Source Sans Pro"/>
              </a:rPr>
              <a:t>on one side (tension pneumothorax).</a:t>
            </a:r>
          </a:p>
          <a:p>
            <a:pPr lvl="1"/>
            <a:r>
              <a:rPr lang="en-US" dirty="0">
                <a:latin typeface="Source Sans Pro"/>
                <a:ea typeface="Source Sans Pro"/>
              </a:rPr>
              <a:t>DIB or increased respirations can be caused by poor perfusion</a:t>
            </a:r>
          </a:p>
          <a:p>
            <a:pPr lvl="1"/>
            <a:r>
              <a:rPr lang="en-US" dirty="0">
                <a:latin typeface="Source Sans Pro"/>
                <a:ea typeface="Source Sans Pro"/>
              </a:rPr>
              <a:t>Heart failure can cause poor perfusion and DIB </a:t>
            </a:r>
            <a:endParaRPr lang="en-US" dirty="0"/>
          </a:p>
          <a:p>
            <a:pPr lvl="1"/>
            <a:r>
              <a:rPr lang="en-US" dirty="0">
                <a:latin typeface="Source Sans Pro"/>
                <a:ea typeface="Source Sans Pro"/>
              </a:rPr>
              <a:t>Severe infections associated with lung inflammation can cause DIB.</a:t>
            </a:r>
          </a:p>
        </p:txBody>
      </p:sp>
      <p:sp>
        <p:nvSpPr>
          <p:cNvPr id="9" name="Content Placeholder 2"/>
          <p:cNvSpPr txBox="1">
            <a:spLocks/>
          </p:cNvSpPr>
          <p:nvPr/>
        </p:nvSpPr>
        <p:spPr>
          <a:xfrm>
            <a:off x="2288954" y="1362422"/>
            <a:ext cx="9131305" cy="20034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u="sng" dirty="0">
                <a:latin typeface="Source Sans Pro"/>
                <a:ea typeface="Source Sans Pro"/>
              </a:rPr>
              <a:t>Airway</a:t>
            </a:r>
            <a:endParaRPr lang="en-US" dirty="0"/>
          </a:p>
          <a:p>
            <a:pPr lvl="1"/>
            <a:r>
              <a:rPr lang="en-US" b="1" dirty="0">
                <a:latin typeface="Source Sans Pro"/>
                <a:ea typeface="Source Sans Pro"/>
              </a:rPr>
              <a:t>Check </a:t>
            </a:r>
            <a:r>
              <a:rPr lang="en-US" dirty="0">
                <a:latin typeface="Source Sans Pro"/>
                <a:ea typeface="Source Sans Pro"/>
              </a:rPr>
              <a:t>for face or mouth swelling (allergic reaction).</a:t>
            </a:r>
          </a:p>
          <a:p>
            <a:pPr lvl="2"/>
            <a:r>
              <a:rPr lang="en-US" sz="2400" dirty="0">
                <a:latin typeface="Source Sans Pro"/>
                <a:ea typeface="Source Sans Pro"/>
              </a:rPr>
              <a:t>Severe allergic reaction can cause shock.</a:t>
            </a:r>
          </a:p>
        </p:txBody>
      </p:sp>
      <p:sp>
        <p:nvSpPr>
          <p:cNvPr id="12" name="Title 1"/>
          <p:cNvSpPr txBox="1">
            <a:spLocks/>
          </p:cNvSpPr>
          <p:nvPr/>
        </p:nvSpPr>
        <p:spPr>
          <a:xfrm>
            <a:off x="162140" y="32824"/>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lumMod val="50000"/>
                  </a:schemeClr>
                </a:solidFill>
              </a:rPr>
              <a:t>Key Elements in the ABCDE Approach</a:t>
            </a:r>
          </a:p>
        </p:txBody>
      </p:sp>
      <p:pic>
        <p:nvPicPr>
          <p:cNvPr id="2" name="Picture 3">
            <a:extLst>
              <a:ext uri="{FF2B5EF4-FFF2-40B4-BE49-F238E27FC236}">
                <a16:creationId xmlns:a16="http://schemas.microsoft.com/office/drawing/2014/main" id="{A6E5BD6A-B533-202B-AE5C-506AD6DB45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168" y="1359133"/>
            <a:ext cx="1857375" cy="990600"/>
          </a:xfrm>
          <a:prstGeom prst="rect">
            <a:avLst/>
          </a:prstGeom>
        </p:spPr>
      </p:pic>
      <p:pic>
        <p:nvPicPr>
          <p:cNvPr id="4" name="Picture 4" descr="Icon&#10;&#10;Description automatically generated">
            <a:extLst>
              <a:ext uri="{FF2B5EF4-FFF2-40B4-BE49-F238E27FC236}">
                <a16:creationId xmlns:a16="http://schemas.microsoft.com/office/drawing/2014/main" id="{10FB2890-3FA2-554F-3F22-9B2CEA06C6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140" y="3059621"/>
            <a:ext cx="1876425" cy="1047750"/>
          </a:xfrm>
          <a:prstGeom prst="rect">
            <a:avLst/>
          </a:prstGeom>
        </p:spPr>
      </p:pic>
    </p:spTree>
    <p:extLst>
      <p:ext uri="{BB962C8B-B14F-4D97-AF65-F5344CB8AC3E}">
        <p14:creationId xmlns:p14="http://schemas.microsoft.com/office/powerpoint/2010/main" val="42164210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A61-8DD4-90E3-0549-5ED52945F812}"/>
              </a:ext>
            </a:extLst>
          </p:cNvPr>
          <p:cNvSpPr>
            <a:spLocks noGrp="1"/>
          </p:cNvSpPr>
          <p:nvPr>
            <p:ph type="title"/>
          </p:nvPr>
        </p:nvSpPr>
        <p:spPr/>
        <p:txBody>
          <a:bodyPr>
            <a:normAutofit/>
          </a:bodyPr>
          <a:lstStyle/>
          <a:p>
            <a:r>
              <a:rPr lang="en-US" sz="4000">
                <a:solidFill>
                  <a:schemeClr val="accent1">
                    <a:lumMod val="50000"/>
                  </a:schemeClr>
                </a:solidFill>
                <a:latin typeface="Source Sans Pro"/>
                <a:ea typeface="Source Sans Pro"/>
                <a:cs typeface="Roboto"/>
              </a:rPr>
              <a:t>Summary</a:t>
            </a:r>
            <a:endParaRPr lang="en-US" sz="4000">
              <a:solidFill>
                <a:schemeClr val="accent1">
                  <a:lumMod val="50000"/>
                </a:schemeClr>
              </a:solidFill>
            </a:endParaRPr>
          </a:p>
        </p:txBody>
      </p:sp>
      <p:sp>
        <p:nvSpPr>
          <p:cNvPr id="3" name="Content Placeholder 2">
            <a:extLst>
              <a:ext uri="{FF2B5EF4-FFF2-40B4-BE49-F238E27FC236}">
                <a16:creationId xmlns:a16="http://schemas.microsoft.com/office/drawing/2014/main" id="{5887CEEC-0934-AC2E-A716-86AAF7464919}"/>
              </a:ext>
            </a:extLst>
          </p:cNvPr>
          <p:cNvSpPr>
            <a:spLocks noGrp="1"/>
          </p:cNvSpPr>
          <p:nvPr>
            <p:ph idx="1"/>
          </p:nvPr>
        </p:nvSpPr>
        <p:spPr>
          <a:xfrm>
            <a:off x="838200" y="1460481"/>
            <a:ext cx="11114925" cy="4334215"/>
          </a:xfrm>
        </p:spPr>
        <p:txBody>
          <a:bodyPr vert="horz" lIns="91440" tIns="45720" rIns="91440" bIns="45720" rtlCol="0" anchor="t">
            <a:noAutofit/>
          </a:bodyPr>
          <a:lstStyle/>
          <a:p>
            <a:pPr marL="0" indent="0">
              <a:buNone/>
            </a:pPr>
            <a:r>
              <a:rPr lang="en-US" sz="2200" dirty="0">
                <a:solidFill>
                  <a:schemeClr val="accent1">
                    <a:lumMod val="50000"/>
                  </a:schemeClr>
                </a:solidFill>
                <a:latin typeface="Source Sans Pro"/>
                <a:ea typeface="Source Sans Pro"/>
                <a:cs typeface="Arial"/>
              </a:rPr>
              <a:t>In this presentation, we have covered:</a:t>
            </a:r>
            <a:endParaRPr lang="en-US" sz="2200" dirty="0">
              <a:solidFill>
                <a:schemeClr val="accent1">
                  <a:lumMod val="50000"/>
                </a:schemeClr>
              </a:solidFill>
            </a:endParaRPr>
          </a:p>
          <a:p>
            <a:pPr>
              <a:buFont typeface="Arial,Sans-Serif" panose="020B0604020202020204" pitchFamily="34" charset="0"/>
            </a:pPr>
            <a:r>
              <a:rPr lang="en-US" sz="2200" dirty="0">
                <a:solidFill>
                  <a:srgbClr val="000000"/>
                </a:solidFill>
                <a:latin typeface="Source Sans Pro"/>
                <a:ea typeface="Source Sans Pro"/>
                <a:cs typeface="Arial"/>
              </a:rPr>
              <a:t>The signs of shock and poor perfusion</a:t>
            </a:r>
          </a:p>
          <a:p>
            <a:pPr>
              <a:buFont typeface="Arial,Sans-Serif" panose="020B0604020202020204" pitchFamily="34" charset="0"/>
            </a:pPr>
            <a:r>
              <a:rPr lang="en-US" sz="2200" dirty="0">
                <a:solidFill>
                  <a:srgbClr val="000000"/>
                </a:solidFill>
                <a:latin typeface="Source Sans Pro"/>
                <a:ea typeface="Source Sans Pro"/>
                <a:cs typeface="Arial"/>
              </a:rPr>
              <a:t>The SAMPLE history for a patient with shock</a:t>
            </a:r>
          </a:p>
          <a:p>
            <a:r>
              <a:rPr lang="en-US" sz="2200" dirty="0">
                <a:solidFill>
                  <a:srgbClr val="000000"/>
                </a:solidFill>
                <a:latin typeface="Source Sans Pro"/>
                <a:ea typeface="Source Sans Pro"/>
                <a:cs typeface="Arial"/>
              </a:rPr>
              <a:t>How to perform a secondary exam for a patient with shock</a:t>
            </a:r>
          </a:p>
          <a:p>
            <a:r>
              <a:rPr lang="en-US" sz="2200" dirty="0">
                <a:solidFill>
                  <a:srgbClr val="000000"/>
                </a:solidFill>
                <a:latin typeface="Source Sans Pro"/>
                <a:ea typeface="Source Sans Pro"/>
                <a:cs typeface="Arial"/>
              </a:rPr>
              <a:t>Assessment of fluid status</a:t>
            </a:r>
          </a:p>
          <a:p>
            <a:r>
              <a:rPr lang="en-US" sz="2200" dirty="0">
                <a:solidFill>
                  <a:srgbClr val="000000"/>
                </a:solidFill>
                <a:latin typeface="Source Sans Pro"/>
                <a:ea typeface="Source Sans Pro"/>
                <a:cs typeface="Arial"/>
              </a:rPr>
              <a:t>Appropriate fluid administration based on patient’s age, weight and condition</a:t>
            </a:r>
          </a:p>
          <a:p>
            <a:r>
              <a:rPr lang="en-US" sz="2200" dirty="0">
                <a:solidFill>
                  <a:srgbClr val="000000"/>
                </a:solidFill>
                <a:latin typeface="Source Sans Pro"/>
                <a:ea typeface="Source Sans Pro"/>
                <a:cs typeface="Arial"/>
              </a:rPr>
              <a:t>Recognition of malnourishment, </a:t>
            </a:r>
            <a:r>
              <a:rPr lang="en-US" sz="2200" dirty="0" err="1">
                <a:solidFill>
                  <a:srgbClr val="000000"/>
                </a:solidFill>
                <a:latin typeface="Source Sans Pro"/>
                <a:ea typeface="Source Sans Pro"/>
                <a:cs typeface="Arial"/>
              </a:rPr>
              <a:t>anaemia</a:t>
            </a:r>
            <a:r>
              <a:rPr lang="en-US" sz="2200" dirty="0">
                <a:solidFill>
                  <a:srgbClr val="000000"/>
                </a:solidFill>
                <a:latin typeface="Source Sans Pro"/>
                <a:ea typeface="Source Sans Pro"/>
                <a:cs typeface="Arial"/>
              </a:rPr>
              <a:t> and burns, and adjust fluid resuscitation accordingly</a:t>
            </a:r>
          </a:p>
          <a:p>
            <a:r>
              <a:rPr lang="en-US" sz="2200" dirty="0">
                <a:solidFill>
                  <a:srgbClr val="000000"/>
                </a:solidFill>
                <a:latin typeface="Source Sans Pro"/>
                <a:ea typeface="Source Sans Pro"/>
                <a:cs typeface="Arial"/>
              </a:rPr>
              <a:t>The high-risk causes of shock</a:t>
            </a:r>
          </a:p>
          <a:p>
            <a:r>
              <a:rPr lang="en-US" sz="2200" dirty="0">
                <a:solidFill>
                  <a:srgbClr val="000000"/>
                </a:solidFill>
                <a:latin typeface="Source Sans Pro"/>
                <a:ea typeface="Source Sans Pro"/>
                <a:cs typeface="Arial"/>
              </a:rPr>
              <a:t>Critical actions to manage patients with shock</a:t>
            </a:r>
          </a:p>
          <a:p>
            <a:r>
              <a:rPr lang="en-US" sz="2200" dirty="0">
                <a:solidFill>
                  <a:srgbClr val="000000"/>
                </a:solidFill>
                <a:latin typeface="Source Sans Pro"/>
                <a:ea typeface="Source Sans Pro"/>
                <a:cs typeface="Arial"/>
              </a:rPr>
              <a:t>Special </a:t>
            </a:r>
            <a:r>
              <a:rPr lang="en-US" sz="2200" dirty="0" err="1">
                <a:solidFill>
                  <a:srgbClr val="000000"/>
                </a:solidFill>
                <a:latin typeface="Source Sans Pro"/>
                <a:ea typeface="Source Sans Pro"/>
                <a:cs typeface="Arial"/>
              </a:rPr>
              <a:t>paediatric</a:t>
            </a:r>
            <a:r>
              <a:rPr lang="en-US" sz="2200" dirty="0">
                <a:solidFill>
                  <a:srgbClr val="000000"/>
                </a:solidFill>
                <a:latin typeface="Source Sans Pro"/>
                <a:ea typeface="Source Sans Pro"/>
                <a:cs typeface="Arial"/>
              </a:rPr>
              <a:t> considerations for shock</a:t>
            </a:r>
          </a:p>
          <a:p>
            <a:r>
              <a:rPr lang="en-US" sz="2200" dirty="0">
                <a:solidFill>
                  <a:srgbClr val="000000"/>
                </a:solidFill>
                <a:latin typeface="Source Sans Pro"/>
                <a:ea typeface="Source Sans Pro"/>
                <a:cs typeface="Arial"/>
              </a:rPr>
              <a:t>Disposition and transport of patients with shock</a:t>
            </a:r>
          </a:p>
          <a:p>
            <a:pPr>
              <a:buFont typeface="Arial,Sans-Serif" panose="020B0604020202020204" pitchFamily="34" charset="0"/>
            </a:pPr>
            <a:endParaRPr lang="en-US" sz="2200" dirty="0">
              <a:solidFill>
                <a:srgbClr val="000000"/>
              </a:solidFill>
              <a:latin typeface="Source Sans Pro"/>
              <a:ea typeface="Source Sans Pro"/>
              <a:cs typeface="Arial"/>
            </a:endParaRPr>
          </a:p>
          <a:p>
            <a:pPr marL="0" indent="0">
              <a:buNone/>
            </a:pPr>
            <a:endParaRPr lang="en-US" sz="2200" dirty="0">
              <a:solidFill>
                <a:schemeClr val="accent1">
                  <a:lumMod val="50000"/>
                </a:schemeClr>
              </a:solidFill>
              <a:latin typeface="Source Sans Pro"/>
              <a:ea typeface="Source Sans Pro"/>
              <a:cs typeface="Arial"/>
            </a:endParaRPr>
          </a:p>
          <a:p>
            <a:endParaRPr lang="en-US" sz="2200" dirty="0">
              <a:solidFill>
                <a:schemeClr val="accent1">
                  <a:lumMod val="50000"/>
                </a:schemeClr>
              </a:solidFill>
              <a:latin typeface="Source Sans Pro"/>
              <a:cs typeface="Arial"/>
            </a:endParaRPr>
          </a:p>
          <a:p>
            <a:endParaRPr lang="en-US" sz="2200" dirty="0">
              <a:cs typeface="Segoe UI"/>
            </a:endParaRPr>
          </a:p>
          <a:p>
            <a:endParaRPr lang="en-US" sz="2200" dirty="0">
              <a:latin typeface="Source Sans Pro"/>
              <a:cs typeface="Segoe UI"/>
            </a:endParaRPr>
          </a:p>
          <a:p>
            <a:endParaRPr lang="en-US" sz="2200" dirty="0">
              <a:latin typeface="Source Sans Pro"/>
              <a:cs typeface="Arial"/>
            </a:endParaRPr>
          </a:p>
          <a:p>
            <a:endParaRPr lang="en-US" sz="2200" dirty="0"/>
          </a:p>
        </p:txBody>
      </p:sp>
      <p:sp>
        <p:nvSpPr>
          <p:cNvPr id="5" name="Google Shape;45;p1">
            <a:extLst>
              <a:ext uri="{FF2B5EF4-FFF2-40B4-BE49-F238E27FC236}">
                <a16:creationId xmlns:a16="http://schemas.microsoft.com/office/drawing/2014/main" id="{E48E06FA-F8ED-7E0C-33C8-C3B9CFBEA19B}"/>
              </a:ext>
            </a:extLst>
          </p:cNvPr>
          <p:cNvSpPr txBox="1">
            <a:spLocks noGrp="1"/>
          </p:cNvSpPr>
          <p:nvPr/>
        </p:nvSpPr>
        <p:spPr>
          <a:xfrm>
            <a:off x="-2044" y="394276"/>
            <a:ext cx="12193740" cy="135635"/>
          </a:xfrm>
          <a:prstGeom prst="rect">
            <a:avLst/>
          </a:prstGeom>
          <a:solidFill>
            <a:schemeClr val="accent1">
              <a:lumMod val="50000"/>
            </a:schemeClr>
          </a:solidFill>
          <a:ln>
            <a:solidFill>
              <a:schemeClr val="accent2">
                <a:lumMod val="20000"/>
                <a:lumOff val="80000"/>
              </a:schemeClr>
            </a:solidFill>
          </a:ln>
        </p:spPr>
        <p:txBody>
          <a:bodyPr spcFirstLastPara="1" wrap="square" lIns="466325" tIns="360000" rIns="360000" bIns="828000" anchor="b"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chemeClr val="lt1"/>
              </a:buClr>
              <a:buSzPts val="1920"/>
              <a:buFont typeface="Arial"/>
              <a:buNone/>
              <a:defRPr sz="2400" b="1" i="0" u="none" strike="noStrike" cap="none">
                <a:solidFill>
                  <a:schemeClr val="lt1"/>
                </a:solidFill>
                <a:latin typeface="Arial"/>
                <a:ea typeface="Arial"/>
                <a:cs typeface="Arial"/>
                <a:sym typeface="Arial"/>
              </a:defRPr>
            </a:lvl1pPr>
            <a:lvl2pPr marL="914400" marR="0" lvl="1" indent="-381000" algn="ctr" rtl="0">
              <a:lnSpc>
                <a:spcPct val="110000"/>
              </a:lnSpc>
              <a:spcBef>
                <a:spcPts val="600"/>
              </a:spcBef>
              <a:spcAft>
                <a:spcPts val="0"/>
              </a:spcAft>
              <a:buClr>
                <a:schemeClr val="dk1"/>
              </a:buClr>
              <a:buSzPts val="2000"/>
              <a:buFont typeface="NTR"/>
              <a:buNone/>
              <a:defRPr sz="2000" b="0" i="0" u="none" strike="noStrike" cap="none">
                <a:solidFill>
                  <a:schemeClr val="dk1"/>
                </a:solidFill>
                <a:latin typeface="Quattrocento Sans"/>
                <a:ea typeface="Quattrocento Sans"/>
                <a:cs typeface="Quattrocento Sans"/>
                <a:sym typeface="Quattrocento Sans"/>
              </a:defRPr>
            </a:lvl2pPr>
            <a:lvl3pPr marL="1371600" marR="0" lvl="2" indent="-381000" algn="ctr" rtl="0">
              <a:lnSpc>
                <a:spcPct val="110000"/>
              </a:lnSpc>
              <a:spcBef>
                <a:spcPts val="600"/>
              </a:spcBef>
              <a:spcAft>
                <a:spcPts val="0"/>
              </a:spcAft>
              <a:buClr>
                <a:schemeClr val="dk1"/>
              </a:buClr>
              <a:buSzPts val="1800"/>
              <a:buFont typeface="Arial"/>
              <a:buNone/>
              <a:defRPr sz="1800" b="0" i="0" u="none" strike="noStrike" cap="none">
                <a:solidFill>
                  <a:schemeClr val="dk1"/>
                </a:solidFill>
                <a:latin typeface="Quattrocento Sans"/>
                <a:ea typeface="Quattrocento Sans"/>
                <a:cs typeface="Quattrocento Sans"/>
                <a:sym typeface="Quattrocento Sans"/>
              </a:defRPr>
            </a:lvl3pPr>
            <a:lvl4pPr marL="1828800" marR="0" lvl="3"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4pPr>
            <a:lvl5pPr marL="2286000" marR="0" lvl="4" indent="-355600" algn="ctr" rtl="0">
              <a:lnSpc>
                <a:spcPct val="110000"/>
              </a:lnSpc>
              <a:spcBef>
                <a:spcPts val="600"/>
              </a:spcBef>
              <a:spcAft>
                <a:spcPts val="0"/>
              </a:spcAft>
              <a:buClr>
                <a:schemeClr val="dk1"/>
              </a:buClr>
              <a:buSzPts val="1600"/>
              <a:buFont typeface="Arial"/>
              <a:buNone/>
              <a:defRPr sz="1600" b="0" i="0" u="none" strike="noStrike" cap="none">
                <a:solidFill>
                  <a:schemeClr val="dk1"/>
                </a:solidFill>
                <a:latin typeface="Quattrocento Sans"/>
                <a:ea typeface="Quattrocento Sans"/>
                <a:cs typeface="Quattrocento Sans"/>
                <a:sym typeface="Quattrocento Sans"/>
              </a:defRPr>
            </a:lvl5pPr>
            <a:lvl6pPr marL="2743200" marR="0" lvl="5" indent="-342900" algn="ctr" rtl="0">
              <a:lnSpc>
                <a:spcPct val="90000"/>
              </a:lnSpc>
              <a:spcBef>
                <a:spcPts val="6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228600" indent="-228600"/>
            <a:endParaRPr lang="en-US">
              <a:solidFill>
                <a:srgbClr val="FFFFFF"/>
              </a:solidFill>
            </a:endParaRPr>
          </a:p>
          <a:p>
            <a:pPr marL="228600" lvl="0" indent="-228600" algn="l">
              <a:lnSpc>
                <a:spcPct val="90000"/>
              </a:lnSpc>
              <a:spcBef>
                <a:spcPts val="1000"/>
              </a:spcBef>
              <a:spcAft>
                <a:spcPts val="0"/>
              </a:spcAft>
              <a:buSzPts val="1920"/>
              <a:buFont typeface="Arial"/>
              <a:buNone/>
            </a:pPr>
            <a:endParaRPr lang="en-US">
              <a:solidFill>
                <a:srgbClr val="FFFFFF"/>
              </a:solidFill>
            </a:endParaRPr>
          </a:p>
          <a:p>
            <a:pPr marL="228600" indent="-228600"/>
            <a:endParaRPr lang="en-US">
              <a:solidFill>
                <a:srgbClr val="FFFFFF"/>
              </a:solidFill>
            </a:endParaRPr>
          </a:p>
        </p:txBody>
      </p:sp>
    </p:spTree>
    <p:extLst>
      <p:ext uri="{BB962C8B-B14F-4D97-AF65-F5344CB8AC3E}">
        <p14:creationId xmlns:p14="http://schemas.microsoft.com/office/powerpoint/2010/main" val="49770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2276287" y="1133693"/>
            <a:ext cx="10195492" cy="2128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None/>
            </a:pPr>
            <a:r>
              <a:rPr lang="en-US" sz="2400" b="1" u="sng" dirty="0">
                <a:latin typeface="Source Sans Pro"/>
                <a:ea typeface="Source Sans Pro"/>
              </a:rPr>
              <a:t>Circulation</a:t>
            </a:r>
          </a:p>
          <a:p>
            <a:pPr>
              <a:spcBef>
                <a:spcPts val="0"/>
              </a:spcBef>
            </a:pPr>
            <a:r>
              <a:rPr lang="en-US" sz="2400" b="1" dirty="0">
                <a:latin typeface="Source Sans Pro"/>
                <a:ea typeface="Source Sans Pro"/>
              </a:rPr>
              <a:t>Check </a:t>
            </a:r>
            <a:r>
              <a:rPr lang="en-US" sz="2400" dirty="0">
                <a:latin typeface="Source Sans Pro"/>
                <a:ea typeface="Source Sans Pro"/>
              </a:rPr>
              <a:t>for bleeding.</a:t>
            </a:r>
            <a:endParaRPr lang="en-US" sz="2400" dirty="0">
              <a:latin typeface="Source Sans Pro" panose="020B0503030403020204" pitchFamily="34" charset="0"/>
              <a:ea typeface="Source Sans Pro" panose="020B0503030403020204" pitchFamily="34" charset="0"/>
            </a:endParaRPr>
          </a:p>
          <a:p>
            <a:pPr marL="685800" lvl="2">
              <a:spcBef>
                <a:spcPts val="0"/>
              </a:spcBef>
            </a:pPr>
            <a:r>
              <a:rPr lang="en-US" sz="2400" dirty="0">
                <a:latin typeface="Source Sans Pro"/>
                <a:ea typeface="Source Sans Pro"/>
              </a:rPr>
              <a:t>From the stomach and intestines</a:t>
            </a:r>
          </a:p>
          <a:p>
            <a:pPr marL="685800" lvl="2">
              <a:spcBef>
                <a:spcPts val="0"/>
              </a:spcBef>
            </a:pPr>
            <a:r>
              <a:rPr lang="en-US" sz="2400" dirty="0">
                <a:latin typeface="Source Sans Pro"/>
                <a:ea typeface="Source Sans Pro"/>
              </a:rPr>
              <a:t>After childbirth</a:t>
            </a:r>
          </a:p>
          <a:p>
            <a:pPr marL="685800" lvl="2">
              <a:spcBef>
                <a:spcPts val="0"/>
              </a:spcBef>
            </a:pPr>
            <a:r>
              <a:rPr lang="en-US" sz="2400" dirty="0">
                <a:latin typeface="Source Sans Pro"/>
                <a:ea typeface="Source Sans Pro"/>
              </a:rPr>
              <a:t>Injuries to chest, abdomen, pelvis, long bones, bleeding wounds</a:t>
            </a:r>
            <a:endParaRPr lang="en-US" sz="2400" dirty="0">
              <a:latin typeface="Source Sans Pro" panose="020B0503030403020204" pitchFamily="34" charset="0"/>
              <a:ea typeface="Source Sans Pro" panose="020B0503030403020204" pitchFamily="34" charset="0"/>
            </a:endParaRPr>
          </a:p>
          <a:p>
            <a:pPr>
              <a:spcBef>
                <a:spcPts val="0"/>
              </a:spcBef>
            </a:pPr>
            <a:r>
              <a:rPr lang="en-US" sz="2400" b="1" dirty="0">
                <a:latin typeface="Source Sans Pro"/>
                <a:ea typeface="Source Sans Pro"/>
              </a:rPr>
              <a:t>Check</a:t>
            </a:r>
            <a:r>
              <a:rPr lang="en-US" sz="2400" dirty="0">
                <a:latin typeface="Source Sans Pro"/>
                <a:ea typeface="Source Sans Pro"/>
              </a:rPr>
              <a:t> for fluid loss from vomiting, </a:t>
            </a:r>
            <a:r>
              <a:rPr lang="en-US" sz="2400" dirty="0" err="1">
                <a:latin typeface="Source Sans Pro"/>
                <a:ea typeface="Source Sans Pro"/>
              </a:rPr>
              <a:t>diarrhoea</a:t>
            </a:r>
            <a:r>
              <a:rPr lang="en-US" sz="2400" dirty="0">
                <a:latin typeface="Source Sans Pro"/>
                <a:ea typeface="Source Sans Pro"/>
              </a:rPr>
              <a:t>, extensive burns, excess urination.</a:t>
            </a:r>
            <a:endParaRPr lang="en-US" sz="2400" dirty="0">
              <a:latin typeface="Source Sans Pro" panose="020B0503030403020204" pitchFamily="34" charset="0"/>
              <a:ea typeface="Source Sans Pro" panose="020B0503030403020204" pitchFamily="34" charset="0"/>
            </a:endParaRPr>
          </a:p>
        </p:txBody>
      </p:sp>
      <p:sp>
        <p:nvSpPr>
          <p:cNvPr id="10" name="Content Placeholder 2"/>
          <p:cNvSpPr txBox="1">
            <a:spLocks/>
          </p:cNvSpPr>
          <p:nvPr/>
        </p:nvSpPr>
        <p:spPr>
          <a:xfrm>
            <a:off x="2276856" y="3611688"/>
            <a:ext cx="9642266" cy="2128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None/>
            </a:pPr>
            <a:r>
              <a:rPr lang="en-US" sz="2400" b="1" u="sng" dirty="0">
                <a:latin typeface="Source Sans Pro"/>
                <a:ea typeface="Source Sans Pro"/>
              </a:rPr>
              <a:t>Disability</a:t>
            </a:r>
            <a:r>
              <a:rPr lang="en-US" sz="2400" u="sng" dirty="0">
                <a:latin typeface="Source Sans Pro"/>
                <a:ea typeface="Source Sans Pro"/>
              </a:rPr>
              <a:t> </a:t>
            </a:r>
            <a:endParaRPr lang="en-US" dirty="0"/>
          </a:p>
          <a:p>
            <a:pPr>
              <a:spcBef>
                <a:spcPts val="0"/>
              </a:spcBef>
            </a:pPr>
            <a:r>
              <a:rPr lang="en-US" sz="2400" b="1" dirty="0">
                <a:latin typeface="Source Sans Pro"/>
                <a:ea typeface="Source Sans Pro"/>
              </a:rPr>
              <a:t>Check </a:t>
            </a:r>
            <a:r>
              <a:rPr lang="en-US" sz="2400" dirty="0">
                <a:latin typeface="Source Sans Pro"/>
                <a:ea typeface="Source Sans Pro"/>
              </a:rPr>
              <a:t>for confusion.</a:t>
            </a:r>
          </a:p>
          <a:p>
            <a:pPr lvl="1">
              <a:spcBef>
                <a:spcPts val="0"/>
              </a:spcBef>
            </a:pPr>
            <a:r>
              <a:rPr lang="en-US" dirty="0">
                <a:latin typeface="Source Sans Pro"/>
                <a:ea typeface="Source Sans Pro"/>
              </a:rPr>
              <a:t>Confusion in a person with poor perfusion suggests severe shock.</a:t>
            </a:r>
          </a:p>
          <a:p>
            <a:pPr>
              <a:spcBef>
                <a:spcPts val="0"/>
              </a:spcBef>
            </a:pPr>
            <a:r>
              <a:rPr lang="en-US" sz="2400" dirty="0">
                <a:latin typeface="Source Sans Pro"/>
                <a:ea typeface="Source Sans Pro"/>
              </a:rPr>
              <a:t>Paralysis may indicate a spinal cord injury causing shock.  </a:t>
            </a:r>
            <a:endParaRPr lang="en-US" sz="2400" dirty="0">
              <a:latin typeface="Source Sans Pro" panose="020B0503030403020204" pitchFamily="34" charset="0"/>
              <a:ea typeface="Source Sans Pro" panose="020B0503030403020204" pitchFamily="34" charset="0"/>
            </a:endParaRPr>
          </a:p>
        </p:txBody>
      </p:sp>
      <p:sp>
        <p:nvSpPr>
          <p:cNvPr id="11" name="Content Placeholder 2"/>
          <p:cNvSpPr txBox="1">
            <a:spLocks/>
          </p:cNvSpPr>
          <p:nvPr/>
        </p:nvSpPr>
        <p:spPr>
          <a:xfrm>
            <a:off x="2276287" y="5074447"/>
            <a:ext cx="9358874" cy="2128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buNone/>
            </a:pPr>
            <a:r>
              <a:rPr lang="en-US" sz="2400" b="1" u="sng" dirty="0">
                <a:latin typeface="Source Sans Pro"/>
                <a:ea typeface="Source Sans Pro"/>
              </a:rPr>
              <a:t>Exposure</a:t>
            </a:r>
          </a:p>
          <a:p>
            <a:pPr>
              <a:spcBef>
                <a:spcPts val="0"/>
              </a:spcBef>
            </a:pPr>
            <a:r>
              <a:rPr lang="en-US" sz="2400" b="1" dirty="0">
                <a:latin typeface="Source Sans Pro"/>
                <a:ea typeface="Source Sans Pro"/>
              </a:rPr>
              <a:t>Check </a:t>
            </a:r>
            <a:r>
              <a:rPr lang="en-US" sz="2400" dirty="0">
                <a:latin typeface="Source Sans Pro"/>
                <a:ea typeface="Source Sans Pro"/>
              </a:rPr>
              <a:t>for signs of bleeding, trauma, moist, cool skin.</a:t>
            </a:r>
          </a:p>
          <a:p>
            <a:pPr>
              <a:spcBef>
                <a:spcPts val="0"/>
              </a:spcBef>
            </a:pPr>
            <a:r>
              <a:rPr lang="en-US" sz="2400" b="1" dirty="0">
                <a:latin typeface="Source Sans Pro"/>
                <a:ea typeface="Source Sans Pro"/>
              </a:rPr>
              <a:t>Look</a:t>
            </a:r>
            <a:r>
              <a:rPr lang="en-US" sz="2400" dirty="0">
                <a:latin typeface="Source Sans Pro"/>
                <a:ea typeface="Source Sans Pro"/>
              </a:rPr>
              <a:t> for rash or hives suggesting allergic reaction or infection.</a:t>
            </a:r>
          </a:p>
          <a:p>
            <a:pPr>
              <a:spcBef>
                <a:spcPts val="0"/>
              </a:spcBef>
            </a:pPr>
            <a:r>
              <a:rPr lang="en-US" sz="2400" dirty="0">
                <a:latin typeface="Source Sans Pro"/>
                <a:ea typeface="Source Sans Pro"/>
              </a:rPr>
              <a:t>Keep the patient warm.</a:t>
            </a:r>
            <a:endParaRPr lang="en-US" sz="2400" dirty="0">
              <a:latin typeface="Source Sans Pro" panose="020B0503030403020204" pitchFamily="34" charset="0"/>
              <a:ea typeface="Source Sans Pro" panose="020B0503030403020204" pitchFamily="34" charset="0"/>
            </a:endParaRPr>
          </a:p>
        </p:txBody>
      </p:sp>
      <p:sp>
        <p:nvSpPr>
          <p:cNvPr id="6" name="Title 1">
            <a:extLst>
              <a:ext uri="{FF2B5EF4-FFF2-40B4-BE49-F238E27FC236}">
                <a16:creationId xmlns:a16="http://schemas.microsoft.com/office/drawing/2014/main" id="{D664A575-C191-1DC3-D841-CFBA4754BBD2}"/>
              </a:ext>
            </a:extLst>
          </p:cNvPr>
          <p:cNvSpPr txBox="1">
            <a:spLocks/>
          </p:cNvSpPr>
          <p:nvPr/>
        </p:nvSpPr>
        <p:spPr>
          <a:xfrm>
            <a:off x="162140" y="32824"/>
            <a:ext cx="10515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accent1">
                    <a:lumMod val="50000"/>
                  </a:schemeClr>
                </a:solidFill>
              </a:rPr>
              <a:t>Key Elements in the ABCDE Approach</a:t>
            </a:r>
          </a:p>
        </p:txBody>
      </p:sp>
      <p:pic>
        <p:nvPicPr>
          <p:cNvPr id="7" name="Picture 7">
            <a:extLst>
              <a:ext uri="{FF2B5EF4-FFF2-40B4-BE49-F238E27FC236}">
                <a16:creationId xmlns:a16="http://schemas.microsoft.com/office/drawing/2014/main" id="{6E706215-366D-9977-DC61-DC08DB082B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5439" y="1133693"/>
            <a:ext cx="1866900" cy="981075"/>
          </a:xfrm>
          <a:prstGeom prst="rect">
            <a:avLst/>
          </a:prstGeom>
        </p:spPr>
      </p:pic>
      <p:pic>
        <p:nvPicPr>
          <p:cNvPr id="8" name="Picture 12" descr="A picture containing text&#10;&#10;Description automatically generated">
            <a:extLst>
              <a:ext uri="{FF2B5EF4-FFF2-40B4-BE49-F238E27FC236}">
                <a16:creationId xmlns:a16="http://schemas.microsoft.com/office/drawing/2014/main" id="{DB497B25-0936-DCBF-74D0-947525891F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4014" y="3530433"/>
            <a:ext cx="1809750" cy="971550"/>
          </a:xfrm>
          <a:prstGeom prst="rect">
            <a:avLst/>
          </a:prstGeom>
        </p:spPr>
      </p:pic>
      <p:pic>
        <p:nvPicPr>
          <p:cNvPr id="13" name="Picture 13" descr="A picture containing text, clipart&#10;&#10;Description automatically generated">
            <a:extLst>
              <a:ext uri="{FF2B5EF4-FFF2-40B4-BE49-F238E27FC236}">
                <a16:creationId xmlns:a16="http://schemas.microsoft.com/office/drawing/2014/main" id="{8F5B4DCC-3CE9-8551-DC2B-792E98D9E6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4014" y="5074447"/>
            <a:ext cx="1838325" cy="981075"/>
          </a:xfrm>
          <a:prstGeom prst="rect">
            <a:avLst/>
          </a:prstGeom>
        </p:spPr>
      </p:pic>
    </p:spTree>
    <p:extLst>
      <p:ext uri="{BB962C8B-B14F-4D97-AF65-F5344CB8AC3E}">
        <p14:creationId xmlns:p14="http://schemas.microsoft.com/office/powerpoint/2010/main" val="2171086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7" id="{A8C45457-CFCA-9447-94C8-EEC13298E5DE}" vid="{72CB8762-5401-C14D-9E66-90CA3EF8A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F35176C8D5024CA9622F560EAE4050" ma:contentTypeVersion="20" ma:contentTypeDescription="Create a new document." ma:contentTypeScope="" ma:versionID="effc21bd732f0b1fef58876858886894">
  <xsd:schema xmlns:xsd="http://www.w3.org/2001/XMLSchema" xmlns:xs="http://www.w3.org/2001/XMLSchema" xmlns:p="http://schemas.microsoft.com/office/2006/metadata/properties" xmlns:ns2="accad10c-5865-4bcb-8f28-1d0009a45af1" xmlns:ns3="543f9313-ce28-4745-b323-cbc217887a95" targetNamespace="http://schemas.microsoft.com/office/2006/metadata/properties" ma:root="true" ma:fieldsID="04c66d113efc0afcae90be5251cfb40c" ns2:_="" ns3:_="">
    <xsd:import namespace="accad10c-5865-4bcb-8f28-1d0009a45af1"/>
    <xsd:import namespace="543f9313-ce28-4745-b323-cbc217887a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ad10c-5865-4bcb-8f28-1d0009a45a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a4eac88-8ae6-4a96-90c7-97bc93c844ef"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3f9313-ce28-4745-b323-cbc217887a9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4e306bd-47d7-441a-ab2a-e6d0020056b0}" ma:internalName="TaxCatchAll" ma:showField="CatchAllData" ma:web="543f9313-ce28-4745-b323-cbc217887a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ccad10c-5865-4bcb-8f28-1d0009a45af1">
      <Terms xmlns="http://schemas.microsoft.com/office/infopath/2007/PartnerControls"/>
    </lcf76f155ced4ddcb4097134ff3c332f>
    <TaxCatchAll xmlns="543f9313-ce28-4745-b323-cbc217887a95" xsi:nil="true"/>
  </documentManagement>
</p:properties>
</file>

<file path=customXml/itemProps1.xml><?xml version="1.0" encoding="utf-8"?>
<ds:datastoreItem xmlns:ds="http://schemas.openxmlformats.org/officeDocument/2006/customXml" ds:itemID="{C99A335B-FFC7-4CBA-B3B3-ABFF24F9B8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ad10c-5865-4bcb-8f28-1d0009a45af1"/>
    <ds:schemaRef ds:uri="543f9313-ce28-4745-b323-cbc217887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D50EBD-6A35-4C6E-B6E5-283A61A4AB6E}">
  <ds:schemaRefs>
    <ds:schemaRef ds:uri="http://schemas.microsoft.com/sharepoint/v3/contenttype/forms"/>
  </ds:schemaRefs>
</ds:datastoreItem>
</file>

<file path=customXml/itemProps3.xml><?xml version="1.0" encoding="utf-8"?>
<ds:datastoreItem xmlns:ds="http://schemas.openxmlformats.org/officeDocument/2006/customXml" ds:itemID="{F0017562-626A-4875-A4E5-25024AF13F70}">
  <ds:schemaRefs>
    <ds:schemaRef ds:uri="http://purl.org/dc/elements/1.1/"/>
    <ds:schemaRef ds:uri="http://schemas.microsoft.com/office/2006/documentManagement/types"/>
    <ds:schemaRef ds:uri="http://www.w3.org/XML/1998/namespace"/>
    <ds:schemaRef ds:uri="accad10c-5865-4bcb-8f28-1d0009a45af1"/>
    <ds:schemaRef ds:uri="http://schemas.openxmlformats.org/package/2006/metadata/core-properties"/>
    <ds:schemaRef ds:uri="http://schemas.microsoft.com/office/infopath/2007/PartnerControls"/>
    <ds:schemaRef ds:uri="http://purl.org/dc/dcmitype/"/>
    <ds:schemaRef ds:uri="543f9313-ce28-4745-b323-cbc217887a95"/>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15</TotalTime>
  <Words>10967</Words>
  <Application>Microsoft Macintosh PowerPoint</Application>
  <PresentationFormat>Widescreen</PresentationFormat>
  <Paragraphs>982</Paragraphs>
  <Slides>80</Slides>
  <Notes>80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80</vt:i4>
      </vt:variant>
    </vt:vector>
  </HeadingPairs>
  <TitlesOfParts>
    <vt:vector size="93" baseType="lpstr">
      <vt:lpstr>Arial</vt:lpstr>
      <vt:lpstr>Arial,Sans-Serif</vt:lpstr>
      <vt:lpstr>Calibri</vt:lpstr>
      <vt:lpstr>Economica</vt:lpstr>
      <vt:lpstr>Lato</vt:lpstr>
      <vt:lpstr>Lato </vt:lpstr>
      <vt:lpstr>Roboto</vt:lpstr>
      <vt:lpstr>Segoe UI</vt:lpstr>
      <vt:lpstr>Source Sans Pro</vt:lpstr>
      <vt:lpstr>Times</vt:lpstr>
      <vt:lpstr>Wingdings</vt:lpstr>
      <vt:lpstr>Office Theme</vt:lpstr>
      <vt:lpstr>Office Theme</vt:lpstr>
      <vt:lpstr>Shock</vt:lpstr>
      <vt:lpstr>Objectives</vt:lpstr>
      <vt:lpstr>Essential skills</vt:lpstr>
      <vt:lpstr>What is shock?</vt:lpstr>
      <vt:lpstr>Causes of poor perfusion</vt:lpstr>
      <vt:lpstr>Goals</vt:lpstr>
      <vt:lpstr>The ABCDE Approach </vt:lpstr>
      <vt:lpstr>PowerPoint Presentation</vt:lpstr>
      <vt:lpstr>PowerPoint Presentation</vt:lpstr>
      <vt:lpstr>Shock</vt:lpstr>
      <vt:lpstr>S: Signs and Symptoms</vt:lpstr>
      <vt:lpstr>S: Signs and Symptoms</vt:lpstr>
      <vt:lpstr>S: Signs and Symptoms</vt:lpstr>
      <vt:lpstr>S: Signs and Symptoms</vt:lpstr>
      <vt:lpstr>S: Signs and Symptoms</vt:lpstr>
      <vt:lpstr>S: Signs and Symptoms</vt:lpstr>
      <vt:lpstr>PowerPoint Presentation</vt:lpstr>
      <vt:lpstr>A: Allergies</vt:lpstr>
      <vt:lpstr>M: Medications</vt:lpstr>
      <vt:lpstr>P: Past Medical History</vt:lpstr>
      <vt:lpstr>L: Last Oral Intake</vt:lpstr>
      <vt:lpstr>E: Events Surrounding Illness </vt:lpstr>
      <vt:lpstr>E: Events Surrounding Illness </vt:lpstr>
      <vt:lpstr>Workbook Question 1</vt:lpstr>
      <vt:lpstr>Shock</vt:lpstr>
      <vt:lpstr>REMEMBER</vt:lpstr>
      <vt:lpstr>PowerPoint Presentation</vt:lpstr>
      <vt:lpstr>Secondary Exam Findings</vt:lpstr>
      <vt:lpstr>Secondary Exam Findings</vt:lpstr>
      <vt:lpstr>Secondary Exam Findings</vt:lpstr>
      <vt:lpstr>Secondary Exam Findings</vt:lpstr>
      <vt:lpstr>Secondary Exam Findings</vt:lpstr>
      <vt:lpstr>Secondary Exam Findings</vt:lpstr>
      <vt:lpstr>Secondary Exam Findings</vt:lpstr>
      <vt:lpstr>Workbook Question 2</vt:lpstr>
      <vt:lpstr>Shock</vt:lpstr>
      <vt:lpstr>Poor Perfusion Due to Dilated Blood Vessels</vt:lpstr>
      <vt:lpstr>Poor Perfusion Due to Dilated Blood Vessels</vt:lpstr>
      <vt:lpstr>Poor Perfusion Due to Dilated Blood Vessels</vt:lpstr>
      <vt:lpstr>Poor Perfusion Due to Fluid Loss</vt:lpstr>
      <vt:lpstr>Poor Perfusion Due to Fluid Loss</vt:lpstr>
      <vt:lpstr>Poor Perfusion Due to Fluid Loss</vt:lpstr>
      <vt:lpstr>Poor Perfusion Due to Blood Loss</vt:lpstr>
      <vt:lpstr>Poor Perfusion Due to Blood Loss</vt:lpstr>
      <vt:lpstr>Poor Perfusion Due to Blood Loss</vt:lpstr>
      <vt:lpstr>Poor Perfusion Due to Blood Loss</vt:lpstr>
      <vt:lpstr>Poor Perfusion Due to Heart Problems</vt:lpstr>
      <vt:lpstr>Poor Perfusion Due to Heart Problems</vt:lpstr>
      <vt:lpstr>Poor Perfusion Due to Heart Problems</vt:lpstr>
      <vt:lpstr>Poor Perfusion Due to Heart Problems</vt:lpstr>
      <vt:lpstr>Poor Perfusion Due to Heart Problems</vt:lpstr>
      <vt:lpstr>REMEMBER…Hypoglycaemia can look like shock</vt:lpstr>
      <vt:lpstr>Workbook Question 3</vt:lpstr>
      <vt:lpstr>Shock</vt:lpstr>
      <vt:lpstr>Management</vt:lpstr>
      <vt:lpstr>PowerPoint Presentation</vt:lpstr>
      <vt:lpstr>Management: Postpartum haemorrhage</vt:lpstr>
      <vt:lpstr>PowerPoint Presentation</vt:lpstr>
      <vt:lpstr>PowerPoint Presentation</vt:lpstr>
      <vt:lpstr>Management</vt:lpstr>
      <vt:lpstr>Management</vt:lpstr>
      <vt:lpstr>Management</vt:lpstr>
      <vt:lpstr>Management</vt:lpstr>
      <vt:lpstr>Management</vt:lpstr>
      <vt:lpstr>Management</vt:lpstr>
      <vt:lpstr>Management</vt:lpstr>
      <vt:lpstr>Workbook Question 4</vt:lpstr>
      <vt:lpstr>Special Paediatric Considerations: Shock</vt:lpstr>
      <vt:lpstr>Signs of Dehydration in Children: Danger Signs  </vt:lpstr>
      <vt:lpstr>Special Paediatric Considerations: Common causes</vt:lpstr>
      <vt:lpstr>Special Paediatric Considerations: Malnutrition </vt:lpstr>
      <vt:lpstr>Workbook Question 5</vt:lpstr>
      <vt:lpstr>Disposition of the Patient</vt:lpstr>
      <vt:lpstr>Questions</vt:lpstr>
      <vt:lpstr>Quick Cards</vt:lpstr>
      <vt:lpstr>PowerPoint Presentation</vt:lpstr>
      <vt:lpstr>PowerPoint Presentation</vt:lpstr>
      <vt:lpstr>PowerPoint Presentation</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INGLIS</dc:creator>
  <cp:lastModifiedBy>Martin S</cp:lastModifiedBy>
  <cp:revision>222</cp:revision>
  <dcterms:created xsi:type="dcterms:W3CDTF">2023-05-01T23:42:20Z</dcterms:created>
  <dcterms:modified xsi:type="dcterms:W3CDTF">2024-05-09T14:26:32Z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0x01010012F35176C8D5024CA9622F560EAE4050</vt:lpwstr>
  </property>
  <property fmtid="{D5CDD505-2E9C-101B-9397-08002B2CF9AE}" pid="3" name="MediaServiceImageTags">
    <vt:lpwstr/>
  </property>
</Properties>
</file>