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14" r:id="rId5"/>
    <p:sldMasterId id="2147483648" r:id="rId6"/>
  </p:sldMasterIdLst>
  <p:notesMasterIdLst>
    <p:notesMasterId r:id="rId88"/>
  </p:notesMasterIdLst>
  <p:sldIdLst>
    <p:sldId id="285" r:id="rId7"/>
    <p:sldId id="286" r:id="rId8"/>
    <p:sldId id="347" r:id="rId9"/>
    <p:sldId id="355" r:id="rId10"/>
    <p:sldId id="279" r:id="rId11"/>
    <p:sldId id="278" r:id="rId12"/>
    <p:sldId id="277" r:id="rId13"/>
    <p:sldId id="348" r:id="rId14"/>
    <p:sldId id="275" r:id="rId15"/>
    <p:sldId id="274" r:id="rId16"/>
    <p:sldId id="273" r:id="rId17"/>
    <p:sldId id="272" r:id="rId18"/>
    <p:sldId id="271" r:id="rId19"/>
    <p:sldId id="270" r:id="rId20"/>
    <p:sldId id="269" r:id="rId21"/>
    <p:sldId id="268" r:id="rId22"/>
    <p:sldId id="267" r:id="rId23"/>
    <p:sldId id="266" r:id="rId24"/>
    <p:sldId id="265" r:id="rId25"/>
    <p:sldId id="264" r:id="rId26"/>
    <p:sldId id="263" r:id="rId27"/>
    <p:sldId id="262" r:id="rId28"/>
    <p:sldId id="261" r:id="rId29"/>
    <p:sldId id="260" r:id="rId30"/>
    <p:sldId id="259" r:id="rId31"/>
    <p:sldId id="258" r:id="rId32"/>
    <p:sldId id="257" r:id="rId33"/>
    <p:sldId id="349" r:id="rId34"/>
    <p:sldId id="303" r:id="rId35"/>
    <p:sldId id="284" r:id="rId36"/>
    <p:sldId id="283" r:id="rId37"/>
    <p:sldId id="282" r:id="rId38"/>
    <p:sldId id="281" r:id="rId39"/>
    <p:sldId id="280" r:id="rId40"/>
    <p:sldId id="304" r:id="rId41"/>
    <p:sldId id="305" r:id="rId42"/>
    <p:sldId id="306" r:id="rId43"/>
    <p:sldId id="307" r:id="rId44"/>
    <p:sldId id="308" r:id="rId45"/>
    <p:sldId id="290" r:id="rId46"/>
    <p:sldId id="289" r:id="rId47"/>
    <p:sldId id="353" r:id="rId48"/>
    <p:sldId id="310"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4" r:id="rId63"/>
    <p:sldId id="351" r:id="rId64"/>
    <p:sldId id="313" r:id="rId65"/>
    <p:sldId id="314" r:id="rId66"/>
    <p:sldId id="315" r:id="rId67"/>
    <p:sldId id="316" r:id="rId68"/>
    <p:sldId id="317" r:id="rId69"/>
    <p:sldId id="318" r:id="rId70"/>
    <p:sldId id="319" r:id="rId71"/>
    <p:sldId id="320" r:id="rId72"/>
    <p:sldId id="342" r:id="rId73"/>
    <p:sldId id="343" r:id="rId74"/>
    <p:sldId id="321" r:id="rId75"/>
    <p:sldId id="322" r:id="rId76"/>
    <p:sldId id="294" r:id="rId77"/>
    <p:sldId id="323" r:id="rId78"/>
    <p:sldId id="324" r:id="rId79"/>
    <p:sldId id="325" r:id="rId80"/>
    <p:sldId id="345" r:id="rId81"/>
    <p:sldId id="352" r:id="rId82"/>
    <p:sldId id="296" r:id="rId83"/>
    <p:sldId id="297" r:id="rId84"/>
    <p:sldId id="298" r:id="rId85"/>
    <p:sldId id="299" r:id="rId86"/>
    <p:sldId id="34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D8D214-4E4A-6427-04CA-17FD577B5EB5}" name="Rachel Tullet" initials="RT" userId="0500be93d1ba368d" providerId="Windows Live"/>
  <p188:author id="{1BD72F32-7AE5-EB4D-062B-26BBA0859FEF}" name="CALVELLO HYNES, Emilie" initials="CE" userId="S::ecalvello@who.int::c9dfdd63-2c12-40ec-9141-bdc893ad90f1" providerId="AD"/>
  <p188:author id="{CBEE6C40-575B-5D32-4491-6ABBCC720D7B}" name="CSY" initials="CSY" userId="CSY" providerId="None"/>
  <p188:author id="{AFA03778-911B-54ED-123A-F7AEAA7C72F7}" name="TULLET, Rachel Beth" initials="TB" userId="S::tulletr@who.int::1fc2c28b-ed7a-43e7-a015-42a665ab83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2622A5-CE7A-C24D-8F8B-B29C930ED50C}" v="1" dt="2024-05-09T14:20:4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4640"/>
  </p:normalViewPr>
  <p:slideViewPr>
    <p:cSldViewPr snapToGrid="0">
      <p:cViewPr varScale="1">
        <p:scale>
          <a:sx n="102" d="100"/>
          <a:sy n="102" d="100"/>
        </p:scale>
        <p:origin x="856"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ELLO HYNES, Emilie" userId="c9dfdd63-2c12-40ec-9141-bdc893ad90f1" providerId="ADAL" clId="{EC4AB2F7-5DD5-7C48-8680-B56DBBABC954}"/>
    <pc:docChg chg="undo custSel modSld">
      <pc:chgData name="CALVELLO HYNES, Emilie" userId="c9dfdd63-2c12-40ec-9141-bdc893ad90f1" providerId="ADAL" clId="{EC4AB2F7-5DD5-7C48-8680-B56DBBABC954}" dt="2023-07-12T18:00:36.648" v="7" actId="20577"/>
      <pc:docMkLst>
        <pc:docMk/>
      </pc:docMkLst>
      <pc:sldChg chg="addSp delSp modSp mod">
        <pc:chgData name="CALVELLO HYNES, Emilie" userId="c9dfdd63-2c12-40ec-9141-bdc893ad90f1" providerId="ADAL" clId="{EC4AB2F7-5DD5-7C48-8680-B56DBBABC954}" dt="2023-07-12T17:53:04.415" v="6" actId="22"/>
        <pc:sldMkLst>
          <pc:docMk/>
          <pc:sldMk cId="3137989887" sldId="279"/>
        </pc:sldMkLst>
        <pc:spChg chg="mod">
          <ac:chgData name="CALVELLO HYNES, Emilie" userId="c9dfdd63-2c12-40ec-9141-bdc893ad90f1" providerId="ADAL" clId="{EC4AB2F7-5DD5-7C48-8680-B56DBBABC954}" dt="2023-07-11T20:15:56.943" v="3" actId="20577"/>
          <ac:spMkLst>
            <pc:docMk/>
            <pc:sldMk cId="3137989887" sldId="279"/>
            <ac:spMk id="3" creationId="{00000000-0000-0000-0000-000000000000}"/>
          </ac:spMkLst>
        </pc:spChg>
        <pc:spChg chg="add del">
          <ac:chgData name="CALVELLO HYNES, Emilie" userId="c9dfdd63-2c12-40ec-9141-bdc893ad90f1" providerId="ADAL" clId="{EC4AB2F7-5DD5-7C48-8680-B56DBBABC954}" dt="2023-07-12T17:53:04.415" v="6" actId="22"/>
          <ac:spMkLst>
            <pc:docMk/>
            <pc:sldMk cId="3137989887" sldId="279"/>
            <ac:spMk id="5" creationId="{6C0A9F5D-DC8D-B792-3068-90ED233EE76E}"/>
          </ac:spMkLst>
        </pc:spChg>
        <pc:spChg chg="mod">
          <ac:chgData name="CALVELLO HYNES, Emilie" userId="c9dfdd63-2c12-40ec-9141-bdc893ad90f1" providerId="ADAL" clId="{EC4AB2F7-5DD5-7C48-8680-B56DBBABC954}" dt="2023-07-11T20:16:01.033" v="4" actId="1076"/>
          <ac:spMkLst>
            <pc:docMk/>
            <pc:sldMk cId="3137989887" sldId="279"/>
            <ac:spMk id="7" creationId="{00000000-0000-0000-0000-000000000000}"/>
          </ac:spMkLst>
        </pc:spChg>
      </pc:sldChg>
      <pc:sldChg chg="modSp mod">
        <pc:chgData name="CALVELLO HYNES, Emilie" userId="c9dfdd63-2c12-40ec-9141-bdc893ad90f1" providerId="ADAL" clId="{EC4AB2F7-5DD5-7C48-8680-B56DBBABC954}" dt="2023-07-12T18:00:36.648" v="7" actId="20577"/>
        <pc:sldMkLst>
          <pc:docMk/>
          <pc:sldMk cId="4281558448" sldId="346"/>
        </pc:sldMkLst>
        <pc:spChg chg="mod">
          <ac:chgData name="CALVELLO HYNES, Emilie" userId="c9dfdd63-2c12-40ec-9141-bdc893ad90f1" providerId="ADAL" clId="{EC4AB2F7-5DD5-7C48-8680-B56DBBABC954}" dt="2023-07-12T18:00:36.648" v="7" actId="20577"/>
          <ac:spMkLst>
            <pc:docMk/>
            <pc:sldMk cId="4281558448" sldId="346"/>
            <ac:spMk id="99" creationId="{00000000-0000-0000-0000-000000000000}"/>
          </ac:spMkLst>
        </pc:spChg>
      </pc:sldChg>
      <pc:sldChg chg="modSp mod">
        <pc:chgData name="CALVELLO HYNES, Emilie" userId="c9dfdd63-2c12-40ec-9141-bdc893ad90f1" providerId="ADAL" clId="{EC4AB2F7-5DD5-7C48-8680-B56DBBABC954}" dt="2023-07-11T16:24:36.245" v="1" actId="113"/>
        <pc:sldMkLst>
          <pc:docMk/>
          <pc:sldMk cId="1985396931" sldId="347"/>
        </pc:sldMkLst>
        <pc:spChg chg="mod">
          <ac:chgData name="CALVELLO HYNES, Emilie" userId="c9dfdd63-2c12-40ec-9141-bdc893ad90f1" providerId="ADAL" clId="{EC4AB2F7-5DD5-7C48-8680-B56DBBABC954}" dt="2023-07-11T16:24:36.245" v="1" actId="113"/>
          <ac:spMkLst>
            <pc:docMk/>
            <pc:sldMk cId="1985396931" sldId="347"/>
            <ac:spMk id="6" creationId="{F5AD09DA-E12A-478C-7014-9708FD22403A}"/>
          </ac:spMkLst>
        </pc:spChg>
        <pc:spChg chg="mod">
          <ac:chgData name="CALVELLO HYNES, Emilie" userId="c9dfdd63-2c12-40ec-9141-bdc893ad90f1" providerId="ADAL" clId="{EC4AB2F7-5DD5-7C48-8680-B56DBBABC954}" dt="2023-07-11T16:24:26.354" v="0" actId="113"/>
          <ac:spMkLst>
            <pc:docMk/>
            <pc:sldMk cId="1985396931" sldId="347"/>
            <ac:spMk id="7" creationId="{29373313-29C4-1DFA-BF9B-EC1C52FD04F5}"/>
          </ac:spMkLst>
        </pc:spChg>
      </pc:sldChg>
    </pc:docChg>
  </pc:docChgLst>
  <pc:docChgLst>
    <pc:chgData name="CALVELLO HYNES, Emilie" userId="S::ecalvello@who.int::c9dfdd63-2c12-40ec-9141-bdc893ad90f1" providerId="AD" clId="Web-{2AF96D4A-44D4-2A38-AE47-3E570449C2A8}"/>
    <pc:docChg chg="addSld delSld addMainMaster modMainMaster">
      <pc:chgData name="CALVELLO HYNES, Emilie" userId="S::ecalvello@who.int::c9dfdd63-2c12-40ec-9141-bdc893ad90f1" providerId="AD" clId="Web-{2AF96D4A-44D4-2A38-AE47-3E570449C2A8}" dt="2023-07-17T19:54:18.176" v="2"/>
      <pc:docMkLst>
        <pc:docMk/>
      </pc:docMkLst>
      <pc:sldChg chg="add del">
        <pc:chgData name="CALVELLO HYNES, Emilie" userId="S::ecalvello@who.int::c9dfdd63-2c12-40ec-9141-bdc893ad90f1" providerId="AD" clId="Web-{2AF96D4A-44D4-2A38-AE47-3E570449C2A8}" dt="2023-07-17T19:54:18.176" v="2"/>
        <pc:sldMkLst>
          <pc:docMk/>
          <pc:sldMk cId="3169623212" sldId="354"/>
        </pc:sldMkLst>
      </pc:sldChg>
      <pc:sldChg chg="add">
        <pc:chgData name="CALVELLO HYNES, Emilie" userId="S::ecalvello@who.int::c9dfdd63-2c12-40ec-9141-bdc893ad90f1" providerId="AD" clId="Web-{2AF96D4A-44D4-2A38-AE47-3E570449C2A8}" dt="2023-07-17T19:54:10.316" v="1"/>
        <pc:sldMkLst>
          <pc:docMk/>
          <pc:sldMk cId="1697102760" sldId="355"/>
        </pc:sldMkLst>
      </pc:sldChg>
      <pc:sldMasterChg chg="add addSldLayout">
        <pc:chgData name="CALVELLO HYNES, Emilie" userId="S::ecalvello@who.int::c9dfdd63-2c12-40ec-9141-bdc893ad90f1" providerId="AD" clId="Web-{2AF96D4A-44D4-2A38-AE47-3E570449C2A8}" dt="2023-07-17T19:51:39.514" v="0"/>
        <pc:sldMasterMkLst>
          <pc:docMk/>
          <pc:sldMasterMk cId="430243870" sldId="2147483648"/>
        </pc:sldMasterMkLst>
        <pc:sldLayoutChg chg="add">
          <pc:chgData name="CALVELLO HYNES, Emilie" userId="S::ecalvello@who.int::c9dfdd63-2c12-40ec-9141-bdc893ad90f1" providerId="AD" clId="Web-{2AF96D4A-44D4-2A38-AE47-3E570449C2A8}" dt="2023-07-17T19:51:39.514" v="0"/>
          <pc:sldLayoutMkLst>
            <pc:docMk/>
            <pc:sldMasterMk cId="430243870" sldId="2147483648"/>
            <pc:sldLayoutMk cId="531283641" sldId="2147483649"/>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47150061" sldId="2147483650"/>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29609484" sldId="2147483651"/>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1577875131" sldId="2147483652"/>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71769914" sldId="2147483653"/>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1498618631" sldId="2147483654"/>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1595119201" sldId="2147483655"/>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2130045706" sldId="2147483656"/>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1125785252" sldId="2147483657"/>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1741800294" sldId="2147483658"/>
          </pc:sldLayoutMkLst>
        </pc:sldLayoutChg>
        <pc:sldLayoutChg chg="add">
          <pc:chgData name="CALVELLO HYNES, Emilie" userId="S::ecalvello@who.int::c9dfdd63-2c12-40ec-9141-bdc893ad90f1" providerId="AD" clId="Web-{2AF96D4A-44D4-2A38-AE47-3E570449C2A8}" dt="2023-07-17T19:51:39.514" v="0"/>
          <pc:sldLayoutMkLst>
            <pc:docMk/>
            <pc:sldMasterMk cId="430243870" sldId="2147483648"/>
            <pc:sldLayoutMk cId="2087949001" sldId="2147483659"/>
          </pc:sldLayoutMkLst>
        </pc:sldLayoutChg>
      </pc:sldMasterChg>
      <pc:sldMasterChg chg="replId modSldLayout">
        <pc:chgData name="CALVELLO HYNES, Emilie" userId="S::ecalvello@who.int::c9dfdd63-2c12-40ec-9141-bdc893ad90f1" providerId="AD" clId="Web-{2AF96D4A-44D4-2A38-AE47-3E570449C2A8}" dt="2023-07-17T19:51:39.514" v="0"/>
        <pc:sldMasterMkLst>
          <pc:docMk/>
          <pc:sldMasterMk cId="2988828761" sldId="2147483714"/>
        </pc:sldMasterMkLst>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2913793104" sldId="2147483715"/>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030853065" sldId="2147483716"/>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733051806" sldId="2147483717"/>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928550636" sldId="2147483718"/>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572098801" sldId="2147483719"/>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63470249" sldId="2147483720"/>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271020810" sldId="2147483721"/>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3954643127" sldId="2147483722"/>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973906527" sldId="2147483723"/>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19535204" sldId="2147483724"/>
          </pc:sldLayoutMkLst>
        </pc:sldLayoutChg>
        <pc:sldLayoutChg chg="replId">
          <pc:chgData name="CALVELLO HYNES, Emilie" userId="S::ecalvello@who.int::c9dfdd63-2c12-40ec-9141-bdc893ad90f1" providerId="AD" clId="Web-{2AF96D4A-44D4-2A38-AE47-3E570449C2A8}" dt="2023-07-17T19:51:39.514" v="0"/>
          <pc:sldLayoutMkLst>
            <pc:docMk/>
            <pc:sldMasterMk cId="2988828761" sldId="2147483714"/>
            <pc:sldLayoutMk cId="3688646699" sldId="2147483725"/>
          </pc:sldLayoutMkLst>
        </pc:sldLayoutChg>
      </pc:sldMasterChg>
    </pc:docChg>
  </pc:docChgLst>
  <pc:docChgLst>
    <pc:chgData name="Rachel Tullet" userId="0500be93d1ba368d" providerId="LiveId" clId="{6C6C3AA1-066D-41BB-83A8-27FF29744214}"/>
    <pc:docChg chg="undo custSel addSld delSld modSld">
      <pc:chgData name="Rachel Tullet" userId="0500be93d1ba368d" providerId="LiveId" clId="{6C6C3AA1-066D-41BB-83A8-27FF29744214}" dt="2023-06-05T06:28:27.087" v="2751"/>
      <pc:docMkLst>
        <pc:docMk/>
      </pc:docMkLst>
      <pc:sldChg chg="modSp mod modNotesTx">
        <pc:chgData name="Rachel Tullet" userId="0500be93d1ba368d" providerId="LiveId" clId="{6C6C3AA1-066D-41BB-83A8-27FF29744214}" dt="2023-06-04T08:38:11.357" v="804" actId="20577"/>
        <pc:sldMkLst>
          <pc:docMk/>
          <pc:sldMk cId="3312395578" sldId="257"/>
        </pc:sldMkLst>
        <pc:spChg chg="mod">
          <ac:chgData name="Rachel Tullet" userId="0500be93d1ba368d" providerId="LiveId" clId="{6C6C3AA1-066D-41BB-83A8-27FF29744214}" dt="2023-06-04T08:38:00.457" v="800" actId="2711"/>
          <ac:spMkLst>
            <pc:docMk/>
            <pc:sldMk cId="3312395578" sldId="257"/>
            <ac:spMk id="2" creationId="{00000000-0000-0000-0000-000000000000}"/>
          </ac:spMkLst>
        </pc:spChg>
        <pc:spChg chg="mod">
          <ac:chgData name="Rachel Tullet" userId="0500be93d1ba368d" providerId="LiveId" clId="{6C6C3AA1-066D-41BB-83A8-27FF29744214}" dt="2023-06-04T08:38:06.480" v="801" actId="2711"/>
          <ac:spMkLst>
            <pc:docMk/>
            <pc:sldMk cId="3312395578" sldId="257"/>
            <ac:spMk id="3" creationId="{00000000-0000-0000-0000-000000000000}"/>
          </ac:spMkLst>
        </pc:spChg>
      </pc:sldChg>
      <pc:sldChg chg="modSp mod modNotesTx">
        <pc:chgData name="Rachel Tullet" userId="0500be93d1ba368d" providerId="LiveId" clId="{6C6C3AA1-066D-41BB-83A8-27FF29744214}" dt="2023-06-04T08:37:51.684" v="799" actId="1076"/>
        <pc:sldMkLst>
          <pc:docMk/>
          <pc:sldMk cId="4165122697" sldId="258"/>
        </pc:sldMkLst>
        <pc:spChg chg="mod">
          <ac:chgData name="Rachel Tullet" userId="0500be93d1ba368d" providerId="LiveId" clId="{6C6C3AA1-066D-41BB-83A8-27FF29744214}" dt="2023-06-04T08:37:51.684" v="799" actId="1076"/>
          <ac:spMkLst>
            <pc:docMk/>
            <pc:sldMk cId="4165122697" sldId="258"/>
            <ac:spMk id="8" creationId="{FAC4519F-AA62-E069-25DF-4F81B95855C2}"/>
          </ac:spMkLst>
        </pc:spChg>
        <pc:picChg chg="mod">
          <ac:chgData name="Rachel Tullet" userId="0500be93d1ba368d" providerId="LiveId" clId="{6C6C3AA1-066D-41BB-83A8-27FF29744214}" dt="2023-06-04T08:37:49.122" v="798" actId="1076"/>
          <ac:picMkLst>
            <pc:docMk/>
            <pc:sldMk cId="4165122697" sldId="258"/>
            <ac:picMk id="3" creationId="{74C1D142-BBC6-87CC-B656-EA4550581568}"/>
          </ac:picMkLst>
        </pc:picChg>
      </pc:sldChg>
      <pc:sldChg chg="modSp mod modNotesTx">
        <pc:chgData name="Rachel Tullet" userId="0500be93d1ba368d" providerId="LiveId" clId="{6C6C3AA1-066D-41BB-83A8-27FF29744214}" dt="2023-06-04T08:37:40.896" v="797" actId="20577"/>
        <pc:sldMkLst>
          <pc:docMk/>
          <pc:sldMk cId="2523615951" sldId="259"/>
        </pc:sldMkLst>
        <pc:spChg chg="mod">
          <ac:chgData name="Rachel Tullet" userId="0500be93d1ba368d" providerId="LiveId" clId="{6C6C3AA1-066D-41BB-83A8-27FF29744214}" dt="2023-06-04T08:37:10.357" v="792" actId="20577"/>
          <ac:spMkLst>
            <pc:docMk/>
            <pc:sldMk cId="2523615951" sldId="259"/>
            <ac:spMk id="4" creationId="{00000000-0000-0000-0000-000000000000}"/>
          </ac:spMkLst>
        </pc:spChg>
        <pc:spChg chg="mod">
          <ac:chgData name="Rachel Tullet" userId="0500be93d1ba368d" providerId="LiveId" clId="{6C6C3AA1-066D-41BB-83A8-27FF29744214}" dt="2023-06-04T08:37:23.461" v="795" actId="1076"/>
          <ac:spMkLst>
            <pc:docMk/>
            <pc:sldMk cId="2523615951" sldId="259"/>
            <ac:spMk id="8" creationId="{832281C3-F01D-6A56-3104-30ACF3D076BB}"/>
          </ac:spMkLst>
        </pc:spChg>
        <pc:picChg chg="mod ord">
          <ac:chgData name="Rachel Tullet" userId="0500be93d1ba368d" providerId="LiveId" clId="{6C6C3AA1-066D-41BB-83A8-27FF29744214}" dt="2023-06-04T08:37:18.792" v="794" actId="1076"/>
          <ac:picMkLst>
            <pc:docMk/>
            <pc:sldMk cId="2523615951" sldId="259"/>
            <ac:picMk id="3" creationId="{0E93A944-F7D8-7D39-EB49-A93056C7212A}"/>
          </ac:picMkLst>
        </pc:picChg>
        <pc:picChg chg="mod">
          <ac:chgData name="Rachel Tullet" userId="0500be93d1ba368d" providerId="LiveId" clId="{6C6C3AA1-066D-41BB-83A8-27FF29744214}" dt="2023-06-04T08:37:25.866" v="796" actId="1076"/>
          <ac:picMkLst>
            <pc:docMk/>
            <pc:sldMk cId="2523615951" sldId="259"/>
            <ac:picMk id="7" creationId="{00000000-0000-0000-0000-000000000000}"/>
          </ac:picMkLst>
        </pc:picChg>
      </pc:sldChg>
      <pc:sldChg chg="modSp mod modNotesTx">
        <pc:chgData name="Rachel Tullet" userId="0500be93d1ba368d" providerId="LiveId" clId="{6C6C3AA1-066D-41BB-83A8-27FF29744214}" dt="2023-06-04T08:36:45.525" v="785" actId="1076"/>
        <pc:sldMkLst>
          <pc:docMk/>
          <pc:sldMk cId="221982210" sldId="260"/>
        </pc:sldMkLst>
        <pc:spChg chg="mod">
          <ac:chgData name="Rachel Tullet" userId="0500be93d1ba368d" providerId="LiveId" clId="{6C6C3AA1-066D-41BB-83A8-27FF29744214}" dt="2023-06-04T08:36:43.981" v="784" actId="1076"/>
          <ac:spMkLst>
            <pc:docMk/>
            <pc:sldMk cId="221982210" sldId="260"/>
            <ac:spMk id="2" creationId="{00000000-0000-0000-0000-000000000000}"/>
          </ac:spMkLst>
        </pc:spChg>
        <pc:spChg chg="mod">
          <ac:chgData name="Rachel Tullet" userId="0500be93d1ba368d" providerId="LiveId" clId="{6C6C3AA1-066D-41BB-83A8-27FF29744214}" dt="2023-06-04T08:36:41.351" v="783" actId="1076"/>
          <ac:spMkLst>
            <pc:docMk/>
            <pc:sldMk cId="221982210" sldId="260"/>
            <ac:spMk id="4" creationId="{00000000-0000-0000-0000-000000000000}"/>
          </ac:spMkLst>
        </pc:spChg>
        <pc:picChg chg="mod">
          <ac:chgData name="Rachel Tullet" userId="0500be93d1ba368d" providerId="LiveId" clId="{6C6C3AA1-066D-41BB-83A8-27FF29744214}" dt="2023-06-04T08:36:45.525" v="785" actId="1076"/>
          <ac:picMkLst>
            <pc:docMk/>
            <pc:sldMk cId="221982210" sldId="260"/>
            <ac:picMk id="9" creationId="{00000000-0000-0000-0000-000000000000}"/>
          </ac:picMkLst>
        </pc:picChg>
      </pc:sldChg>
      <pc:sldChg chg="modSp mod modNotesTx">
        <pc:chgData name="Rachel Tullet" userId="0500be93d1ba368d" providerId="LiveId" clId="{6C6C3AA1-066D-41BB-83A8-27FF29744214}" dt="2023-06-04T08:36:36.062" v="782" actId="20577"/>
        <pc:sldMkLst>
          <pc:docMk/>
          <pc:sldMk cId="2381694177" sldId="261"/>
        </pc:sldMkLst>
        <pc:spChg chg="mod">
          <ac:chgData name="Rachel Tullet" userId="0500be93d1ba368d" providerId="LiveId" clId="{6C6C3AA1-066D-41BB-83A8-27FF29744214}" dt="2023-06-04T08:35:45.080" v="772" actId="27636"/>
          <ac:spMkLst>
            <pc:docMk/>
            <pc:sldMk cId="2381694177" sldId="261"/>
            <ac:spMk id="4" creationId="{00000000-0000-0000-0000-000000000000}"/>
          </ac:spMkLst>
        </pc:spChg>
        <pc:spChg chg="mod">
          <ac:chgData name="Rachel Tullet" userId="0500be93d1ba368d" providerId="LiveId" clId="{6C6C3AA1-066D-41BB-83A8-27FF29744214}" dt="2023-06-04T08:36:11.779" v="778" actId="1076"/>
          <ac:spMkLst>
            <pc:docMk/>
            <pc:sldMk cId="2381694177" sldId="261"/>
            <ac:spMk id="8" creationId="{DEEC811D-CD7B-5545-6B9B-A5BC30CE81A2}"/>
          </ac:spMkLst>
        </pc:spChg>
        <pc:picChg chg="mod ord">
          <ac:chgData name="Rachel Tullet" userId="0500be93d1ba368d" providerId="LiveId" clId="{6C6C3AA1-066D-41BB-83A8-27FF29744214}" dt="2023-06-04T08:36:08.982" v="777" actId="1076"/>
          <ac:picMkLst>
            <pc:docMk/>
            <pc:sldMk cId="2381694177" sldId="261"/>
            <ac:picMk id="3" creationId="{35CD9D31-5C29-A5F4-B215-79534682A395}"/>
          </ac:picMkLst>
        </pc:picChg>
      </pc:sldChg>
      <pc:sldChg chg="modSp mod modNotesTx">
        <pc:chgData name="Rachel Tullet" userId="0500be93d1ba368d" providerId="LiveId" clId="{6C6C3AA1-066D-41BB-83A8-27FF29744214}" dt="2023-06-04T08:35:35.478" v="770" actId="1076"/>
        <pc:sldMkLst>
          <pc:docMk/>
          <pc:sldMk cId="1485429818" sldId="262"/>
        </pc:sldMkLst>
        <pc:spChg chg="mod">
          <ac:chgData name="Rachel Tullet" userId="0500be93d1ba368d" providerId="LiveId" clId="{6C6C3AA1-066D-41BB-83A8-27FF29744214}" dt="2023-06-04T08:35:21.019" v="768" actId="2711"/>
          <ac:spMkLst>
            <pc:docMk/>
            <pc:sldMk cId="1485429818" sldId="262"/>
            <ac:spMk id="5" creationId="{00000000-0000-0000-0000-000000000000}"/>
          </ac:spMkLst>
        </pc:spChg>
        <pc:spChg chg="mod">
          <ac:chgData name="Rachel Tullet" userId="0500be93d1ba368d" providerId="LiveId" clId="{6C6C3AA1-066D-41BB-83A8-27FF29744214}" dt="2023-06-04T08:35:35.478" v="770" actId="1076"/>
          <ac:spMkLst>
            <pc:docMk/>
            <pc:sldMk cId="1485429818" sldId="262"/>
            <ac:spMk id="6" creationId="{A540DA93-B84D-A2E7-1164-67DF9D5A3285}"/>
          </ac:spMkLst>
        </pc:spChg>
        <pc:picChg chg="mod">
          <ac:chgData name="Rachel Tullet" userId="0500be93d1ba368d" providerId="LiveId" clId="{6C6C3AA1-066D-41BB-83A8-27FF29744214}" dt="2023-06-04T08:35:30.165" v="769" actId="1076"/>
          <ac:picMkLst>
            <pc:docMk/>
            <pc:sldMk cId="1485429818" sldId="262"/>
            <ac:picMk id="3" creationId="{62FB8F0E-1F73-7AEE-3220-99AD62655344}"/>
          </ac:picMkLst>
        </pc:picChg>
      </pc:sldChg>
      <pc:sldChg chg="delSp modSp mod modNotesTx">
        <pc:chgData name="Rachel Tullet" userId="0500be93d1ba368d" providerId="LiveId" clId="{6C6C3AA1-066D-41BB-83A8-27FF29744214}" dt="2023-06-04T08:35:13.206" v="767" actId="1076"/>
        <pc:sldMkLst>
          <pc:docMk/>
          <pc:sldMk cId="2510479875" sldId="263"/>
        </pc:sldMkLst>
        <pc:spChg chg="del">
          <ac:chgData name="Rachel Tullet" userId="0500be93d1ba368d" providerId="LiveId" clId="{6C6C3AA1-066D-41BB-83A8-27FF29744214}" dt="2023-06-04T08:33:50.550" v="748" actId="478"/>
          <ac:spMkLst>
            <pc:docMk/>
            <pc:sldMk cId="2510479875" sldId="263"/>
            <ac:spMk id="4" creationId="{2717778B-F097-3483-9395-A20828E7E6E6}"/>
          </ac:spMkLst>
        </pc:spChg>
        <pc:spChg chg="mod">
          <ac:chgData name="Rachel Tullet" userId="0500be93d1ba368d" providerId="LiveId" clId="{6C6C3AA1-066D-41BB-83A8-27FF29744214}" dt="2023-06-04T08:35:13.206" v="767" actId="1076"/>
          <ac:spMkLst>
            <pc:docMk/>
            <pc:sldMk cId="2510479875" sldId="263"/>
            <ac:spMk id="6" creationId="{68C8673F-B210-C3D0-5526-9D2E926F7D6C}"/>
          </ac:spMkLst>
        </pc:spChg>
        <pc:picChg chg="mod">
          <ac:chgData name="Rachel Tullet" userId="0500be93d1ba368d" providerId="LiveId" clId="{6C6C3AA1-066D-41BB-83A8-27FF29744214}" dt="2023-06-04T08:35:05.826" v="766" actId="1076"/>
          <ac:picMkLst>
            <pc:docMk/>
            <pc:sldMk cId="2510479875" sldId="263"/>
            <ac:picMk id="3" creationId="{9698CDEA-AD2F-BB9E-5977-BA32ECCB2949}"/>
          </ac:picMkLst>
        </pc:picChg>
      </pc:sldChg>
      <pc:sldChg chg="modNotesTx">
        <pc:chgData name="Rachel Tullet" userId="0500be93d1ba368d" providerId="LiveId" clId="{6C6C3AA1-066D-41BB-83A8-27FF29744214}" dt="2023-06-04T08:33:35.483" v="747" actId="20577"/>
        <pc:sldMkLst>
          <pc:docMk/>
          <pc:sldMk cId="1699166553" sldId="264"/>
        </pc:sldMkLst>
      </pc:sldChg>
      <pc:sldChg chg="modSp mod modNotesTx">
        <pc:chgData name="Rachel Tullet" userId="0500be93d1ba368d" providerId="LiveId" clId="{6C6C3AA1-066D-41BB-83A8-27FF29744214}" dt="2023-06-04T08:31:59.214" v="746" actId="1076"/>
        <pc:sldMkLst>
          <pc:docMk/>
          <pc:sldMk cId="1691504987" sldId="265"/>
        </pc:sldMkLst>
        <pc:picChg chg="mod">
          <ac:chgData name="Rachel Tullet" userId="0500be93d1ba368d" providerId="LiveId" clId="{6C6C3AA1-066D-41BB-83A8-27FF29744214}" dt="2023-06-04T08:31:59.214" v="746" actId="1076"/>
          <ac:picMkLst>
            <pc:docMk/>
            <pc:sldMk cId="1691504987" sldId="265"/>
            <ac:picMk id="9" creationId="{F6A2F83D-1870-F064-8E44-E6D2AE819FBD}"/>
          </ac:picMkLst>
        </pc:picChg>
      </pc:sldChg>
      <pc:sldChg chg="modNotesTx">
        <pc:chgData name="Rachel Tullet" userId="0500be93d1ba368d" providerId="LiveId" clId="{6C6C3AA1-066D-41BB-83A8-27FF29744214}" dt="2023-06-04T08:25:55.272" v="677"/>
        <pc:sldMkLst>
          <pc:docMk/>
          <pc:sldMk cId="3270955575" sldId="266"/>
        </pc:sldMkLst>
      </pc:sldChg>
      <pc:sldChg chg="modSp mod modNotesTx">
        <pc:chgData name="Rachel Tullet" userId="0500be93d1ba368d" providerId="LiveId" clId="{6C6C3AA1-066D-41BB-83A8-27FF29744214}" dt="2023-06-04T08:31:43.397" v="745" actId="1076"/>
        <pc:sldMkLst>
          <pc:docMk/>
          <pc:sldMk cId="3112846660" sldId="267"/>
        </pc:sldMkLst>
        <pc:spChg chg="mod">
          <ac:chgData name="Rachel Tullet" userId="0500be93d1ba368d" providerId="LiveId" clId="{6C6C3AA1-066D-41BB-83A8-27FF29744214}" dt="2023-06-04T08:31:33.234" v="743" actId="2711"/>
          <ac:spMkLst>
            <pc:docMk/>
            <pc:sldMk cId="3112846660" sldId="267"/>
            <ac:spMk id="3" creationId="{00000000-0000-0000-0000-000000000000}"/>
          </ac:spMkLst>
        </pc:spChg>
        <pc:spChg chg="mod">
          <ac:chgData name="Rachel Tullet" userId="0500be93d1ba368d" providerId="LiveId" clId="{6C6C3AA1-066D-41BB-83A8-27FF29744214}" dt="2023-06-04T08:31:13.722" v="741" actId="2711"/>
          <ac:spMkLst>
            <pc:docMk/>
            <pc:sldMk cId="3112846660" sldId="267"/>
            <ac:spMk id="10" creationId="{B8E1CF79-67DE-6546-272B-D1F5E2E412AE}"/>
          </ac:spMkLst>
        </pc:spChg>
        <pc:spChg chg="mod">
          <ac:chgData name="Rachel Tullet" userId="0500be93d1ba368d" providerId="LiveId" clId="{6C6C3AA1-066D-41BB-83A8-27FF29744214}" dt="2023-06-04T08:31:43.397" v="745" actId="1076"/>
          <ac:spMkLst>
            <pc:docMk/>
            <pc:sldMk cId="3112846660" sldId="267"/>
            <ac:spMk id="12" creationId="{7D16AD48-DC68-7E84-388B-9939B7ABCD36}"/>
          </ac:spMkLst>
        </pc:spChg>
        <pc:picChg chg="mod">
          <ac:chgData name="Rachel Tullet" userId="0500be93d1ba368d" providerId="LiveId" clId="{6C6C3AA1-066D-41BB-83A8-27FF29744214}" dt="2023-06-04T08:31:40.056" v="744" actId="1076"/>
          <ac:picMkLst>
            <pc:docMk/>
            <pc:sldMk cId="3112846660" sldId="267"/>
            <ac:picMk id="5" creationId="{5DB5A91E-71C9-340D-9971-869BB39FE290}"/>
          </ac:picMkLst>
        </pc:picChg>
      </pc:sldChg>
      <pc:sldChg chg="modSp mod modNotesTx">
        <pc:chgData name="Rachel Tullet" userId="0500be93d1ba368d" providerId="LiveId" clId="{6C6C3AA1-066D-41BB-83A8-27FF29744214}" dt="2023-06-04T08:31:21.384" v="742" actId="2711"/>
        <pc:sldMkLst>
          <pc:docMk/>
          <pc:sldMk cId="3927718390" sldId="268"/>
        </pc:sldMkLst>
        <pc:spChg chg="mod">
          <ac:chgData name="Rachel Tullet" userId="0500be93d1ba368d" providerId="LiveId" clId="{6C6C3AA1-066D-41BB-83A8-27FF29744214}" dt="2023-06-04T08:31:21.384" v="742" actId="2711"/>
          <ac:spMkLst>
            <pc:docMk/>
            <pc:sldMk cId="3927718390" sldId="268"/>
            <ac:spMk id="2" creationId="{00000000-0000-0000-0000-000000000000}"/>
          </ac:spMkLst>
        </pc:spChg>
        <pc:spChg chg="mod">
          <ac:chgData name="Rachel Tullet" userId="0500be93d1ba368d" providerId="LiveId" clId="{6C6C3AA1-066D-41BB-83A8-27FF29744214}" dt="2023-06-04T08:30:39.012" v="736" actId="1076"/>
          <ac:spMkLst>
            <pc:docMk/>
            <pc:sldMk cId="3927718390" sldId="268"/>
            <ac:spMk id="8" creationId="{3D4D0126-E307-F28E-24EC-F6D1FB5EDC86}"/>
          </ac:spMkLst>
        </pc:spChg>
        <pc:picChg chg="mod">
          <ac:chgData name="Rachel Tullet" userId="0500be93d1ba368d" providerId="LiveId" clId="{6C6C3AA1-066D-41BB-83A8-27FF29744214}" dt="2023-06-04T08:30:35.531" v="735" actId="1076"/>
          <ac:picMkLst>
            <pc:docMk/>
            <pc:sldMk cId="3927718390" sldId="268"/>
            <ac:picMk id="4" creationId="{17FE6C55-6D29-0252-1E25-35279138ACFE}"/>
          </ac:picMkLst>
        </pc:picChg>
      </pc:sldChg>
      <pc:sldChg chg="modNotesTx">
        <pc:chgData name="Rachel Tullet" userId="0500be93d1ba368d" providerId="LiveId" clId="{6C6C3AA1-066D-41BB-83A8-27FF29744214}" dt="2023-06-04T08:30:12.677" v="734" actId="20577"/>
        <pc:sldMkLst>
          <pc:docMk/>
          <pc:sldMk cId="3132961280" sldId="269"/>
        </pc:sldMkLst>
      </pc:sldChg>
      <pc:sldChg chg="modNotesTx">
        <pc:chgData name="Rachel Tullet" userId="0500be93d1ba368d" providerId="LiveId" clId="{6C6C3AA1-066D-41BB-83A8-27FF29744214}" dt="2023-06-04T08:25:34.379" v="661"/>
        <pc:sldMkLst>
          <pc:docMk/>
          <pc:sldMk cId="2101679663" sldId="270"/>
        </pc:sldMkLst>
      </pc:sldChg>
      <pc:sldChg chg="modNotesTx">
        <pc:chgData name="Rachel Tullet" userId="0500be93d1ba368d" providerId="LiveId" clId="{6C6C3AA1-066D-41BB-83A8-27FF29744214}" dt="2023-06-04T08:29:44.936" v="732" actId="20577"/>
        <pc:sldMkLst>
          <pc:docMk/>
          <pc:sldMk cId="3783166609" sldId="271"/>
        </pc:sldMkLst>
      </pc:sldChg>
      <pc:sldChg chg="modNotesTx">
        <pc:chgData name="Rachel Tullet" userId="0500be93d1ba368d" providerId="LiveId" clId="{6C6C3AA1-066D-41BB-83A8-27FF29744214}" dt="2023-06-04T08:26:46.792" v="710" actId="20577"/>
        <pc:sldMkLst>
          <pc:docMk/>
          <pc:sldMk cId="4280711015" sldId="272"/>
        </pc:sldMkLst>
      </pc:sldChg>
      <pc:sldChg chg="modSp mod modNotesTx">
        <pc:chgData name="Rachel Tullet" userId="0500be93d1ba368d" providerId="LiveId" clId="{6C6C3AA1-066D-41BB-83A8-27FF29744214}" dt="2023-06-04T08:25:15.886" v="655"/>
        <pc:sldMkLst>
          <pc:docMk/>
          <pc:sldMk cId="2932103900" sldId="273"/>
        </pc:sldMkLst>
        <pc:spChg chg="mod">
          <ac:chgData name="Rachel Tullet" userId="0500be93d1ba368d" providerId="LiveId" clId="{6C6C3AA1-066D-41BB-83A8-27FF29744214}" dt="2023-06-04T08:25:01.486" v="653" actId="1076"/>
          <ac:spMkLst>
            <pc:docMk/>
            <pc:sldMk cId="2932103900" sldId="273"/>
            <ac:spMk id="7" creationId="{AA539AE0-1328-E64C-03FA-11E79CDC7049}"/>
          </ac:spMkLst>
        </pc:spChg>
      </pc:sldChg>
      <pc:sldChg chg="modNotesTx">
        <pc:chgData name="Rachel Tullet" userId="0500be93d1ba368d" providerId="LiveId" clId="{6C6C3AA1-066D-41BB-83A8-27FF29744214}" dt="2023-06-04T08:25:20.674" v="656"/>
        <pc:sldMkLst>
          <pc:docMk/>
          <pc:sldMk cId="3371558948" sldId="274"/>
        </pc:sldMkLst>
      </pc:sldChg>
      <pc:sldChg chg="modNotesTx">
        <pc:chgData name="Rachel Tullet" userId="0500be93d1ba368d" providerId="LiveId" clId="{6C6C3AA1-066D-41BB-83A8-27FF29744214}" dt="2023-06-04T07:35:01.911" v="626" actId="20577"/>
        <pc:sldMkLst>
          <pc:docMk/>
          <pc:sldMk cId="2678712578" sldId="275"/>
        </pc:sldMkLst>
      </pc:sldChg>
      <pc:sldChg chg="modNotesTx">
        <pc:chgData name="Rachel Tullet" userId="0500be93d1ba368d" providerId="LiveId" clId="{6C6C3AA1-066D-41BB-83A8-27FF29744214}" dt="2023-06-04T07:33:53.471" v="413" actId="20577"/>
        <pc:sldMkLst>
          <pc:docMk/>
          <pc:sldMk cId="3015213305" sldId="277"/>
        </pc:sldMkLst>
      </pc:sldChg>
      <pc:sldChg chg="modNotesTx">
        <pc:chgData name="Rachel Tullet" userId="0500be93d1ba368d" providerId="LiveId" clId="{6C6C3AA1-066D-41BB-83A8-27FF29744214}" dt="2023-06-04T07:33:23.037" v="400" actId="20577"/>
        <pc:sldMkLst>
          <pc:docMk/>
          <pc:sldMk cId="3643795090" sldId="278"/>
        </pc:sldMkLst>
      </pc:sldChg>
      <pc:sldChg chg="modNotesTx">
        <pc:chgData name="Rachel Tullet" userId="0500be93d1ba368d" providerId="LiveId" clId="{6C6C3AA1-066D-41BB-83A8-27FF29744214}" dt="2023-06-04T07:33:04.172" v="390" actId="20577"/>
        <pc:sldMkLst>
          <pc:docMk/>
          <pc:sldMk cId="3137989887" sldId="279"/>
        </pc:sldMkLst>
      </pc:sldChg>
      <pc:sldChg chg="modSp mod">
        <pc:chgData name="Rachel Tullet" userId="0500be93d1ba368d" providerId="LiveId" clId="{6C6C3AA1-066D-41BB-83A8-27FF29744214}" dt="2023-06-04T08:50:54.739" v="1058" actId="255"/>
        <pc:sldMkLst>
          <pc:docMk/>
          <pc:sldMk cId="2088187516" sldId="280"/>
        </pc:sldMkLst>
        <pc:spChg chg="mod">
          <ac:chgData name="Rachel Tullet" userId="0500be93d1ba368d" providerId="LiveId" clId="{6C6C3AA1-066D-41BB-83A8-27FF29744214}" dt="2023-06-04T08:50:54.739" v="1058" actId="255"/>
          <ac:spMkLst>
            <pc:docMk/>
            <pc:sldMk cId="2088187516" sldId="280"/>
            <ac:spMk id="3" creationId="{00000000-0000-0000-0000-000000000000}"/>
          </ac:spMkLst>
        </pc:spChg>
        <pc:spChg chg="mod">
          <ac:chgData name="Rachel Tullet" userId="0500be93d1ba368d" providerId="LiveId" clId="{6C6C3AA1-066D-41BB-83A8-27FF29744214}" dt="2023-06-04T08:50:45.569" v="1057" actId="1076"/>
          <ac:spMkLst>
            <pc:docMk/>
            <pc:sldMk cId="2088187516" sldId="280"/>
            <ac:spMk id="7" creationId="{299822CB-4189-7D93-86FA-5B6A489E2F7A}"/>
          </ac:spMkLst>
        </pc:spChg>
        <pc:picChg chg="mod">
          <ac:chgData name="Rachel Tullet" userId="0500be93d1ba368d" providerId="LiveId" clId="{6C6C3AA1-066D-41BB-83A8-27FF29744214}" dt="2023-06-04T08:50:41.550" v="1056" actId="1076"/>
          <ac:picMkLst>
            <pc:docMk/>
            <pc:sldMk cId="2088187516" sldId="280"/>
            <ac:picMk id="4" creationId="{F4B641C4-1327-F002-5529-D371E46C1397}"/>
          </ac:picMkLst>
        </pc:picChg>
      </pc:sldChg>
      <pc:sldChg chg="modNotesTx">
        <pc:chgData name="Rachel Tullet" userId="0500be93d1ba368d" providerId="LiveId" clId="{6C6C3AA1-066D-41BB-83A8-27FF29744214}" dt="2023-06-04T08:50:35.377" v="1055" actId="20577"/>
        <pc:sldMkLst>
          <pc:docMk/>
          <pc:sldMk cId="4044387848" sldId="281"/>
        </pc:sldMkLst>
      </pc:sldChg>
      <pc:sldChg chg="modNotesTx">
        <pc:chgData name="Rachel Tullet" userId="0500be93d1ba368d" providerId="LiveId" clId="{6C6C3AA1-066D-41BB-83A8-27FF29744214}" dt="2023-06-04T08:49:48.485" v="1046" actId="20577"/>
        <pc:sldMkLst>
          <pc:docMk/>
          <pc:sldMk cId="3945793941" sldId="283"/>
        </pc:sldMkLst>
      </pc:sldChg>
      <pc:sldChg chg="modNotesTx">
        <pc:chgData name="Rachel Tullet" userId="0500be93d1ba368d" providerId="LiveId" clId="{6C6C3AA1-066D-41BB-83A8-27FF29744214}" dt="2023-06-04T08:49:01.751" v="1044" actId="20577"/>
        <pc:sldMkLst>
          <pc:docMk/>
          <pc:sldMk cId="1990564208" sldId="284"/>
        </pc:sldMkLst>
      </pc:sldChg>
      <pc:sldChg chg="modNotesTx">
        <pc:chgData name="Rachel Tullet" userId="0500be93d1ba368d" providerId="LiveId" clId="{6C6C3AA1-066D-41BB-83A8-27FF29744214}" dt="2023-06-04T07:33:13.501" v="399" actId="20577"/>
        <pc:sldMkLst>
          <pc:docMk/>
          <pc:sldMk cId="3049693208" sldId="286"/>
        </pc:sldMkLst>
      </pc:sldChg>
      <pc:sldChg chg="modSp mod modNotesTx">
        <pc:chgData name="Rachel Tullet" userId="0500be93d1ba368d" providerId="LiveId" clId="{6C6C3AA1-066D-41BB-83A8-27FF29744214}" dt="2023-06-04T08:55:43.755" v="1185" actId="20577"/>
        <pc:sldMkLst>
          <pc:docMk/>
          <pc:sldMk cId="639662479" sldId="289"/>
        </pc:sldMkLst>
        <pc:spChg chg="mod">
          <ac:chgData name="Rachel Tullet" userId="0500be93d1ba368d" providerId="LiveId" clId="{6C6C3AA1-066D-41BB-83A8-27FF29744214}" dt="2023-06-04T08:55:12.657" v="1157" actId="2711"/>
          <ac:spMkLst>
            <pc:docMk/>
            <pc:sldMk cId="639662479" sldId="289"/>
            <ac:spMk id="2" creationId="{00000000-0000-0000-0000-000000000000}"/>
          </ac:spMkLst>
        </pc:spChg>
        <pc:spChg chg="mod">
          <ac:chgData name="Rachel Tullet" userId="0500be93d1ba368d" providerId="LiveId" clId="{6C6C3AA1-066D-41BB-83A8-27FF29744214}" dt="2023-06-04T08:55:26.128" v="1161" actId="2710"/>
          <ac:spMkLst>
            <pc:docMk/>
            <pc:sldMk cId="639662479" sldId="289"/>
            <ac:spMk id="3" creationId="{00000000-0000-0000-0000-000000000000}"/>
          </ac:spMkLst>
        </pc:spChg>
        <pc:picChg chg="mod">
          <ac:chgData name="Rachel Tullet" userId="0500be93d1ba368d" providerId="LiveId" clId="{6C6C3AA1-066D-41BB-83A8-27FF29744214}" dt="2023-06-04T08:55:06.231" v="1155" actId="1076"/>
          <ac:picMkLst>
            <pc:docMk/>
            <pc:sldMk cId="639662479" sldId="289"/>
            <ac:picMk id="5" creationId="{00000000-0000-0000-0000-000000000000}"/>
          </ac:picMkLst>
        </pc:picChg>
      </pc:sldChg>
      <pc:sldChg chg="modSp mod modNotesTx">
        <pc:chgData name="Rachel Tullet" userId="0500be93d1ba368d" providerId="LiveId" clId="{6C6C3AA1-066D-41BB-83A8-27FF29744214}" dt="2023-06-04T08:54:05.074" v="1125" actId="20577"/>
        <pc:sldMkLst>
          <pc:docMk/>
          <pc:sldMk cId="3642750120" sldId="290"/>
        </pc:sldMkLst>
        <pc:spChg chg="mod">
          <ac:chgData name="Rachel Tullet" userId="0500be93d1ba368d" providerId="LiveId" clId="{6C6C3AA1-066D-41BB-83A8-27FF29744214}" dt="2023-06-04T08:53:38.027" v="1113" actId="2711"/>
          <ac:spMkLst>
            <pc:docMk/>
            <pc:sldMk cId="3642750120" sldId="290"/>
            <ac:spMk id="2" creationId="{00000000-0000-0000-0000-000000000000}"/>
          </ac:spMkLst>
        </pc:spChg>
        <pc:spChg chg="mod">
          <ac:chgData name="Rachel Tullet" userId="0500be93d1ba368d" providerId="LiveId" clId="{6C6C3AA1-066D-41BB-83A8-27FF29744214}" dt="2023-06-04T08:54:05.074" v="1125" actId="20577"/>
          <ac:spMkLst>
            <pc:docMk/>
            <pc:sldMk cId="3642750120" sldId="290"/>
            <ac:spMk id="3" creationId="{00000000-0000-0000-0000-000000000000}"/>
          </ac:spMkLst>
        </pc:spChg>
        <pc:picChg chg="mod">
          <ac:chgData name="Rachel Tullet" userId="0500be93d1ba368d" providerId="LiveId" clId="{6C6C3AA1-066D-41BB-83A8-27FF29744214}" dt="2023-06-04T08:53:56.343" v="1123" actId="1076"/>
          <ac:picMkLst>
            <pc:docMk/>
            <pc:sldMk cId="3642750120" sldId="290"/>
            <ac:picMk id="5" creationId="{00000000-0000-0000-0000-000000000000}"/>
          </ac:picMkLst>
        </pc:picChg>
      </pc:sldChg>
      <pc:sldChg chg="modSp mod">
        <pc:chgData name="Rachel Tullet" userId="0500be93d1ba368d" providerId="LiveId" clId="{6C6C3AA1-066D-41BB-83A8-27FF29744214}" dt="2023-06-04T09:09:47.642" v="1726" actId="2711"/>
        <pc:sldMkLst>
          <pc:docMk/>
          <pc:sldMk cId="3682182767" sldId="294"/>
        </pc:sldMkLst>
        <pc:spChg chg="mod">
          <ac:chgData name="Rachel Tullet" userId="0500be93d1ba368d" providerId="LiveId" clId="{6C6C3AA1-066D-41BB-83A8-27FF29744214}" dt="2023-06-04T09:09:47.642" v="1726" actId="2711"/>
          <ac:spMkLst>
            <pc:docMk/>
            <pc:sldMk cId="3682182767" sldId="294"/>
            <ac:spMk id="3" creationId="{00000000-0000-0000-0000-000000000000}"/>
          </ac:spMkLst>
        </pc:spChg>
      </pc:sldChg>
      <pc:sldChg chg="modNotesTx">
        <pc:chgData name="Rachel Tullet" userId="0500be93d1ba368d" providerId="LiveId" clId="{6C6C3AA1-066D-41BB-83A8-27FF29744214}" dt="2023-06-04T09:13:29.526" v="2119" actId="20577"/>
        <pc:sldMkLst>
          <pc:docMk/>
          <pc:sldMk cId="3558267886" sldId="296"/>
        </pc:sldMkLst>
      </pc:sldChg>
      <pc:sldChg chg="modNotesTx">
        <pc:chgData name="Rachel Tullet" userId="0500be93d1ba368d" providerId="LiveId" clId="{6C6C3AA1-066D-41BB-83A8-27FF29744214}" dt="2023-06-04T09:13:47.245" v="2226" actId="20577"/>
        <pc:sldMkLst>
          <pc:docMk/>
          <pc:sldMk cId="2829923772" sldId="297"/>
        </pc:sldMkLst>
      </pc:sldChg>
      <pc:sldChg chg="modNotesTx">
        <pc:chgData name="Rachel Tullet" userId="0500be93d1ba368d" providerId="LiveId" clId="{6C6C3AA1-066D-41BB-83A8-27FF29744214}" dt="2023-06-04T09:14:00.261" v="2305" actId="20577"/>
        <pc:sldMkLst>
          <pc:docMk/>
          <pc:sldMk cId="1222721583" sldId="298"/>
        </pc:sldMkLst>
      </pc:sldChg>
      <pc:sldChg chg="modNotesTx">
        <pc:chgData name="Rachel Tullet" userId="0500be93d1ba368d" providerId="LiveId" clId="{6C6C3AA1-066D-41BB-83A8-27FF29744214}" dt="2023-06-04T09:14:30.263" v="2459" actId="20577"/>
        <pc:sldMkLst>
          <pc:docMk/>
          <pc:sldMk cId="3568861229" sldId="299"/>
        </pc:sldMkLst>
      </pc:sldChg>
      <pc:sldChg chg="modSp mod modNotesTx">
        <pc:chgData name="Rachel Tullet" userId="0500be93d1ba368d" providerId="LiveId" clId="{6C6C3AA1-066D-41BB-83A8-27FF29744214}" dt="2023-06-04T08:47:08.903" v="878" actId="20577"/>
        <pc:sldMkLst>
          <pc:docMk/>
          <pc:sldMk cId="3319851339" sldId="303"/>
        </pc:sldMkLst>
        <pc:spChg chg="mod">
          <ac:chgData name="Rachel Tullet" userId="0500be93d1ba368d" providerId="LiveId" clId="{6C6C3AA1-066D-41BB-83A8-27FF29744214}" dt="2023-06-04T08:46:55.033" v="873" actId="1076"/>
          <ac:spMkLst>
            <pc:docMk/>
            <pc:sldMk cId="3319851339" sldId="303"/>
            <ac:spMk id="4" creationId="{00000000-0000-0000-0000-000000000000}"/>
          </ac:spMkLst>
        </pc:spChg>
      </pc:sldChg>
      <pc:sldChg chg="modSp mod modNotesTx">
        <pc:chgData name="Rachel Tullet" userId="0500be93d1ba368d" providerId="LiveId" clId="{6C6C3AA1-066D-41BB-83A8-27FF29744214}" dt="2023-06-04T08:51:29.422" v="1062" actId="20577"/>
        <pc:sldMkLst>
          <pc:docMk/>
          <pc:sldMk cId="53175161" sldId="304"/>
        </pc:sldMkLst>
        <pc:spChg chg="mod">
          <ac:chgData name="Rachel Tullet" userId="0500be93d1ba368d" providerId="LiveId" clId="{6C6C3AA1-066D-41BB-83A8-27FF29744214}" dt="2023-06-04T08:51:22.560" v="1060" actId="1076"/>
          <ac:spMkLst>
            <pc:docMk/>
            <pc:sldMk cId="53175161" sldId="304"/>
            <ac:spMk id="6" creationId="{A6DEB2C5-8E34-1E3A-A456-E581B7446EBD}"/>
          </ac:spMkLst>
        </pc:spChg>
        <pc:picChg chg="mod">
          <ac:chgData name="Rachel Tullet" userId="0500be93d1ba368d" providerId="LiveId" clId="{6C6C3AA1-066D-41BB-83A8-27FF29744214}" dt="2023-06-04T08:51:19.099" v="1059" actId="1076"/>
          <ac:picMkLst>
            <pc:docMk/>
            <pc:sldMk cId="53175161" sldId="304"/>
            <ac:picMk id="4" creationId="{460FA9B9-9A85-B4A4-2B76-21738CB2D55D}"/>
          </ac:picMkLst>
        </pc:picChg>
      </pc:sldChg>
      <pc:sldChg chg="modSp mod modNotesTx">
        <pc:chgData name="Rachel Tullet" userId="0500be93d1ba368d" providerId="LiveId" clId="{6C6C3AA1-066D-41BB-83A8-27FF29744214}" dt="2023-06-04T08:52:35.623" v="1105" actId="20577"/>
        <pc:sldMkLst>
          <pc:docMk/>
          <pc:sldMk cId="1710038258" sldId="306"/>
        </pc:sldMkLst>
        <pc:spChg chg="mod">
          <ac:chgData name="Rachel Tullet" userId="0500be93d1ba368d" providerId="LiveId" clId="{6C6C3AA1-066D-41BB-83A8-27FF29744214}" dt="2023-06-04T08:52:02.919" v="1063" actId="1076"/>
          <ac:spMkLst>
            <pc:docMk/>
            <pc:sldMk cId="1710038258" sldId="306"/>
            <ac:spMk id="2" creationId="{00000000-0000-0000-0000-000000000000}"/>
          </ac:spMkLst>
        </pc:spChg>
      </pc:sldChg>
      <pc:sldChg chg="modSp mod modNotesTx">
        <pc:chgData name="Rachel Tullet" userId="0500be93d1ba368d" providerId="LiveId" clId="{6C6C3AA1-066D-41BB-83A8-27FF29744214}" dt="2023-06-04T08:52:53.854" v="1108" actId="1076"/>
        <pc:sldMkLst>
          <pc:docMk/>
          <pc:sldMk cId="2471671368" sldId="307"/>
        </pc:sldMkLst>
        <pc:spChg chg="mod">
          <ac:chgData name="Rachel Tullet" userId="0500be93d1ba368d" providerId="LiveId" clId="{6C6C3AA1-066D-41BB-83A8-27FF29744214}" dt="2023-06-04T08:52:53.854" v="1108" actId="1076"/>
          <ac:spMkLst>
            <pc:docMk/>
            <pc:sldMk cId="2471671368" sldId="307"/>
            <ac:spMk id="7" creationId="{0A0E95E0-A480-00C8-697C-8A3DE19FCA23}"/>
          </ac:spMkLst>
        </pc:spChg>
        <pc:picChg chg="mod">
          <ac:chgData name="Rachel Tullet" userId="0500be93d1ba368d" providerId="LiveId" clId="{6C6C3AA1-066D-41BB-83A8-27FF29744214}" dt="2023-06-04T08:52:51.188" v="1107" actId="1076"/>
          <ac:picMkLst>
            <pc:docMk/>
            <pc:sldMk cId="2471671368" sldId="307"/>
            <ac:picMk id="4" creationId="{6A95AD39-5FC4-3EF2-A8E3-D54D530E424E}"/>
          </ac:picMkLst>
        </pc:picChg>
      </pc:sldChg>
      <pc:sldChg chg="modSp mod">
        <pc:chgData name="Rachel Tullet" userId="0500be93d1ba368d" providerId="LiveId" clId="{6C6C3AA1-066D-41BB-83A8-27FF29744214}" dt="2023-06-04T08:53:06.729" v="1110" actId="255"/>
        <pc:sldMkLst>
          <pc:docMk/>
          <pc:sldMk cId="3641927658" sldId="308"/>
        </pc:sldMkLst>
        <pc:spChg chg="mod">
          <ac:chgData name="Rachel Tullet" userId="0500be93d1ba368d" providerId="LiveId" clId="{6C6C3AA1-066D-41BB-83A8-27FF29744214}" dt="2023-06-04T08:53:06.729" v="1110" actId="255"/>
          <ac:spMkLst>
            <pc:docMk/>
            <pc:sldMk cId="3641927658" sldId="308"/>
            <ac:spMk id="3" creationId="{00000000-0000-0000-0000-000000000000}"/>
          </ac:spMkLst>
        </pc:spChg>
      </pc:sldChg>
      <pc:sldChg chg="modSp mod modNotesTx">
        <pc:chgData name="Rachel Tullet" userId="0500be93d1ba368d" providerId="LiveId" clId="{6C6C3AA1-066D-41BB-83A8-27FF29744214}" dt="2023-06-04T08:59:17.644" v="1304" actId="1076"/>
        <pc:sldMkLst>
          <pc:docMk/>
          <pc:sldMk cId="391829161" sldId="310"/>
        </pc:sldMkLst>
        <pc:spChg chg="mod">
          <ac:chgData name="Rachel Tullet" userId="0500be93d1ba368d" providerId="LiveId" clId="{6C6C3AA1-066D-41BB-83A8-27FF29744214}" dt="2023-06-04T08:59:17.644" v="1304" actId="1076"/>
          <ac:spMkLst>
            <pc:docMk/>
            <pc:sldMk cId="391829161" sldId="310"/>
            <ac:spMk id="2" creationId="{00000000-0000-0000-0000-000000000000}"/>
          </ac:spMkLst>
        </pc:spChg>
        <pc:spChg chg="mod">
          <ac:chgData name="Rachel Tullet" userId="0500be93d1ba368d" providerId="LiveId" clId="{6C6C3AA1-066D-41BB-83A8-27FF29744214}" dt="2023-06-04T08:59:16.828" v="1303" actId="1076"/>
          <ac:spMkLst>
            <pc:docMk/>
            <pc:sldMk cId="391829161" sldId="310"/>
            <ac:spMk id="3" creationId="{00000000-0000-0000-0000-000000000000}"/>
          </ac:spMkLst>
        </pc:spChg>
      </pc:sldChg>
      <pc:sldChg chg="modNotesTx">
        <pc:chgData name="Rachel Tullet" userId="0500be93d1ba368d" providerId="LiveId" clId="{6C6C3AA1-066D-41BB-83A8-27FF29744214}" dt="2023-06-04T09:02:40.264" v="1422" actId="20577"/>
        <pc:sldMkLst>
          <pc:docMk/>
          <pc:sldMk cId="1676121591" sldId="315"/>
        </pc:sldMkLst>
      </pc:sldChg>
      <pc:sldChg chg="delSp mod modNotesTx">
        <pc:chgData name="Rachel Tullet" userId="0500be93d1ba368d" providerId="LiveId" clId="{6C6C3AA1-066D-41BB-83A8-27FF29744214}" dt="2023-06-04T09:03:22.735" v="1470" actId="20577"/>
        <pc:sldMkLst>
          <pc:docMk/>
          <pc:sldMk cId="2153487210" sldId="316"/>
        </pc:sldMkLst>
        <pc:spChg chg="del">
          <ac:chgData name="Rachel Tullet" userId="0500be93d1ba368d" providerId="LiveId" clId="{6C6C3AA1-066D-41BB-83A8-27FF29744214}" dt="2023-06-04T09:02:44.797" v="1423" actId="478"/>
          <ac:spMkLst>
            <pc:docMk/>
            <pc:sldMk cId="2153487210" sldId="316"/>
            <ac:spMk id="9" creationId="{3BC46147-1E7C-941D-16DF-C526D09C172A}"/>
          </ac:spMkLst>
        </pc:spChg>
      </pc:sldChg>
      <pc:sldChg chg="modSp mod">
        <pc:chgData name="Rachel Tullet" userId="0500be93d1ba368d" providerId="LiveId" clId="{6C6C3AA1-066D-41BB-83A8-27FF29744214}" dt="2023-06-04T09:03:39.644" v="1473" actId="1076"/>
        <pc:sldMkLst>
          <pc:docMk/>
          <pc:sldMk cId="954873400" sldId="317"/>
        </pc:sldMkLst>
        <pc:spChg chg="mod">
          <ac:chgData name="Rachel Tullet" userId="0500be93d1ba368d" providerId="LiveId" clId="{6C6C3AA1-066D-41BB-83A8-27FF29744214}" dt="2023-06-04T09:03:33.450" v="1471" actId="1076"/>
          <ac:spMkLst>
            <pc:docMk/>
            <pc:sldMk cId="954873400" sldId="317"/>
            <ac:spMk id="3" creationId="{00000000-0000-0000-0000-000000000000}"/>
          </ac:spMkLst>
        </pc:spChg>
        <pc:spChg chg="mod">
          <ac:chgData name="Rachel Tullet" userId="0500be93d1ba368d" providerId="LiveId" clId="{6C6C3AA1-066D-41BB-83A8-27FF29744214}" dt="2023-06-04T09:03:39.644" v="1473" actId="1076"/>
          <ac:spMkLst>
            <pc:docMk/>
            <pc:sldMk cId="954873400" sldId="317"/>
            <ac:spMk id="5" creationId="{D89BF98E-631D-A2B5-EBED-4087CA877C2C}"/>
          </ac:spMkLst>
        </pc:spChg>
        <pc:picChg chg="mod">
          <ac:chgData name="Rachel Tullet" userId="0500be93d1ba368d" providerId="LiveId" clId="{6C6C3AA1-066D-41BB-83A8-27FF29744214}" dt="2023-06-04T09:03:37.024" v="1472" actId="1076"/>
          <ac:picMkLst>
            <pc:docMk/>
            <pc:sldMk cId="954873400" sldId="317"/>
            <ac:picMk id="4" creationId="{AEB9318E-DA65-81A8-A443-F0BAAB68E7BD}"/>
          </ac:picMkLst>
        </pc:picChg>
      </pc:sldChg>
      <pc:sldChg chg="modNotesTx">
        <pc:chgData name="Rachel Tullet" userId="0500be93d1ba368d" providerId="LiveId" clId="{6C6C3AA1-066D-41BB-83A8-27FF29744214}" dt="2023-06-04T09:04:28.743" v="1484" actId="20577"/>
        <pc:sldMkLst>
          <pc:docMk/>
          <pc:sldMk cId="2654894668" sldId="318"/>
        </pc:sldMkLst>
      </pc:sldChg>
      <pc:sldChg chg="modSp mod modNotesTx">
        <pc:chgData name="Rachel Tullet" userId="0500be93d1ba368d" providerId="LiveId" clId="{6C6C3AA1-066D-41BB-83A8-27FF29744214}" dt="2023-06-04T09:04:52.205" v="1489" actId="20577"/>
        <pc:sldMkLst>
          <pc:docMk/>
          <pc:sldMk cId="3804707133" sldId="319"/>
        </pc:sldMkLst>
        <pc:spChg chg="mod">
          <ac:chgData name="Rachel Tullet" userId="0500be93d1ba368d" providerId="LiveId" clId="{6C6C3AA1-066D-41BB-83A8-27FF29744214}" dt="2023-06-04T09:04:41.969" v="1486" actId="1076"/>
          <ac:spMkLst>
            <pc:docMk/>
            <pc:sldMk cId="3804707133" sldId="319"/>
            <ac:spMk id="2" creationId="{00000000-0000-0000-0000-000000000000}"/>
          </ac:spMkLst>
        </pc:spChg>
        <pc:spChg chg="mod">
          <ac:chgData name="Rachel Tullet" userId="0500be93d1ba368d" providerId="LiveId" clId="{6C6C3AA1-066D-41BB-83A8-27FF29744214}" dt="2023-06-04T09:04:39.304" v="1485" actId="1076"/>
          <ac:spMkLst>
            <pc:docMk/>
            <pc:sldMk cId="3804707133" sldId="319"/>
            <ac:spMk id="3" creationId="{00000000-0000-0000-0000-000000000000}"/>
          </ac:spMkLst>
        </pc:spChg>
      </pc:sldChg>
      <pc:sldChg chg="modSp mod modNotesTx">
        <pc:chgData name="Rachel Tullet" userId="0500be93d1ba368d" providerId="LiveId" clId="{6C6C3AA1-066D-41BB-83A8-27FF29744214}" dt="2023-06-04T09:05:45.531" v="1512" actId="1076"/>
        <pc:sldMkLst>
          <pc:docMk/>
          <pc:sldMk cId="2856714765" sldId="320"/>
        </pc:sldMkLst>
        <pc:spChg chg="mod">
          <ac:chgData name="Rachel Tullet" userId="0500be93d1ba368d" providerId="LiveId" clId="{6C6C3AA1-066D-41BB-83A8-27FF29744214}" dt="2023-06-04T09:05:45.531" v="1512" actId="1076"/>
          <ac:spMkLst>
            <pc:docMk/>
            <pc:sldMk cId="2856714765" sldId="320"/>
            <ac:spMk id="7" creationId="{B9761012-D43F-A98A-1354-BFC199364240}"/>
          </ac:spMkLst>
        </pc:spChg>
        <pc:spChg chg="mod">
          <ac:chgData name="Rachel Tullet" userId="0500be93d1ba368d" providerId="LiveId" clId="{6C6C3AA1-066D-41BB-83A8-27FF29744214}" dt="2023-06-04T09:05:20.141" v="1507" actId="1076"/>
          <ac:spMkLst>
            <pc:docMk/>
            <pc:sldMk cId="2856714765" sldId="320"/>
            <ac:spMk id="9" creationId="{91187C0E-B5C5-8718-BDFB-B51089D94965}"/>
          </ac:spMkLst>
        </pc:spChg>
        <pc:picChg chg="mod">
          <ac:chgData name="Rachel Tullet" userId="0500be93d1ba368d" providerId="LiveId" clId="{6C6C3AA1-066D-41BB-83A8-27FF29744214}" dt="2023-06-04T09:05:39.053" v="1511" actId="1076"/>
          <ac:picMkLst>
            <pc:docMk/>
            <pc:sldMk cId="2856714765" sldId="320"/>
            <ac:picMk id="4" creationId="{EAA69109-9FFF-064C-59B9-2117C3CBEDAF}"/>
          </ac:picMkLst>
        </pc:picChg>
      </pc:sldChg>
      <pc:sldChg chg="modNotesTx">
        <pc:chgData name="Rachel Tullet" userId="0500be93d1ba368d" providerId="LiveId" clId="{6C6C3AA1-066D-41BB-83A8-27FF29744214}" dt="2023-06-04T09:08:46.897" v="1670" actId="20577"/>
        <pc:sldMkLst>
          <pc:docMk/>
          <pc:sldMk cId="1889512513" sldId="321"/>
        </pc:sldMkLst>
      </pc:sldChg>
      <pc:sldChg chg="modNotesTx">
        <pc:chgData name="Rachel Tullet" userId="0500be93d1ba368d" providerId="LiveId" clId="{6C6C3AA1-066D-41BB-83A8-27FF29744214}" dt="2023-06-04T09:09:37.679" v="1725" actId="20577"/>
        <pc:sldMkLst>
          <pc:docMk/>
          <pc:sldMk cId="3651412003" sldId="322"/>
        </pc:sldMkLst>
      </pc:sldChg>
      <pc:sldChg chg="modSp mod modNotesTx">
        <pc:chgData name="Rachel Tullet" userId="0500be93d1ba368d" providerId="LiveId" clId="{6C6C3AA1-066D-41BB-83A8-27FF29744214}" dt="2023-06-04T09:10:55.854" v="1733" actId="255"/>
        <pc:sldMkLst>
          <pc:docMk/>
          <pc:sldMk cId="4077883960" sldId="323"/>
        </pc:sldMkLst>
        <pc:spChg chg="mod">
          <ac:chgData name="Rachel Tullet" userId="0500be93d1ba368d" providerId="LiveId" clId="{6C6C3AA1-066D-41BB-83A8-27FF29744214}" dt="2023-06-04T09:10:55.854" v="1733" actId="255"/>
          <ac:spMkLst>
            <pc:docMk/>
            <pc:sldMk cId="4077883960" sldId="323"/>
            <ac:spMk id="4" creationId="{00000000-0000-0000-0000-000000000000}"/>
          </ac:spMkLst>
        </pc:spChg>
      </pc:sldChg>
      <pc:sldChg chg="modSp mod modNotesTx">
        <pc:chgData name="Rachel Tullet" userId="0500be93d1ba368d" providerId="LiveId" clId="{6C6C3AA1-066D-41BB-83A8-27FF29744214}" dt="2023-06-04T09:12:19.768" v="1839" actId="1076"/>
        <pc:sldMkLst>
          <pc:docMk/>
          <pc:sldMk cId="1759967261" sldId="324"/>
        </pc:sldMkLst>
        <pc:spChg chg="mod">
          <ac:chgData name="Rachel Tullet" userId="0500be93d1ba368d" providerId="LiveId" clId="{6C6C3AA1-066D-41BB-83A8-27FF29744214}" dt="2023-06-04T09:12:19.768" v="1839" actId="1076"/>
          <ac:spMkLst>
            <pc:docMk/>
            <pc:sldMk cId="1759967261" sldId="324"/>
            <ac:spMk id="5" creationId="{BE27360D-74A4-49E7-DBC9-5A143AD49DD2}"/>
          </ac:spMkLst>
        </pc:spChg>
        <pc:spChg chg="mod">
          <ac:chgData name="Rachel Tullet" userId="0500be93d1ba368d" providerId="LiveId" clId="{6C6C3AA1-066D-41BB-83A8-27FF29744214}" dt="2023-06-04T09:12:11.567" v="1837" actId="1076"/>
          <ac:spMkLst>
            <pc:docMk/>
            <pc:sldMk cId="1759967261" sldId="324"/>
            <ac:spMk id="6" creationId="{E12EA5CC-9C95-8C04-7343-D408A91C6971}"/>
          </ac:spMkLst>
        </pc:spChg>
        <pc:picChg chg="mod">
          <ac:chgData name="Rachel Tullet" userId="0500be93d1ba368d" providerId="LiveId" clId="{6C6C3AA1-066D-41BB-83A8-27FF29744214}" dt="2023-06-04T09:12:15.871" v="1838" actId="1076"/>
          <ac:picMkLst>
            <pc:docMk/>
            <pc:sldMk cId="1759967261" sldId="324"/>
            <ac:picMk id="4" creationId="{68760538-4E31-626A-D4C0-BDA46695821C}"/>
          </ac:picMkLst>
        </pc:picChg>
      </pc:sldChg>
      <pc:sldChg chg="modSp mod">
        <pc:chgData name="Rachel Tullet" userId="0500be93d1ba368d" providerId="LiveId" clId="{6C6C3AA1-066D-41BB-83A8-27FF29744214}" dt="2023-06-04T08:59:22.384" v="1305" actId="1076"/>
        <pc:sldMkLst>
          <pc:docMk/>
          <pc:sldMk cId="1341865023" sldId="328"/>
        </pc:sldMkLst>
        <pc:spChg chg="mod">
          <ac:chgData name="Rachel Tullet" userId="0500be93d1ba368d" providerId="LiveId" clId="{6C6C3AA1-066D-41BB-83A8-27FF29744214}" dt="2023-06-04T08:59:22.384" v="1305" actId="1076"/>
          <ac:spMkLst>
            <pc:docMk/>
            <pc:sldMk cId="1341865023" sldId="328"/>
            <ac:spMk id="2" creationId="{00000000-0000-0000-0000-000000000000}"/>
          </ac:spMkLst>
        </pc:spChg>
      </pc:sldChg>
      <pc:sldChg chg="modNotesTx">
        <pc:chgData name="Rachel Tullet" userId="0500be93d1ba368d" providerId="LiveId" clId="{6C6C3AA1-066D-41BB-83A8-27FF29744214}" dt="2023-06-04T08:59:55.303" v="1306" actId="20577"/>
        <pc:sldMkLst>
          <pc:docMk/>
          <pc:sldMk cId="2039846998" sldId="333"/>
        </pc:sldMkLst>
      </pc:sldChg>
      <pc:sldChg chg="modNotesTx">
        <pc:chgData name="Rachel Tullet" userId="0500be93d1ba368d" providerId="LiveId" clId="{6C6C3AA1-066D-41BB-83A8-27FF29744214}" dt="2023-06-04T09:00:27.163" v="1312" actId="20577"/>
        <pc:sldMkLst>
          <pc:docMk/>
          <pc:sldMk cId="1300763239" sldId="336"/>
        </pc:sldMkLst>
      </pc:sldChg>
      <pc:sldChg chg="modSp mod">
        <pc:chgData name="Rachel Tullet" userId="0500be93d1ba368d" providerId="LiveId" clId="{6C6C3AA1-066D-41BB-83A8-27FF29744214}" dt="2023-06-04T09:00:15.036" v="1308" actId="1076"/>
        <pc:sldMkLst>
          <pc:docMk/>
          <pc:sldMk cId="1285147119" sldId="337"/>
        </pc:sldMkLst>
        <pc:spChg chg="mod">
          <ac:chgData name="Rachel Tullet" userId="0500be93d1ba368d" providerId="LiveId" clId="{6C6C3AA1-066D-41BB-83A8-27FF29744214}" dt="2023-06-04T09:00:15.036" v="1308" actId="1076"/>
          <ac:spMkLst>
            <pc:docMk/>
            <pc:sldMk cId="1285147119" sldId="337"/>
            <ac:spMk id="10" creationId="{CF8426F6-5FBB-3867-BE8C-50E70B63EBC2}"/>
          </ac:spMkLst>
        </pc:spChg>
        <pc:picChg chg="mod">
          <ac:chgData name="Rachel Tullet" userId="0500be93d1ba368d" providerId="LiveId" clId="{6C6C3AA1-066D-41BB-83A8-27FF29744214}" dt="2023-06-04T09:00:10.679" v="1307" actId="1076"/>
          <ac:picMkLst>
            <pc:docMk/>
            <pc:sldMk cId="1285147119" sldId="337"/>
            <ac:picMk id="5" creationId="{5B5B268C-03D9-F472-01E6-45BABB2AE157}"/>
          </ac:picMkLst>
        </pc:picChg>
      </pc:sldChg>
      <pc:sldChg chg="modNotesTx">
        <pc:chgData name="Rachel Tullet" userId="0500be93d1ba368d" providerId="LiveId" clId="{6C6C3AA1-066D-41BB-83A8-27FF29744214}" dt="2023-06-04T09:07:55.069" v="1615" actId="20577"/>
        <pc:sldMkLst>
          <pc:docMk/>
          <pc:sldMk cId="2676280069" sldId="342"/>
        </pc:sldMkLst>
      </pc:sldChg>
      <pc:sldChg chg="modNotesTx">
        <pc:chgData name="Rachel Tullet" userId="0500be93d1ba368d" providerId="LiveId" clId="{6C6C3AA1-066D-41BB-83A8-27FF29744214}" dt="2023-06-04T09:07:23.060" v="1583" actId="20577"/>
        <pc:sldMkLst>
          <pc:docMk/>
          <pc:sldMk cId="4220334965" sldId="343"/>
        </pc:sldMkLst>
      </pc:sldChg>
      <pc:sldChg chg="modSp mod modNotesTx">
        <pc:chgData name="Rachel Tullet" userId="0500be93d1ba368d" providerId="LiveId" clId="{6C6C3AA1-066D-41BB-83A8-27FF29744214}" dt="2023-06-04T09:01:39.973" v="1331" actId="20577"/>
        <pc:sldMkLst>
          <pc:docMk/>
          <pc:sldMk cId="1703203287" sldId="344"/>
        </pc:sldMkLst>
        <pc:spChg chg="mod">
          <ac:chgData name="Rachel Tullet" userId="0500be93d1ba368d" providerId="LiveId" clId="{6C6C3AA1-066D-41BB-83A8-27FF29744214}" dt="2023-06-04T09:01:04.175" v="1315" actId="1076"/>
          <ac:spMkLst>
            <pc:docMk/>
            <pc:sldMk cId="1703203287" sldId="344"/>
            <ac:spMk id="2" creationId="{00000000-0000-0000-0000-000000000000}"/>
          </ac:spMkLst>
        </pc:spChg>
        <pc:spChg chg="mod">
          <ac:chgData name="Rachel Tullet" userId="0500be93d1ba368d" providerId="LiveId" clId="{6C6C3AA1-066D-41BB-83A8-27FF29744214}" dt="2023-06-04T09:01:02.254" v="1314" actId="1076"/>
          <ac:spMkLst>
            <pc:docMk/>
            <pc:sldMk cId="1703203287" sldId="344"/>
            <ac:spMk id="7" creationId="{00000000-0000-0000-0000-000000000000}"/>
          </ac:spMkLst>
        </pc:spChg>
      </pc:sldChg>
      <pc:sldChg chg="modNotesTx">
        <pc:chgData name="Rachel Tullet" userId="0500be93d1ba368d" providerId="LiveId" clId="{6C6C3AA1-066D-41BB-83A8-27FF29744214}" dt="2023-06-04T09:12:39.453" v="1870" actId="20577"/>
        <pc:sldMkLst>
          <pc:docMk/>
          <pc:sldMk cId="2789629931" sldId="345"/>
        </pc:sldMkLst>
      </pc:sldChg>
      <pc:sldChg chg="delCm modNotesTx">
        <pc:chgData name="Rachel Tullet" userId="0500be93d1ba368d" providerId="LiveId" clId="{6C6C3AA1-066D-41BB-83A8-27FF29744214}" dt="2023-06-05T06:28:27.087" v="2751"/>
        <pc:sldMkLst>
          <pc:docMk/>
          <pc:sldMk cId="4281558448" sldId="346"/>
        </pc:sldMkLst>
        <pc:extLst>
          <p:ext xmlns:p="http://schemas.openxmlformats.org/presentationml/2006/main" uri="{D6D511B9-2390-475A-947B-AFAB55BFBCF1}">
            <pc226:cmChg xmlns:pc226="http://schemas.microsoft.com/office/powerpoint/2022/06/main/command" chg="del">
              <pc226:chgData name="Rachel Tullet" userId="0500be93d1ba368d" providerId="LiveId" clId="{6C6C3AA1-066D-41BB-83A8-27FF29744214}" dt="2023-06-05T06:28:27.087" v="2751"/>
              <pc2:cmMkLst xmlns:pc2="http://schemas.microsoft.com/office/powerpoint/2019/9/main/command">
                <pc:docMk/>
                <pc:sldMk cId="4281558448" sldId="346"/>
                <pc2:cmMk id="{7A41D40C-2A39-4829-A3E8-FD8211E3D747}"/>
              </pc2:cmMkLst>
            </pc226:cmChg>
          </p:ext>
        </pc:extLst>
      </pc:sldChg>
      <pc:sldChg chg="modSp mod addCm delCm modNotesTx">
        <pc:chgData name="Rachel Tullet" userId="0500be93d1ba368d" providerId="LiveId" clId="{6C6C3AA1-066D-41BB-83A8-27FF29744214}" dt="2023-06-04T07:34:10.851" v="448" actId="20577"/>
        <pc:sldMkLst>
          <pc:docMk/>
          <pc:sldMk cId="1985396931" sldId="347"/>
        </pc:sldMkLst>
        <pc:spChg chg="mod">
          <ac:chgData name="Rachel Tullet" userId="0500be93d1ba368d" providerId="LiveId" clId="{6C6C3AA1-066D-41BB-83A8-27FF29744214}" dt="2023-06-04T07:29:12.326" v="290" actId="113"/>
          <ac:spMkLst>
            <pc:docMk/>
            <pc:sldMk cId="1985396931" sldId="347"/>
            <ac:spMk id="5" creationId="{F229C13B-0EE9-601E-B40C-1B5C1FAB407E}"/>
          </ac:spMkLst>
        </pc:spChg>
        <pc:spChg chg="mod">
          <ac:chgData name="Rachel Tullet" userId="0500be93d1ba368d" providerId="LiveId" clId="{6C6C3AA1-066D-41BB-83A8-27FF29744214}" dt="2023-06-04T07:31:28.212" v="332" actId="113"/>
          <ac:spMkLst>
            <pc:docMk/>
            <pc:sldMk cId="1985396931" sldId="347"/>
            <ac:spMk id="6" creationId="{F5AD09DA-E12A-478C-7014-9708FD22403A}"/>
          </ac:spMkLst>
        </pc:spChg>
        <pc:spChg chg="mod">
          <ac:chgData name="Rachel Tullet" userId="0500be93d1ba368d" providerId="LiveId" clId="{6C6C3AA1-066D-41BB-83A8-27FF29744214}" dt="2023-06-04T07:31:32.735" v="333" actId="113"/>
          <ac:spMkLst>
            <pc:docMk/>
            <pc:sldMk cId="1985396931" sldId="347"/>
            <ac:spMk id="7" creationId="{29373313-29C4-1DFA-BF9B-EC1C52FD04F5}"/>
          </ac:spMkLst>
        </pc:spChg>
        <pc:spChg chg="mod">
          <ac:chgData name="Rachel Tullet" userId="0500be93d1ba368d" providerId="LiveId" clId="{6C6C3AA1-066D-41BB-83A8-27FF29744214}" dt="2023-06-04T07:29:09.672" v="289" actId="113"/>
          <ac:spMkLst>
            <pc:docMk/>
            <pc:sldMk cId="1985396931" sldId="347"/>
            <ac:spMk id="12" creationId="{08E69147-FD3B-EA99-1BA7-7A8BFFB4D855}"/>
          </ac:spMkLst>
        </pc:spChg>
        <pc:extLst>
          <p:ext xmlns:p="http://schemas.openxmlformats.org/presentationml/2006/main" uri="{D6D511B9-2390-475A-947B-AFAB55BFBCF1}">
            <pc226:cmChg xmlns:pc226="http://schemas.microsoft.com/office/powerpoint/2022/06/main/command" chg="add del">
              <pc226:chgData name="Rachel Tullet" userId="0500be93d1ba368d" providerId="LiveId" clId="{6C6C3AA1-066D-41BB-83A8-27FF29744214}" dt="2023-06-04T07:29:01.361" v="287"/>
              <pc2:cmMkLst xmlns:pc2="http://schemas.microsoft.com/office/powerpoint/2019/9/main/command">
                <pc:docMk/>
                <pc:sldMk cId="1985396931" sldId="347"/>
                <pc2:cmMk id="{86163963-AF06-5748-854E-BD8E85AF85B0}"/>
              </pc2:cmMkLst>
            </pc226:cmChg>
          </p:ext>
        </pc:extLst>
      </pc:sldChg>
      <pc:sldChg chg="delSp mod modNotesTx">
        <pc:chgData name="Rachel Tullet" userId="0500be93d1ba368d" providerId="LiveId" clId="{6C6C3AA1-066D-41BB-83A8-27FF29744214}" dt="2023-06-04T08:58:05.580" v="1277" actId="478"/>
        <pc:sldMkLst>
          <pc:docMk/>
          <pc:sldMk cId="1209214633" sldId="348"/>
        </pc:sldMkLst>
        <pc:picChg chg="del">
          <ac:chgData name="Rachel Tullet" userId="0500be93d1ba368d" providerId="LiveId" clId="{6C6C3AA1-066D-41BB-83A8-27FF29744214}" dt="2023-06-04T08:58:03.652" v="1276" actId="478"/>
          <ac:picMkLst>
            <pc:docMk/>
            <pc:sldMk cId="1209214633" sldId="348"/>
            <ac:picMk id="3" creationId="{49B9CD14-5065-DDEE-A668-485F3C905AF9}"/>
          </ac:picMkLst>
        </pc:picChg>
        <pc:picChg chg="del">
          <ac:chgData name="Rachel Tullet" userId="0500be93d1ba368d" providerId="LiveId" clId="{6C6C3AA1-066D-41BB-83A8-27FF29744214}" dt="2023-06-04T08:58:05.580" v="1277" actId="478"/>
          <ac:picMkLst>
            <pc:docMk/>
            <pc:sldMk cId="1209214633" sldId="348"/>
            <ac:picMk id="10" creationId="{5FA17D39-950F-0825-4B1A-A05E0F473C8D}"/>
          </ac:picMkLst>
        </pc:picChg>
      </pc:sldChg>
      <pc:sldChg chg="delSp modSp mod modNotesTx">
        <pc:chgData name="Rachel Tullet" userId="0500be93d1ba368d" providerId="LiveId" clId="{6C6C3AA1-066D-41BB-83A8-27FF29744214}" dt="2023-06-04T08:57:57.159" v="1275" actId="478"/>
        <pc:sldMkLst>
          <pc:docMk/>
          <pc:sldMk cId="470707184" sldId="349"/>
        </pc:sldMkLst>
        <pc:spChg chg="mod">
          <ac:chgData name="Rachel Tullet" userId="0500be93d1ba368d" providerId="LiveId" clId="{6C6C3AA1-066D-41BB-83A8-27FF29744214}" dt="2023-06-04T08:38:38.516" v="805" actId="207"/>
          <ac:spMkLst>
            <pc:docMk/>
            <pc:sldMk cId="470707184" sldId="349"/>
            <ac:spMk id="7" creationId="{CD118F75-F65B-C1DC-4DF4-6F8B90A993C3}"/>
          </ac:spMkLst>
        </pc:spChg>
        <pc:picChg chg="del">
          <ac:chgData name="Rachel Tullet" userId="0500be93d1ba368d" providerId="LiveId" clId="{6C6C3AA1-066D-41BB-83A8-27FF29744214}" dt="2023-06-04T08:57:57.159" v="1275" actId="478"/>
          <ac:picMkLst>
            <pc:docMk/>
            <pc:sldMk cId="470707184" sldId="349"/>
            <ac:picMk id="2" creationId="{7F20EC58-7CF0-6142-BC09-0531B28E58BB}"/>
          </ac:picMkLst>
        </pc:picChg>
        <pc:picChg chg="del">
          <ac:chgData name="Rachel Tullet" userId="0500be93d1ba368d" providerId="LiveId" clId="{6C6C3AA1-066D-41BB-83A8-27FF29744214}" dt="2023-06-04T08:57:55.790" v="1274" actId="478"/>
          <ac:picMkLst>
            <pc:docMk/>
            <pc:sldMk cId="470707184" sldId="349"/>
            <ac:picMk id="10" creationId="{5FA17D39-950F-0825-4B1A-A05E0F473C8D}"/>
          </ac:picMkLst>
        </pc:picChg>
      </pc:sldChg>
      <pc:sldChg chg="del">
        <pc:chgData name="Rachel Tullet" userId="0500be93d1ba368d" providerId="LiveId" clId="{6C6C3AA1-066D-41BB-83A8-27FF29744214}" dt="2023-06-04T08:57:28.603" v="1191" actId="47"/>
        <pc:sldMkLst>
          <pc:docMk/>
          <pc:sldMk cId="3999517751" sldId="350"/>
        </pc:sldMkLst>
      </pc:sldChg>
      <pc:sldChg chg="delSp mod modNotesTx">
        <pc:chgData name="Rachel Tullet" userId="0500be93d1ba368d" providerId="LiveId" clId="{6C6C3AA1-066D-41BB-83A8-27FF29744214}" dt="2023-06-04T09:02:01.591" v="1354" actId="20577"/>
        <pc:sldMkLst>
          <pc:docMk/>
          <pc:sldMk cId="3125295175" sldId="351"/>
        </pc:sldMkLst>
        <pc:picChg chg="del">
          <ac:chgData name="Rachel Tullet" userId="0500be93d1ba368d" providerId="LiveId" clId="{6C6C3AA1-066D-41BB-83A8-27FF29744214}" dt="2023-06-04T09:01:44.624" v="1332" actId="478"/>
          <ac:picMkLst>
            <pc:docMk/>
            <pc:sldMk cId="3125295175" sldId="351"/>
            <ac:picMk id="2" creationId="{367B1540-E6EE-E41C-7FB4-539CA73944C3}"/>
          </ac:picMkLst>
        </pc:picChg>
        <pc:picChg chg="del">
          <ac:chgData name="Rachel Tullet" userId="0500be93d1ba368d" providerId="LiveId" clId="{6C6C3AA1-066D-41BB-83A8-27FF29744214}" dt="2023-06-04T09:01:49.815" v="1333" actId="478"/>
          <ac:picMkLst>
            <pc:docMk/>
            <pc:sldMk cId="3125295175" sldId="351"/>
            <ac:picMk id="10" creationId="{5FA17D39-950F-0825-4B1A-A05E0F473C8D}"/>
          </ac:picMkLst>
        </pc:picChg>
      </pc:sldChg>
      <pc:sldChg chg="modNotesTx">
        <pc:chgData name="Rachel Tullet" userId="0500be93d1ba368d" providerId="LiveId" clId="{6C6C3AA1-066D-41BB-83A8-27FF29744214}" dt="2023-06-04T09:13:08.593" v="2034" actId="20577"/>
        <pc:sldMkLst>
          <pc:docMk/>
          <pc:sldMk cId="2371807259" sldId="352"/>
        </pc:sldMkLst>
      </pc:sldChg>
      <pc:sldChg chg="delSp modSp add mod modNotesTx">
        <pc:chgData name="Rachel Tullet" userId="0500be93d1ba368d" providerId="LiveId" clId="{6C6C3AA1-066D-41BB-83A8-27FF29744214}" dt="2023-06-04T08:57:50.299" v="1273" actId="20577"/>
        <pc:sldMkLst>
          <pc:docMk/>
          <pc:sldMk cId="2746613350" sldId="353"/>
        </pc:sldMkLst>
        <pc:spChg chg="mod">
          <ac:chgData name="Rachel Tullet" userId="0500be93d1ba368d" providerId="LiveId" clId="{6C6C3AA1-066D-41BB-83A8-27FF29744214}" dt="2023-06-04T08:57:17.203" v="1188" actId="207"/>
          <ac:spMkLst>
            <pc:docMk/>
            <pc:sldMk cId="2746613350" sldId="353"/>
            <ac:spMk id="7" creationId="{CD118F75-F65B-C1DC-4DF4-6F8B90A993C3}"/>
          </ac:spMkLst>
        </pc:spChg>
        <pc:picChg chg="del">
          <ac:chgData name="Rachel Tullet" userId="0500be93d1ba368d" providerId="LiveId" clId="{6C6C3AA1-066D-41BB-83A8-27FF29744214}" dt="2023-06-04T08:57:19.579" v="1189" actId="478"/>
          <ac:picMkLst>
            <pc:docMk/>
            <pc:sldMk cId="2746613350" sldId="353"/>
            <ac:picMk id="2" creationId="{7F20EC58-7CF0-6142-BC09-0531B28E58BB}"/>
          </ac:picMkLst>
        </pc:picChg>
        <pc:picChg chg="del">
          <ac:chgData name="Rachel Tullet" userId="0500be93d1ba368d" providerId="LiveId" clId="{6C6C3AA1-066D-41BB-83A8-27FF29744214}" dt="2023-06-04T08:57:22.879" v="1190" actId="478"/>
          <ac:picMkLst>
            <pc:docMk/>
            <pc:sldMk cId="2746613350" sldId="353"/>
            <ac:picMk id="10" creationId="{5FA17D39-950F-0825-4B1A-A05E0F473C8D}"/>
          </ac:picMkLst>
        </pc:picChg>
      </pc:sldChg>
    </pc:docChg>
  </pc:docChgLst>
  <pc:docChgLst>
    <pc:chgData name="Seif, Janesca" userId="746caf7a-ff57-497b-ad65-8cb552a9f586" providerId="ADAL" clId="{AD2622A5-CE7A-C24D-8F8B-B29C930ED50C}"/>
    <pc:docChg chg="undo custSel modSld">
      <pc:chgData name="Seif, Janesca" userId="746caf7a-ff57-497b-ad65-8cb552a9f586" providerId="ADAL" clId="{AD2622A5-CE7A-C24D-8F8B-B29C930ED50C}" dt="2024-05-09T14:21:16.316" v="41" actId="478"/>
      <pc:docMkLst>
        <pc:docMk/>
      </pc:docMkLst>
      <pc:sldChg chg="delSp mod">
        <pc:chgData name="Seif, Janesca" userId="746caf7a-ff57-497b-ad65-8cb552a9f586" providerId="ADAL" clId="{AD2622A5-CE7A-C24D-8F8B-B29C930ED50C}" dt="2024-05-09T14:18:00.784" v="10" actId="478"/>
        <pc:sldMkLst>
          <pc:docMk/>
          <pc:sldMk cId="4165122697" sldId="258"/>
        </pc:sldMkLst>
        <pc:spChg chg="del">
          <ac:chgData name="Seif, Janesca" userId="746caf7a-ff57-497b-ad65-8cb552a9f586" providerId="ADAL" clId="{AD2622A5-CE7A-C24D-8F8B-B29C930ED50C}" dt="2024-05-09T14:18:00.784" v="10" actId="478"/>
          <ac:spMkLst>
            <pc:docMk/>
            <pc:sldMk cId="4165122697" sldId="258"/>
            <ac:spMk id="8" creationId="{FAC4519F-AA62-E069-25DF-4F81B95855C2}"/>
          </ac:spMkLst>
        </pc:spChg>
      </pc:sldChg>
      <pc:sldChg chg="delSp mod">
        <pc:chgData name="Seif, Janesca" userId="746caf7a-ff57-497b-ad65-8cb552a9f586" providerId="ADAL" clId="{AD2622A5-CE7A-C24D-8F8B-B29C930ED50C}" dt="2024-05-09T14:17:56.649" v="9" actId="478"/>
        <pc:sldMkLst>
          <pc:docMk/>
          <pc:sldMk cId="2523615951" sldId="259"/>
        </pc:sldMkLst>
        <pc:spChg chg="del">
          <ac:chgData name="Seif, Janesca" userId="746caf7a-ff57-497b-ad65-8cb552a9f586" providerId="ADAL" clId="{AD2622A5-CE7A-C24D-8F8B-B29C930ED50C}" dt="2024-05-09T14:17:56.649" v="9" actId="478"/>
          <ac:spMkLst>
            <pc:docMk/>
            <pc:sldMk cId="2523615951" sldId="259"/>
            <ac:spMk id="8" creationId="{832281C3-F01D-6A56-3104-30ACF3D076BB}"/>
          </ac:spMkLst>
        </pc:spChg>
      </pc:sldChg>
      <pc:sldChg chg="delSp mod">
        <pc:chgData name="Seif, Janesca" userId="746caf7a-ff57-497b-ad65-8cb552a9f586" providerId="ADAL" clId="{AD2622A5-CE7A-C24D-8F8B-B29C930ED50C}" dt="2024-05-09T14:17:52.385" v="8" actId="478"/>
        <pc:sldMkLst>
          <pc:docMk/>
          <pc:sldMk cId="2381694177" sldId="261"/>
        </pc:sldMkLst>
        <pc:spChg chg="del">
          <ac:chgData name="Seif, Janesca" userId="746caf7a-ff57-497b-ad65-8cb552a9f586" providerId="ADAL" clId="{AD2622A5-CE7A-C24D-8F8B-B29C930ED50C}" dt="2024-05-09T14:17:52.385" v="8" actId="478"/>
          <ac:spMkLst>
            <pc:docMk/>
            <pc:sldMk cId="2381694177" sldId="261"/>
            <ac:spMk id="8" creationId="{DEEC811D-CD7B-5545-6B9B-A5BC30CE81A2}"/>
          </ac:spMkLst>
        </pc:spChg>
      </pc:sldChg>
      <pc:sldChg chg="delSp mod">
        <pc:chgData name="Seif, Janesca" userId="746caf7a-ff57-497b-ad65-8cb552a9f586" providerId="ADAL" clId="{AD2622A5-CE7A-C24D-8F8B-B29C930ED50C}" dt="2024-05-09T14:17:48.432" v="7" actId="478"/>
        <pc:sldMkLst>
          <pc:docMk/>
          <pc:sldMk cId="1485429818" sldId="262"/>
        </pc:sldMkLst>
        <pc:spChg chg="del">
          <ac:chgData name="Seif, Janesca" userId="746caf7a-ff57-497b-ad65-8cb552a9f586" providerId="ADAL" clId="{AD2622A5-CE7A-C24D-8F8B-B29C930ED50C}" dt="2024-05-09T14:17:48.432" v="7" actId="478"/>
          <ac:spMkLst>
            <pc:docMk/>
            <pc:sldMk cId="1485429818" sldId="262"/>
            <ac:spMk id="6" creationId="{A540DA93-B84D-A2E7-1164-67DF9D5A3285}"/>
          </ac:spMkLst>
        </pc:spChg>
      </pc:sldChg>
      <pc:sldChg chg="delSp mod">
        <pc:chgData name="Seif, Janesca" userId="746caf7a-ff57-497b-ad65-8cb552a9f586" providerId="ADAL" clId="{AD2622A5-CE7A-C24D-8F8B-B29C930ED50C}" dt="2024-05-09T14:17:45.510" v="6" actId="478"/>
        <pc:sldMkLst>
          <pc:docMk/>
          <pc:sldMk cId="2510479875" sldId="263"/>
        </pc:sldMkLst>
        <pc:spChg chg="del">
          <ac:chgData name="Seif, Janesca" userId="746caf7a-ff57-497b-ad65-8cb552a9f586" providerId="ADAL" clId="{AD2622A5-CE7A-C24D-8F8B-B29C930ED50C}" dt="2024-05-09T14:17:45.510" v="6" actId="478"/>
          <ac:spMkLst>
            <pc:docMk/>
            <pc:sldMk cId="2510479875" sldId="263"/>
            <ac:spMk id="6" creationId="{68C8673F-B210-C3D0-5526-9D2E926F7D6C}"/>
          </ac:spMkLst>
        </pc:spChg>
      </pc:sldChg>
      <pc:sldChg chg="delSp mod">
        <pc:chgData name="Seif, Janesca" userId="746caf7a-ff57-497b-ad65-8cb552a9f586" providerId="ADAL" clId="{AD2622A5-CE7A-C24D-8F8B-B29C930ED50C}" dt="2024-05-09T14:17:37.586" v="5" actId="478"/>
        <pc:sldMkLst>
          <pc:docMk/>
          <pc:sldMk cId="1691504987" sldId="265"/>
        </pc:sldMkLst>
        <pc:spChg chg="del">
          <ac:chgData name="Seif, Janesca" userId="746caf7a-ff57-497b-ad65-8cb552a9f586" providerId="ADAL" clId="{AD2622A5-CE7A-C24D-8F8B-B29C930ED50C}" dt="2024-05-09T14:17:37.586" v="5" actId="478"/>
          <ac:spMkLst>
            <pc:docMk/>
            <pc:sldMk cId="1691504987" sldId="265"/>
            <ac:spMk id="6" creationId="{09F017FB-112D-77B9-C584-13160DD57E6A}"/>
          </ac:spMkLst>
        </pc:spChg>
      </pc:sldChg>
      <pc:sldChg chg="delSp mod">
        <pc:chgData name="Seif, Janesca" userId="746caf7a-ff57-497b-ad65-8cb552a9f586" providerId="ADAL" clId="{AD2622A5-CE7A-C24D-8F8B-B29C930ED50C}" dt="2024-05-09T14:17:33.069" v="4" actId="478"/>
        <pc:sldMkLst>
          <pc:docMk/>
          <pc:sldMk cId="3112846660" sldId="267"/>
        </pc:sldMkLst>
        <pc:spChg chg="del">
          <ac:chgData name="Seif, Janesca" userId="746caf7a-ff57-497b-ad65-8cb552a9f586" providerId="ADAL" clId="{AD2622A5-CE7A-C24D-8F8B-B29C930ED50C}" dt="2024-05-09T14:17:33.069" v="4" actId="478"/>
          <ac:spMkLst>
            <pc:docMk/>
            <pc:sldMk cId="3112846660" sldId="267"/>
            <ac:spMk id="12" creationId="{7D16AD48-DC68-7E84-388B-9939B7ABCD36}"/>
          </ac:spMkLst>
        </pc:spChg>
      </pc:sldChg>
      <pc:sldChg chg="delSp mod">
        <pc:chgData name="Seif, Janesca" userId="746caf7a-ff57-497b-ad65-8cb552a9f586" providerId="ADAL" clId="{AD2622A5-CE7A-C24D-8F8B-B29C930ED50C}" dt="2024-05-09T14:17:29.492" v="3" actId="478"/>
        <pc:sldMkLst>
          <pc:docMk/>
          <pc:sldMk cId="3927718390" sldId="268"/>
        </pc:sldMkLst>
        <pc:spChg chg="del">
          <ac:chgData name="Seif, Janesca" userId="746caf7a-ff57-497b-ad65-8cb552a9f586" providerId="ADAL" clId="{AD2622A5-CE7A-C24D-8F8B-B29C930ED50C}" dt="2024-05-09T14:17:29.492" v="3" actId="478"/>
          <ac:spMkLst>
            <pc:docMk/>
            <pc:sldMk cId="3927718390" sldId="268"/>
            <ac:spMk id="8" creationId="{3D4D0126-E307-F28E-24EC-F6D1FB5EDC86}"/>
          </ac:spMkLst>
        </pc:spChg>
      </pc:sldChg>
      <pc:sldChg chg="delSp mod">
        <pc:chgData name="Seif, Janesca" userId="746caf7a-ff57-497b-ad65-8cb552a9f586" providerId="ADAL" clId="{AD2622A5-CE7A-C24D-8F8B-B29C930ED50C}" dt="2024-05-09T14:17:23.166" v="2" actId="478"/>
        <pc:sldMkLst>
          <pc:docMk/>
          <pc:sldMk cId="2932103900" sldId="273"/>
        </pc:sldMkLst>
        <pc:spChg chg="del">
          <ac:chgData name="Seif, Janesca" userId="746caf7a-ff57-497b-ad65-8cb552a9f586" providerId="ADAL" clId="{AD2622A5-CE7A-C24D-8F8B-B29C930ED50C}" dt="2024-05-09T14:17:23.166" v="2" actId="478"/>
          <ac:spMkLst>
            <pc:docMk/>
            <pc:sldMk cId="2932103900" sldId="273"/>
            <ac:spMk id="7" creationId="{AA539AE0-1328-E64C-03FA-11E79CDC7049}"/>
          </ac:spMkLst>
        </pc:spChg>
      </pc:sldChg>
      <pc:sldChg chg="delSp mod">
        <pc:chgData name="Seif, Janesca" userId="746caf7a-ff57-497b-ad65-8cb552a9f586" providerId="ADAL" clId="{AD2622A5-CE7A-C24D-8F8B-B29C930ED50C}" dt="2024-05-09T14:17:19.549" v="1" actId="478"/>
        <pc:sldMkLst>
          <pc:docMk/>
          <pc:sldMk cId="3371558948" sldId="274"/>
        </pc:sldMkLst>
        <pc:spChg chg="del">
          <ac:chgData name="Seif, Janesca" userId="746caf7a-ff57-497b-ad65-8cb552a9f586" providerId="ADAL" clId="{AD2622A5-CE7A-C24D-8F8B-B29C930ED50C}" dt="2024-05-09T14:17:19.549" v="1" actId="478"/>
          <ac:spMkLst>
            <pc:docMk/>
            <pc:sldMk cId="3371558948" sldId="274"/>
            <ac:spMk id="6" creationId="{676F986B-1630-8BBE-FCAF-E6E0A065B138}"/>
          </ac:spMkLst>
        </pc:spChg>
      </pc:sldChg>
      <pc:sldChg chg="delSp mod">
        <pc:chgData name="Seif, Janesca" userId="746caf7a-ff57-497b-ad65-8cb552a9f586" providerId="ADAL" clId="{AD2622A5-CE7A-C24D-8F8B-B29C930ED50C}" dt="2024-05-09T14:17:13.872" v="0" actId="478"/>
        <pc:sldMkLst>
          <pc:docMk/>
          <pc:sldMk cId="3643795090" sldId="278"/>
        </pc:sldMkLst>
        <pc:spChg chg="del">
          <ac:chgData name="Seif, Janesca" userId="746caf7a-ff57-497b-ad65-8cb552a9f586" providerId="ADAL" clId="{AD2622A5-CE7A-C24D-8F8B-B29C930ED50C}" dt="2024-05-09T14:17:13.872" v="0" actId="478"/>
          <ac:spMkLst>
            <pc:docMk/>
            <pc:sldMk cId="3643795090" sldId="278"/>
            <ac:spMk id="10" creationId="{F21E9F12-4E5F-E87E-281B-11305945B3CD}"/>
          </ac:spMkLst>
        </pc:spChg>
      </pc:sldChg>
      <pc:sldChg chg="delSp mod">
        <pc:chgData name="Seif, Janesca" userId="746caf7a-ff57-497b-ad65-8cb552a9f586" providerId="ADAL" clId="{AD2622A5-CE7A-C24D-8F8B-B29C930ED50C}" dt="2024-05-09T14:18:23.966" v="16" actId="478"/>
        <pc:sldMkLst>
          <pc:docMk/>
          <pc:sldMk cId="2088187516" sldId="280"/>
        </pc:sldMkLst>
        <pc:spChg chg="del">
          <ac:chgData name="Seif, Janesca" userId="746caf7a-ff57-497b-ad65-8cb552a9f586" providerId="ADAL" clId="{AD2622A5-CE7A-C24D-8F8B-B29C930ED50C}" dt="2024-05-09T14:18:23.966" v="16" actId="478"/>
          <ac:spMkLst>
            <pc:docMk/>
            <pc:sldMk cId="2088187516" sldId="280"/>
            <ac:spMk id="7" creationId="{299822CB-4189-7D93-86FA-5B6A489E2F7A}"/>
          </ac:spMkLst>
        </pc:spChg>
      </pc:sldChg>
      <pc:sldChg chg="delSp mod">
        <pc:chgData name="Seif, Janesca" userId="746caf7a-ff57-497b-ad65-8cb552a9f586" providerId="ADAL" clId="{AD2622A5-CE7A-C24D-8F8B-B29C930ED50C}" dt="2024-05-09T14:18:18.453" v="15" actId="478"/>
        <pc:sldMkLst>
          <pc:docMk/>
          <pc:sldMk cId="963556024" sldId="282"/>
        </pc:sldMkLst>
        <pc:spChg chg="del">
          <ac:chgData name="Seif, Janesca" userId="746caf7a-ff57-497b-ad65-8cb552a9f586" providerId="ADAL" clId="{AD2622A5-CE7A-C24D-8F8B-B29C930ED50C}" dt="2024-05-09T14:18:16.241" v="14" actId="478"/>
          <ac:spMkLst>
            <pc:docMk/>
            <pc:sldMk cId="963556024" sldId="282"/>
            <ac:spMk id="6" creationId="{F2C3E36D-C80F-94F6-899E-E1D0EC70C1D1}"/>
          </ac:spMkLst>
        </pc:spChg>
        <pc:spChg chg="del">
          <ac:chgData name="Seif, Janesca" userId="746caf7a-ff57-497b-ad65-8cb552a9f586" providerId="ADAL" clId="{AD2622A5-CE7A-C24D-8F8B-B29C930ED50C}" dt="2024-05-09T14:18:18.453" v="15" actId="478"/>
          <ac:spMkLst>
            <pc:docMk/>
            <pc:sldMk cId="963556024" sldId="282"/>
            <ac:spMk id="7" creationId="{CA2EE900-A64D-E5AF-F573-0DB5E3DACEE9}"/>
          </ac:spMkLst>
        </pc:spChg>
      </pc:sldChg>
      <pc:sldChg chg="delSp mod">
        <pc:chgData name="Seif, Janesca" userId="746caf7a-ff57-497b-ad65-8cb552a9f586" providerId="ADAL" clId="{AD2622A5-CE7A-C24D-8F8B-B29C930ED50C}" dt="2024-05-09T14:18:12.307" v="13" actId="478"/>
        <pc:sldMkLst>
          <pc:docMk/>
          <pc:sldMk cId="3945793941" sldId="283"/>
        </pc:sldMkLst>
        <pc:spChg chg="del">
          <ac:chgData name="Seif, Janesca" userId="746caf7a-ff57-497b-ad65-8cb552a9f586" providerId="ADAL" clId="{AD2622A5-CE7A-C24D-8F8B-B29C930ED50C}" dt="2024-05-09T14:18:10.104" v="12" actId="478"/>
          <ac:spMkLst>
            <pc:docMk/>
            <pc:sldMk cId="3945793941" sldId="283"/>
            <ac:spMk id="9" creationId="{7F47F878-3158-D985-8976-D261375080F3}"/>
          </ac:spMkLst>
        </pc:spChg>
        <pc:spChg chg="del">
          <ac:chgData name="Seif, Janesca" userId="746caf7a-ff57-497b-ad65-8cb552a9f586" providerId="ADAL" clId="{AD2622A5-CE7A-C24D-8F8B-B29C930ED50C}" dt="2024-05-09T14:18:12.307" v="13" actId="478"/>
          <ac:spMkLst>
            <pc:docMk/>
            <pc:sldMk cId="3945793941" sldId="283"/>
            <ac:spMk id="10" creationId="{7F47F878-3158-D985-8976-D261375080F3}"/>
          </ac:spMkLst>
        </pc:spChg>
      </pc:sldChg>
      <pc:sldChg chg="delSp mod">
        <pc:chgData name="Seif, Janesca" userId="746caf7a-ff57-497b-ad65-8cb552a9f586" providerId="ADAL" clId="{AD2622A5-CE7A-C24D-8F8B-B29C930ED50C}" dt="2024-05-09T14:18:06.677" v="11" actId="478"/>
        <pc:sldMkLst>
          <pc:docMk/>
          <pc:sldMk cId="1990564208" sldId="284"/>
        </pc:sldMkLst>
        <pc:spChg chg="del">
          <ac:chgData name="Seif, Janesca" userId="746caf7a-ff57-497b-ad65-8cb552a9f586" providerId="ADAL" clId="{AD2622A5-CE7A-C24D-8F8B-B29C930ED50C}" dt="2024-05-09T14:18:06.677" v="11" actId="478"/>
          <ac:spMkLst>
            <pc:docMk/>
            <pc:sldMk cId="1990564208" sldId="284"/>
            <ac:spMk id="5" creationId="{5875DFE8-44A3-0030-4EDD-CB957069E2FA}"/>
          </ac:spMkLst>
        </pc:spChg>
      </pc:sldChg>
      <pc:sldChg chg="delSp mod">
        <pc:chgData name="Seif, Janesca" userId="746caf7a-ff57-497b-ad65-8cb552a9f586" providerId="ADAL" clId="{AD2622A5-CE7A-C24D-8F8B-B29C930ED50C}" dt="2024-05-09T14:18:27.734" v="17" actId="478"/>
        <pc:sldMkLst>
          <pc:docMk/>
          <pc:sldMk cId="53175161" sldId="304"/>
        </pc:sldMkLst>
        <pc:spChg chg="del">
          <ac:chgData name="Seif, Janesca" userId="746caf7a-ff57-497b-ad65-8cb552a9f586" providerId="ADAL" clId="{AD2622A5-CE7A-C24D-8F8B-B29C930ED50C}" dt="2024-05-09T14:18:27.734" v="17" actId="478"/>
          <ac:spMkLst>
            <pc:docMk/>
            <pc:sldMk cId="53175161" sldId="304"/>
            <ac:spMk id="6" creationId="{A6DEB2C5-8E34-1E3A-A456-E581B7446EBD}"/>
          </ac:spMkLst>
        </pc:spChg>
      </pc:sldChg>
      <pc:sldChg chg="delSp mod">
        <pc:chgData name="Seif, Janesca" userId="746caf7a-ff57-497b-ad65-8cb552a9f586" providerId="ADAL" clId="{AD2622A5-CE7A-C24D-8F8B-B29C930ED50C}" dt="2024-05-09T14:18:31.054" v="18" actId="478"/>
        <pc:sldMkLst>
          <pc:docMk/>
          <pc:sldMk cId="218063755" sldId="305"/>
        </pc:sldMkLst>
        <pc:spChg chg="del">
          <ac:chgData name="Seif, Janesca" userId="746caf7a-ff57-497b-ad65-8cb552a9f586" providerId="ADAL" clId="{AD2622A5-CE7A-C24D-8F8B-B29C930ED50C}" dt="2024-05-09T14:18:31.054" v="18" actId="478"/>
          <ac:spMkLst>
            <pc:docMk/>
            <pc:sldMk cId="218063755" sldId="305"/>
            <ac:spMk id="7" creationId="{B35C549C-A148-66C2-1AE7-FFBF36BE8791}"/>
          </ac:spMkLst>
        </pc:spChg>
      </pc:sldChg>
      <pc:sldChg chg="delSp mod">
        <pc:chgData name="Seif, Janesca" userId="746caf7a-ff57-497b-ad65-8cb552a9f586" providerId="ADAL" clId="{AD2622A5-CE7A-C24D-8F8B-B29C930ED50C}" dt="2024-05-09T14:18:36.175" v="19" actId="478"/>
        <pc:sldMkLst>
          <pc:docMk/>
          <pc:sldMk cId="1710038258" sldId="306"/>
        </pc:sldMkLst>
        <pc:spChg chg="del">
          <ac:chgData name="Seif, Janesca" userId="746caf7a-ff57-497b-ad65-8cb552a9f586" providerId="ADAL" clId="{AD2622A5-CE7A-C24D-8F8B-B29C930ED50C}" dt="2024-05-09T14:18:36.175" v="19" actId="478"/>
          <ac:spMkLst>
            <pc:docMk/>
            <pc:sldMk cId="1710038258" sldId="306"/>
            <ac:spMk id="7" creationId="{0F9945DA-0441-BD8E-A3C7-0A6964E30D9C}"/>
          </ac:spMkLst>
        </pc:spChg>
      </pc:sldChg>
      <pc:sldChg chg="delSp mod">
        <pc:chgData name="Seif, Janesca" userId="746caf7a-ff57-497b-ad65-8cb552a9f586" providerId="ADAL" clId="{AD2622A5-CE7A-C24D-8F8B-B29C930ED50C}" dt="2024-05-09T14:18:40.299" v="20" actId="478"/>
        <pc:sldMkLst>
          <pc:docMk/>
          <pc:sldMk cId="2471671368" sldId="307"/>
        </pc:sldMkLst>
        <pc:spChg chg="del">
          <ac:chgData name="Seif, Janesca" userId="746caf7a-ff57-497b-ad65-8cb552a9f586" providerId="ADAL" clId="{AD2622A5-CE7A-C24D-8F8B-B29C930ED50C}" dt="2024-05-09T14:18:40.299" v="20" actId="478"/>
          <ac:spMkLst>
            <pc:docMk/>
            <pc:sldMk cId="2471671368" sldId="307"/>
            <ac:spMk id="7" creationId="{0A0E95E0-A480-00C8-697C-8A3DE19FCA23}"/>
          </ac:spMkLst>
        </pc:spChg>
      </pc:sldChg>
      <pc:sldChg chg="delSp mod">
        <pc:chgData name="Seif, Janesca" userId="746caf7a-ff57-497b-ad65-8cb552a9f586" providerId="ADAL" clId="{AD2622A5-CE7A-C24D-8F8B-B29C930ED50C}" dt="2024-05-09T14:18:43.368" v="21" actId="478"/>
        <pc:sldMkLst>
          <pc:docMk/>
          <pc:sldMk cId="3641927658" sldId="308"/>
        </pc:sldMkLst>
        <pc:spChg chg="del">
          <ac:chgData name="Seif, Janesca" userId="746caf7a-ff57-497b-ad65-8cb552a9f586" providerId="ADAL" clId="{AD2622A5-CE7A-C24D-8F8B-B29C930ED50C}" dt="2024-05-09T14:18:43.368" v="21" actId="478"/>
          <ac:spMkLst>
            <pc:docMk/>
            <pc:sldMk cId="3641927658" sldId="308"/>
            <ac:spMk id="6" creationId="{D308244B-4B0A-FA55-64B9-AB54024C179D}"/>
          </ac:spMkLst>
        </pc:spChg>
      </pc:sldChg>
      <pc:sldChg chg="delSp mod">
        <pc:chgData name="Seif, Janesca" userId="746caf7a-ff57-497b-ad65-8cb552a9f586" providerId="ADAL" clId="{AD2622A5-CE7A-C24D-8F8B-B29C930ED50C}" dt="2024-05-09T14:20:05.486" v="29" actId="478"/>
        <pc:sldMkLst>
          <pc:docMk/>
          <pc:sldMk cId="208214425" sldId="313"/>
        </pc:sldMkLst>
        <pc:spChg chg="del">
          <ac:chgData name="Seif, Janesca" userId="746caf7a-ff57-497b-ad65-8cb552a9f586" providerId="ADAL" clId="{AD2622A5-CE7A-C24D-8F8B-B29C930ED50C}" dt="2024-05-09T14:20:05.486" v="29" actId="478"/>
          <ac:spMkLst>
            <pc:docMk/>
            <pc:sldMk cId="208214425" sldId="313"/>
            <ac:spMk id="9" creationId="{67722A2D-2688-C7E6-D026-0B382CA6B034}"/>
          </ac:spMkLst>
        </pc:spChg>
      </pc:sldChg>
      <pc:sldChg chg="delSp mod">
        <pc:chgData name="Seif, Janesca" userId="746caf7a-ff57-497b-ad65-8cb552a9f586" providerId="ADAL" clId="{AD2622A5-CE7A-C24D-8F8B-B29C930ED50C}" dt="2024-05-09T14:20:15.007" v="32" actId="478"/>
        <pc:sldMkLst>
          <pc:docMk/>
          <pc:sldMk cId="1441263621" sldId="314"/>
        </pc:sldMkLst>
        <pc:spChg chg="del">
          <ac:chgData name="Seif, Janesca" userId="746caf7a-ff57-497b-ad65-8cb552a9f586" providerId="ADAL" clId="{AD2622A5-CE7A-C24D-8F8B-B29C930ED50C}" dt="2024-05-09T14:20:09.805" v="30" actId="478"/>
          <ac:spMkLst>
            <pc:docMk/>
            <pc:sldMk cId="1441263621" sldId="314"/>
            <ac:spMk id="4" creationId="{67722A2D-2688-C7E6-D026-0B382CA6B034}"/>
          </ac:spMkLst>
        </pc:spChg>
        <pc:spChg chg="del">
          <ac:chgData name="Seif, Janesca" userId="746caf7a-ff57-497b-ad65-8cb552a9f586" providerId="ADAL" clId="{AD2622A5-CE7A-C24D-8F8B-B29C930ED50C}" dt="2024-05-09T14:20:12.879" v="31" actId="478"/>
          <ac:spMkLst>
            <pc:docMk/>
            <pc:sldMk cId="1441263621" sldId="314"/>
            <ac:spMk id="10" creationId="{D5B2AFE6-B2B6-DA55-E8AF-F8997CB2F585}"/>
          </ac:spMkLst>
        </pc:spChg>
        <pc:spChg chg="del">
          <ac:chgData name="Seif, Janesca" userId="746caf7a-ff57-497b-ad65-8cb552a9f586" providerId="ADAL" clId="{AD2622A5-CE7A-C24D-8F8B-B29C930ED50C}" dt="2024-05-09T14:20:15.007" v="32" actId="478"/>
          <ac:spMkLst>
            <pc:docMk/>
            <pc:sldMk cId="1441263621" sldId="314"/>
            <ac:spMk id="11" creationId="{7D463202-AF30-97AA-A4DD-A1825C7C4666}"/>
          </ac:spMkLst>
        </pc:spChg>
      </pc:sldChg>
      <pc:sldChg chg="delSp mod">
        <pc:chgData name="Seif, Janesca" userId="746caf7a-ff57-497b-ad65-8cb552a9f586" providerId="ADAL" clId="{AD2622A5-CE7A-C24D-8F8B-B29C930ED50C}" dt="2024-05-09T14:20:19.288" v="33" actId="478"/>
        <pc:sldMkLst>
          <pc:docMk/>
          <pc:sldMk cId="1676121591" sldId="315"/>
        </pc:sldMkLst>
        <pc:spChg chg="del">
          <ac:chgData name="Seif, Janesca" userId="746caf7a-ff57-497b-ad65-8cb552a9f586" providerId="ADAL" clId="{AD2622A5-CE7A-C24D-8F8B-B29C930ED50C}" dt="2024-05-09T14:20:19.288" v="33" actId="478"/>
          <ac:spMkLst>
            <pc:docMk/>
            <pc:sldMk cId="1676121591" sldId="315"/>
            <ac:spMk id="6" creationId="{F60BD6FF-953A-5540-E31D-461EF1F5DFDE}"/>
          </ac:spMkLst>
        </pc:spChg>
      </pc:sldChg>
      <pc:sldChg chg="delSp mod">
        <pc:chgData name="Seif, Janesca" userId="746caf7a-ff57-497b-ad65-8cb552a9f586" providerId="ADAL" clId="{AD2622A5-CE7A-C24D-8F8B-B29C930ED50C}" dt="2024-05-09T14:20:29.039" v="34" actId="478"/>
        <pc:sldMkLst>
          <pc:docMk/>
          <pc:sldMk cId="2153487210" sldId="316"/>
        </pc:sldMkLst>
        <pc:spChg chg="del">
          <ac:chgData name="Seif, Janesca" userId="746caf7a-ff57-497b-ad65-8cb552a9f586" providerId="ADAL" clId="{AD2622A5-CE7A-C24D-8F8B-B29C930ED50C}" dt="2024-05-09T14:20:29.039" v="34" actId="478"/>
          <ac:spMkLst>
            <pc:docMk/>
            <pc:sldMk cId="2153487210" sldId="316"/>
            <ac:spMk id="7" creationId="{5BC1056A-1500-BD72-8755-BF866BD1C6D3}"/>
          </ac:spMkLst>
        </pc:spChg>
      </pc:sldChg>
      <pc:sldChg chg="delSp mod">
        <pc:chgData name="Seif, Janesca" userId="746caf7a-ff57-497b-ad65-8cb552a9f586" providerId="ADAL" clId="{AD2622A5-CE7A-C24D-8F8B-B29C930ED50C}" dt="2024-05-09T14:20:32.507" v="35" actId="478"/>
        <pc:sldMkLst>
          <pc:docMk/>
          <pc:sldMk cId="954873400" sldId="317"/>
        </pc:sldMkLst>
        <pc:spChg chg="del">
          <ac:chgData name="Seif, Janesca" userId="746caf7a-ff57-497b-ad65-8cb552a9f586" providerId="ADAL" clId="{AD2622A5-CE7A-C24D-8F8B-B29C930ED50C}" dt="2024-05-09T14:20:32.507" v="35" actId="478"/>
          <ac:spMkLst>
            <pc:docMk/>
            <pc:sldMk cId="954873400" sldId="317"/>
            <ac:spMk id="5" creationId="{D89BF98E-631D-A2B5-EBED-4087CA877C2C}"/>
          </ac:spMkLst>
        </pc:spChg>
      </pc:sldChg>
      <pc:sldChg chg="delSp mod">
        <pc:chgData name="Seif, Janesca" userId="746caf7a-ff57-497b-ad65-8cb552a9f586" providerId="ADAL" clId="{AD2622A5-CE7A-C24D-8F8B-B29C930ED50C}" dt="2024-05-09T14:20:37.018" v="36" actId="478"/>
        <pc:sldMkLst>
          <pc:docMk/>
          <pc:sldMk cId="2654894668" sldId="318"/>
        </pc:sldMkLst>
        <pc:spChg chg="del">
          <ac:chgData name="Seif, Janesca" userId="746caf7a-ff57-497b-ad65-8cb552a9f586" providerId="ADAL" clId="{AD2622A5-CE7A-C24D-8F8B-B29C930ED50C}" dt="2024-05-09T14:20:37.018" v="36" actId="478"/>
          <ac:spMkLst>
            <pc:docMk/>
            <pc:sldMk cId="2654894668" sldId="318"/>
            <ac:spMk id="7" creationId="{5AD8FFE2-3A1D-D89D-6F36-F2968396F451}"/>
          </ac:spMkLst>
        </pc:spChg>
      </pc:sldChg>
      <pc:sldChg chg="delSp mod">
        <pc:chgData name="Seif, Janesca" userId="746caf7a-ff57-497b-ad65-8cb552a9f586" providerId="ADAL" clId="{AD2622A5-CE7A-C24D-8F8B-B29C930ED50C}" dt="2024-05-09T14:20:39.605" v="37" actId="478"/>
        <pc:sldMkLst>
          <pc:docMk/>
          <pc:sldMk cId="3804707133" sldId="319"/>
        </pc:sldMkLst>
        <pc:spChg chg="del">
          <ac:chgData name="Seif, Janesca" userId="746caf7a-ff57-497b-ad65-8cb552a9f586" providerId="ADAL" clId="{AD2622A5-CE7A-C24D-8F8B-B29C930ED50C}" dt="2024-05-09T14:20:39.605" v="37" actId="478"/>
          <ac:spMkLst>
            <pc:docMk/>
            <pc:sldMk cId="3804707133" sldId="319"/>
            <ac:spMk id="7" creationId="{4FC94AFB-469D-6073-70BD-ACDBD71A8249}"/>
          </ac:spMkLst>
        </pc:spChg>
      </pc:sldChg>
      <pc:sldChg chg="delSp modSp mod">
        <pc:chgData name="Seif, Janesca" userId="746caf7a-ff57-497b-ad65-8cb552a9f586" providerId="ADAL" clId="{AD2622A5-CE7A-C24D-8F8B-B29C930ED50C}" dt="2024-05-09T14:20:51.812" v="40" actId="478"/>
        <pc:sldMkLst>
          <pc:docMk/>
          <pc:sldMk cId="2856714765" sldId="320"/>
        </pc:sldMkLst>
        <pc:spChg chg="del">
          <ac:chgData name="Seif, Janesca" userId="746caf7a-ff57-497b-ad65-8cb552a9f586" providerId="ADAL" clId="{AD2622A5-CE7A-C24D-8F8B-B29C930ED50C}" dt="2024-05-09T14:20:43.646" v="38" actId="478"/>
          <ac:spMkLst>
            <pc:docMk/>
            <pc:sldMk cId="2856714765" sldId="320"/>
            <ac:spMk id="7" creationId="{B9761012-D43F-A98A-1354-BFC199364240}"/>
          </ac:spMkLst>
        </pc:spChg>
        <pc:spChg chg="del">
          <ac:chgData name="Seif, Janesca" userId="746caf7a-ff57-497b-ad65-8cb552a9f586" providerId="ADAL" clId="{AD2622A5-CE7A-C24D-8F8B-B29C930ED50C}" dt="2024-05-09T14:20:51.812" v="40" actId="478"/>
          <ac:spMkLst>
            <pc:docMk/>
            <pc:sldMk cId="2856714765" sldId="320"/>
            <ac:spMk id="9" creationId="{91187C0E-B5C5-8718-BDFB-B51089D94965}"/>
          </ac:spMkLst>
        </pc:spChg>
        <pc:picChg chg="mod">
          <ac:chgData name="Seif, Janesca" userId="746caf7a-ff57-497b-ad65-8cb552a9f586" providerId="ADAL" clId="{AD2622A5-CE7A-C24D-8F8B-B29C930ED50C}" dt="2024-05-09T14:20:48.595" v="39" actId="167"/>
          <ac:picMkLst>
            <pc:docMk/>
            <pc:sldMk cId="2856714765" sldId="320"/>
            <ac:picMk id="11" creationId="{BBEFCAEF-52DE-447D-D0F3-CE43A10DFB6A}"/>
          </ac:picMkLst>
        </pc:picChg>
      </pc:sldChg>
      <pc:sldChg chg="delSp mod">
        <pc:chgData name="Seif, Janesca" userId="746caf7a-ff57-497b-ad65-8cb552a9f586" providerId="ADAL" clId="{AD2622A5-CE7A-C24D-8F8B-B29C930ED50C}" dt="2024-05-09T14:21:16.316" v="41" actId="478"/>
        <pc:sldMkLst>
          <pc:docMk/>
          <pc:sldMk cId="1759967261" sldId="324"/>
        </pc:sldMkLst>
        <pc:spChg chg="del">
          <ac:chgData name="Seif, Janesca" userId="746caf7a-ff57-497b-ad65-8cb552a9f586" providerId="ADAL" clId="{AD2622A5-CE7A-C24D-8F8B-B29C930ED50C}" dt="2024-05-09T14:21:16.316" v="41" actId="478"/>
          <ac:spMkLst>
            <pc:docMk/>
            <pc:sldMk cId="1759967261" sldId="324"/>
            <ac:spMk id="5" creationId="{BE27360D-74A4-49E7-DBC9-5A143AD49DD2}"/>
          </ac:spMkLst>
        </pc:spChg>
      </pc:sldChg>
      <pc:sldChg chg="delSp mod">
        <pc:chgData name="Seif, Janesca" userId="746caf7a-ff57-497b-ad65-8cb552a9f586" providerId="ADAL" clId="{AD2622A5-CE7A-C24D-8F8B-B29C930ED50C}" dt="2024-05-09T14:18:51.409" v="22" actId="478"/>
        <pc:sldMkLst>
          <pc:docMk/>
          <pc:sldMk cId="2216906230" sldId="329"/>
        </pc:sldMkLst>
        <pc:spChg chg="del">
          <ac:chgData name="Seif, Janesca" userId="746caf7a-ff57-497b-ad65-8cb552a9f586" providerId="ADAL" clId="{AD2622A5-CE7A-C24D-8F8B-B29C930ED50C}" dt="2024-05-09T14:18:51.409" v="22" actId="478"/>
          <ac:spMkLst>
            <pc:docMk/>
            <pc:sldMk cId="2216906230" sldId="329"/>
            <ac:spMk id="7" creationId="{7DF66646-4F6F-F141-9A6B-D142025B8C84}"/>
          </ac:spMkLst>
        </pc:spChg>
      </pc:sldChg>
      <pc:sldChg chg="modSp mod">
        <pc:chgData name="Seif, Janesca" userId="746caf7a-ff57-497b-ad65-8cb552a9f586" providerId="ADAL" clId="{AD2622A5-CE7A-C24D-8F8B-B29C930ED50C}" dt="2024-05-09T14:18:57.606" v="24" actId="1036"/>
        <pc:sldMkLst>
          <pc:docMk/>
          <pc:sldMk cId="3173268554" sldId="331"/>
        </pc:sldMkLst>
        <pc:picChg chg="mod">
          <ac:chgData name="Seif, Janesca" userId="746caf7a-ff57-497b-ad65-8cb552a9f586" providerId="ADAL" clId="{AD2622A5-CE7A-C24D-8F8B-B29C930ED50C}" dt="2024-05-09T14:18:57.606" v="24" actId="1036"/>
          <ac:picMkLst>
            <pc:docMk/>
            <pc:sldMk cId="3173268554" sldId="331"/>
            <ac:picMk id="6" creationId="{A5BB42E0-0B8C-403B-F532-1E532059C2A1}"/>
          </ac:picMkLst>
        </pc:picChg>
      </pc:sldChg>
      <pc:sldChg chg="delSp mod">
        <pc:chgData name="Seif, Janesca" userId="746caf7a-ff57-497b-ad65-8cb552a9f586" providerId="ADAL" clId="{AD2622A5-CE7A-C24D-8F8B-B29C930ED50C}" dt="2024-05-09T14:19:03.520" v="25" actId="478"/>
        <pc:sldMkLst>
          <pc:docMk/>
          <pc:sldMk cId="2039846998" sldId="333"/>
        </pc:sldMkLst>
        <pc:spChg chg="del">
          <ac:chgData name="Seif, Janesca" userId="746caf7a-ff57-497b-ad65-8cb552a9f586" providerId="ADAL" clId="{AD2622A5-CE7A-C24D-8F8B-B29C930ED50C}" dt="2024-05-09T14:19:03.520" v="25" actId="478"/>
          <ac:spMkLst>
            <pc:docMk/>
            <pc:sldMk cId="2039846998" sldId="333"/>
            <ac:spMk id="7" creationId="{11BF9EF9-0BDD-0BB0-81B5-83D819FB34AE}"/>
          </ac:spMkLst>
        </pc:spChg>
      </pc:sldChg>
      <pc:sldChg chg="delSp mod">
        <pc:chgData name="Seif, Janesca" userId="746caf7a-ff57-497b-ad65-8cb552a9f586" providerId="ADAL" clId="{AD2622A5-CE7A-C24D-8F8B-B29C930ED50C}" dt="2024-05-09T14:19:09.475" v="26" actId="478"/>
        <pc:sldMkLst>
          <pc:docMk/>
          <pc:sldMk cId="1300763239" sldId="336"/>
        </pc:sldMkLst>
        <pc:spChg chg="del">
          <ac:chgData name="Seif, Janesca" userId="746caf7a-ff57-497b-ad65-8cb552a9f586" providerId="ADAL" clId="{AD2622A5-CE7A-C24D-8F8B-B29C930ED50C}" dt="2024-05-09T14:19:09.475" v="26" actId="478"/>
          <ac:spMkLst>
            <pc:docMk/>
            <pc:sldMk cId="1300763239" sldId="336"/>
            <ac:spMk id="7" creationId="{8CE23B00-B45A-3D67-CB28-67669C685F86}"/>
          </ac:spMkLst>
        </pc:spChg>
      </pc:sldChg>
      <pc:sldChg chg="delSp mod">
        <pc:chgData name="Seif, Janesca" userId="746caf7a-ff57-497b-ad65-8cb552a9f586" providerId="ADAL" clId="{AD2622A5-CE7A-C24D-8F8B-B29C930ED50C}" dt="2024-05-09T14:19:12.980" v="27" actId="478"/>
        <pc:sldMkLst>
          <pc:docMk/>
          <pc:sldMk cId="1285147119" sldId="337"/>
        </pc:sldMkLst>
        <pc:spChg chg="del">
          <ac:chgData name="Seif, Janesca" userId="746caf7a-ff57-497b-ad65-8cb552a9f586" providerId="ADAL" clId="{AD2622A5-CE7A-C24D-8F8B-B29C930ED50C}" dt="2024-05-09T14:19:12.980" v="27" actId="478"/>
          <ac:spMkLst>
            <pc:docMk/>
            <pc:sldMk cId="1285147119" sldId="337"/>
            <ac:spMk id="10" creationId="{CF8426F6-5FBB-3867-BE8C-50E70B63EBC2}"/>
          </ac:spMkLst>
        </pc:spChg>
      </pc:sldChg>
      <pc:sldChg chg="delSp mod">
        <pc:chgData name="Seif, Janesca" userId="746caf7a-ff57-497b-ad65-8cb552a9f586" providerId="ADAL" clId="{AD2622A5-CE7A-C24D-8F8B-B29C930ED50C}" dt="2024-05-09T14:19:17.521" v="28" actId="478"/>
        <pc:sldMkLst>
          <pc:docMk/>
          <pc:sldMk cId="3792122325" sldId="339"/>
        </pc:sldMkLst>
        <pc:spChg chg="del">
          <ac:chgData name="Seif, Janesca" userId="746caf7a-ff57-497b-ad65-8cb552a9f586" providerId="ADAL" clId="{AD2622A5-CE7A-C24D-8F8B-B29C930ED50C}" dt="2024-05-09T14:19:17.521" v="28" actId="478"/>
          <ac:spMkLst>
            <pc:docMk/>
            <pc:sldMk cId="3792122325" sldId="339"/>
            <ac:spMk id="6" creationId="{4C03FD7C-323C-8133-975E-F6E9E02C3D1F}"/>
          </ac:spMkLst>
        </pc:spChg>
      </pc:sldChg>
    </pc:docChg>
  </pc:docChgLst>
  <pc:docChgLst>
    <pc:chgData name="CALVELLO HYNES, Emilie" userId="S::ecalvello@who.int::c9dfdd63-2c12-40ec-9141-bdc893ad90f1" providerId="AD" clId="Web-{E84CB8F0-4963-9007-6CEE-FDBFCBAB0BAD}"/>
    <pc:docChg chg="modSld">
      <pc:chgData name="CALVELLO HYNES, Emilie" userId="S::ecalvello@who.int::c9dfdd63-2c12-40ec-9141-bdc893ad90f1" providerId="AD" clId="Web-{E84CB8F0-4963-9007-6CEE-FDBFCBAB0BAD}" dt="2023-09-29T14:14:42.241" v="5"/>
      <pc:docMkLst>
        <pc:docMk/>
      </pc:docMkLst>
      <pc:sldChg chg="modSp">
        <pc:chgData name="CALVELLO HYNES, Emilie" userId="S::ecalvello@who.int::c9dfdd63-2c12-40ec-9141-bdc893ad90f1" providerId="AD" clId="Web-{E84CB8F0-4963-9007-6CEE-FDBFCBAB0BAD}" dt="2023-09-29T14:14:42.241" v="5"/>
        <pc:sldMkLst>
          <pc:docMk/>
          <pc:sldMk cId="1703203287" sldId="344"/>
        </pc:sldMkLst>
        <pc:graphicFrameChg chg="mod modGraphic">
          <ac:chgData name="CALVELLO HYNES, Emilie" userId="S::ecalvello@who.int::c9dfdd63-2c12-40ec-9141-bdc893ad90f1" providerId="AD" clId="Web-{E84CB8F0-4963-9007-6CEE-FDBFCBAB0BAD}" dt="2023-09-29T14:14:42.241" v="5"/>
          <ac:graphicFrameMkLst>
            <pc:docMk/>
            <pc:sldMk cId="1703203287" sldId="344"/>
            <ac:graphicFrameMk id="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CDA8E-2EB0-4703-9BD4-F6850E754A6C}" type="datetimeFigureOut">
              <a:t>09.05.24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68CA-B87A-4610-B769-BA8C54A8DA1E}" type="slidenum">
              <a:t>‹#›</a:t>
            </a:fld>
            <a:endParaRPr lang="en-US"/>
          </a:p>
        </p:txBody>
      </p:sp>
    </p:spTree>
    <p:extLst>
      <p:ext uri="{BB962C8B-B14F-4D97-AF65-F5344CB8AC3E}">
        <p14:creationId xmlns:p14="http://schemas.microsoft.com/office/powerpoint/2010/main" val="313163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openclipart.org/detail/221707/deep-though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a:solidFill>
                  <a:srgbClr val="000000"/>
                </a:solidFill>
                <a:effectLst/>
                <a:latin typeface="Calibri" panose="020F0502020204030204" pitchFamily="34" charset="0"/>
              </a:rPr>
              <a:t>Welcome to the Difficulty in Breathing module.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Sudden difficulty in breathing can suggest airway obstruction such as by a foreign body,  swelling of the airway from allergic reaction or infection,  trauma to the airway, lungs, heart or chest wall,  or inhalation of hot gases or smoke.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Acute heart problems such as heart attack, abnormal heart rhythm or valve problems can also cause rapid onset of difficulty in breathing.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Rapid or deep breathing may suggest poisoning, high acid levels in the blood, which can be due to infection or diabetic ketoacidosis, or anxiety.  </a:t>
            </a:r>
            <a:endParaRPr lang="en-US" b="0" i="0">
              <a:solidFill>
                <a:srgbClr val="000000"/>
              </a:solidFill>
              <a:effectLst/>
              <a:latin typeface="Segoe UI" panose="020B0502040204020203" pitchFamily="34" charset="0"/>
            </a:endParaRPr>
          </a:p>
          <a:p>
            <a:endParaRPr lang="en-US" sz="2000"/>
          </a:p>
          <a:p>
            <a:pPr marL="457200" marR="0" lvl="0" indent="-171450" algn="l" rtl="0">
              <a:lnSpc>
                <a:spcPct val="115000"/>
              </a:lnSpc>
              <a:spcBef>
                <a:spcPts val="500"/>
              </a:spcBef>
              <a:spcAft>
                <a:spcPts val="0"/>
              </a:spcAft>
              <a:buClr>
                <a:schemeClr val="dk1"/>
              </a:buClr>
              <a:buSzPct val="100000"/>
              <a:buFont typeface="Lato"/>
            </a:pPr>
            <a:endParaRPr lang="en-US" sz="19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10</a:t>
            </a:fld>
            <a:endParaRPr lang="en-US"/>
          </a:p>
        </p:txBody>
      </p:sp>
    </p:spTree>
    <p:extLst>
      <p:ext uri="{BB962C8B-B14F-4D97-AF65-F5344CB8AC3E}">
        <p14:creationId xmlns:p14="http://schemas.microsoft.com/office/powerpoint/2010/main" val="97270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Difficulty in breathing that starts slowly is more common with infection and chronic conditions with a gradual build-up of fluid around the lungs (as occurs in TB and heart failure), fluid around the heart (from TB or kidney disease), lung cancer or diseases affecting the function of the chest wall. Recurrent difficulty in breathing associated with wheeze may suggest asthma or COPD. </a:t>
            </a:r>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11</a:t>
            </a:fld>
            <a:endParaRPr lang="en-US"/>
          </a:p>
        </p:txBody>
      </p:sp>
    </p:spTree>
    <p:extLst>
      <p:ext uri="{BB962C8B-B14F-4D97-AF65-F5344CB8AC3E}">
        <p14:creationId xmlns:p14="http://schemas.microsoft.com/office/powerpoint/2010/main" val="53102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It is also important to ask: Was there anything that triggered the difficulty in breathing and what makes it better or worse?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 history of allergies with an exposure to the allergen prior to the start of the difficulty in breathing suggest that the airway is blocked by swelling due to a severe allergic reaction.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Inhaling smoke or hot gas (such as in fires) or some chemicals may cause difficulty in breathing through upper airway injury and swelling. Exposure to some chemicals (such as certain pesticides) can cause fluid to build up in the airways and can cause weakness in the muscles involved in breathing.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Difficulty in breathing that gets worse when the person lies flat can be due to fluid in the lungs. </a:t>
            </a:r>
            <a:endParaRPr lang="en-US" b="0" i="0">
              <a:solidFill>
                <a:srgbClr val="000000"/>
              </a:solidFill>
              <a:effectLst/>
              <a:latin typeface="Segoe UI" panose="020B0502040204020203" pitchFamily="34" charset="0"/>
            </a:endParaRPr>
          </a:p>
          <a:p>
            <a:endParaRPr lang="en-US" sz="120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12</a:t>
            </a:fld>
            <a:endParaRPr lang="en-US"/>
          </a:p>
        </p:txBody>
      </p:sp>
    </p:spTree>
    <p:extLst>
      <p:ext uri="{BB962C8B-B14F-4D97-AF65-F5344CB8AC3E}">
        <p14:creationId xmlns:p14="http://schemas.microsoft.com/office/powerpoint/2010/main" val="20250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Is there any tongue or lip swelling or voice changes? These signs suggest a severe allergic reaction or other inflammation of the airway. It is very important to watch these patients closely for any deterioration! </a:t>
            </a:r>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200" b="1" i="1">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13</a:t>
            </a:fld>
            <a:endParaRPr lang="en-US"/>
          </a:p>
        </p:txBody>
      </p:sp>
    </p:spTree>
    <p:extLst>
      <p:ext uri="{BB962C8B-B14F-4D97-AF65-F5344CB8AC3E}">
        <p14:creationId xmlns:p14="http://schemas.microsoft.com/office/powerpoint/2010/main" val="92309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Listen to hear if there are any abnormal breath sounds. High-pitched or ‘squeaking’ sounds when breathing IN may be stridor, which is caused by narrowing of the upper airway and may suggest severe allergic reaction or other airway obstruction. Wheezing – a high-pitched sound with breathing OUT – is caused by narrowing or spasm of the lower airways in the lungs and can suggest asthma, COPD, heart failure or allergic reactions. Gurgling sounds with breathing suggest that there is mucus, blood or other fluid in the airway. </a:t>
            </a:r>
            <a:endParaRPr lang="en-US" sz="1200">
              <a:latin typeface="Lato"/>
              <a:ea typeface="Lato"/>
              <a:cs typeface="Lato"/>
              <a:sym typeface="Lato"/>
            </a:endParaRPr>
          </a:p>
          <a:p>
            <a:pPr marL="0" lvl="0" indent="0">
              <a:buSzPct val="25000"/>
              <a:buNone/>
            </a:pPr>
            <a:endParaRPr lang="en-US" sz="1200">
              <a:latin typeface="Lato"/>
              <a:ea typeface="Lato"/>
              <a:cs typeface="Lato"/>
              <a:sym typeface="Lato"/>
            </a:endParaRPr>
          </a:p>
          <a:p>
            <a:pPr marL="0" lvl="0" indent="0">
              <a:buSzPct val="25000"/>
              <a:buNone/>
            </a:pPr>
            <a:endParaRPr lang="en-US" sz="1200">
              <a:latin typeface="Lato"/>
              <a:ea typeface="Lato"/>
              <a:cs typeface="Lato"/>
              <a:sym typeface="Lato"/>
            </a:endParaRPr>
          </a:p>
          <a:p>
            <a:r>
              <a:rPr lang="en-US" sz="1200" b="0" i="0" kern="1200">
                <a:solidFill>
                  <a:schemeClr val="tx1"/>
                </a:solidFill>
                <a:effectLst/>
                <a:latin typeface="+mn-lt"/>
                <a:ea typeface="+mn-ea"/>
                <a:cs typeface="+mn-cs"/>
              </a:rPr>
              <a:t>Title: Stethoscope Plain</a:t>
            </a:r>
          </a:p>
          <a:p>
            <a:r>
              <a:rPr lang="en-US" sz="1200" b="0" i="0" kern="1200">
                <a:solidFill>
                  <a:schemeClr val="tx1"/>
                </a:solidFill>
                <a:effectLst/>
                <a:latin typeface="+mn-lt"/>
                <a:ea typeface="+mn-ea"/>
                <a:cs typeface="+mn-cs"/>
              </a:rPr>
              <a:t>Creator: </a:t>
            </a:r>
            <a:r>
              <a:rPr lang="en-US" sz="1200" b="0" i="0" kern="1200" err="1">
                <a:solidFill>
                  <a:schemeClr val="tx1"/>
                </a:solidFill>
                <a:effectLst/>
                <a:latin typeface="+mn-lt"/>
                <a:ea typeface="+mn-ea"/>
                <a:cs typeface="+mn-cs"/>
              </a:rPr>
              <a:t>Rejon</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https://openclipart.org/detail/38473/stethoscope-plain</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p>
          <a:p>
            <a:endParaRPr lang="en-US" sz="1200" b="0" i="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sz="1200" b="0" i="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14</a:t>
            </a:fld>
            <a:endParaRPr lang="en-US"/>
          </a:p>
        </p:txBody>
      </p:sp>
    </p:spTree>
    <p:extLst>
      <p:ext uri="{BB962C8B-B14F-4D97-AF65-F5344CB8AC3E}">
        <p14:creationId xmlns:p14="http://schemas.microsoft.com/office/powerpoint/2010/main" val="38000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Is there pain associated with the difficulty in breathing? Difficulty in breathing with chest pain can suggest heart attack, pneumothorax, pneumonia or trauma to the lungs, ribs or ribcage muscles. In particular, pain that is worse with deep breaths (pleuritic pain) may suggest infection or blood clot in the lung (pulmonary embolism). </a:t>
            </a:r>
            <a:endParaRPr lang="en-US" sz="1800" b="0" i="0" u="none" strike="noStrike" cap="none">
              <a:solidFill>
                <a:srgbClr val="000000"/>
              </a:solidFill>
              <a:effectLst/>
              <a:latin typeface="Calibri" panose="020F0502020204030204" pitchFamily="34" charset="0"/>
              <a:ea typeface="+mn-ea"/>
              <a:cs typeface="+mn-cs"/>
            </a:endParaRPr>
          </a:p>
          <a:p>
            <a:pPr marL="0" marR="0" lvl="0" indent="0" algn="l" rtl="0">
              <a:lnSpc>
                <a:spcPct val="90000"/>
              </a:lnSpc>
              <a:spcBef>
                <a:spcPts val="0"/>
              </a:spcBef>
              <a:spcAft>
                <a:spcPts val="0"/>
              </a:spcAft>
              <a:buClr>
                <a:schemeClr val="dk1"/>
              </a:buClr>
              <a:buSzPct val="25000"/>
              <a:buFont typeface="Arial"/>
              <a:buNone/>
            </a:pPr>
            <a:endParaRPr lang="en-US" sz="1800" b="0" i="0" u="none" strike="noStrike" cap="none">
              <a:solidFill>
                <a:srgbClr val="000000"/>
              </a:solidFill>
              <a:effectLst/>
              <a:latin typeface="Calibri" panose="020F0502020204030204" pitchFamily="34" charset="0"/>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Brain activity – </a:t>
            </a:r>
            <a:r>
              <a:rPr lang="en-US" sz="1200" b="0" i="0" kern="1200" err="1">
                <a:solidFill>
                  <a:schemeClr val="tx1"/>
                </a:solidFill>
                <a:effectLst/>
                <a:latin typeface="+mn-lt"/>
                <a:ea typeface="+mn-ea"/>
                <a:cs typeface="+mn-cs"/>
              </a:rPr>
              <a:t>Métacognition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Creator:benoitpetit</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https://openclipart.org/detail/193152/brain-activity-metacognition</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15</a:t>
            </a:fld>
            <a:endParaRPr lang="en-US"/>
          </a:p>
        </p:txBody>
      </p:sp>
    </p:spTree>
    <p:extLst>
      <p:ext uri="{BB962C8B-B14F-4D97-AF65-F5344CB8AC3E}">
        <p14:creationId xmlns:p14="http://schemas.microsoft.com/office/powerpoint/2010/main" val="1414451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Fever and difficulty in breathing suggest infection. Lung infection and any severe infection may cause fluid in the lungs.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 cough may indicate fluid in the lungs from infection of the lungs, pneumonia, or oedema. Cough and wheezing may suggest asthma or chronic obstructive pulmonary disease. </a:t>
            </a:r>
          </a:p>
          <a:p>
            <a:pPr algn="l" rtl="0" fontAlgn="base"/>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pPr algn="l" rtl="0" fontAlgn="base"/>
            <a:endParaRPr lang="en-US" b="0" i="0">
              <a:solidFill>
                <a:srgbClr val="000000"/>
              </a:solidFill>
              <a:effectLst/>
              <a:latin typeface="Segoe UI" panose="020B0502040204020203" pitchFamily="34" charset="0"/>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16</a:t>
            </a:fld>
            <a:endParaRPr lang="en-US"/>
          </a:p>
        </p:txBody>
      </p:sp>
    </p:spTree>
    <p:extLst>
      <p:ext uri="{BB962C8B-B14F-4D97-AF65-F5344CB8AC3E}">
        <p14:creationId xmlns:p14="http://schemas.microsoft.com/office/powerpoint/2010/main" val="84286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Difficulty in breathing with swelling, or oedema, of both feet or legs can suggest heart failure with fluid back-up to the lungs and body.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Difficulty in breathing with swelling and pain in one leg may suggest a blood clot in a leg vein that has travelled to the lung, called a pulmonary embolism.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Pregnancy is a risk factor for both pulmonary embolism and heart failure. Difficulty in breathing in a pregnant or early post-pregnancy patient should raise concern for these dangerous complications. </a:t>
            </a:r>
          </a:p>
          <a:p>
            <a:pPr algn="l" rtl="0" fontAlgn="base"/>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pPr algn="l" rtl="0" fontAlgn="base"/>
            <a:endParaRPr lang="en-US" b="0" i="0">
              <a:solidFill>
                <a:srgbClr val="000000"/>
              </a:solidFill>
              <a:effectLst/>
              <a:latin typeface="Segoe UI" panose="020B0502040204020203" pitchFamily="34" charset="0"/>
            </a:endParaRPr>
          </a:p>
          <a:p>
            <a:pPr marL="0" lvl="0" indent="0">
              <a:spcBef>
                <a:spcPts val="0"/>
              </a:spcBef>
              <a:buSzPct val="25000"/>
              <a:buNone/>
            </a:pPr>
            <a:endParaRPr lang="en-US" sz="1200">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pPr marL="228600" marR="0" lvl="0" indent="-50800" algn="l" rtl="0">
              <a:lnSpc>
                <a:spcPct val="90000"/>
              </a:lnSpc>
              <a:spcBef>
                <a:spcPts val="1000"/>
              </a:spcBef>
              <a:spcAft>
                <a:spcPts val="0"/>
              </a:spcAft>
              <a:buClr>
                <a:schemeClr val="dk1"/>
              </a:buClr>
              <a:buSzPct val="25000"/>
              <a:buFont typeface="Arial"/>
              <a:buNone/>
            </a:pPr>
            <a:endParaRPr lang="en-US" sz="1400" b="0" i="0" u="none" strike="noStrike" cap="none">
              <a:solidFill>
                <a:schemeClr val="dk1"/>
              </a:solidFill>
              <a:latin typeface="+mn-lt"/>
              <a:ea typeface="Calibri"/>
              <a:cs typeface="Calibri"/>
              <a:sym typeface="Calibri"/>
            </a:endParaRPr>
          </a:p>
          <a:p>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17</a:t>
            </a:fld>
            <a:endParaRPr lang="en-US"/>
          </a:p>
        </p:txBody>
      </p:sp>
    </p:spTree>
    <p:extLst>
      <p:ext uri="{BB962C8B-B14F-4D97-AF65-F5344CB8AC3E}">
        <p14:creationId xmlns:p14="http://schemas.microsoft.com/office/powerpoint/2010/main" val="1781434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Severe allergic reactions may cause difficulty in breathing due to airway swelling which can worsen rapidly. People can have severe allergic reactions to almost anything, but food, plants, medications and insect bites/stings are the most common. Adrenaline is the treatment and will be discussed later in the course. </a:t>
            </a:r>
          </a:p>
          <a:p>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18</a:t>
            </a:fld>
            <a:endParaRPr lang="en-US"/>
          </a:p>
        </p:txBody>
      </p:sp>
    </p:spTree>
    <p:extLst>
      <p:ext uri="{BB962C8B-B14F-4D97-AF65-F5344CB8AC3E}">
        <p14:creationId xmlns:p14="http://schemas.microsoft.com/office/powerpoint/2010/main" val="2134728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Ask about new medications and changes in doses.  New medications can cause allergies with associated difficulty in breathing. Accidental overdose of some medications, especially opioids, can slow or stop breathing. </a:t>
            </a:r>
          </a:p>
          <a:p>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endParaRPr lang="en-US" sz="180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900">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19</a:t>
            </a:fld>
            <a:endParaRPr lang="en-US"/>
          </a:p>
        </p:txBody>
      </p:sp>
    </p:spTree>
    <p:extLst>
      <p:ext uri="{BB962C8B-B14F-4D97-AF65-F5344CB8AC3E}">
        <p14:creationId xmlns:p14="http://schemas.microsoft.com/office/powerpoint/2010/main" val="206935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buFont typeface="Arial,Sans-Serif" panose="020B0604020202020204" pitchFamily="34" charset="0"/>
            </a:pPr>
            <a:r>
              <a:rPr lang="en-NZ" sz="1800" kern="100">
                <a:effectLst/>
                <a:latin typeface="Calibri" panose="020F0502020204030204" pitchFamily="34" charset="0"/>
                <a:ea typeface="Calibri" panose="020F0502020204030204" pitchFamily="34" charset="0"/>
                <a:cs typeface="Arial" panose="020B0604020202020204" pitchFamily="34" charset="0"/>
              </a:rPr>
              <a:t>By the end of this presentation, you will be able to </a:t>
            </a:r>
            <a:r>
              <a:rPr lang="en-US" sz="1800" kern="100">
                <a:solidFill>
                  <a:srgbClr val="000000"/>
                </a:solidFill>
                <a:effectLst/>
                <a:latin typeface="Source Sans Pro"/>
                <a:ea typeface="Source Sans Pro"/>
                <a:cs typeface="Calibri"/>
              </a:rPr>
              <a:t>u</a:t>
            </a:r>
            <a:r>
              <a:rPr lang="en-US" sz="1800">
                <a:solidFill>
                  <a:srgbClr val="000000"/>
                </a:solidFill>
                <a:latin typeface="Source Sans Pro"/>
                <a:ea typeface="Source Sans Pro"/>
                <a:cs typeface="Calibri"/>
              </a:rPr>
              <a:t>nderstand key elements from a SAMPLE history for a patient with difficulty in breathing and recognize key history findings suggestive of different causes of difficulty in breathing. You will be able to describe how to perform a secondary exam for a patient with difficulty in breathing and recognize the signs of difficulty in breathing. We will highlight the high-risk causes and describe critical actions to manage patients including essential skills.</a:t>
            </a:r>
            <a:endParaRPr lang="en-US" sz="1800"/>
          </a:p>
          <a:p>
            <a:pPr>
              <a:buFont typeface="Arial,Sans-Serif" panose="020B0604020202020204" pitchFamily="34" charset="0"/>
            </a:pPr>
            <a:r>
              <a:rPr lang="en-US" sz="1800">
                <a:solidFill>
                  <a:srgbClr val="000000"/>
                </a:solidFill>
                <a:latin typeface="Source Sans Pro"/>
                <a:ea typeface="Source Sans Pro"/>
                <a:cs typeface="Calibri"/>
              </a:rPr>
              <a:t>You will be able to describe special </a:t>
            </a:r>
            <a:r>
              <a:rPr lang="en-US" sz="1800" err="1">
                <a:solidFill>
                  <a:srgbClr val="000000"/>
                </a:solidFill>
                <a:latin typeface="Source Sans Pro"/>
                <a:ea typeface="Source Sans Pro"/>
                <a:cs typeface="Calibri"/>
              </a:rPr>
              <a:t>paediatric</a:t>
            </a:r>
            <a:r>
              <a:rPr lang="en-US" sz="1800">
                <a:solidFill>
                  <a:srgbClr val="000000"/>
                </a:solidFill>
                <a:latin typeface="Source Sans Pro"/>
                <a:ea typeface="Source Sans Pro"/>
                <a:cs typeface="Calibri"/>
              </a:rPr>
              <a:t> considerations for difficulty in breathing, and consider the disposition and transport of patients with difficulty in breathing</a:t>
            </a:r>
          </a:p>
          <a:p>
            <a:pPr>
              <a:lnSpc>
                <a:spcPct val="107000"/>
              </a:lnSpc>
              <a:spcAft>
                <a:spcPts val="800"/>
              </a:spcAft>
            </a:pP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8987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Is there a history of asthma or Chronic Obstructive Pulmonary Disease (COPD)? Asthma and COPD often cause episodes of DIB, often with wheezing.  A history of prior hospitalization or intubation for these conditions suggests a high-risk patient who may worsen quickly. Is there a history of heart disease or kidney disease? People with a history of heart or kidney failure may have fluid in the lungs, called pulmonary oedema. Heart attack may present with DIB which is often rapid in onset and may be associated with chest pain. Is there a history of tuberculosis or cancer? Conditions such as tuberculosis and cancer can cause build-up of fluid in the sac around the heart (pericardial effusion) or build-up of fluid in the chest, outside the lung (pleural effusion), both of which can cause difficulty in breathing. </a:t>
            </a:r>
          </a:p>
          <a:p>
            <a:pPr marL="0" marR="0" lvl="0" indent="0" algn="l" rtl="0">
              <a:lnSpc>
                <a:spcPct val="115000"/>
              </a:lnSpc>
              <a:spcBef>
                <a:spcPts val="0"/>
              </a:spcBef>
              <a:spcAft>
                <a:spcPts val="0"/>
              </a:spcAft>
              <a:buClr>
                <a:schemeClr val="dk1"/>
              </a:buClr>
              <a:buSzPct val="25000"/>
              <a:buFont typeface="Arial"/>
              <a:buNone/>
            </a:pPr>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pPr marL="0" marR="0" lvl="0" indent="0" algn="l" rtl="0">
              <a:lnSpc>
                <a:spcPct val="115000"/>
              </a:lnSpc>
              <a:spcBef>
                <a:spcPts val="0"/>
              </a:spcBef>
              <a:spcAft>
                <a:spcPts val="0"/>
              </a:spcAft>
              <a:buClr>
                <a:schemeClr val="dk1"/>
              </a:buClr>
              <a:buSzPct val="25000"/>
              <a:buFont typeface="Arial"/>
              <a:buNone/>
            </a:pPr>
            <a:endParaRPr lang="en-US" sz="180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20</a:t>
            </a:fld>
            <a:endParaRPr lang="en-US"/>
          </a:p>
        </p:txBody>
      </p:sp>
    </p:spTree>
    <p:extLst>
      <p:ext uri="{BB962C8B-B14F-4D97-AF65-F5344CB8AC3E}">
        <p14:creationId xmlns:p14="http://schemas.microsoft.com/office/powerpoint/2010/main" val="1976550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Is there a history of diabetes? Diabetes can cause diabetic crisis (diabetic ketoacidosis or DKA). DKA causes fast, deep breathing that may be reported as difficulty in breathing. Is there a history of smoking? Smoking increases the risk of asthma, COPD, lung cancer and heart attack. Is there a history of HIV? HIV infection increases the risk of other infections. Consider Pneumonia but also think about tuberculosis since patients with HIV are at high risk for co-infection.   </a:t>
            </a:r>
          </a:p>
          <a:p>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endParaRPr lang="en-US" sz="180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ct val="25000"/>
              <a:buFont typeface="Arial"/>
              <a:buNone/>
            </a:pPr>
            <a:endParaRPr lang="en-US" sz="1900" b="1" i="1" u="none" strike="noStrike" cap="none">
              <a:solidFill>
                <a:schemeClr val="dk1"/>
              </a:solidFill>
              <a:latin typeface="Lato"/>
              <a:ea typeface="Lato"/>
              <a:cs typeface="Lato"/>
              <a:sym typeface="Lato"/>
            </a:endParaRPr>
          </a:p>
          <a:p>
            <a:pPr marL="514350" marR="0" lvl="1" indent="0" algn="l" rtl="0">
              <a:lnSpc>
                <a:spcPct val="115000"/>
              </a:lnSpc>
              <a:spcBef>
                <a:spcPts val="500"/>
              </a:spcBef>
              <a:spcAft>
                <a:spcPts val="0"/>
              </a:spcAft>
              <a:buClr>
                <a:schemeClr val="dk1"/>
              </a:buClr>
              <a:buSzPct val="100000"/>
              <a:buNone/>
            </a:pPr>
            <a:endParaRPr lang="en-US" sz="19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21</a:t>
            </a:fld>
            <a:endParaRPr lang="en-US"/>
          </a:p>
        </p:txBody>
      </p:sp>
    </p:spTree>
    <p:extLst>
      <p:ext uri="{BB962C8B-B14F-4D97-AF65-F5344CB8AC3E}">
        <p14:creationId xmlns:p14="http://schemas.microsoft.com/office/powerpoint/2010/main" val="1454820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panose="020F0502020204030204" pitchFamily="34" charset="0"/>
              </a:rPr>
              <a:t>Ask when the patient’s last oral intake of food or drink was. Recall that a full stomach puts the patient at risk for vomiting and aspiration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Brain activity – </a:t>
            </a:r>
            <a:r>
              <a:rPr lang="en-US" sz="1200" b="0" i="0" kern="1200" err="1">
                <a:solidFill>
                  <a:schemeClr val="tx1"/>
                </a:solidFill>
                <a:effectLst/>
                <a:latin typeface="+mn-lt"/>
                <a:ea typeface="+mn-ea"/>
                <a:cs typeface="+mn-cs"/>
              </a:rPr>
              <a:t>Métacognition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Creator:benoitpetit</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https://openclipart.org/detail/193152/brain-activity-metacognition</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a:p>
          <a:p>
            <a:pPr marL="457200" marR="0" lvl="0" indent="-171450" algn="l" rtl="0">
              <a:lnSpc>
                <a:spcPct val="115000"/>
              </a:lnSpc>
              <a:spcBef>
                <a:spcPts val="500"/>
              </a:spcBef>
              <a:spcAft>
                <a:spcPts val="0"/>
              </a:spcAft>
              <a:buClr>
                <a:schemeClr val="dk1"/>
              </a:buClr>
              <a:buSzPct val="100000"/>
              <a:buFont typeface="Lato"/>
            </a:pPr>
            <a:endParaRPr lang="en-US" sz="1900" b="0" i="0" u="none" strike="noStrike" cap="none">
              <a:solidFill>
                <a:schemeClr val="dk1"/>
              </a:solidFill>
              <a:latin typeface="Lato"/>
              <a:ea typeface="Lato"/>
              <a:cs typeface="Lato"/>
              <a:sym typeface="Lato"/>
            </a:endParaRPr>
          </a:p>
          <a:p>
            <a:pPr marL="514350" marR="0" lvl="1" indent="0" algn="l" rtl="0">
              <a:lnSpc>
                <a:spcPct val="115000"/>
              </a:lnSpc>
              <a:spcBef>
                <a:spcPts val="500"/>
              </a:spcBef>
              <a:spcAft>
                <a:spcPts val="0"/>
              </a:spcAft>
              <a:buClr>
                <a:schemeClr val="dk1"/>
              </a:buClr>
              <a:buSzPct val="100000"/>
              <a:buNone/>
            </a:pPr>
            <a:endParaRPr lang="en-US" sz="19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22</a:t>
            </a:fld>
            <a:endParaRPr lang="en-US"/>
          </a:p>
        </p:txBody>
      </p:sp>
    </p:spTree>
    <p:extLst>
      <p:ext uri="{BB962C8B-B14F-4D97-AF65-F5344CB8AC3E}">
        <p14:creationId xmlns:p14="http://schemas.microsoft.com/office/powerpoint/2010/main" val="2019306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Consider vomiting and aspiration as a cause of difficulty in breathing those with intoxication, altered mental status, the elderly and those with diseases that cause weakness. Always consider choking if DIB started while eating or drinking. Rapid onset of DIB with exercise might be due to heart attack, especially when there is also chest pain. </a:t>
            </a:r>
          </a:p>
          <a:p>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Creator: </a:t>
            </a:r>
            <a:r>
              <a:rPr lang="en-US" sz="1200" b="0" i="0" kern="1200" err="1">
                <a:solidFill>
                  <a:schemeClr val="tx1"/>
                </a:solidFill>
                <a:effectLst/>
                <a:latin typeface="+mn-lt"/>
                <a:ea typeface="+mn-ea"/>
                <a:cs typeface="+mn-cs"/>
              </a:rPr>
              <a:t>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23</a:t>
            </a:fld>
            <a:endParaRPr lang="en-US"/>
          </a:p>
        </p:txBody>
      </p:sp>
    </p:spTree>
    <p:extLst>
      <p:ext uri="{BB962C8B-B14F-4D97-AF65-F5344CB8AC3E}">
        <p14:creationId xmlns:p14="http://schemas.microsoft.com/office/powerpoint/2010/main" val="169048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100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Was the patient found in or near water? Always consider drowning (inhalation of water) in a person found in or near water, especially children. Even a small amount of inhaled water can cause serious lung damage, which can worsen over time.  Watch the patient closely. </a:t>
            </a:r>
          </a:p>
          <a:p>
            <a:pPr marL="0" marR="0" lvl="0" indent="0" algn="l" rtl="0">
              <a:lnSpc>
                <a:spcPct val="115000"/>
              </a:lnSpc>
              <a:spcBef>
                <a:spcPts val="1000"/>
              </a:spcBef>
              <a:spcAft>
                <a:spcPts val="0"/>
              </a:spcAft>
              <a:buClr>
                <a:schemeClr val="dk1"/>
              </a:buClr>
              <a:buSzPct val="25000"/>
              <a:buFont typeface="Arial"/>
              <a:buNone/>
            </a:pPr>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pPr marL="0" marR="0" lvl="0" indent="0" algn="l" rtl="0">
              <a:lnSpc>
                <a:spcPct val="115000"/>
              </a:lnSpc>
              <a:spcBef>
                <a:spcPts val="1000"/>
              </a:spcBef>
              <a:spcAft>
                <a:spcPts val="0"/>
              </a:spcAft>
              <a:buClr>
                <a:schemeClr val="dk1"/>
              </a:buClr>
              <a:buSzPct val="25000"/>
              <a:buFont typeface="Arial"/>
              <a:buNone/>
            </a:pPr>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24</a:t>
            </a:fld>
            <a:endParaRPr lang="en-US"/>
          </a:p>
        </p:txBody>
      </p:sp>
    </p:spTree>
    <p:extLst>
      <p:ext uri="{BB962C8B-B14F-4D97-AF65-F5344CB8AC3E}">
        <p14:creationId xmlns:p14="http://schemas.microsoft.com/office/powerpoint/2010/main" val="210506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Bef>
                <a:spcPts val="0"/>
              </a:spcBef>
              <a:buSzPct val="25000"/>
              <a:buNone/>
            </a:pPr>
            <a:r>
              <a:rPr lang="en-US" sz="1800" b="0" i="0">
                <a:solidFill>
                  <a:srgbClr val="000000"/>
                </a:solidFill>
                <a:effectLst/>
                <a:latin typeface="Calibri" panose="020F0502020204030204" pitchFamily="34" charset="0"/>
              </a:rPr>
              <a:t>Has there been exposure to pesticides or other chemicals? Inhaled chemicals can cause DIB by irritating the airways and lungs. Some pesticides used in farming can be absorbed through the skin, causing fluid build-up in the airways and lungs. If a patient has been exposed to a house or structure fire consider burns to the airway causing swelling, and exposure to gases from a fire leading to chemical inhalation. </a:t>
            </a:r>
          </a:p>
          <a:p>
            <a:pPr marL="0" lvl="0" indent="0">
              <a:lnSpc>
                <a:spcPct val="115000"/>
              </a:lnSpc>
              <a:spcBef>
                <a:spcPts val="0"/>
              </a:spcBef>
              <a:buSzPct val="25000"/>
              <a:buNone/>
            </a:pPr>
            <a:endParaRPr lang="en-US" sz="1800" b="0" i="0" u="none" strike="noStrike" cap="none">
              <a:solidFill>
                <a:srgbClr val="000000"/>
              </a:solidFill>
              <a:effectLst/>
              <a:latin typeface="Calibri" panose="020F0502020204030204" pitchFamily="34" charset="0"/>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pPr marL="0" lvl="0" indent="0">
              <a:lnSpc>
                <a:spcPct val="115000"/>
              </a:lnSpc>
              <a:spcBef>
                <a:spcPts val="0"/>
              </a:spcBef>
              <a:buSzPct val="25000"/>
              <a:buNone/>
            </a:pPr>
            <a:endParaRPr lang="en-US" sz="1800" b="0" i="0"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1" i="1"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25</a:t>
            </a:fld>
            <a:endParaRPr lang="en-US"/>
          </a:p>
        </p:txBody>
      </p:sp>
    </p:spTree>
    <p:extLst>
      <p:ext uri="{BB962C8B-B14F-4D97-AF65-F5344CB8AC3E}">
        <p14:creationId xmlns:p14="http://schemas.microsoft.com/office/powerpoint/2010/main" val="238610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Has there been any recent trauma? Trauma can cause injuries that lead to difficulty in breathing including rib fractures, bruising to the heart or lungs, pneumothorax which is air in the chest compressing the lung, and </a:t>
            </a: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which is blood in the chest compressing the lung. </a:t>
            </a:r>
          </a:p>
          <a:p>
            <a:pPr marL="0" marR="0" lvl="0" indent="0" algn="l" rtl="0">
              <a:lnSpc>
                <a:spcPct val="90000"/>
              </a:lnSpc>
              <a:spcBef>
                <a:spcPts val="0"/>
              </a:spcBef>
              <a:spcAft>
                <a:spcPts val="0"/>
              </a:spcAft>
              <a:buClr>
                <a:schemeClr val="dk1"/>
              </a:buClr>
              <a:buSzPct val="25000"/>
              <a:buFont typeface="Arial"/>
              <a:buNone/>
            </a:pPr>
            <a:endParaRPr lang="en-US" sz="1800" b="0" i="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Brain activity – </a:t>
            </a:r>
            <a:r>
              <a:rPr lang="en-US" sz="1200" b="0" i="0" kern="1200" err="1">
                <a:solidFill>
                  <a:schemeClr val="tx1"/>
                </a:solidFill>
                <a:effectLst/>
                <a:latin typeface="+mn-lt"/>
                <a:ea typeface="+mn-ea"/>
                <a:cs typeface="+mn-cs"/>
              </a:rPr>
              <a:t>Métacognition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Creator:benoitpetit</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https://openclipart.org/detail/193152/brain-activity-metacognition</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marL="0" marR="0" lvl="0" indent="0" algn="l" rtl="0">
              <a:lnSpc>
                <a:spcPct val="90000"/>
              </a:lnSpc>
              <a:spcBef>
                <a:spcPts val="0"/>
              </a:spcBef>
              <a:spcAft>
                <a:spcPts val="0"/>
              </a:spcAft>
              <a:buClr>
                <a:schemeClr val="dk1"/>
              </a:buClr>
              <a:buSzPct val="25000"/>
              <a:buFont typeface="Arial"/>
              <a:buNone/>
            </a:pPr>
            <a:endParaRPr lang="en-US" sz="2000"/>
          </a:p>
          <a:p>
            <a:pPr marL="457200" marR="0" lvl="0" indent="-171450" algn="l" rtl="0">
              <a:lnSpc>
                <a:spcPct val="115000"/>
              </a:lnSpc>
              <a:spcBef>
                <a:spcPts val="500"/>
              </a:spcBef>
              <a:spcAft>
                <a:spcPts val="0"/>
              </a:spcAft>
              <a:buClr>
                <a:schemeClr val="dk1"/>
              </a:buClr>
              <a:buSzPct val="100000"/>
              <a:buFont typeface="Lato"/>
            </a:pPr>
            <a:endParaRPr lang="en-US" sz="1900" b="0" i="0" u="none" strike="noStrike" cap="none">
              <a:solidFill>
                <a:schemeClr val="dk1"/>
              </a:solidFill>
              <a:latin typeface="Lato"/>
              <a:ea typeface="Lato"/>
              <a:cs typeface="Lato"/>
              <a:sym typeface="Lato"/>
            </a:endParaRPr>
          </a:p>
          <a:p>
            <a:pPr marL="685800" marR="0" lvl="1" indent="-171450" algn="l" rtl="0">
              <a:lnSpc>
                <a:spcPct val="90000"/>
              </a:lnSpc>
              <a:spcBef>
                <a:spcPts val="500"/>
              </a:spcBef>
              <a:spcAft>
                <a:spcPts val="0"/>
              </a:spcAft>
              <a:buClr>
                <a:schemeClr val="dk1"/>
              </a:buClr>
              <a:buSzPct val="100000"/>
              <a:buFont typeface="Lato"/>
            </a:pPr>
            <a:endParaRPr lang="en-US" sz="1900" b="0" i="0"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26</a:t>
            </a:fld>
            <a:endParaRPr lang="en-US"/>
          </a:p>
        </p:txBody>
      </p:sp>
    </p:spTree>
    <p:extLst>
      <p:ext uri="{BB962C8B-B14F-4D97-AF65-F5344CB8AC3E}">
        <p14:creationId xmlns:p14="http://schemas.microsoft.com/office/powerpoint/2010/main" val="53703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1: Difficulty in Breathing [page 82 in participant workbook] </a:t>
            </a:r>
          </a:p>
          <a:p>
            <a:r>
              <a:rPr lang="en-US"/>
              <a:t>Using the workbook section above, list five questions about past medical history you would ask when taking a SAMPLE history.</a:t>
            </a:r>
            <a:endParaRPr lang="en-US">
              <a:cs typeface="Calibri"/>
            </a:endParaRPr>
          </a:p>
          <a:p>
            <a:r>
              <a:rPr lang="en-US"/>
              <a:t>Answers: </a:t>
            </a:r>
          </a:p>
          <a:p>
            <a:r>
              <a:rPr lang="en-US"/>
              <a:t>1. Is there a history of asthma? 41 2. Is there a history of COPD? 3. Is there a history of heart disease? 4. Is there a history of kidney disease? 5. Is there a history of TB? 6. Is there a history of cancer? 7. Is there a history of diabetes? 8. Is there a history of smoking? 9. Is there a history of HIV?</a:t>
            </a:r>
            <a:endParaRPr lang="en-US">
              <a:cs typeface="Calibri" panose="020F0502020204030204"/>
            </a:endParaRPr>
          </a:p>
          <a:p>
            <a:pPr>
              <a:defRPr/>
            </a:pPr>
            <a:endParaRPr lang="en-US"/>
          </a:p>
          <a:p>
            <a:pPr>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27</a:t>
            </a:fld>
            <a:endParaRPr lang="en-US"/>
          </a:p>
        </p:txBody>
      </p:sp>
    </p:spTree>
    <p:extLst>
      <p:ext uri="{BB962C8B-B14F-4D97-AF65-F5344CB8AC3E}">
        <p14:creationId xmlns:p14="http://schemas.microsoft.com/office/powerpoint/2010/main" val="2019976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a:solidFill>
                  <a:srgbClr val="000000"/>
                </a:solidFill>
                <a:effectLst/>
                <a:latin typeface="Calibri" panose="020F0502020204030204" pitchFamily="34" charset="0"/>
              </a:rPr>
              <a:t>In the second part of the Difficulty in Breathing module, we will look at the secondary examination and high-risk causes of difficulty in breathing. We will start with the secondary exam findings.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Always assess ABCDE first. The initial ABCDE approach identifies and manages life-threatening conditions. The secondary exam looks for changes in the patient’s condition or less obvious causes which may have been missed during ABCDE. The secondary exam uses the approach of look, listen, and feel to identify more subtle findings which may indicate an emergency condition. If the secondary examination identifies an ABCDE condition, STOP AND RETURN IMMEDIATELY TO ABCDE to manage it.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When assessing a patient with difficulty in breathing, look for changes in respiratory rate, respiratory effort, or low oxygen saturation which may not have been appreciated during the initial ABCDE approach.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29</a:t>
            </a:fld>
            <a:endParaRPr lang="en-US"/>
          </a:p>
        </p:txBody>
      </p:sp>
    </p:spTree>
    <p:extLst>
      <p:ext uri="{BB962C8B-B14F-4D97-AF65-F5344CB8AC3E}">
        <p14:creationId xmlns:p14="http://schemas.microsoft.com/office/powerpoint/2010/main" val="61728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a:effectLst/>
                <a:latin typeface="Calibri" panose="020F0502020204030204" pitchFamily="34" charset="0"/>
                <a:ea typeface="Calibri" panose="020F0502020204030204" pitchFamily="34" charset="0"/>
                <a:cs typeface="Calibri" panose="020F0502020204030204" pitchFamily="34" charset="0"/>
              </a:rPr>
              <a:t>The key essential skills for this module are listed here. Each skill will be introduced in the presentation and taught during the practical sessions of this course.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a:p>
            <a:pPr lvl="0">
              <a:spcBef>
                <a:spcPts val="0"/>
              </a:spcBef>
              <a:buNone/>
            </a:pPr>
            <a:endParaRPr lang="en-US"/>
          </a:p>
          <a:p>
            <a:pPr lvl="0">
              <a:spcBef>
                <a:spcPts val="0"/>
              </a:spcBef>
              <a:buNone/>
            </a:pPr>
            <a:endParaRPr lang="en-US"/>
          </a:p>
        </p:txBody>
      </p:sp>
    </p:spTree>
    <p:extLst>
      <p:ext uri="{BB962C8B-B14F-4D97-AF65-F5344CB8AC3E}">
        <p14:creationId xmlns:p14="http://schemas.microsoft.com/office/powerpoint/2010/main" val="2921145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mj-lt"/>
              </a:rPr>
              <a:t>Look carefully for signs of respiratory failure including: accessory muscle use and increased work of breathing, and indrawing of the muscles above the clavicles and between the ribs. Look for difficulty speaking in full sentences or saying more than a few words at a time, inability to lie down or lean back, diaphoresis (excessive sweating) and mottled skin. Patients may have confusion, irritability, agitation,  poor chest wall movement, cyanosis (or blue discoloration of the skin) especially the lips and fingertips. Be aware that this may be more difficult to detect depending on the skin tone. </a:t>
            </a:r>
            <a:endParaRPr lang="en-US" sz="1200" kern="1200">
              <a:solidFill>
                <a:schemeClr val="tx1"/>
              </a:solidFill>
              <a:effectLst/>
              <a:latin typeface="+mj-lt"/>
              <a:ea typeface="+mn-ea"/>
              <a:cs typeface="+mn-cs"/>
            </a:endParaRPr>
          </a:p>
          <a:p>
            <a:endParaRPr lang="en-US" sz="1200" kern="1200">
              <a:solidFill>
                <a:schemeClr val="tx1"/>
              </a:solidFill>
              <a:effectLst/>
              <a:latin typeface="+mj-lt"/>
              <a:ea typeface="+mn-ea"/>
              <a:cs typeface="+mn-cs"/>
            </a:endParaRPr>
          </a:p>
          <a:p>
            <a:pPr marL="0" marR="0" lvl="0" indent="0" algn="l" rtl="0">
              <a:lnSpc>
                <a:spcPct val="90000"/>
              </a:lnSpc>
              <a:spcBef>
                <a:spcPts val="1000"/>
              </a:spcBef>
              <a:spcAft>
                <a:spcPts val="0"/>
              </a:spcAft>
              <a:buNone/>
            </a:pPr>
            <a:endParaRPr lang="en-US" sz="1200">
              <a:latin typeface="Lato"/>
              <a:ea typeface="Lato"/>
              <a:cs typeface="Lato"/>
              <a:sym typeface="Lato"/>
            </a:endParaRPr>
          </a:p>
          <a:p>
            <a:pPr marL="0" marR="0" lvl="0" indent="0" algn="l" rtl="0">
              <a:lnSpc>
                <a:spcPct val="90000"/>
              </a:lnSpc>
              <a:spcBef>
                <a:spcPts val="1000"/>
              </a:spcBef>
              <a:spcAft>
                <a:spcPts val="0"/>
              </a:spcAft>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30</a:t>
            </a:fld>
            <a:endParaRPr lang="en-US"/>
          </a:p>
        </p:txBody>
      </p:sp>
    </p:spTree>
    <p:extLst>
      <p:ext uri="{BB962C8B-B14F-4D97-AF65-F5344CB8AC3E}">
        <p14:creationId xmlns:p14="http://schemas.microsoft.com/office/powerpoint/2010/main" val="1867137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800" b="0" i="0">
                <a:solidFill>
                  <a:srgbClr val="000000"/>
                </a:solidFill>
                <a:effectLst/>
                <a:latin typeface="Calibri" panose="020F0502020204030204" pitchFamily="34" charset="0"/>
              </a:rPr>
              <a:t>Look at the patient’s eyes and evaluate their pupils. Very small pupils suggest possible opioid overdose or exposure to chemicals including pesticides. Unequal or abnormally shaped pupils suggest head injury which can cause abnormal breathing due to damage to the part of the brain controlling respirations.   </a:t>
            </a: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31</a:t>
            </a:fld>
            <a:endParaRPr lang="en-US"/>
          </a:p>
        </p:txBody>
      </p:sp>
    </p:spTree>
    <p:extLst>
      <p:ext uri="{BB962C8B-B14F-4D97-AF65-F5344CB8AC3E}">
        <p14:creationId xmlns:p14="http://schemas.microsoft.com/office/powerpoint/2010/main" val="805930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Look at the eyes, nose and mouth to identify abnormalities that may be linked to specific cause of difficulty in breathing. Cyanosis, or blue discoloration, around the lips or nose suggests low oxygen levels in the blood. Pale inner surface of lower eyelids suggests severe </a:t>
            </a:r>
            <a:r>
              <a:rPr lang="en-US" sz="1800" b="0" i="0" err="1">
                <a:solidFill>
                  <a:srgbClr val="000000"/>
                </a:solidFill>
                <a:effectLst/>
                <a:latin typeface="Calibri" panose="020F0502020204030204" pitchFamily="34" charset="0"/>
              </a:rPr>
              <a:t>anaemia</a:t>
            </a:r>
            <a:r>
              <a:rPr lang="en-US" sz="1800" b="0" i="0">
                <a:solidFill>
                  <a:srgbClr val="000000"/>
                </a:solidFill>
                <a:effectLst/>
                <a:latin typeface="Calibri" panose="020F0502020204030204" pitchFamily="34" charset="0"/>
              </a:rPr>
              <a:t>. Swelling of the lips, tongue and mouth suggests a severe allergic reaction which can rapidly worsen. Soot around the mouth or nose, burned facial hair or facial burns suggest smoke inhalation and airway burns, which can also cause airway swelling. Look for bleeding or swelling of the airway in a patient presenting with trauma.  </a:t>
            </a:r>
            <a:endParaRPr lang="en-US" sz="1200">
              <a:latin typeface="Lato"/>
              <a:ea typeface="Lato"/>
              <a:cs typeface="Lato"/>
              <a:sym typeface="Lato"/>
            </a:endParaRPr>
          </a:p>
          <a:p>
            <a:pPr marL="0" marR="0" lvl="0" indent="0" algn="l" rtl="0">
              <a:lnSpc>
                <a:spcPct val="90000"/>
              </a:lnSpc>
              <a:spcBef>
                <a:spcPts val="1000"/>
              </a:spcBef>
              <a:spcAft>
                <a:spcPts val="0"/>
              </a:spcAft>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32</a:t>
            </a:fld>
            <a:endParaRPr lang="en-US"/>
          </a:p>
        </p:txBody>
      </p:sp>
    </p:spTree>
    <p:extLst>
      <p:ext uri="{BB962C8B-B14F-4D97-AF65-F5344CB8AC3E}">
        <p14:creationId xmlns:p14="http://schemas.microsoft.com/office/powerpoint/2010/main" val="544017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Continue the secondary exam moving head to toe by looking at the neck. Notice distended neck veins which can be due to a back-up of blood from heart failure, tension pneumothorax or pericardial tamponade. Look for tracheal deviation, or shifting of the airway to one side, which is concerning for tension pneumothorax. Examine the entire neck and chest carefully for bruising, wounds or other signs of trauma. Also look for swelling or redness of the neck or chest suggests infection or trauma. Look for excessive muscle use in the neck and chest which suggests significant respiratory difficulty.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33</a:t>
            </a:fld>
            <a:endParaRPr lang="en-US"/>
          </a:p>
        </p:txBody>
      </p:sp>
    </p:spTree>
    <p:extLst>
      <p:ext uri="{BB962C8B-B14F-4D97-AF65-F5344CB8AC3E}">
        <p14:creationId xmlns:p14="http://schemas.microsoft.com/office/powerpoint/2010/main" val="1109336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Look at the chest to evaluate the rate and pattern of breathing. People with wheeze due to asthma or COPD may take longer to breathe out because of narrowing of the lower airways in the lung. Fast breathing can be due to dehydration, severe infection, chemical imbalance in the blood, poisoning or anxiety. Slow and shallow breathing might be due to opioid overdose. Look for very small pupils and altered mental status. </a:t>
            </a:r>
            <a:endParaRPr lang="en-US" sz="66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Chest wall injury is often associated with pain that limits the ability to take deep breaths. A flail chest occurs when multiple ribs are fractured in more than one place, causing a segment of the rib cage to be separated from the rest of the chest wall. The segment may appear to be moving in the opposite direction from the rest of chest wall during breathing. This can cause severe pain and difficulty in breathing.   </a:t>
            </a:r>
            <a:endParaRPr lang="en-US" sz="6600" b="0" i="0">
              <a:solidFill>
                <a:srgbClr val="000000"/>
              </a:solidFill>
              <a:effectLst/>
              <a:latin typeface="Segoe UI" panose="020B0502040204020203" pitchFamily="34" charset="0"/>
            </a:endParaRPr>
          </a:p>
          <a:p>
            <a:pPr marL="0" marR="0" lvl="0" indent="0" algn="l" rtl="0">
              <a:lnSpc>
                <a:spcPct val="100000"/>
              </a:lnSpc>
              <a:spcBef>
                <a:spcPts val="0"/>
              </a:spcBef>
              <a:spcAft>
                <a:spcPts val="0"/>
              </a:spcAft>
              <a:buClr>
                <a:schemeClr val="dk1"/>
              </a:buClr>
              <a:buSzPct val="25000"/>
              <a:buFont typeface="Arial"/>
              <a:buNone/>
            </a:pPr>
            <a:endParaRPr lang="en-US" sz="4800" b="1" i="0" u="none" strike="noStrike" cap="none">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endParaRPr lang="en-US" sz="4000" b="1"/>
          </a:p>
          <a:p>
            <a:pPr marL="0" marR="0" lvl="0" indent="0" algn="l" rtl="0">
              <a:lnSpc>
                <a:spcPct val="90000"/>
              </a:lnSpc>
              <a:spcBef>
                <a:spcPts val="1000"/>
              </a:spcBef>
              <a:spcAft>
                <a:spcPts val="0"/>
              </a:spcAft>
              <a:buClr>
                <a:schemeClr val="dk1"/>
              </a:buClr>
              <a:buSzPct val="25000"/>
              <a:buFont typeface="Arial"/>
              <a:buNone/>
            </a:pPr>
            <a:endParaRPr lang="en-US" sz="4000" b="0" i="0" u="none" strike="noStrike" cap="none">
              <a:solidFill>
                <a:schemeClr val="dk1"/>
              </a:solidFill>
              <a:latin typeface="Lato"/>
              <a:ea typeface="Lato"/>
              <a:cs typeface="Lato"/>
              <a:sym typeface="Lato"/>
            </a:endParaRPr>
          </a:p>
          <a:p>
            <a:pPr marL="0" marR="0" lvl="0" indent="0" algn="l" rtl="0">
              <a:lnSpc>
                <a:spcPct val="90000"/>
              </a:lnSpc>
              <a:spcBef>
                <a:spcPts val="1000"/>
              </a:spcBef>
              <a:spcAft>
                <a:spcPts val="0"/>
              </a:spcAft>
              <a:buNone/>
            </a:pPr>
            <a:endParaRPr lang="en-US" sz="1200">
              <a:latin typeface="Lato"/>
              <a:ea typeface="Lato"/>
              <a:cs typeface="Lato"/>
              <a:sym typeface="Lato"/>
            </a:endParaRPr>
          </a:p>
          <a:p>
            <a:pPr marL="0" marR="0" lvl="0" indent="0" algn="l" rtl="0">
              <a:lnSpc>
                <a:spcPct val="90000"/>
              </a:lnSpc>
              <a:spcBef>
                <a:spcPts val="1000"/>
              </a:spcBef>
              <a:spcAft>
                <a:spcPts val="0"/>
              </a:spcAft>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34</a:t>
            </a:fld>
            <a:endParaRPr lang="en-US"/>
          </a:p>
        </p:txBody>
      </p:sp>
    </p:spTree>
    <p:extLst>
      <p:ext uri="{BB962C8B-B14F-4D97-AF65-F5344CB8AC3E}">
        <p14:creationId xmlns:p14="http://schemas.microsoft.com/office/powerpoint/2010/main" val="844193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Look at the legs to identify any swelling, or oedema. Swelling to both of the lower legs suggests heart failure, which may be the cause of the difficulty in breathing due to back-up of fluid in the lungs. Swelling to one leg may be due to a blood clot in the leg. If there is also difficulty in breathing, this may mean that part of the clot has traveled to the lung, called a pulmonary embolism.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Carefully look at the skin. Bites can be a source of allergic reaction or envenomation causing airway swelling or weakness of the respiratory muscles. Rashes can indicate allergic reaction or severe widespread infection. Pale skin can indicate </a:t>
            </a:r>
            <a:r>
              <a:rPr lang="en-US" sz="1800" b="0" i="0" err="1">
                <a:solidFill>
                  <a:srgbClr val="000000"/>
                </a:solidFill>
                <a:effectLst/>
                <a:latin typeface="Calibri" panose="020F0502020204030204" pitchFamily="34" charset="0"/>
              </a:rPr>
              <a:t>anaemia</a:t>
            </a:r>
            <a:r>
              <a:rPr lang="en-US" sz="1800" b="0" i="0">
                <a:solidFill>
                  <a:srgbClr val="000000"/>
                </a:solidFill>
                <a:effectLst/>
                <a:latin typeface="Calibri" panose="020F0502020204030204" pitchFamily="34" charset="0"/>
              </a:rPr>
              <a:t>. In a patient with burns look carefully for circumferential burns (burn that go entirely around a body part). Burns that wrap around the torso can restrict chest wall expansion and limit breathing.</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35</a:t>
            </a:fld>
            <a:endParaRPr lang="en-US"/>
          </a:p>
        </p:txBody>
      </p:sp>
    </p:spTree>
    <p:extLst>
      <p:ext uri="{BB962C8B-B14F-4D97-AF65-F5344CB8AC3E}">
        <p14:creationId xmlns:p14="http://schemas.microsoft.com/office/powerpoint/2010/main" val="1886683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Listen carefully to the patient’s breath sounds. Stridor is a high-pitched noise made when breathing in. It suggests partial upper airway obstruction, which may be due to a foreign object, mass, or swelling from trauma or infection. Decreased or absent breath sounds suggest abnormal air movement in the lungs. This can be due to air or fluid around the lung in the cases of pneumothorax, </a:t>
            </a: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or pleural effusion. It can also be caused by narrowing or foreign body blockage of the airways, and infection or </a:t>
            </a:r>
            <a:r>
              <a:rPr lang="en-US" sz="1800" b="0" i="0" err="1">
                <a:solidFill>
                  <a:srgbClr val="000000"/>
                </a:solidFill>
                <a:effectLst/>
                <a:latin typeface="Calibri" panose="020F0502020204030204" pitchFamily="34" charset="0"/>
              </a:rPr>
              <a:t>tumour</a:t>
            </a:r>
            <a:r>
              <a:rPr lang="en-US" sz="1800" b="0" i="0">
                <a:solidFill>
                  <a:srgbClr val="000000"/>
                </a:solidFill>
                <a:effectLst/>
                <a:latin typeface="Calibri" panose="020F0502020204030204" pitchFamily="34" charset="0"/>
              </a:rPr>
              <a:t> in or around the lung. </a:t>
            </a:r>
            <a:endParaRPr lang="en-US" sz="12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ct val="25000"/>
              <a:buFont typeface="Arial"/>
              <a:buNone/>
            </a:pPr>
            <a:endParaRPr lang="en-US" sz="1200" b="1" i="1"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600" b="0" i="0" u="none" strike="noStrike" cap="none">
              <a:solidFill>
                <a:schemeClr val="dk1"/>
              </a:solidFill>
              <a:latin typeface="+mn-lt"/>
              <a:ea typeface="Calibri"/>
              <a:cs typeface="Calibri"/>
              <a:sym typeface="Calibri"/>
            </a:endParaRPr>
          </a:p>
          <a:p>
            <a:pPr marL="0" lvl="0" indent="0" rtl="0">
              <a:lnSpc>
                <a:spcPct val="115000"/>
              </a:lnSpc>
              <a:spcBef>
                <a:spcPts val="0"/>
              </a:spcBef>
              <a:buNone/>
            </a:pPr>
            <a:endParaRPr lang="en-US" b="1" i="1"/>
          </a:p>
        </p:txBody>
      </p:sp>
      <p:sp>
        <p:nvSpPr>
          <p:cNvPr id="4" name="Slide Number Placeholder 3"/>
          <p:cNvSpPr>
            <a:spLocks noGrp="1"/>
          </p:cNvSpPr>
          <p:nvPr>
            <p:ph type="sldNum" sz="quarter" idx="10"/>
          </p:nvPr>
        </p:nvSpPr>
        <p:spPr/>
        <p:txBody>
          <a:bodyPr/>
          <a:lstStyle/>
          <a:p>
            <a:fld id="{FE403372-DB74-7E4B-A0C5-B7F8CBD4FAC5}" type="slidenum">
              <a:rPr lang="en-US" smtClean="0"/>
              <a:t>36</a:t>
            </a:fld>
            <a:endParaRPr lang="en-US"/>
          </a:p>
        </p:txBody>
      </p:sp>
    </p:spTree>
    <p:extLst>
      <p:ext uri="{BB962C8B-B14F-4D97-AF65-F5344CB8AC3E}">
        <p14:creationId xmlns:p14="http://schemas.microsoft.com/office/powerpoint/2010/main" val="1277435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Listen for wheezing which suggests lower airway obstruction such as from asthma, COPD, allergic reaction, </a:t>
            </a:r>
            <a:r>
              <a:rPr lang="en-US" sz="1800" b="0" i="0" err="1">
                <a:solidFill>
                  <a:srgbClr val="000000"/>
                </a:solidFill>
                <a:effectLst/>
                <a:latin typeface="Calibri" panose="020F0502020204030204" pitchFamily="34" charset="0"/>
              </a:rPr>
              <a:t>tumour</a:t>
            </a:r>
            <a:r>
              <a:rPr lang="en-US" sz="1800" b="0" i="0">
                <a:solidFill>
                  <a:srgbClr val="000000"/>
                </a:solidFill>
                <a:effectLst/>
                <a:latin typeface="Calibri" panose="020F0502020204030204" pitchFamily="34" charset="0"/>
              </a:rPr>
              <a:t> or foreign body. Crackles or crepitations suggest fluid build-up in the airspaces of the lung. Try to listen to breath sounds often so you can know what is normal and what is not!</a:t>
            </a:r>
            <a:endParaRPr lang="en-US" sz="1600" b="0" i="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lang="en-US" sz="1600" b="1" i="1"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2000" b="0" i="0" u="none" strike="noStrike" cap="none">
              <a:solidFill>
                <a:schemeClr val="dk1"/>
              </a:solidFill>
              <a:latin typeface="+mn-lt"/>
              <a:ea typeface="Calibri"/>
              <a:cs typeface="Calibri"/>
              <a:sym typeface="Calibri"/>
            </a:endParaRPr>
          </a:p>
          <a:p>
            <a:pPr marL="0" lvl="0" indent="0" rtl="0">
              <a:lnSpc>
                <a:spcPct val="115000"/>
              </a:lnSpc>
              <a:spcBef>
                <a:spcPts val="0"/>
              </a:spcBef>
              <a:buNone/>
            </a:pPr>
            <a:endParaRPr lang="en-US" sz="1600" b="1" i="1"/>
          </a:p>
          <a:p>
            <a:pPr marL="0" marR="0" lvl="0" indent="0" algn="l" rtl="0">
              <a:lnSpc>
                <a:spcPct val="90000"/>
              </a:lnSpc>
              <a:spcBef>
                <a:spcPts val="0"/>
              </a:spcBef>
              <a:spcAft>
                <a:spcPts val="0"/>
              </a:spcAft>
              <a:buClr>
                <a:schemeClr val="dk1"/>
              </a:buClr>
              <a:buSzPct val="25000"/>
              <a:buFont typeface="Arial"/>
              <a:buNone/>
            </a:pPr>
            <a:endParaRPr lang="en-US" sz="1600" b="1"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37</a:t>
            </a:fld>
            <a:endParaRPr lang="en-US"/>
          </a:p>
        </p:txBody>
      </p:sp>
    </p:spTree>
    <p:extLst>
      <p:ext uri="{BB962C8B-B14F-4D97-AF65-F5344CB8AC3E}">
        <p14:creationId xmlns:p14="http://schemas.microsoft.com/office/powerpoint/2010/main" val="1853264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800" b="0" i="0">
                <a:solidFill>
                  <a:srgbClr val="000000"/>
                </a:solidFill>
                <a:effectLst/>
                <a:latin typeface="Calibri" panose="020F0502020204030204" pitchFamily="34" charset="0"/>
              </a:rPr>
              <a:t>Also listen to the patient’s heart sounds. Abnormal heart rhythms can cause the heart to pump blood abnormally, leading to poor perfusion and a feeling of difficulty in breathing. Difficulty in breathing accompanied by heart murmurs can suggest damage to the heart valves. Muffled or distant heart sounds accompanying low blood pressure, fast heart rate and distended neck veins suggest pericardial tamponade. </a:t>
            </a:r>
            <a:endParaRPr lang="en-US" sz="1600" b="0" i="0" kern="1200">
              <a:solidFill>
                <a:schemeClr val="tx1"/>
              </a:solidFill>
              <a:effectLst/>
              <a:latin typeface="+mn-lt"/>
              <a:ea typeface="+mn-ea"/>
              <a:cs typeface="+mn-cs"/>
            </a:endParaRPr>
          </a:p>
          <a:p>
            <a:endParaRPr lang="en-US" sz="1600" b="0" i="0" kern="1200">
              <a:solidFill>
                <a:schemeClr val="tx1"/>
              </a:solidFill>
              <a:effectLst/>
              <a:latin typeface="+mn-lt"/>
              <a:ea typeface="+mn-ea"/>
              <a:cs typeface="+mn-cs"/>
            </a:endParaRPr>
          </a:p>
          <a:p>
            <a:pPr marL="457200" marR="0" lvl="0" indent="-171450" algn="l" rtl="0">
              <a:lnSpc>
                <a:spcPct val="115000"/>
              </a:lnSpc>
              <a:spcBef>
                <a:spcPts val="0"/>
              </a:spcBef>
              <a:spcAft>
                <a:spcPts val="0"/>
              </a:spcAft>
              <a:buClr>
                <a:schemeClr val="dk1"/>
              </a:buClr>
              <a:buSzPct val="100000"/>
              <a:buFont typeface="Lato"/>
            </a:pPr>
            <a:endParaRPr lang="en-US" sz="16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ct val="25000"/>
              <a:buFont typeface="Arial"/>
              <a:buNone/>
            </a:pPr>
            <a:endParaRPr lang="en-US" sz="1600" b="1" i="1"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2000" b="0" i="0" u="none" strike="noStrike" cap="none">
              <a:solidFill>
                <a:schemeClr val="dk1"/>
              </a:solidFill>
              <a:latin typeface="+mn-lt"/>
              <a:ea typeface="Calibri"/>
              <a:cs typeface="Calibri"/>
              <a:sym typeface="Calibri"/>
            </a:endParaRPr>
          </a:p>
          <a:p>
            <a:pPr marL="0" lvl="0" indent="0" rtl="0">
              <a:lnSpc>
                <a:spcPct val="115000"/>
              </a:lnSpc>
              <a:spcBef>
                <a:spcPts val="0"/>
              </a:spcBef>
              <a:buNone/>
            </a:pPr>
            <a:endParaRPr lang="en-US" sz="1600" b="1" i="1"/>
          </a:p>
          <a:p>
            <a:pPr marL="0" marR="0" lvl="0" indent="0" algn="l" rtl="0">
              <a:lnSpc>
                <a:spcPct val="90000"/>
              </a:lnSpc>
              <a:spcBef>
                <a:spcPts val="0"/>
              </a:spcBef>
              <a:spcAft>
                <a:spcPts val="0"/>
              </a:spcAft>
              <a:buClr>
                <a:schemeClr val="dk1"/>
              </a:buClr>
              <a:buSzPct val="25000"/>
              <a:buFont typeface="Arial"/>
              <a:buNone/>
            </a:pPr>
            <a:endParaRPr lang="en-US" sz="1600" b="1"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38</a:t>
            </a:fld>
            <a:endParaRPr lang="en-US"/>
          </a:p>
        </p:txBody>
      </p:sp>
    </p:spTree>
    <p:extLst>
      <p:ext uri="{BB962C8B-B14F-4D97-AF65-F5344CB8AC3E}">
        <p14:creationId xmlns:p14="http://schemas.microsoft.com/office/powerpoint/2010/main" val="861160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Feel the chest wall for deformities and abnormal movement when pressing on the chest wall which can suggest rib fracture. Crepitus, meaning a feeling of crackling or popping when pressing on the skin of the chest wall, may also suggest underlying rib fracture. Crepitus can also indicate air under the skin, which can be associated with pneumothorax. Unequal expansion of the chest wall suggests pneumothorax, </a:t>
            </a: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or flail chest.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Percuss the chest wall. Hollow sounds (hyperresonance) on one side when tapping the chest wall suggest pneumothorax. Dull sounds when tapping the chest wall may indicate fluid or blood either inside the airspaces of the lungs or between the lungs and the chest wall.  </a:t>
            </a:r>
            <a:endParaRPr lang="en-US" sz="2800" b="0" i="0">
              <a:solidFill>
                <a:srgbClr val="000000"/>
              </a:solidFill>
              <a:effectLst/>
              <a:latin typeface="Segoe UI" panose="020B0502040204020203" pitchFamily="34" charset="0"/>
            </a:endParaRPr>
          </a:p>
          <a:p>
            <a:pPr marL="0" marR="0" lvl="0" indent="0" algn="l" rtl="0">
              <a:lnSpc>
                <a:spcPct val="90000"/>
              </a:lnSpc>
              <a:spcBef>
                <a:spcPts val="0"/>
              </a:spcBef>
              <a:spcAft>
                <a:spcPts val="0"/>
              </a:spcAft>
              <a:buClr>
                <a:schemeClr val="dk1"/>
              </a:buClr>
              <a:buSzPct val="25000"/>
              <a:buFont typeface="Arial"/>
              <a:buNone/>
            </a:pPr>
            <a:endParaRPr lang="en-US" sz="18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39</a:t>
            </a:fld>
            <a:endParaRPr lang="en-US"/>
          </a:p>
        </p:txBody>
      </p:sp>
    </p:spTree>
    <p:extLst>
      <p:ext uri="{BB962C8B-B14F-4D97-AF65-F5344CB8AC3E}">
        <p14:creationId xmlns:p14="http://schemas.microsoft.com/office/powerpoint/2010/main" val="168218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a:effectLst/>
                <a:latin typeface="Helvetica" pitchFamily="2" charset="0"/>
              </a:rPr>
              <a:t>The goal of INITIAL ASSESSMENT is to identify reversible causes of difficulty in breathing, and to recognize conditions that require urgent intervention or rapid transfer.</a:t>
            </a:r>
          </a:p>
          <a:p>
            <a:r>
              <a:rPr lang="en-GB" sz="2800">
                <a:effectLst/>
                <a:latin typeface="Helvetica" pitchFamily="2" charset="0"/>
              </a:rPr>
              <a:t>The goal of ACUTE MANAGEMENT is to ensure the airway stays open and breathing is adequate to deliver oxygen to the organs.</a:t>
            </a:r>
          </a:p>
        </p:txBody>
      </p:sp>
      <p:sp>
        <p:nvSpPr>
          <p:cNvPr id="4" name="Slide Number Placeholder 3"/>
          <p:cNvSpPr>
            <a:spLocks noGrp="1"/>
          </p:cNvSpPr>
          <p:nvPr>
            <p:ph type="sldNum" sz="quarter" idx="10"/>
          </p:nvPr>
        </p:nvSpPr>
        <p:spPr/>
        <p:txBody>
          <a:bodyPr/>
          <a:lstStyle/>
          <a:p>
            <a:fld id="{FE403372-DB74-7E4B-A0C5-B7F8CBD4FAC5}" type="slidenum">
              <a:rPr lang="en-US" smtClean="0"/>
              <a:t>4</a:t>
            </a:fld>
            <a:endParaRPr lang="en-US"/>
          </a:p>
        </p:txBody>
      </p:sp>
    </p:spTree>
    <p:extLst>
      <p:ext uri="{BB962C8B-B14F-4D97-AF65-F5344CB8AC3E}">
        <p14:creationId xmlns:p14="http://schemas.microsoft.com/office/powerpoint/2010/main" val="297332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2: Difficulty in Breathing [page 85 in participant workbook] </a:t>
            </a:r>
          </a:p>
          <a:p>
            <a:r>
              <a:rPr lang="en-US"/>
              <a:t>Using the workbook section above, list three signs you should LOOK for in a patient with difficulty in breathing. </a:t>
            </a:r>
          </a:p>
          <a:p>
            <a:r>
              <a:rPr lang="en-US">
                <a:cs typeface="Calibri" panose="020F0502020204030204"/>
              </a:rPr>
              <a:t>Answers</a:t>
            </a:r>
          </a:p>
          <a:p>
            <a:r>
              <a:rPr lang="en-US"/>
              <a:t>1. Altered mental status 2. Fatigue or getting tired from breathing 3. Poor chest wall movement 4. Cyanosis (blue color of the skin, especially at the fingertips and around the mouth</a:t>
            </a:r>
            <a:endParaRPr lang="en-US">
              <a:cs typeface="Calibri" panose="020F0502020204030204"/>
            </a:endParaRPr>
          </a:p>
          <a:p>
            <a:pPr>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40</a:t>
            </a:fld>
            <a:endParaRPr lang="en-US"/>
          </a:p>
        </p:txBody>
      </p:sp>
    </p:spTree>
    <p:extLst>
      <p:ext uri="{BB962C8B-B14F-4D97-AF65-F5344CB8AC3E}">
        <p14:creationId xmlns:p14="http://schemas.microsoft.com/office/powerpoint/2010/main" val="781631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2: Difficulty in Breathing [page 85 in participant workbook] </a:t>
            </a:r>
          </a:p>
          <a:p>
            <a:r>
              <a:rPr lang="en-US"/>
              <a:t>List four things you should LISTEN for in a patient with difficulty in breathing. </a:t>
            </a:r>
          </a:p>
          <a:p>
            <a:r>
              <a:rPr lang="en-US">
                <a:cs typeface="Calibri"/>
              </a:rPr>
              <a:t>Answers</a:t>
            </a:r>
          </a:p>
          <a:p>
            <a:r>
              <a:rPr lang="en-US"/>
              <a:t>1. Decreased or quiet breath sounds suggest there is something preventing air from entering the lung. This can be due to pneumothorax, hemothorax, fluid, or infection inside the lungs or tumor. 2. Stridor suggests upper airway obstruction which may be due to something blocking the airway, swelling, trauma, or infection in the upper part of the airway. 3. Wheezing suggests lower airway obstruction, such as asthma, swelling due to an allergic reaction, foreign body obstruction in the lower airways in the lung (e.g. food), or tumor. 4. Crackles suggest fluid buildup inside the airways of the lungs. 5. Abnormal heart rhythms can cause the heart to pump blood poorly, leading to poor perfusion. 6. Heart murmurs in the setting of difficulty in breathing can suggest heart disease or injury. 7. Muffled or distant heart sounds in the setting of low blood pressure, fast heart rate, and distended neck veins suggest pericardial tamponade. </a:t>
            </a:r>
          </a:p>
          <a:p>
            <a:endParaRPr lang="en-US"/>
          </a:p>
          <a:p>
            <a:r>
              <a:rPr lang="en-US"/>
              <a:t>List three things you should FEEL the chest wall for in a patient with difficulty in breathing. </a:t>
            </a:r>
          </a:p>
          <a:p>
            <a:r>
              <a:rPr lang="en-US">
                <a:cs typeface="Calibri" panose="020F0502020204030204"/>
              </a:rPr>
              <a:t>Answers</a:t>
            </a:r>
          </a:p>
          <a:p>
            <a:r>
              <a:rPr lang="en-US"/>
              <a:t>1. Feel the ribs. A flail chest occurs when rib fractures cause a segment of the rib cage to be separated from the rest of the ribs and often appears to be moving in an opposite direction from the chest wall 2. Deformities and crepitus (crunching under your fingers when you push on the bones) of the chest wall suggest rib fracture. 3. Unequal expansion of the chest wall suggests pneumothorax, hemothorax, or flail chest. 4. Hollow sounds (hyperresonance) when tapping the chest wall suggests pneumothorax. 5. Dull sounds with chest wall tapping may indicate fluid or blood either inside the airspaces of the lungs or outside of the lungs between the lungs and the chest wall. </a:t>
            </a:r>
            <a:endParaRPr lang="en-US">
              <a:cs typeface="Calibri" panose="020F0502020204030204"/>
            </a:endParaRPr>
          </a:p>
          <a:p>
            <a:pPr>
              <a:defRPr/>
            </a:pPr>
            <a:endParaRPr lang="en-US"/>
          </a:p>
          <a:p>
            <a:pPr>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41</a:t>
            </a:fld>
            <a:endParaRPr lang="en-US"/>
          </a:p>
        </p:txBody>
      </p:sp>
    </p:spTree>
    <p:extLst>
      <p:ext uri="{BB962C8B-B14F-4D97-AF65-F5344CB8AC3E}">
        <p14:creationId xmlns:p14="http://schemas.microsoft.com/office/powerpoint/2010/main" val="1139888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a:solidFill>
                  <a:srgbClr val="000000"/>
                </a:solidFill>
                <a:effectLst/>
                <a:latin typeface="Calibri" panose="020F0502020204030204" pitchFamily="34" charset="0"/>
              </a:rPr>
              <a:t>We will now look at the possible causes of difficulty in breathing.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92600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Foreign bodies can obstruct the airway, leading to rapid onset of difficulty in breathing, possibly after an episode of choking. The patient may be coughing or drooling. Look for visible secretions, vomit, or foreign body in the airway. Listen for abnormal sounds from the airway (such as stridor, snoring, gurgling).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Severe allergic reactions can also lead to airway obstruction due to swelling of the lips, tongue and mouth. This is often associated with difficulty breathing with stridor or wheezing. Looking at the skin may reveal rash or hives, which are patches of pale or red, itchy, warm, and swollen skin. Severe allergic reactions may lead to tachycardia and hypotension. It is important to ask about history of allergies and exposure to known allergens.</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43</a:t>
            </a:fld>
            <a:endParaRPr lang="en-US"/>
          </a:p>
        </p:txBody>
      </p:sp>
    </p:spTree>
    <p:extLst>
      <p:ext uri="{BB962C8B-B14F-4D97-AF65-F5344CB8AC3E}">
        <p14:creationId xmlns:p14="http://schemas.microsoft.com/office/powerpoint/2010/main" val="2050962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Airway swelling can also be caused by infection and associated inflammation, especially when fever is also present. Listen for stridor and hoarse voice. Look for drooling and difficulty swallowing secretions, which can indicate severe swelling. Patients may have difficulty lying flat.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44</a:t>
            </a:fld>
            <a:endParaRPr lang="en-US"/>
          </a:p>
        </p:txBody>
      </p:sp>
    </p:spTree>
    <p:extLst>
      <p:ext uri="{BB962C8B-B14F-4D97-AF65-F5344CB8AC3E}">
        <p14:creationId xmlns:p14="http://schemas.microsoft.com/office/powerpoint/2010/main" val="1051872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Airway burns are another cause of difficulty in breathing due to airway swelling. Ask about exposure of fire or chemicals, either inhaled or ingested. Listen for stridor and voice changes. Look for burns to the face, including burnt facial or nasal hairs.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45</a:t>
            </a:fld>
            <a:endParaRPr lang="en-US"/>
          </a:p>
        </p:txBody>
      </p:sp>
    </p:spTree>
    <p:extLst>
      <p:ext uri="{BB962C8B-B14F-4D97-AF65-F5344CB8AC3E}">
        <p14:creationId xmlns:p14="http://schemas.microsoft.com/office/powerpoint/2010/main" val="388213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Pneumonia can cause difficulty breathing due to infection of the lungs. Patients may present with fever and cough. The difficulty in breathing will typically worsen gradually over time. They may have pleuritic pain - pain that is worse with breathing. Listen for abnormal breath sounds, especially crackles.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46</a:t>
            </a:fld>
            <a:endParaRPr lang="en-US"/>
          </a:p>
        </p:txBody>
      </p:sp>
    </p:spTree>
    <p:extLst>
      <p:ext uri="{BB962C8B-B14F-4D97-AF65-F5344CB8AC3E}">
        <p14:creationId xmlns:p14="http://schemas.microsoft.com/office/powerpoint/2010/main" val="1981115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rgbClr val="000000"/>
              </a:buClr>
              <a:buSzPct val="25000"/>
              <a:buFont typeface="Arial"/>
              <a:buNone/>
            </a:pPr>
            <a:r>
              <a:rPr lang="en-US" sz="1800" b="0" i="0">
                <a:solidFill>
                  <a:srgbClr val="000000"/>
                </a:solidFill>
                <a:effectLst/>
                <a:latin typeface="Calibri" panose="020F0502020204030204" pitchFamily="34" charset="0"/>
              </a:rPr>
              <a:t>A patient with asthma or COPD may present with difficulty in breathing, wheezing cough and accessory muscle use. They may want to sit forward in the tripod position, as pictured. Ask about history of smoking or allergies.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47</a:t>
            </a:fld>
            <a:endParaRPr lang="en-US"/>
          </a:p>
        </p:txBody>
      </p:sp>
    </p:spTree>
    <p:extLst>
      <p:ext uri="{BB962C8B-B14F-4D97-AF65-F5344CB8AC3E}">
        <p14:creationId xmlns:p14="http://schemas.microsoft.com/office/powerpoint/2010/main" val="1372395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A pneumothorax, or air between the chest wall and lung causing the lung to collapse, causes difficulty in breathing with decreased breath sounds on the affected side. This will be sudden in onset. There may be pain with breathing. Ask about history of chest trauma and examine for evidence of rib fractures.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Untreated pneumothorax can develop into tension pneumothorax, where air trapped in the chest increases in pressure compressing the lungs and decreasing blood return to the heart. Hypotension with distended neck veins and decreased breath sounds on one side indicate tension pneumothorax.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48</a:t>
            </a:fld>
            <a:endParaRPr lang="en-US"/>
          </a:p>
        </p:txBody>
      </p:sp>
    </p:spTree>
    <p:extLst>
      <p:ext uri="{BB962C8B-B14F-4D97-AF65-F5344CB8AC3E}">
        <p14:creationId xmlns:p14="http://schemas.microsoft.com/office/powerpoint/2010/main" val="72976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is blood in the chest outside of the lung. Patients with </a:t>
            </a: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will present with decreased breath sounds on the affected side and dullness to percussion. Ask about history of trauma, cancer or tuberculosis.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49</a:t>
            </a:fld>
            <a:endParaRPr lang="en-US"/>
          </a:p>
        </p:txBody>
      </p:sp>
    </p:spTree>
    <p:extLst>
      <p:ext uri="{BB962C8B-B14F-4D97-AF65-F5344CB8AC3E}">
        <p14:creationId xmlns:p14="http://schemas.microsoft.com/office/powerpoint/2010/main" val="162673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Calibri" panose="020F0502020204030204" pitchFamily="34" charset="0"/>
              </a:rPr>
              <a:t>Start with the ABCDE approach with every patient to identify life-threatening conditions. Once life-threatening conditions have been addressed, take a SAMPLE history and perform a secondary exam. </a:t>
            </a:r>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5</a:t>
            </a:fld>
            <a:endParaRPr lang="en-US"/>
          </a:p>
        </p:txBody>
      </p:sp>
    </p:spTree>
    <p:extLst>
      <p:ext uri="{BB962C8B-B14F-4D97-AF65-F5344CB8AC3E}">
        <p14:creationId xmlns:p14="http://schemas.microsoft.com/office/powerpoint/2010/main" val="535293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endParaRPr lang="en-US" sz="1200" b="1">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Fluid in the chest outside of the lung is called a pleural effusion. Difficulty in breathing may be acute or chronic, worsening slowly over time. Like </a:t>
            </a:r>
            <a:r>
              <a:rPr lang="en-US" sz="1800" b="0" i="0" err="1">
                <a:solidFill>
                  <a:srgbClr val="000000"/>
                </a:solidFill>
                <a:effectLst/>
                <a:latin typeface="Calibri" panose="020F0502020204030204" pitchFamily="34" charset="0"/>
              </a:rPr>
              <a:t>haemothorax</a:t>
            </a:r>
            <a:r>
              <a:rPr lang="en-US" sz="1800" b="0" i="0">
                <a:solidFill>
                  <a:srgbClr val="000000"/>
                </a:solidFill>
                <a:effectLst/>
                <a:latin typeface="Calibri" panose="020F0502020204030204" pitchFamily="34" charset="0"/>
              </a:rPr>
              <a:t> there will be decreased breath sounds and dullness to percussion. Pleural effusions may be seen in patients with history of cancer or tuberculosis.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50</a:t>
            </a:fld>
            <a:endParaRPr lang="en-US"/>
          </a:p>
        </p:txBody>
      </p:sp>
    </p:spTree>
    <p:extLst>
      <p:ext uri="{BB962C8B-B14F-4D97-AF65-F5344CB8AC3E}">
        <p14:creationId xmlns:p14="http://schemas.microsoft.com/office/powerpoint/2010/main" val="1964090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Acute chest syndrome is a life-threatening complication of sickle cell disease caused by abnormal red blood cells blocking small blood vessels in the lungs. Patients presents with symptoms similar to pneumonia, including chest pain, fever and hypoxia.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51</a:t>
            </a:fld>
            <a:endParaRPr lang="en-US"/>
          </a:p>
        </p:txBody>
      </p:sp>
    </p:spTree>
    <p:extLst>
      <p:ext uri="{BB962C8B-B14F-4D97-AF65-F5344CB8AC3E}">
        <p14:creationId xmlns:p14="http://schemas.microsoft.com/office/powerpoint/2010/main" val="259602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Next we will cover cardiac causes of DIB. Heart attacks can cause acute onset difficulty in breathing. Patients often have chest pressure, tightness or a crushing feeling in the chest. They may also have diaphoresis, nausea or vomiting. There may be signs of heart failure such as distended neck veins or oedema in the legs. Ask about history of smoking, cardiac disease, hypertension, diabetes, high cholesterol and family history of heart problems. </a:t>
            </a:r>
            <a:endParaRPr lang="en-US" sz="1200" b="1">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52</a:t>
            </a:fld>
            <a:endParaRPr lang="en-US"/>
          </a:p>
        </p:txBody>
      </p:sp>
    </p:spTree>
    <p:extLst>
      <p:ext uri="{BB962C8B-B14F-4D97-AF65-F5344CB8AC3E}">
        <p14:creationId xmlns:p14="http://schemas.microsoft.com/office/powerpoint/2010/main" val="115763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Another cardiac cause of difficulty in breathing is heart failure. Difficulty in breathing is often chronic and worse with exertion or lying flat, however it can acutely worsen. Signs of heart failure include swelling to both legs, distended neck veins, crackles may be heard in both lungs and the patient may have chest pain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53</a:t>
            </a:fld>
            <a:endParaRPr lang="en-US"/>
          </a:p>
        </p:txBody>
      </p:sp>
    </p:spTree>
    <p:extLst>
      <p:ext uri="{BB962C8B-B14F-4D97-AF65-F5344CB8AC3E}">
        <p14:creationId xmlns:p14="http://schemas.microsoft.com/office/powerpoint/2010/main" val="487909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NZ" sz="1800" b="0" i="0">
                <a:solidFill>
                  <a:srgbClr val="000000"/>
                </a:solidFill>
                <a:effectLst/>
                <a:latin typeface="Calibri" panose="020F0502020204030204" pitchFamily="34" charset="0"/>
              </a:rPr>
              <a:t>Cardiac tamponade occurs when fluid or blood builds up in the fibrous sac around the heart. Low blood pressure with distended neck veins and muffled heart sounds is concerning for cardiac tamponade. Decreased ability of the heart to fill with blood leads to signs of shock, or poor blood flow to tissues, including tachycardia, tachypnoea, hypotension, pale skin, cold extremities, capillary refill greater than 3 seconds, and confusion or altered mental status.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54</a:t>
            </a:fld>
            <a:endParaRPr lang="en-US"/>
          </a:p>
        </p:txBody>
      </p:sp>
    </p:spTree>
    <p:extLst>
      <p:ext uri="{BB962C8B-B14F-4D97-AF65-F5344CB8AC3E}">
        <p14:creationId xmlns:p14="http://schemas.microsoft.com/office/powerpoint/2010/main" val="913259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SzPct val="25000"/>
              <a:buNone/>
            </a:pPr>
            <a:r>
              <a:rPr lang="en-US" sz="1800" b="0" i="0">
                <a:solidFill>
                  <a:srgbClr val="000000"/>
                </a:solidFill>
                <a:effectLst/>
                <a:latin typeface="Calibri" panose="020F0502020204030204" pitchFamily="34" charset="0"/>
              </a:rPr>
              <a:t>Systemic illness can also cause difficulty in breathing. </a:t>
            </a:r>
            <a:r>
              <a:rPr lang="en-US" sz="1800" b="0" i="0" err="1">
                <a:solidFill>
                  <a:srgbClr val="000000"/>
                </a:solidFill>
                <a:effectLst/>
                <a:latin typeface="Calibri" panose="020F0502020204030204" pitchFamily="34" charset="0"/>
              </a:rPr>
              <a:t>Anaemia</a:t>
            </a:r>
            <a:r>
              <a:rPr lang="en-US" sz="1800" b="0" i="0">
                <a:solidFill>
                  <a:srgbClr val="000000"/>
                </a:solidFill>
                <a:effectLst/>
                <a:latin typeface="Calibri" panose="020F0502020204030204" pitchFamily="34" charset="0"/>
              </a:rPr>
              <a:t> is one common cause. </a:t>
            </a:r>
            <a:r>
              <a:rPr lang="en-US" sz="1800" b="0" i="0" err="1">
                <a:solidFill>
                  <a:srgbClr val="000000"/>
                </a:solidFill>
                <a:effectLst/>
                <a:latin typeface="Calibri" panose="020F0502020204030204" pitchFamily="34" charset="0"/>
              </a:rPr>
              <a:t>Aanemic</a:t>
            </a:r>
            <a:r>
              <a:rPr lang="en-US" sz="1800" b="0" i="0">
                <a:solidFill>
                  <a:srgbClr val="000000"/>
                </a:solidFill>
                <a:effectLst/>
                <a:latin typeface="Calibri" panose="020F0502020204030204" pitchFamily="34" charset="0"/>
              </a:rPr>
              <a:t> patients may present with tachycardia and tachypnoea, pale skin and conjunctival pallor, or pale inner lower eyelids. Ask about </a:t>
            </a:r>
            <a:r>
              <a:rPr lang="en-US" sz="1800" b="0" i="0" err="1">
                <a:solidFill>
                  <a:srgbClr val="000000"/>
                </a:solidFill>
                <a:effectLst/>
                <a:latin typeface="Calibri" panose="020F0502020204030204" pitchFamily="34" charset="0"/>
              </a:rPr>
              <a:t>haemorrhage</a:t>
            </a:r>
            <a:r>
              <a:rPr lang="en-US" sz="1800" b="0" i="0">
                <a:solidFill>
                  <a:srgbClr val="000000"/>
                </a:solidFill>
                <a:effectLst/>
                <a:latin typeface="Calibri" panose="020F0502020204030204" pitchFamily="34" charset="0"/>
              </a:rPr>
              <a:t>, malnourishment, cancer, pregnancy, infections (tuberculosis or malaria) or renal failure which are common causes. </a:t>
            </a:r>
            <a:r>
              <a:rPr lang="en-NZ" sz="1800" b="0" i="0">
                <a:solidFill>
                  <a:srgbClr val="000000"/>
                </a:solidFill>
                <a:effectLst/>
                <a:latin typeface="Calibri" panose="020F0502020204030204" pitchFamily="34" charset="0"/>
              </a:rPr>
              <a:t> Signs of o</a:t>
            </a:r>
            <a:r>
              <a:rPr lang="en-US" sz="1800" b="0" i="0" err="1">
                <a:solidFill>
                  <a:srgbClr val="000000"/>
                </a:solidFill>
                <a:effectLst/>
                <a:latin typeface="Calibri" panose="020F0502020204030204" pitchFamily="34" charset="0"/>
              </a:rPr>
              <a:t>pioid</a:t>
            </a:r>
            <a:r>
              <a:rPr lang="en-US" sz="1800" b="0" i="0">
                <a:solidFill>
                  <a:srgbClr val="000000"/>
                </a:solidFill>
                <a:effectLst/>
                <a:latin typeface="Calibri" panose="020F0502020204030204" pitchFamily="34" charset="0"/>
              </a:rPr>
              <a:t> overdose </a:t>
            </a:r>
            <a:r>
              <a:rPr lang="en-US" sz="1800" b="0" i="0" err="1">
                <a:solidFill>
                  <a:srgbClr val="000000"/>
                </a:solidFill>
                <a:effectLst/>
                <a:latin typeface="Calibri" panose="020F0502020204030204" pitchFamily="34" charset="0"/>
              </a:rPr>
              <a:t>includeilow</a:t>
            </a:r>
            <a:r>
              <a:rPr lang="en-US" sz="1800" b="0" i="0">
                <a:solidFill>
                  <a:srgbClr val="000000"/>
                </a:solidFill>
                <a:effectLst/>
                <a:latin typeface="Calibri" panose="020F0502020204030204" pitchFamily="34" charset="0"/>
              </a:rPr>
              <a:t>, shallow breathing, altered mental status and small pupils, often with a history of clinical or recreational opioid use</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55</a:t>
            </a:fld>
            <a:endParaRPr lang="en-US"/>
          </a:p>
        </p:txBody>
      </p:sp>
    </p:spTree>
    <p:extLst>
      <p:ext uri="{BB962C8B-B14F-4D97-AF65-F5344CB8AC3E}">
        <p14:creationId xmlns:p14="http://schemas.microsoft.com/office/powerpoint/2010/main" val="1473526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Diabetic ketoacidosis (DKA) is a life-threatening complication of diabetes. There will be high glucose in the blood or urine. Patients will often have rapid, deep breathing, sweet smelling breath and signs of dehydration due to frequent urination.   </a:t>
            </a: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56</a:t>
            </a:fld>
            <a:endParaRPr lang="en-US"/>
          </a:p>
        </p:txBody>
      </p:sp>
    </p:spTree>
    <p:extLst>
      <p:ext uri="{BB962C8B-B14F-4D97-AF65-F5344CB8AC3E}">
        <p14:creationId xmlns:p14="http://schemas.microsoft.com/office/powerpoint/2010/main" val="2076905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3: Difficulty in Breathing [page 88 in participant workbook] </a:t>
            </a:r>
          </a:p>
          <a:p>
            <a:r>
              <a:rPr lang="en-US"/>
              <a:t>Using the workbook section above, list the possible cause of difficulty in breathing next to the history and physical findings below. </a:t>
            </a:r>
          </a:p>
          <a:p>
            <a:r>
              <a:rPr lang="en-US"/>
              <a:t>Answers</a:t>
            </a:r>
          </a:p>
          <a:p>
            <a:r>
              <a:rPr lang="en-US"/>
              <a:t>HISTORY AND PHYSICAL FINDINGS </a:t>
            </a:r>
          </a:p>
          <a:p>
            <a:r>
              <a:rPr lang="en-US"/>
              <a:t>A 20-year-old man presents with difficulty in breathing, wheezing, and: • Swelling of lips, tongue and mouth • Rash or hives (patches of pale or red, itchy, warm, swollen skin) • Tachycardia and hypotension • History of allergies • Exposure to known allergen </a:t>
            </a:r>
            <a:endParaRPr lang="en-US">
              <a:cs typeface="Calibri" panose="020F0502020204030204"/>
            </a:endParaRPr>
          </a:p>
          <a:p>
            <a:r>
              <a:rPr lang="en-US"/>
              <a:t>LIKELY CAUSE </a:t>
            </a:r>
          </a:p>
          <a:p>
            <a:r>
              <a:rPr lang="en-US"/>
              <a:t>Severe allergic reaction </a:t>
            </a:r>
          </a:p>
          <a:p>
            <a:endParaRPr lang="en-US"/>
          </a:p>
          <a:p>
            <a:r>
              <a:rPr lang="en-US"/>
              <a:t>HISTORY AND PHYSICAL FINDINGS</a:t>
            </a:r>
            <a:endParaRPr lang="en-US">
              <a:cs typeface="Calibri" panose="020F0502020204030204"/>
            </a:endParaRPr>
          </a:p>
          <a:p>
            <a:r>
              <a:rPr lang="en-US"/>
              <a:t>A 50-year-old woman presents with difficulty in breathing, signs of poor perfusion (tachycardia, tachypnoea, hypotension, pale skin, cold extremities, capillary refill &gt;3 seconds) and: • Distended neck veins • Muffled heart sounds • History of tuberculosis </a:t>
            </a:r>
          </a:p>
          <a:p>
            <a:r>
              <a:rPr lang="en-US"/>
              <a:t>LIKELY CAUSE</a:t>
            </a:r>
            <a:endParaRPr lang="en-US">
              <a:cs typeface="Calibri" panose="020F0502020204030204"/>
            </a:endParaRPr>
          </a:p>
          <a:p>
            <a:r>
              <a:rPr lang="en-US"/>
              <a:t>Pericardial tamponade</a:t>
            </a:r>
            <a:endParaRPr lang="en-US">
              <a:cs typeface="Calibri" panose="020F0502020204030204"/>
            </a:endParaRP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57</a:t>
            </a:fld>
            <a:endParaRPr lang="en-US"/>
          </a:p>
        </p:txBody>
      </p:sp>
    </p:spTree>
    <p:extLst>
      <p:ext uri="{BB962C8B-B14F-4D97-AF65-F5344CB8AC3E}">
        <p14:creationId xmlns:p14="http://schemas.microsoft.com/office/powerpoint/2010/main" val="2945788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a:solidFill>
                  <a:srgbClr val="000000"/>
                </a:solidFill>
                <a:effectLst/>
                <a:latin typeface="Calibri" panose="020F0502020204030204" pitchFamily="34" charset="0"/>
              </a:rPr>
              <a:t>In the third part of the Difficulty in Breathing module, we will look at critical management actions, special paediatric considerations and the disposition of patients.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In the case of suspected airway inflammation or burns keep the patient calm. Give oxygen if you can do this without distressing the patient. If the patient is fully alert and no  spinal injury is suspected, the seated position may be more comfortable. A person with airway inflammation or burns requires urgent transfer/ handover. Patients with airway burns may require early intubation as the airway can swell and block quickly; delays may make intubation more difficult.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59</a:t>
            </a:fld>
            <a:endParaRPr lang="en-US"/>
          </a:p>
        </p:txBody>
      </p:sp>
    </p:spTree>
    <p:extLst>
      <p:ext uri="{BB962C8B-B14F-4D97-AF65-F5344CB8AC3E}">
        <p14:creationId xmlns:p14="http://schemas.microsoft.com/office/powerpoint/2010/main" val="51830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In patients presenting with difficulty in breathing, it is important to be aware of the following serious conditions that should be identified in the ABCDE approach.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first step is to assess the airway. Look at the airway to evaluate for swelling caused by a severe allergic reaction (anaphylaxis) or choking (obstruction from a foreign body). Listen for stridor, a high-pitched sound on inspiration, which is a sign of critical airway narrowing.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Next assess breathing. Evaluate for hypotension with absent breath sounds on one side – especially with distended (swollen or enlarged) neck veins or tracheal shift – which may indicate tension pneumothorax. Listen for wheezing which may indicate asthma or severe allergic reaction. </a:t>
            </a:r>
            <a:endParaRPr lang="en-US" b="0" i="0">
              <a:solidFill>
                <a:srgbClr val="000000"/>
              </a:solidFill>
              <a:effectLst/>
              <a:latin typeface="Segoe UI" panose="020B0502040204020203"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a:t>
            </a:fld>
            <a:endParaRPr lang="en-US"/>
          </a:p>
        </p:txBody>
      </p:sp>
    </p:spTree>
    <p:extLst>
      <p:ext uri="{BB962C8B-B14F-4D97-AF65-F5344CB8AC3E}">
        <p14:creationId xmlns:p14="http://schemas.microsoft.com/office/powerpoint/2010/main" val="15033986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If the patient is choking use age-appropriate chest thrusts or abdominal thrusts, alternated with back blows. For a conscious adult use abdominal thrusts in an attempt to expel the foreign body and open the airway. In pregnancy place your hands above the gravid abdomen and perform chest thrusts.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60</a:t>
            </a:fld>
            <a:endParaRPr lang="en-US"/>
          </a:p>
        </p:txBody>
      </p:sp>
    </p:spTree>
    <p:extLst>
      <p:ext uri="{BB962C8B-B14F-4D97-AF65-F5344CB8AC3E}">
        <p14:creationId xmlns:p14="http://schemas.microsoft.com/office/powerpoint/2010/main" val="1989172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For a choking infant perform back blows and chest thrusts. Alternate between five back blows and five chest thrusts. These skills are described in detail in the Basic Emergency Care manual.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61</a:t>
            </a:fld>
            <a:endParaRPr lang="en-US"/>
          </a:p>
        </p:txBody>
      </p:sp>
    </p:spTree>
    <p:extLst>
      <p:ext uri="{BB962C8B-B14F-4D97-AF65-F5344CB8AC3E}">
        <p14:creationId xmlns:p14="http://schemas.microsoft.com/office/powerpoint/2010/main" val="50145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If an allergic reaction is suspected, first ensure that the allergen is removed from the patient. For severe allergic reactions with difficulty in breathing give intramuscular ADRENALINE as soon as possible. Oxygen can be used in severe cases.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In a patient presenting with difficulty in breathing and wheezing, suspect asthma or COPD. Treat the patient with salbutamol. Using a spacer to administer salbutamol from an inhaler can make administration much more effective. A spacer can be made out of a plastic water bottle.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Suspect pneumonia or other infection in patients with difficulty in breathing and fever. Give antibiotics as soon as possible. If the patient has signs of poor perfusion, or shock, give intravenous fluids.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62</a:t>
            </a:fld>
            <a:endParaRPr lang="en-US"/>
          </a:p>
        </p:txBody>
      </p:sp>
    </p:spTree>
    <p:extLst>
      <p:ext uri="{BB962C8B-B14F-4D97-AF65-F5344CB8AC3E}">
        <p14:creationId xmlns:p14="http://schemas.microsoft.com/office/powerpoint/2010/main" val="14937053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If you suspect a heart attack, give aspirin. While oxygen is no longer recommended in all patients with heart attack, it should initially be given to patients with shock or difficulty in breathing.   For those patients who already have nitroglycerin, you can assist them in taking it if perfusion is adequate.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Patients with chronic, severe anemia may need a blood transfusion– arrange for handover/transfer for blood transfusion. If IV fluids are needed for poor perfusion give them more slowly and check the lungs for crackles, a sign of fluid overload, frequently.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If DKA is suspected give IV fluids to help lower the blood glucose and treat dehydration. A person with DKA is extremely ill and requires urgent transfer to a referral </a:t>
            </a:r>
            <a:r>
              <a:rPr lang="en-US" sz="1800" b="0" i="0" err="1">
                <a:solidFill>
                  <a:srgbClr val="000000"/>
                </a:solidFill>
                <a:effectLst/>
                <a:latin typeface="Calibri" panose="020F0502020204030204" pitchFamily="34" charset="0"/>
              </a:rPr>
              <a:t>centre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marL="0" marR="0" lvl="0" indent="0" algn="l" rtl="0">
              <a:lnSpc>
                <a:spcPct val="90000"/>
              </a:lnSpc>
              <a:spcBef>
                <a:spcPts val="1000"/>
              </a:spcBef>
              <a:spcAft>
                <a:spcPts val="0"/>
              </a:spcAft>
              <a:buClr>
                <a:schemeClr val="dk1"/>
              </a:buClr>
              <a:buSzPct val="25000"/>
              <a:buFont typeface="Arial"/>
              <a:buNone/>
            </a:pPr>
            <a:endParaRPr lang="en-US" sz="1600" b="0" i="0" u="none" strike="noStrike" cap="none">
              <a:solidFill>
                <a:schemeClr val="dk1"/>
              </a:solidFill>
              <a:latin typeface="+mn-lt"/>
              <a:ea typeface="Calibri"/>
              <a:cs typeface="Calibri"/>
              <a:sym typeface="Calibri"/>
            </a:endParaRPr>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63</a:t>
            </a:fld>
            <a:endParaRPr lang="en-US"/>
          </a:p>
        </p:txBody>
      </p:sp>
    </p:spTree>
    <p:extLst>
      <p:ext uri="{BB962C8B-B14F-4D97-AF65-F5344CB8AC3E}">
        <p14:creationId xmlns:p14="http://schemas.microsoft.com/office/powerpoint/2010/main" val="357819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In a patient with slow shallow breathing due to opioid overdose, support breathing with a BAG-VALVE-MASK as needed. Give naloxone to reverse the opioids. Be aware that naloxone does not last as long as many opioids and monitor for the patient’s breathing to worsen again.   </a:t>
            </a:r>
            <a:endParaRPr lang="en-US" sz="32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If a large pleural effusion or hemothorax is causing difficulty in breathing, arrange for handover/transfer immediately as many of these patients will need a chest drain. Give oxygen and continue it during transport.   </a:t>
            </a:r>
            <a:endParaRPr lang="en-US" sz="32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64</a:t>
            </a:fld>
            <a:endParaRPr lang="en-US"/>
          </a:p>
        </p:txBody>
      </p:sp>
    </p:spTree>
    <p:extLst>
      <p:ext uri="{BB962C8B-B14F-4D97-AF65-F5344CB8AC3E}">
        <p14:creationId xmlns:p14="http://schemas.microsoft.com/office/powerpoint/2010/main" val="18679033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Trauma can cause difficulty in breathing due to a number of different injuries. All trauma patients with difficulty in breathing should be given oxygen.   IV fluid should be given to help fill the heart if either pericardial tamponade or tension pneumothorax is suspected.  </a:t>
            </a:r>
            <a:endParaRPr lang="en-US" sz="32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Needle decompression should be performed if tension pneumothorax is suspected. The procedure is described in the BEC manual. Treat sucking chest wounds with a 3-sided dressing.  The patient will need urgent transfer/handover for a chest tube if needle decompression is performed or if a 3-sided dressing is applied. </a:t>
            </a:r>
            <a:r>
              <a:rPr lang="en-US" sz="1900">
                <a:latin typeface="Lato"/>
                <a:ea typeface="Lato"/>
                <a:cs typeface="Lato"/>
              </a:rPr>
              <a:t>					</a:t>
            </a:r>
          </a:p>
          <a:p>
            <a:pPr marL="0" lvl="0" indent="0" rtl="0">
              <a:lnSpc>
                <a:spcPct val="115000"/>
              </a:lnSpc>
              <a:spcBef>
                <a:spcPts val="0"/>
              </a:spcBef>
              <a:buNone/>
            </a:pPr>
            <a:r>
              <a:rPr lang="en-US" sz="2400" b="0" i="0" u="none" strike="noStrike" cap="none">
                <a:solidFill>
                  <a:schemeClr val="dk1"/>
                </a:solidFill>
                <a:latin typeface="+mn-lt"/>
                <a:ea typeface="Calibri"/>
                <a:cs typeface="Calibri"/>
                <a:sym typeface="Calibri"/>
              </a:rPr>
              <a:t>				</a:t>
            </a:r>
          </a:p>
          <a:p>
            <a:pPr marL="0" marR="0" lvl="0" indent="0" algn="l" rtl="0">
              <a:lnSpc>
                <a:spcPct val="80000"/>
              </a:lnSpc>
              <a:spcBef>
                <a:spcPts val="1000"/>
              </a:spcBef>
              <a:spcAft>
                <a:spcPts val="0"/>
              </a:spcAft>
              <a:buClr>
                <a:schemeClr val="dk1"/>
              </a:buClr>
              <a:buSzPct val="25000"/>
              <a:buFont typeface="Arial"/>
              <a:buNone/>
            </a:pPr>
            <a:endParaRPr lang="en-US" sz="2400" b="0" i="0" u="none" strike="noStrike" cap="none">
              <a:solidFill>
                <a:schemeClr val="dk1"/>
              </a:solidFill>
              <a:latin typeface="+mn-lt"/>
              <a:ea typeface="Calibri"/>
              <a:cs typeface="Calibri"/>
              <a:sym typeface="Calibri"/>
            </a:endParaRPr>
          </a:p>
          <a:p>
            <a:pPr marL="0" lvl="0" indent="0" rtl="0">
              <a:lnSpc>
                <a:spcPct val="115000"/>
              </a:lnSpc>
              <a:spcBef>
                <a:spcPts val="0"/>
              </a:spcBef>
              <a:buNone/>
            </a:pPr>
            <a:endParaRPr lang="en-US" sz="900"/>
          </a:p>
          <a:p>
            <a:pPr marL="0" lvl="0" indent="0" rtl="0">
              <a:lnSpc>
                <a:spcPct val="115000"/>
              </a:lnSpc>
              <a:spcBef>
                <a:spcPts val="0"/>
              </a:spcBef>
              <a:buNone/>
            </a:pPr>
            <a:endParaRPr lang="en-US" sz="900"/>
          </a:p>
        </p:txBody>
      </p:sp>
      <p:sp>
        <p:nvSpPr>
          <p:cNvPr id="4" name="Slide Number Placeholder 3"/>
          <p:cNvSpPr>
            <a:spLocks noGrp="1"/>
          </p:cNvSpPr>
          <p:nvPr>
            <p:ph type="sldNum" sz="quarter" idx="10"/>
          </p:nvPr>
        </p:nvSpPr>
        <p:spPr/>
        <p:txBody>
          <a:bodyPr/>
          <a:lstStyle/>
          <a:p>
            <a:fld id="{FE403372-DB74-7E4B-A0C5-B7F8CBD4FAC5}" type="slidenum">
              <a:rPr lang="en-US" smtClean="0"/>
              <a:t>65</a:t>
            </a:fld>
            <a:endParaRPr lang="en-US"/>
          </a:p>
        </p:txBody>
      </p:sp>
    </p:spTree>
    <p:extLst>
      <p:ext uri="{BB962C8B-B14F-4D97-AF65-F5344CB8AC3E}">
        <p14:creationId xmlns:p14="http://schemas.microsoft.com/office/powerpoint/2010/main" val="436896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In a patient with sickle cell disease with suspected acute chest syndrome,  give oxygen, IV fluids and antibiotics. Consider handover/transfer for advanced management. </a:t>
            </a:r>
            <a:endParaRPr lang="en-US" sz="1500" b="0" i="0"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66</a:t>
            </a:fld>
            <a:endParaRPr lang="en-US"/>
          </a:p>
        </p:txBody>
      </p:sp>
    </p:spTree>
    <p:extLst>
      <p:ext uri="{BB962C8B-B14F-4D97-AF65-F5344CB8AC3E}">
        <p14:creationId xmlns:p14="http://schemas.microsoft.com/office/powerpoint/2010/main" val="1475754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4: Difficulty in Breathing [page 90 in participant workbook] </a:t>
            </a:r>
          </a:p>
          <a:p>
            <a:r>
              <a:rPr lang="en-US"/>
              <a:t>Using the workbook section above, list what you would DO to manage a person who presents with: </a:t>
            </a:r>
          </a:p>
          <a:p>
            <a:r>
              <a:rPr lang="en-US"/>
              <a:t>Answers:</a:t>
            </a:r>
          </a:p>
          <a:p>
            <a:r>
              <a:rPr lang="en-US"/>
              <a:t>DIB, coughing. You suspect choking. </a:t>
            </a:r>
          </a:p>
          <a:p>
            <a:r>
              <a:rPr lang="en-US"/>
              <a:t>1) Give 5 abdominal thrusts   2) Give 5 back blows (repeat until foreign body removed) </a:t>
            </a:r>
          </a:p>
          <a:p>
            <a:endParaRPr lang="en-US"/>
          </a:p>
          <a:p>
            <a:r>
              <a:rPr lang="en-US"/>
              <a:t>DIB, high fever, cough. You suspect serious infection. </a:t>
            </a:r>
          </a:p>
          <a:p>
            <a:r>
              <a:rPr lang="en-US"/>
              <a:t>1) Give antibiotics  2) Give IV fluids</a:t>
            </a:r>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67</a:t>
            </a:fld>
            <a:endParaRPr lang="en-US"/>
          </a:p>
        </p:txBody>
      </p:sp>
    </p:spTree>
    <p:extLst>
      <p:ext uri="{BB962C8B-B14F-4D97-AF65-F5344CB8AC3E}">
        <p14:creationId xmlns:p14="http://schemas.microsoft.com/office/powerpoint/2010/main" val="2391598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Answers:</a:t>
            </a:r>
          </a:p>
          <a:p>
            <a:pPr>
              <a:defRPr/>
            </a:pPr>
            <a:r>
              <a:rPr lang="en-US"/>
              <a:t>DIB, hoarse voice and stridor on breathing in. You suspect airway inflammation. </a:t>
            </a:r>
          </a:p>
          <a:p>
            <a:pPr>
              <a:defRPr/>
            </a:pPr>
            <a:r>
              <a:rPr lang="en-US"/>
              <a:t>1) Calm the patient 2) Give oxygen 3) Plan for advanced airway management</a:t>
            </a:r>
            <a:endParaRPr lang="en-US">
              <a:cs typeface="Calibri"/>
            </a:endParaRPr>
          </a:p>
          <a:p>
            <a:pPr>
              <a:defRPr/>
            </a:pPr>
            <a:endParaRPr lang="en-US"/>
          </a:p>
          <a:p>
            <a:pPr>
              <a:defRPr/>
            </a:pPr>
            <a:endParaRPr lang="en-US"/>
          </a:p>
          <a:p>
            <a:pPr>
              <a:defRPr/>
            </a:pPr>
            <a:r>
              <a:rPr lang="en-US"/>
              <a:t>Title: Deep thought </a:t>
            </a:r>
          </a:p>
          <a:p>
            <a:pPr>
              <a:defRPr/>
            </a:pPr>
            <a:r>
              <a:rPr lang="en-US" err="1"/>
              <a:t>Creator:GDL</a:t>
            </a:r>
          </a:p>
          <a:p>
            <a:pPr>
              <a:defRPr/>
            </a:pPr>
            <a:r>
              <a:rPr lang="en-US"/>
              <a:t>Source: </a:t>
            </a:r>
            <a:r>
              <a:rPr lang="en-US">
                <a:hlinkClick r:id="rId3"/>
              </a:rPr>
              <a:t>https://openclipart.org/detail/221707/deep-thought</a:t>
            </a:r>
            <a:endParaRPr lang="en-US"/>
          </a:p>
          <a:p>
            <a:pPr>
              <a:defRPr/>
            </a:pPr>
            <a:r>
              <a:rPr lang="en-US"/>
              <a:t>Copyright information: Creative </a:t>
            </a:r>
            <a:r>
              <a:rPr lang="en-US" err="1"/>
              <a:t>Commonz</a:t>
            </a:r>
            <a:r>
              <a:rPr lang="en-US"/>
              <a:t> Zero 1.0 Public Domain License </a:t>
            </a:r>
          </a:p>
          <a:p>
            <a:pPr>
              <a:defRPr/>
            </a:pPr>
            <a:endParaRPr lang="en-US"/>
          </a:p>
          <a:p>
            <a:pPr>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68</a:t>
            </a:fld>
            <a:endParaRPr lang="en-US"/>
          </a:p>
        </p:txBody>
      </p:sp>
    </p:spTree>
    <p:extLst>
      <p:ext uri="{BB962C8B-B14F-4D97-AF65-F5344CB8AC3E}">
        <p14:creationId xmlns:p14="http://schemas.microsoft.com/office/powerpoint/2010/main" val="740657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It is very important to recognize danger signs of respiratory distress in pediatrics including: signs of airway obstruction, such as being unable to swallow saliva/drooling or hearing stridor, increased breathing effort with fast breathing, nasal flaring, grunting, chest indrawing or retractions,  cyanosis, or blue </a:t>
            </a:r>
            <a:r>
              <a:rPr lang="en-US" sz="1800" b="0" i="0" err="1">
                <a:solidFill>
                  <a:srgbClr val="000000"/>
                </a:solidFill>
                <a:effectLst/>
                <a:latin typeface="Calibri" panose="020F0502020204030204" pitchFamily="34" charset="0"/>
              </a:rPr>
              <a:t>colour</a:t>
            </a:r>
            <a:r>
              <a:rPr lang="en-US" sz="1800" b="0" i="0">
                <a:solidFill>
                  <a:srgbClr val="000000"/>
                </a:solidFill>
                <a:effectLst/>
                <a:latin typeface="Calibri" panose="020F0502020204030204" pitchFamily="34" charset="0"/>
              </a:rPr>
              <a:t> of the skin, especially at the lips and fingertips; Altered mental status, which in a child can present as lethargy or unusual sleepiness, or agitation; poor feeding or drinking; vomiting everything; seizures/convulsions, or wow temperature.</a:t>
            </a:r>
            <a:endParaRPr lang="en-US" sz="1600" b="0" i="0" u="none" strike="noStrike" cap="none">
              <a:solidFill>
                <a:schemeClr val="dk1"/>
              </a:solidFill>
              <a:latin typeface="+mn-lt"/>
              <a:ea typeface="Calibri"/>
              <a:cs typeface="Calibri"/>
              <a:sym typeface="Calibri"/>
            </a:endParaRPr>
          </a:p>
          <a:p>
            <a:pPr indent="-210312">
              <a:lnSpc>
                <a:spcPct val="150000"/>
              </a:lnSpc>
              <a:spcBef>
                <a:spcPts val="0"/>
              </a:spcBef>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69</a:t>
            </a:fld>
            <a:endParaRPr lang="en-US"/>
          </a:p>
        </p:txBody>
      </p:sp>
    </p:spTree>
    <p:extLst>
      <p:ext uri="{BB962C8B-B14F-4D97-AF65-F5344CB8AC3E}">
        <p14:creationId xmlns:p14="http://schemas.microsoft.com/office/powerpoint/2010/main" val="1336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Circulation is next. Shock, heart attack, heart failure and severe infection can all present with poor perfusion and difficulty in breathing. Poor perfusion sends signals to the brain to increase the rate of breathing, which can feel and look like difficulty in breathing. Check for signs of shock by checking capillary refill, heart rate and blood pressure.</a:t>
            </a:r>
            <a:r>
              <a:rPr lang="en-US" sz="1800" b="1" i="0">
                <a:solidFill>
                  <a:srgbClr val="000000"/>
                </a:solidFill>
                <a:effectLst/>
                <a:latin typeface="Calibri" panose="020F0502020204030204" pitchFamily="34" charset="0"/>
              </a:rPr>
              <a:t> </a:t>
            </a:r>
            <a:r>
              <a:rPr lang="en-US" sz="1800" b="0" i="0">
                <a:solidFill>
                  <a:srgbClr val="000000"/>
                </a:solidFill>
                <a:effectLst/>
                <a:latin typeface="Calibri" panose="020F0502020204030204" pitchFamily="34" charset="0"/>
              </a:rPr>
              <a:t>Swelling in the legs or crackles in the lungs can indicate heart failure and fluid overload as a cause of difficulty in breathing.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Then, assess disability. Patients with decreased level of consciousness may not be able to protect their airways. Check the level of consciousness with the AVPU scale: A stands for Alert; V is whether the patient responds to Voice; P is responds to Pain; and U is Unresponsive.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Drugs, infection or injury can directly affect the part of the brain that controls breathing. Assess for paralyzing conditions affecting the breathing muscles.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Lastly, assess Exposure. Expose the patient fully to assess for abnormal chest wall movement and any signs of trauma. Penetrating trauma to the back, chest, underarms or abdomen may cause lung injury. These injuries are often missed. </a:t>
            </a:r>
            <a:endParaRPr lang="en-US" b="0" i="0">
              <a:solidFill>
                <a:srgbClr val="000000"/>
              </a:solidFill>
              <a:effectLst/>
              <a:latin typeface="Segoe UI" panose="020B0502040204020203" pitchFamily="34" charset="0"/>
            </a:endParaRPr>
          </a:p>
          <a:p>
            <a:pPr marL="228600" marR="0" lvl="0" indent="-50800" algn="l" rtl="0">
              <a:lnSpc>
                <a:spcPct val="90000"/>
              </a:lnSpc>
              <a:spcBef>
                <a:spcPts val="0"/>
              </a:spcBef>
              <a:spcAft>
                <a:spcPts val="0"/>
              </a:spcAft>
              <a:buClr>
                <a:schemeClr val="dk1"/>
              </a:buClr>
              <a:buSzPct val="25000"/>
              <a:buFont typeface="Arial"/>
              <a:buNone/>
            </a:pPr>
            <a:endParaRPr lang="en-US" sz="1600" b="0"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a:t>
            </a:fld>
            <a:endParaRPr lang="en-US"/>
          </a:p>
        </p:txBody>
      </p:sp>
    </p:spTree>
    <p:extLst>
      <p:ext uri="{BB962C8B-B14F-4D97-AF65-F5344CB8AC3E}">
        <p14:creationId xmlns:p14="http://schemas.microsoft.com/office/powerpoint/2010/main" val="1926428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Wheezing in children can be caused by viral infection, asthma or an inhaled object blocking the airway. Stridor in children can be caused by a foreign object stuck in the upper airway OR airway swelling.  Children may present with rapid breathing as the only sign of pneumonia. Rapid breathing can also indicate diabetic crisis (DKA), which may be the first sign of diabetes in a child. </a:t>
            </a:r>
          </a:p>
        </p:txBody>
      </p:sp>
      <p:sp>
        <p:nvSpPr>
          <p:cNvPr id="4" name="Slide Number Placeholder 3"/>
          <p:cNvSpPr>
            <a:spLocks noGrp="1"/>
          </p:cNvSpPr>
          <p:nvPr>
            <p:ph type="sldNum" sz="quarter" idx="10"/>
          </p:nvPr>
        </p:nvSpPr>
        <p:spPr/>
        <p:txBody>
          <a:bodyPr/>
          <a:lstStyle/>
          <a:p>
            <a:fld id="{FE403372-DB74-7E4B-A0C5-B7F8CBD4FAC5}" type="slidenum">
              <a:rPr lang="en-US" smtClean="0"/>
              <a:t>70</a:t>
            </a:fld>
            <a:endParaRPr lang="en-US"/>
          </a:p>
        </p:txBody>
      </p:sp>
    </p:spTree>
    <p:extLst>
      <p:ext uri="{BB962C8B-B14F-4D97-AF65-F5344CB8AC3E}">
        <p14:creationId xmlns:p14="http://schemas.microsoft.com/office/powerpoint/2010/main" val="17065282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5: Difficulty in Breathing [page 91 in participant workbook] </a:t>
            </a:r>
          </a:p>
          <a:p>
            <a:r>
              <a:rPr lang="en-US"/>
              <a:t>Using the workbook section above, list the pediatric danger signs. </a:t>
            </a:r>
          </a:p>
          <a:p>
            <a:r>
              <a:rPr lang="en-US"/>
              <a:t>Answers: 1. Signs of airway obstruction (unable to swallow saliva/drooling or stridor) 2. Increased breathing effort (fast breathing, nasal flaring, grunting, chest indrawing or retractions) 3. Cyanosis (blue color of the skin, especially at the lips and fingertips) 4. Altered mental status (lethargy or unusual sleepiness, agitation) 5. Poor feeding or drinking 6. Vomiting everything 7. Seizures/convulsions 8. Low temperature (hypothermia) </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71</a:t>
            </a:fld>
            <a:endParaRPr lang="en-US"/>
          </a:p>
        </p:txBody>
      </p:sp>
    </p:spTree>
    <p:extLst>
      <p:ext uri="{BB962C8B-B14F-4D97-AF65-F5344CB8AC3E}">
        <p14:creationId xmlns:p14="http://schemas.microsoft.com/office/powerpoint/2010/main" val="2092263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Consider early on whether the patient will be; sent home, will need further monitoring with admission to the ward, or will need to be transferred for a higher level of care. The patient may require ongoing monitoring. Keep in mind that the effects of inhaled medications such as salbutamol last for only approximately 3 hours. Patients need to be monitored closely and may need repeat does. If a patient with a severe allergic reaction is given adrenaline, the reaction can return when the adrenaline wears off, requiring careful observation and repeat dosing. Naloxone only lasts about 1 hour. Most opioid medications last longer than this, so patients may need repeat naloxone doses. Following immersion in water (drowning), a person may develop worsening difficulty breathing hours later. These patients should be observed for at least 6 hours before discharge home.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72</a:t>
            </a:fld>
            <a:endParaRPr lang="en-US"/>
          </a:p>
        </p:txBody>
      </p:sp>
    </p:spTree>
    <p:extLst>
      <p:ext uri="{BB962C8B-B14F-4D97-AF65-F5344CB8AC3E}">
        <p14:creationId xmlns:p14="http://schemas.microsoft.com/office/powerpoint/2010/main" val="19724561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800" b="0" i="0">
                <a:solidFill>
                  <a:srgbClr val="000000"/>
                </a:solidFill>
                <a:effectLst/>
                <a:latin typeface="Calibri" panose="020F0502020204030204" pitchFamily="34" charset="0"/>
              </a:rPr>
              <a:t>Plan for a safe transfer by ensuring a patient who might need definitive airway placement is never unmonitored during handover/transfer. Never leave a patient unmonitored who might need definitive airway placement. Make transfer arrangements as early as possible for any patient who may require assisted ventilation. </a:t>
            </a:r>
            <a:endParaRPr lang="en-US" sz="1200" b="1" i="1">
              <a:latin typeface="Lato"/>
              <a:ea typeface="Lato"/>
              <a:cs typeface="Lato"/>
              <a:sym typeface="Lato"/>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73</a:t>
            </a:fld>
            <a:endParaRPr lang="en-US"/>
          </a:p>
        </p:txBody>
      </p:sp>
    </p:spTree>
    <p:extLst>
      <p:ext uri="{BB962C8B-B14F-4D97-AF65-F5344CB8AC3E}">
        <p14:creationId xmlns:p14="http://schemas.microsoft.com/office/powerpoint/2010/main" val="16295938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lvl="0" indent="0">
              <a:lnSpc>
                <a:spcPct val="115000"/>
              </a:lnSpc>
              <a:spcBef>
                <a:spcPts val="0"/>
              </a:spcBef>
              <a:buClr>
                <a:schemeClr val="dk1"/>
              </a:buClr>
              <a:buSzPct val="25000"/>
              <a:buNone/>
            </a:pPr>
            <a:r>
              <a:rPr lang="en-GB" b="0" i="0">
                <a:solidFill>
                  <a:srgbClr val="000000"/>
                </a:solidFill>
                <a:effectLst/>
                <a:latin typeface="Calibri" panose="020F0502020204030204" pitchFamily="34" charset="0"/>
              </a:rPr>
              <a:t>When caring for a patient with difficulty in breathing remember to perform the ABCDE’s first to identify and treat life-threatening conditions. Then take a SAMPLE history and perform a secondary exam. Use the information that you find to think about possible causes for the difficulty in breathing. Provide simple but life-saving treatments. Make sure to think about the special considerations in children since they can worsen quickly with difficulty in breathing.  Think about disposition and transport early to ensure that you can get the patient to a higher level of care if needed.</a:t>
            </a:r>
            <a:endParaRPr lang="en-US">
              <a:latin typeface="Calibri" charset="0"/>
              <a:ea typeface="Calibri" charset="0"/>
              <a:cs typeface="Calibri" charset="0"/>
            </a:endParaRPr>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74</a:t>
            </a:fld>
            <a:endParaRPr lang="en-US"/>
          </a:p>
        </p:txBody>
      </p:sp>
    </p:spTree>
    <p:extLst>
      <p:ext uri="{BB962C8B-B14F-4D97-AF65-F5344CB8AC3E}">
        <p14:creationId xmlns:p14="http://schemas.microsoft.com/office/powerpoint/2010/main" val="1963917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a:t>Do you have 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855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a:solidFill>
                  <a:srgbClr val="000000"/>
                </a:solidFill>
                <a:effectLst/>
                <a:latin typeface="Calibri"/>
                <a:cs typeface="Calibri"/>
              </a:rPr>
              <a:t> Please check the Difficulty in Breathing </a:t>
            </a:r>
            <a:r>
              <a:rPr lang="en-NZ" sz="1800" b="0" i="0" err="1">
                <a:solidFill>
                  <a:srgbClr val="000000"/>
                </a:solidFill>
                <a:effectLst/>
                <a:latin typeface="Calibri"/>
                <a:cs typeface="Calibri"/>
              </a:rPr>
              <a:t>Quickcards</a:t>
            </a:r>
            <a:r>
              <a:rPr lang="en-NZ" sz="1800" b="0" i="0">
                <a:solidFill>
                  <a:srgbClr val="000000"/>
                </a:solidFill>
                <a:effectLst/>
                <a:latin typeface="Calibri"/>
                <a:cs typeface="Calibri"/>
              </a:rPr>
              <a:t> in the BEC manual. </a:t>
            </a:r>
            <a:endParaRPr lang="en-CH" sz="1800" kern="100">
              <a:effectLst/>
              <a:latin typeface="Calibri"/>
              <a:ea typeface="Calibri" panose="020F0502020204030204" pitchFamily="34" charset="0"/>
              <a:cs typeface="Calibri"/>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552641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key ABCDE findings are outlined in the </a:t>
            </a:r>
            <a:r>
              <a:rPr lang="en-NZ" err="1"/>
              <a:t>Quickcard</a:t>
            </a:r>
            <a:r>
              <a:rPr lang="en-NZ"/>
              <a:t>.</a:t>
            </a:r>
            <a:endParaRPr lang="en-GB"/>
          </a:p>
        </p:txBody>
      </p:sp>
      <p:sp>
        <p:nvSpPr>
          <p:cNvPr id="4" name="Slide Number Placeholder 3"/>
          <p:cNvSpPr>
            <a:spLocks noGrp="1"/>
          </p:cNvSpPr>
          <p:nvPr>
            <p:ph type="sldNum" sz="quarter" idx="5"/>
          </p:nvPr>
        </p:nvSpPr>
        <p:spPr/>
        <p:txBody>
          <a:bodyPr/>
          <a:lstStyle/>
          <a:p>
            <a:fld id="{9F5C68CA-B87A-4610-B769-BA8C54A8DA1E}" type="slidenum">
              <a:rPr lang="en-GB" smtClean="0"/>
              <a:t>77</a:t>
            </a:fld>
            <a:endParaRPr lang="en-GB"/>
          </a:p>
        </p:txBody>
      </p:sp>
    </p:spTree>
    <p:extLst>
      <p:ext uri="{BB962C8B-B14F-4D97-AF65-F5344CB8AC3E}">
        <p14:creationId xmlns:p14="http://schemas.microsoft.com/office/powerpoint/2010/main" val="9855227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Key findings from the SAMPLE history and secondary exam are found in the </a:t>
            </a:r>
            <a:r>
              <a:rPr lang="en-NZ" err="1"/>
              <a:t>Quickcard</a:t>
            </a:r>
            <a:r>
              <a:rPr lang="en-NZ"/>
              <a:t>. </a:t>
            </a:r>
            <a:endParaRPr lang="en-GB"/>
          </a:p>
        </p:txBody>
      </p:sp>
      <p:sp>
        <p:nvSpPr>
          <p:cNvPr id="4" name="Slide Number Placeholder 3"/>
          <p:cNvSpPr>
            <a:spLocks noGrp="1"/>
          </p:cNvSpPr>
          <p:nvPr>
            <p:ph type="sldNum" sz="quarter" idx="5"/>
          </p:nvPr>
        </p:nvSpPr>
        <p:spPr/>
        <p:txBody>
          <a:bodyPr/>
          <a:lstStyle/>
          <a:p>
            <a:fld id="{9F5C68CA-B87A-4610-B769-BA8C54A8DA1E}" type="slidenum">
              <a:rPr lang="en-GB" smtClean="0"/>
              <a:t>78</a:t>
            </a:fld>
            <a:endParaRPr lang="en-GB"/>
          </a:p>
        </p:txBody>
      </p:sp>
    </p:spTree>
    <p:extLst>
      <p:ext uri="{BB962C8B-B14F-4D97-AF65-F5344CB8AC3E}">
        <p14:creationId xmlns:p14="http://schemas.microsoft.com/office/powerpoint/2010/main" val="2013435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Critical actions for high-risk conditions are summarised. </a:t>
            </a:r>
            <a:endParaRPr lang="en-GB"/>
          </a:p>
        </p:txBody>
      </p:sp>
      <p:sp>
        <p:nvSpPr>
          <p:cNvPr id="4" name="Slide Number Placeholder 3"/>
          <p:cNvSpPr>
            <a:spLocks noGrp="1"/>
          </p:cNvSpPr>
          <p:nvPr>
            <p:ph type="sldNum" sz="quarter" idx="5"/>
          </p:nvPr>
        </p:nvSpPr>
        <p:spPr/>
        <p:txBody>
          <a:bodyPr/>
          <a:lstStyle/>
          <a:p>
            <a:fld id="{9F5C68CA-B87A-4610-B769-BA8C54A8DA1E}" type="slidenum">
              <a:rPr lang="en-GB" smtClean="0"/>
              <a:t>79</a:t>
            </a:fld>
            <a:endParaRPr lang="en-GB"/>
          </a:p>
        </p:txBody>
      </p:sp>
    </p:spTree>
    <p:extLst>
      <p:ext uri="{BB962C8B-B14F-4D97-AF65-F5344CB8AC3E}">
        <p14:creationId xmlns:p14="http://schemas.microsoft.com/office/powerpoint/2010/main" val="394694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In the first part of this module we will cover the SAMPLE history for patients with difficulty in breathing. </a:t>
            </a:r>
            <a:endParaRPr lang="en-CH"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a:t>
            </a:r>
            <a:r>
              <a:rPr lang="en-NZ" err="1"/>
              <a:t>Quickcards</a:t>
            </a:r>
            <a:r>
              <a:rPr lang="en-NZ"/>
              <a:t> highlight special considerations including paediatric danger signs, and key points on disposition. </a:t>
            </a:r>
            <a:endParaRPr lang="en-GB"/>
          </a:p>
        </p:txBody>
      </p:sp>
      <p:sp>
        <p:nvSpPr>
          <p:cNvPr id="4" name="Slide Number Placeholder 3"/>
          <p:cNvSpPr>
            <a:spLocks noGrp="1"/>
          </p:cNvSpPr>
          <p:nvPr>
            <p:ph type="sldNum" sz="quarter" idx="5"/>
          </p:nvPr>
        </p:nvSpPr>
        <p:spPr/>
        <p:txBody>
          <a:bodyPr/>
          <a:lstStyle/>
          <a:p>
            <a:fld id="{9F5C68CA-B87A-4610-B769-BA8C54A8DA1E}" type="slidenum">
              <a:rPr lang="en-GB" smtClean="0"/>
              <a:t>80</a:t>
            </a:fld>
            <a:endParaRPr lang="en-GB"/>
          </a:p>
        </p:txBody>
      </p:sp>
    </p:spTree>
    <p:extLst>
      <p:ext uri="{BB962C8B-B14F-4D97-AF65-F5344CB8AC3E}">
        <p14:creationId xmlns:p14="http://schemas.microsoft.com/office/powerpoint/2010/main" val="600097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gn="l" rtl="0" fontAlgn="base"/>
            <a:r>
              <a:rPr lang="en-NZ" sz="1800" b="0" i="0">
                <a:solidFill>
                  <a:srgbClr val="000000"/>
                </a:solidFill>
                <a:effectLst/>
                <a:latin typeface="Calibri" panose="020F0502020204030204" pitchFamily="34" charset="0"/>
              </a:rPr>
              <a:t>In this presentation we have covered the SAMPLE history and key history findings for patients with difficulty in breathing. We have covered how to perform a secondary exam, the signs of difficulty of breathing and the high-risk causes. We have covered critical actions to manage patients with difficulty in breathing, listed essential skills for high-risk causes of difficulty in breathing, identified special paediatric considerations and considered the disposition of patients.</a:t>
            </a:r>
            <a:endParaRPr lang="en-NZ" sz="2800" b="0" i="0">
              <a:solidFill>
                <a:srgbClr val="000000"/>
              </a:solidFill>
              <a:effectLst/>
              <a:latin typeface="Segoe UI" panose="020B0502040204020203"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79505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Evaluate signs and symptoms of difficulty in breathing by asking: When did the symptoms start and was the onset sudden? Do they come and go? How long do they last? Have they changed over time and has there been a similar episode previously?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a:t>
            </a:fld>
            <a:endParaRPr lang="en-US"/>
          </a:p>
        </p:txBody>
      </p:sp>
    </p:spTree>
    <p:extLst>
      <p:ext uri="{BB962C8B-B14F-4D97-AF65-F5344CB8AC3E}">
        <p14:creationId xmlns:p14="http://schemas.microsoft.com/office/powerpoint/2010/main" val="915743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28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74180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08794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511F8-C154-AFD5-D954-B368F85BE104}"/>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2B3C7668-E834-3C6A-0340-3B29A5D74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BA68-3C0E-75AE-11D6-2256CF93C23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2" name="Picture 11">
            <a:extLst>
              <a:ext uri="{FF2B5EF4-FFF2-40B4-BE49-F238E27FC236}">
                <a16:creationId xmlns:a16="http://schemas.microsoft.com/office/drawing/2014/main" id="{BDAB7703-E988-5776-E0AB-CED75B01AF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02463"/>
            <a:ext cx="12192000" cy="4276919"/>
          </a:xfrm>
          <a:prstGeom prst="rect">
            <a:avLst/>
          </a:prstGeom>
        </p:spPr>
      </p:pic>
      <p:pic>
        <p:nvPicPr>
          <p:cNvPr id="13" name="Picture 6">
            <a:extLst>
              <a:ext uri="{FF2B5EF4-FFF2-40B4-BE49-F238E27FC236}">
                <a16:creationId xmlns:a16="http://schemas.microsoft.com/office/drawing/2014/main" id="{A3E93538-C518-DCA7-5B30-08B6BC7F8E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417737" y="5707792"/>
            <a:ext cx="767330" cy="764060"/>
          </a:xfrm>
          <a:prstGeom prst="rect">
            <a:avLst/>
          </a:prstGeom>
        </p:spPr>
      </p:pic>
      <p:pic>
        <p:nvPicPr>
          <p:cNvPr id="14" name="Picture 7">
            <a:extLst>
              <a:ext uri="{FF2B5EF4-FFF2-40B4-BE49-F238E27FC236}">
                <a16:creationId xmlns:a16="http://schemas.microsoft.com/office/drawing/2014/main" id="{06C4EFFF-2205-C53A-8408-26AC3B693B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11341795" y="5707792"/>
            <a:ext cx="661523" cy="764059"/>
          </a:xfrm>
          <a:prstGeom prst="rect">
            <a:avLst/>
          </a:prstGeom>
        </p:spPr>
      </p:pic>
      <p:pic>
        <p:nvPicPr>
          <p:cNvPr id="2" name="Picture 11">
            <a:extLst>
              <a:ext uri="{FF2B5EF4-FFF2-40B4-BE49-F238E27FC236}">
                <a16:creationId xmlns:a16="http://schemas.microsoft.com/office/drawing/2014/main" id="{63473810-17D6-4E1D-D28E-3504EF93A9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9493678" y="5708823"/>
            <a:ext cx="767331" cy="790044"/>
          </a:xfrm>
          <a:prstGeom prst="rect">
            <a:avLst/>
          </a:prstGeom>
        </p:spPr>
      </p:pic>
    </p:spTree>
    <p:extLst>
      <p:ext uri="{BB962C8B-B14F-4D97-AF65-F5344CB8AC3E}">
        <p14:creationId xmlns:p14="http://schemas.microsoft.com/office/powerpoint/2010/main" val="2913793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03085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3497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8345911-90C3-B8FF-884D-6F2568F679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53995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34006BD-D80A-EBC8-3798-EE06E4A084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85750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332-77F7-4BB9-4006-79E48AC54E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CC0A7C-57A1-7697-9A97-F8FB62BD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EE30EB-1D9F-7CBD-5EE9-8CD4BB45E0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E4DEAF58-1B02-E6C3-2047-EA6F8DCD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6B880-41B8-FFEE-5FA6-411028620CC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3DB92B05-3C5C-4D2F-E941-86EEDADAE5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733051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pic>
        <p:nvPicPr>
          <p:cNvPr id="9" name="Picture 11">
            <a:extLst>
              <a:ext uri="{FF2B5EF4-FFF2-40B4-BE49-F238E27FC236}">
                <a16:creationId xmlns:a16="http://schemas.microsoft.com/office/drawing/2014/main" id="{5E5154C1-0452-382D-A3EA-D9A3D1DDD3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2855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0BF8-69F9-593D-815A-86B55E296E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5D385D-A83C-991F-DE26-41AA9E065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F58EA-7583-CF6C-739C-8922973E59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2153ED-E549-AA1B-E7C4-BBA226B9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BA03A4-5A9A-4942-B8A0-BFB89B7022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32F611-36FB-BAA9-C91D-81B80FF05D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8" name="Footer Placeholder 7">
            <a:extLst>
              <a:ext uri="{FF2B5EF4-FFF2-40B4-BE49-F238E27FC236}">
                <a16:creationId xmlns:a16="http://schemas.microsoft.com/office/drawing/2014/main" id="{BF810DBF-DA43-23F0-26C6-87601D5CE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A3C30-F484-DF05-ADC3-4B2890AC8BCD}"/>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035FFEA1-F982-15E8-45BD-C0767E351C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57209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0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sp>
        <p:nvSpPr>
          <p:cNvPr id="9" name="TextBox 4">
            <a:extLst>
              <a:ext uri="{FF2B5EF4-FFF2-40B4-BE49-F238E27FC236}">
                <a16:creationId xmlns:a16="http://schemas.microsoft.com/office/drawing/2014/main" id="{F033E4AD-C96D-FA01-AAA7-92991A55C490}"/>
              </a:ext>
            </a:extLst>
          </p:cNvPr>
          <p:cNvSpPr txBox="1"/>
          <p:nvPr/>
        </p:nvSpPr>
        <p:spPr>
          <a:xfrm>
            <a:off x="283094" y="888043"/>
            <a:ext cx="3086100" cy="3266928"/>
          </a:xfrm>
          <a:prstGeom prst="rect">
            <a:avLst/>
          </a:prstGeom>
        </p:spPr>
        <p:txBody>
          <a:bodyPr lIns="50800" tIns="50800" rIns="50800" bIns="50800" rtlCol="0" anchor="ctr"/>
          <a:lstStyle/>
          <a:p>
            <a:pPr algn="ctr">
              <a:lnSpc>
                <a:spcPts val="2633"/>
              </a:lnSpc>
            </a:pPr>
            <a:endParaRPr/>
          </a:p>
        </p:txBody>
      </p:sp>
      <p:pic>
        <p:nvPicPr>
          <p:cNvPr id="6" name="Picture 11">
            <a:extLst>
              <a:ext uri="{FF2B5EF4-FFF2-40B4-BE49-F238E27FC236}">
                <a16:creationId xmlns:a16="http://schemas.microsoft.com/office/drawing/2014/main" id="{6EE501DD-A837-B685-298C-48C8E1C0BD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3470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D6ED8C2E-CBE3-3130-90A1-B9C855B79F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910504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E327-A5F6-52ED-3D5C-273D8D78A5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854F92-99D3-2A7D-89F9-AD992E6E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412CFB-C458-5F1A-A343-CF2A5019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1233B-F3AD-FE35-A7B4-D5BC98A40DE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5CF92CAB-2395-67C2-21BF-60A82BEE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9C2AA-B8DE-7526-C9ED-F398E2641E15}"/>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31FBE48E-D083-1592-A771-1AF14E516A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95464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5262-A431-DB25-8545-241456C762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D8C45F-419E-7451-3284-0C0C2C82C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00DF8-B29C-0319-9081-780A6FFC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C3D562-D0E9-084E-980F-84D78646484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45648023-6BD8-0834-3BBF-AA3B5486F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C173-895A-E6FF-C836-F03CADC406EA}"/>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CF5042D4-C92C-62AC-F6AB-3C25B73126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73906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2F6-F003-24E9-DB46-6487EEE840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D0AB3F-F5FB-ED16-A059-ECBD71710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4D6518-5B62-6199-F5DB-E05BDDE5067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4143285-F879-6032-9675-5F46E885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4FF0-0736-97D5-2DA3-25A8CADCC552}"/>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1953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D07C0-67E5-9DAA-4433-9638470A4E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7F0CE7-6C1B-8344-2D44-0535E93A96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F261CE-2AB4-48AB-0AD5-1C80EE28E48E}"/>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C6A6EDDF-2FB3-474F-1EC2-A11C855E5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8EB1-2D74-9CC2-D6D1-6B20B330C14C}"/>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3688646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AF318-4839-A72D-D0FB-78FF4512E9DD}"/>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3" name="Footer Placeholder 2">
            <a:extLst>
              <a:ext uri="{FF2B5EF4-FFF2-40B4-BE49-F238E27FC236}">
                <a16:creationId xmlns:a16="http://schemas.microsoft.com/office/drawing/2014/main" id="{40281815-4835-80F3-9BF3-2BC0841F84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7A62-CC20-6C2D-548D-4FA8B40C675C}"/>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7">
            <a:extLst>
              <a:ext uri="{FF2B5EF4-FFF2-40B4-BE49-F238E27FC236}">
                <a16:creationId xmlns:a16="http://schemas.microsoft.com/office/drawing/2014/main" id="{C121C9C0-4860-17B1-B394-9665BD09E2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1199"/>
            <a:ext cx="12192000" cy="4276919"/>
          </a:xfrm>
          <a:prstGeom prst="rect">
            <a:avLst/>
          </a:prstGeom>
        </p:spPr>
      </p:pic>
      <p:pic>
        <p:nvPicPr>
          <p:cNvPr id="7" name="Picture 11">
            <a:extLst>
              <a:ext uri="{FF2B5EF4-FFF2-40B4-BE49-F238E27FC236}">
                <a16:creationId xmlns:a16="http://schemas.microsoft.com/office/drawing/2014/main" id="{26366E9F-BA72-DA1E-CFCB-E18AE1FC02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102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02611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4AED-563E-74A3-6848-2744F87124E9}"/>
              </a:ext>
            </a:extLst>
          </p:cNvPr>
          <p:cNvSpPr>
            <a:spLocks noGrp="1"/>
          </p:cNvSpPr>
          <p:nvPr>
            <p:ph type="title"/>
          </p:nvPr>
        </p:nvSpPr>
        <p:spPr>
          <a:xfrm>
            <a:off x="709613" y="1528848"/>
            <a:ext cx="10515600" cy="1325563"/>
          </a:xfrm>
        </p:spPr>
        <p:txBody>
          <a:bodyPr/>
          <a:lstStyle/>
          <a:p>
            <a:r>
              <a:rPr lang="en-GB"/>
              <a:t>Click to edit Master title style</a:t>
            </a:r>
            <a:endParaRPr lang="en-US"/>
          </a:p>
        </p:txBody>
      </p:sp>
      <p:pic>
        <p:nvPicPr>
          <p:cNvPr id="5" name="Picture 6">
            <a:extLst>
              <a:ext uri="{FF2B5EF4-FFF2-40B4-BE49-F238E27FC236}">
                <a16:creationId xmlns:a16="http://schemas.microsoft.com/office/drawing/2014/main" id="{8F8E0D6A-AB1E-62C5-52AD-667F75C811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262810" y="5668052"/>
            <a:ext cx="912021" cy="908135"/>
          </a:xfrm>
          <a:prstGeom prst="rect">
            <a:avLst/>
          </a:prstGeom>
        </p:spPr>
      </p:pic>
      <p:pic>
        <p:nvPicPr>
          <p:cNvPr id="6" name="Picture 7">
            <a:extLst>
              <a:ext uri="{FF2B5EF4-FFF2-40B4-BE49-F238E27FC236}">
                <a16:creationId xmlns:a16="http://schemas.microsoft.com/office/drawing/2014/main" id="{82A960A2-4432-4E16-7686-34CC311CCA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341794" y="5708823"/>
            <a:ext cx="750965" cy="867364"/>
          </a:xfrm>
          <a:prstGeom prst="rect">
            <a:avLst/>
          </a:prstGeom>
        </p:spPr>
      </p:pic>
      <p:pic>
        <p:nvPicPr>
          <p:cNvPr id="7" name="Picture 11">
            <a:extLst>
              <a:ext uri="{FF2B5EF4-FFF2-40B4-BE49-F238E27FC236}">
                <a16:creationId xmlns:a16="http://schemas.microsoft.com/office/drawing/2014/main" id="{561488D7-F4A2-FDB7-6C16-A82D5C72795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9101350" y="5605518"/>
            <a:ext cx="942763" cy="970669"/>
          </a:xfrm>
          <a:prstGeom prst="rect">
            <a:avLst/>
          </a:prstGeom>
        </p:spPr>
      </p:pic>
      <p:pic>
        <p:nvPicPr>
          <p:cNvPr id="8" name="Picture 7">
            <a:extLst>
              <a:ext uri="{FF2B5EF4-FFF2-40B4-BE49-F238E27FC236}">
                <a16:creationId xmlns:a16="http://schemas.microsoft.com/office/drawing/2014/main" id="{8345DF08-4228-8446-A665-6BC145ACB9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21861"/>
            <a:ext cx="12192000" cy="4276919"/>
          </a:xfrm>
          <a:prstGeom prst="rect">
            <a:avLst/>
          </a:prstGeom>
        </p:spPr>
      </p:pic>
    </p:spTree>
    <p:extLst>
      <p:ext uri="{BB962C8B-B14F-4D97-AF65-F5344CB8AC3E}">
        <p14:creationId xmlns:p14="http://schemas.microsoft.com/office/powerpoint/2010/main" val="239497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43002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0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E87FD-C2F2-4E13-05A0-7BF9BD9E4B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6283-3E79-3D56-58FB-D8445BA582A9}"/>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755797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283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0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09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75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8618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595119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130045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125785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75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741800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08794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86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59511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13004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12578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1">
            <a:extLst>
              <a:ext uri="{FF2B5EF4-FFF2-40B4-BE49-F238E27FC236}">
                <a16:creationId xmlns:a16="http://schemas.microsoft.com/office/drawing/2014/main" id="{A1C64079-4B6D-90E3-BA93-6AF3E3BD083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430243870"/>
      </p:ext>
    </p:extLst>
  </p:cSld>
  <p:clrMap bg1="lt1" tx1="dk1" bg2="lt2" tx2="dk2" accent1="accent1" accent2="accent2" accent3="accent3" accent4="accent4" accent5="accent5" accent6="accent6" hlink="hlink" folHlink="folHlink"/>
  <p:sldLayoutIdLst>
    <p:sldLayoutId id="2147483713" r:id="rId1"/>
    <p:sldLayoutId id="2147483675" r:id="rId2"/>
    <p:sldLayoutId id="2147483678" r:id="rId3"/>
    <p:sldLayoutId id="2147483679" r:id="rId4"/>
    <p:sldLayoutId id="2147483680" r:id="rId5"/>
    <p:sldLayoutId id="2147483681" r:id="rId6"/>
    <p:sldLayoutId id="2147483687"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C954-38EA-8B84-C416-DFEBF9C81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7521D5-B6CA-1EF7-496B-043B1DE36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601AFE-AD36-E920-90A3-2330934F0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CEB2ACC-7CBC-F146-9D8D-F3CB02D92E12}" type="datetimeFigureOut">
              <a:rPr lang="en-US" smtClean="0"/>
              <a:pPr/>
              <a:t>5/9/24</a:t>
            </a:fld>
            <a:endParaRPr lang="en-US"/>
          </a:p>
        </p:txBody>
      </p:sp>
      <p:sp>
        <p:nvSpPr>
          <p:cNvPr id="5" name="Footer Placeholder 4">
            <a:extLst>
              <a:ext uri="{FF2B5EF4-FFF2-40B4-BE49-F238E27FC236}">
                <a16:creationId xmlns:a16="http://schemas.microsoft.com/office/drawing/2014/main" id="{A431A432-5979-6543-5941-5ABA3C94D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07526F49-1CA4-85A1-4E23-A7DF8523F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E5185A4-716C-E044-8BDB-1F8624C1D1BC}" type="slidenum">
              <a:rPr lang="en-US" smtClean="0"/>
              <a:pPr/>
              <a:t>‹#›</a:t>
            </a:fld>
            <a:endParaRPr lang="en-US"/>
          </a:p>
        </p:txBody>
      </p:sp>
    </p:spTree>
    <p:extLst>
      <p:ext uri="{BB962C8B-B14F-4D97-AF65-F5344CB8AC3E}">
        <p14:creationId xmlns:p14="http://schemas.microsoft.com/office/powerpoint/2010/main" val="29888287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672" r:id="rId3"/>
    <p:sldLayoutId id="2147483662" r:id="rId4"/>
    <p:sldLayoutId id="2147483660" r:id="rId5"/>
    <p:sldLayoutId id="2147483717" r:id="rId6"/>
    <p:sldLayoutId id="2147483718" r:id="rId7"/>
    <p:sldLayoutId id="2147483719" r:id="rId8"/>
    <p:sldLayoutId id="2147483720" r:id="rId9"/>
    <p:sldLayoutId id="2147483661" r:id="rId10"/>
    <p:sldLayoutId id="2147483722" r:id="rId11"/>
    <p:sldLayoutId id="2147483723" r:id="rId12"/>
    <p:sldLayoutId id="2147483724" r:id="rId13"/>
    <p:sldLayoutId id="2147483725" r:id="rId14"/>
    <p:sldLayoutId id="2147483721" r:id="rId15"/>
    <p:sldLayoutId id="2147483671" r:id="rId16"/>
    <p:sldLayoutId id="2147483664" r:id="rId17"/>
    <p:sldLayoutId id="2147483669" r:id="rId18"/>
    <p:sldLayoutId id="2147483708" r:id="rId19"/>
  </p:sldLayoutIdLst>
  <p:txStyles>
    <p:titleStyle>
      <a:lvl1pPr algn="l"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1">
            <a:extLst>
              <a:ext uri="{FF2B5EF4-FFF2-40B4-BE49-F238E27FC236}">
                <a16:creationId xmlns:a16="http://schemas.microsoft.com/office/drawing/2014/main" id="{5BE3907A-AE4E-CD20-E325-F0B6F667BE9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43024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Difficulty in Breathing</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Basic Emergency Care Course</a:t>
            </a:r>
            <a:endParaRPr lang="en-US" sz="2800" i="0" u="none" strike="noStrike" cap="none">
              <a:solidFill>
                <a:schemeClr val="accent1">
                  <a:lumMod val="50000"/>
                </a:schemeClr>
              </a:solidFill>
              <a:latin typeface="Source Sans Pro"/>
              <a:ea typeface="Quattrocento Sans"/>
              <a:cs typeface="Quattrocento Sans"/>
            </a:endParaRP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3" name="Picture 3">
            <a:extLst>
              <a:ext uri="{FF2B5EF4-FFF2-40B4-BE49-F238E27FC236}">
                <a16:creationId xmlns:a16="http://schemas.microsoft.com/office/drawing/2014/main" id="{49B9CD14-5065-DDEE-A668-485F3C905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7391" y="103235"/>
            <a:ext cx="1085850" cy="1609725"/>
          </a:xfrm>
          <a:prstGeom prst="rect">
            <a:avLst/>
          </a:prstGeom>
        </p:spPr>
      </p:pic>
    </p:spTree>
    <p:extLst>
      <p:ext uri="{BB962C8B-B14F-4D97-AF65-F5344CB8AC3E}">
        <p14:creationId xmlns:p14="http://schemas.microsoft.com/office/powerpoint/2010/main" val="3646883349"/>
      </p:ext>
    </p:extLst>
  </p:cSld>
  <p:clrMapOvr>
    <a:masterClrMapping/>
  </p:clrMapOvr>
  <mc:AlternateContent xmlns:mc="http://schemas.openxmlformats.org/markup-compatibility/2006" xmlns:p14="http://schemas.microsoft.com/office/powerpoint/2010/main">
    <mc:Choice Requires="p14">
      <p:transition spd="slow" p14:dur="2000" advTm="7558"/>
    </mc:Choice>
    <mc:Fallback xmlns="">
      <p:transition spd="slow" advTm="75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554" y="614940"/>
            <a:ext cx="10515600" cy="4351338"/>
          </a:xfrm>
        </p:spPr>
        <p:txBody>
          <a:bodyPr vert="horz" lIns="91440" tIns="45720" rIns="91440" bIns="45720" rtlCol="0" anchor="t">
            <a:noAutofit/>
          </a:bodyPr>
          <a:lstStyle/>
          <a:p>
            <a:pPr marL="0" indent="0">
              <a:buNone/>
            </a:pPr>
            <a:r>
              <a:rPr lang="en-US">
                <a:latin typeface="Source Sans Pro"/>
                <a:ea typeface="Source Sans Pro"/>
              </a:rPr>
              <a:t>For </a:t>
            </a:r>
            <a:r>
              <a:rPr lang="en-US">
                <a:solidFill>
                  <a:schemeClr val="accent2"/>
                </a:solidFill>
                <a:latin typeface="Source Sans Pro"/>
                <a:ea typeface="Source Sans Pro"/>
              </a:rPr>
              <a:t>SUDDEN onset</a:t>
            </a:r>
            <a:r>
              <a:rPr lang="en-US">
                <a:latin typeface="Source Sans Pro"/>
                <a:ea typeface="Source Sans Pro"/>
              </a:rPr>
              <a:t> shortness of breath, </a:t>
            </a:r>
            <a:r>
              <a:rPr lang="en-US">
                <a:solidFill>
                  <a:schemeClr val="accent2"/>
                </a:solidFill>
                <a:latin typeface="Source Sans Pro"/>
                <a:ea typeface="Source Sans Pro"/>
              </a:rPr>
              <a:t>THINK</a:t>
            </a:r>
            <a:r>
              <a:rPr lang="en-US" sz="2400">
                <a:solidFill>
                  <a:schemeClr val="accent2"/>
                </a:solidFill>
                <a:latin typeface="Source Sans Pro"/>
                <a:ea typeface="Source Sans Pro"/>
              </a:rPr>
              <a:t>:</a:t>
            </a:r>
            <a:r>
              <a:rPr lang="en-US" sz="2400">
                <a:solidFill>
                  <a:srgbClr val="FF0000"/>
                </a:solidFill>
                <a:latin typeface="Source Sans Pro"/>
                <a:ea typeface="Source Sans Pro"/>
              </a:rPr>
              <a:t> </a:t>
            </a:r>
          </a:p>
          <a:p>
            <a:pPr marL="0" indent="0">
              <a:buNone/>
            </a:pPr>
            <a:endParaRPr lang="en-US" sz="2400">
              <a:latin typeface="Source Sans Pro"/>
              <a:ea typeface="Source Sans Pro"/>
            </a:endParaRPr>
          </a:p>
          <a:p>
            <a:pPr lvl="1"/>
            <a:r>
              <a:rPr lang="en-US">
                <a:latin typeface="Source Sans Pro"/>
                <a:ea typeface="Source Sans Pro"/>
              </a:rPr>
              <a:t>Obstruction of the airway</a:t>
            </a:r>
            <a:endParaRPr lang="en-US">
              <a:latin typeface="Source Sans Pro"/>
              <a:ea typeface="Source Sans Pro"/>
              <a:cs typeface="Calibri"/>
            </a:endParaRPr>
          </a:p>
          <a:p>
            <a:pPr lvl="2"/>
            <a:r>
              <a:rPr lang="en-US" sz="2400">
                <a:latin typeface="Source Sans Pro"/>
                <a:ea typeface="Source Sans Pro"/>
              </a:rPr>
              <a:t>Foreign body</a:t>
            </a:r>
            <a:endParaRPr lang="en-US" sz="2400">
              <a:latin typeface="Source Sans Pro"/>
              <a:ea typeface="Source Sans Pro"/>
              <a:cs typeface="Calibri"/>
            </a:endParaRPr>
          </a:p>
          <a:p>
            <a:pPr lvl="2"/>
            <a:r>
              <a:rPr lang="en-US" sz="2400">
                <a:latin typeface="Source Sans Pro"/>
                <a:ea typeface="Source Sans Pro"/>
              </a:rPr>
              <a:t>Swelling of the airway</a:t>
            </a:r>
            <a:endParaRPr lang="en-US" sz="2400">
              <a:latin typeface="Source Sans Pro"/>
              <a:ea typeface="Source Sans Pro"/>
              <a:cs typeface="Calibri"/>
            </a:endParaRPr>
          </a:p>
          <a:p>
            <a:pPr lvl="2"/>
            <a:r>
              <a:rPr lang="en-US" sz="2400">
                <a:latin typeface="Source Sans Pro"/>
                <a:ea typeface="Source Sans Pro"/>
              </a:rPr>
              <a:t>Trauma to the airway, lung, heart or chest wall</a:t>
            </a:r>
            <a:endParaRPr lang="en-US" sz="2400">
              <a:latin typeface="Source Sans Pro"/>
              <a:ea typeface="Source Sans Pro"/>
              <a:cs typeface="Calibri"/>
            </a:endParaRPr>
          </a:p>
          <a:p>
            <a:pPr lvl="2"/>
            <a:r>
              <a:rPr lang="en-US" sz="2400">
                <a:latin typeface="Source Sans Pro"/>
                <a:ea typeface="Source Sans Pro"/>
              </a:rPr>
              <a:t>Toxic inhalation</a:t>
            </a:r>
          </a:p>
          <a:p>
            <a:pPr marL="914400" lvl="2" indent="0">
              <a:buNone/>
            </a:pPr>
            <a:endParaRPr lang="en-US" sz="2400">
              <a:latin typeface="Source Sans Pro"/>
              <a:ea typeface="Source Sans Pro"/>
              <a:cs typeface="Calibri"/>
            </a:endParaRPr>
          </a:p>
          <a:p>
            <a:pPr lvl="1"/>
            <a:r>
              <a:rPr lang="en-US">
                <a:latin typeface="Source Sans Pro"/>
                <a:ea typeface="Source Sans Pro"/>
              </a:rPr>
              <a:t>Sudden heart problems</a:t>
            </a:r>
            <a:endParaRPr lang="en-US">
              <a:latin typeface="Source Sans Pro"/>
              <a:ea typeface="Source Sans Pro"/>
              <a:cs typeface="Calibri"/>
            </a:endParaRPr>
          </a:p>
          <a:p>
            <a:pPr lvl="2"/>
            <a:r>
              <a:rPr lang="en-US" sz="2400">
                <a:latin typeface="Source Sans Pro"/>
                <a:ea typeface="Source Sans Pro"/>
              </a:rPr>
              <a:t>Heart attack</a:t>
            </a:r>
            <a:endParaRPr lang="en-US" sz="2400">
              <a:latin typeface="Source Sans Pro"/>
              <a:ea typeface="Source Sans Pro"/>
              <a:cs typeface="Calibri"/>
            </a:endParaRPr>
          </a:p>
          <a:p>
            <a:pPr lvl="2"/>
            <a:r>
              <a:rPr lang="en-US" sz="2400">
                <a:latin typeface="Source Sans Pro"/>
                <a:ea typeface="Source Sans Pro"/>
              </a:rPr>
              <a:t>Abnormal rhythm</a:t>
            </a:r>
            <a:endParaRPr lang="en-US" sz="2400">
              <a:latin typeface="Source Sans Pro"/>
              <a:ea typeface="Source Sans Pro"/>
              <a:cs typeface="Calibri"/>
            </a:endParaRPr>
          </a:p>
          <a:p>
            <a:pPr lvl="2"/>
            <a:r>
              <a:rPr lang="en-US" sz="2400">
                <a:latin typeface="Source Sans Pro"/>
                <a:ea typeface="Source Sans Pro"/>
              </a:rPr>
              <a:t>Valve problems</a:t>
            </a:r>
            <a:endParaRPr lang="en-US" sz="2400">
              <a:latin typeface="Source Sans Pro"/>
              <a:ea typeface="Source Sans Pro"/>
              <a:cs typeface="Calibri"/>
            </a:endParaRPr>
          </a:p>
          <a:p>
            <a:pPr lvl="1"/>
            <a:endParaRPr lang="en-US">
              <a:latin typeface="Source Sans Pro"/>
              <a:ea typeface="Source Sans Pro"/>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825" y="2224572"/>
            <a:ext cx="1076641" cy="1132074"/>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B42CAE4F-8F0C-A399-1A32-80B9573360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6513" y="3594678"/>
            <a:ext cx="2743200" cy="2743200"/>
          </a:xfrm>
          <a:prstGeom prst="rect">
            <a:avLst/>
          </a:prstGeom>
        </p:spPr>
      </p:pic>
      <p:sp>
        <p:nvSpPr>
          <p:cNvPr id="2" name="TextBox 1">
            <a:extLst>
              <a:ext uri="{FF2B5EF4-FFF2-40B4-BE49-F238E27FC236}">
                <a16:creationId xmlns:a16="http://schemas.microsoft.com/office/drawing/2014/main" id="{BDB35DD3-46AB-DFAC-54B2-0324012540C7}"/>
              </a:ext>
            </a:extLst>
          </p:cNvPr>
          <p:cNvSpPr txBox="1"/>
          <p:nvPr/>
        </p:nvSpPr>
        <p:spPr>
          <a:xfrm>
            <a:off x="7236897" y="1444004"/>
            <a:ext cx="4472278" cy="2223686"/>
          </a:xfrm>
          <a:prstGeom prst="rect">
            <a:avLst/>
          </a:prstGeom>
          <a:noFill/>
        </p:spPr>
        <p:txBody>
          <a:bodyPr wrap="square" rtlCol="0">
            <a:spAutoFit/>
          </a:bodyPr>
          <a:lstStyle/>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Source Sans Pro"/>
                <a:ea typeface="Source Sans Pro"/>
                <a:cs typeface="+mn-cs"/>
              </a:rPr>
              <a:t>Rapid deep breathing</a:t>
            </a:r>
            <a:endParaRPr kumimoji="0" lang="en-US" sz="2400" b="0" i="0" u="none" strike="noStrike" kern="1200" cap="none" spc="0" normalizeH="0" baseline="0" noProof="0">
              <a:ln>
                <a:noFill/>
              </a:ln>
              <a:solidFill>
                <a:prstClr val="black"/>
              </a:solidFill>
              <a:effectLst/>
              <a:uLnTx/>
              <a:uFillTx/>
              <a:latin typeface="Source Sans Pro"/>
              <a:ea typeface="Source Sans Pro"/>
              <a:cs typeface="Calibri"/>
            </a:endParaRPr>
          </a:p>
          <a:p>
            <a:pPr marL="1143000" marR="0" lvl="2"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Source Sans Pro"/>
                <a:ea typeface="Source Sans Pro"/>
                <a:cs typeface="+mn-cs"/>
              </a:rPr>
              <a:t>Poisoning</a:t>
            </a:r>
            <a:endParaRPr kumimoji="0" lang="en-US" sz="2400" b="0" i="0" u="none" strike="noStrike" kern="1200" cap="none" spc="0" normalizeH="0" baseline="0" noProof="0">
              <a:ln>
                <a:noFill/>
              </a:ln>
              <a:solidFill>
                <a:prstClr val="black"/>
              </a:solidFill>
              <a:effectLst/>
              <a:uLnTx/>
              <a:uFillTx/>
              <a:latin typeface="Source Sans Pro"/>
              <a:ea typeface="Source Sans Pro"/>
              <a:cs typeface="Calibri"/>
            </a:endParaRPr>
          </a:p>
          <a:p>
            <a:pPr marL="1143000" marR="0" lvl="2"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Source Sans Pro"/>
                <a:ea typeface="Source Sans Pro"/>
                <a:cs typeface="+mn-cs"/>
              </a:rPr>
              <a:t>High acid levels (diabetic ketoacidosis)</a:t>
            </a:r>
            <a:endParaRPr kumimoji="0" lang="en-US" sz="2400" b="0" i="0" u="none" strike="noStrike" kern="1200" cap="none" spc="0" normalizeH="0" baseline="0" noProof="0">
              <a:ln>
                <a:noFill/>
              </a:ln>
              <a:solidFill>
                <a:prstClr val="black"/>
              </a:solidFill>
              <a:effectLst/>
              <a:uLnTx/>
              <a:uFillTx/>
              <a:latin typeface="Source Sans Pro"/>
              <a:ea typeface="Source Sans Pro"/>
              <a:cs typeface="Calibri"/>
            </a:endParaRPr>
          </a:p>
          <a:p>
            <a:pPr marL="1143000" marR="0" lvl="2"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Source Sans Pro"/>
                <a:ea typeface="Source Sans Pro"/>
                <a:cs typeface="+mn-cs"/>
              </a:rPr>
              <a:t>Anxiety	</a:t>
            </a:r>
            <a:endParaRPr kumimoji="0" lang="en-US" sz="2400" b="0" i="0" u="none" strike="noStrike" kern="1200" cap="none" spc="0" normalizeH="0" baseline="0" noProof="0">
              <a:ln>
                <a:noFill/>
              </a:ln>
              <a:solidFill>
                <a:prstClr val="black"/>
              </a:solidFill>
              <a:effectLst/>
              <a:uLnTx/>
              <a:uFillTx/>
              <a:latin typeface="Source Sans Pro"/>
              <a:ea typeface="Source Sans Pro"/>
              <a:cs typeface="Calibri"/>
            </a:endParaRPr>
          </a:p>
          <a:p>
            <a:endParaRPr lang="en-US"/>
          </a:p>
        </p:txBody>
      </p:sp>
    </p:spTree>
    <p:extLst>
      <p:ext uri="{BB962C8B-B14F-4D97-AF65-F5344CB8AC3E}">
        <p14:creationId xmlns:p14="http://schemas.microsoft.com/office/powerpoint/2010/main" val="3371558948"/>
      </p:ext>
    </p:extLst>
  </p:cSld>
  <p:clrMapOvr>
    <a:masterClrMapping/>
  </p:clrMapOvr>
  <mc:AlternateContent xmlns:mc="http://schemas.openxmlformats.org/markup-compatibility/2006" xmlns:p14="http://schemas.microsoft.com/office/powerpoint/2010/main">
    <mc:Choice Requires="p14">
      <p:transition spd="slow" p14:dur="2000" advTm="47796"/>
    </mc:Choice>
    <mc:Fallback xmlns="">
      <p:transition spd="slow" advTm="4779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363" y="947301"/>
            <a:ext cx="10515600" cy="4351338"/>
          </a:xfrm>
        </p:spPr>
        <p:txBody>
          <a:bodyPr vert="horz" lIns="91440" tIns="45720" rIns="91440" bIns="45720" rtlCol="0" anchor="t">
            <a:noAutofit/>
          </a:bodyPr>
          <a:lstStyle/>
          <a:p>
            <a:pPr marL="0" indent="0">
              <a:buNone/>
            </a:pPr>
            <a:r>
              <a:rPr lang="en-US">
                <a:latin typeface="Source Sans Pro"/>
                <a:ea typeface="Source Sans Pro"/>
              </a:rPr>
              <a:t>For</a:t>
            </a:r>
            <a:r>
              <a:rPr lang="en-US">
                <a:solidFill>
                  <a:schemeClr val="accent2"/>
                </a:solidFill>
                <a:latin typeface="Source Sans Pro"/>
                <a:ea typeface="Source Sans Pro"/>
              </a:rPr>
              <a:t> SLOWER</a:t>
            </a:r>
            <a:r>
              <a:rPr lang="en-US">
                <a:solidFill>
                  <a:srgbClr val="FF0000"/>
                </a:solidFill>
                <a:latin typeface="Source Sans Pro"/>
                <a:ea typeface="Source Sans Pro"/>
              </a:rPr>
              <a:t> </a:t>
            </a:r>
            <a:r>
              <a:rPr lang="en-US">
                <a:solidFill>
                  <a:schemeClr val="accent2"/>
                </a:solidFill>
                <a:latin typeface="Source Sans Pro"/>
                <a:ea typeface="Source Sans Pro"/>
              </a:rPr>
              <a:t>onset</a:t>
            </a:r>
            <a:r>
              <a:rPr lang="en-US">
                <a:latin typeface="Source Sans Pro"/>
                <a:ea typeface="Source Sans Pro"/>
              </a:rPr>
              <a:t> shortness of breath </a:t>
            </a:r>
            <a:r>
              <a:rPr lang="en-US">
                <a:solidFill>
                  <a:schemeClr val="accent2"/>
                </a:solidFill>
                <a:latin typeface="Source Sans Pro"/>
                <a:ea typeface="Source Sans Pro"/>
              </a:rPr>
              <a:t>THINK</a:t>
            </a:r>
            <a:r>
              <a:rPr lang="en-US" sz="2400">
                <a:solidFill>
                  <a:schemeClr val="accent2"/>
                </a:solidFill>
                <a:latin typeface="Source Sans Pro"/>
                <a:ea typeface="Source Sans Pro"/>
              </a:rPr>
              <a:t>:</a:t>
            </a:r>
            <a:r>
              <a:rPr lang="en-US" sz="2400">
                <a:solidFill>
                  <a:srgbClr val="FF0000"/>
                </a:solidFill>
                <a:latin typeface="Source Sans Pro"/>
                <a:ea typeface="Source Sans Pro"/>
              </a:rPr>
              <a:t> </a:t>
            </a:r>
          </a:p>
          <a:p>
            <a:pPr marL="0" indent="0">
              <a:buNone/>
            </a:pPr>
            <a:endParaRPr lang="en-US" sz="2400">
              <a:latin typeface="Source Sans Pro"/>
              <a:ea typeface="Source Sans Pro"/>
            </a:endParaRPr>
          </a:p>
          <a:p>
            <a:pPr lvl="1"/>
            <a:r>
              <a:rPr lang="en-US">
                <a:latin typeface="Source Sans Pro"/>
                <a:ea typeface="Source Sans Pro"/>
              </a:rPr>
              <a:t>Infections </a:t>
            </a:r>
            <a:endParaRPr lang="en-US">
              <a:latin typeface="Source Sans Pro"/>
              <a:ea typeface="Source Sans Pro"/>
              <a:cs typeface="Calibri"/>
            </a:endParaRPr>
          </a:p>
          <a:p>
            <a:pPr lvl="1"/>
            <a:r>
              <a:rPr lang="en-US">
                <a:latin typeface="Source Sans Pro"/>
                <a:ea typeface="Source Sans Pro"/>
              </a:rPr>
              <a:t>Fluid in the lungs</a:t>
            </a:r>
            <a:endParaRPr lang="en-US">
              <a:latin typeface="Source Sans Pro"/>
              <a:ea typeface="Source Sans Pro"/>
              <a:cs typeface="Calibri"/>
            </a:endParaRPr>
          </a:p>
          <a:p>
            <a:pPr lvl="2"/>
            <a:r>
              <a:rPr lang="en-US" sz="2400">
                <a:latin typeface="Source Sans Pro"/>
                <a:ea typeface="Source Sans Pro"/>
              </a:rPr>
              <a:t>TB and heart failure</a:t>
            </a:r>
            <a:endParaRPr lang="en-US" sz="2400">
              <a:latin typeface="Source Sans Pro"/>
              <a:ea typeface="Source Sans Pro"/>
              <a:cs typeface="Calibri"/>
            </a:endParaRPr>
          </a:p>
          <a:p>
            <a:pPr lvl="1"/>
            <a:r>
              <a:rPr lang="en-US">
                <a:latin typeface="Source Sans Pro"/>
                <a:ea typeface="Source Sans Pro"/>
              </a:rPr>
              <a:t>Fluid around the heart</a:t>
            </a:r>
            <a:endParaRPr lang="en-US">
              <a:latin typeface="Source Sans Pro"/>
              <a:ea typeface="Source Sans Pro"/>
              <a:cs typeface="Calibri"/>
            </a:endParaRPr>
          </a:p>
          <a:p>
            <a:pPr lvl="2"/>
            <a:r>
              <a:rPr lang="en-US" sz="2400">
                <a:latin typeface="Source Sans Pro"/>
                <a:ea typeface="Source Sans Pro"/>
              </a:rPr>
              <a:t>TB or kidney disease</a:t>
            </a:r>
            <a:endParaRPr lang="en-US" sz="2400">
              <a:latin typeface="Source Sans Pro"/>
              <a:ea typeface="Source Sans Pro"/>
              <a:cs typeface="Calibri"/>
            </a:endParaRPr>
          </a:p>
          <a:p>
            <a:pPr lvl="1"/>
            <a:r>
              <a:rPr lang="en-US">
                <a:latin typeface="Source Sans Pro"/>
                <a:ea typeface="Source Sans Pro"/>
              </a:rPr>
              <a:t>Lung cancer</a:t>
            </a:r>
            <a:endParaRPr lang="en-US">
              <a:latin typeface="Source Sans Pro"/>
              <a:ea typeface="Source Sans Pro"/>
              <a:cs typeface="Calibri"/>
            </a:endParaRPr>
          </a:p>
          <a:p>
            <a:pPr lvl="1"/>
            <a:r>
              <a:rPr lang="en-US">
                <a:latin typeface="Source Sans Pro"/>
                <a:ea typeface="Source Sans Pro"/>
              </a:rPr>
              <a:t>Diseases affecting muscles of chest wall</a:t>
            </a:r>
            <a:endParaRPr lang="en-US">
              <a:latin typeface="Source Sans Pro"/>
              <a:ea typeface="Source Sans Pro"/>
              <a:cs typeface="Calibri"/>
            </a:endParaRPr>
          </a:p>
          <a:p>
            <a:pPr lvl="1"/>
            <a:r>
              <a:rPr lang="en-US">
                <a:latin typeface="Source Sans Pro"/>
                <a:ea typeface="Source Sans Pro"/>
              </a:rPr>
              <a:t>Asthma or COPD	</a:t>
            </a:r>
            <a:endParaRPr lang="en-US">
              <a:latin typeface="Source Sans Pro"/>
              <a:ea typeface="Source Sans Pro"/>
              <a:cs typeface="Calibri"/>
            </a:endParaRPr>
          </a:p>
          <a:p>
            <a:pPr lvl="1"/>
            <a:endParaRPr lang="en-US">
              <a:latin typeface="Source Sans Pro"/>
              <a:ea typeface="Source Sans Pro"/>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968" y="2296926"/>
            <a:ext cx="1076641" cy="1132074"/>
          </a:xfrm>
          <a:prstGeom prst="rect">
            <a:avLst/>
          </a:prstGeom>
        </p:spPr>
      </p:pic>
      <p:pic>
        <p:nvPicPr>
          <p:cNvPr id="2" name="Picture 3" descr="A picture containing shape&#10;&#10;Description automatically generated">
            <a:extLst>
              <a:ext uri="{FF2B5EF4-FFF2-40B4-BE49-F238E27FC236}">
                <a16:creationId xmlns:a16="http://schemas.microsoft.com/office/drawing/2014/main" id="{1F4BB216-14E2-080D-DAE5-5F7DBF1E3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4482" y="2254729"/>
            <a:ext cx="2743200" cy="1913114"/>
          </a:xfrm>
          <a:prstGeom prst="rect">
            <a:avLst/>
          </a:prstGeom>
        </p:spPr>
      </p:pic>
    </p:spTree>
    <p:extLst>
      <p:ext uri="{BB962C8B-B14F-4D97-AF65-F5344CB8AC3E}">
        <p14:creationId xmlns:p14="http://schemas.microsoft.com/office/powerpoint/2010/main" val="2932103900"/>
      </p:ext>
    </p:extLst>
  </p:cSld>
  <p:clrMapOvr>
    <a:masterClrMapping/>
  </p:clrMapOvr>
  <mc:AlternateContent xmlns:mc="http://schemas.openxmlformats.org/markup-compatibility/2006" xmlns:p14="http://schemas.microsoft.com/office/powerpoint/2010/main">
    <mc:Choice Requires="p14">
      <p:transition spd="slow" p14:dur="2000" advTm="33345"/>
    </mc:Choice>
    <mc:Fallback xmlns="">
      <p:transition spd="slow" advTm="3334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286" y="1839137"/>
            <a:ext cx="9639300" cy="4351338"/>
          </a:xfrm>
        </p:spPr>
        <p:txBody>
          <a:bodyPr vert="horz" lIns="91440" tIns="45720" rIns="91440" bIns="45720" rtlCol="0" anchor="t">
            <a:normAutofit/>
          </a:bodyPr>
          <a:lstStyle/>
          <a:p>
            <a:pPr marL="0" indent="0">
              <a:buNone/>
            </a:pPr>
            <a:r>
              <a:rPr lang="en-US" b="1"/>
              <a:t>ASK</a:t>
            </a:r>
            <a:endParaRPr lang="en-US">
              <a:cs typeface="Calibri" panose="020F0502020204030204"/>
            </a:endParaRPr>
          </a:p>
          <a:p>
            <a:pPr lvl="1"/>
            <a:r>
              <a:rPr lang="en-US"/>
              <a:t>Was there anything that triggered the difficulty in breathing?</a:t>
            </a:r>
            <a:endParaRPr lang="en-US">
              <a:cs typeface="Calibri"/>
            </a:endParaRPr>
          </a:p>
          <a:p>
            <a:pPr lvl="1"/>
            <a:r>
              <a:rPr lang="en-US"/>
              <a:t>What makes it better or worse?</a:t>
            </a:r>
            <a:endParaRPr lang="en-US">
              <a:cs typeface="Calibri"/>
            </a:endParaRPr>
          </a:p>
          <a:p>
            <a:pPr lvl="1"/>
            <a:endParaRPr lang="en-US" i="1"/>
          </a:p>
          <a:p>
            <a:pPr marL="0" indent="0">
              <a:buNone/>
            </a:pPr>
            <a:r>
              <a:rPr lang="en-US">
                <a:solidFill>
                  <a:schemeClr val="accent2"/>
                </a:solidFill>
              </a:rPr>
              <a:t>THINK</a:t>
            </a:r>
            <a:endParaRPr lang="en-US">
              <a:solidFill>
                <a:schemeClr val="accent2"/>
              </a:solidFill>
              <a:cs typeface="Calibri" panose="020F0502020204030204"/>
            </a:endParaRPr>
          </a:p>
          <a:p>
            <a:pPr lvl="2"/>
            <a:r>
              <a:rPr lang="en-US" sz="2400"/>
              <a:t>Allergies can cause airway blockage from swelling</a:t>
            </a:r>
            <a:endParaRPr lang="en-US" sz="2400">
              <a:cs typeface="Calibri"/>
            </a:endParaRPr>
          </a:p>
          <a:p>
            <a:pPr lvl="2"/>
            <a:r>
              <a:rPr lang="en-US" sz="2400"/>
              <a:t>Inhalation (fire or chemicals) can cause airway swelling</a:t>
            </a:r>
            <a:endParaRPr lang="en-US" sz="2400">
              <a:cs typeface="Calibri"/>
            </a:endParaRPr>
          </a:p>
          <a:p>
            <a:pPr lvl="2"/>
            <a:r>
              <a:rPr lang="en-US" sz="2400"/>
              <a:t>Chemicals and pesticides cause fluid in lungs or muscle weakness</a:t>
            </a:r>
            <a:endParaRPr lang="en-US" sz="2400">
              <a:cs typeface="Calibri"/>
            </a:endParaRPr>
          </a:p>
          <a:p>
            <a:pPr lvl="2"/>
            <a:r>
              <a:rPr lang="en-US" sz="2400"/>
              <a:t>If lying flat worsens breathing, this suggests fluid in the lungs.</a:t>
            </a:r>
            <a:endParaRPr lang="en-US" sz="2400">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328" y="4128665"/>
            <a:ext cx="1076641" cy="1132074"/>
          </a:xfrm>
          <a:prstGeom prst="rect">
            <a:avLst/>
          </a:prstGeom>
        </p:spPr>
      </p:pic>
      <p:sp>
        <p:nvSpPr>
          <p:cNvPr id="9" name="Title 1">
            <a:extLst>
              <a:ext uri="{FF2B5EF4-FFF2-40B4-BE49-F238E27FC236}">
                <a16:creationId xmlns:a16="http://schemas.microsoft.com/office/drawing/2014/main" id="{254E4C7F-7794-2DF4-8D94-E011084D883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F3864"/>
                </a:solidFill>
                <a:latin typeface="Source Sans Pro"/>
                <a:ea typeface="Source Sans Pro"/>
              </a:rPr>
              <a:t>S</a:t>
            </a:r>
            <a:r>
              <a:rPr lang="en-US" sz="4000">
                <a:solidFill>
                  <a:srgbClr val="1F3864"/>
                </a:solidFill>
                <a:latin typeface="Source Sans Pro"/>
                <a:ea typeface="Source Sans Pro"/>
              </a:rPr>
              <a:t>: Signs and Symptoms</a:t>
            </a:r>
          </a:p>
        </p:txBody>
      </p:sp>
    </p:spTree>
    <p:extLst>
      <p:ext uri="{BB962C8B-B14F-4D97-AF65-F5344CB8AC3E}">
        <p14:creationId xmlns:p14="http://schemas.microsoft.com/office/powerpoint/2010/main" val="4280711015"/>
      </p:ext>
    </p:extLst>
  </p:cSld>
  <p:clrMapOvr>
    <a:masterClrMapping/>
  </p:clrMapOvr>
  <mc:AlternateContent xmlns:mc="http://schemas.openxmlformats.org/markup-compatibility/2006" xmlns:p14="http://schemas.microsoft.com/office/powerpoint/2010/main">
    <mc:Choice Requires="p14">
      <p:transition spd="slow" p14:dur="2000" advTm="54227"/>
    </mc:Choice>
    <mc:Fallback xmlns="">
      <p:transition spd="slow" advTm="5422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6350" y="1952626"/>
            <a:ext cx="9639300" cy="4351338"/>
          </a:xfrm>
        </p:spPr>
        <p:txBody>
          <a:bodyPr vert="horz" lIns="91440" tIns="45720" rIns="91440" bIns="45720" rtlCol="0" anchor="t">
            <a:normAutofit/>
          </a:bodyPr>
          <a:lstStyle/>
          <a:p>
            <a:pPr marL="0" indent="0">
              <a:buNone/>
            </a:pPr>
            <a:r>
              <a:rPr lang="en-US" b="1"/>
              <a:t>ASK</a:t>
            </a:r>
            <a:endParaRPr lang="en-US">
              <a:cs typeface="Calibri" panose="020F0502020204030204"/>
            </a:endParaRPr>
          </a:p>
          <a:p>
            <a:pPr lvl="1"/>
            <a:r>
              <a:rPr lang="en-US"/>
              <a:t>Is there any tongue or lip swelling or voice changes?</a:t>
            </a:r>
            <a:endParaRPr lang="en-US">
              <a:cs typeface="Calibri"/>
            </a:endParaRPr>
          </a:p>
          <a:p>
            <a:pPr lvl="1"/>
            <a:endParaRPr lang="en-US" i="1"/>
          </a:p>
          <a:p>
            <a:pPr lvl="1"/>
            <a:endParaRPr lang="en-US" i="1"/>
          </a:p>
          <a:p>
            <a:pPr marL="0" indent="0">
              <a:buNone/>
            </a:pPr>
            <a:r>
              <a:rPr lang="en-US">
                <a:solidFill>
                  <a:schemeClr val="accent2"/>
                </a:solidFill>
              </a:rPr>
              <a:t>THINK</a:t>
            </a:r>
            <a:endParaRPr lang="en-US">
              <a:solidFill>
                <a:schemeClr val="accent2"/>
              </a:solidFill>
              <a:cs typeface="Calibri"/>
            </a:endParaRPr>
          </a:p>
          <a:p>
            <a:pPr lvl="1"/>
            <a:r>
              <a:rPr lang="en-US"/>
              <a:t>Swelling to mouth, lips, tongue, upper throat and voice changes suggest severe allergic reaction and inflammation in the airway.</a:t>
            </a:r>
            <a:endParaRPr lang="en-US">
              <a:cs typeface="Calibri"/>
            </a:endParaRPr>
          </a:p>
          <a:p>
            <a:pPr lvl="1"/>
            <a:endParaRPr lang="en-US"/>
          </a:p>
        </p:txBody>
      </p:sp>
      <p:sp>
        <p:nvSpPr>
          <p:cNvPr id="4" name="Rectangle 3"/>
          <p:cNvSpPr/>
          <p:nvPr/>
        </p:nvSpPr>
        <p:spPr>
          <a:xfrm>
            <a:off x="8724900" y="1404938"/>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029" y="4647474"/>
            <a:ext cx="1076641" cy="1132074"/>
          </a:xfrm>
          <a:prstGeom prst="rect">
            <a:avLst/>
          </a:prstGeom>
        </p:spPr>
      </p:pic>
      <p:sp>
        <p:nvSpPr>
          <p:cNvPr id="10" name="Rectangle 9">
            <a:extLst>
              <a:ext uri="{FF2B5EF4-FFF2-40B4-BE49-F238E27FC236}">
                <a16:creationId xmlns:a16="http://schemas.microsoft.com/office/drawing/2014/main" id="{7FDD7E8F-9014-DC8B-F1BC-30A803259A77}"/>
              </a:ext>
            </a:extLst>
          </p:cNvPr>
          <p:cNvSpPr/>
          <p:nvPr/>
        </p:nvSpPr>
        <p:spPr>
          <a:xfrm>
            <a:off x="6947525" y="4647474"/>
            <a:ext cx="1554480" cy="2400657"/>
          </a:xfrm>
          <a:prstGeom prst="rect">
            <a:avLst/>
          </a:prstGeom>
          <a:noFill/>
        </p:spPr>
        <p:txBody>
          <a:bodyPr wrap="square" lIns="91440" tIns="45720" rIns="91440" bIns="45720" anchor="t">
            <a:spAutoFit/>
          </a:bodyPr>
          <a:lstStyle/>
          <a:p>
            <a:pPr algn="ctr"/>
            <a:r>
              <a:rPr lang="en-US" sz="150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sp>
        <p:nvSpPr>
          <p:cNvPr id="6" name="Title 1">
            <a:extLst>
              <a:ext uri="{FF2B5EF4-FFF2-40B4-BE49-F238E27FC236}">
                <a16:creationId xmlns:a16="http://schemas.microsoft.com/office/drawing/2014/main" id="{DED874D8-D906-E861-1E2C-D404DEE15DC6}"/>
              </a:ext>
            </a:extLst>
          </p:cNvPr>
          <p:cNvSpPr txBox="1">
            <a:spLocks/>
          </p:cNvSpPr>
          <p:nvPr/>
        </p:nvSpPr>
        <p:spPr>
          <a:xfrm>
            <a:off x="925749" y="4851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F3864"/>
                </a:solidFill>
                <a:latin typeface="Source Sans Pro"/>
                <a:ea typeface="Source Sans Pro"/>
              </a:rPr>
              <a:t>S</a:t>
            </a:r>
            <a:r>
              <a:rPr lang="en-US" sz="4000">
                <a:solidFill>
                  <a:srgbClr val="1F3864"/>
                </a:solidFill>
                <a:latin typeface="Source Sans Pro"/>
                <a:ea typeface="Source Sans Pro"/>
              </a:rPr>
              <a:t>: Signs and Symptoms</a:t>
            </a:r>
          </a:p>
        </p:txBody>
      </p:sp>
      <p:sp>
        <p:nvSpPr>
          <p:cNvPr id="2" name="TextBox 1">
            <a:extLst>
              <a:ext uri="{FF2B5EF4-FFF2-40B4-BE49-F238E27FC236}">
                <a16:creationId xmlns:a16="http://schemas.microsoft.com/office/drawing/2014/main" id="{A46BC580-9834-63AF-47EC-3DD06A97C4AE}"/>
              </a:ext>
            </a:extLst>
          </p:cNvPr>
          <p:cNvSpPr txBox="1"/>
          <p:nvPr/>
        </p:nvSpPr>
        <p:spPr>
          <a:xfrm>
            <a:off x="3100552" y="5491434"/>
            <a:ext cx="4309706" cy="812530"/>
          </a:xfrm>
          <a:prstGeom prst="rect">
            <a:avLst/>
          </a:prstGeom>
          <a:noFill/>
        </p:spPr>
        <p:txBody>
          <a:bodyPr wrap="none" rtlCol="0">
            <a:spAutoFit/>
          </a:bodyPr>
          <a:lstStyle/>
          <a:p>
            <a:pPr marL="1371600" marR="0" lvl="3" indent="0" algn="l" defTabSz="914400" rtl="0" eaLnBrk="1" fontAlgn="auto" latinLnBrk="0" hangingPunct="1">
              <a:lnSpc>
                <a:spcPct val="90000"/>
              </a:lnSpc>
              <a:spcBef>
                <a:spcPts val="500"/>
              </a:spcBef>
              <a:spcAft>
                <a:spcPts val="0"/>
              </a:spcAft>
              <a:buClrTx/>
              <a:buSzTx/>
              <a:buFont typeface="Arial"/>
              <a:buNone/>
              <a:tabLst/>
              <a:defRPr/>
            </a:pPr>
            <a:r>
              <a:rPr kumimoji="0" lang="en-US" sz="3200" b="1" i="0" u="none" strike="noStrike" kern="1200" cap="none" spc="0" normalizeH="0" baseline="0" noProof="0">
                <a:ln>
                  <a:noFill/>
                </a:ln>
                <a:solidFill>
                  <a:srgbClr val="ED7D31"/>
                </a:solidFill>
                <a:effectLst/>
                <a:uLnTx/>
                <a:uFillTx/>
                <a:latin typeface="Calibri" panose="020F0502020204030204"/>
                <a:ea typeface="+mn-ea"/>
                <a:cs typeface="+mn-cs"/>
              </a:rPr>
              <a:t>WATCH CLOSELY</a:t>
            </a: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3783166609"/>
      </p:ext>
    </p:extLst>
  </p:cSld>
  <p:clrMapOvr>
    <a:masterClrMapping/>
  </p:clrMapOvr>
  <mc:AlternateContent xmlns:mc="http://schemas.openxmlformats.org/markup-compatibility/2006" xmlns:p14="http://schemas.microsoft.com/office/powerpoint/2010/main">
    <mc:Choice Requires="p14">
      <p:transition spd="slow" p14:dur="2000" advTm="15036"/>
    </mc:Choice>
    <mc:Fallback xmlns="">
      <p:transition spd="slow" advTm="1503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4988" y="1871562"/>
            <a:ext cx="9639300" cy="4351338"/>
          </a:xfrm>
        </p:spPr>
        <p:txBody>
          <a:bodyPr vert="horz" lIns="91440" tIns="45720" rIns="91440" bIns="45720" rtlCol="0" anchor="t">
            <a:noAutofit/>
          </a:bodyPr>
          <a:lstStyle/>
          <a:p>
            <a:pPr marL="0" indent="0">
              <a:buNone/>
            </a:pPr>
            <a:r>
              <a:rPr lang="en-US" sz="2400" b="1">
                <a:latin typeface="Source Sans Pro"/>
                <a:ea typeface="Source Sans Pro"/>
              </a:rPr>
              <a:t>LISTEN</a:t>
            </a:r>
            <a:endParaRPr lang="en-US" sz="2400">
              <a:latin typeface="Source Sans Pro"/>
              <a:ea typeface="Source Sans Pro"/>
              <a:cs typeface="Calibri" panose="020F0502020204030204"/>
            </a:endParaRPr>
          </a:p>
          <a:p>
            <a:pPr lvl="1"/>
            <a:r>
              <a:rPr lang="en-US">
                <a:latin typeface="Source Sans Pro"/>
                <a:ea typeface="Source Sans Pro"/>
              </a:rPr>
              <a:t>Are there any abnormal breath sounds?</a:t>
            </a:r>
            <a:endParaRPr lang="en-US">
              <a:latin typeface="Source Sans Pro"/>
              <a:ea typeface="Source Sans Pro"/>
              <a:cs typeface="Calibri"/>
            </a:endParaRPr>
          </a:p>
          <a:p>
            <a:pPr lvl="1"/>
            <a:endParaRPr lang="en-US" i="1">
              <a:latin typeface="Source Sans Pro"/>
              <a:ea typeface="Source Sans Pro"/>
            </a:endParaRPr>
          </a:p>
          <a:p>
            <a:pPr marL="0" indent="0">
              <a:buNone/>
            </a:pPr>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panose="020F0502020204030204"/>
            </a:endParaRPr>
          </a:p>
          <a:p>
            <a:pPr lvl="1"/>
            <a:r>
              <a:rPr lang="en-US" i="1">
                <a:latin typeface="Source Sans Pro"/>
                <a:ea typeface="Source Sans Pro"/>
              </a:rPr>
              <a:t>Stridor</a:t>
            </a:r>
            <a:r>
              <a:rPr lang="en-US">
                <a:latin typeface="Source Sans Pro"/>
                <a:ea typeface="Source Sans Pro"/>
              </a:rPr>
              <a:t> (high pitched ”squeaking” sound during inhalation)</a:t>
            </a:r>
            <a:endParaRPr lang="en-US">
              <a:latin typeface="Source Sans Pro"/>
              <a:ea typeface="Source Sans Pro"/>
              <a:cs typeface="Calibri"/>
            </a:endParaRPr>
          </a:p>
          <a:p>
            <a:pPr lvl="2"/>
            <a:r>
              <a:rPr lang="en-US" sz="2400">
                <a:latin typeface="Source Sans Pro"/>
                <a:ea typeface="Source Sans Pro"/>
              </a:rPr>
              <a:t>UPPER AIRWAY swelling or blockage </a:t>
            </a:r>
          </a:p>
          <a:p>
            <a:pPr lvl="1"/>
            <a:r>
              <a:rPr lang="en-US" i="1">
                <a:latin typeface="Source Sans Pro"/>
                <a:ea typeface="Source Sans Pro"/>
              </a:rPr>
              <a:t>Wheezing</a:t>
            </a:r>
            <a:r>
              <a:rPr lang="en-US">
                <a:latin typeface="Source Sans Pro"/>
                <a:ea typeface="Source Sans Pro"/>
              </a:rPr>
              <a:t> (high pitched sound during exhalation) </a:t>
            </a:r>
            <a:endParaRPr lang="en-US">
              <a:latin typeface="Source Sans Pro"/>
              <a:ea typeface="Source Sans Pro"/>
              <a:cs typeface="Calibri"/>
            </a:endParaRPr>
          </a:p>
          <a:p>
            <a:pPr lvl="2"/>
            <a:r>
              <a:rPr lang="en-US" sz="2400">
                <a:latin typeface="Source Sans Pro"/>
                <a:ea typeface="Source Sans Pro"/>
              </a:rPr>
              <a:t>LOWER AIRWAY narrowing or spasms in the lungs</a:t>
            </a:r>
            <a:endParaRPr lang="en-US" sz="2400">
              <a:latin typeface="Source Sans Pro"/>
              <a:ea typeface="Source Sans Pro"/>
              <a:cs typeface="Calibri"/>
            </a:endParaRPr>
          </a:p>
          <a:p>
            <a:pPr lvl="2"/>
            <a:r>
              <a:rPr lang="en-US" sz="2400">
                <a:latin typeface="Source Sans Pro"/>
                <a:ea typeface="Source Sans Pro"/>
              </a:rPr>
              <a:t>Asthma, COPD, heart failure, allergic reactions</a:t>
            </a:r>
            <a:endParaRPr lang="en-US" sz="2400">
              <a:latin typeface="Source Sans Pro"/>
              <a:ea typeface="Source Sans Pro"/>
              <a:cs typeface="Calibri"/>
            </a:endParaRPr>
          </a:p>
          <a:p>
            <a:pPr lvl="1"/>
            <a:r>
              <a:rPr lang="en-US" i="1">
                <a:latin typeface="Source Sans Pro"/>
                <a:ea typeface="Source Sans Pro"/>
              </a:rPr>
              <a:t>Gurgling:</a:t>
            </a:r>
            <a:r>
              <a:rPr lang="en-US">
                <a:latin typeface="Source Sans Pro"/>
                <a:ea typeface="Source Sans Pro"/>
              </a:rPr>
              <a:t> (low pitched bubbling)</a:t>
            </a:r>
            <a:endParaRPr lang="en-US">
              <a:latin typeface="Source Sans Pro"/>
              <a:ea typeface="Source Sans Pro"/>
              <a:cs typeface="Calibri"/>
            </a:endParaRPr>
          </a:p>
          <a:p>
            <a:pPr lvl="2"/>
            <a:r>
              <a:rPr lang="en-US" sz="2400">
                <a:latin typeface="Source Sans Pro"/>
                <a:ea typeface="Source Sans Pro"/>
              </a:rPr>
              <a:t>Mucous or fluid in the airway </a:t>
            </a:r>
            <a:endParaRPr lang="en-US" sz="2400">
              <a:latin typeface="Source Sans Pro"/>
              <a:ea typeface="Source Sans Pro"/>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3562258"/>
            <a:ext cx="1076641" cy="113207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8202" y="1451223"/>
            <a:ext cx="1360911" cy="1778000"/>
          </a:xfrm>
          <a:prstGeom prst="rect">
            <a:avLst/>
          </a:prstGeom>
        </p:spPr>
      </p:pic>
      <p:sp>
        <p:nvSpPr>
          <p:cNvPr id="9" name="Title 1">
            <a:extLst>
              <a:ext uri="{FF2B5EF4-FFF2-40B4-BE49-F238E27FC236}">
                <a16:creationId xmlns:a16="http://schemas.microsoft.com/office/drawing/2014/main" id="{4AD623F2-B638-E9C6-8120-C69B941565AC}"/>
              </a:ext>
            </a:extLst>
          </p:cNvPr>
          <p:cNvSpPr txBox="1">
            <a:spLocks/>
          </p:cNvSpPr>
          <p:nvPr/>
        </p:nvSpPr>
        <p:spPr>
          <a:xfrm>
            <a:off x="941962" y="4688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F3864"/>
                </a:solidFill>
                <a:latin typeface="Source Sans Pro"/>
                <a:ea typeface="Source Sans Pro"/>
              </a:rPr>
              <a:t>S</a:t>
            </a:r>
            <a:r>
              <a:rPr lang="en-US" sz="4000">
                <a:solidFill>
                  <a:srgbClr val="1F3864"/>
                </a:solidFill>
                <a:latin typeface="Source Sans Pro"/>
                <a:ea typeface="Source Sans Pro"/>
              </a:rPr>
              <a:t>: Signs and Symptoms</a:t>
            </a:r>
          </a:p>
        </p:txBody>
      </p:sp>
    </p:spTree>
    <p:extLst>
      <p:ext uri="{BB962C8B-B14F-4D97-AF65-F5344CB8AC3E}">
        <p14:creationId xmlns:p14="http://schemas.microsoft.com/office/powerpoint/2010/main" val="2101679663"/>
      </p:ext>
    </p:extLst>
  </p:cSld>
  <p:clrMapOvr>
    <a:masterClrMapping/>
  </p:clrMapOvr>
  <mc:AlternateContent xmlns:mc="http://schemas.openxmlformats.org/markup-compatibility/2006" xmlns:p14="http://schemas.microsoft.com/office/powerpoint/2010/main">
    <mc:Choice Requires="p14">
      <p:transition spd="slow" p14:dur="2000" advTm="46541"/>
    </mc:Choice>
    <mc:Fallback xmlns="">
      <p:transition spd="slow" advTm="4654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6350" y="1709434"/>
            <a:ext cx="9639300" cy="4351338"/>
          </a:xfrm>
        </p:spPr>
        <p:txBody>
          <a:bodyPr vert="horz" lIns="91440" tIns="45720" rIns="91440" bIns="45720" rtlCol="0" anchor="t">
            <a:normAutofit fontScale="92500" lnSpcReduction="10000"/>
          </a:bodyPr>
          <a:lstStyle/>
          <a:p>
            <a:pPr marL="0" indent="0">
              <a:buNone/>
            </a:pPr>
            <a:r>
              <a:rPr lang="en-US" sz="2400" b="1">
                <a:latin typeface="Source Sans Pro"/>
                <a:ea typeface="Source Sans Pro"/>
              </a:rPr>
              <a:t>ASK</a:t>
            </a:r>
            <a:endParaRPr lang="en-US" sz="2400">
              <a:latin typeface="Source Sans Pro"/>
              <a:ea typeface="Source Sans Pro"/>
              <a:cs typeface="Calibri" panose="020F0502020204030204"/>
            </a:endParaRPr>
          </a:p>
          <a:p>
            <a:pPr lvl="1"/>
            <a:r>
              <a:rPr lang="en-US">
                <a:latin typeface="Source Sans Pro"/>
                <a:ea typeface="Source Sans Pro"/>
              </a:rPr>
              <a:t>Is there any pain associated with the difficulty breathing?</a:t>
            </a:r>
            <a:endParaRPr lang="en-US">
              <a:latin typeface="Source Sans Pro"/>
              <a:ea typeface="Source Sans Pro"/>
              <a:cs typeface="Calibri"/>
            </a:endParaRPr>
          </a:p>
          <a:p>
            <a:pPr lvl="1"/>
            <a:endParaRPr lang="en-US" i="1">
              <a:latin typeface="Source Sans Pro"/>
              <a:ea typeface="Source Sans Pro"/>
            </a:endParaRPr>
          </a:p>
          <a:p>
            <a:pPr marL="0" indent="0">
              <a:buNone/>
            </a:pPr>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a:endParaRPr>
          </a:p>
          <a:p>
            <a:pPr lvl="1"/>
            <a:r>
              <a:rPr lang="en-US">
                <a:latin typeface="Source Sans Pro"/>
                <a:ea typeface="Source Sans Pro"/>
              </a:rPr>
              <a:t>If the patient has chest pain with difficulty in breathing:</a:t>
            </a:r>
            <a:endParaRPr lang="en-US">
              <a:latin typeface="Source Sans Pro"/>
              <a:ea typeface="Source Sans Pro"/>
              <a:cs typeface="Calibri"/>
            </a:endParaRPr>
          </a:p>
          <a:p>
            <a:pPr lvl="2"/>
            <a:r>
              <a:rPr lang="en-US" sz="2400">
                <a:latin typeface="Source Sans Pro"/>
                <a:ea typeface="Source Sans Pro"/>
              </a:rPr>
              <a:t>Heart attack</a:t>
            </a:r>
            <a:endParaRPr lang="en-US" sz="2400">
              <a:latin typeface="Source Sans Pro"/>
              <a:ea typeface="Source Sans Pro"/>
              <a:cs typeface="Calibri"/>
            </a:endParaRPr>
          </a:p>
          <a:p>
            <a:pPr lvl="2"/>
            <a:r>
              <a:rPr lang="en-US" sz="2400">
                <a:latin typeface="Source Sans Pro"/>
                <a:ea typeface="Source Sans Pro"/>
              </a:rPr>
              <a:t>Pneumothorax</a:t>
            </a:r>
            <a:endParaRPr lang="en-US" sz="2400">
              <a:latin typeface="Source Sans Pro"/>
              <a:ea typeface="Source Sans Pro"/>
              <a:cs typeface="Calibri"/>
            </a:endParaRPr>
          </a:p>
          <a:p>
            <a:pPr lvl="2"/>
            <a:r>
              <a:rPr lang="en-US" sz="2400">
                <a:latin typeface="Source Sans Pro"/>
                <a:ea typeface="Source Sans Pro"/>
              </a:rPr>
              <a:t>Pneumonia</a:t>
            </a:r>
            <a:endParaRPr lang="en-US" sz="2400">
              <a:latin typeface="Source Sans Pro"/>
              <a:ea typeface="Source Sans Pro"/>
              <a:cs typeface="Calibri"/>
            </a:endParaRPr>
          </a:p>
          <a:p>
            <a:pPr lvl="2"/>
            <a:r>
              <a:rPr lang="en-US" sz="2400">
                <a:latin typeface="Source Sans Pro"/>
                <a:ea typeface="Source Sans Pro"/>
              </a:rPr>
              <a:t>Trauma to lungs, ribs or muscles</a:t>
            </a:r>
            <a:endParaRPr lang="en-US" sz="2400">
              <a:latin typeface="Source Sans Pro"/>
              <a:ea typeface="Source Sans Pro"/>
              <a:cs typeface="Calibri"/>
            </a:endParaRPr>
          </a:p>
          <a:p>
            <a:pPr lvl="1"/>
            <a:r>
              <a:rPr lang="en-US">
                <a:latin typeface="Source Sans Pro"/>
                <a:ea typeface="Source Sans Pro"/>
              </a:rPr>
              <a:t>Pleuritic pain (worse with deep breaths) </a:t>
            </a:r>
          </a:p>
          <a:p>
            <a:pPr lvl="2"/>
            <a:r>
              <a:rPr lang="en-US" sz="2600">
                <a:latin typeface="Source Sans Pro"/>
                <a:ea typeface="Source Sans Pro"/>
              </a:rPr>
              <a:t>Infection</a:t>
            </a:r>
            <a:endParaRPr lang="en-US" sz="2600">
              <a:latin typeface="Source Sans Pro"/>
              <a:ea typeface="Source Sans Pro"/>
              <a:cs typeface="Calibri"/>
            </a:endParaRPr>
          </a:p>
          <a:p>
            <a:pPr lvl="2"/>
            <a:r>
              <a:rPr lang="en-US" sz="2400">
                <a:latin typeface="Source Sans Pro"/>
                <a:ea typeface="Source Sans Pro"/>
              </a:rPr>
              <a:t>Blood clot in lung (pulmonary embolism) </a:t>
            </a:r>
            <a:endParaRPr lang="en-US" sz="2400">
              <a:latin typeface="Source Sans Pro"/>
              <a:ea typeface="Source Sans Pro"/>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588" y="3883533"/>
            <a:ext cx="1076641" cy="1132074"/>
          </a:xfrm>
          <a:prstGeom prst="rect">
            <a:avLst/>
          </a:prstGeom>
        </p:spPr>
      </p:pic>
      <p:sp>
        <p:nvSpPr>
          <p:cNvPr id="12" name="Title 1">
            <a:extLst>
              <a:ext uri="{FF2B5EF4-FFF2-40B4-BE49-F238E27FC236}">
                <a16:creationId xmlns:a16="http://schemas.microsoft.com/office/drawing/2014/main" id="{BCD3A38C-702C-3BC8-CCF1-40512A5D45FD}"/>
              </a:ext>
            </a:extLst>
          </p:cNvPr>
          <p:cNvSpPr txBox="1">
            <a:spLocks/>
          </p:cNvSpPr>
          <p:nvPr/>
        </p:nvSpPr>
        <p:spPr>
          <a:xfrm>
            <a:off x="1039239" y="3878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F3864"/>
                </a:solidFill>
                <a:latin typeface="Source Sans Pro"/>
                <a:ea typeface="Source Sans Pro"/>
              </a:rPr>
              <a:t>S</a:t>
            </a:r>
            <a:r>
              <a:rPr lang="en-US" sz="4000">
                <a:solidFill>
                  <a:srgbClr val="1F3864"/>
                </a:solidFill>
                <a:latin typeface="Source Sans Pro"/>
                <a:ea typeface="Source Sans Pro"/>
              </a:rPr>
              <a:t>: Signs and Symptoms</a:t>
            </a:r>
          </a:p>
        </p:txBody>
      </p:sp>
    </p:spTree>
    <p:extLst>
      <p:ext uri="{BB962C8B-B14F-4D97-AF65-F5344CB8AC3E}">
        <p14:creationId xmlns:p14="http://schemas.microsoft.com/office/powerpoint/2010/main" val="3132961280"/>
      </p:ext>
    </p:extLst>
  </p:cSld>
  <p:clrMapOvr>
    <a:masterClrMapping/>
  </p:clrMapOvr>
  <mc:AlternateContent xmlns:mc="http://schemas.openxmlformats.org/markup-compatibility/2006" xmlns:p14="http://schemas.microsoft.com/office/powerpoint/2010/main">
    <mc:Choice Requires="p14">
      <p:transition spd="slow" p14:dur="2000" advTm="27499"/>
    </mc:Choice>
    <mc:Fallback xmlns="">
      <p:transition spd="slow" advTm="274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1F3864"/>
                </a:solidFill>
                <a:latin typeface="Source Sans Pro" panose="020B0503030403020204" pitchFamily="34" charset="0"/>
                <a:ea typeface="Source Sans Pro" panose="020B0503030403020204" pitchFamily="34" charset="0"/>
              </a:rPr>
              <a:t>S</a:t>
            </a:r>
            <a:r>
              <a:rPr lang="en-US">
                <a:solidFill>
                  <a:srgbClr val="1F3864"/>
                </a:solidFill>
                <a:latin typeface="Source Sans Pro" panose="020B0503030403020204" pitchFamily="34" charset="0"/>
                <a:ea typeface="Source Sans Pro" panose="020B0503030403020204" pitchFamily="34" charset="0"/>
              </a:rPr>
              <a:t>:</a:t>
            </a:r>
            <a:r>
              <a:rPr lang="en-US" sz="4000">
                <a:solidFill>
                  <a:srgbClr val="1F3864"/>
                </a:solidFill>
                <a:latin typeface="Source Sans Pro" panose="020B0503030403020204" pitchFamily="34" charset="0"/>
                <a:ea typeface="Source Sans Pro" panose="020B0503030403020204" pitchFamily="34" charset="0"/>
              </a:rPr>
              <a:t> Signs and Symptoms</a:t>
            </a:r>
          </a:p>
        </p:txBody>
      </p:sp>
      <p:sp>
        <p:nvSpPr>
          <p:cNvPr id="3" name="Content Placeholder 2"/>
          <p:cNvSpPr>
            <a:spLocks noGrp="1"/>
          </p:cNvSpPr>
          <p:nvPr>
            <p:ph idx="1"/>
          </p:nvPr>
        </p:nvSpPr>
        <p:spPr>
          <a:xfrm>
            <a:off x="1276350" y="1952626"/>
            <a:ext cx="9639300" cy="4351338"/>
          </a:xfrm>
        </p:spPr>
        <p:txBody>
          <a:bodyPr vert="horz" lIns="91440" tIns="45720" rIns="91440" bIns="45720" rtlCol="0" anchor="t">
            <a:normAutofit/>
          </a:bodyPr>
          <a:lstStyle/>
          <a:p>
            <a:pPr marL="0" indent="0">
              <a:buNone/>
            </a:pPr>
            <a:r>
              <a:rPr lang="en-US" sz="2400" b="1">
                <a:latin typeface="Source Sans Pro"/>
                <a:ea typeface="Source Sans Pro"/>
              </a:rPr>
              <a:t>CHECK </a:t>
            </a:r>
            <a:endParaRPr lang="en-US" sz="2400">
              <a:latin typeface="Source Sans Pro"/>
              <a:ea typeface="Source Sans Pro"/>
              <a:cs typeface="Calibri" panose="020F0502020204030204"/>
            </a:endParaRPr>
          </a:p>
          <a:p>
            <a:pPr lvl="1"/>
            <a:r>
              <a:rPr lang="en-US">
                <a:latin typeface="Source Sans Pro"/>
                <a:ea typeface="Source Sans Pro"/>
              </a:rPr>
              <a:t>Is there a fever?</a:t>
            </a:r>
            <a:endParaRPr lang="en-US">
              <a:latin typeface="Source Sans Pro"/>
              <a:ea typeface="Source Sans Pro"/>
              <a:cs typeface="Calibri"/>
            </a:endParaRPr>
          </a:p>
          <a:p>
            <a:pPr lvl="1"/>
            <a:r>
              <a:rPr lang="en-US">
                <a:latin typeface="Source Sans Pro"/>
                <a:ea typeface="Source Sans Pro"/>
              </a:rPr>
              <a:t>Is there a cough?</a:t>
            </a:r>
            <a:endParaRPr lang="en-US">
              <a:latin typeface="Source Sans Pro"/>
              <a:ea typeface="Source Sans Pro"/>
              <a:cs typeface="Calibri"/>
            </a:endParaRPr>
          </a:p>
          <a:p>
            <a:pPr lvl="1"/>
            <a:endParaRPr lang="en-US" i="1">
              <a:latin typeface="Source Sans Pro"/>
              <a:ea typeface="Source Sans Pro"/>
            </a:endParaRPr>
          </a:p>
          <a:p>
            <a:pPr lvl="1"/>
            <a:endParaRPr lang="en-US" i="1">
              <a:latin typeface="Source Sans Pro"/>
              <a:ea typeface="Source Sans Pro"/>
            </a:endParaRPr>
          </a:p>
          <a:p>
            <a:pPr marL="0" indent="0">
              <a:buNone/>
            </a:pPr>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a:endParaRPr>
          </a:p>
          <a:p>
            <a:pPr lvl="1"/>
            <a:r>
              <a:rPr lang="en-US">
                <a:latin typeface="Source Sans Pro"/>
                <a:ea typeface="Source Sans Pro"/>
              </a:rPr>
              <a:t>Fever suggests an infection.</a:t>
            </a:r>
            <a:endParaRPr lang="en-US">
              <a:latin typeface="Source Sans Pro"/>
              <a:ea typeface="Source Sans Pro"/>
              <a:cs typeface="Calibri"/>
            </a:endParaRPr>
          </a:p>
          <a:p>
            <a:pPr lvl="1"/>
            <a:r>
              <a:rPr lang="en-US">
                <a:latin typeface="Source Sans Pro"/>
                <a:ea typeface="Source Sans Pro"/>
              </a:rPr>
              <a:t>Cough with fluid sounds could be pneumonia or oedema.</a:t>
            </a:r>
          </a:p>
          <a:p>
            <a:pPr lvl="1"/>
            <a:r>
              <a:rPr lang="en-US">
                <a:latin typeface="Source Sans Pro"/>
                <a:ea typeface="Source Sans Pro"/>
              </a:rPr>
              <a:t>Cough with a wheeze suggests asthma or COPD.</a:t>
            </a:r>
            <a:endParaRPr lang="en-US">
              <a:latin typeface="Source Sans Pro"/>
              <a:ea typeface="Source Sans Pro"/>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496342"/>
            <a:ext cx="1076641" cy="1132074"/>
          </a:xfrm>
          <a:prstGeom prst="rect">
            <a:avLst/>
          </a:prstGeom>
        </p:spPr>
      </p:pic>
      <p:pic>
        <p:nvPicPr>
          <p:cNvPr id="4" name="Picture 6" descr="Diagram&#10;&#10;Description automatically generated">
            <a:extLst>
              <a:ext uri="{FF2B5EF4-FFF2-40B4-BE49-F238E27FC236}">
                <a16:creationId xmlns:a16="http://schemas.microsoft.com/office/drawing/2014/main" id="{17FE6C55-6D29-0252-1E25-35279138AC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5641" y="1595865"/>
            <a:ext cx="2500009" cy="2500009"/>
          </a:xfrm>
          <a:prstGeom prst="rect">
            <a:avLst/>
          </a:prstGeom>
        </p:spPr>
      </p:pic>
    </p:spTree>
    <p:extLst>
      <p:ext uri="{BB962C8B-B14F-4D97-AF65-F5344CB8AC3E}">
        <p14:creationId xmlns:p14="http://schemas.microsoft.com/office/powerpoint/2010/main" val="3927718390"/>
      </p:ext>
    </p:extLst>
  </p:cSld>
  <p:clrMapOvr>
    <a:masterClrMapping/>
  </p:clrMapOvr>
  <mc:AlternateContent xmlns:mc="http://schemas.openxmlformats.org/markup-compatibility/2006" xmlns:p14="http://schemas.microsoft.com/office/powerpoint/2010/main">
    <mc:Choice Requires="p14">
      <p:transition spd="slow" p14:dur="2000" advTm="24842"/>
    </mc:Choice>
    <mc:Fallback xmlns="">
      <p:transition spd="slow" advTm="248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6350" y="1952626"/>
            <a:ext cx="9639300" cy="4351338"/>
          </a:xfrm>
        </p:spPr>
        <p:txBody>
          <a:bodyPr vert="horz" lIns="91440" tIns="45720" rIns="91440" bIns="45720" rtlCol="0" anchor="t">
            <a:normAutofit lnSpcReduction="10000"/>
          </a:bodyPr>
          <a:lstStyle/>
          <a:p>
            <a:pPr marL="0" indent="0">
              <a:buNone/>
            </a:pPr>
            <a:r>
              <a:rPr lang="en-US" b="1">
                <a:latin typeface="Source Sans Pro" panose="020B0503030403020204" pitchFamily="34" charset="0"/>
                <a:ea typeface="Source Sans Pro" panose="020B0503030403020204" pitchFamily="34" charset="0"/>
              </a:rPr>
              <a:t>CHECK </a:t>
            </a:r>
            <a:endParaRPr lang="en-US">
              <a:latin typeface="Source Sans Pro" panose="020B0503030403020204" pitchFamily="34" charset="0"/>
              <a:ea typeface="Source Sans Pro" panose="020B0503030403020204" pitchFamily="34" charset="0"/>
              <a:cs typeface="Calibri" panose="020F0502020204030204"/>
            </a:endParaRPr>
          </a:p>
          <a:p>
            <a:pPr lvl="1"/>
            <a:r>
              <a:rPr lang="en-US">
                <a:latin typeface="Source Sans Pro" panose="020B0503030403020204" pitchFamily="34" charset="0"/>
                <a:ea typeface="Source Sans Pro" panose="020B0503030403020204" pitchFamily="34" charset="0"/>
              </a:rPr>
              <a:t>Foot and leg swelling</a:t>
            </a:r>
            <a:endParaRPr lang="en-US">
              <a:latin typeface="Source Sans Pro" panose="020B0503030403020204" pitchFamily="34" charset="0"/>
              <a:ea typeface="Source Sans Pro" panose="020B0503030403020204" pitchFamily="34" charset="0"/>
              <a:cs typeface="Calibri"/>
            </a:endParaRPr>
          </a:p>
          <a:p>
            <a:pPr lvl="1"/>
            <a:r>
              <a:rPr lang="en-US">
                <a:latin typeface="Source Sans Pro" panose="020B0503030403020204" pitchFamily="34" charset="0"/>
                <a:ea typeface="Source Sans Pro" panose="020B0503030403020204" pitchFamily="34" charset="0"/>
              </a:rPr>
              <a:t>For recent pregnancy</a:t>
            </a:r>
            <a:endParaRPr lang="en-US">
              <a:latin typeface="Source Sans Pro" panose="020B0503030403020204" pitchFamily="34" charset="0"/>
              <a:ea typeface="Source Sans Pro" panose="020B0503030403020204" pitchFamily="34" charset="0"/>
              <a:cs typeface="Calibri"/>
            </a:endParaRPr>
          </a:p>
          <a:p>
            <a:pPr lvl="1"/>
            <a:endParaRPr lang="en-US" i="1">
              <a:latin typeface="Source Sans Pro" panose="020B0503030403020204" pitchFamily="34" charset="0"/>
              <a:ea typeface="Source Sans Pro" panose="020B0503030403020204" pitchFamily="34" charset="0"/>
            </a:endParaRPr>
          </a:p>
          <a:p>
            <a:pPr lvl="1"/>
            <a:endParaRPr lang="en-US" i="1">
              <a:latin typeface="Source Sans Pro" panose="020B0503030403020204" pitchFamily="34" charset="0"/>
              <a:ea typeface="Source Sans Pro" panose="020B0503030403020204" pitchFamily="34" charset="0"/>
            </a:endParaRPr>
          </a:p>
          <a:p>
            <a:pPr marL="0" indent="0">
              <a:buNone/>
            </a:pPr>
            <a:r>
              <a:rPr lang="en-US">
                <a:solidFill>
                  <a:schemeClr val="accent2"/>
                </a:solidFill>
                <a:latin typeface="Source Sans Pro" panose="020B0503030403020204" pitchFamily="34" charset="0"/>
                <a:ea typeface="Source Sans Pro" panose="020B0503030403020204" pitchFamily="34" charset="0"/>
              </a:rPr>
              <a:t>THINK</a:t>
            </a:r>
            <a:endParaRPr lang="en-US">
              <a:solidFill>
                <a:schemeClr val="accent2"/>
              </a:solidFill>
              <a:latin typeface="Source Sans Pro" panose="020B0503030403020204" pitchFamily="34" charset="0"/>
              <a:ea typeface="Source Sans Pro" panose="020B0503030403020204" pitchFamily="34" charset="0"/>
              <a:cs typeface="Calibri" panose="020F0502020204030204"/>
            </a:endParaRPr>
          </a:p>
          <a:p>
            <a:pPr lvl="1"/>
            <a:r>
              <a:rPr lang="en-US">
                <a:latin typeface="Source Sans Pro" panose="020B0503030403020204" pitchFamily="34" charset="0"/>
                <a:ea typeface="Source Sans Pro" panose="020B0503030403020204" pitchFamily="34" charset="0"/>
              </a:rPr>
              <a:t>Oedema to both feet and legs suggests heart failure.</a:t>
            </a:r>
            <a:endParaRPr lang="en-US">
              <a:latin typeface="Source Sans Pro" panose="020B0503030403020204" pitchFamily="34" charset="0"/>
              <a:ea typeface="Source Sans Pro" panose="020B0503030403020204" pitchFamily="34" charset="0"/>
              <a:cs typeface="Calibri"/>
            </a:endParaRPr>
          </a:p>
          <a:p>
            <a:pPr lvl="1"/>
            <a:r>
              <a:rPr lang="en-US">
                <a:latin typeface="Source Sans Pro" panose="020B0503030403020204" pitchFamily="34" charset="0"/>
                <a:ea typeface="Source Sans Pro" panose="020B0503030403020204" pitchFamily="34" charset="0"/>
              </a:rPr>
              <a:t>Swelling and pain to one leg suggests a blood clot that could travel to lung (pulmonary embolism).</a:t>
            </a:r>
            <a:endParaRPr lang="en-US">
              <a:latin typeface="Source Sans Pro" panose="020B0503030403020204" pitchFamily="34" charset="0"/>
              <a:ea typeface="Source Sans Pro" panose="020B0503030403020204" pitchFamily="34" charset="0"/>
              <a:cs typeface="Calibri"/>
            </a:endParaRPr>
          </a:p>
          <a:p>
            <a:pPr lvl="1"/>
            <a:r>
              <a:rPr lang="en-US">
                <a:latin typeface="Source Sans Pro" panose="020B0503030403020204" pitchFamily="34" charset="0"/>
                <a:ea typeface="Source Sans Pro" panose="020B0503030403020204" pitchFamily="34" charset="0"/>
              </a:rPr>
              <a:t>Pregnancy is a risk factor for both pulmonary embolism and heart failure.</a:t>
            </a:r>
            <a:endParaRPr lang="en-US">
              <a:latin typeface="Source Sans Pro" panose="020B0503030403020204" pitchFamily="34" charset="0"/>
              <a:ea typeface="Source Sans Pro" panose="020B0503030403020204" pitchFamily="34" charset="0"/>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526085"/>
            <a:ext cx="1076641" cy="1132074"/>
          </a:xfrm>
          <a:prstGeom prst="rect">
            <a:avLst/>
          </a:prstGeom>
        </p:spPr>
      </p:pic>
      <p:pic>
        <p:nvPicPr>
          <p:cNvPr id="5" name="Picture 6" descr="Diagram&#10;&#10;Description automatically generated">
            <a:extLst>
              <a:ext uri="{FF2B5EF4-FFF2-40B4-BE49-F238E27FC236}">
                <a16:creationId xmlns:a16="http://schemas.microsoft.com/office/drawing/2014/main" id="{5DB5A91E-71C9-340D-9971-869BB39FE2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0030" y="1648447"/>
            <a:ext cx="2337881" cy="2337881"/>
          </a:xfrm>
          <a:prstGeom prst="rect">
            <a:avLst/>
          </a:prstGeom>
        </p:spPr>
      </p:pic>
      <p:sp>
        <p:nvSpPr>
          <p:cNvPr id="10" name="Title 1">
            <a:extLst>
              <a:ext uri="{FF2B5EF4-FFF2-40B4-BE49-F238E27FC236}">
                <a16:creationId xmlns:a16="http://schemas.microsoft.com/office/drawing/2014/main" id="{B8E1CF79-67DE-6546-272B-D1F5E2E412AE}"/>
              </a:ext>
            </a:extLst>
          </p:cNvPr>
          <p:cNvSpPr txBox="1">
            <a:spLocks/>
          </p:cNvSpPr>
          <p:nvPr/>
        </p:nvSpPr>
        <p:spPr>
          <a:xfrm>
            <a:off x="1104089" y="436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F3864"/>
                </a:solidFill>
                <a:latin typeface="Source Sans Pro" panose="020B0503030403020204" pitchFamily="34" charset="0"/>
                <a:ea typeface="Source Sans Pro" panose="020B0503030403020204" pitchFamily="34" charset="0"/>
              </a:rPr>
              <a:t>S</a:t>
            </a:r>
            <a:r>
              <a:rPr lang="en-US">
                <a:solidFill>
                  <a:srgbClr val="1F3864"/>
                </a:solidFill>
                <a:latin typeface="Source Sans Pro" panose="020B0503030403020204" pitchFamily="34" charset="0"/>
                <a:ea typeface="Source Sans Pro" panose="020B0503030403020204" pitchFamily="34" charset="0"/>
              </a:rPr>
              <a:t>:</a:t>
            </a:r>
            <a:r>
              <a:rPr lang="en-US" sz="4000">
                <a:solidFill>
                  <a:srgbClr val="1F3864"/>
                </a:solidFill>
                <a:latin typeface="Source Sans Pro" panose="020B0503030403020204" pitchFamily="34" charset="0"/>
                <a:ea typeface="Source Sans Pro" panose="020B0503030403020204" pitchFamily="34" charset="0"/>
              </a:rPr>
              <a:t> Signs and Symptoms</a:t>
            </a:r>
          </a:p>
        </p:txBody>
      </p:sp>
    </p:spTree>
    <p:extLst>
      <p:ext uri="{BB962C8B-B14F-4D97-AF65-F5344CB8AC3E}">
        <p14:creationId xmlns:p14="http://schemas.microsoft.com/office/powerpoint/2010/main" val="3112846660"/>
      </p:ext>
    </p:extLst>
  </p:cSld>
  <p:clrMapOvr>
    <a:masterClrMapping/>
  </p:clrMapOvr>
  <mc:AlternateContent xmlns:mc="http://schemas.openxmlformats.org/markup-compatibility/2006" xmlns:p14="http://schemas.microsoft.com/office/powerpoint/2010/main">
    <mc:Choice Requires="p14">
      <p:transition spd="slow" p14:dur="2000" advTm="39064"/>
    </mc:Choice>
    <mc:Fallback xmlns="">
      <p:transition spd="slow" advTm="3906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A</a:t>
            </a:r>
            <a:r>
              <a:rPr lang="en-US" sz="4000">
                <a:solidFill>
                  <a:srgbClr val="1F3864"/>
                </a:solidFill>
                <a:latin typeface="Source Sans Pro"/>
                <a:ea typeface="Source Sans Pro"/>
              </a:rPr>
              <a:t>: Allergies</a:t>
            </a:r>
          </a:p>
        </p:txBody>
      </p:sp>
      <p:sp>
        <p:nvSpPr>
          <p:cNvPr id="5" name="Content Placeholder 2"/>
          <p:cNvSpPr>
            <a:spLocks noGrp="1"/>
          </p:cNvSpPr>
          <p:nvPr>
            <p:ph idx="1"/>
          </p:nvPr>
        </p:nvSpPr>
        <p:spPr>
          <a:xfrm>
            <a:off x="1155588" y="1712136"/>
            <a:ext cx="10206317" cy="4351338"/>
          </a:xfrm>
        </p:spPr>
        <p:txBody>
          <a:bodyPr vert="horz" lIns="91440" tIns="45720" rIns="91440" bIns="45720" rtlCol="0" anchor="t">
            <a:normAutofit lnSpcReduction="10000"/>
          </a:bodyPr>
          <a:lstStyle/>
          <a:p>
            <a:pPr marL="0" indent="0">
              <a:buNone/>
            </a:pPr>
            <a:r>
              <a:rPr lang="en-US" sz="2400" b="1">
                <a:latin typeface="Source Sans Pro"/>
                <a:ea typeface="Source Sans Pro"/>
              </a:rPr>
              <a:t>ASK</a:t>
            </a:r>
            <a:endParaRPr lang="en-US" sz="2400">
              <a:latin typeface="Source Sans Pro"/>
              <a:ea typeface="Source Sans Pro"/>
              <a:cs typeface="Calibri" panose="020F0502020204030204"/>
            </a:endParaRPr>
          </a:p>
          <a:p>
            <a:pPr lvl="1"/>
            <a:r>
              <a:rPr lang="en-US">
                <a:latin typeface="Source Sans Pro"/>
                <a:ea typeface="Source Sans Pro"/>
              </a:rPr>
              <a:t>Allergies to medications or other substances?</a:t>
            </a:r>
            <a:endParaRPr lang="en-US">
              <a:latin typeface="Source Sans Pro"/>
              <a:ea typeface="Source Sans Pro"/>
              <a:cs typeface="Calibri"/>
            </a:endParaRPr>
          </a:p>
          <a:p>
            <a:pPr lvl="1"/>
            <a:r>
              <a:rPr lang="en-US">
                <a:latin typeface="Source Sans Pro"/>
                <a:ea typeface="Source Sans Pro"/>
              </a:rPr>
              <a:t>Recent insect bites or stings?</a:t>
            </a:r>
            <a:endParaRPr lang="en-US">
              <a:latin typeface="Source Sans Pro"/>
              <a:ea typeface="Source Sans Pro"/>
              <a:cs typeface="Calibri"/>
            </a:endParaRPr>
          </a:p>
          <a:p>
            <a:pPr lvl="1"/>
            <a:endParaRPr lang="en-US" i="1">
              <a:latin typeface="Source Sans Pro"/>
              <a:ea typeface="Source Sans Pro"/>
            </a:endParaRPr>
          </a:p>
          <a:p>
            <a:pPr marL="0" indent="0">
              <a:buNone/>
            </a:pPr>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a:endParaRPr>
          </a:p>
          <a:p>
            <a:pPr lvl="1"/>
            <a:r>
              <a:rPr lang="en-US">
                <a:latin typeface="Source Sans Pro"/>
                <a:ea typeface="Source Sans Pro"/>
              </a:rPr>
              <a:t>Severe allergic reactions can cause airway swelling and difficulty breathing.</a:t>
            </a:r>
            <a:endParaRPr lang="en-US">
              <a:latin typeface="Source Sans Pro"/>
              <a:ea typeface="Source Sans Pro"/>
              <a:cs typeface="Calibri"/>
            </a:endParaRPr>
          </a:p>
          <a:p>
            <a:pPr lvl="1"/>
            <a:r>
              <a:rPr lang="en-US">
                <a:latin typeface="Source Sans Pro"/>
                <a:ea typeface="Source Sans Pro"/>
              </a:rPr>
              <a:t>People can have allergic reactions to almost anything</a:t>
            </a:r>
            <a:endParaRPr lang="en-US">
              <a:latin typeface="Source Sans Pro"/>
              <a:ea typeface="Source Sans Pro"/>
              <a:cs typeface="Calibri"/>
            </a:endParaRPr>
          </a:p>
          <a:p>
            <a:pPr lvl="2"/>
            <a:r>
              <a:rPr lang="en-US" sz="2400">
                <a:latin typeface="Source Sans Pro"/>
                <a:ea typeface="Source Sans Pro"/>
              </a:rPr>
              <a:t>Food</a:t>
            </a:r>
            <a:endParaRPr lang="en-US" sz="2400">
              <a:latin typeface="Source Sans Pro"/>
              <a:ea typeface="Source Sans Pro"/>
              <a:cs typeface="Calibri"/>
            </a:endParaRPr>
          </a:p>
          <a:p>
            <a:pPr lvl="2"/>
            <a:r>
              <a:rPr lang="en-US" sz="2400">
                <a:latin typeface="Source Sans Pro"/>
                <a:ea typeface="Source Sans Pro"/>
              </a:rPr>
              <a:t>Plants</a:t>
            </a:r>
            <a:endParaRPr lang="en-US" sz="2400">
              <a:latin typeface="Source Sans Pro"/>
              <a:ea typeface="Source Sans Pro"/>
              <a:cs typeface="Calibri"/>
            </a:endParaRPr>
          </a:p>
          <a:p>
            <a:pPr lvl="2"/>
            <a:r>
              <a:rPr lang="en-US" sz="2400">
                <a:latin typeface="Source Sans Pro"/>
                <a:ea typeface="Source Sans Pro"/>
              </a:rPr>
              <a:t>Medications</a:t>
            </a:r>
            <a:endParaRPr lang="en-US" sz="2400">
              <a:latin typeface="Source Sans Pro"/>
              <a:ea typeface="Source Sans Pro"/>
              <a:cs typeface="Calibri"/>
            </a:endParaRPr>
          </a:p>
          <a:p>
            <a:pPr lvl="2"/>
            <a:r>
              <a:rPr lang="en-US" sz="2400">
                <a:latin typeface="Source Sans Pro"/>
                <a:ea typeface="Source Sans Pro"/>
              </a:rPr>
              <a:t>Insect bites/stings.</a:t>
            </a:r>
            <a:endParaRPr lang="en-US" sz="2400">
              <a:latin typeface="Source Sans Pro"/>
              <a:ea typeface="Source Sans Pro"/>
              <a:cs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204" y="4570954"/>
            <a:ext cx="1076641" cy="1132074"/>
          </a:xfrm>
          <a:prstGeom prst="rect">
            <a:avLst/>
          </a:prstGeom>
        </p:spPr>
      </p:pic>
    </p:spTree>
    <p:extLst>
      <p:ext uri="{BB962C8B-B14F-4D97-AF65-F5344CB8AC3E}">
        <p14:creationId xmlns:p14="http://schemas.microsoft.com/office/powerpoint/2010/main" val="3270955575"/>
      </p:ext>
    </p:extLst>
  </p:cSld>
  <p:clrMapOvr>
    <a:masterClrMapping/>
  </p:clrMapOvr>
  <mc:AlternateContent xmlns:mc="http://schemas.openxmlformats.org/markup-compatibility/2006" xmlns:p14="http://schemas.microsoft.com/office/powerpoint/2010/main">
    <mc:Choice Requires="p14">
      <p:transition spd="slow" p14:dur="2000" advTm="24929"/>
    </mc:Choice>
    <mc:Fallback xmlns="">
      <p:transition spd="slow" advTm="2492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FEA900FD-8A78-A52B-81EA-C94ACB6A9B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9955" y="1117870"/>
            <a:ext cx="2514600" cy="2514600"/>
          </a:xfrm>
          <a:prstGeom prst="rect">
            <a:avLst/>
          </a:prstGeom>
        </p:spPr>
      </p:pic>
      <p:sp>
        <p:nvSpPr>
          <p:cNvPr id="2" name="Title 1"/>
          <p:cNvSpPr>
            <a:spLocks noGrp="1"/>
          </p:cNvSpPr>
          <p:nvPr>
            <p:ph type="title"/>
          </p:nvPr>
        </p:nvSpPr>
        <p:spPr/>
        <p:txBody>
          <a:bodyPr>
            <a:normAutofit/>
          </a:bodyPr>
          <a:lstStyle/>
          <a:p>
            <a:r>
              <a:rPr lang="en-US" sz="4000" b="1">
                <a:solidFill>
                  <a:schemeClr val="accent1">
                    <a:lumMod val="50000"/>
                  </a:schemeClr>
                </a:solidFill>
                <a:latin typeface="Source Sans Pro"/>
                <a:ea typeface="Source Sans Pro"/>
              </a:rPr>
              <a:t>M</a:t>
            </a:r>
            <a:r>
              <a:rPr lang="en-US" sz="4000">
                <a:solidFill>
                  <a:schemeClr val="accent1">
                    <a:lumMod val="50000"/>
                  </a:schemeClr>
                </a:solidFill>
                <a:latin typeface="Source Sans Pro"/>
                <a:ea typeface="Source Sans Pro"/>
              </a:rPr>
              <a:t>: Medications</a:t>
            </a:r>
          </a:p>
        </p:txBody>
      </p:sp>
      <p:sp>
        <p:nvSpPr>
          <p:cNvPr id="5"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rPr>
              <a:t>ASK</a:t>
            </a:r>
            <a:endParaRPr lang="en-US" sz="2400">
              <a:latin typeface="Source Sans Pro"/>
              <a:ea typeface="Source Sans Pro"/>
              <a:cs typeface="Calibri" panose="020F0502020204030204"/>
            </a:endParaRPr>
          </a:p>
          <a:p>
            <a:pPr lvl="1"/>
            <a:r>
              <a:rPr lang="en-US">
                <a:latin typeface="Source Sans Pro"/>
                <a:ea typeface="Source Sans Pro"/>
              </a:rPr>
              <a:t>Currently taking any medications? </a:t>
            </a:r>
            <a:endParaRPr lang="en-US">
              <a:latin typeface="Source Sans Pro"/>
              <a:ea typeface="Source Sans Pro"/>
              <a:cs typeface="Calibri"/>
            </a:endParaRPr>
          </a:p>
          <a:p>
            <a:pPr lvl="1"/>
            <a:endParaRPr lang="en-US" i="1">
              <a:latin typeface="Source Sans Pro"/>
              <a:ea typeface="Source Sans Pro"/>
            </a:endParaRPr>
          </a:p>
          <a:p>
            <a:pPr lvl="1"/>
            <a:endParaRPr lang="en-US" i="1">
              <a:latin typeface="Source Sans Pro"/>
              <a:ea typeface="Source Sans Pro"/>
            </a:endParaRPr>
          </a:p>
          <a:p>
            <a:pPr lvl="1"/>
            <a:endParaRPr lang="en-US" i="1">
              <a:latin typeface="Source Sans Pro"/>
              <a:ea typeface="Source Sans Pro"/>
            </a:endParaRPr>
          </a:p>
          <a:p>
            <a:pPr marL="0" indent="0">
              <a:buNone/>
            </a:pPr>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a:endParaRPr>
          </a:p>
          <a:p>
            <a:pPr lvl="1"/>
            <a:r>
              <a:rPr lang="en-US">
                <a:latin typeface="Source Sans Pro"/>
                <a:ea typeface="Source Sans Pro"/>
              </a:rPr>
              <a:t>New medications or change in dosages can cause allergies and difficulty breathing.</a:t>
            </a:r>
            <a:endParaRPr lang="en-US">
              <a:latin typeface="Source Sans Pro"/>
              <a:ea typeface="Source Sans Pro"/>
              <a:cs typeface="Calibri"/>
            </a:endParaRPr>
          </a:p>
          <a:p>
            <a:pPr lvl="1"/>
            <a:r>
              <a:rPr lang="en-US">
                <a:latin typeface="Source Sans Pro"/>
                <a:ea typeface="Source Sans Pro"/>
              </a:rPr>
              <a:t>Accidental overdose of some medications can slow or stop breathing.</a:t>
            </a:r>
            <a:endParaRPr lang="en-US">
              <a:latin typeface="Source Sans Pro"/>
              <a:ea typeface="Source Sans Pro"/>
              <a:cs typeface="Calibri"/>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879" y="4501370"/>
            <a:ext cx="1076641" cy="1132074"/>
          </a:xfrm>
          <a:prstGeom prst="rect">
            <a:avLst/>
          </a:prstGeom>
        </p:spPr>
      </p:pic>
      <p:pic>
        <p:nvPicPr>
          <p:cNvPr id="9" name="Picture 9" descr="A picture containing text, clipart&#10;&#10;Description automatically generated">
            <a:extLst>
              <a:ext uri="{FF2B5EF4-FFF2-40B4-BE49-F238E27FC236}">
                <a16:creationId xmlns:a16="http://schemas.microsoft.com/office/drawing/2014/main" id="{F6A2F83D-1870-F064-8E44-E6D2AE819F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8073" y="896937"/>
            <a:ext cx="1866900" cy="1857375"/>
          </a:xfrm>
          <a:prstGeom prst="rect">
            <a:avLst/>
          </a:prstGeom>
        </p:spPr>
      </p:pic>
    </p:spTree>
    <p:extLst>
      <p:ext uri="{BB962C8B-B14F-4D97-AF65-F5344CB8AC3E}">
        <p14:creationId xmlns:p14="http://schemas.microsoft.com/office/powerpoint/2010/main" val="1691504987"/>
      </p:ext>
    </p:extLst>
  </p:cSld>
  <p:clrMapOvr>
    <a:masterClrMapping/>
  </p:clrMapOvr>
  <mc:AlternateContent xmlns:mc="http://schemas.openxmlformats.org/markup-compatibility/2006" xmlns:p14="http://schemas.microsoft.com/office/powerpoint/2010/main">
    <mc:Choice Requires="p14">
      <p:transition spd="slow" p14:dur="2000" advTm="18473"/>
    </mc:Choice>
    <mc:Fallback xmlns="">
      <p:transition spd="slow" advTm="1847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45;p1">
            <a:extLst>
              <a:ext uri="{FF2B5EF4-FFF2-40B4-BE49-F238E27FC236}">
                <a16:creationId xmlns:a16="http://schemas.microsoft.com/office/drawing/2014/main" id="{46FC61F4-6455-19BE-DBC3-EB42A8FC3396}"/>
              </a:ext>
            </a:extLst>
          </p:cNvPr>
          <p:cNvSpPr txBox="1">
            <a:spLocks noGrp="1"/>
          </p:cNvSpPr>
          <p:nvPr/>
        </p:nvSpPr>
        <p:spPr>
          <a:xfrm>
            <a:off x="-2044" y="394276"/>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p:txBody>
          <a:bodyPr>
            <a:normAutofit/>
          </a:bodyPr>
          <a:lstStyle/>
          <a:p>
            <a:pPr lvl="0"/>
            <a:r>
              <a:rPr lang="en-US" sz="4000">
                <a:solidFill>
                  <a:schemeClr val="accent1">
                    <a:lumMod val="50000"/>
                  </a:schemeClr>
                </a:solidFill>
                <a:latin typeface="Source Sans Pro"/>
                <a:ea typeface="Source Sans Pro"/>
                <a:cs typeface="Roboto"/>
                <a:sym typeface="Calibri"/>
              </a:rPr>
              <a:t>Objectives</a:t>
            </a:r>
            <a:endParaRPr lang="en-US" sz="4000">
              <a:solidFill>
                <a:schemeClr val="accent1">
                  <a:lumMod val="50000"/>
                </a:schemeClr>
              </a:solidFill>
              <a:latin typeface="Source Sans Pro"/>
              <a:ea typeface="Source Sans Pro"/>
              <a:cs typeface="Roboto"/>
            </a:endParaRPr>
          </a:p>
        </p:txBody>
      </p:sp>
      <p:sp>
        <p:nvSpPr>
          <p:cNvPr id="99" name="Shape 99"/>
          <p:cNvSpPr txBox="1">
            <a:spLocks noGrp="1"/>
          </p:cNvSpPr>
          <p:nvPr>
            <p:ph idx="1"/>
          </p:nvPr>
        </p:nvSpPr>
        <p:spPr/>
        <p:txBody>
          <a:bodyPr vert="horz" lIns="91440" tIns="45720" rIns="91440" bIns="45720" rtlCol="0" anchor="t">
            <a:noAutofit/>
          </a:bodyPr>
          <a:lstStyle/>
          <a:p>
            <a:pPr marL="0" indent="0">
              <a:buNone/>
            </a:pPr>
            <a:r>
              <a:rPr lang="en-US" sz="2000">
                <a:solidFill>
                  <a:schemeClr val="accent1">
                    <a:lumMod val="50000"/>
                  </a:schemeClr>
                </a:solidFill>
                <a:latin typeface="Source Sans Pro"/>
                <a:ea typeface="Source Sans Pro"/>
                <a:cs typeface="Roboto"/>
              </a:rPr>
              <a:t>By the end of this presentation, you will be able to:</a:t>
            </a:r>
          </a:p>
          <a:p>
            <a:pPr>
              <a:buFont typeface="Arial,Sans-Serif" panose="020B0604020202020204" pitchFamily="34" charset="0"/>
            </a:pPr>
            <a:r>
              <a:rPr lang="en-US" sz="2000">
                <a:solidFill>
                  <a:srgbClr val="000000"/>
                </a:solidFill>
                <a:latin typeface="Source Sans Pro"/>
                <a:ea typeface="Source Sans Pro"/>
                <a:cs typeface="Calibri"/>
              </a:rPr>
              <a:t>Understand key elements from a SAMPLE history for a patient with difficulty in breathing</a:t>
            </a:r>
          </a:p>
          <a:p>
            <a:pPr>
              <a:buFont typeface="Arial,Sans-Serif" panose="020B0604020202020204" pitchFamily="34" charset="0"/>
            </a:pPr>
            <a:r>
              <a:rPr lang="en-US" sz="2000">
                <a:solidFill>
                  <a:srgbClr val="000000"/>
                </a:solidFill>
                <a:latin typeface="Source Sans Pro"/>
                <a:ea typeface="Source Sans Pro"/>
                <a:cs typeface="Calibri"/>
              </a:rPr>
              <a:t>Recognize key history findings suggestive of different causes of difficulty in breathing.</a:t>
            </a:r>
          </a:p>
          <a:p>
            <a:pPr>
              <a:buFont typeface="Arial,Sans-Serif" panose="020B0604020202020204" pitchFamily="34" charset="0"/>
            </a:pPr>
            <a:r>
              <a:rPr lang="en-US" sz="2000">
                <a:solidFill>
                  <a:srgbClr val="000000"/>
                </a:solidFill>
                <a:latin typeface="Source Sans Pro"/>
                <a:ea typeface="Source Sans Pro"/>
                <a:cs typeface="Calibri"/>
              </a:rPr>
              <a:t>Describe how to perform a secondary exam for a patient with difficulty in breathing </a:t>
            </a:r>
          </a:p>
          <a:p>
            <a:pPr>
              <a:buFont typeface="Arial,Sans-Serif" panose="020B0604020202020204" pitchFamily="34" charset="0"/>
            </a:pPr>
            <a:r>
              <a:rPr lang="en-US" sz="2000">
                <a:solidFill>
                  <a:srgbClr val="000000"/>
                </a:solidFill>
                <a:latin typeface="Source Sans Pro"/>
                <a:ea typeface="Source Sans Pro"/>
                <a:cs typeface="Calibri"/>
              </a:rPr>
              <a:t>Recognize the signs of difficulty in breathing </a:t>
            </a:r>
          </a:p>
          <a:p>
            <a:pPr>
              <a:buFont typeface="Arial,Sans-Serif" panose="020B0604020202020204" pitchFamily="34" charset="0"/>
            </a:pPr>
            <a:r>
              <a:rPr lang="en-US" sz="2000">
                <a:solidFill>
                  <a:srgbClr val="000000"/>
                </a:solidFill>
                <a:latin typeface="Source Sans Pro"/>
                <a:ea typeface="Source Sans Pro"/>
                <a:cs typeface="Calibri"/>
              </a:rPr>
              <a:t>List the high-risk causes of difficulty in breathing </a:t>
            </a:r>
          </a:p>
          <a:p>
            <a:pPr>
              <a:buFont typeface="Arial,Sans-Serif" panose="020B0604020202020204" pitchFamily="34" charset="0"/>
            </a:pPr>
            <a:r>
              <a:rPr lang="en-US" sz="2000">
                <a:solidFill>
                  <a:srgbClr val="000000"/>
                </a:solidFill>
                <a:latin typeface="Source Sans Pro"/>
                <a:ea typeface="Source Sans Pro"/>
                <a:cs typeface="Calibri"/>
              </a:rPr>
              <a:t>Describe critical actions to manage patients with difficulty in breathing </a:t>
            </a:r>
          </a:p>
          <a:p>
            <a:pPr>
              <a:buFont typeface="Arial,Sans-Serif" panose="020B0604020202020204" pitchFamily="34" charset="0"/>
            </a:pPr>
            <a:r>
              <a:rPr lang="en-US" sz="2000">
                <a:solidFill>
                  <a:srgbClr val="000000"/>
                </a:solidFill>
                <a:latin typeface="Source Sans Pro"/>
                <a:ea typeface="Source Sans Pro"/>
                <a:cs typeface="Calibri"/>
              </a:rPr>
              <a:t>Identify essential skills for high-risk causes of difficulty in breathing</a:t>
            </a:r>
            <a:endParaRPr lang="en-US" sz="2000"/>
          </a:p>
          <a:p>
            <a:pPr>
              <a:buFont typeface="Arial,Sans-Serif" panose="020B0604020202020204" pitchFamily="34" charset="0"/>
            </a:pPr>
            <a:r>
              <a:rPr lang="en-US" sz="2000">
                <a:solidFill>
                  <a:srgbClr val="000000"/>
                </a:solidFill>
                <a:latin typeface="Source Sans Pro"/>
                <a:ea typeface="Source Sans Pro"/>
                <a:cs typeface="Calibri"/>
              </a:rPr>
              <a:t>Describe special </a:t>
            </a:r>
            <a:r>
              <a:rPr lang="en-US" sz="2000" err="1">
                <a:solidFill>
                  <a:srgbClr val="000000"/>
                </a:solidFill>
                <a:latin typeface="Source Sans Pro"/>
                <a:ea typeface="Source Sans Pro"/>
                <a:cs typeface="Calibri"/>
              </a:rPr>
              <a:t>paediatric</a:t>
            </a:r>
            <a:r>
              <a:rPr lang="en-US" sz="2000">
                <a:solidFill>
                  <a:srgbClr val="000000"/>
                </a:solidFill>
                <a:latin typeface="Source Sans Pro"/>
                <a:ea typeface="Source Sans Pro"/>
                <a:cs typeface="Calibri"/>
              </a:rPr>
              <a:t> considerations for difficulty in breathing</a:t>
            </a:r>
          </a:p>
          <a:p>
            <a:pPr>
              <a:buFont typeface="Arial,Sans-Serif" panose="020B0604020202020204" pitchFamily="34" charset="0"/>
            </a:pPr>
            <a:r>
              <a:rPr lang="en-US" sz="2000">
                <a:solidFill>
                  <a:srgbClr val="000000"/>
                </a:solidFill>
                <a:latin typeface="Source Sans Pro"/>
                <a:ea typeface="Source Sans Pro"/>
                <a:cs typeface="Calibri"/>
              </a:rPr>
              <a:t>Consider the disposition and transport of patients with difficulty in breathing</a:t>
            </a:r>
          </a:p>
          <a:p>
            <a:pPr>
              <a:buFont typeface="Arial,Sans-Serif" panose="020B0604020202020204" pitchFamily="34" charset="0"/>
            </a:pPr>
            <a:endParaRPr lang="en-US" sz="2000">
              <a:solidFill>
                <a:srgbClr val="000000"/>
              </a:solidFill>
              <a:latin typeface="Source Sans Pro"/>
              <a:cs typeface="Calibri"/>
            </a:endParaRPr>
          </a:p>
          <a:p>
            <a:pPr>
              <a:buFont typeface="Arial,Sans-Serif" panose="020B0604020202020204" pitchFamily="34" charset="0"/>
            </a:pPr>
            <a:endParaRPr lang="en-US" sz="2000"/>
          </a:p>
          <a:p>
            <a:pPr>
              <a:buFont typeface="Arial,Sans-Serif" panose="020B0604020202020204" pitchFamily="34" charset="0"/>
            </a:pPr>
            <a:endParaRPr lang="en-US" sz="2000">
              <a:solidFill>
                <a:srgbClr val="000000"/>
              </a:solidFill>
              <a:latin typeface="Source Sans Pro"/>
              <a:cs typeface="Calibri"/>
            </a:endParaRPr>
          </a:p>
          <a:p>
            <a:pPr marL="0" indent="0">
              <a:buNone/>
            </a:pPr>
            <a:endParaRPr lang="en-US" sz="2000">
              <a:solidFill>
                <a:srgbClr val="000000"/>
              </a:solidFill>
              <a:latin typeface="Source Sans Pro"/>
              <a:ea typeface="Source Sans Pro"/>
              <a:cs typeface="Calibri"/>
            </a:endParaRPr>
          </a:p>
          <a:p>
            <a:endParaRPr lang="en-US" sz="2000">
              <a:solidFill>
                <a:schemeClr val="accent1">
                  <a:lumMod val="50000"/>
                </a:schemeClr>
              </a:solidFill>
              <a:latin typeface="Source Sans Pro"/>
              <a:ea typeface="Source Sans Pro"/>
              <a:cs typeface="Roboto"/>
            </a:endParaRPr>
          </a:p>
          <a:p>
            <a:endParaRPr lang="en-US" sz="2000">
              <a:solidFill>
                <a:schemeClr val="accent1">
                  <a:lumMod val="50000"/>
                </a:schemeClr>
              </a:solidFill>
              <a:latin typeface="Source Sans Pro"/>
              <a:ea typeface="Source Sans Pro"/>
              <a:cs typeface="Roboto"/>
            </a:endParaRPr>
          </a:p>
        </p:txBody>
      </p:sp>
    </p:spTree>
    <p:extLst>
      <p:ext uri="{BB962C8B-B14F-4D97-AF65-F5344CB8AC3E}">
        <p14:creationId xmlns:p14="http://schemas.microsoft.com/office/powerpoint/2010/main" val="3049693208"/>
      </p:ext>
    </p:extLst>
  </p:cSld>
  <p:clrMapOvr>
    <a:masterClrMapping/>
  </p:clrMapOvr>
  <p:transition spd="slow" advTm="18998">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P</a:t>
            </a:r>
            <a:r>
              <a:rPr lang="en-US" sz="4000">
                <a:solidFill>
                  <a:srgbClr val="1F3864"/>
                </a:solidFill>
                <a:latin typeface="Source Sans Pro"/>
                <a:ea typeface="Source Sans Pro"/>
              </a:rPr>
              <a:t>: Past Medical History</a:t>
            </a:r>
          </a:p>
        </p:txBody>
      </p:sp>
      <p:sp>
        <p:nvSpPr>
          <p:cNvPr id="5" name="Content Placeholder 2"/>
          <p:cNvSpPr>
            <a:spLocks noGrp="1"/>
          </p:cNvSpPr>
          <p:nvPr>
            <p:ph idx="1"/>
          </p:nvPr>
        </p:nvSpPr>
        <p:spPr>
          <a:xfrm>
            <a:off x="1075765" y="1825625"/>
            <a:ext cx="9692927" cy="4351338"/>
          </a:xfrm>
        </p:spPr>
        <p:txBody>
          <a:bodyPr vert="horz" lIns="91440" tIns="45720" rIns="91440" bIns="45720" rtlCol="0" anchor="t">
            <a:normAutofit/>
          </a:bodyPr>
          <a:lstStyle/>
          <a:p>
            <a:pPr marL="0" indent="0">
              <a:buNone/>
            </a:pPr>
            <a:r>
              <a:rPr lang="en-US" sz="2400" b="1">
                <a:latin typeface="Source Sans Pro"/>
                <a:ea typeface="Source Sans Pro"/>
              </a:rPr>
              <a:t>ASK</a:t>
            </a:r>
            <a:endParaRPr lang="en-US" sz="2400">
              <a:latin typeface="Source Sans Pro"/>
              <a:ea typeface="Source Sans Pro"/>
              <a:cs typeface="Calibri" panose="020F0502020204030204"/>
            </a:endParaRPr>
          </a:p>
          <a:p>
            <a:pPr lvl="1"/>
            <a:r>
              <a:rPr lang="en-US">
                <a:latin typeface="Source Sans Pro"/>
                <a:ea typeface="Source Sans Pro"/>
              </a:rPr>
              <a:t>History of asthma or chronic obstructive pulmonary disorder (COPD)?</a:t>
            </a:r>
            <a:endParaRPr lang="en-US">
              <a:latin typeface="Source Sans Pro"/>
              <a:ea typeface="Source Sans Pro"/>
              <a:cs typeface="Calibri"/>
            </a:endParaRPr>
          </a:p>
          <a:p>
            <a:pPr lvl="1"/>
            <a:r>
              <a:rPr lang="en-US">
                <a:latin typeface="Source Sans Pro"/>
                <a:ea typeface="Source Sans Pro"/>
              </a:rPr>
              <a:t>History of heart disease or kidney disease?</a:t>
            </a:r>
            <a:endParaRPr lang="en-US">
              <a:latin typeface="Source Sans Pro"/>
              <a:ea typeface="Source Sans Pro"/>
              <a:cs typeface="Calibri"/>
            </a:endParaRPr>
          </a:p>
          <a:p>
            <a:pPr lvl="1"/>
            <a:r>
              <a:rPr lang="en-US">
                <a:latin typeface="Source Sans Pro"/>
                <a:ea typeface="Source Sans Pro"/>
              </a:rPr>
              <a:t>History of tuberculosis or cancer? </a:t>
            </a:r>
          </a:p>
          <a:p>
            <a:pPr lvl="1"/>
            <a:endParaRPr lang="en-US">
              <a:solidFill>
                <a:schemeClr val="accent2"/>
              </a:solidFill>
              <a:latin typeface="Source Sans Pro"/>
              <a:ea typeface="Source Sans Pro"/>
            </a:endParaRPr>
          </a:p>
          <a:p>
            <a:pPr marL="457200" lvl="1" indent="0">
              <a:buNone/>
            </a:pPr>
            <a:r>
              <a:rPr lang="en-US">
                <a:solidFill>
                  <a:schemeClr val="accent2"/>
                </a:solidFill>
                <a:latin typeface="Source Sans Pro"/>
                <a:ea typeface="Source Sans Pro"/>
              </a:rPr>
              <a:t>THINK</a:t>
            </a:r>
            <a:endParaRPr lang="en-US">
              <a:solidFill>
                <a:schemeClr val="accent2"/>
              </a:solidFill>
              <a:latin typeface="Source Sans Pro"/>
              <a:ea typeface="Source Sans Pro"/>
              <a:cs typeface="Calibri"/>
            </a:endParaRPr>
          </a:p>
          <a:p>
            <a:pPr lvl="1"/>
            <a:r>
              <a:rPr lang="en-US">
                <a:latin typeface="Source Sans Pro"/>
                <a:ea typeface="Source Sans Pro"/>
              </a:rPr>
              <a:t>Asthma and COPD cause episodes of DIB.</a:t>
            </a:r>
            <a:endParaRPr lang="en-US">
              <a:latin typeface="Source Sans Pro"/>
              <a:ea typeface="Source Sans Pro"/>
              <a:cs typeface="Calibri"/>
            </a:endParaRPr>
          </a:p>
          <a:p>
            <a:pPr lvl="1"/>
            <a:r>
              <a:rPr lang="en-US">
                <a:latin typeface="Source Sans Pro"/>
                <a:ea typeface="Source Sans Pro"/>
              </a:rPr>
              <a:t>Heart or kidney failure can cause a fluid build-up in the lungs.</a:t>
            </a:r>
            <a:endParaRPr lang="en-US">
              <a:latin typeface="Source Sans Pro"/>
              <a:ea typeface="Source Sans Pro"/>
              <a:cs typeface="Calibri"/>
            </a:endParaRPr>
          </a:p>
          <a:p>
            <a:pPr lvl="1"/>
            <a:r>
              <a:rPr lang="en-US">
                <a:latin typeface="Source Sans Pro"/>
                <a:ea typeface="Source Sans Pro"/>
              </a:rPr>
              <a:t>Heart attacks may present with difficulty in breathing.</a:t>
            </a:r>
            <a:endParaRPr lang="en-US">
              <a:latin typeface="Source Sans Pro"/>
              <a:ea typeface="Source Sans Pro"/>
              <a:cs typeface="Calibri"/>
            </a:endParaRPr>
          </a:p>
          <a:p>
            <a:pPr lvl="1"/>
            <a:r>
              <a:rPr lang="en-US">
                <a:latin typeface="Source Sans Pro"/>
                <a:ea typeface="Source Sans Pro"/>
              </a:rPr>
              <a:t>Pericardial effusions and pleural effusions can be caused by cancer, tuberculosis or kidney problems.</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501370"/>
            <a:ext cx="1076641" cy="1132074"/>
          </a:xfrm>
          <a:prstGeom prst="rect">
            <a:avLst/>
          </a:prstGeom>
        </p:spPr>
      </p:pic>
    </p:spTree>
    <p:extLst>
      <p:ext uri="{BB962C8B-B14F-4D97-AF65-F5344CB8AC3E}">
        <p14:creationId xmlns:p14="http://schemas.microsoft.com/office/powerpoint/2010/main" val="1699166553"/>
      </p:ext>
    </p:extLst>
  </p:cSld>
  <p:clrMapOvr>
    <a:masterClrMapping/>
  </p:clrMapOvr>
  <mc:AlternateContent xmlns:mc="http://schemas.openxmlformats.org/markup-compatibility/2006" xmlns:p14="http://schemas.microsoft.com/office/powerpoint/2010/main">
    <mc:Choice Requires="p14">
      <p:transition spd="slow" p14:dur="2000" advTm="67312"/>
    </mc:Choice>
    <mc:Fallback xmlns="">
      <p:transition spd="slow" advTm="6731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P</a:t>
            </a:r>
            <a:r>
              <a:rPr lang="en-US" sz="4000">
                <a:solidFill>
                  <a:srgbClr val="1F3864"/>
                </a:solidFill>
                <a:latin typeface="Source Sans Pro"/>
                <a:ea typeface="Source Sans Pro"/>
              </a:rPr>
              <a:t>: Past Medical History</a:t>
            </a:r>
          </a:p>
        </p:txBody>
      </p:sp>
      <p:sp>
        <p:nvSpPr>
          <p:cNvPr id="5" name="Content Placeholder 2"/>
          <p:cNvSpPr>
            <a:spLocks noGrp="1"/>
          </p:cNvSpPr>
          <p:nvPr>
            <p:ph idx="1"/>
          </p:nvPr>
        </p:nvSpPr>
        <p:spPr>
          <a:xfrm>
            <a:off x="1237129" y="1825625"/>
            <a:ext cx="9531563" cy="4351338"/>
          </a:xfrm>
        </p:spPr>
        <p:txBody>
          <a:bodyPr vert="horz" lIns="91440" tIns="45720" rIns="91440" bIns="45720" rtlCol="0" anchor="t">
            <a:normAutofit lnSpcReduction="10000"/>
          </a:bodyPr>
          <a:lstStyle/>
          <a:p>
            <a:pPr marL="0" indent="0">
              <a:buNone/>
            </a:pPr>
            <a:r>
              <a:rPr lang="en-US" b="1">
                <a:latin typeface="Source Sans Pro"/>
                <a:ea typeface="Source Sans Pro"/>
              </a:rPr>
              <a:t>ASK</a:t>
            </a:r>
            <a:endParaRPr lang="en-US">
              <a:latin typeface="Source Sans Pro"/>
              <a:ea typeface="Source Sans Pro"/>
              <a:cs typeface="Calibri" panose="020F0502020204030204"/>
            </a:endParaRPr>
          </a:p>
          <a:p>
            <a:pPr lvl="1"/>
            <a:r>
              <a:rPr lang="en-US">
                <a:latin typeface="Source Sans Pro"/>
                <a:ea typeface="Source Sans Pro"/>
              </a:rPr>
              <a:t>History of diabetes?</a:t>
            </a:r>
            <a:endParaRPr lang="en-US">
              <a:latin typeface="Source Sans Pro"/>
              <a:ea typeface="Source Sans Pro"/>
              <a:cs typeface="Calibri"/>
            </a:endParaRPr>
          </a:p>
          <a:p>
            <a:pPr lvl="1"/>
            <a:r>
              <a:rPr lang="en-US">
                <a:latin typeface="Source Sans Pro"/>
                <a:ea typeface="Source Sans Pro"/>
              </a:rPr>
              <a:t>History of smoking? </a:t>
            </a:r>
          </a:p>
          <a:p>
            <a:pPr lvl="1"/>
            <a:r>
              <a:rPr lang="en-US">
                <a:latin typeface="Source Sans Pro"/>
                <a:ea typeface="Source Sans Pro"/>
              </a:rPr>
              <a:t>History of HIV? </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a:p>
            <a:pPr marL="0" indent="0">
              <a:buNone/>
            </a:pPr>
            <a:r>
              <a:rPr lang="en-US">
                <a:solidFill>
                  <a:schemeClr val="accent2"/>
                </a:solidFill>
                <a:latin typeface="Source Sans Pro"/>
                <a:ea typeface="Source Sans Pro"/>
              </a:rPr>
              <a:t>THINK</a:t>
            </a:r>
            <a:endParaRPr lang="en-US">
              <a:solidFill>
                <a:schemeClr val="accent2"/>
              </a:solidFill>
              <a:latin typeface="Source Sans Pro"/>
              <a:ea typeface="Source Sans Pro"/>
              <a:cs typeface="Calibri"/>
            </a:endParaRPr>
          </a:p>
          <a:p>
            <a:pPr marL="685800" lvl="2">
              <a:spcBef>
                <a:spcPts val="1000"/>
              </a:spcBef>
            </a:pPr>
            <a:r>
              <a:rPr lang="en-US" sz="2400">
                <a:latin typeface="Source Sans Pro"/>
                <a:ea typeface="Source Sans Pro"/>
              </a:rPr>
              <a:t>Diabetics can have fast breathing from diabetic ketoacidosis.</a:t>
            </a:r>
            <a:endParaRPr lang="en-US" sz="2400">
              <a:solidFill>
                <a:srgbClr val="FF0000"/>
              </a:solidFill>
              <a:latin typeface="Source Sans Pro"/>
              <a:ea typeface="Source Sans Pro"/>
            </a:endParaRPr>
          </a:p>
          <a:p>
            <a:pPr lvl="1"/>
            <a:r>
              <a:rPr lang="en-US">
                <a:latin typeface="Source Sans Pro"/>
                <a:ea typeface="Source Sans Pro"/>
              </a:rPr>
              <a:t>Smoking increases the risk of asthma, COPD, lung cancer, heart attack.</a:t>
            </a:r>
            <a:endParaRPr lang="en-US">
              <a:latin typeface="Source Sans Pro"/>
              <a:ea typeface="Source Sans Pro"/>
              <a:cs typeface="Calibri"/>
            </a:endParaRPr>
          </a:p>
          <a:p>
            <a:pPr lvl="1"/>
            <a:r>
              <a:rPr lang="en-US">
                <a:latin typeface="Source Sans Pro"/>
                <a:ea typeface="Source Sans Pro"/>
              </a:rPr>
              <a:t>HIV increases the risk of infection.</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a:p>
            <a:pPr lvl="1"/>
            <a:endParaRPr lang="en-US">
              <a:latin typeface="Source Sans Pro"/>
              <a:ea typeface="Source Sans Pro"/>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748505"/>
            <a:ext cx="1076641" cy="1132074"/>
          </a:xfrm>
          <a:prstGeom prst="rect">
            <a:avLst/>
          </a:prstGeom>
        </p:spPr>
      </p:pic>
      <p:pic>
        <p:nvPicPr>
          <p:cNvPr id="3" name="Picture 3" descr="A picture containing vector graphics&#10;&#10;Description automatically generated">
            <a:extLst>
              <a:ext uri="{FF2B5EF4-FFF2-40B4-BE49-F238E27FC236}">
                <a16:creationId xmlns:a16="http://schemas.microsoft.com/office/drawing/2014/main" id="{9698CDEA-AD2F-BB9E-5977-BA32ECCB29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0202" y="1884565"/>
            <a:ext cx="2110903" cy="2110903"/>
          </a:xfrm>
          <a:prstGeom prst="rect">
            <a:avLst/>
          </a:prstGeom>
        </p:spPr>
      </p:pic>
    </p:spTree>
    <p:extLst>
      <p:ext uri="{BB962C8B-B14F-4D97-AF65-F5344CB8AC3E}">
        <p14:creationId xmlns:p14="http://schemas.microsoft.com/office/powerpoint/2010/main" val="2510479875"/>
      </p:ext>
    </p:extLst>
  </p:cSld>
  <p:clrMapOvr>
    <a:masterClrMapping/>
  </p:clrMapOvr>
  <mc:AlternateContent xmlns:mc="http://schemas.openxmlformats.org/markup-compatibility/2006" xmlns:p14="http://schemas.microsoft.com/office/powerpoint/2010/main">
    <mc:Choice Requires="p14">
      <p:transition spd="slow" p14:dur="2000" advTm="44309"/>
    </mc:Choice>
    <mc:Fallback xmlns="">
      <p:transition spd="slow" advTm="4430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L</a:t>
            </a:r>
            <a:r>
              <a:rPr lang="en-US" sz="4000">
                <a:solidFill>
                  <a:srgbClr val="1F3864"/>
                </a:solidFill>
                <a:latin typeface="Source Sans Pro"/>
                <a:ea typeface="Source Sans Pro"/>
              </a:rPr>
              <a:t>: Last Oral Intake</a:t>
            </a:r>
          </a:p>
        </p:txBody>
      </p:sp>
      <p:sp>
        <p:nvSpPr>
          <p:cNvPr id="5" name="Content Placeholder 2"/>
          <p:cNvSpPr>
            <a:spLocks noGrp="1"/>
          </p:cNvSpPr>
          <p:nvPr>
            <p:ph idx="1"/>
          </p:nvPr>
        </p:nvSpPr>
        <p:spPr>
          <a:xfrm>
            <a:off x="1326776" y="1825625"/>
            <a:ext cx="9441916" cy="4351338"/>
          </a:xfrm>
        </p:spPr>
        <p:txBody>
          <a:bodyPr vert="horz" lIns="91440" tIns="45720" rIns="91440" bIns="45720" rtlCol="0" anchor="t">
            <a:normAutofit/>
          </a:bodyPr>
          <a:lstStyle/>
          <a:p>
            <a:pPr marL="0" indent="0">
              <a:buNone/>
            </a:pPr>
            <a:r>
              <a:rPr lang="en-US" b="1">
                <a:latin typeface="Source Sans Pro" panose="020B0503030403020204" pitchFamily="34" charset="0"/>
                <a:ea typeface="Source Sans Pro" panose="020B0503030403020204" pitchFamily="34" charset="0"/>
              </a:rPr>
              <a:t>ASK</a:t>
            </a:r>
            <a:endParaRPr lang="en-US">
              <a:latin typeface="Source Sans Pro" panose="020B0503030403020204" pitchFamily="34" charset="0"/>
              <a:ea typeface="Source Sans Pro" panose="020B0503030403020204" pitchFamily="34" charset="0"/>
              <a:cs typeface="Calibri" panose="020F0502020204030204"/>
            </a:endParaRPr>
          </a:p>
          <a:p>
            <a:pPr lvl="1"/>
            <a:r>
              <a:rPr lang="en-US">
                <a:latin typeface="Source Sans Pro" panose="020B0503030403020204" pitchFamily="34" charset="0"/>
                <a:ea typeface="Source Sans Pro" panose="020B0503030403020204" pitchFamily="34" charset="0"/>
              </a:rPr>
              <a:t>When did the patient last eat or drink?</a:t>
            </a:r>
            <a:endParaRPr lang="en-US">
              <a:latin typeface="Source Sans Pro" panose="020B0503030403020204" pitchFamily="34" charset="0"/>
              <a:ea typeface="Source Sans Pro" panose="020B0503030403020204" pitchFamily="34" charset="0"/>
              <a:cs typeface="Calibri"/>
            </a:endParaRPr>
          </a:p>
          <a:p>
            <a:pPr lvl="1"/>
            <a:endParaRPr lang="en-US">
              <a:latin typeface="Source Sans Pro" panose="020B0503030403020204" pitchFamily="34" charset="0"/>
              <a:ea typeface="Source Sans Pro" panose="020B0503030403020204" pitchFamily="34" charset="0"/>
            </a:endParaRPr>
          </a:p>
          <a:p>
            <a:pPr lvl="1"/>
            <a:endParaRPr lang="en-US">
              <a:latin typeface="Source Sans Pro" panose="020B0503030403020204" pitchFamily="34" charset="0"/>
              <a:ea typeface="Source Sans Pro" panose="020B0503030403020204" pitchFamily="34" charset="0"/>
            </a:endParaRPr>
          </a:p>
          <a:p>
            <a:pPr lvl="1"/>
            <a:endParaRPr lang="en-US">
              <a:latin typeface="Source Sans Pro" panose="020B0503030403020204" pitchFamily="34" charset="0"/>
              <a:ea typeface="Source Sans Pro" panose="020B0503030403020204" pitchFamily="34" charset="0"/>
            </a:endParaRPr>
          </a:p>
          <a:p>
            <a:pPr lvl="1"/>
            <a:endParaRPr lang="en-US">
              <a:latin typeface="Source Sans Pro" panose="020B0503030403020204" pitchFamily="34" charset="0"/>
              <a:ea typeface="Source Sans Pro" panose="020B0503030403020204" pitchFamily="34" charset="0"/>
            </a:endParaRPr>
          </a:p>
          <a:p>
            <a:pPr marL="0" indent="0">
              <a:buNone/>
            </a:pPr>
            <a:r>
              <a:rPr lang="en-US">
                <a:solidFill>
                  <a:schemeClr val="accent2"/>
                </a:solidFill>
                <a:latin typeface="Source Sans Pro" panose="020B0503030403020204" pitchFamily="34" charset="0"/>
                <a:ea typeface="Source Sans Pro" panose="020B0503030403020204" pitchFamily="34" charset="0"/>
              </a:rPr>
              <a:t>THINK</a:t>
            </a:r>
            <a:endParaRPr lang="en-US">
              <a:solidFill>
                <a:schemeClr val="accent2"/>
              </a:solidFill>
              <a:latin typeface="Source Sans Pro" panose="020B0503030403020204" pitchFamily="34" charset="0"/>
              <a:ea typeface="Source Sans Pro" panose="020B0503030403020204" pitchFamily="34" charset="0"/>
              <a:cs typeface="Calibri"/>
            </a:endParaRPr>
          </a:p>
          <a:p>
            <a:pPr lvl="1"/>
            <a:r>
              <a:rPr lang="en-US">
                <a:latin typeface="Source Sans Pro" panose="020B0503030403020204" pitchFamily="34" charset="0"/>
                <a:ea typeface="Source Sans Pro" panose="020B0503030403020204" pitchFamily="34" charset="0"/>
              </a:rPr>
              <a:t>Full stomach puts the patient at risk for vomiting and aspiration.</a:t>
            </a:r>
            <a:endParaRPr lang="en-US">
              <a:latin typeface="Source Sans Pro" panose="020B0503030403020204" pitchFamily="34" charset="0"/>
              <a:ea typeface="Source Sans Pro" panose="020B0503030403020204" pitchFamily="34" charset="0"/>
              <a:cs typeface="Calibri"/>
            </a:endParaRPr>
          </a:p>
          <a:p>
            <a:pPr lvl="1"/>
            <a:endParaRPr lang="en-US">
              <a:latin typeface="Source Sans Pro" panose="020B0503030403020204" pitchFamily="34" charset="0"/>
              <a:ea typeface="Source Sans Pro" panose="020B0503030403020204" pitchFamily="34" charset="0"/>
            </a:endParaRPr>
          </a:p>
          <a:p>
            <a:pPr lvl="1"/>
            <a:endParaRPr lang="en-US">
              <a:latin typeface="Source Sans Pro" panose="020B0503030403020204" pitchFamily="34" charset="0"/>
              <a:ea typeface="Source Sans Pro" panose="020B0503030403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301" y="4624937"/>
            <a:ext cx="1076641" cy="1132074"/>
          </a:xfrm>
          <a:prstGeom prst="rect">
            <a:avLst/>
          </a:prstGeom>
        </p:spPr>
      </p:pic>
      <p:pic>
        <p:nvPicPr>
          <p:cNvPr id="3" name="Picture 3">
            <a:extLst>
              <a:ext uri="{FF2B5EF4-FFF2-40B4-BE49-F238E27FC236}">
                <a16:creationId xmlns:a16="http://schemas.microsoft.com/office/drawing/2014/main" id="{62FB8F0E-1F73-7AEE-3220-99AD626553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9706" y="1772399"/>
            <a:ext cx="2354094" cy="2354094"/>
          </a:xfrm>
          <a:prstGeom prst="rect">
            <a:avLst/>
          </a:prstGeom>
        </p:spPr>
      </p:pic>
    </p:spTree>
    <p:extLst>
      <p:ext uri="{BB962C8B-B14F-4D97-AF65-F5344CB8AC3E}">
        <p14:creationId xmlns:p14="http://schemas.microsoft.com/office/powerpoint/2010/main" val="1485429818"/>
      </p:ext>
    </p:extLst>
  </p:cSld>
  <p:clrMapOvr>
    <a:masterClrMapping/>
  </p:clrMapOvr>
  <mc:AlternateContent xmlns:mc="http://schemas.openxmlformats.org/markup-compatibility/2006" xmlns:p14="http://schemas.microsoft.com/office/powerpoint/2010/main">
    <mc:Choice Requires="p14">
      <p:transition spd="slow" p14:dur="2000" advTm="12277"/>
    </mc:Choice>
    <mc:Fallback xmlns="">
      <p:transition spd="slow" advTm="1227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5CD9D31-5C29-A5F4-B215-79534682A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7892" y="2319481"/>
            <a:ext cx="2305456" cy="2305456"/>
          </a:xfrm>
          <a:prstGeom prst="rect">
            <a:avLst/>
          </a:prstGeom>
        </p:spPr>
      </p:pic>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E</a:t>
            </a:r>
            <a:r>
              <a:rPr lang="en-US" sz="4000">
                <a:solidFill>
                  <a:srgbClr val="1F3864"/>
                </a:solidFill>
                <a:latin typeface="Source Sans Pro"/>
                <a:ea typeface="Source Sans Pro"/>
              </a:rPr>
              <a:t>: Events Surrounding Illness </a:t>
            </a:r>
          </a:p>
        </p:txBody>
      </p:sp>
      <p:sp>
        <p:nvSpPr>
          <p:cNvPr id="4" name="Content Placeholder 2"/>
          <p:cNvSpPr txBox="1">
            <a:spLocks/>
          </p:cNvSpPr>
          <p:nvPr/>
        </p:nvSpPr>
        <p:spPr>
          <a:xfrm>
            <a:off x="1272988" y="1825625"/>
            <a:ext cx="9495704"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latin typeface="Source Sans Pro" panose="020B0503030403020204" pitchFamily="34" charset="0"/>
                <a:ea typeface="Source Sans Pro" panose="020B0503030403020204" pitchFamily="34" charset="0"/>
              </a:rPr>
              <a:t>ASK</a:t>
            </a:r>
            <a:endParaRPr lang="en-US" dirty="0">
              <a:latin typeface="Source Sans Pro" panose="020B0503030403020204" pitchFamily="34" charset="0"/>
              <a:ea typeface="Source Sans Pro" panose="020B0503030403020204" pitchFamily="34" charset="0"/>
              <a:cs typeface="Calibri" panose="020F0502020204030204"/>
            </a:endParaRPr>
          </a:p>
          <a:p>
            <a:pPr lvl="1"/>
            <a:r>
              <a:rPr lang="en-US" dirty="0">
                <a:latin typeface="Source Sans Pro" panose="020B0503030403020204" pitchFamily="34" charset="0"/>
                <a:ea typeface="Source Sans Pro" panose="020B0503030403020204" pitchFamily="34" charset="0"/>
              </a:rPr>
              <a:t>What was the person doing when the difficulty in breathing started? </a:t>
            </a:r>
            <a:endParaRPr lang="en-US" dirty="0">
              <a:latin typeface="Source Sans Pro" panose="020B0503030403020204" pitchFamily="34" charset="0"/>
              <a:ea typeface="Source Sans Pro" panose="020B0503030403020204" pitchFamily="34" charset="0"/>
              <a:cs typeface="Calibri"/>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marL="0" indent="0">
              <a:buNone/>
            </a:pPr>
            <a:r>
              <a:rPr lang="en-US" dirty="0">
                <a:solidFill>
                  <a:schemeClr val="accent2"/>
                </a:solidFill>
                <a:latin typeface="Source Sans Pro" panose="020B0503030403020204" pitchFamily="34" charset="0"/>
                <a:ea typeface="Source Sans Pro" panose="020B0503030403020204" pitchFamily="34" charset="0"/>
              </a:rPr>
              <a:t>THINK</a:t>
            </a:r>
            <a:endParaRPr lang="en-US" dirty="0">
              <a:solidFill>
                <a:schemeClr val="accent2"/>
              </a:solidFill>
              <a:latin typeface="Source Sans Pro" panose="020B0503030403020204" pitchFamily="34" charset="0"/>
              <a:ea typeface="Source Sans Pro" panose="020B0503030403020204" pitchFamily="34" charset="0"/>
              <a:cs typeface="Calibri"/>
            </a:endParaRPr>
          </a:p>
          <a:p>
            <a:pPr lvl="1"/>
            <a:r>
              <a:rPr lang="en-US" dirty="0">
                <a:latin typeface="Source Sans Pro" panose="020B0503030403020204" pitchFamily="34" charset="0"/>
                <a:ea typeface="Source Sans Pro" panose="020B0503030403020204" pitchFamily="34" charset="0"/>
              </a:rPr>
              <a:t>If difficulty in breathing after eating, think choking.</a:t>
            </a:r>
            <a:endParaRPr lang="en-US" dirty="0">
              <a:latin typeface="Source Sans Pro" panose="020B0503030403020204" pitchFamily="34" charset="0"/>
              <a:ea typeface="Source Sans Pro" panose="020B0503030403020204" pitchFamily="34" charset="0"/>
              <a:cs typeface="Calibri"/>
            </a:endParaRPr>
          </a:p>
          <a:p>
            <a:pPr lvl="1"/>
            <a:r>
              <a:rPr lang="en-US" dirty="0">
                <a:latin typeface="Source Sans Pro" panose="020B0503030403020204" pitchFamily="34" charset="0"/>
                <a:ea typeface="Source Sans Pro" panose="020B0503030403020204" pitchFamily="34" charset="0"/>
              </a:rPr>
              <a:t>If difficulty in breathing with exercise and chest pain, think heart attack.</a:t>
            </a:r>
            <a:endParaRPr lang="en-US" dirty="0">
              <a:latin typeface="Source Sans Pro" panose="020B0503030403020204" pitchFamily="34" charset="0"/>
              <a:ea typeface="Source Sans Pro" panose="020B0503030403020204" pitchFamily="34" charset="0"/>
              <a:cs typeface="Calibri"/>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301" y="4624937"/>
            <a:ext cx="1076641" cy="1132074"/>
          </a:xfrm>
          <a:prstGeom prst="rect">
            <a:avLst/>
          </a:prstGeom>
        </p:spPr>
      </p:pic>
    </p:spTree>
    <p:extLst>
      <p:ext uri="{BB962C8B-B14F-4D97-AF65-F5344CB8AC3E}">
        <p14:creationId xmlns:p14="http://schemas.microsoft.com/office/powerpoint/2010/main" val="2381694177"/>
      </p:ext>
    </p:extLst>
  </p:cSld>
  <p:clrMapOvr>
    <a:masterClrMapping/>
  </p:clrMapOvr>
  <mc:AlternateContent xmlns:mc="http://schemas.openxmlformats.org/markup-compatibility/2006" xmlns:p14="http://schemas.microsoft.com/office/powerpoint/2010/main">
    <mc:Choice Requires="p14">
      <p:transition spd="slow" p14:dur="2000" advTm="29436"/>
    </mc:Choice>
    <mc:Fallback xmlns="">
      <p:transition spd="slow" advTm="2943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185" y="418676"/>
            <a:ext cx="10515600" cy="1325563"/>
          </a:xfrm>
        </p:spPr>
        <p:txBody>
          <a:bodyPr>
            <a:normAutofit/>
          </a:bodyPr>
          <a:lstStyle/>
          <a:p>
            <a:r>
              <a:rPr lang="en-US" sz="4000" b="1">
                <a:solidFill>
                  <a:srgbClr val="1F3864"/>
                </a:solidFill>
                <a:latin typeface="Source Sans Pro"/>
                <a:ea typeface="Source Sans Pro"/>
              </a:rPr>
              <a:t>E</a:t>
            </a:r>
            <a:r>
              <a:rPr lang="en-US" sz="4000">
                <a:solidFill>
                  <a:srgbClr val="1F3864"/>
                </a:solidFill>
                <a:latin typeface="Source Sans Pro"/>
                <a:ea typeface="Source Sans Pro"/>
              </a:rPr>
              <a:t>: Events Surrounding Illness </a:t>
            </a:r>
          </a:p>
        </p:txBody>
      </p:sp>
      <p:sp>
        <p:nvSpPr>
          <p:cNvPr id="4" name="Content Placeholder 2"/>
          <p:cNvSpPr txBox="1">
            <a:spLocks/>
          </p:cNvSpPr>
          <p:nvPr/>
        </p:nvSpPr>
        <p:spPr>
          <a:xfrm>
            <a:off x="1160185" y="1825625"/>
            <a:ext cx="1051560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latin typeface="Source Sans Pro"/>
                <a:ea typeface="Source Sans Pro"/>
              </a:rPr>
              <a:t>ASK</a:t>
            </a:r>
            <a:endParaRPr lang="en-US">
              <a:latin typeface="Source Sans Pro"/>
              <a:ea typeface="Source Sans Pro"/>
              <a:cs typeface="Calibri" panose="020F0502020204030204"/>
            </a:endParaRPr>
          </a:p>
          <a:p>
            <a:pPr lvl="1"/>
            <a:r>
              <a:rPr lang="en-US">
                <a:latin typeface="Source Sans Pro"/>
                <a:ea typeface="Source Sans Pro"/>
              </a:rPr>
              <a:t>Was the patient found in or near water? </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a:p>
            <a:pPr marL="0" indent="0">
              <a:buNone/>
            </a:pPr>
            <a:r>
              <a:rPr lang="en-US">
                <a:solidFill>
                  <a:schemeClr val="accent2"/>
                </a:solidFill>
                <a:latin typeface="Source Sans Pro"/>
                <a:ea typeface="Source Sans Pro"/>
              </a:rPr>
              <a:t>THINK</a:t>
            </a:r>
            <a:endParaRPr lang="en-US">
              <a:solidFill>
                <a:schemeClr val="accent2"/>
              </a:solidFill>
              <a:latin typeface="Source Sans Pro"/>
              <a:ea typeface="Source Sans Pro"/>
              <a:cs typeface="Calibri"/>
            </a:endParaRPr>
          </a:p>
          <a:p>
            <a:pPr lvl="1"/>
            <a:r>
              <a:rPr lang="en-US">
                <a:latin typeface="Source Sans Pro"/>
                <a:ea typeface="Source Sans Pro"/>
              </a:rPr>
              <a:t>Consider drowning (inhalation of water) if a person is found in or near water.</a:t>
            </a:r>
            <a:endParaRPr lang="en-US" sz="2000">
              <a:latin typeface="Source Sans Pro"/>
              <a:ea typeface="Source Sans Pro"/>
              <a:cs typeface="Calibri"/>
            </a:endParaRPr>
          </a:p>
          <a:p>
            <a:pPr lvl="1"/>
            <a:r>
              <a:rPr lang="en-US" sz="2400">
                <a:latin typeface="Source Sans Pro"/>
                <a:ea typeface="Source Sans Pro"/>
              </a:rPr>
              <a:t>Even a small amount of inhaled water can cause serious lung damage</a:t>
            </a:r>
            <a:r>
              <a:rPr lang="en-US">
                <a:latin typeface="Source Sans Pro"/>
                <a:ea typeface="Source Sans Pro"/>
              </a:rPr>
              <a:t>, which can worsen over time. </a:t>
            </a:r>
            <a:endParaRPr lang="en-US" sz="2400">
              <a:latin typeface="Source Sans Pro"/>
              <a:ea typeface="Source Sans Pro"/>
              <a:cs typeface="Calibri"/>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214" y="3981688"/>
            <a:ext cx="1076641" cy="1132074"/>
          </a:xfrm>
          <a:prstGeom prst="rect">
            <a:avLst/>
          </a:prstGeom>
        </p:spPr>
      </p:pic>
      <p:sp>
        <p:nvSpPr>
          <p:cNvPr id="3" name="Rectangle 2">
            <a:extLst>
              <a:ext uri="{FF2B5EF4-FFF2-40B4-BE49-F238E27FC236}">
                <a16:creationId xmlns:a16="http://schemas.microsoft.com/office/drawing/2014/main" id="{C68252ED-2D99-7951-9F2E-D1AC477D3DDF}"/>
              </a:ext>
            </a:extLst>
          </p:cNvPr>
          <p:cNvSpPr/>
          <p:nvPr/>
        </p:nvSpPr>
        <p:spPr>
          <a:xfrm>
            <a:off x="7028446" y="4926738"/>
            <a:ext cx="1554480" cy="2400657"/>
          </a:xfrm>
          <a:prstGeom prst="rect">
            <a:avLst/>
          </a:prstGeom>
          <a:noFill/>
        </p:spPr>
        <p:txBody>
          <a:bodyPr wrap="square" lIns="91440" tIns="45720" rIns="91440" bIns="45720" anchor="t">
            <a:spAutoFit/>
          </a:bodyPr>
          <a:lstStyle/>
          <a:p>
            <a:pPr algn="ctr"/>
            <a:r>
              <a:rPr lang="en-US" sz="150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sp>
        <p:nvSpPr>
          <p:cNvPr id="5" name="TextBox 4">
            <a:extLst>
              <a:ext uri="{FF2B5EF4-FFF2-40B4-BE49-F238E27FC236}">
                <a16:creationId xmlns:a16="http://schemas.microsoft.com/office/drawing/2014/main" id="{2D429379-314B-49E9-9495-35EB37123222}"/>
              </a:ext>
            </a:extLst>
          </p:cNvPr>
          <p:cNvSpPr txBox="1"/>
          <p:nvPr/>
        </p:nvSpPr>
        <p:spPr>
          <a:xfrm>
            <a:off x="3181473" y="5770698"/>
            <a:ext cx="4309706" cy="812530"/>
          </a:xfrm>
          <a:prstGeom prst="rect">
            <a:avLst/>
          </a:prstGeom>
          <a:noFill/>
        </p:spPr>
        <p:txBody>
          <a:bodyPr wrap="none" rtlCol="0">
            <a:spAutoFit/>
          </a:bodyPr>
          <a:lstStyle/>
          <a:p>
            <a:pPr marL="1371600" marR="0" lvl="3" indent="0" algn="l" defTabSz="914400" rtl="0" eaLnBrk="1" fontAlgn="auto" latinLnBrk="0" hangingPunct="1">
              <a:lnSpc>
                <a:spcPct val="90000"/>
              </a:lnSpc>
              <a:spcBef>
                <a:spcPts val="500"/>
              </a:spcBef>
              <a:spcAft>
                <a:spcPts val="0"/>
              </a:spcAft>
              <a:buClrTx/>
              <a:buSzTx/>
              <a:buFont typeface="Arial"/>
              <a:buNone/>
              <a:tabLst/>
              <a:defRPr/>
            </a:pPr>
            <a:r>
              <a:rPr kumimoji="0" lang="en-US" sz="3200" b="1" i="0" u="none" strike="noStrike" kern="1200" cap="none" spc="0" normalizeH="0" baseline="0" noProof="0">
                <a:ln>
                  <a:noFill/>
                </a:ln>
                <a:solidFill>
                  <a:srgbClr val="ED7D31"/>
                </a:solidFill>
                <a:effectLst/>
                <a:uLnTx/>
                <a:uFillTx/>
                <a:latin typeface="Calibri" panose="020F0502020204030204"/>
                <a:ea typeface="+mn-ea"/>
                <a:cs typeface="+mn-cs"/>
              </a:rPr>
              <a:t>WATCH CLOSELY</a:t>
            </a: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21982210"/>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shape&#10;&#10;Description automatically generated">
            <a:extLst>
              <a:ext uri="{FF2B5EF4-FFF2-40B4-BE49-F238E27FC236}">
                <a16:creationId xmlns:a16="http://schemas.microsoft.com/office/drawing/2014/main" id="{0E93A944-F7D8-7D39-EB49-A93056C72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6791" y="2384117"/>
            <a:ext cx="2018497" cy="2018497"/>
          </a:xfrm>
          <a:prstGeom prst="rect">
            <a:avLst/>
          </a:prstGeom>
        </p:spPr>
      </p:pic>
      <p:sp>
        <p:nvSpPr>
          <p:cNvPr id="4" name="Content Placeholder 2"/>
          <p:cNvSpPr txBox="1">
            <a:spLocks/>
          </p:cNvSpPr>
          <p:nvPr/>
        </p:nvSpPr>
        <p:spPr>
          <a:xfrm>
            <a:off x="989760" y="1940939"/>
            <a:ext cx="9441916"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rPr>
              <a:t>ASK</a:t>
            </a:r>
            <a:endParaRPr lang="en-US" sz="2400">
              <a:latin typeface="Source Sans Pro"/>
              <a:ea typeface="Source Sans Pro"/>
              <a:cs typeface="Calibri" panose="020F0502020204030204"/>
            </a:endParaRPr>
          </a:p>
          <a:p>
            <a:pPr lvl="1"/>
            <a:r>
              <a:rPr lang="en-US">
                <a:latin typeface="Source Sans Pro"/>
                <a:ea typeface="Source Sans Pro"/>
              </a:rPr>
              <a:t>Has there been any exposure to pesticides or inhaled chemicals?</a:t>
            </a:r>
            <a:endParaRPr lang="en-US">
              <a:latin typeface="Source Sans Pro"/>
              <a:ea typeface="Source Sans Pro"/>
              <a:cs typeface="Calibri"/>
            </a:endParaRPr>
          </a:p>
          <a:p>
            <a:pPr marL="457200" lvl="1" indent="0">
              <a:buNone/>
            </a:pPr>
            <a:endParaRPr lang="en-US">
              <a:latin typeface="Source Sans Pro"/>
              <a:ea typeface="Source Sans Pro"/>
            </a:endParaRPr>
          </a:p>
          <a:p>
            <a:pPr lvl="1"/>
            <a:endParaRPr lang="en-US">
              <a:solidFill>
                <a:srgbClr val="000000"/>
              </a:solidFill>
              <a:latin typeface="Source Sans Pro"/>
              <a:ea typeface="Source Sans Pro"/>
            </a:endParaRPr>
          </a:p>
          <a:p>
            <a:pPr lvl="1"/>
            <a:endParaRPr lang="en-US">
              <a:solidFill>
                <a:srgbClr val="000000"/>
              </a:solidFill>
              <a:latin typeface="Source Sans Pro"/>
              <a:ea typeface="Source Sans Pro"/>
            </a:endParaRPr>
          </a:p>
          <a:p>
            <a:pPr lvl="1"/>
            <a:endParaRPr lang="en-US">
              <a:solidFill>
                <a:srgbClr val="000000"/>
              </a:solidFill>
              <a:latin typeface="Source Sans Pro"/>
              <a:ea typeface="Source Sans Pro"/>
            </a:endParaRPr>
          </a:p>
          <a:p>
            <a:pPr marL="0" indent="0">
              <a:buNone/>
            </a:pPr>
            <a:r>
              <a:rPr lang="en-US" sz="2400">
                <a:solidFill>
                  <a:schemeClr val="accent2"/>
                </a:solidFill>
                <a:latin typeface="Source Sans Pro"/>
                <a:ea typeface="Source Sans Pro"/>
              </a:rPr>
              <a:t>THINK</a:t>
            </a:r>
          </a:p>
          <a:p>
            <a:pPr lvl="1"/>
            <a:r>
              <a:rPr lang="en-US">
                <a:latin typeface="Source Sans Pro"/>
                <a:ea typeface="Source Sans Pro"/>
              </a:rPr>
              <a:t>Pesticides used in farming can be absorbed through the skin and cause fluid in the airways and lungs.</a:t>
            </a:r>
            <a:endParaRPr lang="en-US">
              <a:latin typeface="Source Sans Pro"/>
              <a:ea typeface="Source Sans Pro"/>
              <a:cs typeface="Calibri"/>
            </a:endParaRPr>
          </a:p>
          <a:p>
            <a:pPr lvl="1"/>
            <a:r>
              <a:rPr lang="en-US">
                <a:latin typeface="Source Sans Pro"/>
                <a:ea typeface="Source Sans Pro"/>
              </a:rPr>
              <a:t>Exposure to gases from a fire can cause chemical inhalation. </a:t>
            </a:r>
            <a:endParaRPr lang="en-US">
              <a:latin typeface="Source Sans Pro"/>
              <a:ea typeface="Source Sans Pro"/>
              <a:cs typeface="Calibri"/>
            </a:endParaRPr>
          </a:p>
          <a:p>
            <a:pPr lvl="1"/>
            <a:endParaRPr lang="en-US">
              <a:latin typeface="Source Sans Pro"/>
              <a:ea typeface="Source Sans Pro"/>
            </a:endParaRPr>
          </a:p>
        </p:txBody>
      </p:sp>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E</a:t>
            </a:r>
            <a:r>
              <a:rPr lang="en-US" sz="4000">
                <a:solidFill>
                  <a:srgbClr val="1F3864"/>
                </a:solidFill>
                <a:latin typeface="Source Sans Pro"/>
                <a:ea typeface="Source Sans Pro"/>
              </a:rPr>
              <a:t>: Events Surrounding Illness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879" y="4664224"/>
            <a:ext cx="1076641" cy="1132074"/>
          </a:xfrm>
          <a:prstGeom prst="rect">
            <a:avLst/>
          </a:prstGeom>
        </p:spPr>
      </p:pic>
    </p:spTree>
    <p:extLst>
      <p:ext uri="{BB962C8B-B14F-4D97-AF65-F5344CB8AC3E}">
        <p14:creationId xmlns:p14="http://schemas.microsoft.com/office/powerpoint/2010/main" val="2523615951"/>
      </p:ext>
    </p:extLst>
  </p:cSld>
  <p:clrMapOvr>
    <a:masterClrMapping/>
  </p:clrMapOvr>
  <mc:AlternateContent xmlns:mc="http://schemas.openxmlformats.org/markup-compatibility/2006" xmlns:p14="http://schemas.microsoft.com/office/powerpoint/2010/main">
    <mc:Choice Requires="p14">
      <p:transition spd="slow" p14:dur="2000" advTm="33086"/>
    </mc:Choice>
    <mc:Fallback xmlns="">
      <p:transition spd="slow" advTm="3308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E</a:t>
            </a:r>
            <a:r>
              <a:rPr lang="en-US" sz="4000">
                <a:solidFill>
                  <a:srgbClr val="1F3864"/>
                </a:solidFill>
                <a:latin typeface="Source Sans Pro"/>
                <a:ea typeface="Source Sans Pro"/>
              </a:rPr>
              <a:t>: Events Surrounding Illness </a:t>
            </a:r>
          </a:p>
        </p:txBody>
      </p:sp>
      <p:sp>
        <p:nvSpPr>
          <p:cNvPr id="4" name="Content Placeholder 2"/>
          <p:cNvSpPr txBox="1">
            <a:spLocks/>
          </p:cNvSpPr>
          <p:nvPr/>
        </p:nvSpPr>
        <p:spPr>
          <a:xfrm>
            <a:off x="1380565" y="1825625"/>
            <a:ext cx="9388127"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latin typeface="Source Sans Pro"/>
                <a:ea typeface="Source Sans Pro"/>
              </a:rPr>
              <a:t>ASK</a:t>
            </a:r>
            <a:endParaRPr lang="en-US" sz="2400">
              <a:latin typeface="Source Sans Pro"/>
              <a:ea typeface="Source Sans Pro"/>
            </a:endParaRPr>
          </a:p>
          <a:p>
            <a:pPr lvl="1"/>
            <a:r>
              <a:rPr lang="en-US">
                <a:latin typeface="Source Sans Pro"/>
                <a:ea typeface="Source Sans Pro"/>
              </a:rPr>
              <a:t>Has there been any recent trauma? </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a:p>
            <a:pPr lvl="1"/>
            <a:endParaRPr lang="en-US">
              <a:latin typeface="Source Sans Pro"/>
              <a:ea typeface="Source Sans Pro"/>
            </a:endParaRPr>
          </a:p>
          <a:p>
            <a:r>
              <a:rPr lang="en-US" sz="2400">
                <a:solidFill>
                  <a:schemeClr val="accent2"/>
                </a:solidFill>
                <a:latin typeface="Source Sans Pro"/>
                <a:ea typeface="Source Sans Pro"/>
              </a:rPr>
              <a:t>THINK</a:t>
            </a:r>
            <a:endParaRPr lang="en-US" sz="2400">
              <a:solidFill>
                <a:schemeClr val="accent2"/>
              </a:solidFill>
              <a:latin typeface="Source Sans Pro"/>
              <a:ea typeface="Source Sans Pro"/>
              <a:cs typeface="Calibri"/>
            </a:endParaRPr>
          </a:p>
          <a:p>
            <a:pPr lvl="1"/>
            <a:r>
              <a:rPr lang="en-US">
                <a:latin typeface="Source Sans Pro"/>
                <a:ea typeface="Source Sans Pro"/>
              </a:rPr>
              <a:t>Rib fractures</a:t>
            </a:r>
            <a:endParaRPr lang="en-US">
              <a:latin typeface="Source Sans Pro"/>
              <a:ea typeface="Source Sans Pro"/>
              <a:cs typeface="Calibri"/>
            </a:endParaRPr>
          </a:p>
          <a:p>
            <a:pPr lvl="1"/>
            <a:r>
              <a:rPr lang="en-US">
                <a:latin typeface="Source Sans Pro"/>
                <a:ea typeface="Source Sans Pro"/>
              </a:rPr>
              <a:t>Pneumothorax</a:t>
            </a:r>
            <a:endParaRPr lang="en-US">
              <a:latin typeface="Source Sans Pro"/>
              <a:ea typeface="Source Sans Pro"/>
              <a:cs typeface="Calibri"/>
            </a:endParaRPr>
          </a:p>
          <a:p>
            <a:pPr lvl="1"/>
            <a:r>
              <a:rPr lang="en-US" err="1">
                <a:latin typeface="Source Sans Pro"/>
                <a:ea typeface="Source Sans Pro"/>
              </a:rPr>
              <a:t>Haemothorax</a:t>
            </a:r>
            <a:endParaRPr lang="en-US">
              <a:latin typeface="Source Sans Pro"/>
              <a:ea typeface="Source Sans Pro"/>
            </a:endParaRPr>
          </a:p>
          <a:p>
            <a:pPr lvl="1"/>
            <a:r>
              <a:rPr lang="en-US">
                <a:latin typeface="Source Sans Pro"/>
                <a:ea typeface="Source Sans Pro"/>
              </a:rPr>
              <a:t>Heart or lung bruising</a:t>
            </a:r>
            <a:endParaRPr lang="en-US">
              <a:latin typeface="Source Sans Pro"/>
              <a:ea typeface="Source Sans Pro"/>
              <a:cs typeface="Calibri"/>
            </a:endParaRPr>
          </a:p>
          <a:p>
            <a:pPr lvl="1"/>
            <a:endParaRPr lang="en-US">
              <a:latin typeface="Source Sans Pro"/>
              <a:ea typeface="Source Sans Pro"/>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301" y="4624937"/>
            <a:ext cx="1076641" cy="1132074"/>
          </a:xfrm>
          <a:prstGeom prst="rect">
            <a:avLst/>
          </a:prstGeom>
        </p:spPr>
      </p:pic>
      <p:pic>
        <p:nvPicPr>
          <p:cNvPr id="3" name="Picture 4" descr="Diagram&#10;&#10;Description automatically generated">
            <a:extLst>
              <a:ext uri="{FF2B5EF4-FFF2-40B4-BE49-F238E27FC236}">
                <a16:creationId xmlns:a16="http://schemas.microsoft.com/office/drawing/2014/main" id="{74C1D142-BBC6-87CC-B656-EA45505815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5492" y="3013811"/>
            <a:ext cx="2743200" cy="2743200"/>
          </a:xfrm>
          <a:prstGeom prst="rect">
            <a:avLst/>
          </a:prstGeom>
        </p:spPr>
      </p:pic>
    </p:spTree>
    <p:extLst>
      <p:ext uri="{BB962C8B-B14F-4D97-AF65-F5344CB8AC3E}">
        <p14:creationId xmlns:p14="http://schemas.microsoft.com/office/powerpoint/2010/main" val="4165122697"/>
      </p:ext>
    </p:extLst>
  </p:cSld>
  <p:clrMapOvr>
    <a:masterClrMapping/>
  </p:clrMapOvr>
  <mc:AlternateContent xmlns:mc="http://schemas.openxmlformats.org/markup-compatibility/2006" xmlns:p14="http://schemas.microsoft.com/office/powerpoint/2010/main">
    <mc:Choice Requires="p14">
      <p:transition spd="slow" p14:dur="2000" advTm="21238"/>
    </mc:Choice>
    <mc:Fallback xmlns="">
      <p:transition spd="slow" advTm="2123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1</a:t>
            </a:r>
          </a:p>
        </p:txBody>
      </p:sp>
      <p:sp>
        <p:nvSpPr>
          <p:cNvPr id="3" name="Content Placeholder 2"/>
          <p:cNvSpPr>
            <a:spLocks noGrp="1"/>
          </p:cNvSpPr>
          <p:nvPr>
            <p:ph idx="1"/>
          </p:nvPr>
        </p:nvSpPr>
        <p:spPr/>
        <p:txBody>
          <a:bodyPr>
            <a:normAutofit/>
          </a:bodyPr>
          <a:lstStyle/>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Using the workbook section above, list 5 questions about PAST MEDICAL HISTORY you would ask when taking a SAMPLE history</a:t>
            </a:r>
          </a:p>
          <a:p>
            <a:pPr marL="0" lvl="0" indent="0">
              <a:lnSpc>
                <a:spcPct val="115000"/>
              </a:lnSpc>
              <a:spcBef>
                <a:spcPts val="0"/>
              </a:spcBef>
              <a:buClr>
                <a:schemeClr val="dk1"/>
              </a:buClr>
              <a:buSzPct val="45833"/>
              <a:buNone/>
            </a:pPr>
            <a:endParaRPr lang="en-US" sz="2400">
              <a:latin typeface="Source Sans Pro" panose="020B0503030403020204" pitchFamily="34" charset="0"/>
              <a:ea typeface="Source Sans Pro" panose="020B0503030403020204" pitchFamily="34" charset="0"/>
              <a:cs typeface="Economica"/>
              <a:sym typeface="Economica"/>
            </a:endParaRPr>
          </a:p>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1.</a:t>
            </a:r>
          </a:p>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2.</a:t>
            </a:r>
          </a:p>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3.</a:t>
            </a:r>
          </a:p>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4.</a:t>
            </a:r>
          </a:p>
          <a:p>
            <a:pPr marL="0" lvl="0" indent="0">
              <a:lnSpc>
                <a:spcPct val="115000"/>
              </a:lnSpc>
              <a:spcBef>
                <a:spcPts val="0"/>
              </a:spcBef>
              <a:buClr>
                <a:schemeClr val="dk1"/>
              </a:buClr>
              <a:buSzPct val="45833"/>
              <a:buNone/>
            </a:pPr>
            <a:r>
              <a:rPr lang="en-US" sz="2400">
                <a:latin typeface="Source Sans Pro" panose="020B0503030403020204" pitchFamily="34" charset="0"/>
                <a:ea typeface="Source Sans Pro" panose="020B0503030403020204" pitchFamily="34" charset="0"/>
                <a:cs typeface="Economica"/>
                <a:sym typeface="Economica"/>
              </a:rPr>
              <a:t>5.</a:t>
            </a:r>
          </a:p>
          <a:p>
            <a:pPr marL="0" lvl="0" indent="0">
              <a:lnSpc>
                <a:spcPct val="115000"/>
              </a:lnSpc>
              <a:spcBef>
                <a:spcPts val="0"/>
              </a:spcBef>
              <a:buClr>
                <a:schemeClr val="dk1"/>
              </a:buClr>
              <a:buSzPct val="45833"/>
              <a:buNone/>
            </a:pPr>
            <a:endParaRPr lang="en-US" sz="2400">
              <a:latin typeface="Source Sans Pro" panose="020B0503030403020204" pitchFamily="34" charset="0"/>
              <a:ea typeface="Source Sans Pro" panose="020B0503030403020204" pitchFamily="34" charset="0"/>
              <a:cs typeface="Economica"/>
              <a:sym typeface="Economica"/>
            </a:endParaRPr>
          </a:p>
        </p:txBody>
      </p:sp>
      <p:pic>
        <p:nvPicPr>
          <p:cNvPr id="5" name="Picture 4"/>
          <p:cNvPicPr>
            <a:picLocks noChangeAspect="1"/>
          </p:cNvPicPr>
          <p:nvPr/>
        </p:nvPicPr>
        <p:blipFill>
          <a:blip r:embed="rId3"/>
          <a:stretch>
            <a:fillRect/>
          </a:stretch>
        </p:blipFill>
        <p:spPr>
          <a:xfrm>
            <a:off x="9984259" y="188441"/>
            <a:ext cx="1921992" cy="1502247"/>
          </a:xfrm>
          <a:prstGeom prst="rect">
            <a:avLst/>
          </a:prstGeom>
        </p:spPr>
      </p:pic>
    </p:spTree>
    <p:extLst>
      <p:ext uri="{BB962C8B-B14F-4D97-AF65-F5344CB8AC3E}">
        <p14:creationId xmlns:p14="http://schemas.microsoft.com/office/powerpoint/2010/main" val="3312395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Difficulty in Breathing</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2</a:t>
            </a:r>
            <a:r>
              <a:rPr lang="en-US" sz="2800" b="1" i="0" u="none" strike="noStrike" cap="none">
                <a:solidFill>
                  <a:schemeClr val="accent1">
                    <a:lumMod val="50000"/>
                  </a:schemeClr>
                </a:solidFill>
                <a:latin typeface="Source Sans Pro"/>
                <a:ea typeface="Quattrocento Sans"/>
                <a:cs typeface="Quattrocento Sans"/>
                <a:sym typeface="Quattrocento Sans"/>
              </a:rPr>
              <a:t>:</a:t>
            </a:r>
            <a:r>
              <a:rPr lang="en-US" sz="2800" b="1">
                <a:solidFill>
                  <a:schemeClr val="accent1">
                    <a:lumMod val="50000"/>
                  </a:schemeClr>
                </a:solidFill>
                <a:latin typeface="Source Sans Pro"/>
                <a:ea typeface="Quattrocento Sans"/>
                <a:cs typeface="Quattrocento Sans"/>
                <a:sym typeface="Quattrocento Sans"/>
              </a:rPr>
              <a:t> </a:t>
            </a:r>
            <a:r>
              <a:rPr lang="en-US" sz="2800" b="1">
                <a:solidFill>
                  <a:schemeClr val="accent2"/>
                </a:solidFill>
                <a:latin typeface="Source Sans Pro"/>
                <a:ea typeface="Quattrocento Sans"/>
                <a:cs typeface="Quattrocento Sans"/>
                <a:sym typeface="Quattrocento Sans"/>
              </a:rPr>
              <a:t>Secondary exam findings </a:t>
            </a:r>
            <a:r>
              <a:rPr lang="en-US" sz="2800" b="1">
                <a:solidFill>
                  <a:schemeClr val="accent1">
                    <a:lumMod val="50000"/>
                  </a:schemeClr>
                </a:solidFill>
                <a:latin typeface="Source Sans Pro"/>
                <a:ea typeface="Quattrocento Sans"/>
                <a:cs typeface="Quattrocento Sans"/>
                <a:sym typeface="Quattrocento Sans"/>
              </a:rPr>
              <a:t>and possible causes</a:t>
            </a:r>
            <a:endParaRPr lang="en-US" sz="2800" i="0" u="none" strike="noStrike" cap="none">
              <a:solidFill>
                <a:schemeClr val="accent1">
                  <a:lumMod val="50000"/>
                </a:schemeClr>
              </a:solidFill>
              <a:latin typeface="Source Sans Pro"/>
              <a:ea typeface="Quattrocento Sans"/>
              <a:cs typeface="Quattrocento Sans"/>
            </a:endParaRPr>
          </a:p>
        </p:txBody>
      </p:sp>
      <p:sp>
        <p:nvSpPr>
          <p:cNvPr id="4" name="TextBox 3">
            <a:extLst>
              <a:ext uri="{FF2B5EF4-FFF2-40B4-BE49-F238E27FC236}">
                <a16:creationId xmlns:a16="http://schemas.microsoft.com/office/drawing/2014/main" id="{A901DFDB-2CAB-BC55-033F-145D88C09E8B}"/>
              </a:ext>
            </a:extLst>
          </p:cNvPr>
          <p:cNvSpPr txBox="1"/>
          <p:nvPr/>
        </p:nvSpPr>
        <p:spPr>
          <a:xfrm>
            <a:off x="2870947" y="3244334"/>
            <a:ext cx="6225988"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470707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66" y="293563"/>
            <a:ext cx="10515600" cy="1325563"/>
          </a:xfrm>
        </p:spPr>
        <p:txBody>
          <a:bodyPr>
            <a:normAutofit/>
          </a:bodyPr>
          <a:lstStyle/>
          <a:p>
            <a:r>
              <a:rPr lang="en-US" sz="4000">
                <a:solidFill>
                  <a:schemeClr val="accent1">
                    <a:lumMod val="50000"/>
                  </a:schemeClr>
                </a:solidFill>
                <a:latin typeface="Source Sans Pro"/>
                <a:ea typeface="Source Sans Pro"/>
              </a:rPr>
              <a:t>Secondary Exam Findings</a:t>
            </a:r>
          </a:p>
        </p:txBody>
      </p:sp>
      <p:sp>
        <p:nvSpPr>
          <p:cNvPr id="3" name="Content Placeholder 2"/>
          <p:cNvSpPr>
            <a:spLocks noGrp="1"/>
          </p:cNvSpPr>
          <p:nvPr>
            <p:ph idx="1"/>
          </p:nvPr>
        </p:nvSpPr>
        <p:spPr>
          <a:xfrm>
            <a:off x="575807" y="1690688"/>
            <a:ext cx="10515600" cy="4351338"/>
          </a:xfrm>
        </p:spPr>
        <p:txBody>
          <a:bodyPr vert="horz" lIns="91440" tIns="45720" rIns="91440" bIns="45720" rtlCol="0" anchor="t">
            <a:normAutofit/>
          </a:bodyPr>
          <a:lstStyle/>
          <a:p>
            <a:r>
              <a:rPr lang="en-US" sz="2400" b="1">
                <a:latin typeface="Source Sans Pro"/>
                <a:ea typeface="Source Sans Pro"/>
              </a:rPr>
              <a:t>Look, listen and feel </a:t>
            </a:r>
          </a:p>
          <a:p>
            <a:r>
              <a:rPr lang="en-US" sz="2400">
                <a:latin typeface="Source Sans Pro"/>
                <a:ea typeface="Source Sans Pro"/>
              </a:rPr>
              <a:t>Difficulty in breathing may present with: </a:t>
            </a:r>
          </a:p>
          <a:p>
            <a:pPr lvl="1"/>
            <a:r>
              <a:rPr lang="en-US">
                <a:latin typeface="Source Sans Pro"/>
                <a:ea typeface="Source Sans Pro"/>
              </a:rPr>
              <a:t>Changes in the respiratory rate</a:t>
            </a:r>
          </a:p>
          <a:p>
            <a:pPr lvl="1"/>
            <a:r>
              <a:rPr lang="en-US">
                <a:latin typeface="Source Sans Pro"/>
                <a:ea typeface="Source Sans Pro"/>
              </a:rPr>
              <a:t>Changes in the respiratory effort</a:t>
            </a:r>
          </a:p>
          <a:p>
            <a:pPr lvl="1"/>
            <a:r>
              <a:rPr lang="en-US">
                <a:latin typeface="Source Sans Pro"/>
                <a:ea typeface="Source Sans Pro"/>
              </a:rPr>
              <a:t>Low oxygen levels in the blood</a:t>
            </a:r>
          </a:p>
          <a:p>
            <a:pPr lvl="1"/>
            <a:endParaRPr lang="en-US">
              <a:latin typeface="Source Sans Pro"/>
              <a:ea typeface="Source Sans Pro"/>
            </a:endParaRPr>
          </a:p>
        </p:txBody>
      </p:sp>
      <p:sp>
        <p:nvSpPr>
          <p:cNvPr id="4" name="Rectangle 3"/>
          <p:cNvSpPr/>
          <p:nvPr/>
        </p:nvSpPr>
        <p:spPr>
          <a:xfrm>
            <a:off x="517857" y="3859934"/>
            <a:ext cx="9807388" cy="2614755"/>
          </a:xfrm>
          <a:prstGeom prst="rect">
            <a:avLst/>
          </a:prstGeom>
        </p:spPr>
        <p:txBody>
          <a:bodyPr wrap="square" lIns="91440" tIns="45720" rIns="91440" bIns="45720" anchor="t">
            <a:spAutoFit/>
          </a:bodyPr>
          <a:lstStyle/>
          <a:p>
            <a:pPr lvl="0">
              <a:lnSpc>
                <a:spcPct val="115000"/>
              </a:lnSpc>
              <a:buSzPct val="25000"/>
            </a:pPr>
            <a:r>
              <a:rPr lang="en-US" sz="2400">
                <a:solidFill>
                  <a:schemeClr val="accent2"/>
                </a:solidFill>
                <a:latin typeface="Source Sans Pro" panose="020B0503030403020204" pitchFamily="34" charset="0"/>
                <a:ea typeface="Source Sans Pro" panose="020B0503030403020204" pitchFamily="34" charset="0"/>
                <a:cs typeface="Lato"/>
                <a:sym typeface="Lato"/>
              </a:rPr>
              <a:t>Remember</a:t>
            </a:r>
            <a:r>
              <a:rPr lang="en-US" sz="2400">
                <a:latin typeface="Source Sans Pro" panose="020B0503030403020204" pitchFamily="34" charset="0"/>
                <a:ea typeface="Source Sans Pro" panose="020B0503030403020204" pitchFamily="34" charset="0"/>
                <a:cs typeface="Lato"/>
                <a:sym typeface="Lato"/>
              </a:rPr>
              <a:t> you should have ALREADY</a:t>
            </a:r>
            <a:r>
              <a:rPr lang="en-US" sz="2400" b="1">
                <a:latin typeface="Source Sans Pro" panose="020B0503030403020204" pitchFamily="34" charset="0"/>
                <a:ea typeface="Source Sans Pro" panose="020B0503030403020204" pitchFamily="34" charset="0"/>
                <a:cs typeface="Lato"/>
                <a:sym typeface="Lato"/>
              </a:rPr>
              <a:t> </a:t>
            </a:r>
            <a:r>
              <a:rPr lang="en-US" sz="2400">
                <a:latin typeface="Source Sans Pro" panose="020B0503030403020204" pitchFamily="34" charset="0"/>
                <a:ea typeface="Source Sans Pro" panose="020B0503030403020204" pitchFamily="34" charset="0"/>
                <a:cs typeface="Lato"/>
                <a:sym typeface="Lato"/>
              </a:rPr>
              <a:t>completed the ABCDE Exam and treated life-threatening conditions BEFORE doing this extensive examination.</a:t>
            </a:r>
          </a:p>
          <a:p>
            <a:pPr algn="ctr">
              <a:lnSpc>
                <a:spcPct val="115000"/>
              </a:lnSpc>
              <a:buSzPct val="25000"/>
            </a:pPr>
            <a:endParaRPr lang="en-US" sz="2400">
              <a:latin typeface="Source Sans Pro" panose="020B0503030403020204" pitchFamily="34" charset="0"/>
              <a:ea typeface="Source Sans Pro" panose="020B0503030403020204" pitchFamily="34" charset="0"/>
              <a:cs typeface="Lato"/>
              <a:sym typeface="Lato"/>
            </a:endParaRPr>
          </a:p>
          <a:p>
            <a:pPr algn="ctr">
              <a:lnSpc>
                <a:spcPct val="115000"/>
              </a:lnSpc>
              <a:buSzPct val="25000"/>
            </a:pPr>
            <a:r>
              <a:rPr lang="en-US" sz="2400" b="1">
                <a:latin typeface="Source Sans Pro" panose="020B0503030403020204" pitchFamily="34" charset="0"/>
                <a:ea typeface="Source Sans Pro" panose="020B0503030403020204" pitchFamily="34" charset="0"/>
                <a:cs typeface="Lato"/>
                <a:sym typeface="Lato"/>
              </a:rPr>
              <a:t>If the secondary exam identifies an ABCDE condition</a:t>
            </a:r>
          </a:p>
          <a:p>
            <a:pPr algn="ctr">
              <a:lnSpc>
                <a:spcPct val="115000"/>
              </a:lnSpc>
              <a:buSzPct val="25000"/>
            </a:pPr>
            <a:r>
              <a:rPr lang="en-US" sz="2400" b="1">
                <a:latin typeface="Source Sans Pro" panose="020B0503030403020204" pitchFamily="34" charset="0"/>
                <a:ea typeface="Source Sans Pro" panose="020B0503030403020204" pitchFamily="34" charset="0"/>
                <a:cs typeface="Lato"/>
                <a:sym typeface="Lato"/>
              </a:rPr>
              <a:t>STOP AND RETURN IMMEDIATELY TO ABCDE to manage it. </a:t>
            </a:r>
            <a:endParaRPr lang="en-US" sz="2400" b="1">
              <a:solidFill>
                <a:schemeClr val="dk1"/>
              </a:solidFill>
              <a:latin typeface="Source Sans Pro" panose="020B0503030403020204" pitchFamily="34" charset="0"/>
              <a:ea typeface="Source Sans Pro" panose="020B0503030403020204" pitchFamily="34" charset="0"/>
              <a:cs typeface="Lato"/>
              <a:sym typeface="Lato"/>
            </a:endParaRPr>
          </a:p>
        </p:txBody>
      </p:sp>
      <p:sp>
        <p:nvSpPr>
          <p:cNvPr id="5" name="Rectangle 4"/>
          <p:cNvSpPr/>
          <p:nvPr/>
        </p:nvSpPr>
        <p:spPr>
          <a:xfrm>
            <a:off x="9868348" y="4001294"/>
            <a:ext cx="1554480" cy="2400657"/>
          </a:xfrm>
          <a:prstGeom prst="rect">
            <a:avLst/>
          </a:prstGeom>
          <a:noFill/>
        </p:spPr>
        <p:txBody>
          <a:bodyPr wrap="square" lIns="91440" tIns="45720" rIns="91440" bIns="45720" anchor="t">
            <a:spAutoFit/>
          </a:bodyPr>
          <a:lstStyle/>
          <a:p>
            <a:pPr algn="ctr"/>
            <a:r>
              <a:rPr lang="en-US" sz="150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3319851339"/>
      </p:ext>
    </p:extLst>
  </p:cSld>
  <p:clrMapOvr>
    <a:masterClrMapping/>
  </p:clrMapOvr>
  <mc:AlternateContent xmlns:mc="http://schemas.openxmlformats.org/markup-compatibility/2006" xmlns:p14="http://schemas.microsoft.com/office/powerpoint/2010/main">
    <mc:Choice Requires="p14">
      <p:transition spd="slow" p14:dur="2000" advTm="63989"/>
    </mc:Choice>
    <mc:Fallback xmlns="">
      <p:transition spd="slow" advTm="639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5948" y="-159316"/>
            <a:ext cx="10515600" cy="1325563"/>
          </a:xfrm>
        </p:spPr>
        <p:txBody>
          <a:bodyPr>
            <a:normAutofit/>
          </a:bodyPr>
          <a:lstStyle/>
          <a:p>
            <a:pPr lvl="0"/>
            <a:r>
              <a:rPr lang="en-US" sz="4000">
                <a:solidFill>
                  <a:schemeClr val="accent1">
                    <a:lumMod val="50000"/>
                  </a:schemeClr>
                </a:solidFill>
              </a:rPr>
              <a:t>Essential skills</a:t>
            </a:r>
          </a:p>
        </p:txBody>
      </p:sp>
      <p:pic>
        <p:nvPicPr>
          <p:cNvPr id="2" name="Picture 4">
            <a:extLst>
              <a:ext uri="{FF2B5EF4-FFF2-40B4-BE49-F238E27FC236}">
                <a16:creationId xmlns:a16="http://schemas.microsoft.com/office/drawing/2014/main" id="{C9302967-30C6-9E02-F403-686B344B9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399" y="1968628"/>
            <a:ext cx="1587168" cy="850853"/>
          </a:xfrm>
          <a:prstGeom prst="rect">
            <a:avLst/>
          </a:prstGeom>
        </p:spPr>
      </p:pic>
      <p:pic>
        <p:nvPicPr>
          <p:cNvPr id="3" name="Picture 5" descr="A picture containing logo&#10;&#10;Description automatically generated">
            <a:extLst>
              <a:ext uri="{FF2B5EF4-FFF2-40B4-BE49-F238E27FC236}">
                <a16:creationId xmlns:a16="http://schemas.microsoft.com/office/drawing/2014/main" id="{94BD7BFD-1591-E5F1-4FC8-D678EA8EE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48" y="4424242"/>
            <a:ext cx="1586515" cy="877818"/>
          </a:xfrm>
          <a:prstGeom prst="rect">
            <a:avLst/>
          </a:prstGeom>
        </p:spPr>
      </p:pic>
      <p:sp>
        <p:nvSpPr>
          <p:cNvPr id="5" name="TextBox 4">
            <a:extLst>
              <a:ext uri="{FF2B5EF4-FFF2-40B4-BE49-F238E27FC236}">
                <a16:creationId xmlns:a16="http://schemas.microsoft.com/office/drawing/2014/main" id="{F229C13B-0EE9-601E-B40C-1B5C1FAB407E}"/>
              </a:ext>
            </a:extLst>
          </p:cNvPr>
          <p:cNvSpPr txBox="1"/>
          <p:nvPr/>
        </p:nvSpPr>
        <p:spPr>
          <a:xfrm>
            <a:off x="2111153" y="1871328"/>
            <a:ext cx="3962400"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Source Sans Pro"/>
                <a:ea typeface="Source Sans Pro"/>
              </a:rPr>
              <a:t>Cervical spine immobilization</a:t>
            </a:r>
          </a:p>
          <a:p>
            <a:pPr marL="285750" indent="-285750">
              <a:buFont typeface="Arial" panose="020B0604020202020204" pitchFamily="34" charset="0"/>
              <a:buChar char="•"/>
            </a:pPr>
            <a:r>
              <a:rPr lang="en-US" sz="1800">
                <a:latin typeface="Source Sans Pro"/>
                <a:ea typeface="Source Sans Pro"/>
              </a:rPr>
              <a:t>Head-tilt and </a:t>
            </a:r>
            <a:r>
              <a:rPr lang="en-US">
                <a:latin typeface="Source Sans Pro"/>
                <a:ea typeface="Source Sans Pro"/>
              </a:rPr>
              <a:t>chin-lift</a:t>
            </a:r>
            <a:r>
              <a:rPr lang="en-US" sz="1800">
                <a:latin typeface="Source Sans Pro"/>
                <a:ea typeface="Source Sans Pro"/>
              </a:rPr>
              <a:t>/jaw thrust</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Airway suctioning</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Management of choking</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Recovery position</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Nasopharyngeal (NPA) and oropharyngeal airway (OPA) placement</a:t>
            </a:r>
            <a:endParaRPr lang="en-US" sz="1800">
              <a:latin typeface="Source Sans Pro"/>
              <a:ea typeface="Source Sans Pro"/>
              <a:cs typeface="Calibri"/>
            </a:endParaRPr>
          </a:p>
        </p:txBody>
      </p:sp>
      <p:sp>
        <p:nvSpPr>
          <p:cNvPr id="6" name="TextBox 5">
            <a:extLst>
              <a:ext uri="{FF2B5EF4-FFF2-40B4-BE49-F238E27FC236}">
                <a16:creationId xmlns:a16="http://schemas.microsoft.com/office/drawing/2014/main" id="{F5AD09DA-E12A-478C-7014-9708FD22403A}"/>
              </a:ext>
            </a:extLst>
          </p:cNvPr>
          <p:cNvSpPr txBox="1"/>
          <p:nvPr/>
        </p:nvSpPr>
        <p:spPr>
          <a:xfrm>
            <a:off x="2133600" y="4476798"/>
            <a:ext cx="396240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Source Sans Pro"/>
                <a:ea typeface="Source Sans Pro"/>
              </a:rPr>
              <a:t>Oxygen administration</a:t>
            </a:r>
          </a:p>
          <a:p>
            <a:pPr marL="285750" indent="-285750">
              <a:buFont typeface="Arial" panose="020B0604020202020204" pitchFamily="34" charset="0"/>
              <a:buChar char="•"/>
            </a:pPr>
            <a:r>
              <a:rPr lang="en-US" sz="1800">
                <a:latin typeface="Source Sans Pro"/>
                <a:ea typeface="Source Sans Pro"/>
              </a:rPr>
              <a:t>Bag-valve-mask ventilation</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Needle-decompression for tension pneumothorax</a:t>
            </a:r>
            <a:endParaRPr lang="en-US" sz="1800">
              <a:latin typeface="Source Sans Pro"/>
              <a:ea typeface="Source Sans Pro"/>
              <a:cs typeface="Calibri"/>
            </a:endParaRPr>
          </a:p>
          <a:p>
            <a:pPr marL="285750" indent="-285750">
              <a:buFont typeface="Arial" panose="020B0604020202020204" pitchFamily="34" charset="0"/>
              <a:buChar char="•"/>
            </a:pPr>
            <a:r>
              <a:rPr lang="en-US" sz="1800">
                <a:latin typeface="Source Sans Pro"/>
                <a:ea typeface="Source Sans Pro"/>
              </a:rPr>
              <a:t>Three-sided dressing for chest wound</a:t>
            </a:r>
            <a:endParaRPr lang="en-US" sz="1800">
              <a:latin typeface="Source Sans Pro"/>
              <a:ea typeface="Source Sans Pro"/>
              <a:cs typeface="Calibri"/>
            </a:endParaRPr>
          </a:p>
        </p:txBody>
      </p:sp>
      <p:sp>
        <p:nvSpPr>
          <p:cNvPr id="7" name="TextBox 6">
            <a:extLst>
              <a:ext uri="{FF2B5EF4-FFF2-40B4-BE49-F238E27FC236}">
                <a16:creationId xmlns:a16="http://schemas.microsoft.com/office/drawing/2014/main" id="{29373313-29C4-1DFA-BF9B-EC1C52FD04F5}"/>
              </a:ext>
            </a:extLst>
          </p:cNvPr>
          <p:cNvSpPr txBox="1"/>
          <p:nvPr/>
        </p:nvSpPr>
        <p:spPr>
          <a:xfrm>
            <a:off x="8280461" y="1181281"/>
            <a:ext cx="3555876" cy="2862322"/>
          </a:xfrm>
          <a:prstGeom prst="rect">
            <a:avLst/>
          </a:prstGeom>
          <a:noFill/>
        </p:spPr>
        <p:txBody>
          <a:bodyPr wrap="square" lIns="91440" tIns="45720" rIns="91440" bIns="45720" rtlCol="0" anchor="t">
            <a:spAutoFit/>
          </a:bodyPr>
          <a:lstStyle/>
          <a:p>
            <a:pPr marL="285750" lvl="0" indent="-285750">
              <a:buFont typeface="Arial" panose="020B0604020202020204" pitchFamily="34" charset="0"/>
              <a:buChar char="•"/>
            </a:pPr>
            <a:r>
              <a:rPr lang="en-US" sz="1800">
                <a:latin typeface="Source Sans Pro"/>
                <a:ea typeface="Source Sans Pro"/>
              </a:rPr>
              <a:t>Intravenous (IV) line placement</a:t>
            </a:r>
          </a:p>
          <a:p>
            <a:pPr marL="285750" lvl="0" indent="-285750">
              <a:buFont typeface="Arial" panose="020B0604020202020204" pitchFamily="34" charset="0"/>
              <a:buChar char="•"/>
            </a:pPr>
            <a:r>
              <a:rPr lang="en-US" sz="1800">
                <a:latin typeface="Source Sans Pro"/>
                <a:ea typeface="Source Sans Pro"/>
              </a:rPr>
              <a:t>IV fluid resuscitation</a:t>
            </a:r>
          </a:p>
          <a:p>
            <a:pPr marL="285750" lvl="0" indent="-285750">
              <a:buFont typeface="Arial" panose="020B0604020202020204" pitchFamily="34" charset="0"/>
              <a:buChar char="•"/>
            </a:pPr>
            <a:r>
              <a:rPr lang="en-US" sz="1800">
                <a:latin typeface="Source Sans Pro"/>
                <a:ea typeface="Source Sans Pro"/>
              </a:rPr>
              <a:t>Direct pressure/ deep wound packing for </a:t>
            </a:r>
            <a:r>
              <a:rPr lang="en-US" sz="1800" err="1">
                <a:latin typeface="Source Sans Pro"/>
                <a:ea typeface="Source Sans Pro"/>
              </a:rPr>
              <a:t>haemorrhage</a:t>
            </a:r>
            <a:r>
              <a:rPr lang="en-US" sz="1800">
                <a:latin typeface="Source Sans Pro"/>
                <a:ea typeface="Source Sans Pro"/>
              </a:rPr>
              <a:t> control</a:t>
            </a:r>
          </a:p>
          <a:p>
            <a:pPr marL="285750" lvl="0" indent="-285750">
              <a:buFont typeface="Arial" panose="020B0604020202020204" pitchFamily="34" charset="0"/>
              <a:buChar char="•"/>
            </a:pPr>
            <a:r>
              <a:rPr lang="en-US" sz="1800">
                <a:latin typeface="Source Sans Pro"/>
                <a:ea typeface="Source Sans Pro"/>
              </a:rPr>
              <a:t>Tourniquet for </a:t>
            </a:r>
            <a:r>
              <a:rPr lang="en-US" sz="1800" err="1">
                <a:latin typeface="Source Sans Pro"/>
                <a:ea typeface="Source Sans Pro"/>
              </a:rPr>
              <a:t>haemorrhage</a:t>
            </a:r>
            <a:r>
              <a:rPr lang="en-US" sz="1800">
                <a:latin typeface="Source Sans Pro"/>
                <a:ea typeface="Source Sans Pro"/>
              </a:rPr>
              <a:t> control</a:t>
            </a:r>
          </a:p>
          <a:p>
            <a:pPr marL="285750" lvl="0" indent="-285750">
              <a:buFont typeface="Arial" panose="020B0604020202020204" pitchFamily="34" charset="0"/>
              <a:buChar char="•"/>
            </a:pPr>
            <a:r>
              <a:rPr lang="en-US" sz="1800">
                <a:latin typeface="Source Sans Pro"/>
                <a:ea typeface="Source Sans Pro"/>
              </a:rPr>
              <a:t>Pelvic binding</a:t>
            </a:r>
          </a:p>
          <a:p>
            <a:pPr marL="285750" indent="-285750">
              <a:buFont typeface="Arial" panose="020B0604020202020204" pitchFamily="34" charset="0"/>
              <a:buChar char="•"/>
            </a:pPr>
            <a:r>
              <a:rPr lang="en-US" sz="1800">
                <a:latin typeface="Source Sans Pro"/>
                <a:ea typeface="Source Sans Pro"/>
              </a:rPr>
              <a:t>Fracture immobilization</a:t>
            </a:r>
          </a:p>
          <a:p>
            <a:pPr marL="285750" indent="-285750">
              <a:buFont typeface="Arial" panose="020B0604020202020204" pitchFamily="34" charset="0"/>
              <a:buChar char="•"/>
            </a:pPr>
            <a:r>
              <a:rPr lang="en-US" sz="1800">
                <a:latin typeface="Source Sans Pro"/>
                <a:ea typeface="Source Sans Pro"/>
              </a:rPr>
              <a:t>Skin pinch test</a:t>
            </a:r>
          </a:p>
        </p:txBody>
      </p:sp>
      <p:pic>
        <p:nvPicPr>
          <p:cNvPr id="8" name="Picture 6" descr="A picture containing icon&#10;&#10;Description automatically generated">
            <a:extLst>
              <a:ext uri="{FF2B5EF4-FFF2-40B4-BE49-F238E27FC236}">
                <a16:creationId xmlns:a16="http://schemas.microsoft.com/office/drawing/2014/main" id="{DDF67081-636F-1418-5740-23FCA25BB5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588" y="1164103"/>
            <a:ext cx="1610838" cy="850853"/>
          </a:xfrm>
          <a:prstGeom prst="rect">
            <a:avLst/>
          </a:prstGeom>
        </p:spPr>
      </p:pic>
      <p:sp>
        <p:nvSpPr>
          <p:cNvPr id="9" name="TextBox 8">
            <a:extLst>
              <a:ext uri="{FF2B5EF4-FFF2-40B4-BE49-F238E27FC236}">
                <a16:creationId xmlns:a16="http://schemas.microsoft.com/office/drawing/2014/main" id="{DD96B56C-79EF-C3E4-7DE1-F954713E213D}"/>
              </a:ext>
            </a:extLst>
          </p:cNvPr>
          <p:cNvSpPr txBox="1"/>
          <p:nvPr/>
        </p:nvSpPr>
        <p:spPr>
          <a:xfrm>
            <a:off x="8280461" y="4202132"/>
            <a:ext cx="3313486"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Source Sans Pro"/>
                <a:ea typeface="Source Sans Pro"/>
              </a:rPr>
              <a:t>Full spine immobilization</a:t>
            </a:r>
            <a:r>
              <a:rPr lang="en-US">
                <a:latin typeface="Source Sans Pro"/>
                <a:ea typeface="Source Sans Pro"/>
              </a:rPr>
              <a:t> </a:t>
            </a:r>
            <a:endParaRPr lang="en-US" sz="1800">
              <a:latin typeface="Source Sans Pro"/>
              <a:ea typeface="Source Sans Pro"/>
            </a:endParaRPr>
          </a:p>
          <a:p>
            <a:pPr marL="285750" indent="-285750">
              <a:buFont typeface="Arial" panose="020B0604020202020204" pitchFamily="34" charset="0"/>
              <a:buChar char="•"/>
            </a:pPr>
            <a:r>
              <a:rPr lang="en-US" sz="1800">
                <a:latin typeface="Source Sans Pro"/>
                <a:ea typeface="Source Sans Pro"/>
              </a:rPr>
              <a:t>AVPU </a:t>
            </a:r>
            <a:r>
              <a:rPr lang="en-US">
                <a:latin typeface="Source Sans Pro"/>
                <a:ea typeface="Source Sans Pro"/>
              </a:rPr>
              <a:t>and Glasgow Coma Scale assessment</a:t>
            </a:r>
            <a:endParaRPr lang="en-US" sz="1800">
              <a:latin typeface="Source Sans Pro"/>
              <a:ea typeface="Source Sans Pro"/>
              <a:cs typeface="Calibri"/>
            </a:endParaRPr>
          </a:p>
          <a:p>
            <a:pPr marL="285750" lvl="0" indent="-285750">
              <a:buFont typeface="Arial" panose="020B0604020202020204" pitchFamily="34" charset="0"/>
              <a:buChar char="•"/>
            </a:pPr>
            <a:r>
              <a:rPr lang="en-US" sz="1800">
                <a:latin typeface="Source Sans Pro"/>
                <a:ea typeface="Source Sans Pro"/>
              </a:rPr>
              <a:t>Glucose administration</a:t>
            </a:r>
            <a:endParaRPr lang="en-US" sz="1800">
              <a:latin typeface="Source Sans Pro"/>
              <a:ea typeface="Source Sans Pro"/>
              <a:cs typeface="Calibri"/>
            </a:endParaRPr>
          </a:p>
          <a:p>
            <a:endParaRPr lang="en-US">
              <a:latin typeface="Source Sans Pro"/>
              <a:ea typeface="Source Sans Pro"/>
            </a:endParaRPr>
          </a:p>
        </p:txBody>
      </p:sp>
      <p:sp>
        <p:nvSpPr>
          <p:cNvPr id="12" name="TextBox 11">
            <a:extLst>
              <a:ext uri="{FF2B5EF4-FFF2-40B4-BE49-F238E27FC236}">
                <a16:creationId xmlns:a16="http://schemas.microsoft.com/office/drawing/2014/main" id="{08E69147-FD3B-EA99-1BA7-7A8BFFB4D855}"/>
              </a:ext>
            </a:extLst>
          </p:cNvPr>
          <p:cNvSpPr txBox="1"/>
          <p:nvPr/>
        </p:nvSpPr>
        <p:spPr>
          <a:xfrm>
            <a:off x="8280462" y="5541262"/>
            <a:ext cx="2829621" cy="923330"/>
          </a:xfrm>
          <a:prstGeom prst="rect">
            <a:avLst/>
          </a:prstGeom>
          <a:noFill/>
        </p:spPr>
        <p:txBody>
          <a:bodyPr wrap="none" lIns="91440" tIns="45720" rIns="91440" bIns="45720" rtlCol="0" anchor="t">
            <a:spAutoFit/>
          </a:bodyPr>
          <a:lstStyle/>
          <a:p>
            <a:pPr marL="285750" lvl="0" indent="-285750">
              <a:buFont typeface="Arial" panose="020B0604020202020204" pitchFamily="34" charset="0"/>
              <a:buChar char="•"/>
            </a:pPr>
            <a:r>
              <a:rPr lang="en-US" sz="1800">
                <a:latin typeface="Source Sans Pro"/>
                <a:ea typeface="Source Sans Pro"/>
              </a:rPr>
              <a:t>Wound management</a:t>
            </a:r>
          </a:p>
          <a:p>
            <a:pPr marL="285750" lvl="0" indent="-285750">
              <a:buFont typeface="Arial" panose="020B0604020202020204" pitchFamily="34" charset="0"/>
              <a:buChar char="•"/>
            </a:pPr>
            <a:r>
              <a:rPr lang="en-US" sz="1800">
                <a:latin typeface="Source Sans Pro"/>
                <a:ea typeface="Source Sans Pro"/>
              </a:rPr>
              <a:t>Snake bite management</a:t>
            </a:r>
            <a:endParaRPr lang="en-US" sz="1800">
              <a:latin typeface="Source Sans Pro"/>
              <a:ea typeface="Source Sans Pro"/>
              <a:cs typeface="Calibri"/>
            </a:endParaRPr>
          </a:p>
          <a:p>
            <a:pPr marL="285750" lvl="0" indent="-285750">
              <a:buFont typeface="Arial" panose="020B0604020202020204" pitchFamily="34" charset="0"/>
              <a:buChar char="•"/>
            </a:pPr>
            <a:r>
              <a:rPr lang="en-US">
                <a:latin typeface="Source Sans Pro"/>
                <a:ea typeface="Source Sans Pro"/>
              </a:rPr>
              <a:t>Log roll</a:t>
            </a:r>
            <a:endParaRPr lang="en-US" sz="1800">
              <a:latin typeface="Source Sans Pro"/>
              <a:ea typeface="Source Sans Pro"/>
              <a:cs typeface="Calibri"/>
            </a:endParaRPr>
          </a:p>
        </p:txBody>
      </p:sp>
      <p:sp>
        <p:nvSpPr>
          <p:cNvPr id="13" name="TextBox 12">
            <a:extLst>
              <a:ext uri="{FF2B5EF4-FFF2-40B4-BE49-F238E27FC236}">
                <a16:creationId xmlns:a16="http://schemas.microsoft.com/office/drawing/2014/main" id="{4D7C2E2C-C274-9613-3F29-51090BC077CA}"/>
              </a:ext>
            </a:extLst>
          </p:cNvPr>
          <p:cNvSpPr txBox="1"/>
          <p:nvPr/>
        </p:nvSpPr>
        <p:spPr>
          <a:xfrm>
            <a:off x="308092" y="1016659"/>
            <a:ext cx="1258678" cy="523220"/>
          </a:xfrm>
          <a:prstGeom prst="rect">
            <a:avLst/>
          </a:prstGeom>
          <a:noFill/>
        </p:spPr>
        <p:txBody>
          <a:bodyPr wrap="none" lIns="91440" tIns="45720" rIns="91440" bIns="45720" rtlCol="0" anchor="t">
            <a:spAutoFit/>
          </a:bodyPr>
          <a:lstStyle/>
          <a:p>
            <a:r>
              <a:rPr lang="en-US" sz="2800">
                <a:solidFill>
                  <a:schemeClr val="accent1">
                    <a:lumMod val="50000"/>
                  </a:schemeClr>
                </a:solidFill>
                <a:latin typeface="Source Sans Pro"/>
                <a:ea typeface="Source Sans Pro"/>
              </a:rPr>
              <a:t>Overall</a:t>
            </a:r>
            <a:endParaRPr lang="en-US">
              <a:solidFill>
                <a:schemeClr val="accent1">
                  <a:lumMod val="50000"/>
                </a:schemeClr>
              </a:solidFill>
              <a:latin typeface="Source Sans Pro"/>
              <a:ea typeface="Source Sans Pro"/>
            </a:endParaRPr>
          </a:p>
        </p:txBody>
      </p:sp>
      <p:sp>
        <p:nvSpPr>
          <p:cNvPr id="14" name="TextBox 13">
            <a:extLst>
              <a:ext uri="{FF2B5EF4-FFF2-40B4-BE49-F238E27FC236}">
                <a16:creationId xmlns:a16="http://schemas.microsoft.com/office/drawing/2014/main" id="{F66A3972-A001-54A3-A64F-A2F59BCE6C5F}"/>
              </a:ext>
            </a:extLst>
          </p:cNvPr>
          <p:cNvSpPr txBox="1"/>
          <p:nvPr/>
        </p:nvSpPr>
        <p:spPr>
          <a:xfrm>
            <a:off x="2133600" y="1180873"/>
            <a:ext cx="2100255" cy="646331"/>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1800">
                <a:latin typeface="Source Sans Pro"/>
                <a:ea typeface="Source Sans Pro"/>
              </a:rPr>
              <a:t>Assessing ABCDE</a:t>
            </a:r>
          </a:p>
          <a:p>
            <a:endParaRPr lang="en-US">
              <a:latin typeface="Source Sans Pro"/>
              <a:ea typeface="Source Sans Pro"/>
            </a:endParaRPr>
          </a:p>
        </p:txBody>
      </p:sp>
      <p:pic>
        <p:nvPicPr>
          <p:cNvPr id="15" name="Picture 4" descr="A picture containing text, clipart&#10;&#10;Description automatically generated">
            <a:extLst>
              <a:ext uri="{FF2B5EF4-FFF2-40B4-BE49-F238E27FC236}">
                <a16:creationId xmlns:a16="http://schemas.microsoft.com/office/drawing/2014/main" id="{8FEABA08-C48A-8133-7BFD-A21C8E072C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4035" y="4202132"/>
            <a:ext cx="1588391" cy="852715"/>
          </a:xfrm>
          <a:prstGeom prst="rect">
            <a:avLst/>
          </a:prstGeom>
        </p:spPr>
      </p:pic>
      <p:pic>
        <p:nvPicPr>
          <p:cNvPr id="16" name="Picture 3" descr="A picture containing text, clipart&#10;&#10;Description automatically generated">
            <a:extLst>
              <a:ext uri="{FF2B5EF4-FFF2-40B4-BE49-F238E27FC236}">
                <a16:creationId xmlns:a16="http://schemas.microsoft.com/office/drawing/2014/main" id="{FFB7CF3D-EC6A-D87C-2C2A-6FF7115678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94035" y="5442510"/>
            <a:ext cx="1588391" cy="843833"/>
          </a:xfrm>
          <a:prstGeom prst="rect">
            <a:avLst/>
          </a:prstGeom>
        </p:spPr>
      </p:pic>
    </p:spTree>
    <p:extLst>
      <p:ext uri="{BB962C8B-B14F-4D97-AF65-F5344CB8AC3E}">
        <p14:creationId xmlns:p14="http://schemas.microsoft.com/office/powerpoint/2010/main" val="198539693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Secondary</a:t>
            </a:r>
            <a:r>
              <a:rPr lang="en-US">
                <a:solidFill>
                  <a:schemeClr val="accent1">
                    <a:lumMod val="50000"/>
                  </a:schemeClr>
                </a:solidFill>
                <a:latin typeface="Source Sans Pro" panose="020B0503030403020204" pitchFamily="34" charset="0"/>
                <a:ea typeface="Source Sans Pro" panose="020B0503030403020204" pitchFamily="34" charset="0"/>
              </a:rPr>
              <a:t> Exam Findings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rPr>
              <a:t>Look </a:t>
            </a:r>
            <a:r>
              <a:rPr lang="en-US" sz="2400">
                <a:latin typeface="Source Sans Pro"/>
                <a:ea typeface="Source Sans Pro"/>
              </a:rPr>
              <a:t>for signs of respiratory failure.</a:t>
            </a:r>
            <a:endParaRPr lang="en-US"/>
          </a:p>
          <a:p>
            <a:pPr lvl="1"/>
            <a:r>
              <a:rPr lang="en-US">
                <a:latin typeface="Source Sans Pro"/>
                <a:ea typeface="Source Sans Pro"/>
              </a:rPr>
              <a:t>Accessory muscle use and increased work of breathing </a:t>
            </a:r>
          </a:p>
          <a:p>
            <a:pPr lvl="1"/>
            <a:r>
              <a:rPr lang="en-US">
                <a:latin typeface="Source Sans Pro"/>
                <a:ea typeface="Source Sans Pro"/>
              </a:rPr>
              <a:t>Difficulty speaking in full sentences</a:t>
            </a:r>
          </a:p>
          <a:p>
            <a:pPr lvl="1"/>
            <a:r>
              <a:rPr lang="en-US">
                <a:latin typeface="Source Sans Pro"/>
                <a:ea typeface="Source Sans Pro"/>
              </a:rPr>
              <a:t>Inability to lie down or lean back</a:t>
            </a:r>
          </a:p>
          <a:p>
            <a:pPr lvl="1"/>
            <a:r>
              <a:rPr lang="en-US">
                <a:latin typeface="Source Sans Pro"/>
                <a:ea typeface="Source Sans Pro"/>
              </a:rPr>
              <a:t>Diaphoresis and mottled skin</a:t>
            </a:r>
          </a:p>
          <a:p>
            <a:pPr lvl="1"/>
            <a:r>
              <a:rPr lang="en-US">
                <a:latin typeface="Source Sans Pro"/>
                <a:ea typeface="Source Sans Pro"/>
              </a:rPr>
              <a:t>Confusion, irritability, agitation</a:t>
            </a:r>
          </a:p>
          <a:p>
            <a:pPr lvl="1"/>
            <a:r>
              <a:rPr lang="en-US">
                <a:latin typeface="Source Sans Pro"/>
                <a:ea typeface="Source Sans Pro"/>
              </a:rPr>
              <a:t>Poor chest wall movement</a:t>
            </a:r>
          </a:p>
          <a:p>
            <a:pPr lvl="1"/>
            <a:r>
              <a:rPr lang="en-US">
                <a:latin typeface="Source Sans Pro"/>
                <a:ea typeface="Source Sans Pro"/>
              </a:rPr>
              <a:t>Cyanosis</a:t>
            </a:r>
          </a:p>
        </p:txBody>
      </p:sp>
      <p:pic>
        <p:nvPicPr>
          <p:cNvPr id="4" name="Picture 3">
            <a:extLst>
              <a:ext uri="{FF2B5EF4-FFF2-40B4-BE49-F238E27FC236}">
                <a16:creationId xmlns:a16="http://schemas.microsoft.com/office/drawing/2014/main" id="{21266456-F1D5-A7A6-F00F-0665AD1553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8965" y="3452864"/>
            <a:ext cx="2963649" cy="2067339"/>
          </a:xfrm>
          <a:prstGeom prst="rect">
            <a:avLst/>
          </a:prstGeom>
        </p:spPr>
      </p:pic>
    </p:spTree>
    <p:extLst>
      <p:ext uri="{BB962C8B-B14F-4D97-AF65-F5344CB8AC3E}">
        <p14:creationId xmlns:p14="http://schemas.microsoft.com/office/powerpoint/2010/main" val="1990564208"/>
      </p:ext>
    </p:extLst>
  </p:cSld>
  <p:clrMapOvr>
    <a:masterClrMapping/>
  </p:clrMapOvr>
  <mc:AlternateContent xmlns:mc="http://schemas.openxmlformats.org/markup-compatibility/2006" xmlns:p14="http://schemas.microsoft.com/office/powerpoint/2010/main">
    <mc:Choice Requires="p14">
      <p:transition spd="slow" p14:dur="2000" advTm="47629"/>
    </mc:Choice>
    <mc:Fallback xmlns="">
      <p:transition spd="slow" advTm="4762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Secondary Exam Findings</a:t>
            </a:r>
          </a:p>
        </p:txBody>
      </p:sp>
      <p:sp>
        <p:nvSpPr>
          <p:cNvPr id="3" name="Content Placeholder 2"/>
          <p:cNvSpPr>
            <a:spLocks noGrp="1"/>
          </p:cNvSpPr>
          <p:nvPr>
            <p:ph idx="1"/>
          </p:nvPr>
        </p:nvSpPr>
        <p:spPr>
          <a:xfrm>
            <a:off x="838200" y="1825625"/>
            <a:ext cx="6916366" cy="4351338"/>
          </a:xfrm>
        </p:spPr>
        <p:txBody>
          <a:bodyPr vert="horz" lIns="91440" tIns="45720" rIns="91440" bIns="45720" rtlCol="0" anchor="t">
            <a:normAutofit/>
          </a:bodyPr>
          <a:lstStyle/>
          <a:p>
            <a:pPr marL="0" indent="0">
              <a:buNone/>
            </a:pPr>
            <a:r>
              <a:rPr lang="en-US" sz="2400" b="1">
                <a:latin typeface="Source Sans Pro"/>
                <a:ea typeface="Source Sans Pro"/>
              </a:rPr>
              <a:t>Look </a:t>
            </a:r>
            <a:r>
              <a:rPr lang="en-US" sz="2400">
                <a:latin typeface="Source Sans Pro"/>
                <a:ea typeface="Source Sans Pro"/>
              </a:rPr>
              <a:t>at pupil size and reactivity.</a:t>
            </a:r>
          </a:p>
          <a:p>
            <a:pPr lvl="1"/>
            <a:r>
              <a:rPr lang="en-US">
                <a:latin typeface="Source Sans Pro"/>
                <a:ea typeface="Source Sans Pro"/>
              </a:rPr>
              <a:t>Small pupils suggest possible medication overdose or exposure to chemicals (usually pesticides).</a:t>
            </a:r>
            <a:endParaRPr lang="en-US">
              <a:latin typeface="Source Sans Pro"/>
              <a:ea typeface="Source Sans Pro"/>
              <a:cs typeface="Calibri"/>
            </a:endParaRPr>
          </a:p>
          <a:p>
            <a:pPr lvl="1"/>
            <a:endParaRPr lang="en-US">
              <a:latin typeface="Source Sans Pro"/>
              <a:ea typeface="Source Sans Pro"/>
            </a:endParaRPr>
          </a:p>
          <a:p>
            <a:pPr lvl="1"/>
            <a:endParaRPr lang="en-US">
              <a:latin typeface="Source Sans Pro"/>
              <a:ea typeface="Source Sans Pro"/>
            </a:endParaRPr>
          </a:p>
          <a:p>
            <a:pPr lvl="1"/>
            <a:r>
              <a:rPr lang="en-US">
                <a:latin typeface="Source Sans Pro"/>
                <a:ea typeface="Source Sans Pro"/>
              </a:rPr>
              <a:t>Unequal or abnormally shaped pupils suggest head injury which can cause abnormal breathing.</a:t>
            </a:r>
            <a:endParaRPr lang="en-US">
              <a:latin typeface="Source Sans Pro"/>
              <a:ea typeface="Source Sans Pro"/>
              <a:cs typeface="Calibri"/>
            </a:endParaRPr>
          </a:p>
        </p:txBody>
      </p:sp>
      <p:pic>
        <p:nvPicPr>
          <p:cNvPr id="4" name="Picture 4" descr="Logo&#10;&#10;Description automatically generated">
            <a:extLst>
              <a:ext uri="{FF2B5EF4-FFF2-40B4-BE49-F238E27FC236}">
                <a16:creationId xmlns:a16="http://schemas.microsoft.com/office/drawing/2014/main" id="{83A3789E-5CA8-194A-1D8B-EC547DD9FE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4294" y="3590802"/>
            <a:ext cx="2743200" cy="1913756"/>
          </a:xfrm>
          <a:prstGeom prst="rect">
            <a:avLst/>
          </a:prstGeom>
        </p:spPr>
      </p:pic>
      <p:sp>
        <p:nvSpPr>
          <p:cNvPr id="5" name="TextBox 4">
            <a:extLst>
              <a:ext uri="{FF2B5EF4-FFF2-40B4-BE49-F238E27FC236}">
                <a16:creationId xmlns:a16="http://schemas.microsoft.com/office/drawing/2014/main" id="{C9A2067B-27F1-41D0-C69D-9E9399E662C2}"/>
              </a:ext>
            </a:extLst>
          </p:cNvPr>
          <p:cNvSpPr txBox="1"/>
          <p:nvPr/>
        </p:nvSpPr>
        <p:spPr>
          <a:xfrm>
            <a:off x="5350212" y="4345020"/>
            <a:ext cx="1345659" cy="405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8" descr="Logo&#10;&#10;Description automatically generated">
            <a:extLst>
              <a:ext uri="{FF2B5EF4-FFF2-40B4-BE49-F238E27FC236}">
                <a16:creationId xmlns:a16="http://schemas.microsoft.com/office/drawing/2014/main" id="{6EE3D505-8CCF-08F6-6445-5BCB03C643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4294" y="1515890"/>
            <a:ext cx="2743200" cy="1913114"/>
          </a:xfrm>
          <a:prstGeom prst="rect">
            <a:avLst/>
          </a:prstGeom>
        </p:spPr>
      </p:pic>
    </p:spTree>
    <p:extLst>
      <p:ext uri="{BB962C8B-B14F-4D97-AF65-F5344CB8AC3E}">
        <p14:creationId xmlns:p14="http://schemas.microsoft.com/office/powerpoint/2010/main" val="3945793941"/>
      </p:ext>
    </p:extLst>
  </p:cSld>
  <p:clrMapOvr>
    <a:masterClrMapping/>
  </p:clrMapOvr>
  <mc:AlternateContent xmlns:mc="http://schemas.openxmlformats.org/markup-compatibility/2006" xmlns:p14="http://schemas.microsoft.com/office/powerpoint/2010/main">
    <mc:Choice Requires="p14">
      <p:transition spd="slow" p14:dur="2000" advTm="24822"/>
    </mc:Choice>
    <mc:Fallback xmlns="">
      <p:transition spd="slow" advTm="2482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Secondary Exam Findings</a:t>
            </a:r>
          </a:p>
        </p:txBody>
      </p:sp>
      <p:sp>
        <p:nvSpPr>
          <p:cNvPr id="3" name="Content Placeholder 2"/>
          <p:cNvSpPr>
            <a:spLocks noGrp="1"/>
          </p:cNvSpPr>
          <p:nvPr>
            <p:ph idx="1"/>
          </p:nvPr>
        </p:nvSpPr>
        <p:spPr>
          <a:xfrm>
            <a:off x="838200" y="1825625"/>
            <a:ext cx="8343090" cy="4351338"/>
          </a:xfrm>
        </p:spPr>
        <p:txBody>
          <a:bodyPr vert="horz" lIns="91440" tIns="45720" rIns="91440" bIns="45720" rtlCol="0" anchor="t">
            <a:normAutofit/>
          </a:bodyPr>
          <a:lstStyle/>
          <a:p>
            <a:pPr marL="0" indent="0">
              <a:buNone/>
            </a:pPr>
            <a:r>
              <a:rPr lang="en-US" sz="2400" b="1">
                <a:latin typeface="Source Sans Pro"/>
                <a:ea typeface="Source Sans Pro"/>
              </a:rPr>
              <a:t>Look </a:t>
            </a:r>
            <a:r>
              <a:rPr lang="en-US" sz="2400">
                <a:latin typeface="Source Sans Pro"/>
                <a:ea typeface="Source Sans Pro"/>
              </a:rPr>
              <a:t>at the face, nose and mouth.</a:t>
            </a:r>
            <a:endParaRPr lang="en-US"/>
          </a:p>
          <a:p>
            <a:pPr lvl="1"/>
            <a:r>
              <a:rPr lang="en-US" i="1">
                <a:latin typeface="Source Sans Pro"/>
                <a:ea typeface="Source Sans Pro"/>
              </a:rPr>
              <a:t>Cyanosis</a:t>
            </a:r>
            <a:r>
              <a:rPr lang="en-US">
                <a:latin typeface="Source Sans Pro"/>
                <a:ea typeface="Source Sans Pro"/>
              </a:rPr>
              <a:t> around the lips or nose suggests low oxygen levels in the blood.</a:t>
            </a:r>
          </a:p>
          <a:p>
            <a:pPr lvl="1"/>
            <a:r>
              <a:rPr lang="en-US">
                <a:latin typeface="Source Sans Pro"/>
                <a:ea typeface="Source Sans Pro"/>
              </a:rPr>
              <a:t>Pale lower eyelids may suggest </a:t>
            </a:r>
            <a:r>
              <a:rPr lang="en-US" err="1">
                <a:latin typeface="Source Sans Pro"/>
                <a:ea typeface="Source Sans Pro"/>
              </a:rPr>
              <a:t>anaemia</a:t>
            </a:r>
            <a:r>
              <a:rPr lang="en-US">
                <a:latin typeface="Source Sans Pro"/>
                <a:ea typeface="Source Sans Pro"/>
              </a:rPr>
              <a:t>.</a:t>
            </a:r>
          </a:p>
          <a:p>
            <a:pPr lvl="1"/>
            <a:r>
              <a:rPr lang="en-US">
                <a:latin typeface="Source Sans Pro"/>
                <a:ea typeface="Source Sans Pro"/>
              </a:rPr>
              <a:t>Swelling of the lips, tongue and back of mouth suggest allergic reaction.</a:t>
            </a:r>
          </a:p>
          <a:p>
            <a:pPr lvl="1"/>
            <a:r>
              <a:rPr lang="en-US">
                <a:latin typeface="Source Sans Pro"/>
                <a:ea typeface="Source Sans Pro"/>
              </a:rPr>
              <a:t>Soot around the mouth or nose, burned facial hair or facial burns suggests smoke inhalation.</a:t>
            </a:r>
          </a:p>
          <a:p>
            <a:pPr lvl="1"/>
            <a:r>
              <a:rPr lang="en-US">
                <a:latin typeface="Source Sans Pro"/>
                <a:ea typeface="Source Sans Pro"/>
              </a:rPr>
              <a:t>Bleeding, swelling or abnormal airway shape may be due to trauma.</a:t>
            </a:r>
          </a:p>
        </p:txBody>
      </p:sp>
      <p:pic>
        <p:nvPicPr>
          <p:cNvPr id="4" name="Picture 4" descr="A picture containing logo&#10;&#10;Description automatically generated">
            <a:extLst>
              <a:ext uri="{FF2B5EF4-FFF2-40B4-BE49-F238E27FC236}">
                <a16:creationId xmlns:a16="http://schemas.microsoft.com/office/drawing/2014/main" id="{5D65CB76-CF01-F842-7176-EDF84E12AA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557" y="1531502"/>
            <a:ext cx="2589088" cy="1793697"/>
          </a:xfrm>
          <a:prstGeom prst="rect">
            <a:avLst/>
          </a:prstGeom>
        </p:spPr>
      </p:pic>
      <p:pic>
        <p:nvPicPr>
          <p:cNvPr id="5" name="Picture 4">
            <a:extLst>
              <a:ext uri="{FF2B5EF4-FFF2-40B4-BE49-F238E27FC236}">
                <a16:creationId xmlns:a16="http://schemas.microsoft.com/office/drawing/2014/main" id="{9E8BEEEF-2009-2FF7-66C5-96E37E210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42637" y="3989315"/>
            <a:ext cx="1977573" cy="1379487"/>
          </a:xfrm>
          <a:prstGeom prst="rect">
            <a:avLst/>
          </a:prstGeom>
        </p:spPr>
      </p:pic>
    </p:spTree>
    <p:extLst>
      <p:ext uri="{BB962C8B-B14F-4D97-AF65-F5344CB8AC3E}">
        <p14:creationId xmlns:p14="http://schemas.microsoft.com/office/powerpoint/2010/main" val="963556024"/>
      </p:ext>
    </p:extLst>
  </p:cSld>
  <p:clrMapOvr>
    <a:masterClrMapping/>
  </p:clrMapOvr>
  <mc:AlternateContent xmlns:mc="http://schemas.openxmlformats.org/markup-compatibility/2006" xmlns:p14="http://schemas.microsoft.com/office/powerpoint/2010/main">
    <mc:Choice Requires="p14">
      <p:transition spd="slow" p14:dur="2000" advTm="49196"/>
    </mc:Choice>
    <mc:Fallback xmlns="">
      <p:transition spd="slow" advTm="4919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Secondary Exam Findings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rPr>
              <a:t>Look </a:t>
            </a:r>
            <a:r>
              <a:rPr lang="en-US" sz="2400">
                <a:latin typeface="Source Sans Pro"/>
                <a:ea typeface="Source Sans Pro"/>
              </a:rPr>
              <a:t>at the neck and chest.</a:t>
            </a:r>
            <a:endParaRPr lang="en-US"/>
          </a:p>
          <a:p>
            <a:pPr marL="685800" lvl="2">
              <a:spcBef>
                <a:spcPts val="1000"/>
              </a:spcBef>
            </a:pPr>
            <a:r>
              <a:rPr lang="en-US" sz="2400" i="1">
                <a:latin typeface="Source Sans Pro"/>
                <a:ea typeface="Source Sans Pro"/>
              </a:rPr>
              <a:t>Distended neck veins </a:t>
            </a:r>
            <a:r>
              <a:rPr lang="en-US" sz="2400">
                <a:latin typeface="Source Sans Pro"/>
                <a:ea typeface="Source Sans Pro"/>
              </a:rPr>
              <a:t>suggests heart failure, tension pneumothorax or pericardial tamponade.</a:t>
            </a:r>
          </a:p>
          <a:p>
            <a:pPr lvl="1"/>
            <a:r>
              <a:rPr lang="en-US">
                <a:latin typeface="Source Sans Pro"/>
                <a:ea typeface="Source Sans Pro"/>
              </a:rPr>
              <a:t>Excessive muscle use of neck and chest suggests significant respiratory difficulty.</a:t>
            </a:r>
          </a:p>
          <a:p>
            <a:pPr lvl="1"/>
            <a:r>
              <a:rPr lang="en-US">
                <a:latin typeface="Source Sans Pro"/>
                <a:ea typeface="Source Sans Pro"/>
              </a:rPr>
              <a:t>Tracheal shift suggests tension pneumothorax or </a:t>
            </a:r>
            <a:r>
              <a:rPr lang="en-US" err="1">
                <a:latin typeface="Source Sans Pro"/>
                <a:ea typeface="Source Sans Pro"/>
              </a:rPr>
              <a:t>tumour</a:t>
            </a:r>
            <a:r>
              <a:rPr lang="en-US">
                <a:latin typeface="Source Sans Pro"/>
                <a:ea typeface="Source Sans Pro"/>
              </a:rPr>
              <a:t>.</a:t>
            </a:r>
          </a:p>
          <a:p>
            <a:pPr lvl="1"/>
            <a:r>
              <a:rPr lang="en-US">
                <a:latin typeface="Source Sans Pro"/>
                <a:ea typeface="Source Sans Pro"/>
              </a:rPr>
              <a:t>Swelling of the neck suggests infection or trauma.</a:t>
            </a:r>
          </a:p>
          <a:p>
            <a:pPr lvl="1"/>
            <a:r>
              <a:rPr lang="en-US">
                <a:latin typeface="Source Sans Pro"/>
                <a:ea typeface="Source Sans Pro"/>
              </a:rPr>
              <a:t>Examine the entire neck and chest carefully for signs of trauma.</a:t>
            </a:r>
          </a:p>
        </p:txBody>
      </p:sp>
    </p:spTree>
    <p:extLst>
      <p:ext uri="{BB962C8B-B14F-4D97-AF65-F5344CB8AC3E}">
        <p14:creationId xmlns:p14="http://schemas.microsoft.com/office/powerpoint/2010/main" val="4044387848"/>
      </p:ext>
    </p:extLst>
  </p:cSld>
  <p:clrMapOvr>
    <a:masterClrMapping/>
  </p:clrMapOvr>
  <mc:AlternateContent xmlns:mc="http://schemas.openxmlformats.org/markup-compatibility/2006" xmlns:p14="http://schemas.microsoft.com/office/powerpoint/2010/main">
    <mc:Choice Requires="p14">
      <p:transition spd="slow" p14:dur="2000" advTm="49324"/>
    </mc:Choice>
    <mc:Fallback xmlns="">
      <p:transition spd="slow" advTm="4932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204"/>
            <a:ext cx="10515600" cy="1325563"/>
          </a:xfrm>
        </p:spPr>
        <p:txBody>
          <a:bodyPr>
            <a:normAutofit/>
          </a:bodyPr>
          <a:lstStyle/>
          <a:p>
            <a:r>
              <a:rPr lang="en-US" sz="4000">
                <a:solidFill>
                  <a:schemeClr val="accent1">
                    <a:lumMod val="50000"/>
                  </a:schemeClr>
                </a:solidFill>
                <a:latin typeface="Source Sans Pro"/>
                <a:ea typeface="Source Sans Pro"/>
              </a:rPr>
              <a:t>Secondary Exam Findings</a:t>
            </a:r>
          </a:p>
        </p:txBody>
      </p:sp>
      <p:sp>
        <p:nvSpPr>
          <p:cNvPr id="3" name="Content Placeholder 2"/>
          <p:cNvSpPr>
            <a:spLocks noGrp="1"/>
          </p:cNvSpPr>
          <p:nvPr>
            <p:ph idx="1"/>
          </p:nvPr>
        </p:nvSpPr>
        <p:spPr>
          <a:xfrm>
            <a:off x="838200" y="1483153"/>
            <a:ext cx="10515600" cy="4658302"/>
          </a:xfrm>
        </p:spPr>
        <p:txBody>
          <a:bodyPr vert="horz" lIns="91440" tIns="45720" rIns="91440" bIns="45720" rtlCol="0" anchor="t">
            <a:noAutofit/>
          </a:bodyPr>
          <a:lstStyle/>
          <a:p>
            <a:pPr marL="0" indent="0">
              <a:buNone/>
            </a:pPr>
            <a:r>
              <a:rPr lang="en-US" sz="2400" b="1">
                <a:latin typeface="Source Sans Pro"/>
                <a:ea typeface="Source Sans Pro"/>
              </a:rPr>
              <a:t>Look </a:t>
            </a:r>
            <a:r>
              <a:rPr lang="en-US" sz="2400">
                <a:latin typeface="Source Sans Pro"/>
                <a:ea typeface="Source Sans Pro"/>
              </a:rPr>
              <a:t>at the </a:t>
            </a:r>
            <a:r>
              <a:rPr lang="en-US" sz="2400">
                <a:solidFill>
                  <a:schemeClr val="accent2"/>
                </a:solidFill>
                <a:latin typeface="Source Sans Pro"/>
                <a:ea typeface="Source Sans Pro"/>
              </a:rPr>
              <a:t>rate and pattern </a:t>
            </a:r>
            <a:r>
              <a:rPr lang="en-US" sz="2400">
                <a:latin typeface="Source Sans Pro"/>
                <a:ea typeface="Source Sans Pro"/>
              </a:rPr>
              <a:t>of breathing.</a:t>
            </a:r>
          </a:p>
          <a:p>
            <a:pPr lvl="1"/>
            <a:r>
              <a:rPr lang="en-US">
                <a:latin typeface="Source Sans Pro"/>
                <a:ea typeface="Source Sans Pro"/>
              </a:rPr>
              <a:t>People with wheeze may take longer to breathe out because of narrowing of the lower airways in the lung.</a:t>
            </a:r>
          </a:p>
          <a:p>
            <a:pPr lvl="1"/>
            <a:r>
              <a:rPr lang="en-US" i="1">
                <a:latin typeface="Source Sans Pro"/>
                <a:ea typeface="Source Sans Pro"/>
              </a:rPr>
              <a:t>Fast</a:t>
            </a:r>
            <a:r>
              <a:rPr lang="en-US">
                <a:latin typeface="Source Sans Pro"/>
                <a:ea typeface="Source Sans Pro"/>
              </a:rPr>
              <a:t> breathing</a:t>
            </a:r>
            <a:endParaRPr lang="en-US">
              <a:latin typeface="Source Sans Pro"/>
              <a:ea typeface="Source Sans Pro"/>
              <a:cs typeface="Calibri"/>
            </a:endParaRPr>
          </a:p>
          <a:p>
            <a:pPr lvl="2"/>
            <a:r>
              <a:rPr lang="en-US" sz="2400">
                <a:latin typeface="Source Sans Pro"/>
                <a:ea typeface="Source Sans Pro"/>
              </a:rPr>
              <a:t>Dehydration</a:t>
            </a:r>
          </a:p>
          <a:p>
            <a:pPr lvl="2"/>
            <a:r>
              <a:rPr lang="en-US" sz="2400">
                <a:latin typeface="Source Sans Pro"/>
                <a:ea typeface="Source Sans Pro"/>
              </a:rPr>
              <a:t>Severe infection</a:t>
            </a:r>
          </a:p>
          <a:p>
            <a:pPr lvl="2"/>
            <a:r>
              <a:rPr lang="en-US" sz="2400">
                <a:latin typeface="Source Sans Pro"/>
                <a:ea typeface="Source Sans Pro"/>
              </a:rPr>
              <a:t>Chemical imbalances in the blood</a:t>
            </a:r>
          </a:p>
          <a:p>
            <a:pPr lvl="2"/>
            <a:r>
              <a:rPr lang="en-US" sz="2400">
                <a:latin typeface="Source Sans Pro"/>
                <a:ea typeface="Source Sans Pro"/>
              </a:rPr>
              <a:t>Poisoning</a:t>
            </a:r>
          </a:p>
          <a:p>
            <a:pPr lvl="2"/>
            <a:r>
              <a:rPr lang="en-US" sz="2400">
                <a:latin typeface="Source Sans Pro"/>
                <a:ea typeface="Source Sans Pro"/>
              </a:rPr>
              <a:t>Anxiety</a:t>
            </a:r>
          </a:p>
          <a:p>
            <a:pPr lvl="1"/>
            <a:r>
              <a:rPr lang="en-US" i="1">
                <a:latin typeface="Source Sans Pro"/>
                <a:ea typeface="Source Sans Pro"/>
              </a:rPr>
              <a:t>Slow and shallow </a:t>
            </a:r>
            <a:r>
              <a:rPr lang="en-US">
                <a:latin typeface="Source Sans Pro"/>
                <a:ea typeface="Source Sans Pro"/>
              </a:rPr>
              <a:t>breathing  may be due to opioid overdose.</a:t>
            </a:r>
          </a:p>
          <a:p>
            <a:pPr lvl="1"/>
            <a:r>
              <a:rPr lang="en-US">
                <a:latin typeface="Source Sans Pro"/>
                <a:ea typeface="Source Sans Pro"/>
              </a:rPr>
              <a:t>Chest wall injury cause pain that limits the ability to take deep breaths.</a:t>
            </a:r>
          </a:p>
          <a:p>
            <a:pPr lvl="2"/>
            <a:r>
              <a:rPr lang="en-US" sz="2400">
                <a:latin typeface="Source Sans Pro"/>
                <a:ea typeface="Source Sans Pro"/>
              </a:rPr>
              <a:t>Flail chest occurs with multiple rib fractures.</a:t>
            </a:r>
          </a:p>
        </p:txBody>
      </p:sp>
      <p:pic>
        <p:nvPicPr>
          <p:cNvPr id="4" name="Picture 4" descr="A picture containing diagram&#10;&#10;Description automatically generated">
            <a:extLst>
              <a:ext uri="{FF2B5EF4-FFF2-40B4-BE49-F238E27FC236}">
                <a16:creationId xmlns:a16="http://schemas.microsoft.com/office/drawing/2014/main" id="{F4B641C4-1327-F002-5529-D371E46C13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3639" y="2808716"/>
            <a:ext cx="2743200" cy="1913114"/>
          </a:xfrm>
          <a:prstGeom prst="rect">
            <a:avLst/>
          </a:prstGeom>
        </p:spPr>
      </p:pic>
    </p:spTree>
    <p:extLst>
      <p:ext uri="{BB962C8B-B14F-4D97-AF65-F5344CB8AC3E}">
        <p14:creationId xmlns:p14="http://schemas.microsoft.com/office/powerpoint/2010/main" val="2088187516"/>
      </p:ext>
    </p:extLst>
  </p:cSld>
  <p:clrMapOvr>
    <a:masterClrMapping/>
  </p:clrMapOvr>
  <mc:AlternateContent xmlns:mc="http://schemas.openxmlformats.org/markup-compatibility/2006" xmlns:p14="http://schemas.microsoft.com/office/powerpoint/2010/main">
    <mc:Choice Requires="p14">
      <p:transition spd="slow" p14:dur="2000" advTm="64264"/>
    </mc:Choice>
    <mc:Fallback xmlns="">
      <p:transition spd="slow" advTm="6426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Secondary Exam Findings</a:t>
            </a:r>
            <a:endParaRPr lang="en-US" sz="4000">
              <a:solidFill>
                <a:schemeClr val="accent1">
                  <a:lumMod val="50000"/>
                </a:schemeClr>
              </a:solidFill>
              <a:latin typeface="Source Sans Pro"/>
              <a:ea typeface="Source Sans Pro"/>
              <a:cs typeface="Calibri Light"/>
            </a:endParaRP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en-US" sz="2400" b="1">
                <a:latin typeface="Source Sans Pro"/>
                <a:ea typeface="Source Sans Pro"/>
              </a:rPr>
              <a:t>Look</a:t>
            </a:r>
            <a:r>
              <a:rPr lang="en-US" sz="2400">
                <a:latin typeface="Source Sans Pro"/>
                <a:ea typeface="Source Sans Pro"/>
              </a:rPr>
              <a:t> at both legs.</a:t>
            </a:r>
            <a:endParaRPr lang="en-US" sz="2400" b="1">
              <a:latin typeface="Source Sans Pro"/>
              <a:ea typeface="Source Sans Pro"/>
              <a:cs typeface="Calibri" panose="020F0502020204030204"/>
            </a:endParaRPr>
          </a:p>
          <a:p>
            <a:pPr lvl="1"/>
            <a:r>
              <a:rPr lang="en-US">
                <a:latin typeface="Source Sans Pro"/>
                <a:ea typeface="Source Sans Pro"/>
              </a:rPr>
              <a:t>Swelling to both legs (heart failure)</a:t>
            </a:r>
            <a:endParaRPr lang="en-US">
              <a:latin typeface="Source Sans Pro"/>
              <a:ea typeface="Source Sans Pro"/>
              <a:cs typeface="Calibri"/>
            </a:endParaRPr>
          </a:p>
          <a:p>
            <a:pPr lvl="1"/>
            <a:r>
              <a:rPr lang="en-US">
                <a:latin typeface="Source Sans Pro"/>
                <a:ea typeface="Source Sans Pro"/>
              </a:rPr>
              <a:t>Swelling to one leg with pain (blood clot)</a:t>
            </a:r>
            <a:endParaRPr lang="en-US">
              <a:latin typeface="Source Sans Pro"/>
              <a:ea typeface="Source Sans Pro"/>
              <a:cs typeface="Calibri"/>
            </a:endParaRPr>
          </a:p>
          <a:p>
            <a:pPr lvl="2"/>
            <a:endParaRPr lang="en-US" sz="2400">
              <a:latin typeface="Source Sans Pro"/>
              <a:ea typeface="Source Sans Pro"/>
            </a:endParaRPr>
          </a:p>
          <a:p>
            <a:pPr marL="0" indent="0">
              <a:buNone/>
            </a:pPr>
            <a:r>
              <a:rPr lang="en-US" sz="2400" b="1">
                <a:latin typeface="Source Sans Pro"/>
                <a:ea typeface="Source Sans Pro"/>
              </a:rPr>
              <a:t>Look </a:t>
            </a:r>
            <a:r>
              <a:rPr lang="en-US" sz="2400">
                <a:latin typeface="Source Sans Pro"/>
                <a:ea typeface="Source Sans Pro"/>
              </a:rPr>
              <a:t>at the skin.</a:t>
            </a:r>
            <a:endParaRPr lang="en-US" sz="2400" b="1">
              <a:latin typeface="Source Sans Pro"/>
              <a:ea typeface="Source Sans Pro"/>
              <a:cs typeface="Calibri" panose="020F0502020204030204"/>
            </a:endParaRPr>
          </a:p>
          <a:p>
            <a:pPr lvl="1"/>
            <a:r>
              <a:rPr lang="en-US">
                <a:latin typeface="Source Sans Pro"/>
                <a:ea typeface="Source Sans Pro"/>
              </a:rPr>
              <a:t>Bites (allergic reaction)</a:t>
            </a:r>
            <a:endParaRPr lang="en-US">
              <a:latin typeface="Source Sans Pro"/>
              <a:ea typeface="Source Sans Pro"/>
              <a:cs typeface="Calibri"/>
            </a:endParaRPr>
          </a:p>
          <a:p>
            <a:pPr lvl="1"/>
            <a:r>
              <a:rPr lang="en-US">
                <a:latin typeface="Source Sans Pro"/>
                <a:ea typeface="Source Sans Pro"/>
              </a:rPr>
              <a:t>Rashes such as hives (allergic reaction or systemic infection)</a:t>
            </a:r>
            <a:endParaRPr lang="en-US">
              <a:latin typeface="Source Sans Pro"/>
              <a:ea typeface="Source Sans Pro"/>
              <a:cs typeface="Calibri"/>
            </a:endParaRPr>
          </a:p>
          <a:p>
            <a:pPr lvl="1"/>
            <a:r>
              <a:rPr lang="en-US" i="1">
                <a:latin typeface="Source Sans Pro"/>
                <a:ea typeface="Source Sans Pro"/>
              </a:rPr>
              <a:t>Pale skin </a:t>
            </a:r>
            <a:r>
              <a:rPr lang="en-US">
                <a:latin typeface="Source Sans Pro"/>
                <a:ea typeface="Source Sans Pro"/>
              </a:rPr>
              <a:t>or pallor (</a:t>
            </a:r>
            <a:r>
              <a:rPr lang="en-US" err="1">
                <a:latin typeface="Source Sans Pro"/>
                <a:ea typeface="Source Sans Pro"/>
              </a:rPr>
              <a:t>anaemia</a:t>
            </a:r>
            <a:r>
              <a:rPr lang="en-US">
                <a:latin typeface="Source Sans Pro"/>
                <a:ea typeface="Source Sans Pro"/>
              </a:rPr>
              <a:t>)</a:t>
            </a:r>
            <a:endParaRPr lang="en-US">
              <a:latin typeface="Source Sans Pro"/>
              <a:ea typeface="Source Sans Pro"/>
              <a:cs typeface="Calibri"/>
            </a:endParaRPr>
          </a:p>
          <a:p>
            <a:pPr lvl="1"/>
            <a:r>
              <a:rPr lang="en-US">
                <a:latin typeface="Source Sans Pro"/>
                <a:ea typeface="Source Sans Pro"/>
              </a:rPr>
              <a:t>Burns that wrap around torso c</a:t>
            </a:r>
            <a:r>
              <a:rPr lang="en-US" sz="2400">
                <a:latin typeface="Source Sans Pro"/>
                <a:ea typeface="Source Sans Pro"/>
              </a:rPr>
              <a:t>an restrict chest wall expansion. </a:t>
            </a:r>
            <a:endParaRPr lang="en-US" sz="2400">
              <a:latin typeface="Source Sans Pro"/>
              <a:ea typeface="Source Sans Pro"/>
              <a:cs typeface="Calibri"/>
            </a:endParaRPr>
          </a:p>
          <a:p>
            <a:pPr lvl="2"/>
            <a:endParaRPr lang="en-US" sz="2400">
              <a:latin typeface="Source Sans Pro"/>
              <a:ea typeface="Source Sans Pro"/>
            </a:endParaRPr>
          </a:p>
        </p:txBody>
      </p:sp>
      <p:pic>
        <p:nvPicPr>
          <p:cNvPr id="4" name="Picture 4">
            <a:extLst>
              <a:ext uri="{FF2B5EF4-FFF2-40B4-BE49-F238E27FC236}">
                <a16:creationId xmlns:a16="http://schemas.microsoft.com/office/drawing/2014/main" id="{460FA9B9-9A85-B4A4-2B76-21738CB2D5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9706" y="2087090"/>
            <a:ext cx="2743200" cy="1914204"/>
          </a:xfrm>
          <a:prstGeom prst="rect">
            <a:avLst/>
          </a:prstGeom>
        </p:spPr>
      </p:pic>
    </p:spTree>
    <p:extLst>
      <p:ext uri="{BB962C8B-B14F-4D97-AF65-F5344CB8AC3E}">
        <p14:creationId xmlns:p14="http://schemas.microsoft.com/office/powerpoint/2010/main" val="53175161"/>
      </p:ext>
    </p:extLst>
  </p:cSld>
  <p:clrMapOvr>
    <a:masterClrMapping/>
  </p:clrMapOvr>
  <mc:AlternateContent xmlns:mc="http://schemas.openxmlformats.org/markup-compatibility/2006" xmlns:p14="http://schemas.microsoft.com/office/powerpoint/2010/main">
    <mc:Choice Requires="p14">
      <p:transition spd="slow" p14:dur="2000" advTm="61479"/>
    </mc:Choice>
    <mc:Fallback xmlns="">
      <p:transition spd="slow" advTm="6147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Secondary Exam Findings</a:t>
            </a:r>
            <a:endParaRPr lang="en-US" sz="4000">
              <a:solidFill>
                <a:schemeClr val="accent1">
                  <a:lumMod val="50000"/>
                </a:schemeClr>
              </a:solidFill>
              <a:latin typeface="Source Sans Pro"/>
              <a:ea typeface="Source Sans Pro"/>
              <a:cs typeface="Calibri Light"/>
            </a:endParaRPr>
          </a:p>
        </p:txBody>
      </p:sp>
      <p:sp>
        <p:nvSpPr>
          <p:cNvPr id="3" name="Content Placeholder 2"/>
          <p:cNvSpPr>
            <a:spLocks noGrp="1"/>
          </p:cNvSpPr>
          <p:nvPr>
            <p:ph idx="1"/>
          </p:nvPr>
        </p:nvSpPr>
        <p:spPr>
          <a:xfrm>
            <a:off x="838199" y="1508838"/>
            <a:ext cx="10515600" cy="4351338"/>
          </a:xfrm>
        </p:spPr>
        <p:txBody>
          <a:bodyPr vert="horz" lIns="91440" tIns="45720" rIns="91440" bIns="45720" rtlCol="0" anchor="t">
            <a:noAutofit/>
          </a:bodyPr>
          <a:lstStyle/>
          <a:p>
            <a:pPr marL="0" indent="0">
              <a:buNone/>
            </a:pPr>
            <a:r>
              <a:rPr lang="en-US" sz="2400" b="1">
                <a:latin typeface="Source Sans Pro"/>
                <a:ea typeface="Calibri" charset="0"/>
                <a:cs typeface="Calibri"/>
              </a:rPr>
              <a:t>Listen </a:t>
            </a:r>
            <a:r>
              <a:rPr lang="en-US" sz="2400">
                <a:latin typeface="Source Sans Pro"/>
                <a:ea typeface="Calibri" charset="0"/>
                <a:cs typeface="Calibri"/>
              </a:rPr>
              <a:t>to breath sounds.</a:t>
            </a:r>
            <a:endParaRPr lang="en-US" sz="2400">
              <a:latin typeface="Source Sans Pro"/>
              <a:ea typeface="Source Sans Pro"/>
              <a:cs typeface="Calibri"/>
            </a:endParaRPr>
          </a:p>
          <a:p>
            <a:pPr marL="628650" indent="-342900">
              <a:lnSpc>
                <a:spcPct val="115000"/>
              </a:lnSpc>
              <a:spcBef>
                <a:spcPts val="0"/>
              </a:spcBef>
            </a:pPr>
            <a:r>
              <a:rPr lang="en-US" sz="2400" i="1">
                <a:latin typeface="Source Sans Pro"/>
                <a:ea typeface="Calibri" charset="0"/>
                <a:cs typeface="Calibri"/>
                <a:sym typeface="Lato"/>
              </a:rPr>
              <a:t>Stridor - </a:t>
            </a:r>
            <a:r>
              <a:rPr lang="en-US" sz="2400">
                <a:latin typeface="Source Sans Pro"/>
                <a:ea typeface="Calibri" charset="0"/>
                <a:cs typeface="Calibri"/>
                <a:sym typeface="Lato"/>
              </a:rPr>
              <a:t>Partial upper airway obstruction</a:t>
            </a:r>
            <a:endParaRPr lang="en-US" sz="2400">
              <a:latin typeface="Source Sans Pro"/>
              <a:ea typeface="Calibri" charset="0"/>
              <a:cs typeface="Calibri"/>
            </a:endParaRPr>
          </a:p>
          <a:p>
            <a:pPr marL="1543050" lvl="2" indent="-342900">
              <a:lnSpc>
                <a:spcPct val="115000"/>
              </a:lnSpc>
              <a:spcBef>
                <a:spcPts val="0"/>
              </a:spcBef>
            </a:pPr>
            <a:r>
              <a:rPr lang="en-US" sz="2400">
                <a:latin typeface="Source Sans Pro"/>
                <a:ea typeface="Calibri" charset="0"/>
                <a:cs typeface="Calibri"/>
                <a:sym typeface="Lato"/>
              </a:rPr>
              <a:t>Foreign body </a:t>
            </a:r>
            <a:endParaRPr lang="en-US" sz="2400">
              <a:latin typeface="Source Sans Pro"/>
              <a:ea typeface="Calibri" charset="0"/>
              <a:cs typeface="Calibri" charset="0"/>
            </a:endParaRPr>
          </a:p>
          <a:p>
            <a:pPr marL="1543050" lvl="2" indent="-342900">
              <a:lnSpc>
                <a:spcPct val="115000"/>
              </a:lnSpc>
              <a:spcBef>
                <a:spcPts val="0"/>
              </a:spcBef>
            </a:pPr>
            <a:r>
              <a:rPr lang="en-US" sz="2400">
                <a:latin typeface="Source Sans Pro"/>
                <a:ea typeface="Calibri" charset="0"/>
                <a:cs typeface="Calibri"/>
                <a:sym typeface="Lato"/>
              </a:rPr>
              <a:t>Swelling</a:t>
            </a:r>
            <a:endParaRPr lang="en-US" sz="2400">
              <a:latin typeface="Source Sans Pro"/>
              <a:ea typeface="Calibri" charset="0"/>
              <a:cs typeface="Calibri"/>
            </a:endParaRPr>
          </a:p>
          <a:p>
            <a:pPr marL="1543050" lvl="2" indent="-342900">
              <a:lnSpc>
                <a:spcPct val="115000"/>
              </a:lnSpc>
              <a:spcBef>
                <a:spcPts val="0"/>
              </a:spcBef>
            </a:pPr>
            <a:r>
              <a:rPr lang="en-US" sz="2400">
                <a:latin typeface="Source Sans Pro"/>
                <a:ea typeface="Calibri" charset="0"/>
                <a:cs typeface="Calibri"/>
                <a:sym typeface="Lato"/>
              </a:rPr>
              <a:t>Trauma</a:t>
            </a:r>
            <a:endParaRPr lang="en-US" sz="2400">
              <a:latin typeface="Source Sans Pro"/>
              <a:ea typeface="Calibri" charset="0"/>
              <a:cs typeface="Calibri"/>
            </a:endParaRPr>
          </a:p>
          <a:p>
            <a:pPr marL="1543050" lvl="2" indent="-342900">
              <a:lnSpc>
                <a:spcPct val="115000"/>
              </a:lnSpc>
              <a:spcBef>
                <a:spcPts val="0"/>
              </a:spcBef>
            </a:pPr>
            <a:r>
              <a:rPr lang="en-US" sz="2400">
                <a:latin typeface="Source Sans Pro"/>
                <a:ea typeface="Calibri" charset="0"/>
                <a:cs typeface="Calibri"/>
                <a:sym typeface="Lato"/>
              </a:rPr>
              <a:t>Infection</a:t>
            </a:r>
            <a:endParaRPr lang="en-US" sz="2400">
              <a:latin typeface="Source Sans Pro"/>
              <a:ea typeface="Calibri" charset="0"/>
              <a:cs typeface="Calibri"/>
            </a:endParaRPr>
          </a:p>
          <a:p>
            <a:pPr marL="628650" indent="-342900">
              <a:lnSpc>
                <a:spcPct val="115000"/>
              </a:lnSpc>
              <a:spcBef>
                <a:spcPts val="0"/>
              </a:spcBef>
              <a:buClr>
                <a:schemeClr val="dk1"/>
              </a:buClr>
              <a:buSzPct val="100000"/>
            </a:pPr>
            <a:r>
              <a:rPr lang="en-US" sz="2400" i="1">
                <a:solidFill>
                  <a:schemeClr val="dk1"/>
                </a:solidFill>
                <a:latin typeface="Source Sans Pro"/>
                <a:ea typeface="Calibri" charset="0"/>
                <a:cs typeface="Calibri"/>
                <a:sym typeface="Lato"/>
              </a:rPr>
              <a:t>Decreased breath sounds -</a:t>
            </a:r>
            <a:r>
              <a:rPr lang="en-US" sz="2400">
                <a:solidFill>
                  <a:schemeClr val="dk1"/>
                </a:solidFill>
                <a:latin typeface="Source Sans Pro"/>
                <a:ea typeface="Calibri" charset="0"/>
                <a:cs typeface="Calibri"/>
                <a:sym typeface="Lato"/>
              </a:rPr>
              <a:t> Something preventing air from entering the lung </a:t>
            </a:r>
            <a:endParaRPr lang="en-US" sz="2400">
              <a:solidFill>
                <a:schemeClr val="dk1"/>
              </a:solidFill>
              <a:latin typeface="Source Sans Pro"/>
              <a:ea typeface="Calibri" charset="0"/>
              <a:cs typeface="Calibri" charset="0"/>
            </a:endParaRPr>
          </a:p>
          <a:p>
            <a:pPr marL="1543050" lvl="2" indent="-342900">
              <a:lnSpc>
                <a:spcPct val="115000"/>
              </a:lnSpc>
              <a:spcBef>
                <a:spcPts val="0"/>
              </a:spcBef>
              <a:buClr>
                <a:schemeClr val="dk1"/>
              </a:buClr>
              <a:buSzPct val="100000"/>
            </a:pPr>
            <a:r>
              <a:rPr lang="en-US" sz="2400">
                <a:solidFill>
                  <a:schemeClr val="dk1"/>
                </a:solidFill>
                <a:latin typeface="Source Sans Pro"/>
                <a:ea typeface="Calibri" charset="0"/>
                <a:cs typeface="Calibri"/>
                <a:sym typeface="Lato"/>
              </a:rPr>
              <a:t>Pneumothorax</a:t>
            </a:r>
            <a:endParaRPr lang="en-US" sz="2400">
              <a:solidFill>
                <a:schemeClr val="dk1"/>
              </a:solidFill>
              <a:latin typeface="Source Sans Pro"/>
              <a:ea typeface="Calibri" charset="0"/>
              <a:cs typeface="Calibri"/>
            </a:endParaRPr>
          </a:p>
          <a:p>
            <a:pPr marL="1543050" lvl="2" indent="-342900">
              <a:lnSpc>
                <a:spcPct val="115000"/>
              </a:lnSpc>
              <a:spcBef>
                <a:spcPts val="0"/>
              </a:spcBef>
              <a:buClr>
                <a:schemeClr val="dk1"/>
              </a:buClr>
              <a:buSzPct val="100000"/>
            </a:pPr>
            <a:r>
              <a:rPr lang="en-US" sz="2400" err="1">
                <a:solidFill>
                  <a:schemeClr val="dk1"/>
                </a:solidFill>
                <a:latin typeface="Source Sans Pro"/>
                <a:ea typeface="Calibri" charset="0"/>
                <a:cs typeface="Calibri"/>
                <a:sym typeface="Lato"/>
              </a:rPr>
              <a:t>Haemothorax</a:t>
            </a:r>
            <a:endParaRPr lang="en-US" sz="2400">
              <a:solidFill>
                <a:schemeClr val="dk1"/>
              </a:solidFill>
              <a:latin typeface="Source Sans Pro"/>
              <a:ea typeface="Calibri" charset="0"/>
              <a:cs typeface="Calibri"/>
            </a:endParaRPr>
          </a:p>
          <a:p>
            <a:pPr marL="1543050" lvl="2" indent="-342900">
              <a:lnSpc>
                <a:spcPct val="115000"/>
              </a:lnSpc>
              <a:spcBef>
                <a:spcPts val="0"/>
              </a:spcBef>
              <a:buClr>
                <a:schemeClr val="dk1"/>
              </a:buClr>
              <a:buSzPct val="100000"/>
            </a:pPr>
            <a:r>
              <a:rPr lang="en-US" sz="2400">
                <a:solidFill>
                  <a:schemeClr val="dk1"/>
                </a:solidFill>
                <a:latin typeface="Source Sans Pro"/>
                <a:ea typeface="Calibri" charset="0"/>
                <a:cs typeface="Calibri"/>
                <a:sym typeface="Lato"/>
              </a:rPr>
              <a:t>Fluid</a:t>
            </a:r>
            <a:endParaRPr lang="en-US" sz="2400">
              <a:solidFill>
                <a:schemeClr val="dk1"/>
              </a:solidFill>
              <a:latin typeface="Source Sans Pro"/>
              <a:ea typeface="Calibri" charset="0"/>
              <a:cs typeface="Calibri"/>
            </a:endParaRPr>
          </a:p>
          <a:p>
            <a:pPr marL="1543050" lvl="2" indent="-342900">
              <a:lnSpc>
                <a:spcPct val="115000"/>
              </a:lnSpc>
              <a:spcBef>
                <a:spcPts val="0"/>
              </a:spcBef>
              <a:buClr>
                <a:schemeClr val="dk1"/>
              </a:buClr>
              <a:buSzPct val="100000"/>
            </a:pPr>
            <a:r>
              <a:rPr lang="en-US" sz="2400">
                <a:solidFill>
                  <a:schemeClr val="dk1"/>
                </a:solidFill>
                <a:latin typeface="Source Sans Pro"/>
                <a:ea typeface="Calibri" charset="0"/>
                <a:cs typeface="Calibri"/>
                <a:sym typeface="Lato"/>
              </a:rPr>
              <a:t>Foreign body</a:t>
            </a:r>
            <a:endParaRPr lang="en-US" sz="2400">
              <a:solidFill>
                <a:schemeClr val="dk1"/>
              </a:solidFill>
              <a:latin typeface="Source Sans Pro"/>
              <a:ea typeface="Calibri" charset="0"/>
              <a:cs typeface="Calibri"/>
            </a:endParaRPr>
          </a:p>
          <a:p>
            <a:pPr marL="1543050" lvl="2" indent="-342900">
              <a:lnSpc>
                <a:spcPct val="115000"/>
              </a:lnSpc>
              <a:spcBef>
                <a:spcPts val="0"/>
              </a:spcBef>
              <a:buClr>
                <a:schemeClr val="dk1"/>
              </a:buClr>
              <a:buSzPct val="100000"/>
            </a:pPr>
            <a:r>
              <a:rPr lang="en-US" sz="2400">
                <a:solidFill>
                  <a:schemeClr val="dk1"/>
                </a:solidFill>
                <a:latin typeface="Source Sans Pro"/>
                <a:ea typeface="Calibri" charset="0"/>
                <a:cs typeface="Calibri"/>
                <a:sym typeface="Lato"/>
              </a:rPr>
              <a:t>Infection inside the lungs or </a:t>
            </a:r>
            <a:r>
              <a:rPr lang="en-US" sz="2400" err="1">
                <a:solidFill>
                  <a:schemeClr val="dk1"/>
                </a:solidFill>
                <a:latin typeface="Source Sans Pro"/>
                <a:ea typeface="Calibri" charset="0"/>
                <a:cs typeface="Calibri"/>
                <a:sym typeface="Lato"/>
              </a:rPr>
              <a:t>tumour</a:t>
            </a:r>
            <a:r>
              <a:rPr lang="en-US" sz="2400">
                <a:solidFill>
                  <a:schemeClr val="dk1"/>
                </a:solidFill>
                <a:latin typeface="Source Sans Pro"/>
                <a:ea typeface="Calibri" charset="0"/>
                <a:cs typeface="Calibri"/>
                <a:sym typeface="Lato"/>
              </a:rPr>
              <a:t> </a:t>
            </a:r>
            <a:endParaRPr lang="en-US" sz="2400">
              <a:solidFill>
                <a:schemeClr val="dk1"/>
              </a:solidFill>
              <a:latin typeface="Source Sans Pro"/>
              <a:ea typeface="Calibri" charset="0"/>
              <a:cs typeface="Calibri" charset="0"/>
            </a:endParaRPr>
          </a:p>
        </p:txBody>
      </p:sp>
      <p:pic>
        <p:nvPicPr>
          <p:cNvPr id="4" name="Picture 5">
            <a:extLst>
              <a:ext uri="{FF2B5EF4-FFF2-40B4-BE49-F238E27FC236}">
                <a16:creationId xmlns:a16="http://schemas.microsoft.com/office/drawing/2014/main" id="{97071EAC-4AC8-D373-5224-3351CC9101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0100" y="1855994"/>
            <a:ext cx="2743200" cy="1913114"/>
          </a:xfrm>
          <a:prstGeom prst="rect">
            <a:avLst/>
          </a:prstGeom>
        </p:spPr>
      </p:pic>
    </p:spTree>
    <p:extLst>
      <p:ext uri="{BB962C8B-B14F-4D97-AF65-F5344CB8AC3E}">
        <p14:creationId xmlns:p14="http://schemas.microsoft.com/office/powerpoint/2010/main" val="218063755"/>
      </p:ext>
    </p:extLst>
  </p:cSld>
  <p:clrMapOvr>
    <a:masterClrMapping/>
  </p:clrMapOvr>
  <mc:AlternateContent xmlns:mc="http://schemas.openxmlformats.org/markup-compatibility/2006" xmlns:p14="http://schemas.microsoft.com/office/powerpoint/2010/main">
    <mc:Choice Requires="p14">
      <p:transition spd="slow" p14:dur="2000" advTm="41111"/>
    </mc:Choice>
    <mc:Fallback xmlns="">
      <p:transition spd="slow" advTm="4111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088" y="411949"/>
            <a:ext cx="10515600" cy="1325563"/>
          </a:xfrm>
        </p:spPr>
        <p:txBody>
          <a:bodyPr>
            <a:normAutofit/>
          </a:bodyPr>
          <a:lstStyle/>
          <a:p>
            <a:r>
              <a:rPr lang="en-US" sz="4000">
                <a:solidFill>
                  <a:schemeClr val="accent1">
                    <a:lumMod val="50000"/>
                  </a:schemeClr>
                </a:solidFill>
                <a:latin typeface="Source Sans Pro"/>
                <a:ea typeface="Source Sans Pro"/>
              </a:rPr>
              <a:t>Secondary Exam Findings</a:t>
            </a:r>
            <a:endParaRPr lang="en-US" sz="4000">
              <a:solidFill>
                <a:schemeClr val="accent1">
                  <a:lumMod val="50000"/>
                </a:schemeClr>
              </a:solidFill>
              <a:latin typeface="Source Sans Pro"/>
              <a:ea typeface="Source Sans Pro"/>
              <a:cs typeface="Calibri Light"/>
            </a:endParaRP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en-US" sz="2400" b="1" dirty="0">
                <a:latin typeface="Source Sans Pro"/>
                <a:ea typeface="Calibri" charset="0"/>
                <a:cs typeface="Calibri"/>
              </a:rPr>
              <a:t>Listen </a:t>
            </a:r>
            <a:r>
              <a:rPr lang="en-US" sz="2400" dirty="0">
                <a:latin typeface="Source Sans Pro"/>
                <a:ea typeface="Calibri" charset="0"/>
                <a:cs typeface="Calibri"/>
              </a:rPr>
              <a:t>to breath sounds</a:t>
            </a:r>
            <a:endParaRPr lang="en-US" sz="2400" dirty="0">
              <a:latin typeface="Source Sans Pro"/>
              <a:ea typeface="Source Sans Pro"/>
              <a:cs typeface="Calibri"/>
            </a:endParaRPr>
          </a:p>
          <a:p>
            <a:pPr lvl="1"/>
            <a:r>
              <a:rPr lang="en-US" i="1" dirty="0">
                <a:latin typeface="Source Sans Pro"/>
                <a:ea typeface="Calibri" charset="0"/>
                <a:cs typeface="Calibri"/>
              </a:rPr>
              <a:t>Wheezing</a:t>
            </a:r>
            <a:r>
              <a:rPr lang="en-US" sz="2000" i="1" dirty="0">
                <a:latin typeface="Source Sans Pro"/>
                <a:ea typeface="Calibri" charset="0"/>
                <a:cs typeface="Calibri"/>
              </a:rPr>
              <a:t> - </a:t>
            </a:r>
            <a:r>
              <a:rPr lang="en-US" sz="2400" dirty="0">
                <a:latin typeface="Source Sans Pro"/>
                <a:ea typeface="Calibri" charset="0"/>
                <a:cs typeface="Calibri"/>
              </a:rPr>
              <a:t>Lower airway obstruction</a:t>
            </a:r>
          </a:p>
          <a:p>
            <a:pPr lvl="3"/>
            <a:r>
              <a:rPr lang="en-US" sz="2400" dirty="0">
                <a:latin typeface="Source Sans Pro"/>
                <a:ea typeface="Calibri" charset="0"/>
                <a:cs typeface="Calibri"/>
              </a:rPr>
              <a:t>Asthma/COPD</a:t>
            </a:r>
          </a:p>
          <a:p>
            <a:pPr lvl="3"/>
            <a:r>
              <a:rPr lang="en-US" sz="2400" dirty="0">
                <a:latin typeface="Source Sans Pro"/>
                <a:ea typeface="Calibri" charset="0"/>
                <a:cs typeface="Calibri"/>
              </a:rPr>
              <a:t>Allergic reaction</a:t>
            </a:r>
          </a:p>
          <a:p>
            <a:pPr lvl="3"/>
            <a:r>
              <a:rPr lang="en-US" sz="2400" dirty="0" err="1">
                <a:latin typeface="Source Sans Pro"/>
                <a:ea typeface="Calibri" charset="0"/>
                <a:cs typeface="Calibri"/>
              </a:rPr>
              <a:t>Tumour</a:t>
            </a:r>
            <a:endParaRPr lang="en-US" sz="2400" dirty="0">
              <a:latin typeface="Source Sans Pro"/>
              <a:ea typeface="Calibri" charset="0"/>
              <a:cs typeface="Calibri"/>
            </a:endParaRPr>
          </a:p>
          <a:p>
            <a:pPr lvl="3"/>
            <a:r>
              <a:rPr lang="en-US" sz="2400" dirty="0">
                <a:latin typeface="Source Sans Pro"/>
                <a:ea typeface="Calibri" charset="0"/>
                <a:cs typeface="Calibri"/>
              </a:rPr>
              <a:t>Foreign object</a:t>
            </a:r>
          </a:p>
          <a:p>
            <a:pPr lvl="1"/>
            <a:r>
              <a:rPr lang="en-US" i="1" dirty="0">
                <a:latin typeface="Source Sans Pro"/>
                <a:ea typeface="Calibri" charset="0"/>
                <a:cs typeface="Calibri"/>
              </a:rPr>
              <a:t>Crackles </a:t>
            </a:r>
            <a:r>
              <a:rPr lang="en-US" sz="2000" i="1" dirty="0">
                <a:latin typeface="Source Sans Pro"/>
                <a:ea typeface="Calibri" charset="0"/>
                <a:cs typeface="Calibri" charset="0"/>
              </a:rPr>
              <a:t>- </a:t>
            </a:r>
            <a:r>
              <a:rPr lang="en-US" sz="2400" dirty="0">
                <a:latin typeface="Source Sans Pro"/>
                <a:ea typeface="Calibri" charset="0"/>
                <a:cs typeface="Calibri"/>
              </a:rPr>
              <a:t>Fluid build-up in the airways of the lungs</a:t>
            </a:r>
          </a:p>
        </p:txBody>
      </p:sp>
      <p:sp>
        <p:nvSpPr>
          <p:cNvPr id="5" name="Rectangle 4"/>
          <p:cNvSpPr/>
          <p:nvPr/>
        </p:nvSpPr>
        <p:spPr>
          <a:xfrm>
            <a:off x="1860605" y="5148994"/>
            <a:ext cx="7625301" cy="867930"/>
          </a:xfrm>
          <a:prstGeom prst="rect">
            <a:avLst/>
          </a:prstGeom>
        </p:spPr>
        <p:txBody>
          <a:bodyPr wrap="square" lIns="91440" tIns="45720" rIns="91440" bIns="45720" anchor="t">
            <a:spAutoFit/>
          </a:bodyPr>
          <a:lstStyle/>
          <a:p>
            <a:pPr lvl="0" algn="ctr">
              <a:lnSpc>
                <a:spcPct val="90000"/>
              </a:lnSpc>
              <a:buClr>
                <a:schemeClr val="dk1"/>
              </a:buClr>
              <a:buSzPct val="25000"/>
            </a:pPr>
            <a:r>
              <a:rPr lang="en-US" sz="2800">
                <a:solidFill>
                  <a:schemeClr val="accent2"/>
                </a:solidFill>
                <a:latin typeface="Source Sans Pro" panose="020B0503030403020204" pitchFamily="34" charset="0"/>
                <a:ea typeface="Source Sans Pro" panose="020B0503030403020204" pitchFamily="34" charset="0"/>
                <a:cs typeface="Calibri"/>
                <a:sym typeface="Calibri"/>
              </a:rPr>
              <a:t>Try to listen to breath sounds often so you can know what is normal and what is not!</a:t>
            </a:r>
            <a:endParaRPr lang="en-US" sz="2800">
              <a:solidFill>
                <a:schemeClr val="accent2"/>
              </a:solidFill>
              <a:latin typeface="Source Sans Pro" panose="020B0503030403020204" pitchFamily="34" charset="0"/>
              <a:ea typeface="Source Sans Pro" panose="020B0503030403020204" pitchFamily="34" charset="0"/>
              <a:cs typeface="Calibri"/>
            </a:endParaRPr>
          </a:p>
        </p:txBody>
      </p:sp>
      <p:pic>
        <p:nvPicPr>
          <p:cNvPr id="4" name="Picture 3">
            <a:extLst>
              <a:ext uri="{FF2B5EF4-FFF2-40B4-BE49-F238E27FC236}">
                <a16:creationId xmlns:a16="http://schemas.microsoft.com/office/drawing/2014/main" id="{456CD8DB-6D06-E3FA-82B6-A4BD93D32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1753" y="1857613"/>
            <a:ext cx="2473769" cy="1725616"/>
          </a:xfrm>
          <a:prstGeom prst="rect">
            <a:avLst/>
          </a:prstGeom>
        </p:spPr>
      </p:pic>
    </p:spTree>
    <p:extLst>
      <p:ext uri="{BB962C8B-B14F-4D97-AF65-F5344CB8AC3E}">
        <p14:creationId xmlns:p14="http://schemas.microsoft.com/office/powerpoint/2010/main" val="1710038258"/>
      </p:ext>
    </p:extLst>
  </p:cSld>
  <p:clrMapOvr>
    <a:masterClrMapping/>
  </p:clrMapOvr>
  <mc:AlternateContent xmlns:mc="http://schemas.openxmlformats.org/markup-compatibility/2006" xmlns:p14="http://schemas.microsoft.com/office/powerpoint/2010/main">
    <mc:Choice Requires="p14">
      <p:transition spd="slow" p14:dur="2000" advTm="19887"/>
    </mc:Choice>
    <mc:Fallback xmlns="">
      <p:transition spd="slow" advTm="198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lumMod val="50000"/>
                  </a:schemeClr>
                </a:solidFill>
              </a:rPr>
              <a:t>Secondary Exam Findings</a:t>
            </a:r>
            <a:endParaRPr lang="en-US">
              <a:solidFill>
                <a:schemeClr val="accent1">
                  <a:lumMod val="50000"/>
                </a:schemeClr>
              </a:solidFill>
              <a:cs typeface="Calibri Light"/>
            </a:endParaRPr>
          </a:p>
        </p:txBody>
      </p:sp>
      <p:sp>
        <p:nvSpPr>
          <p:cNvPr id="3" name="Content Placeholder 2"/>
          <p:cNvSpPr>
            <a:spLocks noGrp="1"/>
          </p:cNvSpPr>
          <p:nvPr>
            <p:ph idx="1"/>
          </p:nvPr>
        </p:nvSpPr>
        <p:spPr>
          <a:xfrm>
            <a:off x="838200" y="1825625"/>
            <a:ext cx="7604590" cy="4351338"/>
          </a:xfrm>
        </p:spPr>
        <p:txBody>
          <a:bodyPr vert="horz" lIns="91440" tIns="45720" rIns="91440" bIns="45720" rtlCol="0" anchor="t">
            <a:noAutofit/>
          </a:bodyPr>
          <a:lstStyle/>
          <a:p>
            <a:pPr marL="0" indent="0">
              <a:buNone/>
            </a:pPr>
            <a:r>
              <a:rPr lang="en-US" sz="2400" b="1">
                <a:latin typeface="Source Sans Pro"/>
                <a:ea typeface="Calibri"/>
                <a:cs typeface="Calibri"/>
              </a:rPr>
              <a:t>Listen </a:t>
            </a:r>
            <a:r>
              <a:rPr lang="en-US" sz="2400">
                <a:latin typeface="Source Sans Pro"/>
                <a:ea typeface="Calibri"/>
                <a:cs typeface="Calibri"/>
              </a:rPr>
              <a:t>to heart sounds.</a:t>
            </a:r>
            <a:endParaRPr lang="en-US" sz="2400">
              <a:latin typeface="Source Sans Pro"/>
              <a:ea typeface="Source Sans Pro"/>
              <a:cs typeface="Calibri"/>
            </a:endParaRPr>
          </a:p>
          <a:p>
            <a:pPr lvl="1"/>
            <a:r>
              <a:rPr lang="en-US">
                <a:latin typeface="Source Sans Pro"/>
                <a:ea typeface="Calibri"/>
                <a:cs typeface="Calibri"/>
              </a:rPr>
              <a:t>Abnormal heart rhythms can cause the heart to pump blood abnormally</a:t>
            </a:r>
          </a:p>
          <a:p>
            <a:pPr lvl="2"/>
            <a:r>
              <a:rPr lang="en-US" sz="2400">
                <a:latin typeface="Source Sans Pro"/>
                <a:ea typeface="Calibri"/>
                <a:cs typeface="Calibri"/>
              </a:rPr>
              <a:t>Poor perfusion and difficulty breathing</a:t>
            </a:r>
          </a:p>
          <a:p>
            <a:pPr lvl="1"/>
            <a:r>
              <a:rPr lang="en-US" i="1">
                <a:latin typeface="Source Sans Pro"/>
                <a:ea typeface="Calibri"/>
                <a:cs typeface="Calibri"/>
              </a:rPr>
              <a:t>Heart murmurs</a:t>
            </a:r>
            <a:r>
              <a:rPr lang="en-US">
                <a:latin typeface="Source Sans Pro"/>
                <a:ea typeface="Calibri"/>
                <a:cs typeface="Calibri"/>
              </a:rPr>
              <a:t> with difficulty breathing </a:t>
            </a:r>
          </a:p>
          <a:p>
            <a:pPr lvl="1"/>
            <a:r>
              <a:rPr lang="en-US">
                <a:latin typeface="Source Sans Pro"/>
                <a:ea typeface="Calibri"/>
                <a:cs typeface="Calibri"/>
              </a:rPr>
              <a:t>Heart valve disease or injury</a:t>
            </a:r>
          </a:p>
          <a:p>
            <a:pPr lvl="1"/>
            <a:r>
              <a:rPr lang="en-US" i="1">
                <a:latin typeface="Source Sans Pro"/>
                <a:ea typeface="Calibri"/>
                <a:cs typeface="Calibri"/>
              </a:rPr>
              <a:t>Muffled or distant heart sounds </a:t>
            </a:r>
            <a:r>
              <a:rPr lang="en-US">
                <a:latin typeface="Source Sans Pro"/>
                <a:ea typeface="Calibri"/>
                <a:cs typeface="Calibri"/>
              </a:rPr>
              <a:t>with low blood pressure, fast heart rate and distended neck veins suggests pericardial tamponade.</a:t>
            </a:r>
            <a:endParaRPr lang="en-US">
              <a:latin typeface="Source Sans Pro"/>
              <a:ea typeface="Calibri"/>
              <a:cs typeface="Calibri" charset="0"/>
            </a:endParaRPr>
          </a:p>
        </p:txBody>
      </p:sp>
      <p:pic>
        <p:nvPicPr>
          <p:cNvPr id="4" name="Picture 5" descr="A picture containing shape&#10;&#10;Description automatically generated">
            <a:extLst>
              <a:ext uri="{FF2B5EF4-FFF2-40B4-BE49-F238E27FC236}">
                <a16:creationId xmlns:a16="http://schemas.microsoft.com/office/drawing/2014/main" id="{6A95AD39-5FC4-3EF2-A8E3-D54D530E42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2458" y="1825625"/>
            <a:ext cx="2743200" cy="1913114"/>
          </a:xfrm>
          <a:prstGeom prst="rect">
            <a:avLst/>
          </a:prstGeom>
        </p:spPr>
      </p:pic>
    </p:spTree>
    <p:extLst>
      <p:ext uri="{BB962C8B-B14F-4D97-AF65-F5344CB8AC3E}">
        <p14:creationId xmlns:p14="http://schemas.microsoft.com/office/powerpoint/2010/main" val="2471671368"/>
      </p:ext>
    </p:extLst>
  </p:cSld>
  <p:clrMapOvr>
    <a:masterClrMapping/>
  </p:clrMapOvr>
  <mc:AlternateContent xmlns:mc="http://schemas.openxmlformats.org/markup-compatibility/2006" xmlns:p14="http://schemas.microsoft.com/office/powerpoint/2010/main">
    <mc:Choice Requires="p14">
      <p:transition spd="slow" p14:dur="2000" advTm="29806"/>
    </mc:Choice>
    <mc:Fallback xmlns="">
      <p:transition spd="slow" advTm="2980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lumMod val="50000"/>
                  </a:schemeClr>
                </a:solidFill>
              </a:rPr>
              <a:t>Secondary Exam Findings</a:t>
            </a:r>
            <a:endParaRPr lang="en-US">
              <a:solidFill>
                <a:schemeClr val="accent1">
                  <a:lumMod val="50000"/>
                </a:schemeClr>
              </a:solidFill>
              <a:cs typeface="Calibri Light"/>
            </a:endParaRP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en-US" sz="2400" b="1">
                <a:latin typeface="Source Sans Pro" panose="020B0503030403020204" pitchFamily="34" charset="0"/>
                <a:ea typeface="Source Sans Pro" panose="020B0503030403020204" pitchFamily="34" charset="0"/>
                <a:cs typeface="Calibri" charset="0"/>
              </a:rPr>
              <a:t>Feel </a:t>
            </a:r>
            <a:r>
              <a:rPr lang="en-US" sz="2400">
                <a:latin typeface="Source Sans Pro" panose="020B0503030403020204" pitchFamily="34" charset="0"/>
                <a:ea typeface="Source Sans Pro" panose="020B0503030403020204" pitchFamily="34" charset="0"/>
                <a:cs typeface="Calibri" charset="0"/>
              </a:rPr>
              <a:t>the chest wall (ribs). </a:t>
            </a:r>
            <a:endParaRPr lang="en-US" sz="2400">
              <a:latin typeface="Source Sans Pro" panose="020B0503030403020204" pitchFamily="34" charset="0"/>
              <a:ea typeface="Source Sans Pro" panose="020B0503030403020204" pitchFamily="34" charset="0"/>
            </a:endParaRPr>
          </a:p>
          <a:p>
            <a:pPr lvl="1"/>
            <a:r>
              <a:rPr lang="en-US">
                <a:latin typeface="Source Sans Pro" panose="020B0503030403020204" pitchFamily="34" charset="0"/>
                <a:ea typeface="Source Sans Pro" panose="020B0503030403020204" pitchFamily="34" charset="0"/>
                <a:cs typeface="Calibri"/>
              </a:rPr>
              <a:t>Deformities or abnormal movements suggests rib fractures</a:t>
            </a:r>
          </a:p>
          <a:p>
            <a:pPr lvl="1"/>
            <a:r>
              <a:rPr lang="en-US" i="1">
                <a:latin typeface="Source Sans Pro" panose="020B0503030403020204" pitchFamily="34" charset="0"/>
                <a:ea typeface="Source Sans Pro" panose="020B0503030403020204" pitchFamily="34" charset="0"/>
                <a:cs typeface="Calibri"/>
              </a:rPr>
              <a:t>Crepitus </a:t>
            </a:r>
            <a:r>
              <a:rPr lang="en-US">
                <a:latin typeface="Source Sans Pro" panose="020B0503030403020204" pitchFamily="34" charset="0"/>
                <a:ea typeface="Source Sans Pro" panose="020B0503030403020204" pitchFamily="34" charset="0"/>
                <a:cs typeface="Calibri"/>
              </a:rPr>
              <a:t>suggests underlying fracture or pneumothorax </a:t>
            </a:r>
          </a:p>
          <a:p>
            <a:pPr lvl="1"/>
            <a:r>
              <a:rPr lang="en-US">
                <a:latin typeface="Source Sans Pro" panose="020B0503030403020204" pitchFamily="34" charset="0"/>
                <a:ea typeface="Source Sans Pro" panose="020B0503030403020204" pitchFamily="34" charset="0"/>
                <a:cs typeface="Calibri"/>
              </a:rPr>
              <a:t>Unequal chest expansion</a:t>
            </a:r>
          </a:p>
          <a:p>
            <a:pPr lvl="2"/>
            <a:r>
              <a:rPr lang="en-US" sz="2400">
                <a:latin typeface="Source Sans Pro" panose="020B0503030403020204" pitchFamily="34" charset="0"/>
                <a:ea typeface="Source Sans Pro" panose="020B0503030403020204" pitchFamily="34" charset="0"/>
                <a:cs typeface="Calibri"/>
              </a:rPr>
              <a:t>Pneumothorax, </a:t>
            </a:r>
            <a:r>
              <a:rPr lang="en-US" sz="2400" err="1">
                <a:latin typeface="Source Sans Pro" panose="020B0503030403020204" pitchFamily="34" charset="0"/>
                <a:ea typeface="Source Sans Pro" panose="020B0503030403020204" pitchFamily="34" charset="0"/>
                <a:cs typeface="Calibri"/>
              </a:rPr>
              <a:t>haemothorax</a:t>
            </a:r>
            <a:r>
              <a:rPr lang="en-US" sz="2400">
                <a:latin typeface="Source Sans Pro" panose="020B0503030403020204" pitchFamily="34" charset="0"/>
                <a:ea typeface="Source Sans Pro" panose="020B0503030403020204" pitchFamily="34" charset="0"/>
                <a:cs typeface="Calibri"/>
              </a:rPr>
              <a:t>, flail chest</a:t>
            </a:r>
          </a:p>
          <a:p>
            <a:pPr lvl="2"/>
            <a:endParaRPr lang="en-US" sz="2400">
              <a:latin typeface="Source Sans Pro" panose="020B0503030403020204" pitchFamily="34" charset="0"/>
              <a:ea typeface="Source Sans Pro" panose="020B0503030403020204" pitchFamily="34" charset="0"/>
              <a:cs typeface="Calibri" charset="0"/>
            </a:endParaRPr>
          </a:p>
          <a:p>
            <a:pPr marL="0" indent="0">
              <a:buNone/>
            </a:pPr>
            <a:r>
              <a:rPr lang="en-US" sz="2400" b="1">
                <a:latin typeface="Source Sans Pro" panose="020B0503030403020204" pitchFamily="34" charset="0"/>
                <a:ea typeface="Source Sans Pro" panose="020B0503030403020204" pitchFamily="34" charset="0"/>
                <a:cs typeface="Calibri"/>
              </a:rPr>
              <a:t>Percuss </a:t>
            </a:r>
            <a:r>
              <a:rPr lang="en-US" sz="2400">
                <a:latin typeface="Source Sans Pro" panose="020B0503030403020204" pitchFamily="34" charset="0"/>
                <a:ea typeface="Source Sans Pro" panose="020B0503030403020204" pitchFamily="34" charset="0"/>
                <a:cs typeface="Calibri"/>
              </a:rPr>
              <a:t>the chest wall.</a:t>
            </a:r>
            <a:endParaRPr lang="en-US" sz="2400">
              <a:latin typeface="Source Sans Pro" panose="020B0503030403020204" pitchFamily="34" charset="0"/>
              <a:ea typeface="Source Sans Pro" panose="020B0503030403020204" pitchFamily="34" charset="0"/>
              <a:cs typeface="Calibri" charset="0"/>
            </a:endParaRPr>
          </a:p>
          <a:p>
            <a:pPr lvl="1"/>
            <a:r>
              <a:rPr lang="en-US">
                <a:latin typeface="Source Sans Pro" panose="020B0503030403020204" pitchFamily="34" charset="0"/>
                <a:ea typeface="Source Sans Pro" panose="020B0503030403020204" pitchFamily="34" charset="0"/>
                <a:cs typeface="Calibri"/>
              </a:rPr>
              <a:t>Hollow sounds (</a:t>
            </a:r>
            <a:r>
              <a:rPr lang="en-US" i="1">
                <a:latin typeface="Source Sans Pro" panose="020B0503030403020204" pitchFamily="34" charset="0"/>
                <a:ea typeface="Source Sans Pro" panose="020B0503030403020204" pitchFamily="34" charset="0"/>
                <a:cs typeface="Calibri"/>
              </a:rPr>
              <a:t>hyperresonance</a:t>
            </a:r>
            <a:r>
              <a:rPr lang="en-US">
                <a:latin typeface="Source Sans Pro" panose="020B0503030403020204" pitchFamily="34" charset="0"/>
                <a:ea typeface="Source Sans Pro" panose="020B0503030403020204" pitchFamily="34" charset="0"/>
                <a:cs typeface="Calibri"/>
              </a:rPr>
              <a:t>) </a:t>
            </a:r>
            <a:r>
              <a:rPr lang="en-US">
                <a:latin typeface="Source Sans Pro" panose="020B0503030403020204" pitchFamily="34" charset="0"/>
                <a:ea typeface="Source Sans Pro" panose="020B0503030403020204" pitchFamily="34" charset="0"/>
                <a:cs typeface="Calibri" charset="0"/>
              </a:rPr>
              <a:t>- </a:t>
            </a:r>
            <a:r>
              <a:rPr lang="en-US">
                <a:latin typeface="Source Sans Pro" panose="020B0503030403020204" pitchFamily="34" charset="0"/>
                <a:ea typeface="Source Sans Pro" panose="020B0503030403020204" pitchFamily="34" charset="0"/>
                <a:cs typeface="Calibri"/>
              </a:rPr>
              <a:t>Pneumothorax</a:t>
            </a:r>
          </a:p>
          <a:p>
            <a:pPr lvl="1"/>
            <a:r>
              <a:rPr lang="en-US">
                <a:latin typeface="Source Sans Pro" panose="020B0503030403020204" pitchFamily="34" charset="0"/>
                <a:ea typeface="Source Sans Pro" panose="020B0503030403020204" pitchFamily="34" charset="0"/>
                <a:cs typeface="Calibri"/>
              </a:rPr>
              <a:t>Dull sounds - Fluid or blood </a:t>
            </a:r>
            <a:endParaRPr lang="en-US">
              <a:latin typeface="Source Sans Pro" panose="020B0503030403020204" pitchFamily="34" charset="0"/>
              <a:ea typeface="Source Sans Pro" panose="020B0503030403020204" pitchFamily="34" charset="0"/>
              <a:cs typeface="Calibri" charset="0"/>
            </a:endParaRPr>
          </a:p>
        </p:txBody>
      </p:sp>
      <p:pic>
        <p:nvPicPr>
          <p:cNvPr id="4" name="Picture 4" descr="Logo&#10;&#10;Description automatically generated">
            <a:extLst>
              <a:ext uri="{FF2B5EF4-FFF2-40B4-BE49-F238E27FC236}">
                <a16:creationId xmlns:a16="http://schemas.microsoft.com/office/drawing/2014/main" id="{786C3977-9E2E-5E7B-CFAD-914AEB5B2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1861" y="3431140"/>
            <a:ext cx="2743200" cy="1913562"/>
          </a:xfrm>
          <a:prstGeom prst="rect">
            <a:avLst/>
          </a:prstGeom>
        </p:spPr>
      </p:pic>
    </p:spTree>
    <p:extLst>
      <p:ext uri="{BB962C8B-B14F-4D97-AF65-F5344CB8AC3E}">
        <p14:creationId xmlns:p14="http://schemas.microsoft.com/office/powerpoint/2010/main" val="3641927658"/>
      </p:ext>
    </p:extLst>
  </p:cSld>
  <p:clrMapOvr>
    <a:masterClrMapping/>
  </p:clrMapOvr>
  <mc:AlternateContent xmlns:mc="http://schemas.openxmlformats.org/markup-compatibility/2006" xmlns:p14="http://schemas.microsoft.com/office/powerpoint/2010/main">
    <mc:Choice Requires="p14">
      <p:transition spd="slow" p14:dur="2000" advTm="53006"/>
    </mc:Choice>
    <mc:Fallback xmlns="">
      <p:transition spd="slow" advTm="5300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2;p6">
            <a:extLst>
              <a:ext uri="{FF2B5EF4-FFF2-40B4-BE49-F238E27FC236}">
                <a16:creationId xmlns:a16="http://schemas.microsoft.com/office/drawing/2014/main" id="{E6695A0D-06BD-6876-81A9-9902FCA2CC89}"/>
              </a:ext>
            </a:extLst>
          </p:cNvPr>
          <p:cNvSpPr txBox="1"/>
          <p:nvPr/>
        </p:nvSpPr>
        <p:spPr>
          <a:xfrm>
            <a:off x="381630" y="3150854"/>
            <a:ext cx="11301039" cy="1565746"/>
          </a:xfrm>
          <a:prstGeom prst="rect">
            <a:avLst/>
          </a:prstGeom>
          <a:solidFill>
            <a:schemeClr val="accent2">
              <a:lumMod val="20000"/>
              <a:lumOff val="80000"/>
            </a:schemeClr>
          </a:solidFill>
          <a:ln>
            <a:solidFill>
              <a:schemeClr val="accent2">
                <a:lumMod val="20000"/>
                <a:lumOff val="80000"/>
              </a:schemeClr>
            </a:solid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2400" b="1">
              <a:solidFill>
                <a:srgbClr val="203864"/>
              </a:solidFill>
              <a:latin typeface="Source Sans Pro"/>
              <a:ea typeface="Source Sans Pro"/>
              <a:cs typeface="Arial"/>
            </a:endParaRPr>
          </a:p>
        </p:txBody>
      </p:sp>
      <p:sp>
        <p:nvSpPr>
          <p:cNvPr id="6" name="Google Shape;82;p6">
            <a:extLst>
              <a:ext uri="{FF2B5EF4-FFF2-40B4-BE49-F238E27FC236}">
                <a16:creationId xmlns:a16="http://schemas.microsoft.com/office/drawing/2014/main" id="{05453975-93BA-6552-2AC2-54E9A0E1F9B8}"/>
              </a:ext>
            </a:extLst>
          </p:cNvPr>
          <p:cNvSpPr txBox="1"/>
          <p:nvPr/>
        </p:nvSpPr>
        <p:spPr>
          <a:xfrm>
            <a:off x="379253" y="1602961"/>
            <a:ext cx="11292933" cy="1549534"/>
          </a:xfrm>
          <a:prstGeom prst="rect">
            <a:avLst/>
          </a:prstGeom>
          <a:solidFill>
            <a:schemeClr val="accent2">
              <a:lumMod val="20000"/>
              <a:lumOff val="80000"/>
            </a:schemeClr>
          </a:solidFill>
          <a:ln>
            <a:solidFill>
              <a:schemeClr val="accent2">
                <a:lumMod val="20000"/>
                <a:lumOff val="80000"/>
              </a:schemeClr>
            </a:solid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2400" b="1">
              <a:solidFill>
                <a:srgbClr val="203864"/>
              </a:solidFill>
              <a:latin typeface="Source Sans Pro"/>
              <a:ea typeface="Source Sans Pro"/>
              <a:cs typeface="Arial"/>
            </a:endParaRPr>
          </a:p>
        </p:txBody>
      </p:sp>
      <p:sp>
        <p:nvSpPr>
          <p:cNvPr id="2" name="Title 1"/>
          <p:cNvSpPr>
            <a:spLocks noGrp="1"/>
          </p:cNvSpPr>
          <p:nvPr>
            <p:ph type="title"/>
          </p:nvPr>
        </p:nvSpPr>
        <p:spPr>
          <a:xfrm>
            <a:off x="311102" y="296373"/>
            <a:ext cx="10515600" cy="1325563"/>
          </a:xfrm>
        </p:spPr>
        <p:txBody>
          <a:bodyPr>
            <a:normAutofit/>
          </a:bodyPr>
          <a:lstStyle/>
          <a:p>
            <a:r>
              <a:rPr lang="en-US" sz="4000">
                <a:solidFill>
                  <a:schemeClr val="accent1">
                    <a:lumMod val="50000"/>
                  </a:schemeClr>
                </a:solidFill>
                <a:latin typeface="Source Sans Pro"/>
                <a:ea typeface="Source Sans Pro"/>
              </a:rPr>
              <a:t>Goals</a:t>
            </a:r>
          </a:p>
        </p:txBody>
      </p:sp>
      <p:sp>
        <p:nvSpPr>
          <p:cNvPr id="3" name="Content Placeholder 2"/>
          <p:cNvSpPr>
            <a:spLocks noGrp="1"/>
          </p:cNvSpPr>
          <p:nvPr>
            <p:ph idx="1"/>
          </p:nvPr>
        </p:nvSpPr>
        <p:spPr>
          <a:xfrm>
            <a:off x="379853" y="1802708"/>
            <a:ext cx="11107953" cy="4351338"/>
          </a:xfrm>
        </p:spPr>
        <p:txBody>
          <a:bodyPr vert="horz" lIns="91440" tIns="45720" rIns="91440" bIns="45720" rtlCol="0" anchor="t">
            <a:normAutofit/>
          </a:bodyPr>
          <a:lstStyle/>
          <a:p>
            <a:pPr marL="0" indent="-69850">
              <a:lnSpc>
                <a:spcPct val="115000"/>
              </a:lnSpc>
              <a:spcBef>
                <a:spcPts val="0"/>
              </a:spcBef>
              <a:spcAft>
                <a:spcPts val="500"/>
              </a:spcAft>
              <a:buClr>
                <a:schemeClr val="dk1"/>
              </a:buClr>
              <a:buSzPct val="45833"/>
              <a:buNone/>
            </a:pPr>
            <a:r>
              <a:rPr lang="en-US" sz="2400">
                <a:latin typeface="Source Sans Pro"/>
                <a:ea typeface="Lato"/>
                <a:cs typeface="Lato"/>
                <a:sym typeface="Lato"/>
              </a:rPr>
              <a:t>The goal of </a:t>
            </a:r>
            <a:r>
              <a:rPr lang="en-US" sz="2400" b="1">
                <a:latin typeface="Source Sans Pro"/>
                <a:ea typeface="Lato"/>
                <a:cs typeface="Lato"/>
                <a:sym typeface="Lato"/>
              </a:rPr>
              <a:t>initial assessment </a:t>
            </a:r>
            <a:r>
              <a:rPr lang="en-US" sz="2400">
                <a:latin typeface="Source Sans Pro"/>
                <a:ea typeface="Lato"/>
                <a:cs typeface="Lato"/>
                <a:sym typeface="Lato"/>
              </a:rPr>
              <a:t>is to identify reversible causes of difficulty in breathing, and to recognize conditions that require urgent intervention or rapid transfer.</a:t>
            </a:r>
          </a:p>
          <a:p>
            <a:pPr marL="0" lvl="0" indent="-69850">
              <a:lnSpc>
                <a:spcPct val="115000"/>
              </a:lnSpc>
              <a:spcBef>
                <a:spcPts val="0"/>
              </a:spcBef>
              <a:spcAft>
                <a:spcPts val="500"/>
              </a:spcAft>
              <a:buClr>
                <a:schemeClr val="dk1"/>
              </a:buClr>
              <a:buSzPct val="45833"/>
              <a:buNone/>
            </a:pPr>
            <a:endParaRPr lang="en-US" sz="2400">
              <a:ea typeface="Lato"/>
              <a:cs typeface="Lato"/>
            </a:endParaRPr>
          </a:p>
          <a:p>
            <a:pPr marL="0" indent="0">
              <a:buNone/>
            </a:pPr>
            <a:r>
              <a:rPr lang="en-US" sz="2400">
                <a:latin typeface="Source Sans Pro"/>
                <a:ea typeface="Lato"/>
                <a:cs typeface="Lato"/>
                <a:sym typeface="Lato"/>
              </a:rPr>
              <a:t>The goal of </a:t>
            </a:r>
            <a:r>
              <a:rPr lang="en-US" sz="2400" b="1">
                <a:latin typeface="Source Sans Pro"/>
                <a:ea typeface="Lato"/>
                <a:cs typeface="Lato"/>
                <a:sym typeface="Lato"/>
              </a:rPr>
              <a:t>acute management</a:t>
            </a:r>
            <a:r>
              <a:rPr lang="en-US" sz="2400" u="sng">
                <a:latin typeface="Source Sans Pro"/>
                <a:ea typeface="Lato"/>
                <a:cs typeface="Lato"/>
                <a:sym typeface="Lato"/>
              </a:rPr>
              <a:t> </a:t>
            </a:r>
            <a:r>
              <a:rPr lang="en-US" sz="2400">
                <a:latin typeface="Source Sans Pro"/>
                <a:ea typeface="Lato"/>
                <a:cs typeface="Lato"/>
                <a:sym typeface="Lato"/>
              </a:rPr>
              <a:t>is to ensure the airway stays open and breathing is adequate to deliver oxygen to the organs. </a:t>
            </a:r>
            <a:endParaRPr lang="en-US"/>
          </a:p>
        </p:txBody>
      </p:sp>
    </p:spTree>
    <p:extLst>
      <p:ext uri="{BB962C8B-B14F-4D97-AF65-F5344CB8AC3E}">
        <p14:creationId xmlns:p14="http://schemas.microsoft.com/office/powerpoint/2010/main" val="1697102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2 </a:t>
            </a:r>
          </a:p>
        </p:txBody>
      </p:sp>
      <p:sp>
        <p:nvSpPr>
          <p:cNvPr id="3" name="Content Placeholder 2"/>
          <p:cNvSpPr>
            <a:spLocks noGrp="1"/>
          </p:cNvSpPr>
          <p:nvPr>
            <p:ph idx="1"/>
          </p:nvPr>
        </p:nvSpPr>
        <p:spPr>
          <a:xfrm>
            <a:off x="838200" y="2054225"/>
            <a:ext cx="9919447" cy="4351338"/>
          </a:xfrm>
        </p:spPr>
        <p:txBody>
          <a:bodyPr>
            <a:normAutofit/>
          </a:bodyPr>
          <a:lstStyle/>
          <a:p>
            <a:pPr marL="0" lvl="0" indent="-69850">
              <a:lnSpc>
                <a:spcPct val="120000"/>
              </a:lnSpc>
              <a:spcBef>
                <a:spcPts val="0"/>
              </a:spcBef>
              <a:spcAft>
                <a:spcPts val="500"/>
              </a:spcAft>
              <a:buClr>
                <a:schemeClr val="dk1"/>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Using the workbook section above, List 3 signs you should </a:t>
            </a:r>
            <a:r>
              <a:rPr lang="en-US" sz="2400" b="1">
                <a:latin typeface="Source Sans Pro" panose="020B0503030403020204" pitchFamily="34" charset="0"/>
                <a:ea typeface="Source Sans Pro" panose="020B0503030403020204" pitchFamily="34" charset="0"/>
                <a:cs typeface="Calibri" charset="0"/>
                <a:sym typeface="Economica"/>
              </a:rPr>
              <a:t>LOOK</a:t>
            </a:r>
            <a:r>
              <a:rPr lang="en-US" sz="2400">
                <a:latin typeface="Source Sans Pro" panose="020B0503030403020204" pitchFamily="34" charset="0"/>
                <a:ea typeface="Source Sans Pro" panose="020B0503030403020204" pitchFamily="34" charset="0"/>
                <a:cs typeface="Calibri" charset="0"/>
                <a:sym typeface="Economica"/>
              </a:rPr>
              <a:t> for in a patient with difficulty in breathing:</a:t>
            </a:r>
          </a:p>
          <a:p>
            <a:pPr marL="0" lvl="0" indent="-69850">
              <a:lnSpc>
                <a:spcPct val="120000"/>
              </a:lnSpc>
              <a:spcBef>
                <a:spcPts val="0"/>
              </a:spcBef>
              <a:spcAft>
                <a:spcPts val="500"/>
              </a:spcAft>
              <a:buClr>
                <a:schemeClr val="dk1"/>
              </a:buClr>
              <a:buSzPct val="57894"/>
              <a:buNone/>
            </a:pPr>
            <a:endParaRPr lang="en-US" sz="2400">
              <a:latin typeface="Source Sans Pro" panose="020B0503030403020204" pitchFamily="34" charset="0"/>
              <a:ea typeface="Source Sans Pro" panose="020B0503030403020204" pitchFamily="34" charset="0"/>
              <a:cs typeface="Calibri" charset="0"/>
              <a:sym typeface="Economica"/>
            </a:endParaRPr>
          </a:p>
          <a:p>
            <a:pPr marL="0" lvl="0" indent="-69850">
              <a:lnSpc>
                <a:spcPct val="115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1.</a:t>
            </a:r>
          </a:p>
          <a:p>
            <a:pPr marL="0" lvl="0" indent="-69850">
              <a:lnSpc>
                <a:spcPct val="115000"/>
              </a:lnSpc>
              <a:spcBef>
                <a:spcPts val="0"/>
              </a:spcBef>
              <a:buClr>
                <a:srgbClr val="000000"/>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pPr marL="0" lvl="0" indent="-69850">
              <a:lnSpc>
                <a:spcPct val="115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2. </a:t>
            </a:r>
          </a:p>
          <a:p>
            <a:pPr marL="0" lvl="0" indent="-69850">
              <a:lnSpc>
                <a:spcPct val="115000"/>
              </a:lnSpc>
              <a:spcBef>
                <a:spcPts val="0"/>
              </a:spcBef>
              <a:buClr>
                <a:srgbClr val="000000"/>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pPr marL="0" lvl="0" indent="-69850">
              <a:lnSpc>
                <a:spcPct val="115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3.</a:t>
            </a:r>
          </a:p>
          <a:p>
            <a:pPr marL="0" lvl="0" indent="-69850">
              <a:lnSpc>
                <a:spcPct val="115000"/>
              </a:lnSpc>
              <a:spcBef>
                <a:spcPts val="0"/>
              </a:spcBef>
              <a:buClr>
                <a:srgbClr val="000000"/>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pPr marL="0" lvl="0" indent="-69850">
              <a:lnSpc>
                <a:spcPct val="115000"/>
              </a:lnSpc>
              <a:spcBef>
                <a:spcPts val="0"/>
              </a:spcBef>
              <a:buClr>
                <a:schemeClr val="dk1"/>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endParaRPr lang="en-US" sz="2400">
              <a:latin typeface="Source Sans Pro" panose="020B0503030403020204" pitchFamily="34" charset="0"/>
              <a:ea typeface="Source Sans Pro" panose="020B0503030403020204" pitchFamily="34" charset="0"/>
              <a:cs typeface="Calibri" charset="0"/>
            </a:endParaRPr>
          </a:p>
        </p:txBody>
      </p:sp>
      <p:pic>
        <p:nvPicPr>
          <p:cNvPr id="5" name="Picture 4"/>
          <p:cNvPicPr>
            <a:picLocks noChangeAspect="1"/>
          </p:cNvPicPr>
          <p:nvPr/>
        </p:nvPicPr>
        <p:blipFill>
          <a:blip r:embed="rId3"/>
          <a:stretch>
            <a:fillRect/>
          </a:stretch>
        </p:blipFill>
        <p:spPr>
          <a:xfrm>
            <a:off x="9894093" y="365124"/>
            <a:ext cx="2012157" cy="1572721"/>
          </a:xfrm>
          <a:prstGeom prst="rect">
            <a:avLst/>
          </a:prstGeom>
        </p:spPr>
      </p:pic>
    </p:spTree>
    <p:extLst>
      <p:ext uri="{BB962C8B-B14F-4D97-AF65-F5344CB8AC3E}">
        <p14:creationId xmlns:p14="http://schemas.microsoft.com/office/powerpoint/2010/main" val="3642750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43" y="446826"/>
            <a:ext cx="10515600" cy="1325563"/>
          </a:xfrm>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2 </a:t>
            </a:r>
          </a:p>
        </p:txBody>
      </p:sp>
      <p:sp>
        <p:nvSpPr>
          <p:cNvPr id="3" name="Content Placeholder 2"/>
          <p:cNvSpPr>
            <a:spLocks noGrp="1"/>
          </p:cNvSpPr>
          <p:nvPr>
            <p:ph idx="1"/>
          </p:nvPr>
        </p:nvSpPr>
        <p:spPr>
          <a:xfrm>
            <a:off x="350043" y="1480718"/>
            <a:ext cx="11491913" cy="4760539"/>
          </a:xfrm>
        </p:spPr>
        <p:txBody>
          <a:bodyPr>
            <a:noAutofit/>
          </a:bodyPr>
          <a:lstStyle/>
          <a:p>
            <a:pPr marL="0" lvl="0" indent="-69850">
              <a:lnSpc>
                <a:spcPct val="179990"/>
              </a:lnSpc>
              <a:spcBef>
                <a:spcPts val="500"/>
              </a:spcBef>
              <a:spcAft>
                <a:spcPts val="500"/>
              </a:spcAft>
              <a:buClr>
                <a:srgbClr val="000000"/>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List 4 things you should </a:t>
            </a:r>
            <a:r>
              <a:rPr lang="en-US" sz="2400" b="1">
                <a:latin typeface="Source Sans Pro" panose="020B0503030403020204" pitchFamily="34" charset="0"/>
                <a:ea typeface="Source Sans Pro" panose="020B0503030403020204" pitchFamily="34" charset="0"/>
                <a:cs typeface="Calibri" charset="0"/>
                <a:sym typeface="Economica"/>
              </a:rPr>
              <a:t>LISTEN</a:t>
            </a:r>
            <a:r>
              <a:rPr lang="en-US" sz="2400">
                <a:latin typeface="Source Sans Pro" panose="020B0503030403020204" pitchFamily="34" charset="0"/>
                <a:ea typeface="Source Sans Pro" panose="020B0503030403020204" pitchFamily="34" charset="0"/>
                <a:cs typeface="Calibri" charset="0"/>
                <a:sym typeface="Economica"/>
              </a:rPr>
              <a:t> for in a patient with difficulty in breathing</a:t>
            </a:r>
            <a:r>
              <a:rPr lang="en-US" sz="2400">
                <a:latin typeface="Source Sans Pro" panose="020B0503030403020204" pitchFamily="34" charset="0"/>
                <a:ea typeface="Source Sans Pro" panose="020B0503030403020204" pitchFamily="34" charset="0"/>
                <a:cs typeface="Calibri" charset="0"/>
                <a:sym typeface="Lato"/>
              </a:rPr>
              <a:t>: </a:t>
            </a:r>
          </a:p>
          <a:p>
            <a:pPr marL="0" lvl="0" indent="-69850">
              <a:lnSpc>
                <a:spcPct val="100000"/>
              </a:lnSpc>
              <a:spcBef>
                <a:spcPts val="500"/>
              </a:spcBef>
              <a:spcAft>
                <a:spcPts val="500"/>
              </a:spcAft>
              <a:buClr>
                <a:srgbClr val="000000"/>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1.</a:t>
            </a:r>
          </a:p>
          <a:p>
            <a:pPr marL="0" lvl="0" indent="-69850">
              <a:lnSpc>
                <a:spcPct val="100000"/>
              </a:lnSpc>
              <a:spcBef>
                <a:spcPts val="500"/>
              </a:spcBef>
              <a:spcAft>
                <a:spcPts val="500"/>
              </a:spcAft>
              <a:buClr>
                <a:srgbClr val="000000"/>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2.</a:t>
            </a:r>
          </a:p>
          <a:p>
            <a:pPr marL="0" lvl="0" indent="-69850">
              <a:lnSpc>
                <a:spcPct val="100000"/>
              </a:lnSpc>
              <a:spcBef>
                <a:spcPts val="500"/>
              </a:spcBef>
              <a:spcAft>
                <a:spcPts val="500"/>
              </a:spcAft>
              <a:buClr>
                <a:srgbClr val="000000"/>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3.</a:t>
            </a:r>
          </a:p>
          <a:p>
            <a:pPr marL="0" lvl="0" indent="-69850">
              <a:lnSpc>
                <a:spcPct val="100000"/>
              </a:lnSpc>
              <a:spcBef>
                <a:spcPts val="500"/>
              </a:spcBef>
              <a:spcAft>
                <a:spcPts val="500"/>
              </a:spcAft>
              <a:buClr>
                <a:srgbClr val="000000"/>
              </a:buClr>
              <a:buSzPct val="57894"/>
              <a:buNone/>
            </a:pPr>
            <a:endParaRPr lang="en-US" sz="2400">
              <a:latin typeface="Source Sans Pro" panose="020B0503030403020204" pitchFamily="34" charset="0"/>
              <a:ea typeface="Source Sans Pro" panose="020B0503030403020204" pitchFamily="34" charset="0"/>
              <a:cs typeface="Calibri" charset="0"/>
              <a:sym typeface="Economica"/>
            </a:endParaRPr>
          </a:p>
          <a:p>
            <a:pPr marL="0" lvl="0" indent="-69850">
              <a:lnSpc>
                <a:spcPct val="179990"/>
              </a:lnSpc>
              <a:spcBef>
                <a:spcPts val="500"/>
              </a:spcBef>
              <a:spcAft>
                <a:spcPts val="500"/>
              </a:spcAft>
              <a:buClr>
                <a:srgbClr val="000000"/>
              </a:buClr>
              <a:buSzPct val="57894"/>
              <a:buNone/>
            </a:pPr>
            <a:r>
              <a:rPr lang="en-US" sz="2400">
                <a:latin typeface="Source Sans Pro" panose="020B0503030403020204" pitchFamily="34" charset="0"/>
                <a:ea typeface="Source Sans Pro" panose="020B0503030403020204" pitchFamily="34" charset="0"/>
                <a:cs typeface="Calibri" charset="0"/>
                <a:sym typeface="Economica"/>
              </a:rPr>
              <a:t>List 3 things you should </a:t>
            </a:r>
            <a:r>
              <a:rPr lang="en-US" sz="2400" b="1">
                <a:latin typeface="Source Sans Pro" panose="020B0503030403020204" pitchFamily="34" charset="0"/>
                <a:ea typeface="Source Sans Pro" panose="020B0503030403020204" pitchFamily="34" charset="0"/>
                <a:cs typeface="Calibri" charset="0"/>
                <a:sym typeface="Economica"/>
              </a:rPr>
              <a:t>FEEL</a:t>
            </a:r>
            <a:r>
              <a:rPr lang="en-US" sz="2400">
                <a:latin typeface="Source Sans Pro" panose="020B0503030403020204" pitchFamily="34" charset="0"/>
                <a:ea typeface="Source Sans Pro" panose="020B0503030403020204" pitchFamily="34" charset="0"/>
                <a:cs typeface="Calibri" charset="0"/>
                <a:sym typeface="Economica"/>
              </a:rPr>
              <a:t> the chest wall for in a patient with difficulty in breathing</a:t>
            </a:r>
            <a:r>
              <a:rPr lang="en-US" sz="2400">
                <a:latin typeface="Source Sans Pro" panose="020B0503030403020204" pitchFamily="34" charset="0"/>
                <a:ea typeface="Source Sans Pro" panose="020B0503030403020204" pitchFamily="34" charset="0"/>
                <a:cs typeface="Calibri" charset="0"/>
                <a:sym typeface="Lato"/>
              </a:rPr>
              <a:t>:</a:t>
            </a:r>
          </a:p>
          <a:p>
            <a:pPr marL="0" lvl="0" indent="-69850">
              <a:lnSpc>
                <a:spcPct val="150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1</a:t>
            </a:r>
          </a:p>
          <a:p>
            <a:pPr marL="0" lvl="0" indent="-69850">
              <a:lnSpc>
                <a:spcPct val="150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2.</a:t>
            </a:r>
          </a:p>
          <a:p>
            <a:pPr marL="0" lvl="0" indent="-69850">
              <a:lnSpc>
                <a:spcPct val="150000"/>
              </a:lnSpc>
              <a:spcBef>
                <a:spcPts val="0"/>
              </a:spcBef>
              <a:buClr>
                <a:srgbClr val="000000"/>
              </a:buClr>
              <a:buSzPct val="91666"/>
              <a:buNone/>
            </a:pPr>
            <a:r>
              <a:rPr lang="en-US" sz="2400">
                <a:latin typeface="Source Sans Pro" panose="020B0503030403020204" pitchFamily="34" charset="0"/>
                <a:ea typeface="Source Sans Pro" panose="020B0503030403020204" pitchFamily="34" charset="0"/>
                <a:cs typeface="Calibri" charset="0"/>
                <a:sym typeface="Lato"/>
              </a:rPr>
              <a:t>3.</a:t>
            </a:r>
          </a:p>
          <a:p>
            <a:pPr marL="0" lvl="0" indent="-69850">
              <a:lnSpc>
                <a:spcPct val="115000"/>
              </a:lnSpc>
              <a:spcBef>
                <a:spcPts val="0"/>
              </a:spcBef>
              <a:buClr>
                <a:srgbClr val="000000"/>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pPr marL="0" lvl="0" indent="-69850">
              <a:lnSpc>
                <a:spcPct val="115000"/>
              </a:lnSpc>
              <a:spcBef>
                <a:spcPts val="0"/>
              </a:spcBef>
              <a:buClr>
                <a:schemeClr val="dk1"/>
              </a:buClr>
              <a:buSzPct val="91666"/>
              <a:buNone/>
            </a:pPr>
            <a:endParaRPr lang="en-US" sz="2400">
              <a:latin typeface="Source Sans Pro" panose="020B0503030403020204" pitchFamily="34" charset="0"/>
              <a:ea typeface="Source Sans Pro" panose="020B0503030403020204" pitchFamily="34" charset="0"/>
              <a:cs typeface="Calibri" charset="0"/>
              <a:sym typeface="Lato"/>
            </a:endParaRPr>
          </a:p>
          <a:p>
            <a:pPr marL="0" lvl="0" indent="-69850">
              <a:lnSpc>
                <a:spcPct val="120000"/>
              </a:lnSpc>
              <a:spcBef>
                <a:spcPts val="0"/>
              </a:spcBef>
              <a:spcAft>
                <a:spcPts val="500"/>
              </a:spcAft>
              <a:buClr>
                <a:schemeClr val="dk1"/>
              </a:buClr>
              <a:buSzPct val="57894"/>
              <a:buNone/>
            </a:pPr>
            <a:endParaRPr lang="en-US" sz="2400">
              <a:latin typeface="Source Sans Pro" panose="020B0503030403020204" pitchFamily="34" charset="0"/>
              <a:ea typeface="Source Sans Pro" panose="020B0503030403020204" pitchFamily="34" charset="0"/>
              <a:cs typeface="Calibri" charset="0"/>
              <a:sym typeface="Lato"/>
            </a:endParaRPr>
          </a:p>
          <a:p>
            <a:endParaRPr lang="en-US" sz="2400">
              <a:latin typeface="Source Sans Pro" panose="020B0503030403020204" pitchFamily="34" charset="0"/>
              <a:ea typeface="Source Sans Pro" panose="020B0503030403020204" pitchFamily="34" charset="0"/>
              <a:cs typeface="Calibri" charset="0"/>
            </a:endParaRPr>
          </a:p>
        </p:txBody>
      </p:sp>
      <p:pic>
        <p:nvPicPr>
          <p:cNvPr id="5" name="Picture 4"/>
          <p:cNvPicPr>
            <a:picLocks noChangeAspect="1"/>
          </p:cNvPicPr>
          <p:nvPr/>
        </p:nvPicPr>
        <p:blipFill>
          <a:blip r:embed="rId3"/>
          <a:stretch>
            <a:fillRect/>
          </a:stretch>
        </p:blipFill>
        <p:spPr>
          <a:xfrm>
            <a:off x="10015537" y="283423"/>
            <a:ext cx="1905001" cy="1488966"/>
          </a:xfrm>
          <a:prstGeom prst="rect">
            <a:avLst/>
          </a:prstGeom>
        </p:spPr>
      </p:pic>
    </p:spTree>
    <p:extLst>
      <p:ext uri="{BB962C8B-B14F-4D97-AF65-F5344CB8AC3E}">
        <p14:creationId xmlns:p14="http://schemas.microsoft.com/office/powerpoint/2010/main" val="639662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Difficulty in Breathing</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2</a:t>
            </a:r>
            <a:r>
              <a:rPr lang="en-US" sz="2800" b="1" i="0" u="none" strike="noStrike" cap="none">
                <a:solidFill>
                  <a:schemeClr val="accent1">
                    <a:lumMod val="50000"/>
                  </a:schemeClr>
                </a:solidFill>
                <a:latin typeface="Source Sans Pro"/>
                <a:ea typeface="Quattrocento Sans"/>
                <a:cs typeface="Quattrocento Sans"/>
                <a:sym typeface="Quattrocento Sans"/>
              </a:rPr>
              <a:t>:</a:t>
            </a:r>
            <a:r>
              <a:rPr lang="en-US" sz="2800" b="1">
                <a:solidFill>
                  <a:schemeClr val="accent1">
                    <a:lumMod val="50000"/>
                  </a:schemeClr>
                </a:solidFill>
                <a:latin typeface="Source Sans Pro"/>
                <a:ea typeface="Quattrocento Sans"/>
                <a:cs typeface="Quattrocento Sans"/>
                <a:sym typeface="Quattrocento Sans"/>
              </a:rPr>
              <a:t> Secondary exam findings and </a:t>
            </a:r>
            <a:r>
              <a:rPr lang="en-US" sz="2800" b="1">
                <a:solidFill>
                  <a:schemeClr val="accent2"/>
                </a:solidFill>
                <a:latin typeface="Source Sans Pro"/>
                <a:ea typeface="Quattrocento Sans"/>
                <a:cs typeface="Quattrocento Sans"/>
                <a:sym typeface="Quattrocento Sans"/>
              </a:rPr>
              <a:t>possible causes</a:t>
            </a:r>
            <a:endParaRPr lang="en-US" sz="2800" i="0" u="none" strike="noStrike" cap="none">
              <a:solidFill>
                <a:schemeClr val="accent2"/>
              </a:solidFill>
              <a:latin typeface="Source Sans Pro"/>
              <a:ea typeface="Quattrocento Sans"/>
              <a:cs typeface="Quattrocento Sans"/>
            </a:endParaRPr>
          </a:p>
        </p:txBody>
      </p:sp>
      <p:sp>
        <p:nvSpPr>
          <p:cNvPr id="4" name="TextBox 3">
            <a:extLst>
              <a:ext uri="{FF2B5EF4-FFF2-40B4-BE49-F238E27FC236}">
                <a16:creationId xmlns:a16="http://schemas.microsoft.com/office/drawing/2014/main" id="{A901DFDB-2CAB-BC55-033F-145D88C09E8B}"/>
              </a:ext>
            </a:extLst>
          </p:cNvPr>
          <p:cNvSpPr txBox="1"/>
          <p:nvPr/>
        </p:nvSpPr>
        <p:spPr>
          <a:xfrm>
            <a:off x="2870947" y="3244334"/>
            <a:ext cx="6225988"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2746613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59" y="0"/>
            <a:ext cx="9489141"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AIRWAY</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a:xfrm>
            <a:off x="838200" y="1468944"/>
            <a:ext cx="10515600" cy="4351338"/>
          </a:xfrm>
        </p:spPr>
        <p:txBody>
          <a:bodyPr vert="horz" lIns="91440" tIns="45720" rIns="91440" bIns="45720" rtlCol="0" anchor="t">
            <a:noAutofit/>
          </a:bodyPr>
          <a:lstStyle/>
          <a:p>
            <a:pPr marL="0" indent="0">
              <a:buNone/>
            </a:pPr>
            <a:r>
              <a:rPr lang="en-US" sz="2400" b="1">
                <a:latin typeface="Source Sans Pro"/>
                <a:ea typeface="Calibri" charset="0"/>
                <a:cs typeface="Calibri"/>
              </a:rPr>
              <a:t>Foreign body obstruction</a:t>
            </a:r>
            <a:endParaRPr lang="en-US" sz="2400">
              <a:latin typeface="Calibri"/>
              <a:ea typeface="Source Sans Pro"/>
            </a:endParaRPr>
          </a:p>
          <a:p>
            <a:pPr lvl="1"/>
            <a:r>
              <a:rPr lang="en-US">
                <a:latin typeface="Source Sans Pro"/>
                <a:ea typeface="Calibri" charset="0"/>
                <a:cs typeface="Calibri"/>
              </a:rPr>
              <a:t>Acute difficulty breathing</a:t>
            </a:r>
          </a:p>
          <a:p>
            <a:pPr lvl="1"/>
            <a:r>
              <a:rPr lang="en-US">
                <a:latin typeface="Source Sans Pro"/>
                <a:ea typeface="Calibri" charset="0"/>
                <a:cs typeface="Calibri"/>
              </a:rPr>
              <a:t>Visible secretions, vomit or foreign body</a:t>
            </a:r>
          </a:p>
          <a:p>
            <a:pPr lvl="1"/>
            <a:r>
              <a:rPr lang="en-US">
                <a:latin typeface="Source Sans Pro"/>
                <a:ea typeface="Calibri" charset="0"/>
                <a:cs typeface="Calibri"/>
              </a:rPr>
              <a:t>Abnormal sounds from the airway (</a:t>
            </a:r>
            <a:r>
              <a:rPr lang="en-US" i="1">
                <a:latin typeface="Source Sans Pro"/>
                <a:ea typeface="Calibri" charset="0"/>
                <a:cs typeface="Calibri"/>
              </a:rPr>
              <a:t>stridor,</a:t>
            </a:r>
            <a:r>
              <a:rPr lang="en-US">
                <a:latin typeface="Source Sans Pro"/>
                <a:ea typeface="Calibri" charset="0"/>
                <a:cs typeface="Calibri"/>
              </a:rPr>
              <a:t> snoring, gurgling)</a:t>
            </a:r>
          </a:p>
          <a:p>
            <a:pPr lvl="1"/>
            <a:r>
              <a:rPr lang="en-US">
                <a:latin typeface="Source Sans Pro"/>
                <a:ea typeface="Calibri" charset="0"/>
                <a:cs typeface="Calibri"/>
              </a:rPr>
              <a:t>Coughing</a:t>
            </a:r>
          </a:p>
          <a:p>
            <a:pPr lvl="1"/>
            <a:r>
              <a:rPr lang="en-US">
                <a:latin typeface="Source Sans Pro"/>
                <a:ea typeface="Calibri" charset="0"/>
                <a:cs typeface="Calibri"/>
              </a:rPr>
              <a:t>Drooling</a:t>
            </a:r>
          </a:p>
          <a:p>
            <a:pPr lvl="1"/>
            <a:endParaRPr lang="en-US">
              <a:latin typeface="Source Sans Pro"/>
              <a:ea typeface="Calibri" charset="0"/>
              <a:cs typeface="Calibri" charset="0"/>
            </a:endParaRPr>
          </a:p>
          <a:p>
            <a:pPr marL="0" indent="0">
              <a:buNone/>
            </a:pPr>
            <a:r>
              <a:rPr lang="en-US" sz="2400" b="1">
                <a:latin typeface="Source Sans Pro"/>
                <a:ea typeface="Source Sans Pro"/>
              </a:rPr>
              <a:t>Severe allergic reaction</a:t>
            </a:r>
          </a:p>
          <a:p>
            <a:pPr lvl="1"/>
            <a:r>
              <a:rPr lang="en-US">
                <a:latin typeface="Source Sans Pro"/>
                <a:ea typeface="Source Sans Pro"/>
              </a:rPr>
              <a:t>Swelling of lips, tongue and mouth</a:t>
            </a:r>
          </a:p>
          <a:p>
            <a:pPr lvl="1"/>
            <a:r>
              <a:rPr lang="en-US">
                <a:latin typeface="Source Sans Pro"/>
                <a:ea typeface="Source Sans Pro"/>
              </a:rPr>
              <a:t>Stridor and/or wheezing</a:t>
            </a:r>
          </a:p>
          <a:p>
            <a:pPr lvl="1"/>
            <a:r>
              <a:rPr lang="en-US">
                <a:latin typeface="Source Sans Pro"/>
                <a:ea typeface="Source Sans Pro"/>
              </a:rPr>
              <a:t>Rash or hives</a:t>
            </a:r>
          </a:p>
          <a:p>
            <a:pPr lvl="1"/>
            <a:r>
              <a:rPr lang="en-US">
                <a:latin typeface="Source Sans Pro"/>
                <a:ea typeface="Source Sans Pro"/>
              </a:rPr>
              <a:t>May have tachycardia and hypotension </a:t>
            </a:r>
          </a:p>
          <a:p>
            <a:pPr lvl="1"/>
            <a:r>
              <a:rPr lang="en-US">
                <a:latin typeface="Source Sans Pro"/>
                <a:ea typeface="Source Sans Pro"/>
              </a:rPr>
              <a:t>Exposure to known allergen</a:t>
            </a:r>
          </a:p>
          <a:p>
            <a:pPr lvl="1"/>
            <a:endParaRPr lang="en-US">
              <a:latin typeface="Source Sans Pro"/>
              <a:ea typeface="Source Sans Pro"/>
            </a:endParaRPr>
          </a:p>
        </p:txBody>
      </p:sp>
      <p:pic>
        <p:nvPicPr>
          <p:cNvPr id="1026" name="Picture 2">
            <a:extLst>
              <a:ext uri="{FF2B5EF4-FFF2-40B4-BE49-F238E27FC236}">
                <a16:creationId xmlns:a16="http://schemas.microsoft.com/office/drawing/2014/main" id="{1124A61C-3213-7CF9-1A30-B977856B46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4289" y="138736"/>
            <a:ext cx="1689652" cy="8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9161"/>
      </p:ext>
    </p:extLst>
  </p:cSld>
  <p:clrMapOvr>
    <a:masterClrMapping/>
  </p:clrMapOvr>
  <mc:AlternateContent xmlns:mc="http://schemas.openxmlformats.org/markup-compatibility/2006" xmlns:p14="http://schemas.microsoft.com/office/powerpoint/2010/main">
    <mc:Choice Requires="p14">
      <p:transition spd="slow" p14:dur="2000" advTm="59927"/>
    </mc:Choice>
    <mc:Fallback xmlns="">
      <p:transition spd="slow" advTm="5992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59" y="106108"/>
            <a:ext cx="9870134"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AIRWAY</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Airway swelling</a:t>
            </a:r>
            <a:r>
              <a:rPr lang="en-US" sz="2400">
                <a:latin typeface="Source Sans Pro"/>
                <a:ea typeface="Calibri" charset="0"/>
                <a:cs typeface="Calibri"/>
              </a:rPr>
              <a:t> (inflammation or infection)</a:t>
            </a:r>
            <a:endParaRPr lang="en-US"/>
          </a:p>
          <a:p>
            <a:pPr lvl="1"/>
            <a:r>
              <a:rPr lang="en-US" i="1">
                <a:latin typeface="Source Sans Pro"/>
                <a:ea typeface="Calibri" charset="0"/>
                <a:cs typeface="Calibri"/>
              </a:rPr>
              <a:t>Stridor</a:t>
            </a:r>
          </a:p>
          <a:p>
            <a:pPr lvl="1"/>
            <a:r>
              <a:rPr lang="en-US">
                <a:latin typeface="Source Sans Pro"/>
                <a:ea typeface="Calibri" charset="0"/>
                <a:cs typeface="Calibri"/>
              </a:rPr>
              <a:t>Hoarse voice</a:t>
            </a:r>
          </a:p>
          <a:p>
            <a:pPr lvl="1"/>
            <a:r>
              <a:rPr lang="en-US">
                <a:latin typeface="Source Sans Pro"/>
                <a:ea typeface="Calibri" charset="0"/>
                <a:cs typeface="Calibri"/>
              </a:rPr>
              <a:t>Drooling or difficulty swallowing (</a:t>
            </a:r>
            <a:r>
              <a:rPr lang="en-US">
                <a:solidFill>
                  <a:schemeClr val="accent2"/>
                </a:solidFill>
                <a:latin typeface="Source Sans Pro"/>
                <a:ea typeface="Calibri" charset="0"/>
                <a:cs typeface="Calibri"/>
              </a:rPr>
              <a:t>indicates</a:t>
            </a:r>
            <a:r>
              <a:rPr lang="en-US">
                <a:latin typeface="Source Sans Pro"/>
                <a:ea typeface="Calibri" charset="0"/>
                <a:cs typeface="Calibri"/>
              </a:rPr>
              <a:t> </a:t>
            </a:r>
            <a:r>
              <a:rPr lang="en-US">
                <a:solidFill>
                  <a:schemeClr val="accent2"/>
                </a:solidFill>
                <a:latin typeface="Source Sans Pro"/>
                <a:ea typeface="Calibri" charset="0"/>
                <a:cs typeface="Calibri"/>
              </a:rPr>
              <a:t>severe swelling</a:t>
            </a:r>
            <a:r>
              <a:rPr lang="en-US">
                <a:latin typeface="Source Sans Pro"/>
                <a:ea typeface="Calibri" charset="0"/>
                <a:cs typeface="Calibri"/>
              </a:rPr>
              <a:t>)</a:t>
            </a:r>
          </a:p>
          <a:p>
            <a:pPr lvl="1"/>
            <a:r>
              <a:rPr lang="en-US">
                <a:latin typeface="Source Sans Pro"/>
                <a:ea typeface="Calibri" charset="0"/>
                <a:cs typeface="Calibri"/>
              </a:rPr>
              <a:t>Unable to lie down</a:t>
            </a:r>
          </a:p>
          <a:p>
            <a:pPr lvl="1"/>
            <a:r>
              <a:rPr lang="en-US">
                <a:latin typeface="Source Sans Pro"/>
                <a:ea typeface="Calibri" charset="0"/>
                <a:cs typeface="Calibri"/>
              </a:rPr>
              <a:t>May have fever (with infection)</a:t>
            </a:r>
            <a:endParaRPr lang="en-US">
              <a:latin typeface="Source Sans Pro"/>
              <a:ea typeface="Source Sans Pro"/>
              <a:cs typeface="Calibri"/>
            </a:endParaRPr>
          </a:p>
          <a:p>
            <a:pPr lvl="1"/>
            <a:endParaRPr lang="en-US">
              <a:latin typeface="Source Sans Pro"/>
              <a:ea typeface="Source Sans Pro"/>
            </a:endParaRPr>
          </a:p>
        </p:txBody>
      </p:sp>
      <p:pic>
        <p:nvPicPr>
          <p:cNvPr id="4" name="Picture 2">
            <a:extLst>
              <a:ext uri="{FF2B5EF4-FFF2-40B4-BE49-F238E27FC236}">
                <a16:creationId xmlns:a16="http://schemas.microsoft.com/office/drawing/2014/main" id="{757D340A-59B8-0B11-F5D0-8F66B5DDF7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4289" y="138736"/>
            <a:ext cx="1689652" cy="8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65023"/>
      </p:ext>
    </p:extLst>
  </p:cSld>
  <p:clrMapOvr>
    <a:masterClrMapping/>
  </p:clrMapOvr>
  <mc:AlternateContent xmlns:mc="http://schemas.openxmlformats.org/markup-compatibility/2006" xmlns:p14="http://schemas.microsoft.com/office/powerpoint/2010/main">
    <mc:Choice Requires="p14">
      <p:transition spd="slow" p14:dur="2000" advTm="21271"/>
    </mc:Choice>
    <mc:Fallback xmlns="">
      <p:transition spd="slow" advTm="2127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378" y="106108"/>
            <a:ext cx="10097592" cy="1325563"/>
          </a:xfrm>
        </p:spPr>
        <p:txBody>
          <a:bodyPr/>
          <a:lstStyle/>
          <a:p>
            <a:r>
              <a:rPr lang="en-US" sz="4000">
                <a:solidFill>
                  <a:schemeClr val="accent1">
                    <a:lumMod val="50000"/>
                  </a:schemeClr>
                </a:solidFill>
                <a:latin typeface="Source Sans Pro"/>
                <a:ea typeface="Source Sans Pro"/>
              </a:rPr>
              <a:t>Key </a:t>
            </a:r>
            <a:r>
              <a:rPr lang="en-US" sz="4000" u="sng">
                <a:solidFill>
                  <a:schemeClr val="accent1">
                    <a:lumMod val="50000"/>
                  </a:schemeClr>
                </a:solidFill>
                <a:latin typeface="Source Sans Pro"/>
                <a:ea typeface="Source Sans Pro"/>
              </a:rPr>
              <a:t>AIRWAY</a:t>
            </a:r>
            <a:r>
              <a:rPr lang="en-US" sz="4000">
                <a:solidFill>
                  <a:schemeClr val="accent1">
                    <a:lumMod val="50000"/>
                  </a:schemeClr>
                </a:solidFill>
                <a:latin typeface="Source Sans Pro"/>
                <a:ea typeface="Source Sans Pro"/>
              </a:rPr>
              <a:t> causes of </a:t>
            </a:r>
            <a:r>
              <a:rPr lang="en-US" sz="4000">
                <a:solidFill>
                  <a:srgbClr val="1F3864"/>
                </a:solidFill>
                <a:latin typeface="Source Sans Pro"/>
                <a:ea typeface="Source Sans Pro"/>
              </a:rPr>
              <a:t>Difficulty in Breathing</a:t>
            </a:r>
            <a:endParaRPr lang="en-US" sz="4000">
              <a:solidFill>
                <a:schemeClr val="accent1">
                  <a:lumMod val="50000"/>
                </a:schemeClr>
              </a:solidFill>
              <a:latin typeface="Source Sans Pro"/>
              <a:ea typeface="Source Sans Pro"/>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dirty="0">
                <a:latin typeface="Calibri"/>
                <a:ea typeface="Calibri" charset="0"/>
                <a:cs typeface="Calibri"/>
              </a:rPr>
              <a:t>Airway burns</a:t>
            </a:r>
            <a:endParaRPr lang="en-US" sz="2400" b="1" dirty="0"/>
          </a:p>
          <a:p>
            <a:pPr lvl="1"/>
            <a:r>
              <a:rPr lang="en-US" dirty="0">
                <a:latin typeface="Calibri"/>
                <a:ea typeface="Calibri" charset="0"/>
                <a:cs typeface="Calibri"/>
              </a:rPr>
              <a:t>History of exposure to chemical or fire</a:t>
            </a:r>
          </a:p>
          <a:p>
            <a:pPr lvl="1"/>
            <a:r>
              <a:rPr lang="en-US" dirty="0">
                <a:latin typeface="Calibri"/>
                <a:ea typeface="Calibri" charset="0"/>
                <a:cs typeface="Calibri"/>
              </a:rPr>
              <a:t>Facial burns (singed facial hair)</a:t>
            </a:r>
          </a:p>
          <a:p>
            <a:pPr lvl="1"/>
            <a:r>
              <a:rPr lang="en-US" dirty="0">
                <a:latin typeface="Calibri"/>
                <a:ea typeface="Calibri" charset="0"/>
                <a:cs typeface="Calibri"/>
              </a:rPr>
              <a:t>Stridor</a:t>
            </a:r>
          </a:p>
          <a:p>
            <a:pPr lvl="1"/>
            <a:r>
              <a:rPr lang="en-US" dirty="0">
                <a:latin typeface="Calibri"/>
                <a:ea typeface="Calibri" charset="0"/>
                <a:cs typeface="Calibri"/>
              </a:rPr>
              <a:t>Change in voice</a:t>
            </a:r>
            <a:endParaRPr lang="en-US" dirty="0">
              <a:latin typeface="Calibri"/>
              <a:cs typeface="Calibri"/>
            </a:endParaRPr>
          </a:p>
          <a:p>
            <a:pPr lvl="1"/>
            <a:endParaRPr lang="en-US" dirty="0"/>
          </a:p>
        </p:txBody>
      </p:sp>
      <p:pic>
        <p:nvPicPr>
          <p:cNvPr id="4" name="Picture 4">
            <a:extLst>
              <a:ext uri="{FF2B5EF4-FFF2-40B4-BE49-F238E27FC236}">
                <a16:creationId xmlns:a16="http://schemas.microsoft.com/office/drawing/2014/main" id="{FB8C1204-F515-5EE6-D128-CDA7894AD2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1231" y="3046083"/>
            <a:ext cx="2743200" cy="1913114"/>
          </a:xfrm>
          <a:prstGeom prst="rect">
            <a:avLst/>
          </a:prstGeom>
        </p:spPr>
      </p:pic>
      <p:pic>
        <p:nvPicPr>
          <p:cNvPr id="5" name="Picture 2">
            <a:extLst>
              <a:ext uri="{FF2B5EF4-FFF2-40B4-BE49-F238E27FC236}">
                <a16:creationId xmlns:a16="http://schemas.microsoft.com/office/drawing/2014/main" id="{AD392E02-793C-B793-3194-300D517A0D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24289" y="138736"/>
            <a:ext cx="1689652" cy="8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906230"/>
      </p:ext>
    </p:extLst>
  </p:cSld>
  <p:clrMapOvr>
    <a:masterClrMapping/>
  </p:clrMapOvr>
  <mc:AlternateContent xmlns:mc="http://schemas.openxmlformats.org/markup-compatibility/2006" xmlns:p14="http://schemas.microsoft.com/office/powerpoint/2010/main">
    <mc:Choice Requires="p14">
      <p:transition spd="slow" p14:dur="2000" advTm="20311"/>
    </mc:Choice>
    <mc:Fallback xmlns="">
      <p:transition spd="slow" advTm="20311"/>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203" y="193439"/>
            <a:ext cx="9701977"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LUNG</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Pneumonia</a:t>
            </a:r>
            <a:endParaRPr lang="en-US" sz="2400" b="1">
              <a:latin typeface="Source Sans Pro"/>
              <a:ea typeface="Source Sans Pro"/>
            </a:endParaRPr>
          </a:p>
          <a:p>
            <a:pPr lvl="1"/>
            <a:r>
              <a:rPr lang="en-US">
                <a:latin typeface="Source Sans Pro"/>
                <a:ea typeface="Calibri" charset="0"/>
                <a:cs typeface="Calibri"/>
              </a:rPr>
              <a:t>Fever and cough</a:t>
            </a:r>
          </a:p>
          <a:p>
            <a:pPr lvl="1"/>
            <a:r>
              <a:rPr lang="en-US">
                <a:latin typeface="Source Sans Pro"/>
                <a:ea typeface="Calibri" charset="0"/>
                <a:cs typeface="Calibri"/>
              </a:rPr>
              <a:t>Gradually increasing work of breathing</a:t>
            </a:r>
          </a:p>
          <a:p>
            <a:pPr lvl="1"/>
            <a:r>
              <a:rPr lang="en-US">
                <a:latin typeface="Source Sans Pro"/>
                <a:ea typeface="Calibri" charset="0"/>
                <a:cs typeface="Calibri"/>
              </a:rPr>
              <a:t>Worsening pain with breathing (pleuritic)</a:t>
            </a:r>
          </a:p>
          <a:p>
            <a:pPr lvl="1"/>
            <a:r>
              <a:rPr lang="en-US">
                <a:latin typeface="Source Sans Pro"/>
                <a:ea typeface="Calibri" charset="0"/>
                <a:cs typeface="Calibri"/>
              </a:rPr>
              <a:t>Abnormal lung exam </a:t>
            </a:r>
            <a:r>
              <a:rPr lang="en-US" b="1">
                <a:latin typeface="Source Sans Pro"/>
                <a:ea typeface="Calibri" charset="0"/>
                <a:cs typeface="Calibri"/>
              </a:rPr>
              <a:t>(</a:t>
            </a:r>
            <a:r>
              <a:rPr lang="en-US">
                <a:latin typeface="Source Sans Pro"/>
                <a:ea typeface="Calibri" charset="0"/>
                <a:cs typeface="Calibri"/>
              </a:rPr>
              <a:t>LISTEN</a:t>
            </a:r>
            <a:r>
              <a:rPr lang="en-US" b="1">
                <a:latin typeface="Source Sans Pro"/>
                <a:ea typeface="Calibri" charset="0"/>
                <a:cs typeface="Calibri"/>
              </a:rPr>
              <a:t> </a:t>
            </a:r>
            <a:r>
              <a:rPr lang="en-US">
                <a:latin typeface="Source Sans Pro"/>
                <a:ea typeface="Calibri" charset="0"/>
                <a:cs typeface="Calibri"/>
              </a:rPr>
              <a:t>for </a:t>
            </a:r>
            <a:r>
              <a:rPr lang="en-US" i="1">
                <a:latin typeface="Source Sans Pro"/>
                <a:ea typeface="Calibri" charset="0"/>
                <a:cs typeface="Calibri"/>
              </a:rPr>
              <a:t>crackles</a:t>
            </a:r>
            <a:r>
              <a:rPr lang="en-US" b="1">
                <a:latin typeface="Source Sans Pro"/>
                <a:ea typeface="Calibri" charset="0"/>
                <a:cs typeface="Calibri"/>
              </a:rPr>
              <a:t>)</a:t>
            </a:r>
            <a:endParaRPr lang="en-US" b="1">
              <a:latin typeface="Source Sans Pro"/>
              <a:ea typeface="Source Sans Pro"/>
              <a:cs typeface="Calibri"/>
            </a:endParaRPr>
          </a:p>
          <a:p>
            <a:pPr lvl="1"/>
            <a:endParaRPr lang="en-US">
              <a:latin typeface="Source Sans Pro"/>
              <a:ea typeface="Source Sans Pro"/>
            </a:endParaRPr>
          </a:p>
        </p:txBody>
      </p:sp>
      <p:pic>
        <p:nvPicPr>
          <p:cNvPr id="2050" name="Picture 2">
            <a:extLst>
              <a:ext uri="{FF2B5EF4-FFF2-40B4-BE49-F238E27FC236}">
                <a16:creationId xmlns:a16="http://schemas.microsoft.com/office/drawing/2014/main" id="{B1B2B8CF-6274-466F-9C02-E2105C58AF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42330" y="149694"/>
            <a:ext cx="1918907" cy="10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61656"/>
      </p:ext>
    </p:extLst>
  </p:cSld>
  <p:clrMapOvr>
    <a:masterClrMapping/>
  </p:clrMapOvr>
  <mc:AlternateContent xmlns:mc="http://schemas.openxmlformats.org/markup-compatibility/2006" xmlns:p14="http://schemas.microsoft.com/office/powerpoint/2010/main">
    <mc:Choice Requires="p14">
      <p:transition spd="slow" p14:dur="2000" advTm="22925"/>
    </mc:Choice>
    <mc:Fallback xmlns="">
      <p:transition spd="slow" advTm="2292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72" y="162465"/>
            <a:ext cx="9701977" cy="1325563"/>
          </a:xfrm>
        </p:spPr>
        <p:txBody>
          <a:bodyPr/>
          <a:lstStyle/>
          <a:p>
            <a:r>
              <a:rPr lang="en-US" sz="4000">
                <a:solidFill>
                  <a:schemeClr val="accent1">
                    <a:lumMod val="50000"/>
                  </a:schemeClr>
                </a:solidFill>
                <a:latin typeface="Source Sans Pro"/>
                <a:ea typeface="Source Sans Pro"/>
              </a:rPr>
              <a:t>Key </a:t>
            </a:r>
            <a:r>
              <a:rPr lang="en-US" sz="4000" u="sng">
                <a:solidFill>
                  <a:schemeClr val="accent1">
                    <a:lumMod val="50000"/>
                  </a:schemeClr>
                </a:solidFill>
                <a:latin typeface="Source Sans Pro"/>
                <a:ea typeface="Source Sans Pro"/>
              </a:rPr>
              <a:t>LUNG</a:t>
            </a:r>
            <a:r>
              <a:rPr lang="en-US" sz="4000">
                <a:solidFill>
                  <a:schemeClr val="accent1">
                    <a:lumMod val="50000"/>
                  </a:schemeClr>
                </a:solidFill>
                <a:latin typeface="Source Sans Pro"/>
                <a:ea typeface="Source Sans Pro"/>
              </a:rPr>
              <a:t> causes of </a:t>
            </a:r>
            <a:r>
              <a:rPr lang="en-US" sz="4000">
                <a:solidFill>
                  <a:srgbClr val="1F3864"/>
                </a:solidFill>
                <a:latin typeface="Source Sans Pro"/>
                <a:ea typeface="Source Sans Pro"/>
              </a:rPr>
              <a:t>Difficulty in Breathing</a:t>
            </a:r>
            <a:endParaRPr lang="en-US" sz="4000">
              <a:solidFill>
                <a:schemeClr val="accent1">
                  <a:lumMod val="50000"/>
                </a:schemeClr>
              </a:solidFill>
              <a:latin typeface="Source Sans Pro"/>
              <a:ea typeface="Source Sans Pro"/>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Asthma/ COPD</a:t>
            </a:r>
            <a:endParaRPr lang="en-US" sz="2400" b="1">
              <a:latin typeface="Source Sans Pro"/>
              <a:ea typeface="Source Sans Pro"/>
            </a:endParaRPr>
          </a:p>
          <a:p>
            <a:pPr lvl="1"/>
            <a:r>
              <a:rPr lang="en-US" i="1">
                <a:latin typeface="Source Sans Pro"/>
                <a:ea typeface="Calibri" charset="0"/>
                <a:cs typeface="Calibri"/>
              </a:rPr>
              <a:t>Wheezing</a:t>
            </a:r>
            <a:endParaRPr lang="en-US">
              <a:latin typeface="Source Sans Pro"/>
              <a:ea typeface="Calibri" charset="0"/>
              <a:cs typeface="Calibri"/>
            </a:endParaRPr>
          </a:p>
          <a:p>
            <a:pPr lvl="1"/>
            <a:r>
              <a:rPr lang="en-US">
                <a:latin typeface="Source Sans Pro"/>
                <a:ea typeface="Calibri" charset="0"/>
                <a:cs typeface="Calibri"/>
              </a:rPr>
              <a:t>Cough</a:t>
            </a:r>
          </a:p>
          <a:p>
            <a:pPr lvl="1"/>
            <a:r>
              <a:rPr lang="en-US">
                <a:latin typeface="Source Sans Pro"/>
                <a:ea typeface="Calibri" charset="0"/>
                <a:cs typeface="Calibri"/>
              </a:rPr>
              <a:t>Accessory muscle use</a:t>
            </a:r>
          </a:p>
          <a:p>
            <a:pPr lvl="1"/>
            <a:r>
              <a:rPr lang="en-US">
                <a:latin typeface="Source Sans Pro"/>
                <a:ea typeface="Calibri" charset="0"/>
                <a:cs typeface="Calibri"/>
              </a:rPr>
              <a:t>Tripod position</a:t>
            </a:r>
          </a:p>
          <a:p>
            <a:pPr lvl="1"/>
            <a:r>
              <a:rPr lang="en-US">
                <a:latin typeface="Source Sans Pro"/>
                <a:ea typeface="Calibri" charset="0"/>
                <a:cs typeface="Calibri"/>
              </a:rPr>
              <a:t>May have history of smoking or allergies</a:t>
            </a:r>
          </a:p>
          <a:p>
            <a:pPr lvl="1"/>
            <a:endParaRPr lang="en-US">
              <a:latin typeface="Source Sans Pro"/>
              <a:ea typeface="Source Sans Pro"/>
            </a:endParaRPr>
          </a:p>
          <a:p>
            <a:pPr lvl="1"/>
            <a:endParaRPr lang="en-US">
              <a:latin typeface="Source Sans Pro"/>
              <a:ea typeface="Source Sans Pro"/>
            </a:endParaRPr>
          </a:p>
        </p:txBody>
      </p:sp>
      <p:pic>
        <p:nvPicPr>
          <p:cNvPr id="5" name="Picture 2">
            <a:extLst>
              <a:ext uri="{FF2B5EF4-FFF2-40B4-BE49-F238E27FC236}">
                <a16:creationId xmlns:a16="http://schemas.microsoft.com/office/drawing/2014/main" id="{9ED11FA6-350D-D08A-A143-EC7BDF5162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42330" y="149694"/>
            <a:ext cx="1918907" cy="10626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BB42E0-0B8C-403B-F532-1E532059C2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5336" y="1488028"/>
            <a:ext cx="3797300" cy="4432300"/>
          </a:xfrm>
          <a:prstGeom prst="rect">
            <a:avLst/>
          </a:prstGeom>
        </p:spPr>
      </p:pic>
    </p:spTree>
    <p:extLst>
      <p:ext uri="{BB962C8B-B14F-4D97-AF65-F5344CB8AC3E}">
        <p14:creationId xmlns:p14="http://schemas.microsoft.com/office/powerpoint/2010/main" val="3173268554"/>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204" y="149694"/>
            <a:ext cx="9701977" cy="1325563"/>
          </a:xfrm>
        </p:spPr>
        <p:txBody>
          <a:bodyPr>
            <a:normAutofit/>
          </a:bodyPr>
          <a:lstStyle/>
          <a:p>
            <a:r>
              <a:rPr lang="en-US" sz="4000">
                <a:solidFill>
                  <a:srgbClr val="1F3864"/>
                </a:solidFill>
                <a:latin typeface="Source Sans Pro"/>
                <a:ea typeface="Source Sans Pro"/>
                <a:cs typeface="Calibri"/>
              </a:rPr>
              <a:t>Key </a:t>
            </a:r>
            <a:r>
              <a:rPr lang="en-US" sz="4000" u="sng">
                <a:solidFill>
                  <a:srgbClr val="1F3864"/>
                </a:solidFill>
                <a:latin typeface="Source Sans Pro"/>
                <a:ea typeface="Source Sans Pro"/>
                <a:cs typeface="Calibri"/>
              </a:rPr>
              <a:t>LUNG</a:t>
            </a:r>
            <a:r>
              <a:rPr lang="en-US" sz="4000">
                <a:solidFill>
                  <a:srgbClr val="1F3864"/>
                </a:solidFill>
                <a:latin typeface="Source Sans Pro"/>
                <a:ea typeface="Source Sans Pro"/>
                <a:cs typeface="Calibri"/>
              </a:rPr>
              <a:t> causes of </a:t>
            </a:r>
            <a:r>
              <a:rPr lang="en-US" sz="4000">
                <a:solidFill>
                  <a:srgbClr val="1F3864"/>
                </a:solidFill>
                <a:latin typeface="Source Sans Pro"/>
                <a:ea typeface="Source Sans Pro"/>
              </a:rPr>
              <a:t>Difficulty in Breathing</a:t>
            </a:r>
            <a:endParaRPr lang="en-US" sz="4000">
              <a:solidFill>
                <a:srgbClr val="1F3864"/>
              </a:solidFill>
              <a:latin typeface="Source Sans Pro"/>
              <a:ea typeface="Source Sans Pro"/>
              <a:cs typeface="Calibri"/>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a:cs typeface="Calibri"/>
              </a:rPr>
              <a:t>Pneumothorax</a:t>
            </a:r>
            <a:endParaRPr lang="en-US" sz="2400" b="1">
              <a:latin typeface="Calibri"/>
              <a:ea typeface="Calibri"/>
              <a:cs typeface="Calibri"/>
            </a:endParaRPr>
          </a:p>
          <a:p>
            <a:pPr lvl="1"/>
            <a:r>
              <a:rPr lang="en-US">
                <a:latin typeface="Source Sans Pro"/>
                <a:ea typeface="Calibri"/>
                <a:cs typeface="Calibri"/>
              </a:rPr>
              <a:t>Decreased breath sounds on one side</a:t>
            </a:r>
          </a:p>
          <a:p>
            <a:pPr lvl="1"/>
            <a:r>
              <a:rPr lang="en-US">
                <a:latin typeface="Source Sans Pro"/>
                <a:ea typeface="Calibri"/>
                <a:cs typeface="Calibri"/>
              </a:rPr>
              <a:t>Sudden onset</a:t>
            </a:r>
          </a:p>
          <a:p>
            <a:pPr lvl="1"/>
            <a:r>
              <a:rPr lang="en-US" i="1">
                <a:latin typeface="Source Sans Pro"/>
                <a:ea typeface="Calibri"/>
                <a:cs typeface="Calibri"/>
              </a:rPr>
              <a:t>Hyperresonance</a:t>
            </a:r>
            <a:r>
              <a:rPr lang="en-US">
                <a:latin typeface="Source Sans Pro"/>
                <a:ea typeface="Calibri"/>
                <a:cs typeface="Calibri"/>
              </a:rPr>
              <a:t> with percussion on affected side </a:t>
            </a:r>
            <a:endParaRPr lang="en-US">
              <a:latin typeface="Source Sans Pro"/>
              <a:ea typeface="Calibri"/>
              <a:cs typeface="Calibri" charset="0"/>
            </a:endParaRPr>
          </a:p>
          <a:p>
            <a:pPr lvl="1"/>
            <a:r>
              <a:rPr lang="en-US">
                <a:latin typeface="Source Sans Pro"/>
                <a:ea typeface="Calibri"/>
                <a:cs typeface="Calibri"/>
              </a:rPr>
              <a:t>Pain worse with breathing</a:t>
            </a:r>
          </a:p>
          <a:p>
            <a:pPr lvl="1"/>
            <a:r>
              <a:rPr lang="en-US">
                <a:latin typeface="Source Sans Pro"/>
                <a:ea typeface="Calibri"/>
                <a:cs typeface="Calibri"/>
              </a:rPr>
              <a:t>May have history of trauma or evidence of rib fracture</a:t>
            </a:r>
          </a:p>
          <a:p>
            <a:pPr lvl="1"/>
            <a:r>
              <a:rPr lang="en-US">
                <a:latin typeface="Source Sans Pro"/>
                <a:ea typeface="Calibri"/>
                <a:cs typeface="Calibri"/>
              </a:rPr>
              <a:t>Hypotension, distended neck veins and decreased breath sounds on one side indicate </a:t>
            </a:r>
            <a:r>
              <a:rPr lang="en-US">
                <a:solidFill>
                  <a:schemeClr val="accent2"/>
                </a:solidFill>
                <a:latin typeface="Source Sans Pro"/>
                <a:ea typeface="Calibri"/>
                <a:cs typeface="Calibri"/>
              </a:rPr>
              <a:t>tension pneumothorax.</a:t>
            </a:r>
            <a:endParaRPr lang="en-US">
              <a:solidFill>
                <a:schemeClr val="accent2"/>
              </a:solidFill>
              <a:latin typeface="Source Sans Pro"/>
              <a:ea typeface="Calibri"/>
              <a:cs typeface="Calibri" charset="0"/>
            </a:endParaRPr>
          </a:p>
          <a:p>
            <a:pPr lvl="1"/>
            <a:endParaRPr lang="en-US" b="1">
              <a:latin typeface="Source Sans Pro"/>
              <a:ea typeface="Source Sans Pro"/>
            </a:endParaRPr>
          </a:p>
          <a:p>
            <a:pPr lvl="1"/>
            <a:endParaRPr lang="en-US" b="1">
              <a:latin typeface="Source Sans Pro"/>
              <a:ea typeface="Source Sans Pro"/>
            </a:endParaRPr>
          </a:p>
          <a:p>
            <a:pPr lvl="1"/>
            <a:endParaRPr lang="en-US">
              <a:latin typeface="Source Sans Pro"/>
              <a:ea typeface="Source Sans Pro"/>
            </a:endParaRPr>
          </a:p>
        </p:txBody>
      </p:sp>
      <p:sp>
        <p:nvSpPr>
          <p:cNvPr id="4" name="TextBox 3"/>
          <p:cNvSpPr txBox="1"/>
          <p:nvPr/>
        </p:nvSpPr>
        <p:spPr>
          <a:xfrm>
            <a:off x="2581835" y="5415738"/>
            <a:ext cx="6167717" cy="1384995"/>
          </a:xfrm>
          <a:prstGeom prst="rect">
            <a:avLst/>
          </a:prstGeom>
          <a:noFill/>
        </p:spPr>
        <p:txBody>
          <a:bodyPr wrap="square" rtlCol="0">
            <a:spAutoFit/>
          </a:bodyPr>
          <a:lstStyle/>
          <a:p>
            <a:pPr algn="ctr"/>
            <a:r>
              <a:rPr lang="en-US" sz="2800">
                <a:solidFill>
                  <a:schemeClr val="accent2"/>
                </a:solidFill>
              </a:rPr>
              <a:t>An untreated pneumothorax can develop into a tension pneumothorax!</a:t>
            </a:r>
          </a:p>
          <a:p>
            <a:pPr algn="ctr"/>
            <a:endParaRPr lang="en-US" sz="2800"/>
          </a:p>
        </p:txBody>
      </p:sp>
      <p:sp>
        <p:nvSpPr>
          <p:cNvPr id="6" name="Rectangle 5">
            <a:extLst>
              <a:ext uri="{FF2B5EF4-FFF2-40B4-BE49-F238E27FC236}">
                <a16:creationId xmlns:a16="http://schemas.microsoft.com/office/drawing/2014/main" id="{C2910D32-5675-1154-097A-42E2D47FF857}"/>
              </a:ext>
            </a:extLst>
          </p:cNvPr>
          <p:cNvSpPr/>
          <p:nvPr/>
        </p:nvSpPr>
        <p:spPr>
          <a:xfrm>
            <a:off x="8294953" y="4723154"/>
            <a:ext cx="1554480" cy="2400657"/>
          </a:xfrm>
          <a:prstGeom prst="rect">
            <a:avLst/>
          </a:prstGeom>
          <a:noFill/>
        </p:spPr>
        <p:txBody>
          <a:bodyPr wrap="square" lIns="91440" tIns="45720" rIns="91440" bIns="45720" anchor="t">
            <a:spAutoFit/>
          </a:bodyPr>
          <a:lstStyle/>
          <a:p>
            <a:pPr algn="ctr"/>
            <a:r>
              <a:rPr lang="en-US" sz="150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pic>
        <p:nvPicPr>
          <p:cNvPr id="5" name="Picture 2">
            <a:extLst>
              <a:ext uri="{FF2B5EF4-FFF2-40B4-BE49-F238E27FC236}">
                <a16:creationId xmlns:a16="http://schemas.microsoft.com/office/drawing/2014/main" id="{F54A0CEB-D3AA-3F11-F4C6-C5787766BE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42330" y="149694"/>
            <a:ext cx="1918907" cy="10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47987"/>
      </p:ext>
    </p:extLst>
  </p:cSld>
  <p:clrMapOvr>
    <a:masterClrMapping/>
  </p:clrMapOvr>
  <mc:AlternateContent xmlns:mc="http://schemas.openxmlformats.org/markup-compatibility/2006" xmlns:p14="http://schemas.microsoft.com/office/powerpoint/2010/main">
    <mc:Choice Requires="p14">
      <p:transition spd="slow" p14:dur="2000" advTm="43038"/>
    </mc:Choice>
    <mc:Fallback xmlns="">
      <p:transition spd="slow" advTm="4303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63" y="94670"/>
            <a:ext cx="9701977"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LUNG</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a:xfrm>
            <a:off x="627247" y="1913090"/>
            <a:ext cx="10515600" cy="4351338"/>
          </a:xfrm>
        </p:spPr>
        <p:txBody>
          <a:bodyPr vert="horz" lIns="91440" tIns="45720" rIns="91440" bIns="45720" rtlCol="0" anchor="t">
            <a:normAutofit/>
          </a:bodyPr>
          <a:lstStyle/>
          <a:p>
            <a:pPr marL="0" indent="0">
              <a:buNone/>
            </a:pPr>
            <a:r>
              <a:rPr lang="en-US" sz="2400" b="1" err="1">
                <a:latin typeface="Calibri"/>
                <a:ea typeface="Calibri" charset="0"/>
                <a:cs typeface="Calibri"/>
              </a:rPr>
              <a:t>Haemothorax</a:t>
            </a:r>
            <a:endParaRPr lang="en-US" sz="2400" b="1">
              <a:latin typeface="Calibri"/>
              <a:ea typeface="Calibri" charset="0"/>
              <a:cs typeface="Calibri"/>
            </a:endParaRPr>
          </a:p>
          <a:p>
            <a:pPr lvl="1"/>
            <a:r>
              <a:rPr lang="en-US">
                <a:latin typeface="Calibri"/>
                <a:ea typeface="Calibri" charset="0"/>
                <a:cs typeface="Calibri"/>
              </a:rPr>
              <a:t>Decreased breath sounds on affected side</a:t>
            </a:r>
          </a:p>
          <a:p>
            <a:pPr lvl="1"/>
            <a:r>
              <a:rPr lang="en-US">
                <a:latin typeface="Calibri"/>
                <a:ea typeface="Calibri" charset="0"/>
                <a:cs typeface="Calibri"/>
              </a:rPr>
              <a:t>Dull sounds with percussion </a:t>
            </a:r>
            <a:endParaRPr lang="en-US">
              <a:latin typeface="Calibri" charset="0"/>
              <a:ea typeface="Calibri" charset="0"/>
              <a:cs typeface="Calibri" charset="0"/>
            </a:endParaRPr>
          </a:p>
          <a:p>
            <a:pPr lvl="1"/>
            <a:r>
              <a:rPr lang="en-US">
                <a:latin typeface="Calibri"/>
                <a:ea typeface="Calibri" charset="0"/>
                <a:cs typeface="Calibri"/>
              </a:rPr>
              <a:t>May have history of trauma, cancer or tuberculosis</a:t>
            </a:r>
          </a:p>
          <a:p>
            <a:pPr lvl="1"/>
            <a:r>
              <a:rPr lang="en-US">
                <a:latin typeface="Calibri"/>
                <a:ea typeface="Calibri" charset="0"/>
                <a:cs typeface="Calibri"/>
              </a:rPr>
              <a:t>May have symptoms of shock if large </a:t>
            </a:r>
            <a:r>
              <a:rPr lang="en-US" err="1">
                <a:latin typeface="Calibri"/>
                <a:ea typeface="Calibri" charset="0"/>
                <a:cs typeface="Calibri"/>
              </a:rPr>
              <a:t>haemothorax</a:t>
            </a:r>
            <a:endParaRPr lang="en-US">
              <a:latin typeface="Calibri"/>
              <a:ea typeface="Calibri" charset="0"/>
              <a:cs typeface="Calibri"/>
            </a:endParaRPr>
          </a:p>
        </p:txBody>
      </p:sp>
      <p:pic>
        <p:nvPicPr>
          <p:cNvPr id="4" name="Picture 5" descr="Diagram&#10;&#10;Description automatically generated">
            <a:extLst>
              <a:ext uri="{FF2B5EF4-FFF2-40B4-BE49-F238E27FC236}">
                <a16:creationId xmlns:a16="http://schemas.microsoft.com/office/drawing/2014/main" id="{193F5C11-EED7-A319-3F32-B53E79548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3434" y="3961972"/>
            <a:ext cx="2743200" cy="1913562"/>
          </a:xfrm>
          <a:prstGeom prst="rect">
            <a:avLst/>
          </a:prstGeom>
        </p:spPr>
      </p:pic>
      <p:pic>
        <p:nvPicPr>
          <p:cNvPr id="6" name="Picture 2">
            <a:extLst>
              <a:ext uri="{FF2B5EF4-FFF2-40B4-BE49-F238E27FC236}">
                <a16:creationId xmlns:a16="http://schemas.microsoft.com/office/drawing/2014/main" id="{E1A5AFFC-06CE-68C0-C1F2-CDD542E05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42330" y="149694"/>
            <a:ext cx="1918907" cy="10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46998"/>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1F3864"/>
                </a:solidFill>
              </a:rPr>
              <a:t>The ABCDE Approach </a:t>
            </a:r>
          </a:p>
        </p:txBody>
      </p:sp>
      <p:sp>
        <p:nvSpPr>
          <p:cNvPr id="3" name="Content Placeholder 2"/>
          <p:cNvSpPr>
            <a:spLocks noGrp="1"/>
          </p:cNvSpPr>
          <p:nvPr>
            <p:ph idx="1"/>
          </p:nvPr>
        </p:nvSpPr>
        <p:spPr/>
        <p:txBody>
          <a:bodyPr vert="horz" lIns="91440" tIns="45720" rIns="91440" bIns="45720" rtlCol="0" anchor="t">
            <a:normAutofit/>
          </a:bodyPr>
          <a:lstStyle/>
          <a:p>
            <a:pPr marL="0" lvl="0" indent="0">
              <a:spcBef>
                <a:spcPts val="0"/>
              </a:spcBef>
              <a:buClr>
                <a:schemeClr val="dk1"/>
              </a:buClr>
              <a:buSzPct val="25000"/>
              <a:buNone/>
            </a:pPr>
            <a:r>
              <a:rPr lang="en-US" sz="3200" b="1">
                <a:solidFill>
                  <a:schemeClr val="accent2"/>
                </a:solidFill>
                <a:latin typeface="Source Sans Pro"/>
                <a:ea typeface="Calibri" charset="0"/>
                <a:cs typeface="Calibri"/>
                <a:sym typeface="Calibri"/>
              </a:rPr>
              <a:t>R</a:t>
            </a:r>
            <a:r>
              <a:rPr lang="en-US" b="1">
                <a:solidFill>
                  <a:schemeClr val="accent2"/>
                </a:solidFill>
                <a:latin typeface="Source Sans Pro"/>
                <a:ea typeface="Calibri" charset="0"/>
                <a:cs typeface="Calibri"/>
                <a:sym typeface="Lato"/>
              </a:rPr>
              <a:t>EMEMBER</a:t>
            </a:r>
          </a:p>
          <a:p>
            <a:pPr marL="0" lvl="0" indent="0">
              <a:spcBef>
                <a:spcPts val="0"/>
              </a:spcBef>
              <a:buClr>
                <a:schemeClr val="dk1"/>
              </a:buClr>
              <a:buSzPct val="25000"/>
              <a:buNone/>
            </a:pPr>
            <a:endParaRPr lang="en-US">
              <a:latin typeface="Source Sans Pro"/>
              <a:ea typeface="Calibri" charset="0"/>
              <a:cs typeface="Calibri" charset="0"/>
            </a:endParaRPr>
          </a:p>
          <a:p>
            <a:pPr marL="0" lvl="0" indent="0">
              <a:spcBef>
                <a:spcPts val="0"/>
              </a:spcBef>
              <a:buClr>
                <a:schemeClr val="dk1"/>
              </a:buClr>
              <a:buSzPct val="25000"/>
              <a:buNone/>
            </a:pPr>
            <a:r>
              <a:rPr lang="en-US">
                <a:solidFill>
                  <a:schemeClr val="dk1"/>
                </a:solidFill>
                <a:latin typeface="Source Sans Pro"/>
                <a:ea typeface="Calibri" charset="0"/>
                <a:cs typeface="Calibri"/>
                <a:sym typeface="Lato"/>
              </a:rPr>
              <a:t>Always start with </a:t>
            </a:r>
            <a:r>
              <a:rPr lang="en-US">
                <a:latin typeface="Source Sans Pro"/>
                <a:ea typeface="Calibri" charset="0"/>
                <a:cs typeface="Calibri"/>
                <a:sym typeface="Lato"/>
              </a:rPr>
              <a:t>the</a:t>
            </a:r>
            <a:r>
              <a:rPr lang="en-US">
                <a:solidFill>
                  <a:schemeClr val="dk1"/>
                </a:solidFill>
                <a:latin typeface="Source Sans Pro"/>
                <a:ea typeface="Calibri" charset="0"/>
                <a:cs typeface="Calibri"/>
                <a:sym typeface="Lato"/>
              </a:rPr>
              <a:t> ABCDE Approach AND treat life-threatening conditions.</a:t>
            </a:r>
            <a:endParaRPr lang="en-US">
              <a:solidFill>
                <a:schemeClr val="dk1"/>
              </a:solidFill>
              <a:latin typeface="Source Sans Pro"/>
              <a:ea typeface="Calibri" charset="0"/>
              <a:cs typeface="Calibri"/>
            </a:endParaRPr>
          </a:p>
          <a:p>
            <a:pPr marL="0" lvl="0" indent="0">
              <a:spcBef>
                <a:spcPts val="0"/>
              </a:spcBef>
              <a:buClr>
                <a:schemeClr val="dk1"/>
              </a:buClr>
              <a:buSzPct val="25000"/>
              <a:buNone/>
            </a:pPr>
            <a:endParaRPr lang="en-US">
              <a:solidFill>
                <a:schemeClr val="dk1"/>
              </a:solidFill>
              <a:latin typeface="Source Sans Pro"/>
              <a:ea typeface="Calibri" charset="0"/>
              <a:cs typeface="Calibri" charset="0"/>
            </a:endParaRPr>
          </a:p>
          <a:p>
            <a:pPr marL="0" lvl="0" indent="0">
              <a:spcBef>
                <a:spcPts val="0"/>
              </a:spcBef>
              <a:buClr>
                <a:schemeClr val="dk1"/>
              </a:buClr>
              <a:buSzPct val="25000"/>
              <a:buNone/>
            </a:pPr>
            <a:r>
              <a:rPr lang="en-US">
                <a:solidFill>
                  <a:schemeClr val="dk1"/>
                </a:solidFill>
                <a:latin typeface="Source Sans Pro"/>
                <a:ea typeface="Calibri" charset="0"/>
                <a:cs typeface="Calibri"/>
                <a:sym typeface="Lato"/>
              </a:rPr>
              <a:t>Then, take a </a:t>
            </a:r>
            <a:r>
              <a:rPr lang="en-US" u="sng">
                <a:solidFill>
                  <a:schemeClr val="dk1"/>
                </a:solidFill>
                <a:latin typeface="Source Sans Pro"/>
                <a:ea typeface="Calibri" charset="0"/>
                <a:cs typeface="Calibri"/>
                <a:sym typeface="Lato"/>
              </a:rPr>
              <a:t>SAMPLE history.</a:t>
            </a:r>
            <a:endParaRPr lang="en-US" u="sng">
              <a:solidFill>
                <a:schemeClr val="dk1"/>
              </a:solidFill>
              <a:latin typeface="Source Sans Pro"/>
              <a:ea typeface="Calibri" charset="0"/>
              <a:cs typeface="Calibri"/>
            </a:endParaRPr>
          </a:p>
          <a:p>
            <a:pPr marL="0" lvl="0" indent="0">
              <a:spcBef>
                <a:spcPts val="0"/>
              </a:spcBef>
              <a:buClr>
                <a:schemeClr val="dk1"/>
              </a:buClr>
              <a:buSzPct val="25000"/>
              <a:buNone/>
            </a:pPr>
            <a:endParaRPr lang="en-US">
              <a:solidFill>
                <a:schemeClr val="dk1"/>
              </a:solidFill>
              <a:latin typeface="Source Sans Pro"/>
              <a:ea typeface="Calibri" charset="0"/>
              <a:cs typeface="Calibri" charset="0"/>
            </a:endParaRPr>
          </a:p>
          <a:p>
            <a:pPr marL="0" indent="0">
              <a:spcBef>
                <a:spcPts val="0"/>
              </a:spcBef>
              <a:buClr>
                <a:schemeClr val="dk1"/>
              </a:buClr>
              <a:buSzPct val="25000"/>
              <a:buNone/>
            </a:pPr>
            <a:r>
              <a:rPr lang="en-US">
                <a:solidFill>
                  <a:schemeClr val="dk1"/>
                </a:solidFill>
                <a:latin typeface="Source Sans Pro"/>
                <a:ea typeface="Calibri" charset="0"/>
                <a:cs typeface="Calibri"/>
                <a:sym typeface="Lato"/>
              </a:rPr>
              <a:t>Then, do a</a:t>
            </a:r>
            <a:r>
              <a:rPr lang="en-US">
                <a:latin typeface="Source Sans Pro"/>
                <a:ea typeface="Calibri" charset="0"/>
                <a:cs typeface="Calibri"/>
                <a:sym typeface="Lato"/>
              </a:rPr>
              <a:t> </a:t>
            </a:r>
            <a:r>
              <a:rPr lang="en-US" u="sng">
                <a:latin typeface="Source Sans Pro"/>
                <a:ea typeface="Calibri" charset="0"/>
                <a:cs typeface="Calibri"/>
                <a:sym typeface="Lato"/>
              </a:rPr>
              <a:t>Secondary Exam.</a:t>
            </a:r>
            <a:endParaRPr lang="en-US" sz="3200" u="sng">
              <a:solidFill>
                <a:schemeClr val="dk1"/>
              </a:solidFill>
              <a:latin typeface="Source Sans Pro"/>
              <a:ea typeface="Calibri" charset="0"/>
              <a:cs typeface="Calibri" charset="0"/>
            </a:endParaRPr>
          </a:p>
          <a:p>
            <a:pPr marL="0" indent="0">
              <a:buNone/>
            </a:pPr>
            <a:endParaRPr lang="en-US">
              <a:latin typeface="Source Sans Pro"/>
              <a:ea typeface="Source Sans Pro"/>
            </a:endParaRPr>
          </a:p>
        </p:txBody>
      </p:sp>
      <p:sp>
        <p:nvSpPr>
          <p:cNvPr id="7" name="Rectangle 6"/>
          <p:cNvSpPr/>
          <p:nvPr/>
        </p:nvSpPr>
        <p:spPr>
          <a:xfrm>
            <a:off x="10352649" y="1690688"/>
            <a:ext cx="1554480" cy="3939540"/>
          </a:xfrm>
          <a:prstGeom prst="rect">
            <a:avLst/>
          </a:prstGeom>
          <a:noFill/>
        </p:spPr>
        <p:txBody>
          <a:bodyPr wrap="square" lIns="91440" tIns="45720" rIns="91440" bIns="45720" anchor="t">
            <a:spAutoFit/>
          </a:bodyPr>
          <a:lstStyle/>
          <a:p>
            <a:pPr algn="ctr"/>
            <a:r>
              <a:rPr lang="en-US" sz="250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3137989887"/>
      </p:ext>
    </p:extLst>
  </p:cSld>
  <p:clrMapOvr>
    <a:masterClrMapping/>
  </p:clrMapOvr>
  <mc:AlternateContent xmlns:mc="http://schemas.openxmlformats.org/markup-compatibility/2006" xmlns:p14="http://schemas.microsoft.com/office/powerpoint/2010/main">
    <mc:Choice Requires="p14">
      <p:transition spd="slow" p14:dur="2000" advTm="16238"/>
    </mc:Choice>
    <mc:Fallback xmlns="">
      <p:transition spd="slow" advTm="1623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353" y="149694"/>
            <a:ext cx="9701977"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LUNG</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Pleural effusion</a:t>
            </a:r>
            <a:endParaRPr lang="en-US" sz="2400" b="1">
              <a:latin typeface="Source Sans Pro"/>
              <a:ea typeface="Source Sans Pro"/>
              <a:cs typeface="Calibri"/>
            </a:endParaRPr>
          </a:p>
          <a:p>
            <a:pPr lvl="1"/>
            <a:r>
              <a:rPr lang="en-US">
                <a:latin typeface="Source Sans Pro"/>
                <a:ea typeface="Calibri" charset="0"/>
                <a:cs typeface="Calibri"/>
              </a:rPr>
              <a:t>Decreased breath sounds on one or both sides</a:t>
            </a:r>
          </a:p>
          <a:p>
            <a:pPr lvl="1"/>
            <a:r>
              <a:rPr lang="en-US">
                <a:latin typeface="Source Sans Pro"/>
                <a:ea typeface="Calibri" charset="0"/>
                <a:cs typeface="Calibri"/>
              </a:rPr>
              <a:t>Dull sounds with percussion</a:t>
            </a:r>
          </a:p>
          <a:p>
            <a:pPr lvl="1"/>
            <a:r>
              <a:rPr lang="en-US">
                <a:latin typeface="Source Sans Pro"/>
                <a:ea typeface="Calibri" charset="0"/>
                <a:cs typeface="Calibri"/>
              </a:rPr>
              <a:t>May have history of cancer, tuberculosis, heart disease or kidney disease</a:t>
            </a:r>
          </a:p>
          <a:p>
            <a:pPr lvl="1"/>
            <a:r>
              <a:rPr lang="en-US">
                <a:latin typeface="Source Sans Pro"/>
                <a:ea typeface="Calibri" charset="0"/>
                <a:cs typeface="Calibri"/>
              </a:rPr>
              <a:t>Acute or chronic difficulty breathing</a:t>
            </a:r>
            <a:endParaRPr lang="en-US">
              <a:latin typeface="Source Sans Pro"/>
              <a:ea typeface="Source Sans Pro"/>
              <a:cs typeface="Calibri"/>
            </a:endParaRPr>
          </a:p>
        </p:txBody>
      </p:sp>
      <p:pic>
        <p:nvPicPr>
          <p:cNvPr id="4" name="Picture 2">
            <a:extLst>
              <a:ext uri="{FF2B5EF4-FFF2-40B4-BE49-F238E27FC236}">
                <a16:creationId xmlns:a16="http://schemas.microsoft.com/office/drawing/2014/main" id="{F8C4D6E5-0BDA-FE52-4287-493827C874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42330" y="149694"/>
            <a:ext cx="1918907" cy="10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741247"/>
      </p:ext>
    </p:extLst>
  </p:cSld>
  <p:clrMapOvr>
    <a:masterClrMapping/>
  </p:clrMapOvr>
  <mc:AlternateContent xmlns:mc="http://schemas.openxmlformats.org/markup-compatibility/2006" xmlns:p14="http://schemas.microsoft.com/office/powerpoint/2010/main">
    <mc:Choice Requires="p14">
      <p:transition spd="slow" p14:dur="2000" advTm="22907"/>
    </mc:Choice>
    <mc:Fallback xmlns="">
      <p:transition spd="slow" advTm="2290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08" y="149694"/>
            <a:ext cx="9701977"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LUNG</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Acute chest syndrome</a:t>
            </a:r>
            <a:r>
              <a:rPr lang="en-US" sz="2400">
                <a:latin typeface="Source Sans Pro"/>
                <a:ea typeface="Calibri" charset="0"/>
                <a:cs typeface="Calibri"/>
              </a:rPr>
              <a:t> (sickle cell patients)</a:t>
            </a:r>
            <a:endParaRPr lang="en-US" sz="2400">
              <a:latin typeface="Source Sans Pro"/>
              <a:ea typeface="Source Sans Pro"/>
              <a:cs typeface="Calibri"/>
            </a:endParaRPr>
          </a:p>
          <a:p>
            <a:pPr lvl="1"/>
            <a:r>
              <a:rPr lang="en-US">
                <a:latin typeface="Source Sans Pro"/>
                <a:ea typeface="Calibri" charset="0"/>
                <a:cs typeface="Calibri"/>
              </a:rPr>
              <a:t>History of sickle cell disease</a:t>
            </a:r>
          </a:p>
          <a:p>
            <a:pPr lvl="1"/>
            <a:r>
              <a:rPr lang="en-US">
                <a:latin typeface="Source Sans Pro"/>
                <a:ea typeface="Calibri" charset="0"/>
                <a:cs typeface="Calibri"/>
              </a:rPr>
              <a:t>Chest pain</a:t>
            </a:r>
          </a:p>
          <a:p>
            <a:pPr lvl="1"/>
            <a:r>
              <a:rPr lang="en-US">
                <a:latin typeface="Source Sans Pro"/>
                <a:ea typeface="Calibri" charset="0"/>
                <a:cs typeface="Calibri"/>
              </a:rPr>
              <a:t>Fever</a:t>
            </a:r>
          </a:p>
          <a:p>
            <a:pPr lvl="1"/>
            <a:r>
              <a:rPr lang="en-US">
                <a:latin typeface="Source Sans Pro"/>
                <a:ea typeface="Calibri" charset="0"/>
                <a:cs typeface="Calibri"/>
              </a:rPr>
              <a:t>Hypoxia </a:t>
            </a:r>
            <a:endParaRPr lang="en-US">
              <a:latin typeface="Source Sans Pro"/>
              <a:ea typeface="Source Sans Pro"/>
            </a:endParaRPr>
          </a:p>
        </p:txBody>
      </p:sp>
      <p:pic>
        <p:nvPicPr>
          <p:cNvPr id="4" name="Picture 2">
            <a:extLst>
              <a:ext uri="{FF2B5EF4-FFF2-40B4-BE49-F238E27FC236}">
                <a16:creationId xmlns:a16="http://schemas.microsoft.com/office/drawing/2014/main" id="{0581045A-AE64-63C0-DE53-702EBE9A49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95821" y="149694"/>
            <a:ext cx="1865416" cy="103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208590"/>
      </p:ext>
    </p:extLst>
  </p:cSld>
  <p:clrMapOvr>
    <a:masterClrMapping/>
  </p:clrMapOvr>
  <mc:AlternateContent xmlns:mc="http://schemas.openxmlformats.org/markup-compatibility/2006" xmlns:p14="http://schemas.microsoft.com/office/powerpoint/2010/main">
    <mc:Choice Requires="p14">
      <p:transition spd="slow" p14:dur="2000" advTm="19211"/>
    </mc:Choice>
    <mc:Fallback xmlns="">
      <p:transition spd="slow" advTm="1921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76" y="-66983"/>
            <a:ext cx="10096028"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CARDIAC</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Heart attack</a:t>
            </a:r>
            <a:endParaRPr lang="en-US" sz="2400" b="1">
              <a:latin typeface="Source Sans Pro"/>
              <a:ea typeface="Source Sans Pro"/>
              <a:cs typeface="Calibri"/>
            </a:endParaRPr>
          </a:p>
          <a:p>
            <a:pPr lvl="1"/>
            <a:r>
              <a:rPr lang="en-US">
                <a:latin typeface="Source Sans Pro"/>
                <a:ea typeface="Calibri" charset="0"/>
                <a:cs typeface="Calibri"/>
              </a:rPr>
              <a:t>Chest pressure, tightness or crushing feeling in the chest</a:t>
            </a:r>
          </a:p>
          <a:p>
            <a:pPr lvl="1"/>
            <a:r>
              <a:rPr lang="en-US">
                <a:latin typeface="Source Sans Pro"/>
                <a:ea typeface="Calibri" charset="0"/>
                <a:cs typeface="Calibri"/>
              </a:rPr>
              <a:t>Diaphoresis and mottled skin</a:t>
            </a:r>
          </a:p>
          <a:p>
            <a:pPr lvl="1"/>
            <a:r>
              <a:rPr lang="en-US">
                <a:latin typeface="Source Sans Pro"/>
                <a:ea typeface="Calibri" charset="0"/>
                <a:cs typeface="Calibri"/>
              </a:rPr>
              <a:t>Nausea or vomiting</a:t>
            </a:r>
          </a:p>
          <a:p>
            <a:pPr lvl="1"/>
            <a:r>
              <a:rPr lang="en-US">
                <a:latin typeface="Source Sans Pro"/>
                <a:ea typeface="Calibri" charset="0"/>
                <a:cs typeface="Calibri"/>
              </a:rPr>
              <a:t>Signs of heart failure</a:t>
            </a:r>
          </a:p>
          <a:p>
            <a:pPr lvl="1"/>
            <a:r>
              <a:rPr lang="en-US">
                <a:latin typeface="Source Sans Pro"/>
                <a:ea typeface="Calibri" charset="0"/>
                <a:cs typeface="Calibri"/>
              </a:rPr>
              <a:t>History of smoking, cardiac disease, hypertension, diabetes, high cholesterol, family history of heart problems </a:t>
            </a:r>
            <a:endParaRPr lang="en-US">
              <a:latin typeface="Source Sans Pro"/>
              <a:ea typeface="Calibri" charset="0"/>
              <a:cs typeface="Calibri" charset="0"/>
            </a:endParaRPr>
          </a:p>
          <a:p>
            <a:pPr lvl="1"/>
            <a:endParaRPr lang="en-US">
              <a:latin typeface="Source Sans Pro"/>
              <a:ea typeface="Source Sans Pro"/>
            </a:endParaRPr>
          </a:p>
        </p:txBody>
      </p:sp>
      <p:pic>
        <p:nvPicPr>
          <p:cNvPr id="4" name="Picture 4" descr="A picture containing text&#10;&#10;Description automatically generated">
            <a:extLst>
              <a:ext uri="{FF2B5EF4-FFF2-40B4-BE49-F238E27FC236}">
                <a16:creationId xmlns:a16="http://schemas.microsoft.com/office/drawing/2014/main" id="{B4FE3F56-9BE1-6234-6BCF-52AB17765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3928" y="3902263"/>
            <a:ext cx="2743200" cy="1913114"/>
          </a:xfrm>
          <a:prstGeom prst="rect">
            <a:avLst/>
          </a:prstGeom>
        </p:spPr>
      </p:pic>
      <p:pic>
        <p:nvPicPr>
          <p:cNvPr id="10242" name="Picture 2">
            <a:extLst>
              <a:ext uri="{FF2B5EF4-FFF2-40B4-BE49-F238E27FC236}">
                <a16:creationId xmlns:a16="http://schemas.microsoft.com/office/drawing/2014/main" id="{DAAF28B6-CD4F-673D-8217-D6987FAC2CD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45885" y="83461"/>
            <a:ext cx="1674518" cy="88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63239"/>
      </p:ext>
    </p:extLst>
  </p:cSld>
  <p:clrMapOvr>
    <a:masterClrMapping/>
  </p:clrMapOvr>
  <mc:AlternateContent xmlns:mc="http://schemas.openxmlformats.org/markup-compatibility/2006" xmlns:p14="http://schemas.microsoft.com/office/powerpoint/2010/main">
    <mc:Choice Requires="p14">
      <p:transition spd="slow" p14:dur="2000" advTm="35288"/>
    </mc:Choice>
    <mc:Fallback xmlns="">
      <p:transition spd="slow" advTm="3528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Heart failure</a:t>
            </a:r>
            <a:endParaRPr lang="en-US" sz="2400" b="1">
              <a:latin typeface="Source Sans Pro"/>
              <a:ea typeface="Source Sans Pro"/>
              <a:cs typeface="Calibri"/>
            </a:endParaRPr>
          </a:p>
          <a:p>
            <a:pPr lvl="1"/>
            <a:r>
              <a:rPr lang="en-US">
                <a:latin typeface="Source Sans Pro"/>
                <a:ea typeface="Source Sans Pro"/>
              </a:rPr>
              <a:t>Difficulty in breathing with exertion</a:t>
            </a:r>
            <a:endParaRPr lang="en-US">
              <a:latin typeface="Source Sans Pro"/>
              <a:ea typeface="Source Sans Pro"/>
              <a:cs typeface="Calibri"/>
            </a:endParaRPr>
          </a:p>
          <a:p>
            <a:pPr lvl="1"/>
            <a:r>
              <a:rPr lang="en-US">
                <a:latin typeface="Source Sans Pro"/>
                <a:ea typeface="Source Sans Pro"/>
              </a:rPr>
              <a:t>Difficulty in breathing when lying flat</a:t>
            </a:r>
            <a:endParaRPr lang="en-US">
              <a:latin typeface="Source Sans Pro"/>
              <a:ea typeface="Source Sans Pro"/>
              <a:cs typeface="Calibri"/>
            </a:endParaRPr>
          </a:p>
          <a:p>
            <a:pPr lvl="1"/>
            <a:r>
              <a:rPr lang="en-US">
                <a:latin typeface="Source Sans Pro"/>
                <a:ea typeface="Source Sans Pro"/>
              </a:rPr>
              <a:t>Swelling to both legs</a:t>
            </a:r>
            <a:endParaRPr lang="en-US">
              <a:latin typeface="Source Sans Pro"/>
              <a:ea typeface="Source Sans Pro"/>
              <a:cs typeface="Calibri"/>
            </a:endParaRPr>
          </a:p>
          <a:p>
            <a:pPr lvl="1"/>
            <a:r>
              <a:rPr lang="en-US">
                <a:latin typeface="Source Sans Pro"/>
                <a:ea typeface="Source Sans Pro"/>
              </a:rPr>
              <a:t>Distended neck veins</a:t>
            </a:r>
            <a:endParaRPr lang="en-US">
              <a:latin typeface="Source Sans Pro"/>
              <a:ea typeface="Source Sans Pro"/>
              <a:cs typeface="Calibri"/>
            </a:endParaRPr>
          </a:p>
          <a:p>
            <a:pPr lvl="1"/>
            <a:r>
              <a:rPr lang="en-US" i="1">
                <a:latin typeface="Source Sans Pro"/>
                <a:ea typeface="Source Sans Pro"/>
              </a:rPr>
              <a:t>Crackles</a:t>
            </a:r>
            <a:r>
              <a:rPr lang="en-US">
                <a:latin typeface="Source Sans Pro"/>
                <a:ea typeface="Source Sans Pro"/>
              </a:rPr>
              <a:t> may be heard in the lungs</a:t>
            </a:r>
            <a:endParaRPr lang="en-US">
              <a:latin typeface="Source Sans Pro"/>
              <a:ea typeface="Source Sans Pro"/>
              <a:cs typeface="Calibri"/>
            </a:endParaRPr>
          </a:p>
          <a:p>
            <a:pPr lvl="1"/>
            <a:r>
              <a:rPr lang="en-US">
                <a:latin typeface="Source Sans Pro"/>
                <a:ea typeface="Source Sans Pro"/>
              </a:rPr>
              <a:t>May have chest pain </a:t>
            </a:r>
            <a:endParaRPr lang="en-US">
              <a:latin typeface="Source Sans Pro"/>
              <a:ea typeface="Source Sans Pro"/>
              <a:cs typeface="Calibri"/>
            </a:endParaRPr>
          </a:p>
        </p:txBody>
      </p:sp>
      <p:pic>
        <p:nvPicPr>
          <p:cNvPr id="5" name="Picture 4">
            <a:extLst>
              <a:ext uri="{FF2B5EF4-FFF2-40B4-BE49-F238E27FC236}">
                <a16:creationId xmlns:a16="http://schemas.microsoft.com/office/drawing/2014/main" id="{5B5B268C-03D9-F472-01E6-45BABB2AE1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600" y="2118011"/>
            <a:ext cx="2743200" cy="1914204"/>
          </a:xfrm>
          <a:prstGeom prst="rect">
            <a:avLst/>
          </a:prstGeom>
        </p:spPr>
      </p:pic>
      <p:pic>
        <p:nvPicPr>
          <p:cNvPr id="4" name="Picture 2">
            <a:extLst>
              <a:ext uri="{FF2B5EF4-FFF2-40B4-BE49-F238E27FC236}">
                <a16:creationId xmlns:a16="http://schemas.microsoft.com/office/drawing/2014/main" id="{1AC46A6E-80C0-9956-40D5-3C99FDC1DF5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45885" y="83461"/>
            <a:ext cx="1674518" cy="88273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6B00AE5-FC42-1487-F201-3E49B24A073D}"/>
              </a:ext>
            </a:extLst>
          </p:cNvPr>
          <p:cNvSpPr txBox="1">
            <a:spLocks/>
          </p:cNvSpPr>
          <p:nvPr/>
        </p:nvSpPr>
        <p:spPr>
          <a:xfrm>
            <a:off x="165076" y="-66983"/>
            <a:ext cx="100960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CARDIAC</a:t>
            </a:r>
            <a:r>
              <a:rPr lang="en-US" sz="4000">
                <a:solidFill>
                  <a:srgbClr val="1F3864"/>
                </a:solidFill>
                <a:latin typeface="Source Sans Pro"/>
                <a:ea typeface="Source Sans Pro"/>
              </a:rPr>
              <a:t> causes of Difficulty in Breathing</a:t>
            </a:r>
          </a:p>
        </p:txBody>
      </p:sp>
    </p:spTree>
    <p:extLst>
      <p:ext uri="{BB962C8B-B14F-4D97-AF65-F5344CB8AC3E}">
        <p14:creationId xmlns:p14="http://schemas.microsoft.com/office/powerpoint/2010/main" val="1285147119"/>
      </p:ext>
    </p:extLst>
  </p:cSld>
  <p:clrMapOvr>
    <a:masterClrMapping/>
  </p:clrMapOvr>
  <mc:AlternateContent xmlns:mc="http://schemas.openxmlformats.org/markup-compatibility/2006" xmlns:p14="http://schemas.microsoft.com/office/powerpoint/2010/main">
    <mc:Choice Requires="p14">
      <p:transition spd="slow" p14:dur="2000" advTm="21533"/>
    </mc:Choice>
    <mc:Fallback xmlns="">
      <p:transition spd="slow" advTm="2153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Cardiac tamponade </a:t>
            </a:r>
            <a:endParaRPr lang="en-US" sz="2400" b="1">
              <a:latin typeface="Source Sans Pro"/>
              <a:ea typeface="Calibri" charset="0"/>
              <a:cs typeface="Calibri" charset="0"/>
            </a:endParaRPr>
          </a:p>
          <a:p>
            <a:pPr lvl="1"/>
            <a:r>
              <a:rPr lang="en-US">
                <a:latin typeface="Source Sans Pro"/>
                <a:ea typeface="Source Sans Pro"/>
              </a:rPr>
              <a:t>Signs of poor perfusion (shock)</a:t>
            </a:r>
          </a:p>
          <a:p>
            <a:pPr lvl="2"/>
            <a:r>
              <a:rPr lang="en-US" sz="2400">
                <a:latin typeface="Source Sans Pro"/>
                <a:ea typeface="Source Sans Pro"/>
              </a:rPr>
              <a:t>Tachycardia, tachypnoea, hypotension, pale skin, cold extremities, capillary refill greater than 3 seconds</a:t>
            </a:r>
          </a:p>
          <a:p>
            <a:pPr lvl="1"/>
            <a:r>
              <a:rPr lang="en-US">
                <a:latin typeface="Source Sans Pro"/>
                <a:ea typeface="Source Sans Pro"/>
              </a:rPr>
              <a:t>Distended neck veins</a:t>
            </a:r>
          </a:p>
          <a:p>
            <a:pPr lvl="1"/>
            <a:r>
              <a:rPr lang="en-US">
                <a:latin typeface="Source Sans Pro"/>
                <a:ea typeface="Source Sans Pro"/>
              </a:rPr>
              <a:t>Muffled heart sounds</a:t>
            </a:r>
          </a:p>
          <a:p>
            <a:pPr lvl="1"/>
            <a:r>
              <a:rPr lang="en-US">
                <a:latin typeface="Source Sans Pro"/>
                <a:ea typeface="Source Sans Pro"/>
              </a:rPr>
              <a:t>May have dizziness, confusion or altered mental status</a:t>
            </a:r>
          </a:p>
          <a:p>
            <a:pPr lvl="1"/>
            <a:r>
              <a:rPr lang="en-US">
                <a:latin typeface="Source Sans Pro"/>
                <a:ea typeface="Source Sans Pro"/>
              </a:rPr>
              <a:t>May have history of tuberculosis, trauma, cancer, kidney failure</a:t>
            </a:r>
          </a:p>
        </p:txBody>
      </p:sp>
      <p:sp>
        <p:nvSpPr>
          <p:cNvPr id="7" name="Title 1">
            <a:extLst>
              <a:ext uri="{FF2B5EF4-FFF2-40B4-BE49-F238E27FC236}">
                <a16:creationId xmlns:a16="http://schemas.microsoft.com/office/drawing/2014/main" id="{F8C344D9-8A90-6279-B2DF-03D4FB1D7836}"/>
              </a:ext>
            </a:extLst>
          </p:cNvPr>
          <p:cNvSpPr txBox="1">
            <a:spLocks/>
          </p:cNvSpPr>
          <p:nvPr/>
        </p:nvSpPr>
        <p:spPr>
          <a:xfrm>
            <a:off x="165076" y="-66983"/>
            <a:ext cx="100960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CARDIAC</a:t>
            </a:r>
            <a:r>
              <a:rPr lang="en-US" sz="4000">
                <a:solidFill>
                  <a:srgbClr val="1F3864"/>
                </a:solidFill>
                <a:latin typeface="Source Sans Pro"/>
                <a:ea typeface="Source Sans Pro"/>
              </a:rPr>
              <a:t> causes of Difficulty in Breathing</a:t>
            </a:r>
          </a:p>
        </p:txBody>
      </p:sp>
      <p:pic>
        <p:nvPicPr>
          <p:cNvPr id="8" name="Picture 2">
            <a:extLst>
              <a:ext uri="{FF2B5EF4-FFF2-40B4-BE49-F238E27FC236}">
                <a16:creationId xmlns:a16="http://schemas.microsoft.com/office/drawing/2014/main" id="{8D722D94-2D31-413B-3549-F4FC90A64B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45885" y="83461"/>
            <a:ext cx="1674518" cy="88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53692"/>
      </p:ext>
    </p:extLst>
  </p:cSld>
  <p:clrMapOvr>
    <a:masterClrMapping/>
  </p:clrMapOvr>
  <mc:AlternateContent xmlns:mc="http://schemas.openxmlformats.org/markup-compatibility/2006" xmlns:p14="http://schemas.microsoft.com/office/powerpoint/2010/main">
    <mc:Choice Requires="p14">
      <p:transition spd="slow" p14:dur="2000" advTm="34298"/>
    </mc:Choice>
    <mc:Fallback xmlns="">
      <p:transition spd="slow" advTm="3429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667486"/>
          </a:xfrm>
        </p:spPr>
        <p:txBody>
          <a:bodyPr vert="horz" lIns="91440" tIns="45720" rIns="91440" bIns="45720" rtlCol="0" anchor="t">
            <a:normAutofit lnSpcReduction="10000"/>
          </a:bodyPr>
          <a:lstStyle/>
          <a:p>
            <a:pPr marL="0" indent="0">
              <a:buNone/>
            </a:pPr>
            <a:r>
              <a:rPr lang="en-GB" b="1">
                <a:latin typeface="Calibri"/>
                <a:cs typeface="Calibri"/>
              </a:rPr>
              <a:t>Anaemia</a:t>
            </a:r>
            <a:endParaRPr lang="en-GB" b="1">
              <a:latin typeface="Calibri"/>
              <a:ea typeface="Calibri"/>
              <a:cs typeface="Calibri"/>
            </a:endParaRPr>
          </a:p>
          <a:p>
            <a:pPr lvl="1"/>
            <a:r>
              <a:rPr lang="en-US"/>
              <a:t>Pale skin and inner lower eyelids</a:t>
            </a:r>
            <a:endParaRPr lang="en-US">
              <a:cs typeface="Calibri"/>
            </a:endParaRPr>
          </a:p>
          <a:p>
            <a:pPr lvl="1"/>
            <a:r>
              <a:rPr lang="en-US"/>
              <a:t>Tachycardia</a:t>
            </a:r>
            <a:endParaRPr lang="en-US">
              <a:cs typeface="Calibri"/>
            </a:endParaRPr>
          </a:p>
          <a:p>
            <a:pPr lvl="1"/>
            <a:r>
              <a:rPr lang="en-US"/>
              <a:t>Tachypnoea</a:t>
            </a:r>
            <a:endParaRPr lang="en-US">
              <a:ea typeface="Calibri"/>
              <a:cs typeface="Calibri"/>
            </a:endParaRPr>
          </a:p>
          <a:p>
            <a:pPr lvl="1"/>
            <a:r>
              <a:rPr lang="en-US"/>
              <a:t>History of </a:t>
            </a:r>
            <a:r>
              <a:rPr lang="en-GB"/>
              <a:t>haemorrhage</a:t>
            </a:r>
            <a:r>
              <a:rPr lang="en-US"/>
              <a:t>, malnourishment, cancer, </a:t>
            </a:r>
            <a:endParaRPr lang="en-US">
              <a:ea typeface="Calibri"/>
              <a:cs typeface="Calibri"/>
            </a:endParaRPr>
          </a:p>
          <a:p>
            <a:pPr marL="457200" lvl="1" indent="0">
              <a:buNone/>
            </a:pPr>
            <a:r>
              <a:rPr lang="en-US"/>
              <a:t>    pregnancy, infections (tuberculosis or malaria), renal failure</a:t>
            </a:r>
            <a:endParaRPr lang="en-US">
              <a:cs typeface="Calibri"/>
            </a:endParaRPr>
          </a:p>
          <a:p>
            <a:pPr lvl="1"/>
            <a:endParaRPr lang="en-US"/>
          </a:p>
          <a:p>
            <a:pPr marL="0" indent="0">
              <a:buNone/>
            </a:pPr>
            <a:r>
              <a:rPr lang="en-US" b="1"/>
              <a:t>Opioid overdose</a:t>
            </a:r>
            <a:endParaRPr lang="en-US" b="1">
              <a:cs typeface="Calibri" panose="020F0502020204030204"/>
            </a:endParaRPr>
          </a:p>
          <a:p>
            <a:pPr lvl="1"/>
            <a:r>
              <a:rPr lang="en-US"/>
              <a:t>Clinical or recreational opioid use </a:t>
            </a:r>
            <a:endParaRPr lang="en-US">
              <a:cs typeface="Calibri"/>
            </a:endParaRPr>
          </a:p>
          <a:p>
            <a:pPr lvl="1"/>
            <a:r>
              <a:rPr lang="en-US"/>
              <a:t>Altered mental status</a:t>
            </a:r>
            <a:endParaRPr lang="en-US">
              <a:cs typeface="Calibri"/>
            </a:endParaRPr>
          </a:p>
          <a:p>
            <a:pPr lvl="1"/>
            <a:r>
              <a:rPr lang="en-US"/>
              <a:t>Change in pupil size</a:t>
            </a:r>
            <a:endParaRPr lang="en-US">
              <a:cs typeface="Calibri"/>
            </a:endParaRPr>
          </a:p>
          <a:p>
            <a:pPr lvl="1"/>
            <a:r>
              <a:rPr lang="en-US"/>
              <a:t>Slow, shallow breathing</a:t>
            </a:r>
            <a:endParaRPr lang="en-US">
              <a:cs typeface="Calibri"/>
            </a:endParaRPr>
          </a:p>
        </p:txBody>
      </p:sp>
      <p:pic>
        <p:nvPicPr>
          <p:cNvPr id="4" name="Picture 4" descr="A picture containing shape&#10;&#10;Description automatically generated">
            <a:extLst>
              <a:ext uri="{FF2B5EF4-FFF2-40B4-BE49-F238E27FC236}">
                <a16:creationId xmlns:a16="http://schemas.microsoft.com/office/drawing/2014/main" id="{ABF300FB-DD4D-383B-5EDD-43B29E00DF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0099" y="1942995"/>
            <a:ext cx="2375043" cy="1656709"/>
          </a:xfrm>
          <a:prstGeom prst="rect">
            <a:avLst/>
          </a:prstGeom>
        </p:spPr>
      </p:pic>
      <p:pic>
        <p:nvPicPr>
          <p:cNvPr id="13314" name="Picture 2">
            <a:extLst>
              <a:ext uri="{FF2B5EF4-FFF2-40B4-BE49-F238E27FC236}">
                <a16:creationId xmlns:a16="http://schemas.microsoft.com/office/drawing/2014/main" id="{A651116E-7789-E049-C604-2BC282504C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01185" y="105621"/>
            <a:ext cx="1744233" cy="9200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7F34DCA-15C7-3F2B-20EB-497D79DC5CB9}"/>
              </a:ext>
            </a:extLst>
          </p:cNvPr>
          <p:cNvSpPr txBox="1">
            <a:spLocks/>
          </p:cNvSpPr>
          <p:nvPr/>
        </p:nvSpPr>
        <p:spPr>
          <a:xfrm>
            <a:off x="46582" y="-44114"/>
            <a:ext cx="10062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SYSTEMIC</a:t>
            </a:r>
            <a:r>
              <a:rPr lang="en-US" sz="4000">
                <a:solidFill>
                  <a:srgbClr val="1F3864"/>
                </a:solidFill>
                <a:latin typeface="Source Sans Pro"/>
                <a:ea typeface="Source Sans Pro"/>
              </a:rPr>
              <a:t> causes of Difficulty in Breathing</a:t>
            </a:r>
          </a:p>
        </p:txBody>
      </p:sp>
    </p:spTree>
    <p:extLst>
      <p:ext uri="{BB962C8B-B14F-4D97-AF65-F5344CB8AC3E}">
        <p14:creationId xmlns:p14="http://schemas.microsoft.com/office/powerpoint/2010/main" val="3792122325"/>
      </p:ext>
    </p:extLst>
  </p:cSld>
  <p:clrMapOvr>
    <a:masterClrMapping/>
  </p:clrMapOvr>
  <mc:AlternateContent xmlns:mc="http://schemas.openxmlformats.org/markup-compatibility/2006" xmlns:p14="http://schemas.microsoft.com/office/powerpoint/2010/main">
    <mc:Choice Requires="p14">
      <p:transition spd="slow" p14:dur="2000" advTm="41852"/>
    </mc:Choice>
    <mc:Fallback xmlns="">
      <p:transition spd="slow" advTm="4185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2" y="18255"/>
            <a:ext cx="10062456" cy="1325563"/>
          </a:xfrm>
        </p:spPr>
        <p:txBody>
          <a:bodyPr>
            <a:normAutofit/>
          </a:bodyPr>
          <a:lstStyle/>
          <a:p>
            <a:r>
              <a:rPr lang="en-US" sz="4000">
                <a:solidFill>
                  <a:srgbClr val="1F3864"/>
                </a:solidFill>
                <a:latin typeface="Source Sans Pro"/>
                <a:ea typeface="Source Sans Pro"/>
              </a:rPr>
              <a:t>Key </a:t>
            </a:r>
            <a:r>
              <a:rPr lang="en-US" sz="4000" u="sng">
                <a:solidFill>
                  <a:srgbClr val="1F3864"/>
                </a:solidFill>
                <a:latin typeface="Source Sans Pro"/>
                <a:ea typeface="Source Sans Pro"/>
              </a:rPr>
              <a:t>SYSTEMIC</a:t>
            </a:r>
            <a:r>
              <a:rPr lang="en-US" sz="4000">
                <a:solidFill>
                  <a:srgbClr val="1F3864"/>
                </a:solidFill>
                <a:latin typeface="Source Sans Pro"/>
                <a:ea typeface="Source Sans Pro"/>
              </a:rPr>
              <a:t> causes of Difficulty in Breathing</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Calibri" charset="0"/>
                <a:cs typeface="Calibri"/>
              </a:rPr>
              <a:t>Diabetic Ketoacidosis</a:t>
            </a:r>
            <a:r>
              <a:rPr lang="en-US" sz="2400">
                <a:latin typeface="Source Sans Pro"/>
                <a:ea typeface="Calibri" charset="0"/>
                <a:cs typeface="Calibri"/>
              </a:rPr>
              <a:t> (DKA)</a:t>
            </a:r>
            <a:endParaRPr lang="en-US"/>
          </a:p>
          <a:p>
            <a:pPr lvl="1"/>
            <a:r>
              <a:rPr lang="en-US">
                <a:latin typeface="Source Sans Pro"/>
                <a:ea typeface="Calibri" charset="0"/>
                <a:cs typeface="Calibri"/>
              </a:rPr>
              <a:t>History of diabetes</a:t>
            </a:r>
          </a:p>
          <a:p>
            <a:pPr lvl="1"/>
            <a:r>
              <a:rPr lang="en-US">
                <a:latin typeface="Source Sans Pro"/>
                <a:ea typeface="Calibri" charset="0"/>
                <a:cs typeface="Calibri"/>
              </a:rPr>
              <a:t>Rapid or deep and slow breathing (Kussmaul breathing)</a:t>
            </a:r>
          </a:p>
          <a:p>
            <a:pPr lvl="1"/>
            <a:r>
              <a:rPr lang="en-US">
                <a:latin typeface="Source Sans Pro"/>
                <a:ea typeface="Source Sans Pro"/>
              </a:rPr>
              <a:t>Frequent urination</a:t>
            </a:r>
          </a:p>
          <a:p>
            <a:pPr lvl="1"/>
            <a:r>
              <a:rPr lang="en-US">
                <a:latin typeface="Source Sans Pro"/>
                <a:ea typeface="Source Sans Pro"/>
              </a:rPr>
              <a:t>Sweet smell to breath</a:t>
            </a:r>
          </a:p>
          <a:p>
            <a:pPr lvl="1"/>
            <a:r>
              <a:rPr lang="en-US">
                <a:latin typeface="Source Sans Pro"/>
                <a:ea typeface="Source Sans Pro"/>
              </a:rPr>
              <a:t>High glucose in blood or urine</a:t>
            </a:r>
          </a:p>
          <a:p>
            <a:pPr lvl="1"/>
            <a:r>
              <a:rPr lang="en-US">
                <a:latin typeface="Source Sans Pro"/>
                <a:ea typeface="Source Sans Pro"/>
              </a:rPr>
              <a:t>Dehydrated</a:t>
            </a:r>
          </a:p>
          <a:p>
            <a:pPr lvl="1"/>
            <a:endParaRPr lang="en-US">
              <a:latin typeface="Source Sans Pro"/>
              <a:ea typeface="Source Sans Pro"/>
            </a:endParaRPr>
          </a:p>
        </p:txBody>
      </p:sp>
      <p:pic>
        <p:nvPicPr>
          <p:cNvPr id="4" name="Picture 2">
            <a:extLst>
              <a:ext uri="{FF2B5EF4-FFF2-40B4-BE49-F238E27FC236}">
                <a16:creationId xmlns:a16="http://schemas.microsoft.com/office/drawing/2014/main" id="{B4BAC0B8-6B6F-6041-5E7C-9379BA411D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26148" y="34575"/>
            <a:ext cx="1765852" cy="93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575680"/>
      </p:ext>
    </p:extLst>
  </p:cSld>
  <p:clrMapOvr>
    <a:masterClrMapping/>
  </p:clrMapOvr>
  <mc:AlternateContent xmlns:mc="http://schemas.openxmlformats.org/markup-compatibility/2006" xmlns:p14="http://schemas.microsoft.com/office/powerpoint/2010/main">
    <mc:Choice Requires="p14">
      <p:transition spd="slow" p14:dur="2000" advTm="20378"/>
    </mc:Choice>
    <mc:Fallback xmlns="">
      <p:transition spd="slow" advTm="2037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0" y="131365"/>
            <a:ext cx="10515600" cy="1325563"/>
          </a:xfrm>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3</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9010280"/>
              </p:ext>
            </p:extLst>
          </p:nvPr>
        </p:nvGraphicFramePr>
        <p:xfrm>
          <a:off x="268940" y="2177536"/>
          <a:ext cx="11637311" cy="4394200"/>
        </p:xfrm>
        <a:graphic>
          <a:graphicData uri="http://schemas.openxmlformats.org/drawingml/2006/table">
            <a:tbl>
              <a:tblPr firstRow="1" bandRow="1">
                <a:tableStyleId>{5940675A-B579-460E-94D1-54222C63F5DA}</a:tableStyleId>
              </a:tblPr>
              <a:tblGrid>
                <a:gridCol w="7736248">
                  <a:extLst>
                    <a:ext uri="{9D8B030D-6E8A-4147-A177-3AD203B41FA5}">
                      <a16:colId xmlns:a16="http://schemas.microsoft.com/office/drawing/2014/main" val="20000"/>
                    </a:ext>
                  </a:extLst>
                </a:gridCol>
                <a:gridCol w="3901063">
                  <a:extLst>
                    <a:ext uri="{9D8B030D-6E8A-4147-A177-3AD203B41FA5}">
                      <a16:colId xmlns:a16="http://schemas.microsoft.com/office/drawing/2014/main" val="20001"/>
                    </a:ext>
                  </a:extLst>
                </a:gridCol>
              </a:tblGrid>
              <a:tr h="370840">
                <a:tc>
                  <a:txBody>
                    <a:bodyPr/>
                    <a:lstStyle/>
                    <a:p>
                      <a:r>
                        <a:rPr lang="en-US" sz="1800">
                          <a:latin typeface="Source Sans Pro" panose="020B0503030403020204" pitchFamily="34" charset="0"/>
                          <a:ea typeface="Source Sans Pro" panose="020B0503030403020204" pitchFamily="34" charset="0"/>
                        </a:rPr>
                        <a:t>History and Physical Findings:</a:t>
                      </a:r>
                    </a:p>
                  </a:txBody>
                  <a:tcPr/>
                </a:tc>
                <a:tc>
                  <a:txBody>
                    <a:bodyPr/>
                    <a:lstStyle/>
                    <a:p>
                      <a:r>
                        <a:rPr lang="en-US" sz="1800">
                          <a:latin typeface="Source Sans Pro" panose="020B0503030403020204" pitchFamily="34" charset="0"/>
                          <a:ea typeface="Source Sans Pro" panose="020B0503030403020204" pitchFamily="34" charset="0"/>
                        </a:rPr>
                        <a:t>Likely Cause:</a:t>
                      </a:r>
                    </a:p>
                  </a:txBody>
                  <a:tcPr/>
                </a:tc>
                <a:extLst>
                  <a:ext uri="{0D108BD9-81ED-4DB2-BD59-A6C34878D82A}">
                    <a16:rowId xmlns:a16="http://schemas.microsoft.com/office/drawing/2014/main" val="10000"/>
                  </a:ext>
                </a:extLst>
              </a:tr>
              <a:tr h="370840">
                <a:tc>
                  <a:txBody>
                    <a:bodyPr/>
                    <a:lstStyle/>
                    <a:p>
                      <a:r>
                        <a:rPr lang="en-US" sz="1800" b="1">
                          <a:latin typeface="Source Sans Pro"/>
                          <a:ea typeface="Source Sans Pro"/>
                        </a:rPr>
                        <a:t>A 20-</a:t>
                      </a:r>
                      <a:r>
                        <a:rPr lang="en-US" sz="1800" b="1" baseline="0">
                          <a:latin typeface="Source Sans Pro"/>
                          <a:ea typeface="Source Sans Pro"/>
                        </a:rPr>
                        <a:t>year-old male presents with difficulty breathing, wheeze and:</a:t>
                      </a:r>
                    </a:p>
                    <a:p>
                      <a:r>
                        <a:rPr lang="en-US" sz="1800" baseline="0">
                          <a:latin typeface="Source Sans Pro" panose="020B0503030403020204" pitchFamily="34" charset="0"/>
                          <a:ea typeface="Source Sans Pro" panose="020B0503030403020204" pitchFamily="34" charset="0"/>
                        </a:rPr>
                        <a:t> </a:t>
                      </a:r>
                    </a:p>
                    <a:p>
                      <a:r>
                        <a:rPr lang="en-US" sz="1800" baseline="0">
                          <a:latin typeface="Source Sans Pro" panose="020B0503030403020204" pitchFamily="34" charset="0"/>
                          <a:ea typeface="Source Sans Pro" panose="020B0503030403020204" pitchFamily="34" charset="0"/>
                        </a:rPr>
                        <a:t>Swelling of lips, tongue and mouth</a:t>
                      </a:r>
                    </a:p>
                    <a:p>
                      <a:r>
                        <a:rPr lang="en-US" sz="1800" baseline="0">
                          <a:latin typeface="Source Sans Pro" panose="020B0503030403020204" pitchFamily="34" charset="0"/>
                          <a:ea typeface="Source Sans Pro" panose="020B0503030403020204" pitchFamily="34" charset="0"/>
                        </a:rPr>
                        <a:t>Rach or hives (patches of pale or red, itchy, warm, swollen skin)</a:t>
                      </a:r>
                    </a:p>
                    <a:p>
                      <a:r>
                        <a:rPr lang="en-US" sz="1800" baseline="0">
                          <a:latin typeface="Source Sans Pro" panose="020B0503030403020204" pitchFamily="34" charset="0"/>
                          <a:ea typeface="Source Sans Pro" panose="020B0503030403020204" pitchFamily="34" charset="0"/>
                        </a:rPr>
                        <a:t>Tachycardia and hypotension</a:t>
                      </a:r>
                    </a:p>
                    <a:p>
                      <a:r>
                        <a:rPr lang="en-US" sz="1800" baseline="0">
                          <a:latin typeface="Source Sans Pro" panose="020B0503030403020204" pitchFamily="34" charset="0"/>
                          <a:ea typeface="Source Sans Pro" panose="020B0503030403020204" pitchFamily="34" charset="0"/>
                        </a:rPr>
                        <a:t>History of allergies</a:t>
                      </a:r>
                    </a:p>
                    <a:p>
                      <a:r>
                        <a:rPr lang="en-US" sz="1800" baseline="0">
                          <a:latin typeface="Source Sans Pro" panose="020B0503030403020204" pitchFamily="34" charset="0"/>
                          <a:ea typeface="Source Sans Pro" panose="020B0503030403020204" pitchFamily="34" charset="0"/>
                        </a:rPr>
                        <a:t>Exposure to known allergen</a:t>
                      </a:r>
                    </a:p>
                  </a:txBody>
                  <a:tcPr/>
                </a:tc>
                <a:tc>
                  <a:txBody>
                    <a:bodyPr/>
                    <a:lstStyle/>
                    <a:p>
                      <a:endParaRPr lang="en-US" sz="180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1"/>
                  </a:ext>
                </a:extLst>
              </a:tr>
              <a:tr h="370840">
                <a:tc>
                  <a:txBody>
                    <a:bodyPr/>
                    <a:lstStyle/>
                    <a:p>
                      <a:r>
                        <a:rPr lang="en-US" sz="1800" b="1">
                          <a:latin typeface="Source Sans Pro"/>
                          <a:ea typeface="Source Sans Pro"/>
                        </a:rPr>
                        <a:t>A 50-year-old </a:t>
                      </a:r>
                      <a:r>
                        <a:rPr lang="en-US" sz="1800" b="1" baseline="0">
                          <a:latin typeface="Source Sans Pro"/>
                          <a:ea typeface="Source Sans Pro"/>
                        </a:rPr>
                        <a:t>woman presents with difficulty breathing, signs of poor perfusion (tachycardia, tachypnoea, hypotension, pale skin, cold extremities, capillary refill greater than 3 seconds) and:</a:t>
                      </a:r>
                    </a:p>
                    <a:p>
                      <a:endParaRPr lang="en-US" sz="1800" baseline="0">
                        <a:latin typeface="Source Sans Pro" panose="020B0503030403020204" pitchFamily="34" charset="0"/>
                        <a:ea typeface="Source Sans Pro" panose="020B0503030403020204" pitchFamily="34" charset="0"/>
                      </a:endParaRPr>
                    </a:p>
                    <a:p>
                      <a:r>
                        <a:rPr lang="en-US" sz="1800" baseline="0">
                          <a:latin typeface="Source Sans Pro" panose="020B0503030403020204" pitchFamily="34" charset="0"/>
                          <a:ea typeface="Source Sans Pro" panose="020B0503030403020204" pitchFamily="34" charset="0"/>
                        </a:rPr>
                        <a:t>Distended neck veins</a:t>
                      </a:r>
                    </a:p>
                    <a:p>
                      <a:r>
                        <a:rPr lang="en-US" sz="1800">
                          <a:latin typeface="Source Sans Pro" panose="020B0503030403020204" pitchFamily="34" charset="0"/>
                          <a:ea typeface="Source Sans Pro" panose="020B0503030403020204" pitchFamily="34" charset="0"/>
                        </a:rPr>
                        <a:t>Muffled heart sounds</a:t>
                      </a:r>
                    </a:p>
                    <a:p>
                      <a:r>
                        <a:rPr lang="en-US" sz="1800">
                          <a:latin typeface="Source Sans Pro" panose="020B0503030403020204" pitchFamily="34" charset="0"/>
                          <a:ea typeface="Source Sans Pro" panose="020B0503030403020204" pitchFamily="34" charset="0"/>
                        </a:rPr>
                        <a:t>History of tuberculosis</a:t>
                      </a:r>
                    </a:p>
                  </a:txBody>
                  <a:tcPr/>
                </a:tc>
                <a:tc>
                  <a:txBody>
                    <a:bodyPr/>
                    <a:lstStyle/>
                    <a:p>
                      <a:endParaRPr lang="en-US" sz="180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2"/>
                  </a:ext>
                </a:extLst>
              </a:tr>
            </a:tbl>
          </a:graphicData>
        </a:graphic>
      </p:graphicFrame>
      <p:sp>
        <p:nvSpPr>
          <p:cNvPr id="7" name="Rectangle 6"/>
          <p:cNvSpPr/>
          <p:nvPr/>
        </p:nvSpPr>
        <p:spPr>
          <a:xfrm>
            <a:off x="268940" y="1075714"/>
            <a:ext cx="9345707" cy="948145"/>
          </a:xfrm>
          <a:prstGeom prst="rect">
            <a:avLst/>
          </a:prstGeom>
        </p:spPr>
        <p:txBody>
          <a:bodyPr wrap="square">
            <a:spAutoFit/>
          </a:bodyPr>
          <a:lstStyle/>
          <a:p>
            <a:pPr lvl="0">
              <a:lnSpc>
                <a:spcPct val="120000"/>
              </a:lnSpc>
            </a:pPr>
            <a:r>
              <a:rPr lang="en-US" sz="2400" b="1">
                <a:latin typeface="Source Sans Pro" panose="020B0503030403020204" pitchFamily="34" charset="0"/>
                <a:ea typeface="Source Sans Pro" panose="020B0503030403020204" pitchFamily="34" charset="0"/>
                <a:cs typeface="Calibri" charset="0"/>
                <a:sym typeface="Economica"/>
              </a:rPr>
              <a:t>Using the workbook section above, list the possible cause of Difficulty In Breathing next to the history &amp; physical findings below</a:t>
            </a:r>
            <a:r>
              <a:rPr lang="en-US" sz="2400" b="1">
                <a:latin typeface="Source Sans Pro" panose="020B0503030403020204" pitchFamily="34" charset="0"/>
                <a:ea typeface="Source Sans Pro" panose="020B0503030403020204" pitchFamily="34" charset="0"/>
                <a:cs typeface="Calibri" charset="0"/>
                <a:sym typeface="Lato"/>
              </a:rPr>
              <a:t>:</a:t>
            </a:r>
          </a:p>
        </p:txBody>
      </p:sp>
      <p:pic>
        <p:nvPicPr>
          <p:cNvPr id="6" name="Picture 5"/>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703203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Difficulty in Breathing</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3</a:t>
            </a:r>
            <a:r>
              <a:rPr lang="en-US" sz="2800" b="1" i="0" u="none" strike="noStrike" cap="none">
                <a:solidFill>
                  <a:schemeClr val="accent1">
                    <a:lumMod val="50000"/>
                  </a:schemeClr>
                </a:solidFill>
                <a:latin typeface="Source Sans Pro"/>
                <a:ea typeface="Quattrocento Sans"/>
                <a:cs typeface="Quattrocento Sans"/>
                <a:sym typeface="Quattrocento Sans"/>
              </a:rPr>
              <a:t>:</a:t>
            </a:r>
            <a:r>
              <a:rPr lang="en-US" sz="2800" b="1">
                <a:solidFill>
                  <a:schemeClr val="accent1">
                    <a:lumMod val="50000"/>
                  </a:schemeClr>
                </a:solidFill>
                <a:latin typeface="Source Sans Pro"/>
                <a:ea typeface="Quattrocento Sans"/>
                <a:cs typeface="Quattrocento Sans"/>
                <a:sym typeface="Quattrocento Sans"/>
              </a:rPr>
              <a:t> Management, Special </a:t>
            </a:r>
            <a:r>
              <a:rPr lang="en-US" sz="2800" b="1" err="1">
                <a:solidFill>
                  <a:schemeClr val="accent1">
                    <a:lumMod val="50000"/>
                  </a:schemeClr>
                </a:solidFill>
                <a:latin typeface="Source Sans Pro"/>
                <a:ea typeface="Quattrocento Sans"/>
                <a:cs typeface="Quattrocento Sans"/>
                <a:sym typeface="Quattrocento Sans"/>
              </a:rPr>
              <a:t>Paediatric</a:t>
            </a:r>
            <a:r>
              <a:rPr lang="en-US" sz="2800" b="1">
                <a:solidFill>
                  <a:schemeClr val="accent1">
                    <a:lumMod val="50000"/>
                  </a:schemeClr>
                </a:solidFill>
                <a:latin typeface="Source Sans Pro"/>
                <a:ea typeface="Quattrocento Sans"/>
                <a:cs typeface="Quattrocento Sans"/>
                <a:sym typeface="Quattrocento Sans"/>
              </a:rPr>
              <a:t> Considerations and Disposition</a:t>
            </a:r>
            <a:endParaRPr lang="en-US" sz="2800" i="0" u="none" strike="noStrike" cap="none">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3125295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96" y="296840"/>
            <a:ext cx="10515600" cy="1325563"/>
          </a:xfrm>
        </p:spPr>
        <p:txBody>
          <a:bodyPr>
            <a:normAutofit/>
          </a:bodyPr>
          <a:lstStyle/>
          <a:p>
            <a:r>
              <a:rPr lang="en-US" sz="4000">
                <a:solidFill>
                  <a:srgbClr val="1F3864"/>
                </a:solidFill>
                <a:latin typeface="Source Sans Pro"/>
                <a:ea typeface="Source Sans Pro"/>
              </a:rPr>
              <a:t>Management</a:t>
            </a:r>
          </a:p>
        </p:txBody>
      </p:sp>
      <p:sp>
        <p:nvSpPr>
          <p:cNvPr id="3" name="Content Placeholder 2"/>
          <p:cNvSpPr>
            <a:spLocks noGrp="1"/>
          </p:cNvSpPr>
          <p:nvPr>
            <p:ph idx="1"/>
          </p:nvPr>
        </p:nvSpPr>
        <p:spPr>
          <a:xfrm>
            <a:off x="594696" y="1794469"/>
            <a:ext cx="8334190" cy="4351338"/>
          </a:xfrm>
        </p:spPr>
        <p:txBody>
          <a:bodyPr vert="horz" lIns="91440" tIns="45720" rIns="91440" bIns="45720" rtlCol="0" anchor="t">
            <a:normAutofit/>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airway inflammation </a:t>
            </a:r>
            <a:r>
              <a:rPr lang="en-US" sz="2400">
                <a:latin typeface="Source Sans Pro"/>
                <a:ea typeface="Source Sans Pro"/>
              </a:rPr>
              <a:t>or </a:t>
            </a:r>
            <a:r>
              <a:rPr lang="en-US" sz="2400" b="1">
                <a:latin typeface="Source Sans Pro"/>
                <a:ea typeface="Source Sans Pro"/>
              </a:rPr>
              <a:t>burns</a:t>
            </a:r>
            <a:endParaRPr lang="en-US">
              <a:cs typeface="Calibri" panose="020F0502020204030204"/>
            </a:endParaRP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Keep patient calm. </a:t>
            </a:r>
            <a:endParaRPr lang="en-US">
              <a:latin typeface="Source Sans Pro"/>
              <a:ea typeface="Source Sans Pro"/>
              <a:cs typeface="Calibri"/>
            </a:endParaRP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OXYGEN, avoid distress.  </a:t>
            </a:r>
            <a:endParaRPr lang="en-US">
              <a:latin typeface="Source Sans Pro"/>
              <a:ea typeface="Source Sans Pro"/>
              <a:cs typeface="Calibri"/>
            </a:endParaRP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I</a:t>
            </a:r>
            <a:r>
              <a:rPr lang="en-US">
                <a:latin typeface="Source Sans Pro"/>
                <a:ea typeface="Source Sans Pro"/>
              </a:rPr>
              <a:t>f patient is alert without other injuries, the seated position may be more comfortable.</a:t>
            </a:r>
          </a:p>
          <a:p>
            <a:pPr marL="457200" lvl="1" indent="0">
              <a:lnSpc>
                <a:spcPct val="100000"/>
              </a:lnSpc>
              <a:spcBef>
                <a:spcPts val="0"/>
              </a:spcBef>
              <a:buNone/>
            </a:pPr>
            <a:r>
              <a:rPr lang="en-US" sz="2000">
                <a:latin typeface="Source Sans Pro"/>
                <a:ea typeface="Source Sans Pro"/>
                <a:cs typeface="Calibri"/>
                <a:sym typeface="Wingdings" pitchFamily="2" charset="2"/>
              </a:rPr>
              <a:t></a:t>
            </a:r>
            <a:r>
              <a:rPr lang="en-US">
                <a:solidFill>
                  <a:schemeClr val="accent2"/>
                </a:solidFill>
                <a:latin typeface="Source Sans Pro"/>
                <a:ea typeface="Source Sans Pro"/>
              </a:rPr>
              <a:t>Consider early advanced airway management </a:t>
            </a:r>
            <a:endParaRPr lang="en-US">
              <a:solidFill>
                <a:schemeClr val="accent2"/>
              </a:solidFill>
              <a:latin typeface="Source Sans Pro"/>
              <a:ea typeface="Source Sans Pro"/>
              <a:cs typeface="Calibri"/>
            </a:endParaRPr>
          </a:p>
          <a:p>
            <a:pPr lvl="2">
              <a:lnSpc>
                <a:spcPct val="100000"/>
              </a:lnSpc>
              <a:spcBef>
                <a:spcPts val="0"/>
              </a:spcBef>
            </a:pPr>
            <a:r>
              <a:rPr lang="en-US">
                <a:latin typeface="Source Sans Pro"/>
                <a:ea typeface="Source Sans Pro"/>
                <a:cs typeface="Calibri"/>
              </a:rPr>
              <a:t>Airway can swell and block quickly; delays may make intubation more difficult.</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Plan for rapid HANDOVER/TRANSFER.</a:t>
            </a:r>
            <a:endParaRPr lang="en-US">
              <a:latin typeface="Source Sans Pro"/>
              <a:ea typeface="Source Sans Pro"/>
              <a:cs typeface="Calibri"/>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p:txBody>
      </p:sp>
      <p:pic>
        <p:nvPicPr>
          <p:cNvPr id="6" name="Picture 8">
            <a:extLst>
              <a:ext uri="{FF2B5EF4-FFF2-40B4-BE49-F238E27FC236}">
                <a16:creationId xmlns:a16="http://schemas.microsoft.com/office/drawing/2014/main" id="{D87AB452-014C-C802-52D2-E8A4E4E590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8165" y="1985481"/>
            <a:ext cx="2743200" cy="2887038"/>
          </a:xfrm>
          <a:prstGeom prst="rect">
            <a:avLst/>
          </a:prstGeom>
        </p:spPr>
      </p:pic>
    </p:spTree>
    <p:extLst>
      <p:ext uri="{BB962C8B-B14F-4D97-AF65-F5344CB8AC3E}">
        <p14:creationId xmlns:p14="http://schemas.microsoft.com/office/powerpoint/2010/main" val="208214425"/>
      </p:ext>
    </p:extLst>
  </p:cSld>
  <p:clrMapOvr>
    <a:masterClrMapping/>
  </p:clrMapOvr>
  <mc:AlternateContent xmlns:mc="http://schemas.openxmlformats.org/markup-compatibility/2006" xmlns:p14="http://schemas.microsoft.com/office/powerpoint/2010/main">
    <mc:Choice Requires="p14">
      <p:transition spd="slow" p14:dur="2000" advTm="35582"/>
    </mc:Choice>
    <mc:Fallback xmlns="">
      <p:transition spd="slow" advTm="3558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3808" y="3697727"/>
            <a:ext cx="8382000" cy="2209737"/>
          </a:xfrm>
        </p:spPr>
        <p:txBody>
          <a:bodyPr vert="horz" lIns="91440" tIns="45720" rIns="91440" bIns="45720" rtlCol="0" anchor="t">
            <a:noAutofit/>
          </a:bodyPr>
          <a:lstStyle/>
          <a:p>
            <a:pPr marL="0" indent="0">
              <a:lnSpc>
                <a:spcPct val="100000"/>
              </a:lnSpc>
              <a:spcBef>
                <a:spcPts val="0"/>
              </a:spcBef>
              <a:buFont typeface="Arial"/>
              <a:buNone/>
            </a:pPr>
            <a:r>
              <a:rPr lang="en-US" sz="2400" u="sng">
                <a:latin typeface="Source Sans Pro"/>
                <a:ea typeface="Source Sans Pro"/>
              </a:rPr>
              <a:t>Breathing</a:t>
            </a:r>
          </a:p>
          <a:p>
            <a:pPr>
              <a:lnSpc>
                <a:spcPct val="100000"/>
              </a:lnSpc>
              <a:spcBef>
                <a:spcPts val="0"/>
              </a:spcBef>
            </a:pPr>
            <a:r>
              <a:rPr lang="en-US" sz="2400">
                <a:latin typeface="Source Sans Pro"/>
                <a:ea typeface="Source Sans Pro"/>
              </a:rPr>
              <a:t>Signs/ symptoms of tension pneumothorax </a:t>
            </a:r>
            <a:endParaRPr lang="en-US" sz="2400">
              <a:latin typeface="Source Sans Pro"/>
              <a:ea typeface="Source Sans Pro"/>
              <a:cs typeface="Calibri"/>
            </a:endParaRPr>
          </a:p>
          <a:p>
            <a:pPr lvl="1">
              <a:lnSpc>
                <a:spcPct val="100000"/>
              </a:lnSpc>
              <a:spcBef>
                <a:spcPts val="0"/>
              </a:spcBef>
            </a:pPr>
            <a:r>
              <a:rPr lang="en-US">
                <a:latin typeface="Source Sans Pro"/>
                <a:ea typeface="Source Sans Pro"/>
              </a:rPr>
              <a:t>Absent breath sounds on one side with hypotension</a:t>
            </a:r>
            <a:endParaRPr lang="en-US">
              <a:latin typeface="Source Sans Pro"/>
              <a:ea typeface="Source Sans Pro"/>
              <a:cs typeface="Calibri" panose="020F0502020204030204"/>
            </a:endParaRPr>
          </a:p>
          <a:p>
            <a:pPr lvl="1">
              <a:lnSpc>
                <a:spcPct val="100000"/>
              </a:lnSpc>
              <a:spcBef>
                <a:spcPts val="0"/>
              </a:spcBef>
            </a:pPr>
            <a:r>
              <a:rPr lang="en-US">
                <a:latin typeface="Source Sans Pro"/>
                <a:ea typeface="Source Sans Pro"/>
              </a:rPr>
              <a:t>Distended neck veins</a:t>
            </a:r>
            <a:endParaRPr lang="en-US">
              <a:latin typeface="Source Sans Pro"/>
              <a:ea typeface="Source Sans Pro"/>
              <a:cs typeface="Calibri" panose="020F0502020204030204"/>
            </a:endParaRPr>
          </a:p>
          <a:p>
            <a:pPr lvl="1">
              <a:lnSpc>
                <a:spcPct val="100000"/>
              </a:lnSpc>
              <a:spcBef>
                <a:spcPts val="0"/>
              </a:spcBef>
            </a:pPr>
            <a:r>
              <a:rPr lang="en-US">
                <a:latin typeface="Source Sans Pro"/>
                <a:ea typeface="Source Sans Pro"/>
              </a:rPr>
              <a:t>Tracheal shifting</a:t>
            </a:r>
            <a:endParaRPr lang="en-US">
              <a:latin typeface="Source Sans Pro"/>
              <a:ea typeface="Source Sans Pro"/>
              <a:cs typeface="Calibri" panose="020F0502020204030204"/>
            </a:endParaRPr>
          </a:p>
          <a:p>
            <a:pPr>
              <a:lnSpc>
                <a:spcPct val="100000"/>
              </a:lnSpc>
              <a:spcBef>
                <a:spcPts val="0"/>
              </a:spcBef>
            </a:pPr>
            <a:r>
              <a:rPr lang="en-US" sz="2400" b="1">
                <a:latin typeface="Source Sans Pro"/>
                <a:ea typeface="Source Sans Pro"/>
              </a:rPr>
              <a:t>Listen</a:t>
            </a:r>
            <a:r>
              <a:rPr lang="en-US" sz="2400">
                <a:latin typeface="Source Sans Pro"/>
                <a:ea typeface="Source Sans Pro"/>
              </a:rPr>
              <a:t>: </a:t>
            </a:r>
            <a:r>
              <a:rPr lang="en-US" sz="2400" i="1">
                <a:latin typeface="Source Sans Pro"/>
                <a:ea typeface="Source Sans Pro"/>
              </a:rPr>
              <a:t>wheezing</a:t>
            </a:r>
            <a:r>
              <a:rPr lang="en-US" sz="2400">
                <a:latin typeface="Source Sans Pro"/>
                <a:ea typeface="Source Sans Pro"/>
              </a:rPr>
              <a:t> may indicate asthma or allergic reaction.</a:t>
            </a:r>
            <a:endParaRPr lang="en-US" sz="2400">
              <a:latin typeface="Source Sans Pro"/>
              <a:ea typeface="Source Sans Pro"/>
              <a:cs typeface="Calibri"/>
            </a:endParaRPr>
          </a:p>
          <a:p>
            <a:pPr lvl="2"/>
            <a:endParaRPr lang="en-US" sz="2400">
              <a:latin typeface="Source Sans Pro"/>
              <a:ea typeface="Source Sans Pro"/>
            </a:endParaRPr>
          </a:p>
        </p:txBody>
      </p:sp>
      <p:sp>
        <p:nvSpPr>
          <p:cNvPr id="9" name="Content Placeholder 2"/>
          <p:cNvSpPr txBox="1">
            <a:spLocks/>
          </p:cNvSpPr>
          <p:nvPr/>
        </p:nvSpPr>
        <p:spPr>
          <a:xfrm>
            <a:off x="2421244" y="1694302"/>
            <a:ext cx="8534400" cy="20034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400" u="sng">
                <a:latin typeface="Source Sans Pro"/>
                <a:ea typeface="Source Sans Pro"/>
              </a:rPr>
              <a:t>Airway</a:t>
            </a:r>
          </a:p>
          <a:p>
            <a:pPr>
              <a:spcBef>
                <a:spcPts val="0"/>
              </a:spcBef>
            </a:pPr>
            <a:r>
              <a:rPr lang="en-US" sz="2400">
                <a:latin typeface="Source Sans Pro"/>
                <a:ea typeface="Source Sans Pro"/>
              </a:rPr>
              <a:t>Swelling (allergic reaction)</a:t>
            </a:r>
          </a:p>
          <a:p>
            <a:pPr>
              <a:spcBef>
                <a:spcPts val="0"/>
              </a:spcBef>
            </a:pPr>
            <a:r>
              <a:rPr lang="en-US" sz="2400">
                <a:latin typeface="Source Sans Pro"/>
                <a:ea typeface="Source Sans Pro"/>
              </a:rPr>
              <a:t>Choking (foreign body obstruction)</a:t>
            </a:r>
          </a:p>
          <a:p>
            <a:pPr>
              <a:spcBef>
                <a:spcPts val="0"/>
              </a:spcBef>
            </a:pPr>
            <a:r>
              <a:rPr lang="en-US" sz="2400" b="1">
                <a:latin typeface="Source Sans Pro"/>
                <a:ea typeface="Source Sans Pro"/>
              </a:rPr>
              <a:t>Listen</a:t>
            </a:r>
            <a:r>
              <a:rPr lang="en-US" sz="2400">
                <a:latin typeface="Source Sans Pro"/>
                <a:ea typeface="Source Sans Pro"/>
              </a:rPr>
              <a:t> for </a:t>
            </a:r>
            <a:r>
              <a:rPr lang="en-US" sz="2400" i="1">
                <a:latin typeface="Source Sans Pro"/>
                <a:ea typeface="Source Sans Pro"/>
              </a:rPr>
              <a:t>stridor</a:t>
            </a:r>
            <a:r>
              <a:rPr lang="en-US" sz="2400">
                <a:latin typeface="Source Sans Pro"/>
                <a:ea typeface="Source Sans Pro"/>
              </a:rPr>
              <a:t> (serious airway narrowing). </a:t>
            </a:r>
          </a:p>
        </p:txBody>
      </p:sp>
      <p:sp>
        <p:nvSpPr>
          <p:cNvPr id="12" name="Title 1"/>
          <p:cNvSpPr>
            <a:spLocks noGrp="1"/>
          </p:cNvSpPr>
          <p:nvPr>
            <p:ph type="title"/>
          </p:nvPr>
        </p:nvSpPr>
        <p:spPr>
          <a:xfrm>
            <a:off x="97547" y="121934"/>
            <a:ext cx="9537699" cy="1325563"/>
          </a:xfrm>
        </p:spPr>
        <p:txBody>
          <a:bodyPr/>
          <a:lstStyle/>
          <a:p>
            <a:r>
              <a:rPr lang="en-US">
                <a:solidFill>
                  <a:srgbClr val="1F3864"/>
                </a:solidFill>
                <a:latin typeface="Source Sans Pro"/>
                <a:ea typeface="Source Sans Pro"/>
              </a:rPr>
              <a:t>Key Elements in the ABCDE Approach </a:t>
            </a:r>
          </a:p>
        </p:txBody>
      </p:sp>
      <p:pic>
        <p:nvPicPr>
          <p:cNvPr id="2" name="Picture 3">
            <a:extLst>
              <a:ext uri="{FF2B5EF4-FFF2-40B4-BE49-F238E27FC236}">
                <a16:creationId xmlns:a16="http://schemas.microsoft.com/office/drawing/2014/main" id="{0976B84F-8502-EE43-A888-7F1335D6A5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2489" y="1857340"/>
            <a:ext cx="2127115" cy="2119009"/>
          </a:xfrm>
          <a:prstGeom prst="rect">
            <a:avLst/>
          </a:prstGeom>
        </p:spPr>
      </p:pic>
      <p:pic>
        <p:nvPicPr>
          <p:cNvPr id="5" name="Google Shape;378;p34" descr="A picture containing icon&#10;&#10;Description automatically generated">
            <a:extLst>
              <a:ext uri="{FF2B5EF4-FFF2-40B4-BE49-F238E27FC236}">
                <a16:creationId xmlns:a16="http://schemas.microsoft.com/office/drawing/2014/main" id="{3F64A881-9797-2A45-5A21-4BF57ABBD8DF}"/>
              </a:ext>
            </a:extLst>
          </p:cNvPr>
          <p:cNvPicPr preferRelativeResize="0"/>
          <p:nvPr/>
        </p:nvPicPr>
        <p:blipFill rotWithShape="1">
          <a:blip r:embed="rId4">
            <a:alphaModFix/>
          </a:blip>
          <a:srcRect/>
          <a:stretch/>
        </p:blipFill>
        <p:spPr>
          <a:xfrm>
            <a:off x="335900" y="1717115"/>
            <a:ext cx="1842855" cy="984539"/>
          </a:xfrm>
          <a:prstGeom prst="rect">
            <a:avLst/>
          </a:prstGeom>
          <a:noFill/>
          <a:ln>
            <a:noFill/>
          </a:ln>
        </p:spPr>
      </p:pic>
      <p:pic>
        <p:nvPicPr>
          <p:cNvPr id="8" name="Google Shape;379;p34" descr="Icon&#10;&#10;Description automatically generated">
            <a:extLst>
              <a:ext uri="{FF2B5EF4-FFF2-40B4-BE49-F238E27FC236}">
                <a16:creationId xmlns:a16="http://schemas.microsoft.com/office/drawing/2014/main" id="{21B8CEDB-77BE-791A-CDAC-A72D6FFDD2E6}"/>
              </a:ext>
            </a:extLst>
          </p:cNvPr>
          <p:cNvPicPr preferRelativeResize="0"/>
          <p:nvPr/>
        </p:nvPicPr>
        <p:blipFill rotWithShape="1">
          <a:blip r:embed="rId5">
            <a:alphaModFix/>
          </a:blip>
          <a:srcRect/>
          <a:stretch/>
        </p:blipFill>
        <p:spPr>
          <a:xfrm>
            <a:off x="337134" y="3873472"/>
            <a:ext cx="1864541" cy="1033057"/>
          </a:xfrm>
          <a:prstGeom prst="rect">
            <a:avLst/>
          </a:prstGeom>
          <a:noFill/>
          <a:ln>
            <a:noFill/>
          </a:ln>
        </p:spPr>
      </p:pic>
    </p:spTree>
    <p:extLst>
      <p:ext uri="{BB962C8B-B14F-4D97-AF65-F5344CB8AC3E}">
        <p14:creationId xmlns:p14="http://schemas.microsoft.com/office/powerpoint/2010/main" val="3643795090"/>
      </p:ext>
    </p:extLst>
  </p:cSld>
  <p:clrMapOvr>
    <a:masterClrMapping/>
  </p:clrMapOvr>
  <mc:AlternateContent xmlns:mc="http://schemas.openxmlformats.org/markup-compatibility/2006" xmlns:p14="http://schemas.microsoft.com/office/powerpoint/2010/main">
    <mc:Choice Requires="p14">
      <p:transition spd="slow" p14:dur="2000" advTm="59640"/>
    </mc:Choice>
    <mc:Fallback xmlns="">
      <p:transition spd="slow" advTm="5964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29" y="163419"/>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315258" y="1428376"/>
            <a:ext cx="11084860" cy="4733236"/>
          </a:xfrm>
        </p:spPr>
        <p:txBody>
          <a:bodyPr vert="horz" lIns="91440" tIns="45720" rIns="91440" bIns="45720" rtlCol="0" anchor="t">
            <a:normAutofit/>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choking</a:t>
            </a:r>
            <a:endParaRPr lang="en-US" sz="2400" u="sng">
              <a:solidFill>
                <a:srgbClr val="FF0000"/>
              </a:solidFill>
              <a:latin typeface="Source Sans Pro"/>
              <a:ea typeface="Source Sans Pro"/>
            </a:endParaRP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U</a:t>
            </a:r>
            <a:r>
              <a:rPr lang="en-US">
                <a:latin typeface="Source Sans Pro"/>
                <a:ea typeface="Source Sans Pro"/>
              </a:rPr>
              <a:t>se age-appropriate chest thrusts/abdominal thrusts/back blows.</a:t>
            </a:r>
            <a:endParaRPr lang="en-US"/>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p:txBody>
      </p:sp>
      <p:pic>
        <p:nvPicPr>
          <p:cNvPr id="5" name="Picture 6">
            <a:extLst>
              <a:ext uri="{FF2B5EF4-FFF2-40B4-BE49-F238E27FC236}">
                <a16:creationId xmlns:a16="http://schemas.microsoft.com/office/drawing/2014/main" id="{5F51D98E-16CE-4D4B-97AD-79C349C00A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8989" y="3118223"/>
            <a:ext cx="2534024" cy="2534024"/>
          </a:xfrm>
          <a:prstGeom prst="rect">
            <a:avLst/>
          </a:prstGeom>
        </p:spPr>
      </p:pic>
      <p:pic>
        <p:nvPicPr>
          <p:cNvPr id="7" name="Picture 8" descr="A picture containing logo&#10;&#10;Description automatically generated">
            <a:extLst>
              <a:ext uri="{FF2B5EF4-FFF2-40B4-BE49-F238E27FC236}">
                <a16:creationId xmlns:a16="http://schemas.microsoft.com/office/drawing/2014/main" id="{B68FCE8B-EDE7-A975-A1E0-CCE2A50DD7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4812" y="3234443"/>
            <a:ext cx="3475317" cy="2421114"/>
          </a:xfrm>
          <a:prstGeom prst="rect">
            <a:avLst/>
          </a:prstGeom>
        </p:spPr>
      </p:pic>
      <p:pic>
        <p:nvPicPr>
          <p:cNvPr id="9" name="Picture 9">
            <a:extLst>
              <a:ext uri="{FF2B5EF4-FFF2-40B4-BE49-F238E27FC236}">
                <a16:creationId xmlns:a16="http://schemas.microsoft.com/office/drawing/2014/main" id="{007F9946-89F9-40CE-6235-5D75192230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223" y="3324092"/>
            <a:ext cx="3348317" cy="2331466"/>
          </a:xfrm>
          <a:prstGeom prst="rect">
            <a:avLst/>
          </a:prstGeom>
        </p:spPr>
      </p:pic>
      <p:sp>
        <p:nvSpPr>
          <p:cNvPr id="12" name="TextBox 11">
            <a:extLst>
              <a:ext uri="{FF2B5EF4-FFF2-40B4-BE49-F238E27FC236}">
                <a16:creationId xmlns:a16="http://schemas.microsoft.com/office/drawing/2014/main" id="{AD8680CD-66DA-55E1-DEFC-04544E71EF51}"/>
              </a:ext>
            </a:extLst>
          </p:cNvPr>
          <p:cNvSpPr txBox="1"/>
          <p:nvPr/>
        </p:nvSpPr>
        <p:spPr>
          <a:xfrm>
            <a:off x="941294" y="2771588"/>
            <a:ext cx="21067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Calibri"/>
              </a:rPr>
              <a:t>BACK BLOWS</a:t>
            </a:r>
            <a:endParaRPr lang="en-US" sz="2400">
              <a:latin typeface="Source Sans Pro"/>
              <a:ea typeface="Source Sans Pro"/>
            </a:endParaRPr>
          </a:p>
        </p:txBody>
      </p:sp>
      <p:sp>
        <p:nvSpPr>
          <p:cNvPr id="13" name="TextBox 12">
            <a:extLst>
              <a:ext uri="{FF2B5EF4-FFF2-40B4-BE49-F238E27FC236}">
                <a16:creationId xmlns:a16="http://schemas.microsoft.com/office/drawing/2014/main" id="{947B8522-6CB0-FDA1-800D-CBCF0FDC902E}"/>
              </a:ext>
            </a:extLst>
          </p:cNvPr>
          <p:cNvSpPr txBox="1"/>
          <p:nvPr/>
        </p:nvSpPr>
        <p:spPr>
          <a:xfrm>
            <a:off x="4026646" y="2771588"/>
            <a:ext cx="36082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Calibri"/>
              </a:rPr>
              <a:t>ABDOMINAL THRUSTS </a:t>
            </a:r>
          </a:p>
        </p:txBody>
      </p:sp>
      <p:sp>
        <p:nvSpPr>
          <p:cNvPr id="14" name="TextBox 13">
            <a:extLst>
              <a:ext uri="{FF2B5EF4-FFF2-40B4-BE49-F238E27FC236}">
                <a16:creationId xmlns:a16="http://schemas.microsoft.com/office/drawing/2014/main" id="{900B7F30-0371-8D46-8E96-3586AA2054F4}"/>
              </a:ext>
            </a:extLst>
          </p:cNvPr>
          <p:cNvSpPr txBox="1"/>
          <p:nvPr/>
        </p:nvSpPr>
        <p:spPr>
          <a:xfrm>
            <a:off x="7769412" y="2771587"/>
            <a:ext cx="50202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Calibri"/>
              </a:rPr>
              <a:t>CHEST THRUSTS IF PREGNANT</a:t>
            </a:r>
          </a:p>
        </p:txBody>
      </p:sp>
    </p:spTree>
    <p:extLst>
      <p:ext uri="{BB962C8B-B14F-4D97-AF65-F5344CB8AC3E}">
        <p14:creationId xmlns:p14="http://schemas.microsoft.com/office/powerpoint/2010/main" val="1441263621"/>
      </p:ext>
    </p:extLst>
  </p:cSld>
  <p:clrMapOvr>
    <a:masterClrMapping/>
  </p:clrMapOvr>
  <mc:AlternateContent xmlns:mc="http://schemas.openxmlformats.org/markup-compatibility/2006" xmlns:p14="http://schemas.microsoft.com/office/powerpoint/2010/main">
    <mc:Choice Requires="p14">
      <p:transition spd="slow" p14:dur="2000" advTm="21393"/>
    </mc:Choice>
    <mc:Fallback xmlns="">
      <p:transition spd="slow" advTm="2139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5" y="245596"/>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223032" y="2676103"/>
            <a:ext cx="6913825" cy="2671465"/>
          </a:xfrm>
        </p:spPr>
        <p:txBody>
          <a:bodyPr vert="horz" lIns="91440" tIns="45720" rIns="91440" bIns="45720" rtlCol="0" anchor="t">
            <a:normAutofit/>
          </a:bodyPr>
          <a:lstStyle/>
          <a:p>
            <a:pPr marL="0" indent="0">
              <a:lnSpc>
                <a:spcPct val="100000"/>
              </a:lnSpc>
              <a:spcBef>
                <a:spcPts val="0"/>
              </a:spcBef>
              <a:buNone/>
            </a:pPr>
            <a:r>
              <a:rPr lang="en-US"/>
              <a:t>If suspected </a:t>
            </a:r>
            <a:r>
              <a:rPr lang="en-US" b="1"/>
              <a:t>choking in infants</a:t>
            </a:r>
            <a:endParaRPr lang="en-US" sz="2400" b="1">
              <a:solidFill>
                <a:srgbClr val="FF0000"/>
              </a:solidFill>
            </a:endParaRPr>
          </a:p>
          <a:p>
            <a:pPr lvl="1">
              <a:lnSpc>
                <a:spcPct val="100000"/>
              </a:lnSpc>
              <a:spcBef>
                <a:spcPts val="0"/>
              </a:spcBef>
              <a:buFont typeface="Wingdings" pitchFamily="2" charset="2"/>
              <a:buChar char="à"/>
            </a:pPr>
            <a:r>
              <a:rPr lang="en-US"/>
              <a:t>Alternate between 5 back blows and 5 chest thrusts.</a:t>
            </a:r>
            <a:endParaRPr lang="en-US">
              <a:cs typeface="Calibri"/>
            </a:endParaRPr>
          </a:p>
          <a:p>
            <a:pPr lvl="1">
              <a:lnSpc>
                <a:spcPct val="100000"/>
              </a:lnSpc>
              <a:spcBef>
                <a:spcPts val="0"/>
              </a:spcBef>
            </a:pPr>
            <a:endParaRPr lang="en-US"/>
          </a:p>
          <a:p>
            <a:pPr lvl="1">
              <a:lnSpc>
                <a:spcPct val="100000"/>
              </a:lnSpc>
              <a:spcBef>
                <a:spcPts val="0"/>
              </a:spcBef>
            </a:pPr>
            <a:endParaRPr lang="en-US"/>
          </a:p>
          <a:p>
            <a:pPr>
              <a:lnSpc>
                <a:spcPct val="100000"/>
              </a:lnSpc>
              <a:spcBef>
                <a:spcPts val="0"/>
              </a:spcBef>
            </a:pPr>
            <a:endParaRPr lang="en-US"/>
          </a:p>
        </p:txBody>
      </p:sp>
      <p:pic>
        <p:nvPicPr>
          <p:cNvPr id="4" name="Picture 4" descr="A picture containing diagram&#10;&#10;Description automatically generated">
            <a:extLst>
              <a:ext uri="{FF2B5EF4-FFF2-40B4-BE49-F238E27FC236}">
                <a16:creationId xmlns:a16="http://schemas.microsoft.com/office/drawing/2014/main" id="{E107123C-8026-89ED-23EA-3451DA1A34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225" y="758627"/>
            <a:ext cx="4237317" cy="6222277"/>
          </a:xfrm>
          <a:prstGeom prst="rect">
            <a:avLst/>
          </a:prstGeom>
        </p:spPr>
      </p:pic>
      <p:sp>
        <p:nvSpPr>
          <p:cNvPr id="10" name="TextBox 9">
            <a:extLst>
              <a:ext uri="{FF2B5EF4-FFF2-40B4-BE49-F238E27FC236}">
                <a16:creationId xmlns:a16="http://schemas.microsoft.com/office/drawing/2014/main" id="{066D1A86-765D-11E5-8ACE-08F69A8B5531}"/>
              </a:ext>
            </a:extLst>
          </p:cNvPr>
          <p:cNvSpPr txBox="1"/>
          <p:nvPr/>
        </p:nvSpPr>
        <p:spPr>
          <a:xfrm>
            <a:off x="8785412" y="1277471"/>
            <a:ext cx="21067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Calibri"/>
              </a:rPr>
              <a:t>BACK BLOWS</a:t>
            </a:r>
            <a:endParaRPr lang="en-US" sz="2400">
              <a:latin typeface="Source Sans Pro"/>
              <a:ea typeface="Source Sans Pro"/>
            </a:endParaRPr>
          </a:p>
        </p:txBody>
      </p:sp>
      <p:sp>
        <p:nvSpPr>
          <p:cNvPr id="11" name="TextBox 10">
            <a:extLst>
              <a:ext uri="{FF2B5EF4-FFF2-40B4-BE49-F238E27FC236}">
                <a16:creationId xmlns:a16="http://schemas.microsoft.com/office/drawing/2014/main" id="{64552BE3-190E-BD58-5444-DA66A748B5F5}"/>
              </a:ext>
            </a:extLst>
          </p:cNvPr>
          <p:cNvSpPr txBox="1"/>
          <p:nvPr/>
        </p:nvSpPr>
        <p:spPr>
          <a:xfrm>
            <a:off x="8733118" y="3780117"/>
            <a:ext cx="26296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ource Sans Pro"/>
                <a:ea typeface="Source Sans Pro"/>
                <a:cs typeface="Calibri"/>
              </a:rPr>
              <a:t>CHEST THRUSTS</a:t>
            </a:r>
          </a:p>
        </p:txBody>
      </p:sp>
      <p:pic>
        <p:nvPicPr>
          <p:cNvPr id="7" name="Picture 7">
            <a:extLst>
              <a:ext uri="{FF2B5EF4-FFF2-40B4-BE49-F238E27FC236}">
                <a16:creationId xmlns:a16="http://schemas.microsoft.com/office/drawing/2014/main" id="{509F1385-0B7B-2816-99EC-E53490F2A0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432" y="4500759"/>
            <a:ext cx="146575" cy="337705"/>
          </a:xfrm>
          <a:prstGeom prst="rect">
            <a:avLst/>
          </a:prstGeom>
        </p:spPr>
      </p:pic>
    </p:spTree>
    <p:extLst>
      <p:ext uri="{BB962C8B-B14F-4D97-AF65-F5344CB8AC3E}">
        <p14:creationId xmlns:p14="http://schemas.microsoft.com/office/powerpoint/2010/main" val="1676121591"/>
      </p:ext>
    </p:extLst>
  </p:cSld>
  <p:clrMapOvr>
    <a:masterClrMapping/>
  </p:clrMapOvr>
  <mc:AlternateContent xmlns:mc="http://schemas.openxmlformats.org/markup-compatibility/2006" xmlns:p14="http://schemas.microsoft.com/office/powerpoint/2010/main">
    <mc:Choice Requires="p14">
      <p:transition spd="slow" p14:dur="2000" advTm="11487"/>
    </mc:Choice>
    <mc:Fallback xmlns="">
      <p:transition spd="slow" advTm="11487"/>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748" y="189041"/>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419230" y="1461549"/>
            <a:ext cx="10515600" cy="4804953"/>
          </a:xfrm>
        </p:spPr>
        <p:txBody>
          <a:bodyPr vert="horz" lIns="91440" tIns="45720" rIns="91440" bIns="45720" rtlCol="0" anchor="t">
            <a:normAutofit lnSpcReduction="10000"/>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allergic reaction</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R</a:t>
            </a:r>
            <a:r>
              <a:rPr lang="en-US">
                <a:latin typeface="Source Sans Pro"/>
                <a:ea typeface="Source Sans Pro"/>
              </a:rPr>
              <a:t>emove allergen.</a:t>
            </a:r>
          </a:p>
          <a:p>
            <a:pPr marL="0" indent="0">
              <a:lnSpc>
                <a:spcPct val="100000"/>
              </a:lnSpc>
              <a:spcBef>
                <a:spcPts val="0"/>
              </a:spcBef>
              <a:buNone/>
            </a:pPr>
            <a:r>
              <a:rPr lang="en-US">
                <a:latin typeface="Source Sans Pro"/>
                <a:ea typeface="Source Sans Pro"/>
              </a:rPr>
              <a:t>    </a:t>
            </a:r>
            <a:r>
              <a:rPr lang="en-US" sz="2400">
                <a:latin typeface="Source Sans Pro"/>
                <a:ea typeface="Source Sans Pro"/>
              </a:rPr>
              <a:t>For </a:t>
            </a:r>
            <a:r>
              <a:rPr lang="en-US" sz="2400">
                <a:solidFill>
                  <a:schemeClr val="accent2"/>
                </a:solidFill>
                <a:latin typeface="Source Sans Pro"/>
                <a:ea typeface="Source Sans Pro"/>
              </a:rPr>
              <a:t>severe allergic reaction </a:t>
            </a:r>
            <a:r>
              <a:rPr lang="en-US" sz="2400">
                <a:latin typeface="Source Sans Pro"/>
                <a:ea typeface="Source Sans Pro"/>
              </a:rPr>
              <a:t>with difficulty breathing:</a:t>
            </a:r>
            <a:endParaRPr lang="en-US" sz="2400"/>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sz="2400">
                <a:latin typeface="Source Sans Pro"/>
                <a:ea typeface="Source Sans Pro"/>
              </a:rPr>
              <a:t>Give intramuscular ADRENALINE without </a:t>
            </a:r>
            <a:r>
              <a:rPr lang="en-US">
                <a:latin typeface="Source Sans Pro"/>
                <a:ea typeface="Source Sans Pro"/>
              </a:rPr>
              <a:t>delay.</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a:t>
            </a:r>
            <a:r>
              <a:rPr lang="en-US" sz="2400">
                <a:latin typeface="Source Sans Pro"/>
                <a:ea typeface="Source Sans Pro"/>
              </a:rPr>
              <a:t> OXYGEN</a:t>
            </a:r>
            <a:r>
              <a:rPr lang="en-US">
                <a:latin typeface="Source Sans Pro"/>
                <a:ea typeface="Source Sans Pro"/>
              </a:rPr>
              <a:t>.</a:t>
            </a:r>
            <a:endParaRPr lang="en-US">
              <a:cs typeface="Calibri"/>
            </a:endParaRPr>
          </a:p>
          <a:p>
            <a:pPr lvl="2">
              <a:lnSpc>
                <a:spcPct val="100000"/>
              </a:lnSpc>
              <a:spcBef>
                <a:spcPts val="0"/>
              </a:spcBef>
            </a:pPr>
            <a:endParaRPr lang="en-US" sz="2400">
              <a:latin typeface="Source Sans Pro"/>
              <a:ea typeface="Source Sans Pro"/>
            </a:endParaRPr>
          </a:p>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asthma/COPD</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SALBUTAMOL.</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OXYGEN if indicated.</a:t>
            </a:r>
            <a:endParaRPr lang="en-US"/>
          </a:p>
          <a:p>
            <a:pPr lvl="1">
              <a:lnSpc>
                <a:spcPct val="100000"/>
              </a:lnSpc>
              <a:spcBef>
                <a:spcPts val="0"/>
              </a:spcBef>
            </a:pPr>
            <a:endParaRPr lang="en-US">
              <a:latin typeface="Source Sans Pro"/>
              <a:ea typeface="Source Sans Pro"/>
            </a:endParaRPr>
          </a:p>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difficulty in breathing and fever</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ANTIBIOTICS as soon as possible.</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If signs of poor perfusion, give IV FLUIDS.</a:t>
            </a:r>
            <a:endParaRPr lang="en-US"/>
          </a:p>
          <a:p>
            <a:pPr>
              <a:lnSpc>
                <a:spcPct val="100000"/>
              </a:lnSpc>
              <a:spcBef>
                <a:spcPts val="0"/>
              </a:spcBef>
            </a:pPr>
            <a:endParaRPr lang="en-US" sz="32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a:latin typeface="Source Sans Pro"/>
              <a:ea typeface="Source Sans Pro"/>
            </a:endParaRPr>
          </a:p>
        </p:txBody>
      </p:sp>
      <p:pic>
        <p:nvPicPr>
          <p:cNvPr id="4" name="Picture 4" descr="Icon&#10;&#10;Description automatically generated">
            <a:extLst>
              <a:ext uri="{FF2B5EF4-FFF2-40B4-BE49-F238E27FC236}">
                <a16:creationId xmlns:a16="http://schemas.microsoft.com/office/drawing/2014/main" id="{B994FD63-CB0B-C4AE-3D84-C1AA96939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2517" y="3210538"/>
            <a:ext cx="4050552" cy="2364336"/>
          </a:xfrm>
          <a:prstGeom prst="rect">
            <a:avLst/>
          </a:prstGeom>
        </p:spPr>
      </p:pic>
    </p:spTree>
    <p:extLst>
      <p:ext uri="{BB962C8B-B14F-4D97-AF65-F5344CB8AC3E}">
        <p14:creationId xmlns:p14="http://schemas.microsoft.com/office/powerpoint/2010/main" val="2153487210"/>
      </p:ext>
    </p:extLst>
  </p:cSld>
  <p:clrMapOvr>
    <a:masterClrMapping/>
  </p:clrMapOvr>
  <mc:AlternateContent xmlns:mc="http://schemas.openxmlformats.org/markup-compatibility/2006" xmlns:p14="http://schemas.microsoft.com/office/powerpoint/2010/main">
    <mc:Choice Requires="p14">
      <p:transition spd="slow" p14:dur="2000" advTm="53813"/>
    </mc:Choice>
    <mc:Fallback xmlns="">
      <p:transition spd="slow" advTm="5381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59" y="185831"/>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382821" y="1296942"/>
            <a:ext cx="8754035" cy="4804953"/>
          </a:xfrm>
        </p:spPr>
        <p:txBody>
          <a:bodyPr vert="horz" lIns="91440" tIns="45720" rIns="91440" bIns="45720" rtlCol="0" anchor="t">
            <a:noAutofit/>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heart attack</a:t>
            </a:r>
            <a:endParaRPr lang="en-US" b="1"/>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G</a:t>
            </a:r>
            <a:r>
              <a:rPr lang="en-US">
                <a:latin typeface="Source Sans Pro"/>
                <a:ea typeface="Source Sans Pro"/>
                <a:cs typeface="Calibri"/>
              </a:rPr>
              <a:t>ive</a:t>
            </a:r>
            <a:r>
              <a:rPr lang="en-US">
                <a:latin typeface="Source Sans Pro"/>
                <a:ea typeface="Source Sans Pro"/>
              </a:rPr>
              <a:t> ASPIRIN</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cs typeface="Calibri"/>
              </a:rPr>
              <a:t>G</a:t>
            </a:r>
            <a:r>
              <a:rPr lang="en-US">
                <a:latin typeface="Source Sans Pro"/>
                <a:ea typeface="Source Sans Pro"/>
              </a:rPr>
              <a:t>ive OXYGEN</a:t>
            </a:r>
            <a:r>
              <a:rPr lang="en-US"/>
              <a:t> w</a:t>
            </a:r>
            <a:r>
              <a:rPr lang="en-US">
                <a:latin typeface="Source Sans Pro"/>
                <a:ea typeface="Source Sans Pro"/>
              </a:rPr>
              <a:t>ith symptoms of shock or difficulty breathing.</a:t>
            </a:r>
          </a:p>
          <a:p>
            <a:pPr marL="457200" lvl="1" indent="0">
              <a:lnSpc>
                <a:spcPct val="100000"/>
              </a:lnSpc>
              <a:spcBef>
                <a:spcPts val="0"/>
              </a:spcBef>
              <a:buNone/>
            </a:pPr>
            <a:r>
              <a:rPr lang="en-US" sz="2000">
                <a:latin typeface="Wingdings"/>
                <a:ea typeface="Source Sans Pro"/>
                <a:sym typeface="Wingdings"/>
              </a:rPr>
              <a:t></a:t>
            </a:r>
            <a:r>
              <a:rPr lang="en-US">
                <a:latin typeface="Source Sans Pro"/>
                <a:ea typeface="Source Sans Pro"/>
              </a:rPr>
              <a:t> If patient has NITROGLYCERIN, assist them in taking it.</a:t>
            </a:r>
            <a:endParaRPr lang="en-US"/>
          </a:p>
          <a:p>
            <a:pPr lvl="1">
              <a:lnSpc>
                <a:spcPct val="100000"/>
              </a:lnSpc>
              <a:spcBef>
                <a:spcPts val="0"/>
              </a:spcBef>
            </a:pPr>
            <a:endParaRPr lang="en-US">
              <a:latin typeface="Source Sans Pro"/>
              <a:ea typeface="Source Sans Pro"/>
            </a:endParaRPr>
          </a:p>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chronic, severe </a:t>
            </a:r>
            <a:r>
              <a:rPr lang="en-US" sz="2400" b="1" err="1">
                <a:latin typeface="Source Sans Pro"/>
                <a:ea typeface="Source Sans Pro"/>
              </a:rPr>
              <a:t>anaemia</a:t>
            </a:r>
            <a:endParaRPr lang="en-US" sz="2400" b="1">
              <a:latin typeface="Source Sans Pro"/>
              <a:ea typeface="Source Sans Pro"/>
            </a:endParaRP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IV FLUIDS slowly. </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Listen</a:t>
            </a:r>
            <a:r>
              <a:rPr lang="en-US" b="1">
                <a:latin typeface="Source Sans Pro"/>
                <a:ea typeface="Source Sans Pro"/>
              </a:rPr>
              <a:t> </a:t>
            </a:r>
            <a:r>
              <a:rPr lang="en-US">
                <a:latin typeface="Source Sans Pro"/>
                <a:ea typeface="Source Sans Pro"/>
              </a:rPr>
              <a:t>frequently</a:t>
            </a:r>
            <a:r>
              <a:rPr lang="en-US" b="1">
                <a:latin typeface="Source Sans Pro"/>
                <a:ea typeface="Source Sans Pro"/>
              </a:rPr>
              <a:t> </a:t>
            </a:r>
            <a:r>
              <a:rPr lang="en-US">
                <a:latin typeface="Source Sans Pro"/>
                <a:ea typeface="Source Sans Pro"/>
              </a:rPr>
              <a:t>for crackles in the lungs (fluid overload)  </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Prepare for handover/transfer for possible BLOOD TRANSFUSION.</a:t>
            </a:r>
            <a:endParaRPr lang="en-US"/>
          </a:p>
          <a:p>
            <a:pPr lvl="2">
              <a:lnSpc>
                <a:spcPct val="100000"/>
              </a:lnSpc>
              <a:spcBef>
                <a:spcPts val="0"/>
              </a:spcBef>
            </a:pPr>
            <a:endParaRPr lang="en-US" sz="2400">
              <a:latin typeface="Source Sans Pro"/>
              <a:ea typeface="Source Sans Pro"/>
            </a:endParaRPr>
          </a:p>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diabetic ketoacidosis (DKA)</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IV FLUIDS.</a:t>
            </a:r>
            <a:endParaRPr lang="en-US"/>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Prepare for urgent transfer.</a:t>
            </a:r>
            <a:endParaRPr lang="en-US"/>
          </a:p>
          <a:p>
            <a:pPr lvl="2">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p:txBody>
      </p:sp>
      <p:pic>
        <p:nvPicPr>
          <p:cNvPr id="4" name="Picture 3">
            <a:extLst>
              <a:ext uri="{FF2B5EF4-FFF2-40B4-BE49-F238E27FC236}">
                <a16:creationId xmlns:a16="http://schemas.microsoft.com/office/drawing/2014/main" id="{AEB9318E-DA65-81A8-A443-F0BAAB68E7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1018" y="1712600"/>
            <a:ext cx="4559681" cy="3180676"/>
          </a:xfrm>
          <a:prstGeom prst="rect">
            <a:avLst/>
          </a:prstGeom>
        </p:spPr>
      </p:pic>
    </p:spTree>
    <p:extLst>
      <p:ext uri="{BB962C8B-B14F-4D97-AF65-F5344CB8AC3E}">
        <p14:creationId xmlns:p14="http://schemas.microsoft.com/office/powerpoint/2010/main" val="954873400"/>
      </p:ext>
    </p:extLst>
  </p:cSld>
  <p:clrMapOvr>
    <a:masterClrMapping/>
  </p:clrMapOvr>
  <mc:AlternateContent xmlns:mc="http://schemas.openxmlformats.org/markup-compatibility/2006" xmlns:p14="http://schemas.microsoft.com/office/powerpoint/2010/main">
    <mc:Choice Requires="p14">
      <p:transition spd="slow" p14:dur="2000" advTm="57175"/>
    </mc:Choice>
    <mc:Fallback xmlns="">
      <p:transition spd="slow" advTm="57175"/>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24" y="260537"/>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375024" y="1580777"/>
            <a:ext cx="10515600" cy="4804953"/>
          </a:xfrm>
        </p:spPr>
        <p:txBody>
          <a:bodyPr vert="horz" lIns="91440" tIns="45720" rIns="91440" bIns="45720" rtlCol="0" anchor="t">
            <a:normAutofit/>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opioid overdose</a:t>
            </a:r>
            <a:endParaRPr lang="en-US" sz="2400" b="1" i="1">
              <a:latin typeface="Source Sans Pro"/>
              <a:ea typeface="Source Sans Pro"/>
            </a:endParaRPr>
          </a:p>
          <a:p>
            <a:pPr marL="457200" lvl="1" indent="0">
              <a:lnSpc>
                <a:spcPct val="100000"/>
              </a:lnSpc>
              <a:spcBef>
                <a:spcPts val="0"/>
              </a:spcBef>
              <a:buNone/>
            </a:pPr>
            <a:r>
              <a:rPr lang="en-US" sz="2000">
                <a:latin typeface="Source Sans Pro"/>
                <a:ea typeface="Source Sans Pro"/>
                <a:sym typeface="Wingdings" pitchFamily="2" charset="2"/>
              </a:rPr>
              <a:t></a:t>
            </a:r>
            <a:r>
              <a:rPr lang="en-US">
                <a:latin typeface="Source Sans Pro"/>
                <a:ea typeface="Source Sans Pro"/>
              </a:rPr>
              <a:t>Support breathing with a BAG-VALVE-MASK as needed.</a:t>
            </a:r>
            <a:endParaRPr lang="en-US">
              <a:latin typeface="Source Sans Pro"/>
              <a:ea typeface="Source Sans Pro"/>
              <a:cs typeface="Calibri"/>
            </a:endParaRPr>
          </a:p>
          <a:p>
            <a:pPr marL="457200" lvl="1" indent="0">
              <a:lnSpc>
                <a:spcPct val="100000"/>
              </a:lnSpc>
              <a:spcBef>
                <a:spcPts val="0"/>
              </a:spcBef>
              <a:buNone/>
            </a:pPr>
            <a:r>
              <a:rPr lang="en-US" sz="2000">
                <a:latin typeface="Source Sans Pro"/>
                <a:ea typeface="Source Sans Pro"/>
                <a:sym typeface="Wingdings" pitchFamily="2" charset="2"/>
              </a:rPr>
              <a:t></a:t>
            </a:r>
            <a:r>
              <a:rPr lang="en-US">
                <a:latin typeface="Source Sans Pro"/>
                <a:ea typeface="Source Sans Pro"/>
              </a:rPr>
              <a:t>Give NALOXONE.</a:t>
            </a:r>
            <a:endParaRPr lang="en-US">
              <a:latin typeface="Source Sans Pro"/>
              <a:ea typeface="Source Sans Pro"/>
              <a:cs typeface="Calibri"/>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large pleural effusion </a:t>
            </a:r>
            <a:r>
              <a:rPr lang="en-US" sz="2400">
                <a:latin typeface="Source Sans Pro"/>
                <a:ea typeface="Source Sans Pro"/>
              </a:rPr>
              <a:t>or </a:t>
            </a:r>
            <a:r>
              <a:rPr lang="en-US" sz="2400" b="1" err="1">
                <a:latin typeface="Source Sans Pro"/>
                <a:ea typeface="Source Sans Pro"/>
              </a:rPr>
              <a:t>haemothorax</a:t>
            </a:r>
            <a:endParaRPr lang="en-US" sz="2400" b="1" err="1">
              <a:latin typeface="Source Sans Pro"/>
              <a:ea typeface="Source Sans Pro"/>
              <a:cs typeface="Calibri"/>
            </a:endParaRPr>
          </a:p>
          <a:p>
            <a:pPr marL="457200" lvl="1" indent="0">
              <a:lnSpc>
                <a:spcPct val="100000"/>
              </a:lnSpc>
              <a:spcBef>
                <a:spcPts val="0"/>
              </a:spcBef>
              <a:buNone/>
            </a:pPr>
            <a:r>
              <a:rPr lang="en-US" sz="2000">
                <a:latin typeface="Source Sans Pro"/>
                <a:ea typeface="Source Sans Pro"/>
                <a:sym typeface="Wingdings" pitchFamily="2" charset="2"/>
              </a:rPr>
              <a:t></a:t>
            </a:r>
            <a:r>
              <a:rPr lang="en-US">
                <a:latin typeface="Source Sans Pro"/>
                <a:ea typeface="Source Sans Pro"/>
              </a:rPr>
              <a:t>Give OXYGEN.</a:t>
            </a:r>
            <a:endParaRPr lang="en-US">
              <a:latin typeface="Source Sans Pro"/>
              <a:ea typeface="Source Sans Pro"/>
              <a:cs typeface="Calibri"/>
            </a:endParaRPr>
          </a:p>
          <a:p>
            <a:pPr marL="457200" lvl="1" indent="0">
              <a:lnSpc>
                <a:spcPct val="100000"/>
              </a:lnSpc>
              <a:spcBef>
                <a:spcPts val="0"/>
              </a:spcBef>
              <a:buNone/>
            </a:pPr>
            <a:r>
              <a:rPr lang="en-US" sz="2000">
                <a:latin typeface="Source Sans Pro"/>
                <a:ea typeface="Source Sans Pro"/>
                <a:sym typeface="Wingdings" pitchFamily="2" charset="2"/>
              </a:rPr>
              <a:t></a:t>
            </a:r>
            <a:r>
              <a:rPr lang="en-US">
                <a:latin typeface="Source Sans Pro"/>
                <a:ea typeface="Source Sans Pro"/>
              </a:rPr>
              <a:t>Arrange for urgent HANDOVER/TRANSFER.</a:t>
            </a:r>
            <a:endParaRPr lang="en-US" sz="2000">
              <a:latin typeface="Source Sans Pro"/>
              <a:ea typeface="Source Sans Pro"/>
              <a:cs typeface="Calibri"/>
            </a:endParaRPr>
          </a:p>
          <a:p>
            <a:pPr marL="457200" lvl="1" indent="0">
              <a:lnSpc>
                <a:spcPct val="100000"/>
              </a:lnSpc>
              <a:spcBef>
                <a:spcPts val="0"/>
              </a:spcBef>
              <a:buNone/>
            </a:pPr>
            <a:r>
              <a:rPr lang="en-US" sz="2000">
                <a:latin typeface="Source Sans Pro"/>
                <a:ea typeface="Source Sans Pro"/>
                <a:cs typeface="Calibri"/>
                <a:sym typeface="Wingdings" pitchFamily="2" charset="2"/>
              </a:rPr>
              <a:t></a:t>
            </a:r>
            <a:r>
              <a:rPr lang="en-US" sz="2400">
                <a:latin typeface="Source Sans Pro"/>
                <a:ea typeface="Source Sans Pro"/>
              </a:rPr>
              <a:t>Patient requires CHEST TUBE or drain.</a:t>
            </a:r>
            <a:endParaRPr lang="en-US" sz="2400">
              <a:latin typeface="Source Sans Pro"/>
              <a:ea typeface="Source Sans Pro"/>
              <a:cs typeface="Calibri"/>
            </a:endParaRPr>
          </a:p>
          <a:p>
            <a:pPr>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p:txBody>
      </p:sp>
      <p:pic>
        <p:nvPicPr>
          <p:cNvPr id="4" name="Picture 5" descr="A picture containing text, businesscard, vector graphics&#10;&#10;Description automatically generated">
            <a:extLst>
              <a:ext uri="{FF2B5EF4-FFF2-40B4-BE49-F238E27FC236}">
                <a16:creationId xmlns:a16="http://schemas.microsoft.com/office/drawing/2014/main" id="{9329C1CD-DBE5-EDB6-CB22-E034FE9EA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4165" y="1023059"/>
            <a:ext cx="2982258" cy="3138470"/>
          </a:xfrm>
          <a:prstGeom prst="rect">
            <a:avLst/>
          </a:prstGeom>
        </p:spPr>
      </p:pic>
    </p:spTree>
    <p:extLst>
      <p:ext uri="{BB962C8B-B14F-4D97-AF65-F5344CB8AC3E}">
        <p14:creationId xmlns:p14="http://schemas.microsoft.com/office/powerpoint/2010/main" val="2654894668"/>
      </p:ext>
    </p:extLst>
  </p:cSld>
  <p:clrMapOvr>
    <a:masterClrMapping/>
  </p:clrMapOvr>
  <mc:AlternateContent xmlns:mc="http://schemas.openxmlformats.org/markup-compatibility/2006" xmlns:p14="http://schemas.microsoft.com/office/powerpoint/2010/main">
    <mc:Choice Requires="p14">
      <p:transition spd="slow" p14:dur="2000" advTm="36112"/>
    </mc:Choice>
    <mc:Fallback xmlns="">
      <p:transition spd="slow" advTm="3611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90" y="168436"/>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516590" y="1493999"/>
            <a:ext cx="11287417" cy="4841151"/>
          </a:xfrm>
        </p:spPr>
        <p:txBody>
          <a:bodyPr vert="horz" lIns="91440" tIns="45720" rIns="91440" bIns="45720" rtlCol="0" anchor="t">
            <a:normAutofit/>
          </a:bodyPr>
          <a:lstStyle/>
          <a:p>
            <a:pPr marL="0" indent="0">
              <a:lnSpc>
                <a:spcPct val="100000"/>
              </a:lnSpc>
              <a:spcBef>
                <a:spcPts val="0"/>
              </a:spcBef>
              <a:buNone/>
            </a:pPr>
            <a:r>
              <a:rPr lang="en-US" sz="2400">
                <a:latin typeface="Source Sans Pro"/>
                <a:ea typeface="Source Sans Pro"/>
              </a:rPr>
              <a:t>If suspected </a:t>
            </a:r>
            <a:r>
              <a:rPr lang="en-US" sz="2400" b="1">
                <a:latin typeface="Source Sans Pro"/>
                <a:ea typeface="Source Sans Pro"/>
              </a:rPr>
              <a:t>trauma</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Give OXYGEN.</a:t>
            </a:r>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If </a:t>
            </a:r>
            <a:r>
              <a:rPr lang="en-US">
                <a:solidFill>
                  <a:schemeClr val="accent2"/>
                </a:solidFill>
                <a:latin typeface="Source Sans Pro"/>
                <a:ea typeface="Source Sans Pro"/>
              </a:rPr>
              <a:t>tension pneumothorax</a:t>
            </a:r>
            <a:r>
              <a:rPr lang="en-US">
                <a:solidFill>
                  <a:srgbClr val="FF0000"/>
                </a:solidFill>
                <a:latin typeface="Source Sans Pro"/>
                <a:ea typeface="Source Sans Pro"/>
              </a:rPr>
              <a:t> </a:t>
            </a:r>
            <a:r>
              <a:rPr lang="en-US">
                <a:latin typeface="Source Sans Pro"/>
                <a:ea typeface="Source Sans Pro"/>
              </a:rPr>
              <a:t>is suspected, perform NEEDLE DECOMPRESSION as soon as possible</a:t>
            </a:r>
          </a:p>
          <a:p>
            <a:pPr lvl="2">
              <a:lnSpc>
                <a:spcPct val="100000"/>
              </a:lnSpc>
              <a:spcBef>
                <a:spcPts val="0"/>
              </a:spcBef>
            </a:pPr>
            <a:r>
              <a:rPr lang="en-US" sz="2400">
                <a:latin typeface="Source Sans Pro"/>
                <a:ea typeface="Source Sans Pro"/>
              </a:rPr>
              <a:t>Prepare for rapid transfer for chest tube insertion.</a:t>
            </a:r>
            <a:endParaRPr lang="en-US" sz="2400"/>
          </a:p>
          <a:p>
            <a:pPr marL="457200" lvl="1" indent="0">
              <a:lnSpc>
                <a:spcPct val="100000"/>
              </a:lnSpc>
              <a:spcBef>
                <a:spcPts val="0"/>
              </a:spcBef>
              <a:buNone/>
            </a:pPr>
            <a:r>
              <a:rPr lang="en-US" sz="2000">
                <a:latin typeface="Wingdings"/>
                <a:ea typeface="Source Sans Pro"/>
                <a:sym typeface="Wingdings"/>
              </a:rPr>
              <a:t></a:t>
            </a:r>
            <a:r>
              <a:rPr lang="en-US">
                <a:latin typeface="Calibri"/>
                <a:ea typeface="Source Sans Pro"/>
                <a:cs typeface="Calibri"/>
              </a:rPr>
              <a:t> </a:t>
            </a:r>
            <a:r>
              <a:rPr lang="en-US">
                <a:latin typeface="Source Sans Pro"/>
                <a:ea typeface="Source Sans Pro"/>
              </a:rPr>
              <a:t>If tension pneumothorax or cardiac tamponade, give IV FLUIDS.</a:t>
            </a:r>
            <a:endParaRPr lang="en-US">
              <a:solidFill>
                <a:srgbClr val="FF0000"/>
              </a:solidFill>
              <a:latin typeface="Source Sans Pro"/>
              <a:ea typeface="Source Sans Pro"/>
            </a:endParaRPr>
          </a:p>
          <a:p>
            <a:pPr marL="457200" lvl="1" indent="0">
              <a:lnSpc>
                <a:spcPct val="100000"/>
              </a:lnSpc>
              <a:spcBef>
                <a:spcPts val="0"/>
              </a:spcBef>
              <a:buNone/>
            </a:pPr>
            <a:r>
              <a:rPr lang="en-US">
                <a:latin typeface="Wingdings"/>
                <a:ea typeface="Source Sans Pro"/>
                <a:sym typeface="Wingdings"/>
              </a:rPr>
              <a:t></a:t>
            </a:r>
            <a:r>
              <a:rPr lang="en-US" sz="2800">
                <a:latin typeface="Calibri"/>
                <a:ea typeface="Source Sans Pro"/>
                <a:cs typeface="Calibri"/>
              </a:rPr>
              <a:t> </a:t>
            </a:r>
            <a:r>
              <a:rPr lang="en-US">
                <a:latin typeface="Calibri"/>
                <a:ea typeface="Source Sans Pro"/>
                <a:cs typeface="Calibri"/>
              </a:rPr>
              <a:t> </a:t>
            </a:r>
            <a:r>
              <a:rPr lang="en-US">
                <a:latin typeface="Source Sans Pro"/>
                <a:ea typeface="Source Sans Pro"/>
              </a:rPr>
              <a:t>Treat </a:t>
            </a:r>
            <a:r>
              <a:rPr lang="en-US">
                <a:solidFill>
                  <a:schemeClr val="accent2"/>
                </a:solidFill>
                <a:latin typeface="Source Sans Pro"/>
                <a:ea typeface="Source Sans Pro"/>
              </a:rPr>
              <a:t>sucking chest wounds</a:t>
            </a:r>
            <a:r>
              <a:rPr lang="en-US">
                <a:latin typeface="Source Sans Pro"/>
                <a:ea typeface="Source Sans Pro"/>
              </a:rPr>
              <a:t> with a 3-sided occlusive dressing.</a:t>
            </a:r>
            <a:endParaRPr lang="en-US"/>
          </a:p>
          <a:p>
            <a:pPr lvl="2">
              <a:lnSpc>
                <a:spcPct val="100000"/>
              </a:lnSpc>
              <a:spcBef>
                <a:spcPts val="0"/>
              </a:spcBef>
            </a:pPr>
            <a:r>
              <a:rPr lang="en-US" sz="2400">
                <a:latin typeface="Source Sans Pro"/>
                <a:ea typeface="Source Sans Pro"/>
              </a:rPr>
              <a:t>Prepare for rapid transfer for chest tube insertion.</a:t>
            </a:r>
            <a:endParaRPr lang="en-US"/>
          </a:p>
          <a:p>
            <a:pPr lvl="2">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a:p>
            <a:pPr lvl="1">
              <a:lnSpc>
                <a:spcPct val="100000"/>
              </a:lnSpc>
              <a:spcBef>
                <a:spcPts val="0"/>
              </a:spcBef>
            </a:pPr>
            <a:endParaRPr lang="en-US">
              <a:latin typeface="Source Sans Pro"/>
              <a:ea typeface="Source Sans Pro"/>
            </a:endParaRPr>
          </a:p>
          <a:p>
            <a:pPr lvl="1">
              <a:lnSpc>
                <a:spcPct val="100000"/>
              </a:lnSpc>
              <a:spcBef>
                <a:spcPts val="0"/>
              </a:spcBef>
            </a:pPr>
            <a:endParaRPr lang="en-US">
              <a:latin typeface="Source Sans Pro"/>
              <a:ea typeface="Source Sans Pro"/>
            </a:endParaRPr>
          </a:p>
          <a:p>
            <a:pPr>
              <a:lnSpc>
                <a:spcPct val="100000"/>
              </a:lnSpc>
              <a:spcBef>
                <a:spcPts val="0"/>
              </a:spcBef>
            </a:pPr>
            <a:endParaRPr lang="en-US" sz="2400">
              <a:latin typeface="Source Sans Pro"/>
              <a:ea typeface="Source Sans Pro"/>
            </a:endParaRPr>
          </a:p>
        </p:txBody>
      </p:sp>
      <p:pic>
        <p:nvPicPr>
          <p:cNvPr id="4" name="Picture 4" descr="A picture containing text, vector graphics&#10;&#10;Description automatically generated">
            <a:extLst>
              <a:ext uri="{FF2B5EF4-FFF2-40B4-BE49-F238E27FC236}">
                <a16:creationId xmlns:a16="http://schemas.microsoft.com/office/drawing/2014/main" id="{564EF375-8E24-49BE-7E13-9538DF16B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8036" y="3914575"/>
            <a:ext cx="2743200" cy="1913114"/>
          </a:xfrm>
          <a:prstGeom prst="rect">
            <a:avLst/>
          </a:prstGeom>
        </p:spPr>
      </p:pic>
    </p:spTree>
    <p:extLst>
      <p:ext uri="{BB962C8B-B14F-4D97-AF65-F5344CB8AC3E}">
        <p14:creationId xmlns:p14="http://schemas.microsoft.com/office/powerpoint/2010/main" val="3804707133"/>
      </p:ext>
    </p:extLst>
  </p:cSld>
  <p:clrMapOvr>
    <a:masterClrMapping/>
  </p:clrMapOvr>
  <mc:AlternateContent xmlns:mc="http://schemas.openxmlformats.org/markup-compatibility/2006" xmlns:p14="http://schemas.microsoft.com/office/powerpoint/2010/main">
    <mc:Choice Requires="p14">
      <p:transition spd="slow" p14:dur="2000" advTm="43202"/>
    </mc:Choice>
    <mc:Fallback xmlns="">
      <p:transition spd="slow" advTm="4320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BBEFCAEF-52DE-447D-D0F3-CE43A10DFB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3046" y="3115544"/>
            <a:ext cx="2876228" cy="3029796"/>
          </a:xfrm>
          <a:prstGeom prst="rect">
            <a:avLst/>
          </a:prstGeom>
        </p:spPr>
      </p:pic>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875985" y="1687217"/>
            <a:ext cx="10515600" cy="4804953"/>
          </a:xfrm>
        </p:spPr>
        <p:txBody>
          <a:bodyPr vert="horz" lIns="91440" tIns="45720" rIns="91440" bIns="45720" rtlCol="0" anchor="t">
            <a:normAutofit/>
          </a:bodyPr>
          <a:lstStyle/>
          <a:p>
            <a:pPr marL="0" indent="0">
              <a:lnSpc>
                <a:spcPct val="100000"/>
              </a:lnSpc>
              <a:spcBef>
                <a:spcPts val="0"/>
              </a:spcBef>
              <a:buNone/>
            </a:pPr>
            <a:r>
              <a:rPr lang="en-US"/>
              <a:t>If suspected </a:t>
            </a:r>
            <a:r>
              <a:rPr lang="en-US" b="1"/>
              <a:t>acute chest syndrome </a:t>
            </a:r>
            <a:r>
              <a:rPr lang="en-US"/>
              <a:t>(sickle cell patients)</a:t>
            </a:r>
            <a:endParaRPr lang="en-US" i="1">
              <a:cs typeface="Calibri" panose="020F0502020204030204"/>
            </a:endParaRPr>
          </a:p>
          <a:p>
            <a:pPr marL="457200" lvl="1" indent="0">
              <a:lnSpc>
                <a:spcPct val="100000"/>
              </a:lnSpc>
              <a:spcBef>
                <a:spcPts val="0"/>
              </a:spcBef>
              <a:buNone/>
            </a:pPr>
            <a:r>
              <a:rPr lang="en-US" sz="2000">
                <a:latin typeface="Wingdings"/>
                <a:sym typeface="Wingdings"/>
              </a:rPr>
              <a:t></a:t>
            </a:r>
            <a:r>
              <a:rPr lang="en-US"/>
              <a:t> Give OXYGEN.</a:t>
            </a:r>
            <a:endParaRPr lang="en-US">
              <a:cs typeface="Calibri"/>
            </a:endParaRPr>
          </a:p>
          <a:p>
            <a:pPr marL="457200" lvl="1" indent="0">
              <a:lnSpc>
                <a:spcPct val="100000"/>
              </a:lnSpc>
              <a:spcBef>
                <a:spcPts val="0"/>
              </a:spcBef>
              <a:buNone/>
            </a:pPr>
            <a:r>
              <a:rPr lang="en-US" sz="2000">
                <a:latin typeface="Wingdings"/>
                <a:sym typeface="Wingdings"/>
              </a:rPr>
              <a:t></a:t>
            </a:r>
            <a:r>
              <a:rPr lang="en-US"/>
              <a:t> </a:t>
            </a:r>
            <a:r>
              <a:rPr lang="en-US" sz="2400"/>
              <a:t>Give IV FLUIDS.</a:t>
            </a:r>
            <a:endParaRPr lang="en-US" sz="2400">
              <a:cs typeface="Calibri"/>
            </a:endParaRPr>
          </a:p>
          <a:p>
            <a:pPr marL="457200" lvl="1" indent="0">
              <a:lnSpc>
                <a:spcPct val="100000"/>
              </a:lnSpc>
              <a:spcBef>
                <a:spcPts val="0"/>
              </a:spcBef>
              <a:buNone/>
            </a:pPr>
            <a:r>
              <a:rPr lang="en-US" sz="2000">
                <a:latin typeface="Wingdings"/>
                <a:sym typeface="Wingdings"/>
              </a:rPr>
              <a:t></a:t>
            </a:r>
            <a:r>
              <a:rPr lang="en-US"/>
              <a:t> May need HANDOVER/TRANSFER </a:t>
            </a:r>
            <a:endParaRPr lang="en-US" sz="2400">
              <a:cs typeface="Calibri"/>
            </a:endParaRPr>
          </a:p>
          <a:p>
            <a:pPr marL="0" indent="0">
              <a:lnSpc>
                <a:spcPct val="100000"/>
              </a:lnSpc>
              <a:spcBef>
                <a:spcPts val="0"/>
              </a:spcBef>
              <a:buNone/>
            </a:pPr>
            <a:endParaRPr lang="en-US" sz="2400">
              <a:cs typeface="Calibri"/>
            </a:endParaRPr>
          </a:p>
          <a:p>
            <a:pPr lvl="1">
              <a:lnSpc>
                <a:spcPct val="100000"/>
              </a:lnSpc>
              <a:spcBef>
                <a:spcPts val="0"/>
              </a:spcBef>
            </a:pPr>
            <a:endParaRPr lang="en-US"/>
          </a:p>
          <a:p>
            <a:pPr lvl="1">
              <a:lnSpc>
                <a:spcPct val="100000"/>
              </a:lnSpc>
              <a:spcBef>
                <a:spcPts val="0"/>
              </a:spcBef>
            </a:pPr>
            <a:endParaRPr lang="en-US"/>
          </a:p>
          <a:p>
            <a:pPr>
              <a:lnSpc>
                <a:spcPct val="100000"/>
              </a:lnSpc>
              <a:spcBef>
                <a:spcPts val="0"/>
              </a:spcBef>
            </a:pPr>
            <a:endParaRPr lang="en-US" sz="2400"/>
          </a:p>
          <a:p>
            <a:pPr lvl="1">
              <a:lnSpc>
                <a:spcPct val="100000"/>
              </a:lnSpc>
              <a:spcBef>
                <a:spcPts val="0"/>
              </a:spcBef>
            </a:pPr>
            <a:endParaRPr lang="en-US"/>
          </a:p>
          <a:p>
            <a:pPr lvl="1">
              <a:lnSpc>
                <a:spcPct val="100000"/>
              </a:lnSpc>
              <a:spcBef>
                <a:spcPts val="0"/>
              </a:spcBef>
            </a:pPr>
            <a:endParaRPr lang="en-US"/>
          </a:p>
          <a:p>
            <a:pPr>
              <a:lnSpc>
                <a:spcPct val="100000"/>
              </a:lnSpc>
              <a:spcBef>
                <a:spcPts val="0"/>
              </a:spcBef>
            </a:pPr>
            <a:endParaRPr lang="en-US"/>
          </a:p>
        </p:txBody>
      </p:sp>
      <p:pic>
        <p:nvPicPr>
          <p:cNvPr id="4" name="Picture 4" descr="A picture containing logo&#10;&#10;Description automatically generated">
            <a:extLst>
              <a:ext uri="{FF2B5EF4-FFF2-40B4-BE49-F238E27FC236}">
                <a16:creationId xmlns:a16="http://schemas.microsoft.com/office/drawing/2014/main" id="{EAA69109-9FFF-064C-59B9-2117C3CBED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4183" y="3800475"/>
            <a:ext cx="2869205" cy="2001662"/>
          </a:xfrm>
          <a:prstGeom prst="rect">
            <a:avLst/>
          </a:prstGeom>
        </p:spPr>
      </p:pic>
    </p:spTree>
    <p:extLst>
      <p:ext uri="{BB962C8B-B14F-4D97-AF65-F5344CB8AC3E}">
        <p14:creationId xmlns:p14="http://schemas.microsoft.com/office/powerpoint/2010/main" val="2856714765"/>
      </p:ext>
    </p:extLst>
  </p:cSld>
  <p:clrMapOvr>
    <a:masterClrMapping/>
  </p:clrMapOvr>
  <mc:AlternateContent xmlns:mc="http://schemas.openxmlformats.org/markup-compatibility/2006" xmlns:p14="http://schemas.microsoft.com/office/powerpoint/2010/main">
    <mc:Choice Requires="p14">
      <p:transition spd="slow" p14:dur="2000" advTm="14299"/>
    </mc:Choice>
    <mc:Fallback xmlns="">
      <p:transition spd="slow" advTm="14299"/>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4</a:t>
            </a:r>
          </a:p>
        </p:txBody>
      </p:sp>
      <p:sp>
        <p:nvSpPr>
          <p:cNvPr id="3" name="Content Placeholder 2"/>
          <p:cNvSpPr>
            <a:spLocks noGrp="1"/>
          </p:cNvSpPr>
          <p:nvPr>
            <p:ph idx="1"/>
          </p:nvPr>
        </p:nvSpPr>
        <p:spPr>
          <a:xfrm>
            <a:off x="838200" y="2320236"/>
            <a:ext cx="10515600" cy="3899589"/>
          </a:xfrm>
        </p:spPr>
        <p:txBody>
          <a:bodyPr>
            <a:normAutofit/>
          </a:bodyPr>
          <a:lstStyle/>
          <a:p>
            <a:pPr marL="0" indent="0">
              <a:buNone/>
            </a:pPr>
            <a:r>
              <a:rPr lang="en-US" sz="2400">
                <a:latin typeface="Source Sans Pro" panose="020B0503030403020204" pitchFamily="34" charset="0"/>
                <a:ea typeface="Source Sans Pro" panose="020B0503030403020204" pitchFamily="34" charset="0"/>
              </a:rPr>
              <a:t>DIB, coughing and you suspect choking</a:t>
            </a:r>
          </a:p>
          <a:p>
            <a:pPr marL="0" indent="0">
              <a:buNone/>
            </a:pPr>
            <a:r>
              <a:rPr lang="en-US" sz="2400">
                <a:latin typeface="Source Sans Pro" panose="020B0503030403020204" pitchFamily="34" charset="0"/>
                <a:ea typeface="Source Sans Pro" panose="020B0503030403020204" pitchFamily="34" charset="0"/>
              </a:rPr>
              <a:t>1.</a:t>
            </a:r>
          </a:p>
          <a:p>
            <a:pPr marL="0" indent="0">
              <a:buNone/>
            </a:pPr>
            <a:r>
              <a:rPr lang="en-US" sz="2400">
                <a:latin typeface="Source Sans Pro" panose="020B0503030403020204" pitchFamily="34" charset="0"/>
                <a:ea typeface="Source Sans Pro" panose="020B0503030403020204" pitchFamily="34" charset="0"/>
              </a:rPr>
              <a:t>2.</a:t>
            </a:r>
          </a:p>
          <a:p>
            <a:pPr marL="0" indent="0">
              <a:buNone/>
            </a:pPr>
            <a:endParaRPr lang="en-US" sz="2400">
              <a:latin typeface="Source Sans Pro" panose="020B0503030403020204" pitchFamily="34" charset="0"/>
              <a:ea typeface="Source Sans Pro" panose="020B0503030403020204" pitchFamily="34" charset="0"/>
            </a:endParaRPr>
          </a:p>
          <a:p>
            <a:pPr marL="0" indent="0">
              <a:buNone/>
            </a:pPr>
            <a:r>
              <a:rPr lang="en-US" sz="2400">
                <a:latin typeface="Source Sans Pro" panose="020B0503030403020204" pitchFamily="34" charset="0"/>
                <a:ea typeface="Source Sans Pro" panose="020B0503030403020204" pitchFamily="34" charset="0"/>
              </a:rPr>
              <a:t>DIB, high fever, cough and you suspect serious infection</a:t>
            </a:r>
          </a:p>
          <a:p>
            <a:pPr marL="0" indent="0">
              <a:buNone/>
            </a:pPr>
            <a:r>
              <a:rPr lang="en-US" sz="2400">
                <a:latin typeface="Source Sans Pro" panose="020B0503030403020204" pitchFamily="34" charset="0"/>
                <a:ea typeface="Source Sans Pro" panose="020B0503030403020204" pitchFamily="34" charset="0"/>
              </a:rPr>
              <a:t>1.</a:t>
            </a:r>
          </a:p>
          <a:p>
            <a:pPr marL="0" indent="0">
              <a:buNone/>
            </a:pPr>
            <a:r>
              <a:rPr lang="en-US" sz="2400">
                <a:latin typeface="Source Sans Pro" panose="020B0503030403020204" pitchFamily="34" charset="0"/>
                <a:ea typeface="Source Sans Pro" panose="020B0503030403020204" pitchFamily="34" charset="0"/>
              </a:rPr>
              <a:t>2. </a:t>
            </a:r>
          </a:p>
        </p:txBody>
      </p:sp>
      <p:sp>
        <p:nvSpPr>
          <p:cNvPr id="4" name="Rectangle 3"/>
          <p:cNvSpPr/>
          <p:nvPr/>
        </p:nvSpPr>
        <p:spPr>
          <a:xfrm>
            <a:off x="838200" y="1338631"/>
            <a:ext cx="8133272" cy="830997"/>
          </a:xfrm>
          <a:prstGeom prst="rect">
            <a:avLst/>
          </a:prstGeom>
        </p:spPr>
        <p:txBody>
          <a:bodyPr wrap="square">
            <a:spAutoFit/>
          </a:bodyPr>
          <a:lstStyle/>
          <a:p>
            <a:r>
              <a:rPr lang="en-US" sz="2400">
                <a:latin typeface="Source Sans Pro" panose="020B0503030403020204" pitchFamily="34" charset="0"/>
                <a:ea typeface="Source Sans Pro" panose="020B0503030403020204" pitchFamily="34" charset="0"/>
                <a:cs typeface="Calibri" charset="0"/>
                <a:sym typeface="Economica"/>
              </a:rPr>
              <a:t>Using the workbook section above, list what you would DO to manage a person who presents with:</a:t>
            </a:r>
            <a:endParaRPr lang="en-US" sz="2400">
              <a:latin typeface="Source Sans Pro" panose="020B0503030403020204" pitchFamily="34" charset="0"/>
              <a:ea typeface="Source Sans Pro" panose="020B0503030403020204" pitchFamily="34" charset="0"/>
              <a:cs typeface="Calibri" charset="0"/>
            </a:endParaRPr>
          </a:p>
        </p:txBody>
      </p:sp>
      <p:pic>
        <p:nvPicPr>
          <p:cNvPr id="6" name="Picture 5"/>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2676280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4</a:t>
            </a:r>
          </a:p>
        </p:txBody>
      </p:sp>
      <p:sp>
        <p:nvSpPr>
          <p:cNvPr id="3" name="Content Placeholder 2"/>
          <p:cNvSpPr>
            <a:spLocks noGrp="1"/>
          </p:cNvSpPr>
          <p:nvPr>
            <p:ph idx="1"/>
          </p:nvPr>
        </p:nvSpPr>
        <p:spPr>
          <a:xfrm>
            <a:off x="838200" y="2277374"/>
            <a:ext cx="10515600" cy="3899589"/>
          </a:xfrm>
        </p:spPr>
        <p:txBody>
          <a:bodyPr>
            <a:normAutofit/>
          </a:bodyPr>
          <a:lstStyle/>
          <a:p>
            <a:pPr marL="0" indent="0">
              <a:buNone/>
            </a:pPr>
            <a:r>
              <a:rPr lang="en-US" sz="2400">
                <a:latin typeface="Source Sans Pro" panose="020B0503030403020204" pitchFamily="34" charset="0"/>
                <a:ea typeface="Source Sans Pro" panose="020B0503030403020204" pitchFamily="34" charset="0"/>
              </a:rPr>
              <a:t>DIB, hoarse voice and stridor on breathing in.  You suspect airway inflammation</a:t>
            </a:r>
          </a:p>
          <a:p>
            <a:pPr marL="0" indent="0">
              <a:buNone/>
            </a:pPr>
            <a:endParaRPr lang="en-US" sz="2400">
              <a:latin typeface="Source Sans Pro" panose="020B0503030403020204" pitchFamily="34" charset="0"/>
              <a:ea typeface="Source Sans Pro" panose="020B0503030403020204" pitchFamily="34" charset="0"/>
            </a:endParaRPr>
          </a:p>
          <a:p>
            <a:pPr marL="0" indent="0">
              <a:buNone/>
            </a:pPr>
            <a:r>
              <a:rPr lang="en-US" sz="2400">
                <a:latin typeface="Source Sans Pro" panose="020B0503030403020204" pitchFamily="34" charset="0"/>
                <a:ea typeface="Source Sans Pro" panose="020B0503030403020204" pitchFamily="34" charset="0"/>
              </a:rPr>
              <a:t>1.</a:t>
            </a:r>
          </a:p>
          <a:p>
            <a:pPr marL="0" indent="0">
              <a:buNone/>
            </a:pPr>
            <a:r>
              <a:rPr lang="en-US" sz="2400">
                <a:latin typeface="Source Sans Pro" panose="020B0503030403020204" pitchFamily="34" charset="0"/>
                <a:ea typeface="Source Sans Pro" panose="020B0503030403020204" pitchFamily="34" charset="0"/>
              </a:rPr>
              <a:t>2.</a:t>
            </a:r>
          </a:p>
          <a:p>
            <a:pPr marL="0" indent="0">
              <a:buNone/>
            </a:pPr>
            <a:r>
              <a:rPr lang="en-US" sz="2400">
                <a:latin typeface="Source Sans Pro" panose="020B0503030403020204" pitchFamily="34" charset="0"/>
                <a:ea typeface="Source Sans Pro" panose="020B0503030403020204" pitchFamily="34" charset="0"/>
              </a:rPr>
              <a:t>3. </a:t>
            </a:r>
          </a:p>
        </p:txBody>
      </p:sp>
      <p:sp>
        <p:nvSpPr>
          <p:cNvPr id="4" name="Rectangle 3"/>
          <p:cNvSpPr/>
          <p:nvPr/>
        </p:nvSpPr>
        <p:spPr>
          <a:xfrm>
            <a:off x="838200" y="1321356"/>
            <a:ext cx="8133272" cy="830997"/>
          </a:xfrm>
          <a:prstGeom prst="rect">
            <a:avLst/>
          </a:prstGeom>
        </p:spPr>
        <p:txBody>
          <a:bodyPr wrap="square">
            <a:spAutoFit/>
          </a:bodyPr>
          <a:lstStyle/>
          <a:p>
            <a:r>
              <a:rPr lang="en-US" sz="2400">
                <a:latin typeface="Source Sans Pro" panose="020B0503030403020204" pitchFamily="34" charset="0"/>
                <a:ea typeface="Source Sans Pro" panose="020B0503030403020204" pitchFamily="34" charset="0"/>
                <a:cs typeface="Calibri" charset="0"/>
                <a:sym typeface="Economica"/>
              </a:rPr>
              <a:t>Using the workbook section above, list what you would DO to manage a person who presents with:</a:t>
            </a:r>
            <a:endParaRPr lang="en-US" sz="2400">
              <a:latin typeface="Source Sans Pro" panose="020B0503030403020204" pitchFamily="34" charset="0"/>
              <a:ea typeface="Source Sans Pro" panose="020B0503030403020204" pitchFamily="34" charset="0"/>
              <a:cs typeface="Calibri" charset="0"/>
            </a:endParaRPr>
          </a:p>
        </p:txBody>
      </p:sp>
      <p:pic>
        <p:nvPicPr>
          <p:cNvPr id="6" name="Picture 5"/>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4220334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solidFill>
                  <a:schemeClr val="accent1">
                    <a:lumMod val="50000"/>
                  </a:schemeClr>
                </a:solidFill>
                <a:latin typeface="Source Sans Pro"/>
                <a:ea typeface="Source Sans Pro"/>
              </a:rPr>
              <a:t>Special </a:t>
            </a:r>
            <a:r>
              <a:rPr lang="en-US" sz="3600" u="sng" err="1">
                <a:solidFill>
                  <a:schemeClr val="accent1">
                    <a:lumMod val="50000"/>
                  </a:schemeClr>
                </a:solidFill>
                <a:latin typeface="Source Sans Pro"/>
                <a:ea typeface="Source Sans Pro"/>
              </a:rPr>
              <a:t>Paediatric</a:t>
            </a:r>
            <a:r>
              <a:rPr lang="en-US" sz="3600">
                <a:solidFill>
                  <a:schemeClr val="accent1">
                    <a:lumMod val="50000"/>
                  </a:schemeClr>
                </a:solidFill>
                <a:latin typeface="Source Sans Pro"/>
                <a:ea typeface="Source Sans Pro"/>
              </a:rPr>
              <a:t> Considerations:</a:t>
            </a:r>
            <a:r>
              <a:rPr lang="en-US" sz="3600">
                <a:latin typeface="Source Sans Pro"/>
                <a:ea typeface="Source Sans Pro"/>
              </a:rPr>
              <a:t> </a:t>
            </a:r>
            <a:r>
              <a:rPr lang="en-US" sz="3600">
                <a:solidFill>
                  <a:schemeClr val="accent2"/>
                </a:solidFill>
                <a:latin typeface="Source Sans Pro"/>
                <a:ea typeface="Source Sans Pro"/>
              </a:rPr>
              <a:t>Danger Signs</a:t>
            </a:r>
            <a:r>
              <a:rPr lang="en-US" sz="3600">
                <a:solidFill>
                  <a:srgbClr val="FF0000"/>
                </a:solidFill>
                <a:latin typeface="Source Sans Pro"/>
                <a:ea typeface="Source Sans Pro"/>
              </a:rPr>
              <a:t>  </a:t>
            </a:r>
          </a:p>
        </p:txBody>
      </p:sp>
      <p:sp>
        <p:nvSpPr>
          <p:cNvPr id="3" name="Content Placeholder 2"/>
          <p:cNvSpPr>
            <a:spLocks noGrp="1"/>
          </p:cNvSpPr>
          <p:nvPr>
            <p:ph idx="1"/>
          </p:nvPr>
        </p:nvSpPr>
        <p:spPr>
          <a:xfrm>
            <a:off x="838200" y="2031923"/>
            <a:ext cx="10515600" cy="4145039"/>
          </a:xfrm>
        </p:spPr>
        <p:txBody>
          <a:bodyPr vert="horz" lIns="91440" tIns="45720" rIns="91440" bIns="45720" rtlCol="0" anchor="t">
            <a:normAutofit/>
          </a:bodyPr>
          <a:lstStyle/>
          <a:p>
            <a:r>
              <a:rPr lang="en-US" sz="2400">
                <a:latin typeface="Source Sans Pro"/>
                <a:ea typeface="Source Sans Pro"/>
              </a:rPr>
              <a:t>Signs of airway obstruction (unable to swallow, drooling, stridor) </a:t>
            </a:r>
          </a:p>
          <a:p>
            <a:r>
              <a:rPr lang="en-US" sz="2400">
                <a:latin typeface="Source Sans Pro"/>
                <a:ea typeface="Source Sans Pro"/>
              </a:rPr>
              <a:t>Increased breathing effort</a:t>
            </a:r>
          </a:p>
          <a:p>
            <a:r>
              <a:rPr lang="en-US" sz="2400">
                <a:latin typeface="Source Sans Pro"/>
                <a:ea typeface="Source Sans Pro"/>
              </a:rPr>
              <a:t>Cyanosis</a:t>
            </a:r>
          </a:p>
          <a:p>
            <a:r>
              <a:rPr lang="en-US" sz="2400">
                <a:latin typeface="Source Sans Pro"/>
                <a:ea typeface="Source Sans Pro"/>
              </a:rPr>
              <a:t>Altered mental status</a:t>
            </a:r>
          </a:p>
          <a:p>
            <a:r>
              <a:rPr lang="en-US" sz="2400">
                <a:latin typeface="Source Sans Pro"/>
                <a:ea typeface="Source Sans Pro"/>
              </a:rPr>
              <a:t>Poor feeding</a:t>
            </a:r>
          </a:p>
          <a:p>
            <a:r>
              <a:rPr lang="en-US" sz="2400">
                <a:latin typeface="Source Sans Pro"/>
                <a:ea typeface="Source Sans Pro"/>
              </a:rPr>
              <a:t>Vomiting everything</a:t>
            </a:r>
          </a:p>
          <a:p>
            <a:r>
              <a:rPr lang="en-US" sz="2400">
                <a:latin typeface="Source Sans Pro"/>
                <a:ea typeface="Source Sans Pro"/>
              </a:rPr>
              <a:t>Seizures/Convulsions</a:t>
            </a:r>
          </a:p>
          <a:p>
            <a:r>
              <a:rPr lang="en-US" sz="2400">
                <a:latin typeface="Source Sans Pro"/>
                <a:ea typeface="Source Sans Pro"/>
              </a:rPr>
              <a:t>Low body temperature</a:t>
            </a:r>
          </a:p>
          <a:p>
            <a:endParaRPr lang="en-US" sz="2400">
              <a:latin typeface="Source Sans Pro"/>
              <a:ea typeface="Source Sans Pro"/>
            </a:endParaRPr>
          </a:p>
        </p:txBody>
      </p:sp>
      <p:sp>
        <p:nvSpPr>
          <p:cNvPr id="4" name="Content Placeholder 2"/>
          <p:cNvSpPr txBox="1">
            <a:spLocks/>
          </p:cNvSpPr>
          <p:nvPr/>
        </p:nvSpPr>
        <p:spPr>
          <a:xfrm>
            <a:off x="60960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2684" y="2862262"/>
            <a:ext cx="3240333" cy="2855343"/>
          </a:xfrm>
          <a:prstGeom prst="rect">
            <a:avLst/>
          </a:prstGeom>
        </p:spPr>
      </p:pic>
      <p:sp>
        <p:nvSpPr>
          <p:cNvPr id="5" name="Rectangle 4">
            <a:extLst>
              <a:ext uri="{FF2B5EF4-FFF2-40B4-BE49-F238E27FC236}">
                <a16:creationId xmlns:a16="http://schemas.microsoft.com/office/drawing/2014/main" id="{FE78B536-025E-9B7A-AF88-94006719D043}"/>
              </a:ext>
            </a:extLst>
          </p:cNvPr>
          <p:cNvSpPr/>
          <p:nvPr/>
        </p:nvSpPr>
        <p:spPr>
          <a:xfrm>
            <a:off x="9285929" y="46677"/>
            <a:ext cx="3314098"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889512513"/>
      </p:ext>
    </p:extLst>
  </p:cSld>
  <p:clrMapOvr>
    <a:masterClrMapping/>
  </p:clrMapOvr>
  <mc:AlternateContent xmlns:mc="http://schemas.openxmlformats.org/markup-compatibility/2006" xmlns:p14="http://schemas.microsoft.com/office/powerpoint/2010/main">
    <mc:Choice Requires="p14">
      <p:transition spd="slow" p14:dur="2000" advTm="47166"/>
    </mc:Choice>
    <mc:Fallback xmlns="">
      <p:transition spd="slow" advTm="471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149" y="3682515"/>
            <a:ext cx="9252625" cy="2085982"/>
          </a:xfrm>
        </p:spPr>
        <p:txBody>
          <a:bodyPr vert="horz" lIns="91440" tIns="45720" rIns="91440" bIns="45720" rtlCol="0" anchor="t">
            <a:noAutofit/>
          </a:bodyPr>
          <a:lstStyle/>
          <a:p>
            <a:pPr marL="0" indent="0">
              <a:spcBef>
                <a:spcPts val="0"/>
              </a:spcBef>
              <a:buNone/>
            </a:pPr>
            <a:r>
              <a:rPr lang="en-US" sz="2400" u="sng">
                <a:latin typeface="Source Sans Pro"/>
                <a:ea typeface="Source Sans Pro"/>
              </a:rPr>
              <a:t>Disability</a:t>
            </a:r>
            <a:r>
              <a:rPr lang="en-US" sz="2400" b="1" u="sng">
                <a:latin typeface="Source Sans Pro"/>
                <a:ea typeface="Source Sans Pro"/>
              </a:rPr>
              <a:t> </a:t>
            </a:r>
          </a:p>
          <a:p>
            <a:pPr>
              <a:spcBef>
                <a:spcPts val="0"/>
              </a:spcBef>
            </a:pPr>
            <a:r>
              <a:rPr lang="en-US" sz="2400" b="1">
                <a:latin typeface="Source Sans Pro"/>
                <a:ea typeface="Source Sans Pro"/>
              </a:rPr>
              <a:t>Check</a:t>
            </a:r>
            <a:r>
              <a:rPr lang="en-US" sz="2400">
                <a:latin typeface="Source Sans Pro"/>
                <a:ea typeface="Source Sans Pro"/>
              </a:rPr>
              <a:t> level of consciousness with AVPU. </a:t>
            </a:r>
          </a:p>
          <a:p>
            <a:pPr lvl="1">
              <a:spcBef>
                <a:spcPts val="0"/>
              </a:spcBef>
            </a:pPr>
            <a:r>
              <a:rPr lang="en-US" sz="2000">
                <a:latin typeface="Source Sans Pro"/>
                <a:ea typeface="Source Sans Pro"/>
              </a:rPr>
              <a:t>Patients with decreased level of consciousness may not be able to protect their airway.</a:t>
            </a:r>
          </a:p>
          <a:p>
            <a:pPr lvl="1">
              <a:spcBef>
                <a:spcPts val="0"/>
              </a:spcBef>
            </a:pPr>
            <a:r>
              <a:rPr lang="en-US" sz="2000">
                <a:latin typeface="Source Sans Pro"/>
                <a:ea typeface="Source Sans Pro"/>
              </a:rPr>
              <a:t>Drugs/infection/injury can affect the part of the brain that controls breathing.</a:t>
            </a:r>
          </a:p>
          <a:p>
            <a:pPr>
              <a:spcBef>
                <a:spcPts val="0"/>
              </a:spcBef>
            </a:pPr>
            <a:r>
              <a:rPr lang="en-US" sz="2400" b="1">
                <a:latin typeface="Source Sans Pro"/>
                <a:ea typeface="Source Sans Pro"/>
              </a:rPr>
              <a:t>Check </a:t>
            </a:r>
            <a:r>
              <a:rPr lang="en-US" sz="2400">
                <a:latin typeface="Source Sans Pro"/>
                <a:ea typeface="Source Sans Pro"/>
              </a:rPr>
              <a:t>for paralyzing conditions that can affect breathing muscles. </a:t>
            </a:r>
          </a:p>
          <a:p>
            <a:pPr>
              <a:spcBef>
                <a:spcPts val="0"/>
              </a:spcBef>
            </a:pPr>
            <a:endParaRPr lang="en-US" sz="2400">
              <a:latin typeface="Source Sans Pro"/>
              <a:ea typeface="Source Sans Pro"/>
            </a:endParaRPr>
          </a:p>
          <a:p>
            <a:endParaRPr lang="en-US" sz="2400">
              <a:latin typeface="Source Sans Pro"/>
              <a:ea typeface="Source Sans Pro"/>
            </a:endParaRPr>
          </a:p>
        </p:txBody>
      </p:sp>
      <p:sp>
        <p:nvSpPr>
          <p:cNvPr id="9" name="Content Placeholder 2"/>
          <p:cNvSpPr txBox="1">
            <a:spLocks/>
          </p:cNvSpPr>
          <p:nvPr/>
        </p:nvSpPr>
        <p:spPr>
          <a:xfrm>
            <a:off x="2221149" y="1231634"/>
            <a:ext cx="9187774" cy="2128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400" u="sng">
                <a:latin typeface="Source Sans Pro"/>
                <a:ea typeface="Source Sans Pro"/>
              </a:rPr>
              <a:t>Circulation</a:t>
            </a:r>
          </a:p>
          <a:p>
            <a:pPr>
              <a:spcBef>
                <a:spcPts val="0"/>
              </a:spcBef>
            </a:pPr>
            <a:r>
              <a:rPr lang="en-US" sz="2400" b="1">
                <a:latin typeface="Source Sans Pro"/>
                <a:ea typeface="Source Sans Pro"/>
              </a:rPr>
              <a:t>Check</a:t>
            </a:r>
            <a:r>
              <a:rPr lang="en-US" sz="2400">
                <a:latin typeface="Source Sans Pro"/>
                <a:ea typeface="Source Sans Pro"/>
              </a:rPr>
              <a:t> capillary refill, heart rate, rate of breathing and blood pressure for signs of poor perfusion.</a:t>
            </a:r>
          </a:p>
          <a:p>
            <a:pPr lvl="1">
              <a:spcBef>
                <a:spcPts val="0"/>
              </a:spcBef>
            </a:pPr>
            <a:r>
              <a:rPr lang="en-US" sz="2000">
                <a:latin typeface="Source Sans Pro"/>
                <a:ea typeface="Source Sans Pro"/>
              </a:rPr>
              <a:t>Shock, heart attack, heart failure or severe infection can present with poor perfusion and difficulty in breathing.</a:t>
            </a:r>
          </a:p>
          <a:p>
            <a:pPr>
              <a:spcBef>
                <a:spcPts val="0"/>
              </a:spcBef>
            </a:pPr>
            <a:r>
              <a:rPr lang="en-US" sz="2400" b="1">
                <a:latin typeface="Source Sans Pro"/>
                <a:ea typeface="Source Sans Pro"/>
              </a:rPr>
              <a:t>Check</a:t>
            </a:r>
            <a:r>
              <a:rPr lang="en-US" sz="2400">
                <a:latin typeface="Source Sans Pro"/>
                <a:ea typeface="Source Sans Pro"/>
              </a:rPr>
              <a:t> for leg swelling or lung </a:t>
            </a:r>
            <a:r>
              <a:rPr lang="en-US" sz="2400" i="1">
                <a:latin typeface="Source Sans Pro"/>
                <a:ea typeface="Source Sans Pro"/>
              </a:rPr>
              <a:t>crackles</a:t>
            </a:r>
            <a:r>
              <a:rPr lang="en-US" sz="2400">
                <a:latin typeface="Source Sans Pro"/>
                <a:ea typeface="Source Sans Pro"/>
              </a:rPr>
              <a:t> which may be signs of heart failure.</a:t>
            </a:r>
          </a:p>
        </p:txBody>
      </p:sp>
      <p:sp>
        <p:nvSpPr>
          <p:cNvPr id="12" name="Content Placeholder 2"/>
          <p:cNvSpPr txBox="1">
            <a:spLocks/>
          </p:cNvSpPr>
          <p:nvPr/>
        </p:nvSpPr>
        <p:spPr>
          <a:xfrm>
            <a:off x="2318425" y="5776602"/>
            <a:ext cx="8458200" cy="20034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400" u="sng">
                <a:latin typeface="Source Sans Pro"/>
                <a:ea typeface="Source Sans Pro"/>
              </a:rPr>
              <a:t>Exposure</a:t>
            </a:r>
          </a:p>
          <a:p>
            <a:pPr>
              <a:spcBef>
                <a:spcPts val="0"/>
              </a:spcBef>
            </a:pPr>
            <a:r>
              <a:rPr lang="en-US" sz="2400" b="1">
                <a:latin typeface="Source Sans Pro"/>
                <a:ea typeface="Source Sans Pro"/>
              </a:rPr>
              <a:t>Look</a:t>
            </a:r>
            <a:r>
              <a:rPr lang="en-US" sz="2400">
                <a:latin typeface="Source Sans Pro"/>
                <a:ea typeface="Source Sans Pro"/>
              </a:rPr>
              <a:t> at chest wall movement.</a:t>
            </a:r>
          </a:p>
          <a:p>
            <a:pPr>
              <a:spcBef>
                <a:spcPts val="0"/>
              </a:spcBef>
            </a:pPr>
            <a:r>
              <a:rPr lang="en-US" sz="2400" b="1">
                <a:latin typeface="Source Sans Pro"/>
                <a:ea typeface="Source Sans Pro"/>
              </a:rPr>
              <a:t>Check </a:t>
            </a:r>
            <a:r>
              <a:rPr lang="en-US" sz="2400">
                <a:latin typeface="Source Sans Pro"/>
                <a:ea typeface="Source Sans Pro"/>
              </a:rPr>
              <a:t>for penetrating trauma.</a:t>
            </a:r>
            <a:endParaRPr lang="en-US" sz="2400" b="1">
              <a:latin typeface="Source Sans Pro"/>
              <a:ea typeface="Source Sans Pro"/>
            </a:endParaRPr>
          </a:p>
        </p:txBody>
      </p:sp>
      <p:sp>
        <p:nvSpPr>
          <p:cNvPr id="19" name="Title 1"/>
          <p:cNvSpPr>
            <a:spLocks noGrp="1"/>
          </p:cNvSpPr>
          <p:nvPr>
            <p:ph type="title"/>
          </p:nvPr>
        </p:nvSpPr>
        <p:spPr>
          <a:xfrm>
            <a:off x="267781" y="-80726"/>
            <a:ext cx="9537699" cy="1325563"/>
          </a:xfrm>
        </p:spPr>
        <p:txBody>
          <a:bodyPr/>
          <a:lstStyle/>
          <a:p>
            <a:r>
              <a:rPr lang="en-US">
                <a:solidFill>
                  <a:srgbClr val="1F3864"/>
                </a:solidFill>
                <a:latin typeface="Source Sans Pro"/>
                <a:ea typeface="Source Sans Pro"/>
              </a:rPr>
              <a:t>Key Elements in the ABCDE Approach</a:t>
            </a:r>
          </a:p>
        </p:txBody>
      </p:sp>
      <p:pic>
        <p:nvPicPr>
          <p:cNvPr id="5" name="Google Shape;380;p34" descr="A picture containing icon&#10;&#10;Description automatically generated">
            <a:extLst>
              <a:ext uri="{FF2B5EF4-FFF2-40B4-BE49-F238E27FC236}">
                <a16:creationId xmlns:a16="http://schemas.microsoft.com/office/drawing/2014/main" id="{5E4F8D0C-BD6D-0D5C-0B13-2086E4396DA2}"/>
              </a:ext>
            </a:extLst>
          </p:cNvPr>
          <p:cNvPicPr preferRelativeResize="0"/>
          <p:nvPr/>
        </p:nvPicPr>
        <p:blipFill rotWithShape="1">
          <a:blip r:embed="rId3">
            <a:alphaModFix/>
          </a:blip>
          <a:srcRect/>
          <a:stretch/>
        </p:blipFill>
        <p:spPr>
          <a:xfrm>
            <a:off x="264161" y="1228354"/>
            <a:ext cx="1849481" cy="974726"/>
          </a:xfrm>
          <a:prstGeom prst="rect">
            <a:avLst/>
          </a:prstGeom>
          <a:noFill/>
          <a:ln>
            <a:noFill/>
          </a:ln>
        </p:spPr>
      </p:pic>
      <p:pic>
        <p:nvPicPr>
          <p:cNvPr id="7" name="Google Shape;381;p34" descr="A picture containing logo&#10;&#10;Description automatically generated">
            <a:extLst>
              <a:ext uri="{FF2B5EF4-FFF2-40B4-BE49-F238E27FC236}">
                <a16:creationId xmlns:a16="http://schemas.microsoft.com/office/drawing/2014/main" id="{A38757C3-A957-7A52-C389-1D00D2CD34F8}"/>
              </a:ext>
            </a:extLst>
          </p:cNvPr>
          <p:cNvPicPr preferRelativeResize="0"/>
          <p:nvPr/>
        </p:nvPicPr>
        <p:blipFill rotWithShape="1">
          <a:blip r:embed="rId4">
            <a:alphaModFix/>
          </a:blip>
          <a:srcRect/>
          <a:stretch/>
        </p:blipFill>
        <p:spPr>
          <a:xfrm>
            <a:off x="261735" y="3600166"/>
            <a:ext cx="1804414" cy="962354"/>
          </a:xfrm>
          <a:prstGeom prst="rect">
            <a:avLst/>
          </a:prstGeom>
          <a:noFill/>
          <a:ln>
            <a:noFill/>
          </a:ln>
        </p:spPr>
      </p:pic>
      <p:pic>
        <p:nvPicPr>
          <p:cNvPr id="13" name="Google Shape;382;p34" descr="A picture containing text, clipart&#10;&#10;Description automatically generated">
            <a:extLst>
              <a:ext uri="{FF2B5EF4-FFF2-40B4-BE49-F238E27FC236}">
                <a16:creationId xmlns:a16="http://schemas.microsoft.com/office/drawing/2014/main" id="{8746157A-1D05-2F0D-75D3-3B8B1AD6354D}"/>
              </a:ext>
            </a:extLst>
          </p:cNvPr>
          <p:cNvPicPr preferRelativeResize="0"/>
          <p:nvPr/>
        </p:nvPicPr>
        <p:blipFill rotWithShape="1">
          <a:blip r:embed="rId5">
            <a:alphaModFix/>
          </a:blip>
          <a:srcRect/>
          <a:stretch/>
        </p:blipFill>
        <p:spPr>
          <a:xfrm>
            <a:off x="259913" y="5689927"/>
            <a:ext cx="1827794" cy="961997"/>
          </a:xfrm>
          <a:prstGeom prst="rect">
            <a:avLst/>
          </a:prstGeom>
          <a:noFill/>
          <a:ln>
            <a:noFill/>
          </a:ln>
        </p:spPr>
      </p:pic>
    </p:spTree>
    <p:extLst>
      <p:ext uri="{BB962C8B-B14F-4D97-AF65-F5344CB8AC3E}">
        <p14:creationId xmlns:p14="http://schemas.microsoft.com/office/powerpoint/2010/main" val="3015213305"/>
      </p:ext>
    </p:extLst>
  </p:cSld>
  <p:clrMapOvr>
    <a:masterClrMapping/>
  </p:clrMapOvr>
  <mc:AlternateContent xmlns:mc="http://schemas.openxmlformats.org/markup-compatibility/2006" xmlns:p14="http://schemas.microsoft.com/office/powerpoint/2010/main">
    <mc:Choice Requires="p14">
      <p:transition spd="slow" p14:dur="2000" advTm="46322"/>
    </mc:Choice>
    <mc:Fallback xmlns="">
      <p:transition spd="slow" advTm="4632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Source Sans Pro"/>
              </a:rPr>
              <a:t>Special </a:t>
            </a:r>
            <a:r>
              <a:rPr lang="en-US" sz="4000" u="sng" err="1">
                <a:solidFill>
                  <a:srgbClr val="1F3864"/>
                </a:solidFill>
                <a:latin typeface="Source Sans Pro"/>
                <a:ea typeface="Source Sans Pro"/>
              </a:rPr>
              <a:t>Paediatric</a:t>
            </a:r>
            <a:r>
              <a:rPr lang="en-US" sz="4000">
                <a:solidFill>
                  <a:srgbClr val="1F3864"/>
                </a:solidFill>
                <a:latin typeface="Source Sans Pro"/>
                <a:ea typeface="Source Sans Pro"/>
              </a:rPr>
              <a:t> Considerations:</a:t>
            </a:r>
          </a:p>
        </p:txBody>
      </p:sp>
      <p:sp>
        <p:nvSpPr>
          <p:cNvPr id="4" name="Content Placeholder 2"/>
          <p:cNvSpPr txBox="1">
            <a:spLocks/>
          </p:cNvSpPr>
          <p:nvPr/>
        </p:nvSpPr>
        <p:spPr>
          <a:xfrm>
            <a:off x="60960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7" name="Content Placeholder 6"/>
          <p:cNvSpPr>
            <a:spLocks noGrp="1"/>
          </p:cNvSpPr>
          <p:nvPr>
            <p:ph idx="1"/>
          </p:nvPr>
        </p:nvSpPr>
        <p:spPr/>
        <p:txBody>
          <a:bodyPr vert="horz" lIns="91440" tIns="45720" rIns="91440" bIns="45720" rtlCol="0" anchor="t">
            <a:normAutofit/>
          </a:bodyPr>
          <a:lstStyle/>
          <a:p>
            <a:r>
              <a:rPr lang="en-US" sz="2400">
                <a:latin typeface="Source Sans Pro"/>
                <a:ea typeface="Source Sans Pro"/>
              </a:rPr>
              <a:t>Wheezing in children can be a viral infection or a foreign object.</a:t>
            </a:r>
          </a:p>
          <a:p>
            <a:endParaRPr lang="en-US" sz="2400">
              <a:latin typeface="Source Sans Pro"/>
              <a:ea typeface="Source Sans Pro"/>
            </a:endParaRPr>
          </a:p>
          <a:p>
            <a:r>
              <a:rPr lang="en-US" sz="2400">
                <a:latin typeface="Source Sans Pro"/>
                <a:ea typeface="Source Sans Pro"/>
              </a:rPr>
              <a:t>Stridor can be caused by airway swelling or a foreign object.</a:t>
            </a:r>
          </a:p>
          <a:p>
            <a:endParaRPr lang="en-US" sz="2400">
              <a:latin typeface="Source Sans Pro"/>
              <a:ea typeface="Source Sans Pro"/>
            </a:endParaRPr>
          </a:p>
          <a:p>
            <a:r>
              <a:rPr lang="en-US" sz="2400">
                <a:latin typeface="Source Sans Pro"/>
                <a:ea typeface="Source Sans Pro"/>
              </a:rPr>
              <a:t>Rapid breathing may be the only sign of pneumonia.</a:t>
            </a:r>
          </a:p>
          <a:p>
            <a:endParaRPr lang="en-US" sz="2400">
              <a:latin typeface="Source Sans Pro"/>
              <a:ea typeface="Source Sans Pro"/>
            </a:endParaRPr>
          </a:p>
          <a:p>
            <a:r>
              <a:rPr lang="en-US" sz="2400">
                <a:latin typeface="Source Sans Pro"/>
                <a:ea typeface="Source Sans Pro"/>
              </a:rPr>
              <a:t>Rapid breathing can indicate diabetic ketoacidosis (DKA) as the first sign of diabetes in children.</a:t>
            </a:r>
          </a:p>
        </p:txBody>
      </p:sp>
      <p:sp>
        <p:nvSpPr>
          <p:cNvPr id="5" name="Rectangle 4">
            <a:extLst>
              <a:ext uri="{FF2B5EF4-FFF2-40B4-BE49-F238E27FC236}">
                <a16:creationId xmlns:a16="http://schemas.microsoft.com/office/drawing/2014/main" id="{F547C163-AAE6-2FCB-4003-08A69F0DC753}"/>
              </a:ext>
            </a:extLst>
          </p:cNvPr>
          <p:cNvSpPr/>
          <p:nvPr/>
        </p:nvSpPr>
        <p:spPr>
          <a:xfrm>
            <a:off x="9049333" y="80551"/>
            <a:ext cx="3314098"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3651412003"/>
      </p:ext>
    </p:extLst>
  </p:cSld>
  <p:clrMapOvr>
    <a:masterClrMapping/>
  </p:clrMapOvr>
  <mc:AlternateContent xmlns:mc="http://schemas.openxmlformats.org/markup-compatibility/2006" xmlns:p14="http://schemas.microsoft.com/office/powerpoint/2010/main">
    <mc:Choice Requires="p14">
      <p:transition spd="slow" p14:dur="2000" advTm="34577"/>
    </mc:Choice>
    <mc:Fallback xmlns="">
      <p:transition spd="slow" advTm="34577"/>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Workbook Question 5</a:t>
            </a:r>
          </a:p>
        </p:txBody>
      </p:sp>
      <p:sp>
        <p:nvSpPr>
          <p:cNvPr id="3" name="Content Placeholder 2"/>
          <p:cNvSpPr>
            <a:spLocks noGrp="1"/>
          </p:cNvSpPr>
          <p:nvPr>
            <p:ph idx="1"/>
          </p:nvPr>
        </p:nvSpPr>
        <p:spPr>
          <a:xfrm>
            <a:off x="838200" y="1619489"/>
            <a:ext cx="8897199" cy="4813989"/>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Using the workbook section above, list the </a:t>
            </a:r>
            <a:r>
              <a:rPr lang="en-US" sz="2400" err="1">
                <a:latin typeface="Source Sans Pro" panose="020B0503030403020204" pitchFamily="34" charset="0"/>
                <a:ea typeface="Source Sans Pro" panose="020B0503030403020204" pitchFamily="34" charset="0"/>
              </a:rPr>
              <a:t>paediatric</a:t>
            </a:r>
            <a:r>
              <a:rPr lang="en-US" sz="2400">
                <a:latin typeface="Source Sans Pro" panose="020B0503030403020204" pitchFamily="34" charset="0"/>
                <a:ea typeface="Source Sans Pro" panose="020B0503030403020204" pitchFamily="34" charset="0"/>
              </a:rPr>
              <a:t> danger signs: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a:latin typeface="Source Sans Pro" panose="020B0503030403020204" pitchFamily="34" charset="0"/>
              <a:ea typeface="Source Sans Pro" panose="020B05030304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7.</a:t>
            </a:r>
          </a:p>
          <a:p>
            <a:pPr marL="0" marR="0" lvl="0" indent="0" defTabSz="914400" eaLnBrk="1" fontAlgn="auto" latinLnBrk="0" hangingPunct="1">
              <a:lnSpc>
                <a:spcPct val="100000"/>
              </a:lnSpc>
              <a:spcBef>
                <a:spcPts val="0"/>
              </a:spcBef>
              <a:spcAft>
                <a:spcPts val="0"/>
              </a:spcAft>
              <a:buClrTx/>
              <a:buSzTx/>
              <a:buFontTx/>
              <a:buNone/>
              <a:tabLst/>
              <a:defRPr/>
            </a:pPr>
            <a:r>
              <a:rPr lang="en-US" sz="2400">
                <a:latin typeface="Source Sans Pro" panose="020B0503030403020204" pitchFamily="34" charset="0"/>
                <a:ea typeface="Source Sans Pro" panose="020B0503030403020204" pitchFamily="34" charset="0"/>
              </a:rPr>
              <a:t>8.</a:t>
            </a:r>
          </a:p>
          <a:p>
            <a:pPr marL="0" marR="0" lvl="0" indent="0" defTabSz="914400" eaLnBrk="1" fontAlgn="auto" latinLnBrk="0" hangingPunct="1">
              <a:lnSpc>
                <a:spcPct val="100000"/>
              </a:lnSpc>
              <a:spcBef>
                <a:spcPts val="0"/>
              </a:spcBef>
              <a:spcAft>
                <a:spcPts val="0"/>
              </a:spcAft>
              <a:buClrTx/>
              <a:buSzTx/>
              <a:buFontTx/>
              <a:buNone/>
              <a:tabLst/>
              <a:defRPr/>
            </a:pPr>
            <a:endParaRPr lang="en-US" sz="2400">
              <a:latin typeface="Source Sans Pro" panose="020B0503030403020204" pitchFamily="34" charset="0"/>
              <a:ea typeface="Source Sans Pro" panose="020B0503030403020204" pitchFamily="34" charset="0"/>
            </a:endParaRPr>
          </a:p>
        </p:txBody>
      </p:sp>
      <p:pic>
        <p:nvPicPr>
          <p:cNvPr id="6" name="Picture 5"/>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3682182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Source Sans Pro"/>
              </a:rPr>
              <a:t>Disposition of the Patient</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rPr>
              <a:t>Ongoing Monitoring</a:t>
            </a:r>
          </a:p>
          <a:p>
            <a:pPr lvl="1"/>
            <a:r>
              <a:rPr lang="en-US">
                <a:latin typeface="Source Sans Pro"/>
                <a:ea typeface="Source Sans Pro"/>
              </a:rPr>
              <a:t>Inhaled medications such as salbutamol only last approximately 3 hours.</a:t>
            </a:r>
            <a:endParaRPr lang="en-US">
              <a:latin typeface="Source Sans Pro"/>
              <a:ea typeface="Source Sans Pro"/>
              <a:cs typeface="Calibri"/>
            </a:endParaRPr>
          </a:p>
          <a:p>
            <a:pPr lvl="1"/>
            <a:r>
              <a:rPr lang="en-US">
                <a:latin typeface="Source Sans Pro"/>
                <a:ea typeface="Source Sans Pro"/>
              </a:rPr>
              <a:t>A severe allergic reaction can return when adrenaline wears off.</a:t>
            </a:r>
            <a:endParaRPr lang="en-US">
              <a:latin typeface="Source Sans Pro"/>
              <a:ea typeface="Source Sans Pro"/>
              <a:cs typeface="Calibri"/>
            </a:endParaRPr>
          </a:p>
          <a:p>
            <a:pPr lvl="1"/>
            <a:r>
              <a:rPr lang="en-US">
                <a:latin typeface="Source Sans Pro"/>
                <a:ea typeface="Source Sans Pro"/>
              </a:rPr>
              <a:t>Naloxone only lasts </a:t>
            </a:r>
            <a:r>
              <a:rPr lang="en-US" b="1">
                <a:latin typeface="Source Sans Pro"/>
                <a:ea typeface="Source Sans Pro"/>
              </a:rPr>
              <a:t>about 1 hour</a:t>
            </a:r>
            <a:r>
              <a:rPr lang="en-US">
                <a:latin typeface="Source Sans Pro"/>
                <a:ea typeface="Source Sans Pro"/>
              </a:rPr>
              <a:t> and may require repeat doses.</a:t>
            </a:r>
            <a:endParaRPr lang="en-US" u="sng">
              <a:latin typeface="Source Sans Pro"/>
              <a:ea typeface="Source Sans Pro"/>
            </a:endParaRPr>
          </a:p>
          <a:p>
            <a:pPr lvl="2"/>
            <a:r>
              <a:rPr lang="en-US" sz="2400">
                <a:latin typeface="Source Sans Pro"/>
                <a:ea typeface="Source Sans Pro"/>
              </a:rPr>
              <a:t>Most opioid medications last longer than this.</a:t>
            </a:r>
            <a:endParaRPr lang="en-US" sz="2400">
              <a:latin typeface="Source Sans Pro"/>
              <a:ea typeface="Source Sans Pro"/>
              <a:cs typeface="Calibri"/>
            </a:endParaRPr>
          </a:p>
          <a:p>
            <a:pPr lvl="1"/>
            <a:r>
              <a:rPr lang="en-US">
                <a:latin typeface="Source Sans Pro"/>
                <a:ea typeface="Source Sans Pro"/>
              </a:rPr>
              <a:t>Following submersion injuries, a person may develop breathing problems later.</a:t>
            </a:r>
            <a:endParaRPr lang="en-US">
              <a:latin typeface="Source Sans Pro"/>
              <a:ea typeface="Source Sans Pro"/>
              <a:cs typeface="Calibri"/>
            </a:endParaRPr>
          </a:p>
        </p:txBody>
      </p:sp>
      <p:sp>
        <p:nvSpPr>
          <p:cNvPr id="4" name="Rectangle 3"/>
          <p:cNvSpPr/>
          <p:nvPr/>
        </p:nvSpPr>
        <p:spPr>
          <a:xfrm>
            <a:off x="897193" y="4986882"/>
            <a:ext cx="10187189" cy="892552"/>
          </a:xfrm>
          <a:prstGeom prst="rect">
            <a:avLst/>
          </a:prstGeom>
        </p:spPr>
        <p:txBody>
          <a:bodyPr wrap="square" lIns="91440" tIns="45720" rIns="91440" bIns="45720" anchor="t">
            <a:spAutoFit/>
          </a:bodyPr>
          <a:lstStyle/>
          <a:p>
            <a:pPr algn="ctr"/>
            <a:endParaRPr lang="en-US" sz="2400">
              <a:latin typeface="Source Sans Pro" panose="020B0503030403020204" pitchFamily="34" charset="0"/>
              <a:ea typeface="Source Sans Pro" panose="020B0503030403020204" pitchFamily="34" charset="0"/>
              <a:cs typeface="Calibri" charset="0"/>
            </a:endParaRPr>
          </a:p>
          <a:p>
            <a:pPr lvl="0" algn="ctr">
              <a:defRPr/>
            </a:pPr>
            <a:r>
              <a:rPr lang="en-US" sz="2800">
                <a:solidFill>
                  <a:schemeClr val="accent2"/>
                </a:solidFill>
                <a:latin typeface="Source Sans Pro" panose="020B0503030403020204" pitchFamily="34" charset="0"/>
                <a:ea typeface="Source Sans Pro" panose="020B0503030403020204" pitchFamily="34" charset="0"/>
                <a:cs typeface="Calibri"/>
                <a:sym typeface="Lato"/>
              </a:rPr>
              <a:t>Remember these patients need to be monitored closely!</a:t>
            </a:r>
            <a:endParaRPr lang="en-US" sz="2800">
              <a:solidFill>
                <a:schemeClr val="accent2"/>
              </a:solidFill>
              <a:latin typeface="Source Sans Pro" panose="020B0503030403020204" pitchFamily="34" charset="0"/>
              <a:ea typeface="Source Sans Pro" panose="020B0503030403020204" pitchFamily="34" charset="0"/>
              <a:cs typeface="Calibri"/>
            </a:endParaRPr>
          </a:p>
        </p:txBody>
      </p:sp>
    </p:spTree>
    <p:extLst>
      <p:ext uri="{BB962C8B-B14F-4D97-AF65-F5344CB8AC3E}">
        <p14:creationId xmlns:p14="http://schemas.microsoft.com/office/powerpoint/2010/main" val="4077883960"/>
      </p:ext>
    </p:extLst>
  </p:cSld>
  <p:clrMapOvr>
    <a:masterClrMapping/>
  </p:clrMapOvr>
  <mc:AlternateContent xmlns:mc="http://schemas.openxmlformats.org/markup-compatibility/2006" xmlns:p14="http://schemas.microsoft.com/office/powerpoint/2010/main">
    <mc:Choice Requires="p14">
      <p:transition spd="slow" p14:dur="2000" advTm="65547"/>
    </mc:Choice>
    <mc:Fallback xmlns="">
      <p:transition spd="slow" advTm="65547"/>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Calibri"/>
                <a:cs typeface="Calibri"/>
                <a:sym typeface="Calibri"/>
              </a:rPr>
              <a:t>Transport Considerations </a:t>
            </a:r>
            <a:endParaRPr lang="en-US" sz="4000">
              <a:solidFill>
                <a:srgbClr val="1F3864"/>
              </a:solidFill>
              <a:latin typeface="Source Sans Pro"/>
              <a:ea typeface="Source Sans Pro"/>
            </a:endParaRPr>
          </a:p>
        </p:txBody>
      </p:sp>
      <p:sp>
        <p:nvSpPr>
          <p:cNvPr id="3" name="Content Placeholder 2"/>
          <p:cNvSpPr>
            <a:spLocks noGrp="1"/>
          </p:cNvSpPr>
          <p:nvPr>
            <p:ph idx="1"/>
          </p:nvPr>
        </p:nvSpPr>
        <p:spPr>
          <a:xfrm>
            <a:off x="838200" y="1825625"/>
            <a:ext cx="5944565" cy="4351338"/>
          </a:xfrm>
        </p:spPr>
        <p:txBody>
          <a:bodyPr vert="horz" lIns="91440" tIns="45720" rIns="91440" bIns="45720" rtlCol="0" anchor="t">
            <a:normAutofit/>
          </a:bodyPr>
          <a:lstStyle/>
          <a:p>
            <a:r>
              <a:rPr lang="en-US" sz="2400">
                <a:latin typeface="Source Sans Pro"/>
                <a:ea typeface="Source Sans Pro"/>
              </a:rPr>
              <a:t>Never leave a patient who might need definitive airway placement unmonitored during handover/transfer.</a:t>
            </a:r>
          </a:p>
          <a:p>
            <a:endParaRPr lang="en-US" sz="2400">
              <a:latin typeface="Source Sans Pro"/>
              <a:ea typeface="Source Sans Pro"/>
            </a:endParaRPr>
          </a:p>
          <a:p>
            <a:r>
              <a:rPr lang="en-US" sz="2400">
                <a:latin typeface="Source Sans Pro"/>
                <a:ea typeface="Source Sans Pro"/>
              </a:rPr>
              <a:t>Make transfer arrangements as </a:t>
            </a:r>
            <a:r>
              <a:rPr lang="en-US" sz="2400">
                <a:solidFill>
                  <a:schemeClr val="accent2"/>
                </a:solidFill>
                <a:latin typeface="Source Sans Pro"/>
                <a:ea typeface="Source Sans Pro"/>
              </a:rPr>
              <a:t>early </a:t>
            </a:r>
            <a:r>
              <a:rPr lang="en-US" sz="2400">
                <a:latin typeface="Source Sans Pro"/>
                <a:ea typeface="Source Sans Pro"/>
              </a:rPr>
              <a:t>as possible for any patient who may require assisted ventilation.</a:t>
            </a:r>
          </a:p>
        </p:txBody>
      </p:sp>
      <p:pic>
        <p:nvPicPr>
          <p:cNvPr id="4" name="Picture 3">
            <a:extLst>
              <a:ext uri="{FF2B5EF4-FFF2-40B4-BE49-F238E27FC236}">
                <a16:creationId xmlns:a16="http://schemas.microsoft.com/office/drawing/2014/main" id="{68760538-4E31-626A-D4C0-BDA466958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3453" y="1825625"/>
            <a:ext cx="4054483" cy="2828268"/>
          </a:xfrm>
          <a:prstGeom prst="rect">
            <a:avLst/>
          </a:prstGeom>
        </p:spPr>
      </p:pic>
      <p:sp>
        <p:nvSpPr>
          <p:cNvPr id="6" name="TextBox 5">
            <a:extLst>
              <a:ext uri="{FF2B5EF4-FFF2-40B4-BE49-F238E27FC236}">
                <a16:creationId xmlns:a16="http://schemas.microsoft.com/office/drawing/2014/main" id="{E12EA5CC-9C95-8C04-7343-D408A91C6971}"/>
              </a:ext>
            </a:extLst>
          </p:cNvPr>
          <p:cNvSpPr txBox="1"/>
          <p:nvPr/>
        </p:nvSpPr>
        <p:spPr>
          <a:xfrm>
            <a:off x="3223030" y="5567170"/>
            <a:ext cx="7119469" cy="523220"/>
          </a:xfrm>
          <a:prstGeom prst="rect">
            <a:avLst/>
          </a:prstGeom>
          <a:noFill/>
        </p:spPr>
        <p:txBody>
          <a:bodyPr wrap="square" rtlCol="0">
            <a:spAutoFit/>
          </a:bodyPr>
          <a:lstStyle/>
          <a:p>
            <a:r>
              <a:rPr lang="en-US" sz="2800">
                <a:solidFill>
                  <a:schemeClr val="accent2"/>
                </a:solidFill>
                <a:latin typeface="Source Sans Pro" panose="020B0503030403020204" pitchFamily="34" charset="0"/>
                <a:ea typeface="Source Sans Pro" panose="020B0503030403020204" pitchFamily="34" charset="0"/>
              </a:rPr>
              <a:t>An unmonitored airway can easily obstruct!</a:t>
            </a:r>
          </a:p>
        </p:txBody>
      </p:sp>
    </p:spTree>
    <p:extLst>
      <p:ext uri="{BB962C8B-B14F-4D97-AF65-F5344CB8AC3E}">
        <p14:creationId xmlns:p14="http://schemas.microsoft.com/office/powerpoint/2010/main" val="1759967261"/>
      </p:ext>
    </p:extLst>
  </p:cSld>
  <p:clrMapOvr>
    <a:masterClrMapping/>
  </p:clrMapOvr>
  <mc:AlternateContent xmlns:mc="http://schemas.openxmlformats.org/markup-compatibility/2006" xmlns:p14="http://schemas.microsoft.com/office/powerpoint/2010/main">
    <mc:Choice Requires="p14">
      <p:transition spd="slow" p14:dur="2000" advTm="24732"/>
    </mc:Choice>
    <mc:Fallback xmlns="">
      <p:transition spd="slow" advTm="2473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BC7897-054F-04E3-7326-AE61716EAC8E}"/>
              </a:ext>
            </a:extLst>
          </p:cNvPr>
          <p:cNvSpPr/>
          <p:nvPr/>
        </p:nvSpPr>
        <p:spPr>
          <a:xfrm>
            <a:off x="826851" y="1710447"/>
            <a:ext cx="10530192" cy="3437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a:solidFill>
                  <a:srgbClr val="1F3864"/>
                </a:solidFill>
                <a:latin typeface="Source Sans Pro"/>
                <a:ea typeface="Source Sans Pro"/>
              </a:rPr>
              <a:t>Remember</a:t>
            </a:r>
          </a:p>
        </p:txBody>
      </p:sp>
      <p:sp>
        <p:nvSpPr>
          <p:cNvPr id="3" name="Content Placeholder 2"/>
          <p:cNvSpPr>
            <a:spLocks noGrp="1"/>
          </p:cNvSpPr>
          <p:nvPr>
            <p:ph idx="1"/>
          </p:nvPr>
        </p:nvSpPr>
        <p:spPr>
          <a:noFill/>
          <a:ln>
            <a:noFill/>
          </a:ln>
        </p:spPr>
        <p:txBody>
          <a:bodyPr vert="horz" lIns="91440" tIns="45720" rIns="91440" bIns="45720" rtlCol="0" anchor="t">
            <a:normAutofit/>
          </a:bodyPr>
          <a:lstStyle/>
          <a:p>
            <a:r>
              <a:rPr lang="en-US" sz="2400" b="1">
                <a:latin typeface="Source Sans Pro"/>
                <a:ea typeface="Calibri" charset="0"/>
                <a:cs typeface="Calibri"/>
              </a:rPr>
              <a:t>Perform</a:t>
            </a:r>
            <a:r>
              <a:rPr lang="en-US" sz="2400">
                <a:latin typeface="Source Sans Pro"/>
                <a:ea typeface="Calibri" charset="0"/>
                <a:cs typeface="Calibri"/>
              </a:rPr>
              <a:t> ABCDEs first</a:t>
            </a:r>
          </a:p>
          <a:p>
            <a:r>
              <a:rPr lang="en-US" sz="2400" b="1">
                <a:latin typeface="Source Sans Pro"/>
                <a:ea typeface="Calibri" charset="0"/>
                <a:cs typeface="Calibri"/>
              </a:rPr>
              <a:t>Treat</a:t>
            </a:r>
            <a:r>
              <a:rPr lang="en-US" sz="2400">
                <a:latin typeface="Source Sans Pro"/>
                <a:ea typeface="Calibri" charset="0"/>
                <a:cs typeface="Calibri"/>
              </a:rPr>
              <a:t> life-threatening conditions</a:t>
            </a:r>
          </a:p>
          <a:p>
            <a:r>
              <a:rPr lang="en-US" sz="2400" b="1">
                <a:latin typeface="Source Sans Pro"/>
                <a:ea typeface="Calibri" charset="0"/>
                <a:cs typeface="Calibri"/>
              </a:rPr>
              <a:t>Take</a:t>
            </a:r>
            <a:r>
              <a:rPr lang="en-US" sz="2400">
                <a:latin typeface="Source Sans Pro"/>
                <a:ea typeface="Calibri" charset="0"/>
                <a:cs typeface="Calibri"/>
              </a:rPr>
              <a:t> a SAMPLE history</a:t>
            </a:r>
          </a:p>
          <a:p>
            <a:r>
              <a:rPr lang="en-US" sz="2400" b="1">
                <a:latin typeface="Source Sans Pro"/>
                <a:ea typeface="Calibri" charset="0"/>
                <a:cs typeface="Calibri"/>
              </a:rPr>
              <a:t>Do</a:t>
            </a:r>
            <a:r>
              <a:rPr lang="en-US" sz="2400">
                <a:latin typeface="Source Sans Pro"/>
                <a:ea typeface="Calibri" charset="0"/>
                <a:cs typeface="Calibri"/>
              </a:rPr>
              <a:t> an extended physical examination</a:t>
            </a:r>
          </a:p>
          <a:p>
            <a:r>
              <a:rPr lang="en-US" sz="2400" b="1">
                <a:latin typeface="Source Sans Pro"/>
                <a:ea typeface="Calibri" charset="0"/>
                <a:cs typeface="Calibri"/>
              </a:rPr>
              <a:t>Think</a:t>
            </a:r>
            <a:r>
              <a:rPr lang="en-US" sz="2400">
                <a:latin typeface="Source Sans Pro"/>
                <a:ea typeface="Calibri" charset="0"/>
                <a:cs typeface="Calibri"/>
              </a:rPr>
              <a:t> about causes</a:t>
            </a:r>
          </a:p>
          <a:p>
            <a:r>
              <a:rPr lang="en-US" sz="2400" b="1">
                <a:latin typeface="Source Sans Pro"/>
                <a:ea typeface="Calibri" charset="0"/>
                <a:cs typeface="Calibri"/>
              </a:rPr>
              <a:t>Think</a:t>
            </a:r>
            <a:r>
              <a:rPr lang="en-US" sz="2400">
                <a:latin typeface="Source Sans Pro"/>
                <a:ea typeface="Calibri" charset="0"/>
                <a:cs typeface="Calibri"/>
              </a:rPr>
              <a:t> about considerations in children</a:t>
            </a:r>
          </a:p>
          <a:p>
            <a:r>
              <a:rPr lang="en-US" sz="2400" b="1">
                <a:latin typeface="Source Sans Pro"/>
                <a:ea typeface="Calibri" charset="0"/>
                <a:cs typeface="Calibri"/>
              </a:rPr>
              <a:t>Think</a:t>
            </a:r>
            <a:r>
              <a:rPr lang="en-US" sz="2400">
                <a:latin typeface="Source Sans Pro"/>
                <a:ea typeface="Calibri" charset="0"/>
                <a:cs typeface="Calibri"/>
              </a:rPr>
              <a:t> about disposition and transport</a:t>
            </a:r>
            <a:endParaRPr lang="en-US" sz="2400" b="1">
              <a:latin typeface="Source Sans Pro"/>
              <a:ea typeface="Calibri" charset="0"/>
              <a:cs typeface="Calibri"/>
            </a:endParaRPr>
          </a:p>
        </p:txBody>
      </p:sp>
    </p:spTree>
    <p:extLst>
      <p:ext uri="{BB962C8B-B14F-4D97-AF65-F5344CB8AC3E}">
        <p14:creationId xmlns:p14="http://schemas.microsoft.com/office/powerpoint/2010/main" val="4213571771"/>
      </p:ext>
    </p:extLst>
  </p:cSld>
  <p:clrMapOvr>
    <a:masterClrMapping/>
  </p:clrMapOvr>
  <mc:AlternateContent xmlns:mc="http://schemas.openxmlformats.org/markup-compatibility/2006" xmlns:p14="http://schemas.microsoft.com/office/powerpoint/2010/main">
    <mc:Choice Requires="p14">
      <p:transition spd="slow" p14:dur="2000" advTm="42015"/>
    </mc:Choice>
    <mc:Fallback xmlns="">
      <p:transition spd="slow" advTm="4201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752" y="2103437"/>
            <a:ext cx="10515600" cy="1325563"/>
          </a:xfrm>
        </p:spPr>
        <p:txBody>
          <a:bodyPr/>
          <a:lstStyle/>
          <a:p>
            <a:r>
              <a:rPr lang="en-US"/>
              <a:t>Questions</a:t>
            </a:r>
          </a:p>
        </p:txBody>
      </p:sp>
      <p:pic>
        <p:nvPicPr>
          <p:cNvPr id="3" name="Picture 4" descr="Logo, icon&#10;&#10;Description automatically generated">
            <a:extLst>
              <a:ext uri="{FF2B5EF4-FFF2-40B4-BE49-F238E27FC236}">
                <a16:creationId xmlns:a16="http://schemas.microsoft.com/office/drawing/2014/main" id="{7D985488-AC2E-EEE4-F3ED-D1C126FD8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4541" y="1084192"/>
            <a:ext cx="6714564" cy="3488346"/>
          </a:xfrm>
          <a:prstGeom prst="rect">
            <a:avLst/>
          </a:prstGeom>
        </p:spPr>
      </p:pic>
    </p:spTree>
    <p:extLst>
      <p:ext uri="{BB962C8B-B14F-4D97-AF65-F5344CB8AC3E}">
        <p14:creationId xmlns:p14="http://schemas.microsoft.com/office/powerpoint/2010/main" val="2789629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Quick Cards</a:t>
            </a:r>
            <a:endParaRPr lang="en-US" sz="4000" b="1">
              <a:solidFill>
                <a:srgbClr val="FFFFFF"/>
              </a:solidFill>
            </a:endParaRP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2" name="Picture 2">
            <a:extLst>
              <a:ext uri="{FF2B5EF4-FFF2-40B4-BE49-F238E27FC236}">
                <a16:creationId xmlns:a16="http://schemas.microsoft.com/office/drawing/2014/main" id="{367B1540-E6EE-E41C-7FB4-539CA73944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4694" y="111716"/>
            <a:ext cx="1085850" cy="1609725"/>
          </a:xfrm>
          <a:prstGeom prst="rect">
            <a:avLst/>
          </a:prstGeom>
        </p:spPr>
      </p:pic>
    </p:spTree>
    <p:extLst>
      <p:ext uri="{BB962C8B-B14F-4D97-AF65-F5344CB8AC3E}">
        <p14:creationId xmlns:p14="http://schemas.microsoft.com/office/powerpoint/2010/main" val="2371807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809018" cy="6858000"/>
          </a:xfrm>
          <a:prstGeom prst="rect">
            <a:avLst/>
          </a:prstGeom>
        </p:spPr>
      </p:pic>
    </p:spTree>
    <p:extLst>
      <p:ext uri="{BB962C8B-B14F-4D97-AF65-F5344CB8AC3E}">
        <p14:creationId xmlns:p14="http://schemas.microsoft.com/office/powerpoint/2010/main" val="3558267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892145" cy="6858000"/>
          </a:xfrm>
          <a:prstGeom prst="rect">
            <a:avLst/>
          </a:prstGeom>
        </p:spPr>
      </p:pic>
    </p:spTree>
    <p:extLst>
      <p:ext uri="{BB962C8B-B14F-4D97-AF65-F5344CB8AC3E}">
        <p14:creationId xmlns:p14="http://schemas.microsoft.com/office/powerpoint/2010/main" val="2829923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000"/>
            <a:ext cx="12192000" cy="4825491"/>
          </a:xfrm>
          <a:prstGeom prst="rect">
            <a:avLst/>
          </a:prstGeom>
        </p:spPr>
      </p:pic>
    </p:spTree>
    <p:extLst>
      <p:ext uri="{BB962C8B-B14F-4D97-AF65-F5344CB8AC3E}">
        <p14:creationId xmlns:p14="http://schemas.microsoft.com/office/powerpoint/2010/main" val="122272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Difficulty in Breathing</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1</a:t>
            </a:r>
            <a:r>
              <a:rPr lang="en-US" sz="2800" b="1" i="0" u="none" strike="noStrike" cap="none">
                <a:solidFill>
                  <a:schemeClr val="accent1">
                    <a:lumMod val="50000"/>
                  </a:schemeClr>
                </a:solidFill>
                <a:latin typeface="Source Sans Pro"/>
                <a:ea typeface="Quattrocento Sans"/>
                <a:cs typeface="Quattrocento Sans"/>
                <a:sym typeface="Quattrocento Sans"/>
              </a:rPr>
              <a:t>:</a:t>
            </a:r>
            <a:r>
              <a:rPr lang="en-US" sz="2800" b="1">
                <a:solidFill>
                  <a:schemeClr val="accent1">
                    <a:lumMod val="50000"/>
                  </a:schemeClr>
                </a:solidFill>
                <a:latin typeface="Source Sans Pro"/>
                <a:ea typeface="Quattrocento Sans"/>
                <a:cs typeface="Quattrocento Sans"/>
                <a:sym typeface="Quattrocento Sans"/>
              </a:rPr>
              <a:t> The SAMPLE history</a:t>
            </a:r>
            <a:endParaRPr lang="en-US" sz="2800" i="0" u="none" strike="noStrike" cap="none">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1209214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809018" cy="6858000"/>
          </a:xfrm>
          <a:prstGeom prst="rect">
            <a:avLst/>
          </a:prstGeom>
        </p:spPr>
      </p:pic>
    </p:spTree>
    <p:extLst>
      <p:ext uri="{BB962C8B-B14F-4D97-AF65-F5344CB8AC3E}">
        <p14:creationId xmlns:p14="http://schemas.microsoft.com/office/powerpoint/2010/main" val="3568861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45;p1">
            <a:extLst>
              <a:ext uri="{FF2B5EF4-FFF2-40B4-BE49-F238E27FC236}">
                <a16:creationId xmlns:a16="http://schemas.microsoft.com/office/drawing/2014/main" id="{46FC61F4-6455-19BE-DBC3-EB42A8FC3396}"/>
              </a:ext>
            </a:extLst>
          </p:cNvPr>
          <p:cNvSpPr txBox="1">
            <a:spLocks noGrp="1"/>
          </p:cNvSpPr>
          <p:nvPr/>
        </p:nvSpPr>
        <p:spPr>
          <a:xfrm>
            <a:off x="-2044" y="394276"/>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p:txBody>
          <a:bodyPr>
            <a:normAutofit/>
          </a:bodyPr>
          <a:lstStyle/>
          <a:p>
            <a:pPr lvl="0"/>
            <a:r>
              <a:rPr lang="en-US" sz="4000">
                <a:solidFill>
                  <a:schemeClr val="accent1">
                    <a:lumMod val="50000"/>
                  </a:schemeClr>
                </a:solidFill>
                <a:latin typeface="Source Sans Pro"/>
                <a:ea typeface="Source Sans Pro"/>
                <a:cs typeface="Roboto"/>
              </a:rPr>
              <a:t>Summary</a:t>
            </a:r>
          </a:p>
        </p:txBody>
      </p:sp>
      <p:sp>
        <p:nvSpPr>
          <p:cNvPr id="99" name="Shape 99"/>
          <p:cNvSpPr txBox="1">
            <a:spLocks noGrp="1"/>
          </p:cNvSpPr>
          <p:nvPr>
            <p:ph idx="1"/>
          </p:nvPr>
        </p:nvSpPr>
        <p:spPr/>
        <p:txBody>
          <a:bodyPr vert="horz" lIns="91440" tIns="45720" rIns="91440" bIns="45720" rtlCol="0" anchor="t">
            <a:noAutofit/>
          </a:bodyPr>
          <a:lstStyle/>
          <a:p>
            <a:pPr marL="0" indent="0">
              <a:buNone/>
            </a:pPr>
            <a:r>
              <a:rPr lang="en-US" sz="2400">
                <a:solidFill>
                  <a:schemeClr val="accent1">
                    <a:lumMod val="50000"/>
                  </a:schemeClr>
                </a:solidFill>
                <a:latin typeface="Source Sans Pro"/>
                <a:ea typeface="Source Sans Pro"/>
                <a:cs typeface="Roboto"/>
              </a:rPr>
              <a:t>In this presentation, we have covered:</a:t>
            </a:r>
          </a:p>
          <a:p>
            <a:pPr>
              <a:buFont typeface="Arial,Sans-Serif" panose="020B0604020202020204" pitchFamily="34" charset="0"/>
            </a:pPr>
            <a:r>
              <a:rPr lang="en-US" sz="2400">
                <a:solidFill>
                  <a:srgbClr val="000000"/>
                </a:solidFill>
                <a:latin typeface="Source Sans Pro"/>
                <a:ea typeface="Source Sans Pro"/>
                <a:cs typeface="Calibri"/>
              </a:rPr>
              <a:t>The SAMPLE history for a patient with difficulty in breathing</a:t>
            </a:r>
            <a:endParaRPr lang="en-US" sz="2400">
              <a:solidFill>
                <a:srgbClr val="000000"/>
              </a:solidFill>
            </a:endParaRPr>
          </a:p>
          <a:p>
            <a:pPr>
              <a:buFont typeface="Arial,Sans-Serif" panose="020B0604020202020204" pitchFamily="34" charset="0"/>
            </a:pPr>
            <a:r>
              <a:rPr lang="en-US" sz="2400">
                <a:solidFill>
                  <a:srgbClr val="000000"/>
                </a:solidFill>
                <a:latin typeface="Source Sans Pro"/>
                <a:ea typeface="Source Sans Pro"/>
                <a:cs typeface="Arial"/>
              </a:rPr>
              <a:t>Key history findings suggestive of different causes of difficulty in breathing.</a:t>
            </a:r>
          </a:p>
          <a:p>
            <a:pPr>
              <a:buFont typeface="Arial,Sans-Serif" panose="020B0604020202020204" pitchFamily="34" charset="0"/>
            </a:pPr>
            <a:r>
              <a:rPr lang="en-US" sz="2400">
                <a:solidFill>
                  <a:srgbClr val="000000"/>
                </a:solidFill>
                <a:latin typeface="Source Sans Pro"/>
                <a:ea typeface="Source Sans Pro"/>
                <a:cs typeface="Calibri"/>
              </a:rPr>
              <a:t>How to perform a secondary exam for a patient with DIB</a:t>
            </a:r>
          </a:p>
          <a:p>
            <a:pPr>
              <a:buFont typeface="Arial,Sans-Serif" panose="020B0604020202020204" pitchFamily="34" charset="0"/>
            </a:pPr>
            <a:r>
              <a:rPr lang="en-US" sz="2400">
                <a:solidFill>
                  <a:srgbClr val="000000"/>
                </a:solidFill>
                <a:latin typeface="Source Sans Pro"/>
                <a:ea typeface="Source Sans Pro"/>
                <a:cs typeface="Calibri"/>
              </a:rPr>
              <a:t>The signs of difficulty in breathing (DIB)</a:t>
            </a:r>
            <a:endParaRPr lang="en-US" sz="2400"/>
          </a:p>
          <a:p>
            <a:pPr>
              <a:buFont typeface="Arial,Sans-Serif" panose="020B0604020202020204" pitchFamily="34" charset="0"/>
            </a:pPr>
            <a:r>
              <a:rPr lang="en-US" sz="2400">
                <a:solidFill>
                  <a:srgbClr val="000000"/>
                </a:solidFill>
                <a:latin typeface="Source Sans Pro"/>
                <a:ea typeface="Source Sans Pro"/>
                <a:cs typeface="Calibri"/>
              </a:rPr>
              <a:t>The high-risk causes of DIB</a:t>
            </a:r>
            <a:endParaRPr lang="en-US" sz="2400">
              <a:solidFill>
                <a:srgbClr val="000000"/>
              </a:solidFill>
              <a:latin typeface="Source Sans Pro"/>
              <a:ea typeface="Source Sans Pro"/>
              <a:cs typeface="Arial"/>
            </a:endParaRPr>
          </a:p>
          <a:p>
            <a:pPr>
              <a:buFont typeface="Arial,Sans-Serif" panose="020B0604020202020204" pitchFamily="34" charset="0"/>
            </a:pPr>
            <a:r>
              <a:rPr lang="en-US" sz="2400">
                <a:solidFill>
                  <a:srgbClr val="000000"/>
                </a:solidFill>
                <a:latin typeface="Source Sans Pro"/>
                <a:ea typeface="Source Sans Pro"/>
                <a:cs typeface="Calibri"/>
              </a:rPr>
              <a:t>Critical actions to manage patients with DIB</a:t>
            </a:r>
          </a:p>
          <a:p>
            <a:r>
              <a:rPr lang="en-US" sz="2400">
                <a:solidFill>
                  <a:srgbClr val="000000"/>
                </a:solidFill>
                <a:latin typeface="Source Sans Pro"/>
                <a:ea typeface="Source Sans Pro"/>
                <a:cs typeface="Arial"/>
              </a:rPr>
              <a:t>Essential skills for high-risk causes of difficulty in breathing</a:t>
            </a:r>
          </a:p>
          <a:p>
            <a:r>
              <a:rPr lang="en-US" sz="2400">
                <a:solidFill>
                  <a:srgbClr val="000000"/>
                </a:solidFill>
                <a:latin typeface="Source Sans Pro"/>
                <a:ea typeface="Source Sans Pro"/>
                <a:cs typeface="Arial"/>
              </a:rPr>
              <a:t>Special </a:t>
            </a:r>
            <a:r>
              <a:rPr lang="en-US" sz="2400" err="1">
                <a:solidFill>
                  <a:srgbClr val="000000"/>
                </a:solidFill>
                <a:latin typeface="Source Sans Pro"/>
                <a:ea typeface="Source Sans Pro"/>
                <a:cs typeface="Arial"/>
              </a:rPr>
              <a:t>paediatric</a:t>
            </a:r>
            <a:r>
              <a:rPr lang="en-US" sz="2400">
                <a:solidFill>
                  <a:srgbClr val="000000"/>
                </a:solidFill>
                <a:latin typeface="Source Sans Pro"/>
                <a:ea typeface="Source Sans Pro"/>
                <a:cs typeface="Arial"/>
              </a:rPr>
              <a:t> considerations for DIB</a:t>
            </a:r>
          </a:p>
          <a:p>
            <a:r>
              <a:rPr lang="en-US" sz="2400">
                <a:solidFill>
                  <a:srgbClr val="000000"/>
                </a:solidFill>
                <a:latin typeface="Source Sans Pro"/>
                <a:ea typeface="Source Sans Pro"/>
                <a:cs typeface="Arial"/>
              </a:rPr>
              <a:t>Disposition and transport of patients with DIB</a:t>
            </a:r>
          </a:p>
          <a:p>
            <a:pPr>
              <a:buFont typeface="Arial,Sans-Serif" panose="020B0604020202020204" pitchFamily="34" charset="0"/>
            </a:pPr>
            <a:endParaRPr lang="en-US" sz="2400">
              <a:solidFill>
                <a:srgbClr val="000000"/>
              </a:solidFill>
              <a:latin typeface="Source Sans Pro"/>
              <a:cs typeface="Arial"/>
            </a:endParaRPr>
          </a:p>
          <a:p>
            <a:endParaRPr lang="en-US" sz="2400">
              <a:solidFill>
                <a:srgbClr val="000000"/>
              </a:solidFill>
              <a:latin typeface="Source Sans Pro"/>
              <a:ea typeface="Source Sans Pro"/>
              <a:cs typeface="Arial"/>
            </a:endParaRPr>
          </a:p>
          <a:p>
            <a:pPr>
              <a:buFont typeface="Arial,Sans-Serif" panose="020B0604020202020204" pitchFamily="34" charset="0"/>
            </a:pPr>
            <a:endParaRPr lang="en-US" sz="2400" b="1">
              <a:solidFill>
                <a:srgbClr val="000000"/>
              </a:solidFill>
              <a:latin typeface="Source Sans Pro"/>
              <a:ea typeface="Source Sans Pro"/>
              <a:cs typeface="Calibri"/>
            </a:endParaRPr>
          </a:p>
          <a:p>
            <a:endParaRPr lang="en-US" sz="2400">
              <a:solidFill>
                <a:schemeClr val="accent1">
                  <a:lumMod val="50000"/>
                </a:schemeClr>
              </a:solidFill>
              <a:latin typeface="Source Sans Pro"/>
              <a:ea typeface="Source Sans Pro"/>
              <a:cs typeface="Roboto"/>
            </a:endParaRPr>
          </a:p>
          <a:p>
            <a:endParaRPr lang="en-US" sz="2400">
              <a:solidFill>
                <a:schemeClr val="accent1">
                  <a:lumMod val="50000"/>
                </a:schemeClr>
              </a:solidFill>
              <a:latin typeface="Source Sans Pro"/>
              <a:ea typeface="Source Sans Pro"/>
              <a:cs typeface="Roboto"/>
            </a:endParaRPr>
          </a:p>
        </p:txBody>
      </p:sp>
    </p:spTree>
    <p:extLst>
      <p:ext uri="{BB962C8B-B14F-4D97-AF65-F5344CB8AC3E}">
        <p14:creationId xmlns:p14="http://schemas.microsoft.com/office/powerpoint/2010/main" val="4281558448"/>
      </p:ext>
    </p:extLst>
  </p:cSld>
  <p:clrMapOvr>
    <a:masterClrMapping/>
  </p:clrMapOvr>
  <p:transition spd="slow" advTm="34823">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rPr>
              <a:t>S</a:t>
            </a:r>
            <a:r>
              <a:rPr lang="en-US" sz="4000">
                <a:solidFill>
                  <a:srgbClr val="1F3864"/>
                </a:solidFill>
                <a:latin typeface="Source Sans Pro"/>
                <a:ea typeface="Source Sans Pro"/>
              </a:rPr>
              <a:t>: Signs and Symptoms</a:t>
            </a:r>
          </a:p>
        </p:txBody>
      </p:sp>
      <p:sp>
        <p:nvSpPr>
          <p:cNvPr id="3" name="Content Placeholder 2"/>
          <p:cNvSpPr>
            <a:spLocks noGrp="1"/>
          </p:cNvSpPr>
          <p:nvPr>
            <p:ph idx="1"/>
          </p:nvPr>
        </p:nvSpPr>
        <p:spPr>
          <a:xfrm>
            <a:off x="1276350" y="1952626"/>
            <a:ext cx="9639300" cy="4351338"/>
          </a:xfrm>
        </p:spPr>
        <p:txBody>
          <a:bodyPr vert="horz" lIns="91440" tIns="45720" rIns="91440" bIns="45720" rtlCol="0" anchor="t">
            <a:normAutofit/>
          </a:bodyPr>
          <a:lstStyle/>
          <a:p>
            <a:pPr marL="0" indent="0">
              <a:buNone/>
            </a:pPr>
            <a:r>
              <a:rPr lang="en-US" b="1"/>
              <a:t>ASK</a:t>
            </a:r>
            <a:endParaRPr lang="en-US">
              <a:cs typeface="Calibri" panose="020F0502020204030204"/>
            </a:endParaRPr>
          </a:p>
          <a:p>
            <a:pPr lvl="1"/>
            <a:r>
              <a:rPr lang="en-US"/>
              <a:t>When did the symptoms start?</a:t>
            </a:r>
          </a:p>
          <a:p>
            <a:pPr lvl="1"/>
            <a:r>
              <a:rPr lang="en-US"/>
              <a:t>Was the onset sudden?</a:t>
            </a:r>
          </a:p>
          <a:p>
            <a:pPr lvl="1"/>
            <a:r>
              <a:rPr lang="en-US"/>
              <a:t>Do they come and go?</a:t>
            </a:r>
            <a:endParaRPr lang="en-US">
              <a:cs typeface="Calibri"/>
            </a:endParaRPr>
          </a:p>
          <a:p>
            <a:pPr lvl="1"/>
            <a:r>
              <a:rPr lang="en-US"/>
              <a:t>How long do they last?</a:t>
            </a:r>
            <a:endParaRPr lang="en-US">
              <a:cs typeface="Calibri"/>
            </a:endParaRPr>
          </a:p>
          <a:p>
            <a:pPr lvl="1"/>
            <a:r>
              <a:rPr lang="en-US"/>
              <a:t>Have they changed over time?</a:t>
            </a:r>
          </a:p>
          <a:p>
            <a:pPr lvl="1"/>
            <a:r>
              <a:rPr lang="en-US"/>
              <a:t>Any similar episodes? </a:t>
            </a:r>
          </a:p>
          <a:p>
            <a:pPr marL="457200" lvl="1" indent="0">
              <a:buNone/>
            </a:pPr>
            <a:endParaRPr lang="en-US">
              <a:cs typeface="Calibri"/>
            </a:endParaRPr>
          </a:p>
        </p:txBody>
      </p:sp>
      <p:sp>
        <p:nvSpPr>
          <p:cNvPr id="4" name="Rectangle 3"/>
          <p:cNvSpPr/>
          <p:nvPr/>
        </p:nvSpPr>
        <p:spPr>
          <a:xfrm>
            <a:off x="8360923" y="1621277"/>
            <a:ext cx="348343" cy="3170099"/>
          </a:xfrm>
          <a:prstGeom prst="rect">
            <a:avLst/>
          </a:prstGeom>
          <a:noFill/>
          <a:ln>
            <a:solidFill>
              <a:schemeClr val="bg1"/>
            </a:solidFill>
          </a:ln>
        </p:spPr>
        <p:txBody>
          <a:bodyPr wrap="square" lIns="91440" tIns="45720" rIns="91440" bIns="45720">
            <a:spAutoFit/>
          </a:bodyPr>
          <a:lstStyle/>
          <a:p>
            <a:pPr algn="ctr"/>
            <a:r>
              <a:rPr lang="en-US" sz="20000" b="1" cap="none" spc="0">
                <a:ln w="12700">
                  <a:solidFill>
                    <a:schemeClr val="tx2">
                      <a:satMod val="155000"/>
                    </a:schemeClr>
                  </a:solidFill>
                  <a:prstDash val="solid"/>
                </a:ln>
                <a:solidFill>
                  <a:srgbClr val="ED7D31"/>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2678712578"/>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A8C45457-CFCA-9447-94C8-EEC13298E5DE}" vid="{72CB8762-5401-C14D-9E66-90CA3EF8A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A8C45457-CFCA-9447-94C8-EEC13298E5DE}" vid="{72CB8762-5401-C14D-9E66-90CA3EF8A0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F35176C8D5024CA9622F560EAE4050" ma:contentTypeVersion="20" ma:contentTypeDescription="Create a new document." ma:contentTypeScope="" ma:versionID="effc21bd732f0b1fef58876858886894">
  <xsd:schema xmlns:xsd="http://www.w3.org/2001/XMLSchema" xmlns:xs="http://www.w3.org/2001/XMLSchema" xmlns:p="http://schemas.microsoft.com/office/2006/metadata/properties" xmlns:ns2="accad10c-5865-4bcb-8f28-1d0009a45af1" xmlns:ns3="543f9313-ce28-4745-b323-cbc217887a95" targetNamespace="http://schemas.microsoft.com/office/2006/metadata/properties" ma:root="true" ma:fieldsID="04c66d113efc0afcae90be5251cfb40c" ns2:_="" ns3:_="">
    <xsd:import namespace="accad10c-5865-4bcb-8f28-1d0009a45af1"/>
    <xsd:import namespace="543f9313-ce28-4745-b323-cbc217887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ad10c-5865-4bcb-8f28-1d0009a45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3f9313-ce28-4745-b323-cbc217887a9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4e306bd-47d7-441a-ab2a-e6d0020056b0}" ma:internalName="TaxCatchAll" ma:showField="CatchAllData" ma:web="543f9313-ce28-4745-b323-cbc217887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cad10c-5865-4bcb-8f28-1d0009a45af1">
      <Terms xmlns="http://schemas.microsoft.com/office/infopath/2007/PartnerControls"/>
    </lcf76f155ced4ddcb4097134ff3c332f>
    <TaxCatchAll xmlns="543f9313-ce28-4745-b323-cbc217887a95" xsi:nil="true"/>
  </documentManagement>
</p:properties>
</file>

<file path=customXml/itemProps1.xml><?xml version="1.0" encoding="utf-8"?>
<ds:datastoreItem xmlns:ds="http://schemas.openxmlformats.org/officeDocument/2006/customXml" ds:itemID="{5C4EFB1A-54AC-47F5-A8D2-60032EE98DF8}">
  <ds:schemaRefs>
    <ds:schemaRef ds:uri="543f9313-ce28-4745-b323-cbc217887a95"/>
    <ds:schemaRef ds:uri="accad10c-5865-4bcb-8f28-1d0009a45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692B8B-9DCE-40C9-BE1A-E13EFD3E2B92}">
  <ds:schemaRefs>
    <ds:schemaRef ds:uri="http://schemas.microsoft.com/sharepoint/v3/contenttype/forms"/>
  </ds:schemaRefs>
</ds:datastoreItem>
</file>

<file path=customXml/itemProps3.xml><?xml version="1.0" encoding="utf-8"?>
<ds:datastoreItem xmlns:ds="http://schemas.openxmlformats.org/officeDocument/2006/customXml" ds:itemID="{DAF1C73D-6129-456D-8A1E-260797583F80}">
  <ds:schemaRefs>
    <ds:schemaRef ds:uri="http://purl.org/dc/elements/1.1/"/>
    <ds:schemaRef ds:uri="http://www.w3.org/XML/1998/namespace"/>
    <ds:schemaRef ds:uri="http://schemas.microsoft.com/office/2006/documentManagement/types"/>
    <ds:schemaRef ds:uri="accad10c-5865-4bcb-8f28-1d0009a45af1"/>
    <ds:schemaRef ds:uri="http://purl.org/dc/dcmitype/"/>
    <ds:schemaRef ds:uri="543f9313-ce28-4745-b323-cbc217887a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10863</Words>
  <Application>Microsoft Macintosh PowerPoint</Application>
  <PresentationFormat>Widescreen</PresentationFormat>
  <Paragraphs>1146</Paragraphs>
  <Slides>81</Slides>
  <Notes>81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81</vt:i4>
      </vt:variant>
    </vt:vector>
  </HeadingPairs>
  <TitlesOfParts>
    <vt:vector size="93" baseType="lpstr">
      <vt:lpstr>Arial</vt:lpstr>
      <vt:lpstr>Arial,Sans-Serif</vt:lpstr>
      <vt:lpstr>Calibri</vt:lpstr>
      <vt:lpstr>Calibri Light</vt:lpstr>
      <vt:lpstr>Helvetica</vt:lpstr>
      <vt:lpstr>Lato</vt:lpstr>
      <vt:lpstr>Segoe UI</vt:lpstr>
      <vt:lpstr>Source Sans Pro</vt:lpstr>
      <vt:lpstr>Wingdings</vt:lpstr>
      <vt:lpstr>Office Theme</vt:lpstr>
      <vt:lpstr>Office Theme</vt:lpstr>
      <vt:lpstr>Office Theme</vt:lpstr>
      <vt:lpstr>Difficulty in Breathing</vt:lpstr>
      <vt:lpstr>Objectives</vt:lpstr>
      <vt:lpstr>Essential skills</vt:lpstr>
      <vt:lpstr>Goals</vt:lpstr>
      <vt:lpstr>The ABCDE Approach </vt:lpstr>
      <vt:lpstr>Key Elements in the ABCDE Approach </vt:lpstr>
      <vt:lpstr>Key Elements in the ABCDE Approach</vt:lpstr>
      <vt:lpstr>Difficulty in Breathing</vt:lpstr>
      <vt:lpstr>S: Signs and Symptoms</vt:lpstr>
      <vt:lpstr>PowerPoint Presentation</vt:lpstr>
      <vt:lpstr>PowerPoint Presentation</vt:lpstr>
      <vt:lpstr>PowerPoint Presentation</vt:lpstr>
      <vt:lpstr>PowerPoint Presentation</vt:lpstr>
      <vt:lpstr>PowerPoint Presentation</vt:lpstr>
      <vt:lpstr>PowerPoint Presentation</vt:lpstr>
      <vt:lpstr>S: Signs and Symptoms</vt:lpstr>
      <vt:lpstr>PowerPoint Presentation</vt:lpstr>
      <vt:lpstr>A: Allergies</vt:lpstr>
      <vt:lpstr>M: Medications</vt:lpstr>
      <vt:lpstr>P: Past Medical History</vt:lpstr>
      <vt:lpstr>P: Past Medical History</vt:lpstr>
      <vt:lpstr>L: Last Oral Intake</vt:lpstr>
      <vt:lpstr>E: Events Surrounding Illness </vt:lpstr>
      <vt:lpstr>E: Events Surrounding Illness </vt:lpstr>
      <vt:lpstr>E: Events Surrounding Illness </vt:lpstr>
      <vt:lpstr>E: Events Surrounding Illness </vt:lpstr>
      <vt:lpstr>Workbook Question 1</vt:lpstr>
      <vt:lpstr>Difficulty in Breathing</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Workbook Question 2 </vt:lpstr>
      <vt:lpstr>Workbook Question 2 </vt:lpstr>
      <vt:lpstr>Difficulty in Breathing</vt:lpstr>
      <vt:lpstr>Key AIRWAY causes of Difficulty in Breathing</vt:lpstr>
      <vt:lpstr>Key AIRWAY causes of Difficulty in Breathing</vt:lpstr>
      <vt:lpstr>Key AIRWAY causes of Difficulty in Breathing</vt:lpstr>
      <vt:lpstr>Key LUNG causes of Difficulty in Breathing</vt:lpstr>
      <vt:lpstr>Key LUNG causes of Difficulty in Breathing</vt:lpstr>
      <vt:lpstr>Key LUNG causes of Difficulty in Breathing</vt:lpstr>
      <vt:lpstr>Key LUNG causes of Difficulty in Breathing</vt:lpstr>
      <vt:lpstr>Key LUNG causes of Difficulty in Breathing</vt:lpstr>
      <vt:lpstr>Key LUNG causes of Difficulty in Breathing</vt:lpstr>
      <vt:lpstr>Key CARDIAC causes of Difficulty in Breathing</vt:lpstr>
      <vt:lpstr>PowerPoint Presentation</vt:lpstr>
      <vt:lpstr>PowerPoint Presentation</vt:lpstr>
      <vt:lpstr>PowerPoint Presentation</vt:lpstr>
      <vt:lpstr>Key SYSTEMIC causes of Difficulty in Breathing</vt:lpstr>
      <vt:lpstr>Workbook Question 3</vt:lpstr>
      <vt:lpstr>Difficulty in Breathing</vt:lpstr>
      <vt:lpstr>Management</vt:lpstr>
      <vt:lpstr>Management</vt:lpstr>
      <vt:lpstr>Management</vt:lpstr>
      <vt:lpstr>Management</vt:lpstr>
      <vt:lpstr>Management</vt:lpstr>
      <vt:lpstr>Management</vt:lpstr>
      <vt:lpstr>Management</vt:lpstr>
      <vt:lpstr>Management</vt:lpstr>
      <vt:lpstr>Workbook Question 4</vt:lpstr>
      <vt:lpstr>Workbook Question 4</vt:lpstr>
      <vt:lpstr>Special Paediatric Considerations: Danger Signs  </vt:lpstr>
      <vt:lpstr>Special Paediatric Considerations:</vt:lpstr>
      <vt:lpstr>Workbook Question 5</vt:lpstr>
      <vt:lpstr>Disposition of the Patient</vt:lpstr>
      <vt:lpstr>Transport Considerations </vt:lpstr>
      <vt:lpstr>Remember</vt:lpstr>
      <vt:lpstr>Questions</vt:lpstr>
      <vt:lpstr>Quick Cards</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Tullet</dc:creator>
  <cp:lastModifiedBy>Martin S</cp:lastModifiedBy>
  <cp:revision>2</cp:revision>
  <dcterms:created xsi:type="dcterms:W3CDTF">2023-05-01T23:50:17Z</dcterms:created>
  <dcterms:modified xsi:type="dcterms:W3CDTF">2024-05-09T14:21:22Z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0x01010012F35176C8D5024CA9622F560EAE4050</vt:lpwstr>
  </property>
  <property fmtid="{D5CDD505-2E9C-101B-9397-08002B2CF9AE}" pid="3" name="MediaServiceImageTags">
    <vt:lpwstr/>
  </property>
</Properties>
</file>