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95" r:id="rId5"/>
    <p:sldMasterId id="2147483648" r:id="rId6"/>
  </p:sldMasterIdLst>
  <p:notesMasterIdLst>
    <p:notesMasterId r:id="rId84"/>
  </p:notesMasterIdLst>
  <p:sldIdLst>
    <p:sldId id="290" r:id="rId7"/>
    <p:sldId id="291" r:id="rId8"/>
    <p:sldId id="386" r:id="rId9"/>
    <p:sldId id="285" r:id="rId10"/>
    <p:sldId id="284" r:id="rId11"/>
    <p:sldId id="283" r:id="rId12"/>
    <p:sldId id="294" r:id="rId13"/>
    <p:sldId id="295" r:id="rId14"/>
    <p:sldId id="296" r:id="rId15"/>
    <p:sldId id="387" r:id="rId16"/>
    <p:sldId id="345" r:id="rId17"/>
    <p:sldId id="346" r:id="rId18"/>
    <p:sldId id="347" r:id="rId19"/>
    <p:sldId id="348" r:id="rId20"/>
    <p:sldId id="349" r:id="rId21"/>
    <p:sldId id="350" r:id="rId22"/>
    <p:sldId id="351" r:id="rId23"/>
    <p:sldId id="27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288" r:id="rId38"/>
    <p:sldId id="389" r:id="rId39"/>
    <p:sldId id="307" r:id="rId40"/>
    <p:sldId id="308" r:id="rId41"/>
    <p:sldId id="309" r:id="rId42"/>
    <p:sldId id="310" r:id="rId43"/>
    <p:sldId id="311" r:id="rId44"/>
    <p:sldId id="365" r:id="rId45"/>
    <p:sldId id="393" r:id="rId46"/>
    <p:sldId id="269" r:id="rId47"/>
    <p:sldId id="268" r:id="rId48"/>
    <p:sldId id="267" r:id="rId49"/>
    <p:sldId id="266" r:id="rId50"/>
    <p:sldId id="265" r:id="rId51"/>
    <p:sldId id="264" r:id="rId52"/>
    <p:sldId id="263" r:id="rId53"/>
    <p:sldId id="262" r:id="rId54"/>
    <p:sldId id="261" r:id="rId55"/>
    <p:sldId id="260" r:id="rId56"/>
    <p:sldId id="259" r:id="rId57"/>
    <p:sldId id="258" r:id="rId58"/>
    <p:sldId id="378" r:id="rId59"/>
    <p:sldId id="391" r:id="rId60"/>
    <p:sldId id="369" r:id="rId61"/>
    <p:sldId id="277" r:id="rId62"/>
    <p:sldId id="276" r:id="rId63"/>
    <p:sldId id="275" r:id="rId64"/>
    <p:sldId id="274" r:id="rId65"/>
    <p:sldId id="273" r:id="rId66"/>
    <p:sldId id="272" r:id="rId67"/>
    <p:sldId id="379" r:id="rId68"/>
    <p:sldId id="370" r:id="rId69"/>
    <p:sldId id="371" r:id="rId70"/>
    <p:sldId id="372" r:id="rId71"/>
    <p:sldId id="373" r:id="rId72"/>
    <p:sldId id="374" r:id="rId73"/>
    <p:sldId id="375" r:id="rId74"/>
    <p:sldId id="376" r:id="rId75"/>
    <p:sldId id="380" r:id="rId76"/>
    <p:sldId id="377" r:id="rId77"/>
    <p:sldId id="381" r:id="rId78"/>
    <p:sldId id="392" r:id="rId79"/>
    <p:sldId id="382" r:id="rId80"/>
    <p:sldId id="394" r:id="rId81"/>
    <p:sldId id="395" r:id="rId82"/>
    <p:sldId id="385"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D8D214-4E4A-6427-04CA-17FD577B5EB5}" name="Rachel Tullet" initials="RT" userId="0500be93d1ba368d" providerId="Windows Live"/>
  <p188:author id="{CBEE6C40-575B-5D32-4491-6ABBCC720D7B}" name="CSY" initials="CSY" userId="CSY" providerId="None"/>
  <p188:author id="{AFA03778-911B-54ED-123A-F7AEAA7C72F7}" name="TULLET, Rachel Beth" initials="TB" userId="S::tulletr@who.int::1fc2c28b-ed7a-43e7-a015-42a665ab83e5" providerId="AD"/>
  <p188:author id="{C0AB258D-87D2-4E46-12C7-7A4EFF4C3936}" name="isinglis" initials="is" userId="S::isinglis_gmail.com#ext#@worldhealthorg.onmicrosoft.com::e548435e-1f20-43a3-8006-d868ec4604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6E305-7E41-9E45-9508-60FB0D41B004}" v="1" dt="2024-05-09T14:29:28.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5" autoAdjust="0"/>
    <p:restoredTop sz="78943"/>
  </p:normalViewPr>
  <p:slideViewPr>
    <p:cSldViewPr snapToGrid="0">
      <p:cViewPr varScale="1">
        <p:scale>
          <a:sx n="83" d="100"/>
          <a:sy n="83" d="100"/>
        </p:scale>
        <p:origin x="13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notesMaster" Target="notesMasters/notesMaster1.xml"/><Relationship Id="rId89" Type="http://schemas.microsoft.com/office/2016/11/relationships/changesInfo" Target="changesInfos/changesInfo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microsoft.com/office/2015/10/relationships/revisionInfo" Target="revisionInfo.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bleStyles" Target="tableStyle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VELLO HYNES, Emilie" userId="S::ecalvello@who.int::c9dfdd63-2c12-40ec-9141-bdc893ad90f1" providerId="AD" clId="Web-{4139A4CE-E720-C421-BA2F-27C9A3A64F34}"/>
    <pc:docChg chg="modSld">
      <pc:chgData name="CALVELLO HYNES, Emilie" userId="S::ecalvello@who.int::c9dfdd63-2c12-40ec-9141-bdc893ad90f1" providerId="AD" clId="Web-{4139A4CE-E720-C421-BA2F-27C9A3A64F34}" dt="2023-07-25T05:35:48.595" v="15" actId="20577"/>
      <pc:docMkLst>
        <pc:docMk/>
      </pc:docMkLst>
      <pc:sldChg chg="modSp">
        <pc:chgData name="CALVELLO HYNES, Emilie" userId="S::ecalvello@who.int::c9dfdd63-2c12-40ec-9141-bdc893ad90f1" providerId="AD" clId="Web-{4139A4CE-E720-C421-BA2F-27C9A3A64F34}" dt="2023-07-25T05:29:35.004" v="1" actId="20577"/>
        <pc:sldMkLst>
          <pc:docMk/>
          <pc:sldMk cId="2517855061" sldId="294"/>
        </pc:sldMkLst>
        <pc:spChg chg="mod">
          <ac:chgData name="CALVELLO HYNES, Emilie" userId="S::ecalvello@who.int::c9dfdd63-2c12-40ec-9141-bdc893ad90f1" providerId="AD" clId="Web-{4139A4CE-E720-C421-BA2F-27C9A3A64F34}" dt="2023-07-25T05:29:35.004" v="1" actId="20577"/>
          <ac:spMkLst>
            <pc:docMk/>
            <pc:sldMk cId="2517855061" sldId="294"/>
            <ac:spMk id="3" creationId="{00000000-0000-0000-0000-000000000000}"/>
          </ac:spMkLst>
        </pc:spChg>
      </pc:sldChg>
      <pc:sldChg chg="modSp">
        <pc:chgData name="CALVELLO HYNES, Emilie" userId="S::ecalvello@who.int::c9dfdd63-2c12-40ec-9141-bdc893ad90f1" providerId="AD" clId="Web-{4139A4CE-E720-C421-BA2F-27C9A3A64F34}" dt="2023-07-25T05:35:48.595" v="15" actId="20577"/>
        <pc:sldMkLst>
          <pc:docMk/>
          <pc:sldMk cId="1221589555" sldId="307"/>
        </pc:sldMkLst>
        <pc:spChg chg="mod">
          <ac:chgData name="CALVELLO HYNES, Emilie" userId="S::ecalvello@who.int::c9dfdd63-2c12-40ec-9141-bdc893ad90f1" providerId="AD" clId="Web-{4139A4CE-E720-C421-BA2F-27C9A3A64F34}" dt="2023-07-25T05:35:48.595" v="15" actId="20577"/>
          <ac:spMkLst>
            <pc:docMk/>
            <pc:sldMk cId="1221589555" sldId="307"/>
            <ac:spMk id="2" creationId="{00000000-0000-0000-0000-000000000000}"/>
          </ac:spMkLst>
        </pc:spChg>
      </pc:sldChg>
    </pc:docChg>
  </pc:docChgLst>
  <pc:docChgLst>
    <pc:chgData name="Seif, Janesca" userId="746caf7a-ff57-497b-ad65-8cb552a9f586" providerId="ADAL" clId="{8CA6E305-7E41-9E45-9508-60FB0D41B004}"/>
    <pc:docChg chg="undo custSel modSld">
      <pc:chgData name="Seif, Janesca" userId="746caf7a-ff57-497b-ad65-8cb552a9f586" providerId="ADAL" clId="{8CA6E305-7E41-9E45-9508-60FB0D41B004}" dt="2024-05-09T14:30:14.631" v="51" actId="478"/>
      <pc:docMkLst>
        <pc:docMk/>
      </pc:docMkLst>
      <pc:sldChg chg="delSp mod">
        <pc:chgData name="Seif, Janesca" userId="746caf7a-ff57-497b-ad65-8cb552a9f586" providerId="ADAL" clId="{8CA6E305-7E41-9E45-9508-60FB0D41B004}" dt="2024-05-09T14:29:12.205" v="34" actId="478"/>
        <pc:sldMkLst>
          <pc:docMk/>
          <pc:sldMk cId="1984794489" sldId="258"/>
        </pc:sldMkLst>
        <pc:spChg chg="del">
          <ac:chgData name="Seif, Janesca" userId="746caf7a-ff57-497b-ad65-8cb552a9f586" providerId="ADAL" clId="{8CA6E305-7E41-9E45-9508-60FB0D41B004}" dt="2024-05-09T14:29:12.205" v="34" actId="478"/>
          <ac:spMkLst>
            <pc:docMk/>
            <pc:sldMk cId="1984794489" sldId="258"/>
            <ac:spMk id="6" creationId="{93EBB092-1870-D4A7-7E22-0A5ED875BC7D}"/>
          </ac:spMkLst>
        </pc:spChg>
      </pc:sldChg>
      <pc:sldChg chg="delSp mod">
        <pc:chgData name="Seif, Janesca" userId="746caf7a-ff57-497b-ad65-8cb552a9f586" providerId="ADAL" clId="{8CA6E305-7E41-9E45-9508-60FB0D41B004}" dt="2024-05-09T14:29:09.395" v="33" actId="478"/>
        <pc:sldMkLst>
          <pc:docMk/>
          <pc:sldMk cId="49533012" sldId="259"/>
        </pc:sldMkLst>
        <pc:spChg chg="del">
          <ac:chgData name="Seif, Janesca" userId="746caf7a-ff57-497b-ad65-8cb552a9f586" providerId="ADAL" clId="{8CA6E305-7E41-9E45-9508-60FB0D41B004}" dt="2024-05-09T14:29:09.395" v="33" actId="478"/>
          <ac:spMkLst>
            <pc:docMk/>
            <pc:sldMk cId="49533012" sldId="259"/>
            <ac:spMk id="4" creationId="{93EBB092-1870-D4A7-7E22-0A5ED875BC7D}"/>
          </ac:spMkLst>
        </pc:spChg>
      </pc:sldChg>
      <pc:sldChg chg="delSp mod">
        <pc:chgData name="Seif, Janesca" userId="746caf7a-ff57-497b-ad65-8cb552a9f586" providerId="ADAL" clId="{8CA6E305-7E41-9E45-9508-60FB0D41B004}" dt="2024-05-09T14:29:06.197" v="32" actId="478"/>
        <pc:sldMkLst>
          <pc:docMk/>
          <pc:sldMk cId="3726357239" sldId="260"/>
        </pc:sldMkLst>
        <pc:spChg chg="del">
          <ac:chgData name="Seif, Janesca" userId="746caf7a-ff57-497b-ad65-8cb552a9f586" providerId="ADAL" clId="{8CA6E305-7E41-9E45-9508-60FB0D41B004}" dt="2024-05-09T14:29:06.197" v="32" actId="478"/>
          <ac:spMkLst>
            <pc:docMk/>
            <pc:sldMk cId="3726357239" sldId="260"/>
            <ac:spMk id="4" creationId="{93EBB092-1870-D4A7-7E22-0A5ED875BC7D}"/>
          </ac:spMkLst>
        </pc:spChg>
      </pc:sldChg>
      <pc:sldChg chg="delSp mod">
        <pc:chgData name="Seif, Janesca" userId="746caf7a-ff57-497b-ad65-8cb552a9f586" providerId="ADAL" clId="{8CA6E305-7E41-9E45-9508-60FB0D41B004}" dt="2024-05-09T14:29:03.310" v="31" actId="478"/>
        <pc:sldMkLst>
          <pc:docMk/>
          <pc:sldMk cId="2226462902" sldId="261"/>
        </pc:sldMkLst>
        <pc:spChg chg="del">
          <ac:chgData name="Seif, Janesca" userId="746caf7a-ff57-497b-ad65-8cb552a9f586" providerId="ADAL" clId="{8CA6E305-7E41-9E45-9508-60FB0D41B004}" dt="2024-05-09T14:29:03.310" v="31" actId="478"/>
          <ac:spMkLst>
            <pc:docMk/>
            <pc:sldMk cId="2226462902" sldId="261"/>
            <ac:spMk id="9" creationId="{6F3DA782-F01E-24A0-886A-923B696CE14A}"/>
          </ac:spMkLst>
        </pc:spChg>
      </pc:sldChg>
      <pc:sldChg chg="delSp mod">
        <pc:chgData name="Seif, Janesca" userId="746caf7a-ff57-497b-ad65-8cb552a9f586" providerId="ADAL" clId="{8CA6E305-7E41-9E45-9508-60FB0D41B004}" dt="2024-05-09T14:28:59.817" v="30" actId="478"/>
        <pc:sldMkLst>
          <pc:docMk/>
          <pc:sldMk cId="3268463801" sldId="262"/>
        </pc:sldMkLst>
        <pc:spChg chg="del">
          <ac:chgData name="Seif, Janesca" userId="746caf7a-ff57-497b-ad65-8cb552a9f586" providerId="ADAL" clId="{8CA6E305-7E41-9E45-9508-60FB0D41B004}" dt="2024-05-09T14:28:59.817" v="30" actId="478"/>
          <ac:spMkLst>
            <pc:docMk/>
            <pc:sldMk cId="3268463801" sldId="262"/>
            <ac:spMk id="6" creationId="{93EBB092-1870-D4A7-7E22-0A5ED875BC7D}"/>
          </ac:spMkLst>
        </pc:spChg>
      </pc:sldChg>
      <pc:sldChg chg="delSp mod">
        <pc:chgData name="Seif, Janesca" userId="746caf7a-ff57-497b-ad65-8cb552a9f586" providerId="ADAL" clId="{8CA6E305-7E41-9E45-9508-60FB0D41B004}" dt="2024-05-09T14:28:55.133" v="29" actId="478"/>
        <pc:sldMkLst>
          <pc:docMk/>
          <pc:sldMk cId="4086951867" sldId="263"/>
        </pc:sldMkLst>
        <pc:spChg chg="del">
          <ac:chgData name="Seif, Janesca" userId="746caf7a-ff57-497b-ad65-8cb552a9f586" providerId="ADAL" clId="{8CA6E305-7E41-9E45-9508-60FB0D41B004}" dt="2024-05-09T14:28:51.114" v="28" actId="478"/>
          <ac:spMkLst>
            <pc:docMk/>
            <pc:sldMk cId="4086951867" sldId="263"/>
            <ac:spMk id="7" creationId="{93EBB092-1870-D4A7-7E22-0A5ED875BC7D}"/>
          </ac:spMkLst>
        </pc:spChg>
        <pc:spChg chg="del">
          <ac:chgData name="Seif, Janesca" userId="746caf7a-ff57-497b-ad65-8cb552a9f586" providerId="ADAL" clId="{8CA6E305-7E41-9E45-9508-60FB0D41B004}" dt="2024-05-09T14:28:55.133" v="29" actId="478"/>
          <ac:spMkLst>
            <pc:docMk/>
            <pc:sldMk cId="4086951867" sldId="263"/>
            <ac:spMk id="8" creationId="{93EBB092-1870-D4A7-7E22-0A5ED875BC7D}"/>
          </ac:spMkLst>
        </pc:spChg>
      </pc:sldChg>
      <pc:sldChg chg="delSp mod">
        <pc:chgData name="Seif, Janesca" userId="746caf7a-ff57-497b-ad65-8cb552a9f586" providerId="ADAL" clId="{8CA6E305-7E41-9E45-9508-60FB0D41B004}" dt="2024-05-09T14:28:45.260" v="27" actId="478"/>
        <pc:sldMkLst>
          <pc:docMk/>
          <pc:sldMk cId="1063094225" sldId="264"/>
        </pc:sldMkLst>
        <pc:spChg chg="del">
          <ac:chgData name="Seif, Janesca" userId="746caf7a-ff57-497b-ad65-8cb552a9f586" providerId="ADAL" clId="{8CA6E305-7E41-9E45-9508-60FB0D41B004}" dt="2024-05-09T14:28:45.260" v="27" actId="478"/>
          <ac:spMkLst>
            <pc:docMk/>
            <pc:sldMk cId="1063094225" sldId="264"/>
            <ac:spMk id="5" creationId="{93EBB092-1870-D4A7-7E22-0A5ED875BC7D}"/>
          </ac:spMkLst>
        </pc:spChg>
      </pc:sldChg>
      <pc:sldChg chg="delSp mod">
        <pc:chgData name="Seif, Janesca" userId="746caf7a-ff57-497b-ad65-8cb552a9f586" providerId="ADAL" clId="{8CA6E305-7E41-9E45-9508-60FB0D41B004}" dt="2024-05-09T14:28:42.688" v="26" actId="478"/>
        <pc:sldMkLst>
          <pc:docMk/>
          <pc:sldMk cId="2553292970" sldId="265"/>
        </pc:sldMkLst>
        <pc:spChg chg="del">
          <ac:chgData name="Seif, Janesca" userId="746caf7a-ff57-497b-ad65-8cb552a9f586" providerId="ADAL" clId="{8CA6E305-7E41-9E45-9508-60FB0D41B004}" dt="2024-05-09T14:28:42.688" v="26" actId="478"/>
          <ac:spMkLst>
            <pc:docMk/>
            <pc:sldMk cId="2553292970" sldId="265"/>
            <ac:spMk id="5" creationId="{93EBB092-1870-D4A7-7E22-0A5ED875BC7D}"/>
          </ac:spMkLst>
        </pc:spChg>
      </pc:sldChg>
      <pc:sldChg chg="delSp mod">
        <pc:chgData name="Seif, Janesca" userId="746caf7a-ff57-497b-ad65-8cb552a9f586" providerId="ADAL" clId="{8CA6E305-7E41-9E45-9508-60FB0D41B004}" dt="2024-05-09T14:28:39.741" v="25" actId="478"/>
        <pc:sldMkLst>
          <pc:docMk/>
          <pc:sldMk cId="1882162385" sldId="266"/>
        </pc:sldMkLst>
        <pc:spChg chg="del">
          <ac:chgData name="Seif, Janesca" userId="746caf7a-ff57-497b-ad65-8cb552a9f586" providerId="ADAL" clId="{8CA6E305-7E41-9E45-9508-60FB0D41B004}" dt="2024-05-09T14:28:39.741" v="25" actId="478"/>
          <ac:spMkLst>
            <pc:docMk/>
            <pc:sldMk cId="1882162385" sldId="266"/>
            <ac:spMk id="7" creationId="{93EBB092-1870-D4A7-7E22-0A5ED875BC7D}"/>
          </ac:spMkLst>
        </pc:spChg>
      </pc:sldChg>
      <pc:sldChg chg="delSp mod">
        <pc:chgData name="Seif, Janesca" userId="746caf7a-ff57-497b-ad65-8cb552a9f586" providerId="ADAL" clId="{8CA6E305-7E41-9E45-9508-60FB0D41B004}" dt="2024-05-09T14:28:35.304" v="24" actId="478"/>
        <pc:sldMkLst>
          <pc:docMk/>
          <pc:sldMk cId="3526315188" sldId="268"/>
        </pc:sldMkLst>
        <pc:spChg chg="del">
          <ac:chgData name="Seif, Janesca" userId="746caf7a-ff57-497b-ad65-8cb552a9f586" providerId="ADAL" clId="{8CA6E305-7E41-9E45-9508-60FB0D41B004}" dt="2024-05-09T14:28:32.703" v="23" actId="478"/>
          <ac:spMkLst>
            <pc:docMk/>
            <pc:sldMk cId="3526315188" sldId="268"/>
            <ac:spMk id="7" creationId="{93EBB092-1870-D4A7-7E22-0A5ED875BC7D}"/>
          </ac:spMkLst>
        </pc:spChg>
        <pc:spChg chg="del">
          <ac:chgData name="Seif, Janesca" userId="746caf7a-ff57-497b-ad65-8cb552a9f586" providerId="ADAL" clId="{8CA6E305-7E41-9E45-9508-60FB0D41B004}" dt="2024-05-09T14:28:35.304" v="24" actId="478"/>
          <ac:spMkLst>
            <pc:docMk/>
            <pc:sldMk cId="3526315188" sldId="268"/>
            <ac:spMk id="8" creationId="{93EBB092-1870-D4A7-7E22-0A5ED875BC7D}"/>
          </ac:spMkLst>
        </pc:spChg>
      </pc:sldChg>
      <pc:sldChg chg="delSp mod">
        <pc:chgData name="Seif, Janesca" userId="746caf7a-ff57-497b-ad65-8cb552a9f586" providerId="ADAL" clId="{8CA6E305-7E41-9E45-9508-60FB0D41B004}" dt="2024-05-09T14:28:29.501" v="22" actId="478"/>
        <pc:sldMkLst>
          <pc:docMk/>
          <pc:sldMk cId="2585532786" sldId="269"/>
        </pc:sldMkLst>
        <pc:spChg chg="del">
          <ac:chgData name="Seif, Janesca" userId="746caf7a-ff57-497b-ad65-8cb552a9f586" providerId="ADAL" clId="{8CA6E305-7E41-9E45-9508-60FB0D41B004}" dt="2024-05-09T14:28:29.501" v="22" actId="478"/>
          <ac:spMkLst>
            <pc:docMk/>
            <pc:sldMk cId="2585532786" sldId="269"/>
            <ac:spMk id="7" creationId="{93EBB092-1870-D4A7-7E22-0A5ED875BC7D}"/>
          </ac:spMkLst>
        </pc:spChg>
        <pc:spChg chg="del">
          <ac:chgData name="Seif, Janesca" userId="746caf7a-ff57-497b-ad65-8cb552a9f586" providerId="ADAL" clId="{8CA6E305-7E41-9E45-9508-60FB0D41B004}" dt="2024-05-09T14:28:27.789" v="21" actId="478"/>
          <ac:spMkLst>
            <pc:docMk/>
            <pc:sldMk cId="2585532786" sldId="269"/>
            <ac:spMk id="8" creationId="{93EBB092-1870-D4A7-7E22-0A5ED875BC7D}"/>
          </ac:spMkLst>
        </pc:spChg>
      </pc:sldChg>
      <pc:sldChg chg="delSp mod">
        <pc:chgData name="Seif, Janesca" userId="746caf7a-ff57-497b-ad65-8cb552a9f586" providerId="ADAL" clId="{8CA6E305-7E41-9E45-9508-60FB0D41B004}" dt="2024-05-09T14:27:29.271" v="5" actId="478"/>
        <pc:sldMkLst>
          <pc:docMk/>
          <pc:sldMk cId="3881697738" sldId="271"/>
        </pc:sldMkLst>
        <pc:spChg chg="del">
          <ac:chgData name="Seif, Janesca" userId="746caf7a-ff57-497b-ad65-8cb552a9f586" providerId="ADAL" clId="{8CA6E305-7E41-9E45-9508-60FB0D41B004}" dt="2024-05-09T14:27:29.271" v="5" actId="478"/>
          <ac:spMkLst>
            <pc:docMk/>
            <pc:sldMk cId="3881697738" sldId="271"/>
            <ac:spMk id="11" creationId="{9BC1CF81-DA1C-7A03-637A-CECA5C364A11}"/>
          </ac:spMkLst>
        </pc:spChg>
      </pc:sldChg>
      <pc:sldChg chg="delSp mod">
        <pc:chgData name="Seif, Janesca" userId="746caf7a-ff57-497b-ad65-8cb552a9f586" providerId="ADAL" clId="{8CA6E305-7E41-9E45-9508-60FB0D41B004}" dt="2024-05-09T14:29:46.512" v="43" actId="478"/>
        <pc:sldMkLst>
          <pc:docMk/>
          <pc:sldMk cId="1328296033" sldId="272"/>
        </pc:sldMkLst>
        <pc:spChg chg="del">
          <ac:chgData name="Seif, Janesca" userId="746caf7a-ff57-497b-ad65-8cb552a9f586" providerId="ADAL" clId="{8CA6E305-7E41-9E45-9508-60FB0D41B004}" dt="2024-05-09T14:29:46.512" v="43" actId="478"/>
          <ac:spMkLst>
            <pc:docMk/>
            <pc:sldMk cId="1328296033" sldId="272"/>
            <ac:spMk id="6" creationId="{4814B686-F9E7-2DCA-19A5-8C85486DCBF8}"/>
          </ac:spMkLst>
        </pc:spChg>
      </pc:sldChg>
      <pc:sldChg chg="delSp mod">
        <pc:chgData name="Seif, Janesca" userId="746caf7a-ff57-497b-ad65-8cb552a9f586" providerId="ADAL" clId="{8CA6E305-7E41-9E45-9508-60FB0D41B004}" dt="2024-05-09T14:29:40.956" v="42" actId="478"/>
        <pc:sldMkLst>
          <pc:docMk/>
          <pc:sldMk cId="398651148" sldId="274"/>
        </pc:sldMkLst>
        <pc:spChg chg="del">
          <ac:chgData name="Seif, Janesca" userId="746caf7a-ff57-497b-ad65-8cb552a9f586" providerId="ADAL" clId="{8CA6E305-7E41-9E45-9508-60FB0D41B004}" dt="2024-05-09T14:29:40.956" v="42" actId="478"/>
          <ac:spMkLst>
            <pc:docMk/>
            <pc:sldMk cId="398651148" sldId="274"/>
            <ac:spMk id="5" creationId="{C8DFEE69-5792-679F-226D-7F49C2472129}"/>
          </ac:spMkLst>
        </pc:spChg>
      </pc:sldChg>
      <pc:sldChg chg="delSp modSp mod">
        <pc:chgData name="Seif, Janesca" userId="746caf7a-ff57-497b-ad65-8cb552a9f586" providerId="ADAL" clId="{8CA6E305-7E41-9E45-9508-60FB0D41B004}" dt="2024-05-09T14:29:38.232" v="41" actId="478"/>
        <pc:sldMkLst>
          <pc:docMk/>
          <pc:sldMk cId="957560009" sldId="275"/>
        </pc:sldMkLst>
        <pc:spChg chg="del">
          <ac:chgData name="Seif, Janesca" userId="746caf7a-ff57-497b-ad65-8cb552a9f586" providerId="ADAL" clId="{8CA6E305-7E41-9E45-9508-60FB0D41B004}" dt="2024-05-09T14:29:38.232" v="41" actId="478"/>
          <ac:spMkLst>
            <pc:docMk/>
            <pc:sldMk cId="957560009" sldId="275"/>
            <ac:spMk id="7" creationId="{7F18A495-D93F-B0D5-FA2E-2DD1B907B8DF}"/>
          </ac:spMkLst>
        </pc:spChg>
        <pc:picChg chg="mod">
          <ac:chgData name="Seif, Janesca" userId="746caf7a-ff57-497b-ad65-8cb552a9f586" providerId="ADAL" clId="{8CA6E305-7E41-9E45-9508-60FB0D41B004}" dt="2024-05-09T14:29:35.558" v="40" actId="1076"/>
          <ac:picMkLst>
            <pc:docMk/>
            <pc:sldMk cId="957560009" sldId="275"/>
            <ac:picMk id="4" creationId="{8F99EC63-25C8-687C-B71E-FB19B2460B9C}"/>
          </ac:picMkLst>
        </pc:picChg>
      </pc:sldChg>
      <pc:sldChg chg="delSp modSp mod">
        <pc:chgData name="Seif, Janesca" userId="746caf7a-ff57-497b-ad65-8cb552a9f586" providerId="ADAL" clId="{8CA6E305-7E41-9E45-9508-60FB0D41B004}" dt="2024-05-09T14:29:31.106" v="38" actId="478"/>
        <pc:sldMkLst>
          <pc:docMk/>
          <pc:sldMk cId="2862060982" sldId="276"/>
        </pc:sldMkLst>
        <pc:spChg chg="del">
          <ac:chgData name="Seif, Janesca" userId="746caf7a-ff57-497b-ad65-8cb552a9f586" providerId="ADAL" clId="{8CA6E305-7E41-9E45-9508-60FB0D41B004}" dt="2024-05-09T14:29:31.106" v="38" actId="478"/>
          <ac:spMkLst>
            <pc:docMk/>
            <pc:sldMk cId="2862060982" sldId="276"/>
            <ac:spMk id="7" creationId="{4DF9CAC8-34B0-5AFE-E24A-34265DD67AEB}"/>
          </ac:spMkLst>
        </pc:spChg>
        <pc:picChg chg="mod">
          <ac:chgData name="Seif, Janesca" userId="746caf7a-ff57-497b-ad65-8cb552a9f586" providerId="ADAL" clId="{8CA6E305-7E41-9E45-9508-60FB0D41B004}" dt="2024-05-09T14:29:28.665" v="37" actId="167"/>
          <ac:picMkLst>
            <pc:docMk/>
            <pc:sldMk cId="2862060982" sldId="276"/>
            <ac:picMk id="6" creationId="{AC06DD8E-ACBB-C6C5-6D52-C332861E7664}"/>
          </ac:picMkLst>
        </pc:picChg>
      </pc:sldChg>
      <pc:sldChg chg="delSp mod">
        <pc:chgData name="Seif, Janesca" userId="746caf7a-ff57-497b-ad65-8cb552a9f586" providerId="ADAL" clId="{8CA6E305-7E41-9E45-9508-60FB0D41B004}" dt="2024-05-09T14:29:21.324" v="36" actId="478"/>
        <pc:sldMkLst>
          <pc:docMk/>
          <pc:sldMk cId="899817381" sldId="277"/>
        </pc:sldMkLst>
        <pc:spChg chg="del">
          <ac:chgData name="Seif, Janesca" userId="746caf7a-ff57-497b-ad65-8cb552a9f586" providerId="ADAL" clId="{8CA6E305-7E41-9E45-9508-60FB0D41B004}" dt="2024-05-09T14:29:21.324" v="36" actId="478"/>
          <ac:spMkLst>
            <pc:docMk/>
            <pc:sldMk cId="899817381" sldId="277"/>
            <ac:spMk id="5" creationId="{3BACB63A-08E7-D8FE-8167-B3C1CB79DE8B}"/>
          </ac:spMkLst>
        </pc:spChg>
      </pc:sldChg>
      <pc:sldChg chg="delSp mod">
        <pc:chgData name="Seif, Janesca" userId="746caf7a-ff57-497b-ad65-8cb552a9f586" providerId="ADAL" clId="{8CA6E305-7E41-9E45-9508-60FB0D41B004}" dt="2024-05-09T14:27:05.343" v="0" actId="478"/>
        <pc:sldMkLst>
          <pc:docMk/>
          <pc:sldMk cId="1786686427" sldId="295"/>
        </pc:sldMkLst>
        <pc:spChg chg="del">
          <ac:chgData name="Seif, Janesca" userId="746caf7a-ff57-497b-ad65-8cb552a9f586" providerId="ADAL" clId="{8CA6E305-7E41-9E45-9508-60FB0D41B004}" dt="2024-05-09T14:27:05.343" v="0" actId="478"/>
          <ac:spMkLst>
            <pc:docMk/>
            <pc:sldMk cId="1786686427" sldId="295"/>
            <ac:spMk id="13" creationId="{37ED2F71-6D2E-C2C7-2E02-24E55147F236}"/>
          </ac:spMkLst>
        </pc:spChg>
      </pc:sldChg>
      <pc:sldChg chg="delSp mod">
        <pc:chgData name="Seif, Janesca" userId="746caf7a-ff57-497b-ad65-8cb552a9f586" providerId="ADAL" clId="{8CA6E305-7E41-9E45-9508-60FB0D41B004}" dt="2024-05-09T14:28:07.534" v="16" actId="478"/>
        <pc:sldMkLst>
          <pc:docMk/>
          <pc:sldMk cId="1221589555" sldId="307"/>
        </pc:sldMkLst>
        <pc:spChg chg="del">
          <ac:chgData name="Seif, Janesca" userId="746caf7a-ff57-497b-ad65-8cb552a9f586" providerId="ADAL" clId="{8CA6E305-7E41-9E45-9508-60FB0D41B004}" dt="2024-05-09T14:28:07.534" v="16" actId="478"/>
          <ac:spMkLst>
            <pc:docMk/>
            <pc:sldMk cId="1221589555" sldId="307"/>
            <ac:spMk id="5" creationId="{06D891AB-3ED9-4F88-5E1F-C9CE361142AD}"/>
          </ac:spMkLst>
        </pc:spChg>
      </pc:sldChg>
      <pc:sldChg chg="delSp mod">
        <pc:chgData name="Seif, Janesca" userId="746caf7a-ff57-497b-ad65-8cb552a9f586" providerId="ADAL" clId="{8CA6E305-7E41-9E45-9508-60FB0D41B004}" dt="2024-05-09T14:28:10.797" v="17" actId="478"/>
        <pc:sldMkLst>
          <pc:docMk/>
          <pc:sldMk cId="213648747" sldId="308"/>
        </pc:sldMkLst>
        <pc:spChg chg="del">
          <ac:chgData name="Seif, Janesca" userId="746caf7a-ff57-497b-ad65-8cb552a9f586" providerId="ADAL" clId="{8CA6E305-7E41-9E45-9508-60FB0D41B004}" dt="2024-05-09T14:28:10.797" v="17" actId="478"/>
          <ac:spMkLst>
            <pc:docMk/>
            <pc:sldMk cId="213648747" sldId="308"/>
            <ac:spMk id="6" creationId="{93EBB092-1870-D4A7-7E22-0A5ED875BC7D}"/>
          </ac:spMkLst>
        </pc:spChg>
      </pc:sldChg>
      <pc:sldChg chg="delSp mod">
        <pc:chgData name="Seif, Janesca" userId="746caf7a-ff57-497b-ad65-8cb552a9f586" providerId="ADAL" clId="{8CA6E305-7E41-9E45-9508-60FB0D41B004}" dt="2024-05-09T14:28:16.131" v="18" actId="478"/>
        <pc:sldMkLst>
          <pc:docMk/>
          <pc:sldMk cId="236857683" sldId="309"/>
        </pc:sldMkLst>
        <pc:spChg chg="del">
          <ac:chgData name="Seif, Janesca" userId="746caf7a-ff57-497b-ad65-8cb552a9f586" providerId="ADAL" clId="{8CA6E305-7E41-9E45-9508-60FB0D41B004}" dt="2024-05-09T14:28:16.131" v="18" actId="478"/>
          <ac:spMkLst>
            <pc:docMk/>
            <pc:sldMk cId="236857683" sldId="309"/>
            <ac:spMk id="5" creationId="{93EBB092-1870-D4A7-7E22-0A5ED875BC7D}"/>
          </ac:spMkLst>
        </pc:spChg>
      </pc:sldChg>
      <pc:sldChg chg="delSp mod">
        <pc:chgData name="Seif, Janesca" userId="746caf7a-ff57-497b-ad65-8cb552a9f586" providerId="ADAL" clId="{8CA6E305-7E41-9E45-9508-60FB0D41B004}" dt="2024-05-09T14:28:19.502" v="19" actId="478"/>
        <pc:sldMkLst>
          <pc:docMk/>
          <pc:sldMk cId="1420317430" sldId="310"/>
        </pc:sldMkLst>
        <pc:spChg chg="del">
          <ac:chgData name="Seif, Janesca" userId="746caf7a-ff57-497b-ad65-8cb552a9f586" providerId="ADAL" clId="{8CA6E305-7E41-9E45-9508-60FB0D41B004}" dt="2024-05-09T14:28:19.502" v="19" actId="478"/>
          <ac:spMkLst>
            <pc:docMk/>
            <pc:sldMk cId="1420317430" sldId="310"/>
            <ac:spMk id="5" creationId="{0431D68D-15BF-7C8F-7E45-768EB9E1E7FB}"/>
          </ac:spMkLst>
        </pc:spChg>
      </pc:sldChg>
      <pc:sldChg chg="delSp mod">
        <pc:chgData name="Seif, Janesca" userId="746caf7a-ff57-497b-ad65-8cb552a9f586" providerId="ADAL" clId="{8CA6E305-7E41-9E45-9508-60FB0D41B004}" dt="2024-05-09T14:28:22.937" v="20" actId="478"/>
        <pc:sldMkLst>
          <pc:docMk/>
          <pc:sldMk cId="4099251801" sldId="311"/>
        </pc:sldMkLst>
        <pc:spChg chg="del">
          <ac:chgData name="Seif, Janesca" userId="746caf7a-ff57-497b-ad65-8cb552a9f586" providerId="ADAL" clId="{8CA6E305-7E41-9E45-9508-60FB0D41B004}" dt="2024-05-09T14:28:22.937" v="20" actId="478"/>
          <ac:spMkLst>
            <pc:docMk/>
            <pc:sldMk cId="4099251801" sldId="311"/>
            <ac:spMk id="7" creationId="{CCFECF40-FC4D-C56F-5ED5-BDAC3FA5DB3F}"/>
          </ac:spMkLst>
        </pc:spChg>
      </pc:sldChg>
      <pc:sldChg chg="delSp mod">
        <pc:chgData name="Seif, Janesca" userId="746caf7a-ff57-497b-ad65-8cb552a9f586" providerId="ADAL" clId="{8CA6E305-7E41-9E45-9508-60FB0D41B004}" dt="2024-05-09T14:27:12.461" v="1" actId="478"/>
        <pc:sldMkLst>
          <pc:docMk/>
          <pc:sldMk cId="3364574800" sldId="347"/>
        </pc:sldMkLst>
        <pc:spChg chg="del">
          <ac:chgData name="Seif, Janesca" userId="746caf7a-ff57-497b-ad65-8cb552a9f586" providerId="ADAL" clId="{8CA6E305-7E41-9E45-9508-60FB0D41B004}" dt="2024-05-09T14:27:12.461" v="1" actId="478"/>
          <ac:spMkLst>
            <pc:docMk/>
            <pc:sldMk cId="3364574800" sldId="347"/>
            <ac:spMk id="9" creationId="{3A2296E7-8253-7024-523E-4BA506F61C95}"/>
          </ac:spMkLst>
        </pc:spChg>
      </pc:sldChg>
      <pc:sldChg chg="delSp mod">
        <pc:chgData name="Seif, Janesca" userId="746caf7a-ff57-497b-ad65-8cb552a9f586" providerId="ADAL" clId="{8CA6E305-7E41-9E45-9508-60FB0D41B004}" dt="2024-05-09T14:27:17.755" v="2" actId="478"/>
        <pc:sldMkLst>
          <pc:docMk/>
          <pc:sldMk cId="2859742837" sldId="348"/>
        </pc:sldMkLst>
        <pc:spChg chg="del">
          <ac:chgData name="Seif, Janesca" userId="746caf7a-ff57-497b-ad65-8cb552a9f586" providerId="ADAL" clId="{8CA6E305-7E41-9E45-9508-60FB0D41B004}" dt="2024-05-09T14:27:17.755" v="2" actId="478"/>
          <ac:spMkLst>
            <pc:docMk/>
            <pc:sldMk cId="2859742837" sldId="348"/>
            <ac:spMk id="9" creationId="{89B398E9-5758-38C2-B4AD-AECB25280B68}"/>
          </ac:spMkLst>
        </pc:spChg>
      </pc:sldChg>
      <pc:sldChg chg="delSp mod">
        <pc:chgData name="Seif, Janesca" userId="746caf7a-ff57-497b-ad65-8cb552a9f586" providerId="ADAL" clId="{8CA6E305-7E41-9E45-9508-60FB0D41B004}" dt="2024-05-09T14:27:22.634" v="3" actId="478"/>
        <pc:sldMkLst>
          <pc:docMk/>
          <pc:sldMk cId="3654689310" sldId="350"/>
        </pc:sldMkLst>
        <pc:spChg chg="del">
          <ac:chgData name="Seif, Janesca" userId="746caf7a-ff57-497b-ad65-8cb552a9f586" providerId="ADAL" clId="{8CA6E305-7E41-9E45-9508-60FB0D41B004}" dt="2024-05-09T14:27:22.634" v="3" actId="478"/>
          <ac:spMkLst>
            <pc:docMk/>
            <pc:sldMk cId="3654689310" sldId="350"/>
            <ac:spMk id="9" creationId="{58170E4A-17F9-E871-0C7C-DF5249EE1879}"/>
          </ac:spMkLst>
        </pc:spChg>
      </pc:sldChg>
      <pc:sldChg chg="delSp mod">
        <pc:chgData name="Seif, Janesca" userId="746caf7a-ff57-497b-ad65-8cb552a9f586" providerId="ADAL" clId="{8CA6E305-7E41-9E45-9508-60FB0D41B004}" dt="2024-05-09T14:27:25.767" v="4" actId="478"/>
        <pc:sldMkLst>
          <pc:docMk/>
          <pc:sldMk cId="3745761185" sldId="351"/>
        </pc:sldMkLst>
        <pc:spChg chg="del">
          <ac:chgData name="Seif, Janesca" userId="746caf7a-ff57-497b-ad65-8cb552a9f586" providerId="ADAL" clId="{8CA6E305-7E41-9E45-9508-60FB0D41B004}" dt="2024-05-09T14:27:25.767" v="4" actId="478"/>
          <ac:spMkLst>
            <pc:docMk/>
            <pc:sldMk cId="3745761185" sldId="351"/>
            <ac:spMk id="11" creationId="{6DFA5A0D-8ACE-5EA8-8D54-997684E6E4CA}"/>
          </ac:spMkLst>
        </pc:spChg>
      </pc:sldChg>
      <pc:sldChg chg="delSp mod">
        <pc:chgData name="Seif, Janesca" userId="746caf7a-ff57-497b-ad65-8cb552a9f586" providerId="ADAL" clId="{8CA6E305-7E41-9E45-9508-60FB0D41B004}" dt="2024-05-09T14:27:34.142" v="6" actId="478"/>
        <pc:sldMkLst>
          <pc:docMk/>
          <pc:sldMk cId="1137328262" sldId="354"/>
        </pc:sldMkLst>
        <pc:spChg chg="del">
          <ac:chgData name="Seif, Janesca" userId="746caf7a-ff57-497b-ad65-8cb552a9f586" providerId="ADAL" clId="{8CA6E305-7E41-9E45-9508-60FB0D41B004}" dt="2024-05-09T14:27:34.142" v="6" actId="478"/>
          <ac:spMkLst>
            <pc:docMk/>
            <pc:sldMk cId="1137328262" sldId="354"/>
            <ac:spMk id="10" creationId="{ABAF8FB0-1202-3C44-6915-4C3AAF9499B5}"/>
          </ac:spMkLst>
        </pc:spChg>
      </pc:sldChg>
      <pc:sldChg chg="delSp mod">
        <pc:chgData name="Seif, Janesca" userId="746caf7a-ff57-497b-ad65-8cb552a9f586" providerId="ADAL" clId="{8CA6E305-7E41-9E45-9508-60FB0D41B004}" dt="2024-05-09T14:27:37.967" v="7" actId="478"/>
        <pc:sldMkLst>
          <pc:docMk/>
          <pc:sldMk cId="1660359684" sldId="355"/>
        </pc:sldMkLst>
        <pc:spChg chg="del">
          <ac:chgData name="Seif, Janesca" userId="746caf7a-ff57-497b-ad65-8cb552a9f586" providerId="ADAL" clId="{8CA6E305-7E41-9E45-9508-60FB0D41B004}" dt="2024-05-09T14:27:37.967" v="7" actId="478"/>
          <ac:spMkLst>
            <pc:docMk/>
            <pc:sldMk cId="1660359684" sldId="355"/>
            <ac:spMk id="10" creationId="{51A3A8EF-A1EE-5E97-31A3-D94460BDD2DB}"/>
          </ac:spMkLst>
        </pc:spChg>
      </pc:sldChg>
      <pc:sldChg chg="delSp mod">
        <pc:chgData name="Seif, Janesca" userId="746caf7a-ff57-497b-ad65-8cb552a9f586" providerId="ADAL" clId="{8CA6E305-7E41-9E45-9508-60FB0D41B004}" dt="2024-05-09T14:27:41.575" v="8" actId="478"/>
        <pc:sldMkLst>
          <pc:docMk/>
          <pc:sldMk cId="4138201019" sldId="356"/>
        </pc:sldMkLst>
        <pc:spChg chg="del">
          <ac:chgData name="Seif, Janesca" userId="746caf7a-ff57-497b-ad65-8cb552a9f586" providerId="ADAL" clId="{8CA6E305-7E41-9E45-9508-60FB0D41B004}" dt="2024-05-09T14:27:41.575" v="8" actId="478"/>
          <ac:spMkLst>
            <pc:docMk/>
            <pc:sldMk cId="4138201019" sldId="356"/>
            <ac:spMk id="10" creationId="{D39E52DB-ABC0-8FF1-11B1-312C0162CA98}"/>
          </ac:spMkLst>
        </pc:spChg>
      </pc:sldChg>
      <pc:sldChg chg="delSp mod">
        <pc:chgData name="Seif, Janesca" userId="746caf7a-ff57-497b-ad65-8cb552a9f586" providerId="ADAL" clId="{8CA6E305-7E41-9E45-9508-60FB0D41B004}" dt="2024-05-09T14:27:46.229" v="9" actId="478"/>
        <pc:sldMkLst>
          <pc:docMk/>
          <pc:sldMk cId="2269111070" sldId="357"/>
        </pc:sldMkLst>
        <pc:spChg chg="del">
          <ac:chgData name="Seif, Janesca" userId="746caf7a-ff57-497b-ad65-8cb552a9f586" providerId="ADAL" clId="{8CA6E305-7E41-9E45-9508-60FB0D41B004}" dt="2024-05-09T14:27:46.229" v="9" actId="478"/>
          <ac:spMkLst>
            <pc:docMk/>
            <pc:sldMk cId="2269111070" sldId="357"/>
            <ac:spMk id="10" creationId="{020B0AC6-A338-B394-19DF-6C1FF50691F6}"/>
          </ac:spMkLst>
        </pc:spChg>
      </pc:sldChg>
      <pc:sldChg chg="delSp mod">
        <pc:chgData name="Seif, Janesca" userId="746caf7a-ff57-497b-ad65-8cb552a9f586" providerId="ADAL" clId="{8CA6E305-7E41-9E45-9508-60FB0D41B004}" dt="2024-05-09T14:27:49.891" v="10" actId="478"/>
        <pc:sldMkLst>
          <pc:docMk/>
          <pc:sldMk cId="3180772717" sldId="358"/>
        </pc:sldMkLst>
        <pc:spChg chg="del">
          <ac:chgData name="Seif, Janesca" userId="746caf7a-ff57-497b-ad65-8cb552a9f586" providerId="ADAL" clId="{8CA6E305-7E41-9E45-9508-60FB0D41B004}" dt="2024-05-09T14:27:49.891" v="10" actId="478"/>
          <ac:spMkLst>
            <pc:docMk/>
            <pc:sldMk cId="3180772717" sldId="358"/>
            <ac:spMk id="11" creationId="{7A13F66E-E285-73F8-79FB-2D6EF8C28FF3}"/>
          </ac:spMkLst>
        </pc:spChg>
      </pc:sldChg>
      <pc:sldChg chg="delSp mod">
        <pc:chgData name="Seif, Janesca" userId="746caf7a-ff57-497b-ad65-8cb552a9f586" providerId="ADAL" clId="{8CA6E305-7E41-9E45-9508-60FB0D41B004}" dt="2024-05-09T14:27:54.201" v="11" actId="478"/>
        <pc:sldMkLst>
          <pc:docMk/>
          <pc:sldMk cId="2309711002" sldId="361"/>
        </pc:sldMkLst>
        <pc:spChg chg="del">
          <ac:chgData name="Seif, Janesca" userId="746caf7a-ff57-497b-ad65-8cb552a9f586" providerId="ADAL" clId="{8CA6E305-7E41-9E45-9508-60FB0D41B004}" dt="2024-05-09T14:27:54.201" v="11" actId="478"/>
          <ac:spMkLst>
            <pc:docMk/>
            <pc:sldMk cId="2309711002" sldId="361"/>
            <ac:spMk id="12" creationId="{E50803FA-F967-2425-EB7F-857AFEF9D218}"/>
          </ac:spMkLst>
        </pc:spChg>
      </pc:sldChg>
      <pc:sldChg chg="delSp modSp mod">
        <pc:chgData name="Seif, Janesca" userId="746caf7a-ff57-497b-ad65-8cb552a9f586" providerId="ADAL" clId="{8CA6E305-7E41-9E45-9508-60FB0D41B004}" dt="2024-05-09T14:27:58.173" v="13" actId="478"/>
        <pc:sldMkLst>
          <pc:docMk/>
          <pc:sldMk cId="1803381129" sldId="362"/>
        </pc:sldMkLst>
        <pc:spChg chg="del mod">
          <ac:chgData name="Seif, Janesca" userId="746caf7a-ff57-497b-ad65-8cb552a9f586" providerId="ADAL" clId="{8CA6E305-7E41-9E45-9508-60FB0D41B004}" dt="2024-05-09T14:27:58.173" v="13" actId="478"/>
          <ac:spMkLst>
            <pc:docMk/>
            <pc:sldMk cId="1803381129" sldId="362"/>
            <ac:spMk id="9" creationId="{B33F50B2-E0E3-782B-0AA7-220C17C83512}"/>
          </ac:spMkLst>
        </pc:spChg>
      </pc:sldChg>
      <pc:sldChg chg="delSp mod">
        <pc:chgData name="Seif, Janesca" userId="746caf7a-ff57-497b-ad65-8cb552a9f586" providerId="ADAL" clId="{8CA6E305-7E41-9E45-9508-60FB0D41B004}" dt="2024-05-09T14:28:00.929" v="14" actId="478"/>
        <pc:sldMkLst>
          <pc:docMk/>
          <pc:sldMk cId="945267663" sldId="363"/>
        </pc:sldMkLst>
        <pc:spChg chg="del">
          <ac:chgData name="Seif, Janesca" userId="746caf7a-ff57-497b-ad65-8cb552a9f586" providerId="ADAL" clId="{8CA6E305-7E41-9E45-9508-60FB0D41B004}" dt="2024-05-09T14:28:00.929" v="14" actId="478"/>
          <ac:spMkLst>
            <pc:docMk/>
            <pc:sldMk cId="945267663" sldId="363"/>
            <ac:spMk id="6" creationId="{E1A8D2D1-3222-A3BD-7984-B104EF2D1E90}"/>
          </ac:spMkLst>
        </pc:spChg>
      </pc:sldChg>
      <pc:sldChg chg="delSp mod">
        <pc:chgData name="Seif, Janesca" userId="746caf7a-ff57-497b-ad65-8cb552a9f586" providerId="ADAL" clId="{8CA6E305-7E41-9E45-9508-60FB0D41B004}" dt="2024-05-09T14:28:04.021" v="15" actId="478"/>
        <pc:sldMkLst>
          <pc:docMk/>
          <pc:sldMk cId="2899128955" sldId="364"/>
        </pc:sldMkLst>
        <pc:spChg chg="del">
          <ac:chgData name="Seif, Janesca" userId="746caf7a-ff57-497b-ad65-8cb552a9f586" providerId="ADAL" clId="{8CA6E305-7E41-9E45-9508-60FB0D41B004}" dt="2024-05-09T14:28:04.021" v="15" actId="478"/>
          <ac:spMkLst>
            <pc:docMk/>
            <pc:sldMk cId="2899128955" sldId="364"/>
            <ac:spMk id="9" creationId="{467ACE9C-9CD2-3B9C-7250-24076274E5BA}"/>
          </ac:spMkLst>
        </pc:spChg>
      </pc:sldChg>
      <pc:sldChg chg="delSp mod">
        <pc:chgData name="Seif, Janesca" userId="746caf7a-ff57-497b-ad65-8cb552a9f586" providerId="ADAL" clId="{8CA6E305-7E41-9E45-9508-60FB0D41B004}" dt="2024-05-09T14:29:17.376" v="35" actId="478"/>
        <pc:sldMkLst>
          <pc:docMk/>
          <pc:sldMk cId="2167564390" sldId="369"/>
        </pc:sldMkLst>
        <pc:spChg chg="del">
          <ac:chgData name="Seif, Janesca" userId="746caf7a-ff57-497b-ad65-8cb552a9f586" providerId="ADAL" clId="{8CA6E305-7E41-9E45-9508-60FB0D41B004}" dt="2024-05-09T14:29:17.376" v="35" actId="478"/>
          <ac:spMkLst>
            <pc:docMk/>
            <pc:sldMk cId="2167564390" sldId="369"/>
            <ac:spMk id="5" creationId="{9EEC1D73-3816-4E7A-CA3A-B8357D81AA4B}"/>
          </ac:spMkLst>
        </pc:spChg>
      </pc:sldChg>
      <pc:sldChg chg="delSp mod">
        <pc:chgData name="Seif, Janesca" userId="746caf7a-ff57-497b-ad65-8cb552a9f586" providerId="ADAL" clId="{8CA6E305-7E41-9E45-9508-60FB0D41B004}" dt="2024-05-09T14:29:51.145" v="44" actId="478"/>
        <pc:sldMkLst>
          <pc:docMk/>
          <pc:sldMk cId="2072670727" sldId="370"/>
        </pc:sldMkLst>
        <pc:spChg chg="del">
          <ac:chgData name="Seif, Janesca" userId="746caf7a-ff57-497b-ad65-8cb552a9f586" providerId="ADAL" clId="{8CA6E305-7E41-9E45-9508-60FB0D41B004}" dt="2024-05-09T14:29:51.145" v="44" actId="478"/>
          <ac:spMkLst>
            <pc:docMk/>
            <pc:sldMk cId="2072670727" sldId="370"/>
            <ac:spMk id="7" creationId="{E10B86C3-E4FD-3473-355A-F0A290FBFDCB}"/>
          </ac:spMkLst>
        </pc:spChg>
      </pc:sldChg>
      <pc:sldChg chg="delSp mod">
        <pc:chgData name="Seif, Janesca" userId="746caf7a-ff57-497b-ad65-8cb552a9f586" providerId="ADAL" clId="{8CA6E305-7E41-9E45-9508-60FB0D41B004}" dt="2024-05-09T14:29:54.116" v="45" actId="478"/>
        <pc:sldMkLst>
          <pc:docMk/>
          <pc:sldMk cId="507888812" sldId="371"/>
        </pc:sldMkLst>
        <pc:spChg chg="del">
          <ac:chgData name="Seif, Janesca" userId="746caf7a-ff57-497b-ad65-8cb552a9f586" providerId="ADAL" clId="{8CA6E305-7E41-9E45-9508-60FB0D41B004}" dt="2024-05-09T14:29:54.116" v="45" actId="478"/>
          <ac:spMkLst>
            <pc:docMk/>
            <pc:sldMk cId="507888812" sldId="371"/>
            <ac:spMk id="4" creationId="{6D3DF022-9179-C7B9-5E10-C0839BDD2389}"/>
          </ac:spMkLst>
        </pc:spChg>
      </pc:sldChg>
      <pc:sldChg chg="delSp mod">
        <pc:chgData name="Seif, Janesca" userId="746caf7a-ff57-497b-ad65-8cb552a9f586" providerId="ADAL" clId="{8CA6E305-7E41-9E45-9508-60FB0D41B004}" dt="2024-05-09T14:29:58.453" v="46" actId="478"/>
        <pc:sldMkLst>
          <pc:docMk/>
          <pc:sldMk cId="3970506028" sldId="372"/>
        </pc:sldMkLst>
        <pc:spChg chg="del">
          <ac:chgData name="Seif, Janesca" userId="746caf7a-ff57-497b-ad65-8cb552a9f586" providerId="ADAL" clId="{8CA6E305-7E41-9E45-9508-60FB0D41B004}" dt="2024-05-09T14:29:58.453" v="46" actId="478"/>
          <ac:spMkLst>
            <pc:docMk/>
            <pc:sldMk cId="3970506028" sldId="372"/>
            <ac:spMk id="4" creationId="{D0D3DE71-99AE-DE8B-8BB8-179B19B96987}"/>
          </ac:spMkLst>
        </pc:spChg>
      </pc:sldChg>
      <pc:sldChg chg="addSp delSp mod">
        <pc:chgData name="Seif, Janesca" userId="746caf7a-ff57-497b-ad65-8cb552a9f586" providerId="ADAL" clId="{8CA6E305-7E41-9E45-9508-60FB0D41B004}" dt="2024-05-09T14:30:05.130" v="49" actId="478"/>
        <pc:sldMkLst>
          <pc:docMk/>
          <pc:sldMk cId="1568329499" sldId="373"/>
        </pc:sldMkLst>
        <pc:spChg chg="add del">
          <ac:chgData name="Seif, Janesca" userId="746caf7a-ff57-497b-ad65-8cb552a9f586" providerId="ADAL" clId="{8CA6E305-7E41-9E45-9508-60FB0D41B004}" dt="2024-05-09T14:30:05.130" v="49" actId="478"/>
          <ac:spMkLst>
            <pc:docMk/>
            <pc:sldMk cId="1568329499" sldId="373"/>
            <ac:spMk id="4" creationId="{474D020C-DEC7-0783-657B-BBB8B1DFD4EB}"/>
          </ac:spMkLst>
        </pc:spChg>
      </pc:sldChg>
      <pc:sldChg chg="delSp mod">
        <pc:chgData name="Seif, Janesca" userId="746caf7a-ff57-497b-ad65-8cb552a9f586" providerId="ADAL" clId="{8CA6E305-7E41-9E45-9508-60FB0D41B004}" dt="2024-05-09T14:30:11.008" v="50" actId="478"/>
        <pc:sldMkLst>
          <pc:docMk/>
          <pc:sldMk cId="3129672259" sldId="375"/>
        </pc:sldMkLst>
        <pc:spChg chg="del">
          <ac:chgData name="Seif, Janesca" userId="746caf7a-ff57-497b-ad65-8cb552a9f586" providerId="ADAL" clId="{8CA6E305-7E41-9E45-9508-60FB0D41B004}" dt="2024-05-09T14:30:11.008" v="50" actId="478"/>
          <ac:spMkLst>
            <pc:docMk/>
            <pc:sldMk cId="3129672259" sldId="375"/>
            <ac:spMk id="5" creationId="{F60D170A-1739-730D-75E5-D15D410FDAC7}"/>
          </ac:spMkLst>
        </pc:spChg>
      </pc:sldChg>
      <pc:sldChg chg="delSp mod">
        <pc:chgData name="Seif, Janesca" userId="746caf7a-ff57-497b-ad65-8cb552a9f586" providerId="ADAL" clId="{8CA6E305-7E41-9E45-9508-60FB0D41B004}" dt="2024-05-09T14:30:14.631" v="51" actId="478"/>
        <pc:sldMkLst>
          <pc:docMk/>
          <pc:sldMk cId="1265799068" sldId="376"/>
        </pc:sldMkLst>
        <pc:spChg chg="del">
          <ac:chgData name="Seif, Janesca" userId="746caf7a-ff57-497b-ad65-8cb552a9f586" providerId="ADAL" clId="{8CA6E305-7E41-9E45-9508-60FB0D41B004}" dt="2024-05-09T14:30:14.631" v="51" actId="478"/>
          <ac:spMkLst>
            <pc:docMk/>
            <pc:sldMk cId="1265799068" sldId="376"/>
            <ac:spMk id="3" creationId="{AC69380F-A4AA-0B0B-3360-3F2242F50366}"/>
          </ac:spMkLst>
        </pc:spChg>
      </pc:sldChg>
    </pc:docChg>
  </pc:docChgLst>
  <pc:docChgLst>
    <pc:chgData name="Rachel Tullet" userId="0500be93d1ba368d" providerId="LiveId" clId="{4E8AAE07-EBF8-4538-846C-3D449417FA9A}"/>
    <pc:docChg chg="undo custSel addSld delSld modSld sldOrd">
      <pc:chgData name="Rachel Tullet" userId="0500be93d1ba368d" providerId="LiveId" clId="{4E8AAE07-EBF8-4538-846C-3D449417FA9A}" dt="2023-06-05T09:43:38.249" v="4447" actId="20577"/>
      <pc:docMkLst>
        <pc:docMk/>
      </pc:docMkLst>
      <pc:sldChg chg="modNotesTx">
        <pc:chgData name="Rachel Tullet" userId="0500be93d1ba368d" providerId="LiveId" clId="{4E8AAE07-EBF8-4538-846C-3D449417FA9A}" dt="2023-06-05T09:24:59.382" v="3062" actId="20577"/>
        <pc:sldMkLst>
          <pc:docMk/>
          <pc:sldMk cId="1984794489" sldId="258"/>
        </pc:sldMkLst>
      </pc:sldChg>
      <pc:sldChg chg="modNotesTx">
        <pc:chgData name="Rachel Tullet" userId="0500be93d1ba368d" providerId="LiveId" clId="{4E8AAE07-EBF8-4538-846C-3D449417FA9A}" dt="2023-06-05T07:32:19.327" v="3050" actId="20577"/>
        <pc:sldMkLst>
          <pc:docMk/>
          <pc:sldMk cId="3726357239" sldId="260"/>
        </pc:sldMkLst>
      </pc:sldChg>
      <pc:sldChg chg="modNotesTx">
        <pc:chgData name="Rachel Tullet" userId="0500be93d1ba368d" providerId="LiveId" clId="{4E8AAE07-EBF8-4538-846C-3D449417FA9A}" dt="2023-06-05T07:31:00.139" v="2891" actId="20577"/>
        <pc:sldMkLst>
          <pc:docMk/>
          <pc:sldMk cId="2226462902" sldId="261"/>
        </pc:sldMkLst>
      </pc:sldChg>
      <pc:sldChg chg="modNotesTx">
        <pc:chgData name="Rachel Tullet" userId="0500be93d1ba368d" providerId="LiveId" clId="{4E8AAE07-EBF8-4538-846C-3D449417FA9A}" dt="2023-06-05T07:28:53.942" v="2820" actId="20577"/>
        <pc:sldMkLst>
          <pc:docMk/>
          <pc:sldMk cId="3268463801" sldId="262"/>
        </pc:sldMkLst>
      </pc:sldChg>
      <pc:sldChg chg="modSp mod modNotesTx">
        <pc:chgData name="Rachel Tullet" userId="0500be93d1ba368d" providerId="LiveId" clId="{4E8AAE07-EBF8-4538-846C-3D449417FA9A}" dt="2023-06-05T07:28:30.383" v="2808" actId="20577"/>
        <pc:sldMkLst>
          <pc:docMk/>
          <pc:sldMk cId="4086951867" sldId="263"/>
        </pc:sldMkLst>
        <pc:spChg chg="mod">
          <ac:chgData name="Rachel Tullet" userId="0500be93d1ba368d" providerId="LiveId" clId="{4E8AAE07-EBF8-4538-846C-3D449417FA9A}" dt="2023-06-05T07:28:04.239" v="2751" actId="1076"/>
          <ac:spMkLst>
            <pc:docMk/>
            <pc:sldMk cId="4086951867" sldId="263"/>
            <ac:spMk id="7" creationId="{93EBB092-1870-D4A7-7E22-0A5ED875BC7D}"/>
          </ac:spMkLst>
        </pc:spChg>
      </pc:sldChg>
      <pc:sldChg chg="modNotesTx">
        <pc:chgData name="Rachel Tullet" userId="0500be93d1ba368d" providerId="LiveId" clId="{4E8AAE07-EBF8-4538-846C-3D449417FA9A}" dt="2023-06-05T07:26:42.380" v="2739" actId="20577"/>
        <pc:sldMkLst>
          <pc:docMk/>
          <pc:sldMk cId="1063094225" sldId="264"/>
        </pc:sldMkLst>
      </pc:sldChg>
      <pc:sldChg chg="modNotesTx">
        <pc:chgData name="Rachel Tullet" userId="0500be93d1ba368d" providerId="LiveId" clId="{4E8AAE07-EBF8-4538-846C-3D449417FA9A}" dt="2023-06-05T07:25:56.147" v="2669" actId="20577"/>
        <pc:sldMkLst>
          <pc:docMk/>
          <pc:sldMk cId="2553292970" sldId="265"/>
        </pc:sldMkLst>
      </pc:sldChg>
      <pc:sldChg chg="modSp mod">
        <pc:chgData name="Rachel Tullet" userId="0500be93d1ba368d" providerId="LiveId" clId="{4E8AAE07-EBF8-4538-846C-3D449417FA9A}" dt="2023-06-05T07:25:32.612" v="2648" actId="1076"/>
        <pc:sldMkLst>
          <pc:docMk/>
          <pc:sldMk cId="1882162385" sldId="266"/>
        </pc:sldMkLst>
        <pc:spChg chg="mod">
          <ac:chgData name="Rachel Tullet" userId="0500be93d1ba368d" providerId="LiveId" clId="{4E8AAE07-EBF8-4538-846C-3D449417FA9A}" dt="2023-06-05T07:25:32.612" v="2648" actId="1076"/>
          <ac:spMkLst>
            <pc:docMk/>
            <pc:sldMk cId="1882162385" sldId="266"/>
            <ac:spMk id="7" creationId="{93EBB092-1870-D4A7-7E22-0A5ED875BC7D}"/>
          </ac:spMkLst>
        </pc:spChg>
        <pc:picChg chg="mod">
          <ac:chgData name="Rachel Tullet" userId="0500be93d1ba368d" providerId="LiveId" clId="{4E8AAE07-EBF8-4538-846C-3D449417FA9A}" dt="2023-06-05T07:25:28.535" v="2647" actId="1076"/>
          <ac:picMkLst>
            <pc:docMk/>
            <pc:sldMk cId="1882162385" sldId="266"/>
            <ac:picMk id="4" creationId="{6E8EDB29-DBA2-5876-652A-EC553E99905F}"/>
          </ac:picMkLst>
        </pc:picChg>
      </pc:sldChg>
      <pc:sldChg chg="modNotesTx">
        <pc:chgData name="Rachel Tullet" userId="0500be93d1ba368d" providerId="LiveId" clId="{4E8AAE07-EBF8-4538-846C-3D449417FA9A}" dt="2023-06-05T07:24:58.130" v="2646" actId="20577"/>
        <pc:sldMkLst>
          <pc:docMk/>
          <pc:sldMk cId="217638306" sldId="267"/>
        </pc:sldMkLst>
      </pc:sldChg>
      <pc:sldChg chg="modSp mod">
        <pc:chgData name="Rachel Tullet" userId="0500be93d1ba368d" providerId="LiveId" clId="{4E8AAE07-EBF8-4538-846C-3D449417FA9A}" dt="2023-06-05T07:23:45.507" v="2546" actId="1076"/>
        <pc:sldMkLst>
          <pc:docMk/>
          <pc:sldMk cId="3526315188" sldId="268"/>
        </pc:sldMkLst>
        <pc:spChg chg="mod">
          <ac:chgData name="Rachel Tullet" userId="0500be93d1ba368d" providerId="LiveId" clId="{4E8AAE07-EBF8-4538-846C-3D449417FA9A}" dt="2023-06-05T07:23:07.416" v="2541" actId="255"/>
          <ac:spMkLst>
            <pc:docMk/>
            <pc:sldMk cId="3526315188" sldId="268"/>
            <ac:spMk id="3" creationId="{00000000-0000-0000-0000-000000000000}"/>
          </ac:spMkLst>
        </pc:spChg>
        <pc:spChg chg="mod">
          <ac:chgData name="Rachel Tullet" userId="0500be93d1ba368d" providerId="LiveId" clId="{4E8AAE07-EBF8-4538-846C-3D449417FA9A}" dt="2023-06-05T07:23:27.479" v="2543" actId="1076"/>
          <ac:spMkLst>
            <pc:docMk/>
            <pc:sldMk cId="3526315188" sldId="268"/>
            <ac:spMk id="5" creationId="{00000000-0000-0000-0000-000000000000}"/>
          </ac:spMkLst>
        </pc:spChg>
        <pc:spChg chg="mod">
          <ac:chgData name="Rachel Tullet" userId="0500be93d1ba368d" providerId="LiveId" clId="{4E8AAE07-EBF8-4538-846C-3D449417FA9A}" dt="2023-06-05T07:23:39.683" v="2545" actId="1076"/>
          <ac:spMkLst>
            <pc:docMk/>
            <pc:sldMk cId="3526315188" sldId="268"/>
            <ac:spMk id="7" creationId="{93EBB092-1870-D4A7-7E22-0A5ED875BC7D}"/>
          </ac:spMkLst>
        </pc:spChg>
        <pc:spChg chg="mod">
          <ac:chgData name="Rachel Tullet" userId="0500be93d1ba368d" providerId="LiveId" clId="{4E8AAE07-EBF8-4538-846C-3D449417FA9A}" dt="2023-06-05T07:23:45.507" v="2546" actId="1076"/>
          <ac:spMkLst>
            <pc:docMk/>
            <pc:sldMk cId="3526315188" sldId="268"/>
            <ac:spMk id="8" creationId="{93EBB092-1870-D4A7-7E22-0A5ED875BC7D}"/>
          </ac:spMkLst>
        </pc:spChg>
        <pc:picChg chg="mod">
          <ac:chgData name="Rachel Tullet" userId="0500be93d1ba368d" providerId="LiveId" clId="{4E8AAE07-EBF8-4538-846C-3D449417FA9A}" dt="2023-06-05T07:23:31.988" v="2544" actId="1076"/>
          <ac:picMkLst>
            <pc:docMk/>
            <pc:sldMk cId="3526315188" sldId="268"/>
            <ac:picMk id="4" creationId="{24795E60-696E-C555-5F7A-B3687AB3F671}"/>
          </ac:picMkLst>
        </pc:picChg>
      </pc:sldChg>
      <pc:sldChg chg="modNotesTx">
        <pc:chgData name="Rachel Tullet" userId="0500be93d1ba368d" providerId="LiveId" clId="{4E8AAE07-EBF8-4538-846C-3D449417FA9A}" dt="2023-06-05T07:02:07.479" v="989" actId="20577"/>
        <pc:sldMkLst>
          <pc:docMk/>
          <pc:sldMk cId="3881697738" sldId="271"/>
        </pc:sldMkLst>
      </pc:sldChg>
      <pc:sldChg chg="modNotesTx">
        <pc:chgData name="Rachel Tullet" userId="0500be93d1ba368d" providerId="LiveId" clId="{4E8AAE07-EBF8-4538-846C-3D449417FA9A}" dt="2023-06-05T09:33:26.328" v="3373" actId="20577"/>
        <pc:sldMkLst>
          <pc:docMk/>
          <pc:sldMk cId="1328296033" sldId="272"/>
        </pc:sldMkLst>
      </pc:sldChg>
      <pc:sldChg chg="modSp mod modNotesTx">
        <pc:chgData name="Rachel Tullet" userId="0500be93d1ba368d" providerId="LiveId" clId="{4E8AAE07-EBF8-4538-846C-3D449417FA9A}" dt="2023-06-05T09:33:05.229" v="3364" actId="20577"/>
        <pc:sldMkLst>
          <pc:docMk/>
          <pc:sldMk cId="2308167352" sldId="273"/>
        </pc:sldMkLst>
        <pc:spChg chg="mod">
          <ac:chgData name="Rachel Tullet" userId="0500be93d1ba368d" providerId="LiveId" clId="{4E8AAE07-EBF8-4538-846C-3D449417FA9A}" dt="2023-06-05T09:30:55.689" v="3349" actId="1076"/>
          <ac:spMkLst>
            <pc:docMk/>
            <pc:sldMk cId="2308167352" sldId="273"/>
            <ac:spMk id="2" creationId="{00000000-0000-0000-0000-000000000000}"/>
          </ac:spMkLst>
        </pc:spChg>
        <pc:spChg chg="mod">
          <ac:chgData name="Rachel Tullet" userId="0500be93d1ba368d" providerId="LiveId" clId="{4E8AAE07-EBF8-4538-846C-3D449417FA9A}" dt="2023-06-05T09:32:48.016" v="3351" actId="20577"/>
          <ac:spMkLst>
            <pc:docMk/>
            <pc:sldMk cId="2308167352" sldId="273"/>
            <ac:spMk id="3" creationId="{00000000-0000-0000-0000-000000000000}"/>
          </ac:spMkLst>
        </pc:spChg>
      </pc:sldChg>
      <pc:sldChg chg="modNotesTx">
        <pc:chgData name="Rachel Tullet" userId="0500be93d1ba368d" providerId="LiveId" clId="{4E8AAE07-EBF8-4538-846C-3D449417FA9A}" dt="2023-06-05T09:30:39.314" v="3347" actId="20577"/>
        <pc:sldMkLst>
          <pc:docMk/>
          <pc:sldMk cId="398651148" sldId="274"/>
        </pc:sldMkLst>
      </pc:sldChg>
      <pc:sldChg chg="modSp mod modNotesTx">
        <pc:chgData name="Rachel Tullet" userId="0500be93d1ba368d" providerId="LiveId" clId="{4E8AAE07-EBF8-4538-846C-3D449417FA9A}" dt="2023-06-05T09:29:57.707" v="3343" actId="20577"/>
        <pc:sldMkLst>
          <pc:docMk/>
          <pc:sldMk cId="2862060982" sldId="276"/>
        </pc:sldMkLst>
        <pc:picChg chg="mod">
          <ac:chgData name="Rachel Tullet" userId="0500be93d1ba368d" providerId="LiveId" clId="{4E8AAE07-EBF8-4538-846C-3D449417FA9A}" dt="2023-06-05T09:29:14.430" v="3324" actId="1076"/>
          <ac:picMkLst>
            <pc:docMk/>
            <pc:sldMk cId="2862060982" sldId="276"/>
            <ac:picMk id="6" creationId="{AC06DD8E-ACBB-C6C5-6D52-C332861E7664}"/>
          </ac:picMkLst>
        </pc:picChg>
      </pc:sldChg>
      <pc:sldChg chg="modNotesTx">
        <pc:chgData name="Rachel Tullet" userId="0500be93d1ba368d" providerId="LiveId" clId="{4E8AAE07-EBF8-4538-846C-3D449417FA9A}" dt="2023-06-05T09:29:02.074" v="3323" actId="20577"/>
        <pc:sldMkLst>
          <pc:docMk/>
          <pc:sldMk cId="899817381" sldId="277"/>
        </pc:sldMkLst>
      </pc:sldChg>
      <pc:sldChg chg="modNotesTx">
        <pc:chgData name="Rachel Tullet" userId="0500be93d1ba368d" providerId="LiveId" clId="{4E8AAE07-EBF8-4538-846C-3D449417FA9A}" dt="2023-06-05T06:39:11.687" v="409" actId="20577"/>
        <pc:sldMkLst>
          <pc:docMk/>
          <pc:sldMk cId="1706633325" sldId="285"/>
        </pc:sldMkLst>
      </pc:sldChg>
      <pc:sldChg chg="modSp mod modNotesTx">
        <pc:chgData name="Rachel Tullet" userId="0500be93d1ba368d" providerId="LiveId" clId="{4E8AAE07-EBF8-4538-846C-3D449417FA9A}" dt="2023-06-05T07:12:49.594" v="1945" actId="14100"/>
        <pc:sldMkLst>
          <pc:docMk/>
          <pc:sldMk cId="691465282" sldId="288"/>
        </pc:sldMkLst>
        <pc:picChg chg="mod">
          <ac:chgData name="Rachel Tullet" userId="0500be93d1ba368d" providerId="LiveId" clId="{4E8AAE07-EBF8-4538-846C-3D449417FA9A}" dt="2023-06-05T07:12:49.594" v="1945" actId="14100"/>
          <ac:picMkLst>
            <pc:docMk/>
            <pc:sldMk cId="691465282" sldId="288"/>
            <ac:picMk id="6" creationId="{00000000-0000-0000-0000-000000000000}"/>
          </ac:picMkLst>
        </pc:picChg>
      </pc:sldChg>
      <pc:sldChg chg="modNotesTx">
        <pc:chgData name="Rachel Tullet" userId="0500be93d1ba368d" providerId="LiveId" clId="{4E8AAE07-EBF8-4538-846C-3D449417FA9A}" dt="2023-06-05T06:29:01.222" v="92" actId="20577"/>
        <pc:sldMkLst>
          <pc:docMk/>
          <pc:sldMk cId="2119539179" sldId="290"/>
        </pc:sldMkLst>
      </pc:sldChg>
      <pc:sldChg chg="modNotesTx">
        <pc:chgData name="Rachel Tullet" userId="0500be93d1ba368d" providerId="LiveId" clId="{4E8AAE07-EBF8-4538-846C-3D449417FA9A}" dt="2023-06-05T06:37:41.848" v="383" actId="20577"/>
        <pc:sldMkLst>
          <pc:docMk/>
          <pc:sldMk cId="418378730" sldId="291"/>
        </pc:sldMkLst>
      </pc:sldChg>
      <pc:sldChg chg="modNotesTx">
        <pc:chgData name="Rachel Tullet" userId="0500be93d1ba368d" providerId="LiveId" clId="{4E8AAE07-EBF8-4538-846C-3D449417FA9A}" dt="2023-06-05T07:14:38.508" v="2323" actId="20577"/>
        <pc:sldMkLst>
          <pc:docMk/>
          <pc:sldMk cId="1221589555" sldId="307"/>
        </pc:sldMkLst>
      </pc:sldChg>
      <pc:sldChg chg="modNotesTx">
        <pc:chgData name="Rachel Tullet" userId="0500be93d1ba368d" providerId="LiveId" clId="{4E8AAE07-EBF8-4538-846C-3D449417FA9A}" dt="2023-06-05T07:15:01.102" v="2333" actId="20577"/>
        <pc:sldMkLst>
          <pc:docMk/>
          <pc:sldMk cId="213648747" sldId="308"/>
        </pc:sldMkLst>
      </pc:sldChg>
      <pc:sldChg chg="modSp mod modNotesTx">
        <pc:chgData name="Rachel Tullet" userId="0500be93d1ba368d" providerId="LiveId" clId="{4E8AAE07-EBF8-4538-846C-3D449417FA9A}" dt="2023-06-05T07:15:36.758" v="2345" actId="20577"/>
        <pc:sldMkLst>
          <pc:docMk/>
          <pc:sldMk cId="236857683" sldId="309"/>
        </pc:sldMkLst>
        <pc:picChg chg="mod">
          <ac:chgData name="Rachel Tullet" userId="0500be93d1ba368d" providerId="LiveId" clId="{4E8AAE07-EBF8-4538-846C-3D449417FA9A}" dt="2023-06-05T07:15:18.137" v="2335" actId="1076"/>
          <ac:picMkLst>
            <pc:docMk/>
            <pc:sldMk cId="236857683" sldId="309"/>
            <ac:picMk id="7" creationId="{3A9E5E90-2142-BBF8-0014-D1E420E63BC2}"/>
          </ac:picMkLst>
        </pc:picChg>
      </pc:sldChg>
      <pc:sldChg chg="modSp mod modNotesTx">
        <pc:chgData name="Rachel Tullet" userId="0500be93d1ba368d" providerId="LiveId" clId="{4E8AAE07-EBF8-4538-846C-3D449417FA9A}" dt="2023-06-05T07:17:02.410" v="2423" actId="1076"/>
        <pc:sldMkLst>
          <pc:docMk/>
          <pc:sldMk cId="1420317430" sldId="310"/>
        </pc:sldMkLst>
        <pc:spChg chg="mod">
          <ac:chgData name="Rachel Tullet" userId="0500be93d1ba368d" providerId="LiveId" clId="{4E8AAE07-EBF8-4538-846C-3D449417FA9A}" dt="2023-06-05T07:17:02.410" v="2423" actId="1076"/>
          <ac:spMkLst>
            <pc:docMk/>
            <pc:sldMk cId="1420317430" sldId="310"/>
            <ac:spMk id="5" creationId="{0431D68D-15BF-7C8F-7E45-768EB9E1E7FB}"/>
          </ac:spMkLst>
        </pc:spChg>
        <pc:picChg chg="mod">
          <ac:chgData name="Rachel Tullet" userId="0500be93d1ba368d" providerId="LiveId" clId="{4E8AAE07-EBF8-4538-846C-3D449417FA9A}" dt="2023-06-05T07:16:59.002" v="2422" actId="14100"/>
          <ac:picMkLst>
            <pc:docMk/>
            <pc:sldMk cId="1420317430" sldId="310"/>
            <ac:picMk id="4" creationId="{9FB75973-6906-ACF2-B855-AA2F53914820}"/>
          </ac:picMkLst>
        </pc:picChg>
      </pc:sldChg>
      <pc:sldChg chg="modNotesTx">
        <pc:chgData name="Rachel Tullet" userId="0500be93d1ba368d" providerId="LiveId" clId="{4E8AAE07-EBF8-4538-846C-3D449417FA9A}" dt="2023-06-05T07:17:25.048" v="2439" actId="20577"/>
        <pc:sldMkLst>
          <pc:docMk/>
          <pc:sldMk cId="4099251801" sldId="311"/>
        </pc:sldMkLst>
      </pc:sldChg>
      <pc:sldChg chg="modSp mod modNotesTx">
        <pc:chgData name="Rachel Tullet" userId="0500be93d1ba368d" providerId="LiveId" clId="{4E8AAE07-EBF8-4538-846C-3D449417FA9A}" dt="2023-06-05T06:58:25.378" v="847" actId="33524"/>
        <pc:sldMkLst>
          <pc:docMk/>
          <pc:sldMk cId="1363449320" sldId="345"/>
        </pc:sldMkLst>
        <pc:spChg chg="mod">
          <ac:chgData name="Rachel Tullet" userId="0500be93d1ba368d" providerId="LiveId" clId="{4E8AAE07-EBF8-4538-846C-3D449417FA9A}" dt="2023-06-05T06:58:25.378" v="847" actId="33524"/>
          <ac:spMkLst>
            <pc:docMk/>
            <pc:sldMk cId="1363449320" sldId="345"/>
            <ac:spMk id="3" creationId="{00000000-0000-0000-0000-000000000000}"/>
          </ac:spMkLst>
        </pc:spChg>
      </pc:sldChg>
      <pc:sldChg chg="modSp">
        <pc:chgData name="Rachel Tullet" userId="0500be93d1ba368d" providerId="LiveId" clId="{4E8AAE07-EBF8-4538-846C-3D449417FA9A}" dt="2023-06-05T06:58:42.794" v="850" actId="1076"/>
        <pc:sldMkLst>
          <pc:docMk/>
          <pc:sldMk cId="3538343612" sldId="346"/>
        </pc:sldMkLst>
        <pc:picChg chg="mod">
          <ac:chgData name="Rachel Tullet" userId="0500be93d1ba368d" providerId="LiveId" clId="{4E8AAE07-EBF8-4538-846C-3D449417FA9A}" dt="2023-06-05T06:58:42.794" v="850" actId="1076"/>
          <ac:picMkLst>
            <pc:docMk/>
            <pc:sldMk cId="3538343612" sldId="346"/>
            <ac:picMk id="1026" creationId="{AF3F65BA-F8D2-FFEA-5A6E-3C10C1DC9101}"/>
          </ac:picMkLst>
        </pc:picChg>
      </pc:sldChg>
      <pc:sldChg chg="modNotesTx">
        <pc:chgData name="Rachel Tullet" userId="0500be93d1ba368d" providerId="LiveId" clId="{4E8AAE07-EBF8-4538-846C-3D449417FA9A}" dt="2023-06-05T06:58:57.277" v="852" actId="20577"/>
        <pc:sldMkLst>
          <pc:docMk/>
          <pc:sldMk cId="3364574800" sldId="347"/>
        </pc:sldMkLst>
      </pc:sldChg>
      <pc:sldChg chg="modNotesTx">
        <pc:chgData name="Rachel Tullet" userId="0500be93d1ba368d" providerId="LiveId" clId="{4E8AAE07-EBF8-4538-846C-3D449417FA9A}" dt="2023-06-05T06:59:57.833" v="947" actId="20577"/>
        <pc:sldMkLst>
          <pc:docMk/>
          <pc:sldMk cId="554342522" sldId="349"/>
        </pc:sldMkLst>
      </pc:sldChg>
      <pc:sldChg chg="modNotesTx">
        <pc:chgData name="Rachel Tullet" userId="0500be93d1ba368d" providerId="LiveId" clId="{4E8AAE07-EBF8-4538-846C-3D449417FA9A}" dt="2023-06-05T07:00:27.486" v="953" actId="20577"/>
        <pc:sldMkLst>
          <pc:docMk/>
          <pc:sldMk cId="3654689310" sldId="350"/>
        </pc:sldMkLst>
      </pc:sldChg>
      <pc:sldChg chg="modNotesTx">
        <pc:chgData name="Rachel Tullet" userId="0500be93d1ba368d" providerId="LiveId" clId="{4E8AAE07-EBF8-4538-846C-3D449417FA9A}" dt="2023-06-05T07:01:30.848" v="975" actId="20577"/>
        <pc:sldMkLst>
          <pc:docMk/>
          <pc:sldMk cId="3745761185" sldId="351"/>
        </pc:sldMkLst>
      </pc:sldChg>
      <pc:sldChg chg="modNotesTx">
        <pc:chgData name="Rachel Tullet" userId="0500be93d1ba368d" providerId="LiveId" clId="{4E8AAE07-EBF8-4538-846C-3D449417FA9A}" dt="2023-06-05T07:02:24.375" v="1010" actId="20577"/>
        <pc:sldMkLst>
          <pc:docMk/>
          <pc:sldMk cId="880608147" sldId="352"/>
        </pc:sldMkLst>
      </pc:sldChg>
      <pc:sldChg chg="modNotesTx">
        <pc:chgData name="Rachel Tullet" userId="0500be93d1ba368d" providerId="LiveId" clId="{4E8AAE07-EBF8-4538-846C-3D449417FA9A}" dt="2023-06-05T07:02:51.296" v="1026" actId="20577"/>
        <pc:sldMkLst>
          <pc:docMk/>
          <pc:sldMk cId="3107337073" sldId="353"/>
        </pc:sldMkLst>
      </pc:sldChg>
      <pc:sldChg chg="modNotesTx">
        <pc:chgData name="Rachel Tullet" userId="0500be93d1ba368d" providerId="LiveId" clId="{4E8AAE07-EBF8-4538-846C-3D449417FA9A}" dt="2023-06-05T07:03:55.060" v="1146" actId="20577"/>
        <pc:sldMkLst>
          <pc:docMk/>
          <pc:sldMk cId="1137328262" sldId="354"/>
        </pc:sldMkLst>
      </pc:sldChg>
      <pc:sldChg chg="modNotesTx">
        <pc:chgData name="Rachel Tullet" userId="0500be93d1ba368d" providerId="LiveId" clId="{4E8AAE07-EBF8-4538-846C-3D449417FA9A}" dt="2023-06-05T07:04:50.181" v="1184" actId="20577"/>
        <pc:sldMkLst>
          <pc:docMk/>
          <pc:sldMk cId="4138201019" sldId="356"/>
        </pc:sldMkLst>
      </pc:sldChg>
      <pc:sldChg chg="modNotesTx">
        <pc:chgData name="Rachel Tullet" userId="0500be93d1ba368d" providerId="LiveId" clId="{4E8AAE07-EBF8-4538-846C-3D449417FA9A}" dt="2023-06-05T07:06:50.042" v="1314" actId="20577"/>
        <pc:sldMkLst>
          <pc:docMk/>
          <pc:sldMk cId="2269111070" sldId="357"/>
        </pc:sldMkLst>
      </pc:sldChg>
      <pc:sldChg chg="modNotesTx">
        <pc:chgData name="Rachel Tullet" userId="0500be93d1ba368d" providerId="LiveId" clId="{4E8AAE07-EBF8-4538-846C-3D449417FA9A}" dt="2023-06-05T07:07:06.751" v="1347" actId="20577"/>
        <pc:sldMkLst>
          <pc:docMk/>
          <pc:sldMk cId="3180772717" sldId="358"/>
        </pc:sldMkLst>
      </pc:sldChg>
      <pc:sldChg chg="modNotesTx">
        <pc:chgData name="Rachel Tullet" userId="0500be93d1ba368d" providerId="LiveId" clId="{4E8AAE07-EBF8-4538-846C-3D449417FA9A}" dt="2023-06-05T07:08:20.133" v="1373" actId="20577"/>
        <pc:sldMkLst>
          <pc:docMk/>
          <pc:sldMk cId="1784504750" sldId="359"/>
        </pc:sldMkLst>
      </pc:sldChg>
      <pc:sldChg chg="modNotesTx">
        <pc:chgData name="Rachel Tullet" userId="0500be93d1ba368d" providerId="LiveId" clId="{4E8AAE07-EBF8-4538-846C-3D449417FA9A}" dt="2023-06-05T07:09:19.347" v="1473" actId="20577"/>
        <pc:sldMkLst>
          <pc:docMk/>
          <pc:sldMk cId="694062997" sldId="360"/>
        </pc:sldMkLst>
      </pc:sldChg>
      <pc:sldChg chg="modSp mod modNotesTx">
        <pc:chgData name="Rachel Tullet" userId="0500be93d1ba368d" providerId="LiveId" clId="{4E8AAE07-EBF8-4538-846C-3D449417FA9A}" dt="2023-06-05T07:09:32.326" v="1474" actId="1076"/>
        <pc:sldMkLst>
          <pc:docMk/>
          <pc:sldMk cId="2309711002" sldId="361"/>
        </pc:sldMkLst>
        <pc:picChg chg="mod">
          <ac:chgData name="Rachel Tullet" userId="0500be93d1ba368d" providerId="LiveId" clId="{4E8AAE07-EBF8-4538-846C-3D449417FA9A}" dt="2023-06-05T07:09:32.326" v="1474" actId="1076"/>
          <ac:picMkLst>
            <pc:docMk/>
            <pc:sldMk cId="2309711002" sldId="361"/>
            <ac:picMk id="6" creationId="{00000000-0000-0000-0000-000000000000}"/>
          </ac:picMkLst>
        </pc:picChg>
      </pc:sldChg>
      <pc:sldChg chg="modSp mod modNotesTx">
        <pc:chgData name="Rachel Tullet" userId="0500be93d1ba368d" providerId="LiveId" clId="{4E8AAE07-EBF8-4538-846C-3D449417FA9A}" dt="2023-06-05T07:09:55.966" v="1492" actId="20577"/>
        <pc:sldMkLst>
          <pc:docMk/>
          <pc:sldMk cId="1803381129" sldId="362"/>
        </pc:sldMkLst>
        <pc:spChg chg="mod">
          <ac:chgData name="Rachel Tullet" userId="0500be93d1ba368d" providerId="LiveId" clId="{4E8AAE07-EBF8-4538-846C-3D449417FA9A}" dt="2023-06-05T07:09:41.288" v="1475" actId="1076"/>
          <ac:spMkLst>
            <pc:docMk/>
            <pc:sldMk cId="1803381129" sldId="362"/>
            <ac:spMk id="9" creationId="{B33F50B2-E0E3-782B-0AA7-220C17C83512}"/>
          </ac:spMkLst>
        </pc:spChg>
      </pc:sldChg>
      <pc:sldChg chg="modSp mod modNotesTx">
        <pc:chgData name="Rachel Tullet" userId="0500be93d1ba368d" providerId="LiveId" clId="{4E8AAE07-EBF8-4538-846C-3D449417FA9A}" dt="2023-06-05T07:10:23.623" v="1531" actId="1076"/>
        <pc:sldMkLst>
          <pc:docMk/>
          <pc:sldMk cId="945267663" sldId="363"/>
        </pc:sldMkLst>
        <pc:spChg chg="mod">
          <ac:chgData name="Rachel Tullet" userId="0500be93d1ba368d" providerId="LiveId" clId="{4E8AAE07-EBF8-4538-846C-3D449417FA9A}" dt="2023-06-05T07:10:23.623" v="1531" actId="1076"/>
          <ac:spMkLst>
            <pc:docMk/>
            <pc:sldMk cId="945267663" sldId="363"/>
            <ac:spMk id="6" creationId="{E1A8D2D1-3222-A3BD-7984-B104EF2D1E90}"/>
          </ac:spMkLst>
        </pc:spChg>
      </pc:sldChg>
      <pc:sldChg chg="modNotesTx">
        <pc:chgData name="Rachel Tullet" userId="0500be93d1ba368d" providerId="LiveId" clId="{4E8AAE07-EBF8-4538-846C-3D449417FA9A}" dt="2023-06-05T07:12:36.778" v="1942" actId="20577"/>
        <pc:sldMkLst>
          <pc:docMk/>
          <pc:sldMk cId="2899128955" sldId="364"/>
        </pc:sldMkLst>
      </pc:sldChg>
      <pc:sldChg chg="modNotesTx">
        <pc:chgData name="Rachel Tullet" userId="0500be93d1ba368d" providerId="LiveId" clId="{4E8AAE07-EBF8-4538-846C-3D449417FA9A}" dt="2023-06-05T07:17:39.453" v="2440" actId="20577"/>
        <pc:sldMkLst>
          <pc:docMk/>
          <pc:sldMk cId="333302986" sldId="365"/>
        </pc:sldMkLst>
      </pc:sldChg>
      <pc:sldChg chg="modNotesTx">
        <pc:chgData name="Rachel Tullet" userId="0500be93d1ba368d" providerId="LiveId" clId="{4E8AAE07-EBF8-4538-846C-3D449417FA9A}" dt="2023-06-05T09:28:08.801" v="3296" actId="20577"/>
        <pc:sldMkLst>
          <pc:docMk/>
          <pc:sldMk cId="2167564390" sldId="369"/>
        </pc:sldMkLst>
      </pc:sldChg>
      <pc:sldChg chg="modNotesTx">
        <pc:chgData name="Rachel Tullet" userId="0500be93d1ba368d" providerId="LiveId" clId="{4E8AAE07-EBF8-4538-846C-3D449417FA9A}" dt="2023-06-05T09:34:15.391" v="3396" actId="20577"/>
        <pc:sldMkLst>
          <pc:docMk/>
          <pc:sldMk cId="2072670727" sldId="370"/>
        </pc:sldMkLst>
      </pc:sldChg>
      <pc:sldChg chg="modNotesTx">
        <pc:chgData name="Rachel Tullet" userId="0500be93d1ba368d" providerId="LiveId" clId="{4E8AAE07-EBF8-4538-846C-3D449417FA9A}" dt="2023-06-05T09:35:25.229" v="3439" actId="20577"/>
        <pc:sldMkLst>
          <pc:docMk/>
          <pc:sldMk cId="507888812" sldId="371"/>
        </pc:sldMkLst>
      </pc:sldChg>
      <pc:sldChg chg="modNotesTx">
        <pc:chgData name="Rachel Tullet" userId="0500be93d1ba368d" providerId="LiveId" clId="{4E8AAE07-EBF8-4538-846C-3D449417FA9A}" dt="2023-06-05T09:36:31.884" v="3495" actId="20577"/>
        <pc:sldMkLst>
          <pc:docMk/>
          <pc:sldMk cId="3970506028" sldId="372"/>
        </pc:sldMkLst>
      </pc:sldChg>
      <pc:sldChg chg="modNotesTx">
        <pc:chgData name="Rachel Tullet" userId="0500be93d1ba368d" providerId="LiveId" clId="{4E8AAE07-EBF8-4538-846C-3D449417FA9A}" dt="2023-06-05T09:37:24.034" v="3525" actId="20577"/>
        <pc:sldMkLst>
          <pc:docMk/>
          <pc:sldMk cId="2349282560" sldId="374"/>
        </pc:sldMkLst>
      </pc:sldChg>
      <pc:sldChg chg="modNotesTx">
        <pc:chgData name="Rachel Tullet" userId="0500be93d1ba368d" providerId="LiveId" clId="{4E8AAE07-EBF8-4538-846C-3D449417FA9A}" dt="2023-06-05T09:37:33.813" v="3526" actId="20577"/>
        <pc:sldMkLst>
          <pc:docMk/>
          <pc:sldMk cId="3129672259" sldId="375"/>
        </pc:sldMkLst>
      </pc:sldChg>
      <pc:sldChg chg="modNotesTx">
        <pc:chgData name="Rachel Tullet" userId="0500be93d1ba368d" providerId="LiveId" clId="{4E8AAE07-EBF8-4538-846C-3D449417FA9A}" dt="2023-06-05T09:37:45.430" v="3535" actId="20577"/>
        <pc:sldMkLst>
          <pc:docMk/>
          <pc:sldMk cId="1265799068" sldId="376"/>
        </pc:sldMkLst>
      </pc:sldChg>
      <pc:sldChg chg="modNotesTx">
        <pc:chgData name="Rachel Tullet" userId="0500be93d1ba368d" providerId="LiveId" clId="{4E8AAE07-EBF8-4538-846C-3D449417FA9A}" dt="2023-06-05T09:38:45.210" v="3584" actId="20577"/>
        <pc:sldMkLst>
          <pc:docMk/>
          <pc:sldMk cId="3162644323" sldId="377"/>
        </pc:sldMkLst>
      </pc:sldChg>
      <pc:sldChg chg="modNotesTx">
        <pc:chgData name="Rachel Tullet" userId="0500be93d1ba368d" providerId="LiveId" clId="{4E8AAE07-EBF8-4538-846C-3D449417FA9A}" dt="2023-06-05T09:25:21.320" v="3077" actId="20577"/>
        <pc:sldMkLst>
          <pc:docMk/>
          <pc:sldMk cId="2230134125" sldId="378"/>
        </pc:sldMkLst>
      </pc:sldChg>
      <pc:sldChg chg="modNotesTx">
        <pc:chgData name="Rachel Tullet" userId="0500be93d1ba368d" providerId="LiveId" clId="{4E8AAE07-EBF8-4538-846C-3D449417FA9A}" dt="2023-06-05T09:33:48.608" v="3384" actId="20577"/>
        <pc:sldMkLst>
          <pc:docMk/>
          <pc:sldMk cId="1775613183" sldId="379"/>
        </pc:sldMkLst>
      </pc:sldChg>
      <pc:sldChg chg="modNotesTx">
        <pc:chgData name="Rachel Tullet" userId="0500be93d1ba368d" providerId="LiveId" clId="{4E8AAE07-EBF8-4538-846C-3D449417FA9A}" dt="2023-06-05T09:38:16.510" v="3561" actId="20577"/>
        <pc:sldMkLst>
          <pc:docMk/>
          <pc:sldMk cId="694847087" sldId="380"/>
        </pc:sldMkLst>
      </pc:sldChg>
      <pc:sldChg chg="modNotesTx">
        <pc:chgData name="Rachel Tullet" userId="0500be93d1ba368d" providerId="LiveId" clId="{4E8AAE07-EBF8-4538-846C-3D449417FA9A}" dt="2023-06-05T09:38:56.690" v="3647" actId="20577"/>
        <pc:sldMkLst>
          <pc:docMk/>
          <pc:sldMk cId="255925170" sldId="381"/>
        </pc:sldMkLst>
      </pc:sldChg>
      <pc:sldChg chg="modNotesTx">
        <pc:chgData name="Rachel Tullet" userId="0500be93d1ba368d" providerId="LiveId" clId="{4E8AAE07-EBF8-4538-846C-3D449417FA9A}" dt="2023-06-05T09:39:35.671" v="3873" actId="20577"/>
        <pc:sldMkLst>
          <pc:docMk/>
          <pc:sldMk cId="2111043396" sldId="382"/>
        </pc:sldMkLst>
      </pc:sldChg>
      <pc:sldChg chg="del">
        <pc:chgData name="Rachel Tullet" userId="0500be93d1ba368d" providerId="LiveId" clId="{4E8AAE07-EBF8-4538-846C-3D449417FA9A}" dt="2023-06-05T09:39:47.804" v="3874" actId="47"/>
        <pc:sldMkLst>
          <pc:docMk/>
          <pc:sldMk cId="406448255" sldId="383"/>
        </pc:sldMkLst>
      </pc:sldChg>
      <pc:sldChg chg="del">
        <pc:chgData name="Rachel Tullet" userId="0500be93d1ba368d" providerId="LiveId" clId="{4E8AAE07-EBF8-4538-846C-3D449417FA9A}" dt="2023-06-05T09:41:03.965" v="3876" actId="47"/>
        <pc:sldMkLst>
          <pc:docMk/>
          <pc:sldMk cId="2818685427" sldId="384"/>
        </pc:sldMkLst>
      </pc:sldChg>
      <pc:sldChg chg="modNotesTx">
        <pc:chgData name="Rachel Tullet" userId="0500be93d1ba368d" providerId="LiveId" clId="{4E8AAE07-EBF8-4538-846C-3D449417FA9A}" dt="2023-06-05T09:43:38.249" v="4447" actId="20577"/>
        <pc:sldMkLst>
          <pc:docMk/>
          <pc:sldMk cId="2555411561" sldId="385"/>
        </pc:sldMkLst>
      </pc:sldChg>
      <pc:sldChg chg="modSp mod delCm modNotesTx">
        <pc:chgData name="Rachel Tullet" userId="0500be93d1ba368d" providerId="LiveId" clId="{4E8AAE07-EBF8-4538-846C-3D449417FA9A}" dt="2023-06-05T06:35:20.976" v="166" actId="113"/>
        <pc:sldMkLst>
          <pc:docMk/>
          <pc:sldMk cId="1983121831" sldId="386"/>
        </pc:sldMkLst>
        <pc:spChg chg="mod">
          <ac:chgData name="Rachel Tullet" userId="0500be93d1ba368d" providerId="LiveId" clId="{4E8AAE07-EBF8-4538-846C-3D449417FA9A}" dt="2023-06-05T06:34:20.513" v="163" actId="1076"/>
          <ac:spMkLst>
            <pc:docMk/>
            <pc:sldMk cId="1983121831" sldId="386"/>
            <ac:spMk id="5" creationId="{F229C13B-0EE9-601E-B40C-1B5C1FAB407E}"/>
          </ac:spMkLst>
        </pc:spChg>
        <pc:spChg chg="mod">
          <ac:chgData name="Rachel Tullet" userId="0500be93d1ba368d" providerId="LiveId" clId="{4E8AAE07-EBF8-4538-846C-3D449417FA9A}" dt="2023-06-05T06:34:23.622" v="164" actId="1076"/>
          <ac:spMkLst>
            <pc:docMk/>
            <pc:sldMk cId="1983121831" sldId="386"/>
            <ac:spMk id="6" creationId="{F5AD09DA-E12A-478C-7014-9708FD22403A}"/>
          </ac:spMkLst>
        </pc:spChg>
        <pc:spChg chg="mod">
          <ac:chgData name="Rachel Tullet" userId="0500be93d1ba368d" providerId="LiveId" clId="{4E8AAE07-EBF8-4538-846C-3D449417FA9A}" dt="2023-06-05T06:33:45.782" v="155" actId="1076"/>
          <ac:spMkLst>
            <pc:docMk/>
            <pc:sldMk cId="1983121831" sldId="386"/>
            <ac:spMk id="7" creationId="{29373313-29C4-1DFA-BF9B-EC1C52FD04F5}"/>
          </ac:spMkLst>
        </pc:spChg>
        <pc:spChg chg="mod">
          <ac:chgData name="Rachel Tullet" userId="0500be93d1ba368d" providerId="LiveId" clId="{4E8AAE07-EBF8-4538-846C-3D449417FA9A}" dt="2023-06-05T06:35:20.976" v="166" actId="113"/>
          <ac:spMkLst>
            <pc:docMk/>
            <pc:sldMk cId="1983121831" sldId="386"/>
            <ac:spMk id="9" creationId="{DD96B56C-79EF-C3E4-7DE1-F954713E213D}"/>
          </ac:spMkLst>
        </pc:spChg>
        <pc:spChg chg="mod">
          <ac:chgData name="Rachel Tullet" userId="0500be93d1ba368d" providerId="LiveId" clId="{4E8AAE07-EBF8-4538-846C-3D449417FA9A}" dt="2023-06-05T06:34:14.219" v="162" actId="1076"/>
          <ac:spMkLst>
            <pc:docMk/>
            <pc:sldMk cId="1983121831" sldId="386"/>
            <ac:spMk id="12" creationId="{08E69147-FD3B-EA99-1BA7-7A8BFFB4D855}"/>
          </ac:spMkLst>
        </pc:spChg>
        <pc:spChg chg="mod">
          <ac:chgData name="Rachel Tullet" userId="0500be93d1ba368d" providerId="LiveId" clId="{4E8AAE07-EBF8-4538-846C-3D449417FA9A}" dt="2023-06-05T06:34:28.751" v="165" actId="1076"/>
          <ac:spMkLst>
            <pc:docMk/>
            <pc:sldMk cId="1983121831" sldId="386"/>
            <ac:spMk id="14" creationId="{F66A3972-A001-54A3-A64F-A2F59BCE6C5F}"/>
          </ac:spMkLst>
        </pc:spChg>
        <pc:picChg chg="mod">
          <ac:chgData name="Rachel Tullet" userId="0500be93d1ba368d" providerId="LiveId" clId="{4E8AAE07-EBF8-4538-846C-3D449417FA9A}" dt="2023-06-05T06:29:53.765" v="102" actId="1076"/>
          <ac:picMkLst>
            <pc:docMk/>
            <pc:sldMk cId="1983121831" sldId="386"/>
            <ac:picMk id="2" creationId="{C9302967-30C6-9E02-F403-686B344B9463}"/>
          </ac:picMkLst>
        </pc:picChg>
        <pc:picChg chg="mod">
          <ac:chgData name="Rachel Tullet" userId="0500be93d1ba368d" providerId="LiveId" clId="{4E8AAE07-EBF8-4538-846C-3D449417FA9A}" dt="2023-06-05T06:33:38.145" v="152" actId="1076"/>
          <ac:picMkLst>
            <pc:docMk/>
            <pc:sldMk cId="1983121831" sldId="386"/>
            <ac:picMk id="8" creationId="{DDF67081-636F-1418-5740-23FCA25BB553}"/>
          </ac:picMkLst>
        </pc:picChg>
        <pc:picChg chg="mod">
          <ac:chgData name="Rachel Tullet" userId="0500be93d1ba368d" providerId="LiveId" clId="{4E8AAE07-EBF8-4538-846C-3D449417FA9A}" dt="2023-06-05T06:34:02.192" v="160" actId="1076"/>
          <ac:picMkLst>
            <pc:docMk/>
            <pc:sldMk cId="1983121831" sldId="386"/>
            <ac:picMk id="15" creationId="{8FEABA08-C48A-8133-7BFD-A21C8E072C4F}"/>
          </ac:picMkLst>
        </pc:picChg>
        <pc:picChg chg="mod">
          <ac:chgData name="Rachel Tullet" userId="0500be93d1ba368d" providerId="LiveId" clId="{4E8AAE07-EBF8-4538-846C-3D449417FA9A}" dt="2023-06-05T06:34:06.523" v="161" actId="1076"/>
          <ac:picMkLst>
            <pc:docMk/>
            <pc:sldMk cId="1983121831" sldId="386"/>
            <ac:picMk id="16" creationId="{FFB7CF3D-EC6A-D87C-2C2A-6FF711567827}"/>
          </ac:picMkLst>
        </pc:picChg>
        <pc:extLst>
          <p:ext xmlns:p="http://schemas.openxmlformats.org/presentationml/2006/main" uri="{D6D511B9-2390-475A-947B-AFAB55BFBCF1}">
            <pc226:cmChg xmlns:pc226="http://schemas.microsoft.com/office/powerpoint/2022/06/main/command" chg="del">
              <pc226:chgData name="Rachel Tullet" userId="0500be93d1ba368d" providerId="LiveId" clId="{4E8AAE07-EBF8-4538-846C-3D449417FA9A}" dt="2023-06-05T06:32:58.131" v="116"/>
              <pc2:cmMkLst xmlns:pc2="http://schemas.microsoft.com/office/powerpoint/2019/9/main/command">
                <pc:docMk/>
                <pc:sldMk cId="1983121831" sldId="386"/>
                <pc2:cmMk id="{86163963-AF06-5748-854E-BD8E85AF85B0}"/>
              </pc2:cmMkLst>
            </pc226:cmChg>
          </p:ext>
        </pc:extLst>
      </pc:sldChg>
      <pc:sldChg chg="delSp modSp mod ord modNotesTx">
        <pc:chgData name="Rachel Tullet" userId="0500be93d1ba368d" providerId="LiveId" clId="{4E8AAE07-EBF8-4538-846C-3D449417FA9A}" dt="2023-06-05T06:44:12.454" v="646" actId="207"/>
        <pc:sldMkLst>
          <pc:docMk/>
          <pc:sldMk cId="1603680767" sldId="387"/>
        </pc:sldMkLst>
        <pc:spChg chg="mod">
          <ac:chgData name="Rachel Tullet" userId="0500be93d1ba368d" providerId="LiveId" clId="{4E8AAE07-EBF8-4538-846C-3D449417FA9A}" dt="2023-06-05T06:44:12.454" v="646" actId="207"/>
          <ac:spMkLst>
            <pc:docMk/>
            <pc:sldMk cId="1603680767" sldId="387"/>
            <ac:spMk id="7" creationId="{CD118F75-F65B-C1DC-4DF4-6F8B90A993C3}"/>
          </ac:spMkLst>
        </pc:spChg>
        <pc:picChg chg="del">
          <ac:chgData name="Rachel Tullet" userId="0500be93d1ba368d" providerId="LiveId" clId="{4E8AAE07-EBF8-4538-846C-3D449417FA9A}" dt="2023-06-05T06:44:05.054" v="645" actId="478"/>
          <ac:picMkLst>
            <pc:docMk/>
            <pc:sldMk cId="1603680767" sldId="387"/>
            <ac:picMk id="3" creationId="{F3BF7458-9A18-E2B2-55E8-7D424F03B0F9}"/>
          </ac:picMkLst>
        </pc:picChg>
        <pc:picChg chg="del">
          <ac:chgData name="Rachel Tullet" userId="0500be93d1ba368d" providerId="LiveId" clId="{4E8AAE07-EBF8-4538-846C-3D449417FA9A}" dt="2023-06-05T06:44:03.420" v="644" actId="478"/>
          <ac:picMkLst>
            <pc:docMk/>
            <pc:sldMk cId="1603680767" sldId="387"/>
            <ac:picMk id="10" creationId="{5FA17D39-950F-0825-4B1A-A05E0F473C8D}"/>
          </ac:picMkLst>
        </pc:picChg>
      </pc:sldChg>
      <pc:sldChg chg="del">
        <pc:chgData name="Rachel Tullet" userId="0500be93d1ba368d" providerId="LiveId" clId="{4E8AAE07-EBF8-4538-846C-3D449417FA9A}" dt="2023-06-05T06:43:59.775" v="643" actId="47"/>
        <pc:sldMkLst>
          <pc:docMk/>
          <pc:sldMk cId="3188792844" sldId="388"/>
        </pc:sldMkLst>
      </pc:sldChg>
      <pc:sldChg chg="delSp modSp mod modNotesTx">
        <pc:chgData name="Rachel Tullet" userId="0500be93d1ba368d" providerId="LiveId" clId="{4E8AAE07-EBF8-4538-846C-3D449417FA9A}" dt="2023-06-05T07:13:22.355" v="2169" actId="20577"/>
        <pc:sldMkLst>
          <pc:docMk/>
          <pc:sldMk cId="2177718218" sldId="389"/>
        </pc:sldMkLst>
        <pc:spChg chg="mod">
          <ac:chgData name="Rachel Tullet" userId="0500be93d1ba368d" providerId="LiveId" clId="{4E8AAE07-EBF8-4538-846C-3D449417FA9A}" dt="2023-06-05T06:44:23.882" v="647" actId="207"/>
          <ac:spMkLst>
            <pc:docMk/>
            <pc:sldMk cId="2177718218" sldId="389"/>
            <ac:spMk id="7" creationId="{CD118F75-F65B-C1DC-4DF4-6F8B90A993C3}"/>
          </ac:spMkLst>
        </pc:spChg>
        <pc:picChg chg="del">
          <ac:chgData name="Rachel Tullet" userId="0500be93d1ba368d" providerId="LiveId" clId="{4E8AAE07-EBF8-4538-846C-3D449417FA9A}" dt="2023-06-05T06:44:25.849" v="648" actId="478"/>
          <ac:picMkLst>
            <pc:docMk/>
            <pc:sldMk cId="2177718218" sldId="389"/>
            <ac:picMk id="3" creationId="{F3BF7458-9A18-E2B2-55E8-7D424F03B0F9}"/>
          </ac:picMkLst>
        </pc:picChg>
        <pc:picChg chg="del">
          <ac:chgData name="Rachel Tullet" userId="0500be93d1ba368d" providerId="LiveId" clId="{4E8AAE07-EBF8-4538-846C-3D449417FA9A}" dt="2023-06-05T06:44:27.405" v="649" actId="478"/>
          <ac:picMkLst>
            <pc:docMk/>
            <pc:sldMk cId="2177718218" sldId="389"/>
            <ac:picMk id="10" creationId="{5FA17D39-950F-0825-4B1A-A05E0F473C8D}"/>
          </ac:picMkLst>
        </pc:picChg>
      </pc:sldChg>
      <pc:sldChg chg="del">
        <pc:chgData name="Rachel Tullet" userId="0500be93d1ba368d" providerId="LiveId" clId="{4E8AAE07-EBF8-4538-846C-3D449417FA9A}" dt="2023-06-05T06:44:37.523" v="651" actId="47"/>
        <pc:sldMkLst>
          <pc:docMk/>
          <pc:sldMk cId="3756889660" sldId="390"/>
        </pc:sldMkLst>
      </pc:sldChg>
      <pc:sldChg chg="modSp mod modNotesTx">
        <pc:chgData name="Rachel Tullet" userId="0500be93d1ba368d" providerId="LiveId" clId="{4E8AAE07-EBF8-4538-846C-3D449417FA9A}" dt="2023-06-05T09:26:21.701" v="3257" actId="20577"/>
        <pc:sldMkLst>
          <pc:docMk/>
          <pc:sldMk cId="1327892107" sldId="391"/>
        </pc:sldMkLst>
        <pc:spChg chg="mod">
          <ac:chgData name="Rachel Tullet" userId="0500be93d1ba368d" providerId="LiveId" clId="{4E8AAE07-EBF8-4538-846C-3D449417FA9A}" dt="2023-06-05T09:25:49.253" v="3078" actId="207"/>
          <ac:spMkLst>
            <pc:docMk/>
            <pc:sldMk cId="1327892107" sldId="391"/>
            <ac:spMk id="7" creationId="{CD118F75-F65B-C1DC-4DF4-6F8B90A993C3}"/>
          </ac:spMkLst>
        </pc:spChg>
      </pc:sldChg>
      <pc:sldChg chg="modNotesTx">
        <pc:chgData name="Rachel Tullet" userId="0500be93d1ba368d" providerId="LiveId" clId="{4E8AAE07-EBF8-4538-846C-3D449417FA9A}" dt="2023-06-05T09:39:18.185" v="3776" actId="20577"/>
        <pc:sldMkLst>
          <pc:docMk/>
          <pc:sldMk cId="1163866783" sldId="392"/>
        </pc:sldMkLst>
      </pc:sldChg>
      <pc:sldChg chg="modSp add mod modNotesTx">
        <pc:chgData name="Rachel Tullet" userId="0500be93d1ba368d" providerId="LiveId" clId="{4E8AAE07-EBF8-4538-846C-3D449417FA9A}" dt="2023-06-05T07:18:01.281" v="2540" actId="20577"/>
        <pc:sldMkLst>
          <pc:docMk/>
          <pc:sldMk cId="2127367474" sldId="393"/>
        </pc:sldMkLst>
        <pc:spChg chg="mod">
          <ac:chgData name="Rachel Tullet" userId="0500be93d1ba368d" providerId="LiveId" clId="{4E8AAE07-EBF8-4538-846C-3D449417FA9A}" dt="2023-06-05T06:44:51.843" v="653" actId="207"/>
          <ac:spMkLst>
            <pc:docMk/>
            <pc:sldMk cId="2127367474" sldId="393"/>
            <ac:spMk id="7" creationId="{CD118F75-F65B-C1DC-4DF4-6F8B90A993C3}"/>
          </ac:spMkLst>
        </pc:spChg>
      </pc:sldChg>
      <pc:sldChg chg="add modNotesTx">
        <pc:chgData name="Rachel Tullet" userId="0500be93d1ba368d" providerId="LiveId" clId="{4E8AAE07-EBF8-4538-846C-3D449417FA9A}" dt="2023-06-05T09:41:16.924" v="3954" actId="20577"/>
        <pc:sldMkLst>
          <pc:docMk/>
          <pc:sldMk cId="2090122872" sldId="394"/>
        </pc:sldMkLst>
      </pc:sldChg>
      <pc:sldChg chg="add modNotesTx">
        <pc:chgData name="Rachel Tullet" userId="0500be93d1ba368d" providerId="LiveId" clId="{4E8AAE07-EBF8-4538-846C-3D449417FA9A}" dt="2023-06-05T09:41:58.629" v="4192" actId="20577"/>
        <pc:sldMkLst>
          <pc:docMk/>
          <pc:sldMk cId="628351834" sldId="395"/>
        </pc:sldMkLst>
      </pc:sldChg>
    </pc:docChg>
  </pc:docChgLst>
  <pc:docChgLst>
    <pc:chgData name="CALVELLO HYNES, Emilie" userId="S::ecalvello@who.int::c9dfdd63-2c12-40ec-9141-bdc893ad90f1" providerId="AD" clId="Web-{4C520DE1-8F4B-261C-64C6-2949CF3E3B69}"/>
    <pc:docChg chg="modSld">
      <pc:chgData name="CALVELLO HYNES, Emilie" userId="S::ecalvello@who.int::c9dfdd63-2c12-40ec-9141-bdc893ad90f1" providerId="AD" clId="Web-{4C520DE1-8F4B-261C-64C6-2949CF3E3B69}" dt="2023-09-29T14:18:26.950" v="6" actId="20577"/>
      <pc:docMkLst>
        <pc:docMk/>
      </pc:docMkLst>
      <pc:sldChg chg="modSp">
        <pc:chgData name="CALVELLO HYNES, Emilie" userId="S::ecalvello@who.int::c9dfdd63-2c12-40ec-9141-bdc893ad90f1" providerId="AD" clId="Web-{4C520DE1-8F4B-261C-64C6-2949CF3E3B69}" dt="2023-09-29T14:18:21.872" v="5" actId="20577"/>
        <pc:sldMkLst>
          <pc:docMk/>
          <pc:sldMk cId="1998839105" sldId="296"/>
        </pc:sldMkLst>
        <pc:spChg chg="mod">
          <ac:chgData name="CALVELLO HYNES, Emilie" userId="S::ecalvello@who.int::c9dfdd63-2c12-40ec-9141-bdc893ad90f1" providerId="AD" clId="Web-{4C520DE1-8F4B-261C-64C6-2949CF3E3B69}" dt="2023-09-29T14:18:21.872" v="5" actId="20577"/>
          <ac:spMkLst>
            <pc:docMk/>
            <pc:sldMk cId="1998839105" sldId="296"/>
            <ac:spMk id="9" creationId="{00000000-0000-0000-0000-000000000000}"/>
          </ac:spMkLst>
        </pc:spChg>
      </pc:sldChg>
      <pc:sldChg chg="modSp">
        <pc:chgData name="CALVELLO HYNES, Emilie" userId="S::ecalvello@who.int::c9dfdd63-2c12-40ec-9141-bdc893ad90f1" providerId="AD" clId="Web-{4C520DE1-8F4B-261C-64C6-2949CF3E3B69}" dt="2023-09-29T14:18:26.950" v="6" actId="20577"/>
        <pc:sldMkLst>
          <pc:docMk/>
          <pc:sldMk cId="945267663" sldId="363"/>
        </pc:sldMkLst>
        <pc:spChg chg="mod">
          <ac:chgData name="CALVELLO HYNES, Emilie" userId="S::ecalvello@who.int::c9dfdd63-2c12-40ec-9141-bdc893ad90f1" providerId="AD" clId="Web-{4C520DE1-8F4B-261C-64C6-2949CF3E3B69}" dt="2023-09-29T14:18:26.950" v="6" actId="20577"/>
          <ac:spMkLst>
            <pc:docMk/>
            <pc:sldMk cId="945267663" sldId="363"/>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79243-02E6-4997-AB48-E77977738CB5}" type="datetimeFigureOut">
              <a:t>09.05.24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BABD9-F3A4-40E5-9467-27D8F24264E1}" type="slidenum">
              <a:t>‹#›</a:t>
            </a:fld>
            <a:endParaRPr lang="en-US"/>
          </a:p>
        </p:txBody>
      </p:sp>
    </p:spTree>
    <p:extLst>
      <p:ext uri="{BB962C8B-B14F-4D97-AF65-F5344CB8AC3E}">
        <p14:creationId xmlns:p14="http://schemas.microsoft.com/office/powerpoint/2010/main" val="3626554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Arial" panose="020B0604020202020204" pitchFamily="34" charset="0"/>
              </a:rPr>
              <a:t>Welcome to the Altered Mental Status module. </a:t>
            </a: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Calibri" panose="020F0502020204030204" pitchFamily="34" charset="0"/>
              </a:rPr>
              <a:t>During the first part of this presentation, we will consider the SAMPLE history for a patient with altered mental status. </a:t>
            </a: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n-US" sz="1800" b="0" i="0" dirty="0">
                <a:solidFill>
                  <a:srgbClr val="000000"/>
                </a:solidFill>
                <a:effectLst/>
                <a:latin typeface="Calibri" panose="020F0502020204030204" pitchFamily="34" charset="0"/>
              </a:rPr>
              <a:t>Beginning with signs and symptoms, we can ask about how the patient’s current condition compares to their baseline mental status. Ask family / friends or those who know the patient about their baseline when possible, to establish normal </a:t>
            </a:r>
            <a:r>
              <a:rPr lang="en-US" sz="1800" b="0" i="0" dirty="0" err="1">
                <a:solidFill>
                  <a:srgbClr val="000000"/>
                </a:solidFill>
                <a:effectLst/>
                <a:latin typeface="Calibri" panose="020F0502020204030204" pitchFamily="34" charset="0"/>
              </a:rPr>
              <a:t>behaviour</a:t>
            </a:r>
            <a:r>
              <a:rPr lang="en-US" sz="1800" b="0" i="0" dirty="0">
                <a:solidFill>
                  <a:srgbClr val="000000"/>
                </a:solidFill>
                <a:effectLst/>
                <a:latin typeface="Calibri" panose="020F0502020204030204" pitchFamily="34" charset="0"/>
              </a:rPr>
              <a:t>. </a:t>
            </a:r>
            <a:endParaRPr lang="en-US" sz="1200" b="0"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11</a:t>
            </a:fld>
            <a:endParaRPr lang="en-US"/>
          </a:p>
        </p:txBody>
      </p:sp>
    </p:spTree>
    <p:extLst>
      <p:ext uri="{BB962C8B-B14F-4D97-AF65-F5344CB8AC3E}">
        <p14:creationId xmlns:p14="http://schemas.microsoft.com/office/powerpoint/2010/main" val="69374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We can ask about any associated difficulty in breathing, as low oxygen levels can impact the brain’s normal functioning.  </a:t>
            </a:r>
            <a:endParaRPr lang="en-US" sz="1200" dirty="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12</a:t>
            </a:fld>
            <a:endParaRPr lang="en-US"/>
          </a:p>
        </p:txBody>
      </p:sp>
    </p:spTree>
    <p:extLst>
      <p:ext uri="{BB962C8B-B14F-4D97-AF65-F5344CB8AC3E}">
        <p14:creationId xmlns:p14="http://schemas.microsoft.com/office/powerpoint/2010/main" val="701751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400"/>
              </a:spcBef>
              <a:spcAft>
                <a:spcPts val="0"/>
              </a:spcAft>
              <a:buNone/>
            </a:pPr>
            <a:r>
              <a:rPr lang="en-US" sz="1800" b="0" i="0" dirty="0">
                <a:solidFill>
                  <a:srgbClr val="000000"/>
                </a:solidFill>
                <a:effectLst/>
                <a:latin typeface="Calibri" panose="020F0502020204030204" pitchFamily="34" charset="0"/>
              </a:rPr>
              <a:t>We can ask about headache, as altered mental status with an associated headache could increase our suspicion of intracranial infection, </a:t>
            </a:r>
            <a:r>
              <a:rPr lang="en-US" sz="1800" b="0" i="0" dirty="0" err="1">
                <a:solidFill>
                  <a:srgbClr val="000000"/>
                </a:solidFill>
                <a:effectLst/>
                <a:latin typeface="Calibri" panose="020F0502020204030204" pitchFamily="34" charset="0"/>
              </a:rPr>
              <a:t>tumour</a:t>
            </a:r>
            <a:r>
              <a:rPr lang="en-US" sz="1800" b="0" i="0" dirty="0">
                <a:solidFill>
                  <a:srgbClr val="000000"/>
                </a:solidFill>
                <a:effectLst/>
                <a:latin typeface="Calibri" panose="020F0502020204030204" pitchFamily="34" charset="0"/>
              </a:rPr>
              <a:t>, or bleeding. We can ask about vomiting, as this could be a sign of increased pressure on the brain or poisoning. Vomiting, </a:t>
            </a:r>
            <a:r>
              <a:rPr lang="en-US" sz="1800" b="0" i="0" dirty="0" err="1">
                <a:solidFill>
                  <a:srgbClr val="000000"/>
                </a:solidFill>
                <a:effectLst/>
                <a:latin typeface="Calibri" panose="020F0502020204030204" pitchFamily="34" charset="0"/>
              </a:rPr>
              <a:t>diarrhoea</a:t>
            </a:r>
            <a:r>
              <a:rPr lang="en-US" sz="1800" b="0" i="0" dirty="0">
                <a:solidFill>
                  <a:srgbClr val="000000"/>
                </a:solidFill>
                <a:effectLst/>
                <a:latin typeface="Calibri" panose="020F0502020204030204" pitchFamily="34" charset="0"/>
              </a:rPr>
              <a:t>, or both could be signs of infection. They could cause dehydration that might lead to poor perfusion of the brain or hypoglycemia that could be the underlying cause of AMS.   </a:t>
            </a:r>
            <a:endParaRPr lang="en-US" sz="1200" dirty="0">
              <a:latin typeface="Lato"/>
              <a:ea typeface="Lato"/>
              <a:cs typeface="Lato"/>
              <a:sym typeface="Lato"/>
            </a:endParaRPr>
          </a:p>
          <a:p>
            <a:pPr marL="0" marR="0" lvl="0" indent="0" algn="l" rtl="0">
              <a:lnSpc>
                <a:spcPct val="115000"/>
              </a:lnSpc>
              <a:spcBef>
                <a:spcPts val="0"/>
              </a:spcBef>
              <a:spcAft>
                <a:spcPts val="0"/>
              </a:spcAft>
              <a:buClr>
                <a:schemeClr val="dk1"/>
              </a:buClr>
              <a:buSzPct val="25000"/>
              <a:buFont typeface="Arial"/>
              <a:buNone/>
            </a:pPr>
            <a:endParaRPr lang="en-US" dirty="0"/>
          </a:p>
          <a:p>
            <a:endParaRPr lang="en-US" dirty="0"/>
          </a:p>
          <a:p>
            <a:endParaRPr lang="en-US" sz="1200" dirty="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13</a:t>
            </a:fld>
            <a:endParaRPr lang="en-US"/>
          </a:p>
        </p:txBody>
      </p:sp>
    </p:spTree>
    <p:extLst>
      <p:ext uri="{BB962C8B-B14F-4D97-AF65-F5344CB8AC3E}">
        <p14:creationId xmlns:p14="http://schemas.microsoft.com/office/powerpoint/2010/main" val="1351005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400"/>
              </a:spcBef>
              <a:spcAft>
                <a:spcPts val="0"/>
              </a:spcAft>
              <a:buNone/>
            </a:pPr>
            <a:r>
              <a:rPr lang="en-US" sz="1800" b="0" i="0" dirty="0">
                <a:solidFill>
                  <a:srgbClr val="000000"/>
                </a:solidFill>
                <a:effectLst/>
                <a:latin typeface="Calibri" panose="020F0502020204030204" pitchFamily="34" charset="0"/>
              </a:rPr>
              <a:t>We can ask about associated dizziness or fainting, both of which could also signal poor perfusion of the brain. </a:t>
            </a:r>
            <a:endParaRPr lang="en-US" sz="1200" dirty="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14</a:t>
            </a:fld>
            <a:endParaRPr lang="en-US"/>
          </a:p>
        </p:txBody>
      </p:sp>
    </p:spTree>
    <p:extLst>
      <p:ext uri="{BB962C8B-B14F-4D97-AF65-F5344CB8AC3E}">
        <p14:creationId xmlns:p14="http://schemas.microsoft.com/office/powerpoint/2010/main" val="1034337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It is extremely important to ask about the timing of symptoms.  If the symptoms started, rapidly we can consider infection, inflammation, bleeding, poisoning or toxic exposure. If the symptoms were gradual in onset over weeks or months, we might consider space occupying lesions in the brain, like </a:t>
            </a:r>
            <a:r>
              <a:rPr lang="en-US" sz="1800" b="0" i="0" dirty="0" err="1">
                <a:solidFill>
                  <a:srgbClr val="000000"/>
                </a:solidFill>
                <a:effectLst/>
                <a:latin typeface="Calibri" panose="020F0502020204030204" pitchFamily="34" charset="0"/>
              </a:rPr>
              <a:t>tumours</a:t>
            </a:r>
            <a:r>
              <a:rPr lang="en-US" sz="1800" b="0" i="0" dirty="0">
                <a:solidFill>
                  <a:srgbClr val="000000"/>
                </a:solidFill>
                <a:effectLst/>
                <a:latin typeface="Calibri" panose="020F0502020204030204" pitchFamily="34" charset="0"/>
              </a:rPr>
              <a:t>, that tend to grow more slowly. If the symptoms come and go with periods of normal status between the episodes, then seizures or convulsions or psychiatric disease could be a cause. </a:t>
            </a:r>
            <a:endParaRPr lang="en-US" sz="1200" dirty="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15</a:t>
            </a:fld>
            <a:endParaRPr lang="en-US"/>
          </a:p>
        </p:txBody>
      </p:sp>
    </p:spTree>
    <p:extLst>
      <p:ext uri="{BB962C8B-B14F-4D97-AF65-F5344CB8AC3E}">
        <p14:creationId xmlns:p14="http://schemas.microsoft.com/office/powerpoint/2010/main" val="190382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If symptoms are associated with fever, it should raise our concern about an infection. Brain infections can definitely cause fever and altered mental status, but other types of severe infections like those in the urine, lungs, or blood can too. Small children and the elderly are particularly at risk of having altered mental status from these types of severe infections. However in addition to infection, certain poisons, recreational drugs, and medications can also cause altered mental status accompanied by fever. Prolonged environmental exposures can also cause AMS – this AMS may be accompanied by fever when there has been a significant heat exposure or hypothermia in the case of cold exposure. Importantly, an extremely high fever itself can be the primary cause of AMS.   </a:t>
            </a:r>
            <a:endParaRPr lang="en-US" sz="1200" dirty="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16</a:t>
            </a:fld>
            <a:endParaRPr lang="en-US"/>
          </a:p>
        </p:txBody>
      </p:sp>
    </p:spTree>
    <p:extLst>
      <p:ext uri="{BB962C8B-B14F-4D97-AF65-F5344CB8AC3E}">
        <p14:creationId xmlns:p14="http://schemas.microsoft.com/office/powerpoint/2010/main" val="956241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We’ve mentioned that both space occupying lesions like tumors and strokes can cause altered mental status. Some symptoms that might increase our suspicion for these types of conditions as the underlying cause are weakness, clumsiness, or difficulty walking. If the AMS is accompanied by neck pain or stiffness in moving the neck, we should think more about infections like meningitis, or bleeding around the brain like subarachnoid hemorrhage.   </a:t>
            </a:r>
            <a:endParaRPr lang="en-US" sz="1200" dirty="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17</a:t>
            </a:fld>
            <a:endParaRPr lang="en-US"/>
          </a:p>
        </p:txBody>
      </p:sp>
    </p:spTree>
    <p:extLst>
      <p:ext uri="{BB962C8B-B14F-4D97-AF65-F5344CB8AC3E}">
        <p14:creationId xmlns:p14="http://schemas.microsoft.com/office/powerpoint/2010/main" val="1284849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If there has been a recent fall or trauma, we should consider all types of intracranial bleeding, remembering that altered mental status can occur up to days after an initial injury. People with chronic alcohol use and the elderly may be especially at risk of both falls and intracranial bleeding from those falls, though they may not be able to provide historical information about the fall. And so, even in patients who do not report trauma, we will have to consider it as a cause.</a:t>
            </a:r>
            <a:endParaRPr lang="en-US" sz="1200" dirty="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18</a:t>
            </a:fld>
            <a:endParaRPr lang="en-US"/>
          </a:p>
        </p:txBody>
      </p:sp>
    </p:spTree>
    <p:extLst>
      <p:ext uri="{BB962C8B-B14F-4D97-AF65-F5344CB8AC3E}">
        <p14:creationId xmlns:p14="http://schemas.microsoft.com/office/powerpoint/2010/main" val="93297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1000"/>
              </a:spcBef>
              <a:spcAft>
                <a:spcPts val="0"/>
              </a:spcAft>
              <a:buNone/>
            </a:pPr>
            <a:r>
              <a:rPr lang="en-US" sz="1800" b="0" i="0" dirty="0">
                <a:solidFill>
                  <a:srgbClr val="000000"/>
                </a:solidFill>
                <a:effectLst/>
                <a:latin typeface="Calibri" panose="020F0502020204030204" pitchFamily="34" charset="0"/>
              </a:rPr>
              <a:t>Both accidental and non-accidental toxicological causes should be considered for patients with AMS. With symptoms of recent depression reported by the patient or noted by family, friends or contacts, we should think about the possibility of concurrent substance use, like alcohol or drugs, or suicide attempts. </a:t>
            </a:r>
            <a:endParaRPr lang="en-US" sz="1200" dirty="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19</a:t>
            </a:fld>
            <a:endParaRPr lang="en-US"/>
          </a:p>
        </p:txBody>
      </p:sp>
    </p:spTree>
    <p:extLst>
      <p:ext uri="{BB962C8B-B14F-4D97-AF65-F5344CB8AC3E}">
        <p14:creationId xmlns:p14="http://schemas.microsoft.com/office/powerpoint/2010/main" val="71434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buFont typeface="Arial,Sans-Serif" panose="020B0604020202020204" pitchFamily="34" charset="0"/>
            </a:pPr>
            <a:r>
              <a:rPr lang="en-NZ" sz="1800" kern="100" dirty="0">
                <a:effectLst/>
                <a:latin typeface="Calibri" panose="020F0502020204030204" pitchFamily="34" charset="0"/>
                <a:ea typeface="Calibri" panose="020F0502020204030204" pitchFamily="34" charset="0"/>
                <a:cs typeface="Arial" panose="020B0604020202020204" pitchFamily="34" charset="0"/>
              </a:rPr>
              <a:t>By the end of this presentation, you will be able to a</a:t>
            </a:r>
            <a:r>
              <a:rPr lang="en-US" sz="1800" dirty="0" err="1">
                <a:latin typeface="Source Sans Pro"/>
                <a:ea typeface="Source Sans Pro"/>
                <a:cs typeface="Arial"/>
              </a:rPr>
              <a:t>pply</a:t>
            </a:r>
            <a:r>
              <a:rPr lang="en-US" sz="1800" dirty="0">
                <a:latin typeface="Source Sans Pro"/>
                <a:ea typeface="Source Sans Pro"/>
                <a:cs typeface="Arial"/>
              </a:rPr>
              <a:t> a SAMPLE history to a patient with altered mental status, recognize key history findings suggestive of different causes of altered mental status and list</a:t>
            </a:r>
            <a:r>
              <a:rPr lang="en-US" sz="1800" dirty="0">
                <a:solidFill>
                  <a:srgbClr val="000000"/>
                </a:solidFill>
                <a:latin typeface="Source Sans Pro"/>
                <a:ea typeface="Source Sans Pro"/>
                <a:cs typeface="Arial"/>
              </a:rPr>
              <a:t> the high-risk causes of altered mental status in adults and children. You will be able to describe how to perform a secondary exam in a patient with altered mental status and recognize key examination findings. We will cover critical actions to manage a patient with altered mental status,  identify essential skills to manage for high-risk causes of altered mental status</a:t>
            </a:r>
            <a:r>
              <a:rPr lang="en-US" sz="1800" dirty="0">
                <a:solidFill>
                  <a:srgbClr val="000000"/>
                </a:solidFill>
                <a:latin typeface="Source Sans Pro"/>
                <a:ea typeface="Source Sans Pro"/>
                <a:cs typeface="Roboto"/>
              </a:rPr>
              <a:t> and </a:t>
            </a:r>
            <a:r>
              <a:rPr lang="en-US" sz="1800" dirty="0">
                <a:solidFill>
                  <a:srgbClr val="000000"/>
                </a:solidFill>
                <a:latin typeface="Source Sans Pro"/>
                <a:ea typeface="Source Sans Pro"/>
                <a:cs typeface="Arial"/>
              </a:rPr>
              <a:t>describe special </a:t>
            </a:r>
            <a:r>
              <a:rPr lang="en-US" sz="1800" dirty="0" err="1">
                <a:solidFill>
                  <a:srgbClr val="000000"/>
                </a:solidFill>
                <a:latin typeface="Source Sans Pro"/>
                <a:ea typeface="Source Sans Pro"/>
                <a:cs typeface="Arial"/>
              </a:rPr>
              <a:t>paediatric</a:t>
            </a:r>
            <a:r>
              <a:rPr lang="en-US" sz="1800" dirty="0">
                <a:solidFill>
                  <a:srgbClr val="000000"/>
                </a:solidFill>
                <a:latin typeface="Source Sans Pro"/>
                <a:ea typeface="Source Sans Pro"/>
                <a:cs typeface="Arial"/>
              </a:rPr>
              <a:t> considerations. </a:t>
            </a:r>
            <a:r>
              <a:rPr lang="en-US" sz="1800" dirty="0">
                <a:solidFill>
                  <a:srgbClr val="000000"/>
                </a:solidFill>
                <a:latin typeface="Source Sans Pro"/>
                <a:ea typeface="+mn-ea"/>
                <a:cs typeface="+mn-cs"/>
              </a:rPr>
              <a:t>We </a:t>
            </a:r>
            <a:r>
              <a:rPr lang="en-US" sz="1800" dirty="0">
                <a:solidFill>
                  <a:srgbClr val="000000"/>
                </a:solidFill>
                <a:latin typeface="Source Sans Pro"/>
                <a:ea typeface="Source Sans Pro"/>
                <a:cs typeface="Arial"/>
              </a:rPr>
              <a:t>will consider the disposition and transport of patients with altered mental status.</a:t>
            </a:r>
          </a:p>
          <a:p>
            <a:pPr>
              <a:lnSpc>
                <a:spcPct val="107000"/>
              </a:lnSpc>
              <a:spcAft>
                <a:spcPts val="800"/>
              </a:spcAft>
            </a:pP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48987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If multiple people from one location have similar symptoms, an accidental toxicologic exposure such as carbon monoxide poisoning from indoor heating without adequate ventilation, should be considered. </a:t>
            </a:r>
            <a:endParaRPr lang="en-US" sz="1200" b="0"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20</a:t>
            </a:fld>
            <a:endParaRPr lang="en-US"/>
          </a:p>
        </p:txBody>
      </p:sp>
    </p:spTree>
    <p:extLst>
      <p:ext uri="{BB962C8B-B14F-4D97-AF65-F5344CB8AC3E}">
        <p14:creationId xmlns:p14="http://schemas.microsoft.com/office/powerpoint/2010/main" val="1722224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After we’ve asked about associated symptoms, we need to gather information about allergies. Severe allergic reactions can cause hypoxia and poor perfusion or shock which could result in altered mental status directly. We also must be sure that we don’t give any medications which the patient is allergic too during our initial management of their AMS.   </a:t>
            </a:r>
            <a:endParaRPr lang="en-US" sz="1200" b="0" i="0" u="none" strike="noStrike" cap="none" dirty="0">
              <a:solidFill>
                <a:schemeClr val="dk1"/>
              </a:solidFill>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21</a:t>
            </a:fld>
            <a:endParaRPr lang="en-US"/>
          </a:p>
        </p:txBody>
      </p:sp>
    </p:spTree>
    <p:extLst>
      <p:ext uri="{BB962C8B-B14F-4D97-AF65-F5344CB8AC3E}">
        <p14:creationId xmlns:p14="http://schemas.microsoft.com/office/powerpoint/2010/main" val="80191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n-US" sz="1800" b="0" i="0" dirty="0">
                <a:solidFill>
                  <a:srgbClr val="000000"/>
                </a:solidFill>
                <a:effectLst/>
                <a:latin typeface="Calibri" panose="020F0502020204030204" pitchFamily="34" charset="0"/>
              </a:rPr>
              <a:t>Gathering information about the patient’s list of home medications, particularly new or changed medications, is also important to assess for possible medication side effects or interactions. Medicines given for pain, sleeping, muscle relaxation, seizures, and anxiety can all cause AMS. The medication list or home medication containers may also provide information about the patient’s underlying chronic medical problems if the patient is unable to communicate them.   </a:t>
            </a:r>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22</a:t>
            </a:fld>
            <a:endParaRPr lang="en-US"/>
          </a:p>
        </p:txBody>
      </p:sp>
    </p:spTree>
    <p:extLst>
      <p:ext uri="{BB962C8B-B14F-4D97-AF65-F5344CB8AC3E}">
        <p14:creationId xmlns:p14="http://schemas.microsoft.com/office/powerpoint/2010/main" val="1872668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n-US" sz="1800" b="0" i="0" dirty="0">
                <a:solidFill>
                  <a:srgbClr val="000000"/>
                </a:solidFill>
                <a:effectLst/>
                <a:latin typeface="Calibri" panose="020F0502020204030204" pitchFamily="34" charset="0"/>
              </a:rPr>
              <a:t>If the patient, family, friend, or other contact is able to provide information about their past medical history, diabetes is a particularly critical and common condition to ask about. Hypoglycemia (low blood sugar) and diabetic ketoacidosis (high blood sugars) can both cause AMS. It may be helpful to ask about medication adherence or changes, as well as changes in thirst, hunger, urination, and breathing to better differentiate the type of diabetic crisis.   </a:t>
            </a:r>
            <a:endParaRPr lang="en-US" sz="1800" dirty="0"/>
          </a:p>
          <a:p>
            <a:pPr marL="457200" marR="0" lvl="0" indent="-171450" algn="l" rtl="0">
              <a:lnSpc>
                <a:spcPct val="115000"/>
              </a:lnSpc>
              <a:spcBef>
                <a:spcPts val="500"/>
              </a:spcBef>
              <a:spcAft>
                <a:spcPts val="0"/>
              </a:spcAft>
              <a:buClr>
                <a:schemeClr val="dk1"/>
              </a:buClr>
              <a:buSzPct val="100000"/>
              <a:buFont typeface="Lato"/>
            </a:pPr>
            <a:endParaRPr lang="en-US"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dirty="0">
              <a:solidFill>
                <a:schemeClr val="dk1"/>
              </a:solidFill>
              <a:latin typeface="Lato"/>
              <a:ea typeface="Lato"/>
              <a:cs typeface="Lato"/>
              <a:sym typeface="Lato"/>
            </a:endParaRPr>
          </a:p>
          <a:p>
            <a:pPr marL="0" lvl="0" indent="0" rtl="0">
              <a:lnSpc>
                <a:spcPct val="115000"/>
              </a:lnSpc>
              <a:spcBef>
                <a:spcPts val="0"/>
              </a:spcBef>
              <a:buNone/>
            </a:pPr>
            <a:endParaRPr lang="en-US" sz="1200" dirty="0">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23</a:t>
            </a:fld>
            <a:endParaRPr lang="en-US"/>
          </a:p>
        </p:txBody>
      </p:sp>
    </p:spTree>
    <p:extLst>
      <p:ext uri="{BB962C8B-B14F-4D97-AF65-F5344CB8AC3E}">
        <p14:creationId xmlns:p14="http://schemas.microsoft.com/office/powerpoint/2010/main" val="1065539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Cardiac or heart disease can cause AMS by directly lowering the oxygen or perfusion levels needed for the brain to function. Cardiac disease, high blood pressure, diabetes, and high cholesterol all increase the risk of stroke. In a person who has a history of a prior stroke, a new stroke should be considered as well as complications from a prior stroke. A recent ischemic stroke may increase risk for intracranial bleeding. Symptoms of an old stroke may also return or worsen when there is a severe illness of any kind.   High blood pressure increases the risk for brain bleeding. </a:t>
            </a:r>
            <a:endParaRPr lang="en-US" sz="1800" dirty="0"/>
          </a:p>
          <a:p>
            <a:pPr marL="457200" marR="0" lvl="0" indent="-171450" algn="l" rtl="0">
              <a:lnSpc>
                <a:spcPct val="115000"/>
              </a:lnSpc>
              <a:spcBef>
                <a:spcPts val="500"/>
              </a:spcBef>
              <a:spcAft>
                <a:spcPts val="0"/>
              </a:spcAft>
              <a:buClr>
                <a:schemeClr val="dk1"/>
              </a:buClr>
              <a:buSzPct val="100000"/>
              <a:buFont typeface="Lato"/>
            </a:pPr>
            <a:endParaRPr lang="en-US"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dirty="0">
              <a:solidFill>
                <a:schemeClr val="dk1"/>
              </a:solidFill>
              <a:latin typeface="Lato"/>
              <a:ea typeface="Lato"/>
              <a:cs typeface="Lato"/>
              <a:sym typeface="Lato"/>
            </a:endParaRPr>
          </a:p>
          <a:p>
            <a:pPr marL="0" lvl="0" indent="0" rtl="0">
              <a:lnSpc>
                <a:spcPct val="115000"/>
              </a:lnSpc>
              <a:spcBef>
                <a:spcPts val="0"/>
              </a:spcBef>
              <a:buNone/>
            </a:pPr>
            <a:endParaRPr lang="en-US" sz="1200" dirty="0">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24</a:t>
            </a:fld>
            <a:endParaRPr lang="en-US"/>
          </a:p>
        </p:txBody>
      </p:sp>
    </p:spTree>
    <p:extLst>
      <p:ext uri="{BB962C8B-B14F-4D97-AF65-F5344CB8AC3E}">
        <p14:creationId xmlns:p14="http://schemas.microsoft.com/office/powerpoint/2010/main" val="2007106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Calibri" panose="020F0502020204030204" pitchFamily="34" charset="0"/>
              </a:rPr>
              <a:t>A history of prior seizures is important because both an active seizure and the post-ictal period immediately after a seizure can cause AMS. Though it can take anywhere from minutes to several hours for a person to fully recover after a seizure, AMS lasting longer than this is worrisome and alternate causes should be considered.</a:t>
            </a:r>
            <a:endParaRPr lang="en-US" sz="1800" dirty="0"/>
          </a:p>
          <a:p>
            <a:pPr marL="457200" marR="0" lvl="0" indent="-171450" algn="l" rtl="0">
              <a:lnSpc>
                <a:spcPct val="115000"/>
              </a:lnSpc>
              <a:spcBef>
                <a:spcPts val="500"/>
              </a:spcBef>
              <a:spcAft>
                <a:spcPts val="0"/>
              </a:spcAft>
              <a:buClr>
                <a:schemeClr val="dk1"/>
              </a:buClr>
              <a:buSzPct val="100000"/>
              <a:buFont typeface="Lato"/>
            </a:pPr>
            <a:endParaRPr lang="en-US"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dirty="0">
              <a:solidFill>
                <a:schemeClr val="dk1"/>
              </a:solidFill>
              <a:latin typeface="Lato"/>
              <a:ea typeface="Lato"/>
              <a:cs typeface="Lato"/>
              <a:sym typeface="Lato"/>
            </a:endParaRPr>
          </a:p>
          <a:p>
            <a:pPr marL="0" lvl="0" indent="0" rtl="0">
              <a:lnSpc>
                <a:spcPct val="115000"/>
              </a:lnSpc>
              <a:spcBef>
                <a:spcPts val="0"/>
              </a:spcBef>
              <a:buNone/>
            </a:pPr>
            <a:endParaRPr lang="en-US" sz="1200" dirty="0">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25</a:t>
            </a:fld>
            <a:endParaRPr lang="en-US"/>
          </a:p>
        </p:txBody>
      </p:sp>
    </p:spTree>
    <p:extLst>
      <p:ext uri="{BB962C8B-B14F-4D97-AF65-F5344CB8AC3E}">
        <p14:creationId xmlns:p14="http://schemas.microsoft.com/office/powerpoint/2010/main" val="363100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A past medical history of conditions such as HIV or tuberculosis may suggest CNS or brain infections, while a past medical history of conditions like liver or kidney failure may suggest buildup of toxins within the blood stream that would typically be cleared by these organs.   </a:t>
            </a:r>
            <a:endParaRPr lang="en-US" sz="1800" dirty="0"/>
          </a:p>
          <a:p>
            <a:endParaRPr lang="en-US" sz="1800" b="0" i="0" dirty="0">
              <a:solidFill>
                <a:srgbClr val="000000"/>
              </a:solidFill>
              <a:effectLst/>
              <a:latin typeface="Calibri" panose="020F0502020204030204" pitchFamily="34" charset="0"/>
            </a:endParaRPr>
          </a:p>
          <a:p>
            <a:pPr marL="457200" marR="0" lvl="0" indent="-171450" algn="l" rtl="0">
              <a:lnSpc>
                <a:spcPct val="115000"/>
              </a:lnSpc>
              <a:spcBef>
                <a:spcPts val="500"/>
              </a:spcBef>
              <a:spcAft>
                <a:spcPts val="0"/>
              </a:spcAft>
              <a:buClr>
                <a:schemeClr val="dk1"/>
              </a:buClr>
              <a:buSzPct val="100000"/>
              <a:buFont typeface="Lato"/>
            </a:pPr>
            <a:endParaRPr lang="en-US"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dirty="0">
              <a:solidFill>
                <a:schemeClr val="dk1"/>
              </a:solidFill>
              <a:latin typeface="Lato"/>
              <a:ea typeface="Lato"/>
              <a:cs typeface="Lato"/>
              <a:sym typeface="Lato"/>
            </a:endParaRPr>
          </a:p>
          <a:p>
            <a:pPr marL="0" lvl="0" indent="0" rtl="0">
              <a:lnSpc>
                <a:spcPct val="115000"/>
              </a:lnSpc>
              <a:spcBef>
                <a:spcPts val="0"/>
              </a:spcBef>
              <a:buNone/>
            </a:pPr>
            <a:endParaRPr lang="en-US" sz="1200" dirty="0">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26</a:t>
            </a:fld>
            <a:endParaRPr lang="en-US"/>
          </a:p>
        </p:txBody>
      </p:sp>
    </p:spTree>
    <p:extLst>
      <p:ext uri="{BB962C8B-B14F-4D97-AF65-F5344CB8AC3E}">
        <p14:creationId xmlns:p14="http://schemas.microsoft.com/office/powerpoint/2010/main" val="1056148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A history of substance use disorder, such as alcohol or drug abuse, is important to ask about, as acute intoxication and withdrawal can both cause AMS. We also know that this population may be at increased risk of falls or hypoglycemia, which we’ve discussed as additional independent causes of AMS.   In particular, sedatives and opiates can cause altered mental status. </a:t>
            </a:r>
            <a:endParaRPr lang="en-US" sz="1800" dirty="0"/>
          </a:p>
          <a:p>
            <a:pPr marL="457200" marR="0" lvl="0" indent="-171450" algn="l" rtl="0">
              <a:lnSpc>
                <a:spcPct val="115000"/>
              </a:lnSpc>
              <a:spcBef>
                <a:spcPts val="500"/>
              </a:spcBef>
              <a:spcAft>
                <a:spcPts val="0"/>
              </a:spcAft>
              <a:buClr>
                <a:schemeClr val="dk1"/>
              </a:buClr>
              <a:buSzPct val="100000"/>
              <a:buFont typeface="Lato"/>
            </a:pPr>
            <a:endParaRPr lang="en-US"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dirty="0">
              <a:solidFill>
                <a:schemeClr val="dk1"/>
              </a:solidFill>
              <a:latin typeface="Lato"/>
              <a:ea typeface="Lato"/>
              <a:cs typeface="Lato"/>
              <a:sym typeface="Lato"/>
            </a:endParaRPr>
          </a:p>
          <a:p>
            <a:pPr marL="0" lvl="0" indent="0" rtl="0">
              <a:lnSpc>
                <a:spcPct val="115000"/>
              </a:lnSpc>
              <a:spcBef>
                <a:spcPts val="0"/>
              </a:spcBef>
              <a:buNone/>
            </a:pPr>
            <a:endParaRPr lang="en-US" sz="1200" dirty="0">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27</a:t>
            </a:fld>
            <a:endParaRPr lang="en-US"/>
          </a:p>
        </p:txBody>
      </p:sp>
    </p:spTree>
    <p:extLst>
      <p:ext uri="{BB962C8B-B14F-4D97-AF65-F5344CB8AC3E}">
        <p14:creationId xmlns:p14="http://schemas.microsoft.com/office/powerpoint/2010/main" val="732260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171450" algn="l" defTabSz="914400" rtl="0" eaLnBrk="1" fontAlgn="auto" latinLnBrk="0" hangingPunct="1">
              <a:lnSpc>
                <a:spcPct val="115000"/>
              </a:lnSpc>
              <a:spcBef>
                <a:spcPts val="500"/>
              </a:spcBef>
              <a:spcAft>
                <a:spcPts val="0"/>
              </a:spcAft>
              <a:buClr>
                <a:schemeClr val="dk1"/>
              </a:buClr>
              <a:buSzPct val="100000"/>
              <a:buFont typeface="Lato"/>
              <a:buNone/>
              <a:tabLst/>
              <a:defRPr/>
            </a:pPr>
            <a:r>
              <a:rPr lang="en-US" sz="1800" b="0" i="0" dirty="0">
                <a:solidFill>
                  <a:srgbClr val="000000"/>
                </a:solidFill>
                <a:effectLst/>
                <a:latin typeface="Calibri" panose="020F0502020204030204" pitchFamily="34" charset="0"/>
              </a:rPr>
              <a:t>It is extremely important that pregnancy or recent childbearing is considered in any female patient with seizure or altered mental status. Eclampsia is a life- threatening diagnosis that needs to be treated differently from other types of seizure. </a:t>
            </a:r>
            <a:endParaRPr lang="en-US" sz="1800" dirty="0"/>
          </a:p>
          <a:p>
            <a:pPr marL="457200" marR="0" lvl="0" indent="-171450" algn="l" rtl="0">
              <a:lnSpc>
                <a:spcPct val="115000"/>
              </a:lnSpc>
              <a:spcBef>
                <a:spcPts val="500"/>
              </a:spcBef>
              <a:spcAft>
                <a:spcPts val="0"/>
              </a:spcAft>
              <a:buClr>
                <a:schemeClr val="dk1"/>
              </a:buClr>
              <a:buSzPct val="100000"/>
              <a:buFont typeface="Lato"/>
            </a:pPr>
            <a:endParaRPr lang="en-US"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dirty="0">
              <a:solidFill>
                <a:schemeClr val="dk1"/>
              </a:solidFill>
              <a:latin typeface="Lato"/>
              <a:ea typeface="Lato"/>
              <a:cs typeface="Lato"/>
              <a:sym typeface="Lato"/>
            </a:endParaRPr>
          </a:p>
          <a:p>
            <a:pPr marL="0" lvl="0" indent="0" rtl="0">
              <a:lnSpc>
                <a:spcPct val="115000"/>
              </a:lnSpc>
              <a:spcBef>
                <a:spcPts val="0"/>
              </a:spcBef>
              <a:buNone/>
            </a:pPr>
            <a:endParaRPr lang="en-US" sz="1200" dirty="0">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28</a:t>
            </a:fld>
            <a:endParaRPr lang="en-US"/>
          </a:p>
        </p:txBody>
      </p:sp>
    </p:spTree>
    <p:extLst>
      <p:ext uri="{BB962C8B-B14F-4D97-AF65-F5344CB8AC3E}">
        <p14:creationId xmlns:p14="http://schemas.microsoft.com/office/powerpoint/2010/main" val="2109261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800" b="0" i="0" dirty="0">
                <a:solidFill>
                  <a:srgbClr val="000000"/>
                </a:solidFill>
                <a:effectLst/>
                <a:latin typeface="Calibri" panose="020F0502020204030204" pitchFamily="34" charset="0"/>
              </a:rPr>
              <a:t>The last oral intake is important to know if a patient has a potential surgical emergency requiring </a:t>
            </a:r>
            <a:r>
              <a:rPr lang="en-US" sz="1800" b="0" i="0" dirty="0" err="1">
                <a:solidFill>
                  <a:srgbClr val="000000"/>
                </a:solidFill>
                <a:effectLst/>
                <a:latin typeface="Calibri" panose="020F0502020204030204" pitchFamily="34" charset="0"/>
              </a:rPr>
              <a:t>anaesthesia</a:t>
            </a:r>
            <a:r>
              <a:rPr lang="en-US" sz="1800" b="0" i="0" dirty="0">
                <a:solidFill>
                  <a:srgbClr val="000000"/>
                </a:solidFill>
                <a:effectLst/>
                <a:latin typeface="Calibri" panose="020F0502020204030204" pitchFamily="34" charset="0"/>
              </a:rPr>
              <a:t>. It is also important because poor eating or drinking could indicate dehydration, hypoglycemia, or vitamin deficiencies.  </a:t>
            </a:r>
            <a:endParaRPr lang="en-US" sz="2000" dirty="0"/>
          </a:p>
          <a:p>
            <a:pPr marL="457200" marR="0" lvl="0" indent="-171450" algn="l" rtl="0">
              <a:lnSpc>
                <a:spcPct val="115000"/>
              </a:lnSpc>
              <a:spcBef>
                <a:spcPts val="500"/>
              </a:spcBef>
              <a:spcAft>
                <a:spcPts val="0"/>
              </a:spcAft>
              <a:buClr>
                <a:schemeClr val="dk1"/>
              </a:buClr>
              <a:buSzPct val="100000"/>
              <a:buFont typeface="Lato"/>
            </a:pPr>
            <a:endParaRPr lang="en-US" sz="1900" b="0" i="0" u="none" strike="noStrike" cap="none" dirty="0">
              <a:solidFill>
                <a:schemeClr val="dk1"/>
              </a:solidFill>
              <a:latin typeface="Lato"/>
              <a:ea typeface="Lato"/>
              <a:cs typeface="Lato"/>
              <a:sym typeface="Lato"/>
            </a:endParaRPr>
          </a:p>
          <a:p>
            <a:pPr marL="514350" marR="0" lvl="1" indent="0" algn="l" rtl="0">
              <a:lnSpc>
                <a:spcPct val="115000"/>
              </a:lnSpc>
              <a:spcBef>
                <a:spcPts val="500"/>
              </a:spcBef>
              <a:spcAft>
                <a:spcPts val="0"/>
              </a:spcAft>
              <a:buClr>
                <a:schemeClr val="dk1"/>
              </a:buClr>
              <a:buSzPct val="100000"/>
              <a:buNone/>
            </a:pPr>
            <a:endParaRPr lang="en-US" sz="19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29</a:t>
            </a:fld>
            <a:endParaRPr lang="en-US"/>
          </a:p>
        </p:txBody>
      </p:sp>
    </p:spTree>
    <p:extLst>
      <p:ext uri="{BB962C8B-B14F-4D97-AF65-F5344CB8AC3E}">
        <p14:creationId xmlns:p14="http://schemas.microsoft.com/office/powerpoint/2010/main" val="173420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00" dirty="0">
                <a:effectLst/>
                <a:latin typeface="Calibri" panose="020F0502020204030204" pitchFamily="34" charset="0"/>
                <a:ea typeface="Calibri" panose="020F0502020204030204" pitchFamily="34" charset="0"/>
                <a:cs typeface="Calibri" panose="020F0502020204030204" pitchFamily="34" charset="0"/>
              </a:rPr>
              <a:t>The essential skills for this module are listed here. Each skill will be introduced in the lecture and taught during the practical sessions of this course. </a:t>
            </a: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a:p>
            <a:pPr lvl="0">
              <a:spcBef>
                <a:spcPts val="0"/>
              </a:spcBef>
              <a:buNone/>
            </a:pPr>
            <a:endParaRPr lang="en-US" dirty="0"/>
          </a:p>
          <a:p>
            <a:pPr lvl="0">
              <a:spcBef>
                <a:spcPts val="0"/>
              </a:spcBef>
              <a:buNone/>
            </a:pPr>
            <a:endParaRPr lang="en-US" dirty="0"/>
          </a:p>
        </p:txBody>
      </p:sp>
    </p:spTree>
    <p:extLst>
      <p:ext uri="{BB962C8B-B14F-4D97-AF65-F5344CB8AC3E}">
        <p14:creationId xmlns:p14="http://schemas.microsoft.com/office/powerpoint/2010/main" val="2921145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buClr>
                <a:schemeClr val="dk1"/>
              </a:buClr>
              <a:buSzPct val="25000"/>
              <a:buFont typeface="Arial"/>
              <a:buNone/>
            </a:pPr>
            <a:r>
              <a:rPr lang="en-US" sz="1800" b="0" i="0" dirty="0">
                <a:solidFill>
                  <a:srgbClr val="000000"/>
                </a:solidFill>
                <a:effectLst/>
                <a:latin typeface="Calibri" panose="020F0502020204030204" pitchFamily="34" charset="0"/>
              </a:rPr>
              <a:t>To finish our SAMPLE history, we will need to ask about the events that surrounded this presentation. We’ve talked about how identifying recent trauma may suggest potential brain injury. Another recent event to ask about is travel, as specific infections may be more common in certain locations, for example malaria. </a:t>
            </a:r>
            <a:endParaRPr lang="en-US" sz="1200" dirty="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dirty="0">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30</a:t>
            </a:fld>
            <a:endParaRPr lang="en-US"/>
          </a:p>
        </p:txBody>
      </p:sp>
    </p:spTree>
    <p:extLst>
      <p:ext uri="{BB962C8B-B14F-4D97-AF65-F5344CB8AC3E}">
        <p14:creationId xmlns:p14="http://schemas.microsoft.com/office/powerpoint/2010/main" val="1430568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Other exposures, such as to sick persons, animals and bites, certain chemicals, drugs or alcohol, or environments,  may be key to uncovering the cause of altered mental status.  These exposures can lead to infection, poisoning, envenomation, hyper or hypothermia, agitation or lethargy, and AMS. </a:t>
            </a:r>
            <a:endParaRPr lang="en-US" sz="1200" b="0" i="0" u="none" strike="noStrike" cap="none" dirty="0">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31</a:t>
            </a:fld>
            <a:endParaRPr lang="en-US"/>
          </a:p>
        </p:txBody>
      </p:sp>
    </p:spTree>
    <p:extLst>
      <p:ext uri="{BB962C8B-B14F-4D97-AF65-F5344CB8AC3E}">
        <p14:creationId xmlns:p14="http://schemas.microsoft.com/office/powerpoint/2010/main" val="1027209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Workbook Question 1: [page 126 in participant workbook] List seven questions about signs and symptoms you would ask when taking a SAMPLE history.</a:t>
            </a:r>
          </a:p>
          <a:p>
            <a:pPr>
              <a:defRPr/>
            </a:pPr>
            <a:r>
              <a:rPr lang="en-US" dirty="0"/>
              <a:t>Answers: </a:t>
            </a:r>
          </a:p>
          <a:p>
            <a:pPr>
              <a:defRPr/>
            </a:pPr>
            <a:r>
              <a:rPr lang="en-US" dirty="0"/>
              <a:t>1. Is there difficulty breathing? 2. Is there a headache? 3. Is there vomiting/diarrhea? 4. Has there been dizziness or fainting? 5. When did the symptoms start? How long do they last; do they come and go; and have they changed over time? 6. Has there been any recent fever? 7. Is there any weakness, clumsiness, or difficulty walking? 8. Is there neck pain or stiffness? 9. Is there a recent history of trauma or falls? 10. Has there been any recent changes in behavior or depression?</a:t>
            </a:r>
          </a:p>
          <a:p>
            <a:endParaRPr lang="en-US" dirty="0">
              <a:ea typeface="Calibri"/>
              <a:cs typeface="Calibri"/>
            </a:endParaRPr>
          </a:p>
          <a:p>
            <a:endParaRPr lang="en-US" dirty="0"/>
          </a:p>
          <a:p>
            <a:r>
              <a:rPr lang="en-US" baseline="0" dirty="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Title: </a:t>
            </a:r>
            <a:r>
              <a:rPr lang="en-US" sz="900" b="0" i="0" kern="1200" dirty="0">
                <a:solidFill>
                  <a:schemeClr val="tx1"/>
                </a:solidFill>
                <a:effectLst/>
                <a:latin typeface="+mn-lt"/>
                <a:ea typeface="+mn-ea"/>
                <a:cs typeface="+mn-cs"/>
              </a:rPr>
              <a:t>Deep thought</a:t>
            </a:r>
            <a:r>
              <a:rPr lang="en-US" sz="9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Creator:GDL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https://openclipart.org/detail/221707/deep-thought</a:t>
            </a:r>
          </a:p>
          <a:p>
            <a:r>
              <a:rPr lang="en-US" sz="1200" b="0" i="0" kern="1200" dirty="0">
                <a:solidFill>
                  <a:schemeClr val="tx1"/>
                </a:solidFill>
                <a:effectLst/>
                <a:latin typeface="+mn-lt"/>
                <a:ea typeface="+mn-ea"/>
                <a:cs typeface="+mn-cs"/>
              </a:rPr>
              <a:t>Copyright information: Creative </a:t>
            </a:r>
            <a:r>
              <a:rPr lang="en-US" sz="1200" b="0" i="0" kern="1200" dirty="0" err="1">
                <a:solidFill>
                  <a:schemeClr val="tx1"/>
                </a:solidFill>
                <a:effectLst/>
                <a:latin typeface="+mn-lt"/>
                <a:ea typeface="+mn-ea"/>
                <a:cs typeface="+mn-cs"/>
              </a:rPr>
              <a:t>Commonz</a:t>
            </a:r>
            <a:r>
              <a:rPr lang="en-US" sz="1200" b="0" i="0" kern="1200" dirty="0">
                <a:solidFill>
                  <a:schemeClr val="tx1"/>
                </a:solidFill>
                <a:effectLst/>
                <a:latin typeface="+mn-lt"/>
                <a:ea typeface="+mn-ea"/>
                <a:cs typeface="+mn-cs"/>
              </a:rPr>
              <a:t> Zero</a:t>
            </a:r>
            <a:r>
              <a:rPr lang="en-US" sz="1200" b="0" i="0" kern="1200" baseline="0" dirty="0">
                <a:solidFill>
                  <a:schemeClr val="tx1"/>
                </a:solidFill>
                <a:effectLst/>
                <a:latin typeface="+mn-lt"/>
                <a:ea typeface="+mn-ea"/>
                <a:cs typeface="+mn-cs"/>
              </a:rPr>
              <a:t> 1.0 Public Domain License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32</a:t>
            </a:fld>
            <a:endParaRPr lang="en-US"/>
          </a:p>
        </p:txBody>
      </p:sp>
    </p:spTree>
    <p:extLst>
      <p:ext uri="{BB962C8B-B14F-4D97-AF65-F5344CB8AC3E}">
        <p14:creationId xmlns:p14="http://schemas.microsoft.com/office/powerpoint/2010/main" val="1422980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b="0" i="0" dirty="0">
                <a:solidFill>
                  <a:srgbClr val="000000"/>
                </a:solidFill>
                <a:effectLst/>
                <a:latin typeface="Calibri" panose="020F0502020204030204" pitchFamily="34" charset="0"/>
              </a:rPr>
              <a:t>In the second part of this module we will consider the secondary exam and causes of altered mental status. We will start with the components of the secondary exam. </a:t>
            </a: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As a reminder for all patients, but especially for patients with altered mental status, agitated and violent behavior is unfortunately common. The safety of both the patient and the providers caring for that patient must be prioritized alongside identification and treatment of the underlying cause. Keeping calm, speaking in clear, sympathetic tones, explaining everything that is occurring, and avoiding actions that might make the patient feel threatened, like sitting too close or standing over them, will be critical to minimizing danger. However, you should be sure that there are no potential weapons in the treatment space and that you always have an escape route. For example, standing close to the door or exit, as opposed to in a far corner of the space will prevent your escape from being blocked. Evaluating and managing this scene safety, as well as calling for help early to work with a team, is vital. Don’t forget to check vital signs, temperature, and glucose and treat abnormalities as soon as possible. </a:t>
            </a:r>
            <a:endParaRPr lang="en-US" dirty="0"/>
          </a:p>
          <a:p>
            <a:pPr marL="0" marR="0" lvl="0" indent="0" algn="l" rtl="0">
              <a:lnSpc>
                <a:spcPct val="115000"/>
              </a:lnSpc>
              <a:spcBef>
                <a:spcPts val="0"/>
              </a:spcBef>
              <a:spcAft>
                <a:spcPts val="0"/>
              </a:spcAft>
              <a:buClr>
                <a:schemeClr val="dk1"/>
              </a:buClr>
              <a:buSzPct val="25000"/>
              <a:buFont typeface="Arial"/>
              <a:buNone/>
            </a:pPr>
            <a:endParaRPr lang="en-US" sz="1200" b="1"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34</a:t>
            </a:fld>
            <a:endParaRPr lang="en-US"/>
          </a:p>
        </p:txBody>
      </p:sp>
    </p:spTree>
    <p:extLst>
      <p:ext uri="{BB962C8B-B14F-4D97-AF65-F5344CB8AC3E}">
        <p14:creationId xmlns:p14="http://schemas.microsoft.com/office/powerpoint/2010/main" val="123623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Once we’ve established that it is safe to do so, our detailed secondary exam should include an evaluation of the level of consciousness of the patient. The AVPU scale can be used to describe a patient’s ability respond to stimuli. The “A” refers to a patient that is alert – they are fully awake and responding to all stimuli. However, a person who is not fully alert can be classified as “V” if they respond to verbal stimuli, such as opening their eyes when their name is called, or “P” if they only respond to painful stimuli, such as moaning or moving when pinched. If there is no response to verbal or painful stimuli, the person can be described as “U” or unresponsive. In patients who have suffered trauma, the Glasgow Coma Scale can be used to describe the level of consciousness in slightly more detail, based on the eye, verbal, and motor responses to stimuli. A glucose level should be checked in all trauma and non-trauma patients with altered mental status, as well as the pupillary size and response. Very small pupils could suggest causes suggest as opioid overdose or organophosphate poisoning, Dilated, large pupils could suggest causes like stimulant drug intoxication or anticholinergic poisoning. Unequal pupils could suggest increased intracranial pressure on the brain. If the patient is alert and able to verbally respond, simple questions should be used to assess their orientation to person, place, and time.  </a:t>
            </a:r>
            <a:endParaRPr lang="en-US" sz="1200" kern="1200" dirty="0">
              <a:solidFill>
                <a:schemeClr val="tx1"/>
              </a:solidFill>
              <a:effectLst/>
              <a:latin typeface="+mn-lt"/>
              <a:ea typeface="+mn-ea"/>
              <a:cs typeface="+mn-cs"/>
            </a:endParaRPr>
          </a:p>
          <a:p>
            <a:pPr marL="0" marR="0" lvl="0" indent="0" algn="l" rtl="0">
              <a:lnSpc>
                <a:spcPct val="9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ct val="25000"/>
              <a:buFont typeface="Arial"/>
              <a:buNone/>
            </a:pPr>
            <a:endParaRPr lang="en-US" sz="1200" b="1" i="0" u="none" strike="noStrike" cap="none" dirty="0">
              <a:solidFill>
                <a:schemeClr val="dk1"/>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35</a:t>
            </a:fld>
            <a:endParaRPr lang="en-US"/>
          </a:p>
        </p:txBody>
      </p:sp>
    </p:spTree>
    <p:extLst>
      <p:ext uri="{BB962C8B-B14F-4D97-AF65-F5344CB8AC3E}">
        <p14:creationId xmlns:p14="http://schemas.microsoft.com/office/powerpoint/2010/main" val="1755205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Calibri" panose="020F0502020204030204" pitchFamily="34" charset="0"/>
              </a:rPr>
              <a:t>Because we know that patients with AMS may not be able to recall trauma, our secondary exam should look for subtle findings of trauma, including bruising around the eyes or ears, bleeding or leakage of clear fluid from the nose or ears, and oral or dental injury. Abnormal temperatures can indicate many different causes of AMS. Sepsis or severe infection can result in either fever or hypothermia. Certain environmental exposures, poisonings, or drug withdrawals may also cause high or low temperature findings. Severely elevated thyroid hormone levels may cause fever, while low thyroid hormone levels can cause hypothermia. And again, a stiff neck may indicate infection or bleeding. The spine should be immobilized if there is any concern for trauma to prevent any potential further injury. </a:t>
            </a:r>
            <a:endParaRPr lang="en-US" sz="19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ct val="25000"/>
              <a:buFont typeface="Arial"/>
              <a:buNone/>
            </a:pPr>
            <a:endParaRPr lang="en-US" sz="28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36</a:t>
            </a:fld>
            <a:endParaRPr lang="en-US"/>
          </a:p>
        </p:txBody>
      </p:sp>
    </p:spTree>
    <p:extLst>
      <p:ext uri="{BB962C8B-B14F-4D97-AF65-F5344CB8AC3E}">
        <p14:creationId xmlns:p14="http://schemas.microsoft.com/office/powerpoint/2010/main" val="1768236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Calibri" panose="020F0502020204030204" pitchFamily="34" charset="0"/>
              </a:rPr>
              <a:t>If the patient is able to follow commands or communicate, then strength and sensation should be tested in the face, arms, and legs. We discussed that one-sided or unilateral findings could suggest a cause like stroke. </a:t>
            </a:r>
            <a:r>
              <a:rPr lang="en-GB" b="0" i="0" dirty="0" err="1">
                <a:solidFill>
                  <a:srgbClr val="000000"/>
                </a:solidFill>
                <a:effectLst/>
                <a:latin typeface="Calibri" panose="020F0502020204030204" pitchFamily="34" charset="0"/>
              </a:rPr>
              <a:t>Hypoglycemia</a:t>
            </a:r>
            <a:r>
              <a:rPr lang="en-GB" b="0" i="0" dirty="0">
                <a:solidFill>
                  <a:srgbClr val="000000"/>
                </a:solidFill>
                <a:effectLst/>
                <a:latin typeface="Calibri" panose="020F0502020204030204" pitchFamily="34" charset="0"/>
              </a:rPr>
              <a:t> can also mimic these findings so it is important to check a level and treat </a:t>
            </a:r>
            <a:r>
              <a:rPr lang="en-GB" b="0" i="0" dirty="0" err="1">
                <a:solidFill>
                  <a:srgbClr val="000000"/>
                </a:solidFill>
                <a:effectLst/>
                <a:latin typeface="Calibri" panose="020F0502020204030204" pitchFamily="34" charset="0"/>
              </a:rPr>
              <a:t>hypoglycemia</a:t>
            </a:r>
            <a:r>
              <a:rPr lang="en-GB" b="0" i="0" dirty="0">
                <a:solidFill>
                  <a:srgbClr val="000000"/>
                </a:solidFill>
                <a:effectLst/>
                <a:latin typeface="Calibri" panose="020F0502020204030204" pitchFamily="34" charset="0"/>
              </a:rPr>
              <a:t> in patients with altered mental status. Generalized weakness may suggest electrolyte imbalances, in particular sodium, potassium, or calcium abnormalities. </a:t>
            </a:r>
            <a:endParaRPr lang="en-US" sz="1900" dirty="0">
              <a:latin typeface="Lato"/>
              <a:ea typeface="Lato"/>
              <a:cs typeface="Lato"/>
              <a:sym typeface="Lato"/>
            </a:endParaRPr>
          </a:p>
          <a:p>
            <a:pPr marL="800100" lvl="1" indent="-342900">
              <a:lnSpc>
                <a:spcPct val="115000"/>
              </a:lnSpc>
              <a:spcBef>
                <a:spcPts val="400"/>
              </a:spcBef>
            </a:pPr>
            <a:endParaRPr lang="en-US" sz="1900" b="0" i="0" u="none" strike="noStrike" cap="none" dirty="0">
              <a:solidFill>
                <a:schemeClr val="dk1"/>
              </a:solidFill>
              <a:latin typeface="Lato"/>
              <a:ea typeface="Lato"/>
              <a:cs typeface="Lato"/>
              <a:sym typeface="Lato"/>
            </a:endParaRPr>
          </a:p>
          <a:p>
            <a:pPr marL="800100" lvl="1" indent="-342900">
              <a:lnSpc>
                <a:spcPct val="115000"/>
              </a:lnSpc>
              <a:spcBef>
                <a:spcPts val="400"/>
              </a:spcBef>
            </a:pPr>
            <a:endParaRPr lang="en-US" sz="1900" b="0" i="0" u="none" strike="noStrike" cap="none" dirty="0">
              <a:solidFill>
                <a:schemeClr val="dk1"/>
              </a:solidFill>
              <a:latin typeface="Lato"/>
              <a:ea typeface="Lato"/>
              <a:cs typeface="Lato"/>
              <a:sym typeface="Lato"/>
            </a:endParaRPr>
          </a:p>
          <a:p>
            <a:pPr marL="800100" lvl="1" indent="-342900">
              <a:lnSpc>
                <a:spcPct val="115000"/>
              </a:lnSpc>
              <a:spcBef>
                <a:spcPts val="400"/>
              </a:spcBef>
            </a:pPr>
            <a:endParaRPr lang="en-US" sz="19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ct val="25000"/>
              <a:buFont typeface="Arial"/>
              <a:buNone/>
            </a:pPr>
            <a:endParaRPr lang="en-US" sz="28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37</a:t>
            </a:fld>
            <a:endParaRPr lang="en-US"/>
          </a:p>
        </p:txBody>
      </p:sp>
    </p:spTree>
    <p:extLst>
      <p:ext uri="{BB962C8B-B14F-4D97-AF65-F5344CB8AC3E}">
        <p14:creationId xmlns:p14="http://schemas.microsoft.com/office/powerpoint/2010/main" val="341689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Our secondary exam should also assess for signs of dehydration, such as dry mucous membranes in the mouth or an abnormal skin pinch test. Clinical signs of dehydration paired with abnormal breathing may suggest conditions like diabetic ketoacidosis. An enlarged liver on palpation of the abdomen may suggest underlying liver disease. A skin assessment is very helpful when evaluating for underlying causes of AMS. Cool, pale, moist skin can be found in hypoglycemia. Yellow-</a:t>
            </a:r>
            <a:r>
              <a:rPr lang="en-US" sz="1800" b="0" i="0" dirty="0" err="1">
                <a:solidFill>
                  <a:srgbClr val="000000"/>
                </a:solidFill>
                <a:effectLst/>
                <a:latin typeface="Calibri" panose="020F0502020204030204" pitchFamily="34" charset="0"/>
              </a:rPr>
              <a:t>coloured</a:t>
            </a:r>
            <a:r>
              <a:rPr lang="en-US" sz="1800" b="0" i="0" dirty="0">
                <a:solidFill>
                  <a:srgbClr val="000000"/>
                </a:solidFill>
                <a:effectLst/>
                <a:latin typeface="Calibri" panose="020F0502020204030204" pitchFamily="34" charset="0"/>
              </a:rPr>
              <a:t> skin or eyes can be found in jaundice from liver disease. Bruising can suggest trauma or blood disorders. Rashes can be found in infection or toxic exposures. Bites and stings could suggest envenomation.  Because patients can worsen quickly, we will need to monitor their mental status closely. </a:t>
            </a:r>
            <a:endParaRPr lang="en-US" sz="28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38</a:t>
            </a:fld>
            <a:endParaRPr lang="en-US"/>
          </a:p>
        </p:txBody>
      </p:sp>
    </p:spTree>
    <p:extLst>
      <p:ext uri="{BB962C8B-B14F-4D97-AF65-F5344CB8AC3E}">
        <p14:creationId xmlns:p14="http://schemas.microsoft.com/office/powerpoint/2010/main" val="819940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Question 2: [page 128 in participant workbook] </a:t>
            </a:r>
          </a:p>
          <a:p>
            <a:r>
              <a:rPr lang="en-US" dirty="0"/>
              <a:t>List five secondary examination findings you would check for in a patient with altered mental status. </a:t>
            </a:r>
          </a:p>
          <a:p>
            <a:r>
              <a:rPr lang="en-US" dirty="0"/>
              <a:t>Answers: </a:t>
            </a:r>
          </a:p>
          <a:p>
            <a:r>
              <a:rPr lang="en-US" dirty="0"/>
              <a:t>1. Abnormal level of consciousness 2. Low or high blood glucose level 3. Very small or very large pupils 4. Abnormal orientation 5. Signs of trauma such as unequal pupils, bruising 6. Fever or hypothermia 7. Stiff neck 8. Loss of strength and sensation 9. Signs of dehydration 10. Enlarged liver 11. Yellow skin, bites/stings, signs of poor perfusion</a:t>
            </a:r>
            <a:endParaRPr lang="en-US" dirty="0">
              <a:ea typeface="Calibri"/>
              <a:cs typeface="Calibri"/>
            </a:endParaRPr>
          </a:p>
          <a:p>
            <a:endParaRPr lang="en-US" baseline="0" dirty="0"/>
          </a:p>
          <a:p>
            <a:r>
              <a:rPr lang="en-US" baseline="0" dirty="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Title: </a:t>
            </a:r>
            <a:r>
              <a:rPr lang="en-US" sz="900" b="0" i="0" kern="1200" dirty="0">
                <a:solidFill>
                  <a:schemeClr val="tx1"/>
                </a:solidFill>
                <a:effectLst/>
                <a:latin typeface="+mn-lt"/>
                <a:ea typeface="+mn-ea"/>
                <a:cs typeface="+mn-cs"/>
              </a:rPr>
              <a:t>Deep thought</a:t>
            </a:r>
            <a:r>
              <a:rPr lang="en-US" sz="9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Creator:GDL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https://openclipart.org/detail/221707/deep-thought</a:t>
            </a:r>
          </a:p>
          <a:p>
            <a:r>
              <a:rPr lang="en-US" sz="1200" b="0" i="0" kern="1200" dirty="0">
                <a:solidFill>
                  <a:schemeClr val="tx1"/>
                </a:solidFill>
                <a:effectLst/>
                <a:latin typeface="+mn-lt"/>
                <a:ea typeface="+mn-ea"/>
                <a:cs typeface="+mn-cs"/>
              </a:rPr>
              <a:t>Copyright information: Creative </a:t>
            </a:r>
            <a:r>
              <a:rPr lang="en-US" sz="1200" b="0" i="0" kern="1200" dirty="0" err="1">
                <a:solidFill>
                  <a:schemeClr val="tx1"/>
                </a:solidFill>
                <a:effectLst/>
                <a:latin typeface="+mn-lt"/>
                <a:ea typeface="+mn-ea"/>
                <a:cs typeface="+mn-cs"/>
              </a:rPr>
              <a:t>Commonz</a:t>
            </a:r>
            <a:r>
              <a:rPr lang="en-US" sz="1200" b="0" i="0" kern="1200" dirty="0">
                <a:solidFill>
                  <a:schemeClr val="tx1"/>
                </a:solidFill>
                <a:effectLst/>
                <a:latin typeface="+mn-lt"/>
                <a:ea typeface="+mn-ea"/>
                <a:cs typeface="+mn-cs"/>
              </a:rPr>
              <a:t> Zero</a:t>
            </a:r>
            <a:r>
              <a:rPr lang="en-US" sz="1200" b="0" i="0" kern="1200" baseline="0" dirty="0">
                <a:solidFill>
                  <a:schemeClr val="tx1"/>
                </a:solidFill>
                <a:effectLst/>
                <a:latin typeface="+mn-lt"/>
                <a:ea typeface="+mn-ea"/>
                <a:cs typeface="+mn-cs"/>
              </a:rPr>
              <a:t> 1.0 Public Domain License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39</a:t>
            </a:fld>
            <a:endParaRPr lang="en-US"/>
          </a:p>
        </p:txBody>
      </p:sp>
    </p:spTree>
    <p:extLst>
      <p:ext uri="{BB962C8B-B14F-4D97-AF65-F5344CB8AC3E}">
        <p14:creationId xmlns:p14="http://schemas.microsoft.com/office/powerpoint/2010/main" val="118593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indent="0">
              <a:buFont typeface="Arial" charset="0"/>
              <a:buNone/>
            </a:pPr>
            <a:r>
              <a:rPr lang="en-US" sz="1800" b="0" i="0" dirty="0">
                <a:solidFill>
                  <a:srgbClr val="000000"/>
                </a:solidFill>
                <a:effectLst/>
                <a:latin typeface="Calibri" panose="020F0502020204030204" pitchFamily="34" charset="0"/>
              </a:rPr>
              <a:t>Overall, we are using the term “altered mental status” to describe a broad range of patient presentations, including sudden or gradual changes in behavior, disorientation, confusion, and even coma. These changes in mental status or in the level of consciousness may be due to systemic conditions that affect the brain, such as low oxygen or glucose levels, or conditions within the brain itself such as infection or injury. Though chronic problems like psychiatric disease or dementia may cause presentations of altered mental status, life-threatening causes must always be considered first. Delirium, a rapidly changing state of confusion that is often accompanied by agitation, loss of focus, or inability to interact appropriately, always requires a full assessment as it can be life-threatening. Because we as emergency providers often only see a brief snapshot of a patient’s condition, it is very helpful to ask family or friends about the baseline mental status of the patient whenever possible.   </a:t>
            </a:r>
            <a:endParaRPr lang="en-US" sz="1100" b="0" i="0" u="none" strike="noStrike" kern="1200" cap="none" dirty="0">
              <a:solidFill>
                <a:schemeClr val="dk1"/>
              </a:solidFill>
              <a:effectLst/>
              <a:latin typeface="Arial"/>
              <a:ea typeface="Arial"/>
              <a:cs typeface="Arial"/>
              <a:sym typeface="Arial"/>
            </a:endParaRPr>
          </a:p>
        </p:txBody>
      </p:sp>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60912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b="0" i="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Now we will consider the causes of altered mental status in more detail. </a:t>
            </a: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802113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Hypoglycemia can cause symptoms ranging from mild dizziness, sweating, and nausea to confusion to unconsciousness to seizures or convulsions. Though it most commonly occurs in people with diabetes, it can also occur in patients with malaria or other severe infections. Children are particularly at risk of hypoglycemia. Once recognized, symptoms should improve quicky with glucose administration. Severe dehydration resulting in poor perfusion can be identified by findings of dry mucous membranes, abnormal skin pinch, elevated heart rate, and, in the most severe cases, low blood pressure. Patients may report difficulty tolerating oral fluids or losses from vomiting, diarrhea, or excessive urination.   </a:t>
            </a:r>
            <a:endParaRPr lang="en-US" sz="1200" dirty="0">
              <a:latin typeface="Lato"/>
              <a:cs typeface="Lato"/>
            </a:endParaRPr>
          </a:p>
          <a:p>
            <a:pPr marL="0" marR="0" lvl="0" indent="0" algn="l" rtl="0">
              <a:lnSpc>
                <a:spcPct val="90000"/>
              </a:lnSpc>
              <a:spcBef>
                <a:spcPts val="0"/>
              </a:spcBef>
              <a:spcAft>
                <a:spcPts val="0"/>
              </a:spcAft>
              <a:buClr>
                <a:schemeClr val="dk1"/>
              </a:buClr>
              <a:buSzPct val="25000"/>
              <a:buFont typeface="Arial"/>
              <a:buNone/>
            </a:pPr>
            <a:endParaRPr lang="en-US" sz="1200" b="1" i="0" u="none" strike="noStrike" cap="none" dirty="0">
              <a:solidFill>
                <a:schemeClr val="dk1"/>
              </a:solidFill>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41</a:t>
            </a:fld>
            <a:endParaRPr lang="en-US"/>
          </a:p>
        </p:txBody>
      </p:sp>
    </p:spTree>
    <p:extLst>
      <p:ext uri="{BB962C8B-B14F-4D97-AF65-F5344CB8AC3E}">
        <p14:creationId xmlns:p14="http://schemas.microsoft.com/office/powerpoint/2010/main" val="155578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r>
              <a:rPr lang="en-US" sz="1800" b="0" i="0" dirty="0">
                <a:solidFill>
                  <a:srgbClr val="000000"/>
                </a:solidFill>
                <a:effectLst/>
                <a:latin typeface="Calibri" panose="020F0502020204030204" pitchFamily="34" charset="0"/>
              </a:rPr>
              <a:t>Heat stroke, the more severe version of heat illness, characterized by extremely elevated body temperature over 40 degrees Celsius causing altered mental status, most commonly occurs from prolonged exposure to heat, though it can also occur after severe exertion. Skin will be hot to the touch and patients may or may not have sweating. Hypoxia, causing altered mental status due to inadequate oxygenation of the brain, may be diagnosed in patients with shortness of breath, rapid or slowed respiratory rates, and signs of cyanosis such as blue lips or fingertips. All four of these conditions: hypoglycemia, severe dehydration, heat stroke, and hypoxia are rapidly reversible and require both early diagnosis and treatment.   </a:t>
            </a:r>
            <a:endParaRPr lang="en-US" sz="14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42</a:t>
            </a:fld>
            <a:endParaRPr lang="en-US"/>
          </a:p>
        </p:txBody>
      </p:sp>
    </p:spTree>
    <p:extLst>
      <p:ext uri="{BB962C8B-B14F-4D97-AF65-F5344CB8AC3E}">
        <p14:creationId xmlns:p14="http://schemas.microsoft.com/office/powerpoint/2010/main" val="127801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r>
              <a:rPr lang="en-NZ" sz="1800" b="0" i="0" dirty="0">
                <a:solidFill>
                  <a:srgbClr val="000000"/>
                </a:solidFill>
                <a:effectLst/>
                <a:latin typeface="Calibri" panose="020F0502020204030204" pitchFamily="34" charset="0"/>
              </a:rPr>
              <a:t>A variety of infections can cause altered mental status, most of which are characterized by fever and altered mental status. The diagnosis of cerebral malaria requires exposure, most commonly with the patient living in or having visited an endemic area, and with rapid malaria test or smear positive (if available). Other infections occurring within the central nervous system, such as meningitis, encephalitis, and brain abscesses, often present with fever and AMS, but may also have associated stiff neck, rash, eye pain and light sensitivity, and headache. There may be a known infectious epidemic or exposure, or the patient may have a past medical history of causing immunocompromise. </a:t>
            </a:r>
            <a:endParaRPr lang="en-US" sz="12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43</a:t>
            </a:fld>
            <a:endParaRPr lang="en-US"/>
          </a:p>
        </p:txBody>
      </p:sp>
    </p:spTree>
    <p:extLst>
      <p:ext uri="{BB962C8B-B14F-4D97-AF65-F5344CB8AC3E}">
        <p14:creationId xmlns:p14="http://schemas.microsoft.com/office/powerpoint/2010/main" val="954364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r>
              <a:rPr lang="en-US" sz="1800" b="0" i="0" dirty="0">
                <a:solidFill>
                  <a:srgbClr val="000000"/>
                </a:solidFill>
                <a:effectLst/>
                <a:latin typeface="Calibri" panose="020F0502020204030204" pitchFamily="34" charset="0"/>
              </a:rPr>
              <a:t>Infection occurring outside of the central nervous system may present with fever, tachycardia, and hypotension. There may be pain or other signs of infection to point toward infection of the bloodstream, urine, lungs, skin, or abdomen. Rabies is classically described as abnormal behavior that includes agitation, hydrophobia, or fear of water, drooling, and weakness with a history of animal bite.    </a:t>
            </a:r>
            <a:endParaRPr lang="en-US" sz="16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44</a:t>
            </a:fld>
            <a:endParaRPr lang="en-US"/>
          </a:p>
        </p:txBody>
      </p:sp>
    </p:spTree>
    <p:extLst>
      <p:ext uri="{BB962C8B-B14F-4D97-AF65-F5344CB8AC3E}">
        <p14:creationId xmlns:p14="http://schemas.microsoft.com/office/powerpoint/2010/main" val="1212412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r>
              <a:rPr lang="en-US" sz="1800" b="0" i="0" dirty="0">
                <a:solidFill>
                  <a:srgbClr val="000000"/>
                </a:solidFill>
                <a:effectLst/>
                <a:latin typeface="Calibri" panose="020F0502020204030204" pitchFamily="34" charset="0"/>
              </a:rPr>
              <a:t>Beyond infectious causes, there are a variety of metabolic causes of AMS. We’ve discussed hypoglycemia as a rapidly reversible cause of AMS. However, diabetic ketoacidosis can also cause altered mental status with elevated glucose levels, rapid, deep breathing, frequent urination, sweet smelling breath, and dehydration.   </a:t>
            </a:r>
            <a:endParaRPr lang="en-US" sz="16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45</a:t>
            </a:fld>
            <a:endParaRPr lang="en-US"/>
          </a:p>
        </p:txBody>
      </p:sp>
    </p:spTree>
    <p:extLst>
      <p:ext uri="{BB962C8B-B14F-4D97-AF65-F5344CB8AC3E}">
        <p14:creationId xmlns:p14="http://schemas.microsoft.com/office/powerpoint/2010/main" val="261509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r>
              <a:rPr lang="en-US" sz="1800" b="0" i="0" dirty="0">
                <a:solidFill>
                  <a:srgbClr val="000000"/>
                </a:solidFill>
                <a:effectLst/>
                <a:latin typeface="Calibri" panose="020F0502020204030204" pitchFamily="34" charset="0"/>
              </a:rPr>
              <a:t>There are many toxic causes of AMS, but alcohol or drug-related causes are among the most common. Acute intoxication or withdrawal from these substances can cause AMS. Exam findings depend on the substance used. For example, with alcohol, acute intoxication may be characterized by slurred speech, confusion, and impaired decision making. Chronic use can cause balance and memory problems and withdrawal can cause tachycardia, agitation, and convulsions. In contrast, acute opioid intoxication may cause lethargy, extreme sleepiness, pinpoint or small pupils, and slowed respirations. Withdrawal can cause agitation, enlarged pupils, sweating, diarrhea, and vomiting. </a:t>
            </a:r>
            <a:endParaRPr lang="en-US" sz="15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46</a:t>
            </a:fld>
            <a:endParaRPr lang="en-US"/>
          </a:p>
        </p:txBody>
      </p:sp>
    </p:spTree>
    <p:extLst>
      <p:ext uri="{BB962C8B-B14F-4D97-AF65-F5344CB8AC3E}">
        <p14:creationId xmlns:p14="http://schemas.microsoft.com/office/powerpoint/2010/main" val="12815806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0" i="0" dirty="0">
                <a:solidFill>
                  <a:srgbClr val="000000"/>
                </a:solidFill>
                <a:effectLst/>
                <a:latin typeface="Calibri" panose="020F0502020204030204" pitchFamily="34" charset="0"/>
              </a:rPr>
              <a:t>Pesticide or organophosphate poisoning is diagnosed in known or suspected exposures with findings of small pupils, </a:t>
            </a:r>
            <a:r>
              <a:rPr lang="en-US" sz="1800" b="0" i="0" dirty="0" err="1">
                <a:solidFill>
                  <a:srgbClr val="000000"/>
                </a:solidFill>
                <a:effectLst/>
                <a:latin typeface="Calibri" panose="020F0502020204030204" pitchFamily="34" charset="0"/>
              </a:rPr>
              <a:t>diarrhoea</a:t>
            </a:r>
            <a:r>
              <a:rPr lang="en-US" sz="1800" b="0" i="0" dirty="0">
                <a:solidFill>
                  <a:srgbClr val="000000"/>
                </a:solidFill>
                <a:effectLst/>
                <a:latin typeface="Calibri" panose="020F0502020204030204" pitchFamily="34" charset="0"/>
              </a:rPr>
              <a:t>, vomiting and sweating (diaphoresis). Findings of bradycardia (or slow heart rate), </a:t>
            </a:r>
            <a:r>
              <a:rPr lang="en-US" sz="1800" b="0" i="0" dirty="0" err="1">
                <a:solidFill>
                  <a:srgbClr val="000000"/>
                </a:solidFill>
                <a:effectLst/>
                <a:latin typeface="Calibri" panose="020F0502020204030204" pitchFamily="34" charset="0"/>
              </a:rPr>
              <a:t>bronchorrhoea</a:t>
            </a:r>
            <a:r>
              <a:rPr lang="en-US" sz="1800" b="0" i="0" dirty="0">
                <a:solidFill>
                  <a:srgbClr val="000000"/>
                </a:solidFill>
                <a:effectLst/>
                <a:latin typeface="Calibri" panose="020F0502020204030204" pitchFamily="34" charset="0"/>
              </a:rPr>
              <a:t>, or excessive respiratory secretions, and bronchospasm, or airway tightening with wheezing, are particularly worrisome findings and can be life-threatening. Snake bites are also diagnosed in known or suspected exposures, and can have a variety of associated symptoms depending on the type of snake. Findings may include bite marks, oedema, skin blistering, abnormal bruising or bleeding, hypotension, paralysis, and seizures or convulsions. </a:t>
            </a:r>
            <a:endParaRPr lang="en-US" sz="1600" dirty="0"/>
          </a:p>
          <a:p>
            <a:endParaRPr lang="en-US" sz="1600" dirty="0"/>
          </a:p>
          <a:p>
            <a:endParaRPr lang="en-US" sz="1600" dirty="0"/>
          </a:p>
          <a:p>
            <a:endParaRPr lang="en-US" sz="16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47</a:t>
            </a:fld>
            <a:endParaRPr lang="en-US"/>
          </a:p>
        </p:txBody>
      </p:sp>
    </p:spTree>
    <p:extLst>
      <p:ext uri="{BB962C8B-B14F-4D97-AF65-F5344CB8AC3E}">
        <p14:creationId xmlns:p14="http://schemas.microsoft.com/office/powerpoint/2010/main" val="1642837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0" i="0" dirty="0">
                <a:solidFill>
                  <a:srgbClr val="000000"/>
                </a:solidFill>
                <a:effectLst/>
                <a:latin typeface="Calibri" panose="020F0502020204030204" pitchFamily="34" charset="0"/>
              </a:rPr>
              <a:t>As mentioned previously, new or changed medications can cause side effects ranging from mild confusion to unresponsiveness. Gaseous poisonings often present as multiple patients from one location with similar vague symptoms, such as headache.   </a:t>
            </a:r>
            <a:endParaRPr lang="en-US" sz="1600" dirty="0">
              <a:latin typeface="Calibri" charset="0"/>
              <a:ea typeface="Calibri" charset="0"/>
              <a:cs typeface="Calibri" charset="0"/>
            </a:endParaRPr>
          </a:p>
          <a:p>
            <a:endParaRPr lang="en-US" sz="1600" dirty="0"/>
          </a:p>
          <a:p>
            <a:endParaRPr lang="en-US" sz="1600" dirty="0"/>
          </a:p>
          <a:p>
            <a:endParaRPr lang="en-US" sz="1600" dirty="0"/>
          </a:p>
          <a:p>
            <a:endParaRPr lang="en-US" sz="1600" dirty="0"/>
          </a:p>
          <a:p>
            <a:endParaRPr lang="en-US" sz="1600" dirty="0"/>
          </a:p>
          <a:p>
            <a:endParaRPr lang="en-US" sz="16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48</a:t>
            </a:fld>
            <a:endParaRPr lang="en-US"/>
          </a:p>
        </p:txBody>
      </p:sp>
    </p:spTree>
    <p:extLst>
      <p:ext uri="{BB962C8B-B14F-4D97-AF65-F5344CB8AC3E}">
        <p14:creationId xmlns:p14="http://schemas.microsoft.com/office/powerpoint/2010/main" val="592146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0" i="0" dirty="0">
                <a:solidFill>
                  <a:srgbClr val="000000"/>
                </a:solidFill>
                <a:effectLst/>
                <a:latin typeface="Calibri" panose="020F0502020204030204" pitchFamily="34" charset="0"/>
              </a:rPr>
              <a:t>Seizures or convulsions can present with evidence of oral trauma, such as a bitten tongue, incontinence, and gradually improving mental status in the minutes/hours after an initial event. Again, it is especially important to identify women with ongoing or recent pregnancy in patients with seizure, as this could be due to eclampsia. Increased pressure on the brain from a tumor, bleeding, or brain swelling can present as altered mental status with headache, convulsions, vomiting, unequal pupils, weakness on one side, or speech problems.    </a:t>
            </a:r>
            <a:endParaRPr lang="en-US" sz="2000" dirty="0">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49</a:t>
            </a:fld>
            <a:endParaRPr lang="en-US"/>
          </a:p>
        </p:txBody>
      </p:sp>
    </p:spTree>
    <p:extLst>
      <p:ext uri="{BB962C8B-B14F-4D97-AF65-F5344CB8AC3E}">
        <p14:creationId xmlns:p14="http://schemas.microsoft.com/office/powerpoint/2010/main" val="193253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800" b="0" i="0" dirty="0">
                <a:solidFill>
                  <a:srgbClr val="000000"/>
                </a:solidFill>
                <a:effectLst/>
                <a:latin typeface="Calibri" panose="020F0502020204030204" pitchFamily="34" charset="0"/>
              </a:rPr>
              <a:t>As with all our core BEC patient presentations, the goal of our initial assessment is to identify rapidly reversible causes and to recognize dangerous conditions that require transfer. Our goal for the acute management of altered mental status is to ensure that adequate blood, oxygen, and glucose reach the brain, as well as to protect the brain from additional injury.   </a:t>
            </a:r>
            <a:endParaRPr sz="1100" b="0" i="0" u="none" strike="noStrike" cap="none" dirty="0">
              <a:solidFill>
                <a:schemeClr val="dk1"/>
              </a:solidFill>
              <a:latin typeface="Arial"/>
              <a:ea typeface="Arial"/>
              <a:cs typeface="Arial"/>
              <a:sym typeface="Arial"/>
            </a:endParaRPr>
          </a:p>
        </p:txBody>
      </p:sp>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65403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1000"/>
              </a:spcBef>
              <a:spcAft>
                <a:spcPts val="0"/>
              </a:spcAft>
              <a:buClr>
                <a:schemeClr val="dk1"/>
              </a:buClr>
              <a:buSzPct val="25000"/>
              <a:buFont typeface="Arial"/>
              <a:buNone/>
            </a:pPr>
            <a:r>
              <a:rPr lang="en-US" sz="1800" b="0" i="0" dirty="0">
                <a:solidFill>
                  <a:srgbClr val="000000"/>
                </a:solidFill>
                <a:effectLst/>
                <a:latin typeface="Calibri" panose="020F0502020204030204" pitchFamily="34" charset="0"/>
              </a:rPr>
              <a:t>Patients with liver disease may have altered mental status for a variety of reasons, including hypoglycemia, build-up of toxins in their bloodstream that would typically be metabolized by the liver, bleeding with poor perfusion, or infection. Sometimes there can be a history of alcohol abuse or known liver disease. Exam findings can include an enlarged liver or distended abdomen despite thin arms. Yellowing of the skin or eyes is known as jaundice. Similarly, kidney disease can cause buildup of toxins in the blood stream causing altered mental status. Exam findings may include elevated blood pressure, oedema in the legs, and decreased or absent urine output. If the patient receives dialysis, they may have evidence of an abdominal or venous catheter or an AV fistula on an extremity. </a:t>
            </a:r>
            <a:endParaRPr lang="en-US" sz="3600" b="0" i="0" u="none" strike="noStrike" cap="none" dirty="0">
              <a:solidFill>
                <a:schemeClr val="dk1"/>
              </a:solidFill>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50</a:t>
            </a:fld>
            <a:endParaRPr lang="en-US"/>
          </a:p>
        </p:txBody>
      </p:sp>
    </p:spTree>
    <p:extLst>
      <p:ext uri="{BB962C8B-B14F-4D97-AF65-F5344CB8AC3E}">
        <p14:creationId xmlns:p14="http://schemas.microsoft.com/office/powerpoint/2010/main" val="1607255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1000"/>
              </a:spcBef>
              <a:spcAft>
                <a:spcPts val="0"/>
              </a:spcAft>
              <a:buClr>
                <a:schemeClr val="dk1"/>
              </a:buClr>
              <a:buSzPct val="25000"/>
              <a:buFont typeface="Arial"/>
              <a:buNone/>
            </a:pPr>
            <a:r>
              <a:rPr lang="en-US" sz="1800" b="0" i="0" dirty="0">
                <a:solidFill>
                  <a:srgbClr val="000000"/>
                </a:solidFill>
                <a:effectLst/>
                <a:latin typeface="Calibri" panose="020F0502020204030204" pitchFamily="34" charset="0"/>
              </a:rPr>
              <a:t>In patients with head trauma, we have discussed a variety of exam findings, including lacerations, abrasions, bruising, or deformities to the head, bleeding or leakage of fluid from the ears or nose, unequal pupils, weakness on one side of the body, and convulsions. They may also complain of visual changes, memory loss, vomiting, and headache.   </a:t>
            </a:r>
            <a:endParaRPr lang="en-US" sz="3600" b="1"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51</a:t>
            </a:fld>
            <a:endParaRPr lang="en-US"/>
          </a:p>
        </p:txBody>
      </p:sp>
    </p:spTree>
    <p:extLst>
      <p:ext uri="{BB962C8B-B14F-4D97-AF65-F5344CB8AC3E}">
        <p14:creationId xmlns:p14="http://schemas.microsoft.com/office/powerpoint/2010/main" val="5601548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800" b="0" i="0" dirty="0">
                <a:solidFill>
                  <a:srgbClr val="000000"/>
                </a:solidFill>
                <a:effectLst/>
                <a:latin typeface="Calibri" panose="020F0502020204030204" pitchFamily="34" charset="0"/>
              </a:rPr>
              <a:t>As an important note, ingestions of chemicals or toxins are common in young children, so it will be important to ask family or other caregivers about any medications or substances found around the child.   </a:t>
            </a:r>
            <a:endParaRPr lang="en-US" baseline="0" dirty="0"/>
          </a:p>
        </p:txBody>
      </p:sp>
      <p:sp>
        <p:nvSpPr>
          <p:cNvPr id="4" name="Slide Number Placeholder 3"/>
          <p:cNvSpPr>
            <a:spLocks noGrp="1"/>
          </p:cNvSpPr>
          <p:nvPr>
            <p:ph type="sldNum" sz="quarter" idx="10"/>
          </p:nvPr>
        </p:nvSpPr>
        <p:spPr/>
        <p:txBody>
          <a:bodyPr/>
          <a:lstStyle/>
          <a:p>
            <a:fld id="{FE403372-DB74-7E4B-A0C5-B7F8CBD4FAC5}" type="slidenum">
              <a:rPr lang="en-US" smtClean="0"/>
              <a:t>52</a:t>
            </a:fld>
            <a:endParaRPr lang="en-US"/>
          </a:p>
        </p:txBody>
      </p:sp>
    </p:spTree>
    <p:extLst>
      <p:ext uri="{BB962C8B-B14F-4D97-AF65-F5344CB8AC3E}">
        <p14:creationId xmlns:p14="http://schemas.microsoft.com/office/powerpoint/2010/main" val="14960623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t>Workbook Question 3: [page 132 in participant workbook]</a:t>
            </a:r>
            <a:endParaRPr lang="en-US" dirty="0">
              <a:latin typeface="Lato"/>
              <a:ea typeface="Lato"/>
              <a:cs typeface="Lato"/>
            </a:endParaRPr>
          </a:p>
          <a:p>
            <a:r>
              <a:rPr lang="en-US" dirty="0"/>
              <a:t>List the possible cause of altered mental status from the history and physical findings below. </a:t>
            </a:r>
          </a:p>
          <a:p>
            <a:endParaRPr lang="en-US" dirty="0"/>
          </a:p>
          <a:p>
            <a:pPr marL="228600" indent="-228600">
              <a:buAutoNum type="arabicPeriod"/>
            </a:pPr>
            <a:r>
              <a:rPr lang="en-US" dirty="0"/>
              <a:t>15 year old girl with AMS, fever, neck stiffness, eye pain when looking at light, and headache. Answer: Infection around the brain </a:t>
            </a:r>
          </a:p>
          <a:p>
            <a:pPr marL="228600" indent="-228600">
              <a:buAutoNum type="arabicPeriod"/>
            </a:pPr>
            <a:r>
              <a:rPr lang="en-US" dirty="0"/>
              <a:t>45 year old man with AMS, deep, rapid breathing, frequent urination, sweet-smelling breath, high glucose, dehydration. Answer: Hyperglycemia</a:t>
            </a:r>
            <a:endParaRPr lang="en-US" dirty="0">
              <a:ea typeface="Calibri"/>
              <a:cs typeface="Calibri"/>
            </a:endParaRPr>
          </a:p>
          <a:p>
            <a:endParaRPr lang="en-US" baseline="0" dirty="0"/>
          </a:p>
          <a:p>
            <a:endParaRPr lang="en-US" baseline="0" dirty="0"/>
          </a:p>
          <a:p>
            <a:r>
              <a:rPr lang="en-US" baseline="0" dirty="0"/>
              <a:t>Image</a:t>
            </a:r>
            <a:endParaRPr lang="en-US" baseline="0" dirty="0">
              <a:ea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Title: </a:t>
            </a:r>
            <a:r>
              <a:rPr lang="en-US" sz="900" b="0" i="0" kern="1200" dirty="0">
                <a:solidFill>
                  <a:schemeClr val="tx1"/>
                </a:solidFill>
                <a:effectLst/>
                <a:latin typeface="+mn-lt"/>
                <a:ea typeface="+mn-ea"/>
                <a:cs typeface="+mn-cs"/>
              </a:rPr>
              <a:t>Deep thought</a:t>
            </a:r>
            <a:r>
              <a:rPr lang="en-US" sz="9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Creator:GDL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https://openclipart.org/detail/221707/deep-thought</a:t>
            </a:r>
          </a:p>
          <a:p>
            <a:r>
              <a:rPr lang="en-US" sz="1200" b="0" i="0" kern="1200" dirty="0">
                <a:solidFill>
                  <a:schemeClr val="tx1"/>
                </a:solidFill>
                <a:effectLst/>
                <a:latin typeface="+mn-lt"/>
                <a:ea typeface="+mn-ea"/>
                <a:cs typeface="+mn-cs"/>
              </a:rPr>
              <a:t>Copyright information: Creative </a:t>
            </a:r>
            <a:r>
              <a:rPr lang="en-US" sz="1200" b="0" i="0" kern="1200" dirty="0" err="1">
                <a:solidFill>
                  <a:schemeClr val="tx1"/>
                </a:solidFill>
                <a:effectLst/>
                <a:latin typeface="+mn-lt"/>
                <a:ea typeface="+mn-ea"/>
                <a:cs typeface="+mn-cs"/>
              </a:rPr>
              <a:t>Commonz</a:t>
            </a:r>
            <a:r>
              <a:rPr lang="en-US" sz="1200" b="0" i="0" kern="1200" dirty="0">
                <a:solidFill>
                  <a:schemeClr val="tx1"/>
                </a:solidFill>
                <a:effectLst/>
                <a:latin typeface="+mn-lt"/>
                <a:ea typeface="+mn-ea"/>
                <a:cs typeface="+mn-cs"/>
              </a:rPr>
              <a:t> Zero</a:t>
            </a:r>
            <a:r>
              <a:rPr lang="en-US" sz="1200" b="0" i="0" kern="1200" baseline="0" dirty="0">
                <a:solidFill>
                  <a:schemeClr val="tx1"/>
                </a:solidFill>
                <a:effectLst/>
                <a:latin typeface="+mn-lt"/>
                <a:ea typeface="+mn-ea"/>
                <a:cs typeface="+mn-cs"/>
              </a:rPr>
              <a:t> 1.0 Public Domain License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53</a:t>
            </a:fld>
            <a:endParaRPr lang="en-US"/>
          </a:p>
        </p:txBody>
      </p:sp>
    </p:spTree>
    <p:extLst>
      <p:ext uri="{BB962C8B-B14F-4D97-AF65-F5344CB8AC3E}">
        <p14:creationId xmlns:p14="http://schemas.microsoft.com/office/powerpoint/2010/main" val="1744855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b="0" i="0" dirty="0">
                <a:solidFill>
                  <a:srgbClr val="000000"/>
                </a:solidFill>
                <a:effectLst/>
                <a:latin typeface="Calibri"/>
                <a:cs typeface="Calibri"/>
              </a:rPr>
              <a:t>This is the third part of the module on Altered Mental Status.  Remember to always treat ABCDE conditions first! We will look at management, special paediatric considerations and disposition of patients. </a:t>
            </a:r>
            <a:endParaRPr lang="en-NZ" sz="1800" dirty="0">
              <a:effectLst/>
              <a:latin typeface="Calibri" panose="020F0502020204030204" pitchFamily="34" charset="0"/>
              <a:ea typeface="Calibri" panose="020F0502020204030204" pitchFamily="34" charset="0"/>
              <a:cs typeface="Calibri"/>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sz="1800" b="0" i="0" dirty="0">
                <a:solidFill>
                  <a:srgbClr val="000000"/>
                </a:solidFill>
                <a:effectLst/>
                <a:latin typeface="Calibri" panose="020F0502020204030204" pitchFamily="34" charset="0"/>
              </a:rPr>
              <a:t>In suspected hypoxia, oxygen should be administered first, followed by further evaluation to identify an underlying cause. In hypoglycemia, glucose should be administered by whatever means possible. In hyperglycemia, hydration with IV fluids should be initiated prior to planning for early transfer or handover, as these patients can become extremely ill. In patients with both fever and AMS, empiric treatment for infection should be started with administration of antibiotic though poisoning and envenomation should also be considered as possible causes. In endemic areas, malaria testing should occur. Paracetamol can be given for fever. However, in severely elevated temperatures such as in patients with heat stroke, the temperature should be rapidly lowered. This can occur through a variety of cooling methods, including spraying the patient with a cool mist, giving IV fluids. Avoid shivering.   </a:t>
            </a:r>
            <a:endParaRPr lang="en-US" baseline="0" dirty="0"/>
          </a:p>
        </p:txBody>
      </p:sp>
      <p:sp>
        <p:nvSpPr>
          <p:cNvPr id="4" name="Slide Number Placeholder 3"/>
          <p:cNvSpPr>
            <a:spLocks noGrp="1"/>
          </p:cNvSpPr>
          <p:nvPr>
            <p:ph type="sldNum" sz="quarter" idx="10"/>
          </p:nvPr>
        </p:nvSpPr>
        <p:spPr/>
        <p:txBody>
          <a:bodyPr/>
          <a:lstStyle/>
          <a:p>
            <a:fld id="{FE403372-DB74-7E4B-A0C5-B7F8CBD4FAC5}" type="slidenum">
              <a:rPr lang="en-US" smtClean="0"/>
              <a:t>55</a:t>
            </a:fld>
            <a:endParaRPr lang="en-US"/>
          </a:p>
        </p:txBody>
      </p:sp>
    </p:spTree>
    <p:extLst>
      <p:ext uri="{BB962C8B-B14F-4D97-AF65-F5344CB8AC3E}">
        <p14:creationId xmlns:p14="http://schemas.microsoft.com/office/powerpoint/2010/main" val="10155600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n-US" sz="1800" b="0" i="0" dirty="0">
                <a:solidFill>
                  <a:srgbClr val="000000"/>
                </a:solidFill>
                <a:effectLst/>
                <a:latin typeface="Calibri" panose="020F0502020204030204" pitchFamily="34" charset="0"/>
              </a:rPr>
              <a:t>In patients found to have hypothermia, or severely low body temperature, the mainstay of treatment is re-warming. All wet clothing should be removed, the patient should be moved to a warm environment, blankets should be applied, and warm IV </a:t>
            </a:r>
            <a:r>
              <a:rPr lang="en-US" sz="1800" b="0" i="0" dirty="0" err="1">
                <a:solidFill>
                  <a:srgbClr val="000000"/>
                </a:solidFill>
                <a:effectLst/>
                <a:latin typeface="Calibri" panose="020F0502020204030204" pitchFamily="34" charset="0"/>
              </a:rPr>
              <a:t>fluidsadministered</a:t>
            </a:r>
            <a:r>
              <a:rPr lang="en-US" sz="1800" b="0" i="0" dirty="0">
                <a:solidFill>
                  <a:srgbClr val="000000"/>
                </a:solidFill>
                <a:effectLst/>
                <a:latin typeface="Calibri" panose="020F0502020204030204" pitchFamily="34" charset="0"/>
              </a:rPr>
              <a:t>. For suspected intracranial bleeding or increased pressure, the head of the bed should be elevated to 30 degrees as long as no spinal trauma is suspected. </a:t>
            </a:r>
            <a:endParaRPr lang="en-US" sz="2400" b="1" i="1"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None/>
            </a:pPr>
            <a:endParaRPr lang="en-US" sz="2400" u="sng" strike="noStrike" cap="none" dirty="0">
              <a:solidFill>
                <a:schemeClr val="dk1"/>
              </a:solidFill>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56</a:t>
            </a:fld>
            <a:endParaRPr lang="en-US"/>
          </a:p>
        </p:txBody>
      </p:sp>
    </p:spTree>
    <p:extLst>
      <p:ext uri="{BB962C8B-B14F-4D97-AF65-F5344CB8AC3E}">
        <p14:creationId xmlns:p14="http://schemas.microsoft.com/office/powerpoint/2010/main" val="156353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1000"/>
              </a:spcBef>
              <a:spcAft>
                <a:spcPts val="0"/>
              </a:spcAft>
              <a:buClr>
                <a:schemeClr val="dk1"/>
              </a:buClr>
              <a:buSzPct val="25000"/>
              <a:buFont typeface="Arial"/>
              <a:buNone/>
            </a:pPr>
            <a:r>
              <a:rPr lang="en-NZ" sz="1800" b="0" i="0" dirty="0">
                <a:solidFill>
                  <a:srgbClr val="000000"/>
                </a:solidFill>
                <a:effectLst/>
                <a:latin typeface="Calibri" panose="020F0502020204030204" pitchFamily="34" charset="0"/>
              </a:rPr>
              <a:t>In the case of opioid overdose, naloxone can be administered IV, IM, or intranasally to rapidly reverse respiratory depression. However, patients should then be monitored for recurrence of symptoms of toxicity and any need for redosing of the antidote - as some opioids can outlast the effects of naloxone. In active seizures or convulsions, benzodiazepines should be administered. Glucose levels should be checked, as we know </a:t>
            </a:r>
            <a:r>
              <a:rPr lang="en-NZ" sz="1800" b="0" i="0" dirty="0" err="1">
                <a:solidFill>
                  <a:srgbClr val="000000"/>
                </a:solidFill>
                <a:effectLst/>
                <a:latin typeface="Calibri" panose="020F0502020204030204" pitchFamily="34" charset="0"/>
              </a:rPr>
              <a:t>hypoglycemia</a:t>
            </a:r>
            <a:r>
              <a:rPr lang="en-NZ" sz="1800" b="0" i="0" dirty="0">
                <a:solidFill>
                  <a:srgbClr val="000000"/>
                </a:solidFill>
                <a:effectLst/>
                <a:latin typeface="Calibri" panose="020F0502020204030204" pitchFamily="34" charset="0"/>
              </a:rPr>
              <a:t> can cause convulsions, and </a:t>
            </a:r>
            <a:r>
              <a:rPr lang="en-NZ" sz="1800" b="0" i="0" dirty="0" err="1">
                <a:solidFill>
                  <a:srgbClr val="000000"/>
                </a:solidFill>
                <a:effectLst/>
                <a:latin typeface="Calibri" panose="020F0502020204030204" pitchFamily="34" charset="0"/>
              </a:rPr>
              <a:t>repeted</a:t>
            </a:r>
            <a:r>
              <a:rPr lang="en-NZ" sz="1800" b="0" i="0" dirty="0">
                <a:solidFill>
                  <a:srgbClr val="000000"/>
                </a:solidFill>
                <a:effectLst/>
                <a:latin typeface="Calibri" panose="020F0502020204030204" pitchFamily="34" charset="0"/>
              </a:rPr>
              <a:t> if necessary. Once seizures have stopped, the patient’s respiratory status should be monitored and they should be placed in the recovery position. If seizures do not stop or the patient does not return to normal after a typical post-ictal period, they should be transferred or handed over for advanced care.  </a:t>
            </a:r>
            <a:endParaRPr lang="en-US" sz="1200" dirty="0">
              <a:latin typeface="Lato"/>
              <a:ea typeface="Lato"/>
              <a:cs typeface="Lato"/>
              <a:sym typeface="Lato"/>
            </a:endParaRPr>
          </a:p>
          <a:p>
            <a:pPr marL="0" lvl="0" indent="0" rtl="0">
              <a:lnSpc>
                <a:spcPct val="115000"/>
              </a:lnSpc>
              <a:spcBef>
                <a:spcPts val="0"/>
              </a:spcBef>
              <a:buClr>
                <a:schemeClr val="dk1"/>
              </a:buClr>
              <a:buSzPct val="25000"/>
              <a:buFont typeface="Arial"/>
              <a:buNone/>
            </a:pPr>
            <a:endParaRPr lang="en-US" sz="1200" dirty="0">
              <a:latin typeface="Lato"/>
              <a:ea typeface="Lato"/>
              <a:cs typeface="Lato"/>
              <a:sym typeface="Lato"/>
            </a:endParaRPr>
          </a:p>
          <a:p>
            <a:pPr marL="228600" marR="0" lvl="0" indent="-146050" algn="l" rtl="0">
              <a:lnSpc>
                <a:spcPct val="115000"/>
              </a:lnSpc>
              <a:spcBef>
                <a:spcPts val="1000"/>
              </a:spcBef>
              <a:spcAft>
                <a:spcPts val="0"/>
              </a:spcAft>
              <a:buClr>
                <a:schemeClr val="dk1"/>
              </a:buClr>
              <a:buSzPct val="100000"/>
              <a:buFont typeface="Lato"/>
            </a:pPr>
            <a:endParaRPr lang="en-US" sz="1200" u="none" strike="noStrike" cap="none" dirty="0">
              <a:solidFill>
                <a:schemeClr val="dk1"/>
              </a:solidFill>
              <a:latin typeface="Lato"/>
              <a:ea typeface="Lato"/>
              <a:cs typeface="Lato"/>
              <a:sym typeface="Lato"/>
            </a:endParaRPr>
          </a:p>
          <a:p>
            <a:endParaRPr lang="en-US" baseline="0" dirty="0"/>
          </a:p>
        </p:txBody>
      </p:sp>
      <p:sp>
        <p:nvSpPr>
          <p:cNvPr id="4" name="Slide Number Placeholder 3"/>
          <p:cNvSpPr>
            <a:spLocks noGrp="1"/>
          </p:cNvSpPr>
          <p:nvPr>
            <p:ph type="sldNum" sz="quarter" idx="10"/>
          </p:nvPr>
        </p:nvSpPr>
        <p:spPr/>
        <p:txBody>
          <a:bodyPr/>
          <a:lstStyle/>
          <a:p>
            <a:fld id="{FE403372-DB74-7E4B-A0C5-B7F8CBD4FAC5}" type="slidenum">
              <a:rPr lang="en-US" smtClean="0"/>
              <a:t>57</a:t>
            </a:fld>
            <a:endParaRPr lang="en-US"/>
          </a:p>
        </p:txBody>
      </p:sp>
    </p:spTree>
    <p:extLst>
      <p:ext uri="{BB962C8B-B14F-4D97-AF65-F5344CB8AC3E}">
        <p14:creationId xmlns:p14="http://schemas.microsoft.com/office/powerpoint/2010/main" val="1579865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Bef>
                <a:spcPts val="0"/>
              </a:spcBef>
              <a:buSzPct val="25000"/>
              <a:buNone/>
            </a:pPr>
            <a:r>
              <a:rPr lang="en-US" sz="1800" b="0" i="0" dirty="0">
                <a:solidFill>
                  <a:srgbClr val="000000"/>
                </a:solidFill>
                <a:effectLst/>
                <a:latin typeface="Calibri" panose="020F0502020204030204" pitchFamily="34" charset="0"/>
              </a:rPr>
              <a:t>In active seizures or convulsions in a pregnant woman, empiric treatment for eclampsia should be immediately administered with magnesium sulphate. After treatment with magnesium, the patient will need to be monitored for signs of toxicity, such as weakness, slowed respirations, and low blood pressure. Additionally, these patients require emergent transfer or handover to a specialist unit. Patients with alcohol withdrawal can also present with active seizures or convulsions that should be treated similarly with benzodiazepines and glucose monitoring. </a:t>
            </a:r>
            <a:endParaRPr lang="en-US" sz="1200" dirty="0">
              <a:latin typeface="Lato"/>
              <a:ea typeface="Lato"/>
              <a:cs typeface="Lato"/>
              <a:sym typeface="Lato"/>
            </a:endParaRPr>
          </a:p>
          <a:p>
            <a:pPr marL="107950" lvl="0" indent="0">
              <a:lnSpc>
                <a:spcPct val="100000"/>
              </a:lnSpc>
              <a:spcBef>
                <a:spcPts val="0"/>
              </a:spcBef>
              <a:buNone/>
            </a:pPr>
            <a:endParaRPr lang="en-US" sz="1200" dirty="0">
              <a:latin typeface="Lato"/>
              <a:ea typeface="Lato"/>
              <a:cs typeface="Lato"/>
              <a:sym typeface="Lato"/>
            </a:endParaRPr>
          </a:p>
          <a:p>
            <a:endParaRPr lang="en-US" sz="1200" dirty="0"/>
          </a:p>
          <a:p>
            <a:pPr lvl="0" rtl="0">
              <a:lnSpc>
                <a:spcPct val="115000"/>
              </a:lnSpc>
              <a:spcBef>
                <a:spcPts val="0"/>
              </a:spcBef>
              <a:buSzPct val="100000"/>
              <a:buFont typeface="Lato"/>
            </a:pPr>
            <a:endParaRPr lang="en-US" sz="1200" dirty="0">
              <a:latin typeface="Lato"/>
              <a:ea typeface="Lato"/>
              <a:cs typeface="Lato"/>
              <a:sym typeface="Lato"/>
            </a:endParaRPr>
          </a:p>
          <a:p>
            <a:pPr lvl="0" rtl="0">
              <a:lnSpc>
                <a:spcPct val="115000"/>
              </a:lnSpc>
              <a:spcBef>
                <a:spcPts val="0"/>
              </a:spcBef>
              <a:buSzPct val="100000"/>
              <a:buFont typeface="Lato"/>
            </a:pPr>
            <a:endParaRPr lang="en-US" sz="1200" dirty="0">
              <a:latin typeface="Lato"/>
              <a:ea typeface="Lato"/>
              <a:cs typeface="Lato"/>
              <a:sym typeface="Lato"/>
            </a:endParaRPr>
          </a:p>
          <a:p>
            <a:pPr marL="0" lvl="0" indent="0" rtl="0">
              <a:lnSpc>
                <a:spcPct val="115000"/>
              </a:lnSpc>
              <a:spcBef>
                <a:spcPts val="0"/>
              </a:spcBef>
              <a:buClr>
                <a:schemeClr val="dk1"/>
              </a:buClr>
              <a:buSzPct val="25000"/>
              <a:buFont typeface="Arial"/>
              <a:buNone/>
            </a:pPr>
            <a:endParaRPr lang="en-US" sz="1200" dirty="0">
              <a:latin typeface="Lato"/>
              <a:ea typeface="Lato"/>
              <a:cs typeface="Lato"/>
              <a:sym typeface="Lato"/>
            </a:endParaRPr>
          </a:p>
          <a:p>
            <a:pPr marL="228600" marR="0" lvl="0" indent="-146050" algn="l" rtl="0">
              <a:lnSpc>
                <a:spcPct val="115000"/>
              </a:lnSpc>
              <a:spcBef>
                <a:spcPts val="1000"/>
              </a:spcBef>
              <a:spcAft>
                <a:spcPts val="0"/>
              </a:spcAft>
              <a:buClr>
                <a:schemeClr val="dk1"/>
              </a:buClr>
              <a:buSzPct val="100000"/>
              <a:buFont typeface="Lato"/>
            </a:pPr>
            <a:endParaRPr lang="en-US" sz="1200" u="none" strike="noStrike" cap="none" dirty="0">
              <a:solidFill>
                <a:schemeClr val="dk1"/>
              </a:solidFill>
              <a:latin typeface="Lato"/>
              <a:ea typeface="Lato"/>
              <a:cs typeface="Lato"/>
              <a:sym typeface="Lato"/>
            </a:endParaRPr>
          </a:p>
          <a:p>
            <a:endParaRPr lang="en-US" baseline="0" dirty="0"/>
          </a:p>
        </p:txBody>
      </p:sp>
      <p:sp>
        <p:nvSpPr>
          <p:cNvPr id="4" name="Slide Number Placeholder 3"/>
          <p:cNvSpPr>
            <a:spLocks noGrp="1"/>
          </p:cNvSpPr>
          <p:nvPr>
            <p:ph type="sldNum" sz="quarter" idx="10"/>
          </p:nvPr>
        </p:nvSpPr>
        <p:spPr/>
        <p:txBody>
          <a:bodyPr/>
          <a:lstStyle/>
          <a:p>
            <a:fld id="{FE403372-DB74-7E4B-A0C5-B7F8CBD4FAC5}" type="slidenum">
              <a:rPr lang="en-US" smtClean="0"/>
              <a:t>58</a:t>
            </a:fld>
            <a:endParaRPr lang="en-US"/>
          </a:p>
        </p:txBody>
      </p:sp>
    </p:spTree>
    <p:extLst>
      <p:ext uri="{BB962C8B-B14F-4D97-AF65-F5344CB8AC3E}">
        <p14:creationId xmlns:p14="http://schemas.microsoft.com/office/powerpoint/2010/main" val="17955777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buSzPct val="25000"/>
              <a:buNone/>
            </a:pPr>
            <a:r>
              <a:rPr lang="en-US" sz="1800" b="0" i="0" dirty="0">
                <a:solidFill>
                  <a:srgbClr val="000000"/>
                </a:solidFill>
                <a:effectLst/>
                <a:latin typeface="Calibri" panose="020F0502020204030204" pitchFamily="34" charset="0"/>
              </a:rPr>
              <a:t>For poisoning or envenomation, the management varies based on the exposure. This is why it is important to try to identify the poison, to monitor the patient closely for signs of airway or circulatory collapse, and to arrange for transfer or handover to a center that can manage poisonings and advanced support. For pesticide poisoning, the patient should be decontaminated. For snake bites, the affected area should be immobilized to limit the spread of the venom. If possible, a picture of the snake should be sent with the patient to whatever facility will be providing advanced care so that antivenom can be given if available. Unfortunately, rabies has no specific treatment and is almost always fatal once symptoms occur. </a:t>
            </a:r>
            <a:endParaRPr lang="en-US" baseline="0" dirty="0"/>
          </a:p>
          <a:p>
            <a:endParaRPr lang="en-US" baseline="0" dirty="0"/>
          </a:p>
          <a:p>
            <a:endParaRPr lang="en-US" baseline="0" dirty="0"/>
          </a:p>
          <a:p>
            <a:endParaRPr lang="en-US" sz="1200" dirty="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dirty="0">
              <a:solidFill>
                <a:schemeClr val="dk1"/>
              </a:solidFill>
              <a:latin typeface="Lato"/>
              <a:ea typeface="Lato"/>
              <a:cs typeface="Lato"/>
              <a:sym typeface="Lato"/>
            </a:endParaRPr>
          </a:p>
          <a:p>
            <a:endParaRPr lang="en-US" baseline="0" dirty="0"/>
          </a:p>
        </p:txBody>
      </p:sp>
      <p:sp>
        <p:nvSpPr>
          <p:cNvPr id="4" name="Slide Number Placeholder 3"/>
          <p:cNvSpPr>
            <a:spLocks noGrp="1"/>
          </p:cNvSpPr>
          <p:nvPr>
            <p:ph type="sldNum" sz="quarter" idx="10"/>
          </p:nvPr>
        </p:nvSpPr>
        <p:spPr/>
        <p:txBody>
          <a:bodyPr/>
          <a:lstStyle/>
          <a:p>
            <a:fld id="{FE403372-DB74-7E4B-A0C5-B7F8CBD4FAC5}" type="slidenum">
              <a:rPr lang="en-US" smtClean="0"/>
              <a:t>59</a:t>
            </a:fld>
            <a:endParaRPr lang="en-US"/>
          </a:p>
        </p:txBody>
      </p:sp>
    </p:spTree>
    <p:extLst>
      <p:ext uri="{BB962C8B-B14F-4D97-AF65-F5344CB8AC3E}">
        <p14:creationId xmlns:p14="http://schemas.microsoft.com/office/powerpoint/2010/main" val="49119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n-US" sz="1800" b="0" i="0" u="none" strike="noStrike" dirty="0">
                <a:solidFill>
                  <a:srgbClr val="000000"/>
                </a:solidFill>
                <a:effectLst/>
                <a:latin typeface="Calibri" panose="020F0502020204030204" pitchFamily="34" charset="0"/>
              </a:rPr>
              <a:t>To begin, we will always start with our ABCDE approach, treat life-threatening conditions, then take a sample history followed by a secondary examination.</a:t>
            </a:r>
            <a:r>
              <a:rPr lang="en-US" sz="1800" b="0" i="0" dirty="0">
                <a:solidFill>
                  <a:srgbClr val="000000"/>
                </a:solidFill>
                <a:effectLst/>
                <a:latin typeface="Calibri" panose="020F0502020204030204" pitchFamily="34" charset="0"/>
              </a:rPr>
              <a:t> </a:t>
            </a:r>
            <a:endParaRPr lang="en-US"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E403372-DB74-7E4B-A0C5-B7F8CBD4FAC5}" type="slidenum">
              <a:rPr lang="en-US" smtClean="0"/>
              <a:t>6</a:t>
            </a:fld>
            <a:endParaRPr lang="en-US"/>
          </a:p>
        </p:txBody>
      </p:sp>
    </p:spTree>
    <p:extLst>
      <p:ext uri="{BB962C8B-B14F-4D97-AF65-F5344CB8AC3E}">
        <p14:creationId xmlns:p14="http://schemas.microsoft.com/office/powerpoint/2010/main" val="6856034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buNone/>
            </a:pPr>
            <a:r>
              <a:rPr lang="en-US" b="0" i="0" dirty="0">
                <a:solidFill>
                  <a:srgbClr val="000000"/>
                </a:solidFill>
                <a:effectLst/>
                <a:latin typeface="WordVisi_MSFontService"/>
              </a:rPr>
              <a:t>Because patients with altered mental status may become agitated or even violent, management includes the same principles of prioritizing safety for both patients and staff as in our evaluation section. Finally, for patients with suspected trauma, we must remember to immobilize the spine and check for signs of increased pressure on the brain. </a:t>
            </a:r>
            <a:endParaRPr lang="en-US" sz="2600" dirty="0"/>
          </a:p>
        </p:txBody>
      </p:sp>
      <p:sp>
        <p:nvSpPr>
          <p:cNvPr id="4" name="Slide Number Placeholder 3"/>
          <p:cNvSpPr>
            <a:spLocks noGrp="1"/>
          </p:cNvSpPr>
          <p:nvPr>
            <p:ph type="sldNum" sz="quarter" idx="10"/>
          </p:nvPr>
        </p:nvSpPr>
        <p:spPr/>
        <p:txBody>
          <a:bodyPr/>
          <a:lstStyle/>
          <a:p>
            <a:fld id="{FE403372-DB74-7E4B-A0C5-B7F8CBD4FAC5}" type="slidenum">
              <a:rPr lang="en-US" smtClean="0"/>
              <a:t>60</a:t>
            </a:fld>
            <a:endParaRPr lang="en-US"/>
          </a:p>
        </p:txBody>
      </p:sp>
    </p:spTree>
    <p:extLst>
      <p:ext uri="{BB962C8B-B14F-4D97-AF65-F5344CB8AC3E}">
        <p14:creationId xmlns:p14="http://schemas.microsoft.com/office/powerpoint/2010/main" val="9501622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Since active convulsions are a common and life-threatening cause of altered mental status, let’s review one more time how we might approach this patient. First, we will conduct our ABCDE evaluation, maintaining the airway open to allow adequate airflow. This means nothing should be put in the mouth. Oxygen can be administered if there is concern for underlying hypoxia or for prolonged seizures to support breathing. While we protect both the patient and ourselves from injury or harm, we will check a glucose to ensure there is no hypoglycemia. If we are unable to check a glucose for any reason, glucose can be empirically administered or given as the benefit outweighs the risk. Benzodiazepines should be administered for active seizures. If there is no response to the initial benzodiazepine, up to three repeated doses can be given. However, if the patient is pregnant or recently postpartum, magnesium sulphate should be given for suspected eclampsia. Once the seizures have stopped, the patient can be placed in the recovery position. Notably, if the patient does not wake up after or between seizures or convulsions, this should be considered life-threatening. Rapid handover or transfer should be arranged.   </a:t>
            </a:r>
            <a:endParaRPr lang="en-US" sz="2600" dirty="0"/>
          </a:p>
        </p:txBody>
      </p:sp>
      <p:sp>
        <p:nvSpPr>
          <p:cNvPr id="4" name="Slide Number Placeholder 3"/>
          <p:cNvSpPr>
            <a:spLocks noGrp="1"/>
          </p:cNvSpPr>
          <p:nvPr>
            <p:ph type="sldNum" sz="quarter" idx="10"/>
          </p:nvPr>
        </p:nvSpPr>
        <p:spPr/>
        <p:txBody>
          <a:bodyPr/>
          <a:lstStyle/>
          <a:p>
            <a:fld id="{FE403372-DB74-7E4B-A0C5-B7F8CBD4FAC5}" type="slidenum">
              <a:rPr lang="en-US" smtClean="0"/>
              <a:t>61</a:t>
            </a:fld>
            <a:endParaRPr lang="en-US"/>
          </a:p>
        </p:txBody>
      </p:sp>
    </p:spTree>
    <p:extLst>
      <p:ext uri="{BB962C8B-B14F-4D97-AF65-F5344CB8AC3E}">
        <p14:creationId xmlns:p14="http://schemas.microsoft.com/office/powerpoint/2010/main" val="8586135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Question 4: [page 134 in participant workbook] List what you would do to manage these patients. </a:t>
            </a:r>
          </a:p>
          <a:p>
            <a:endParaRPr lang="en-US" dirty="0"/>
          </a:p>
          <a:p>
            <a:r>
              <a:rPr lang="en-US" dirty="0"/>
              <a:t>1. 3-year-old child with altered mental status and blood glucose of 2 mmol/L. </a:t>
            </a:r>
            <a:endParaRPr lang="en-US" dirty="0">
              <a:ea typeface="Calibri"/>
              <a:cs typeface="Calibri"/>
            </a:endParaRPr>
          </a:p>
          <a:p>
            <a:r>
              <a:rPr lang="en-US" dirty="0"/>
              <a:t>Answer: - Give glucose </a:t>
            </a:r>
          </a:p>
          <a:p>
            <a:r>
              <a:rPr lang="en-US" dirty="0"/>
              <a:t>2. 25-year-old woman with jerky movements and you suspect seizure. </a:t>
            </a:r>
          </a:p>
          <a:p>
            <a:r>
              <a:rPr lang="en-US" dirty="0"/>
              <a:t>Answer: Treat with benzodiazepine and monitor - check glucose - place in recovery position - obtain pregnancy history </a:t>
            </a:r>
          </a:p>
          <a:p>
            <a:r>
              <a:rPr lang="en-US" dirty="0"/>
              <a:t>3. 50-year-old man brought in after falling from a roof with headache and altered mental status. </a:t>
            </a:r>
            <a:endParaRPr lang="en-US" dirty="0">
              <a:ea typeface="Calibri" panose="020F0502020204030204"/>
              <a:cs typeface="Calibri" panose="020F0502020204030204"/>
            </a:endParaRPr>
          </a:p>
          <a:p>
            <a:r>
              <a:rPr lang="en-US" dirty="0"/>
              <a:t>Answer: immobilize spine and evaluate for signs of increased pressure on the brain </a:t>
            </a:r>
            <a:endParaRPr lang="en-US" dirty="0">
              <a:ea typeface="Calibri"/>
              <a:cs typeface="Calibri"/>
            </a:endParaRPr>
          </a:p>
          <a:p>
            <a:endParaRPr lang="en-US" dirty="0">
              <a:ea typeface="Calibri"/>
              <a:cs typeface="Calibri"/>
            </a:endParaRPr>
          </a:p>
          <a:p>
            <a:r>
              <a:rPr lang="en-US" baseline="0" dirty="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Title: </a:t>
            </a:r>
            <a:r>
              <a:rPr lang="en-US" sz="900" b="0" i="0" kern="1200" dirty="0">
                <a:solidFill>
                  <a:schemeClr val="tx1"/>
                </a:solidFill>
                <a:effectLst/>
                <a:latin typeface="+mn-lt"/>
                <a:ea typeface="+mn-ea"/>
                <a:cs typeface="+mn-cs"/>
              </a:rPr>
              <a:t>Deep thought</a:t>
            </a:r>
            <a:r>
              <a:rPr lang="en-US" sz="9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Creator:GDL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https://openclipart.org/detail/221707/deep-thought</a:t>
            </a:r>
          </a:p>
          <a:p>
            <a:r>
              <a:rPr lang="en-US" sz="1200" b="0" i="0" kern="1200" dirty="0">
                <a:solidFill>
                  <a:schemeClr val="tx1"/>
                </a:solidFill>
                <a:effectLst/>
                <a:latin typeface="+mn-lt"/>
                <a:ea typeface="+mn-ea"/>
                <a:cs typeface="+mn-cs"/>
              </a:rPr>
              <a:t>Copyright information: Creative </a:t>
            </a:r>
            <a:r>
              <a:rPr lang="en-US" sz="1200" b="0" i="0" kern="1200" dirty="0" err="1">
                <a:solidFill>
                  <a:schemeClr val="tx1"/>
                </a:solidFill>
                <a:effectLst/>
                <a:latin typeface="+mn-lt"/>
                <a:ea typeface="+mn-ea"/>
                <a:cs typeface="+mn-cs"/>
              </a:rPr>
              <a:t>Commonz</a:t>
            </a:r>
            <a:r>
              <a:rPr lang="en-US" sz="1200" b="0" i="0" kern="1200" dirty="0">
                <a:solidFill>
                  <a:schemeClr val="tx1"/>
                </a:solidFill>
                <a:effectLst/>
                <a:latin typeface="+mn-lt"/>
                <a:ea typeface="+mn-ea"/>
                <a:cs typeface="+mn-cs"/>
              </a:rPr>
              <a:t> Zero</a:t>
            </a:r>
            <a:r>
              <a:rPr lang="en-US" sz="1200" b="0" i="0" kern="1200" baseline="0" dirty="0">
                <a:solidFill>
                  <a:schemeClr val="tx1"/>
                </a:solidFill>
                <a:effectLst/>
                <a:latin typeface="+mn-lt"/>
                <a:ea typeface="+mn-ea"/>
                <a:cs typeface="+mn-cs"/>
              </a:rPr>
              <a:t> 1.0 Public Domain License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62</a:t>
            </a:fld>
            <a:endParaRPr lang="en-US"/>
          </a:p>
        </p:txBody>
      </p:sp>
    </p:spTree>
    <p:extLst>
      <p:ext uri="{BB962C8B-B14F-4D97-AF65-F5344CB8AC3E}">
        <p14:creationId xmlns:p14="http://schemas.microsoft.com/office/powerpoint/2010/main" val="12980079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0" i="0" dirty="0">
                <a:solidFill>
                  <a:srgbClr val="000000"/>
                </a:solidFill>
                <a:effectLst/>
                <a:latin typeface="Calibri" panose="020F0502020204030204" pitchFamily="34" charset="0"/>
              </a:rPr>
              <a:t>Several special considerations exist for the evaluation and management of children with altered mental status. Signs of AMS can be subtle in children, such as increased sleepiness or less interactivity. It is especially important to gather information from the parent or other caregiver about the child’s baseline mental status, level of alertness, interactivity, and normal behaviour.  As with all patients, ABCDE evaluation should occur first. However, children may have normal vital signs for longer than adult patients followed by a very rapid deterioration.   </a:t>
            </a:r>
            <a:endParaRPr lang="en-US"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ct val="25000"/>
              <a:buFont typeface="Arial"/>
              <a:buNone/>
            </a:pPr>
            <a:endParaRPr lang="en-US" sz="1200" b="0" i="0" u="sng"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400" b="0" i="0" u="sng" strike="noStrike" cap="none" dirty="0">
              <a:solidFill>
                <a:schemeClr val="dk1"/>
              </a:solidFill>
              <a:latin typeface="+mn-lt"/>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14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63</a:t>
            </a:fld>
            <a:endParaRPr lang="en-US"/>
          </a:p>
        </p:txBody>
      </p:sp>
    </p:spTree>
    <p:extLst>
      <p:ext uri="{BB962C8B-B14F-4D97-AF65-F5344CB8AC3E}">
        <p14:creationId xmlns:p14="http://schemas.microsoft.com/office/powerpoint/2010/main" val="503506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n-NZ" sz="1800" b="0" i="0" dirty="0">
                <a:solidFill>
                  <a:srgbClr val="000000"/>
                </a:solidFill>
                <a:effectLst/>
                <a:latin typeface="Calibri" panose="020F0502020204030204" pitchFamily="34" charset="0"/>
              </a:rPr>
              <a:t>Hypoglycaemia can occur frequently in children with severe illness, causing AMS, so checking a glucose level is critical. If unable to check a level, glucose should be given to paediatric patients with severe illness. Hypoxia can occur as a result of many conditions including respiratory infections and shock, in children of all ages. </a:t>
            </a:r>
            <a:r>
              <a:rPr lang="en-NZ" sz="1800" b="0" i="0" dirty="0" err="1">
                <a:solidFill>
                  <a:srgbClr val="000000"/>
                </a:solidFill>
                <a:effectLst/>
                <a:latin typeface="Calibri" panose="020F0502020204030204" pitchFamily="34" charset="0"/>
              </a:rPr>
              <a:t>Newborns</a:t>
            </a:r>
            <a:r>
              <a:rPr lang="en-NZ" sz="1800" b="0" i="0" dirty="0">
                <a:solidFill>
                  <a:srgbClr val="000000"/>
                </a:solidFill>
                <a:effectLst/>
                <a:latin typeface="Calibri" panose="020F0502020204030204" pitchFamily="34" charset="0"/>
              </a:rPr>
              <a:t> are at particular risk from birth complications, infections or there may be rare underlying heart problems. </a:t>
            </a:r>
            <a:endParaRPr lang="en-US" sz="1900" dirty="0">
              <a:latin typeface="Lato"/>
              <a:ea typeface="Lato"/>
              <a:cs typeface="Lato"/>
              <a:sym typeface="Lato"/>
            </a:endParaRPr>
          </a:p>
          <a:p>
            <a:pPr marL="450850" indent="-342900"/>
            <a:endParaRPr lang="en-US" sz="19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64</a:t>
            </a:fld>
            <a:endParaRPr lang="en-US"/>
          </a:p>
        </p:txBody>
      </p:sp>
    </p:spTree>
    <p:extLst>
      <p:ext uri="{BB962C8B-B14F-4D97-AF65-F5344CB8AC3E}">
        <p14:creationId xmlns:p14="http://schemas.microsoft.com/office/powerpoint/2010/main" val="4714552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As with adults, hyperthermia with AMS can indicate infection, heat exposure, exertion, seizure or convulsion, hormonal imbalance, or poisoning as underlying causes. Hypothermia with AMS is also associated with infection in children, as well as with drug intoxication, cold exposure, and hormonal imbalance. Young infants are more likely to be affected by hypothermia and temperature variation, so care should be taken to ensure that heat loss is prevented using coverage with blankets and hats, or skin-to-skin contact. </a:t>
            </a:r>
            <a:endParaRPr lang="en-US" sz="19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65</a:t>
            </a:fld>
            <a:endParaRPr lang="en-US"/>
          </a:p>
        </p:txBody>
      </p:sp>
    </p:spTree>
    <p:extLst>
      <p:ext uri="{BB962C8B-B14F-4D97-AF65-F5344CB8AC3E}">
        <p14:creationId xmlns:p14="http://schemas.microsoft.com/office/powerpoint/2010/main" val="15883156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n-US" sz="1800" b="0" i="0" dirty="0">
                <a:solidFill>
                  <a:srgbClr val="000000"/>
                </a:solidFill>
                <a:effectLst/>
                <a:latin typeface="Calibri" panose="020F0502020204030204" pitchFamily="34" charset="0"/>
              </a:rPr>
              <a:t>Though seizures or convulsions in children can be associated with infection, hypoglycemia, hyponatremia, and poisoning similar to adults, they can also occur due to fever alone in this population. Importantly, accidental and non-accidental trauma should always be considered in children with convulsions. Brain or central nervous system infections may present with bulging of the fontanelle in children under 1 year old or with rash on the legs/abdomen in children of all ages. Antibiotics should not be delayed in any children suspected serious bacterial infection. </a:t>
            </a:r>
            <a:endParaRPr lang="en-US" sz="2000" b="0" i="0" kern="1200" dirty="0">
              <a:solidFill>
                <a:schemeClr val="tx1"/>
              </a:solidFill>
              <a:effectLst/>
              <a:latin typeface="+mn-lt"/>
              <a:ea typeface="+mn-ea"/>
              <a:cs typeface="+mn-cs"/>
            </a:endParaRPr>
          </a:p>
          <a:p>
            <a:endParaRPr lang="en-US" sz="2000" dirty="0"/>
          </a:p>
          <a:p>
            <a:pPr marL="457200" marR="0" lvl="0" indent="-171450" algn="l" rtl="0">
              <a:lnSpc>
                <a:spcPct val="115000"/>
              </a:lnSpc>
              <a:spcBef>
                <a:spcPts val="500"/>
              </a:spcBef>
              <a:spcAft>
                <a:spcPts val="0"/>
              </a:spcAft>
              <a:buClr>
                <a:schemeClr val="dk1"/>
              </a:buClr>
              <a:buSzPct val="100000"/>
              <a:buFont typeface="Lato"/>
            </a:pPr>
            <a:endParaRPr lang="en-US" sz="2000" b="0" i="0" u="none" strike="noStrike" cap="none" dirty="0">
              <a:solidFill>
                <a:schemeClr val="dk1"/>
              </a:solidFill>
              <a:latin typeface="Lato"/>
              <a:ea typeface="Lato"/>
              <a:cs typeface="Lato"/>
              <a:sym typeface="Lato"/>
            </a:endParaRPr>
          </a:p>
          <a:p>
            <a:pPr marL="450850" indent="-342900"/>
            <a:endParaRPr lang="en-US" sz="1900" dirty="0">
              <a:latin typeface="Lato"/>
              <a:ea typeface="Lato"/>
              <a:cs typeface="Lato"/>
              <a:sym typeface="Lato"/>
            </a:endParaRPr>
          </a:p>
          <a:p>
            <a:pPr marL="107950" marR="0" lvl="0" indent="0" algn="l" rtl="0">
              <a:lnSpc>
                <a:spcPct val="90000"/>
              </a:lnSpc>
              <a:spcBef>
                <a:spcPts val="1000"/>
              </a:spcBef>
              <a:spcAft>
                <a:spcPts val="0"/>
              </a:spcAft>
              <a:buSzPct val="100000"/>
              <a:buNone/>
            </a:pPr>
            <a:endParaRPr lang="en-US" sz="1900" dirty="0">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66</a:t>
            </a:fld>
            <a:endParaRPr lang="en-US"/>
          </a:p>
        </p:txBody>
      </p:sp>
    </p:spTree>
    <p:extLst>
      <p:ext uri="{BB962C8B-B14F-4D97-AF65-F5344CB8AC3E}">
        <p14:creationId xmlns:p14="http://schemas.microsoft.com/office/powerpoint/2010/main" val="7902884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sz="1800" b="0" i="0" dirty="0">
                <a:solidFill>
                  <a:srgbClr val="000000"/>
                </a:solidFill>
                <a:effectLst/>
                <a:latin typeface="Calibri" panose="020F0502020204030204" pitchFamily="34" charset="0"/>
              </a:rPr>
              <a:t>Children can become dehydrated very quickly, leading to poor perfusion and altered mental status in severe cases. </a:t>
            </a:r>
            <a:r>
              <a:rPr lang="en-US" sz="1800" b="0" i="0" dirty="0" err="1">
                <a:solidFill>
                  <a:srgbClr val="000000"/>
                </a:solidFill>
                <a:effectLst/>
                <a:latin typeface="Calibri" panose="020F0502020204030204" pitchFamily="34" charset="0"/>
              </a:rPr>
              <a:t>Paediatric</a:t>
            </a:r>
            <a:r>
              <a:rPr lang="en-US" sz="1800" b="0" i="0" dirty="0">
                <a:solidFill>
                  <a:srgbClr val="000000"/>
                </a:solidFill>
                <a:effectLst/>
                <a:latin typeface="Calibri" panose="020F0502020204030204" pitchFamily="34" charset="0"/>
              </a:rPr>
              <a:t> exam findings for dehydration, include abnormal skin pinch, dry mucous membranes, nonspecific irritability, sunken or depressed fontanelle in children under 1 year old, slow capillary refill, cool or cold extremities, tachycardia, and hypotension. IV fluid should be administered with frequent reassessment in this case. </a:t>
            </a:r>
            <a:endParaRPr lang="en-US" sz="2000" b="0" i="0" kern="1200" dirty="0">
              <a:solidFill>
                <a:schemeClr val="tx1"/>
              </a:solidFill>
              <a:effectLst/>
              <a:latin typeface="+mn-lt"/>
              <a:ea typeface="+mn-ea"/>
              <a:cs typeface="+mn-cs"/>
            </a:endParaRPr>
          </a:p>
          <a:p>
            <a:endParaRPr lang="en-US" sz="2000" dirty="0"/>
          </a:p>
          <a:p>
            <a:pPr marL="457200" marR="0" lvl="0" indent="-171450" algn="l" rtl="0">
              <a:lnSpc>
                <a:spcPct val="115000"/>
              </a:lnSpc>
              <a:spcBef>
                <a:spcPts val="500"/>
              </a:spcBef>
              <a:spcAft>
                <a:spcPts val="0"/>
              </a:spcAft>
              <a:buClr>
                <a:schemeClr val="dk1"/>
              </a:buClr>
              <a:buSzPct val="100000"/>
              <a:buFont typeface="Lato"/>
            </a:pPr>
            <a:endParaRPr lang="en-US" sz="2000" b="0" i="0" u="none" strike="noStrike" cap="none" dirty="0">
              <a:solidFill>
                <a:schemeClr val="dk1"/>
              </a:solidFill>
              <a:latin typeface="Lato"/>
              <a:ea typeface="Lato"/>
              <a:cs typeface="Lato"/>
              <a:sym typeface="Lato"/>
            </a:endParaRPr>
          </a:p>
          <a:p>
            <a:pPr marL="450850" indent="-342900"/>
            <a:endParaRPr lang="en-US" sz="1900" dirty="0">
              <a:latin typeface="Lato"/>
              <a:ea typeface="Lato"/>
              <a:cs typeface="Lato"/>
              <a:sym typeface="Lato"/>
            </a:endParaRPr>
          </a:p>
          <a:p>
            <a:pPr marL="107950" marR="0" lvl="0" indent="0" algn="l" rtl="0">
              <a:lnSpc>
                <a:spcPct val="90000"/>
              </a:lnSpc>
              <a:spcBef>
                <a:spcPts val="1000"/>
              </a:spcBef>
              <a:spcAft>
                <a:spcPts val="0"/>
              </a:spcAft>
              <a:buSzPct val="100000"/>
              <a:buNone/>
            </a:pPr>
            <a:endParaRPr lang="en-US" sz="1900" dirty="0">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67</a:t>
            </a:fld>
            <a:endParaRPr lang="en-US"/>
          </a:p>
        </p:txBody>
      </p:sp>
    </p:spTree>
    <p:extLst>
      <p:ext uri="{BB962C8B-B14F-4D97-AF65-F5344CB8AC3E}">
        <p14:creationId xmlns:p14="http://schemas.microsoft.com/office/powerpoint/2010/main" val="10713409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n-US" sz="1800" b="0" i="0" dirty="0">
                <a:solidFill>
                  <a:srgbClr val="000000"/>
                </a:solidFill>
                <a:effectLst/>
                <a:latin typeface="Calibri" panose="020F0502020204030204" pitchFamily="34" charset="0"/>
              </a:rPr>
              <a:t>Malaria can also present more severely in children compared to adults with findings of severe </a:t>
            </a:r>
            <a:r>
              <a:rPr lang="en-US" sz="1800" b="0" i="0" dirty="0" err="1">
                <a:solidFill>
                  <a:srgbClr val="000000"/>
                </a:solidFill>
                <a:effectLst/>
                <a:latin typeface="Calibri" panose="020F0502020204030204" pitchFamily="34" charset="0"/>
              </a:rPr>
              <a:t>anaemia</a:t>
            </a:r>
            <a:r>
              <a:rPr lang="en-US" sz="1800" b="0" i="0" dirty="0">
                <a:solidFill>
                  <a:srgbClr val="000000"/>
                </a:solidFill>
                <a:effectLst/>
                <a:latin typeface="Calibri" panose="020F0502020204030204" pitchFamily="34" charset="0"/>
              </a:rPr>
              <a:t>, convulsions, unconsciousness or coma, and hypoglycemia.   </a:t>
            </a:r>
            <a:endParaRPr lang="en-US" sz="2000" b="0" i="0" kern="1200" baseline="0" dirty="0">
              <a:solidFill>
                <a:schemeClr val="tx1"/>
              </a:solidFill>
              <a:effectLst/>
              <a:latin typeface="+mn-lt"/>
              <a:ea typeface="+mn-ea"/>
              <a:cs typeface="+mn-cs"/>
            </a:endParaRPr>
          </a:p>
          <a:p>
            <a:endParaRPr lang="en-US" sz="2000" b="0" i="0" kern="1200" baseline="0" dirty="0">
              <a:solidFill>
                <a:schemeClr val="tx1"/>
              </a:solidFill>
              <a:effectLst/>
              <a:latin typeface="+mn-lt"/>
              <a:ea typeface="+mn-ea"/>
              <a:cs typeface="+mn-cs"/>
            </a:endParaRPr>
          </a:p>
          <a:p>
            <a:pPr marL="0" marR="0" lvl="0" indent="0" algn="l" rtl="0">
              <a:lnSpc>
                <a:spcPct val="90000"/>
              </a:lnSpc>
              <a:spcBef>
                <a:spcPts val="0"/>
              </a:spcBef>
              <a:spcAft>
                <a:spcPts val="0"/>
              </a:spcAft>
              <a:buClr>
                <a:schemeClr val="dk1"/>
              </a:buClr>
              <a:buSzPct val="25000"/>
              <a:buFont typeface="Arial"/>
              <a:buNone/>
            </a:pPr>
            <a:endParaRPr lang="en-US" sz="2000" dirty="0"/>
          </a:p>
          <a:p>
            <a:endParaRPr lang="en-US" sz="2000" b="0" i="0" kern="1200" dirty="0">
              <a:solidFill>
                <a:schemeClr val="tx1"/>
              </a:solidFill>
              <a:effectLst/>
              <a:latin typeface="+mn-lt"/>
              <a:ea typeface="+mn-ea"/>
              <a:cs typeface="+mn-cs"/>
            </a:endParaRPr>
          </a:p>
          <a:p>
            <a:endParaRPr lang="en-US" sz="2000" dirty="0"/>
          </a:p>
          <a:p>
            <a:pPr marL="457200" marR="0" lvl="0" indent="-171450" algn="l" rtl="0">
              <a:lnSpc>
                <a:spcPct val="115000"/>
              </a:lnSpc>
              <a:spcBef>
                <a:spcPts val="500"/>
              </a:spcBef>
              <a:spcAft>
                <a:spcPts val="0"/>
              </a:spcAft>
              <a:buClr>
                <a:schemeClr val="dk1"/>
              </a:buClr>
              <a:buSzPct val="100000"/>
              <a:buFont typeface="Lato"/>
            </a:pPr>
            <a:endParaRPr lang="en-US" sz="2000" b="0" i="0" u="none" strike="noStrike" cap="none" dirty="0">
              <a:solidFill>
                <a:schemeClr val="dk1"/>
              </a:solidFill>
              <a:latin typeface="Lato"/>
              <a:ea typeface="Lato"/>
              <a:cs typeface="Lato"/>
              <a:sym typeface="Lato"/>
            </a:endParaRPr>
          </a:p>
          <a:p>
            <a:pPr marL="450850" indent="-342900"/>
            <a:endParaRPr lang="en-US" sz="1900" dirty="0">
              <a:latin typeface="Lato"/>
              <a:ea typeface="Lato"/>
              <a:cs typeface="Lato"/>
              <a:sym typeface="Lato"/>
            </a:endParaRPr>
          </a:p>
          <a:p>
            <a:pPr marL="107950" marR="0" lvl="0" indent="0" algn="l" rtl="0">
              <a:lnSpc>
                <a:spcPct val="90000"/>
              </a:lnSpc>
              <a:spcBef>
                <a:spcPts val="1000"/>
              </a:spcBef>
              <a:spcAft>
                <a:spcPts val="0"/>
              </a:spcAft>
              <a:buSzPct val="100000"/>
              <a:buNone/>
            </a:pPr>
            <a:endParaRPr lang="en-US" sz="1900" dirty="0">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68</a:t>
            </a:fld>
            <a:endParaRPr lang="en-US"/>
          </a:p>
        </p:txBody>
      </p:sp>
    </p:spTree>
    <p:extLst>
      <p:ext uri="{BB962C8B-B14F-4D97-AF65-F5344CB8AC3E}">
        <p14:creationId xmlns:p14="http://schemas.microsoft.com/office/powerpoint/2010/main" val="3721031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0" i="0" dirty="0">
                <a:solidFill>
                  <a:srgbClr val="000000"/>
                </a:solidFill>
                <a:effectLst/>
                <a:latin typeface="Calibri" panose="020F0502020204030204" pitchFamily="34" charset="0"/>
              </a:rPr>
              <a:t>Ingestions are also quite common in children, especially children under six years old. Any additional information from family or from direct inspection of the materials will be helpful to identify the substance, timing, and quantity of ingestion. A focused exam should check for signs of burns in and around the mouth, as well as for stridor or other evidence of difficulty in breathing or swallowing. Patients should be monitored very closely and consultation with advanced provider should be pursued immediately given the severity of poisonings in children.   </a:t>
            </a:r>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69</a:t>
            </a:fld>
            <a:endParaRPr lang="en-US"/>
          </a:p>
        </p:txBody>
      </p:sp>
    </p:spTree>
    <p:extLst>
      <p:ext uri="{BB962C8B-B14F-4D97-AF65-F5344CB8AC3E}">
        <p14:creationId xmlns:p14="http://schemas.microsoft.com/office/powerpoint/2010/main" val="208261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So to begin our ABCDE approach, we must remember that patients with altered mental status may not be able to protect their airways and may be at risk of choking. In regard to breathing, we mentioned that hypoxia can be an underlying cause of altered mental status, so it will be critical to look for signs of difficulty in breathing, such as abnormal muscle use during breathing or the blue coloring of the skin known as cyanosis. Abnormal breathing patterns can also point to underlying causes like diabetic ketoacidosis or poisoning. Turning to circulation, we know that lack of perfusion to the brain is a common cause of altered mental status, so we must always check for signs of shock, such as low blood pressure, elevated heart rate, and delayed capillary refill. </a:t>
            </a:r>
            <a:endParaRPr lang="en-US" sz="12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9131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Question 5: [page 136 in participant workbook] </a:t>
            </a:r>
          </a:p>
          <a:p>
            <a:r>
              <a:rPr lang="en-US" dirty="0"/>
              <a:t>How would you assess for brain infection in a child? </a:t>
            </a:r>
          </a:p>
          <a:p>
            <a:r>
              <a:rPr lang="en-US" dirty="0">
                <a:ea typeface="Calibri"/>
                <a:cs typeface="Calibri"/>
              </a:rPr>
              <a:t>Answer: </a:t>
            </a:r>
            <a:r>
              <a:rPr lang="en-US" dirty="0"/>
              <a:t>Look for bulging or swollen fontanelle (if less than 1 year old) and/or rash to the legs and lower abdomen. </a:t>
            </a:r>
            <a:endParaRPr lang="en-US" dirty="0">
              <a:ea typeface="Calibri"/>
              <a:cs typeface="Calibri"/>
            </a:endParaRPr>
          </a:p>
          <a:p>
            <a:endParaRPr lang="en-US" dirty="0"/>
          </a:p>
          <a:p>
            <a:r>
              <a:rPr lang="en-US" dirty="0"/>
              <a:t>Why does hypoglycemia occur frequently in severely ill children? </a:t>
            </a:r>
          </a:p>
          <a:p>
            <a:r>
              <a:rPr lang="en-US" dirty="0"/>
              <a:t>Answer: Due to increased use to glucose in the body when the patient is ill, decreased food/drink intake and decreased glucose stores in the body.</a:t>
            </a:r>
          </a:p>
          <a:p>
            <a:r>
              <a:rPr lang="en-US" dirty="0"/>
              <a:t> </a:t>
            </a:r>
          </a:p>
          <a:p>
            <a:r>
              <a:rPr lang="en-US" dirty="0"/>
              <a:t>Seizures/convulsions in young children can be a sign of what? </a:t>
            </a:r>
          </a:p>
          <a:p>
            <a:r>
              <a:rPr lang="en-US" dirty="0"/>
              <a:t>Answer: Can be a sign of serious infection or hypoglycemia (or due to the fever itself). </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US" baseline="0" dirty="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Title: </a:t>
            </a:r>
            <a:r>
              <a:rPr lang="en-US" sz="900" b="0" i="0" kern="1200" dirty="0">
                <a:solidFill>
                  <a:schemeClr val="tx1"/>
                </a:solidFill>
                <a:effectLst/>
                <a:latin typeface="+mn-lt"/>
                <a:ea typeface="+mn-ea"/>
                <a:cs typeface="+mn-cs"/>
              </a:rPr>
              <a:t>Deep thought</a:t>
            </a:r>
            <a:r>
              <a:rPr lang="en-US" sz="9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Creator:GDL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https://openclipart.org/detail/221707/deep-thought</a:t>
            </a:r>
          </a:p>
          <a:p>
            <a:r>
              <a:rPr lang="en-US" sz="1200" b="0" i="0" kern="1200" dirty="0">
                <a:solidFill>
                  <a:schemeClr val="tx1"/>
                </a:solidFill>
                <a:effectLst/>
                <a:latin typeface="+mn-lt"/>
                <a:ea typeface="+mn-ea"/>
                <a:cs typeface="+mn-cs"/>
              </a:rPr>
              <a:t>Copyright information: Creative </a:t>
            </a:r>
            <a:r>
              <a:rPr lang="en-US" sz="1200" b="0" i="0" kern="1200" dirty="0" err="1">
                <a:solidFill>
                  <a:schemeClr val="tx1"/>
                </a:solidFill>
                <a:effectLst/>
                <a:latin typeface="+mn-lt"/>
                <a:ea typeface="+mn-ea"/>
                <a:cs typeface="+mn-cs"/>
              </a:rPr>
              <a:t>Commonz</a:t>
            </a:r>
            <a:r>
              <a:rPr lang="en-US" sz="1200" b="0" i="0" kern="1200" dirty="0">
                <a:solidFill>
                  <a:schemeClr val="tx1"/>
                </a:solidFill>
                <a:effectLst/>
                <a:latin typeface="+mn-lt"/>
                <a:ea typeface="+mn-ea"/>
                <a:cs typeface="+mn-cs"/>
              </a:rPr>
              <a:t> Zero</a:t>
            </a:r>
            <a:r>
              <a:rPr lang="en-US" sz="1200" b="0" i="0" kern="1200" baseline="0" dirty="0">
                <a:solidFill>
                  <a:schemeClr val="tx1"/>
                </a:solidFill>
                <a:effectLst/>
                <a:latin typeface="+mn-lt"/>
                <a:ea typeface="+mn-ea"/>
                <a:cs typeface="+mn-cs"/>
              </a:rPr>
              <a:t> 1.0 Public Domain License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70</a:t>
            </a:fld>
            <a:endParaRPr lang="en-US"/>
          </a:p>
        </p:txBody>
      </p:sp>
    </p:spTree>
    <p:extLst>
      <p:ext uri="{BB962C8B-B14F-4D97-AF65-F5344CB8AC3E}">
        <p14:creationId xmlns:p14="http://schemas.microsoft.com/office/powerpoint/2010/main" val="2789188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800" b="0" i="0" dirty="0">
                <a:solidFill>
                  <a:srgbClr val="000000"/>
                </a:solidFill>
                <a:effectLst/>
                <a:latin typeface="Calibri" panose="020F0502020204030204" pitchFamily="34" charset="0"/>
              </a:rPr>
              <a:t>Ultimately, disposition of the patient depends on the underlying cause of altered mental status. As a general rule, causes that are not rapidly corrected or may return despite initial correction such as with hypoglycemia or opioid overdose, need management in a hospital. Patients with AMS should be monitored closely for airway problems. Handover or transfer should be considered. </a:t>
            </a:r>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71</a:t>
            </a:fld>
            <a:endParaRPr lang="en-US"/>
          </a:p>
        </p:txBody>
      </p:sp>
    </p:spTree>
    <p:extLst>
      <p:ext uri="{BB962C8B-B14F-4D97-AF65-F5344CB8AC3E}">
        <p14:creationId xmlns:p14="http://schemas.microsoft.com/office/powerpoint/2010/main" val="1050447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 you have any questions on altered mental status?</a:t>
            </a: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72</a:t>
            </a:fld>
            <a:endParaRPr lang="en-US"/>
          </a:p>
        </p:txBody>
      </p:sp>
    </p:spTree>
    <p:extLst>
      <p:ext uri="{BB962C8B-B14F-4D97-AF65-F5344CB8AC3E}">
        <p14:creationId xmlns:p14="http://schemas.microsoft.com/office/powerpoint/2010/main" val="20720708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Calibri"/>
              </a:rPr>
              <a:t>Review the </a:t>
            </a:r>
            <a:r>
              <a:rPr lang="en-NZ" sz="1800" kern="100" dirty="0" err="1">
                <a:effectLst/>
                <a:latin typeface="Calibri" panose="020F0502020204030204" pitchFamily="34" charset="0"/>
                <a:ea typeface="Calibri" panose="020F0502020204030204" pitchFamily="34" charset="0"/>
                <a:cs typeface="Calibri"/>
              </a:rPr>
              <a:t>Quickcards</a:t>
            </a:r>
            <a:r>
              <a:rPr lang="en-NZ" sz="1800" kern="100" dirty="0">
                <a:effectLst/>
                <a:latin typeface="Calibri" panose="020F0502020204030204" pitchFamily="34" charset="0"/>
                <a:ea typeface="Calibri" panose="020F0502020204030204" pitchFamily="34" charset="0"/>
                <a:cs typeface="Calibri"/>
              </a:rPr>
              <a:t> in the BEC manual. </a:t>
            </a: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27328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section for key ABCDE findings in the patient with altered mental status. </a:t>
            </a:r>
          </a:p>
        </p:txBody>
      </p:sp>
      <p:sp>
        <p:nvSpPr>
          <p:cNvPr id="4" name="Slide Number Placeholder 3"/>
          <p:cNvSpPr>
            <a:spLocks noGrp="1"/>
          </p:cNvSpPr>
          <p:nvPr>
            <p:ph type="sldNum" sz="quarter" idx="10"/>
          </p:nvPr>
        </p:nvSpPr>
        <p:spPr/>
        <p:txBody>
          <a:bodyPr/>
          <a:lstStyle/>
          <a:p>
            <a:fld id="{FE403372-DB74-7E4B-A0C5-B7F8CBD4FAC5}" type="slidenum">
              <a:rPr lang="en-US" smtClean="0"/>
              <a:t>74</a:t>
            </a:fld>
            <a:endParaRPr lang="en-US"/>
          </a:p>
        </p:txBody>
      </p:sp>
    </p:spTree>
    <p:extLst>
      <p:ext uri="{BB962C8B-B14F-4D97-AF65-F5344CB8AC3E}">
        <p14:creationId xmlns:p14="http://schemas.microsoft.com/office/powerpoint/2010/main" val="17290244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key findings from the SAMPLE history and secondary exam. </a:t>
            </a:r>
          </a:p>
        </p:txBody>
      </p:sp>
      <p:sp>
        <p:nvSpPr>
          <p:cNvPr id="4" name="Slide Number Placeholder 3"/>
          <p:cNvSpPr>
            <a:spLocks noGrp="1"/>
          </p:cNvSpPr>
          <p:nvPr>
            <p:ph type="sldNum" sz="quarter" idx="10"/>
          </p:nvPr>
        </p:nvSpPr>
        <p:spPr/>
        <p:txBody>
          <a:bodyPr/>
          <a:lstStyle/>
          <a:p>
            <a:fld id="{FE403372-DB74-7E4B-A0C5-B7F8CBD4FAC5}" type="slidenum">
              <a:rPr lang="en-US" smtClean="0"/>
              <a:t>75</a:t>
            </a:fld>
            <a:endParaRPr lang="en-US"/>
          </a:p>
        </p:txBody>
      </p:sp>
    </p:spTree>
    <p:extLst>
      <p:ext uri="{BB962C8B-B14F-4D97-AF65-F5344CB8AC3E}">
        <p14:creationId xmlns:p14="http://schemas.microsoft.com/office/powerpoint/2010/main" val="8638835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Critical actions for high-risk conditions, paediatric considerations and disposition considerations for patients with altered mental status are also highlighted. </a:t>
            </a:r>
            <a:endParaRPr lang="en-GB" dirty="0"/>
          </a:p>
        </p:txBody>
      </p:sp>
      <p:sp>
        <p:nvSpPr>
          <p:cNvPr id="4" name="Slide Number Placeholder 3"/>
          <p:cNvSpPr>
            <a:spLocks noGrp="1"/>
          </p:cNvSpPr>
          <p:nvPr>
            <p:ph type="sldNum" sz="quarter" idx="5"/>
          </p:nvPr>
        </p:nvSpPr>
        <p:spPr/>
        <p:txBody>
          <a:bodyPr/>
          <a:lstStyle/>
          <a:p>
            <a:fld id="{15FBABD9-F3A4-40E5-9467-27D8F24264E1}" type="slidenum">
              <a:rPr lang="en-GB" smtClean="0"/>
              <a:t>76</a:t>
            </a:fld>
            <a:endParaRPr lang="en-GB"/>
          </a:p>
        </p:txBody>
      </p:sp>
    </p:spTree>
    <p:extLst>
      <p:ext uri="{BB962C8B-B14F-4D97-AF65-F5344CB8AC3E}">
        <p14:creationId xmlns:p14="http://schemas.microsoft.com/office/powerpoint/2010/main" val="32865601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buFont typeface="Arial,Sans-Serif" panose="020B0604020202020204" pitchFamily="34" charset="0"/>
            </a:pPr>
            <a:r>
              <a:rPr lang="en-NZ" sz="2800" b="0" i="0" dirty="0">
                <a:solidFill>
                  <a:srgbClr val="000000"/>
                </a:solidFill>
                <a:effectLst/>
                <a:latin typeface="Segoe UI" panose="020B0502040204020203" pitchFamily="34" charset="0"/>
              </a:rPr>
              <a:t>In this presentation we have covered </a:t>
            </a:r>
            <a:r>
              <a:rPr lang="en-US" sz="2800" b="0" i="0" dirty="0">
                <a:solidFill>
                  <a:srgbClr val="000000"/>
                </a:solidFill>
                <a:effectLst/>
                <a:latin typeface="Source Sans Pro"/>
                <a:ea typeface="Source Sans Pro"/>
                <a:cs typeface="Arial"/>
              </a:rPr>
              <a:t>h</a:t>
            </a:r>
            <a:r>
              <a:rPr lang="en-US" sz="2800" dirty="0">
                <a:latin typeface="Source Sans Pro"/>
                <a:ea typeface="Source Sans Pro"/>
                <a:cs typeface="Arial"/>
              </a:rPr>
              <a:t>ow to apply a SAMPLE history to a patient with altered mental status (AMS), the key history findings suggestive of different causes and the</a:t>
            </a:r>
            <a:r>
              <a:rPr lang="en-US" sz="2800" dirty="0">
                <a:solidFill>
                  <a:srgbClr val="000000"/>
                </a:solidFill>
                <a:latin typeface="Source Sans Pro"/>
                <a:ea typeface="Source Sans Pro"/>
                <a:cs typeface="Arial"/>
              </a:rPr>
              <a:t> high-risk causes. We have discussed how to perform a secondary exam in a patient with AMS and key examination findings suggestive of different causes. We have outlined the critical management actions, essential skills for high-risk causes of AMS, special </a:t>
            </a:r>
            <a:r>
              <a:rPr lang="en-US" sz="2800" dirty="0" err="1">
                <a:solidFill>
                  <a:srgbClr val="000000"/>
                </a:solidFill>
                <a:latin typeface="Source Sans Pro"/>
                <a:ea typeface="Source Sans Pro"/>
                <a:cs typeface="Arial"/>
              </a:rPr>
              <a:t>paediatric</a:t>
            </a:r>
            <a:r>
              <a:rPr lang="en-US" sz="2800" dirty="0">
                <a:solidFill>
                  <a:srgbClr val="000000"/>
                </a:solidFill>
                <a:latin typeface="Source Sans Pro"/>
                <a:ea typeface="Source Sans Pro"/>
                <a:cs typeface="Arial"/>
              </a:rPr>
              <a:t> considerations and the disposition of patients </a:t>
            </a:r>
            <a:r>
              <a:rPr lang="en-US" sz="2800">
                <a:solidFill>
                  <a:srgbClr val="000000"/>
                </a:solidFill>
                <a:latin typeface="Source Sans Pro"/>
                <a:ea typeface="Source Sans Pro"/>
                <a:cs typeface="Arial"/>
              </a:rPr>
              <a:t>with AMS.</a:t>
            </a:r>
            <a:endParaRPr lang="en-US" sz="2800" dirty="0">
              <a:solidFill>
                <a:srgbClr val="000000"/>
              </a:solidFill>
              <a:latin typeface="Source Sans Pro"/>
              <a:ea typeface="Source Sans Pro"/>
              <a:cs typeface="Arial"/>
            </a:endParaRPr>
          </a:p>
          <a:p>
            <a:pPr algn="l" rtl="0" fontAlgn="base"/>
            <a:endParaRPr lang="en-NZ" sz="2800" b="0" i="0" dirty="0">
              <a:solidFill>
                <a:srgbClr val="000000"/>
              </a:solidFill>
              <a:effectLst/>
              <a:latin typeface="Segoe UI" panose="020B0502040204020203"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58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The disability portion of our ABCDE assessment is especially important during the evaluation of a patient with altered mental status. We will discuss two scales that can be used to describe the level of altered mental status, the AVPU scale and the GCS scale, shortly. We will need to remember that we must check blood glucose, as both very low and very high glucose levels can lead to AMS. Pupil size can also help us identify possible underlying causes: very small pupils could be a sign of opioid overdose, while very dilated pupils could indicate stimulant drug use, and unequal pupils could be found in patients with significant head injury and increased intracranial pressure. It is also important to assess both strength and sensation on both sides of the body, as loss of these things on one side could suggest a tumor, bleeding, blockage of blood vessel leading to stroke, or infection. If strength or sensation is abnormal on both sides of the body or more globally, these findings might suggest a cause like an electrolyte or salt imbalance. Abnormal or repetitive movements might be due to seizure or convulsion. </a:t>
            </a:r>
            <a:endParaRPr lang="en-US" sz="12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89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Finally, during exposure, skin must be inspected closely for signs of infection, trauma, and toxicologic exposure, especially given that patients with altered mental status may not be able to provide an accurate history.   </a:t>
            </a:r>
            <a:endParaRPr lang="en-US" sz="12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71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511F8-C154-AFD5-D954-B368F85BE104}"/>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2B3C7668-E834-3C6A-0340-3B29A5D74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2BA68-3C0E-75AE-11D6-2256CF93C23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2" name="Picture 11">
            <a:extLst>
              <a:ext uri="{FF2B5EF4-FFF2-40B4-BE49-F238E27FC236}">
                <a16:creationId xmlns:a16="http://schemas.microsoft.com/office/drawing/2014/main" id="{BDAB7703-E988-5776-E0AB-CED75B01AF8C}"/>
              </a:ext>
            </a:extLst>
          </p:cNvPr>
          <p:cNvPicPr>
            <a:picLocks noChangeAspect="1"/>
          </p:cNvPicPr>
          <p:nvPr userDrawn="1"/>
        </p:nvPicPr>
        <p:blipFill>
          <a:blip r:embed="rId2"/>
          <a:stretch>
            <a:fillRect/>
          </a:stretch>
        </p:blipFill>
        <p:spPr>
          <a:xfrm>
            <a:off x="0" y="702463"/>
            <a:ext cx="12192000" cy="4276919"/>
          </a:xfrm>
          <a:prstGeom prst="rect">
            <a:avLst/>
          </a:prstGeom>
        </p:spPr>
      </p:pic>
      <p:pic>
        <p:nvPicPr>
          <p:cNvPr id="13" name="Picture 6">
            <a:extLst>
              <a:ext uri="{FF2B5EF4-FFF2-40B4-BE49-F238E27FC236}">
                <a16:creationId xmlns:a16="http://schemas.microsoft.com/office/drawing/2014/main" id="{A3E93538-C518-DCA7-5B30-08B6BC7F8E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417737" y="5707792"/>
            <a:ext cx="767330" cy="764060"/>
          </a:xfrm>
          <a:prstGeom prst="rect">
            <a:avLst/>
          </a:prstGeom>
        </p:spPr>
      </p:pic>
      <p:pic>
        <p:nvPicPr>
          <p:cNvPr id="14" name="Picture 7">
            <a:extLst>
              <a:ext uri="{FF2B5EF4-FFF2-40B4-BE49-F238E27FC236}">
                <a16:creationId xmlns:a16="http://schemas.microsoft.com/office/drawing/2014/main" id="{06C4EFFF-2205-C53A-8408-26AC3B693B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1341795" y="5707792"/>
            <a:ext cx="661523" cy="764059"/>
          </a:xfrm>
          <a:prstGeom prst="rect">
            <a:avLst/>
          </a:prstGeom>
        </p:spPr>
      </p:pic>
      <p:pic>
        <p:nvPicPr>
          <p:cNvPr id="2" name="Picture 11">
            <a:extLst>
              <a:ext uri="{FF2B5EF4-FFF2-40B4-BE49-F238E27FC236}">
                <a16:creationId xmlns:a16="http://schemas.microsoft.com/office/drawing/2014/main" id="{63473810-17D6-4E1D-D28E-3504EF93A96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9493678" y="5708823"/>
            <a:ext cx="767331" cy="790044"/>
          </a:xfrm>
          <a:prstGeom prst="rect">
            <a:avLst/>
          </a:prstGeom>
        </p:spPr>
      </p:pic>
    </p:spTree>
    <p:extLst>
      <p:ext uri="{BB962C8B-B14F-4D97-AF65-F5344CB8AC3E}">
        <p14:creationId xmlns:p14="http://schemas.microsoft.com/office/powerpoint/2010/main" val="2913793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03085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34971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8345911-90C3-B8FF-884D-6F2568F679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5399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34006BD-D80A-EBC8-3798-EE06E4A084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385750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F332-77F7-4BB9-4006-79E48AC54E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CC0A7C-57A1-7697-9A97-F8FB62BD4A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EE30EB-1D9F-7CBD-5EE9-8CD4BB45E06F}"/>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E4DEAF58-1B02-E6C3-2047-EA6F8DCD8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6B880-41B8-FFEE-5FA6-411028620CC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3DB92B05-3C5C-4D2F-E941-86EEDADAE5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733051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pic>
        <p:nvPicPr>
          <p:cNvPr id="9" name="Picture 11">
            <a:extLst>
              <a:ext uri="{FF2B5EF4-FFF2-40B4-BE49-F238E27FC236}">
                <a16:creationId xmlns:a16="http://schemas.microsoft.com/office/drawing/2014/main" id="{5E5154C1-0452-382D-A3EA-D9A3D1DDD3B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28550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32F611-36FB-BAA9-C91D-81B80FF05D6F}"/>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8" name="Footer Placeholder 7">
            <a:extLst>
              <a:ext uri="{FF2B5EF4-FFF2-40B4-BE49-F238E27FC236}">
                <a16:creationId xmlns:a16="http://schemas.microsoft.com/office/drawing/2014/main" id="{BF810DBF-DA43-23F0-26C6-87601D5CE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3C30-F484-DF05-ADC3-4B2890AC8BCD}"/>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035FFEA1-F982-15E8-45BD-C0767E351C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57209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sp>
        <p:nvSpPr>
          <p:cNvPr id="9" name="TextBox 4">
            <a:extLst>
              <a:ext uri="{FF2B5EF4-FFF2-40B4-BE49-F238E27FC236}">
                <a16:creationId xmlns:a16="http://schemas.microsoft.com/office/drawing/2014/main" id="{F033E4AD-C96D-FA01-AAA7-92991A55C490}"/>
              </a:ext>
            </a:extLst>
          </p:cNvPr>
          <p:cNvSpPr txBox="1"/>
          <p:nvPr/>
        </p:nvSpPr>
        <p:spPr>
          <a:xfrm>
            <a:off x="283094" y="888043"/>
            <a:ext cx="3086100" cy="3266928"/>
          </a:xfrm>
          <a:prstGeom prst="rect">
            <a:avLst/>
          </a:prstGeom>
        </p:spPr>
        <p:txBody>
          <a:bodyPr lIns="50800" tIns="50800" rIns="50800" bIns="50800" rtlCol="0" anchor="ctr"/>
          <a:lstStyle/>
          <a:p>
            <a:pPr algn="ctr">
              <a:lnSpc>
                <a:spcPts val="2633"/>
              </a:lnSpc>
            </a:pPr>
            <a:endParaRPr/>
          </a:p>
        </p:txBody>
      </p:sp>
      <p:pic>
        <p:nvPicPr>
          <p:cNvPr id="6" name="Picture 11">
            <a:extLst>
              <a:ext uri="{FF2B5EF4-FFF2-40B4-BE49-F238E27FC236}">
                <a16:creationId xmlns:a16="http://schemas.microsoft.com/office/drawing/2014/main" id="{6EE501DD-A837-B685-298C-48C8E1C0BD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3470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D6ED8C2E-CBE3-3130-90A1-B9C855B79F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910504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E327-A5F6-52ED-3D5C-273D8D78A5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854F92-99D3-2A7D-89F9-AD992E6E7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6412CFB-C458-5F1A-A343-CF2A50194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A1233B-F3AD-FE35-A7B4-D5BC98A40DEA}"/>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5CF92CAB-2395-67C2-21BF-60A82BEE2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9C2AA-B8DE-7526-C9ED-F398E2641E15}"/>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11">
            <a:extLst>
              <a:ext uri="{FF2B5EF4-FFF2-40B4-BE49-F238E27FC236}">
                <a16:creationId xmlns:a16="http://schemas.microsoft.com/office/drawing/2014/main" id="{31FBE48E-D083-1592-A771-1AF14E516A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954643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262-A431-DB25-8545-241456C762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D8C45F-419E-7451-3284-0C0C2C82C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A00DF8-B29C-0319-9081-780A6FFCE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C3D562-D0E9-084E-980F-84D78646484F}"/>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45648023-6BD8-0834-3BBF-AA3B5486F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CC173-895A-E6FF-C836-F03CADC406EA}"/>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CF5042D4-C92C-62AC-F6AB-3C25B73126E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73906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A2F6-F003-24E9-DB46-6487EEE8401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D0AB3F-F5FB-ED16-A059-ECBD717101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4D6518-5B62-6199-F5DB-E05BDDE5067A}"/>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4143285-F879-6032-9675-5F46E885D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24FF0-0736-97D5-2DA3-25A8CADCC552}"/>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19535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D07C0-67E5-9DAA-4433-9638470A4E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7F0CE7-6C1B-8344-2D44-0535E93A96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F261CE-2AB4-48AB-0AD5-1C80EE28E48E}"/>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C6A6EDDF-2FB3-474F-1EC2-A11C855E5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A8EB1-2D74-9CC2-D6D1-6B20B330C14C}"/>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3688646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AF318-4839-A72D-D0FB-78FF4512E9DD}"/>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3" name="Footer Placeholder 2">
            <a:extLst>
              <a:ext uri="{FF2B5EF4-FFF2-40B4-BE49-F238E27FC236}">
                <a16:creationId xmlns:a16="http://schemas.microsoft.com/office/drawing/2014/main" id="{40281815-4835-80F3-9BF3-2BC0841F84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E7A62-CC20-6C2D-548D-4FA8B40C675C}"/>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7">
            <a:extLst>
              <a:ext uri="{FF2B5EF4-FFF2-40B4-BE49-F238E27FC236}">
                <a16:creationId xmlns:a16="http://schemas.microsoft.com/office/drawing/2014/main" id="{C121C9C0-4860-17B1-B394-9665BD09E2C0}"/>
              </a:ext>
            </a:extLst>
          </p:cNvPr>
          <p:cNvPicPr>
            <a:picLocks noChangeAspect="1"/>
          </p:cNvPicPr>
          <p:nvPr userDrawn="1"/>
        </p:nvPicPr>
        <p:blipFill>
          <a:blip r:embed="rId2"/>
          <a:stretch>
            <a:fillRect/>
          </a:stretch>
        </p:blipFill>
        <p:spPr>
          <a:xfrm>
            <a:off x="0" y="711199"/>
            <a:ext cx="12192000" cy="4276919"/>
          </a:xfrm>
          <a:prstGeom prst="rect">
            <a:avLst/>
          </a:prstGeom>
        </p:spPr>
      </p:pic>
      <p:pic>
        <p:nvPicPr>
          <p:cNvPr id="7" name="Picture 11">
            <a:extLst>
              <a:ext uri="{FF2B5EF4-FFF2-40B4-BE49-F238E27FC236}">
                <a16:creationId xmlns:a16="http://schemas.microsoft.com/office/drawing/2014/main" id="{26366E9F-BA72-DA1E-CFCB-E18AE1FC02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1020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02611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4AED-563E-74A3-6848-2744F87124E9}"/>
              </a:ext>
            </a:extLst>
          </p:cNvPr>
          <p:cNvSpPr>
            <a:spLocks noGrp="1"/>
          </p:cNvSpPr>
          <p:nvPr>
            <p:ph type="title"/>
          </p:nvPr>
        </p:nvSpPr>
        <p:spPr>
          <a:xfrm>
            <a:off x="709613" y="1528848"/>
            <a:ext cx="10515600" cy="1325563"/>
          </a:xfrm>
        </p:spPr>
        <p:txBody>
          <a:bodyPr/>
          <a:lstStyle/>
          <a:p>
            <a:r>
              <a:rPr lang="en-GB"/>
              <a:t>Click to edit Master title style</a:t>
            </a:r>
            <a:endParaRPr lang="en-US"/>
          </a:p>
        </p:txBody>
      </p:sp>
      <p:pic>
        <p:nvPicPr>
          <p:cNvPr id="5" name="Picture 6">
            <a:extLst>
              <a:ext uri="{FF2B5EF4-FFF2-40B4-BE49-F238E27FC236}">
                <a16:creationId xmlns:a16="http://schemas.microsoft.com/office/drawing/2014/main" id="{8F8E0D6A-AB1E-62C5-52AD-667F75C811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0262810" y="5668052"/>
            <a:ext cx="912021" cy="908135"/>
          </a:xfrm>
          <a:prstGeom prst="rect">
            <a:avLst/>
          </a:prstGeom>
        </p:spPr>
      </p:pic>
      <p:pic>
        <p:nvPicPr>
          <p:cNvPr id="6" name="Picture 7">
            <a:extLst>
              <a:ext uri="{FF2B5EF4-FFF2-40B4-BE49-F238E27FC236}">
                <a16:creationId xmlns:a16="http://schemas.microsoft.com/office/drawing/2014/main" id="{82A960A2-4432-4E16-7686-34CC311CCA4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41794" y="5708823"/>
            <a:ext cx="750965" cy="867364"/>
          </a:xfrm>
          <a:prstGeom prst="rect">
            <a:avLst/>
          </a:prstGeom>
        </p:spPr>
      </p:pic>
      <p:pic>
        <p:nvPicPr>
          <p:cNvPr id="7" name="Picture 11">
            <a:extLst>
              <a:ext uri="{FF2B5EF4-FFF2-40B4-BE49-F238E27FC236}">
                <a16:creationId xmlns:a16="http://schemas.microsoft.com/office/drawing/2014/main" id="{561488D7-F4A2-FDB7-6C16-A82D5C72795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9101350" y="5605518"/>
            <a:ext cx="942763" cy="970669"/>
          </a:xfrm>
          <a:prstGeom prst="rect">
            <a:avLst/>
          </a:prstGeom>
        </p:spPr>
      </p:pic>
      <p:pic>
        <p:nvPicPr>
          <p:cNvPr id="8" name="Picture 7">
            <a:extLst>
              <a:ext uri="{FF2B5EF4-FFF2-40B4-BE49-F238E27FC236}">
                <a16:creationId xmlns:a16="http://schemas.microsoft.com/office/drawing/2014/main" id="{8345DF08-4228-8446-A665-6BC145ACB9EA}"/>
              </a:ext>
            </a:extLst>
          </p:cNvPr>
          <p:cNvPicPr>
            <a:picLocks noChangeAspect="1"/>
          </p:cNvPicPr>
          <p:nvPr userDrawn="1"/>
        </p:nvPicPr>
        <p:blipFill>
          <a:blip r:embed="rId5"/>
          <a:stretch>
            <a:fillRect/>
          </a:stretch>
        </p:blipFill>
        <p:spPr>
          <a:xfrm>
            <a:off x="0" y="621861"/>
            <a:ext cx="12192000" cy="4276919"/>
          </a:xfrm>
          <a:prstGeom prst="rect">
            <a:avLst/>
          </a:prstGeom>
        </p:spPr>
      </p:pic>
    </p:spTree>
    <p:extLst>
      <p:ext uri="{BB962C8B-B14F-4D97-AF65-F5344CB8AC3E}">
        <p14:creationId xmlns:p14="http://schemas.microsoft.com/office/powerpoint/2010/main" val="2394971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43002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3E87FD-C2F2-4E13-05A0-7BF9BD9E4B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36283-3E79-3D56-58FB-D8445BA582A9}"/>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755797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511F8-C154-AFD5-D954-B368F85BE104}"/>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2B3C7668-E834-3C6A-0340-3B29A5D74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2BA68-3C0E-75AE-11D6-2256CF93C23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2" name="Picture 11">
            <a:extLst>
              <a:ext uri="{FF2B5EF4-FFF2-40B4-BE49-F238E27FC236}">
                <a16:creationId xmlns:a16="http://schemas.microsoft.com/office/drawing/2014/main" id="{BDAB7703-E988-5776-E0AB-CED75B01AF8C}"/>
              </a:ext>
            </a:extLst>
          </p:cNvPr>
          <p:cNvPicPr>
            <a:picLocks noChangeAspect="1"/>
          </p:cNvPicPr>
          <p:nvPr userDrawn="1"/>
        </p:nvPicPr>
        <p:blipFill>
          <a:blip r:embed="rId2"/>
          <a:stretch>
            <a:fillRect/>
          </a:stretch>
        </p:blipFill>
        <p:spPr>
          <a:xfrm>
            <a:off x="0" y="702463"/>
            <a:ext cx="12192000" cy="4276919"/>
          </a:xfrm>
          <a:prstGeom prst="rect">
            <a:avLst/>
          </a:prstGeom>
        </p:spPr>
      </p:pic>
      <p:pic>
        <p:nvPicPr>
          <p:cNvPr id="13" name="Picture 6">
            <a:extLst>
              <a:ext uri="{FF2B5EF4-FFF2-40B4-BE49-F238E27FC236}">
                <a16:creationId xmlns:a16="http://schemas.microsoft.com/office/drawing/2014/main" id="{A3E93538-C518-DCA7-5B30-08B6BC7F8E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417737" y="5707792"/>
            <a:ext cx="767330" cy="764060"/>
          </a:xfrm>
          <a:prstGeom prst="rect">
            <a:avLst/>
          </a:prstGeom>
        </p:spPr>
      </p:pic>
      <p:pic>
        <p:nvPicPr>
          <p:cNvPr id="14" name="Picture 7">
            <a:extLst>
              <a:ext uri="{FF2B5EF4-FFF2-40B4-BE49-F238E27FC236}">
                <a16:creationId xmlns:a16="http://schemas.microsoft.com/office/drawing/2014/main" id="{06C4EFFF-2205-C53A-8408-26AC3B693B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1341795" y="5707792"/>
            <a:ext cx="661523" cy="764059"/>
          </a:xfrm>
          <a:prstGeom prst="rect">
            <a:avLst/>
          </a:prstGeom>
        </p:spPr>
      </p:pic>
      <p:pic>
        <p:nvPicPr>
          <p:cNvPr id="2" name="Picture 11">
            <a:extLst>
              <a:ext uri="{FF2B5EF4-FFF2-40B4-BE49-F238E27FC236}">
                <a16:creationId xmlns:a16="http://schemas.microsoft.com/office/drawing/2014/main" id="{63473810-17D6-4E1D-D28E-3504EF93A96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9493678" y="5708823"/>
            <a:ext cx="767331" cy="790044"/>
          </a:xfrm>
          <a:prstGeom prst="rect">
            <a:avLst/>
          </a:prstGeom>
        </p:spPr>
      </p:pic>
    </p:spTree>
    <p:extLst>
      <p:ext uri="{BB962C8B-B14F-4D97-AF65-F5344CB8AC3E}">
        <p14:creationId xmlns:p14="http://schemas.microsoft.com/office/powerpoint/2010/main" val="2913793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1030853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34971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8345911-90C3-B8FF-884D-6F2568F679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53995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34006BD-D80A-EBC8-3798-EE06E4A084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385750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F332-77F7-4BB9-4006-79E48AC54E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CC0A7C-57A1-7697-9A97-F8FB62BD4A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EE30EB-1D9F-7CBD-5EE9-8CD4BB45E06F}"/>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E4DEAF58-1B02-E6C3-2047-EA6F8DCD8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6B880-41B8-FFEE-5FA6-411028620CC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3DB92B05-3C5C-4D2F-E941-86EEDADAE5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73305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pic>
        <p:nvPicPr>
          <p:cNvPr id="9" name="Picture 11">
            <a:extLst>
              <a:ext uri="{FF2B5EF4-FFF2-40B4-BE49-F238E27FC236}">
                <a16:creationId xmlns:a16="http://schemas.microsoft.com/office/drawing/2014/main" id="{5E5154C1-0452-382D-A3EA-D9A3D1DDD3B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28550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32F611-36FB-BAA9-C91D-81B80FF05D6F}"/>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8" name="Footer Placeholder 7">
            <a:extLst>
              <a:ext uri="{FF2B5EF4-FFF2-40B4-BE49-F238E27FC236}">
                <a16:creationId xmlns:a16="http://schemas.microsoft.com/office/drawing/2014/main" id="{BF810DBF-DA43-23F0-26C6-87601D5CE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3C30-F484-DF05-ADC3-4B2890AC8BCD}"/>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035FFEA1-F982-15E8-45BD-C0767E351C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572098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sp>
        <p:nvSpPr>
          <p:cNvPr id="9" name="TextBox 4">
            <a:extLst>
              <a:ext uri="{FF2B5EF4-FFF2-40B4-BE49-F238E27FC236}">
                <a16:creationId xmlns:a16="http://schemas.microsoft.com/office/drawing/2014/main" id="{F033E4AD-C96D-FA01-AAA7-92991A55C490}"/>
              </a:ext>
            </a:extLst>
          </p:cNvPr>
          <p:cNvSpPr txBox="1"/>
          <p:nvPr/>
        </p:nvSpPr>
        <p:spPr>
          <a:xfrm>
            <a:off x="283094" y="888043"/>
            <a:ext cx="3086100" cy="3266928"/>
          </a:xfrm>
          <a:prstGeom prst="rect">
            <a:avLst/>
          </a:prstGeom>
        </p:spPr>
        <p:txBody>
          <a:bodyPr lIns="50800" tIns="50800" rIns="50800" bIns="50800" rtlCol="0" anchor="ctr"/>
          <a:lstStyle/>
          <a:p>
            <a:pPr algn="ctr">
              <a:lnSpc>
                <a:spcPts val="2633"/>
              </a:lnSpc>
            </a:pPr>
            <a:endParaRPr/>
          </a:p>
        </p:txBody>
      </p:sp>
      <p:pic>
        <p:nvPicPr>
          <p:cNvPr id="6" name="Picture 11">
            <a:extLst>
              <a:ext uri="{FF2B5EF4-FFF2-40B4-BE49-F238E27FC236}">
                <a16:creationId xmlns:a16="http://schemas.microsoft.com/office/drawing/2014/main" id="{6EE501DD-A837-B685-298C-48C8E1C0BD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347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D6ED8C2E-CBE3-3130-90A1-B9C855B79F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910504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E327-A5F6-52ED-3D5C-273D8D78A5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854F92-99D3-2A7D-89F9-AD992E6E7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6412CFB-C458-5F1A-A343-CF2A50194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A1233B-F3AD-FE35-A7B4-D5BC98A40DEA}"/>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5CF92CAB-2395-67C2-21BF-60A82BEE2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9C2AA-B8DE-7526-C9ED-F398E2641E15}"/>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11">
            <a:extLst>
              <a:ext uri="{FF2B5EF4-FFF2-40B4-BE49-F238E27FC236}">
                <a16:creationId xmlns:a16="http://schemas.microsoft.com/office/drawing/2014/main" id="{31FBE48E-D083-1592-A771-1AF14E516A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954643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262-A431-DB25-8545-241456C762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D8C45F-419E-7451-3284-0C0C2C82C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A00DF8-B29C-0319-9081-780A6FFCE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C3D562-D0E9-084E-980F-84D78646484F}"/>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45648023-6BD8-0834-3BBF-AA3B5486F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CC173-895A-E6FF-C836-F03CADC406EA}"/>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CF5042D4-C92C-62AC-F6AB-3C25B73126E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739065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A2F6-F003-24E9-DB46-6487EEE8401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D0AB3F-F5FB-ED16-A059-ECBD717101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4D6518-5B62-6199-F5DB-E05BDDE5067A}"/>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4143285-F879-6032-9675-5F46E885D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24FF0-0736-97D5-2DA3-25A8CADCC552}"/>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19535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D07C0-67E5-9DAA-4433-9638470A4E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7F0CE7-6C1B-8344-2D44-0535E93A96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F261CE-2AB4-48AB-0AD5-1C80EE28E48E}"/>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C6A6EDDF-2FB3-474F-1EC2-A11C855E5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A8EB1-2D74-9CC2-D6D1-6B20B330C14C}"/>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3688646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AF318-4839-A72D-D0FB-78FF4512E9DD}"/>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3" name="Footer Placeholder 2">
            <a:extLst>
              <a:ext uri="{FF2B5EF4-FFF2-40B4-BE49-F238E27FC236}">
                <a16:creationId xmlns:a16="http://schemas.microsoft.com/office/drawing/2014/main" id="{40281815-4835-80F3-9BF3-2BC0841F84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E7A62-CC20-6C2D-548D-4FA8B40C675C}"/>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7">
            <a:extLst>
              <a:ext uri="{FF2B5EF4-FFF2-40B4-BE49-F238E27FC236}">
                <a16:creationId xmlns:a16="http://schemas.microsoft.com/office/drawing/2014/main" id="{C121C9C0-4860-17B1-B394-9665BD09E2C0}"/>
              </a:ext>
            </a:extLst>
          </p:cNvPr>
          <p:cNvPicPr>
            <a:picLocks noChangeAspect="1"/>
          </p:cNvPicPr>
          <p:nvPr userDrawn="1"/>
        </p:nvPicPr>
        <p:blipFill>
          <a:blip r:embed="rId2"/>
          <a:stretch>
            <a:fillRect/>
          </a:stretch>
        </p:blipFill>
        <p:spPr>
          <a:xfrm>
            <a:off x="0" y="711199"/>
            <a:ext cx="12192000" cy="4276919"/>
          </a:xfrm>
          <a:prstGeom prst="rect">
            <a:avLst/>
          </a:prstGeom>
        </p:spPr>
      </p:pic>
      <p:pic>
        <p:nvPicPr>
          <p:cNvPr id="7" name="Picture 11">
            <a:extLst>
              <a:ext uri="{FF2B5EF4-FFF2-40B4-BE49-F238E27FC236}">
                <a16:creationId xmlns:a16="http://schemas.microsoft.com/office/drawing/2014/main" id="{26366E9F-BA72-DA1E-CFCB-E18AE1FC02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1020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02611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4AED-563E-74A3-6848-2744F87124E9}"/>
              </a:ext>
            </a:extLst>
          </p:cNvPr>
          <p:cNvSpPr>
            <a:spLocks noGrp="1"/>
          </p:cNvSpPr>
          <p:nvPr>
            <p:ph type="title"/>
          </p:nvPr>
        </p:nvSpPr>
        <p:spPr>
          <a:xfrm>
            <a:off x="709613" y="1528848"/>
            <a:ext cx="10515600" cy="1325563"/>
          </a:xfrm>
        </p:spPr>
        <p:txBody>
          <a:bodyPr/>
          <a:lstStyle/>
          <a:p>
            <a:r>
              <a:rPr lang="en-GB"/>
              <a:t>Click to edit Master title style</a:t>
            </a:r>
            <a:endParaRPr lang="en-US"/>
          </a:p>
        </p:txBody>
      </p:sp>
      <p:pic>
        <p:nvPicPr>
          <p:cNvPr id="5" name="Picture 6">
            <a:extLst>
              <a:ext uri="{FF2B5EF4-FFF2-40B4-BE49-F238E27FC236}">
                <a16:creationId xmlns:a16="http://schemas.microsoft.com/office/drawing/2014/main" id="{8F8E0D6A-AB1E-62C5-52AD-667F75C811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0262810" y="5668052"/>
            <a:ext cx="912021" cy="908135"/>
          </a:xfrm>
          <a:prstGeom prst="rect">
            <a:avLst/>
          </a:prstGeom>
        </p:spPr>
      </p:pic>
      <p:pic>
        <p:nvPicPr>
          <p:cNvPr id="6" name="Picture 7">
            <a:extLst>
              <a:ext uri="{FF2B5EF4-FFF2-40B4-BE49-F238E27FC236}">
                <a16:creationId xmlns:a16="http://schemas.microsoft.com/office/drawing/2014/main" id="{82A960A2-4432-4E16-7686-34CC311CCA4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41794" y="5708823"/>
            <a:ext cx="750965" cy="867364"/>
          </a:xfrm>
          <a:prstGeom prst="rect">
            <a:avLst/>
          </a:prstGeom>
        </p:spPr>
      </p:pic>
      <p:pic>
        <p:nvPicPr>
          <p:cNvPr id="7" name="Picture 11">
            <a:extLst>
              <a:ext uri="{FF2B5EF4-FFF2-40B4-BE49-F238E27FC236}">
                <a16:creationId xmlns:a16="http://schemas.microsoft.com/office/drawing/2014/main" id="{561488D7-F4A2-FDB7-6C16-A82D5C72795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9101350" y="5605518"/>
            <a:ext cx="942763" cy="970669"/>
          </a:xfrm>
          <a:prstGeom prst="rect">
            <a:avLst/>
          </a:prstGeom>
        </p:spPr>
      </p:pic>
      <p:pic>
        <p:nvPicPr>
          <p:cNvPr id="8" name="Picture 7">
            <a:extLst>
              <a:ext uri="{FF2B5EF4-FFF2-40B4-BE49-F238E27FC236}">
                <a16:creationId xmlns:a16="http://schemas.microsoft.com/office/drawing/2014/main" id="{8345DF08-4228-8446-A665-6BC145ACB9EA}"/>
              </a:ext>
            </a:extLst>
          </p:cNvPr>
          <p:cNvPicPr>
            <a:picLocks noChangeAspect="1"/>
          </p:cNvPicPr>
          <p:nvPr userDrawn="1"/>
        </p:nvPicPr>
        <p:blipFill>
          <a:blip r:embed="rId5"/>
          <a:stretch>
            <a:fillRect/>
          </a:stretch>
        </p:blipFill>
        <p:spPr>
          <a:xfrm>
            <a:off x="0" y="621861"/>
            <a:ext cx="12192000" cy="4276919"/>
          </a:xfrm>
          <a:prstGeom prst="rect">
            <a:avLst/>
          </a:prstGeom>
        </p:spPr>
      </p:pic>
    </p:spTree>
    <p:extLst>
      <p:ext uri="{BB962C8B-B14F-4D97-AF65-F5344CB8AC3E}">
        <p14:creationId xmlns:p14="http://schemas.microsoft.com/office/powerpoint/2010/main" val="2394971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43002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pic>
        <p:nvPicPr>
          <p:cNvPr id="7" name="Picture 11">
            <a:extLst>
              <a:ext uri="{FF2B5EF4-FFF2-40B4-BE49-F238E27FC236}">
                <a16:creationId xmlns:a16="http://schemas.microsoft.com/office/drawing/2014/main" id="{279AFCFE-0AB0-60C3-672F-ACDD8D29DC59}"/>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63" r:id="rId3"/>
    <p:sldLayoutId id="2147483677" r:id="rId4"/>
    <p:sldLayoutId id="2147483665" r:id="rId5"/>
    <p:sldLayoutId id="2147483666" r:id="rId6"/>
    <p:sldLayoutId id="2147483667" r:id="rId7"/>
    <p:sldLayoutId id="2147483668" r:id="rId8"/>
    <p:sldLayoutId id="2147483678" r:id="rId9"/>
    <p:sldLayoutId id="2147483670"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0C954-38EA-8B84-C416-DFEBF9C81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7521D5-B6CA-1EF7-496B-043B1DE36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601AFE-AD36-E920-90A3-2330934F0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0CEB2ACC-7CBC-F146-9D8D-F3CB02D92E12}" type="datetimeFigureOut">
              <a:rPr lang="en-US" smtClean="0"/>
              <a:pPr/>
              <a:t>5/9/24</a:t>
            </a:fld>
            <a:endParaRPr lang="en-US"/>
          </a:p>
        </p:txBody>
      </p:sp>
      <p:sp>
        <p:nvSpPr>
          <p:cNvPr id="5" name="Footer Placeholder 4">
            <a:extLst>
              <a:ext uri="{FF2B5EF4-FFF2-40B4-BE49-F238E27FC236}">
                <a16:creationId xmlns:a16="http://schemas.microsoft.com/office/drawing/2014/main" id="{A431A432-5979-6543-5941-5ABA3C94D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07526F49-1CA4-85A1-4E23-A7DF8523F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3E5185A4-716C-E044-8BDB-1F8624C1D1BC}" type="slidenum">
              <a:rPr lang="en-US" smtClean="0"/>
              <a:pPr/>
              <a:t>‹#›</a:t>
            </a:fld>
            <a:endParaRPr lang="en-US"/>
          </a:p>
        </p:txBody>
      </p:sp>
    </p:spTree>
    <p:extLst>
      <p:ext uri="{BB962C8B-B14F-4D97-AF65-F5344CB8AC3E}">
        <p14:creationId xmlns:p14="http://schemas.microsoft.com/office/powerpoint/2010/main" val="29888287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72" r:id="rId3"/>
    <p:sldLayoutId id="2147483662" r:id="rId4"/>
    <p:sldLayoutId id="2147483707" r:id="rId5"/>
    <p:sldLayoutId id="2147483698" r:id="rId6"/>
    <p:sldLayoutId id="2147483699" r:id="rId7"/>
    <p:sldLayoutId id="2147483700" r:id="rId8"/>
    <p:sldLayoutId id="2147483701" r:id="rId9"/>
    <p:sldLayoutId id="2147483661" r:id="rId10"/>
    <p:sldLayoutId id="2147483703" r:id="rId11"/>
    <p:sldLayoutId id="2147483704" r:id="rId12"/>
    <p:sldLayoutId id="2147483705" r:id="rId13"/>
    <p:sldLayoutId id="2147483706" r:id="rId14"/>
    <p:sldLayoutId id="2147483702" r:id="rId15"/>
    <p:sldLayoutId id="2147483671" r:id="rId16"/>
    <p:sldLayoutId id="2147483664" r:id="rId17"/>
    <p:sldLayoutId id="2147483669" r:id="rId18"/>
    <p:sldLayoutId id="2147483708" r:id="rId19"/>
  </p:sldLayoutIdLst>
  <p:txStyles>
    <p:titleStyle>
      <a:lvl1pPr algn="l" defTabSz="914400" rtl="0" eaLnBrk="1" latinLnBrk="0" hangingPunct="1">
        <a:lnSpc>
          <a:spcPct val="90000"/>
        </a:lnSpc>
        <a:spcBef>
          <a:spcPct val="0"/>
        </a:spcBef>
        <a:buNone/>
        <a:defRPr sz="6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0C954-38EA-8B84-C416-DFEBF9C81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7521D5-B6CA-1EF7-496B-043B1DE36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601AFE-AD36-E920-90A3-2330934F0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0CEB2ACC-7CBC-F146-9D8D-F3CB02D92E12}" type="datetimeFigureOut">
              <a:rPr lang="en-US" smtClean="0"/>
              <a:pPr/>
              <a:t>5/9/24</a:t>
            </a:fld>
            <a:endParaRPr lang="en-US"/>
          </a:p>
        </p:txBody>
      </p:sp>
      <p:sp>
        <p:nvSpPr>
          <p:cNvPr id="5" name="Footer Placeholder 4">
            <a:extLst>
              <a:ext uri="{FF2B5EF4-FFF2-40B4-BE49-F238E27FC236}">
                <a16:creationId xmlns:a16="http://schemas.microsoft.com/office/drawing/2014/main" id="{A431A432-5979-6543-5941-5ABA3C94D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07526F49-1CA4-85A1-4E23-A7DF8523F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3E5185A4-716C-E044-8BDB-1F8624C1D1BC}" type="slidenum">
              <a:rPr lang="en-US" smtClean="0"/>
              <a:pPr/>
              <a:t>‹#›</a:t>
            </a:fld>
            <a:endParaRPr lang="en-US"/>
          </a:p>
        </p:txBody>
      </p:sp>
      <p:pic>
        <p:nvPicPr>
          <p:cNvPr id="7" name="Picture 11">
            <a:extLst>
              <a:ext uri="{FF2B5EF4-FFF2-40B4-BE49-F238E27FC236}">
                <a16:creationId xmlns:a16="http://schemas.microsoft.com/office/drawing/2014/main" id="{CAAD5DB5-05CD-2423-932B-ACA8DB60D0F9}"/>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98882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9" r:id="rId3"/>
    <p:sldLayoutId id="2147483710" r:id="rId4"/>
    <p:sldLayoutId id="2147483660" r:id="rId5"/>
    <p:sldLayoutId id="2147483651" r:id="rId6"/>
    <p:sldLayoutId id="2147483652" r:id="rId7"/>
    <p:sldLayoutId id="2147483653" r:id="rId8"/>
    <p:sldLayoutId id="2147483654" r:id="rId9"/>
    <p:sldLayoutId id="2147483711" r:id="rId10"/>
    <p:sldLayoutId id="2147483656" r:id="rId11"/>
    <p:sldLayoutId id="2147483657" r:id="rId12"/>
    <p:sldLayoutId id="2147483658" r:id="rId13"/>
    <p:sldLayoutId id="2147483659" r:id="rId14"/>
    <p:sldLayoutId id="2147483655" r:id="rId15"/>
    <p:sldLayoutId id="2147483712" r:id="rId16"/>
    <p:sldLayoutId id="2147483713" r:id="rId17"/>
    <p:sldLayoutId id="2147483714" r:id="rId18"/>
  </p:sldLayoutIdLst>
  <p:txStyles>
    <p:titleStyle>
      <a:lvl1pPr algn="l" defTabSz="914400" rtl="0" eaLnBrk="1" latinLnBrk="0" hangingPunct="1">
        <a:lnSpc>
          <a:spcPct val="90000"/>
        </a:lnSpc>
        <a:spcBef>
          <a:spcPct val="0"/>
        </a:spcBef>
        <a:buNone/>
        <a:defRPr sz="6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32.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32.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69.tif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0.tif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1.tif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dirty="0">
                <a:solidFill>
                  <a:srgbClr val="FFFFFF"/>
                </a:solidFill>
                <a:latin typeface="Source Sans Pro"/>
                <a:ea typeface="Source Sans Pro"/>
                <a:cs typeface="Roboto"/>
              </a:rPr>
              <a:t>Altered Mental Status</a:t>
            </a: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b="1" dirty="0">
                <a:solidFill>
                  <a:schemeClr val="accent1">
                    <a:lumMod val="50000"/>
                  </a:schemeClr>
                </a:solidFill>
                <a:latin typeface="Source Sans Pro"/>
                <a:ea typeface="Quattrocento Sans"/>
                <a:cs typeface="Quattrocento Sans"/>
                <a:sym typeface="Quattrocento Sans"/>
              </a:rPr>
              <a:t>Basic Emergency Care Course</a:t>
            </a:r>
            <a:endParaRPr lang="en-US" sz="2800" i="0" u="none" strike="noStrike" cap="none" dirty="0">
              <a:solidFill>
                <a:schemeClr val="accent1">
                  <a:lumMod val="50000"/>
                </a:schemeClr>
              </a:solidFill>
              <a:latin typeface="Source Sans Pro"/>
              <a:ea typeface="Quattrocento Sans"/>
              <a:cs typeface="Quattrocento Sans"/>
            </a:endParaRP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a:stretch>
            <a:fillRect/>
          </a:stretch>
        </p:blipFill>
        <p:spPr>
          <a:xfrm>
            <a:off x="8990107" y="5716787"/>
            <a:ext cx="3155301" cy="1090789"/>
          </a:xfrm>
          <a:prstGeom prst="rect">
            <a:avLst/>
          </a:prstGeom>
        </p:spPr>
      </p:pic>
      <p:pic>
        <p:nvPicPr>
          <p:cNvPr id="3" name="Picture 3">
            <a:extLst>
              <a:ext uri="{FF2B5EF4-FFF2-40B4-BE49-F238E27FC236}">
                <a16:creationId xmlns:a16="http://schemas.microsoft.com/office/drawing/2014/main" id="{F3BF7458-9A18-E2B2-55E8-7D424F03B0F9}"/>
              </a:ext>
            </a:extLst>
          </p:cNvPr>
          <p:cNvPicPr>
            <a:picLocks noChangeAspect="1"/>
          </p:cNvPicPr>
          <p:nvPr/>
        </p:nvPicPr>
        <p:blipFill>
          <a:blip r:embed="rId4"/>
          <a:stretch>
            <a:fillRect/>
          </a:stretch>
        </p:blipFill>
        <p:spPr>
          <a:xfrm>
            <a:off x="10944584" y="88960"/>
            <a:ext cx="1085850" cy="1619250"/>
          </a:xfrm>
          <a:prstGeom prst="rect">
            <a:avLst/>
          </a:prstGeom>
        </p:spPr>
      </p:pic>
    </p:spTree>
    <p:extLst>
      <p:ext uri="{BB962C8B-B14F-4D97-AF65-F5344CB8AC3E}">
        <p14:creationId xmlns:p14="http://schemas.microsoft.com/office/powerpoint/2010/main" val="211953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dirty="0">
                <a:solidFill>
                  <a:srgbClr val="FFFFFF"/>
                </a:solidFill>
                <a:latin typeface="Source Sans Pro"/>
                <a:ea typeface="Source Sans Pro"/>
                <a:cs typeface="Roboto"/>
              </a:rPr>
              <a:t>Altered Mental Status</a:t>
            </a: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b="1" dirty="0">
                <a:solidFill>
                  <a:schemeClr val="accent1">
                    <a:lumMod val="50000"/>
                  </a:schemeClr>
                </a:solidFill>
                <a:latin typeface="Source Sans Pro"/>
                <a:ea typeface="Quattrocento Sans"/>
                <a:cs typeface="Quattrocento Sans"/>
                <a:sym typeface="Quattrocento Sans"/>
              </a:rPr>
              <a:t>Part 1</a:t>
            </a:r>
            <a:r>
              <a:rPr lang="en-US" sz="2800" b="1" i="0" u="none" strike="noStrike" cap="none" dirty="0">
                <a:solidFill>
                  <a:schemeClr val="accent1">
                    <a:lumMod val="50000"/>
                  </a:schemeClr>
                </a:solidFill>
                <a:latin typeface="Source Sans Pro"/>
                <a:ea typeface="Quattrocento Sans"/>
                <a:cs typeface="Quattrocento Sans"/>
                <a:sym typeface="Quattrocento Sans"/>
              </a:rPr>
              <a:t>:</a:t>
            </a:r>
            <a:r>
              <a:rPr lang="en-US" sz="2800" b="1" dirty="0">
                <a:solidFill>
                  <a:schemeClr val="accent1">
                    <a:lumMod val="50000"/>
                  </a:schemeClr>
                </a:solidFill>
                <a:latin typeface="Source Sans Pro"/>
                <a:ea typeface="Quattrocento Sans"/>
                <a:cs typeface="Quattrocento Sans"/>
                <a:sym typeface="Quattrocento Sans"/>
              </a:rPr>
              <a:t> </a:t>
            </a:r>
            <a:r>
              <a:rPr lang="en-US" sz="2800" b="1" dirty="0">
                <a:solidFill>
                  <a:schemeClr val="accent2"/>
                </a:solidFill>
                <a:latin typeface="Source Sans Pro"/>
                <a:ea typeface="Quattrocento Sans"/>
                <a:cs typeface="Quattrocento Sans"/>
                <a:sym typeface="Quattrocento Sans"/>
              </a:rPr>
              <a:t>The SAMPLE history</a:t>
            </a:r>
            <a:endParaRPr lang="en-US" sz="2800" i="0" u="none" strike="noStrike" cap="none" dirty="0">
              <a:solidFill>
                <a:schemeClr val="accent2"/>
              </a:solidFill>
              <a:latin typeface="Source Sans Pro"/>
              <a:ea typeface="Quattrocento Sans"/>
              <a:cs typeface="Quattrocento Sans"/>
            </a:endParaRPr>
          </a:p>
        </p:txBody>
      </p:sp>
    </p:spTree>
    <p:extLst>
      <p:ext uri="{BB962C8B-B14F-4D97-AF65-F5344CB8AC3E}">
        <p14:creationId xmlns:p14="http://schemas.microsoft.com/office/powerpoint/2010/main" val="160368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cs typeface="Roboto"/>
              </a:rPr>
              <a:t>S</a:t>
            </a:r>
            <a:r>
              <a:rPr lang="en-US" sz="4000" dirty="0">
                <a:solidFill>
                  <a:srgbClr val="1F3864"/>
                </a:solidFill>
                <a:latin typeface="Source Sans Pro"/>
                <a:ea typeface="Source Sans Pro"/>
                <a:cs typeface="Roboto"/>
              </a:rPr>
              <a:t>: Signs and Symptoms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b="1" dirty="0">
                <a:latin typeface="Source Sans Pro"/>
                <a:ea typeface="Source Sans Pro"/>
                <a:cs typeface="Roboto"/>
              </a:rPr>
              <a:t>ASK</a:t>
            </a:r>
            <a:endParaRPr lang="en-US" sz="2400" dirty="0">
              <a:latin typeface="Source Sans Pro"/>
              <a:ea typeface="Source Sans Pro"/>
              <a:cs typeface="Roboto"/>
            </a:endParaRPr>
          </a:p>
          <a:p>
            <a:pPr lvl="1"/>
            <a:r>
              <a:rPr lang="en-US" dirty="0">
                <a:latin typeface="Source Sans Pro"/>
                <a:ea typeface="Source Sans Pro"/>
                <a:cs typeface="Roboto"/>
              </a:rPr>
              <a:t>How does the current condition compare to baseline mental status? </a:t>
            </a:r>
            <a:endParaRPr lang="en-US" dirty="0"/>
          </a:p>
          <a:p>
            <a:pPr lvl="1"/>
            <a:endParaRPr lang="en-US" i="1" dirty="0"/>
          </a:p>
          <a:p>
            <a:pPr lvl="1"/>
            <a:endParaRPr lang="en-US" i="1" dirty="0">
              <a:solidFill>
                <a:srgbClr val="000000"/>
              </a:solidFill>
              <a:latin typeface="Source Sans Pro"/>
              <a:ea typeface="Source Sans Pro"/>
              <a:cs typeface="Roboto"/>
            </a:endParaRPr>
          </a:p>
          <a:p>
            <a:pPr marL="0" indent="0">
              <a:buNone/>
            </a:pPr>
            <a:r>
              <a:rPr lang="en-US" sz="2400" dirty="0">
                <a:solidFill>
                  <a:schemeClr val="accent2"/>
                </a:solidFill>
                <a:latin typeface="Source Sans Pro"/>
                <a:ea typeface="Source Sans Pro"/>
                <a:cs typeface="Roboto"/>
              </a:rPr>
              <a:t>THINK</a:t>
            </a:r>
          </a:p>
          <a:p>
            <a:pPr lvl="2"/>
            <a:r>
              <a:rPr lang="en-US" sz="2400" dirty="0">
                <a:latin typeface="Source Sans Pro"/>
                <a:ea typeface="Source Sans Pro"/>
                <a:cs typeface="Roboto"/>
              </a:rPr>
              <a:t>Ask family/friends about baseline when possible, to establish normal </a:t>
            </a:r>
            <a:r>
              <a:rPr lang="en-GB" sz="2400" dirty="0">
                <a:latin typeface="Source Sans Pro"/>
                <a:ea typeface="Source Sans Pro"/>
                <a:cs typeface="Roboto"/>
              </a:rPr>
              <a:t>behaviour.</a:t>
            </a:r>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18" y="4151926"/>
            <a:ext cx="1076641" cy="1132074"/>
          </a:xfrm>
          <a:prstGeom prst="rect">
            <a:avLst/>
          </a:prstGeom>
        </p:spPr>
      </p:pic>
      <p:pic>
        <p:nvPicPr>
          <p:cNvPr id="5" name="Picture 11">
            <a:extLst>
              <a:ext uri="{FF2B5EF4-FFF2-40B4-BE49-F238E27FC236}">
                <a16:creationId xmlns:a16="http://schemas.microsoft.com/office/drawing/2014/main" id="{EF7E73C1-A18C-01DC-567A-5E2D9954D34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36344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A164D17-F518-233D-E03C-C8FBA131399A}"/>
              </a:ext>
            </a:extLst>
          </p:cNvPr>
          <p:cNvSpPr>
            <a:spLocks noGrp="1"/>
          </p:cNvSpPr>
          <p:nvPr>
            <p:ph type="title"/>
          </p:nvPr>
        </p:nvSpPr>
        <p:spPr>
          <a:xfrm>
            <a:off x="838200" y="551572"/>
            <a:ext cx="10515600" cy="1325563"/>
          </a:xfrm>
        </p:spPr>
        <p:txBody>
          <a:bodyPr/>
          <a:lstStyle/>
          <a:p>
            <a:r>
              <a:rPr lang="en-US" sz="4000" b="1" dirty="0">
                <a:solidFill>
                  <a:srgbClr val="1F3864"/>
                </a:solidFill>
              </a:rPr>
              <a:t>S</a:t>
            </a:r>
            <a:r>
              <a:rPr lang="en-US" sz="4000" dirty="0">
                <a:solidFill>
                  <a:srgbClr val="1F3864"/>
                </a:solidFill>
              </a:rPr>
              <a:t>: Signs and Symptoms</a:t>
            </a:r>
          </a:p>
          <a:p>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latin typeface="Source Sans Pro"/>
                <a:ea typeface="Source Sans Pro"/>
              </a:rPr>
              <a:t>ASK</a:t>
            </a:r>
            <a:endParaRPr lang="en-US" dirty="0">
              <a:latin typeface="Source Sans Pro"/>
              <a:ea typeface="Source Sans Pro"/>
            </a:endParaRPr>
          </a:p>
          <a:p>
            <a:pPr lvl="1"/>
            <a:r>
              <a:rPr lang="en-US" dirty="0">
                <a:latin typeface="Source Sans Pro"/>
                <a:ea typeface="Source Sans Pro"/>
              </a:rPr>
              <a:t>Is there difficulty breathing? </a:t>
            </a:r>
            <a:endParaRPr lang="en-US" dirty="0"/>
          </a:p>
          <a:p>
            <a:pPr lvl="1"/>
            <a:endParaRPr lang="en-US" i="1" dirty="0"/>
          </a:p>
          <a:p>
            <a:pPr lvl="1"/>
            <a:endParaRPr lang="en-US" i="1" dirty="0"/>
          </a:p>
          <a:p>
            <a:pPr marL="0" indent="0">
              <a:buNone/>
            </a:pPr>
            <a:r>
              <a:rPr lang="en-US" dirty="0">
                <a:solidFill>
                  <a:schemeClr val="accent2"/>
                </a:solidFill>
                <a:latin typeface="Source Sans Pro"/>
                <a:ea typeface="Source Sans Pro"/>
              </a:rPr>
              <a:t>THINK</a:t>
            </a:r>
          </a:p>
          <a:p>
            <a:pPr lvl="1"/>
            <a:r>
              <a:rPr lang="en-US" dirty="0">
                <a:latin typeface="Source Sans Pro"/>
                <a:ea typeface="Source Sans Pro"/>
              </a:rPr>
              <a:t>Altered mental status with difficulty in breathing may indicate lack of oxygen to the brain.</a:t>
            </a:r>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79" y="4388820"/>
            <a:ext cx="1076641" cy="1132074"/>
          </a:xfrm>
          <a:prstGeom prst="rect">
            <a:avLst/>
          </a:prstGeom>
        </p:spPr>
      </p:pic>
      <p:pic>
        <p:nvPicPr>
          <p:cNvPr id="5" name="Picture 11">
            <a:extLst>
              <a:ext uri="{FF2B5EF4-FFF2-40B4-BE49-F238E27FC236}">
                <a16:creationId xmlns:a16="http://schemas.microsoft.com/office/drawing/2014/main" id="{688C48BB-1F66-2D7A-FE3E-3A623DE64BA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
        <p:nvSpPr>
          <p:cNvPr id="10" name="Title 1">
            <a:extLst>
              <a:ext uri="{FF2B5EF4-FFF2-40B4-BE49-F238E27FC236}">
                <a16:creationId xmlns:a16="http://schemas.microsoft.com/office/drawing/2014/main" id="{A1006FFB-8622-7AB8-4590-823FCB67E5C4}"/>
              </a:ext>
            </a:extLst>
          </p:cNvPr>
          <p:cNvSpPr txBox="1">
            <a:spLocks/>
          </p:cNvSpPr>
          <p:nvPr/>
        </p:nvSpPr>
        <p:spPr>
          <a:xfrm>
            <a:off x="1679642" y="25360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a:lstStyle>
          <a:p>
            <a:endParaRPr lang="en-US" sz="4000" dirty="0">
              <a:solidFill>
                <a:srgbClr val="1F3864"/>
              </a:solidFill>
              <a:latin typeface="Source Sans Pro"/>
              <a:ea typeface="Source Sans Pro"/>
              <a:cs typeface="Roboto"/>
            </a:endParaRPr>
          </a:p>
        </p:txBody>
      </p:sp>
      <p:pic>
        <p:nvPicPr>
          <p:cNvPr id="1026" name="Picture 2">
            <a:extLst>
              <a:ext uri="{FF2B5EF4-FFF2-40B4-BE49-F238E27FC236}">
                <a16:creationId xmlns:a16="http://schemas.microsoft.com/office/drawing/2014/main" id="{AF3F65BA-F8D2-FFEA-5A6E-3C10C1DC910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95582" y="1181522"/>
            <a:ext cx="2258218" cy="263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4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1F3864"/>
                </a:solidFill>
              </a:rPr>
              <a:t>S</a:t>
            </a:r>
            <a:r>
              <a:rPr lang="en-US" sz="4000" dirty="0">
                <a:solidFill>
                  <a:srgbClr val="1F3864"/>
                </a:solidFill>
              </a:rPr>
              <a:t>: Signs and Symptoms</a:t>
            </a:r>
            <a:endParaRPr lang="en-US" dirty="0"/>
          </a:p>
        </p:txBody>
      </p:sp>
      <p:sp>
        <p:nvSpPr>
          <p:cNvPr id="3" name="Content Placeholder 2"/>
          <p:cNvSpPr>
            <a:spLocks noGrp="1"/>
          </p:cNvSpPr>
          <p:nvPr>
            <p:ph idx="1"/>
          </p:nvPr>
        </p:nvSpPr>
        <p:spPr>
          <a:xfrm>
            <a:off x="838200" y="1769725"/>
            <a:ext cx="10877550" cy="4899026"/>
          </a:xfrm>
        </p:spPr>
        <p:txBody>
          <a:bodyPr vert="horz" lIns="91440" tIns="45720" rIns="91440" bIns="45720" rtlCol="0" anchor="t">
            <a:normAutofit/>
          </a:bodyPr>
          <a:lstStyle/>
          <a:p>
            <a:pPr marL="0" indent="0">
              <a:buNone/>
            </a:pPr>
            <a:r>
              <a:rPr lang="en-US" b="1" dirty="0">
                <a:latin typeface="Source Sans Pro"/>
                <a:ea typeface="Source Sans Pro"/>
              </a:rPr>
              <a:t>ASK:</a:t>
            </a:r>
            <a:endParaRPr lang="en-US" dirty="0">
              <a:latin typeface="Source Sans Pro"/>
              <a:ea typeface="Source Sans Pro"/>
            </a:endParaRPr>
          </a:p>
          <a:p>
            <a:pPr lvl="1"/>
            <a:r>
              <a:rPr lang="en-US" dirty="0">
                <a:latin typeface="Source Sans Pro"/>
                <a:ea typeface="Source Sans Pro"/>
              </a:rPr>
              <a:t>Is there a headache?</a:t>
            </a:r>
          </a:p>
          <a:p>
            <a:pPr lvl="1"/>
            <a:r>
              <a:rPr lang="en-US" dirty="0">
                <a:latin typeface="Source Sans Pro"/>
                <a:ea typeface="Source Sans Pro"/>
              </a:rPr>
              <a:t>Is there vomiting/ diarrhoea?</a:t>
            </a:r>
          </a:p>
          <a:p>
            <a:pPr lvl="1"/>
            <a:endParaRPr lang="en-US" i="1" dirty="0"/>
          </a:p>
          <a:p>
            <a:pPr marL="0" indent="0">
              <a:buNone/>
            </a:pPr>
            <a:r>
              <a:rPr lang="en-US" dirty="0">
                <a:solidFill>
                  <a:schemeClr val="accent2"/>
                </a:solidFill>
                <a:latin typeface="Source Sans Pro"/>
                <a:ea typeface="Source Sans Pro"/>
              </a:rPr>
              <a:t>THINK</a:t>
            </a:r>
          </a:p>
          <a:p>
            <a:pPr lvl="2"/>
            <a:r>
              <a:rPr lang="en-US" dirty="0">
                <a:latin typeface="Source Sans Pro"/>
                <a:ea typeface="Source Sans Pro"/>
              </a:rPr>
              <a:t>Headache with AMS can indicate infection, tumor or bleeding.</a:t>
            </a:r>
          </a:p>
          <a:p>
            <a:pPr lvl="2"/>
            <a:r>
              <a:rPr lang="en-US" dirty="0">
                <a:latin typeface="Source Sans Pro"/>
                <a:ea typeface="Source Sans Pro"/>
              </a:rPr>
              <a:t>Vomiting without </a:t>
            </a:r>
            <a:r>
              <a:rPr lang="en-US" dirty="0" err="1">
                <a:latin typeface="Source Sans Pro"/>
                <a:ea typeface="Source Sans Pro"/>
              </a:rPr>
              <a:t>diarrhoea</a:t>
            </a:r>
            <a:r>
              <a:rPr lang="en-US" dirty="0">
                <a:latin typeface="Source Sans Pro"/>
                <a:ea typeface="Source Sans Pro"/>
              </a:rPr>
              <a:t> can be a sign of increased pressure in the brain.</a:t>
            </a:r>
          </a:p>
          <a:p>
            <a:pPr lvl="2"/>
            <a:r>
              <a:rPr lang="en-US" dirty="0">
                <a:latin typeface="Source Sans Pro"/>
                <a:ea typeface="Source Sans Pro"/>
              </a:rPr>
              <a:t>Any source of dehydration can cause AMS from poor perfusion.</a:t>
            </a:r>
          </a:p>
          <a:p>
            <a:pPr lvl="2"/>
            <a:r>
              <a:rPr lang="en-US" dirty="0">
                <a:latin typeface="Source Sans Pro"/>
                <a:ea typeface="Source Sans Pro"/>
              </a:rPr>
              <a:t>Vomiting and diarrhoea can cause </a:t>
            </a:r>
            <a:r>
              <a:rPr lang="en-US" dirty="0" err="1">
                <a:latin typeface="Source Sans Pro"/>
                <a:ea typeface="Source Sans Pro"/>
              </a:rPr>
              <a:t>hypoglycaemia</a:t>
            </a:r>
            <a:r>
              <a:rPr lang="en-US" dirty="0">
                <a:latin typeface="Source Sans Pro"/>
                <a:ea typeface="Source Sans Pro"/>
              </a:rPr>
              <a:t>.</a:t>
            </a:r>
            <a:endParaRPr lang="en-US" dirty="0"/>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862" y="4001363"/>
            <a:ext cx="1076641" cy="1132074"/>
          </a:xfrm>
          <a:prstGeom prst="rect">
            <a:avLst/>
          </a:prstGeom>
        </p:spPr>
      </p:pic>
      <p:pic>
        <p:nvPicPr>
          <p:cNvPr id="5" name="Picture 11">
            <a:extLst>
              <a:ext uri="{FF2B5EF4-FFF2-40B4-BE49-F238E27FC236}">
                <a16:creationId xmlns:a16="http://schemas.microsoft.com/office/drawing/2014/main" id="{4CEFCA23-433B-7F84-DB0F-FC7B444BE98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7" name="Picture 7" descr="A picture containing vector graphics&#10;&#10;Description automatically generated">
            <a:extLst>
              <a:ext uri="{FF2B5EF4-FFF2-40B4-BE49-F238E27FC236}">
                <a16:creationId xmlns:a16="http://schemas.microsoft.com/office/drawing/2014/main" id="{DA1E080C-D42E-26F6-388C-0B49D2C119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7557" y="1318495"/>
            <a:ext cx="2029839" cy="2013626"/>
          </a:xfrm>
          <a:prstGeom prst="rect">
            <a:avLst/>
          </a:prstGeom>
        </p:spPr>
      </p:pic>
    </p:spTree>
    <p:extLst>
      <p:ext uri="{BB962C8B-B14F-4D97-AF65-F5344CB8AC3E}">
        <p14:creationId xmlns:p14="http://schemas.microsoft.com/office/powerpoint/2010/main" val="3364574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S</a:t>
            </a:r>
            <a:r>
              <a:rPr lang="en-US" sz="4000" dirty="0">
                <a:solidFill>
                  <a:srgbClr val="1F3864"/>
                </a:solidFill>
                <a:latin typeface="Source Sans Pro"/>
                <a:ea typeface="Source Sans Pro"/>
              </a:rPr>
              <a:t>: Signs and Symptoms</a:t>
            </a:r>
          </a:p>
        </p:txBody>
      </p:sp>
      <p:sp>
        <p:nvSpPr>
          <p:cNvPr id="3" name="Content Placeholder 2"/>
          <p:cNvSpPr>
            <a:spLocks noGrp="1"/>
          </p:cNvSpPr>
          <p:nvPr>
            <p:ph idx="1"/>
          </p:nvPr>
        </p:nvSpPr>
        <p:spPr>
          <a:xfrm>
            <a:off x="789562" y="1915640"/>
            <a:ext cx="10877550" cy="4899026"/>
          </a:xfrm>
        </p:spPr>
        <p:txBody>
          <a:bodyPr vert="horz" lIns="91440" tIns="45720" rIns="91440" bIns="45720" rtlCol="0" anchor="t">
            <a:normAutofit/>
          </a:bodyPr>
          <a:lstStyle/>
          <a:p>
            <a:pPr marL="0" indent="0">
              <a:buNone/>
            </a:pPr>
            <a:r>
              <a:rPr lang="en-US" b="1" dirty="0">
                <a:latin typeface="Source Sans Pro"/>
                <a:ea typeface="Source Sans Pro"/>
              </a:rPr>
              <a:t>ASK</a:t>
            </a:r>
            <a:endParaRPr lang="en-US" dirty="0">
              <a:latin typeface="Source Sans Pro"/>
              <a:ea typeface="Source Sans Pro"/>
            </a:endParaRPr>
          </a:p>
          <a:p>
            <a:pPr lvl="1"/>
            <a:r>
              <a:rPr lang="en-US" dirty="0"/>
              <a:t>Has there been any dizziness or fainting? </a:t>
            </a:r>
          </a:p>
          <a:p>
            <a:pPr lvl="1"/>
            <a:endParaRPr lang="en-US" dirty="0">
              <a:solidFill>
                <a:srgbClr val="FF0000"/>
              </a:solidFill>
              <a:latin typeface="Source Sans Pro"/>
              <a:ea typeface="Source Sans Pro"/>
            </a:endParaRPr>
          </a:p>
          <a:p>
            <a:pPr marL="457200" lvl="1" indent="0">
              <a:buNone/>
            </a:pPr>
            <a:r>
              <a:rPr lang="en-US" dirty="0">
                <a:solidFill>
                  <a:schemeClr val="accent2"/>
                </a:solidFill>
                <a:latin typeface="Source Sans Pro"/>
                <a:ea typeface="Source Sans Pro"/>
              </a:rPr>
              <a:t>THINK</a:t>
            </a:r>
          </a:p>
          <a:p>
            <a:pPr lvl="2"/>
            <a:r>
              <a:rPr lang="en-US" dirty="0">
                <a:latin typeface="Source Sans Pro"/>
                <a:ea typeface="Source Sans Pro"/>
              </a:rPr>
              <a:t>This could be a sign of poor perfusion to the brain.</a:t>
            </a:r>
            <a:endParaRPr lang="en-US" dirty="0"/>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666" y="3579315"/>
            <a:ext cx="1076641" cy="1132074"/>
          </a:xfrm>
          <a:prstGeom prst="rect">
            <a:avLst/>
          </a:prstGeom>
        </p:spPr>
      </p:pic>
      <p:pic>
        <p:nvPicPr>
          <p:cNvPr id="5" name="Picture 11">
            <a:extLst>
              <a:ext uri="{FF2B5EF4-FFF2-40B4-BE49-F238E27FC236}">
                <a16:creationId xmlns:a16="http://schemas.microsoft.com/office/drawing/2014/main" id="{6A6948E7-9DE5-97F7-88A5-91BF236703B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8" name="Picture 9">
            <a:extLst>
              <a:ext uri="{FF2B5EF4-FFF2-40B4-BE49-F238E27FC236}">
                <a16:creationId xmlns:a16="http://schemas.microsoft.com/office/drawing/2014/main" id="{12F6D8E8-6AEB-73C1-DA63-ABD338BB37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382" y="939114"/>
            <a:ext cx="3578056" cy="2495333"/>
          </a:xfrm>
          <a:prstGeom prst="rect">
            <a:avLst/>
          </a:prstGeom>
        </p:spPr>
      </p:pic>
    </p:spTree>
    <p:extLst>
      <p:ext uri="{BB962C8B-B14F-4D97-AF65-F5344CB8AC3E}">
        <p14:creationId xmlns:p14="http://schemas.microsoft.com/office/powerpoint/2010/main" val="285974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S</a:t>
            </a:r>
            <a:r>
              <a:rPr lang="en-US" sz="4000" dirty="0">
                <a:solidFill>
                  <a:srgbClr val="1F3864"/>
                </a:solidFill>
                <a:latin typeface="Source Sans Pro"/>
                <a:ea typeface="Source Sans Pro"/>
              </a:rPr>
              <a:t>: Signs and Symptoms</a:t>
            </a:r>
          </a:p>
        </p:txBody>
      </p:sp>
      <p:sp>
        <p:nvSpPr>
          <p:cNvPr id="3" name="Content Placeholder 2"/>
          <p:cNvSpPr>
            <a:spLocks noGrp="1"/>
          </p:cNvSpPr>
          <p:nvPr>
            <p:ph idx="1"/>
          </p:nvPr>
        </p:nvSpPr>
        <p:spPr>
          <a:xfrm>
            <a:off x="773349" y="1810257"/>
            <a:ext cx="10877550" cy="4899026"/>
          </a:xfrm>
        </p:spPr>
        <p:txBody>
          <a:bodyPr vert="horz" lIns="91440" tIns="45720" rIns="91440" bIns="45720" rtlCol="0" anchor="t">
            <a:normAutofit/>
          </a:bodyPr>
          <a:lstStyle/>
          <a:p>
            <a:pPr marL="0" indent="0">
              <a:buNone/>
            </a:pPr>
            <a:r>
              <a:rPr lang="en-US" b="1" dirty="0">
                <a:latin typeface="Source Sans Pro"/>
                <a:ea typeface="Source Sans Pro"/>
              </a:rPr>
              <a:t>ASK</a:t>
            </a:r>
            <a:endParaRPr lang="en-US" dirty="0">
              <a:latin typeface="Source Sans Pro"/>
              <a:ea typeface="Source Sans Pro"/>
            </a:endParaRPr>
          </a:p>
          <a:p>
            <a:pPr lvl="1"/>
            <a:r>
              <a:rPr lang="en-US" dirty="0"/>
              <a:t>When did the symptoms start? </a:t>
            </a:r>
          </a:p>
          <a:p>
            <a:pPr lvl="1"/>
            <a:r>
              <a:rPr lang="en-US" dirty="0"/>
              <a:t>How long do they last?</a:t>
            </a:r>
          </a:p>
          <a:p>
            <a:pPr lvl="1"/>
            <a:r>
              <a:rPr lang="en-US" dirty="0"/>
              <a:t>Have they changed over time? </a:t>
            </a:r>
          </a:p>
          <a:p>
            <a:pPr lvl="1"/>
            <a:endParaRPr lang="en-US" i="1" dirty="0"/>
          </a:p>
          <a:p>
            <a:pPr marL="0" indent="0">
              <a:buNone/>
            </a:pPr>
            <a:r>
              <a:rPr lang="en-US" dirty="0">
                <a:solidFill>
                  <a:schemeClr val="accent2"/>
                </a:solidFill>
                <a:latin typeface="Source Sans Pro"/>
                <a:ea typeface="Source Sans Pro"/>
              </a:rPr>
              <a:t>THINK</a:t>
            </a:r>
          </a:p>
          <a:p>
            <a:pPr lvl="2"/>
            <a:r>
              <a:rPr lang="en-US" dirty="0">
                <a:solidFill>
                  <a:schemeClr val="accent2"/>
                </a:solidFill>
                <a:latin typeface="Source Sans Pro"/>
                <a:ea typeface="Source Sans Pro"/>
              </a:rPr>
              <a:t>Rapid </a:t>
            </a:r>
            <a:r>
              <a:rPr lang="en-US" dirty="0">
                <a:latin typeface="Source Sans Pro"/>
                <a:ea typeface="Source Sans Pro"/>
              </a:rPr>
              <a:t>onset think</a:t>
            </a:r>
            <a:r>
              <a:rPr lang="en-US" dirty="0">
                <a:solidFill>
                  <a:srgbClr val="FF0000"/>
                </a:solidFill>
                <a:latin typeface="Source Sans Pro"/>
                <a:ea typeface="Source Sans Pro"/>
              </a:rPr>
              <a:t> </a:t>
            </a:r>
            <a:r>
              <a:rPr lang="en-US" dirty="0">
                <a:latin typeface="Source Sans Pro"/>
                <a:ea typeface="Source Sans Pro"/>
              </a:rPr>
              <a:t>infection, inflammation, bleeding or drugs/toxins</a:t>
            </a:r>
          </a:p>
          <a:p>
            <a:pPr lvl="2"/>
            <a:r>
              <a:rPr lang="en-US" dirty="0">
                <a:solidFill>
                  <a:schemeClr val="accent2"/>
                </a:solidFill>
                <a:latin typeface="Source Sans Pro"/>
                <a:ea typeface="Source Sans Pro"/>
              </a:rPr>
              <a:t>Gradual </a:t>
            </a:r>
            <a:r>
              <a:rPr lang="en-US" dirty="0">
                <a:latin typeface="Source Sans Pro"/>
                <a:ea typeface="Source Sans Pro"/>
              </a:rPr>
              <a:t>onset think</a:t>
            </a:r>
            <a:r>
              <a:rPr lang="en-US" dirty="0">
                <a:solidFill>
                  <a:srgbClr val="FF0000"/>
                </a:solidFill>
                <a:latin typeface="Source Sans Pro"/>
                <a:ea typeface="Source Sans Pro"/>
              </a:rPr>
              <a:t> </a:t>
            </a:r>
            <a:r>
              <a:rPr lang="en-US" dirty="0">
                <a:latin typeface="Source Sans Pro"/>
                <a:ea typeface="Source Sans Pro"/>
              </a:rPr>
              <a:t>less acute causes such as </a:t>
            </a:r>
            <a:r>
              <a:rPr lang="en-US" dirty="0" err="1">
                <a:latin typeface="Source Sans Pro"/>
                <a:ea typeface="Source Sans Pro"/>
              </a:rPr>
              <a:t>tumour</a:t>
            </a:r>
            <a:r>
              <a:rPr lang="en-US" dirty="0">
                <a:latin typeface="Source Sans Pro"/>
                <a:ea typeface="Source Sans Pro"/>
              </a:rPr>
              <a:t> or slow bleeding in the brain</a:t>
            </a:r>
          </a:p>
          <a:p>
            <a:pPr lvl="2"/>
            <a:r>
              <a:rPr lang="en-US" dirty="0">
                <a:solidFill>
                  <a:schemeClr val="accent2"/>
                </a:solidFill>
                <a:latin typeface="Source Sans Pro"/>
                <a:ea typeface="Source Sans Pro"/>
              </a:rPr>
              <a:t>Intermittent </a:t>
            </a:r>
            <a:r>
              <a:rPr lang="en-US" dirty="0">
                <a:latin typeface="Source Sans Pro"/>
                <a:ea typeface="Source Sans Pro"/>
              </a:rPr>
              <a:t>onset think</a:t>
            </a:r>
            <a:r>
              <a:rPr lang="en-US" dirty="0">
                <a:solidFill>
                  <a:srgbClr val="FF0000"/>
                </a:solidFill>
                <a:latin typeface="Source Sans Pro"/>
                <a:ea typeface="Source Sans Pro"/>
              </a:rPr>
              <a:t> </a:t>
            </a:r>
            <a:r>
              <a:rPr lang="en-US" dirty="0">
                <a:latin typeface="Source Sans Pro"/>
                <a:ea typeface="Source Sans Pro"/>
              </a:rPr>
              <a:t>seizures or psychiatric disease</a:t>
            </a:r>
            <a:endParaRPr lang="en-US" u="sng" dirty="0"/>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357" y="4264834"/>
            <a:ext cx="1076641" cy="1132074"/>
          </a:xfrm>
          <a:prstGeom prst="rect">
            <a:avLst/>
          </a:prstGeom>
        </p:spPr>
      </p:pic>
      <p:pic>
        <p:nvPicPr>
          <p:cNvPr id="5" name="Picture 11">
            <a:extLst>
              <a:ext uri="{FF2B5EF4-FFF2-40B4-BE49-F238E27FC236}">
                <a16:creationId xmlns:a16="http://schemas.microsoft.com/office/drawing/2014/main" id="{EEC786DA-DAB2-B851-8481-1C79C5D4E99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
        <p:nvSpPr>
          <p:cNvPr id="11" name="TextBox 10">
            <a:extLst>
              <a:ext uri="{FF2B5EF4-FFF2-40B4-BE49-F238E27FC236}">
                <a16:creationId xmlns:a16="http://schemas.microsoft.com/office/drawing/2014/main" id="{87441599-04BA-F4D8-1CB4-F51C1472145C}"/>
              </a:ext>
            </a:extLst>
          </p:cNvPr>
          <p:cNvSpPr txBox="1"/>
          <p:nvPr/>
        </p:nvSpPr>
        <p:spPr>
          <a:xfrm>
            <a:off x="4473649" y="1089671"/>
            <a:ext cx="6097772" cy="31700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dirty="0">
                <a:ln w="12700">
                  <a:solidFill>
                    <a:srgbClr val="44546A">
                      <a:satMod val="155000"/>
                    </a:srgbClr>
                  </a:solidFill>
                  <a:prstDash val="solid"/>
                </a:ln>
                <a:solidFill>
                  <a:srgbClr val="ED7D31"/>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55434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S</a:t>
            </a:r>
            <a:r>
              <a:rPr lang="en-US" sz="4000" dirty="0">
                <a:solidFill>
                  <a:srgbClr val="1F3864"/>
                </a:solidFill>
                <a:latin typeface="Source Sans Pro"/>
                <a:ea typeface="Source Sans Pro"/>
              </a:rPr>
              <a:t>: Signs and Symptoms</a:t>
            </a:r>
          </a:p>
        </p:txBody>
      </p:sp>
      <p:sp>
        <p:nvSpPr>
          <p:cNvPr id="3" name="Content Placeholder 2"/>
          <p:cNvSpPr>
            <a:spLocks noGrp="1"/>
          </p:cNvSpPr>
          <p:nvPr>
            <p:ph idx="1"/>
          </p:nvPr>
        </p:nvSpPr>
        <p:spPr>
          <a:xfrm>
            <a:off x="838200" y="1607598"/>
            <a:ext cx="10877550" cy="4899026"/>
          </a:xfrm>
        </p:spPr>
        <p:txBody>
          <a:bodyPr vert="horz" lIns="91440" tIns="45720" rIns="91440" bIns="45720" rtlCol="0" anchor="t">
            <a:normAutofit/>
          </a:bodyPr>
          <a:lstStyle/>
          <a:p>
            <a:pPr marL="0" indent="0">
              <a:buNone/>
            </a:pPr>
            <a:r>
              <a:rPr lang="en-US" b="1" dirty="0">
                <a:latin typeface="Source Sans Pro"/>
                <a:ea typeface="Source Sans Pro"/>
              </a:rPr>
              <a:t>ASK</a:t>
            </a:r>
            <a:endParaRPr lang="en-US" dirty="0">
              <a:latin typeface="Source Sans Pro"/>
              <a:ea typeface="Source Sans Pro"/>
            </a:endParaRPr>
          </a:p>
          <a:p>
            <a:pPr lvl="1"/>
            <a:r>
              <a:rPr lang="en-US" dirty="0"/>
              <a:t>Any recent fevers?</a:t>
            </a:r>
          </a:p>
          <a:p>
            <a:pPr lvl="1"/>
            <a:endParaRPr lang="en-US" i="1" dirty="0"/>
          </a:p>
          <a:p>
            <a:pPr marL="0" indent="0">
              <a:buNone/>
            </a:pPr>
            <a:r>
              <a:rPr lang="en-US" dirty="0">
                <a:solidFill>
                  <a:schemeClr val="accent2"/>
                </a:solidFill>
                <a:latin typeface="Source Sans Pro"/>
                <a:ea typeface="Source Sans Pro"/>
              </a:rPr>
              <a:t>THINK</a:t>
            </a:r>
          </a:p>
          <a:p>
            <a:pPr lvl="2"/>
            <a:r>
              <a:rPr lang="en-US" dirty="0"/>
              <a:t>Brain infections</a:t>
            </a:r>
          </a:p>
          <a:p>
            <a:pPr lvl="2"/>
            <a:r>
              <a:rPr lang="en-US" dirty="0"/>
              <a:t>Serious infections in children and elderly can cause AMS</a:t>
            </a:r>
          </a:p>
          <a:p>
            <a:pPr lvl="2"/>
            <a:r>
              <a:rPr lang="en-US" dirty="0"/>
              <a:t>Exposures</a:t>
            </a:r>
          </a:p>
          <a:p>
            <a:pPr lvl="3"/>
            <a:r>
              <a:rPr lang="en-US" dirty="0"/>
              <a:t>Prolonged outdoor (heat) exposure</a:t>
            </a:r>
          </a:p>
          <a:p>
            <a:pPr lvl="3"/>
            <a:r>
              <a:rPr lang="en-US" dirty="0"/>
              <a:t>Poisons</a:t>
            </a:r>
          </a:p>
          <a:p>
            <a:pPr lvl="3"/>
            <a:r>
              <a:rPr lang="en-US" dirty="0"/>
              <a:t>Medications</a:t>
            </a:r>
          </a:p>
          <a:p>
            <a:pPr lvl="3"/>
            <a:r>
              <a:rPr lang="en-US" dirty="0"/>
              <a:t>Drugs</a:t>
            </a:r>
          </a:p>
          <a:p>
            <a:pPr lvl="2"/>
            <a:r>
              <a:rPr lang="en-US" dirty="0"/>
              <a:t>High fevers can cause AMS</a:t>
            </a:r>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824" y="4492527"/>
            <a:ext cx="1076641" cy="1132074"/>
          </a:xfrm>
          <a:prstGeom prst="rect">
            <a:avLst/>
          </a:prstGeom>
        </p:spPr>
      </p:pic>
      <p:pic>
        <p:nvPicPr>
          <p:cNvPr id="5" name="Picture 11">
            <a:extLst>
              <a:ext uri="{FF2B5EF4-FFF2-40B4-BE49-F238E27FC236}">
                <a16:creationId xmlns:a16="http://schemas.microsoft.com/office/drawing/2014/main" id="{6D7F20B2-2727-1356-945A-F0A53F95644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7" name="Picture 7" descr="Logo&#10;&#10;Description automatically generated">
            <a:extLst>
              <a:ext uri="{FF2B5EF4-FFF2-40B4-BE49-F238E27FC236}">
                <a16:creationId xmlns:a16="http://schemas.microsoft.com/office/drawing/2014/main" id="{A58DBB7B-673D-830D-5491-1E85701CC9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77059" y="4059740"/>
            <a:ext cx="2289243" cy="2289243"/>
          </a:xfrm>
          <a:prstGeom prst="rect">
            <a:avLst/>
          </a:prstGeom>
        </p:spPr>
      </p:pic>
    </p:spTree>
    <p:extLst>
      <p:ext uri="{BB962C8B-B14F-4D97-AF65-F5344CB8AC3E}">
        <p14:creationId xmlns:p14="http://schemas.microsoft.com/office/powerpoint/2010/main" val="3654689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S</a:t>
            </a:r>
            <a:r>
              <a:rPr lang="en-US" sz="4000" dirty="0">
                <a:solidFill>
                  <a:srgbClr val="1F3864"/>
                </a:solidFill>
                <a:latin typeface="Source Sans Pro"/>
                <a:ea typeface="Source Sans Pro"/>
              </a:rPr>
              <a:t>: Signs and Symptoms</a:t>
            </a:r>
          </a:p>
        </p:txBody>
      </p:sp>
      <p:sp>
        <p:nvSpPr>
          <p:cNvPr id="3" name="Content Placeholder 2"/>
          <p:cNvSpPr>
            <a:spLocks noGrp="1"/>
          </p:cNvSpPr>
          <p:nvPr>
            <p:ph idx="1"/>
          </p:nvPr>
        </p:nvSpPr>
        <p:spPr>
          <a:xfrm>
            <a:off x="958174" y="1696767"/>
            <a:ext cx="10725150" cy="5322001"/>
          </a:xfrm>
        </p:spPr>
        <p:txBody>
          <a:bodyPr vert="horz" lIns="91440" tIns="45720" rIns="91440" bIns="45720" rtlCol="0" anchor="t">
            <a:normAutofit/>
          </a:bodyPr>
          <a:lstStyle/>
          <a:p>
            <a:pPr marL="0" indent="0">
              <a:buNone/>
            </a:pPr>
            <a:r>
              <a:rPr lang="en-US" b="1" dirty="0"/>
              <a:t>ASK:</a:t>
            </a:r>
            <a:endParaRPr lang="en-US" dirty="0"/>
          </a:p>
          <a:p>
            <a:pPr lvl="1"/>
            <a:r>
              <a:rPr lang="en-US" dirty="0"/>
              <a:t>Any weakness, clumsiness or difficulty walking?</a:t>
            </a:r>
            <a:endParaRPr lang="en-US" i="1" dirty="0"/>
          </a:p>
          <a:p>
            <a:pPr marL="0" indent="0">
              <a:buNone/>
            </a:pPr>
            <a:r>
              <a:rPr lang="en-US" dirty="0">
                <a:solidFill>
                  <a:schemeClr val="accent2"/>
                </a:solidFill>
                <a:latin typeface="Source Sans Pro"/>
                <a:ea typeface="Source Sans Pro"/>
              </a:rPr>
              <a:t>THINK</a:t>
            </a:r>
          </a:p>
          <a:p>
            <a:pPr lvl="1"/>
            <a:r>
              <a:rPr lang="en-US" dirty="0"/>
              <a:t>Consider stroke or </a:t>
            </a:r>
            <a:r>
              <a:rPr lang="en-US" dirty="0" err="1"/>
              <a:t>tumour</a:t>
            </a:r>
            <a:r>
              <a:rPr lang="en-US" dirty="0"/>
              <a:t>.</a:t>
            </a:r>
          </a:p>
          <a:p>
            <a:pPr marL="457200" lvl="1" indent="0">
              <a:buNone/>
            </a:pPr>
            <a:endParaRPr lang="en-US" dirty="0"/>
          </a:p>
          <a:p>
            <a:pPr lvl="1"/>
            <a:endParaRPr lang="en-US" dirty="0"/>
          </a:p>
          <a:p>
            <a:pPr marL="0" indent="0">
              <a:buNone/>
            </a:pPr>
            <a:r>
              <a:rPr lang="en-US" b="1" dirty="0"/>
              <a:t>ASK:</a:t>
            </a:r>
            <a:endParaRPr lang="en-US" dirty="0"/>
          </a:p>
          <a:p>
            <a:pPr lvl="1"/>
            <a:r>
              <a:rPr lang="en-US" dirty="0"/>
              <a:t>Any neck pain or stiffness?</a:t>
            </a:r>
            <a:endParaRPr lang="en-US" i="1" dirty="0"/>
          </a:p>
          <a:p>
            <a:pPr marL="0" indent="0">
              <a:buNone/>
            </a:pPr>
            <a:r>
              <a:rPr lang="en-US" dirty="0">
                <a:solidFill>
                  <a:schemeClr val="accent2"/>
                </a:solidFill>
                <a:latin typeface="Source Sans Pro"/>
                <a:ea typeface="Source Sans Pro"/>
              </a:rPr>
              <a:t>THINK</a:t>
            </a:r>
            <a:endParaRPr lang="en-US" dirty="0">
              <a:solidFill>
                <a:schemeClr val="accent2"/>
              </a:solidFill>
            </a:endParaRPr>
          </a:p>
          <a:p>
            <a:pPr lvl="1"/>
            <a:r>
              <a:rPr lang="en-US" dirty="0">
                <a:latin typeface="Source Sans Pro"/>
                <a:ea typeface="Source Sans Pro"/>
              </a:rPr>
              <a:t>Consider bleeding, inflammation or infection in cerebral spinal fluid.</a:t>
            </a:r>
          </a:p>
          <a:p>
            <a:pPr lvl="1"/>
            <a:endParaRPr lang="en-US" dirty="0"/>
          </a:p>
          <a:p>
            <a:pPr lvl="1"/>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0" y="3119832"/>
            <a:ext cx="1076641" cy="1132074"/>
          </a:xfrm>
          <a:prstGeom prst="rect">
            <a:avLst/>
          </a:prstGeom>
        </p:spPr>
      </p:pic>
      <p:pic>
        <p:nvPicPr>
          <p:cNvPr id="5" name="Picture 11">
            <a:extLst>
              <a:ext uri="{FF2B5EF4-FFF2-40B4-BE49-F238E27FC236}">
                <a16:creationId xmlns:a16="http://schemas.microsoft.com/office/drawing/2014/main" id="{47CDA69B-4167-2C16-8F4F-06C890A042C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47E0E559-CAC8-79C9-54D7-0713D074D1CB}"/>
              </a:ext>
            </a:extLst>
          </p:cNvPr>
          <p:cNvPicPr>
            <a:picLocks noChangeAspect="1"/>
          </p:cNvPicPr>
          <p:nvPr/>
        </p:nvPicPr>
        <p:blipFill>
          <a:blip r:embed="rId5"/>
          <a:stretch>
            <a:fillRect/>
          </a:stretch>
        </p:blipFill>
        <p:spPr>
          <a:xfrm>
            <a:off x="8420911" y="1497553"/>
            <a:ext cx="2743200" cy="1933575"/>
          </a:xfrm>
          <a:prstGeom prst="rect">
            <a:avLst/>
          </a:prstGeom>
        </p:spPr>
      </p:pic>
    </p:spTree>
    <p:extLst>
      <p:ext uri="{BB962C8B-B14F-4D97-AF65-F5344CB8AC3E}">
        <p14:creationId xmlns:p14="http://schemas.microsoft.com/office/powerpoint/2010/main" val="3745761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S</a:t>
            </a:r>
            <a:r>
              <a:rPr lang="en-US" sz="4000" dirty="0">
                <a:solidFill>
                  <a:srgbClr val="1F3864"/>
                </a:solidFill>
                <a:latin typeface="Source Sans Pro"/>
                <a:ea typeface="Source Sans Pro"/>
              </a:rPr>
              <a:t>: Signs and Symptoms</a:t>
            </a:r>
          </a:p>
        </p:txBody>
      </p:sp>
      <p:sp>
        <p:nvSpPr>
          <p:cNvPr id="3" name="Content Placeholder 2"/>
          <p:cNvSpPr>
            <a:spLocks noGrp="1"/>
          </p:cNvSpPr>
          <p:nvPr>
            <p:ph idx="1"/>
          </p:nvPr>
        </p:nvSpPr>
        <p:spPr>
          <a:xfrm>
            <a:off x="917643" y="1631916"/>
            <a:ext cx="10725150" cy="4851831"/>
          </a:xfrm>
        </p:spPr>
        <p:txBody>
          <a:bodyPr vert="horz" lIns="91440" tIns="45720" rIns="91440" bIns="45720" rtlCol="0" anchor="t">
            <a:normAutofit/>
          </a:bodyPr>
          <a:lstStyle/>
          <a:p>
            <a:pPr marL="0" indent="0">
              <a:buNone/>
            </a:pPr>
            <a:r>
              <a:rPr lang="en-US" b="1" dirty="0">
                <a:latin typeface="Source Sans Pro"/>
                <a:ea typeface="Source Sans Pro"/>
              </a:rPr>
              <a:t>ASK:</a:t>
            </a:r>
            <a:endParaRPr lang="en-US" dirty="0">
              <a:latin typeface="Source Sans Pro"/>
              <a:ea typeface="Source Sans Pro"/>
            </a:endParaRPr>
          </a:p>
          <a:p>
            <a:pPr lvl="1"/>
            <a:r>
              <a:rPr lang="en-US" dirty="0">
                <a:latin typeface="Source Sans Pro"/>
                <a:ea typeface="Source Sans Pro"/>
              </a:rPr>
              <a:t>Any recent history of trauma or falls?</a:t>
            </a:r>
          </a:p>
          <a:p>
            <a:pPr lvl="1"/>
            <a:endParaRPr lang="en-US" i="1" dirty="0"/>
          </a:p>
          <a:p>
            <a:pPr marL="0" indent="0">
              <a:buNone/>
            </a:pPr>
            <a:r>
              <a:rPr lang="en-US" dirty="0">
                <a:solidFill>
                  <a:schemeClr val="accent2"/>
                </a:solidFill>
                <a:latin typeface="Source Sans Pro"/>
                <a:ea typeface="Source Sans Pro"/>
              </a:rPr>
              <a:t>THINK</a:t>
            </a:r>
          </a:p>
          <a:p>
            <a:pPr lvl="1"/>
            <a:r>
              <a:rPr lang="en-US" dirty="0">
                <a:latin typeface="Source Sans Pro"/>
                <a:ea typeface="Source Sans Pro"/>
              </a:rPr>
              <a:t>Bleeding in or around the brain can cause AMS even days after injury.</a:t>
            </a:r>
          </a:p>
          <a:p>
            <a:pPr lvl="1"/>
            <a:r>
              <a:rPr lang="en-US" dirty="0">
                <a:latin typeface="Source Sans Pro"/>
                <a:ea typeface="Source Sans Pro"/>
              </a:rPr>
              <a:t>Chronic alcohol drinkers and the elderly</a:t>
            </a:r>
          </a:p>
          <a:p>
            <a:pPr lvl="2"/>
            <a:r>
              <a:rPr lang="en-US" dirty="0">
                <a:latin typeface="Source Sans Pro"/>
                <a:ea typeface="Source Sans Pro"/>
              </a:rPr>
              <a:t>More prone to brain bleeding</a:t>
            </a:r>
          </a:p>
          <a:p>
            <a:pPr lvl="2"/>
            <a:r>
              <a:rPr lang="en-US" dirty="0">
                <a:latin typeface="Source Sans Pro"/>
                <a:ea typeface="Source Sans Pro"/>
              </a:rPr>
              <a:t>May not remember falls</a:t>
            </a:r>
          </a:p>
          <a:p>
            <a:pPr lvl="1"/>
            <a:r>
              <a:rPr lang="en-US" dirty="0">
                <a:latin typeface="Source Sans Pro"/>
                <a:ea typeface="Source Sans Pro"/>
              </a:rPr>
              <a:t>Always consider unwitnessed trauma in a patient found altered with no known cause.</a:t>
            </a:r>
          </a:p>
          <a:p>
            <a:pPr lvl="1"/>
            <a:endParaRPr lang="en-US" dirty="0"/>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79" y="3642776"/>
            <a:ext cx="1076641" cy="1132074"/>
          </a:xfrm>
          <a:prstGeom prst="rect">
            <a:avLst/>
          </a:prstGeom>
        </p:spPr>
      </p:pic>
      <p:pic>
        <p:nvPicPr>
          <p:cNvPr id="5" name="Picture 11">
            <a:extLst>
              <a:ext uri="{FF2B5EF4-FFF2-40B4-BE49-F238E27FC236}">
                <a16:creationId xmlns:a16="http://schemas.microsoft.com/office/drawing/2014/main" id="{86AB886C-D00F-158B-003C-E77CAEE1D42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9" name="Picture 9" descr="Map&#10;&#10;Description automatically generated">
            <a:extLst>
              <a:ext uri="{FF2B5EF4-FFF2-40B4-BE49-F238E27FC236}">
                <a16:creationId xmlns:a16="http://schemas.microsoft.com/office/drawing/2014/main" id="{C5B8C943-8662-EAF8-0912-C7F5CEC4F2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51989" y="1108428"/>
            <a:ext cx="2803463" cy="1954411"/>
          </a:xfrm>
          <a:prstGeom prst="rect">
            <a:avLst/>
          </a:prstGeom>
        </p:spPr>
      </p:pic>
    </p:spTree>
    <p:extLst>
      <p:ext uri="{BB962C8B-B14F-4D97-AF65-F5344CB8AC3E}">
        <p14:creationId xmlns:p14="http://schemas.microsoft.com/office/powerpoint/2010/main" val="3881697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S</a:t>
            </a:r>
            <a:r>
              <a:rPr lang="en-US" sz="4000" dirty="0">
                <a:solidFill>
                  <a:srgbClr val="1F3864"/>
                </a:solidFill>
                <a:latin typeface="Source Sans Pro"/>
                <a:ea typeface="Source Sans Pro"/>
              </a:rPr>
              <a:t>: Signs and Symptoms</a:t>
            </a:r>
          </a:p>
        </p:txBody>
      </p:sp>
      <p:sp>
        <p:nvSpPr>
          <p:cNvPr id="3" name="Content Placeholder 2"/>
          <p:cNvSpPr>
            <a:spLocks noGrp="1"/>
          </p:cNvSpPr>
          <p:nvPr>
            <p:ph idx="1"/>
          </p:nvPr>
        </p:nvSpPr>
        <p:spPr>
          <a:xfrm>
            <a:off x="925749" y="1875107"/>
            <a:ext cx="10725150" cy="5322001"/>
          </a:xfrm>
        </p:spPr>
        <p:txBody>
          <a:bodyPr vert="horz" lIns="91440" tIns="45720" rIns="91440" bIns="45720" rtlCol="0" anchor="t">
            <a:normAutofit/>
          </a:bodyPr>
          <a:lstStyle/>
          <a:p>
            <a:pPr marL="0" indent="0">
              <a:buNone/>
            </a:pPr>
            <a:r>
              <a:rPr lang="en-US" b="1" dirty="0">
                <a:latin typeface="Source Sans Pro"/>
                <a:ea typeface="Source Sans Pro"/>
              </a:rPr>
              <a:t>ASK:</a:t>
            </a:r>
            <a:endParaRPr lang="en-US" dirty="0">
              <a:latin typeface="Source Sans Pro"/>
              <a:ea typeface="Source Sans Pro"/>
            </a:endParaRPr>
          </a:p>
          <a:p>
            <a:pPr lvl="1"/>
            <a:r>
              <a:rPr lang="en-US" dirty="0">
                <a:latin typeface="Source Sans Pro"/>
                <a:ea typeface="Source Sans Pro"/>
              </a:rPr>
              <a:t>Any recent depression or changes in </a:t>
            </a:r>
            <a:r>
              <a:rPr lang="en-US" dirty="0" err="1">
                <a:latin typeface="Source Sans Pro"/>
                <a:ea typeface="Source Sans Pro"/>
              </a:rPr>
              <a:t>behaviour</a:t>
            </a:r>
            <a:r>
              <a:rPr lang="en-US" dirty="0">
                <a:latin typeface="Source Sans Pro"/>
                <a:ea typeface="Source Sans Pro"/>
              </a:rPr>
              <a:t>?</a:t>
            </a:r>
          </a:p>
          <a:p>
            <a:pPr lvl="1"/>
            <a:endParaRPr lang="en-US" i="1" dirty="0"/>
          </a:p>
          <a:p>
            <a:pPr lvl="1"/>
            <a:endParaRPr lang="en-US" i="1" dirty="0"/>
          </a:p>
          <a:p>
            <a:pPr marL="0" indent="0">
              <a:buNone/>
            </a:pPr>
            <a:r>
              <a:rPr lang="en-US" dirty="0">
                <a:solidFill>
                  <a:schemeClr val="accent2"/>
                </a:solidFill>
                <a:latin typeface="Source Sans Pro"/>
                <a:ea typeface="Source Sans Pro"/>
              </a:rPr>
              <a:t>THINK</a:t>
            </a:r>
          </a:p>
          <a:p>
            <a:pPr lvl="1"/>
            <a:r>
              <a:rPr lang="en-US" dirty="0">
                <a:latin typeface="Source Sans Pro"/>
                <a:ea typeface="Source Sans Pro"/>
              </a:rPr>
              <a:t>Drug and alcohol use or psychiatric problems</a:t>
            </a:r>
          </a:p>
          <a:p>
            <a:pPr lvl="1"/>
            <a:r>
              <a:rPr lang="en-US" dirty="0">
                <a:latin typeface="Source Sans Pro"/>
                <a:ea typeface="Source Sans Pro"/>
              </a:rPr>
              <a:t>Consider possibility of suicide attempt by poisoning</a:t>
            </a:r>
          </a:p>
          <a:p>
            <a:pPr lvl="1"/>
            <a:endParaRPr lang="en-US" dirty="0"/>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818" y="3970070"/>
            <a:ext cx="1076641" cy="1132074"/>
          </a:xfrm>
          <a:prstGeom prst="rect">
            <a:avLst/>
          </a:prstGeom>
        </p:spPr>
      </p:pic>
      <p:pic>
        <p:nvPicPr>
          <p:cNvPr id="5" name="Picture 11">
            <a:extLst>
              <a:ext uri="{FF2B5EF4-FFF2-40B4-BE49-F238E27FC236}">
                <a16:creationId xmlns:a16="http://schemas.microsoft.com/office/drawing/2014/main" id="{F2928C03-7D97-5197-1EEB-4A60B67E7D9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82916"/>
            <a:ext cx="1024163" cy="1054479"/>
          </a:xfrm>
          <a:prstGeom prst="rect">
            <a:avLst/>
          </a:prstGeom>
        </p:spPr>
      </p:pic>
    </p:spTree>
    <p:extLst>
      <p:ext uri="{BB962C8B-B14F-4D97-AF65-F5344CB8AC3E}">
        <p14:creationId xmlns:p14="http://schemas.microsoft.com/office/powerpoint/2010/main" val="88060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45;p1">
            <a:extLst>
              <a:ext uri="{FF2B5EF4-FFF2-40B4-BE49-F238E27FC236}">
                <a16:creationId xmlns:a16="http://schemas.microsoft.com/office/drawing/2014/main" id="{46FC61F4-6455-19BE-DBC3-EB42A8FC3396}"/>
              </a:ext>
            </a:extLst>
          </p:cNvPr>
          <p:cNvSpPr txBox="1">
            <a:spLocks noGrp="1"/>
          </p:cNvSpPr>
          <p:nvPr/>
        </p:nvSpPr>
        <p:spPr>
          <a:xfrm>
            <a:off x="-2044" y="394276"/>
            <a:ext cx="12193740" cy="135635"/>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dirty="0">
              <a:solidFill>
                <a:srgbClr val="FFFFFF"/>
              </a:solidFill>
            </a:endParaRPr>
          </a:p>
          <a:p>
            <a:pPr marL="228600" indent="-228600"/>
            <a:endParaRPr lang="en-US" dirty="0">
              <a:solidFill>
                <a:srgbClr val="FFFFFF"/>
              </a:solidFill>
            </a:endParaRPr>
          </a:p>
        </p:txBody>
      </p:sp>
      <p:sp>
        <p:nvSpPr>
          <p:cNvPr id="98" name="Shape 98"/>
          <p:cNvSpPr txBox="1">
            <a:spLocks noGrp="1"/>
          </p:cNvSpPr>
          <p:nvPr>
            <p:ph type="title"/>
          </p:nvPr>
        </p:nvSpPr>
        <p:spPr/>
        <p:txBody>
          <a:bodyPr>
            <a:normAutofit/>
          </a:bodyPr>
          <a:lstStyle/>
          <a:p>
            <a:pPr lvl="0"/>
            <a:r>
              <a:rPr lang="en-US" sz="4000" dirty="0">
                <a:solidFill>
                  <a:schemeClr val="accent1">
                    <a:lumMod val="50000"/>
                  </a:schemeClr>
                </a:solidFill>
                <a:latin typeface="Source Sans Pro"/>
                <a:ea typeface="Source Sans Pro"/>
                <a:cs typeface="Roboto"/>
                <a:sym typeface="Calibri"/>
              </a:rPr>
              <a:t>Objectives</a:t>
            </a:r>
            <a:endParaRPr lang="en-US" sz="4000" dirty="0">
              <a:solidFill>
                <a:schemeClr val="accent1">
                  <a:lumMod val="50000"/>
                </a:schemeClr>
              </a:solidFill>
              <a:latin typeface="Source Sans Pro"/>
              <a:ea typeface="Source Sans Pro"/>
              <a:cs typeface="Roboto"/>
            </a:endParaRPr>
          </a:p>
        </p:txBody>
      </p:sp>
      <p:sp>
        <p:nvSpPr>
          <p:cNvPr id="99" name="Shape 99"/>
          <p:cNvSpPr txBox="1">
            <a:spLocks noGrp="1"/>
          </p:cNvSpPr>
          <p:nvPr>
            <p:ph idx="1"/>
          </p:nvPr>
        </p:nvSpPr>
        <p:spPr>
          <a:xfrm>
            <a:off x="838200" y="1593805"/>
            <a:ext cx="10515600" cy="4351338"/>
          </a:xfrm>
        </p:spPr>
        <p:txBody>
          <a:bodyPr vert="horz" lIns="91440" tIns="45720" rIns="91440" bIns="45720" rtlCol="0" anchor="t">
            <a:noAutofit/>
          </a:bodyPr>
          <a:lstStyle/>
          <a:p>
            <a:pPr marL="0" indent="0">
              <a:buNone/>
            </a:pPr>
            <a:r>
              <a:rPr lang="en-US" sz="2000" dirty="0">
                <a:solidFill>
                  <a:schemeClr val="accent1">
                    <a:lumMod val="50000"/>
                  </a:schemeClr>
                </a:solidFill>
                <a:latin typeface="Source Sans Pro"/>
                <a:ea typeface="Source Sans Pro"/>
                <a:cs typeface="Roboto"/>
              </a:rPr>
              <a:t>By the end of this presentation, you will be able to:</a:t>
            </a:r>
          </a:p>
          <a:p>
            <a:pPr>
              <a:buFont typeface="Arial,Sans-Serif" panose="020B0604020202020204" pitchFamily="34" charset="0"/>
            </a:pPr>
            <a:r>
              <a:rPr lang="en-US" sz="2000" dirty="0">
                <a:latin typeface="Source Sans Pro"/>
                <a:ea typeface="Source Sans Pro"/>
                <a:cs typeface="Arial"/>
              </a:rPr>
              <a:t>Apply a SAMPLE history to a patient with altered mental status</a:t>
            </a:r>
          </a:p>
          <a:p>
            <a:pPr>
              <a:buFont typeface="Arial,Sans-Serif" panose="020B0604020202020204" pitchFamily="34" charset="0"/>
            </a:pPr>
            <a:r>
              <a:rPr lang="en-US" sz="2000" dirty="0">
                <a:latin typeface="Source Sans Pro"/>
                <a:ea typeface="Source Sans Pro"/>
                <a:cs typeface="Arial"/>
              </a:rPr>
              <a:t>Recognize key history findings suggestive of different causes of altered mental status</a:t>
            </a:r>
          </a:p>
          <a:p>
            <a:pPr>
              <a:buFont typeface="Arial,Sans-Serif" panose="020B0604020202020204" pitchFamily="34" charset="0"/>
            </a:pPr>
            <a:r>
              <a:rPr lang="en-US" sz="2000" dirty="0">
                <a:latin typeface="Source Sans Pro"/>
                <a:ea typeface="Source Sans Pro"/>
                <a:cs typeface="Arial"/>
              </a:rPr>
              <a:t>List</a:t>
            </a:r>
            <a:r>
              <a:rPr lang="en-US" sz="2000" dirty="0">
                <a:solidFill>
                  <a:srgbClr val="000000"/>
                </a:solidFill>
                <a:latin typeface="Source Sans Pro"/>
                <a:ea typeface="Source Sans Pro"/>
                <a:cs typeface="Arial"/>
              </a:rPr>
              <a:t> high-risk causes of altered mental status in adults and children</a:t>
            </a:r>
          </a:p>
          <a:p>
            <a:pPr>
              <a:buFont typeface="Arial,Sans-Serif"/>
            </a:pPr>
            <a:r>
              <a:rPr lang="en-US" sz="2000" dirty="0">
                <a:solidFill>
                  <a:srgbClr val="000000"/>
                </a:solidFill>
                <a:latin typeface="Source Sans Pro"/>
                <a:ea typeface="Source Sans Pro"/>
                <a:cs typeface="Arial"/>
              </a:rPr>
              <a:t>Describe how to perform a secondary exam in a patient with altered mental status</a:t>
            </a:r>
          </a:p>
          <a:p>
            <a:pPr>
              <a:buFont typeface="Arial"/>
            </a:pPr>
            <a:r>
              <a:rPr lang="en-US" sz="2000" dirty="0">
                <a:solidFill>
                  <a:srgbClr val="000000"/>
                </a:solidFill>
                <a:latin typeface="Source Sans Pro"/>
                <a:ea typeface="Source Sans Pro"/>
                <a:cs typeface="Arial"/>
              </a:rPr>
              <a:t>Recognize key examination findings suggestive of different causes of altered mental status</a:t>
            </a:r>
            <a:endParaRPr lang="en-US" sz="2000" dirty="0"/>
          </a:p>
          <a:p>
            <a:pPr>
              <a:buFont typeface="Arial,Sans-Serif"/>
            </a:pPr>
            <a:r>
              <a:rPr lang="en-US" sz="2000" dirty="0">
                <a:solidFill>
                  <a:srgbClr val="000000"/>
                </a:solidFill>
                <a:latin typeface="Source Sans Pro"/>
                <a:ea typeface="Source Sans Pro"/>
                <a:cs typeface="Arial"/>
              </a:rPr>
              <a:t>Describe critical actions to manage a patient with altered mental status (AMS)</a:t>
            </a:r>
          </a:p>
          <a:p>
            <a:pPr>
              <a:buFont typeface="Arial,Sans-Serif"/>
            </a:pPr>
            <a:r>
              <a:rPr lang="en-US" sz="2000" dirty="0">
                <a:solidFill>
                  <a:srgbClr val="000000"/>
                </a:solidFill>
                <a:latin typeface="Source Sans Pro"/>
                <a:ea typeface="Source Sans Pro"/>
                <a:cs typeface="Arial"/>
              </a:rPr>
              <a:t>Identify essential skills to manage for high-risk causes of altered mental status</a:t>
            </a:r>
            <a:endParaRPr lang="en-US" sz="2000" dirty="0">
              <a:solidFill>
                <a:srgbClr val="000000"/>
              </a:solidFill>
              <a:latin typeface="Source Sans Pro"/>
              <a:ea typeface="Source Sans Pro"/>
              <a:cs typeface="Roboto"/>
            </a:endParaRPr>
          </a:p>
          <a:p>
            <a:pPr>
              <a:buFont typeface="Arial,Sans-Serif"/>
              <a:buChar char="•"/>
            </a:pPr>
            <a:r>
              <a:rPr lang="en-US" sz="2000" dirty="0">
                <a:solidFill>
                  <a:srgbClr val="000000"/>
                </a:solidFill>
                <a:latin typeface="Source Sans Pro"/>
                <a:ea typeface="Source Sans Pro"/>
                <a:cs typeface="Arial"/>
              </a:rPr>
              <a:t>Describe special </a:t>
            </a:r>
            <a:r>
              <a:rPr lang="en-US" sz="2000" dirty="0" err="1">
                <a:solidFill>
                  <a:srgbClr val="000000"/>
                </a:solidFill>
                <a:latin typeface="Source Sans Pro"/>
                <a:ea typeface="Source Sans Pro"/>
                <a:cs typeface="Arial"/>
              </a:rPr>
              <a:t>paediatric</a:t>
            </a:r>
            <a:r>
              <a:rPr lang="en-US" sz="2000" dirty="0">
                <a:solidFill>
                  <a:srgbClr val="000000"/>
                </a:solidFill>
                <a:latin typeface="Source Sans Pro"/>
                <a:ea typeface="Source Sans Pro"/>
                <a:cs typeface="Arial"/>
              </a:rPr>
              <a:t> considerations for altered mental status</a:t>
            </a:r>
            <a:endParaRPr lang="en-US" sz="2000" dirty="0">
              <a:solidFill>
                <a:srgbClr val="000000"/>
              </a:solidFill>
              <a:latin typeface="Source Sans Pro"/>
            </a:endParaRPr>
          </a:p>
          <a:p>
            <a:pPr>
              <a:buFont typeface="Arial"/>
              <a:buChar char="•"/>
            </a:pPr>
            <a:r>
              <a:rPr lang="en-US" sz="2000" dirty="0">
                <a:solidFill>
                  <a:srgbClr val="000000"/>
                </a:solidFill>
                <a:latin typeface="Source Sans Pro"/>
                <a:ea typeface="Source Sans Pro"/>
                <a:cs typeface="Arial"/>
              </a:rPr>
              <a:t>Consider the disposition and transport of patients with altered mental status</a:t>
            </a:r>
          </a:p>
          <a:p>
            <a:pPr>
              <a:buFont typeface="Arial"/>
              <a:buChar char="•"/>
            </a:pPr>
            <a:endParaRPr lang="en-US" sz="2000" dirty="0">
              <a:solidFill>
                <a:srgbClr val="000000"/>
              </a:solidFill>
              <a:latin typeface="Source Sans Pro"/>
              <a:ea typeface="Source Sans Pro"/>
              <a:cs typeface="Arial"/>
            </a:endParaRPr>
          </a:p>
          <a:p>
            <a:pPr>
              <a:lnSpc>
                <a:spcPct val="100000"/>
              </a:lnSpc>
              <a:spcBef>
                <a:spcPts val="0"/>
              </a:spcBef>
            </a:pPr>
            <a:endParaRPr lang="en-US" sz="2000" dirty="0">
              <a:solidFill>
                <a:srgbClr val="000000"/>
              </a:solidFill>
              <a:latin typeface="Source Sans Pro"/>
              <a:ea typeface="Source Sans Pro"/>
              <a:cs typeface="Arial"/>
            </a:endParaRPr>
          </a:p>
          <a:p>
            <a:pPr>
              <a:lnSpc>
                <a:spcPct val="100000"/>
              </a:lnSpc>
              <a:spcBef>
                <a:spcPts val="0"/>
              </a:spcBef>
            </a:pPr>
            <a:endParaRPr lang="en-US" sz="2000" dirty="0">
              <a:solidFill>
                <a:srgbClr val="000000"/>
              </a:solidFill>
              <a:latin typeface="Source Sans Pro"/>
              <a:ea typeface="Source Sans Pro"/>
              <a:cs typeface="Arial"/>
            </a:endParaRPr>
          </a:p>
          <a:p>
            <a:pPr>
              <a:buFont typeface="Arial,Sans-Serif" panose="020B0604020202020204" pitchFamily="34" charset="0"/>
            </a:pPr>
            <a:endParaRPr lang="en-US" sz="2000" dirty="0">
              <a:solidFill>
                <a:srgbClr val="000000"/>
              </a:solidFill>
              <a:latin typeface="Source Sans Pro"/>
              <a:ea typeface="Source Sans Pro"/>
              <a:cs typeface="Arial"/>
            </a:endParaRPr>
          </a:p>
          <a:p>
            <a:pPr marL="0" indent="0">
              <a:buNone/>
            </a:pPr>
            <a:endParaRPr lang="en-US" sz="2000" b="1" dirty="0">
              <a:solidFill>
                <a:srgbClr val="000000"/>
              </a:solidFill>
              <a:latin typeface="Source Sans Pro"/>
              <a:ea typeface="Source Sans Pro"/>
              <a:cs typeface="Arial"/>
            </a:endParaRPr>
          </a:p>
        </p:txBody>
      </p:sp>
    </p:spTree>
    <p:extLst>
      <p:ext uri="{BB962C8B-B14F-4D97-AF65-F5344CB8AC3E}">
        <p14:creationId xmlns:p14="http://schemas.microsoft.com/office/powerpoint/2010/main" val="418378730"/>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S</a:t>
            </a:r>
            <a:r>
              <a:rPr lang="en-US" sz="4000" dirty="0">
                <a:solidFill>
                  <a:srgbClr val="1F3864"/>
                </a:solidFill>
                <a:latin typeface="Source Sans Pro"/>
                <a:ea typeface="Source Sans Pro"/>
              </a:rPr>
              <a:t>: Signs and Symptoms</a:t>
            </a:r>
          </a:p>
        </p:txBody>
      </p:sp>
      <p:sp>
        <p:nvSpPr>
          <p:cNvPr id="3" name="Content Placeholder 2"/>
          <p:cNvSpPr>
            <a:spLocks noGrp="1"/>
          </p:cNvSpPr>
          <p:nvPr>
            <p:ph idx="1"/>
          </p:nvPr>
        </p:nvSpPr>
        <p:spPr>
          <a:xfrm>
            <a:off x="925749" y="1712980"/>
            <a:ext cx="10725150" cy="5322001"/>
          </a:xfrm>
        </p:spPr>
        <p:txBody>
          <a:bodyPr vert="horz" lIns="91440" tIns="45720" rIns="91440" bIns="45720" rtlCol="0" anchor="t">
            <a:normAutofit/>
          </a:bodyPr>
          <a:lstStyle/>
          <a:p>
            <a:pPr marL="0" indent="0">
              <a:buNone/>
            </a:pPr>
            <a:r>
              <a:rPr lang="en-US" b="1" dirty="0"/>
              <a:t>ASK:</a:t>
            </a:r>
            <a:endParaRPr lang="en-US" dirty="0"/>
          </a:p>
          <a:p>
            <a:pPr lvl="1"/>
            <a:r>
              <a:rPr lang="en-US" dirty="0"/>
              <a:t>Does anyone else from the same family or location have symptoms? </a:t>
            </a:r>
          </a:p>
          <a:p>
            <a:pPr lvl="1"/>
            <a:endParaRPr lang="en-US" i="1" dirty="0"/>
          </a:p>
          <a:p>
            <a:pPr marL="457200" lvl="1" indent="0">
              <a:buNone/>
            </a:pPr>
            <a:endParaRPr lang="en-US" i="1" dirty="0"/>
          </a:p>
          <a:p>
            <a:pPr marL="0" indent="0">
              <a:buNone/>
            </a:pPr>
            <a:r>
              <a:rPr lang="en-US" dirty="0">
                <a:solidFill>
                  <a:schemeClr val="accent2"/>
                </a:solidFill>
              </a:rPr>
              <a:t>THINK</a:t>
            </a:r>
          </a:p>
          <a:p>
            <a:pPr lvl="1"/>
            <a:r>
              <a:rPr lang="en-US" dirty="0"/>
              <a:t>Gaseous poisoning</a:t>
            </a:r>
          </a:p>
          <a:p>
            <a:pPr lvl="2"/>
            <a:r>
              <a:rPr lang="en-US" dirty="0">
                <a:latin typeface="Source Sans Pro"/>
                <a:ea typeface="Source Sans Pro"/>
              </a:rPr>
              <a:t>Carbon monoxide is usually seen in cold climates with indoor heating. </a:t>
            </a:r>
            <a:endParaRPr lang="en-US" dirty="0"/>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900" y="4839700"/>
            <a:ext cx="1076641" cy="1132074"/>
          </a:xfrm>
          <a:prstGeom prst="rect">
            <a:avLst/>
          </a:prstGeom>
        </p:spPr>
      </p:pic>
      <p:pic>
        <p:nvPicPr>
          <p:cNvPr id="5" name="Picture 11">
            <a:extLst>
              <a:ext uri="{FF2B5EF4-FFF2-40B4-BE49-F238E27FC236}">
                <a16:creationId xmlns:a16="http://schemas.microsoft.com/office/drawing/2014/main" id="{0B00A582-5063-C649-A933-85DB09CAE97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82916"/>
            <a:ext cx="1024163" cy="1054479"/>
          </a:xfrm>
          <a:prstGeom prst="rect">
            <a:avLst/>
          </a:prstGeom>
        </p:spPr>
      </p:pic>
    </p:spTree>
    <p:extLst>
      <p:ext uri="{BB962C8B-B14F-4D97-AF65-F5344CB8AC3E}">
        <p14:creationId xmlns:p14="http://schemas.microsoft.com/office/powerpoint/2010/main" val="3107337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lumMod val="50000"/>
                  </a:schemeClr>
                </a:solidFill>
                <a:latin typeface="Source Sans Pro"/>
                <a:ea typeface="Source Sans Pro"/>
              </a:rPr>
              <a:t>A</a:t>
            </a:r>
            <a:r>
              <a:rPr lang="en-US" sz="4000" dirty="0">
                <a:solidFill>
                  <a:schemeClr val="accent1">
                    <a:lumMod val="50000"/>
                  </a:schemeClr>
                </a:solidFill>
                <a:latin typeface="Source Sans Pro"/>
                <a:ea typeface="Source Sans Pro"/>
              </a:rPr>
              <a:t>: Allergies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t>ASK</a:t>
            </a:r>
            <a:endParaRPr lang="en-US" dirty="0"/>
          </a:p>
          <a:p>
            <a:pPr lvl="1"/>
            <a:r>
              <a:rPr lang="en-US" dirty="0"/>
              <a:t>Allergies to medications or other substances?</a:t>
            </a:r>
          </a:p>
          <a:p>
            <a:pPr lvl="1"/>
            <a:r>
              <a:rPr lang="en-US" dirty="0"/>
              <a:t>Recent exposures to known allergens?</a:t>
            </a:r>
          </a:p>
          <a:p>
            <a:pPr lvl="1"/>
            <a:endParaRPr lang="en-US" i="1" dirty="0"/>
          </a:p>
          <a:p>
            <a:pPr marL="0" indent="0">
              <a:buNone/>
            </a:pPr>
            <a:r>
              <a:rPr lang="en-US" dirty="0">
                <a:solidFill>
                  <a:schemeClr val="accent2"/>
                </a:solidFill>
                <a:latin typeface="Source Sans Pro"/>
                <a:ea typeface="Source Sans Pro"/>
              </a:rPr>
              <a:t>THINK</a:t>
            </a:r>
          </a:p>
          <a:p>
            <a:pPr lvl="1"/>
            <a:r>
              <a:rPr lang="en-US" dirty="0"/>
              <a:t>Severe allergic reactions can present with altered mental status  due to</a:t>
            </a:r>
          </a:p>
          <a:p>
            <a:pPr lvl="2"/>
            <a:r>
              <a:rPr lang="en-US" dirty="0"/>
              <a:t>Low blood oxygen levels</a:t>
            </a:r>
          </a:p>
          <a:p>
            <a:pPr lvl="2"/>
            <a:r>
              <a:rPr lang="en-US" dirty="0"/>
              <a:t>Poor blood circulation due to shock </a:t>
            </a:r>
          </a:p>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79" y="4450814"/>
            <a:ext cx="1076641" cy="1132074"/>
          </a:xfrm>
          <a:prstGeom prst="rect">
            <a:avLst/>
          </a:prstGeom>
        </p:spPr>
      </p:pic>
      <p:pic>
        <p:nvPicPr>
          <p:cNvPr id="5" name="Picture 11">
            <a:extLst>
              <a:ext uri="{FF2B5EF4-FFF2-40B4-BE49-F238E27FC236}">
                <a16:creationId xmlns:a16="http://schemas.microsoft.com/office/drawing/2014/main" id="{71302E3D-0753-297B-53D3-1A5EE402B1C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4" name="Picture 3">
            <a:extLst>
              <a:ext uri="{FF2B5EF4-FFF2-40B4-BE49-F238E27FC236}">
                <a16:creationId xmlns:a16="http://schemas.microsoft.com/office/drawing/2014/main" id="{20B8A5C4-6068-E3B2-05A4-8FE34AE8B3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5455" y="1413958"/>
            <a:ext cx="3028787" cy="2112777"/>
          </a:xfrm>
          <a:prstGeom prst="rect">
            <a:avLst/>
          </a:prstGeom>
        </p:spPr>
      </p:pic>
    </p:spTree>
    <p:extLst>
      <p:ext uri="{BB962C8B-B14F-4D97-AF65-F5344CB8AC3E}">
        <p14:creationId xmlns:p14="http://schemas.microsoft.com/office/powerpoint/2010/main" val="113732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lumMod val="50000"/>
                  </a:schemeClr>
                </a:solidFill>
                <a:latin typeface="Source Sans Pro"/>
                <a:ea typeface="Source Sans Pro"/>
              </a:rPr>
              <a:t>M</a:t>
            </a:r>
            <a:r>
              <a:rPr lang="en-US" sz="4000" dirty="0">
                <a:solidFill>
                  <a:schemeClr val="accent1">
                    <a:lumMod val="50000"/>
                  </a:schemeClr>
                </a:solidFill>
                <a:latin typeface="Source Sans Pro"/>
                <a:ea typeface="Source Sans Pro"/>
              </a:rPr>
              <a:t>: Medications</a:t>
            </a:r>
          </a:p>
        </p:txBody>
      </p:sp>
      <p:sp>
        <p:nvSpPr>
          <p:cNvPr id="5" name="Content Placeholder 2"/>
          <p:cNvSpPr>
            <a:spLocks noGrp="1"/>
          </p:cNvSpPr>
          <p:nvPr>
            <p:ph idx="1"/>
          </p:nvPr>
        </p:nvSpPr>
        <p:spPr>
          <a:xfrm>
            <a:off x="822511" y="1690688"/>
            <a:ext cx="10546978" cy="5032375"/>
          </a:xfrm>
        </p:spPr>
        <p:txBody>
          <a:bodyPr vert="horz" lIns="91440" tIns="45720" rIns="91440" bIns="45720" rtlCol="0" anchor="t">
            <a:noAutofit/>
          </a:bodyPr>
          <a:lstStyle/>
          <a:p>
            <a:pPr marL="0" indent="0">
              <a:buNone/>
            </a:pPr>
            <a:r>
              <a:rPr lang="en-US" b="1" dirty="0">
                <a:latin typeface="Source Sans Pro"/>
                <a:ea typeface="Source Sans Pro"/>
              </a:rPr>
              <a:t>ASK</a:t>
            </a:r>
            <a:endParaRPr lang="en-US" dirty="0">
              <a:latin typeface="Source Sans Pro"/>
              <a:ea typeface="Source Sans Pro"/>
            </a:endParaRPr>
          </a:p>
          <a:p>
            <a:pPr lvl="1"/>
            <a:r>
              <a:rPr lang="en-US" dirty="0">
                <a:latin typeface="Source Sans Pro"/>
                <a:ea typeface="Source Sans Pro"/>
              </a:rPr>
              <a:t>Currently taking any medications? </a:t>
            </a:r>
            <a:endParaRPr lang="en-US" dirty="0"/>
          </a:p>
          <a:p>
            <a:pPr lvl="2"/>
            <a:r>
              <a:rPr lang="en-US" dirty="0">
                <a:latin typeface="Source Sans Pro"/>
                <a:ea typeface="Source Sans Pro"/>
              </a:rPr>
              <a:t>Collect medication list </a:t>
            </a:r>
            <a:endParaRPr lang="en-US" dirty="0"/>
          </a:p>
          <a:p>
            <a:pPr lvl="1"/>
            <a:r>
              <a:rPr lang="en-US" dirty="0">
                <a:latin typeface="Source Sans Pro"/>
                <a:ea typeface="Source Sans Pro"/>
              </a:rPr>
              <a:t>Any new medications or changed doses?</a:t>
            </a:r>
          </a:p>
          <a:p>
            <a:pPr marL="457200" lvl="1" indent="0">
              <a:buNone/>
            </a:pPr>
            <a:endParaRPr lang="en-US" i="1" dirty="0"/>
          </a:p>
          <a:p>
            <a:pPr marL="0" indent="0">
              <a:buNone/>
            </a:pPr>
            <a:r>
              <a:rPr lang="en-US" dirty="0">
                <a:solidFill>
                  <a:schemeClr val="accent2"/>
                </a:solidFill>
                <a:latin typeface="Source Sans Pro"/>
                <a:ea typeface="Source Sans Pro"/>
              </a:rPr>
              <a:t>THINK</a:t>
            </a:r>
          </a:p>
          <a:p>
            <a:pPr lvl="1"/>
            <a:r>
              <a:rPr lang="en-US" dirty="0">
                <a:latin typeface="Source Sans Pro"/>
                <a:ea typeface="Source Sans Pro"/>
              </a:rPr>
              <a:t>Medication interactions</a:t>
            </a:r>
          </a:p>
          <a:p>
            <a:pPr lvl="1"/>
            <a:r>
              <a:rPr lang="en-US" dirty="0">
                <a:latin typeface="Source Sans Pro"/>
                <a:ea typeface="Source Sans Pro"/>
              </a:rPr>
              <a:t>Medication side effects </a:t>
            </a:r>
            <a:endParaRPr lang="en-US" dirty="0"/>
          </a:p>
          <a:p>
            <a:pPr lvl="2"/>
            <a:r>
              <a:rPr lang="en-US" dirty="0">
                <a:latin typeface="Source Sans Pro"/>
                <a:ea typeface="Source Sans Pro"/>
              </a:rPr>
              <a:t>Pain medications (opioids such as morphine, pethidine, heroin) </a:t>
            </a:r>
            <a:endParaRPr lang="en-US" dirty="0"/>
          </a:p>
          <a:p>
            <a:pPr lvl="2"/>
            <a:r>
              <a:rPr lang="en-US" dirty="0">
                <a:latin typeface="Source Sans Pro"/>
                <a:ea typeface="Source Sans Pro"/>
              </a:rPr>
              <a:t>Sleeping medications</a:t>
            </a:r>
          </a:p>
          <a:p>
            <a:pPr lvl="2"/>
            <a:r>
              <a:rPr lang="en-US" dirty="0">
                <a:latin typeface="Source Sans Pro"/>
                <a:ea typeface="Source Sans Pro"/>
              </a:rPr>
              <a:t>Seizure medications</a:t>
            </a:r>
          </a:p>
          <a:p>
            <a:pPr lvl="2"/>
            <a:endParaRPr lang="en-US" dirty="0"/>
          </a:p>
          <a:p>
            <a:pPr lvl="2"/>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489" y="4806533"/>
            <a:ext cx="1076641" cy="1132074"/>
          </a:xfrm>
          <a:prstGeom prst="rect">
            <a:avLst/>
          </a:prstGeom>
        </p:spPr>
      </p:pic>
      <p:pic>
        <p:nvPicPr>
          <p:cNvPr id="3" name="Picture 11">
            <a:extLst>
              <a:ext uri="{FF2B5EF4-FFF2-40B4-BE49-F238E27FC236}">
                <a16:creationId xmlns:a16="http://schemas.microsoft.com/office/drawing/2014/main" id="{E53887E2-FE0A-297A-A285-06F3B47BE5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6" name="Picture 8" descr="Icon&#10;&#10;Description automatically generated">
            <a:extLst>
              <a:ext uri="{FF2B5EF4-FFF2-40B4-BE49-F238E27FC236}">
                <a16:creationId xmlns:a16="http://schemas.microsoft.com/office/drawing/2014/main" id="{738A11F7-CFCD-527C-2097-996A5314D9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2064" y="2236127"/>
            <a:ext cx="3374398" cy="2382809"/>
          </a:xfrm>
          <a:prstGeom prst="rect">
            <a:avLst/>
          </a:prstGeom>
        </p:spPr>
      </p:pic>
    </p:spTree>
    <p:extLst>
      <p:ext uri="{BB962C8B-B14F-4D97-AF65-F5344CB8AC3E}">
        <p14:creationId xmlns:p14="http://schemas.microsoft.com/office/powerpoint/2010/main" val="1660359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P</a:t>
            </a:r>
            <a:r>
              <a:rPr lang="en-US" sz="4000" dirty="0">
                <a:solidFill>
                  <a:srgbClr val="1F3864"/>
                </a:solidFill>
                <a:latin typeface="Source Sans Pro"/>
                <a:ea typeface="Source Sans Pro"/>
              </a:rPr>
              <a:t>: Past Medical History</a:t>
            </a:r>
          </a:p>
        </p:txBody>
      </p:sp>
      <p:sp>
        <p:nvSpPr>
          <p:cNvPr id="5" name="Content Placeholder 2"/>
          <p:cNvSpPr>
            <a:spLocks noGrp="1"/>
          </p:cNvSpPr>
          <p:nvPr>
            <p:ph idx="1"/>
          </p:nvPr>
        </p:nvSpPr>
        <p:spPr>
          <a:xfrm>
            <a:off x="1075765" y="1825625"/>
            <a:ext cx="9692927" cy="4351338"/>
          </a:xfrm>
        </p:spPr>
        <p:txBody>
          <a:bodyPr vert="horz" lIns="91440" tIns="45720" rIns="91440" bIns="45720" rtlCol="0" anchor="t">
            <a:normAutofit/>
          </a:bodyPr>
          <a:lstStyle/>
          <a:p>
            <a:pPr marL="0" indent="0">
              <a:buNone/>
            </a:pPr>
            <a:r>
              <a:rPr lang="en-US" b="1" dirty="0">
                <a:latin typeface="Source Sans Pro"/>
                <a:ea typeface="Source Sans Pro"/>
              </a:rPr>
              <a:t>ASK</a:t>
            </a:r>
            <a:endParaRPr lang="en-US" dirty="0">
              <a:latin typeface="Source Sans Pro"/>
              <a:ea typeface="Source Sans Pro"/>
            </a:endParaRPr>
          </a:p>
          <a:p>
            <a:pPr lvl="1"/>
            <a:r>
              <a:rPr lang="en-US" dirty="0">
                <a:latin typeface="Source Sans Pro"/>
                <a:ea typeface="Source Sans Pro"/>
              </a:rPr>
              <a:t>History of diabetes?</a:t>
            </a:r>
          </a:p>
          <a:p>
            <a:pPr lvl="1"/>
            <a:endParaRPr lang="en-US" i="1" dirty="0"/>
          </a:p>
          <a:p>
            <a:pPr marL="0" indent="0">
              <a:buNone/>
            </a:pPr>
            <a:r>
              <a:rPr lang="en-US" dirty="0">
                <a:solidFill>
                  <a:schemeClr val="accent2"/>
                </a:solidFill>
                <a:latin typeface="Source Sans Pro"/>
                <a:ea typeface="Source Sans Pro"/>
              </a:rPr>
              <a:t>THINK</a:t>
            </a:r>
          </a:p>
          <a:p>
            <a:pPr lvl="1"/>
            <a:r>
              <a:rPr lang="en-US" dirty="0">
                <a:latin typeface="Source Sans Pro"/>
                <a:ea typeface="Source Sans Pro"/>
              </a:rPr>
              <a:t>Low blood sugar</a:t>
            </a:r>
          </a:p>
          <a:p>
            <a:pPr lvl="1"/>
            <a:r>
              <a:rPr lang="en-US" dirty="0">
                <a:latin typeface="Source Sans Pro"/>
                <a:ea typeface="Source Sans Pro"/>
              </a:rPr>
              <a:t>Diabetic Ketoacidosis (DKA)</a:t>
            </a:r>
          </a:p>
          <a:p>
            <a:pPr lvl="2"/>
            <a:r>
              <a:rPr lang="en-US" dirty="0">
                <a:latin typeface="Source Sans Pro"/>
                <a:ea typeface="Source Sans Pro"/>
              </a:rPr>
              <a:t>Increased urine output</a:t>
            </a:r>
          </a:p>
          <a:p>
            <a:pPr lvl="2"/>
            <a:r>
              <a:rPr lang="en-US" dirty="0">
                <a:latin typeface="Source Sans Pro"/>
                <a:ea typeface="Source Sans Pro"/>
              </a:rPr>
              <a:t>Increased thirst</a:t>
            </a:r>
          </a:p>
          <a:p>
            <a:pPr lvl="2"/>
            <a:r>
              <a:rPr lang="en-US" dirty="0">
                <a:latin typeface="Source Sans Pro"/>
                <a:ea typeface="Source Sans Pro"/>
              </a:rPr>
              <a:t>Fast or deep breathing</a:t>
            </a:r>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444" y="4605796"/>
            <a:ext cx="1076641" cy="1132074"/>
          </a:xfrm>
          <a:prstGeom prst="rect">
            <a:avLst/>
          </a:prstGeom>
        </p:spPr>
      </p:pic>
      <p:pic>
        <p:nvPicPr>
          <p:cNvPr id="3" name="Picture 11">
            <a:extLst>
              <a:ext uri="{FF2B5EF4-FFF2-40B4-BE49-F238E27FC236}">
                <a16:creationId xmlns:a16="http://schemas.microsoft.com/office/drawing/2014/main" id="{1093E1D4-373E-749A-1F49-A2788F24000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8" name="Picture 8" descr="A picture containing icon&#10;&#10;Description automatically generated">
            <a:extLst>
              <a:ext uri="{FF2B5EF4-FFF2-40B4-BE49-F238E27FC236}">
                <a16:creationId xmlns:a16="http://schemas.microsoft.com/office/drawing/2014/main" id="{64BF35D0-9727-2102-5BC6-A2AEE668DE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8327" y="3198675"/>
            <a:ext cx="3057340" cy="2148556"/>
          </a:xfrm>
          <a:prstGeom prst="rect">
            <a:avLst/>
          </a:prstGeom>
        </p:spPr>
      </p:pic>
    </p:spTree>
    <p:extLst>
      <p:ext uri="{BB962C8B-B14F-4D97-AF65-F5344CB8AC3E}">
        <p14:creationId xmlns:p14="http://schemas.microsoft.com/office/powerpoint/2010/main" val="4138201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P</a:t>
            </a:r>
            <a:r>
              <a:rPr lang="en-US" sz="4000" dirty="0">
                <a:solidFill>
                  <a:srgbClr val="1F3864"/>
                </a:solidFill>
                <a:latin typeface="Source Sans Pro"/>
                <a:ea typeface="Source Sans Pro"/>
              </a:rPr>
              <a:t>: Past Medical History</a:t>
            </a:r>
          </a:p>
        </p:txBody>
      </p:sp>
      <p:sp>
        <p:nvSpPr>
          <p:cNvPr id="5" name="Content Placeholder 2"/>
          <p:cNvSpPr>
            <a:spLocks noGrp="1"/>
          </p:cNvSpPr>
          <p:nvPr>
            <p:ph idx="1"/>
          </p:nvPr>
        </p:nvSpPr>
        <p:spPr>
          <a:xfrm>
            <a:off x="1075765" y="1825625"/>
            <a:ext cx="10830485" cy="4351338"/>
          </a:xfrm>
        </p:spPr>
        <p:txBody>
          <a:bodyPr vert="horz" lIns="91440" tIns="45720" rIns="91440" bIns="45720" rtlCol="0" anchor="t">
            <a:noAutofit/>
          </a:bodyPr>
          <a:lstStyle/>
          <a:p>
            <a:pPr marL="0" indent="0">
              <a:buNone/>
            </a:pPr>
            <a:r>
              <a:rPr lang="en-US" b="1" dirty="0"/>
              <a:t>ASK</a:t>
            </a:r>
            <a:endParaRPr lang="en-US" dirty="0"/>
          </a:p>
          <a:p>
            <a:pPr lvl="1"/>
            <a:r>
              <a:rPr lang="en-US" dirty="0"/>
              <a:t>History of heart disease?</a:t>
            </a:r>
          </a:p>
          <a:p>
            <a:pPr lvl="1"/>
            <a:r>
              <a:rPr lang="en-US" dirty="0"/>
              <a:t>History of stroke?</a:t>
            </a:r>
          </a:p>
          <a:p>
            <a:pPr lvl="1"/>
            <a:r>
              <a:rPr lang="en-US" dirty="0"/>
              <a:t>History of high blood pressure? </a:t>
            </a:r>
          </a:p>
          <a:p>
            <a:pPr lvl="1"/>
            <a:endParaRPr lang="en-US" i="1" dirty="0"/>
          </a:p>
          <a:p>
            <a:pPr marL="0" indent="0">
              <a:buNone/>
            </a:pPr>
            <a:r>
              <a:rPr lang="en-US" dirty="0">
                <a:solidFill>
                  <a:schemeClr val="accent2"/>
                </a:solidFill>
                <a:latin typeface="Source Sans Pro"/>
                <a:ea typeface="Source Sans Pro"/>
              </a:rPr>
              <a:t>THINK</a:t>
            </a:r>
          </a:p>
          <a:p>
            <a:pPr lvl="1"/>
            <a:r>
              <a:rPr lang="en-US" dirty="0">
                <a:latin typeface="Source Sans Pro"/>
                <a:ea typeface="Source Sans Pro"/>
              </a:rPr>
              <a:t>Heart attacks can decrease blood flow and oxygen to the brain.</a:t>
            </a:r>
            <a:endParaRPr lang="en-US" dirty="0"/>
          </a:p>
          <a:p>
            <a:pPr lvl="1"/>
            <a:r>
              <a:rPr lang="en-US" dirty="0">
                <a:latin typeface="Source Sans Pro"/>
                <a:ea typeface="Source Sans Pro"/>
              </a:rPr>
              <a:t>Heart disease increases risk of stroke.</a:t>
            </a:r>
            <a:endParaRPr lang="en-US" dirty="0"/>
          </a:p>
          <a:p>
            <a:pPr lvl="1"/>
            <a:r>
              <a:rPr lang="en-US" dirty="0">
                <a:latin typeface="Source Sans Pro"/>
                <a:ea typeface="Source Sans Pro"/>
              </a:rPr>
              <a:t>AMS with a stroke history may indicate a new stroke or brain bleeding.</a:t>
            </a:r>
            <a:endParaRPr lang="en-US" dirty="0"/>
          </a:p>
          <a:p>
            <a:pPr lvl="1"/>
            <a:r>
              <a:rPr lang="en-US" dirty="0">
                <a:latin typeface="Source Sans Pro"/>
                <a:ea typeface="Source Sans Pro"/>
              </a:rPr>
              <a:t>Old stroke symptoms may return with severe illness.</a:t>
            </a:r>
            <a:endParaRPr lang="en-US" dirty="0"/>
          </a:p>
          <a:p>
            <a:pPr lvl="1"/>
            <a:r>
              <a:rPr lang="en-US" dirty="0">
                <a:latin typeface="Source Sans Pro"/>
                <a:ea typeface="Source Sans Pro"/>
              </a:rPr>
              <a:t>High blood pressure increases the risk for brain bleeding. </a:t>
            </a:r>
            <a:endParaRPr lang="en-US" dirty="0"/>
          </a:p>
          <a:p>
            <a:pPr lvl="1"/>
            <a:endParaRPr lang="en-US" dirty="0"/>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79" y="4388820"/>
            <a:ext cx="1076641" cy="1132074"/>
          </a:xfrm>
          <a:prstGeom prst="rect">
            <a:avLst/>
          </a:prstGeom>
        </p:spPr>
      </p:pic>
      <p:pic>
        <p:nvPicPr>
          <p:cNvPr id="3" name="Picture 11">
            <a:extLst>
              <a:ext uri="{FF2B5EF4-FFF2-40B4-BE49-F238E27FC236}">
                <a16:creationId xmlns:a16="http://schemas.microsoft.com/office/drawing/2014/main" id="{B04BCA9D-5358-2E47-DDBE-C9428BE0C7D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8" name="Picture 8" descr="A picture containing text&#10;&#10;Description automatically generated">
            <a:extLst>
              <a:ext uri="{FF2B5EF4-FFF2-40B4-BE49-F238E27FC236}">
                <a16:creationId xmlns:a16="http://schemas.microsoft.com/office/drawing/2014/main" id="{1A3C785C-EE88-3CDA-9AE7-F31D2B4E3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2887" y="1199451"/>
            <a:ext cx="3675134" cy="2565176"/>
          </a:xfrm>
          <a:prstGeom prst="rect">
            <a:avLst/>
          </a:prstGeom>
        </p:spPr>
      </p:pic>
    </p:spTree>
    <p:extLst>
      <p:ext uri="{BB962C8B-B14F-4D97-AF65-F5344CB8AC3E}">
        <p14:creationId xmlns:p14="http://schemas.microsoft.com/office/powerpoint/2010/main" val="2269111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P</a:t>
            </a:r>
            <a:r>
              <a:rPr lang="en-US" sz="4000" dirty="0">
                <a:solidFill>
                  <a:srgbClr val="1F3864"/>
                </a:solidFill>
                <a:latin typeface="Source Sans Pro"/>
                <a:ea typeface="Source Sans Pro"/>
              </a:rPr>
              <a:t>: Past Medical History</a:t>
            </a:r>
          </a:p>
        </p:txBody>
      </p:sp>
      <p:sp>
        <p:nvSpPr>
          <p:cNvPr id="5" name="Content Placeholder 2"/>
          <p:cNvSpPr>
            <a:spLocks noGrp="1"/>
          </p:cNvSpPr>
          <p:nvPr>
            <p:ph idx="1"/>
          </p:nvPr>
        </p:nvSpPr>
        <p:spPr>
          <a:xfrm>
            <a:off x="1075765" y="1739684"/>
            <a:ext cx="10830485" cy="5032376"/>
          </a:xfrm>
        </p:spPr>
        <p:txBody>
          <a:bodyPr vert="horz" lIns="91440" tIns="45720" rIns="91440" bIns="45720" rtlCol="0" anchor="t">
            <a:noAutofit/>
          </a:bodyPr>
          <a:lstStyle/>
          <a:p>
            <a:pPr marL="0" indent="0">
              <a:buNone/>
            </a:pPr>
            <a:r>
              <a:rPr lang="en-US" b="1" dirty="0">
                <a:latin typeface="Source Sans Pro"/>
                <a:ea typeface="Source Sans Pro"/>
              </a:rPr>
              <a:t>ASK</a:t>
            </a:r>
            <a:endParaRPr lang="en-US" dirty="0">
              <a:latin typeface="Source Sans Pro"/>
              <a:ea typeface="Source Sans Pro"/>
            </a:endParaRPr>
          </a:p>
          <a:p>
            <a:pPr lvl="1"/>
            <a:r>
              <a:rPr lang="en-US" dirty="0">
                <a:latin typeface="Source Sans Pro"/>
                <a:ea typeface="Source Sans Pro"/>
              </a:rPr>
              <a:t>History of seizure?</a:t>
            </a:r>
          </a:p>
          <a:p>
            <a:pPr lvl="2"/>
            <a:r>
              <a:rPr lang="en-US" dirty="0">
                <a:latin typeface="Source Sans Pro"/>
                <a:ea typeface="Source Sans Pro"/>
              </a:rPr>
              <a:t>Do they take regular medications?</a:t>
            </a:r>
          </a:p>
          <a:p>
            <a:pPr lvl="2"/>
            <a:r>
              <a:rPr lang="en-US" dirty="0">
                <a:latin typeface="Source Sans Pro"/>
                <a:ea typeface="Source Sans Pro"/>
              </a:rPr>
              <a:t>Any medication changes or missed doses?</a:t>
            </a:r>
          </a:p>
          <a:p>
            <a:pPr lvl="2"/>
            <a:r>
              <a:rPr lang="en-US" dirty="0">
                <a:latin typeface="Source Sans Pro"/>
                <a:ea typeface="Source Sans Pro"/>
              </a:rPr>
              <a:t>If they had a witnessed convulsion, ask about fall or head trauma</a:t>
            </a:r>
          </a:p>
          <a:p>
            <a:pPr lvl="1"/>
            <a:endParaRPr lang="en-US" i="1" dirty="0"/>
          </a:p>
          <a:p>
            <a:pPr marL="0" indent="0">
              <a:buNone/>
            </a:pPr>
            <a:r>
              <a:rPr lang="en-US" dirty="0">
                <a:solidFill>
                  <a:schemeClr val="accent2"/>
                </a:solidFill>
                <a:latin typeface="Source Sans Pro"/>
                <a:ea typeface="Source Sans Pro"/>
              </a:rPr>
              <a:t>THINK</a:t>
            </a:r>
          </a:p>
          <a:p>
            <a:pPr lvl="1"/>
            <a:r>
              <a:rPr lang="en-US" dirty="0">
                <a:latin typeface="Source Sans Pro"/>
                <a:ea typeface="Source Sans Pro"/>
              </a:rPr>
              <a:t>Recovering from convulsion (postictal period) </a:t>
            </a:r>
          </a:p>
          <a:p>
            <a:pPr marL="457200" lvl="1" indent="0">
              <a:buNone/>
            </a:pPr>
            <a:r>
              <a:rPr lang="en-US" dirty="0">
                <a:latin typeface="Source Sans Pro"/>
                <a:ea typeface="Source Sans Pro"/>
              </a:rPr>
              <a:t>    usually takes half hour to several hours at the most. </a:t>
            </a:r>
            <a:endParaRPr lang="en-US" dirty="0"/>
          </a:p>
          <a:p>
            <a:pPr lvl="1"/>
            <a:r>
              <a:rPr lang="en-US" dirty="0">
                <a:latin typeface="Source Sans Pro"/>
                <a:ea typeface="Source Sans Pro"/>
              </a:rPr>
              <a:t>    If altered mental status persists longer </a:t>
            </a:r>
            <a:r>
              <a:rPr lang="en-US" sz="2000" dirty="0">
                <a:solidFill>
                  <a:srgbClr val="000000"/>
                </a:solidFill>
                <a:latin typeface="Wingdings"/>
                <a:ea typeface="Source Sans Pro"/>
                <a:sym typeface="Wingdings"/>
              </a:rPr>
              <a:t></a:t>
            </a:r>
            <a:r>
              <a:rPr lang="en-US" sz="2000" dirty="0">
                <a:solidFill>
                  <a:srgbClr val="000000"/>
                </a:solidFill>
                <a:latin typeface="Source Sans Pro"/>
                <a:ea typeface="Source Sans Pro"/>
              </a:rPr>
              <a:t> </a:t>
            </a:r>
            <a:r>
              <a:rPr lang="en-US" dirty="0">
                <a:latin typeface="Source Sans Pro"/>
                <a:ea typeface="Source Sans Pro"/>
              </a:rPr>
              <a:t>consider other causes. </a:t>
            </a:r>
            <a:endParaRPr lang="en-US" dirty="0"/>
          </a:p>
          <a:p>
            <a:pPr lvl="1"/>
            <a:endParaRPr lang="en-US" dirty="0"/>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367" y="4791776"/>
            <a:ext cx="1076641" cy="1132074"/>
          </a:xfrm>
          <a:prstGeom prst="rect">
            <a:avLst/>
          </a:prstGeom>
        </p:spPr>
      </p:pic>
      <p:pic>
        <p:nvPicPr>
          <p:cNvPr id="3" name="Picture 11">
            <a:extLst>
              <a:ext uri="{FF2B5EF4-FFF2-40B4-BE49-F238E27FC236}">
                <a16:creationId xmlns:a16="http://schemas.microsoft.com/office/drawing/2014/main" id="{7106E7E8-84B7-3569-65F9-D5CEF578ECB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9" name="Picture 9" descr="A picture containing text&#10;&#10;Description automatically generated">
            <a:extLst>
              <a:ext uri="{FF2B5EF4-FFF2-40B4-BE49-F238E27FC236}">
                <a16:creationId xmlns:a16="http://schemas.microsoft.com/office/drawing/2014/main" id="{748234EF-146E-0001-7919-01721FD0BC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5561" y="3262109"/>
            <a:ext cx="3342834" cy="2345963"/>
          </a:xfrm>
          <a:prstGeom prst="rect">
            <a:avLst/>
          </a:prstGeom>
        </p:spPr>
      </p:pic>
    </p:spTree>
    <p:extLst>
      <p:ext uri="{BB962C8B-B14F-4D97-AF65-F5344CB8AC3E}">
        <p14:creationId xmlns:p14="http://schemas.microsoft.com/office/powerpoint/2010/main" val="3180772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rPr>
              <a:t>P</a:t>
            </a:r>
            <a:r>
              <a:rPr lang="en-US" sz="4000" dirty="0">
                <a:solidFill>
                  <a:srgbClr val="1F3864"/>
                </a:solidFill>
              </a:rPr>
              <a:t>: Past Medical History</a:t>
            </a:r>
          </a:p>
        </p:txBody>
      </p:sp>
      <p:sp>
        <p:nvSpPr>
          <p:cNvPr id="5" name="Content Placeholder 2"/>
          <p:cNvSpPr>
            <a:spLocks noGrp="1"/>
          </p:cNvSpPr>
          <p:nvPr>
            <p:ph idx="1"/>
          </p:nvPr>
        </p:nvSpPr>
        <p:spPr>
          <a:xfrm>
            <a:off x="1075765" y="1825625"/>
            <a:ext cx="10830485" cy="4351338"/>
          </a:xfrm>
        </p:spPr>
        <p:txBody>
          <a:bodyPr vert="horz" lIns="91440" tIns="45720" rIns="91440" bIns="45720" rtlCol="0" anchor="t">
            <a:normAutofit/>
          </a:bodyPr>
          <a:lstStyle/>
          <a:p>
            <a:pPr marL="0" indent="0">
              <a:buNone/>
            </a:pPr>
            <a:r>
              <a:rPr lang="en-US" b="1" dirty="0"/>
              <a:t>ASK</a:t>
            </a:r>
            <a:endParaRPr lang="en-US" dirty="0"/>
          </a:p>
          <a:p>
            <a:pPr lvl="1"/>
            <a:r>
              <a:rPr lang="en-US" dirty="0"/>
              <a:t>History of HIV infection?</a:t>
            </a:r>
          </a:p>
          <a:p>
            <a:pPr lvl="1"/>
            <a:r>
              <a:rPr lang="en-US" dirty="0"/>
              <a:t>History of tuberculosis?</a:t>
            </a:r>
          </a:p>
          <a:p>
            <a:pPr lvl="1"/>
            <a:r>
              <a:rPr lang="en-US" dirty="0"/>
              <a:t>History of liver or kidney failure? </a:t>
            </a:r>
          </a:p>
          <a:p>
            <a:pPr lvl="1"/>
            <a:endParaRPr lang="en-US" dirty="0"/>
          </a:p>
          <a:p>
            <a:pPr marL="0" indent="0">
              <a:buNone/>
            </a:pPr>
            <a:r>
              <a:rPr lang="en-US" dirty="0">
                <a:solidFill>
                  <a:schemeClr val="accent2"/>
                </a:solidFill>
                <a:latin typeface="Source Sans Pro"/>
                <a:ea typeface="Source Sans Pro"/>
              </a:rPr>
              <a:t>THINK</a:t>
            </a:r>
          </a:p>
          <a:p>
            <a:pPr lvl="1"/>
            <a:r>
              <a:rPr lang="en-US" dirty="0"/>
              <a:t>With history of HIV or tuberculosis, consider infection around brain.</a:t>
            </a:r>
          </a:p>
          <a:p>
            <a:pPr lvl="1"/>
            <a:r>
              <a:rPr lang="en-US" dirty="0"/>
              <a:t>With liver or kidney failure, consider problems clearing toxins and waste.</a:t>
            </a:r>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79" y="4388820"/>
            <a:ext cx="1076641" cy="1132074"/>
          </a:xfrm>
          <a:prstGeom prst="rect">
            <a:avLst/>
          </a:prstGeom>
        </p:spPr>
      </p:pic>
      <p:pic>
        <p:nvPicPr>
          <p:cNvPr id="3" name="Picture 11">
            <a:extLst>
              <a:ext uri="{FF2B5EF4-FFF2-40B4-BE49-F238E27FC236}">
                <a16:creationId xmlns:a16="http://schemas.microsoft.com/office/drawing/2014/main" id="{A5B61648-C7C4-462E-8362-C17115C0526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784504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P</a:t>
            </a:r>
            <a:r>
              <a:rPr lang="en-US" dirty="0">
                <a:solidFill>
                  <a:schemeClr val="accent1">
                    <a:lumMod val="50000"/>
                  </a:schemeClr>
                </a:solidFill>
              </a:rPr>
              <a:t>: Past Medical History</a:t>
            </a:r>
          </a:p>
        </p:txBody>
      </p:sp>
      <p:sp>
        <p:nvSpPr>
          <p:cNvPr id="5" name="Content Placeholder 2"/>
          <p:cNvSpPr>
            <a:spLocks noGrp="1"/>
          </p:cNvSpPr>
          <p:nvPr>
            <p:ph idx="1"/>
          </p:nvPr>
        </p:nvSpPr>
        <p:spPr>
          <a:xfrm>
            <a:off x="1075765" y="1825625"/>
            <a:ext cx="10830485" cy="4351338"/>
          </a:xfrm>
        </p:spPr>
        <p:txBody>
          <a:bodyPr vert="horz" lIns="91440" tIns="45720" rIns="91440" bIns="45720" rtlCol="0" anchor="t">
            <a:normAutofit/>
          </a:bodyPr>
          <a:lstStyle/>
          <a:p>
            <a:pPr marL="0" indent="0">
              <a:buNone/>
            </a:pPr>
            <a:r>
              <a:rPr lang="en-US" b="1" dirty="0">
                <a:latin typeface="Source Sans Pro"/>
                <a:ea typeface="Source Sans Pro"/>
              </a:rPr>
              <a:t>ASK</a:t>
            </a:r>
            <a:endParaRPr lang="en-US" dirty="0"/>
          </a:p>
          <a:p>
            <a:pPr lvl="1"/>
            <a:r>
              <a:rPr lang="en-US" dirty="0">
                <a:latin typeface="Source Sans Pro"/>
                <a:ea typeface="Source Sans Pro"/>
              </a:rPr>
              <a:t>History of long standing alcohol use? </a:t>
            </a:r>
            <a:endParaRPr lang="en-US" dirty="0"/>
          </a:p>
          <a:p>
            <a:pPr lvl="1"/>
            <a:r>
              <a:rPr lang="en-US" dirty="0"/>
              <a:t>History of drug abuse?</a:t>
            </a:r>
          </a:p>
          <a:p>
            <a:pPr lvl="1"/>
            <a:endParaRPr lang="en-US" dirty="0"/>
          </a:p>
          <a:p>
            <a:pPr marL="0" indent="0">
              <a:buNone/>
            </a:pPr>
            <a:r>
              <a:rPr lang="en-US" dirty="0">
                <a:solidFill>
                  <a:schemeClr val="accent2"/>
                </a:solidFill>
                <a:latin typeface="Source Sans Pro"/>
                <a:ea typeface="Source Sans Pro"/>
              </a:rPr>
              <a:t>THINK</a:t>
            </a:r>
          </a:p>
          <a:p>
            <a:pPr lvl="1"/>
            <a:r>
              <a:rPr lang="en-US" dirty="0">
                <a:latin typeface="Source Sans Pro"/>
                <a:ea typeface="Source Sans Pro"/>
              </a:rPr>
              <a:t>Alcohol intoxication and alcohol withdrawal can present with altered mental status.</a:t>
            </a:r>
            <a:endParaRPr lang="en-US" dirty="0"/>
          </a:p>
          <a:p>
            <a:pPr lvl="1"/>
            <a:r>
              <a:rPr lang="en-US" dirty="0">
                <a:latin typeface="Source Sans Pro"/>
                <a:ea typeface="Source Sans Pro"/>
              </a:rPr>
              <a:t>Alcoholics have a high risk for head injury and low blood sugar levels.</a:t>
            </a:r>
            <a:endParaRPr lang="en-US" dirty="0"/>
          </a:p>
          <a:p>
            <a:pPr lvl="1"/>
            <a:r>
              <a:rPr lang="en-US" dirty="0">
                <a:latin typeface="Source Sans Pro"/>
                <a:ea typeface="Source Sans Pro"/>
              </a:rPr>
              <a:t>Sedatives and opiates can cause altered mental status.</a:t>
            </a:r>
            <a:endParaRPr lang="en-US" dirty="0"/>
          </a:p>
          <a:p>
            <a:pPr lvl="1"/>
            <a:endParaRPr lang="en-US" dirty="0"/>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79" y="4109851"/>
            <a:ext cx="1076641" cy="1132074"/>
          </a:xfrm>
          <a:prstGeom prst="rect">
            <a:avLst/>
          </a:prstGeom>
        </p:spPr>
      </p:pic>
      <p:pic>
        <p:nvPicPr>
          <p:cNvPr id="3" name="Picture 11">
            <a:extLst>
              <a:ext uri="{FF2B5EF4-FFF2-40B4-BE49-F238E27FC236}">
                <a16:creationId xmlns:a16="http://schemas.microsoft.com/office/drawing/2014/main" id="{0CB1C56F-AF91-86DF-71D4-F215A6BE6E2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94062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lumMod val="50000"/>
                  </a:schemeClr>
                </a:solidFill>
              </a:rPr>
              <a:t>P</a:t>
            </a:r>
            <a:r>
              <a:rPr lang="en-US" sz="4000" dirty="0">
                <a:solidFill>
                  <a:schemeClr val="accent1">
                    <a:lumMod val="50000"/>
                  </a:schemeClr>
                </a:solidFill>
              </a:rPr>
              <a:t>: Past Medical History</a:t>
            </a:r>
          </a:p>
        </p:txBody>
      </p:sp>
      <p:sp>
        <p:nvSpPr>
          <p:cNvPr id="5" name="Content Placeholder 2"/>
          <p:cNvSpPr>
            <a:spLocks noGrp="1"/>
          </p:cNvSpPr>
          <p:nvPr>
            <p:ph idx="1"/>
          </p:nvPr>
        </p:nvSpPr>
        <p:spPr>
          <a:xfrm>
            <a:off x="760398" y="1694465"/>
            <a:ext cx="10830485" cy="4351338"/>
          </a:xfrm>
        </p:spPr>
        <p:txBody>
          <a:bodyPr vert="horz" lIns="91440" tIns="45720" rIns="91440" bIns="45720" rtlCol="0" anchor="t">
            <a:normAutofit/>
          </a:bodyPr>
          <a:lstStyle/>
          <a:p>
            <a:pPr marL="0" indent="0">
              <a:buNone/>
            </a:pPr>
            <a:r>
              <a:rPr lang="en-US" b="1" dirty="0"/>
              <a:t>ASK</a:t>
            </a:r>
            <a:endParaRPr lang="en-US" dirty="0"/>
          </a:p>
          <a:p>
            <a:pPr lvl="1"/>
            <a:r>
              <a:rPr lang="en-US" dirty="0"/>
              <a:t>History of pregnancy? </a:t>
            </a:r>
          </a:p>
          <a:p>
            <a:pPr lvl="1"/>
            <a:endParaRPr lang="en-US" dirty="0"/>
          </a:p>
          <a:p>
            <a:pPr lvl="1"/>
            <a:endParaRPr lang="en-US" dirty="0">
              <a:solidFill>
                <a:srgbClr val="000000"/>
              </a:solidFill>
              <a:latin typeface="Source Sans Pro"/>
              <a:ea typeface="Source Sans Pro"/>
            </a:endParaRPr>
          </a:p>
          <a:p>
            <a:pPr marL="0" indent="0">
              <a:buNone/>
            </a:pPr>
            <a:r>
              <a:rPr lang="en-US" dirty="0">
                <a:solidFill>
                  <a:schemeClr val="accent2"/>
                </a:solidFill>
                <a:latin typeface="Source Sans Pro"/>
                <a:ea typeface="Source Sans Pro"/>
              </a:rPr>
              <a:t>THINK</a:t>
            </a:r>
          </a:p>
          <a:p>
            <a:pPr lvl="1"/>
            <a:r>
              <a:rPr lang="en-US" dirty="0">
                <a:latin typeface="Source Sans Pro"/>
                <a:ea typeface="Source Sans Pro"/>
              </a:rPr>
              <a:t>High blood pressure during pregnancy can lead to eclampsia (seizures/convulsions).</a:t>
            </a:r>
            <a:endParaRPr lang="en-US" dirty="0"/>
          </a:p>
          <a:p>
            <a:pPr lvl="1"/>
            <a:endParaRPr lang="en-US" dirty="0"/>
          </a:p>
          <a:p>
            <a:pPr lvl="1"/>
            <a:endParaRPr lang="en-US" dirty="0"/>
          </a:p>
          <a:p>
            <a:pPr lvl="1"/>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36" y="4147526"/>
            <a:ext cx="1076641" cy="1132074"/>
          </a:xfrm>
          <a:prstGeom prst="rect">
            <a:avLst/>
          </a:prstGeom>
        </p:spPr>
      </p:pic>
      <p:pic>
        <p:nvPicPr>
          <p:cNvPr id="3" name="Picture 11">
            <a:extLst>
              <a:ext uri="{FF2B5EF4-FFF2-40B4-BE49-F238E27FC236}">
                <a16:creationId xmlns:a16="http://schemas.microsoft.com/office/drawing/2014/main" id="{774DD360-A999-7419-F323-3F0BE0E397B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4" name="Picture 8" descr="A picture containing text, vector graphics&#10;&#10;Description automatically generated">
            <a:extLst>
              <a:ext uri="{FF2B5EF4-FFF2-40B4-BE49-F238E27FC236}">
                <a16:creationId xmlns:a16="http://schemas.microsoft.com/office/drawing/2014/main" id="{80251380-F9C3-E112-5D7D-E762EE34FD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10037" y="1067925"/>
            <a:ext cx="3615501" cy="2519216"/>
          </a:xfrm>
          <a:prstGeom prst="rect">
            <a:avLst/>
          </a:prstGeom>
        </p:spPr>
      </p:pic>
    </p:spTree>
    <p:extLst>
      <p:ext uri="{BB962C8B-B14F-4D97-AF65-F5344CB8AC3E}">
        <p14:creationId xmlns:p14="http://schemas.microsoft.com/office/powerpoint/2010/main" val="2309711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L</a:t>
            </a:r>
            <a:r>
              <a:rPr lang="en-US" sz="4000" dirty="0">
                <a:solidFill>
                  <a:srgbClr val="1F3864"/>
                </a:solidFill>
                <a:latin typeface="Source Sans Pro"/>
                <a:ea typeface="Source Sans Pro"/>
              </a:rPr>
              <a:t>: Last Oral Intake</a:t>
            </a:r>
          </a:p>
        </p:txBody>
      </p:sp>
      <p:sp>
        <p:nvSpPr>
          <p:cNvPr id="5" name="Content Placeholder 2"/>
          <p:cNvSpPr>
            <a:spLocks noGrp="1"/>
          </p:cNvSpPr>
          <p:nvPr>
            <p:ph idx="1"/>
          </p:nvPr>
        </p:nvSpPr>
        <p:spPr>
          <a:xfrm>
            <a:off x="875636" y="1682970"/>
            <a:ext cx="9441916" cy="4351338"/>
          </a:xfrm>
        </p:spPr>
        <p:txBody>
          <a:bodyPr vert="horz" lIns="91440" tIns="45720" rIns="91440" bIns="45720" rtlCol="0" anchor="t">
            <a:normAutofit/>
          </a:bodyPr>
          <a:lstStyle/>
          <a:p>
            <a:pPr marL="0" indent="0">
              <a:buNone/>
            </a:pPr>
            <a:r>
              <a:rPr lang="en-US" b="1" dirty="0"/>
              <a:t>ASK</a:t>
            </a:r>
            <a:endParaRPr lang="en-US" dirty="0"/>
          </a:p>
          <a:p>
            <a:pPr lvl="1"/>
            <a:r>
              <a:rPr lang="en-US" dirty="0"/>
              <a:t>When did the patient last eat or drink?</a:t>
            </a:r>
          </a:p>
          <a:p>
            <a:pPr lvl="1"/>
            <a:endParaRPr lang="en-US" dirty="0"/>
          </a:p>
          <a:p>
            <a:pPr lvl="1"/>
            <a:endParaRPr lang="en-US" dirty="0"/>
          </a:p>
          <a:p>
            <a:pPr lvl="1"/>
            <a:endParaRPr lang="en-US" dirty="0"/>
          </a:p>
          <a:p>
            <a:pPr lvl="1"/>
            <a:endParaRPr lang="en-US" dirty="0"/>
          </a:p>
          <a:p>
            <a:pPr marL="0" indent="0">
              <a:buNone/>
            </a:pPr>
            <a:r>
              <a:rPr lang="en-US" dirty="0">
                <a:solidFill>
                  <a:schemeClr val="accent2"/>
                </a:solidFill>
                <a:latin typeface="Source Sans Pro"/>
                <a:ea typeface="Source Sans Pro"/>
              </a:rPr>
              <a:t>THINK</a:t>
            </a:r>
          </a:p>
          <a:p>
            <a:pPr lvl="1"/>
            <a:r>
              <a:rPr lang="en-US" dirty="0">
                <a:latin typeface="Source Sans Pro"/>
                <a:ea typeface="Source Sans Pro"/>
              </a:rPr>
              <a:t>Low blood sugar levels and dehydration can cause AMS.</a:t>
            </a:r>
            <a:endParaRPr lang="en-US" dirty="0"/>
          </a:p>
          <a:p>
            <a:pPr lvl="1"/>
            <a:endParaRPr lang="en-US" dirty="0"/>
          </a:p>
          <a:p>
            <a:pPr lvl="1"/>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848" y="4698787"/>
            <a:ext cx="1076641" cy="1132074"/>
          </a:xfrm>
          <a:prstGeom prst="rect">
            <a:avLst/>
          </a:prstGeom>
        </p:spPr>
      </p:pic>
      <p:pic>
        <p:nvPicPr>
          <p:cNvPr id="3" name="Picture 11">
            <a:extLst>
              <a:ext uri="{FF2B5EF4-FFF2-40B4-BE49-F238E27FC236}">
                <a16:creationId xmlns:a16="http://schemas.microsoft.com/office/drawing/2014/main" id="{BF52B540-D3F5-91F9-5C1C-E673B5CCAB5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4" name="Picture 5" descr="A picture containing text&#10;&#10;Description automatically generated">
            <a:extLst>
              <a:ext uri="{FF2B5EF4-FFF2-40B4-BE49-F238E27FC236}">
                <a16:creationId xmlns:a16="http://schemas.microsoft.com/office/drawing/2014/main" id="{108B04CD-DE2B-E014-9ADA-B3F60657DA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4295" y="1795324"/>
            <a:ext cx="3399505" cy="2367188"/>
          </a:xfrm>
          <a:prstGeom prst="rect">
            <a:avLst/>
          </a:prstGeom>
        </p:spPr>
      </p:pic>
    </p:spTree>
    <p:extLst>
      <p:ext uri="{BB962C8B-B14F-4D97-AF65-F5344CB8AC3E}">
        <p14:creationId xmlns:p14="http://schemas.microsoft.com/office/powerpoint/2010/main" val="180338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75948" y="-159316"/>
            <a:ext cx="10515600" cy="1325563"/>
          </a:xfrm>
        </p:spPr>
        <p:txBody>
          <a:bodyPr>
            <a:normAutofit/>
          </a:bodyPr>
          <a:lstStyle/>
          <a:p>
            <a:pPr lvl="0"/>
            <a:r>
              <a:rPr lang="en-US" sz="4000" dirty="0">
                <a:solidFill>
                  <a:schemeClr val="accent1">
                    <a:lumMod val="50000"/>
                  </a:schemeClr>
                </a:solidFill>
                <a:latin typeface="Source Sans Pro"/>
                <a:ea typeface="Source Sans Pro"/>
                <a:cs typeface="Roboto"/>
              </a:rPr>
              <a:t>Essential skills</a:t>
            </a:r>
          </a:p>
        </p:txBody>
      </p:sp>
      <p:pic>
        <p:nvPicPr>
          <p:cNvPr id="2" name="Picture 4">
            <a:extLst>
              <a:ext uri="{FF2B5EF4-FFF2-40B4-BE49-F238E27FC236}">
                <a16:creationId xmlns:a16="http://schemas.microsoft.com/office/drawing/2014/main" id="{C9302967-30C6-9E02-F403-686B344B94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847" y="1758712"/>
            <a:ext cx="1587168" cy="850853"/>
          </a:xfrm>
          <a:prstGeom prst="rect">
            <a:avLst/>
          </a:prstGeom>
        </p:spPr>
      </p:pic>
      <p:pic>
        <p:nvPicPr>
          <p:cNvPr id="3" name="Picture 5" descr="A picture containing logo&#10;&#10;Description automatically generated">
            <a:extLst>
              <a:ext uri="{FF2B5EF4-FFF2-40B4-BE49-F238E27FC236}">
                <a16:creationId xmlns:a16="http://schemas.microsoft.com/office/drawing/2014/main" id="{94BD7BFD-1591-E5F1-4FC8-D678EA8EE9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48" y="4424242"/>
            <a:ext cx="1586515" cy="877818"/>
          </a:xfrm>
          <a:prstGeom prst="rect">
            <a:avLst/>
          </a:prstGeom>
        </p:spPr>
      </p:pic>
      <p:sp>
        <p:nvSpPr>
          <p:cNvPr id="5" name="TextBox 4">
            <a:extLst>
              <a:ext uri="{FF2B5EF4-FFF2-40B4-BE49-F238E27FC236}">
                <a16:creationId xmlns:a16="http://schemas.microsoft.com/office/drawing/2014/main" id="{F229C13B-0EE9-601E-B40C-1B5C1FAB407E}"/>
              </a:ext>
            </a:extLst>
          </p:cNvPr>
          <p:cNvSpPr txBox="1"/>
          <p:nvPr/>
        </p:nvSpPr>
        <p:spPr>
          <a:xfrm>
            <a:off x="1875585" y="1656646"/>
            <a:ext cx="3962400" cy="313932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Cervical spine immobilization</a:t>
            </a:r>
          </a:p>
          <a:p>
            <a:pPr marL="285750" indent="-285750">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Head-tilt and chin-lift/jaw thrust</a:t>
            </a:r>
            <a:endParaRPr lang="en-US" sz="2200" dirty="0">
              <a:latin typeface="Source Sans Pro" panose="020B0503030403020204" pitchFamily="34" charset="0"/>
              <a:ea typeface="Source Sans Pro" panose="020B0503030403020204" pitchFamily="34" charset="0"/>
              <a:cs typeface="Calibri"/>
            </a:endParaRPr>
          </a:p>
          <a:p>
            <a:pPr marL="285750" indent="-285750">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Airway suctioning</a:t>
            </a:r>
            <a:endParaRPr lang="en-US" sz="2200" dirty="0">
              <a:latin typeface="Source Sans Pro" panose="020B0503030403020204" pitchFamily="34" charset="0"/>
              <a:ea typeface="Source Sans Pro" panose="020B0503030403020204" pitchFamily="34" charset="0"/>
              <a:cs typeface="Calibri"/>
            </a:endParaRPr>
          </a:p>
          <a:p>
            <a:pPr marL="285750" indent="-285750">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Management of choking</a:t>
            </a:r>
            <a:endParaRPr lang="en-US" sz="2200" dirty="0">
              <a:latin typeface="Source Sans Pro" panose="020B0503030403020204" pitchFamily="34" charset="0"/>
              <a:ea typeface="Source Sans Pro" panose="020B0503030403020204" pitchFamily="34" charset="0"/>
              <a:cs typeface="Calibri"/>
            </a:endParaRPr>
          </a:p>
          <a:p>
            <a:pPr marL="285750" indent="-285750">
              <a:buFont typeface="Arial" panose="020B0604020202020204" pitchFamily="34" charset="0"/>
              <a:buChar char="•"/>
            </a:pPr>
            <a:r>
              <a:rPr lang="en-US" sz="2200" b="1" dirty="0">
                <a:latin typeface="Source Sans Pro" panose="020B0503030403020204" pitchFamily="34" charset="0"/>
                <a:ea typeface="Source Sans Pro" panose="020B0503030403020204" pitchFamily="34" charset="0"/>
              </a:rPr>
              <a:t>Recovery position</a:t>
            </a:r>
            <a:endParaRPr lang="en-US" sz="2200" b="1" dirty="0">
              <a:latin typeface="Source Sans Pro" panose="020B0503030403020204" pitchFamily="34" charset="0"/>
              <a:ea typeface="Source Sans Pro" panose="020B0503030403020204" pitchFamily="34" charset="0"/>
              <a:cs typeface="Calibri"/>
            </a:endParaRPr>
          </a:p>
          <a:p>
            <a:pPr marL="285750" indent="-285750">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Nasopharyngeal (NPA) and oropharyngeal airway (OPA) placement</a:t>
            </a:r>
            <a:endParaRPr lang="en-US" sz="2200" dirty="0">
              <a:latin typeface="Source Sans Pro" panose="020B0503030403020204" pitchFamily="34" charset="0"/>
              <a:ea typeface="Source Sans Pro" panose="020B0503030403020204" pitchFamily="34" charset="0"/>
              <a:cs typeface="Calibri"/>
            </a:endParaRPr>
          </a:p>
        </p:txBody>
      </p:sp>
      <p:sp>
        <p:nvSpPr>
          <p:cNvPr id="6" name="TextBox 5">
            <a:extLst>
              <a:ext uri="{FF2B5EF4-FFF2-40B4-BE49-F238E27FC236}">
                <a16:creationId xmlns:a16="http://schemas.microsoft.com/office/drawing/2014/main" id="{F5AD09DA-E12A-478C-7014-9708FD22403A}"/>
              </a:ext>
            </a:extLst>
          </p:cNvPr>
          <p:cNvSpPr txBox="1"/>
          <p:nvPr/>
        </p:nvSpPr>
        <p:spPr>
          <a:xfrm>
            <a:off x="1838698" y="4734341"/>
            <a:ext cx="3962400" cy="212365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200" b="1" dirty="0">
                <a:latin typeface="Source Sans Pro"/>
                <a:ea typeface="Source Sans Pro"/>
              </a:rPr>
              <a:t>Oxygen administration</a:t>
            </a:r>
          </a:p>
          <a:p>
            <a:pPr marL="285750" indent="-285750">
              <a:buFont typeface="Arial" panose="020B0604020202020204" pitchFamily="34" charset="0"/>
              <a:buChar char="•"/>
            </a:pPr>
            <a:r>
              <a:rPr lang="en-US" sz="2200" dirty="0">
                <a:latin typeface="Source Sans Pro"/>
                <a:ea typeface="Source Sans Pro"/>
              </a:rPr>
              <a:t>Bag-valve-mask ventilation</a:t>
            </a:r>
            <a:endParaRPr lang="en-US" sz="2200" dirty="0">
              <a:latin typeface="Source Sans Pro"/>
              <a:ea typeface="Source Sans Pro"/>
              <a:cs typeface="Calibri"/>
            </a:endParaRPr>
          </a:p>
          <a:p>
            <a:pPr marL="285750" indent="-285750">
              <a:buFont typeface="Arial" panose="020B0604020202020204" pitchFamily="34" charset="0"/>
              <a:buChar char="•"/>
            </a:pPr>
            <a:r>
              <a:rPr lang="en-US" sz="2200" dirty="0">
                <a:latin typeface="Source Sans Pro"/>
                <a:ea typeface="Source Sans Pro"/>
              </a:rPr>
              <a:t>Needle-decompression for tension pneumothorax</a:t>
            </a:r>
            <a:endParaRPr lang="en-US" sz="2200" dirty="0">
              <a:latin typeface="Source Sans Pro"/>
              <a:ea typeface="Source Sans Pro"/>
              <a:cs typeface="Calibri"/>
            </a:endParaRPr>
          </a:p>
          <a:p>
            <a:pPr marL="285750" indent="-285750">
              <a:buFont typeface="Arial" panose="020B0604020202020204" pitchFamily="34" charset="0"/>
              <a:buChar char="•"/>
            </a:pPr>
            <a:r>
              <a:rPr lang="en-US" sz="2200" dirty="0">
                <a:latin typeface="Source Sans Pro"/>
                <a:ea typeface="Source Sans Pro"/>
              </a:rPr>
              <a:t>Three-sided dressing for chest wound</a:t>
            </a:r>
            <a:endParaRPr lang="en-US" sz="2200" dirty="0">
              <a:latin typeface="Source Sans Pro"/>
              <a:ea typeface="Source Sans Pro"/>
              <a:cs typeface="Calibri"/>
            </a:endParaRPr>
          </a:p>
        </p:txBody>
      </p:sp>
      <p:sp>
        <p:nvSpPr>
          <p:cNvPr id="7" name="TextBox 6">
            <a:extLst>
              <a:ext uri="{FF2B5EF4-FFF2-40B4-BE49-F238E27FC236}">
                <a16:creationId xmlns:a16="http://schemas.microsoft.com/office/drawing/2014/main" id="{29373313-29C4-1DFA-BF9B-EC1C52FD04F5}"/>
              </a:ext>
            </a:extLst>
          </p:cNvPr>
          <p:cNvSpPr txBox="1"/>
          <p:nvPr/>
        </p:nvSpPr>
        <p:spPr>
          <a:xfrm>
            <a:off x="7776686" y="541722"/>
            <a:ext cx="4190571" cy="3477875"/>
          </a:xfrm>
          <a:prstGeom prst="rect">
            <a:avLst/>
          </a:prstGeom>
          <a:noFill/>
        </p:spPr>
        <p:txBody>
          <a:bodyPr wrap="square" lIns="91440" tIns="45720" rIns="91440" bIns="45720" rtlCol="0" anchor="t">
            <a:spAutoFit/>
          </a:bodyPr>
          <a:lstStyle/>
          <a:p>
            <a:pPr marL="285750" lvl="0" indent="-285750">
              <a:buFont typeface="Arial" panose="020B0604020202020204" pitchFamily="34" charset="0"/>
              <a:buChar char="•"/>
            </a:pPr>
            <a:r>
              <a:rPr lang="en-US" sz="2200" dirty="0">
                <a:latin typeface="Source Sans Pro"/>
                <a:ea typeface="Source Sans Pro"/>
              </a:rPr>
              <a:t>Intravenous (IV) line placement</a:t>
            </a:r>
          </a:p>
          <a:p>
            <a:pPr marL="285750" lvl="0" indent="-285750">
              <a:buFont typeface="Arial" panose="020B0604020202020204" pitchFamily="34" charset="0"/>
              <a:buChar char="•"/>
            </a:pPr>
            <a:r>
              <a:rPr lang="en-US" sz="2200" dirty="0">
                <a:latin typeface="Source Sans Pro"/>
                <a:ea typeface="Source Sans Pro"/>
              </a:rPr>
              <a:t>IV fluid resuscitation</a:t>
            </a:r>
          </a:p>
          <a:p>
            <a:pPr marL="285750" lvl="0" indent="-285750">
              <a:buFont typeface="Arial" panose="020B0604020202020204" pitchFamily="34" charset="0"/>
              <a:buChar char="•"/>
            </a:pPr>
            <a:r>
              <a:rPr lang="en-US" sz="2200" dirty="0">
                <a:latin typeface="Source Sans Pro"/>
                <a:ea typeface="Source Sans Pro"/>
              </a:rPr>
              <a:t>Direct pressure/ deep wound packing for </a:t>
            </a:r>
            <a:r>
              <a:rPr lang="en-US" sz="2200" dirty="0" err="1">
                <a:latin typeface="Source Sans Pro"/>
                <a:ea typeface="Source Sans Pro"/>
              </a:rPr>
              <a:t>haemorrhage</a:t>
            </a:r>
            <a:r>
              <a:rPr lang="en-US" sz="2200" dirty="0">
                <a:latin typeface="Source Sans Pro"/>
                <a:ea typeface="Source Sans Pro"/>
              </a:rPr>
              <a:t> control</a:t>
            </a:r>
          </a:p>
          <a:p>
            <a:pPr marL="285750" lvl="0" indent="-285750">
              <a:buFont typeface="Arial" panose="020B0604020202020204" pitchFamily="34" charset="0"/>
              <a:buChar char="•"/>
            </a:pPr>
            <a:r>
              <a:rPr lang="en-US" sz="2200" dirty="0">
                <a:latin typeface="Source Sans Pro"/>
                <a:ea typeface="Source Sans Pro"/>
              </a:rPr>
              <a:t>Tourniquet for </a:t>
            </a:r>
            <a:r>
              <a:rPr lang="en-US" sz="2200" dirty="0" err="1">
                <a:latin typeface="Source Sans Pro"/>
                <a:ea typeface="Source Sans Pro"/>
              </a:rPr>
              <a:t>haemorrhage</a:t>
            </a:r>
            <a:r>
              <a:rPr lang="en-US" sz="2200" dirty="0">
                <a:latin typeface="Source Sans Pro"/>
                <a:ea typeface="Source Sans Pro"/>
              </a:rPr>
              <a:t> control</a:t>
            </a:r>
          </a:p>
          <a:p>
            <a:pPr marL="285750" lvl="0" indent="-285750">
              <a:buFont typeface="Arial" panose="020B0604020202020204" pitchFamily="34" charset="0"/>
              <a:buChar char="•"/>
            </a:pPr>
            <a:r>
              <a:rPr lang="en-US" sz="2200" dirty="0">
                <a:latin typeface="Source Sans Pro"/>
                <a:ea typeface="Source Sans Pro"/>
              </a:rPr>
              <a:t>Pelvic binding</a:t>
            </a:r>
          </a:p>
          <a:p>
            <a:pPr marL="285750" indent="-285750">
              <a:buFont typeface="Arial" panose="020B0604020202020204" pitchFamily="34" charset="0"/>
              <a:buChar char="•"/>
            </a:pPr>
            <a:r>
              <a:rPr lang="en-US" sz="2200" dirty="0">
                <a:latin typeface="Source Sans Pro"/>
                <a:ea typeface="Source Sans Pro"/>
              </a:rPr>
              <a:t>Fracture immobilization</a:t>
            </a:r>
          </a:p>
          <a:p>
            <a:pPr marL="285750" indent="-285750">
              <a:buFont typeface="Arial" panose="020B0604020202020204" pitchFamily="34" charset="0"/>
              <a:buChar char="•"/>
            </a:pPr>
            <a:r>
              <a:rPr lang="en-US" sz="2200" dirty="0">
                <a:latin typeface="Source Sans Pro"/>
                <a:ea typeface="Source Sans Pro"/>
              </a:rPr>
              <a:t>Skin pinch test</a:t>
            </a:r>
          </a:p>
        </p:txBody>
      </p:sp>
      <p:pic>
        <p:nvPicPr>
          <p:cNvPr id="8" name="Picture 6" descr="A picture containing icon&#10;&#10;Description automatically generated">
            <a:extLst>
              <a:ext uri="{FF2B5EF4-FFF2-40B4-BE49-F238E27FC236}">
                <a16:creationId xmlns:a16="http://schemas.microsoft.com/office/drawing/2014/main" id="{DDF67081-636F-1418-5740-23FCA25BB5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5848" y="541722"/>
            <a:ext cx="1610838" cy="850853"/>
          </a:xfrm>
          <a:prstGeom prst="rect">
            <a:avLst/>
          </a:prstGeom>
        </p:spPr>
      </p:pic>
      <p:sp>
        <p:nvSpPr>
          <p:cNvPr id="9" name="TextBox 8">
            <a:extLst>
              <a:ext uri="{FF2B5EF4-FFF2-40B4-BE49-F238E27FC236}">
                <a16:creationId xmlns:a16="http://schemas.microsoft.com/office/drawing/2014/main" id="{DD96B56C-79EF-C3E4-7DE1-F954713E213D}"/>
              </a:ext>
            </a:extLst>
          </p:cNvPr>
          <p:cNvSpPr txBox="1"/>
          <p:nvPr/>
        </p:nvSpPr>
        <p:spPr>
          <a:xfrm>
            <a:off x="7776686" y="4072692"/>
            <a:ext cx="4065727" cy="144655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200" b="1" dirty="0">
                <a:latin typeface="Source Sans Pro"/>
                <a:ea typeface="Source Sans Pro"/>
              </a:rPr>
              <a:t>Full spine immobilization </a:t>
            </a:r>
          </a:p>
          <a:p>
            <a:pPr marL="285750" indent="-285750">
              <a:buFont typeface="Arial" panose="020B0604020202020204" pitchFamily="34" charset="0"/>
              <a:buChar char="•"/>
            </a:pPr>
            <a:r>
              <a:rPr lang="en-US" sz="2200" b="1" dirty="0">
                <a:latin typeface="Source Sans Pro"/>
                <a:ea typeface="Source Sans Pro"/>
              </a:rPr>
              <a:t>AVPU and GCS</a:t>
            </a:r>
            <a:endParaRPr lang="en-US" sz="2200" b="1" dirty="0">
              <a:latin typeface="Source Sans Pro"/>
              <a:ea typeface="Source Sans Pro"/>
              <a:cs typeface="Calibri"/>
            </a:endParaRPr>
          </a:p>
          <a:p>
            <a:pPr marL="285750" lvl="0" indent="-285750">
              <a:buFont typeface="Arial" panose="020B0604020202020204" pitchFamily="34" charset="0"/>
              <a:buChar char="•"/>
            </a:pPr>
            <a:r>
              <a:rPr lang="en-US" sz="2200" b="1" dirty="0">
                <a:latin typeface="Source Sans Pro"/>
                <a:ea typeface="Source Sans Pro"/>
              </a:rPr>
              <a:t>Glucose administration</a:t>
            </a:r>
            <a:endParaRPr lang="en-US" sz="2200" b="1" dirty="0">
              <a:latin typeface="Source Sans Pro"/>
              <a:ea typeface="Source Sans Pro"/>
              <a:cs typeface="Calibri"/>
            </a:endParaRPr>
          </a:p>
          <a:p>
            <a:endParaRPr lang="en-US" sz="2200" dirty="0">
              <a:latin typeface="Source Sans Pro"/>
              <a:ea typeface="Source Sans Pro"/>
            </a:endParaRPr>
          </a:p>
        </p:txBody>
      </p:sp>
      <p:sp>
        <p:nvSpPr>
          <p:cNvPr id="12" name="TextBox 11">
            <a:extLst>
              <a:ext uri="{FF2B5EF4-FFF2-40B4-BE49-F238E27FC236}">
                <a16:creationId xmlns:a16="http://schemas.microsoft.com/office/drawing/2014/main" id="{08E69147-FD3B-EA99-1BA7-7A8BFFB4D855}"/>
              </a:ext>
            </a:extLst>
          </p:cNvPr>
          <p:cNvSpPr txBox="1"/>
          <p:nvPr/>
        </p:nvSpPr>
        <p:spPr>
          <a:xfrm>
            <a:off x="7787910" y="5376408"/>
            <a:ext cx="4190571" cy="1107996"/>
          </a:xfrm>
          <a:prstGeom prst="rect">
            <a:avLst/>
          </a:prstGeom>
          <a:noFill/>
        </p:spPr>
        <p:txBody>
          <a:bodyPr wrap="none" lIns="91440" tIns="45720" rIns="91440" bIns="45720" rtlCol="0" anchor="t">
            <a:spAutoFit/>
          </a:bodyPr>
          <a:lstStyle/>
          <a:p>
            <a:pPr marL="285750" lvl="0" indent="-285750">
              <a:buFont typeface="Arial" panose="020B0604020202020204" pitchFamily="34" charset="0"/>
              <a:buChar char="•"/>
            </a:pPr>
            <a:r>
              <a:rPr lang="en-US" sz="2200" dirty="0">
                <a:latin typeface="Source Sans Pro"/>
                <a:ea typeface="Source Sans Pro"/>
              </a:rPr>
              <a:t>Wound and burns management</a:t>
            </a:r>
          </a:p>
          <a:p>
            <a:pPr marL="285750" lvl="0" indent="-285750">
              <a:buFont typeface="Arial" panose="020B0604020202020204" pitchFamily="34" charset="0"/>
              <a:buChar char="•"/>
            </a:pPr>
            <a:r>
              <a:rPr lang="en-US" sz="2200" b="1" dirty="0">
                <a:latin typeface="Source Sans Pro"/>
                <a:ea typeface="Source Sans Pro"/>
              </a:rPr>
              <a:t>Snake bite management</a:t>
            </a:r>
            <a:endParaRPr lang="en-US" sz="2200" b="1" dirty="0">
              <a:latin typeface="Source Sans Pro"/>
              <a:ea typeface="Source Sans Pro"/>
              <a:cs typeface="Calibri"/>
            </a:endParaRPr>
          </a:p>
          <a:p>
            <a:pPr marL="285750" lvl="0" indent="-285750">
              <a:buFont typeface="Arial" panose="020B0604020202020204" pitchFamily="34" charset="0"/>
              <a:buChar char="•"/>
            </a:pPr>
            <a:r>
              <a:rPr lang="en-US" sz="2200" dirty="0">
                <a:latin typeface="Source Sans Pro"/>
                <a:ea typeface="Source Sans Pro"/>
              </a:rPr>
              <a:t>Log roll</a:t>
            </a:r>
            <a:endParaRPr lang="en-US" sz="2200" dirty="0">
              <a:latin typeface="Source Sans Pro"/>
              <a:ea typeface="Source Sans Pro"/>
              <a:cs typeface="Calibri"/>
            </a:endParaRPr>
          </a:p>
        </p:txBody>
      </p:sp>
      <p:sp>
        <p:nvSpPr>
          <p:cNvPr id="13" name="TextBox 12">
            <a:extLst>
              <a:ext uri="{FF2B5EF4-FFF2-40B4-BE49-F238E27FC236}">
                <a16:creationId xmlns:a16="http://schemas.microsoft.com/office/drawing/2014/main" id="{4D7C2E2C-C274-9613-3F29-51090BC077CA}"/>
              </a:ext>
            </a:extLst>
          </p:cNvPr>
          <p:cNvSpPr txBox="1"/>
          <p:nvPr/>
        </p:nvSpPr>
        <p:spPr>
          <a:xfrm>
            <a:off x="308092" y="1016659"/>
            <a:ext cx="1258678" cy="523220"/>
          </a:xfrm>
          <a:prstGeom prst="rect">
            <a:avLst/>
          </a:prstGeom>
          <a:noFill/>
        </p:spPr>
        <p:txBody>
          <a:bodyPr wrap="none" lIns="91440" tIns="45720" rIns="91440" bIns="45720" rtlCol="0" anchor="t">
            <a:spAutoFit/>
          </a:bodyPr>
          <a:lstStyle/>
          <a:p>
            <a:r>
              <a:rPr lang="en-US" sz="2800" dirty="0">
                <a:solidFill>
                  <a:schemeClr val="accent1">
                    <a:lumMod val="50000"/>
                  </a:schemeClr>
                </a:solidFill>
                <a:latin typeface="Source Sans Pro"/>
                <a:ea typeface="Source Sans Pro"/>
              </a:rPr>
              <a:t>Overall</a:t>
            </a:r>
            <a:endParaRPr lang="en-US" dirty="0">
              <a:solidFill>
                <a:schemeClr val="accent1">
                  <a:lumMod val="50000"/>
                </a:schemeClr>
              </a:solidFill>
              <a:latin typeface="Source Sans Pro"/>
              <a:ea typeface="Source Sans Pro"/>
            </a:endParaRPr>
          </a:p>
        </p:txBody>
      </p:sp>
      <p:sp>
        <p:nvSpPr>
          <p:cNvPr id="14" name="TextBox 13">
            <a:extLst>
              <a:ext uri="{FF2B5EF4-FFF2-40B4-BE49-F238E27FC236}">
                <a16:creationId xmlns:a16="http://schemas.microsoft.com/office/drawing/2014/main" id="{F66A3972-A001-54A3-A64F-A2F59BCE6C5F}"/>
              </a:ext>
            </a:extLst>
          </p:cNvPr>
          <p:cNvSpPr txBox="1"/>
          <p:nvPr/>
        </p:nvSpPr>
        <p:spPr>
          <a:xfrm>
            <a:off x="1875585" y="1166247"/>
            <a:ext cx="2464136" cy="769441"/>
          </a:xfrm>
          <a:prstGeom prst="rect">
            <a:avLst/>
          </a:prstGeom>
          <a:noFill/>
        </p:spPr>
        <p:txBody>
          <a:bodyPr wrap="none" rtlCol="0">
            <a:spAutoFit/>
          </a:bodyPr>
          <a:lstStyle/>
          <a:p>
            <a:pPr marL="285750" indent="-285750">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cs typeface="Sabon Next LT" panose="02000500000000000000" pitchFamily="2" charset="0"/>
              </a:rPr>
              <a:t>Assessing ABCDE</a:t>
            </a:r>
          </a:p>
          <a:p>
            <a:endParaRPr lang="en-US" sz="2200" dirty="0">
              <a:latin typeface="Source Sans Pro" panose="020B0503030403020204" pitchFamily="34" charset="0"/>
              <a:ea typeface="Source Sans Pro" panose="020B0503030403020204" pitchFamily="34" charset="0"/>
              <a:cs typeface="Sabon Next LT" panose="02000500000000000000" pitchFamily="2" charset="0"/>
            </a:endParaRPr>
          </a:p>
        </p:txBody>
      </p:sp>
      <p:pic>
        <p:nvPicPr>
          <p:cNvPr id="15" name="Picture 4" descr="A picture containing text, clipart&#10;&#10;Description automatically generated">
            <a:extLst>
              <a:ext uri="{FF2B5EF4-FFF2-40B4-BE49-F238E27FC236}">
                <a16:creationId xmlns:a16="http://schemas.microsoft.com/office/drawing/2014/main" id="{8FEABA08-C48A-8133-7BFD-A21C8E072C4F}"/>
              </a:ext>
            </a:extLst>
          </p:cNvPr>
          <p:cNvPicPr>
            <a:picLocks noChangeAspect="1"/>
          </p:cNvPicPr>
          <p:nvPr/>
        </p:nvPicPr>
        <p:blipFill>
          <a:blip r:embed="rId6"/>
          <a:stretch>
            <a:fillRect/>
          </a:stretch>
        </p:blipFill>
        <p:spPr>
          <a:xfrm>
            <a:off x="6177071" y="4072692"/>
            <a:ext cx="1588391" cy="852715"/>
          </a:xfrm>
          <a:prstGeom prst="rect">
            <a:avLst/>
          </a:prstGeom>
        </p:spPr>
      </p:pic>
      <p:pic>
        <p:nvPicPr>
          <p:cNvPr id="16" name="Picture 3" descr="A picture containing text, clipart&#10;&#10;Description automatically generated">
            <a:extLst>
              <a:ext uri="{FF2B5EF4-FFF2-40B4-BE49-F238E27FC236}">
                <a16:creationId xmlns:a16="http://schemas.microsoft.com/office/drawing/2014/main" id="{FFB7CF3D-EC6A-D87C-2C2A-6FF7115678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88295" y="5374254"/>
            <a:ext cx="1588391" cy="843833"/>
          </a:xfrm>
          <a:prstGeom prst="rect">
            <a:avLst/>
          </a:prstGeom>
        </p:spPr>
      </p:pic>
    </p:spTree>
    <p:extLst>
      <p:ext uri="{BB962C8B-B14F-4D97-AF65-F5344CB8AC3E}">
        <p14:creationId xmlns:p14="http://schemas.microsoft.com/office/powerpoint/2010/main" val="1983121831"/>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E</a:t>
            </a:r>
            <a:r>
              <a:rPr lang="en-US" sz="4000" dirty="0">
                <a:solidFill>
                  <a:srgbClr val="1F3864"/>
                </a:solidFill>
                <a:latin typeface="Source Sans Pro"/>
                <a:ea typeface="Source Sans Pro"/>
              </a:rPr>
              <a:t>: Events Surrounding Illness </a:t>
            </a:r>
            <a:endParaRPr lang="en-US" sz="4000" dirty="0">
              <a:solidFill>
                <a:srgbClr val="1F3864"/>
              </a:solidFill>
            </a:endParaRPr>
          </a:p>
        </p:txBody>
      </p:sp>
      <p:sp>
        <p:nvSpPr>
          <p:cNvPr id="4" name="Content Placeholder 2"/>
          <p:cNvSpPr txBox="1">
            <a:spLocks/>
          </p:cNvSpPr>
          <p:nvPr/>
        </p:nvSpPr>
        <p:spPr>
          <a:xfrm>
            <a:off x="1272988" y="1825625"/>
            <a:ext cx="9495704"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latin typeface="Source Sans Pro" panose="020B0503030403020204" pitchFamily="34" charset="0"/>
                <a:ea typeface="Source Sans Pro" panose="020B0503030403020204" pitchFamily="34" charset="0"/>
              </a:rPr>
              <a:t>ASK</a:t>
            </a:r>
            <a:endParaRPr lang="en-US" dirty="0">
              <a:latin typeface="Source Sans Pro" panose="020B0503030403020204" pitchFamily="34" charset="0"/>
              <a:ea typeface="Source Sans Pro" panose="020B0503030403020204" pitchFamily="34" charset="0"/>
            </a:endParaRPr>
          </a:p>
          <a:p>
            <a:pPr lvl="1"/>
            <a:r>
              <a:rPr lang="en-US" dirty="0">
                <a:latin typeface="Source Sans Pro" panose="020B0503030403020204" pitchFamily="34" charset="0"/>
                <a:ea typeface="Source Sans Pro" panose="020B0503030403020204" pitchFamily="34" charset="0"/>
              </a:rPr>
              <a:t>Was there any recent trauma?</a:t>
            </a:r>
          </a:p>
          <a:p>
            <a:pPr lvl="1"/>
            <a:r>
              <a:rPr lang="en-US" dirty="0">
                <a:latin typeface="Source Sans Pro"/>
                <a:ea typeface="Source Sans Pro"/>
              </a:rPr>
              <a:t>Any recent travel? </a:t>
            </a:r>
            <a:endParaRPr lang="en-US" dirty="0">
              <a:latin typeface="Source Sans Pro" panose="020B0503030403020204" pitchFamily="34" charset="0"/>
              <a:ea typeface="Source Sans Pro" panose="020B0503030403020204" pitchFamily="34" charset="0"/>
            </a:endParaRPr>
          </a:p>
          <a:p>
            <a:pPr lvl="1"/>
            <a:endParaRPr lang="en-US" dirty="0">
              <a:latin typeface="Source Sans Pro" panose="020B0503030403020204" pitchFamily="34" charset="0"/>
              <a:ea typeface="Source Sans Pro" panose="020B0503030403020204" pitchFamily="34" charset="0"/>
            </a:endParaRPr>
          </a:p>
          <a:p>
            <a:pPr marL="0" indent="0">
              <a:buNone/>
            </a:pPr>
            <a:r>
              <a:rPr lang="en-US" dirty="0">
                <a:solidFill>
                  <a:schemeClr val="accent2"/>
                </a:solidFill>
                <a:latin typeface="Source Sans Pro"/>
                <a:ea typeface="Source Sans Pro"/>
              </a:rPr>
              <a:t>THINK</a:t>
            </a:r>
          </a:p>
          <a:p>
            <a:pPr lvl="1"/>
            <a:r>
              <a:rPr lang="en-US" dirty="0">
                <a:latin typeface="Source Sans Pro"/>
                <a:ea typeface="Source Sans Pro"/>
              </a:rPr>
              <a:t>Trauma can cause poor perfusion and AMS.</a:t>
            </a:r>
            <a:endParaRPr lang="en-US" dirty="0">
              <a:latin typeface="Source Sans Pro" panose="020B0503030403020204" pitchFamily="34" charset="0"/>
              <a:ea typeface="Source Sans Pro" panose="020B0503030403020204" pitchFamily="34" charset="0"/>
            </a:endParaRPr>
          </a:p>
          <a:p>
            <a:pPr lvl="1"/>
            <a:r>
              <a:rPr lang="en-US" dirty="0">
                <a:latin typeface="Source Sans Pro"/>
                <a:ea typeface="Source Sans Pro"/>
              </a:rPr>
              <a:t>Specific infections acquired during travel can lead to altered mental status.</a:t>
            </a:r>
            <a:endParaRPr lang="en-US" dirty="0">
              <a:latin typeface="Source Sans Pro" panose="020B0503030403020204" pitchFamily="34" charset="0"/>
              <a:ea typeface="Source Sans Pro" panose="020B0503030403020204" pitchFamily="34" charset="0"/>
            </a:endParaRPr>
          </a:p>
          <a:p>
            <a:pPr lvl="2"/>
            <a:r>
              <a:rPr lang="en-US" sz="2400" dirty="0">
                <a:latin typeface="Source Sans Pro" panose="020B0503030403020204" pitchFamily="34" charset="0"/>
                <a:ea typeface="Source Sans Pro" panose="020B0503030403020204" pitchFamily="34" charset="0"/>
              </a:rPr>
              <a:t>Malaria is a key consideration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323" y="4033524"/>
            <a:ext cx="1076641" cy="1132074"/>
          </a:xfrm>
          <a:prstGeom prst="rect">
            <a:avLst/>
          </a:prstGeom>
        </p:spPr>
      </p:pic>
      <p:pic>
        <p:nvPicPr>
          <p:cNvPr id="3" name="Picture 11">
            <a:extLst>
              <a:ext uri="{FF2B5EF4-FFF2-40B4-BE49-F238E27FC236}">
                <a16:creationId xmlns:a16="http://schemas.microsoft.com/office/drawing/2014/main" id="{D1F4240E-7268-C239-3354-3D140624B80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5" name="Picture 4">
            <a:extLst>
              <a:ext uri="{FF2B5EF4-FFF2-40B4-BE49-F238E27FC236}">
                <a16:creationId xmlns:a16="http://schemas.microsoft.com/office/drawing/2014/main" id="{A7B04F6C-F489-27A7-8767-4B9C0D0994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6161" y="851158"/>
            <a:ext cx="4295839" cy="2996629"/>
          </a:xfrm>
          <a:prstGeom prst="rect">
            <a:avLst/>
          </a:prstGeom>
        </p:spPr>
      </p:pic>
    </p:spTree>
    <p:extLst>
      <p:ext uri="{BB962C8B-B14F-4D97-AF65-F5344CB8AC3E}">
        <p14:creationId xmlns:p14="http://schemas.microsoft.com/office/powerpoint/2010/main" val="945267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3864"/>
                </a:solidFill>
                <a:latin typeface="Source Sans Pro"/>
                <a:ea typeface="Source Sans Pro"/>
              </a:rPr>
              <a:t>E</a:t>
            </a:r>
            <a:r>
              <a:rPr lang="en-US" sz="4000" dirty="0">
                <a:solidFill>
                  <a:srgbClr val="1F3864"/>
                </a:solidFill>
                <a:latin typeface="Source Sans Pro"/>
                <a:ea typeface="Source Sans Pro"/>
              </a:rPr>
              <a:t>: Events Surrounding Illness </a:t>
            </a:r>
            <a:endParaRPr lang="en-US" sz="4000" dirty="0">
              <a:solidFill>
                <a:srgbClr val="1F3864"/>
              </a:solidFill>
            </a:endParaRPr>
          </a:p>
        </p:txBody>
      </p:sp>
      <p:sp>
        <p:nvSpPr>
          <p:cNvPr id="4" name="Content Placeholder 2"/>
          <p:cNvSpPr txBox="1">
            <a:spLocks/>
          </p:cNvSpPr>
          <p:nvPr/>
        </p:nvSpPr>
        <p:spPr>
          <a:xfrm>
            <a:off x="951016" y="1690688"/>
            <a:ext cx="9495704"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latin typeface="Source Sans Pro" panose="020B0503030403020204" pitchFamily="34" charset="0"/>
                <a:ea typeface="Source Sans Pro" panose="020B0503030403020204" pitchFamily="34" charset="0"/>
              </a:rPr>
              <a:t>ASK</a:t>
            </a:r>
            <a:endParaRPr lang="en-US" sz="2400" dirty="0">
              <a:latin typeface="Source Sans Pro" panose="020B0503030403020204" pitchFamily="34" charset="0"/>
              <a:ea typeface="Source Sans Pro" panose="020B0503030403020204" pitchFamily="34" charset="0"/>
            </a:endParaRPr>
          </a:p>
          <a:p>
            <a:pPr lvl="1"/>
            <a:r>
              <a:rPr lang="en-US" dirty="0">
                <a:latin typeface="Source Sans Pro" panose="020B0503030403020204" pitchFamily="34" charset="0"/>
                <a:ea typeface="Source Sans Pro" panose="020B0503030403020204" pitchFamily="34" charset="0"/>
              </a:rPr>
              <a:t>Recent exposures: sick person, recent bites, chemical exposures, exposure to hot or cold</a:t>
            </a:r>
            <a:r>
              <a:rPr lang="mr-IN"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a:t>
            </a:r>
          </a:p>
          <a:p>
            <a:pPr lvl="1"/>
            <a:r>
              <a:rPr lang="en-US" dirty="0">
                <a:latin typeface="Source Sans Pro"/>
                <a:ea typeface="Source Sans Pro"/>
              </a:rPr>
              <a:t>Drugs or alcohol? </a:t>
            </a:r>
            <a:endParaRPr lang="en-US" dirty="0">
              <a:latin typeface="Source Sans Pro" panose="020B0503030403020204" pitchFamily="34" charset="0"/>
              <a:ea typeface="Source Sans Pro" panose="020B0503030403020204" pitchFamily="34" charset="0"/>
            </a:endParaRPr>
          </a:p>
          <a:p>
            <a:pPr lvl="1"/>
            <a:endParaRPr lang="en-US" dirty="0">
              <a:solidFill>
                <a:srgbClr val="000000"/>
              </a:solidFill>
              <a:latin typeface="Source Sans Pro"/>
              <a:ea typeface="Source Sans Pro"/>
            </a:endParaRPr>
          </a:p>
          <a:p>
            <a:pPr marL="0" indent="0">
              <a:buNone/>
            </a:pPr>
            <a:r>
              <a:rPr lang="en-US" sz="2400" dirty="0">
                <a:solidFill>
                  <a:schemeClr val="accent2"/>
                </a:solidFill>
                <a:latin typeface="Source Sans Pro"/>
                <a:ea typeface="Source Sans Pro"/>
              </a:rPr>
              <a:t>THINK</a:t>
            </a:r>
          </a:p>
          <a:p>
            <a:pPr lvl="1"/>
            <a:r>
              <a:rPr lang="en-US" dirty="0">
                <a:latin typeface="Source Sans Pro"/>
                <a:ea typeface="Source Sans Pro"/>
              </a:rPr>
              <a:t>Sick contacts may suggest infection.</a:t>
            </a:r>
            <a:endParaRPr lang="en-US" dirty="0">
              <a:latin typeface="Source Sans Pro" panose="020B0503030403020204" pitchFamily="34" charset="0"/>
              <a:ea typeface="Source Sans Pro" panose="020B0503030403020204" pitchFamily="34" charset="0"/>
            </a:endParaRPr>
          </a:p>
          <a:p>
            <a:pPr lvl="1"/>
            <a:r>
              <a:rPr lang="en-US" dirty="0">
                <a:latin typeface="Source Sans Pro"/>
                <a:ea typeface="Source Sans Pro"/>
              </a:rPr>
              <a:t>Chemical exposure (pesticides) may suggest poisoning. </a:t>
            </a:r>
            <a:endParaRPr lang="en-US" dirty="0">
              <a:latin typeface="Source Sans Pro" panose="020B0503030403020204" pitchFamily="34" charset="0"/>
              <a:ea typeface="Source Sans Pro" panose="020B0503030403020204" pitchFamily="34" charset="0"/>
            </a:endParaRPr>
          </a:p>
          <a:p>
            <a:pPr lvl="1"/>
            <a:r>
              <a:rPr lang="en-US" dirty="0">
                <a:latin typeface="Source Sans Pro"/>
                <a:ea typeface="Source Sans Pro"/>
              </a:rPr>
              <a:t>Bites may suggest envenomation.</a:t>
            </a:r>
            <a:endParaRPr lang="en-US" dirty="0">
              <a:latin typeface="Source Sans Pro" panose="020B0503030403020204" pitchFamily="34" charset="0"/>
              <a:ea typeface="Source Sans Pro" panose="020B0503030403020204" pitchFamily="34" charset="0"/>
            </a:endParaRPr>
          </a:p>
          <a:p>
            <a:pPr lvl="1"/>
            <a:r>
              <a:rPr lang="en-US" dirty="0">
                <a:latin typeface="Source Sans Pro"/>
                <a:ea typeface="Source Sans Pro"/>
              </a:rPr>
              <a:t>Exposure to extreme temperatures suggests hyper/hypothermia. </a:t>
            </a:r>
            <a:endParaRPr lang="en-US" dirty="0">
              <a:latin typeface="Source Sans Pro" panose="020B0503030403020204" pitchFamily="34" charset="0"/>
              <a:ea typeface="Source Sans Pro" panose="020B0503030403020204" pitchFamily="34" charset="0"/>
            </a:endParaRPr>
          </a:p>
          <a:p>
            <a:pPr lvl="1"/>
            <a:r>
              <a:rPr lang="en-US" dirty="0">
                <a:latin typeface="Source Sans Pro"/>
                <a:ea typeface="Source Sans Pro"/>
              </a:rPr>
              <a:t>Drug ingestions can cause agitation or lethargy.</a:t>
            </a:r>
            <a:endParaRPr lang="en-US" dirty="0">
              <a:latin typeface="Source Sans Pro" panose="020B0503030403020204" pitchFamily="34" charset="0"/>
              <a:ea typeface="Source Sans Pro" panose="020B0503030403020204" pitchFamily="34" charset="0"/>
            </a:endParaRPr>
          </a:p>
          <a:p>
            <a:pPr lvl="1"/>
            <a:r>
              <a:rPr lang="en-US" dirty="0">
                <a:latin typeface="Source Sans Pro"/>
                <a:ea typeface="Source Sans Pro"/>
              </a:rPr>
              <a:t>Alcohol intoxication and withdrawal can cause AMS. </a:t>
            </a:r>
            <a:endParaRPr lang="en-US" dirty="0">
              <a:latin typeface="Source Sans Pro" panose="020B0503030403020204" pitchFamily="34" charset="0"/>
              <a:ea typeface="Source Sans Pro" panose="020B0503030403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361" y="4601167"/>
            <a:ext cx="1076641" cy="1132074"/>
          </a:xfrm>
          <a:prstGeom prst="rect">
            <a:avLst/>
          </a:prstGeom>
        </p:spPr>
      </p:pic>
      <p:pic>
        <p:nvPicPr>
          <p:cNvPr id="3" name="Picture 11">
            <a:extLst>
              <a:ext uri="{FF2B5EF4-FFF2-40B4-BE49-F238E27FC236}">
                <a16:creationId xmlns:a16="http://schemas.microsoft.com/office/drawing/2014/main" id="{C524E279-B2CB-5365-D72D-3871627BC18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pic>
        <p:nvPicPr>
          <p:cNvPr id="5" name="Picture 7" descr="A picture containing silhouette, vector graphics&#10;&#10;Description automatically generated">
            <a:extLst>
              <a:ext uri="{FF2B5EF4-FFF2-40B4-BE49-F238E27FC236}">
                <a16:creationId xmlns:a16="http://schemas.microsoft.com/office/drawing/2014/main" id="{2131C1D0-C80C-C954-1A8E-DFD5F2CE64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4343" y="3138449"/>
            <a:ext cx="2542890" cy="1766205"/>
          </a:xfrm>
          <a:prstGeom prst="rect">
            <a:avLst/>
          </a:prstGeom>
        </p:spPr>
      </p:pic>
    </p:spTree>
    <p:extLst>
      <p:ext uri="{BB962C8B-B14F-4D97-AF65-F5344CB8AC3E}">
        <p14:creationId xmlns:p14="http://schemas.microsoft.com/office/powerpoint/2010/main" val="2899128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50000"/>
                  </a:schemeClr>
                </a:solidFill>
              </a:rPr>
              <a:t>Workbook Question 1</a:t>
            </a:r>
          </a:p>
        </p:txBody>
      </p:sp>
      <p:sp>
        <p:nvSpPr>
          <p:cNvPr id="3" name="Content Placeholder 2"/>
          <p:cNvSpPr>
            <a:spLocks noGrp="1"/>
          </p:cNvSpPr>
          <p:nvPr>
            <p:ph idx="1"/>
          </p:nvPr>
        </p:nvSpPr>
        <p:spPr>
          <a:xfrm>
            <a:off x="838200" y="1538031"/>
            <a:ext cx="10515600" cy="4351338"/>
          </a:xfrm>
        </p:spPr>
        <p:txBody>
          <a:bodyPr>
            <a:noAutofit/>
          </a:bodyPr>
          <a:lstStyle/>
          <a:p>
            <a:pPr marL="0" lvl="0" indent="0">
              <a:lnSpc>
                <a:spcPct val="115000"/>
              </a:lnSpc>
              <a:spcBef>
                <a:spcPts val="0"/>
              </a:spcBef>
              <a:buClr>
                <a:schemeClr val="dk1"/>
              </a:buClr>
              <a:buSzPct val="45833"/>
              <a:buNone/>
            </a:pPr>
            <a:r>
              <a:rPr lang="en-US" sz="2400" dirty="0">
                <a:ea typeface="Economica"/>
                <a:cs typeface="Economica"/>
                <a:sym typeface="Economica"/>
              </a:rPr>
              <a:t>Using the workbook section above, list 7 questions about </a:t>
            </a:r>
            <a:r>
              <a:rPr lang="en-US" sz="2400" b="1" dirty="0">
                <a:ea typeface="Economica"/>
                <a:cs typeface="Economica"/>
                <a:sym typeface="Economica"/>
              </a:rPr>
              <a:t>SIGNS AND SYMPTOMS </a:t>
            </a:r>
            <a:r>
              <a:rPr lang="en-US" sz="2400" dirty="0">
                <a:ea typeface="Economica"/>
                <a:cs typeface="Economica"/>
                <a:sym typeface="Economica"/>
              </a:rPr>
              <a:t>you would ask when taking a SAMPLE history</a:t>
            </a:r>
          </a:p>
          <a:p>
            <a:pPr marL="0" lvl="0" indent="0">
              <a:lnSpc>
                <a:spcPct val="115000"/>
              </a:lnSpc>
              <a:spcBef>
                <a:spcPts val="0"/>
              </a:spcBef>
              <a:buClr>
                <a:schemeClr val="dk1"/>
              </a:buClr>
              <a:buSzPct val="45833"/>
              <a:buNone/>
            </a:pPr>
            <a:endParaRPr lang="en-US" sz="2400" dirty="0">
              <a:ea typeface="Economica"/>
              <a:cs typeface="Economica"/>
              <a:sym typeface="Economica"/>
            </a:endParaRPr>
          </a:p>
          <a:p>
            <a:pPr marL="0" lvl="0" indent="0">
              <a:lnSpc>
                <a:spcPct val="115000"/>
              </a:lnSpc>
              <a:spcBef>
                <a:spcPts val="0"/>
              </a:spcBef>
              <a:buClr>
                <a:schemeClr val="dk1"/>
              </a:buClr>
              <a:buSzPct val="45833"/>
              <a:buNone/>
            </a:pPr>
            <a:r>
              <a:rPr lang="en-US" sz="2400" dirty="0">
                <a:ea typeface="Economica"/>
                <a:cs typeface="Economica"/>
                <a:sym typeface="Economica"/>
              </a:rPr>
              <a:t>1.</a:t>
            </a:r>
          </a:p>
          <a:p>
            <a:pPr marL="0" lvl="0" indent="0">
              <a:lnSpc>
                <a:spcPct val="115000"/>
              </a:lnSpc>
              <a:spcBef>
                <a:spcPts val="0"/>
              </a:spcBef>
              <a:buClr>
                <a:schemeClr val="dk1"/>
              </a:buClr>
              <a:buSzPct val="45833"/>
              <a:buNone/>
            </a:pPr>
            <a:r>
              <a:rPr lang="en-US" sz="2400" dirty="0">
                <a:ea typeface="Economica"/>
                <a:cs typeface="Economica"/>
                <a:sym typeface="Economica"/>
              </a:rPr>
              <a:t>2.</a:t>
            </a:r>
          </a:p>
          <a:p>
            <a:pPr marL="0" lvl="0" indent="0">
              <a:lnSpc>
                <a:spcPct val="115000"/>
              </a:lnSpc>
              <a:spcBef>
                <a:spcPts val="0"/>
              </a:spcBef>
              <a:buClr>
                <a:schemeClr val="dk1"/>
              </a:buClr>
              <a:buSzPct val="45833"/>
              <a:buNone/>
            </a:pPr>
            <a:r>
              <a:rPr lang="en-US" sz="2400" dirty="0">
                <a:ea typeface="Economica"/>
                <a:cs typeface="Economica"/>
                <a:sym typeface="Economica"/>
              </a:rPr>
              <a:t>3.</a:t>
            </a:r>
          </a:p>
          <a:p>
            <a:pPr marL="0" lvl="0" indent="0">
              <a:lnSpc>
                <a:spcPct val="115000"/>
              </a:lnSpc>
              <a:spcBef>
                <a:spcPts val="0"/>
              </a:spcBef>
              <a:buClr>
                <a:schemeClr val="dk1"/>
              </a:buClr>
              <a:buSzPct val="45833"/>
              <a:buNone/>
            </a:pPr>
            <a:r>
              <a:rPr lang="en-US" sz="2400" dirty="0">
                <a:ea typeface="Economica"/>
                <a:cs typeface="Economica"/>
                <a:sym typeface="Economica"/>
              </a:rPr>
              <a:t>4.</a:t>
            </a:r>
          </a:p>
          <a:p>
            <a:pPr marL="0" lvl="0" indent="0">
              <a:lnSpc>
                <a:spcPct val="115000"/>
              </a:lnSpc>
              <a:spcBef>
                <a:spcPts val="0"/>
              </a:spcBef>
              <a:buClr>
                <a:schemeClr val="dk1"/>
              </a:buClr>
              <a:buSzPct val="45833"/>
              <a:buNone/>
            </a:pPr>
            <a:r>
              <a:rPr lang="en-US" sz="2400" dirty="0">
                <a:ea typeface="Economica"/>
                <a:cs typeface="Economica"/>
                <a:sym typeface="Economica"/>
              </a:rPr>
              <a:t>5.</a:t>
            </a:r>
          </a:p>
          <a:p>
            <a:pPr marL="0" lvl="0" indent="0">
              <a:lnSpc>
                <a:spcPct val="115000"/>
              </a:lnSpc>
              <a:spcBef>
                <a:spcPts val="0"/>
              </a:spcBef>
              <a:buClr>
                <a:schemeClr val="dk1"/>
              </a:buClr>
              <a:buSzPct val="45833"/>
              <a:buNone/>
            </a:pPr>
            <a:r>
              <a:rPr lang="en-US" sz="2400" dirty="0">
                <a:ea typeface="Economica"/>
                <a:cs typeface="Economica"/>
                <a:sym typeface="Economica"/>
              </a:rPr>
              <a:t>6.</a:t>
            </a:r>
          </a:p>
          <a:p>
            <a:pPr marL="0" lvl="0" indent="0">
              <a:lnSpc>
                <a:spcPct val="115000"/>
              </a:lnSpc>
              <a:spcBef>
                <a:spcPts val="0"/>
              </a:spcBef>
              <a:buClr>
                <a:schemeClr val="dk1"/>
              </a:buClr>
              <a:buSzPct val="45833"/>
              <a:buNone/>
            </a:pPr>
            <a:r>
              <a:rPr lang="en-US" sz="2400" dirty="0">
                <a:ea typeface="Economica"/>
                <a:cs typeface="Economica"/>
                <a:sym typeface="Economica"/>
              </a:rPr>
              <a:t>7.</a:t>
            </a:r>
          </a:p>
          <a:p>
            <a:pPr marL="0" lvl="0" indent="0">
              <a:lnSpc>
                <a:spcPct val="115000"/>
              </a:lnSpc>
              <a:spcBef>
                <a:spcPts val="0"/>
              </a:spcBef>
              <a:buClr>
                <a:schemeClr val="dk1"/>
              </a:buClr>
              <a:buSzPct val="45833"/>
              <a:buNone/>
            </a:pPr>
            <a:endParaRPr lang="en-US" sz="2400" dirty="0">
              <a:ea typeface="Economica"/>
              <a:cs typeface="Economica"/>
              <a:sym typeface="Economica"/>
            </a:endParaRPr>
          </a:p>
          <a:p>
            <a:endParaRPr lang="en-US" sz="2400" dirty="0"/>
          </a:p>
        </p:txBody>
      </p:sp>
      <p:pic>
        <p:nvPicPr>
          <p:cNvPr id="6" name="Picture 5"/>
          <p:cNvPicPr>
            <a:picLocks noChangeAspect="1"/>
          </p:cNvPicPr>
          <p:nvPr/>
        </p:nvPicPr>
        <p:blipFill>
          <a:blip r:embed="rId3"/>
          <a:stretch>
            <a:fillRect/>
          </a:stretch>
        </p:blipFill>
        <p:spPr>
          <a:xfrm>
            <a:off x="9910481" y="179527"/>
            <a:ext cx="2103309" cy="1643966"/>
          </a:xfrm>
          <a:prstGeom prst="rect">
            <a:avLst/>
          </a:prstGeom>
        </p:spPr>
      </p:pic>
    </p:spTree>
    <p:extLst>
      <p:ext uri="{BB962C8B-B14F-4D97-AF65-F5344CB8AC3E}">
        <p14:creationId xmlns:p14="http://schemas.microsoft.com/office/powerpoint/2010/main" val="691465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dirty="0">
                <a:solidFill>
                  <a:srgbClr val="FFFFFF"/>
                </a:solidFill>
                <a:latin typeface="Source Sans Pro"/>
                <a:ea typeface="Source Sans Pro"/>
                <a:cs typeface="Roboto"/>
              </a:rPr>
              <a:t>Altered Mental Status</a:t>
            </a: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b="1" dirty="0">
                <a:solidFill>
                  <a:schemeClr val="accent1">
                    <a:lumMod val="50000"/>
                  </a:schemeClr>
                </a:solidFill>
                <a:latin typeface="Source Sans Pro"/>
                <a:ea typeface="Quattrocento Sans"/>
                <a:cs typeface="Quattrocento Sans"/>
                <a:sym typeface="Quattrocento Sans"/>
              </a:rPr>
              <a:t>Part 2</a:t>
            </a:r>
            <a:r>
              <a:rPr lang="en-US" sz="2800" b="1" i="0" u="none" strike="noStrike" cap="none" dirty="0">
                <a:solidFill>
                  <a:schemeClr val="accent1">
                    <a:lumMod val="50000"/>
                  </a:schemeClr>
                </a:solidFill>
                <a:latin typeface="Source Sans Pro"/>
                <a:ea typeface="Quattrocento Sans"/>
                <a:cs typeface="Quattrocento Sans"/>
                <a:sym typeface="Quattrocento Sans"/>
              </a:rPr>
              <a:t>:</a:t>
            </a:r>
            <a:r>
              <a:rPr lang="en-US" sz="2800" b="1" dirty="0">
                <a:solidFill>
                  <a:schemeClr val="accent1">
                    <a:lumMod val="50000"/>
                  </a:schemeClr>
                </a:solidFill>
                <a:latin typeface="Source Sans Pro"/>
                <a:ea typeface="Quattrocento Sans"/>
                <a:cs typeface="Quattrocento Sans"/>
                <a:sym typeface="Quattrocento Sans"/>
              </a:rPr>
              <a:t> </a:t>
            </a:r>
            <a:r>
              <a:rPr lang="en-US" sz="2800" b="1" dirty="0">
                <a:solidFill>
                  <a:schemeClr val="accent2"/>
                </a:solidFill>
                <a:latin typeface="Source Sans Pro"/>
                <a:ea typeface="Quattrocento Sans"/>
                <a:cs typeface="Quattrocento Sans"/>
                <a:sym typeface="Quattrocento Sans"/>
              </a:rPr>
              <a:t>The Secondary Exam </a:t>
            </a:r>
            <a:r>
              <a:rPr lang="en-US" sz="2800" b="1" dirty="0">
                <a:solidFill>
                  <a:schemeClr val="accent1">
                    <a:lumMod val="50000"/>
                  </a:schemeClr>
                </a:solidFill>
                <a:latin typeface="Source Sans Pro"/>
                <a:ea typeface="Quattrocento Sans"/>
                <a:cs typeface="Quattrocento Sans"/>
                <a:sym typeface="Quattrocento Sans"/>
              </a:rPr>
              <a:t>and Causes of Altered Mental Status</a:t>
            </a:r>
            <a:endParaRPr lang="en-US" sz="2800" i="0" u="none" strike="noStrike" cap="none" dirty="0">
              <a:solidFill>
                <a:schemeClr val="accent1">
                  <a:lumMod val="50000"/>
                </a:schemeClr>
              </a:solidFill>
              <a:latin typeface="Source Sans Pro"/>
              <a:ea typeface="Quattrocento Sans"/>
              <a:cs typeface="Quattrocento Sans"/>
            </a:endParaRPr>
          </a:p>
        </p:txBody>
      </p:sp>
    </p:spTree>
    <p:extLst>
      <p:ext uri="{BB962C8B-B14F-4D97-AF65-F5344CB8AC3E}">
        <p14:creationId xmlns:p14="http://schemas.microsoft.com/office/powerpoint/2010/main" val="2177718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87" y="320049"/>
            <a:ext cx="10515600" cy="1325563"/>
          </a:xfrm>
        </p:spPr>
        <p:txBody>
          <a:bodyPr>
            <a:normAutofit/>
          </a:bodyPr>
          <a:lstStyle/>
          <a:p>
            <a:pPr algn="ctr"/>
            <a:r>
              <a:rPr lang="en-US" sz="4000" dirty="0">
                <a:solidFill>
                  <a:srgbClr val="1F3864"/>
                </a:solidFill>
                <a:latin typeface="Source Sans Pro"/>
                <a:ea typeface="Source Sans Pro"/>
              </a:rPr>
              <a:t>When caring for patients with altered mental status, always check for safety!</a:t>
            </a:r>
          </a:p>
        </p:txBody>
      </p:sp>
      <p:sp>
        <p:nvSpPr>
          <p:cNvPr id="3" name="Content Placeholder 2"/>
          <p:cNvSpPr>
            <a:spLocks noGrp="1"/>
          </p:cNvSpPr>
          <p:nvPr>
            <p:ph idx="1"/>
          </p:nvPr>
        </p:nvSpPr>
        <p:spPr>
          <a:xfrm>
            <a:off x="270387" y="1907222"/>
            <a:ext cx="10515600" cy="4351338"/>
          </a:xfrm>
        </p:spPr>
        <p:txBody>
          <a:bodyPr vert="horz" lIns="91440" tIns="45720" rIns="91440" bIns="45720" rtlCol="0" anchor="t">
            <a:noAutofit/>
          </a:bodyPr>
          <a:lstStyle/>
          <a:p>
            <a:r>
              <a:rPr lang="en-US" sz="2400" dirty="0">
                <a:latin typeface="Source Sans Pro"/>
                <a:ea typeface="Source Sans Pro"/>
              </a:rPr>
              <a:t>Agitated and violent </a:t>
            </a:r>
            <a:r>
              <a:rPr lang="en-US" sz="2400" dirty="0" err="1">
                <a:latin typeface="Source Sans Pro"/>
                <a:ea typeface="Source Sans Pro"/>
              </a:rPr>
              <a:t>behaviour</a:t>
            </a:r>
            <a:r>
              <a:rPr lang="en-US" sz="2400" dirty="0">
                <a:latin typeface="Source Sans Pro"/>
                <a:ea typeface="Source Sans Pro"/>
              </a:rPr>
              <a:t> is common. </a:t>
            </a:r>
            <a:endParaRPr lang="en-US" sz="2400" dirty="0"/>
          </a:p>
          <a:p>
            <a:r>
              <a:rPr lang="en-US" sz="2400" dirty="0">
                <a:latin typeface="Source Sans Pro"/>
                <a:ea typeface="Source Sans Pro"/>
              </a:rPr>
              <a:t>Determine cause, prioritize the safety of the patient and providers.</a:t>
            </a:r>
            <a:endParaRPr lang="en-US" sz="2400" dirty="0"/>
          </a:p>
          <a:p>
            <a:r>
              <a:rPr lang="en-US" sz="2400" dirty="0">
                <a:latin typeface="Source Sans Pro"/>
                <a:ea typeface="Source Sans Pro"/>
              </a:rPr>
              <a:t>Keep calm, work as a team. </a:t>
            </a:r>
            <a:endParaRPr lang="en-US" sz="2400" dirty="0"/>
          </a:p>
          <a:p>
            <a:r>
              <a:rPr lang="en-US" sz="2400" dirty="0">
                <a:latin typeface="Source Sans Pro"/>
                <a:ea typeface="Source Sans Pro"/>
              </a:rPr>
              <a:t>Ensure the space is safe from weapons and you have an escape route.</a:t>
            </a:r>
            <a:endParaRPr lang="en-US" sz="2400" dirty="0"/>
          </a:p>
          <a:p>
            <a:r>
              <a:rPr lang="en-US" sz="2400" dirty="0">
                <a:latin typeface="Source Sans Pro"/>
                <a:ea typeface="Source Sans Pro"/>
              </a:rPr>
              <a:t>Avoid making the patient feel threatened.</a:t>
            </a:r>
            <a:endParaRPr lang="en-US" sz="2400" dirty="0"/>
          </a:p>
          <a:p>
            <a:r>
              <a:rPr lang="en-US" sz="2400" dirty="0">
                <a:latin typeface="Source Sans Pro"/>
                <a:ea typeface="Source Sans Pro"/>
              </a:rPr>
              <a:t>Do not sit too close and speak in a calm, sympathetic voice.</a:t>
            </a:r>
            <a:endParaRPr lang="en-US" sz="2400" dirty="0"/>
          </a:p>
          <a:p>
            <a:r>
              <a:rPr lang="en-US" sz="2400" dirty="0">
                <a:latin typeface="Source Sans Pro"/>
                <a:ea typeface="Source Sans Pro"/>
              </a:rPr>
              <a:t>Explain what is happening.</a:t>
            </a:r>
            <a:endParaRPr lang="en-US" sz="2400" dirty="0"/>
          </a:p>
          <a:p>
            <a:r>
              <a:rPr lang="en-US" sz="2400" dirty="0">
                <a:latin typeface="Source Sans Pro"/>
                <a:ea typeface="Source Sans Pro"/>
              </a:rPr>
              <a:t>Approach as a group or call for help if necessary.</a:t>
            </a:r>
            <a:endParaRPr lang="en-US" sz="2400" dirty="0"/>
          </a:p>
          <a:p>
            <a:r>
              <a:rPr lang="en-US" sz="2400" b="1" dirty="0">
                <a:latin typeface="Source Sans Pro"/>
                <a:ea typeface="Source Sans Pro"/>
              </a:rPr>
              <a:t>Check</a:t>
            </a:r>
            <a:r>
              <a:rPr lang="en-US" sz="2400" dirty="0">
                <a:latin typeface="Source Sans Pro"/>
                <a:ea typeface="Source Sans Pro"/>
              </a:rPr>
              <a:t> vital signs, temperature and glucose; treat abnormalities.</a:t>
            </a:r>
            <a:endParaRPr lang="en-US" sz="2400" dirty="0"/>
          </a:p>
          <a:p>
            <a:r>
              <a:rPr lang="en-US" sz="2400" dirty="0">
                <a:latin typeface="Source Sans Pro"/>
                <a:ea typeface="Source Sans Pro"/>
              </a:rPr>
              <a:t>Call for help early.</a:t>
            </a:r>
            <a:endParaRPr lang="en-US" sz="2400" dirty="0"/>
          </a:p>
          <a:p>
            <a:endParaRPr lang="en-US" sz="2400" dirty="0"/>
          </a:p>
        </p:txBody>
      </p:sp>
      <p:pic>
        <p:nvPicPr>
          <p:cNvPr id="4" name="Picture 3">
            <a:extLst>
              <a:ext uri="{FF2B5EF4-FFF2-40B4-BE49-F238E27FC236}">
                <a16:creationId xmlns:a16="http://schemas.microsoft.com/office/drawing/2014/main" id="{6C38809E-0B89-CF7C-0BDA-1776AD4DE0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3365" y="2794060"/>
            <a:ext cx="2716745" cy="1895108"/>
          </a:xfrm>
          <a:prstGeom prst="rect">
            <a:avLst/>
          </a:prstGeom>
        </p:spPr>
      </p:pic>
    </p:spTree>
    <p:extLst>
      <p:ext uri="{BB962C8B-B14F-4D97-AF65-F5344CB8AC3E}">
        <p14:creationId xmlns:p14="http://schemas.microsoft.com/office/powerpoint/2010/main" val="1221589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1F3864"/>
                </a:solidFill>
                <a:latin typeface="Source Sans Pro"/>
                <a:ea typeface="Source Sans Pro"/>
              </a:rPr>
              <a:t>Secondary Exam Findings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t>Check </a:t>
            </a:r>
            <a:r>
              <a:rPr lang="en-US" dirty="0"/>
              <a:t>level of consciousness with AVPU scale.</a:t>
            </a:r>
          </a:p>
          <a:p>
            <a:pPr marL="0" indent="0">
              <a:buNone/>
            </a:pPr>
            <a:r>
              <a:rPr lang="en-US" b="1" dirty="0"/>
              <a:t>Check </a:t>
            </a:r>
            <a:r>
              <a:rPr lang="en-US" dirty="0"/>
              <a:t>Glasgow Coma Scale in trauma.</a:t>
            </a:r>
          </a:p>
          <a:p>
            <a:pPr marL="0" indent="0">
              <a:buNone/>
            </a:pPr>
            <a:r>
              <a:rPr lang="en-US" b="1" dirty="0"/>
              <a:t>Check</a:t>
            </a:r>
            <a:r>
              <a:rPr lang="en-US" dirty="0"/>
              <a:t> blood glucose.</a:t>
            </a:r>
          </a:p>
          <a:p>
            <a:pPr marL="0" indent="0">
              <a:buNone/>
            </a:pPr>
            <a:r>
              <a:rPr lang="en-US" b="1" dirty="0"/>
              <a:t>Check </a:t>
            </a:r>
            <a:r>
              <a:rPr lang="en-US" dirty="0"/>
              <a:t>pupils for small, dilated or unequal.</a:t>
            </a:r>
          </a:p>
          <a:p>
            <a:pPr marL="0" indent="0">
              <a:buNone/>
            </a:pPr>
            <a:r>
              <a:rPr lang="en-US" b="1" dirty="0"/>
              <a:t>Check </a:t>
            </a:r>
            <a:r>
              <a:rPr lang="en-US" dirty="0"/>
              <a:t>orientation.</a:t>
            </a:r>
          </a:p>
          <a:p>
            <a:pPr lvl="1"/>
            <a:r>
              <a:rPr lang="en-US" dirty="0"/>
              <a:t>Name?</a:t>
            </a:r>
          </a:p>
          <a:p>
            <a:pPr lvl="1"/>
            <a:r>
              <a:rPr lang="en-US" dirty="0"/>
              <a:t>Where are you?</a:t>
            </a:r>
          </a:p>
          <a:p>
            <a:pPr lvl="1"/>
            <a:r>
              <a:rPr lang="en-US" dirty="0"/>
              <a:t>What time is it?</a:t>
            </a:r>
          </a:p>
          <a:p>
            <a:pPr lvl="1"/>
            <a:r>
              <a:rPr lang="en-US" dirty="0"/>
              <a:t>What day of the week is it?</a:t>
            </a:r>
          </a:p>
        </p:txBody>
      </p:sp>
      <p:pic>
        <p:nvPicPr>
          <p:cNvPr id="7" name="Picture 7" descr="A picture containing logo&#10;&#10;Description automatically generated">
            <a:extLst>
              <a:ext uri="{FF2B5EF4-FFF2-40B4-BE49-F238E27FC236}">
                <a16:creationId xmlns:a16="http://schemas.microsoft.com/office/drawing/2014/main" id="{237B0DD8-74EC-67A5-3D4D-815092304A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4192" y="2932854"/>
            <a:ext cx="3397245" cy="2369246"/>
          </a:xfrm>
          <a:prstGeom prst="rect">
            <a:avLst/>
          </a:prstGeom>
        </p:spPr>
      </p:pic>
    </p:spTree>
    <p:extLst>
      <p:ext uri="{BB962C8B-B14F-4D97-AF65-F5344CB8AC3E}">
        <p14:creationId xmlns:p14="http://schemas.microsoft.com/office/powerpoint/2010/main" val="213648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47" y="43710"/>
            <a:ext cx="10515600" cy="1325563"/>
          </a:xfrm>
        </p:spPr>
        <p:txBody>
          <a:bodyPr>
            <a:normAutofit/>
          </a:bodyPr>
          <a:lstStyle/>
          <a:p>
            <a:r>
              <a:rPr lang="en-US" sz="4000" dirty="0">
                <a:solidFill>
                  <a:srgbClr val="1F3864"/>
                </a:solidFill>
              </a:rPr>
              <a:t>Secondary Exam Findings</a:t>
            </a:r>
          </a:p>
        </p:txBody>
      </p:sp>
      <p:sp>
        <p:nvSpPr>
          <p:cNvPr id="3" name="Content Placeholder 2"/>
          <p:cNvSpPr>
            <a:spLocks noGrp="1"/>
          </p:cNvSpPr>
          <p:nvPr>
            <p:ph idx="1"/>
          </p:nvPr>
        </p:nvSpPr>
        <p:spPr>
          <a:xfrm>
            <a:off x="435429" y="1157013"/>
            <a:ext cx="11092542" cy="4351338"/>
          </a:xfrm>
        </p:spPr>
        <p:txBody>
          <a:bodyPr vert="horz" lIns="91440" tIns="45720" rIns="91440" bIns="45720" rtlCol="0" anchor="t">
            <a:noAutofit/>
          </a:bodyPr>
          <a:lstStyle/>
          <a:p>
            <a:pPr marL="0" indent="0">
              <a:buNone/>
            </a:pPr>
            <a:r>
              <a:rPr lang="en-US" b="1" dirty="0"/>
              <a:t>Check</a:t>
            </a:r>
            <a:r>
              <a:rPr lang="en-US" dirty="0"/>
              <a:t> for trauma. </a:t>
            </a:r>
          </a:p>
          <a:p>
            <a:pPr lvl="1"/>
            <a:r>
              <a:rPr lang="en-US" dirty="0"/>
              <a:t>Head injuries</a:t>
            </a:r>
          </a:p>
          <a:p>
            <a:pPr lvl="1"/>
            <a:r>
              <a:rPr lang="en-US" b="1" dirty="0"/>
              <a:t>Check </a:t>
            </a:r>
            <a:r>
              <a:rPr lang="en-US" dirty="0"/>
              <a:t>for bruising around the eyes, behind the ears or leaking of clear fluid from the nose or mouth. </a:t>
            </a:r>
          </a:p>
          <a:p>
            <a:pPr marL="0" indent="0">
              <a:buNone/>
            </a:pPr>
            <a:r>
              <a:rPr lang="en-US" b="1" dirty="0"/>
              <a:t>Check</a:t>
            </a:r>
            <a:r>
              <a:rPr lang="en-US" dirty="0"/>
              <a:t> temperature.</a:t>
            </a:r>
          </a:p>
          <a:p>
            <a:pPr lvl="1"/>
            <a:r>
              <a:rPr lang="en-US" dirty="0">
                <a:latin typeface="Source Sans Pro"/>
                <a:ea typeface="Source Sans Pro"/>
              </a:rPr>
              <a:t>Infectious causes, poisoning, alcohol withdrawal </a:t>
            </a:r>
          </a:p>
          <a:p>
            <a:pPr marL="457200" lvl="1" indent="0">
              <a:buNone/>
            </a:pPr>
            <a:r>
              <a:rPr lang="en-US" dirty="0">
                <a:latin typeface="Source Sans Pro"/>
                <a:ea typeface="Source Sans Pro"/>
              </a:rPr>
              <a:t>   and changes in body hormones can cause fever.</a:t>
            </a:r>
          </a:p>
          <a:p>
            <a:pPr lvl="1"/>
            <a:r>
              <a:rPr lang="en-US" dirty="0">
                <a:latin typeface="Source Sans Pro"/>
                <a:ea typeface="Source Sans Pro"/>
              </a:rPr>
              <a:t>Hypothermia may mean sepsis, cold exposure </a:t>
            </a:r>
          </a:p>
          <a:p>
            <a:pPr marL="457200" lvl="1" indent="0">
              <a:buNone/>
            </a:pPr>
            <a:r>
              <a:rPr lang="en-US" dirty="0">
                <a:latin typeface="Source Sans Pro"/>
                <a:ea typeface="Source Sans Pro"/>
              </a:rPr>
              <a:t>    or low body hormone levels (thyroid).</a:t>
            </a:r>
          </a:p>
          <a:p>
            <a:pPr marL="0" indent="0">
              <a:buNone/>
            </a:pPr>
            <a:r>
              <a:rPr lang="en-US" b="1" dirty="0"/>
              <a:t>Check</a:t>
            </a:r>
            <a:r>
              <a:rPr lang="en-US" dirty="0"/>
              <a:t> for stiff neck.</a:t>
            </a:r>
          </a:p>
          <a:p>
            <a:pPr lvl="1"/>
            <a:r>
              <a:rPr lang="en-US" dirty="0"/>
              <a:t>Infection</a:t>
            </a:r>
          </a:p>
          <a:p>
            <a:pPr lvl="1"/>
            <a:r>
              <a:rPr lang="en-US" dirty="0"/>
              <a:t>Bleeding in the brain</a:t>
            </a:r>
          </a:p>
          <a:p>
            <a:pPr lvl="1"/>
            <a:r>
              <a:rPr lang="en-US" dirty="0"/>
              <a:t>Trauma (immobilize spine, do not move neck) </a:t>
            </a:r>
          </a:p>
        </p:txBody>
      </p:sp>
      <p:pic>
        <p:nvPicPr>
          <p:cNvPr id="7" name="Picture 7" descr="A picture containing diagram&#10;&#10;Description automatically generated">
            <a:extLst>
              <a:ext uri="{FF2B5EF4-FFF2-40B4-BE49-F238E27FC236}">
                <a16:creationId xmlns:a16="http://schemas.microsoft.com/office/drawing/2014/main" id="{3A9E5E90-2142-BBF8-0014-D1E420E63B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6267" y="2919846"/>
            <a:ext cx="3611704" cy="2517927"/>
          </a:xfrm>
          <a:prstGeom prst="rect">
            <a:avLst/>
          </a:prstGeom>
        </p:spPr>
      </p:pic>
    </p:spTree>
    <p:extLst>
      <p:ext uri="{BB962C8B-B14F-4D97-AF65-F5344CB8AC3E}">
        <p14:creationId xmlns:p14="http://schemas.microsoft.com/office/powerpoint/2010/main" val="236857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54" y="290985"/>
            <a:ext cx="10515600" cy="1325563"/>
          </a:xfrm>
        </p:spPr>
        <p:txBody>
          <a:bodyPr>
            <a:normAutofit/>
          </a:bodyPr>
          <a:lstStyle/>
          <a:p>
            <a:r>
              <a:rPr lang="en-US" sz="4000" dirty="0">
                <a:solidFill>
                  <a:srgbClr val="1F3864"/>
                </a:solidFill>
              </a:rPr>
              <a:t>Secondary Exam Findings</a:t>
            </a:r>
          </a:p>
        </p:txBody>
      </p:sp>
      <p:sp>
        <p:nvSpPr>
          <p:cNvPr id="3" name="Content Placeholder 2"/>
          <p:cNvSpPr>
            <a:spLocks noGrp="1"/>
          </p:cNvSpPr>
          <p:nvPr>
            <p:ph idx="1"/>
          </p:nvPr>
        </p:nvSpPr>
        <p:spPr>
          <a:xfrm>
            <a:off x="393357" y="1739128"/>
            <a:ext cx="6822989" cy="4351338"/>
          </a:xfrm>
        </p:spPr>
        <p:txBody>
          <a:bodyPr vert="horz" lIns="91440" tIns="45720" rIns="91440" bIns="45720" rtlCol="0" anchor="t">
            <a:normAutofit/>
          </a:bodyPr>
          <a:lstStyle/>
          <a:p>
            <a:pPr marL="0" indent="0">
              <a:buNone/>
            </a:pPr>
            <a:r>
              <a:rPr lang="en-US" sz="2800" b="1" dirty="0"/>
              <a:t>Check </a:t>
            </a:r>
            <a:r>
              <a:rPr lang="en-US" sz="2800" dirty="0"/>
              <a:t>for strength and sensation.</a:t>
            </a:r>
          </a:p>
          <a:p>
            <a:pPr marL="0" indent="0">
              <a:buNone/>
            </a:pPr>
            <a:r>
              <a:rPr lang="en-US" sz="2800" b="1" dirty="0"/>
              <a:t>Ask</a:t>
            </a:r>
            <a:r>
              <a:rPr lang="en-US" sz="2800" dirty="0"/>
              <a:t> the patient to follow commands.</a:t>
            </a:r>
          </a:p>
          <a:p>
            <a:pPr lvl="1"/>
            <a:r>
              <a:rPr lang="en-US" sz="2800" dirty="0"/>
              <a:t>Test for strength in face, arms and legs.</a:t>
            </a:r>
          </a:p>
          <a:p>
            <a:pPr marL="0" indent="0">
              <a:buNone/>
            </a:pPr>
            <a:r>
              <a:rPr lang="en-US" sz="2800" b="1" dirty="0"/>
              <a:t>Look</a:t>
            </a:r>
            <a:r>
              <a:rPr lang="en-US" sz="2800" dirty="0"/>
              <a:t> for generalized or one-sided weakness.</a:t>
            </a:r>
          </a:p>
          <a:p>
            <a:pPr lvl="1"/>
            <a:r>
              <a:rPr lang="en-US" sz="2800" dirty="0"/>
              <a:t>Suggests a mass, bleeding or blockage in vessel</a:t>
            </a:r>
          </a:p>
          <a:p>
            <a:pPr lvl="1"/>
            <a:r>
              <a:rPr lang="en-US" sz="2800" dirty="0"/>
              <a:t>Consider </a:t>
            </a:r>
            <a:r>
              <a:rPr lang="en-US" sz="2800" dirty="0" err="1"/>
              <a:t>hypoglycaemia</a:t>
            </a:r>
            <a:r>
              <a:rPr lang="en-US" sz="2800" dirty="0"/>
              <a:t>.</a:t>
            </a:r>
          </a:p>
          <a:p>
            <a:pPr lvl="1"/>
            <a:r>
              <a:rPr lang="en-US" sz="2800" dirty="0"/>
              <a:t>Generalized weakness suggests salt imbalance. </a:t>
            </a:r>
          </a:p>
        </p:txBody>
      </p:sp>
      <p:pic>
        <p:nvPicPr>
          <p:cNvPr id="4" name="Picture 3">
            <a:extLst>
              <a:ext uri="{FF2B5EF4-FFF2-40B4-BE49-F238E27FC236}">
                <a16:creationId xmlns:a16="http://schemas.microsoft.com/office/drawing/2014/main" id="{9FB75973-6906-ACF2-B855-AA2F539148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4294" y="1397743"/>
            <a:ext cx="4386624" cy="3059958"/>
          </a:xfrm>
          <a:prstGeom prst="rect">
            <a:avLst/>
          </a:prstGeom>
        </p:spPr>
      </p:pic>
    </p:spTree>
    <p:extLst>
      <p:ext uri="{BB962C8B-B14F-4D97-AF65-F5344CB8AC3E}">
        <p14:creationId xmlns:p14="http://schemas.microsoft.com/office/powerpoint/2010/main" val="1420317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51" y="190372"/>
            <a:ext cx="10515600" cy="1325563"/>
          </a:xfrm>
        </p:spPr>
        <p:txBody>
          <a:bodyPr/>
          <a:lstStyle/>
          <a:p>
            <a:r>
              <a:rPr lang="en-US" dirty="0">
                <a:solidFill>
                  <a:srgbClr val="1F3864"/>
                </a:solidFill>
              </a:rPr>
              <a:t>Secondary Exam Findings</a:t>
            </a:r>
          </a:p>
        </p:txBody>
      </p:sp>
      <p:sp>
        <p:nvSpPr>
          <p:cNvPr id="3" name="Content Placeholder 2"/>
          <p:cNvSpPr>
            <a:spLocks noGrp="1"/>
          </p:cNvSpPr>
          <p:nvPr>
            <p:ph idx="1"/>
          </p:nvPr>
        </p:nvSpPr>
        <p:spPr>
          <a:xfrm>
            <a:off x="577086" y="1334037"/>
            <a:ext cx="10648950" cy="4556125"/>
          </a:xfrm>
        </p:spPr>
        <p:txBody>
          <a:bodyPr vert="horz" lIns="91440" tIns="45720" rIns="91440" bIns="45720" rtlCol="0" anchor="t">
            <a:noAutofit/>
          </a:bodyPr>
          <a:lstStyle/>
          <a:p>
            <a:pPr marL="0" indent="0">
              <a:buNone/>
            </a:pPr>
            <a:r>
              <a:rPr lang="en-US" b="1" dirty="0">
                <a:latin typeface="Source Sans Pro"/>
                <a:ea typeface="Source Sans Pro"/>
              </a:rPr>
              <a:t>Check </a:t>
            </a:r>
            <a:r>
              <a:rPr lang="en-US" dirty="0">
                <a:latin typeface="Source Sans Pro"/>
                <a:ea typeface="Source Sans Pro"/>
              </a:rPr>
              <a:t>for signs of dehydration.</a:t>
            </a:r>
            <a:endParaRPr lang="en-US" dirty="0"/>
          </a:p>
          <a:p>
            <a:pPr lvl="1"/>
            <a:r>
              <a:rPr lang="en-US" dirty="0">
                <a:latin typeface="Source Sans Pro"/>
                <a:ea typeface="Source Sans Pro"/>
              </a:rPr>
              <a:t>Dry mouth</a:t>
            </a:r>
          </a:p>
          <a:p>
            <a:pPr lvl="1"/>
            <a:r>
              <a:rPr lang="en-US" dirty="0">
                <a:latin typeface="Source Sans Pro"/>
                <a:ea typeface="Source Sans Pro"/>
              </a:rPr>
              <a:t>Abnormal skin pinch</a:t>
            </a:r>
          </a:p>
          <a:p>
            <a:pPr lvl="1"/>
            <a:r>
              <a:rPr lang="en-US" dirty="0">
                <a:latin typeface="Source Sans Pro"/>
                <a:ea typeface="Source Sans Pro"/>
              </a:rPr>
              <a:t>Consider diabetic ketoacidosis</a:t>
            </a:r>
          </a:p>
          <a:p>
            <a:pPr marL="0" indent="0">
              <a:buNone/>
            </a:pPr>
            <a:r>
              <a:rPr lang="en-US" b="1" dirty="0">
                <a:latin typeface="Source Sans Pro"/>
                <a:ea typeface="Source Sans Pro"/>
              </a:rPr>
              <a:t>Feel</a:t>
            </a:r>
            <a:r>
              <a:rPr lang="en-US" dirty="0">
                <a:latin typeface="Source Sans Pro"/>
                <a:ea typeface="Source Sans Pro"/>
              </a:rPr>
              <a:t> the abdomen.</a:t>
            </a:r>
          </a:p>
          <a:p>
            <a:pPr lvl="1"/>
            <a:r>
              <a:rPr lang="en-US" dirty="0">
                <a:latin typeface="Source Sans Pro"/>
                <a:ea typeface="Source Sans Pro"/>
              </a:rPr>
              <a:t>Enlarged liver (liver disease)</a:t>
            </a:r>
          </a:p>
          <a:p>
            <a:pPr marL="0" indent="0">
              <a:buNone/>
            </a:pPr>
            <a:r>
              <a:rPr lang="en-US" b="1" dirty="0">
                <a:latin typeface="Source Sans Pro"/>
                <a:ea typeface="Source Sans Pro"/>
              </a:rPr>
              <a:t>Check</a:t>
            </a:r>
            <a:r>
              <a:rPr lang="en-US" dirty="0">
                <a:latin typeface="Source Sans Pro"/>
                <a:ea typeface="Source Sans Pro"/>
              </a:rPr>
              <a:t> the skin.</a:t>
            </a:r>
          </a:p>
          <a:p>
            <a:pPr lvl="1"/>
            <a:r>
              <a:rPr lang="en-US" dirty="0">
                <a:latin typeface="Source Sans Pro"/>
                <a:ea typeface="Source Sans Pro"/>
              </a:rPr>
              <a:t>Cool, pale, moist skin: Suggests </a:t>
            </a:r>
            <a:r>
              <a:rPr lang="en-US" dirty="0" err="1">
                <a:latin typeface="Source Sans Pro"/>
                <a:ea typeface="Source Sans Pro"/>
              </a:rPr>
              <a:t>hypoglycaemia</a:t>
            </a:r>
            <a:endParaRPr lang="en-US" dirty="0">
              <a:latin typeface="Source Sans Pro"/>
              <a:ea typeface="Source Sans Pro"/>
            </a:endParaRPr>
          </a:p>
          <a:p>
            <a:pPr lvl="1"/>
            <a:r>
              <a:rPr lang="en-US" dirty="0">
                <a:latin typeface="Source Sans Pro"/>
                <a:ea typeface="Source Sans Pro"/>
              </a:rPr>
              <a:t>Jaundice (yellow) skin: Suggests liver disease</a:t>
            </a:r>
          </a:p>
          <a:p>
            <a:pPr lvl="1"/>
            <a:r>
              <a:rPr lang="en-US" dirty="0">
                <a:latin typeface="Source Sans Pro"/>
                <a:ea typeface="Source Sans Pro"/>
              </a:rPr>
              <a:t>Check for rashes, bites, stings</a:t>
            </a:r>
          </a:p>
          <a:p>
            <a:pPr marL="0" indent="0">
              <a:buNone/>
            </a:pPr>
            <a:endParaRPr lang="en-US" dirty="0">
              <a:solidFill>
                <a:schemeClr val="accent1">
                  <a:lumMod val="50000"/>
                </a:schemeClr>
              </a:solidFill>
              <a:latin typeface="Source Sans Pro"/>
              <a:ea typeface="Source Sans Pro"/>
            </a:endParaRPr>
          </a:p>
          <a:p>
            <a:pPr marL="0" indent="0" algn="ctr">
              <a:buNone/>
            </a:pPr>
            <a:r>
              <a:rPr lang="en-US" sz="2800" dirty="0">
                <a:solidFill>
                  <a:schemeClr val="accent1">
                    <a:lumMod val="50000"/>
                  </a:schemeClr>
                </a:solidFill>
                <a:latin typeface="Source Sans Pro"/>
                <a:ea typeface="Source Sans Pro"/>
              </a:rPr>
              <a:t>Monitor for changes in mental status - patients can worsen quickly! </a:t>
            </a:r>
            <a:endParaRPr lang="en-US" sz="2800" dirty="0">
              <a:solidFill>
                <a:schemeClr val="accent1">
                  <a:lumMod val="50000"/>
                </a:schemeClr>
              </a:solidFill>
            </a:endParaRPr>
          </a:p>
          <a:p>
            <a:pPr marL="0" indent="0">
              <a:buNone/>
            </a:pPr>
            <a:endParaRPr lang="en-US" dirty="0"/>
          </a:p>
          <a:p>
            <a:endParaRPr lang="en-US" b="1" dirty="0"/>
          </a:p>
        </p:txBody>
      </p:sp>
      <p:pic>
        <p:nvPicPr>
          <p:cNvPr id="8" name="Picture 8" descr="Diagram&#10;&#10;Description automatically generated">
            <a:extLst>
              <a:ext uri="{FF2B5EF4-FFF2-40B4-BE49-F238E27FC236}">
                <a16:creationId xmlns:a16="http://schemas.microsoft.com/office/drawing/2014/main" id="{24D35443-6E67-52C7-CD90-8F574E335D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4505" y="1767738"/>
            <a:ext cx="2651531" cy="1844362"/>
          </a:xfrm>
          <a:prstGeom prst="rect">
            <a:avLst/>
          </a:prstGeom>
        </p:spPr>
      </p:pic>
    </p:spTree>
    <p:extLst>
      <p:ext uri="{BB962C8B-B14F-4D97-AF65-F5344CB8AC3E}">
        <p14:creationId xmlns:p14="http://schemas.microsoft.com/office/powerpoint/2010/main" val="4099251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Workbook Question 2</a:t>
            </a:r>
          </a:p>
        </p:txBody>
      </p:sp>
      <p:sp>
        <p:nvSpPr>
          <p:cNvPr id="3" name="Content Placeholder 2"/>
          <p:cNvSpPr>
            <a:spLocks noGrp="1"/>
          </p:cNvSpPr>
          <p:nvPr>
            <p:ph idx="1"/>
          </p:nvPr>
        </p:nvSpPr>
        <p:spPr>
          <a:xfrm>
            <a:off x="838200" y="2061881"/>
            <a:ext cx="10515600" cy="4115081"/>
          </a:xfrm>
        </p:spPr>
        <p:txBody>
          <a:bodyPr/>
          <a:lstStyle/>
          <a:p>
            <a:pPr marL="0" indent="0">
              <a:buNone/>
            </a:pPr>
            <a:r>
              <a:rPr lang="en-US" dirty="0"/>
              <a:t>Using the workbook section above, list 5 SECONDARY exam findings you would check for in a patient with altered mental status:</a:t>
            </a:r>
          </a:p>
          <a:p>
            <a:pPr marL="0" indent="0">
              <a:buNone/>
            </a:pPr>
            <a:endParaRPr lang="en-US" dirty="0"/>
          </a:p>
          <a:p>
            <a:pPr marL="0" indent="0">
              <a:buNone/>
            </a:pPr>
            <a:r>
              <a:rPr lang="en-US" dirty="0"/>
              <a:t>1.</a:t>
            </a:r>
          </a:p>
          <a:p>
            <a:pPr marL="0" indent="0">
              <a:buNone/>
            </a:pPr>
            <a:r>
              <a:rPr lang="en-US" dirty="0"/>
              <a:t>2.</a:t>
            </a:r>
          </a:p>
          <a:p>
            <a:pPr marL="0" indent="0">
              <a:buNone/>
            </a:pPr>
            <a:r>
              <a:rPr lang="en-US" dirty="0"/>
              <a:t>3.</a:t>
            </a:r>
          </a:p>
          <a:p>
            <a:pPr marL="0" indent="0">
              <a:buNone/>
            </a:pPr>
            <a:r>
              <a:rPr lang="en-US" dirty="0"/>
              <a:t>4.</a:t>
            </a:r>
          </a:p>
          <a:p>
            <a:pPr marL="0" indent="0">
              <a:buNone/>
            </a:pPr>
            <a:r>
              <a:rPr lang="en-US" dirty="0"/>
              <a:t>5.</a:t>
            </a:r>
          </a:p>
        </p:txBody>
      </p:sp>
      <p:pic>
        <p:nvPicPr>
          <p:cNvPr id="6" name="Picture 5"/>
          <p:cNvPicPr>
            <a:picLocks noChangeAspect="1"/>
          </p:cNvPicPr>
          <p:nvPr/>
        </p:nvPicPr>
        <p:blipFill>
          <a:blip r:embed="rId3"/>
          <a:stretch>
            <a:fillRect/>
          </a:stretch>
        </p:blipFill>
        <p:spPr>
          <a:xfrm>
            <a:off x="9735399" y="365124"/>
            <a:ext cx="2170852" cy="1696758"/>
          </a:xfrm>
          <a:prstGeom prst="rect">
            <a:avLst/>
          </a:prstGeom>
        </p:spPr>
      </p:pic>
    </p:spTree>
    <p:extLst>
      <p:ext uri="{BB962C8B-B14F-4D97-AF65-F5344CB8AC3E}">
        <p14:creationId xmlns:p14="http://schemas.microsoft.com/office/powerpoint/2010/main" val="33330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0866161" y="246915"/>
            <a:ext cx="1158240" cy="1111284"/>
          </a:xfrm>
          <a:prstGeom prst="rect">
            <a:avLst/>
          </a:prstGeom>
        </p:spPr>
      </p:pic>
      <p:sp>
        <p:nvSpPr>
          <p:cNvPr id="11" name="Title 1"/>
          <p:cNvSpPr>
            <a:spLocks noGrp="1"/>
          </p:cNvSpPr>
          <p:nvPr>
            <p:ph type="title"/>
          </p:nvPr>
        </p:nvSpPr>
        <p:spPr/>
        <p:txBody>
          <a:bodyPr>
            <a:normAutofit/>
          </a:bodyPr>
          <a:lstStyle/>
          <a:p>
            <a:r>
              <a:rPr lang="en-US" sz="4000" dirty="0">
                <a:solidFill>
                  <a:srgbClr val="1F3864"/>
                </a:solidFill>
                <a:latin typeface="Source Sans Pro"/>
                <a:ea typeface="Source Sans Pro"/>
                <a:cs typeface="Calibri Light"/>
              </a:rPr>
              <a:t>Overview</a:t>
            </a:r>
          </a:p>
        </p:txBody>
      </p:sp>
      <p:sp>
        <p:nvSpPr>
          <p:cNvPr id="3" name="Content Placeholder 2">
            <a:extLst>
              <a:ext uri="{FF2B5EF4-FFF2-40B4-BE49-F238E27FC236}">
                <a16:creationId xmlns:a16="http://schemas.microsoft.com/office/drawing/2014/main" id="{1265EB32-BC8A-CA42-916D-4C26B82454FD}"/>
              </a:ext>
            </a:extLst>
          </p:cNvPr>
          <p:cNvSpPr>
            <a:spLocks noGrp="1"/>
          </p:cNvSpPr>
          <p:nvPr>
            <p:ph idx="1"/>
          </p:nvPr>
        </p:nvSpPr>
        <p:spPr/>
        <p:txBody>
          <a:bodyPr vert="horz" lIns="91440" tIns="45720" rIns="91440" bIns="45720" rtlCol="0" anchor="t">
            <a:normAutofit/>
          </a:bodyPr>
          <a:lstStyle/>
          <a:p>
            <a:r>
              <a:rPr lang="en-US" sz="2400" dirty="0">
                <a:solidFill>
                  <a:schemeClr val="accent1">
                    <a:lumMod val="50000"/>
                  </a:schemeClr>
                </a:solidFill>
                <a:latin typeface="Source Sans Pro"/>
                <a:ea typeface="Source Sans Pro"/>
                <a:cs typeface="Arial"/>
              </a:rPr>
              <a:t>Altered mental status </a:t>
            </a:r>
            <a:r>
              <a:rPr lang="en-US" sz="2400" dirty="0">
                <a:latin typeface="Source Sans Pro"/>
                <a:ea typeface="Source Sans Pro"/>
                <a:cs typeface="Arial"/>
              </a:rPr>
              <a:t>is a term used for a range of presentations.</a:t>
            </a:r>
          </a:p>
          <a:p>
            <a:pPr lvl="1"/>
            <a:r>
              <a:rPr lang="en-US" dirty="0">
                <a:latin typeface="Source Sans Pro"/>
                <a:ea typeface="Source Sans Pro"/>
                <a:cs typeface="Arial"/>
              </a:rPr>
              <a:t>Sudden or gradual changes in </a:t>
            </a:r>
            <a:r>
              <a:rPr lang="en-US" dirty="0" err="1">
                <a:latin typeface="Source Sans Pro"/>
                <a:ea typeface="Source Sans Pro"/>
                <a:cs typeface="Arial"/>
              </a:rPr>
              <a:t>behaviour</a:t>
            </a:r>
            <a:endParaRPr lang="en-US" dirty="0">
              <a:latin typeface="Source Sans Pro"/>
              <a:ea typeface="Source Sans Pro"/>
              <a:cs typeface="Arial"/>
            </a:endParaRPr>
          </a:p>
          <a:p>
            <a:pPr lvl="1"/>
            <a:r>
              <a:rPr lang="en-US" dirty="0">
                <a:latin typeface="Source Sans Pro"/>
                <a:ea typeface="Source Sans Pro"/>
                <a:cs typeface="Arial"/>
              </a:rPr>
              <a:t>Disorientation</a:t>
            </a:r>
          </a:p>
          <a:p>
            <a:pPr lvl="1"/>
            <a:r>
              <a:rPr lang="en-US" dirty="0">
                <a:latin typeface="Source Sans Pro"/>
                <a:ea typeface="Source Sans Pro"/>
                <a:cs typeface="Arial"/>
              </a:rPr>
              <a:t>Confusion</a:t>
            </a:r>
          </a:p>
          <a:p>
            <a:pPr lvl="1"/>
            <a:r>
              <a:rPr lang="en-US" dirty="0">
                <a:latin typeface="Source Sans Pro"/>
                <a:ea typeface="Source Sans Pro"/>
                <a:cs typeface="Arial"/>
              </a:rPr>
              <a:t>Coma</a:t>
            </a:r>
          </a:p>
          <a:p>
            <a:r>
              <a:rPr lang="en-US" sz="2400" dirty="0">
                <a:latin typeface="Source Sans Pro"/>
                <a:ea typeface="Source Sans Pro"/>
                <a:cs typeface="Arial"/>
              </a:rPr>
              <a:t>May be due to conditions that affect the brain or the brain itself</a:t>
            </a:r>
          </a:p>
          <a:p>
            <a:r>
              <a:rPr lang="en-US" sz="2400" dirty="0">
                <a:latin typeface="Source Sans Pro"/>
                <a:ea typeface="Source Sans Pro"/>
                <a:cs typeface="Arial"/>
              </a:rPr>
              <a:t>Can be chronic psychiatric problems or dementia but must rule out other life-threatening causes first</a:t>
            </a:r>
          </a:p>
          <a:p>
            <a:r>
              <a:rPr lang="en-US" sz="2400" dirty="0">
                <a:latin typeface="Source Sans Pro"/>
                <a:ea typeface="Source Sans Pro"/>
                <a:cs typeface="Arial"/>
              </a:rPr>
              <a:t>Delirium always requires a full assessment.</a:t>
            </a:r>
          </a:p>
          <a:p>
            <a:pPr lvl="1"/>
            <a:r>
              <a:rPr lang="en-US" dirty="0">
                <a:latin typeface="Source Sans Pro"/>
                <a:ea typeface="Source Sans Pro"/>
                <a:cs typeface="Arial"/>
              </a:rPr>
              <a:t>Ask family about baseline mental status when possible.</a:t>
            </a:r>
            <a:endParaRPr lang="en-US" dirty="0">
              <a:latin typeface="Source Sans Pro"/>
              <a:ea typeface="Source Sans Pro"/>
            </a:endParaRPr>
          </a:p>
        </p:txBody>
      </p:sp>
      <p:pic>
        <p:nvPicPr>
          <p:cNvPr id="2" name="Picture 11">
            <a:extLst>
              <a:ext uri="{FF2B5EF4-FFF2-40B4-BE49-F238E27FC236}">
                <a16:creationId xmlns:a16="http://schemas.microsoft.com/office/drawing/2014/main" id="{AC63861A-BFC9-9753-39C0-01642C6BD1E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706633325"/>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dirty="0">
                <a:solidFill>
                  <a:srgbClr val="FFFFFF"/>
                </a:solidFill>
                <a:latin typeface="Source Sans Pro"/>
                <a:ea typeface="Source Sans Pro"/>
                <a:cs typeface="Roboto"/>
              </a:rPr>
              <a:t>Altered Mental Status</a:t>
            </a: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b="1" dirty="0">
                <a:solidFill>
                  <a:schemeClr val="accent1">
                    <a:lumMod val="50000"/>
                  </a:schemeClr>
                </a:solidFill>
                <a:latin typeface="Source Sans Pro"/>
                <a:ea typeface="Quattrocento Sans"/>
                <a:cs typeface="Quattrocento Sans"/>
                <a:sym typeface="Quattrocento Sans"/>
              </a:rPr>
              <a:t>Part 2</a:t>
            </a:r>
            <a:r>
              <a:rPr lang="en-US" sz="2800" b="1" i="0" u="none" strike="noStrike" cap="none" dirty="0">
                <a:solidFill>
                  <a:schemeClr val="accent1">
                    <a:lumMod val="50000"/>
                  </a:schemeClr>
                </a:solidFill>
                <a:latin typeface="Source Sans Pro"/>
                <a:ea typeface="Quattrocento Sans"/>
                <a:cs typeface="Quattrocento Sans"/>
                <a:sym typeface="Quattrocento Sans"/>
              </a:rPr>
              <a:t>:</a:t>
            </a:r>
            <a:r>
              <a:rPr lang="en-US" sz="2800" b="1" dirty="0">
                <a:solidFill>
                  <a:schemeClr val="accent1">
                    <a:lumMod val="50000"/>
                  </a:schemeClr>
                </a:solidFill>
                <a:latin typeface="Source Sans Pro"/>
                <a:ea typeface="Quattrocento Sans"/>
                <a:cs typeface="Quattrocento Sans"/>
                <a:sym typeface="Quattrocento Sans"/>
              </a:rPr>
              <a:t> The Secondary Exam and </a:t>
            </a:r>
            <a:r>
              <a:rPr lang="en-US" sz="2800" b="1" dirty="0">
                <a:solidFill>
                  <a:schemeClr val="accent2"/>
                </a:solidFill>
                <a:latin typeface="Source Sans Pro"/>
                <a:ea typeface="Quattrocento Sans"/>
                <a:cs typeface="Quattrocento Sans"/>
                <a:sym typeface="Quattrocento Sans"/>
              </a:rPr>
              <a:t>Causes of Altered Mental Status</a:t>
            </a:r>
            <a:endParaRPr lang="en-US" sz="2800" i="0" u="none" strike="noStrike" cap="none" dirty="0">
              <a:solidFill>
                <a:schemeClr val="accent2"/>
              </a:solidFill>
              <a:latin typeface="Source Sans Pro"/>
              <a:ea typeface="Quattrocento Sans"/>
              <a:cs typeface="Quattrocento Sans"/>
            </a:endParaRPr>
          </a:p>
        </p:txBody>
      </p:sp>
    </p:spTree>
    <p:extLst>
      <p:ext uri="{BB962C8B-B14F-4D97-AF65-F5344CB8AC3E}">
        <p14:creationId xmlns:p14="http://schemas.microsoft.com/office/powerpoint/2010/main" val="2127367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16" y="121342"/>
            <a:ext cx="10788892" cy="1325563"/>
          </a:xfrm>
        </p:spPr>
        <p:txBody>
          <a:bodyPr>
            <a:normAutofit/>
          </a:bodyPr>
          <a:lstStyle/>
          <a:p>
            <a:r>
              <a:rPr lang="en-US" sz="3600" dirty="0">
                <a:solidFill>
                  <a:srgbClr val="1F3864"/>
                </a:solidFill>
              </a:rPr>
              <a:t>Rapidly Reversible Causes of Altered Mental Status </a:t>
            </a:r>
          </a:p>
        </p:txBody>
      </p:sp>
      <p:sp>
        <p:nvSpPr>
          <p:cNvPr id="3" name="Content Placeholder 2"/>
          <p:cNvSpPr>
            <a:spLocks noGrp="1"/>
          </p:cNvSpPr>
          <p:nvPr>
            <p:ph idx="1"/>
          </p:nvPr>
        </p:nvSpPr>
        <p:spPr>
          <a:xfrm>
            <a:off x="737557" y="1451814"/>
            <a:ext cx="4853473" cy="4351338"/>
          </a:xfrm>
        </p:spPr>
        <p:txBody>
          <a:bodyPr vert="horz" lIns="91440" tIns="45720" rIns="91440" bIns="45720" rtlCol="0" anchor="t">
            <a:normAutofit/>
          </a:bodyPr>
          <a:lstStyle/>
          <a:p>
            <a:pPr marL="0" indent="0">
              <a:buNone/>
            </a:pPr>
            <a:r>
              <a:rPr lang="en-US" b="1" dirty="0">
                <a:latin typeface="Source Sans Pro"/>
                <a:ea typeface="Source Sans Pro"/>
              </a:rPr>
              <a:t>Hypoglycaemia </a:t>
            </a:r>
            <a:r>
              <a:rPr lang="en-US" dirty="0">
                <a:latin typeface="Source Sans Pro"/>
                <a:ea typeface="Source Sans Pro"/>
              </a:rPr>
              <a:t>signs/symptoms</a:t>
            </a:r>
          </a:p>
          <a:p>
            <a:r>
              <a:rPr lang="en-US" sz="2400" dirty="0"/>
              <a:t>Sweating</a:t>
            </a:r>
          </a:p>
          <a:p>
            <a:r>
              <a:rPr lang="en-US" sz="2400" dirty="0"/>
              <a:t>Seizures/convulsions</a:t>
            </a:r>
          </a:p>
          <a:p>
            <a:r>
              <a:rPr lang="en-US" sz="2400" dirty="0"/>
              <a:t>Blood glucose &lt;3.5mmol/L</a:t>
            </a:r>
          </a:p>
          <a:p>
            <a:r>
              <a:rPr lang="en-US" sz="2400" dirty="0"/>
              <a:t>History of diabetes, malaria or severe infection</a:t>
            </a:r>
          </a:p>
          <a:p>
            <a:r>
              <a:rPr lang="en-US" sz="2400" dirty="0"/>
              <a:t>Children with any illness</a:t>
            </a:r>
          </a:p>
          <a:p>
            <a:r>
              <a:rPr lang="en-US" sz="2400" dirty="0"/>
              <a:t>Responds quickly to glucose</a:t>
            </a:r>
          </a:p>
        </p:txBody>
      </p:sp>
      <p:sp>
        <p:nvSpPr>
          <p:cNvPr id="5" name="Content Placeholder 2"/>
          <p:cNvSpPr txBox="1">
            <a:spLocks/>
          </p:cNvSpPr>
          <p:nvPr/>
        </p:nvSpPr>
        <p:spPr>
          <a:xfrm>
            <a:off x="6093681" y="1447119"/>
            <a:ext cx="606083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dirty="0">
                <a:latin typeface="Source Sans Pro"/>
                <a:ea typeface="Source Sans Pro"/>
              </a:rPr>
              <a:t>Severe dehydration</a:t>
            </a:r>
            <a:r>
              <a:rPr lang="en-US" sz="2400" dirty="0">
                <a:latin typeface="Source Sans Pro"/>
                <a:ea typeface="Source Sans Pro"/>
              </a:rPr>
              <a:t> signs/symptoms</a:t>
            </a:r>
          </a:p>
          <a:p>
            <a:r>
              <a:rPr lang="en-US" sz="2400" dirty="0">
                <a:latin typeface="Source Sans Pro" panose="020B0503030403020204" pitchFamily="34" charset="0"/>
                <a:ea typeface="Source Sans Pro" panose="020B0503030403020204" pitchFamily="34" charset="0"/>
              </a:rPr>
              <a:t>Signs of poor perfusion</a:t>
            </a:r>
          </a:p>
          <a:p>
            <a:pPr lvl="1"/>
            <a:r>
              <a:rPr lang="en-US" dirty="0">
                <a:latin typeface="Source Sans Pro" panose="020B0503030403020204" pitchFamily="34" charset="0"/>
                <a:ea typeface="Source Sans Pro" panose="020B0503030403020204" pitchFamily="34" charset="0"/>
              </a:rPr>
              <a:t>Tachycardia</a:t>
            </a:r>
          </a:p>
          <a:p>
            <a:pPr lvl="1"/>
            <a:r>
              <a:rPr lang="en-US" dirty="0">
                <a:latin typeface="Source Sans Pro" panose="020B0503030403020204" pitchFamily="34" charset="0"/>
                <a:ea typeface="Source Sans Pro" panose="020B0503030403020204" pitchFamily="34" charset="0"/>
              </a:rPr>
              <a:t>Low blood pressure </a:t>
            </a:r>
          </a:p>
          <a:p>
            <a:r>
              <a:rPr lang="en-US" sz="2400" dirty="0">
                <a:latin typeface="Source Sans Pro" panose="020B0503030403020204" pitchFamily="34" charset="0"/>
                <a:ea typeface="Source Sans Pro" panose="020B0503030403020204" pitchFamily="34" charset="0"/>
              </a:rPr>
              <a:t>Abnormal skin pinch</a:t>
            </a:r>
          </a:p>
          <a:p>
            <a:r>
              <a:rPr lang="en-US" sz="2400" dirty="0">
                <a:latin typeface="Source Sans Pro" panose="020B0503030403020204" pitchFamily="34" charset="0"/>
                <a:ea typeface="Source Sans Pro" panose="020B0503030403020204" pitchFamily="34" charset="0"/>
              </a:rPr>
              <a:t>Decreased ability to drink fluids</a:t>
            </a:r>
          </a:p>
          <a:p>
            <a:r>
              <a:rPr lang="en-US" sz="2400" dirty="0">
                <a:latin typeface="Source Sans Pro" panose="020B0503030403020204" pitchFamily="34" charset="0"/>
                <a:ea typeface="Source Sans Pro" panose="020B0503030403020204" pitchFamily="34" charset="0"/>
              </a:rPr>
              <a:t>Dry mucous membranes</a:t>
            </a:r>
          </a:p>
        </p:txBody>
      </p:sp>
      <p:pic>
        <p:nvPicPr>
          <p:cNvPr id="4" name="Picture 5" descr="A picture containing icon&#10;&#10;Description automatically generated">
            <a:extLst>
              <a:ext uri="{FF2B5EF4-FFF2-40B4-BE49-F238E27FC236}">
                <a16:creationId xmlns:a16="http://schemas.microsoft.com/office/drawing/2014/main" id="{8F618714-05DA-66B8-730C-C5D546ACCD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4932" y="4912190"/>
            <a:ext cx="2369389" cy="1654323"/>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4E429D3D-5341-1D9C-B185-68AAD145A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3493" y="3994703"/>
            <a:ext cx="4511165" cy="3150777"/>
          </a:xfrm>
          <a:prstGeom prst="rect">
            <a:avLst/>
          </a:prstGeom>
        </p:spPr>
      </p:pic>
    </p:spTree>
    <p:extLst>
      <p:ext uri="{BB962C8B-B14F-4D97-AF65-F5344CB8AC3E}">
        <p14:creationId xmlns:p14="http://schemas.microsoft.com/office/powerpoint/2010/main" val="2585532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68" y="192210"/>
            <a:ext cx="11420062" cy="1325563"/>
          </a:xfrm>
        </p:spPr>
        <p:txBody>
          <a:bodyPr>
            <a:normAutofit/>
          </a:bodyPr>
          <a:lstStyle/>
          <a:p>
            <a:r>
              <a:rPr lang="en-US" sz="4000" dirty="0">
                <a:solidFill>
                  <a:srgbClr val="1F3864"/>
                </a:solidFill>
              </a:rPr>
              <a:t>Rapidly Reversible Causes of Altered Mental Status </a:t>
            </a:r>
          </a:p>
        </p:txBody>
      </p:sp>
      <p:sp>
        <p:nvSpPr>
          <p:cNvPr id="3" name="Content Placeholder 2"/>
          <p:cNvSpPr>
            <a:spLocks noGrp="1"/>
          </p:cNvSpPr>
          <p:nvPr>
            <p:ph idx="1"/>
          </p:nvPr>
        </p:nvSpPr>
        <p:spPr>
          <a:xfrm>
            <a:off x="745393" y="1514598"/>
            <a:ext cx="4794016" cy="4351338"/>
          </a:xfrm>
        </p:spPr>
        <p:txBody>
          <a:bodyPr vert="horz" lIns="91440" tIns="45720" rIns="91440" bIns="45720" rtlCol="0" anchor="t">
            <a:normAutofit/>
          </a:bodyPr>
          <a:lstStyle/>
          <a:p>
            <a:pPr marL="0" indent="0">
              <a:buNone/>
            </a:pPr>
            <a:r>
              <a:rPr lang="en-US" b="1" dirty="0">
                <a:latin typeface="Source Sans Pro"/>
                <a:ea typeface="Source Sans Pro"/>
              </a:rPr>
              <a:t>Heat Stroke</a:t>
            </a:r>
            <a:r>
              <a:rPr lang="en-US" dirty="0">
                <a:latin typeface="Source Sans Pro"/>
                <a:ea typeface="Source Sans Pro"/>
              </a:rPr>
              <a:t> signs/symptoms</a:t>
            </a:r>
          </a:p>
          <a:p>
            <a:r>
              <a:rPr lang="en-US" dirty="0"/>
              <a:t>Prolonged heat and sun exposure</a:t>
            </a:r>
          </a:p>
          <a:p>
            <a:r>
              <a:rPr lang="en-US" dirty="0"/>
              <a:t>High body temperature</a:t>
            </a:r>
          </a:p>
          <a:p>
            <a:r>
              <a:rPr lang="en-US" dirty="0"/>
              <a:t>Very warm skin</a:t>
            </a:r>
          </a:p>
          <a:p>
            <a:r>
              <a:rPr lang="en-US" dirty="0"/>
              <a:t>May or may not be sweating</a:t>
            </a:r>
          </a:p>
        </p:txBody>
      </p:sp>
      <p:sp>
        <p:nvSpPr>
          <p:cNvPr id="5" name="Content Placeholder 2"/>
          <p:cNvSpPr txBox="1">
            <a:spLocks/>
          </p:cNvSpPr>
          <p:nvPr/>
        </p:nvSpPr>
        <p:spPr>
          <a:xfrm>
            <a:off x="6283283" y="1514598"/>
            <a:ext cx="52197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dirty="0">
                <a:latin typeface="Source Sans Pro"/>
                <a:ea typeface="Source Sans Pro"/>
              </a:rPr>
              <a:t>Hypoxia</a:t>
            </a:r>
            <a:r>
              <a:rPr lang="en-US" sz="2400" dirty="0">
                <a:latin typeface="Source Sans Pro"/>
                <a:ea typeface="Source Sans Pro"/>
              </a:rPr>
              <a:t> signs/symptoms</a:t>
            </a:r>
          </a:p>
          <a:p>
            <a:r>
              <a:rPr lang="en-US" sz="2400" dirty="0">
                <a:latin typeface="Source Sans Pro" panose="020B0503030403020204" pitchFamily="34" charset="0"/>
                <a:ea typeface="Source Sans Pro" panose="020B0503030403020204" pitchFamily="34" charset="0"/>
              </a:rPr>
              <a:t>Shortness of breath</a:t>
            </a:r>
          </a:p>
          <a:p>
            <a:r>
              <a:rPr lang="en-US" sz="2400" dirty="0">
                <a:latin typeface="Source Sans Pro" panose="020B0503030403020204" pitchFamily="34" charset="0"/>
                <a:ea typeface="Source Sans Pro" panose="020B0503030403020204" pitchFamily="34" charset="0"/>
              </a:rPr>
              <a:t>Low blood oxygen levels</a:t>
            </a:r>
          </a:p>
          <a:p>
            <a:r>
              <a:rPr lang="en-US" sz="2400" dirty="0">
                <a:latin typeface="Source Sans Pro" panose="020B0503030403020204" pitchFamily="34" charset="0"/>
                <a:ea typeface="Source Sans Pro" panose="020B0503030403020204" pitchFamily="34" charset="0"/>
              </a:rPr>
              <a:t>Cyanosis</a:t>
            </a:r>
          </a:p>
        </p:txBody>
      </p:sp>
      <p:pic>
        <p:nvPicPr>
          <p:cNvPr id="4" name="Picture 5" descr="A picture containing logo&#10;&#10;Description automatically generated">
            <a:extLst>
              <a:ext uri="{FF2B5EF4-FFF2-40B4-BE49-F238E27FC236}">
                <a16:creationId xmlns:a16="http://schemas.microsoft.com/office/drawing/2014/main" id="{24795E60-696E-C555-5F7A-B3687AB3F6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4178409"/>
            <a:ext cx="3137494" cy="2197197"/>
          </a:xfrm>
          <a:prstGeom prst="rect">
            <a:avLst/>
          </a:prstGeom>
        </p:spPr>
      </p:pic>
      <p:pic>
        <p:nvPicPr>
          <p:cNvPr id="6" name="Picture 6" descr="A picture containing text, vector graphics&#10;&#10;Description automatically generated">
            <a:extLst>
              <a:ext uri="{FF2B5EF4-FFF2-40B4-BE49-F238E27FC236}">
                <a16:creationId xmlns:a16="http://schemas.microsoft.com/office/drawing/2014/main" id="{D8823855-1932-55C1-4A27-255664114B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393" y="4221496"/>
            <a:ext cx="3137494" cy="2188608"/>
          </a:xfrm>
          <a:prstGeom prst="rect">
            <a:avLst/>
          </a:prstGeom>
        </p:spPr>
      </p:pic>
    </p:spTree>
    <p:extLst>
      <p:ext uri="{BB962C8B-B14F-4D97-AF65-F5344CB8AC3E}">
        <p14:creationId xmlns:p14="http://schemas.microsoft.com/office/powerpoint/2010/main" val="3526315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1F3864"/>
                </a:solidFill>
              </a:rPr>
              <a:t>Infectious Causes of Altered Mental Status</a:t>
            </a:r>
          </a:p>
        </p:txBody>
      </p:sp>
      <p:sp>
        <p:nvSpPr>
          <p:cNvPr id="3" name="Content Placeholder 2"/>
          <p:cNvSpPr>
            <a:spLocks noGrp="1"/>
          </p:cNvSpPr>
          <p:nvPr>
            <p:ph idx="1"/>
          </p:nvPr>
        </p:nvSpPr>
        <p:spPr>
          <a:xfrm>
            <a:off x="838199" y="1844675"/>
            <a:ext cx="4909457" cy="4351338"/>
          </a:xfrm>
        </p:spPr>
        <p:txBody>
          <a:bodyPr vert="horz" lIns="91440" tIns="45720" rIns="91440" bIns="45720" rtlCol="0" anchor="t">
            <a:normAutofit/>
          </a:bodyPr>
          <a:lstStyle/>
          <a:p>
            <a:pPr marL="0" indent="0">
              <a:buNone/>
            </a:pPr>
            <a:r>
              <a:rPr lang="en-US" b="1" dirty="0">
                <a:latin typeface="Source Sans Pro"/>
                <a:ea typeface="Source Sans Pro"/>
                <a:cs typeface="Calibri"/>
              </a:rPr>
              <a:t>Cerebral malaria</a:t>
            </a:r>
            <a:r>
              <a:rPr lang="en-US" dirty="0">
                <a:latin typeface="Source Sans Pro"/>
                <a:ea typeface="Source Sans Pro"/>
                <a:cs typeface="Calibri"/>
              </a:rPr>
              <a:t> signs and symptoms</a:t>
            </a:r>
          </a:p>
          <a:p>
            <a:r>
              <a:rPr lang="en-US" sz="2400" dirty="0">
                <a:cs typeface="Calibri" charset="0"/>
              </a:rPr>
              <a:t>Fever</a:t>
            </a:r>
          </a:p>
          <a:p>
            <a:r>
              <a:rPr lang="en-US" sz="2400" dirty="0">
                <a:cs typeface="Calibri" charset="0"/>
              </a:rPr>
              <a:t>Rapid malaria test or smear positive</a:t>
            </a:r>
          </a:p>
          <a:p>
            <a:r>
              <a:rPr lang="en-US" sz="2400" dirty="0">
                <a:cs typeface="Calibri" charset="0"/>
              </a:rPr>
              <a:t>In or from an area with malaria</a:t>
            </a:r>
            <a:endParaRPr lang="en-US" sz="2400" dirty="0"/>
          </a:p>
        </p:txBody>
      </p:sp>
      <p:sp>
        <p:nvSpPr>
          <p:cNvPr id="5" name="Content Placeholder 2"/>
          <p:cNvSpPr txBox="1">
            <a:spLocks/>
          </p:cNvSpPr>
          <p:nvPr/>
        </p:nvSpPr>
        <p:spPr>
          <a:xfrm>
            <a:off x="5747657" y="1844675"/>
            <a:ext cx="6444343"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latin typeface="Source Sans Pro"/>
                <a:ea typeface="Source Sans Pro"/>
                <a:cs typeface="Calibri"/>
              </a:rPr>
              <a:t>Inflammation/infection</a:t>
            </a:r>
            <a:r>
              <a:rPr lang="en-US" sz="2400" dirty="0">
                <a:latin typeface="Source Sans Pro"/>
                <a:ea typeface="Source Sans Pro"/>
                <a:cs typeface="Calibri"/>
              </a:rPr>
              <a:t> around the brain (meningitis, encephalitis, brain abscess, bleeding)  </a:t>
            </a:r>
            <a:endParaRPr lang="en-US" sz="2400">
              <a:latin typeface="Source Sans Pro" panose="020B0503030403020204" pitchFamily="34" charset="0"/>
              <a:ea typeface="Source Sans Pro" panose="020B0503030403020204" pitchFamily="34" charset="0"/>
              <a:cs typeface="Calibri" charset="0"/>
            </a:endParaRPr>
          </a:p>
          <a:p>
            <a:r>
              <a:rPr lang="en-US" sz="2400" dirty="0">
                <a:latin typeface="Source Sans Pro" panose="020B0503030403020204" pitchFamily="34" charset="0"/>
                <a:ea typeface="Source Sans Pro" panose="020B0503030403020204" pitchFamily="34" charset="0"/>
                <a:cs typeface="Calibri" charset="0"/>
              </a:rPr>
              <a:t>Fever</a:t>
            </a:r>
          </a:p>
          <a:p>
            <a:r>
              <a:rPr lang="en-US" sz="2400" dirty="0">
                <a:latin typeface="Source Sans Pro" panose="020B0503030403020204" pitchFamily="34" charset="0"/>
                <a:ea typeface="Source Sans Pro" panose="020B0503030403020204" pitchFamily="34" charset="0"/>
                <a:cs typeface="Calibri" charset="0"/>
              </a:rPr>
              <a:t>Neck stiffness</a:t>
            </a:r>
          </a:p>
          <a:p>
            <a:r>
              <a:rPr lang="en-US" sz="2400" dirty="0">
                <a:latin typeface="Source Sans Pro" panose="020B0503030403020204" pitchFamily="34" charset="0"/>
                <a:ea typeface="Source Sans Pro" panose="020B0503030403020204" pitchFamily="34" charset="0"/>
                <a:cs typeface="Calibri" charset="0"/>
              </a:rPr>
              <a:t>Rash</a:t>
            </a:r>
          </a:p>
          <a:p>
            <a:r>
              <a:rPr lang="en-US" sz="2400" dirty="0">
                <a:latin typeface="Source Sans Pro" panose="020B0503030403020204" pitchFamily="34" charset="0"/>
                <a:ea typeface="Source Sans Pro" panose="020B0503030403020204" pitchFamily="34" charset="0"/>
                <a:cs typeface="Calibri" charset="0"/>
              </a:rPr>
              <a:t>Eye pain/ sensitivity to light</a:t>
            </a:r>
          </a:p>
          <a:p>
            <a:r>
              <a:rPr lang="en-US" sz="2400" dirty="0">
                <a:latin typeface="Source Sans Pro" panose="020B0503030403020204" pitchFamily="34" charset="0"/>
                <a:ea typeface="Source Sans Pro" panose="020B0503030403020204" pitchFamily="34" charset="0"/>
                <a:cs typeface="Calibri" charset="0"/>
              </a:rPr>
              <a:t>Headache</a:t>
            </a:r>
          </a:p>
          <a:p>
            <a:r>
              <a:rPr lang="en-US" sz="2400" dirty="0">
                <a:latin typeface="Source Sans Pro" panose="020B0503030403020204" pitchFamily="34" charset="0"/>
                <a:ea typeface="Source Sans Pro" panose="020B0503030403020204" pitchFamily="34" charset="0"/>
                <a:cs typeface="Calibri" charset="0"/>
              </a:rPr>
              <a:t>Known infectious epidemic or exposure</a:t>
            </a:r>
          </a:p>
          <a:p>
            <a:r>
              <a:rPr lang="en-US" sz="2400" dirty="0">
                <a:latin typeface="Source Sans Pro" panose="020B0503030403020204" pitchFamily="34" charset="0"/>
                <a:ea typeface="Source Sans Pro" panose="020B0503030403020204" pitchFamily="34" charset="0"/>
                <a:cs typeface="Calibri" charset="0"/>
              </a:rPr>
              <a:t>History of HIV or TB infection</a:t>
            </a: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7638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26" y="393772"/>
            <a:ext cx="10515600" cy="1325563"/>
          </a:xfrm>
        </p:spPr>
        <p:txBody>
          <a:bodyPr/>
          <a:lstStyle/>
          <a:p>
            <a:r>
              <a:rPr lang="en-US" dirty="0">
                <a:solidFill>
                  <a:srgbClr val="1F3864"/>
                </a:solidFill>
              </a:rPr>
              <a:t>Infectious Causes of Altered Mental Status</a:t>
            </a:r>
          </a:p>
        </p:txBody>
      </p:sp>
      <p:sp>
        <p:nvSpPr>
          <p:cNvPr id="3" name="Content Placeholder 2"/>
          <p:cNvSpPr>
            <a:spLocks noGrp="1"/>
          </p:cNvSpPr>
          <p:nvPr>
            <p:ph idx="1"/>
          </p:nvPr>
        </p:nvSpPr>
        <p:spPr>
          <a:xfrm>
            <a:off x="706426" y="1844675"/>
            <a:ext cx="5496140" cy="4351338"/>
          </a:xfrm>
        </p:spPr>
        <p:txBody>
          <a:bodyPr vert="horz" lIns="91440" tIns="45720" rIns="91440" bIns="45720" rtlCol="0" anchor="t">
            <a:normAutofit/>
          </a:bodyPr>
          <a:lstStyle/>
          <a:p>
            <a:pPr marL="0" indent="0">
              <a:buNone/>
            </a:pPr>
            <a:r>
              <a:rPr lang="en-US" sz="2600" b="1" dirty="0">
                <a:latin typeface="Source Sans Pro"/>
                <a:ea typeface="Source Sans Pro"/>
                <a:cs typeface="Calibri"/>
              </a:rPr>
              <a:t>Severe infection</a:t>
            </a:r>
            <a:r>
              <a:rPr lang="en-US" sz="2600" dirty="0">
                <a:latin typeface="Source Sans Pro"/>
                <a:ea typeface="Source Sans Pro"/>
                <a:cs typeface="Calibri"/>
              </a:rPr>
              <a:t> signs and symptoms</a:t>
            </a:r>
          </a:p>
          <a:p>
            <a:r>
              <a:rPr lang="en-US" sz="2400" dirty="0">
                <a:cs typeface="Calibri" charset="0"/>
              </a:rPr>
              <a:t>Fever</a:t>
            </a:r>
          </a:p>
          <a:p>
            <a:r>
              <a:rPr lang="en-US" sz="2400" dirty="0">
                <a:cs typeface="Calibri" charset="0"/>
              </a:rPr>
              <a:t>Tachycardia</a:t>
            </a:r>
          </a:p>
          <a:p>
            <a:r>
              <a:rPr lang="en-US" sz="2400" dirty="0">
                <a:latin typeface="Source Sans Pro"/>
                <a:ea typeface="Source Sans Pro"/>
                <a:cs typeface="Calibri"/>
              </a:rPr>
              <a:t>Tachypnoea</a:t>
            </a:r>
          </a:p>
          <a:p>
            <a:r>
              <a:rPr lang="en-US" sz="2400" dirty="0">
                <a:cs typeface="Calibri" charset="0"/>
              </a:rPr>
              <a:t>May have hypotension</a:t>
            </a:r>
          </a:p>
          <a:p>
            <a:r>
              <a:rPr lang="en-US" sz="2400" dirty="0">
                <a:cs typeface="Calibri" charset="0"/>
              </a:rPr>
              <a:t>Sign of infection</a:t>
            </a:r>
          </a:p>
          <a:p>
            <a:pPr lvl="1"/>
            <a:r>
              <a:rPr lang="en-US" dirty="0">
                <a:cs typeface="Calibri" charset="0"/>
              </a:rPr>
              <a:t>Skin infection</a:t>
            </a:r>
          </a:p>
          <a:p>
            <a:pPr lvl="1"/>
            <a:r>
              <a:rPr lang="en-US" dirty="0">
                <a:cs typeface="Calibri" charset="0"/>
              </a:rPr>
              <a:t>Cough</a:t>
            </a:r>
          </a:p>
          <a:p>
            <a:pPr lvl="1"/>
            <a:r>
              <a:rPr lang="en-US" dirty="0">
                <a:cs typeface="Calibri" charset="0"/>
              </a:rPr>
              <a:t>Crackles in lungs</a:t>
            </a:r>
          </a:p>
          <a:p>
            <a:pPr lvl="1"/>
            <a:r>
              <a:rPr lang="en-US" dirty="0">
                <a:cs typeface="Calibri" charset="0"/>
              </a:rPr>
              <a:t>Urinary symptoms</a:t>
            </a:r>
            <a:endParaRPr lang="en-US" dirty="0"/>
          </a:p>
        </p:txBody>
      </p:sp>
      <p:sp>
        <p:nvSpPr>
          <p:cNvPr id="5" name="Content Placeholder 2"/>
          <p:cNvSpPr txBox="1">
            <a:spLocks/>
          </p:cNvSpPr>
          <p:nvPr/>
        </p:nvSpPr>
        <p:spPr>
          <a:xfrm>
            <a:off x="6438900" y="1844675"/>
            <a:ext cx="57531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dirty="0">
                <a:latin typeface="Source Sans Pro"/>
                <a:ea typeface="Source Sans Pro"/>
                <a:cs typeface="Calibri"/>
              </a:rPr>
              <a:t>Rabies</a:t>
            </a:r>
            <a:r>
              <a:rPr lang="en-US" sz="2400" dirty="0">
                <a:latin typeface="Source Sans Pro"/>
                <a:ea typeface="Source Sans Pro"/>
                <a:cs typeface="Calibri"/>
              </a:rPr>
              <a:t> signs and symptoms</a:t>
            </a:r>
          </a:p>
          <a:p>
            <a:r>
              <a:rPr lang="en-US" sz="2400" dirty="0">
                <a:latin typeface="Source Sans Pro" panose="020B0503030403020204" pitchFamily="34" charset="0"/>
                <a:ea typeface="Source Sans Pro" panose="020B0503030403020204" pitchFamily="34" charset="0"/>
                <a:cs typeface="Calibri" charset="0"/>
              </a:rPr>
              <a:t>Agitation</a:t>
            </a:r>
          </a:p>
          <a:p>
            <a:r>
              <a:rPr lang="en-US" sz="2400" dirty="0">
                <a:latin typeface="Source Sans Pro" panose="020B0503030403020204" pitchFamily="34" charset="0"/>
                <a:ea typeface="Source Sans Pro" panose="020B0503030403020204" pitchFamily="34" charset="0"/>
                <a:cs typeface="Calibri" charset="0"/>
              </a:rPr>
              <a:t>Fear of drinking (hydrophobia)</a:t>
            </a:r>
          </a:p>
          <a:p>
            <a:r>
              <a:rPr lang="en-US" sz="2400" dirty="0">
                <a:latin typeface="Source Sans Pro" panose="020B0503030403020204" pitchFamily="34" charset="0"/>
                <a:ea typeface="Source Sans Pro" panose="020B0503030403020204" pitchFamily="34" charset="0"/>
                <a:cs typeface="Calibri" charset="0"/>
              </a:rPr>
              <a:t>Drooling</a:t>
            </a:r>
          </a:p>
          <a:p>
            <a:r>
              <a:rPr lang="en-US" sz="2400" dirty="0">
                <a:latin typeface="Source Sans Pro" panose="020B0503030403020204" pitchFamily="34" charset="0"/>
                <a:ea typeface="Source Sans Pro" panose="020B0503030403020204" pitchFamily="34" charset="0"/>
                <a:cs typeface="Calibri" charset="0"/>
              </a:rPr>
              <a:t>Weakness</a:t>
            </a:r>
            <a:endParaRPr lang="en-US" sz="2400" dirty="0">
              <a:latin typeface="Source Sans Pro" panose="020B0503030403020204" pitchFamily="34" charset="0"/>
              <a:ea typeface="Source Sans Pro" panose="020B0503030403020204" pitchFamily="34" charset="0"/>
            </a:endParaRPr>
          </a:p>
          <a:p>
            <a:r>
              <a:rPr lang="en-US" sz="2400" dirty="0">
                <a:latin typeface="Source Sans Pro" panose="020B0503030403020204" pitchFamily="34" charset="0"/>
                <a:ea typeface="Source Sans Pro" panose="020B0503030403020204" pitchFamily="34" charset="0"/>
                <a:cs typeface="Calibri" charset="0"/>
              </a:rPr>
              <a:t>History of animal bite</a:t>
            </a:r>
          </a:p>
        </p:txBody>
      </p:sp>
      <p:pic>
        <p:nvPicPr>
          <p:cNvPr id="4" name="Picture 5" descr="A picture containing text, reptile, dinosaur&#10;&#10;Description automatically generated">
            <a:extLst>
              <a:ext uri="{FF2B5EF4-FFF2-40B4-BE49-F238E27FC236}">
                <a16:creationId xmlns:a16="http://schemas.microsoft.com/office/drawing/2014/main" id="{6E8EDB29-DBA2-5876-652A-EC553E9990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900" y="4278354"/>
            <a:ext cx="3234832" cy="2248732"/>
          </a:xfrm>
          <a:prstGeom prst="rect">
            <a:avLst/>
          </a:prstGeom>
        </p:spPr>
      </p:pic>
    </p:spTree>
    <p:extLst>
      <p:ext uri="{BB962C8B-B14F-4D97-AF65-F5344CB8AC3E}">
        <p14:creationId xmlns:p14="http://schemas.microsoft.com/office/powerpoint/2010/main" val="1882162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1F3864"/>
                </a:solidFill>
              </a:rPr>
              <a:t>Metabolic Causes of Altered Mental Status</a:t>
            </a:r>
          </a:p>
        </p:txBody>
      </p:sp>
      <p:sp>
        <p:nvSpPr>
          <p:cNvPr id="3" name="Content Placeholder 2"/>
          <p:cNvSpPr>
            <a:spLocks noGrp="1"/>
          </p:cNvSpPr>
          <p:nvPr>
            <p:ph idx="1"/>
          </p:nvPr>
        </p:nvSpPr>
        <p:spPr>
          <a:xfrm>
            <a:off x="838200" y="1844675"/>
            <a:ext cx="9277350" cy="4351338"/>
          </a:xfrm>
        </p:spPr>
        <p:txBody>
          <a:bodyPr vert="horz" lIns="91440" tIns="45720" rIns="91440" bIns="45720" rtlCol="0" anchor="t">
            <a:normAutofit/>
          </a:bodyPr>
          <a:lstStyle/>
          <a:p>
            <a:pPr marL="0" indent="0">
              <a:buNone/>
            </a:pPr>
            <a:r>
              <a:rPr lang="en-US" b="1" dirty="0">
                <a:latin typeface="Source Sans Pro"/>
                <a:ea typeface="Source Sans Pro"/>
                <a:cs typeface="Calibri"/>
              </a:rPr>
              <a:t>Diabetic ketoacidosis</a:t>
            </a:r>
            <a:r>
              <a:rPr lang="en-US" dirty="0">
                <a:latin typeface="Source Sans Pro"/>
                <a:ea typeface="Source Sans Pro"/>
                <a:cs typeface="Calibri"/>
              </a:rPr>
              <a:t> signs and symptoms</a:t>
            </a:r>
          </a:p>
          <a:p>
            <a:r>
              <a:rPr lang="en-US" dirty="0">
                <a:cs typeface="Calibri" charset="0"/>
              </a:rPr>
              <a:t>History of diabetes</a:t>
            </a:r>
          </a:p>
          <a:p>
            <a:r>
              <a:rPr lang="en-US" dirty="0">
                <a:cs typeface="Calibri" charset="0"/>
              </a:rPr>
              <a:t>Rapid or deep and slow breathing</a:t>
            </a:r>
          </a:p>
          <a:p>
            <a:r>
              <a:rPr lang="en-US" dirty="0">
                <a:cs typeface="Calibri" charset="0"/>
              </a:rPr>
              <a:t>Frequent urination</a:t>
            </a:r>
          </a:p>
          <a:p>
            <a:r>
              <a:rPr lang="en-US" dirty="0">
                <a:cs typeface="Calibri" charset="0"/>
              </a:rPr>
              <a:t>Sweet smelling breath</a:t>
            </a:r>
          </a:p>
          <a:p>
            <a:r>
              <a:rPr lang="en-US" dirty="0">
                <a:cs typeface="Calibri" charset="0"/>
              </a:rPr>
              <a:t>High glucose in blood or urine</a:t>
            </a:r>
          </a:p>
          <a:p>
            <a:r>
              <a:rPr lang="en-US" dirty="0">
                <a:cs typeface="Calibri" charset="0"/>
              </a:rPr>
              <a:t>Dehydration </a:t>
            </a:r>
            <a:endParaRPr lang="en-US" dirty="0"/>
          </a:p>
        </p:txBody>
      </p:sp>
      <p:pic>
        <p:nvPicPr>
          <p:cNvPr id="4" name="Picture 4" descr="A picture containing icon&#10;&#10;Description automatically generated">
            <a:extLst>
              <a:ext uri="{FF2B5EF4-FFF2-40B4-BE49-F238E27FC236}">
                <a16:creationId xmlns:a16="http://schemas.microsoft.com/office/drawing/2014/main" id="{B3CFF0D4-EB0C-903F-366E-14DE4C0EE8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2359" y="2880415"/>
            <a:ext cx="3026856" cy="2115694"/>
          </a:xfrm>
          <a:prstGeom prst="rect">
            <a:avLst/>
          </a:prstGeom>
        </p:spPr>
      </p:pic>
    </p:spTree>
    <p:extLst>
      <p:ext uri="{BB962C8B-B14F-4D97-AF65-F5344CB8AC3E}">
        <p14:creationId xmlns:p14="http://schemas.microsoft.com/office/powerpoint/2010/main" val="2553292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50000"/>
                  </a:schemeClr>
                </a:solidFill>
                <a:latin typeface="Source Sans Pro"/>
                <a:ea typeface="Source Sans Pro"/>
              </a:rPr>
              <a:t>Toxic Causes of Altered Mental Status</a:t>
            </a:r>
          </a:p>
        </p:txBody>
      </p:sp>
      <p:sp>
        <p:nvSpPr>
          <p:cNvPr id="3" name="Content Placeholder 2"/>
          <p:cNvSpPr>
            <a:spLocks noGrp="1"/>
          </p:cNvSpPr>
          <p:nvPr>
            <p:ph idx="1"/>
          </p:nvPr>
        </p:nvSpPr>
        <p:spPr>
          <a:xfrm>
            <a:off x="838200" y="1539875"/>
            <a:ext cx="9277350" cy="4351338"/>
          </a:xfrm>
        </p:spPr>
        <p:txBody>
          <a:bodyPr vert="horz" lIns="91440" tIns="45720" rIns="91440" bIns="45720" rtlCol="0" anchor="t">
            <a:noAutofit/>
          </a:bodyPr>
          <a:lstStyle/>
          <a:p>
            <a:pPr marL="0" indent="0">
              <a:buNone/>
            </a:pPr>
            <a:r>
              <a:rPr lang="en-US" b="1" dirty="0">
                <a:latin typeface="Source Sans Pro"/>
                <a:ea typeface="Source Sans Pro"/>
                <a:cs typeface="Calibri"/>
              </a:rPr>
              <a:t>Alcohol or drug intoxication or withdrawal</a:t>
            </a:r>
            <a:r>
              <a:rPr lang="en-US" dirty="0">
                <a:latin typeface="Source Sans Pro"/>
                <a:ea typeface="Source Sans Pro"/>
                <a:cs typeface="Calibri"/>
              </a:rPr>
              <a:t> signs and symptoms</a:t>
            </a:r>
          </a:p>
          <a:p>
            <a:r>
              <a:rPr lang="en-US" dirty="0">
                <a:cs typeface="Calibri" charset="0"/>
              </a:rPr>
              <a:t>Known alcohol or drug use</a:t>
            </a:r>
          </a:p>
          <a:p>
            <a:r>
              <a:rPr lang="en-US" dirty="0">
                <a:cs typeface="Calibri" charset="0"/>
              </a:rPr>
              <a:t>Injection marks; drugs found on patient</a:t>
            </a:r>
          </a:p>
          <a:p>
            <a:r>
              <a:rPr lang="en-US" dirty="0">
                <a:cs typeface="Calibri" charset="0"/>
              </a:rPr>
              <a:t>Alcohol</a:t>
            </a:r>
          </a:p>
          <a:p>
            <a:pPr lvl="1"/>
            <a:r>
              <a:rPr lang="en-US" dirty="0">
                <a:cs typeface="Calibri" charset="0"/>
              </a:rPr>
              <a:t>Acutely intoxicated (drunk)</a:t>
            </a:r>
          </a:p>
          <a:p>
            <a:pPr lvl="1"/>
            <a:r>
              <a:rPr lang="en-US" dirty="0">
                <a:cs typeface="Calibri" charset="0"/>
              </a:rPr>
              <a:t>Withdrawal (convulsions, confusion, tachycardia)</a:t>
            </a:r>
          </a:p>
          <a:p>
            <a:pPr lvl="1"/>
            <a:r>
              <a:rPr lang="en-US" dirty="0">
                <a:cs typeface="Calibri" charset="0"/>
              </a:rPr>
              <a:t>Chronic use (balance problems, confusion, tachycardia)</a:t>
            </a:r>
          </a:p>
          <a:p>
            <a:r>
              <a:rPr lang="en-US" dirty="0">
                <a:cs typeface="Calibri" charset="0"/>
              </a:rPr>
              <a:t>Opioids</a:t>
            </a:r>
          </a:p>
          <a:p>
            <a:pPr lvl="1"/>
            <a:r>
              <a:rPr lang="en-US" dirty="0">
                <a:cs typeface="Calibri" charset="0"/>
              </a:rPr>
              <a:t>Acutely intoxicated (lethargy, very small pupils and slow breathing)</a:t>
            </a:r>
          </a:p>
          <a:p>
            <a:pPr lvl="1"/>
            <a:r>
              <a:rPr lang="en-US" dirty="0">
                <a:cs typeface="Calibri" charset="0"/>
              </a:rPr>
              <a:t>Withdrawal (agitation, sweating, diarrhoea, vomiting)</a:t>
            </a:r>
          </a:p>
          <a:p>
            <a:r>
              <a:rPr lang="en-US" dirty="0">
                <a:cs typeface="Calibri" charset="0"/>
              </a:rPr>
              <a:t>Other drugs may cause large pupils, agitation, sweating and fever</a:t>
            </a:r>
          </a:p>
          <a:p>
            <a:pPr lvl="1"/>
            <a:endParaRPr lang="en-US" dirty="0">
              <a:cs typeface="Calibri" charset="0"/>
            </a:endParaRPr>
          </a:p>
          <a:p>
            <a:endParaRPr lang="en-US" dirty="0">
              <a:cs typeface="Calibri" charset="0"/>
            </a:endParaRPr>
          </a:p>
          <a:p>
            <a:endParaRPr lang="en-US" dirty="0"/>
          </a:p>
        </p:txBody>
      </p:sp>
      <p:pic>
        <p:nvPicPr>
          <p:cNvPr id="6" name="Picture 6" descr="Diagram&#10;&#10;Description automatically generated">
            <a:extLst>
              <a:ext uri="{FF2B5EF4-FFF2-40B4-BE49-F238E27FC236}">
                <a16:creationId xmlns:a16="http://schemas.microsoft.com/office/drawing/2014/main" id="{C4EE48CD-A399-1689-E45A-28266B0E10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0526" y="1999472"/>
            <a:ext cx="2028825" cy="2019300"/>
          </a:xfrm>
          <a:prstGeom prst="rect">
            <a:avLst/>
          </a:prstGeom>
        </p:spPr>
      </p:pic>
    </p:spTree>
    <p:extLst>
      <p:ext uri="{BB962C8B-B14F-4D97-AF65-F5344CB8AC3E}">
        <p14:creationId xmlns:p14="http://schemas.microsoft.com/office/powerpoint/2010/main" val="1063094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1F3864"/>
                </a:solidFill>
              </a:rPr>
              <a:t>Toxic Causes of Altered Mental Status</a:t>
            </a:r>
          </a:p>
        </p:txBody>
      </p:sp>
      <p:sp>
        <p:nvSpPr>
          <p:cNvPr id="3" name="Content Placeholder 2"/>
          <p:cNvSpPr>
            <a:spLocks noGrp="1"/>
          </p:cNvSpPr>
          <p:nvPr>
            <p:ph idx="1"/>
          </p:nvPr>
        </p:nvSpPr>
        <p:spPr>
          <a:xfrm>
            <a:off x="838200" y="1649878"/>
            <a:ext cx="3348790" cy="4351338"/>
          </a:xfrm>
        </p:spPr>
        <p:txBody>
          <a:bodyPr vert="horz" lIns="91440" tIns="45720" rIns="91440" bIns="45720" rtlCol="0" anchor="t">
            <a:normAutofit/>
          </a:bodyPr>
          <a:lstStyle/>
          <a:p>
            <a:pPr marL="0" indent="0">
              <a:buNone/>
            </a:pPr>
            <a:r>
              <a:rPr lang="en-US" b="1" dirty="0">
                <a:latin typeface="Source Sans Pro"/>
                <a:ea typeface="Source Sans Pro"/>
                <a:cs typeface="Calibri"/>
              </a:rPr>
              <a:t>Pesticide poisoning </a:t>
            </a:r>
            <a:endParaRPr lang="en-US" b="1" u="sng" dirty="0">
              <a:cs typeface="Calibri" charset="0"/>
            </a:endParaRPr>
          </a:p>
          <a:p>
            <a:r>
              <a:rPr lang="en-US" dirty="0"/>
              <a:t>History of exposure</a:t>
            </a:r>
          </a:p>
          <a:p>
            <a:r>
              <a:rPr lang="en-US" dirty="0"/>
              <a:t>Very small pupils </a:t>
            </a:r>
          </a:p>
          <a:p>
            <a:r>
              <a:rPr lang="en-US" dirty="0"/>
              <a:t>Diarrhoea</a:t>
            </a:r>
          </a:p>
          <a:p>
            <a:r>
              <a:rPr lang="en-US" dirty="0"/>
              <a:t>Vomiting</a:t>
            </a:r>
          </a:p>
          <a:p>
            <a:r>
              <a:rPr lang="en-US" dirty="0"/>
              <a:t>Diaphoresis</a:t>
            </a:r>
          </a:p>
        </p:txBody>
      </p:sp>
      <p:sp>
        <p:nvSpPr>
          <p:cNvPr id="5" name="Content Placeholder 2"/>
          <p:cNvSpPr txBox="1">
            <a:spLocks/>
          </p:cNvSpPr>
          <p:nvPr/>
        </p:nvSpPr>
        <p:spPr>
          <a:xfrm>
            <a:off x="6095999" y="1649878"/>
            <a:ext cx="5759117"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dirty="0">
                <a:latin typeface="Source Sans Pro"/>
                <a:ea typeface="Source Sans Pro"/>
                <a:cs typeface="Calibri"/>
              </a:rPr>
              <a:t>Snake bite</a:t>
            </a:r>
          </a:p>
          <a:p>
            <a:r>
              <a:rPr lang="en-US" sz="2400" dirty="0">
                <a:latin typeface="Source Sans Pro" panose="020B0503030403020204" pitchFamily="34" charset="0"/>
                <a:ea typeface="Source Sans Pro" panose="020B0503030403020204" pitchFamily="34" charset="0"/>
              </a:rPr>
              <a:t>Snake bite history</a:t>
            </a:r>
          </a:p>
          <a:p>
            <a:r>
              <a:rPr lang="en-US" sz="2400" dirty="0">
                <a:latin typeface="Source Sans Pro" panose="020B0503030403020204" pitchFamily="34" charset="0"/>
                <a:ea typeface="Source Sans Pro" panose="020B0503030403020204" pitchFamily="34" charset="0"/>
              </a:rPr>
              <a:t>Bite marks in setting with venomous snakes</a:t>
            </a:r>
          </a:p>
          <a:p>
            <a:r>
              <a:rPr lang="en-US" sz="2400" dirty="0">
                <a:latin typeface="Source Sans Pro"/>
                <a:ea typeface="Source Sans Pro"/>
              </a:rPr>
              <a:t>Oedema</a:t>
            </a:r>
          </a:p>
          <a:p>
            <a:r>
              <a:rPr lang="en-US" sz="2400" dirty="0">
                <a:latin typeface="Source Sans Pro" panose="020B0503030403020204" pitchFamily="34" charset="0"/>
                <a:ea typeface="Source Sans Pro" panose="020B0503030403020204" pitchFamily="34" charset="0"/>
              </a:rPr>
              <a:t>Blistering of the skin</a:t>
            </a:r>
          </a:p>
          <a:p>
            <a:r>
              <a:rPr lang="en-US" sz="2400" dirty="0">
                <a:latin typeface="Source Sans Pro" panose="020B0503030403020204" pitchFamily="34" charset="0"/>
                <a:ea typeface="Source Sans Pro" panose="020B0503030403020204" pitchFamily="34" charset="0"/>
              </a:rPr>
              <a:t>Bruising</a:t>
            </a:r>
          </a:p>
          <a:p>
            <a:r>
              <a:rPr lang="en-US" sz="2400" dirty="0">
                <a:latin typeface="Source Sans Pro" panose="020B0503030403020204" pitchFamily="34" charset="0"/>
                <a:ea typeface="Source Sans Pro" panose="020B0503030403020204" pitchFamily="34" charset="0"/>
              </a:rPr>
              <a:t>Hypotension</a:t>
            </a:r>
          </a:p>
          <a:p>
            <a:r>
              <a:rPr lang="en-US" sz="2400" dirty="0">
                <a:latin typeface="Source Sans Pro" panose="020B0503030403020204" pitchFamily="34" charset="0"/>
                <a:ea typeface="Source Sans Pro" panose="020B0503030403020204" pitchFamily="34" charset="0"/>
              </a:rPr>
              <a:t>Paralysis</a:t>
            </a:r>
          </a:p>
          <a:p>
            <a:r>
              <a:rPr lang="en-US" sz="2400" dirty="0">
                <a:latin typeface="Source Sans Pro" panose="020B0503030403020204" pitchFamily="34" charset="0"/>
                <a:ea typeface="Source Sans Pro" panose="020B0503030403020204" pitchFamily="34" charset="0"/>
              </a:rPr>
              <a:t>Seizure</a:t>
            </a:r>
          </a:p>
          <a:p>
            <a:r>
              <a:rPr lang="en-US" sz="2400" dirty="0">
                <a:latin typeface="Source Sans Pro" panose="020B0503030403020204" pitchFamily="34" charset="0"/>
                <a:ea typeface="Source Sans Pro" panose="020B0503030403020204" pitchFamily="34" charset="0"/>
              </a:rPr>
              <a:t>Bleeding from wounds</a:t>
            </a:r>
          </a:p>
          <a:p>
            <a:endParaRPr lang="en-US" sz="2400" dirty="0">
              <a:latin typeface="Source Sans Pro" panose="020B0503030403020204" pitchFamily="34" charset="0"/>
              <a:ea typeface="Source Sans Pro" panose="020B0503030403020204" pitchFamily="34" charset="0"/>
            </a:endParaRPr>
          </a:p>
        </p:txBody>
      </p:sp>
      <p:pic>
        <p:nvPicPr>
          <p:cNvPr id="4" name="Picture 5" descr="A picture containing silhouette, vector graphics&#10;&#10;Description automatically generated">
            <a:extLst>
              <a:ext uri="{FF2B5EF4-FFF2-40B4-BE49-F238E27FC236}">
                <a16:creationId xmlns:a16="http://schemas.microsoft.com/office/drawing/2014/main" id="{A130EF85-EF61-3F8B-357B-4D3356B3E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8997" y="3128612"/>
            <a:ext cx="3246407" cy="2272547"/>
          </a:xfrm>
          <a:prstGeom prst="rect">
            <a:avLst/>
          </a:prstGeom>
        </p:spPr>
      </p:pic>
      <p:pic>
        <p:nvPicPr>
          <p:cNvPr id="6" name="Picture 6">
            <a:extLst>
              <a:ext uri="{FF2B5EF4-FFF2-40B4-BE49-F238E27FC236}">
                <a16:creationId xmlns:a16="http://schemas.microsoft.com/office/drawing/2014/main" id="{FC2BD6D5-4685-587B-8085-2AECAC2CB8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5465" y="3430530"/>
            <a:ext cx="3001992" cy="2100467"/>
          </a:xfrm>
          <a:prstGeom prst="rect">
            <a:avLst/>
          </a:prstGeom>
        </p:spPr>
      </p:pic>
    </p:spTree>
    <p:extLst>
      <p:ext uri="{BB962C8B-B14F-4D97-AF65-F5344CB8AC3E}">
        <p14:creationId xmlns:p14="http://schemas.microsoft.com/office/powerpoint/2010/main" val="4086951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1F3864"/>
                </a:solidFill>
              </a:rPr>
              <a:t>Toxic Causes of Altered Mental Status</a:t>
            </a:r>
          </a:p>
        </p:txBody>
      </p:sp>
      <p:sp>
        <p:nvSpPr>
          <p:cNvPr id="3" name="Content Placeholder 2"/>
          <p:cNvSpPr>
            <a:spLocks noGrp="1"/>
          </p:cNvSpPr>
          <p:nvPr>
            <p:ph idx="1"/>
          </p:nvPr>
        </p:nvSpPr>
        <p:spPr>
          <a:xfrm>
            <a:off x="838199" y="1844675"/>
            <a:ext cx="4567989" cy="4351338"/>
          </a:xfrm>
        </p:spPr>
        <p:txBody>
          <a:bodyPr vert="horz" lIns="91440" tIns="45720" rIns="91440" bIns="45720" rtlCol="0" anchor="t">
            <a:normAutofit/>
          </a:bodyPr>
          <a:lstStyle/>
          <a:p>
            <a:pPr marL="0" indent="0">
              <a:buNone/>
            </a:pPr>
            <a:r>
              <a:rPr lang="en-US" b="1" dirty="0">
                <a:latin typeface="Source Sans Pro"/>
                <a:ea typeface="Source Sans Pro"/>
                <a:cs typeface="Calibri"/>
              </a:rPr>
              <a:t>Medication</a:t>
            </a:r>
            <a:r>
              <a:rPr lang="en-US" dirty="0">
                <a:latin typeface="Source Sans Pro"/>
                <a:ea typeface="Source Sans Pro"/>
                <a:cs typeface="Calibri"/>
              </a:rPr>
              <a:t> reaction or dosing issue </a:t>
            </a:r>
            <a:endParaRPr lang="en-US" dirty="0">
              <a:cs typeface="Calibri" charset="0"/>
            </a:endParaRPr>
          </a:p>
          <a:p>
            <a:r>
              <a:rPr lang="en-US" dirty="0">
                <a:cs typeface="Calibri" charset="0"/>
              </a:rPr>
              <a:t>New medications or recent change in dose</a:t>
            </a:r>
          </a:p>
        </p:txBody>
      </p:sp>
      <p:sp>
        <p:nvSpPr>
          <p:cNvPr id="5" name="Content Placeholder 2"/>
          <p:cNvSpPr txBox="1">
            <a:spLocks/>
          </p:cNvSpPr>
          <p:nvPr/>
        </p:nvSpPr>
        <p:spPr>
          <a:xfrm>
            <a:off x="5940489" y="1844675"/>
            <a:ext cx="5759117"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latin typeface="Source Sans Pro"/>
                <a:ea typeface="Source Sans Pro"/>
                <a:cs typeface="Calibri"/>
              </a:rPr>
              <a:t>Gaseous poisoning </a:t>
            </a:r>
            <a:endParaRPr lang="en-US" sz="2400" b="1" u="sng" dirty="0">
              <a:latin typeface="Source Sans Pro" panose="020B0503030403020204" pitchFamily="34" charset="0"/>
              <a:ea typeface="Source Sans Pro" panose="020B0503030403020204" pitchFamily="34" charset="0"/>
              <a:cs typeface="Calibri" charset="0"/>
            </a:endParaRPr>
          </a:p>
          <a:p>
            <a:r>
              <a:rPr lang="en-US" sz="2400" dirty="0">
                <a:latin typeface="Source Sans Pro" panose="020B0503030403020204" pitchFamily="34" charset="0"/>
                <a:ea typeface="Source Sans Pro" panose="020B0503030403020204" pitchFamily="34" charset="0"/>
              </a:rPr>
              <a:t>History consistent with possible exposure</a:t>
            </a:r>
          </a:p>
          <a:p>
            <a:r>
              <a:rPr lang="en-US" sz="2400" dirty="0">
                <a:latin typeface="Source Sans Pro" panose="020B0503030403020204" pitchFamily="34" charset="0"/>
                <a:ea typeface="Source Sans Pro" panose="020B0503030403020204" pitchFamily="34" charset="0"/>
              </a:rPr>
              <a:t>Multiple people with symptoms </a:t>
            </a:r>
          </a:p>
          <a:p>
            <a:r>
              <a:rPr lang="en-US" sz="2400" dirty="0">
                <a:latin typeface="Source Sans Pro" panose="020B0503030403020204" pitchFamily="34" charset="0"/>
                <a:ea typeface="Source Sans Pro" panose="020B0503030403020204" pitchFamily="34" charset="0"/>
              </a:rPr>
              <a:t>Headache</a:t>
            </a:r>
          </a:p>
          <a:p>
            <a:endParaRPr lang="en-US" sz="2400" dirty="0">
              <a:latin typeface="Source Sans Pro" panose="020B0503030403020204" pitchFamily="34" charset="0"/>
              <a:ea typeface="Source Sans Pro" panose="020B0503030403020204" pitchFamily="34" charset="0"/>
            </a:endParaRPr>
          </a:p>
        </p:txBody>
      </p:sp>
      <p:pic>
        <p:nvPicPr>
          <p:cNvPr id="4" name="Picture 5" descr="Icon&#10;&#10;Description automatically generated">
            <a:extLst>
              <a:ext uri="{FF2B5EF4-FFF2-40B4-BE49-F238E27FC236}">
                <a16:creationId xmlns:a16="http://schemas.microsoft.com/office/drawing/2014/main" id="{2028CDC3-9BB8-9045-F924-1EDEE35545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486" y="3428537"/>
            <a:ext cx="2743200" cy="1913114"/>
          </a:xfrm>
          <a:prstGeom prst="rect">
            <a:avLst/>
          </a:prstGeom>
        </p:spPr>
      </p:pic>
    </p:spTree>
    <p:extLst>
      <p:ext uri="{BB962C8B-B14F-4D97-AF65-F5344CB8AC3E}">
        <p14:creationId xmlns:p14="http://schemas.microsoft.com/office/powerpoint/2010/main" val="3268463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3864"/>
                </a:solidFill>
              </a:rPr>
              <a:t>Other Causes of AMS</a:t>
            </a:r>
          </a:p>
        </p:txBody>
      </p:sp>
      <p:sp>
        <p:nvSpPr>
          <p:cNvPr id="5" name="Content Placeholder 2"/>
          <p:cNvSpPr>
            <a:spLocks noGrp="1"/>
          </p:cNvSpPr>
          <p:nvPr>
            <p:ph idx="1"/>
          </p:nvPr>
        </p:nvSpPr>
        <p:spPr>
          <a:xfrm>
            <a:off x="838200" y="1844675"/>
            <a:ext cx="5257800" cy="4351338"/>
          </a:xfrm>
        </p:spPr>
        <p:txBody>
          <a:bodyPr vert="horz" lIns="91440" tIns="45720" rIns="91440" bIns="45720" rtlCol="0" anchor="t">
            <a:normAutofit/>
          </a:bodyPr>
          <a:lstStyle/>
          <a:p>
            <a:pPr marL="0" indent="0">
              <a:buNone/>
            </a:pPr>
            <a:r>
              <a:rPr lang="en-US" b="1" dirty="0">
                <a:latin typeface="Source Sans Pro"/>
                <a:ea typeface="Source Sans Pro"/>
                <a:cs typeface="Calibri"/>
              </a:rPr>
              <a:t>Seizures</a:t>
            </a:r>
            <a:r>
              <a:rPr lang="en-US" dirty="0">
                <a:latin typeface="Source Sans Pro"/>
                <a:ea typeface="Source Sans Pro"/>
                <a:cs typeface="Calibri"/>
              </a:rPr>
              <a:t> signs and symptoms</a:t>
            </a:r>
          </a:p>
          <a:p>
            <a:r>
              <a:rPr lang="en-US" dirty="0">
                <a:cs typeface="Calibri" charset="0"/>
              </a:rPr>
              <a:t>Known history</a:t>
            </a:r>
          </a:p>
          <a:p>
            <a:r>
              <a:rPr lang="en-US" dirty="0">
                <a:cs typeface="Calibri" charset="0"/>
              </a:rPr>
              <a:t>Bitten tongue</a:t>
            </a:r>
          </a:p>
          <a:p>
            <a:r>
              <a:rPr lang="en-US" dirty="0">
                <a:cs typeface="Calibri" charset="0"/>
              </a:rPr>
              <a:t>Urinated on self</a:t>
            </a:r>
          </a:p>
          <a:p>
            <a:r>
              <a:rPr lang="en-US" dirty="0">
                <a:cs typeface="Calibri" charset="0"/>
              </a:rPr>
              <a:t>Gradual improvement over minutes/hours</a:t>
            </a:r>
          </a:p>
          <a:p>
            <a:r>
              <a:rPr lang="en-US" dirty="0">
                <a:cs typeface="Calibri" charset="0"/>
              </a:rPr>
              <a:t>If pregnant, consider eclampsia</a:t>
            </a:r>
          </a:p>
          <a:p>
            <a:endParaRPr lang="en-US" dirty="0"/>
          </a:p>
        </p:txBody>
      </p:sp>
      <p:sp>
        <p:nvSpPr>
          <p:cNvPr id="7" name="Content Placeholder 2"/>
          <p:cNvSpPr txBox="1">
            <a:spLocks/>
          </p:cNvSpPr>
          <p:nvPr/>
        </p:nvSpPr>
        <p:spPr>
          <a:xfrm>
            <a:off x="5749212" y="1844675"/>
            <a:ext cx="60579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dirty="0">
                <a:latin typeface="Source Sans Pro"/>
                <a:ea typeface="Source Sans Pro"/>
                <a:cs typeface="Calibri"/>
              </a:rPr>
              <a:t>Increased pressure on the brain</a:t>
            </a:r>
          </a:p>
          <a:p>
            <a:pPr marL="0" indent="0">
              <a:buFont typeface="Arial"/>
              <a:buNone/>
            </a:pPr>
            <a:r>
              <a:rPr lang="en-US" sz="2400" dirty="0">
                <a:latin typeface="Source Sans Pro"/>
                <a:ea typeface="Source Sans Pro"/>
                <a:cs typeface="Calibri"/>
              </a:rPr>
              <a:t>(</a:t>
            </a:r>
            <a:r>
              <a:rPr lang="en-US" sz="2400" err="1">
                <a:latin typeface="Source Sans Pro"/>
                <a:ea typeface="Source Sans Pro"/>
                <a:cs typeface="Calibri"/>
              </a:rPr>
              <a:t>tumour</a:t>
            </a:r>
            <a:r>
              <a:rPr lang="en-US" sz="2400" dirty="0">
                <a:latin typeface="Source Sans Pro"/>
                <a:ea typeface="Source Sans Pro"/>
                <a:cs typeface="Calibri"/>
              </a:rPr>
              <a:t>, trauma, stroke or brain swelling)</a:t>
            </a:r>
          </a:p>
          <a:p>
            <a:r>
              <a:rPr lang="en-US" sz="2400" dirty="0">
                <a:latin typeface="Source Sans Pro" panose="020B0503030403020204" pitchFamily="34" charset="0"/>
                <a:ea typeface="Source Sans Pro" panose="020B0503030403020204" pitchFamily="34" charset="0"/>
                <a:cs typeface="Calibri" charset="0"/>
              </a:rPr>
              <a:t>Headache</a:t>
            </a:r>
          </a:p>
          <a:p>
            <a:r>
              <a:rPr lang="en-US" sz="2400" dirty="0">
                <a:latin typeface="Source Sans Pro" panose="020B0503030403020204" pitchFamily="34" charset="0"/>
                <a:ea typeface="Source Sans Pro" panose="020B0503030403020204" pitchFamily="34" charset="0"/>
                <a:cs typeface="Calibri" charset="0"/>
              </a:rPr>
              <a:t>Seizures/convulsions</a:t>
            </a:r>
          </a:p>
          <a:p>
            <a:r>
              <a:rPr lang="en-US" sz="2400" dirty="0">
                <a:latin typeface="Source Sans Pro" panose="020B0503030403020204" pitchFamily="34" charset="0"/>
                <a:ea typeface="Source Sans Pro" panose="020B0503030403020204" pitchFamily="34" charset="0"/>
                <a:cs typeface="Calibri" charset="0"/>
              </a:rPr>
              <a:t>Nausea and vomiting</a:t>
            </a:r>
          </a:p>
          <a:p>
            <a:r>
              <a:rPr lang="en-US" sz="2400" dirty="0">
                <a:latin typeface="Source Sans Pro" panose="020B0503030403020204" pitchFamily="34" charset="0"/>
                <a:ea typeface="Source Sans Pro" panose="020B0503030403020204" pitchFamily="34" charset="0"/>
                <a:cs typeface="Calibri" charset="0"/>
              </a:rPr>
              <a:t>Unequal pupils</a:t>
            </a:r>
          </a:p>
          <a:p>
            <a:r>
              <a:rPr lang="en-US" sz="2400" dirty="0">
                <a:latin typeface="Source Sans Pro" panose="020B0503030403020204" pitchFamily="34" charset="0"/>
                <a:ea typeface="Source Sans Pro" panose="020B0503030403020204" pitchFamily="34" charset="0"/>
                <a:cs typeface="Calibri" charset="0"/>
              </a:rPr>
              <a:t>Weakness on one side</a:t>
            </a:r>
          </a:p>
          <a:p>
            <a:r>
              <a:rPr lang="en-US" sz="2400" dirty="0">
                <a:latin typeface="Source Sans Pro" panose="020B0503030403020204" pitchFamily="34" charset="0"/>
                <a:ea typeface="Source Sans Pro" panose="020B0503030403020204" pitchFamily="34" charset="0"/>
                <a:cs typeface="Calibri" charset="0"/>
              </a:rPr>
              <a:t>Speech problems</a:t>
            </a:r>
          </a:p>
          <a:p>
            <a:endParaRPr lang="en-US" sz="2400" dirty="0">
              <a:latin typeface="Source Sans Pro" panose="020B0503030403020204" pitchFamily="34" charset="0"/>
              <a:ea typeface="Source Sans Pro" panose="020B0503030403020204" pitchFamily="34" charset="0"/>
            </a:endParaRPr>
          </a:p>
        </p:txBody>
      </p:sp>
      <p:pic>
        <p:nvPicPr>
          <p:cNvPr id="6" name="Picture 7" descr="A picture containing text&#10;&#10;Description automatically generated">
            <a:extLst>
              <a:ext uri="{FF2B5EF4-FFF2-40B4-BE49-F238E27FC236}">
                <a16:creationId xmlns:a16="http://schemas.microsoft.com/office/drawing/2014/main" id="{A062CB8E-76BB-6987-4B70-C9B8AD7E2A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5441" y="3436285"/>
            <a:ext cx="2743200" cy="1913756"/>
          </a:xfrm>
          <a:prstGeom prst="rect">
            <a:avLst/>
          </a:prstGeom>
        </p:spPr>
      </p:pic>
    </p:spTree>
    <p:extLst>
      <p:ext uri="{BB962C8B-B14F-4D97-AF65-F5344CB8AC3E}">
        <p14:creationId xmlns:p14="http://schemas.microsoft.com/office/powerpoint/2010/main" val="222646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003604" y="71439"/>
            <a:ext cx="1158240" cy="1111284"/>
          </a:xfrm>
          <a:prstGeom prst="rect">
            <a:avLst/>
          </a:prstGeom>
        </p:spPr>
      </p:pic>
      <p:pic>
        <p:nvPicPr>
          <p:cNvPr id="2" name="Picture 11">
            <a:extLst>
              <a:ext uri="{FF2B5EF4-FFF2-40B4-BE49-F238E27FC236}">
                <a16:creationId xmlns:a16="http://schemas.microsoft.com/office/drawing/2014/main" id="{12B68646-9B35-6E67-7524-6F7A0300F1F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
        <p:nvSpPr>
          <p:cNvPr id="4" name="Title 1">
            <a:extLst>
              <a:ext uri="{FF2B5EF4-FFF2-40B4-BE49-F238E27FC236}">
                <a16:creationId xmlns:a16="http://schemas.microsoft.com/office/drawing/2014/main" id="{FA8FC946-AC44-6023-57CC-BDE3FB03769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a:lstStyle>
          <a:p>
            <a:r>
              <a:rPr lang="en-US" sz="4000" dirty="0">
                <a:solidFill>
                  <a:srgbClr val="1F3864"/>
                </a:solidFill>
                <a:latin typeface="Source Sans Pro"/>
                <a:ea typeface="Source Sans Pro"/>
                <a:cs typeface="Calibri Light"/>
              </a:rPr>
              <a:t>Goals: Altered Mental Status</a:t>
            </a:r>
            <a:endParaRPr lang="en-US" sz="4000" dirty="0">
              <a:solidFill>
                <a:srgbClr val="1F3864"/>
              </a:solidFill>
              <a:cs typeface="Calibri Light"/>
            </a:endParaRPr>
          </a:p>
        </p:txBody>
      </p:sp>
      <p:sp>
        <p:nvSpPr>
          <p:cNvPr id="5" name="Google Shape;82;p6">
            <a:extLst>
              <a:ext uri="{FF2B5EF4-FFF2-40B4-BE49-F238E27FC236}">
                <a16:creationId xmlns:a16="http://schemas.microsoft.com/office/drawing/2014/main" id="{E83558ED-C0C8-1F34-511C-B31D593B7C22}"/>
              </a:ext>
            </a:extLst>
          </p:cNvPr>
          <p:cNvSpPr txBox="1"/>
          <p:nvPr/>
        </p:nvSpPr>
        <p:spPr>
          <a:xfrm>
            <a:off x="987259" y="2055762"/>
            <a:ext cx="10455711" cy="3010014"/>
          </a:xfrm>
          <a:prstGeom prst="rect">
            <a:avLst/>
          </a:prstGeom>
          <a:solidFill>
            <a:schemeClr val="accent2">
              <a:lumMod val="20000"/>
              <a:lumOff val="80000"/>
            </a:schemeClr>
          </a:solidFill>
          <a:ln>
            <a:solidFill>
              <a:schemeClr val="accent2">
                <a:lumMod val="20000"/>
                <a:lumOff val="80000"/>
              </a:schemeClr>
            </a:solid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9850">
              <a:lnSpc>
                <a:spcPct val="114999"/>
              </a:lnSpc>
            </a:pPr>
            <a:r>
              <a:rPr lang="en-US" sz="2400" dirty="0">
                <a:latin typeface="Segoe UI"/>
                <a:ea typeface="Arial"/>
                <a:cs typeface="Segoe UI"/>
              </a:rPr>
              <a:t>The goal of </a:t>
            </a:r>
            <a:r>
              <a:rPr lang="en-US" sz="2400" b="1" dirty="0">
                <a:latin typeface="Segoe UI"/>
                <a:ea typeface="Arial"/>
                <a:cs typeface="Segoe UI"/>
              </a:rPr>
              <a:t>initial assessment </a:t>
            </a:r>
            <a:r>
              <a:rPr lang="en-US" sz="2400" dirty="0">
                <a:latin typeface="Segoe UI"/>
                <a:ea typeface="Arial"/>
                <a:cs typeface="Segoe UI"/>
              </a:rPr>
              <a:t>is to identify rapidly reversible causes of altered mental status, and to recognize dangerous conditions requiring transfer.</a:t>
            </a:r>
          </a:p>
          <a:p>
            <a:pPr indent="-69850">
              <a:lnSpc>
                <a:spcPct val="114999"/>
              </a:lnSpc>
            </a:pPr>
            <a:endParaRPr lang="en-US" sz="2400" dirty="0">
              <a:latin typeface="Segoe UI"/>
              <a:ea typeface="Arial"/>
              <a:cs typeface="Segoe UI"/>
            </a:endParaRPr>
          </a:p>
          <a:p>
            <a:pPr indent="-69850">
              <a:lnSpc>
                <a:spcPct val="114999"/>
              </a:lnSpc>
            </a:pPr>
            <a:r>
              <a:rPr lang="en-US" sz="2400" dirty="0">
                <a:latin typeface="Segoe UI"/>
                <a:cs typeface="Segoe UI"/>
              </a:rPr>
              <a:t>The goal of </a:t>
            </a:r>
            <a:r>
              <a:rPr lang="en-US" sz="2400" b="1" dirty="0">
                <a:latin typeface="Segoe UI"/>
                <a:cs typeface="Segoe UI"/>
              </a:rPr>
              <a:t>acute management </a:t>
            </a:r>
            <a:r>
              <a:rPr lang="en-US" sz="2400" dirty="0">
                <a:latin typeface="Segoe UI"/>
                <a:cs typeface="Segoe UI"/>
              </a:rPr>
              <a:t>is </a:t>
            </a:r>
            <a:r>
              <a:rPr lang="en-US" sz="2400" dirty="0">
                <a:latin typeface="Segoe UI"/>
                <a:ea typeface="Arial"/>
                <a:cs typeface="Segoe UI"/>
              </a:rPr>
              <a:t>to ensure that blood, oxygen and glucose reach the brain; and to protect the brain from additional injury. </a:t>
            </a:r>
          </a:p>
          <a:p>
            <a:endParaRPr lang="en-US" sz="2400" i="0" u="none" strike="noStrike" cap="none" dirty="0">
              <a:solidFill>
                <a:srgbClr val="203864"/>
              </a:solidFill>
              <a:latin typeface="Source Sans Pro"/>
              <a:cs typeface="Arial"/>
            </a:endParaRPr>
          </a:p>
        </p:txBody>
      </p:sp>
    </p:spTree>
    <p:extLst>
      <p:ext uri="{BB962C8B-B14F-4D97-AF65-F5344CB8AC3E}">
        <p14:creationId xmlns:p14="http://schemas.microsoft.com/office/powerpoint/2010/main" val="3798080159"/>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1F3864"/>
                </a:solidFill>
                <a:latin typeface="Source Sans Pro"/>
                <a:ea typeface="Source Sans Pro"/>
              </a:rPr>
              <a:t>Other Causes of Altered Mental Status</a:t>
            </a:r>
          </a:p>
        </p:txBody>
      </p:sp>
      <p:sp>
        <p:nvSpPr>
          <p:cNvPr id="5" name="Content Placeholder 2"/>
          <p:cNvSpPr>
            <a:spLocks noGrp="1"/>
          </p:cNvSpPr>
          <p:nvPr>
            <p:ph idx="1"/>
          </p:nvPr>
        </p:nvSpPr>
        <p:spPr>
          <a:xfrm>
            <a:off x="838199" y="1763485"/>
            <a:ext cx="5257800" cy="4351338"/>
          </a:xfrm>
        </p:spPr>
        <p:txBody>
          <a:bodyPr vert="horz" lIns="91440" tIns="45720" rIns="91440" bIns="45720" rtlCol="0" anchor="t">
            <a:normAutofit/>
          </a:bodyPr>
          <a:lstStyle/>
          <a:p>
            <a:pPr marL="0" indent="0">
              <a:buNone/>
            </a:pPr>
            <a:r>
              <a:rPr lang="en-US" b="1" dirty="0">
                <a:latin typeface="Source Sans Pro"/>
                <a:ea typeface="Source Sans Pro"/>
                <a:cs typeface="Calibri"/>
              </a:rPr>
              <a:t>Liver disease </a:t>
            </a:r>
            <a:r>
              <a:rPr lang="en-US" dirty="0">
                <a:latin typeface="Source Sans Pro"/>
                <a:ea typeface="Source Sans Pro"/>
                <a:cs typeface="Calibri"/>
              </a:rPr>
              <a:t>signs and symptoms</a:t>
            </a:r>
          </a:p>
          <a:p>
            <a:r>
              <a:rPr lang="en-US" dirty="0">
                <a:cs typeface="Calibri" charset="0"/>
              </a:rPr>
              <a:t>History of alcohol abuse or liver disease </a:t>
            </a:r>
          </a:p>
          <a:p>
            <a:r>
              <a:rPr lang="en-US" dirty="0">
                <a:cs typeface="Calibri" charset="0"/>
              </a:rPr>
              <a:t>Enlarged abdomen with thin arms</a:t>
            </a:r>
          </a:p>
          <a:p>
            <a:r>
              <a:rPr lang="en-US" dirty="0">
                <a:cs typeface="Calibri" charset="0"/>
              </a:rPr>
              <a:t>Yellow coloring of skin and eyes (jaundice)</a:t>
            </a:r>
          </a:p>
          <a:p>
            <a:r>
              <a:rPr lang="en-US" dirty="0">
                <a:cs typeface="Calibri" charset="0"/>
              </a:rPr>
              <a:t>Hypoglycaemia </a:t>
            </a:r>
          </a:p>
          <a:p>
            <a:endParaRPr lang="en-US" dirty="0">
              <a:cs typeface="Calibri" charset="0"/>
            </a:endParaRPr>
          </a:p>
          <a:p>
            <a:endParaRPr lang="en-US" dirty="0">
              <a:cs typeface="Calibri" charset="0"/>
            </a:endParaRPr>
          </a:p>
          <a:p>
            <a:endParaRPr lang="en-US" dirty="0"/>
          </a:p>
        </p:txBody>
      </p:sp>
      <p:sp>
        <p:nvSpPr>
          <p:cNvPr id="7" name="Content Placeholder 2"/>
          <p:cNvSpPr txBox="1">
            <a:spLocks/>
          </p:cNvSpPr>
          <p:nvPr/>
        </p:nvSpPr>
        <p:spPr>
          <a:xfrm>
            <a:off x="6512766" y="1759766"/>
            <a:ext cx="5679234" cy="46657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dirty="0">
                <a:latin typeface="Source Sans Pro"/>
                <a:ea typeface="Source Sans Pro"/>
                <a:cs typeface="Calibri"/>
              </a:rPr>
              <a:t>Kidney disease</a:t>
            </a:r>
          </a:p>
          <a:p>
            <a:r>
              <a:rPr lang="en-US" sz="2400" dirty="0">
                <a:latin typeface="Source Sans Pro" panose="020B0503030403020204" pitchFamily="34" charset="0"/>
                <a:ea typeface="Source Sans Pro" panose="020B0503030403020204" pitchFamily="34" charset="0"/>
              </a:rPr>
              <a:t>High blood pressure</a:t>
            </a:r>
          </a:p>
          <a:p>
            <a:r>
              <a:rPr lang="en-US" sz="2400" dirty="0">
                <a:latin typeface="Source Sans Pro"/>
                <a:ea typeface="Source Sans Pro"/>
              </a:rPr>
              <a:t>Oedema or swelling in legs</a:t>
            </a:r>
          </a:p>
          <a:p>
            <a:r>
              <a:rPr lang="en-US" sz="2400" dirty="0">
                <a:latin typeface="Source Sans Pro" panose="020B0503030403020204" pitchFamily="34" charset="0"/>
                <a:ea typeface="Source Sans Pro" panose="020B0503030403020204" pitchFamily="34" charset="0"/>
              </a:rPr>
              <a:t>Decreased or no urine if severe</a:t>
            </a:r>
          </a:p>
        </p:txBody>
      </p:sp>
      <p:pic>
        <p:nvPicPr>
          <p:cNvPr id="3" name="Picture 3" descr="A picture containing logo&#10;&#10;Description automatically generated">
            <a:extLst>
              <a:ext uri="{FF2B5EF4-FFF2-40B4-BE49-F238E27FC236}">
                <a16:creationId xmlns:a16="http://schemas.microsoft.com/office/drawing/2014/main" id="{5783837A-BB85-689F-497F-B77C233CF6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0868" y="3427699"/>
            <a:ext cx="3620218" cy="2532430"/>
          </a:xfrm>
          <a:prstGeom prst="rect">
            <a:avLst/>
          </a:prstGeom>
        </p:spPr>
      </p:pic>
    </p:spTree>
    <p:extLst>
      <p:ext uri="{BB962C8B-B14F-4D97-AF65-F5344CB8AC3E}">
        <p14:creationId xmlns:p14="http://schemas.microsoft.com/office/powerpoint/2010/main" val="3726357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6198"/>
            <a:ext cx="10515600" cy="1325563"/>
          </a:xfrm>
        </p:spPr>
        <p:txBody>
          <a:bodyPr>
            <a:normAutofit/>
          </a:bodyPr>
          <a:lstStyle/>
          <a:p>
            <a:r>
              <a:rPr lang="en-US" sz="4000" dirty="0">
                <a:solidFill>
                  <a:srgbClr val="1F3864"/>
                </a:solidFill>
                <a:latin typeface="Source Sans Pro"/>
                <a:ea typeface="Source Sans Pro"/>
              </a:rPr>
              <a:t>Other Causes of Altered Mental Status</a:t>
            </a:r>
          </a:p>
        </p:txBody>
      </p:sp>
      <p:sp>
        <p:nvSpPr>
          <p:cNvPr id="7" name="Content Placeholder 2"/>
          <p:cNvSpPr txBox="1">
            <a:spLocks/>
          </p:cNvSpPr>
          <p:nvPr/>
        </p:nvSpPr>
        <p:spPr>
          <a:xfrm>
            <a:off x="838199" y="1292806"/>
            <a:ext cx="10696076" cy="4665793"/>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dirty="0">
                <a:latin typeface="Source Sans Pro"/>
                <a:ea typeface="Source Sans Pro"/>
                <a:cs typeface="Calibri"/>
              </a:rPr>
              <a:t>Head trauma</a:t>
            </a:r>
            <a:r>
              <a:rPr lang="en-US" sz="2400" dirty="0">
                <a:latin typeface="Source Sans Pro"/>
                <a:ea typeface="Source Sans Pro"/>
                <a:cs typeface="Calibri"/>
              </a:rPr>
              <a:t> signs and symptoms</a:t>
            </a:r>
          </a:p>
          <a:p>
            <a:r>
              <a:rPr lang="en-US" sz="2400" dirty="0">
                <a:latin typeface="Source Sans Pro" panose="020B0503030403020204" pitchFamily="34" charset="0"/>
                <a:ea typeface="Source Sans Pro" panose="020B0503030403020204" pitchFamily="34" charset="0"/>
                <a:cs typeface="Calibri" charset="0"/>
              </a:rPr>
              <a:t>Visual changes</a:t>
            </a:r>
          </a:p>
          <a:p>
            <a:r>
              <a:rPr lang="en-US" sz="2400" dirty="0">
                <a:latin typeface="Source Sans Pro" panose="020B0503030403020204" pitchFamily="34" charset="0"/>
                <a:ea typeface="Source Sans Pro" panose="020B0503030403020204" pitchFamily="34" charset="0"/>
                <a:cs typeface="Calibri" charset="0"/>
              </a:rPr>
              <a:t>Loss of memory</a:t>
            </a:r>
          </a:p>
          <a:p>
            <a:r>
              <a:rPr lang="en-US" sz="2400" dirty="0">
                <a:latin typeface="Source Sans Pro" panose="020B0503030403020204" pitchFamily="34" charset="0"/>
                <a:ea typeface="Source Sans Pro" panose="020B0503030403020204" pitchFamily="34" charset="0"/>
                <a:cs typeface="Calibri" charset="0"/>
              </a:rPr>
              <a:t>Vomiting</a:t>
            </a:r>
          </a:p>
          <a:p>
            <a:r>
              <a:rPr lang="en-US" sz="2400" dirty="0">
                <a:latin typeface="Source Sans Pro" panose="020B0503030403020204" pitchFamily="34" charset="0"/>
                <a:ea typeface="Source Sans Pro" panose="020B0503030403020204" pitchFamily="34" charset="0"/>
                <a:cs typeface="Calibri" charset="0"/>
              </a:rPr>
              <a:t>Headache</a:t>
            </a:r>
          </a:p>
          <a:p>
            <a:r>
              <a:rPr lang="en-US" sz="2400" dirty="0">
                <a:latin typeface="Source Sans Pro" panose="020B0503030403020204" pitchFamily="34" charset="0"/>
                <a:ea typeface="Source Sans Pro" panose="020B0503030403020204" pitchFamily="34" charset="0"/>
                <a:cs typeface="Calibri" charset="0"/>
              </a:rPr>
              <a:t>History of recent trauma</a:t>
            </a:r>
          </a:p>
          <a:p>
            <a:r>
              <a:rPr lang="en-US" sz="2400" dirty="0">
                <a:latin typeface="Source Sans Pro"/>
                <a:ea typeface="Source Sans Pro"/>
                <a:cs typeface="Calibri"/>
              </a:rPr>
              <a:t>Scalp laceration and/or skull deformity</a:t>
            </a:r>
          </a:p>
          <a:p>
            <a:r>
              <a:rPr lang="en-US" sz="2400" dirty="0">
                <a:latin typeface="Source Sans Pro" panose="020B0503030403020204" pitchFamily="34" charset="0"/>
                <a:ea typeface="Source Sans Pro" panose="020B0503030403020204" pitchFamily="34" charset="0"/>
                <a:cs typeface="Calibri" charset="0"/>
              </a:rPr>
              <a:t>Bruising to head </a:t>
            </a:r>
          </a:p>
          <a:p>
            <a:r>
              <a:rPr lang="en-US" sz="2400" dirty="0">
                <a:latin typeface="Source Sans Pro" panose="020B0503030403020204" pitchFamily="34" charset="0"/>
                <a:ea typeface="Source Sans Pro" panose="020B0503030403020204" pitchFamily="34" charset="0"/>
                <a:cs typeface="Calibri" charset="0"/>
              </a:rPr>
              <a:t>Blood or clear fluid from nose or ears</a:t>
            </a:r>
          </a:p>
          <a:p>
            <a:r>
              <a:rPr lang="en-US" sz="2400" dirty="0">
                <a:latin typeface="Source Sans Pro" panose="020B0503030403020204" pitchFamily="34" charset="0"/>
                <a:ea typeface="Source Sans Pro" panose="020B0503030403020204" pitchFamily="34" charset="0"/>
                <a:cs typeface="Calibri" charset="0"/>
              </a:rPr>
              <a:t>Unequal pupils</a:t>
            </a:r>
          </a:p>
          <a:p>
            <a:endParaRPr lang="en-US" sz="2400" dirty="0">
              <a:latin typeface="Source Sans Pro" panose="020B0503030403020204" pitchFamily="34" charset="0"/>
              <a:ea typeface="Source Sans Pro" panose="020B0503030403020204" pitchFamily="34" charset="0"/>
              <a:cs typeface="Calibri" charset="0"/>
            </a:endParaRPr>
          </a:p>
          <a:p>
            <a:endParaRPr lang="en-US" sz="2400" dirty="0">
              <a:latin typeface="Source Sans Pro" panose="020B0503030403020204" pitchFamily="34" charset="0"/>
              <a:ea typeface="Source Sans Pro" panose="020B0503030403020204" pitchFamily="34" charset="0"/>
              <a:cs typeface="Calibri" charset="0"/>
            </a:endParaRPr>
          </a:p>
          <a:p>
            <a:endParaRPr lang="en-US" sz="2400" u="sng" dirty="0">
              <a:latin typeface="Source Sans Pro" panose="020B0503030403020204" pitchFamily="34" charset="0"/>
              <a:ea typeface="Source Sans Pro" panose="020B0503030403020204" pitchFamily="34" charset="0"/>
            </a:endParaRPr>
          </a:p>
        </p:txBody>
      </p:sp>
      <p:pic>
        <p:nvPicPr>
          <p:cNvPr id="3" name="Picture 3" descr="A picture containing text&#10;&#10;Description automatically generated">
            <a:extLst>
              <a:ext uri="{FF2B5EF4-FFF2-40B4-BE49-F238E27FC236}">
                <a16:creationId xmlns:a16="http://schemas.microsoft.com/office/drawing/2014/main" id="{6CE0AD06-F8D0-7A1A-9894-C7D2BF431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6798" y="2382179"/>
            <a:ext cx="3577086" cy="2488208"/>
          </a:xfrm>
          <a:prstGeom prst="rect">
            <a:avLst/>
          </a:prstGeom>
        </p:spPr>
      </p:pic>
      <p:sp>
        <p:nvSpPr>
          <p:cNvPr id="5" name="TextBox 4">
            <a:extLst>
              <a:ext uri="{FF2B5EF4-FFF2-40B4-BE49-F238E27FC236}">
                <a16:creationId xmlns:a16="http://schemas.microsoft.com/office/drawing/2014/main" id="{CD2533A7-D94C-3683-3D95-FCD6A9FE5821}"/>
              </a:ext>
            </a:extLst>
          </p:cNvPr>
          <p:cNvSpPr txBox="1"/>
          <p:nvPr/>
        </p:nvSpPr>
        <p:spPr>
          <a:xfrm>
            <a:off x="6626590" y="1592664"/>
            <a:ext cx="4793300" cy="1107996"/>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Calibri" charset="0"/>
              </a:rPr>
              <a:t>Weakness to one side of the body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Calibri" charset="0"/>
              </a:rPr>
              <a:t>Seizure/convulsions</a:t>
            </a:r>
          </a:p>
          <a:p>
            <a:endParaRPr lang="en-US" dirty="0"/>
          </a:p>
        </p:txBody>
      </p:sp>
    </p:spTree>
    <p:extLst>
      <p:ext uri="{BB962C8B-B14F-4D97-AF65-F5344CB8AC3E}">
        <p14:creationId xmlns:p14="http://schemas.microsoft.com/office/powerpoint/2010/main" val="49533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1F3864"/>
                </a:solidFill>
              </a:rPr>
              <a:t>Considerations in Children</a:t>
            </a:r>
          </a:p>
        </p:txBody>
      </p:sp>
      <p:sp>
        <p:nvSpPr>
          <p:cNvPr id="3" name="Content Placeholder 2"/>
          <p:cNvSpPr>
            <a:spLocks noGrp="1"/>
          </p:cNvSpPr>
          <p:nvPr>
            <p:ph idx="1"/>
          </p:nvPr>
        </p:nvSpPr>
        <p:spPr/>
        <p:txBody>
          <a:bodyPr vert="horz" lIns="91440" tIns="45720" rIns="91440" bIns="45720" rtlCol="0" anchor="t">
            <a:normAutofit/>
          </a:bodyPr>
          <a:lstStyle/>
          <a:p>
            <a:r>
              <a:rPr lang="en-US" sz="2800" dirty="0">
                <a:solidFill>
                  <a:schemeClr val="accent2"/>
                </a:solidFill>
                <a:latin typeface="Source Sans Pro"/>
                <a:ea typeface="Source Sans Pro"/>
              </a:rPr>
              <a:t>Ingestions of chemicals or toxins</a:t>
            </a:r>
            <a:r>
              <a:rPr lang="en-US" sz="2800" dirty="0">
                <a:latin typeface="Source Sans Pro"/>
                <a:ea typeface="Source Sans Pro"/>
              </a:rPr>
              <a:t> are common in younger children.</a:t>
            </a:r>
            <a:endParaRPr lang="en-US" dirty="0"/>
          </a:p>
          <a:p>
            <a:r>
              <a:rPr lang="en-US" sz="2800" b="1" dirty="0">
                <a:latin typeface="Source Sans Pro"/>
                <a:ea typeface="Source Sans Pro"/>
              </a:rPr>
              <a:t>Check</a:t>
            </a:r>
            <a:r>
              <a:rPr lang="en-US" sz="2800" dirty="0">
                <a:latin typeface="Source Sans Pro"/>
                <a:ea typeface="Source Sans Pro"/>
              </a:rPr>
              <a:t> for a history of medications or substances found around the child.</a:t>
            </a:r>
            <a:endParaRPr lang="en-US" sz="2800" b="1" dirty="0">
              <a:latin typeface="Source Sans Pro"/>
              <a:ea typeface="Source Sans Pro"/>
            </a:endParaRPr>
          </a:p>
          <a:p>
            <a:endParaRPr lang="en-US" sz="2800" dirty="0"/>
          </a:p>
        </p:txBody>
      </p:sp>
      <p:pic>
        <p:nvPicPr>
          <p:cNvPr id="5" name="Picture 5" descr="A picture containing vector graphics&#10;&#10;Description automatically generated">
            <a:extLst>
              <a:ext uri="{FF2B5EF4-FFF2-40B4-BE49-F238E27FC236}">
                <a16:creationId xmlns:a16="http://schemas.microsoft.com/office/drawing/2014/main" id="{FA46FF78-DF5B-C4CB-83FF-9CB45C4009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4176" y="3121454"/>
            <a:ext cx="4084802" cy="2882465"/>
          </a:xfrm>
          <a:prstGeom prst="rect">
            <a:avLst/>
          </a:prstGeom>
        </p:spPr>
      </p:pic>
      <p:sp>
        <p:nvSpPr>
          <p:cNvPr id="7" name="Rectangle 6">
            <a:extLst>
              <a:ext uri="{FF2B5EF4-FFF2-40B4-BE49-F238E27FC236}">
                <a16:creationId xmlns:a16="http://schemas.microsoft.com/office/drawing/2014/main" id="{BD98C452-C3D4-6B16-95FC-60FB4C76EFFA}"/>
              </a:ext>
            </a:extLst>
          </p:cNvPr>
          <p:cNvSpPr/>
          <p:nvPr/>
        </p:nvSpPr>
        <p:spPr>
          <a:xfrm>
            <a:off x="10506094" y="1188143"/>
            <a:ext cx="2002715"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1984794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19" y="0"/>
            <a:ext cx="10515600" cy="1325563"/>
          </a:xfrm>
        </p:spPr>
        <p:txBody>
          <a:bodyPr/>
          <a:lstStyle/>
          <a:p>
            <a:r>
              <a:rPr lang="en-US" dirty="0">
                <a:solidFill>
                  <a:schemeClr val="accent1">
                    <a:lumMod val="50000"/>
                  </a:schemeClr>
                </a:solidFill>
              </a:rPr>
              <a:t>Workbook Question 3</a:t>
            </a:r>
          </a:p>
        </p:txBody>
      </p:sp>
      <p:sp>
        <p:nvSpPr>
          <p:cNvPr id="3" name="Content Placeholder 2"/>
          <p:cNvSpPr>
            <a:spLocks noGrp="1"/>
          </p:cNvSpPr>
          <p:nvPr>
            <p:ph idx="1"/>
          </p:nvPr>
        </p:nvSpPr>
        <p:spPr>
          <a:xfrm>
            <a:off x="369719" y="1051321"/>
            <a:ext cx="9070665" cy="4351338"/>
          </a:xfrm>
        </p:spPr>
        <p:txBody>
          <a:bodyPr>
            <a:normAutofit/>
          </a:bodyPr>
          <a:lstStyle/>
          <a:p>
            <a:pPr marL="0" indent="0">
              <a:buNone/>
            </a:pPr>
            <a:r>
              <a:rPr lang="en-US" dirty="0"/>
              <a:t>Using the workbook section above, list the possible causes of altered mental status from the history and physical findings below: </a:t>
            </a:r>
          </a:p>
        </p:txBody>
      </p:sp>
      <p:graphicFrame>
        <p:nvGraphicFramePr>
          <p:cNvPr id="4" name="Table 3"/>
          <p:cNvGraphicFramePr>
            <a:graphicFrameLocks noGrp="1"/>
          </p:cNvGraphicFramePr>
          <p:nvPr>
            <p:extLst>
              <p:ext uri="{D42A27DB-BD31-4B8C-83A1-F6EECF244321}">
                <p14:modId xmlns:p14="http://schemas.microsoft.com/office/powerpoint/2010/main" val="3484823977"/>
              </p:ext>
            </p:extLst>
          </p:nvPr>
        </p:nvGraphicFramePr>
        <p:xfrm>
          <a:off x="434147" y="1809459"/>
          <a:ext cx="10515600" cy="4867005"/>
        </p:xfrm>
        <a:graphic>
          <a:graphicData uri="http://schemas.openxmlformats.org/drawingml/2006/table">
            <a:tbl>
              <a:tblPr firstRow="1" bandRow="1">
                <a:tableStyleId>{2D5ABB26-0587-4C30-8999-92F81FD0307C}</a:tableStyleId>
              </a:tblPr>
              <a:tblGrid>
                <a:gridCol w="6815081">
                  <a:extLst>
                    <a:ext uri="{9D8B030D-6E8A-4147-A177-3AD203B41FA5}">
                      <a16:colId xmlns:a16="http://schemas.microsoft.com/office/drawing/2014/main" val="20000"/>
                    </a:ext>
                  </a:extLst>
                </a:gridCol>
                <a:gridCol w="3700519">
                  <a:extLst>
                    <a:ext uri="{9D8B030D-6E8A-4147-A177-3AD203B41FA5}">
                      <a16:colId xmlns:a16="http://schemas.microsoft.com/office/drawing/2014/main" val="20001"/>
                    </a:ext>
                  </a:extLst>
                </a:gridCol>
              </a:tblGrid>
              <a:tr h="660765">
                <a:tc>
                  <a:txBody>
                    <a:bodyPr/>
                    <a:lstStyle/>
                    <a:p>
                      <a:r>
                        <a:rPr lang="en-US" sz="2400" dirty="0">
                          <a:latin typeface="Source Sans Pro" panose="020B0503030403020204" pitchFamily="34" charset="0"/>
                          <a:ea typeface="Source Sans Pro" panose="020B0503030403020204" pitchFamily="34" charset="0"/>
                        </a:rPr>
                        <a:t>History and</a:t>
                      </a:r>
                      <a:r>
                        <a:rPr lang="en-US" sz="2400" baseline="0" dirty="0">
                          <a:latin typeface="Source Sans Pro" panose="020B0503030403020204" pitchFamily="34" charset="0"/>
                          <a:ea typeface="Source Sans Pro" panose="020B0503030403020204" pitchFamily="34" charset="0"/>
                        </a:rPr>
                        <a:t> physical findings:</a:t>
                      </a:r>
                      <a:endParaRPr lang="en-US" sz="2400" dirty="0">
                        <a:latin typeface="Source Sans Pro" panose="020B0503030403020204" pitchFamily="34" charset="0"/>
                        <a:ea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a:latin typeface="Source Sans Pro" panose="020B0503030403020204" pitchFamily="34" charset="0"/>
                          <a:ea typeface="Source Sans Pro" panose="020B0503030403020204" pitchFamily="34" charset="0"/>
                        </a:rPr>
                        <a:t>Likely cause: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78233">
                <a:tc>
                  <a:txBody>
                    <a:bodyPr/>
                    <a:lstStyle/>
                    <a:p>
                      <a:r>
                        <a:rPr lang="en-US" sz="2400" dirty="0">
                          <a:latin typeface="Source Sans Pro"/>
                          <a:ea typeface="Source Sans Pro"/>
                        </a:rPr>
                        <a:t>A 15-year-old girl presents with AMS</a:t>
                      </a:r>
                      <a:r>
                        <a:rPr lang="en-US" sz="2400" baseline="0" dirty="0">
                          <a:latin typeface="Source Sans Pro"/>
                          <a:ea typeface="Source Sans Pro"/>
                        </a:rPr>
                        <a:t> and;</a:t>
                      </a:r>
                    </a:p>
                    <a:p>
                      <a:r>
                        <a:rPr lang="en-US" sz="2400" baseline="0" dirty="0">
                          <a:latin typeface="Source Sans Pro" panose="020B0503030403020204" pitchFamily="34" charset="0"/>
                          <a:ea typeface="Source Sans Pro" panose="020B0503030403020204" pitchFamily="34" charset="0"/>
                        </a:rPr>
                        <a:t>Fever </a:t>
                      </a:r>
                    </a:p>
                    <a:p>
                      <a:r>
                        <a:rPr lang="en-US" sz="2400" baseline="0" dirty="0">
                          <a:latin typeface="Source Sans Pro" panose="020B0503030403020204" pitchFamily="34" charset="0"/>
                          <a:ea typeface="Source Sans Pro" panose="020B0503030403020204" pitchFamily="34" charset="0"/>
                        </a:rPr>
                        <a:t>Neck stiffness</a:t>
                      </a:r>
                    </a:p>
                    <a:p>
                      <a:r>
                        <a:rPr lang="en-US" sz="2400" baseline="0" dirty="0">
                          <a:latin typeface="Source Sans Pro" panose="020B0503030403020204" pitchFamily="34" charset="0"/>
                          <a:ea typeface="Source Sans Pro" panose="020B0503030403020204" pitchFamily="34" charset="0"/>
                        </a:rPr>
                        <a:t>Eye pain with looking at light/ light sensitivity</a:t>
                      </a:r>
                    </a:p>
                    <a:p>
                      <a:r>
                        <a:rPr lang="en-US" sz="2400" baseline="0" dirty="0">
                          <a:latin typeface="Source Sans Pro" panose="020B0503030403020204" pitchFamily="34" charset="0"/>
                          <a:ea typeface="Source Sans Pro" panose="020B0503030403020204" pitchFamily="34" charset="0"/>
                        </a:rPr>
                        <a:t>Headache</a:t>
                      </a:r>
                      <a:endParaRPr lang="en-US" sz="2400" dirty="0">
                        <a:latin typeface="Source Sans Pro" panose="020B0503030403020204" pitchFamily="34" charset="0"/>
                        <a:ea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Source Sans Pro" panose="020B0503030403020204" pitchFamily="34" charset="0"/>
                        <a:ea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70070">
                <a:tc>
                  <a:txBody>
                    <a:bodyPr/>
                    <a:lstStyle/>
                    <a:p>
                      <a:r>
                        <a:rPr lang="en-US" sz="2400" dirty="0">
                          <a:latin typeface="Source Sans Pro"/>
                          <a:ea typeface="Source Sans Pro"/>
                        </a:rPr>
                        <a:t>A 45-year-old man</a:t>
                      </a:r>
                      <a:r>
                        <a:rPr lang="en-US" sz="2400" baseline="0" dirty="0">
                          <a:latin typeface="Source Sans Pro"/>
                          <a:ea typeface="Source Sans Pro"/>
                        </a:rPr>
                        <a:t> presents with AMS and:</a:t>
                      </a:r>
                    </a:p>
                    <a:p>
                      <a:r>
                        <a:rPr lang="en-US" sz="2400" baseline="0" dirty="0">
                          <a:latin typeface="Source Sans Pro" panose="020B0503030403020204" pitchFamily="34" charset="0"/>
                          <a:ea typeface="Source Sans Pro" panose="020B0503030403020204" pitchFamily="34" charset="0"/>
                        </a:rPr>
                        <a:t>Deep and rapid breathing</a:t>
                      </a:r>
                    </a:p>
                    <a:p>
                      <a:r>
                        <a:rPr lang="en-US" sz="2400" baseline="0" dirty="0">
                          <a:latin typeface="Source Sans Pro" panose="020B0503030403020204" pitchFamily="34" charset="0"/>
                          <a:ea typeface="Source Sans Pro" panose="020B0503030403020204" pitchFamily="34" charset="0"/>
                        </a:rPr>
                        <a:t>Frequent urination</a:t>
                      </a:r>
                    </a:p>
                    <a:p>
                      <a:r>
                        <a:rPr lang="en-US" sz="2400" baseline="0" dirty="0">
                          <a:latin typeface="Source Sans Pro" panose="020B0503030403020204" pitchFamily="34" charset="0"/>
                          <a:ea typeface="Source Sans Pro" panose="020B0503030403020204" pitchFamily="34" charset="0"/>
                        </a:rPr>
                        <a:t>Sweet smelling breath</a:t>
                      </a:r>
                    </a:p>
                    <a:p>
                      <a:r>
                        <a:rPr lang="en-US" sz="2400" baseline="0" dirty="0">
                          <a:latin typeface="Source Sans Pro" panose="020B0503030403020204" pitchFamily="34" charset="0"/>
                          <a:ea typeface="Source Sans Pro" panose="020B0503030403020204" pitchFamily="34" charset="0"/>
                        </a:rPr>
                        <a:t>High glucose in blood or urine</a:t>
                      </a:r>
                    </a:p>
                    <a:p>
                      <a:r>
                        <a:rPr lang="en-US" sz="2400" baseline="0" dirty="0">
                          <a:latin typeface="Source Sans Pro" panose="020B0503030403020204" pitchFamily="34" charset="0"/>
                          <a:ea typeface="Source Sans Pro" panose="020B0503030403020204" pitchFamily="34" charset="0"/>
                        </a:rPr>
                        <a:t>Dehydration</a:t>
                      </a:r>
                      <a:endParaRPr lang="en-US" sz="2400" dirty="0">
                        <a:latin typeface="Source Sans Pro" panose="020B0503030403020204" pitchFamily="34" charset="0"/>
                        <a:ea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Source Sans Pro" panose="020B0503030403020204" pitchFamily="34" charset="0"/>
                        <a:ea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0144444" y="255495"/>
            <a:ext cx="1787339" cy="1397001"/>
          </a:xfrm>
          <a:prstGeom prst="rect">
            <a:avLst/>
          </a:prstGeom>
        </p:spPr>
      </p:pic>
    </p:spTree>
    <p:extLst>
      <p:ext uri="{BB962C8B-B14F-4D97-AF65-F5344CB8AC3E}">
        <p14:creationId xmlns:p14="http://schemas.microsoft.com/office/powerpoint/2010/main" val="2230134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a:solidFill>
                  <a:srgbClr val="FFFFFF"/>
                </a:solidFill>
                <a:latin typeface="Source Sans Pro"/>
                <a:ea typeface="Source Sans Pro"/>
                <a:cs typeface="Roboto"/>
              </a:rPr>
              <a:t>Altered Mental Status</a:t>
            </a: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b="1" dirty="0">
                <a:solidFill>
                  <a:schemeClr val="accent1">
                    <a:lumMod val="50000"/>
                  </a:schemeClr>
                </a:solidFill>
                <a:latin typeface="Source Sans Pro"/>
                <a:ea typeface="Quattrocento Sans"/>
                <a:cs typeface="Quattrocento Sans"/>
                <a:sym typeface="Quattrocento Sans"/>
              </a:rPr>
              <a:t>Part 3</a:t>
            </a:r>
            <a:r>
              <a:rPr lang="en-US" sz="2800" b="1" i="0" u="none" strike="noStrike" cap="none" dirty="0">
                <a:solidFill>
                  <a:schemeClr val="accent1">
                    <a:lumMod val="50000"/>
                  </a:schemeClr>
                </a:solidFill>
                <a:latin typeface="Source Sans Pro"/>
                <a:ea typeface="Quattrocento Sans"/>
                <a:cs typeface="Quattrocento Sans"/>
                <a:sym typeface="Quattrocento Sans"/>
              </a:rPr>
              <a:t>:</a:t>
            </a:r>
            <a:r>
              <a:rPr lang="en-US" sz="2800" b="1" dirty="0">
                <a:solidFill>
                  <a:schemeClr val="accent1">
                    <a:lumMod val="50000"/>
                  </a:schemeClr>
                </a:solidFill>
                <a:latin typeface="Source Sans Pro"/>
                <a:ea typeface="Quattrocento Sans"/>
                <a:cs typeface="Quattrocento Sans"/>
                <a:sym typeface="Quattrocento Sans"/>
              </a:rPr>
              <a:t> </a:t>
            </a:r>
            <a:r>
              <a:rPr lang="en-US" sz="2800" b="1" dirty="0">
                <a:solidFill>
                  <a:schemeClr val="accent2"/>
                </a:solidFill>
                <a:latin typeface="Source Sans Pro"/>
                <a:ea typeface="Quattrocento Sans"/>
                <a:cs typeface="Quattrocento Sans"/>
                <a:sym typeface="Quattrocento Sans"/>
              </a:rPr>
              <a:t>Management, special </a:t>
            </a:r>
            <a:r>
              <a:rPr lang="en-US" sz="2800" b="1" dirty="0" err="1">
                <a:solidFill>
                  <a:schemeClr val="accent2"/>
                </a:solidFill>
                <a:latin typeface="Source Sans Pro"/>
                <a:ea typeface="Quattrocento Sans"/>
                <a:cs typeface="Quattrocento Sans"/>
                <a:sym typeface="Quattrocento Sans"/>
              </a:rPr>
              <a:t>paediatric</a:t>
            </a:r>
            <a:r>
              <a:rPr lang="en-US" sz="2800" b="1" dirty="0">
                <a:solidFill>
                  <a:schemeClr val="accent2"/>
                </a:solidFill>
                <a:latin typeface="Source Sans Pro"/>
                <a:ea typeface="Quattrocento Sans"/>
                <a:cs typeface="Quattrocento Sans"/>
                <a:sym typeface="Quattrocento Sans"/>
              </a:rPr>
              <a:t> considerations and disposition</a:t>
            </a:r>
            <a:endParaRPr lang="en-US" sz="2800" i="0" u="none" strike="noStrike" cap="none" dirty="0">
              <a:solidFill>
                <a:schemeClr val="accent2"/>
              </a:solidFill>
              <a:latin typeface="Source Sans Pro"/>
              <a:ea typeface="Quattrocento Sans"/>
              <a:cs typeface="Quattrocento Sans"/>
            </a:endParaRP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a:stretch>
            <a:fillRect/>
          </a:stretch>
        </p:blipFill>
        <p:spPr>
          <a:xfrm>
            <a:off x="8990107" y="5716787"/>
            <a:ext cx="3155301" cy="1090789"/>
          </a:xfrm>
          <a:prstGeom prst="rect">
            <a:avLst/>
          </a:prstGeom>
        </p:spPr>
      </p:pic>
      <p:pic>
        <p:nvPicPr>
          <p:cNvPr id="3" name="Picture 3">
            <a:extLst>
              <a:ext uri="{FF2B5EF4-FFF2-40B4-BE49-F238E27FC236}">
                <a16:creationId xmlns:a16="http://schemas.microsoft.com/office/drawing/2014/main" id="{F3BF7458-9A18-E2B2-55E8-7D424F03B0F9}"/>
              </a:ext>
            </a:extLst>
          </p:cNvPr>
          <p:cNvPicPr>
            <a:picLocks noChangeAspect="1"/>
          </p:cNvPicPr>
          <p:nvPr/>
        </p:nvPicPr>
        <p:blipFill>
          <a:blip r:embed="rId4"/>
          <a:stretch>
            <a:fillRect/>
          </a:stretch>
        </p:blipFill>
        <p:spPr>
          <a:xfrm>
            <a:off x="10944584" y="88960"/>
            <a:ext cx="1085850" cy="1619250"/>
          </a:xfrm>
          <a:prstGeom prst="rect">
            <a:avLst/>
          </a:prstGeom>
        </p:spPr>
      </p:pic>
    </p:spTree>
    <p:extLst>
      <p:ext uri="{BB962C8B-B14F-4D97-AF65-F5344CB8AC3E}">
        <p14:creationId xmlns:p14="http://schemas.microsoft.com/office/powerpoint/2010/main" val="1327892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35" y="99848"/>
            <a:ext cx="10515600" cy="1325563"/>
          </a:xfrm>
        </p:spPr>
        <p:txBody>
          <a:bodyPr>
            <a:normAutofit/>
          </a:bodyPr>
          <a:lstStyle/>
          <a:p>
            <a:r>
              <a:rPr lang="en-US" dirty="0">
                <a:solidFill>
                  <a:srgbClr val="1F3864"/>
                </a:solidFill>
              </a:rPr>
              <a:t>Management</a:t>
            </a:r>
            <a:endParaRPr lang="en-US" sz="4000" dirty="0">
              <a:solidFill>
                <a:srgbClr val="1F3864"/>
              </a:solidFill>
            </a:endParaRPr>
          </a:p>
        </p:txBody>
      </p:sp>
      <p:sp>
        <p:nvSpPr>
          <p:cNvPr id="3" name="Content Placeholder 2"/>
          <p:cNvSpPr>
            <a:spLocks noGrp="1"/>
          </p:cNvSpPr>
          <p:nvPr>
            <p:ph sz="half" idx="1"/>
          </p:nvPr>
        </p:nvSpPr>
        <p:spPr>
          <a:xfrm>
            <a:off x="441435" y="1510315"/>
            <a:ext cx="5181600" cy="4351338"/>
          </a:xfrm>
        </p:spPr>
        <p:txBody>
          <a:bodyPr vert="horz" lIns="91440" tIns="45720" rIns="91440" bIns="45720" rtlCol="0" anchor="t">
            <a:noAutofit/>
          </a:bodyPr>
          <a:lstStyle/>
          <a:p>
            <a:pPr marL="0" indent="0">
              <a:lnSpc>
                <a:spcPct val="100000"/>
              </a:lnSpc>
              <a:spcBef>
                <a:spcPts val="0"/>
              </a:spcBef>
              <a:buNone/>
            </a:pPr>
            <a:r>
              <a:rPr lang="en-US" dirty="0">
                <a:latin typeface="Source Sans Pro"/>
                <a:ea typeface="Source Sans Pro"/>
                <a:cs typeface="Roboto"/>
              </a:rPr>
              <a:t>If suspected </a:t>
            </a:r>
            <a:r>
              <a:rPr lang="en-US" b="1" dirty="0">
                <a:latin typeface="Source Sans Pro"/>
                <a:ea typeface="Source Sans Pro"/>
                <a:cs typeface="Roboto"/>
              </a:rPr>
              <a:t>hypoxia</a:t>
            </a:r>
            <a:endParaRPr lang="en-US" dirty="0">
              <a:latin typeface="Source Sans Pro"/>
              <a:ea typeface="Source Sans Pro"/>
              <a:cs typeface="Roboto"/>
            </a:endParaRP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Give OXYGEN.</a:t>
            </a: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Look for underlying cause.</a:t>
            </a:r>
          </a:p>
          <a:p>
            <a:pPr marL="0" indent="0">
              <a:lnSpc>
                <a:spcPct val="100000"/>
              </a:lnSpc>
              <a:spcBef>
                <a:spcPts val="0"/>
              </a:spcBef>
              <a:buNone/>
            </a:pPr>
            <a:r>
              <a:rPr lang="en-US" dirty="0">
                <a:latin typeface="Source Sans Pro"/>
                <a:ea typeface="Source Sans Pro"/>
                <a:cs typeface="Roboto"/>
              </a:rPr>
              <a:t>If suspected </a:t>
            </a:r>
            <a:r>
              <a:rPr lang="en-US" b="1" dirty="0" err="1">
                <a:latin typeface="Source Sans Pro"/>
                <a:ea typeface="Source Sans Pro"/>
                <a:cs typeface="Roboto"/>
              </a:rPr>
              <a:t>hypoglycaemia</a:t>
            </a:r>
            <a:endParaRPr lang="en-US" u="sng" dirty="0">
              <a:latin typeface="Source Sans Pro"/>
              <a:ea typeface="Source Sans Pro"/>
              <a:cs typeface="Roboto"/>
            </a:endParaRP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Give GLUCOSE.</a:t>
            </a:r>
          </a:p>
          <a:p>
            <a:pPr marL="0" indent="0">
              <a:lnSpc>
                <a:spcPct val="100000"/>
              </a:lnSpc>
              <a:spcBef>
                <a:spcPts val="0"/>
              </a:spcBef>
              <a:buNone/>
            </a:pPr>
            <a:r>
              <a:rPr lang="en-US" dirty="0">
                <a:latin typeface="Source Sans Pro"/>
                <a:ea typeface="Source Sans Pro"/>
                <a:cs typeface="Roboto"/>
              </a:rPr>
              <a:t>If suspected</a:t>
            </a:r>
            <a:r>
              <a:rPr lang="en-US" b="1" dirty="0">
                <a:latin typeface="Source Sans Pro"/>
                <a:ea typeface="Source Sans Pro"/>
                <a:cs typeface="Roboto"/>
              </a:rPr>
              <a:t> </a:t>
            </a:r>
            <a:r>
              <a:rPr lang="en-US" b="1" dirty="0" err="1">
                <a:latin typeface="Source Sans Pro"/>
                <a:ea typeface="Source Sans Pro"/>
                <a:cs typeface="Roboto"/>
              </a:rPr>
              <a:t>hyperglycaemia</a:t>
            </a:r>
            <a:endParaRPr lang="en-US" u="sng" dirty="0">
              <a:latin typeface="Source Sans Pro"/>
              <a:ea typeface="Source Sans Pro"/>
              <a:cs typeface="Roboto"/>
            </a:endParaRP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Give IV FLUIDS.</a:t>
            </a:r>
            <a:endParaRPr lang="en-US" sz="1100" b="1" dirty="0">
              <a:latin typeface="Calibri"/>
              <a:cs typeface="Roboto"/>
            </a:endParaRP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Plan for rapid TRANSFER as these patients can become extremely ill</a:t>
            </a:r>
            <a:endParaRPr lang="en-US" sz="1100" b="1" dirty="0">
              <a:latin typeface="Calibri"/>
              <a:cs typeface="Roboto"/>
            </a:endParaRPr>
          </a:p>
          <a:p>
            <a:pPr lvl="1">
              <a:lnSpc>
                <a:spcPct val="100000"/>
              </a:lnSpc>
              <a:spcBef>
                <a:spcPts val="0"/>
              </a:spcBef>
            </a:pPr>
            <a:endParaRPr lang="en-US" dirty="0"/>
          </a:p>
          <a:p>
            <a:pPr lvl="1">
              <a:lnSpc>
                <a:spcPct val="100000"/>
              </a:lnSpc>
              <a:spcBef>
                <a:spcPts val="0"/>
              </a:spcBef>
            </a:pPr>
            <a:endParaRPr lang="en-US" dirty="0"/>
          </a:p>
          <a:p>
            <a:pPr>
              <a:lnSpc>
                <a:spcPct val="100000"/>
              </a:lnSpc>
              <a:spcBef>
                <a:spcPts val="0"/>
              </a:spcBef>
            </a:pPr>
            <a:endParaRPr lang="en-US" dirty="0"/>
          </a:p>
        </p:txBody>
      </p:sp>
      <p:sp>
        <p:nvSpPr>
          <p:cNvPr id="9" name="Content Placeholder 8">
            <a:extLst>
              <a:ext uri="{FF2B5EF4-FFF2-40B4-BE49-F238E27FC236}">
                <a16:creationId xmlns:a16="http://schemas.microsoft.com/office/drawing/2014/main" id="{20CB0AC7-1F78-F1A6-ED39-D1D57899611A}"/>
              </a:ext>
            </a:extLst>
          </p:cNvPr>
          <p:cNvSpPr>
            <a:spLocks noGrp="1"/>
          </p:cNvSpPr>
          <p:nvPr>
            <p:ph sz="half" idx="2"/>
          </p:nvPr>
        </p:nvSpPr>
        <p:spPr>
          <a:xfrm>
            <a:off x="5623035" y="1510315"/>
            <a:ext cx="6400800" cy="4351338"/>
          </a:xfrm>
        </p:spPr>
        <p:txBody>
          <a:bodyPr vert="horz" lIns="91440" tIns="45720" rIns="91440" bIns="45720" rtlCol="0" anchor="t">
            <a:normAutofit/>
          </a:bodyPr>
          <a:lstStyle/>
          <a:p>
            <a:pPr marL="0" indent="0">
              <a:lnSpc>
                <a:spcPct val="100000"/>
              </a:lnSpc>
              <a:spcBef>
                <a:spcPts val="0"/>
              </a:spcBef>
              <a:buNone/>
            </a:pPr>
            <a:r>
              <a:rPr lang="en-US" dirty="0">
                <a:latin typeface="Segoe UI"/>
                <a:ea typeface="Source Sans Pro"/>
                <a:cs typeface="Segoe UI"/>
              </a:rPr>
              <a:t>If suspected </a:t>
            </a:r>
            <a:r>
              <a:rPr lang="en-US" b="1" dirty="0">
                <a:latin typeface="Segoe UI"/>
                <a:ea typeface="Source Sans Pro"/>
                <a:cs typeface="Segoe UI"/>
              </a:rPr>
              <a:t>fever and AMS</a:t>
            </a:r>
            <a:endParaRPr lang="en-US" dirty="0">
              <a:ea typeface="Source Sans Pro"/>
            </a:endParaRPr>
          </a:p>
          <a:p>
            <a:pPr marL="457200" lvl="1" indent="0">
              <a:lnSpc>
                <a:spcPct val="100000"/>
              </a:lnSpc>
              <a:spcBef>
                <a:spcPts val="0"/>
              </a:spcBef>
              <a:buNone/>
            </a:pPr>
            <a:r>
              <a:rPr lang="en-US" sz="2000" dirty="0">
                <a:latin typeface="Wingdings"/>
                <a:ea typeface="Source Sans Pro"/>
                <a:sym typeface="Wingdings"/>
              </a:rPr>
              <a:t></a:t>
            </a:r>
            <a:r>
              <a:rPr lang="en-US" sz="2000" dirty="0">
                <a:latin typeface="Segoe UI"/>
                <a:ea typeface="Source Sans Pro"/>
                <a:cs typeface="Segoe UI"/>
              </a:rPr>
              <a:t> </a:t>
            </a:r>
            <a:r>
              <a:rPr lang="en-US" dirty="0">
                <a:latin typeface="Segoe UI"/>
                <a:ea typeface="Source Sans Pro"/>
                <a:cs typeface="Segoe UI"/>
              </a:rPr>
              <a:t>Give ANTIBIOTICS.</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egoe UI"/>
                <a:ea typeface="Source Sans Pro"/>
                <a:cs typeface="Segoe UI"/>
              </a:rPr>
              <a:t> </a:t>
            </a:r>
            <a:r>
              <a:rPr lang="en-US" dirty="0">
                <a:latin typeface="Segoe UI"/>
                <a:ea typeface="Source Sans Pro"/>
                <a:cs typeface="Segoe UI"/>
              </a:rPr>
              <a:t>TEST for malaria in endemic areas.</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egoe UI"/>
                <a:ea typeface="Source Sans Pro"/>
                <a:cs typeface="Segoe UI"/>
              </a:rPr>
              <a:t> </a:t>
            </a:r>
            <a:r>
              <a:rPr lang="en-US" dirty="0">
                <a:latin typeface="Segoe UI"/>
                <a:ea typeface="Source Sans Pro"/>
                <a:cs typeface="Segoe UI"/>
              </a:rPr>
              <a:t>Consider poisoning and envenomation</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egoe UI"/>
                <a:ea typeface="Source Sans Pro"/>
                <a:cs typeface="Segoe UI"/>
              </a:rPr>
              <a:t> </a:t>
            </a:r>
            <a:r>
              <a:rPr lang="en-US" dirty="0">
                <a:latin typeface="Segoe UI"/>
                <a:ea typeface="Source Sans Pro"/>
                <a:cs typeface="Segoe UI"/>
              </a:rPr>
              <a:t>Treat fever with PARACETAMOL</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egoe UI"/>
                <a:ea typeface="Source Sans Pro"/>
                <a:cs typeface="Segoe UI"/>
              </a:rPr>
              <a:t> </a:t>
            </a:r>
            <a:r>
              <a:rPr lang="en-US" dirty="0">
                <a:latin typeface="Segoe UI"/>
                <a:ea typeface="Source Sans Pro"/>
                <a:cs typeface="Segoe UI"/>
              </a:rPr>
              <a:t>For severe temperature elevation, spay with cool mist, give IV FLUIDS, avoid shivering.</a:t>
            </a:r>
          </a:p>
          <a:p>
            <a:endParaRPr lang="en-US" dirty="0"/>
          </a:p>
        </p:txBody>
      </p:sp>
      <p:pic>
        <p:nvPicPr>
          <p:cNvPr id="4" name="Picture 3">
            <a:extLst>
              <a:ext uri="{FF2B5EF4-FFF2-40B4-BE49-F238E27FC236}">
                <a16:creationId xmlns:a16="http://schemas.microsoft.com/office/drawing/2014/main" id="{B253DA06-1179-0E6C-DA18-3D82AFA6DB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2801" y="4050899"/>
            <a:ext cx="3718034" cy="2593572"/>
          </a:xfrm>
          <a:prstGeom prst="rect">
            <a:avLst/>
          </a:prstGeom>
        </p:spPr>
      </p:pic>
    </p:spTree>
    <p:extLst>
      <p:ext uri="{BB962C8B-B14F-4D97-AF65-F5344CB8AC3E}">
        <p14:creationId xmlns:p14="http://schemas.microsoft.com/office/powerpoint/2010/main" val="2167564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72" y="330749"/>
            <a:ext cx="10515600" cy="1325563"/>
          </a:xfrm>
        </p:spPr>
        <p:txBody>
          <a:bodyPr>
            <a:normAutofit/>
          </a:bodyPr>
          <a:lstStyle/>
          <a:p>
            <a:r>
              <a:rPr lang="en-US" dirty="0">
                <a:solidFill>
                  <a:schemeClr val="accent1">
                    <a:lumMod val="50000"/>
                  </a:schemeClr>
                </a:solidFill>
                <a:latin typeface="Source Sans Pro"/>
                <a:ea typeface="Source Sans Pro"/>
              </a:rPr>
              <a:t>Management</a:t>
            </a:r>
            <a:endParaRPr lang="en-US" sz="4000" dirty="0">
              <a:solidFill>
                <a:schemeClr val="accent1">
                  <a:lumMod val="50000"/>
                </a:schemeClr>
              </a:solidFill>
              <a:latin typeface="Source Sans Pro"/>
              <a:ea typeface="Source Sans Pro"/>
            </a:endParaRPr>
          </a:p>
        </p:txBody>
      </p:sp>
      <p:sp>
        <p:nvSpPr>
          <p:cNvPr id="3" name="Content Placeholder 2"/>
          <p:cNvSpPr>
            <a:spLocks noGrp="1"/>
          </p:cNvSpPr>
          <p:nvPr>
            <p:ph idx="1"/>
          </p:nvPr>
        </p:nvSpPr>
        <p:spPr>
          <a:xfrm>
            <a:off x="838200" y="1769151"/>
            <a:ext cx="10515600" cy="5027353"/>
          </a:xfrm>
        </p:spPr>
        <p:txBody>
          <a:bodyPr vert="horz" lIns="91440" tIns="45720" rIns="91440" bIns="45720" rtlCol="0" anchor="t">
            <a:normAutofit/>
          </a:bodyPr>
          <a:lstStyle/>
          <a:p>
            <a:pPr marL="0" indent="0">
              <a:lnSpc>
                <a:spcPct val="100000"/>
              </a:lnSpc>
              <a:spcBef>
                <a:spcPts val="0"/>
              </a:spcBef>
              <a:buNone/>
            </a:pPr>
            <a:r>
              <a:rPr lang="en-US" dirty="0">
                <a:latin typeface="Source Sans Pro"/>
                <a:ea typeface="Source Sans Pro"/>
              </a:rPr>
              <a:t>If suspected </a:t>
            </a:r>
            <a:r>
              <a:rPr lang="en-US" b="1" dirty="0">
                <a:latin typeface="Source Sans Pro"/>
                <a:ea typeface="Source Sans Pro"/>
              </a:rPr>
              <a:t>hypothermia</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Move to warm environment.</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Remove wet clothing.</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Warm with blankets.</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Give warm IV FLUIDS.</a:t>
            </a:r>
          </a:p>
          <a:p>
            <a:pPr>
              <a:lnSpc>
                <a:spcPct val="100000"/>
              </a:lnSpc>
              <a:spcBef>
                <a:spcPts val="0"/>
              </a:spcBef>
            </a:pPr>
            <a:endParaRPr lang="en-US" dirty="0"/>
          </a:p>
          <a:p>
            <a:pPr marL="0" indent="0">
              <a:lnSpc>
                <a:spcPct val="100000"/>
              </a:lnSpc>
              <a:spcBef>
                <a:spcPts val="0"/>
              </a:spcBef>
              <a:buNone/>
            </a:pPr>
            <a:r>
              <a:rPr lang="en-US" dirty="0">
                <a:latin typeface="Source Sans Pro"/>
                <a:ea typeface="Source Sans Pro"/>
              </a:rPr>
              <a:t>If </a:t>
            </a:r>
            <a:r>
              <a:rPr lang="en-US" b="1" dirty="0">
                <a:latin typeface="Source Sans Pro"/>
                <a:ea typeface="Source Sans Pro"/>
              </a:rPr>
              <a:t>suspected bleeding </a:t>
            </a:r>
            <a:r>
              <a:rPr lang="en-US" dirty="0">
                <a:latin typeface="Source Sans Pro"/>
                <a:ea typeface="Source Sans Pro"/>
              </a:rPr>
              <a:t>or </a:t>
            </a:r>
            <a:r>
              <a:rPr lang="en-US" b="1" dirty="0">
                <a:latin typeface="Source Sans Pro"/>
                <a:ea typeface="Source Sans Pro"/>
              </a:rPr>
              <a:t>increased pressure on the brain</a:t>
            </a:r>
            <a:endParaRPr lang="en-US" dirty="0">
              <a:latin typeface="Source Sans Pro"/>
              <a:ea typeface="Source Sans Pro"/>
            </a:endParaRP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ELEVATE the head of the bed 30 degrees if no trauma.</a:t>
            </a:r>
          </a:p>
          <a:p>
            <a:pPr marL="457200" lvl="1" indent="0">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If trauma is suspected, ensure SPINAL IMMOBILIZATION.</a:t>
            </a:r>
          </a:p>
          <a:p>
            <a:pPr>
              <a:lnSpc>
                <a:spcPct val="100000"/>
              </a:lnSpc>
              <a:spcBef>
                <a:spcPts val="0"/>
              </a:spcBef>
            </a:pPr>
            <a:endParaRPr lang="en-US" dirty="0"/>
          </a:p>
          <a:p>
            <a:pPr lvl="1">
              <a:lnSpc>
                <a:spcPct val="100000"/>
              </a:lnSpc>
              <a:spcBef>
                <a:spcPts val="0"/>
              </a:spcBef>
            </a:pPr>
            <a:endParaRPr lang="en-US" dirty="0"/>
          </a:p>
          <a:p>
            <a:pPr lvl="1">
              <a:lnSpc>
                <a:spcPct val="100000"/>
              </a:lnSpc>
              <a:spcBef>
                <a:spcPts val="0"/>
              </a:spcBef>
            </a:pPr>
            <a:endParaRPr lang="en-US" dirty="0"/>
          </a:p>
          <a:p>
            <a:pPr>
              <a:lnSpc>
                <a:spcPct val="100000"/>
              </a:lnSpc>
              <a:spcBef>
                <a:spcPts val="0"/>
              </a:spcBef>
            </a:pPr>
            <a:endParaRPr lang="en-US" dirty="0"/>
          </a:p>
        </p:txBody>
      </p:sp>
      <p:pic>
        <p:nvPicPr>
          <p:cNvPr id="4" name="Picture 4" descr="A picture containing diagram&#10;&#10;Description automatically generated">
            <a:extLst>
              <a:ext uri="{FF2B5EF4-FFF2-40B4-BE49-F238E27FC236}">
                <a16:creationId xmlns:a16="http://schemas.microsoft.com/office/drawing/2014/main" id="{A6BB8FA8-BFF5-7E86-E8AA-52A3FFF764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4593" y="1184529"/>
            <a:ext cx="3651812" cy="2547378"/>
          </a:xfrm>
          <a:prstGeom prst="rect">
            <a:avLst/>
          </a:prstGeom>
        </p:spPr>
      </p:pic>
    </p:spTree>
    <p:extLst>
      <p:ext uri="{BB962C8B-B14F-4D97-AF65-F5344CB8AC3E}">
        <p14:creationId xmlns:p14="http://schemas.microsoft.com/office/powerpoint/2010/main" val="899817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picture containing icon&#10;&#10;Description automatically generated">
            <a:extLst>
              <a:ext uri="{FF2B5EF4-FFF2-40B4-BE49-F238E27FC236}">
                <a16:creationId xmlns:a16="http://schemas.microsoft.com/office/drawing/2014/main" id="{AC06DD8E-ACBB-C6C5-6D52-C332861E76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40887" y="1095140"/>
            <a:ext cx="3182942" cy="2219791"/>
          </a:xfrm>
          <a:prstGeom prst="rect">
            <a:avLst/>
          </a:prstGeom>
        </p:spPr>
      </p:pic>
      <p:sp>
        <p:nvSpPr>
          <p:cNvPr id="2" name="Title 1"/>
          <p:cNvSpPr>
            <a:spLocks noGrp="1"/>
          </p:cNvSpPr>
          <p:nvPr>
            <p:ph type="title"/>
          </p:nvPr>
        </p:nvSpPr>
        <p:spPr/>
        <p:txBody>
          <a:bodyPr>
            <a:normAutofit/>
          </a:bodyPr>
          <a:lstStyle/>
          <a:p>
            <a:r>
              <a:rPr lang="en-US" dirty="0">
                <a:solidFill>
                  <a:srgbClr val="1F3864"/>
                </a:solidFill>
              </a:rPr>
              <a:t>Management</a:t>
            </a:r>
            <a:endParaRPr lang="en-US" sz="4000" dirty="0">
              <a:solidFill>
                <a:srgbClr val="1F3864"/>
              </a:solidFill>
            </a:endParaRPr>
          </a:p>
        </p:txBody>
      </p:sp>
      <p:sp>
        <p:nvSpPr>
          <p:cNvPr id="3" name="Content Placeholder 2"/>
          <p:cNvSpPr>
            <a:spLocks noGrp="1"/>
          </p:cNvSpPr>
          <p:nvPr>
            <p:ph idx="1"/>
          </p:nvPr>
        </p:nvSpPr>
        <p:spPr>
          <a:xfrm>
            <a:off x="838200" y="1769151"/>
            <a:ext cx="10515600" cy="5027353"/>
          </a:xfrm>
        </p:spPr>
        <p:txBody>
          <a:bodyPr vert="horz" lIns="91440" tIns="45720" rIns="91440" bIns="45720" rtlCol="0" anchor="t">
            <a:normAutofit/>
          </a:bodyPr>
          <a:lstStyle/>
          <a:p>
            <a:pPr marL="0" indent="0">
              <a:lnSpc>
                <a:spcPct val="100000"/>
              </a:lnSpc>
              <a:spcBef>
                <a:spcPts val="0"/>
              </a:spcBef>
              <a:buNone/>
            </a:pPr>
            <a:r>
              <a:rPr lang="en-US" dirty="0">
                <a:latin typeface="Source Sans Pro"/>
                <a:ea typeface="Source Sans Pro"/>
              </a:rPr>
              <a:t>If suspected </a:t>
            </a:r>
            <a:r>
              <a:rPr lang="en-US" b="1" dirty="0">
                <a:latin typeface="Source Sans Pro"/>
                <a:ea typeface="Source Sans Pro"/>
              </a:rPr>
              <a:t>opioid overdose</a:t>
            </a:r>
            <a:r>
              <a:rPr lang="en-US" dirty="0">
                <a:latin typeface="Source Sans Pro"/>
                <a:ea typeface="Source Sans Pro"/>
              </a:rPr>
              <a:t> </a:t>
            </a:r>
            <a:endParaRPr lang="en-US" dirty="0"/>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Give NALOXONE by IV or IM.</a:t>
            </a:r>
          </a:p>
          <a:p>
            <a:pPr lvl="2">
              <a:lnSpc>
                <a:spcPct val="100000"/>
              </a:lnSpc>
              <a:spcBef>
                <a:spcPts val="0"/>
              </a:spcBef>
            </a:pPr>
            <a:r>
              <a:rPr lang="en-US" sz="2400" dirty="0">
                <a:latin typeface="Source Sans Pro"/>
                <a:ea typeface="Source Sans Pro"/>
              </a:rPr>
              <a:t>Naloxone only lasts one hour while most opioids last longer</a:t>
            </a:r>
            <a:r>
              <a:rPr lang="en-US" dirty="0">
                <a:latin typeface="Source Sans Pro"/>
                <a:ea typeface="Source Sans Pro"/>
              </a:rPr>
              <a:t>.</a:t>
            </a:r>
            <a:endParaRPr lang="en-US" sz="2400" dirty="0">
              <a:latin typeface="Source Sans Pro"/>
              <a:ea typeface="Source Sans Pro"/>
            </a:endParaRPr>
          </a:p>
          <a:p>
            <a:pPr lvl="2">
              <a:lnSpc>
                <a:spcPct val="100000"/>
              </a:lnSpc>
              <a:spcBef>
                <a:spcPts val="0"/>
              </a:spcBef>
            </a:pPr>
            <a:r>
              <a:rPr lang="en-US" sz="2400" dirty="0">
                <a:latin typeface="Source Sans Pro"/>
                <a:ea typeface="Source Sans Pro"/>
              </a:rPr>
              <a:t>Consider the need for re-dosing</a:t>
            </a:r>
            <a:r>
              <a:rPr lang="en-US" dirty="0">
                <a:latin typeface="Source Sans Pro"/>
                <a:ea typeface="Source Sans Pro"/>
              </a:rPr>
              <a:t>.</a:t>
            </a:r>
            <a:endParaRPr lang="en-US" sz="2400" dirty="0">
              <a:latin typeface="Source Sans Pro"/>
              <a:ea typeface="Source Sans Pro"/>
            </a:endParaRPr>
          </a:p>
          <a:p>
            <a:pPr lvl="2">
              <a:lnSpc>
                <a:spcPct val="100000"/>
              </a:lnSpc>
              <a:spcBef>
                <a:spcPts val="0"/>
              </a:spcBef>
            </a:pPr>
            <a:endParaRPr lang="en-US" dirty="0"/>
          </a:p>
          <a:p>
            <a:pPr marL="0" indent="0">
              <a:lnSpc>
                <a:spcPct val="100000"/>
              </a:lnSpc>
              <a:spcBef>
                <a:spcPts val="0"/>
              </a:spcBef>
              <a:buNone/>
            </a:pPr>
            <a:r>
              <a:rPr lang="en-US" dirty="0">
                <a:latin typeface="Source Sans Pro"/>
                <a:ea typeface="Source Sans Pro"/>
              </a:rPr>
              <a:t>If active </a:t>
            </a:r>
            <a:r>
              <a:rPr lang="en-US" b="1" dirty="0">
                <a:latin typeface="Source Sans Pro"/>
                <a:ea typeface="Source Sans Pro"/>
              </a:rPr>
              <a:t>seizure/convulsions</a:t>
            </a:r>
            <a:endParaRPr lang="en-US" dirty="0">
              <a:latin typeface="Source Sans Pro"/>
              <a:ea typeface="Source Sans Pro"/>
            </a:endParaRP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Treat with BENZODIAZEPINE, monitor closely for slow breathing.</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CHECK glucose or give GLUCOSE if unable to check.</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Place patient in the recovery position (if no trauma).</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If patient continues to seize or does not wake up, TRANSFER and MONITOR airway.</a:t>
            </a:r>
            <a:endParaRPr lang="en-US" dirty="0"/>
          </a:p>
          <a:p>
            <a:pPr lvl="3">
              <a:lnSpc>
                <a:spcPct val="100000"/>
              </a:lnSpc>
              <a:spcBef>
                <a:spcPts val="0"/>
              </a:spcBef>
            </a:pPr>
            <a:endParaRPr lang="en-US" sz="2600" dirty="0"/>
          </a:p>
          <a:p>
            <a:pPr lvl="2">
              <a:lnSpc>
                <a:spcPct val="100000"/>
              </a:lnSpc>
              <a:spcBef>
                <a:spcPts val="0"/>
              </a:spcBef>
            </a:pPr>
            <a:endParaRPr lang="en-US" sz="2600" dirty="0"/>
          </a:p>
          <a:p>
            <a:pPr lvl="2">
              <a:lnSpc>
                <a:spcPct val="100000"/>
              </a:lnSpc>
              <a:spcBef>
                <a:spcPts val="0"/>
              </a:spcBef>
            </a:pPr>
            <a:endParaRPr lang="en-US" sz="2600" dirty="0"/>
          </a:p>
          <a:p>
            <a:pPr>
              <a:lnSpc>
                <a:spcPct val="100000"/>
              </a:lnSpc>
              <a:spcBef>
                <a:spcPts val="0"/>
              </a:spcBef>
            </a:pPr>
            <a:endParaRPr lang="en-US" dirty="0"/>
          </a:p>
        </p:txBody>
      </p:sp>
    </p:spTree>
    <p:extLst>
      <p:ext uri="{BB962C8B-B14F-4D97-AF65-F5344CB8AC3E}">
        <p14:creationId xmlns:p14="http://schemas.microsoft.com/office/powerpoint/2010/main" val="2862060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855"/>
            <a:ext cx="10515600" cy="1325563"/>
          </a:xfrm>
        </p:spPr>
        <p:txBody>
          <a:bodyPr>
            <a:normAutofit/>
          </a:bodyPr>
          <a:lstStyle/>
          <a:p>
            <a:r>
              <a:rPr lang="en-US" dirty="0">
                <a:solidFill>
                  <a:srgbClr val="1F3864"/>
                </a:solidFill>
              </a:rPr>
              <a:t>Management</a:t>
            </a:r>
            <a:endParaRPr lang="en-US" sz="4000" dirty="0">
              <a:solidFill>
                <a:srgbClr val="1F3864"/>
              </a:solidFill>
            </a:endParaRPr>
          </a:p>
        </p:txBody>
      </p:sp>
      <p:sp>
        <p:nvSpPr>
          <p:cNvPr id="3" name="Content Placeholder 2"/>
          <p:cNvSpPr>
            <a:spLocks noGrp="1"/>
          </p:cNvSpPr>
          <p:nvPr>
            <p:ph idx="1"/>
          </p:nvPr>
        </p:nvSpPr>
        <p:spPr>
          <a:xfrm>
            <a:off x="838200" y="1419826"/>
            <a:ext cx="10937033" cy="5027353"/>
          </a:xfrm>
        </p:spPr>
        <p:txBody>
          <a:bodyPr vert="horz" lIns="91440" tIns="45720" rIns="91440" bIns="45720" rtlCol="0" anchor="t">
            <a:normAutofit/>
          </a:bodyPr>
          <a:lstStyle/>
          <a:p>
            <a:pPr marL="0" indent="0">
              <a:lnSpc>
                <a:spcPct val="100000"/>
              </a:lnSpc>
              <a:spcBef>
                <a:spcPts val="0"/>
              </a:spcBef>
              <a:buNone/>
            </a:pPr>
            <a:r>
              <a:rPr lang="en-US" dirty="0">
                <a:latin typeface="Source Sans Pro"/>
                <a:ea typeface="Source Sans Pro"/>
              </a:rPr>
              <a:t>If </a:t>
            </a:r>
            <a:r>
              <a:rPr lang="en-US" b="1" dirty="0">
                <a:latin typeface="Source Sans Pro"/>
                <a:ea typeface="Source Sans Pro"/>
              </a:rPr>
              <a:t>pregnant with active seizure/convulsion</a:t>
            </a:r>
            <a:endParaRPr lang="en-US" dirty="0">
              <a:latin typeface="Source Sans Pro"/>
              <a:ea typeface="Source Sans Pro"/>
            </a:endParaRP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This could be </a:t>
            </a:r>
            <a:r>
              <a:rPr lang="en-US" dirty="0">
                <a:solidFill>
                  <a:schemeClr val="accent2"/>
                </a:solidFill>
                <a:latin typeface="Source Sans Pro"/>
                <a:ea typeface="Source Sans Pro"/>
              </a:rPr>
              <a:t>eclampsia.</a:t>
            </a:r>
            <a:endParaRPr lang="en-US" u="sng" dirty="0">
              <a:solidFill>
                <a:schemeClr val="accent2"/>
              </a:solidFill>
              <a:latin typeface="Source Sans Pro"/>
              <a:ea typeface="Source Sans Pro"/>
            </a:endParaRP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Arrange for rapid TRANSFER/HANDOVER to specialist unit.</a:t>
            </a:r>
            <a:endParaRPr lang="en-US" u="sng" dirty="0">
              <a:solidFill>
                <a:srgbClr val="FF0000"/>
              </a:solidFill>
              <a:latin typeface="Source Sans Pro"/>
              <a:ea typeface="Source Sans Pro"/>
            </a:endParaRP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Give MAGNESIUM SULPHATE.</a:t>
            </a:r>
            <a:endParaRPr lang="en-US" dirty="0"/>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MONITOR closely for magnesium toxicity.</a:t>
            </a:r>
            <a:endParaRPr lang="en-US" dirty="0"/>
          </a:p>
          <a:p>
            <a:pPr lvl="2">
              <a:lnSpc>
                <a:spcPct val="100000"/>
              </a:lnSpc>
              <a:spcBef>
                <a:spcPts val="0"/>
              </a:spcBef>
            </a:pPr>
            <a:r>
              <a:rPr lang="en-US" dirty="0">
                <a:latin typeface="Source Sans Pro"/>
                <a:ea typeface="Source Sans Pro"/>
              </a:rPr>
              <a:t>Hypotension, abnormal heart rhythm, coma, respiratory depression, muscle weakness, confusion, nausea, vomiting, flushing</a:t>
            </a:r>
          </a:p>
          <a:p>
            <a:pPr lvl="3">
              <a:lnSpc>
                <a:spcPct val="100000"/>
              </a:lnSpc>
              <a:spcBef>
                <a:spcPts val="0"/>
              </a:spcBef>
            </a:pPr>
            <a:r>
              <a:rPr lang="en-US" dirty="0">
                <a:latin typeface="Source Sans Pro"/>
                <a:ea typeface="Source Sans Pro"/>
              </a:rPr>
              <a:t>If these occur, do not give additional magnesium.</a:t>
            </a:r>
            <a:endParaRPr lang="en-US" dirty="0"/>
          </a:p>
          <a:p>
            <a:pPr marL="0" indent="0">
              <a:lnSpc>
                <a:spcPct val="100000"/>
              </a:lnSpc>
              <a:spcBef>
                <a:spcPts val="0"/>
              </a:spcBef>
              <a:buNone/>
            </a:pPr>
            <a:endParaRPr lang="en-US" dirty="0"/>
          </a:p>
          <a:p>
            <a:pPr marL="0" indent="0">
              <a:lnSpc>
                <a:spcPct val="100000"/>
              </a:lnSpc>
              <a:spcBef>
                <a:spcPts val="0"/>
              </a:spcBef>
              <a:buNone/>
            </a:pPr>
            <a:r>
              <a:rPr lang="en-US" dirty="0">
                <a:latin typeface="Source Sans Pro"/>
                <a:ea typeface="Source Sans Pro"/>
              </a:rPr>
              <a:t>If suspected </a:t>
            </a:r>
            <a:r>
              <a:rPr lang="en-US" b="1" dirty="0">
                <a:latin typeface="Source Sans Pro"/>
                <a:ea typeface="Source Sans Pro"/>
              </a:rPr>
              <a:t>alcohol withdrawal with seizure/convulsion</a:t>
            </a:r>
            <a:endParaRPr lang="en-US" dirty="0">
              <a:latin typeface="Source Sans Pro"/>
              <a:ea typeface="Source Sans Pro"/>
            </a:endParaRP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Always </a:t>
            </a:r>
            <a:r>
              <a:rPr lang="en-US" dirty="0">
                <a:solidFill>
                  <a:schemeClr val="accent2"/>
                </a:solidFill>
                <a:latin typeface="Source Sans Pro"/>
                <a:ea typeface="Source Sans Pro"/>
              </a:rPr>
              <a:t>check glucose </a:t>
            </a:r>
            <a:r>
              <a:rPr lang="en-US" dirty="0">
                <a:latin typeface="Source Sans Pro"/>
                <a:ea typeface="Source Sans Pro"/>
              </a:rPr>
              <a:t>and give as needed.</a:t>
            </a:r>
            <a:endParaRPr lang="en-US" dirty="0"/>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Give a BENZODIAZEPINE.</a:t>
            </a:r>
            <a:endParaRPr lang="en-US" dirty="0"/>
          </a:p>
          <a:p>
            <a:pPr>
              <a:lnSpc>
                <a:spcPct val="100000"/>
              </a:lnSpc>
              <a:spcBef>
                <a:spcPts val="0"/>
              </a:spcBef>
            </a:pPr>
            <a:endParaRPr lang="en-US" dirty="0"/>
          </a:p>
          <a:p>
            <a:pPr marL="0" indent="0">
              <a:lnSpc>
                <a:spcPct val="100000"/>
              </a:lnSpc>
              <a:spcBef>
                <a:spcPts val="0"/>
              </a:spcBef>
              <a:buNone/>
            </a:pPr>
            <a:endParaRPr lang="en-US" dirty="0"/>
          </a:p>
          <a:p>
            <a:pPr lvl="1">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lvl="1">
              <a:lnSpc>
                <a:spcPct val="100000"/>
              </a:lnSpc>
              <a:spcBef>
                <a:spcPts val="0"/>
              </a:spcBef>
            </a:pPr>
            <a:endParaRPr lang="en-US" dirty="0"/>
          </a:p>
          <a:p>
            <a:pPr lvl="1">
              <a:lnSpc>
                <a:spcPct val="100000"/>
              </a:lnSpc>
              <a:spcBef>
                <a:spcPts val="0"/>
              </a:spcBef>
            </a:pPr>
            <a:endParaRPr lang="en-US" dirty="0"/>
          </a:p>
          <a:p>
            <a:pPr>
              <a:lnSpc>
                <a:spcPct val="100000"/>
              </a:lnSpc>
              <a:spcBef>
                <a:spcPts val="0"/>
              </a:spcBef>
            </a:pPr>
            <a:endParaRPr lang="en-US" dirty="0"/>
          </a:p>
        </p:txBody>
      </p:sp>
      <p:pic>
        <p:nvPicPr>
          <p:cNvPr id="4" name="Picture 5" descr="A picture containing text&#10;&#10;Description automatically generated">
            <a:extLst>
              <a:ext uri="{FF2B5EF4-FFF2-40B4-BE49-F238E27FC236}">
                <a16:creationId xmlns:a16="http://schemas.microsoft.com/office/drawing/2014/main" id="{8F99EC63-25C8-687C-B71E-FB19B2460B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0968" y="-161366"/>
            <a:ext cx="3939738" cy="2741181"/>
          </a:xfrm>
          <a:prstGeom prst="rect">
            <a:avLst/>
          </a:prstGeom>
        </p:spPr>
      </p:pic>
    </p:spTree>
    <p:extLst>
      <p:ext uri="{BB962C8B-B14F-4D97-AF65-F5344CB8AC3E}">
        <p14:creationId xmlns:p14="http://schemas.microsoft.com/office/powerpoint/2010/main" val="957560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Management</a:t>
            </a:r>
          </a:p>
        </p:txBody>
      </p:sp>
      <p:sp>
        <p:nvSpPr>
          <p:cNvPr id="3" name="Content Placeholder 2"/>
          <p:cNvSpPr>
            <a:spLocks noGrp="1"/>
          </p:cNvSpPr>
          <p:nvPr>
            <p:ph idx="1"/>
          </p:nvPr>
        </p:nvSpPr>
        <p:spPr>
          <a:xfrm>
            <a:off x="838200" y="1451910"/>
            <a:ext cx="10937033" cy="5027353"/>
          </a:xfrm>
        </p:spPr>
        <p:txBody>
          <a:bodyPr vert="horz" lIns="91440" tIns="45720" rIns="91440" bIns="45720" rtlCol="0" anchor="t">
            <a:normAutofit/>
          </a:bodyPr>
          <a:lstStyle/>
          <a:p>
            <a:pPr marL="0" indent="0">
              <a:lnSpc>
                <a:spcPct val="100000"/>
              </a:lnSpc>
              <a:spcBef>
                <a:spcPts val="0"/>
              </a:spcBef>
              <a:buNone/>
            </a:pPr>
            <a:r>
              <a:rPr lang="en-US" dirty="0">
                <a:latin typeface="Source Sans Pro"/>
                <a:ea typeface="Source Sans Pro"/>
              </a:rPr>
              <a:t>If suspected </a:t>
            </a:r>
            <a:r>
              <a:rPr lang="en-US" b="1" dirty="0">
                <a:latin typeface="Source Sans Pro"/>
                <a:ea typeface="Source Sans Pro"/>
              </a:rPr>
              <a:t>poisoning or envenomation</a:t>
            </a:r>
            <a:endParaRPr lang="en-US" dirty="0">
              <a:latin typeface="Source Sans Pro"/>
              <a:ea typeface="Source Sans Pro"/>
            </a:endParaRP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Try to identify the poison.</a:t>
            </a:r>
            <a:endParaRPr lang="en-US" dirty="0"/>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Arrange for HANDOVER/TRANSFER to </a:t>
            </a:r>
            <a:r>
              <a:rPr lang="en-US" dirty="0" err="1">
                <a:latin typeface="Source Sans Pro"/>
                <a:ea typeface="Source Sans Pro"/>
              </a:rPr>
              <a:t>centre</a:t>
            </a:r>
            <a:r>
              <a:rPr lang="en-US" dirty="0">
                <a:latin typeface="Source Sans Pro"/>
                <a:ea typeface="Source Sans Pro"/>
              </a:rPr>
              <a:t> that can manage poisoning and advanced airway.</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If pesticide poisoning suspected, decontaminate and monitor airway for secretions.</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Snake bites should be treated per WOUND MANAGEMENT and referred for possible ANTIVENOM.</a:t>
            </a:r>
          </a:p>
          <a:p>
            <a:pPr>
              <a:lnSpc>
                <a:spcPct val="100000"/>
              </a:lnSpc>
              <a:spcBef>
                <a:spcPts val="0"/>
              </a:spcBef>
            </a:pPr>
            <a:endParaRPr lang="en-US" dirty="0"/>
          </a:p>
          <a:p>
            <a:pPr marL="0" indent="0">
              <a:lnSpc>
                <a:spcPct val="100000"/>
              </a:lnSpc>
              <a:spcBef>
                <a:spcPts val="0"/>
              </a:spcBef>
              <a:buNone/>
            </a:pPr>
            <a:r>
              <a:rPr lang="en-US" dirty="0">
                <a:latin typeface="Source Sans Pro"/>
                <a:ea typeface="Source Sans Pro"/>
              </a:rPr>
              <a:t>If suspected </a:t>
            </a:r>
            <a:r>
              <a:rPr lang="en-US" b="1" dirty="0">
                <a:latin typeface="Source Sans Pro"/>
                <a:ea typeface="Source Sans Pro"/>
              </a:rPr>
              <a:t>rabies</a:t>
            </a:r>
            <a:r>
              <a:rPr lang="en-US" dirty="0">
                <a:latin typeface="Source Sans Pro"/>
                <a:ea typeface="Source Sans Pro"/>
              </a:rPr>
              <a:t> </a:t>
            </a:r>
            <a:endParaRPr lang="en-US" dirty="0"/>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There is no specific treatment for rabies.</a:t>
            </a:r>
          </a:p>
          <a:p>
            <a:pPr marL="457200" lvl="1" indent="0">
              <a:lnSpc>
                <a:spcPct val="100000"/>
              </a:lnSpc>
              <a:spcBef>
                <a:spcPts val="0"/>
              </a:spcBef>
              <a:buNone/>
            </a:pPr>
            <a:r>
              <a:rPr lang="en-US" sz="2000" dirty="0">
                <a:latin typeface="Wingdings"/>
                <a:ea typeface="Source Sans Pro"/>
                <a:sym typeface="Wingdings"/>
              </a:rPr>
              <a:t></a:t>
            </a:r>
            <a:r>
              <a:rPr lang="en-US" sz="2000" dirty="0">
                <a:latin typeface="Source Sans Pro"/>
                <a:ea typeface="Source Sans Pro"/>
              </a:rPr>
              <a:t> </a:t>
            </a:r>
            <a:r>
              <a:rPr lang="en-US" dirty="0">
                <a:latin typeface="Source Sans Pro"/>
                <a:ea typeface="Source Sans Pro"/>
              </a:rPr>
              <a:t>Symptomatic rabies is almost always fatal.</a:t>
            </a:r>
          </a:p>
          <a:p>
            <a:pPr lvl="1">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lvl="1">
              <a:lnSpc>
                <a:spcPct val="100000"/>
              </a:lnSpc>
              <a:spcBef>
                <a:spcPts val="0"/>
              </a:spcBef>
            </a:pPr>
            <a:endParaRPr lang="en-US" dirty="0"/>
          </a:p>
          <a:p>
            <a:pPr lvl="1">
              <a:lnSpc>
                <a:spcPct val="100000"/>
              </a:lnSpc>
              <a:spcBef>
                <a:spcPts val="0"/>
              </a:spcBef>
            </a:pPr>
            <a:endParaRPr lang="en-US" dirty="0"/>
          </a:p>
          <a:p>
            <a:pPr>
              <a:lnSpc>
                <a:spcPct val="100000"/>
              </a:lnSpc>
              <a:spcBef>
                <a:spcPts val="0"/>
              </a:spcBef>
            </a:pPr>
            <a:endParaRPr lang="en-US" dirty="0"/>
          </a:p>
        </p:txBody>
      </p:sp>
      <p:pic>
        <p:nvPicPr>
          <p:cNvPr id="4" name="Picture 3">
            <a:extLst>
              <a:ext uri="{FF2B5EF4-FFF2-40B4-BE49-F238E27FC236}">
                <a16:creationId xmlns:a16="http://schemas.microsoft.com/office/drawing/2014/main" id="{22EC420B-9F61-7B00-0B43-F8591FFE8E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4440" y="3832024"/>
            <a:ext cx="3381347" cy="2358711"/>
          </a:xfrm>
          <a:prstGeom prst="rect">
            <a:avLst/>
          </a:prstGeom>
        </p:spPr>
      </p:pic>
    </p:spTree>
    <p:extLst>
      <p:ext uri="{BB962C8B-B14F-4D97-AF65-F5344CB8AC3E}">
        <p14:creationId xmlns:p14="http://schemas.microsoft.com/office/powerpoint/2010/main" val="39865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1F3864"/>
                </a:solidFill>
                <a:latin typeface="Source Sans Pro"/>
                <a:ea typeface="Source Sans Pro"/>
                <a:cs typeface="Calibri Light"/>
              </a:rPr>
              <a:t>The ABCDE Approach </a:t>
            </a:r>
            <a:endParaRPr lang="en-US" sz="4000" dirty="0">
              <a:solidFill>
                <a:srgbClr val="1F3864"/>
              </a:solidFill>
              <a:cs typeface="Calibri Light" charset="0"/>
            </a:endParaRPr>
          </a:p>
        </p:txBody>
      </p:sp>
      <p:sp>
        <p:nvSpPr>
          <p:cNvPr id="3" name="Content Placeholder 2"/>
          <p:cNvSpPr>
            <a:spLocks noGrp="1"/>
          </p:cNvSpPr>
          <p:nvPr>
            <p:ph idx="1"/>
          </p:nvPr>
        </p:nvSpPr>
        <p:spPr/>
        <p:txBody>
          <a:bodyPr vert="horz" lIns="91440" tIns="45720" rIns="91440" bIns="45720" rtlCol="0" anchor="t">
            <a:normAutofit/>
          </a:bodyPr>
          <a:lstStyle/>
          <a:p>
            <a:pPr marL="0" lvl="0" indent="0">
              <a:spcBef>
                <a:spcPts val="0"/>
              </a:spcBef>
              <a:buClr>
                <a:schemeClr val="dk1"/>
              </a:buClr>
              <a:buSzPct val="25000"/>
              <a:buNone/>
            </a:pPr>
            <a:r>
              <a:rPr lang="en-US" sz="3200" b="1" dirty="0">
                <a:solidFill>
                  <a:schemeClr val="accent2"/>
                </a:solidFill>
                <a:latin typeface="Source Sans Pro"/>
                <a:ea typeface="Source Sans Pro"/>
                <a:cs typeface="Calibri"/>
                <a:sym typeface="Calibri"/>
              </a:rPr>
              <a:t>R</a:t>
            </a:r>
            <a:r>
              <a:rPr lang="en-US" b="1" dirty="0">
                <a:solidFill>
                  <a:schemeClr val="accent2"/>
                </a:solidFill>
                <a:latin typeface="Source Sans Pro"/>
                <a:ea typeface="Source Sans Pro"/>
                <a:cs typeface="Calibri"/>
                <a:sym typeface="Lato"/>
              </a:rPr>
              <a:t>EMEMBER</a:t>
            </a:r>
            <a:r>
              <a:rPr lang="en-US" dirty="0">
                <a:solidFill>
                  <a:schemeClr val="dk1"/>
                </a:solidFill>
                <a:latin typeface="Source Sans Pro"/>
                <a:ea typeface="Source Sans Pro"/>
                <a:cs typeface="Calibri"/>
                <a:sym typeface="Lato"/>
              </a:rPr>
              <a:t> </a:t>
            </a:r>
            <a:r>
              <a:rPr lang="en-US" dirty="0">
                <a:latin typeface="Source Sans Pro"/>
                <a:ea typeface="Source Sans Pro"/>
                <a:cs typeface="Calibri"/>
                <a:sym typeface="Lato"/>
              </a:rPr>
              <a:t>…………</a:t>
            </a:r>
          </a:p>
          <a:p>
            <a:pPr marL="0" lvl="0" indent="0">
              <a:spcBef>
                <a:spcPts val="0"/>
              </a:spcBef>
              <a:buClr>
                <a:schemeClr val="dk1"/>
              </a:buClr>
              <a:buSzPct val="25000"/>
              <a:buNone/>
            </a:pPr>
            <a:endParaRPr lang="en-US" dirty="0">
              <a:cs typeface="Calibri" charset="0"/>
              <a:sym typeface="Lato"/>
            </a:endParaRPr>
          </a:p>
          <a:p>
            <a:pPr marL="0" lvl="0" indent="0">
              <a:spcBef>
                <a:spcPts val="0"/>
              </a:spcBef>
              <a:buSzPct val="25000"/>
              <a:buNone/>
            </a:pPr>
            <a:r>
              <a:rPr lang="en-US" dirty="0">
                <a:cs typeface="Calibri" charset="0"/>
                <a:sym typeface="Lato"/>
              </a:rPr>
              <a:t>Always start with the ABCDE approach AND treat life-threatening conditions.</a:t>
            </a:r>
          </a:p>
          <a:p>
            <a:pPr marL="0" lvl="0" indent="0">
              <a:spcBef>
                <a:spcPts val="0"/>
              </a:spcBef>
              <a:buSzPct val="25000"/>
              <a:buNone/>
            </a:pPr>
            <a:endParaRPr lang="en-US" dirty="0">
              <a:cs typeface="Calibri" charset="0"/>
              <a:sym typeface="Lato"/>
            </a:endParaRPr>
          </a:p>
          <a:p>
            <a:pPr marL="0" lvl="0" indent="0">
              <a:spcBef>
                <a:spcPts val="0"/>
              </a:spcBef>
              <a:buSzPct val="25000"/>
              <a:buNone/>
            </a:pPr>
            <a:r>
              <a:rPr lang="en-US" dirty="0">
                <a:cs typeface="Calibri" charset="0"/>
                <a:sym typeface="Lato"/>
              </a:rPr>
              <a:t>Then, take a </a:t>
            </a:r>
            <a:r>
              <a:rPr lang="en-US" b="1" dirty="0">
                <a:cs typeface="Calibri" charset="0"/>
                <a:sym typeface="Lato"/>
              </a:rPr>
              <a:t>SAMPLE history</a:t>
            </a:r>
            <a:r>
              <a:rPr lang="en-US" dirty="0">
                <a:cs typeface="Calibri" charset="0"/>
                <a:sym typeface="Lato"/>
              </a:rPr>
              <a:t>.</a:t>
            </a:r>
          </a:p>
          <a:p>
            <a:pPr marL="0" lvl="0" indent="0">
              <a:spcBef>
                <a:spcPts val="0"/>
              </a:spcBef>
              <a:buSzPct val="25000"/>
              <a:buNone/>
            </a:pPr>
            <a:endParaRPr lang="en-US" dirty="0">
              <a:cs typeface="Calibri" charset="0"/>
              <a:sym typeface="Lato"/>
            </a:endParaRPr>
          </a:p>
          <a:p>
            <a:pPr marL="0" lvl="0" indent="0">
              <a:spcBef>
                <a:spcPts val="0"/>
              </a:spcBef>
              <a:buSzPct val="25000"/>
              <a:buNone/>
            </a:pPr>
            <a:r>
              <a:rPr lang="en-US" dirty="0">
                <a:cs typeface="Calibri" charset="0"/>
                <a:sym typeface="Lato"/>
              </a:rPr>
              <a:t>Then, do a </a:t>
            </a:r>
            <a:r>
              <a:rPr lang="en-US" b="1" dirty="0">
                <a:cs typeface="Calibri" charset="0"/>
                <a:sym typeface="Lato"/>
              </a:rPr>
              <a:t>Secondary Examination</a:t>
            </a:r>
            <a:r>
              <a:rPr lang="en-US" dirty="0">
                <a:cs typeface="Calibri" charset="0"/>
                <a:sym typeface="Lato"/>
              </a:rPr>
              <a:t>.</a:t>
            </a:r>
          </a:p>
        </p:txBody>
      </p:sp>
      <p:pic>
        <p:nvPicPr>
          <p:cNvPr id="4" name="Picture 11">
            <a:extLst>
              <a:ext uri="{FF2B5EF4-FFF2-40B4-BE49-F238E27FC236}">
                <a16:creationId xmlns:a16="http://schemas.microsoft.com/office/drawing/2014/main" id="{968FDC05-C870-B0BD-411D-01E59B9B488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
        <p:nvSpPr>
          <p:cNvPr id="5" name="Rectangle 4">
            <a:extLst>
              <a:ext uri="{FF2B5EF4-FFF2-40B4-BE49-F238E27FC236}">
                <a16:creationId xmlns:a16="http://schemas.microsoft.com/office/drawing/2014/main" id="{AE692825-CE01-145C-C2D6-A7FF6DCBE9FE}"/>
              </a:ext>
            </a:extLst>
          </p:cNvPr>
          <p:cNvSpPr/>
          <p:nvPr/>
        </p:nvSpPr>
        <p:spPr>
          <a:xfrm>
            <a:off x="9304636" y="624552"/>
            <a:ext cx="2002715"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1786330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74"/>
            <a:ext cx="10515600" cy="1325563"/>
          </a:xfrm>
        </p:spPr>
        <p:txBody>
          <a:bodyPr>
            <a:normAutofit/>
          </a:bodyPr>
          <a:lstStyle/>
          <a:p>
            <a:r>
              <a:rPr lang="en-US" sz="4000" dirty="0">
                <a:solidFill>
                  <a:schemeClr val="accent1">
                    <a:lumMod val="50000"/>
                  </a:schemeClr>
                </a:solidFill>
              </a:rPr>
              <a:t>Management</a:t>
            </a:r>
          </a:p>
        </p:txBody>
      </p:sp>
      <p:sp>
        <p:nvSpPr>
          <p:cNvPr id="3" name="Content Placeholder 2"/>
          <p:cNvSpPr>
            <a:spLocks noGrp="1"/>
          </p:cNvSpPr>
          <p:nvPr>
            <p:ph idx="1"/>
          </p:nvPr>
        </p:nvSpPr>
        <p:spPr>
          <a:xfrm>
            <a:off x="838200" y="1253331"/>
            <a:ext cx="10515600" cy="4351338"/>
          </a:xfrm>
        </p:spPr>
        <p:txBody>
          <a:bodyPr vert="horz" lIns="91440" tIns="45720" rIns="91440" bIns="45720" rtlCol="0" anchor="t">
            <a:noAutofit/>
          </a:bodyPr>
          <a:lstStyle/>
          <a:p>
            <a:pPr marL="0" indent="0">
              <a:lnSpc>
                <a:spcPct val="100000"/>
              </a:lnSpc>
              <a:spcBef>
                <a:spcPts val="0"/>
              </a:spcBef>
              <a:buNone/>
            </a:pPr>
            <a:r>
              <a:rPr lang="en-US" sz="2400" dirty="0">
                <a:latin typeface="Source Sans Pro"/>
                <a:ea typeface="Source Sans Pro"/>
                <a:cs typeface="Roboto"/>
              </a:rPr>
              <a:t>If the patient is </a:t>
            </a:r>
            <a:r>
              <a:rPr lang="en-US" sz="2400" b="1" dirty="0">
                <a:latin typeface="Source Sans Pro"/>
                <a:ea typeface="Source Sans Pro"/>
                <a:cs typeface="Roboto"/>
              </a:rPr>
              <a:t>agitated or violent </a:t>
            </a:r>
            <a:endParaRPr lang="en-US" sz="2400" b="1" dirty="0"/>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Protect the patient from harming self, you or others.</a:t>
            </a: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Ensure you have an escape/exit route.</a:t>
            </a: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Remove potential weapons/unsafe objects.</a:t>
            </a: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Call for help.</a:t>
            </a:r>
            <a:endParaRPr lang="en-US" dirty="0"/>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Speak in a calm, soft, non-threatening tone; explain what is happening.</a:t>
            </a: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Do not confront or judge.</a:t>
            </a: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Consider causes - </a:t>
            </a:r>
            <a:r>
              <a:rPr lang="en-US" dirty="0">
                <a:solidFill>
                  <a:schemeClr val="accent2"/>
                </a:solidFill>
                <a:latin typeface="Source Sans Pro"/>
                <a:ea typeface="Source Sans Pro"/>
                <a:cs typeface="Roboto"/>
              </a:rPr>
              <a:t>c</a:t>
            </a:r>
            <a:r>
              <a:rPr lang="en-US" sz="2400" dirty="0">
                <a:solidFill>
                  <a:schemeClr val="accent2"/>
                </a:solidFill>
                <a:latin typeface="Source Sans Pro"/>
                <a:ea typeface="Source Sans Pro"/>
                <a:cs typeface="Roboto"/>
              </a:rPr>
              <a:t>heck glucose </a:t>
            </a:r>
            <a:r>
              <a:rPr lang="en-US" sz="2400" dirty="0">
                <a:latin typeface="Source Sans Pro"/>
                <a:ea typeface="Source Sans Pro"/>
                <a:cs typeface="Roboto"/>
              </a:rPr>
              <a:t>and vital signs;</a:t>
            </a:r>
            <a:r>
              <a:rPr lang="en-US" sz="2400" b="1" dirty="0">
                <a:latin typeface="Source Sans Pro"/>
                <a:ea typeface="Source Sans Pro"/>
                <a:cs typeface="Roboto"/>
              </a:rPr>
              <a:t> </a:t>
            </a:r>
            <a:r>
              <a:rPr lang="en-US" sz="2400" dirty="0">
                <a:latin typeface="Source Sans Pro"/>
                <a:ea typeface="Source Sans Pro"/>
                <a:cs typeface="Roboto"/>
              </a:rPr>
              <a:t>treat abnormalities.</a:t>
            </a:r>
            <a:endParaRPr lang="en-US" dirty="0">
              <a:latin typeface="Source Sans Pro"/>
              <a:ea typeface="Source Sans Pro"/>
              <a:cs typeface="Roboto"/>
            </a:endParaRP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Arrange for a safe HANDOVER/TRANSFER to an advanced provider.</a:t>
            </a:r>
            <a:endParaRPr lang="en-US" dirty="0"/>
          </a:p>
          <a:p>
            <a:pPr lvl="1">
              <a:lnSpc>
                <a:spcPct val="100000"/>
              </a:lnSpc>
              <a:spcBef>
                <a:spcPts val="0"/>
              </a:spcBef>
            </a:pPr>
            <a:endParaRPr lang="en-US" dirty="0">
              <a:latin typeface="Source Sans Pro"/>
              <a:ea typeface="Source Sans Pro"/>
              <a:cs typeface="Roboto"/>
            </a:endParaRPr>
          </a:p>
          <a:p>
            <a:pPr marL="0" indent="0">
              <a:lnSpc>
                <a:spcPct val="100000"/>
              </a:lnSpc>
              <a:spcBef>
                <a:spcPts val="0"/>
              </a:spcBef>
              <a:buNone/>
            </a:pPr>
            <a:r>
              <a:rPr lang="en-US" sz="2400" dirty="0">
                <a:latin typeface="Source Sans Pro"/>
                <a:ea typeface="Source Sans Pro"/>
                <a:cs typeface="Roboto"/>
              </a:rPr>
              <a:t>If </a:t>
            </a:r>
            <a:r>
              <a:rPr lang="en-US" sz="2400" b="1" dirty="0">
                <a:latin typeface="Source Sans Pro"/>
                <a:ea typeface="Source Sans Pro"/>
                <a:cs typeface="Roboto"/>
              </a:rPr>
              <a:t>suspected trauma</a:t>
            </a:r>
            <a:endParaRPr lang="en-US" sz="2400" dirty="0">
              <a:latin typeface="Source Sans Pro"/>
              <a:ea typeface="Source Sans Pro"/>
              <a:cs typeface="Roboto"/>
            </a:endParaRP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Assess GCS.</a:t>
            </a: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IMMOBILIZE the spine.</a:t>
            </a:r>
          </a:p>
          <a:p>
            <a:pPr marL="457200" lvl="1" indent="0">
              <a:lnSpc>
                <a:spcPct val="100000"/>
              </a:lnSpc>
              <a:spcBef>
                <a:spcPts val="0"/>
              </a:spcBef>
              <a:buNone/>
            </a:pPr>
            <a:r>
              <a:rPr lang="en-US" sz="2000" dirty="0">
                <a:latin typeface="Wingdings"/>
                <a:ea typeface="Source Sans Pro"/>
                <a:cs typeface="Roboto"/>
                <a:sym typeface="Wingdings"/>
              </a:rPr>
              <a:t></a:t>
            </a:r>
            <a:r>
              <a:rPr lang="en-US" sz="2000" dirty="0">
                <a:latin typeface="Source Sans Pro"/>
                <a:ea typeface="Source Sans Pro"/>
                <a:cs typeface="Roboto"/>
              </a:rPr>
              <a:t> </a:t>
            </a:r>
            <a:r>
              <a:rPr lang="en-US" dirty="0">
                <a:latin typeface="Source Sans Pro"/>
                <a:ea typeface="Source Sans Pro"/>
                <a:cs typeface="Roboto"/>
              </a:rPr>
              <a:t>CHECK for signs of increased pressure on the brain.</a:t>
            </a:r>
          </a:p>
        </p:txBody>
      </p:sp>
    </p:spTree>
    <p:extLst>
      <p:ext uri="{BB962C8B-B14F-4D97-AF65-F5344CB8AC3E}">
        <p14:creationId xmlns:p14="http://schemas.microsoft.com/office/powerpoint/2010/main" val="2308167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86" y="396227"/>
            <a:ext cx="10515600" cy="1325563"/>
          </a:xfrm>
        </p:spPr>
        <p:txBody>
          <a:bodyPr>
            <a:normAutofit/>
          </a:bodyPr>
          <a:lstStyle/>
          <a:p>
            <a:r>
              <a:rPr lang="en-US" sz="4000">
                <a:solidFill>
                  <a:srgbClr val="1F3864"/>
                </a:solidFill>
                <a:latin typeface="Source Sans Pro"/>
                <a:ea typeface="Source Sans Pro"/>
              </a:rPr>
              <a:t>Special Considerations</a:t>
            </a:r>
            <a:endParaRPr lang="en-US" sz="4000">
              <a:solidFill>
                <a:srgbClr val="1F3864"/>
              </a:solidFill>
            </a:endParaRPr>
          </a:p>
        </p:txBody>
      </p:sp>
      <p:sp>
        <p:nvSpPr>
          <p:cNvPr id="3" name="Content Placeholder 2"/>
          <p:cNvSpPr>
            <a:spLocks noGrp="1"/>
          </p:cNvSpPr>
          <p:nvPr>
            <p:ph sz="half" idx="1"/>
          </p:nvPr>
        </p:nvSpPr>
        <p:spPr>
          <a:xfrm>
            <a:off x="216160" y="1778972"/>
            <a:ext cx="5352661" cy="4351338"/>
          </a:xfrm>
        </p:spPr>
        <p:txBody>
          <a:bodyPr vert="horz" lIns="91440" tIns="45720" rIns="91440" bIns="45720" rtlCol="0" anchor="t">
            <a:noAutofit/>
          </a:bodyPr>
          <a:lstStyle/>
          <a:p>
            <a:pPr marL="0" indent="0">
              <a:lnSpc>
                <a:spcPct val="100000"/>
              </a:lnSpc>
              <a:spcBef>
                <a:spcPts val="0"/>
              </a:spcBef>
              <a:buNone/>
            </a:pPr>
            <a:r>
              <a:rPr lang="en-US" b="1" dirty="0">
                <a:latin typeface="Source Sans Pro"/>
                <a:ea typeface="Source Sans Pro"/>
              </a:rPr>
              <a:t>       Management of active convulsions</a:t>
            </a:r>
            <a:r>
              <a:rPr lang="en-US" dirty="0">
                <a:latin typeface="Source Sans Pro"/>
                <a:ea typeface="Source Sans Pro"/>
              </a:rPr>
              <a:t> </a:t>
            </a:r>
            <a:endParaRPr lang="en-US" dirty="0"/>
          </a:p>
          <a:p>
            <a:pPr lvl="1"/>
            <a:r>
              <a:rPr lang="en-US" dirty="0">
                <a:latin typeface="Source Sans Pro"/>
                <a:ea typeface="Source Sans Pro"/>
              </a:rPr>
              <a:t>Check ABCDE.</a:t>
            </a:r>
          </a:p>
          <a:p>
            <a:pPr lvl="1"/>
            <a:r>
              <a:rPr lang="en-US" dirty="0">
                <a:latin typeface="Source Sans Pro"/>
                <a:ea typeface="Source Sans Pro"/>
              </a:rPr>
              <a:t>Maintain the airway (nothing in the mouth.)</a:t>
            </a:r>
          </a:p>
          <a:p>
            <a:pPr lvl="1"/>
            <a:r>
              <a:rPr lang="en-US" dirty="0">
                <a:latin typeface="Source Sans Pro"/>
                <a:ea typeface="Source Sans Pro"/>
              </a:rPr>
              <a:t>Give OXYGEN if concern for hypoxia or prolonged convulsion.</a:t>
            </a:r>
          </a:p>
          <a:p>
            <a:pPr lvl="1"/>
            <a:r>
              <a:rPr lang="en-US" dirty="0">
                <a:latin typeface="Source Sans Pro"/>
                <a:ea typeface="Source Sans Pro"/>
              </a:rPr>
              <a:t>Place patient on their side.</a:t>
            </a:r>
          </a:p>
          <a:p>
            <a:pPr lvl="1"/>
            <a:r>
              <a:rPr lang="en-US" dirty="0">
                <a:latin typeface="Source Sans Pro"/>
                <a:ea typeface="Source Sans Pro"/>
              </a:rPr>
              <a:t>Protect the patient from harm or further injury.</a:t>
            </a:r>
          </a:p>
          <a:p>
            <a:pPr lvl="1"/>
            <a:r>
              <a:rPr lang="en-US" dirty="0">
                <a:solidFill>
                  <a:schemeClr val="accent2"/>
                </a:solidFill>
                <a:cs typeface="Arial"/>
              </a:rPr>
              <a:t>Check glucose </a:t>
            </a:r>
            <a:r>
              <a:rPr lang="en-US" dirty="0">
                <a:cs typeface="Arial"/>
              </a:rPr>
              <a:t>or give GLUCOSE if unable to check.</a:t>
            </a:r>
          </a:p>
          <a:p>
            <a:pPr lvl="1"/>
            <a:r>
              <a:rPr lang="en-US" dirty="0">
                <a:latin typeface="Source Sans Pro"/>
                <a:ea typeface="Source Sans Pro"/>
                <a:cs typeface="Arial"/>
              </a:rPr>
              <a:t>Give a BENZODIAZEPINE.</a:t>
            </a:r>
            <a:endParaRPr lang="en-US" dirty="0">
              <a:latin typeface="Arial"/>
              <a:ea typeface="Source Sans Pro"/>
              <a:cs typeface="Arial"/>
            </a:endParaRPr>
          </a:p>
          <a:p>
            <a:pPr lvl="1"/>
            <a:endParaRPr lang="en-US" dirty="0"/>
          </a:p>
          <a:p>
            <a:pPr marL="0" indent="0">
              <a:lnSpc>
                <a:spcPct val="100000"/>
              </a:lnSpc>
              <a:spcBef>
                <a:spcPts val="0"/>
              </a:spcBef>
              <a:buNone/>
            </a:pPr>
            <a:endParaRPr lang="en-US" dirty="0"/>
          </a:p>
        </p:txBody>
      </p:sp>
      <p:sp>
        <p:nvSpPr>
          <p:cNvPr id="4" name="Content Placeholder 3">
            <a:extLst>
              <a:ext uri="{FF2B5EF4-FFF2-40B4-BE49-F238E27FC236}">
                <a16:creationId xmlns:a16="http://schemas.microsoft.com/office/drawing/2014/main" id="{72CBFE60-E617-3A54-A609-2F1AAF3329A0}"/>
              </a:ext>
            </a:extLst>
          </p:cNvPr>
          <p:cNvSpPr>
            <a:spLocks noGrp="1"/>
          </p:cNvSpPr>
          <p:nvPr>
            <p:ph sz="half" idx="2"/>
          </p:nvPr>
        </p:nvSpPr>
        <p:spPr>
          <a:xfrm>
            <a:off x="5767874" y="1436850"/>
            <a:ext cx="6036905" cy="5035582"/>
          </a:xfrm>
        </p:spPr>
        <p:txBody>
          <a:bodyPr vert="horz" lIns="91440" tIns="45720" rIns="91440" bIns="45720" rtlCol="0" anchor="t">
            <a:normAutofit/>
          </a:bodyPr>
          <a:lstStyle/>
          <a:p>
            <a:pPr marL="457200" lvl="1" indent="0">
              <a:buNone/>
            </a:pPr>
            <a:endParaRPr lang="en-US" dirty="0">
              <a:cs typeface="Arial"/>
            </a:endParaRPr>
          </a:p>
          <a:p>
            <a:pPr lvl="1"/>
            <a:r>
              <a:rPr lang="en-US" dirty="0">
                <a:latin typeface="Source Sans Pro"/>
                <a:ea typeface="Source Sans Pro"/>
                <a:cs typeface="Arial"/>
              </a:rPr>
              <a:t>If pregnant and seizing </a:t>
            </a:r>
            <a:r>
              <a:rPr lang="en-US" dirty="0">
                <a:latin typeface="Source Sans Pro"/>
                <a:ea typeface="Source Sans Pro"/>
                <a:cs typeface="Arial"/>
                <a:sym typeface="Wingdings"/>
              </a:rPr>
              <a:t></a:t>
            </a:r>
            <a:r>
              <a:rPr lang="en-US" dirty="0">
                <a:latin typeface="Source Sans Pro"/>
                <a:ea typeface="Source Sans Pro"/>
                <a:cs typeface="Arial"/>
              </a:rPr>
              <a:t> give MAGNESIUM SULPHATE.</a:t>
            </a:r>
          </a:p>
          <a:p>
            <a:pPr lvl="1"/>
            <a:r>
              <a:rPr lang="en-US" dirty="0">
                <a:latin typeface="Source Sans Pro"/>
                <a:ea typeface="Source Sans Pro"/>
                <a:cs typeface="Arial"/>
              </a:rPr>
              <a:t>If no response </a:t>
            </a:r>
            <a:r>
              <a:rPr lang="en-US" dirty="0">
                <a:latin typeface="Source Sans Pro"/>
                <a:ea typeface="Source Sans Pro"/>
                <a:cs typeface="Arial"/>
                <a:sym typeface="Wingdings"/>
              </a:rPr>
              <a:t></a:t>
            </a:r>
            <a:r>
              <a:rPr lang="en-US" dirty="0">
                <a:latin typeface="Source Sans Pro"/>
                <a:ea typeface="Source Sans Pro"/>
                <a:cs typeface="Arial"/>
              </a:rPr>
              <a:t> give another dose of BENZODIAZEPINE up to 3 doses.</a:t>
            </a:r>
          </a:p>
          <a:p>
            <a:pPr lvl="1"/>
            <a:r>
              <a:rPr lang="en-US" dirty="0">
                <a:latin typeface="Source Sans Pro"/>
                <a:ea typeface="Source Sans Pro"/>
                <a:cs typeface="Arial"/>
              </a:rPr>
              <a:t>If the patient does not wake between seizure/convulsions </a:t>
            </a:r>
            <a:r>
              <a:rPr lang="en-US" dirty="0">
                <a:latin typeface="Source Sans Pro"/>
                <a:ea typeface="Source Sans Pro"/>
                <a:cs typeface="Arial"/>
                <a:sym typeface="Wingdings"/>
              </a:rPr>
              <a:t></a:t>
            </a:r>
            <a:r>
              <a:rPr lang="en-US" dirty="0">
                <a:latin typeface="Source Sans Pro"/>
                <a:ea typeface="Source Sans Pro"/>
                <a:cs typeface="Arial"/>
              </a:rPr>
              <a:t> consider this a life-threatening condition.</a:t>
            </a:r>
          </a:p>
          <a:p>
            <a:pPr lvl="2"/>
            <a:r>
              <a:rPr lang="en-US" dirty="0">
                <a:latin typeface="Source Sans Pro"/>
                <a:ea typeface="Source Sans Pro"/>
                <a:cs typeface="Arial"/>
              </a:rPr>
              <a:t>Arrange for rapid HANDOVER/TRANSFER to an advanced provider</a:t>
            </a:r>
          </a:p>
          <a:p>
            <a:pPr lvl="1"/>
            <a:r>
              <a:rPr lang="en-US" dirty="0">
                <a:latin typeface="Source Sans Pro"/>
                <a:ea typeface="Source Sans Pro"/>
                <a:cs typeface="Arial"/>
              </a:rPr>
              <a:t>If the seizures /convulsions stop </a:t>
            </a:r>
            <a:r>
              <a:rPr lang="en-US" dirty="0">
                <a:latin typeface="Source Sans Pro"/>
                <a:ea typeface="Source Sans Pro"/>
                <a:cs typeface="Arial"/>
                <a:sym typeface="Wingdings"/>
              </a:rPr>
              <a:t></a:t>
            </a:r>
            <a:r>
              <a:rPr lang="en-US" dirty="0">
                <a:latin typeface="Source Sans Pro"/>
                <a:ea typeface="Source Sans Pro"/>
                <a:cs typeface="Arial"/>
              </a:rPr>
              <a:t> place patient in RECOVERY POSITION and monitor closely.</a:t>
            </a:r>
            <a:endParaRPr lang="en-US" dirty="0">
              <a:cs typeface="Arial"/>
            </a:endParaRPr>
          </a:p>
        </p:txBody>
      </p:sp>
      <p:pic>
        <p:nvPicPr>
          <p:cNvPr id="5" name="Picture 5" descr="A picture containing text, vector graphics&#10;&#10;Description automatically generated">
            <a:extLst>
              <a:ext uri="{FF2B5EF4-FFF2-40B4-BE49-F238E27FC236}">
                <a16:creationId xmlns:a16="http://schemas.microsoft.com/office/drawing/2014/main" id="{6EC8D28C-ADFF-6A31-F3F8-2FEB86F87E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0109" y="0"/>
            <a:ext cx="3891891" cy="2261456"/>
          </a:xfrm>
          <a:prstGeom prst="rect">
            <a:avLst/>
          </a:prstGeom>
        </p:spPr>
      </p:pic>
    </p:spTree>
    <p:extLst>
      <p:ext uri="{BB962C8B-B14F-4D97-AF65-F5344CB8AC3E}">
        <p14:creationId xmlns:p14="http://schemas.microsoft.com/office/powerpoint/2010/main" val="1328296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9" y="80633"/>
            <a:ext cx="10515600" cy="1325563"/>
          </a:xfrm>
        </p:spPr>
        <p:txBody>
          <a:bodyPr>
            <a:normAutofit/>
          </a:bodyPr>
          <a:lstStyle/>
          <a:p>
            <a:r>
              <a:rPr lang="en-US" sz="4000" dirty="0">
                <a:solidFill>
                  <a:schemeClr val="accent1">
                    <a:lumMod val="50000"/>
                  </a:schemeClr>
                </a:solidFill>
              </a:rPr>
              <a:t>Workbook Question 4</a:t>
            </a:r>
          </a:p>
        </p:txBody>
      </p:sp>
      <p:sp>
        <p:nvSpPr>
          <p:cNvPr id="3" name="Content Placeholder 2"/>
          <p:cNvSpPr>
            <a:spLocks noGrp="1"/>
          </p:cNvSpPr>
          <p:nvPr>
            <p:ph idx="1"/>
          </p:nvPr>
        </p:nvSpPr>
        <p:spPr>
          <a:xfrm>
            <a:off x="285749" y="1207991"/>
            <a:ext cx="9123947" cy="4684065"/>
          </a:xfrm>
        </p:spPr>
        <p:txBody>
          <a:bodyPr>
            <a:normAutofit/>
          </a:bodyPr>
          <a:lstStyle/>
          <a:p>
            <a:pPr marL="0" indent="0">
              <a:buNone/>
            </a:pPr>
            <a:r>
              <a:rPr lang="en-US" sz="2400" dirty="0"/>
              <a:t>Using the workbook section above, list what you would do to manage these patients: </a:t>
            </a:r>
          </a:p>
          <a:p>
            <a:endParaRPr lang="en-US" sz="2600" dirty="0"/>
          </a:p>
        </p:txBody>
      </p:sp>
      <p:graphicFrame>
        <p:nvGraphicFramePr>
          <p:cNvPr id="4" name="Table 3"/>
          <p:cNvGraphicFramePr>
            <a:graphicFrameLocks noGrp="1"/>
          </p:cNvGraphicFramePr>
          <p:nvPr>
            <p:extLst>
              <p:ext uri="{D42A27DB-BD31-4B8C-83A1-F6EECF244321}">
                <p14:modId xmlns:p14="http://schemas.microsoft.com/office/powerpoint/2010/main" val="2236764087"/>
              </p:ext>
            </p:extLst>
          </p:nvPr>
        </p:nvGraphicFramePr>
        <p:xfrm>
          <a:off x="397828" y="2149391"/>
          <a:ext cx="11103428" cy="4055081"/>
        </p:xfrm>
        <a:graphic>
          <a:graphicData uri="http://schemas.openxmlformats.org/drawingml/2006/table">
            <a:tbl>
              <a:tblPr firstRow="1" bandRow="1">
                <a:tableStyleId>{2D5ABB26-0587-4C30-8999-92F81FD0307C}</a:tableStyleId>
              </a:tblPr>
              <a:tblGrid>
                <a:gridCol w="5355772">
                  <a:extLst>
                    <a:ext uri="{9D8B030D-6E8A-4147-A177-3AD203B41FA5}">
                      <a16:colId xmlns:a16="http://schemas.microsoft.com/office/drawing/2014/main" val="20000"/>
                    </a:ext>
                  </a:extLst>
                </a:gridCol>
                <a:gridCol w="5747656">
                  <a:extLst>
                    <a:ext uri="{9D8B030D-6E8A-4147-A177-3AD203B41FA5}">
                      <a16:colId xmlns:a16="http://schemas.microsoft.com/office/drawing/2014/main" val="20001"/>
                    </a:ext>
                  </a:extLst>
                </a:gridCol>
              </a:tblGrid>
              <a:tr h="488921">
                <a:tc>
                  <a:txBody>
                    <a:bodyPr/>
                    <a:lstStyle/>
                    <a:p>
                      <a:r>
                        <a:rPr lang="en-US" sz="2400" dirty="0">
                          <a:latin typeface="Source Sans Pro" panose="020B0503030403020204" pitchFamily="34" charset="0"/>
                          <a:ea typeface="Source Sans Pro" panose="020B0503030403020204" pitchFamily="34" charset="0"/>
                        </a:rPr>
                        <a:t>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panose="020B0503030403020204" pitchFamily="34" charset="0"/>
                          <a:ea typeface="Source Sans Pro" panose="020B0503030403020204" pitchFamily="34"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8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Source Sans Pro"/>
                          <a:ea typeface="Source Sans Pro"/>
                          <a:cs typeface="Calibri"/>
                          <a:sym typeface="Lato"/>
                        </a:rPr>
                        <a:t>A </a:t>
                      </a:r>
                      <a:r>
                        <a:rPr lang="en-US" sz="2400" b="0" dirty="0">
                          <a:latin typeface="Source Sans Pro"/>
                          <a:ea typeface="Source Sans Pro"/>
                          <a:cs typeface="Calibri"/>
                        </a:rPr>
                        <a:t>3-year-old</a:t>
                      </a:r>
                      <a:r>
                        <a:rPr lang="en-US" sz="2400" b="0" dirty="0">
                          <a:latin typeface="Source Sans Pro"/>
                          <a:ea typeface="Source Sans Pro"/>
                          <a:cs typeface="Calibri"/>
                          <a:sym typeface="Lato"/>
                        </a:rPr>
                        <a:t> child presents with altered mental status and a blood glucose of 2 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panose="020B0503030403020204" pitchFamily="34" charset="0"/>
                          <a:ea typeface="Source Sans Pro" panose="020B0503030403020204" pitchFamily="34" charset="0"/>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46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Source Sans Pro"/>
                          <a:ea typeface="Source Sans Pro"/>
                          <a:cs typeface="Calibri"/>
                          <a:sym typeface="Lato"/>
                        </a:rPr>
                        <a:t>A </a:t>
                      </a:r>
                      <a:r>
                        <a:rPr lang="en-US" sz="2400" b="0" dirty="0">
                          <a:latin typeface="Source Sans Pro"/>
                          <a:ea typeface="Source Sans Pro"/>
                          <a:cs typeface="Calibri"/>
                        </a:rPr>
                        <a:t>25-year-old</a:t>
                      </a:r>
                      <a:r>
                        <a:rPr lang="en-US" sz="2400" b="0" dirty="0">
                          <a:latin typeface="Source Sans Pro"/>
                          <a:ea typeface="Source Sans Pro"/>
                          <a:cs typeface="Calibri"/>
                          <a:sym typeface="Lato"/>
                        </a:rPr>
                        <a:t> woman is bought in with jerking movements and you suspect an active seizure/convulsion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panose="020B0503030403020204" pitchFamily="34" charset="0"/>
                          <a:ea typeface="Source Sans Pro" panose="020B0503030403020204" pitchFamily="34" charset="0"/>
                        </a:rPr>
                        <a:t>1.</a:t>
                      </a:r>
                    </a:p>
                    <a:p>
                      <a:r>
                        <a:rPr lang="en-US" sz="2400" dirty="0">
                          <a:latin typeface="Source Sans Pro" panose="020B0503030403020204" pitchFamily="34" charset="0"/>
                          <a:ea typeface="Source Sans Pro" panose="020B0503030403020204" pitchFamily="34" charset="0"/>
                        </a:rPr>
                        <a:t>2.</a:t>
                      </a:r>
                    </a:p>
                    <a:p>
                      <a:r>
                        <a:rPr lang="en-US" sz="2400" dirty="0">
                          <a:latin typeface="Source Sans Pro" panose="020B0503030403020204" pitchFamily="34" charset="0"/>
                          <a:ea typeface="Source Sans Pro" panose="020B0503030403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46483">
                <a:tc>
                  <a:txBody>
                    <a:bodyPr/>
                    <a:lstStyle/>
                    <a:p>
                      <a:pPr marL="0" marR="0" lvl="0" indent="0" algn="l" rtl="0" eaLnBrk="1" fontAlgn="auto" latinLnBrk="0" hangingPunct="1">
                        <a:lnSpc>
                          <a:spcPct val="100000"/>
                        </a:lnSpc>
                        <a:spcBef>
                          <a:spcPts val="0"/>
                        </a:spcBef>
                        <a:spcAft>
                          <a:spcPts val="0"/>
                        </a:spcAft>
                        <a:buClrTx/>
                        <a:buSzTx/>
                        <a:buFontTx/>
                        <a:buNone/>
                      </a:pPr>
                      <a:r>
                        <a:rPr lang="en-US" sz="2400" b="0" dirty="0">
                          <a:latin typeface="Source Sans Pro"/>
                          <a:ea typeface="Source Sans Pro"/>
                          <a:cs typeface="Calibri"/>
                          <a:sym typeface="Lato"/>
                        </a:rPr>
                        <a:t>A </a:t>
                      </a:r>
                      <a:r>
                        <a:rPr lang="en-US" sz="2400" b="0" dirty="0">
                          <a:latin typeface="Source Sans Pro"/>
                          <a:ea typeface="Source Sans Pro"/>
                          <a:cs typeface="Calibri"/>
                        </a:rPr>
                        <a:t>50-year-old</a:t>
                      </a:r>
                      <a:r>
                        <a:rPr lang="en-US" sz="2400" b="0" dirty="0">
                          <a:latin typeface="Source Sans Pro"/>
                          <a:ea typeface="Source Sans Pro"/>
                          <a:cs typeface="Calibri"/>
                          <a:sym typeface="Lato"/>
                        </a:rPr>
                        <a:t> man is bought in following a fall from a roof. He has a headache and altered</a:t>
                      </a:r>
                      <a:r>
                        <a:rPr lang="en-US" sz="2400" b="0" baseline="0" dirty="0">
                          <a:latin typeface="Source Sans Pro"/>
                          <a:ea typeface="Source Sans Pro"/>
                          <a:cs typeface="Calibri"/>
                          <a:sym typeface="Lato"/>
                        </a:rPr>
                        <a:t> mental status.</a:t>
                      </a:r>
                      <a:r>
                        <a:rPr lang="en-US" sz="2400" b="0" baseline="0" dirty="0">
                          <a:latin typeface="Source Sans Pro"/>
                          <a:ea typeface="Source Sans Pro"/>
                          <a:cs typeface="Calibri"/>
                        </a:rPr>
                        <a:t> </a:t>
                      </a:r>
                      <a:endParaRPr lang="en-US" sz="2400" b="0" dirty="0">
                        <a:latin typeface="Source Sans Pro" panose="020B0503030403020204" pitchFamily="34" charset="0"/>
                        <a:ea typeface="Source Sans Pro" panose="020B0503030403020204" pitchFamily="34" charset="0"/>
                        <a:cs typeface="Calibri" charset="0"/>
                        <a:sym typeface="La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panose="020B0503030403020204" pitchFamily="34" charset="0"/>
                          <a:ea typeface="Source Sans Pro" panose="020B0503030403020204" pitchFamily="34" charset="0"/>
                        </a:rPr>
                        <a:t>1.</a:t>
                      </a:r>
                    </a:p>
                    <a:p>
                      <a:r>
                        <a:rPr lang="en-US" sz="2400" dirty="0">
                          <a:latin typeface="Source Sans Pro" panose="020B0503030403020204" pitchFamily="34" charset="0"/>
                          <a:ea typeface="Source Sans Pro" panose="020B0503030403020204" pitchFamily="34"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3"/>
          <a:stretch>
            <a:fillRect/>
          </a:stretch>
        </p:blipFill>
        <p:spPr>
          <a:xfrm>
            <a:off x="9735399" y="80633"/>
            <a:ext cx="2170852" cy="1696758"/>
          </a:xfrm>
          <a:prstGeom prst="rect">
            <a:avLst/>
          </a:prstGeom>
        </p:spPr>
      </p:pic>
    </p:spTree>
    <p:extLst>
      <p:ext uri="{BB962C8B-B14F-4D97-AF65-F5344CB8AC3E}">
        <p14:creationId xmlns:p14="http://schemas.microsoft.com/office/powerpoint/2010/main" val="1775613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50000"/>
                  </a:schemeClr>
                </a:solidFill>
              </a:rPr>
              <a:t>Special </a:t>
            </a:r>
            <a:r>
              <a:rPr lang="en-US" sz="4000" dirty="0" err="1">
                <a:solidFill>
                  <a:schemeClr val="accent1">
                    <a:lumMod val="50000"/>
                  </a:schemeClr>
                </a:solidFill>
              </a:rPr>
              <a:t>Paediatric</a:t>
            </a:r>
            <a:r>
              <a:rPr lang="en-US" sz="4000" dirty="0">
                <a:solidFill>
                  <a:schemeClr val="accent1">
                    <a:lumMod val="50000"/>
                  </a:schemeClr>
                </a:solidFill>
              </a:rPr>
              <a:t> Considerations </a:t>
            </a:r>
          </a:p>
        </p:txBody>
      </p:sp>
      <p:sp>
        <p:nvSpPr>
          <p:cNvPr id="3" name="Content Placeholder 2"/>
          <p:cNvSpPr>
            <a:spLocks noGrp="1"/>
          </p:cNvSpPr>
          <p:nvPr>
            <p:ph idx="1"/>
          </p:nvPr>
        </p:nvSpPr>
        <p:spPr>
          <a:xfrm>
            <a:off x="838200" y="1825625"/>
            <a:ext cx="10011937" cy="4351338"/>
          </a:xfrm>
        </p:spPr>
        <p:txBody>
          <a:bodyPr vert="horz" lIns="91440" tIns="45720" rIns="91440" bIns="45720" rtlCol="0" anchor="t">
            <a:normAutofit/>
          </a:bodyPr>
          <a:lstStyle/>
          <a:p>
            <a:pPr marL="0" indent="0">
              <a:buNone/>
            </a:pPr>
            <a:r>
              <a:rPr lang="en-US" b="1" dirty="0">
                <a:latin typeface="Source Sans Pro"/>
                <a:ea typeface="Source Sans Pro"/>
              </a:rPr>
              <a:t>REMEMBER</a:t>
            </a:r>
            <a:r>
              <a:rPr lang="en-US" dirty="0">
                <a:latin typeface="Source Sans Pro"/>
                <a:ea typeface="Source Sans Pro"/>
              </a:rPr>
              <a:t> that children with altered mental status may have mild signs such as sleeping more or being less interactive.</a:t>
            </a:r>
          </a:p>
          <a:p>
            <a:pPr marL="0" indent="0">
              <a:buNone/>
            </a:pPr>
            <a:endParaRPr lang="en-US" dirty="0">
              <a:latin typeface="Source Sans Pro"/>
              <a:ea typeface="Source Sans Pro"/>
            </a:endParaRPr>
          </a:p>
          <a:p>
            <a:pPr marL="0" indent="0">
              <a:buNone/>
            </a:pPr>
            <a:r>
              <a:rPr lang="en-US" dirty="0">
                <a:latin typeface="Source Sans Pro"/>
                <a:ea typeface="Source Sans Pro"/>
              </a:rPr>
              <a:t>Manage ABCDE first, then look for cause of altered mental status.</a:t>
            </a:r>
          </a:p>
          <a:p>
            <a:pPr marL="0" indent="0">
              <a:buNone/>
            </a:pPr>
            <a:endParaRPr lang="en-US" dirty="0"/>
          </a:p>
          <a:p>
            <a:pPr marL="0" indent="0">
              <a:buNone/>
            </a:pPr>
            <a:r>
              <a:rPr lang="en-US" b="1" dirty="0">
                <a:solidFill>
                  <a:schemeClr val="accent2"/>
                </a:solidFill>
                <a:latin typeface="Source Sans Pro"/>
                <a:ea typeface="Source Sans Pro"/>
              </a:rPr>
              <a:t>REMEMBER</a:t>
            </a:r>
            <a:r>
              <a:rPr lang="en-US" dirty="0">
                <a:latin typeface="Source Sans Pro"/>
                <a:ea typeface="Source Sans Pro"/>
              </a:rPr>
              <a:t> that very ill or injured children may have normal vital signs until they rapidly deteriorate.</a:t>
            </a:r>
            <a:endParaRPr lang="en-US" dirty="0"/>
          </a:p>
          <a:p>
            <a:pPr marL="0" indent="0">
              <a:buNone/>
            </a:pPr>
            <a:endParaRPr lang="en-US" u="sng" dirty="0"/>
          </a:p>
        </p:txBody>
      </p:sp>
      <p:sp>
        <p:nvSpPr>
          <p:cNvPr id="6" name="Rectangle 5">
            <a:extLst>
              <a:ext uri="{FF2B5EF4-FFF2-40B4-BE49-F238E27FC236}">
                <a16:creationId xmlns:a16="http://schemas.microsoft.com/office/drawing/2014/main" id="{D69E6073-924E-257D-C1D7-10DAFBC153D8}"/>
              </a:ext>
            </a:extLst>
          </p:cNvPr>
          <p:cNvSpPr/>
          <p:nvPr/>
        </p:nvSpPr>
        <p:spPr>
          <a:xfrm>
            <a:off x="9982724" y="932199"/>
            <a:ext cx="2002715"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pic>
        <p:nvPicPr>
          <p:cNvPr id="5" name="Picture 6" descr="Logo&#10;&#10;Description automatically generated">
            <a:extLst>
              <a:ext uri="{FF2B5EF4-FFF2-40B4-BE49-F238E27FC236}">
                <a16:creationId xmlns:a16="http://schemas.microsoft.com/office/drawing/2014/main" id="{2F48FD87-C8C3-D03F-830E-5E02193571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7073" y="4499167"/>
            <a:ext cx="2955034" cy="2055590"/>
          </a:xfrm>
          <a:prstGeom prst="rect">
            <a:avLst/>
          </a:prstGeom>
        </p:spPr>
      </p:pic>
    </p:spTree>
    <p:extLst>
      <p:ext uri="{BB962C8B-B14F-4D97-AF65-F5344CB8AC3E}">
        <p14:creationId xmlns:p14="http://schemas.microsoft.com/office/powerpoint/2010/main" val="20726707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323266"/>
            <a:ext cx="10515600" cy="1325563"/>
          </a:xfrm>
        </p:spPr>
        <p:txBody>
          <a:bodyPr>
            <a:normAutofit/>
          </a:bodyPr>
          <a:lstStyle/>
          <a:p>
            <a:r>
              <a:rPr lang="en-US" sz="4000" dirty="0">
                <a:solidFill>
                  <a:schemeClr val="accent1">
                    <a:lumMod val="50000"/>
                  </a:schemeClr>
                </a:solidFill>
              </a:rPr>
              <a:t>Special </a:t>
            </a:r>
            <a:r>
              <a:rPr lang="en-US" sz="4000" dirty="0" err="1">
                <a:solidFill>
                  <a:schemeClr val="accent1">
                    <a:lumMod val="50000"/>
                  </a:schemeClr>
                </a:solidFill>
              </a:rPr>
              <a:t>Paediatric</a:t>
            </a:r>
            <a:r>
              <a:rPr lang="en-US" sz="4000" dirty="0">
                <a:solidFill>
                  <a:schemeClr val="accent1">
                    <a:lumMod val="50000"/>
                  </a:schemeClr>
                </a:solidFill>
              </a:rPr>
              <a:t> Considerations </a:t>
            </a:r>
          </a:p>
        </p:txBody>
      </p:sp>
      <p:sp>
        <p:nvSpPr>
          <p:cNvPr id="7" name="Content Placeholder 2"/>
          <p:cNvSpPr txBox="1">
            <a:spLocks/>
          </p:cNvSpPr>
          <p:nvPr/>
        </p:nvSpPr>
        <p:spPr>
          <a:xfrm>
            <a:off x="806116" y="1648829"/>
            <a:ext cx="11056070" cy="495270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sz="2400" b="1" dirty="0" err="1">
                <a:latin typeface="Source Sans Pro"/>
                <a:ea typeface="Source Sans Pro"/>
              </a:rPr>
              <a:t>Hypoglycaemia</a:t>
            </a:r>
            <a:endParaRPr lang="en-US" dirty="0">
              <a:latin typeface="Source Sans Pro"/>
              <a:ea typeface="Source Sans Pro"/>
            </a:endParaRPr>
          </a:p>
          <a:p>
            <a:pPr lvl="1">
              <a:spcBef>
                <a:spcPts val="0"/>
              </a:spcBef>
            </a:pPr>
            <a:r>
              <a:rPr lang="en-US" dirty="0">
                <a:latin typeface="Source Sans Pro" panose="020B0503030403020204" pitchFamily="34" charset="0"/>
                <a:ea typeface="Source Sans Pro" panose="020B0503030403020204" pitchFamily="34" charset="0"/>
              </a:rPr>
              <a:t>Occurs frequently in severely ill children </a:t>
            </a:r>
          </a:p>
          <a:p>
            <a:pPr lvl="1"/>
            <a:r>
              <a:rPr lang="en-US" dirty="0">
                <a:latin typeface="Source Sans Pro" panose="020B0503030403020204" pitchFamily="34" charset="0"/>
                <a:ea typeface="Source Sans Pro" panose="020B0503030403020204" pitchFamily="34" charset="0"/>
              </a:rPr>
              <a:t>Common cause of AMS in children</a:t>
            </a:r>
          </a:p>
          <a:p>
            <a:pPr lvl="1"/>
            <a:r>
              <a:rPr lang="en-US" dirty="0">
                <a:solidFill>
                  <a:schemeClr val="accent2"/>
                </a:solidFill>
                <a:latin typeface="Source Sans Pro"/>
                <a:ea typeface="Source Sans Pro"/>
              </a:rPr>
              <a:t>Check glucose </a:t>
            </a:r>
            <a:r>
              <a:rPr lang="en-US" dirty="0">
                <a:latin typeface="Source Sans Pro"/>
                <a:ea typeface="Source Sans Pro"/>
              </a:rPr>
              <a:t>or give GLUCOSE if unable to check.</a:t>
            </a:r>
            <a:endParaRPr lang="en-US" dirty="0">
              <a:latin typeface="Source Sans Pro" panose="020B0503030403020204" pitchFamily="34" charset="0"/>
              <a:ea typeface="Source Sans Pro" panose="020B0503030403020204" pitchFamily="34" charset="0"/>
            </a:endParaRPr>
          </a:p>
          <a:p>
            <a:endParaRPr lang="en-US" b="1" dirty="0">
              <a:latin typeface="Source Sans Pro" panose="020B0503030403020204" pitchFamily="34" charset="0"/>
              <a:ea typeface="Source Sans Pro" panose="020B0503030403020204" pitchFamily="34" charset="0"/>
            </a:endParaRPr>
          </a:p>
          <a:p>
            <a:pPr marL="0" indent="0">
              <a:buNone/>
            </a:pPr>
            <a:r>
              <a:rPr lang="en-US" sz="2400" b="1" dirty="0">
                <a:latin typeface="Source Sans Pro"/>
                <a:ea typeface="Source Sans Pro"/>
              </a:rPr>
              <a:t>Hypoxia</a:t>
            </a:r>
            <a:endParaRPr lang="en-US" dirty="0">
              <a:latin typeface="Source Sans Pro"/>
              <a:ea typeface="Source Sans Pro"/>
            </a:endParaRPr>
          </a:p>
          <a:p>
            <a:pPr lvl="1"/>
            <a:r>
              <a:rPr lang="en-US" dirty="0">
                <a:latin typeface="Source Sans Pro"/>
                <a:ea typeface="Source Sans Pro"/>
              </a:rPr>
              <a:t>Can occur as a result of many conditions</a:t>
            </a:r>
          </a:p>
          <a:p>
            <a:pPr lvl="1"/>
            <a:r>
              <a:rPr lang="en-US" dirty="0">
                <a:latin typeface="Source Sans Pro" panose="020B0503030403020204" pitchFamily="34" charset="0"/>
                <a:ea typeface="Source Sans Pro" panose="020B0503030403020204" pitchFamily="34" charset="0"/>
              </a:rPr>
              <a:t>Respiratory infections and shock</a:t>
            </a:r>
          </a:p>
          <a:p>
            <a:pPr lvl="1"/>
            <a:r>
              <a:rPr lang="en-US" dirty="0">
                <a:latin typeface="Source Sans Pro" panose="020B0503030403020204" pitchFamily="34" charset="0"/>
                <a:ea typeface="Source Sans Pro" panose="020B0503030403020204" pitchFamily="34" charset="0"/>
              </a:rPr>
              <a:t>Birth hypoxia is a consideration in newborns </a:t>
            </a:r>
          </a:p>
        </p:txBody>
      </p:sp>
      <p:pic>
        <p:nvPicPr>
          <p:cNvPr id="3" name="Picture 3">
            <a:extLst>
              <a:ext uri="{FF2B5EF4-FFF2-40B4-BE49-F238E27FC236}">
                <a16:creationId xmlns:a16="http://schemas.microsoft.com/office/drawing/2014/main" id="{D4168C15-726A-2C74-75CE-E2E11955004D}"/>
              </a:ext>
            </a:extLst>
          </p:cNvPr>
          <p:cNvPicPr>
            <a:picLocks noChangeAspect="1"/>
          </p:cNvPicPr>
          <p:nvPr/>
        </p:nvPicPr>
        <p:blipFill>
          <a:blip r:embed="rId3"/>
          <a:stretch>
            <a:fillRect/>
          </a:stretch>
        </p:blipFill>
        <p:spPr>
          <a:xfrm>
            <a:off x="8623925" y="1733559"/>
            <a:ext cx="2761959" cy="2749231"/>
          </a:xfrm>
          <a:prstGeom prst="rect">
            <a:avLst/>
          </a:prstGeom>
        </p:spPr>
      </p:pic>
    </p:spTree>
    <p:extLst>
      <p:ext uri="{BB962C8B-B14F-4D97-AF65-F5344CB8AC3E}">
        <p14:creationId xmlns:p14="http://schemas.microsoft.com/office/powerpoint/2010/main" val="507888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50000"/>
                  </a:schemeClr>
                </a:solidFill>
                <a:latin typeface="Source Sans Pro"/>
                <a:ea typeface="Source Sans Pro"/>
              </a:rPr>
              <a:t>Special </a:t>
            </a:r>
            <a:r>
              <a:rPr lang="en-US" sz="4000" dirty="0" err="1">
                <a:solidFill>
                  <a:schemeClr val="accent1">
                    <a:lumMod val="50000"/>
                  </a:schemeClr>
                </a:solidFill>
                <a:latin typeface="Source Sans Pro"/>
                <a:ea typeface="Source Sans Pro"/>
              </a:rPr>
              <a:t>Paediatric</a:t>
            </a:r>
            <a:r>
              <a:rPr lang="en-US" sz="4000" dirty="0">
                <a:solidFill>
                  <a:schemeClr val="accent1">
                    <a:lumMod val="50000"/>
                  </a:schemeClr>
                </a:solidFill>
                <a:latin typeface="Source Sans Pro"/>
                <a:ea typeface="Source Sans Pro"/>
              </a:rPr>
              <a:t> Considerations </a:t>
            </a:r>
            <a:endParaRPr lang="en-US" sz="4000" dirty="0">
              <a:solidFill>
                <a:schemeClr val="accent1">
                  <a:lumMod val="50000"/>
                </a:schemeClr>
              </a:solidFill>
            </a:endParaRPr>
          </a:p>
        </p:txBody>
      </p:sp>
      <p:sp>
        <p:nvSpPr>
          <p:cNvPr id="7" name="Content Placeholder 2"/>
          <p:cNvSpPr txBox="1">
            <a:spLocks/>
          </p:cNvSpPr>
          <p:nvPr/>
        </p:nvSpPr>
        <p:spPr>
          <a:xfrm>
            <a:off x="838200" y="1690688"/>
            <a:ext cx="4550047" cy="46802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b="1" dirty="0">
                <a:latin typeface="Source Sans Pro"/>
                <a:ea typeface="Source Sans Pro"/>
              </a:rPr>
              <a:t>Hyper</a:t>
            </a:r>
            <a:r>
              <a:rPr lang="en-US" dirty="0">
                <a:latin typeface="Source Sans Pro"/>
                <a:ea typeface="Source Sans Pro"/>
              </a:rPr>
              <a:t>thermia with AMS</a:t>
            </a:r>
          </a:p>
          <a:p>
            <a:r>
              <a:rPr lang="en-US" sz="2400" dirty="0">
                <a:latin typeface="Source Sans Pro" panose="020B0503030403020204" pitchFamily="34" charset="0"/>
                <a:ea typeface="Source Sans Pro" panose="020B0503030403020204" pitchFamily="34" charset="0"/>
              </a:rPr>
              <a:t>Infection</a:t>
            </a:r>
          </a:p>
          <a:p>
            <a:r>
              <a:rPr lang="en-US" sz="2400" dirty="0">
                <a:latin typeface="Source Sans Pro" panose="020B0503030403020204" pitchFamily="34" charset="0"/>
                <a:ea typeface="Source Sans Pro" panose="020B0503030403020204" pitchFamily="34" charset="0"/>
              </a:rPr>
              <a:t>Environment or heat exposure </a:t>
            </a:r>
          </a:p>
          <a:p>
            <a:r>
              <a:rPr lang="en-US" sz="2400" dirty="0">
                <a:latin typeface="Source Sans Pro" panose="020B0503030403020204" pitchFamily="34" charset="0"/>
                <a:ea typeface="Source Sans Pro" panose="020B0503030403020204" pitchFamily="34" charset="0"/>
              </a:rPr>
              <a:t>Exercise</a:t>
            </a:r>
          </a:p>
          <a:p>
            <a:r>
              <a:rPr lang="en-US" sz="2400" dirty="0">
                <a:latin typeface="Source Sans Pro" panose="020B0503030403020204" pitchFamily="34" charset="0"/>
                <a:ea typeface="Source Sans Pro" panose="020B0503030403020204" pitchFamily="34" charset="0"/>
              </a:rPr>
              <a:t>Seizure/convulsion </a:t>
            </a:r>
          </a:p>
          <a:p>
            <a:r>
              <a:rPr lang="en-US" sz="2400" dirty="0">
                <a:latin typeface="Source Sans Pro" panose="020B0503030403020204" pitchFamily="34" charset="0"/>
                <a:ea typeface="Source Sans Pro" panose="020B0503030403020204" pitchFamily="34" charset="0"/>
              </a:rPr>
              <a:t>Hormonal imbalance</a:t>
            </a:r>
          </a:p>
          <a:p>
            <a:r>
              <a:rPr lang="en-US" sz="2400" dirty="0">
                <a:latin typeface="Source Sans Pro" panose="020B0503030403020204" pitchFamily="34" charset="0"/>
                <a:ea typeface="Source Sans Pro" panose="020B0503030403020204" pitchFamily="34" charset="0"/>
              </a:rPr>
              <a:t>Poisoning </a:t>
            </a:r>
          </a:p>
          <a:p>
            <a:endParaRPr lang="en-US" sz="2400" dirty="0">
              <a:latin typeface="Source Sans Pro" panose="020B0503030403020204" pitchFamily="34" charset="0"/>
              <a:ea typeface="Source Sans Pro" panose="020B0503030403020204" pitchFamily="34" charset="0"/>
            </a:endParaRPr>
          </a:p>
        </p:txBody>
      </p:sp>
      <p:sp>
        <p:nvSpPr>
          <p:cNvPr id="5" name="Rectangle 4"/>
          <p:cNvSpPr/>
          <p:nvPr/>
        </p:nvSpPr>
        <p:spPr>
          <a:xfrm>
            <a:off x="5993221" y="1690062"/>
            <a:ext cx="6096000" cy="3477875"/>
          </a:xfrm>
          <a:prstGeom prst="rect">
            <a:avLst/>
          </a:prstGeom>
        </p:spPr>
        <p:txBody>
          <a:bodyPr lIns="91440" tIns="45720" rIns="91440" bIns="45720" anchor="t">
            <a:spAutoFit/>
          </a:bodyPr>
          <a:lstStyle/>
          <a:p>
            <a:r>
              <a:rPr lang="en-US" sz="2800" b="1" dirty="0">
                <a:latin typeface="Source Sans Pro"/>
                <a:ea typeface="Source Sans Pro"/>
              </a:rPr>
              <a:t>Hypo</a:t>
            </a:r>
            <a:r>
              <a:rPr lang="en-US" sz="2800" dirty="0">
                <a:latin typeface="Source Sans Pro"/>
                <a:ea typeface="Source Sans Pro"/>
              </a:rPr>
              <a:t>thermia with AMS</a:t>
            </a:r>
          </a:p>
          <a:p>
            <a:pPr marL="342900" indent="-342900">
              <a:buFont typeface="Arial" charset="0"/>
              <a:buChar char="•"/>
            </a:pPr>
            <a:r>
              <a:rPr lang="en-US" sz="2400" dirty="0">
                <a:latin typeface="Source Sans Pro" panose="020B0503030403020204" pitchFamily="34" charset="0"/>
                <a:ea typeface="Source Sans Pro" panose="020B0503030403020204" pitchFamily="34" charset="0"/>
              </a:rPr>
              <a:t>Can also suggest infection, especially in infants</a:t>
            </a:r>
          </a:p>
          <a:p>
            <a:pPr marL="342900" indent="-342900">
              <a:buFont typeface="Arial" charset="0"/>
              <a:buChar char="•"/>
            </a:pPr>
            <a:r>
              <a:rPr lang="en-US" sz="2400" dirty="0">
                <a:latin typeface="Source Sans Pro" panose="020B0503030403020204" pitchFamily="34" charset="0"/>
                <a:ea typeface="Source Sans Pro" panose="020B0503030403020204" pitchFamily="34" charset="0"/>
              </a:rPr>
              <a:t>Drug intoxication</a:t>
            </a:r>
          </a:p>
          <a:p>
            <a:pPr marL="342900" indent="-342900">
              <a:buFont typeface="Arial" charset="0"/>
              <a:buChar char="•"/>
            </a:pPr>
            <a:r>
              <a:rPr lang="en-US" sz="2400" dirty="0">
                <a:latin typeface="Source Sans Pro" panose="020B0503030403020204" pitchFamily="34" charset="0"/>
                <a:ea typeface="Source Sans Pro" panose="020B0503030403020204" pitchFamily="34" charset="0"/>
              </a:rPr>
              <a:t>Exposure to cold</a:t>
            </a:r>
          </a:p>
          <a:p>
            <a:pPr marL="342900" indent="-342900">
              <a:buFont typeface="Arial" charset="0"/>
              <a:buChar char="•"/>
            </a:pPr>
            <a:r>
              <a:rPr lang="en-US" sz="2400" dirty="0">
                <a:latin typeface="Source Sans Pro" panose="020B0503030403020204" pitchFamily="34" charset="0"/>
                <a:ea typeface="Source Sans Pro" panose="020B0503030403020204" pitchFamily="34" charset="0"/>
              </a:rPr>
              <a:t>Hormonal imbalance</a:t>
            </a:r>
          </a:p>
          <a:p>
            <a:pPr marL="342900" indent="-342900">
              <a:buFont typeface="Arial" charset="0"/>
              <a:buChar char="•"/>
            </a:pPr>
            <a:r>
              <a:rPr lang="en-US" sz="2400" dirty="0">
                <a:latin typeface="Source Sans Pro" panose="020B0503030403020204" pitchFamily="34" charset="0"/>
                <a:ea typeface="Source Sans Pro" panose="020B0503030403020204" pitchFamily="34" charset="0"/>
              </a:rPr>
              <a:t>Young infants are more likely to be affected</a:t>
            </a:r>
          </a:p>
          <a:p>
            <a:pPr marL="800100" lvl="1" indent="-342900">
              <a:buFont typeface="Arial" charset="0"/>
              <a:buChar char="•"/>
            </a:pPr>
            <a:r>
              <a:rPr lang="en-US" sz="2400" dirty="0">
                <a:latin typeface="Source Sans Pro" panose="020B0503030403020204" pitchFamily="34" charset="0"/>
                <a:ea typeface="Source Sans Pro" panose="020B0503030403020204" pitchFamily="34" charset="0"/>
              </a:rPr>
              <a:t>Use blankets, hats, skin-to-skin contact with family member</a:t>
            </a:r>
          </a:p>
        </p:txBody>
      </p:sp>
      <p:pic>
        <p:nvPicPr>
          <p:cNvPr id="3" name="Picture 2">
            <a:extLst>
              <a:ext uri="{FF2B5EF4-FFF2-40B4-BE49-F238E27FC236}">
                <a16:creationId xmlns:a16="http://schemas.microsoft.com/office/drawing/2014/main" id="{F416B58E-D7DC-87EB-7D23-6254FD58F8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1965" y="4137844"/>
            <a:ext cx="3571790" cy="2491557"/>
          </a:xfrm>
          <a:prstGeom prst="rect">
            <a:avLst/>
          </a:prstGeom>
        </p:spPr>
      </p:pic>
    </p:spTree>
    <p:extLst>
      <p:ext uri="{BB962C8B-B14F-4D97-AF65-F5344CB8AC3E}">
        <p14:creationId xmlns:p14="http://schemas.microsoft.com/office/powerpoint/2010/main" val="39705060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15" y="0"/>
            <a:ext cx="10515600" cy="1325563"/>
          </a:xfrm>
        </p:spPr>
        <p:txBody>
          <a:bodyPr>
            <a:normAutofit/>
          </a:bodyPr>
          <a:lstStyle/>
          <a:p>
            <a:r>
              <a:rPr lang="en-US" sz="4000" dirty="0">
                <a:solidFill>
                  <a:schemeClr val="accent1">
                    <a:lumMod val="50000"/>
                  </a:schemeClr>
                </a:solidFill>
              </a:rPr>
              <a:t>Special </a:t>
            </a:r>
            <a:r>
              <a:rPr lang="en-US" sz="4000" dirty="0" err="1">
                <a:solidFill>
                  <a:schemeClr val="accent1">
                    <a:lumMod val="50000"/>
                  </a:schemeClr>
                </a:solidFill>
              </a:rPr>
              <a:t>Paediatric</a:t>
            </a:r>
            <a:r>
              <a:rPr lang="en-US" sz="4000" dirty="0">
                <a:solidFill>
                  <a:schemeClr val="accent1">
                    <a:lumMod val="50000"/>
                  </a:schemeClr>
                </a:solidFill>
              </a:rPr>
              <a:t> Considerations </a:t>
            </a:r>
          </a:p>
        </p:txBody>
      </p:sp>
      <p:sp>
        <p:nvSpPr>
          <p:cNvPr id="7" name="Content Placeholder 2"/>
          <p:cNvSpPr txBox="1">
            <a:spLocks/>
          </p:cNvSpPr>
          <p:nvPr/>
        </p:nvSpPr>
        <p:spPr>
          <a:xfrm>
            <a:off x="519955" y="1393737"/>
            <a:ext cx="8535168" cy="47903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sz="2400" b="1" dirty="0">
                <a:latin typeface="Source Sans Pro"/>
                <a:ea typeface="Source Sans Pro"/>
              </a:rPr>
              <a:t>Seizures/convulsions</a:t>
            </a:r>
          </a:p>
          <a:p>
            <a:pPr lvl="1"/>
            <a:r>
              <a:rPr lang="en-US" dirty="0">
                <a:latin typeface="Source Sans Pro"/>
                <a:ea typeface="Source Sans Pro"/>
              </a:rPr>
              <a:t>Can be due to fever alone</a:t>
            </a:r>
          </a:p>
          <a:p>
            <a:pPr lvl="1"/>
            <a:r>
              <a:rPr lang="en-US" dirty="0">
                <a:latin typeface="Source Sans Pro"/>
                <a:ea typeface="Source Sans Pro"/>
              </a:rPr>
              <a:t>Can also suggest infection, </a:t>
            </a:r>
            <a:r>
              <a:rPr lang="en-US" dirty="0" err="1">
                <a:latin typeface="Source Sans Pro"/>
                <a:ea typeface="Source Sans Pro"/>
              </a:rPr>
              <a:t>hypoglycaemia</a:t>
            </a:r>
            <a:r>
              <a:rPr lang="en-US" dirty="0">
                <a:latin typeface="Source Sans Pro"/>
                <a:ea typeface="Source Sans Pro"/>
              </a:rPr>
              <a:t> or hyponatremia</a:t>
            </a:r>
          </a:p>
          <a:p>
            <a:pPr lvl="1"/>
            <a:r>
              <a:rPr lang="en-US" dirty="0">
                <a:latin typeface="Source Sans Pro"/>
                <a:ea typeface="Source Sans Pro"/>
              </a:rPr>
              <a:t>Do not delay giving ANTIBIOTICS to children with suspected serious bacterial infection.</a:t>
            </a:r>
          </a:p>
          <a:p>
            <a:pPr lvl="1"/>
            <a:r>
              <a:rPr lang="en-US" dirty="0">
                <a:latin typeface="Source Sans Pro" panose="020B0503030403020204" pitchFamily="34" charset="0"/>
                <a:ea typeface="Source Sans Pro" panose="020B0503030403020204" pitchFamily="34" charset="0"/>
              </a:rPr>
              <a:t>Always consider trauma.</a:t>
            </a:r>
          </a:p>
          <a:p>
            <a:endParaRPr lang="en-US" sz="1100" b="1" dirty="0">
              <a:latin typeface="Calibri"/>
              <a:ea typeface="Source Sans Pro" panose="020B0503030403020204" pitchFamily="34" charset="0"/>
              <a:cs typeface="Calibri"/>
            </a:endParaRPr>
          </a:p>
          <a:p>
            <a:pPr marL="0" indent="0">
              <a:buNone/>
            </a:pPr>
            <a:r>
              <a:rPr lang="en-US" sz="2400" b="1" dirty="0">
                <a:latin typeface="Source Sans Pro"/>
                <a:ea typeface="Source Sans Pro"/>
              </a:rPr>
              <a:t>Infection in the brain</a:t>
            </a:r>
          </a:p>
          <a:p>
            <a:pPr lvl="1"/>
            <a:r>
              <a:rPr lang="en-US" b="1" dirty="0">
                <a:latin typeface="Source Sans Pro" panose="020B0503030403020204" pitchFamily="34" charset="0"/>
                <a:ea typeface="Source Sans Pro" panose="020B0503030403020204" pitchFamily="34" charset="0"/>
              </a:rPr>
              <a:t>Check </a:t>
            </a:r>
            <a:r>
              <a:rPr lang="en-US" dirty="0">
                <a:latin typeface="Source Sans Pro" panose="020B0503030403020204" pitchFamily="34" charset="0"/>
                <a:ea typeface="Source Sans Pro" panose="020B0503030403020204" pitchFamily="34" charset="0"/>
              </a:rPr>
              <a:t>for bulging or </a:t>
            </a:r>
            <a:r>
              <a:rPr lang="en-US" i="1" dirty="0">
                <a:latin typeface="Source Sans Pro" panose="020B0503030403020204" pitchFamily="34" charset="0"/>
                <a:ea typeface="Source Sans Pro" panose="020B0503030403020204" pitchFamily="34" charset="0"/>
              </a:rPr>
              <a:t>swollen fontanelle </a:t>
            </a:r>
            <a:r>
              <a:rPr lang="en-US" dirty="0">
                <a:latin typeface="Source Sans Pro" panose="020B0503030403020204" pitchFamily="34" charset="0"/>
                <a:ea typeface="Source Sans Pro" panose="020B0503030403020204" pitchFamily="34" charset="0"/>
              </a:rPr>
              <a:t>in children under 1 year.</a:t>
            </a:r>
          </a:p>
          <a:p>
            <a:pPr lvl="1"/>
            <a:r>
              <a:rPr lang="en-US" b="1" dirty="0">
                <a:latin typeface="Source Sans Pro"/>
                <a:ea typeface="Source Sans Pro"/>
              </a:rPr>
              <a:t>Check</a:t>
            </a:r>
            <a:r>
              <a:rPr lang="en-US" dirty="0">
                <a:latin typeface="Source Sans Pro"/>
                <a:ea typeface="Source Sans Pro"/>
              </a:rPr>
              <a:t> for possible rash to legs and lower abdomen.</a:t>
            </a:r>
          </a:p>
          <a:p>
            <a:pPr lvl="1"/>
            <a:r>
              <a:rPr lang="en-US" dirty="0">
                <a:latin typeface="Source Sans Pro" panose="020B0503030403020204" pitchFamily="34" charset="0"/>
                <a:ea typeface="Source Sans Pro" panose="020B0503030403020204" pitchFamily="34" charset="0"/>
              </a:rPr>
              <a:t>Do not delay giving ANTIBIOTICS to children with suspected serious bacterial infection.</a:t>
            </a:r>
          </a:p>
          <a:p>
            <a:pPr lvl="1"/>
            <a:endParaRPr lang="en-US" dirty="0">
              <a:latin typeface="Source Sans Pro" panose="020B0503030403020204" pitchFamily="34" charset="0"/>
              <a:ea typeface="Source Sans Pro" panose="020B0503030403020204" pitchFamily="34" charset="0"/>
            </a:endParaRPr>
          </a:p>
        </p:txBody>
      </p:sp>
      <p:pic>
        <p:nvPicPr>
          <p:cNvPr id="3" name="Picture 3" descr="A picture containing text&#10;&#10;Description automatically generated">
            <a:extLst>
              <a:ext uri="{FF2B5EF4-FFF2-40B4-BE49-F238E27FC236}">
                <a16:creationId xmlns:a16="http://schemas.microsoft.com/office/drawing/2014/main" id="{F9EB1298-9986-FED8-8525-AB876D767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24088" y="1547392"/>
            <a:ext cx="2757577" cy="1823677"/>
          </a:xfrm>
          <a:prstGeom prst="rect">
            <a:avLst/>
          </a:prstGeom>
        </p:spPr>
      </p:pic>
      <p:pic>
        <p:nvPicPr>
          <p:cNvPr id="6" name="Picture 5">
            <a:extLst>
              <a:ext uri="{FF2B5EF4-FFF2-40B4-BE49-F238E27FC236}">
                <a16:creationId xmlns:a16="http://schemas.microsoft.com/office/drawing/2014/main" id="{4CEEEA62-4612-0437-7B3C-49034A39F5AA}"/>
              </a:ext>
            </a:extLst>
          </p:cNvPr>
          <p:cNvPicPr>
            <a:picLocks noChangeAspect="1"/>
          </p:cNvPicPr>
          <p:nvPr/>
        </p:nvPicPr>
        <p:blipFill>
          <a:blip r:embed="rId4"/>
          <a:stretch>
            <a:fillRect/>
          </a:stretch>
        </p:blipFill>
        <p:spPr>
          <a:xfrm>
            <a:off x="9019475" y="3686321"/>
            <a:ext cx="2652570" cy="2267741"/>
          </a:xfrm>
          <a:prstGeom prst="rect">
            <a:avLst/>
          </a:prstGeom>
        </p:spPr>
      </p:pic>
    </p:spTree>
    <p:extLst>
      <p:ext uri="{BB962C8B-B14F-4D97-AF65-F5344CB8AC3E}">
        <p14:creationId xmlns:p14="http://schemas.microsoft.com/office/powerpoint/2010/main" val="15683294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50000"/>
                  </a:schemeClr>
                </a:solidFill>
                <a:latin typeface="Source Sans Pro"/>
                <a:ea typeface="Source Sans Pro"/>
              </a:rPr>
              <a:t>Special </a:t>
            </a:r>
            <a:r>
              <a:rPr lang="en-US" sz="4000" dirty="0" err="1">
                <a:solidFill>
                  <a:schemeClr val="accent1">
                    <a:lumMod val="50000"/>
                  </a:schemeClr>
                </a:solidFill>
                <a:latin typeface="Source Sans Pro"/>
                <a:ea typeface="Source Sans Pro"/>
              </a:rPr>
              <a:t>Paediatric</a:t>
            </a:r>
            <a:r>
              <a:rPr lang="en-US" sz="4000" dirty="0">
                <a:solidFill>
                  <a:schemeClr val="accent1">
                    <a:lumMod val="50000"/>
                  </a:schemeClr>
                </a:solidFill>
                <a:latin typeface="Source Sans Pro"/>
                <a:ea typeface="Source Sans Pro"/>
              </a:rPr>
              <a:t> Considerations </a:t>
            </a:r>
            <a:endParaRPr lang="en-US" sz="4000" dirty="0">
              <a:solidFill>
                <a:schemeClr val="accent1">
                  <a:lumMod val="50000"/>
                </a:schemeClr>
              </a:solidFill>
            </a:endParaRPr>
          </a:p>
        </p:txBody>
      </p:sp>
      <p:sp>
        <p:nvSpPr>
          <p:cNvPr id="7" name="Content Placeholder 2"/>
          <p:cNvSpPr txBox="1">
            <a:spLocks/>
          </p:cNvSpPr>
          <p:nvPr/>
        </p:nvSpPr>
        <p:spPr>
          <a:xfrm>
            <a:off x="838200" y="1714218"/>
            <a:ext cx="11353800" cy="47586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sz="2400" b="1" dirty="0">
                <a:latin typeface="Source Sans Pro"/>
                <a:ea typeface="Source Sans Pro"/>
              </a:rPr>
              <a:t>Poor perfusion</a:t>
            </a:r>
          </a:p>
          <a:p>
            <a:pPr lvl="1">
              <a:spcBef>
                <a:spcPts val="0"/>
              </a:spcBef>
            </a:pPr>
            <a:r>
              <a:rPr lang="en-US" dirty="0">
                <a:latin typeface="Source Sans Pro" panose="020B0503030403020204" pitchFamily="34" charset="0"/>
                <a:ea typeface="Source Sans Pro" panose="020B0503030403020204" pitchFamily="34" charset="0"/>
              </a:rPr>
              <a:t>Children can become dehydrated very quickly. </a:t>
            </a:r>
          </a:p>
          <a:p>
            <a:pPr lvl="1">
              <a:spcBef>
                <a:spcPts val="0"/>
              </a:spcBef>
            </a:pPr>
            <a:r>
              <a:rPr lang="en-US" b="1" dirty="0">
                <a:latin typeface="Source Sans Pro" panose="020B0503030403020204" pitchFamily="34" charset="0"/>
                <a:ea typeface="Source Sans Pro" panose="020B0503030403020204" pitchFamily="34" charset="0"/>
              </a:rPr>
              <a:t>Check</a:t>
            </a:r>
            <a:r>
              <a:rPr lang="en-US" dirty="0">
                <a:latin typeface="Source Sans Pro" panose="020B0503030403020204" pitchFamily="34" charset="0"/>
                <a:ea typeface="Source Sans Pro" panose="020B0503030403020204" pitchFamily="34" charset="0"/>
              </a:rPr>
              <a:t> for signs of dehydration.</a:t>
            </a:r>
          </a:p>
          <a:p>
            <a:pPr lvl="2">
              <a:spcBef>
                <a:spcPts val="0"/>
              </a:spcBef>
            </a:pPr>
            <a:r>
              <a:rPr lang="en-US" sz="2400" dirty="0">
                <a:latin typeface="Source Sans Pro" panose="020B0503030403020204" pitchFamily="34" charset="0"/>
                <a:ea typeface="Source Sans Pro" panose="020B0503030403020204" pitchFamily="34" charset="0"/>
              </a:rPr>
              <a:t>Abnormal skin pinch</a:t>
            </a:r>
          </a:p>
          <a:p>
            <a:pPr lvl="2">
              <a:spcBef>
                <a:spcPts val="0"/>
              </a:spcBef>
            </a:pPr>
            <a:r>
              <a:rPr lang="en-US" sz="2400" dirty="0">
                <a:latin typeface="Source Sans Pro" panose="020B0503030403020204" pitchFamily="34" charset="0"/>
                <a:ea typeface="Source Sans Pro" panose="020B0503030403020204" pitchFamily="34" charset="0"/>
              </a:rPr>
              <a:t>Dry mucous membranes</a:t>
            </a:r>
          </a:p>
          <a:p>
            <a:pPr lvl="2">
              <a:spcBef>
                <a:spcPts val="0"/>
              </a:spcBef>
            </a:pPr>
            <a:r>
              <a:rPr lang="en-US" sz="2400" dirty="0">
                <a:latin typeface="Source Sans Pro" panose="020B0503030403020204" pitchFamily="34" charset="0"/>
                <a:ea typeface="Source Sans Pro" panose="020B0503030403020204" pitchFamily="34" charset="0"/>
              </a:rPr>
              <a:t>Irritability</a:t>
            </a:r>
          </a:p>
          <a:p>
            <a:pPr lvl="2">
              <a:spcBef>
                <a:spcPts val="0"/>
              </a:spcBef>
            </a:pPr>
            <a:r>
              <a:rPr lang="en-US" sz="2400" dirty="0">
                <a:latin typeface="Source Sans Pro" panose="020B0503030403020204" pitchFamily="34" charset="0"/>
                <a:ea typeface="Source Sans Pro" panose="020B0503030403020204" pitchFamily="34" charset="0"/>
              </a:rPr>
              <a:t>Sunken or depressed fontanelle (in child under 1 year)</a:t>
            </a:r>
          </a:p>
          <a:p>
            <a:pPr lvl="2">
              <a:spcBef>
                <a:spcPts val="0"/>
              </a:spcBef>
            </a:pPr>
            <a:r>
              <a:rPr lang="en-US" sz="2400" dirty="0">
                <a:latin typeface="Source Sans Pro" panose="020B0503030403020204" pitchFamily="34" charset="0"/>
                <a:ea typeface="Source Sans Pro" panose="020B0503030403020204" pitchFamily="34" charset="0"/>
              </a:rPr>
              <a:t>Slow capillary refill (greater than 3 seconds)</a:t>
            </a:r>
          </a:p>
          <a:p>
            <a:pPr lvl="2">
              <a:spcBef>
                <a:spcPts val="0"/>
              </a:spcBef>
            </a:pPr>
            <a:r>
              <a:rPr lang="en-US" sz="2400" dirty="0">
                <a:latin typeface="Source Sans Pro" panose="020B0503030403020204" pitchFamily="34" charset="0"/>
                <a:ea typeface="Source Sans Pro" panose="020B0503030403020204" pitchFamily="34" charset="0"/>
              </a:rPr>
              <a:t>Cold extremities</a:t>
            </a:r>
          </a:p>
          <a:p>
            <a:pPr lvl="2">
              <a:spcBef>
                <a:spcPts val="0"/>
              </a:spcBef>
            </a:pPr>
            <a:r>
              <a:rPr lang="en-US" sz="2400" dirty="0">
                <a:latin typeface="Source Sans Pro" panose="020B0503030403020204" pitchFamily="34" charset="0"/>
                <a:ea typeface="Source Sans Pro" panose="020B0503030403020204" pitchFamily="34" charset="0"/>
              </a:rPr>
              <a:t>Tachycardia</a:t>
            </a:r>
          </a:p>
          <a:p>
            <a:pPr lvl="2">
              <a:spcBef>
                <a:spcPts val="0"/>
              </a:spcBef>
            </a:pPr>
            <a:r>
              <a:rPr lang="en-US" sz="2400" dirty="0">
                <a:latin typeface="Source Sans Pro" panose="020B0503030403020204" pitchFamily="34" charset="0"/>
                <a:ea typeface="Source Sans Pro" panose="020B0503030403020204" pitchFamily="34" charset="0"/>
              </a:rPr>
              <a:t>Hypotension </a:t>
            </a:r>
          </a:p>
          <a:p>
            <a:pPr lvl="1">
              <a:spcBef>
                <a:spcPts val="0"/>
              </a:spcBef>
            </a:pPr>
            <a:r>
              <a:rPr lang="en-US" dirty="0">
                <a:solidFill>
                  <a:schemeClr val="accent2"/>
                </a:solidFill>
                <a:latin typeface="Source Sans Pro" panose="020B0503030403020204" pitchFamily="34" charset="0"/>
                <a:ea typeface="Source Sans Pro" panose="020B0503030403020204" pitchFamily="34" charset="0"/>
              </a:rPr>
              <a:t>Give IV FLUIDS and REASSESS frequently!</a:t>
            </a:r>
          </a:p>
          <a:p>
            <a:pPr lvl="1">
              <a:spcBef>
                <a:spcPts val="0"/>
              </a:spcBef>
            </a:pPr>
            <a:endParaRPr lang="en-US" u="sng" dirty="0">
              <a:latin typeface="Source Sans Pro" panose="020B0503030403020204" pitchFamily="34" charset="0"/>
              <a:ea typeface="Source Sans Pro" panose="020B0503030403020204" pitchFamily="34" charset="0"/>
            </a:endParaRPr>
          </a:p>
          <a:p>
            <a:endParaRPr lang="en-US" sz="2400" dirty="0">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82F7E398-6C91-3DEC-43F0-FC61BFB8919F}"/>
              </a:ext>
            </a:extLst>
          </p:cNvPr>
          <p:cNvPicPr>
            <a:picLocks noChangeAspect="1"/>
          </p:cNvPicPr>
          <p:nvPr/>
        </p:nvPicPr>
        <p:blipFill>
          <a:blip r:embed="rId3"/>
          <a:stretch>
            <a:fillRect/>
          </a:stretch>
        </p:blipFill>
        <p:spPr>
          <a:xfrm>
            <a:off x="8852414" y="2125023"/>
            <a:ext cx="3133639" cy="2775509"/>
          </a:xfrm>
          <a:prstGeom prst="rect">
            <a:avLst/>
          </a:prstGeom>
        </p:spPr>
      </p:pic>
    </p:spTree>
    <p:extLst>
      <p:ext uri="{BB962C8B-B14F-4D97-AF65-F5344CB8AC3E}">
        <p14:creationId xmlns:p14="http://schemas.microsoft.com/office/powerpoint/2010/main" val="2349282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50000"/>
                  </a:schemeClr>
                </a:solidFill>
              </a:rPr>
              <a:t>Special </a:t>
            </a:r>
            <a:r>
              <a:rPr lang="en-US" sz="4000" dirty="0" err="1">
                <a:solidFill>
                  <a:schemeClr val="accent1">
                    <a:lumMod val="50000"/>
                  </a:schemeClr>
                </a:solidFill>
              </a:rPr>
              <a:t>Paediatric</a:t>
            </a:r>
            <a:r>
              <a:rPr lang="en-US" sz="4000" dirty="0">
                <a:solidFill>
                  <a:schemeClr val="accent1">
                    <a:lumMod val="50000"/>
                  </a:schemeClr>
                </a:solidFill>
              </a:rPr>
              <a:t> Considerations </a:t>
            </a:r>
          </a:p>
        </p:txBody>
      </p:sp>
      <p:sp>
        <p:nvSpPr>
          <p:cNvPr id="7" name="Content Placeholder 2"/>
          <p:cNvSpPr txBox="1">
            <a:spLocks/>
          </p:cNvSpPr>
          <p:nvPr/>
        </p:nvSpPr>
        <p:spPr>
          <a:xfrm>
            <a:off x="838200" y="1690688"/>
            <a:ext cx="11056070" cy="43067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sz="2400" b="1">
                <a:latin typeface="Source Sans Pro"/>
                <a:ea typeface="Source Sans Pro"/>
              </a:rPr>
              <a:t>Malaria</a:t>
            </a:r>
          </a:p>
          <a:p>
            <a:pPr lvl="1">
              <a:spcBef>
                <a:spcPts val="0"/>
              </a:spcBef>
            </a:pPr>
            <a:r>
              <a:rPr lang="en-US">
                <a:latin typeface="Source Sans Pro" panose="020B0503030403020204" pitchFamily="34" charset="0"/>
                <a:ea typeface="Source Sans Pro" panose="020B0503030403020204" pitchFamily="34" charset="0"/>
              </a:rPr>
              <a:t>May be more severe in children than adults</a:t>
            </a:r>
          </a:p>
          <a:p>
            <a:pPr lvl="1">
              <a:spcBef>
                <a:spcPts val="0"/>
              </a:spcBef>
            </a:pPr>
            <a:r>
              <a:rPr lang="en-US">
                <a:latin typeface="Source Sans Pro" panose="020B0503030403020204" pitchFamily="34" charset="0"/>
                <a:ea typeface="Source Sans Pro" panose="020B0503030403020204" pitchFamily="34" charset="0"/>
              </a:rPr>
              <a:t>May present with</a:t>
            </a:r>
          </a:p>
          <a:p>
            <a:pPr lvl="2">
              <a:spcBef>
                <a:spcPts val="0"/>
              </a:spcBef>
            </a:pPr>
            <a:r>
              <a:rPr lang="en-US" sz="2400">
                <a:latin typeface="Source Sans Pro" panose="020B0503030403020204" pitchFamily="34" charset="0"/>
                <a:ea typeface="Source Sans Pro" panose="020B0503030403020204" pitchFamily="34" charset="0"/>
              </a:rPr>
              <a:t>Severe </a:t>
            </a:r>
            <a:r>
              <a:rPr lang="en-US" sz="2400" err="1">
                <a:latin typeface="Source Sans Pro" panose="020B0503030403020204" pitchFamily="34" charset="0"/>
                <a:ea typeface="Source Sans Pro" panose="020B0503030403020204" pitchFamily="34" charset="0"/>
              </a:rPr>
              <a:t>anaemia</a:t>
            </a:r>
            <a:endParaRPr lang="en-US" sz="2400">
              <a:latin typeface="Source Sans Pro" panose="020B0503030403020204" pitchFamily="34" charset="0"/>
              <a:ea typeface="Source Sans Pro" panose="020B0503030403020204" pitchFamily="34" charset="0"/>
            </a:endParaRPr>
          </a:p>
          <a:p>
            <a:pPr lvl="2">
              <a:spcBef>
                <a:spcPts val="0"/>
              </a:spcBef>
            </a:pPr>
            <a:r>
              <a:rPr lang="en-US" sz="2400">
                <a:latin typeface="Source Sans Pro" panose="020B0503030403020204" pitchFamily="34" charset="0"/>
                <a:ea typeface="Source Sans Pro" panose="020B0503030403020204" pitchFamily="34" charset="0"/>
              </a:rPr>
              <a:t>Seizures/convulsions</a:t>
            </a:r>
          </a:p>
          <a:p>
            <a:pPr lvl="2">
              <a:spcBef>
                <a:spcPts val="0"/>
              </a:spcBef>
            </a:pPr>
            <a:r>
              <a:rPr lang="en-US" sz="2400">
                <a:latin typeface="Source Sans Pro" panose="020B0503030403020204" pitchFamily="34" charset="0"/>
                <a:ea typeface="Source Sans Pro" panose="020B0503030403020204" pitchFamily="34" charset="0"/>
              </a:rPr>
              <a:t>Coma</a:t>
            </a:r>
          </a:p>
          <a:p>
            <a:pPr lvl="2">
              <a:spcBef>
                <a:spcPts val="0"/>
              </a:spcBef>
            </a:pPr>
            <a:r>
              <a:rPr lang="en-US" sz="2400" err="1">
                <a:latin typeface="Source Sans Pro" panose="020B0503030403020204" pitchFamily="34" charset="0"/>
                <a:ea typeface="Source Sans Pro" panose="020B0503030403020204" pitchFamily="34" charset="0"/>
              </a:rPr>
              <a:t>Hypoglycaemia</a:t>
            </a:r>
            <a:endParaRPr lang="en-US" sz="2400">
              <a:latin typeface="Source Sans Pro" panose="020B0503030403020204" pitchFamily="34" charset="0"/>
              <a:ea typeface="Source Sans Pro" panose="020B0503030403020204" pitchFamily="34" charset="0"/>
            </a:endParaRPr>
          </a:p>
          <a:p>
            <a:pPr lvl="1">
              <a:spcBef>
                <a:spcPts val="0"/>
              </a:spcBef>
            </a:pPr>
            <a:endParaRPr lang="en-US" u="sng">
              <a:latin typeface="Source Sans Pro" panose="020B0503030403020204" pitchFamily="34" charset="0"/>
              <a:ea typeface="Source Sans Pro" panose="020B0503030403020204" pitchFamily="34" charset="0"/>
            </a:endParaRPr>
          </a:p>
          <a:p>
            <a:pPr lvl="1"/>
            <a:endParaRPr lang="en-US">
              <a:latin typeface="Source Sans Pro" panose="020B0503030403020204" pitchFamily="34" charset="0"/>
              <a:ea typeface="Source Sans Pro" panose="020B0503030403020204" pitchFamily="34" charset="0"/>
            </a:endParaRPr>
          </a:p>
        </p:txBody>
      </p:sp>
      <p:pic>
        <p:nvPicPr>
          <p:cNvPr id="3" name="Picture 3" descr="A picture containing text&#10;&#10;Description automatically generated">
            <a:extLst>
              <a:ext uri="{FF2B5EF4-FFF2-40B4-BE49-F238E27FC236}">
                <a16:creationId xmlns:a16="http://schemas.microsoft.com/office/drawing/2014/main" id="{8BBD56ED-58DA-EBB2-6995-427C131055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1924" y="2472442"/>
            <a:ext cx="3473511" cy="2422435"/>
          </a:xfrm>
          <a:prstGeom prst="rect">
            <a:avLst/>
          </a:prstGeom>
        </p:spPr>
      </p:pic>
    </p:spTree>
    <p:extLst>
      <p:ext uri="{BB962C8B-B14F-4D97-AF65-F5344CB8AC3E}">
        <p14:creationId xmlns:p14="http://schemas.microsoft.com/office/powerpoint/2010/main" val="3129672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4477" y="267848"/>
            <a:ext cx="10515600" cy="1325563"/>
          </a:xfrm>
        </p:spPr>
        <p:txBody>
          <a:bodyPr>
            <a:normAutofit/>
          </a:bodyPr>
          <a:lstStyle/>
          <a:p>
            <a:r>
              <a:rPr lang="en-US" sz="4000" dirty="0">
                <a:solidFill>
                  <a:schemeClr val="accent1">
                    <a:lumMod val="50000"/>
                  </a:schemeClr>
                </a:solidFill>
              </a:rPr>
              <a:t>Special </a:t>
            </a:r>
            <a:r>
              <a:rPr lang="en-US" sz="4000" dirty="0" err="1">
                <a:solidFill>
                  <a:schemeClr val="accent1">
                    <a:lumMod val="50000"/>
                  </a:schemeClr>
                </a:solidFill>
              </a:rPr>
              <a:t>Paediatric</a:t>
            </a:r>
            <a:r>
              <a:rPr lang="en-US" sz="4000" dirty="0">
                <a:solidFill>
                  <a:schemeClr val="accent1">
                    <a:lumMod val="50000"/>
                  </a:schemeClr>
                </a:solidFill>
              </a:rPr>
              <a:t> Considerations </a:t>
            </a:r>
          </a:p>
        </p:txBody>
      </p:sp>
      <p:sp>
        <p:nvSpPr>
          <p:cNvPr id="4" name="Content Placeholder 2"/>
          <p:cNvSpPr txBox="1">
            <a:spLocks noGrp="1"/>
          </p:cNvSpPr>
          <p:nvPr>
            <p:ph idx="1"/>
          </p:nvPr>
        </p:nvSpPr>
        <p:spPr>
          <a:xfrm>
            <a:off x="497732" y="1371108"/>
            <a:ext cx="8658625"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2400" b="1" dirty="0">
                <a:latin typeface="Source Sans Pro"/>
                <a:ea typeface="Source Sans Pro"/>
              </a:rPr>
              <a:t>Ingestion of chemicals or drugs</a:t>
            </a:r>
          </a:p>
          <a:p>
            <a:pPr lvl="1">
              <a:spcBef>
                <a:spcPts val="0"/>
              </a:spcBef>
            </a:pPr>
            <a:r>
              <a:rPr lang="en-US" dirty="0">
                <a:latin typeface="Source Sans Pro"/>
                <a:ea typeface="Source Sans Pro"/>
              </a:rPr>
              <a:t>Common in children </a:t>
            </a:r>
            <a:r>
              <a:rPr lang="en-US" sz="2400" dirty="0">
                <a:latin typeface="Source Sans Pro"/>
                <a:ea typeface="Source Sans Pro"/>
              </a:rPr>
              <a:t>(especially ages 1-3)</a:t>
            </a:r>
            <a:endParaRPr lang="en-US" dirty="0">
              <a:latin typeface="Source Sans Pro"/>
              <a:ea typeface="Source Sans Pro"/>
            </a:endParaRPr>
          </a:p>
          <a:p>
            <a:pPr lvl="1">
              <a:spcBef>
                <a:spcPts val="0"/>
              </a:spcBef>
            </a:pPr>
            <a:r>
              <a:rPr lang="en-US" dirty="0">
                <a:latin typeface="Source Sans Pro"/>
                <a:ea typeface="Source Sans Pro"/>
              </a:rPr>
              <a:t>Try to identify the poison; talk to parents (get package or photograph)</a:t>
            </a:r>
          </a:p>
          <a:p>
            <a:pPr lvl="1">
              <a:spcBef>
                <a:spcPts val="0"/>
              </a:spcBef>
            </a:pPr>
            <a:r>
              <a:rPr lang="en-US" dirty="0">
                <a:latin typeface="Source Sans Pro"/>
                <a:ea typeface="Source Sans Pro"/>
              </a:rPr>
              <a:t>CONSULT advanced provider immediately. </a:t>
            </a:r>
            <a:endParaRPr lang="en-US" dirty="0">
              <a:latin typeface="Source Sans Pro" panose="020B0503030403020204" pitchFamily="34" charset="0"/>
              <a:ea typeface="Source Sans Pro" panose="020B0503030403020204" pitchFamily="34" charset="0"/>
            </a:endParaRPr>
          </a:p>
        </p:txBody>
      </p:sp>
      <p:sp>
        <p:nvSpPr>
          <p:cNvPr id="6" name="Rectangle 5"/>
          <p:cNvSpPr/>
          <p:nvPr/>
        </p:nvSpPr>
        <p:spPr>
          <a:xfrm>
            <a:off x="0" y="3132813"/>
            <a:ext cx="11491784" cy="4893647"/>
          </a:xfrm>
          <a:prstGeom prst="rect">
            <a:avLst/>
          </a:prstGeom>
        </p:spPr>
        <p:txBody>
          <a:bodyPr wrap="square" lIns="91440" tIns="45720" rIns="91440" bIns="45720" anchor="t">
            <a:spAutoFit/>
          </a:bodyPr>
          <a:lstStyle/>
          <a:p>
            <a:pPr lvl="2"/>
            <a:r>
              <a:rPr lang="en-US" sz="2400" b="1" dirty="0">
                <a:latin typeface="Source Sans Pro"/>
                <a:ea typeface="Source Sans Pro"/>
              </a:rPr>
              <a:t>Ask</a:t>
            </a:r>
            <a:r>
              <a:rPr lang="en-US" sz="2400" dirty="0">
                <a:latin typeface="Source Sans Pro"/>
                <a:ea typeface="Source Sans Pro"/>
              </a:rPr>
              <a:t> about signs and symptoms depending on substance ingested</a:t>
            </a:r>
          </a:p>
          <a:p>
            <a:pPr marL="1657350" lvl="3" indent="-285750">
              <a:buFont typeface="Arial" charset="0"/>
              <a:buChar char="•"/>
            </a:pPr>
            <a:r>
              <a:rPr lang="en-US" sz="2400" dirty="0">
                <a:latin typeface="Source Sans Pro"/>
                <a:ea typeface="Source Sans Pro"/>
              </a:rPr>
              <a:t>Take a thorough history from the family.</a:t>
            </a:r>
          </a:p>
          <a:p>
            <a:pPr marL="1657350" lvl="3" indent="-285750">
              <a:buFont typeface="Arial" charset="0"/>
              <a:buChar char="•"/>
            </a:pPr>
            <a:r>
              <a:rPr lang="en-US" sz="2400" dirty="0">
                <a:latin typeface="Source Sans Pro"/>
                <a:ea typeface="Source Sans Pro"/>
              </a:rPr>
              <a:t>Determine what time it took place. </a:t>
            </a:r>
            <a:endParaRPr lang="en-US" sz="2400" dirty="0">
              <a:latin typeface="Source Sans Pro" panose="020B0503030403020204" pitchFamily="34" charset="0"/>
              <a:ea typeface="Source Sans Pro" panose="020B0503030403020204" pitchFamily="34" charset="0"/>
            </a:endParaRPr>
          </a:p>
          <a:p>
            <a:pPr marL="1657350" lvl="3" indent="-285750">
              <a:buFont typeface="Arial" charset="0"/>
              <a:buChar char="•"/>
            </a:pPr>
            <a:r>
              <a:rPr lang="en-US" sz="2400" dirty="0">
                <a:latin typeface="Source Sans Pro"/>
                <a:ea typeface="Source Sans Pro"/>
              </a:rPr>
              <a:t>Ensure that no other children were involved.</a:t>
            </a:r>
          </a:p>
          <a:p>
            <a:pPr lvl="2"/>
            <a:r>
              <a:rPr lang="en-US" sz="2400" b="1" dirty="0">
                <a:latin typeface="Source Sans Pro"/>
                <a:ea typeface="Source Sans Pro"/>
              </a:rPr>
              <a:t>Examine</a:t>
            </a:r>
            <a:r>
              <a:rPr lang="en-US" sz="2400" dirty="0">
                <a:latin typeface="Source Sans Pro"/>
                <a:ea typeface="Source Sans Pro"/>
              </a:rPr>
              <a:t> the bottles of the ingested substance or medicine.</a:t>
            </a:r>
          </a:p>
          <a:p>
            <a:pPr lvl="2"/>
            <a:r>
              <a:rPr lang="en-US" sz="2400" b="1" dirty="0">
                <a:latin typeface="Source Sans Pro"/>
                <a:ea typeface="Source Sans Pro"/>
              </a:rPr>
              <a:t>Check</a:t>
            </a:r>
            <a:r>
              <a:rPr lang="en-US" sz="2400" dirty="0">
                <a:latin typeface="Source Sans Pro"/>
                <a:ea typeface="Source Sans Pro"/>
              </a:rPr>
              <a:t> for</a:t>
            </a:r>
          </a:p>
          <a:p>
            <a:pPr marL="1714500" lvl="3" indent="-342900">
              <a:buFont typeface="Arial" panose="020B0604020202020204" pitchFamily="34" charset="0"/>
              <a:buChar char="•"/>
            </a:pPr>
            <a:r>
              <a:rPr lang="en-US" sz="2400" dirty="0">
                <a:latin typeface="Source Sans Pro"/>
                <a:ea typeface="Source Sans Pro"/>
              </a:rPr>
              <a:t>Signs of burns in or around the mouth</a:t>
            </a:r>
          </a:p>
          <a:p>
            <a:pPr marL="1657350" lvl="3" indent="-285750">
              <a:buFont typeface="Arial" charset="0"/>
              <a:buChar char="•"/>
            </a:pPr>
            <a:r>
              <a:rPr lang="en-US" sz="2400" i="1" dirty="0">
                <a:latin typeface="Source Sans Pro"/>
                <a:ea typeface="Source Sans Pro"/>
              </a:rPr>
              <a:t>Stridor </a:t>
            </a:r>
            <a:r>
              <a:rPr lang="en-US" sz="2400" dirty="0">
                <a:latin typeface="Source Sans Pro"/>
                <a:ea typeface="Source Sans Pro"/>
              </a:rPr>
              <a:t>suggesting chemicals that damage airway or cause swelling</a:t>
            </a:r>
            <a:endParaRPr lang="en-US" sz="2400" i="1" dirty="0">
              <a:latin typeface="Source Sans Pro" panose="020B0503030403020204" pitchFamily="34" charset="0"/>
              <a:ea typeface="Source Sans Pro" panose="020B0503030403020204" pitchFamily="34" charset="0"/>
            </a:endParaRPr>
          </a:p>
          <a:p>
            <a:pPr marL="1657350" lvl="3" indent="-285750">
              <a:buFont typeface="Arial" charset="0"/>
              <a:buChar char="•"/>
            </a:pPr>
            <a:r>
              <a:rPr lang="en-US" sz="2400" dirty="0">
                <a:latin typeface="Source Sans Pro"/>
                <a:ea typeface="Source Sans Pro"/>
              </a:rPr>
              <a:t>MONITOR closely.</a:t>
            </a:r>
          </a:p>
          <a:p>
            <a:pPr marL="1657350" lvl="3" indent="-285750">
              <a:buFont typeface="Arial" charset="0"/>
              <a:buChar char="•"/>
            </a:pPr>
            <a:r>
              <a:rPr lang="en-US" sz="2400" dirty="0">
                <a:latin typeface="Source Sans Pro"/>
                <a:ea typeface="Source Sans Pro"/>
              </a:rPr>
              <a:t>Consider HANDOVER/TRANSFER to a referral unit.</a:t>
            </a:r>
            <a:endParaRPr lang="en-US" sz="2400" dirty="0">
              <a:latin typeface="Source Sans Pro" panose="020B0503030403020204" pitchFamily="34" charset="0"/>
              <a:ea typeface="Source Sans Pro" panose="020B0503030403020204" pitchFamily="34" charset="0"/>
            </a:endParaRPr>
          </a:p>
          <a:p>
            <a:pPr lvl="1">
              <a:spcBef>
                <a:spcPts val="0"/>
              </a:spcBef>
            </a:pPr>
            <a:endParaRPr lang="en-US" sz="2400" b="1" i="1" dirty="0">
              <a:latin typeface="Source Sans Pro" panose="020B0503030403020204" pitchFamily="34" charset="0"/>
              <a:ea typeface="Source Sans Pro" panose="020B0503030403020204" pitchFamily="34" charset="0"/>
            </a:endParaRPr>
          </a:p>
          <a:p>
            <a:pPr lvl="1">
              <a:spcBef>
                <a:spcPts val="0"/>
              </a:spcBef>
            </a:pPr>
            <a:endParaRPr lang="en-US" sz="2400" dirty="0">
              <a:latin typeface="Source Sans Pro" panose="020B0503030403020204" pitchFamily="34" charset="0"/>
              <a:ea typeface="Source Sans Pro" panose="020B0503030403020204" pitchFamily="34" charset="0"/>
            </a:endParaRPr>
          </a:p>
          <a:p>
            <a:endParaRPr lang="en-US" sz="2400" dirty="0">
              <a:latin typeface="Source Sans Pro" panose="020B0503030403020204" pitchFamily="34" charset="0"/>
              <a:ea typeface="Source Sans Pro" panose="020B0503030403020204" pitchFamily="34" charset="0"/>
            </a:endParaRPr>
          </a:p>
        </p:txBody>
      </p:sp>
      <p:pic>
        <p:nvPicPr>
          <p:cNvPr id="2" name="Picture 2" descr="A picture containing logo&#10;&#10;Description automatically generated">
            <a:extLst>
              <a:ext uri="{FF2B5EF4-FFF2-40B4-BE49-F238E27FC236}">
                <a16:creationId xmlns:a16="http://schemas.microsoft.com/office/drawing/2014/main" id="{DD8D2E17-9C92-2364-363D-04B50406A0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6369" y="766625"/>
            <a:ext cx="3605631" cy="2544599"/>
          </a:xfrm>
          <a:prstGeom prst="rect">
            <a:avLst/>
          </a:prstGeom>
        </p:spPr>
      </p:pic>
    </p:spTree>
    <p:extLst>
      <p:ext uri="{BB962C8B-B14F-4D97-AF65-F5344CB8AC3E}">
        <p14:creationId xmlns:p14="http://schemas.microsoft.com/office/powerpoint/2010/main" val="126579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42" y="106661"/>
            <a:ext cx="10515600" cy="1325563"/>
          </a:xfrm>
        </p:spPr>
        <p:txBody>
          <a:bodyPr>
            <a:normAutofit/>
          </a:bodyPr>
          <a:lstStyle/>
          <a:p>
            <a:r>
              <a:rPr lang="en-US" sz="4000" dirty="0">
                <a:solidFill>
                  <a:srgbClr val="1F3864"/>
                </a:solidFill>
                <a:latin typeface="Source Sans Pro"/>
                <a:ea typeface="Source Sans Pro"/>
                <a:cs typeface="Roboto"/>
              </a:rPr>
              <a:t>The ABCDE Approach</a:t>
            </a:r>
          </a:p>
        </p:txBody>
      </p:sp>
      <p:sp>
        <p:nvSpPr>
          <p:cNvPr id="3" name="Content Placeholder 2"/>
          <p:cNvSpPr>
            <a:spLocks noGrp="1"/>
          </p:cNvSpPr>
          <p:nvPr>
            <p:ph idx="1"/>
          </p:nvPr>
        </p:nvSpPr>
        <p:spPr>
          <a:xfrm>
            <a:off x="2429784" y="2648112"/>
            <a:ext cx="10515600" cy="4351338"/>
          </a:xfrm>
        </p:spPr>
        <p:txBody>
          <a:bodyPr vert="horz" lIns="91440" tIns="45720" rIns="91440" bIns="45720" rtlCol="0" anchor="t">
            <a:normAutofit/>
          </a:bodyPr>
          <a:lstStyle/>
          <a:p>
            <a:pPr marL="0" indent="0">
              <a:lnSpc>
                <a:spcPct val="100000"/>
              </a:lnSpc>
              <a:spcBef>
                <a:spcPts val="0"/>
              </a:spcBef>
              <a:buNone/>
            </a:pPr>
            <a:r>
              <a:rPr lang="en-US" sz="2400" b="1" dirty="0">
                <a:solidFill>
                  <a:schemeClr val="dk1"/>
                </a:solidFill>
                <a:latin typeface="Source Sans Pro"/>
                <a:ea typeface="Source Sans Pro"/>
                <a:cs typeface="Arial"/>
              </a:rPr>
              <a:t>Breathing</a:t>
            </a:r>
            <a:endParaRPr lang="en-US" b="1" dirty="0">
              <a:solidFill>
                <a:schemeClr val="dk1"/>
              </a:solidFill>
            </a:endParaRPr>
          </a:p>
          <a:p>
            <a:pPr marL="342900" indent="-342900">
              <a:lnSpc>
                <a:spcPct val="100000"/>
              </a:lnSpc>
              <a:spcBef>
                <a:spcPts val="0"/>
              </a:spcBef>
            </a:pPr>
            <a:r>
              <a:rPr lang="en-US" sz="2400" dirty="0">
                <a:solidFill>
                  <a:schemeClr val="dk1"/>
                </a:solidFill>
                <a:latin typeface="Source Sans Pro"/>
                <a:ea typeface="Source Sans Pro"/>
                <a:cs typeface="Arial"/>
              </a:rPr>
              <a:t>Hypoxia can cause </a:t>
            </a:r>
            <a:r>
              <a:rPr lang="en-US" sz="2400" dirty="0">
                <a:latin typeface="Source Sans Pro"/>
                <a:ea typeface="Source Sans Pro"/>
                <a:cs typeface="Arial"/>
              </a:rPr>
              <a:t>altered mental status.</a:t>
            </a:r>
          </a:p>
          <a:p>
            <a:pPr marL="342900" indent="-342900">
              <a:lnSpc>
                <a:spcPct val="100000"/>
              </a:lnSpc>
              <a:spcBef>
                <a:spcPts val="0"/>
              </a:spcBef>
            </a:pPr>
            <a:r>
              <a:rPr lang="en-US" sz="2400" b="1" dirty="0">
                <a:solidFill>
                  <a:schemeClr val="dk1"/>
                </a:solidFill>
                <a:latin typeface="Source Sans Pro"/>
                <a:ea typeface="Source Sans Pro"/>
                <a:cs typeface="Arial"/>
              </a:rPr>
              <a:t>Look</a:t>
            </a:r>
            <a:r>
              <a:rPr lang="en-US" sz="2400" dirty="0">
                <a:solidFill>
                  <a:schemeClr val="dk1"/>
                </a:solidFill>
                <a:latin typeface="Source Sans Pro"/>
                <a:ea typeface="Source Sans Pro"/>
                <a:cs typeface="Arial"/>
              </a:rPr>
              <a:t> for signs of difficulty in breathing or </a:t>
            </a:r>
            <a:r>
              <a:rPr lang="en-US" sz="2400" i="1" dirty="0">
                <a:latin typeface="Source Sans Pro"/>
                <a:ea typeface="Source Sans Pro"/>
                <a:cs typeface="Arial"/>
              </a:rPr>
              <a:t>cyanosis</a:t>
            </a:r>
            <a:r>
              <a:rPr lang="en-US" sz="2400" dirty="0">
                <a:latin typeface="Source Sans Pro"/>
                <a:ea typeface="Source Sans Pro"/>
                <a:cs typeface="Arial"/>
              </a:rPr>
              <a:t>.</a:t>
            </a:r>
          </a:p>
          <a:p>
            <a:pPr marL="342900" indent="-342900">
              <a:lnSpc>
                <a:spcPct val="100000"/>
              </a:lnSpc>
              <a:spcBef>
                <a:spcPts val="0"/>
              </a:spcBef>
            </a:pPr>
            <a:r>
              <a:rPr lang="en-US" dirty="0">
                <a:solidFill>
                  <a:schemeClr val="dk1"/>
                </a:solidFill>
                <a:latin typeface="Source Sans Pro"/>
                <a:ea typeface="Source Sans Pro"/>
                <a:cs typeface="Arial"/>
              </a:rPr>
              <a:t>Fast</a:t>
            </a:r>
            <a:r>
              <a:rPr lang="en-US" sz="2400" dirty="0">
                <a:solidFill>
                  <a:schemeClr val="dk1"/>
                </a:solidFill>
                <a:latin typeface="Source Sans Pro"/>
                <a:ea typeface="Source Sans Pro"/>
                <a:cs typeface="Arial"/>
              </a:rPr>
              <a:t>, deep breathing can reflect </a:t>
            </a:r>
            <a:r>
              <a:rPr lang="en-US" sz="2400" dirty="0">
                <a:solidFill>
                  <a:schemeClr val="accent2"/>
                </a:solidFill>
                <a:latin typeface="Source Sans Pro"/>
                <a:ea typeface="Source Sans Pro"/>
                <a:cs typeface="Arial"/>
              </a:rPr>
              <a:t>diabetic ketoacidosis</a:t>
            </a:r>
            <a:r>
              <a:rPr lang="en-US" sz="2400" dirty="0">
                <a:solidFill>
                  <a:srgbClr val="FF0000"/>
                </a:solidFill>
                <a:latin typeface="Source Sans Pro"/>
                <a:ea typeface="Source Sans Pro"/>
                <a:cs typeface="Arial"/>
              </a:rPr>
              <a:t> </a:t>
            </a:r>
            <a:r>
              <a:rPr lang="en-US" sz="2400" dirty="0">
                <a:solidFill>
                  <a:schemeClr val="dk1"/>
                </a:solidFill>
                <a:latin typeface="Source Sans Pro"/>
                <a:ea typeface="Source Sans Pro"/>
                <a:cs typeface="Arial"/>
              </a:rPr>
              <a:t>or </a:t>
            </a:r>
            <a:r>
              <a:rPr lang="en-US" sz="2400" dirty="0">
                <a:solidFill>
                  <a:schemeClr val="accent2"/>
                </a:solidFill>
                <a:latin typeface="Source Sans Pro"/>
                <a:ea typeface="Source Sans Pro"/>
                <a:cs typeface="Arial"/>
              </a:rPr>
              <a:t>poisoning.</a:t>
            </a:r>
          </a:p>
          <a:p>
            <a:endParaRPr lang="en-US" dirty="0">
              <a:latin typeface="Source Sans Pro"/>
              <a:ea typeface="Source Sans Pro"/>
            </a:endParaRPr>
          </a:p>
        </p:txBody>
      </p:sp>
      <p:sp>
        <p:nvSpPr>
          <p:cNvPr id="9" name="Content Placeholder 2"/>
          <p:cNvSpPr txBox="1">
            <a:spLocks/>
          </p:cNvSpPr>
          <p:nvPr/>
        </p:nvSpPr>
        <p:spPr>
          <a:xfrm>
            <a:off x="2432386" y="1322296"/>
            <a:ext cx="8534400" cy="20034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defRPr/>
            </a:pPr>
            <a:r>
              <a:rPr kumimoji="0" lang="en-US" sz="2400" b="1" i="0" strike="noStrike" kern="1200" cap="none" spc="0" normalizeH="0" baseline="0" noProof="0" dirty="0">
                <a:ln>
                  <a:noFill/>
                </a:ln>
                <a:solidFill>
                  <a:schemeClr val="dk1"/>
                </a:solidFill>
                <a:effectLst/>
                <a:uLnTx/>
                <a:uFillTx/>
                <a:latin typeface="Source Sans Pro"/>
                <a:ea typeface="Source Sans Pro"/>
                <a:cs typeface="Arial"/>
              </a:rPr>
              <a:t>Airway</a:t>
            </a:r>
            <a:endParaRPr lang="en-US" sz="2400" b="1">
              <a:solidFill>
                <a:schemeClr val="dk1"/>
              </a:solidFill>
              <a:latin typeface="Source Sans Pro"/>
              <a:ea typeface="Source Sans Pro"/>
              <a:cs typeface="Calibri" panose="020F0502020204030204"/>
            </a:endParaRPr>
          </a:p>
          <a:p>
            <a:pPr>
              <a:lnSpc>
                <a:spcPct val="100000"/>
              </a:lnSpc>
              <a:spcBef>
                <a:spcPts val="0"/>
              </a:spcBef>
              <a:defRPr/>
            </a:pPr>
            <a:r>
              <a:rPr lang="en-US" sz="2400" dirty="0">
                <a:solidFill>
                  <a:schemeClr val="dk1"/>
                </a:solidFill>
                <a:latin typeface="Source Sans Pro"/>
                <a:ea typeface="Source Sans Pro"/>
                <a:cs typeface="Arial"/>
              </a:rPr>
              <a:t>May not be able to protect their airway and may be at risk </a:t>
            </a:r>
            <a:r>
              <a:rPr kumimoji="0" lang="en-US" sz="2400" b="0" i="0" u="none" strike="noStrike" kern="1200" cap="none" spc="0" normalizeH="0" baseline="0" noProof="0" dirty="0">
                <a:ln>
                  <a:noFill/>
                </a:ln>
                <a:solidFill>
                  <a:schemeClr val="dk1"/>
                </a:solidFill>
                <a:effectLst/>
                <a:uLnTx/>
                <a:uFillTx/>
                <a:latin typeface="Source Sans Pro"/>
                <a:ea typeface="Source Sans Pro"/>
                <a:cs typeface="Arial"/>
              </a:rPr>
              <a:t>for </a:t>
            </a:r>
            <a:r>
              <a:rPr lang="en-US" sz="2400" dirty="0">
                <a:solidFill>
                  <a:schemeClr val="dk1"/>
                </a:solidFill>
                <a:latin typeface="Source Sans Pro"/>
                <a:ea typeface="Source Sans Pro"/>
                <a:cs typeface="Arial"/>
              </a:rPr>
              <a:t>choking on </a:t>
            </a:r>
            <a:r>
              <a:rPr lang="en-US" sz="2400" dirty="0">
                <a:latin typeface="Source Sans Pro"/>
                <a:ea typeface="Source Sans Pro"/>
                <a:cs typeface="Arial"/>
              </a:rPr>
              <a:t>vomit</a:t>
            </a:r>
            <a:endParaRPr lang="en-US" sz="2400" dirty="0">
              <a:latin typeface="Source Sans Pro"/>
              <a:ea typeface="Source Sans Pro"/>
            </a:endParaRPr>
          </a:p>
          <a:p>
            <a:pPr>
              <a:defRPr/>
            </a:pPr>
            <a:endParaRPr lang="en-US" b="1" i="0" u="none" strike="noStrike" kern="1200" cap="none" spc="0" normalizeH="0" baseline="0" noProof="0" dirty="0">
              <a:ln>
                <a:noFill/>
              </a:ln>
              <a:effectLst/>
              <a:uLnTx/>
              <a:uFillTx/>
              <a:latin typeface="Source Sans Pro"/>
              <a:ea typeface="Source Sans Pro"/>
              <a:cs typeface="Calibri"/>
            </a:endParaRPr>
          </a:p>
        </p:txBody>
      </p:sp>
      <p:sp>
        <p:nvSpPr>
          <p:cNvPr id="12" name="Content Placeholder 2"/>
          <p:cNvSpPr txBox="1">
            <a:spLocks/>
          </p:cNvSpPr>
          <p:nvPr/>
        </p:nvSpPr>
        <p:spPr>
          <a:xfrm>
            <a:off x="2427437" y="4293197"/>
            <a:ext cx="8382000" cy="22097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400" b="1" dirty="0">
                <a:solidFill>
                  <a:schemeClr val="dk1"/>
                </a:solidFill>
                <a:latin typeface="Source Sans Pro"/>
                <a:ea typeface="Source Sans Pro"/>
                <a:cs typeface="Arial"/>
              </a:rPr>
              <a:t>Circulation</a:t>
            </a:r>
            <a:endParaRPr lang="en-US" sz="2400" dirty="0">
              <a:solidFill>
                <a:schemeClr val="dk1"/>
              </a:solidFill>
              <a:latin typeface="Source Sans Pro"/>
              <a:ea typeface="Source Sans Pro"/>
              <a:cs typeface="Calibri" panose="020F0502020204030204"/>
            </a:endParaRPr>
          </a:p>
          <a:p>
            <a:pPr marL="342900" indent="-342900">
              <a:lnSpc>
                <a:spcPct val="100000"/>
              </a:lnSpc>
              <a:spcBef>
                <a:spcPts val="0"/>
              </a:spcBef>
              <a:defRPr/>
            </a:pPr>
            <a:r>
              <a:rPr lang="en-US" sz="2400" dirty="0">
                <a:latin typeface="Source Sans Pro"/>
                <a:ea typeface="Source Sans Pro"/>
                <a:cs typeface="Arial"/>
              </a:rPr>
              <a:t>Lack of </a:t>
            </a:r>
            <a:r>
              <a:rPr kumimoji="0" lang="en-US" sz="2400" b="0" i="0" u="none" strike="noStrike" kern="1200" cap="none" spc="0" normalizeH="0" baseline="0" noProof="0" dirty="0">
                <a:ln>
                  <a:noFill/>
                </a:ln>
                <a:effectLst/>
                <a:uLnTx/>
                <a:uFillTx/>
                <a:latin typeface="Source Sans Pro"/>
                <a:ea typeface="Source Sans Pro"/>
                <a:cs typeface="Arial"/>
              </a:rPr>
              <a:t>perfusion</a:t>
            </a:r>
            <a:r>
              <a:rPr lang="en-US" sz="2400" dirty="0">
                <a:latin typeface="Source Sans Pro"/>
                <a:ea typeface="Source Sans Pro"/>
                <a:cs typeface="Arial"/>
              </a:rPr>
              <a:t> to the brain</a:t>
            </a:r>
            <a:endParaRPr lang="en-US" sz="2400" dirty="0">
              <a:latin typeface="Source Sans Pro"/>
              <a:ea typeface="Source Sans Pro"/>
              <a:cs typeface="Calibri"/>
            </a:endParaRPr>
          </a:p>
          <a:p>
            <a:pPr marL="342900" indent="-342900">
              <a:lnSpc>
                <a:spcPct val="100000"/>
              </a:lnSpc>
              <a:spcBef>
                <a:spcPts val="0"/>
              </a:spcBef>
              <a:defRPr/>
            </a:pPr>
            <a:r>
              <a:rPr lang="en-US" sz="2400" dirty="0">
                <a:latin typeface="Source Sans Pro"/>
                <a:ea typeface="Source Sans Pro"/>
                <a:cs typeface="Arial"/>
              </a:rPr>
              <a:t>Look </a:t>
            </a:r>
            <a:r>
              <a:rPr kumimoji="0" lang="en-US" sz="2400" b="0" i="0" u="none" strike="noStrike" kern="1200" cap="none" spc="0" normalizeH="0" baseline="0" noProof="0" dirty="0">
                <a:ln>
                  <a:noFill/>
                </a:ln>
                <a:effectLst/>
                <a:uLnTx/>
                <a:uFillTx/>
                <a:latin typeface="Source Sans Pro"/>
                <a:ea typeface="Source Sans Pro"/>
                <a:cs typeface="Arial"/>
              </a:rPr>
              <a:t>for </a:t>
            </a:r>
            <a:r>
              <a:rPr lang="en-US" sz="2400" dirty="0">
                <a:latin typeface="Source Sans Pro"/>
                <a:ea typeface="Source Sans Pro"/>
                <a:cs typeface="Arial"/>
              </a:rPr>
              <a:t>and manage signs of shock</a:t>
            </a:r>
            <a:endParaRPr lang="en-US" sz="2400" dirty="0">
              <a:latin typeface="Source Sans Pro"/>
              <a:ea typeface="Source Sans Pro"/>
              <a:cs typeface="Calibri"/>
            </a:endParaRPr>
          </a:p>
          <a:p>
            <a:pPr marL="342900" indent="-342900">
              <a:lnSpc>
                <a:spcPct val="100000"/>
              </a:lnSpc>
              <a:spcBef>
                <a:spcPts val="0"/>
              </a:spcBef>
              <a:defRPr/>
            </a:pPr>
            <a:r>
              <a:rPr lang="en-US" sz="2400" dirty="0">
                <a:latin typeface="Source Sans Pro"/>
                <a:ea typeface="Source Sans Pro"/>
                <a:cs typeface="Arial"/>
              </a:rPr>
              <a:t>Low blood pressure</a:t>
            </a:r>
            <a:endParaRPr lang="en-US" sz="2400" dirty="0">
              <a:latin typeface="Source Sans Pro"/>
              <a:ea typeface="Source Sans Pro"/>
              <a:cs typeface="Calibri"/>
            </a:endParaRPr>
          </a:p>
          <a:p>
            <a:pPr marL="342900" indent="-342900">
              <a:lnSpc>
                <a:spcPct val="100000"/>
              </a:lnSpc>
              <a:spcBef>
                <a:spcPts val="0"/>
              </a:spcBef>
              <a:defRPr/>
            </a:pPr>
            <a:r>
              <a:rPr lang="en-US" sz="2400" dirty="0">
                <a:latin typeface="Source Sans Pro"/>
                <a:ea typeface="Source Sans Pro"/>
                <a:cs typeface="Arial"/>
              </a:rPr>
              <a:t>Elevated heart rate</a:t>
            </a:r>
            <a:endParaRPr lang="en-US" sz="2400" dirty="0">
              <a:latin typeface="Source Sans Pro"/>
              <a:ea typeface="Source Sans Pro"/>
              <a:cs typeface="Calibri"/>
            </a:endParaRPr>
          </a:p>
          <a:p>
            <a:pPr marL="342900" indent="-342900">
              <a:lnSpc>
                <a:spcPct val="100000"/>
              </a:lnSpc>
              <a:spcBef>
                <a:spcPts val="0"/>
              </a:spcBef>
              <a:defRPr/>
            </a:pPr>
            <a:r>
              <a:rPr lang="en-US" sz="2400" dirty="0">
                <a:latin typeface="Source Sans Pro"/>
                <a:ea typeface="Source Sans Pro"/>
                <a:cs typeface="Arial"/>
              </a:rPr>
              <a:t>Delayed capillary refill</a:t>
            </a:r>
            <a:endParaRPr lang="en-US" sz="2400" dirty="0">
              <a:latin typeface="Source Sans Pro"/>
              <a:ea typeface="Source Sans Pro"/>
              <a:cs typeface="Calibri"/>
            </a:endParaRPr>
          </a:p>
          <a:p>
            <a:pPr marR="0" indent="-228600" algn="l" defTabSz="914400">
              <a:lnSpc>
                <a:spcPct val="90000"/>
              </a:lnSpc>
              <a:spcAft>
                <a:spcPts val="0"/>
              </a:spcAft>
              <a:buClrTx/>
              <a:buSzTx/>
              <a:buFont typeface="Arial"/>
              <a:buChar char="•"/>
              <a:tabLst/>
              <a:defRPr/>
            </a:pPr>
            <a:endParaRPr lang="en-US" sz="2400" i="0" u="none" strike="noStrike" kern="1200" cap="none" spc="0" normalizeH="0" baseline="0" noProof="0" dirty="0">
              <a:ln>
                <a:noFill/>
              </a:ln>
              <a:effectLst/>
              <a:uLnTx/>
              <a:uFillTx/>
              <a:latin typeface="Source Sans Pro"/>
              <a:ea typeface="Source Sans Pro"/>
            </a:endParaRPr>
          </a:p>
        </p:txBody>
      </p:sp>
      <p:pic>
        <p:nvPicPr>
          <p:cNvPr id="4" name="Picture 4">
            <a:extLst>
              <a:ext uri="{FF2B5EF4-FFF2-40B4-BE49-F238E27FC236}">
                <a16:creationId xmlns:a16="http://schemas.microsoft.com/office/drawing/2014/main" id="{3A8B474D-D6B6-F8E1-03D0-8741DE54F9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105" y="1319416"/>
            <a:ext cx="1847850" cy="990600"/>
          </a:xfrm>
          <a:prstGeom prst="rect">
            <a:avLst/>
          </a:prstGeom>
        </p:spPr>
      </p:pic>
      <p:pic>
        <p:nvPicPr>
          <p:cNvPr id="5" name="Picture 5" descr="A picture containing logo&#10;&#10;Description automatically generated">
            <a:extLst>
              <a:ext uri="{FF2B5EF4-FFF2-40B4-BE49-F238E27FC236}">
                <a16:creationId xmlns:a16="http://schemas.microsoft.com/office/drawing/2014/main" id="{C2FD1BB0-5F8F-4157-4885-E5B410F2F0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333" y="2644126"/>
            <a:ext cx="1876425" cy="1038225"/>
          </a:xfrm>
          <a:prstGeom prst="rect">
            <a:avLst/>
          </a:prstGeom>
        </p:spPr>
      </p:pic>
      <p:pic>
        <p:nvPicPr>
          <p:cNvPr id="6" name="Picture 6" descr="A picture containing icon&#10;&#10;Description automatically generated">
            <a:extLst>
              <a:ext uri="{FF2B5EF4-FFF2-40B4-BE49-F238E27FC236}">
                <a16:creationId xmlns:a16="http://schemas.microsoft.com/office/drawing/2014/main" id="{1A603335-D6E5-D781-F31D-BE8A540F22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2951" y="4296839"/>
            <a:ext cx="1857375" cy="981075"/>
          </a:xfrm>
          <a:prstGeom prst="rect">
            <a:avLst/>
          </a:prstGeom>
        </p:spPr>
      </p:pic>
    </p:spTree>
    <p:extLst>
      <p:ext uri="{BB962C8B-B14F-4D97-AF65-F5344CB8AC3E}">
        <p14:creationId xmlns:p14="http://schemas.microsoft.com/office/powerpoint/2010/main" val="2517855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50000"/>
                  </a:schemeClr>
                </a:solidFill>
              </a:rPr>
              <a:t>Workbook Question 5</a:t>
            </a:r>
          </a:p>
        </p:txBody>
      </p:sp>
      <p:sp>
        <p:nvSpPr>
          <p:cNvPr id="3" name="Content Placeholder 2"/>
          <p:cNvSpPr>
            <a:spLocks noGrp="1"/>
          </p:cNvSpPr>
          <p:nvPr>
            <p:ph idx="1"/>
          </p:nvPr>
        </p:nvSpPr>
        <p:spPr>
          <a:xfrm>
            <a:off x="838200" y="1523067"/>
            <a:ext cx="10515600" cy="4351338"/>
          </a:xfrm>
        </p:spPr>
        <p:txBody>
          <a:bodyPr>
            <a:noAutofit/>
          </a:bodyPr>
          <a:lstStyle/>
          <a:p>
            <a:pPr marL="0" indent="0">
              <a:buNone/>
            </a:pPr>
            <a:r>
              <a:rPr lang="en-US" dirty="0"/>
              <a:t>How would you assess for brain infection in a child?</a:t>
            </a:r>
          </a:p>
          <a:p>
            <a:pPr marL="0" indent="0">
              <a:buNone/>
            </a:pPr>
            <a:r>
              <a:rPr lang="en-US" dirty="0"/>
              <a:t>_________________________________________________________</a:t>
            </a:r>
          </a:p>
          <a:p>
            <a:pPr marL="0" indent="0">
              <a:buNone/>
            </a:pPr>
            <a:r>
              <a:rPr lang="en-US" dirty="0"/>
              <a:t>_________________________________________________________</a:t>
            </a:r>
          </a:p>
          <a:p>
            <a:pPr marL="0" indent="0">
              <a:buNone/>
            </a:pPr>
            <a:endParaRPr lang="en-US" dirty="0"/>
          </a:p>
          <a:p>
            <a:pPr marL="0" indent="0">
              <a:buNone/>
            </a:pPr>
            <a:r>
              <a:rPr lang="en-US" dirty="0"/>
              <a:t>Why does hypoglycemia occur frequently in severely ill children?</a:t>
            </a:r>
          </a:p>
          <a:p>
            <a:pPr marL="0" indent="0">
              <a:buNone/>
            </a:pPr>
            <a:r>
              <a:rPr lang="en-US" dirty="0"/>
              <a:t>_________________________________________________________</a:t>
            </a:r>
          </a:p>
          <a:p>
            <a:pPr marL="0" indent="0">
              <a:buNone/>
            </a:pPr>
            <a:r>
              <a:rPr lang="en-US" dirty="0"/>
              <a:t>_________________________________________________________</a:t>
            </a:r>
          </a:p>
          <a:p>
            <a:pPr marL="0" indent="0">
              <a:buNone/>
            </a:pPr>
            <a:endParaRPr lang="en-US" dirty="0"/>
          </a:p>
          <a:p>
            <a:pPr marL="0" indent="0">
              <a:buNone/>
            </a:pPr>
            <a:r>
              <a:rPr lang="en-US" dirty="0"/>
              <a:t>Seizures/convulsions in a young child can be a sign of what?</a:t>
            </a:r>
          </a:p>
          <a:p>
            <a:pPr marL="0" indent="0">
              <a:buNone/>
            </a:pPr>
            <a:r>
              <a:rPr lang="en-US" dirty="0"/>
              <a:t>_________________________________________________________</a:t>
            </a:r>
          </a:p>
          <a:p>
            <a:pPr marL="0" indent="0">
              <a:buNone/>
            </a:pPr>
            <a:r>
              <a:rPr lang="en-US" dirty="0"/>
              <a:t>_________________________________________________________</a:t>
            </a:r>
          </a:p>
          <a:p>
            <a:pPr marL="0" indent="0">
              <a:buNone/>
            </a:pPr>
            <a:endParaRPr lang="en-US" dirty="0"/>
          </a:p>
        </p:txBody>
      </p:sp>
      <p:pic>
        <p:nvPicPr>
          <p:cNvPr id="6" name="Picture 5"/>
          <p:cNvPicPr>
            <a:picLocks noChangeAspect="1"/>
          </p:cNvPicPr>
          <p:nvPr/>
        </p:nvPicPr>
        <p:blipFill>
          <a:blip r:embed="rId3"/>
          <a:stretch>
            <a:fillRect/>
          </a:stretch>
        </p:blipFill>
        <p:spPr>
          <a:xfrm>
            <a:off x="9735399" y="365124"/>
            <a:ext cx="2170852" cy="1696758"/>
          </a:xfrm>
          <a:prstGeom prst="rect">
            <a:avLst/>
          </a:prstGeom>
        </p:spPr>
      </p:pic>
    </p:spTree>
    <p:extLst>
      <p:ext uri="{BB962C8B-B14F-4D97-AF65-F5344CB8AC3E}">
        <p14:creationId xmlns:p14="http://schemas.microsoft.com/office/powerpoint/2010/main" val="694847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50000"/>
                  </a:schemeClr>
                </a:solidFill>
                <a:latin typeface="Source Sans Pro"/>
                <a:ea typeface="Source Sans Pro"/>
              </a:rPr>
              <a:t>Disposition of the Patient</a:t>
            </a:r>
          </a:p>
        </p:txBody>
      </p:sp>
      <p:sp>
        <p:nvSpPr>
          <p:cNvPr id="3" name="Content Placeholder 2"/>
          <p:cNvSpPr>
            <a:spLocks noGrp="1"/>
          </p:cNvSpPr>
          <p:nvPr>
            <p:ph idx="1"/>
          </p:nvPr>
        </p:nvSpPr>
        <p:spPr>
          <a:xfrm>
            <a:off x="838200" y="1690688"/>
            <a:ext cx="10515600" cy="4486275"/>
          </a:xfrm>
        </p:spPr>
        <p:txBody>
          <a:bodyPr vert="horz" lIns="91440" tIns="45720" rIns="91440" bIns="45720" rtlCol="0" anchor="t">
            <a:noAutofit/>
          </a:bodyPr>
          <a:lstStyle/>
          <a:p>
            <a:r>
              <a:rPr lang="en-US" sz="2600" dirty="0">
                <a:latin typeface="Source Sans Pro"/>
                <a:ea typeface="Source Sans Pro"/>
              </a:rPr>
              <a:t>Disposition depends on the cause.</a:t>
            </a:r>
          </a:p>
          <a:p>
            <a:r>
              <a:rPr lang="en-US" sz="2600" dirty="0">
                <a:latin typeface="Source Sans Pro"/>
                <a:ea typeface="Source Sans Pro"/>
              </a:rPr>
              <a:t>Causes that are not rapidly corrected or may return need management in a hospital.</a:t>
            </a:r>
          </a:p>
          <a:p>
            <a:r>
              <a:rPr lang="en-US" sz="2600" dirty="0">
                <a:latin typeface="Source Sans Pro"/>
                <a:ea typeface="Source Sans Pro"/>
              </a:rPr>
              <a:t>Monitor closely for airway problems. </a:t>
            </a:r>
            <a:endParaRPr lang="en-US" sz="2600" dirty="0"/>
          </a:p>
          <a:p>
            <a:r>
              <a:rPr lang="en-US" sz="2600" dirty="0">
                <a:latin typeface="Source Sans Pro"/>
                <a:ea typeface="Source Sans Pro"/>
              </a:rPr>
              <a:t>Consider HANDOVER/TRANSFER for advanced airway.</a:t>
            </a:r>
          </a:p>
          <a:p>
            <a:r>
              <a:rPr lang="en-US" sz="2600" dirty="0">
                <a:latin typeface="Source Sans Pro"/>
                <a:ea typeface="Source Sans Pro"/>
              </a:rPr>
              <a:t>In </a:t>
            </a:r>
            <a:r>
              <a:rPr lang="en-US" sz="2600" dirty="0" err="1">
                <a:latin typeface="Source Sans Pro"/>
                <a:ea typeface="Source Sans Pro"/>
              </a:rPr>
              <a:t>hypoglycaemia</a:t>
            </a:r>
            <a:r>
              <a:rPr lang="en-US" sz="2600" dirty="0">
                <a:latin typeface="Source Sans Pro"/>
                <a:ea typeface="Source Sans Pro"/>
              </a:rPr>
              <a:t>, consider the cause and potential for it to develop again.</a:t>
            </a:r>
          </a:p>
          <a:p>
            <a:r>
              <a:rPr lang="en-US" sz="2600" dirty="0">
                <a:latin typeface="Source Sans Pro"/>
                <a:ea typeface="Source Sans Pro"/>
              </a:rPr>
              <a:t>In opioid overdose, consider the need for repeat doses of Naloxone. </a:t>
            </a:r>
            <a:endParaRPr lang="en-US" sz="2600" dirty="0"/>
          </a:p>
          <a:p>
            <a:endParaRPr lang="en-US" sz="2600" dirty="0"/>
          </a:p>
          <a:p>
            <a:endParaRPr lang="en-US" sz="2600" dirty="0"/>
          </a:p>
          <a:p>
            <a:endParaRPr lang="en-US" sz="2600" dirty="0"/>
          </a:p>
        </p:txBody>
      </p:sp>
    </p:spTree>
    <p:extLst>
      <p:ext uri="{BB962C8B-B14F-4D97-AF65-F5344CB8AC3E}">
        <p14:creationId xmlns:p14="http://schemas.microsoft.com/office/powerpoint/2010/main" val="31626443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346" y="2766218"/>
            <a:ext cx="10515600" cy="1325563"/>
          </a:xfrm>
        </p:spPr>
        <p:txBody>
          <a:bodyPr/>
          <a:lstStyle/>
          <a:p>
            <a:r>
              <a:rPr lang="en-US" dirty="0"/>
              <a:t>Questions</a:t>
            </a:r>
          </a:p>
        </p:txBody>
      </p:sp>
      <p:sp>
        <p:nvSpPr>
          <p:cNvPr id="3" name="TextBox 2">
            <a:extLst>
              <a:ext uri="{FF2B5EF4-FFF2-40B4-BE49-F238E27FC236}">
                <a16:creationId xmlns:a16="http://schemas.microsoft.com/office/drawing/2014/main" id="{CB69EC4B-9986-7E91-A7E4-A4D5B40ADF53}"/>
              </a:ext>
            </a:extLst>
          </p:cNvPr>
          <p:cNvSpPr txBox="1"/>
          <p:nvPr/>
        </p:nvSpPr>
        <p:spPr>
          <a:xfrm>
            <a:off x="2576094" y="1990613"/>
            <a:ext cx="6478980" cy="31700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dirty="0">
                <a:ln w="12700">
                  <a:solidFill>
                    <a:srgbClr val="44546A">
                      <a:satMod val="155000"/>
                    </a:srgbClr>
                  </a:solidFill>
                  <a:prstDash val="solid"/>
                </a:ln>
                <a:solidFill>
                  <a:srgbClr val="ED7D31"/>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2559251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dirty="0">
                <a:solidFill>
                  <a:srgbClr val="FFFFFF"/>
                </a:solidFill>
                <a:latin typeface="Source Sans Pro"/>
                <a:ea typeface="Source Sans Pro"/>
                <a:cs typeface="Roboto"/>
              </a:rPr>
              <a:t>Quick Cards</a:t>
            </a:r>
            <a:endParaRPr lang="en-US" dirty="0"/>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a:stretch>
            <a:fillRect/>
          </a:stretch>
        </p:blipFill>
        <p:spPr>
          <a:xfrm>
            <a:off x="8990107" y="5716787"/>
            <a:ext cx="3155301" cy="1090789"/>
          </a:xfrm>
          <a:prstGeom prst="rect">
            <a:avLst/>
          </a:prstGeom>
        </p:spPr>
      </p:pic>
      <p:pic>
        <p:nvPicPr>
          <p:cNvPr id="3" name="Picture 3">
            <a:extLst>
              <a:ext uri="{FF2B5EF4-FFF2-40B4-BE49-F238E27FC236}">
                <a16:creationId xmlns:a16="http://schemas.microsoft.com/office/drawing/2014/main" id="{F3BF7458-9A18-E2B2-55E8-7D424F03B0F9}"/>
              </a:ext>
            </a:extLst>
          </p:cNvPr>
          <p:cNvPicPr>
            <a:picLocks noChangeAspect="1"/>
          </p:cNvPicPr>
          <p:nvPr/>
        </p:nvPicPr>
        <p:blipFill>
          <a:blip r:embed="rId4"/>
          <a:stretch>
            <a:fillRect/>
          </a:stretch>
        </p:blipFill>
        <p:spPr>
          <a:xfrm>
            <a:off x="10944584" y="88960"/>
            <a:ext cx="1085850" cy="1619250"/>
          </a:xfrm>
          <a:prstGeom prst="rect">
            <a:avLst/>
          </a:prstGeom>
        </p:spPr>
      </p:pic>
    </p:spTree>
    <p:extLst>
      <p:ext uri="{BB962C8B-B14F-4D97-AF65-F5344CB8AC3E}">
        <p14:creationId xmlns:p14="http://schemas.microsoft.com/office/powerpoint/2010/main" val="11638667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9817768" cy="6858000"/>
          </a:xfrm>
          <a:prstGeom prst="rect">
            <a:avLst/>
          </a:prstGeom>
        </p:spPr>
      </p:pic>
    </p:spTree>
    <p:extLst>
      <p:ext uri="{BB962C8B-B14F-4D97-AF65-F5344CB8AC3E}">
        <p14:creationId xmlns:p14="http://schemas.microsoft.com/office/powerpoint/2010/main" val="21110433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87287"/>
            <a:ext cx="12192000" cy="5955932"/>
          </a:xfrm>
          <a:prstGeom prst="rect">
            <a:avLst/>
          </a:prstGeom>
        </p:spPr>
      </p:pic>
    </p:spTree>
    <p:extLst>
      <p:ext uri="{BB962C8B-B14F-4D97-AF65-F5344CB8AC3E}">
        <p14:creationId xmlns:p14="http://schemas.microsoft.com/office/powerpoint/2010/main" val="20901228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5378" y="0"/>
            <a:ext cx="7222887" cy="6858000"/>
          </a:xfrm>
          <a:prstGeom prst="rect">
            <a:avLst/>
          </a:prstGeom>
        </p:spPr>
      </p:pic>
    </p:spTree>
    <p:extLst>
      <p:ext uri="{BB962C8B-B14F-4D97-AF65-F5344CB8AC3E}">
        <p14:creationId xmlns:p14="http://schemas.microsoft.com/office/powerpoint/2010/main" val="6283518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45;p1">
            <a:extLst>
              <a:ext uri="{FF2B5EF4-FFF2-40B4-BE49-F238E27FC236}">
                <a16:creationId xmlns:a16="http://schemas.microsoft.com/office/drawing/2014/main" id="{46FC61F4-6455-19BE-DBC3-EB42A8FC3396}"/>
              </a:ext>
            </a:extLst>
          </p:cNvPr>
          <p:cNvSpPr txBox="1">
            <a:spLocks noGrp="1"/>
          </p:cNvSpPr>
          <p:nvPr/>
        </p:nvSpPr>
        <p:spPr>
          <a:xfrm>
            <a:off x="-2044" y="394276"/>
            <a:ext cx="12193740" cy="135635"/>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p:txBody>
          <a:bodyPr>
            <a:normAutofit/>
          </a:bodyPr>
          <a:lstStyle/>
          <a:p>
            <a:pPr lvl="0"/>
            <a:r>
              <a:rPr lang="en-US" sz="4000" dirty="0">
                <a:solidFill>
                  <a:schemeClr val="accent1">
                    <a:lumMod val="50000"/>
                  </a:schemeClr>
                </a:solidFill>
                <a:latin typeface="Source Sans Pro"/>
                <a:ea typeface="Source Sans Pro"/>
                <a:cs typeface="Roboto"/>
              </a:rPr>
              <a:t>Summary</a:t>
            </a:r>
          </a:p>
        </p:txBody>
      </p:sp>
      <p:sp>
        <p:nvSpPr>
          <p:cNvPr id="99" name="Shape 99"/>
          <p:cNvSpPr txBox="1">
            <a:spLocks noGrp="1"/>
          </p:cNvSpPr>
          <p:nvPr>
            <p:ph idx="1"/>
          </p:nvPr>
        </p:nvSpPr>
        <p:spPr>
          <a:xfrm>
            <a:off x="837026" y="1685842"/>
            <a:ext cx="10515600" cy="4351338"/>
          </a:xfrm>
        </p:spPr>
        <p:txBody>
          <a:bodyPr vert="horz" lIns="91440" tIns="45720" rIns="91440" bIns="45720" rtlCol="0" anchor="t">
            <a:noAutofit/>
          </a:bodyPr>
          <a:lstStyle/>
          <a:p>
            <a:pPr marL="0" indent="0">
              <a:buNone/>
            </a:pPr>
            <a:r>
              <a:rPr lang="en-US" sz="2200" dirty="0">
                <a:solidFill>
                  <a:schemeClr val="accent1">
                    <a:lumMod val="50000"/>
                  </a:schemeClr>
                </a:solidFill>
                <a:latin typeface="Source Sans Pro"/>
                <a:ea typeface="Source Sans Pro"/>
                <a:cs typeface="Roboto"/>
              </a:rPr>
              <a:t>In this presentation we have covered:</a:t>
            </a:r>
          </a:p>
          <a:p>
            <a:pPr>
              <a:buFont typeface="Arial,Sans-Serif" panose="020B0604020202020204" pitchFamily="34" charset="0"/>
            </a:pPr>
            <a:r>
              <a:rPr lang="en-US" sz="2200" dirty="0">
                <a:latin typeface="Source Sans Pro"/>
                <a:ea typeface="Source Sans Pro"/>
                <a:cs typeface="Arial"/>
              </a:rPr>
              <a:t>How to apply a SAMPLE history to a patient with altered mental status (AMS)</a:t>
            </a:r>
          </a:p>
          <a:p>
            <a:pPr>
              <a:buFont typeface="Arial,Sans-Serif" panose="020B0604020202020204" pitchFamily="34" charset="0"/>
            </a:pPr>
            <a:r>
              <a:rPr lang="en-US" sz="2200" dirty="0">
                <a:latin typeface="Source Sans Pro"/>
                <a:ea typeface="Source Sans Pro"/>
                <a:cs typeface="Arial"/>
              </a:rPr>
              <a:t>Key history findings suggestive of different causes of AMS</a:t>
            </a:r>
          </a:p>
          <a:p>
            <a:pPr>
              <a:buFont typeface="Arial,Sans-Serif" panose="020B0604020202020204" pitchFamily="34" charset="0"/>
            </a:pPr>
            <a:r>
              <a:rPr lang="en-US" sz="2200" dirty="0">
                <a:latin typeface="Source Sans Pro"/>
                <a:ea typeface="Source Sans Pro"/>
                <a:cs typeface="Arial"/>
              </a:rPr>
              <a:t>The</a:t>
            </a:r>
            <a:r>
              <a:rPr lang="en-US" sz="2200" dirty="0">
                <a:solidFill>
                  <a:srgbClr val="000000"/>
                </a:solidFill>
                <a:latin typeface="Source Sans Pro"/>
                <a:ea typeface="Source Sans Pro"/>
                <a:cs typeface="Arial"/>
              </a:rPr>
              <a:t> high-risk causes of altered mental status in adults and children</a:t>
            </a:r>
          </a:p>
          <a:p>
            <a:pPr>
              <a:buFont typeface="Arial"/>
            </a:pPr>
            <a:r>
              <a:rPr lang="en-US" sz="2200" dirty="0">
                <a:solidFill>
                  <a:srgbClr val="000000"/>
                </a:solidFill>
                <a:latin typeface="Source Sans Pro"/>
                <a:ea typeface="Source Sans Pro"/>
                <a:cs typeface="Arial"/>
              </a:rPr>
              <a:t>How to perform a secondary exam in a patient with AMS</a:t>
            </a:r>
          </a:p>
          <a:p>
            <a:pPr>
              <a:buFont typeface="Arial"/>
            </a:pPr>
            <a:r>
              <a:rPr lang="en-US" sz="2200" dirty="0">
                <a:solidFill>
                  <a:srgbClr val="000000"/>
                </a:solidFill>
                <a:latin typeface="Source Sans Pro"/>
                <a:ea typeface="Source Sans Pro"/>
                <a:cs typeface="Arial"/>
              </a:rPr>
              <a:t>Key examination findings suggestive of different causes of AMS</a:t>
            </a:r>
          </a:p>
          <a:p>
            <a:pPr>
              <a:buFont typeface="Arial"/>
              <a:buChar char="•"/>
            </a:pPr>
            <a:r>
              <a:rPr lang="en-US" sz="2200" dirty="0">
                <a:solidFill>
                  <a:srgbClr val="000000"/>
                </a:solidFill>
                <a:latin typeface="Source Sans Pro"/>
                <a:ea typeface="Source Sans Pro"/>
                <a:cs typeface="Arial"/>
              </a:rPr>
              <a:t>Critical actions to manage a patient with AMS</a:t>
            </a:r>
          </a:p>
          <a:p>
            <a:pPr>
              <a:buFont typeface="Arial,Sans-Serif"/>
              <a:buChar char="•"/>
            </a:pPr>
            <a:r>
              <a:rPr lang="en-US" sz="2200" dirty="0">
                <a:solidFill>
                  <a:srgbClr val="000000"/>
                </a:solidFill>
                <a:latin typeface="Source Sans Pro"/>
                <a:ea typeface="Source Sans Pro"/>
                <a:cs typeface="Arial"/>
              </a:rPr>
              <a:t>Essential skills for high-risk causes of AMS</a:t>
            </a:r>
          </a:p>
          <a:p>
            <a:pPr>
              <a:buFont typeface="Arial,Sans-Serif"/>
              <a:buChar char="•"/>
            </a:pPr>
            <a:r>
              <a:rPr lang="en-US" sz="2200" dirty="0">
                <a:solidFill>
                  <a:srgbClr val="000000"/>
                </a:solidFill>
                <a:latin typeface="Source Sans Pro"/>
                <a:ea typeface="Source Sans Pro"/>
                <a:cs typeface="Arial"/>
              </a:rPr>
              <a:t>Special </a:t>
            </a:r>
            <a:r>
              <a:rPr lang="en-US" sz="2200" dirty="0" err="1">
                <a:solidFill>
                  <a:srgbClr val="000000"/>
                </a:solidFill>
                <a:latin typeface="Source Sans Pro"/>
                <a:ea typeface="Source Sans Pro"/>
                <a:cs typeface="Arial"/>
              </a:rPr>
              <a:t>paediatric</a:t>
            </a:r>
            <a:r>
              <a:rPr lang="en-US" sz="2200" dirty="0">
                <a:solidFill>
                  <a:srgbClr val="000000"/>
                </a:solidFill>
                <a:latin typeface="Source Sans Pro"/>
                <a:ea typeface="Source Sans Pro"/>
                <a:cs typeface="Arial"/>
              </a:rPr>
              <a:t> considerations for AMS</a:t>
            </a:r>
          </a:p>
          <a:p>
            <a:pPr>
              <a:buFont typeface="Arial"/>
              <a:buChar char="•"/>
            </a:pPr>
            <a:r>
              <a:rPr lang="en-US" sz="2200" dirty="0">
                <a:solidFill>
                  <a:srgbClr val="000000"/>
                </a:solidFill>
                <a:latin typeface="Source Sans Pro"/>
                <a:ea typeface="Source Sans Pro"/>
                <a:cs typeface="Arial"/>
              </a:rPr>
              <a:t>Disposition of patients with AMS</a:t>
            </a:r>
          </a:p>
          <a:p>
            <a:pPr>
              <a:buFont typeface="Arial,Sans-Serif"/>
              <a:buChar char="•"/>
            </a:pPr>
            <a:endParaRPr lang="en-US" sz="2200" dirty="0">
              <a:solidFill>
                <a:srgbClr val="000000"/>
              </a:solidFill>
              <a:latin typeface="Source Sans Pro"/>
              <a:ea typeface="Source Sans Pro"/>
              <a:cs typeface="Arial"/>
            </a:endParaRPr>
          </a:p>
          <a:p>
            <a:pPr marL="0" indent="0">
              <a:buNone/>
            </a:pPr>
            <a:endParaRPr lang="en-US" sz="2200" dirty="0">
              <a:solidFill>
                <a:srgbClr val="000000"/>
              </a:solidFill>
              <a:latin typeface="Source Sans Pro"/>
              <a:ea typeface="Source Sans Pro"/>
              <a:cs typeface="Arial"/>
            </a:endParaRPr>
          </a:p>
          <a:p>
            <a:pPr marL="0" indent="0">
              <a:buNone/>
            </a:pPr>
            <a:endParaRPr lang="en-US" sz="2200" b="1" dirty="0">
              <a:solidFill>
                <a:srgbClr val="000000"/>
              </a:solidFill>
              <a:latin typeface="Source Sans Pro"/>
              <a:ea typeface="Source Sans Pro"/>
              <a:cs typeface="Arial"/>
            </a:endParaRPr>
          </a:p>
          <a:p>
            <a:endParaRPr lang="en-US" sz="2200" dirty="0">
              <a:solidFill>
                <a:srgbClr val="203864"/>
              </a:solidFill>
              <a:latin typeface="Source Sans Pro"/>
              <a:ea typeface="Source Sans Pro"/>
              <a:cs typeface="Roboto"/>
            </a:endParaRPr>
          </a:p>
        </p:txBody>
      </p:sp>
    </p:spTree>
    <p:extLst>
      <p:ext uri="{BB962C8B-B14F-4D97-AF65-F5344CB8AC3E}">
        <p14:creationId xmlns:p14="http://schemas.microsoft.com/office/powerpoint/2010/main" val="255541156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97" y="-201382"/>
            <a:ext cx="10515600" cy="1325563"/>
          </a:xfrm>
        </p:spPr>
        <p:txBody>
          <a:bodyPr>
            <a:normAutofit/>
          </a:bodyPr>
          <a:lstStyle/>
          <a:p>
            <a:r>
              <a:rPr lang="en-US" sz="4000" dirty="0">
                <a:solidFill>
                  <a:srgbClr val="1F3864"/>
                </a:solidFill>
                <a:latin typeface="Source Sans Pro"/>
                <a:ea typeface="Source Sans Pro"/>
                <a:cs typeface="Roboto"/>
              </a:rPr>
              <a:t>The ABCDE Approach</a:t>
            </a:r>
          </a:p>
        </p:txBody>
      </p:sp>
      <p:sp>
        <p:nvSpPr>
          <p:cNvPr id="3" name="Content Placeholder 2"/>
          <p:cNvSpPr>
            <a:spLocks noGrp="1"/>
          </p:cNvSpPr>
          <p:nvPr>
            <p:ph idx="1"/>
          </p:nvPr>
        </p:nvSpPr>
        <p:spPr>
          <a:xfrm>
            <a:off x="2429784" y="2834559"/>
            <a:ext cx="10515600" cy="4351338"/>
          </a:xfrm>
        </p:spPr>
        <p:txBody>
          <a:bodyPr vert="horz" lIns="91440" tIns="45720" rIns="91440" bIns="45720" rtlCol="0" anchor="t">
            <a:normAutofit/>
          </a:bodyPr>
          <a:lstStyle/>
          <a:p>
            <a:pPr marL="0" indent="0">
              <a:lnSpc>
                <a:spcPct val="100000"/>
              </a:lnSpc>
              <a:spcBef>
                <a:spcPts val="0"/>
              </a:spcBef>
              <a:buNone/>
            </a:pPr>
            <a:endParaRPr lang="en-US" sz="2400" b="1" dirty="0">
              <a:solidFill>
                <a:schemeClr val="dk1"/>
              </a:solidFill>
              <a:cs typeface="Arial"/>
            </a:endParaRPr>
          </a:p>
          <a:p>
            <a:endParaRPr lang="en-US" dirty="0">
              <a:latin typeface="Source Sans Pro"/>
              <a:ea typeface="Source Sans Pro"/>
            </a:endParaRPr>
          </a:p>
        </p:txBody>
      </p:sp>
      <p:sp>
        <p:nvSpPr>
          <p:cNvPr id="9" name="Content Placeholder 2"/>
          <p:cNvSpPr txBox="1">
            <a:spLocks/>
          </p:cNvSpPr>
          <p:nvPr/>
        </p:nvSpPr>
        <p:spPr>
          <a:xfrm>
            <a:off x="481568" y="858283"/>
            <a:ext cx="11288674" cy="46136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371600" indent="0">
              <a:lnSpc>
                <a:spcPct val="100000"/>
              </a:lnSpc>
              <a:spcBef>
                <a:spcPts val="0"/>
              </a:spcBef>
              <a:buNone/>
              <a:defRPr/>
            </a:pPr>
            <a:r>
              <a:rPr lang="en-US" sz="2400" b="1" dirty="0">
                <a:solidFill>
                  <a:schemeClr val="dk1"/>
                </a:solidFill>
                <a:latin typeface="Source Sans Pro"/>
                <a:ea typeface="Source Sans Pro"/>
                <a:cs typeface="Arial"/>
              </a:rPr>
              <a:t>  Disability</a:t>
            </a:r>
          </a:p>
          <a:p>
            <a:pPr marL="1885950" lvl="3" indent="-285750">
              <a:defRPr/>
            </a:pPr>
            <a:r>
              <a:rPr lang="en-US" sz="2400" b="1" dirty="0">
                <a:solidFill>
                  <a:schemeClr val="dk1"/>
                </a:solidFill>
                <a:latin typeface="Source Sans Pro"/>
                <a:ea typeface="Source Sans Pro"/>
                <a:cs typeface="Arial"/>
              </a:rPr>
              <a:t>Check </a:t>
            </a:r>
            <a:r>
              <a:rPr lang="en-US" sz="2400" dirty="0">
                <a:solidFill>
                  <a:schemeClr val="dk1"/>
                </a:solidFill>
                <a:latin typeface="Source Sans Pro"/>
                <a:ea typeface="Source Sans Pro"/>
                <a:cs typeface="Arial"/>
              </a:rPr>
              <a:t>AVPU or GCS (trauma).</a:t>
            </a:r>
          </a:p>
          <a:p>
            <a:pPr marL="1885950" lvl="3" indent="-285750">
              <a:defRPr/>
            </a:pPr>
            <a:r>
              <a:rPr lang="en-US" sz="2400" b="1" dirty="0">
                <a:solidFill>
                  <a:schemeClr val="dk1"/>
                </a:solidFill>
                <a:latin typeface="Source Sans Pro"/>
                <a:ea typeface="Source Sans Pro"/>
                <a:cs typeface="Arial"/>
              </a:rPr>
              <a:t>Check </a:t>
            </a:r>
            <a:r>
              <a:rPr lang="en-US" sz="2400" dirty="0">
                <a:solidFill>
                  <a:schemeClr val="dk1"/>
                </a:solidFill>
                <a:latin typeface="Source Sans Pro"/>
                <a:ea typeface="Source Sans Pro"/>
                <a:cs typeface="Arial"/>
              </a:rPr>
              <a:t>glucose.</a:t>
            </a:r>
          </a:p>
          <a:p>
            <a:pPr marL="2343150" lvl="4" indent="-285750">
              <a:defRPr/>
            </a:pPr>
            <a:r>
              <a:rPr lang="en-US" sz="2400" dirty="0" err="1">
                <a:solidFill>
                  <a:schemeClr val="dk1"/>
                </a:solidFill>
                <a:latin typeface="Source Sans Pro"/>
                <a:ea typeface="Source Sans Pro"/>
                <a:cs typeface="Arial"/>
              </a:rPr>
              <a:t>Hypoglycaemia</a:t>
            </a:r>
            <a:r>
              <a:rPr lang="en-US" sz="2400" dirty="0">
                <a:solidFill>
                  <a:schemeClr val="dk1"/>
                </a:solidFill>
                <a:latin typeface="Source Sans Pro"/>
                <a:ea typeface="Source Sans Pro"/>
                <a:cs typeface="Arial"/>
              </a:rPr>
              <a:t>, </a:t>
            </a:r>
            <a:r>
              <a:rPr lang="en-US" sz="2400" dirty="0" err="1">
                <a:solidFill>
                  <a:schemeClr val="dk1"/>
                </a:solidFill>
                <a:latin typeface="Source Sans Pro"/>
                <a:ea typeface="Source Sans Pro"/>
                <a:cs typeface="Arial"/>
              </a:rPr>
              <a:t>hyperglycaemia</a:t>
            </a:r>
            <a:r>
              <a:rPr lang="en-US" sz="2400" dirty="0">
                <a:solidFill>
                  <a:schemeClr val="dk1"/>
                </a:solidFill>
                <a:latin typeface="Source Sans Pro"/>
                <a:ea typeface="Source Sans Pro"/>
                <a:cs typeface="Arial"/>
              </a:rPr>
              <a:t> (diabetic ketoacidosis) can cause altered mental status.</a:t>
            </a:r>
          </a:p>
          <a:p>
            <a:pPr marL="1885950" lvl="3" indent="-285750">
              <a:defRPr/>
            </a:pPr>
            <a:r>
              <a:rPr lang="en-US" sz="2400" b="1" dirty="0">
                <a:solidFill>
                  <a:schemeClr val="dk1"/>
                </a:solidFill>
                <a:latin typeface="Source Sans Pro"/>
                <a:ea typeface="Source Sans Pro"/>
                <a:cs typeface="Arial"/>
              </a:rPr>
              <a:t>Check</a:t>
            </a:r>
            <a:r>
              <a:rPr lang="en-US" sz="2400" dirty="0">
                <a:solidFill>
                  <a:schemeClr val="dk1"/>
                </a:solidFill>
                <a:latin typeface="Source Sans Pro"/>
                <a:ea typeface="Source Sans Pro"/>
                <a:cs typeface="Arial"/>
              </a:rPr>
              <a:t> pupils</a:t>
            </a:r>
          </a:p>
          <a:p>
            <a:pPr marL="2343150" lvl="4" indent="-285750">
              <a:defRPr/>
            </a:pPr>
            <a:r>
              <a:rPr lang="en-US" sz="2400" i="1" dirty="0">
                <a:solidFill>
                  <a:schemeClr val="dk1"/>
                </a:solidFill>
                <a:latin typeface="Source Sans Pro"/>
                <a:ea typeface="Source Sans Pro"/>
                <a:cs typeface="Arial"/>
              </a:rPr>
              <a:t>Very small pupils</a:t>
            </a:r>
            <a:r>
              <a:rPr lang="en-US" sz="2400" dirty="0">
                <a:solidFill>
                  <a:schemeClr val="dk1"/>
                </a:solidFill>
                <a:latin typeface="Source Sans Pro"/>
                <a:ea typeface="Source Sans Pro"/>
                <a:cs typeface="Arial"/>
              </a:rPr>
              <a:t>: possible opioid overdose or pesticide poisoning</a:t>
            </a:r>
          </a:p>
          <a:p>
            <a:pPr marL="2343150" lvl="4" indent="-285750">
              <a:defRPr/>
            </a:pPr>
            <a:r>
              <a:rPr lang="en-US" sz="2400" i="1" dirty="0">
                <a:solidFill>
                  <a:schemeClr val="dk1"/>
                </a:solidFill>
                <a:latin typeface="Source Sans Pro"/>
                <a:ea typeface="Source Sans Pro"/>
                <a:cs typeface="Arial"/>
              </a:rPr>
              <a:t>Very dilated pupils: </a:t>
            </a:r>
            <a:r>
              <a:rPr lang="en-US" sz="2400" dirty="0">
                <a:solidFill>
                  <a:schemeClr val="dk1"/>
                </a:solidFill>
                <a:latin typeface="Source Sans Pro"/>
                <a:ea typeface="Source Sans Pro"/>
                <a:cs typeface="Arial"/>
              </a:rPr>
              <a:t>possible stimulant drug use </a:t>
            </a:r>
          </a:p>
          <a:p>
            <a:pPr marL="2343150" lvl="4" indent="-285750">
              <a:defRPr/>
            </a:pPr>
            <a:r>
              <a:rPr lang="en-US" sz="2400" i="1" dirty="0">
                <a:solidFill>
                  <a:schemeClr val="dk1"/>
                </a:solidFill>
                <a:latin typeface="Source Sans Pro"/>
                <a:ea typeface="Source Sans Pro"/>
                <a:cs typeface="Arial"/>
              </a:rPr>
              <a:t>Unequal pupils: </a:t>
            </a:r>
            <a:r>
              <a:rPr lang="en-US" sz="2400" dirty="0">
                <a:solidFill>
                  <a:schemeClr val="dk1"/>
                </a:solidFill>
                <a:latin typeface="Source Sans Pro"/>
                <a:ea typeface="Source Sans Pro"/>
                <a:cs typeface="Arial"/>
              </a:rPr>
              <a:t>possible head injury (increased intracranial pressure)</a:t>
            </a:r>
          </a:p>
          <a:p>
            <a:pPr marL="1885950" lvl="3" indent="-285750">
              <a:defRPr/>
            </a:pPr>
            <a:r>
              <a:rPr lang="en-US" sz="2400" b="1" dirty="0">
                <a:solidFill>
                  <a:schemeClr val="dk1"/>
                </a:solidFill>
                <a:latin typeface="Source Sans Pro"/>
                <a:ea typeface="Source Sans Pro"/>
                <a:cs typeface="Arial"/>
              </a:rPr>
              <a:t>Check</a:t>
            </a:r>
            <a:r>
              <a:rPr lang="en-US" sz="2400" dirty="0">
                <a:solidFill>
                  <a:schemeClr val="dk1"/>
                </a:solidFill>
                <a:latin typeface="Source Sans Pro"/>
                <a:ea typeface="Source Sans Pro"/>
                <a:cs typeface="Arial"/>
              </a:rPr>
              <a:t> strength and sensation.</a:t>
            </a:r>
          </a:p>
          <a:p>
            <a:pPr marL="2343150" lvl="4" indent="-285750">
              <a:defRPr/>
            </a:pPr>
            <a:r>
              <a:rPr lang="en-US" sz="2400" dirty="0">
                <a:solidFill>
                  <a:schemeClr val="dk1"/>
                </a:solidFill>
                <a:latin typeface="Source Sans Pro"/>
                <a:ea typeface="Source Sans Pro"/>
                <a:cs typeface="Arial"/>
              </a:rPr>
              <a:t>Weakness or loss of sensation to one side: possible tumor, bleeding or blockage of blood vessel, brain infection</a:t>
            </a:r>
          </a:p>
          <a:p>
            <a:pPr marL="2343150" lvl="4" indent="-285750">
              <a:defRPr/>
            </a:pPr>
            <a:r>
              <a:rPr lang="en-US" sz="2400" dirty="0">
                <a:solidFill>
                  <a:schemeClr val="dk1"/>
                </a:solidFill>
                <a:latin typeface="Source Sans Pro"/>
                <a:ea typeface="Source Sans Pro"/>
                <a:cs typeface="Arial"/>
              </a:rPr>
              <a:t>General muscle weakness: possible salt imbalance </a:t>
            </a:r>
          </a:p>
          <a:p>
            <a:pPr marL="1885950" lvl="3" indent="-285750">
              <a:defRPr/>
            </a:pPr>
            <a:r>
              <a:rPr lang="en-US" sz="2400" b="1" dirty="0">
                <a:solidFill>
                  <a:schemeClr val="dk1"/>
                </a:solidFill>
                <a:latin typeface="Source Sans Pro"/>
                <a:ea typeface="Source Sans Pro"/>
                <a:cs typeface="Arial"/>
              </a:rPr>
              <a:t>Look</a:t>
            </a:r>
            <a:r>
              <a:rPr lang="en-US" sz="2400" dirty="0">
                <a:solidFill>
                  <a:schemeClr val="dk1"/>
                </a:solidFill>
                <a:latin typeface="Source Sans Pro"/>
                <a:ea typeface="Source Sans Pro"/>
                <a:cs typeface="Arial"/>
              </a:rPr>
              <a:t> for abnormal repetitive movements or shaking on one or both sides (seizure).</a:t>
            </a:r>
          </a:p>
          <a:p>
            <a:pPr marL="457200" lvl="1" indent="0">
              <a:buNone/>
              <a:defRPr/>
            </a:pPr>
            <a:endParaRPr lang="en-US" dirty="0">
              <a:solidFill>
                <a:schemeClr val="dk1"/>
              </a:solidFill>
              <a:latin typeface="Source Sans Pro"/>
              <a:ea typeface="Source Sans Pro"/>
              <a:cs typeface="Arial"/>
            </a:endParaRPr>
          </a:p>
          <a:p>
            <a:pPr>
              <a:defRPr/>
            </a:pPr>
            <a:endParaRPr lang="en-US" sz="2400" b="1" i="0" u="none" strike="noStrike" kern="1200" cap="none" spc="0" normalizeH="0" baseline="0" noProof="0" dirty="0">
              <a:ln>
                <a:noFill/>
              </a:ln>
              <a:effectLst/>
              <a:uLnTx/>
              <a:uFillTx/>
              <a:latin typeface="Source Sans Pro"/>
              <a:ea typeface="Source Sans Pro"/>
              <a:cs typeface="Calibri"/>
            </a:endParaRPr>
          </a:p>
        </p:txBody>
      </p:sp>
      <p:pic>
        <p:nvPicPr>
          <p:cNvPr id="7" name="Picture 7" descr="A picture containing text&#10;&#10;Description automatically generated">
            <a:extLst>
              <a:ext uri="{FF2B5EF4-FFF2-40B4-BE49-F238E27FC236}">
                <a16:creationId xmlns:a16="http://schemas.microsoft.com/office/drawing/2014/main" id="{A1530D46-5AB4-36A1-232F-8485BE06B0C0}"/>
              </a:ext>
            </a:extLst>
          </p:cNvPr>
          <p:cNvPicPr>
            <a:picLocks noChangeAspect="1"/>
          </p:cNvPicPr>
          <p:nvPr/>
        </p:nvPicPr>
        <p:blipFill>
          <a:blip r:embed="rId3"/>
          <a:stretch>
            <a:fillRect/>
          </a:stretch>
        </p:blipFill>
        <p:spPr>
          <a:xfrm>
            <a:off x="152299" y="976718"/>
            <a:ext cx="1819275" cy="981075"/>
          </a:xfrm>
          <a:prstGeom prst="rect">
            <a:avLst/>
          </a:prstGeom>
        </p:spPr>
      </p:pic>
      <p:pic>
        <p:nvPicPr>
          <p:cNvPr id="5" name="Picture 4" descr="Logo, company name&#10;&#10;Description automatically generated">
            <a:extLst>
              <a:ext uri="{FF2B5EF4-FFF2-40B4-BE49-F238E27FC236}">
                <a16:creationId xmlns:a16="http://schemas.microsoft.com/office/drawing/2014/main" id="{B1A57CB1-5137-0FA6-9A95-476CA522E8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299" y="2481532"/>
            <a:ext cx="1923691" cy="1894936"/>
          </a:xfrm>
          <a:prstGeom prst="rect">
            <a:avLst/>
          </a:prstGeom>
        </p:spPr>
      </p:pic>
    </p:spTree>
    <p:extLst>
      <p:ext uri="{BB962C8B-B14F-4D97-AF65-F5344CB8AC3E}">
        <p14:creationId xmlns:p14="http://schemas.microsoft.com/office/powerpoint/2010/main" val="178668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18" y="1278"/>
            <a:ext cx="10515600" cy="1325563"/>
          </a:xfrm>
        </p:spPr>
        <p:txBody>
          <a:bodyPr>
            <a:normAutofit/>
          </a:bodyPr>
          <a:lstStyle/>
          <a:p>
            <a:r>
              <a:rPr lang="en-US" sz="4000" dirty="0">
                <a:solidFill>
                  <a:srgbClr val="1F3864"/>
                </a:solidFill>
                <a:latin typeface="Source Sans Pro"/>
                <a:ea typeface="Source Sans Pro"/>
                <a:cs typeface="Roboto"/>
              </a:rPr>
              <a:t>The ABCDE Approach</a:t>
            </a:r>
          </a:p>
        </p:txBody>
      </p:sp>
      <p:sp>
        <p:nvSpPr>
          <p:cNvPr id="3" name="Content Placeholder 2"/>
          <p:cNvSpPr>
            <a:spLocks noGrp="1"/>
          </p:cNvSpPr>
          <p:nvPr>
            <p:ph idx="1"/>
          </p:nvPr>
        </p:nvSpPr>
        <p:spPr>
          <a:xfrm>
            <a:off x="2429784" y="2834559"/>
            <a:ext cx="10515600" cy="4351338"/>
          </a:xfrm>
        </p:spPr>
        <p:txBody>
          <a:bodyPr vert="horz" lIns="91440" tIns="45720" rIns="91440" bIns="45720" rtlCol="0" anchor="t">
            <a:normAutofit/>
          </a:bodyPr>
          <a:lstStyle/>
          <a:p>
            <a:pPr marL="0" indent="0">
              <a:lnSpc>
                <a:spcPct val="100000"/>
              </a:lnSpc>
              <a:spcBef>
                <a:spcPts val="0"/>
              </a:spcBef>
              <a:buNone/>
            </a:pPr>
            <a:endParaRPr lang="en-US" sz="2400" b="1" dirty="0">
              <a:solidFill>
                <a:schemeClr val="dk1"/>
              </a:solidFill>
              <a:cs typeface="Arial"/>
            </a:endParaRPr>
          </a:p>
          <a:p>
            <a:endParaRPr lang="en-US" dirty="0">
              <a:latin typeface="Source Sans Pro"/>
              <a:ea typeface="Source Sans Pro"/>
            </a:endParaRPr>
          </a:p>
        </p:txBody>
      </p:sp>
      <p:sp>
        <p:nvSpPr>
          <p:cNvPr id="9" name="Content Placeholder 2"/>
          <p:cNvSpPr txBox="1">
            <a:spLocks/>
          </p:cNvSpPr>
          <p:nvPr/>
        </p:nvSpPr>
        <p:spPr>
          <a:xfrm>
            <a:off x="803003" y="1484423"/>
            <a:ext cx="11282462" cy="46136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371600" indent="0">
              <a:lnSpc>
                <a:spcPct val="100000"/>
              </a:lnSpc>
              <a:spcBef>
                <a:spcPts val="0"/>
              </a:spcBef>
              <a:buNone/>
              <a:defRPr/>
            </a:pPr>
            <a:r>
              <a:rPr lang="en-US" sz="2400" b="1" dirty="0">
                <a:solidFill>
                  <a:schemeClr val="dk1"/>
                </a:solidFill>
                <a:latin typeface="Source Sans Pro"/>
                <a:ea typeface="Source Sans Pro"/>
                <a:cs typeface="Arial"/>
              </a:rPr>
              <a:t>    Exposure</a:t>
            </a:r>
          </a:p>
          <a:p>
            <a:pPr marL="1885950" lvl="3" indent="-285750">
              <a:defRPr/>
            </a:pPr>
            <a:r>
              <a:rPr lang="en-US" sz="2400" b="1" dirty="0">
                <a:solidFill>
                  <a:schemeClr val="dk1"/>
                </a:solidFill>
                <a:latin typeface="Source Sans Pro"/>
                <a:ea typeface="Source Sans Pro"/>
                <a:cs typeface="Arial"/>
              </a:rPr>
              <a:t>Look </a:t>
            </a:r>
            <a:r>
              <a:rPr lang="en-US" sz="2400" dirty="0">
                <a:solidFill>
                  <a:schemeClr val="dk1"/>
                </a:solidFill>
                <a:latin typeface="Source Sans Pro"/>
                <a:ea typeface="Source Sans Pro"/>
                <a:cs typeface="Arial"/>
              </a:rPr>
              <a:t>for signs that might cause altered mental status.</a:t>
            </a:r>
          </a:p>
          <a:p>
            <a:pPr marL="1885950" lvl="3" indent="-285750">
              <a:defRPr/>
            </a:pPr>
            <a:r>
              <a:rPr lang="en-US" sz="2400" b="1" dirty="0">
                <a:solidFill>
                  <a:schemeClr val="dk1"/>
                </a:solidFill>
                <a:latin typeface="Source Sans Pro"/>
                <a:ea typeface="Source Sans Pro"/>
                <a:cs typeface="Arial"/>
              </a:rPr>
              <a:t>Check </a:t>
            </a:r>
            <a:r>
              <a:rPr lang="en-US" sz="2400" dirty="0">
                <a:solidFill>
                  <a:schemeClr val="dk1"/>
                </a:solidFill>
                <a:latin typeface="Source Sans Pro"/>
                <a:ea typeface="Source Sans Pro"/>
                <a:cs typeface="Arial"/>
              </a:rPr>
              <a:t>for infection, rashes, trauma, bites or stings.</a:t>
            </a:r>
          </a:p>
          <a:p>
            <a:pPr marL="1885950" lvl="3" indent="-285750">
              <a:defRPr/>
            </a:pPr>
            <a:r>
              <a:rPr lang="en-US" sz="2400" b="1" dirty="0">
                <a:solidFill>
                  <a:schemeClr val="dk1"/>
                </a:solidFill>
                <a:latin typeface="Source Sans Pro"/>
                <a:ea typeface="Source Sans Pro"/>
                <a:cs typeface="Arial"/>
              </a:rPr>
              <a:t>Check</a:t>
            </a:r>
            <a:r>
              <a:rPr lang="en-US" sz="2400" dirty="0">
                <a:solidFill>
                  <a:schemeClr val="dk1"/>
                </a:solidFill>
                <a:latin typeface="Source Sans Pro"/>
                <a:ea typeface="Source Sans Pro"/>
                <a:cs typeface="Arial"/>
              </a:rPr>
              <a:t> </a:t>
            </a:r>
            <a:r>
              <a:rPr lang="en-US" sz="2400" dirty="0">
                <a:solidFill>
                  <a:schemeClr val="dk1"/>
                </a:solidFill>
                <a:ea typeface="+mn-lt"/>
                <a:cs typeface="+mn-lt"/>
              </a:rPr>
              <a:t>arms for needle marks.</a:t>
            </a:r>
          </a:p>
          <a:p>
            <a:pPr>
              <a:defRPr/>
            </a:pPr>
            <a:endParaRPr lang="en-US" sz="2400" b="1" i="0" u="none" strike="noStrike" kern="1200" cap="none" spc="0" normalizeH="0" baseline="0" noProof="0" dirty="0">
              <a:ln>
                <a:noFill/>
              </a:ln>
              <a:effectLst/>
              <a:uLnTx/>
              <a:uFillTx/>
              <a:latin typeface="Source Sans Pro"/>
              <a:ea typeface="Source Sans Pro"/>
              <a:cs typeface="Calibri"/>
            </a:endParaRPr>
          </a:p>
        </p:txBody>
      </p:sp>
      <p:pic>
        <p:nvPicPr>
          <p:cNvPr id="5" name="Picture 3" descr="A picture containing text, clipart&#10;&#10;Description automatically generated">
            <a:extLst>
              <a:ext uri="{FF2B5EF4-FFF2-40B4-BE49-F238E27FC236}">
                <a16:creationId xmlns:a16="http://schemas.microsoft.com/office/drawing/2014/main" id="{25D52CDC-8369-7423-8B8D-DBB564A63F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018" y="1483168"/>
            <a:ext cx="1828800" cy="971550"/>
          </a:xfrm>
          <a:prstGeom prst="rect">
            <a:avLst/>
          </a:prstGeom>
        </p:spPr>
      </p:pic>
      <p:sp>
        <p:nvSpPr>
          <p:cNvPr id="8" name="Rectangle 7">
            <a:extLst>
              <a:ext uri="{FF2B5EF4-FFF2-40B4-BE49-F238E27FC236}">
                <a16:creationId xmlns:a16="http://schemas.microsoft.com/office/drawing/2014/main" id="{FD0A791A-43C2-A0C4-DD71-7B69C628605A}"/>
              </a:ext>
            </a:extLst>
          </p:cNvPr>
          <p:cNvSpPr/>
          <p:nvPr/>
        </p:nvSpPr>
        <p:spPr>
          <a:xfrm>
            <a:off x="181081" y="4000747"/>
            <a:ext cx="10130596" cy="1307281"/>
          </a:xfrm>
          <a:prstGeom prst="rect">
            <a:avLst/>
          </a:prstGeom>
        </p:spPr>
        <p:txBody>
          <a:bodyPr wrap="square" lIns="91440" tIns="45720" rIns="91440" bIns="45720" anchor="t">
            <a:spAutoFit/>
          </a:bodyPr>
          <a:lstStyle/>
          <a:p>
            <a:pPr marL="107950">
              <a:lnSpc>
                <a:spcPct val="150000"/>
              </a:lnSpc>
              <a:buClr>
                <a:srgbClr val="000000"/>
              </a:buClr>
              <a:buSzPct val="100000"/>
            </a:pPr>
            <a:r>
              <a:rPr lang="en-US" sz="2400" b="1" dirty="0">
                <a:solidFill>
                  <a:schemeClr val="accent2"/>
                </a:solidFill>
                <a:latin typeface="Source Sans Pro"/>
                <a:ea typeface="Source Sans Pro"/>
                <a:cs typeface="Calibri"/>
                <a:sym typeface="Lato"/>
              </a:rPr>
              <a:t>REMEMBER ….. </a:t>
            </a:r>
            <a:endParaRPr lang="en-US" sz="2400" dirty="0">
              <a:solidFill>
                <a:schemeClr val="accent2"/>
              </a:solidFill>
              <a:latin typeface="Source Sans Pro" panose="020B0503030403020204" pitchFamily="34" charset="0"/>
              <a:ea typeface="Source Sans Pro" panose="020B0503030403020204" pitchFamily="34" charset="0"/>
              <a:cs typeface="Calibri" charset="0"/>
              <a:sym typeface="Lato"/>
            </a:endParaRPr>
          </a:p>
          <a:p>
            <a:pPr marL="107950">
              <a:lnSpc>
                <a:spcPct val="150000"/>
              </a:lnSpc>
            </a:pPr>
            <a:r>
              <a:rPr lang="en-US" sz="3200" dirty="0">
                <a:solidFill>
                  <a:schemeClr val="accent1">
                    <a:lumMod val="50000"/>
                  </a:schemeClr>
                </a:solidFill>
                <a:latin typeface="Source Sans Pro"/>
                <a:ea typeface="Source Sans Pro"/>
                <a:cs typeface="Calibri"/>
                <a:sym typeface="Lato"/>
              </a:rPr>
              <a:t>Altered patients may not report the history accurately. </a:t>
            </a:r>
            <a:endParaRPr lang="en-US" sz="3200" dirty="0">
              <a:solidFill>
                <a:schemeClr val="accent1">
                  <a:lumMod val="50000"/>
                </a:schemeClr>
              </a:solidFill>
              <a:latin typeface="Source Sans Pro" panose="020B0503030403020204" pitchFamily="34" charset="0"/>
              <a:ea typeface="Source Sans Pro" panose="020B0503030403020204" pitchFamily="34" charset="0"/>
              <a:cs typeface="Calibri" charset="0"/>
            </a:endParaRPr>
          </a:p>
        </p:txBody>
      </p:sp>
      <p:sp>
        <p:nvSpPr>
          <p:cNvPr id="11" name="Rectangle 10">
            <a:extLst>
              <a:ext uri="{FF2B5EF4-FFF2-40B4-BE49-F238E27FC236}">
                <a16:creationId xmlns:a16="http://schemas.microsoft.com/office/drawing/2014/main" id="{DCD1D744-8DD1-609A-3D0E-5BC7E36B2BA9}"/>
              </a:ext>
            </a:extLst>
          </p:cNvPr>
          <p:cNvSpPr/>
          <p:nvPr/>
        </p:nvSpPr>
        <p:spPr>
          <a:xfrm>
            <a:off x="9426231" y="3696871"/>
            <a:ext cx="2002715"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19988391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cad10c-5865-4bcb-8f28-1d0009a45af1">
      <Terms xmlns="http://schemas.microsoft.com/office/infopath/2007/PartnerControls"/>
    </lcf76f155ced4ddcb4097134ff3c332f>
    <TaxCatchAll xmlns="543f9313-ce28-4745-b323-cbc217887a95" xsi:nil="true"/>
    <SharedWithUsers xmlns="543f9313-ce28-4745-b323-cbc217887a95">
      <UserInfo>
        <DisplayName>ELHADARI, Ghada</DisplayName>
        <AccountId>550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F35176C8D5024CA9622F560EAE4050" ma:contentTypeVersion="20" ma:contentTypeDescription="Create a new document." ma:contentTypeScope="" ma:versionID="effc21bd732f0b1fef58876858886894">
  <xsd:schema xmlns:xsd="http://www.w3.org/2001/XMLSchema" xmlns:xs="http://www.w3.org/2001/XMLSchema" xmlns:p="http://schemas.microsoft.com/office/2006/metadata/properties" xmlns:ns2="accad10c-5865-4bcb-8f28-1d0009a45af1" xmlns:ns3="543f9313-ce28-4745-b323-cbc217887a95" targetNamespace="http://schemas.microsoft.com/office/2006/metadata/properties" ma:root="true" ma:fieldsID="04c66d113efc0afcae90be5251cfb40c" ns2:_="" ns3:_="">
    <xsd:import namespace="accad10c-5865-4bcb-8f28-1d0009a45af1"/>
    <xsd:import namespace="543f9313-ce28-4745-b323-cbc217887a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ad10c-5865-4bcb-8f28-1d0009a45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3f9313-ce28-4745-b323-cbc217887a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4e306bd-47d7-441a-ab2a-e6d0020056b0}" ma:internalName="TaxCatchAll" ma:showField="CatchAllData" ma:web="543f9313-ce28-4745-b323-cbc217887a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F94DBA-276B-46AA-8660-05B87866C363}">
  <ds:schemaRefs>
    <ds:schemaRef ds:uri="http://schemas.microsoft.com/sharepoint/v3/contenttype/forms"/>
  </ds:schemaRefs>
</ds:datastoreItem>
</file>

<file path=customXml/itemProps2.xml><?xml version="1.0" encoding="utf-8"?>
<ds:datastoreItem xmlns:ds="http://schemas.openxmlformats.org/officeDocument/2006/customXml" ds:itemID="{00CF049C-2FED-4039-A950-4C5F860F0CD8}">
  <ds:schemaRefs>
    <ds:schemaRef ds:uri="543f9313-ce28-4745-b323-cbc217887a95"/>
    <ds:schemaRef ds:uri="http://schemas.microsoft.com/office/2006/documentManagement/types"/>
    <ds:schemaRef ds:uri="http://purl.org/dc/dcmitype/"/>
    <ds:schemaRef ds:uri="accad10c-5865-4bcb-8f28-1d0009a45af1"/>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A4E38D0-5CCE-44B2-ACB1-8FDA476E6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ad10c-5865-4bcb-8f28-1d0009a45af1"/>
    <ds:schemaRef ds:uri="543f9313-ce28-4745-b323-cbc217887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TotalTime>
  <Words>10628</Words>
  <Application>Microsoft Macintosh PowerPoint</Application>
  <PresentationFormat>Widescreen</PresentationFormat>
  <Paragraphs>1035</Paragraphs>
  <Slides>77</Slides>
  <Notes>77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77</vt:i4>
      </vt:variant>
    </vt:vector>
  </HeadingPairs>
  <TitlesOfParts>
    <vt:vector size="90" baseType="lpstr">
      <vt:lpstr>Arial</vt:lpstr>
      <vt:lpstr>Arial,Sans-Serif</vt:lpstr>
      <vt:lpstr>Calibri</vt:lpstr>
      <vt:lpstr>Calibri Light</vt:lpstr>
      <vt:lpstr>Economica</vt:lpstr>
      <vt:lpstr>Lato</vt:lpstr>
      <vt:lpstr>Segoe UI</vt:lpstr>
      <vt:lpstr>Source Sans Pro</vt:lpstr>
      <vt:lpstr>Wingdings</vt:lpstr>
      <vt:lpstr>WordVisi_MSFontService</vt:lpstr>
      <vt:lpstr>office theme</vt:lpstr>
      <vt:lpstr>Office Theme</vt:lpstr>
      <vt:lpstr>Office Theme</vt:lpstr>
      <vt:lpstr>Altered Mental Status</vt:lpstr>
      <vt:lpstr>Objectives</vt:lpstr>
      <vt:lpstr>Essential skills</vt:lpstr>
      <vt:lpstr>Overview</vt:lpstr>
      <vt:lpstr>PowerPoint Presentation</vt:lpstr>
      <vt:lpstr>The ABCDE Approach </vt:lpstr>
      <vt:lpstr>The ABCDE Approach</vt:lpstr>
      <vt:lpstr>The ABCDE Approach</vt:lpstr>
      <vt:lpstr>The ABCDE Approach</vt:lpstr>
      <vt:lpstr>Altered Mental Status</vt:lpstr>
      <vt:lpstr>S: Signs and Symptoms</vt:lpstr>
      <vt:lpstr>S: Signs and Symptoms </vt:lpstr>
      <vt:lpstr>S: Signs and Symptoms</vt:lpstr>
      <vt:lpstr>S: Signs and Symptoms</vt:lpstr>
      <vt:lpstr>S: Signs and Symptoms</vt:lpstr>
      <vt:lpstr>S: Signs and Symptoms</vt:lpstr>
      <vt:lpstr>S: Signs and Symptoms</vt:lpstr>
      <vt:lpstr>S: Signs and Symptoms</vt:lpstr>
      <vt:lpstr>S: Signs and Symptoms</vt:lpstr>
      <vt:lpstr>S: Signs and Symptoms</vt:lpstr>
      <vt:lpstr>A: Allergies</vt:lpstr>
      <vt:lpstr>M: Medications</vt:lpstr>
      <vt:lpstr>P: Past Medical History</vt:lpstr>
      <vt:lpstr>P: Past Medical History</vt:lpstr>
      <vt:lpstr>P: Past Medical History</vt:lpstr>
      <vt:lpstr>P: Past Medical History</vt:lpstr>
      <vt:lpstr>P: Past Medical History</vt:lpstr>
      <vt:lpstr>P: Past Medical History</vt:lpstr>
      <vt:lpstr>L: Last Oral Intake</vt:lpstr>
      <vt:lpstr>E: Events Surrounding Illness </vt:lpstr>
      <vt:lpstr>E: Events Surrounding Illness </vt:lpstr>
      <vt:lpstr>Workbook Question 1</vt:lpstr>
      <vt:lpstr>Altered Mental Status</vt:lpstr>
      <vt:lpstr>When caring for patients with altered mental status, always check for safety!</vt:lpstr>
      <vt:lpstr>Secondary Exam Findings</vt:lpstr>
      <vt:lpstr>Secondary Exam Findings</vt:lpstr>
      <vt:lpstr>Secondary Exam Findings</vt:lpstr>
      <vt:lpstr>Secondary Exam Findings</vt:lpstr>
      <vt:lpstr>Workbook Question 2</vt:lpstr>
      <vt:lpstr>Altered Mental Status</vt:lpstr>
      <vt:lpstr>Rapidly Reversible Causes of Altered Mental Status </vt:lpstr>
      <vt:lpstr>Rapidly Reversible Causes of Altered Mental Status </vt:lpstr>
      <vt:lpstr>Infectious Causes of Altered Mental Status</vt:lpstr>
      <vt:lpstr>Infectious Causes of Altered Mental Status</vt:lpstr>
      <vt:lpstr>Metabolic Causes of Altered Mental Status</vt:lpstr>
      <vt:lpstr>Toxic Causes of Altered Mental Status</vt:lpstr>
      <vt:lpstr>Toxic Causes of Altered Mental Status</vt:lpstr>
      <vt:lpstr>Toxic Causes of Altered Mental Status</vt:lpstr>
      <vt:lpstr>Other Causes of AMS</vt:lpstr>
      <vt:lpstr>Other Causes of Altered Mental Status</vt:lpstr>
      <vt:lpstr>Other Causes of Altered Mental Status</vt:lpstr>
      <vt:lpstr>Considerations in Children</vt:lpstr>
      <vt:lpstr>Workbook Question 3</vt:lpstr>
      <vt:lpstr>Altered Mental Status</vt:lpstr>
      <vt:lpstr>Management</vt:lpstr>
      <vt:lpstr>Management</vt:lpstr>
      <vt:lpstr>Management</vt:lpstr>
      <vt:lpstr>Management</vt:lpstr>
      <vt:lpstr>Management</vt:lpstr>
      <vt:lpstr>Management</vt:lpstr>
      <vt:lpstr>Special Considerations</vt:lpstr>
      <vt:lpstr>Workbook Question 4</vt:lpstr>
      <vt:lpstr>Special Paediatric Considerations </vt:lpstr>
      <vt:lpstr>Special Paediatric Considerations </vt:lpstr>
      <vt:lpstr>Special Paediatric Considerations </vt:lpstr>
      <vt:lpstr>Special Paediatric Considerations </vt:lpstr>
      <vt:lpstr>Special Paediatric Considerations </vt:lpstr>
      <vt:lpstr>Special Paediatric Considerations </vt:lpstr>
      <vt:lpstr>Special Paediatric Considerations </vt:lpstr>
      <vt:lpstr>Workbook Question 5</vt:lpstr>
      <vt:lpstr>Disposition of the Patient</vt:lpstr>
      <vt:lpstr>Questions</vt:lpstr>
      <vt:lpstr>Quick Cards</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Tullet</dc:creator>
  <cp:lastModifiedBy>Martin S</cp:lastModifiedBy>
  <cp:revision>433</cp:revision>
  <dcterms:created xsi:type="dcterms:W3CDTF">2023-05-01T23:32:01Z</dcterms:created>
  <dcterms:modified xsi:type="dcterms:W3CDTF">2024-05-09T14:30:22Z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ies>
</file>