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648" r:id="rId5"/>
    <p:sldMasterId id="2147483712" r:id="rId6"/>
  </p:sldMasterIdLst>
  <p:notesMasterIdLst>
    <p:notesMasterId r:id="rId82"/>
  </p:notesMasterIdLst>
  <p:handoutMasterIdLst>
    <p:handoutMasterId r:id="rId83"/>
  </p:handoutMasterIdLst>
  <p:sldIdLst>
    <p:sldId id="378" r:id="rId7"/>
    <p:sldId id="371" r:id="rId8"/>
    <p:sldId id="393" r:id="rId9"/>
    <p:sldId id="344" r:id="rId10"/>
    <p:sldId id="361" r:id="rId11"/>
    <p:sldId id="346" r:id="rId12"/>
    <p:sldId id="372" r:id="rId13"/>
    <p:sldId id="257" r:id="rId14"/>
    <p:sldId id="290" r:id="rId15"/>
    <p:sldId id="291" r:id="rId16"/>
    <p:sldId id="264" r:id="rId17"/>
    <p:sldId id="348" r:id="rId18"/>
    <p:sldId id="377" r:id="rId19"/>
    <p:sldId id="293" r:id="rId20"/>
    <p:sldId id="294" r:id="rId21"/>
    <p:sldId id="295" r:id="rId22"/>
    <p:sldId id="387" r:id="rId23"/>
    <p:sldId id="297" r:id="rId24"/>
    <p:sldId id="298" r:id="rId25"/>
    <p:sldId id="299" r:id="rId26"/>
    <p:sldId id="362" r:id="rId27"/>
    <p:sldId id="388" r:id="rId28"/>
    <p:sldId id="358" r:id="rId29"/>
    <p:sldId id="357" r:id="rId30"/>
    <p:sldId id="356" r:id="rId31"/>
    <p:sldId id="389" r:id="rId32"/>
    <p:sldId id="354" r:id="rId33"/>
    <p:sldId id="353" r:id="rId34"/>
    <p:sldId id="352" r:id="rId35"/>
    <p:sldId id="390" r:id="rId36"/>
    <p:sldId id="350" r:id="rId37"/>
    <p:sldId id="349" r:id="rId38"/>
    <p:sldId id="391" r:id="rId39"/>
    <p:sldId id="394" r:id="rId40"/>
    <p:sldId id="270" r:id="rId41"/>
    <p:sldId id="312" r:id="rId42"/>
    <p:sldId id="313" r:id="rId43"/>
    <p:sldId id="314" r:id="rId44"/>
    <p:sldId id="315" r:id="rId45"/>
    <p:sldId id="383" r:id="rId46"/>
    <p:sldId id="384" r:id="rId47"/>
    <p:sldId id="330" r:id="rId48"/>
    <p:sldId id="329" r:id="rId49"/>
    <p:sldId id="328" r:id="rId50"/>
    <p:sldId id="327" r:id="rId51"/>
    <p:sldId id="326" r:id="rId52"/>
    <p:sldId id="325" r:id="rId53"/>
    <p:sldId id="324" r:id="rId54"/>
    <p:sldId id="323" r:id="rId55"/>
    <p:sldId id="322" r:id="rId56"/>
    <p:sldId id="321" r:id="rId57"/>
    <p:sldId id="320" r:id="rId58"/>
    <p:sldId id="385" r:id="rId59"/>
    <p:sldId id="265" r:id="rId60"/>
    <p:sldId id="395" r:id="rId61"/>
    <p:sldId id="331" r:id="rId62"/>
    <p:sldId id="332" r:id="rId63"/>
    <p:sldId id="333" r:id="rId64"/>
    <p:sldId id="381" r:id="rId65"/>
    <p:sldId id="334" r:id="rId66"/>
    <p:sldId id="335" r:id="rId67"/>
    <p:sldId id="336" r:id="rId68"/>
    <p:sldId id="337" r:id="rId69"/>
    <p:sldId id="272" r:id="rId70"/>
    <p:sldId id="339" r:id="rId71"/>
    <p:sldId id="340" r:id="rId72"/>
    <p:sldId id="351" r:id="rId73"/>
    <p:sldId id="266" r:id="rId74"/>
    <p:sldId id="276" r:id="rId75"/>
    <p:sldId id="392" r:id="rId76"/>
    <p:sldId id="268" r:id="rId77"/>
    <p:sldId id="269" r:id="rId78"/>
    <p:sldId id="386" r:id="rId79"/>
    <p:sldId id="271" r:id="rId80"/>
    <p:sldId id="365"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565702-DD27-7F0B-3B1B-482907AD38E5}" name="CAMPOS ZAMORA, Melissa" initials="CM" userId="S::mcampos@who.int::4328921f-4451-4773-bb83-445ac24bfedf" providerId="AD"/>
  <p188:author id="{71D8D214-4E4A-6427-04CA-17FD577B5EB5}" name="Rachel Tullet" initials="RT" userId="0500be93d1ba368d" providerId="Windows Live"/>
  <p188:author id="{1BD72F32-7AE5-EB4D-062B-26BBA0859FEF}" name="CALVELLO HYNES, Emilie" initials="CE" userId="S::ecalvello@who.int::c9dfdd63-2c12-40ec-9141-bdc893ad90f1" providerId="AD"/>
  <p188:author id="{1B667D3E-128F-37D2-0ACF-C1DF849C2710}" name="CHACALTANA BONIFAZ, Mariela Victoria" initials="CBMV" userId="S::chacaltanam@who.int::03ee5480-b5ef-427a-b4c8-24068c9f1889" providerId="AD"/>
  <p188:author id="{CBEE6C40-575B-5D32-4491-6ABBCC720D7B}" name="CSY" initials="CSY" userId="CSY" providerId="None"/>
  <p188:author id="{AFA03778-911B-54ED-123A-F7AEAA7C72F7}" name="TULLET, Rachel Beth" initials="TB" userId="S::tulletr@who.int::1fc2c28b-ed7a-43e7-a015-42a665ab83e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46"/>
    <p:restoredTop sz="94640"/>
  </p:normalViewPr>
  <p:slideViewPr>
    <p:cSldViewPr snapToGrid="0">
      <p:cViewPr varScale="1">
        <p:scale>
          <a:sx n="91" d="100"/>
          <a:sy n="91" d="100"/>
        </p:scale>
        <p:origin x="216" y="42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presProps" Target="presProps.xml"/><Relationship Id="rId89" Type="http://schemas.microsoft.com/office/2018/10/relationships/authors" Target="author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handoutMaster" Target="handoutMasters/handoutMaster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notesMaster" Target="notesMasters/notesMaster1.xml"/><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if, Janesca" userId="746caf7a-ff57-497b-ad65-8cb552a9f586" providerId="ADAL" clId="{D16B1431-17CF-244C-B32F-C5EFB7BC5B83}"/>
    <pc:docChg chg="custSel modSld">
      <pc:chgData name="Seif, Janesca" userId="746caf7a-ff57-497b-ad65-8cb552a9f586" providerId="ADAL" clId="{D16B1431-17CF-244C-B32F-C5EFB7BC5B83}" dt="2024-05-08T15:35:25.881" v="39" actId="478"/>
      <pc:docMkLst>
        <pc:docMk/>
      </pc:docMkLst>
      <pc:sldChg chg="delSp mod">
        <pc:chgData name="Seif, Janesca" userId="746caf7a-ff57-497b-ad65-8cb552a9f586" providerId="ADAL" clId="{D16B1431-17CF-244C-B32F-C5EFB7BC5B83}" dt="2024-05-08T15:32:16.488" v="4" actId="478"/>
        <pc:sldMkLst>
          <pc:docMk/>
          <pc:sldMk cId="904060244" sldId="293"/>
        </pc:sldMkLst>
        <pc:spChg chg="del">
          <ac:chgData name="Seif, Janesca" userId="746caf7a-ff57-497b-ad65-8cb552a9f586" providerId="ADAL" clId="{D16B1431-17CF-244C-B32F-C5EFB7BC5B83}" dt="2024-05-08T15:32:16.488" v="4" actId="478"/>
          <ac:spMkLst>
            <pc:docMk/>
            <pc:sldMk cId="904060244" sldId="293"/>
            <ac:spMk id="12" creationId="{490D5F82-F96B-2047-4F19-F1F482EB6572}"/>
          </ac:spMkLst>
        </pc:spChg>
      </pc:sldChg>
      <pc:sldChg chg="delSp mod">
        <pc:chgData name="Seif, Janesca" userId="746caf7a-ff57-497b-ad65-8cb552a9f586" providerId="ADAL" clId="{D16B1431-17CF-244C-B32F-C5EFB7BC5B83}" dt="2024-05-08T15:32:20.104" v="5" actId="478"/>
        <pc:sldMkLst>
          <pc:docMk/>
          <pc:sldMk cId="1354324987" sldId="294"/>
        </pc:sldMkLst>
        <pc:spChg chg="del">
          <ac:chgData name="Seif, Janesca" userId="746caf7a-ff57-497b-ad65-8cb552a9f586" providerId="ADAL" clId="{D16B1431-17CF-244C-B32F-C5EFB7BC5B83}" dt="2024-05-08T15:32:20.104" v="5" actId="478"/>
          <ac:spMkLst>
            <pc:docMk/>
            <pc:sldMk cId="1354324987" sldId="294"/>
            <ac:spMk id="11" creationId="{18B4D341-C282-BE97-C177-579960C25DFF}"/>
          </ac:spMkLst>
        </pc:spChg>
      </pc:sldChg>
      <pc:sldChg chg="delSp mod">
        <pc:chgData name="Seif, Janesca" userId="746caf7a-ff57-497b-ad65-8cb552a9f586" providerId="ADAL" clId="{D16B1431-17CF-244C-B32F-C5EFB7BC5B83}" dt="2024-05-08T15:32:24.530" v="6" actId="478"/>
        <pc:sldMkLst>
          <pc:docMk/>
          <pc:sldMk cId="1677695432" sldId="295"/>
        </pc:sldMkLst>
        <pc:spChg chg="del">
          <ac:chgData name="Seif, Janesca" userId="746caf7a-ff57-497b-ad65-8cb552a9f586" providerId="ADAL" clId="{D16B1431-17CF-244C-B32F-C5EFB7BC5B83}" dt="2024-05-08T15:32:24.530" v="6" actId="478"/>
          <ac:spMkLst>
            <pc:docMk/>
            <pc:sldMk cId="1677695432" sldId="295"/>
            <ac:spMk id="10" creationId="{5E6DBB39-F4BF-0117-FC0C-D2117ED7E7BC}"/>
          </ac:spMkLst>
        </pc:spChg>
      </pc:sldChg>
      <pc:sldChg chg="delSp mod">
        <pc:chgData name="Seif, Janesca" userId="746caf7a-ff57-497b-ad65-8cb552a9f586" providerId="ADAL" clId="{D16B1431-17CF-244C-B32F-C5EFB7BC5B83}" dt="2024-05-08T15:32:34.103" v="7" actId="478"/>
        <pc:sldMkLst>
          <pc:docMk/>
          <pc:sldMk cId="999634162" sldId="298"/>
        </pc:sldMkLst>
        <pc:spChg chg="del">
          <ac:chgData name="Seif, Janesca" userId="746caf7a-ff57-497b-ad65-8cb552a9f586" providerId="ADAL" clId="{D16B1431-17CF-244C-B32F-C5EFB7BC5B83}" dt="2024-05-08T15:32:34.103" v="7" actId="478"/>
          <ac:spMkLst>
            <pc:docMk/>
            <pc:sldMk cId="999634162" sldId="298"/>
            <ac:spMk id="8" creationId="{2A634562-B7AC-30AA-C5A1-B7F4519779F9}"/>
          </ac:spMkLst>
        </pc:spChg>
      </pc:sldChg>
      <pc:sldChg chg="delSp mod">
        <pc:chgData name="Seif, Janesca" userId="746caf7a-ff57-497b-ad65-8cb552a9f586" providerId="ADAL" clId="{D16B1431-17CF-244C-B32F-C5EFB7BC5B83}" dt="2024-05-08T15:32:42.059" v="8" actId="478"/>
        <pc:sldMkLst>
          <pc:docMk/>
          <pc:sldMk cId="781714160" sldId="299"/>
        </pc:sldMkLst>
        <pc:spChg chg="del">
          <ac:chgData name="Seif, Janesca" userId="746caf7a-ff57-497b-ad65-8cb552a9f586" providerId="ADAL" clId="{D16B1431-17CF-244C-B32F-C5EFB7BC5B83}" dt="2024-05-08T15:32:42.059" v="8" actId="478"/>
          <ac:spMkLst>
            <pc:docMk/>
            <pc:sldMk cId="781714160" sldId="299"/>
            <ac:spMk id="16" creationId="{C887B80B-215E-5ADB-520D-C347D800672E}"/>
          </ac:spMkLst>
        </pc:spChg>
      </pc:sldChg>
      <pc:sldChg chg="delSp mod">
        <pc:chgData name="Seif, Janesca" userId="746caf7a-ff57-497b-ad65-8cb552a9f586" providerId="ADAL" clId="{D16B1431-17CF-244C-B32F-C5EFB7BC5B83}" dt="2024-05-08T15:33:35.835" v="19" actId="478"/>
        <pc:sldMkLst>
          <pc:docMk/>
          <pc:sldMk cId="421626712" sldId="312"/>
        </pc:sldMkLst>
        <pc:spChg chg="del">
          <ac:chgData name="Seif, Janesca" userId="746caf7a-ff57-497b-ad65-8cb552a9f586" providerId="ADAL" clId="{D16B1431-17CF-244C-B32F-C5EFB7BC5B83}" dt="2024-05-08T15:33:35.835" v="19" actId="478"/>
          <ac:spMkLst>
            <pc:docMk/>
            <pc:sldMk cId="421626712" sldId="312"/>
            <ac:spMk id="9" creationId="{F7207BE9-ABD1-AB39-F9E3-1C3BD054AB3D}"/>
          </ac:spMkLst>
        </pc:spChg>
      </pc:sldChg>
      <pc:sldChg chg="delSp mod">
        <pc:chgData name="Seif, Janesca" userId="746caf7a-ff57-497b-ad65-8cb552a9f586" providerId="ADAL" clId="{D16B1431-17CF-244C-B32F-C5EFB7BC5B83}" dt="2024-05-08T15:33:52.159" v="20" actId="478"/>
        <pc:sldMkLst>
          <pc:docMk/>
          <pc:sldMk cId="199889081" sldId="313"/>
        </pc:sldMkLst>
        <pc:spChg chg="del">
          <ac:chgData name="Seif, Janesca" userId="746caf7a-ff57-497b-ad65-8cb552a9f586" providerId="ADAL" clId="{D16B1431-17CF-244C-B32F-C5EFB7BC5B83}" dt="2024-05-08T15:33:52.159" v="20" actId="478"/>
          <ac:spMkLst>
            <pc:docMk/>
            <pc:sldMk cId="199889081" sldId="313"/>
            <ac:spMk id="13" creationId="{7B0C3296-CA95-3408-B23C-16FED3EDBEA2}"/>
          </ac:spMkLst>
        </pc:spChg>
      </pc:sldChg>
      <pc:sldChg chg="delSp mod">
        <pc:chgData name="Seif, Janesca" userId="746caf7a-ff57-497b-ad65-8cb552a9f586" providerId="ADAL" clId="{D16B1431-17CF-244C-B32F-C5EFB7BC5B83}" dt="2024-05-08T15:33:57.505" v="21" actId="478"/>
        <pc:sldMkLst>
          <pc:docMk/>
          <pc:sldMk cId="374965747" sldId="314"/>
        </pc:sldMkLst>
        <pc:spChg chg="del">
          <ac:chgData name="Seif, Janesca" userId="746caf7a-ff57-497b-ad65-8cb552a9f586" providerId="ADAL" clId="{D16B1431-17CF-244C-B32F-C5EFB7BC5B83}" dt="2024-05-08T15:33:57.505" v="21" actId="478"/>
          <ac:spMkLst>
            <pc:docMk/>
            <pc:sldMk cId="374965747" sldId="314"/>
            <ac:spMk id="9" creationId="{E8B34EB3-FB2B-442F-AAB4-9BD02A037D22}"/>
          </ac:spMkLst>
        </pc:spChg>
      </pc:sldChg>
      <pc:sldChg chg="delSp mod">
        <pc:chgData name="Seif, Janesca" userId="746caf7a-ff57-497b-ad65-8cb552a9f586" providerId="ADAL" clId="{D16B1431-17CF-244C-B32F-C5EFB7BC5B83}" dt="2024-05-08T15:34:01.617" v="22" actId="478"/>
        <pc:sldMkLst>
          <pc:docMk/>
          <pc:sldMk cId="125809444" sldId="315"/>
        </pc:sldMkLst>
        <pc:spChg chg="del">
          <ac:chgData name="Seif, Janesca" userId="746caf7a-ff57-497b-ad65-8cb552a9f586" providerId="ADAL" clId="{D16B1431-17CF-244C-B32F-C5EFB7BC5B83}" dt="2024-05-08T15:34:01.617" v="22" actId="478"/>
          <ac:spMkLst>
            <pc:docMk/>
            <pc:sldMk cId="125809444" sldId="315"/>
            <ac:spMk id="11" creationId="{ED5A7280-316E-01AE-617E-3B2295DA584E}"/>
          </ac:spMkLst>
        </pc:spChg>
      </pc:sldChg>
      <pc:sldChg chg="delSp mod">
        <pc:chgData name="Seif, Janesca" userId="746caf7a-ff57-497b-ad65-8cb552a9f586" providerId="ADAL" clId="{D16B1431-17CF-244C-B32F-C5EFB7BC5B83}" dt="2024-05-08T15:34:46.339" v="33" actId="478"/>
        <pc:sldMkLst>
          <pc:docMk/>
          <pc:sldMk cId="1094734018" sldId="320"/>
        </pc:sldMkLst>
        <pc:spChg chg="del">
          <ac:chgData name="Seif, Janesca" userId="746caf7a-ff57-497b-ad65-8cb552a9f586" providerId="ADAL" clId="{D16B1431-17CF-244C-B32F-C5EFB7BC5B83}" dt="2024-05-08T15:34:46.339" v="33" actId="478"/>
          <ac:spMkLst>
            <pc:docMk/>
            <pc:sldMk cId="1094734018" sldId="320"/>
            <ac:spMk id="10" creationId="{C3F33E5A-E854-6E4C-1213-EF7A8A0F46A1}"/>
          </ac:spMkLst>
        </pc:spChg>
      </pc:sldChg>
      <pc:sldChg chg="delSp mod">
        <pc:chgData name="Seif, Janesca" userId="746caf7a-ff57-497b-ad65-8cb552a9f586" providerId="ADAL" clId="{D16B1431-17CF-244C-B32F-C5EFB7BC5B83}" dt="2024-05-08T15:34:41.940" v="32" actId="478"/>
        <pc:sldMkLst>
          <pc:docMk/>
          <pc:sldMk cId="4141159591" sldId="321"/>
        </pc:sldMkLst>
        <pc:spChg chg="del">
          <ac:chgData name="Seif, Janesca" userId="746caf7a-ff57-497b-ad65-8cb552a9f586" providerId="ADAL" clId="{D16B1431-17CF-244C-B32F-C5EFB7BC5B83}" dt="2024-05-08T15:34:41.940" v="32" actId="478"/>
          <ac:spMkLst>
            <pc:docMk/>
            <pc:sldMk cId="4141159591" sldId="321"/>
            <ac:spMk id="9" creationId="{AA0F85EC-7957-8618-3D75-F7ADC74BDFD2}"/>
          </ac:spMkLst>
        </pc:spChg>
      </pc:sldChg>
      <pc:sldChg chg="delSp mod">
        <pc:chgData name="Seif, Janesca" userId="746caf7a-ff57-497b-ad65-8cb552a9f586" providerId="ADAL" clId="{D16B1431-17CF-244C-B32F-C5EFB7BC5B83}" dt="2024-05-08T15:34:37.889" v="31" actId="478"/>
        <pc:sldMkLst>
          <pc:docMk/>
          <pc:sldMk cId="178743432" sldId="322"/>
        </pc:sldMkLst>
        <pc:spChg chg="del">
          <ac:chgData name="Seif, Janesca" userId="746caf7a-ff57-497b-ad65-8cb552a9f586" providerId="ADAL" clId="{D16B1431-17CF-244C-B32F-C5EFB7BC5B83}" dt="2024-05-08T15:34:37.889" v="31" actId="478"/>
          <ac:spMkLst>
            <pc:docMk/>
            <pc:sldMk cId="178743432" sldId="322"/>
            <ac:spMk id="5" creationId="{B771C5D1-192B-BBAC-0623-C75C1E2CCE30}"/>
          </ac:spMkLst>
        </pc:spChg>
      </pc:sldChg>
      <pc:sldChg chg="delSp mod">
        <pc:chgData name="Seif, Janesca" userId="746caf7a-ff57-497b-ad65-8cb552a9f586" providerId="ADAL" clId="{D16B1431-17CF-244C-B32F-C5EFB7BC5B83}" dt="2024-05-08T15:34:34.583" v="30" actId="478"/>
        <pc:sldMkLst>
          <pc:docMk/>
          <pc:sldMk cId="803805174" sldId="323"/>
        </pc:sldMkLst>
        <pc:spChg chg="del">
          <ac:chgData name="Seif, Janesca" userId="746caf7a-ff57-497b-ad65-8cb552a9f586" providerId="ADAL" clId="{D16B1431-17CF-244C-B32F-C5EFB7BC5B83}" dt="2024-05-08T15:34:34.583" v="30" actId="478"/>
          <ac:spMkLst>
            <pc:docMk/>
            <pc:sldMk cId="803805174" sldId="323"/>
            <ac:spMk id="10" creationId="{1FB3ACBD-CFE2-D4DF-8868-B1544584C574}"/>
          </ac:spMkLst>
        </pc:spChg>
      </pc:sldChg>
      <pc:sldChg chg="delSp mod">
        <pc:chgData name="Seif, Janesca" userId="746caf7a-ff57-497b-ad65-8cb552a9f586" providerId="ADAL" clId="{D16B1431-17CF-244C-B32F-C5EFB7BC5B83}" dt="2024-05-08T15:34:23.050" v="28" actId="478"/>
        <pc:sldMkLst>
          <pc:docMk/>
          <pc:sldMk cId="2921722284" sldId="326"/>
        </pc:sldMkLst>
        <pc:spChg chg="del">
          <ac:chgData name="Seif, Janesca" userId="746caf7a-ff57-497b-ad65-8cb552a9f586" providerId="ADAL" clId="{D16B1431-17CF-244C-B32F-C5EFB7BC5B83}" dt="2024-05-08T15:34:23.050" v="28" actId="478"/>
          <ac:spMkLst>
            <pc:docMk/>
            <pc:sldMk cId="2921722284" sldId="326"/>
            <ac:spMk id="10" creationId="{0D66109B-03C7-01EF-2E5D-A346C5DC9FC7}"/>
          </ac:spMkLst>
        </pc:spChg>
      </pc:sldChg>
      <pc:sldChg chg="delSp mod">
        <pc:chgData name="Seif, Janesca" userId="746caf7a-ff57-497b-ad65-8cb552a9f586" providerId="ADAL" clId="{D16B1431-17CF-244C-B32F-C5EFB7BC5B83}" dt="2024-05-08T15:34:26.927" v="29" actId="478"/>
        <pc:sldMkLst>
          <pc:docMk/>
          <pc:sldMk cId="3826644897" sldId="327"/>
        </pc:sldMkLst>
        <pc:spChg chg="del">
          <ac:chgData name="Seif, Janesca" userId="746caf7a-ff57-497b-ad65-8cb552a9f586" providerId="ADAL" clId="{D16B1431-17CF-244C-B32F-C5EFB7BC5B83}" dt="2024-05-08T15:34:26.927" v="29" actId="478"/>
          <ac:spMkLst>
            <pc:docMk/>
            <pc:sldMk cId="3826644897" sldId="327"/>
            <ac:spMk id="9" creationId="{D80BA850-EB4F-0392-33D7-BE0B201785FC}"/>
          </ac:spMkLst>
        </pc:spChg>
      </pc:sldChg>
      <pc:sldChg chg="delSp mod">
        <pc:chgData name="Seif, Janesca" userId="746caf7a-ff57-497b-ad65-8cb552a9f586" providerId="ADAL" clId="{D16B1431-17CF-244C-B32F-C5EFB7BC5B83}" dt="2024-05-08T15:34:18.547" v="27" actId="478"/>
        <pc:sldMkLst>
          <pc:docMk/>
          <pc:sldMk cId="1349987021" sldId="328"/>
        </pc:sldMkLst>
        <pc:spChg chg="del">
          <ac:chgData name="Seif, Janesca" userId="746caf7a-ff57-497b-ad65-8cb552a9f586" providerId="ADAL" clId="{D16B1431-17CF-244C-B32F-C5EFB7BC5B83}" dt="2024-05-08T15:34:18.547" v="27" actId="478"/>
          <ac:spMkLst>
            <pc:docMk/>
            <pc:sldMk cId="1349987021" sldId="328"/>
            <ac:spMk id="10" creationId="{50826B0F-6A6D-B8FB-6BC1-2775BF0CF378}"/>
          </ac:spMkLst>
        </pc:spChg>
      </pc:sldChg>
      <pc:sldChg chg="delSp mod">
        <pc:chgData name="Seif, Janesca" userId="746caf7a-ff57-497b-ad65-8cb552a9f586" providerId="ADAL" clId="{D16B1431-17CF-244C-B32F-C5EFB7BC5B83}" dt="2024-05-08T15:34:15.573" v="26" actId="478"/>
        <pc:sldMkLst>
          <pc:docMk/>
          <pc:sldMk cId="2864337079" sldId="329"/>
        </pc:sldMkLst>
        <pc:spChg chg="del">
          <ac:chgData name="Seif, Janesca" userId="746caf7a-ff57-497b-ad65-8cb552a9f586" providerId="ADAL" clId="{D16B1431-17CF-244C-B32F-C5EFB7BC5B83}" dt="2024-05-08T15:34:15.573" v="26" actId="478"/>
          <ac:spMkLst>
            <pc:docMk/>
            <pc:sldMk cId="2864337079" sldId="329"/>
            <ac:spMk id="10" creationId="{CC14FD70-5BE4-D015-5B4D-4BDEF9EEE215}"/>
          </ac:spMkLst>
        </pc:spChg>
      </pc:sldChg>
      <pc:sldChg chg="delSp mod">
        <pc:chgData name="Seif, Janesca" userId="746caf7a-ff57-497b-ad65-8cb552a9f586" providerId="ADAL" clId="{D16B1431-17CF-244C-B32F-C5EFB7BC5B83}" dt="2024-05-08T15:34:11.663" v="25" actId="478"/>
        <pc:sldMkLst>
          <pc:docMk/>
          <pc:sldMk cId="2527483998" sldId="330"/>
        </pc:sldMkLst>
        <pc:spChg chg="del">
          <ac:chgData name="Seif, Janesca" userId="746caf7a-ff57-497b-ad65-8cb552a9f586" providerId="ADAL" clId="{D16B1431-17CF-244C-B32F-C5EFB7BC5B83}" dt="2024-05-08T15:34:11.663" v="25" actId="478"/>
          <ac:spMkLst>
            <pc:docMk/>
            <pc:sldMk cId="2527483998" sldId="330"/>
            <ac:spMk id="12" creationId="{84EACE6C-5AA1-BA52-8E54-14E075038A6F}"/>
          </ac:spMkLst>
        </pc:spChg>
      </pc:sldChg>
      <pc:sldChg chg="delSp mod">
        <pc:chgData name="Seif, Janesca" userId="746caf7a-ff57-497b-ad65-8cb552a9f586" providerId="ADAL" clId="{D16B1431-17CF-244C-B32F-C5EFB7BC5B83}" dt="2024-05-08T15:34:59.532" v="34" actId="478"/>
        <pc:sldMkLst>
          <pc:docMk/>
          <pc:sldMk cId="1834291325" sldId="332"/>
        </pc:sldMkLst>
        <pc:spChg chg="del">
          <ac:chgData name="Seif, Janesca" userId="746caf7a-ff57-497b-ad65-8cb552a9f586" providerId="ADAL" clId="{D16B1431-17CF-244C-B32F-C5EFB7BC5B83}" dt="2024-05-08T15:34:59.532" v="34" actId="478"/>
          <ac:spMkLst>
            <pc:docMk/>
            <pc:sldMk cId="1834291325" sldId="332"/>
            <ac:spMk id="10" creationId="{0E165E57-F26E-81CF-DEEE-6280CA357F91}"/>
          </ac:spMkLst>
        </pc:spChg>
      </pc:sldChg>
      <pc:sldChg chg="delSp mod">
        <pc:chgData name="Seif, Janesca" userId="746caf7a-ff57-497b-ad65-8cb552a9f586" providerId="ADAL" clId="{D16B1431-17CF-244C-B32F-C5EFB7BC5B83}" dt="2024-05-08T15:35:14.481" v="36" actId="478"/>
        <pc:sldMkLst>
          <pc:docMk/>
          <pc:sldMk cId="1411834248" sldId="334"/>
        </pc:sldMkLst>
        <pc:spChg chg="del">
          <ac:chgData name="Seif, Janesca" userId="746caf7a-ff57-497b-ad65-8cb552a9f586" providerId="ADAL" clId="{D16B1431-17CF-244C-B32F-C5EFB7BC5B83}" dt="2024-05-08T15:35:14.481" v="36" actId="478"/>
          <ac:spMkLst>
            <pc:docMk/>
            <pc:sldMk cId="1411834248" sldId="334"/>
            <ac:spMk id="10" creationId="{EA76DC86-6BC4-CA7A-85FE-F642E1EAC70C}"/>
          </ac:spMkLst>
        </pc:spChg>
      </pc:sldChg>
      <pc:sldChg chg="delSp mod">
        <pc:chgData name="Seif, Janesca" userId="746caf7a-ff57-497b-ad65-8cb552a9f586" providerId="ADAL" clId="{D16B1431-17CF-244C-B32F-C5EFB7BC5B83}" dt="2024-05-08T15:35:19.564" v="37" actId="478"/>
        <pc:sldMkLst>
          <pc:docMk/>
          <pc:sldMk cId="1219760303" sldId="335"/>
        </pc:sldMkLst>
        <pc:spChg chg="del">
          <ac:chgData name="Seif, Janesca" userId="746caf7a-ff57-497b-ad65-8cb552a9f586" providerId="ADAL" clId="{D16B1431-17CF-244C-B32F-C5EFB7BC5B83}" dt="2024-05-08T15:35:19.564" v="37" actId="478"/>
          <ac:spMkLst>
            <pc:docMk/>
            <pc:sldMk cId="1219760303" sldId="335"/>
            <ac:spMk id="9" creationId="{A05CB687-82EF-E28E-B957-6E775D81EB45}"/>
          </ac:spMkLst>
        </pc:spChg>
      </pc:sldChg>
      <pc:sldChg chg="delSp mod">
        <pc:chgData name="Seif, Janesca" userId="746caf7a-ff57-497b-ad65-8cb552a9f586" providerId="ADAL" clId="{D16B1431-17CF-244C-B32F-C5EFB7BC5B83}" dt="2024-05-08T15:35:22.781" v="38" actId="478"/>
        <pc:sldMkLst>
          <pc:docMk/>
          <pc:sldMk cId="510469902" sldId="336"/>
        </pc:sldMkLst>
        <pc:spChg chg="del">
          <ac:chgData name="Seif, Janesca" userId="746caf7a-ff57-497b-ad65-8cb552a9f586" providerId="ADAL" clId="{D16B1431-17CF-244C-B32F-C5EFB7BC5B83}" dt="2024-05-08T15:35:22.781" v="38" actId="478"/>
          <ac:spMkLst>
            <pc:docMk/>
            <pc:sldMk cId="510469902" sldId="336"/>
            <ac:spMk id="9" creationId="{10BF9B15-6C11-C701-5EC7-02E5AF3524AD}"/>
          </ac:spMkLst>
        </pc:spChg>
      </pc:sldChg>
      <pc:sldChg chg="delSp mod">
        <pc:chgData name="Seif, Janesca" userId="746caf7a-ff57-497b-ad65-8cb552a9f586" providerId="ADAL" clId="{D16B1431-17CF-244C-B32F-C5EFB7BC5B83}" dt="2024-05-08T15:35:25.881" v="39" actId="478"/>
        <pc:sldMkLst>
          <pc:docMk/>
          <pc:sldMk cId="1688703166" sldId="337"/>
        </pc:sldMkLst>
        <pc:spChg chg="del">
          <ac:chgData name="Seif, Janesca" userId="746caf7a-ff57-497b-ad65-8cb552a9f586" providerId="ADAL" clId="{D16B1431-17CF-244C-B32F-C5EFB7BC5B83}" dt="2024-05-08T15:35:25.881" v="39" actId="478"/>
          <ac:spMkLst>
            <pc:docMk/>
            <pc:sldMk cId="1688703166" sldId="337"/>
            <ac:spMk id="8" creationId="{EF61DEB7-DF7E-1E22-4ED0-54593326C392}"/>
          </ac:spMkLst>
        </pc:spChg>
      </pc:sldChg>
      <pc:sldChg chg="delSp mod">
        <pc:chgData name="Seif, Janesca" userId="746caf7a-ff57-497b-ad65-8cb552a9f586" providerId="ADAL" clId="{D16B1431-17CF-244C-B32F-C5EFB7BC5B83}" dt="2024-05-08T15:31:56.231" v="0" actId="478"/>
        <pc:sldMkLst>
          <pc:docMk/>
          <pc:sldMk cId="21876412" sldId="346"/>
        </pc:sldMkLst>
        <pc:spChg chg="del">
          <ac:chgData name="Seif, Janesca" userId="746caf7a-ff57-497b-ad65-8cb552a9f586" providerId="ADAL" clId="{D16B1431-17CF-244C-B32F-C5EFB7BC5B83}" dt="2024-05-08T15:31:56.231" v="0" actId="478"/>
          <ac:spMkLst>
            <pc:docMk/>
            <pc:sldMk cId="21876412" sldId="346"/>
            <ac:spMk id="9" creationId="{F19D1B5B-E02F-708F-3783-8F44447F78AE}"/>
          </ac:spMkLst>
        </pc:spChg>
      </pc:sldChg>
      <pc:sldChg chg="delSp mod">
        <pc:chgData name="Seif, Janesca" userId="746caf7a-ff57-497b-ad65-8cb552a9f586" providerId="ADAL" clId="{D16B1431-17CF-244C-B32F-C5EFB7BC5B83}" dt="2024-05-08T15:33:19.386" v="18" actId="478"/>
        <pc:sldMkLst>
          <pc:docMk/>
          <pc:sldMk cId="1216715174" sldId="349"/>
        </pc:sldMkLst>
        <pc:spChg chg="del">
          <ac:chgData name="Seif, Janesca" userId="746caf7a-ff57-497b-ad65-8cb552a9f586" providerId="ADAL" clId="{D16B1431-17CF-244C-B32F-C5EFB7BC5B83}" dt="2024-05-08T15:33:19.386" v="18" actId="478"/>
          <ac:spMkLst>
            <pc:docMk/>
            <pc:sldMk cId="1216715174" sldId="349"/>
            <ac:spMk id="9" creationId="{544739F4-D3F7-316A-0AD2-CCB56DA4FE31}"/>
          </ac:spMkLst>
        </pc:spChg>
      </pc:sldChg>
      <pc:sldChg chg="delSp mod">
        <pc:chgData name="Seif, Janesca" userId="746caf7a-ff57-497b-ad65-8cb552a9f586" providerId="ADAL" clId="{D16B1431-17CF-244C-B32F-C5EFB7BC5B83}" dt="2024-05-08T15:33:15.288" v="17" actId="478"/>
        <pc:sldMkLst>
          <pc:docMk/>
          <pc:sldMk cId="570831403" sldId="350"/>
        </pc:sldMkLst>
        <pc:spChg chg="del">
          <ac:chgData name="Seif, Janesca" userId="746caf7a-ff57-497b-ad65-8cb552a9f586" providerId="ADAL" clId="{D16B1431-17CF-244C-B32F-C5EFB7BC5B83}" dt="2024-05-08T15:33:15.288" v="17" actId="478"/>
          <ac:spMkLst>
            <pc:docMk/>
            <pc:sldMk cId="570831403" sldId="350"/>
            <ac:spMk id="9" creationId="{0B839E68-F3B4-D6C3-3331-1F277F9D95E9}"/>
          </ac:spMkLst>
        </pc:spChg>
      </pc:sldChg>
      <pc:sldChg chg="delSp mod">
        <pc:chgData name="Seif, Janesca" userId="746caf7a-ff57-497b-ad65-8cb552a9f586" providerId="ADAL" clId="{D16B1431-17CF-244C-B32F-C5EFB7BC5B83}" dt="2024-05-08T15:33:10.696" v="16" actId="478"/>
        <pc:sldMkLst>
          <pc:docMk/>
          <pc:sldMk cId="3030464019" sldId="352"/>
        </pc:sldMkLst>
        <pc:spChg chg="del">
          <ac:chgData name="Seif, Janesca" userId="746caf7a-ff57-497b-ad65-8cb552a9f586" providerId="ADAL" clId="{D16B1431-17CF-244C-B32F-C5EFB7BC5B83}" dt="2024-05-08T15:33:08.554" v="15" actId="478"/>
          <ac:spMkLst>
            <pc:docMk/>
            <pc:sldMk cId="3030464019" sldId="352"/>
            <ac:spMk id="6" creationId="{D8A18D8E-4DAB-B134-FEA5-1130F3A05399}"/>
          </ac:spMkLst>
        </pc:spChg>
        <pc:spChg chg="del">
          <ac:chgData name="Seif, Janesca" userId="746caf7a-ff57-497b-ad65-8cb552a9f586" providerId="ADAL" clId="{D16B1431-17CF-244C-B32F-C5EFB7BC5B83}" dt="2024-05-08T15:33:10.696" v="16" actId="478"/>
          <ac:spMkLst>
            <pc:docMk/>
            <pc:sldMk cId="3030464019" sldId="352"/>
            <ac:spMk id="15" creationId="{765D30A8-A854-4CAE-7FCC-B7CD7589395B}"/>
          </ac:spMkLst>
        </pc:spChg>
      </pc:sldChg>
      <pc:sldChg chg="delSp mod">
        <pc:chgData name="Seif, Janesca" userId="746caf7a-ff57-497b-ad65-8cb552a9f586" providerId="ADAL" clId="{D16B1431-17CF-244C-B32F-C5EFB7BC5B83}" dt="2024-05-08T15:33:05.018" v="14" actId="478"/>
        <pc:sldMkLst>
          <pc:docMk/>
          <pc:sldMk cId="2320674280" sldId="353"/>
        </pc:sldMkLst>
        <pc:spChg chg="del">
          <ac:chgData name="Seif, Janesca" userId="746caf7a-ff57-497b-ad65-8cb552a9f586" providerId="ADAL" clId="{D16B1431-17CF-244C-B32F-C5EFB7BC5B83}" dt="2024-05-08T15:33:05.018" v="14" actId="478"/>
          <ac:spMkLst>
            <pc:docMk/>
            <pc:sldMk cId="2320674280" sldId="353"/>
            <ac:spMk id="6" creationId="{48B85E88-27BC-3E40-1C04-B69521FB086C}"/>
          </ac:spMkLst>
        </pc:spChg>
      </pc:sldChg>
      <pc:sldChg chg="delSp mod">
        <pc:chgData name="Seif, Janesca" userId="746caf7a-ff57-497b-ad65-8cb552a9f586" providerId="ADAL" clId="{D16B1431-17CF-244C-B32F-C5EFB7BC5B83}" dt="2024-05-08T15:33:00.394" v="13" actId="478"/>
        <pc:sldMkLst>
          <pc:docMk/>
          <pc:sldMk cId="683416845" sldId="354"/>
        </pc:sldMkLst>
        <pc:spChg chg="del">
          <ac:chgData name="Seif, Janesca" userId="746caf7a-ff57-497b-ad65-8cb552a9f586" providerId="ADAL" clId="{D16B1431-17CF-244C-B32F-C5EFB7BC5B83}" dt="2024-05-08T15:33:00.394" v="13" actId="478"/>
          <ac:spMkLst>
            <pc:docMk/>
            <pc:sldMk cId="683416845" sldId="354"/>
            <ac:spMk id="10" creationId="{CA3B0B99-47D0-D1F1-5810-C3D94D231F19}"/>
          </ac:spMkLst>
        </pc:spChg>
      </pc:sldChg>
      <pc:sldChg chg="delSp mod">
        <pc:chgData name="Seif, Janesca" userId="746caf7a-ff57-497b-ad65-8cb552a9f586" providerId="ADAL" clId="{D16B1431-17CF-244C-B32F-C5EFB7BC5B83}" dt="2024-05-08T15:32:56.386" v="12" actId="478"/>
        <pc:sldMkLst>
          <pc:docMk/>
          <pc:sldMk cId="92508744" sldId="356"/>
        </pc:sldMkLst>
        <pc:spChg chg="del">
          <ac:chgData name="Seif, Janesca" userId="746caf7a-ff57-497b-ad65-8cb552a9f586" providerId="ADAL" clId="{D16B1431-17CF-244C-B32F-C5EFB7BC5B83}" dt="2024-05-08T15:32:56.386" v="12" actId="478"/>
          <ac:spMkLst>
            <pc:docMk/>
            <pc:sldMk cId="92508744" sldId="356"/>
            <ac:spMk id="12" creationId="{D5ADFE70-BFEA-063F-BDEF-B904D43E7832}"/>
          </ac:spMkLst>
        </pc:spChg>
      </pc:sldChg>
      <pc:sldChg chg="delSp mod">
        <pc:chgData name="Seif, Janesca" userId="746caf7a-ff57-497b-ad65-8cb552a9f586" providerId="ADAL" clId="{D16B1431-17CF-244C-B32F-C5EFB7BC5B83}" dt="2024-05-08T15:32:52.796" v="11" actId="478"/>
        <pc:sldMkLst>
          <pc:docMk/>
          <pc:sldMk cId="2286732739" sldId="357"/>
        </pc:sldMkLst>
        <pc:spChg chg="del">
          <ac:chgData name="Seif, Janesca" userId="746caf7a-ff57-497b-ad65-8cb552a9f586" providerId="ADAL" clId="{D16B1431-17CF-244C-B32F-C5EFB7BC5B83}" dt="2024-05-08T15:32:52.796" v="11" actId="478"/>
          <ac:spMkLst>
            <pc:docMk/>
            <pc:sldMk cId="2286732739" sldId="357"/>
            <ac:spMk id="10" creationId="{77B4F3D3-2E3C-E513-0F32-AA25E00457B9}"/>
          </ac:spMkLst>
        </pc:spChg>
      </pc:sldChg>
      <pc:sldChg chg="delSp mod">
        <pc:chgData name="Seif, Janesca" userId="746caf7a-ff57-497b-ad65-8cb552a9f586" providerId="ADAL" clId="{D16B1431-17CF-244C-B32F-C5EFB7BC5B83}" dt="2024-05-08T15:32:49.643" v="10" actId="478"/>
        <pc:sldMkLst>
          <pc:docMk/>
          <pc:sldMk cId="1829020893" sldId="358"/>
        </pc:sldMkLst>
        <pc:spChg chg="del">
          <ac:chgData name="Seif, Janesca" userId="746caf7a-ff57-497b-ad65-8cb552a9f586" providerId="ADAL" clId="{D16B1431-17CF-244C-B32F-C5EFB7BC5B83}" dt="2024-05-08T15:32:49.643" v="10" actId="478"/>
          <ac:spMkLst>
            <pc:docMk/>
            <pc:sldMk cId="1829020893" sldId="358"/>
            <ac:spMk id="11" creationId="{E58770B5-D19D-83D9-7D07-851CBFA745E7}"/>
          </ac:spMkLst>
        </pc:spChg>
      </pc:sldChg>
      <pc:sldChg chg="delSp mod">
        <pc:chgData name="Seif, Janesca" userId="746caf7a-ff57-497b-ad65-8cb552a9f586" providerId="ADAL" clId="{D16B1431-17CF-244C-B32F-C5EFB7BC5B83}" dt="2024-05-08T15:32:45.251" v="9" actId="478"/>
        <pc:sldMkLst>
          <pc:docMk/>
          <pc:sldMk cId="1437986038" sldId="362"/>
        </pc:sldMkLst>
        <pc:spChg chg="del">
          <ac:chgData name="Seif, Janesca" userId="746caf7a-ff57-497b-ad65-8cb552a9f586" providerId="ADAL" clId="{D16B1431-17CF-244C-B32F-C5EFB7BC5B83}" dt="2024-05-08T15:32:45.251" v="9" actId="478"/>
          <ac:spMkLst>
            <pc:docMk/>
            <pc:sldMk cId="1437986038" sldId="362"/>
            <ac:spMk id="10" creationId="{64B502BF-2917-2DC2-E106-6F5AEF8C05FE}"/>
          </ac:spMkLst>
        </pc:spChg>
      </pc:sldChg>
      <pc:sldChg chg="delSp mod">
        <pc:chgData name="Seif, Janesca" userId="746caf7a-ff57-497b-ad65-8cb552a9f586" providerId="ADAL" clId="{D16B1431-17CF-244C-B32F-C5EFB7BC5B83}" dt="2024-05-08T15:31:59.573" v="1" actId="478"/>
        <pc:sldMkLst>
          <pc:docMk/>
          <pc:sldMk cId="1624476656" sldId="372"/>
        </pc:sldMkLst>
        <pc:spChg chg="del">
          <ac:chgData name="Seif, Janesca" userId="746caf7a-ff57-497b-ad65-8cb552a9f586" providerId="ADAL" clId="{D16B1431-17CF-244C-B32F-C5EFB7BC5B83}" dt="2024-05-08T15:31:59.573" v="1" actId="478"/>
          <ac:spMkLst>
            <pc:docMk/>
            <pc:sldMk cId="1624476656" sldId="372"/>
            <ac:spMk id="9" creationId="{F19D1B5B-E02F-708F-3783-8F44447F78AE}"/>
          </ac:spMkLst>
        </pc:spChg>
      </pc:sldChg>
      <pc:sldChg chg="delSp modSp mod">
        <pc:chgData name="Seif, Janesca" userId="746caf7a-ff57-497b-ad65-8cb552a9f586" providerId="ADAL" clId="{D16B1431-17CF-244C-B32F-C5EFB7BC5B83}" dt="2024-05-08T15:32:12.060" v="3" actId="478"/>
        <pc:sldMkLst>
          <pc:docMk/>
          <pc:sldMk cId="1749578158" sldId="377"/>
        </pc:sldMkLst>
        <pc:spChg chg="del mod">
          <ac:chgData name="Seif, Janesca" userId="746caf7a-ff57-497b-ad65-8cb552a9f586" providerId="ADAL" clId="{D16B1431-17CF-244C-B32F-C5EFB7BC5B83}" dt="2024-05-08T15:32:12.060" v="3" actId="478"/>
          <ac:spMkLst>
            <pc:docMk/>
            <pc:sldMk cId="1749578158" sldId="377"/>
            <ac:spMk id="26" creationId="{71FA662D-DA9C-14DA-8526-149BD323744F}"/>
          </ac:spMkLst>
        </pc:spChg>
      </pc:sldChg>
      <pc:sldChg chg="delSp mod">
        <pc:chgData name="Seif, Janesca" userId="746caf7a-ff57-497b-ad65-8cb552a9f586" providerId="ADAL" clId="{D16B1431-17CF-244C-B32F-C5EFB7BC5B83}" dt="2024-05-08T15:35:06.952" v="35" actId="478"/>
        <pc:sldMkLst>
          <pc:docMk/>
          <pc:sldMk cId="1654536229" sldId="381"/>
        </pc:sldMkLst>
        <pc:spChg chg="del">
          <ac:chgData name="Seif, Janesca" userId="746caf7a-ff57-497b-ad65-8cb552a9f586" providerId="ADAL" clId="{D16B1431-17CF-244C-B32F-C5EFB7BC5B83}" dt="2024-05-08T15:35:06.952" v="35" actId="478"/>
          <ac:spMkLst>
            <pc:docMk/>
            <pc:sldMk cId="1654536229" sldId="381"/>
            <ac:spMk id="10" creationId="{0595D71B-88B1-01EF-30A4-67EA353DA82E}"/>
          </ac:spMkLst>
        </pc:spChg>
      </pc:sldChg>
      <pc:sldChg chg="delSp mod">
        <pc:chgData name="Seif, Janesca" userId="746caf7a-ff57-497b-ad65-8cb552a9f586" providerId="ADAL" clId="{D16B1431-17CF-244C-B32F-C5EFB7BC5B83}" dt="2024-05-08T15:34:05.121" v="23" actId="478"/>
        <pc:sldMkLst>
          <pc:docMk/>
          <pc:sldMk cId="3816511479" sldId="383"/>
        </pc:sldMkLst>
        <pc:spChg chg="del">
          <ac:chgData name="Seif, Janesca" userId="746caf7a-ff57-497b-ad65-8cb552a9f586" providerId="ADAL" clId="{D16B1431-17CF-244C-B32F-C5EFB7BC5B83}" dt="2024-05-08T15:34:05.121" v="23" actId="478"/>
          <ac:spMkLst>
            <pc:docMk/>
            <pc:sldMk cId="3816511479" sldId="383"/>
            <ac:spMk id="5" creationId="{4384E842-5056-3662-3743-E4B474E90C6E}"/>
          </ac:spMkLst>
        </pc:spChg>
      </pc:sldChg>
      <pc:sldChg chg="delSp mod">
        <pc:chgData name="Seif, Janesca" userId="746caf7a-ff57-497b-ad65-8cb552a9f586" providerId="ADAL" clId="{D16B1431-17CF-244C-B32F-C5EFB7BC5B83}" dt="2024-05-08T15:34:08.482" v="24" actId="478"/>
        <pc:sldMkLst>
          <pc:docMk/>
          <pc:sldMk cId="482272990" sldId="384"/>
        </pc:sldMkLst>
        <pc:spChg chg="del">
          <ac:chgData name="Seif, Janesca" userId="746caf7a-ff57-497b-ad65-8cb552a9f586" providerId="ADAL" clId="{D16B1431-17CF-244C-B32F-C5EFB7BC5B83}" dt="2024-05-08T15:34:08.482" v="24" actId="478"/>
          <ac:spMkLst>
            <pc:docMk/>
            <pc:sldMk cId="482272990" sldId="384"/>
            <ac:spMk id="14" creationId="{A50DA01A-5D23-0589-2AC7-E0BF1E4D3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490859-4A2E-5AE3-5687-8BA28EAB45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A41D24-BCF2-4DAE-5BC1-D4C7C3275C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5E0394-B912-2F43-A334-7207E101DD15}" type="datetimeFigureOut">
              <a:rPr lang="en-US" smtClean="0"/>
              <a:t>5/8/24</a:t>
            </a:fld>
            <a:endParaRPr lang="en-US"/>
          </a:p>
        </p:txBody>
      </p:sp>
      <p:sp>
        <p:nvSpPr>
          <p:cNvPr id="4" name="Footer Placeholder 3">
            <a:extLst>
              <a:ext uri="{FF2B5EF4-FFF2-40B4-BE49-F238E27FC236}">
                <a16:creationId xmlns:a16="http://schemas.microsoft.com/office/drawing/2014/main" id="{5AF56BAE-CF22-BC61-FC10-58C5E69542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124E944-D164-1311-F9B7-EA70EA4F12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C12B16-5CD0-1145-8DDD-F3CC0A8D4300}" type="slidenum">
              <a:rPr lang="en-US" smtClean="0"/>
              <a:t>‹#›</a:t>
            </a:fld>
            <a:endParaRPr lang="en-US"/>
          </a:p>
        </p:txBody>
      </p:sp>
    </p:spTree>
    <p:extLst>
      <p:ext uri="{BB962C8B-B14F-4D97-AF65-F5344CB8AC3E}">
        <p14:creationId xmlns:p14="http://schemas.microsoft.com/office/powerpoint/2010/main" val="302039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1E355-C5B9-514F-A316-D5BC704E4D67}" type="datetimeFigureOut">
              <a:rPr lang="en-US" smtClean="0"/>
              <a:t>5/8/24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D51AC-D752-3941-A409-509C60B45285}" type="slidenum">
              <a:rPr lang="en-US" smtClean="0"/>
              <a:t>‹#›</a:t>
            </a:fld>
            <a:endParaRPr lang="en-US"/>
          </a:p>
        </p:txBody>
      </p:sp>
    </p:spTree>
    <p:extLst>
      <p:ext uri="{BB962C8B-B14F-4D97-AF65-F5344CB8AC3E}">
        <p14:creationId xmlns:p14="http://schemas.microsoft.com/office/powerpoint/2010/main" val="91974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b="0" i="0">
                <a:solidFill>
                  <a:srgbClr val="000000"/>
                </a:solidFill>
                <a:effectLst/>
                <a:latin typeface="Calibri" panose="020F0502020204030204" pitchFamily="34" charset="0"/>
              </a:rPr>
              <a:t>The ABCDE and SAMPLE history approach is used throughout the Basic Emergency Care course. This module provides an overview of the different elements in the ABCDE approach and SAMPLE history.  We will then explore these elements in more detail throughout the presentation series. </a:t>
            </a:r>
            <a:endParaRPr lang="en-CH" sz="18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2035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NZ" sz="1800" b="0" i="0" u="sng">
                <a:solidFill>
                  <a:srgbClr val="000000"/>
                </a:solidFill>
                <a:effectLst/>
                <a:latin typeface="Calibri" panose="020F0502020204030204" pitchFamily="34" charset="0"/>
              </a:rPr>
              <a:t>D is for disability</a:t>
            </a:r>
            <a:r>
              <a:rPr lang="en-NZ" sz="1800" b="0" i="0">
                <a:solidFill>
                  <a:srgbClr val="000000"/>
                </a:solidFill>
                <a:effectLst/>
                <a:latin typeface="Calibri" panose="020F0502020204030204" pitchFamily="34" charset="0"/>
              </a:rPr>
              <a:t>. Here, you assess and protect brain and spinal functions. You will learn about AVPU and GCS, how to check pupils and how to treat low blood glucose.  </a:t>
            </a:r>
            <a:endParaRPr lang="en-NZ" sz="2800" b="0" i="0">
              <a:solidFill>
                <a:srgbClr val="000000"/>
              </a:solidFill>
              <a:effectLst/>
              <a:latin typeface="Segoe UI" panose="020B0502040204020203" pitchFamily="34" charset="0"/>
            </a:endParaRPr>
          </a:p>
          <a:p>
            <a:pPr algn="l" rtl="0" fontAlgn="base"/>
            <a:r>
              <a:rPr lang="en-NZ" sz="1800" b="0" i="0" u="sng">
                <a:solidFill>
                  <a:srgbClr val="000000"/>
                </a:solidFill>
                <a:effectLst/>
                <a:latin typeface="Calibri" panose="020F0502020204030204" pitchFamily="34" charset="0"/>
              </a:rPr>
              <a:t>E is for exposure</a:t>
            </a:r>
            <a:r>
              <a:rPr lang="en-NZ" sz="1800" b="0" i="0">
                <a:solidFill>
                  <a:srgbClr val="000000"/>
                </a:solidFill>
                <a:effectLst/>
                <a:latin typeface="Calibri" panose="020F0502020204030204" pitchFamily="34" charset="0"/>
              </a:rPr>
              <a:t>. You need to expose the patient carefully to identify all injuries, signs of illness and environmental threats. It is important to avoid hypothermia. This stepwise approach is designed to ensure that life-threatening conditions are identified and treated early. If a problem is discovered at </a:t>
            </a:r>
            <a:r>
              <a:rPr lang="en-NZ" sz="1800" b="0" i="0" u="sng">
                <a:solidFill>
                  <a:srgbClr val="000000"/>
                </a:solidFill>
                <a:effectLst/>
                <a:latin typeface="Calibri" panose="020F0502020204030204" pitchFamily="34" charset="0"/>
              </a:rPr>
              <a:t>any step</a:t>
            </a:r>
            <a:r>
              <a:rPr lang="en-NZ" sz="1800" b="0" i="0">
                <a:solidFill>
                  <a:srgbClr val="000000"/>
                </a:solidFill>
                <a:effectLst/>
                <a:latin typeface="Calibri" panose="020F0502020204030204" pitchFamily="34" charset="0"/>
              </a:rPr>
              <a:t> it must be addressed immediately </a:t>
            </a:r>
            <a:r>
              <a:rPr lang="en-NZ" sz="1800" b="0" i="0" u="sng">
                <a:solidFill>
                  <a:srgbClr val="000000"/>
                </a:solidFill>
                <a:effectLst/>
                <a:latin typeface="Calibri" panose="020F0502020204030204" pitchFamily="34" charset="0"/>
              </a:rPr>
              <a:t>before</a:t>
            </a:r>
            <a:r>
              <a:rPr lang="en-NZ" sz="1800" b="0" i="0">
                <a:solidFill>
                  <a:srgbClr val="000000"/>
                </a:solidFill>
                <a:effectLst/>
                <a:latin typeface="Calibri" panose="020F0502020204030204" pitchFamily="34" charset="0"/>
              </a:rPr>
              <a:t> moving on to the next step. For each element of the ABCDE approach there are essential assessment and management considerations. </a:t>
            </a:r>
            <a:endParaRPr lang="en-NZ" sz="2800" b="0" i="0">
              <a:solidFill>
                <a:srgbClr val="000000"/>
              </a:solidFill>
              <a:effectLst/>
              <a:latin typeface="Segoe UI" panose="020B0502040204020203" pitchFamily="34" charset="0"/>
            </a:endParaRPr>
          </a:p>
          <a:p>
            <a:pPr marL="228600" marR="0" lvl="0" indent="-50800" algn="l" rtl="0">
              <a:lnSpc>
                <a:spcPct val="90000"/>
              </a:lnSpc>
              <a:spcBef>
                <a:spcPts val="0"/>
              </a:spcBef>
              <a:spcAft>
                <a:spcPts val="0"/>
              </a:spcAft>
              <a:buClr>
                <a:schemeClr val="dk1"/>
              </a:buClr>
              <a:buSzPct val="25000"/>
              <a:buFont typeface="Arial"/>
              <a:buNone/>
            </a:pPr>
            <a:endParaRPr lang="en-US" sz="1600" b="0" i="0" u="none" strike="noStrike" cap="none">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827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00">
                <a:effectLst/>
                <a:latin typeface="Calibri" panose="020F0502020204030204" pitchFamily="34" charset="0"/>
                <a:ea typeface="Calibri" panose="020F0502020204030204" pitchFamily="34" charset="0"/>
                <a:cs typeface="Calibri" panose="020F0502020204030204" pitchFamily="34" charset="0"/>
              </a:rPr>
              <a:t>The essential skills for this module are listed here. Each skill will be introduced in the lectures, and taught during the practical sessions of this course. </a:t>
            </a:r>
            <a:endParaRPr lang="en-CH" sz="1800" kern="100">
              <a:effectLst/>
              <a:latin typeface="Calibri" panose="020F0502020204030204" pitchFamily="34" charset="0"/>
              <a:ea typeface="Calibri" panose="020F0502020204030204" pitchFamily="34" charset="0"/>
              <a:cs typeface="Arial" panose="020B0604020202020204" pitchFamily="34" charset="0"/>
            </a:endParaRPr>
          </a:p>
          <a:p>
            <a:pPr lvl="0">
              <a:spcBef>
                <a:spcPts val="0"/>
              </a:spcBef>
              <a:buNone/>
            </a:pPr>
            <a:endParaRPr lang="en-US"/>
          </a:p>
          <a:p>
            <a:pPr lvl="0">
              <a:spcBef>
                <a:spcPts val="0"/>
              </a:spcBef>
              <a:buNone/>
            </a:pPr>
            <a:endParaRPr lang="en-US"/>
          </a:p>
        </p:txBody>
      </p:sp>
    </p:spTree>
    <p:extLst>
      <p:ext uri="{BB962C8B-B14F-4D97-AF65-F5344CB8AC3E}">
        <p14:creationId xmlns:p14="http://schemas.microsoft.com/office/powerpoint/2010/main" val="2921145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NZ" sz="1800" b="0" i="0">
                <a:solidFill>
                  <a:srgbClr val="000000"/>
                </a:solidFill>
                <a:effectLst/>
                <a:latin typeface="Calibri" panose="020F0502020204030204" pitchFamily="34" charset="0"/>
              </a:rPr>
              <a:t>Don’t forget to </a:t>
            </a:r>
            <a:r>
              <a:rPr lang="en-NZ" sz="1800" b="0" i="0" u="sng">
                <a:solidFill>
                  <a:srgbClr val="000000"/>
                </a:solidFill>
                <a:effectLst/>
                <a:latin typeface="Calibri" panose="020F0502020204030204" pitchFamily="34" charset="0"/>
              </a:rPr>
              <a:t>always check for signs of trauma</a:t>
            </a:r>
            <a:r>
              <a:rPr lang="en-NZ" sz="1800" b="0" i="0">
                <a:solidFill>
                  <a:srgbClr val="000000"/>
                </a:solidFill>
                <a:effectLst/>
                <a:latin typeface="Calibri" panose="020F0502020204030204" pitchFamily="34" charset="0"/>
              </a:rPr>
              <a:t> in each of the ABCDE sections. There is a specific module on trauma to guide you. </a:t>
            </a:r>
            <a:endParaRPr sz="1100" b="0" i="0" u="none" strike="noStrike" cap="none">
              <a:solidFill>
                <a:schemeClr val="dk1"/>
              </a:solidFill>
              <a:latin typeface="Arial"/>
              <a:ea typeface="Arial"/>
              <a:cs typeface="Arial"/>
              <a:sym typeface="Arial"/>
            </a:endParaRPr>
          </a:p>
        </p:txBody>
      </p:sp>
      <p:sp>
        <p:nvSpPr>
          <p:cNvPr id="493" name="Shape 4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03343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i="0">
                <a:solidFill>
                  <a:srgbClr val="000000"/>
                </a:solidFill>
                <a:effectLst/>
                <a:latin typeface="Calibri" panose="020F0502020204030204" pitchFamily="34" charset="0"/>
              </a:rPr>
              <a:t>When assessing a patient’s airway, a simple way to begin is by asking if they can talk normally. If they can talk normally, then the airway is open. If the patient is not talking normally, check for any reasons why. Listen for abnormal sounds suggesting airway obstruction and look and listen for fluid in the airway. Look for any foreign body, any swelling around the airway and ask the patient if they can swallow their saliva. Check for any signs of altered mental status, for example confusion or drowsiness. If the patient is </a:t>
            </a:r>
            <a:r>
              <a:rPr lang="en-NZ" sz="1800" b="0" i="0" u="sng">
                <a:solidFill>
                  <a:srgbClr val="000000"/>
                </a:solidFill>
                <a:effectLst/>
                <a:latin typeface="Calibri" panose="020F0502020204030204" pitchFamily="34" charset="0"/>
              </a:rPr>
              <a:t>unable</a:t>
            </a:r>
            <a:r>
              <a:rPr lang="en-NZ" sz="1800" b="0" i="0">
                <a:solidFill>
                  <a:srgbClr val="000000"/>
                </a:solidFill>
                <a:effectLst/>
                <a:latin typeface="Calibri" panose="020F0502020204030204" pitchFamily="34" charset="0"/>
              </a:rPr>
              <a:t> to talk then </a:t>
            </a:r>
            <a:r>
              <a:rPr lang="en-NZ" sz="1800" b="0" i="0" u="sng">
                <a:solidFill>
                  <a:srgbClr val="000000"/>
                </a:solidFill>
                <a:effectLst/>
                <a:latin typeface="Calibri" panose="020F0502020204030204" pitchFamily="34" charset="0"/>
              </a:rPr>
              <a:t>look</a:t>
            </a:r>
            <a:r>
              <a:rPr lang="en-NZ" sz="1800" b="0" i="0">
                <a:solidFill>
                  <a:srgbClr val="000000"/>
                </a:solidFill>
                <a:effectLst/>
                <a:latin typeface="Calibri" panose="020F0502020204030204" pitchFamily="34" charset="0"/>
              </a:rPr>
              <a:t> to see if their chest wall is moving, and </a:t>
            </a:r>
            <a:r>
              <a:rPr lang="en-NZ" sz="1800" b="0" i="0" u="sng">
                <a:solidFill>
                  <a:srgbClr val="000000"/>
                </a:solidFill>
                <a:effectLst/>
                <a:latin typeface="Calibri" panose="020F0502020204030204" pitchFamily="34" charset="0"/>
              </a:rPr>
              <a:t>listen and feel</a:t>
            </a:r>
            <a:r>
              <a:rPr lang="en-NZ" sz="1800" b="0" i="0">
                <a:solidFill>
                  <a:srgbClr val="000000"/>
                </a:solidFill>
                <a:effectLst/>
                <a:latin typeface="Calibri" panose="020F0502020204030204" pitchFamily="34" charset="0"/>
              </a:rPr>
              <a:t> for any air movement from the mouth or nose. If you identify any problems, </a:t>
            </a:r>
            <a:r>
              <a:rPr lang="en-NZ" sz="1800" b="0" i="0" u="sng">
                <a:solidFill>
                  <a:srgbClr val="000000"/>
                </a:solidFill>
                <a:effectLst/>
                <a:latin typeface="Calibri" panose="020F0502020204030204" pitchFamily="34" charset="0"/>
              </a:rPr>
              <a:t>immediately</a:t>
            </a:r>
            <a:r>
              <a:rPr lang="en-NZ" sz="1800" b="0" i="0">
                <a:solidFill>
                  <a:srgbClr val="000000"/>
                </a:solidFill>
                <a:effectLst/>
                <a:latin typeface="Calibri" panose="020F0502020204030204" pitchFamily="34" charset="0"/>
              </a:rPr>
              <a:t> start management. You will notice we are using a ‘look, listen and feel approach’ in our assessment, and this will be the same for all elements of the ABCDE approach.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17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i="0">
                <a:solidFill>
                  <a:srgbClr val="000000"/>
                </a:solidFill>
                <a:effectLst/>
                <a:latin typeface="Calibri" panose="020F0502020204030204" pitchFamily="34" charset="0"/>
              </a:rPr>
              <a:t>If the patient is unconscious and not breathing normally you must open their airway. If there is no concern for trauma, you can open the airway using the head-tilt/chin-lift manoeuvre. Cervical spine immobilisation and the jaw-thrust manoeuvre must be used if there is concern for trauma. The jaw thrust </a:t>
            </a:r>
            <a:r>
              <a:rPr lang="en-NZ" sz="1800" b="0" i="0" err="1">
                <a:solidFill>
                  <a:srgbClr val="000000"/>
                </a:solidFill>
                <a:effectLst/>
                <a:latin typeface="Calibri" panose="020F0502020204030204" pitchFamily="34" charset="0"/>
              </a:rPr>
              <a:t>maneouvre</a:t>
            </a:r>
            <a:r>
              <a:rPr lang="en-NZ" sz="1800" b="0" i="0">
                <a:solidFill>
                  <a:srgbClr val="000000"/>
                </a:solidFill>
                <a:effectLst/>
                <a:latin typeface="Calibri" panose="020F0502020204030204" pitchFamily="34" charset="0"/>
              </a:rPr>
              <a:t> avoids movement of the cervical spine.  If the patient has a reduced level of consciousness, consider placing an airway device to keep the airway open. Airway devices include an oropharyngeal and nasopharyngeal airways.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718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1" indent="-76200" algn="l" defTabSz="914400" rtl="0" eaLnBrk="1" fontAlgn="auto" latinLnBrk="0" hangingPunct="1">
              <a:lnSpc>
                <a:spcPct val="90000"/>
              </a:lnSpc>
              <a:spcBef>
                <a:spcPts val="500"/>
              </a:spcBef>
              <a:spcAft>
                <a:spcPts val="0"/>
              </a:spcAft>
              <a:buClr>
                <a:schemeClr val="dk1"/>
              </a:buClr>
              <a:buSzPct val="25000"/>
              <a:buFont typeface="Arial"/>
              <a:buNone/>
              <a:tabLst/>
              <a:defRPr/>
            </a:pPr>
            <a:r>
              <a:rPr lang="en-NZ" sz="1800" b="0" i="0">
                <a:solidFill>
                  <a:srgbClr val="000000"/>
                </a:solidFill>
                <a:effectLst/>
                <a:latin typeface="Calibri" panose="020F0502020204030204" pitchFamily="34" charset="0"/>
              </a:rPr>
              <a:t>Choking occurs when the airway is obstructed, and action must be taken quickly to relieve the blockage. If a foreign body is suspected, check inside the mouth and carefully remove if visible. Encourage the patient to cough if they are able to and keep the patient calm. If the patient is unable to cough or make sounds, use age-appropriate chest thrusts, abdominal thrusts and back blows to dislodge the blockage. If the patient becomes unconscious then follow CPR protocols. </a:t>
            </a:r>
            <a:endParaRPr lang="en-US" sz="2400" b="0" i="0" u="none" strike="noStrike" cap="none">
              <a:solidFill>
                <a:schemeClr val="dk1"/>
              </a:solidFill>
              <a:latin typeface="+mn-lt"/>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2800" b="0" i="0" u="none" strike="noStrike" cap="none">
              <a:solidFill>
                <a:schemeClr val="dk1"/>
              </a:solidFill>
              <a:latin typeface="+mn-lt"/>
              <a:ea typeface="Calibri"/>
              <a:cs typeface="Calibri"/>
              <a:sym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88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NZ" sz="1800" b="0" i="0">
                <a:solidFill>
                  <a:srgbClr val="000000"/>
                </a:solidFill>
                <a:effectLst/>
                <a:latin typeface="Calibri" panose="020F0502020204030204" pitchFamily="34" charset="0"/>
              </a:rPr>
              <a:t>Secretions can obstruct an airway, so if secretions are present gently suction the airway or wipe clean. If there is no trauma and the rest of the ABCDE is normal, consider placing the patient in the recovery position on their side which helps to keep the airway open and allows secretions to drain more freely.  </a:t>
            </a:r>
            <a:endParaRPr lang="en-NZ" sz="2800" b="0" i="0">
              <a:solidFill>
                <a:srgbClr val="000000"/>
              </a:solidFill>
              <a:effectLst/>
              <a:latin typeface="Segoe UI" panose="020B0502040204020203" pitchFamily="34" charset="0"/>
            </a:endParaRPr>
          </a:p>
          <a:p>
            <a:pPr algn="l" rtl="0" fontAlgn="base"/>
            <a:r>
              <a:rPr lang="en-NZ" sz="1800" b="0" i="0">
                <a:solidFill>
                  <a:srgbClr val="000000"/>
                </a:solidFill>
                <a:effectLst/>
                <a:latin typeface="Calibri" panose="020F0502020204030204" pitchFamily="34" charset="0"/>
              </a:rPr>
              <a:t>If you see swelling or hives, or hear a high-pitched noise known as stridor, then consider a severe allergic reaction or anaphylaxis. Intramuscular adrenaline is the priority treatment for severe allergic reaction. Allow the patient to stay in a position of comfort to aid their breathing. As these patients can become unwell quickly, prepare early for handover or transfer to a centre capable of advanced airway management.  </a:t>
            </a:r>
            <a:endParaRPr lang="en-NZ" sz="2800"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840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2FB37482-B1C8-4858-A9F3-5AA76FCFA05D}" type="slidenum">
              <a:rPr lang="en-CH" smtClean="0"/>
              <a:t>17</a:t>
            </a:fld>
            <a:endParaRPr lang="en-CH"/>
          </a:p>
        </p:txBody>
      </p:sp>
    </p:spTree>
    <p:extLst>
      <p:ext uri="{BB962C8B-B14F-4D97-AF65-F5344CB8AC3E}">
        <p14:creationId xmlns:p14="http://schemas.microsoft.com/office/powerpoint/2010/main" val="710897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15000"/>
              </a:lnSpc>
              <a:spcBef>
                <a:spcPts val="0"/>
              </a:spcBef>
              <a:spcAft>
                <a:spcPts val="500"/>
              </a:spcAft>
              <a:buClrTx/>
              <a:buSzTx/>
              <a:buFontTx/>
              <a:buNone/>
              <a:tabLst/>
              <a:defRPr/>
            </a:pPr>
            <a:r>
              <a:rPr lang="en-NZ" sz="1800" b="0" i="0">
                <a:solidFill>
                  <a:srgbClr val="000000"/>
                </a:solidFill>
                <a:effectLst/>
                <a:latin typeface="Calibri" panose="020F0502020204030204" pitchFamily="34" charset="0"/>
              </a:rPr>
              <a:t>Assessment of breathing follows the same steps as assessment of airway; look, listen and feel. First look, listen and feel to see if the patient is breathing, and assess if the breathing is very fast, very slow or very shallow.  Look for signs of increased work of breathing. These signs include accessory muscle use, chest indrawing, nasal flaring and abnormal chest wall movements. Listen carefully for abnormal breath sounds. Remember that a quiet chest may not be normal, as with severe wheezing there may be </a:t>
            </a:r>
            <a:r>
              <a:rPr lang="en-NZ" sz="1800" b="0" i="0" u="sng">
                <a:solidFill>
                  <a:srgbClr val="000000"/>
                </a:solidFill>
                <a:effectLst/>
                <a:latin typeface="Calibri" panose="020F0502020204030204" pitchFamily="34" charset="0"/>
              </a:rPr>
              <a:t>no audible breath sounds</a:t>
            </a:r>
            <a:r>
              <a:rPr lang="en-NZ" sz="1800" b="0" i="0">
                <a:solidFill>
                  <a:srgbClr val="000000"/>
                </a:solidFill>
                <a:effectLst/>
                <a:latin typeface="Calibri" panose="020F0502020204030204" pitchFamily="34" charset="0"/>
              </a:rPr>
              <a:t> because of severe airway narrowing. </a:t>
            </a: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4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500"/>
              </a:spcAft>
              <a:buClrTx/>
              <a:buSzTx/>
              <a:buFontTx/>
              <a:buNone/>
              <a:tabLst/>
              <a:defRPr/>
            </a:pPr>
            <a:r>
              <a:rPr lang="en-NZ" sz="1800" b="0" i="0">
                <a:solidFill>
                  <a:srgbClr val="000000"/>
                </a:solidFill>
                <a:effectLst/>
                <a:latin typeface="Calibri" panose="020F0502020204030204" pitchFamily="34" charset="0"/>
              </a:rPr>
              <a:t>Listen to both sides of the chest to see if breath sounds are equal. If breath sounds are absent on one side, percuss the chest and listen to the sound. If there is a </a:t>
            </a:r>
            <a:r>
              <a:rPr lang="en-NZ" sz="1800" b="0" i="0" u="sng">
                <a:solidFill>
                  <a:srgbClr val="000000"/>
                </a:solidFill>
                <a:effectLst/>
                <a:latin typeface="Calibri" panose="020F0502020204030204" pitchFamily="34" charset="0"/>
              </a:rPr>
              <a:t>dull</a:t>
            </a:r>
            <a:r>
              <a:rPr lang="en-NZ" sz="1800" b="0" i="0">
                <a:solidFill>
                  <a:srgbClr val="000000"/>
                </a:solidFill>
                <a:effectLst/>
                <a:latin typeface="Calibri" panose="020F0502020204030204" pitchFamily="34" charset="0"/>
              </a:rPr>
              <a:t> sound with percussion to the same side as the absent breath sounds, think if there could be a large pleural effusion or haemothorax. If there is hyper-resonance together with hypotension, distended neck veins or tracheal shift think of a tension pneumothorax. If a pulse oximeter is available, check the oxygen saturation. </a:t>
            </a: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79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b="0" i="0">
                <a:solidFill>
                  <a:srgbClr val="000000"/>
                </a:solidFill>
                <a:effectLst/>
                <a:latin typeface="Calibri" panose="020F0502020204030204" pitchFamily="34" charset="0"/>
              </a:rPr>
              <a:t>The objectives of this first presentation on the ABCDE approach are; to list the hazards and elements that must be considered when approaching an ill or injured patient, to describe the components of the ABCDE approach to emergency patients, to assess each element of the ABCDE approach and to identify and critical actions for each element of the ABCDE approach. </a:t>
            </a:r>
          </a:p>
          <a:p>
            <a:pPr>
              <a:lnSpc>
                <a:spcPct val="107000"/>
              </a:lnSpc>
              <a:spcAft>
                <a:spcPts val="800"/>
              </a:spcAft>
            </a:pPr>
            <a:endParaRPr lang="en-NZ" sz="1800" b="0" i="0">
              <a:solidFill>
                <a:srgbClr val="000000"/>
              </a:solidFill>
              <a:effectLst/>
              <a:latin typeface="Calibri" panose="020F0502020204030204" pitchFamily="34" charset="0"/>
            </a:endParaRPr>
          </a:p>
          <a:p>
            <a:pPr>
              <a:lnSpc>
                <a:spcPct val="107000"/>
              </a:lnSpc>
              <a:spcAft>
                <a:spcPts val="800"/>
              </a:spcAft>
            </a:pPr>
            <a:r>
              <a:rPr lang="en-NZ" sz="1800" b="0" i="0">
                <a:solidFill>
                  <a:srgbClr val="000000"/>
                </a:solidFill>
                <a:effectLst/>
                <a:latin typeface="Calibri" panose="020F0502020204030204" pitchFamily="34" charset="0"/>
              </a:rPr>
              <a:t>You will learn about the elements of a SAMPLE history and how to perform this history taking. </a:t>
            </a:r>
            <a:endParaRPr lang="en-CH" sz="18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48987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0"/>
              </a:spcBef>
              <a:spcAft>
                <a:spcPts val="500"/>
              </a:spcAft>
              <a:buNone/>
            </a:pPr>
            <a:r>
              <a:rPr lang="en-NZ" sz="1800" b="0" i="0">
                <a:solidFill>
                  <a:srgbClr val="000000"/>
                </a:solidFill>
                <a:effectLst/>
                <a:latin typeface="Calibri" panose="020F0502020204030204" pitchFamily="34" charset="0"/>
              </a:rPr>
              <a:t>Abnormalities with breathing must be identified and managed quickly. If the patient is unconscious with abnormal or no breathing, start bag-mask-ventilation with oxygen if available and follow CPR protocols. If the patient’s breathing is not adequate, either too slow or too shallow, begin bag-mask-ventilation with oxygen. If oxygen is not immediately available, do not delay ventilation. Plan for immediate transfer for airway management.  </a:t>
            </a: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418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0"/>
              </a:spcBef>
              <a:spcAft>
                <a:spcPts val="500"/>
              </a:spcAft>
              <a:buNone/>
            </a:pPr>
            <a:r>
              <a:rPr lang="en-GB" sz="3200" b="0" i="0">
                <a:solidFill>
                  <a:srgbClr val="000000"/>
                </a:solidFill>
                <a:effectLst/>
                <a:latin typeface="Calibri" panose="020F0502020204030204" pitchFamily="34" charset="0"/>
              </a:rPr>
              <a:t>If the patient is breathing too quickly or has hypoxia, give oxygen and if there is wheezing give salbutamol. Wheezing can be found in anaphylaxis, and if there is concern then give intramuscular adrenaline. If there is concern for tension pneumothorax, perform needle decompression, give oxygen and IV fluids. Plan for immediate transfer for a chest tube.  Oxygen and a chest tube are interventions for a pleural effusion or haemothorax. If the cause of breathing abnormality is not clear, think about the possibility of trauma. </a:t>
            </a:r>
            <a:r>
              <a:rPr lang="en-NZ" sz="1800">
                <a:effectLst/>
                <a:latin typeface="Calibri" panose="020F0502020204030204" pitchFamily="34" charset="0"/>
                <a:ea typeface="Calibri" panose="020F0502020204030204" pitchFamily="34" charset="0"/>
              </a:rPr>
              <a:t>. </a:t>
            </a: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624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2FB37482-B1C8-4858-A9F3-5AA76FCFA05D}" type="slidenum">
              <a:rPr lang="en-CH" smtClean="0"/>
              <a:t>22</a:t>
            </a:fld>
            <a:endParaRPr lang="en-CH"/>
          </a:p>
        </p:txBody>
      </p:sp>
    </p:spTree>
    <p:extLst>
      <p:ext uri="{BB962C8B-B14F-4D97-AF65-F5344CB8AC3E}">
        <p14:creationId xmlns:p14="http://schemas.microsoft.com/office/powerpoint/2010/main" val="3916579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500"/>
              </a:spcAft>
              <a:buClrTx/>
              <a:buSzTx/>
              <a:buFontTx/>
              <a:buNone/>
              <a:tabLst/>
              <a:defRPr/>
            </a:pPr>
            <a:r>
              <a:rPr lang="en-NZ" sz="1800" b="0" i="0">
                <a:solidFill>
                  <a:srgbClr val="000000"/>
                </a:solidFill>
                <a:effectLst/>
                <a:latin typeface="Calibri" panose="020F0502020204030204" pitchFamily="34" charset="0"/>
              </a:rPr>
              <a:t>Assess the patient’s circulation using the look, listen and feel approach. Look at the patient’s skin and feel their extremities for signs of poor perfusion. These signs include cool, moist hands and feet, and a capillary refill greater than three seconds. Check for low blood pressure, rapid breathing (tachypnoea), rapid heart rate (tachycardia) and absent pulses.   </a:t>
            </a: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69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00000"/>
              </a:lnSpc>
              <a:spcBef>
                <a:spcPts val="0"/>
              </a:spcBef>
              <a:spcAft>
                <a:spcPts val="500"/>
              </a:spcAft>
              <a:buNone/>
            </a:pPr>
            <a:r>
              <a:rPr lang="en-NZ" sz="1800" b="0" i="0">
                <a:solidFill>
                  <a:srgbClr val="000000"/>
                </a:solidFill>
                <a:effectLst/>
                <a:latin typeface="Calibri" panose="020F0502020204030204" pitchFamily="34" charset="0"/>
              </a:rPr>
              <a:t>Bleeding can be from external wounds and internal sources, and patients are at risk of haemorrhagic shock. Look for signs of internal and external bleeding. Look for bleeding in the chest, the abdomen, for signs of bleeding from the stomach or intestines, from a pelvic fracture, from a femur fracture, and from wounds. Hypotension, distended neck veins and muffled heart sounds may indicate pericardial tamponade. Check the patient’s blood pressure.  </a:t>
            </a: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654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500"/>
              </a:spcAft>
              <a:buClrTx/>
              <a:buSzTx/>
              <a:buFontTx/>
              <a:buNone/>
              <a:tabLst/>
              <a:defRPr/>
            </a:pPr>
            <a:r>
              <a:rPr lang="en-NZ" sz="1800" b="0" i="0">
                <a:solidFill>
                  <a:srgbClr val="000000"/>
                </a:solidFill>
                <a:effectLst/>
                <a:latin typeface="Calibri" panose="020F0502020204030204" pitchFamily="34" charset="0"/>
              </a:rPr>
              <a:t>If the patient is in cardiopulmonary arrest, follow your relevant CPR protocols. If you find signs of poor perfusion, give intravenous fluids and oxygen. For external bleeding, apply direct pressure or use other bleeding control techniques. For patients with uncontrolled external bleeding, or if internal bleeding or pericardial tamponade is suspected, call for experienced help and refer rapidly to a centre with surgical capabilities. Definitive control of any bleeding source is required. Apply an external binder to pelvic fractures and splint femur fractures, or fractures with compromised blood flow. If the cause of poor perfusion is unknown, remember the possibility of trauma. </a:t>
            </a: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667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2FB37482-B1C8-4858-A9F3-5AA76FCFA05D}" type="slidenum">
              <a:rPr lang="en-CH" smtClean="0"/>
              <a:t>26</a:t>
            </a:fld>
            <a:endParaRPr lang="en-CH"/>
          </a:p>
        </p:txBody>
      </p:sp>
    </p:spTree>
    <p:extLst>
      <p:ext uri="{BB962C8B-B14F-4D97-AF65-F5344CB8AC3E}">
        <p14:creationId xmlns:p14="http://schemas.microsoft.com/office/powerpoint/2010/main" val="2016485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500"/>
              </a:spcAft>
              <a:buClrTx/>
              <a:buSzTx/>
              <a:buFontTx/>
              <a:buNone/>
              <a:tabLst/>
              <a:defRPr/>
            </a:pPr>
            <a:r>
              <a:rPr lang="en-NZ" sz="1800" b="0" i="0">
                <a:solidFill>
                  <a:srgbClr val="000000"/>
                </a:solidFill>
                <a:effectLst/>
                <a:latin typeface="Calibri" panose="020F0502020204030204" pitchFamily="34" charset="0"/>
              </a:rPr>
              <a:t>The patient’s level of consciousness is assessed using the AVPU (Alert, Voice, Pain, Unresponsive) scale or the Glasgow Coma Scale in trauma cases. Hypoglycaemia is a common cause of altered mental status.  Always check the glucose level in confused or unconscious patients. As part of your disability assessment, check for any pupil abnormalities in size, reactivity to light or equality, and check if there is movement and sensation in all limbs. During your assessment, look for abnormal repetitive movements or shaking which could be seizures or convulsions, on one or both sides of the body. </a:t>
            </a: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432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500"/>
              </a:spcAft>
              <a:buClrTx/>
              <a:buSzTx/>
              <a:buFontTx/>
              <a:buNone/>
              <a:tabLst/>
              <a:defRPr/>
            </a:pPr>
            <a:r>
              <a:rPr lang="en-NZ" sz="1800" b="0" i="0">
                <a:solidFill>
                  <a:srgbClr val="000000"/>
                </a:solidFill>
                <a:effectLst/>
                <a:latin typeface="Calibri" panose="020F0502020204030204" pitchFamily="34" charset="0"/>
              </a:rPr>
              <a:t>Based on your assessment findings, you can start to manage the patient. If there is altered mental status, no trauma and there are no other abnormalities found in the ACBDE check, the patient can be placed in the recovery position. If the blood glucose is low, or you are unable to check and the patient has altered mental status, give glucose to correct hypoglycaemia. If the patient is actively seizing, give a benzodiazepine. Think of eclampsia if the patient is pregnant and having seizures and give magnesium sulphate.  </a:t>
            </a: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9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50000"/>
              </a:lnSpc>
              <a:spcBef>
                <a:spcPts val="0"/>
              </a:spcBef>
              <a:spcAft>
                <a:spcPts val="500"/>
              </a:spcAft>
              <a:buNone/>
            </a:pPr>
            <a:r>
              <a:rPr lang="en-NZ" sz="1800" b="0" i="0">
                <a:solidFill>
                  <a:srgbClr val="000000"/>
                </a:solidFill>
                <a:effectLst/>
                <a:latin typeface="Calibri" panose="020F0502020204030204" pitchFamily="34" charset="0"/>
              </a:rPr>
              <a:t>Opioid overdose can cause altered mental status, small pupils and slow breathing. Naloxone is the antidote for opioid overdose. Increased pressure in the brain can cause unequal pupils. Raising the head of the bed by 30 degrees can help to reduce the pressure, if there is no concern for spinal injury. Plan for early transfer and referral of patients with signs of increased pressure in the brain. If the cause of altered mental status is unknown, consider trauma, and if concerned immobilise the cervical spine. </a:t>
            </a: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44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en-US" sz="1800" b="0" i="0">
                <a:solidFill>
                  <a:srgbClr val="000000"/>
                </a:solidFill>
                <a:latin typeface="Calibri"/>
                <a:ea typeface="Calibri"/>
                <a:cs typeface="Calibri"/>
                <a:sym typeface="Calibri"/>
              </a:rPr>
              <a:t>The ABCDE and SAMPLE history approach is used throughout the Basic Emergency Care course. This module provides an overview of the different elements in the ABCDE approach and SAMPLE history.  We will then explore these elements in more detail throughout the presentation series. </a:t>
            </a:r>
            <a:endParaRPr sz="1800">
              <a:latin typeface="Calibri"/>
              <a:ea typeface="Calibri"/>
              <a:cs typeface="Calibri"/>
              <a:sym typeface="Calibri"/>
            </a:endParaRPr>
          </a:p>
        </p:txBody>
      </p:sp>
      <p:sp>
        <p:nvSpPr>
          <p:cNvPr id="135" name="Google Shape;1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2FB37482-B1C8-4858-A9F3-5AA76FCFA05D}" type="slidenum">
              <a:rPr lang="en-CH" smtClean="0"/>
              <a:t>30</a:t>
            </a:fld>
            <a:endParaRPr lang="en-CH"/>
          </a:p>
        </p:txBody>
      </p:sp>
    </p:spTree>
    <p:extLst>
      <p:ext uri="{BB962C8B-B14F-4D97-AF65-F5344CB8AC3E}">
        <p14:creationId xmlns:p14="http://schemas.microsoft.com/office/powerpoint/2010/main" val="3641384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lang="en-NZ" sz="1800" b="0" i="0">
                <a:solidFill>
                  <a:srgbClr val="000000"/>
                </a:solidFill>
                <a:effectLst/>
                <a:latin typeface="Calibri" panose="020F0502020204030204" pitchFamily="34" charset="0"/>
              </a:rPr>
              <a:t>During the exposure assessment you need to expose your patient in order to detect any hidden injuries, rashes, bites or other lesions. Be sure to maintain the patient’s dignity and check the entire body carefully. Look and feel for rashes such as hives which can indicate an allergic reaction, or rashes which could indicate infection. </a:t>
            </a:r>
            <a:endParaRPr lang="en-US" sz="1900">
              <a:latin typeface="Lato"/>
              <a:ea typeface="Lato"/>
              <a:cs typeface="Lato"/>
              <a:sym typeface="Lato"/>
            </a:endParaRPr>
          </a:p>
          <a:p>
            <a:pPr marL="0" lvl="0" indent="0" rtl="0">
              <a:lnSpc>
                <a:spcPct val="100000"/>
              </a:lnSpc>
              <a:spcBef>
                <a:spcPts val="0"/>
              </a:spcBef>
              <a:spcAft>
                <a:spcPts val="500"/>
              </a:spcAft>
              <a:buNone/>
            </a:pPr>
            <a:endParaRPr lang="en-US" sz="2000">
              <a:latin typeface="Lato"/>
              <a:ea typeface="Lato"/>
              <a:cs typeface="Lato"/>
              <a:sym typeface="Lato"/>
            </a:endParaRPr>
          </a:p>
          <a:p>
            <a:pPr marL="0" lvl="0" indent="0" rtl="0">
              <a:lnSpc>
                <a:spcPct val="15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50000"/>
              </a:lnSpc>
              <a:spcBef>
                <a:spcPts val="0"/>
              </a:spcBef>
              <a:spcAft>
                <a:spcPts val="500"/>
              </a:spcAft>
              <a:buNone/>
            </a:pPr>
            <a:endParaRPr lang="en-US" sz="2000">
              <a:latin typeface="Lato"/>
              <a:ea typeface="Lato"/>
              <a:cs typeface="Lato"/>
              <a:sym typeface="Lato"/>
            </a:endParaRPr>
          </a:p>
          <a:p>
            <a:pPr marL="0" lvl="0" indent="0" rtl="0">
              <a:lnSpc>
                <a:spcPct val="15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50000"/>
              </a:lnSpc>
              <a:spcBef>
                <a:spcPts val="0"/>
              </a:spcBef>
              <a:spcAft>
                <a:spcPts val="500"/>
              </a:spcAft>
              <a:buNone/>
            </a:pP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411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lang="en-NZ" sz="1800" b="0" i="0">
                <a:solidFill>
                  <a:srgbClr val="000000"/>
                </a:solidFill>
                <a:effectLst/>
                <a:latin typeface="Calibri" panose="020F0502020204030204" pitchFamily="34" charset="0"/>
              </a:rPr>
              <a:t>Snake bite can be a life-threatening condition. If a snake bite is suspected, immobilise the limb. Do not risk additional bites to catch the snake but is possible and safe, take a picture of the snake to send to the referral hospital.   Be sure to remove any constricting clothing and jewellery, this is especially important if there is limb injury or burns which can swell.  Acutely ill or injured patients may be unable to regulate their body temperature. Avoid hypothermia by keeping the patient covered, and by removing wet clothing and drying the patient. Respect the patient and protect modesty during exposure.  If there is suspicion of trauma or spinal cord injury, turn the patient using the log roll technique. </a:t>
            </a:r>
            <a:endParaRPr lang="en-US" sz="24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022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2FB37482-B1C8-4858-A9F3-5AA76FCFA05D}" type="slidenum">
              <a:rPr lang="en-CH" smtClean="0"/>
              <a:t>33</a:t>
            </a:fld>
            <a:endParaRPr lang="en-CH"/>
          </a:p>
        </p:txBody>
      </p:sp>
    </p:spTree>
    <p:extLst>
      <p:ext uri="{BB962C8B-B14F-4D97-AF65-F5344CB8AC3E}">
        <p14:creationId xmlns:p14="http://schemas.microsoft.com/office/powerpoint/2010/main" val="2053727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kern="100" dirty="0"/>
              <a:t>In </a:t>
            </a:r>
            <a:r>
              <a:rPr lang="en-NZ" kern="100" dirty="0">
                <a:effectLst/>
              </a:rPr>
              <a:t>the </a:t>
            </a:r>
            <a:r>
              <a:rPr lang="en-NZ" kern="100" dirty="0"/>
              <a:t>second part </a:t>
            </a:r>
            <a:r>
              <a:rPr lang="en-NZ" kern="100" dirty="0">
                <a:effectLst/>
              </a:rPr>
              <a:t>of the ABCDE </a:t>
            </a:r>
            <a:r>
              <a:rPr lang="en-NZ" kern="100" dirty="0"/>
              <a:t>presentation</a:t>
            </a:r>
            <a:r>
              <a:rPr lang="en-NZ" kern="100" dirty="0">
                <a:effectLst/>
              </a:rPr>
              <a:t>, </a:t>
            </a:r>
            <a:r>
              <a:rPr lang="en-NZ" kern="100" dirty="0"/>
              <a:t>we will look in-depth at acute</a:t>
            </a:r>
            <a:r>
              <a:rPr lang="en-NZ" kern="100" dirty="0">
                <a:effectLst/>
              </a:rPr>
              <a:t>, </a:t>
            </a:r>
            <a:r>
              <a:rPr lang="en-NZ" kern="100" dirty="0"/>
              <a:t>life-threatening conditions</a:t>
            </a:r>
            <a:r>
              <a:rPr lang="en-NZ" kern="100" dirty="0">
                <a:effectLst/>
              </a:rPr>
              <a:t>.</a:t>
            </a: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NZ" kern="100">
                <a:effectLst/>
              </a:rPr>
              <a:t>This table shows a list of acute, life-threatening conditions which can affect each ABCDE element. We will go through each condition in-depth. The next slides will highlight the signs and symptoms of each condition, and the appropriate initial management. The content of these slides will be reviewed </a:t>
            </a:r>
            <a:r>
              <a:rPr lang="en-NZ" kern="100"/>
              <a:t>in more detail </a:t>
            </a:r>
            <a:r>
              <a:rPr lang="en-NZ" kern="100">
                <a:effectLst/>
              </a:rPr>
              <a:t>during the </a:t>
            </a:r>
            <a:r>
              <a:rPr lang="en-NZ" kern="100"/>
              <a:t>Trauma, Difficulty in Breathing, Shock and Altered Mental Status modules</a:t>
            </a:r>
            <a:r>
              <a:rPr lang="en-NZ" kern="100">
                <a:effectLst/>
              </a:rPr>
              <a: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971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kern="100">
                <a:effectLst/>
              </a:rPr>
              <a:t>Foreign </a:t>
            </a:r>
            <a:r>
              <a:rPr lang="en-NZ" kern="100"/>
              <a:t>bodies can cause airway obstruction. During </a:t>
            </a:r>
            <a:r>
              <a:rPr lang="en-NZ" kern="100">
                <a:effectLst/>
              </a:rPr>
              <a:t>your assessment of the airway, look for visible secretions, vomit or a foreign body in the airway. Listen for any abnormal sounds including stridor, snoring and gurgling, and look for poor chest rise. </a:t>
            </a:r>
            <a:r>
              <a:rPr lang="en-NZ" kern="100"/>
              <a:t>Mental state changes can lead to airway obstruction from the tongue. </a:t>
            </a:r>
            <a:endParaRPr lang="en-NZ" kern="100">
              <a:effectLst/>
            </a:endParaRPr>
          </a:p>
          <a:p>
            <a:pPr>
              <a:defRPr/>
            </a:pPr>
            <a:r>
              <a:rPr lang="en-NZ" kern="100">
                <a:effectLst/>
              </a:rPr>
              <a:t>If there is a visible foreign body or fluid, gently remove or suction is possible but be careful not to push a foreign body further into the airway and </a:t>
            </a:r>
            <a:r>
              <a:rPr lang="en-NZ" u="sng" kern="100">
                <a:effectLst/>
              </a:rPr>
              <a:t>do not</a:t>
            </a:r>
            <a:r>
              <a:rPr lang="en-NZ" kern="100">
                <a:effectLst/>
              </a:rPr>
              <a:t> try to remove a foreign body if it is not clearly visible.</a:t>
            </a:r>
            <a:r>
              <a:rPr lang="en-NZ" kern="100"/>
              <a:t> </a:t>
            </a:r>
            <a:r>
              <a:rPr lang="en-NZ" kern="100">
                <a:effectLst/>
              </a:rPr>
              <a:t> If the patient is choking, </a:t>
            </a:r>
            <a:r>
              <a:rPr lang="en-NZ" kern="100"/>
              <a:t>use </a:t>
            </a:r>
            <a:r>
              <a:rPr lang="en-NZ" kern="100">
                <a:effectLst/>
              </a:rPr>
              <a:t>age-appropriate chest thrusts, abdominal thrusts or </a:t>
            </a:r>
            <a:r>
              <a:rPr lang="en-NZ" kern="100"/>
              <a:t>back blows </a:t>
            </a:r>
            <a:r>
              <a:rPr lang="en-NZ" kern="100">
                <a:effectLst/>
              </a:rPr>
              <a:t>to dislodge the obstruction from the airway. The tongue may obstruct the airway in patients with a decreased level of consciousness.</a:t>
            </a:r>
            <a:r>
              <a:rPr lang="en-NZ" kern="100"/>
              <a:t> </a:t>
            </a:r>
            <a:r>
              <a:rPr lang="en-NZ" kern="100">
                <a:effectLst/>
              </a:rPr>
              <a:t> Open the airway using a head-tilt and chin-lift </a:t>
            </a:r>
            <a:r>
              <a:rPr lang="en-NZ" kern="100" err="1">
                <a:effectLst/>
              </a:rPr>
              <a:t>maneouvres</a:t>
            </a:r>
            <a:r>
              <a:rPr lang="en-NZ" kern="100"/>
              <a:t>,</a:t>
            </a:r>
            <a:r>
              <a:rPr lang="en-NZ" kern="100">
                <a:effectLst/>
              </a:rPr>
              <a:t> or jaw thrust if there is concern for trauma, and place an oral or nasopharyngeal airway as needed. These patients may also be unable to protect their airway, and need to be monitored for vomiting and aspiration. Plan for rapid handover and transfer to an advanced provider capable of advanced airway management</a:t>
            </a:r>
            <a:r>
              <a:rPr lang="en-NZ" kern="100"/>
              <a:t>.</a:t>
            </a:r>
            <a:endParaRPr lang="en-US" kern="100"/>
          </a:p>
          <a:p>
            <a:pPr indent="-210185">
              <a:spcBef>
                <a:spcPts val="400"/>
              </a:spcBef>
              <a:defRPr/>
            </a:pPr>
            <a:r>
              <a:rPr lang="en-NZ" sz="1800" kern="100">
                <a:latin typeface="Calibri"/>
                <a:ea typeface="Calibri" panose="020F0502020204030204" pitchFamily="34" charset="0"/>
                <a:cs typeface="Calibri"/>
              </a:rPr>
              <a:t>an advanced provider capable of advanced airway management</a:t>
            </a:r>
            <a:r>
              <a:rPr lang="en-NZ" sz="1800" kern="100">
                <a:effectLst/>
                <a:latin typeface="Calibri"/>
                <a:ea typeface="Calibri" panose="020F0502020204030204" pitchFamily="34" charset="0"/>
                <a:cs typeface="Calibri"/>
              </a:rPr>
              <a:t> if the obstruction cannot be removed.</a:t>
            </a:r>
            <a:r>
              <a:rPr lang="en-NZ" sz="1800" kern="100">
                <a:latin typeface="Calibri"/>
                <a:ea typeface="Calibri" panose="020F0502020204030204" pitchFamily="34" charset="0"/>
                <a:cs typeface="Calibri"/>
              </a:rPr>
              <a:t> </a:t>
            </a:r>
            <a:endParaRPr lang="en-CH" sz="1800" kern="100">
              <a:effectLst/>
              <a:latin typeface="Calibri" panose="020F0502020204030204" pitchFamily="34" charset="0"/>
              <a:ea typeface="Calibri" panose="020F0502020204030204" pitchFamily="34" charset="0"/>
              <a:cs typeface="Calibri"/>
            </a:endParaRPr>
          </a:p>
          <a:p>
            <a:pPr indent="-210312">
              <a:lnSpc>
                <a:spcPct val="100000"/>
              </a:lnSpc>
              <a:spcBef>
                <a:spcPts val="400"/>
              </a:spcBef>
            </a:pPr>
            <a:endParaRPr lang="en-US" sz="2400">
              <a:latin typeface="Lato"/>
              <a:cs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597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10185" algn="l" defTabSz="914400">
              <a:lnSpc>
                <a:spcPct val="100000"/>
              </a:lnSpc>
              <a:spcBef>
                <a:spcPts val="400"/>
              </a:spcBef>
              <a:spcAft>
                <a:spcPts val="0"/>
              </a:spcAft>
              <a:buNone/>
              <a:tabLst/>
              <a:defRPr/>
            </a:pPr>
            <a:r>
              <a:rPr lang="en-NZ" kern="100">
                <a:effectLst/>
              </a:rPr>
              <a:t>In patients with burns, check for signs and symptoms of airway burns. Burns can cause airway swelling due to inhalation injuries. Look for burns to the head and neck, burned hair around the face, mouth and nose, and the presence of soot. Listen for abnormal signs from the airway including stridor which is a sign of upper airway obstruction</a:t>
            </a:r>
            <a:r>
              <a:rPr lang="en-NZ" kern="100"/>
              <a:t>, snoring and gurgling</a:t>
            </a:r>
            <a:r>
              <a:rPr lang="en-NZ" kern="100">
                <a:effectLst/>
              </a:rPr>
              <a:t>. Look for poor chest rise. Even if there are no signs of hypoxia, give oxygen to all patient with suspected airway burns in case of deterioration. If the patient has a reduced level of consciousness, the airway should be opened with </a:t>
            </a:r>
            <a:r>
              <a:rPr lang="en-NZ" kern="100"/>
              <a:t>the head-tilt </a:t>
            </a:r>
            <a:r>
              <a:rPr lang="en-NZ" kern="100">
                <a:effectLst/>
              </a:rPr>
              <a:t>and </a:t>
            </a:r>
            <a:r>
              <a:rPr lang="en-NZ" kern="100"/>
              <a:t>chin-lift manoeuvre, or jaw thrust is trauma. Place </a:t>
            </a:r>
            <a:r>
              <a:rPr lang="en-NZ" kern="100">
                <a:effectLst/>
              </a:rPr>
              <a:t>an oral or nasopharyngeal airway as needed. Burns patients may have sustained trauma, and if </a:t>
            </a:r>
            <a:r>
              <a:rPr lang="en-NZ" kern="100"/>
              <a:t>there is </a:t>
            </a:r>
            <a:r>
              <a:rPr lang="en-NZ" kern="100">
                <a:effectLst/>
              </a:rPr>
              <a:t>concern maintain cervical spine immobilisation avoiding additional pressure on the neck. The airway can swell and close off very quickly in burn patients, so it is important to call for experienced help early and plan for rapid handover / transfer to a provider capable of advanced airway </a:t>
            </a:r>
            <a:r>
              <a:rPr lang="en-NZ" kern="100" err="1">
                <a:effectLst/>
              </a:rPr>
              <a:t>management.</a:t>
            </a:r>
            <a:r>
              <a:rPr lang="en-NZ" sz="1800" kern="100" err="1">
                <a:latin typeface="Calibri"/>
                <a:ea typeface="Calibri" panose="020F0502020204030204" pitchFamily="34" charset="0"/>
                <a:cs typeface="Calibri"/>
              </a:rPr>
              <a:t>nt</a:t>
            </a:r>
            <a:r>
              <a:rPr lang="en-NZ" sz="1800" kern="100">
                <a:latin typeface="Calibri"/>
                <a:ea typeface="Calibri" panose="020F0502020204030204" pitchFamily="34" charset="0"/>
                <a:cs typeface="Calibri"/>
              </a:rPr>
              <a:t> to call for experienced help early and plan for rapid handover / transfer to a provider capable of advanced airway management. </a:t>
            </a:r>
            <a:endParaRPr lang="en-US" sz="1800" kern="100">
              <a:effectLst/>
              <a:latin typeface="Calibri"/>
              <a:ea typeface="Calibri" panose="020F0502020204030204" pitchFamily="34" charset="0"/>
              <a:cs typeface="Calibri"/>
            </a:endParaRPr>
          </a:p>
          <a:p>
            <a:pPr indent="-210312">
              <a:spcBef>
                <a:spcPts val="400"/>
              </a:spcBef>
            </a:pPr>
            <a:endParaRPr lang="en-US" sz="2400">
              <a:latin typeface="Lato"/>
              <a:cs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360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914400">
              <a:lnSpc>
                <a:spcPct val="100000"/>
              </a:lnSpc>
              <a:spcAft>
                <a:spcPts val="0"/>
              </a:spcAft>
              <a:buNone/>
              <a:tabLst/>
              <a:defRPr/>
            </a:pPr>
            <a:r>
              <a:rPr lang="en-NZ" kern="100">
                <a:effectLst/>
              </a:rPr>
              <a:t>Severe allergic reactions can cause swelling of the airway that can lead to obstruction. Look for mouth, lip and tongue swelling. Listen for difficulty in breathing, stridor and / or wheezing. Patients may have a rash or hives, with are patches of pale or red, itchy, warm, swollen skin. </a:t>
            </a:r>
            <a:r>
              <a:rPr lang="en-NZ" kern="100"/>
              <a:t>Check for tachycardia and hypotension.  Listen for abnormal sounds from the airway including stridor, snoring or gurgling and look for poor chest rise. </a:t>
            </a:r>
            <a:endParaRPr lang="en-NZ" kern="100">
              <a:effectLst/>
            </a:endParaRPr>
          </a:p>
          <a:p>
            <a:pPr>
              <a:defRPr/>
            </a:pPr>
            <a:r>
              <a:rPr lang="en-NZ" kern="100"/>
              <a:t>Monitor the patient carefully for airway obstruction. </a:t>
            </a:r>
            <a:r>
              <a:rPr lang="en-NZ" kern="100">
                <a:effectLst/>
              </a:rPr>
              <a:t>Initial management of a severe allergic reaction requires intramuscular adrenaline for airway obstruction, severe wheezing or shock. Adrenaline can wear off in minutes so be prepared to give additional doses. </a:t>
            </a:r>
            <a:r>
              <a:rPr lang="en-NZ" kern="100"/>
              <a:t>Give oxygen, place </a:t>
            </a:r>
            <a:r>
              <a:rPr lang="en-NZ" kern="100">
                <a:effectLst/>
              </a:rPr>
              <a:t>an intravenous line and give intravenous fluids to improve perfusion. Reposition the airway as needed and sit the patient upright if </a:t>
            </a:r>
            <a:r>
              <a:rPr lang="en-NZ" kern="100"/>
              <a:t>no concern for </a:t>
            </a:r>
            <a:r>
              <a:rPr lang="en-NZ" kern="100">
                <a:effectLst/>
              </a:rPr>
              <a:t>trauma. If the reaction is </a:t>
            </a:r>
            <a:r>
              <a:rPr lang="en-NZ" u="sng" kern="100">
                <a:effectLst/>
              </a:rPr>
              <a:t>severe</a:t>
            </a:r>
            <a:r>
              <a:rPr lang="en-NZ" kern="100">
                <a:effectLst/>
              </a:rPr>
              <a:t> </a:t>
            </a:r>
            <a:r>
              <a:rPr lang="en-NZ" u="sng" kern="100">
                <a:effectLst/>
              </a:rPr>
              <a:t>or not improving</a:t>
            </a:r>
            <a:r>
              <a:rPr lang="en-NZ" kern="100">
                <a:effectLst/>
              </a:rPr>
              <a:t> prepare for rapid handover/transfer for advanced airway management.</a:t>
            </a:r>
            <a:endParaRPr lang="en-US" kern="100"/>
          </a:p>
          <a:p>
            <a:pPr marL="0" marR="0" lvl="0" indent="-210185" algn="l" defTabSz="914400">
              <a:lnSpc>
                <a:spcPct val="100000"/>
              </a:lnSpc>
              <a:spcBef>
                <a:spcPts val="400"/>
              </a:spcBef>
              <a:spcAft>
                <a:spcPts val="0"/>
              </a:spcAft>
              <a:buClrTx/>
              <a:buSzTx/>
              <a:buFontTx/>
              <a:buNone/>
              <a:tabLst/>
              <a:defRPr/>
            </a:pPr>
            <a:endParaRPr lang="en-NZ" sz="1800" kern="100">
              <a:effectLst/>
              <a:latin typeface="Calibri" panose="020F0502020204030204" pitchFamily="34" charset="0"/>
              <a:ea typeface="Calibri" panose="020F0502020204030204" pitchFamily="34" charset="0"/>
              <a:cs typeface="Calibri"/>
            </a:endParaRPr>
          </a:p>
          <a:p>
            <a:pPr indent="-210312">
              <a:lnSpc>
                <a:spcPct val="100000"/>
              </a:lnSpc>
              <a:spcBef>
                <a:spcPts val="400"/>
              </a:spcBef>
            </a:pPr>
            <a:endParaRPr lang="en-US" sz="19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289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10185" algn="l" defTabSz="914400">
              <a:lnSpc>
                <a:spcPct val="100000"/>
              </a:lnSpc>
              <a:spcBef>
                <a:spcPts val="400"/>
              </a:spcBef>
              <a:spcAft>
                <a:spcPts val="0"/>
              </a:spcAft>
              <a:buNone/>
              <a:tabLst/>
              <a:defRPr/>
            </a:pPr>
            <a:r>
              <a:rPr lang="en-NZ" kern="100">
                <a:effectLst/>
              </a:rPr>
              <a:t>Airway obstruction may result from injuries to the head or neck. Blood, bone or damaged tissue may block the airway. Penetrating wounds to the neck may also cause obstruction due to swelling or expanding haematoma. In your airway assessment, </a:t>
            </a:r>
            <a:r>
              <a:rPr lang="en-NZ" kern="100"/>
              <a:t>look for signs of a neck haematoma. Abnormal </a:t>
            </a:r>
            <a:r>
              <a:rPr lang="en-NZ" kern="100">
                <a:effectLst/>
              </a:rPr>
              <a:t>sounds may be heard from the airway, there could be a change in voice when the patient talks, or you may see poor chest rise with breathing. Ensure the airway is kept clear, by using suction to remove any blood and </a:t>
            </a:r>
            <a:r>
              <a:rPr lang="en-NZ" kern="100"/>
              <a:t>by </a:t>
            </a:r>
            <a:r>
              <a:rPr lang="en-NZ" kern="100">
                <a:effectLst/>
              </a:rPr>
              <a:t>opening the airway using a jaw thrust manoeuvre. Place an oral airway as needed but do not use a nasopharyngeal airway if there is facial trauma. </a:t>
            </a:r>
            <a:r>
              <a:rPr lang="en-NZ" kern="100"/>
              <a:t>Maintain spine immobilisation. </a:t>
            </a:r>
            <a:r>
              <a:rPr lang="en-NZ" kern="100">
                <a:effectLst/>
              </a:rPr>
              <a:t>Trauma patients with airway obstruction should be handed over or transferred rapidly to an advanced provider capable of advanced airway management or surgical intervention.</a:t>
            </a:r>
            <a:r>
              <a:rPr lang="en-NZ" kern="100"/>
              <a:t> </a:t>
            </a:r>
            <a:endParaRPr lang="en-NZ" kern="100">
              <a:effectLst/>
            </a:endParaRPr>
          </a:p>
          <a:p>
            <a:pPr indent="-210312">
              <a:lnSpc>
                <a:spcPct val="100000"/>
              </a:lnSpc>
              <a:spcBef>
                <a:spcPts val="400"/>
              </a:spcBef>
            </a:pPr>
            <a:endParaRPr lang="en-US" sz="19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416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NZ" sz="1800" kern="100">
                <a:effectLst/>
                <a:latin typeface="Calibri" panose="020F0502020204030204" pitchFamily="34" charset="0"/>
                <a:ea typeface="Calibri" panose="020F0502020204030204" pitchFamily="34" charset="0"/>
                <a:cs typeface="Calibri" panose="020F0502020204030204" pitchFamily="34" charset="0"/>
              </a:rPr>
              <a:t>Life-threatening conditions must be recognised early in order to save the lives of patients. </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endParaRPr lang="en-NZ" sz="18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NZ" sz="1800" kern="100">
                <a:effectLst/>
                <a:latin typeface="Calibri" panose="020F0502020204030204" pitchFamily="34" charset="0"/>
                <a:ea typeface="Calibri" panose="020F0502020204030204" pitchFamily="34" charset="0"/>
                <a:cs typeface="Calibri" panose="020F0502020204030204" pitchFamily="34" charset="0"/>
              </a:rPr>
              <a:t>The ABCDE approach is used to rapidly identify life-threatening conditions, in order of the highest priority to manage. </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endParaRPr lang="en-NZ" sz="18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NZ" sz="1800" kern="100">
                <a:effectLst/>
                <a:latin typeface="Calibri" panose="020F0502020204030204" pitchFamily="34" charset="0"/>
                <a:ea typeface="Calibri" panose="020F0502020204030204" pitchFamily="34" charset="0"/>
                <a:cs typeface="Calibri" panose="020F0502020204030204" pitchFamily="34" charset="0"/>
              </a:rPr>
              <a:t>The most critical interventions are performed first, and it is important to fix identified problems before moving on. </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endParaRPr lang="en-NZ" sz="18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NZ" sz="1800" kern="100">
                <a:effectLst/>
                <a:latin typeface="Calibri" panose="020F0502020204030204" pitchFamily="34" charset="0"/>
                <a:ea typeface="Calibri" panose="020F0502020204030204" pitchFamily="34" charset="0"/>
                <a:cs typeface="Calibri" panose="020F0502020204030204" pitchFamily="34" charset="0"/>
              </a:rPr>
              <a:t>Following the ABCDE approach ensures that the airway stays open and that breathing and circulation are adequate to deliver oxygen to the body. </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endParaRPr lang="en-NZ" sz="18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NZ" sz="1800" kern="100">
                <a:effectLst/>
                <a:latin typeface="Calibri" panose="020F0502020204030204" pitchFamily="34" charset="0"/>
                <a:ea typeface="Calibri" panose="020F0502020204030204" pitchFamily="34" charset="0"/>
                <a:cs typeface="Calibri" panose="020F0502020204030204" pitchFamily="34" charset="0"/>
              </a:rPr>
              <a:t>Every patient is approached in the same, systematic way and healthcare providers can use the common language of ABCDE in communication. </a:t>
            </a:r>
            <a:endParaRPr lang="en-CH" sz="1800" kern="100">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spcBef>
                <a:spcPts val="0"/>
              </a:spcBef>
              <a:buClr>
                <a:schemeClr val="dk1"/>
              </a:buClr>
              <a:buSzPct val="25000"/>
              <a:buFont typeface="Arial"/>
              <a:buNone/>
            </a:pPr>
            <a:endParaRPr lang="en-US"/>
          </a:p>
          <a:p>
            <a:pPr marL="0" marR="0" lvl="0" indent="0" algn="l" rtl="0">
              <a:spcBef>
                <a:spcPts val="0"/>
              </a:spcBef>
              <a:buClr>
                <a:schemeClr val="dk1"/>
              </a:buClr>
              <a:buSzPct val="25000"/>
              <a:buFont typeface="Arial"/>
              <a:buNone/>
            </a:pPr>
            <a:endParaRPr lang="en-US"/>
          </a:p>
          <a:p>
            <a:pPr marL="0" marR="0" lvl="0" indent="0" algn="l" rtl="0">
              <a:lnSpc>
                <a:spcPct val="90000"/>
              </a:lnSpc>
              <a:spcBef>
                <a:spcPts val="1000"/>
              </a:spcBef>
              <a:spcAft>
                <a:spcPts val="0"/>
              </a:spcAft>
              <a:buNone/>
            </a:pPr>
            <a:endParaRPr lang="en-US">
              <a:latin typeface="Calibri" charset="0"/>
              <a:ea typeface="Calibri" charset="0"/>
              <a:cs typeface="Calibri" charset="0"/>
            </a:endParaRPr>
          </a:p>
          <a:p>
            <a:pPr marL="0" marR="0" lvl="0" indent="0" algn="l" rtl="0">
              <a:spcBef>
                <a:spcPts val="0"/>
              </a:spcBef>
              <a:buClr>
                <a:schemeClr val="dk1"/>
              </a:buClr>
              <a:buSzPct val="25000"/>
              <a:buFont typeface="Arial"/>
              <a:buNone/>
            </a:pPr>
            <a:endParaRPr lang="en-US" b="1"/>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24643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914400">
              <a:lnSpc>
                <a:spcPct val="100000"/>
              </a:lnSpc>
              <a:spcBef>
                <a:spcPts val="0"/>
              </a:spcBef>
              <a:buNone/>
              <a:tabLst/>
              <a:defRPr/>
            </a:pPr>
            <a:r>
              <a:rPr lang="en-NZ"/>
              <a:t>Reassess</a:t>
            </a:r>
            <a:endParaRPr lang="en-US"/>
          </a:p>
          <a:p>
            <a:pPr>
              <a:defRPr/>
            </a:pPr>
            <a:r>
              <a:rPr lang="en-NZ"/>
              <a:t>For any abnormal airway sounds, </a:t>
            </a:r>
            <a:r>
              <a:rPr lang="en-NZ" u="sng"/>
              <a:t>reassess</a:t>
            </a:r>
            <a:r>
              <a:rPr lang="en-NZ"/>
              <a:t> the airway </a:t>
            </a:r>
            <a:r>
              <a:rPr lang="en-NZ" u="sng"/>
              <a:t>frequently</a:t>
            </a:r>
            <a:r>
              <a:rPr lang="en-NZ"/>
              <a:t> as partial obstruction might worsen to completely block the airway. </a:t>
            </a:r>
            <a:endParaRPr lang="en-US"/>
          </a:p>
          <a:p>
            <a:pPr marL="0" marR="0" lvl="0" indent="0" algn="l" defTabSz="914400">
              <a:lnSpc>
                <a:spcPct val="100000"/>
              </a:lnSpc>
              <a:spcBef>
                <a:spcPts val="0"/>
              </a:spcBef>
              <a:spcAft>
                <a:spcPts val="500"/>
              </a:spcAft>
              <a:buClrTx/>
              <a:buSzTx/>
              <a:buFontTx/>
              <a:buNone/>
              <a:tabLst/>
              <a:defRPr/>
            </a:pPr>
            <a:endParaRPr lang="en-NZ" sz="1800" kern="100">
              <a:effectLst/>
              <a:latin typeface="Calibri" panose="020F0502020204030204" pitchFamily="34" charset="0"/>
              <a:ea typeface="Calibri" panose="020F0502020204030204" pitchFamily="34" charset="0"/>
              <a:cs typeface="Calibri"/>
            </a:endParaRPr>
          </a:p>
          <a:p>
            <a:pPr marL="0" lvl="0" indent="0" rtl="0">
              <a:lnSpc>
                <a:spcPct val="100000"/>
              </a:lnSpc>
              <a:spcBef>
                <a:spcPts val="0"/>
              </a:spcBef>
              <a:spcAft>
                <a:spcPts val="500"/>
              </a:spcAft>
              <a:buNone/>
            </a:pPr>
            <a:endParaRPr lang="en-US" sz="1900">
              <a:latin typeface="Lato"/>
              <a:ea typeface="Lato"/>
              <a:cs typeface="Lato"/>
              <a:sym typeface="Lato"/>
            </a:endParaRPr>
          </a:p>
          <a:p>
            <a:pPr marL="0" lvl="0" indent="0" rtl="0">
              <a:lnSpc>
                <a:spcPct val="100000"/>
              </a:lnSpc>
              <a:spcBef>
                <a:spcPts val="0"/>
              </a:spcBef>
              <a:spcAft>
                <a:spcPts val="500"/>
              </a:spcAft>
              <a:buNone/>
            </a:pPr>
            <a:endParaRPr lang="en-US" sz="2000">
              <a:latin typeface="Lato"/>
              <a:ea typeface="Lato"/>
              <a:cs typeface="Lato"/>
              <a:sym typeface="Lato"/>
            </a:endParaRPr>
          </a:p>
          <a:p>
            <a:pPr marL="0" lvl="0" indent="0" rtl="0">
              <a:lnSpc>
                <a:spcPct val="15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50000"/>
              </a:lnSpc>
              <a:spcBef>
                <a:spcPts val="0"/>
              </a:spcBef>
              <a:spcAft>
                <a:spcPts val="500"/>
              </a:spcAft>
              <a:buNone/>
            </a:pPr>
            <a:endParaRPr lang="en-US" sz="2000">
              <a:latin typeface="Lato"/>
              <a:ea typeface="Lato"/>
              <a:cs typeface="Lato"/>
              <a:sym typeface="Lato"/>
            </a:endParaRPr>
          </a:p>
          <a:p>
            <a:pPr marL="0" lvl="0" indent="0" rtl="0">
              <a:lnSpc>
                <a:spcPct val="15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50000"/>
              </a:lnSpc>
              <a:spcBef>
                <a:spcPts val="0"/>
              </a:spcBef>
              <a:spcAft>
                <a:spcPts val="500"/>
              </a:spcAft>
              <a:buNone/>
            </a:pP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411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kern="100"/>
              <a:t>Any pneumothorax can become a tension pneumothorax. Air in the cavity between the lungs and the chest wall can collapse the lung, this </a:t>
            </a:r>
            <a:r>
              <a:rPr lang="en-US" kern="100">
                <a:effectLst/>
              </a:rPr>
              <a:t>is </a:t>
            </a:r>
            <a:r>
              <a:rPr lang="en-US" kern="100"/>
              <a:t>called a simple pneumothorax. A large pneumothorax can cause pressure – or tension – to build</a:t>
            </a:r>
            <a:r>
              <a:rPr lang="en-US" kern="100">
                <a:effectLst/>
              </a:rPr>
              <a:t>, </a:t>
            </a:r>
            <a:r>
              <a:rPr lang="en-US" kern="100"/>
              <a:t>displacing </a:t>
            </a:r>
            <a:r>
              <a:rPr lang="en-US" kern="100">
                <a:effectLst/>
              </a:rPr>
              <a:t>and </a:t>
            </a:r>
            <a:r>
              <a:rPr lang="en-US" kern="100"/>
              <a:t>blocking flow from the main vessels back </a:t>
            </a:r>
            <a:r>
              <a:rPr lang="en-US" kern="100">
                <a:effectLst/>
              </a:rPr>
              <a:t>to </a:t>
            </a:r>
            <a:r>
              <a:rPr lang="en-US" kern="100"/>
              <a:t>the heart. This causes shock and the condition of tension pneumothorax. Signs include hypotension with difficulty </a:t>
            </a:r>
            <a:r>
              <a:rPr lang="en-US" kern="100">
                <a:effectLst/>
              </a:rPr>
              <a:t>in </a:t>
            </a:r>
            <a:r>
              <a:rPr lang="en-US" kern="100"/>
              <a:t>breathing and </a:t>
            </a:r>
            <a:r>
              <a:rPr lang="en-US" kern="100">
                <a:effectLst/>
              </a:rPr>
              <a:t>any </a:t>
            </a:r>
            <a:r>
              <a:rPr lang="en-US" kern="100"/>
              <a:t>of the following: distended neck veins, absent breath sounds</a:t>
            </a:r>
            <a:r>
              <a:rPr lang="en-US" kern="100">
                <a:effectLst/>
              </a:rPr>
              <a:t>, </a:t>
            </a:r>
            <a:r>
              <a:rPr lang="en-US" kern="100"/>
              <a:t>hyperresonance on the affected side</a:t>
            </a:r>
            <a:r>
              <a:rPr lang="en-US" kern="100">
                <a:effectLst/>
              </a:rPr>
              <a:t>, or </a:t>
            </a:r>
            <a:r>
              <a:rPr lang="en-US" kern="100"/>
              <a:t>tracheal shift away from the affected side. This is a life-threatening condition</a:t>
            </a:r>
            <a:r>
              <a:rPr lang="en-US" kern="100">
                <a:effectLst/>
              </a:rPr>
              <a:t>.</a:t>
            </a:r>
            <a:r>
              <a:rPr lang="en-US" kern="100"/>
              <a:t> </a:t>
            </a:r>
            <a:endParaRPr lang="en-US" kern="100">
              <a:effectLst/>
            </a:endParaRPr>
          </a:p>
          <a:p>
            <a:pPr>
              <a:defRPr/>
            </a:pPr>
            <a:r>
              <a:rPr lang="en-US" kern="100"/>
              <a:t>Perform immediate needle decompression</a:t>
            </a:r>
            <a:r>
              <a:rPr lang="en-US" kern="100">
                <a:effectLst/>
              </a:rPr>
              <a:t>, and </a:t>
            </a:r>
            <a:r>
              <a:rPr lang="en-US" kern="100"/>
              <a:t>give oxygen </a:t>
            </a:r>
            <a:r>
              <a:rPr lang="en-US" kern="100">
                <a:effectLst/>
              </a:rPr>
              <a:t>and </a:t>
            </a:r>
            <a:r>
              <a:rPr lang="en-US" kern="100"/>
              <a:t>intravenous fluids to improve perfusion. The patient will need a chest tube</a:t>
            </a:r>
            <a:r>
              <a:rPr lang="en-US" kern="100">
                <a:effectLst/>
              </a:rPr>
              <a:t>, </a:t>
            </a:r>
            <a:r>
              <a:rPr lang="en-US" kern="100"/>
              <a:t>so arrange for rapid handover </a:t>
            </a:r>
            <a:r>
              <a:rPr lang="en-US" kern="100">
                <a:effectLst/>
              </a:rPr>
              <a:t>or </a:t>
            </a:r>
            <a:r>
              <a:rPr lang="en-US" kern="100"/>
              <a:t>transfer </a:t>
            </a:r>
            <a:r>
              <a:rPr lang="en-US" kern="100">
                <a:effectLst/>
              </a:rPr>
              <a:t>to </a:t>
            </a:r>
            <a:r>
              <a:rPr lang="en-US" kern="100"/>
              <a:t>an advanced provided capable of placing and monitoring the chest tube.  Diagnosis and management of tension pneumothorax is covered in detail in the Difficulty in Breathing lecture</a:t>
            </a:r>
            <a:r>
              <a:rPr lang="en-US" kern="100">
                <a:effectLst/>
              </a:rPr>
              <a:t>.</a:t>
            </a:r>
            <a:endParaRPr lang="en-US" kern="100">
              <a:effectLst/>
              <a:cs typeface="Calibri"/>
            </a:endParaRPr>
          </a:p>
          <a:p>
            <a:pPr marL="0" lvl="0" indent="0">
              <a:lnSpc>
                <a:spcPct val="100000"/>
              </a:lnSpc>
              <a:spcBef>
                <a:spcPts val="0"/>
              </a:spcBef>
              <a:spcAft>
                <a:spcPts val="500"/>
              </a:spcAft>
              <a:buNone/>
            </a:pPr>
            <a:endParaRPr lang="en-NZ" sz="1800" kern="100">
              <a:latin typeface="Calibri"/>
              <a:ea typeface="Lato"/>
              <a:cs typeface="Calibri"/>
            </a:endParaRPr>
          </a:p>
          <a:p>
            <a:pPr marL="0" lvl="0" indent="0" rtl="0">
              <a:lnSpc>
                <a:spcPct val="100000"/>
              </a:lnSpc>
              <a:spcBef>
                <a:spcPts val="0"/>
              </a:spcBef>
              <a:spcAft>
                <a:spcPts val="500"/>
              </a:spcAft>
              <a:buNone/>
            </a:pPr>
            <a:endParaRPr lang="en-US" sz="2000">
              <a:latin typeface="Lato"/>
              <a:ea typeface="Lato"/>
              <a:cs typeface="Lato"/>
              <a:sym typeface="Lato"/>
            </a:endParaRPr>
          </a:p>
          <a:p>
            <a:pPr marL="0" lvl="0" indent="0" rtl="0">
              <a:lnSpc>
                <a:spcPct val="15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50000"/>
              </a:lnSpc>
              <a:spcBef>
                <a:spcPts val="0"/>
              </a:spcBef>
              <a:spcAft>
                <a:spcPts val="500"/>
              </a:spcAft>
              <a:buNone/>
            </a:pPr>
            <a:endParaRPr lang="en-US" sz="2000">
              <a:latin typeface="Lato"/>
              <a:ea typeface="Lato"/>
              <a:cs typeface="Lato"/>
              <a:sym typeface="Lato"/>
            </a:endParaRPr>
          </a:p>
          <a:p>
            <a:pPr marL="0" lvl="0" indent="0" rtl="0">
              <a:lnSpc>
                <a:spcPct val="15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50000"/>
              </a:lnSpc>
              <a:spcBef>
                <a:spcPts val="0"/>
              </a:spcBef>
              <a:spcAft>
                <a:spcPts val="500"/>
              </a:spcAft>
              <a:buNone/>
            </a:pP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607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10185" algn="l" defTabSz="914400">
              <a:lnSpc>
                <a:spcPct val="100000"/>
              </a:lnSpc>
              <a:spcBef>
                <a:spcPts val="400"/>
              </a:spcBef>
              <a:spcAft>
                <a:spcPts val="0"/>
              </a:spcAft>
              <a:buNone/>
              <a:tabLst/>
              <a:defRPr/>
            </a:pPr>
            <a:r>
              <a:rPr lang="en-US" kern="100">
                <a:effectLst/>
              </a:rPr>
              <a:t>Opioid medications </a:t>
            </a:r>
            <a:r>
              <a:rPr lang="en-US" kern="100"/>
              <a:t>and drugs </a:t>
            </a:r>
            <a:r>
              <a:rPr lang="en-US" kern="100">
                <a:effectLst/>
              </a:rPr>
              <a:t>(such as morphine, pethidine, </a:t>
            </a:r>
            <a:r>
              <a:rPr lang="en-US" kern="100"/>
              <a:t>oxycodone </a:t>
            </a:r>
            <a:r>
              <a:rPr lang="en-US" kern="100">
                <a:effectLst/>
              </a:rPr>
              <a:t>and heroin) can decrease the body’s drive to breathe. Signs of slow respiratory rate, </a:t>
            </a:r>
            <a:r>
              <a:rPr lang="en-US" kern="100"/>
              <a:t>hypoxia, and </a:t>
            </a:r>
            <a:r>
              <a:rPr lang="en-US" kern="100">
                <a:effectLst/>
              </a:rPr>
              <a:t>bilateral </a:t>
            </a:r>
            <a:r>
              <a:rPr lang="en-US" kern="100"/>
              <a:t>very </a:t>
            </a:r>
            <a:r>
              <a:rPr lang="en-US" kern="100">
                <a:effectLst/>
              </a:rPr>
              <a:t>small pupils</a:t>
            </a:r>
            <a:r>
              <a:rPr lang="en-US" kern="100"/>
              <a:t> </a:t>
            </a:r>
            <a:r>
              <a:rPr lang="en-US" kern="100">
                <a:effectLst/>
              </a:rPr>
              <a:t>are seen. Naloxone reverses </a:t>
            </a:r>
            <a:r>
              <a:rPr lang="en-US" kern="100"/>
              <a:t>opiates</a:t>
            </a:r>
            <a:r>
              <a:rPr lang="en-US" kern="100">
                <a:effectLst/>
              </a:rPr>
              <a:t>, however close monitoring is </a:t>
            </a:r>
            <a:r>
              <a:rPr lang="en-US" kern="100"/>
              <a:t>needed </a:t>
            </a:r>
            <a:r>
              <a:rPr lang="en-US" kern="100">
                <a:effectLst/>
              </a:rPr>
              <a:t>as the naloxone dose may wear off before the opiate. </a:t>
            </a:r>
            <a:r>
              <a:rPr lang="en-US" kern="100"/>
              <a:t>Repeat doses of naloxone may be needed.  </a:t>
            </a:r>
            <a:r>
              <a:rPr lang="en-US" kern="100">
                <a:effectLst/>
              </a:rPr>
              <a:t>Oxygen should be provided to correct the hypoxia.</a:t>
            </a:r>
          </a:p>
          <a:p>
            <a:pPr indent="-210312">
              <a:lnSpc>
                <a:spcPct val="100000"/>
              </a:lnSpc>
              <a:spcBef>
                <a:spcPts val="400"/>
              </a:spcBef>
            </a:pPr>
            <a:endParaRPr lang="en-US" sz="1900">
              <a:latin typeface="Lato"/>
              <a:cs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721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10185" algn="l" defTabSz="914400">
              <a:lnSpc>
                <a:spcPct val="100000"/>
              </a:lnSpc>
              <a:spcBef>
                <a:spcPts val="400"/>
              </a:spcBef>
              <a:spcAft>
                <a:spcPts val="0"/>
              </a:spcAft>
              <a:buNone/>
              <a:tabLst/>
              <a:defRPr/>
            </a:pPr>
            <a:r>
              <a:rPr lang="en-US" kern="100">
                <a:effectLst/>
              </a:rPr>
              <a:t>Asthma and COPD are conditions causing spasm in the lower airways, resulting in narrowing </a:t>
            </a:r>
            <a:r>
              <a:rPr lang="en-US" kern="100"/>
              <a:t>and </a:t>
            </a:r>
            <a:r>
              <a:rPr lang="en-US" kern="100">
                <a:effectLst/>
              </a:rPr>
              <a:t>difficulty in breathing</a:t>
            </a:r>
            <a:r>
              <a:rPr lang="en-US" kern="100"/>
              <a:t>. Signs and symptoms are </a:t>
            </a:r>
            <a:r>
              <a:rPr lang="en-US" kern="100">
                <a:effectLst/>
              </a:rPr>
              <a:t>wheezing and coughing. You may see accessory muscle use. The patient may have a history of asthma or COPD, allergies </a:t>
            </a:r>
            <a:r>
              <a:rPr lang="en-US" kern="100"/>
              <a:t>or </a:t>
            </a:r>
            <a:r>
              <a:rPr lang="en-US" kern="100">
                <a:effectLst/>
              </a:rPr>
              <a:t>smoking. Bronchospasm can be life-threatening and the initial management is administration of salbutamol </a:t>
            </a:r>
            <a:r>
              <a:rPr lang="en-US" kern="100"/>
              <a:t>as soon as possible, </a:t>
            </a:r>
            <a:r>
              <a:rPr lang="en-US" kern="100">
                <a:effectLst/>
              </a:rPr>
              <a:t>to relieve the spasm in the air passages. Provide oxygen if indicated</a:t>
            </a:r>
            <a:r>
              <a:rPr lang="en-US" kern="100"/>
              <a:t> and use carefully </a:t>
            </a:r>
            <a:r>
              <a:rPr lang="en-US" kern="100">
                <a:effectLst/>
              </a:rPr>
              <a:t>in patients with COPD.</a:t>
            </a:r>
          </a:p>
          <a:p>
            <a:pPr indent="-210312">
              <a:lnSpc>
                <a:spcPct val="100000"/>
              </a:lnSpc>
              <a:spcBef>
                <a:spcPts val="400"/>
              </a:spcBef>
            </a:pPr>
            <a:endParaRPr lang="en-US" sz="1500">
              <a:latin typeface="Lato"/>
              <a:cs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2959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kern="100">
                <a:effectLst/>
              </a:rPr>
              <a:t>A </a:t>
            </a:r>
            <a:r>
              <a:rPr lang="en-US" kern="100">
                <a:effectLst/>
              </a:rPr>
              <a:t>pleural effusion occurs when fluid builds up in the space between the lung and the chest wall or diaphragm. Blood in </a:t>
            </a:r>
            <a:r>
              <a:rPr lang="en-US" kern="100"/>
              <a:t>this </a:t>
            </a:r>
            <a:r>
              <a:rPr lang="en-US" kern="100">
                <a:effectLst/>
              </a:rPr>
              <a:t>space is called a </a:t>
            </a:r>
            <a:r>
              <a:rPr lang="en-US" kern="100" err="1">
                <a:effectLst/>
              </a:rPr>
              <a:t>haemothorax</a:t>
            </a:r>
            <a:r>
              <a:rPr lang="en-US" kern="100">
                <a:effectLst/>
              </a:rPr>
              <a:t>. As the fluid or blood builds up, it limits expansion of the lungs. The patient experiences difficulty in breathing, and breath sounds are </a:t>
            </a:r>
            <a:r>
              <a:rPr lang="en-US" u="sng" kern="100">
                <a:effectLst/>
              </a:rPr>
              <a:t>decreased</a:t>
            </a:r>
            <a:r>
              <a:rPr lang="en-US" kern="100">
                <a:effectLst/>
              </a:rPr>
              <a:t> on the affected </a:t>
            </a:r>
            <a:r>
              <a:rPr lang="en-US" kern="100"/>
              <a:t>side</a:t>
            </a:r>
            <a:r>
              <a:rPr lang="en-US" kern="100">
                <a:effectLst/>
              </a:rPr>
              <a:t>. The affected side sounds </a:t>
            </a:r>
            <a:r>
              <a:rPr lang="en-US" u="sng" kern="100">
                <a:effectLst/>
              </a:rPr>
              <a:t>dull</a:t>
            </a:r>
            <a:r>
              <a:rPr lang="en-US" kern="100">
                <a:effectLst/>
              </a:rPr>
              <a:t> to percussion. </a:t>
            </a:r>
            <a:r>
              <a:rPr lang="en-US" kern="100"/>
              <a:t>With a large amount of fluid there could be tracheal shift. </a:t>
            </a:r>
            <a:endParaRPr lang="en-GB" kern="100">
              <a:effectLst/>
            </a:endParaRPr>
          </a:p>
          <a:p>
            <a:pPr>
              <a:defRPr/>
            </a:pPr>
            <a:r>
              <a:rPr lang="en-US" kern="100">
                <a:effectLst/>
              </a:rPr>
              <a:t>The initial management is to provide oxygen</a:t>
            </a:r>
            <a:r>
              <a:rPr lang="en-US" kern="100"/>
              <a:t>. Arrange</a:t>
            </a:r>
            <a:r>
              <a:rPr lang="en-US" kern="100">
                <a:effectLst/>
              </a:rPr>
              <a:t> for handover and transfer as many of these patients will need a chest tube or drainage.</a:t>
            </a:r>
            <a:endParaRPr lang="en-US" kern="100">
              <a:effectLst/>
              <a:cs typeface="Calibri"/>
            </a:endParaRPr>
          </a:p>
          <a:p>
            <a:pPr lvl="0" indent="-228600">
              <a:lnSpc>
                <a:spcPct val="100000"/>
              </a:lnSpc>
              <a:spcBef>
                <a:spcPts val="400"/>
              </a:spcBef>
              <a:buFont typeface="Lato"/>
            </a:pPr>
            <a:endParaRPr lang="en-GB" sz="1800" kern="100">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030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500"/>
              </a:spcAft>
              <a:buNone/>
              <a:tabLst/>
              <a:defRPr/>
            </a:pPr>
            <a:r>
              <a:rPr lang="en-US" kern="100">
                <a:effectLst/>
              </a:rPr>
              <a:t>If the patient </a:t>
            </a:r>
            <a:r>
              <a:rPr lang="en-US" kern="100"/>
              <a:t>is </a:t>
            </a:r>
            <a:r>
              <a:rPr lang="en-US" kern="100">
                <a:effectLst/>
              </a:rPr>
              <a:t>unconscious, has no pulse or is not breathing, follow relevant CPR protocols immediately. CPR is not covered in the Basic Emergency Care course as this is a specific area of focus.</a:t>
            </a:r>
            <a:r>
              <a:rPr lang="en-US" kern="100"/>
              <a:t> </a:t>
            </a:r>
            <a:r>
              <a:rPr lang="en-US" kern="100">
                <a:effectLst/>
              </a:rPr>
              <a:t> It is important to familiarize yourself with local protocols and undergo regular training.</a:t>
            </a:r>
          </a:p>
          <a:p>
            <a:pPr marL="0" indent="0">
              <a:lnSpc>
                <a:spcPct val="100000"/>
              </a:lnSpc>
              <a:spcBef>
                <a:spcPts val="0"/>
              </a:spcBef>
              <a:spcAft>
                <a:spcPts val="500"/>
              </a:spcAft>
              <a:buSzPct val="73684"/>
              <a:buFont typeface="Lato"/>
              <a:buNone/>
            </a:pPr>
            <a:endParaRPr lang="en-US" sz="1900" b="1">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929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kern="100">
                <a:effectLst/>
              </a:rPr>
              <a:t>Poor perfusion is the failure to deliver enough oxygen-carrying blood to the vital organs. When poor perfusion continues until organ function is affected</a:t>
            </a:r>
            <a:r>
              <a:rPr lang="en-US" kern="100"/>
              <a:t>,</a:t>
            </a:r>
            <a:r>
              <a:rPr lang="en-US" kern="100">
                <a:effectLst/>
              </a:rPr>
              <a:t> this is called shock and can lead rapidly to death. There are different causes of shock, which are covered in the Shock </a:t>
            </a:r>
            <a:r>
              <a:rPr lang="en-US" kern="100"/>
              <a:t>presentation</a:t>
            </a:r>
            <a:r>
              <a:rPr lang="en-US" kern="100">
                <a:effectLst/>
              </a:rPr>
              <a:t>.</a:t>
            </a:r>
            <a:r>
              <a:rPr lang="en-US" kern="100"/>
              <a:t> </a:t>
            </a:r>
            <a:endParaRPr lang="en-US" kern="100">
              <a:effectLst/>
            </a:endParaRPr>
          </a:p>
          <a:p>
            <a:pPr>
              <a:defRPr/>
            </a:pPr>
            <a:r>
              <a:rPr lang="en-US" kern="100">
                <a:effectLst/>
              </a:rPr>
              <a:t>On assessment you need to check for signs and symptoms of poor perfusion. These include </a:t>
            </a:r>
            <a:r>
              <a:rPr lang="en-US" kern="100"/>
              <a:t>rapid heart rate, rapid breathing, </a:t>
            </a:r>
            <a:r>
              <a:rPr lang="en-US" kern="100">
                <a:effectLst/>
              </a:rPr>
              <a:t>pale and cool skin especially in the peripheries, </a:t>
            </a:r>
            <a:r>
              <a:rPr lang="en-US" kern="100"/>
              <a:t>a </a:t>
            </a:r>
            <a:r>
              <a:rPr lang="en-US" kern="100">
                <a:effectLst/>
              </a:rPr>
              <a:t>capillary refill</a:t>
            </a:r>
            <a:r>
              <a:rPr lang="en-US" kern="100"/>
              <a:t> time more than 3 seconds</a:t>
            </a:r>
            <a:r>
              <a:rPr lang="en-US" kern="100">
                <a:effectLst/>
              </a:rPr>
              <a:t>, and </a:t>
            </a:r>
            <a:r>
              <a:rPr lang="en-US" kern="100"/>
              <a:t>sweating</a:t>
            </a:r>
            <a:r>
              <a:rPr lang="en-US" kern="100">
                <a:effectLst/>
              </a:rPr>
              <a:t>.</a:t>
            </a:r>
            <a:r>
              <a:rPr lang="en-US" kern="100"/>
              <a:t> </a:t>
            </a:r>
            <a:r>
              <a:rPr lang="en-US" kern="100">
                <a:effectLst/>
              </a:rPr>
              <a:t> Patients may feel dizzy, have anxiety, confusion or other altered mental status. </a:t>
            </a:r>
            <a:r>
              <a:rPr lang="en-US" kern="100"/>
              <a:t>Hypotension is a </a:t>
            </a:r>
            <a:r>
              <a:rPr lang="en-US" u="sng" kern="100"/>
              <a:t>late</a:t>
            </a:r>
            <a:r>
              <a:rPr lang="en-US" kern="100"/>
              <a:t> sign of poor perfusion. </a:t>
            </a:r>
            <a:r>
              <a:rPr lang="en-US" kern="100">
                <a:effectLst/>
              </a:rPr>
              <a:t>Manage the patient by lying them flat if tolerated, </a:t>
            </a:r>
            <a:r>
              <a:rPr lang="en-US" kern="100"/>
              <a:t>give </a:t>
            </a:r>
            <a:r>
              <a:rPr lang="en-US" kern="100">
                <a:effectLst/>
              </a:rPr>
              <a:t>oxygen and </a:t>
            </a:r>
            <a:r>
              <a:rPr lang="en-US" kern="100"/>
              <a:t>stop and </a:t>
            </a:r>
            <a:r>
              <a:rPr lang="en-US" kern="100">
                <a:effectLst/>
              </a:rPr>
              <a:t>control any bleeding. Give intravenous fluids and if there are signs of infection, </a:t>
            </a:r>
            <a:r>
              <a:rPr lang="en-US" kern="100"/>
              <a:t>give antibiotics. Prepare for rapid handover and transfer of the patient.</a:t>
            </a:r>
            <a:endParaRPr lang="en-US" kern="100">
              <a:cs typeface="Calibri"/>
            </a:endParaRPr>
          </a:p>
          <a:p>
            <a:pPr marL="342900" indent="-342900">
              <a:lnSpc>
                <a:spcPct val="114999"/>
              </a:lnSpc>
              <a:defRPr/>
            </a:pPr>
            <a:r>
              <a:rPr lang="en-US" sz="1800" kern="100">
                <a:latin typeface="Calibri"/>
                <a:ea typeface="Calibri" panose="020F0502020204030204" pitchFamily="34" charset="0"/>
                <a:cs typeface="Calibri"/>
              </a:rPr>
              <a:t>intravenous fluids and if there are signs of infection, </a:t>
            </a:r>
            <a:r>
              <a:rPr lang="en-US" sz="1800" kern="100">
                <a:effectLst/>
                <a:latin typeface="Calibri"/>
                <a:ea typeface="Calibri" panose="020F0502020204030204" pitchFamily="34" charset="0"/>
                <a:cs typeface="Calibri"/>
              </a:rPr>
              <a:t>start antibiotics. Prepare for rapid handover and transfer of the patient.</a:t>
            </a:r>
            <a:r>
              <a:rPr lang="en-US" sz="1800" kern="100">
                <a:latin typeface="Calibri"/>
                <a:ea typeface="Calibri" panose="020F0502020204030204" pitchFamily="34" charset="0"/>
                <a:cs typeface="Calibri"/>
              </a:rPr>
              <a:t> </a:t>
            </a:r>
            <a:endParaRPr lang="en-CH" sz="1800" kern="100">
              <a:effectLst/>
              <a:latin typeface="Calibri"/>
              <a:ea typeface="Calibri" panose="020F0502020204030204" pitchFamily="34" charset="0"/>
              <a:cs typeface="Calibri"/>
            </a:endParaRPr>
          </a:p>
          <a:p>
            <a:pPr marL="342900" indent="-342900">
              <a:lnSpc>
                <a:spcPct val="115000"/>
              </a:lnSpc>
              <a:spcBef>
                <a:spcPts val="0"/>
              </a:spcBef>
            </a:pPr>
            <a:endParaRPr lang="en-US" sz="1900" b="1">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687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kern="100">
                <a:effectLst/>
              </a:rPr>
              <a:t>If severe bleeding is not controlled, the patient can lose a significant amount of blood, which can lead to shock.</a:t>
            </a:r>
            <a:r>
              <a:rPr lang="en-GB" kern="100">
                <a:effectLst/>
              </a:rPr>
              <a:t> Blood may be lost externally from bleeding wounds or internally. A </a:t>
            </a:r>
            <a:r>
              <a:rPr lang="en-US" kern="100">
                <a:effectLst/>
              </a:rPr>
              <a:t>large quantity of blood can also be lost into the chest, pelvis, thigh, and into the abdomen, and therefore it is important to have a systematic approach to check for signs of injury and bleeding. </a:t>
            </a:r>
            <a:r>
              <a:rPr lang="en-US" kern="100"/>
              <a:t>Signs and symptoms of severe bleeding include bleeding wounds, bruising around the umbilicus or over the flanks which can be a sign of internal bleeding, vomiting blood, blood per rectum or vagina, pelvic or femur fractures or decreased breath sounds on one side. Signs of poor perfusion include hypotension, tachycardia, pale skin and diaphoresis. </a:t>
            </a:r>
            <a:endParaRPr lang="en-US" kern="100">
              <a:effectLst/>
            </a:endParaRPr>
          </a:p>
          <a:p>
            <a:pPr>
              <a:defRPr/>
            </a:pPr>
            <a:r>
              <a:rPr lang="en-US" kern="100"/>
              <a:t>The priority is to stop bleeding, and management depends on the source. </a:t>
            </a:r>
            <a:r>
              <a:rPr lang="en-US" kern="100">
                <a:effectLst/>
              </a:rPr>
              <a:t>Control external bleeding using direct pressure</a:t>
            </a:r>
            <a:r>
              <a:rPr lang="en-US" kern="100"/>
              <a:t> or </a:t>
            </a:r>
            <a:r>
              <a:rPr lang="en-US" kern="100">
                <a:effectLst/>
              </a:rPr>
              <a:t>deep wound packing </a:t>
            </a:r>
            <a:r>
              <a:rPr lang="en-US" kern="100"/>
              <a:t>if the wound is large and gaping, Use </a:t>
            </a:r>
            <a:r>
              <a:rPr lang="en-US" kern="100">
                <a:effectLst/>
              </a:rPr>
              <a:t>a tourniquet </a:t>
            </a:r>
            <a:r>
              <a:rPr lang="en-US" u="sng" kern="100"/>
              <a:t>only</a:t>
            </a:r>
            <a:r>
              <a:rPr lang="en-US" kern="100"/>
              <a:t> </a:t>
            </a:r>
            <a:r>
              <a:rPr lang="en-US" kern="100">
                <a:effectLst/>
              </a:rPr>
              <a:t>if a limb has uncontrolled bleeding </a:t>
            </a:r>
            <a:r>
              <a:rPr lang="en-US" kern="100"/>
              <a:t>not responding to direct </a:t>
            </a:r>
            <a:r>
              <a:rPr lang="en-US" kern="100">
                <a:effectLst/>
              </a:rPr>
              <a:t>pressure. Bleeding can be reduced from pelvic fractures with a binder, and from a femur fracture by splinting. Perfusion can be improved with intravenous fluids</a:t>
            </a:r>
            <a:r>
              <a:rPr lang="en-US" kern="100"/>
              <a:t>,</a:t>
            </a:r>
            <a:r>
              <a:rPr lang="en-US" kern="100">
                <a:effectLst/>
              </a:rPr>
              <a:t> but the patient must be referred for urgent blood transfusion and on-going surgical management.</a:t>
            </a:r>
            <a:endParaRPr lang="en-US" kern="100">
              <a:effectLst/>
              <a:cs typeface="Calibri"/>
            </a:endParaRPr>
          </a:p>
          <a:p>
            <a:pPr indent="-210185">
              <a:lnSpc>
                <a:spcPct val="100000"/>
              </a:lnSpc>
              <a:spcBef>
                <a:spcPts val="400"/>
              </a:spcBef>
            </a:pPr>
            <a:endParaRPr lang="en-US" sz="1800" kern="100">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4602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914400">
              <a:lnSpc>
                <a:spcPct val="100000"/>
              </a:lnSpc>
              <a:spcBef>
                <a:spcPts val="0"/>
              </a:spcBef>
              <a:spcAft>
                <a:spcPts val="0"/>
              </a:spcAft>
              <a:buNone/>
              <a:tabLst/>
              <a:defRPr/>
            </a:pPr>
            <a:r>
              <a:rPr lang="en-US" kern="100">
                <a:effectLst/>
              </a:rPr>
              <a:t>Pericardial tamponade occurs when fluid builds up in the sac around the heart. The pressure from this fluid can collapse the chambers of the heart and keep them from filling properly, limiting blood flow to the tissues and causing shock. Pericardial </a:t>
            </a:r>
            <a:r>
              <a:rPr lang="en-US" kern="100"/>
              <a:t>tamponade </a:t>
            </a:r>
            <a:r>
              <a:rPr lang="en-US" kern="100">
                <a:effectLst/>
              </a:rPr>
              <a:t>can be caused by trauma, if blood builds up in the sac around the heart. Assess the patient for signs of poor perfusion and signs of tension which include distended neck veins, muffled heart sounds and hypotension. </a:t>
            </a:r>
            <a:r>
              <a:rPr lang="en-US" kern="100"/>
              <a:t>The patient may have dizziness, confusion and altered mental status.</a:t>
            </a:r>
            <a:endParaRPr lang="en-US" kern="100">
              <a:effectLst/>
            </a:endParaRPr>
          </a:p>
          <a:p>
            <a:pPr>
              <a:defRPr/>
            </a:pPr>
            <a:r>
              <a:rPr lang="en-US" kern="100">
                <a:effectLst/>
              </a:rPr>
              <a:t>Treatment is by drainage of the fluid or blood by pericardiocentesis.</a:t>
            </a:r>
            <a:r>
              <a:rPr lang="en-US" kern="100"/>
              <a:t>  To</a:t>
            </a:r>
            <a:r>
              <a:rPr lang="en-US" kern="100">
                <a:effectLst/>
              </a:rPr>
              <a:t> counter the pressure until the fluid around the heart is drained, give intravenous fluids to ensure that as much volume as possible enters the heart. The patient must be referred rapidly to a facility capable of draining the fluid.</a:t>
            </a:r>
            <a:endParaRPr lang="en-CH"/>
          </a:p>
          <a:p>
            <a:pPr lvl="0">
              <a:spcBef>
                <a:spcPts val="0"/>
              </a:spcBef>
              <a:buNone/>
            </a:pPr>
            <a:endParaRPr lang="en-US" sz="1800" kern="10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039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kern="100" err="1">
                <a:effectLst/>
              </a:rPr>
              <a:t>Hypoglycaemia</a:t>
            </a:r>
            <a:r>
              <a:rPr lang="en-US" kern="100">
                <a:effectLst/>
              </a:rPr>
              <a:t> is a blood glucose level of less than 3.5 mmol/L. Patients with </a:t>
            </a:r>
            <a:r>
              <a:rPr lang="en-US" kern="100" err="1">
                <a:effectLst/>
              </a:rPr>
              <a:t>hypoglycaemia</a:t>
            </a:r>
            <a:r>
              <a:rPr lang="en-US" kern="100">
                <a:effectLst/>
              </a:rPr>
              <a:t> have sweating, anxiety, confusion </a:t>
            </a:r>
            <a:r>
              <a:rPr lang="en-US" kern="100"/>
              <a:t>or </a:t>
            </a:r>
            <a:r>
              <a:rPr lang="en-US" kern="100">
                <a:effectLst/>
              </a:rPr>
              <a:t>other signs of altered mental state, and may have seizures. There can be a history of diabetes, malaria or severe infection. If the person can speak and swallow</a:t>
            </a:r>
            <a:r>
              <a:rPr lang="en-US" kern="100"/>
              <a:t>,</a:t>
            </a:r>
            <a:r>
              <a:rPr lang="en-US" kern="100">
                <a:effectLst/>
              </a:rPr>
              <a:t> give oral glucose immediately. If they are unconscious</a:t>
            </a:r>
            <a:r>
              <a:rPr lang="en-US" kern="100"/>
              <a:t>,</a:t>
            </a:r>
            <a:r>
              <a:rPr lang="en-US" kern="100">
                <a:effectLst/>
              </a:rPr>
              <a:t> give intravenous glucose. Buccal glucose, </a:t>
            </a:r>
            <a:r>
              <a:rPr lang="en-US" kern="100"/>
              <a:t>given </a:t>
            </a:r>
            <a:r>
              <a:rPr lang="en-US" kern="100">
                <a:effectLst/>
              </a:rPr>
              <a:t>inside the cheek, is an alternative if intravenous glucose is not possible or available. Patients usually respond quickly to treatment with glucose.</a:t>
            </a:r>
          </a:p>
          <a:p>
            <a:pPr marL="0" lvl="0" indent="0">
              <a:spcBef>
                <a:spcPts val="0"/>
              </a:spcBef>
              <a:buFont typeface="Arial" charset="0"/>
              <a:buNone/>
            </a:pPr>
            <a:endParaRPr lang="en-US" sz="24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7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914400">
              <a:lnSpc>
                <a:spcPct val="100000"/>
              </a:lnSpc>
              <a:spcBef>
                <a:spcPts val="0"/>
              </a:spcBef>
              <a:spcAft>
                <a:spcPts val="0"/>
              </a:spcAft>
              <a:buNone/>
              <a:tabLst/>
              <a:defRPr/>
            </a:pPr>
            <a:r>
              <a:rPr lang="en-NZ" kern="100">
                <a:effectLst/>
              </a:rPr>
              <a:t>It is important to </a:t>
            </a:r>
            <a:r>
              <a:rPr lang="en-NZ" kern="100"/>
              <a:t>quickly </a:t>
            </a:r>
            <a:r>
              <a:rPr lang="en-NZ" kern="100">
                <a:effectLst/>
              </a:rPr>
              <a:t>gather any history critical to the management of the acutely ill patient, but without delaying resuscitation.</a:t>
            </a:r>
            <a:r>
              <a:rPr lang="en-NZ" kern="100"/>
              <a:t>  </a:t>
            </a:r>
            <a:r>
              <a:rPr lang="en-NZ" kern="100">
                <a:effectLst/>
              </a:rPr>
              <a:t>The ABCDE should be followed by a rapid history taking using the SAMPLE approach.</a:t>
            </a:r>
            <a:r>
              <a:rPr lang="en-US" kern="100">
                <a:effectLst/>
              </a:rPr>
              <a:t> </a:t>
            </a:r>
            <a:r>
              <a:rPr lang="en-US" kern="100"/>
              <a:t>The SAMPLE approach is </a:t>
            </a:r>
            <a:r>
              <a:rPr lang="en-US" kern="100">
                <a:effectLst/>
              </a:rPr>
              <a:t>a </a:t>
            </a:r>
            <a:r>
              <a:rPr lang="en-US" kern="100"/>
              <a:t>standard way of gathering the key history related to an illness or injury. Sources of information include: the ill/injured person, family members, friends, bystanders, or prior providers</a:t>
            </a:r>
            <a:r>
              <a:rPr lang="en-US" kern="100">
                <a:effectLst/>
              </a:rPr>
              <a:t>. </a:t>
            </a:r>
            <a:r>
              <a:rPr lang="en-US" kern="100"/>
              <a:t>SAMPLE has six parts, one </a:t>
            </a:r>
            <a:r>
              <a:rPr lang="en-US" kern="100">
                <a:effectLst/>
              </a:rPr>
              <a:t>for </a:t>
            </a:r>
            <a:r>
              <a:rPr lang="en-US" kern="100"/>
              <a:t>each letter; </a:t>
            </a:r>
            <a:r>
              <a:rPr lang="en-NZ" kern="100">
                <a:effectLst/>
              </a:rPr>
              <a:t>signs and symptoms</a:t>
            </a:r>
            <a:r>
              <a:rPr lang="en-NZ" kern="100"/>
              <a:t>, </a:t>
            </a:r>
            <a:r>
              <a:rPr lang="en-NZ" kern="100">
                <a:effectLst/>
              </a:rPr>
              <a:t>allergies</a:t>
            </a:r>
            <a:r>
              <a:rPr lang="en-NZ" kern="100"/>
              <a:t>, </a:t>
            </a:r>
            <a:r>
              <a:rPr lang="en-NZ" kern="100">
                <a:effectLst/>
              </a:rPr>
              <a:t>medications</a:t>
            </a:r>
            <a:r>
              <a:rPr lang="en-NZ" kern="100"/>
              <a:t>,</a:t>
            </a:r>
            <a:r>
              <a:rPr lang="en-NZ" kern="100">
                <a:effectLst/>
              </a:rPr>
              <a:t> past medical history and pregnancy</a:t>
            </a:r>
            <a:r>
              <a:rPr lang="en-NZ" kern="100"/>
              <a:t>, </a:t>
            </a:r>
            <a:r>
              <a:rPr lang="en-NZ" kern="100">
                <a:effectLst/>
              </a:rPr>
              <a:t>last oral intake</a:t>
            </a:r>
            <a:r>
              <a:rPr lang="en-NZ" kern="100"/>
              <a:t> and </a:t>
            </a:r>
            <a:r>
              <a:rPr lang="en-NZ" kern="100">
                <a:effectLst/>
              </a:rPr>
              <a:t>events surrounding the illness </a:t>
            </a:r>
            <a:r>
              <a:rPr lang="en-NZ" kern="100"/>
              <a:t>or </a:t>
            </a:r>
            <a:r>
              <a:rPr lang="en-NZ" kern="100">
                <a:effectLst/>
              </a:rPr>
              <a:t>injury. Using the standard SAMPLE approach allows healthcare providers to collect key information quickly and to easily communicate about acutely ill or injured patients.</a:t>
            </a:r>
            <a:r>
              <a:rPr lang="en-NZ" kern="100"/>
              <a:t> </a:t>
            </a:r>
            <a:endParaRPr lang="en-NZ" b="0" i="0" u="none" strike="noStrike" kern="100" cap="none"/>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53419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kern="100">
                <a:effectLst/>
              </a:rPr>
              <a:t>Increased pressure on the brain can occur from trauma, tumors, increased fluid, bleeding or infections. Because the skull is rigid, any swelling, fluid, or mass increases the pressure around the brain, limiting blood flow and possibly displacing brain tissue, causing death. </a:t>
            </a:r>
            <a:r>
              <a:rPr lang="en-US" kern="100"/>
              <a:t>Signs and symptoms of increased intracranial pressure include headache, seizure or convulsions, nausea, vomiting, altered mental status</a:t>
            </a:r>
            <a:r>
              <a:rPr lang="en-US" kern="100">
                <a:effectLst/>
              </a:rPr>
              <a:t>, </a:t>
            </a:r>
            <a:r>
              <a:rPr lang="en-US" kern="100"/>
              <a:t>unequal pupils or weakness on one side of the body</a:t>
            </a:r>
            <a:r>
              <a:rPr lang="en-US" kern="100">
                <a:effectLst/>
              </a:rPr>
              <a:t>.</a:t>
            </a:r>
            <a:r>
              <a:rPr lang="en-US" kern="100"/>
              <a:t> </a:t>
            </a:r>
          </a:p>
          <a:p>
            <a:pPr lvl="0" algn="l" defTabSz="914400">
              <a:lnSpc>
                <a:spcPct val="100000"/>
              </a:lnSpc>
              <a:spcBef>
                <a:spcPts val="0"/>
              </a:spcBef>
              <a:spcAft>
                <a:spcPts val="0"/>
              </a:spcAft>
              <a:buNone/>
              <a:tabLst/>
              <a:defRPr/>
            </a:pPr>
            <a:r>
              <a:rPr lang="en-US" kern="100">
                <a:effectLst/>
              </a:rPr>
              <a:t>The head of the bed can be raised to 30 degrees to relieve pressure. If trauma is suspected, maintain cervical spine immobilization and you may not be able to raise the head. </a:t>
            </a:r>
            <a:r>
              <a:rPr lang="en-US" kern="100"/>
              <a:t>If there are seizures, give a benzodiazepine and don’t forget to check and correct </a:t>
            </a:r>
            <a:r>
              <a:rPr lang="en-US" kern="100" err="1"/>
              <a:t>hypoglycaemia</a:t>
            </a:r>
            <a:r>
              <a:rPr lang="en-US" kern="100"/>
              <a:t>.  </a:t>
            </a:r>
            <a:r>
              <a:rPr lang="en-US" kern="100">
                <a:effectLst/>
              </a:rPr>
              <a:t>The pressure must be reduced as soon as possible so plan for rapid handover and transfer</a:t>
            </a:r>
            <a:endParaRPr lang="en-CH"/>
          </a:p>
          <a:p>
            <a:pPr lvl="0">
              <a:spcBef>
                <a:spcPts val="0"/>
              </a:spcBef>
              <a:buNone/>
            </a:pPr>
            <a:endParaRPr lang="en-US" sz="1800" kern="100">
              <a:latin typeface="Calibri"/>
              <a:ea typeface="Lato"/>
              <a:cs typeface="Calibri"/>
            </a:endParaRPr>
          </a:p>
          <a:p>
            <a:pPr marL="165100" lvl="0" indent="0" rtl="0">
              <a:spcBef>
                <a:spcPts val="0"/>
              </a:spcBef>
              <a:buClr>
                <a:schemeClr val="dk1"/>
              </a:buClr>
              <a:buSzPct val="100000"/>
              <a:buFont typeface="Lato"/>
              <a:buNone/>
            </a:pPr>
            <a:endParaRPr lang="en-US" sz="2400">
              <a:latin typeface="Lato"/>
              <a:ea typeface="Lato"/>
              <a:cs typeface="Lato"/>
              <a:sym typeface="Lato"/>
            </a:endParaRPr>
          </a:p>
          <a:p>
            <a:pPr marL="0" lvl="0" indent="0">
              <a:spcBef>
                <a:spcPts val="0"/>
              </a:spcBef>
              <a:buFont typeface="Arial" charset="0"/>
              <a:buNone/>
            </a:pPr>
            <a:endParaRPr lang="en-US" sz="2400"/>
          </a:p>
          <a:p>
            <a:pPr marL="0" lvl="0" indent="0">
              <a:spcBef>
                <a:spcPts val="0"/>
              </a:spcBef>
              <a:buFont typeface="Arial" charset="0"/>
              <a:buNone/>
            </a:pPr>
            <a:endParaRPr lang="en-US" sz="24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5108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GB" kern="100">
                <a:effectLst/>
              </a:rPr>
              <a:t>There are many causes of seizures</a:t>
            </a:r>
            <a:r>
              <a:rPr lang="en-GB" kern="100"/>
              <a:t>,</a:t>
            </a:r>
            <a:r>
              <a:rPr lang="en-GB" kern="100">
                <a:effectLst/>
              </a:rPr>
              <a:t> including trauma. During an active seizure patients can have repetitive movements, a fixed gaze to one side, a rhythmically alternating gaze or be unresponsive. The patient may bite their tongue and be incontinent of urine. Confusion after a seizure can resolve over minutes to hours. The goal in managing a seizure is to prevent hypoxia and injury. Protect the seizing patient </a:t>
            </a:r>
            <a:r>
              <a:rPr lang="en-GB" kern="100"/>
              <a:t>from </a:t>
            </a:r>
            <a:r>
              <a:rPr lang="en-GB" kern="100">
                <a:effectLst/>
              </a:rPr>
              <a:t>falls and from any hazardous objects</a:t>
            </a:r>
            <a:r>
              <a:rPr lang="en-GB" kern="100"/>
              <a:t> around them</a:t>
            </a:r>
            <a:r>
              <a:rPr lang="en-GB" kern="100">
                <a:effectLst/>
              </a:rPr>
              <a:t>. </a:t>
            </a:r>
            <a:r>
              <a:rPr lang="en-GB" u="sng" kern="100">
                <a:effectLst/>
              </a:rPr>
              <a:t>Never</a:t>
            </a:r>
            <a:r>
              <a:rPr lang="en-GB" kern="100">
                <a:effectLst/>
              </a:rPr>
              <a:t> place anything in the mouth of a person with active seizing, except to </a:t>
            </a:r>
            <a:r>
              <a:rPr lang="en-GB" kern="100"/>
              <a:t>gently </a:t>
            </a:r>
            <a:r>
              <a:rPr lang="en-GB" kern="100">
                <a:effectLst/>
              </a:rPr>
              <a:t>suction the airway.</a:t>
            </a:r>
            <a:r>
              <a:rPr lang="en-GB" kern="100"/>
              <a:t> Give </a:t>
            </a:r>
            <a:r>
              <a:rPr lang="en-GB" kern="100">
                <a:effectLst/>
              </a:rPr>
              <a:t>oxygen and check for and correct hypoglycaemia. Benzodiazepine treatment is given to stop a </a:t>
            </a:r>
            <a:r>
              <a:rPr lang="en-GB" kern="100"/>
              <a:t>seizing, </a:t>
            </a:r>
            <a:r>
              <a:rPr lang="en-GB" kern="100">
                <a:effectLst/>
              </a:rPr>
              <a:t>but it is important to monitor for slow breathing after giving. Place the patient into the recovery position if </a:t>
            </a:r>
            <a:r>
              <a:rPr lang="en-GB" kern="100"/>
              <a:t>there are </a:t>
            </a:r>
            <a:r>
              <a:rPr lang="en-GB" kern="100">
                <a:effectLst/>
              </a:rPr>
              <a:t>no concerns for spinal trauma. If the patient is pregnant or has recently given birth, give magnesium sulphate for eclampsia.</a:t>
            </a:r>
          </a:p>
          <a:p>
            <a:pPr lvl="0" rtl="0">
              <a:spcBef>
                <a:spcPts val="0"/>
              </a:spcBef>
              <a:buNone/>
            </a:pPr>
            <a:endParaRPr lang="en-US" sz="24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6602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a:lnSpc>
                <a:spcPct val="114999"/>
              </a:lnSpc>
              <a:spcBef>
                <a:spcPts val="0"/>
              </a:spcBef>
              <a:spcAft>
                <a:spcPts val="0"/>
              </a:spcAft>
              <a:buNone/>
              <a:tabLst/>
              <a:defRPr/>
            </a:pPr>
            <a:r>
              <a:rPr lang="en-US" kern="100">
                <a:effectLst/>
              </a:rPr>
              <a:t>Without a history of snake bite</a:t>
            </a:r>
            <a:r>
              <a:rPr lang="en-US" kern="100"/>
              <a:t>,</a:t>
            </a:r>
            <a:r>
              <a:rPr lang="en-US" kern="100">
                <a:effectLst/>
              </a:rPr>
              <a:t> the condition can be more difficult to recognize. Bite marks may be seen on the skin, or there can be surrounding oedema, blisters or bruising. Depending on the type of snake, the patient may have systemic signs of hypotension, paralysis, seizures of bleeding from wounds. The goal of managing snake bites is to limit the spread of the venom and the effects of venom on the body.</a:t>
            </a:r>
            <a:r>
              <a:rPr lang="en-US" kern="100"/>
              <a:t> </a:t>
            </a:r>
            <a:r>
              <a:rPr lang="en-US" kern="100">
                <a:effectLst/>
              </a:rPr>
              <a:t> A bitten extremity should be immobilized. If safe to do so, take a picture of the snake and send with the patient. Manage shock with IV fluids and anticipate delayed shock or airway problems. Patients should be monitored closely for deterioration and plan early for handover or transfer.</a:t>
            </a:r>
            <a:endParaRPr lang="en-GB" kern="1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8182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defRPr/>
            </a:pPr>
            <a:r>
              <a:rPr lang="en-NZ" kern="100"/>
              <a:t>The ABCDE approach </a:t>
            </a:r>
            <a:r>
              <a:rPr lang="en-NZ" kern="100">
                <a:effectLst/>
              </a:rPr>
              <a:t>is </a:t>
            </a:r>
            <a:r>
              <a:rPr lang="en-NZ" kern="100"/>
              <a:t>designed to quickly identify reversible life-threatening conditions. After finding and managing an ABCDE problem</a:t>
            </a:r>
            <a:r>
              <a:rPr lang="en-NZ" kern="100">
                <a:effectLst/>
              </a:rPr>
              <a:t>, you need to </a:t>
            </a:r>
            <a:r>
              <a:rPr lang="en-NZ" kern="100"/>
              <a:t>go back to the beginning and repeat your ABCDE assessment again. In this way you can assess the effect of </a:t>
            </a:r>
            <a:r>
              <a:rPr lang="en-NZ" kern="100">
                <a:effectLst/>
              </a:rPr>
              <a:t>your </a:t>
            </a:r>
            <a:r>
              <a:rPr lang="en-NZ" kern="100"/>
              <a:t>intervention and identify </a:t>
            </a:r>
            <a:r>
              <a:rPr lang="en-NZ" kern="100">
                <a:effectLst/>
              </a:rPr>
              <a:t>any </a:t>
            </a:r>
            <a:r>
              <a:rPr lang="en-NZ" kern="100"/>
              <a:t>new problems</a:t>
            </a:r>
            <a:r>
              <a:rPr lang="en-NZ" kern="100">
                <a:effectLst/>
              </a:rPr>
              <a:t>. </a:t>
            </a:r>
            <a:r>
              <a:rPr lang="en-NZ" kern="100"/>
              <a:t>A full set of vital signs should be checked at the end of </a:t>
            </a:r>
            <a:r>
              <a:rPr lang="en-NZ" kern="100">
                <a:effectLst/>
              </a:rPr>
              <a:t>the </a:t>
            </a:r>
            <a:r>
              <a:rPr lang="en-NZ" kern="100"/>
              <a:t>ABCDE approach</a:t>
            </a:r>
            <a:r>
              <a:rPr lang="en-NZ" kern="100">
                <a:effectLst/>
              </a:rPr>
              <a:t>, </a:t>
            </a:r>
            <a:r>
              <a:rPr lang="en-NZ" kern="100"/>
              <a:t>but do not delay ABCDE interventions</a:t>
            </a:r>
            <a:r>
              <a:rPr lang="en-NZ" kern="100">
                <a:effectLst/>
              </a:rPr>
              <a:t>. </a:t>
            </a:r>
            <a:r>
              <a:rPr lang="en-NZ" kern="100"/>
              <a:t>The ABCDE approach should be repeated with any change in patient condition, </a:t>
            </a:r>
            <a:r>
              <a:rPr lang="en-NZ" kern="100">
                <a:effectLst/>
              </a:rPr>
              <a:t>and </a:t>
            </a:r>
            <a:r>
              <a:rPr lang="en-NZ" kern="100"/>
              <a:t>ideally every 15 minutes </a:t>
            </a:r>
            <a:r>
              <a:rPr lang="en-NZ" kern="100">
                <a:effectLst/>
              </a:rPr>
              <a:t>for </a:t>
            </a:r>
            <a:r>
              <a:rPr lang="en-NZ" kern="100"/>
              <a:t>critical cases</a:t>
            </a:r>
            <a:r>
              <a:rPr lang="en-NZ" kern="100">
                <a:effectLst/>
              </a:rPr>
              <a:t>.</a:t>
            </a:r>
            <a:endParaRPr lang="en-US"/>
          </a:p>
          <a:p>
            <a:pPr marL="0" lvl="0" indent="0" rtl="0">
              <a:lnSpc>
                <a:spcPct val="100000"/>
              </a:lnSpc>
              <a:spcBef>
                <a:spcPts val="0"/>
              </a:spcBef>
              <a:spcAft>
                <a:spcPts val="500"/>
              </a:spcAft>
              <a:buNone/>
            </a:pPr>
            <a:endParaRPr lang="en-US" sz="1900">
              <a:latin typeface="Lato"/>
              <a:ea typeface="Lato"/>
              <a:cs typeface="Lato"/>
              <a:sym typeface="Lato"/>
            </a:endParaRPr>
          </a:p>
          <a:p>
            <a:pPr marL="0" lvl="0" indent="0" rtl="0">
              <a:lnSpc>
                <a:spcPct val="100000"/>
              </a:lnSpc>
              <a:spcBef>
                <a:spcPts val="0"/>
              </a:spcBef>
              <a:spcAft>
                <a:spcPts val="500"/>
              </a:spcAft>
              <a:buNone/>
            </a:pPr>
            <a:endParaRPr lang="en-US" sz="2000">
              <a:latin typeface="Lato"/>
              <a:ea typeface="Lato"/>
              <a:cs typeface="Lato"/>
              <a:sym typeface="Lato"/>
            </a:endParaRPr>
          </a:p>
          <a:p>
            <a:pPr marL="0" lvl="0" indent="0" rtl="0">
              <a:lnSpc>
                <a:spcPct val="15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50000"/>
              </a:lnSpc>
              <a:spcBef>
                <a:spcPts val="0"/>
              </a:spcBef>
              <a:spcAft>
                <a:spcPts val="500"/>
              </a:spcAft>
              <a:buNone/>
            </a:pPr>
            <a:endParaRPr lang="en-US" sz="2000">
              <a:latin typeface="Lato"/>
              <a:ea typeface="Lato"/>
              <a:cs typeface="Lato"/>
              <a:sym typeface="Lato"/>
            </a:endParaRPr>
          </a:p>
          <a:p>
            <a:pPr marL="0" lvl="0" indent="0" rtl="0">
              <a:lnSpc>
                <a:spcPct val="15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00000"/>
              </a:lnSpc>
              <a:spcBef>
                <a:spcPts val="0"/>
              </a:spcBef>
              <a:spcAft>
                <a:spcPts val="500"/>
              </a:spcAft>
              <a:buNone/>
            </a:pPr>
            <a:endParaRPr lang="en-US" sz="2400">
              <a:latin typeface="Lato"/>
              <a:ea typeface="Lato"/>
              <a:cs typeface="Lato"/>
              <a:sym typeface="Lato"/>
            </a:endParaRPr>
          </a:p>
          <a:p>
            <a:pPr marL="0" lvl="0" indent="0" rtl="0">
              <a:lnSpc>
                <a:spcPct val="150000"/>
              </a:lnSpc>
              <a:spcBef>
                <a:spcPts val="0"/>
              </a:spcBef>
              <a:spcAft>
                <a:spcPts val="500"/>
              </a:spcAft>
              <a:buNone/>
            </a:pP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7140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kern="100"/>
              <a:t>Workbook question 2: ABCDE approach [page 26 in participant workbook] </a:t>
            </a:r>
            <a:endParaRPr lang="en-US"/>
          </a:p>
          <a:p>
            <a:pPr>
              <a:defRPr/>
            </a:pPr>
            <a:r>
              <a:rPr lang="en-GB" kern="100"/>
              <a:t>Using the workbook section above, list the management for airway blocked by a foreign body. </a:t>
            </a:r>
            <a:endParaRPr lang="en-US"/>
          </a:p>
          <a:p>
            <a:pPr>
              <a:defRPr/>
            </a:pPr>
            <a:r>
              <a:rPr lang="en-GB" kern="100"/>
              <a:t>Answers: 1. Remove or suction the foreign body/fluid if possible. 2. Patients with a decreased level of consciousness may have airway obstruction due to the tongue. 3. Open the airway using a head-tilt and chin lift </a:t>
            </a:r>
            <a:r>
              <a:rPr lang="en-GB" kern="100" err="1"/>
              <a:t>maneuver</a:t>
            </a:r>
            <a:r>
              <a:rPr lang="en-GB" kern="100"/>
              <a:t> or jaw thrust (if concern for trauma); and place an oral or nasopharyngeal airway as needed. [See SKILLS} 4. These patients may also not be able to protect their airway and need to be watched for vomiting and aspiration. 5. Plan for rapid handover/transfer to advanced provider capable of advanced airway management if the obstruction cannot be removed.</a:t>
            </a:r>
            <a:endParaRPr lang="en-US">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2988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en-US"/>
              <a:t>This is the third and final part of the ABCDE approach presentation. We will look at special paediatric considerations, explore the SAMPLE history and consider patient disposition. </a:t>
            </a:r>
            <a:endParaRPr/>
          </a:p>
        </p:txBody>
      </p:sp>
      <p:sp>
        <p:nvSpPr>
          <p:cNvPr id="335" name="Google Shape;3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kern="100">
                <a:effectLst/>
              </a:rPr>
              <a:t>While the ABCDE approach is used in both adults and children, there are some aspects of assessing and managing children that are different from adults. </a:t>
            </a:r>
            <a:r>
              <a:rPr lang="en-US" kern="100"/>
              <a:t>The </a:t>
            </a:r>
            <a:r>
              <a:rPr lang="en-US" kern="100">
                <a:effectLst/>
              </a:rPr>
              <a:t>“</a:t>
            </a:r>
            <a:r>
              <a:rPr lang="en-US" kern="100" err="1">
                <a:effectLst/>
              </a:rPr>
              <a:t>Paediatric</a:t>
            </a:r>
            <a:r>
              <a:rPr lang="en-US" kern="100">
                <a:effectLst/>
              </a:rPr>
              <a:t> considerations” sections throughout the </a:t>
            </a:r>
            <a:r>
              <a:rPr lang="en-US" kern="100"/>
              <a:t>BEC manual </a:t>
            </a:r>
            <a:r>
              <a:rPr lang="en-US" kern="100">
                <a:effectLst/>
              </a:rPr>
              <a:t>highlight these differences. In the next section we will look at some special </a:t>
            </a:r>
            <a:r>
              <a:rPr lang="en-US" kern="100" err="1">
                <a:effectLst/>
              </a:rPr>
              <a:t>paediatric</a:t>
            </a:r>
            <a:r>
              <a:rPr lang="en-US" kern="100">
                <a:effectLst/>
              </a:rPr>
              <a:t> ABCDE considerations.</a:t>
            </a:r>
            <a:endParaRPr lang="en-GB" kern="100">
              <a:effectLst/>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602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14999"/>
              </a:lnSpc>
              <a:spcBef>
                <a:spcPts val="0"/>
              </a:spcBef>
              <a:spcAft>
                <a:spcPts val="0"/>
              </a:spcAft>
              <a:buNone/>
              <a:tabLst/>
              <a:defRPr/>
            </a:pPr>
            <a:r>
              <a:rPr lang="en-US" kern="100">
                <a:effectLst/>
              </a:rPr>
              <a:t>There are important anatomical differences between children and adults. Compared to adults, children have bigger tongues, shorter necks, softer airways and a larger head </a:t>
            </a:r>
            <a:r>
              <a:rPr lang="en-US" kern="100"/>
              <a:t>compared </a:t>
            </a:r>
            <a:r>
              <a:rPr lang="en-US" kern="100">
                <a:effectLst/>
              </a:rPr>
              <a:t>to the body.</a:t>
            </a:r>
            <a:r>
              <a:rPr lang="en-US" kern="100"/>
              <a:t> </a:t>
            </a:r>
            <a:r>
              <a:rPr lang="en-US" kern="100">
                <a:effectLst/>
              </a:rPr>
              <a:t> Special management is needed to accommodate these differences. Children should be placed in the ‘sniffing position’ as the tongue is bigger. Avoid over-extending or flexing the neck as the softer airway and short neck make it easier to block off the airway. Use the jaw thrust position to open the airway. Placing padding below an infant’s shoulders, as shown in the image, </a:t>
            </a:r>
            <a:r>
              <a:rPr lang="en-US" kern="100"/>
              <a:t>keeps </a:t>
            </a:r>
            <a:r>
              <a:rPr lang="en-US" kern="100">
                <a:effectLst/>
              </a:rPr>
              <a:t>the larger head in a neutral position.</a:t>
            </a:r>
            <a:r>
              <a:rPr lang="en-US" kern="100"/>
              <a:t> </a:t>
            </a:r>
            <a:r>
              <a:rPr lang="en-US" kern="100">
                <a:effectLst/>
              </a:rPr>
              <a:t> Excessive drooling, stridor, airway swelling and unwillingness to move the neck are all high-risk signs in children. Look carefully in the airway for foreign bodies, burns or obstruction, and allow the child to remain in a position of comfort.</a:t>
            </a:r>
          </a:p>
          <a:p>
            <a:pPr marL="0" lvl="0" indent="0" rtl="0">
              <a:lnSpc>
                <a:spcPct val="115000"/>
              </a:lnSpc>
              <a:spcBef>
                <a:spcPts val="0"/>
              </a:spcBef>
              <a:buNone/>
            </a:pPr>
            <a:endParaRPr lang="en-US" sz="1200" b="1">
              <a:latin typeface="Lato"/>
              <a:ea typeface="Lato"/>
              <a:cs typeface="Lato"/>
              <a:sym typeface="Lato"/>
            </a:endParaRPr>
          </a:p>
          <a:p>
            <a:pPr marL="0" lvl="0" indent="0" rtl="0">
              <a:lnSpc>
                <a:spcPct val="115000"/>
              </a:lnSpc>
              <a:spcBef>
                <a:spcPts val="0"/>
              </a:spcBef>
              <a:buNone/>
            </a:pPr>
            <a:endParaRPr lang="en-US" sz="1000"/>
          </a:p>
          <a:p>
            <a:pPr marL="0" lvl="0" indent="0" rtl="0">
              <a:lnSpc>
                <a:spcPct val="100000"/>
              </a:lnSpc>
              <a:spcBef>
                <a:spcPts val="0"/>
              </a:spcBef>
              <a:buNone/>
            </a:pPr>
            <a:endParaRPr lang="en-US" sz="1000"/>
          </a:p>
          <a:p>
            <a:pPr marL="0" lvl="0" indent="0" rtl="0">
              <a:lnSpc>
                <a:spcPct val="100000"/>
              </a:lnSpc>
              <a:spcBef>
                <a:spcPts val="0"/>
              </a:spcBef>
              <a:buNone/>
            </a:pPr>
            <a:endParaRPr lang="en-US" sz="1000"/>
          </a:p>
          <a:p>
            <a:pPr marL="0" lvl="0" indent="0" rtl="0">
              <a:lnSpc>
                <a:spcPct val="100000"/>
              </a:lnSpc>
              <a:spcBef>
                <a:spcPts val="0"/>
              </a:spcBef>
              <a:buNone/>
            </a:pPr>
            <a:endParaRPr lang="en-US" sz="10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546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50000"/>
              </a:lnSpc>
              <a:spcBef>
                <a:spcPts val="0"/>
              </a:spcBef>
              <a:spcAft>
                <a:spcPts val="500"/>
              </a:spcAft>
              <a:buNone/>
              <a:tabLst/>
              <a:defRPr/>
            </a:pPr>
            <a:r>
              <a:rPr lang="en-US" kern="100">
                <a:effectLst/>
              </a:rPr>
              <a:t>Signs of respiratory distress in children can be subtle and you need to assess carefully. Look for nasal flaring, head bobbing and grunting. Chest indrawing is a common presentation of </a:t>
            </a:r>
            <a:r>
              <a:rPr lang="en-US" kern="100" err="1">
                <a:effectLst/>
              </a:rPr>
              <a:t>paediatric</a:t>
            </a:r>
            <a:r>
              <a:rPr lang="en-US" kern="100">
                <a:effectLst/>
              </a:rPr>
              <a:t> accessory muscle use, as shown in the diagram. Here the lower chest wall goes in as the child breathes in, compared to the whole chest and abdomen moving out in normal breathing. Cyanosis results from lack of oxygen and is a danger sign. Look for blue/gray </a:t>
            </a:r>
            <a:r>
              <a:rPr lang="en-US" kern="100" err="1">
                <a:effectLst/>
              </a:rPr>
              <a:t>discolouration</a:t>
            </a:r>
            <a:r>
              <a:rPr lang="en-US" kern="100">
                <a:effectLst/>
              </a:rPr>
              <a:t> around the lips, mouth or fingertips.</a:t>
            </a:r>
            <a:endParaRPr lang="en-US"/>
          </a:p>
          <a:p>
            <a:pPr marL="0" lvl="0" indent="0" rtl="0">
              <a:lnSpc>
                <a:spcPct val="150000"/>
              </a:lnSpc>
              <a:spcBef>
                <a:spcPts val="0"/>
              </a:spcBef>
              <a:spcAft>
                <a:spcPts val="500"/>
              </a:spcAft>
              <a:buNone/>
            </a:pP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988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50000"/>
              </a:lnSpc>
              <a:spcBef>
                <a:spcPts val="0"/>
              </a:spcBef>
              <a:spcAft>
                <a:spcPts val="500"/>
              </a:spcAft>
              <a:buNone/>
              <a:tabLst/>
              <a:defRPr/>
            </a:pPr>
            <a:r>
              <a:rPr lang="en-US" kern="100">
                <a:effectLst/>
              </a:rPr>
              <a:t>When assessing a child’s breathing, listen for abnormal breath sounds, a silent chest or stridor.</a:t>
            </a:r>
            <a:r>
              <a:rPr lang="en-US" kern="100"/>
              <a:t> </a:t>
            </a:r>
            <a:r>
              <a:rPr lang="en-US" kern="100">
                <a:effectLst/>
              </a:rPr>
              <a:t> A silent chest is when there are no breath sounds when you listen to the chest and a sign of severe respiratory distress. With severe spasm and narrowing of the airways, there may be limited air movement and few breath sounds on exam. Give salbutamol and oxygen and re-assess frequently. Stridor signals severe airway compromise, and there are many possible causes. Children with stridor should be allowed to stay in a position of comfort and transferred immediately to an advanced provider. Further treatment will often include nebulized adrenaline. If immediate transfer is not possible, consider intramuscular adrenaline as per severe allergic reaction treatment.</a:t>
            </a:r>
          </a:p>
          <a:p>
            <a:pPr marL="0" lvl="0" indent="0" rtl="0">
              <a:lnSpc>
                <a:spcPct val="150000"/>
              </a:lnSpc>
              <a:spcBef>
                <a:spcPts val="0"/>
              </a:spcBef>
              <a:spcAft>
                <a:spcPts val="500"/>
              </a:spcAft>
              <a:buNone/>
            </a:pP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NZ" sz="1800" b="0" i="0">
                <a:solidFill>
                  <a:srgbClr val="000000"/>
                </a:solidFill>
                <a:effectLst/>
                <a:latin typeface="Calibri" panose="020F0502020204030204" pitchFamily="34" charset="0"/>
              </a:rPr>
              <a:t>The most important part of the approach to any ill or injured patient is keeping you, your patient and others safe. </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NZ" sz="1800" b="0" i="0">
                <a:solidFill>
                  <a:srgbClr val="000000"/>
                </a:solidFill>
                <a:effectLst/>
                <a:latin typeface="Calibri" panose="020F0502020204030204" pitchFamily="34" charset="0"/>
              </a:rPr>
              <a:t>When approaching a patient you </a:t>
            </a:r>
            <a:r>
              <a:rPr lang="en-NZ" sz="1800" b="0" i="0" u="sng">
                <a:solidFill>
                  <a:srgbClr val="000000"/>
                </a:solidFill>
                <a:effectLst/>
                <a:latin typeface="Calibri" panose="020F0502020204030204" pitchFamily="34" charset="0"/>
              </a:rPr>
              <a:t>must</a:t>
            </a:r>
            <a:r>
              <a:rPr lang="en-NZ" sz="1800" b="0" i="0">
                <a:solidFill>
                  <a:srgbClr val="000000"/>
                </a:solidFill>
                <a:effectLst/>
                <a:latin typeface="Calibri" panose="020F0502020204030204" pitchFamily="34" charset="0"/>
              </a:rPr>
              <a:t> consider scene safety </a:t>
            </a:r>
            <a:r>
              <a:rPr lang="en-NZ" sz="1800" b="0" i="0" u="sng">
                <a:solidFill>
                  <a:srgbClr val="000000"/>
                </a:solidFill>
                <a:effectLst/>
                <a:latin typeface="Calibri" panose="020F0502020204030204" pitchFamily="34" charset="0"/>
              </a:rPr>
              <a:t>first. </a:t>
            </a:r>
            <a:r>
              <a:rPr lang="en-NZ" sz="1800" b="0" i="0" u="none" strike="noStrike">
                <a:solidFill>
                  <a:srgbClr val="000000"/>
                </a:solidFill>
                <a:effectLst/>
                <a:latin typeface="Calibri" panose="020F0502020204030204" pitchFamily="34" charset="0"/>
              </a:rPr>
              <a:t>I</a:t>
            </a:r>
            <a:r>
              <a:rPr lang="en-NZ" sz="1800" b="0" i="0">
                <a:solidFill>
                  <a:srgbClr val="000000"/>
                </a:solidFill>
                <a:effectLst/>
                <a:latin typeface="Calibri" panose="020F0502020204030204" pitchFamily="34" charset="0"/>
              </a:rPr>
              <a:t>f you become ill or injured you will be unable to assist others and instead become an extra patient for other responders to treat. </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NZ" sz="1800" b="0" i="0" u="sng">
                <a:solidFill>
                  <a:srgbClr val="000000"/>
                </a:solidFill>
                <a:effectLst/>
                <a:latin typeface="Calibri" panose="020F0502020204030204" pitchFamily="34" charset="0"/>
              </a:rPr>
              <a:t>Scene safety</a:t>
            </a:r>
            <a:r>
              <a:rPr lang="en-NZ" sz="1800" b="0" i="0">
                <a:solidFill>
                  <a:srgbClr val="000000"/>
                </a:solidFill>
                <a:effectLst/>
                <a:latin typeface="Calibri" panose="020F0502020204030204" pitchFamily="34" charset="0"/>
              </a:rPr>
              <a:t> involves checking for scene hazards, violence and infectious disease risk. Hazards include fire, chemical spills and motor vehicle accidents, which could all affect your personal safety and your ability to care for the patient. </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NZ" sz="1800" b="0" i="0">
                <a:solidFill>
                  <a:srgbClr val="000000"/>
                </a:solidFill>
                <a:effectLst/>
                <a:latin typeface="Calibri" panose="020F0502020204030204" pitchFamily="34" charset="0"/>
              </a:rPr>
              <a:t>Remember to </a:t>
            </a:r>
            <a:r>
              <a:rPr lang="en-NZ" sz="1800" b="0" i="0" u="sng">
                <a:solidFill>
                  <a:srgbClr val="000000"/>
                </a:solidFill>
                <a:effectLst/>
                <a:latin typeface="Calibri" panose="020F0502020204030204" pitchFamily="34" charset="0"/>
              </a:rPr>
              <a:t>ask for help early</a:t>
            </a:r>
            <a:r>
              <a:rPr lang="en-NZ" sz="1800" b="0" i="0">
                <a:solidFill>
                  <a:srgbClr val="000000"/>
                </a:solidFill>
                <a:effectLst/>
                <a:latin typeface="Calibri" panose="020F0502020204030204" pitchFamily="34" charset="0"/>
              </a:rPr>
              <a:t> with severely ill or injured patients, multiple patients, when making arrangements for transfer or in the event of infectious outbreaks or hazardous exposures. </a:t>
            </a:r>
            <a:endParaRPr sz="1100" b="0" i="0" u="none" strike="noStrike" cap="none">
              <a:solidFill>
                <a:schemeClr val="dk1"/>
              </a:solidFill>
              <a:latin typeface="Arial"/>
              <a:ea typeface="Arial"/>
              <a:cs typeface="Arial"/>
              <a:sym typeface="Arial"/>
            </a:endParaRP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71528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14999"/>
              </a:lnSpc>
              <a:spcAft>
                <a:spcPts val="1000"/>
              </a:spcAft>
              <a:defRPr/>
            </a:pPr>
            <a:r>
              <a:rPr lang="en-US" kern="100"/>
              <a:t>Children can keep a normal blood pressure for longer than adults when in shock, so low blood pressure in a child is a sign of severe shock. To detect shock earlier, always monitor other signs of poor perfusion including poor skin pinch, sunken fontanelle, decreased urine output and altered mental status. When managing poor perfusion, consider the cause and condition of the child including nutritional status. For malnourished children both the rate and fluid administration and the types of fluid are different.</a:t>
            </a:r>
            <a:endParaRPr lang="en-US" kern="100">
              <a:effectLst/>
            </a:endParaRPr>
          </a:p>
          <a:p>
            <a:pPr marL="457200" lvl="1" indent="0">
              <a:lnSpc>
                <a:spcPct val="115000"/>
              </a:lnSpc>
              <a:spcBef>
                <a:spcPts val="0"/>
              </a:spcBef>
              <a:spcAft>
                <a:spcPts val="1000"/>
              </a:spcAft>
              <a:buNone/>
            </a:pPr>
            <a:endParaRPr lang="en-US" sz="2000" b="1">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3904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38000"/>
              </a:lnSpc>
              <a:spcBef>
                <a:spcPts val="0"/>
              </a:spcBef>
              <a:spcAft>
                <a:spcPts val="0"/>
              </a:spcAft>
              <a:buNone/>
              <a:tabLst/>
              <a:defRPr/>
            </a:pPr>
            <a:r>
              <a:rPr lang="en-US" kern="100">
                <a:effectLst/>
              </a:rPr>
              <a:t>Low blood glucose is a common cause of altered mental status in a sick child. Always check glucose if the child has seizures, or is severely unwell.</a:t>
            </a:r>
            <a:r>
              <a:rPr lang="en-US" kern="100"/>
              <a:t> </a:t>
            </a:r>
            <a:r>
              <a:rPr lang="en-US" kern="100">
                <a:effectLst/>
              </a:rPr>
              <a:t> When it is not possible to check blood glucose, give glucose and assess the response. Assessing mental status and normal </a:t>
            </a:r>
            <a:r>
              <a:rPr lang="en-US" kern="100" err="1">
                <a:effectLst/>
              </a:rPr>
              <a:t>behaviour</a:t>
            </a:r>
            <a:r>
              <a:rPr lang="en-US" kern="100">
                <a:effectLst/>
              </a:rPr>
              <a:t> in infants can be difficult, so always ask the person caring for the child if this is normal.</a:t>
            </a:r>
          </a:p>
          <a:p>
            <a:pPr marL="0" lvl="0" indent="0" rtl="0">
              <a:lnSpc>
                <a:spcPct val="138000"/>
              </a:lnSpc>
              <a:spcBef>
                <a:spcPts val="0"/>
              </a:spcBef>
              <a:buNone/>
            </a:pPr>
            <a:endParaRPr lang="en-US" sz="19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5182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38000"/>
              </a:lnSpc>
              <a:spcBef>
                <a:spcPts val="0"/>
              </a:spcBef>
              <a:spcAft>
                <a:spcPts val="0"/>
              </a:spcAft>
              <a:buNone/>
              <a:tabLst/>
              <a:defRPr/>
            </a:pPr>
            <a:r>
              <a:rPr lang="en-US" kern="100">
                <a:effectLst/>
              </a:rPr>
              <a:t>Infants and children have difficulty maintaining body temperature, and their temperature can very quickly become too high or too low. To avoid hypothermia, be sure to remove wet clothes, dry the skin, cover including the head for small children, and place infants skin-to-skin where possible. To avoid hyperthermia, remove excess clothing and unbundle tight wrapping. Adjust the room environment where possible for a more suitable temperature.</a:t>
            </a:r>
          </a:p>
          <a:p>
            <a:pPr marL="0" lvl="0" indent="0" rtl="0">
              <a:lnSpc>
                <a:spcPct val="138000"/>
              </a:lnSpc>
              <a:spcBef>
                <a:spcPts val="0"/>
              </a:spcBef>
              <a:buNone/>
            </a:pPr>
            <a:endParaRPr lang="en-US" sz="19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731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90000"/>
              </a:lnSpc>
              <a:spcBef>
                <a:spcPts val="0"/>
              </a:spcBef>
              <a:spcAft>
                <a:spcPts val="0"/>
              </a:spcAft>
              <a:buNone/>
              <a:tabLst/>
              <a:defRPr/>
            </a:pPr>
            <a:r>
              <a:rPr lang="en-US" kern="100">
                <a:effectLst/>
              </a:rPr>
              <a:t>In addition to performing a thorough ABCDE approach, all </a:t>
            </a:r>
            <a:r>
              <a:rPr lang="en-US" kern="100" err="1">
                <a:effectLst/>
              </a:rPr>
              <a:t>paediatric</a:t>
            </a:r>
            <a:r>
              <a:rPr lang="en-US" kern="100">
                <a:effectLst/>
              </a:rPr>
              <a:t> patients should be evaluated for the presence of danger signs. Children with danger signs need urgent attention and referral/ handover to a provider able to </a:t>
            </a:r>
            <a:r>
              <a:rPr lang="en-US" kern="100"/>
              <a:t>give </a:t>
            </a:r>
            <a:r>
              <a:rPr lang="en-US" kern="100">
                <a:effectLst/>
              </a:rPr>
              <a:t>advanced </a:t>
            </a:r>
            <a:r>
              <a:rPr lang="en-US" kern="100" err="1">
                <a:effectLst/>
              </a:rPr>
              <a:t>paediatric</a:t>
            </a:r>
            <a:r>
              <a:rPr lang="en-US" kern="100">
                <a:effectLst/>
              </a:rPr>
              <a:t> care. </a:t>
            </a:r>
            <a:r>
              <a:rPr lang="en-US" kern="100" err="1">
                <a:effectLst/>
              </a:rPr>
              <a:t>Paediatric</a:t>
            </a:r>
            <a:r>
              <a:rPr lang="en-US" kern="100">
                <a:effectLst/>
              </a:rPr>
              <a:t> danger signs include signs of airway obstruction such as stridor, drooling and unable to swallow saliva. Increased effort of breathing and cyanosis are danger signs. Altered mental status including lethargy or unusual sleepiness, confusion, disorientation, moving only when stimulated or no movement at all. This is any other score on AVPU than A. Check if the child is not feeding well</a:t>
            </a:r>
            <a:r>
              <a:rPr lang="en-US" kern="100"/>
              <a:t>,</a:t>
            </a:r>
            <a:r>
              <a:rPr lang="en-US" kern="100">
                <a:effectLst/>
              </a:rPr>
              <a:t> or cannot drink or breastfeed, or is vomiting. Seizures and hypothermia are other danger signs</a:t>
            </a:r>
            <a:r>
              <a:rPr lang="en-US" kern="100"/>
              <a:t> as is low body temperature</a:t>
            </a:r>
            <a:r>
              <a:rPr lang="en-US" kern="100">
                <a:effectLst/>
              </a:rPr>
              <a:t>. </a:t>
            </a:r>
            <a:r>
              <a:rPr lang="en-US" kern="100"/>
              <a:t>There is a special Basic Emergency </a:t>
            </a:r>
            <a:r>
              <a:rPr lang="en-US" kern="100" err="1">
                <a:effectLst/>
              </a:rPr>
              <a:t>Quickcard</a:t>
            </a:r>
            <a:r>
              <a:rPr lang="en-US" kern="100">
                <a:effectLst/>
              </a:rPr>
              <a:t> for reference </a:t>
            </a:r>
            <a:r>
              <a:rPr lang="en-US" kern="100"/>
              <a:t>which lists the </a:t>
            </a:r>
            <a:r>
              <a:rPr lang="en-US" kern="100">
                <a:effectLst/>
              </a:rPr>
              <a:t>danger signs.</a:t>
            </a:r>
          </a:p>
          <a:p>
            <a:pPr marL="0" marR="0" lvl="0" indent="0" algn="l" rtl="0">
              <a:lnSpc>
                <a:spcPct val="90000"/>
              </a:lnSpc>
              <a:spcBef>
                <a:spcPts val="0"/>
              </a:spcBef>
              <a:spcAft>
                <a:spcPts val="0"/>
              </a:spcAft>
              <a:buClr>
                <a:schemeClr val="dk1"/>
              </a:buClr>
              <a:buSzPct val="25000"/>
              <a:buFont typeface="Arial"/>
              <a:buNone/>
            </a:pPr>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2322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kern="100"/>
              <a:t>Workbook question 3: ABCDE approach [page 30 in participant workbook] </a:t>
            </a:r>
            <a:endParaRPr lang="en-US"/>
          </a:p>
          <a:p>
            <a:pPr>
              <a:defRPr/>
            </a:pPr>
            <a:r>
              <a:rPr lang="en-US" kern="100"/>
              <a:t>Using the workbook section above, list one of each of the following: </a:t>
            </a:r>
            <a:endParaRPr lang="en-US"/>
          </a:p>
          <a:p>
            <a:pPr>
              <a:defRPr/>
            </a:pPr>
            <a:r>
              <a:rPr lang="en-US" kern="100"/>
              <a:t>A pediatric airway consideration </a:t>
            </a:r>
            <a:endParaRPr lang="en-US">
              <a:ea typeface="Calibri"/>
              <a:cs typeface="Calibri"/>
            </a:endParaRPr>
          </a:p>
          <a:p>
            <a:pPr>
              <a:defRPr/>
            </a:pPr>
            <a:r>
              <a:rPr lang="en-US" kern="100"/>
              <a:t>Answers: • Shorter necks with airways that are softer and easier to block off. • Bigger tongue as compared to airway size. • A larger head compared to the rest of the body. A pediatric breathing consideration Answers: • Children display difficulties in breathing in different ways than adults: o Retractions o Nasal flaring o Head bobbing o Grunting o Chest indrawing • CYANOSIS, a blue/gray discoloration around the lips, mouth, or fingertips, is due to lack of oxygen and is a danger sign. • CHEST INDRAWING is a common presentation of pediatric accessory muscle use.</a:t>
            </a:r>
            <a:endParaRPr lang="en-US" kern="100">
              <a:ea typeface="Calibri"/>
              <a:cs typeface="Calibri"/>
            </a:endParaRPr>
          </a:p>
          <a:p>
            <a:pPr>
              <a:defRPr/>
            </a:pPr>
            <a:r>
              <a:rPr lang="en-US" kern="100"/>
              <a:t>A pediatric circulation consideration Answers: • LOW BLOOD PRESSURE IN A CHILD IS A SIGN OF SEVERE SHOCK. Children are able to keep a normal blood pressure for longer than adults when in shock. • The amount of IV fluid given is different than adults. • IN MALNOURISHED CHILDREN, both the rate of fluid administration and the type of fluid used is different (we will discuss this in shock and skills). • Danger signs in children include sunken fontanelle, poor skin pinch (we will discuss this in shock and skills), lethargy, altered mental status A pediatric disability consideration Answers: • LOW BLOOD GLUCOSE is a very common cause of altered mental status in sick children. • It is sometimes difficult to determine if an infant is acting normally. The person caring for the child can often provide this information. • Seizures/convulsions. </a:t>
            </a:r>
            <a:endParaRPr lang="en-US"/>
          </a:p>
          <a:p>
            <a:pPr>
              <a:defRPr/>
            </a:pPr>
            <a:endParaRPr lang="en-US" kern="100"/>
          </a:p>
          <a:p>
            <a:pPr>
              <a:defRPr/>
            </a:pPr>
            <a:r>
              <a:rPr lang="en-US" kern="100"/>
              <a:t>A pediatric exposure consideration Answers: • INFANTS AND CHILDREN HAVE DIFFICULTY MAINTAINING THEIR TEMPERATURE and can become hypothermic (low body temperature) or hyperthermic (high body temperature) very quickly</a:t>
            </a:r>
            <a:endParaRPr lang="en-US">
              <a:ea typeface="Calibri"/>
              <a:cs typeface="Calibri"/>
            </a:endParaRPr>
          </a:p>
          <a:p>
            <a:pPr>
              <a:defRPr/>
            </a:pPr>
            <a:endParaRPr lang="en-US" kern="100">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202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kern="100">
                <a:effectLst/>
              </a:rPr>
              <a:t>To </a:t>
            </a:r>
            <a:r>
              <a:rPr lang="en-US" kern="100" err="1">
                <a:effectLst/>
              </a:rPr>
              <a:t>summarise</a:t>
            </a:r>
            <a:r>
              <a:rPr lang="en-US" kern="100">
                <a:effectLst/>
              </a:rPr>
              <a:t> the ABCDE approach, we need to work systematically through the elements of airway with cervical spine immobilization, breathing, circulation, disability and exposure, </a:t>
            </a:r>
            <a:r>
              <a:rPr lang="en-US" kern="100"/>
              <a:t>and </a:t>
            </a:r>
            <a:r>
              <a:rPr lang="en-US" kern="100">
                <a:effectLst/>
              </a:rPr>
              <a:t>intervene as soon as we detect problems. The ABCDE approach will help us identify and intervene in life-threatening conditions in a timely way.</a:t>
            </a:r>
            <a:endParaRPr lang="en-US" kern="1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914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kern="100">
                <a:effectLst/>
              </a:rPr>
              <a:t>If you find a problem with any of the ABCDE elements, you must stop, correct the problem and then go back to the beginning and reassess ABCDE again.</a:t>
            </a:r>
            <a:endParaRPr lang="en-US" kern="10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6694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defRPr/>
            </a:pPr>
            <a:r>
              <a:rPr lang="en-US" kern="100"/>
              <a:t> </a:t>
            </a:r>
            <a:r>
              <a:rPr lang="en-US" u="sng" kern="100">
                <a:effectLst/>
              </a:rPr>
              <a:t>S is for signs and symptoms</a:t>
            </a:r>
            <a:r>
              <a:rPr lang="en-US" kern="100">
                <a:effectLst/>
              </a:rPr>
              <a:t>, as reported by the patient or others. This is essential to assessment and management. </a:t>
            </a:r>
            <a:r>
              <a:rPr lang="en-US" u="sng" kern="100">
                <a:effectLst/>
              </a:rPr>
              <a:t>A is for allergies</a:t>
            </a:r>
            <a:r>
              <a:rPr lang="en-US" kern="100">
                <a:effectLst/>
              </a:rPr>
              <a:t>. It is important to be aware of medication allergies so that treatments do not cause harm. Allergies may also suggest anaphylaxis as the cause of acute symptoms. </a:t>
            </a:r>
            <a:r>
              <a:rPr lang="en-US" u="sng" kern="100">
                <a:effectLst/>
              </a:rPr>
              <a:t>M is for Medications</a:t>
            </a:r>
            <a:r>
              <a:rPr lang="en-US" kern="100">
                <a:effectLst/>
              </a:rPr>
              <a:t>. Obtain a full list of medications that the person currently takes and ask about recent medication or dose changes. These may affect treatment decisions and are important to understanding the person’s chronic conditions. </a:t>
            </a:r>
            <a:r>
              <a:rPr lang="en-US" u="sng" kern="100">
                <a:effectLst/>
              </a:rPr>
              <a:t>P is for Past medical history</a:t>
            </a:r>
            <a:r>
              <a:rPr lang="en-US" kern="100">
                <a:effectLst/>
              </a:rPr>
              <a:t>. Knowing prior medical conditions may help in understanding the current illness and may change management choices. Also ask about pregnancy. </a:t>
            </a:r>
            <a:r>
              <a:rPr lang="en-US" u="sng" kern="100">
                <a:effectLst/>
              </a:rPr>
              <a:t>L is for last oral intake</a:t>
            </a:r>
            <a:r>
              <a:rPr lang="en-US" kern="100">
                <a:effectLst/>
              </a:rPr>
              <a:t>. Record the time of last oral intake and whether solid or liquid. A full stomach increases the risk of vomiting and subsequent choking, especially with sedation or intubation that might be required for surgical procedures. </a:t>
            </a:r>
            <a:r>
              <a:rPr lang="en-US" u="sng" kern="100">
                <a:effectLst/>
              </a:rPr>
              <a:t>E is for the events</a:t>
            </a:r>
            <a:r>
              <a:rPr lang="en-US" kern="100">
                <a:effectLst/>
              </a:rPr>
              <a:t> surrounding the injury or illness. Knowing the circumstances around the injury or illness may be helpful in understanding the cause, progression and severity. With practice, the SAMPLE history becomes quick and easy to follow, and is used in communication with other healthcare providers.</a:t>
            </a:r>
            <a:endParaRPr lang="en-US"/>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49976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kern="100">
                <a:effectLst/>
              </a:rPr>
              <a:t>Workbook question 4: </a:t>
            </a:r>
            <a:r>
              <a:rPr lang="en-US" kern="100"/>
              <a:t>SAMPLE history [page 31 in participant workbook] </a:t>
            </a:r>
            <a:endParaRPr lang="en-US"/>
          </a:p>
          <a:p>
            <a:pPr>
              <a:defRPr/>
            </a:pPr>
            <a:r>
              <a:rPr lang="en-US" kern="100"/>
              <a:t>Using the </a:t>
            </a:r>
            <a:r>
              <a:rPr lang="en-US" kern="100">
                <a:effectLst/>
              </a:rPr>
              <a:t>workbook </a:t>
            </a:r>
            <a:r>
              <a:rPr lang="en-US" kern="100"/>
              <a:t>section above</a:t>
            </a:r>
            <a:r>
              <a:rPr lang="en-US" kern="100">
                <a:effectLst/>
              </a:rPr>
              <a:t>, list what the letters in SAMPLE stand for</a:t>
            </a:r>
            <a:r>
              <a:rPr lang="en-US" kern="100"/>
              <a:t>: </a:t>
            </a:r>
            <a:endParaRPr lang="en-US"/>
          </a:p>
          <a:p>
            <a:pPr>
              <a:defRPr/>
            </a:pPr>
            <a:r>
              <a:rPr lang="en-US" kern="100"/>
              <a:t>S: signs and symptoms A: allergies M: medications P: past medical history L: last oral intake E: events surrounding the injury or illness</a:t>
            </a:r>
            <a:endParaRPr lang="en-US">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6088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Disposition is the destination of the patient. If you have to intervene in any of the ABCDE categories, immediately plan for handover/ transfer to a higher level of care. Disposition is the next phase after you have completed the ABCDE approach, taken a SAMPLE history and completed a physical secondary examination based on the specific condition. A good handover summary to the next provider requires a brief identification of the patient, relevant elements of the SAMPLE history, physical examination findings, a record of interventions given, plans for care needed next and other concerns you may have. Handovers should be verbal and written.</a:t>
            </a:r>
          </a:p>
          <a:p>
            <a:endParaRPr lang="en-US" sz="1800" kern="100" baseline="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9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NZ" sz="1800" b="0" i="0">
                <a:solidFill>
                  <a:srgbClr val="000000"/>
                </a:solidFill>
                <a:effectLst/>
                <a:latin typeface="Calibri" panose="020F0502020204030204" pitchFamily="34" charset="0"/>
              </a:rPr>
              <a:t>To protect yourself from infectious risks, put on appropriate </a:t>
            </a:r>
            <a:r>
              <a:rPr lang="en-NZ" sz="1800" b="0" i="0" u="sng">
                <a:solidFill>
                  <a:srgbClr val="000000"/>
                </a:solidFill>
                <a:effectLst/>
                <a:latin typeface="Calibri" panose="020F0502020204030204" pitchFamily="34" charset="0"/>
              </a:rPr>
              <a:t>personal protective equipment</a:t>
            </a:r>
            <a:r>
              <a:rPr lang="en-NZ" sz="1800" b="0" i="0">
                <a:solidFill>
                  <a:srgbClr val="000000"/>
                </a:solidFill>
                <a:effectLst/>
                <a:latin typeface="Calibri" panose="020F0502020204030204" pitchFamily="34" charset="0"/>
              </a:rPr>
              <a:t> before assessing the patient. </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NZ" sz="1800" b="0" i="0">
                <a:solidFill>
                  <a:srgbClr val="000000"/>
                </a:solidFill>
                <a:effectLst/>
                <a:latin typeface="Calibri" panose="020F0502020204030204" pitchFamily="34" charset="0"/>
              </a:rPr>
              <a:t>Consider the appropriate personal protective equipment for each situation. This could include gloves, eye protection, a gown and mask.  </a:t>
            </a: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NZ" sz="1800" b="0" i="0">
                <a:solidFill>
                  <a:srgbClr val="000000"/>
                </a:solidFill>
                <a:effectLst/>
                <a:latin typeface="Calibri" panose="020F0502020204030204" pitchFamily="34" charset="0"/>
              </a:rPr>
              <a:t>Cleaning and decontamination is important. Use PPE and wash your hands before and after every patient contact, or use alcohol gel cleanser. Clean or disinfect surfaces and refer to local decontamination protocols for chemical exposures.  </a:t>
            </a:r>
            <a:endParaRPr sz="1100" b="0" i="0" u="none" strike="noStrike" cap="none">
              <a:solidFill>
                <a:schemeClr val="dk1"/>
              </a:solidFill>
              <a:latin typeface="Arial"/>
              <a:ea typeface="Arial"/>
              <a:cs typeface="Arial"/>
              <a:sym typeface="Arial"/>
            </a:endParaRP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16661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5855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Calibri" panose="020F0502020204030204" pitchFamily="34" charset="0"/>
              </a:rPr>
              <a:t>Slide 66: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Calibri" panose="020F0502020204030204" pitchFamily="34" charset="0"/>
              </a:rPr>
              <a:t>We are now at the end of the ABCDE module.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Calibri" panose="020F0502020204030204" pitchFamily="34" charset="0"/>
              </a:rPr>
              <a:t>Take some time to review the content of this presentation and read through the ABCDE section in your workbook.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Calibri" panose="020F0502020204030204" pitchFamily="34" charset="0"/>
              </a:rPr>
              <a:t>At the end of your workbook you will find the Basic Emergency Care </a:t>
            </a:r>
            <a:r>
              <a:rPr lang="en-US" sz="1800" kern="100" err="1">
                <a:effectLst/>
                <a:latin typeface="Calibri" panose="020F0502020204030204" pitchFamily="34" charset="0"/>
                <a:ea typeface="Calibri" panose="020F0502020204030204" pitchFamily="34" charset="0"/>
                <a:cs typeface="Calibri" panose="020F0502020204030204" pitchFamily="34" charset="0"/>
              </a:rPr>
              <a:t>Quickcards</a:t>
            </a:r>
            <a:r>
              <a:rPr lang="en-US" sz="1800" kern="100">
                <a:effectLst/>
                <a:latin typeface="Calibri" panose="020F0502020204030204" pitchFamily="34" charset="0"/>
                <a:ea typeface="Calibri" panose="020F0502020204030204" pitchFamily="34" charset="0"/>
                <a:cs typeface="Calibri" panose="020F0502020204030204" pitchFamily="34" charset="0"/>
              </a:rPr>
              <a:t> which </a:t>
            </a:r>
            <a:r>
              <a:rPr lang="en-US" sz="1800" kern="100" err="1">
                <a:effectLst/>
                <a:latin typeface="Calibri" panose="020F0502020204030204" pitchFamily="34" charset="0"/>
                <a:ea typeface="Calibri" panose="020F0502020204030204" pitchFamily="34" charset="0"/>
                <a:cs typeface="Calibri" panose="020F0502020204030204" pitchFamily="34" charset="0"/>
              </a:rPr>
              <a:t>summarise</a:t>
            </a:r>
            <a:r>
              <a:rPr lang="en-US" sz="1800" kern="100">
                <a:effectLst/>
                <a:latin typeface="Calibri" panose="020F0502020204030204" pitchFamily="34" charset="0"/>
                <a:ea typeface="Calibri" panose="020F0502020204030204" pitchFamily="34" charset="0"/>
                <a:cs typeface="Calibri" panose="020F0502020204030204" pitchFamily="34" charset="0"/>
              </a:rPr>
              <a:t> essential information on ABCDE assessment and management.  These can be used for rapid reference. </a:t>
            </a:r>
            <a:endParaRPr lang="en-CH" sz="1800"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3338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kern="100" dirty="0">
                <a:effectLst/>
                <a:latin typeface="Calibri"/>
                <a:ea typeface="Calibri" panose="020F0502020204030204" pitchFamily="34" charset="0"/>
                <a:cs typeface="Calibri"/>
              </a:rPr>
              <a:t>This </a:t>
            </a:r>
            <a:r>
              <a:rPr lang="en-GB" sz="1800" kern="100" dirty="0" err="1">
                <a:effectLst/>
                <a:latin typeface="Calibri"/>
                <a:ea typeface="Calibri" panose="020F0502020204030204" pitchFamily="34" charset="0"/>
                <a:cs typeface="Calibri"/>
              </a:rPr>
              <a:t>Quickcard</a:t>
            </a:r>
            <a:r>
              <a:rPr lang="en-GB" sz="1800" kern="100" dirty="0">
                <a:effectLst/>
                <a:latin typeface="Calibri"/>
                <a:ea typeface="Calibri" panose="020F0502020204030204" pitchFamily="34" charset="0"/>
                <a:cs typeface="Calibri"/>
              </a:rPr>
              <a:t> summarises the ABCDE approach linking assessment findings to immediate management.</a:t>
            </a:r>
            <a:r>
              <a:rPr lang="en-GB" sz="1800" kern="100" dirty="0">
                <a:latin typeface="Calibri"/>
                <a:ea typeface="Calibri" panose="020F0502020204030204" pitchFamily="34" charset="0"/>
                <a:cs typeface="Calibri"/>
              </a:rPr>
              <a:t> </a:t>
            </a:r>
            <a:endParaRPr lang="en-GB" sz="1800" kern="100">
              <a:effectLst/>
              <a:latin typeface="Calibri"/>
              <a:ea typeface="Calibri" panose="020F0502020204030204" pitchFamily="34" charset="0"/>
              <a:cs typeface="Calibri" panose="020F0502020204030204" pitchFamily="34" charset="0"/>
            </a:endParaRPr>
          </a:p>
          <a:p>
            <a:pPr>
              <a:defRPr/>
            </a:pPr>
            <a:r>
              <a:rPr lang="en-GB" sz="1800" kern="100" dirty="0">
                <a:effectLst/>
                <a:latin typeface="Calibri"/>
                <a:ea typeface="Calibri" panose="020F0502020204030204" pitchFamily="34" charset="0"/>
                <a:cs typeface="Calibri"/>
              </a:rPr>
              <a:t>For example if wheeze is a breathing assessment finding, then the immediate management is to give salbutamol, and if concern for anaphylaxis to give intramuscular adrenaline.</a:t>
            </a:r>
            <a:r>
              <a:rPr lang="en-GB" sz="1800" kern="100" dirty="0">
                <a:latin typeface="Calibri"/>
                <a:ea typeface="Calibri" panose="020F0502020204030204" pitchFamily="34" charset="0"/>
                <a:cs typeface="Calibri"/>
              </a:rPr>
              <a:t>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n-GB" sz="1800" kern="100" dirty="0">
                <a:effectLst/>
                <a:latin typeface="Calibri"/>
                <a:ea typeface="Calibri" panose="020F0502020204030204" pitchFamily="34" charset="0"/>
                <a:cs typeface="Calibri"/>
              </a:rPr>
              <a:t>Have a read through the </a:t>
            </a:r>
            <a:r>
              <a:rPr lang="en-GB" sz="1800" kern="100" dirty="0" err="1">
                <a:effectLst/>
                <a:latin typeface="Calibri"/>
                <a:ea typeface="Calibri" panose="020F0502020204030204" pitchFamily="34" charset="0"/>
                <a:cs typeface="Calibri"/>
              </a:rPr>
              <a:t>Quickcards</a:t>
            </a:r>
            <a:r>
              <a:rPr lang="en-GB" sz="1800" kern="100" dirty="0">
                <a:effectLst/>
                <a:latin typeface="Calibri"/>
                <a:ea typeface="Calibri" panose="020F0502020204030204" pitchFamily="34" charset="0"/>
                <a:cs typeface="Calibri"/>
              </a:rPr>
              <a:t> and practice using them as we go through the course.</a:t>
            </a:r>
            <a:r>
              <a:rPr lang="en-GB" sz="1800" kern="100" dirty="0">
                <a:latin typeface="Calibri"/>
                <a:ea typeface="Calibri" panose="020F0502020204030204" pitchFamily="34" charset="0"/>
                <a:cs typeface="Calibri"/>
              </a:rPr>
              <a:t> </a:t>
            </a:r>
            <a:endParaRPr lang="en-CH" sz="1800"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4390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kern="100" dirty="0">
                <a:effectLst/>
                <a:latin typeface="Calibri"/>
                <a:ea typeface="Calibri" panose="020F0502020204030204" pitchFamily="34" charset="0"/>
                <a:cs typeface="Calibri"/>
              </a:rPr>
              <a:t>This </a:t>
            </a:r>
            <a:r>
              <a:rPr lang="en-GB" sz="1800" kern="100" dirty="0" err="1">
                <a:effectLst/>
                <a:latin typeface="Calibri"/>
                <a:ea typeface="Calibri" panose="020F0502020204030204" pitchFamily="34" charset="0"/>
                <a:cs typeface="Calibri"/>
              </a:rPr>
              <a:t>Quickcard</a:t>
            </a:r>
            <a:r>
              <a:rPr lang="en-GB" sz="1800" kern="100" dirty="0">
                <a:effectLst/>
                <a:latin typeface="Calibri"/>
                <a:ea typeface="Calibri" panose="020F0502020204030204" pitchFamily="34" charset="0"/>
                <a:cs typeface="Calibri"/>
              </a:rPr>
              <a:t> summarises the ABCDE approach linking assessment findings to immediate management.</a:t>
            </a:r>
            <a:r>
              <a:rPr lang="en-GB" sz="1800" kern="100" dirty="0">
                <a:latin typeface="Calibri"/>
                <a:ea typeface="Calibri" panose="020F0502020204030204" pitchFamily="34" charset="0"/>
                <a:cs typeface="Calibri"/>
              </a:rPr>
              <a:t> </a:t>
            </a:r>
            <a:endParaRPr lang="en-US"/>
          </a:p>
          <a:p>
            <a:pPr>
              <a:defRPr/>
            </a:pPr>
            <a:r>
              <a:rPr lang="en-GB" sz="1800" kern="100" dirty="0">
                <a:effectLst/>
                <a:latin typeface="Calibri"/>
                <a:ea typeface="Calibri" panose="020F0502020204030204" pitchFamily="34" charset="0"/>
                <a:cs typeface="Calibri"/>
              </a:rPr>
              <a:t>For example if wheeze is a breathing assessment finding, then the immediate management is to give salbutamol, and if concern for anaphylaxis to give intramuscular adrenaline.</a:t>
            </a:r>
            <a:r>
              <a:rPr lang="en-GB" sz="1800" kern="100" dirty="0">
                <a:latin typeface="Calibri"/>
                <a:ea typeface="Calibri" panose="020F0502020204030204" pitchFamily="34" charset="0"/>
                <a:cs typeface="Calibri"/>
              </a:rPr>
              <a:t> </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n-GB" sz="1800" kern="100" dirty="0">
                <a:effectLst/>
                <a:latin typeface="Calibri"/>
                <a:ea typeface="Calibri" panose="020F0502020204030204" pitchFamily="34" charset="0"/>
                <a:cs typeface="Calibri"/>
              </a:rPr>
              <a:t>Have a read through the </a:t>
            </a:r>
            <a:r>
              <a:rPr lang="en-GB" sz="1800" kern="100" dirty="0" err="1">
                <a:effectLst/>
                <a:latin typeface="Calibri"/>
                <a:ea typeface="Calibri" panose="020F0502020204030204" pitchFamily="34" charset="0"/>
                <a:cs typeface="Calibri"/>
              </a:rPr>
              <a:t>Quickcards</a:t>
            </a:r>
            <a:r>
              <a:rPr lang="en-GB" sz="1800" kern="100" dirty="0">
                <a:effectLst/>
                <a:latin typeface="Calibri"/>
                <a:ea typeface="Calibri" panose="020F0502020204030204" pitchFamily="34" charset="0"/>
                <a:cs typeface="Calibri"/>
              </a:rPr>
              <a:t> and practice using them as we go through the course.</a:t>
            </a:r>
            <a:r>
              <a:rPr lang="en-GB" sz="1800" kern="100" dirty="0">
                <a:latin typeface="Calibri"/>
                <a:ea typeface="Calibri" panose="020F0502020204030204" pitchFamily="34" charset="0"/>
                <a:cs typeface="Calibri"/>
              </a:rPr>
              <a:t> </a:t>
            </a:r>
            <a:endParaRPr lang="en-CH" sz="1800" kern="100">
              <a:effectLst/>
              <a:latin typeface="Calibri" panose="020F0502020204030204" pitchFamily="34" charset="0"/>
              <a:ea typeface="Calibri" panose="020F0502020204030204" pitchFamily="34" charset="0"/>
              <a:cs typeface="Arial" panose="020B0604020202020204" pitchFamily="34" charset="0"/>
            </a:endParaRPr>
          </a:p>
          <a:p>
            <a:endParaRPr lang="en-CH"/>
          </a:p>
        </p:txBody>
      </p:sp>
      <p:sp>
        <p:nvSpPr>
          <p:cNvPr id="4" name="Slide Number Placeholder 3"/>
          <p:cNvSpPr>
            <a:spLocks noGrp="1"/>
          </p:cNvSpPr>
          <p:nvPr>
            <p:ph type="sldNum" sz="quarter" idx="5"/>
          </p:nvPr>
        </p:nvSpPr>
        <p:spPr/>
        <p:txBody>
          <a:bodyPr/>
          <a:lstStyle/>
          <a:p>
            <a:fld id="{AB394C0E-D41D-4D82-8B97-61CC9ED44A7D}" type="slidenum">
              <a:rPr lang="en-CH" smtClean="0"/>
              <a:t>73</a:t>
            </a:fld>
            <a:endParaRPr lang="en-CH"/>
          </a:p>
        </p:txBody>
      </p:sp>
    </p:spTree>
    <p:extLst>
      <p:ext uri="{BB962C8B-B14F-4D97-AF65-F5344CB8AC3E}">
        <p14:creationId xmlns:p14="http://schemas.microsoft.com/office/powerpoint/2010/main" val="14048996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kern="100" dirty="0">
                <a:latin typeface="Calibri"/>
                <a:ea typeface="Calibri" panose="020F0502020204030204" pitchFamily="34" charset="0"/>
                <a:cs typeface="Calibri"/>
              </a:rPr>
              <a:t> </a:t>
            </a:r>
            <a:r>
              <a:rPr lang="en-GB" sz="1800" kern="100" dirty="0">
                <a:effectLst/>
                <a:latin typeface="Calibri"/>
                <a:ea typeface="Calibri" panose="020F0502020204030204" pitchFamily="34" charset="0"/>
                <a:cs typeface="Calibri"/>
              </a:rPr>
              <a:t>Danger signs in children are highlighted in this table on the </a:t>
            </a:r>
            <a:r>
              <a:rPr lang="en-GB" sz="1800" kern="100" dirty="0" err="1">
                <a:effectLst/>
                <a:latin typeface="Calibri"/>
                <a:ea typeface="Calibri" panose="020F0502020204030204" pitchFamily="34" charset="0"/>
                <a:cs typeface="Calibri"/>
              </a:rPr>
              <a:t>Quickcard</a:t>
            </a:r>
            <a:r>
              <a:rPr lang="en-GB" sz="1800" kern="100" dirty="0">
                <a:effectLst/>
                <a:latin typeface="Calibri"/>
                <a:ea typeface="Calibri" panose="020F0502020204030204" pitchFamily="34" charset="0"/>
                <a:cs typeface="Calibri"/>
              </a:rPr>
              <a:t>, along with a formula for estimating weight in kilograms for children aged 1-10 years old.</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Calibri" panose="020F0502020204030204" pitchFamily="34" charset="0"/>
              <a:ea typeface="Calibri" panose="020F0502020204030204" pitchFamily="34" charset="0"/>
              <a:cs typeface="Calibri" panose="020F0502020204030204" pitchFamily="34" charset="0"/>
            </a:endParaRPr>
          </a:p>
          <a:p>
            <a:pPr>
              <a:defRPr/>
            </a:pPr>
            <a:r>
              <a:rPr lang="en-GB" sz="1800" kern="100" dirty="0">
                <a:effectLst/>
                <a:latin typeface="Calibri"/>
                <a:ea typeface="Calibri" panose="020F0502020204030204" pitchFamily="34" charset="0"/>
                <a:cs typeface="Calibri"/>
              </a:rPr>
              <a:t>This brings us to the end of the ABCDE presentation.</a:t>
            </a:r>
            <a:r>
              <a:rPr lang="en-GB" sz="1800" kern="100" dirty="0">
                <a:latin typeface="Calibri"/>
                <a:ea typeface="Calibri" panose="020F0502020204030204" pitchFamily="34" charset="0"/>
                <a:cs typeface="Calibri"/>
              </a:rPr>
              <a:t> </a:t>
            </a:r>
            <a:endParaRPr lang="en-CH" sz="1800" kern="1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H" sz="1800" kern="100">
              <a:effectLst/>
              <a:latin typeface="Calibri" panose="020F0502020204030204" pitchFamily="34" charset="0"/>
              <a:ea typeface="Calibri" panose="020F0502020204030204" pitchFamily="34" charset="0"/>
              <a:cs typeface="Arial" panose="020B0604020202020204" pitchFamily="34" charset="0"/>
            </a:endParaRPr>
          </a:p>
          <a:p>
            <a:endParaRPr lang="en-CH"/>
          </a:p>
        </p:txBody>
      </p:sp>
      <p:sp>
        <p:nvSpPr>
          <p:cNvPr id="4" name="Slide Number Placeholder 3"/>
          <p:cNvSpPr>
            <a:spLocks noGrp="1"/>
          </p:cNvSpPr>
          <p:nvPr>
            <p:ph type="sldNum" sz="quarter" idx="5"/>
          </p:nvPr>
        </p:nvSpPr>
        <p:spPr/>
        <p:txBody>
          <a:bodyPr/>
          <a:lstStyle/>
          <a:p>
            <a:fld id="{AB394C0E-D41D-4D82-8B97-61CC9ED44A7D}" type="slidenum">
              <a:rPr lang="en-CH" smtClean="0"/>
              <a:t>74</a:t>
            </a:fld>
            <a:endParaRPr lang="en-CH"/>
          </a:p>
        </p:txBody>
      </p:sp>
    </p:spTree>
    <p:extLst>
      <p:ext uri="{BB962C8B-B14F-4D97-AF65-F5344CB8AC3E}">
        <p14:creationId xmlns:p14="http://schemas.microsoft.com/office/powerpoint/2010/main" val="32715026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endParaRPr lang="en-NZ" sz="1800" kern="100" dirty="0">
              <a:effectLst/>
              <a:latin typeface="Calibri" panose="020F0502020204030204" pitchFamily="34" charset="0"/>
              <a:ea typeface="Calibri" panose="020F0502020204030204" pitchFamily="34" charset="0"/>
              <a:cs typeface="Calibri"/>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12563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defRPr/>
            </a:pPr>
            <a:r>
              <a:rPr lang="en-NZ" kern="100"/>
              <a:t>Workbook Question 1: [page 15 in participant workbook] </a:t>
            </a:r>
            <a:endParaRPr lang="en-US"/>
          </a:p>
          <a:p>
            <a:pPr>
              <a:defRPr/>
            </a:pPr>
            <a:r>
              <a:rPr lang="en-NZ" kern="100"/>
              <a:t>A person walks into your health post vomiting, bleeding from the mouth, and complaining of abdominal pain. Using the workbook section above, describe what is needed to safely approach this person: </a:t>
            </a:r>
            <a:endParaRPr lang="en-US"/>
          </a:p>
          <a:p>
            <a:pPr>
              <a:defRPr/>
            </a:pPr>
            <a:r>
              <a:rPr lang="en-NZ" kern="100"/>
              <a:t>Answers: 1. Make sure the scene is safe 2. Use personal protective equipment 3. Ask for more help if needed</a:t>
            </a:r>
            <a:endParaRPr lang="en-US">
              <a:ea typeface="Calibri"/>
              <a:cs typeface="Calibri"/>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714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NZ" sz="1800" b="0" i="0">
                <a:solidFill>
                  <a:srgbClr val="000000"/>
                </a:solidFill>
                <a:effectLst/>
                <a:latin typeface="Calibri" panose="020F0502020204030204" pitchFamily="34" charset="0"/>
              </a:rPr>
              <a:t>Here is an overview of the elements in the ABCDE approach. The order of the letters just happens to be alphabetical in English, but actually it represents the order of priority to find life-threatening conditions.  </a:t>
            </a:r>
            <a:endParaRPr lang="en-NZ" sz="2800" b="0" i="0">
              <a:solidFill>
                <a:srgbClr val="000000"/>
              </a:solidFill>
              <a:effectLst/>
              <a:latin typeface="Segoe UI" panose="020B0502040204020203" pitchFamily="34" charset="0"/>
            </a:endParaRPr>
          </a:p>
          <a:p>
            <a:pPr algn="l" rtl="0" fontAlgn="base"/>
            <a:r>
              <a:rPr lang="en-NZ" sz="1800" b="0" i="0" u="sng">
                <a:solidFill>
                  <a:srgbClr val="000000"/>
                </a:solidFill>
                <a:effectLst/>
                <a:latin typeface="Calibri" panose="020F0502020204030204" pitchFamily="34" charset="0"/>
              </a:rPr>
              <a:t>A is for airway</a:t>
            </a:r>
            <a:r>
              <a:rPr lang="en-NZ" sz="1800" b="0" i="0">
                <a:solidFill>
                  <a:srgbClr val="000000"/>
                </a:solidFill>
                <a:effectLst/>
                <a:latin typeface="Calibri" panose="020F0502020204030204" pitchFamily="34" charset="0"/>
              </a:rPr>
              <a:t>. In your approach, you need to check for and relieve any obstruction to movement of air to the lungs. A life-threatening condition affecting the airway could cause death within minutes, which is why we consider the airway first. If there is trauma, immobilise the cervical spine to prevent further injury which could be life-threatening.   </a:t>
            </a:r>
            <a:endParaRPr lang="en-NZ" sz="2800" b="0" i="0">
              <a:solidFill>
                <a:srgbClr val="000000"/>
              </a:solidFill>
              <a:effectLst/>
              <a:latin typeface="Segoe UI" panose="020B0502040204020203" pitchFamily="34" charset="0"/>
            </a:endParaRPr>
          </a:p>
          <a:p>
            <a:pPr algn="l" rtl="0" fontAlgn="base"/>
            <a:r>
              <a:rPr lang="en-NZ" sz="1800" b="0" i="0" u="sng">
                <a:solidFill>
                  <a:srgbClr val="000000"/>
                </a:solidFill>
                <a:effectLst/>
                <a:latin typeface="Calibri" panose="020F0502020204030204" pitchFamily="34" charset="0"/>
              </a:rPr>
              <a:t>B is for breathing</a:t>
            </a:r>
            <a:r>
              <a:rPr lang="en-NZ" sz="1800" b="0" i="0">
                <a:solidFill>
                  <a:srgbClr val="000000"/>
                </a:solidFill>
                <a:effectLst/>
                <a:latin typeface="Calibri" panose="020F0502020204030204" pitchFamily="34" charset="0"/>
              </a:rPr>
              <a:t>. You need to ensure there is adequate movement of air into the lungs.  </a:t>
            </a:r>
            <a:endParaRPr lang="en-NZ" sz="2800" b="0" i="0">
              <a:solidFill>
                <a:srgbClr val="000000"/>
              </a:solidFill>
              <a:effectLst/>
              <a:latin typeface="Segoe UI" panose="020B0502040204020203" pitchFamily="34" charset="0"/>
            </a:endParaRPr>
          </a:p>
          <a:p>
            <a:pPr algn="l" rtl="0" fontAlgn="base"/>
            <a:r>
              <a:rPr lang="en-NZ" sz="1800" b="0" i="0" u="sng">
                <a:solidFill>
                  <a:srgbClr val="000000"/>
                </a:solidFill>
                <a:effectLst/>
                <a:latin typeface="Calibri" panose="020F0502020204030204" pitchFamily="34" charset="0"/>
              </a:rPr>
              <a:t>C is for circulation</a:t>
            </a:r>
            <a:r>
              <a:rPr lang="en-NZ" sz="1800" b="0" i="0">
                <a:solidFill>
                  <a:srgbClr val="000000"/>
                </a:solidFill>
                <a:effectLst/>
                <a:latin typeface="Calibri" panose="020F0502020204030204" pitchFamily="34" charset="0"/>
              </a:rPr>
              <a:t>. Here, evaluate whether there is adequate perfusion to deliver oxygen to the organs, and check for signs of life-threatening bleeding. </a:t>
            </a:r>
            <a:endParaRPr lang="en-NZ" sz="2800" b="0" i="0">
              <a:solidFill>
                <a:srgbClr val="000000"/>
              </a:solidFill>
              <a:effectLst/>
              <a:latin typeface="Segoe UI" panose="020B0502040204020203" pitchFamily="34" charset="0"/>
            </a:endParaRPr>
          </a:p>
          <a:p>
            <a:pPr marL="457200" lvl="0" indent="-69850" rtl="0">
              <a:lnSpc>
                <a:spcPct val="115000"/>
              </a:lnSpc>
              <a:spcBef>
                <a:spcPts val="0"/>
              </a:spcBef>
              <a:buClr>
                <a:schemeClr val="dk1"/>
              </a:buClr>
              <a:buSzPct val="36666"/>
              <a:buFont typeface="Arial"/>
              <a:buNone/>
            </a:pPr>
            <a:endParaRPr lang="en-US" sz="1200">
              <a:latin typeface="Lato"/>
              <a:ea typeface="Lato"/>
              <a:cs typeface="Lato"/>
              <a:sym typeface="Lato"/>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913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511F8-C154-AFD5-D954-B368F85BE104}"/>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5" name="Footer Placeholder 4">
            <a:extLst>
              <a:ext uri="{FF2B5EF4-FFF2-40B4-BE49-F238E27FC236}">
                <a16:creationId xmlns:a16="http://schemas.microsoft.com/office/drawing/2014/main" id="{2B3C7668-E834-3C6A-0340-3B29A5D74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2BA68-3C0E-75AE-11D6-2256CF93C23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2" name="Picture 11">
            <a:extLst>
              <a:ext uri="{FF2B5EF4-FFF2-40B4-BE49-F238E27FC236}">
                <a16:creationId xmlns:a16="http://schemas.microsoft.com/office/drawing/2014/main" id="{BDAB7703-E988-5776-E0AB-CED75B01AF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02463"/>
            <a:ext cx="12192000" cy="4276919"/>
          </a:xfrm>
          <a:prstGeom prst="rect">
            <a:avLst/>
          </a:prstGeom>
        </p:spPr>
      </p:pic>
      <p:pic>
        <p:nvPicPr>
          <p:cNvPr id="13" name="Picture 6">
            <a:extLst>
              <a:ext uri="{FF2B5EF4-FFF2-40B4-BE49-F238E27FC236}">
                <a16:creationId xmlns:a16="http://schemas.microsoft.com/office/drawing/2014/main" id="{A3E93538-C518-DCA7-5B30-08B6BC7F8E0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0417737" y="5707792"/>
            <a:ext cx="767330" cy="764060"/>
          </a:xfrm>
          <a:prstGeom prst="rect">
            <a:avLst/>
          </a:prstGeom>
        </p:spPr>
      </p:pic>
      <p:pic>
        <p:nvPicPr>
          <p:cNvPr id="14" name="Picture 7">
            <a:extLst>
              <a:ext uri="{FF2B5EF4-FFF2-40B4-BE49-F238E27FC236}">
                <a16:creationId xmlns:a16="http://schemas.microsoft.com/office/drawing/2014/main" id="{06C4EFFF-2205-C53A-8408-26AC3B693B4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11341795" y="5707792"/>
            <a:ext cx="661523" cy="764059"/>
          </a:xfrm>
          <a:prstGeom prst="rect">
            <a:avLst/>
          </a:prstGeom>
        </p:spPr>
      </p:pic>
      <p:pic>
        <p:nvPicPr>
          <p:cNvPr id="2" name="Picture 11">
            <a:extLst>
              <a:ext uri="{FF2B5EF4-FFF2-40B4-BE49-F238E27FC236}">
                <a16:creationId xmlns:a16="http://schemas.microsoft.com/office/drawing/2014/main" id="{63473810-17D6-4E1D-D28E-3504EF93A96E}"/>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9493678" y="5708823"/>
            <a:ext cx="767331" cy="790044"/>
          </a:xfrm>
          <a:prstGeom prst="rect">
            <a:avLst/>
          </a:prstGeom>
        </p:spPr>
      </p:pic>
    </p:spTree>
    <p:extLst>
      <p:ext uri="{BB962C8B-B14F-4D97-AF65-F5344CB8AC3E}">
        <p14:creationId xmlns:p14="http://schemas.microsoft.com/office/powerpoint/2010/main" val="291379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D6ED8C2E-CBE3-3130-90A1-B9C855B79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91050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E327-A5F6-52ED-3D5C-273D8D78A5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854F92-99D3-2A7D-89F9-AD992E6E7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6412CFB-C458-5F1A-A343-CF2A50194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A1233B-F3AD-FE35-A7B4-D5BC98A40DEA}"/>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6" name="Footer Placeholder 5">
            <a:extLst>
              <a:ext uri="{FF2B5EF4-FFF2-40B4-BE49-F238E27FC236}">
                <a16:creationId xmlns:a16="http://schemas.microsoft.com/office/drawing/2014/main" id="{5CF92CAB-2395-67C2-21BF-60A82BEE2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9C2AA-B8DE-7526-C9ED-F398E2641E15}"/>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11">
            <a:extLst>
              <a:ext uri="{FF2B5EF4-FFF2-40B4-BE49-F238E27FC236}">
                <a16:creationId xmlns:a16="http://schemas.microsoft.com/office/drawing/2014/main" id="{31FBE48E-D083-1592-A771-1AF14E516A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95464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262-A431-DB25-8545-241456C762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FD8C45F-419E-7451-3284-0C0C2C82C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A00DF8-B29C-0319-9081-780A6FFCE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C3D562-D0E9-084E-980F-84D78646484F}"/>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6" name="Footer Placeholder 5">
            <a:extLst>
              <a:ext uri="{FF2B5EF4-FFF2-40B4-BE49-F238E27FC236}">
                <a16:creationId xmlns:a16="http://schemas.microsoft.com/office/drawing/2014/main" id="{45648023-6BD8-0834-3BBF-AA3B5486F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CC173-895A-E6FF-C836-F03CADC406EA}"/>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CF5042D4-C92C-62AC-F6AB-3C25B73126E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7390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A2F6-F003-24E9-DB46-6487EEE8401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D0AB3F-F5FB-ED16-A059-ECBD717101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4D6518-5B62-6199-F5DB-E05BDDE5067A}"/>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5" name="Footer Placeholder 4">
            <a:extLst>
              <a:ext uri="{FF2B5EF4-FFF2-40B4-BE49-F238E27FC236}">
                <a16:creationId xmlns:a16="http://schemas.microsoft.com/office/drawing/2014/main" id="{84143285-F879-6032-9675-5F46E885D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24FF0-0736-97D5-2DA3-25A8CADCC552}"/>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19535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D07C0-67E5-9DAA-4433-9638470A4E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7F0CE7-6C1B-8344-2D44-0535E93A96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F261CE-2AB4-48AB-0AD5-1C80EE28E48E}"/>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5" name="Footer Placeholder 4">
            <a:extLst>
              <a:ext uri="{FF2B5EF4-FFF2-40B4-BE49-F238E27FC236}">
                <a16:creationId xmlns:a16="http://schemas.microsoft.com/office/drawing/2014/main" id="{C6A6EDDF-2FB3-474F-1EC2-A11C855E5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A8EB1-2D74-9CC2-D6D1-6B20B330C14C}"/>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368864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AF318-4839-A72D-D0FB-78FF4512E9DD}"/>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3" name="Footer Placeholder 2">
            <a:extLst>
              <a:ext uri="{FF2B5EF4-FFF2-40B4-BE49-F238E27FC236}">
                <a16:creationId xmlns:a16="http://schemas.microsoft.com/office/drawing/2014/main" id="{40281815-4835-80F3-9BF3-2BC0841F84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8E7A62-CC20-6C2D-548D-4FA8B40C675C}"/>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7">
            <a:extLst>
              <a:ext uri="{FF2B5EF4-FFF2-40B4-BE49-F238E27FC236}">
                <a16:creationId xmlns:a16="http://schemas.microsoft.com/office/drawing/2014/main" id="{C121C9C0-4860-17B1-B394-9665BD09E2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11199"/>
            <a:ext cx="12192000" cy="4276919"/>
          </a:xfrm>
          <a:prstGeom prst="rect">
            <a:avLst/>
          </a:prstGeom>
        </p:spPr>
      </p:pic>
      <p:pic>
        <p:nvPicPr>
          <p:cNvPr id="7" name="Picture 11">
            <a:extLst>
              <a:ext uri="{FF2B5EF4-FFF2-40B4-BE49-F238E27FC236}">
                <a16:creationId xmlns:a16="http://schemas.microsoft.com/office/drawing/2014/main" id="{26366E9F-BA72-DA1E-CFCB-E18AE1FC022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1020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0261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4AED-563E-74A3-6848-2744F87124E9}"/>
              </a:ext>
            </a:extLst>
          </p:cNvPr>
          <p:cNvSpPr>
            <a:spLocks noGrp="1"/>
          </p:cNvSpPr>
          <p:nvPr>
            <p:ph type="title"/>
          </p:nvPr>
        </p:nvSpPr>
        <p:spPr>
          <a:xfrm>
            <a:off x="709613" y="1528848"/>
            <a:ext cx="10515600" cy="1325563"/>
          </a:xfrm>
        </p:spPr>
        <p:txBody>
          <a:bodyPr/>
          <a:lstStyle/>
          <a:p>
            <a:r>
              <a:rPr lang="en-GB"/>
              <a:t>Click to edit Master title style</a:t>
            </a:r>
            <a:endParaRPr lang="en-US"/>
          </a:p>
        </p:txBody>
      </p:sp>
      <p:pic>
        <p:nvPicPr>
          <p:cNvPr id="5" name="Picture 6">
            <a:extLst>
              <a:ext uri="{FF2B5EF4-FFF2-40B4-BE49-F238E27FC236}">
                <a16:creationId xmlns:a16="http://schemas.microsoft.com/office/drawing/2014/main" id="{8F8E0D6A-AB1E-62C5-52AD-667F75C811F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0262810" y="5668052"/>
            <a:ext cx="912021" cy="908135"/>
          </a:xfrm>
          <a:prstGeom prst="rect">
            <a:avLst/>
          </a:prstGeom>
        </p:spPr>
      </p:pic>
      <p:pic>
        <p:nvPicPr>
          <p:cNvPr id="6" name="Picture 7">
            <a:extLst>
              <a:ext uri="{FF2B5EF4-FFF2-40B4-BE49-F238E27FC236}">
                <a16:creationId xmlns:a16="http://schemas.microsoft.com/office/drawing/2014/main" id="{82A960A2-4432-4E16-7686-34CC311CCA4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1341794" y="5708823"/>
            <a:ext cx="750965" cy="867364"/>
          </a:xfrm>
          <a:prstGeom prst="rect">
            <a:avLst/>
          </a:prstGeom>
        </p:spPr>
      </p:pic>
      <p:pic>
        <p:nvPicPr>
          <p:cNvPr id="7" name="Picture 11">
            <a:extLst>
              <a:ext uri="{FF2B5EF4-FFF2-40B4-BE49-F238E27FC236}">
                <a16:creationId xmlns:a16="http://schemas.microsoft.com/office/drawing/2014/main" id="{561488D7-F4A2-FDB7-6C16-A82D5C72795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9101350" y="5605518"/>
            <a:ext cx="942763" cy="970669"/>
          </a:xfrm>
          <a:prstGeom prst="rect">
            <a:avLst/>
          </a:prstGeom>
        </p:spPr>
      </p:pic>
      <p:pic>
        <p:nvPicPr>
          <p:cNvPr id="8" name="Picture 7">
            <a:extLst>
              <a:ext uri="{FF2B5EF4-FFF2-40B4-BE49-F238E27FC236}">
                <a16:creationId xmlns:a16="http://schemas.microsoft.com/office/drawing/2014/main" id="{8345DF08-4228-8446-A665-6BC145ACB9E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621861"/>
            <a:ext cx="12192000" cy="4276919"/>
          </a:xfrm>
          <a:prstGeom prst="rect">
            <a:avLst/>
          </a:prstGeom>
        </p:spPr>
      </p:pic>
    </p:spTree>
    <p:extLst>
      <p:ext uri="{BB962C8B-B14F-4D97-AF65-F5344CB8AC3E}">
        <p14:creationId xmlns:p14="http://schemas.microsoft.com/office/powerpoint/2010/main" val="239497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430024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3E87FD-C2F2-4E13-05A0-7BF9BD9E4B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36283-3E79-3D56-58FB-D8445BA582A9}"/>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75579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03085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a:latin typeface="Atkinson Hyperlegible"/>
                <a:ea typeface="Atkinson Hyperlegible"/>
                <a:cs typeface="Atkinson Hyperlegible"/>
                <a:sym typeface="Atkinson Hyperlegible"/>
              </a:defRPr>
            </a:lvl1pPr>
            <a:lvl2pPr lvl="1">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
        <p:nvSpPr>
          <p:cNvPr id="17" name="Google Shape;1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1pPr>
            <a:lvl2pPr marL="914400" lvl="1"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2pPr>
            <a:lvl3pPr marL="1371600" lvl="2"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3pPr>
            <a:lvl4pPr marL="1828800" lvl="3"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4pPr>
            <a:lvl5pPr marL="2286000" lvl="4"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5pPr>
            <a:lvl6pPr marL="2743200" lvl="5"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6pPr>
            <a:lvl7pPr marL="3200400" lvl="6"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7pPr>
            <a:lvl8pPr marL="3657600" lvl="7"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8pPr>
            <a:lvl9pPr marL="4114800" lvl="8"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
        <p:cNvGrpSpPr/>
        <p:nvPr/>
      </p:nvGrpSpPr>
      <p:grpSpPr>
        <a:xfrm>
          <a:off x="0" y="0"/>
          <a:ext cx="0" cy="0"/>
          <a:chOff x="0" y="0"/>
          <a:chExt cx="0" cy="0"/>
        </a:xfrm>
      </p:grpSpPr>
      <p:sp>
        <p:nvSpPr>
          <p:cNvPr id="23" name="Google Shape;23;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 name="Google Shape;25;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5" name="Google Shape;45;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6"/>
        <p:cNvGrpSpPr/>
        <p:nvPr/>
      </p:nvGrpSpPr>
      <p:grpSpPr>
        <a:xfrm>
          <a:off x="0" y="0"/>
          <a:ext cx="0" cy="0"/>
          <a:chOff x="0" y="0"/>
          <a:chExt cx="0" cy="0"/>
        </a:xfrm>
      </p:grpSpPr>
      <p:sp>
        <p:nvSpPr>
          <p:cNvPr id="47" name="Google Shape;4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702463"/>
            <a:ext cx="12192000" cy="4276919"/>
          </a:xfrm>
          <a:prstGeom prst="rect">
            <a:avLst/>
          </a:prstGeom>
          <a:noFill/>
          <a:ln>
            <a:noFill/>
          </a:ln>
        </p:spPr>
      </p:pic>
      <p:pic>
        <p:nvPicPr>
          <p:cNvPr id="51" name="Google Shape;51;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17737" y="5707792"/>
            <a:ext cx="767330" cy="764060"/>
          </a:xfrm>
          <a:prstGeom prst="rect">
            <a:avLst/>
          </a:prstGeom>
          <a:noFill/>
          <a:ln>
            <a:noFill/>
          </a:ln>
        </p:spPr>
      </p:pic>
      <p:pic>
        <p:nvPicPr>
          <p:cNvPr id="52" name="Google Shape;52;p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41795" y="5707792"/>
            <a:ext cx="661523" cy="764059"/>
          </a:xfrm>
          <a:prstGeom prst="rect">
            <a:avLst/>
          </a:prstGeom>
          <a:noFill/>
          <a:ln>
            <a:noFill/>
          </a:ln>
        </p:spPr>
      </p:pic>
      <p:pic>
        <p:nvPicPr>
          <p:cNvPr id="53" name="Google Shape;53;p3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493678" y="5708823"/>
            <a:ext cx="767331" cy="79004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Source Sans Pr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4" name="Google Shape;6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3" name="Google Shape;73;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36"/>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pic>
        <p:nvPicPr>
          <p:cNvPr id="80" name="Google Shape;80;p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1"/>
        <p:cNvGrpSpPr/>
        <p:nvPr/>
      </p:nvGrpSpPr>
      <p:grpSpPr>
        <a:xfrm>
          <a:off x="0" y="0"/>
          <a:ext cx="0" cy="0"/>
          <a:chOff x="0" y="0"/>
          <a:chExt cx="0" cy="0"/>
        </a:xfrm>
      </p:grpSpPr>
      <p:sp>
        <p:nvSpPr>
          <p:cNvPr id="82" name="Google Shape;8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6" name="Google Shape;86;p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34971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0" name="Google Shape;90;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4" name="Google Shape;94;p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95"/>
        <p:cNvGrpSpPr/>
        <p:nvPr/>
      </p:nvGrpSpPr>
      <p:grpSpPr>
        <a:xfrm>
          <a:off x="0" y="0"/>
          <a:ext cx="0" cy="0"/>
          <a:chOff x="0" y="0"/>
          <a:chExt cx="0" cy="0"/>
        </a:xfrm>
      </p:grpSpPr>
      <p:sp>
        <p:nvSpPr>
          <p:cNvPr id="96" name="Google Shape;9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9"/>
          <p:cNvSpPr>
            <a:spLocks noGrp="1"/>
          </p:cNvSpPr>
          <p:nvPr>
            <p:ph type="pic" idx="2"/>
          </p:nvPr>
        </p:nvSpPr>
        <p:spPr>
          <a:xfrm>
            <a:off x="5183188" y="987425"/>
            <a:ext cx="6172200" cy="4873625"/>
          </a:xfrm>
          <a:prstGeom prst="rect">
            <a:avLst/>
          </a:prstGeom>
          <a:noFill/>
          <a:ln>
            <a:noFill/>
          </a:ln>
        </p:spPr>
      </p:sp>
      <p:sp>
        <p:nvSpPr>
          <p:cNvPr id="98" name="Google Shape;98;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2" name="Google Shape;102;p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9"/>
        <p:cNvGrpSpPr/>
        <p:nvPr/>
      </p:nvGrpSpPr>
      <p:grpSpPr>
        <a:xfrm>
          <a:off x="0" y="0"/>
          <a:ext cx="0" cy="0"/>
          <a:chOff x="0" y="0"/>
          <a:chExt cx="0" cy="0"/>
        </a:xfrm>
      </p:grpSpPr>
      <p:sp>
        <p:nvSpPr>
          <p:cNvPr id="110" name="Google Shape;110;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711199"/>
            <a:ext cx="12192000" cy="4276919"/>
          </a:xfrm>
          <a:prstGeom prst="rect">
            <a:avLst/>
          </a:prstGeom>
          <a:noFill/>
          <a:ln>
            <a:noFill/>
          </a:ln>
        </p:spPr>
      </p:pic>
      <p:pic>
        <p:nvPicPr>
          <p:cNvPr id="120" name="Google Shape;120;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1"/>
        <p:cNvGrpSpPr/>
        <p:nvPr/>
      </p:nvGrpSpPr>
      <p:grpSpPr>
        <a:xfrm>
          <a:off x="0" y="0"/>
          <a:ext cx="0" cy="0"/>
          <a:chOff x="0" y="0"/>
          <a:chExt cx="0" cy="0"/>
        </a:xfrm>
      </p:grpSpPr>
      <p:sp>
        <p:nvSpPr>
          <p:cNvPr id="122" name="Google Shape;12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4"/>
        <p:cNvGrpSpPr/>
        <p:nvPr/>
      </p:nvGrpSpPr>
      <p:grpSpPr>
        <a:xfrm>
          <a:off x="0" y="0"/>
          <a:ext cx="0" cy="0"/>
          <a:chOff x="0" y="0"/>
          <a:chExt cx="0" cy="0"/>
        </a:xfrm>
      </p:grpSpPr>
      <p:sp>
        <p:nvSpPr>
          <p:cNvPr id="125" name="Google Shape;125;p44"/>
          <p:cNvSpPr txBox="1">
            <a:spLocks noGrp="1"/>
          </p:cNvSpPr>
          <p:nvPr>
            <p:ph type="title"/>
          </p:nvPr>
        </p:nvSpPr>
        <p:spPr>
          <a:xfrm>
            <a:off x="709613" y="15288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6" name="Google Shape;126;p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262810" y="5668052"/>
            <a:ext cx="912021" cy="908135"/>
          </a:xfrm>
          <a:prstGeom prst="rect">
            <a:avLst/>
          </a:prstGeom>
          <a:noFill/>
          <a:ln>
            <a:noFill/>
          </a:ln>
        </p:spPr>
      </p:pic>
      <p:pic>
        <p:nvPicPr>
          <p:cNvPr id="127" name="Google Shape;127;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41794" y="5708823"/>
            <a:ext cx="750965" cy="867364"/>
          </a:xfrm>
          <a:prstGeom prst="rect">
            <a:avLst/>
          </a:prstGeom>
          <a:noFill/>
          <a:ln>
            <a:noFill/>
          </a:ln>
        </p:spPr>
      </p:pic>
      <p:pic>
        <p:nvPicPr>
          <p:cNvPr id="128" name="Google Shape;128;p4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01350" y="5605518"/>
            <a:ext cx="942763" cy="970669"/>
          </a:xfrm>
          <a:prstGeom prst="rect">
            <a:avLst/>
          </a:prstGeom>
          <a:noFill/>
          <a:ln>
            <a:noFill/>
          </a:ln>
        </p:spPr>
      </p:pic>
      <p:pic>
        <p:nvPicPr>
          <p:cNvPr id="129" name="Google Shape;129;p4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621861"/>
            <a:ext cx="12192000" cy="427691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0"/>
        <p:cNvGrpSpPr/>
        <p:nvPr/>
      </p:nvGrpSpPr>
      <p:grpSpPr>
        <a:xfrm>
          <a:off x="0" y="0"/>
          <a:ext cx="0" cy="0"/>
          <a:chOff x="0" y="0"/>
          <a:chExt cx="0" cy="0"/>
        </a:xfrm>
      </p:grpSpPr>
      <p:sp>
        <p:nvSpPr>
          <p:cNvPr id="131" name="Google Shape;131;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2" name="Google Shape;132;p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
        <p:cNvGrpSpPr/>
        <p:nvPr/>
      </p:nvGrpSpPr>
      <p:grpSpPr>
        <a:xfrm>
          <a:off x="0" y="0"/>
          <a:ext cx="0" cy="0"/>
          <a:chOff x="0" y="0"/>
          <a:chExt cx="0" cy="0"/>
        </a:xfrm>
      </p:grpSpPr>
      <p:sp>
        <p:nvSpPr>
          <p:cNvPr id="23" name="Google Shape;2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8345911-90C3-B8FF-884D-6F2568F679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53995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5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702463"/>
            <a:ext cx="12192000" cy="4276919"/>
          </a:xfrm>
          <a:prstGeom prst="rect">
            <a:avLst/>
          </a:prstGeom>
          <a:noFill/>
          <a:ln>
            <a:noFill/>
          </a:ln>
        </p:spPr>
      </p:pic>
      <p:pic>
        <p:nvPicPr>
          <p:cNvPr id="34" name="Google Shape;34;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17737" y="5707792"/>
            <a:ext cx="767330" cy="764060"/>
          </a:xfrm>
          <a:prstGeom prst="rect">
            <a:avLst/>
          </a:prstGeom>
          <a:noFill/>
          <a:ln>
            <a:noFill/>
          </a:ln>
        </p:spPr>
      </p:pic>
      <p:pic>
        <p:nvPicPr>
          <p:cNvPr id="35" name="Google Shape;35;p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41795" y="5707792"/>
            <a:ext cx="661523" cy="764059"/>
          </a:xfrm>
          <a:prstGeom prst="rect">
            <a:avLst/>
          </a:prstGeom>
          <a:noFill/>
          <a:ln>
            <a:noFill/>
          </a:ln>
        </p:spPr>
      </p:pic>
      <p:pic>
        <p:nvPicPr>
          <p:cNvPr id="36" name="Google Shape;36;p5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493678" y="5708823"/>
            <a:ext cx="767331" cy="790044"/>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7"/>
        <p:cNvGrpSpPr/>
        <p:nvPr/>
      </p:nvGrpSpPr>
      <p:grpSpPr>
        <a:xfrm>
          <a:off x="0" y="0"/>
          <a:ext cx="0" cy="0"/>
          <a:chOff x="0" y="0"/>
          <a:chExt cx="0" cy="0"/>
        </a:xfrm>
      </p:grpSpPr>
      <p:sp>
        <p:nvSpPr>
          <p:cNvPr id="38" name="Google Shape;38;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5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4"/>
        <p:cNvGrpSpPr/>
        <p:nvPr/>
      </p:nvGrpSpPr>
      <p:grpSpPr>
        <a:xfrm>
          <a:off x="0" y="0"/>
          <a:ext cx="0" cy="0"/>
          <a:chOff x="0" y="0"/>
          <a:chExt cx="0" cy="0"/>
        </a:xfrm>
      </p:grpSpPr>
      <p:sp>
        <p:nvSpPr>
          <p:cNvPr id="45" name="Google Shape;4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5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Source Sans Pr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5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8"/>
        <p:cNvGrpSpPr/>
        <p:nvPr/>
      </p:nvGrpSpPr>
      <p:grpSpPr>
        <a:xfrm>
          <a:off x="0" y="0"/>
          <a:ext cx="0" cy="0"/>
          <a:chOff x="0" y="0"/>
          <a:chExt cx="0" cy="0"/>
        </a:xfrm>
      </p:grpSpPr>
      <p:sp>
        <p:nvSpPr>
          <p:cNvPr id="59" name="Google Shape;59;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3" name="Google Shape;63;p5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5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57"/>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pic>
        <p:nvPicPr>
          <p:cNvPr id="80" name="Google Shape;80;p5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1"/>
        <p:cNvGrpSpPr/>
        <p:nvPr/>
      </p:nvGrpSpPr>
      <p:grpSpPr>
        <a:xfrm>
          <a:off x="0" y="0"/>
          <a:ext cx="0" cy="0"/>
          <a:chOff x="0" y="0"/>
          <a:chExt cx="0" cy="0"/>
        </a:xfrm>
      </p:grpSpPr>
      <p:sp>
        <p:nvSpPr>
          <p:cNvPr id="82" name="Google Shape;82;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6" name="Google Shape;86;p5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0" name="Google Shape;90;p5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4" name="Google Shape;94;p5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95"/>
        <p:cNvGrpSpPr/>
        <p:nvPr/>
      </p:nvGrpSpPr>
      <p:grpSpPr>
        <a:xfrm>
          <a:off x="0" y="0"/>
          <a:ext cx="0" cy="0"/>
          <a:chOff x="0" y="0"/>
          <a:chExt cx="0" cy="0"/>
        </a:xfrm>
      </p:grpSpPr>
      <p:sp>
        <p:nvSpPr>
          <p:cNvPr id="96" name="Google Shape;96;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60"/>
          <p:cNvSpPr>
            <a:spLocks noGrp="1"/>
          </p:cNvSpPr>
          <p:nvPr>
            <p:ph type="pic" idx="2"/>
          </p:nvPr>
        </p:nvSpPr>
        <p:spPr>
          <a:xfrm>
            <a:off x="5183188" y="987425"/>
            <a:ext cx="6172200" cy="4873625"/>
          </a:xfrm>
          <a:prstGeom prst="rect">
            <a:avLst/>
          </a:prstGeom>
          <a:noFill/>
          <a:ln>
            <a:noFill/>
          </a:ln>
        </p:spPr>
      </p:sp>
      <p:sp>
        <p:nvSpPr>
          <p:cNvPr id="98" name="Google Shape;98;p6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2" name="Google Shape;102;p6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34006BD-D80A-EBC8-3798-EE06E4A084A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385750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6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9"/>
        <p:cNvGrpSpPr/>
        <p:nvPr/>
      </p:nvGrpSpPr>
      <p:grpSpPr>
        <a:xfrm>
          <a:off x="0" y="0"/>
          <a:ext cx="0" cy="0"/>
          <a:chOff x="0" y="0"/>
          <a:chExt cx="0" cy="0"/>
        </a:xfrm>
      </p:grpSpPr>
      <p:sp>
        <p:nvSpPr>
          <p:cNvPr id="110" name="Google Shape;110;p6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6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6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711199"/>
            <a:ext cx="12192000" cy="4276919"/>
          </a:xfrm>
          <a:prstGeom prst="rect">
            <a:avLst/>
          </a:prstGeom>
          <a:noFill/>
          <a:ln>
            <a:noFill/>
          </a:ln>
        </p:spPr>
      </p:pic>
      <p:pic>
        <p:nvPicPr>
          <p:cNvPr id="120" name="Google Shape;120;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1"/>
        <p:cNvGrpSpPr/>
        <p:nvPr/>
      </p:nvGrpSpPr>
      <p:grpSpPr>
        <a:xfrm>
          <a:off x="0" y="0"/>
          <a:ext cx="0" cy="0"/>
          <a:chOff x="0" y="0"/>
          <a:chExt cx="0" cy="0"/>
        </a:xfrm>
      </p:grpSpPr>
      <p:sp>
        <p:nvSpPr>
          <p:cNvPr id="122" name="Google Shape;122;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6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4"/>
        <p:cNvGrpSpPr/>
        <p:nvPr/>
      </p:nvGrpSpPr>
      <p:grpSpPr>
        <a:xfrm>
          <a:off x="0" y="0"/>
          <a:ext cx="0" cy="0"/>
          <a:chOff x="0" y="0"/>
          <a:chExt cx="0" cy="0"/>
        </a:xfrm>
      </p:grpSpPr>
      <p:sp>
        <p:nvSpPr>
          <p:cNvPr id="125" name="Google Shape;125;p65"/>
          <p:cNvSpPr txBox="1">
            <a:spLocks noGrp="1"/>
          </p:cNvSpPr>
          <p:nvPr>
            <p:ph type="title"/>
          </p:nvPr>
        </p:nvSpPr>
        <p:spPr>
          <a:xfrm>
            <a:off x="709613" y="15288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6" name="Google Shape;126;p6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262810" y="5668052"/>
            <a:ext cx="912021" cy="908135"/>
          </a:xfrm>
          <a:prstGeom prst="rect">
            <a:avLst/>
          </a:prstGeom>
          <a:noFill/>
          <a:ln>
            <a:noFill/>
          </a:ln>
        </p:spPr>
      </p:pic>
      <p:pic>
        <p:nvPicPr>
          <p:cNvPr id="127" name="Google Shape;127;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41794" y="5708823"/>
            <a:ext cx="750965" cy="867364"/>
          </a:xfrm>
          <a:prstGeom prst="rect">
            <a:avLst/>
          </a:prstGeom>
          <a:noFill/>
          <a:ln>
            <a:noFill/>
          </a:ln>
        </p:spPr>
      </p:pic>
      <p:pic>
        <p:nvPicPr>
          <p:cNvPr id="128" name="Google Shape;128;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01350" y="5605518"/>
            <a:ext cx="942763" cy="970669"/>
          </a:xfrm>
          <a:prstGeom prst="rect">
            <a:avLst/>
          </a:prstGeom>
          <a:noFill/>
          <a:ln>
            <a:noFill/>
          </a:ln>
        </p:spPr>
      </p:pic>
      <p:pic>
        <p:nvPicPr>
          <p:cNvPr id="129" name="Google Shape;129;p6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621861"/>
            <a:ext cx="12192000" cy="427691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0"/>
        <p:cNvGrpSpPr/>
        <p:nvPr/>
      </p:nvGrpSpPr>
      <p:grpSpPr>
        <a:xfrm>
          <a:off x="0" y="0"/>
          <a:ext cx="0" cy="0"/>
          <a:chOff x="0" y="0"/>
          <a:chExt cx="0" cy="0"/>
        </a:xfrm>
      </p:grpSpPr>
      <p:sp>
        <p:nvSpPr>
          <p:cNvPr id="131" name="Google Shape;131;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2" name="Google Shape;132;p6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001375" y="5766587"/>
            <a:ext cx="1024163" cy="10544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F332-77F7-4BB9-4006-79E48AC54E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CC0A7C-57A1-7697-9A97-F8FB62BD4A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5EE30EB-1D9F-7CBD-5EE9-8CD4BB45E06F}"/>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5" name="Footer Placeholder 4">
            <a:extLst>
              <a:ext uri="{FF2B5EF4-FFF2-40B4-BE49-F238E27FC236}">
                <a16:creationId xmlns:a16="http://schemas.microsoft.com/office/drawing/2014/main" id="{E4DEAF58-1B02-E6C3-2047-EA6F8DCD8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6B880-41B8-FFEE-5FA6-411028620CC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3DB92B05-3C5C-4D2F-E941-86EEDADAE5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733051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pic>
        <p:nvPicPr>
          <p:cNvPr id="9" name="Picture 11">
            <a:extLst>
              <a:ext uri="{FF2B5EF4-FFF2-40B4-BE49-F238E27FC236}">
                <a16:creationId xmlns:a16="http://schemas.microsoft.com/office/drawing/2014/main" id="{5E5154C1-0452-382D-A3EA-D9A3D1DDD3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2855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BF8-69F9-593D-815A-86B55E296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D385D-A83C-991F-DE26-41AA9E06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2F58EA-7583-CF6C-739C-8922973E59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2153ED-E549-AA1B-E7C4-BBA226B95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A03A4-5A9A-4942-B8A0-BFB89B702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32F611-36FB-BAA9-C91D-81B80FF05D6F}"/>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8" name="Footer Placeholder 7">
            <a:extLst>
              <a:ext uri="{FF2B5EF4-FFF2-40B4-BE49-F238E27FC236}">
                <a16:creationId xmlns:a16="http://schemas.microsoft.com/office/drawing/2014/main" id="{BF810DBF-DA43-23F0-26C6-87601D5CE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A3C30-F484-DF05-ADC3-4B2890AC8BCD}"/>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035FFEA1-F982-15E8-45BD-C0767E351C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57209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5/8/24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sp>
        <p:nvSpPr>
          <p:cNvPr id="9" name="TextBox 4">
            <a:extLst>
              <a:ext uri="{FF2B5EF4-FFF2-40B4-BE49-F238E27FC236}">
                <a16:creationId xmlns:a16="http://schemas.microsoft.com/office/drawing/2014/main" id="{F033E4AD-C96D-FA01-AAA7-92991A55C490}"/>
              </a:ext>
            </a:extLst>
          </p:cNvPr>
          <p:cNvSpPr txBox="1"/>
          <p:nvPr/>
        </p:nvSpPr>
        <p:spPr>
          <a:xfrm>
            <a:off x="283094" y="888043"/>
            <a:ext cx="3086100" cy="3266928"/>
          </a:xfrm>
          <a:prstGeom prst="rect">
            <a:avLst/>
          </a:prstGeom>
        </p:spPr>
        <p:txBody>
          <a:bodyPr lIns="50800" tIns="50800" rIns="50800" bIns="50800" rtlCol="0" anchor="ctr"/>
          <a:lstStyle/>
          <a:p>
            <a:pPr algn="ctr">
              <a:lnSpc>
                <a:spcPts val="2633"/>
              </a:lnSpc>
            </a:pPr>
            <a:endParaRPr/>
          </a:p>
        </p:txBody>
      </p:sp>
      <p:pic>
        <p:nvPicPr>
          <p:cNvPr id="6" name="Picture 11">
            <a:extLst>
              <a:ext uri="{FF2B5EF4-FFF2-40B4-BE49-F238E27FC236}">
                <a16:creationId xmlns:a16="http://schemas.microsoft.com/office/drawing/2014/main" id="{6EE501DD-A837-B685-298C-48C8E1C0BD5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347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0C954-38EA-8B84-C416-DFEBF9C81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7521D5-B6CA-1EF7-496B-043B1DE36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601AFE-AD36-E920-90A3-2330934F0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0CEB2ACC-7CBC-F146-9D8D-F3CB02D92E12}" type="datetimeFigureOut">
              <a:rPr lang="en-US" smtClean="0"/>
              <a:pPr/>
              <a:t>5/8/24</a:t>
            </a:fld>
            <a:endParaRPr lang="en-US"/>
          </a:p>
        </p:txBody>
      </p:sp>
      <p:sp>
        <p:nvSpPr>
          <p:cNvPr id="5" name="Footer Placeholder 4">
            <a:extLst>
              <a:ext uri="{FF2B5EF4-FFF2-40B4-BE49-F238E27FC236}">
                <a16:creationId xmlns:a16="http://schemas.microsoft.com/office/drawing/2014/main" id="{A431A432-5979-6543-5941-5ABA3C94D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07526F49-1CA4-85A1-4E23-A7DF8523F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3E5185A4-716C-E044-8BDB-1F8624C1D1BC}" type="slidenum">
              <a:rPr lang="en-US" smtClean="0"/>
              <a:pPr/>
              <a:t>‹#›</a:t>
            </a:fld>
            <a:endParaRPr lang="en-US"/>
          </a:p>
        </p:txBody>
      </p:sp>
    </p:spTree>
    <p:extLst>
      <p:ext uri="{BB962C8B-B14F-4D97-AF65-F5344CB8AC3E}">
        <p14:creationId xmlns:p14="http://schemas.microsoft.com/office/powerpoint/2010/main" val="29888287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72" r:id="rId3"/>
    <p:sldLayoutId id="2147483710" r:id="rId4"/>
    <p:sldLayoutId id="2147483707" r:id="rId5"/>
    <p:sldLayoutId id="2147483698" r:id="rId6"/>
    <p:sldLayoutId id="2147483699" r:id="rId7"/>
    <p:sldLayoutId id="2147483700" r:id="rId8"/>
    <p:sldLayoutId id="2147483701" r:id="rId9"/>
    <p:sldLayoutId id="2147483709" r:id="rId10"/>
    <p:sldLayoutId id="2147483703" r:id="rId11"/>
    <p:sldLayoutId id="2147483704" r:id="rId12"/>
    <p:sldLayoutId id="2147483705" r:id="rId13"/>
    <p:sldLayoutId id="2147483706" r:id="rId14"/>
    <p:sldLayoutId id="2147483702" r:id="rId15"/>
    <p:sldLayoutId id="2147483671" r:id="rId16"/>
    <p:sldLayoutId id="2147483711" r:id="rId17"/>
    <p:sldLayoutId id="2147483669" r:id="rId18"/>
    <p:sldLayoutId id="2147483708" r:id="rId19"/>
  </p:sldLayoutIdLst>
  <p:txStyles>
    <p:titleStyle>
      <a:lvl1pPr algn="l" defTabSz="914400" rtl="0" eaLnBrk="1" latinLnBrk="0" hangingPunct="1">
        <a:lnSpc>
          <a:spcPct val="90000"/>
        </a:lnSpc>
        <a:spcBef>
          <a:spcPct val="0"/>
        </a:spcBef>
        <a:buNone/>
        <a:defRPr sz="6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tkinson Hyperlegible"/>
              <a:buNone/>
              <a:defRPr sz="6000" i="0" u="none" strike="noStrike" cap="none">
                <a:solidFill>
                  <a:schemeClr val="dk1"/>
                </a:solidFill>
                <a:latin typeface="Atkinson Hyperlegible"/>
                <a:ea typeface="Atkinson Hyperlegible"/>
                <a:cs typeface="Atkinson Hyperlegible"/>
                <a:sym typeface="Atkinson Hyperlegible"/>
              </a:defRPr>
            </a:lvl1pPr>
            <a:lvl2pPr lvl="1">
              <a:spcBef>
                <a:spcPts val="0"/>
              </a:spcBef>
              <a:spcAft>
                <a:spcPts val="0"/>
              </a:spcAft>
              <a:buSzPts val="1400"/>
              <a:buFont typeface="Atkinson Hyperlegible"/>
              <a:buNone/>
              <a:defRPr sz="1800">
                <a:latin typeface="Atkinson Hyperlegible"/>
                <a:ea typeface="Atkinson Hyperlegible"/>
                <a:cs typeface="Atkinson Hyperlegible"/>
                <a:sym typeface="Atkinson Hyperlegible"/>
              </a:defRPr>
            </a:lvl2pPr>
            <a:lvl3pPr lvl="2">
              <a:spcBef>
                <a:spcPts val="0"/>
              </a:spcBef>
              <a:spcAft>
                <a:spcPts val="0"/>
              </a:spcAft>
              <a:buSzPts val="1400"/>
              <a:buFont typeface="Atkinson Hyperlegible"/>
              <a:buNone/>
              <a:defRPr sz="1800">
                <a:latin typeface="Atkinson Hyperlegible"/>
                <a:ea typeface="Atkinson Hyperlegible"/>
                <a:cs typeface="Atkinson Hyperlegible"/>
                <a:sym typeface="Atkinson Hyperlegible"/>
              </a:defRPr>
            </a:lvl3pPr>
            <a:lvl4pPr lvl="3">
              <a:spcBef>
                <a:spcPts val="0"/>
              </a:spcBef>
              <a:spcAft>
                <a:spcPts val="0"/>
              </a:spcAft>
              <a:buSzPts val="1400"/>
              <a:buFont typeface="Atkinson Hyperlegible"/>
              <a:buNone/>
              <a:defRPr sz="1800">
                <a:latin typeface="Atkinson Hyperlegible"/>
                <a:ea typeface="Atkinson Hyperlegible"/>
                <a:cs typeface="Atkinson Hyperlegible"/>
                <a:sym typeface="Atkinson Hyperlegible"/>
              </a:defRPr>
            </a:lvl4pPr>
            <a:lvl5pPr lvl="4">
              <a:spcBef>
                <a:spcPts val="0"/>
              </a:spcBef>
              <a:spcAft>
                <a:spcPts val="0"/>
              </a:spcAft>
              <a:buSzPts val="1400"/>
              <a:buFont typeface="Atkinson Hyperlegible"/>
              <a:buNone/>
              <a:defRPr sz="1800">
                <a:latin typeface="Atkinson Hyperlegible"/>
                <a:ea typeface="Atkinson Hyperlegible"/>
                <a:cs typeface="Atkinson Hyperlegible"/>
                <a:sym typeface="Atkinson Hyperlegible"/>
              </a:defRPr>
            </a:lvl5pPr>
            <a:lvl6pPr lvl="5">
              <a:spcBef>
                <a:spcPts val="0"/>
              </a:spcBef>
              <a:spcAft>
                <a:spcPts val="0"/>
              </a:spcAft>
              <a:buSzPts val="1400"/>
              <a:buFont typeface="Atkinson Hyperlegible"/>
              <a:buNone/>
              <a:defRPr sz="1800">
                <a:latin typeface="Atkinson Hyperlegible"/>
                <a:ea typeface="Atkinson Hyperlegible"/>
                <a:cs typeface="Atkinson Hyperlegible"/>
                <a:sym typeface="Atkinson Hyperlegible"/>
              </a:defRPr>
            </a:lvl6pPr>
            <a:lvl7pPr lvl="6">
              <a:spcBef>
                <a:spcPts val="0"/>
              </a:spcBef>
              <a:spcAft>
                <a:spcPts val="0"/>
              </a:spcAft>
              <a:buSzPts val="1400"/>
              <a:buFont typeface="Atkinson Hyperlegible"/>
              <a:buNone/>
              <a:defRPr sz="1800">
                <a:latin typeface="Atkinson Hyperlegible"/>
                <a:ea typeface="Atkinson Hyperlegible"/>
                <a:cs typeface="Atkinson Hyperlegible"/>
                <a:sym typeface="Atkinson Hyperlegible"/>
              </a:defRPr>
            </a:lvl7pPr>
            <a:lvl8pPr lvl="7">
              <a:spcBef>
                <a:spcPts val="0"/>
              </a:spcBef>
              <a:spcAft>
                <a:spcPts val="0"/>
              </a:spcAft>
              <a:buSzPts val="1400"/>
              <a:buFont typeface="Atkinson Hyperlegible"/>
              <a:buNone/>
              <a:defRPr sz="1800">
                <a:latin typeface="Atkinson Hyperlegible"/>
                <a:ea typeface="Atkinson Hyperlegible"/>
                <a:cs typeface="Atkinson Hyperlegible"/>
                <a:sym typeface="Atkinson Hyperlegible"/>
              </a:defRPr>
            </a:lvl8pPr>
            <a:lvl9pPr lvl="8">
              <a:spcBef>
                <a:spcPts val="0"/>
              </a:spcBef>
              <a:spcAft>
                <a:spcPts val="0"/>
              </a:spcAft>
              <a:buSzPts val="1400"/>
              <a:buFont typeface="Atkinson Hyperlegible"/>
              <a:buNone/>
              <a:defRPr sz="1800">
                <a:latin typeface="Atkinson Hyperlegible"/>
                <a:ea typeface="Atkinson Hyperlegible"/>
                <a:cs typeface="Atkinson Hyperlegible"/>
                <a:sym typeface="Atkinson Hyperlegible"/>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tkinson Hyperlegible"/>
              <a:buChar char="•"/>
              <a:defRPr sz="280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i="0" u="none" strike="noStrike" cap="none">
                <a:solidFill>
                  <a:schemeClr val="dk1"/>
                </a:solidFill>
                <a:latin typeface="Atkinson Hyperlegible"/>
                <a:ea typeface="Atkinson Hyperlegible"/>
                <a:cs typeface="Atkinson Hyperlegible"/>
                <a:sym typeface="Atkinson Hyperlegible"/>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888888"/>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888888"/>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888888"/>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888888"/>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888888"/>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888888"/>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888888"/>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888888"/>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Source Sans Pro"/>
              <a:buNone/>
              <a:defRPr sz="6000" b="0"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888888"/>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888888"/>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888888"/>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888888"/>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888888"/>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888888"/>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888888"/>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888888"/>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38.xml"/><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image" Target="../media/image70.tiff"/><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8.xml.rels><?xml version="1.0" encoding="UTF-8" standalone="yes"?>
<Relationships xmlns="http://schemas.openxmlformats.org/package/2006/relationships"><Relationship Id="rId3" Type="http://schemas.openxmlformats.org/officeDocument/2006/relationships/image" Target="../media/image73.tif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78.jpeg"/></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71.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17.jpeg"/><Relationship Id="rId4" Type="http://schemas.openxmlformats.org/officeDocument/2006/relationships/image" Target="../media/image74.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83.tif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4.tif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5.tiff"/><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5427" y="1836100"/>
            <a:ext cx="12186270" cy="1375752"/>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a:solidFill>
                  <a:schemeClr val="bg1"/>
                </a:solidFill>
                <a:latin typeface="Source Sans Pro"/>
                <a:ea typeface="Source Sans Pro"/>
                <a:cs typeface="Roboto"/>
              </a:rPr>
              <a:t>The ABCDE and SAMPLE History Approach</a:t>
            </a:r>
            <a:endParaRPr lang="en-US" sz="4000">
              <a:solidFill>
                <a:schemeClr val="bg1"/>
              </a:solidFill>
            </a:endParaRPr>
          </a:p>
        </p:txBody>
      </p:sp>
      <p:sp>
        <p:nvSpPr>
          <p:cNvPr id="7" name="Google Shape;50;p1">
            <a:extLst>
              <a:ext uri="{FF2B5EF4-FFF2-40B4-BE49-F238E27FC236}">
                <a16:creationId xmlns:a16="http://schemas.microsoft.com/office/drawing/2014/main" id="{CD118F75-F65B-C1DC-4DF4-6F8B90A993C3}"/>
              </a:ext>
            </a:extLst>
          </p:cNvPr>
          <p:cNvSpPr txBox="1"/>
          <p:nvPr/>
        </p:nvSpPr>
        <p:spPr>
          <a:xfrm>
            <a:off x="-236957" y="3245632"/>
            <a:ext cx="8713694"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b="1" dirty="0">
                <a:solidFill>
                  <a:schemeClr val="accent1">
                    <a:lumMod val="50000"/>
                  </a:schemeClr>
                </a:solidFill>
                <a:latin typeface="Source Sans Pro"/>
                <a:ea typeface="Quattrocento Sans"/>
                <a:cs typeface="Quattrocento Sans"/>
              </a:rPr>
              <a:t>Basic Emergency Care Course</a:t>
            </a:r>
            <a:endParaRPr lang="en-US" sz="2800" b="1" i="0" u="none" strike="noStrike" cap="none" dirty="0">
              <a:solidFill>
                <a:schemeClr val="accent1">
                  <a:lumMod val="50000"/>
                </a:schemeClr>
              </a:solidFill>
              <a:latin typeface="Source Sans Pro"/>
              <a:ea typeface="Quattrocento Sans"/>
              <a:cs typeface="Quattrocento Sans"/>
            </a:endParaRP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8A77E123-42DB-4D0D-54C1-2B3D781704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94144" y="133225"/>
            <a:ext cx="1085482" cy="1603981"/>
          </a:xfrm>
          <a:prstGeom prst="rect">
            <a:avLst/>
          </a:prstGeom>
          <a:ln>
            <a:solidFill>
              <a:schemeClr val="accent1">
                <a:lumMod val="50000"/>
              </a:schemeClr>
            </a:solidFill>
          </a:ln>
        </p:spPr>
      </p:pic>
    </p:spTree>
    <p:extLst>
      <p:ext uri="{BB962C8B-B14F-4D97-AF65-F5344CB8AC3E}">
        <p14:creationId xmlns:p14="http://schemas.microsoft.com/office/powerpoint/2010/main" val="4020402444"/>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56" y="98773"/>
            <a:ext cx="10515600" cy="1325563"/>
          </a:xfrm>
        </p:spPr>
        <p:txBody>
          <a:bodyPr>
            <a:normAutofit/>
          </a:bodyPr>
          <a:lstStyle/>
          <a:p>
            <a:r>
              <a:rPr lang="en-US" sz="4000">
                <a:solidFill>
                  <a:srgbClr val="1F3864"/>
                </a:solidFill>
              </a:rPr>
              <a:t>ABCDE Approach: Elements </a:t>
            </a:r>
          </a:p>
        </p:txBody>
      </p:sp>
      <p:sp>
        <p:nvSpPr>
          <p:cNvPr id="11" name="Content Placeholder 2"/>
          <p:cNvSpPr txBox="1">
            <a:spLocks/>
          </p:cNvSpPr>
          <p:nvPr/>
        </p:nvSpPr>
        <p:spPr>
          <a:xfrm>
            <a:off x="2449839" y="1668548"/>
            <a:ext cx="8534400" cy="20034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kumimoji="0" lang="en-US" b="1" i="0" u="sng" strike="noStrike" kern="1200" cap="none" spc="0" normalizeH="0" baseline="0" noProof="0">
                <a:ln>
                  <a:noFill/>
                </a:ln>
                <a:effectLst/>
                <a:uLnTx/>
                <a:uFillTx/>
                <a:latin typeface="Source Sans Pro"/>
                <a:ea typeface="Source Sans Pro"/>
                <a:cs typeface="Roboto"/>
              </a:rPr>
              <a:t>Disability</a:t>
            </a:r>
            <a:endParaRPr lang="en-US" b="0" i="0" u="sng" strike="noStrike" kern="1200" cap="none" spc="0" normalizeH="0" baseline="0" noProof="0">
              <a:ln>
                <a:noFill/>
              </a:ln>
              <a:effectLst/>
              <a:uLnTx/>
              <a:uFillTx/>
              <a:latin typeface="Source Sans Pro"/>
              <a:ea typeface="Source Sans Pro"/>
              <a:cs typeface="Roboto" panose="02000000000000000000" pitchFamily="2" charset="0"/>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b="0" i="0" u="none" strike="noStrike" kern="1200" cap="none" spc="0" normalizeH="0" baseline="0" noProof="0">
                <a:ln>
                  <a:noFill/>
                </a:ln>
                <a:effectLst/>
                <a:uLnTx/>
                <a:uFillTx/>
                <a:latin typeface="Source Sans Pro"/>
                <a:ea typeface="Source Sans Pro"/>
                <a:cs typeface="Roboto"/>
              </a:rPr>
              <a:t>Assess and protect brain and spinal functions.</a:t>
            </a:r>
            <a:endParaRPr lang="en-US" b="0" i="0" u="none" strike="noStrike" kern="1200" cap="none" spc="0" normalizeH="0" baseline="0" noProof="0">
              <a:ln>
                <a:noFill/>
              </a:ln>
              <a:effectLst/>
              <a:uLnTx/>
              <a:uFillTx/>
              <a:latin typeface="Source Sans Pro"/>
              <a:ea typeface="Source Sans Pro"/>
              <a:cs typeface="Roboto"/>
            </a:endParaRPr>
          </a:p>
          <a:p>
            <a:pPr lvl="1">
              <a:defRPr/>
            </a:pPr>
            <a:r>
              <a:rPr lang="en-US">
                <a:latin typeface="Source Sans Pro"/>
                <a:ea typeface="+mn-lt"/>
                <a:cs typeface="+mn-lt"/>
              </a:rPr>
              <a:t>Check AVPU/GCS, pupils and glucose.</a:t>
            </a:r>
            <a:endParaRPr lang="en-US">
              <a:latin typeface="Source Sans Pro"/>
              <a:ea typeface="Source Sans Pro" panose="020B0503030403020204" pitchFamily="34" charset="0"/>
              <a:cs typeface="Calibri"/>
            </a:endParaRPr>
          </a:p>
          <a:p>
            <a:pPr lvl="1">
              <a:defRPr/>
            </a:pPr>
            <a:endParaRPr lang="en-US" sz="2800">
              <a:latin typeface="Calibri"/>
              <a:ea typeface="Source Sans Pro" panose="020B0503030403020204" pitchFamily="34" charset="0"/>
              <a:cs typeface="Calibri"/>
            </a:endParaRPr>
          </a:p>
          <a:p>
            <a:pPr lvl="1">
              <a:defRPr/>
            </a:pPr>
            <a:endParaRPr lang="en-US" sz="2800">
              <a:latin typeface="Source Sans Pro" panose="020B0503030403020204" pitchFamily="34" charset="0"/>
              <a:ea typeface="Source Sans Pro" panose="020B0503030403020204" pitchFamily="34" charset="0"/>
              <a:cs typeface="Roboto"/>
            </a:endParaRPr>
          </a:p>
        </p:txBody>
      </p:sp>
      <p:sp>
        <p:nvSpPr>
          <p:cNvPr id="16" name="Content Placeholder 2"/>
          <p:cNvSpPr txBox="1">
            <a:spLocks/>
          </p:cNvSpPr>
          <p:nvPr/>
        </p:nvSpPr>
        <p:spPr>
          <a:xfrm>
            <a:off x="2507132" y="3032104"/>
            <a:ext cx="8534400" cy="20034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b="1" i="0" u="sng" strike="noStrike" kern="1200" cap="none" spc="0" normalizeH="0" baseline="0" noProof="0">
                <a:ln>
                  <a:noFill/>
                </a:ln>
                <a:effectLst/>
                <a:uLnTx/>
                <a:uFillTx/>
                <a:latin typeface="Source Sans Pro"/>
                <a:ea typeface="Source Sans Pro"/>
                <a:cs typeface="Roboto"/>
              </a:rPr>
              <a:t>Exposure</a:t>
            </a:r>
            <a:r>
              <a:rPr kumimoji="0" lang="en-US" b="1" i="0" strike="noStrike" kern="1200" cap="none" spc="0" normalizeH="0" baseline="0" noProof="0">
                <a:ln>
                  <a:noFill/>
                </a:ln>
                <a:effectLst/>
                <a:uLnTx/>
                <a:uFillTx/>
                <a:latin typeface="Source Sans Pro"/>
                <a:ea typeface="Source Sans Pro"/>
                <a:cs typeface="Roboto"/>
              </a:rPr>
              <a:t> </a:t>
            </a:r>
            <a:r>
              <a:rPr kumimoji="0" lang="en-US" b="0" i="0" strike="noStrike" kern="1200" cap="none" spc="0" normalizeH="0" baseline="0" noProof="0">
                <a:ln>
                  <a:noFill/>
                </a:ln>
                <a:effectLst/>
                <a:uLnTx/>
                <a:uFillTx/>
                <a:latin typeface="Source Sans Pro"/>
                <a:ea typeface="Source Sans Pro"/>
                <a:cs typeface="Roboto"/>
              </a:rPr>
              <a:t>and keep warm</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b="0" i="0" u="none" strike="noStrike" kern="1200" cap="none" spc="0" normalizeH="0" baseline="0" noProof="0">
                <a:ln>
                  <a:noFill/>
                </a:ln>
                <a:effectLst/>
                <a:uLnTx/>
                <a:uFillTx/>
                <a:latin typeface="Source Sans Pro"/>
                <a:ea typeface="Source Sans Pro"/>
                <a:cs typeface="Roboto"/>
              </a:rPr>
              <a:t>Identify all injuries and environmental threats.</a:t>
            </a:r>
            <a:endParaRPr lang="en-US" b="0" i="0" u="none" strike="noStrike" kern="1200" cap="none" spc="0" normalizeH="0" baseline="0" noProof="0">
              <a:ln>
                <a:noFill/>
              </a:ln>
              <a:effectLst/>
              <a:uLnTx/>
              <a:uFillTx/>
              <a:latin typeface="Source Sans Pro"/>
              <a:ea typeface="Source Sans Pro"/>
              <a:cs typeface="Roboto"/>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b="0" i="0" u="none" strike="noStrike" kern="1200" cap="none" spc="0" normalizeH="0" baseline="0" noProof="0">
                <a:ln>
                  <a:noFill/>
                </a:ln>
                <a:effectLst/>
                <a:uLnTx/>
                <a:uFillTx/>
                <a:latin typeface="Source Sans Pro"/>
                <a:ea typeface="Source Sans Pro"/>
                <a:cs typeface="Roboto"/>
              </a:rPr>
              <a:t>Avoid hypothermia.</a:t>
            </a:r>
            <a:endParaRPr lang="en-US" b="0" i="0" u="none" strike="noStrike" kern="1200" cap="none" spc="0" normalizeH="0" baseline="0" noProof="0">
              <a:ln>
                <a:noFill/>
              </a:ln>
              <a:effectLst/>
              <a:uLnTx/>
              <a:uFillTx/>
              <a:latin typeface="Source Sans Pro"/>
              <a:ea typeface="Source Sans Pro"/>
              <a:cs typeface="Roboto"/>
            </a:endParaRPr>
          </a:p>
        </p:txBody>
      </p:sp>
      <p:sp>
        <p:nvSpPr>
          <p:cNvPr id="6" name="Rectangle 5"/>
          <p:cNvSpPr/>
          <p:nvPr/>
        </p:nvSpPr>
        <p:spPr>
          <a:xfrm>
            <a:off x="1236603" y="4579859"/>
            <a:ext cx="10363200" cy="1938992"/>
          </a:xfrm>
          <a:prstGeom prst="rect">
            <a:avLst/>
          </a:prstGeom>
        </p:spPr>
        <p:txBody>
          <a:bodyPr wrap="square" lIns="91440" tIns="45720" rIns="91440" bIns="45720" anchor="t">
            <a:spAutoFit/>
          </a:bodyPr>
          <a:lstStyle/>
          <a:p>
            <a:pPr indent="-50800">
              <a:buSzPct val="25000"/>
              <a:defRPr/>
            </a:pPr>
            <a:r>
              <a:rPr kumimoji="0" lang="en-US" sz="2400" i="0" u="none" strike="noStrike" kern="1200" cap="none" spc="0" normalizeH="0" baseline="0" noProof="0">
                <a:ln>
                  <a:noFill/>
                </a:ln>
                <a:effectLst/>
                <a:uLnTx/>
                <a:uFillTx/>
                <a:latin typeface="Source Sans Pro"/>
                <a:ea typeface="Source Sans Pro"/>
                <a:cs typeface="Roboto"/>
              </a:rPr>
              <a:t>This stepwise approach is designed to ensure that </a:t>
            </a:r>
            <a:r>
              <a:rPr kumimoji="0" lang="en-US" sz="2400" b="1" i="0" u="none" strike="noStrike" kern="1200" cap="none" spc="0" normalizeH="0" baseline="0" noProof="0">
                <a:ln>
                  <a:noFill/>
                </a:ln>
                <a:effectLst/>
                <a:uLnTx/>
                <a:uFillTx/>
                <a:latin typeface="Source Sans Pro"/>
                <a:ea typeface="Source Sans Pro"/>
                <a:cs typeface="Roboto"/>
              </a:rPr>
              <a:t>life-threatening conditions</a:t>
            </a:r>
            <a:r>
              <a:rPr kumimoji="0" lang="en-US" sz="2400" i="0" u="none" strike="noStrike" kern="1200" cap="none" spc="0" normalizeH="0" baseline="0" noProof="0">
                <a:ln>
                  <a:noFill/>
                </a:ln>
                <a:solidFill>
                  <a:srgbClr val="FF0000"/>
                </a:solidFill>
                <a:effectLst/>
                <a:uLnTx/>
                <a:uFillTx/>
                <a:latin typeface="Source Sans Pro"/>
                <a:ea typeface="Source Sans Pro"/>
                <a:cs typeface="Roboto"/>
              </a:rPr>
              <a:t> </a:t>
            </a:r>
            <a:r>
              <a:rPr kumimoji="0" lang="en-US" sz="2400" i="0" u="none" strike="noStrike" kern="1200" cap="none" spc="0" normalizeH="0" baseline="0" noProof="0">
                <a:ln>
                  <a:noFill/>
                </a:ln>
                <a:effectLst/>
                <a:uLnTx/>
                <a:uFillTx/>
                <a:latin typeface="Source Sans Pro"/>
                <a:ea typeface="Source Sans Pro"/>
                <a:cs typeface="Roboto"/>
              </a:rPr>
              <a:t>are identified and treated early, in order of priority.</a:t>
            </a:r>
            <a:r>
              <a:rPr lang="en-US" sz="2400">
                <a:latin typeface="Source Sans Pro"/>
                <a:ea typeface="Source Sans Pro"/>
                <a:cs typeface="Roboto"/>
              </a:rPr>
              <a:t> </a:t>
            </a:r>
            <a:endParaRPr lang="en-US" sz="240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Roboto" panose="02000000000000000000" pitchFamily="2" charset="0"/>
            </a:endParaRPr>
          </a:p>
          <a:p>
            <a:pPr marL="0" marR="0" lvl="0" indent="-50800" algn="l" defTabSz="914400" rtl="0" eaLnBrk="1" fontAlgn="auto" latinLnBrk="0" hangingPunct="1">
              <a:lnSpc>
                <a:spcPct val="100000"/>
              </a:lnSpc>
              <a:spcBef>
                <a:spcPts val="0"/>
              </a:spcBef>
              <a:spcAft>
                <a:spcPts val="0"/>
              </a:spcAft>
              <a:buClrTx/>
              <a:buSzPct val="25000"/>
              <a:buFontTx/>
              <a:buNone/>
              <a:tabLst/>
              <a:defRPr/>
            </a:pPr>
            <a:endParaRPr lang="en-US" sz="240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Roboto" panose="02000000000000000000" pitchFamily="2" charset="0"/>
            </a:endParaRPr>
          </a:p>
          <a:p>
            <a:pPr indent="-50800">
              <a:buSzPct val="25000"/>
              <a:defRPr/>
            </a:pPr>
            <a:r>
              <a:rPr kumimoji="0" lang="en-US" sz="2400" i="0" u="none" strike="noStrike" kern="1200" cap="none" spc="0" normalizeH="0" baseline="0" noProof="0">
                <a:ln>
                  <a:noFill/>
                </a:ln>
                <a:effectLst/>
                <a:uLnTx/>
                <a:uFillTx/>
                <a:latin typeface="Source Sans Pro"/>
                <a:ea typeface="Source Sans Pro"/>
                <a:cs typeface="Roboto"/>
              </a:rPr>
              <a:t>A problem discovered (A-B-C-D-E) must be addressed immediately</a:t>
            </a:r>
            <a:r>
              <a:rPr lang="en-US" sz="2400">
                <a:latin typeface="Source Sans Pro"/>
                <a:ea typeface="Source Sans Pro"/>
                <a:cs typeface="Roboto"/>
              </a:rPr>
              <a:t> </a:t>
            </a:r>
            <a:endParaRPr lang="en-US" sz="240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cs typeface="Roboto" panose="02000000000000000000" pitchFamily="2" charset="0"/>
            </a:endParaRPr>
          </a:p>
          <a:p>
            <a:pPr marL="0" marR="0" lvl="0" indent="-50800" algn="l" defTabSz="914400" rtl="0" eaLnBrk="1" fontAlgn="auto" latinLnBrk="0" hangingPunct="1">
              <a:lnSpc>
                <a:spcPct val="100000"/>
              </a:lnSpc>
              <a:spcBef>
                <a:spcPts val="0"/>
              </a:spcBef>
              <a:spcAft>
                <a:spcPts val="0"/>
              </a:spcAft>
              <a:buClrTx/>
              <a:buSzPct val="25000"/>
              <a:buFontTx/>
              <a:buNone/>
              <a:tabLst/>
              <a:defRPr/>
            </a:pPr>
            <a:r>
              <a:rPr kumimoji="0" lang="en-US" sz="2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Roboto" panose="02000000000000000000" pitchFamily="2" charset="0"/>
              </a:rPr>
              <a:t>before moving on to the next step. </a:t>
            </a:r>
          </a:p>
        </p:txBody>
      </p:sp>
      <p:sp>
        <p:nvSpPr>
          <p:cNvPr id="18" name="Rectangle 17"/>
          <p:cNvSpPr/>
          <p:nvPr/>
        </p:nvSpPr>
        <p:spPr>
          <a:xfrm>
            <a:off x="-44814" y="4243181"/>
            <a:ext cx="1554480" cy="240065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pic>
        <p:nvPicPr>
          <p:cNvPr id="3" name="Picture 3" descr="A picture containing text, clipart&#10;&#10;Description automatically generated">
            <a:extLst>
              <a:ext uri="{FF2B5EF4-FFF2-40B4-BE49-F238E27FC236}">
                <a16:creationId xmlns:a16="http://schemas.microsoft.com/office/drawing/2014/main" id="{A3453237-29E7-0B20-48E0-EC3546A869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188" y="2845040"/>
            <a:ext cx="1828800" cy="971550"/>
          </a:xfrm>
          <a:prstGeom prst="rect">
            <a:avLst/>
          </a:prstGeom>
        </p:spPr>
      </p:pic>
      <p:pic>
        <p:nvPicPr>
          <p:cNvPr id="4" name="Picture 4" descr="A picture containing text, clipart&#10;&#10;Description automatically generated">
            <a:extLst>
              <a:ext uri="{FF2B5EF4-FFF2-40B4-BE49-F238E27FC236}">
                <a16:creationId xmlns:a16="http://schemas.microsoft.com/office/drawing/2014/main" id="{4CD85963-C431-296B-2F29-C735EADF21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243" y="1519769"/>
            <a:ext cx="1809750" cy="971550"/>
          </a:xfrm>
          <a:prstGeom prst="rect">
            <a:avLst/>
          </a:prstGeom>
        </p:spPr>
      </p:pic>
    </p:spTree>
    <p:extLst>
      <p:ext uri="{BB962C8B-B14F-4D97-AF65-F5344CB8AC3E}">
        <p14:creationId xmlns:p14="http://schemas.microsoft.com/office/powerpoint/2010/main" val="174890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75948" y="-159316"/>
            <a:ext cx="10515600" cy="1325563"/>
          </a:xfrm>
        </p:spPr>
        <p:txBody>
          <a:bodyPr>
            <a:normAutofit/>
          </a:bodyPr>
          <a:lstStyle/>
          <a:p>
            <a:pPr lvl="0"/>
            <a:r>
              <a:rPr lang="en-US" sz="4000" dirty="0">
                <a:solidFill>
                  <a:schemeClr val="accent1">
                    <a:lumMod val="50000"/>
                  </a:schemeClr>
                </a:solidFill>
                <a:latin typeface="Source Sans Pro"/>
                <a:ea typeface="Source Sans Pro"/>
                <a:cs typeface="Roboto"/>
              </a:rPr>
              <a:t>Essential skills</a:t>
            </a:r>
          </a:p>
        </p:txBody>
      </p:sp>
      <p:pic>
        <p:nvPicPr>
          <p:cNvPr id="2" name="Picture 4">
            <a:extLst>
              <a:ext uri="{FF2B5EF4-FFF2-40B4-BE49-F238E27FC236}">
                <a16:creationId xmlns:a16="http://schemas.microsoft.com/office/drawing/2014/main" id="{C9302967-30C6-9E02-F403-686B344B94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99" y="1968628"/>
            <a:ext cx="1587168" cy="850853"/>
          </a:xfrm>
          <a:prstGeom prst="rect">
            <a:avLst/>
          </a:prstGeom>
        </p:spPr>
      </p:pic>
      <p:pic>
        <p:nvPicPr>
          <p:cNvPr id="3" name="Picture 5" descr="A picture containing logo&#10;&#10;Description automatically generated">
            <a:extLst>
              <a:ext uri="{FF2B5EF4-FFF2-40B4-BE49-F238E27FC236}">
                <a16:creationId xmlns:a16="http://schemas.microsoft.com/office/drawing/2014/main" id="{94BD7BFD-1591-E5F1-4FC8-D678EA8EE9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48" y="4424242"/>
            <a:ext cx="1586515" cy="877818"/>
          </a:xfrm>
          <a:prstGeom prst="rect">
            <a:avLst/>
          </a:prstGeom>
        </p:spPr>
      </p:pic>
      <p:sp>
        <p:nvSpPr>
          <p:cNvPr id="5" name="TextBox 4">
            <a:extLst>
              <a:ext uri="{FF2B5EF4-FFF2-40B4-BE49-F238E27FC236}">
                <a16:creationId xmlns:a16="http://schemas.microsoft.com/office/drawing/2014/main" id="{F229C13B-0EE9-601E-B40C-1B5C1FAB407E}"/>
              </a:ext>
            </a:extLst>
          </p:cNvPr>
          <p:cNvSpPr txBox="1"/>
          <p:nvPr/>
        </p:nvSpPr>
        <p:spPr>
          <a:xfrm>
            <a:off x="2111153" y="1871328"/>
            <a:ext cx="3962400"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dirty="0">
                <a:latin typeface="Source Sans Pro"/>
                <a:ea typeface="Source Sans Pro"/>
              </a:rPr>
              <a:t>Cervical spine immobilization</a:t>
            </a:r>
          </a:p>
          <a:p>
            <a:pPr marL="285750" indent="-285750">
              <a:buFont typeface="Arial" panose="020B0604020202020204" pitchFamily="34" charset="0"/>
              <a:buChar char="•"/>
            </a:pPr>
            <a:r>
              <a:rPr lang="en-US" sz="1800" dirty="0">
                <a:latin typeface="Source Sans Pro"/>
                <a:ea typeface="Source Sans Pro"/>
              </a:rPr>
              <a:t>Head-tilt and </a:t>
            </a:r>
            <a:r>
              <a:rPr lang="en-US" dirty="0">
                <a:latin typeface="Source Sans Pro"/>
                <a:ea typeface="Source Sans Pro"/>
              </a:rPr>
              <a:t>chin-lift</a:t>
            </a:r>
            <a:r>
              <a:rPr lang="en-US" sz="1800" dirty="0">
                <a:latin typeface="Source Sans Pro"/>
                <a:ea typeface="Source Sans Pro"/>
              </a:rPr>
              <a:t>/jaw thrust</a:t>
            </a:r>
          </a:p>
          <a:p>
            <a:pPr marL="285750" indent="-285750">
              <a:buFont typeface="Arial" panose="020B0604020202020204" pitchFamily="34" charset="0"/>
              <a:buChar char="•"/>
            </a:pPr>
            <a:r>
              <a:rPr lang="en-US" sz="1800" dirty="0">
                <a:latin typeface="Source Sans Pro"/>
                <a:ea typeface="Source Sans Pro"/>
              </a:rPr>
              <a:t>Airway suctioning</a:t>
            </a:r>
          </a:p>
          <a:p>
            <a:pPr marL="285750" indent="-285750">
              <a:buFont typeface="Arial" panose="020B0604020202020204" pitchFamily="34" charset="0"/>
              <a:buChar char="•"/>
            </a:pPr>
            <a:r>
              <a:rPr lang="en-US" sz="1800" dirty="0">
                <a:latin typeface="Source Sans Pro"/>
                <a:ea typeface="Source Sans Pro"/>
              </a:rPr>
              <a:t>Management of choking</a:t>
            </a:r>
          </a:p>
          <a:p>
            <a:pPr marL="285750" indent="-285750">
              <a:buFont typeface="Arial" panose="020B0604020202020204" pitchFamily="34" charset="0"/>
              <a:buChar char="•"/>
            </a:pPr>
            <a:r>
              <a:rPr lang="en-US" sz="1800" dirty="0">
                <a:latin typeface="Source Sans Pro"/>
                <a:ea typeface="Source Sans Pro"/>
              </a:rPr>
              <a:t>Recovery position</a:t>
            </a:r>
          </a:p>
          <a:p>
            <a:pPr marL="285750" indent="-285750">
              <a:buFont typeface="Arial" panose="020B0604020202020204" pitchFamily="34" charset="0"/>
              <a:buChar char="•"/>
            </a:pPr>
            <a:r>
              <a:rPr lang="en-US" sz="1800" dirty="0">
                <a:latin typeface="Source Sans Pro"/>
                <a:ea typeface="Source Sans Pro"/>
              </a:rPr>
              <a:t>Nasopharyngeal (NPA) and oropharyngeal airway (OPA) placement</a:t>
            </a:r>
          </a:p>
        </p:txBody>
      </p:sp>
      <p:sp>
        <p:nvSpPr>
          <p:cNvPr id="6" name="TextBox 5">
            <a:extLst>
              <a:ext uri="{FF2B5EF4-FFF2-40B4-BE49-F238E27FC236}">
                <a16:creationId xmlns:a16="http://schemas.microsoft.com/office/drawing/2014/main" id="{F5AD09DA-E12A-478C-7014-9708FD22403A}"/>
              </a:ext>
            </a:extLst>
          </p:cNvPr>
          <p:cNvSpPr txBox="1"/>
          <p:nvPr/>
        </p:nvSpPr>
        <p:spPr>
          <a:xfrm>
            <a:off x="2133600" y="4476798"/>
            <a:ext cx="3962400"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dirty="0">
                <a:latin typeface="Source Sans Pro"/>
                <a:ea typeface="Source Sans Pro"/>
              </a:rPr>
              <a:t>Oxygen administration</a:t>
            </a:r>
          </a:p>
          <a:p>
            <a:pPr marL="285750" indent="-285750">
              <a:buFont typeface="Arial" panose="020B0604020202020204" pitchFamily="34" charset="0"/>
              <a:buChar char="•"/>
            </a:pPr>
            <a:r>
              <a:rPr lang="en-US" sz="1800" dirty="0">
                <a:latin typeface="Source Sans Pro"/>
                <a:ea typeface="Source Sans Pro"/>
              </a:rPr>
              <a:t>Bag-valve-mask ventilation</a:t>
            </a:r>
          </a:p>
          <a:p>
            <a:pPr marL="285750" indent="-285750">
              <a:buFont typeface="Arial" panose="020B0604020202020204" pitchFamily="34" charset="0"/>
              <a:buChar char="•"/>
            </a:pPr>
            <a:r>
              <a:rPr lang="en-US" sz="1800" dirty="0">
                <a:latin typeface="Source Sans Pro"/>
                <a:ea typeface="Source Sans Pro"/>
              </a:rPr>
              <a:t>Needle-decompression for tension pneumothorax</a:t>
            </a:r>
          </a:p>
          <a:p>
            <a:pPr marL="285750" indent="-285750">
              <a:buFont typeface="Arial" panose="020B0604020202020204" pitchFamily="34" charset="0"/>
              <a:buChar char="•"/>
            </a:pPr>
            <a:r>
              <a:rPr lang="en-US" sz="1800" dirty="0">
                <a:latin typeface="Source Sans Pro"/>
                <a:ea typeface="Source Sans Pro"/>
              </a:rPr>
              <a:t>Three-sided dressing for chest wound</a:t>
            </a:r>
          </a:p>
        </p:txBody>
      </p:sp>
      <p:sp>
        <p:nvSpPr>
          <p:cNvPr id="7" name="TextBox 6">
            <a:extLst>
              <a:ext uri="{FF2B5EF4-FFF2-40B4-BE49-F238E27FC236}">
                <a16:creationId xmlns:a16="http://schemas.microsoft.com/office/drawing/2014/main" id="{29373313-29C4-1DFA-BF9B-EC1C52FD04F5}"/>
              </a:ext>
            </a:extLst>
          </p:cNvPr>
          <p:cNvSpPr txBox="1"/>
          <p:nvPr/>
        </p:nvSpPr>
        <p:spPr>
          <a:xfrm>
            <a:off x="8243885" y="1182856"/>
            <a:ext cx="3555876" cy="2862322"/>
          </a:xfrm>
          <a:prstGeom prst="rect">
            <a:avLst/>
          </a:prstGeom>
          <a:noFill/>
        </p:spPr>
        <p:txBody>
          <a:bodyPr wrap="square" lIns="91440" tIns="45720" rIns="91440" bIns="45720" rtlCol="0" anchor="t">
            <a:spAutoFit/>
          </a:bodyPr>
          <a:lstStyle/>
          <a:p>
            <a:pPr marL="285750" lvl="0" indent="-285750">
              <a:buFont typeface="Arial" panose="020B0604020202020204" pitchFamily="34" charset="0"/>
              <a:buChar char="•"/>
            </a:pPr>
            <a:r>
              <a:rPr lang="en-US" sz="1800" dirty="0">
                <a:latin typeface="Source Sans Pro"/>
                <a:ea typeface="Source Sans Pro"/>
              </a:rPr>
              <a:t>Intravenous (IV) line placement</a:t>
            </a:r>
          </a:p>
          <a:p>
            <a:pPr marL="285750" lvl="0" indent="-285750">
              <a:buFont typeface="Arial" panose="020B0604020202020204" pitchFamily="34" charset="0"/>
              <a:buChar char="•"/>
            </a:pPr>
            <a:r>
              <a:rPr lang="en-US" sz="1800" dirty="0">
                <a:latin typeface="Source Sans Pro"/>
                <a:ea typeface="Source Sans Pro"/>
              </a:rPr>
              <a:t>IV fluid resuscitation</a:t>
            </a:r>
          </a:p>
          <a:p>
            <a:pPr marL="285750" lvl="0" indent="-285750">
              <a:buFont typeface="Arial" panose="020B0604020202020204" pitchFamily="34" charset="0"/>
              <a:buChar char="•"/>
            </a:pPr>
            <a:r>
              <a:rPr lang="en-US" sz="1800" dirty="0">
                <a:latin typeface="Source Sans Pro"/>
                <a:ea typeface="Source Sans Pro"/>
              </a:rPr>
              <a:t>Direct pressure/ deep wound packing for </a:t>
            </a:r>
            <a:r>
              <a:rPr lang="en-US" sz="1800" dirty="0" err="1">
                <a:latin typeface="Source Sans Pro"/>
                <a:ea typeface="Source Sans Pro"/>
              </a:rPr>
              <a:t>haemorrhage</a:t>
            </a:r>
            <a:r>
              <a:rPr lang="en-US" sz="1800" dirty="0">
                <a:latin typeface="Source Sans Pro"/>
                <a:ea typeface="Source Sans Pro"/>
              </a:rPr>
              <a:t> control</a:t>
            </a:r>
          </a:p>
          <a:p>
            <a:pPr marL="285750" lvl="0" indent="-285750">
              <a:buFont typeface="Arial" panose="020B0604020202020204" pitchFamily="34" charset="0"/>
              <a:buChar char="•"/>
            </a:pPr>
            <a:r>
              <a:rPr lang="en-US" sz="1800" dirty="0">
                <a:latin typeface="Source Sans Pro"/>
                <a:ea typeface="Source Sans Pro"/>
              </a:rPr>
              <a:t>Tourniquet for </a:t>
            </a:r>
            <a:r>
              <a:rPr lang="en-US" sz="1800" dirty="0" err="1">
                <a:latin typeface="Source Sans Pro"/>
                <a:ea typeface="Source Sans Pro"/>
              </a:rPr>
              <a:t>haemorrhage</a:t>
            </a:r>
            <a:r>
              <a:rPr lang="en-US" sz="1800" dirty="0">
                <a:latin typeface="Source Sans Pro"/>
                <a:ea typeface="Source Sans Pro"/>
              </a:rPr>
              <a:t> control</a:t>
            </a:r>
          </a:p>
          <a:p>
            <a:pPr marL="285750" lvl="0" indent="-285750">
              <a:buFont typeface="Arial" panose="020B0604020202020204" pitchFamily="34" charset="0"/>
              <a:buChar char="•"/>
            </a:pPr>
            <a:r>
              <a:rPr lang="en-US" sz="1800" dirty="0">
                <a:latin typeface="Source Sans Pro"/>
                <a:ea typeface="Source Sans Pro"/>
              </a:rPr>
              <a:t>Pelvic binding</a:t>
            </a:r>
          </a:p>
          <a:p>
            <a:pPr marL="285750" indent="-285750">
              <a:buFont typeface="Arial" panose="020B0604020202020204" pitchFamily="34" charset="0"/>
              <a:buChar char="•"/>
            </a:pPr>
            <a:r>
              <a:rPr lang="en-US" sz="1800" dirty="0">
                <a:latin typeface="Source Sans Pro"/>
                <a:ea typeface="Source Sans Pro"/>
              </a:rPr>
              <a:t>Fracture immobilization</a:t>
            </a:r>
          </a:p>
          <a:p>
            <a:pPr marL="285750" indent="-285750">
              <a:buFont typeface="Arial" panose="020B0604020202020204" pitchFamily="34" charset="0"/>
              <a:buChar char="•"/>
            </a:pPr>
            <a:r>
              <a:rPr lang="en-US" sz="1800" dirty="0">
                <a:latin typeface="Source Sans Pro"/>
                <a:ea typeface="Source Sans Pro"/>
              </a:rPr>
              <a:t>Skin pinch test</a:t>
            </a:r>
          </a:p>
        </p:txBody>
      </p:sp>
      <p:pic>
        <p:nvPicPr>
          <p:cNvPr id="8" name="Picture 6" descr="A picture containing icon&#10;&#10;Description automatically generated">
            <a:extLst>
              <a:ext uri="{FF2B5EF4-FFF2-40B4-BE49-F238E27FC236}">
                <a16:creationId xmlns:a16="http://schemas.microsoft.com/office/drawing/2014/main" id="{DDF67081-636F-1418-5740-23FCA25BB5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95972" y="1279927"/>
            <a:ext cx="1610838" cy="850853"/>
          </a:xfrm>
          <a:prstGeom prst="rect">
            <a:avLst/>
          </a:prstGeom>
        </p:spPr>
      </p:pic>
      <p:sp>
        <p:nvSpPr>
          <p:cNvPr id="9" name="TextBox 8">
            <a:extLst>
              <a:ext uri="{FF2B5EF4-FFF2-40B4-BE49-F238E27FC236}">
                <a16:creationId xmlns:a16="http://schemas.microsoft.com/office/drawing/2014/main" id="{DD96B56C-79EF-C3E4-7DE1-F954713E213D}"/>
              </a:ext>
            </a:extLst>
          </p:cNvPr>
          <p:cNvSpPr txBox="1"/>
          <p:nvPr/>
        </p:nvSpPr>
        <p:spPr>
          <a:xfrm>
            <a:off x="8280461" y="4202132"/>
            <a:ext cx="3313486" cy="14773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dirty="0">
                <a:latin typeface="Source Sans Pro"/>
                <a:ea typeface="Source Sans Pro"/>
              </a:rPr>
              <a:t>Full spine immobilization</a:t>
            </a:r>
            <a:r>
              <a:rPr lang="en-US" dirty="0">
                <a:latin typeface="Source Sans Pro"/>
                <a:ea typeface="Source Sans Pro"/>
              </a:rPr>
              <a:t> </a:t>
            </a:r>
            <a:endParaRPr lang="en-US" sz="1800" dirty="0">
              <a:latin typeface="Source Sans Pro"/>
              <a:ea typeface="Source Sans Pro"/>
            </a:endParaRPr>
          </a:p>
          <a:p>
            <a:pPr marL="285750" indent="-285750">
              <a:buFont typeface="Arial" panose="020B0604020202020204" pitchFamily="34" charset="0"/>
              <a:buChar char="•"/>
            </a:pPr>
            <a:r>
              <a:rPr lang="en-US" sz="1800" dirty="0">
                <a:latin typeface="Source Sans Pro"/>
                <a:ea typeface="Source Sans Pro"/>
              </a:rPr>
              <a:t>AVPU (alert, voice, pain, unresponsive) assessment</a:t>
            </a:r>
          </a:p>
          <a:p>
            <a:pPr marL="285750" lvl="0" indent="-285750">
              <a:buFont typeface="Arial" panose="020B0604020202020204" pitchFamily="34" charset="0"/>
              <a:buChar char="•"/>
            </a:pPr>
            <a:r>
              <a:rPr lang="en-US" sz="1800" dirty="0">
                <a:latin typeface="Source Sans Pro"/>
                <a:ea typeface="Source Sans Pro"/>
              </a:rPr>
              <a:t>Glucose administration</a:t>
            </a:r>
          </a:p>
          <a:p>
            <a:endParaRPr lang="en-US" dirty="0">
              <a:latin typeface="Source Sans Pro"/>
              <a:ea typeface="Source Sans Pro"/>
            </a:endParaRPr>
          </a:p>
        </p:txBody>
      </p:sp>
      <p:sp>
        <p:nvSpPr>
          <p:cNvPr id="12" name="TextBox 11">
            <a:extLst>
              <a:ext uri="{FF2B5EF4-FFF2-40B4-BE49-F238E27FC236}">
                <a16:creationId xmlns:a16="http://schemas.microsoft.com/office/drawing/2014/main" id="{08E69147-FD3B-EA99-1BA7-7A8BFFB4D855}"/>
              </a:ext>
            </a:extLst>
          </p:cNvPr>
          <p:cNvSpPr txBox="1"/>
          <p:nvPr/>
        </p:nvSpPr>
        <p:spPr>
          <a:xfrm>
            <a:off x="8286558" y="5553454"/>
            <a:ext cx="2829621" cy="923330"/>
          </a:xfrm>
          <a:prstGeom prst="rect">
            <a:avLst/>
          </a:prstGeom>
          <a:noFill/>
        </p:spPr>
        <p:txBody>
          <a:bodyPr wrap="none" lIns="91440" tIns="45720" rIns="91440" bIns="45720" rtlCol="0" anchor="t">
            <a:spAutoFit/>
          </a:bodyPr>
          <a:lstStyle/>
          <a:p>
            <a:pPr marL="285750" lvl="0" indent="-285750">
              <a:buFont typeface="Arial" panose="020B0604020202020204" pitchFamily="34" charset="0"/>
              <a:buChar char="•"/>
            </a:pPr>
            <a:r>
              <a:rPr lang="en-US" sz="1800" dirty="0">
                <a:latin typeface="Source Sans Pro"/>
                <a:ea typeface="Source Sans Pro"/>
              </a:rPr>
              <a:t>Wound management</a:t>
            </a:r>
          </a:p>
          <a:p>
            <a:pPr marL="285750" lvl="0" indent="-285750">
              <a:buFont typeface="Arial" panose="020B0604020202020204" pitchFamily="34" charset="0"/>
              <a:buChar char="•"/>
            </a:pPr>
            <a:r>
              <a:rPr lang="en-US" sz="1800" dirty="0">
                <a:latin typeface="Source Sans Pro"/>
                <a:ea typeface="Source Sans Pro"/>
              </a:rPr>
              <a:t>Snake bite management</a:t>
            </a:r>
          </a:p>
          <a:p>
            <a:pPr marL="285750" lvl="0" indent="-285750">
              <a:buFont typeface="Arial" panose="020B0604020202020204" pitchFamily="34" charset="0"/>
              <a:buChar char="•"/>
            </a:pPr>
            <a:r>
              <a:rPr lang="en-US" dirty="0">
                <a:latin typeface="Source Sans Pro"/>
                <a:ea typeface="Source Sans Pro"/>
              </a:rPr>
              <a:t>Log roll</a:t>
            </a:r>
            <a:endParaRPr lang="en-US" sz="1800" dirty="0">
              <a:latin typeface="Source Sans Pro"/>
              <a:ea typeface="Source Sans Pro"/>
            </a:endParaRPr>
          </a:p>
        </p:txBody>
      </p:sp>
      <p:sp>
        <p:nvSpPr>
          <p:cNvPr id="13" name="TextBox 12">
            <a:extLst>
              <a:ext uri="{FF2B5EF4-FFF2-40B4-BE49-F238E27FC236}">
                <a16:creationId xmlns:a16="http://schemas.microsoft.com/office/drawing/2014/main" id="{4D7C2E2C-C274-9613-3F29-51090BC077CA}"/>
              </a:ext>
            </a:extLst>
          </p:cNvPr>
          <p:cNvSpPr txBox="1"/>
          <p:nvPr/>
        </p:nvSpPr>
        <p:spPr>
          <a:xfrm>
            <a:off x="308092" y="1016659"/>
            <a:ext cx="1258678" cy="523220"/>
          </a:xfrm>
          <a:prstGeom prst="rect">
            <a:avLst/>
          </a:prstGeom>
          <a:noFill/>
        </p:spPr>
        <p:txBody>
          <a:bodyPr wrap="none" lIns="91440" tIns="45720" rIns="91440" bIns="45720" rtlCol="0" anchor="t">
            <a:spAutoFit/>
          </a:bodyPr>
          <a:lstStyle/>
          <a:p>
            <a:r>
              <a:rPr lang="en-US" sz="2800" dirty="0">
                <a:solidFill>
                  <a:schemeClr val="accent1">
                    <a:lumMod val="50000"/>
                  </a:schemeClr>
                </a:solidFill>
                <a:latin typeface="Source Sans Pro"/>
                <a:ea typeface="Source Sans Pro"/>
              </a:rPr>
              <a:t>Overall</a:t>
            </a:r>
            <a:endParaRPr lang="en-US" dirty="0">
              <a:solidFill>
                <a:schemeClr val="accent1">
                  <a:lumMod val="50000"/>
                </a:schemeClr>
              </a:solidFill>
              <a:latin typeface="Source Sans Pro"/>
              <a:ea typeface="Source Sans Pro"/>
            </a:endParaRPr>
          </a:p>
        </p:txBody>
      </p:sp>
      <p:sp>
        <p:nvSpPr>
          <p:cNvPr id="14" name="TextBox 13">
            <a:extLst>
              <a:ext uri="{FF2B5EF4-FFF2-40B4-BE49-F238E27FC236}">
                <a16:creationId xmlns:a16="http://schemas.microsoft.com/office/drawing/2014/main" id="{F66A3972-A001-54A3-A64F-A2F59BCE6C5F}"/>
              </a:ext>
            </a:extLst>
          </p:cNvPr>
          <p:cNvSpPr txBox="1"/>
          <p:nvPr/>
        </p:nvSpPr>
        <p:spPr>
          <a:xfrm>
            <a:off x="2133600" y="1180873"/>
            <a:ext cx="2100255" cy="646331"/>
          </a:xfrm>
          <a:prstGeom prst="rect">
            <a:avLst/>
          </a:prstGeom>
          <a:noFill/>
        </p:spPr>
        <p:txBody>
          <a:bodyPr wrap="none" lIns="91440" tIns="45720" rIns="91440" bIns="45720" rtlCol="0" anchor="t">
            <a:spAutoFit/>
          </a:bodyPr>
          <a:lstStyle/>
          <a:p>
            <a:pPr marL="285750" indent="-285750">
              <a:buFont typeface="Arial" panose="020B0604020202020204" pitchFamily="34" charset="0"/>
              <a:buChar char="•"/>
            </a:pPr>
            <a:r>
              <a:rPr lang="en-US" sz="1800" dirty="0">
                <a:latin typeface="Source Sans Pro"/>
                <a:ea typeface="Source Sans Pro"/>
              </a:rPr>
              <a:t>Assessing ABCDE</a:t>
            </a:r>
          </a:p>
          <a:p>
            <a:endParaRPr lang="en-US" dirty="0">
              <a:latin typeface="Source Sans Pro"/>
              <a:ea typeface="Source Sans Pro"/>
            </a:endParaRPr>
          </a:p>
        </p:txBody>
      </p:sp>
      <p:pic>
        <p:nvPicPr>
          <p:cNvPr id="15" name="Picture 4" descr="A picture containing text, clipart&#10;&#10;Description automatically generated">
            <a:extLst>
              <a:ext uri="{FF2B5EF4-FFF2-40B4-BE49-F238E27FC236}">
                <a16:creationId xmlns:a16="http://schemas.microsoft.com/office/drawing/2014/main" id="{8FEABA08-C48A-8133-7BFD-A21C8E072C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4035" y="4275284"/>
            <a:ext cx="1588391" cy="852715"/>
          </a:xfrm>
          <a:prstGeom prst="rect">
            <a:avLst/>
          </a:prstGeom>
        </p:spPr>
      </p:pic>
      <p:pic>
        <p:nvPicPr>
          <p:cNvPr id="16" name="Picture 3" descr="A picture containing text, clipart&#10;&#10;Description automatically generated">
            <a:extLst>
              <a:ext uri="{FF2B5EF4-FFF2-40B4-BE49-F238E27FC236}">
                <a16:creationId xmlns:a16="http://schemas.microsoft.com/office/drawing/2014/main" id="{FFB7CF3D-EC6A-D87C-2C2A-6FF7115678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94035" y="5631486"/>
            <a:ext cx="1588391" cy="843833"/>
          </a:xfrm>
          <a:prstGeom prst="rect">
            <a:avLst/>
          </a:prstGeom>
        </p:spPr>
      </p:pic>
    </p:spTree>
    <p:extLst>
      <p:ext uri="{BB962C8B-B14F-4D97-AF65-F5344CB8AC3E}">
        <p14:creationId xmlns:p14="http://schemas.microsoft.com/office/powerpoint/2010/main" val="3653928418"/>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892629" y="1360390"/>
            <a:ext cx="10515600" cy="1325563"/>
          </a:xfrm>
        </p:spPr>
        <p:txBody>
          <a:bodyPr>
            <a:noAutofit/>
          </a:bodyPr>
          <a:lstStyle/>
          <a:p>
            <a:pPr lvl="0"/>
            <a:r>
              <a:rPr lang="en-US" sz="6000" dirty="0">
                <a:solidFill>
                  <a:srgbClr val="1F3864"/>
                </a:solidFill>
                <a:sym typeface="Calibri"/>
              </a:rPr>
              <a:t>																</a:t>
            </a:r>
          </a:p>
          <a:p>
            <a:pPr lvl="0"/>
            <a:r>
              <a:rPr lang="en-US" sz="6000" dirty="0">
                <a:solidFill>
                  <a:srgbClr val="1F3864"/>
                </a:solidFill>
                <a:sym typeface="Calibri"/>
              </a:rPr>
              <a:t>REMEMBER…</a:t>
            </a:r>
            <a:endParaRPr lang="en-US" sz="6000" dirty="0">
              <a:solidFill>
                <a:srgbClr val="1F3864"/>
              </a:solidFill>
            </a:endParaRPr>
          </a:p>
          <a:p>
            <a:pPr lvl="0"/>
            <a:endParaRPr lang="en-US" sz="6000" dirty="0">
              <a:solidFill>
                <a:srgbClr val="1F3864"/>
              </a:solidFill>
              <a:sym typeface="Calibri"/>
            </a:endParaRPr>
          </a:p>
        </p:txBody>
      </p:sp>
      <p:sp>
        <p:nvSpPr>
          <p:cNvPr id="496" name="Shape 496"/>
          <p:cNvSpPr txBox="1">
            <a:spLocks noGrp="1"/>
          </p:cNvSpPr>
          <p:nvPr>
            <p:ph idx="1"/>
          </p:nvPr>
        </p:nvSpPr>
        <p:spPr/>
        <p:txBody>
          <a:bodyPr vert="horz" lIns="91440" tIns="45720" rIns="91440" bIns="45720" rtlCol="0" anchor="t">
            <a:normAutofit/>
          </a:bodyPr>
          <a:lstStyle/>
          <a:p>
            <a:pPr lvl="0"/>
            <a:endParaRPr lang="en-US" sz="2400" dirty="0">
              <a:sym typeface="Calibri"/>
            </a:endParaRPr>
          </a:p>
          <a:p>
            <a:pPr lvl="0"/>
            <a:endParaRPr lang="en-US" sz="2400" dirty="0"/>
          </a:p>
          <a:p>
            <a:pPr lvl="0"/>
            <a:endParaRPr lang="en-US" sz="2400" dirty="0">
              <a:sym typeface="Calibri"/>
            </a:endParaRPr>
          </a:p>
          <a:p>
            <a:pPr marL="0" indent="0">
              <a:buNone/>
            </a:pPr>
            <a:r>
              <a:rPr lang="en-US" sz="2400" dirty="0">
                <a:cs typeface="Roboto"/>
              </a:rPr>
              <a:t>Always check for signs of trauma in each of the ABCDE sections and reference the trauma module as needed. </a:t>
            </a:r>
            <a:endParaRPr lang="en-US" sz="2400" dirty="0"/>
          </a:p>
        </p:txBody>
      </p:sp>
      <p:sp>
        <p:nvSpPr>
          <p:cNvPr id="3" name="Rectangle 2">
            <a:extLst>
              <a:ext uri="{FF2B5EF4-FFF2-40B4-BE49-F238E27FC236}">
                <a16:creationId xmlns:a16="http://schemas.microsoft.com/office/drawing/2014/main" id="{81458B04-6A39-35AC-90B2-419770BA5630}"/>
              </a:ext>
            </a:extLst>
          </p:cNvPr>
          <p:cNvSpPr/>
          <p:nvPr/>
        </p:nvSpPr>
        <p:spPr>
          <a:xfrm>
            <a:off x="9110083" y="827212"/>
            <a:ext cx="2002715" cy="240065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7114917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25" y="-3032"/>
            <a:ext cx="10515600" cy="1325563"/>
          </a:xfrm>
        </p:spPr>
        <p:txBody>
          <a:bodyPr>
            <a:normAutofit/>
          </a:bodyPr>
          <a:lstStyle/>
          <a:p>
            <a:r>
              <a:rPr lang="en-US" sz="4000">
                <a:solidFill>
                  <a:srgbClr val="1F3864"/>
                </a:solidFill>
                <a:latin typeface="Source Sans Pro"/>
                <a:ea typeface="Source Sans Pro"/>
                <a:cs typeface="Roboto"/>
              </a:rPr>
              <a:t>Airway Assessment</a:t>
            </a:r>
          </a:p>
        </p:txBody>
      </p:sp>
      <p:pic>
        <p:nvPicPr>
          <p:cNvPr id="4" name="Picture 4" descr="A picture containing text, clipart&#10;&#10;Description automatically generated">
            <a:extLst>
              <a:ext uri="{FF2B5EF4-FFF2-40B4-BE49-F238E27FC236}">
                <a16:creationId xmlns:a16="http://schemas.microsoft.com/office/drawing/2014/main" id="{40FE71BE-91A5-A5F1-94E5-42FCDE5D30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7134" y="139699"/>
            <a:ext cx="1847850" cy="990600"/>
          </a:xfrm>
          <a:prstGeom prst="rect">
            <a:avLst/>
          </a:prstGeom>
        </p:spPr>
      </p:pic>
      <p:sp>
        <p:nvSpPr>
          <p:cNvPr id="5" name="Rectangle 4">
            <a:extLst>
              <a:ext uri="{FF2B5EF4-FFF2-40B4-BE49-F238E27FC236}">
                <a16:creationId xmlns:a16="http://schemas.microsoft.com/office/drawing/2014/main" id="{2CED09D4-E013-070E-9C74-296BF00136B0}"/>
              </a:ext>
            </a:extLst>
          </p:cNvPr>
          <p:cNvSpPr/>
          <p:nvPr/>
        </p:nvSpPr>
        <p:spPr>
          <a:xfrm>
            <a:off x="2044431" y="6039312"/>
            <a:ext cx="2998125" cy="610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a:solidFill>
                  <a:schemeClr val="tx1"/>
                </a:solidFill>
              </a:rPr>
              <a:t>Breathing Assessment</a:t>
            </a:r>
            <a:endParaRPr lang="en-GB" sz="2400"/>
          </a:p>
        </p:txBody>
      </p:sp>
      <p:sp>
        <p:nvSpPr>
          <p:cNvPr id="6" name="Rectangle 5">
            <a:extLst>
              <a:ext uri="{FF2B5EF4-FFF2-40B4-BE49-F238E27FC236}">
                <a16:creationId xmlns:a16="http://schemas.microsoft.com/office/drawing/2014/main" id="{A0542B99-8B9E-2997-6A00-CF512F1F575C}"/>
              </a:ext>
            </a:extLst>
          </p:cNvPr>
          <p:cNvSpPr/>
          <p:nvPr/>
        </p:nvSpPr>
        <p:spPr>
          <a:xfrm>
            <a:off x="8240211" y="2241596"/>
            <a:ext cx="3103418" cy="108619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a:solidFill>
                  <a:schemeClr val="tx1"/>
                </a:solidFill>
              </a:rPr>
              <a:t>Manage airway</a:t>
            </a:r>
            <a:endParaRPr lang="en-GB" sz="2400"/>
          </a:p>
        </p:txBody>
      </p:sp>
      <p:sp>
        <p:nvSpPr>
          <p:cNvPr id="9" name="Rectangle 8">
            <a:extLst>
              <a:ext uri="{FF2B5EF4-FFF2-40B4-BE49-F238E27FC236}">
                <a16:creationId xmlns:a16="http://schemas.microsoft.com/office/drawing/2014/main" id="{38937CF6-36F3-0D2D-F447-3828A5E2DE51}"/>
              </a:ext>
            </a:extLst>
          </p:cNvPr>
          <p:cNvSpPr/>
          <p:nvPr/>
        </p:nvSpPr>
        <p:spPr>
          <a:xfrm>
            <a:off x="387907" y="1179783"/>
            <a:ext cx="6508182" cy="4299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endParaRPr lang="en-NZ" sz="2400" b="1">
              <a:solidFill>
                <a:schemeClr val="tx1"/>
              </a:solidFill>
            </a:endParaRPr>
          </a:p>
          <a:p>
            <a:pPr marL="285750" indent="-285750">
              <a:buFont typeface="Arial" panose="020B0604020202020204" pitchFamily="34" charset="0"/>
              <a:buChar char="•"/>
            </a:pPr>
            <a:r>
              <a:rPr lang="en-NZ" sz="2400" b="1">
                <a:solidFill>
                  <a:schemeClr val="tx1"/>
                </a:solidFill>
              </a:rPr>
              <a:t>Can the patient talk normally? </a:t>
            </a:r>
            <a:endParaRPr lang="en-NZ" sz="2400" b="1">
              <a:solidFill>
                <a:schemeClr val="tx1"/>
              </a:solidFill>
              <a:cs typeface="Calibri"/>
            </a:endParaRPr>
          </a:p>
          <a:p>
            <a:endParaRPr lang="en-NZ" sz="2400" b="1">
              <a:solidFill>
                <a:schemeClr val="tx1"/>
              </a:solidFill>
              <a:cs typeface="Calibri"/>
            </a:endParaRPr>
          </a:p>
          <a:p>
            <a:pPr marL="285750" indent="-285750">
              <a:buFont typeface="Arial" panose="020B0604020202020204" pitchFamily="34" charset="0"/>
              <a:buChar char="•"/>
            </a:pPr>
            <a:r>
              <a:rPr lang="en-NZ" sz="2400" b="1">
                <a:solidFill>
                  <a:schemeClr val="tx1"/>
                </a:solidFill>
              </a:rPr>
              <a:t>Look </a:t>
            </a:r>
            <a:r>
              <a:rPr lang="en-NZ" sz="2400">
                <a:solidFill>
                  <a:schemeClr val="tx1"/>
                </a:solidFill>
              </a:rPr>
              <a:t>for foreign body, swelling around the airway </a:t>
            </a:r>
            <a:endParaRPr lang="en-NZ" sz="2400">
              <a:solidFill>
                <a:schemeClr val="tx1"/>
              </a:solidFill>
              <a:cs typeface="Calibri"/>
            </a:endParaRPr>
          </a:p>
          <a:p>
            <a:pPr marL="285750" indent="-285750">
              <a:buFont typeface="Arial" panose="020B0604020202020204" pitchFamily="34" charset="0"/>
              <a:buChar char="•"/>
            </a:pPr>
            <a:r>
              <a:rPr lang="en-NZ" sz="2400" b="1">
                <a:solidFill>
                  <a:schemeClr val="tx1"/>
                </a:solidFill>
              </a:rPr>
              <a:t>Look</a:t>
            </a:r>
            <a:r>
              <a:rPr lang="en-NZ" sz="2400">
                <a:solidFill>
                  <a:schemeClr val="tx1"/>
                </a:solidFill>
              </a:rPr>
              <a:t> for altered mental status</a:t>
            </a:r>
            <a:endParaRPr lang="en-NZ" sz="2400">
              <a:solidFill>
                <a:schemeClr val="tx1"/>
              </a:solidFill>
              <a:cs typeface="Calibri"/>
            </a:endParaRPr>
          </a:p>
          <a:p>
            <a:pPr marL="285750" indent="-285750">
              <a:buFont typeface="Arial" panose="020B0604020202020204" pitchFamily="34" charset="0"/>
              <a:buChar char="•"/>
            </a:pPr>
            <a:r>
              <a:rPr lang="en-NZ" sz="2400" b="1">
                <a:solidFill>
                  <a:schemeClr val="tx1"/>
                </a:solidFill>
              </a:rPr>
              <a:t>Listen</a:t>
            </a:r>
            <a:r>
              <a:rPr lang="en-NZ" sz="2400">
                <a:solidFill>
                  <a:schemeClr val="tx1"/>
                </a:solidFill>
              </a:rPr>
              <a:t> for abnormal sounds suggesting obstruction</a:t>
            </a:r>
            <a:endParaRPr lang="en-NZ" sz="2400">
              <a:solidFill>
                <a:schemeClr val="tx1"/>
              </a:solidFill>
              <a:cs typeface="Calibri"/>
            </a:endParaRPr>
          </a:p>
          <a:p>
            <a:pPr marL="285750" indent="-285750">
              <a:buFont typeface="Arial" panose="020B0604020202020204" pitchFamily="34" charset="0"/>
              <a:buChar char="•"/>
            </a:pPr>
            <a:r>
              <a:rPr lang="en-NZ" sz="2400" b="1">
                <a:solidFill>
                  <a:schemeClr val="tx1"/>
                </a:solidFill>
              </a:rPr>
              <a:t>Look</a:t>
            </a:r>
            <a:r>
              <a:rPr lang="en-NZ" sz="2400">
                <a:solidFill>
                  <a:schemeClr val="tx1"/>
                </a:solidFill>
              </a:rPr>
              <a:t> and </a:t>
            </a:r>
            <a:r>
              <a:rPr lang="en-NZ" sz="2400" b="1">
                <a:solidFill>
                  <a:schemeClr val="tx1"/>
                </a:solidFill>
              </a:rPr>
              <a:t>listen</a:t>
            </a:r>
            <a:r>
              <a:rPr lang="en-NZ" sz="2400">
                <a:solidFill>
                  <a:schemeClr val="tx1"/>
                </a:solidFill>
              </a:rPr>
              <a:t> for fluid in the airway</a:t>
            </a:r>
            <a:endParaRPr lang="en-NZ" sz="2400">
              <a:solidFill>
                <a:schemeClr val="tx1"/>
              </a:solidFill>
              <a:cs typeface="Calibri"/>
            </a:endParaRPr>
          </a:p>
          <a:p>
            <a:pPr marL="285750" indent="-285750">
              <a:buFont typeface="Arial" panose="020B0604020202020204" pitchFamily="34" charset="0"/>
              <a:buChar char="•"/>
            </a:pPr>
            <a:r>
              <a:rPr lang="en-NZ" sz="2400" b="1">
                <a:solidFill>
                  <a:schemeClr val="tx1"/>
                </a:solidFill>
              </a:rPr>
              <a:t>Look</a:t>
            </a:r>
            <a:r>
              <a:rPr lang="en-NZ" sz="2400">
                <a:solidFill>
                  <a:schemeClr val="tx1"/>
                </a:solidFill>
              </a:rPr>
              <a:t> to see if the chest wall is moving in or out</a:t>
            </a:r>
            <a:endParaRPr lang="en-NZ" sz="2400">
              <a:solidFill>
                <a:schemeClr val="tx1"/>
              </a:solidFill>
              <a:cs typeface="Calibri"/>
            </a:endParaRPr>
          </a:p>
          <a:p>
            <a:pPr marL="285750" indent="-285750">
              <a:buFont typeface="Arial" panose="020B0604020202020204" pitchFamily="34" charset="0"/>
              <a:buChar char="•"/>
            </a:pPr>
            <a:r>
              <a:rPr lang="en-NZ" sz="2400" b="1">
                <a:solidFill>
                  <a:schemeClr val="tx1"/>
                </a:solidFill>
              </a:rPr>
              <a:t>Listen and feel </a:t>
            </a:r>
            <a:r>
              <a:rPr lang="en-NZ" sz="2400">
                <a:solidFill>
                  <a:schemeClr val="tx1"/>
                </a:solidFill>
              </a:rPr>
              <a:t>for air movement from the mouth and nose</a:t>
            </a:r>
            <a:endParaRPr lang="en-NZ" sz="2400">
              <a:solidFill>
                <a:schemeClr val="tx1"/>
              </a:solidFill>
              <a:cs typeface="Calibri"/>
            </a:endParaRPr>
          </a:p>
          <a:p>
            <a:pPr marL="285750" indent="-285750">
              <a:buFont typeface="Arial" panose="020B0604020202020204" pitchFamily="34" charset="0"/>
              <a:buChar char="•"/>
            </a:pPr>
            <a:endParaRPr lang="en-GB" sz="2400">
              <a:solidFill>
                <a:schemeClr val="tx1"/>
              </a:solidFill>
              <a:cs typeface="Calibri" panose="020F0502020204030204"/>
            </a:endParaRPr>
          </a:p>
        </p:txBody>
      </p:sp>
      <p:sp>
        <p:nvSpPr>
          <p:cNvPr id="13" name="TextBox 12">
            <a:extLst>
              <a:ext uri="{FF2B5EF4-FFF2-40B4-BE49-F238E27FC236}">
                <a16:creationId xmlns:a16="http://schemas.microsoft.com/office/drawing/2014/main" id="{A4913693-AA39-C07F-0097-F030EE055493}"/>
              </a:ext>
            </a:extLst>
          </p:cNvPr>
          <p:cNvSpPr txBox="1"/>
          <p:nvPr/>
        </p:nvSpPr>
        <p:spPr>
          <a:xfrm>
            <a:off x="3820114" y="5525265"/>
            <a:ext cx="1825002" cy="461665"/>
          </a:xfrm>
          <a:prstGeom prst="rect">
            <a:avLst/>
          </a:prstGeom>
          <a:noFill/>
        </p:spPr>
        <p:txBody>
          <a:bodyPr wrap="square" rtlCol="0">
            <a:spAutoFit/>
          </a:bodyPr>
          <a:lstStyle/>
          <a:p>
            <a:r>
              <a:rPr lang="en-NZ" sz="2400"/>
              <a:t>Normal</a:t>
            </a:r>
            <a:endParaRPr lang="en-GB" sz="2400"/>
          </a:p>
        </p:txBody>
      </p:sp>
      <p:sp>
        <p:nvSpPr>
          <p:cNvPr id="23" name="Arrow: Down 22">
            <a:extLst>
              <a:ext uri="{FF2B5EF4-FFF2-40B4-BE49-F238E27FC236}">
                <a16:creationId xmlns:a16="http://schemas.microsoft.com/office/drawing/2014/main" id="{35DCFB60-C601-5E44-3546-F153396C9A53}"/>
              </a:ext>
            </a:extLst>
          </p:cNvPr>
          <p:cNvSpPr/>
          <p:nvPr/>
        </p:nvSpPr>
        <p:spPr>
          <a:xfrm>
            <a:off x="3285661" y="5550861"/>
            <a:ext cx="515389" cy="43780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A82C456-302E-6243-2E14-FEEF2DB8CBDF}"/>
              </a:ext>
            </a:extLst>
          </p:cNvPr>
          <p:cNvSpPr/>
          <p:nvPr/>
        </p:nvSpPr>
        <p:spPr>
          <a:xfrm>
            <a:off x="6897887" y="2083278"/>
            <a:ext cx="1413234" cy="610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a:solidFill>
                  <a:schemeClr val="tx1"/>
                </a:solidFill>
              </a:rPr>
              <a:t>Problem identified</a:t>
            </a:r>
            <a:endParaRPr lang="en-GB" sz="2400"/>
          </a:p>
        </p:txBody>
      </p:sp>
      <p:sp>
        <p:nvSpPr>
          <p:cNvPr id="25" name="Arrow: Down 24">
            <a:extLst>
              <a:ext uri="{FF2B5EF4-FFF2-40B4-BE49-F238E27FC236}">
                <a16:creationId xmlns:a16="http://schemas.microsoft.com/office/drawing/2014/main" id="{21282A14-CF4D-AB60-E6FA-C891846B5723}"/>
              </a:ext>
            </a:extLst>
          </p:cNvPr>
          <p:cNvSpPr/>
          <p:nvPr/>
        </p:nvSpPr>
        <p:spPr>
          <a:xfrm rot="16200000">
            <a:off x="7261192" y="2541171"/>
            <a:ext cx="515389" cy="85236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A cartoon of a nurse touching a patient's face&#10;&#10;Description automatically generated with low confidence">
            <a:extLst>
              <a:ext uri="{FF2B5EF4-FFF2-40B4-BE49-F238E27FC236}">
                <a16:creationId xmlns:a16="http://schemas.microsoft.com/office/drawing/2014/main" id="{6EE21FEB-4805-1A95-5AA1-E5F016CD98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7421" y="3575082"/>
            <a:ext cx="2836191" cy="1977966"/>
          </a:xfrm>
          <a:prstGeom prst="rect">
            <a:avLst/>
          </a:prstGeom>
        </p:spPr>
      </p:pic>
      <p:sp>
        <p:nvSpPr>
          <p:cNvPr id="29" name="TextBox 28">
            <a:extLst>
              <a:ext uri="{FF2B5EF4-FFF2-40B4-BE49-F238E27FC236}">
                <a16:creationId xmlns:a16="http://schemas.microsoft.com/office/drawing/2014/main" id="{191B2C19-E0AC-FDB2-39E4-27C872C609A3}"/>
              </a:ext>
            </a:extLst>
          </p:cNvPr>
          <p:cNvSpPr txBox="1"/>
          <p:nvPr/>
        </p:nvSpPr>
        <p:spPr>
          <a:xfrm>
            <a:off x="7517427" y="5574732"/>
            <a:ext cx="2140335" cy="646331"/>
          </a:xfrm>
          <a:prstGeom prst="rect">
            <a:avLst/>
          </a:prstGeom>
          <a:noFill/>
        </p:spPr>
        <p:txBody>
          <a:bodyPr wrap="square" rtlCol="0">
            <a:spAutoFit/>
          </a:bodyPr>
          <a:lstStyle/>
          <a:p>
            <a:r>
              <a:rPr lang="en-NZ"/>
              <a:t>LOOK, LISTEN, FEEL for air movement</a:t>
            </a:r>
            <a:endParaRPr lang="en-GB"/>
          </a:p>
        </p:txBody>
      </p:sp>
    </p:spTree>
    <p:extLst>
      <p:ext uri="{BB962C8B-B14F-4D97-AF65-F5344CB8AC3E}">
        <p14:creationId xmlns:p14="http://schemas.microsoft.com/office/powerpoint/2010/main" val="174957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1F3864"/>
                </a:solidFill>
              </a:rPr>
              <a:t>Airway Management</a:t>
            </a:r>
          </a:p>
        </p:txBody>
      </p:sp>
      <p:sp>
        <p:nvSpPr>
          <p:cNvPr id="5" name="Content Placeholder 2"/>
          <p:cNvSpPr>
            <a:spLocks noGrp="1"/>
          </p:cNvSpPr>
          <p:nvPr>
            <p:ph idx="1"/>
          </p:nvPr>
        </p:nvSpPr>
        <p:spPr/>
        <p:txBody>
          <a:bodyPr vert="horz" lIns="91440" tIns="45720" rIns="91440" bIns="45720" rtlCol="0" anchor="t">
            <a:normAutofit lnSpcReduction="10000"/>
          </a:bodyPr>
          <a:lstStyle/>
          <a:p>
            <a:r>
              <a:rPr lang="en-US" sz="2400" dirty="0">
                <a:latin typeface="Source Sans Pro"/>
                <a:ea typeface="Source Sans Pro"/>
                <a:cs typeface="Roboto"/>
              </a:rPr>
              <a:t>If the patient is unconscious and not breathing normally: </a:t>
            </a:r>
            <a:endParaRPr lang="en-US" sz="2400" dirty="0">
              <a:latin typeface="Source Sans Pro"/>
              <a:ea typeface="Source Sans Pro"/>
            </a:endParaRPr>
          </a:p>
          <a:p>
            <a:endParaRPr lang="en-US" sz="2400" dirty="0">
              <a:solidFill>
                <a:srgbClr val="000000"/>
              </a:solidFill>
              <a:cs typeface="Roboto"/>
            </a:endParaRPr>
          </a:p>
          <a:p>
            <a:pPr lvl="1"/>
            <a:r>
              <a:rPr lang="en-US" dirty="0">
                <a:latin typeface="Source Sans Pro"/>
                <a:ea typeface="Source Sans Pro"/>
                <a:cs typeface="Roboto"/>
              </a:rPr>
              <a:t>If </a:t>
            </a:r>
            <a:r>
              <a:rPr lang="en-US" b="1" dirty="0">
                <a:latin typeface="Source Sans Pro"/>
                <a:ea typeface="Source Sans Pro"/>
                <a:cs typeface="Roboto"/>
              </a:rPr>
              <a:t>no concern for trauma </a:t>
            </a:r>
          </a:p>
          <a:p>
            <a:pPr marL="457200" lvl="1" indent="0">
              <a:buNone/>
            </a:pPr>
            <a:r>
              <a:rPr lang="en-US" sz="2000" dirty="0">
                <a:latin typeface="Source Sans Pro"/>
                <a:ea typeface="Source Sans Pro"/>
                <a:cs typeface="Roboto"/>
                <a:sym typeface="Wingdings" pitchFamily="2" charset="2"/>
              </a:rPr>
              <a:t></a:t>
            </a:r>
            <a:r>
              <a:rPr lang="en-US" b="1" dirty="0">
                <a:latin typeface="Source Sans Pro"/>
                <a:ea typeface="Source Sans Pro"/>
                <a:cs typeface="Roboto"/>
              </a:rPr>
              <a:t> </a:t>
            </a:r>
            <a:r>
              <a:rPr lang="en-US" dirty="0">
                <a:latin typeface="Source Sans Pro"/>
                <a:ea typeface="Source Sans Pro"/>
                <a:cs typeface="Roboto"/>
              </a:rPr>
              <a:t>open airway using HEAD-TILT / CHIN-LIFT </a:t>
            </a:r>
            <a:r>
              <a:rPr lang="en-US" dirty="0" err="1">
                <a:latin typeface="Source Sans Pro"/>
                <a:ea typeface="Source Sans Pro"/>
                <a:cs typeface="Roboto"/>
              </a:rPr>
              <a:t>manoeuvre</a:t>
            </a:r>
            <a:r>
              <a:rPr lang="en-US" dirty="0">
                <a:latin typeface="Source Sans Pro"/>
                <a:ea typeface="Source Sans Pro"/>
                <a:cs typeface="Roboto"/>
              </a:rPr>
              <a:t>.</a:t>
            </a:r>
            <a:endParaRPr lang="en-US" dirty="0"/>
          </a:p>
          <a:p>
            <a:pPr lvl="1"/>
            <a:endParaRPr lang="en-US" dirty="0">
              <a:cs typeface="Roboto"/>
            </a:endParaRPr>
          </a:p>
          <a:p>
            <a:pPr lvl="1"/>
            <a:r>
              <a:rPr lang="en-US" dirty="0">
                <a:latin typeface="Source Sans Pro"/>
                <a:ea typeface="Source Sans Pro"/>
                <a:cs typeface="Roboto"/>
              </a:rPr>
              <a:t>If </a:t>
            </a:r>
            <a:r>
              <a:rPr lang="en-US" b="1" dirty="0">
                <a:latin typeface="Source Sans Pro"/>
                <a:ea typeface="Source Sans Pro"/>
                <a:cs typeface="Roboto"/>
              </a:rPr>
              <a:t>trauma suspected </a:t>
            </a:r>
          </a:p>
          <a:p>
            <a:pPr marL="457200" lvl="1" indent="0">
              <a:buNone/>
            </a:pPr>
            <a:r>
              <a:rPr lang="en-US" sz="2000" dirty="0">
                <a:latin typeface="Source Sans Pro"/>
                <a:ea typeface="Source Sans Pro"/>
                <a:cs typeface="Roboto"/>
                <a:sym typeface="Wingdings" pitchFamily="2" charset="2"/>
              </a:rPr>
              <a:t> </a:t>
            </a:r>
            <a:r>
              <a:rPr lang="en-US" dirty="0">
                <a:latin typeface="Source Sans Pro"/>
                <a:ea typeface="Source Sans Pro"/>
                <a:cs typeface="Roboto"/>
              </a:rPr>
              <a:t>maintain</a:t>
            </a:r>
            <a:r>
              <a:rPr lang="en-US" dirty="0">
                <a:solidFill>
                  <a:srgbClr val="FF0000"/>
                </a:solidFill>
                <a:latin typeface="Source Sans Pro"/>
                <a:ea typeface="Source Sans Pro"/>
                <a:cs typeface="Roboto"/>
              </a:rPr>
              <a:t> </a:t>
            </a:r>
            <a:r>
              <a:rPr lang="en-US" dirty="0">
                <a:latin typeface="Source Sans Pro"/>
                <a:ea typeface="Source Sans Pro"/>
                <a:cs typeface="Roboto"/>
              </a:rPr>
              <a:t>C-SPINE IMMOBILISATION and use JAW-THRUST </a:t>
            </a:r>
            <a:r>
              <a:rPr lang="en-US" dirty="0" err="1">
                <a:latin typeface="Source Sans Pro"/>
                <a:ea typeface="Source Sans Pro"/>
                <a:cs typeface="Roboto"/>
              </a:rPr>
              <a:t>manoeuvre</a:t>
            </a:r>
            <a:r>
              <a:rPr lang="en-US" dirty="0">
                <a:latin typeface="Source Sans Pro"/>
                <a:ea typeface="Source Sans Pro"/>
                <a:cs typeface="Roboto"/>
              </a:rPr>
              <a:t>.</a:t>
            </a:r>
            <a:endParaRPr lang="en-US" dirty="0"/>
          </a:p>
          <a:p>
            <a:pPr lvl="1"/>
            <a:endParaRPr lang="en-US" dirty="0">
              <a:solidFill>
                <a:srgbClr val="FF0000"/>
              </a:solidFill>
              <a:cs typeface="Roboto"/>
            </a:endParaRPr>
          </a:p>
          <a:p>
            <a:r>
              <a:rPr lang="en-US" sz="2400" dirty="0">
                <a:latin typeface="Source Sans Pro"/>
                <a:ea typeface="Source Sans Pro"/>
                <a:cs typeface="Roboto"/>
              </a:rPr>
              <a:t>Consider placing an AIRWAY DEVICE</a:t>
            </a:r>
            <a:r>
              <a:rPr lang="en-US" sz="2400" dirty="0">
                <a:solidFill>
                  <a:srgbClr val="FF0000"/>
                </a:solidFill>
                <a:latin typeface="Source Sans Pro"/>
                <a:ea typeface="Source Sans Pro"/>
                <a:cs typeface="Roboto"/>
              </a:rPr>
              <a:t> </a:t>
            </a:r>
            <a:r>
              <a:rPr lang="en-US" sz="2400" dirty="0">
                <a:latin typeface="Source Sans Pro"/>
                <a:ea typeface="Source Sans Pro"/>
                <a:cs typeface="Roboto"/>
              </a:rPr>
              <a:t>to keep the airway open</a:t>
            </a:r>
          </a:p>
          <a:p>
            <a:pPr lvl="1"/>
            <a:r>
              <a:rPr lang="en-US" dirty="0">
                <a:latin typeface="Source Sans Pro"/>
                <a:ea typeface="Source Sans Pro"/>
                <a:cs typeface="Roboto"/>
              </a:rPr>
              <a:t>Oropharyngeal airway</a:t>
            </a:r>
          </a:p>
          <a:p>
            <a:pPr lvl="1"/>
            <a:r>
              <a:rPr lang="en-US" dirty="0">
                <a:latin typeface="Source Sans Pro"/>
                <a:ea typeface="Source Sans Pro"/>
                <a:cs typeface="Roboto"/>
              </a:rPr>
              <a:t>Nasopharyngeal airway</a:t>
            </a:r>
          </a:p>
          <a:p>
            <a:pPr lvl="1"/>
            <a:endParaRPr lang="en-US" dirty="0"/>
          </a:p>
        </p:txBody>
      </p:sp>
      <p:pic>
        <p:nvPicPr>
          <p:cNvPr id="4" name="Picture 5" descr="A picture containing silhouette&#10;&#10;Description automatically generated">
            <a:extLst>
              <a:ext uri="{FF2B5EF4-FFF2-40B4-BE49-F238E27FC236}">
                <a16:creationId xmlns:a16="http://schemas.microsoft.com/office/drawing/2014/main" id="{5F881679-E312-078A-FB84-1E596ABC4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90420" y="1916114"/>
            <a:ext cx="2713527" cy="1890467"/>
          </a:xfrm>
          <a:prstGeom prst="rect">
            <a:avLst/>
          </a:prstGeom>
        </p:spPr>
      </p:pic>
      <p:pic>
        <p:nvPicPr>
          <p:cNvPr id="10" name="Picture 4" descr="A picture containing text, clipart&#10;&#10;Description automatically generated">
            <a:extLst>
              <a:ext uri="{FF2B5EF4-FFF2-40B4-BE49-F238E27FC236}">
                <a16:creationId xmlns:a16="http://schemas.microsoft.com/office/drawing/2014/main" id="{C836F1A1-9CAC-9410-FA46-DBFB2ECF37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85763" y="139699"/>
            <a:ext cx="1847850" cy="990600"/>
          </a:xfrm>
          <a:prstGeom prst="rect">
            <a:avLst/>
          </a:prstGeom>
        </p:spPr>
      </p:pic>
    </p:spTree>
    <p:extLst>
      <p:ext uri="{BB962C8B-B14F-4D97-AF65-F5344CB8AC3E}">
        <p14:creationId xmlns:p14="http://schemas.microsoft.com/office/powerpoint/2010/main" val="90406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latin typeface="Source Sans Pro"/>
                <a:ea typeface="Source Sans Pro"/>
                <a:cs typeface="Roboto"/>
              </a:rPr>
              <a:t>Airway </a:t>
            </a:r>
            <a:r>
              <a:rPr lang="en-US" sz="4000">
                <a:solidFill>
                  <a:schemeClr val="accent1">
                    <a:lumMod val="50000"/>
                  </a:schemeClr>
                </a:solidFill>
                <a:latin typeface="Source Sans Pro"/>
                <a:ea typeface="Source Sans Pro"/>
                <a:cs typeface="Roboto"/>
              </a:rPr>
              <a:t>Management: Choking</a:t>
            </a:r>
          </a:p>
        </p:txBody>
      </p:sp>
      <p:sp>
        <p:nvSpPr>
          <p:cNvPr id="5" name="Content Placeholder 2"/>
          <p:cNvSpPr>
            <a:spLocks noGrp="1"/>
          </p:cNvSpPr>
          <p:nvPr>
            <p:ph idx="1"/>
          </p:nvPr>
        </p:nvSpPr>
        <p:spPr/>
        <p:txBody>
          <a:bodyPr vert="horz" lIns="91440" tIns="45720" rIns="91440" bIns="45720" rtlCol="0" anchor="t">
            <a:normAutofit/>
          </a:bodyPr>
          <a:lstStyle/>
          <a:p>
            <a:pPr marL="0" indent="0" algn="just">
              <a:buNone/>
            </a:pPr>
            <a:r>
              <a:rPr lang="en-US" sz="2400" dirty="0">
                <a:latin typeface="Source Sans Pro"/>
                <a:ea typeface="Source Sans Pro"/>
                <a:cs typeface="Roboto"/>
              </a:rPr>
              <a:t>If </a:t>
            </a:r>
            <a:r>
              <a:rPr lang="en-US" sz="2400" b="1" dirty="0">
                <a:latin typeface="Source Sans Pro"/>
                <a:ea typeface="Source Sans Pro"/>
                <a:cs typeface="Roboto"/>
              </a:rPr>
              <a:t>foreign body</a:t>
            </a:r>
            <a:r>
              <a:rPr lang="en-US" sz="2400" dirty="0">
                <a:latin typeface="Source Sans Pro"/>
                <a:ea typeface="Source Sans Pro"/>
                <a:cs typeface="Roboto"/>
              </a:rPr>
              <a:t> is suspected:</a:t>
            </a:r>
          </a:p>
          <a:p>
            <a:pPr lvl="1" algn="just"/>
            <a:r>
              <a:rPr lang="en-US" dirty="0">
                <a:latin typeface="Source Sans Pro"/>
                <a:ea typeface="Source Sans Pro"/>
                <a:cs typeface="Roboto"/>
              </a:rPr>
              <a:t>If there is a visible foreign body </a:t>
            </a:r>
            <a:r>
              <a:rPr lang="en-US" sz="2000" dirty="0">
                <a:latin typeface="Source Sans Pro"/>
                <a:ea typeface="Source Sans Pro"/>
                <a:cs typeface="Roboto"/>
                <a:sym typeface="Wingdings" pitchFamily="2" charset="2"/>
              </a:rPr>
              <a:t></a:t>
            </a:r>
            <a:r>
              <a:rPr lang="en-US" dirty="0">
                <a:latin typeface="Source Sans Pro"/>
                <a:ea typeface="Source Sans Pro"/>
                <a:cs typeface="Roboto"/>
              </a:rPr>
              <a:t> carefully REMOVE IT</a:t>
            </a:r>
          </a:p>
          <a:p>
            <a:pPr lvl="1" algn="just"/>
            <a:r>
              <a:rPr lang="en-US" dirty="0">
                <a:latin typeface="Source Sans Pro"/>
                <a:ea typeface="Source Sans Pro"/>
                <a:cs typeface="Roboto"/>
              </a:rPr>
              <a:t>If the patient is able to cough or make noise </a:t>
            </a:r>
            <a:endParaRPr lang="en-US" dirty="0">
              <a:sym typeface="Wingdings" pitchFamily="2" charset="2"/>
            </a:endParaRPr>
          </a:p>
          <a:p>
            <a:pPr marL="457200" lvl="1" indent="0" algn="just">
              <a:buNone/>
            </a:pPr>
            <a:r>
              <a:rPr lang="en-US" sz="2200" dirty="0">
                <a:latin typeface="Source Sans Pro"/>
                <a:ea typeface="Source Sans Pro"/>
                <a:cs typeface="Roboto"/>
                <a:sym typeface="Wingdings" pitchFamily="2" charset="2"/>
              </a:rPr>
              <a:t>   </a:t>
            </a:r>
            <a:r>
              <a:rPr lang="en-US" sz="2200" dirty="0">
                <a:latin typeface="Source Sans Pro"/>
                <a:ea typeface="Source Sans Pro"/>
                <a:cs typeface="Roboto"/>
              </a:rPr>
              <a:t>  </a:t>
            </a:r>
            <a:r>
              <a:rPr lang="en-US" sz="2000" dirty="0">
                <a:latin typeface="Source Sans Pro"/>
                <a:ea typeface="Source Sans Pro"/>
                <a:cs typeface="Roboto"/>
                <a:sym typeface="Wingdings" pitchFamily="2" charset="2"/>
              </a:rPr>
              <a:t></a:t>
            </a:r>
            <a:r>
              <a:rPr lang="en-US" dirty="0">
                <a:latin typeface="Source Sans Pro"/>
                <a:ea typeface="Source Sans Pro"/>
                <a:cs typeface="Roboto"/>
                <a:sym typeface="Wingdings" pitchFamily="2" charset="2"/>
              </a:rPr>
              <a:t> </a:t>
            </a:r>
            <a:r>
              <a:rPr lang="en-US" dirty="0">
                <a:latin typeface="Source Sans Pro"/>
                <a:ea typeface="Source Sans Pro"/>
                <a:cs typeface="Roboto"/>
              </a:rPr>
              <a:t>keep the patient calm and ENCOURAGE to cough.</a:t>
            </a:r>
            <a:endParaRPr lang="en-US" dirty="0"/>
          </a:p>
          <a:p>
            <a:pPr lvl="2" algn="just"/>
            <a:endParaRPr lang="en-US">
              <a:latin typeface="Source Sans Pro"/>
              <a:ea typeface="Source Sans Pro"/>
              <a:cs typeface="Roboto"/>
            </a:endParaRPr>
          </a:p>
          <a:p>
            <a:pPr lvl="1" algn="just"/>
            <a:r>
              <a:rPr lang="en-US" dirty="0">
                <a:latin typeface="Source Sans Pro"/>
                <a:ea typeface="Source Sans Pro"/>
                <a:cs typeface="Roboto"/>
              </a:rPr>
              <a:t>If the patient is choking (unable to cough/make sounds) </a:t>
            </a:r>
            <a:endParaRPr lang="en-US" dirty="0"/>
          </a:p>
          <a:p>
            <a:pPr marL="457200" lvl="1" indent="0" algn="just">
              <a:buNone/>
            </a:pPr>
            <a:r>
              <a:rPr lang="en-US" sz="2000" dirty="0">
                <a:latin typeface="Source Sans Pro"/>
                <a:ea typeface="Source Sans Pro"/>
                <a:cs typeface="Roboto"/>
                <a:sym typeface="Wingdings" pitchFamily="2" charset="2"/>
              </a:rPr>
              <a:t>  </a:t>
            </a:r>
            <a:r>
              <a:rPr lang="en-US" sz="2000" dirty="0">
                <a:latin typeface="Source Sans Pro"/>
                <a:ea typeface="Source Sans Pro"/>
                <a:cs typeface="Roboto"/>
              </a:rPr>
              <a:t>   </a:t>
            </a:r>
            <a:r>
              <a:rPr lang="en-US" sz="2000" dirty="0">
                <a:latin typeface="Source Sans Pro"/>
                <a:ea typeface="Source Sans Pro"/>
                <a:cs typeface="Roboto"/>
                <a:sym typeface="Wingdings" pitchFamily="2" charset="2"/>
              </a:rPr>
              <a:t></a:t>
            </a:r>
            <a:r>
              <a:rPr lang="en-US" dirty="0">
                <a:latin typeface="Source Sans Pro"/>
                <a:ea typeface="Source Sans Pro"/>
                <a:cs typeface="Roboto"/>
              </a:rPr>
              <a:t> use age-appropriate CHEST THRUSTS/ABDOMINAL THRUSTS/</a:t>
            </a:r>
            <a:endParaRPr lang="en-US" dirty="0"/>
          </a:p>
          <a:p>
            <a:pPr marL="457200" lvl="1" indent="0" algn="just">
              <a:buNone/>
            </a:pPr>
            <a:r>
              <a:rPr lang="en-US" dirty="0">
                <a:latin typeface="Source Sans Pro"/>
                <a:ea typeface="Source Sans Pro"/>
                <a:cs typeface="Roboto"/>
              </a:rPr>
              <a:t>      BACK BLOWS.</a:t>
            </a:r>
            <a:endParaRPr lang="en-US" dirty="0"/>
          </a:p>
          <a:p>
            <a:pPr lvl="1" algn="just"/>
            <a:endParaRPr lang="en-US">
              <a:latin typeface="Source Sans Pro"/>
              <a:ea typeface="Source Sans Pro"/>
              <a:cs typeface="Roboto"/>
            </a:endParaRPr>
          </a:p>
          <a:p>
            <a:pPr lvl="1"/>
            <a:r>
              <a:rPr lang="en-US" dirty="0">
                <a:latin typeface="Source Sans Pro"/>
                <a:ea typeface="Source Sans Pro"/>
                <a:cs typeface="Roboto"/>
              </a:rPr>
              <a:t>If the patient becomes unconscious while choking </a:t>
            </a:r>
            <a:r>
              <a:rPr lang="en-US" sz="2000" dirty="0">
                <a:latin typeface="Source Sans Pro"/>
                <a:ea typeface="Source Sans Pro"/>
                <a:cs typeface="Roboto"/>
                <a:sym typeface="Wingdings" pitchFamily="2" charset="2"/>
              </a:rPr>
              <a:t></a:t>
            </a:r>
            <a:r>
              <a:rPr lang="en-US" dirty="0">
                <a:latin typeface="Source Sans Pro"/>
                <a:ea typeface="Source Sans Pro"/>
                <a:cs typeface="Roboto"/>
              </a:rPr>
              <a:t> follow CPR PROTOCOLS.</a:t>
            </a:r>
            <a:endParaRPr lang="en-US"/>
          </a:p>
          <a:p>
            <a:pPr lvl="1"/>
            <a:endParaRPr lang="en-US"/>
          </a:p>
        </p:txBody>
      </p:sp>
      <p:pic>
        <p:nvPicPr>
          <p:cNvPr id="4" name="Picture 4" descr="A picture containing text, clipart&#10;&#10;Description automatically generated">
            <a:extLst>
              <a:ext uri="{FF2B5EF4-FFF2-40B4-BE49-F238E27FC236}">
                <a16:creationId xmlns:a16="http://schemas.microsoft.com/office/drawing/2014/main" id="{E6868756-9C27-A477-6276-45B1AA00A0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7134" y="139699"/>
            <a:ext cx="1847850" cy="990600"/>
          </a:xfrm>
          <a:prstGeom prst="rect">
            <a:avLst/>
          </a:prstGeom>
        </p:spPr>
      </p:pic>
      <p:pic>
        <p:nvPicPr>
          <p:cNvPr id="6" name="Picture 6">
            <a:extLst>
              <a:ext uri="{FF2B5EF4-FFF2-40B4-BE49-F238E27FC236}">
                <a16:creationId xmlns:a16="http://schemas.microsoft.com/office/drawing/2014/main" id="{47704D48-A919-EA71-CCF6-254C36BC15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72753" y="1611136"/>
            <a:ext cx="2590800" cy="1817864"/>
          </a:xfrm>
          <a:prstGeom prst="rect">
            <a:avLst/>
          </a:prstGeom>
        </p:spPr>
      </p:pic>
    </p:spTree>
    <p:extLst>
      <p:ext uri="{BB962C8B-B14F-4D97-AF65-F5344CB8AC3E}">
        <p14:creationId xmlns:p14="http://schemas.microsoft.com/office/powerpoint/2010/main" val="1354324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1F3864"/>
                </a:solidFill>
                <a:latin typeface="Source Sans Pro"/>
                <a:ea typeface="Source Sans Pro"/>
                <a:cs typeface="Roboto"/>
              </a:rPr>
              <a:t>Airway Management </a:t>
            </a:r>
            <a:endParaRPr lang="en-US" sz="4000">
              <a:solidFill>
                <a:srgbClr val="1F3864"/>
              </a:solidFill>
            </a:endParaRPr>
          </a:p>
        </p:txBody>
      </p:sp>
      <p:sp>
        <p:nvSpPr>
          <p:cNvPr id="5" name="Content Placeholder 2"/>
          <p:cNvSpPr>
            <a:spLocks noGrp="1"/>
          </p:cNvSpPr>
          <p:nvPr>
            <p:ph idx="1"/>
          </p:nvPr>
        </p:nvSpPr>
        <p:spPr/>
        <p:txBody>
          <a:bodyPr vert="horz" lIns="91440" tIns="45720" rIns="91440" bIns="45720" rtlCol="0" anchor="t">
            <a:normAutofit/>
          </a:bodyPr>
          <a:lstStyle/>
          <a:p>
            <a:pPr algn="just"/>
            <a:r>
              <a:rPr lang="en-US" sz="2400" dirty="0">
                <a:latin typeface="Source Sans Pro"/>
                <a:ea typeface="Source Sans Pro"/>
                <a:cs typeface="Roboto"/>
              </a:rPr>
              <a:t>If secretions are present:</a:t>
            </a:r>
          </a:p>
          <a:p>
            <a:pPr marL="457200" lvl="1" indent="0" algn="just">
              <a:buNone/>
            </a:pPr>
            <a:r>
              <a:rPr lang="en-US" sz="2000" dirty="0">
                <a:latin typeface="Source Sans Pro"/>
                <a:ea typeface="Source Sans Pro"/>
                <a:cs typeface="Roboto"/>
                <a:sym typeface="Wingdings" pitchFamily="2" charset="2"/>
              </a:rPr>
              <a:t></a:t>
            </a:r>
            <a:r>
              <a:rPr lang="en-US" dirty="0">
                <a:latin typeface="Source Sans Pro"/>
                <a:ea typeface="Source Sans Pro"/>
                <a:cs typeface="Roboto"/>
                <a:sym typeface="Wingdings" pitchFamily="2" charset="2"/>
              </a:rPr>
              <a:t> </a:t>
            </a:r>
            <a:r>
              <a:rPr lang="en-US" dirty="0">
                <a:latin typeface="Source Sans Pro"/>
                <a:ea typeface="Source Sans Pro"/>
                <a:cs typeface="Roboto"/>
              </a:rPr>
              <a:t>SUCTION airway or wipe clean</a:t>
            </a:r>
          </a:p>
          <a:p>
            <a:pPr marL="457200" lvl="1" indent="0" algn="just">
              <a:buNone/>
            </a:pPr>
            <a:r>
              <a:rPr lang="en-US" sz="2000" dirty="0">
                <a:latin typeface="Source Sans Pro"/>
                <a:ea typeface="Source Sans Pro"/>
                <a:cs typeface="Roboto"/>
                <a:sym typeface="Wingdings" pitchFamily="2" charset="2"/>
              </a:rPr>
              <a:t></a:t>
            </a:r>
            <a:r>
              <a:rPr lang="en-US" dirty="0">
                <a:latin typeface="Source Sans Pro"/>
                <a:ea typeface="Source Sans Pro"/>
                <a:cs typeface="Roboto"/>
                <a:sym typeface="Wingdings" pitchFamily="2" charset="2"/>
              </a:rPr>
              <a:t> </a:t>
            </a:r>
            <a:r>
              <a:rPr lang="en-US" dirty="0">
                <a:latin typeface="Source Sans Pro"/>
                <a:ea typeface="Source Sans Pro"/>
                <a:cs typeface="Roboto"/>
              </a:rPr>
              <a:t>Consider RECOVERY POSITION if the rest of the ABCDE is normal and no trauma</a:t>
            </a:r>
          </a:p>
          <a:p>
            <a:pPr algn="just"/>
            <a:r>
              <a:rPr lang="en-US" sz="2400" dirty="0">
                <a:latin typeface="Source Sans Pro"/>
                <a:ea typeface="Source Sans Pro"/>
                <a:cs typeface="Roboto"/>
              </a:rPr>
              <a:t>If the patient has swelling, hives, or stridor </a:t>
            </a:r>
            <a:r>
              <a:rPr lang="en-US" sz="2000" dirty="0">
                <a:latin typeface="Source Sans Pro"/>
                <a:ea typeface="Source Sans Pro"/>
                <a:cs typeface="Roboto"/>
                <a:sym typeface="Wingdings" pitchFamily="2" charset="2"/>
              </a:rPr>
              <a:t></a:t>
            </a:r>
            <a:r>
              <a:rPr lang="en-US" sz="2400" dirty="0">
                <a:latin typeface="Source Sans Pro"/>
                <a:ea typeface="Source Sans Pro"/>
                <a:cs typeface="Roboto"/>
                <a:sym typeface="Wingdings" pitchFamily="2" charset="2"/>
              </a:rPr>
              <a:t> </a:t>
            </a:r>
            <a:r>
              <a:rPr lang="en-US" sz="2400" dirty="0">
                <a:latin typeface="Source Sans Pro"/>
                <a:ea typeface="Source Sans Pro"/>
                <a:cs typeface="Roboto"/>
              </a:rPr>
              <a:t>consider a severe allergic reaction (anaphylaxis)  </a:t>
            </a:r>
            <a:endParaRPr lang="en-US" sz="2400" dirty="0">
              <a:latin typeface="Source Sans Pro"/>
              <a:ea typeface="Source Sans Pro"/>
            </a:endParaRPr>
          </a:p>
          <a:p>
            <a:pPr lvl="1" algn="just"/>
            <a:r>
              <a:rPr lang="en-US" dirty="0">
                <a:latin typeface="Source Sans Pro"/>
                <a:ea typeface="Source Sans Pro"/>
                <a:cs typeface="Roboto"/>
              </a:rPr>
              <a:t>Give intramuscular ADRENALINE</a:t>
            </a:r>
          </a:p>
          <a:p>
            <a:pPr algn="just"/>
            <a:r>
              <a:rPr lang="en-US" sz="2400" dirty="0">
                <a:latin typeface="Source Sans Pro"/>
                <a:ea typeface="Source Sans Pro"/>
                <a:cs typeface="Roboto"/>
              </a:rPr>
              <a:t>Allow patient to stay in position of comfort.</a:t>
            </a:r>
          </a:p>
          <a:p>
            <a:pPr algn="just"/>
            <a:r>
              <a:rPr lang="en-US" sz="2400" dirty="0">
                <a:latin typeface="Source Sans Pro"/>
                <a:ea typeface="Source Sans Pro"/>
                <a:cs typeface="Roboto"/>
              </a:rPr>
              <a:t>Prepare for HANDOVER/TRANSFER to a</a:t>
            </a:r>
            <a:endParaRPr lang="en-US" sz="2400" dirty="0">
              <a:latin typeface="Source Sans Pro"/>
              <a:ea typeface="Source Sans Pro"/>
            </a:endParaRPr>
          </a:p>
          <a:p>
            <a:pPr marL="0" indent="0" algn="just">
              <a:buNone/>
            </a:pPr>
            <a:r>
              <a:rPr lang="en-US" sz="2400" dirty="0">
                <a:latin typeface="Source Sans Pro"/>
                <a:ea typeface="Source Sans Pro"/>
                <a:cs typeface="Roboto"/>
              </a:rPr>
              <a:t>    location capable of advanced airway management.</a:t>
            </a:r>
            <a:endParaRPr lang="en-US" sz="2400" dirty="0">
              <a:latin typeface="Source Sans Pro"/>
              <a:ea typeface="Source Sans Pro"/>
            </a:endParaRPr>
          </a:p>
          <a:p>
            <a:pPr lvl="1"/>
            <a:endParaRPr lang="en-US"/>
          </a:p>
        </p:txBody>
      </p:sp>
      <p:pic>
        <p:nvPicPr>
          <p:cNvPr id="3" name="Picture 3" descr="Diagram&#10;&#10;Description automatically generated">
            <a:extLst>
              <a:ext uri="{FF2B5EF4-FFF2-40B4-BE49-F238E27FC236}">
                <a16:creationId xmlns:a16="http://schemas.microsoft.com/office/drawing/2014/main" id="{1198A8A4-C49F-3D5E-2807-EAEB23D6C8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6622149" y="8223851"/>
            <a:ext cx="1984510" cy="2119860"/>
          </a:xfrm>
          <a:prstGeom prst="rect">
            <a:avLst/>
          </a:prstGeom>
        </p:spPr>
      </p:pic>
      <p:pic>
        <p:nvPicPr>
          <p:cNvPr id="4" name="Picture 6" descr="A picture containing player, dark, male&#10;&#10;Description automatically generated">
            <a:extLst>
              <a:ext uri="{FF2B5EF4-FFF2-40B4-BE49-F238E27FC236}">
                <a16:creationId xmlns:a16="http://schemas.microsoft.com/office/drawing/2014/main" id="{3C10A203-6FBF-6CF5-166B-990301C8A2F3}"/>
              </a:ext>
            </a:extLst>
          </p:cNvPr>
          <p:cNvPicPr>
            <a:picLocks noChangeAspect="1"/>
          </p:cNvPicPr>
          <p:nvPr/>
        </p:nvPicPr>
        <p:blipFill>
          <a:blip r:embed="rId4"/>
          <a:stretch>
            <a:fillRect/>
          </a:stretch>
        </p:blipFill>
        <p:spPr>
          <a:xfrm>
            <a:off x="7330597" y="3772460"/>
            <a:ext cx="3907877" cy="2271548"/>
          </a:xfrm>
          <a:prstGeom prst="rect">
            <a:avLst/>
          </a:prstGeom>
        </p:spPr>
      </p:pic>
      <p:pic>
        <p:nvPicPr>
          <p:cNvPr id="8" name="Picture 4" descr="A picture containing text, clipart&#10;&#10;Description automatically generated">
            <a:extLst>
              <a:ext uri="{FF2B5EF4-FFF2-40B4-BE49-F238E27FC236}">
                <a16:creationId xmlns:a16="http://schemas.microsoft.com/office/drawing/2014/main" id="{D3B98D0D-5A86-4969-3869-38A415F3B5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7134" y="139699"/>
            <a:ext cx="1847850" cy="990600"/>
          </a:xfrm>
          <a:prstGeom prst="rect">
            <a:avLst/>
          </a:prstGeom>
        </p:spPr>
      </p:pic>
      <p:sp>
        <p:nvSpPr>
          <p:cNvPr id="11" name="TextBox 10">
            <a:extLst>
              <a:ext uri="{FF2B5EF4-FFF2-40B4-BE49-F238E27FC236}">
                <a16:creationId xmlns:a16="http://schemas.microsoft.com/office/drawing/2014/main" id="{3F7EBD6E-98F9-4474-91EA-95F59C606C49}"/>
              </a:ext>
            </a:extLst>
          </p:cNvPr>
          <p:cNvSpPr txBox="1"/>
          <p:nvPr/>
        </p:nvSpPr>
        <p:spPr>
          <a:xfrm>
            <a:off x="10052320" y="4269632"/>
            <a:ext cx="11811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RECOVERY POSITION</a:t>
            </a:r>
            <a:endParaRPr lang="en-US"/>
          </a:p>
        </p:txBody>
      </p:sp>
    </p:spTree>
    <p:extLst>
      <p:ext uri="{BB962C8B-B14F-4D97-AF65-F5344CB8AC3E}">
        <p14:creationId xmlns:p14="http://schemas.microsoft.com/office/powerpoint/2010/main" val="167769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529087" y="2761736"/>
            <a:ext cx="10515600" cy="1325563"/>
          </a:xfrm>
        </p:spPr>
        <p:txBody>
          <a:bodyPr>
            <a:normAutofit/>
          </a:bodyPr>
          <a:lstStyle/>
          <a:p>
            <a:r>
              <a:rPr lang="en-US">
                <a:latin typeface="Source Sans Pro"/>
                <a:ea typeface="Source Sans Pro"/>
                <a:cs typeface="Roboto"/>
              </a:rPr>
              <a:t>Questions</a:t>
            </a:r>
            <a:endParaRPr lang="en-US"/>
          </a:p>
        </p:txBody>
      </p:sp>
      <p:sp>
        <p:nvSpPr>
          <p:cNvPr id="6" name="Title 1"/>
          <p:cNvSpPr txBox="1">
            <a:spLocks/>
          </p:cNvSpPr>
          <p:nvPr/>
        </p:nvSpPr>
        <p:spPr>
          <a:xfrm>
            <a:off x="529087" y="2524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chemeClr val="accent1">
                    <a:lumMod val="50000"/>
                  </a:schemeClr>
                </a:solidFill>
                <a:latin typeface="Source Sans Pro" panose="020B0503030403020204" pitchFamily="34" charset="0"/>
                <a:ea typeface="Source Sans Pro" panose="020B0503030403020204" pitchFamily="34" charset="0"/>
                <a:cs typeface="Roboto" panose="02000000000000000000" pitchFamily="2" charset="0"/>
              </a:rPr>
              <a:t>Airway</a:t>
            </a:r>
            <a:endParaRPr kumimoji="0" lang="en-US" sz="4000" b="0" i="0" u="none" strike="noStrike" kern="1200" cap="none" spc="0" normalizeH="0" baseline="0" noProof="0">
              <a:ln>
                <a:noFill/>
              </a:ln>
              <a:solidFill>
                <a:schemeClr val="accent1">
                  <a:lumMod val="50000"/>
                </a:schemeClr>
              </a:solidFill>
              <a:effectLst/>
              <a:uLnTx/>
              <a:uFillTx/>
              <a:latin typeface="Source Sans Pro" panose="020B0503030403020204" pitchFamily="34" charset="0"/>
              <a:ea typeface="Source Sans Pro" panose="020B0503030403020204" pitchFamily="34" charset="0"/>
              <a:cs typeface="Roboto" panose="02000000000000000000" pitchFamily="2" charset="0"/>
            </a:endParaRPr>
          </a:p>
        </p:txBody>
      </p:sp>
      <p:pic>
        <p:nvPicPr>
          <p:cNvPr id="2" name="Picture 4" descr="A picture containing text, clipart&#10;&#10;Description automatically generated">
            <a:extLst>
              <a:ext uri="{FF2B5EF4-FFF2-40B4-BE49-F238E27FC236}">
                <a16:creationId xmlns:a16="http://schemas.microsoft.com/office/drawing/2014/main" id="{4FB73F37-F0C2-0378-A894-88DCACDFD2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7134" y="59186"/>
            <a:ext cx="1847850" cy="990600"/>
          </a:xfrm>
          <a:prstGeom prst="rect">
            <a:avLst/>
          </a:prstGeom>
        </p:spPr>
      </p:pic>
      <p:pic>
        <p:nvPicPr>
          <p:cNvPr id="3" name="Picture 3" descr="Logo, icon&#10;&#10;Description automatically generated">
            <a:extLst>
              <a:ext uri="{FF2B5EF4-FFF2-40B4-BE49-F238E27FC236}">
                <a16:creationId xmlns:a16="http://schemas.microsoft.com/office/drawing/2014/main" id="{31739A35-1B6B-C10E-0B58-F1ABF2EAFC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2423" y="2222709"/>
            <a:ext cx="4607858" cy="2412581"/>
          </a:xfrm>
          <a:prstGeom prst="rect">
            <a:avLst/>
          </a:prstGeom>
        </p:spPr>
      </p:pic>
    </p:spTree>
    <p:extLst>
      <p:ext uri="{BB962C8B-B14F-4D97-AF65-F5344CB8AC3E}">
        <p14:creationId xmlns:p14="http://schemas.microsoft.com/office/powerpoint/2010/main" val="240971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1F3864"/>
                </a:solidFill>
                <a:latin typeface="Source Sans Pro"/>
                <a:ea typeface="Source Sans Pro"/>
                <a:cs typeface="Roboto"/>
              </a:rPr>
              <a:t>Breathing: Assessment</a:t>
            </a:r>
          </a:p>
        </p:txBody>
      </p:sp>
      <p:sp>
        <p:nvSpPr>
          <p:cNvPr id="5" name="Content Placeholder 2"/>
          <p:cNvSpPr>
            <a:spLocks noGrp="1"/>
          </p:cNvSpPr>
          <p:nvPr>
            <p:ph idx="1"/>
          </p:nvPr>
        </p:nvSpPr>
        <p:spPr/>
        <p:txBody>
          <a:bodyPr vert="horz" lIns="91440" tIns="45720" rIns="91440" bIns="45720" rtlCol="0" anchor="t">
            <a:normAutofit/>
          </a:bodyPr>
          <a:lstStyle/>
          <a:p>
            <a:pPr marL="0" indent="0" algn="just">
              <a:buNone/>
            </a:pPr>
            <a:r>
              <a:rPr lang="en-US" sz="2400" b="1">
                <a:latin typeface="Source Sans Pro"/>
                <a:ea typeface="Source Sans Pro"/>
                <a:cs typeface="Roboto"/>
              </a:rPr>
              <a:t>Look, listen</a:t>
            </a:r>
            <a:r>
              <a:rPr lang="en-US" sz="2400">
                <a:latin typeface="Source Sans Pro"/>
                <a:ea typeface="Source Sans Pro"/>
                <a:cs typeface="Roboto"/>
              </a:rPr>
              <a:t> and </a:t>
            </a:r>
            <a:r>
              <a:rPr lang="en-US" sz="2400" b="1">
                <a:latin typeface="Source Sans Pro"/>
                <a:ea typeface="Source Sans Pro"/>
                <a:cs typeface="Roboto"/>
              </a:rPr>
              <a:t>feel </a:t>
            </a:r>
            <a:r>
              <a:rPr lang="en-US" sz="2400">
                <a:latin typeface="Source Sans Pro"/>
                <a:ea typeface="Source Sans Pro"/>
                <a:cs typeface="Roboto"/>
              </a:rPr>
              <a:t>to see if the patient is breathing</a:t>
            </a:r>
            <a:endParaRPr lang="en-US"/>
          </a:p>
          <a:p>
            <a:pPr marL="0" indent="0" algn="just">
              <a:buNone/>
            </a:pPr>
            <a:r>
              <a:rPr lang="en-US" sz="2400" b="1">
                <a:latin typeface="Source Sans Pro"/>
                <a:ea typeface="Source Sans Pro"/>
                <a:cs typeface="Roboto"/>
              </a:rPr>
              <a:t>Assess </a:t>
            </a:r>
            <a:r>
              <a:rPr lang="en-US" sz="2400">
                <a:latin typeface="Source Sans Pro"/>
                <a:ea typeface="Source Sans Pro"/>
                <a:cs typeface="Roboto"/>
              </a:rPr>
              <a:t>if the breathing is very fast, very slow or very shallow.</a:t>
            </a:r>
          </a:p>
          <a:p>
            <a:pPr marL="0" indent="0" algn="just">
              <a:buNone/>
            </a:pPr>
            <a:r>
              <a:rPr lang="en-US" sz="2400" b="1">
                <a:latin typeface="Source Sans Pro"/>
                <a:ea typeface="Source Sans Pro"/>
                <a:cs typeface="Roboto"/>
              </a:rPr>
              <a:t>Look </a:t>
            </a:r>
            <a:r>
              <a:rPr lang="en-US" sz="2400">
                <a:latin typeface="Source Sans Pro"/>
                <a:ea typeface="Source Sans Pro"/>
                <a:cs typeface="Roboto"/>
              </a:rPr>
              <a:t>for increased work of breathing.</a:t>
            </a:r>
          </a:p>
          <a:p>
            <a:pPr lvl="1" algn="just"/>
            <a:r>
              <a:rPr lang="en-US" i="1">
                <a:latin typeface="Source Sans Pro"/>
                <a:ea typeface="Source Sans Pro"/>
                <a:cs typeface="Roboto"/>
              </a:rPr>
              <a:t>Accessory muscle work</a:t>
            </a:r>
          </a:p>
          <a:p>
            <a:pPr lvl="1" algn="just"/>
            <a:r>
              <a:rPr lang="en-US" i="1">
                <a:latin typeface="Source Sans Pro"/>
                <a:ea typeface="Source Sans Pro"/>
                <a:cs typeface="Roboto"/>
              </a:rPr>
              <a:t>Chest indrawing</a:t>
            </a:r>
          </a:p>
          <a:p>
            <a:pPr lvl="1" algn="just"/>
            <a:r>
              <a:rPr lang="en-US" i="1">
                <a:latin typeface="Source Sans Pro"/>
                <a:ea typeface="Source Sans Pro"/>
                <a:cs typeface="Roboto"/>
              </a:rPr>
              <a:t>Nasal flaring </a:t>
            </a:r>
            <a:endParaRPr lang="en-US" i="1">
              <a:latin typeface="Source Sans Pro"/>
              <a:ea typeface="Source Sans Pro"/>
            </a:endParaRPr>
          </a:p>
          <a:p>
            <a:pPr lvl="1" algn="just"/>
            <a:r>
              <a:rPr lang="en-US" i="1">
                <a:latin typeface="Source Sans Pro"/>
                <a:ea typeface="Source Sans Pro"/>
                <a:cs typeface="Roboto"/>
              </a:rPr>
              <a:t>Abnormal chest wall movement</a:t>
            </a:r>
          </a:p>
          <a:p>
            <a:pPr marL="0" indent="0" algn="just">
              <a:buNone/>
            </a:pPr>
            <a:r>
              <a:rPr lang="en-US" sz="2400" b="1">
                <a:latin typeface="Source Sans Pro"/>
                <a:ea typeface="Source Sans Pro"/>
                <a:cs typeface="Roboto"/>
              </a:rPr>
              <a:t>Listen </a:t>
            </a:r>
            <a:r>
              <a:rPr lang="en-US" sz="2400">
                <a:latin typeface="Source Sans Pro"/>
                <a:ea typeface="Source Sans Pro"/>
                <a:cs typeface="Roboto"/>
              </a:rPr>
              <a:t>for abnormal breath sounds.</a:t>
            </a:r>
          </a:p>
          <a:p>
            <a:pPr marL="0" indent="0" algn="just">
              <a:buNone/>
            </a:pPr>
            <a:r>
              <a:rPr lang="en-US" sz="2400" b="1">
                <a:latin typeface="Source Sans Pro"/>
                <a:ea typeface="Source Sans Pro"/>
                <a:cs typeface="Roboto"/>
              </a:rPr>
              <a:t>REMEMBER </a:t>
            </a:r>
            <a:r>
              <a:rPr lang="en-US" sz="2400">
                <a:latin typeface="Source Sans Pro"/>
                <a:ea typeface="Source Sans Pro"/>
                <a:cs typeface="Roboto"/>
              </a:rPr>
              <a:t>with severe wheezes there may be </a:t>
            </a:r>
            <a:r>
              <a:rPr lang="en-US" sz="2400">
                <a:solidFill>
                  <a:schemeClr val="accent2"/>
                </a:solidFill>
                <a:latin typeface="Source Sans Pro"/>
                <a:ea typeface="Source Sans Pro"/>
                <a:cs typeface="Roboto"/>
              </a:rPr>
              <a:t>no audible breath sounds</a:t>
            </a:r>
            <a:r>
              <a:rPr lang="en-US" sz="2400">
                <a:latin typeface="Source Sans Pro"/>
                <a:ea typeface="Source Sans Pro"/>
                <a:cs typeface="Roboto"/>
              </a:rPr>
              <a:t> because of </a:t>
            </a:r>
            <a:r>
              <a:rPr lang="en-US" sz="2400" b="1">
                <a:latin typeface="Source Sans Pro"/>
                <a:ea typeface="Source Sans Pro"/>
                <a:cs typeface="Roboto"/>
              </a:rPr>
              <a:t>severe airway narrowing .</a:t>
            </a:r>
            <a:endParaRPr lang="en-US" sz="2400" b="1">
              <a:latin typeface="Source Sans Pro"/>
              <a:ea typeface="Source Sans Pro"/>
            </a:endParaRPr>
          </a:p>
          <a:p>
            <a:endParaRPr lang="en-US" sz="2400"/>
          </a:p>
        </p:txBody>
      </p:sp>
      <p:sp>
        <p:nvSpPr>
          <p:cNvPr id="8" name="Rectangle 7"/>
          <p:cNvSpPr/>
          <p:nvPr/>
        </p:nvSpPr>
        <p:spPr>
          <a:xfrm>
            <a:off x="-314318" y="4545747"/>
            <a:ext cx="1554480" cy="163121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0" b="1" i="0" u="none" strike="noStrike" kern="1200" cap="none" spc="0" normalizeH="0" baseline="0" noProof="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cs typeface="Calibri"/>
            </a:endParaRPr>
          </a:p>
        </p:txBody>
      </p:sp>
      <p:pic>
        <p:nvPicPr>
          <p:cNvPr id="3" name="Picture 3">
            <a:extLst>
              <a:ext uri="{FF2B5EF4-FFF2-40B4-BE49-F238E27FC236}">
                <a16:creationId xmlns:a16="http://schemas.microsoft.com/office/drawing/2014/main" id="{70638C9B-7A2A-57C9-FFDA-40476AEAEB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766" y="2804287"/>
            <a:ext cx="4989701" cy="2328872"/>
          </a:xfrm>
          <a:prstGeom prst="rect">
            <a:avLst/>
          </a:prstGeom>
        </p:spPr>
      </p:pic>
      <p:pic>
        <p:nvPicPr>
          <p:cNvPr id="12" name="Picture 5" descr="A picture containing logo&#10;&#10;Description automatically generated">
            <a:extLst>
              <a:ext uri="{FF2B5EF4-FFF2-40B4-BE49-F238E27FC236}">
                <a16:creationId xmlns:a16="http://schemas.microsoft.com/office/drawing/2014/main" id="{4F1301F2-73E9-939A-BEDD-062FE4F5BD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18257" y="153241"/>
            <a:ext cx="1876425" cy="1038225"/>
          </a:xfrm>
          <a:prstGeom prst="rect">
            <a:avLst/>
          </a:prstGeom>
        </p:spPr>
      </p:pic>
    </p:spTree>
    <p:extLst>
      <p:ext uri="{BB962C8B-B14F-4D97-AF65-F5344CB8AC3E}">
        <p14:creationId xmlns:p14="http://schemas.microsoft.com/office/powerpoint/2010/main" val="923545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1F3864"/>
                </a:solidFill>
                <a:latin typeface="Source Sans Pro"/>
                <a:ea typeface="Source Sans Pro"/>
                <a:cs typeface="Roboto"/>
              </a:rPr>
              <a:t>Breathing: Assessment</a:t>
            </a:r>
          </a:p>
        </p:txBody>
      </p:sp>
      <p:sp>
        <p:nvSpPr>
          <p:cNvPr id="5" name="Content Placeholder 2"/>
          <p:cNvSpPr>
            <a:spLocks noGrp="1"/>
          </p:cNvSpPr>
          <p:nvPr>
            <p:ph idx="1"/>
          </p:nvPr>
        </p:nvSpPr>
        <p:spPr/>
        <p:txBody>
          <a:bodyPr vert="horz" lIns="91440" tIns="45720" rIns="91440" bIns="45720" rtlCol="0" anchor="t">
            <a:normAutofit lnSpcReduction="10000"/>
          </a:bodyPr>
          <a:lstStyle/>
          <a:p>
            <a:pPr marL="0" indent="0" algn="just">
              <a:buNone/>
            </a:pPr>
            <a:r>
              <a:rPr lang="en-US" sz="2400" b="1" dirty="0">
                <a:latin typeface="Source Sans Pro"/>
                <a:ea typeface="Source Sans Pro"/>
                <a:cs typeface="Roboto"/>
              </a:rPr>
              <a:t>Listen </a:t>
            </a:r>
            <a:r>
              <a:rPr lang="en-US" sz="2400" dirty="0">
                <a:latin typeface="Source Sans Pro"/>
                <a:ea typeface="Source Sans Pro"/>
                <a:cs typeface="Roboto"/>
              </a:rPr>
              <a:t>to see if breath sounds are equal.</a:t>
            </a:r>
            <a:endParaRPr lang="en-US" dirty="0">
              <a:latin typeface="Source Sans Pro"/>
              <a:ea typeface="Source Sans Pro"/>
            </a:endParaRPr>
          </a:p>
          <a:p>
            <a:pPr marL="0" indent="0" algn="just">
              <a:buNone/>
            </a:pPr>
            <a:r>
              <a:rPr lang="en-US" sz="2400" b="1" dirty="0">
                <a:latin typeface="Source Sans Pro"/>
                <a:ea typeface="Source Sans Pro"/>
                <a:cs typeface="Roboto"/>
              </a:rPr>
              <a:t>Check </a:t>
            </a:r>
            <a:r>
              <a:rPr lang="en-US" sz="2400" dirty="0">
                <a:latin typeface="Source Sans Pro"/>
                <a:ea typeface="Source Sans Pro"/>
                <a:cs typeface="Roboto"/>
              </a:rPr>
              <a:t>for the absence of breath sounds on one side.</a:t>
            </a:r>
          </a:p>
          <a:p>
            <a:pPr lvl="1" algn="just"/>
            <a:r>
              <a:rPr lang="en-US" dirty="0">
                <a:latin typeface="Source Sans Pro"/>
                <a:ea typeface="Source Sans Pro"/>
                <a:cs typeface="Roboto"/>
              </a:rPr>
              <a:t>If dull sound with percussion to the same side</a:t>
            </a:r>
          </a:p>
          <a:p>
            <a:pPr lvl="2" algn="just"/>
            <a:r>
              <a:rPr lang="en-US" sz="2400" dirty="0">
                <a:latin typeface="Source Sans Pro"/>
                <a:ea typeface="Source Sans Pro"/>
                <a:cs typeface="Roboto"/>
              </a:rPr>
              <a:t>THINK large pleural effusion or </a:t>
            </a:r>
            <a:r>
              <a:rPr lang="en-US" sz="2400" dirty="0" err="1">
                <a:latin typeface="Source Sans Pro"/>
                <a:ea typeface="Source Sans Pro"/>
                <a:cs typeface="Roboto"/>
              </a:rPr>
              <a:t>haemothorax</a:t>
            </a:r>
            <a:r>
              <a:rPr lang="en-US" sz="2400" dirty="0">
                <a:latin typeface="Source Sans Pro"/>
                <a:ea typeface="Source Sans Pro"/>
                <a:cs typeface="Roboto"/>
              </a:rPr>
              <a:t>.</a:t>
            </a:r>
          </a:p>
          <a:p>
            <a:pPr lvl="2" algn="just"/>
            <a:r>
              <a:rPr lang="en-US" sz="2400" dirty="0">
                <a:latin typeface="Source Sans Pro"/>
                <a:ea typeface="Source Sans Pro"/>
                <a:cs typeface="Calibri"/>
              </a:rPr>
              <a:t>If </a:t>
            </a:r>
            <a:r>
              <a:rPr lang="en-US" sz="2400" i="1" dirty="0">
                <a:latin typeface="Source Sans Pro"/>
                <a:ea typeface="Source Sans Pro"/>
                <a:cs typeface="Calibri"/>
              </a:rPr>
              <a:t>hyperresonance</a:t>
            </a:r>
            <a:r>
              <a:rPr lang="en-US" sz="2400" dirty="0">
                <a:latin typeface="Source Sans Pro"/>
                <a:ea typeface="Source Sans Pro"/>
                <a:cs typeface="Calibri"/>
              </a:rPr>
              <a:t> on percussion on same side </a:t>
            </a:r>
            <a:endParaRPr lang="en-US" sz="2400" dirty="0">
              <a:latin typeface="Source Sans Pro"/>
              <a:ea typeface="Source Sans Pro"/>
              <a:cs typeface="Roboto"/>
            </a:endParaRPr>
          </a:p>
          <a:p>
            <a:pPr lvl="2" algn="just"/>
            <a:r>
              <a:rPr lang="en-US" sz="2400" dirty="0">
                <a:latin typeface="Source Sans Pro"/>
                <a:ea typeface="Source Sans Pro"/>
                <a:cs typeface="Calibri"/>
                <a:sym typeface="Wingdings"/>
              </a:rPr>
              <a:t>THINK simple</a:t>
            </a:r>
            <a:r>
              <a:rPr lang="en-US" sz="2400" dirty="0">
                <a:latin typeface="Source Sans Pro"/>
                <a:ea typeface="Source Sans Pro"/>
                <a:cs typeface="Calibri"/>
              </a:rPr>
              <a:t> pneumothorax.</a:t>
            </a:r>
            <a:endParaRPr lang="en-US" sz="2400" dirty="0">
              <a:latin typeface="Source Sans Pro"/>
              <a:ea typeface="Source Sans Pro"/>
              <a:cs typeface="Roboto"/>
            </a:endParaRPr>
          </a:p>
          <a:p>
            <a:pPr lvl="2" algn="just"/>
            <a:endParaRPr lang="en-US" sz="2400" b="1" dirty="0">
              <a:cs typeface="Roboto"/>
            </a:endParaRPr>
          </a:p>
          <a:p>
            <a:pPr lvl="1" algn="just"/>
            <a:r>
              <a:rPr lang="en-US" dirty="0">
                <a:latin typeface="Source Sans Pro"/>
                <a:ea typeface="Source Sans Pro"/>
                <a:cs typeface="Roboto"/>
              </a:rPr>
              <a:t>If also hypotension, distended neck veins or</a:t>
            </a:r>
          </a:p>
          <a:p>
            <a:pPr marL="457200" lvl="1" indent="0" algn="just">
              <a:buNone/>
            </a:pPr>
            <a:r>
              <a:rPr lang="en-US" dirty="0">
                <a:latin typeface="Source Sans Pro"/>
                <a:ea typeface="Source Sans Pro"/>
                <a:cs typeface="Roboto"/>
              </a:rPr>
              <a:t>   tracheal shift.</a:t>
            </a:r>
            <a:endParaRPr lang="en-US" dirty="0">
              <a:latin typeface="Source Sans Pro"/>
              <a:ea typeface="Source Sans Pro"/>
            </a:endParaRPr>
          </a:p>
          <a:p>
            <a:pPr lvl="2" algn="just"/>
            <a:r>
              <a:rPr lang="en-US" sz="2400" dirty="0">
                <a:latin typeface="Source Sans Pro"/>
                <a:ea typeface="Source Sans Pro"/>
                <a:cs typeface="Roboto"/>
              </a:rPr>
              <a:t>THINK tension pneumothorax.</a:t>
            </a:r>
          </a:p>
          <a:p>
            <a:pPr marL="0" indent="0" algn="just">
              <a:buNone/>
            </a:pPr>
            <a:r>
              <a:rPr lang="en-US" sz="2400" b="1" dirty="0">
                <a:latin typeface="Source Sans Pro"/>
                <a:ea typeface="Source Sans Pro"/>
                <a:cs typeface="Roboto"/>
              </a:rPr>
              <a:t>Check</a:t>
            </a:r>
            <a:r>
              <a:rPr lang="en-US" sz="2400" dirty="0">
                <a:latin typeface="Source Sans Pro"/>
                <a:ea typeface="Source Sans Pro"/>
                <a:cs typeface="Roboto"/>
              </a:rPr>
              <a:t> oxygen saturation.</a:t>
            </a:r>
            <a:endParaRPr lang="en-US" sz="2400" dirty="0">
              <a:latin typeface="Source Sans Pro"/>
              <a:ea typeface="Source Sans Pro"/>
            </a:endParaRPr>
          </a:p>
          <a:p>
            <a:endParaRPr lang="en-US" sz="2400" dirty="0"/>
          </a:p>
        </p:txBody>
      </p:sp>
      <p:pic>
        <p:nvPicPr>
          <p:cNvPr id="4" name="Picture 5" descr="Diagram&#10;&#10;Description automatically generated">
            <a:extLst>
              <a:ext uri="{FF2B5EF4-FFF2-40B4-BE49-F238E27FC236}">
                <a16:creationId xmlns:a16="http://schemas.microsoft.com/office/drawing/2014/main" id="{C4A0266B-DABD-0E63-AB64-4479219634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3742" y="2574216"/>
            <a:ext cx="3100323" cy="2162679"/>
          </a:xfrm>
          <a:prstGeom prst="rect">
            <a:avLst/>
          </a:prstGeom>
        </p:spPr>
      </p:pic>
      <p:sp>
        <p:nvSpPr>
          <p:cNvPr id="11" name="TextBox 10">
            <a:extLst>
              <a:ext uri="{FF2B5EF4-FFF2-40B4-BE49-F238E27FC236}">
                <a16:creationId xmlns:a16="http://schemas.microsoft.com/office/drawing/2014/main" id="{BF339A21-C67E-6348-3D73-1501FC74CE53}"/>
              </a:ext>
            </a:extLst>
          </p:cNvPr>
          <p:cNvSpPr txBox="1"/>
          <p:nvPr/>
        </p:nvSpPr>
        <p:spPr>
          <a:xfrm>
            <a:off x="10030469" y="2208096"/>
            <a:ext cx="15845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PERCUSSION</a:t>
            </a:r>
          </a:p>
        </p:txBody>
      </p:sp>
      <p:pic>
        <p:nvPicPr>
          <p:cNvPr id="13" name="Picture 5" descr="A picture containing logo&#10;&#10;Description automatically generated">
            <a:extLst>
              <a:ext uri="{FF2B5EF4-FFF2-40B4-BE49-F238E27FC236}">
                <a16:creationId xmlns:a16="http://schemas.microsoft.com/office/drawing/2014/main" id="{ED321FD1-B7D7-E49C-DA91-E2421FF0AA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3081" y="130829"/>
            <a:ext cx="1876425" cy="1038225"/>
          </a:xfrm>
          <a:prstGeom prst="rect">
            <a:avLst/>
          </a:prstGeom>
        </p:spPr>
      </p:pic>
    </p:spTree>
    <p:extLst>
      <p:ext uri="{BB962C8B-B14F-4D97-AF65-F5344CB8AC3E}">
        <p14:creationId xmlns:p14="http://schemas.microsoft.com/office/powerpoint/2010/main" val="99963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45;p1">
            <a:extLst>
              <a:ext uri="{FF2B5EF4-FFF2-40B4-BE49-F238E27FC236}">
                <a16:creationId xmlns:a16="http://schemas.microsoft.com/office/drawing/2014/main" id="{46FC61F4-6455-19BE-DBC3-EB42A8FC3396}"/>
              </a:ext>
            </a:extLst>
          </p:cNvPr>
          <p:cNvSpPr txBox="1">
            <a:spLocks noGrp="1"/>
          </p:cNvSpPr>
          <p:nvPr/>
        </p:nvSpPr>
        <p:spPr>
          <a:xfrm>
            <a:off x="-2044" y="394276"/>
            <a:ext cx="12193740" cy="135635"/>
          </a:xfrm>
          <a:prstGeom prst="rect">
            <a:avLst/>
          </a:prstGeom>
          <a:solidFill>
            <a:schemeClr val="accent1">
              <a:lumMod val="50000"/>
            </a:schemeClr>
          </a:solidFill>
          <a:ln>
            <a:no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242460" y="327613"/>
            <a:ext cx="10515600" cy="1325563"/>
          </a:xfrm>
        </p:spPr>
        <p:txBody>
          <a:bodyPr>
            <a:normAutofit/>
          </a:bodyPr>
          <a:lstStyle/>
          <a:p>
            <a:pPr lvl="0"/>
            <a:r>
              <a:rPr lang="en-US" sz="4000" dirty="0">
                <a:solidFill>
                  <a:schemeClr val="accent1">
                    <a:lumMod val="50000"/>
                  </a:schemeClr>
                </a:solidFill>
                <a:latin typeface="Source Sans Pro"/>
                <a:ea typeface="Source Sans Pro"/>
                <a:cs typeface="Roboto"/>
                <a:sym typeface="Calibri"/>
              </a:rPr>
              <a:t>Objectives</a:t>
            </a:r>
            <a:endParaRPr lang="en-US" sz="4000" dirty="0">
              <a:solidFill>
                <a:schemeClr val="accent1">
                  <a:lumMod val="50000"/>
                </a:schemeClr>
              </a:solidFill>
              <a:latin typeface="Source Sans Pro"/>
              <a:ea typeface="Source Sans Pro"/>
              <a:cs typeface="Roboto"/>
            </a:endParaRPr>
          </a:p>
        </p:txBody>
      </p:sp>
      <p:sp>
        <p:nvSpPr>
          <p:cNvPr id="99" name="Shape 99"/>
          <p:cNvSpPr txBox="1">
            <a:spLocks noGrp="1"/>
          </p:cNvSpPr>
          <p:nvPr>
            <p:ph idx="1"/>
          </p:nvPr>
        </p:nvSpPr>
        <p:spPr>
          <a:xfrm>
            <a:off x="421994" y="1656412"/>
            <a:ext cx="10515600" cy="4351338"/>
          </a:xfrm>
        </p:spPr>
        <p:txBody>
          <a:bodyPr vert="horz" lIns="91440" tIns="45720" rIns="91440" bIns="45720" rtlCol="0" anchor="t">
            <a:noAutofit/>
          </a:bodyPr>
          <a:lstStyle/>
          <a:p>
            <a:pPr marL="0" indent="0">
              <a:buNone/>
            </a:pPr>
            <a:r>
              <a:rPr lang="en-US" sz="2200">
                <a:solidFill>
                  <a:schemeClr val="accent1">
                    <a:lumMod val="50000"/>
                  </a:schemeClr>
                </a:solidFill>
                <a:latin typeface="Source Sans Pro"/>
                <a:ea typeface="Source Sans Pro"/>
                <a:cs typeface="Roboto"/>
              </a:rPr>
              <a:t>By the end of this presentation, you will be able to:</a:t>
            </a:r>
          </a:p>
          <a:p>
            <a:r>
              <a:rPr lang="en-US" sz="2200">
                <a:latin typeface="Source Sans Pro"/>
                <a:ea typeface="Source Sans Pro"/>
                <a:cs typeface="Roboto"/>
              </a:rPr>
              <a:t>List the hazards and elements that must be considered when approaching an ill or injured person safely </a:t>
            </a:r>
          </a:p>
          <a:p>
            <a:r>
              <a:rPr lang="en-US" sz="2200">
                <a:latin typeface="Source Sans Pro"/>
                <a:ea typeface="Source Sans Pro"/>
                <a:cs typeface="Roboto"/>
              </a:rPr>
              <a:t>Describe the components of the systematic ABCDE approach to emergency patients</a:t>
            </a:r>
          </a:p>
          <a:p>
            <a:r>
              <a:rPr lang="en-US" sz="2200">
                <a:latin typeface="Source Sans Pro"/>
                <a:ea typeface="Source Sans Pro"/>
                <a:cs typeface="Arial"/>
              </a:rPr>
              <a:t>Assess each element of the ABCDE approach</a:t>
            </a:r>
          </a:p>
          <a:p>
            <a:r>
              <a:rPr lang="en-US" sz="2200">
                <a:latin typeface="Source Sans Pro"/>
                <a:ea typeface="Source Sans Pro"/>
                <a:cs typeface="Arial"/>
              </a:rPr>
              <a:t>Identify critical actions for each element of the ABCDE approach</a:t>
            </a:r>
          </a:p>
          <a:p>
            <a:r>
              <a:rPr lang="en-US" sz="2200">
                <a:solidFill>
                  <a:srgbClr val="000000"/>
                </a:solidFill>
                <a:latin typeface="Source Sans Pro"/>
                <a:ea typeface="Source Sans Pro"/>
                <a:cs typeface="Arial"/>
              </a:rPr>
              <a:t>Describe the signs and symptoms of acute life-threatening conditions</a:t>
            </a:r>
          </a:p>
          <a:p>
            <a:r>
              <a:rPr lang="en-US" sz="2200">
                <a:solidFill>
                  <a:srgbClr val="000000"/>
                </a:solidFill>
                <a:latin typeface="Source Sans Pro"/>
                <a:ea typeface="Source Sans Pro"/>
                <a:cs typeface="Arial"/>
              </a:rPr>
              <a:t>Identify critical ABCDE actions for acute life-threatening conditions</a:t>
            </a:r>
          </a:p>
          <a:p>
            <a:r>
              <a:rPr lang="en-US" sz="2200">
                <a:solidFill>
                  <a:srgbClr val="000000"/>
                </a:solidFill>
                <a:latin typeface="Source Sans Pro"/>
                <a:ea typeface="Source Sans Pro"/>
                <a:cs typeface="Arial"/>
              </a:rPr>
              <a:t>Describe special </a:t>
            </a:r>
            <a:r>
              <a:rPr lang="en-US" sz="2200" err="1">
                <a:solidFill>
                  <a:srgbClr val="000000"/>
                </a:solidFill>
                <a:latin typeface="Source Sans Pro"/>
                <a:ea typeface="Source Sans Pro"/>
                <a:cs typeface="Arial"/>
              </a:rPr>
              <a:t>paediatric</a:t>
            </a:r>
            <a:r>
              <a:rPr lang="en-US" sz="2200">
                <a:solidFill>
                  <a:srgbClr val="000000"/>
                </a:solidFill>
                <a:latin typeface="Source Sans Pro"/>
                <a:ea typeface="Source Sans Pro"/>
                <a:cs typeface="Arial"/>
              </a:rPr>
              <a:t> considerations for the ABCDE approach</a:t>
            </a:r>
          </a:p>
          <a:p>
            <a:r>
              <a:rPr lang="en-US" sz="2200">
                <a:solidFill>
                  <a:srgbClr val="000000"/>
                </a:solidFill>
                <a:latin typeface="Source Sans Pro"/>
                <a:ea typeface="Source Sans Pro"/>
                <a:cs typeface="Arial"/>
              </a:rPr>
              <a:t>List the elements of and perform a relevant SAMPLE history</a:t>
            </a:r>
          </a:p>
          <a:p>
            <a:r>
              <a:rPr lang="en-US" sz="2200">
                <a:solidFill>
                  <a:srgbClr val="000000"/>
                </a:solidFill>
                <a:latin typeface="Source Sans Pro"/>
                <a:ea typeface="Source Sans Pro"/>
                <a:cs typeface="Arial"/>
              </a:rPr>
              <a:t>Consider disposition of emergency patients for handover / transfer</a:t>
            </a:r>
            <a:endParaRPr lang="en-US" sz="2200">
              <a:solidFill>
                <a:srgbClr val="000000"/>
              </a:solidFill>
              <a:cs typeface="Arial"/>
            </a:endParaRPr>
          </a:p>
          <a:p>
            <a:endParaRPr lang="en-US" sz="2200">
              <a:solidFill>
                <a:srgbClr val="000000"/>
              </a:solidFill>
              <a:cs typeface="Segoe UI"/>
            </a:endParaRPr>
          </a:p>
          <a:p>
            <a:endParaRPr lang="en-US" sz="2200">
              <a:solidFill>
                <a:srgbClr val="000000"/>
              </a:solidFill>
              <a:latin typeface="Source Sans Pro"/>
              <a:ea typeface="Source Sans Pro"/>
              <a:cs typeface="Arial"/>
            </a:endParaRPr>
          </a:p>
          <a:p>
            <a:endParaRPr lang="en-US" sz="2200">
              <a:solidFill>
                <a:srgbClr val="000000"/>
              </a:solidFill>
              <a:latin typeface="Source Sans Pro"/>
              <a:ea typeface="Source Sans Pro"/>
              <a:cs typeface="Arial"/>
            </a:endParaRPr>
          </a:p>
          <a:p>
            <a:endParaRPr lang="en-US" sz="2200">
              <a:solidFill>
                <a:srgbClr val="000000"/>
              </a:solidFill>
              <a:latin typeface="Source Sans Pro"/>
              <a:cs typeface="Segoe UI"/>
            </a:endParaRPr>
          </a:p>
          <a:p>
            <a:endParaRPr lang="en-US" sz="2200">
              <a:latin typeface="Source Sans Pro"/>
              <a:ea typeface="Source Sans Pro"/>
              <a:cs typeface="Arial"/>
            </a:endParaRPr>
          </a:p>
          <a:p>
            <a:endParaRPr lang="en-US" sz="2200">
              <a:latin typeface="Source Sans Pro"/>
              <a:ea typeface="Source Sans Pro"/>
              <a:cs typeface="Roboto"/>
            </a:endParaRPr>
          </a:p>
        </p:txBody>
      </p:sp>
    </p:spTree>
    <p:extLst>
      <p:ext uri="{BB962C8B-B14F-4D97-AF65-F5344CB8AC3E}">
        <p14:creationId xmlns:p14="http://schemas.microsoft.com/office/powerpoint/2010/main" val="2403978244"/>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1F3864"/>
                </a:solidFill>
              </a:rPr>
              <a:t>Breathing: Management</a:t>
            </a:r>
          </a:p>
        </p:txBody>
      </p:sp>
      <p:sp>
        <p:nvSpPr>
          <p:cNvPr id="5" name="Content Placeholder 2"/>
          <p:cNvSpPr>
            <a:spLocks noGrp="1"/>
          </p:cNvSpPr>
          <p:nvPr>
            <p:ph idx="1"/>
          </p:nvPr>
        </p:nvSpPr>
        <p:spPr/>
        <p:txBody>
          <a:bodyPr vert="horz" lIns="91440" tIns="45720" rIns="91440" bIns="45720" rtlCol="0" anchor="t">
            <a:noAutofit/>
          </a:bodyPr>
          <a:lstStyle/>
          <a:p>
            <a:r>
              <a:rPr lang="en-US" sz="2400" dirty="0">
                <a:latin typeface="Source Sans Pro"/>
                <a:ea typeface="Source Sans Pro"/>
                <a:cs typeface="Roboto"/>
              </a:rPr>
              <a:t>If unconscious with abnormal breathing </a:t>
            </a:r>
            <a:r>
              <a:rPr lang="en-US" sz="2000" dirty="0">
                <a:latin typeface="Source Sans Pro"/>
                <a:ea typeface="Source Sans Pro"/>
                <a:cs typeface="Roboto"/>
                <a:sym typeface="Wingdings" pitchFamily="2" charset="2"/>
              </a:rPr>
              <a:t></a:t>
            </a:r>
            <a:r>
              <a:rPr lang="en-US" sz="2400" dirty="0">
                <a:latin typeface="Source Sans Pro"/>
                <a:ea typeface="Source Sans Pro"/>
                <a:cs typeface="Roboto"/>
              </a:rPr>
              <a:t> perform BAG-VALVE-MASK-VENTILATION with OXYGEN and follow CPR PROTOCOLS.</a:t>
            </a:r>
            <a:endParaRPr lang="en-US" dirty="0"/>
          </a:p>
          <a:p>
            <a:pPr marL="0" indent="0">
              <a:buNone/>
            </a:pPr>
            <a:endParaRPr lang="en-US" sz="2400" dirty="0">
              <a:latin typeface="Source Sans Pro"/>
              <a:ea typeface="Source Sans Pro"/>
              <a:cs typeface="Roboto"/>
            </a:endParaRPr>
          </a:p>
          <a:p>
            <a:r>
              <a:rPr lang="en-US" sz="2400" dirty="0">
                <a:latin typeface="Source Sans Pro"/>
                <a:ea typeface="Source Sans Pro"/>
                <a:cs typeface="Roboto"/>
              </a:rPr>
              <a:t>If not breathing adequately (too slow or too shallow) </a:t>
            </a:r>
            <a:r>
              <a:rPr lang="en-US" sz="2000" dirty="0">
                <a:latin typeface="Source Sans Pro"/>
                <a:ea typeface="Source Sans Pro"/>
                <a:cs typeface="Roboto"/>
                <a:sym typeface="Wingdings" pitchFamily="2" charset="2"/>
              </a:rPr>
              <a:t></a:t>
            </a:r>
            <a:r>
              <a:rPr lang="en-US" sz="2400" dirty="0">
                <a:latin typeface="Source Sans Pro"/>
                <a:ea typeface="Source Sans Pro"/>
                <a:cs typeface="Roboto"/>
              </a:rPr>
              <a:t> begin BAG-VALVE-MASK-VENTILATION with OXYGEN</a:t>
            </a:r>
            <a:endParaRPr lang="en-US" dirty="0"/>
          </a:p>
          <a:p>
            <a:pPr lvl="1"/>
            <a:r>
              <a:rPr lang="en-US" dirty="0">
                <a:latin typeface="Source Sans Pro"/>
                <a:ea typeface="Source Sans Pro"/>
                <a:cs typeface="Roboto"/>
              </a:rPr>
              <a:t>If oxygen is not immediately available, do not delay ventilation.</a:t>
            </a:r>
          </a:p>
          <a:p>
            <a:pPr lvl="1"/>
            <a:r>
              <a:rPr lang="en-US" dirty="0">
                <a:latin typeface="Source Sans Pro"/>
                <a:ea typeface="Source Sans Pro"/>
                <a:cs typeface="Roboto"/>
              </a:rPr>
              <a:t>Plan for immediate TRANSFER for airway management.</a:t>
            </a:r>
          </a:p>
        </p:txBody>
      </p:sp>
      <p:sp>
        <p:nvSpPr>
          <p:cNvPr id="8" name="Rectangle 7"/>
          <p:cNvSpPr/>
          <p:nvPr/>
        </p:nvSpPr>
        <p:spPr>
          <a:xfrm>
            <a:off x="0" y="459372"/>
            <a:ext cx="4586267" cy="55399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0" b="1" i="0" u="none" strike="noStrike" kern="1200" cap="none" spc="0" normalizeH="0" baseline="0" noProof="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cs typeface="Calibri"/>
            </a:endParaRPr>
          </a:p>
        </p:txBody>
      </p:sp>
      <p:pic>
        <p:nvPicPr>
          <p:cNvPr id="13" name="Picture 13" descr="Logo&#10;&#10;Description automatically generated">
            <a:extLst>
              <a:ext uri="{FF2B5EF4-FFF2-40B4-BE49-F238E27FC236}">
                <a16:creationId xmlns:a16="http://schemas.microsoft.com/office/drawing/2014/main" id="{B264985D-880C-43C7-F19F-6964852CD0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9634" y="4182956"/>
            <a:ext cx="3320142" cy="2315885"/>
          </a:xfrm>
          <a:prstGeom prst="rect">
            <a:avLst/>
          </a:prstGeom>
        </p:spPr>
      </p:pic>
      <p:pic>
        <p:nvPicPr>
          <p:cNvPr id="4" name="Picture 5" descr="A picture containing logo&#10;&#10;Description automatically generated">
            <a:extLst>
              <a:ext uri="{FF2B5EF4-FFF2-40B4-BE49-F238E27FC236}">
                <a16:creationId xmlns:a16="http://schemas.microsoft.com/office/drawing/2014/main" id="{C81B458E-4A98-0B10-301F-23A17C37A6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3081" y="130829"/>
            <a:ext cx="1876425" cy="1038225"/>
          </a:xfrm>
          <a:prstGeom prst="rect">
            <a:avLst/>
          </a:prstGeom>
        </p:spPr>
      </p:pic>
    </p:spTree>
    <p:extLst>
      <p:ext uri="{BB962C8B-B14F-4D97-AF65-F5344CB8AC3E}">
        <p14:creationId xmlns:p14="http://schemas.microsoft.com/office/powerpoint/2010/main" val="781714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1F3864"/>
                </a:solidFill>
                <a:latin typeface="Source Sans Pro"/>
                <a:ea typeface="Source Sans Pro"/>
                <a:cs typeface="Roboto"/>
              </a:rPr>
              <a:t>Breathing: Management</a:t>
            </a:r>
          </a:p>
        </p:txBody>
      </p:sp>
      <p:sp>
        <p:nvSpPr>
          <p:cNvPr id="5" name="Content Placeholder 2"/>
          <p:cNvSpPr>
            <a:spLocks noGrp="1"/>
          </p:cNvSpPr>
          <p:nvPr>
            <p:ph idx="1"/>
          </p:nvPr>
        </p:nvSpPr>
        <p:spPr/>
        <p:txBody>
          <a:bodyPr vert="horz" lIns="91440" tIns="45720" rIns="91440" bIns="45720" rtlCol="0" anchor="t">
            <a:normAutofit lnSpcReduction="10000"/>
          </a:bodyPr>
          <a:lstStyle/>
          <a:p>
            <a:pPr marL="0" indent="0">
              <a:buNone/>
            </a:pPr>
            <a:r>
              <a:rPr lang="en-US">
                <a:latin typeface="Source Sans Pro"/>
                <a:ea typeface="Source Sans Pro"/>
                <a:cs typeface="Roboto"/>
              </a:rPr>
              <a:t>NOT BREATHING ADEQUATELY</a:t>
            </a:r>
            <a:endParaRPr lang="en-US" sz="3200"/>
          </a:p>
          <a:p>
            <a:r>
              <a:rPr lang="en-US" sz="2400">
                <a:latin typeface="Source Sans Pro"/>
                <a:ea typeface="Source Sans Pro"/>
                <a:cs typeface="Roboto"/>
              </a:rPr>
              <a:t>If breathing fast or hypoxia </a:t>
            </a:r>
            <a:r>
              <a:rPr lang="en-US" sz="2000">
                <a:latin typeface="Source Sans Pro"/>
                <a:ea typeface="Source Sans Pro"/>
                <a:cs typeface="Roboto"/>
                <a:sym typeface="Wingdings" pitchFamily="2" charset="2"/>
              </a:rPr>
              <a:t></a:t>
            </a:r>
            <a:r>
              <a:rPr lang="en-US" sz="2400">
                <a:latin typeface="Source Sans Pro"/>
                <a:ea typeface="Source Sans Pro"/>
                <a:cs typeface="Roboto"/>
              </a:rPr>
              <a:t> give OXYGEN.</a:t>
            </a:r>
          </a:p>
          <a:p>
            <a:r>
              <a:rPr lang="en-US" sz="2400">
                <a:latin typeface="Source Sans Pro"/>
                <a:ea typeface="Source Sans Pro"/>
                <a:cs typeface="Roboto"/>
              </a:rPr>
              <a:t>If wheezing </a:t>
            </a:r>
            <a:r>
              <a:rPr lang="en-US" sz="2000">
                <a:latin typeface="Source Sans Pro"/>
                <a:ea typeface="Source Sans Pro"/>
                <a:cs typeface="Roboto"/>
                <a:sym typeface="Wingdings" pitchFamily="2" charset="2"/>
              </a:rPr>
              <a:t></a:t>
            </a:r>
            <a:r>
              <a:rPr lang="en-US" sz="2400">
                <a:latin typeface="Source Sans Pro"/>
                <a:ea typeface="Source Sans Pro"/>
                <a:cs typeface="Roboto"/>
              </a:rPr>
              <a:t> give SALBUTAMOL .</a:t>
            </a:r>
            <a:endParaRPr lang="en-US" sz="2400">
              <a:latin typeface="Source Sans Pro"/>
              <a:ea typeface="Source Sans Pro"/>
            </a:endParaRPr>
          </a:p>
          <a:p>
            <a:r>
              <a:rPr lang="en-US" sz="2400">
                <a:latin typeface="Source Sans Pro"/>
                <a:ea typeface="Source Sans Pro"/>
                <a:cs typeface="Roboto"/>
              </a:rPr>
              <a:t>If concern for anaphylaxis </a:t>
            </a:r>
            <a:r>
              <a:rPr lang="en-US" sz="2000">
                <a:latin typeface="Source Sans Pro"/>
                <a:ea typeface="Source Sans Pro"/>
                <a:cs typeface="Roboto"/>
                <a:sym typeface="Wingdings" pitchFamily="2" charset="2"/>
              </a:rPr>
              <a:t></a:t>
            </a:r>
            <a:r>
              <a:rPr lang="en-US" sz="2400">
                <a:latin typeface="Source Sans Pro"/>
                <a:ea typeface="Source Sans Pro"/>
                <a:cs typeface="Roboto"/>
              </a:rPr>
              <a:t> give intramuscular ADRENALINE.</a:t>
            </a:r>
            <a:endParaRPr lang="en-US" sz="2400">
              <a:latin typeface="Source Sans Pro"/>
              <a:ea typeface="Source Sans Pro"/>
            </a:endParaRPr>
          </a:p>
          <a:p>
            <a:r>
              <a:rPr lang="en-US" sz="2400">
                <a:latin typeface="Source Sans Pro"/>
                <a:ea typeface="Source Sans Pro"/>
                <a:cs typeface="Roboto"/>
              </a:rPr>
              <a:t>If concern for tension pneumothorax </a:t>
            </a:r>
          </a:p>
          <a:p>
            <a:pPr marL="0" indent="0">
              <a:buNone/>
            </a:pPr>
            <a:r>
              <a:rPr lang="en-US" sz="2400">
                <a:latin typeface="Source Sans Pro"/>
                <a:ea typeface="Source Sans Pro"/>
                <a:cs typeface="Roboto"/>
                <a:sym typeface="Wingdings" pitchFamily="2" charset="2"/>
              </a:rPr>
              <a:t>   </a:t>
            </a:r>
            <a:r>
              <a:rPr lang="en-US" sz="2400">
                <a:latin typeface="Source Sans Pro"/>
                <a:ea typeface="Source Sans Pro"/>
                <a:cs typeface="Roboto"/>
              </a:rPr>
              <a:t> </a:t>
            </a:r>
            <a:r>
              <a:rPr lang="en-US" sz="2000">
                <a:latin typeface="Source Sans Pro"/>
                <a:ea typeface="Source Sans Pro"/>
                <a:cs typeface="Roboto"/>
                <a:sym typeface="Wingdings" pitchFamily="2" charset="2"/>
              </a:rPr>
              <a:t></a:t>
            </a:r>
            <a:r>
              <a:rPr lang="en-US" sz="2400">
                <a:latin typeface="Source Sans Pro"/>
                <a:ea typeface="Source Sans Pro"/>
                <a:cs typeface="Roboto"/>
              </a:rPr>
              <a:t> perform NEEDLE DECOMPRESSION, give OXYGEN, give IV FLUIDS.</a:t>
            </a:r>
            <a:endParaRPr lang="en-US"/>
          </a:p>
          <a:p>
            <a:pPr lvl="1"/>
            <a:r>
              <a:rPr lang="en-US">
                <a:latin typeface="Source Sans Pro"/>
                <a:ea typeface="Source Sans Pro"/>
                <a:cs typeface="Roboto"/>
              </a:rPr>
              <a:t>Plan for </a:t>
            </a:r>
            <a:r>
              <a:rPr lang="en-US">
                <a:solidFill>
                  <a:schemeClr val="accent2"/>
                </a:solidFill>
                <a:latin typeface="Source Sans Pro"/>
                <a:ea typeface="Source Sans Pro"/>
                <a:cs typeface="Roboto"/>
              </a:rPr>
              <a:t>immediate transfer for chest tube.</a:t>
            </a:r>
          </a:p>
          <a:p>
            <a:r>
              <a:rPr lang="en-US" sz="2400">
                <a:latin typeface="Source Sans Pro"/>
                <a:ea typeface="Source Sans Pro"/>
                <a:cs typeface="Roboto"/>
              </a:rPr>
              <a:t>If concern for pleural effusion or </a:t>
            </a:r>
            <a:r>
              <a:rPr lang="en-US" sz="2400" err="1">
                <a:latin typeface="Source Sans Pro"/>
                <a:ea typeface="Source Sans Pro"/>
                <a:cs typeface="Roboto"/>
              </a:rPr>
              <a:t>haemothorax</a:t>
            </a:r>
            <a:r>
              <a:rPr lang="en-US" sz="2400">
                <a:latin typeface="Source Sans Pro"/>
                <a:ea typeface="Source Sans Pro"/>
                <a:cs typeface="Roboto"/>
              </a:rPr>
              <a:t> </a:t>
            </a:r>
            <a:r>
              <a:rPr lang="en-US" sz="2000">
                <a:latin typeface="Source Sans Pro"/>
                <a:ea typeface="Source Sans Pro"/>
                <a:cs typeface="Roboto"/>
                <a:sym typeface="Wingdings" pitchFamily="2" charset="2"/>
              </a:rPr>
              <a:t></a:t>
            </a:r>
            <a:r>
              <a:rPr lang="en-US" sz="2400">
                <a:latin typeface="Source Sans Pro"/>
                <a:ea typeface="Source Sans Pro"/>
                <a:cs typeface="Roboto"/>
              </a:rPr>
              <a:t> give OXYGEN.</a:t>
            </a:r>
            <a:endParaRPr lang="en-US"/>
          </a:p>
          <a:p>
            <a:pPr lvl="1"/>
            <a:r>
              <a:rPr lang="en-US">
                <a:latin typeface="Source Sans Pro"/>
                <a:ea typeface="Source Sans Pro"/>
                <a:cs typeface="Roboto"/>
              </a:rPr>
              <a:t>Plan for</a:t>
            </a:r>
            <a:r>
              <a:rPr lang="en-US" b="1">
                <a:latin typeface="Source Sans Pro"/>
                <a:ea typeface="Source Sans Pro"/>
                <a:cs typeface="Roboto"/>
              </a:rPr>
              <a:t> </a:t>
            </a:r>
            <a:r>
              <a:rPr lang="en-US">
                <a:latin typeface="Source Sans Pro"/>
                <a:ea typeface="Source Sans Pro"/>
                <a:cs typeface="Roboto"/>
              </a:rPr>
              <a:t>immediate transfer for chest tube.</a:t>
            </a:r>
          </a:p>
          <a:p>
            <a:r>
              <a:rPr lang="en-US" sz="2400">
                <a:latin typeface="Source Sans Pro"/>
                <a:ea typeface="Source Sans Pro"/>
                <a:cs typeface="Roboto"/>
              </a:rPr>
              <a:t>If cause unknown </a:t>
            </a:r>
            <a:r>
              <a:rPr lang="en-US" sz="2000">
                <a:latin typeface="Source Sans Pro"/>
                <a:ea typeface="Source Sans Pro"/>
                <a:cs typeface="Roboto"/>
                <a:sym typeface="Wingdings" pitchFamily="2" charset="2"/>
              </a:rPr>
              <a:t></a:t>
            </a:r>
            <a:r>
              <a:rPr lang="en-US" sz="2400">
                <a:latin typeface="Source Sans Pro"/>
                <a:ea typeface="Source Sans Pro"/>
                <a:cs typeface="Roboto"/>
              </a:rPr>
              <a:t> consider trauma.</a:t>
            </a:r>
          </a:p>
        </p:txBody>
      </p:sp>
      <p:pic>
        <p:nvPicPr>
          <p:cNvPr id="14" name="Picture 5" descr="A picture containing logo&#10;&#10;Description automatically generated">
            <a:extLst>
              <a:ext uri="{FF2B5EF4-FFF2-40B4-BE49-F238E27FC236}">
                <a16:creationId xmlns:a16="http://schemas.microsoft.com/office/drawing/2014/main" id="{76A61EB8-AFA5-B2F8-7C8F-8D87F3D8E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8022" y="145770"/>
            <a:ext cx="1876425" cy="1038225"/>
          </a:xfrm>
          <a:prstGeom prst="rect">
            <a:avLst/>
          </a:prstGeom>
        </p:spPr>
      </p:pic>
      <p:pic>
        <p:nvPicPr>
          <p:cNvPr id="3" name="Picture 3">
            <a:extLst>
              <a:ext uri="{FF2B5EF4-FFF2-40B4-BE49-F238E27FC236}">
                <a16:creationId xmlns:a16="http://schemas.microsoft.com/office/drawing/2014/main" id="{2D6C11C7-52D6-E76D-FA12-E73880D5A2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3861" y="1232043"/>
            <a:ext cx="2349358" cy="2476072"/>
          </a:xfrm>
          <a:prstGeom prst="rect">
            <a:avLst/>
          </a:prstGeom>
        </p:spPr>
      </p:pic>
    </p:spTree>
    <p:extLst>
      <p:ext uri="{BB962C8B-B14F-4D97-AF65-F5344CB8AC3E}">
        <p14:creationId xmlns:p14="http://schemas.microsoft.com/office/powerpoint/2010/main" val="143798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529087" y="2761736"/>
            <a:ext cx="10515600" cy="1325563"/>
          </a:xfrm>
        </p:spPr>
        <p:txBody>
          <a:bodyPr>
            <a:normAutofit/>
          </a:bodyPr>
          <a:lstStyle/>
          <a:p>
            <a:r>
              <a:rPr lang="en-US">
                <a:latin typeface="Source Sans Pro"/>
                <a:ea typeface="Source Sans Pro"/>
                <a:cs typeface="Roboto"/>
              </a:rPr>
              <a:t>Questions</a:t>
            </a:r>
            <a:endParaRPr lang="en-US"/>
          </a:p>
        </p:txBody>
      </p:sp>
      <p:sp>
        <p:nvSpPr>
          <p:cNvPr id="6" name="Title 1"/>
          <p:cNvSpPr txBox="1">
            <a:spLocks/>
          </p:cNvSpPr>
          <p:nvPr/>
        </p:nvSpPr>
        <p:spPr>
          <a:xfrm>
            <a:off x="529087" y="2524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accent1">
                    <a:lumMod val="50000"/>
                  </a:schemeClr>
                </a:solidFill>
                <a:effectLst/>
                <a:uLnTx/>
                <a:uFillTx/>
                <a:latin typeface="Source Sans Pro" panose="020B0503030403020204" pitchFamily="34" charset="0"/>
                <a:ea typeface="Source Sans Pro" panose="020B0503030403020204" pitchFamily="34" charset="0"/>
                <a:cs typeface="Roboto" panose="02000000000000000000" pitchFamily="2" charset="0"/>
              </a:rPr>
              <a:t>Breathing</a:t>
            </a:r>
          </a:p>
        </p:txBody>
      </p:sp>
      <p:pic>
        <p:nvPicPr>
          <p:cNvPr id="3" name="Picture 5" descr="A picture containing logo&#10;&#10;Description automatically generated">
            <a:extLst>
              <a:ext uri="{FF2B5EF4-FFF2-40B4-BE49-F238E27FC236}">
                <a16:creationId xmlns:a16="http://schemas.microsoft.com/office/drawing/2014/main" id="{5FAC013D-AEE6-E349-0ED5-5160CB9AD3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8022" y="145770"/>
            <a:ext cx="1876425" cy="1038225"/>
          </a:xfrm>
          <a:prstGeom prst="rect">
            <a:avLst/>
          </a:prstGeom>
        </p:spPr>
      </p:pic>
      <p:pic>
        <p:nvPicPr>
          <p:cNvPr id="2" name="Picture 3" descr="Logo, icon&#10;&#10;Description automatically generated">
            <a:extLst>
              <a:ext uri="{FF2B5EF4-FFF2-40B4-BE49-F238E27FC236}">
                <a16:creationId xmlns:a16="http://schemas.microsoft.com/office/drawing/2014/main" id="{E7EDCBD4-33AA-CA73-E7EB-3C7CAEBC0A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8283" y="2204782"/>
            <a:ext cx="4715435" cy="2448439"/>
          </a:xfrm>
          <a:prstGeom prst="rect">
            <a:avLst/>
          </a:prstGeom>
        </p:spPr>
      </p:pic>
    </p:spTree>
    <p:extLst>
      <p:ext uri="{BB962C8B-B14F-4D97-AF65-F5344CB8AC3E}">
        <p14:creationId xmlns:p14="http://schemas.microsoft.com/office/powerpoint/2010/main" val="3309596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chemeClr val="accent1">
                    <a:lumMod val="50000"/>
                  </a:schemeClr>
                </a:solidFill>
                <a:latin typeface="Source Sans Pro"/>
                <a:ea typeface="Source Sans Pro"/>
                <a:cs typeface="Roboto"/>
              </a:rPr>
              <a:t>Circulation</a:t>
            </a:r>
            <a:r>
              <a:rPr lang="en-US" sz="4000">
                <a:latin typeface="Source Sans Pro"/>
                <a:ea typeface="Source Sans Pro"/>
                <a:cs typeface="Roboto"/>
              </a:rPr>
              <a:t>: </a:t>
            </a:r>
            <a:r>
              <a:rPr lang="en-US" sz="4000">
                <a:solidFill>
                  <a:schemeClr val="accent1">
                    <a:lumMod val="50000"/>
                  </a:schemeClr>
                </a:solidFill>
                <a:latin typeface="Source Sans Pro"/>
                <a:ea typeface="Source Sans Pro"/>
                <a:cs typeface="Roboto"/>
              </a:rPr>
              <a:t>Assessment</a:t>
            </a:r>
          </a:p>
        </p:txBody>
      </p:sp>
      <p:sp>
        <p:nvSpPr>
          <p:cNvPr id="5" name="Content Placeholder 2"/>
          <p:cNvSpPr>
            <a:spLocks noGrp="1"/>
          </p:cNvSpPr>
          <p:nvPr>
            <p:ph idx="1"/>
          </p:nvPr>
        </p:nvSpPr>
        <p:spPr/>
        <p:txBody>
          <a:bodyPr>
            <a:normAutofit/>
          </a:bodyPr>
          <a:lstStyle/>
          <a:p>
            <a:pPr marL="0" indent="0">
              <a:buNone/>
            </a:pPr>
            <a:r>
              <a:rPr lang="en-US" b="1"/>
              <a:t>Look, listen </a:t>
            </a:r>
            <a:r>
              <a:rPr lang="en-US"/>
              <a:t>and </a:t>
            </a:r>
            <a:r>
              <a:rPr lang="en-US" b="1"/>
              <a:t>feel</a:t>
            </a:r>
            <a:r>
              <a:rPr lang="en-US"/>
              <a:t> for signs of poor perfusion.</a:t>
            </a:r>
          </a:p>
          <a:p>
            <a:pPr lvl="1"/>
            <a:r>
              <a:rPr lang="en-US" sz="2800"/>
              <a:t>Cool, moist extremities</a:t>
            </a:r>
          </a:p>
          <a:p>
            <a:pPr lvl="1"/>
            <a:r>
              <a:rPr lang="en-US" sz="2800"/>
              <a:t>Delayed capillary refill</a:t>
            </a:r>
          </a:p>
          <a:p>
            <a:pPr lvl="1"/>
            <a:r>
              <a:rPr lang="en-US" sz="2800"/>
              <a:t>Diaphoresis</a:t>
            </a:r>
          </a:p>
          <a:p>
            <a:pPr lvl="1"/>
            <a:r>
              <a:rPr lang="en-US" sz="2800"/>
              <a:t>Low blood pressure</a:t>
            </a:r>
          </a:p>
          <a:p>
            <a:pPr lvl="1"/>
            <a:r>
              <a:rPr lang="en-US" sz="2800"/>
              <a:t>Tachypnoea</a:t>
            </a:r>
          </a:p>
          <a:p>
            <a:pPr lvl="1"/>
            <a:r>
              <a:rPr lang="en-US" sz="2800"/>
              <a:t>Tachycardia</a:t>
            </a:r>
          </a:p>
          <a:p>
            <a:pPr lvl="1"/>
            <a:r>
              <a:rPr lang="en-US" sz="2800"/>
              <a:t>Absent pulses</a:t>
            </a:r>
          </a:p>
          <a:p>
            <a:endParaRPr lang="en-US"/>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9">
            <a:extLst>
              <a:ext uri="{FF2B5EF4-FFF2-40B4-BE49-F238E27FC236}">
                <a16:creationId xmlns:a16="http://schemas.microsoft.com/office/drawing/2014/main" id="{9D7C86CA-BDE5-026F-501E-0EBB280E1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9783" y="2628941"/>
            <a:ext cx="3943503" cy="2747128"/>
          </a:xfrm>
          <a:prstGeom prst="rect">
            <a:avLst/>
          </a:prstGeom>
        </p:spPr>
      </p:pic>
      <p:pic>
        <p:nvPicPr>
          <p:cNvPr id="4" name="Picture 6" descr="A picture containing icon&#10;&#10;Description automatically generated">
            <a:extLst>
              <a:ext uri="{FF2B5EF4-FFF2-40B4-BE49-F238E27FC236}">
                <a16:creationId xmlns:a16="http://schemas.microsoft.com/office/drawing/2014/main" id="{FBD7F628-CCEB-FB4D-0F71-B17A1A67FE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7313" y="114580"/>
            <a:ext cx="1857375" cy="981075"/>
          </a:xfrm>
          <a:prstGeom prst="rect">
            <a:avLst/>
          </a:prstGeom>
        </p:spPr>
      </p:pic>
    </p:spTree>
    <p:extLst>
      <p:ext uri="{BB962C8B-B14F-4D97-AF65-F5344CB8AC3E}">
        <p14:creationId xmlns:p14="http://schemas.microsoft.com/office/powerpoint/2010/main" val="1829020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1F3864"/>
                </a:solidFill>
                <a:latin typeface="Source Sans Pro"/>
                <a:ea typeface="Source Sans Pro"/>
                <a:cs typeface="Roboto"/>
              </a:rPr>
              <a:t>Circulation: Assessment</a:t>
            </a:r>
          </a:p>
        </p:txBody>
      </p:sp>
      <p:sp>
        <p:nvSpPr>
          <p:cNvPr id="3" name="Content Placeholder 2"/>
          <p:cNvSpPr>
            <a:spLocks noGrp="1"/>
          </p:cNvSpPr>
          <p:nvPr>
            <p:ph idx="1"/>
          </p:nvPr>
        </p:nvSpPr>
        <p:spPr>
          <a:xfrm>
            <a:off x="838200" y="1560209"/>
            <a:ext cx="10515600" cy="4351338"/>
          </a:xfrm>
        </p:spPr>
        <p:txBody>
          <a:bodyPr vert="horz" lIns="91440" tIns="45720" rIns="91440" bIns="45720" rtlCol="0" anchor="t">
            <a:noAutofit/>
          </a:bodyPr>
          <a:lstStyle/>
          <a:p>
            <a:pPr marL="0" indent="0">
              <a:buNone/>
            </a:pPr>
            <a:r>
              <a:rPr lang="en-US" sz="2400" b="1" dirty="0">
                <a:latin typeface="Source Sans Pro"/>
                <a:ea typeface="Source Sans Pro"/>
                <a:cs typeface="Roboto"/>
              </a:rPr>
              <a:t>Look </a:t>
            </a:r>
            <a:r>
              <a:rPr lang="en-US" sz="2400" dirty="0">
                <a:latin typeface="Source Sans Pro"/>
                <a:ea typeface="Source Sans Pro"/>
                <a:cs typeface="Roboto"/>
              </a:rPr>
              <a:t>for internal and external signs of bleeding.</a:t>
            </a:r>
            <a:endParaRPr lang="en-US" dirty="0">
              <a:latin typeface="Source Sans Pro"/>
              <a:ea typeface="Source Sans Pro"/>
            </a:endParaRPr>
          </a:p>
          <a:p>
            <a:pPr lvl="1"/>
            <a:r>
              <a:rPr lang="en-US" dirty="0">
                <a:latin typeface="Source Sans Pro"/>
                <a:ea typeface="Source Sans Pro"/>
                <a:cs typeface="Roboto"/>
              </a:rPr>
              <a:t>Chest</a:t>
            </a:r>
          </a:p>
          <a:p>
            <a:pPr lvl="1"/>
            <a:r>
              <a:rPr lang="en-US" dirty="0">
                <a:latin typeface="Source Sans Pro"/>
                <a:ea typeface="Source Sans Pro"/>
                <a:cs typeface="Roboto"/>
              </a:rPr>
              <a:t>Abdomen</a:t>
            </a:r>
          </a:p>
          <a:p>
            <a:pPr lvl="1"/>
            <a:r>
              <a:rPr lang="en-US" dirty="0">
                <a:latin typeface="Source Sans Pro"/>
                <a:ea typeface="Source Sans Pro"/>
                <a:cs typeface="Roboto"/>
              </a:rPr>
              <a:t>From stomach or intestines</a:t>
            </a:r>
          </a:p>
          <a:p>
            <a:pPr lvl="1"/>
            <a:r>
              <a:rPr lang="en-US" dirty="0">
                <a:latin typeface="Source Sans Pro"/>
                <a:ea typeface="Source Sans Pro"/>
                <a:cs typeface="Roboto"/>
              </a:rPr>
              <a:t>Pelvic fracture</a:t>
            </a:r>
          </a:p>
          <a:p>
            <a:pPr lvl="1"/>
            <a:r>
              <a:rPr lang="en-US" dirty="0">
                <a:latin typeface="Source Sans Pro"/>
                <a:ea typeface="Source Sans Pro"/>
                <a:cs typeface="Roboto"/>
              </a:rPr>
              <a:t>Femur Fracture</a:t>
            </a:r>
          </a:p>
          <a:p>
            <a:pPr lvl="1"/>
            <a:r>
              <a:rPr lang="en-US" dirty="0">
                <a:latin typeface="Source Sans Pro"/>
                <a:ea typeface="Source Sans Pro"/>
                <a:cs typeface="Roboto"/>
              </a:rPr>
              <a:t>From wounds </a:t>
            </a:r>
            <a:endParaRPr lang="en-US" dirty="0">
              <a:latin typeface="Source Sans Pro"/>
              <a:ea typeface="Source Sans Pro"/>
            </a:endParaRPr>
          </a:p>
          <a:p>
            <a:pPr marL="0" indent="0">
              <a:buNone/>
            </a:pPr>
            <a:r>
              <a:rPr lang="en-US" sz="2400" b="1" dirty="0">
                <a:latin typeface="Source Sans Pro"/>
                <a:ea typeface="Source Sans Pro"/>
                <a:cs typeface="Roboto"/>
              </a:rPr>
              <a:t>Check </a:t>
            </a:r>
            <a:r>
              <a:rPr lang="en-US" sz="2400" dirty="0">
                <a:latin typeface="Source Sans Pro"/>
                <a:ea typeface="Source Sans Pro"/>
                <a:cs typeface="Roboto"/>
              </a:rPr>
              <a:t>for pericardial tamponade.</a:t>
            </a:r>
          </a:p>
          <a:p>
            <a:pPr lvl="2"/>
            <a:r>
              <a:rPr lang="en-US" sz="2400" dirty="0">
                <a:latin typeface="Source Sans Pro"/>
                <a:ea typeface="Source Sans Pro"/>
                <a:cs typeface="Roboto"/>
              </a:rPr>
              <a:t>Hypotension</a:t>
            </a:r>
          </a:p>
          <a:p>
            <a:pPr lvl="2"/>
            <a:r>
              <a:rPr lang="en-US" sz="2400" dirty="0">
                <a:latin typeface="Source Sans Pro"/>
                <a:ea typeface="Source Sans Pro"/>
                <a:cs typeface="Roboto"/>
              </a:rPr>
              <a:t>Distended neck veins</a:t>
            </a:r>
          </a:p>
          <a:p>
            <a:pPr lvl="2"/>
            <a:r>
              <a:rPr lang="en-US" sz="2400" dirty="0">
                <a:latin typeface="Source Sans Pro"/>
                <a:ea typeface="Source Sans Pro"/>
                <a:cs typeface="Roboto"/>
              </a:rPr>
              <a:t>Muffled heart sounds</a:t>
            </a:r>
          </a:p>
          <a:p>
            <a:pPr marL="0" indent="0">
              <a:buNone/>
            </a:pPr>
            <a:r>
              <a:rPr lang="en-US" sz="2400" b="1" dirty="0">
                <a:latin typeface="Source Sans Pro"/>
                <a:ea typeface="Source Sans Pro"/>
                <a:cs typeface="Roboto"/>
              </a:rPr>
              <a:t>Check </a:t>
            </a:r>
            <a:r>
              <a:rPr lang="en-US" sz="2400" dirty="0">
                <a:latin typeface="Source Sans Pro"/>
                <a:ea typeface="Source Sans Pro"/>
                <a:cs typeface="Roboto"/>
              </a:rPr>
              <a:t>pulse, capillary refill, blood pressure.</a:t>
            </a:r>
          </a:p>
          <a:p>
            <a:endParaRPr lang="en-US" sz="2400"/>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A picture containing logo&#10;&#10;Description automatically generated">
            <a:extLst>
              <a:ext uri="{FF2B5EF4-FFF2-40B4-BE49-F238E27FC236}">
                <a16:creationId xmlns:a16="http://schemas.microsoft.com/office/drawing/2014/main" id="{D921DCF0-F100-0D04-0DA7-07A95F79EA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4248" y="3176060"/>
            <a:ext cx="3833458" cy="2690988"/>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AD711A5C-2F50-76B2-670F-5A8CBA2DE5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4901" y="99639"/>
            <a:ext cx="1857375" cy="981075"/>
          </a:xfrm>
          <a:prstGeom prst="rect">
            <a:avLst/>
          </a:prstGeom>
        </p:spPr>
      </p:pic>
    </p:spTree>
    <p:extLst>
      <p:ext uri="{BB962C8B-B14F-4D97-AF65-F5344CB8AC3E}">
        <p14:creationId xmlns:p14="http://schemas.microsoft.com/office/powerpoint/2010/main" val="2286732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1F3864"/>
                </a:solidFill>
                <a:latin typeface="Source Sans Pro"/>
                <a:ea typeface="Source Sans Pro"/>
                <a:cs typeface="Roboto"/>
              </a:rPr>
              <a:t>Circulation: Management</a:t>
            </a:r>
          </a:p>
        </p:txBody>
      </p:sp>
      <p:sp>
        <p:nvSpPr>
          <p:cNvPr id="3" name="Content Placeholder 2"/>
          <p:cNvSpPr>
            <a:spLocks noGrp="1"/>
          </p:cNvSpPr>
          <p:nvPr>
            <p:ph idx="1"/>
          </p:nvPr>
        </p:nvSpPr>
        <p:spPr/>
        <p:txBody>
          <a:bodyPr vert="horz" lIns="91440" tIns="45720" rIns="91440" bIns="45720" rtlCol="0" anchor="t">
            <a:normAutofit/>
          </a:bodyPr>
          <a:lstStyle/>
          <a:p>
            <a:r>
              <a:rPr lang="en-US" sz="2400">
                <a:latin typeface="Source Sans Pro"/>
                <a:ea typeface="Source Sans Pro"/>
                <a:cs typeface="Roboto"/>
              </a:rPr>
              <a:t>For cardiopulmonary arrest, follow relevant CPR PROTOCOLS.</a:t>
            </a:r>
            <a:endParaRPr lang="en-US"/>
          </a:p>
          <a:p>
            <a:pPr marL="0" indent="0">
              <a:buNone/>
            </a:pPr>
            <a:endParaRPr lang="en-US" sz="2400">
              <a:latin typeface="Source Sans Pro"/>
              <a:ea typeface="Source Sans Pro"/>
              <a:cs typeface="Roboto"/>
            </a:endParaRPr>
          </a:p>
          <a:p>
            <a:r>
              <a:rPr lang="en-US" sz="2400">
                <a:latin typeface="Source Sans Pro"/>
                <a:ea typeface="Source Sans Pro"/>
                <a:cs typeface="Roboto"/>
              </a:rPr>
              <a:t>If poor perfusion </a:t>
            </a:r>
            <a:r>
              <a:rPr lang="en-US" sz="2000">
                <a:latin typeface="Source Sans Pro"/>
                <a:ea typeface="Source Sans Pro"/>
                <a:cs typeface="Roboto"/>
                <a:sym typeface="Wingdings" pitchFamily="2" charset="2"/>
              </a:rPr>
              <a:t></a:t>
            </a:r>
            <a:r>
              <a:rPr lang="en-US" sz="2400">
                <a:latin typeface="Source Sans Pro"/>
                <a:ea typeface="Source Sans Pro"/>
                <a:cs typeface="Roboto"/>
                <a:sym typeface="Wingdings" pitchFamily="2" charset="2"/>
              </a:rPr>
              <a:t> </a:t>
            </a:r>
            <a:r>
              <a:rPr lang="en-US" sz="2400">
                <a:latin typeface="Source Sans Pro"/>
                <a:ea typeface="Source Sans Pro"/>
                <a:cs typeface="Roboto"/>
              </a:rPr>
              <a:t>GIVE IV FLUIDS.</a:t>
            </a:r>
          </a:p>
          <a:p>
            <a:pPr lvl="1"/>
            <a:r>
              <a:rPr lang="en-US">
                <a:latin typeface="Source Sans Pro"/>
                <a:ea typeface="Source Sans Pro"/>
                <a:cs typeface="Roboto"/>
              </a:rPr>
              <a:t>If external bleeding </a:t>
            </a:r>
            <a:r>
              <a:rPr lang="en-US" sz="2000">
                <a:latin typeface="Source Sans Pro"/>
                <a:ea typeface="Source Sans Pro"/>
                <a:cs typeface="Roboto"/>
                <a:sym typeface="Wingdings" pitchFamily="2" charset="2"/>
              </a:rPr>
              <a:t></a:t>
            </a:r>
            <a:r>
              <a:rPr lang="en-US">
                <a:latin typeface="Source Sans Pro"/>
                <a:ea typeface="Source Sans Pro"/>
                <a:cs typeface="Roboto"/>
                <a:sym typeface="Wingdings" pitchFamily="2" charset="2"/>
              </a:rPr>
              <a:t> </a:t>
            </a:r>
            <a:r>
              <a:rPr lang="en-US">
                <a:latin typeface="Source Sans Pro"/>
                <a:ea typeface="Source Sans Pro"/>
                <a:cs typeface="Roboto"/>
              </a:rPr>
              <a:t>APPLY DIRECT PRESSURE .</a:t>
            </a:r>
            <a:endParaRPr lang="en-US">
              <a:latin typeface="Source Sans Pro"/>
              <a:ea typeface="Source Sans Pro"/>
            </a:endParaRPr>
          </a:p>
          <a:p>
            <a:pPr lvl="1"/>
            <a:r>
              <a:rPr lang="en-US">
                <a:latin typeface="Source Sans Pro"/>
                <a:ea typeface="Source Sans Pro"/>
                <a:cs typeface="Roboto"/>
              </a:rPr>
              <a:t>If internal bleeding or pericardial tamponade </a:t>
            </a:r>
            <a:endParaRPr lang="en-US">
              <a:latin typeface="Source Sans Pro"/>
              <a:ea typeface="Source Sans Pro"/>
            </a:endParaRPr>
          </a:p>
          <a:p>
            <a:pPr marL="457200" lvl="1" indent="0">
              <a:buNone/>
            </a:pPr>
            <a:r>
              <a:rPr lang="en-US" sz="2200">
                <a:latin typeface="Source Sans Pro"/>
                <a:ea typeface="Source Sans Pro"/>
                <a:cs typeface="Roboto"/>
                <a:sym typeface="Wingdings" pitchFamily="2" charset="2"/>
              </a:rPr>
              <a:t>   </a:t>
            </a:r>
            <a:r>
              <a:rPr lang="en-US" sz="2000">
                <a:latin typeface="Source Sans Pro"/>
                <a:ea typeface="Source Sans Pro"/>
                <a:cs typeface="Roboto"/>
                <a:sym typeface="Wingdings" pitchFamily="2" charset="2"/>
              </a:rPr>
              <a:t></a:t>
            </a:r>
            <a:r>
              <a:rPr lang="en-US">
                <a:latin typeface="Source Sans Pro"/>
                <a:ea typeface="Source Sans Pro"/>
                <a:cs typeface="Roboto"/>
                <a:sym typeface="Wingdings" pitchFamily="2" charset="2"/>
              </a:rPr>
              <a:t> </a:t>
            </a:r>
            <a:r>
              <a:rPr lang="en-US">
                <a:latin typeface="Source Sans Pro"/>
                <a:ea typeface="Source Sans Pro"/>
                <a:cs typeface="Roboto"/>
              </a:rPr>
              <a:t>plan</a:t>
            </a:r>
            <a:r>
              <a:rPr lang="en-US">
                <a:latin typeface="Source Sans Pro"/>
                <a:ea typeface="Source Sans Pro"/>
                <a:cs typeface="Calibri"/>
              </a:rPr>
              <a:t> HANDOVER / TRANSFER</a:t>
            </a:r>
            <a:r>
              <a:rPr lang="en-US">
                <a:latin typeface="Source Sans Pro"/>
                <a:ea typeface="Source Sans Pro"/>
                <a:cs typeface="Roboto"/>
              </a:rPr>
              <a:t> to </a:t>
            </a:r>
            <a:r>
              <a:rPr lang="en-US" err="1">
                <a:latin typeface="Source Sans Pro"/>
                <a:ea typeface="Source Sans Pro"/>
                <a:cs typeface="Roboto"/>
              </a:rPr>
              <a:t>centre</a:t>
            </a:r>
            <a:r>
              <a:rPr lang="en-US">
                <a:latin typeface="Source Sans Pro"/>
                <a:ea typeface="Source Sans Pro"/>
                <a:cs typeface="Roboto"/>
              </a:rPr>
              <a:t> with surgical capabilities. </a:t>
            </a:r>
            <a:endParaRPr lang="en-US">
              <a:latin typeface="Source Sans Pro"/>
              <a:ea typeface="Source Sans Pro"/>
            </a:endParaRPr>
          </a:p>
          <a:p>
            <a:pPr marL="457200" lvl="1" indent="0">
              <a:buNone/>
            </a:pPr>
            <a:endParaRPr lang="en-US">
              <a:latin typeface="Source Sans Pro"/>
              <a:ea typeface="Source Sans Pro"/>
              <a:cs typeface="Roboto"/>
            </a:endParaRPr>
          </a:p>
          <a:p>
            <a:r>
              <a:rPr lang="en-US" sz="2400">
                <a:latin typeface="Source Sans Pro"/>
                <a:ea typeface="Source Sans Pro"/>
                <a:cs typeface="Roboto"/>
              </a:rPr>
              <a:t>If unknown cause </a:t>
            </a:r>
            <a:r>
              <a:rPr lang="en-US" sz="2000">
                <a:latin typeface="Source Sans Pro"/>
                <a:ea typeface="Source Sans Pro"/>
                <a:cs typeface="Roboto"/>
                <a:sym typeface="Wingdings" pitchFamily="2" charset="2"/>
              </a:rPr>
              <a:t></a:t>
            </a:r>
            <a:r>
              <a:rPr lang="en-US" sz="2200">
                <a:latin typeface="Source Sans Pro"/>
                <a:ea typeface="Source Sans Pro"/>
                <a:cs typeface="Roboto"/>
                <a:sym typeface="Wingdings" pitchFamily="2" charset="2"/>
              </a:rPr>
              <a:t> </a:t>
            </a:r>
            <a:r>
              <a:rPr lang="en-US" sz="2400">
                <a:latin typeface="Source Sans Pro"/>
                <a:ea typeface="Source Sans Pro"/>
                <a:cs typeface="Roboto"/>
              </a:rPr>
              <a:t>remember trauma.</a:t>
            </a:r>
          </a:p>
          <a:p>
            <a:pPr lvl="1"/>
            <a:r>
              <a:rPr lang="en-US">
                <a:latin typeface="Source Sans Pro"/>
                <a:ea typeface="Source Sans Pro"/>
                <a:cs typeface="Roboto"/>
              </a:rPr>
              <a:t>Apply BINDER for pelvic fracture or SPLINT for femur fracture with compromised blood flow. </a:t>
            </a:r>
            <a:endParaRPr lang="en-US">
              <a:latin typeface="Source Sans Pro"/>
              <a:ea typeface="Source Sans Pro"/>
            </a:endParaRP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BD511316-15CB-DA5F-DAB8-1BF7A02C5C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9599" y="1784100"/>
            <a:ext cx="2743200" cy="1913114"/>
          </a:xfrm>
          <a:prstGeom prst="rect">
            <a:avLst/>
          </a:prstGeom>
        </p:spPr>
      </p:pic>
      <p:pic>
        <p:nvPicPr>
          <p:cNvPr id="10" name="Picture 6" descr="A picture containing icon&#10;&#10;Description automatically generated">
            <a:extLst>
              <a:ext uri="{FF2B5EF4-FFF2-40B4-BE49-F238E27FC236}">
                <a16:creationId xmlns:a16="http://schemas.microsoft.com/office/drawing/2014/main" id="{353B0E03-3C10-26CC-4AAE-9731917B6B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9960" y="114580"/>
            <a:ext cx="1857375" cy="981075"/>
          </a:xfrm>
          <a:prstGeom prst="rect">
            <a:avLst/>
          </a:prstGeom>
        </p:spPr>
      </p:pic>
    </p:spTree>
    <p:extLst>
      <p:ext uri="{BB962C8B-B14F-4D97-AF65-F5344CB8AC3E}">
        <p14:creationId xmlns:p14="http://schemas.microsoft.com/office/powerpoint/2010/main" val="92508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529087" y="2385218"/>
            <a:ext cx="10515600" cy="1325563"/>
          </a:xfrm>
        </p:spPr>
        <p:txBody>
          <a:bodyPr>
            <a:normAutofit/>
          </a:bodyPr>
          <a:lstStyle/>
          <a:p>
            <a:r>
              <a:rPr lang="en-US">
                <a:latin typeface="Source Sans Pro"/>
                <a:ea typeface="Source Sans Pro"/>
                <a:cs typeface="Roboto"/>
              </a:rPr>
              <a:t>Questions</a:t>
            </a:r>
            <a:endParaRPr lang="en-US"/>
          </a:p>
        </p:txBody>
      </p:sp>
      <p:sp>
        <p:nvSpPr>
          <p:cNvPr id="6" name="Title 1"/>
          <p:cNvSpPr txBox="1">
            <a:spLocks/>
          </p:cNvSpPr>
          <p:nvPr/>
        </p:nvSpPr>
        <p:spPr>
          <a:xfrm>
            <a:off x="529087" y="2524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chemeClr val="accent1">
                    <a:lumMod val="50000"/>
                  </a:schemeClr>
                </a:solidFill>
                <a:latin typeface="Source Sans Pro" panose="020B0503030403020204" pitchFamily="34" charset="0"/>
                <a:ea typeface="Source Sans Pro" panose="020B0503030403020204" pitchFamily="34" charset="0"/>
                <a:cs typeface="Roboto" panose="02000000000000000000" pitchFamily="2" charset="0"/>
              </a:rPr>
              <a:t>Circulation</a:t>
            </a:r>
            <a:endParaRPr kumimoji="0" lang="en-US" sz="4000" b="0" i="0" u="none" strike="noStrike" kern="1200" cap="none" spc="0" normalizeH="0" baseline="0" noProof="0">
              <a:ln>
                <a:noFill/>
              </a:ln>
              <a:solidFill>
                <a:schemeClr val="accent1">
                  <a:lumMod val="50000"/>
                </a:schemeClr>
              </a:solidFill>
              <a:effectLst/>
              <a:uLnTx/>
              <a:uFillTx/>
              <a:latin typeface="Source Sans Pro" panose="020B0503030403020204" pitchFamily="34" charset="0"/>
              <a:ea typeface="Source Sans Pro" panose="020B0503030403020204" pitchFamily="34" charset="0"/>
              <a:cs typeface="Roboto" panose="02000000000000000000" pitchFamily="2" charset="0"/>
            </a:endParaRPr>
          </a:p>
        </p:txBody>
      </p:sp>
      <p:pic>
        <p:nvPicPr>
          <p:cNvPr id="2" name="Picture 1" descr="A picture containing icon&#10;&#10;Description automatically generated">
            <a:extLst>
              <a:ext uri="{FF2B5EF4-FFF2-40B4-BE49-F238E27FC236}">
                <a16:creationId xmlns:a16="http://schemas.microsoft.com/office/drawing/2014/main" id="{5E6A3B10-8B47-FD6F-FF1A-077DC0CD06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4901" y="99639"/>
            <a:ext cx="1857375" cy="981075"/>
          </a:xfrm>
          <a:prstGeom prst="rect">
            <a:avLst/>
          </a:prstGeom>
        </p:spPr>
      </p:pic>
      <p:pic>
        <p:nvPicPr>
          <p:cNvPr id="3" name="Picture 3" descr="Logo, icon&#10;&#10;Description automatically generated">
            <a:extLst>
              <a:ext uri="{FF2B5EF4-FFF2-40B4-BE49-F238E27FC236}">
                <a16:creationId xmlns:a16="http://schemas.microsoft.com/office/drawing/2014/main" id="{5C93E240-81E2-FBF4-3333-E9F5CE542E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7953" y="1738616"/>
            <a:ext cx="5056094" cy="2627734"/>
          </a:xfrm>
          <a:prstGeom prst="rect">
            <a:avLst/>
          </a:prstGeom>
        </p:spPr>
      </p:pic>
    </p:spTree>
    <p:extLst>
      <p:ext uri="{BB962C8B-B14F-4D97-AF65-F5344CB8AC3E}">
        <p14:creationId xmlns:p14="http://schemas.microsoft.com/office/powerpoint/2010/main" val="1707869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1F3864"/>
                </a:solidFill>
                <a:latin typeface="Source Sans Pro"/>
                <a:ea typeface="Source Sans Pro"/>
                <a:cs typeface="Roboto"/>
              </a:rPr>
              <a:t>Disability: Assessment </a:t>
            </a:r>
            <a:endParaRPr lang="en-US" sz="4000">
              <a:solidFill>
                <a:srgbClr val="1F3864"/>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b="1">
                <a:cs typeface="Roboto"/>
              </a:rPr>
              <a:t>Assess </a:t>
            </a:r>
            <a:r>
              <a:rPr lang="en-US" sz="2400">
                <a:cs typeface="Roboto"/>
              </a:rPr>
              <a:t>level of consciousness.</a:t>
            </a:r>
            <a:endParaRPr lang="en-US"/>
          </a:p>
          <a:p>
            <a:pPr lvl="1"/>
            <a:r>
              <a:rPr lang="en-US">
                <a:latin typeface="Source Sans Pro"/>
                <a:ea typeface="Source Sans Pro"/>
                <a:cs typeface="Roboto"/>
              </a:rPr>
              <a:t>AVPU or GCS in trauma</a:t>
            </a:r>
          </a:p>
          <a:p>
            <a:pPr marL="0" indent="0">
              <a:buNone/>
            </a:pPr>
            <a:r>
              <a:rPr lang="en-US" sz="2400" b="1">
                <a:latin typeface="Source Sans Pro"/>
                <a:ea typeface="Source Sans Pro"/>
                <a:cs typeface="Roboto"/>
              </a:rPr>
              <a:t>Check </a:t>
            </a:r>
            <a:r>
              <a:rPr lang="en-US" sz="2400">
                <a:latin typeface="Source Sans Pro"/>
                <a:ea typeface="Source Sans Pro"/>
                <a:cs typeface="Roboto"/>
              </a:rPr>
              <a:t>for low blood glucose (</a:t>
            </a:r>
            <a:r>
              <a:rPr lang="en-US" sz="2400" err="1">
                <a:latin typeface="Source Sans Pro"/>
                <a:ea typeface="Source Sans Pro"/>
                <a:cs typeface="Roboto"/>
              </a:rPr>
              <a:t>hypoglycaemia</a:t>
            </a:r>
            <a:r>
              <a:rPr lang="en-US" sz="2400">
                <a:latin typeface="Source Sans Pro"/>
                <a:ea typeface="Source Sans Pro"/>
                <a:cs typeface="Roboto"/>
              </a:rPr>
              <a:t>).</a:t>
            </a:r>
          </a:p>
          <a:p>
            <a:pPr marL="0" indent="0">
              <a:buNone/>
            </a:pPr>
            <a:r>
              <a:rPr lang="en-US" sz="2400" b="1">
                <a:cs typeface="Roboto"/>
              </a:rPr>
              <a:t>Check </a:t>
            </a:r>
            <a:r>
              <a:rPr lang="en-US" sz="2400">
                <a:cs typeface="Roboto"/>
              </a:rPr>
              <a:t>pupils (size, reactivity to light and if equal).</a:t>
            </a:r>
          </a:p>
          <a:p>
            <a:pPr marL="0" indent="0">
              <a:buNone/>
            </a:pPr>
            <a:r>
              <a:rPr lang="en-US" sz="2400" b="1">
                <a:cs typeface="Roboto"/>
              </a:rPr>
              <a:t>Check </a:t>
            </a:r>
            <a:r>
              <a:rPr lang="en-US" sz="2400">
                <a:cs typeface="Roboto"/>
              </a:rPr>
              <a:t>movement and sensation in all four limbs.</a:t>
            </a:r>
          </a:p>
          <a:p>
            <a:pPr marL="0" indent="0">
              <a:buNone/>
            </a:pPr>
            <a:r>
              <a:rPr lang="en-US" sz="2400" b="1">
                <a:cs typeface="Roboto"/>
              </a:rPr>
              <a:t>Look </a:t>
            </a:r>
            <a:r>
              <a:rPr lang="en-US" sz="2400">
                <a:cs typeface="Roboto"/>
              </a:rPr>
              <a:t>for abnormal repetitive movements or shaking.</a:t>
            </a:r>
            <a:endParaRPr lang="en-US" sz="2400"/>
          </a:p>
          <a:p>
            <a:pPr lvl="1"/>
            <a:r>
              <a:rPr lang="en-US">
                <a:latin typeface="Source Sans Pro"/>
                <a:ea typeface="Source Sans Pro"/>
                <a:cs typeface="Roboto"/>
              </a:rPr>
              <a:t>Seizures/convulsions </a:t>
            </a:r>
            <a:endParaRPr lang="en-US">
              <a:latin typeface="Source Sans Pro"/>
              <a:ea typeface="Source Sans Pro"/>
            </a:endParaRP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8" descr="A picture containing logo&#10;&#10;Description automatically generated">
            <a:extLst>
              <a:ext uri="{FF2B5EF4-FFF2-40B4-BE49-F238E27FC236}">
                <a16:creationId xmlns:a16="http://schemas.microsoft.com/office/drawing/2014/main" id="{CC9B18E8-B73C-2BA5-59F3-405C10DB48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2474" y="2173931"/>
            <a:ext cx="2743200" cy="1913114"/>
          </a:xfrm>
          <a:prstGeom prst="rect">
            <a:avLst/>
          </a:prstGeom>
        </p:spPr>
      </p:pic>
      <p:pic>
        <p:nvPicPr>
          <p:cNvPr id="12" name="Picture 4" descr="A picture containing text, clipart&#10;&#10;Description automatically generated">
            <a:extLst>
              <a:ext uri="{FF2B5EF4-FFF2-40B4-BE49-F238E27FC236}">
                <a16:creationId xmlns:a16="http://schemas.microsoft.com/office/drawing/2014/main" id="{54D8CAFE-36D5-0DA8-059F-0D70440BA1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1008" y="149225"/>
            <a:ext cx="1809750" cy="971550"/>
          </a:xfrm>
          <a:prstGeom prst="rect">
            <a:avLst/>
          </a:prstGeom>
        </p:spPr>
      </p:pic>
    </p:spTree>
    <p:extLst>
      <p:ext uri="{BB962C8B-B14F-4D97-AF65-F5344CB8AC3E}">
        <p14:creationId xmlns:p14="http://schemas.microsoft.com/office/powerpoint/2010/main" val="683416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1F3864"/>
                </a:solidFill>
                <a:latin typeface="Source Sans Pro"/>
                <a:ea typeface="Source Sans Pro"/>
                <a:cs typeface="Roboto"/>
              </a:rPr>
              <a:t>Disability: Management</a:t>
            </a: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latin typeface="Source Sans Pro"/>
                <a:ea typeface="Source Sans Pro"/>
                <a:cs typeface="Roboto"/>
              </a:rPr>
              <a:t>If altered mental status, no trauma, ABCDEs otherwise normal</a:t>
            </a:r>
          </a:p>
          <a:p>
            <a:pPr marL="457200" lvl="1" indent="0">
              <a:buNone/>
            </a:pPr>
            <a:r>
              <a:rPr lang="en-US" sz="2000" dirty="0">
                <a:latin typeface="Source Sans Pro"/>
                <a:ea typeface="Source Sans Pro"/>
                <a:cs typeface="Roboto"/>
                <a:sym typeface="Wingdings" pitchFamily="2" charset="2"/>
              </a:rPr>
              <a:t> </a:t>
            </a:r>
            <a:r>
              <a:rPr lang="en-US" dirty="0">
                <a:latin typeface="Source Sans Pro"/>
                <a:ea typeface="Source Sans Pro"/>
                <a:cs typeface="Roboto"/>
                <a:sym typeface="Wingdings" pitchFamily="2" charset="2"/>
              </a:rPr>
              <a:t>P</a:t>
            </a:r>
            <a:r>
              <a:rPr lang="en-US" dirty="0">
                <a:latin typeface="Source Sans Pro"/>
                <a:ea typeface="Source Sans Pro"/>
                <a:cs typeface="Roboto"/>
              </a:rPr>
              <a:t>lace in RECOVERY POSITION.</a:t>
            </a:r>
            <a:endParaRPr lang="en-US" dirty="0">
              <a:latin typeface="Source Sans Pro"/>
              <a:ea typeface="Source Sans Pro"/>
            </a:endParaRPr>
          </a:p>
          <a:p>
            <a:r>
              <a:rPr lang="en-US" sz="2400" dirty="0">
                <a:latin typeface="Source Sans Pro"/>
                <a:ea typeface="Source Sans Pro"/>
                <a:cs typeface="Roboto"/>
              </a:rPr>
              <a:t>If altered mental status, low glucose (&lt;3.5mmol/L or &lt;60 mg/dL) or if unable to check glucose</a:t>
            </a:r>
          </a:p>
          <a:p>
            <a:pPr marL="457200" lvl="1" indent="0">
              <a:buNone/>
            </a:pPr>
            <a:r>
              <a:rPr lang="en-US" sz="2000" dirty="0">
                <a:latin typeface="Source Sans Pro"/>
                <a:ea typeface="Source Sans Pro"/>
                <a:cs typeface="Roboto"/>
                <a:sym typeface="Wingdings" pitchFamily="2" charset="2"/>
              </a:rPr>
              <a:t></a:t>
            </a:r>
            <a:r>
              <a:rPr lang="en-US" dirty="0">
                <a:latin typeface="Source Sans Pro"/>
                <a:ea typeface="Source Sans Pro"/>
                <a:cs typeface="Roboto"/>
                <a:sym typeface="Wingdings" pitchFamily="2" charset="2"/>
              </a:rPr>
              <a:t> </a:t>
            </a:r>
            <a:r>
              <a:rPr lang="en-US" dirty="0">
                <a:latin typeface="Source Sans Pro"/>
                <a:ea typeface="Source Sans Pro"/>
                <a:cs typeface="Roboto"/>
              </a:rPr>
              <a:t>Give GLUCOSE.</a:t>
            </a:r>
          </a:p>
          <a:p>
            <a:r>
              <a:rPr lang="en-US" sz="2400" dirty="0">
                <a:latin typeface="Source Sans Pro"/>
                <a:ea typeface="Source Sans Pro"/>
                <a:cs typeface="Roboto"/>
              </a:rPr>
              <a:t>If actively seizing </a:t>
            </a:r>
          </a:p>
          <a:p>
            <a:pPr marL="457200" lvl="1" indent="0">
              <a:buNone/>
            </a:pPr>
            <a:r>
              <a:rPr kumimoji="0" lang="en-US" sz="2000" b="0" i="0" u="none" strike="noStrike" kern="1200" cap="none" spc="0" normalizeH="0" baseline="0" noProof="0" dirty="0">
                <a:ln>
                  <a:noFill/>
                </a:ln>
                <a:effectLst/>
                <a:uLnTx/>
                <a:uFillTx/>
                <a:latin typeface="Source Sans Pro"/>
                <a:ea typeface="Source Sans Pro"/>
                <a:cs typeface="Roboto"/>
                <a:sym typeface="Wingdings" pitchFamily="2" charset="2"/>
              </a:rPr>
              <a:t></a:t>
            </a:r>
            <a:r>
              <a:rPr kumimoji="0" lang="en-US" b="0" i="0" u="none" strike="noStrike" kern="1200" cap="none" spc="0" normalizeH="0" baseline="0" noProof="0" dirty="0">
                <a:ln>
                  <a:noFill/>
                </a:ln>
                <a:effectLst/>
                <a:uLnTx/>
                <a:uFillTx/>
                <a:latin typeface="Source Sans Pro"/>
                <a:ea typeface="Source Sans Pro"/>
                <a:cs typeface="Roboto"/>
                <a:sym typeface="Wingdings" pitchFamily="2" charset="2"/>
              </a:rPr>
              <a:t> </a:t>
            </a:r>
            <a:r>
              <a:rPr kumimoji="0" lang="en-US" b="0" i="0" u="none" strike="noStrike" kern="1200" cap="none" spc="0" normalizeH="0" baseline="0" noProof="0" dirty="0">
                <a:ln>
                  <a:noFill/>
                </a:ln>
                <a:effectLst/>
                <a:uLnTx/>
                <a:uFillTx/>
                <a:latin typeface="Source Sans Pro"/>
                <a:ea typeface="Source Sans Pro"/>
                <a:cs typeface="Roboto"/>
              </a:rPr>
              <a:t>Give </a:t>
            </a:r>
            <a:r>
              <a:rPr lang="en-US" dirty="0">
                <a:latin typeface="Source Sans Pro"/>
                <a:ea typeface="Source Sans Pro"/>
                <a:cs typeface="Roboto"/>
              </a:rPr>
              <a:t>BENZODIAZEPINE.</a:t>
            </a:r>
          </a:p>
          <a:p>
            <a:r>
              <a:rPr lang="en-US" sz="2400" dirty="0">
                <a:latin typeface="Source Sans Pro"/>
                <a:ea typeface="Source Sans Pro"/>
                <a:cs typeface="Roboto"/>
              </a:rPr>
              <a:t>If pregnant and seizing </a:t>
            </a:r>
            <a:endParaRPr lang="en-US" sz="2400" dirty="0">
              <a:latin typeface="Source Sans Pro"/>
              <a:ea typeface="Source Sans Pro"/>
            </a:endParaRPr>
          </a:p>
          <a:p>
            <a:pPr marL="457200" lvl="1" indent="0">
              <a:buNone/>
            </a:pPr>
            <a:r>
              <a:rPr lang="en-US" sz="2000" dirty="0">
                <a:latin typeface="Source Sans Pro"/>
                <a:ea typeface="Source Sans Pro"/>
                <a:cs typeface="Roboto"/>
                <a:sym typeface="Wingdings" pitchFamily="2" charset="2"/>
              </a:rPr>
              <a:t></a:t>
            </a:r>
            <a:r>
              <a:rPr lang="en-US" dirty="0">
                <a:latin typeface="Source Sans Pro"/>
                <a:ea typeface="Source Sans Pro"/>
                <a:cs typeface="Roboto"/>
                <a:sym typeface="Wingdings" pitchFamily="2" charset="2"/>
              </a:rPr>
              <a:t> </a:t>
            </a:r>
            <a:r>
              <a:rPr lang="en-US" dirty="0">
                <a:latin typeface="Source Sans Pro"/>
                <a:ea typeface="Source Sans Pro"/>
                <a:cs typeface="Roboto"/>
              </a:rPr>
              <a:t>Give MAGNESIUM SULPHATE.</a:t>
            </a:r>
          </a:p>
          <a:p>
            <a:pPr lvl="1"/>
            <a:endParaRPr lang="en-US"/>
          </a:p>
        </p:txBody>
      </p:sp>
      <p:sp>
        <p:nvSpPr>
          <p:cNvPr id="8" name="Content Placeholder 2"/>
          <p:cNvSpPr txBox="1">
            <a:spLocks/>
          </p:cNvSpPr>
          <p:nvPr/>
        </p:nvSpPr>
        <p:spPr>
          <a:xfrm>
            <a:off x="6809362" y="1849944"/>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9" descr="A picture containing text&#10;&#10;Description automatically generated">
            <a:extLst>
              <a:ext uri="{FF2B5EF4-FFF2-40B4-BE49-F238E27FC236}">
                <a16:creationId xmlns:a16="http://schemas.microsoft.com/office/drawing/2014/main" id="{B23926D3-915E-EAC6-79D8-9F9E5C7AAB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4988" y="3510091"/>
            <a:ext cx="3445435" cy="2400230"/>
          </a:xfrm>
          <a:prstGeom prst="rect">
            <a:avLst/>
          </a:prstGeom>
        </p:spPr>
      </p:pic>
      <p:pic>
        <p:nvPicPr>
          <p:cNvPr id="11" name="Picture 4" descr="A picture containing text, clipart&#10;&#10;Description automatically generated">
            <a:extLst>
              <a:ext uri="{FF2B5EF4-FFF2-40B4-BE49-F238E27FC236}">
                <a16:creationId xmlns:a16="http://schemas.microsoft.com/office/drawing/2014/main" id="{18B00FFE-5488-BFA7-E9B5-76620051BA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1008" y="149225"/>
            <a:ext cx="1809750" cy="971550"/>
          </a:xfrm>
          <a:prstGeom prst="rect">
            <a:avLst/>
          </a:prstGeom>
        </p:spPr>
      </p:pic>
    </p:spTree>
    <p:extLst>
      <p:ext uri="{BB962C8B-B14F-4D97-AF65-F5344CB8AC3E}">
        <p14:creationId xmlns:p14="http://schemas.microsoft.com/office/powerpoint/2010/main" val="2320674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 company name&#10;&#10;Description automatically generated">
            <a:extLst>
              <a:ext uri="{FF2B5EF4-FFF2-40B4-BE49-F238E27FC236}">
                <a16:creationId xmlns:a16="http://schemas.microsoft.com/office/drawing/2014/main" id="{37BCE361-2B22-245D-D332-778D505257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3949" y="1505519"/>
            <a:ext cx="2620182" cy="1827507"/>
          </a:xfrm>
          <a:prstGeom prst="rect">
            <a:avLst/>
          </a:prstGeom>
        </p:spPr>
      </p:pic>
      <p:sp>
        <p:nvSpPr>
          <p:cNvPr id="2" name="Title 1"/>
          <p:cNvSpPr>
            <a:spLocks noGrp="1"/>
          </p:cNvSpPr>
          <p:nvPr>
            <p:ph type="title"/>
          </p:nvPr>
        </p:nvSpPr>
        <p:spPr>
          <a:xfrm>
            <a:off x="253671" y="60891"/>
            <a:ext cx="10515600" cy="1325563"/>
          </a:xfrm>
        </p:spPr>
        <p:txBody>
          <a:bodyPr>
            <a:normAutofit/>
          </a:bodyPr>
          <a:lstStyle/>
          <a:p>
            <a:r>
              <a:rPr lang="en-US" sz="4000">
                <a:solidFill>
                  <a:srgbClr val="1F3864"/>
                </a:solidFill>
                <a:latin typeface="Source Sans Pro"/>
                <a:ea typeface="Source Sans Pro"/>
                <a:cs typeface="Roboto"/>
              </a:rPr>
              <a:t>Disability: Management</a:t>
            </a:r>
          </a:p>
        </p:txBody>
      </p:sp>
      <p:sp>
        <p:nvSpPr>
          <p:cNvPr id="3" name="Content Placeholder 2"/>
          <p:cNvSpPr>
            <a:spLocks noGrp="1"/>
          </p:cNvSpPr>
          <p:nvPr>
            <p:ph idx="1"/>
          </p:nvPr>
        </p:nvSpPr>
        <p:spPr>
          <a:xfrm>
            <a:off x="253747" y="1730831"/>
            <a:ext cx="8106992" cy="4367550"/>
          </a:xfrm>
        </p:spPr>
        <p:txBody>
          <a:bodyPr vert="horz" lIns="91440" tIns="45720" rIns="91440" bIns="45720" rtlCol="0" anchor="t">
            <a:noAutofit/>
          </a:bodyPr>
          <a:lstStyle/>
          <a:p>
            <a:r>
              <a:rPr lang="en-US" sz="2400">
                <a:latin typeface="Source Sans Pro"/>
                <a:ea typeface="Source Sans Pro"/>
                <a:cs typeface="Roboto"/>
              </a:rPr>
              <a:t>If </a:t>
            </a:r>
            <a:r>
              <a:rPr lang="en-US" sz="2400" i="1">
                <a:latin typeface="Source Sans Pro"/>
                <a:ea typeface="Source Sans Pro"/>
                <a:cs typeface="Roboto"/>
              </a:rPr>
              <a:t>small</a:t>
            </a:r>
            <a:r>
              <a:rPr lang="en-US" sz="2400">
                <a:latin typeface="Source Sans Pro"/>
                <a:ea typeface="Source Sans Pro"/>
                <a:cs typeface="Roboto"/>
              </a:rPr>
              <a:t> pupils</a:t>
            </a:r>
            <a:r>
              <a:rPr lang="en-US" sz="2400" i="1">
                <a:latin typeface="Source Sans Pro"/>
                <a:ea typeface="Source Sans Pro"/>
                <a:cs typeface="Roboto"/>
              </a:rPr>
              <a:t> </a:t>
            </a:r>
            <a:r>
              <a:rPr lang="en-US" sz="2400">
                <a:latin typeface="Source Sans Pro"/>
                <a:ea typeface="Source Sans Pro"/>
                <a:cs typeface="Roboto"/>
              </a:rPr>
              <a:t>and slow breathing, consider opioid overdose</a:t>
            </a:r>
          </a:p>
          <a:p>
            <a:pPr marL="457200" lvl="1" indent="0">
              <a:buNone/>
            </a:pPr>
            <a:r>
              <a:rPr lang="en-US" sz="2000">
                <a:latin typeface="Source Sans Pro"/>
                <a:ea typeface="Source Sans Pro"/>
                <a:cs typeface="Roboto"/>
                <a:sym typeface="Wingdings" pitchFamily="2" charset="2"/>
              </a:rPr>
              <a:t> </a:t>
            </a:r>
            <a:r>
              <a:rPr lang="en-US">
                <a:latin typeface="Source Sans Pro"/>
                <a:ea typeface="Source Sans Pro"/>
                <a:cs typeface="Roboto"/>
              </a:rPr>
              <a:t>Give NALOXONE.</a:t>
            </a:r>
          </a:p>
          <a:p>
            <a:pPr lvl="1"/>
            <a:endParaRPr lang="en-US">
              <a:cs typeface="Roboto"/>
            </a:endParaRPr>
          </a:p>
          <a:p>
            <a:r>
              <a:rPr lang="en-US" sz="2400">
                <a:latin typeface="Source Sans Pro"/>
                <a:ea typeface="Source Sans Pro"/>
                <a:cs typeface="Roboto"/>
              </a:rPr>
              <a:t>If </a:t>
            </a:r>
            <a:r>
              <a:rPr lang="en-US" sz="2400" i="1">
                <a:latin typeface="Source Sans Pro"/>
                <a:ea typeface="Source Sans Pro"/>
                <a:cs typeface="Roboto"/>
              </a:rPr>
              <a:t>unequal</a:t>
            </a:r>
            <a:r>
              <a:rPr lang="en-US" sz="2400">
                <a:latin typeface="Source Sans Pro"/>
                <a:ea typeface="Source Sans Pro"/>
                <a:cs typeface="Roboto"/>
              </a:rPr>
              <a:t> pupils,  consider increased pressure in the brain</a:t>
            </a:r>
          </a:p>
          <a:p>
            <a:pPr marL="457200" lvl="1" indent="0">
              <a:buNone/>
            </a:pPr>
            <a:r>
              <a:rPr lang="en-US" sz="2000">
                <a:latin typeface="Source Sans Pro"/>
                <a:ea typeface="Source Sans Pro"/>
                <a:cs typeface="Roboto"/>
                <a:sym typeface="Wingdings" pitchFamily="2" charset="2"/>
              </a:rPr>
              <a:t> </a:t>
            </a:r>
            <a:r>
              <a:rPr lang="en-US">
                <a:latin typeface="Source Sans Pro"/>
                <a:ea typeface="Source Sans Pro"/>
                <a:cs typeface="Roboto"/>
              </a:rPr>
              <a:t>RAISE HEAD OF BED 30 DEGREES if no concern for spinal injury.</a:t>
            </a:r>
          </a:p>
          <a:p>
            <a:pPr marL="457200" lvl="1" indent="0">
              <a:buNone/>
            </a:pPr>
            <a:r>
              <a:rPr lang="en-US" sz="2000">
                <a:latin typeface="Source Sans Pro"/>
                <a:ea typeface="Source Sans Pro"/>
                <a:cs typeface="Roboto"/>
                <a:sym typeface="Wingdings" pitchFamily="2" charset="2"/>
              </a:rPr>
              <a:t> </a:t>
            </a:r>
            <a:r>
              <a:rPr lang="en-US">
                <a:latin typeface="Source Sans Pro"/>
                <a:ea typeface="Source Sans Pro"/>
                <a:cs typeface="Roboto"/>
              </a:rPr>
              <a:t>Plan for early TRANSFER/REFERRAL.</a:t>
            </a:r>
            <a:endParaRPr lang="en-US">
              <a:latin typeface="Source Sans Pro"/>
              <a:ea typeface="Source Sans Pro"/>
            </a:endParaRPr>
          </a:p>
          <a:p>
            <a:pPr lvl="1"/>
            <a:endParaRPr lang="en-US">
              <a:cs typeface="Roboto"/>
            </a:endParaRPr>
          </a:p>
          <a:p>
            <a:r>
              <a:rPr lang="en-US" sz="2400">
                <a:latin typeface="Source Sans Pro"/>
                <a:ea typeface="Source Sans Pro"/>
                <a:cs typeface="Roboto"/>
              </a:rPr>
              <a:t>If unknown cause of altered mental status, consider </a:t>
            </a:r>
            <a:r>
              <a:rPr lang="en-US" sz="2400">
                <a:solidFill>
                  <a:schemeClr val="accent2"/>
                </a:solidFill>
                <a:latin typeface="Source Sans Pro"/>
                <a:ea typeface="Source Sans Pro"/>
                <a:cs typeface="Roboto"/>
              </a:rPr>
              <a:t>trauma</a:t>
            </a:r>
          </a:p>
          <a:p>
            <a:pPr marL="457200" lvl="1" indent="0">
              <a:buNone/>
            </a:pPr>
            <a:r>
              <a:rPr lang="en-US" sz="2000">
                <a:latin typeface="Source Sans Pro"/>
                <a:ea typeface="Source Sans Pro"/>
                <a:cs typeface="Roboto"/>
                <a:sym typeface="Wingdings"/>
              </a:rPr>
              <a:t> </a:t>
            </a:r>
            <a:r>
              <a:rPr lang="en-US">
                <a:latin typeface="Source Sans Pro"/>
                <a:ea typeface="Source Sans Pro"/>
                <a:cs typeface="Roboto"/>
                <a:sym typeface="Wingdings"/>
              </a:rPr>
              <a:t>IMMOBILIZE</a:t>
            </a:r>
            <a:r>
              <a:rPr lang="en-US">
                <a:latin typeface="Source Sans Pro"/>
                <a:ea typeface="Source Sans Pro"/>
                <a:cs typeface="Roboto"/>
              </a:rPr>
              <a:t> the cervical spine.</a:t>
            </a:r>
            <a:endParaRPr lang="en-US"/>
          </a:p>
          <a:p>
            <a:pPr lvl="1"/>
            <a:endParaRPr lang="en-US"/>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4" descr="A picture containing text, clipart&#10;&#10;Description automatically generated">
            <a:extLst>
              <a:ext uri="{FF2B5EF4-FFF2-40B4-BE49-F238E27FC236}">
                <a16:creationId xmlns:a16="http://schemas.microsoft.com/office/drawing/2014/main" id="{9029A4F9-EE1B-4C89-2570-5752F1494F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1008" y="149225"/>
            <a:ext cx="1809750" cy="971550"/>
          </a:xfrm>
          <a:prstGeom prst="rect">
            <a:avLst/>
          </a:prstGeom>
        </p:spPr>
      </p:pic>
      <p:pic>
        <p:nvPicPr>
          <p:cNvPr id="13" name="Picture 13" descr="Logo&#10;&#10;Description automatically generated">
            <a:extLst>
              <a:ext uri="{FF2B5EF4-FFF2-40B4-BE49-F238E27FC236}">
                <a16:creationId xmlns:a16="http://schemas.microsoft.com/office/drawing/2014/main" id="{29B015CC-C5DE-4B11-4ACD-5718D70C2F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10811" y="3331239"/>
            <a:ext cx="2668495" cy="1853992"/>
          </a:xfrm>
          <a:prstGeom prst="rect">
            <a:avLst/>
          </a:prstGeom>
        </p:spPr>
      </p:pic>
    </p:spTree>
    <p:extLst>
      <p:ext uri="{BB962C8B-B14F-4D97-AF65-F5344CB8AC3E}">
        <p14:creationId xmlns:p14="http://schemas.microsoft.com/office/powerpoint/2010/main" val="303046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p:nvPr/>
        </p:nvSpPr>
        <p:spPr>
          <a:xfrm>
            <a:off x="5730" y="1836099"/>
            <a:ext cx="12186270" cy="1375752"/>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138" name="Google Shape;138;p1"/>
          <p:cNvSpPr txBox="1">
            <a:spLocks noGrp="1"/>
          </p:cNvSpPr>
          <p:nvPr>
            <p:ph type="title"/>
          </p:nvPr>
        </p:nvSpPr>
        <p:spPr>
          <a:xfrm>
            <a:off x="46592" y="1808900"/>
            <a:ext cx="10515600" cy="143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Source Sans Pro"/>
              <a:buNone/>
            </a:pPr>
            <a:r>
              <a:rPr lang="en-US" sz="4000" b="1">
                <a:solidFill>
                  <a:srgbClr val="FFFFFF"/>
                </a:solidFill>
                <a:latin typeface="Source Sans Pro"/>
                <a:ea typeface="Source Sans Pro"/>
                <a:cs typeface="Source Sans Pro"/>
                <a:sym typeface="Source Sans Pro"/>
              </a:rPr>
              <a:t>The ABCDE and SAMPLE history approach</a:t>
            </a:r>
            <a:endParaRPr/>
          </a:p>
        </p:txBody>
      </p:sp>
      <p:sp>
        <p:nvSpPr>
          <p:cNvPr id="139" name="Google Shape;139;p1"/>
          <p:cNvSpPr txBox="1"/>
          <p:nvPr/>
        </p:nvSpPr>
        <p:spPr>
          <a:xfrm>
            <a:off x="-236957" y="3428512"/>
            <a:ext cx="8713694"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1F3864"/>
                </a:solidFill>
                <a:latin typeface="Source Sans Pro"/>
                <a:ea typeface="Source Sans Pro"/>
                <a:cs typeface="Source Sans Pro"/>
                <a:sym typeface="Source Sans Pro"/>
              </a:rPr>
              <a:t>Part I: Introduction to the ABCDE approach</a:t>
            </a:r>
            <a:endParaRPr sz="2800" b="1" i="0" u="none" strike="noStrike" cap="none">
              <a:solidFill>
                <a:srgbClr val="1F3864"/>
              </a:solidFill>
              <a:latin typeface="Source Sans Pro"/>
              <a:ea typeface="Source Sans Pro"/>
              <a:cs typeface="Source Sans Pro"/>
              <a:sym typeface="Source Sans Pro"/>
            </a:endParaRPr>
          </a:p>
        </p:txBody>
      </p:sp>
      <p:pic>
        <p:nvPicPr>
          <p:cNvPr id="140" name="Google Shape;140;p1" descr="Logo, company nam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90107" y="5716787"/>
            <a:ext cx="3155301" cy="1090789"/>
          </a:xfrm>
          <a:prstGeom prst="rect">
            <a:avLst/>
          </a:prstGeom>
          <a:noFill/>
          <a:ln>
            <a:noFill/>
          </a:ln>
        </p:spPr>
      </p:pic>
      <p:pic>
        <p:nvPicPr>
          <p:cNvPr id="142" name="Google Shape;142;p1" descr="A picture containing tex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994144" y="133225"/>
            <a:ext cx="1085482" cy="1603981"/>
          </a:xfrm>
          <a:prstGeom prst="rect">
            <a:avLst/>
          </a:prstGeom>
          <a:noFill/>
          <a:ln w="9525" cap="flat" cmpd="sng">
            <a:solidFill>
              <a:srgbClr val="1F3864"/>
            </a:solidFill>
            <a:prstDash val="solid"/>
            <a:round/>
            <a:headEnd type="none" w="sm" len="sm"/>
            <a:tailEnd type="none" w="sm" len="sm"/>
          </a:ln>
        </p:spPr>
      </p:pic>
    </p:spTree>
    <p:extLst>
      <p:ext uri="{BB962C8B-B14F-4D97-AF65-F5344CB8AC3E}">
        <p14:creationId xmlns:p14="http://schemas.microsoft.com/office/powerpoint/2010/main" val="145935106"/>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529087" y="2385218"/>
            <a:ext cx="10515600" cy="1325563"/>
          </a:xfrm>
        </p:spPr>
        <p:txBody>
          <a:bodyPr>
            <a:normAutofit/>
          </a:bodyPr>
          <a:lstStyle/>
          <a:p>
            <a:r>
              <a:rPr lang="en-US">
                <a:latin typeface="Source Sans Pro"/>
                <a:ea typeface="Source Sans Pro"/>
                <a:cs typeface="Roboto"/>
              </a:rPr>
              <a:t>Questions</a:t>
            </a:r>
            <a:endParaRPr lang="en-US"/>
          </a:p>
        </p:txBody>
      </p:sp>
      <p:sp>
        <p:nvSpPr>
          <p:cNvPr id="6" name="Title 1"/>
          <p:cNvSpPr txBox="1">
            <a:spLocks/>
          </p:cNvSpPr>
          <p:nvPr/>
        </p:nvSpPr>
        <p:spPr>
          <a:xfrm>
            <a:off x="529087" y="2524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accent1">
                    <a:lumMod val="50000"/>
                  </a:schemeClr>
                </a:solidFill>
                <a:effectLst/>
                <a:uLnTx/>
                <a:uFillTx/>
                <a:latin typeface="Source Sans Pro" panose="020B0503030403020204" pitchFamily="34" charset="0"/>
                <a:ea typeface="Source Sans Pro" panose="020B0503030403020204" pitchFamily="34" charset="0"/>
                <a:cs typeface="Roboto" panose="02000000000000000000" pitchFamily="2" charset="0"/>
              </a:rPr>
              <a:t>Disability</a:t>
            </a:r>
          </a:p>
        </p:txBody>
      </p:sp>
      <p:pic>
        <p:nvPicPr>
          <p:cNvPr id="3" name="Picture 4" descr="A picture containing text, clipart&#10;&#10;Description automatically generated">
            <a:extLst>
              <a:ext uri="{FF2B5EF4-FFF2-40B4-BE49-F238E27FC236}">
                <a16:creationId xmlns:a16="http://schemas.microsoft.com/office/drawing/2014/main" id="{3C4E3FFB-6B86-22A9-2FCA-23D475B190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5414" y="93686"/>
            <a:ext cx="1809750" cy="971550"/>
          </a:xfrm>
          <a:prstGeom prst="rect">
            <a:avLst/>
          </a:prstGeom>
        </p:spPr>
      </p:pic>
      <p:pic>
        <p:nvPicPr>
          <p:cNvPr id="2" name="Picture 3" descr="Logo, icon&#10;&#10;Description automatically generated">
            <a:extLst>
              <a:ext uri="{FF2B5EF4-FFF2-40B4-BE49-F238E27FC236}">
                <a16:creationId xmlns:a16="http://schemas.microsoft.com/office/drawing/2014/main" id="{FB385E62-6ADB-E793-E781-2EB9A3D15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0753" y="1487605"/>
            <a:ext cx="5970493" cy="3129757"/>
          </a:xfrm>
          <a:prstGeom prst="rect">
            <a:avLst/>
          </a:prstGeom>
        </p:spPr>
      </p:pic>
    </p:spTree>
    <p:extLst>
      <p:ext uri="{BB962C8B-B14F-4D97-AF65-F5344CB8AC3E}">
        <p14:creationId xmlns:p14="http://schemas.microsoft.com/office/powerpoint/2010/main" val="2969170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1F3864"/>
                </a:solidFill>
              </a:rPr>
              <a:t>Exposure: Assessment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b="1">
                <a:latin typeface="Source Sans Pro"/>
                <a:ea typeface="Source Sans Pro"/>
                <a:cs typeface="Roboto"/>
              </a:rPr>
              <a:t>Examine</a:t>
            </a:r>
            <a:r>
              <a:rPr lang="en-US" sz="2400">
                <a:latin typeface="Source Sans Pro"/>
                <a:ea typeface="Source Sans Pro"/>
                <a:cs typeface="Roboto"/>
              </a:rPr>
              <a:t> the entire body for hidden injuries, rashes, bites or other lesions.</a:t>
            </a:r>
            <a:endParaRPr lang="en-US"/>
          </a:p>
          <a:p>
            <a:pPr lvl="1"/>
            <a:r>
              <a:rPr lang="en-US">
                <a:latin typeface="Source Sans Pro"/>
                <a:ea typeface="Source Sans Pro"/>
                <a:cs typeface="Roboto"/>
              </a:rPr>
              <a:t>Rashes, such as hives, can indicate an allergic reaction</a:t>
            </a:r>
          </a:p>
          <a:p>
            <a:pPr lvl="1"/>
            <a:r>
              <a:rPr lang="en-US">
                <a:latin typeface="Source Sans Pro"/>
                <a:ea typeface="Source Sans Pro"/>
                <a:cs typeface="Roboto"/>
              </a:rPr>
              <a:t>Other rashes can indicate infection </a:t>
            </a:r>
            <a:endParaRPr lang="en-US">
              <a:latin typeface="Source Sans Pro"/>
              <a:ea typeface="Source Sans Pro"/>
            </a:endParaRPr>
          </a:p>
          <a:p>
            <a:pPr lvl="1"/>
            <a:endParaRPr lang="en-US"/>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3" descr="A picture containing text, clipart&#10;&#10;Description automatically generated">
            <a:extLst>
              <a:ext uri="{FF2B5EF4-FFF2-40B4-BE49-F238E27FC236}">
                <a16:creationId xmlns:a16="http://schemas.microsoft.com/office/drawing/2014/main" id="{B15B0488-A9E5-0C3D-E761-B513EA9099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6776" y="179107"/>
            <a:ext cx="1828800" cy="971550"/>
          </a:xfrm>
          <a:prstGeom prst="rect">
            <a:avLst/>
          </a:prstGeom>
        </p:spPr>
      </p:pic>
      <p:pic>
        <p:nvPicPr>
          <p:cNvPr id="12" name="Picture 12" descr="A picture containing text&#10;&#10;Description automatically generated">
            <a:extLst>
              <a:ext uri="{FF2B5EF4-FFF2-40B4-BE49-F238E27FC236}">
                <a16:creationId xmlns:a16="http://schemas.microsoft.com/office/drawing/2014/main" id="{32B03E64-5837-B60B-B848-1BA622B075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4942" y="3627260"/>
            <a:ext cx="2743200" cy="1914204"/>
          </a:xfrm>
          <a:prstGeom prst="rect">
            <a:avLst/>
          </a:prstGeom>
        </p:spPr>
      </p:pic>
    </p:spTree>
    <p:extLst>
      <p:ext uri="{BB962C8B-B14F-4D97-AF65-F5344CB8AC3E}">
        <p14:creationId xmlns:p14="http://schemas.microsoft.com/office/powerpoint/2010/main" val="570831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1F3864"/>
                </a:solidFill>
              </a:rPr>
              <a:t>Exposure: Management</a:t>
            </a:r>
          </a:p>
        </p:txBody>
      </p:sp>
      <p:sp>
        <p:nvSpPr>
          <p:cNvPr id="3" name="Content Placeholder 2"/>
          <p:cNvSpPr>
            <a:spLocks noGrp="1"/>
          </p:cNvSpPr>
          <p:nvPr>
            <p:ph idx="1"/>
          </p:nvPr>
        </p:nvSpPr>
        <p:spPr>
          <a:xfrm>
            <a:off x="838200" y="1534524"/>
            <a:ext cx="10515600" cy="4351338"/>
          </a:xfrm>
        </p:spPr>
        <p:txBody>
          <a:bodyPr vert="horz" lIns="91440" tIns="45720" rIns="91440" bIns="45720" rtlCol="0" anchor="t">
            <a:noAutofit/>
          </a:bodyPr>
          <a:lstStyle/>
          <a:p>
            <a:r>
              <a:rPr lang="en-US" sz="2400" dirty="0">
                <a:latin typeface="Source Sans Pro"/>
                <a:ea typeface="Source Sans Pro"/>
                <a:cs typeface="Roboto"/>
              </a:rPr>
              <a:t>If snake bite is suspected</a:t>
            </a:r>
          </a:p>
          <a:p>
            <a:pPr marL="457200" lvl="1" indent="0">
              <a:buNone/>
            </a:pPr>
            <a:r>
              <a:rPr lang="en-US" dirty="0">
                <a:latin typeface="Source Sans Pro"/>
                <a:ea typeface="Source Sans Pro"/>
                <a:cs typeface="Roboto"/>
                <a:sym typeface="Wingdings" pitchFamily="2" charset="2"/>
              </a:rPr>
              <a:t></a:t>
            </a:r>
            <a:r>
              <a:rPr lang="en-US" dirty="0">
                <a:latin typeface="Source Sans Pro"/>
                <a:ea typeface="Source Sans Pro"/>
                <a:cs typeface="Roboto"/>
              </a:rPr>
              <a:t>IMMOBILIZE the bitten extremity.</a:t>
            </a:r>
          </a:p>
          <a:p>
            <a:pPr marL="457200" lvl="1" indent="0">
              <a:buNone/>
            </a:pPr>
            <a:r>
              <a:rPr lang="en-US" dirty="0">
                <a:latin typeface="Source Sans Pro"/>
                <a:ea typeface="Source Sans Pro"/>
                <a:cs typeface="Roboto"/>
                <a:sym typeface="Wingdings" pitchFamily="2" charset="2"/>
              </a:rPr>
              <a:t></a:t>
            </a:r>
            <a:r>
              <a:rPr lang="en-US" dirty="0">
                <a:latin typeface="Source Sans Pro"/>
                <a:ea typeface="Source Sans Pro"/>
                <a:cs typeface="Roboto"/>
              </a:rPr>
              <a:t>Take a picture of the snake (if possible and safe) to send to referral hospital.</a:t>
            </a:r>
          </a:p>
          <a:p>
            <a:r>
              <a:rPr lang="en-US" sz="2400" dirty="0">
                <a:latin typeface="Source Sans Pro"/>
                <a:ea typeface="Source Sans Pro"/>
                <a:cs typeface="Roboto"/>
              </a:rPr>
              <a:t>General exposure considerations.</a:t>
            </a:r>
          </a:p>
          <a:p>
            <a:pPr lvl="1"/>
            <a:r>
              <a:rPr lang="en-US" dirty="0">
                <a:latin typeface="Source Sans Pro"/>
                <a:ea typeface="Source Sans Pro"/>
                <a:cs typeface="Roboto"/>
              </a:rPr>
              <a:t>REMOVE constricting clothing and jewelry</a:t>
            </a:r>
          </a:p>
          <a:p>
            <a:pPr lvl="1"/>
            <a:r>
              <a:rPr lang="en-US" dirty="0">
                <a:latin typeface="Source Sans Pro"/>
                <a:ea typeface="Source Sans Pro"/>
                <a:cs typeface="Roboto"/>
              </a:rPr>
              <a:t>COVER the patient to prevent hypothermia </a:t>
            </a:r>
            <a:endParaRPr lang="en-US" dirty="0">
              <a:latin typeface="Source Sans Pro"/>
              <a:ea typeface="Source Sans Pro"/>
            </a:endParaRPr>
          </a:p>
          <a:p>
            <a:pPr lvl="2"/>
            <a:r>
              <a:rPr lang="en-US" sz="2400" dirty="0">
                <a:latin typeface="Source Sans Pro"/>
                <a:ea typeface="Source Sans Pro"/>
                <a:cs typeface="Roboto"/>
              </a:rPr>
              <a:t>Acutely ill patients may be unable to regulate body temperature</a:t>
            </a:r>
          </a:p>
          <a:p>
            <a:pPr lvl="1"/>
            <a:r>
              <a:rPr lang="en-US" dirty="0">
                <a:latin typeface="Source Sans Pro"/>
                <a:ea typeface="Source Sans Pro"/>
                <a:cs typeface="Roboto"/>
              </a:rPr>
              <a:t>PREVENT </a:t>
            </a:r>
            <a:r>
              <a:rPr lang="en-US" dirty="0">
                <a:solidFill>
                  <a:schemeClr val="accent2"/>
                </a:solidFill>
                <a:latin typeface="Source Sans Pro"/>
                <a:ea typeface="Source Sans Pro"/>
                <a:cs typeface="Roboto"/>
              </a:rPr>
              <a:t>hypothermia</a:t>
            </a:r>
          </a:p>
          <a:p>
            <a:pPr lvl="2"/>
            <a:r>
              <a:rPr lang="en-US" sz="2400" dirty="0">
                <a:latin typeface="Source Sans Pro"/>
                <a:ea typeface="Source Sans Pro"/>
                <a:cs typeface="Roboto"/>
              </a:rPr>
              <a:t>Remove wet clothing and dry patient thoroughly</a:t>
            </a:r>
          </a:p>
          <a:p>
            <a:pPr lvl="1"/>
            <a:r>
              <a:rPr lang="en-US" dirty="0">
                <a:latin typeface="Source Sans Pro"/>
                <a:ea typeface="Source Sans Pro"/>
                <a:cs typeface="Roboto"/>
              </a:rPr>
              <a:t>Respect the patient’s modesty</a:t>
            </a:r>
          </a:p>
          <a:p>
            <a:r>
              <a:rPr lang="en-US" sz="2400" dirty="0">
                <a:latin typeface="Source Sans Pro"/>
                <a:ea typeface="Source Sans Pro"/>
                <a:cs typeface="Roboto"/>
              </a:rPr>
              <a:t>If cause unknown </a:t>
            </a:r>
            <a:r>
              <a:rPr lang="en-US" sz="2400" dirty="0">
                <a:latin typeface="Source Sans Pro"/>
                <a:ea typeface="Source Sans Pro"/>
                <a:cs typeface="Roboto"/>
                <a:sym typeface="Wingdings" pitchFamily="2" charset="2"/>
              </a:rPr>
              <a:t> </a:t>
            </a:r>
            <a:r>
              <a:rPr lang="en-US" sz="2400" dirty="0">
                <a:latin typeface="Source Sans Pro"/>
                <a:ea typeface="Source Sans Pro"/>
                <a:cs typeface="Roboto"/>
              </a:rPr>
              <a:t>remember </a:t>
            </a:r>
            <a:r>
              <a:rPr lang="en-US" sz="2400" dirty="0">
                <a:solidFill>
                  <a:schemeClr val="accent2"/>
                </a:solidFill>
                <a:latin typeface="Source Sans Pro"/>
                <a:ea typeface="Source Sans Pro"/>
                <a:cs typeface="Roboto"/>
              </a:rPr>
              <a:t>trauma</a:t>
            </a:r>
          </a:p>
          <a:p>
            <a:pPr lvl="1"/>
            <a:r>
              <a:rPr lang="en-US" dirty="0">
                <a:latin typeface="Source Sans Pro"/>
                <a:ea typeface="Source Sans Pro"/>
                <a:cs typeface="Roboto"/>
              </a:rPr>
              <a:t>LOG ROLL for suspected spinal cord injury.</a:t>
            </a:r>
            <a:endParaRPr lang="en-US" dirty="0">
              <a:latin typeface="Source Sans Pro"/>
              <a:ea typeface="Source Sans Pro"/>
            </a:endParaRPr>
          </a:p>
        </p:txBody>
      </p:sp>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2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3" descr="A picture containing text, clipart&#10;&#10;Description automatically generated">
            <a:extLst>
              <a:ext uri="{FF2B5EF4-FFF2-40B4-BE49-F238E27FC236}">
                <a16:creationId xmlns:a16="http://schemas.microsoft.com/office/drawing/2014/main" id="{6740C727-B22B-F8FC-2094-259C05C9E1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6776" y="179107"/>
            <a:ext cx="1828800" cy="971550"/>
          </a:xfrm>
          <a:prstGeom prst="rect">
            <a:avLst/>
          </a:prstGeom>
        </p:spPr>
      </p:pic>
      <p:pic>
        <p:nvPicPr>
          <p:cNvPr id="12" name="Picture 12">
            <a:extLst>
              <a:ext uri="{FF2B5EF4-FFF2-40B4-BE49-F238E27FC236}">
                <a16:creationId xmlns:a16="http://schemas.microsoft.com/office/drawing/2014/main" id="{E27B7713-5CDD-50E3-8428-4B8F91B474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8627" y="4379374"/>
            <a:ext cx="2743200" cy="1913114"/>
          </a:xfrm>
          <a:prstGeom prst="rect">
            <a:avLst/>
          </a:prstGeom>
        </p:spPr>
      </p:pic>
    </p:spTree>
    <p:extLst>
      <p:ext uri="{BB962C8B-B14F-4D97-AF65-F5344CB8AC3E}">
        <p14:creationId xmlns:p14="http://schemas.microsoft.com/office/powerpoint/2010/main" val="1216715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xfrm>
            <a:off x="529087" y="2385218"/>
            <a:ext cx="10515600" cy="1325563"/>
          </a:xfrm>
        </p:spPr>
        <p:txBody>
          <a:bodyPr>
            <a:normAutofit/>
          </a:bodyPr>
          <a:lstStyle/>
          <a:p>
            <a:r>
              <a:rPr lang="en-US">
                <a:latin typeface="Source Sans Pro"/>
                <a:ea typeface="Source Sans Pro"/>
                <a:cs typeface="Roboto"/>
              </a:rPr>
              <a:t>Questions</a:t>
            </a:r>
            <a:endParaRPr lang="en-US"/>
          </a:p>
        </p:txBody>
      </p:sp>
      <p:sp>
        <p:nvSpPr>
          <p:cNvPr id="6" name="Title 1"/>
          <p:cNvSpPr txBox="1">
            <a:spLocks/>
          </p:cNvSpPr>
          <p:nvPr/>
        </p:nvSpPr>
        <p:spPr>
          <a:xfrm>
            <a:off x="529087" y="2524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chemeClr val="accent1">
                    <a:lumMod val="50000"/>
                  </a:schemeClr>
                </a:solidFill>
                <a:latin typeface="Source Sans Pro" panose="020B0503030403020204" pitchFamily="34" charset="0"/>
                <a:ea typeface="Source Sans Pro" panose="020B0503030403020204" pitchFamily="34" charset="0"/>
                <a:cs typeface="Roboto" panose="02000000000000000000" pitchFamily="2" charset="0"/>
              </a:rPr>
              <a:t>Exposure</a:t>
            </a:r>
            <a:endParaRPr kumimoji="0" lang="en-US" sz="4000" b="0" i="0" u="none" strike="noStrike" kern="1200" cap="none" spc="0" normalizeH="0" baseline="0" noProof="0">
              <a:ln>
                <a:noFill/>
              </a:ln>
              <a:solidFill>
                <a:schemeClr val="accent1">
                  <a:lumMod val="50000"/>
                </a:schemeClr>
              </a:solidFill>
              <a:effectLst/>
              <a:uLnTx/>
              <a:uFillTx/>
              <a:latin typeface="Source Sans Pro" panose="020B0503030403020204" pitchFamily="34" charset="0"/>
              <a:ea typeface="Source Sans Pro" panose="020B0503030403020204" pitchFamily="34" charset="0"/>
              <a:cs typeface="Roboto" panose="02000000000000000000" pitchFamily="2" charset="0"/>
            </a:endParaRPr>
          </a:p>
        </p:txBody>
      </p:sp>
      <p:pic>
        <p:nvPicPr>
          <p:cNvPr id="2" name="Picture 3" descr="A picture containing text, clipart&#10;&#10;Description automatically generated">
            <a:extLst>
              <a:ext uri="{FF2B5EF4-FFF2-40B4-BE49-F238E27FC236}">
                <a16:creationId xmlns:a16="http://schemas.microsoft.com/office/drawing/2014/main" id="{E5654507-5222-06E6-1115-4439270653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6776" y="179107"/>
            <a:ext cx="1828800" cy="971550"/>
          </a:xfrm>
          <a:prstGeom prst="rect">
            <a:avLst/>
          </a:prstGeom>
        </p:spPr>
      </p:pic>
      <p:pic>
        <p:nvPicPr>
          <p:cNvPr id="3" name="Picture 3" descr="Logo, icon&#10;&#10;Description automatically generated">
            <a:extLst>
              <a:ext uri="{FF2B5EF4-FFF2-40B4-BE49-F238E27FC236}">
                <a16:creationId xmlns:a16="http://schemas.microsoft.com/office/drawing/2014/main" id="{844393F7-785D-9618-2073-EC89385D00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5576" y="1523463"/>
            <a:ext cx="5880847" cy="3058040"/>
          </a:xfrm>
          <a:prstGeom prst="rect">
            <a:avLst/>
          </a:prstGeom>
        </p:spPr>
      </p:pic>
    </p:spTree>
    <p:extLst>
      <p:ext uri="{BB962C8B-B14F-4D97-AF65-F5344CB8AC3E}">
        <p14:creationId xmlns:p14="http://schemas.microsoft.com/office/powerpoint/2010/main" val="2687401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a:solidFill>
                  <a:srgbClr val="FFFFFF"/>
                </a:solidFill>
                <a:latin typeface="Source Sans Pro"/>
                <a:ea typeface="Source Sans Pro"/>
                <a:cs typeface="Roboto"/>
              </a:rPr>
              <a:t>The ABCDE and SAMPLE history approach</a:t>
            </a:r>
          </a:p>
        </p:txBody>
      </p:sp>
      <p:sp>
        <p:nvSpPr>
          <p:cNvPr id="7" name="Google Shape;50;p1">
            <a:extLst>
              <a:ext uri="{FF2B5EF4-FFF2-40B4-BE49-F238E27FC236}">
                <a16:creationId xmlns:a16="http://schemas.microsoft.com/office/drawing/2014/main" id="{CD118F75-F65B-C1DC-4DF4-6F8B90A993C3}"/>
              </a:ext>
            </a:extLst>
          </p:cNvPr>
          <p:cNvSpPr txBox="1"/>
          <p:nvPr/>
        </p:nvSpPr>
        <p:spPr>
          <a:xfrm>
            <a:off x="-191122" y="3239444"/>
            <a:ext cx="8713694"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b="1">
                <a:solidFill>
                  <a:schemeClr val="accent1">
                    <a:lumMod val="50000"/>
                  </a:schemeClr>
                </a:solidFill>
                <a:latin typeface="Source Sans Pro"/>
                <a:ea typeface="Quattrocento Sans"/>
                <a:cs typeface="Quattrocento Sans"/>
                <a:sym typeface="Quattrocento Sans"/>
              </a:rPr>
              <a:t>Part 2</a:t>
            </a:r>
            <a:r>
              <a:rPr lang="en-US" sz="2800" b="1" i="0" u="none" strike="noStrike" cap="none">
                <a:solidFill>
                  <a:schemeClr val="accent1">
                    <a:lumMod val="50000"/>
                  </a:schemeClr>
                </a:solidFill>
                <a:latin typeface="Source Sans Pro"/>
                <a:ea typeface="Quattrocento Sans"/>
                <a:cs typeface="Quattrocento Sans"/>
                <a:sym typeface="Quattrocento Sans"/>
              </a:rPr>
              <a:t>: </a:t>
            </a:r>
            <a:r>
              <a:rPr lang="en-US" sz="2800" b="1">
                <a:solidFill>
                  <a:schemeClr val="accent1">
                    <a:lumMod val="50000"/>
                  </a:schemeClr>
                </a:solidFill>
                <a:latin typeface="Source Sans Pro"/>
                <a:ea typeface="Quattrocento Sans"/>
                <a:cs typeface="Quattrocento Sans"/>
                <a:sym typeface="Quattrocento Sans"/>
              </a:rPr>
              <a:t>In-depth Acute Life-Threatening Conditions</a:t>
            </a:r>
            <a:endParaRPr lang="en-US" sz="2800" b="1" i="0" u="none" strike="noStrike" cap="none">
              <a:solidFill>
                <a:schemeClr val="accent1">
                  <a:lumMod val="50000"/>
                </a:schemeClr>
              </a:solidFill>
              <a:latin typeface="Source Sans Pro"/>
              <a:ea typeface="Quattrocento Sans"/>
              <a:cs typeface="Quattrocento Sans"/>
            </a:endParaRP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2" name="Picture 2">
            <a:extLst>
              <a:ext uri="{FF2B5EF4-FFF2-40B4-BE49-F238E27FC236}">
                <a16:creationId xmlns:a16="http://schemas.microsoft.com/office/drawing/2014/main" id="{9A0FA1C5-E3DE-38B8-C890-FC39F32A8A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0917" y="93423"/>
            <a:ext cx="1102556" cy="1627578"/>
          </a:xfrm>
          <a:prstGeom prst="rect">
            <a:avLst/>
          </a:prstGeom>
        </p:spPr>
      </p:pic>
    </p:spTree>
    <p:extLst>
      <p:ext uri="{BB962C8B-B14F-4D97-AF65-F5344CB8AC3E}">
        <p14:creationId xmlns:p14="http://schemas.microsoft.com/office/powerpoint/2010/main" val="7626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222086" y="1562661"/>
          <a:ext cx="11695841" cy="4141253"/>
        </p:xfrm>
        <a:graphic>
          <a:graphicData uri="http://schemas.openxmlformats.org/drawingml/2006/table">
            <a:tbl>
              <a:tblPr firstRow="1" bandRow="1">
                <a:tableStyleId>{2D5ABB26-0587-4C30-8999-92F81FD0307C}</a:tableStyleId>
              </a:tblPr>
              <a:tblGrid>
                <a:gridCol w="2305521">
                  <a:extLst>
                    <a:ext uri="{9D8B030D-6E8A-4147-A177-3AD203B41FA5}">
                      <a16:colId xmlns:a16="http://schemas.microsoft.com/office/drawing/2014/main" val="20000"/>
                    </a:ext>
                  </a:extLst>
                </a:gridCol>
                <a:gridCol w="2405651">
                  <a:extLst>
                    <a:ext uri="{9D8B030D-6E8A-4147-A177-3AD203B41FA5}">
                      <a16:colId xmlns:a16="http://schemas.microsoft.com/office/drawing/2014/main" val="20001"/>
                    </a:ext>
                  </a:extLst>
                </a:gridCol>
                <a:gridCol w="2272145">
                  <a:extLst>
                    <a:ext uri="{9D8B030D-6E8A-4147-A177-3AD203B41FA5}">
                      <a16:colId xmlns:a16="http://schemas.microsoft.com/office/drawing/2014/main" val="20002"/>
                    </a:ext>
                  </a:extLst>
                </a:gridCol>
                <a:gridCol w="2535382">
                  <a:extLst>
                    <a:ext uri="{9D8B030D-6E8A-4147-A177-3AD203B41FA5}">
                      <a16:colId xmlns:a16="http://schemas.microsoft.com/office/drawing/2014/main" val="20003"/>
                    </a:ext>
                  </a:extLst>
                </a:gridCol>
                <a:gridCol w="2177142">
                  <a:extLst>
                    <a:ext uri="{9D8B030D-6E8A-4147-A177-3AD203B41FA5}">
                      <a16:colId xmlns:a16="http://schemas.microsoft.com/office/drawing/2014/main" val="20004"/>
                    </a:ext>
                  </a:extLst>
                </a:gridCol>
              </a:tblGrid>
              <a:tr h="1123733">
                <a:tc>
                  <a:txBody>
                    <a:bodyPr/>
                    <a:lstStyle/>
                    <a:p>
                      <a:endParaRPr lang="en-US" sz="2400">
                        <a:latin typeface="Source Sans Pro" panose="020B0503030403020204" pitchFamily="34" charset="0"/>
                        <a:ea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Source Sans Pro" panose="020B0503030403020204" pitchFamily="34" charset="0"/>
                        <a:ea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Source Sans Pro" panose="020B0503030403020204" pitchFamily="34" charset="0"/>
                        <a:ea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Source Sans Pro" panose="020B0503030403020204" pitchFamily="34" charset="0"/>
                        <a:ea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a:latin typeface="Source Sans Pro" panose="020B0503030403020204" pitchFamily="34" charset="0"/>
                        <a:ea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57888">
                <a:tc>
                  <a:txBody>
                    <a:bodyPr/>
                    <a:lstStyle/>
                    <a:p>
                      <a:pPr marL="285750" indent="-285750">
                        <a:buFont typeface="Arial" charset="0"/>
                        <a:buChar char="•"/>
                      </a:pPr>
                      <a:r>
                        <a:rPr lang="en-US" sz="2400">
                          <a:latin typeface="Source Sans Pro" panose="020B0503030403020204" pitchFamily="34" charset="0"/>
                          <a:ea typeface="Source Sans Pro" panose="020B0503030403020204" pitchFamily="34" charset="0"/>
                        </a:rPr>
                        <a:t>Obstruction: foreign body</a:t>
                      </a:r>
                    </a:p>
                    <a:p>
                      <a:pPr marL="285750" indent="-285750">
                        <a:buFont typeface="Arial" charset="0"/>
                        <a:buChar char="•"/>
                      </a:pPr>
                      <a:r>
                        <a:rPr lang="en-US" sz="2400">
                          <a:latin typeface="Source Sans Pro" panose="020B0503030403020204" pitchFamily="34" charset="0"/>
                          <a:ea typeface="Source Sans Pro" panose="020B0503030403020204" pitchFamily="34" charset="0"/>
                        </a:rPr>
                        <a:t>Obstruction: burns</a:t>
                      </a:r>
                    </a:p>
                    <a:p>
                      <a:pPr marL="285750" indent="-285750">
                        <a:buFont typeface="Arial" charset="0"/>
                        <a:buChar char="•"/>
                      </a:pPr>
                      <a:r>
                        <a:rPr lang="en-US" sz="2400">
                          <a:latin typeface="Source Sans Pro" panose="020B0503030403020204" pitchFamily="34" charset="0"/>
                          <a:ea typeface="Source Sans Pro" panose="020B0503030403020204" pitchFamily="34" charset="0"/>
                        </a:rPr>
                        <a:t>Obstruction: anaphylaxis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400">
                          <a:latin typeface="Source Sans Pro" panose="020B0503030403020204" pitchFamily="34" charset="0"/>
                          <a:ea typeface="Source Sans Pro" panose="020B0503030403020204" pitchFamily="34" charset="0"/>
                        </a:rPr>
                        <a:t>Obstruction:</a:t>
                      </a:r>
                      <a:r>
                        <a:rPr lang="en-US" sz="2400" baseline="0">
                          <a:latin typeface="Source Sans Pro" panose="020B0503030403020204" pitchFamily="34" charset="0"/>
                          <a:ea typeface="Source Sans Pro" panose="020B0503030403020204" pitchFamily="34" charset="0"/>
                        </a:rPr>
                        <a:t> </a:t>
                      </a:r>
                      <a:r>
                        <a:rPr lang="en-US" sz="2400">
                          <a:latin typeface="Source Sans Pro" panose="020B0503030403020204" pitchFamily="34" charset="0"/>
                          <a:ea typeface="Source Sans Pro" panose="020B0503030403020204" pitchFamily="34" charset="0"/>
                        </a:rPr>
                        <a:t>trauma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2400">
                          <a:latin typeface="Source Sans Pro" panose="020B0503030403020204" pitchFamily="34" charset="0"/>
                          <a:ea typeface="Source Sans Pro" panose="020B0503030403020204" pitchFamily="34" charset="0"/>
                        </a:rPr>
                        <a:t>Tension pneumothorax</a:t>
                      </a:r>
                    </a:p>
                    <a:p>
                      <a:pPr marL="285750" indent="-285750">
                        <a:buFont typeface="Arial" charset="0"/>
                        <a:buChar char="•"/>
                      </a:pPr>
                      <a:r>
                        <a:rPr lang="en-US" sz="2400">
                          <a:latin typeface="Source Sans Pro" panose="020B0503030403020204" pitchFamily="34" charset="0"/>
                          <a:ea typeface="Source Sans Pro" panose="020B0503030403020204" pitchFamily="34" charset="0"/>
                        </a:rPr>
                        <a:t>Opiate</a:t>
                      </a:r>
                      <a:r>
                        <a:rPr lang="en-US" sz="2400" baseline="0">
                          <a:latin typeface="Source Sans Pro" panose="020B0503030403020204" pitchFamily="34" charset="0"/>
                          <a:ea typeface="Source Sans Pro" panose="020B0503030403020204" pitchFamily="34" charset="0"/>
                        </a:rPr>
                        <a:t> overdose</a:t>
                      </a:r>
                    </a:p>
                    <a:p>
                      <a:pPr marL="285750" indent="-285750">
                        <a:buFont typeface="Arial" charset="0"/>
                        <a:buChar char="•"/>
                      </a:pPr>
                      <a:r>
                        <a:rPr lang="en-US" sz="2400" baseline="0">
                          <a:latin typeface="Source Sans Pro" panose="020B0503030403020204" pitchFamily="34" charset="0"/>
                          <a:ea typeface="Source Sans Pro" panose="020B0503030403020204" pitchFamily="34" charset="0"/>
                        </a:rPr>
                        <a:t>Asthma/COPD</a:t>
                      </a:r>
                    </a:p>
                    <a:p>
                      <a:pPr marL="285750" indent="-285750">
                        <a:buFont typeface="Arial" charset="0"/>
                        <a:buChar char="•"/>
                      </a:pPr>
                      <a:r>
                        <a:rPr lang="en-US" sz="2400" baseline="0">
                          <a:latin typeface="Source Sans Pro" panose="020B0503030403020204" pitchFamily="34" charset="0"/>
                          <a:ea typeface="Source Sans Pro" panose="020B0503030403020204" pitchFamily="34" charset="0"/>
                        </a:rPr>
                        <a:t>Large pleural effusion/ </a:t>
                      </a:r>
                      <a:r>
                        <a:rPr lang="en-US" sz="2400" baseline="0" err="1">
                          <a:latin typeface="Source Sans Pro" panose="020B0503030403020204" pitchFamily="34" charset="0"/>
                          <a:ea typeface="Source Sans Pro" panose="020B0503030403020204" pitchFamily="34" charset="0"/>
                        </a:rPr>
                        <a:t>haemothorax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2400">
                          <a:latin typeface="Source Sans Pro" panose="020B0503030403020204" pitchFamily="34" charset="0"/>
                          <a:ea typeface="Source Sans Pro" panose="020B0503030403020204" pitchFamily="34" charset="0"/>
                        </a:rPr>
                        <a:t>Pulselessness</a:t>
                      </a:r>
                    </a:p>
                    <a:p>
                      <a:pPr marL="285750" indent="-285750">
                        <a:buFont typeface="Arial" charset="0"/>
                        <a:buChar char="•"/>
                      </a:pPr>
                      <a:r>
                        <a:rPr lang="en-US" sz="2400">
                          <a:latin typeface="Source Sans Pro" panose="020B0503030403020204" pitchFamily="34" charset="0"/>
                          <a:ea typeface="Source Sans Pro" panose="020B0503030403020204" pitchFamily="34" charset="0"/>
                        </a:rPr>
                        <a:t>Shock</a:t>
                      </a:r>
                    </a:p>
                    <a:p>
                      <a:pPr marL="285750" indent="-285750">
                        <a:buFont typeface="Arial" charset="0"/>
                        <a:buChar char="•"/>
                      </a:pPr>
                      <a:r>
                        <a:rPr lang="en-US" sz="2400">
                          <a:latin typeface="Source Sans Pro" panose="020B0503030403020204" pitchFamily="34" charset="0"/>
                          <a:ea typeface="Source Sans Pro" panose="020B0503030403020204" pitchFamily="34" charset="0"/>
                        </a:rPr>
                        <a:t>Severe bleeding</a:t>
                      </a:r>
                    </a:p>
                    <a:p>
                      <a:pPr marL="285750" indent="-285750">
                        <a:buFont typeface="Arial" charset="0"/>
                        <a:buChar char="•"/>
                      </a:pPr>
                      <a:r>
                        <a:rPr lang="en-US" sz="2400">
                          <a:latin typeface="Source Sans Pro" panose="020B0503030403020204" pitchFamily="34" charset="0"/>
                          <a:ea typeface="Source Sans Pro" panose="020B0503030403020204" pitchFamily="34" charset="0"/>
                        </a:rPr>
                        <a:t>Pericardial</a:t>
                      </a:r>
                      <a:r>
                        <a:rPr lang="en-US" sz="2400" baseline="0">
                          <a:latin typeface="Source Sans Pro" panose="020B0503030403020204" pitchFamily="34" charset="0"/>
                          <a:ea typeface="Source Sans Pro" panose="020B0503030403020204" pitchFamily="34" charset="0"/>
                        </a:rPr>
                        <a:t> Tamponade</a:t>
                      </a:r>
                      <a:endParaRPr lang="en-US" sz="2400">
                        <a:latin typeface="Source Sans Pro" panose="020B0503030403020204" pitchFamily="34" charset="0"/>
                        <a:ea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2400" err="1">
                          <a:latin typeface="Source Sans Pro" panose="020B0503030403020204" pitchFamily="34" charset="0"/>
                          <a:ea typeface="Source Sans Pro" panose="020B0503030403020204" pitchFamily="34" charset="0"/>
                        </a:rPr>
                        <a:t>Hypoglycaemia</a:t>
                      </a:r>
                      <a:endParaRPr lang="en-US" sz="2400">
                        <a:latin typeface="Source Sans Pro" panose="020B0503030403020204" pitchFamily="34" charset="0"/>
                        <a:ea typeface="Source Sans Pro" panose="020B0503030403020204" pitchFamily="34" charset="0"/>
                      </a:endParaRPr>
                    </a:p>
                    <a:p>
                      <a:pPr marL="285750" indent="-285750">
                        <a:buFont typeface="Arial" charset="0"/>
                        <a:buChar char="•"/>
                      </a:pPr>
                      <a:r>
                        <a:rPr lang="en-US" sz="2400">
                          <a:latin typeface="Source Sans Pro" panose="020B0503030403020204" pitchFamily="34" charset="0"/>
                          <a:ea typeface="Source Sans Pro" panose="020B0503030403020204" pitchFamily="34" charset="0"/>
                        </a:rPr>
                        <a:t>Increased</a:t>
                      </a:r>
                      <a:r>
                        <a:rPr lang="en-US" sz="2400" baseline="0">
                          <a:latin typeface="Source Sans Pro" panose="020B0503030403020204" pitchFamily="34" charset="0"/>
                          <a:ea typeface="Source Sans Pro" panose="020B0503030403020204" pitchFamily="34" charset="0"/>
                        </a:rPr>
                        <a:t> pressure on the brain</a:t>
                      </a:r>
                    </a:p>
                    <a:p>
                      <a:pPr marL="285750" indent="-285750">
                        <a:buFont typeface="Arial" charset="0"/>
                        <a:buChar char="•"/>
                      </a:pPr>
                      <a:r>
                        <a:rPr lang="en-US" sz="2400" baseline="0">
                          <a:latin typeface="Source Sans Pro" panose="020B0503030403020204" pitchFamily="34" charset="0"/>
                          <a:ea typeface="Source Sans Pro" panose="020B0503030403020204" pitchFamily="34" charset="0"/>
                        </a:rPr>
                        <a:t>Seizures/ convulsions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2400">
                          <a:latin typeface="Source Sans Pro" panose="020B0503030403020204" pitchFamily="34" charset="0"/>
                          <a:ea typeface="Source Sans Pro" panose="020B0503030403020204" pitchFamily="34" charset="0"/>
                        </a:rPr>
                        <a:t>Snake bite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39223" y="90118"/>
            <a:ext cx="10515600" cy="1325563"/>
          </a:xfrm>
        </p:spPr>
        <p:txBody>
          <a:bodyPr>
            <a:normAutofit/>
          </a:bodyPr>
          <a:lstStyle/>
          <a:p>
            <a:r>
              <a:rPr lang="en-US" sz="4000">
                <a:solidFill>
                  <a:srgbClr val="1F3864"/>
                </a:solidFill>
                <a:latin typeface="Source Sans Pro"/>
                <a:ea typeface="Source Sans Pro"/>
                <a:cs typeface="Roboto"/>
              </a:rPr>
              <a:t>In-Depth, Acute, Life-Threatening Conditions</a:t>
            </a:r>
          </a:p>
        </p:txBody>
      </p:sp>
      <p:pic>
        <p:nvPicPr>
          <p:cNvPr id="6" name="Google Shape;378;p34" descr="A picture containing icon&#10;&#10;Description automatically generated">
            <a:extLst>
              <a:ext uri="{FF2B5EF4-FFF2-40B4-BE49-F238E27FC236}">
                <a16:creationId xmlns:a16="http://schemas.microsoft.com/office/drawing/2014/main" id="{F87CA34E-2697-30BC-3C26-4A378990355C}"/>
              </a:ext>
            </a:extLst>
          </p:cNvPr>
          <p:cNvPicPr preferRelativeResize="0"/>
          <p:nvPr/>
        </p:nvPicPr>
        <p:blipFill rotWithShape="1">
          <a:blip r:embed="rId3">
            <a:alphaModFix/>
          </a:blip>
          <a:srcRect/>
          <a:stretch/>
        </p:blipFill>
        <p:spPr>
          <a:xfrm>
            <a:off x="498028" y="1619838"/>
            <a:ext cx="1842855" cy="984539"/>
          </a:xfrm>
          <a:prstGeom prst="rect">
            <a:avLst/>
          </a:prstGeom>
          <a:noFill/>
          <a:ln>
            <a:noFill/>
          </a:ln>
        </p:spPr>
      </p:pic>
      <p:pic>
        <p:nvPicPr>
          <p:cNvPr id="8" name="Google Shape;379;p34" descr="Icon&#10;&#10;Description automatically generated">
            <a:extLst>
              <a:ext uri="{FF2B5EF4-FFF2-40B4-BE49-F238E27FC236}">
                <a16:creationId xmlns:a16="http://schemas.microsoft.com/office/drawing/2014/main" id="{7F9FAFE6-292C-373F-1BFC-A0E357AB6F25}"/>
              </a:ext>
            </a:extLst>
          </p:cNvPr>
          <p:cNvPicPr preferRelativeResize="0"/>
          <p:nvPr/>
        </p:nvPicPr>
        <p:blipFill rotWithShape="1">
          <a:blip r:embed="rId4">
            <a:alphaModFix/>
          </a:blip>
          <a:srcRect/>
          <a:stretch/>
        </p:blipFill>
        <p:spPr>
          <a:xfrm>
            <a:off x="2801475" y="1595579"/>
            <a:ext cx="1864541" cy="1033057"/>
          </a:xfrm>
          <a:prstGeom prst="rect">
            <a:avLst/>
          </a:prstGeom>
          <a:noFill/>
          <a:ln>
            <a:noFill/>
          </a:ln>
        </p:spPr>
      </p:pic>
      <p:pic>
        <p:nvPicPr>
          <p:cNvPr id="16" name="Google Shape;380;p34" descr="A picture containing icon&#10;&#10;Description automatically generated">
            <a:extLst>
              <a:ext uri="{FF2B5EF4-FFF2-40B4-BE49-F238E27FC236}">
                <a16:creationId xmlns:a16="http://schemas.microsoft.com/office/drawing/2014/main" id="{D8EA475C-F3E0-BD81-BFF3-D3545688DC35}"/>
              </a:ext>
            </a:extLst>
          </p:cNvPr>
          <p:cNvPicPr preferRelativeResize="0"/>
          <p:nvPr/>
        </p:nvPicPr>
        <p:blipFill rotWithShape="1">
          <a:blip r:embed="rId5">
            <a:alphaModFix/>
          </a:blip>
          <a:srcRect/>
          <a:stretch/>
        </p:blipFill>
        <p:spPr>
          <a:xfrm>
            <a:off x="5168522" y="1625568"/>
            <a:ext cx="1849481" cy="974726"/>
          </a:xfrm>
          <a:prstGeom prst="rect">
            <a:avLst/>
          </a:prstGeom>
          <a:noFill/>
          <a:ln>
            <a:noFill/>
          </a:ln>
        </p:spPr>
      </p:pic>
      <p:pic>
        <p:nvPicPr>
          <p:cNvPr id="18" name="Google Shape;381;p34" descr="A picture containing logo&#10;&#10;Description automatically generated">
            <a:extLst>
              <a:ext uri="{FF2B5EF4-FFF2-40B4-BE49-F238E27FC236}">
                <a16:creationId xmlns:a16="http://schemas.microsoft.com/office/drawing/2014/main" id="{5B3D5002-7B39-28B4-50C8-2B8451F489D0}"/>
              </a:ext>
            </a:extLst>
          </p:cNvPr>
          <p:cNvPicPr preferRelativeResize="0"/>
          <p:nvPr/>
        </p:nvPicPr>
        <p:blipFill rotWithShape="1">
          <a:blip r:embed="rId6">
            <a:alphaModFix/>
          </a:blip>
          <a:srcRect/>
          <a:stretch/>
        </p:blipFill>
        <p:spPr>
          <a:xfrm>
            <a:off x="7565585" y="1622209"/>
            <a:ext cx="1804414" cy="962354"/>
          </a:xfrm>
          <a:prstGeom prst="rect">
            <a:avLst/>
          </a:prstGeom>
          <a:noFill/>
          <a:ln>
            <a:noFill/>
          </a:ln>
        </p:spPr>
      </p:pic>
      <p:pic>
        <p:nvPicPr>
          <p:cNvPr id="20" name="Google Shape;382;p34" descr="A picture containing text, clipart&#10;&#10;Description automatically generated">
            <a:extLst>
              <a:ext uri="{FF2B5EF4-FFF2-40B4-BE49-F238E27FC236}">
                <a16:creationId xmlns:a16="http://schemas.microsoft.com/office/drawing/2014/main" id="{59953D7B-67E6-BE21-6DD5-D603404D0666}"/>
              </a:ext>
            </a:extLst>
          </p:cNvPr>
          <p:cNvPicPr preferRelativeResize="0"/>
          <p:nvPr/>
        </p:nvPicPr>
        <p:blipFill rotWithShape="1">
          <a:blip r:embed="rId7">
            <a:alphaModFix/>
          </a:blip>
          <a:srcRect/>
          <a:stretch/>
        </p:blipFill>
        <p:spPr>
          <a:xfrm>
            <a:off x="9898402" y="1620523"/>
            <a:ext cx="1827794" cy="961997"/>
          </a:xfrm>
          <a:prstGeom prst="rect">
            <a:avLst/>
          </a:prstGeom>
          <a:noFill/>
          <a:ln>
            <a:noFill/>
          </a:ln>
        </p:spPr>
      </p:pic>
    </p:spTree>
    <p:extLst>
      <p:ext uri="{BB962C8B-B14F-4D97-AF65-F5344CB8AC3E}">
        <p14:creationId xmlns:p14="http://schemas.microsoft.com/office/powerpoint/2010/main" val="1314825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85" y="-166800"/>
            <a:ext cx="9574398" cy="1325563"/>
          </a:xfrm>
        </p:spPr>
        <p:txBody>
          <a:bodyPr>
            <a:normAutofit/>
          </a:bodyPr>
          <a:lstStyle/>
          <a:p>
            <a:r>
              <a:rPr lang="en-US" sz="4000">
                <a:solidFill>
                  <a:srgbClr val="1F3864"/>
                </a:solidFill>
                <a:cs typeface="Roboto"/>
              </a:rPr>
              <a:t>Airway Obstruction: Foreign Body</a:t>
            </a:r>
          </a:p>
        </p:txBody>
      </p:sp>
      <p:graphicFrame>
        <p:nvGraphicFramePr>
          <p:cNvPr id="6" name="Table 5"/>
          <p:cNvGraphicFramePr>
            <a:graphicFrameLocks noGrp="1"/>
          </p:cNvGraphicFramePr>
          <p:nvPr/>
        </p:nvGraphicFramePr>
        <p:xfrm>
          <a:off x="235533" y="1181302"/>
          <a:ext cx="11765280" cy="5345864"/>
        </p:xfrm>
        <a:graphic>
          <a:graphicData uri="http://schemas.openxmlformats.org/drawingml/2006/table">
            <a:tbl>
              <a:tblPr firstRow="1" bandRow="1">
                <a:tableStyleId>{2D5ABB26-0587-4C30-8999-92F81FD0307C}</a:tableStyleId>
              </a:tblPr>
              <a:tblGrid>
                <a:gridCol w="5701665">
                  <a:extLst>
                    <a:ext uri="{9D8B030D-6E8A-4147-A177-3AD203B41FA5}">
                      <a16:colId xmlns:a16="http://schemas.microsoft.com/office/drawing/2014/main" val="20000"/>
                    </a:ext>
                  </a:extLst>
                </a:gridCol>
                <a:gridCol w="6063615">
                  <a:extLst>
                    <a:ext uri="{9D8B030D-6E8A-4147-A177-3AD203B41FA5}">
                      <a16:colId xmlns:a16="http://schemas.microsoft.com/office/drawing/2014/main" val="20001"/>
                    </a:ext>
                  </a:extLst>
                </a:gridCol>
              </a:tblGrid>
              <a:tr h="499544">
                <a:tc>
                  <a:txBody>
                    <a:bodyPr/>
                    <a:lstStyle/>
                    <a:p>
                      <a:pPr algn="ctr"/>
                      <a:r>
                        <a:rPr lang="en-US" sz="2400">
                          <a:latin typeface="Source Sans Pro"/>
                          <a:ea typeface="Robot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Source Sans Pro"/>
                          <a:ea typeface="Robot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95891">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a:latin typeface="Source Sans Pro"/>
                          <a:ea typeface="Roboto"/>
                          <a:cs typeface="Roboto"/>
                        </a:rPr>
                        <a:t>Visible</a:t>
                      </a:r>
                      <a:r>
                        <a:rPr lang="en-US" sz="2400" i="0" baseline="0">
                          <a:latin typeface="Source Sans Pro"/>
                          <a:ea typeface="Roboto"/>
                          <a:cs typeface="Roboto"/>
                        </a:rPr>
                        <a:t> secretions, vomit or foreign body</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a:latin typeface="Source Sans Pro"/>
                          <a:ea typeface="Roboto"/>
                          <a:cs typeface="Roboto"/>
                        </a:rPr>
                        <a:t>Abnormal sounds from airway</a:t>
                      </a:r>
                    </a:p>
                    <a:p>
                      <a:pPr marL="914400" marR="0" lvl="1" indent="-457200" algn="l" rtl="0" eaLnBrk="1" fontAlgn="auto" latinLnBrk="0" hangingPunct="1">
                        <a:lnSpc>
                          <a:spcPct val="100000"/>
                        </a:lnSpc>
                        <a:spcBef>
                          <a:spcPts val="0"/>
                        </a:spcBef>
                        <a:spcAft>
                          <a:spcPts val="0"/>
                        </a:spcAft>
                        <a:buClrTx/>
                        <a:buSzTx/>
                        <a:buFont typeface="Arial" charset="0"/>
                        <a:buChar char="•"/>
                      </a:pPr>
                      <a:r>
                        <a:rPr lang="en-US" sz="2400" i="0">
                          <a:solidFill>
                            <a:schemeClr val="accent2"/>
                          </a:solidFill>
                          <a:latin typeface="Source Sans Pro"/>
                          <a:ea typeface="Roboto"/>
                          <a:cs typeface="Roboto"/>
                        </a:rPr>
                        <a:t>Stridor, snoring, gurgling </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a:latin typeface="Source Sans Pro"/>
                          <a:ea typeface="Source Sans Pro"/>
                          <a:cs typeface="Roboto"/>
                        </a:rPr>
                        <a:t>Mental</a:t>
                      </a:r>
                      <a:r>
                        <a:rPr lang="en-US" sz="2400" i="0">
                          <a:latin typeface="Source Sans Pro"/>
                          <a:ea typeface="Roboto"/>
                          <a:cs typeface="Roboto"/>
                        </a:rPr>
                        <a:t> status changes</a:t>
                      </a:r>
                      <a:r>
                        <a:rPr lang="en-US" sz="2400" i="0" baseline="0">
                          <a:latin typeface="Source Sans Pro"/>
                          <a:ea typeface="Roboto"/>
                          <a:cs typeface="Roboto"/>
                        </a:rPr>
                        <a:t> leading to airway obstruction from tongue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latin typeface="Source Sans Pro"/>
                          <a:ea typeface="Roboto"/>
                          <a:cs typeface="Roboto"/>
                        </a:rPr>
                        <a:t>Poor chest rise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charset="0"/>
                        <a:buChar char="•"/>
                      </a:pPr>
                      <a:r>
                        <a:rPr lang="en-US" sz="2400" b="0">
                          <a:solidFill>
                            <a:schemeClr val="tx1"/>
                          </a:solidFill>
                          <a:latin typeface="Source Sans Pro"/>
                          <a:ea typeface="Roboto"/>
                          <a:cs typeface="Roboto"/>
                        </a:rPr>
                        <a:t>REMOVE or SUCTION visible foreign body/fluid if</a:t>
                      </a:r>
                      <a:r>
                        <a:rPr lang="en-US" sz="2400" b="0" baseline="0">
                          <a:solidFill>
                            <a:schemeClr val="tx1"/>
                          </a:solidFill>
                          <a:latin typeface="Source Sans Pro"/>
                          <a:ea typeface="Roboto"/>
                          <a:cs typeface="Roboto"/>
                        </a:rPr>
                        <a:t> possible.</a:t>
                      </a:r>
                      <a:endParaRPr lang="en-US"/>
                    </a:p>
                    <a:p>
                      <a:pPr marL="800100" lvl="1" indent="-342900">
                        <a:buFont typeface="Arial"/>
                        <a:buChar char="•"/>
                      </a:pPr>
                      <a:r>
                        <a:rPr lang="en-US" sz="2400" b="0" baseline="0">
                          <a:solidFill>
                            <a:schemeClr val="tx1"/>
                          </a:solidFill>
                          <a:latin typeface="Source Sans Pro"/>
                          <a:ea typeface="Roboto"/>
                          <a:cs typeface="Roboto"/>
                        </a:rPr>
                        <a:t>Do not push further into airway.</a:t>
                      </a:r>
                      <a:endParaRPr lang="en-US"/>
                    </a:p>
                    <a:p>
                      <a:pPr marL="342900" lvl="0" indent="-342900">
                        <a:buFont typeface="Arial" charset="0"/>
                        <a:buChar char="•"/>
                      </a:pPr>
                      <a:r>
                        <a:rPr lang="en-US" sz="2400" b="0" baseline="0">
                          <a:solidFill>
                            <a:schemeClr val="tx1"/>
                          </a:solidFill>
                          <a:latin typeface="Source Sans Pro"/>
                          <a:ea typeface="Roboto"/>
                          <a:cs typeface="Roboto"/>
                        </a:rPr>
                        <a:t>If completely obstructed</a:t>
                      </a:r>
                    </a:p>
                    <a:p>
                      <a:pPr marL="457200" marR="0" lvl="1" indent="0" algn="l" rtl="0" eaLnBrk="1" fontAlgn="auto" latinLnBrk="0" hangingPunct="1">
                        <a:lnSpc>
                          <a:spcPct val="100000"/>
                        </a:lnSpc>
                        <a:spcBef>
                          <a:spcPts val="0"/>
                        </a:spcBef>
                        <a:spcAft>
                          <a:spcPts val="0"/>
                        </a:spcAft>
                        <a:buClrTx/>
                        <a:buSzTx/>
                        <a:buNone/>
                      </a:pPr>
                      <a:r>
                        <a:rPr lang="en-US" sz="2000" b="0" i="0" u="none" strike="noStrike" baseline="0" noProof="0">
                          <a:solidFill>
                            <a:srgbClr val="000000"/>
                          </a:solidFill>
                          <a:latin typeface="Wingdings"/>
                          <a:sym typeface="Wingdings"/>
                        </a:rPr>
                        <a:t></a:t>
                      </a:r>
                      <a:r>
                        <a:rPr lang="en-US" sz="2000" b="0" i="0" u="none" strike="noStrike" baseline="0" noProof="0">
                          <a:solidFill>
                            <a:srgbClr val="000000"/>
                          </a:solidFill>
                          <a:latin typeface="Source Sans Pro"/>
                        </a:rPr>
                        <a:t> </a:t>
                      </a:r>
                      <a:r>
                        <a:rPr lang="en-US" sz="2400" b="0" baseline="0">
                          <a:solidFill>
                            <a:schemeClr val="tx1"/>
                          </a:solidFill>
                          <a:latin typeface="Source Sans Pro"/>
                          <a:ea typeface="Roboto"/>
                          <a:cs typeface="Roboto"/>
                        </a:rPr>
                        <a:t>Use </a:t>
                      </a:r>
                      <a:r>
                        <a:rPr lang="en-US" sz="2400" b="0">
                          <a:solidFill>
                            <a:schemeClr val="tx1"/>
                          </a:solidFill>
                          <a:latin typeface="Source Sans Pro"/>
                          <a:ea typeface="Roboto"/>
                          <a:cs typeface="Roboto"/>
                        </a:rPr>
                        <a:t>age-appropriate CHEST THRUSTS/ABDOMINAL THRUSTS/ BACK BLOWS</a:t>
                      </a:r>
                      <a:endParaRPr lang="en-US" sz="2400" b="0" baseline="0">
                        <a:solidFill>
                          <a:schemeClr val="tx1"/>
                        </a:solidFill>
                        <a:latin typeface="Source Sans Pro"/>
                        <a:ea typeface="Roboto"/>
                        <a:cs typeface="Roboto"/>
                      </a:endParaRPr>
                    </a:p>
                    <a:p>
                      <a:pPr marL="342900" indent="-342900">
                        <a:buFont typeface="Arial" charset="0"/>
                        <a:buChar char="•"/>
                      </a:pPr>
                      <a:r>
                        <a:rPr lang="en-US" sz="2400" b="0" baseline="0">
                          <a:solidFill>
                            <a:schemeClr val="tx1"/>
                          </a:solidFill>
                          <a:latin typeface="Source Sans Pro"/>
                          <a:ea typeface="Roboto"/>
                          <a:cs typeface="Roboto"/>
                        </a:rPr>
                        <a:t>For obstruction due to tongue</a:t>
                      </a:r>
                    </a:p>
                    <a:p>
                      <a:pPr marL="457200" lvl="1" indent="0">
                        <a:buNone/>
                      </a:pPr>
                      <a:r>
                        <a:rPr lang="en-US" sz="2000" b="0" i="0" u="none" strike="noStrike" noProof="0">
                          <a:solidFill>
                            <a:srgbClr val="000000"/>
                          </a:solidFill>
                          <a:latin typeface="Wingdings"/>
                          <a:sym typeface="Wingdings"/>
                        </a:rPr>
                        <a:t></a:t>
                      </a:r>
                      <a:r>
                        <a:rPr lang="en-US" sz="2000" b="0" i="0" u="none" strike="noStrike" noProof="0">
                          <a:solidFill>
                            <a:srgbClr val="000000"/>
                          </a:solidFill>
                        </a:rPr>
                        <a:t> </a:t>
                      </a:r>
                      <a:r>
                        <a:rPr lang="en-US" sz="2400" b="0">
                          <a:solidFill>
                            <a:schemeClr val="tx1"/>
                          </a:solidFill>
                          <a:latin typeface="Source Sans Pro"/>
                          <a:ea typeface="Roboto"/>
                          <a:cs typeface="Roboto"/>
                        </a:rPr>
                        <a:t>Open</a:t>
                      </a:r>
                      <a:r>
                        <a:rPr lang="en-US" sz="2400" b="0" baseline="0">
                          <a:solidFill>
                            <a:schemeClr val="tx1"/>
                          </a:solidFill>
                          <a:latin typeface="Source Sans Pro"/>
                          <a:ea typeface="Roboto"/>
                          <a:cs typeface="Roboto"/>
                        </a:rPr>
                        <a:t> the airway using HEAD-TILT and CHIN LIFT or JAW THRUST (trauma)</a:t>
                      </a:r>
                    </a:p>
                    <a:p>
                      <a:pPr marL="342900" lvl="0" indent="-342900">
                        <a:buFont typeface="Arial" charset="0"/>
                        <a:buChar char="•"/>
                      </a:pPr>
                      <a:r>
                        <a:rPr lang="en-US" sz="2400" b="0" baseline="0">
                          <a:solidFill>
                            <a:schemeClr val="tx1"/>
                          </a:solidFill>
                          <a:latin typeface="Source Sans Pro"/>
                          <a:ea typeface="Roboto"/>
                          <a:cs typeface="Roboto"/>
                        </a:rPr>
                        <a:t>Place OPA or NPA as needed.</a:t>
                      </a:r>
                    </a:p>
                    <a:p>
                      <a:pPr marL="342900" lvl="0" indent="-342900">
                        <a:buFont typeface="Arial" charset="0"/>
                        <a:buChar char="•"/>
                      </a:pPr>
                      <a:r>
                        <a:rPr lang="en-US" sz="2400" b="0" baseline="0">
                          <a:solidFill>
                            <a:schemeClr val="tx1"/>
                          </a:solidFill>
                          <a:latin typeface="Source Sans Pro"/>
                          <a:ea typeface="Roboto"/>
                          <a:cs typeface="Roboto"/>
                        </a:rPr>
                        <a:t>Plan for HANDOVER/TRANSFER.</a:t>
                      </a:r>
                    </a:p>
                    <a:p>
                      <a:pPr marL="800100" lvl="1" indent="-342900">
                        <a:buFont typeface="Arial" charset="0"/>
                        <a:buChar char="•"/>
                      </a:pPr>
                      <a:endParaRPr lang="en-US" sz="2400">
                        <a:solidFill>
                          <a:schemeClr val="tx1">
                            <a:lumMod val="75000"/>
                            <a:lumOff val="25000"/>
                          </a:schemeClr>
                        </a:solidFill>
                        <a:latin typeface="Source Sans Pro"/>
                        <a:ea typeface="Robot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3" descr="A picture containing text, vector graphics&#10;&#10;Description automatically generated">
            <a:extLst>
              <a:ext uri="{FF2B5EF4-FFF2-40B4-BE49-F238E27FC236}">
                <a16:creationId xmlns:a16="http://schemas.microsoft.com/office/drawing/2014/main" id="{F792CB93-B10F-E329-5DBF-14E67CB63E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333" y="4134565"/>
            <a:ext cx="2778822" cy="1943178"/>
          </a:xfrm>
          <a:prstGeom prst="rect">
            <a:avLst/>
          </a:prstGeom>
        </p:spPr>
      </p:pic>
      <p:pic>
        <p:nvPicPr>
          <p:cNvPr id="8" name="Google Shape;378;p34" descr="A picture containing icon&#10;&#10;Description automatically generated">
            <a:extLst>
              <a:ext uri="{FF2B5EF4-FFF2-40B4-BE49-F238E27FC236}">
                <a16:creationId xmlns:a16="http://schemas.microsoft.com/office/drawing/2014/main" id="{DB1D8E13-4E1E-2BF5-7046-2A55F2CD4C2A}"/>
              </a:ext>
            </a:extLst>
          </p:cNvPr>
          <p:cNvPicPr preferRelativeResize="0"/>
          <p:nvPr/>
        </p:nvPicPr>
        <p:blipFill rotWithShape="1">
          <a:blip r:embed="rId4">
            <a:alphaModFix/>
          </a:blip>
          <a:srcRect/>
          <a:stretch/>
        </p:blipFill>
        <p:spPr>
          <a:xfrm>
            <a:off x="10111721" y="110555"/>
            <a:ext cx="1872737" cy="924775"/>
          </a:xfrm>
          <a:prstGeom prst="rect">
            <a:avLst/>
          </a:prstGeom>
          <a:noFill/>
          <a:ln>
            <a:noFill/>
          </a:ln>
        </p:spPr>
      </p:pic>
    </p:spTree>
    <p:extLst>
      <p:ext uri="{BB962C8B-B14F-4D97-AF65-F5344CB8AC3E}">
        <p14:creationId xmlns:p14="http://schemas.microsoft.com/office/powerpoint/2010/main" val="421626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95" y="45029"/>
            <a:ext cx="8991600" cy="1325563"/>
          </a:xfrm>
        </p:spPr>
        <p:txBody>
          <a:bodyPr>
            <a:normAutofit/>
          </a:bodyPr>
          <a:lstStyle/>
          <a:p>
            <a:r>
              <a:rPr lang="en-US" sz="4000">
                <a:solidFill>
                  <a:srgbClr val="1F3864"/>
                </a:solidFill>
              </a:rPr>
              <a:t>Airway Obstruction: Burns</a:t>
            </a:r>
          </a:p>
        </p:txBody>
      </p:sp>
      <p:graphicFrame>
        <p:nvGraphicFramePr>
          <p:cNvPr id="6" name="Table 5"/>
          <p:cNvGraphicFramePr>
            <a:graphicFrameLocks noGrp="1"/>
          </p:cNvGraphicFramePr>
          <p:nvPr/>
        </p:nvGraphicFramePr>
        <p:xfrm>
          <a:off x="77694" y="1184350"/>
          <a:ext cx="11876445" cy="5303520"/>
        </p:xfrm>
        <a:graphic>
          <a:graphicData uri="http://schemas.openxmlformats.org/drawingml/2006/table">
            <a:tbl>
              <a:tblPr firstRow="1" bandRow="1">
                <a:tableStyleId>{2D5ABB26-0587-4C30-8999-92F81FD0307C}</a:tableStyleId>
              </a:tblPr>
              <a:tblGrid>
                <a:gridCol w="5916939">
                  <a:extLst>
                    <a:ext uri="{9D8B030D-6E8A-4147-A177-3AD203B41FA5}">
                      <a16:colId xmlns:a16="http://schemas.microsoft.com/office/drawing/2014/main" val="20000"/>
                    </a:ext>
                  </a:extLst>
                </a:gridCol>
                <a:gridCol w="5959506">
                  <a:extLst>
                    <a:ext uri="{9D8B030D-6E8A-4147-A177-3AD203B41FA5}">
                      <a16:colId xmlns:a16="http://schemas.microsoft.com/office/drawing/2014/main" val="20001"/>
                    </a:ext>
                  </a:extLst>
                </a:gridCol>
              </a:tblGrid>
              <a:tr h="416407">
                <a:tc>
                  <a:txBody>
                    <a:bodyPr/>
                    <a:lstStyle/>
                    <a:p>
                      <a:pPr algn="ctr"/>
                      <a:r>
                        <a:rPr lang="en-US" sz="2400">
                          <a:latin typeface="Source Sans Pro"/>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2400">
                          <a:latin typeface="Source Sans Pro"/>
                          <a:ea typeface="Source Sans Pro"/>
                          <a:cs typeface="Roboto"/>
                        </a:rPr>
                        <a:t>Management</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000"/>
                  </a:ext>
                </a:extLst>
              </a:tr>
              <a:tr h="3561187">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latin typeface="Source Sans Pro"/>
                          <a:ea typeface="Source Sans Pro"/>
                          <a:cs typeface="Roboto"/>
                        </a:rPr>
                        <a:t>Burns to head and neck</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latin typeface="Source Sans Pro"/>
                          <a:ea typeface="Source Sans Pro"/>
                          <a:cs typeface="Roboto"/>
                        </a:rPr>
                        <a:t>Burned nasal hairs/soot</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latin typeface="Source Sans Pro"/>
                          <a:ea typeface="Source Sans Pro"/>
                          <a:cs typeface="Roboto"/>
                        </a:rPr>
                        <a:t>Abnormal sounds from airway</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latin typeface="Source Sans Pro"/>
                          <a:ea typeface="Source Sans Pro"/>
                          <a:cs typeface="Roboto"/>
                        </a:rPr>
                        <a:t>Stridor, snoring, gurgling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latin typeface="Source Sans Pro"/>
                          <a:ea typeface="Source Sans Pro"/>
                          <a:cs typeface="Roboto"/>
                        </a:rPr>
                        <a:t>Poor chest rise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b="0" baseline="0">
                          <a:solidFill>
                            <a:schemeClr val="tx1"/>
                          </a:solidFill>
                          <a:latin typeface="Source Sans Pro"/>
                          <a:ea typeface="Source Sans Pro"/>
                          <a:cs typeface="Roboto"/>
                        </a:rPr>
                        <a:t>Rapid airway swelling</a:t>
                      </a:r>
                      <a:endParaRPr lang="en-US" sz="2400"/>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n-US" sz="2400" i="0" baseline="0">
                        <a:latin typeface="Source Sans Pro"/>
                        <a:ea typeface="Source Sans Pro"/>
                        <a:cs typeface="Roboto"/>
                      </a:endParaRPr>
                    </a:p>
                    <a:p>
                      <a:pPr marL="457200" marR="0" lvl="0" indent="-457200" algn="l" defTabSz="914400">
                        <a:lnSpc>
                          <a:spcPct val="100000"/>
                        </a:lnSpc>
                        <a:spcBef>
                          <a:spcPts val="0"/>
                        </a:spcBef>
                        <a:spcAft>
                          <a:spcPts val="0"/>
                        </a:spcAft>
                        <a:buClrTx/>
                        <a:buSzTx/>
                        <a:buFont typeface="Arial" charset="0"/>
                        <a:buChar char="•"/>
                        <a:tabLst/>
                        <a:defRPr/>
                      </a:pPr>
                      <a:endParaRPr lang="en-US" sz="2400" i="0" baseline="0">
                        <a:latin typeface="Source Sans Pro"/>
                        <a:ea typeface="Source Sans Pro"/>
                        <a:cs typeface="Roboto"/>
                      </a:endParaRPr>
                    </a:p>
                    <a:p>
                      <a:pPr marL="457200" marR="0" lvl="0" indent="-457200" algn="l">
                        <a:lnSpc>
                          <a:spcPct val="100000"/>
                        </a:lnSpc>
                        <a:spcBef>
                          <a:spcPts val="0"/>
                        </a:spcBef>
                        <a:spcAft>
                          <a:spcPts val="0"/>
                        </a:spcAft>
                        <a:buClrTx/>
                        <a:buSzTx/>
                        <a:buFont typeface="Arial" charset="0"/>
                        <a:buChar char="•"/>
                      </a:pPr>
                      <a:endParaRPr lang="en-US" sz="2400" i="0" baseline="0">
                        <a:latin typeface="Source Sans Pro"/>
                        <a:ea typeface="Source Sans Pro"/>
                        <a:cs typeface="Roboto"/>
                      </a:endParaRPr>
                    </a:p>
                    <a:p>
                      <a:pPr marL="457200" marR="0" lvl="0" indent="-457200" algn="l">
                        <a:lnSpc>
                          <a:spcPct val="100000"/>
                        </a:lnSpc>
                        <a:spcBef>
                          <a:spcPts val="0"/>
                        </a:spcBef>
                        <a:spcAft>
                          <a:spcPts val="0"/>
                        </a:spcAft>
                        <a:buClrTx/>
                        <a:buSzTx/>
                        <a:buFont typeface="Arial" charset="0"/>
                        <a:buChar char="•"/>
                      </a:pPr>
                      <a:endParaRPr lang="en-US" sz="2400" i="0" baseline="0">
                        <a:latin typeface="Source Sans Pro"/>
                        <a:ea typeface="Source Sans Pro"/>
                        <a:cs typeface="Roboto"/>
                      </a:endParaRPr>
                    </a:p>
                    <a:p>
                      <a:pPr marL="457200" marR="0" lvl="0" indent="-457200" algn="l">
                        <a:lnSpc>
                          <a:spcPct val="100000"/>
                        </a:lnSpc>
                        <a:spcBef>
                          <a:spcPts val="0"/>
                        </a:spcBef>
                        <a:spcAft>
                          <a:spcPts val="0"/>
                        </a:spcAft>
                        <a:buClrTx/>
                        <a:buSzTx/>
                        <a:buFont typeface="Arial" charset="0"/>
                        <a:buChar char="•"/>
                      </a:pPr>
                      <a:endParaRPr lang="en-US" sz="2400" i="0" baseline="0">
                        <a:latin typeface="Source Sans Pro"/>
                        <a:ea typeface="Source Sans Pro"/>
                        <a:cs typeface="Roboto"/>
                      </a:endParaRPr>
                    </a:p>
                    <a:p>
                      <a:pPr marL="457200" marR="0" lvl="0" indent="-457200" algn="l">
                        <a:lnSpc>
                          <a:spcPct val="100000"/>
                        </a:lnSpc>
                        <a:spcBef>
                          <a:spcPts val="0"/>
                        </a:spcBef>
                        <a:spcAft>
                          <a:spcPts val="0"/>
                        </a:spcAft>
                        <a:buClrTx/>
                        <a:buSzTx/>
                        <a:buFont typeface="Arial" charset="0"/>
                        <a:buChar char="•"/>
                      </a:pPr>
                      <a:endParaRPr lang="en-US" sz="2400" i="0" baseline="0">
                        <a:latin typeface="Source Sans Pro"/>
                        <a:ea typeface="Source Sans Pro"/>
                        <a:cs typeface="Roboto"/>
                      </a:endParaRPr>
                    </a:p>
                    <a:p>
                      <a:pPr marL="457200" marR="0" lvl="0" indent="-457200" algn="l">
                        <a:lnSpc>
                          <a:spcPct val="100000"/>
                        </a:lnSpc>
                        <a:spcBef>
                          <a:spcPts val="0"/>
                        </a:spcBef>
                        <a:spcAft>
                          <a:spcPts val="0"/>
                        </a:spcAft>
                        <a:buClrTx/>
                        <a:buSzTx/>
                        <a:buFont typeface="Arial" charset="0"/>
                        <a:buChar char="•"/>
                      </a:pPr>
                      <a:endParaRPr lang="en-US" sz="2400" i="0" baseline="0">
                        <a:latin typeface="Source Sans Pro"/>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0">
                          <a:solidFill>
                            <a:schemeClr val="tx1"/>
                          </a:solidFill>
                          <a:latin typeface="Source Sans Pro"/>
                          <a:ea typeface="Source Sans Pro"/>
                          <a:cs typeface="Roboto"/>
                        </a:rPr>
                        <a:t>Give OXYGEN to all patients with burn injuries.</a:t>
                      </a:r>
                      <a:endParaRPr lang="en-US"/>
                    </a:p>
                    <a:p>
                      <a:pPr marL="342900" marR="0" lvl="0" indent="-342900" algn="l" rtl="0">
                        <a:lnSpc>
                          <a:spcPct val="100000"/>
                        </a:lnSpc>
                        <a:spcBef>
                          <a:spcPts val="0"/>
                        </a:spcBef>
                        <a:spcAft>
                          <a:spcPts val="0"/>
                        </a:spcAft>
                        <a:buClrTx/>
                        <a:buSzTx/>
                        <a:buFont typeface="Arial" charset="0"/>
                        <a:buChar char="•"/>
                      </a:pPr>
                      <a:r>
                        <a:rPr lang="en-US" sz="2400" b="0">
                          <a:solidFill>
                            <a:schemeClr val="tx1"/>
                          </a:solidFill>
                          <a:latin typeface="Source Sans Pro"/>
                          <a:ea typeface="Source Sans Pro"/>
                          <a:cs typeface="Roboto"/>
                        </a:rPr>
                        <a:t>Open</a:t>
                      </a:r>
                      <a:r>
                        <a:rPr lang="en-US" sz="2400" b="0" baseline="0">
                          <a:solidFill>
                            <a:schemeClr val="tx1"/>
                          </a:solidFill>
                          <a:latin typeface="Source Sans Pro"/>
                          <a:ea typeface="Source Sans Pro"/>
                          <a:cs typeface="Roboto"/>
                        </a:rPr>
                        <a:t> the airway using HEAD-TILT and CHIN LIFT or JAW THRUST (trauma).</a:t>
                      </a:r>
                      <a:endParaRPr lang="en-US"/>
                    </a:p>
                    <a:p>
                      <a:pPr marL="342900" marR="0" lvl="0" indent="-342900" algn="l" rtl="0">
                        <a:lnSpc>
                          <a:spcPct val="100000"/>
                        </a:lnSpc>
                        <a:spcBef>
                          <a:spcPts val="0"/>
                        </a:spcBef>
                        <a:spcAft>
                          <a:spcPts val="0"/>
                        </a:spcAft>
                        <a:buClrTx/>
                        <a:buSzTx/>
                        <a:buFont typeface="Arial" charset="0"/>
                        <a:buChar char="•"/>
                      </a:pPr>
                      <a:r>
                        <a:rPr lang="en-US" sz="2400" b="0" baseline="0">
                          <a:solidFill>
                            <a:schemeClr val="tx1"/>
                          </a:solidFill>
                          <a:latin typeface="Source Sans Pro"/>
                          <a:ea typeface="Source Sans Pro"/>
                          <a:cs typeface="Roboto"/>
                        </a:rPr>
                        <a:t>Place OPA or NPA as needed.</a:t>
                      </a:r>
                      <a:endParaRPr lang="en-US"/>
                    </a:p>
                    <a:p>
                      <a:pPr marL="342900" marR="0" lvl="0" indent="-342900" algn="l" rtl="0">
                        <a:lnSpc>
                          <a:spcPct val="100000"/>
                        </a:lnSpc>
                        <a:spcBef>
                          <a:spcPts val="0"/>
                        </a:spcBef>
                        <a:spcAft>
                          <a:spcPts val="0"/>
                        </a:spcAft>
                        <a:buClrTx/>
                        <a:buSzTx/>
                        <a:buFont typeface="Arial" charset="0"/>
                        <a:buChar char="•"/>
                      </a:pPr>
                      <a:r>
                        <a:rPr lang="en-US" sz="2400" b="0" baseline="0">
                          <a:solidFill>
                            <a:schemeClr val="tx1"/>
                          </a:solidFill>
                          <a:latin typeface="Source Sans Pro"/>
                          <a:ea typeface="Source Sans Pro"/>
                          <a:cs typeface="Roboto"/>
                        </a:rPr>
                        <a:t>Maintain C-SPINE IMMOBILIZATION if there is trauma.</a:t>
                      </a:r>
                      <a:endParaRPr lang="en-US"/>
                    </a:p>
                    <a:p>
                      <a:pPr marL="342900" marR="0" lvl="0" indent="-342900" algn="l" rtl="0">
                        <a:lnSpc>
                          <a:spcPct val="100000"/>
                        </a:lnSpc>
                        <a:spcBef>
                          <a:spcPts val="0"/>
                        </a:spcBef>
                        <a:spcAft>
                          <a:spcPts val="0"/>
                        </a:spcAft>
                        <a:buClrTx/>
                        <a:buSzTx/>
                        <a:buFont typeface="Arial" charset="0"/>
                        <a:buChar char="•"/>
                      </a:pPr>
                      <a:r>
                        <a:rPr lang="en-US" sz="2400" b="0" baseline="0">
                          <a:solidFill>
                            <a:schemeClr val="tx1"/>
                          </a:solidFill>
                          <a:latin typeface="Source Sans Pro"/>
                          <a:ea typeface="Source Sans Pro"/>
                          <a:cs typeface="Roboto"/>
                        </a:rPr>
                        <a:t>Plan for HANDOVER/TRANSFER.</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001"/>
                  </a:ext>
                </a:extLst>
              </a:tr>
            </a:tbl>
          </a:graphicData>
        </a:graphic>
      </p:graphicFrame>
      <p:sp>
        <p:nvSpPr>
          <p:cNvPr id="3" name="Rectangle 2"/>
          <p:cNvSpPr/>
          <p:nvPr/>
        </p:nvSpPr>
        <p:spPr>
          <a:xfrm>
            <a:off x="86984" y="5902407"/>
            <a:ext cx="7712368" cy="461665"/>
          </a:xfrm>
          <a:prstGeom prst="rect">
            <a:avLst/>
          </a:prstGeom>
        </p:spPr>
        <p:txBody>
          <a:bodyPr wrap="none" lIns="91440" tIns="45720" rIns="91440" bIns="45720" anchor="t">
            <a:spAutoFit/>
          </a:bodyPr>
          <a:lstStyle/>
          <a:p>
            <a:pPr>
              <a:defRPr/>
            </a:pPr>
            <a:r>
              <a:rPr kumimoji="0" lang="en-US" sz="2400" i="0" u="none" strike="noStrike" kern="1200" cap="none" spc="0" normalizeH="0" baseline="0" noProof="0">
                <a:ln>
                  <a:noFill/>
                </a:ln>
                <a:solidFill>
                  <a:srgbClr val="1F3864"/>
                </a:solidFill>
                <a:effectLst/>
                <a:uLnTx/>
                <a:uFillTx/>
                <a:latin typeface="Source Sans Pro"/>
                <a:ea typeface="Source Sans Pro"/>
                <a:cs typeface="Calibri"/>
              </a:rPr>
              <a:t>Burns can cause airway swelling due to inhalation injuries.</a:t>
            </a:r>
            <a:r>
              <a:rPr lang="en-US" sz="2400">
                <a:solidFill>
                  <a:srgbClr val="1F3864"/>
                </a:solidFill>
                <a:latin typeface="Source Sans Pro"/>
                <a:ea typeface="Source Sans Pro"/>
                <a:cs typeface="Calibri"/>
              </a:rPr>
              <a:t> </a:t>
            </a:r>
            <a:endParaRPr kumimoji="0" lang="en-US" sz="2400" i="0" u="none" strike="noStrike" kern="1200" cap="none" spc="0" normalizeH="0" baseline="0" noProof="0">
              <a:ln>
                <a:noFill/>
              </a:ln>
              <a:solidFill>
                <a:srgbClr val="1F3864"/>
              </a:solidFill>
              <a:effectLst/>
              <a:uLnTx/>
              <a:uFillTx/>
              <a:latin typeface="Source Sans Pro"/>
              <a:ea typeface="Source Sans Pro"/>
              <a:cs typeface="Calibri" charset="0"/>
            </a:endParaRPr>
          </a:p>
        </p:txBody>
      </p:sp>
      <p:pic>
        <p:nvPicPr>
          <p:cNvPr id="8" name="Google Shape;378;p34" descr="A picture containing icon&#10;&#10;Description automatically generated">
            <a:extLst>
              <a:ext uri="{FF2B5EF4-FFF2-40B4-BE49-F238E27FC236}">
                <a16:creationId xmlns:a16="http://schemas.microsoft.com/office/drawing/2014/main" id="{8448F55D-2200-355C-6DDF-3DD1FBC13B4A}"/>
              </a:ext>
            </a:extLst>
          </p:cNvPr>
          <p:cNvPicPr preferRelativeResize="0"/>
          <p:nvPr/>
        </p:nvPicPr>
        <p:blipFill rotWithShape="1">
          <a:blip r:embed="rId3">
            <a:alphaModFix/>
          </a:blip>
          <a:srcRect/>
          <a:stretch/>
        </p:blipFill>
        <p:spPr>
          <a:xfrm>
            <a:off x="10111721" y="110555"/>
            <a:ext cx="1872737" cy="924775"/>
          </a:xfrm>
          <a:prstGeom prst="rect">
            <a:avLst/>
          </a:prstGeom>
          <a:noFill/>
          <a:ln>
            <a:noFill/>
          </a:ln>
        </p:spPr>
      </p:pic>
      <p:pic>
        <p:nvPicPr>
          <p:cNvPr id="9" name="Picture 9" descr="Diagram&#10;&#10;Description automatically generated">
            <a:extLst>
              <a:ext uri="{FF2B5EF4-FFF2-40B4-BE49-F238E27FC236}">
                <a16:creationId xmlns:a16="http://schemas.microsoft.com/office/drawing/2014/main" id="{12F70D78-BA63-FD53-46EF-DA629078C5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5708" y="3606849"/>
            <a:ext cx="2743200" cy="1913114"/>
          </a:xfrm>
          <a:prstGeom prst="rect">
            <a:avLst/>
          </a:prstGeom>
        </p:spPr>
      </p:pic>
    </p:spTree>
    <p:extLst>
      <p:ext uri="{BB962C8B-B14F-4D97-AF65-F5344CB8AC3E}">
        <p14:creationId xmlns:p14="http://schemas.microsoft.com/office/powerpoint/2010/main" val="199889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24" y="112247"/>
            <a:ext cx="9616057" cy="1325563"/>
          </a:xfrm>
        </p:spPr>
        <p:txBody>
          <a:bodyPr>
            <a:normAutofit/>
          </a:bodyPr>
          <a:lstStyle/>
          <a:p>
            <a:r>
              <a:rPr lang="en-US" sz="4000">
                <a:solidFill>
                  <a:srgbClr val="1F3864"/>
                </a:solidFill>
                <a:cs typeface="Roboto"/>
              </a:rPr>
              <a:t>Airway Obstruction: </a:t>
            </a:r>
            <a:br>
              <a:rPr lang="en-US" sz="4000">
                <a:solidFill>
                  <a:srgbClr val="1F3864"/>
                </a:solidFill>
                <a:cs typeface="Roboto"/>
              </a:rPr>
            </a:br>
            <a:r>
              <a:rPr lang="en-US" sz="4000">
                <a:solidFill>
                  <a:srgbClr val="1F3864"/>
                </a:solidFill>
                <a:cs typeface="Roboto"/>
              </a:rPr>
              <a:t>Severe Allergic Reaction</a:t>
            </a:r>
          </a:p>
        </p:txBody>
      </p:sp>
      <p:graphicFrame>
        <p:nvGraphicFramePr>
          <p:cNvPr id="6" name="Table 5"/>
          <p:cNvGraphicFramePr>
            <a:graphicFrameLocks noGrp="1"/>
          </p:cNvGraphicFramePr>
          <p:nvPr/>
        </p:nvGraphicFramePr>
        <p:xfrm>
          <a:off x="232485" y="1466571"/>
          <a:ext cx="11846567" cy="4945464"/>
        </p:xfrm>
        <a:graphic>
          <a:graphicData uri="http://schemas.openxmlformats.org/drawingml/2006/table">
            <a:tbl>
              <a:tblPr firstRow="1" bandRow="1">
                <a:tableStyleId>{2D5ABB26-0587-4C30-8999-92F81FD0307C}</a:tableStyleId>
              </a:tblPr>
              <a:tblGrid>
                <a:gridCol w="5159322">
                  <a:extLst>
                    <a:ext uri="{9D8B030D-6E8A-4147-A177-3AD203B41FA5}">
                      <a16:colId xmlns:a16="http://schemas.microsoft.com/office/drawing/2014/main" val="20000"/>
                    </a:ext>
                  </a:extLst>
                </a:gridCol>
                <a:gridCol w="6687245">
                  <a:extLst>
                    <a:ext uri="{9D8B030D-6E8A-4147-A177-3AD203B41FA5}">
                      <a16:colId xmlns:a16="http://schemas.microsoft.com/office/drawing/2014/main" val="20001"/>
                    </a:ext>
                  </a:extLst>
                </a:gridCol>
              </a:tblGrid>
              <a:tr h="457912">
                <a:tc>
                  <a:txBody>
                    <a:bodyPr/>
                    <a:lstStyle/>
                    <a:p>
                      <a:pPr algn="ctr"/>
                      <a:r>
                        <a:rPr lang="en-US" sz="2400">
                          <a:latin typeface="Source Sans Pro"/>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Source Sans Pro"/>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87552">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latin typeface="Source Sans Pro"/>
                          <a:ea typeface="Source Sans Pro"/>
                          <a:cs typeface="Roboto"/>
                        </a:rPr>
                        <a:t>Mouth, lip and tongue swelling</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a:latin typeface="Source Sans Pro"/>
                          <a:ea typeface="Source Sans Pro"/>
                          <a:cs typeface="Roboto"/>
                        </a:rPr>
                        <a:t>Difficulty breathing </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accent2"/>
                          </a:solidFill>
                          <a:latin typeface="Source Sans Pro"/>
                          <a:ea typeface="Source Sans Pro"/>
                          <a:cs typeface="Roboto"/>
                        </a:rPr>
                        <a:t>Stridor and/or </a:t>
                      </a:r>
                      <a:r>
                        <a:rPr lang="en-US" sz="2400" b="0" i="0" baseline="0">
                          <a:solidFill>
                            <a:schemeClr val="accent2"/>
                          </a:solidFill>
                          <a:latin typeface="Source Sans Pro"/>
                          <a:ea typeface="Source Sans Pro"/>
                          <a:cs typeface="Roboto"/>
                        </a:rPr>
                        <a:t>wheezing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Rash or hives</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a:latin typeface="Source Sans Pro"/>
                          <a:ea typeface="Source Sans Pro"/>
                          <a:cs typeface="Roboto"/>
                        </a:rPr>
                        <a:t>Tachycardia and hypotension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a:latin typeface="Source Sans Pro"/>
                          <a:ea typeface="Source Sans Pro"/>
                          <a:cs typeface="Roboto"/>
                        </a:rPr>
                        <a:t>Abnormal sounds from airway</a:t>
                      </a:r>
                    </a:p>
                    <a:p>
                      <a:pPr marL="914400" marR="0" lvl="1" indent="-457200" algn="l" rtl="0" eaLnBrk="1" fontAlgn="auto" latinLnBrk="0" hangingPunct="1">
                        <a:lnSpc>
                          <a:spcPct val="100000"/>
                        </a:lnSpc>
                        <a:spcBef>
                          <a:spcPts val="0"/>
                        </a:spcBef>
                        <a:spcAft>
                          <a:spcPts val="0"/>
                        </a:spcAft>
                        <a:buClrTx/>
                        <a:buSzTx/>
                        <a:buFont typeface="Arial" charset="0"/>
                        <a:buChar char="•"/>
                      </a:pPr>
                      <a:r>
                        <a:rPr lang="en-US" sz="2400" i="0">
                          <a:latin typeface="Source Sans Pro"/>
                          <a:ea typeface="Source Sans Pro"/>
                          <a:cs typeface="Roboto"/>
                        </a:rPr>
                        <a:t>Stridor, snoring, gurgling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latin typeface="Source Sans Pro"/>
                          <a:ea typeface="Source Sans Pro"/>
                          <a:cs typeface="Roboto"/>
                        </a:rPr>
                        <a:t>Poor chest rise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n-US" sz="2400" i="0" baseline="0">
                        <a:latin typeface="Source Sans Pro" panose="020B0503030403020204" pitchFamily="34" charset="0"/>
                        <a:ea typeface="Source Sans Pro" panose="020B0503030403020204" pitchFamily="34" charset="0"/>
                        <a:cs typeface="Roboto" panose="02000000000000000000" pitchFamily="2" charset="0"/>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n-US" sz="2400" i="0" baseline="0">
                        <a:latin typeface="Source Sans Pro" panose="020B0503030403020204" pitchFamily="34" charset="0"/>
                        <a:ea typeface="Source Sans Pro" panose="020B0503030403020204" pitchFamily="34"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a:solidFill>
                            <a:schemeClr val="tx1"/>
                          </a:solidFill>
                          <a:latin typeface="Source Sans Pro"/>
                          <a:ea typeface="Source Sans Pro"/>
                          <a:cs typeface="Roboto"/>
                        </a:rPr>
                        <a:t>MONITOR for airway obstruction.</a:t>
                      </a:r>
                    </a:p>
                    <a:p>
                      <a:pPr marL="342900" lvl="0" indent="-342900">
                        <a:buFont typeface="Arial" charset="0"/>
                        <a:buChar char="•"/>
                      </a:pPr>
                      <a:r>
                        <a:rPr lang="en-US" sz="2400">
                          <a:solidFill>
                            <a:schemeClr val="tx1"/>
                          </a:solidFill>
                          <a:latin typeface="Source Sans Pro"/>
                          <a:ea typeface="Source Sans Pro"/>
                          <a:cs typeface="Roboto"/>
                        </a:rPr>
                        <a:t>Give ADRENALINE for airway obstruction,</a:t>
                      </a:r>
                      <a:r>
                        <a:rPr lang="en-US" sz="2400" baseline="0">
                          <a:solidFill>
                            <a:schemeClr val="tx1"/>
                          </a:solidFill>
                          <a:latin typeface="Source Sans Pro"/>
                          <a:ea typeface="Source Sans Pro"/>
                          <a:cs typeface="Roboto"/>
                        </a:rPr>
                        <a:t> severe wheezing </a:t>
                      </a:r>
                      <a:r>
                        <a:rPr lang="en-US" sz="2400">
                          <a:solidFill>
                            <a:schemeClr val="tx1"/>
                          </a:solidFill>
                          <a:latin typeface="Source Sans Pro"/>
                          <a:ea typeface="Source Sans Pro"/>
                          <a:cs typeface="Roboto"/>
                        </a:rPr>
                        <a:t>or shock.</a:t>
                      </a:r>
                    </a:p>
                    <a:p>
                      <a:pPr marL="800100" lvl="1" indent="-342900">
                        <a:buFont typeface="Arial" charset="0"/>
                        <a:buChar char="•"/>
                      </a:pPr>
                      <a:r>
                        <a:rPr lang="en-US" sz="2400" b="0">
                          <a:solidFill>
                            <a:schemeClr val="tx1"/>
                          </a:solidFill>
                          <a:latin typeface="Source Sans Pro"/>
                          <a:ea typeface="Source Sans Pro"/>
                          <a:cs typeface="Roboto"/>
                        </a:rPr>
                        <a:t>Can wear off in minutes, may need additional doses</a:t>
                      </a:r>
                    </a:p>
                    <a:p>
                      <a:pPr marL="800100" lvl="1" indent="-342900">
                        <a:buFont typeface="Arial" charset="0"/>
                        <a:buChar char="•"/>
                      </a:pPr>
                      <a:endParaRPr lang="en-US" sz="2400" b="0">
                        <a:solidFill>
                          <a:schemeClr val="tx1"/>
                        </a:solidFill>
                        <a:latin typeface="Source Sans Pro"/>
                        <a:ea typeface="Source Sans Pro"/>
                        <a:cs typeface="Roboto"/>
                      </a:endParaRPr>
                    </a:p>
                    <a:p>
                      <a:pPr marL="342900" lvl="0" indent="-342900">
                        <a:buFont typeface="Arial" charset="0"/>
                        <a:buChar char="•"/>
                      </a:pPr>
                      <a:r>
                        <a:rPr lang="en-US" sz="2400" b="0" i="0" u="none" strike="noStrike" noProof="0">
                          <a:solidFill>
                            <a:schemeClr val="tx1"/>
                          </a:solidFill>
                          <a:latin typeface="Source Sans Pro"/>
                          <a:ea typeface="Source Sans Pro"/>
                        </a:rPr>
                        <a:t>Give OXYGEN.</a:t>
                      </a:r>
                    </a:p>
                    <a:p>
                      <a:pPr marL="342900" lvl="0" indent="-342900">
                        <a:buFont typeface="Arial" charset="0"/>
                        <a:buChar char="•"/>
                      </a:pPr>
                      <a:r>
                        <a:rPr lang="en-US" sz="2400">
                          <a:solidFill>
                            <a:schemeClr val="tx1"/>
                          </a:solidFill>
                          <a:latin typeface="Source Sans Pro"/>
                          <a:ea typeface="Source Sans Pro"/>
                          <a:cs typeface="Roboto"/>
                        </a:rPr>
                        <a:t>Start IV/ give IV</a:t>
                      </a:r>
                      <a:r>
                        <a:rPr lang="en-US" sz="2400" baseline="0">
                          <a:solidFill>
                            <a:schemeClr val="tx1"/>
                          </a:solidFill>
                          <a:latin typeface="Source Sans Pro"/>
                          <a:ea typeface="Source Sans Pro"/>
                          <a:cs typeface="Roboto"/>
                        </a:rPr>
                        <a:t> FLUIDS.</a:t>
                      </a:r>
                      <a:endParaRPr lang="en-US" sz="2400">
                        <a:solidFill>
                          <a:schemeClr val="tx1"/>
                        </a:solidFill>
                        <a:latin typeface="Source Sans Pro"/>
                        <a:ea typeface="Source Sans Pro"/>
                      </a:endParaRPr>
                    </a:p>
                    <a:p>
                      <a:pPr marL="342900" lvl="0" indent="-342900">
                        <a:buFont typeface="Arial" charset="0"/>
                        <a:buChar char="•"/>
                      </a:pPr>
                      <a:r>
                        <a:rPr lang="en-US" sz="2400" baseline="0">
                          <a:solidFill>
                            <a:schemeClr val="tx1"/>
                          </a:solidFill>
                          <a:latin typeface="Source Sans Pro"/>
                          <a:ea typeface="Source Sans Pro"/>
                          <a:cs typeface="Roboto"/>
                        </a:rPr>
                        <a:t>REPOSITION AIRWAY as needed.</a:t>
                      </a:r>
                    </a:p>
                    <a:p>
                      <a:pPr marL="800100" lvl="1" indent="-342900">
                        <a:buFont typeface="Arial" charset="0"/>
                        <a:buChar char="•"/>
                      </a:pPr>
                      <a:r>
                        <a:rPr lang="en-US" sz="2400" baseline="0">
                          <a:solidFill>
                            <a:schemeClr val="tx1"/>
                          </a:solidFill>
                          <a:latin typeface="Source Sans Pro"/>
                          <a:ea typeface="Source Sans Pro"/>
                          <a:cs typeface="Roboto"/>
                        </a:rPr>
                        <a:t>Sit patient upright (no trauma).</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If severe or not improving </a:t>
                      </a:r>
                      <a:r>
                        <a:rPr lang="en-US" sz="2000" baseline="0">
                          <a:solidFill>
                            <a:schemeClr val="tx1"/>
                          </a:solidFill>
                          <a:latin typeface="Source Sans Pro"/>
                          <a:ea typeface="Source Sans Pro"/>
                          <a:cs typeface="Roboto"/>
                          <a:sym typeface="Wingdings" pitchFamily="2" charset="2"/>
                        </a:rPr>
                        <a:t></a:t>
                      </a:r>
                      <a:r>
                        <a:rPr lang="en-US" sz="2400" baseline="0">
                          <a:solidFill>
                            <a:schemeClr val="tx1"/>
                          </a:solidFill>
                          <a:latin typeface="Source Sans Pro"/>
                          <a:ea typeface="Source Sans Pro"/>
                          <a:cs typeface="Roboto"/>
                        </a:rPr>
                        <a:t>plan for HANDOVER/TRANSFER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3" descr="Diagram&#10;&#10;Description automatically generated">
            <a:extLst>
              <a:ext uri="{FF2B5EF4-FFF2-40B4-BE49-F238E27FC236}">
                <a16:creationId xmlns:a16="http://schemas.microsoft.com/office/drawing/2014/main" id="{9F02B3B0-11BF-EA75-0275-398ABEEC22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10558501" y="3442202"/>
            <a:ext cx="1357119" cy="1483415"/>
          </a:xfrm>
          <a:prstGeom prst="rect">
            <a:avLst/>
          </a:prstGeom>
        </p:spPr>
      </p:pic>
      <p:pic>
        <p:nvPicPr>
          <p:cNvPr id="7" name="Google Shape;378;p34" descr="A picture containing icon&#10;&#10;Description automatically generated">
            <a:extLst>
              <a:ext uri="{FF2B5EF4-FFF2-40B4-BE49-F238E27FC236}">
                <a16:creationId xmlns:a16="http://schemas.microsoft.com/office/drawing/2014/main" id="{23E7AB2A-BA3F-B7B2-9EEE-689EFC39043E}"/>
              </a:ext>
            </a:extLst>
          </p:cNvPr>
          <p:cNvPicPr preferRelativeResize="0"/>
          <p:nvPr/>
        </p:nvPicPr>
        <p:blipFill rotWithShape="1">
          <a:blip r:embed="rId4">
            <a:alphaModFix/>
          </a:blip>
          <a:srcRect/>
          <a:stretch/>
        </p:blipFill>
        <p:spPr>
          <a:xfrm>
            <a:off x="10111721" y="110555"/>
            <a:ext cx="1872737" cy="924775"/>
          </a:xfrm>
          <a:prstGeom prst="rect">
            <a:avLst/>
          </a:prstGeom>
          <a:noFill/>
          <a:ln>
            <a:noFill/>
          </a:ln>
        </p:spPr>
      </p:pic>
    </p:spTree>
    <p:extLst>
      <p:ext uri="{BB962C8B-B14F-4D97-AF65-F5344CB8AC3E}">
        <p14:creationId xmlns:p14="http://schemas.microsoft.com/office/powerpoint/2010/main" val="374965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75" y="111124"/>
            <a:ext cx="9260840" cy="1325563"/>
          </a:xfrm>
        </p:spPr>
        <p:txBody>
          <a:bodyPr>
            <a:normAutofit/>
          </a:bodyPr>
          <a:lstStyle/>
          <a:p>
            <a:r>
              <a:rPr lang="en-US" sz="4000">
                <a:solidFill>
                  <a:srgbClr val="1F3864"/>
                </a:solidFill>
                <a:cs typeface="Roboto"/>
              </a:rPr>
              <a:t>Airway Obstruction: Trauma</a:t>
            </a:r>
          </a:p>
        </p:txBody>
      </p:sp>
      <p:graphicFrame>
        <p:nvGraphicFramePr>
          <p:cNvPr id="6" name="Table 5"/>
          <p:cNvGraphicFramePr>
            <a:graphicFrameLocks noGrp="1"/>
          </p:cNvGraphicFramePr>
          <p:nvPr/>
        </p:nvGraphicFramePr>
        <p:xfrm>
          <a:off x="201706" y="1344705"/>
          <a:ext cx="11818468" cy="4206240"/>
        </p:xfrm>
        <a:graphic>
          <a:graphicData uri="http://schemas.openxmlformats.org/drawingml/2006/table">
            <a:tbl>
              <a:tblPr firstRow="1" bandRow="1">
                <a:tableStyleId>{2D5ABB26-0587-4C30-8999-92F81FD0307C}</a:tableStyleId>
              </a:tblPr>
              <a:tblGrid>
                <a:gridCol w="5827057">
                  <a:extLst>
                    <a:ext uri="{9D8B030D-6E8A-4147-A177-3AD203B41FA5}">
                      <a16:colId xmlns:a16="http://schemas.microsoft.com/office/drawing/2014/main" val="20000"/>
                    </a:ext>
                  </a:extLst>
                </a:gridCol>
                <a:gridCol w="5991411">
                  <a:extLst>
                    <a:ext uri="{9D8B030D-6E8A-4147-A177-3AD203B41FA5}">
                      <a16:colId xmlns:a16="http://schemas.microsoft.com/office/drawing/2014/main" val="20001"/>
                    </a:ext>
                  </a:extLst>
                </a:gridCol>
              </a:tblGrid>
              <a:tr h="347962">
                <a:tc>
                  <a:txBody>
                    <a:bodyPr/>
                    <a:lstStyle/>
                    <a:p>
                      <a:pPr algn="ctr"/>
                      <a:r>
                        <a:rPr lang="en-US" sz="2400">
                          <a:latin typeface="Source Sans Pro"/>
                          <a:ea typeface="Source Sans Pro"/>
                          <a:cs typeface="Calibri"/>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Source Sans Pro"/>
                          <a:ea typeface="Source Sans Pro"/>
                          <a:cs typeface="Calibri"/>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16751">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latin typeface="Source Sans Pro"/>
                          <a:ea typeface="Source Sans Pro"/>
                          <a:cs typeface="Calibri"/>
                        </a:rPr>
                        <a:t>Neck </a:t>
                      </a:r>
                      <a:r>
                        <a:rPr lang="en-US" sz="2400" i="0" baseline="0" err="1">
                          <a:solidFill>
                            <a:schemeClr val="accent2"/>
                          </a:solidFill>
                          <a:latin typeface="Source Sans Pro"/>
                          <a:ea typeface="Source Sans Pro"/>
                          <a:cs typeface="Calibri"/>
                        </a:rPr>
                        <a:t>haematoma</a:t>
                      </a:r>
                      <a:endParaRPr lang="en-US" sz="2400" i="0" baseline="0">
                        <a:solidFill>
                          <a:schemeClr val="accent2"/>
                        </a:solidFill>
                        <a:latin typeface="Source Sans Pro"/>
                        <a:ea typeface="Source Sans Pro"/>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a:latin typeface="Source Sans Pro"/>
                          <a:ea typeface="Source Sans Pro"/>
                          <a:cs typeface="Calibri"/>
                        </a:rPr>
                        <a:t>Abnormal sounds from airway</a:t>
                      </a:r>
                    </a:p>
                    <a:p>
                      <a:pPr marL="914400" marR="0" lvl="1" indent="-457200" algn="l" rtl="0" eaLnBrk="1" fontAlgn="auto" latinLnBrk="0" hangingPunct="1">
                        <a:lnSpc>
                          <a:spcPct val="100000"/>
                        </a:lnSpc>
                        <a:spcBef>
                          <a:spcPts val="0"/>
                        </a:spcBef>
                        <a:spcAft>
                          <a:spcPts val="0"/>
                        </a:spcAft>
                        <a:buClrTx/>
                        <a:buSzTx/>
                        <a:buFont typeface="Arial" charset="0"/>
                        <a:buChar char="•"/>
                      </a:pPr>
                      <a:r>
                        <a:rPr lang="en-US" sz="2400" i="0">
                          <a:latin typeface="Source Sans Pro"/>
                          <a:ea typeface="Source Sans Pro"/>
                          <a:cs typeface="Calibri"/>
                        </a:rPr>
                        <a:t>Stridor, snoring, gurgling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a:latin typeface="Source Sans Pro"/>
                          <a:ea typeface="Source Sans Pro"/>
                          <a:cs typeface="Calibri"/>
                        </a:rPr>
                        <a:t>Change in voice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latin typeface="Source Sans Pro"/>
                          <a:ea typeface="Source Sans Pro"/>
                          <a:cs typeface="Calibri"/>
                        </a:rPr>
                        <a:t>Poor chest rise</a:t>
                      </a:r>
                    </a:p>
                    <a:p>
                      <a:pPr marL="457200" marR="0" lvl="0" indent="-457200" algn="l">
                        <a:lnSpc>
                          <a:spcPct val="100000"/>
                        </a:lnSpc>
                        <a:spcBef>
                          <a:spcPts val="0"/>
                        </a:spcBef>
                        <a:spcAft>
                          <a:spcPts val="0"/>
                        </a:spcAft>
                        <a:buClrTx/>
                        <a:buSzTx/>
                        <a:buFont typeface="Arial" charset="0"/>
                        <a:buChar char="•"/>
                      </a:pPr>
                      <a:endParaRPr lang="en-US" sz="2400" i="0" baseline="0">
                        <a:latin typeface="Source Sans Pro"/>
                        <a:ea typeface="Source Sans Pro"/>
                        <a:cs typeface="Calibri"/>
                      </a:endParaRPr>
                    </a:p>
                    <a:p>
                      <a:pPr marL="457200" marR="0" lvl="0" indent="-457200" algn="l">
                        <a:lnSpc>
                          <a:spcPct val="100000"/>
                        </a:lnSpc>
                        <a:spcBef>
                          <a:spcPts val="0"/>
                        </a:spcBef>
                        <a:spcAft>
                          <a:spcPts val="0"/>
                        </a:spcAft>
                        <a:buClrTx/>
                        <a:buSzTx/>
                        <a:buFont typeface="Arial" charset="0"/>
                        <a:buChar char="•"/>
                      </a:pPr>
                      <a:endParaRPr lang="en-US" sz="2400" i="0" baseline="0">
                        <a:latin typeface="Source Sans Pro"/>
                        <a:ea typeface="Source Sans Pro"/>
                        <a:cs typeface="Calibri"/>
                      </a:endParaRPr>
                    </a:p>
                    <a:p>
                      <a:pPr marL="457200" marR="0" lvl="0" indent="-457200" algn="l">
                        <a:lnSpc>
                          <a:spcPct val="100000"/>
                        </a:lnSpc>
                        <a:spcBef>
                          <a:spcPts val="0"/>
                        </a:spcBef>
                        <a:spcAft>
                          <a:spcPts val="0"/>
                        </a:spcAft>
                        <a:buClrTx/>
                        <a:buSzTx/>
                        <a:buFont typeface="Arial" charset="0"/>
                        <a:buChar char="•"/>
                      </a:pPr>
                      <a:endParaRPr lang="en-US" sz="2400" i="0" baseline="0">
                        <a:latin typeface="Source Sans Pro"/>
                        <a:ea typeface="Source Sans Pro"/>
                        <a:cs typeface="Calibri"/>
                      </a:endParaRPr>
                    </a:p>
                    <a:p>
                      <a:pPr marL="457200" marR="0" lvl="0" indent="-457200" algn="l">
                        <a:lnSpc>
                          <a:spcPct val="100000"/>
                        </a:lnSpc>
                        <a:spcBef>
                          <a:spcPts val="0"/>
                        </a:spcBef>
                        <a:spcAft>
                          <a:spcPts val="0"/>
                        </a:spcAft>
                        <a:buClrTx/>
                        <a:buSzTx/>
                        <a:buFont typeface="Arial" charset="0"/>
                        <a:buChar char="•"/>
                      </a:pPr>
                      <a:endParaRPr lang="en-US" sz="2400" i="0" baseline="0">
                        <a:latin typeface="Source Sans Pro"/>
                        <a:ea typeface="Source Sans Pro"/>
                        <a:cs typeface="Calibri"/>
                      </a:endParaRPr>
                    </a:p>
                    <a:p>
                      <a:pPr marL="457200" marR="0" lvl="0" indent="-457200" algn="l">
                        <a:lnSpc>
                          <a:spcPct val="100000"/>
                        </a:lnSpc>
                        <a:spcBef>
                          <a:spcPts val="0"/>
                        </a:spcBef>
                        <a:spcAft>
                          <a:spcPts val="0"/>
                        </a:spcAft>
                        <a:buClrTx/>
                        <a:buSzTx/>
                        <a:buFont typeface="Arial" charset="0"/>
                        <a:buChar char="•"/>
                      </a:pPr>
                      <a:endParaRPr lang="en-US" sz="2400" i="0" baseline="0">
                        <a:latin typeface="Source Sans Pro"/>
                        <a:ea typeface="Source Sans Pro"/>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a:solidFill>
                            <a:schemeClr val="tx1"/>
                          </a:solidFill>
                          <a:latin typeface="Source Sans Pro"/>
                          <a:ea typeface="Source Sans Pro"/>
                          <a:cs typeface="Calibri"/>
                        </a:rPr>
                        <a:t>SUCTION to remove any blood.</a:t>
                      </a:r>
                    </a:p>
                    <a:p>
                      <a:pPr marL="342900" lvl="0" indent="-342900">
                        <a:buFont typeface="Arial" charset="0"/>
                        <a:buChar char="•"/>
                      </a:pPr>
                      <a:r>
                        <a:rPr lang="en-US" sz="2400" baseline="0">
                          <a:solidFill>
                            <a:schemeClr val="tx1"/>
                          </a:solidFill>
                          <a:latin typeface="Source Sans Pro"/>
                          <a:ea typeface="Source Sans Pro"/>
                          <a:cs typeface="Calibri"/>
                        </a:rPr>
                        <a:t>Open airway using JAW THRUST.</a:t>
                      </a:r>
                    </a:p>
                    <a:p>
                      <a:pPr marL="342900" lvl="0" indent="-342900">
                        <a:buFont typeface="Arial" charset="0"/>
                        <a:buChar char="•"/>
                      </a:pPr>
                      <a:r>
                        <a:rPr lang="en-US" sz="2400" baseline="0">
                          <a:solidFill>
                            <a:schemeClr val="tx1"/>
                          </a:solidFill>
                          <a:latin typeface="Source Sans Pro"/>
                          <a:ea typeface="Source Sans Pro"/>
                          <a:cs typeface="Calibri"/>
                        </a:rPr>
                        <a:t>Place an OPA as needed.</a:t>
                      </a:r>
                    </a:p>
                    <a:p>
                      <a:pPr marL="800100" lvl="1" indent="-342900">
                        <a:buFont typeface="Arial" charset="0"/>
                        <a:buChar char="•"/>
                      </a:pPr>
                      <a:r>
                        <a:rPr lang="en-US" sz="2400" b="1" baseline="0">
                          <a:solidFill>
                            <a:schemeClr val="tx1"/>
                          </a:solidFill>
                          <a:latin typeface="Source Sans Pro"/>
                          <a:ea typeface="Source Sans Pro"/>
                          <a:cs typeface="Calibri"/>
                        </a:rPr>
                        <a:t>Do not use NPA with facial trauma</a:t>
                      </a:r>
                      <a:r>
                        <a:rPr lang="en-US" sz="2400" baseline="0">
                          <a:solidFill>
                            <a:schemeClr val="tx1"/>
                          </a:solidFill>
                          <a:latin typeface="Source Sans Pro"/>
                          <a:ea typeface="Source Sans Pro"/>
                          <a:cs typeface="Calibri"/>
                        </a:rPr>
                        <a:t> </a:t>
                      </a:r>
                    </a:p>
                    <a:p>
                      <a:pPr marL="342900" lvl="0" indent="-342900">
                        <a:buFont typeface="Arial" charset="0"/>
                        <a:buChar char="•"/>
                      </a:pPr>
                      <a:r>
                        <a:rPr lang="en-US" sz="2400" baseline="0">
                          <a:solidFill>
                            <a:schemeClr val="tx1"/>
                          </a:solidFill>
                          <a:latin typeface="Source Sans Pro"/>
                          <a:ea typeface="Source Sans Pro"/>
                          <a:cs typeface="Calibri"/>
                        </a:rPr>
                        <a:t>Maintain SPINE IMMOBILIZATION.</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baseline="0">
                          <a:solidFill>
                            <a:schemeClr val="tx1"/>
                          </a:solidFill>
                          <a:latin typeface="Source Sans Pro"/>
                          <a:ea typeface="Source Sans Pro"/>
                          <a:cs typeface="Calibri"/>
                        </a:rPr>
                        <a:t>Plan for </a:t>
                      </a:r>
                      <a:r>
                        <a:rPr lang="en-US" sz="2400" baseline="0">
                          <a:latin typeface="Source Sans Pro"/>
                          <a:ea typeface="Source Sans Pro"/>
                          <a:cs typeface="Calibri"/>
                        </a:rPr>
                        <a:t>HANDOVER/TRANSFER.</a:t>
                      </a:r>
                      <a:endParaRPr lang="en-US">
                        <a:latin typeface="Source Sans Pro"/>
                        <a:ea typeface="Source Sans Pro"/>
                      </a:endParaRPr>
                    </a:p>
                    <a:p>
                      <a:pPr marL="342900" lvl="0" indent="-342900">
                        <a:buFont typeface="Arial" charset="0"/>
                        <a:buChar char="•"/>
                      </a:pPr>
                      <a:endParaRPr lang="en-US" sz="2400" baseline="0">
                        <a:solidFill>
                          <a:schemeClr val="tx1"/>
                        </a:solidFill>
                        <a:latin typeface="Source Sans Pro" panose="020B0503030403020204" pitchFamily="34" charset="0"/>
                        <a:ea typeface="Source Sans Pro" panose="020B0503030403020204" pitchFamily="34" charset="0"/>
                        <a:cs typeface="Calibri"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Rectangle 2"/>
          <p:cNvSpPr/>
          <p:nvPr/>
        </p:nvSpPr>
        <p:spPr>
          <a:xfrm>
            <a:off x="344723" y="5526981"/>
            <a:ext cx="11847277"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1F3864"/>
                </a:solidFill>
                <a:effectLst/>
                <a:uLnTx/>
                <a:uFillTx/>
                <a:latin typeface="Source Sans Pro" panose="020B0503030403020204" pitchFamily="34" charset="0"/>
                <a:ea typeface="Source Sans Pro" panose="020B0503030403020204" pitchFamily="34" charset="0"/>
                <a:cs typeface="Calibri"/>
              </a:rPr>
              <a:t>In head/neck injuries obstruction can be from blood or due to the trauma itself.</a:t>
            </a:r>
            <a:endParaRPr lang="en-US" sz="2400" i="0" u="none" strike="noStrike" kern="1200" cap="none" spc="0" normalizeH="0" baseline="0" noProof="0">
              <a:ln>
                <a:noFill/>
              </a:ln>
              <a:solidFill>
                <a:srgbClr val="1F3864"/>
              </a:solidFill>
              <a:effectLst/>
              <a:uLnTx/>
              <a:uFillTx/>
              <a:latin typeface="Source Sans Pro" panose="020B0503030403020204" pitchFamily="34" charset="0"/>
              <a:ea typeface="Source Sans Pro" panose="020B050303040302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1F3864"/>
                </a:solidFill>
                <a:effectLst/>
                <a:uLnTx/>
                <a:uFillTx/>
                <a:latin typeface="Source Sans Pro" panose="020B0503030403020204" pitchFamily="34" charset="0"/>
                <a:ea typeface="Source Sans Pro" panose="020B0503030403020204" pitchFamily="34" charset="0"/>
                <a:cs typeface="Calibri"/>
              </a:rPr>
              <a:t>Penetrating wounds to neck cause obstruction from expanding hematoma.</a:t>
            </a:r>
            <a:endParaRPr lang="en-US" sz="2400" i="0" u="none" strike="noStrike" kern="1200" cap="none" spc="0" normalizeH="0" baseline="0" noProof="0">
              <a:ln>
                <a:noFill/>
              </a:ln>
              <a:solidFill>
                <a:srgbClr val="1F3864"/>
              </a:solidFill>
              <a:effectLst/>
              <a:uLnTx/>
              <a:uFillTx/>
              <a:latin typeface="Source Sans Pro" panose="020B0503030403020204" pitchFamily="34" charset="0"/>
              <a:ea typeface="Source Sans Pro" panose="020B0503030403020204" pitchFamily="34" charset="0"/>
              <a:cs typeface="Calibri"/>
            </a:endParaRPr>
          </a:p>
        </p:txBody>
      </p:sp>
      <p:pic>
        <p:nvPicPr>
          <p:cNvPr id="8" name="Picture 8">
            <a:extLst>
              <a:ext uri="{FF2B5EF4-FFF2-40B4-BE49-F238E27FC236}">
                <a16:creationId xmlns:a16="http://schemas.microsoft.com/office/drawing/2014/main" id="{3F50C6C7-514F-5FF2-4A2E-02F9EBC1A4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2663" y="3761261"/>
            <a:ext cx="1956881" cy="1347450"/>
          </a:xfrm>
          <a:prstGeom prst="rect">
            <a:avLst/>
          </a:prstGeom>
        </p:spPr>
      </p:pic>
      <p:pic>
        <p:nvPicPr>
          <p:cNvPr id="9" name="Google Shape;378;p34" descr="A picture containing icon&#10;&#10;Description automatically generated">
            <a:extLst>
              <a:ext uri="{FF2B5EF4-FFF2-40B4-BE49-F238E27FC236}">
                <a16:creationId xmlns:a16="http://schemas.microsoft.com/office/drawing/2014/main" id="{9253B31D-8378-5585-E583-F5C13F17956B}"/>
              </a:ext>
            </a:extLst>
          </p:cNvPr>
          <p:cNvPicPr preferRelativeResize="0"/>
          <p:nvPr/>
        </p:nvPicPr>
        <p:blipFill rotWithShape="1">
          <a:blip r:embed="rId4">
            <a:alphaModFix/>
          </a:blip>
          <a:srcRect/>
          <a:stretch/>
        </p:blipFill>
        <p:spPr>
          <a:xfrm>
            <a:off x="10111721" y="110555"/>
            <a:ext cx="1872737" cy="924775"/>
          </a:xfrm>
          <a:prstGeom prst="rect">
            <a:avLst/>
          </a:prstGeom>
          <a:noFill/>
          <a:ln>
            <a:noFill/>
          </a:ln>
        </p:spPr>
      </p:pic>
    </p:spTree>
    <p:extLst>
      <p:ext uri="{BB962C8B-B14F-4D97-AF65-F5344CB8AC3E}">
        <p14:creationId xmlns:p14="http://schemas.microsoft.com/office/powerpoint/2010/main" val="12580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2" name="Google Shape;82;p6">
            <a:extLst>
              <a:ext uri="{FF2B5EF4-FFF2-40B4-BE49-F238E27FC236}">
                <a16:creationId xmlns:a16="http://schemas.microsoft.com/office/drawing/2014/main" id="{00E0C28D-DE6C-F921-B9FB-FB6AEEC00BEB}"/>
              </a:ext>
            </a:extLst>
          </p:cNvPr>
          <p:cNvSpPr txBox="1"/>
          <p:nvPr/>
        </p:nvSpPr>
        <p:spPr>
          <a:xfrm>
            <a:off x="898089" y="3806497"/>
            <a:ext cx="10455711" cy="1938952"/>
          </a:xfrm>
          <a:prstGeom prst="rect">
            <a:avLst/>
          </a:prstGeom>
          <a:solidFill>
            <a:schemeClr val="accent2">
              <a:lumMod val="20000"/>
              <a:lumOff val="80000"/>
            </a:schemeClr>
          </a:solidFill>
          <a:ln>
            <a:solidFill>
              <a:schemeClr val="accent2">
                <a:lumMod val="20000"/>
                <a:lumOff val="80000"/>
              </a:schemeClr>
            </a:solid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r>
              <a:rPr lang="en-US" sz="2400" b="1">
                <a:solidFill>
                  <a:srgbClr val="203864"/>
                </a:solidFill>
                <a:latin typeface="Source Sans Pro"/>
                <a:ea typeface="Arial"/>
                <a:cs typeface="Arial"/>
              </a:rPr>
              <a:t>Goals</a:t>
            </a:r>
            <a:r>
              <a:rPr lang="en-US" sz="2400">
                <a:solidFill>
                  <a:srgbClr val="203864"/>
                </a:solidFill>
                <a:latin typeface="Source Sans Pro"/>
                <a:ea typeface="Arial"/>
                <a:cs typeface="Arial"/>
              </a:rPr>
              <a:t>:​</a:t>
            </a:r>
          </a:p>
          <a:p>
            <a:pPr rtl="0"/>
            <a:r>
              <a:rPr lang="en-US" sz="2400">
                <a:latin typeface="Source Sans Pro"/>
                <a:ea typeface="Arial"/>
                <a:cs typeface="Arial"/>
              </a:rPr>
              <a:t>​</a:t>
            </a:r>
          </a:p>
          <a:p>
            <a:pPr>
              <a:buChar char="•"/>
            </a:pPr>
            <a:r>
              <a:rPr lang="en-US" sz="2400">
                <a:latin typeface="Source Sans Pro"/>
              </a:rPr>
              <a:t>  </a:t>
            </a:r>
            <a:r>
              <a:rPr lang="en-US" sz="2400">
                <a:latin typeface="Source Sans Pro"/>
                <a:ea typeface="Arial"/>
                <a:cs typeface="Arial"/>
              </a:rPr>
              <a:t>Identify </a:t>
            </a:r>
            <a:r>
              <a:rPr lang="en-US" sz="2400" b="1">
                <a:solidFill>
                  <a:schemeClr val="tx1"/>
                </a:solidFill>
                <a:latin typeface="Source Sans Pro"/>
                <a:ea typeface="Arial"/>
                <a:cs typeface="Arial"/>
              </a:rPr>
              <a:t>life-threatening conditions</a:t>
            </a:r>
            <a:r>
              <a:rPr lang="en-US" sz="2400">
                <a:latin typeface="Source Sans Pro"/>
                <a:ea typeface="Arial"/>
                <a:cs typeface="Arial"/>
              </a:rPr>
              <a:t> rapidly​</a:t>
            </a:r>
          </a:p>
          <a:p>
            <a:pPr>
              <a:buChar char="•"/>
            </a:pPr>
            <a:r>
              <a:rPr lang="en-US" sz="2400">
                <a:latin typeface="Source Sans Pro"/>
              </a:rPr>
              <a:t>  </a:t>
            </a:r>
            <a:r>
              <a:rPr lang="en-US" sz="2400">
                <a:latin typeface="Source Sans Pro"/>
                <a:ea typeface="Arial"/>
                <a:cs typeface="Arial"/>
              </a:rPr>
              <a:t>Ensure the airway stays open​</a:t>
            </a:r>
          </a:p>
          <a:p>
            <a:pPr>
              <a:buChar char="•"/>
            </a:pPr>
            <a:r>
              <a:rPr lang="en-US" sz="2400">
                <a:latin typeface="Source Sans Pro"/>
              </a:rPr>
              <a:t>  </a:t>
            </a:r>
            <a:r>
              <a:rPr lang="en-US" sz="2400">
                <a:latin typeface="Source Sans Pro"/>
                <a:ea typeface="Arial"/>
                <a:cs typeface="Arial"/>
              </a:rPr>
              <a:t>Ensure</a:t>
            </a:r>
            <a:r>
              <a:rPr lang="en-US" sz="2400" b="1">
                <a:latin typeface="Source Sans Pro"/>
                <a:ea typeface="Arial"/>
                <a:cs typeface="Arial"/>
              </a:rPr>
              <a:t> </a:t>
            </a:r>
            <a:r>
              <a:rPr lang="en-US" sz="2400">
                <a:latin typeface="Source Sans Pro"/>
                <a:ea typeface="Arial"/>
                <a:cs typeface="Arial"/>
              </a:rPr>
              <a:t>breathing and circulation are adequate to deliver oxygen to the body ​</a:t>
            </a:r>
            <a:endParaRPr lang="en-US" sz="2400" b="1" i="0" u="none" strike="noStrike" cap="none">
              <a:solidFill>
                <a:schemeClr val="lt1"/>
              </a:solidFill>
              <a:latin typeface="Quattrocento Sans"/>
            </a:endParaRPr>
          </a:p>
        </p:txBody>
      </p:sp>
      <p:sp>
        <p:nvSpPr>
          <p:cNvPr id="113" name="Shape 113"/>
          <p:cNvSpPr txBox="1">
            <a:spLocks noGrp="1"/>
          </p:cNvSpPr>
          <p:nvPr>
            <p:ph type="title"/>
          </p:nvPr>
        </p:nvSpPr>
        <p:spPr/>
        <p:txBody>
          <a:bodyPr>
            <a:normAutofit/>
          </a:bodyPr>
          <a:lstStyle/>
          <a:p>
            <a:pPr lvl="0"/>
            <a:r>
              <a:rPr lang="en-US" sz="4000">
                <a:solidFill>
                  <a:schemeClr val="accent1">
                    <a:lumMod val="50000"/>
                  </a:schemeClr>
                </a:solidFill>
                <a:latin typeface="Source Sans Pro"/>
                <a:ea typeface="Source Sans Pro"/>
                <a:cs typeface="Roboto"/>
              </a:rPr>
              <a:t>Why the ABCDE approach?</a:t>
            </a:r>
          </a:p>
        </p:txBody>
      </p:sp>
      <p:sp>
        <p:nvSpPr>
          <p:cNvPr id="114" name="Shape 114"/>
          <p:cNvSpPr txBox="1">
            <a:spLocks noGrp="1"/>
          </p:cNvSpPr>
          <p:nvPr>
            <p:ph idx="1"/>
          </p:nvPr>
        </p:nvSpPr>
        <p:spPr>
          <a:xfrm>
            <a:off x="895494" y="1527700"/>
            <a:ext cx="10515600" cy="4351338"/>
          </a:xfrm>
          <a:noFill/>
          <a:ln>
            <a:noFill/>
          </a:ln>
        </p:spPr>
        <p:txBody>
          <a:bodyPr vert="horz" lIns="91440" tIns="45720" rIns="91440" bIns="45720" rtlCol="0" anchor="t">
            <a:noAutofit/>
          </a:bodyPr>
          <a:lstStyle/>
          <a:p>
            <a:r>
              <a:rPr lang="en-US" sz="2400">
                <a:latin typeface="Source Sans Pro"/>
                <a:ea typeface="Source Sans Pro"/>
                <a:cs typeface="Roboto"/>
                <a:sym typeface="Lato"/>
              </a:rPr>
              <a:t>Approach every patient in a systematic way</a:t>
            </a:r>
            <a:endParaRPr lang="en-US" sz="2400">
              <a:latin typeface="Source Sans Pro"/>
              <a:ea typeface="Source Sans Pro"/>
              <a:cs typeface="Roboto"/>
            </a:endParaRPr>
          </a:p>
          <a:p>
            <a:r>
              <a:rPr lang="en-US" sz="2400">
                <a:latin typeface="Source Sans Pro"/>
                <a:ea typeface="Source Sans Pro"/>
                <a:cs typeface="Roboto"/>
                <a:sym typeface="Lato"/>
              </a:rPr>
              <a:t>Recognize life-threatening conditions early</a:t>
            </a:r>
            <a:endParaRPr lang="en-US" sz="2400">
              <a:latin typeface="Source Sans Pro"/>
              <a:ea typeface="Source Sans Pro"/>
              <a:cs typeface="Roboto"/>
            </a:endParaRPr>
          </a:p>
          <a:p>
            <a:r>
              <a:rPr lang="en-US" sz="2400">
                <a:latin typeface="Source Sans Pro"/>
                <a:ea typeface="Source Sans Pro"/>
                <a:cs typeface="Roboto"/>
                <a:sym typeface="Lato"/>
              </a:rPr>
              <a:t>DO the most critical interventions first;  fix problems before moving on!</a:t>
            </a:r>
            <a:endParaRPr lang="en-US" sz="2400">
              <a:latin typeface="Source Sans Pro"/>
              <a:ea typeface="Source Sans Pro"/>
              <a:cs typeface="Roboto"/>
            </a:endParaRPr>
          </a:p>
          <a:p>
            <a:r>
              <a:rPr lang="en-US" sz="2400">
                <a:latin typeface="Source Sans Pro"/>
                <a:ea typeface="Source Sans Pro"/>
                <a:cs typeface="Roboto"/>
                <a:sym typeface="Lato"/>
              </a:rPr>
              <a:t>The ABCDE approach is very quick in a stable patient.</a:t>
            </a:r>
            <a:endParaRPr lang="en-US" sz="2400">
              <a:latin typeface="Source Sans Pro"/>
              <a:ea typeface="Source Sans Pro"/>
              <a:cs typeface="Roboto"/>
            </a:endParaRPr>
          </a:p>
          <a:p>
            <a:pPr marR="0" lvl="0" algn="l" defTabSz="914400">
              <a:spcAft>
                <a:spcPts val="0"/>
              </a:spcAft>
              <a:buClrTx/>
              <a:buSzTx/>
              <a:tabLst/>
              <a:defRPr/>
            </a:pPr>
            <a:endParaRPr lang="en-US" sz="2400"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009486848"/>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3569C783-F048-117D-3390-2A6FDEC793B3}"/>
              </a:ext>
            </a:extLst>
          </p:cNvPr>
          <p:cNvSpPr>
            <a:spLocks noGrp="1"/>
          </p:cNvSpPr>
          <p:nvPr>
            <p:ph idx="1"/>
          </p:nvPr>
        </p:nvSpPr>
        <p:spPr>
          <a:xfrm>
            <a:off x="811720" y="1629379"/>
            <a:ext cx="9357069" cy="4351338"/>
          </a:xfrm>
        </p:spPr>
        <p:txBody>
          <a:bodyPr>
            <a:normAutofit/>
          </a:bodyPr>
          <a:lstStyle/>
          <a:p>
            <a:pPr marL="0" lvl="0" indent="0">
              <a:lnSpc>
                <a:spcPct val="150000"/>
              </a:lnSpc>
              <a:spcBef>
                <a:spcPts val="0"/>
              </a:spcBef>
              <a:buClr>
                <a:schemeClr val="dk1"/>
              </a:buClr>
              <a:buSzPct val="25000"/>
              <a:buNone/>
            </a:pPr>
            <a:r>
              <a:rPr lang="en-US" sz="3200">
                <a:cs typeface="Calibri" charset="0"/>
                <a:sym typeface="Lato"/>
              </a:rPr>
              <a:t>For any abnormal airway sounds, REASSESS the airway frequently as partial obstruction might worsen to completely block the airway.</a:t>
            </a:r>
            <a:br>
              <a:rPr lang="en-US" sz="3200">
                <a:cs typeface="Calibri" charset="0"/>
                <a:sym typeface="Lato"/>
              </a:rPr>
            </a:br>
            <a:endParaRPr lang="en-US" sz="3200">
              <a:cs typeface="Calibri" charset="0"/>
            </a:endParaRPr>
          </a:p>
        </p:txBody>
      </p:sp>
      <p:sp>
        <p:nvSpPr>
          <p:cNvPr id="2" name="Rectangle 1">
            <a:extLst>
              <a:ext uri="{FF2B5EF4-FFF2-40B4-BE49-F238E27FC236}">
                <a16:creationId xmlns:a16="http://schemas.microsoft.com/office/drawing/2014/main" id="{4D7AF3C9-5650-C3B9-0470-B899E6ECF55B}"/>
              </a:ext>
            </a:extLst>
          </p:cNvPr>
          <p:cNvSpPr/>
          <p:nvPr/>
        </p:nvSpPr>
        <p:spPr>
          <a:xfrm>
            <a:off x="9274436" y="1544389"/>
            <a:ext cx="2301538"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pic>
        <p:nvPicPr>
          <p:cNvPr id="3" name="Picture 3">
            <a:extLst>
              <a:ext uri="{FF2B5EF4-FFF2-40B4-BE49-F238E27FC236}">
                <a16:creationId xmlns:a16="http://schemas.microsoft.com/office/drawing/2014/main" id="{9702CD93-2BB4-7FAA-C60F-551D45D5A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7911" y="3315507"/>
            <a:ext cx="2743200" cy="1913114"/>
          </a:xfrm>
          <a:prstGeom prst="rect">
            <a:avLst/>
          </a:prstGeom>
        </p:spPr>
      </p:pic>
    </p:spTree>
    <p:extLst>
      <p:ext uri="{BB962C8B-B14F-4D97-AF65-F5344CB8AC3E}">
        <p14:creationId xmlns:p14="http://schemas.microsoft.com/office/powerpoint/2010/main" val="3816511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BE5E9746-FFCD-42FE-5445-E4878DF3E747}"/>
              </a:ext>
            </a:extLst>
          </p:cNvPr>
          <p:cNvSpPr>
            <a:spLocks noGrp="1"/>
          </p:cNvSpPr>
          <p:nvPr>
            <p:ph type="title"/>
          </p:nvPr>
        </p:nvSpPr>
        <p:spPr>
          <a:xfrm>
            <a:off x="146058" y="2297"/>
            <a:ext cx="10515600" cy="1325563"/>
          </a:xfrm>
        </p:spPr>
        <p:txBody>
          <a:bodyPr>
            <a:normAutofit/>
          </a:bodyPr>
          <a:lstStyle/>
          <a:p>
            <a:r>
              <a:rPr lang="en-US" sz="3600">
                <a:solidFill>
                  <a:srgbClr val="1F3864"/>
                </a:solidFill>
              </a:rPr>
              <a:t>Breathing Conditions: Tension Pneumothorax </a:t>
            </a:r>
          </a:p>
        </p:txBody>
      </p:sp>
      <p:graphicFrame>
        <p:nvGraphicFramePr>
          <p:cNvPr id="6" name="Table 5">
            <a:extLst>
              <a:ext uri="{FF2B5EF4-FFF2-40B4-BE49-F238E27FC236}">
                <a16:creationId xmlns:a16="http://schemas.microsoft.com/office/drawing/2014/main" id="{C762CD51-BABF-E94D-F8E0-84FB139A963A}"/>
              </a:ext>
            </a:extLst>
          </p:cNvPr>
          <p:cNvGraphicFramePr>
            <a:graphicFrameLocks noGrp="1"/>
          </p:cNvGraphicFramePr>
          <p:nvPr/>
        </p:nvGraphicFramePr>
        <p:xfrm>
          <a:off x="226937" y="1220984"/>
          <a:ext cx="11819664" cy="4257040"/>
        </p:xfrm>
        <a:graphic>
          <a:graphicData uri="http://schemas.openxmlformats.org/drawingml/2006/table">
            <a:tbl>
              <a:tblPr firstRow="1" bandRow="1">
                <a:tableStyleId>{2D5ABB26-0587-4C30-8999-92F81FD0307C}</a:tableStyleId>
              </a:tblPr>
              <a:tblGrid>
                <a:gridCol w="5648959">
                  <a:extLst>
                    <a:ext uri="{9D8B030D-6E8A-4147-A177-3AD203B41FA5}">
                      <a16:colId xmlns:a16="http://schemas.microsoft.com/office/drawing/2014/main" val="20000"/>
                    </a:ext>
                  </a:extLst>
                </a:gridCol>
                <a:gridCol w="6170705">
                  <a:extLst>
                    <a:ext uri="{9D8B030D-6E8A-4147-A177-3AD203B41FA5}">
                      <a16:colId xmlns:a16="http://schemas.microsoft.com/office/drawing/2014/main" val="20001"/>
                    </a:ext>
                  </a:extLst>
                </a:gridCol>
              </a:tblGrid>
              <a:tr h="508000">
                <a:tc>
                  <a:txBody>
                    <a:bodyPr/>
                    <a:lstStyle/>
                    <a:p>
                      <a:pPr algn="ctr"/>
                      <a:r>
                        <a:rPr lang="en-US" sz="2400">
                          <a:solidFill>
                            <a:schemeClr val="tx1"/>
                          </a:solidFill>
                          <a:latin typeface="Source Sans Pro"/>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solidFill>
                            <a:schemeClr val="tx1"/>
                          </a:solidFill>
                          <a:latin typeface="Source Sans Pro"/>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10972">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b="0" i="0" baseline="0">
                          <a:solidFill>
                            <a:schemeClr val="accent2"/>
                          </a:solidFill>
                          <a:latin typeface="Source Sans Pro"/>
                          <a:ea typeface="Source Sans Pro"/>
                          <a:cs typeface="Roboto"/>
                        </a:rPr>
                        <a:t>Hypotension</a:t>
                      </a:r>
                      <a:r>
                        <a:rPr lang="en-US" sz="2400" b="0" i="1" baseline="0">
                          <a:solidFill>
                            <a:schemeClr val="accent2"/>
                          </a:solidFill>
                          <a:latin typeface="Source Sans Pro"/>
                          <a:ea typeface="Source Sans Pro"/>
                          <a:cs typeface="Roboto"/>
                        </a:rPr>
                        <a:t> </a:t>
                      </a:r>
                      <a:r>
                        <a:rPr lang="en-US" sz="2400" b="0" i="0" u="none" baseline="0">
                          <a:solidFill>
                            <a:schemeClr val="accent2"/>
                          </a:solidFill>
                          <a:latin typeface="Source Sans Pro"/>
                          <a:ea typeface="Source Sans Pro"/>
                          <a:cs typeface="Roboto"/>
                        </a:rPr>
                        <a:t>with </a:t>
                      </a:r>
                      <a:r>
                        <a:rPr lang="en-US" sz="2400" b="0" i="0" baseline="0">
                          <a:solidFill>
                            <a:schemeClr val="accent2"/>
                          </a:solidFill>
                          <a:latin typeface="Source Sans Pro"/>
                          <a:ea typeface="Source Sans Pro"/>
                          <a:cs typeface="Roboto"/>
                        </a:rPr>
                        <a:t>difficulty breathing </a:t>
                      </a:r>
                      <a:r>
                        <a:rPr lang="en-US" sz="2400" i="0" baseline="0">
                          <a:solidFill>
                            <a:schemeClr val="tx1"/>
                          </a:solidFill>
                          <a:latin typeface="Source Sans Pro"/>
                          <a:ea typeface="Source Sans Pro"/>
                          <a:cs typeface="Roboto"/>
                        </a:rPr>
                        <a:t>and any of the following:</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Distended neck veins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Absent breath sounds on affected side</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Hyperresonance with percussion on affected side</a:t>
                      </a:r>
                    </a:p>
                    <a:p>
                      <a:pPr marL="914400" marR="0" lvl="1" indent="-457200" algn="l" rtl="0" eaLnBrk="1" fontAlgn="auto" latinLnBrk="0" hangingPunct="1">
                        <a:lnSpc>
                          <a:spcPct val="100000"/>
                        </a:lnSpc>
                        <a:spcBef>
                          <a:spcPts val="0"/>
                        </a:spcBef>
                        <a:spcAft>
                          <a:spcPts val="0"/>
                        </a:spcAft>
                        <a:buClrTx/>
                        <a:buSzTx/>
                        <a:buFont typeface="Arial" charset="0"/>
                        <a:buChar char="•"/>
                      </a:pPr>
                      <a:r>
                        <a:rPr lang="en-US" sz="2400" i="0" baseline="0">
                          <a:solidFill>
                            <a:schemeClr val="tx1"/>
                          </a:solidFill>
                          <a:latin typeface="Source Sans Pro"/>
                          <a:ea typeface="Source Sans Pro"/>
                          <a:cs typeface="Roboto"/>
                        </a:rPr>
                        <a:t>May have tracheal shift </a:t>
                      </a:r>
                    </a:p>
                    <a:p>
                      <a:pPr marL="457200" marR="0" lvl="1" indent="0" algn="l">
                        <a:lnSpc>
                          <a:spcPct val="100000"/>
                        </a:lnSpc>
                        <a:spcBef>
                          <a:spcPts val="0"/>
                        </a:spcBef>
                        <a:spcAft>
                          <a:spcPts val="0"/>
                        </a:spcAft>
                        <a:buClrTx/>
                        <a:buSzTx/>
                        <a:buNone/>
                      </a:pPr>
                      <a:r>
                        <a:rPr lang="en-US" sz="2400" i="0" baseline="0">
                          <a:solidFill>
                            <a:schemeClr val="tx1"/>
                          </a:solidFill>
                          <a:latin typeface="Source Sans Pro"/>
                          <a:ea typeface="Source Sans Pro"/>
                          <a:cs typeface="Roboto"/>
                        </a:rPr>
                        <a:t>       away from affected side</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a:solidFill>
                            <a:schemeClr val="tx1"/>
                          </a:solidFill>
                          <a:latin typeface="Source Sans Pro"/>
                          <a:ea typeface="Source Sans Pro"/>
                          <a:cs typeface="Roboto"/>
                        </a:rPr>
                        <a:t>Perform NEEDLE DECOMPRESSION, give OXYGEN and IV FLUIDS</a:t>
                      </a:r>
                    </a:p>
                    <a:p>
                      <a:pPr marL="342900" lvl="0" indent="-342900">
                        <a:buFont typeface="Arial" charset="0"/>
                        <a:buChar char="•"/>
                      </a:pPr>
                      <a:endParaRPr lang="en-US" sz="2400" baseline="0">
                        <a:solidFill>
                          <a:schemeClr val="tx1"/>
                        </a:solidFill>
                        <a:latin typeface="Source Sans Pro"/>
                        <a:ea typeface="Source Sans Pro"/>
                        <a:cs typeface="Roboto"/>
                      </a:endParaRPr>
                    </a:p>
                    <a:p>
                      <a:pPr marL="342900" lvl="0" indent="-342900">
                        <a:buFont typeface="Arial" charset="0"/>
                        <a:buChar char="•"/>
                      </a:pPr>
                      <a:endParaRPr lang="en-US" sz="2400" baseline="0">
                        <a:solidFill>
                          <a:schemeClr val="tx1"/>
                        </a:solidFill>
                        <a:latin typeface="Source Sans Pro"/>
                        <a:ea typeface="Source Sans Pro"/>
                        <a:cs typeface="Roboto"/>
                      </a:endParaRPr>
                    </a:p>
                    <a:p>
                      <a:pPr marL="342900" lvl="0" indent="-342900">
                        <a:buFont typeface="Arial" charset="0"/>
                        <a:buChar char="•"/>
                      </a:pPr>
                      <a:endParaRPr lang="en-US" sz="2400" baseline="0">
                        <a:solidFill>
                          <a:schemeClr val="tx1"/>
                        </a:solidFill>
                        <a:latin typeface="Source Sans Pro"/>
                        <a:ea typeface="Source Sans Pro"/>
                        <a:cs typeface="Roboto"/>
                      </a:endParaRPr>
                    </a:p>
                    <a:p>
                      <a:pPr marL="342900" lvl="0" indent="-342900">
                        <a:buFont typeface="Arial" charset="0"/>
                        <a:buChar char="•"/>
                      </a:pPr>
                      <a:endParaRPr lang="en-US" sz="2400" baseline="0">
                        <a:solidFill>
                          <a:schemeClr val="tx1"/>
                        </a:solidFill>
                        <a:latin typeface="Source Sans Pro"/>
                        <a:ea typeface="Source Sans Pro"/>
                        <a:cs typeface="Roboto"/>
                      </a:endParaRPr>
                    </a:p>
                    <a:p>
                      <a:pPr marL="342900" lvl="0" indent="-342900">
                        <a:buFont typeface="Arial" charset="0"/>
                        <a:buChar char="•"/>
                      </a:pPr>
                      <a:endParaRPr lang="en-US" sz="2400" baseline="0">
                        <a:solidFill>
                          <a:schemeClr val="tx1"/>
                        </a:solidFill>
                        <a:latin typeface="Source Sans Pro"/>
                        <a:ea typeface="Source Sans Pro"/>
                        <a:cs typeface="Roboto"/>
                      </a:endParaRPr>
                    </a:p>
                    <a:p>
                      <a:pPr marL="342900" lvl="0" indent="-342900">
                        <a:buFont typeface="Arial" charset="0"/>
                        <a:buChar char="•"/>
                      </a:pPr>
                      <a:endParaRPr lang="en-US" sz="2400" baseline="0">
                        <a:solidFill>
                          <a:schemeClr val="tx1"/>
                        </a:solidFill>
                        <a:latin typeface="Source Sans Pro"/>
                        <a:ea typeface="Source Sans Pro"/>
                        <a:cs typeface="Roboto"/>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Arrange for urgent </a:t>
                      </a:r>
                      <a:r>
                        <a:rPr lang="en-US" sz="2400" b="0" baseline="0">
                          <a:solidFill>
                            <a:schemeClr val="tx1"/>
                          </a:solidFill>
                          <a:latin typeface="Source Sans Pro"/>
                          <a:ea typeface="Source Sans Pro"/>
                          <a:cs typeface="Roboto"/>
                        </a:rPr>
                        <a:t>chest tube.</a:t>
                      </a:r>
                      <a:endParaRPr lang="en-US" sz="2400" baseline="0">
                        <a:solidFill>
                          <a:schemeClr val="tx1"/>
                        </a:solidFill>
                        <a:latin typeface="Source Sans Pro"/>
                        <a:ea typeface="Source Sans Pro"/>
                        <a:cs typeface="Roboto"/>
                      </a:endParaRP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Plan for HANDOVER/TRANSFER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Rectangle 9">
            <a:extLst>
              <a:ext uri="{FF2B5EF4-FFF2-40B4-BE49-F238E27FC236}">
                <a16:creationId xmlns:a16="http://schemas.microsoft.com/office/drawing/2014/main" id="{39CCE9EF-D97A-EE1B-A7D1-AC8D167CC021}"/>
              </a:ext>
            </a:extLst>
          </p:cNvPr>
          <p:cNvSpPr/>
          <p:nvPr/>
        </p:nvSpPr>
        <p:spPr>
          <a:xfrm>
            <a:off x="2064559" y="5767455"/>
            <a:ext cx="7625806" cy="461665"/>
          </a:xfrm>
          <a:prstGeom prst="rect">
            <a:avLst/>
          </a:prstGeom>
        </p:spPr>
        <p:txBody>
          <a:bodyPr wrap="none" lIns="91440" tIns="45720" rIns="91440" bIns="45720" anchor="t">
            <a:spAutoFit/>
          </a:bodyPr>
          <a:lstStyle/>
          <a:p>
            <a:pPr>
              <a:defRPr/>
            </a:pPr>
            <a:r>
              <a:rPr kumimoji="0" lang="en-US" sz="2400" i="0" u="none" strike="noStrike" kern="1200" cap="none" spc="0" normalizeH="0" baseline="0" noProof="0">
                <a:ln>
                  <a:noFill/>
                </a:ln>
                <a:solidFill>
                  <a:srgbClr val="1F3864"/>
                </a:solidFill>
                <a:effectLst/>
                <a:uLnTx/>
                <a:uFillTx/>
                <a:latin typeface="Source Sans Pro"/>
                <a:ea typeface="Source Sans Pro"/>
                <a:cs typeface="Calibri"/>
              </a:rPr>
              <a:t>Any pneumothorax can become a tension pneumothorax.</a:t>
            </a:r>
            <a:r>
              <a:rPr lang="en-US" sz="2400" b="1">
                <a:solidFill>
                  <a:srgbClr val="1F3864"/>
                </a:solidFill>
                <a:latin typeface="Source Sans Pro"/>
                <a:ea typeface="Source Sans Pro"/>
                <a:cs typeface="Calibri"/>
              </a:rPr>
              <a:t> </a:t>
            </a:r>
            <a:endParaRPr kumimoji="0" lang="en-US" sz="2400" b="0" i="0" u="none" strike="noStrike" kern="1200" cap="none" spc="0" normalizeH="0" baseline="0" noProof="0">
              <a:ln>
                <a:noFill/>
              </a:ln>
              <a:solidFill>
                <a:srgbClr val="1F3864"/>
              </a:solidFill>
              <a:effectLst/>
              <a:uLnTx/>
              <a:uFillTx/>
              <a:latin typeface="Source Sans Pro"/>
              <a:ea typeface="Source Sans Pro"/>
              <a:cs typeface="Calibri" charset="0"/>
            </a:endParaRPr>
          </a:p>
        </p:txBody>
      </p:sp>
      <p:pic>
        <p:nvPicPr>
          <p:cNvPr id="3" name="Google Shape;379;p34" descr="Icon&#10;&#10;Description automatically generated">
            <a:extLst>
              <a:ext uri="{FF2B5EF4-FFF2-40B4-BE49-F238E27FC236}">
                <a16:creationId xmlns:a16="http://schemas.microsoft.com/office/drawing/2014/main" id="{048E58D8-E1D4-70A9-E5F3-A3CAAC74E8EF}"/>
              </a:ext>
            </a:extLst>
          </p:cNvPr>
          <p:cNvPicPr preferRelativeResize="0"/>
          <p:nvPr/>
        </p:nvPicPr>
        <p:blipFill rotWithShape="1">
          <a:blip r:embed="rId3">
            <a:alphaModFix/>
          </a:blip>
          <a:srcRect/>
          <a:stretch/>
        </p:blipFill>
        <p:spPr>
          <a:xfrm>
            <a:off x="10238249" y="41472"/>
            <a:ext cx="1864541" cy="1033057"/>
          </a:xfrm>
          <a:prstGeom prst="rect">
            <a:avLst/>
          </a:prstGeom>
          <a:noFill/>
          <a:ln>
            <a:noFill/>
          </a:ln>
        </p:spPr>
      </p:pic>
      <p:pic>
        <p:nvPicPr>
          <p:cNvPr id="11" name="Picture 12" descr="A picture containing text&#10;&#10;Description automatically generated">
            <a:extLst>
              <a:ext uri="{FF2B5EF4-FFF2-40B4-BE49-F238E27FC236}">
                <a16:creationId xmlns:a16="http://schemas.microsoft.com/office/drawing/2014/main" id="{C540A54A-1AD9-289E-AC23-7F4B238ED4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1693" y="2018553"/>
            <a:ext cx="2743200" cy="2492188"/>
          </a:xfrm>
          <a:prstGeom prst="rect">
            <a:avLst/>
          </a:prstGeom>
        </p:spPr>
      </p:pic>
    </p:spTree>
    <p:extLst>
      <p:ext uri="{BB962C8B-B14F-4D97-AF65-F5344CB8AC3E}">
        <p14:creationId xmlns:p14="http://schemas.microsoft.com/office/powerpoint/2010/main" val="482272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 y="43586"/>
            <a:ext cx="10515600" cy="1325563"/>
          </a:xfrm>
        </p:spPr>
        <p:txBody>
          <a:bodyPr>
            <a:normAutofit/>
          </a:bodyPr>
          <a:lstStyle/>
          <a:p>
            <a:r>
              <a:rPr lang="en-US" sz="3500">
                <a:solidFill>
                  <a:srgbClr val="1F3864"/>
                </a:solidFill>
              </a:rPr>
              <a:t>Breathing Conditions: Suspected Opiate Overdose</a:t>
            </a:r>
          </a:p>
        </p:txBody>
      </p:sp>
      <p:graphicFrame>
        <p:nvGraphicFramePr>
          <p:cNvPr id="6" name="Table 5"/>
          <p:cNvGraphicFramePr>
            <a:graphicFrameLocks noGrp="1"/>
          </p:cNvGraphicFramePr>
          <p:nvPr/>
        </p:nvGraphicFramePr>
        <p:xfrm>
          <a:off x="88554" y="1348738"/>
          <a:ext cx="11954652" cy="3566525"/>
        </p:xfrm>
        <a:graphic>
          <a:graphicData uri="http://schemas.openxmlformats.org/drawingml/2006/table">
            <a:tbl>
              <a:tblPr firstRow="1" bandRow="1">
                <a:tableStyleId>{2D5ABB26-0587-4C30-8999-92F81FD0307C}</a:tableStyleId>
              </a:tblPr>
              <a:tblGrid>
                <a:gridCol w="5955902">
                  <a:extLst>
                    <a:ext uri="{9D8B030D-6E8A-4147-A177-3AD203B41FA5}">
                      <a16:colId xmlns:a16="http://schemas.microsoft.com/office/drawing/2014/main" val="20000"/>
                    </a:ext>
                  </a:extLst>
                </a:gridCol>
                <a:gridCol w="5998750">
                  <a:extLst>
                    <a:ext uri="{9D8B030D-6E8A-4147-A177-3AD203B41FA5}">
                      <a16:colId xmlns:a16="http://schemas.microsoft.com/office/drawing/2014/main" val="20001"/>
                    </a:ext>
                  </a:extLst>
                </a:gridCol>
              </a:tblGrid>
              <a:tr h="565186">
                <a:tc>
                  <a:txBody>
                    <a:bodyPr/>
                    <a:lstStyle/>
                    <a:p>
                      <a:pPr algn="ctr"/>
                      <a:r>
                        <a:rPr lang="en-US" sz="2400">
                          <a:latin typeface="Source Sans Pro"/>
                          <a:ea typeface="Source Sans Pro"/>
                          <a:cs typeface="Calibri"/>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Source Sans Pro"/>
                          <a:ea typeface="Source Sans Pro"/>
                          <a:cs typeface="Calibri"/>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01339">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accent2"/>
                          </a:solidFill>
                          <a:latin typeface="Source Sans Pro"/>
                          <a:ea typeface="Source Sans Pro"/>
                          <a:cs typeface="Calibri"/>
                        </a:rPr>
                        <a:t>Slow respiratory rate </a:t>
                      </a:r>
                      <a:r>
                        <a:rPr lang="en-US" sz="2400" i="1" baseline="0">
                          <a:solidFill>
                            <a:schemeClr val="tx1"/>
                          </a:solidFill>
                          <a:latin typeface="Source Sans Pro"/>
                          <a:ea typeface="Source Sans Pro"/>
                          <a:cs typeface="Calibri"/>
                        </a:rPr>
                        <a:t>(</a:t>
                      </a:r>
                      <a:r>
                        <a:rPr lang="en-US" sz="2400" i="1" baseline="0" err="1">
                          <a:solidFill>
                            <a:schemeClr val="tx1"/>
                          </a:solidFill>
                          <a:latin typeface="Source Sans Pro"/>
                          <a:ea typeface="Source Sans Pro"/>
                          <a:cs typeface="Calibri"/>
                        </a:rPr>
                        <a:t>bradypnoea</a:t>
                      </a:r>
                      <a:r>
                        <a:rPr lang="en-US" sz="2400" i="1" baseline="0">
                          <a:solidFill>
                            <a:schemeClr val="tx1"/>
                          </a:solidFill>
                          <a:latin typeface="Source Sans Pro"/>
                          <a:ea typeface="Source Sans Pro"/>
                          <a:cs typeface="Calibri"/>
                        </a:rPr>
                        <a:t>)</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Calibri"/>
                        </a:rPr>
                        <a:t>Hypoxia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Calibri"/>
                        </a:rPr>
                        <a:t>Very small pupils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a:solidFill>
                            <a:schemeClr val="tx1"/>
                          </a:solidFill>
                          <a:latin typeface="Source Sans Pro"/>
                          <a:ea typeface="Source Sans Pro"/>
                          <a:cs typeface="Calibri"/>
                        </a:rPr>
                        <a:t>Give NALOXONE to reverse opioid medications.</a:t>
                      </a:r>
                    </a:p>
                    <a:p>
                      <a:pPr marL="342900" lvl="0" indent="-342900">
                        <a:buFont typeface="Arial" charset="0"/>
                        <a:buChar char="•"/>
                      </a:pPr>
                      <a:r>
                        <a:rPr lang="en-US" sz="2400" baseline="0">
                          <a:solidFill>
                            <a:schemeClr val="tx1"/>
                          </a:solidFill>
                          <a:latin typeface="Source Sans Pro"/>
                          <a:ea typeface="Source Sans Pro"/>
                          <a:cs typeface="Calibri"/>
                        </a:rPr>
                        <a:t>MONITOR closely; Naloxone may wear off before opiate.</a:t>
                      </a:r>
                    </a:p>
                    <a:p>
                      <a:pPr marL="342900" lvl="0" indent="-342900">
                        <a:buFont typeface="Arial" charset="0"/>
                        <a:buChar char="•"/>
                      </a:pPr>
                      <a:r>
                        <a:rPr lang="en-US" sz="2400" baseline="0">
                          <a:solidFill>
                            <a:schemeClr val="tx1"/>
                          </a:solidFill>
                          <a:latin typeface="Source Sans Pro"/>
                          <a:ea typeface="Source Sans Pro"/>
                          <a:cs typeface="Calibri"/>
                        </a:rPr>
                        <a:t>Give OXYGEN.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p:cNvSpPr/>
          <p:nvPr/>
        </p:nvSpPr>
        <p:spPr>
          <a:xfrm>
            <a:off x="746478" y="5189472"/>
            <a:ext cx="10012921" cy="830997"/>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rgbClr val="1F3864"/>
                </a:solidFill>
                <a:latin typeface="Source Sans Pro"/>
                <a:ea typeface="Source Sans Pro"/>
                <a:cs typeface="Calibri"/>
              </a:rPr>
              <a:t>Opioid</a:t>
            </a:r>
            <a:r>
              <a:rPr kumimoji="0" lang="en-US" sz="2400" i="0" u="none" strike="noStrike" kern="1200" cap="none" spc="0" normalizeH="0" baseline="0" noProof="0">
                <a:ln>
                  <a:noFill/>
                </a:ln>
                <a:solidFill>
                  <a:srgbClr val="1F3864"/>
                </a:solidFill>
                <a:effectLst/>
                <a:uLnTx/>
                <a:uFillTx/>
                <a:latin typeface="Source Sans Pro"/>
                <a:ea typeface="Source Sans Pro"/>
                <a:cs typeface="Calibri"/>
              </a:rPr>
              <a:t> drugs (such as morphine, pethidine, oxycodone and heroin) can decrease the body’s drive to breathe.</a:t>
            </a:r>
            <a:endParaRPr lang="en-US" sz="2400" i="0" u="none" strike="noStrike" kern="1200" cap="none" spc="0" normalizeH="0" baseline="0" noProof="0">
              <a:ln>
                <a:noFill/>
              </a:ln>
              <a:solidFill>
                <a:srgbClr val="1F3864"/>
              </a:solidFill>
              <a:effectLst/>
              <a:uLnTx/>
              <a:uFillTx/>
              <a:latin typeface="Source Sans Pro"/>
              <a:ea typeface="Source Sans Pro"/>
              <a:cs typeface="Calibri"/>
            </a:endParaRPr>
          </a:p>
        </p:txBody>
      </p:sp>
      <p:pic>
        <p:nvPicPr>
          <p:cNvPr id="3" name="Picture 3" descr="Logo, company name&#10;&#10;Description automatically generated">
            <a:extLst>
              <a:ext uri="{FF2B5EF4-FFF2-40B4-BE49-F238E27FC236}">
                <a16:creationId xmlns:a16="http://schemas.microsoft.com/office/drawing/2014/main" id="{5A4D483A-A259-6FD0-E77C-127A9A8A8E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2141" y="2973271"/>
            <a:ext cx="2743200" cy="1914204"/>
          </a:xfrm>
          <a:prstGeom prst="rect">
            <a:avLst/>
          </a:prstGeom>
        </p:spPr>
      </p:pic>
      <p:pic>
        <p:nvPicPr>
          <p:cNvPr id="7" name="Google Shape;379;p34" descr="Icon&#10;&#10;Description automatically generated">
            <a:extLst>
              <a:ext uri="{FF2B5EF4-FFF2-40B4-BE49-F238E27FC236}">
                <a16:creationId xmlns:a16="http://schemas.microsoft.com/office/drawing/2014/main" id="{AD0227EF-91CA-91D1-DDB2-5DD9E8C797A9}"/>
              </a:ext>
            </a:extLst>
          </p:cNvPr>
          <p:cNvPicPr preferRelativeResize="0"/>
          <p:nvPr/>
        </p:nvPicPr>
        <p:blipFill rotWithShape="1">
          <a:blip r:embed="rId4">
            <a:alphaModFix/>
          </a:blip>
          <a:srcRect/>
          <a:stretch/>
        </p:blipFill>
        <p:spPr>
          <a:xfrm>
            <a:off x="10238249" y="41472"/>
            <a:ext cx="1864541" cy="1033057"/>
          </a:xfrm>
          <a:prstGeom prst="rect">
            <a:avLst/>
          </a:prstGeom>
          <a:noFill/>
          <a:ln>
            <a:noFill/>
          </a:ln>
        </p:spPr>
      </p:pic>
      <p:sp>
        <p:nvSpPr>
          <p:cNvPr id="13" name="TextBox 12">
            <a:extLst>
              <a:ext uri="{FF2B5EF4-FFF2-40B4-BE49-F238E27FC236}">
                <a16:creationId xmlns:a16="http://schemas.microsoft.com/office/drawing/2014/main" id="{8293D07A-FFBE-A22D-AF6E-CCE7D3E6EB9D}"/>
              </a:ext>
            </a:extLst>
          </p:cNvPr>
          <p:cNvSpPr txBox="1"/>
          <p:nvPr/>
        </p:nvSpPr>
        <p:spPr>
          <a:xfrm>
            <a:off x="4507148" y="3056106"/>
            <a:ext cx="18158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SMALL PUPILS</a:t>
            </a:r>
            <a:endParaRPr lang="en-US"/>
          </a:p>
        </p:txBody>
      </p:sp>
    </p:spTree>
    <p:extLst>
      <p:ext uri="{BB962C8B-B14F-4D97-AF65-F5344CB8AC3E}">
        <p14:creationId xmlns:p14="http://schemas.microsoft.com/office/powerpoint/2010/main" val="2527483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18" y="38625"/>
            <a:ext cx="10515600" cy="1325563"/>
          </a:xfrm>
        </p:spPr>
        <p:txBody>
          <a:bodyPr>
            <a:normAutofit/>
          </a:bodyPr>
          <a:lstStyle/>
          <a:p>
            <a:r>
              <a:rPr lang="en-US" sz="4000">
                <a:solidFill>
                  <a:srgbClr val="1F3864"/>
                </a:solidFill>
                <a:cs typeface="Roboto"/>
              </a:rPr>
              <a:t>Breathing Conditions: Asthma/ COPD</a:t>
            </a:r>
          </a:p>
        </p:txBody>
      </p:sp>
      <p:graphicFrame>
        <p:nvGraphicFramePr>
          <p:cNvPr id="6" name="Table 5"/>
          <p:cNvGraphicFramePr>
            <a:graphicFrameLocks noGrp="1"/>
          </p:cNvGraphicFramePr>
          <p:nvPr/>
        </p:nvGraphicFramePr>
        <p:xfrm>
          <a:off x="121595" y="1264596"/>
          <a:ext cx="11873587" cy="3891069"/>
        </p:xfrm>
        <a:graphic>
          <a:graphicData uri="http://schemas.openxmlformats.org/drawingml/2006/table">
            <a:tbl>
              <a:tblPr firstRow="1" bandRow="1">
                <a:tableStyleId>{2D5ABB26-0587-4C30-8999-92F81FD0307C}</a:tableStyleId>
              </a:tblPr>
              <a:tblGrid>
                <a:gridCol w="5915515">
                  <a:extLst>
                    <a:ext uri="{9D8B030D-6E8A-4147-A177-3AD203B41FA5}">
                      <a16:colId xmlns:a16="http://schemas.microsoft.com/office/drawing/2014/main" val="20000"/>
                    </a:ext>
                  </a:extLst>
                </a:gridCol>
                <a:gridCol w="5958072">
                  <a:extLst>
                    <a:ext uri="{9D8B030D-6E8A-4147-A177-3AD203B41FA5}">
                      <a16:colId xmlns:a16="http://schemas.microsoft.com/office/drawing/2014/main" val="20001"/>
                    </a:ext>
                  </a:extLst>
                </a:gridCol>
              </a:tblGrid>
              <a:tr h="707466">
                <a:tc>
                  <a:txBody>
                    <a:bodyPr/>
                    <a:lstStyle/>
                    <a:p>
                      <a:pPr algn="ctr"/>
                      <a:r>
                        <a:rPr lang="en-US" sz="2400">
                          <a:latin typeface="Source Sans Pro"/>
                          <a:ea typeface="Source Sans Pro"/>
                          <a:cs typeface="Calibri"/>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Source Sans Pro"/>
                          <a:ea typeface="Source Sans Pro"/>
                          <a:cs typeface="Calibri"/>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83603">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Calibri"/>
                        </a:rPr>
                        <a:t>Wheezing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Calibri"/>
                        </a:rPr>
                        <a:t>Cough</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Calibri"/>
                        </a:rPr>
                        <a:t>Accessory muscle use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Calibri"/>
                        </a:rPr>
                        <a:t>May have history of asthma/COPD, allergies or smoking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a:solidFill>
                            <a:schemeClr val="tx1"/>
                          </a:solidFill>
                          <a:latin typeface="Source Sans Pro"/>
                          <a:ea typeface="Source Sans Pro"/>
                          <a:cs typeface="Calibri"/>
                        </a:rPr>
                        <a:t>Give SALBUTAMOL as soon as possible.</a:t>
                      </a:r>
                    </a:p>
                    <a:p>
                      <a:pPr marL="342900" lvl="0" indent="-342900">
                        <a:buFont typeface="Arial" charset="0"/>
                        <a:buChar char="•"/>
                      </a:pPr>
                      <a:r>
                        <a:rPr lang="en-US" sz="2400" baseline="0">
                          <a:solidFill>
                            <a:schemeClr val="tx1"/>
                          </a:solidFill>
                          <a:latin typeface="Source Sans Pro"/>
                          <a:ea typeface="Source Sans Pro"/>
                          <a:cs typeface="Calibri"/>
                        </a:rPr>
                        <a:t>Give OXYGEN if indicated.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p:cNvSpPr/>
          <p:nvPr/>
        </p:nvSpPr>
        <p:spPr>
          <a:xfrm>
            <a:off x="122454" y="5349739"/>
            <a:ext cx="10012921" cy="461665"/>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1F3864"/>
                </a:solidFill>
                <a:effectLst/>
                <a:uLnTx/>
                <a:uFillTx/>
                <a:latin typeface="Source Sans Pro" panose="020B0503030403020204" pitchFamily="34" charset="0"/>
                <a:ea typeface="Source Sans Pro" panose="020B0503030403020204" pitchFamily="34" charset="0"/>
                <a:cs typeface="Roboto"/>
              </a:rPr>
              <a:t>Asthma and COPD are conditions causing spasm in the lower airway.</a:t>
            </a:r>
          </a:p>
        </p:txBody>
      </p:sp>
      <p:pic>
        <p:nvPicPr>
          <p:cNvPr id="7" name="Google Shape;379;p34" descr="Icon&#10;&#10;Description automatically generated">
            <a:extLst>
              <a:ext uri="{FF2B5EF4-FFF2-40B4-BE49-F238E27FC236}">
                <a16:creationId xmlns:a16="http://schemas.microsoft.com/office/drawing/2014/main" id="{2EFC71E4-255D-E209-AB89-1701F362F7EB}"/>
              </a:ext>
            </a:extLst>
          </p:cNvPr>
          <p:cNvPicPr preferRelativeResize="0"/>
          <p:nvPr/>
        </p:nvPicPr>
        <p:blipFill rotWithShape="1">
          <a:blip r:embed="rId3">
            <a:alphaModFix/>
          </a:blip>
          <a:srcRect/>
          <a:stretch/>
        </p:blipFill>
        <p:spPr>
          <a:xfrm>
            <a:off x="10132866" y="41472"/>
            <a:ext cx="1864541" cy="1033057"/>
          </a:xfrm>
          <a:prstGeom prst="rect">
            <a:avLst/>
          </a:prstGeom>
          <a:noFill/>
          <a:ln>
            <a:noFill/>
          </a:ln>
        </p:spPr>
      </p:pic>
      <p:pic>
        <p:nvPicPr>
          <p:cNvPr id="11" name="Picture 11" descr="A picture containing icon&#10;&#10;Description automatically generated">
            <a:extLst>
              <a:ext uri="{FF2B5EF4-FFF2-40B4-BE49-F238E27FC236}">
                <a16:creationId xmlns:a16="http://schemas.microsoft.com/office/drawing/2014/main" id="{67DD877E-5045-D467-1403-07AE799C07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1719" y="2910188"/>
            <a:ext cx="2743200" cy="1913114"/>
          </a:xfrm>
          <a:prstGeom prst="rect">
            <a:avLst/>
          </a:prstGeom>
        </p:spPr>
      </p:pic>
    </p:spTree>
    <p:extLst>
      <p:ext uri="{BB962C8B-B14F-4D97-AF65-F5344CB8AC3E}">
        <p14:creationId xmlns:p14="http://schemas.microsoft.com/office/powerpoint/2010/main" val="2864337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02" y="154664"/>
            <a:ext cx="10515600" cy="1325563"/>
          </a:xfrm>
        </p:spPr>
        <p:txBody>
          <a:bodyPr>
            <a:normAutofit/>
          </a:bodyPr>
          <a:lstStyle/>
          <a:p>
            <a:r>
              <a:rPr lang="en-US" sz="4000">
                <a:solidFill>
                  <a:srgbClr val="1F3864"/>
                </a:solidFill>
              </a:rPr>
              <a:t>Breathing Conditions: </a:t>
            </a:r>
            <a:br>
              <a:rPr lang="en-US" sz="4000">
                <a:solidFill>
                  <a:srgbClr val="1F3864"/>
                </a:solidFill>
              </a:rPr>
            </a:br>
            <a:r>
              <a:rPr lang="en-US" sz="4000">
                <a:solidFill>
                  <a:srgbClr val="1F3864"/>
                </a:solidFill>
              </a:rPr>
              <a:t>Large Pleural Effusion/ </a:t>
            </a:r>
            <a:r>
              <a:rPr lang="en-US" sz="4000" err="1">
                <a:solidFill>
                  <a:srgbClr val="1F3864"/>
                </a:solidFill>
              </a:rPr>
              <a:t>Haemothorax</a:t>
            </a:r>
            <a:endParaRPr lang="en-US" sz="4000">
              <a:solidFill>
                <a:srgbClr val="1F3864"/>
              </a:solidFill>
            </a:endParaRPr>
          </a:p>
        </p:txBody>
      </p:sp>
      <p:graphicFrame>
        <p:nvGraphicFramePr>
          <p:cNvPr id="6" name="Table 5"/>
          <p:cNvGraphicFramePr>
            <a:graphicFrameLocks noGrp="1"/>
          </p:cNvGraphicFramePr>
          <p:nvPr/>
        </p:nvGraphicFramePr>
        <p:xfrm>
          <a:off x="197290" y="1504897"/>
          <a:ext cx="11819823" cy="4090340"/>
        </p:xfrm>
        <a:graphic>
          <a:graphicData uri="http://schemas.openxmlformats.org/drawingml/2006/table">
            <a:tbl>
              <a:tblPr firstRow="1" bandRow="1">
                <a:tableStyleId>{2D5ABB26-0587-4C30-8999-92F81FD0307C}</a:tableStyleId>
              </a:tblPr>
              <a:tblGrid>
                <a:gridCol w="5888729">
                  <a:extLst>
                    <a:ext uri="{9D8B030D-6E8A-4147-A177-3AD203B41FA5}">
                      <a16:colId xmlns:a16="http://schemas.microsoft.com/office/drawing/2014/main" val="20000"/>
                    </a:ext>
                  </a:extLst>
                </a:gridCol>
                <a:gridCol w="5931094">
                  <a:extLst>
                    <a:ext uri="{9D8B030D-6E8A-4147-A177-3AD203B41FA5}">
                      <a16:colId xmlns:a16="http://schemas.microsoft.com/office/drawing/2014/main" val="20001"/>
                    </a:ext>
                  </a:extLst>
                </a:gridCol>
              </a:tblGrid>
              <a:tr h="547201">
                <a:tc>
                  <a:txBody>
                    <a:bodyPr/>
                    <a:lstStyle/>
                    <a:p>
                      <a:pPr algn="ctr"/>
                      <a:r>
                        <a:rPr lang="en-US" sz="2400">
                          <a:latin typeface="Source Sans Pro"/>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Source Sans Pro"/>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43139">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Difficulty in breathing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Decreased breath sounds on affected side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Dull sounds with percussion on affected side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With large amount of fluid could have tracheal shift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a:solidFill>
                            <a:schemeClr val="tx1"/>
                          </a:solidFill>
                          <a:latin typeface="Source Sans Pro"/>
                          <a:ea typeface="Source Sans Pro"/>
                          <a:cs typeface="Roboto"/>
                        </a:rPr>
                        <a:t>Give OXYGEN.</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Plan for HANDOVER/TRANSFER.</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baseline="0">
                          <a:latin typeface="Source Sans Pro"/>
                          <a:ea typeface="Source Sans Pro"/>
                          <a:cs typeface="Roboto"/>
                        </a:rPr>
                        <a:t>Patient may need a </a:t>
                      </a:r>
                      <a:r>
                        <a:rPr lang="en-US" sz="2400" b="0" baseline="0">
                          <a:solidFill>
                            <a:schemeClr val="accent2"/>
                          </a:solidFill>
                          <a:latin typeface="Source Sans Pro"/>
                          <a:ea typeface="Source Sans Pro"/>
                          <a:cs typeface="Roboto"/>
                        </a:rPr>
                        <a:t>chest tube.</a:t>
                      </a:r>
                    </a:p>
                    <a:p>
                      <a:pPr marL="342900" lvl="0" indent="-342900">
                        <a:buFont typeface="Arial" charset="0"/>
                        <a:buChar char="•"/>
                      </a:pPr>
                      <a:endParaRPr lang="en-US" sz="2400" baseline="0">
                        <a:solidFill>
                          <a:schemeClr val="tx1"/>
                        </a:solidFill>
                        <a:latin typeface="Source Sans Pro" panose="020B0503030403020204" pitchFamily="34" charset="0"/>
                        <a:ea typeface="Source Sans Pro" panose="020B0503030403020204" pitchFamily="34"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Rectangle 8"/>
          <p:cNvSpPr/>
          <p:nvPr/>
        </p:nvSpPr>
        <p:spPr>
          <a:xfrm>
            <a:off x="1218684" y="5638954"/>
            <a:ext cx="9129652" cy="769441"/>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a:ln>
                  <a:noFill/>
                </a:ln>
                <a:solidFill>
                  <a:srgbClr val="1F3864"/>
                </a:solidFill>
                <a:effectLst/>
                <a:uLnTx/>
                <a:uFillTx/>
                <a:latin typeface="Source Sans Pro" panose="020B0503030403020204" pitchFamily="34" charset="0"/>
                <a:ea typeface="Source Sans Pro" panose="020B0503030403020204" pitchFamily="34" charset="0"/>
                <a:cs typeface="Roboto"/>
              </a:rPr>
              <a:t>Pleural effusion occurs when fluid builds up in the space between the lung and the chest wall or diaphragm limiting the expansion of the lungs.</a:t>
            </a:r>
            <a:endParaRPr lang="en-US" sz="2200" i="0" u="none" strike="noStrike" kern="1200" cap="none" spc="0" normalizeH="0" baseline="0" noProof="0">
              <a:ln>
                <a:noFill/>
              </a:ln>
              <a:solidFill>
                <a:srgbClr val="1F3864"/>
              </a:solidFill>
              <a:effectLst/>
              <a:uLnTx/>
              <a:uFillTx/>
              <a:latin typeface="Source Sans Pro" panose="020B0503030403020204" pitchFamily="34" charset="0"/>
              <a:ea typeface="Source Sans Pro" panose="020B0503030403020204" pitchFamily="34" charset="0"/>
              <a:cs typeface="Roboto"/>
            </a:endParaRPr>
          </a:p>
        </p:txBody>
      </p:sp>
      <p:pic>
        <p:nvPicPr>
          <p:cNvPr id="5" name="Picture 6" descr="A picture containing text&#10;&#10;Description automatically generated">
            <a:extLst>
              <a:ext uri="{FF2B5EF4-FFF2-40B4-BE49-F238E27FC236}">
                <a16:creationId xmlns:a16="http://schemas.microsoft.com/office/drawing/2014/main" id="{7E06BDE4-E756-7D84-E41F-AD184C6595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3887" y="3427242"/>
            <a:ext cx="1585877" cy="1655234"/>
          </a:xfrm>
          <a:prstGeom prst="rect">
            <a:avLst/>
          </a:prstGeom>
        </p:spPr>
      </p:pic>
      <p:pic>
        <p:nvPicPr>
          <p:cNvPr id="12" name="Google Shape;379;p34" descr="Icon&#10;&#10;Description automatically generated">
            <a:extLst>
              <a:ext uri="{FF2B5EF4-FFF2-40B4-BE49-F238E27FC236}">
                <a16:creationId xmlns:a16="http://schemas.microsoft.com/office/drawing/2014/main" id="{9BF40AEF-2D39-3D36-7BA9-B53EE1EFBDEE}"/>
              </a:ext>
            </a:extLst>
          </p:cNvPr>
          <p:cNvPicPr preferRelativeResize="0"/>
          <p:nvPr/>
        </p:nvPicPr>
        <p:blipFill rotWithShape="1">
          <a:blip r:embed="rId4">
            <a:alphaModFix/>
          </a:blip>
          <a:srcRect/>
          <a:stretch/>
        </p:blipFill>
        <p:spPr>
          <a:xfrm>
            <a:off x="10238249" y="41472"/>
            <a:ext cx="1864541" cy="1033057"/>
          </a:xfrm>
          <a:prstGeom prst="rect">
            <a:avLst/>
          </a:prstGeom>
          <a:noFill/>
          <a:ln>
            <a:noFill/>
          </a:ln>
        </p:spPr>
      </p:pic>
    </p:spTree>
    <p:extLst>
      <p:ext uri="{BB962C8B-B14F-4D97-AF65-F5344CB8AC3E}">
        <p14:creationId xmlns:p14="http://schemas.microsoft.com/office/powerpoint/2010/main" val="1349987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25" y="90116"/>
            <a:ext cx="9403080" cy="1325563"/>
          </a:xfrm>
        </p:spPr>
        <p:txBody>
          <a:bodyPr>
            <a:normAutofit/>
          </a:bodyPr>
          <a:lstStyle/>
          <a:p>
            <a:r>
              <a:rPr lang="en-US" sz="4000">
                <a:solidFill>
                  <a:srgbClr val="1F3864"/>
                </a:solidFill>
              </a:rPr>
              <a:t>Circulation Conditions: Pulselessness</a:t>
            </a:r>
          </a:p>
        </p:txBody>
      </p:sp>
      <p:graphicFrame>
        <p:nvGraphicFramePr>
          <p:cNvPr id="6" name="Table 5"/>
          <p:cNvGraphicFramePr>
            <a:graphicFrameLocks noGrp="1"/>
          </p:cNvGraphicFramePr>
          <p:nvPr/>
        </p:nvGraphicFramePr>
        <p:xfrm>
          <a:off x="237469" y="1614205"/>
          <a:ext cx="11664747" cy="1786403"/>
        </p:xfrm>
        <a:graphic>
          <a:graphicData uri="http://schemas.openxmlformats.org/drawingml/2006/table">
            <a:tbl>
              <a:tblPr firstRow="1" bandRow="1">
                <a:tableStyleId>{2D5ABB26-0587-4C30-8999-92F81FD0307C}</a:tableStyleId>
              </a:tblPr>
              <a:tblGrid>
                <a:gridCol w="5811468">
                  <a:extLst>
                    <a:ext uri="{9D8B030D-6E8A-4147-A177-3AD203B41FA5}">
                      <a16:colId xmlns:a16="http://schemas.microsoft.com/office/drawing/2014/main" val="20000"/>
                    </a:ext>
                  </a:extLst>
                </a:gridCol>
                <a:gridCol w="5853279">
                  <a:extLst>
                    <a:ext uri="{9D8B030D-6E8A-4147-A177-3AD203B41FA5}">
                      <a16:colId xmlns:a16="http://schemas.microsoft.com/office/drawing/2014/main" val="20001"/>
                    </a:ext>
                  </a:extLst>
                </a:gridCol>
              </a:tblGrid>
              <a:tr h="393179">
                <a:tc>
                  <a:txBody>
                    <a:bodyPr/>
                    <a:lstStyle/>
                    <a:p>
                      <a:pPr algn="ctr"/>
                      <a:r>
                        <a:rPr lang="en-US" sz="2400">
                          <a:latin typeface="Source Sans Pro"/>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Source Sans Pro"/>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29203">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No pulse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Unconscious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Not breathing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a:solidFill>
                            <a:schemeClr val="tx1"/>
                          </a:solidFill>
                          <a:latin typeface="Source Sans Pro"/>
                          <a:ea typeface="Source Sans Pro"/>
                          <a:cs typeface="Roboto"/>
                        </a:rPr>
                        <a:t>Follow relevant CPR PROTOCOLS.</a:t>
                      </a:r>
                    </a:p>
                    <a:p>
                      <a:pPr marL="342900" lvl="0" indent="-342900">
                        <a:buFont typeface="Arial" charset="0"/>
                        <a:buChar char="•"/>
                      </a:pPr>
                      <a:endParaRPr lang="en-US" sz="2400" baseline="0">
                        <a:solidFill>
                          <a:schemeClr val="tx1"/>
                        </a:solidFill>
                        <a:latin typeface="Source Sans Pro" panose="020B0503030403020204" pitchFamily="34" charset="0"/>
                        <a:ea typeface="Source Sans Pro" panose="020B0503030403020204" pitchFamily="34"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3" descr="A picture containing text&#10;&#10;Description automatically generated">
            <a:extLst>
              <a:ext uri="{FF2B5EF4-FFF2-40B4-BE49-F238E27FC236}">
                <a16:creationId xmlns:a16="http://schemas.microsoft.com/office/drawing/2014/main" id="{163E7C6E-4B97-E42F-1C27-960028BC7C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465" y="3635986"/>
            <a:ext cx="4097640" cy="2855135"/>
          </a:xfrm>
          <a:prstGeom prst="rect">
            <a:avLst/>
          </a:prstGeom>
        </p:spPr>
      </p:pic>
      <p:pic>
        <p:nvPicPr>
          <p:cNvPr id="7" name="Google Shape;380;p34" descr="A picture containing icon&#10;&#10;Description automatically generated">
            <a:extLst>
              <a:ext uri="{FF2B5EF4-FFF2-40B4-BE49-F238E27FC236}">
                <a16:creationId xmlns:a16="http://schemas.microsoft.com/office/drawing/2014/main" id="{5825CD0D-115B-89DF-AC81-E78C9E8A12E3}"/>
              </a:ext>
            </a:extLst>
          </p:cNvPr>
          <p:cNvPicPr preferRelativeResize="0"/>
          <p:nvPr/>
        </p:nvPicPr>
        <p:blipFill rotWithShape="1">
          <a:blip r:embed="rId4">
            <a:alphaModFix/>
          </a:blip>
          <a:srcRect/>
          <a:stretch/>
        </p:blipFill>
        <p:spPr>
          <a:xfrm>
            <a:off x="10261890" y="90109"/>
            <a:ext cx="1849481" cy="974726"/>
          </a:xfrm>
          <a:prstGeom prst="rect">
            <a:avLst/>
          </a:prstGeom>
          <a:noFill/>
          <a:ln>
            <a:noFill/>
          </a:ln>
        </p:spPr>
      </p:pic>
    </p:spTree>
    <p:extLst>
      <p:ext uri="{BB962C8B-B14F-4D97-AF65-F5344CB8AC3E}">
        <p14:creationId xmlns:p14="http://schemas.microsoft.com/office/powerpoint/2010/main" val="3826644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 y="338"/>
            <a:ext cx="9403080" cy="1325563"/>
          </a:xfrm>
        </p:spPr>
        <p:txBody>
          <a:bodyPr>
            <a:normAutofit/>
          </a:bodyPr>
          <a:lstStyle/>
          <a:p>
            <a:r>
              <a:rPr lang="en-US" sz="4000">
                <a:solidFill>
                  <a:srgbClr val="1F3864"/>
                </a:solidFill>
              </a:rPr>
              <a:t>Circulation Conditions: Shock</a:t>
            </a:r>
          </a:p>
        </p:txBody>
      </p:sp>
      <p:graphicFrame>
        <p:nvGraphicFramePr>
          <p:cNvPr id="6" name="Table 5"/>
          <p:cNvGraphicFramePr>
            <a:graphicFrameLocks noGrp="1"/>
          </p:cNvGraphicFramePr>
          <p:nvPr/>
        </p:nvGraphicFramePr>
        <p:xfrm>
          <a:off x="183529" y="1269156"/>
          <a:ext cx="11873587" cy="4206240"/>
        </p:xfrm>
        <a:graphic>
          <a:graphicData uri="http://schemas.openxmlformats.org/drawingml/2006/table">
            <a:tbl>
              <a:tblPr firstRow="1" bandRow="1">
                <a:tableStyleId>{2D5ABB26-0587-4C30-8999-92F81FD0307C}</a:tableStyleId>
              </a:tblPr>
              <a:tblGrid>
                <a:gridCol w="5915515">
                  <a:extLst>
                    <a:ext uri="{9D8B030D-6E8A-4147-A177-3AD203B41FA5}">
                      <a16:colId xmlns:a16="http://schemas.microsoft.com/office/drawing/2014/main" val="20000"/>
                    </a:ext>
                  </a:extLst>
                </a:gridCol>
                <a:gridCol w="5958072">
                  <a:extLst>
                    <a:ext uri="{9D8B030D-6E8A-4147-A177-3AD203B41FA5}">
                      <a16:colId xmlns:a16="http://schemas.microsoft.com/office/drawing/2014/main" val="20001"/>
                    </a:ext>
                  </a:extLst>
                </a:gridCol>
              </a:tblGrid>
              <a:tr h="383637">
                <a:tc>
                  <a:txBody>
                    <a:bodyPr/>
                    <a:lstStyle/>
                    <a:p>
                      <a:pPr algn="ctr"/>
                      <a:r>
                        <a:rPr lang="en-US" sz="2400">
                          <a:latin typeface="Source Sans Pro"/>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Source Sans Pro"/>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56801">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Rapid heart rate (tachycardia)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Rapid breathing (tachypnoea)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Pale and cool skin</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Capillary refill &gt;3 seconds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Sweating (diaphoresis)</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a:solidFill>
                            <a:schemeClr val="tx1"/>
                          </a:solidFill>
                          <a:latin typeface="Source Sans Pro"/>
                          <a:ea typeface="Source Sans Pro"/>
                          <a:cs typeface="Roboto"/>
                        </a:rPr>
                        <a:t>May have: </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Dizziness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Confusion</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Altered mental status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Hypotension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a:solidFill>
                            <a:schemeClr val="tx1"/>
                          </a:solidFill>
                          <a:latin typeface="Source Sans Pro"/>
                          <a:ea typeface="Source Sans Pro"/>
                          <a:cs typeface="Roboto"/>
                        </a:rPr>
                        <a:t>LAY FLAT if tolerated.</a:t>
                      </a:r>
                    </a:p>
                    <a:p>
                      <a:pPr marL="342900" lvl="0" indent="-342900">
                        <a:buFont typeface="Arial" charset="0"/>
                        <a:buChar char="•"/>
                      </a:pPr>
                      <a:r>
                        <a:rPr lang="en-US" sz="2400" baseline="0">
                          <a:solidFill>
                            <a:schemeClr val="tx1"/>
                          </a:solidFill>
                          <a:latin typeface="Source Sans Pro"/>
                          <a:ea typeface="Source Sans Pro"/>
                          <a:cs typeface="Roboto"/>
                        </a:rPr>
                        <a:t>Give OXYGEN.</a:t>
                      </a:r>
                    </a:p>
                    <a:p>
                      <a:pPr marL="342900" lvl="0" indent="-342900">
                        <a:buFont typeface="Arial" charset="0"/>
                        <a:buChar char="•"/>
                      </a:pPr>
                      <a:r>
                        <a:rPr lang="en-US" sz="2400" baseline="0">
                          <a:solidFill>
                            <a:schemeClr val="tx1"/>
                          </a:solidFill>
                          <a:latin typeface="Source Sans Pro"/>
                          <a:ea typeface="Source Sans Pro"/>
                          <a:cs typeface="Roboto"/>
                        </a:rPr>
                        <a:t>STOP and CONTROL any bleeding.</a:t>
                      </a:r>
                    </a:p>
                    <a:p>
                      <a:pPr marL="342900" lvl="0" indent="-342900">
                        <a:buFont typeface="Arial" charset="0"/>
                        <a:buChar char="•"/>
                      </a:pPr>
                      <a:r>
                        <a:rPr lang="en-US" sz="2400" baseline="0">
                          <a:solidFill>
                            <a:schemeClr val="tx1"/>
                          </a:solidFill>
                          <a:latin typeface="Source Sans Pro"/>
                          <a:ea typeface="Source Sans Pro"/>
                          <a:cs typeface="Roboto"/>
                        </a:rPr>
                        <a:t>Give IV FLUIDS.</a:t>
                      </a:r>
                    </a:p>
                    <a:p>
                      <a:pPr marL="342900" lvl="0" indent="-342900">
                        <a:buFont typeface="Arial" charset="0"/>
                        <a:buChar char="•"/>
                      </a:pPr>
                      <a:endParaRPr lang="en-US" sz="2400" baseline="0">
                        <a:solidFill>
                          <a:schemeClr val="tx1"/>
                        </a:solidFill>
                        <a:latin typeface="Source Sans Pro"/>
                        <a:ea typeface="Source Sans Pro"/>
                        <a:cs typeface="Roboto"/>
                      </a:endParaRPr>
                    </a:p>
                    <a:p>
                      <a:pPr marL="342900" lvl="0" indent="-342900">
                        <a:buFont typeface="Arial" charset="0"/>
                        <a:buChar char="•"/>
                      </a:pPr>
                      <a:endParaRPr lang="en-US" sz="2400" baseline="0">
                        <a:solidFill>
                          <a:schemeClr val="tx1"/>
                        </a:solidFill>
                        <a:latin typeface="Source Sans Pro"/>
                        <a:ea typeface="Source Sans Pro"/>
                        <a:cs typeface="Roboto"/>
                      </a:endParaRPr>
                    </a:p>
                    <a:p>
                      <a:pPr marL="342900" lvl="0" indent="-342900">
                        <a:buFont typeface="Arial" charset="0"/>
                        <a:buChar char="•"/>
                      </a:pPr>
                      <a:endParaRPr lang="en-US" sz="2400" baseline="0">
                        <a:solidFill>
                          <a:schemeClr val="tx1"/>
                        </a:solidFill>
                        <a:latin typeface="Source Sans Pro"/>
                        <a:ea typeface="Source Sans Pro"/>
                        <a:cs typeface="Roboto"/>
                      </a:endParaRPr>
                    </a:p>
                    <a:p>
                      <a:pPr marL="342900" lvl="0" indent="-342900">
                        <a:buFont typeface="Arial" charset="0"/>
                        <a:buChar char="•"/>
                      </a:pPr>
                      <a:endParaRPr lang="en-US" sz="2400" baseline="0">
                        <a:solidFill>
                          <a:schemeClr val="tx1"/>
                        </a:solidFill>
                        <a:latin typeface="Source Sans Pro"/>
                        <a:ea typeface="Source Sans Pro"/>
                        <a:cs typeface="Roboto"/>
                      </a:endParaRPr>
                    </a:p>
                    <a:p>
                      <a:pPr marL="342900" lvl="0" indent="-342900">
                        <a:buFont typeface="Arial" charset="0"/>
                        <a:buChar char="•"/>
                      </a:pPr>
                      <a:r>
                        <a:rPr lang="en-US" sz="2400" baseline="0">
                          <a:solidFill>
                            <a:schemeClr val="tx1"/>
                          </a:solidFill>
                          <a:latin typeface="Source Sans Pro"/>
                          <a:ea typeface="Source Sans Pro"/>
                          <a:cs typeface="Roboto"/>
                        </a:rPr>
                        <a:t>If sign of infection </a:t>
                      </a:r>
                      <a:r>
                        <a:rPr lang="en-US" sz="2000" b="0" i="0" u="none" strike="noStrike" baseline="0" noProof="0">
                          <a:solidFill>
                            <a:srgbClr val="000000"/>
                          </a:solidFill>
                          <a:latin typeface="Wingdings"/>
                          <a:sym typeface="Wingdings"/>
                        </a:rPr>
                        <a:t></a:t>
                      </a:r>
                      <a:r>
                        <a:rPr lang="en-US" sz="2000" b="0" i="0" u="none" strike="noStrike" baseline="0" noProof="0">
                          <a:solidFill>
                            <a:srgbClr val="000000"/>
                          </a:solidFill>
                          <a:latin typeface="Source Sans Pro"/>
                        </a:rPr>
                        <a:t> </a:t>
                      </a:r>
                      <a:r>
                        <a:rPr lang="en-US" sz="2400" b="0" i="0" u="none" strike="noStrike" baseline="0" noProof="0">
                          <a:solidFill>
                            <a:srgbClr val="000000"/>
                          </a:solidFill>
                          <a:latin typeface="Source Sans Pro"/>
                        </a:rPr>
                        <a:t>give</a:t>
                      </a:r>
                      <a:r>
                        <a:rPr lang="en-US" sz="2000" b="0" i="0" u="none" strike="noStrike" baseline="0" noProof="0">
                          <a:solidFill>
                            <a:srgbClr val="000000"/>
                          </a:solidFill>
                          <a:latin typeface="Source Sans Pro"/>
                        </a:rPr>
                        <a:t> </a:t>
                      </a:r>
                      <a:r>
                        <a:rPr lang="en-US" sz="2400" baseline="0">
                          <a:solidFill>
                            <a:schemeClr val="tx1"/>
                          </a:solidFill>
                          <a:latin typeface="Source Sans Pro"/>
                          <a:ea typeface="Source Sans Pro"/>
                          <a:cs typeface="Roboto"/>
                        </a:rPr>
                        <a:t>ANTIBIOTICS.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Plan for HANDOVER/TRANSFER.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p:cNvSpPr/>
          <p:nvPr/>
        </p:nvSpPr>
        <p:spPr>
          <a:xfrm>
            <a:off x="110865" y="5718960"/>
            <a:ext cx="11072553" cy="830997"/>
          </a:xfrm>
          <a:prstGeom prst="rect">
            <a:avLst/>
          </a:prstGeom>
        </p:spPr>
        <p:txBody>
          <a:bodyPr wrap="square" lIns="91440" tIns="45720" rIns="91440" bIns="45720" anchor="t">
            <a:spAutoFit/>
          </a:bodyPr>
          <a:lstStyle/>
          <a:p>
            <a:pPr>
              <a:defRPr/>
            </a:pPr>
            <a:r>
              <a:rPr kumimoji="0" lang="en-US" sz="2400" i="0" u="none" strike="noStrike" kern="1200" cap="none" spc="0" normalizeH="0" baseline="0" noProof="0">
                <a:ln>
                  <a:noFill/>
                </a:ln>
                <a:solidFill>
                  <a:srgbClr val="1F3864"/>
                </a:solidFill>
                <a:effectLst/>
                <a:uLnTx/>
                <a:uFillTx/>
                <a:latin typeface="Source Sans Pro"/>
                <a:ea typeface="Source Sans Pro"/>
                <a:cs typeface="Roboto"/>
              </a:rPr>
              <a:t>Poor perfusion</a:t>
            </a:r>
            <a:r>
              <a:rPr lang="en-US" sz="2400">
                <a:solidFill>
                  <a:srgbClr val="1F3864"/>
                </a:solidFill>
                <a:latin typeface="Source Sans Pro"/>
                <a:ea typeface="Source Sans Pro"/>
                <a:cs typeface="Roboto"/>
              </a:rPr>
              <a:t> is failure</a:t>
            </a:r>
            <a:r>
              <a:rPr kumimoji="0" lang="en-US" sz="2400" i="0" u="none" strike="noStrike" kern="1200" cap="none" spc="0" normalizeH="0" baseline="0" noProof="0">
                <a:ln>
                  <a:noFill/>
                </a:ln>
                <a:solidFill>
                  <a:srgbClr val="1F3864"/>
                </a:solidFill>
                <a:effectLst/>
                <a:uLnTx/>
                <a:uFillTx/>
                <a:latin typeface="Source Sans Pro"/>
                <a:ea typeface="Source Sans Pro"/>
                <a:cs typeface="Roboto"/>
              </a:rPr>
              <a:t> to deliver enough oxygen-carrying blood to vital organs</a:t>
            </a:r>
            <a:endParaRPr lang="en-US" sz="2400" i="0" u="none" strike="noStrike" kern="1200" cap="none" spc="0" normalizeH="0" baseline="0" noProof="0">
              <a:ln>
                <a:noFill/>
              </a:ln>
              <a:solidFill>
                <a:srgbClr val="1F3864"/>
              </a:solidFill>
              <a:effectLst/>
              <a:uLnTx/>
              <a:uFillTx/>
              <a:latin typeface="Source Sans Pro"/>
              <a:ea typeface="Source Sans Pr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1F3864"/>
                </a:solidFill>
                <a:effectLst/>
                <a:uLnTx/>
                <a:uFillTx/>
                <a:latin typeface="Source Sans Pro"/>
                <a:ea typeface="Source Sans Pro"/>
                <a:cs typeface="Roboto"/>
              </a:rPr>
              <a:t>Shock is when organ function is affected which can lead to death</a:t>
            </a:r>
            <a:endParaRPr lang="en-US" sz="2400" i="0" u="none" strike="noStrike" kern="1200" cap="none" spc="0" normalizeH="0" baseline="0" noProof="0">
              <a:ln>
                <a:noFill/>
              </a:ln>
              <a:solidFill>
                <a:srgbClr val="1F3864"/>
              </a:solidFill>
              <a:effectLst/>
              <a:uLnTx/>
              <a:uFillTx/>
              <a:latin typeface="Source Sans Pro"/>
              <a:ea typeface="Source Sans Pro"/>
              <a:cs typeface="Roboto"/>
            </a:endParaRPr>
          </a:p>
        </p:txBody>
      </p:sp>
      <p:pic>
        <p:nvPicPr>
          <p:cNvPr id="4" name="Picture 7" descr="A picture containing icon&#10;&#10;Description automatically generated">
            <a:extLst>
              <a:ext uri="{FF2B5EF4-FFF2-40B4-BE49-F238E27FC236}">
                <a16:creationId xmlns:a16="http://schemas.microsoft.com/office/drawing/2014/main" id="{064C2514-2B47-05EA-A382-4FB2B2C6B2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8012" y="3039158"/>
            <a:ext cx="1932563" cy="1338010"/>
          </a:xfrm>
          <a:prstGeom prst="rect">
            <a:avLst/>
          </a:prstGeom>
        </p:spPr>
      </p:pic>
      <p:pic>
        <p:nvPicPr>
          <p:cNvPr id="8" name="Google Shape;380;p34" descr="A picture containing icon&#10;&#10;Description automatically generated">
            <a:extLst>
              <a:ext uri="{FF2B5EF4-FFF2-40B4-BE49-F238E27FC236}">
                <a16:creationId xmlns:a16="http://schemas.microsoft.com/office/drawing/2014/main" id="{5F5CCB28-8404-D7E3-0601-72BB59E13D4C}"/>
              </a:ext>
            </a:extLst>
          </p:cNvPr>
          <p:cNvPicPr preferRelativeResize="0"/>
          <p:nvPr/>
        </p:nvPicPr>
        <p:blipFill rotWithShape="1">
          <a:blip r:embed="rId4">
            <a:alphaModFix/>
          </a:blip>
          <a:srcRect/>
          <a:stretch/>
        </p:blipFill>
        <p:spPr>
          <a:xfrm>
            <a:off x="10261890" y="90109"/>
            <a:ext cx="1849481" cy="974726"/>
          </a:xfrm>
          <a:prstGeom prst="rect">
            <a:avLst/>
          </a:prstGeom>
          <a:noFill/>
          <a:ln>
            <a:noFill/>
          </a:ln>
        </p:spPr>
      </p:pic>
    </p:spTree>
    <p:extLst>
      <p:ext uri="{BB962C8B-B14F-4D97-AF65-F5344CB8AC3E}">
        <p14:creationId xmlns:p14="http://schemas.microsoft.com/office/powerpoint/2010/main" val="2921722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87" y="-3784"/>
            <a:ext cx="9403080" cy="1325563"/>
          </a:xfrm>
        </p:spPr>
        <p:txBody>
          <a:bodyPr>
            <a:normAutofit/>
          </a:bodyPr>
          <a:lstStyle/>
          <a:p>
            <a:r>
              <a:rPr lang="en-US" sz="4000">
                <a:solidFill>
                  <a:srgbClr val="1F3864"/>
                </a:solidFill>
              </a:rPr>
              <a:t>Circulation Conditions: Severe Bleeding</a:t>
            </a:r>
          </a:p>
        </p:txBody>
      </p:sp>
      <p:graphicFrame>
        <p:nvGraphicFramePr>
          <p:cNvPr id="6" name="Table 5"/>
          <p:cNvGraphicFramePr>
            <a:graphicFrameLocks noGrp="1"/>
          </p:cNvGraphicFramePr>
          <p:nvPr/>
        </p:nvGraphicFramePr>
        <p:xfrm>
          <a:off x="170234" y="1094361"/>
          <a:ext cx="11857372" cy="4670331"/>
        </p:xfrm>
        <a:graphic>
          <a:graphicData uri="http://schemas.openxmlformats.org/drawingml/2006/table">
            <a:tbl>
              <a:tblPr firstRow="1" bandRow="1">
                <a:tableStyleId>{2D5ABB26-0587-4C30-8999-92F81FD0307C}</a:tableStyleId>
              </a:tblPr>
              <a:tblGrid>
                <a:gridCol w="5907436">
                  <a:extLst>
                    <a:ext uri="{9D8B030D-6E8A-4147-A177-3AD203B41FA5}">
                      <a16:colId xmlns:a16="http://schemas.microsoft.com/office/drawing/2014/main" val="20000"/>
                    </a:ext>
                  </a:extLst>
                </a:gridCol>
                <a:gridCol w="5949936">
                  <a:extLst>
                    <a:ext uri="{9D8B030D-6E8A-4147-A177-3AD203B41FA5}">
                      <a16:colId xmlns:a16="http://schemas.microsoft.com/office/drawing/2014/main" val="20001"/>
                    </a:ext>
                  </a:extLst>
                </a:gridCol>
              </a:tblGrid>
              <a:tr h="511092">
                <a:tc>
                  <a:txBody>
                    <a:bodyPr/>
                    <a:lstStyle/>
                    <a:p>
                      <a:pPr algn="ctr"/>
                      <a:r>
                        <a:rPr lang="en-US" sz="2400">
                          <a:latin typeface="Source Sans Pro"/>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Source Sans Pro"/>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59239">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Bleeding wounds</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a:solidFill>
                            <a:schemeClr val="tx1"/>
                          </a:solidFill>
                          <a:latin typeface="Source Sans Pro"/>
                          <a:ea typeface="Source Sans Pro"/>
                          <a:cs typeface="Roboto"/>
                        </a:rPr>
                        <a:t>Bruising</a:t>
                      </a:r>
                      <a:r>
                        <a:rPr lang="en-US" sz="2400" i="1" baseline="0">
                          <a:solidFill>
                            <a:schemeClr val="tx1"/>
                          </a:solidFill>
                          <a:latin typeface="Source Sans Pro"/>
                          <a:ea typeface="Source Sans Pro"/>
                          <a:cs typeface="Roboto"/>
                        </a:rPr>
                        <a:t> </a:t>
                      </a:r>
                      <a:r>
                        <a:rPr lang="en-US" sz="2400" i="0" baseline="0">
                          <a:solidFill>
                            <a:schemeClr val="tx1"/>
                          </a:solidFill>
                          <a:latin typeface="Source Sans Pro"/>
                          <a:ea typeface="Source Sans Pro"/>
                          <a:cs typeface="Roboto"/>
                        </a:rPr>
                        <a:t>around the umbilicus, over the flanks can be sign of internal bleeding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Vomiting blood, blood per rectum or vagina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Pelvic or femur fractures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Decreased breath sounds on one side</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a:solidFill>
                            <a:schemeClr val="tx1"/>
                          </a:solidFill>
                          <a:latin typeface="Source Sans Pro"/>
                          <a:ea typeface="Source Sans Pro"/>
                          <a:cs typeface="Roboto"/>
                        </a:rPr>
                        <a:t>Signs of poor perfusion </a:t>
                      </a:r>
                    </a:p>
                    <a:p>
                      <a:pPr marL="914400" marR="0" lvl="1" indent="-457200" algn="l" rtl="0" eaLnBrk="1" fontAlgn="auto" latinLnBrk="0" hangingPunct="1">
                        <a:lnSpc>
                          <a:spcPct val="100000"/>
                        </a:lnSpc>
                        <a:spcBef>
                          <a:spcPts val="0"/>
                        </a:spcBef>
                        <a:spcAft>
                          <a:spcPts val="0"/>
                        </a:spcAft>
                        <a:buClrTx/>
                        <a:buSzTx/>
                        <a:buFont typeface="Arial" charset="0"/>
                        <a:buChar char="•"/>
                      </a:pPr>
                      <a:r>
                        <a:rPr lang="en-US" sz="2400" i="0" baseline="0">
                          <a:solidFill>
                            <a:schemeClr val="tx1"/>
                          </a:solidFill>
                          <a:latin typeface="Source Sans Pro"/>
                          <a:ea typeface="Source Sans Pro"/>
                          <a:cs typeface="Roboto"/>
                        </a:rPr>
                        <a:t>Hypotension, tachycardia, pale skin, diaphoresis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a:solidFill>
                            <a:schemeClr val="tx1"/>
                          </a:solidFill>
                          <a:latin typeface="Source Sans Pro"/>
                          <a:ea typeface="Source Sans Pro"/>
                          <a:cs typeface="Roboto"/>
                        </a:rPr>
                        <a:t>Stop bleeding depending on source.</a:t>
                      </a:r>
                    </a:p>
                    <a:p>
                      <a:pPr marL="800100" lvl="1" indent="-342900">
                        <a:buFont typeface="Arial" charset="0"/>
                        <a:buChar char="•"/>
                      </a:pPr>
                      <a:r>
                        <a:rPr lang="en-US" sz="2400" baseline="0">
                          <a:solidFill>
                            <a:schemeClr val="tx1"/>
                          </a:solidFill>
                          <a:latin typeface="Source Sans Pro"/>
                          <a:ea typeface="Source Sans Pro"/>
                          <a:cs typeface="Roboto"/>
                        </a:rPr>
                        <a:t>DIRECT PRESSURE</a:t>
                      </a:r>
                    </a:p>
                    <a:p>
                      <a:pPr marL="800100" lvl="1" indent="-342900">
                        <a:buFont typeface="Arial" charset="0"/>
                        <a:buChar char="•"/>
                      </a:pPr>
                      <a:r>
                        <a:rPr lang="en-US" sz="2400" baseline="0">
                          <a:solidFill>
                            <a:schemeClr val="tx1"/>
                          </a:solidFill>
                          <a:latin typeface="Source Sans Pro"/>
                          <a:ea typeface="Source Sans Pro"/>
                          <a:cs typeface="Roboto"/>
                        </a:rPr>
                        <a:t>Use DEEP WOUND PACKING if large and gaping.</a:t>
                      </a:r>
                      <a:endParaRPr lang="en-US"/>
                    </a:p>
                    <a:p>
                      <a:pPr marL="800100" lvl="1" indent="-342900">
                        <a:buFont typeface="Arial" charset="0"/>
                        <a:buChar char="•"/>
                      </a:pPr>
                      <a:r>
                        <a:rPr lang="en-US" sz="2400" baseline="0">
                          <a:solidFill>
                            <a:schemeClr val="tx1"/>
                          </a:solidFill>
                          <a:latin typeface="Source Sans Pro"/>
                          <a:ea typeface="Source Sans Pro"/>
                          <a:cs typeface="Roboto"/>
                        </a:rPr>
                        <a:t>TOURNIQUET- Only for uncontrolled bleeding not responding to direct pressure</a:t>
                      </a:r>
                    </a:p>
                    <a:p>
                      <a:pPr marL="342900" lvl="0" indent="-342900">
                        <a:buFont typeface="Arial" charset="0"/>
                        <a:buChar char="•"/>
                      </a:pPr>
                      <a:r>
                        <a:rPr lang="en-US" sz="2400" baseline="0">
                          <a:solidFill>
                            <a:schemeClr val="tx1"/>
                          </a:solidFill>
                          <a:latin typeface="Source Sans Pro"/>
                          <a:ea typeface="Source Sans Pro"/>
                          <a:cs typeface="Roboto"/>
                        </a:rPr>
                        <a:t>BIND pelvis or SPLINT femur fracture.</a:t>
                      </a:r>
                    </a:p>
                    <a:p>
                      <a:pPr marL="342900" lvl="0" indent="-342900">
                        <a:buFont typeface="Arial" charset="0"/>
                        <a:buChar char="•"/>
                      </a:pPr>
                      <a:r>
                        <a:rPr lang="en-US" sz="2400" baseline="0">
                          <a:solidFill>
                            <a:schemeClr val="tx1"/>
                          </a:solidFill>
                          <a:latin typeface="Source Sans Pro"/>
                          <a:ea typeface="Source Sans Pro"/>
                          <a:cs typeface="Roboto"/>
                        </a:rPr>
                        <a:t>Give IV FLUIDS.</a:t>
                      </a:r>
                    </a:p>
                    <a:p>
                      <a:pPr marL="342900" lvl="0" indent="-342900">
                        <a:buFont typeface="Arial" charset="0"/>
                        <a:buChar char="•"/>
                      </a:pPr>
                      <a:r>
                        <a:rPr lang="en-US" sz="2400" baseline="0">
                          <a:solidFill>
                            <a:schemeClr val="tx1"/>
                          </a:solidFill>
                          <a:latin typeface="Source Sans Pro"/>
                          <a:ea typeface="Source Sans Pro"/>
                          <a:cs typeface="Roboto"/>
                        </a:rPr>
                        <a:t>REFER for blood transfusion and on-going surgical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p:cNvSpPr/>
          <p:nvPr/>
        </p:nvSpPr>
        <p:spPr>
          <a:xfrm>
            <a:off x="121952" y="5868437"/>
            <a:ext cx="10612794" cy="830997"/>
          </a:xfrm>
          <a:prstGeom prst="rect">
            <a:avLst/>
          </a:prstGeom>
        </p:spPr>
        <p:txBody>
          <a:bodyPr wrap="square" lIns="91440" tIns="45720" rIns="91440" bIns="45720" anchor="t">
            <a:spAutoFit/>
          </a:bodyPr>
          <a:lstStyle/>
          <a:p>
            <a:pPr algn="ctr">
              <a:defRPr/>
            </a:pPr>
            <a:r>
              <a:rPr kumimoji="0" lang="en-US" sz="2400" i="0" u="none" strike="noStrike" kern="1200" cap="none" spc="0" normalizeH="0" baseline="0" noProof="0">
                <a:ln>
                  <a:noFill/>
                </a:ln>
                <a:solidFill>
                  <a:srgbClr val="1F3864"/>
                </a:solidFill>
                <a:effectLst/>
                <a:uLnTx/>
                <a:uFillTx/>
                <a:latin typeface="Source Sans Pro"/>
                <a:ea typeface="Source Sans Pro"/>
                <a:cs typeface="Roboto"/>
              </a:rPr>
              <a:t>If severe bleeding is not controlled</a:t>
            </a:r>
            <a:r>
              <a:rPr lang="en-US" sz="2400">
                <a:solidFill>
                  <a:srgbClr val="1F3864"/>
                </a:solidFill>
                <a:latin typeface="Source Sans Pro"/>
                <a:ea typeface="Source Sans Pro"/>
                <a:cs typeface="Roboto"/>
              </a:rPr>
              <a:t>,</a:t>
            </a:r>
            <a:r>
              <a:rPr kumimoji="0" lang="en-US" sz="2400" i="0" u="none" strike="noStrike" kern="1200" cap="none" spc="0" normalizeH="0" baseline="0" noProof="0">
                <a:ln>
                  <a:noFill/>
                </a:ln>
                <a:solidFill>
                  <a:srgbClr val="1F3864"/>
                </a:solidFill>
                <a:effectLst/>
                <a:uLnTx/>
                <a:uFillTx/>
                <a:latin typeface="Source Sans Pro"/>
                <a:ea typeface="Source Sans Pro"/>
                <a:cs typeface="Roboto"/>
              </a:rPr>
              <a:t> it can lead to </a:t>
            </a:r>
            <a:r>
              <a:rPr lang="en-US" sz="2400">
                <a:solidFill>
                  <a:srgbClr val="1F3864"/>
                </a:solidFill>
                <a:latin typeface="Source Sans Pro"/>
                <a:ea typeface="Source Sans Pro"/>
                <a:cs typeface="Roboto"/>
              </a:rPr>
              <a:t>shock. Large</a:t>
            </a:r>
            <a:r>
              <a:rPr kumimoji="0" lang="en-US" sz="2400" i="0" u="none" strike="noStrike" kern="1200" cap="none" spc="0" normalizeH="0" baseline="0" noProof="0">
                <a:ln>
                  <a:noFill/>
                </a:ln>
                <a:solidFill>
                  <a:srgbClr val="1F3864"/>
                </a:solidFill>
                <a:effectLst/>
                <a:uLnTx/>
                <a:uFillTx/>
                <a:latin typeface="Source Sans Pro"/>
                <a:ea typeface="Source Sans Pro"/>
                <a:cs typeface="Roboto"/>
              </a:rPr>
              <a:t> amounts of blood can be lost in the chest, pelvis, </a:t>
            </a:r>
            <a:r>
              <a:rPr lang="en-US" sz="2400">
                <a:solidFill>
                  <a:srgbClr val="1F3864"/>
                </a:solidFill>
                <a:latin typeface="Source Sans Pro"/>
                <a:ea typeface="Source Sans Pro"/>
                <a:cs typeface="Roboto"/>
              </a:rPr>
              <a:t>thigh, abdomen and externally.</a:t>
            </a:r>
            <a:endParaRPr lang="en-US">
              <a:solidFill>
                <a:srgbClr val="1F3864"/>
              </a:solidFill>
              <a:latin typeface="Source Sans Pro"/>
              <a:ea typeface="Source Sans Pro"/>
              <a:cs typeface="Calibri"/>
            </a:endParaRPr>
          </a:p>
        </p:txBody>
      </p:sp>
      <p:pic>
        <p:nvPicPr>
          <p:cNvPr id="8" name="Google Shape;380;p34" descr="A picture containing icon&#10;&#10;Description automatically generated">
            <a:extLst>
              <a:ext uri="{FF2B5EF4-FFF2-40B4-BE49-F238E27FC236}">
                <a16:creationId xmlns:a16="http://schemas.microsoft.com/office/drawing/2014/main" id="{2B4E01FB-EF8D-E153-01B9-079F7FC435DD}"/>
              </a:ext>
            </a:extLst>
          </p:cNvPr>
          <p:cNvPicPr preferRelativeResize="0"/>
          <p:nvPr/>
        </p:nvPicPr>
        <p:blipFill rotWithShape="1">
          <a:blip r:embed="rId3">
            <a:alphaModFix/>
          </a:blip>
          <a:srcRect/>
          <a:stretch/>
        </p:blipFill>
        <p:spPr>
          <a:xfrm>
            <a:off x="10229464" y="65790"/>
            <a:ext cx="1849481" cy="974726"/>
          </a:xfrm>
          <a:prstGeom prst="rect">
            <a:avLst/>
          </a:prstGeom>
          <a:noFill/>
          <a:ln>
            <a:noFill/>
          </a:ln>
        </p:spPr>
      </p:pic>
    </p:spTree>
    <p:extLst>
      <p:ext uri="{BB962C8B-B14F-4D97-AF65-F5344CB8AC3E}">
        <p14:creationId xmlns:p14="http://schemas.microsoft.com/office/powerpoint/2010/main" val="2687909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15" y="89457"/>
            <a:ext cx="9403080" cy="1325563"/>
          </a:xfrm>
        </p:spPr>
        <p:txBody>
          <a:bodyPr>
            <a:normAutofit/>
          </a:bodyPr>
          <a:lstStyle/>
          <a:p>
            <a:r>
              <a:rPr lang="en-US" sz="3800">
                <a:solidFill>
                  <a:srgbClr val="1F3864"/>
                </a:solidFill>
                <a:latin typeface="Source Sans Pro"/>
                <a:ea typeface="Source Sans Pro"/>
                <a:cs typeface="Roboto"/>
              </a:rPr>
              <a:t>Circulation Conditions: </a:t>
            </a:r>
            <a:br>
              <a:rPr lang="en-US" sz="3800">
                <a:solidFill>
                  <a:srgbClr val="1F3864"/>
                </a:solidFill>
                <a:latin typeface="Source Sans Pro"/>
                <a:ea typeface="Source Sans Pro"/>
                <a:cs typeface="Roboto"/>
              </a:rPr>
            </a:br>
            <a:r>
              <a:rPr lang="en-US" sz="3800">
                <a:solidFill>
                  <a:srgbClr val="1F3864"/>
                </a:solidFill>
                <a:latin typeface="Source Sans Pro"/>
                <a:ea typeface="Source Sans Pro"/>
                <a:cs typeface="Roboto"/>
              </a:rPr>
              <a:t>Pericardial Tamponade </a:t>
            </a:r>
            <a:endParaRPr lang="en-US" sz="3800">
              <a:solidFill>
                <a:srgbClr val="1F3864"/>
              </a:solidFill>
            </a:endParaRPr>
          </a:p>
        </p:txBody>
      </p:sp>
      <p:graphicFrame>
        <p:nvGraphicFramePr>
          <p:cNvPr id="6" name="Table 5"/>
          <p:cNvGraphicFramePr>
            <a:graphicFrameLocks noGrp="1"/>
          </p:cNvGraphicFramePr>
          <p:nvPr/>
        </p:nvGraphicFramePr>
        <p:xfrm>
          <a:off x="202659" y="1507787"/>
          <a:ext cx="11727667" cy="3840480"/>
        </p:xfrm>
        <a:graphic>
          <a:graphicData uri="http://schemas.openxmlformats.org/drawingml/2006/table">
            <a:tbl>
              <a:tblPr firstRow="1" bandRow="1">
                <a:tableStyleId>{2D5ABB26-0587-4C30-8999-92F81FD0307C}</a:tableStyleId>
              </a:tblPr>
              <a:tblGrid>
                <a:gridCol w="5577191">
                  <a:extLst>
                    <a:ext uri="{9D8B030D-6E8A-4147-A177-3AD203B41FA5}">
                      <a16:colId xmlns:a16="http://schemas.microsoft.com/office/drawing/2014/main" val="20000"/>
                    </a:ext>
                  </a:extLst>
                </a:gridCol>
                <a:gridCol w="6150476">
                  <a:extLst>
                    <a:ext uri="{9D8B030D-6E8A-4147-A177-3AD203B41FA5}">
                      <a16:colId xmlns:a16="http://schemas.microsoft.com/office/drawing/2014/main" val="20001"/>
                    </a:ext>
                  </a:extLst>
                </a:gridCol>
              </a:tblGrid>
              <a:tr h="381299">
                <a:tc>
                  <a:txBody>
                    <a:bodyPr/>
                    <a:lstStyle/>
                    <a:p>
                      <a:pPr algn="ctr"/>
                      <a:r>
                        <a:rPr lang="en-US" sz="2400">
                          <a:latin typeface="Source Sans Pro"/>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Source Sans Pro"/>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76059">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Signs of poor perfusion</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Tachycardia, tachypnea, hypotension, pale skin, cold extremities, capillary refill &gt;3 seconds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Distended neck veins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Muffled heart sounds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May have dizziness, confusion, altered mental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Treatment is drainage by </a:t>
                      </a:r>
                      <a:r>
                        <a:rPr lang="en-US" sz="2400" b="0" baseline="0">
                          <a:solidFill>
                            <a:schemeClr val="accent2"/>
                          </a:solidFill>
                          <a:latin typeface="Source Sans Pro"/>
                          <a:ea typeface="Source Sans Pro"/>
                          <a:cs typeface="Roboto"/>
                        </a:rPr>
                        <a:t>pericardiocentesis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IV FLUIDS to counter the pressure from fluid in heart sac</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Plan for HANDOVER/TRANSFER</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Needs facility capable of draining fluid</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endParaRPr lang="en-US" sz="2400" baseline="0">
                        <a:solidFill>
                          <a:schemeClr val="tx1"/>
                        </a:solidFill>
                        <a:latin typeface="Source Sans Pro" panose="020B0503030403020204" pitchFamily="34" charset="0"/>
                        <a:ea typeface="Source Sans Pro" panose="020B0503030403020204" pitchFamily="34"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Rectangle 8"/>
          <p:cNvSpPr/>
          <p:nvPr/>
        </p:nvSpPr>
        <p:spPr>
          <a:xfrm>
            <a:off x="160289" y="5519126"/>
            <a:ext cx="11082793" cy="830997"/>
          </a:xfrm>
          <a:prstGeom prst="rect">
            <a:avLst/>
          </a:prstGeom>
        </p:spPr>
        <p:txBody>
          <a:bodyPr wrap="square" lIns="91440" tIns="45720" rIns="91440" bIns="45720" anchor="t">
            <a:spAutoFit/>
          </a:bodyPr>
          <a:lstStyle/>
          <a:p>
            <a:pPr algn="ctr">
              <a:defRPr/>
            </a:pPr>
            <a:r>
              <a:rPr kumimoji="0" lang="en-US" sz="2400" b="0" i="0" u="none" strike="noStrike" kern="1200" cap="none" spc="0" normalizeH="0" baseline="0" noProof="0">
                <a:ln>
                  <a:noFill/>
                </a:ln>
                <a:solidFill>
                  <a:srgbClr val="1F3864"/>
                </a:solidFill>
                <a:effectLst/>
                <a:uLnTx/>
                <a:uFillTx/>
                <a:latin typeface="Source Sans Pro"/>
                <a:ea typeface="Source Sans Pro"/>
                <a:cs typeface="Calibri"/>
              </a:rPr>
              <a:t>Pericardial tamponade occurs when there is a fluid build-up in the sac around the heart.</a:t>
            </a:r>
            <a:r>
              <a:rPr lang="en-US" sz="2400">
                <a:solidFill>
                  <a:srgbClr val="1F3864"/>
                </a:solidFill>
                <a:latin typeface="Source Sans Pro"/>
                <a:ea typeface="Source Sans Pro"/>
                <a:cs typeface="Calibri"/>
              </a:rPr>
              <a:t> </a:t>
            </a:r>
            <a:r>
              <a:rPr kumimoji="0" lang="en-US" sz="2400" b="0" i="0" u="none" strike="noStrike" kern="1200" cap="none" spc="0" normalizeH="0" baseline="0" noProof="0">
                <a:ln>
                  <a:noFill/>
                </a:ln>
                <a:solidFill>
                  <a:srgbClr val="1F3864"/>
                </a:solidFill>
                <a:effectLst/>
                <a:uLnTx/>
                <a:uFillTx/>
                <a:latin typeface="Source Sans Pro"/>
                <a:ea typeface="Source Sans Pro"/>
                <a:cs typeface="Calibri"/>
              </a:rPr>
              <a:t>Pressure build-up keeps the heart from filling properly.</a:t>
            </a:r>
            <a:endParaRPr lang="en-US" sz="2400" b="0" i="0" u="none" strike="noStrike" kern="1200" cap="none" spc="0" normalizeH="0" baseline="0" noProof="0">
              <a:ln>
                <a:noFill/>
              </a:ln>
              <a:solidFill>
                <a:srgbClr val="1F3864"/>
              </a:solidFill>
              <a:effectLst/>
              <a:uLnTx/>
              <a:uFillTx/>
              <a:latin typeface="Source Sans Pro" panose="020B0503030403020204" pitchFamily="34" charset="0"/>
              <a:ea typeface="Source Sans Pro" panose="020B0503030403020204" pitchFamily="34" charset="0"/>
              <a:cs typeface="Calibri" charset="0"/>
            </a:endParaRPr>
          </a:p>
        </p:txBody>
      </p:sp>
      <p:pic>
        <p:nvPicPr>
          <p:cNvPr id="4" name="Google Shape;380;p34" descr="A picture containing icon&#10;&#10;Description automatically generated">
            <a:extLst>
              <a:ext uri="{FF2B5EF4-FFF2-40B4-BE49-F238E27FC236}">
                <a16:creationId xmlns:a16="http://schemas.microsoft.com/office/drawing/2014/main" id="{7FC41DCB-C12C-F8A1-0875-4066E457DAE2}"/>
              </a:ext>
            </a:extLst>
          </p:cNvPr>
          <p:cNvPicPr preferRelativeResize="0"/>
          <p:nvPr/>
        </p:nvPicPr>
        <p:blipFill rotWithShape="1">
          <a:blip r:embed="rId3">
            <a:alphaModFix/>
          </a:blip>
          <a:srcRect/>
          <a:stretch/>
        </p:blipFill>
        <p:spPr>
          <a:xfrm>
            <a:off x="10261890" y="90109"/>
            <a:ext cx="1849481" cy="974726"/>
          </a:xfrm>
          <a:prstGeom prst="rect">
            <a:avLst/>
          </a:prstGeom>
          <a:noFill/>
          <a:ln>
            <a:noFill/>
          </a:ln>
        </p:spPr>
      </p:pic>
    </p:spTree>
    <p:extLst>
      <p:ext uri="{BB962C8B-B14F-4D97-AF65-F5344CB8AC3E}">
        <p14:creationId xmlns:p14="http://schemas.microsoft.com/office/powerpoint/2010/main" val="1958478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71" y="1052"/>
            <a:ext cx="10515600" cy="1325563"/>
          </a:xfrm>
        </p:spPr>
        <p:txBody>
          <a:bodyPr>
            <a:normAutofit/>
          </a:bodyPr>
          <a:lstStyle/>
          <a:p>
            <a:r>
              <a:rPr lang="en-US" sz="4000">
                <a:solidFill>
                  <a:srgbClr val="1F3864"/>
                </a:solidFill>
              </a:rPr>
              <a:t>Disability Conditions: </a:t>
            </a:r>
            <a:r>
              <a:rPr lang="en-US" sz="4000" err="1">
                <a:solidFill>
                  <a:srgbClr val="1F3864"/>
                </a:solidFill>
              </a:rPr>
              <a:t>Hypoglycaemia</a:t>
            </a:r>
            <a:endParaRPr lang="en-US" sz="4000">
              <a:solidFill>
                <a:srgbClr val="1F3864"/>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9903742"/>
              </p:ext>
            </p:extLst>
          </p:nvPr>
        </p:nvGraphicFramePr>
        <p:xfrm>
          <a:off x="218872" y="1215957"/>
          <a:ext cx="11808733" cy="4474716"/>
        </p:xfrm>
        <a:graphic>
          <a:graphicData uri="http://schemas.openxmlformats.org/drawingml/2006/table">
            <a:tbl>
              <a:tblPr firstRow="1" bandRow="1">
                <a:tableStyleId>{2D5ABB26-0587-4C30-8999-92F81FD0307C}</a:tableStyleId>
              </a:tblPr>
              <a:tblGrid>
                <a:gridCol w="5883204">
                  <a:extLst>
                    <a:ext uri="{9D8B030D-6E8A-4147-A177-3AD203B41FA5}">
                      <a16:colId xmlns:a16="http://schemas.microsoft.com/office/drawing/2014/main" val="20000"/>
                    </a:ext>
                  </a:extLst>
                </a:gridCol>
                <a:gridCol w="5925529">
                  <a:extLst>
                    <a:ext uri="{9D8B030D-6E8A-4147-A177-3AD203B41FA5}">
                      <a16:colId xmlns:a16="http://schemas.microsoft.com/office/drawing/2014/main" val="20001"/>
                    </a:ext>
                  </a:extLst>
                </a:gridCol>
              </a:tblGrid>
              <a:tr h="482404">
                <a:tc>
                  <a:txBody>
                    <a:bodyPr/>
                    <a:lstStyle/>
                    <a:p>
                      <a:pPr algn="ctr"/>
                      <a:r>
                        <a:rPr lang="en-US" sz="2400" dirty="0">
                          <a:latin typeface="Source Sans Pro"/>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Source Sans Pro"/>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92312">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Source Sans Pro"/>
                          <a:ea typeface="Source Sans Pro"/>
                          <a:cs typeface="Roboto"/>
                        </a:rPr>
                        <a:t>Sweating (diaphoresis)</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dirty="0">
                          <a:solidFill>
                            <a:schemeClr val="tx1"/>
                          </a:solidFill>
                          <a:latin typeface="Source Sans Pro"/>
                          <a:ea typeface="Source Sans Pro"/>
                          <a:cs typeface="Roboto"/>
                        </a:rPr>
                        <a:t>Altered mental status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Source Sans Pro"/>
                          <a:ea typeface="Source Sans Pro"/>
                          <a:cs typeface="Roboto"/>
                        </a:rPr>
                        <a:t>Seizures/convulsions</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dirty="0">
                          <a:solidFill>
                            <a:schemeClr val="tx1"/>
                          </a:solidFill>
                          <a:latin typeface="Source Sans Pro"/>
                          <a:ea typeface="Source Sans Pro"/>
                          <a:cs typeface="Roboto"/>
                        </a:rPr>
                        <a:t>Blood glucose &lt;3.5mmol/L or &lt;60 mg/dL</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Source Sans Pro"/>
                          <a:ea typeface="Source Sans Pro"/>
                          <a:cs typeface="Roboto"/>
                        </a:rPr>
                        <a:t>History of diabetes, malaria or severe infection</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dirty="0">
                          <a:solidFill>
                            <a:schemeClr val="tx1"/>
                          </a:solidFill>
                          <a:latin typeface="Source Sans Pro"/>
                          <a:ea typeface="Source Sans Pro"/>
                          <a:cs typeface="Roboto"/>
                        </a:rPr>
                        <a:t>Responds quickly to glucose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Source Sans Pro"/>
                          <a:ea typeface="Source Sans Pro"/>
                          <a:cs typeface="Roboto"/>
                        </a:rPr>
                        <a:t>Give GLUCOSE immediately.</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baseline="0" dirty="0">
                          <a:solidFill>
                            <a:schemeClr val="tx1"/>
                          </a:solidFill>
                          <a:latin typeface="Source Sans Pro"/>
                          <a:ea typeface="Source Sans Pro"/>
                          <a:cs typeface="Roboto"/>
                        </a:rPr>
                        <a:t>If they can speak/swallow </a:t>
                      </a:r>
                      <a:r>
                        <a:rPr lang="en-US" sz="2000" b="0" i="0" u="none" strike="noStrike" baseline="0" noProof="0" dirty="0">
                          <a:solidFill>
                            <a:srgbClr val="000000"/>
                          </a:solidFill>
                          <a:latin typeface="Wingdings"/>
                          <a:sym typeface="Wingdings"/>
                        </a:rPr>
                        <a:t></a:t>
                      </a:r>
                      <a:r>
                        <a:rPr lang="en-US" sz="2400" baseline="0" dirty="0">
                          <a:solidFill>
                            <a:schemeClr val="tx1"/>
                          </a:solidFill>
                          <a:latin typeface="Source Sans Pro"/>
                          <a:ea typeface="Source Sans Pro"/>
                          <a:cs typeface="Roboto"/>
                        </a:rPr>
                        <a:t> give oral GLUCOSE.</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baseline="0" dirty="0">
                          <a:solidFill>
                            <a:schemeClr val="tx1"/>
                          </a:solidFill>
                          <a:latin typeface="Source Sans Pro"/>
                          <a:ea typeface="Source Sans Pro"/>
                          <a:cs typeface="Roboto"/>
                        </a:rPr>
                        <a:t>If they cannot speak or is unconscious </a:t>
                      </a:r>
                      <a:r>
                        <a:rPr lang="en-US" sz="2000" b="0" i="0" u="none" strike="noStrike" baseline="0" noProof="0" dirty="0">
                          <a:solidFill>
                            <a:srgbClr val="000000"/>
                          </a:solidFill>
                          <a:latin typeface="Wingdings"/>
                          <a:sym typeface="Wingdings"/>
                        </a:rPr>
                        <a:t></a:t>
                      </a:r>
                      <a:r>
                        <a:rPr lang="en-US" sz="2400" baseline="0" dirty="0">
                          <a:solidFill>
                            <a:schemeClr val="tx1"/>
                          </a:solidFill>
                          <a:latin typeface="Source Sans Pro"/>
                          <a:ea typeface="Source Sans Pro"/>
                          <a:cs typeface="Roboto"/>
                        </a:rPr>
                        <a:t> give IV GLUCOSE.</a:t>
                      </a:r>
                    </a:p>
                    <a:p>
                      <a:pPr marL="800100" marR="0" lvl="1" indent="-342900" algn="l" rtl="0" eaLnBrk="1" fontAlgn="auto" latinLnBrk="0" hangingPunct="1">
                        <a:lnSpc>
                          <a:spcPct val="100000"/>
                        </a:lnSpc>
                        <a:spcBef>
                          <a:spcPts val="0"/>
                        </a:spcBef>
                        <a:spcAft>
                          <a:spcPts val="0"/>
                        </a:spcAft>
                        <a:buClrTx/>
                        <a:buSzTx/>
                        <a:buFont typeface="Arial" charset="0"/>
                        <a:buChar char="•"/>
                      </a:pPr>
                      <a:r>
                        <a:rPr lang="en-US" sz="2400" baseline="0" dirty="0">
                          <a:solidFill>
                            <a:schemeClr val="tx1"/>
                          </a:solidFill>
                          <a:latin typeface="Source Sans Pro"/>
                          <a:ea typeface="Source Sans Pro"/>
                          <a:cs typeface="Roboto"/>
                        </a:rPr>
                        <a:t>If unavailable </a:t>
                      </a:r>
                      <a:r>
                        <a:rPr lang="en-US" sz="2000" b="0" i="0" u="none" strike="noStrike" baseline="0" noProof="0" dirty="0">
                          <a:solidFill>
                            <a:srgbClr val="000000"/>
                          </a:solidFill>
                          <a:latin typeface="Wingdings"/>
                          <a:sym typeface="Wingdings"/>
                        </a:rPr>
                        <a:t></a:t>
                      </a:r>
                      <a:r>
                        <a:rPr lang="en-US" sz="2000" b="0" i="0" u="none" strike="noStrike" baseline="0" noProof="0" dirty="0">
                          <a:solidFill>
                            <a:srgbClr val="000000"/>
                          </a:solidFill>
                          <a:latin typeface="Source Sans Pro"/>
                        </a:rPr>
                        <a:t> </a:t>
                      </a:r>
                      <a:r>
                        <a:rPr lang="en-US" sz="2400" baseline="0" dirty="0">
                          <a:solidFill>
                            <a:schemeClr val="tx1"/>
                          </a:solidFill>
                          <a:latin typeface="Source Sans Pro"/>
                          <a:ea typeface="Source Sans Pro"/>
                          <a:cs typeface="Roboto"/>
                        </a:rPr>
                        <a:t>give buccal </a:t>
                      </a:r>
                    </a:p>
                    <a:p>
                      <a:pPr marL="457200" marR="0" lvl="1" indent="0" algn="l" defTabSz="914400">
                        <a:lnSpc>
                          <a:spcPct val="100000"/>
                        </a:lnSpc>
                        <a:spcBef>
                          <a:spcPts val="0"/>
                        </a:spcBef>
                        <a:spcAft>
                          <a:spcPts val="0"/>
                        </a:spcAft>
                        <a:buClrTx/>
                        <a:buSzTx/>
                        <a:buNone/>
                        <a:tabLst/>
                        <a:defRPr/>
                      </a:pPr>
                      <a:r>
                        <a:rPr lang="en-US" sz="2400" baseline="0" dirty="0">
                          <a:solidFill>
                            <a:schemeClr val="tx1"/>
                          </a:solidFill>
                          <a:latin typeface="Source Sans Pro"/>
                          <a:ea typeface="Source Sans Pro"/>
                          <a:cs typeface="Roboto"/>
                        </a:rPr>
                        <a:t>(inside of cheek) glucose.</a:t>
                      </a:r>
                      <a:endParaRPr lang="en-US" dirty="0"/>
                    </a:p>
                    <a:p>
                      <a:pPr marL="800100" marR="0" lvl="1" indent="-342900" algn="l">
                        <a:lnSpc>
                          <a:spcPct val="100000"/>
                        </a:lnSpc>
                        <a:spcBef>
                          <a:spcPts val="0"/>
                        </a:spcBef>
                        <a:spcAft>
                          <a:spcPts val="0"/>
                        </a:spcAft>
                        <a:buClrTx/>
                        <a:buSzTx/>
                        <a:buFont typeface="Arial" charset="0"/>
                        <a:buChar char="•"/>
                      </a:pPr>
                      <a:endParaRPr lang="en-US" sz="2400" baseline="0">
                        <a:solidFill>
                          <a:schemeClr val="tx1"/>
                        </a:solidFill>
                        <a:latin typeface="Source Sans Pro"/>
                        <a:ea typeface="Source Sans Pro"/>
                        <a:cs typeface="Roboto"/>
                      </a:endParaRPr>
                    </a:p>
                    <a:p>
                      <a:pPr marL="800100" marR="0" lvl="1" indent="-342900" algn="l">
                        <a:lnSpc>
                          <a:spcPct val="100000"/>
                        </a:lnSpc>
                        <a:spcBef>
                          <a:spcPts val="0"/>
                        </a:spcBef>
                        <a:spcAft>
                          <a:spcPts val="0"/>
                        </a:spcAft>
                        <a:buClrTx/>
                        <a:buSzTx/>
                        <a:buFont typeface="Arial" charset="0"/>
                        <a:buChar char="•"/>
                      </a:pPr>
                      <a:endParaRPr lang="en-US" sz="2400" baseline="0">
                        <a:solidFill>
                          <a:schemeClr val="tx1"/>
                        </a:solidFill>
                        <a:latin typeface="Source Sans Pro"/>
                        <a:ea typeface="Source Sans Pro"/>
                        <a:cs typeface="Roboto"/>
                      </a:endParaRPr>
                    </a:p>
                    <a:p>
                      <a:pPr marL="800100" marR="0" lvl="1" indent="-342900" algn="l">
                        <a:lnSpc>
                          <a:spcPct val="100000"/>
                        </a:lnSpc>
                        <a:spcBef>
                          <a:spcPts val="0"/>
                        </a:spcBef>
                        <a:spcAft>
                          <a:spcPts val="0"/>
                        </a:spcAft>
                        <a:buClrTx/>
                        <a:buSzTx/>
                        <a:buFont typeface="Arial" charset="0"/>
                        <a:buChar char="•"/>
                      </a:pPr>
                      <a:endParaRPr lang="en-US" sz="2400" baseline="0">
                        <a:solidFill>
                          <a:schemeClr val="tx1"/>
                        </a:solidFill>
                        <a:latin typeface="Source Sans Pro"/>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Google Shape;381;p34" descr="A picture containing logo&#10;&#10;Description automatically generated">
            <a:extLst>
              <a:ext uri="{FF2B5EF4-FFF2-40B4-BE49-F238E27FC236}">
                <a16:creationId xmlns:a16="http://schemas.microsoft.com/office/drawing/2014/main" id="{18DFE9DB-01E1-90FC-4947-62930CF81CC5}"/>
              </a:ext>
            </a:extLst>
          </p:cNvPr>
          <p:cNvPicPr preferRelativeResize="0"/>
          <p:nvPr/>
        </p:nvPicPr>
        <p:blipFill rotWithShape="1">
          <a:blip r:embed="rId3">
            <a:alphaModFix/>
          </a:blip>
          <a:srcRect/>
          <a:stretch/>
        </p:blipFill>
        <p:spPr>
          <a:xfrm>
            <a:off x="10242337" y="124051"/>
            <a:ext cx="1804414" cy="962354"/>
          </a:xfrm>
          <a:prstGeom prst="rect">
            <a:avLst/>
          </a:prstGeom>
          <a:noFill/>
          <a:ln>
            <a:noFill/>
          </a:ln>
        </p:spPr>
      </p:pic>
      <p:pic>
        <p:nvPicPr>
          <p:cNvPr id="8" name="Picture 8" descr="A picture containing icon&#10;&#10;Description automatically generated">
            <a:extLst>
              <a:ext uri="{FF2B5EF4-FFF2-40B4-BE49-F238E27FC236}">
                <a16:creationId xmlns:a16="http://schemas.microsoft.com/office/drawing/2014/main" id="{1F55C4F1-E3E2-5D35-724F-C08CE5137A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5889" y="4093719"/>
            <a:ext cx="2021733" cy="1410519"/>
          </a:xfrm>
          <a:prstGeom prst="rect">
            <a:avLst/>
          </a:prstGeom>
        </p:spPr>
      </p:pic>
    </p:spTree>
    <p:extLst>
      <p:ext uri="{BB962C8B-B14F-4D97-AF65-F5344CB8AC3E}">
        <p14:creationId xmlns:p14="http://schemas.microsoft.com/office/powerpoint/2010/main" val="80380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p:txBody>
          <a:bodyPr>
            <a:normAutofit/>
          </a:bodyPr>
          <a:lstStyle/>
          <a:p>
            <a:pPr lvl="0"/>
            <a:r>
              <a:rPr lang="en-US" sz="4000">
                <a:solidFill>
                  <a:srgbClr val="1F3864"/>
                </a:solidFill>
              </a:rPr>
              <a:t>What is a SAMPLE history?</a:t>
            </a:r>
          </a:p>
        </p:txBody>
      </p:sp>
      <p:sp>
        <p:nvSpPr>
          <p:cNvPr id="114" name="Shape 114"/>
          <p:cNvSpPr txBox="1">
            <a:spLocks noGrp="1"/>
          </p:cNvSpPr>
          <p:nvPr>
            <p:ph idx="1"/>
          </p:nvPr>
        </p:nvSpPr>
        <p:spPr>
          <a:xfrm>
            <a:off x="838200" y="1534272"/>
            <a:ext cx="10515600" cy="4351338"/>
          </a:xfrm>
        </p:spPr>
        <p:txBody>
          <a:bodyPr vert="horz" lIns="91440" tIns="45720" rIns="91440" bIns="45720" rtlCol="0" anchor="t">
            <a:noAutofit/>
          </a:bodyPr>
          <a:lstStyle/>
          <a:p>
            <a:r>
              <a:rPr lang="en-US" sz="2400">
                <a:latin typeface="Source Sans Pro"/>
                <a:ea typeface="Source Sans Pro"/>
                <a:cs typeface="Roboto"/>
                <a:sym typeface="Lato"/>
              </a:rPr>
              <a:t>Categories of questions to obtain a patient’s history</a:t>
            </a:r>
            <a:endParaRPr lang="en-US" sz="2400">
              <a:cs typeface="Roboto"/>
            </a:endParaRPr>
          </a:p>
          <a:p>
            <a:pPr lvl="1"/>
            <a:r>
              <a:rPr lang="en-US" b="1">
                <a:solidFill>
                  <a:schemeClr val="accent2"/>
                </a:solidFill>
                <a:latin typeface="Source Sans Pro"/>
                <a:ea typeface="Source Sans Pro"/>
                <a:cs typeface="Roboto"/>
                <a:sym typeface="Lato"/>
              </a:rPr>
              <a:t>S</a:t>
            </a:r>
            <a:r>
              <a:rPr lang="en-US">
                <a:latin typeface="Source Sans Pro"/>
                <a:ea typeface="Source Sans Pro"/>
                <a:cs typeface="Roboto"/>
                <a:sym typeface="Lato"/>
              </a:rPr>
              <a:t>igns and Symptoms</a:t>
            </a:r>
            <a:endParaRPr lang="en-US">
              <a:cs typeface="Roboto"/>
            </a:endParaRPr>
          </a:p>
          <a:p>
            <a:pPr lvl="1"/>
            <a:r>
              <a:rPr lang="en-US" b="1">
                <a:solidFill>
                  <a:schemeClr val="accent2"/>
                </a:solidFill>
                <a:latin typeface="Source Sans Pro"/>
                <a:ea typeface="Source Sans Pro"/>
                <a:cs typeface="Roboto"/>
                <a:sym typeface="Lato"/>
              </a:rPr>
              <a:t>A</a:t>
            </a:r>
            <a:r>
              <a:rPr lang="en-US">
                <a:latin typeface="Source Sans Pro"/>
                <a:ea typeface="Source Sans Pro"/>
                <a:cs typeface="Roboto"/>
                <a:sym typeface="Lato"/>
              </a:rPr>
              <a:t>llergies</a:t>
            </a:r>
            <a:endParaRPr lang="en-US">
              <a:latin typeface="Source Sans Pro"/>
              <a:ea typeface="Source Sans Pro"/>
              <a:cs typeface="Roboto"/>
            </a:endParaRPr>
          </a:p>
          <a:p>
            <a:pPr lvl="1"/>
            <a:r>
              <a:rPr lang="en-US" b="1">
                <a:solidFill>
                  <a:schemeClr val="accent2"/>
                </a:solidFill>
                <a:latin typeface="Source Sans Pro"/>
                <a:ea typeface="Source Sans Pro"/>
                <a:cs typeface="Roboto"/>
                <a:sym typeface="Lato"/>
              </a:rPr>
              <a:t>M</a:t>
            </a:r>
            <a:r>
              <a:rPr lang="en-US">
                <a:latin typeface="Source Sans Pro"/>
                <a:ea typeface="Source Sans Pro"/>
                <a:cs typeface="Roboto"/>
                <a:sym typeface="Lato"/>
              </a:rPr>
              <a:t>edications</a:t>
            </a:r>
            <a:endParaRPr lang="en-US">
              <a:cs typeface="Roboto"/>
            </a:endParaRPr>
          </a:p>
          <a:p>
            <a:pPr lvl="1"/>
            <a:r>
              <a:rPr lang="en-US" b="1">
                <a:solidFill>
                  <a:schemeClr val="accent2"/>
                </a:solidFill>
                <a:latin typeface="Source Sans Pro"/>
                <a:ea typeface="Source Sans Pro"/>
                <a:cs typeface="Roboto"/>
                <a:sym typeface="Lato"/>
              </a:rPr>
              <a:t>P</a:t>
            </a:r>
            <a:r>
              <a:rPr lang="en-US">
                <a:latin typeface="Source Sans Pro"/>
                <a:ea typeface="Source Sans Pro"/>
                <a:cs typeface="Roboto"/>
                <a:sym typeface="Lato"/>
              </a:rPr>
              <a:t>ast medical history</a:t>
            </a:r>
            <a:endParaRPr lang="en-US">
              <a:latin typeface="Source Sans Pro"/>
              <a:ea typeface="Source Sans Pro"/>
              <a:cs typeface="Roboto"/>
            </a:endParaRPr>
          </a:p>
          <a:p>
            <a:pPr lvl="1"/>
            <a:r>
              <a:rPr lang="en-US" b="1">
                <a:solidFill>
                  <a:schemeClr val="accent2"/>
                </a:solidFill>
                <a:latin typeface="Source Sans Pro"/>
                <a:ea typeface="Source Sans Pro"/>
                <a:cs typeface="Roboto"/>
                <a:sym typeface="Lato"/>
              </a:rPr>
              <a:t>L</a:t>
            </a:r>
            <a:r>
              <a:rPr lang="en-US">
                <a:latin typeface="Source Sans Pro"/>
                <a:ea typeface="Source Sans Pro"/>
                <a:cs typeface="Roboto"/>
                <a:sym typeface="Lato"/>
              </a:rPr>
              <a:t>ast oral intake </a:t>
            </a:r>
            <a:endParaRPr lang="en-US">
              <a:latin typeface="Source Sans Pro"/>
              <a:ea typeface="Source Sans Pro"/>
            </a:endParaRPr>
          </a:p>
          <a:p>
            <a:pPr lvl="1"/>
            <a:r>
              <a:rPr lang="en-US" b="1">
                <a:solidFill>
                  <a:schemeClr val="accent2"/>
                </a:solidFill>
                <a:latin typeface="Source Sans Pro"/>
                <a:ea typeface="Source Sans Pro"/>
                <a:cs typeface="Roboto"/>
                <a:sym typeface="Lato"/>
              </a:rPr>
              <a:t>E</a:t>
            </a:r>
            <a:r>
              <a:rPr lang="en-US">
                <a:latin typeface="Source Sans Pro"/>
                <a:ea typeface="Source Sans Pro"/>
                <a:cs typeface="Roboto"/>
                <a:sym typeface="Lato"/>
              </a:rPr>
              <a:t>vents </a:t>
            </a:r>
            <a:endParaRPr lang="en-US">
              <a:latin typeface="Source Sans Pro"/>
              <a:ea typeface="Source Sans Pro"/>
            </a:endParaRPr>
          </a:p>
          <a:p>
            <a:r>
              <a:rPr lang="en-US" sz="2400">
                <a:latin typeface="Source Sans Pro"/>
                <a:ea typeface="Source Sans Pro"/>
                <a:cs typeface="Roboto"/>
                <a:sym typeface="Lato"/>
              </a:rPr>
              <a:t>Immediately</a:t>
            </a:r>
            <a:r>
              <a:rPr lang="en-US" sz="2400" b="1">
                <a:latin typeface="Source Sans Pro"/>
                <a:ea typeface="Source Sans Pro"/>
                <a:cs typeface="Roboto"/>
                <a:sym typeface="Lato"/>
              </a:rPr>
              <a:t> </a:t>
            </a:r>
            <a:r>
              <a:rPr lang="en-US" sz="2400">
                <a:latin typeface="Source Sans Pro"/>
                <a:ea typeface="Source Sans Pro"/>
                <a:cs typeface="Roboto"/>
                <a:sym typeface="Lato"/>
              </a:rPr>
              <a:t>follows the ABCDE approach</a:t>
            </a:r>
            <a:r>
              <a:rPr lang="en-US" sz="2400" b="1">
                <a:latin typeface="Source Sans Pro"/>
                <a:ea typeface="Source Sans Pro"/>
                <a:cs typeface="Roboto"/>
                <a:sym typeface="Lato"/>
              </a:rPr>
              <a:t> </a:t>
            </a:r>
            <a:endParaRPr lang="en-US" sz="2400" b="1">
              <a:latin typeface="Source Sans Pro"/>
              <a:ea typeface="Source Sans Pro"/>
            </a:endParaRPr>
          </a:p>
          <a:p>
            <a:r>
              <a:rPr lang="en-US" sz="2400">
                <a:latin typeface="Source Sans Pro"/>
                <a:ea typeface="Source Sans Pro"/>
                <a:cs typeface="Roboto"/>
                <a:sym typeface="Lato"/>
              </a:rPr>
              <a:t>Allows providers to easily communicate</a:t>
            </a:r>
            <a:endParaRPr lang="en-US" sz="2400">
              <a:cs typeface="Roboto"/>
            </a:endParaRPr>
          </a:p>
          <a:p>
            <a:endParaRPr lang="en-US" sz="2400"/>
          </a:p>
        </p:txBody>
      </p:sp>
      <p:sp>
        <p:nvSpPr>
          <p:cNvPr id="2" name="Google Shape;82;p6">
            <a:extLst>
              <a:ext uri="{FF2B5EF4-FFF2-40B4-BE49-F238E27FC236}">
                <a16:creationId xmlns:a16="http://schemas.microsoft.com/office/drawing/2014/main" id="{0AC42835-3F4F-2442-362D-51C0F86F8FE6}"/>
              </a:ext>
            </a:extLst>
          </p:cNvPr>
          <p:cNvSpPr txBox="1"/>
          <p:nvPr/>
        </p:nvSpPr>
        <p:spPr>
          <a:xfrm>
            <a:off x="835845" y="5379593"/>
            <a:ext cx="10127006" cy="830956"/>
          </a:xfrm>
          <a:prstGeom prst="rect">
            <a:avLst/>
          </a:prstGeom>
          <a:solidFill>
            <a:schemeClr val="accent2">
              <a:lumMod val="20000"/>
              <a:lumOff val="80000"/>
            </a:schemeClr>
          </a:solidFill>
          <a:ln>
            <a:solidFill>
              <a:schemeClr val="accent2">
                <a:lumMod val="20000"/>
                <a:lumOff val="80000"/>
              </a:schemeClr>
            </a:solid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2400" b="1">
                <a:solidFill>
                  <a:srgbClr val="203864"/>
                </a:solidFill>
                <a:latin typeface="Source Sans Pro"/>
                <a:ea typeface="Source Sans Pro"/>
                <a:cs typeface="Arial"/>
              </a:rPr>
              <a:t>Goal:</a:t>
            </a:r>
          </a:p>
          <a:p>
            <a:pPr marL="342900" indent="-342900">
              <a:buFont typeface="Arial"/>
              <a:buChar char="•"/>
            </a:pPr>
            <a:r>
              <a:rPr lang="en-US" sz="2400">
                <a:solidFill>
                  <a:srgbClr val="000000"/>
                </a:solidFill>
                <a:ea typeface="+mn-lt"/>
                <a:cs typeface="+mn-lt"/>
              </a:rPr>
              <a:t>Rapidly gather history critical to the management of the acutely ill patient</a:t>
            </a:r>
            <a:endParaRPr lang="en-US">
              <a:cs typeface="Calibri" panose="020F0502020204030204"/>
            </a:endParaRPr>
          </a:p>
        </p:txBody>
      </p:sp>
    </p:spTree>
    <p:extLst>
      <p:ext uri="{BB962C8B-B14F-4D97-AF65-F5344CB8AC3E}">
        <p14:creationId xmlns:p14="http://schemas.microsoft.com/office/powerpoint/2010/main" val="3868158843"/>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95" y="89771"/>
            <a:ext cx="10515600" cy="1325563"/>
          </a:xfrm>
        </p:spPr>
        <p:txBody>
          <a:bodyPr>
            <a:normAutofit/>
          </a:bodyPr>
          <a:lstStyle/>
          <a:p>
            <a:r>
              <a:rPr lang="en-US" sz="4000">
                <a:solidFill>
                  <a:srgbClr val="1F3864"/>
                </a:solidFill>
                <a:latin typeface="Source Sans Pro"/>
                <a:ea typeface="Source Sans Pro"/>
                <a:cs typeface="Roboto"/>
              </a:rPr>
              <a:t>Disability Conditions: </a:t>
            </a:r>
            <a:br>
              <a:rPr lang="en-US" sz="4000"/>
            </a:br>
            <a:r>
              <a:rPr lang="en-US" sz="4000">
                <a:solidFill>
                  <a:srgbClr val="1F3864"/>
                </a:solidFill>
                <a:latin typeface="Source Sans Pro"/>
                <a:ea typeface="Source Sans Pro"/>
                <a:cs typeface="Roboto"/>
              </a:rPr>
              <a:t>Increased Intracranial Pressure</a:t>
            </a:r>
          </a:p>
        </p:txBody>
      </p:sp>
      <p:graphicFrame>
        <p:nvGraphicFramePr>
          <p:cNvPr id="6" name="Table 5"/>
          <p:cNvGraphicFramePr>
            <a:graphicFrameLocks noGrp="1"/>
          </p:cNvGraphicFramePr>
          <p:nvPr/>
        </p:nvGraphicFramePr>
        <p:xfrm>
          <a:off x="218872" y="1475361"/>
          <a:ext cx="11841159" cy="4165272"/>
        </p:xfrm>
        <a:graphic>
          <a:graphicData uri="http://schemas.openxmlformats.org/drawingml/2006/table">
            <a:tbl>
              <a:tblPr firstRow="1" bandRow="1">
                <a:tableStyleId>{2D5ABB26-0587-4C30-8999-92F81FD0307C}</a:tableStyleId>
              </a:tblPr>
              <a:tblGrid>
                <a:gridCol w="5899359">
                  <a:extLst>
                    <a:ext uri="{9D8B030D-6E8A-4147-A177-3AD203B41FA5}">
                      <a16:colId xmlns:a16="http://schemas.microsoft.com/office/drawing/2014/main" val="20000"/>
                    </a:ext>
                  </a:extLst>
                </a:gridCol>
                <a:gridCol w="5941800">
                  <a:extLst>
                    <a:ext uri="{9D8B030D-6E8A-4147-A177-3AD203B41FA5}">
                      <a16:colId xmlns:a16="http://schemas.microsoft.com/office/drawing/2014/main" val="20001"/>
                    </a:ext>
                  </a:extLst>
                </a:gridCol>
              </a:tblGrid>
              <a:tr h="501187">
                <a:tc>
                  <a:txBody>
                    <a:bodyPr/>
                    <a:lstStyle/>
                    <a:p>
                      <a:pPr algn="ctr"/>
                      <a:r>
                        <a:rPr lang="en-US" sz="2400">
                          <a:latin typeface="Source Sans Pro"/>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Source Sans Pro"/>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64085">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Headache</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a:solidFill>
                            <a:schemeClr val="tx1"/>
                          </a:solidFill>
                          <a:latin typeface="Source Sans Pro"/>
                          <a:ea typeface="Source Sans Pro"/>
                          <a:cs typeface="Roboto"/>
                        </a:rPr>
                        <a:t>Seizure/convulsions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Nausea, vomiting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Altered mental status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Unequal pupils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a:solidFill>
                            <a:schemeClr val="tx1"/>
                          </a:solidFill>
                          <a:latin typeface="Source Sans Pro"/>
                          <a:ea typeface="Source Sans Pro"/>
                          <a:cs typeface="Roboto"/>
                        </a:rPr>
                        <a:t>Weakness on one side of the body</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endParaRPr lang="en-US" sz="2400" i="0" baseline="0">
                        <a:solidFill>
                          <a:schemeClr val="tx1"/>
                        </a:solidFill>
                        <a:latin typeface="Source Sans Pro" panose="020B0503030403020204" pitchFamily="34" charset="0"/>
                        <a:ea typeface="Source Sans Pro" panose="020B0503030403020204" pitchFamily="34"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RAISE the head of the bed 30 degrees.</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baseline="0">
                          <a:solidFill>
                            <a:schemeClr val="tx1"/>
                          </a:solidFill>
                          <a:latin typeface="Source Sans Pro"/>
                          <a:ea typeface="Source Sans Pro"/>
                          <a:cs typeface="Roboto"/>
                        </a:rPr>
                        <a:t>If trauma </a:t>
                      </a:r>
                      <a:r>
                        <a:rPr lang="en-US" sz="2000" b="0" i="0" u="none" strike="noStrike" baseline="0" noProof="0">
                          <a:solidFill>
                            <a:srgbClr val="000000"/>
                          </a:solidFill>
                          <a:latin typeface="Wingdings"/>
                          <a:sym typeface="Wingdings"/>
                        </a:rPr>
                        <a:t></a:t>
                      </a:r>
                      <a:r>
                        <a:rPr lang="en-US" sz="2000" b="0" i="0" u="none" strike="noStrike" baseline="0" noProof="0">
                          <a:solidFill>
                            <a:srgbClr val="000000"/>
                          </a:solidFill>
                          <a:latin typeface="Source Sans Pro"/>
                        </a:rPr>
                        <a:t> </a:t>
                      </a:r>
                      <a:r>
                        <a:rPr lang="en-US" sz="2400" baseline="0">
                          <a:solidFill>
                            <a:schemeClr val="tx1"/>
                          </a:solidFill>
                          <a:latin typeface="Source Sans Pro"/>
                          <a:ea typeface="Source Sans Pro"/>
                          <a:cs typeface="Roboto"/>
                        </a:rPr>
                        <a:t>MAINTAIN CERVICAL SPINE IMMOBILIZATION.</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0" baseline="0">
                          <a:solidFill>
                            <a:schemeClr val="accent2"/>
                          </a:solidFill>
                          <a:latin typeface="Source Sans Pro"/>
                          <a:ea typeface="Source Sans Pro"/>
                          <a:cs typeface="Roboto"/>
                        </a:rPr>
                        <a:t>Check glucose.</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baseline="0">
                          <a:solidFill>
                            <a:schemeClr val="tx1"/>
                          </a:solidFill>
                          <a:latin typeface="Source Sans Pro"/>
                          <a:ea typeface="Source Sans Pro"/>
                          <a:cs typeface="Roboto"/>
                        </a:rPr>
                        <a:t>If seizures </a:t>
                      </a:r>
                      <a:r>
                        <a:rPr lang="en-US" sz="2000" b="0" i="0" u="none" strike="noStrike" baseline="0" noProof="0">
                          <a:solidFill>
                            <a:srgbClr val="000000"/>
                          </a:solidFill>
                          <a:latin typeface="Wingdings"/>
                          <a:sym typeface="Wingdings"/>
                        </a:rPr>
                        <a:t></a:t>
                      </a:r>
                      <a:r>
                        <a:rPr lang="en-US" sz="2000" b="0" i="0" u="none" strike="noStrike" baseline="0" noProof="0">
                          <a:solidFill>
                            <a:srgbClr val="000000"/>
                          </a:solidFill>
                          <a:latin typeface="Source Sans Pro"/>
                        </a:rPr>
                        <a:t> </a:t>
                      </a:r>
                      <a:r>
                        <a:rPr lang="en-US" sz="2400" baseline="0">
                          <a:solidFill>
                            <a:schemeClr val="tx1"/>
                          </a:solidFill>
                          <a:latin typeface="Source Sans Pro"/>
                          <a:ea typeface="Source Sans Pro"/>
                          <a:cs typeface="Roboto"/>
                        </a:rPr>
                        <a:t>give BENZODIAZEPINE.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Plan for HANDOVER/TRANSFER.</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Pressure must be reduced as soon as possible which requires neurosurgery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p:cNvSpPr/>
          <p:nvPr/>
        </p:nvSpPr>
        <p:spPr>
          <a:xfrm>
            <a:off x="121596" y="5788895"/>
            <a:ext cx="11082793"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1F3864"/>
                </a:solidFill>
                <a:effectLst/>
                <a:uLnTx/>
                <a:uFillTx/>
                <a:latin typeface="Source Sans Pro" panose="020B0503030403020204" pitchFamily="34" charset="0"/>
                <a:ea typeface="Source Sans Pro" panose="020B0503030403020204" pitchFamily="34" charset="0"/>
                <a:cs typeface="Roboto"/>
              </a:rPr>
              <a:t>Increased ICP can occur from trauma, tumors, increased fluid, bleeding or infection.</a:t>
            </a:r>
            <a:endParaRPr lang="en-US" sz="2400" i="0" u="none" strike="noStrike" kern="1200" cap="none" spc="0" normalizeH="0" baseline="0" noProof="0">
              <a:ln>
                <a:noFill/>
              </a:ln>
              <a:solidFill>
                <a:srgbClr val="1F3864"/>
              </a:solidFill>
              <a:effectLst/>
              <a:uLnTx/>
              <a:uFillTx/>
              <a:latin typeface="Source Sans Pro" panose="020B0503030403020204" pitchFamily="34" charset="0"/>
              <a:ea typeface="Source Sans Pro" panose="020B0503030403020204" pitchFamily="34" charset="0"/>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1F3864"/>
                </a:solidFill>
                <a:effectLst/>
                <a:uLnTx/>
                <a:uFillTx/>
                <a:latin typeface="Source Sans Pro" panose="020B0503030403020204" pitchFamily="34" charset="0"/>
                <a:ea typeface="Source Sans Pro" panose="020B0503030403020204" pitchFamily="34" charset="0"/>
                <a:cs typeface="Roboto"/>
              </a:rPr>
              <a:t>Any swelling, fluid or mass increases pressure around the brain, and limits blood flow.</a:t>
            </a:r>
            <a:endParaRPr lang="en-US" sz="2400" i="0" u="none" strike="noStrike" kern="1200" cap="none" spc="0" normalizeH="0" baseline="0" noProof="0">
              <a:ln>
                <a:noFill/>
              </a:ln>
              <a:solidFill>
                <a:srgbClr val="1F3864"/>
              </a:solidFill>
              <a:effectLst/>
              <a:uLnTx/>
              <a:uFillTx/>
              <a:latin typeface="Source Sans Pro" panose="020B0503030403020204" pitchFamily="34" charset="0"/>
              <a:ea typeface="Source Sans Pro" panose="020B0503030403020204" pitchFamily="34" charset="0"/>
              <a:cs typeface="Roboto"/>
            </a:endParaRPr>
          </a:p>
        </p:txBody>
      </p:sp>
      <p:pic>
        <p:nvPicPr>
          <p:cNvPr id="3" name="Picture 3" descr="Logo&#10;&#10;Description automatically generated">
            <a:extLst>
              <a:ext uri="{FF2B5EF4-FFF2-40B4-BE49-F238E27FC236}">
                <a16:creationId xmlns:a16="http://schemas.microsoft.com/office/drawing/2014/main" id="{5D25ABE7-AB58-0253-2AF6-40BBBC8C8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8362" y="4130056"/>
            <a:ext cx="2284855" cy="1592914"/>
          </a:xfrm>
          <a:prstGeom prst="rect">
            <a:avLst/>
          </a:prstGeom>
        </p:spPr>
      </p:pic>
      <p:pic>
        <p:nvPicPr>
          <p:cNvPr id="10" name="Google Shape;381;p34" descr="A picture containing logo&#10;&#10;Description automatically generated">
            <a:extLst>
              <a:ext uri="{FF2B5EF4-FFF2-40B4-BE49-F238E27FC236}">
                <a16:creationId xmlns:a16="http://schemas.microsoft.com/office/drawing/2014/main" id="{E1608C65-E0D9-A061-345A-1FDC1AFAC092}"/>
              </a:ext>
            </a:extLst>
          </p:cNvPr>
          <p:cNvPicPr preferRelativeResize="0"/>
          <p:nvPr/>
        </p:nvPicPr>
        <p:blipFill rotWithShape="1">
          <a:blip r:embed="rId4">
            <a:alphaModFix/>
          </a:blip>
          <a:srcRect/>
          <a:stretch/>
        </p:blipFill>
        <p:spPr>
          <a:xfrm>
            <a:off x="10299082" y="91626"/>
            <a:ext cx="1804414" cy="962354"/>
          </a:xfrm>
          <a:prstGeom prst="rect">
            <a:avLst/>
          </a:prstGeom>
          <a:noFill/>
          <a:ln>
            <a:noFill/>
          </a:ln>
        </p:spPr>
      </p:pic>
    </p:spTree>
    <p:extLst>
      <p:ext uri="{BB962C8B-B14F-4D97-AF65-F5344CB8AC3E}">
        <p14:creationId xmlns:p14="http://schemas.microsoft.com/office/powerpoint/2010/main" val="178743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98" y="-2705"/>
            <a:ext cx="10515600" cy="1325563"/>
          </a:xfrm>
        </p:spPr>
        <p:txBody>
          <a:bodyPr>
            <a:normAutofit/>
          </a:bodyPr>
          <a:lstStyle/>
          <a:p>
            <a:r>
              <a:rPr lang="en-US" sz="4000">
                <a:solidFill>
                  <a:srgbClr val="1F3864"/>
                </a:solidFill>
              </a:rPr>
              <a:t>Disability Conditions: Seizure/ Convulsions</a:t>
            </a:r>
          </a:p>
        </p:txBody>
      </p:sp>
      <p:graphicFrame>
        <p:nvGraphicFramePr>
          <p:cNvPr id="6" name="Table 5"/>
          <p:cNvGraphicFramePr>
            <a:graphicFrameLocks noGrp="1"/>
          </p:cNvGraphicFramePr>
          <p:nvPr/>
        </p:nvGraphicFramePr>
        <p:xfrm>
          <a:off x="232756" y="1143856"/>
          <a:ext cx="11862262" cy="5714144"/>
        </p:xfrm>
        <a:graphic>
          <a:graphicData uri="http://schemas.openxmlformats.org/drawingml/2006/table">
            <a:tbl>
              <a:tblPr firstRow="1" bandRow="1">
                <a:tableStyleId>{2D5ABB26-0587-4C30-8999-92F81FD0307C}</a:tableStyleId>
              </a:tblPr>
              <a:tblGrid>
                <a:gridCol w="5558444">
                  <a:extLst>
                    <a:ext uri="{9D8B030D-6E8A-4147-A177-3AD203B41FA5}">
                      <a16:colId xmlns:a16="http://schemas.microsoft.com/office/drawing/2014/main" val="20000"/>
                    </a:ext>
                  </a:extLst>
                </a:gridCol>
                <a:gridCol w="6303818">
                  <a:extLst>
                    <a:ext uri="{9D8B030D-6E8A-4147-A177-3AD203B41FA5}">
                      <a16:colId xmlns:a16="http://schemas.microsoft.com/office/drawing/2014/main" val="20001"/>
                    </a:ext>
                  </a:extLst>
                </a:gridCol>
              </a:tblGrid>
              <a:tr h="492599">
                <a:tc>
                  <a:txBody>
                    <a:bodyPr/>
                    <a:lstStyle/>
                    <a:p>
                      <a:pPr algn="ctr"/>
                      <a:r>
                        <a:rPr lang="en-US" sz="2400">
                          <a:latin typeface="Source Sans Pro"/>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Source Sans Pro"/>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21545">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b="0" i="0" baseline="0">
                          <a:solidFill>
                            <a:schemeClr val="tx1"/>
                          </a:solidFill>
                          <a:latin typeface="Source Sans Pro"/>
                          <a:ea typeface="Source Sans Pro"/>
                          <a:cs typeface="Roboto"/>
                        </a:rPr>
                        <a:t>Active seizure</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b="0" i="0" baseline="0">
                          <a:solidFill>
                            <a:schemeClr val="tx1"/>
                          </a:solidFill>
                          <a:latin typeface="Source Sans Pro"/>
                          <a:ea typeface="Source Sans Pro"/>
                          <a:cs typeface="Roboto"/>
                        </a:rPr>
                        <a:t>Repetitive movements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b="0" i="0" baseline="0">
                          <a:solidFill>
                            <a:schemeClr val="tx1"/>
                          </a:solidFill>
                          <a:latin typeface="Source Sans Pro"/>
                          <a:ea typeface="Source Sans Pro"/>
                          <a:cs typeface="Roboto"/>
                        </a:rPr>
                        <a:t>Fixed gaze to one side or alternating rhythmically</a:t>
                      </a:r>
                    </a:p>
                    <a:p>
                      <a:pPr marL="914400" marR="0" lvl="1" indent="-457200" algn="l" rtl="0" eaLnBrk="1" fontAlgn="auto" latinLnBrk="0" hangingPunct="1">
                        <a:lnSpc>
                          <a:spcPct val="100000"/>
                        </a:lnSpc>
                        <a:spcBef>
                          <a:spcPts val="0"/>
                        </a:spcBef>
                        <a:spcAft>
                          <a:spcPts val="0"/>
                        </a:spcAft>
                        <a:buClrTx/>
                        <a:buSzTx/>
                        <a:buFont typeface="Arial" charset="0"/>
                        <a:buChar char="•"/>
                      </a:pPr>
                      <a:r>
                        <a:rPr lang="en-US" sz="2400" b="0" i="0" baseline="0">
                          <a:solidFill>
                            <a:schemeClr val="tx1"/>
                          </a:solidFill>
                          <a:latin typeface="Source Sans Pro"/>
                          <a:ea typeface="Source Sans Pro"/>
                          <a:cs typeface="Roboto"/>
                        </a:rPr>
                        <a:t>Not responsive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b="0" i="0" baseline="0">
                          <a:solidFill>
                            <a:schemeClr val="tx1"/>
                          </a:solidFill>
                          <a:latin typeface="Source Sans Pro"/>
                          <a:ea typeface="Source Sans Pro"/>
                          <a:cs typeface="Roboto"/>
                        </a:rPr>
                        <a:t>Recent seizure</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b="0" i="0" baseline="0">
                          <a:solidFill>
                            <a:schemeClr val="tx1"/>
                          </a:solidFill>
                          <a:latin typeface="Source Sans Pro"/>
                          <a:ea typeface="Source Sans Pro"/>
                          <a:cs typeface="Roboto"/>
                        </a:rPr>
                        <a:t>Bitten tongue</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b="0" i="0" baseline="0">
                          <a:solidFill>
                            <a:schemeClr val="tx1"/>
                          </a:solidFill>
                          <a:latin typeface="Source Sans Pro"/>
                          <a:ea typeface="Source Sans Pro"/>
                          <a:cs typeface="Roboto"/>
                        </a:rPr>
                        <a:t>Urinated on self</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b="0" i="0" baseline="0">
                          <a:solidFill>
                            <a:schemeClr val="tx1"/>
                          </a:solidFill>
                          <a:latin typeface="Source Sans Pro"/>
                          <a:ea typeface="Source Sans Pro"/>
                          <a:cs typeface="Roboto"/>
                        </a:rPr>
                        <a:t>Known history of seizures</a:t>
                      </a:r>
                    </a:p>
                    <a:p>
                      <a:pPr marL="914400" marR="0" lvl="1"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b="0" i="0" baseline="0">
                          <a:solidFill>
                            <a:schemeClr val="tx1"/>
                          </a:solidFill>
                          <a:latin typeface="Source Sans Pro"/>
                          <a:ea typeface="Source Sans Pro"/>
                          <a:cs typeface="Roboto"/>
                        </a:rPr>
                        <a:t>Confusion gradually returning over minutes or hours</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endParaRPr lang="en-US" sz="2400" b="0" i="0" baseline="0">
                        <a:solidFill>
                          <a:schemeClr val="tx1"/>
                        </a:solidFill>
                        <a:latin typeface="Source Sans Pro"/>
                        <a:ea typeface="Source Sans Pro"/>
                        <a:cs typeface="Roboto"/>
                      </a:endParaRPr>
                    </a:p>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lang="en-US" sz="2400" b="0" i="0" u="sng" baseline="0">
                          <a:solidFill>
                            <a:schemeClr val="accent2"/>
                          </a:solidFill>
                          <a:latin typeface="Source Sans Pro"/>
                          <a:ea typeface="Source Sans Pro"/>
                          <a:cs typeface="Roboto"/>
                        </a:rPr>
                        <a:t>If cause unknown, consider trauma.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Prevent hypoxia and injury.</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Protect from falls/dangerous objects..</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Do not stick anything in their mouth</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baseline="0">
                          <a:solidFill>
                            <a:schemeClr val="tx1"/>
                          </a:solidFill>
                          <a:latin typeface="Source Sans Pro"/>
                          <a:ea typeface="Source Sans Pro"/>
                          <a:cs typeface="Roboto"/>
                        </a:rPr>
                        <a:t>SUCTION as needed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a:solidFill>
                            <a:schemeClr val="tx1"/>
                          </a:solidFill>
                          <a:latin typeface="Source Sans Pro"/>
                          <a:ea typeface="Source Sans Pro"/>
                          <a:cs typeface="Roboto"/>
                        </a:rPr>
                        <a:t>Give OXYGEN.</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0" baseline="0">
                          <a:solidFill>
                            <a:schemeClr val="accent2"/>
                          </a:solidFill>
                          <a:latin typeface="Source Sans Pro"/>
                          <a:ea typeface="Source Sans Pro"/>
                          <a:cs typeface="Roboto"/>
                        </a:rPr>
                        <a:t>Check glucose.</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0" baseline="0">
                          <a:solidFill>
                            <a:schemeClr val="tx1"/>
                          </a:solidFill>
                          <a:latin typeface="Source Sans Pro"/>
                          <a:ea typeface="Source Sans Pro"/>
                          <a:cs typeface="Roboto"/>
                        </a:rPr>
                        <a:t>Give GLUCOSE if needed.</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b="0" baseline="0">
                          <a:solidFill>
                            <a:schemeClr val="tx1"/>
                          </a:solidFill>
                          <a:latin typeface="Source Sans Pro"/>
                          <a:ea typeface="Source Sans Pro"/>
                          <a:cs typeface="Roboto"/>
                        </a:rPr>
                        <a:t>Give a BENZODIAZEPINE .</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0" baseline="0">
                          <a:solidFill>
                            <a:schemeClr val="tx1"/>
                          </a:solidFill>
                          <a:latin typeface="Source Sans Pro"/>
                          <a:ea typeface="Source Sans Pro"/>
                          <a:cs typeface="Roboto"/>
                        </a:rPr>
                        <a:t>Monitor breathing.</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0" baseline="0">
                          <a:solidFill>
                            <a:schemeClr val="tx1"/>
                          </a:solidFill>
                          <a:latin typeface="Source Sans Pro"/>
                          <a:ea typeface="Source Sans Pro"/>
                          <a:cs typeface="Roboto"/>
                        </a:rPr>
                        <a:t>Place in RECOVERY POSITION (if no trauma)</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b="0" baseline="0">
                          <a:solidFill>
                            <a:schemeClr val="tx1"/>
                          </a:solidFill>
                          <a:latin typeface="Source Sans Pro"/>
                          <a:ea typeface="Source Sans Pro"/>
                          <a:cs typeface="Roboto"/>
                        </a:rPr>
                        <a:t>Give MAGNESIUM SULPHATE if pregnant or recently pregnant .</a:t>
                      </a:r>
                      <a:endParaRPr lang="en-US" sz="2400" b="1" baseline="0">
                        <a:solidFill>
                          <a:schemeClr val="tx1"/>
                        </a:solidFill>
                        <a:latin typeface="Source Sans Pro"/>
                        <a:ea typeface="Source Sans Pro"/>
                        <a:cs typeface="Roboto" panose="02000000000000000000" pitchFamily="2" charset="0"/>
                      </a:endParaRP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endParaRPr lang="en-US" sz="2400" baseline="0">
                        <a:solidFill>
                          <a:schemeClr val="tx1"/>
                        </a:solidFill>
                        <a:latin typeface="Source Sans Pro" panose="020B0503030403020204" pitchFamily="34" charset="0"/>
                        <a:ea typeface="Source Sans Pro" panose="020B0503030403020204" pitchFamily="34"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3" descr="A picture containing text, vector graphics&#10;&#10;Description automatically generated">
            <a:extLst>
              <a:ext uri="{FF2B5EF4-FFF2-40B4-BE49-F238E27FC236}">
                <a16:creationId xmlns:a16="http://schemas.microsoft.com/office/drawing/2014/main" id="{A2B2CA72-4C1C-8A18-B55B-F699A7DA51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7286" y="2746351"/>
            <a:ext cx="2686213" cy="1559851"/>
          </a:xfrm>
          <a:prstGeom prst="rect">
            <a:avLst/>
          </a:prstGeom>
        </p:spPr>
      </p:pic>
      <p:pic>
        <p:nvPicPr>
          <p:cNvPr id="5" name="Google Shape;381;p34" descr="A picture containing logo&#10;&#10;Description automatically generated">
            <a:extLst>
              <a:ext uri="{FF2B5EF4-FFF2-40B4-BE49-F238E27FC236}">
                <a16:creationId xmlns:a16="http://schemas.microsoft.com/office/drawing/2014/main" id="{774F2BF4-CC16-92D1-A0AE-929015C0EF1A}"/>
              </a:ext>
            </a:extLst>
          </p:cNvPr>
          <p:cNvPicPr preferRelativeResize="0"/>
          <p:nvPr/>
        </p:nvPicPr>
        <p:blipFill rotWithShape="1">
          <a:blip r:embed="rId4">
            <a:alphaModFix/>
          </a:blip>
          <a:srcRect/>
          <a:stretch/>
        </p:blipFill>
        <p:spPr>
          <a:xfrm>
            <a:off x="10299082" y="91626"/>
            <a:ext cx="1804414" cy="962354"/>
          </a:xfrm>
          <a:prstGeom prst="rect">
            <a:avLst/>
          </a:prstGeom>
          <a:noFill/>
          <a:ln>
            <a:noFill/>
          </a:ln>
        </p:spPr>
      </p:pic>
    </p:spTree>
    <p:extLst>
      <p:ext uri="{BB962C8B-B14F-4D97-AF65-F5344CB8AC3E}">
        <p14:creationId xmlns:p14="http://schemas.microsoft.com/office/powerpoint/2010/main" val="4141159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3" y="0"/>
            <a:ext cx="9403080" cy="1325563"/>
          </a:xfrm>
        </p:spPr>
        <p:txBody>
          <a:bodyPr>
            <a:normAutofit/>
          </a:bodyPr>
          <a:lstStyle/>
          <a:p>
            <a:r>
              <a:rPr lang="en-US" sz="4000">
                <a:solidFill>
                  <a:srgbClr val="1F3864"/>
                </a:solidFill>
              </a:rPr>
              <a:t>Exposure Conditions: Snake Bite </a:t>
            </a:r>
          </a:p>
        </p:txBody>
      </p:sp>
      <p:graphicFrame>
        <p:nvGraphicFramePr>
          <p:cNvPr id="6" name="Table 5"/>
          <p:cNvGraphicFramePr>
            <a:graphicFrameLocks noGrp="1"/>
          </p:cNvGraphicFramePr>
          <p:nvPr>
            <p:extLst>
              <p:ext uri="{D42A27DB-BD31-4B8C-83A1-F6EECF244321}">
                <p14:modId xmlns:p14="http://schemas.microsoft.com/office/powerpoint/2010/main" val="3811460541"/>
              </p:ext>
            </p:extLst>
          </p:nvPr>
        </p:nvGraphicFramePr>
        <p:xfrm>
          <a:off x="209006" y="1302646"/>
          <a:ext cx="11762530" cy="4392091"/>
        </p:xfrm>
        <a:graphic>
          <a:graphicData uri="http://schemas.openxmlformats.org/drawingml/2006/table">
            <a:tbl>
              <a:tblPr firstRow="1" bandRow="1">
                <a:tableStyleId>{2D5ABB26-0587-4C30-8999-92F81FD0307C}</a:tableStyleId>
              </a:tblPr>
              <a:tblGrid>
                <a:gridCol w="5860185">
                  <a:extLst>
                    <a:ext uri="{9D8B030D-6E8A-4147-A177-3AD203B41FA5}">
                      <a16:colId xmlns:a16="http://schemas.microsoft.com/office/drawing/2014/main" val="20000"/>
                    </a:ext>
                  </a:extLst>
                </a:gridCol>
                <a:gridCol w="5902345">
                  <a:extLst>
                    <a:ext uri="{9D8B030D-6E8A-4147-A177-3AD203B41FA5}">
                      <a16:colId xmlns:a16="http://schemas.microsoft.com/office/drawing/2014/main" val="20001"/>
                    </a:ext>
                  </a:extLst>
                </a:gridCol>
              </a:tblGrid>
              <a:tr h="473234">
                <a:tc>
                  <a:txBody>
                    <a:bodyPr/>
                    <a:lstStyle/>
                    <a:p>
                      <a:pPr algn="ctr"/>
                      <a:r>
                        <a:rPr lang="en-US" sz="2400" dirty="0">
                          <a:latin typeface="Source Sans Pro"/>
                          <a:ea typeface="Source Sans Pro"/>
                          <a:cs typeface="Roboto"/>
                        </a:rPr>
                        <a:t>Signs and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Source Sans Pro"/>
                          <a:ea typeface="Source Sans Pro"/>
                          <a:cs typeface="Roboto"/>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18857">
                <a:tc>
                  <a:txBody>
                    <a:bodyPr/>
                    <a:lstStyle/>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Source Sans Pro"/>
                          <a:ea typeface="Source Sans Pro"/>
                          <a:cs typeface="Roboto"/>
                        </a:rPr>
                        <a:t>History of snake bite</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Source Sans Pro"/>
                          <a:ea typeface="Source Sans Pro"/>
                          <a:cs typeface="Roboto"/>
                        </a:rPr>
                        <a:t>Bite marks may be seen</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Source Sans Pro"/>
                          <a:ea typeface="Source Sans Pro"/>
                          <a:cs typeface="Roboto"/>
                        </a:rPr>
                        <a:t>Oedema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Source Sans Pro"/>
                          <a:ea typeface="Source Sans Pro"/>
                          <a:cs typeface="Roboto"/>
                        </a:rPr>
                        <a:t>Blistering of skin</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Source Sans Pro"/>
                          <a:ea typeface="Source Sans Pro"/>
                          <a:cs typeface="Roboto"/>
                        </a:rPr>
                        <a:t>Bruising</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Source Sans Pro"/>
                          <a:ea typeface="Source Sans Pro"/>
                          <a:cs typeface="Roboto"/>
                        </a:rPr>
                        <a:t>Hypotension</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dirty="0">
                          <a:solidFill>
                            <a:schemeClr val="tx1"/>
                          </a:solidFill>
                          <a:latin typeface="Source Sans Pro"/>
                          <a:ea typeface="Source Sans Pro"/>
                          <a:cs typeface="Roboto"/>
                        </a:rPr>
                        <a:t>Paralysis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Source Sans Pro"/>
                          <a:ea typeface="Source Sans Pro"/>
                          <a:cs typeface="Roboto"/>
                        </a:rPr>
                        <a:t>Seizures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n-US" sz="2400" i="0" baseline="0" dirty="0">
                          <a:solidFill>
                            <a:schemeClr val="tx1"/>
                          </a:solidFill>
                          <a:latin typeface="Source Sans Pro"/>
                          <a:ea typeface="Source Sans Pro"/>
                          <a:cs typeface="Roboto"/>
                        </a:rPr>
                        <a:t>Bleeding from wounds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Source Sans Pro"/>
                          <a:ea typeface="Source Sans Pro"/>
                          <a:cs typeface="Roboto"/>
                        </a:rPr>
                        <a:t>Limit the spread of venom and the effects on the body</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baseline="0">
                          <a:solidFill>
                            <a:schemeClr val="tx1"/>
                          </a:solidFill>
                          <a:latin typeface="Source Sans Pro"/>
                          <a:ea typeface="Source Sans Pro"/>
                          <a:cs typeface="Roboto"/>
                        </a:rPr>
                        <a:t>IMMOBILIZE THE BITTEN EXTREMITY.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aseline="0" dirty="0">
                          <a:solidFill>
                            <a:schemeClr val="tx1"/>
                          </a:solidFill>
                          <a:latin typeface="Source Sans Pro"/>
                          <a:ea typeface="Source Sans Pro"/>
                          <a:cs typeface="Roboto"/>
                        </a:rPr>
                        <a:t>Take a picture of the snake to send with the patient if possible and safe.</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baseline="0" dirty="0">
                          <a:solidFill>
                            <a:schemeClr val="tx1"/>
                          </a:solidFill>
                          <a:latin typeface="Source Sans Pro"/>
                          <a:ea typeface="Source Sans Pro"/>
                          <a:cs typeface="Roboto"/>
                        </a:rPr>
                        <a:t>If evidence of shock </a:t>
                      </a:r>
                      <a:r>
                        <a:rPr lang="en-US" sz="2000" b="0" i="0" u="none" strike="noStrike" baseline="0" noProof="0" dirty="0">
                          <a:solidFill>
                            <a:srgbClr val="000000"/>
                          </a:solidFill>
                          <a:latin typeface="Wingdings"/>
                          <a:sym typeface="Wingdings"/>
                        </a:rPr>
                        <a:t></a:t>
                      </a:r>
                      <a:r>
                        <a:rPr lang="en-US" sz="2000" b="0" i="0" u="none" strike="noStrike" baseline="0" noProof="0" dirty="0">
                          <a:solidFill>
                            <a:srgbClr val="000000"/>
                          </a:solidFill>
                          <a:latin typeface="Source Sans Pro"/>
                        </a:rPr>
                        <a:t> </a:t>
                      </a:r>
                      <a:r>
                        <a:rPr lang="en-US" sz="2400" b="0" i="0" u="none" strike="noStrike" baseline="0" noProof="0" dirty="0">
                          <a:solidFill>
                            <a:srgbClr val="000000"/>
                          </a:solidFill>
                          <a:latin typeface="Source Sans Pro"/>
                        </a:rPr>
                        <a:t>give</a:t>
                      </a:r>
                      <a:r>
                        <a:rPr lang="en-US" sz="2000" b="0" i="0" u="none" strike="noStrike" baseline="0" noProof="0" dirty="0">
                          <a:solidFill>
                            <a:srgbClr val="000000"/>
                          </a:solidFill>
                          <a:latin typeface="Source Sans Pro"/>
                        </a:rPr>
                        <a:t> </a:t>
                      </a:r>
                      <a:r>
                        <a:rPr lang="en-US" sz="2400" b="0" i="0" u="none" strike="noStrike" baseline="0" noProof="0" dirty="0">
                          <a:solidFill>
                            <a:schemeClr val="tx1"/>
                          </a:solidFill>
                        </a:rPr>
                        <a:t>IV FLUIDS.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400" b="0" baseline="0" dirty="0">
                          <a:solidFill>
                            <a:schemeClr val="accent2"/>
                          </a:solidFill>
                          <a:latin typeface="Source Sans Pro"/>
                          <a:ea typeface="Source Sans Pro"/>
                          <a:cs typeface="Roboto"/>
                        </a:rPr>
                        <a:t>Monitor closely </a:t>
                      </a:r>
                      <a:r>
                        <a:rPr lang="en-US" sz="2400" b="0" baseline="0" dirty="0">
                          <a:solidFill>
                            <a:schemeClr val="tx1"/>
                          </a:solidFill>
                          <a:latin typeface="Source Sans Pro"/>
                          <a:ea typeface="Source Sans Pro"/>
                          <a:cs typeface="Roboto"/>
                        </a:rPr>
                        <a:t>for airway obstruction and signs of shock.</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baseline="0" dirty="0">
                          <a:solidFill>
                            <a:schemeClr val="tx1"/>
                          </a:solidFill>
                          <a:latin typeface="Source Sans Pro"/>
                          <a:ea typeface="Source Sans Pro"/>
                          <a:cs typeface="Roboto"/>
                        </a:rPr>
                        <a:t>Plan for RAPID HANDOVER/TRANSFER.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3" descr="A picture containing silhouette, vector graphics&#10;&#10;Description automatically generated">
            <a:extLst>
              <a:ext uri="{FF2B5EF4-FFF2-40B4-BE49-F238E27FC236}">
                <a16:creationId xmlns:a16="http://schemas.microsoft.com/office/drawing/2014/main" id="{E8E8E6F8-B063-BE5C-FBED-62396D23D1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3113" y="3830965"/>
            <a:ext cx="2206813" cy="1541252"/>
          </a:xfrm>
          <a:prstGeom prst="rect">
            <a:avLst/>
          </a:prstGeom>
        </p:spPr>
      </p:pic>
      <p:pic>
        <p:nvPicPr>
          <p:cNvPr id="7" name="Google Shape;382;p34" descr="A picture containing text, clipart&#10;&#10;Description automatically generated">
            <a:extLst>
              <a:ext uri="{FF2B5EF4-FFF2-40B4-BE49-F238E27FC236}">
                <a16:creationId xmlns:a16="http://schemas.microsoft.com/office/drawing/2014/main" id="{40CA927F-616F-5BE8-6C9B-3362E6BD9429}"/>
              </a:ext>
            </a:extLst>
          </p:cNvPr>
          <p:cNvPicPr preferRelativeResize="0"/>
          <p:nvPr/>
        </p:nvPicPr>
        <p:blipFill rotWithShape="1">
          <a:blip r:embed="rId4">
            <a:alphaModFix/>
          </a:blip>
          <a:srcRect/>
          <a:stretch/>
        </p:blipFill>
        <p:spPr>
          <a:xfrm>
            <a:off x="10207786" y="107981"/>
            <a:ext cx="1827794" cy="961997"/>
          </a:xfrm>
          <a:prstGeom prst="rect">
            <a:avLst/>
          </a:prstGeom>
          <a:noFill/>
          <a:ln>
            <a:noFill/>
          </a:ln>
        </p:spPr>
      </p:pic>
    </p:spTree>
    <p:extLst>
      <p:ext uri="{BB962C8B-B14F-4D97-AF65-F5344CB8AC3E}">
        <p14:creationId xmlns:p14="http://schemas.microsoft.com/office/powerpoint/2010/main" val="1094734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858000" y="1825625"/>
            <a:ext cx="6316800" cy="419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BCD152CD-CC3A-BFAE-7F65-37C2D8BF4A71}"/>
              </a:ext>
            </a:extLst>
          </p:cNvPr>
          <p:cNvSpPr>
            <a:spLocks noGrp="1"/>
          </p:cNvSpPr>
          <p:nvPr/>
        </p:nvSpPr>
        <p:spPr>
          <a:xfrm>
            <a:off x="579195" y="746898"/>
            <a:ext cx="9357069"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ct val="25000"/>
              <a:buNone/>
            </a:pPr>
            <a:r>
              <a:rPr lang="en-US" b="1">
                <a:solidFill>
                  <a:schemeClr val="accent1">
                    <a:lumMod val="50000"/>
                  </a:schemeClr>
                </a:solidFill>
                <a:latin typeface="Source Sans Pro"/>
                <a:ea typeface="Source Sans Pro"/>
                <a:cs typeface="Calibri"/>
                <a:sym typeface="Lato"/>
              </a:rPr>
              <a:t>Reassess ABCDEs Frequently</a:t>
            </a:r>
            <a:endParaRPr lang="en-US">
              <a:solidFill>
                <a:schemeClr val="accent1">
                  <a:lumMod val="50000"/>
                </a:schemeClr>
              </a:solidFill>
              <a:latin typeface="Source Sans Pro"/>
              <a:ea typeface="Source Sans Pro"/>
              <a:cs typeface="Calibri" charset="0"/>
            </a:endParaRPr>
          </a:p>
          <a:p>
            <a:pPr marL="0" lvl="0" indent="0">
              <a:spcBef>
                <a:spcPts val="0"/>
              </a:spcBef>
              <a:buClr>
                <a:schemeClr val="dk1"/>
              </a:buClr>
              <a:buSzPct val="25000"/>
              <a:buNone/>
            </a:pPr>
            <a:endParaRPr lang="en-US" sz="2400">
              <a:latin typeface="Source Sans Pro" panose="020B0503030403020204" pitchFamily="34" charset="0"/>
              <a:ea typeface="Source Sans Pro" panose="020B0503030403020204" pitchFamily="34" charset="0"/>
              <a:cs typeface="Calibri" charset="0"/>
              <a:sym typeface="Lato"/>
            </a:endParaRPr>
          </a:p>
          <a:p>
            <a:pPr marL="0" lvl="0" indent="0">
              <a:lnSpc>
                <a:spcPct val="115000"/>
              </a:lnSpc>
              <a:spcBef>
                <a:spcPts val="0"/>
              </a:spcBef>
              <a:buNone/>
            </a:pPr>
            <a:r>
              <a:rPr lang="en-US" sz="2400">
                <a:latin typeface="Source Sans Pro"/>
                <a:ea typeface="Source Sans Pro"/>
                <a:cs typeface="Calibri"/>
                <a:sym typeface="Lato"/>
              </a:rPr>
              <a:t>The ABCDE approach is designed to quickly identify reversible life-threatening conditions.</a:t>
            </a:r>
            <a:endParaRPr lang="en-US" sz="2400">
              <a:latin typeface="Source Sans Pro"/>
              <a:ea typeface="Source Sans Pro"/>
              <a:cs typeface="Calibri"/>
            </a:endParaRPr>
          </a:p>
          <a:p>
            <a:pPr marL="0" lvl="0" indent="0">
              <a:lnSpc>
                <a:spcPct val="115000"/>
              </a:lnSpc>
              <a:spcBef>
                <a:spcPts val="0"/>
              </a:spcBef>
              <a:buNone/>
            </a:pPr>
            <a:endParaRPr lang="en-US" sz="2400">
              <a:latin typeface="Source Sans Pro" panose="020B0503030403020204" pitchFamily="34" charset="0"/>
              <a:ea typeface="Source Sans Pro" panose="020B0503030403020204" pitchFamily="34" charset="0"/>
              <a:cs typeface="Calibri" charset="0"/>
              <a:sym typeface="Lato"/>
            </a:endParaRPr>
          </a:p>
          <a:p>
            <a:pPr marL="0" indent="0">
              <a:lnSpc>
                <a:spcPct val="115000"/>
              </a:lnSpc>
              <a:spcBef>
                <a:spcPts val="0"/>
              </a:spcBef>
              <a:buNone/>
            </a:pPr>
            <a:r>
              <a:rPr lang="en-US" sz="2400">
                <a:latin typeface="Source Sans Pro"/>
                <a:ea typeface="Source Sans Pro"/>
                <a:cs typeface="Calibri"/>
                <a:sym typeface="Lato"/>
              </a:rPr>
              <a:t>Vital signs should be checked at the end of the ABCDE approach.</a:t>
            </a:r>
            <a:endParaRPr lang="en-US" sz="2400">
              <a:latin typeface="Source Sans Pro"/>
              <a:ea typeface="Source Sans Pro"/>
              <a:cs typeface="Calibri" charset="0"/>
            </a:endParaRPr>
          </a:p>
          <a:p>
            <a:pPr marL="0" lvl="0" indent="0">
              <a:lnSpc>
                <a:spcPct val="115000"/>
              </a:lnSpc>
              <a:spcBef>
                <a:spcPts val="0"/>
              </a:spcBef>
              <a:buNone/>
            </a:pPr>
            <a:endParaRPr lang="en-US" sz="2400">
              <a:latin typeface="Source Sans Pro" panose="020B0503030403020204" pitchFamily="34" charset="0"/>
              <a:ea typeface="Source Sans Pro" panose="020B0503030403020204" pitchFamily="34" charset="0"/>
              <a:cs typeface="Calibri" charset="0"/>
              <a:sym typeface="Lato"/>
            </a:endParaRPr>
          </a:p>
          <a:p>
            <a:pPr marL="0" indent="0">
              <a:lnSpc>
                <a:spcPct val="115000"/>
              </a:lnSpc>
              <a:spcBef>
                <a:spcPts val="0"/>
              </a:spcBef>
              <a:buNone/>
            </a:pPr>
            <a:r>
              <a:rPr lang="en-US" sz="2400">
                <a:latin typeface="Source Sans Pro"/>
                <a:ea typeface="Source Sans Pro"/>
                <a:cs typeface="Calibri"/>
                <a:sym typeface="Lato"/>
              </a:rPr>
              <a:t>Once you find an ABCDE problem and manage it, you need to GO BACK and repeat the ABCDE again to identify any new problems that have developed and make sure that the management provided worked.</a:t>
            </a:r>
            <a:endParaRPr lang="en-US" sz="2400">
              <a:latin typeface="Source Sans Pro"/>
              <a:ea typeface="Source Sans Pro"/>
              <a:cs typeface="Calibri"/>
            </a:endParaRPr>
          </a:p>
          <a:p>
            <a:pPr marL="0" lvl="0" indent="0">
              <a:lnSpc>
                <a:spcPct val="115000"/>
              </a:lnSpc>
              <a:spcBef>
                <a:spcPts val="0"/>
              </a:spcBef>
              <a:buNone/>
            </a:pPr>
            <a:endParaRPr lang="en-US" sz="2400">
              <a:latin typeface="Source Sans Pro" panose="020B0503030403020204" pitchFamily="34" charset="0"/>
              <a:ea typeface="Source Sans Pro" panose="020B0503030403020204" pitchFamily="34" charset="0"/>
              <a:cs typeface="Calibri" charset="0"/>
              <a:sym typeface="Lato"/>
            </a:endParaRPr>
          </a:p>
          <a:p>
            <a:pPr marL="0" indent="0" algn="ctr">
              <a:lnSpc>
                <a:spcPct val="115000"/>
              </a:lnSpc>
              <a:spcBef>
                <a:spcPts val="0"/>
              </a:spcBef>
              <a:buNone/>
            </a:pPr>
            <a:r>
              <a:rPr lang="en-US" sz="2400" b="1">
                <a:latin typeface="Source Sans Pro"/>
                <a:ea typeface="Source Sans Pro"/>
                <a:cs typeface="Calibri"/>
                <a:sym typeface="Lato"/>
              </a:rPr>
              <a:t>Ideally, the ABCDE approach should be repeated every 15 minutes or with any change in condition. </a:t>
            </a:r>
            <a:endParaRPr lang="en-US" sz="2400" b="1">
              <a:latin typeface="Source Sans Pro"/>
              <a:ea typeface="Source Sans Pro"/>
              <a:cs typeface="Calibri" charset="0"/>
            </a:endParaRPr>
          </a:p>
          <a:p>
            <a:pPr marL="0" lvl="0" indent="0">
              <a:spcBef>
                <a:spcPts val="0"/>
              </a:spcBef>
              <a:buClr>
                <a:schemeClr val="dk1"/>
              </a:buClr>
              <a:buSzPct val="25000"/>
              <a:buNone/>
            </a:pPr>
            <a:br>
              <a:rPr lang="en-US" sz="2400">
                <a:latin typeface="Source Sans Pro" panose="020B0503030403020204" pitchFamily="34" charset="0"/>
                <a:ea typeface="Source Sans Pro" panose="020B0503030403020204" pitchFamily="34" charset="0"/>
                <a:cs typeface="Calibri" charset="0"/>
              </a:rPr>
            </a:br>
            <a:endParaRPr lang="en-US" sz="2400">
              <a:latin typeface="Source Sans Pro" panose="020B0503030403020204" pitchFamily="34" charset="0"/>
              <a:ea typeface="Source Sans Pro" panose="020B0503030403020204" pitchFamily="34" charset="0"/>
              <a:cs typeface="Calibri" charset="0"/>
            </a:endParaRPr>
          </a:p>
        </p:txBody>
      </p:sp>
      <p:sp>
        <p:nvSpPr>
          <p:cNvPr id="3" name="Rectangle 2">
            <a:extLst>
              <a:ext uri="{FF2B5EF4-FFF2-40B4-BE49-F238E27FC236}">
                <a16:creationId xmlns:a16="http://schemas.microsoft.com/office/drawing/2014/main" id="{D6A34E08-C435-1345-2B9E-5AC50CA8EA2A}"/>
              </a:ext>
            </a:extLst>
          </p:cNvPr>
          <p:cNvSpPr/>
          <p:nvPr/>
        </p:nvSpPr>
        <p:spPr>
          <a:xfrm>
            <a:off x="9112308" y="1268772"/>
            <a:ext cx="3079750"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168041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chemeClr val="accent1">
                    <a:lumMod val="50000"/>
                  </a:schemeClr>
                </a:solidFill>
              </a:rPr>
              <a:t>Workbook Question 2</a:t>
            </a:r>
          </a:p>
        </p:txBody>
      </p:sp>
      <p:sp>
        <p:nvSpPr>
          <p:cNvPr id="3" name="Content Placeholder 2"/>
          <p:cNvSpPr>
            <a:spLocks noGrp="1"/>
          </p:cNvSpPr>
          <p:nvPr>
            <p:ph idx="4294967295"/>
          </p:nvPr>
        </p:nvSpPr>
        <p:spPr>
          <a:xfrm>
            <a:off x="838200" y="2178695"/>
            <a:ext cx="10515600" cy="4114800"/>
          </a:xfrm>
        </p:spPr>
        <p:txBody>
          <a:bodyPr vert="horz" lIns="91440" tIns="45720" rIns="91440" bIns="45720" rtlCol="0" anchor="t">
            <a:normAutofit/>
          </a:bodyPr>
          <a:lstStyle/>
          <a:p>
            <a:pPr marL="0" lvl="0" indent="0">
              <a:buNone/>
            </a:pPr>
            <a:r>
              <a:rPr lang="en-US" sz="2400">
                <a:latin typeface="Source Sans Pro"/>
                <a:ea typeface="Source Sans Pro"/>
                <a:cs typeface="Roboto"/>
              </a:rPr>
              <a:t>Using the workbook section above, list the management for airway blocked by a foreign body.</a:t>
            </a:r>
            <a:endParaRPr lang="en-US" sz="2400">
              <a:sym typeface="Economica"/>
            </a:endParaRPr>
          </a:p>
        </p:txBody>
      </p:sp>
      <p:pic>
        <p:nvPicPr>
          <p:cNvPr id="5" name="Picture 4"/>
          <p:cNvPicPr>
            <a:picLocks noChangeAspect="1"/>
          </p:cNvPicPr>
          <p:nvPr/>
        </p:nvPicPr>
        <p:blipFill>
          <a:blip r:embed="rId3"/>
          <a:stretch>
            <a:fillRect/>
          </a:stretch>
        </p:blipFill>
        <p:spPr>
          <a:xfrm>
            <a:off x="9735399" y="365124"/>
            <a:ext cx="2170852" cy="1696758"/>
          </a:xfrm>
          <a:prstGeom prst="rect">
            <a:avLst/>
          </a:prstGeom>
        </p:spPr>
      </p:pic>
    </p:spTree>
    <p:extLst>
      <p:ext uri="{BB962C8B-B14F-4D97-AF65-F5344CB8AC3E}">
        <p14:creationId xmlns:p14="http://schemas.microsoft.com/office/powerpoint/2010/main" val="2271492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338" name="Google Shape;338;p1"/>
          <p:cNvSpPr txBox="1">
            <a:spLocks noGrp="1"/>
          </p:cNvSpPr>
          <p:nvPr>
            <p:ph type="title"/>
          </p:nvPr>
        </p:nvSpPr>
        <p:spPr>
          <a:xfrm>
            <a:off x="81591" y="1830534"/>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Source Sans Pro"/>
              <a:buNone/>
            </a:pPr>
            <a:r>
              <a:rPr lang="en-US" sz="4000" b="1">
                <a:solidFill>
                  <a:srgbClr val="FFFFFF"/>
                </a:solidFill>
                <a:latin typeface="Source Sans Pro"/>
                <a:ea typeface="Source Sans Pro"/>
                <a:cs typeface="Source Sans Pro"/>
                <a:sym typeface="Source Sans Pro"/>
              </a:rPr>
              <a:t>The ABCDE and SAMPLE history approach</a:t>
            </a:r>
            <a:endParaRPr/>
          </a:p>
        </p:txBody>
      </p:sp>
      <p:sp>
        <p:nvSpPr>
          <p:cNvPr id="339" name="Google Shape;339;p1"/>
          <p:cNvSpPr txBox="1"/>
          <p:nvPr/>
        </p:nvSpPr>
        <p:spPr>
          <a:xfrm>
            <a:off x="-254811" y="3242437"/>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1F3864"/>
                </a:solidFill>
                <a:latin typeface="Source Sans Pro"/>
                <a:ea typeface="Source Sans Pro"/>
                <a:cs typeface="Source Sans Pro"/>
                <a:sym typeface="Source Sans Pro"/>
              </a:rPr>
              <a:t>Part 3: Special Paediatric Considerations, SAMPLE history and Disposition</a:t>
            </a:r>
            <a:endParaRPr sz="2800" b="1" i="0" u="none" strike="noStrike" cap="none">
              <a:solidFill>
                <a:srgbClr val="1F3864"/>
              </a:solidFill>
              <a:latin typeface="Source Sans Pro"/>
              <a:ea typeface="Source Sans Pro"/>
              <a:cs typeface="Source Sans Pro"/>
              <a:sym typeface="Source Sans Pro"/>
            </a:endParaRPr>
          </a:p>
        </p:txBody>
      </p:sp>
      <p:pic>
        <p:nvPicPr>
          <p:cNvPr id="340" name="Google Shape;340;p1" descr="Logo, company nam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90107" y="5716787"/>
            <a:ext cx="3155301" cy="1090789"/>
          </a:xfrm>
          <a:prstGeom prst="rect">
            <a:avLst/>
          </a:prstGeom>
          <a:noFill/>
          <a:ln>
            <a:noFill/>
          </a:ln>
        </p:spPr>
      </p:pic>
      <p:pic>
        <p:nvPicPr>
          <p:cNvPr id="341" name="Google Shape;341;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933593" y="13634"/>
            <a:ext cx="1211815" cy="1799362"/>
          </a:xfrm>
          <a:prstGeom prst="rect">
            <a:avLst/>
          </a:prstGeom>
          <a:noFill/>
          <a:ln>
            <a:noFill/>
          </a:ln>
        </p:spPr>
      </p:pic>
      <p:sp>
        <p:nvSpPr>
          <p:cNvPr id="342" name="Google Shape;342;p1"/>
          <p:cNvSpPr txBox="1"/>
          <p:nvPr/>
        </p:nvSpPr>
        <p:spPr>
          <a:xfrm>
            <a:off x="0" y="6384844"/>
            <a:ext cx="807489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1" u="none" strike="noStrike" cap="none">
                <a:solidFill>
                  <a:srgbClr val="242424"/>
                </a:solidFill>
                <a:latin typeface="Source Sans Pro"/>
                <a:ea typeface="Source Sans Pro"/>
                <a:cs typeface="Source Sans Pro"/>
                <a:sym typeface="Source Sans Pro"/>
              </a:rPr>
              <a:t>This learning content has been developed in collaboration with the WHO Academy.</a:t>
            </a:r>
            <a:endParaRPr sz="16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245063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0" y="2538886"/>
            <a:ext cx="12033068" cy="1325563"/>
          </a:xfrm>
        </p:spPr>
        <p:txBody>
          <a:bodyPr>
            <a:noAutofit/>
          </a:bodyPr>
          <a:lstStyle/>
          <a:p>
            <a:r>
              <a:rPr lang="en-US" sz="4000">
                <a:solidFill>
                  <a:srgbClr val="44546A"/>
                </a:solidFill>
                <a:latin typeface="Source Sans Pro"/>
                <a:ea typeface="Source Sans Pro"/>
                <a:cs typeface="Roboto"/>
              </a:rPr>
              <a:t>Special </a:t>
            </a:r>
            <a:r>
              <a:rPr lang="en-US" sz="4000" err="1">
                <a:solidFill>
                  <a:srgbClr val="44546A"/>
                </a:solidFill>
                <a:latin typeface="Source Sans Pro"/>
                <a:ea typeface="Source Sans Pro"/>
                <a:cs typeface="Roboto"/>
              </a:rPr>
              <a:t>Paediatric</a:t>
            </a:r>
            <a:r>
              <a:rPr lang="en-US" sz="4000">
                <a:solidFill>
                  <a:srgbClr val="44546A"/>
                </a:solidFill>
                <a:latin typeface="Source Sans Pro"/>
                <a:ea typeface="Source Sans Pro"/>
                <a:cs typeface="Roboto"/>
              </a:rPr>
              <a:t> Considerations </a:t>
            </a:r>
            <a:endParaRPr lang="en-US" sz="4000">
              <a:solidFill>
                <a:srgbClr val="44546A"/>
              </a:solidFill>
              <a:latin typeface="Source Sans Pro" panose="020B0503030403020204" pitchFamily="34" charset="0"/>
              <a:ea typeface="Source Sans Pro" panose="020B0503030403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5161" y="1074969"/>
            <a:ext cx="3169920" cy="4245429"/>
          </a:xfrm>
          <a:prstGeom prst="rect">
            <a:avLst/>
          </a:prstGeom>
        </p:spPr>
      </p:pic>
    </p:spTree>
    <p:extLst>
      <p:ext uri="{BB962C8B-B14F-4D97-AF65-F5344CB8AC3E}">
        <p14:creationId xmlns:p14="http://schemas.microsoft.com/office/powerpoint/2010/main" val="1444454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err="1">
                <a:solidFill>
                  <a:srgbClr val="44546A"/>
                </a:solidFill>
              </a:rPr>
              <a:t>Paediatric</a:t>
            </a:r>
            <a:r>
              <a:rPr lang="en-US" sz="4000">
                <a:solidFill>
                  <a:srgbClr val="44546A"/>
                </a:solidFill>
              </a:rPr>
              <a:t> Airway Considerations</a:t>
            </a:r>
          </a:p>
        </p:txBody>
      </p:sp>
      <p:sp>
        <p:nvSpPr>
          <p:cNvPr id="5" name="Content Placeholder 2"/>
          <p:cNvSpPr>
            <a:spLocks noGrp="1"/>
          </p:cNvSpPr>
          <p:nvPr>
            <p:ph idx="1"/>
          </p:nvPr>
        </p:nvSpPr>
        <p:spPr>
          <a:xfrm>
            <a:off x="838200" y="1579096"/>
            <a:ext cx="10515600" cy="4351338"/>
          </a:xfrm>
        </p:spPr>
        <p:txBody>
          <a:bodyPr vert="horz" lIns="91440" tIns="45720" rIns="91440" bIns="45720" rtlCol="0" anchor="t">
            <a:noAutofit/>
          </a:bodyPr>
          <a:lstStyle/>
          <a:p>
            <a:pPr marL="0" indent="0">
              <a:buNone/>
            </a:pPr>
            <a:r>
              <a:rPr lang="en-US" sz="2400" dirty="0">
                <a:cs typeface="Roboto"/>
              </a:rPr>
              <a:t>Compared to adults, children have:</a:t>
            </a:r>
          </a:p>
          <a:p>
            <a:r>
              <a:rPr lang="en-US" sz="2400" dirty="0"/>
              <a:t>Bigger tongues  </a:t>
            </a:r>
          </a:p>
          <a:p>
            <a:pPr lvl="1"/>
            <a:r>
              <a:rPr lang="en-US" dirty="0"/>
              <a:t>Use “sniffing” position </a:t>
            </a:r>
          </a:p>
          <a:p>
            <a:r>
              <a:rPr lang="en-US" sz="2400" dirty="0"/>
              <a:t>Shorter necks, softer airway</a:t>
            </a:r>
          </a:p>
          <a:p>
            <a:pPr lvl="1"/>
            <a:r>
              <a:rPr lang="en-US" dirty="0"/>
              <a:t>Easier to block off</a:t>
            </a:r>
          </a:p>
          <a:p>
            <a:pPr lvl="1"/>
            <a:r>
              <a:rPr lang="en-US" dirty="0"/>
              <a:t>Avoid over-extending or flexing the neck</a:t>
            </a:r>
          </a:p>
          <a:p>
            <a:r>
              <a:rPr lang="en-US" sz="2400" dirty="0"/>
              <a:t>A larger head compared to body</a:t>
            </a:r>
          </a:p>
          <a:p>
            <a:pPr lvl="1"/>
            <a:r>
              <a:rPr lang="en-US" dirty="0"/>
              <a:t>Watch closely for airway obstruction</a:t>
            </a:r>
          </a:p>
          <a:p>
            <a:pPr lvl="1"/>
            <a:r>
              <a:rPr lang="en-US" dirty="0"/>
              <a:t>Use jaw thrust</a:t>
            </a:r>
          </a:p>
          <a:p>
            <a:pPr lvl="1"/>
            <a:r>
              <a:rPr lang="en-US" dirty="0">
                <a:latin typeface="Source Sans Pro"/>
                <a:ea typeface="Source Sans Pro"/>
                <a:cs typeface="Roboto"/>
              </a:rPr>
              <a:t>Correct head position with padding under shoulders to open airway</a:t>
            </a:r>
          </a:p>
        </p:txBody>
      </p:sp>
      <p:sp>
        <p:nvSpPr>
          <p:cNvPr id="3" name="TextBox 2"/>
          <p:cNvSpPr txBox="1"/>
          <p:nvPr/>
        </p:nvSpPr>
        <p:spPr>
          <a:xfrm>
            <a:off x="840060" y="5799201"/>
            <a:ext cx="10029498" cy="830997"/>
          </a:xfrm>
          <a:prstGeom prst="rect">
            <a:avLst/>
          </a:prstGeom>
          <a:noFill/>
        </p:spPr>
        <p:txBody>
          <a:bodyPr wrap="square" lIns="91440" tIns="45720" rIns="91440" bIns="45720" rtlCol="0" anchor="t">
            <a:spAutoFit/>
          </a:bodyPr>
          <a:lstStyle/>
          <a:p>
            <a:pPr algn="ctr">
              <a:defRPr/>
            </a:pPr>
            <a:r>
              <a:rPr kumimoji="0" lang="en-US" sz="2400" b="0" i="0" u="none" strike="noStrike" kern="1200" cap="none" spc="0" normalizeH="0" baseline="0" noProof="0">
                <a:ln>
                  <a:noFill/>
                </a:ln>
                <a:solidFill>
                  <a:srgbClr val="1F3864"/>
                </a:solidFill>
                <a:effectLst/>
                <a:uLnTx/>
                <a:uFillTx/>
                <a:latin typeface="Source Sans Pro"/>
                <a:ea typeface="Source Sans Pro"/>
              </a:rPr>
              <a:t>Excessive drooling, stridor, airway swelling, unwillingness to move neck are high-risk signs in children</a:t>
            </a:r>
            <a:r>
              <a:rPr lang="en-US" sz="2400">
                <a:solidFill>
                  <a:srgbClr val="1F3864"/>
                </a:solidFill>
                <a:latin typeface="Source Sans Pro"/>
                <a:ea typeface="Source Sans Pro"/>
              </a:rPr>
              <a:t>.  </a:t>
            </a:r>
            <a:endParaRPr lang="en-US" sz="2400" b="0" i="0" u="none" strike="noStrike" kern="1200" cap="none" spc="0" normalizeH="0" baseline="0" noProof="0">
              <a:ln>
                <a:noFill/>
              </a:ln>
              <a:solidFill>
                <a:srgbClr val="1F3864"/>
              </a:solidFill>
              <a:effectLst/>
              <a:uLnTx/>
              <a:uFillTx/>
              <a:latin typeface="Source Sans Pro"/>
              <a:ea typeface="Source Sans Pro"/>
            </a:endParaRPr>
          </a:p>
        </p:txBody>
      </p:sp>
      <p:pic>
        <p:nvPicPr>
          <p:cNvPr id="4" name="Picture 8">
            <a:extLst>
              <a:ext uri="{FF2B5EF4-FFF2-40B4-BE49-F238E27FC236}">
                <a16:creationId xmlns:a16="http://schemas.microsoft.com/office/drawing/2014/main" id="{820910D4-52FE-3AED-808B-58A9E0F5F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4010" y="41788"/>
            <a:ext cx="1847850" cy="990600"/>
          </a:xfrm>
          <a:prstGeom prst="rect">
            <a:avLst/>
          </a:prstGeom>
        </p:spPr>
      </p:pic>
      <p:pic>
        <p:nvPicPr>
          <p:cNvPr id="9" name="Picture 9" descr="A picture containing text&#10;&#10;Description automatically generated">
            <a:extLst>
              <a:ext uri="{FF2B5EF4-FFF2-40B4-BE49-F238E27FC236}">
                <a16:creationId xmlns:a16="http://schemas.microsoft.com/office/drawing/2014/main" id="{DEF76C60-3544-6EF2-71C9-C12F167CCD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7847" y="1985836"/>
            <a:ext cx="3456561" cy="2408051"/>
          </a:xfrm>
          <a:prstGeom prst="rect">
            <a:avLst/>
          </a:prstGeom>
        </p:spPr>
      </p:pic>
    </p:spTree>
    <p:extLst>
      <p:ext uri="{BB962C8B-B14F-4D97-AF65-F5344CB8AC3E}">
        <p14:creationId xmlns:p14="http://schemas.microsoft.com/office/powerpoint/2010/main" val="1834291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5740" y="1925436"/>
            <a:ext cx="4012005" cy="1816503"/>
          </a:xfrm>
          <a:prstGeom prst="rect">
            <a:avLst/>
          </a:prstGeom>
        </p:spPr>
      </p:pic>
      <p:sp>
        <p:nvSpPr>
          <p:cNvPr id="2" name="Title 1"/>
          <p:cNvSpPr>
            <a:spLocks noGrp="1"/>
          </p:cNvSpPr>
          <p:nvPr>
            <p:ph type="title"/>
          </p:nvPr>
        </p:nvSpPr>
        <p:spPr/>
        <p:txBody>
          <a:bodyPr>
            <a:noAutofit/>
          </a:bodyPr>
          <a:lstStyle/>
          <a:p>
            <a:r>
              <a:rPr lang="en-US" sz="4000" err="1">
                <a:solidFill>
                  <a:srgbClr val="44546A"/>
                </a:solidFill>
              </a:rPr>
              <a:t>Paediatric</a:t>
            </a:r>
            <a:r>
              <a:rPr lang="en-US" sz="4000">
                <a:solidFill>
                  <a:srgbClr val="44546A"/>
                </a:solidFill>
              </a:rPr>
              <a:t> Breathing Considerations</a:t>
            </a:r>
          </a:p>
        </p:txBody>
      </p:sp>
      <p:sp>
        <p:nvSpPr>
          <p:cNvPr id="5" name="Content Placeholder 2"/>
          <p:cNvSpPr>
            <a:spLocks noGrp="1"/>
          </p:cNvSpPr>
          <p:nvPr>
            <p:ph idx="1"/>
          </p:nvPr>
        </p:nvSpPr>
        <p:spPr/>
        <p:txBody>
          <a:bodyPr vert="horz" lIns="91440" tIns="45720" rIns="91440" bIns="45720" rtlCol="0" anchor="t">
            <a:noAutofit/>
          </a:bodyPr>
          <a:lstStyle/>
          <a:p>
            <a:pPr marL="0" indent="0">
              <a:buNone/>
            </a:pPr>
            <a:r>
              <a:rPr lang="en-US" sz="2400" b="1">
                <a:latin typeface="Source Sans Pro"/>
                <a:ea typeface="Source Sans Pro"/>
                <a:cs typeface="Roboto"/>
              </a:rPr>
              <a:t>Look </a:t>
            </a:r>
            <a:r>
              <a:rPr lang="en-US" sz="2400">
                <a:latin typeface="Source Sans Pro"/>
                <a:ea typeface="Source Sans Pro"/>
                <a:cs typeface="Roboto"/>
              </a:rPr>
              <a:t>for signs of respiratory distress :</a:t>
            </a:r>
            <a:endParaRPr lang="en-US"/>
          </a:p>
          <a:p>
            <a:pPr lvl="1"/>
            <a:r>
              <a:rPr lang="en-US"/>
              <a:t>Nasal flaring </a:t>
            </a:r>
          </a:p>
          <a:p>
            <a:pPr lvl="1"/>
            <a:r>
              <a:rPr lang="en-US"/>
              <a:t>Head bobbing</a:t>
            </a:r>
          </a:p>
          <a:p>
            <a:pPr lvl="1"/>
            <a:r>
              <a:rPr lang="en-US"/>
              <a:t>Grunting</a:t>
            </a:r>
          </a:p>
          <a:p>
            <a:pPr lvl="1"/>
            <a:r>
              <a:rPr lang="en-US">
                <a:latin typeface="Source Sans Pro"/>
                <a:ea typeface="Source Sans Pro"/>
                <a:cs typeface="Roboto"/>
              </a:rPr>
              <a:t>Chest indrawing or retractions</a:t>
            </a:r>
            <a:endParaRPr lang="en-US" b="1">
              <a:latin typeface="Source Sans Pro"/>
              <a:ea typeface="Source Sans Pro"/>
            </a:endParaRPr>
          </a:p>
          <a:p>
            <a:pPr lvl="1"/>
            <a:r>
              <a:rPr lang="en-US">
                <a:solidFill>
                  <a:schemeClr val="accent2"/>
                </a:solidFill>
                <a:latin typeface="Source Sans Pro"/>
                <a:ea typeface="Source Sans Pro"/>
                <a:cs typeface="Roboto"/>
              </a:rPr>
              <a:t>Cyanosis</a:t>
            </a:r>
            <a:r>
              <a:rPr lang="en-US" sz="2400">
                <a:latin typeface="Source Sans Pro"/>
                <a:ea typeface="Source Sans Pro"/>
                <a:cs typeface="Roboto"/>
              </a:rPr>
              <a:t>, a blue/gray discoloration around lips, mouth or fingertips is a danger sign</a:t>
            </a:r>
            <a:endParaRPr lang="en-US" sz="2400" b="1">
              <a:latin typeface="Source Sans Pro"/>
              <a:ea typeface="Source Sans Pro"/>
            </a:endParaRPr>
          </a:p>
          <a:p>
            <a:pPr marL="0" indent="0">
              <a:buNone/>
            </a:pPr>
            <a:r>
              <a:rPr lang="en-US" sz="2400" b="1">
                <a:latin typeface="Source Sans Pro"/>
                <a:ea typeface="Source Sans Pro"/>
                <a:cs typeface="Roboto"/>
              </a:rPr>
              <a:t>Look </a:t>
            </a:r>
            <a:r>
              <a:rPr lang="en-US" sz="2400">
                <a:latin typeface="Source Sans Pro"/>
                <a:ea typeface="Source Sans Pro"/>
                <a:cs typeface="Roboto"/>
              </a:rPr>
              <a:t>at the lower ribs</a:t>
            </a:r>
          </a:p>
          <a:p>
            <a:pPr lvl="1"/>
            <a:r>
              <a:rPr lang="en-US">
                <a:cs typeface="Roboto"/>
              </a:rPr>
              <a:t>Chest indrawing is when the lower chest wall goes IN when the child breathes IN.</a:t>
            </a:r>
          </a:p>
          <a:p>
            <a:pPr lvl="1"/>
            <a:r>
              <a:rPr lang="en-US"/>
              <a:t>In normal breathing the whole chest and abdomen move OUT when the child breathes IN.</a:t>
            </a:r>
          </a:p>
        </p:txBody>
      </p:sp>
      <p:pic>
        <p:nvPicPr>
          <p:cNvPr id="4" name="Picture 5" descr="A picture containing icon&#10;&#10;Description automatically generated">
            <a:extLst>
              <a:ext uri="{FF2B5EF4-FFF2-40B4-BE49-F238E27FC236}">
                <a16:creationId xmlns:a16="http://schemas.microsoft.com/office/drawing/2014/main" id="{16D84B4B-5066-1B3E-4576-0BACCEFD81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0933" y="88866"/>
            <a:ext cx="1866900" cy="1038225"/>
          </a:xfrm>
          <a:prstGeom prst="rect">
            <a:avLst/>
          </a:prstGeom>
        </p:spPr>
      </p:pic>
    </p:spTree>
    <p:extLst>
      <p:ext uri="{BB962C8B-B14F-4D97-AF65-F5344CB8AC3E}">
        <p14:creationId xmlns:p14="http://schemas.microsoft.com/office/powerpoint/2010/main" val="1530856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err="1">
                <a:solidFill>
                  <a:srgbClr val="44546A"/>
                </a:solidFill>
              </a:rPr>
              <a:t>Paediatric</a:t>
            </a:r>
            <a:r>
              <a:rPr lang="en-US" sz="4000">
                <a:solidFill>
                  <a:srgbClr val="44546A"/>
                </a:solidFill>
              </a:rPr>
              <a:t> Breathing Considerations</a:t>
            </a:r>
          </a:p>
        </p:txBody>
      </p:sp>
      <p:sp>
        <p:nvSpPr>
          <p:cNvPr id="5" name="Content Placeholder 2"/>
          <p:cNvSpPr>
            <a:spLocks noGrp="1"/>
          </p:cNvSpPr>
          <p:nvPr>
            <p:ph idx="1"/>
          </p:nvPr>
        </p:nvSpPr>
        <p:spPr>
          <a:xfrm>
            <a:off x="838200" y="1683684"/>
            <a:ext cx="10515600" cy="4351338"/>
          </a:xfrm>
        </p:spPr>
        <p:txBody>
          <a:bodyPr vert="horz" lIns="91440" tIns="45720" rIns="91440" bIns="45720" rtlCol="0" anchor="t">
            <a:noAutofit/>
          </a:bodyPr>
          <a:lstStyle/>
          <a:p>
            <a:pPr marL="0" indent="0">
              <a:buNone/>
            </a:pPr>
            <a:r>
              <a:rPr lang="en-US" sz="2400" b="1"/>
              <a:t>Listen </a:t>
            </a:r>
            <a:endParaRPr lang="en-US" sz="2400"/>
          </a:p>
          <a:p>
            <a:pPr lvl="1"/>
            <a:r>
              <a:rPr lang="en-US" i="1">
                <a:solidFill>
                  <a:schemeClr val="accent2"/>
                </a:solidFill>
                <a:latin typeface="Source Sans Pro"/>
                <a:ea typeface="Source Sans Pro"/>
                <a:cs typeface="Roboto"/>
              </a:rPr>
              <a:t>Silent chest</a:t>
            </a:r>
            <a:r>
              <a:rPr lang="en-US">
                <a:latin typeface="Source Sans Pro"/>
                <a:ea typeface="Source Sans Pro"/>
                <a:cs typeface="Roboto"/>
              </a:rPr>
              <a:t> is a sign of severe distress in a child</a:t>
            </a:r>
          </a:p>
          <a:p>
            <a:pPr lvl="2"/>
            <a:r>
              <a:rPr lang="en-US" sz="2400">
                <a:latin typeface="Source Sans Pro"/>
                <a:ea typeface="Source Sans Pro"/>
                <a:cs typeface="Roboto"/>
              </a:rPr>
              <a:t>Severe spasms and airway narrowing cause limited airway movement and </a:t>
            </a:r>
            <a:r>
              <a:rPr lang="en-US" sz="2400" u="sng">
                <a:latin typeface="Source Sans Pro"/>
                <a:ea typeface="Source Sans Pro"/>
                <a:cs typeface="Roboto"/>
              </a:rPr>
              <a:t>few or no breath sounds</a:t>
            </a:r>
            <a:r>
              <a:rPr lang="en-US" sz="2400">
                <a:latin typeface="Source Sans Pro"/>
                <a:ea typeface="Source Sans Pro"/>
                <a:cs typeface="Roboto"/>
              </a:rPr>
              <a:t> may be heard. </a:t>
            </a:r>
          </a:p>
          <a:p>
            <a:pPr lvl="2"/>
            <a:r>
              <a:rPr lang="en-US" sz="2400">
                <a:latin typeface="Source Sans Pro"/>
                <a:ea typeface="Source Sans Pro"/>
                <a:cs typeface="Roboto"/>
              </a:rPr>
              <a:t>Give SALBUTAMOL and OXYGEN.</a:t>
            </a:r>
            <a:endParaRPr lang="en-US" sz="2400">
              <a:latin typeface="Source Sans Pro"/>
              <a:ea typeface="Source Sans Pro"/>
            </a:endParaRPr>
          </a:p>
          <a:p>
            <a:pPr lvl="2"/>
            <a:r>
              <a:rPr lang="en-US" sz="2400">
                <a:latin typeface="Source Sans Pro"/>
                <a:ea typeface="Source Sans Pro"/>
                <a:cs typeface="Roboto"/>
              </a:rPr>
              <a:t>Reassess frequently. </a:t>
            </a:r>
            <a:endParaRPr lang="en-US" sz="2400">
              <a:latin typeface="Source Sans Pro"/>
              <a:ea typeface="Source Sans Pro"/>
            </a:endParaRPr>
          </a:p>
          <a:p>
            <a:pPr marL="914400" lvl="2" indent="0">
              <a:buNone/>
            </a:pPr>
            <a:endParaRPr lang="en-US">
              <a:solidFill>
                <a:srgbClr val="000000"/>
              </a:solidFill>
              <a:latin typeface="Source Sans Pro"/>
              <a:ea typeface="Source Sans Pro"/>
              <a:cs typeface="Roboto"/>
            </a:endParaRPr>
          </a:p>
          <a:p>
            <a:pPr lvl="1"/>
            <a:r>
              <a:rPr lang="en-US" i="1">
                <a:solidFill>
                  <a:schemeClr val="accent2"/>
                </a:solidFill>
                <a:latin typeface="Source Sans Pro"/>
                <a:ea typeface="Source Sans Pro"/>
                <a:cs typeface="Roboto"/>
              </a:rPr>
              <a:t>Stridor</a:t>
            </a:r>
            <a:r>
              <a:rPr lang="en-US">
                <a:latin typeface="Source Sans Pro"/>
                <a:ea typeface="Source Sans Pro"/>
                <a:cs typeface="Roboto"/>
              </a:rPr>
              <a:t> is a sign</a:t>
            </a:r>
            <a:r>
              <a:rPr lang="en-US" sz="2400">
                <a:latin typeface="Source Sans Pro"/>
                <a:ea typeface="Source Sans Pro"/>
                <a:cs typeface="Roboto"/>
              </a:rPr>
              <a:t> of severe airway compromise</a:t>
            </a:r>
            <a:endParaRPr lang="en-US" sz="2400"/>
          </a:p>
          <a:p>
            <a:pPr lvl="2"/>
            <a:r>
              <a:rPr lang="en-US" sz="2400">
                <a:latin typeface="Source Sans Pro"/>
                <a:ea typeface="Source Sans Pro"/>
                <a:cs typeface="Roboto"/>
              </a:rPr>
              <a:t>Allow child to stay in position of comfort.</a:t>
            </a:r>
          </a:p>
          <a:p>
            <a:pPr lvl="2"/>
            <a:r>
              <a:rPr lang="en-US" sz="2400">
                <a:latin typeface="Source Sans Pro"/>
                <a:ea typeface="Source Sans Pro"/>
                <a:cs typeface="Roboto"/>
              </a:rPr>
              <a:t>Plan for rapid HANDOVER/TRANSFER.</a:t>
            </a:r>
            <a:endParaRPr lang="en-US" sz="2400">
              <a:latin typeface="Source Sans Pro"/>
              <a:ea typeface="Source Sans Pro"/>
            </a:endParaRPr>
          </a:p>
          <a:p>
            <a:pPr lvl="2"/>
            <a:r>
              <a:rPr lang="en-US" sz="2400">
                <a:latin typeface="Source Sans Pro"/>
                <a:ea typeface="Source Sans Pro"/>
                <a:cs typeface="Roboto"/>
              </a:rPr>
              <a:t>Give nebulized ADRENALINE. If unable to transfer immediately, consider </a:t>
            </a:r>
            <a:endParaRPr lang="en-US" sz="2400">
              <a:latin typeface="Source Sans Pro"/>
              <a:ea typeface="Source Sans Pro"/>
            </a:endParaRPr>
          </a:p>
          <a:p>
            <a:pPr marL="914400" lvl="2" indent="0">
              <a:buNone/>
            </a:pPr>
            <a:r>
              <a:rPr lang="en-US" sz="2400">
                <a:latin typeface="Source Sans Pro"/>
                <a:ea typeface="Source Sans Pro"/>
                <a:cs typeface="Roboto"/>
              </a:rPr>
              <a:t>    IM ADRENALINE (allergic reaction protocol).</a:t>
            </a:r>
            <a:endParaRPr lang="en-US" sz="2400">
              <a:latin typeface="Source Sans Pro"/>
              <a:ea typeface="Source Sans Pro"/>
            </a:endParaRPr>
          </a:p>
        </p:txBody>
      </p:sp>
      <p:pic>
        <p:nvPicPr>
          <p:cNvPr id="4" name="Picture 8" descr="A picture containing icon&#10;&#10;Description automatically generated">
            <a:extLst>
              <a:ext uri="{FF2B5EF4-FFF2-40B4-BE49-F238E27FC236}">
                <a16:creationId xmlns:a16="http://schemas.microsoft.com/office/drawing/2014/main" id="{C6764B34-A755-40F5-867C-C599FA76DC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98971" y="49093"/>
            <a:ext cx="1857375" cy="981075"/>
          </a:xfrm>
          <a:prstGeom prst="rect">
            <a:avLst/>
          </a:prstGeom>
        </p:spPr>
      </p:pic>
      <p:pic>
        <p:nvPicPr>
          <p:cNvPr id="6" name="Picture 6" descr="Icon&#10;&#10;Description automatically generated">
            <a:extLst>
              <a:ext uri="{FF2B5EF4-FFF2-40B4-BE49-F238E27FC236}">
                <a16:creationId xmlns:a16="http://schemas.microsoft.com/office/drawing/2014/main" id="{D973D72B-521B-DE64-6F80-3C62BD1C65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2106" y="3427185"/>
            <a:ext cx="2743200" cy="1602336"/>
          </a:xfrm>
          <a:prstGeom prst="rect">
            <a:avLst/>
          </a:prstGeom>
        </p:spPr>
      </p:pic>
    </p:spTree>
    <p:extLst>
      <p:ext uri="{BB962C8B-B14F-4D97-AF65-F5344CB8AC3E}">
        <p14:creationId xmlns:p14="http://schemas.microsoft.com/office/powerpoint/2010/main" val="165453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Title 1">
            <a:extLst>
              <a:ext uri="{FF2B5EF4-FFF2-40B4-BE49-F238E27FC236}">
                <a16:creationId xmlns:a16="http://schemas.microsoft.com/office/drawing/2014/main" id="{0A2B7886-E354-A376-AF22-A7A59BBFFDAB}"/>
              </a:ext>
            </a:extLst>
          </p:cNvPr>
          <p:cNvSpPr>
            <a:spLocks noGrp="1"/>
          </p:cNvSpPr>
          <p:nvPr>
            <p:ph type="title"/>
          </p:nvPr>
        </p:nvSpPr>
        <p:spPr>
          <a:xfrm>
            <a:off x="770515" y="1024480"/>
            <a:ext cx="10509600" cy="893563"/>
          </a:xfrm>
        </p:spPr>
        <p:txBody>
          <a:bodyPr/>
          <a:lstStyle/>
          <a:p>
            <a:r>
              <a:rPr lang="en-US" sz="4000">
                <a:solidFill>
                  <a:schemeClr val="accent1">
                    <a:lumMod val="50000"/>
                  </a:schemeClr>
                </a:solidFill>
                <a:latin typeface="Source Sans Pro"/>
                <a:ea typeface="Source Sans Pro"/>
                <a:cs typeface="Roboto"/>
              </a:rPr>
              <a:t>ABCDE: Initial Approach</a:t>
            </a:r>
            <a:endParaRPr lang="en-US">
              <a:solidFill>
                <a:schemeClr val="accent1">
                  <a:lumMod val="50000"/>
                </a:schemeClr>
              </a:solidFill>
            </a:endParaRPr>
          </a:p>
          <a:p>
            <a:endParaRPr lang="en-US"/>
          </a:p>
        </p:txBody>
      </p:sp>
      <p:sp>
        <p:nvSpPr>
          <p:cNvPr id="5" name="Text Placeholder 4">
            <a:extLst>
              <a:ext uri="{FF2B5EF4-FFF2-40B4-BE49-F238E27FC236}">
                <a16:creationId xmlns:a16="http://schemas.microsoft.com/office/drawing/2014/main" id="{BA56D17A-D809-F62A-EF09-0CC4585C5C1A}"/>
              </a:ext>
            </a:extLst>
          </p:cNvPr>
          <p:cNvSpPr>
            <a:spLocks noGrp="1"/>
          </p:cNvSpPr>
          <p:nvPr>
            <p:ph type="body" idx="1"/>
          </p:nvPr>
        </p:nvSpPr>
        <p:spPr>
          <a:xfrm>
            <a:off x="513544" y="1553954"/>
            <a:ext cx="5411787" cy="823912"/>
          </a:xfrm>
        </p:spPr>
        <p:txBody>
          <a:bodyPr/>
          <a:lstStyle/>
          <a:p>
            <a:r>
              <a:rPr lang="en-US" b="0">
                <a:latin typeface="Source Sans Pro"/>
                <a:ea typeface="Source Sans Pro"/>
                <a:cs typeface="Roboto"/>
              </a:rPr>
              <a:t>The most important step is to </a:t>
            </a:r>
            <a:r>
              <a:rPr lang="en-US">
                <a:latin typeface="Source Sans Pro"/>
                <a:ea typeface="Source Sans Pro"/>
                <a:cs typeface="Roboto"/>
              </a:rPr>
              <a:t>stay safe. </a:t>
            </a:r>
            <a:endParaRPr lang="en-US"/>
          </a:p>
        </p:txBody>
      </p:sp>
      <p:sp>
        <p:nvSpPr>
          <p:cNvPr id="7" name="Content Placeholder 6">
            <a:extLst>
              <a:ext uri="{FF2B5EF4-FFF2-40B4-BE49-F238E27FC236}">
                <a16:creationId xmlns:a16="http://schemas.microsoft.com/office/drawing/2014/main" id="{4CE74102-5DFE-B25C-21D4-646A1FBE913F}"/>
              </a:ext>
            </a:extLst>
          </p:cNvPr>
          <p:cNvSpPr>
            <a:spLocks noGrp="1"/>
          </p:cNvSpPr>
          <p:nvPr>
            <p:ph sz="half" idx="2"/>
          </p:nvPr>
        </p:nvSpPr>
        <p:spPr>
          <a:xfrm>
            <a:off x="769086" y="2676467"/>
            <a:ext cx="5579162" cy="3684588"/>
          </a:xfrm>
        </p:spPr>
        <p:txBody>
          <a:bodyPr vert="horz" lIns="91440" tIns="45720" rIns="91440" bIns="45720" rtlCol="0" anchor="t">
            <a:normAutofit/>
          </a:bodyPr>
          <a:lstStyle/>
          <a:p>
            <a:pPr algn="just"/>
            <a:r>
              <a:rPr lang="en-US" sz="2400">
                <a:solidFill>
                  <a:schemeClr val="accent2"/>
                </a:solidFill>
                <a:latin typeface="Source Sans Pro"/>
                <a:ea typeface="Source Sans Pro"/>
                <a:cs typeface="Arial"/>
              </a:rPr>
              <a:t>Scene safety: </a:t>
            </a:r>
            <a:r>
              <a:rPr lang="en-US" sz="2400">
                <a:latin typeface="Source Sans Pro"/>
                <a:ea typeface="Source Sans Pro"/>
                <a:cs typeface="Arial"/>
              </a:rPr>
              <a:t>Consider hazards, violence and infectious disease risk</a:t>
            </a:r>
            <a:endParaRPr lang="en-US"/>
          </a:p>
          <a:p>
            <a:pPr algn="just"/>
            <a:r>
              <a:rPr lang="en-US" sz="2400">
                <a:latin typeface="Source Sans Pro"/>
                <a:ea typeface="Source Sans Pro"/>
                <a:cs typeface="Arial"/>
              </a:rPr>
              <a:t>Examples of hazards</a:t>
            </a:r>
            <a:endParaRPr lang="en-US" sz="2400">
              <a:cs typeface="Arial"/>
            </a:endParaRPr>
          </a:p>
          <a:p>
            <a:pPr lvl="1" algn="just"/>
            <a:r>
              <a:rPr lang="en-US">
                <a:latin typeface="Source Sans Pro"/>
                <a:ea typeface="Source Sans Pro"/>
                <a:cs typeface="Arial"/>
              </a:rPr>
              <a:t>Fire</a:t>
            </a:r>
          </a:p>
          <a:p>
            <a:pPr lvl="1" algn="just"/>
            <a:r>
              <a:rPr lang="en-US">
                <a:latin typeface="Source Sans Pro"/>
                <a:ea typeface="Source Sans Pro"/>
                <a:cs typeface="Arial"/>
              </a:rPr>
              <a:t>Motor vehicle crash</a:t>
            </a:r>
          </a:p>
          <a:p>
            <a:pPr lvl="1" algn="just"/>
            <a:r>
              <a:rPr lang="en-US">
                <a:latin typeface="Source Sans Pro"/>
                <a:ea typeface="Source Sans Pro"/>
                <a:cs typeface="Arial"/>
              </a:rPr>
              <a:t>Building collapse</a:t>
            </a:r>
          </a:p>
          <a:p>
            <a:pPr lvl="1" algn="just"/>
            <a:r>
              <a:rPr lang="en-US">
                <a:latin typeface="Source Sans Pro"/>
                <a:ea typeface="Source Sans Pro"/>
                <a:cs typeface="Arial"/>
              </a:rPr>
              <a:t>Chemical spill</a:t>
            </a:r>
          </a:p>
          <a:p>
            <a:endParaRPr lang="en-US">
              <a:latin typeface="Source Sans Pro"/>
              <a:ea typeface="Source Sans Pro"/>
              <a:cs typeface="Roboto"/>
            </a:endParaRPr>
          </a:p>
          <a:p>
            <a:endParaRPr lang="en-US" sz="2400"/>
          </a:p>
        </p:txBody>
      </p:sp>
      <p:sp>
        <p:nvSpPr>
          <p:cNvPr id="8" name="Text Placeholder 7">
            <a:extLst>
              <a:ext uri="{FF2B5EF4-FFF2-40B4-BE49-F238E27FC236}">
                <a16:creationId xmlns:a16="http://schemas.microsoft.com/office/drawing/2014/main" id="{AE0DFA16-964C-67E5-95D0-9916BB270672}"/>
              </a:ext>
            </a:extLst>
          </p:cNvPr>
          <p:cNvSpPr>
            <a:spLocks noGrp="1"/>
          </p:cNvSpPr>
          <p:nvPr>
            <p:ph type="body" sz="quarter" idx="3"/>
          </p:nvPr>
        </p:nvSpPr>
        <p:spPr>
          <a:xfrm>
            <a:off x="6897508" y="1553954"/>
            <a:ext cx="5183188" cy="823912"/>
          </a:xfrm>
        </p:spPr>
        <p:txBody>
          <a:bodyPr/>
          <a:lstStyle/>
          <a:p>
            <a:r>
              <a:rPr lang="en-US" b="0">
                <a:latin typeface="Source Sans Pro"/>
                <a:ea typeface="Source Sans Pro"/>
                <a:cs typeface="Roboto"/>
              </a:rPr>
              <a:t>Ask for </a:t>
            </a:r>
            <a:r>
              <a:rPr lang="en-US">
                <a:latin typeface="Source Sans Pro"/>
                <a:ea typeface="Source Sans Pro"/>
                <a:cs typeface="Roboto"/>
              </a:rPr>
              <a:t>help </a:t>
            </a:r>
            <a:r>
              <a:rPr lang="en-US" b="0">
                <a:latin typeface="Source Sans Pro"/>
                <a:ea typeface="Source Sans Pro"/>
                <a:cs typeface="Roboto"/>
              </a:rPr>
              <a:t>early.</a:t>
            </a:r>
            <a:endParaRPr lang="en-US"/>
          </a:p>
        </p:txBody>
      </p:sp>
      <p:sp>
        <p:nvSpPr>
          <p:cNvPr id="10" name="Content Placeholder 9">
            <a:extLst>
              <a:ext uri="{FF2B5EF4-FFF2-40B4-BE49-F238E27FC236}">
                <a16:creationId xmlns:a16="http://schemas.microsoft.com/office/drawing/2014/main" id="{816EA0B0-23AE-CC55-40B1-95FC458B331D}"/>
              </a:ext>
            </a:extLst>
          </p:cNvPr>
          <p:cNvSpPr>
            <a:spLocks noGrp="1"/>
          </p:cNvSpPr>
          <p:nvPr>
            <p:ph sz="quarter" idx="4"/>
          </p:nvPr>
        </p:nvSpPr>
        <p:spPr>
          <a:xfrm>
            <a:off x="6620124" y="2675005"/>
            <a:ext cx="5183188" cy="3684588"/>
          </a:xfrm>
        </p:spPr>
        <p:txBody>
          <a:bodyPr vert="horz" lIns="91440" tIns="45720" rIns="91440" bIns="45720" rtlCol="0" anchor="t">
            <a:normAutofit/>
          </a:bodyPr>
          <a:lstStyle/>
          <a:p>
            <a:pPr marL="800100" lvl="1" indent="-342900">
              <a:spcBef>
                <a:spcPts val="0"/>
              </a:spcBef>
            </a:pPr>
            <a:r>
              <a:rPr lang="en-US">
                <a:solidFill>
                  <a:schemeClr val="dk1"/>
                </a:solidFill>
                <a:latin typeface="Source Sans Pro"/>
                <a:ea typeface="Source Sans Pro"/>
                <a:cs typeface="Arial"/>
              </a:rPr>
              <a:t>Multiple patients</a:t>
            </a:r>
            <a:endParaRPr lang="en-US">
              <a:solidFill>
                <a:schemeClr val="dk1"/>
              </a:solidFill>
              <a:latin typeface="Source Sans Pro"/>
              <a:cs typeface="Arial"/>
            </a:endParaRPr>
          </a:p>
          <a:p>
            <a:pPr marL="800100" lvl="1" indent="-342900">
              <a:spcBef>
                <a:spcPts val="0"/>
              </a:spcBef>
            </a:pPr>
            <a:endParaRPr lang="en-US">
              <a:solidFill>
                <a:schemeClr val="dk1"/>
              </a:solidFill>
              <a:latin typeface="Source Sans Pro"/>
              <a:ea typeface="Source Sans Pro"/>
              <a:cs typeface="Arial"/>
            </a:endParaRPr>
          </a:p>
          <a:p>
            <a:pPr marL="800100" lvl="1" indent="-342900">
              <a:spcBef>
                <a:spcPts val="0"/>
              </a:spcBef>
            </a:pPr>
            <a:r>
              <a:rPr lang="en-US">
                <a:solidFill>
                  <a:schemeClr val="dk1"/>
                </a:solidFill>
                <a:latin typeface="Source Sans Pro"/>
                <a:ea typeface="Source Sans Pro"/>
                <a:cs typeface="Arial"/>
              </a:rPr>
              <a:t>Make arrangements for transfer if needed </a:t>
            </a:r>
          </a:p>
          <a:p>
            <a:pPr marL="800100" lvl="1" indent="-342900">
              <a:spcBef>
                <a:spcPts val="0"/>
              </a:spcBef>
            </a:pPr>
            <a:endParaRPr lang="en-US">
              <a:solidFill>
                <a:schemeClr val="dk1"/>
              </a:solidFill>
              <a:latin typeface="Source Sans Pro"/>
              <a:ea typeface="Source Sans Pro"/>
              <a:cs typeface="Arial"/>
            </a:endParaRPr>
          </a:p>
          <a:p>
            <a:pPr marL="800100" lvl="1" indent="-342900">
              <a:spcBef>
                <a:spcPts val="0"/>
              </a:spcBef>
            </a:pPr>
            <a:r>
              <a:rPr lang="en-US">
                <a:solidFill>
                  <a:schemeClr val="dk1"/>
                </a:solidFill>
                <a:latin typeface="Source Sans Pro"/>
                <a:ea typeface="Source Sans Pro"/>
                <a:cs typeface="Arial"/>
              </a:rPr>
              <a:t>Know who to call for infectious outbreaks or hazardous exposures</a:t>
            </a:r>
            <a:endParaRPr lang="en-US">
              <a:solidFill>
                <a:schemeClr val="dk1"/>
              </a:solidFill>
            </a:endParaRPr>
          </a:p>
          <a:p>
            <a:pPr marL="800100" lvl="1" indent="-342900">
              <a:spcBef>
                <a:spcPts val="0"/>
              </a:spcBef>
            </a:pPr>
            <a:endParaRPr lang="en-US">
              <a:solidFill>
                <a:schemeClr val="dk1"/>
              </a:solidFill>
              <a:latin typeface="Arial"/>
              <a:cs typeface="Arial"/>
            </a:endParaRPr>
          </a:p>
          <a:p>
            <a:endParaRPr lang="en-US" sz="2400"/>
          </a:p>
        </p:txBody>
      </p:sp>
      <p:pic>
        <p:nvPicPr>
          <p:cNvPr id="12" name="Picture 2" descr="A picture containing map&#10;&#10;Description automatically generated">
            <a:extLst>
              <a:ext uri="{FF2B5EF4-FFF2-40B4-BE49-F238E27FC236}">
                <a16:creationId xmlns:a16="http://schemas.microsoft.com/office/drawing/2014/main" id="{F2EEC618-45B1-A128-E1DB-87402DAF8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3380" y="4367883"/>
            <a:ext cx="2724128" cy="1842409"/>
          </a:xfrm>
          <a:prstGeom prst="rect">
            <a:avLst/>
          </a:prstGeom>
        </p:spPr>
      </p:pic>
    </p:spTree>
    <p:extLst>
      <p:ext uri="{BB962C8B-B14F-4D97-AF65-F5344CB8AC3E}">
        <p14:creationId xmlns:p14="http://schemas.microsoft.com/office/powerpoint/2010/main" val="21876412"/>
      </p:ext>
    </p:extLst>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err="1">
                <a:solidFill>
                  <a:srgbClr val="1F3864"/>
                </a:solidFill>
                <a:latin typeface="Source Sans Pro"/>
                <a:ea typeface="Source Sans Pro"/>
                <a:cs typeface="Roboto"/>
              </a:rPr>
              <a:t>Paediatric</a:t>
            </a:r>
            <a:r>
              <a:rPr lang="en-US" sz="4000">
                <a:solidFill>
                  <a:srgbClr val="1F3864"/>
                </a:solidFill>
                <a:latin typeface="Source Sans Pro"/>
                <a:ea typeface="Source Sans Pro"/>
                <a:cs typeface="Roboto"/>
              </a:rPr>
              <a:t> Circulation Considerations</a:t>
            </a:r>
          </a:p>
        </p:txBody>
      </p:sp>
      <p:sp>
        <p:nvSpPr>
          <p:cNvPr id="5" name="Content Placeholder 2"/>
          <p:cNvSpPr>
            <a:spLocks noGrp="1"/>
          </p:cNvSpPr>
          <p:nvPr>
            <p:ph idx="1"/>
          </p:nvPr>
        </p:nvSpPr>
        <p:spPr/>
        <p:txBody>
          <a:bodyPr vert="horz" lIns="91440" tIns="45720" rIns="91440" bIns="45720" rtlCol="0" anchor="t">
            <a:noAutofit/>
          </a:bodyPr>
          <a:lstStyle/>
          <a:p>
            <a:pPr marL="0" indent="0">
              <a:buNone/>
            </a:pPr>
            <a:r>
              <a:rPr lang="en-US" sz="2400" b="1">
                <a:latin typeface="Source Sans Pro"/>
                <a:ea typeface="Source Sans Pro"/>
                <a:cs typeface="Roboto"/>
              </a:rPr>
              <a:t>Low blood pressure in a child is a sign of </a:t>
            </a:r>
            <a:r>
              <a:rPr lang="en-US" sz="2400" u="sng">
                <a:solidFill>
                  <a:schemeClr val="accent2"/>
                </a:solidFill>
                <a:latin typeface="Source Sans Pro"/>
                <a:ea typeface="Source Sans Pro"/>
                <a:cs typeface="Roboto"/>
              </a:rPr>
              <a:t>severe shock.</a:t>
            </a:r>
            <a:endParaRPr lang="en-US">
              <a:solidFill>
                <a:schemeClr val="accent2"/>
              </a:solidFill>
            </a:endParaRPr>
          </a:p>
          <a:p>
            <a:pPr lvl="1"/>
            <a:r>
              <a:rPr lang="en-US"/>
              <a:t>Children will maintain a normal blood pressure longer than adults but then decompensate quickly.</a:t>
            </a:r>
          </a:p>
          <a:p>
            <a:pPr lvl="1"/>
            <a:r>
              <a:rPr lang="en-US"/>
              <a:t>Always monitor </a:t>
            </a:r>
            <a:r>
              <a:rPr lang="en-US" u="sng"/>
              <a:t>other</a:t>
            </a:r>
            <a:r>
              <a:rPr lang="en-US"/>
              <a:t> signs of poor perfusion.</a:t>
            </a:r>
          </a:p>
          <a:p>
            <a:pPr lvl="2"/>
            <a:r>
              <a:rPr lang="en-US" sz="2400">
                <a:latin typeface="Source Sans Pro"/>
                <a:ea typeface="Source Sans Pro"/>
                <a:cs typeface="Roboto"/>
              </a:rPr>
              <a:t>Decreased urine output</a:t>
            </a:r>
            <a:endParaRPr lang="en-US" sz="2400">
              <a:solidFill>
                <a:schemeClr val="accent2"/>
              </a:solidFill>
              <a:latin typeface="Source Sans Pro"/>
              <a:ea typeface="Source Sans Pro"/>
              <a:cs typeface="Roboto"/>
            </a:endParaRPr>
          </a:p>
          <a:p>
            <a:pPr lvl="2"/>
            <a:r>
              <a:rPr lang="en-US" sz="2400">
                <a:latin typeface="Source Sans Pro"/>
                <a:ea typeface="Source Sans Pro"/>
                <a:cs typeface="Roboto"/>
              </a:rPr>
              <a:t>Sunken fontanelle, poor skin pinch, lethargy, </a:t>
            </a:r>
          </a:p>
          <a:p>
            <a:pPr marL="914400" lvl="2" indent="0">
              <a:buNone/>
            </a:pPr>
            <a:r>
              <a:rPr lang="en-US" sz="2400">
                <a:latin typeface="Source Sans Pro"/>
                <a:ea typeface="Source Sans Pro"/>
                <a:cs typeface="Roboto"/>
              </a:rPr>
              <a:t>    altered mental status (</a:t>
            </a:r>
            <a:r>
              <a:rPr lang="en-US" sz="2400">
                <a:solidFill>
                  <a:schemeClr val="accent2"/>
                </a:solidFill>
                <a:latin typeface="Source Sans Pro"/>
                <a:ea typeface="Source Sans Pro"/>
                <a:cs typeface="Roboto"/>
              </a:rPr>
              <a:t>severe signs</a:t>
            </a:r>
            <a:r>
              <a:rPr lang="en-US" sz="2400">
                <a:latin typeface="Source Sans Pro"/>
                <a:ea typeface="Source Sans Pro"/>
                <a:cs typeface="Roboto"/>
              </a:rPr>
              <a:t>)</a:t>
            </a:r>
            <a:endParaRPr lang="en-US"/>
          </a:p>
          <a:p>
            <a:pPr lvl="2"/>
            <a:endParaRPr lang="en-US" sz="2400" i="1">
              <a:latin typeface="Source Sans Pro"/>
              <a:ea typeface="Source Sans Pro"/>
              <a:cs typeface="Roboto"/>
            </a:endParaRPr>
          </a:p>
          <a:p>
            <a:pPr marL="0" indent="0">
              <a:buNone/>
            </a:pPr>
            <a:r>
              <a:rPr lang="en-US" sz="2400" b="1">
                <a:latin typeface="Source Sans Pro"/>
                <a:ea typeface="Source Sans Pro"/>
                <a:cs typeface="Roboto"/>
              </a:rPr>
              <a:t>Rate, volume and type of IV fluid</a:t>
            </a:r>
            <a:r>
              <a:rPr lang="en-US" sz="2400">
                <a:solidFill>
                  <a:schemeClr val="accent2"/>
                </a:solidFill>
                <a:latin typeface="Source Sans Pro"/>
                <a:ea typeface="Source Sans Pro"/>
                <a:cs typeface="Roboto"/>
              </a:rPr>
              <a:t> </a:t>
            </a:r>
            <a:r>
              <a:rPr lang="en-US" sz="2400">
                <a:latin typeface="Source Sans Pro"/>
                <a:ea typeface="Source Sans Pro"/>
                <a:cs typeface="Roboto"/>
              </a:rPr>
              <a:t>administered</a:t>
            </a:r>
            <a:r>
              <a:rPr lang="en-US" sz="2400">
                <a:solidFill>
                  <a:schemeClr val="accent2"/>
                </a:solidFill>
                <a:latin typeface="Source Sans Pro"/>
                <a:ea typeface="Source Sans Pro"/>
                <a:cs typeface="Roboto"/>
              </a:rPr>
              <a:t> </a:t>
            </a:r>
            <a:r>
              <a:rPr lang="en-US" sz="2400">
                <a:latin typeface="Source Sans Pro"/>
                <a:ea typeface="Source Sans Pro"/>
                <a:cs typeface="Roboto"/>
              </a:rPr>
              <a:t>depends on body weight, the cause of poor perfusion and the child’s </a:t>
            </a:r>
            <a:r>
              <a:rPr lang="en-US" sz="2400">
                <a:solidFill>
                  <a:schemeClr val="accent2"/>
                </a:solidFill>
                <a:latin typeface="Source Sans Pro"/>
                <a:ea typeface="Source Sans Pro"/>
                <a:cs typeface="Roboto"/>
              </a:rPr>
              <a:t>nutritional status.</a:t>
            </a:r>
          </a:p>
          <a:p>
            <a:pPr marL="0" indent="0">
              <a:buNone/>
            </a:pPr>
            <a:endParaRPr lang="en-US" sz="2400">
              <a:solidFill>
                <a:schemeClr val="accent2"/>
              </a:solidFill>
            </a:endParaRPr>
          </a:p>
          <a:p>
            <a:pPr marL="0" indent="0" algn="ctr">
              <a:buNone/>
            </a:pPr>
            <a:r>
              <a:rPr lang="en-US" sz="2400">
                <a:solidFill>
                  <a:schemeClr val="tx2"/>
                </a:solidFill>
                <a:latin typeface="Source Sans Pro"/>
                <a:ea typeface="Source Sans Pro"/>
                <a:cs typeface="Roboto"/>
              </a:rPr>
              <a:t>Malnourished children require careful fluid management!</a:t>
            </a:r>
            <a:endParaRPr lang="en-US" sz="2400">
              <a:solidFill>
                <a:schemeClr val="tx2"/>
              </a:solidFill>
            </a:endParaRPr>
          </a:p>
          <a:p>
            <a:pPr marL="0" indent="0">
              <a:buNone/>
            </a:pPr>
            <a:endParaRPr lang="en-US" sz="2400">
              <a:solidFill>
                <a:srgbClr val="000000"/>
              </a:solidFill>
            </a:endParaRPr>
          </a:p>
        </p:txBody>
      </p:sp>
      <p:pic>
        <p:nvPicPr>
          <p:cNvPr id="7" name="Picture 8" descr="A picture containing icon&#10;&#10;Description automatically generated">
            <a:extLst>
              <a:ext uri="{FF2B5EF4-FFF2-40B4-BE49-F238E27FC236}">
                <a16:creationId xmlns:a16="http://schemas.microsoft.com/office/drawing/2014/main" id="{A0698479-B3D7-2FC7-E31F-CFC5BCCB0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8142" y="53553"/>
            <a:ext cx="1857375" cy="981075"/>
          </a:xfrm>
          <a:prstGeom prst="rect">
            <a:avLst/>
          </a:prstGeom>
        </p:spPr>
      </p:pic>
      <p:pic>
        <p:nvPicPr>
          <p:cNvPr id="8" name="Picture 8" descr="Logo&#10;&#10;Description automatically generated">
            <a:extLst>
              <a:ext uri="{FF2B5EF4-FFF2-40B4-BE49-F238E27FC236}">
                <a16:creationId xmlns:a16="http://schemas.microsoft.com/office/drawing/2014/main" id="{BD370580-3936-BBFA-6A5C-3B09A2A8B4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3151" y="2868176"/>
            <a:ext cx="2743200" cy="1913114"/>
          </a:xfrm>
          <a:prstGeom prst="rect">
            <a:avLst/>
          </a:prstGeom>
        </p:spPr>
      </p:pic>
    </p:spTree>
    <p:extLst>
      <p:ext uri="{BB962C8B-B14F-4D97-AF65-F5344CB8AC3E}">
        <p14:creationId xmlns:p14="http://schemas.microsoft.com/office/powerpoint/2010/main" val="1411834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err="1">
                <a:solidFill>
                  <a:srgbClr val="44546A"/>
                </a:solidFill>
              </a:rPr>
              <a:t>Paediatric</a:t>
            </a:r>
            <a:r>
              <a:rPr lang="en-US" sz="4000">
                <a:solidFill>
                  <a:srgbClr val="44546A"/>
                </a:solidFill>
              </a:rPr>
              <a:t> Disability Considerations</a:t>
            </a:r>
          </a:p>
        </p:txBody>
      </p:sp>
      <p:sp>
        <p:nvSpPr>
          <p:cNvPr id="5" name="Content Placeholder 2"/>
          <p:cNvSpPr>
            <a:spLocks noGrp="1"/>
          </p:cNvSpPr>
          <p:nvPr>
            <p:ph idx="1"/>
          </p:nvPr>
        </p:nvSpPr>
        <p:spPr>
          <a:xfrm>
            <a:off x="838200" y="1825625"/>
            <a:ext cx="10842938" cy="4351338"/>
          </a:xfrm>
        </p:spPr>
        <p:txBody>
          <a:bodyPr vert="horz" lIns="91440" tIns="45720" rIns="91440" bIns="45720" rtlCol="0" anchor="t">
            <a:noAutofit/>
          </a:bodyPr>
          <a:lstStyle/>
          <a:p>
            <a:pPr marL="0" indent="0">
              <a:buNone/>
            </a:pPr>
            <a:r>
              <a:rPr lang="en-US" sz="2400">
                <a:latin typeface="Source Sans Pro"/>
                <a:ea typeface="Source Sans Pro"/>
                <a:cs typeface="Roboto"/>
              </a:rPr>
              <a:t>Low blood glucose is a common cause of altered mental status in a sick child. </a:t>
            </a:r>
            <a:endParaRPr lang="en-US" sz="2400"/>
          </a:p>
          <a:p>
            <a:pPr lvl="1"/>
            <a:r>
              <a:rPr lang="en-US">
                <a:latin typeface="Source Sans Pro"/>
                <a:ea typeface="Source Sans Pro"/>
                <a:cs typeface="Roboto"/>
              </a:rPr>
              <a:t>When possible, </a:t>
            </a:r>
            <a:r>
              <a:rPr lang="en-US">
                <a:solidFill>
                  <a:schemeClr val="accent2"/>
                </a:solidFill>
                <a:latin typeface="Source Sans Pro"/>
                <a:ea typeface="Source Sans Pro"/>
                <a:cs typeface="Roboto"/>
              </a:rPr>
              <a:t>check</a:t>
            </a:r>
            <a:r>
              <a:rPr lang="en-US">
                <a:latin typeface="Source Sans Pro"/>
                <a:ea typeface="Source Sans Pro"/>
                <a:cs typeface="Roboto"/>
              </a:rPr>
              <a:t> </a:t>
            </a:r>
            <a:r>
              <a:rPr lang="en-US">
                <a:solidFill>
                  <a:schemeClr val="accent2"/>
                </a:solidFill>
                <a:latin typeface="Source Sans Pro"/>
                <a:ea typeface="Source Sans Pro"/>
                <a:cs typeface="Roboto"/>
              </a:rPr>
              <a:t>blood glucose</a:t>
            </a:r>
            <a:r>
              <a:rPr lang="en-US">
                <a:latin typeface="Source Sans Pro"/>
                <a:ea typeface="Source Sans Pro"/>
                <a:cs typeface="Roboto"/>
              </a:rPr>
              <a:t> with altered mental status.</a:t>
            </a:r>
          </a:p>
          <a:p>
            <a:pPr lvl="1"/>
            <a:r>
              <a:rPr lang="en-US">
                <a:latin typeface="Source Sans Pro"/>
                <a:ea typeface="Source Sans Pro"/>
                <a:cs typeface="Roboto"/>
              </a:rPr>
              <a:t>When not possible, give GLUCOSE .</a:t>
            </a:r>
            <a:endParaRPr lang="en-US"/>
          </a:p>
          <a:p>
            <a:pPr marL="0" indent="0">
              <a:buNone/>
            </a:pPr>
            <a:r>
              <a:rPr lang="en-US" sz="2400">
                <a:latin typeface="Source Sans Pro"/>
                <a:ea typeface="Source Sans Pro"/>
                <a:cs typeface="Roboto"/>
              </a:rPr>
              <a:t>Always </a:t>
            </a:r>
            <a:r>
              <a:rPr lang="en-US" sz="2400">
                <a:solidFill>
                  <a:schemeClr val="accent2"/>
                </a:solidFill>
                <a:latin typeface="Source Sans Pro"/>
                <a:ea typeface="Source Sans Pro"/>
                <a:cs typeface="Roboto"/>
              </a:rPr>
              <a:t>check blood glucose </a:t>
            </a:r>
            <a:r>
              <a:rPr lang="en-US" sz="2400">
                <a:latin typeface="Source Sans Pro"/>
                <a:ea typeface="Source Sans Pro"/>
                <a:cs typeface="Roboto"/>
              </a:rPr>
              <a:t>with seizures/convulsions .</a:t>
            </a:r>
            <a:endParaRPr lang="en-US" sz="2400">
              <a:latin typeface="Source Sans Pro"/>
              <a:ea typeface="Source Sans Pro"/>
            </a:endParaRPr>
          </a:p>
          <a:p>
            <a:endParaRPr lang="en-US" sz="2400">
              <a:latin typeface="Source Sans Pro"/>
              <a:ea typeface="Source Sans Pro"/>
              <a:cs typeface="Roboto"/>
            </a:endParaRPr>
          </a:p>
          <a:p>
            <a:pPr marL="0" indent="0">
              <a:buNone/>
            </a:pPr>
            <a:r>
              <a:rPr lang="en-US" sz="2400">
                <a:latin typeface="Source Sans Pro"/>
                <a:ea typeface="Source Sans Pro"/>
                <a:cs typeface="Roboto"/>
              </a:rPr>
              <a:t>It may be difficult to determine if a small child is acting normally. Ask family/friends who know the child to provide this information. </a:t>
            </a:r>
            <a:endParaRPr lang="en-US" sz="2400">
              <a:latin typeface="Source Sans Pro"/>
              <a:ea typeface="Source Sans Pro"/>
            </a:endParaRPr>
          </a:p>
        </p:txBody>
      </p:sp>
      <p:pic>
        <p:nvPicPr>
          <p:cNvPr id="3" name="Picture 3" descr="A picture containing icon&#10;&#10;Description automatically generated">
            <a:extLst>
              <a:ext uri="{FF2B5EF4-FFF2-40B4-BE49-F238E27FC236}">
                <a16:creationId xmlns:a16="http://schemas.microsoft.com/office/drawing/2014/main" id="{C9858739-5A8D-BED9-47ED-FC9D8CCB9B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4371" y="4862577"/>
            <a:ext cx="2007653" cy="1396988"/>
          </a:xfrm>
          <a:prstGeom prst="rect">
            <a:avLst/>
          </a:prstGeom>
        </p:spPr>
      </p:pic>
      <p:pic>
        <p:nvPicPr>
          <p:cNvPr id="4" name="Picture 5" descr="A picture containing logo&#10;&#10;Description automatically generated">
            <a:extLst>
              <a:ext uri="{FF2B5EF4-FFF2-40B4-BE49-F238E27FC236}">
                <a16:creationId xmlns:a16="http://schemas.microsoft.com/office/drawing/2014/main" id="{14B11953-0DBE-0F41-57A6-0ABF7C1913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7525" y="154629"/>
            <a:ext cx="1800225" cy="971550"/>
          </a:xfrm>
          <a:prstGeom prst="rect">
            <a:avLst/>
          </a:prstGeom>
        </p:spPr>
      </p:pic>
    </p:spTree>
    <p:extLst>
      <p:ext uri="{BB962C8B-B14F-4D97-AF65-F5344CB8AC3E}">
        <p14:creationId xmlns:p14="http://schemas.microsoft.com/office/powerpoint/2010/main" val="1219760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err="1">
                <a:solidFill>
                  <a:srgbClr val="44546A"/>
                </a:solidFill>
              </a:rPr>
              <a:t>Paediatric</a:t>
            </a:r>
            <a:r>
              <a:rPr lang="en-US" sz="4000">
                <a:solidFill>
                  <a:srgbClr val="44546A"/>
                </a:solidFill>
              </a:rPr>
              <a:t> Exposure Considerations</a:t>
            </a:r>
          </a:p>
        </p:txBody>
      </p:sp>
      <p:sp>
        <p:nvSpPr>
          <p:cNvPr id="5" name="Content Placeholder 2"/>
          <p:cNvSpPr>
            <a:spLocks noGrp="1"/>
          </p:cNvSpPr>
          <p:nvPr>
            <p:ph idx="1"/>
          </p:nvPr>
        </p:nvSpPr>
        <p:spPr/>
        <p:txBody>
          <a:bodyPr vert="horz" lIns="91440" tIns="45720" rIns="91440" bIns="45720" rtlCol="0" anchor="t">
            <a:noAutofit/>
          </a:bodyPr>
          <a:lstStyle/>
          <a:p>
            <a:pPr marL="0" indent="0">
              <a:buNone/>
            </a:pPr>
            <a:r>
              <a:rPr lang="en-US" sz="2400">
                <a:latin typeface="Source Sans Pro"/>
                <a:ea typeface="Source Sans Pro"/>
                <a:cs typeface="Roboto"/>
              </a:rPr>
              <a:t>Infants/children have trouble maintaining temperature and </a:t>
            </a:r>
            <a:r>
              <a:rPr lang="en-US" sz="2400">
                <a:cs typeface="Roboto"/>
              </a:rPr>
              <a:t>can become hypothermic or hyperthermic quickly.</a:t>
            </a:r>
            <a:endParaRPr lang="en-US">
              <a:cs typeface="Roboto"/>
            </a:endParaRPr>
          </a:p>
          <a:p>
            <a:pPr lvl="1"/>
            <a:r>
              <a:rPr lang="en-US"/>
              <a:t>Remove wet clothing and dry skin thoroughly.</a:t>
            </a:r>
          </a:p>
          <a:p>
            <a:pPr lvl="1"/>
            <a:r>
              <a:rPr lang="en-US"/>
              <a:t>Provide skin-to-skin contact for infants.</a:t>
            </a:r>
          </a:p>
          <a:p>
            <a:pPr lvl="1"/>
            <a:r>
              <a:rPr lang="en-US">
                <a:cs typeface="Roboto"/>
              </a:rPr>
              <a:t>If concerned about</a:t>
            </a:r>
            <a:r>
              <a:rPr lang="en-US">
                <a:solidFill>
                  <a:srgbClr val="00B0F0"/>
                </a:solidFill>
                <a:cs typeface="Roboto"/>
              </a:rPr>
              <a:t> hypothermia </a:t>
            </a:r>
            <a:r>
              <a:rPr lang="en-US">
                <a:solidFill>
                  <a:srgbClr val="00B0F0"/>
                </a:solidFill>
                <a:cs typeface="Roboto"/>
                <a:sym typeface="Wingdings" pitchFamily="2" charset="2"/>
              </a:rPr>
              <a:t></a:t>
            </a:r>
            <a:r>
              <a:rPr lang="en-US">
                <a:cs typeface="Roboto"/>
              </a:rPr>
              <a:t>Cover very small children’s heads</a:t>
            </a:r>
          </a:p>
          <a:p>
            <a:pPr lvl="1"/>
            <a:r>
              <a:rPr lang="en-US">
                <a:cs typeface="Roboto"/>
              </a:rPr>
              <a:t>If concerned about </a:t>
            </a:r>
            <a:r>
              <a:rPr lang="en-US">
                <a:solidFill>
                  <a:srgbClr val="FF0000"/>
                </a:solidFill>
                <a:cs typeface="Roboto"/>
              </a:rPr>
              <a:t>hyperthermia </a:t>
            </a:r>
            <a:r>
              <a:rPr lang="en-US">
                <a:solidFill>
                  <a:srgbClr val="FF0000"/>
                </a:solidFill>
                <a:cs typeface="Roboto"/>
                <a:sym typeface="Wingdings" pitchFamily="2" charset="2"/>
              </a:rPr>
              <a:t></a:t>
            </a:r>
            <a:r>
              <a:rPr lang="en-US">
                <a:cs typeface="Roboto"/>
              </a:rPr>
              <a:t>Unbundle tightly wrapped babies</a:t>
            </a:r>
          </a:p>
        </p:txBody>
      </p:sp>
      <p:pic>
        <p:nvPicPr>
          <p:cNvPr id="4" name="Picture 6" descr="A picture containing text, clipart&#10;&#10;Description automatically generated">
            <a:extLst>
              <a:ext uri="{FF2B5EF4-FFF2-40B4-BE49-F238E27FC236}">
                <a16:creationId xmlns:a16="http://schemas.microsoft.com/office/drawing/2014/main" id="{395BCA80-F159-086D-00E7-B174DD4583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9983" y="105991"/>
            <a:ext cx="1828800" cy="971550"/>
          </a:xfrm>
          <a:prstGeom prst="rect">
            <a:avLst/>
          </a:prstGeom>
        </p:spPr>
      </p:pic>
      <p:pic>
        <p:nvPicPr>
          <p:cNvPr id="7" name="Picture 7" descr="A picture containing text&#10;&#10;Description automatically generated">
            <a:extLst>
              <a:ext uri="{FF2B5EF4-FFF2-40B4-BE49-F238E27FC236}">
                <a16:creationId xmlns:a16="http://schemas.microsoft.com/office/drawing/2014/main" id="{8BEEF090-E3D3-EFE5-0346-473931E0A6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7903" y="4125845"/>
            <a:ext cx="2743200" cy="1914204"/>
          </a:xfrm>
          <a:prstGeom prst="rect">
            <a:avLst/>
          </a:prstGeom>
        </p:spPr>
      </p:pic>
    </p:spTree>
    <p:extLst>
      <p:ext uri="{BB962C8B-B14F-4D97-AF65-F5344CB8AC3E}">
        <p14:creationId xmlns:p14="http://schemas.microsoft.com/office/powerpoint/2010/main" val="510469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551572"/>
            <a:ext cx="10515600" cy="1325563"/>
          </a:xfrm>
        </p:spPr>
        <p:txBody>
          <a:bodyPr>
            <a:noAutofit/>
          </a:bodyPr>
          <a:lstStyle/>
          <a:p>
            <a:r>
              <a:rPr lang="en-US" sz="3600">
                <a:latin typeface="Source Sans Pro"/>
                <a:ea typeface="Source Sans Pro"/>
                <a:cs typeface="Roboto"/>
              </a:rPr>
              <a:t>Assess all children for the presence of </a:t>
            </a:r>
            <a:r>
              <a:rPr lang="en-US" sz="3600">
                <a:solidFill>
                  <a:schemeClr val="accent2"/>
                </a:solidFill>
                <a:latin typeface="Source Sans Pro"/>
                <a:ea typeface="Source Sans Pro"/>
                <a:cs typeface="Roboto"/>
              </a:rPr>
              <a:t>danger signs.</a:t>
            </a:r>
            <a:br>
              <a:rPr lang="en-US" sz="3600"/>
            </a:br>
            <a:r>
              <a:rPr kumimoji="0" lang="en-US" sz="3600" b="0" i="0" u="none" strike="noStrike" kern="1200" cap="none" spc="0" normalizeH="0" baseline="0" noProof="0">
                <a:ln>
                  <a:noFill/>
                </a:ln>
                <a:effectLst/>
                <a:uLnTx/>
                <a:uFillTx/>
                <a:latin typeface="Source Sans Pro"/>
                <a:ea typeface="Source Sans Pro"/>
                <a:cs typeface="+mj-cs"/>
              </a:rPr>
              <a:t>A child with danger signs needs </a:t>
            </a:r>
            <a:r>
              <a:rPr kumimoji="0" lang="en-US" sz="3600" b="0" i="0" u="none" strike="noStrike" kern="1200" cap="none" spc="0" normalizeH="0" baseline="0" noProof="0">
                <a:ln>
                  <a:noFill/>
                </a:ln>
                <a:solidFill>
                  <a:schemeClr val="accent2"/>
                </a:solidFill>
                <a:effectLst/>
                <a:uLnTx/>
                <a:uFillTx/>
                <a:latin typeface="Source Sans Pro"/>
                <a:ea typeface="Source Sans Pro"/>
                <a:cs typeface="+mj-cs"/>
              </a:rPr>
              <a:t>urgent</a:t>
            </a:r>
            <a:r>
              <a:rPr kumimoji="0" lang="en-US" sz="3600" b="0" i="0" u="none" strike="noStrike" kern="1200" cap="none" spc="0" normalizeH="0" baseline="0" noProof="0">
                <a:ln>
                  <a:noFill/>
                </a:ln>
                <a:effectLst/>
                <a:uLnTx/>
                <a:uFillTx/>
                <a:latin typeface="Source Sans Pro"/>
                <a:ea typeface="Source Sans Pro"/>
                <a:cs typeface="+mj-cs"/>
              </a:rPr>
              <a:t> attention!</a:t>
            </a:r>
            <a:br>
              <a:rPr lang="en-US" sz="3600" b="0" i="0" u="none" strike="noStrike" kern="1200" cap="none" spc="0" normalizeH="0" baseline="0" noProof="0">
                <a:ln>
                  <a:noFill/>
                </a:ln>
                <a:effectLst/>
                <a:uLnTx/>
                <a:uFillTx/>
                <a:cs typeface="+mj-cs"/>
              </a:rPr>
            </a:br>
            <a:r>
              <a:rPr lang="en-US" sz="3600">
                <a:solidFill>
                  <a:srgbClr val="FF0000"/>
                </a:solidFill>
                <a:latin typeface="Source Sans Pro"/>
                <a:ea typeface="Source Sans Pro"/>
                <a:cs typeface="Roboto"/>
              </a:rPr>
              <a:t> </a:t>
            </a:r>
            <a:endParaRPr lang="en-US" sz="3600">
              <a:solidFill>
                <a:srgbClr val="FF0000"/>
              </a:solidFill>
            </a:endParaRPr>
          </a:p>
        </p:txBody>
      </p:sp>
      <p:sp>
        <p:nvSpPr>
          <p:cNvPr id="5" name="Content Placeholder 2"/>
          <p:cNvSpPr>
            <a:spLocks noGrp="1"/>
          </p:cNvSpPr>
          <p:nvPr>
            <p:ph idx="1"/>
          </p:nvPr>
        </p:nvSpPr>
        <p:spPr/>
        <p:txBody>
          <a:bodyPr numCol="2">
            <a:noAutofit/>
          </a:bodyPr>
          <a:lstStyle/>
          <a:p>
            <a:r>
              <a:rPr lang="en-US" sz="2600"/>
              <a:t>Signs of airway obstruction </a:t>
            </a:r>
          </a:p>
          <a:p>
            <a:r>
              <a:rPr lang="en-US" sz="2600"/>
              <a:t>Increased breathing effort</a:t>
            </a:r>
          </a:p>
          <a:p>
            <a:r>
              <a:rPr lang="en-US" sz="2600"/>
              <a:t>Cyanosis</a:t>
            </a:r>
          </a:p>
          <a:p>
            <a:r>
              <a:rPr lang="en-US" sz="2600"/>
              <a:t>Altered mental status</a:t>
            </a:r>
          </a:p>
          <a:p>
            <a:r>
              <a:rPr lang="en-US" sz="2600"/>
              <a:t>Moves only when stimulated or no movement (AVPU other than ”A”)</a:t>
            </a:r>
          </a:p>
          <a:p>
            <a:r>
              <a:rPr lang="en-US" sz="2600"/>
              <a:t>Not feeding well/ cannot drink or breastfeed</a:t>
            </a:r>
          </a:p>
          <a:p>
            <a:r>
              <a:rPr lang="en-US" sz="2600"/>
              <a:t>Vomiting everything</a:t>
            </a:r>
          </a:p>
          <a:p>
            <a:r>
              <a:rPr lang="en-US" sz="2600"/>
              <a:t>Seizures/convulsions</a:t>
            </a:r>
          </a:p>
          <a:p>
            <a:r>
              <a:rPr lang="en-US" sz="2600"/>
              <a:t>Low body temperature (hypothermia) </a:t>
            </a:r>
          </a:p>
        </p:txBody>
      </p:sp>
      <p:sp>
        <p:nvSpPr>
          <p:cNvPr id="6" name="Title 1"/>
          <p:cNvSpPr txBox="1">
            <a:spLocks/>
          </p:cNvSpPr>
          <p:nvPr/>
        </p:nvSpPr>
        <p:spPr>
          <a:xfrm>
            <a:off x="527677" y="1140842"/>
            <a:ext cx="949688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a:ln>
                <a:noFill/>
              </a:ln>
              <a:solidFill>
                <a:srgbClr val="FF0000"/>
              </a:solidFill>
              <a:effectLst/>
              <a:uLnTx/>
              <a:uFillTx/>
              <a:latin typeface="Calibri Light" panose="020F0302020204030204"/>
              <a:ea typeface="+mj-ea"/>
              <a:cs typeface="+mj-cs"/>
            </a:endParaRPr>
          </a:p>
        </p:txBody>
      </p:sp>
      <p:pic>
        <p:nvPicPr>
          <p:cNvPr id="2" name="Picture 2" descr="A picture containing text, vector graphics&#10;&#10;Description automatically generated">
            <a:extLst>
              <a:ext uri="{FF2B5EF4-FFF2-40B4-BE49-F238E27FC236}">
                <a16:creationId xmlns:a16="http://schemas.microsoft.com/office/drawing/2014/main" id="{700BCD1E-7930-BAE1-A3B4-01BBEDBCF1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4974" y="4056877"/>
            <a:ext cx="3463581" cy="2423132"/>
          </a:xfrm>
          <a:prstGeom prst="rect">
            <a:avLst/>
          </a:prstGeom>
        </p:spPr>
      </p:pic>
      <p:sp>
        <p:nvSpPr>
          <p:cNvPr id="3" name="Rectangle 2">
            <a:extLst>
              <a:ext uri="{FF2B5EF4-FFF2-40B4-BE49-F238E27FC236}">
                <a16:creationId xmlns:a16="http://schemas.microsoft.com/office/drawing/2014/main" id="{F4D231CB-AD43-4CDC-33DA-039871A36DA7}"/>
              </a:ext>
            </a:extLst>
          </p:cNvPr>
          <p:cNvSpPr/>
          <p:nvPr/>
        </p:nvSpPr>
        <p:spPr>
          <a:xfrm>
            <a:off x="8658351" y="1398475"/>
            <a:ext cx="3452643"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16887031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chemeClr val="accent1">
                    <a:lumMod val="50000"/>
                  </a:schemeClr>
                </a:solidFill>
              </a:rPr>
              <a:t>Workbook Question 3</a:t>
            </a:r>
          </a:p>
        </p:txBody>
      </p:sp>
      <p:sp>
        <p:nvSpPr>
          <p:cNvPr id="3" name="Content Placeholder 2"/>
          <p:cNvSpPr>
            <a:spLocks noGrp="1"/>
          </p:cNvSpPr>
          <p:nvPr>
            <p:ph idx="4294967295"/>
          </p:nvPr>
        </p:nvSpPr>
        <p:spPr>
          <a:xfrm>
            <a:off x="838200" y="1690688"/>
            <a:ext cx="10988675" cy="4351338"/>
          </a:xfrm>
        </p:spPr>
        <p:txBody>
          <a:bodyPr>
            <a:noAutofit/>
          </a:bodyPr>
          <a:lstStyle/>
          <a:p>
            <a:pPr marL="0" indent="0">
              <a:buNone/>
            </a:pPr>
            <a:endParaRPr lang="en-GB" sz="2400"/>
          </a:p>
          <a:p>
            <a:pPr marL="0" indent="0">
              <a:buNone/>
            </a:pPr>
            <a:r>
              <a:rPr lang="en-GB" sz="2400"/>
              <a:t>Using the workbook section:</a:t>
            </a:r>
          </a:p>
          <a:p>
            <a:pPr marL="0" indent="0">
              <a:buNone/>
            </a:pPr>
            <a:endParaRPr lang="en-GB" sz="2400"/>
          </a:p>
          <a:p>
            <a:pPr marL="0" indent="0">
              <a:lnSpc>
                <a:spcPct val="100000"/>
              </a:lnSpc>
              <a:buNone/>
            </a:pPr>
            <a:r>
              <a:rPr lang="en-GB" sz="2400"/>
              <a:t>One paediatric </a:t>
            </a:r>
            <a:r>
              <a:rPr lang="en-GB" sz="2400" u="sng"/>
              <a:t>airway</a:t>
            </a:r>
            <a:r>
              <a:rPr lang="en-GB" sz="2400"/>
              <a:t> consideration ______________________________</a:t>
            </a:r>
          </a:p>
          <a:p>
            <a:pPr marL="0" indent="0">
              <a:lnSpc>
                <a:spcPct val="100000"/>
              </a:lnSpc>
              <a:buNone/>
            </a:pPr>
            <a:r>
              <a:rPr lang="en-GB" sz="2400"/>
              <a:t>One paediatric </a:t>
            </a:r>
            <a:r>
              <a:rPr lang="en-GB" sz="2400" u="sng"/>
              <a:t>breathing </a:t>
            </a:r>
            <a:r>
              <a:rPr lang="en-GB" sz="2400"/>
              <a:t>consideration ____________________________</a:t>
            </a:r>
          </a:p>
          <a:p>
            <a:pPr marL="0" indent="0">
              <a:lnSpc>
                <a:spcPct val="100000"/>
              </a:lnSpc>
              <a:buNone/>
            </a:pPr>
            <a:r>
              <a:rPr lang="en-GB" sz="2400"/>
              <a:t>One paediatric </a:t>
            </a:r>
            <a:r>
              <a:rPr lang="en-GB" sz="2400" u="sng"/>
              <a:t>circulation </a:t>
            </a:r>
            <a:r>
              <a:rPr lang="en-GB" sz="2400"/>
              <a:t>consideration ___________________________</a:t>
            </a:r>
          </a:p>
          <a:p>
            <a:pPr marL="0" indent="0">
              <a:lnSpc>
                <a:spcPct val="100000"/>
              </a:lnSpc>
              <a:buNone/>
            </a:pPr>
            <a:r>
              <a:rPr lang="en-GB" sz="2400"/>
              <a:t>One paediatric </a:t>
            </a:r>
            <a:r>
              <a:rPr lang="en-GB" sz="2400" u="sng"/>
              <a:t>disability</a:t>
            </a:r>
            <a:r>
              <a:rPr lang="en-GB" sz="2400"/>
              <a:t> consideration _____________________________</a:t>
            </a:r>
          </a:p>
          <a:p>
            <a:pPr marL="0" indent="0">
              <a:lnSpc>
                <a:spcPct val="100000"/>
              </a:lnSpc>
              <a:buNone/>
            </a:pPr>
            <a:r>
              <a:rPr lang="en-GB" sz="2400"/>
              <a:t>One paediatric </a:t>
            </a:r>
            <a:r>
              <a:rPr lang="en-GB" sz="2400" u="sng"/>
              <a:t>exposure </a:t>
            </a:r>
            <a:r>
              <a:rPr lang="en-GB" sz="2400"/>
              <a:t>consideration ____________________________</a:t>
            </a:r>
          </a:p>
        </p:txBody>
      </p:sp>
      <p:pic>
        <p:nvPicPr>
          <p:cNvPr id="5" name="Picture 4"/>
          <p:cNvPicPr>
            <a:picLocks noChangeAspect="1"/>
          </p:cNvPicPr>
          <p:nvPr/>
        </p:nvPicPr>
        <p:blipFill>
          <a:blip r:embed="rId3"/>
          <a:stretch>
            <a:fillRect/>
          </a:stretch>
        </p:blipFill>
        <p:spPr>
          <a:xfrm>
            <a:off x="9735399" y="365124"/>
            <a:ext cx="2170852" cy="1696758"/>
          </a:xfrm>
          <a:prstGeom prst="rect">
            <a:avLst/>
          </a:prstGeom>
        </p:spPr>
      </p:pic>
    </p:spTree>
    <p:extLst>
      <p:ext uri="{BB962C8B-B14F-4D97-AF65-F5344CB8AC3E}">
        <p14:creationId xmlns:p14="http://schemas.microsoft.com/office/powerpoint/2010/main" val="37314955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95812" y="1353768"/>
          <a:ext cx="10604102" cy="5352780"/>
        </p:xfrm>
        <a:graphic>
          <a:graphicData uri="http://schemas.openxmlformats.org/drawingml/2006/table">
            <a:tbl>
              <a:tblPr firstRow="1" bandRow="1">
                <a:tableStyleId>{2D5ABB26-0587-4C30-8999-92F81FD0307C}</a:tableStyleId>
              </a:tblPr>
              <a:tblGrid>
                <a:gridCol w="2034805">
                  <a:extLst>
                    <a:ext uri="{9D8B030D-6E8A-4147-A177-3AD203B41FA5}">
                      <a16:colId xmlns:a16="http://schemas.microsoft.com/office/drawing/2014/main" val="20000"/>
                    </a:ext>
                  </a:extLst>
                </a:gridCol>
                <a:gridCol w="8569297">
                  <a:extLst>
                    <a:ext uri="{9D8B030D-6E8A-4147-A177-3AD203B41FA5}">
                      <a16:colId xmlns:a16="http://schemas.microsoft.com/office/drawing/2014/main" val="20001"/>
                    </a:ext>
                  </a:extLst>
                </a:gridCol>
              </a:tblGrid>
              <a:tr h="1041015">
                <a:tc>
                  <a:txBody>
                    <a:bodyPr/>
                    <a:lstStyle/>
                    <a:p>
                      <a:endParaRPr lang="en-US" sz="2400">
                        <a:latin typeface="Source Sans Pro" panose="020B0503030403020204" pitchFamily="34" charset="0"/>
                        <a:ea typeface="Source Sans Pro" panose="020B0503030403020204" pitchFamily="34" charset="0"/>
                      </a:endParaRPr>
                    </a:p>
                  </a:txBody>
                  <a:tcPr>
                    <a:noFill/>
                  </a:tcPr>
                </a:tc>
                <a:tc>
                  <a:txBody>
                    <a:bodyPr/>
                    <a:lstStyle/>
                    <a:p>
                      <a:pPr marL="0" indent="0">
                        <a:buNone/>
                      </a:pPr>
                      <a:r>
                        <a:rPr lang="en-US" sz="2400" u="sng">
                          <a:latin typeface="Source Sans Pro" panose="020B0503030403020204" pitchFamily="34" charset="0"/>
                          <a:ea typeface="Source Sans Pro" panose="020B0503030403020204" pitchFamily="34" charset="0"/>
                        </a:rPr>
                        <a:t>Airway</a:t>
                      </a:r>
                      <a:r>
                        <a:rPr lang="en-US" sz="2400">
                          <a:latin typeface="Source Sans Pro" panose="020B0503030403020204" pitchFamily="34" charset="0"/>
                          <a:ea typeface="Source Sans Pro" panose="020B0503030403020204" pitchFamily="34" charset="0"/>
                        </a:rPr>
                        <a:t> with cervical spine immobilization</a:t>
                      </a:r>
                    </a:p>
                    <a:p>
                      <a:pPr marL="0" indent="0">
                        <a:buNone/>
                      </a:pPr>
                      <a:endParaRPr lang="en-US" sz="2400">
                        <a:latin typeface="Source Sans Pro" panose="020B0503030403020204" pitchFamily="34" charset="0"/>
                        <a:ea typeface="Source Sans Pro" panose="020B0503030403020204" pitchFamily="34" charset="0"/>
                      </a:endParaRPr>
                    </a:p>
                    <a:p>
                      <a:endParaRPr lang="en-US" sz="2400">
                        <a:latin typeface="Source Sans Pro" panose="020B0503030403020204" pitchFamily="34" charset="0"/>
                        <a:ea typeface="Source Sans Pro" panose="020B0503030403020204" pitchFamily="34" charset="0"/>
                      </a:endParaRPr>
                    </a:p>
                  </a:txBody>
                  <a:tcPr>
                    <a:noFill/>
                  </a:tcPr>
                </a:tc>
                <a:extLst>
                  <a:ext uri="{0D108BD9-81ED-4DB2-BD59-A6C34878D82A}">
                    <a16:rowId xmlns:a16="http://schemas.microsoft.com/office/drawing/2014/main" val="10000"/>
                  </a:ext>
                </a:extLst>
              </a:tr>
              <a:tr h="1041015">
                <a:tc>
                  <a:txBody>
                    <a:bodyPr/>
                    <a:lstStyle/>
                    <a:p>
                      <a:endParaRPr lang="en-US" sz="2400">
                        <a:latin typeface="Source Sans Pro" panose="020B0503030403020204" pitchFamily="34" charset="0"/>
                        <a:ea typeface="Source Sans Pro" panose="020B050303040302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a:latin typeface="Source Sans Pro" panose="020B0503030403020204" pitchFamily="34" charset="0"/>
                          <a:ea typeface="Source Sans Pro" panose="020B0503030403020204" pitchFamily="34" charset="0"/>
                        </a:rPr>
                        <a:t>Breathing</a:t>
                      </a:r>
                      <a:r>
                        <a:rPr lang="en-US" sz="2400">
                          <a:latin typeface="Source Sans Pro" panose="020B0503030403020204" pitchFamily="34" charset="0"/>
                          <a:ea typeface="Source Sans Pro" panose="020B0503030403020204" pitchFamily="34" charset="0"/>
                        </a:rPr>
                        <a:t> plus oxygen if needed</a:t>
                      </a:r>
                    </a:p>
                    <a:p>
                      <a:endParaRPr lang="en-US" sz="2400">
                        <a:latin typeface="Source Sans Pro" panose="020B0503030403020204" pitchFamily="34" charset="0"/>
                        <a:ea typeface="Source Sans Pro" panose="020B0503030403020204" pitchFamily="34" charset="0"/>
                      </a:endParaRPr>
                    </a:p>
                  </a:txBody>
                  <a:tcPr>
                    <a:noFill/>
                  </a:tcPr>
                </a:tc>
                <a:extLst>
                  <a:ext uri="{0D108BD9-81ED-4DB2-BD59-A6C34878D82A}">
                    <a16:rowId xmlns:a16="http://schemas.microsoft.com/office/drawing/2014/main" val="10001"/>
                  </a:ext>
                </a:extLst>
              </a:tr>
              <a:tr h="1041015">
                <a:tc>
                  <a:txBody>
                    <a:bodyPr/>
                    <a:lstStyle/>
                    <a:p>
                      <a:endParaRPr lang="en-US" sz="2400">
                        <a:latin typeface="Source Sans Pro" panose="020B0503030403020204" pitchFamily="34" charset="0"/>
                        <a:ea typeface="Source Sans Pro" panose="020B050303040302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a:latin typeface="Source Sans Pro" panose="020B0503030403020204" pitchFamily="34" charset="0"/>
                          <a:ea typeface="Source Sans Pro" panose="020B0503030403020204" pitchFamily="34" charset="0"/>
                        </a:rPr>
                        <a:t>Circulation</a:t>
                      </a:r>
                      <a:r>
                        <a:rPr lang="en-US" sz="2400">
                          <a:latin typeface="Source Sans Pro" panose="020B0503030403020204" pitchFamily="34" charset="0"/>
                          <a:ea typeface="Source Sans Pro" panose="020B0503030403020204" pitchFamily="34" charset="0"/>
                        </a:rPr>
                        <a:t> IV fluids and bleeding control</a:t>
                      </a:r>
                    </a:p>
                    <a:p>
                      <a:endParaRPr lang="en-US" sz="2400">
                        <a:latin typeface="Source Sans Pro" panose="020B0503030403020204" pitchFamily="34" charset="0"/>
                        <a:ea typeface="Source Sans Pro" panose="020B0503030403020204" pitchFamily="34" charset="0"/>
                      </a:endParaRPr>
                    </a:p>
                  </a:txBody>
                  <a:tcPr>
                    <a:noFill/>
                  </a:tcPr>
                </a:tc>
                <a:extLst>
                  <a:ext uri="{0D108BD9-81ED-4DB2-BD59-A6C34878D82A}">
                    <a16:rowId xmlns:a16="http://schemas.microsoft.com/office/drawing/2014/main" val="10002"/>
                  </a:ext>
                </a:extLst>
              </a:tr>
              <a:tr h="1041015">
                <a:tc>
                  <a:txBody>
                    <a:bodyPr/>
                    <a:lstStyle/>
                    <a:p>
                      <a:endParaRPr lang="en-US" sz="2400">
                        <a:latin typeface="Source Sans Pro" panose="020B0503030403020204" pitchFamily="34" charset="0"/>
                        <a:ea typeface="Source Sans Pro" panose="020B050303040302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a:latin typeface="Source Sans Pro" panose="020B0503030403020204" pitchFamily="34" charset="0"/>
                          <a:ea typeface="Source Sans Pro" panose="020B0503030403020204" pitchFamily="34" charset="0"/>
                        </a:rPr>
                        <a:t>Disability</a:t>
                      </a:r>
                      <a:r>
                        <a:rPr lang="en-US" sz="2400">
                          <a:latin typeface="Source Sans Pro" panose="020B0503030403020204" pitchFamily="34" charset="0"/>
                          <a:ea typeface="Source Sans Pro" panose="020B0503030403020204" pitchFamily="34" charset="0"/>
                        </a:rPr>
                        <a:t> AVPU/GCS, pupils and glucose</a:t>
                      </a:r>
                    </a:p>
                    <a:p>
                      <a:endParaRPr lang="en-US" sz="2400">
                        <a:latin typeface="Source Sans Pro" panose="020B0503030403020204" pitchFamily="34" charset="0"/>
                        <a:ea typeface="Source Sans Pro" panose="020B0503030403020204" pitchFamily="34" charset="0"/>
                      </a:endParaRPr>
                    </a:p>
                  </a:txBody>
                  <a:tcPr>
                    <a:noFill/>
                  </a:tcPr>
                </a:tc>
                <a:extLst>
                  <a:ext uri="{0D108BD9-81ED-4DB2-BD59-A6C34878D82A}">
                    <a16:rowId xmlns:a16="http://schemas.microsoft.com/office/drawing/2014/main" val="10003"/>
                  </a:ext>
                </a:extLst>
              </a:tr>
              <a:tr h="1041015">
                <a:tc>
                  <a:txBody>
                    <a:bodyPr/>
                    <a:lstStyle/>
                    <a:p>
                      <a:endParaRPr lang="en-US" sz="2400">
                        <a:latin typeface="Source Sans Pro" panose="020B0503030403020204" pitchFamily="34" charset="0"/>
                        <a:ea typeface="Source Sans Pro" panose="020B050303040302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a:latin typeface="Source Sans Pro" panose="020B0503030403020204" pitchFamily="34" charset="0"/>
                          <a:ea typeface="Source Sans Pro" panose="020B0503030403020204" pitchFamily="34" charset="0"/>
                        </a:rPr>
                        <a:t>Exposure</a:t>
                      </a:r>
                      <a:r>
                        <a:rPr lang="en-US" sz="2400">
                          <a:latin typeface="Source Sans Pro" panose="020B0503030403020204" pitchFamily="34" charset="0"/>
                          <a:ea typeface="Source Sans Pro" panose="020B0503030403020204" pitchFamily="34" charset="0"/>
                        </a:rPr>
                        <a:t> and keep warm </a:t>
                      </a:r>
                    </a:p>
                    <a:p>
                      <a:endParaRPr lang="en-US" sz="2400">
                        <a:latin typeface="Source Sans Pro" panose="020B0503030403020204" pitchFamily="34" charset="0"/>
                        <a:ea typeface="Source Sans Pro" panose="020B0503030403020204" pitchFamily="34" charset="0"/>
                      </a:endParaRPr>
                    </a:p>
                  </a:txBody>
                  <a:tcPr>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504924" y="-97841"/>
            <a:ext cx="10515600" cy="1325563"/>
          </a:xfrm>
        </p:spPr>
        <p:txBody>
          <a:bodyPr>
            <a:normAutofit/>
          </a:bodyPr>
          <a:lstStyle/>
          <a:p>
            <a:r>
              <a:rPr lang="en-US" sz="4000">
                <a:solidFill>
                  <a:srgbClr val="1F3864"/>
                </a:solidFill>
              </a:rPr>
              <a:t>ABCDE Approach: Summary</a:t>
            </a:r>
          </a:p>
        </p:txBody>
      </p:sp>
      <p:pic>
        <p:nvPicPr>
          <p:cNvPr id="4" name="Picture 6" descr="A picture containing text, clipart&#10;&#10;Description automatically generated">
            <a:extLst>
              <a:ext uri="{FF2B5EF4-FFF2-40B4-BE49-F238E27FC236}">
                <a16:creationId xmlns:a16="http://schemas.microsoft.com/office/drawing/2014/main" id="{87188010-FFE5-2582-1CBC-BC2AB529BC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427" y="5514472"/>
            <a:ext cx="1828800" cy="971550"/>
          </a:xfrm>
          <a:prstGeom prst="rect">
            <a:avLst/>
          </a:prstGeom>
        </p:spPr>
      </p:pic>
      <p:pic>
        <p:nvPicPr>
          <p:cNvPr id="7" name="Picture 5" descr="A picture containing icon&#10;&#10;Description automatically generated">
            <a:extLst>
              <a:ext uri="{FF2B5EF4-FFF2-40B4-BE49-F238E27FC236}">
                <a16:creationId xmlns:a16="http://schemas.microsoft.com/office/drawing/2014/main" id="{1D8E1920-404B-3D53-768E-8FBA7BC66F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000" y="2197257"/>
            <a:ext cx="1866900" cy="1038225"/>
          </a:xfrm>
          <a:prstGeom prst="rect">
            <a:avLst/>
          </a:prstGeom>
        </p:spPr>
      </p:pic>
      <p:pic>
        <p:nvPicPr>
          <p:cNvPr id="10" name="Picture 8" descr="A picture containing icon&#10;&#10;Description automatically generated">
            <a:extLst>
              <a:ext uri="{FF2B5EF4-FFF2-40B4-BE49-F238E27FC236}">
                <a16:creationId xmlns:a16="http://schemas.microsoft.com/office/drawing/2014/main" id="{0A9B27A3-D69B-3743-9BB1-43B0E64D1E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319" y="3315257"/>
            <a:ext cx="1857375" cy="981075"/>
          </a:xfrm>
          <a:prstGeom prst="rect">
            <a:avLst/>
          </a:prstGeom>
        </p:spPr>
      </p:pic>
      <p:pic>
        <p:nvPicPr>
          <p:cNvPr id="13" name="Picture 5" descr="A picture containing logo&#10;&#10;Description automatically generated">
            <a:extLst>
              <a:ext uri="{FF2B5EF4-FFF2-40B4-BE49-F238E27FC236}">
                <a16:creationId xmlns:a16="http://schemas.microsoft.com/office/drawing/2014/main" id="{C94D0EEC-0C54-54C6-0C76-E0988998B3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5074" y="4405787"/>
            <a:ext cx="1800225" cy="971550"/>
          </a:xfrm>
          <a:prstGeom prst="rect">
            <a:avLst/>
          </a:prstGeom>
        </p:spPr>
      </p:pic>
      <p:pic>
        <p:nvPicPr>
          <p:cNvPr id="18" name="Picture 8">
            <a:extLst>
              <a:ext uri="{FF2B5EF4-FFF2-40B4-BE49-F238E27FC236}">
                <a16:creationId xmlns:a16="http://schemas.microsoft.com/office/drawing/2014/main" id="{2D503A14-F95C-EBD9-B810-79623F2308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3042" y="1078009"/>
            <a:ext cx="1847850" cy="990600"/>
          </a:xfrm>
          <a:prstGeom prst="rect">
            <a:avLst/>
          </a:prstGeom>
        </p:spPr>
      </p:pic>
    </p:spTree>
    <p:extLst>
      <p:ext uri="{BB962C8B-B14F-4D97-AF65-F5344CB8AC3E}">
        <p14:creationId xmlns:p14="http://schemas.microsoft.com/office/powerpoint/2010/main" val="1408075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3913" y="485895"/>
            <a:ext cx="10515600" cy="1325563"/>
          </a:xfrm>
        </p:spPr>
        <p:txBody>
          <a:bodyPr>
            <a:normAutofit/>
          </a:bodyPr>
          <a:lstStyle/>
          <a:p>
            <a:r>
              <a:rPr lang="en-US" sz="4000">
                <a:solidFill>
                  <a:schemeClr val="accent1">
                    <a:lumMod val="50000"/>
                  </a:schemeClr>
                </a:solidFill>
                <a:latin typeface="Source Sans Pro"/>
                <a:ea typeface="Source Sans Pro"/>
                <a:cs typeface="Calibri"/>
              </a:rPr>
              <a:t>REMEMBER</a:t>
            </a:r>
          </a:p>
        </p:txBody>
      </p:sp>
      <p:sp>
        <p:nvSpPr>
          <p:cNvPr id="3" name="Content Placeholder 2"/>
          <p:cNvSpPr>
            <a:spLocks noGrp="1"/>
          </p:cNvSpPr>
          <p:nvPr>
            <p:ph idx="1"/>
          </p:nvPr>
        </p:nvSpPr>
        <p:spPr>
          <a:xfrm>
            <a:off x="529107" y="2141537"/>
            <a:ext cx="10515600" cy="4351338"/>
          </a:xfrm>
        </p:spPr>
        <p:txBody>
          <a:bodyPr vert="horz" lIns="91440" tIns="45720" rIns="91440" bIns="45720" rtlCol="0" anchor="t">
            <a:normAutofit/>
          </a:bodyPr>
          <a:lstStyle/>
          <a:p>
            <a:pPr marL="0" indent="0" algn="ctr">
              <a:spcBef>
                <a:spcPts val="0"/>
              </a:spcBef>
              <a:buClr>
                <a:schemeClr val="dk1"/>
              </a:buClr>
              <a:buSzPct val="25000"/>
              <a:buNone/>
            </a:pPr>
            <a:r>
              <a:rPr lang="en-US">
                <a:cs typeface="Calibri" charset="0"/>
                <a:sym typeface="Lato"/>
              </a:rPr>
              <a:t>If you find a problem with any of the ABCDEs, </a:t>
            </a:r>
            <a:r>
              <a:rPr lang="en-US">
                <a:solidFill>
                  <a:schemeClr val="accent2"/>
                </a:solidFill>
                <a:latin typeface="Source Sans Pro"/>
                <a:ea typeface="Source Sans Pro"/>
                <a:cs typeface="Calibri"/>
                <a:sym typeface="Lato"/>
              </a:rPr>
              <a:t>STOP </a:t>
            </a:r>
            <a:r>
              <a:rPr lang="en-US">
                <a:latin typeface="Source Sans Pro"/>
                <a:ea typeface="Source Sans Pro"/>
                <a:cs typeface="Calibri"/>
                <a:sym typeface="Lato"/>
              </a:rPr>
              <a:t>and</a:t>
            </a:r>
            <a:r>
              <a:rPr lang="en-US">
                <a:solidFill>
                  <a:schemeClr val="accent2"/>
                </a:solidFill>
                <a:latin typeface="Source Sans Pro"/>
                <a:ea typeface="Source Sans Pro"/>
                <a:cs typeface="Calibri"/>
                <a:sym typeface="Lato"/>
              </a:rPr>
              <a:t> CORRECT</a:t>
            </a:r>
            <a:r>
              <a:rPr lang="en-US">
                <a:latin typeface="Source Sans Pro"/>
                <a:ea typeface="Source Sans Pro"/>
                <a:cs typeface="Calibri"/>
                <a:sym typeface="Lato"/>
              </a:rPr>
              <a:t> the problem.</a:t>
            </a:r>
          </a:p>
          <a:p>
            <a:pPr marL="0" indent="0" algn="ctr">
              <a:spcBef>
                <a:spcPts val="0"/>
              </a:spcBef>
              <a:buClr>
                <a:schemeClr val="dk1"/>
              </a:buClr>
              <a:buSzPct val="25000"/>
              <a:buNone/>
            </a:pPr>
            <a:endParaRPr lang="en-US">
              <a:latin typeface="Source Sans Pro"/>
              <a:ea typeface="Source Sans Pro"/>
              <a:cs typeface="Calibri"/>
              <a:sym typeface="Lato"/>
            </a:endParaRPr>
          </a:p>
          <a:p>
            <a:pPr marL="0" indent="0" algn="ctr">
              <a:spcBef>
                <a:spcPts val="0"/>
              </a:spcBef>
              <a:buClr>
                <a:schemeClr val="dk1"/>
              </a:buClr>
              <a:buSzPct val="25000"/>
              <a:buNone/>
            </a:pPr>
            <a:r>
              <a:rPr lang="en-US">
                <a:latin typeface="Source Sans Pro"/>
                <a:ea typeface="Source Sans Pro"/>
                <a:cs typeface="Calibri" charset="0"/>
                <a:sym typeface="Lato"/>
              </a:rPr>
              <a:t>T</a:t>
            </a:r>
            <a:r>
              <a:rPr lang="en-US">
                <a:cs typeface="Calibri" charset="0"/>
                <a:sym typeface="Lato"/>
              </a:rPr>
              <a:t>hen, </a:t>
            </a:r>
            <a:r>
              <a:rPr lang="en-US">
                <a:solidFill>
                  <a:schemeClr val="accent2"/>
                </a:solidFill>
                <a:latin typeface="Source Sans Pro"/>
                <a:ea typeface="Source Sans Pro"/>
                <a:cs typeface="Calibri"/>
                <a:sym typeface="Lato"/>
              </a:rPr>
              <a:t>GO BACK</a:t>
            </a:r>
            <a:r>
              <a:rPr lang="en-US">
                <a:solidFill>
                  <a:srgbClr val="FF0000"/>
                </a:solidFill>
                <a:latin typeface="Source Sans Pro"/>
                <a:ea typeface="Source Sans Pro"/>
                <a:cs typeface="Calibri"/>
                <a:sym typeface="Lato"/>
              </a:rPr>
              <a:t> </a:t>
            </a:r>
            <a:r>
              <a:rPr lang="en-US">
                <a:latin typeface="Source Sans Pro"/>
                <a:ea typeface="Source Sans Pro"/>
                <a:cs typeface="Calibri"/>
                <a:sym typeface="Lato"/>
              </a:rPr>
              <a:t>and </a:t>
            </a:r>
            <a:r>
              <a:rPr lang="en-US">
                <a:solidFill>
                  <a:schemeClr val="accent2"/>
                </a:solidFill>
                <a:latin typeface="Source Sans Pro"/>
                <a:ea typeface="Source Sans Pro"/>
                <a:cs typeface="Calibri"/>
                <a:sym typeface="Lato"/>
              </a:rPr>
              <a:t>REASSESS</a:t>
            </a:r>
            <a:r>
              <a:rPr lang="en-US">
                <a:solidFill>
                  <a:srgbClr val="FF0000"/>
                </a:solidFill>
                <a:latin typeface="Source Sans Pro"/>
                <a:ea typeface="Source Sans Pro"/>
                <a:cs typeface="Calibri"/>
                <a:sym typeface="Lato"/>
              </a:rPr>
              <a:t> </a:t>
            </a:r>
            <a:r>
              <a:rPr lang="en-US">
                <a:latin typeface="Source Sans Pro"/>
                <a:ea typeface="Source Sans Pro"/>
                <a:cs typeface="Calibri"/>
                <a:sym typeface="Lato"/>
              </a:rPr>
              <a:t>the ABCDEs again to identify any new problems that have developed and make sure that the management provided worked.</a:t>
            </a:r>
            <a:endParaRPr lang="en-US">
              <a:cs typeface="Calibri" charset="0"/>
            </a:endParaRPr>
          </a:p>
        </p:txBody>
      </p:sp>
      <p:sp>
        <p:nvSpPr>
          <p:cNvPr id="4" name="Rectangle 3">
            <a:extLst>
              <a:ext uri="{FF2B5EF4-FFF2-40B4-BE49-F238E27FC236}">
                <a16:creationId xmlns:a16="http://schemas.microsoft.com/office/drawing/2014/main" id="{43534C1C-C8D8-A392-E235-B59E9AB77859}"/>
              </a:ext>
            </a:extLst>
          </p:cNvPr>
          <p:cNvSpPr/>
          <p:nvPr/>
        </p:nvSpPr>
        <p:spPr>
          <a:xfrm>
            <a:off x="9574852" y="0"/>
            <a:ext cx="3906600"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16718519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9" name="Shape 113"/>
          <p:cNvSpPr txBox="1">
            <a:spLocks/>
          </p:cNvSpPr>
          <p:nvPr/>
        </p:nvSpPr>
        <p:spPr>
          <a:xfrm>
            <a:off x="303179" y="45099"/>
            <a:ext cx="10515599" cy="13257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pPr marL="0" marR="0" lvl="0" indent="0" algn="l" defTabSz="914400" rtl="0" eaLnBrk="1" fontAlgn="auto" latinLnBrk="0" hangingPunct="1">
              <a:lnSpc>
                <a:spcPct val="90000"/>
              </a:lnSpc>
              <a:spcBef>
                <a:spcPts val="0"/>
              </a:spcBef>
              <a:spcAft>
                <a:spcPts val="0"/>
              </a:spcAft>
              <a:buClr>
                <a:prstClr val="black"/>
              </a:buClr>
              <a:buSzPct val="25000"/>
              <a:buFont typeface="Calibri"/>
              <a:buNone/>
              <a:tabLst/>
              <a:defRPr/>
            </a:pPr>
            <a:r>
              <a:rPr kumimoji="0" lang="en-US" sz="4000" b="0" i="0" u="none" strike="noStrike" kern="1200" cap="none" spc="0" normalizeH="0" baseline="0" noProof="0">
                <a:ln>
                  <a:noFill/>
                </a:ln>
                <a:solidFill>
                  <a:srgbClr val="1F3864"/>
                </a:solidFill>
                <a:effectLst/>
                <a:uLnTx/>
                <a:uFillTx/>
                <a:latin typeface="Calibri"/>
                <a:ea typeface="Calibri"/>
                <a:cs typeface="Calibri"/>
                <a:sym typeface="Calibri"/>
              </a:rPr>
              <a:t>Elements of the SAMPLE history	</a:t>
            </a:r>
          </a:p>
        </p:txBody>
      </p:sp>
      <p:graphicFrame>
        <p:nvGraphicFramePr>
          <p:cNvPr id="2" name="Table 1"/>
          <p:cNvGraphicFramePr>
            <a:graphicFrameLocks noGrp="1"/>
          </p:cNvGraphicFramePr>
          <p:nvPr/>
        </p:nvGraphicFramePr>
        <p:xfrm>
          <a:off x="363557" y="1130303"/>
          <a:ext cx="10495667" cy="5257285"/>
        </p:xfrm>
        <a:graphic>
          <a:graphicData uri="http://schemas.openxmlformats.org/drawingml/2006/table">
            <a:tbl>
              <a:tblPr firstRow="1" bandRow="1">
                <a:effectLst/>
                <a:tableStyleId>{5C22544A-7EE6-4342-B048-85BDC9FD1C3A}</a:tableStyleId>
              </a:tblPr>
              <a:tblGrid>
                <a:gridCol w="553761">
                  <a:extLst>
                    <a:ext uri="{9D8B030D-6E8A-4147-A177-3AD203B41FA5}">
                      <a16:colId xmlns:a16="http://schemas.microsoft.com/office/drawing/2014/main" val="20000"/>
                    </a:ext>
                  </a:extLst>
                </a:gridCol>
                <a:gridCol w="2399326">
                  <a:extLst>
                    <a:ext uri="{9D8B030D-6E8A-4147-A177-3AD203B41FA5}">
                      <a16:colId xmlns:a16="http://schemas.microsoft.com/office/drawing/2014/main" val="20001"/>
                    </a:ext>
                  </a:extLst>
                </a:gridCol>
                <a:gridCol w="7542580">
                  <a:extLst>
                    <a:ext uri="{9D8B030D-6E8A-4147-A177-3AD203B41FA5}">
                      <a16:colId xmlns:a16="http://schemas.microsoft.com/office/drawing/2014/main" val="20002"/>
                    </a:ext>
                  </a:extLst>
                </a:gridCol>
              </a:tblGrid>
              <a:tr h="776725">
                <a:tc>
                  <a:txBody>
                    <a:bodyPr/>
                    <a:lstStyle/>
                    <a:p>
                      <a:r>
                        <a:rPr lang="en-US" sz="3600" b="1">
                          <a:solidFill>
                            <a:schemeClr val="tx1"/>
                          </a:solidFill>
                          <a:latin typeface="Source Sans Pro" panose="020B0503030403020204" pitchFamily="34" charset="0"/>
                          <a:ea typeface="Source Sans Pro" panose="020B0503030403020204" pitchFamily="34" charset="0"/>
                          <a:cs typeface="Roboto" panose="02000000000000000000" pitchFamily="2"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b="0">
                          <a:solidFill>
                            <a:schemeClr val="tx1"/>
                          </a:solidFill>
                          <a:latin typeface="Source Sans Pro" panose="020B0503030403020204" pitchFamily="34" charset="0"/>
                          <a:ea typeface="Source Sans Pro" panose="020B0503030403020204" pitchFamily="34" charset="0"/>
                          <a:cs typeface="Roboto" panose="02000000000000000000" pitchFamily="2" charset="0"/>
                        </a:rPr>
                        <a:t>Signs and symptoms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a:solidFill>
                            <a:schemeClr val="tx1"/>
                          </a:solidFill>
                          <a:latin typeface="Source Sans Pro" panose="020B0503030403020204" pitchFamily="34" charset="0"/>
                          <a:ea typeface="Source Sans Pro" panose="020B0503030403020204" pitchFamily="34" charset="0"/>
                          <a:cs typeface="Roboto" panose="02000000000000000000" pitchFamily="2" charset="0"/>
                        </a:rPr>
                        <a:t>Patient/family’s report of signs and symptoms is an essential assessment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76725">
                <a:tc>
                  <a:txBody>
                    <a:bodyPr/>
                    <a:lstStyle/>
                    <a:p>
                      <a:r>
                        <a:rPr lang="en-US" sz="3600" b="1">
                          <a:solidFill>
                            <a:schemeClr val="tx1"/>
                          </a:solidFill>
                          <a:latin typeface="Source Sans Pro" panose="020B0503030403020204" pitchFamily="34" charset="0"/>
                          <a:ea typeface="Source Sans Pro" panose="020B0503030403020204" pitchFamily="34" charset="0"/>
                          <a:cs typeface="Roboto" panose="02000000000000000000" pitchFamily="2"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rPr>
                        <a:t>Allergies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rPr>
                        <a:t>Important</a:t>
                      </a:r>
                      <a:r>
                        <a:rPr lang="en-US" sz="2400" baseline="0">
                          <a:solidFill>
                            <a:schemeClr val="tx1"/>
                          </a:solidFill>
                          <a:latin typeface="Source Sans Pro" panose="020B0503030403020204" pitchFamily="34" charset="0"/>
                          <a:ea typeface="Source Sans Pro" panose="020B0503030403020204" pitchFamily="34" charset="0"/>
                          <a:cs typeface="Roboto" panose="02000000000000000000" pitchFamily="2" charset="0"/>
                        </a:rPr>
                        <a:t> to prevent harm; may also suggest anaphylaxis</a:t>
                      </a:r>
                      <a:endPar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6725">
                <a:tc>
                  <a:txBody>
                    <a:bodyPr/>
                    <a:lstStyle/>
                    <a:p>
                      <a:r>
                        <a:rPr lang="en-US" sz="3600" b="1">
                          <a:solidFill>
                            <a:schemeClr val="tx1"/>
                          </a:solidFill>
                          <a:latin typeface="Source Sans Pro" panose="020B0503030403020204" pitchFamily="34" charset="0"/>
                          <a:ea typeface="Source Sans Pro" panose="020B0503030403020204" pitchFamily="34" charset="0"/>
                          <a:cs typeface="Roboto" panose="02000000000000000000" pitchFamily="2"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rPr>
                        <a:t>Medications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rPr>
                        <a:t>Obtain a full list and</a:t>
                      </a:r>
                      <a:r>
                        <a:rPr lang="en-US" sz="2400" baseline="0">
                          <a:solidFill>
                            <a:schemeClr val="tx1"/>
                          </a:solidFill>
                          <a:latin typeface="Source Sans Pro" panose="020B0503030403020204" pitchFamily="34" charset="0"/>
                          <a:ea typeface="Source Sans Pro" panose="020B0503030403020204" pitchFamily="34" charset="0"/>
                          <a:cs typeface="Roboto" panose="02000000000000000000" pitchFamily="2" charset="0"/>
                        </a:rPr>
                        <a:t> note recent medication or dose changes</a:t>
                      </a:r>
                      <a:endPar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76725">
                <a:tc>
                  <a:txBody>
                    <a:bodyPr/>
                    <a:lstStyle/>
                    <a:p>
                      <a:r>
                        <a:rPr lang="en-US" sz="3600" b="1">
                          <a:solidFill>
                            <a:schemeClr val="tx1"/>
                          </a:solidFill>
                          <a:latin typeface="Source Sans Pro" panose="020B0503030403020204" pitchFamily="34" charset="0"/>
                          <a:ea typeface="Source Sans Pro" panose="020B0503030403020204" pitchFamily="34" charset="0"/>
                          <a:cs typeface="Roboto" panose="02000000000000000000" pitchFamily="2"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rPr>
                        <a:t>Past Medical History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rPr>
                        <a:t>May</a:t>
                      </a:r>
                      <a:r>
                        <a:rPr lang="en-US" sz="2400" baseline="0">
                          <a:solidFill>
                            <a:schemeClr val="tx1"/>
                          </a:solidFill>
                          <a:latin typeface="Source Sans Pro" panose="020B0503030403020204" pitchFamily="34" charset="0"/>
                          <a:ea typeface="Source Sans Pro" panose="020B0503030403020204" pitchFamily="34" charset="0"/>
                          <a:cs typeface="Roboto" panose="02000000000000000000" pitchFamily="2" charset="0"/>
                        </a:rPr>
                        <a:t> help in understanding current illness and change management choices</a:t>
                      </a:r>
                      <a:endPar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76725">
                <a:tc>
                  <a:txBody>
                    <a:bodyPr/>
                    <a:lstStyle/>
                    <a:p>
                      <a:r>
                        <a:rPr lang="en-US" sz="3600" b="1">
                          <a:solidFill>
                            <a:schemeClr val="tx1"/>
                          </a:solidFill>
                          <a:latin typeface="Source Sans Pro" panose="020B0503030403020204" pitchFamily="34" charset="0"/>
                          <a:ea typeface="Source Sans Pro" panose="020B0503030403020204" pitchFamily="34" charset="0"/>
                          <a:cs typeface="Roboto" panose="02000000000000000000" pitchFamily="2"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rPr>
                        <a:t>Last Oral intake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rPr>
                        <a:t>Note whether solid or liquid; vomiting</a:t>
                      </a:r>
                      <a:r>
                        <a:rPr lang="en-US" sz="2400" baseline="0">
                          <a:solidFill>
                            <a:schemeClr val="tx1"/>
                          </a:solidFill>
                          <a:latin typeface="Source Sans Pro" panose="020B0503030403020204" pitchFamily="34" charset="0"/>
                          <a:ea typeface="Source Sans Pro" panose="020B0503030403020204" pitchFamily="34" charset="0"/>
                          <a:cs typeface="Roboto" panose="02000000000000000000" pitchFamily="2" charset="0"/>
                        </a:rPr>
                        <a:t>/choking risk for sedation; intubation or surgical procedures</a:t>
                      </a:r>
                      <a:endPar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76725">
                <a:tc>
                  <a:txBody>
                    <a:bodyPr/>
                    <a:lstStyle/>
                    <a:p>
                      <a:r>
                        <a:rPr lang="en-US" sz="3600" b="1">
                          <a:solidFill>
                            <a:schemeClr val="tx1"/>
                          </a:solidFill>
                          <a:latin typeface="Source Sans Pro" panose="020B0503030403020204" pitchFamily="34" charset="0"/>
                          <a:ea typeface="Source Sans Pro" panose="020B0503030403020204" pitchFamily="34" charset="0"/>
                          <a:cs typeface="Roboto" panose="02000000000000000000" pitchFamily="2"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rPr>
                        <a:t>Events surrounding the injury/illness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rPr>
                        <a:t>Helpful clues to the cause,</a:t>
                      </a:r>
                      <a:r>
                        <a:rPr lang="en-US" sz="2400" baseline="0">
                          <a:solidFill>
                            <a:schemeClr val="tx1"/>
                          </a:solidFill>
                          <a:latin typeface="Source Sans Pro" panose="020B0503030403020204" pitchFamily="34" charset="0"/>
                          <a:ea typeface="Source Sans Pro" panose="020B0503030403020204" pitchFamily="34" charset="0"/>
                          <a:cs typeface="Roboto" panose="02000000000000000000" pitchFamily="2" charset="0"/>
                        </a:rPr>
                        <a:t> progression and severity of current illness </a:t>
                      </a:r>
                      <a:endParaRPr lang="en-US" sz="2400">
                        <a:solidFill>
                          <a:schemeClr val="tx1"/>
                        </a:solidFill>
                        <a:latin typeface="Source Sans Pro" panose="020B0503030403020204" pitchFamily="34" charset="0"/>
                        <a:ea typeface="Source Sans Pro" panose="020B0503030403020204" pitchFamily="34" charset="0"/>
                        <a:cs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83610259"/>
      </p:ext>
    </p:extLst>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chemeClr val="accent1">
                    <a:lumMod val="50000"/>
                  </a:schemeClr>
                </a:solidFill>
              </a:rPr>
              <a:t>Workbook Question 4</a:t>
            </a:r>
          </a:p>
        </p:txBody>
      </p:sp>
      <p:sp>
        <p:nvSpPr>
          <p:cNvPr id="3" name="Content Placeholder 2"/>
          <p:cNvSpPr>
            <a:spLocks noGrp="1"/>
          </p:cNvSpPr>
          <p:nvPr>
            <p:ph idx="4294967295"/>
          </p:nvPr>
        </p:nvSpPr>
        <p:spPr>
          <a:xfrm>
            <a:off x="838200" y="1713657"/>
            <a:ext cx="11353800" cy="4457700"/>
          </a:xfrm>
        </p:spPr>
        <p:txBody>
          <a:bodyPr vert="horz" lIns="91440" tIns="45720" rIns="91440" bIns="45720" rtlCol="0" anchor="t">
            <a:noAutofit/>
          </a:bodyPr>
          <a:lstStyle/>
          <a:p>
            <a:pPr marL="0" indent="0">
              <a:buNone/>
            </a:pPr>
            <a:endParaRPr lang="en-US" sz="2400"/>
          </a:p>
          <a:p>
            <a:pPr marL="0" indent="0">
              <a:buNone/>
            </a:pPr>
            <a:r>
              <a:rPr lang="en-US" sz="2400">
                <a:latin typeface="Source Sans Pro"/>
                <a:ea typeface="Source Sans Pro"/>
                <a:cs typeface="Roboto"/>
              </a:rPr>
              <a:t>Using the workbook section above, list what the letters in SAMPLE stand for: </a:t>
            </a:r>
            <a:endParaRPr lang="en-US" sz="2400"/>
          </a:p>
          <a:p>
            <a:pPr marL="0" indent="0">
              <a:buNone/>
            </a:pPr>
            <a:r>
              <a:rPr lang="en-US" sz="2400"/>
              <a:t>S</a:t>
            </a:r>
          </a:p>
          <a:p>
            <a:pPr marL="0" indent="0">
              <a:buNone/>
            </a:pPr>
            <a:r>
              <a:rPr lang="en-US" sz="2400"/>
              <a:t>A</a:t>
            </a:r>
          </a:p>
          <a:p>
            <a:pPr marL="0" indent="0">
              <a:buNone/>
            </a:pPr>
            <a:r>
              <a:rPr lang="en-US" sz="2400"/>
              <a:t>M</a:t>
            </a:r>
          </a:p>
          <a:p>
            <a:pPr marL="0" indent="0">
              <a:buNone/>
            </a:pPr>
            <a:r>
              <a:rPr lang="en-US" sz="2400"/>
              <a:t>P</a:t>
            </a:r>
          </a:p>
          <a:p>
            <a:pPr marL="0" indent="0">
              <a:buNone/>
            </a:pPr>
            <a:r>
              <a:rPr lang="en-US" sz="2400"/>
              <a:t>L</a:t>
            </a:r>
          </a:p>
          <a:p>
            <a:pPr marL="0" indent="0">
              <a:buNone/>
            </a:pPr>
            <a:r>
              <a:rPr lang="en-US" sz="2400"/>
              <a:t>E</a:t>
            </a:r>
          </a:p>
        </p:txBody>
      </p:sp>
      <p:pic>
        <p:nvPicPr>
          <p:cNvPr id="5" name="Picture 4"/>
          <p:cNvPicPr>
            <a:picLocks noChangeAspect="1"/>
          </p:cNvPicPr>
          <p:nvPr/>
        </p:nvPicPr>
        <p:blipFill>
          <a:blip r:embed="rId3"/>
          <a:stretch>
            <a:fillRect/>
          </a:stretch>
        </p:blipFill>
        <p:spPr>
          <a:xfrm>
            <a:off x="9735399" y="365124"/>
            <a:ext cx="2170852" cy="1696758"/>
          </a:xfrm>
          <a:prstGeom prst="rect">
            <a:avLst/>
          </a:prstGeom>
        </p:spPr>
      </p:pic>
    </p:spTree>
    <p:extLst>
      <p:ext uri="{BB962C8B-B14F-4D97-AF65-F5344CB8AC3E}">
        <p14:creationId xmlns:p14="http://schemas.microsoft.com/office/powerpoint/2010/main" val="2352311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1F3864"/>
                </a:solidFill>
                <a:latin typeface="Source Sans Pro"/>
                <a:ea typeface="Source Sans Pro"/>
                <a:cs typeface="Roboto"/>
              </a:rPr>
              <a:t>Disposition Considerations</a:t>
            </a:r>
          </a:p>
        </p:txBody>
      </p:sp>
      <p:sp>
        <p:nvSpPr>
          <p:cNvPr id="3" name="Content Placeholder 2"/>
          <p:cNvSpPr>
            <a:spLocks noGrp="1"/>
          </p:cNvSpPr>
          <p:nvPr>
            <p:ph idx="1"/>
          </p:nvPr>
        </p:nvSpPr>
        <p:spPr>
          <a:xfrm>
            <a:off x="733612" y="1840566"/>
            <a:ext cx="5420660" cy="4351338"/>
          </a:xfrm>
        </p:spPr>
        <p:txBody>
          <a:bodyPr vert="horz" lIns="91440" tIns="45720" rIns="91440" bIns="45720" rtlCol="0" anchor="t">
            <a:noAutofit/>
          </a:bodyPr>
          <a:lstStyle/>
          <a:p>
            <a:r>
              <a:rPr lang="en-US" sz="2400">
                <a:latin typeface="Source Sans Pro"/>
                <a:ea typeface="Source Sans Pro"/>
                <a:cs typeface="Roboto"/>
              </a:rPr>
              <a:t>Disposition (destination of the patient)  should be considered after ABCDE approach, SAMPLE history and complete physical exam based on the specific condition. </a:t>
            </a:r>
            <a:endParaRPr lang="en-US" sz="2400"/>
          </a:p>
          <a:p>
            <a:endParaRPr lang="en-US" sz="2400">
              <a:latin typeface="Source Sans Pro"/>
              <a:ea typeface="Source Sans Pro"/>
              <a:cs typeface="Roboto"/>
            </a:endParaRPr>
          </a:p>
          <a:p>
            <a:r>
              <a:rPr lang="en-US" sz="2400">
                <a:latin typeface="Source Sans Pro"/>
                <a:ea typeface="Source Sans Pro"/>
                <a:cs typeface="Roboto"/>
              </a:rPr>
              <a:t>If you intervene in any of the ABCDE categories, immediately plan for  HANDOVER/TRANSFER to a higher level of care.</a:t>
            </a:r>
          </a:p>
          <a:p>
            <a:endParaRPr lang="en-US" sz="2400"/>
          </a:p>
        </p:txBody>
      </p:sp>
      <p:sp>
        <p:nvSpPr>
          <p:cNvPr id="7" name="Text Placeholder 3">
            <a:extLst>
              <a:ext uri="{FF2B5EF4-FFF2-40B4-BE49-F238E27FC236}">
                <a16:creationId xmlns:a16="http://schemas.microsoft.com/office/drawing/2014/main" id="{A454B4D1-FFC2-884E-846F-F8E0913B2B17}"/>
              </a:ext>
            </a:extLst>
          </p:cNvPr>
          <p:cNvSpPr txBox="1">
            <a:spLocks/>
          </p:cNvSpPr>
          <p:nvPr/>
        </p:nvSpPr>
        <p:spPr>
          <a:xfrm>
            <a:off x="6457703" y="1684959"/>
            <a:ext cx="5191327" cy="3978198"/>
          </a:xfrm>
          <a:prstGeom prst="rect">
            <a:avLst/>
          </a:prstGeom>
          <a:solidFill>
            <a:schemeClr val="accent2">
              <a:lumMod val="20000"/>
              <a:lumOff val="80000"/>
            </a:schemeClr>
          </a:solidFill>
        </p:spPr>
        <p:txBody>
          <a:bodyPr lIns="91440" tIns="45720" rIns="91440" bIns="4572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a:t>A good handover includes:</a:t>
            </a:r>
            <a:endParaRPr lang="en-US"/>
          </a:p>
          <a:p>
            <a:pPr lvl="1">
              <a:buFont typeface="Wingdings" panose="05000000000000000000" pitchFamily="2" charset="2"/>
              <a:buChar char="ü"/>
            </a:pPr>
            <a:r>
              <a:rPr lang="en-US" sz="2400"/>
              <a:t>Brief identification of the patient</a:t>
            </a:r>
          </a:p>
          <a:p>
            <a:pPr lvl="1">
              <a:buFont typeface="Wingdings" panose="05000000000000000000" pitchFamily="2" charset="2"/>
              <a:buChar char="ü"/>
            </a:pPr>
            <a:r>
              <a:rPr lang="en-US" sz="2400"/>
              <a:t>Relevant elements of the SAMPLE history</a:t>
            </a:r>
          </a:p>
          <a:p>
            <a:pPr lvl="1">
              <a:buFont typeface="Wingdings" panose="05000000000000000000" pitchFamily="2" charset="2"/>
              <a:buChar char="ü"/>
            </a:pPr>
            <a:r>
              <a:rPr lang="en-US" sz="2400"/>
              <a:t>Physical exam findings</a:t>
            </a:r>
          </a:p>
          <a:p>
            <a:pPr lvl="1">
              <a:buFont typeface="Wingdings" panose="05000000000000000000" pitchFamily="2" charset="2"/>
              <a:buChar char="ü"/>
            </a:pPr>
            <a:r>
              <a:rPr lang="en-US" sz="2400"/>
              <a:t>Record of interventions given</a:t>
            </a:r>
          </a:p>
          <a:p>
            <a:pPr lvl="1">
              <a:buFont typeface="Wingdings" panose="05000000000000000000" pitchFamily="2" charset="2"/>
              <a:buChar char="ü"/>
            </a:pPr>
            <a:r>
              <a:rPr lang="en-US" sz="2400"/>
              <a:t>Plans for future care</a:t>
            </a:r>
          </a:p>
          <a:p>
            <a:pPr lvl="1">
              <a:buFont typeface="Wingdings" panose="05000000000000000000" pitchFamily="2" charset="2"/>
              <a:buChar char="ü"/>
            </a:pPr>
            <a:r>
              <a:rPr lang="en-US" sz="2400"/>
              <a:t>Things you may be concerned about </a:t>
            </a:r>
          </a:p>
          <a:p>
            <a:endParaRPr lang="en-GB"/>
          </a:p>
        </p:txBody>
      </p:sp>
    </p:spTree>
    <p:extLst>
      <p:ext uri="{BB962C8B-B14F-4D97-AF65-F5344CB8AC3E}">
        <p14:creationId xmlns:p14="http://schemas.microsoft.com/office/powerpoint/2010/main" val="120556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Title 1">
            <a:extLst>
              <a:ext uri="{FF2B5EF4-FFF2-40B4-BE49-F238E27FC236}">
                <a16:creationId xmlns:a16="http://schemas.microsoft.com/office/drawing/2014/main" id="{0A2B7886-E354-A376-AF22-A7A59BBFFDAB}"/>
              </a:ext>
            </a:extLst>
          </p:cNvPr>
          <p:cNvSpPr>
            <a:spLocks noGrp="1"/>
          </p:cNvSpPr>
          <p:nvPr>
            <p:ph type="title"/>
          </p:nvPr>
        </p:nvSpPr>
        <p:spPr>
          <a:xfrm>
            <a:off x="680868" y="1009539"/>
            <a:ext cx="10509600" cy="893563"/>
          </a:xfrm>
        </p:spPr>
        <p:txBody>
          <a:bodyPr/>
          <a:lstStyle/>
          <a:p>
            <a:r>
              <a:rPr lang="en-US" sz="4000">
                <a:solidFill>
                  <a:schemeClr val="accent1">
                    <a:lumMod val="50000"/>
                  </a:schemeClr>
                </a:solidFill>
                <a:latin typeface="Source Sans Pro"/>
                <a:ea typeface="Source Sans Pro"/>
                <a:cs typeface="Roboto"/>
              </a:rPr>
              <a:t>Safety</a:t>
            </a:r>
            <a:r>
              <a:rPr lang="en-US" sz="4000" b="1">
                <a:solidFill>
                  <a:schemeClr val="accent1">
                    <a:lumMod val="50000"/>
                  </a:schemeClr>
                </a:solidFill>
                <a:latin typeface="Source Sans Pro"/>
                <a:ea typeface="Source Sans Pro"/>
                <a:cs typeface="Roboto"/>
              </a:rPr>
              <a:t> </a:t>
            </a:r>
            <a:r>
              <a:rPr lang="en-US" sz="4000">
                <a:solidFill>
                  <a:schemeClr val="accent1">
                    <a:lumMod val="50000"/>
                  </a:schemeClr>
                </a:solidFill>
                <a:latin typeface="Source Sans Pro"/>
                <a:ea typeface="Source Sans Pro"/>
                <a:cs typeface="Roboto"/>
              </a:rPr>
              <a:t>considerations</a:t>
            </a:r>
          </a:p>
          <a:p>
            <a:endParaRPr lang="en-US"/>
          </a:p>
        </p:txBody>
      </p:sp>
      <p:sp>
        <p:nvSpPr>
          <p:cNvPr id="5" name="Text Placeholder 4">
            <a:extLst>
              <a:ext uri="{FF2B5EF4-FFF2-40B4-BE49-F238E27FC236}">
                <a16:creationId xmlns:a16="http://schemas.microsoft.com/office/drawing/2014/main" id="{BA56D17A-D809-F62A-EF09-0CC4585C5C1A}"/>
              </a:ext>
            </a:extLst>
          </p:cNvPr>
          <p:cNvSpPr>
            <a:spLocks noGrp="1"/>
          </p:cNvSpPr>
          <p:nvPr>
            <p:ph type="body" idx="1"/>
          </p:nvPr>
        </p:nvSpPr>
        <p:spPr>
          <a:xfrm>
            <a:off x="771036" y="1388968"/>
            <a:ext cx="5157787" cy="823912"/>
          </a:xfrm>
        </p:spPr>
        <p:txBody>
          <a:bodyPr/>
          <a:lstStyle/>
          <a:p>
            <a:r>
              <a:rPr lang="en-US">
                <a:latin typeface="Source Sans Pro"/>
                <a:ea typeface="Source Sans Pro"/>
                <a:cs typeface="Roboto"/>
              </a:rPr>
              <a:t>Personal protective equipment</a:t>
            </a:r>
            <a:endParaRPr lang="en-US"/>
          </a:p>
        </p:txBody>
      </p:sp>
      <p:sp>
        <p:nvSpPr>
          <p:cNvPr id="7" name="Content Placeholder 6">
            <a:extLst>
              <a:ext uri="{FF2B5EF4-FFF2-40B4-BE49-F238E27FC236}">
                <a16:creationId xmlns:a16="http://schemas.microsoft.com/office/drawing/2014/main" id="{4CE74102-5DFE-B25C-21D4-646A1FBE913F}"/>
              </a:ext>
            </a:extLst>
          </p:cNvPr>
          <p:cNvSpPr>
            <a:spLocks noGrp="1"/>
          </p:cNvSpPr>
          <p:nvPr>
            <p:ph sz="half" idx="2"/>
          </p:nvPr>
        </p:nvSpPr>
        <p:spPr>
          <a:xfrm>
            <a:off x="736660" y="2287361"/>
            <a:ext cx="5429811" cy="3684588"/>
          </a:xfrm>
        </p:spPr>
        <p:txBody>
          <a:bodyPr vert="horz" lIns="91440" tIns="45720" rIns="91440" bIns="45720" rtlCol="0" anchor="t">
            <a:normAutofit/>
          </a:bodyPr>
          <a:lstStyle/>
          <a:p>
            <a:r>
              <a:rPr lang="en-US" sz="2400">
                <a:latin typeface="Source Sans Pro"/>
                <a:ea typeface="Source Sans Pro"/>
                <a:cs typeface="Roboto"/>
              </a:rPr>
              <a:t>Consider appropriate PPE for situation</a:t>
            </a:r>
            <a:endParaRPr lang="en-US" sz="2400"/>
          </a:p>
          <a:p>
            <a:pPr lvl="1"/>
            <a:r>
              <a:rPr lang="en-US">
                <a:latin typeface="Source Sans Pro"/>
                <a:ea typeface="Source Sans Pro"/>
                <a:cs typeface="Arial"/>
              </a:rPr>
              <a:t>Gloves</a:t>
            </a:r>
          </a:p>
          <a:p>
            <a:pPr lvl="1"/>
            <a:r>
              <a:rPr lang="en-US">
                <a:latin typeface="Source Sans Pro"/>
                <a:ea typeface="Source Sans Pro"/>
                <a:cs typeface="Arial"/>
              </a:rPr>
              <a:t>Gown</a:t>
            </a:r>
          </a:p>
          <a:p>
            <a:pPr lvl="1"/>
            <a:r>
              <a:rPr lang="en-US">
                <a:latin typeface="Source Sans Pro"/>
                <a:ea typeface="Source Sans Pro"/>
                <a:cs typeface="Arial"/>
              </a:rPr>
              <a:t>Mask</a:t>
            </a:r>
          </a:p>
          <a:p>
            <a:pPr lvl="1"/>
            <a:r>
              <a:rPr lang="en-US">
                <a:latin typeface="Source Sans Pro"/>
                <a:ea typeface="Source Sans Pro"/>
                <a:cs typeface="Arial"/>
              </a:rPr>
              <a:t>Goggles</a:t>
            </a:r>
          </a:p>
          <a:p>
            <a:pPr lvl="1"/>
            <a:r>
              <a:rPr lang="en-US">
                <a:latin typeface="Source Sans Pro"/>
                <a:ea typeface="Source Sans Pro"/>
                <a:cs typeface="Arial"/>
              </a:rPr>
              <a:t>Hand washing</a:t>
            </a:r>
          </a:p>
          <a:p>
            <a:endParaRPr lang="en-US" sz="2400"/>
          </a:p>
        </p:txBody>
      </p:sp>
      <p:sp>
        <p:nvSpPr>
          <p:cNvPr id="8" name="Text Placeholder 7">
            <a:extLst>
              <a:ext uri="{FF2B5EF4-FFF2-40B4-BE49-F238E27FC236}">
                <a16:creationId xmlns:a16="http://schemas.microsoft.com/office/drawing/2014/main" id="{AE0DFA16-964C-67E5-95D0-9916BB270672}"/>
              </a:ext>
            </a:extLst>
          </p:cNvPr>
          <p:cNvSpPr>
            <a:spLocks noGrp="1"/>
          </p:cNvSpPr>
          <p:nvPr>
            <p:ph type="body" sz="quarter" idx="3"/>
          </p:nvPr>
        </p:nvSpPr>
        <p:spPr>
          <a:xfrm>
            <a:off x="6573253" y="1388968"/>
            <a:ext cx="5183188" cy="823912"/>
          </a:xfrm>
        </p:spPr>
        <p:txBody>
          <a:bodyPr/>
          <a:lstStyle/>
          <a:p>
            <a:r>
              <a:rPr lang="en-US">
                <a:latin typeface="Source Sans Pro"/>
                <a:ea typeface="Source Sans Pro"/>
                <a:cs typeface="Roboto"/>
              </a:rPr>
              <a:t>Cleaning and decontamination</a:t>
            </a:r>
            <a:endParaRPr lang="en-US"/>
          </a:p>
        </p:txBody>
      </p:sp>
      <p:sp>
        <p:nvSpPr>
          <p:cNvPr id="10" name="Content Placeholder 9">
            <a:extLst>
              <a:ext uri="{FF2B5EF4-FFF2-40B4-BE49-F238E27FC236}">
                <a16:creationId xmlns:a16="http://schemas.microsoft.com/office/drawing/2014/main" id="{816EA0B0-23AE-CC55-40B1-95FC458B331D}"/>
              </a:ext>
            </a:extLst>
          </p:cNvPr>
          <p:cNvSpPr>
            <a:spLocks noGrp="1"/>
          </p:cNvSpPr>
          <p:nvPr>
            <p:ph sz="quarter" idx="4"/>
          </p:nvPr>
        </p:nvSpPr>
        <p:spPr>
          <a:xfrm>
            <a:off x="6166471" y="2333196"/>
            <a:ext cx="5589970" cy="3684588"/>
          </a:xfrm>
        </p:spPr>
        <p:txBody>
          <a:bodyPr vert="horz" lIns="91440" tIns="45720" rIns="91440" bIns="45720" rtlCol="0" anchor="t">
            <a:normAutofit/>
          </a:bodyPr>
          <a:lstStyle/>
          <a:p>
            <a:pPr marL="800100" lvl="1" indent="-342900">
              <a:spcBef>
                <a:spcPts val="0"/>
              </a:spcBef>
            </a:pPr>
            <a:r>
              <a:rPr lang="en-US">
                <a:solidFill>
                  <a:schemeClr val="dk1"/>
                </a:solidFill>
                <a:latin typeface="Source Sans Pro"/>
                <a:ea typeface="Source Sans Pro"/>
                <a:cs typeface="Arial"/>
              </a:rPr>
              <a:t>Use PPE and wash your hands before and after </a:t>
            </a:r>
            <a:r>
              <a:rPr lang="en-US" u="sng">
                <a:solidFill>
                  <a:schemeClr val="dk1"/>
                </a:solidFill>
                <a:latin typeface="Source Sans Pro"/>
                <a:ea typeface="Source Sans Pro"/>
                <a:cs typeface="Arial"/>
              </a:rPr>
              <a:t>every</a:t>
            </a:r>
            <a:r>
              <a:rPr lang="en-US">
                <a:solidFill>
                  <a:schemeClr val="dk1"/>
                </a:solidFill>
                <a:latin typeface="Source Sans Pro"/>
                <a:ea typeface="Source Sans Pro"/>
                <a:cs typeface="Arial"/>
              </a:rPr>
              <a:t> patient contact (or alcohol gel cleanser). </a:t>
            </a:r>
            <a:endParaRPr lang="en-US">
              <a:solidFill>
                <a:schemeClr val="dk1"/>
              </a:solidFill>
              <a:latin typeface="Source Sans Pro"/>
              <a:cs typeface="Arial"/>
            </a:endParaRPr>
          </a:p>
          <a:p>
            <a:pPr marL="800100" lvl="1" indent="-342900">
              <a:spcBef>
                <a:spcPts val="0"/>
              </a:spcBef>
            </a:pPr>
            <a:endParaRPr lang="en-US">
              <a:solidFill>
                <a:schemeClr val="dk1"/>
              </a:solidFill>
              <a:latin typeface="Source Sans Pro"/>
              <a:ea typeface="Source Sans Pro"/>
              <a:cs typeface="Arial"/>
            </a:endParaRPr>
          </a:p>
          <a:p>
            <a:pPr marL="800100" lvl="1" indent="-342900">
              <a:spcBef>
                <a:spcPts val="0"/>
              </a:spcBef>
            </a:pPr>
            <a:r>
              <a:rPr lang="en-US">
                <a:solidFill>
                  <a:schemeClr val="dk1"/>
                </a:solidFill>
                <a:latin typeface="Source Sans Pro"/>
                <a:ea typeface="Source Sans Pro"/>
                <a:cs typeface="Arial"/>
              </a:rPr>
              <a:t>Clean/disinfect surfaces </a:t>
            </a:r>
          </a:p>
          <a:p>
            <a:pPr marL="800100" lvl="1" indent="-342900">
              <a:spcBef>
                <a:spcPts val="0"/>
              </a:spcBef>
            </a:pPr>
            <a:endParaRPr lang="en-US">
              <a:solidFill>
                <a:schemeClr val="dk1"/>
              </a:solidFill>
              <a:latin typeface="Source Sans Pro"/>
              <a:ea typeface="Source Sans Pro"/>
              <a:cs typeface="Arial"/>
            </a:endParaRPr>
          </a:p>
          <a:p>
            <a:pPr marL="800100" lvl="1" indent="-342900">
              <a:spcBef>
                <a:spcPts val="0"/>
              </a:spcBef>
            </a:pPr>
            <a:r>
              <a:rPr lang="en-US">
                <a:solidFill>
                  <a:schemeClr val="dk1"/>
                </a:solidFill>
                <a:latin typeface="Source Sans Pro"/>
                <a:ea typeface="Source Sans Pro"/>
                <a:cs typeface="Arial"/>
              </a:rPr>
              <a:t>Refer to local decontamination protocols for chemical exposures. </a:t>
            </a:r>
          </a:p>
          <a:p>
            <a:pPr marL="800100" lvl="1" indent="-342900">
              <a:spcBef>
                <a:spcPts val="0"/>
              </a:spcBef>
            </a:pPr>
            <a:endParaRPr lang="en-US">
              <a:solidFill>
                <a:schemeClr val="dk1"/>
              </a:solidFill>
              <a:latin typeface="Arial"/>
              <a:cs typeface="Arial"/>
            </a:endParaRPr>
          </a:p>
          <a:p>
            <a:pPr marL="0" indent="0">
              <a:buNone/>
            </a:pPr>
            <a:endParaRPr lang="en-US" sz="2400"/>
          </a:p>
        </p:txBody>
      </p:sp>
      <p:pic>
        <p:nvPicPr>
          <p:cNvPr id="4" name="Picture 5" descr="A picture containing diagram&#10;&#10;Description automatically generated">
            <a:extLst>
              <a:ext uri="{FF2B5EF4-FFF2-40B4-BE49-F238E27FC236}">
                <a16:creationId xmlns:a16="http://schemas.microsoft.com/office/drawing/2014/main" id="{BB48CB79-D958-A862-68C1-9531042502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7379" y="4061295"/>
            <a:ext cx="2743200" cy="1913114"/>
          </a:xfrm>
          <a:prstGeom prst="rect">
            <a:avLst/>
          </a:prstGeom>
        </p:spPr>
      </p:pic>
    </p:spTree>
    <p:extLst>
      <p:ext uri="{BB962C8B-B14F-4D97-AF65-F5344CB8AC3E}">
        <p14:creationId xmlns:p14="http://schemas.microsoft.com/office/powerpoint/2010/main" val="1624476656"/>
      </p:ext>
    </p:extLst>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33752" y="2103437"/>
            <a:ext cx="10515600" cy="1325563"/>
          </a:xfrm>
        </p:spPr>
        <p:txBody>
          <a:bodyPr/>
          <a:lstStyle/>
          <a:p>
            <a:r>
              <a:rPr lang="en-US"/>
              <a:t>Questions</a:t>
            </a:r>
          </a:p>
        </p:txBody>
      </p:sp>
      <p:pic>
        <p:nvPicPr>
          <p:cNvPr id="3" name="Picture 4" descr="Logo, icon&#10;&#10;Description automatically generated">
            <a:extLst>
              <a:ext uri="{FF2B5EF4-FFF2-40B4-BE49-F238E27FC236}">
                <a16:creationId xmlns:a16="http://schemas.microsoft.com/office/drawing/2014/main" id="{7D985488-AC2E-EEE4-F3ED-D1C126FD86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4541" y="1084192"/>
            <a:ext cx="6714564" cy="3488346"/>
          </a:xfrm>
          <a:prstGeom prst="rect">
            <a:avLst/>
          </a:prstGeom>
        </p:spPr>
      </p:pic>
    </p:spTree>
    <p:extLst>
      <p:ext uri="{BB962C8B-B14F-4D97-AF65-F5344CB8AC3E}">
        <p14:creationId xmlns:p14="http://schemas.microsoft.com/office/powerpoint/2010/main" val="2596722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76" y="2161268"/>
            <a:ext cx="10515600" cy="1325563"/>
          </a:xfrm>
        </p:spPr>
        <p:txBody>
          <a:bodyPr>
            <a:normAutofit/>
          </a:bodyPr>
          <a:lstStyle/>
          <a:p>
            <a:r>
              <a:rPr lang="en-US" sz="4000">
                <a:solidFill>
                  <a:srgbClr val="1F3864"/>
                </a:solidFill>
                <a:latin typeface="Source Sans Pro"/>
                <a:ea typeface="Source Sans Pro"/>
                <a:cs typeface="Roboto"/>
              </a:rPr>
              <a:t>Quick Cards</a:t>
            </a:r>
          </a:p>
        </p:txBody>
      </p:sp>
    </p:spTree>
    <p:extLst>
      <p:ext uri="{BB962C8B-B14F-4D97-AF65-F5344CB8AC3E}">
        <p14:creationId xmlns:p14="http://schemas.microsoft.com/office/powerpoint/2010/main" val="36602284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7992857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0687171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864" y="1264059"/>
            <a:ext cx="12084008" cy="4315504"/>
          </a:xfrm>
          <a:prstGeom prst="rect">
            <a:avLst/>
          </a:prstGeom>
        </p:spPr>
      </p:pic>
    </p:spTree>
    <p:extLst>
      <p:ext uri="{BB962C8B-B14F-4D97-AF65-F5344CB8AC3E}">
        <p14:creationId xmlns:p14="http://schemas.microsoft.com/office/powerpoint/2010/main" val="10461573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45;p1">
            <a:extLst>
              <a:ext uri="{FF2B5EF4-FFF2-40B4-BE49-F238E27FC236}">
                <a16:creationId xmlns:a16="http://schemas.microsoft.com/office/drawing/2014/main" id="{46FC61F4-6455-19BE-DBC3-EB42A8FC3396}"/>
              </a:ext>
            </a:extLst>
          </p:cNvPr>
          <p:cNvSpPr txBox="1">
            <a:spLocks noGrp="1"/>
          </p:cNvSpPr>
          <p:nvPr/>
        </p:nvSpPr>
        <p:spPr>
          <a:xfrm>
            <a:off x="-2044" y="394276"/>
            <a:ext cx="12193740" cy="103210"/>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p:txBody>
          <a:bodyPr>
            <a:normAutofit/>
          </a:bodyPr>
          <a:lstStyle/>
          <a:p>
            <a:pPr lvl="0"/>
            <a:r>
              <a:rPr lang="en-US" sz="4000">
                <a:solidFill>
                  <a:schemeClr val="accent1">
                    <a:lumMod val="50000"/>
                  </a:schemeClr>
                </a:solidFill>
                <a:latin typeface="Source Sans Pro"/>
                <a:ea typeface="Source Sans Pro"/>
                <a:cs typeface="Roboto"/>
                <a:sym typeface="Calibri"/>
              </a:rPr>
              <a:t>Summary</a:t>
            </a:r>
            <a:endParaRPr lang="en-US" sz="4000">
              <a:solidFill>
                <a:schemeClr val="accent1">
                  <a:lumMod val="50000"/>
                </a:schemeClr>
              </a:solidFill>
              <a:latin typeface="Source Sans Pro"/>
              <a:ea typeface="Source Sans Pro"/>
              <a:cs typeface="Roboto"/>
            </a:endParaRPr>
          </a:p>
        </p:txBody>
      </p:sp>
      <p:sp>
        <p:nvSpPr>
          <p:cNvPr id="99" name="Shape 99"/>
          <p:cNvSpPr txBox="1">
            <a:spLocks noGrp="1"/>
          </p:cNvSpPr>
          <p:nvPr>
            <p:ph idx="1"/>
          </p:nvPr>
        </p:nvSpPr>
        <p:spPr>
          <a:xfrm>
            <a:off x="837026" y="1578335"/>
            <a:ext cx="10515600" cy="4351338"/>
          </a:xfrm>
        </p:spPr>
        <p:txBody>
          <a:bodyPr vert="horz" lIns="91440" tIns="45720" rIns="91440" bIns="45720" rtlCol="0" anchor="t">
            <a:noAutofit/>
          </a:bodyPr>
          <a:lstStyle/>
          <a:p>
            <a:pPr marL="0" indent="0">
              <a:buNone/>
            </a:pPr>
            <a:r>
              <a:rPr lang="en-US" sz="2200">
                <a:solidFill>
                  <a:srgbClr val="000000"/>
                </a:solidFill>
                <a:latin typeface="Source Sans Pro"/>
                <a:ea typeface="Source Sans Pro"/>
                <a:cs typeface="Roboto"/>
              </a:rPr>
              <a:t>In this presentation, we have covered:</a:t>
            </a:r>
          </a:p>
          <a:p>
            <a:pPr algn="l" rtl="0" fontAlgn="base">
              <a:buFont typeface="Arial" panose="020B0604020202020204" pitchFamily="34" charset="0"/>
              <a:buChar char="•"/>
            </a:pPr>
            <a:r>
              <a:rPr lang="en-US" sz="2200" b="0" i="0" u="none" strike="noStrike">
                <a:solidFill>
                  <a:srgbClr val="203864"/>
                </a:solidFill>
                <a:effectLst/>
                <a:latin typeface="Source Sans Pro"/>
                <a:ea typeface="Source Sans Pro"/>
                <a:cs typeface="Roboto"/>
              </a:rPr>
              <a:t>T</a:t>
            </a:r>
            <a:r>
              <a:rPr lang="en-US" sz="2200" b="0" i="0" u="none" strike="noStrike">
                <a:solidFill>
                  <a:srgbClr val="000000"/>
                </a:solidFill>
                <a:effectLst/>
                <a:latin typeface="Source Sans Pro"/>
                <a:ea typeface="Source Sans Pro"/>
                <a:cs typeface="Roboto"/>
              </a:rPr>
              <a:t>he hazards and elements that must be considered when approaching an ill or injured person safely</a:t>
            </a:r>
            <a:r>
              <a:rPr lang="en-US" sz="2200" b="0" i="0">
                <a:solidFill>
                  <a:srgbClr val="000000"/>
                </a:solidFill>
                <a:effectLst/>
                <a:latin typeface="Source Sans Pro"/>
                <a:ea typeface="Source Sans Pro"/>
                <a:cs typeface="Roboto"/>
              </a:rPr>
              <a:t>​</a:t>
            </a:r>
          </a:p>
          <a:p>
            <a:pPr algn="l" rtl="0" fontAlgn="base">
              <a:buFont typeface="Arial" panose="020B0604020202020204" pitchFamily="34" charset="0"/>
              <a:buChar char="•"/>
            </a:pPr>
            <a:r>
              <a:rPr lang="en-US" sz="2200" b="0" i="0" u="none" strike="noStrike">
                <a:solidFill>
                  <a:srgbClr val="000000"/>
                </a:solidFill>
                <a:effectLst/>
                <a:latin typeface="Source Sans Pro"/>
                <a:ea typeface="Source Sans Pro"/>
                <a:cs typeface="Roboto"/>
              </a:rPr>
              <a:t>The components of the systematic ABCDE approach to emergency patient</a:t>
            </a:r>
            <a:r>
              <a:rPr lang="en-US" sz="2200" b="0" i="0">
                <a:solidFill>
                  <a:srgbClr val="000000"/>
                </a:solidFill>
                <a:effectLst/>
                <a:latin typeface="Source Sans Pro"/>
                <a:ea typeface="Source Sans Pro"/>
                <a:cs typeface="Roboto"/>
              </a:rPr>
              <a:t>​</a:t>
            </a:r>
          </a:p>
          <a:p>
            <a:pPr algn="l" rtl="0" fontAlgn="base">
              <a:buFont typeface="Arial" panose="020B0604020202020204" pitchFamily="34" charset="0"/>
              <a:buChar char="•"/>
            </a:pPr>
            <a:r>
              <a:rPr lang="en-US" sz="2200" b="0" i="0" u="none" strike="noStrike">
                <a:solidFill>
                  <a:srgbClr val="000000"/>
                </a:solidFill>
                <a:effectLst/>
                <a:latin typeface="Source Sans Pro"/>
                <a:ea typeface="Source Sans Pro"/>
                <a:cs typeface="Roboto"/>
              </a:rPr>
              <a:t>Assessment of each element of the ABCDE approach</a:t>
            </a:r>
            <a:r>
              <a:rPr lang="en-US" sz="2200" b="0" i="0">
                <a:solidFill>
                  <a:srgbClr val="000000"/>
                </a:solidFill>
                <a:effectLst/>
                <a:latin typeface="Source Sans Pro"/>
                <a:ea typeface="Source Sans Pro"/>
                <a:cs typeface="Roboto"/>
              </a:rPr>
              <a:t>​</a:t>
            </a:r>
          </a:p>
          <a:p>
            <a:pPr algn="l" rtl="0" fontAlgn="base">
              <a:buFont typeface="Arial" panose="020B0604020202020204" pitchFamily="34" charset="0"/>
              <a:buChar char="•"/>
            </a:pPr>
            <a:r>
              <a:rPr lang="en-US" sz="2200" b="0" i="0" u="none" strike="noStrike">
                <a:solidFill>
                  <a:srgbClr val="000000"/>
                </a:solidFill>
                <a:effectLst/>
                <a:latin typeface="Source Sans Pro"/>
                <a:ea typeface="Source Sans Pro"/>
                <a:cs typeface="Roboto"/>
              </a:rPr>
              <a:t>Critical management actions for each element of the ABCDE approach</a:t>
            </a:r>
            <a:r>
              <a:rPr lang="en-US" sz="2200" b="0" i="0">
                <a:solidFill>
                  <a:srgbClr val="000000"/>
                </a:solidFill>
                <a:effectLst/>
                <a:latin typeface="Source Sans Pro"/>
                <a:ea typeface="Source Sans Pro"/>
                <a:cs typeface="Roboto"/>
              </a:rPr>
              <a:t>​</a:t>
            </a:r>
          </a:p>
          <a:p>
            <a:r>
              <a:rPr lang="en-US" sz="2200">
                <a:latin typeface="Source Sans Pro"/>
                <a:ea typeface="Source Sans Pro"/>
                <a:cs typeface="Arial"/>
              </a:rPr>
              <a:t>The signs and symptoms of acute life-threatening conditions</a:t>
            </a:r>
          </a:p>
          <a:p>
            <a:r>
              <a:rPr lang="en-US" sz="2200">
                <a:latin typeface="Source Sans Pro"/>
                <a:ea typeface="Source Sans Pro"/>
                <a:cs typeface="Arial"/>
              </a:rPr>
              <a:t>The critical ABCDE actions for acute life-threatening conditions</a:t>
            </a:r>
            <a:endParaRPr lang="en-US" sz="2200">
              <a:solidFill>
                <a:srgbClr val="000000"/>
              </a:solidFill>
              <a:latin typeface="Source Sans Pro"/>
              <a:ea typeface="Source Sans Pro"/>
              <a:cs typeface="Arial"/>
            </a:endParaRPr>
          </a:p>
          <a:p>
            <a:r>
              <a:rPr lang="en-US" sz="2200">
                <a:solidFill>
                  <a:srgbClr val="000000"/>
                </a:solidFill>
                <a:latin typeface="Source Sans Pro"/>
                <a:ea typeface="Source Sans Pro"/>
                <a:cs typeface="Arial"/>
              </a:rPr>
              <a:t>Special </a:t>
            </a:r>
            <a:r>
              <a:rPr lang="en-GB" sz="2200">
                <a:solidFill>
                  <a:srgbClr val="000000"/>
                </a:solidFill>
                <a:latin typeface="Source Sans Pro"/>
                <a:ea typeface="Source Sans Pro"/>
                <a:cs typeface="Arial"/>
              </a:rPr>
              <a:t>paediatric</a:t>
            </a:r>
            <a:r>
              <a:rPr lang="en-US" sz="2200">
                <a:solidFill>
                  <a:srgbClr val="000000"/>
                </a:solidFill>
                <a:latin typeface="Source Sans Pro"/>
                <a:ea typeface="Source Sans Pro"/>
                <a:cs typeface="Arial"/>
              </a:rPr>
              <a:t> considerations for the ABCDE approach</a:t>
            </a:r>
          </a:p>
          <a:p>
            <a:r>
              <a:rPr lang="en-US" sz="2200">
                <a:solidFill>
                  <a:srgbClr val="000000"/>
                </a:solidFill>
                <a:latin typeface="Source Sans Pro"/>
                <a:ea typeface="Source Sans Pro"/>
                <a:cs typeface="Arial"/>
              </a:rPr>
              <a:t>The elements of a relevant SAMPLE history and how to perform</a:t>
            </a:r>
          </a:p>
          <a:p>
            <a:r>
              <a:rPr lang="en-US" sz="2200">
                <a:solidFill>
                  <a:srgbClr val="000000"/>
                </a:solidFill>
                <a:latin typeface="Source Sans Pro"/>
                <a:ea typeface="Source Sans Pro"/>
                <a:cs typeface="Arial"/>
              </a:rPr>
              <a:t>Disposition considerations for handover/transfer of emergency patients</a:t>
            </a:r>
          </a:p>
          <a:p>
            <a:endParaRPr lang="en-US" sz="2200">
              <a:solidFill>
                <a:srgbClr val="000000"/>
              </a:solidFill>
              <a:latin typeface="Source Sans Pro"/>
              <a:ea typeface="Source Sans Pro"/>
              <a:cs typeface="Roboto"/>
            </a:endParaRPr>
          </a:p>
          <a:p>
            <a:endParaRPr lang="en-US" sz="2200">
              <a:solidFill>
                <a:srgbClr val="000000"/>
              </a:solidFill>
              <a:latin typeface="Source Sans Pro"/>
              <a:ea typeface="Source Sans Pro"/>
              <a:cs typeface="Roboto"/>
            </a:endParaRPr>
          </a:p>
        </p:txBody>
      </p:sp>
    </p:spTree>
    <p:extLst>
      <p:ext uri="{BB962C8B-B14F-4D97-AF65-F5344CB8AC3E}">
        <p14:creationId xmlns:p14="http://schemas.microsoft.com/office/powerpoint/2010/main" val="505916060"/>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p:txBody>
          <a:bodyPr>
            <a:noAutofit/>
          </a:bodyPr>
          <a:lstStyle/>
          <a:p>
            <a:pPr lvl="0"/>
            <a:r>
              <a:rPr lang="en-US" sz="4000">
                <a:solidFill>
                  <a:schemeClr val="accent1">
                    <a:lumMod val="50000"/>
                  </a:schemeClr>
                </a:solidFill>
                <a:sym typeface="Economica"/>
              </a:rPr>
              <a:t>Workbook Question 1: </a:t>
            </a:r>
            <a:br>
              <a:rPr lang="en-US" sz="4000">
                <a:solidFill>
                  <a:schemeClr val="accent1">
                    <a:lumMod val="50000"/>
                  </a:schemeClr>
                </a:solidFill>
                <a:sym typeface="Economica"/>
              </a:rPr>
            </a:br>
            <a:r>
              <a:rPr lang="en-US" sz="4000">
                <a:solidFill>
                  <a:schemeClr val="accent1">
                    <a:lumMod val="50000"/>
                  </a:schemeClr>
                </a:solidFill>
                <a:sym typeface="Economica"/>
              </a:rPr>
              <a:t>Safety</a:t>
            </a:r>
          </a:p>
        </p:txBody>
      </p:sp>
      <p:sp>
        <p:nvSpPr>
          <p:cNvPr id="136" name="Shape 136"/>
          <p:cNvSpPr txBox="1">
            <a:spLocks noGrp="1"/>
          </p:cNvSpPr>
          <p:nvPr>
            <p:ph type="body" idx="1"/>
          </p:nvPr>
        </p:nvSpPr>
        <p:spPr>
          <a:xfrm>
            <a:off x="838200" y="2173811"/>
            <a:ext cx="10515600" cy="4351338"/>
          </a:xfrm>
        </p:spPr>
        <p:txBody>
          <a:bodyPr vert="horz" lIns="91440" tIns="45720" rIns="91440" bIns="45720" rtlCol="0" anchor="t">
            <a:normAutofit/>
          </a:bodyPr>
          <a:lstStyle/>
          <a:p>
            <a:pPr marL="0" lvl="0" indent="0">
              <a:buNone/>
            </a:pPr>
            <a:r>
              <a:rPr lang="en-US" sz="2400">
                <a:latin typeface="Source Sans Pro"/>
                <a:ea typeface="Source Sans Pro"/>
                <a:cs typeface="Roboto"/>
                <a:sym typeface="Economica"/>
              </a:rPr>
              <a:t>A person walks into your health post vomiting, bleeding from the mouth and complaining of abdominal pain</a:t>
            </a:r>
          </a:p>
          <a:p>
            <a:pPr lvl="0"/>
            <a:endParaRPr lang="en-US" sz="2400">
              <a:sym typeface="Economica"/>
            </a:endParaRPr>
          </a:p>
          <a:p>
            <a:pPr marL="0" lvl="0" indent="0">
              <a:buNone/>
            </a:pPr>
            <a:endParaRPr lang="en-US" sz="2400">
              <a:sym typeface="Economica"/>
            </a:endParaRPr>
          </a:p>
          <a:p>
            <a:pPr marL="0" lvl="0" indent="0">
              <a:buNone/>
            </a:pPr>
            <a:r>
              <a:rPr lang="en-US" sz="2400">
                <a:sym typeface="Economica"/>
              </a:rPr>
              <a:t>Describe what is needed to safely approach this patient:</a:t>
            </a:r>
          </a:p>
          <a:p>
            <a:pPr lvl="0"/>
            <a:endParaRPr lang="en-US" sz="2400">
              <a:sym typeface="Calibri"/>
            </a:endParaRPr>
          </a:p>
          <a:p>
            <a:pPr lvl="0"/>
            <a:endParaRPr lang="en-US" sz="2400">
              <a:sym typeface="Calibri"/>
            </a:endParaRPr>
          </a:p>
          <a:p>
            <a:pPr lvl="0"/>
            <a:endParaRPr lang="en-US" sz="2400">
              <a:sym typeface="Arial"/>
            </a:endParaRPr>
          </a:p>
          <a:p>
            <a:pPr lvl="0"/>
            <a:endParaRPr lang="en-US" sz="2400">
              <a:sym typeface="Calibri"/>
            </a:endParaRPr>
          </a:p>
          <a:p>
            <a:pPr lvl="0"/>
            <a:endParaRPr lang="en-US" sz="2400">
              <a:sym typeface="Calibri"/>
            </a:endParaRPr>
          </a:p>
        </p:txBody>
      </p:sp>
      <p:sp>
        <p:nvSpPr>
          <p:cNvPr id="138" name="Shape 138"/>
          <p:cNvSpPr txBox="1"/>
          <p:nvPr/>
        </p:nvSpPr>
        <p:spPr>
          <a:xfrm>
            <a:off x="558200" y="6220050"/>
            <a:ext cx="9186600" cy="10719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pic>
        <p:nvPicPr>
          <p:cNvPr id="7" name="Picture 6"/>
          <p:cNvPicPr>
            <a:picLocks noChangeAspect="1"/>
          </p:cNvPicPr>
          <p:nvPr/>
        </p:nvPicPr>
        <p:blipFill>
          <a:blip r:embed="rId3"/>
          <a:stretch>
            <a:fillRect/>
          </a:stretch>
        </p:blipFill>
        <p:spPr>
          <a:xfrm>
            <a:off x="9735399" y="365124"/>
            <a:ext cx="2170852" cy="1696758"/>
          </a:xfrm>
          <a:prstGeom prst="rect">
            <a:avLst/>
          </a:prstGeom>
        </p:spPr>
      </p:pic>
    </p:spTree>
    <p:extLst>
      <p:ext uri="{BB962C8B-B14F-4D97-AF65-F5344CB8AC3E}">
        <p14:creationId xmlns:p14="http://schemas.microsoft.com/office/powerpoint/2010/main" val="133747738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42" y="106661"/>
            <a:ext cx="10515600" cy="1325563"/>
          </a:xfrm>
        </p:spPr>
        <p:txBody>
          <a:bodyPr>
            <a:normAutofit/>
          </a:bodyPr>
          <a:lstStyle/>
          <a:p>
            <a:r>
              <a:rPr lang="en-US" sz="4000">
                <a:solidFill>
                  <a:srgbClr val="1F3864"/>
                </a:solidFill>
                <a:latin typeface="Source Sans Pro"/>
                <a:ea typeface="Source Sans Pro"/>
                <a:cs typeface="Roboto"/>
              </a:rPr>
              <a:t>ABCDE Approach: Elements</a:t>
            </a:r>
          </a:p>
        </p:txBody>
      </p:sp>
      <p:sp>
        <p:nvSpPr>
          <p:cNvPr id="3" name="Content Placeholder 2"/>
          <p:cNvSpPr>
            <a:spLocks noGrp="1"/>
          </p:cNvSpPr>
          <p:nvPr>
            <p:ph idx="1"/>
          </p:nvPr>
        </p:nvSpPr>
        <p:spPr>
          <a:xfrm>
            <a:off x="2591912" y="3474963"/>
            <a:ext cx="10515600" cy="4351338"/>
          </a:xfrm>
        </p:spPr>
        <p:txBody>
          <a:bodyPr vert="horz" lIns="91440" tIns="45720" rIns="91440" bIns="45720" rtlCol="0" anchor="t">
            <a:normAutofit/>
          </a:bodyPr>
          <a:lstStyle/>
          <a:p>
            <a:r>
              <a:rPr lang="en-US" b="1" u="sng" dirty="0">
                <a:latin typeface="Source Sans Pro"/>
                <a:ea typeface="Source Sans Pro"/>
                <a:cs typeface="Roboto"/>
              </a:rPr>
              <a:t>Breathing</a:t>
            </a:r>
            <a:r>
              <a:rPr lang="en-US" dirty="0">
                <a:latin typeface="Source Sans Pro"/>
                <a:ea typeface="Source Sans Pro"/>
                <a:cs typeface="Roboto"/>
              </a:rPr>
              <a:t> plus oxygen if needed</a:t>
            </a:r>
          </a:p>
          <a:p>
            <a:pPr lvl="1"/>
            <a:r>
              <a:rPr lang="en-US" dirty="0">
                <a:latin typeface="Source Sans Pro"/>
                <a:ea typeface="Source Sans Pro"/>
                <a:cs typeface="Roboto"/>
              </a:rPr>
              <a:t>Ensure adequate movement of air into the lungs. </a:t>
            </a:r>
            <a:endParaRPr lang="en-US" dirty="0">
              <a:latin typeface="Source Sans Pro"/>
              <a:ea typeface="Source Sans Pro"/>
            </a:endParaRPr>
          </a:p>
        </p:txBody>
      </p:sp>
      <p:sp>
        <p:nvSpPr>
          <p:cNvPr id="9" name="Content Placeholder 2"/>
          <p:cNvSpPr txBox="1">
            <a:spLocks/>
          </p:cNvSpPr>
          <p:nvPr/>
        </p:nvSpPr>
        <p:spPr>
          <a:xfrm>
            <a:off x="2586407" y="1711402"/>
            <a:ext cx="8534400" cy="20034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b="1" i="0" u="sng" strike="noStrike" kern="1200" cap="none" spc="0" normalizeH="0" baseline="0" noProof="0" dirty="0">
                <a:ln>
                  <a:noFill/>
                </a:ln>
                <a:effectLst/>
                <a:uLnTx/>
                <a:uFillTx/>
                <a:latin typeface="Source Sans Pro"/>
                <a:ea typeface="Source Sans Pro"/>
              </a:rPr>
              <a:t>Airway with cervical spine immobilization</a:t>
            </a:r>
            <a:endParaRPr lang="en-US" b="1" i="0" u="none" strike="noStrike" kern="1200" cap="none" spc="0" normalizeH="0" baseline="0" noProof="0" dirty="0">
              <a:ln>
                <a:noFill/>
              </a:ln>
              <a:effectLst/>
              <a:uLnTx/>
              <a:uFillTx/>
              <a:latin typeface="Source Sans Pro"/>
              <a:ea typeface="Source Sans Pro"/>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b="1" i="0" u="none" strike="noStrike" kern="1200" cap="none" spc="0" normalizeH="0" baseline="0" noProof="0" dirty="0">
                <a:ln>
                  <a:noFill/>
                </a:ln>
                <a:effectLst/>
                <a:uLnTx/>
                <a:uFillTx/>
                <a:latin typeface="Source Sans Pro"/>
                <a:ea typeface="Source Sans Pro"/>
              </a:rPr>
              <a:t>Check</a:t>
            </a:r>
            <a:r>
              <a:rPr kumimoji="0" lang="en-US" b="0" i="0" u="none" strike="noStrike" kern="1200" cap="none" spc="0" normalizeH="0" baseline="0" noProof="0" dirty="0">
                <a:ln>
                  <a:noFill/>
                </a:ln>
                <a:effectLst/>
                <a:uLnTx/>
                <a:uFillTx/>
                <a:latin typeface="Source Sans Pro"/>
                <a:ea typeface="Source Sans Pro"/>
              </a:rPr>
              <a:t> for obstruction.</a:t>
            </a:r>
            <a:endParaRPr lang="en-US" b="0" i="0" u="none" strike="noStrike" kern="1200" cap="none" spc="0" normalizeH="0" baseline="0" noProof="0" dirty="0">
              <a:ln>
                <a:noFill/>
              </a:ln>
              <a:effectLst/>
              <a:uLnTx/>
              <a:uFillTx/>
              <a:latin typeface="Source Sans Pro"/>
              <a:ea typeface="Source Sans Pro"/>
              <a:cs typeface="Calibri"/>
            </a:endParaRPr>
          </a:p>
          <a:p>
            <a:pPr lvl="1">
              <a:defRPr/>
            </a:pPr>
            <a:r>
              <a:rPr kumimoji="0" lang="en-US" b="0" i="0" u="none" strike="noStrike" kern="1200" cap="none" spc="0" normalizeH="0" baseline="0" noProof="0" dirty="0">
                <a:ln>
                  <a:noFill/>
                </a:ln>
                <a:effectLst/>
                <a:uLnTx/>
                <a:uFillTx/>
                <a:latin typeface="Source Sans Pro"/>
                <a:ea typeface="Source Sans Pro"/>
              </a:rPr>
              <a:t>If trauma, immobilize cervical spine.</a:t>
            </a:r>
            <a:r>
              <a:rPr lang="en-US" dirty="0">
                <a:latin typeface="Source Sans Pro"/>
                <a:ea typeface="Source Sans Pro"/>
              </a:rPr>
              <a:t> </a:t>
            </a:r>
            <a:endParaRPr lang="en-US" b="0" i="0" u="none" strike="noStrike" kern="1200" cap="none" spc="0" normalizeH="0" baseline="0" noProof="0" dirty="0">
              <a:ln>
                <a:noFill/>
              </a:ln>
              <a:effectLst/>
              <a:uLnTx/>
              <a:uFillTx/>
              <a:latin typeface="Source Sans Pro"/>
              <a:ea typeface="Source Sans Pro"/>
              <a:cs typeface="Calibri"/>
            </a:endParaRPr>
          </a:p>
        </p:txBody>
      </p:sp>
      <p:sp>
        <p:nvSpPr>
          <p:cNvPr id="12" name="Content Placeholder 2"/>
          <p:cNvSpPr txBox="1">
            <a:spLocks/>
          </p:cNvSpPr>
          <p:nvPr/>
        </p:nvSpPr>
        <p:spPr>
          <a:xfrm>
            <a:off x="2589565" y="5071409"/>
            <a:ext cx="8382000" cy="2209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1" i="0" u="sng" strike="noStrike" kern="1200" cap="none" spc="0" normalizeH="0" baseline="0" noProof="0">
                <a:ln>
                  <a:noFill/>
                </a:ln>
                <a:effectLst/>
                <a:uLnTx/>
                <a:uFillTx/>
                <a:latin typeface="Source Sans Pro"/>
                <a:ea typeface="Source Sans Pro"/>
              </a:rPr>
              <a:t>Circulation with bleeding control</a:t>
            </a:r>
            <a:r>
              <a:rPr kumimoji="0" lang="en-US" sz="2800" i="0" strike="noStrike" kern="1200" cap="none" spc="0" normalizeH="0" baseline="0" noProof="0">
                <a:ln>
                  <a:noFill/>
                </a:ln>
                <a:effectLst/>
                <a:uLnTx/>
                <a:uFillTx/>
                <a:latin typeface="Source Sans Pro"/>
                <a:ea typeface="Source Sans Pro"/>
              </a:rPr>
              <a:t> and IV fluids</a:t>
            </a:r>
            <a:endParaRPr lang="en-US" sz="2800" i="0" strike="noStrike" kern="1200" cap="none" spc="0" normalizeH="0" baseline="0" noProof="0">
              <a:ln>
                <a:noFill/>
              </a:ln>
              <a:effectLst/>
              <a:uLnTx/>
              <a:uFillTx/>
              <a:latin typeface="Source Sans Pro"/>
              <a:ea typeface="Source Sans Pro"/>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400" b="0" i="0" u="none" strike="noStrike" kern="1200" cap="none" spc="0" normalizeH="0" baseline="0" noProof="0">
                <a:ln>
                  <a:noFill/>
                </a:ln>
                <a:effectLst/>
                <a:uLnTx/>
                <a:uFillTx/>
                <a:latin typeface="Source Sans Pro"/>
                <a:ea typeface="Source Sans Pro"/>
              </a:rPr>
              <a:t>Determine if there is adequate perfusion.</a:t>
            </a:r>
            <a:endParaRPr lang="en-US" sz="2400" b="0" i="0" u="none" strike="noStrike" kern="1200" cap="none" spc="0" normalizeH="0" baseline="0" noProof="0">
              <a:ln>
                <a:noFill/>
              </a:ln>
              <a:effectLst/>
              <a:uLnTx/>
              <a:uFillTx/>
              <a:latin typeface="Source Sans Pro"/>
              <a:ea typeface="Source Sans Pro"/>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400" b="1" i="0" u="none" strike="noStrike" kern="1200" cap="none" spc="0" normalizeH="0" baseline="0" noProof="0">
                <a:ln>
                  <a:noFill/>
                </a:ln>
                <a:effectLst/>
                <a:uLnTx/>
                <a:uFillTx/>
                <a:latin typeface="Source Sans Pro"/>
                <a:ea typeface="Source Sans Pro"/>
              </a:rPr>
              <a:t>Check </a:t>
            </a:r>
            <a:r>
              <a:rPr kumimoji="0" lang="en-US" sz="2400" b="0" i="0" u="none" strike="noStrike" kern="1200" cap="none" spc="0" normalizeH="0" baseline="0" noProof="0">
                <a:ln>
                  <a:noFill/>
                </a:ln>
                <a:effectLst/>
                <a:uLnTx/>
                <a:uFillTx/>
                <a:latin typeface="Source Sans Pro"/>
                <a:ea typeface="Source Sans Pro"/>
              </a:rPr>
              <a:t>for life-threatening bleeding</a:t>
            </a:r>
            <a:endParaRPr lang="en-US" sz="2400" b="1" i="0" u="none" strike="noStrike" kern="1200" cap="none" spc="0" normalizeH="0" baseline="0" noProof="0">
              <a:ln>
                <a:noFill/>
              </a:ln>
              <a:effectLst/>
              <a:uLnTx/>
              <a:uFillTx/>
              <a:latin typeface="Source Sans Pro"/>
              <a:ea typeface="Source Sans Pro"/>
            </a:endParaRPr>
          </a:p>
        </p:txBody>
      </p:sp>
      <p:pic>
        <p:nvPicPr>
          <p:cNvPr id="4" name="Picture 4">
            <a:extLst>
              <a:ext uri="{FF2B5EF4-FFF2-40B4-BE49-F238E27FC236}">
                <a16:creationId xmlns:a16="http://schemas.microsoft.com/office/drawing/2014/main" id="{3A8B474D-D6B6-F8E1-03D0-8741DE54F9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722" y="1708523"/>
            <a:ext cx="1847850" cy="990600"/>
          </a:xfrm>
          <a:prstGeom prst="rect">
            <a:avLst/>
          </a:prstGeom>
        </p:spPr>
      </p:pic>
      <p:pic>
        <p:nvPicPr>
          <p:cNvPr id="5" name="Picture 5" descr="A picture containing logo&#10;&#10;Description automatically generated">
            <a:extLst>
              <a:ext uri="{FF2B5EF4-FFF2-40B4-BE49-F238E27FC236}">
                <a16:creationId xmlns:a16="http://schemas.microsoft.com/office/drawing/2014/main" id="{C2FD1BB0-5F8F-4157-4885-E5B410F2F0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375" y="3365594"/>
            <a:ext cx="1876425" cy="1038225"/>
          </a:xfrm>
          <a:prstGeom prst="rect">
            <a:avLst/>
          </a:prstGeom>
        </p:spPr>
      </p:pic>
      <p:pic>
        <p:nvPicPr>
          <p:cNvPr id="6" name="Picture 6" descr="A picture containing icon&#10;&#10;Description automatically generated">
            <a:extLst>
              <a:ext uri="{FF2B5EF4-FFF2-40B4-BE49-F238E27FC236}">
                <a16:creationId xmlns:a16="http://schemas.microsoft.com/office/drawing/2014/main" id="{1A603335-D6E5-D781-F31D-BE8A540F22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4313" y="5075051"/>
            <a:ext cx="1857375" cy="981075"/>
          </a:xfrm>
          <a:prstGeom prst="rect">
            <a:avLst/>
          </a:prstGeom>
        </p:spPr>
      </p:pic>
    </p:spTree>
    <p:extLst>
      <p:ext uri="{BB962C8B-B14F-4D97-AF65-F5344CB8AC3E}">
        <p14:creationId xmlns:p14="http://schemas.microsoft.com/office/powerpoint/2010/main" val="1208309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F35176C8D5024CA9622F560EAE4050" ma:contentTypeVersion="20" ma:contentTypeDescription="Create a new document." ma:contentTypeScope="" ma:versionID="effc21bd732f0b1fef58876858886894">
  <xsd:schema xmlns:xsd="http://www.w3.org/2001/XMLSchema" xmlns:xs="http://www.w3.org/2001/XMLSchema" xmlns:p="http://schemas.microsoft.com/office/2006/metadata/properties" xmlns:ns2="accad10c-5865-4bcb-8f28-1d0009a45af1" xmlns:ns3="543f9313-ce28-4745-b323-cbc217887a95" targetNamespace="http://schemas.microsoft.com/office/2006/metadata/properties" ma:root="true" ma:fieldsID="04c66d113efc0afcae90be5251cfb40c" ns2:_="" ns3:_="">
    <xsd:import namespace="accad10c-5865-4bcb-8f28-1d0009a45af1"/>
    <xsd:import namespace="543f9313-ce28-4745-b323-cbc217887a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ad10c-5865-4bcb-8f28-1d0009a45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3f9313-ce28-4745-b323-cbc217887a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4e306bd-47d7-441a-ab2a-e6d0020056b0}" ma:internalName="TaxCatchAll" ma:showField="CatchAllData" ma:web="543f9313-ce28-4745-b323-cbc217887a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ad10c-5865-4bcb-8f28-1d0009a45af1">
      <Terms xmlns="http://schemas.microsoft.com/office/infopath/2007/PartnerControls"/>
    </lcf76f155ced4ddcb4097134ff3c332f>
    <TaxCatchAll xmlns="543f9313-ce28-4745-b323-cbc217887a95" xsi:nil="true"/>
  </documentManagement>
</p:properties>
</file>

<file path=customXml/itemProps1.xml><?xml version="1.0" encoding="utf-8"?>
<ds:datastoreItem xmlns:ds="http://schemas.openxmlformats.org/officeDocument/2006/customXml" ds:itemID="{74BA9B9F-3C1A-4F58-B1CF-A4E84B23FB35}">
  <ds:schemaRefs>
    <ds:schemaRef ds:uri="http://schemas.microsoft.com/sharepoint/v3/contenttype/forms"/>
  </ds:schemaRefs>
</ds:datastoreItem>
</file>

<file path=customXml/itemProps2.xml><?xml version="1.0" encoding="utf-8"?>
<ds:datastoreItem xmlns:ds="http://schemas.openxmlformats.org/officeDocument/2006/customXml" ds:itemID="{07F57012-1D27-4E38-8B82-492C032E9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ad10c-5865-4bcb-8f28-1d0009a45af1"/>
    <ds:schemaRef ds:uri="543f9313-ce28-4745-b323-cbc217887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42873A-0AE5-4E7E-89FC-61CA4AEE3F22}">
  <ds:schemaRefs>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accad10c-5865-4bcb-8f28-1d0009a45af1"/>
    <ds:schemaRef ds:uri="http://schemas.openxmlformats.org/package/2006/metadata/core-properties"/>
    <ds:schemaRef ds:uri="543f9313-ce28-4745-b323-cbc217887a9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4880</TotalTime>
  <Words>11543</Words>
  <Application>Microsoft Macintosh PowerPoint</Application>
  <PresentationFormat>Widescreen</PresentationFormat>
  <Paragraphs>977</Paragraphs>
  <Slides>75</Slides>
  <Notes>75</Notes>
  <HiddenSlides>6</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75</vt:i4>
      </vt:variant>
    </vt:vector>
  </HeadingPairs>
  <TitlesOfParts>
    <vt:vector size="89" baseType="lpstr">
      <vt:lpstr>Arial</vt:lpstr>
      <vt:lpstr>Atkinson Hyperlegible</vt:lpstr>
      <vt:lpstr>Calibri</vt:lpstr>
      <vt:lpstr>Calibri Light</vt:lpstr>
      <vt:lpstr>Economica</vt:lpstr>
      <vt:lpstr>Lato</vt:lpstr>
      <vt:lpstr>Quattrocento Sans</vt:lpstr>
      <vt:lpstr>Roboto</vt:lpstr>
      <vt:lpstr>Segoe UI</vt:lpstr>
      <vt:lpstr>Source Sans Pro</vt:lpstr>
      <vt:lpstr>Wingdings</vt:lpstr>
      <vt:lpstr>Office Theme</vt:lpstr>
      <vt:lpstr>Office Theme</vt:lpstr>
      <vt:lpstr>Office Theme</vt:lpstr>
      <vt:lpstr>The ABCDE and SAMPLE History Approach</vt:lpstr>
      <vt:lpstr>Objectives</vt:lpstr>
      <vt:lpstr>The ABCDE and SAMPLE history approach</vt:lpstr>
      <vt:lpstr>Why the ABCDE approach?</vt:lpstr>
      <vt:lpstr>What is a SAMPLE history?</vt:lpstr>
      <vt:lpstr>ABCDE: Initial Approach </vt:lpstr>
      <vt:lpstr>Safety considerations </vt:lpstr>
      <vt:lpstr>Workbook Question 1:  Safety</vt:lpstr>
      <vt:lpstr>ABCDE Approach: Elements</vt:lpstr>
      <vt:lpstr>ABCDE Approach: Elements </vt:lpstr>
      <vt:lpstr>Essential skills</vt:lpstr>
      <vt:lpstr>                 REMEMBER… </vt:lpstr>
      <vt:lpstr>Airway Assessment</vt:lpstr>
      <vt:lpstr>Airway Management</vt:lpstr>
      <vt:lpstr>Airway Management: Choking</vt:lpstr>
      <vt:lpstr>Airway Management </vt:lpstr>
      <vt:lpstr>Questions</vt:lpstr>
      <vt:lpstr>Breathing: Assessment</vt:lpstr>
      <vt:lpstr>Breathing: Assessment</vt:lpstr>
      <vt:lpstr>Breathing: Management</vt:lpstr>
      <vt:lpstr>Breathing: Management</vt:lpstr>
      <vt:lpstr>Questions</vt:lpstr>
      <vt:lpstr>Circulation: Assessment</vt:lpstr>
      <vt:lpstr>Circulation: Assessment</vt:lpstr>
      <vt:lpstr>Circulation: Management</vt:lpstr>
      <vt:lpstr>Questions</vt:lpstr>
      <vt:lpstr>Disability: Assessment </vt:lpstr>
      <vt:lpstr>Disability: Management</vt:lpstr>
      <vt:lpstr>Disability: Management</vt:lpstr>
      <vt:lpstr>Questions</vt:lpstr>
      <vt:lpstr>Exposure: Assessment</vt:lpstr>
      <vt:lpstr>Exposure: Management</vt:lpstr>
      <vt:lpstr>Questions</vt:lpstr>
      <vt:lpstr>The ABCDE and SAMPLE history approach</vt:lpstr>
      <vt:lpstr>In-Depth, Acute, Life-Threatening Conditions</vt:lpstr>
      <vt:lpstr>Airway Obstruction: Foreign Body</vt:lpstr>
      <vt:lpstr>Airway Obstruction: Burns</vt:lpstr>
      <vt:lpstr>Airway Obstruction:  Severe Allergic Reaction</vt:lpstr>
      <vt:lpstr>Airway Obstruction: Trauma</vt:lpstr>
      <vt:lpstr>PowerPoint Presentation</vt:lpstr>
      <vt:lpstr>Breathing Conditions: Tension Pneumothorax </vt:lpstr>
      <vt:lpstr>Breathing Conditions: Suspected Opiate Overdose</vt:lpstr>
      <vt:lpstr>Breathing Conditions: Asthma/ COPD</vt:lpstr>
      <vt:lpstr>Breathing Conditions:  Large Pleural Effusion/ Haemothorax</vt:lpstr>
      <vt:lpstr>Circulation Conditions: Pulselessness</vt:lpstr>
      <vt:lpstr>Circulation Conditions: Shock</vt:lpstr>
      <vt:lpstr>Circulation Conditions: Severe Bleeding</vt:lpstr>
      <vt:lpstr>Circulation Conditions:  Pericardial Tamponade </vt:lpstr>
      <vt:lpstr>Disability Conditions: Hypoglycaemia</vt:lpstr>
      <vt:lpstr>Disability Conditions:  Increased Intracranial Pressure</vt:lpstr>
      <vt:lpstr>Disability Conditions: Seizure/ Convulsions</vt:lpstr>
      <vt:lpstr>Exposure Conditions: Snake Bite </vt:lpstr>
      <vt:lpstr>PowerPoint Presentation</vt:lpstr>
      <vt:lpstr>Workbook Question 2</vt:lpstr>
      <vt:lpstr>The ABCDE and SAMPLE history approach</vt:lpstr>
      <vt:lpstr>Special Paediatric Considerations </vt:lpstr>
      <vt:lpstr>Paediatric Airway Considerations</vt:lpstr>
      <vt:lpstr>Paediatric Breathing Considerations</vt:lpstr>
      <vt:lpstr>Paediatric Breathing Considerations</vt:lpstr>
      <vt:lpstr>Paediatric Circulation Considerations</vt:lpstr>
      <vt:lpstr>Paediatric Disability Considerations</vt:lpstr>
      <vt:lpstr>Paediatric Exposure Considerations</vt:lpstr>
      <vt:lpstr>Assess all children for the presence of danger signs. A child with danger signs needs urgent attention!  </vt:lpstr>
      <vt:lpstr>Workbook Question 3</vt:lpstr>
      <vt:lpstr>ABCDE Approach: Summary</vt:lpstr>
      <vt:lpstr>REMEMBER</vt:lpstr>
      <vt:lpstr>PowerPoint Presentation</vt:lpstr>
      <vt:lpstr>Workbook Question 4</vt:lpstr>
      <vt:lpstr>Disposition Considerations</vt:lpstr>
      <vt:lpstr>Questions</vt:lpstr>
      <vt:lpstr>Quick Cards</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ABCDE and SAMPLE History Approach</dc:title>
  <dc:creator>TALISHINSKAYA, Fidan</dc:creator>
  <cp:lastModifiedBy>Martin S</cp:lastModifiedBy>
  <cp:revision>61</cp:revision>
  <dcterms:created xsi:type="dcterms:W3CDTF">2023-04-28T16:41:55Z</dcterms:created>
  <dcterms:modified xsi:type="dcterms:W3CDTF">2024-05-08T15:35:31Z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0x01010012F35176C8D5024CA9622F560EAE4050</vt:lpwstr>
  </property>
  <property fmtid="{D5CDD505-2E9C-101B-9397-08002B2CF9AE}" pid="3" name="MediaServiceImageTags">
    <vt:lpwstr/>
  </property>
</Properties>
</file>