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95" r:id="rId5"/>
    <p:sldMasterId id="2147483707" r:id="rId6"/>
  </p:sldMasterIdLst>
  <p:notesMasterIdLst>
    <p:notesMasterId r:id="rId25"/>
  </p:notesMasterIdLst>
  <p:sldIdLst>
    <p:sldId id="556" r:id="rId7"/>
    <p:sldId id="343" r:id="rId8"/>
    <p:sldId id="344" r:id="rId9"/>
    <p:sldId id="270" r:id="rId10"/>
    <p:sldId id="260" r:id="rId11"/>
    <p:sldId id="504" r:id="rId12"/>
    <p:sldId id="512" r:id="rId13"/>
    <p:sldId id="416" r:id="rId14"/>
    <p:sldId id="508" r:id="rId15"/>
    <p:sldId id="529" r:id="rId16"/>
    <p:sldId id="263" r:id="rId17"/>
    <p:sldId id="510" r:id="rId18"/>
    <p:sldId id="264" r:id="rId19"/>
    <p:sldId id="513" r:id="rId20"/>
    <p:sldId id="506" r:id="rId21"/>
    <p:sldId id="514" r:id="rId22"/>
    <p:sldId id="527" r:id="rId23"/>
    <p:sldId id="345" r:id="rId24"/>
  </p:sldIdLst>
  <p:sldSz cx="12192000" cy="6858000"/>
  <p:notesSz cx="6858000" cy="9144000"/>
  <p:embeddedFontLst>
    <p:embeddedFont>
      <p:font typeface="Atkinson Hyperlegible" pitchFamily="2"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uGhvSgBd8+kjLI2GU/unfpPup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72F32-7AE5-EB4D-062B-26BBA0859FEF}" name="CALVELLO HYNES, Emilie" initials="CE" userId="S::ecalvello@who.int::c9dfdd63-2c12-40ec-9141-bdc893ad90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onymous" initials="" lastIdx="5" clrIdx="0"/>
  <p:cmAuthor id="1" name="Justin" initials="" lastIdx="3" clrIdx="1"/>
  <p:cmAuthor id="2" name="Rachel Tullet" initials="RT" lastIdx="16" clrIdx="2">
    <p:extLst>
      <p:ext uri="{19B8F6BF-5375-455C-9EA6-DF929625EA0E}">
        <p15:presenceInfo xmlns:p15="http://schemas.microsoft.com/office/powerpoint/2012/main" userId="0500be93d1ba368d" providerId="Windows Live"/>
      </p:ext>
    </p:extLst>
  </p:cmAuthor>
  <p:cmAuthor id="3" name="tina gaarder" initials="" lastIdx="6" clrIdx="3"/>
  <p:cmAuthor id="4" name="CSY" initials="CSY" lastIdx="2" clrIdx="4">
    <p:extLst>
      <p:ext uri="{19B8F6BF-5375-455C-9EA6-DF929625EA0E}">
        <p15:presenceInfo xmlns:p15="http://schemas.microsoft.com/office/powerpoint/2012/main" userId="C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023214-57BA-45B0-BB85-1817E6AA960C}">
  <a:tblStyle styleId="{28023214-57BA-45B0-BB85-1817E6AA960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B568B9-B5FF-4BF7-9B3F-C993C7A0939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5238C-2FD7-4197-8E20-3B5141CA7D63}" styleName="Table_2">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2795" autoAdjust="0"/>
  </p:normalViewPr>
  <p:slideViewPr>
    <p:cSldViewPr snapToGrid="0">
      <p:cViewPr varScale="1">
        <p:scale>
          <a:sx n="91" d="100"/>
          <a:sy n="91" d="100"/>
        </p:scale>
        <p:origin x="192" y="5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21" Type="http://schemas.openxmlformats.org/officeDocument/2006/relationships/slide" Target="slides/slide15.xml"/><Relationship Id="rId34"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64"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59" Type="http://schemas.openxmlformats.org/officeDocument/2006/relationships/commentAuthors" Target="commentAuthors.xml"/><Relationship Id="rId20" Type="http://schemas.openxmlformats.org/officeDocument/2006/relationships/slide" Target="slides/slide14.xml"/><Relationship Id="rId6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if, Janesca" userId="746caf7a-ff57-497b-ad65-8cb552a9f586" providerId="ADAL" clId="{F083C822-C85B-DD48-8E43-C1FD9C74EE47}"/>
    <pc:docChg chg="custSel modSld">
      <pc:chgData name="Seif, Janesca" userId="746caf7a-ff57-497b-ad65-8cb552a9f586" providerId="ADAL" clId="{F083C822-C85B-DD48-8E43-C1FD9C74EE47}" dt="2024-05-09T14:39:39.191" v="3" actId="478"/>
      <pc:docMkLst>
        <pc:docMk/>
      </pc:docMkLst>
      <pc:sldChg chg="delSp mod">
        <pc:chgData name="Seif, Janesca" userId="746caf7a-ff57-497b-ad65-8cb552a9f586" providerId="ADAL" clId="{F083C822-C85B-DD48-8E43-C1FD9C74EE47}" dt="2024-05-09T14:39:35.054" v="2" actId="478"/>
        <pc:sldMkLst>
          <pc:docMk/>
          <pc:sldMk cId="0" sldId="263"/>
        </pc:sldMkLst>
        <pc:spChg chg="del">
          <ac:chgData name="Seif, Janesca" userId="746caf7a-ff57-497b-ad65-8cb552a9f586" providerId="ADAL" clId="{F083C822-C85B-DD48-8E43-C1FD9C74EE47}" dt="2024-05-09T14:39:35.054" v="2" actId="478"/>
          <ac:spMkLst>
            <pc:docMk/>
            <pc:sldMk cId="0" sldId="263"/>
            <ac:spMk id="4" creationId="{C915DAE8-DA4C-5E15-AE0C-E11D1CD30B42}"/>
          </ac:spMkLst>
        </pc:spChg>
      </pc:sldChg>
      <pc:sldChg chg="delSp mod">
        <pc:chgData name="Seif, Janesca" userId="746caf7a-ff57-497b-ad65-8cb552a9f586" providerId="ADAL" clId="{F083C822-C85B-DD48-8E43-C1FD9C74EE47}" dt="2024-05-09T14:39:16.924" v="0" actId="478"/>
        <pc:sldMkLst>
          <pc:docMk/>
          <pc:sldMk cId="3703783094" sldId="344"/>
        </pc:sldMkLst>
        <pc:spChg chg="del">
          <ac:chgData name="Seif, Janesca" userId="746caf7a-ff57-497b-ad65-8cb552a9f586" providerId="ADAL" clId="{F083C822-C85B-DD48-8E43-C1FD9C74EE47}" dt="2024-05-09T14:39:16.924" v="0" actId="478"/>
          <ac:spMkLst>
            <pc:docMk/>
            <pc:sldMk cId="3703783094" sldId="344"/>
            <ac:spMk id="4" creationId="{46CF2E25-2E16-EADE-8E58-648083A1A581}"/>
          </ac:spMkLst>
        </pc:spChg>
      </pc:sldChg>
      <pc:sldChg chg="delSp mod">
        <pc:chgData name="Seif, Janesca" userId="746caf7a-ff57-497b-ad65-8cb552a9f586" providerId="ADAL" clId="{F083C822-C85B-DD48-8E43-C1FD9C74EE47}" dt="2024-05-09T14:39:39.191" v="3" actId="478"/>
        <pc:sldMkLst>
          <pc:docMk/>
          <pc:sldMk cId="2542043027" sldId="510"/>
        </pc:sldMkLst>
        <pc:spChg chg="del">
          <ac:chgData name="Seif, Janesca" userId="746caf7a-ff57-497b-ad65-8cb552a9f586" providerId="ADAL" clId="{F083C822-C85B-DD48-8E43-C1FD9C74EE47}" dt="2024-05-09T14:39:39.191" v="3" actId="478"/>
          <ac:spMkLst>
            <pc:docMk/>
            <pc:sldMk cId="2542043027" sldId="510"/>
            <ac:spMk id="6" creationId="{865E06F7-081C-098F-DFFC-351FB6F37523}"/>
          </ac:spMkLst>
        </pc:spChg>
      </pc:sldChg>
      <pc:sldChg chg="delSp mod">
        <pc:chgData name="Seif, Janesca" userId="746caf7a-ff57-497b-ad65-8cb552a9f586" providerId="ADAL" clId="{F083C822-C85B-DD48-8E43-C1FD9C74EE47}" dt="2024-05-09T14:39:22.697" v="1" actId="478"/>
        <pc:sldMkLst>
          <pc:docMk/>
          <pc:sldMk cId="196657235" sldId="512"/>
        </pc:sldMkLst>
        <pc:spChg chg="del">
          <ac:chgData name="Seif, Janesca" userId="746caf7a-ff57-497b-ad65-8cb552a9f586" providerId="ADAL" clId="{F083C822-C85B-DD48-8E43-C1FD9C74EE47}" dt="2024-05-09T14:39:22.697" v="1" actId="478"/>
          <ac:spMkLst>
            <pc:docMk/>
            <pc:sldMk cId="196657235" sldId="512"/>
            <ac:spMk id="8" creationId="{6B4E8F49-26A0-1CE9-7BC3-3A8E7A37710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ED7A5-AF99-42F5-A31A-D188D11E8B7C}"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CFCAA16D-0301-43A1-9EC1-F2213ABE124B}">
      <dgm:prSet/>
      <dgm:spPr>
        <a:ln>
          <a:solidFill>
            <a:srgbClr val="2570B0"/>
          </a:solidFill>
        </a:ln>
      </dgm:spPr>
      <dgm:t>
        <a:bodyPr/>
        <a:lstStyle/>
        <a:p>
          <a:pPr rtl="0"/>
          <a:r>
            <a:rPr lang="en-US">
              <a:latin typeface="Atkinson Hyperlegible"/>
            </a:rPr>
            <a:t>The goal of </a:t>
          </a:r>
          <a:r>
            <a:rPr lang="en-US" u="sng">
              <a:solidFill>
                <a:srgbClr val="2570B0"/>
              </a:solidFill>
              <a:latin typeface="Atkinson Hyperlegible"/>
            </a:rPr>
            <a:t>initial assessment </a:t>
          </a:r>
          <a:r>
            <a:rPr lang="en-US">
              <a:latin typeface="Atkinson Hyperlegible"/>
            </a:rPr>
            <a:t>is </a:t>
          </a:r>
          <a:r>
            <a:rPr lang="en-US" b="0">
              <a:latin typeface="Atkinson Hyperlegible"/>
            </a:rPr>
            <a:t>to manage </a:t>
          </a:r>
          <a:r>
            <a:rPr lang="en-US" b="0" err="1">
              <a:latin typeface="Atkinson Hyperlegible"/>
            </a:rPr>
            <a:t>CABCDE</a:t>
          </a:r>
          <a:r>
            <a:rPr lang="en-US" b="0">
              <a:latin typeface="Atkinson Hyperlegible"/>
            </a:rPr>
            <a:t> and </a:t>
          </a:r>
          <a:r>
            <a:rPr lang="en-US">
              <a:latin typeface="Atkinson Hyperlegible"/>
            </a:rPr>
            <a:t>identify life-threatening conditions.</a:t>
          </a:r>
        </a:p>
      </dgm:t>
    </dgm:pt>
    <dgm:pt modelId="{F5F841B1-5841-4FC2-8ED4-6A54069ACD44}" type="parTrans" cxnId="{F8B1945D-9A03-43B2-8351-1F0EC13F3291}">
      <dgm:prSet/>
      <dgm:spPr/>
      <dgm:t>
        <a:bodyPr/>
        <a:lstStyle/>
        <a:p>
          <a:endParaRPr lang="en-US"/>
        </a:p>
      </dgm:t>
    </dgm:pt>
    <dgm:pt modelId="{8BF9004F-5023-4D15-8913-0D99AEEBC529}" type="sibTrans" cxnId="{F8B1945D-9A03-43B2-8351-1F0EC13F3291}">
      <dgm:prSet/>
      <dgm:spPr/>
      <dgm:t>
        <a:bodyPr/>
        <a:lstStyle/>
        <a:p>
          <a:endParaRPr lang="en-US"/>
        </a:p>
      </dgm:t>
    </dgm:pt>
    <dgm:pt modelId="{B30DB58C-3630-4B6B-B8EC-4B43CFC38E64}">
      <dgm:prSet phldr="0"/>
      <dgm:spPr/>
      <dgm:t>
        <a:bodyPr/>
        <a:lstStyle/>
        <a:p>
          <a:pPr rtl="0"/>
          <a:r>
            <a:rPr lang="en-US">
              <a:latin typeface="Atkinson Hyperlegible"/>
            </a:rPr>
            <a:t>The goal of </a:t>
          </a:r>
          <a:r>
            <a:rPr lang="en-US" u="sng">
              <a:solidFill>
                <a:srgbClr val="2570B0"/>
              </a:solidFill>
              <a:latin typeface="Atkinson Hyperlegible"/>
            </a:rPr>
            <a:t>acute management </a:t>
          </a:r>
          <a:r>
            <a:rPr lang="en-US">
              <a:latin typeface="Atkinson Hyperlegible"/>
            </a:rPr>
            <a:t>is </a:t>
          </a:r>
          <a:r>
            <a:rPr lang="en-US" b="0">
              <a:latin typeface="Atkinson Hyperlegible"/>
            </a:rPr>
            <a:t>to prevent </a:t>
          </a:r>
          <a:r>
            <a:rPr lang="en-US" b="0">
              <a:solidFill>
                <a:schemeClr val="accent2"/>
              </a:solidFill>
              <a:latin typeface="Atkinson Hyperlegible"/>
            </a:rPr>
            <a:t>secondary injury </a:t>
          </a:r>
          <a:r>
            <a:rPr lang="en-US" b="0">
              <a:latin typeface="Atkinson Hyperlegible"/>
            </a:rPr>
            <a:t>from poor oxygenation and decreased perfusion, control pain and plan ongoing care. </a:t>
          </a:r>
          <a:endParaRPr lang="en-US"/>
        </a:p>
      </dgm:t>
    </dgm:pt>
    <dgm:pt modelId="{B86BF98C-62D6-4EDB-A385-BEF08EBB85DA}" type="parTrans" cxnId="{ECB0BAE7-5515-43E0-872C-9AAC0609B4C7}">
      <dgm:prSet/>
      <dgm:spPr/>
      <dgm:t>
        <a:bodyPr/>
        <a:lstStyle/>
        <a:p>
          <a:endParaRPr lang="en-GB"/>
        </a:p>
      </dgm:t>
    </dgm:pt>
    <dgm:pt modelId="{EF91514B-D9BB-4DF5-B0AC-17CDEF9F10B5}" type="sibTrans" cxnId="{ECB0BAE7-5515-43E0-872C-9AAC0609B4C7}">
      <dgm:prSet/>
      <dgm:spPr/>
      <dgm:t>
        <a:bodyPr/>
        <a:lstStyle/>
        <a:p>
          <a:endParaRPr lang="en-GB"/>
        </a:p>
      </dgm:t>
    </dgm:pt>
    <dgm:pt modelId="{8A4A255F-C1B2-45B1-A6A5-B3E647CBB82E}" type="pres">
      <dgm:prSet presAssocID="{729ED7A5-AF99-42F5-A31A-D188D11E8B7C}" presName="linear" presStyleCnt="0">
        <dgm:presLayoutVars>
          <dgm:animLvl val="lvl"/>
          <dgm:resizeHandles val="exact"/>
        </dgm:presLayoutVars>
      </dgm:prSet>
      <dgm:spPr/>
    </dgm:pt>
    <dgm:pt modelId="{601ED358-ADEA-493A-913A-890C8F8C662A}" type="pres">
      <dgm:prSet presAssocID="{CFCAA16D-0301-43A1-9EC1-F2213ABE124B}" presName="parentText" presStyleLbl="node1" presStyleIdx="0" presStyleCnt="2">
        <dgm:presLayoutVars>
          <dgm:chMax val="0"/>
          <dgm:bulletEnabled val="1"/>
        </dgm:presLayoutVars>
      </dgm:prSet>
      <dgm:spPr/>
    </dgm:pt>
    <dgm:pt modelId="{A069874E-D916-4DDF-AD1C-1ED875200894}" type="pres">
      <dgm:prSet presAssocID="{8BF9004F-5023-4D15-8913-0D99AEEBC529}" presName="spacer" presStyleCnt="0"/>
      <dgm:spPr/>
    </dgm:pt>
    <dgm:pt modelId="{49168026-9EDA-4D67-B208-B66D86553776}" type="pres">
      <dgm:prSet presAssocID="{B30DB58C-3630-4B6B-B8EC-4B43CFC38E64}" presName="parentText" presStyleLbl="node1" presStyleIdx="1" presStyleCnt="2">
        <dgm:presLayoutVars>
          <dgm:chMax val="0"/>
          <dgm:bulletEnabled val="1"/>
        </dgm:presLayoutVars>
      </dgm:prSet>
      <dgm:spPr/>
    </dgm:pt>
  </dgm:ptLst>
  <dgm:cxnLst>
    <dgm:cxn modelId="{580EE62E-B704-42F8-8D6B-2A54BC31F6E3}" type="presOf" srcId="{B30DB58C-3630-4B6B-B8EC-4B43CFC38E64}" destId="{49168026-9EDA-4D67-B208-B66D86553776}" srcOrd="0" destOrd="0" presId="urn:microsoft.com/office/officeart/2005/8/layout/vList2"/>
    <dgm:cxn modelId="{F01FDE41-96F2-4A60-89CF-C6A5BC6F9FE2}" type="presOf" srcId="{CFCAA16D-0301-43A1-9EC1-F2213ABE124B}" destId="{601ED358-ADEA-493A-913A-890C8F8C662A}" srcOrd="0" destOrd="0" presId="urn:microsoft.com/office/officeart/2005/8/layout/vList2"/>
    <dgm:cxn modelId="{F8B1945D-9A03-43B2-8351-1F0EC13F3291}" srcId="{729ED7A5-AF99-42F5-A31A-D188D11E8B7C}" destId="{CFCAA16D-0301-43A1-9EC1-F2213ABE124B}" srcOrd="0" destOrd="0" parTransId="{F5F841B1-5841-4FC2-8ED4-6A54069ACD44}" sibTransId="{8BF9004F-5023-4D15-8913-0D99AEEBC529}"/>
    <dgm:cxn modelId="{ECB0BAE7-5515-43E0-872C-9AAC0609B4C7}" srcId="{729ED7A5-AF99-42F5-A31A-D188D11E8B7C}" destId="{B30DB58C-3630-4B6B-B8EC-4B43CFC38E64}" srcOrd="1" destOrd="0" parTransId="{B86BF98C-62D6-4EDB-A385-BEF08EBB85DA}" sibTransId="{EF91514B-D9BB-4DF5-B0AC-17CDEF9F10B5}"/>
    <dgm:cxn modelId="{025F75EB-200C-4948-A606-C2AEDB42AA8E}" type="presOf" srcId="{729ED7A5-AF99-42F5-A31A-D188D11E8B7C}" destId="{8A4A255F-C1B2-45B1-A6A5-B3E647CBB82E}" srcOrd="0" destOrd="0" presId="urn:microsoft.com/office/officeart/2005/8/layout/vList2"/>
    <dgm:cxn modelId="{23835A9B-EDCA-4050-B11B-FD8CEE9E65E1}" type="presParOf" srcId="{8A4A255F-C1B2-45B1-A6A5-B3E647CBB82E}" destId="{601ED358-ADEA-493A-913A-890C8F8C662A}" srcOrd="0" destOrd="0" presId="urn:microsoft.com/office/officeart/2005/8/layout/vList2"/>
    <dgm:cxn modelId="{9D7CA23A-171B-49A4-8B2D-B4230F336CD9}" type="presParOf" srcId="{8A4A255F-C1B2-45B1-A6A5-B3E647CBB82E}" destId="{A069874E-D916-4DDF-AD1C-1ED875200894}" srcOrd="1" destOrd="0" presId="urn:microsoft.com/office/officeart/2005/8/layout/vList2"/>
    <dgm:cxn modelId="{7B500CAC-5569-443E-9E50-7A9062F087AC}" type="presParOf" srcId="{8A4A255F-C1B2-45B1-A6A5-B3E647CBB82E}" destId="{49168026-9EDA-4D67-B208-B66D8655377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D358-ADEA-493A-913A-890C8F8C662A}">
      <dsp:nvSpPr>
        <dsp:cNvPr id="0" name=""/>
        <dsp:cNvSpPr/>
      </dsp:nvSpPr>
      <dsp:spPr>
        <a:xfrm>
          <a:off x="0" y="379268"/>
          <a:ext cx="10515600" cy="1750320"/>
        </a:xfrm>
        <a:prstGeom prst="roundRect">
          <a:avLst/>
        </a:prstGeom>
        <a:solidFill>
          <a:schemeClr val="lt1">
            <a:hueOff val="0"/>
            <a:satOff val="0"/>
            <a:lumOff val="0"/>
            <a:alphaOff val="0"/>
          </a:schemeClr>
        </a:solidFill>
        <a:ln w="38100" cap="flat" cmpd="sng" algn="ctr">
          <a:solidFill>
            <a:srgbClr val="2570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latin typeface="Atkinson Hyperlegible"/>
            </a:rPr>
            <a:t>The goal of </a:t>
          </a:r>
          <a:r>
            <a:rPr lang="en-US" sz="3200" u="sng" kern="1200">
              <a:solidFill>
                <a:srgbClr val="2570B0"/>
              </a:solidFill>
              <a:latin typeface="Atkinson Hyperlegible"/>
            </a:rPr>
            <a:t>initial assessment </a:t>
          </a:r>
          <a:r>
            <a:rPr lang="en-US" sz="3200" kern="1200">
              <a:latin typeface="Atkinson Hyperlegible"/>
            </a:rPr>
            <a:t>is </a:t>
          </a:r>
          <a:r>
            <a:rPr lang="en-US" sz="3200" b="0" kern="1200">
              <a:latin typeface="Atkinson Hyperlegible"/>
            </a:rPr>
            <a:t>to manage </a:t>
          </a:r>
          <a:r>
            <a:rPr lang="en-US" sz="3200" b="0" kern="1200" err="1">
              <a:latin typeface="Atkinson Hyperlegible"/>
            </a:rPr>
            <a:t>CABCDE</a:t>
          </a:r>
          <a:r>
            <a:rPr lang="en-US" sz="3200" b="0" kern="1200">
              <a:latin typeface="Atkinson Hyperlegible"/>
            </a:rPr>
            <a:t> and </a:t>
          </a:r>
          <a:r>
            <a:rPr lang="en-US" sz="3200" kern="1200">
              <a:latin typeface="Atkinson Hyperlegible"/>
            </a:rPr>
            <a:t>identify life-threatening conditions.</a:t>
          </a:r>
        </a:p>
      </dsp:txBody>
      <dsp:txXfrm>
        <a:off x="85444" y="464712"/>
        <a:ext cx="10344712" cy="1579432"/>
      </dsp:txXfrm>
    </dsp:sp>
    <dsp:sp modelId="{49168026-9EDA-4D67-B208-B66D86553776}">
      <dsp:nvSpPr>
        <dsp:cNvPr id="0" name=""/>
        <dsp:cNvSpPr/>
      </dsp:nvSpPr>
      <dsp:spPr>
        <a:xfrm>
          <a:off x="0" y="2221748"/>
          <a:ext cx="10515600" cy="175032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latin typeface="Atkinson Hyperlegible"/>
            </a:rPr>
            <a:t>The goal of </a:t>
          </a:r>
          <a:r>
            <a:rPr lang="en-US" sz="3200" u="sng" kern="1200">
              <a:solidFill>
                <a:srgbClr val="2570B0"/>
              </a:solidFill>
              <a:latin typeface="Atkinson Hyperlegible"/>
            </a:rPr>
            <a:t>acute management </a:t>
          </a:r>
          <a:r>
            <a:rPr lang="en-US" sz="3200" kern="1200">
              <a:latin typeface="Atkinson Hyperlegible"/>
            </a:rPr>
            <a:t>is </a:t>
          </a:r>
          <a:r>
            <a:rPr lang="en-US" sz="3200" b="0" kern="1200">
              <a:latin typeface="Atkinson Hyperlegible"/>
            </a:rPr>
            <a:t>to prevent </a:t>
          </a:r>
          <a:r>
            <a:rPr lang="en-US" sz="3200" b="0" kern="1200">
              <a:solidFill>
                <a:schemeClr val="accent2"/>
              </a:solidFill>
              <a:latin typeface="Atkinson Hyperlegible"/>
            </a:rPr>
            <a:t>secondary injury </a:t>
          </a:r>
          <a:r>
            <a:rPr lang="en-US" sz="3200" b="0" kern="1200">
              <a:latin typeface="Atkinson Hyperlegible"/>
            </a:rPr>
            <a:t>from poor oxygenation and decreased perfusion, control pain and plan ongoing care. </a:t>
          </a:r>
          <a:endParaRPr lang="en-US" sz="3200" kern="1200"/>
        </a:p>
      </dsp:txBody>
      <dsp:txXfrm>
        <a:off x="85444" y="2307192"/>
        <a:ext cx="10344712" cy="1579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Basic Emergency Care Course – Portable Learning Laboratory. </a:t>
            </a:r>
          </a:p>
          <a:p>
            <a:endParaRPr lang="en-US"/>
          </a:p>
        </p:txBody>
      </p:sp>
      <p:sp>
        <p:nvSpPr>
          <p:cNvPr id="4" name="Slide Number Placeholder 3"/>
          <p:cNvSpPr>
            <a:spLocks noGrp="1"/>
          </p:cNvSpPr>
          <p:nvPr>
            <p:ph type="sldNum" sz="quarter" idx="5"/>
          </p:nvPr>
        </p:nvSpPr>
        <p:spPr/>
        <p:txBody>
          <a:bodyPr/>
          <a:lstStyle/>
          <a:p>
            <a:fld id="{9DC8B127-BCC3-3C47-A54D-2397AE52E804}" type="slidenum">
              <a:rPr lang="en-US" smtClean="0"/>
              <a:t>1</a:t>
            </a:fld>
            <a:endParaRPr lang="en-US"/>
          </a:p>
        </p:txBody>
      </p:sp>
    </p:spTree>
    <p:extLst>
      <p:ext uri="{BB962C8B-B14F-4D97-AF65-F5344CB8AC3E}">
        <p14:creationId xmlns:p14="http://schemas.microsoft.com/office/powerpoint/2010/main" val="181923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superficial burns, partial thickness burns and full thickness burns.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61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sz="1800" b="0" i="1">
                <a:solidFill>
                  <a:srgbClr val="000000"/>
                </a:solidFill>
                <a:effectLst/>
                <a:latin typeface="Calibri" panose="020F0502020204030204" pitchFamily="34" charset="0"/>
              </a:rPr>
              <a:t>The burn area can be estimated by using body surface area formulae, and this is important for treatment and fluid calculations. </a:t>
            </a:r>
            <a:r>
              <a:rPr lang="en-NZ" sz="1800" b="0" i="0">
                <a:solidFill>
                  <a:srgbClr val="000000"/>
                </a:solidFill>
                <a:effectLst/>
                <a:latin typeface="Calibri" panose="020F0502020204030204" pitchFamily="34" charset="0"/>
              </a:rPr>
              <a:t>In adults, the body is divided into sections that are each mainly 9% of the total body surface area or TBSA. The patient’s hand, the palm and fingers, is about 1% of their total body surface area. The total body surface area burned is equal to the percentage of partial thickness burned plus the percentage of full thickness burns. Note that the percentage of superficial burns is not used in fluid calculations.  </a:t>
            </a:r>
            <a:endParaRPr lang="en-GB"/>
          </a:p>
        </p:txBody>
      </p:sp>
      <p:sp>
        <p:nvSpPr>
          <p:cNvPr id="257" name="Google Shape;2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a:solidFill>
                  <a:srgbClr val="000000"/>
                </a:solidFill>
                <a:effectLst/>
                <a:latin typeface="Calibri" panose="020F0502020204030204" pitchFamily="34" charset="0"/>
              </a:rPr>
              <a:t>There are special considerations for paediatrics. Children have different percentages due to the different body proportions such as a larger head and smaller limbs, </a:t>
            </a:r>
            <a:r>
              <a:rPr lang="en-NZ" sz="1800" b="0" i="1">
                <a:solidFill>
                  <a:srgbClr val="000000"/>
                </a:solidFill>
                <a:effectLst/>
                <a:latin typeface="Calibri" panose="020F0502020204030204" pitchFamily="34" charset="0"/>
              </a:rPr>
              <a:t>and this varies with the age of the child.</a:t>
            </a:r>
            <a:r>
              <a:rPr lang="en-NZ" sz="1800" b="0" i="0">
                <a:solidFill>
                  <a:srgbClr val="000000"/>
                </a:solidFill>
                <a:effectLst/>
                <a:latin typeface="Calibri" panose="020F0502020204030204" pitchFamily="34" charset="0"/>
              </a:rPr>
              <a:t> </a:t>
            </a:r>
            <a:r>
              <a:rPr lang="en-NZ" sz="1800" b="0" i="1">
                <a:solidFill>
                  <a:srgbClr val="000000"/>
                </a:solidFill>
                <a:effectLst/>
                <a:latin typeface="Calibri" panose="020F0502020204030204" pitchFamily="34" charset="0"/>
              </a:rPr>
              <a:t>The chart shows the different body areas of children, labelled A to F. The table shows the different body surface area percentages by age in years. Younger children have a proportionally large head than older children.</a:t>
            </a:r>
            <a:r>
              <a:rPr lang="en-NZ" sz="1800" b="0" i="0">
                <a:solidFill>
                  <a:srgbClr val="000000"/>
                </a:solidFill>
                <a:effectLst/>
                <a:latin typeface="Calibri" panose="020F0502020204030204" pitchFamily="34" charset="0"/>
              </a:rPr>
              <a:t> </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130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fontAlgn="base"/>
            <a:r>
              <a:rPr lang="en-NZ" sz="1800" b="0" i="0">
                <a:solidFill>
                  <a:srgbClr val="000000"/>
                </a:solidFill>
                <a:effectLst/>
              </a:rPr>
              <a:t>IV fluids for a patient with burns can be calculated based on the patient’s weight and total body surface area burned. The formula shown estimates the total volume of fluid required in the first 24 hours from the time of injury. This equals </a:t>
            </a:r>
            <a:r>
              <a:rPr lang="en-NZ" sz="1800">
                <a:solidFill>
                  <a:srgbClr val="000000"/>
                </a:solidFill>
              </a:rPr>
              <a:t>2-4ml</a:t>
            </a:r>
            <a:r>
              <a:rPr lang="en-NZ" sz="1800" b="0" i="0">
                <a:solidFill>
                  <a:srgbClr val="000000"/>
                </a:solidFill>
                <a:effectLst/>
              </a:rPr>
              <a:t> IV fluid times the weight in kilograms times the total percentage of burn surface area. Use crystalloid </a:t>
            </a:r>
            <a:r>
              <a:rPr lang="en-NZ" sz="1800">
                <a:solidFill>
                  <a:srgbClr val="000000"/>
                </a:solidFill>
              </a:rPr>
              <a:t>fluids and begin with an initial amount on the lower end of volume calculation</a:t>
            </a:r>
            <a:r>
              <a:rPr lang="en-NZ" sz="1800" b="0" i="0">
                <a:solidFill>
                  <a:srgbClr val="000000"/>
                </a:solidFill>
                <a:effectLst/>
              </a:rPr>
              <a:t>. Give half of the total volume in the first eight hours from injury and give the second half of fluids over the next sixteen hours.  </a:t>
            </a:r>
            <a:endParaRPr lang="en-NZ" b="0" i="0">
              <a:solidFill>
                <a:srgbClr val="000000"/>
              </a:solidFill>
              <a:effectLst/>
            </a:endParaRPr>
          </a:p>
          <a:p>
            <a:pPr algn="l" rtl="0" fontAlgn="base"/>
            <a:r>
              <a:rPr lang="en-NZ" sz="1800" b="0" i="0">
                <a:solidFill>
                  <a:srgbClr val="000000"/>
                </a:solidFill>
                <a:effectLst/>
                <a:latin typeface="Calibri" panose="020F0502020204030204" pitchFamily="34" charset="0"/>
              </a:rPr>
              <a:t>For children, use a dextrose-containing fluid e.g., Ringer’s Lactate with 5% dextrose, or normal saline with 5% dextrose for initial resuscitation. Watch for volume overload. The goal of resuscitation is normalisation of vital signs and adequate urine output.  </a:t>
            </a:r>
            <a:endParaRPr lang="en-NZ" b="0" i="0">
              <a:solidFill>
                <a:srgbClr val="000000"/>
              </a:solidFill>
              <a:effectLst/>
              <a:latin typeface="Segoe UI" panose="020B0502040204020203" pitchFamily="34" charset="0"/>
            </a:endParaRPr>
          </a:p>
          <a:p>
            <a:pPr marL="0" lvl="0" indent="0" algn="l" rtl="0">
              <a:spcBef>
                <a:spcPts val="0"/>
              </a:spcBef>
              <a:spcAft>
                <a:spcPts val="0"/>
              </a:spcAft>
              <a:buNone/>
            </a:pPr>
            <a:endParaRPr/>
          </a:p>
        </p:txBody>
      </p:sp>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a:solidFill>
                  <a:srgbClr val="000000"/>
                </a:solidFill>
                <a:effectLst/>
                <a:latin typeface="Calibri" panose="020F0502020204030204" pitchFamily="34" charset="0"/>
              </a:rPr>
              <a:t>Calculating IV fluids for multiple burn patients at one time during a Mass Casualty Incident may not be practical </a:t>
            </a:r>
            <a:r>
              <a:rPr lang="en-NZ" sz="1800" b="0" i="1">
                <a:solidFill>
                  <a:srgbClr val="000000"/>
                </a:solidFill>
                <a:effectLst/>
                <a:latin typeface="Calibri" panose="020F0502020204030204" pitchFamily="34" charset="0"/>
              </a:rPr>
              <a:t>as it is time-consuming</a:t>
            </a:r>
            <a:r>
              <a:rPr lang="en-NZ" sz="1800" b="0" i="0">
                <a:solidFill>
                  <a:srgbClr val="000000"/>
                </a:solidFill>
                <a:effectLst/>
                <a:latin typeface="Calibri" panose="020F0502020204030204" pitchFamily="34" charset="0"/>
              </a:rPr>
              <a:t>, so the following guidance may be used.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If the percentage total burned surface area is less than 20%, give oral fluids matched to thirst. No IV fluids are recommended.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For burns of 20-50% support with oral rehydration solution as soon as it practicable, at a volume of 100ml per kilogram body weight per 24 hours/ Consider IV fluid as appropriate and consider the need for more fluids in children under 15 kg.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For burns greater than 40%, the fluid recommendation in a Mass Casualty Incident is 100ml per kilogram body weight per 24 hours intravenous crystalloids, and drink as able. Consider the need for more fluids in children under 15 kilograms. </a:t>
            </a:r>
            <a:endParaRPr lang="en-NZ"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752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a:solidFill>
                  <a:srgbClr val="000000"/>
                </a:solidFill>
                <a:effectLst/>
                <a:latin typeface="Calibri" panose="020F0502020204030204" pitchFamily="34" charset="0"/>
              </a:rPr>
              <a:t>Electrical burn injuries can be caused by high-voltage sources coming in contact with the body. The electrical current often crosses the body, taking the shortest path from the point of contact with the skin to the ground, often leaving entry and exit burn marks. On the surface, electrical injuries may look small, but they can cause extensive </a:t>
            </a:r>
            <a:r>
              <a:rPr lang="en-NZ" sz="1800" b="0" i="1">
                <a:solidFill>
                  <a:srgbClr val="000000"/>
                </a:solidFill>
                <a:effectLst/>
                <a:latin typeface="Calibri" panose="020F0502020204030204" pitchFamily="34" charset="0"/>
              </a:rPr>
              <a:t>underlying</a:t>
            </a:r>
            <a:r>
              <a:rPr lang="en-NZ" sz="1800" b="0" i="0">
                <a:solidFill>
                  <a:srgbClr val="000000"/>
                </a:solidFill>
                <a:effectLst/>
                <a:latin typeface="Calibri" panose="020F0502020204030204" pitchFamily="34" charset="0"/>
              </a:rPr>
              <a:t> tissue and muscle damage </a:t>
            </a:r>
            <a:r>
              <a:rPr lang="en-NZ" sz="1800" b="0" i="1">
                <a:solidFill>
                  <a:srgbClr val="000000"/>
                </a:solidFill>
                <a:effectLst/>
                <a:latin typeface="Calibri" panose="020F0502020204030204" pitchFamily="34" charset="0"/>
              </a:rPr>
              <a:t>including to cardiac muscle</a:t>
            </a:r>
            <a:r>
              <a:rPr lang="en-NZ" sz="1800" b="0" i="0">
                <a:solidFill>
                  <a:srgbClr val="000000"/>
                </a:solidFill>
                <a:effectLst/>
                <a:latin typeface="Calibri" panose="020F0502020204030204" pitchFamily="34" charset="0"/>
              </a:rPr>
              <a:t>. </a:t>
            </a:r>
            <a:r>
              <a:rPr lang="en-NZ" sz="1800" b="0" i="1">
                <a:solidFill>
                  <a:srgbClr val="000000"/>
                </a:solidFill>
                <a:effectLst/>
                <a:latin typeface="Calibri" panose="020F0502020204030204" pitchFamily="34" charset="0"/>
              </a:rPr>
              <a:t>It is important to start IV fluids as muscle damage can lead to rhabdomyolysis and renal failure. </a:t>
            </a:r>
            <a:r>
              <a:rPr lang="en-NZ" sz="1800" b="0" i="0">
                <a:solidFill>
                  <a:srgbClr val="000000"/>
                </a:solidFill>
                <a:effectLst/>
                <a:latin typeface="Calibri" panose="020F0502020204030204" pitchFamily="34" charset="0"/>
              </a:rPr>
              <a:t> </a:t>
            </a:r>
            <a:endParaRPr lang="en-NZ" b="0" i="0">
              <a:solidFill>
                <a:srgbClr val="000000"/>
              </a:solidFill>
              <a:effectLst/>
              <a:latin typeface="Segoe UI" panose="020B0502040204020203" pitchFamily="34" charset="0"/>
            </a:endParaRPr>
          </a:p>
          <a:p>
            <a:pPr algn="l" rtl="0" fontAlgn="base"/>
            <a:r>
              <a:rPr lang="en-NZ" sz="1800" b="0" i="1">
                <a:solidFill>
                  <a:srgbClr val="000000"/>
                </a:solidFill>
                <a:effectLst/>
                <a:latin typeface="Calibri" panose="020F0502020204030204" pitchFamily="34" charset="0"/>
              </a:rPr>
              <a:t>Remember, there may also be associated traumatic injuries from falls. </a:t>
            </a:r>
            <a:r>
              <a:rPr lang="en-NZ" sz="1800" b="0" i="0">
                <a:solidFill>
                  <a:srgbClr val="000000"/>
                </a:solidFill>
                <a:effectLst/>
                <a:latin typeface="Calibri" panose="020F0502020204030204" pitchFamily="34" charset="0"/>
              </a:rPr>
              <a:t>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Follow a systematic CABCDE approach and handover/transfer to an advanced provider.  </a:t>
            </a:r>
            <a:endParaRPr lang="en-NZ" b="0" i="0">
              <a:solidFill>
                <a:srgbClr val="000000"/>
              </a:solidFill>
              <a:effectLst/>
              <a:latin typeface="Segoe UI" panose="020B0502040204020203"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3152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a:solidFill>
                  <a:srgbClr val="000000"/>
                </a:solidFill>
                <a:effectLst/>
                <a:latin typeface="Calibri" panose="020F0502020204030204" pitchFamily="34" charset="0"/>
              </a:rPr>
              <a:t>Trauma patients can have complex injuries and get worse or die very quickly. High-risk conditions always require handover / transfer to a specialist unit for ongoing care.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Plan for handover/transfer to a specialised burns unit if any of the following: serious burns to more than 15% of the body, burns to the hands, face, groin, joints or circumferential burns, burns with other trauma, burns in the very young or elderly and if significant pre-burn illness such as diabetes.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Remember that if a patient required </a:t>
            </a:r>
            <a:r>
              <a:rPr lang="en-NZ" sz="1800" b="0" i="0" u="sng">
                <a:solidFill>
                  <a:srgbClr val="000000"/>
                </a:solidFill>
                <a:effectLst/>
                <a:latin typeface="Calibri" panose="020F0502020204030204" pitchFamily="34" charset="0"/>
              </a:rPr>
              <a:t>oxygen</a:t>
            </a:r>
            <a:r>
              <a:rPr lang="en-NZ" sz="1800" b="0" i="0">
                <a:solidFill>
                  <a:srgbClr val="000000"/>
                </a:solidFill>
                <a:effectLst/>
                <a:latin typeface="Calibri" panose="020F0502020204030204" pitchFamily="34" charset="0"/>
              </a:rPr>
              <a:t>, arrange to continue it during transport and handover. If an injured person is displaying signs of shock, ensure treatment with IV fluids is continued on transfer. Communicate injuries, important medical problems and what has been done for the patient during handover/transfer </a:t>
            </a:r>
            <a:r>
              <a:rPr lang="en-NZ" sz="1800" b="0" i="1">
                <a:solidFill>
                  <a:srgbClr val="000000"/>
                </a:solidFill>
                <a:effectLst/>
                <a:latin typeface="Calibri" panose="020F0502020204030204" pitchFamily="34" charset="0"/>
              </a:rPr>
              <a:t>including IV fluids given and pain relief.</a:t>
            </a:r>
            <a:endParaRPr lang="en-NZ"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543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NZ" sz="1800" b="0" i="0">
                <a:solidFill>
                  <a:srgbClr val="000000"/>
                </a:solidFill>
                <a:effectLst/>
                <a:latin typeface="Calibri" panose="020F0502020204030204" pitchFamily="34" charset="0"/>
              </a:rPr>
              <a:t>Remember the goal of initial assessment is to manage CABCDE and identify life-threatening conditions. The goal of acute management is to prevent secondary injury from poor oxygenation and decreased perfusion, control pain and plan ongoing care.  </a:t>
            </a:r>
            <a:endParaRPr lang="en-US" sz="1200" b="0" i="0" u="none" strike="noStrike" cap="none">
              <a:solidFill>
                <a:schemeClr val="dk1"/>
              </a:solidFill>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68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a:solidFill>
                  <a:srgbClr val="000000"/>
                </a:solidFill>
                <a:effectLst/>
                <a:latin typeface="Calibri" panose="020F0502020204030204" pitchFamily="34" charset="0"/>
              </a:rPr>
              <a:t>In this presentation, we have covered: the trauma primary survey approach for conflict trauma, the signs and symptoms of acute life-and limb-threatening conditions resulting from burn injury, and critical CABCDE actions for acute life-threatening conditions resulting from burn injury. This is the end of the Burn Injury module. </a:t>
            </a:r>
            <a:endParaRPr lang="en-US"/>
          </a:p>
        </p:txBody>
      </p:sp>
      <p:sp>
        <p:nvSpPr>
          <p:cNvPr id="4" name="Slide Number Placeholder 3"/>
          <p:cNvSpPr>
            <a:spLocks noGrp="1"/>
          </p:cNvSpPr>
          <p:nvPr>
            <p:ph type="sldNum" sz="quarter" idx="5"/>
          </p:nvPr>
        </p:nvSpPr>
        <p:spPr/>
        <p:txBody>
          <a:bodyPr/>
          <a:lstStyle/>
          <a:p>
            <a:fld id="{E77D51AC-D752-3941-A409-509C60B45285}" type="slidenum">
              <a:rPr lang="en-US" smtClean="0"/>
              <a:t>18</a:t>
            </a:fld>
            <a:endParaRPr lang="en-US"/>
          </a:p>
        </p:txBody>
      </p:sp>
    </p:spTree>
    <p:extLst>
      <p:ext uri="{BB962C8B-B14F-4D97-AF65-F5344CB8AC3E}">
        <p14:creationId xmlns:p14="http://schemas.microsoft.com/office/powerpoint/2010/main" val="82678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dirty="0">
                <a:solidFill>
                  <a:srgbClr val="000000"/>
                </a:solidFill>
                <a:effectLst/>
                <a:latin typeface="Calibri" panose="020F0502020204030204" pitchFamily="34" charset="0"/>
              </a:rPr>
              <a:t>By the end of this presentation, you will be able to: describe the trauma primary survey approach for conflict trauma, identify signs and symptoms of acute life-threatening conditions caused by burn injuries, and identify critical CABCDE actions for burn injuries. </a:t>
            </a:r>
            <a:endParaRPr lang="en-US" dirty="0"/>
          </a:p>
        </p:txBody>
      </p:sp>
      <p:sp>
        <p:nvSpPr>
          <p:cNvPr id="4" name="Slide Number Placeholder 3"/>
          <p:cNvSpPr>
            <a:spLocks noGrp="1"/>
          </p:cNvSpPr>
          <p:nvPr>
            <p:ph type="sldNum" sz="quarter" idx="5"/>
          </p:nvPr>
        </p:nvSpPr>
        <p:spPr/>
        <p:txBody>
          <a:bodyPr/>
          <a:lstStyle/>
          <a:p>
            <a:fld id="{E77D51AC-D752-3941-A409-509C60B45285}" type="slidenum">
              <a:rPr lang="en-US" smtClean="0"/>
              <a:t>2</a:t>
            </a:fld>
            <a:endParaRPr lang="en-US"/>
          </a:p>
        </p:txBody>
      </p:sp>
    </p:spTree>
    <p:extLst>
      <p:ext uri="{BB962C8B-B14F-4D97-AF65-F5344CB8AC3E}">
        <p14:creationId xmlns:p14="http://schemas.microsoft.com/office/powerpoint/2010/main" val="50344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rtl="0" fontAlgn="base"/>
            <a:r>
              <a:rPr lang="en-GB" sz="1800" b="0" i="0" u="none" strike="noStrike">
                <a:solidFill>
                  <a:srgbClr val="000000"/>
                </a:solidFill>
                <a:effectLst/>
                <a:latin typeface="Calibri" panose="020F0502020204030204" pitchFamily="34" charset="0"/>
              </a:rPr>
              <a:t>Burns from fires, or flame burns, are the most common type of burn injury. </a:t>
            </a:r>
            <a:r>
              <a:rPr lang="en-GB" sz="1800" b="0" i="1" u="none" strike="noStrike">
                <a:solidFill>
                  <a:srgbClr val="000000"/>
                </a:solidFill>
                <a:effectLst/>
                <a:latin typeface="Calibri" panose="020F0502020204030204" pitchFamily="34" charset="0"/>
              </a:rPr>
              <a:t>Burns can occur in conflict situations from direct exposure to explosions or fire. </a:t>
            </a:r>
            <a:r>
              <a:rPr lang="en-GB" sz="1800" b="0" i="0" u="none" strike="noStrike">
                <a:solidFill>
                  <a:srgbClr val="000000"/>
                </a:solidFill>
                <a:effectLst/>
                <a:latin typeface="Calibri" panose="020F0502020204030204" pitchFamily="34" charset="0"/>
              </a:rPr>
              <a:t>A history of flame burn in an enclosed space can also suggest an inhalation or airway injury. Electrical burn injuries can be caused by high-voltage sources. This may happen during conflict e.g., if overhead electrical wires are damaged. </a:t>
            </a:r>
            <a:r>
              <a:rPr lang="en-GB" sz="1800" b="0" i="1" u="none" strike="noStrike">
                <a:solidFill>
                  <a:srgbClr val="000000"/>
                </a:solidFill>
                <a:effectLst/>
                <a:latin typeface="Calibri" panose="020F0502020204030204" pitchFamily="34" charset="0"/>
              </a:rPr>
              <a:t>Note, burns from chemical or radiological exposures are not included in this module.</a:t>
            </a:r>
            <a:r>
              <a:rPr lang="en-GB" sz="1800" b="0" i="0" u="none" strike="noStrike">
                <a:solidFill>
                  <a:srgbClr val="000000"/>
                </a:solidFill>
                <a:effectLst/>
                <a:latin typeface="Calibri" panose="020F0502020204030204" pitchFamily="34" charset="0"/>
              </a:rPr>
              <a:t> </a:t>
            </a:r>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u="none" strike="noStrike">
                <a:solidFill>
                  <a:srgbClr val="000000"/>
                </a:solidFill>
                <a:effectLst/>
                <a:latin typeface="Calibri" panose="020F0502020204030204" pitchFamily="34" charset="0"/>
              </a:rPr>
              <a:t>Patients with burns may have sustained additional trauma e.g., blast injury, penetrating injury, or falls. </a:t>
            </a:r>
            <a:r>
              <a:rPr lang="en-GB" sz="1800" b="0" i="0">
                <a:solidFill>
                  <a:srgbClr val="000000"/>
                </a:solidFill>
                <a:effectLst/>
                <a:latin typeface="Calibri" panose="020F0502020204030204" pitchFamily="34" charset="0"/>
              </a:rPr>
              <a:t>In order to identify and manage acute, life-threatening injuries, a systematic CABCDE approach is required for all patients with burn injuries. </a:t>
            </a:r>
            <a:endParaRPr lang="en-GB" b="0" i="0">
              <a:solidFill>
                <a:srgbClr val="000000"/>
              </a:solidFill>
              <a:effectLst/>
              <a:latin typeface="Segoe UI" panose="020B0502040204020203" pitchFamily="34" charset="0"/>
            </a:endParaRPr>
          </a:p>
        </p:txBody>
      </p:sp>
      <p:sp>
        <p:nvSpPr>
          <p:cNvPr id="131" name="Google Shape;1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13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NZ" sz="1800" b="0" i="0" dirty="0">
                <a:solidFill>
                  <a:srgbClr val="000000"/>
                </a:solidFill>
                <a:effectLst/>
                <a:latin typeface="Calibri" panose="020F0502020204030204" pitchFamily="34" charset="0"/>
              </a:rPr>
              <a:t>These life-threatening conditions may be caused by burn injury. Let’s look at each element of ABCDE.  For A, there may be obstruction by a foreign body, or swelling of burned tissue. For B, there may be inhalational injury or circumferential burns to the chest or abdomen. For C there may be cardiac arrest or shock from hypovolaemia.  For D, there may be altered mental status fr</a:t>
            </a:r>
            <a:r>
              <a:rPr lang="en-NZ" sz="1800" b="0" i="1" dirty="0">
                <a:solidFill>
                  <a:srgbClr val="000000"/>
                </a:solidFill>
                <a:effectLst/>
                <a:latin typeface="Calibri" panose="020F0502020204030204" pitchFamily="34" charset="0"/>
              </a:rPr>
              <a:t>om hypoxia, poor perfusion or</a:t>
            </a:r>
            <a:r>
              <a:rPr lang="en-NZ" sz="1800" b="0" i="0" dirty="0">
                <a:solidFill>
                  <a:srgbClr val="000000"/>
                </a:solidFill>
                <a:effectLst/>
                <a:latin typeface="Calibri" panose="020F0502020204030204" pitchFamily="34" charset="0"/>
              </a:rPr>
              <a:t> toxic exposure.  </a:t>
            </a:r>
            <a:r>
              <a:rPr lang="en-NZ" sz="1800" b="0" i="1" dirty="0">
                <a:solidFill>
                  <a:srgbClr val="000000"/>
                </a:solidFill>
                <a:effectLst/>
                <a:latin typeface="Calibri" panose="020F0502020204030204" pitchFamily="34" charset="0"/>
              </a:rPr>
              <a:t>For E, a high surface area of burns can be life-threatening.</a:t>
            </a:r>
            <a:r>
              <a:rPr lang="en-NZ" sz="1800" b="0" i="0" dirty="0">
                <a:solidFill>
                  <a:srgbClr val="000000"/>
                </a:solidFill>
                <a:effectLst/>
                <a:latin typeface="Calibri" panose="020F0502020204030204" pitchFamily="34" charset="0"/>
              </a:rPr>
              <a:t> Remember there may be more than one life-threatening condition. Patients can sustain significant trauma trying to escape a fire. Always look for hidden trauma in burns patients. </a:t>
            </a:r>
            <a:r>
              <a:rPr lang="en-NZ" sz="1800" b="0" i="1" dirty="0">
                <a:solidFill>
                  <a:srgbClr val="000000"/>
                </a:solidFill>
                <a:effectLst/>
                <a:latin typeface="Calibri" panose="020F0502020204030204" pitchFamily="34" charset="0"/>
              </a:rPr>
              <a:t>You can revise the assessment and management of these conditions in the core BEC course modules.</a:t>
            </a:r>
            <a:r>
              <a:rPr lang="en-NZ" sz="1800" b="0" i="0"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97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dirty="0">
                <a:solidFill>
                  <a:srgbClr val="000000"/>
                </a:solidFill>
                <a:effectLst/>
                <a:latin typeface="Calibri" panose="020F0502020204030204" pitchFamily="34" charset="0"/>
              </a:rPr>
              <a:t>Remember, people who initially appear uninjured may have hidden, life-threatening problems such as internal bleeding. It is very important to reassess trauma patients frequently using the primary survey. Vital signs should be checked at the end of the primary survey, </a:t>
            </a:r>
            <a:r>
              <a:rPr lang="en-US" sz="1800" b="0" i="1" dirty="0">
                <a:solidFill>
                  <a:srgbClr val="000000"/>
                </a:solidFill>
                <a:effectLst/>
                <a:latin typeface="Calibri" panose="020F0502020204030204" pitchFamily="34" charset="0"/>
              </a:rPr>
              <a:t>if not already done,</a:t>
            </a:r>
            <a:r>
              <a:rPr lang="en-US" sz="1800" b="0" i="0" dirty="0">
                <a:solidFill>
                  <a:srgbClr val="000000"/>
                </a:solidFill>
                <a:effectLst/>
                <a:latin typeface="Calibri" panose="020F0502020204030204" pitchFamily="34" charset="0"/>
              </a:rPr>
              <a:t> but do not delay interventions for vital signs. If you find a problem with any of the CABCDE elements, you must stop, correct the problem and then go back to the beginning and reassess CABCDE again. </a:t>
            </a:r>
            <a:endParaRPr dirty="0"/>
          </a:p>
          <a:p>
            <a:pPr marL="0" lvl="0" indent="0" algn="l" rtl="0">
              <a:lnSpc>
                <a:spcPct val="100000"/>
              </a:lnSpc>
              <a:spcBef>
                <a:spcPts val="0"/>
              </a:spcBef>
              <a:spcAft>
                <a:spcPts val="0"/>
              </a:spcAft>
              <a:buSzPts val="1400"/>
              <a:buNone/>
            </a:pPr>
            <a:endParaRPr dirty="0"/>
          </a:p>
        </p:txBody>
      </p:sp>
      <p:sp>
        <p:nvSpPr>
          <p:cNvPr id="102" name="Google Shape;10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u="none" strike="noStrike">
                <a:solidFill>
                  <a:srgbClr val="000000"/>
                </a:solidFill>
                <a:effectLst/>
                <a:latin typeface="Calibri" panose="020F0502020204030204" pitchFamily="34" charset="0"/>
              </a:rPr>
              <a:t>Now we will look at the assessment and management of burns.</a:t>
            </a:r>
            <a:r>
              <a:rPr lang="en-NZ" sz="1800" b="0" i="0">
                <a:solidFill>
                  <a:srgbClr val="000000"/>
                </a:solidFill>
                <a:effectLst/>
                <a:latin typeface="Calibri" panose="020F0502020204030204" pitchFamily="34" charset="0"/>
              </a:rPr>
              <a:t> </a:t>
            </a:r>
            <a:endParaRPr lang="en-NZ" kern="100">
              <a:effectLst/>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7464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dirty="0">
                <a:solidFill>
                  <a:srgbClr val="000000"/>
                </a:solidFill>
                <a:effectLst/>
                <a:latin typeface="Calibri" panose="020F0502020204030204" pitchFamily="34" charset="0"/>
              </a:rPr>
              <a:t>Airway burns and inhalational injury are life-threatening conditions. Check for burns to the head and neck, look for colour change, blisters and swelling. Look, listen and feel for signs of inhalation injury including soot (ash) or singed (burned) nasal </a:t>
            </a:r>
            <a:r>
              <a:rPr lang="en-NZ" sz="1800" b="0" i="1" dirty="0">
                <a:solidFill>
                  <a:srgbClr val="000000"/>
                </a:solidFill>
                <a:effectLst/>
                <a:latin typeface="Calibri" panose="020F0502020204030204" pitchFamily="34" charset="0"/>
              </a:rPr>
              <a:t>and facial hairs</a:t>
            </a:r>
            <a:r>
              <a:rPr lang="en-NZ" sz="1800" b="0" i="0" dirty="0">
                <a:solidFill>
                  <a:srgbClr val="000000"/>
                </a:solidFill>
                <a:effectLst/>
                <a:latin typeface="Calibri" panose="020F0502020204030204" pitchFamily="34" charset="0"/>
              </a:rPr>
              <a:t>, swelling to lips or mouth and voice changes. </a:t>
            </a:r>
            <a:r>
              <a:rPr lang="en-NZ" sz="1800" b="0" i="1" dirty="0">
                <a:solidFill>
                  <a:srgbClr val="000000"/>
                </a:solidFill>
                <a:effectLst/>
                <a:latin typeface="Calibri" panose="020F0502020204030204" pitchFamily="34" charset="0"/>
              </a:rPr>
              <a:t>Stridor may be heard. </a:t>
            </a:r>
            <a:r>
              <a:rPr lang="en-NZ" sz="1800" b="0" i="0" dirty="0">
                <a:solidFill>
                  <a:srgbClr val="000000"/>
                </a:solidFill>
                <a:effectLst/>
                <a:latin typeface="Calibri" panose="020F0502020204030204" pitchFamily="34" charset="0"/>
              </a:rPr>
              <a:t> </a:t>
            </a:r>
            <a:r>
              <a:rPr lang="en-US" sz="1800" dirty="0">
                <a:solidFill>
                  <a:schemeClr val="tx1"/>
                </a:solidFill>
                <a:latin typeface="Atkinson Hyperlegible" pitchFamily="2" charset="0"/>
                <a:ea typeface="Source Sans Pro"/>
                <a:cs typeface="Roboto"/>
              </a:rPr>
              <a:t>If signs of airway burns and/or inhalation injury </a:t>
            </a:r>
            <a:r>
              <a:rPr lang="en-US" sz="1800" dirty="0">
                <a:solidFill>
                  <a:schemeClr val="tx1"/>
                </a:solidFill>
                <a:latin typeface="Atkinson Hyperlegible" pitchFamily="2" charset="0"/>
                <a:ea typeface="Source Sans Pro"/>
                <a:cs typeface="Roboto"/>
                <a:sym typeface="Wingdings" panose="05000000000000000000" pitchFamily="2" charset="2"/>
              </a:rPr>
              <a:t> give OXYGEN</a:t>
            </a:r>
          </a:p>
          <a:p>
            <a:endParaRPr lang="en-US" sz="1800" dirty="0">
              <a:solidFill>
                <a:schemeClr val="tx1"/>
              </a:solidFill>
              <a:latin typeface="Atkinson Hyperlegible" pitchFamily="2" charset="0"/>
              <a:ea typeface="Source Sans Pro"/>
              <a:cs typeface="Roboto"/>
              <a:sym typeface="Wingdings" panose="05000000000000000000" pitchFamily="2" charset="2"/>
            </a:endParaRPr>
          </a:p>
          <a:p>
            <a:r>
              <a:rPr lang="en-US" sz="1800" dirty="0">
                <a:solidFill>
                  <a:schemeClr val="tx1"/>
                </a:solidFill>
                <a:latin typeface="Atkinson Hyperlegible" pitchFamily="2" charset="0"/>
                <a:ea typeface="Source Sans Pro"/>
                <a:cs typeface="Roboto"/>
                <a:sym typeface="Wingdings" panose="05000000000000000000" pitchFamily="2" charset="2"/>
              </a:rPr>
              <a:t>If airway obstruction, first perform head-tilt/chin lift (if no trauma) or jaw thrust if trauma is suspected. </a:t>
            </a:r>
            <a:r>
              <a:rPr lang="en-US" sz="1800" u="none" strike="noStrike" cap="none" dirty="0">
                <a:latin typeface="Atkinson Hyperlegible" pitchFamily="2" charset="0"/>
              </a:rPr>
              <a:t>Place oral/nasal airway if necessary to maintain the airway (avoid NASAL AIRWAY in facial trauma). </a:t>
            </a:r>
            <a:r>
              <a:rPr lang="en-US" sz="1800" b="1" dirty="0">
                <a:solidFill>
                  <a:schemeClr val="accent1">
                    <a:lumMod val="50000"/>
                  </a:schemeClr>
                </a:solidFill>
                <a:latin typeface="Atkinson Hyperlegible" pitchFamily="2" charset="0"/>
                <a:ea typeface="Source Sans Pro"/>
                <a:cs typeface="Roboto"/>
              </a:rPr>
              <a:t>Plan</a:t>
            </a:r>
            <a:r>
              <a:rPr lang="en-US" sz="1800" b="1" baseline="0" dirty="0">
                <a:solidFill>
                  <a:schemeClr val="accent1">
                    <a:lumMod val="50000"/>
                  </a:schemeClr>
                </a:solidFill>
                <a:latin typeface="Atkinson Hyperlegible" pitchFamily="2" charset="0"/>
                <a:ea typeface="Source Sans Pro"/>
                <a:cs typeface="Roboto"/>
              </a:rPr>
              <a:t> for rapid HANDOVER/TRANSFER to an advanced provider </a:t>
            </a:r>
            <a:r>
              <a:rPr lang="en-GB" sz="1800" b="1" dirty="0">
                <a:solidFill>
                  <a:schemeClr val="accent1">
                    <a:lumMod val="50000"/>
                  </a:schemeClr>
                </a:solidFill>
              </a:rPr>
              <a:t>capable of advanced airway management.</a:t>
            </a:r>
            <a:r>
              <a:rPr lang="en-US" sz="1800" b="1" baseline="0" dirty="0">
                <a:solidFill>
                  <a:schemeClr val="accent1">
                    <a:lumMod val="50000"/>
                  </a:schemeClr>
                </a:solidFill>
                <a:latin typeface="Atkinson Hyperlegible" pitchFamily="2" charset="0"/>
                <a:ea typeface="Source Sans Pro"/>
                <a:cs typeface="Roboto"/>
              </a:rPr>
              <a:t>. </a:t>
            </a:r>
            <a:r>
              <a:rPr lang="en-US" sz="1800" dirty="0">
                <a:solidFill>
                  <a:schemeClr val="tx1"/>
                </a:solidFill>
                <a:latin typeface="Atkinson Hyperlegible" pitchFamily="2" charset="0"/>
                <a:ea typeface="Source Sans Pro"/>
                <a:cs typeface="Roboto"/>
              </a:rPr>
              <a:t>Monitor closely as progressive swelling in the airway can lead rapidly to obstruction.</a:t>
            </a:r>
          </a:p>
          <a:p>
            <a:endParaRPr lang="en-NZ" sz="1800" b="0" i="0" dirty="0">
              <a:solidFill>
                <a:srgbClr val="000000"/>
              </a:solidFill>
              <a:effectLst/>
              <a:latin typeface="Calibri" panose="020F0502020204030204" pitchFamily="34"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7</a:t>
            </a:fld>
            <a:endParaRPr lang="en-US"/>
          </a:p>
        </p:txBody>
      </p:sp>
    </p:spTree>
    <p:extLst>
      <p:ext uri="{BB962C8B-B14F-4D97-AF65-F5344CB8AC3E}">
        <p14:creationId xmlns:p14="http://schemas.microsoft.com/office/powerpoint/2010/main" val="186709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a:solidFill>
                  <a:srgbClr val="000000"/>
                </a:solidFill>
                <a:effectLst/>
                <a:latin typeface="Calibri" panose="020F0502020204030204" pitchFamily="34" charset="0"/>
              </a:rPr>
              <a:t>Burned skin colour can range from pink, red, pale or black depending on the depth of the burn. Signs of inhalation injury include soot (ash), or singed (burned) nasal and facial hairs, swelling to the lips or mouth, and voice changes. Stridor is a late sign of airway swelling. For management, monitor closely for airway obstruction. Remove all jewellery as burned areas can swell quickly. Give IV fluids according to the burn area and depth. Give tetanus vaccination,</a:t>
            </a:r>
            <a:r>
              <a:rPr lang="en-NZ" sz="1800" b="0" i="1">
                <a:solidFill>
                  <a:srgbClr val="000000"/>
                </a:solidFill>
                <a:effectLst/>
                <a:latin typeface="Calibri" panose="020F0502020204030204" pitchFamily="34" charset="0"/>
              </a:rPr>
              <a:t> </a:t>
            </a:r>
            <a:r>
              <a:rPr lang="en-NZ" sz="1800" b="0" i="0">
                <a:solidFill>
                  <a:srgbClr val="000000"/>
                </a:solidFill>
                <a:effectLst/>
                <a:latin typeface="Calibri" panose="020F0502020204030204" pitchFamily="34" charset="0"/>
              </a:rPr>
              <a:t>give pain relief and clean and dress all wounds carefully. Burns are high risk for infection. Plan for handover/transfer if any of the following are present: serious burns to &gt; 15% of the body, burns to the hands, face, groin, joints of circumferential burns, inhalation injury, burns with other trauma, burns in the very young or elderly, or if significant pre-burn illness such as diabetes. </a:t>
            </a:r>
            <a:endParaRPr lang="en-NZ"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8</a:t>
            </a:fld>
            <a:endParaRPr lang="en-US"/>
          </a:p>
        </p:txBody>
      </p:sp>
    </p:spTree>
    <p:extLst>
      <p:ext uri="{BB962C8B-B14F-4D97-AF65-F5344CB8AC3E}">
        <p14:creationId xmlns:p14="http://schemas.microsoft.com/office/powerpoint/2010/main" val="342797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dirty="0">
                <a:solidFill>
                  <a:srgbClr val="000000"/>
                </a:solidFill>
                <a:effectLst/>
                <a:latin typeface="Calibri" panose="020F0502020204030204" pitchFamily="34" charset="0"/>
              </a:rPr>
              <a:t>The depth of the burn can be assessed by the skin findings. Superficial burns are painful, and red or pink or colour. The skin is intact with no blisters. When pressed, the skin is pink with </a:t>
            </a:r>
            <a:r>
              <a:rPr lang="en-NZ" sz="1800" b="0" i="1" dirty="0">
                <a:solidFill>
                  <a:srgbClr val="000000"/>
                </a:solidFill>
                <a:effectLst/>
                <a:latin typeface="Calibri" panose="020F0502020204030204" pitchFamily="34" charset="0"/>
              </a:rPr>
              <a:t>quick </a:t>
            </a:r>
            <a:r>
              <a:rPr lang="en-NZ" sz="1800" b="0" i="0" dirty="0">
                <a:solidFill>
                  <a:srgbClr val="000000"/>
                </a:solidFill>
                <a:effectLst/>
                <a:latin typeface="Calibri" panose="020F0502020204030204" pitchFamily="34" charset="0"/>
              </a:rPr>
              <a:t>capillary refill.  </a:t>
            </a:r>
            <a:endParaRPr lang="en-NZ" b="0" i="0" dirty="0">
              <a:solidFill>
                <a:srgbClr val="000000"/>
              </a:solidFill>
              <a:effectLst/>
              <a:latin typeface="Segoe UI" panose="020B0502040204020203" pitchFamily="34" charset="0"/>
            </a:endParaRPr>
          </a:p>
          <a:p>
            <a:pPr algn="l" rtl="0" fontAlgn="base"/>
            <a:r>
              <a:rPr lang="en-NZ" sz="1800" b="0" i="0" dirty="0">
                <a:solidFill>
                  <a:srgbClr val="000000"/>
                </a:solidFill>
                <a:effectLst/>
                <a:latin typeface="Calibri" panose="020F0502020204030204" pitchFamily="34" charset="0"/>
              </a:rPr>
              <a:t>Partial thickness burns are painful, and red or mottled red colour. There are intact or broken blisters, and the skin can look wet. When pressed, the skin may temporarily turn white then the red colour returns.  Full thickness burns extend deep through the skin. The appearance is white or block, and the skin feels leathery and dry. There is no sensation, and when pressed, no change in colour. </a:t>
            </a:r>
            <a:r>
              <a:rPr lang="en-NZ" sz="1800" b="0" i="1" dirty="0">
                <a:solidFill>
                  <a:srgbClr val="000000"/>
                </a:solidFill>
                <a:effectLst/>
                <a:latin typeface="Calibri" panose="020F0502020204030204" pitchFamily="34" charset="0"/>
              </a:rPr>
              <a:t>Patients may present with a mixture of different burn depths.</a:t>
            </a:r>
            <a:r>
              <a:rPr lang="en-NZ" sz="1800" b="0" i="0" dirty="0">
                <a:solidFill>
                  <a:srgbClr val="000000"/>
                </a:solidFill>
                <a:effectLst/>
                <a:latin typeface="Calibri" panose="020F0502020204030204" pitchFamily="34" charset="0"/>
              </a:rPr>
              <a:t> </a:t>
            </a:r>
            <a:endParaRPr lang="en-NZ"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562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20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63284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sp>
        <p:nvSpPr>
          <p:cNvPr id="76" name="Google Shape;76;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6" name="Google Shape;96;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5"/>
          <p:cNvSpPr>
            <a:spLocks noGrp="1"/>
          </p:cNvSpPr>
          <p:nvPr>
            <p:ph type="pic" idx="2"/>
          </p:nvPr>
        </p:nvSpPr>
        <p:spPr>
          <a:xfrm>
            <a:off x="5183188" y="987425"/>
            <a:ext cx="6172200" cy="4873625"/>
          </a:xfrm>
          <a:prstGeom prst="rect">
            <a:avLst/>
          </a:prstGeom>
          <a:noFill/>
          <a:ln>
            <a:noFill/>
          </a:ln>
        </p:spPr>
      </p:sp>
      <p:sp>
        <p:nvSpPr>
          <p:cNvPr id="103" name="Google Shape;103;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 name="Google Shape;10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4" name="Google Shape;1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6" name="Google Shape;14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9" name="Google Shape;159;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1" name="Google Shape;161;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2" name="Google Shape;172;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3" name="Google Shape;17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6"/>
        <p:cNvGrpSpPr/>
        <p:nvPr/>
      </p:nvGrpSpPr>
      <p:grpSpPr>
        <a:xfrm>
          <a:off x="0" y="0"/>
          <a:ext cx="0" cy="0"/>
          <a:chOff x="0" y="0"/>
          <a:chExt cx="0" cy="0"/>
        </a:xfrm>
      </p:grpSpPr>
      <p:sp>
        <p:nvSpPr>
          <p:cNvPr id="177" name="Google Shape;177;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36"/>
          <p:cNvSpPr>
            <a:spLocks noGrp="1"/>
          </p:cNvSpPr>
          <p:nvPr>
            <p:ph type="pic" idx="2"/>
          </p:nvPr>
        </p:nvSpPr>
        <p:spPr>
          <a:xfrm>
            <a:off x="5183188" y="987425"/>
            <a:ext cx="6172200" cy="4873625"/>
          </a:xfrm>
          <a:prstGeom prst="rect">
            <a:avLst/>
          </a:prstGeom>
          <a:noFill/>
          <a:ln>
            <a:noFill/>
          </a:ln>
        </p:spPr>
      </p:sp>
      <p:sp>
        <p:nvSpPr>
          <p:cNvPr id="179" name="Google Shape;179;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0" name="Google Shape;18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a:spLocks noGrp="1"/>
          </p:cNvSpPr>
          <p:nvPr>
            <p:ph type="pic" idx="2"/>
          </p:nvPr>
        </p:nvSpPr>
        <p:spPr>
          <a:xfrm>
            <a:off x="5183188" y="987425"/>
            <a:ext cx="6172200" cy="4873625"/>
          </a:xfrm>
          <a:prstGeom prst="rect">
            <a:avLst/>
          </a:prstGeom>
          <a:noFill/>
          <a:ln>
            <a:noFill/>
          </a:ln>
        </p:spPr>
      </p:sp>
      <p:sp>
        <p:nvSpPr>
          <p:cNvPr id="48" name="Google Shape;4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2"/>
          <p:cNvPicPr preferRelativeResize="0"/>
          <p:nvPr/>
        </p:nvPicPr>
        <p:blipFill rotWithShape="1">
          <a:blip r:embed="rId12">
            <a:alphaModFix/>
          </a:blip>
          <a:srcRect/>
          <a:stretch/>
        </p:blipFill>
        <p:spPr>
          <a:xfrm>
            <a:off x="9785037" y="150149"/>
            <a:ext cx="2200275" cy="714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71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7" name="Google Shape;67;p16"/>
          <p:cNvPicPr preferRelativeResize="0"/>
          <p:nvPr/>
        </p:nvPicPr>
        <p:blipFill rotWithShape="1">
          <a:blip r:embed="rId13">
            <a:alphaModFix/>
          </a:blip>
          <a:srcRect/>
          <a:stretch/>
        </p:blipFill>
        <p:spPr>
          <a:xfrm>
            <a:off x="9785037" y="150149"/>
            <a:ext cx="2200275" cy="714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19"/>
          <p:cNvPicPr preferRelativeResize="0"/>
          <p:nvPr/>
        </p:nvPicPr>
        <p:blipFill rotWithShape="1">
          <a:blip r:embed="rId13">
            <a:alphaModFix/>
          </a:blip>
          <a:srcRect/>
          <a:stretch/>
        </p:blipFill>
        <p:spPr>
          <a:xfrm>
            <a:off x="9841841" y="133524"/>
            <a:ext cx="2200275" cy="714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9271EB-2C51-312B-A5BA-0AE9EF1E6FBE}"/>
              </a:ext>
            </a:extLst>
          </p:cNvPr>
          <p:cNvSpPr>
            <a:spLocks noGrp="1"/>
          </p:cNvSpPr>
          <p:nvPr>
            <p:ph type="ctrTitle"/>
          </p:nvPr>
        </p:nvSpPr>
        <p:spPr>
          <a:xfrm>
            <a:off x="457199" y="571499"/>
            <a:ext cx="7369489" cy="1913382"/>
          </a:xfrm>
        </p:spPr>
        <p:txBody>
          <a:bodyPr>
            <a:normAutofit/>
          </a:bodyPr>
          <a:lstStyle/>
          <a:p>
            <a:r>
              <a:rPr lang="en-GB" sz="4000" b="1" dirty="0">
                <a:solidFill>
                  <a:schemeClr val="bg1"/>
                </a:solidFill>
                <a:latin typeface="Atkinson Hyperlegible" pitchFamily="2" charset="0"/>
                <a:cs typeface="Calibri" panose="020F0502020204030204" pitchFamily="34" charset="0"/>
              </a:rPr>
              <a:t>Basic Emergency Care</a:t>
            </a:r>
            <a:br>
              <a:rPr lang="en-GB" i="0" u="none" strike="noStrike" dirty="0">
                <a:solidFill>
                  <a:schemeClr val="bg1"/>
                </a:solidFill>
                <a:effectLst/>
                <a:latin typeface="Atkinson Hyperlegible" pitchFamily="2" charset="0"/>
              </a:rPr>
            </a:br>
            <a:r>
              <a:rPr lang="en-GB" sz="2400" i="0" u="none" strike="noStrike" dirty="0">
                <a:solidFill>
                  <a:schemeClr val="bg1"/>
                </a:solidFill>
                <a:effectLst/>
                <a:latin typeface="Atkinson Hyperlegible" pitchFamily="2" charset="0"/>
              </a:rPr>
              <a:t>Approach to the acutely ill and injured</a:t>
            </a:r>
            <a:endParaRPr lang="en-GB" dirty="0">
              <a:solidFill>
                <a:schemeClr val="bg1"/>
              </a:solidFill>
              <a:latin typeface="Atkinson Hyperlegible" pitchFamily="2" charset="0"/>
            </a:endParaRPr>
          </a:p>
        </p:txBody>
      </p:sp>
      <p:pic>
        <p:nvPicPr>
          <p:cNvPr id="2" name="Picture 1" descr="A picture containing text&#10;&#10;Description automatically generated">
            <a:extLst>
              <a:ext uri="{FF2B5EF4-FFF2-40B4-BE49-F238E27FC236}">
                <a16:creationId xmlns:a16="http://schemas.microsoft.com/office/drawing/2014/main" id="{A2F76F27-3983-F734-BA92-632E0BFA3636}"/>
              </a:ext>
            </a:extLst>
          </p:cNvPr>
          <p:cNvPicPr>
            <a:picLocks noChangeAspect="1"/>
          </p:cNvPicPr>
          <p:nvPr/>
        </p:nvPicPr>
        <p:blipFill rotWithShape="1">
          <a:blip r:embed="rId3"/>
          <a:srcRect l="10918" b="12173"/>
          <a:stretch/>
        </p:blipFill>
        <p:spPr>
          <a:xfrm>
            <a:off x="7300211" y="-1"/>
            <a:ext cx="4919810" cy="6858001"/>
          </a:xfrm>
          <a:prstGeom prst="rect">
            <a:avLst/>
          </a:prstGeom>
        </p:spPr>
      </p:pic>
      <p:sp>
        <p:nvSpPr>
          <p:cNvPr id="8" name="Subtitle 7">
            <a:extLst>
              <a:ext uri="{FF2B5EF4-FFF2-40B4-BE49-F238E27FC236}">
                <a16:creationId xmlns:a16="http://schemas.microsoft.com/office/drawing/2014/main" id="{CDDFEA53-3764-74AE-EA25-12FECCF64080}"/>
              </a:ext>
            </a:extLst>
          </p:cNvPr>
          <p:cNvSpPr>
            <a:spLocks noGrp="1"/>
          </p:cNvSpPr>
          <p:nvPr>
            <p:ph type="subTitle" idx="1"/>
          </p:nvPr>
        </p:nvSpPr>
        <p:spPr>
          <a:xfrm>
            <a:off x="345797" y="3186545"/>
            <a:ext cx="7592292" cy="1655762"/>
          </a:xfrm>
        </p:spPr>
        <p:txBody>
          <a:bodyPr>
            <a:normAutofit/>
          </a:bodyPr>
          <a:lstStyle/>
          <a:p>
            <a:r>
              <a:rPr lang="en-GB" sz="2800" b="1" dirty="0">
                <a:latin typeface="Atkinson Hyperlegible" pitchFamily="2" charset="0"/>
              </a:rPr>
              <a:t>Conflict Related Injury module</a:t>
            </a:r>
          </a:p>
          <a:p>
            <a:endParaRPr lang="en-GB" sz="2800" b="1" dirty="0">
              <a:latin typeface="Atkinson Hyperlegible" pitchFamily="2" charset="0"/>
            </a:endParaRPr>
          </a:p>
          <a:p>
            <a:r>
              <a:rPr lang="en-GB" sz="2800" b="1" i="0" u="none" strike="noStrike" dirty="0">
                <a:solidFill>
                  <a:srgbClr val="FFFFFF"/>
                </a:solidFill>
                <a:effectLst/>
                <a:latin typeface="Atkinson Hyperlegible" pitchFamily="2" charset="77"/>
              </a:rPr>
              <a:t>Burn Injuries</a:t>
            </a:r>
            <a:r>
              <a:rPr lang="en-GB" sz="2800" b="0" i="0" dirty="0">
                <a:solidFill>
                  <a:srgbClr val="FFFFFF"/>
                </a:solidFill>
                <a:effectLst/>
                <a:latin typeface="Atkinson Hyperlegible" pitchFamily="2" charset="77"/>
              </a:rPr>
              <a:t>​</a:t>
            </a:r>
            <a:endParaRPr lang="en-GB" sz="2800" b="1" dirty="0">
              <a:latin typeface="Atkinson Hyperlegible" pitchFamily="2" charset="0"/>
            </a:endParaRPr>
          </a:p>
        </p:txBody>
      </p:sp>
    </p:spTree>
    <p:extLst>
      <p:ext uri="{BB962C8B-B14F-4D97-AF65-F5344CB8AC3E}">
        <p14:creationId xmlns:p14="http://schemas.microsoft.com/office/powerpoint/2010/main" val="175320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83EA-6D9D-E5AE-9845-8D046D575649}"/>
              </a:ext>
            </a:extLst>
          </p:cNvPr>
          <p:cNvSpPr>
            <a:spLocks noGrp="1"/>
          </p:cNvSpPr>
          <p:nvPr>
            <p:ph type="title"/>
          </p:nvPr>
        </p:nvSpPr>
        <p:spPr/>
        <p:txBody>
          <a:bodyPr/>
          <a:lstStyle/>
          <a:p>
            <a:r>
              <a:rPr lang="en-US" dirty="0">
                <a:latin typeface="Atkinson Hyperlegible" pitchFamily="2" charset="0"/>
              </a:rPr>
              <a:t>Burn depth examples</a:t>
            </a:r>
          </a:p>
        </p:txBody>
      </p:sp>
      <p:pic>
        <p:nvPicPr>
          <p:cNvPr id="1026" name="Picture 2">
            <a:extLst>
              <a:ext uri="{FF2B5EF4-FFF2-40B4-BE49-F238E27FC236}">
                <a16:creationId xmlns:a16="http://schemas.microsoft.com/office/drawing/2014/main" id="{DEC9FAB1-6048-9497-F29C-8D17B24B5A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57" t="2939" r="16883" b="3142"/>
          <a:stretch/>
        </p:blipFill>
        <p:spPr bwMode="auto">
          <a:xfrm>
            <a:off x="118516" y="1850557"/>
            <a:ext cx="3279228" cy="3405353"/>
          </a:xfrm>
          <a:prstGeom prst="rect">
            <a:avLst/>
          </a:prstGeom>
          <a:noFill/>
          <a:ln w="28575">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AB1E1C9-1F21-BFBB-1473-41FED7351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1962" y="1797268"/>
            <a:ext cx="3561522" cy="3511933"/>
          </a:xfrm>
          <a:prstGeom prst="rect">
            <a:avLst/>
          </a:prstGeom>
          <a:noFill/>
          <a:ln>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6EA878B-250E-9909-C616-759172259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9747" y="2030091"/>
            <a:ext cx="4950212" cy="30462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6E6840-FC8C-A4C6-B3D9-EB0E12E9850C}"/>
              </a:ext>
            </a:extLst>
          </p:cNvPr>
          <p:cNvSpPr txBox="1"/>
          <p:nvPr/>
        </p:nvSpPr>
        <p:spPr>
          <a:xfrm>
            <a:off x="630194" y="5531919"/>
            <a:ext cx="1906291" cy="369332"/>
          </a:xfrm>
          <a:prstGeom prst="rect">
            <a:avLst/>
          </a:prstGeom>
          <a:noFill/>
        </p:spPr>
        <p:txBody>
          <a:bodyPr wrap="none" rtlCol="0">
            <a:spAutoFit/>
          </a:bodyPr>
          <a:lstStyle/>
          <a:p>
            <a:r>
              <a:rPr lang="en-US" sz="1800" dirty="0">
                <a:latin typeface="Atkinson Hyperlegible" pitchFamily="2" charset="0"/>
              </a:rPr>
              <a:t>Superficial burns</a:t>
            </a:r>
          </a:p>
        </p:txBody>
      </p:sp>
      <p:sp>
        <p:nvSpPr>
          <p:cNvPr id="5" name="TextBox 4">
            <a:extLst>
              <a:ext uri="{FF2B5EF4-FFF2-40B4-BE49-F238E27FC236}">
                <a16:creationId xmlns:a16="http://schemas.microsoft.com/office/drawing/2014/main" id="{9AD5D054-79B3-CE78-4353-282C17547723}"/>
              </a:ext>
            </a:extLst>
          </p:cNvPr>
          <p:cNvSpPr txBox="1"/>
          <p:nvPr/>
        </p:nvSpPr>
        <p:spPr>
          <a:xfrm>
            <a:off x="4909751" y="5531919"/>
            <a:ext cx="2502608" cy="369332"/>
          </a:xfrm>
          <a:prstGeom prst="rect">
            <a:avLst/>
          </a:prstGeom>
          <a:noFill/>
        </p:spPr>
        <p:txBody>
          <a:bodyPr wrap="none" rtlCol="0">
            <a:spAutoFit/>
          </a:bodyPr>
          <a:lstStyle/>
          <a:p>
            <a:r>
              <a:rPr lang="en-US" sz="1800" dirty="0">
                <a:latin typeface="Atkinson Hyperlegible" pitchFamily="2" charset="0"/>
              </a:rPr>
              <a:t>Partial thickness burns</a:t>
            </a:r>
          </a:p>
        </p:txBody>
      </p:sp>
      <p:sp>
        <p:nvSpPr>
          <p:cNvPr id="6" name="TextBox 5">
            <a:extLst>
              <a:ext uri="{FF2B5EF4-FFF2-40B4-BE49-F238E27FC236}">
                <a16:creationId xmlns:a16="http://schemas.microsoft.com/office/drawing/2014/main" id="{FEAF3A29-5E3D-0727-5F8B-EF75866416D5}"/>
              </a:ext>
            </a:extLst>
          </p:cNvPr>
          <p:cNvSpPr txBox="1"/>
          <p:nvPr/>
        </p:nvSpPr>
        <p:spPr>
          <a:xfrm>
            <a:off x="9176951" y="5531919"/>
            <a:ext cx="2206053" cy="369332"/>
          </a:xfrm>
          <a:prstGeom prst="rect">
            <a:avLst/>
          </a:prstGeom>
          <a:noFill/>
        </p:spPr>
        <p:txBody>
          <a:bodyPr wrap="none" lIns="91440" tIns="45720" rIns="91440" bIns="45720" rtlCol="0" anchor="t">
            <a:spAutoFit/>
          </a:bodyPr>
          <a:lstStyle/>
          <a:p>
            <a:r>
              <a:rPr lang="en-US" sz="1800" dirty="0">
                <a:latin typeface="Atkinson Hyperlegible"/>
              </a:rPr>
              <a:t>Full thickness burns</a:t>
            </a:r>
          </a:p>
        </p:txBody>
      </p:sp>
      <p:sp>
        <p:nvSpPr>
          <p:cNvPr id="7" name="TextBox 6">
            <a:extLst>
              <a:ext uri="{FF2B5EF4-FFF2-40B4-BE49-F238E27FC236}">
                <a16:creationId xmlns:a16="http://schemas.microsoft.com/office/drawing/2014/main" id="{2D9DDABD-5DB0-0C10-5DDE-39284332A8AD}"/>
              </a:ext>
            </a:extLst>
          </p:cNvPr>
          <p:cNvSpPr txBox="1"/>
          <p:nvPr/>
        </p:nvSpPr>
        <p:spPr>
          <a:xfrm>
            <a:off x="9070843" y="6448220"/>
            <a:ext cx="3003625" cy="2539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chemeClr val="tx1">
                    <a:lumMod val="50000"/>
                    <a:lumOff val="50000"/>
                  </a:schemeClr>
                </a:solidFill>
                <a:latin typeface="Atkinson Hyperlegible" pitchFamily="2" charset="0"/>
              </a:rPr>
              <a:t>Photos used with permission from </a:t>
            </a:r>
            <a:r>
              <a:rPr lang="en-US" sz="1050" b="1" dirty="0" err="1">
                <a:solidFill>
                  <a:schemeClr val="tx1">
                    <a:lumMod val="50000"/>
                    <a:lumOff val="50000"/>
                  </a:schemeClr>
                </a:solidFill>
                <a:latin typeface="Atkinson Hyperlegible" pitchFamily="2" charset="0"/>
              </a:rPr>
              <a:t>Interburns</a:t>
            </a:r>
            <a:endParaRPr lang="en-US" dirty="0">
              <a:solidFill>
                <a:schemeClr val="tx1">
                  <a:lumMod val="50000"/>
                  <a:lumOff val="50000"/>
                </a:schemeClr>
              </a:solidFill>
              <a:latin typeface="Atkinson Hyperlegible" pitchFamily="2" charset="0"/>
            </a:endParaRPr>
          </a:p>
        </p:txBody>
      </p:sp>
    </p:spTree>
    <p:extLst>
      <p:ext uri="{BB962C8B-B14F-4D97-AF65-F5344CB8AC3E}">
        <p14:creationId xmlns:p14="http://schemas.microsoft.com/office/powerpoint/2010/main" val="4293409844"/>
      </p:ext>
    </p:extLst>
  </p:cSld>
  <p:clrMapOvr>
    <a:masterClrMapping/>
  </p:clrMapOvr>
  <mc:AlternateContent xmlns:mc="http://schemas.openxmlformats.org/markup-compatibility/2006" xmlns:p14="http://schemas.microsoft.com/office/powerpoint/2010/main">
    <mc:Choice Requires="p14">
      <p:transition spd="slow" p14:dur="2000" advTm="7658"/>
    </mc:Choice>
    <mc:Fallback xmlns="">
      <p:transition spd="slow" advTm="765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2" name="Google Shape;262;p9"/>
          <p:cNvPicPr preferRelativeResize="0"/>
          <p:nvPr/>
        </p:nvPicPr>
        <p:blipFill rotWithShape="1">
          <a:blip r:embed="rId3">
            <a:alphaModFix/>
          </a:blip>
          <a:srcRect/>
          <a:stretch/>
        </p:blipFill>
        <p:spPr>
          <a:xfrm>
            <a:off x="8001000" y="1455532"/>
            <a:ext cx="4114632" cy="3888532"/>
          </a:xfrm>
          <a:prstGeom prst="rect">
            <a:avLst/>
          </a:prstGeom>
          <a:noFill/>
          <a:ln>
            <a:noFill/>
          </a:ln>
        </p:spPr>
      </p:pic>
      <p:sp>
        <p:nvSpPr>
          <p:cNvPr id="259" name="Google Shape;259;p9"/>
          <p:cNvSpPr txBox="1"/>
          <p:nvPr/>
        </p:nvSpPr>
        <p:spPr>
          <a:xfrm>
            <a:off x="293514" y="328618"/>
            <a:ext cx="10515600" cy="74245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a:solidFill>
                  <a:schemeClr val="accent1">
                    <a:lumMod val="50000"/>
                  </a:schemeClr>
                </a:solidFill>
                <a:latin typeface="Atkinson Hyperlegible" pitchFamily="2" charset="0"/>
                <a:ea typeface="Calibri"/>
                <a:cs typeface="Calibri"/>
                <a:sym typeface="Calibri"/>
              </a:rPr>
              <a:t>Calculating Burn Area</a:t>
            </a:r>
            <a:endParaRPr>
              <a:solidFill>
                <a:schemeClr val="accent1">
                  <a:lumMod val="50000"/>
                </a:schemeClr>
              </a:solidFill>
              <a:latin typeface="Atkinson Hyperlegible" pitchFamily="2" charset="0"/>
            </a:endParaRPr>
          </a:p>
        </p:txBody>
      </p:sp>
      <p:sp>
        <p:nvSpPr>
          <p:cNvPr id="260" name="Google Shape;260;p9"/>
          <p:cNvSpPr txBox="1"/>
          <p:nvPr/>
        </p:nvSpPr>
        <p:spPr>
          <a:xfrm>
            <a:off x="189605" y="1455532"/>
            <a:ext cx="7811395" cy="5198535"/>
          </a:xfrm>
          <a:prstGeom prst="rect">
            <a:avLst/>
          </a:prstGeom>
          <a:noFill/>
          <a:ln>
            <a:noFill/>
          </a:ln>
        </p:spPr>
        <p:txBody>
          <a:bodyPr spcFirstLastPara="1" wrap="square" lIns="91425" tIns="45700" rIns="91425" bIns="45700" anchor="t" anchorCtr="0">
            <a:normAutofit/>
          </a:bodyPr>
          <a:lstStyle/>
          <a:p>
            <a:pPr marL="228600" indent="-228600">
              <a:lnSpc>
                <a:spcPct val="90000"/>
              </a:lnSpc>
              <a:buClr>
                <a:schemeClr val="dk1"/>
              </a:buClr>
              <a:buSzPts val="2400"/>
              <a:buFont typeface="Arial"/>
              <a:buChar char="•"/>
            </a:pPr>
            <a:r>
              <a:rPr lang="en-GB" sz="2400">
                <a:solidFill>
                  <a:schemeClr val="dk1"/>
                </a:solidFill>
                <a:latin typeface="Atkinson Hyperlegible" pitchFamily="2" charset="0"/>
                <a:ea typeface="Calibri"/>
                <a:cs typeface="Calibri"/>
                <a:sym typeface="Calibri"/>
              </a:rPr>
              <a:t>In adults, the body is divided into sections that are each </a:t>
            </a:r>
            <a:r>
              <a:rPr lang="en-GB" sz="2400" b="1">
                <a:solidFill>
                  <a:schemeClr val="dk1"/>
                </a:solidFill>
                <a:latin typeface="Atkinson Hyperlegible" pitchFamily="2" charset="0"/>
                <a:ea typeface="Calibri"/>
                <a:cs typeface="Calibri"/>
                <a:sym typeface="Calibri"/>
              </a:rPr>
              <a:t>9% of the total body surface area (TBSA)</a:t>
            </a:r>
          </a:p>
          <a:p>
            <a:pPr>
              <a:lnSpc>
                <a:spcPct val="90000"/>
              </a:lnSpc>
              <a:buClr>
                <a:schemeClr val="dk1"/>
              </a:buClr>
              <a:buSzPts val="2400"/>
            </a:pPr>
            <a:endParaRPr lang="en-GB" sz="2800">
              <a:solidFill>
                <a:schemeClr val="dk1"/>
              </a:solidFill>
              <a:latin typeface="Atkinson Hyperlegible" pitchFamily="2" charset="0"/>
              <a:ea typeface="Calibri"/>
              <a:cs typeface="Calibri"/>
              <a:sym typeface="Calibri"/>
            </a:endParaRPr>
          </a:p>
          <a:p>
            <a:pPr marL="228600" marR="0" lvl="0" indent="-228600" algn="l" rtl="0">
              <a:lnSpc>
                <a:spcPct val="90000"/>
              </a:lnSpc>
              <a:spcBef>
                <a:spcPts val="0"/>
              </a:spcBef>
              <a:spcAft>
                <a:spcPts val="0"/>
              </a:spcAft>
              <a:buClr>
                <a:schemeClr val="dk1"/>
              </a:buClr>
              <a:buSzPts val="2400"/>
              <a:buFont typeface="Arial"/>
              <a:buChar char="•"/>
            </a:pPr>
            <a:r>
              <a:rPr lang="en-US" sz="2400">
                <a:solidFill>
                  <a:schemeClr val="tx1"/>
                </a:solidFill>
                <a:latin typeface="Atkinson Hyperlegible" pitchFamily="2" charset="0"/>
                <a:ea typeface="Calibri"/>
                <a:cs typeface="Calibri"/>
                <a:sym typeface="Calibri"/>
              </a:rPr>
              <a:t>The patient’s hand (palm + fingers) is about 1% of their total body surface area TBSA</a:t>
            </a:r>
          </a:p>
          <a:p>
            <a:pPr marL="228600" marR="0" lvl="0" indent="-228600" algn="l" rtl="0">
              <a:lnSpc>
                <a:spcPct val="90000"/>
              </a:lnSpc>
              <a:spcBef>
                <a:spcPts val="0"/>
              </a:spcBef>
              <a:spcAft>
                <a:spcPts val="0"/>
              </a:spcAft>
              <a:buClr>
                <a:schemeClr val="dk1"/>
              </a:buClr>
              <a:buSzPts val="2400"/>
              <a:buFont typeface="Arial"/>
              <a:buChar char="•"/>
            </a:pPr>
            <a:endParaRPr lang="en-US" sz="2400">
              <a:solidFill>
                <a:schemeClr val="tx1"/>
              </a:solidFill>
              <a:latin typeface="Atkinson Hyperlegible" pitchFamily="2" charset="0"/>
              <a:ea typeface="Calibri"/>
              <a:cs typeface="Calibri"/>
              <a:sym typeface="Calibri"/>
            </a:endParaRPr>
          </a:p>
          <a:p>
            <a:pPr marL="228600" marR="0" lvl="0" indent="-228600" algn="l" rtl="0">
              <a:lnSpc>
                <a:spcPct val="90000"/>
              </a:lnSpc>
              <a:spcBef>
                <a:spcPts val="0"/>
              </a:spcBef>
              <a:spcAft>
                <a:spcPts val="0"/>
              </a:spcAft>
              <a:buClr>
                <a:schemeClr val="dk1"/>
              </a:buClr>
              <a:buSzPts val="2400"/>
              <a:buFont typeface="Arial"/>
              <a:buChar char="•"/>
            </a:pPr>
            <a:endParaRPr lang="en-US" sz="2400">
              <a:solidFill>
                <a:schemeClr val="dk1"/>
              </a:solidFill>
              <a:latin typeface="Atkinson Hyperlegible" pitchFamily="2" charset="0"/>
              <a:ea typeface="Calibri"/>
              <a:cs typeface="Calibri"/>
              <a:sym typeface="Calibri"/>
            </a:endParaRPr>
          </a:p>
          <a:p>
            <a:pPr>
              <a:lnSpc>
                <a:spcPct val="90000"/>
              </a:lnSpc>
              <a:spcBef>
                <a:spcPts val="1000"/>
              </a:spcBef>
              <a:buClr>
                <a:schemeClr val="dk1"/>
              </a:buClr>
              <a:buSzPts val="2400"/>
            </a:pPr>
            <a:r>
              <a:rPr lang="en-US" sz="2400">
                <a:solidFill>
                  <a:schemeClr val="dk1"/>
                </a:solidFill>
                <a:latin typeface="Atkinson Hyperlegible"/>
                <a:ea typeface="Calibri"/>
                <a:cs typeface="Calibri"/>
                <a:sym typeface="Calibri"/>
              </a:rPr>
              <a:t> TBSA burned* = % Partial thickness burn</a:t>
            </a:r>
            <a:endParaRPr lang="en-US" sz="2400">
              <a:solidFill>
                <a:schemeClr val="dk1"/>
              </a:solidFill>
              <a:latin typeface="Atkinson Hyperlegible"/>
              <a:ea typeface="Calibri"/>
              <a:cs typeface="Calibri"/>
            </a:endParaRPr>
          </a:p>
          <a:p>
            <a:pPr marR="0" lvl="0" algn="l" rtl="0">
              <a:lnSpc>
                <a:spcPct val="90000"/>
              </a:lnSpc>
              <a:spcBef>
                <a:spcPts val="1000"/>
              </a:spcBef>
              <a:spcAft>
                <a:spcPts val="0"/>
              </a:spcAft>
              <a:buClr>
                <a:schemeClr val="dk1"/>
              </a:buClr>
              <a:buSzPts val="2400"/>
            </a:pPr>
            <a:r>
              <a:rPr lang="en-US" sz="2400">
                <a:solidFill>
                  <a:schemeClr val="dk1"/>
                </a:solidFill>
                <a:latin typeface="Atkinson Hyperlegible" pitchFamily="2" charset="0"/>
                <a:ea typeface="Calibri"/>
                <a:cs typeface="Calibri"/>
                <a:sym typeface="Calibri"/>
              </a:rPr>
              <a:t>                            + % Full thickness burn</a:t>
            </a:r>
          </a:p>
          <a:p>
            <a:pPr marR="0" lvl="0" algn="l" rtl="0">
              <a:lnSpc>
                <a:spcPct val="90000"/>
              </a:lnSpc>
              <a:spcBef>
                <a:spcPts val="1000"/>
              </a:spcBef>
              <a:spcAft>
                <a:spcPts val="0"/>
              </a:spcAft>
              <a:buClr>
                <a:schemeClr val="dk1"/>
              </a:buClr>
              <a:buSzPts val="2400"/>
            </a:pPr>
            <a:r>
              <a:rPr lang="en-US" sz="2400">
                <a:solidFill>
                  <a:schemeClr val="dk1"/>
                </a:solidFill>
                <a:latin typeface="Atkinson Hyperlegible" pitchFamily="2" charset="0"/>
                <a:ea typeface="Calibri"/>
                <a:cs typeface="Calibri"/>
                <a:sym typeface="Calibri"/>
              </a:rPr>
              <a:t>                                  </a:t>
            </a:r>
          </a:p>
          <a:p>
            <a:pPr marR="0" lvl="0" algn="l" rtl="0">
              <a:lnSpc>
                <a:spcPct val="90000"/>
              </a:lnSpc>
              <a:spcBef>
                <a:spcPts val="1000"/>
              </a:spcBef>
              <a:spcAft>
                <a:spcPts val="0"/>
              </a:spcAft>
              <a:buClr>
                <a:schemeClr val="dk1"/>
              </a:buClr>
              <a:buSzPts val="2400"/>
            </a:pPr>
            <a:endParaRPr lang="en-US" sz="2400">
              <a:solidFill>
                <a:schemeClr val="dk1"/>
              </a:solidFill>
              <a:latin typeface="Atkinson Hyperlegible" pitchFamily="2" charset="0"/>
              <a:ea typeface="Calibri"/>
              <a:cs typeface="Calibri"/>
              <a:sym typeface="Calibri"/>
            </a:endParaRPr>
          </a:p>
          <a:p>
            <a:pPr marL="228600" marR="0" lvl="0" indent="-76200" algn="l" rtl="0">
              <a:lnSpc>
                <a:spcPct val="90000"/>
              </a:lnSpc>
              <a:spcBef>
                <a:spcPts val="1000"/>
              </a:spcBef>
              <a:spcAft>
                <a:spcPts val="0"/>
              </a:spcAft>
              <a:buClr>
                <a:schemeClr val="dk1"/>
              </a:buClr>
              <a:buSzPts val="2400"/>
              <a:buFont typeface="Arial"/>
              <a:buNone/>
            </a:pPr>
            <a:endParaRPr sz="2400">
              <a:solidFill>
                <a:schemeClr val="dk1"/>
              </a:solidFill>
              <a:latin typeface="Atkinson Hyperlegible" pitchFamily="2" charset="0"/>
              <a:ea typeface="Calibri"/>
              <a:cs typeface="Calibri"/>
              <a:sym typeface="Calibri"/>
            </a:endParaRPr>
          </a:p>
        </p:txBody>
      </p:sp>
      <p:sp>
        <p:nvSpPr>
          <p:cNvPr id="2" name="Rectangle 1">
            <a:extLst>
              <a:ext uri="{FF2B5EF4-FFF2-40B4-BE49-F238E27FC236}">
                <a16:creationId xmlns:a16="http://schemas.microsoft.com/office/drawing/2014/main" id="{715BE085-C145-D158-1362-8170040624ED}"/>
              </a:ext>
            </a:extLst>
          </p:cNvPr>
          <p:cNvSpPr/>
          <p:nvPr/>
        </p:nvSpPr>
        <p:spPr>
          <a:xfrm>
            <a:off x="189605" y="3568390"/>
            <a:ext cx="6724151" cy="157232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20C56BB-BF3F-9499-7A08-3D50631F2A71}"/>
              </a:ext>
            </a:extLst>
          </p:cNvPr>
          <p:cNvSpPr txBox="1"/>
          <p:nvPr/>
        </p:nvSpPr>
        <p:spPr>
          <a:xfrm>
            <a:off x="293514" y="5728520"/>
            <a:ext cx="7922362" cy="640175"/>
          </a:xfrm>
          <a:prstGeom prst="rect">
            <a:avLst/>
          </a:prstGeom>
          <a:noFill/>
        </p:spPr>
        <p:txBody>
          <a:bodyPr wrap="none" rtlCol="0">
            <a:spAutoFit/>
          </a:bodyPr>
          <a:lstStyle/>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Atkinson Hyperlegible" pitchFamily="2" charset="0"/>
                <a:ea typeface="Calibri"/>
                <a:cs typeface="Calibri"/>
                <a:sym typeface="Calibri"/>
              </a:rPr>
              <a:t>*Note: % Superficial burn is not used in fluid calculations</a:t>
            </a:r>
            <a:endParaRPr kumimoji="0" lang="en-US" sz="2800" b="0" i="0" u="none" strike="noStrike" kern="0" cap="none" spc="0" normalizeH="0" baseline="0" noProof="0">
              <a:ln>
                <a:noFill/>
              </a:ln>
              <a:solidFill>
                <a:srgbClr val="000000"/>
              </a:solidFill>
              <a:effectLst/>
              <a:uLnTx/>
              <a:uFillTx/>
              <a:latin typeface="Atkinson Hyperlegible" pitchFamily="2" charset="0"/>
              <a:ea typeface="Calibri"/>
              <a:cs typeface="Calibri"/>
              <a:sym typeface="Calibri"/>
            </a:endParaRPr>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44202"/>
    </mc:Choice>
    <mc:Fallback xmlns="">
      <p:transition spd="slow" advTm="4420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51C1-CBC5-E406-3E40-EFF167E573BB}"/>
              </a:ext>
            </a:extLst>
          </p:cNvPr>
          <p:cNvSpPr>
            <a:spLocks noGrp="1"/>
          </p:cNvSpPr>
          <p:nvPr>
            <p:ph type="title"/>
          </p:nvPr>
        </p:nvSpPr>
        <p:spPr>
          <a:xfrm>
            <a:off x="297873" y="295853"/>
            <a:ext cx="10515600" cy="1325563"/>
          </a:xfrm>
        </p:spPr>
        <p:txBody>
          <a:bodyPr>
            <a:normAutofit/>
          </a:bodyPr>
          <a:lstStyle/>
          <a:p>
            <a:r>
              <a:rPr lang="en-NZ" sz="4000">
                <a:solidFill>
                  <a:schemeClr val="accent1">
                    <a:lumMod val="50000"/>
                  </a:schemeClr>
                </a:solidFill>
                <a:latin typeface="Atkinson Hyperlegible" pitchFamily="2" charset="0"/>
              </a:rPr>
              <a:t>Special considerations: Paediatrics</a:t>
            </a:r>
            <a:endParaRPr lang="en-GB" sz="4000">
              <a:solidFill>
                <a:schemeClr val="accent1">
                  <a:lumMod val="50000"/>
                </a:schemeClr>
              </a:solidFill>
              <a:latin typeface="Atkinson Hyperlegible" pitchFamily="2" charset="0"/>
            </a:endParaRPr>
          </a:p>
        </p:txBody>
      </p:sp>
      <p:sp>
        <p:nvSpPr>
          <p:cNvPr id="3" name="Text Placeholder 2">
            <a:extLst>
              <a:ext uri="{FF2B5EF4-FFF2-40B4-BE49-F238E27FC236}">
                <a16:creationId xmlns:a16="http://schemas.microsoft.com/office/drawing/2014/main" id="{EF5BBCC2-63D5-C6B2-8262-518E9F7C7951}"/>
              </a:ext>
            </a:extLst>
          </p:cNvPr>
          <p:cNvSpPr>
            <a:spLocks noGrp="1"/>
          </p:cNvSpPr>
          <p:nvPr>
            <p:ph type="body" idx="1"/>
          </p:nvPr>
        </p:nvSpPr>
        <p:spPr>
          <a:xfrm>
            <a:off x="297873" y="1621416"/>
            <a:ext cx="10515600" cy="4351338"/>
          </a:xfrm>
        </p:spPr>
        <p:txBody>
          <a:bodyPr>
            <a:normAutofit/>
          </a:bodyPr>
          <a:lstStyle/>
          <a:p>
            <a:pPr marL="114300" indent="0">
              <a:buNone/>
            </a:pPr>
            <a:r>
              <a:rPr lang="en-GB" sz="2400">
                <a:solidFill>
                  <a:schemeClr val="dk1"/>
                </a:solidFill>
                <a:latin typeface="Atkinson Hyperlegible" pitchFamily="2" charset="0"/>
                <a:sym typeface="Calibri"/>
              </a:rPr>
              <a:t>Children have different percentages due to the different body proportions, such as a </a:t>
            </a:r>
            <a:r>
              <a:rPr lang="en-GB" sz="2400" b="1">
                <a:solidFill>
                  <a:schemeClr val="dk1"/>
                </a:solidFill>
                <a:latin typeface="Atkinson Hyperlegible" pitchFamily="2" charset="0"/>
                <a:sym typeface="Calibri"/>
              </a:rPr>
              <a:t>larger head and smaller limbs</a:t>
            </a:r>
            <a:endParaRPr lang="en-GB" sz="2400">
              <a:latin typeface="Atkinson Hyperlegible" pitchFamily="2" charset="0"/>
            </a:endParaRPr>
          </a:p>
          <a:p>
            <a:endParaRPr lang="en-GB" sz="2400">
              <a:latin typeface="Atkinson Hyperlegible" pitchFamily="2" charset="0"/>
            </a:endParaRPr>
          </a:p>
        </p:txBody>
      </p:sp>
      <p:pic>
        <p:nvPicPr>
          <p:cNvPr id="4" name="Google Shape;261;p9">
            <a:extLst>
              <a:ext uri="{FF2B5EF4-FFF2-40B4-BE49-F238E27FC236}">
                <a16:creationId xmlns:a16="http://schemas.microsoft.com/office/drawing/2014/main" id="{8E61F2AD-2666-5C4F-E520-0D01DE0F12C8}"/>
              </a:ext>
            </a:extLst>
          </p:cNvPr>
          <p:cNvPicPr preferRelativeResize="0"/>
          <p:nvPr/>
        </p:nvPicPr>
        <p:blipFill rotWithShape="1">
          <a:blip r:embed="rId3">
            <a:alphaModFix/>
          </a:blip>
          <a:srcRect/>
          <a:stretch/>
        </p:blipFill>
        <p:spPr>
          <a:xfrm>
            <a:off x="601769" y="3006670"/>
            <a:ext cx="4836140" cy="3214021"/>
          </a:xfrm>
          <a:prstGeom prst="rect">
            <a:avLst/>
          </a:prstGeom>
          <a:noFill/>
          <a:ln>
            <a:noFill/>
          </a:ln>
        </p:spPr>
      </p:pic>
      <p:pic>
        <p:nvPicPr>
          <p:cNvPr id="5" name="Google Shape;263;p9">
            <a:extLst>
              <a:ext uri="{FF2B5EF4-FFF2-40B4-BE49-F238E27FC236}">
                <a16:creationId xmlns:a16="http://schemas.microsoft.com/office/drawing/2014/main" id="{F02D26B0-6F87-B202-EF3F-6C26F3056B86}"/>
              </a:ext>
            </a:extLst>
          </p:cNvPr>
          <p:cNvPicPr preferRelativeResize="0"/>
          <p:nvPr/>
        </p:nvPicPr>
        <p:blipFill rotWithShape="1">
          <a:blip r:embed="rId4">
            <a:alphaModFix/>
          </a:blip>
          <a:srcRect b="-450"/>
          <a:stretch/>
        </p:blipFill>
        <p:spPr>
          <a:xfrm>
            <a:off x="5966670" y="3218795"/>
            <a:ext cx="5045826" cy="2818653"/>
          </a:xfrm>
          <a:prstGeom prst="rect">
            <a:avLst/>
          </a:prstGeom>
          <a:noFill/>
          <a:ln>
            <a:noFill/>
          </a:ln>
        </p:spPr>
      </p:pic>
    </p:spTree>
    <p:extLst>
      <p:ext uri="{BB962C8B-B14F-4D97-AF65-F5344CB8AC3E}">
        <p14:creationId xmlns:p14="http://schemas.microsoft.com/office/powerpoint/2010/main" val="2542043027"/>
      </p:ext>
    </p:extLst>
  </p:cSld>
  <p:clrMapOvr>
    <a:masterClrMapping/>
  </p:clrMapOvr>
  <mc:AlternateContent xmlns:mc="http://schemas.openxmlformats.org/markup-compatibility/2006" xmlns:p14="http://schemas.microsoft.com/office/powerpoint/2010/main">
    <mc:Choice Requires="p14">
      <p:transition spd="slow" p14:dur="2000" advTm="33109"/>
    </mc:Choice>
    <mc:Fallback xmlns="">
      <p:transition spd="slow" advTm="3310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8"/>
          <p:cNvSpPr txBox="1"/>
          <p:nvPr/>
        </p:nvSpPr>
        <p:spPr>
          <a:xfrm>
            <a:off x="416327" y="586229"/>
            <a:ext cx="10515600" cy="74245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a:solidFill>
                  <a:schemeClr val="accent1">
                    <a:lumMod val="50000"/>
                  </a:schemeClr>
                </a:solidFill>
                <a:latin typeface="Atkinson Hyperlegible" pitchFamily="2" charset="0"/>
                <a:ea typeface="Calibri"/>
                <a:cs typeface="Calibri"/>
                <a:sym typeface="Calibri"/>
              </a:rPr>
              <a:t>IV Fluids for Burns (single patient)</a:t>
            </a:r>
            <a:endParaRPr>
              <a:solidFill>
                <a:schemeClr val="accent1">
                  <a:lumMod val="50000"/>
                </a:schemeClr>
              </a:solidFill>
              <a:latin typeface="Atkinson Hyperlegible" pitchFamily="2" charset="0"/>
            </a:endParaRPr>
          </a:p>
        </p:txBody>
      </p:sp>
      <p:sp>
        <p:nvSpPr>
          <p:cNvPr id="269" name="Google Shape;269;p8"/>
          <p:cNvSpPr txBox="1"/>
          <p:nvPr/>
        </p:nvSpPr>
        <p:spPr>
          <a:xfrm>
            <a:off x="416327" y="1497078"/>
            <a:ext cx="10924673" cy="3046948"/>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Atkinson Hyperlegible"/>
                <a:ea typeface="Calibri"/>
                <a:cs typeface="Calibri"/>
                <a:sym typeface="Calibri"/>
              </a:rPr>
              <a:t>Total volume in the first 24 hours from time of injury   = </a:t>
            </a:r>
            <a:endParaRPr sz="2400">
              <a:solidFill>
                <a:schemeClr val="dk1"/>
              </a:solidFill>
              <a:latin typeface="Atkinson Hyperlegible"/>
            </a:endParaRPr>
          </a:p>
          <a:p>
            <a:pPr algn="ctr"/>
            <a:endParaRPr lang="en-US" sz="2400">
              <a:solidFill>
                <a:schemeClr val="dk1"/>
              </a:solidFill>
              <a:latin typeface="Atkinson Hyperlegible"/>
              <a:ea typeface="Calibri"/>
              <a:cs typeface="Calibri"/>
              <a:sym typeface="Calibri"/>
            </a:endParaRPr>
          </a:p>
          <a:p>
            <a:pPr algn="ctr"/>
            <a:r>
              <a:rPr lang="en-US" sz="2400" b="1">
                <a:solidFill>
                  <a:schemeClr val="dk1"/>
                </a:solidFill>
                <a:latin typeface="Atkinson Hyperlegible"/>
                <a:ea typeface="Calibri"/>
                <a:cs typeface="Calibri"/>
                <a:sym typeface="Calibri"/>
              </a:rPr>
              <a:t>2-4 ml IV FLUID   x   Weight in kilograms  x   % </a:t>
            </a:r>
            <a:r>
              <a:rPr lang="en-US" sz="2400" b="1">
                <a:solidFill>
                  <a:schemeClr val="tx1"/>
                </a:solidFill>
                <a:latin typeface="Atkinson Hyperlegible"/>
                <a:ea typeface="Calibri"/>
                <a:cs typeface="Calibri"/>
                <a:sym typeface="Calibri"/>
              </a:rPr>
              <a:t>Total Body Surface</a:t>
            </a:r>
            <a:endParaRPr lang="en-US" sz="2400">
              <a:solidFill>
                <a:schemeClr val="tx1"/>
              </a:solidFill>
              <a:latin typeface="Atkinson Hyperlegible" pitchFamily="2" charset="0"/>
              <a:ea typeface="Calibri"/>
              <a:cs typeface="Calibri"/>
              <a:sym typeface="Calibri"/>
            </a:endParaRPr>
          </a:p>
          <a:p>
            <a:pPr marL="457200" marR="0" lvl="0" indent="0" algn="l" rtl="0">
              <a:spcBef>
                <a:spcPts val="0"/>
              </a:spcBef>
              <a:spcAft>
                <a:spcPts val="0"/>
              </a:spcAft>
              <a:buNone/>
            </a:pPr>
            <a:endParaRPr lang="en-NZ" sz="2400">
              <a:solidFill>
                <a:schemeClr val="dk1"/>
              </a:solidFill>
              <a:latin typeface="Atkinson Hyperlegible" pitchFamily="2" charset="0"/>
              <a:ea typeface="Calibri"/>
              <a:cs typeface="Calibri"/>
              <a:sym typeface="Calibri"/>
            </a:endParaRPr>
          </a:p>
          <a:p>
            <a:pPr marL="457200" marR="0" lvl="0" algn="l" rtl="0">
              <a:spcBef>
                <a:spcPts val="0"/>
              </a:spcBef>
              <a:spcAft>
                <a:spcPts val="0"/>
              </a:spcAft>
            </a:pPr>
            <a:endParaRPr lang="en-GB" sz="2400">
              <a:latin typeface="Atkinson Hyperlegible" pitchFamily="2" charset="0"/>
            </a:endParaRPr>
          </a:p>
          <a:p>
            <a:pPr marL="457200" marR="0" lvl="0" algn="l" rtl="0">
              <a:spcBef>
                <a:spcPts val="0"/>
              </a:spcBef>
              <a:spcAft>
                <a:spcPts val="0"/>
              </a:spcAft>
            </a:pPr>
            <a:endParaRPr sz="2400">
              <a:latin typeface="Atkinson Hyperlegible" pitchFamily="2" charset="0"/>
            </a:endParaRPr>
          </a:p>
          <a:p>
            <a:pPr marL="457200" marR="0" lvl="0" indent="0" algn="l" rtl="0">
              <a:spcBef>
                <a:spcPts val="0"/>
              </a:spcBef>
              <a:spcAft>
                <a:spcPts val="0"/>
              </a:spcAft>
              <a:buNone/>
            </a:pPr>
            <a:endParaRPr sz="2400">
              <a:solidFill>
                <a:schemeClr val="dk1"/>
              </a:solidFill>
              <a:latin typeface="Atkinson Hyperlegible" pitchFamily="2" charset="0"/>
              <a:ea typeface="Calibri"/>
              <a:cs typeface="Calibri"/>
              <a:sym typeface="Calibri"/>
            </a:endParaRPr>
          </a:p>
          <a:p>
            <a:pPr marL="457200" marR="0" lvl="0" indent="0" algn="l" rtl="0">
              <a:spcBef>
                <a:spcPts val="0"/>
              </a:spcBef>
              <a:spcAft>
                <a:spcPts val="0"/>
              </a:spcAft>
              <a:buNone/>
            </a:pPr>
            <a:endParaRPr sz="2400">
              <a:solidFill>
                <a:schemeClr val="dk1"/>
              </a:solidFill>
              <a:latin typeface="Atkinson Hyperlegible" pitchFamily="2" charset="0"/>
              <a:ea typeface="Calibri"/>
              <a:cs typeface="Calibri"/>
              <a:sym typeface="Calibri"/>
            </a:endParaRPr>
          </a:p>
        </p:txBody>
      </p:sp>
      <p:sp>
        <p:nvSpPr>
          <p:cNvPr id="2" name="Rectangle 1">
            <a:extLst>
              <a:ext uri="{FF2B5EF4-FFF2-40B4-BE49-F238E27FC236}">
                <a16:creationId xmlns:a16="http://schemas.microsoft.com/office/drawing/2014/main" id="{823C9559-D30E-792F-1742-DDFF23A3B9F4}"/>
              </a:ext>
            </a:extLst>
          </p:cNvPr>
          <p:cNvSpPr/>
          <p:nvPr/>
        </p:nvSpPr>
        <p:spPr>
          <a:xfrm>
            <a:off x="416327" y="1380024"/>
            <a:ext cx="10915764" cy="1670727"/>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F5C04AF-60E9-C159-3088-52C75ED36934}"/>
              </a:ext>
            </a:extLst>
          </p:cNvPr>
          <p:cNvSpPr txBox="1"/>
          <p:nvPr/>
        </p:nvSpPr>
        <p:spPr>
          <a:xfrm>
            <a:off x="413418" y="3212751"/>
            <a:ext cx="10057561" cy="1415772"/>
          </a:xfrm>
          <a:prstGeom prst="rect">
            <a:avLst/>
          </a:prstGeom>
          <a:noFill/>
        </p:spPr>
        <p:txBody>
          <a:bodyPr wrap="none" rtlCol="0">
            <a:spAutoFit/>
          </a:bodyPr>
          <a:lstStyle/>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2400" b="0" i="0" u="none" strike="noStrike" kern="0" cap="none" spc="0" normalizeH="0" baseline="0" noProof="0">
                <a:ln>
                  <a:noFill/>
                </a:ln>
                <a:solidFill>
                  <a:srgbClr val="000000"/>
                </a:solidFill>
                <a:effectLst/>
                <a:uLnTx/>
                <a:uFillTx/>
                <a:latin typeface="Atkinson Hyperlegible" pitchFamily="2" charset="0"/>
                <a:ea typeface="Calibri"/>
                <a:cs typeface="Calibri"/>
                <a:sym typeface="Calibri"/>
              </a:rPr>
              <a:t>Use crystalloids (Normal saline or Ringer’s Lactate).</a:t>
            </a:r>
          </a:p>
          <a:p>
            <a:pPr marL="8001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à"/>
              <a:tabLst/>
              <a:defRPr/>
            </a:pPr>
            <a:r>
              <a:rPr kumimoji="0" lang="en-NZ" sz="2400" b="0" i="0" u="none" strike="noStrike" kern="0" cap="none" spc="0" normalizeH="0" baseline="0" noProof="0">
                <a:ln>
                  <a:noFill/>
                </a:ln>
                <a:solidFill>
                  <a:srgbClr val="000000"/>
                </a:solidFill>
                <a:effectLst/>
                <a:uLnTx/>
                <a:uFillTx/>
                <a:latin typeface="Atkinson Hyperlegible" pitchFamily="2" charset="0"/>
                <a:ea typeface="Calibri"/>
                <a:cs typeface="Calibri"/>
                <a:sym typeface="Calibri"/>
              </a:rPr>
              <a:t>Give </a:t>
            </a:r>
            <a:r>
              <a:rPr kumimoji="0" lang="en-NZ" sz="2400" b="0" i="1" u="none" strike="noStrike" kern="0" cap="none" spc="0" normalizeH="0" baseline="0" noProof="0">
                <a:ln>
                  <a:noFill/>
                </a:ln>
                <a:solidFill>
                  <a:schemeClr val="accent2"/>
                </a:solidFill>
                <a:effectLst/>
                <a:uLnTx/>
                <a:uFillTx/>
                <a:latin typeface="Atkinson Hyperlegible" pitchFamily="2" charset="0"/>
                <a:ea typeface="Calibri"/>
                <a:cs typeface="Calibri"/>
                <a:sym typeface="Calibri"/>
              </a:rPr>
              <a:t>half</a:t>
            </a:r>
            <a:r>
              <a:rPr kumimoji="0" lang="en-NZ" sz="2400" b="0" i="0" u="none" strike="noStrike" kern="0" cap="none" spc="0" normalizeH="0" baseline="0" noProof="0">
                <a:ln>
                  <a:noFill/>
                </a:ln>
                <a:solidFill>
                  <a:srgbClr val="000000"/>
                </a:solidFill>
                <a:effectLst/>
                <a:uLnTx/>
                <a:uFillTx/>
                <a:latin typeface="Atkinson Hyperlegible" pitchFamily="2" charset="0"/>
                <a:ea typeface="Calibri"/>
                <a:cs typeface="Calibri"/>
                <a:sym typeface="Calibri"/>
              </a:rPr>
              <a:t> of the total volume in the first 8 hours from time of injury </a:t>
            </a:r>
          </a:p>
          <a:p>
            <a:pPr marL="8001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à"/>
              <a:tabLst/>
              <a:defRPr/>
            </a:pPr>
            <a:r>
              <a:rPr kumimoji="0" lang="en-NZ" sz="2400" b="0" i="0" u="none" strike="noStrike" kern="0" cap="none" spc="0" normalizeH="0" baseline="0" noProof="0">
                <a:ln>
                  <a:noFill/>
                </a:ln>
                <a:solidFill>
                  <a:srgbClr val="000000"/>
                </a:solidFill>
                <a:effectLst/>
                <a:uLnTx/>
                <a:uFillTx/>
                <a:latin typeface="Atkinson Hyperlegible" pitchFamily="2" charset="0"/>
                <a:ea typeface="Calibri"/>
                <a:cs typeface="Calibri"/>
                <a:sym typeface="Calibri"/>
              </a:rPr>
              <a:t>Give the </a:t>
            </a:r>
            <a:r>
              <a:rPr kumimoji="0" lang="en-NZ" sz="2400" b="0" i="1" u="none" strike="noStrike" kern="0" cap="none" spc="0" normalizeH="0" baseline="0" noProof="0">
                <a:ln>
                  <a:noFill/>
                </a:ln>
                <a:solidFill>
                  <a:schemeClr val="accent2"/>
                </a:solidFill>
                <a:effectLst/>
                <a:uLnTx/>
                <a:uFillTx/>
                <a:latin typeface="Atkinson Hyperlegible" pitchFamily="2" charset="0"/>
                <a:ea typeface="Calibri"/>
                <a:cs typeface="Calibri"/>
                <a:sym typeface="Calibri"/>
              </a:rPr>
              <a:t>second half </a:t>
            </a:r>
            <a:r>
              <a:rPr kumimoji="0" lang="en-NZ" sz="2400" b="0" i="0" u="none" strike="noStrike" kern="0" cap="none" spc="0" normalizeH="0" baseline="0" noProof="0">
                <a:ln>
                  <a:noFill/>
                </a:ln>
                <a:solidFill>
                  <a:srgbClr val="000000"/>
                </a:solidFill>
                <a:effectLst/>
                <a:uLnTx/>
                <a:uFillTx/>
                <a:latin typeface="Atkinson Hyperlegible" pitchFamily="2" charset="0"/>
                <a:ea typeface="Calibri"/>
                <a:cs typeface="Calibri"/>
                <a:sym typeface="Calibri"/>
              </a:rPr>
              <a:t>of fluids over the next 16 hours</a:t>
            </a:r>
          </a:p>
          <a:p>
            <a:endParaRPr lang="en-US"/>
          </a:p>
        </p:txBody>
      </p:sp>
      <p:sp>
        <p:nvSpPr>
          <p:cNvPr id="4" name="TextBox 3">
            <a:extLst>
              <a:ext uri="{FF2B5EF4-FFF2-40B4-BE49-F238E27FC236}">
                <a16:creationId xmlns:a16="http://schemas.microsoft.com/office/drawing/2014/main" id="{F21C27AE-5738-2413-4D08-90D41B89ECBE}"/>
              </a:ext>
            </a:extLst>
          </p:cNvPr>
          <p:cNvSpPr txBox="1"/>
          <p:nvPr/>
        </p:nvSpPr>
        <p:spPr>
          <a:xfrm>
            <a:off x="166528" y="4541917"/>
            <a:ext cx="11415361" cy="830997"/>
          </a:xfrm>
          <a:prstGeom prst="rect">
            <a:avLst/>
          </a:prstGeom>
          <a:noFill/>
        </p:spPr>
        <p:txBody>
          <a:bodyPr wrap="square" rtlCol="0">
            <a:spAutoFit/>
          </a:bodyPr>
          <a:lstStyle/>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000000"/>
                </a:solidFill>
                <a:effectLst/>
                <a:uLnTx/>
                <a:uFillTx/>
                <a:latin typeface="Atkinson Hyperlegible" pitchFamily="2" charset="0"/>
                <a:cs typeface="Arial"/>
                <a:sym typeface="Arial"/>
              </a:rPr>
              <a:t>For children: use a dextrose-containing fluid (Ringer’s Lactate with 5% dextrose or normal saline with 5% dextrose for initial resuscitation). </a:t>
            </a:r>
            <a:endParaRPr lang="en-US"/>
          </a:p>
        </p:txBody>
      </p:sp>
      <p:sp>
        <p:nvSpPr>
          <p:cNvPr id="5" name="TextBox 4">
            <a:extLst>
              <a:ext uri="{FF2B5EF4-FFF2-40B4-BE49-F238E27FC236}">
                <a16:creationId xmlns:a16="http://schemas.microsoft.com/office/drawing/2014/main" id="{0B4E0FEF-F733-7F69-9834-7A002F6342AE}"/>
              </a:ext>
            </a:extLst>
          </p:cNvPr>
          <p:cNvSpPr txBox="1"/>
          <p:nvPr/>
        </p:nvSpPr>
        <p:spPr>
          <a:xfrm>
            <a:off x="617824" y="5474616"/>
            <a:ext cx="10932563" cy="1046440"/>
          </a:xfrm>
          <a:prstGeom prst="rect">
            <a:avLst/>
          </a:prstGeom>
          <a:noFill/>
        </p:spPr>
        <p:txBody>
          <a:bodyPr wrap="square" lIns="91440" tIns="45720" rIns="91440" bIns="45720" rtlCol="0" anchor="t">
            <a:spAutoFit/>
          </a:bodyPr>
          <a:lstStyle/>
          <a:p>
            <a:pPr marL="457200" algn="ctr">
              <a:defRPr/>
            </a:pPr>
            <a:r>
              <a:rPr lang="en-US" sz="2400">
                <a:solidFill>
                  <a:srgbClr val="ED7D31"/>
                </a:solidFill>
                <a:latin typeface="Atkinson Hyperlegible"/>
                <a:ea typeface="Calibri"/>
                <a:cs typeface="Calibri"/>
                <a:sym typeface="Calibri"/>
              </a:rPr>
              <a:t>Watch for volume overload</a:t>
            </a:r>
            <a:r>
              <a:rPr kumimoji="0" lang="en-US" sz="2400" b="0" i="0" u="none" strike="noStrike" kern="0" cap="none" spc="0" normalizeH="0" baseline="0" noProof="0">
                <a:ln>
                  <a:noFill/>
                </a:ln>
                <a:solidFill>
                  <a:srgbClr val="ED7D31"/>
                </a:solidFill>
                <a:effectLst/>
                <a:uLnTx/>
                <a:uFillTx/>
                <a:latin typeface="Atkinson Hyperlegible"/>
                <a:ea typeface="Calibri"/>
                <a:cs typeface="Calibri"/>
                <a:sym typeface="Calibri"/>
              </a:rPr>
              <a:t>! Goal of resuscitation is normalization of vital signs and adequate urine output.</a:t>
            </a:r>
            <a:r>
              <a:rPr lang="en-US" sz="2400">
                <a:solidFill>
                  <a:srgbClr val="ED7D31"/>
                </a:solidFill>
                <a:latin typeface="Atkinson Hyperlegible"/>
                <a:ea typeface="Calibri"/>
                <a:cs typeface="Calibri"/>
                <a:sym typeface="Calibri"/>
              </a:rPr>
              <a:t> </a:t>
            </a:r>
            <a:endParaRPr kumimoji="0" lang="en-US" sz="2400" b="0" i="0" u="none" strike="noStrike" kern="0" cap="none" spc="0" normalizeH="0" baseline="0" noProof="0">
              <a:ln>
                <a:noFill/>
              </a:ln>
              <a:solidFill>
                <a:srgbClr val="ED7D31"/>
              </a:solidFill>
              <a:effectLst/>
              <a:uLnTx/>
              <a:uFillTx/>
              <a:latin typeface="Atkinson Hyperlegible" pitchFamily="2" charset="0"/>
              <a:ea typeface="Calibri"/>
              <a:cs typeface="Calibri"/>
              <a:sym typeface="Calibri"/>
            </a:endParaRPr>
          </a:p>
          <a:p>
            <a:endParaRPr lang="en-US"/>
          </a:p>
        </p:txBody>
      </p:sp>
      <p:sp>
        <p:nvSpPr>
          <p:cNvPr id="7" name="TextBox 6">
            <a:extLst>
              <a:ext uri="{FF2B5EF4-FFF2-40B4-BE49-F238E27FC236}">
                <a16:creationId xmlns:a16="http://schemas.microsoft.com/office/drawing/2014/main" id="{53CFBE0C-A395-02D4-3A01-C3ABFE7B838F}"/>
              </a:ext>
            </a:extLst>
          </p:cNvPr>
          <p:cNvSpPr txBox="1"/>
          <p:nvPr/>
        </p:nvSpPr>
        <p:spPr>
          <a:xfrm>
            <a:off x="7074043" y="6450278"/>
            <a:ext cx="6098058" cy="307777"/>
          </a:xfrm>
          <a:prstGeom prst="rect">
            <a:avLst/>
          </a:prstGeom>
          <a:noFill/>
        </p:spPr>
        <p:txBody>
          <a:bodyPr wrap="square">
            <a:spAutoFit/>
          </a:bodyPr>
          <a:lstStyle/>
          <a:p>
            <a:pPr marL="457200" marR="0" lvl="0" indent="0" algn="l" rtl="0">
              <a:spcBef>
                <a:spcPts val="0"/>
              </a:spcBef>
              <a:spcAft>
                <a:spcPts val="0"/>
              </a:spcAft>
              <a:buNone/>
            </a:pPr>
            <a:r>
              <a:rPr lang="en-US" sz="1400" dirty="0">
                <a:solidFill>
                  <a:schemeClr val="dk1"/>
                </a:solidFill>
                <a:latin typeface="Atkinson Hyperlegible" pitchFamily="2" charset="0"/>
                <a:ea typeface="Calibri"/>
                <a:cs typeface="Calibri"/>
                <a:sym typeface="Calibri"/>
              </a:rPr>
              <a:t>* Note: % Superficial burn is not used in fluid calculation</a:t>
            </a:r>
          </a:p>
        </p:txBody>
      </p:sp>
      <p:sp>
        <p:nvSpPr>
          <p:cNvPr id="6" name="TextBox 5">
            <a:extLst>
              <a:ext uri="{FF2B5EF4-FFF2-40B4-BE49-F238E27FC236}">
                <a16:creationId xmlns:a16="http://schemas.microsoft.com/office/drawing/2014/main" id="{14800817-2165-3CA8-4D4B-5BEAC636059A}"/>
              </a:ext>
            </a:extLst>
          </p:cNvPr>
          <p:cNvSpPr txBox="1"/>
          <p:nvPr/>
        </p:nvSpPr>
        <p:spPr>
          <a:xfrm>
            <a:off x="7933325" y="2598712"/>
            <a:ext cx="2064989" cy="6771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tkinson Hyperlegible"/>
                <a:ea typeface="Calibri"/>
                <a:cs typeface="Calibri"/>
                <a:sym typeface="Calibri"/>
              </a:rPr>
              <a:t>Area Burned*</a:t>
            </a:r>
            <a:endParaRPr kumimoji="0" lang="en-US" sz="2400" b="0" i="0" u="none" strike="noStrike" kern="0" cap="none" spc="0" normalizeH="0" baseline="0" noProof="0">
              <a:ln>
                <a:noFill/>
              </a:ln>
              <a:solidFill>
                <a:srgbClr val="000000"/>
              </a:solidFill>
              <a:effectLst/>
              <a:uLnTx/>
              <a:uFillTx/>
              <a:latin typeface="Atkinson Hyperlegible" pitchFamily="2" charset="0"/>
              <a:ea typeface="Calibri"/>
              <a:cs typeface="Calibri"/>
              <a:sym typeface="Arial"/>
            </a:endParaRPr>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0592"/>
    </mc:Choice>
    <mc:Fallback xmlns="">
      <p:transition spd="slow" advTm="7059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6;p10">
            <a:extLst>
              <a:ext uri="{FF2B5EF4-FFF2-40B4-BE49-F238E27FC236}">
                <a16:creationId xmlns:a16="http://schemas.microsoft.com/office/drawing/2014/main" id="{9B2CED6F-32C0-1052-FF11-2420DFFA5B11}"/>
              </a:ext>
            </a:extLst>
          </p:cNvPr>
          <p:cNvSpPr txBox="1">
            <a:spLocks/>
          </p:cNvSpPr>
          <p:nvPr/>
        </p:nvSpPr>
        <p:spPr>
          <a:xfrm>
            <a:off x="341085" y="1474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a:solidFill>
                  <a:schemeClr val="accent1">
                    <a:lumMod val="50000"/>
                  </a:schemeClr>
                </a:solidFill>
                <a:latin typeface="Atkinson Hyperlegible" pitchFamily="2" charset="0"/>
                <a:ea typeface="Source Sans Pro"/>
                <a:cs typeface="Roboto"/>
              </a:rPr>
              <a:t>IV fluids for Burns (MCIs)</a:t>
            </a:r>
          </a:p>
        </p:txBody>
      </p:sp>
      <p:sp>
        <p:nvSpPr>
          <p:cNvPr id="3" name="Google Shape;278;p10">
            <a:extLst>
              <a:ext uri="{FF2B5EF4-FFF2-40B4-BE49-F238E27FC236}">
                <a16:creationId xmlns:a16="http://schemas.microsoft.com/office/drawing/2014/main" id="{F8F943D9-9DB3-78AB-461A-983889164200}"/>
              </a:ext>
            </a:extLst>
          </p:cNvPr>
          <p:cNvSpPr txBox="1"/>
          <p:nvPr/>
        </p:nvSpPr>
        <p:spPr>
          <a:xfrm>
            <a:off x="341087" y="1383795"/>
            <a:ext cx="11509828" cy="83095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2570B0"/>
              </a:buClr>
              <a:buSzPts val="2400"/>
            </a:pPr>
            <a:r>
              <a:rPr lang="en-US" sz="2400">
                <a:solidFill>
                  <a:schemeClr val="tx1"/>
                </a:solidFill>
                <a:latin typeface="Atkinson Hyperlegible" pitchFamily="2" charset="0"/>
                <a:ea typeface="Calibri"/>
                <a:cs typeface="Calibri"/>
                <a:sym typeface="Calibri"/>
              </a:rPr>
              <a:t>C</a:t>
            </a:r>
            <a:r>
              <a:rPr lang="en-US" sz="2400" b="0" i="0" u="none" strike="noStrike" cap="none">
                <a:solidFill>
                  <a:schemeClr val="tx1"/>
                </a:solidFill>
                <a:latin typeface="Atkinson Hyperlegible" pitchFamily="2" charset="0"/>
                <a:ea typeface="Calibri"/>
                <a:cs typeface="Calibri"/>
                <a:sym typeface="Calibri"/>
              </a:rPr>
              <a:t>alculating IV fluids for multiple burn patients at one time during </a:t>
            </a:r>
            <a:r>
              <a:rPr lang="en-US" sz="2400">
                <a:solidFill>
                  <a:schemeClr val="tx1"/>
                </a:solidFill>
                <a:latin typeface="Atkinson Hyperlegible" pitchFamily="2" charset="0"/>
                <a:ea typeface="Calibri"/>
                <a:cs typeface="Calibri"/>
                <a:sym typeface="Calibri"/>
              </a:rPr>
              <a:t>a Mass Casualty Incident </a:t>
            </a:r>
            <a:r>
              <a:rPr lang="en-US" sz="2400" b="0" i="0" u="none" strike="noStrike" cap="none">
                <a:solidFill>
                  <a:schemeClr val="tx1"/>
                </a:solidFill>
                <a:latin typeface="Atkinson Hyperlegible" pitchFamily="2" charset="0"/>
                <a:ea typeface="Calibri"/>
                <a:cs typeface="Calibri"/>
                <a:sym typeface="Calibri"/>
              </a:rPr>
              <a:t>may not be practical, so the following guidance may be used:</a:t>
            </a:r>
            <a:endParaRPr>
              <a:solidFill>
                <a:schemeClr val="tx1"/>
              </a:solidFill>
              <a:latin typeface="Atkinson Hyperlegible" pitchFamily="2" charset="0"/>
            </a:endParaRPr>
          </a:p>
        </p:txBody>
      </p:sp>
      <p:graphicFrame>
        <p:nvGraphicFramePr>
          <p:cNvPr id="4" name="Google Shape;277;p10">
            <a:extLst>
              <a:ext uri="{FF2B5EF4-FFF2-40B4-BE49-F238E27FC236}">
                <a16:creationId xmlns:a16="http://schemas.microsoft.com/office/drawing/2014/main" id="{C471C48E-70F9-8958-1279-9B493D93643B}"/>
              </a:ext>
            </a:extLst>
          </p:cNvPr>
          <p:cNvGraphicFramePr/>
          <p:nvPr>
            <p:extLst>
              <p:ext uri="{D42A27DB-BD31-4B8C-83A1-F6EECF244321}">
                <p14:modId xmlns:p14="http://schemas.microsoft.com/office/powerpoint/2010/main" val="3544690559"/>
              </p:ext>
            </p:extLst>
          </p:nvPr>
        </p:nvGraphicFramePr>
        <p:xfrm>
          <a:off x="341087" y="2389909"/>
          <a:ext cx="11509825" cy="2736273"/>
        </p:xfrm>
        <a:graphic>
          <a:graphicData uri="http://schemas.openxmlformats.org/drawingml/2006/table">
            <a:tbl>
              <a:tblPr firstRow="1" bandRow="1">
                <a:tableStyleId>{28023214-57BA-45B0-BB85-1817E6AA960C}</a:tableStyleId>
              </a:tblPr>
              <a:tblGrid>
                <a:gridCol w="1903150">
                  <a:extLst>
                    <a:ext uri="{9D8B030D-6E8A-4147-A177-3AD203B41FA5}">
                      <a16:colId xmlns:a16="http://schemas.microsoft.com/office/drawing/2014/main" val="20000"/>
                    </a:ext>
                  </a:extLst>
                </a:gridCol>
                <a:gridCol w="9606675">
                  <a:extLst>
                    <a:ext uri="{9D8B030D-6E8A-4147-A177-3AD203B41FA5}">
                      <a16:colId xmlns:a16="http://schemas.microsoft.com/office/drawing/2014/main" val="20001"/>
                    </a:ext>
                  </a:extLst>
                </a:gridCol>
              </a:tblGrid>
              <a:tr h="366604">
                <a:tc>
                  <a:txBody>
                    <a:bodyPr/>
                    <a:lstStyle/>
                    <a:p>
                      <a:pPr marL="0" marR="0" lvl="0" indent="0" algn="l" rtl="0">
                        <a:spcBef>
                          <a:spcPts val="0"/>
                        </a:spcBef>
                        <a:spcAft>
                          <a:spcPts val="0"/>
                        </a:spcAft>
                        <a:buNone/>
                      </a:pPr>
                      <a:r>
                        <a:rPr lang="en-US" sz="2400" b="1" u="none" strike="noStrike" cap="none">
                          <a:latin typeface="Atkinson Hyperlegible" pitchFamily="2" charset="0"/>
                        </a:rPr>
                        <a:t>% TBSA</a:t>
                      </a:r>
                      <a:endParaRPr sz="2400">
                        <a:latin typeface="Atkinson Hyperlegible" pitchFamily="2" charset="0"/>
                      </a:endParaRPr>
                    </a:p>
                  </a:txBody>
                  <a:tcPr marL="91450" marR="91450" marT="45725" marB="45725" anchor="ctr">
                    <a:solidFill>
                      <a:schemeClr val="tx2"/>
                    </a:solidFill>
                  </a:tcPr>
                </a:tc>
                <a:tc>
                  <a:txBody>
                    <a:bodyPr/>
                    <a:lstStyle/>
                    <a:p>
                      <a:pPr marL="0" marR="0" lvl="0" indent="0" algn="l" rtl="0">
                        <a:spcBef>
                          <a:spcPts val="0"/>
                        </a:spcBef>
                        <a:spcAft>
                          <a:spcPts val="0"/>
                        </a:spcAft>
                        <a:buNone/>
                      </a:pPr>
                      <a:r>
                        <a:rPr lang="en-US" sz="2400" b="1">
                          <a:latin typeface="Atkinson Hyperlegible" pitchFamily="2" charset="0"/>
                        </a:rPr>
                        <a:t>Fluid Recommendation</a:t>
                      </a:r>
                      <a:endParaRPr sz="2400">
                        <a:latin typeface="Atkinson Hyperlegible" pitchFamily="2" charset="0"/>
                      </a:endParaRPr>
                    </a:p>
                  </a:txBody>
                  <a:tcPr marL="91450" marR="91450" marT="45725" marB="45725" anchor="ctr">
                    <a:solidFill>
                      <a:schemeClr val="tx2"/>
                    </a:solidFill>
                  </a:tcPr>
                </a:tc>
                <a:extLst>
                  <a:ext uri="{0D108BD9-81ED-4DB2-BD59-A6C34878D82A}">
                    <a16:rowId xmlns:a16="http://schemas.microsoft.com/office/drawing/2014/main" val="10000"/>
                  </a:ext>
                </a:extLst>
              </a:tr>
              <a:tr h="512608">
                <a:tc>
                  <a:txBody>
                    <a:bodyPr/>
                    <a:lstStyle/>
                    <a:p>
                      <a:pPr marL="0" marR="0" lvl="0" indent="0" algn="l" rtl="0">
                        <a:spcBef>
                          <a:spcPts val="0"/>
                        </a:spcBef>
                        <a:spcAft>
                          <a:spcPts val="0"/>
                        </a:spcAft>
                        <a:buNone/>
                      </a:pPr>
                      <a:r>
                        <a:rPr lang="en-US" sz="2400" b="1">
                          <a:latin typeface="Atkinson Hyperlegible" pitchFamily="2" charset="0"/>
                        </a:rPr>
                        <a:t>&lt; 20%</a:t>
                      </a:r>
                      <a:endParaRPr sz="2400">
                        <a:latin typeface="Atkinson Hyperlegible" pitchFamily="2" charset="0"/>
                      </a:endParaRPr>
                    </a:p>
                  </a:txBody>
                  <a:tcPr marL="91450" marR="91450" marT="45725" marB="45725" anchor="ctr"/>
                </a:tc>
                <a:tc>
                  <a:txBody>
                    <a:bodyPr/>
                    <a:lstStyle/>
                    <a:p>
                      <a:pPr marL="0" marR="0" lvl="0" indent="0" algn="l" rtl="0">
                        <a:spcBef>
                          <a:spcPts val="0"/>
                        </a:spcBef>
                        <a:spcAft>
                          <a:spcPts val="0"/>
                        </a:spcAft>
                        <a:buNone/>
                      </a:pPr>
                      <a:r>
                        <a:rPr lang="en-US" sz="2400">
                          <a:latin typeface="Atkinson Hyperlegible" pitchFamily="2" charset="0"/>
                        </a:rPr>
                        <a:t>Oral fluids to thirst. No IV fluids recommended</a:t>
                      </a:r>
                      <a:endParaRPr sz="2400">
                        <a:latin typeface="Atkinson Hyperlegible" pitchFamily="2" charset="0"/>
                      </a:endParaRPr>
                    </a:p>
                  </a:txBody>
                  <a:tcPr marL="91450" marR="91450" marT="45725" marB="45725" anchor="ctr"/>
                </a:tc>
                <a:extLst>
                  <a:ext uri="{0D108BD9-81ED-4DB2-BD59-A6C34878D82A}">
                    <a16:rowId xmlns:a16="http://schemas.microsoft.com/office/drawing/2014/main" val="10001"/>
                  </a:ext>
                </a:extLst>
              </a:tr>
              <a:tr h="1052946">
                <a:tc>
                  <a:txBody>
                    <a:bodyPr/>
                    <a:lstStyle/>
                    <a:p>
                      <a:pPr marL="0" marR="0" lvl="0" indent="0" algn="l" rtl="0">
                        <a:spcBef>
                          <a:spcPts val="0"/>
                        </a:spcBef>
                        <a:spcAft>
                          <a:spcPts val="0"/>
                        </a:spcAft>
                        <a:buNone/>
                      </a:pPr>
                      <a:r>
                        <a:rPr lang="en-US" sz="2400" b="1">
                          <a:latin typeface="Atkinson Hyperlegible" pitchFamily="2" charset="0"/>
                        </a:rPr>
                        <a:t>20 – 40 %</a:t>
                      </a:r>
                      <a:endParaRPr sz="2400">
                        <a:latin typeface="Atkinson Hyperlegible" pitchFamily="2" charset="0"/>
                      </a:endParaRPr>
                    </a:p>
                  </a:txBody>
                  <a:tcPr marL="91450" marR="91450" marT="45725" marB="45725" anchor="ctr"/>
                </a:tc>
                <a:tc>
                  <a:txBody>
                    <a:bodyPr/>
                    <a:lstStyle/>
                    <a:p>
                      <a:pPr marL="0" marR="0" lvl="0" indent="0" algn="l" rtl="0">
                        <a:spcBef>
                          <a:spcPts val="0"/>
                        </a:spcBef>
                        <a:spcAft>
                          <a:spcPts val="0"/>
                        </a:spcAft>
                        <a:buNone/>
                      </a:pPr>
                      <a:r>
                        <a:rPr lang="en-US" sz="2400" b="0">
                          <a:solidFill>
                            <a:schemeClr val="dk1"/>
                          </a:solidFill>
                          <a:latin typeface="Atkinson Hyperlegible" pitchFamily="2" charset="0"/>
                        </a:rPr>
                        <a:t>Support with Oral Rehydration Solution as soon as is practicable at a volume of 100mls/kg/24 h. Consider IV fluid as appropriate*</a:t>
                      </a:r>
                      <a:endParaRPr sz="2400">
                        <a:latin typeface="Atkinson Hyperlegible" pitchFamily="2" charset="0"/>
                      </a:endParaRPr>
                    </a:p>
                  </a:txBody>
                  <a:tcPr marL="91450" marR="91450" marT="45725" marB="45725" anchor="ctr"/>
                </a:tc>
                <a:extLst>
                  <a:ext uri="{0D108BD9-81ED-4DB2-BD59-A6C34878D82A}">
                    <a16:rowId xmlns:a16="http://schemas.microsoft.com/office/drawing/2014/main" val="10002"/>
                  </a:ext>
                </a:extLst>
              </a:tr>
              <a:tr h="713509">
                <a:tc>
                  <a:txBody>
                    <a:bodyPr/>
                    <a:lstStyle/>
                    <a:p>
                      <a:pPr marL="0" marR="0" lvl="0" indent="0" algn="l" rtl="0">
                        <a:spcBef>
                          <a:spcPts val="0"/>
                        </a:spcBef>
                        <a:spcAft>
                          <a:spcPts val="0"/>
                        </a:spcAft>
                        <a:buNone/>
                      </a:pPr>
                      <a:r>
                        <a:rPr lang="en-US" sz="2400" b="1">
                          <a:latin typeface="Atkinson Hyperlegible" pitchFamily="2" charset="0"/>
                        </a:rPr>
                        <a:t>&gt; 40%</a:t>
                      </a:r>
                      <a:endParaRPr sz="2400">
                        <a:latin typeface="Atkinson Hyperlegible" pitchFamily="2" charset="0"/>
                      </a:endParaRPr>
                    </a:p>
                  </a:txBody>
                  <a:tcPr marL="91450" marR="91450" marT="45725" marB="45725" anchor="ctr"/>
                </a:tc>
                <a:tc>
                  <a:txBody>
                    <a:bodyPr/>
                    <a:lstStyle/>
                    <a:p>
                      <a:pPr marL="0" marR="0" lvl="0" indent="0" algn="l" rtl="0">
                        <a:spcBef>
                          <a:spcPts val="0"/>
                        </a:spcBef>
                        <a:spcAft>
                          <a:spcPts val="0"/>
                        </a:spcAft>
                        <a:buNone/>
                      </a:pPr>
                      <a:r>
                        <a:rPr lang="en-US" sz="2400" b="0">
                          <a:solidFill>
                            <a:schemeClr val="dk1"/>
                          </a:solidFill>
                          <a:latin typeface="Atkinson Hyperlegible" pitchFamily="2" charset="0"/>
                        </a:rPr>
                        <a:t>100mls/kg/24 h intravenous </a:t>
                      </a:r>
                      <a:r>
                        <a:rPr lang="en-US" sz="2400" b="0">
                          <a:solidFill>
                            <a:schemeClr val="accent2"/>
                          </a:solidFill>
                          <a:latin typeface="Atkinson Hyperlegible" pitchFamily="2" charset="0"/>
                        </a:rPr>
                        <a:t>crystalloids</a:t>
                      </a:r>
                      <a:r>
                        <a:rPr lang="en-US" sz="2400" b="0">
                          <a:solidFill>
                            <a:schemeClr val="dk1"/>
                          </a:solidFill>
                          <a:latin typeface="Atkinson Hyperlegible" pitchFamily="2" charset="0"/>
                        </a:rPr>
                        <a:t> and drink as able*</a:t>
                      </a:r>
                      <a:endParaRPr sz="2400">
                        <a:latin typeface="Atkinson Hyperlegible" pitchFamily="2" charset="0"/>
                      </a:endParaRPr>
                    </a:p>
                  </a:txBody>
                  <a:tcPr marL="91450" marR="91450" marT="45725" marB="45725" anchor="ctr"/>
                </a:tc>
                <a:extLst>
                  <a:ext uri="{0D108BD9-81ED-4DB2-BD59-A6C34878D82A}">
                    <a16:rowId xmlns:a16="http://schemas.microsoft.com/office/drawing/2014/main" val="10003"/>
                  </a:ext>
                </a:extLst>
              </a:tr>
            </a:tbl>
          </a:graphicData>
        </a:graphic>
      </p:graphicFrame>
      <p:graphicFrame>
        <p:nvGraphicFramePr>
          <p:cNvPr id="5" name="Google Shape;280;p10">
            <a:extLst>
              <a:ext uri="{FF2B5EF4-FFF2-40B4-BE49-F238E27FC236}">
                <a16:creationId xmlns:a16="http://schemas.microsoft.com/office/drawing/2014/main" id="{DA6453C9-BE13-26AE-3D38-FC1DF6DBEB4A}"/>
              </a:ext>
            </a:extLst>
          </p:cNvPr>
          <p:cNvGraphicFramePr/>
          <p:nvPr>
            <p:extLst>
              <p:ext uri="{D42A27DB-BD31-4B8C-83A1-F6EECF244321}">
                <p14:modId xmlns:p14="http://schemas.microsoft.com/office/powerpoint/2010/main" val="4174733592"/>
              </p:ext>
            </p:extLst>
          </p:nvPr>
        </p:nvGraphicFramePr>
        <p:xfrm>
          <a:off x="224972" y="5126182"/>
          <a:ext cx="8199741" cy="826770"/>
        </p:xfrm>
        <a:graphic>
          <a:graphicData uri="http://schemas.openxmlformats.org/drawingml/2006/table">
            <a:tbl>
              <a:tblPr>
                <a:noFill/>
                <a:tableStyleId>{28023214-57BA-45B0-BB85-1817E6AA960C}</a:tableStyleId>
              </a:tblPr>
              <a:tblGrid>
                <a:gridCol w="8199741">
                  <a:extLst>
                    <a:ext uri="{9D8B030D-6E8A-4147-A177-3AD203B41FA5}">
                      <a16:colId xmlns:a16="http://schemas.microsoft.com/office/drawing/2014/main" val="20000"/>
                    </a:ext>
                  </a:extLst>
                </a:gridCol>
              </a:tblGrid>
              <a:tr h="407175">
                <a:tc>
                  <a:txBody>
                    <a:bodyPr/>
                    <a:lstStyle/>
                    <a:p>
                      <a:pPr marL="0" marR="0" lvl="0" indent="0" algn="l" rtl="0">
                        <a:spcBef>
                          <a:spcPts val="0"/>
                        </a:spcBef>
                        <a:spcAft>
                          <a:spcPts val="0"/>
                        </a:spcAft>
                        <a:buNone/>
                      </a:pPr>
                      <a:br>
                        <a:rPr lang="en-US" sz="2400">
                          <a:latin typeface="Atkinson Hyperlegible" pitchFamily="2" charset="0"/>
                        </a:rPr>
                      </a:br>
                      <a:r>
                        <a:rPr lang="en-US" sz="2400">
                          <a:latin typeface="Atkinson Hyperlegible" pitchFamily="2" charset="0"/>
                        </a:rPr>
                        <a:t>*Consider the need for more fluids in children &lt; 15 kg</a:t>
                      </a:r>
                      <a:endParaRPr sz="2400">
                        <a:latin typeface="Atkinson Hyperlegible" pitchFamily="2" charset="0"/>
                      </a:endParaRPr>
                    </a:p>
                  </a:txBody>
                  <a:tcPr marL="47625" marR="47625" marT="47625" marB="47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BEBEB"/>
                      </a:solidFill>
                      <a:prstDash val="solid"/>
                      <a:round/>
                      <a:headEnd type="none" w="sm" len="sm"/>
                      <a:tailEnd type="none" w="sm" len="sm"/>
                    </a:lnT>
                    <a:lnB w="9525" cap="flat" cmpd="sng">
                      <a:solidFill>
                        <a:srgbClr val="EBEBEB"/>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 name="Google Shape;279;p10">
            <a:extLst>
              <a:ext uri="{FF2B5EF4-FFF2-40B4-BE49-F238E27FC236}">
                <a16:creationId xmlns:a16="http://schemas.microsoft.com/office/drawing/2014/main" id="{ED12DB4E-D9B7-5972-E120-5962CACC9E3D}"/>
              </a:ext>
            </a:extLst>
          </p:cNvPr>
          <p:cNvSpPr txBox="1"/>
          <p:nvPr/>
        </p:nvSpPr>
        <p:spPr>
          <a:xfrm>
            <a:off x="4653342" y="6273225"/>
            <a:ext cx="7324569"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Recommendations from WHO Emergency Medicine Team Initiative for use during MCI</a:t>
            </a:r>
            <a:endParaRPr/>
          </a:p>
          <a:p>
            <a:pPr algn="r"/>
            <a:r>
              <a:rPr lang="en-US" sz="1200">
                <a:latin typeface="Calibri"/>
                <a:ea typeface="Calibri"/>
                <a:cs typeface="Calibri"/>
              </a:rPr>
              <a:t>Hughes A, et al. Burns. 2021 Mar;47(2):349-370. </a:t>
            </a:r>
          </a:p>
        </p:txBody>
      </p:sp>
    </p:spTree>
    <p:extLst>
      <p:ext uri="{BB962C8B-B14F-4D97-AF65-F5344CB8AC3E}">
        <p14:creationId xmlns:p14="http://schemas.microsoft.com/office/powerpoint/2010/main" val="619999968"/>
      </p:ext>
    </p:extLst>
  </p:cSld>
  <p:clrMapOvr>
    <a:masterClrMapping/>
  </p:clrMapOvr>
  <mc:AlternateContent xmlns:mc="http://schemas.openxmlformats.org/markup-compatibility/2006" xmlns:p14="http://schemas.microsoft.com/office/powerpoint/2010/main">
    <mc:Choice Requires="p14">
      <p:transition spd="slow" p14:dur="2000" advTm="76117"/>
    </mc:Choice>
    <mc:Fallback xmlns="">
      <p:transition spd="slow" advTm="7611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66E59F-ACAB-9DB6-A496-71C2261EE9E5}"/>
              </a:ext>
            </a:extLst>
          </p:cNvPr>
          <p:cNvSpPr>
            <a:spLocks noGrp="1"/>
          </p:cNvSpPr>
          <p:nvPr>
            <p:ph type="title"/>
          </p:nvPr>
        </p:nvSpPr>
        <p:spPr>
          <a:xfrm>
            <a:off x="519545" y="399762"/>
            <a:ext cx="10515600" cy="1325563"/>
          </a:xfrm>
        </p:spPr>
        <p:txBody>
          <a:bodyPr>
            <a:normAutofit/>
          </a:bodyPr>
          <a:lstStyle/>
          <a:p>
            <a:r>
              <a:rPr lang="en-NZ" sz="4000">
                <a:solidFill>
                  <a:schemeClr val="accent1">
                    <a:lumMod val="50000"/>
                  </a:schemeClr>
                </a:solidFill>
                <a:latin typeface="Atkinson Hyperlegible" pitchFamily="2" charset="0"/>
              </a:rPr>
              <a:t>Electrical burns</a:t>
            </a:r>
            <a:endParaRPr lang="en-GB" sz="4000">
              <a:solidFill>
                <a:schemeClr val="accent1">
                  <a:lumMod val="50000"/>
                </a:schemeClr>
              </a:solidFill>
              <a:latin typeface="Atkinson Hyperlegible" pitchFamily="2" charset="0"/>
            </a:endParaRPr>
          </a:p>
        </p:txBody>
      </p:sp>
      <p:sp>
        <p:nvSpPr>
          <p:cNvPr id="5" name="Text Placeholder 4">
            <a:extLst>
              <a:ext uri="{FF2B5EF4-FFF2-40B4-BE49-F238E27FC236}">
                <a16:creationId xmlns:a16="http://schemas.microsoft.com/office/drawing/2014/main" id="{66F1A84C-BA6A-015E-DBF6-86515693B1BB}"/>
              </a:ext>
            </a:extLst>
          </p:cNvPr>
          <p:cNvSpPr>
            <a:spLocks noGrp="1"/>
          </p:cNvSpPr>
          <p:nvPr>
            <p:ph type="body" idx="1"/>
          </p:nvPr>
        </p:nvSpPr>
        <p:spPr>
          <a:xfrm>
            <a:off x="422564" y="1676401"/>
            <a:ext cx="10515600" cy="4722236"/>
          </a:xfrm>
        </p:spPr>
        <p:txBody>
          <a:bodyPr>
            <a:normAutofit lnSpcReduction="10000"/>
          </a:bodyPr>
          <a:lstStyle/>
          <a:p>
            <a:r>
              <a:rPr lang="en-GB" sz="2200">
                <a:latin typeface="Atkinson Hyperlegible"/>
              </a:rPr>
              <a:t>Electrical injuries can be caused by high-voltage sources coming in contact with the body. </a:t>
            </a:r>
            <a:endParaRPr lang="en-GB" sz="2200">
              <a:latin typeface="Atkinson Hyperlegible" pitchFamily="2" charset="0"/>
            </a:endParaRPr>
          </a:p>
          <a:p>
            <a:r>
              <a:rPr lang="en-GB" sz="2200">
                <a:latin typeface="Atkinson Hyperlegible"/>
              </a:rPr>
              <a:t>Electricity often crosses the body, taking the shortest path from the point of contact with the skin to the ground, often leaving entry and exit burn marks. </a:t>
            </a:r>
            <a:endParaRPr lang="en-GB" sz="2200">
              <a:latin typeface="Atkinson Hyperlegible" pitchFamily="2" charset="0"/>
            </a:endParaRPr>
          </a:p>
          <a:p>
            <a:r>
              <a:rPr lang="en-GB" sz="2200">
                <a:latin typeface="Atkinson Hyperlegible"/>
              </a:rPr>
              <a:t>On the surface, electrical injuries may look small but can cause extensive tissue and muscle damage </a:t>
            </a:r>
            <a:r>
              <a:rPr lang="en-GB" sz="2200">
                <a:solidFill>
                  <a:schemeClr val="tx1"/>
                </a:solidFill>
                <a:latin typeface="Atkinson Hyperlegible"/>
              </a:rPr>
              <a:t>including to cardiac muscle. </a:t>
            </a:r>
            <a:endParaRPr lang="en-GB" sz="2200">
              <a:solidFill>
                <a:schemeClr val="tx1"/>
              </a:solidFill>
              <a:latin typeface="Atkinson Hyperlegible" pitchFamily="2" charset="0"/>
            </a:endParaRPr>
          </a:p>
          <a:p>
            <a:r>
              <a:rPr lang="en-NZ" sz="2200">
                <a:solidFill>
                  <a:schemeClr val="tx1"/>
                </a:solidFill>
                <a:latin typeface="Atkinson Hyperlegible"/>
              </a:rPr>
              <a:t>Muscle damage can lead to rhabdomyolysis and renal failure. It is important to begin IV fluids early. </a:t>
            </a:r>
            <a:endParaRPr lang="en-GB" sz="2200">
              <a:solidFill>
                <a:schemeClr val="tx1"/>
              </a:solidFill>
            </a:endParaRPr>
          </a:p>
          <a:p>
            <a:r>
              <a:rPr lang="en-NZ" sz="2200">
                <a:solidFill>
                  <a:schemeClr val="tx1"/>
                </a:solidFill>
                <a:latin typeface="Atkinson Hyperlegible"/>
              </a:rPr>
              <a:t>Most high voltage electrical injuries will also require fasciotomy. Refer early to a surgeon.</a:t>
            </a:r>
          </a:p>
          <a:p>
            <a:endParaRPr lang="en-GB">
              <a:solidFill>
                <a:srgbClr val="000000"/>
              </a:solidFill>
              <a:highlight>
                <a:srgbClr val="FFFF00"/>
              </a:highlight>
              <a:latin typeface="Atkinson Hyperlegible" pitchFamily="2" charset="0"/>
            </a:endParaRPr>
          </a:p>
          <a:p>
            <a:pPr marL="114300" indent="0" algn="ctr">
              <a:buNone/>
            </a:pPr>
            <a:r>
              <a:rPr lang="en-GB">
                <a:solidFill>
                  <a:schemeClr val="accent2"/>
                </a:solidFill>
                <a:latin typeface="Atkinson Hyperlegible"/>
              </a:rPr>
              <a:t>Follow a systematic CABCDE approach and HANDOVER / TRANSFER to an advanced provider. </a:t>
            </a:r>
            <a:endParaRPr lang="en-GB" sz="2800">
              <a:solidFill>
                <a:schemeClr val="accent2"/>
              </a:solidFill>
              <a:latin typeface="Atkinson Hyperlegible" pitchFamily="2" charset="0"/>
            </a:endParaRPr>
          </a:p>
          <a:p>
            <a:endParaRPr lang="en-GB">
              <a:latin typeface="Atkinson Hyperlegible" pitchFamily="2" charset="0"/>
            </a:endParaRPr>
          </a:p>
          <a:p>
            <a:pPr marL="0" marR="0" lvl="0" indent="0" algn="l" rtl="0">
              <a:lnSpc>
                <a:spcPct val="110000"/>
              </a:lnSpc>
              <a:spcBef>
                <a:spcPts val="0"/>
              </a:spcBef>
              <a:spcAft>
                <a:spcPts val="0"/>
              </a:spcAft>
              <a:buClr>
                <a:schemeClr val="dk1"/>
              </a:buClr>
              <a:buSzPts val="2700"/>
              <a:buNone/>
            </a:pPr>
            <a:endParaRPr lang="en-US" sz="2800">
              <a:solidFill>
                <a:schemeClr val="dk1"/>
              </a:solidFill>
              <a:latin typeface="Atkinson Hyperlegible" pitchFamily="2" charset="0"/>
              <a:ea typeface="Calibri"/>
              <a:cs typeface="Calibri"/>
              <a:sym typeface="Calibri"/>
            </a:endParaRPr>
          </a:p>
          <a:p>
            <a:endParaRPr lang="en-GB" sz="2800">
              <a:latin typeface="Atkinson Hyperlegible" pitchFamily="2" charset="0"/>
            </a:endParaRPr>
          </a:p>
        </p:txBody>
      </p:sp>
    </p:spTree>
    <p:extLst>
      <p:ext uri="{BB962C8B-B14F-4D97-AF65-F5344CB8AC3E}">
        <p14:creationId xmlns:p14="http://schemas.microsoft.com/office/powerpoint/2010/main" val="1232516763"/>
      </p:ext>
    </p:extLst>
  </p:cSld>
  <p:clrMapOvr>
    <a:masterClrMapping/>
  </p:clrMapOvr>
  <mc:AlternateContent xmlns:mc="http://schemas.openxmlformats.org/markup-compatibility/2006" xmlns:p14="http://schemas.microsoft.com/office/powerpoint/2010/main">
    <mc:Choice Requires="p14">
      <p:transition spd="slow" p14:dur="2000" advTm="49578"/>
    </mc:Choice>
    <mc:Fallback xmlns="">
      <p:transition spd="slow" advTm="4957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43BE-C0DD-5146-29A6-B84574CB7014}"/>
              </a:ext>
            </a:extLst>
          </p:cNvPr>
          <p:cNvSpPr>
            <a:spLocks noGrp="1"/>
          </p:cNvSpPr>
          <p:nvPr>
            <p:ph type="title"/>
          </p:nvPr>
        </p:nvSpPr>
        <p:spPr/>
        <p:txBody>
          <a:bodyPr>
            <a:normAutofit/>
          </a:bodyPr>
          <a:lstStyle/>
          <a:p>
            <a:r>
              <a:rPr lang="en-NZ" sz="4000">
                <a:solidFill>
                  <a:schemeClr val="accent1">
                    <a:lumMod val="50000"/>
                  </a:schemeClr>
                </a:solidFill>
                <a:latin typeface="Atkinson Hyperlegible"/>
              </a:rPr>
              <a:t>Disposition Considerations</a:t>
            </a:r>
            <a:endParaRPr lang="en-GB" sz="4000">
              <a:solidFill>
                <a:schemeClr val="accent1">
                  <a:lumMod val="50000"/>
                </a:schemeClr>
              </a:solidFill>
              <a:latin typeface="Atkinson Hyperlegible" pitchFamily="2" charset="0"/>
            </a:endParaRPr>
          </a:p>
        </p:txBody>
      </p:sp>
      <p:sp>
        <p:nvSpPr>
          <p:cNvPr id="3" name="Text Placeholder 2">
            <a:extLst>
              <a:ext uri="{FF2B5EF4-FFF2-40B4-BE49-F238E27FC236}">
                <a16:creationId xmlns:a16="http://schemas.microsoft.com/office/drawing/2014/main" id="{CDEDDFFE-2EAA-1114-1432-2E33D87A0F51}"/>
              </a:ext>
            </a:extLst>
          </p:cNvPr>
          <p:cNvSpPr>
            <a:spLocks noGrp="1"/>
          </p:cNvSpPr>
          <p:nvPr>
            <p:ph type="body" idx="1"/>
          </p:nvPr>
        </p:nvSpPr>
        <p:spPr/>
        <p:txBody>
          <a:bodyPr spcFirstLastPara="1" wrap="square" lIns="91425" tIns="45700" rIns="91425" bIns="45700" anchor="t" anchorCtr="0">
            <a:noAutofit/>
          </a:bodyPr>
          <a:lstStyle/>
          <a:p>
            <a:pPr marL="0" indent="0">
              <a:lnSpc>
                <a:spcPct val="100000"/>
              </a:lnSpc>
              <a:spcBef>
                <a:spcPts val="0"/>
              </a:spcBef>
              <a:buClr>
                <a:srgbClr val="000000"/>
              </a:buClr>
              <a:buNone/>
            </a:pPr>
            <a:r>
              <a:rPr lang="en-US" sz="2200" dirty="0">
                <a:latin typeface="Atkinson Hyperlegible"/>
                <a:ea typeface="Source Sans Pro"/>
                <a:cs typeface="Roboto"/>
              </a:rPr>
              <a:t>Refer </a:t>
            </a:r>
            <a:r>
              <a:rPr lang="en-US" sz="2200" dirty="0">
                <a:solidFill>
                  <a:schemeClr val="accent2"/>
                </a:solidFill>
                <a:latin typeface="Atkinson Hyperlegible"/>
                <a:ea typeface="Source Sans Pro"/>
                <a:cs typeface="Roboto"/>
              </a:rPr>
              <a:t>all deep burns </a:t>
            </a:r>
            <a:r>
              <a:rPr lang="en-US" sz="2200" dirty="0">
                <a:latin typeface="Atkinson Hyperlegible"/>
                <a:ea typeface="Source Sans Pro"/>
                <a:cs typeface="Roboto"/>
              </a:rPr>
              <a:t>for surgical review. Plan</a:t>
            </a:r>
            <a:r>
              <a:rPr lang="en-US" sz="2200" baseline="0" dirty="0">
                <a:latin typeface="Atkinson Hyperlegible"/>
                <a:ea typeface="Source Sans Pro"/>
                <a:cs typeface="Roboto"/>
              </a:rPr>
              <a:t> for HANDOVER / TRANSFER to a </a:t>
            </a:r>
            <a:r>
              <a:rPr lang="en-US" sz="2200" baseline="0" dirty="0" err="1">
                <a:latin typeface="Atkinson Hyperlegible"/>
                <a:ea typeface="Source Sans Pro"/>
                <a:cs typeface="Roboto"/>
              </a:rPr>
              <a:t>specialised</a:t>
            </a:r>
            <a:r>
              <a:rPr lang="en-US" sz="2200" baseline="0" dirty="0">
                <a:latin typeface="Atkinson Hyperlegible"/>
                <a:ea typeface="Source Sans Pro"/>
                <a:cs typeface="Roboto"/>
              </a:rPr>
              <a:t> unit if any of the following:</a:t>
            </a:r>
          </a:p>
          <a:p>
            <a:pPr marL="742950" lvl="1" indent="-285750">
              <a:lnSpc>
                <a:spcPct val="100000"/>
              </a:lnSpc>
              <a:spcBef>
                <a:spcPts val="0"/>
              </a:spcBef>
              <a:buClr>
                <a:srgbClr val="000000"/>
              </a:buClr>
              <a:buFont typeface="Arial" charset="0"/>
              <a:buChar char="•"/>
            </a:pPr>
            <a:r>
              <a:rPr lang="en-US" sz="2200" b="0" i="0" u="none" strike="noStrike" baseline="0" noProof="0" dirty="0">
                <a:solidFill>
                  <a:srgbClr val="000000"/>
                </a:solidFill>
                <a:latin typeface="Atkinson Hyperlegible"/>
              </a:rPr>
              <a:t>Serious burns to &gt;15% of the body</a:t>
            </a:r>
            <a:r>
              <a:rPr lang="en-US" sz="2200" dirty="0">
                <a:solidFill>
                  <a:srgbClr val="000000"/>
                </a:solidFill>
                <a:latin typeface="Atkinson Hyperlegible"/>
              </a:rPr>
              <a:t>, full thickness burns &gt; 5%</a:t>
            </a:r>
            <a:endParaRPr lang="en-US" sz="2200" dirty="0">
              <a:highlight>
                <a:srgbClr val="FFFF00"/>
              </a:highlight>
              <a:latin typeface="Atkinson Hyperlegible"/>
            </a:endParaRPr>
          </a:p>
          <a:p>
            <a:pPr marL="742950" marR="0" lvl="1" indent="-285750" algn="l">
              <a:lnSpc>
                <a:spcPct val="100000"/>
              </a:lnSpc>
              <a:spcBef>
                <a:spcPts val="0"/>
              </a:spcBef>
              <a:spcAft>
                <a:spcPts val="0"/>
              </a:spcAft>
              <a:buClr>
                <a:srgbClr val="000000"/>
              </a:buClr>
              <a:buFont typeface="Arial" charset="0"/>
              <a:buChar char="•"/>
            </a:pPr>
            <a:r>
              <a:rPr lang="en-US" sz="2200" b="0" i="0" u="none" strike="noStrike" baseline="0" noProof="0" dirty="0">
                <a:solidFill>
                  <a:srgbClr val="000000"/>
                </a:solidFill>
                <a:latin typeface="Atkinson Hyperlegible"/>
              </a:rPr>
              <a:t>Hands, face, groin, joints or circumferential burns</a:t>
            </a:r>
          </a:p>
          <a:p>
            <a:pPr marL="742950" marR="0" lvl="1" indent="-285750" algn="l">
              <a:lnSpc>
                <a:spcPct val="100000"/>
              </a:lnSpc>
              <a:spcBef>
                <a:spcPts val="0"/>
              </a:spcBef>
              <a:spcAft>
                <a:spcPts val="0"/>
              </a:spcAft>
              <a:buClr>
                <a:srgbClr val="000000"/>
              </a:buClr>
              <a:buFont typeface="Arial" charset="0"/>
              <a:buChar char="•"/>
            </a:pPr>
            <a:r>
              <a:rPr lang="en-US" sz="2200" b="0" i="0" u="none" strike="noStrike" baseline="0" noProof="0" dirty="0">
                <a:solidFill>
                  <a:srgbClr val="000000"/>
                </a:solidFill>
                <a:latin typeface="Atkinson Hyperlegible"/>
              </a:rPr>
              <a:t>Inhalation injury </a:t>
            </a:r>
          </a:p>
          <a:p>
            <a:pPr marL="742950" marR="0" lvl="1" indent="-285750" algn="l">
              <a:lnSpc>
                <a:spcPct val="100000"/>
              </a:lnSpc>
              <a:spcBef>
                <a:spcPts val="0"/>
              </a:spcBef>
              <a:spcAft>
                <a:spcPts val="0"/>
              </a:spcAft>
              <a:buClr>
                <a:srgbClr val="000000"/>
              </a:buClr>
              <a:buFont typeface="Arial" charset="0"/>
              <a:buChar char="•"/>
            </a:pPr>
            <a:r>
              <a:rPr lang="en-US" sz="2200" b="0" i="0" u="none" strike="noStrike" baseline="0" noProof="0" dirty="0">
                <a:solidFill>
                  <a:srgbClr val="000000"/>
                </a:solidFill>
                <a:latin typeface="Atkinson Hyperlegible"/>
              </a:rPr>
              <a:t>Burns with other trauma </a:t>
            </a:r>
          </a:p>
          <a:p>
            <a:pPr marL="742950" marR="0" lvl="1" indent="-285750" algn="l">
              <a:lnSpc>
                <a:spcPct val="100000"/>
              </a:lnSpc>
              <a:spcBef>
                <a:spcPts val="0"/>
              </a:spcBef>
              <a:spcAft>
                <a:spcPts val="0"/>
              </a:spcAft>
              <a:buClr>
                <a:srgbClr val="000000"/>
              </a:buClr>
              <a:buFont typeface="Arial" charset="0"/>
              <a:buChar char="•"/>
            </a:pPr>
            <a:r>
              <a:rPr lang="en-US" sz="2200" b="0" i="0" u="none" strike="noStrike" baseline="0" noProof="0" dirty="0">
                <a:solidFill>
                  <a:srgbClr val="000000"/>
                </a:solidFill>
                <a:latin typeface="Atkinson Hyperlegible"/>
              </a:rPr>
              <a:t>Burns in very young or elderly </a:t>
            </a:r>
          </a:p>
          <a:p>
            <a:pPr marL="742950" marR="0" lvl="1" indent="-285750" algn="l">
              <a:lnSpc>
                <a:spcPct val="100000"/>
              </a:lnSpc>
              <a:spcBef>
                <a:spcPts val="0"/>
              </a:spcBef>
              <a:spcAft>
                <a:spcPts val="0"/>
              </a:spcAft>
              <a:buClr>
                <a:srgbClr val="000000"/>
              </a:buClr>
              <a:buFont typeface="Arial" charset="0"/>
              <a:buChar char="•"/>
            </a:pPr>
            <a:r>
              <a:rPr lang="en-US" sz="2200" b="0" i="0" u="none" strike="noStrike" baseline="0" noProof="0" dirty="0">
                <a:solidFill>
                  <a:srgbClr val="000000"/>
                </a:solidFill>
                <a:latin typeface="Atkinson Hyperlegible"/>
              </a:rPr>
              <a:t>Significant pre-burn illness (such as diabetes)</a:t>
            </a:r>
          </a:p>
          <a:p>
            <a:pPr marL="742950" lvl="1" indent="-285750">
              <a:lnSpc>
                <a:spcPct val="100000"/>
              </a:lnSpc>
              <a:spcBef>
                <a:spcPts val="0"/>
              </a:spcBef>
              <a:buClr>
                <a:srgbClr val="000000"/>
              </a:buClr>
              <a:buFont typeface="Arial" charset="0"/>
              <a:buChar char="•"/>
            </a:pPr>
            <a:endParaRPr lang="en-US" sz="2200" dirty="0">
              <a:solidFill>
                <a:srgbClr val="000000"/>
              </a:solidFill>
              <a:latin typeface="Atkinson Hyperlegible"/>
            </a:endParaRPr>
          </a:p>
          <a:p>
            <a:pPr marL="342900">
              <a:buClr>
                <a:srgbClr val="000000"/>
              </a:buClr>
              <a:buFont typeface="Arial" charset="0"/>
              <a:buChar char="•"/>
            </a:pPr>
            <a:r>
              <a:rPr lang="en-US" sz="2200" dirty="0">
                <a:solidFill>
                  <a:srgbClr val="000000"/>
                </a:solidFill>
                <a:latin typeface="Atkinson Hyperlegible"/>
              </a:rPr>
              <a:t>If an injured person is displaying signs of shock, ensure treatment with</a:t>
            </a:r>
            <a:r>
              <a:rPr lang="en-US" sz="2200" dirty="0">
                <a:solidFill>
                  <a:srgbClr val="FF0000"/>
                </a:solidFill>
                <a:latin typeface="Atkinson Hyperlegible"/>
              </a:rPr>
              <a:t> </a:t>
            </a:r>
            <a:r>
              <a:rPr lang="en-US" sz="2200" dirty="0">
                <a:solidFill>
                  <a:schemeClr val="tx1"/>
                </a:solidFill>
                <a:latin typeface="Atkinson Hyperlegible"/>
              </a:rPr>
              <a:t>IV FLUIDS </a:t>
            </a:r>
            <a:r>
              <a:rPr lang="en-US" sz="2200" dirty="0">
                <a:solidFill>
                  <a:srgbClr val="000000"/>
                </a:solidFill>
                <a:latin typeface="Atkinson Hyperlegible"/>
              </a:rPr>
              <a:t>is continued on transfer.</a:t>
            </a:r>
            <a:endParaRPr lang="en-US" dirty="0"/>
          </a:p>
          <a:p>
            <a:pPr marL="342900">
              <a:buClr>
                <a:srgbClr val="000000"/>
              </a:buClr>
              <a:buFont typeface="Arial" charset="0"/>
              <a:buChar char="•"/>
            </a:pPr>
            <a:r>
              <a:rPr lang="en-US" sz="2200" dirty="0">
                <a:solidFill>
                  <a:schemeClr val="accent2"/>
                </a:solidFill>
                <a:latin typeface="Atkinson Hyperlegible"/>
              </a:rPr>
              <a:t>Communicate</a:t>
            </a:r>
            <a:r>
              <a:rPr lang="en-US" sz="2200" dirty="0">
                <a:solidFill>
                  <a:srgbClr val="000000"/>
                </a:solidFill>
                <a:latin typeface="Atkinson Hyperlegible"/>
              </a:rPr>
              <a:t> injuries, important medical problems and what has been done for the patient during handover/transfer.   Use the SBAR approach in handover.</a:t>
            </a:r>
          </a:p>
          <a:p>
            <a:pPr marL="742950" lvl="1" indent="-285750">
              <a:lnSpc>
                <a:spcPct val="100000"/>
              </a:lnSpc>
              <a:spcBef>
                <a:spcPts val="0"/>
              </a:spcBef>
              <a:buClr>
                <a:srgbClr val="000000"/>
              </a:buClr>
              <a:buFont typeface="Arial" charset="0"/>
              <a:buChar char="•"/>
            </a:pPr>
            <a:endParaRPr lang="en-US" dirty="0">
              <a:solidFill>
                <a:srgbClr val="000000"/>
              </a:solidFill>
              <a:latin typeface="Atkinson Hyperlegible"/>
            </a:endParaRPr>
          </a:p>
        </p:txBody>
      </p:sp>
    </p:spTree>
    <p:extLst>
      <p:ext uri="{BB962C8B-B14F-4D97-AF65-F5344CB8AC3E}">
        <p14:creationId xmlns:p14="http://schemas.microsoft.com/office/powerpoint/2010/main" val="3054619684"/>
      </p:ext>
    </p:extLst>
  </p:cSld>
  <p:clrMapOvr>
    <a:masterClrMapping/>
  </p:clrMapOvr>
  <mc:AlternateContent xmlns:mc="http://schemas.openxmlformats.org/markup-compatibility/2006" xmlns:p14="http://schemas.microsoft.com/office/powerpoint/2010/main">
    <mc:Choice Requires="p14">
      <p:transition spd="slow" p14:dur="2000" advTm="73002"/>
    </mc:Choice>
    <mc:Fallback xmlns="">
      <p:transition spd="slow" advTm="7300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1567" y="448469"/>
            <a:ext cx="10515600" cy="1325563"/>
          </a:xfrm>
        </p:spPr>
        <p:txBody>
          <a:bodyPr/>
          <a:lstStyle/>
          <a:p>
            <a:r>
              <a:rPr lang="en-US" sz="4000">
                <a:solidFill>
                  <a:schemeClr val="accent1">
                    <a:lumMod val="50000"/>
                  </a:schemeClr>
                </a:solidFill>
                <a:latin typeface="Atkinson Hyperlegible" pitchFamily="2" charset="0"/>
              </a:rPr>
              <a:t>REMEMBER</a:t>
            </a:r>
          </a:p>
        </p:txBody>
      </p:sp>
      <p:graphicFrame>
        <p:nvGraphicFramePr>
          <p:cNvPr id="7" name="Content Placeholder 2">
            <a:extLst>
              <a:ext uri="{FF2B5EF4-FFF2-40B4-BE49-F238E27FC236}">
                <a16:creationId xmlns:a16="http://schemas.microsoft.com/office/drawing/2014/main" id="{5202139A-42BB-F64E-B2DC-41CC6D44FD1D}"/>
              </a:ext>
            </a:extLst>
          </p:cNvPr>
          <p:cNvGraphicFramePr>
            <a:graphicFrameLocks noGrp="1"/>
          </p:cNvGraphicFramePr>
          <p:nvPr>
            <p:ph idx="4294967295"/>
          </p:nvPr>
        </p:nvGraphicFramePr>
        <p:xfrm>
          <a:off x="681567" y="169068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031072"/>
      </p:ext>
    </p:extLst>
  </p:cSld>
  <p:clrMapOvr>
    <a:masterClrMapping/>
  </p:clrMapOvr>
  <mc:AlternateContent xmlns:mc="http://schemas.openxmlformats.org/markup-compatibility/2006" xmlns:p14="http://schemas.microsoft.com/office/powerpoint/2010/main">
    <mc:Choice Requires="p14">
      <p:transition spd="slow" p14:dur="2000" advTm="22250"/>
    </mc:Choice>
    <mc:Fallback xmlns="">
      <p:transition spd="slow" advTm="222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0A61-8DD4-90E3-0549-5ED52945F812}"/>
              </a:ext>
            </a:extLst>
          </p:cNvPr>
          <p:cNvSpPr>
            <a:spLocks noGrp="1"/>
          </p:cNvSpPr>
          <p:nvPr>
            <p:ph type="title"/>
          </p:nvPr>
        </p:nvSpPr>
        <p:spPr>
          <a:xfrm>
            <a:off x="404906" y="365125"/>
            <a:ext cx="10515600" cy="1325563"/>
          </a:xfrm>
        </p:spPr>
        <p:txBody>
          <a:bodyPr>
            <a:normAutofit/>
          </a:bodyPr>
          <a:lstStyle/>
          <a:p>
            <a:r>
              <a:rPr lang="en-US" sz="4000">
                <a:solidFill>
                  <a:schemeClr val="accent1">
                    <a:lumMod val="50000"/>
                  </a:schemeClr>
                </a:solidFill>
                <a:latin typeface="Atkinson Hyperlegible" pitchFamily="2" charset="0"/>
                <a:ea typeface="Source Sans Pro"/>
                <a:cs typeface="Roboto"/>
              </a:rPr>
              <a:t>Summary</a:t>
            </a:r>
            <a:endParaRPr lang="en-US" sz="4000">
              <a:solidFill>
                <a:schemeClr val="accent1">
                  <a:lumMod val="50000"/>
                </a:schemeClr>
              </a:solidFill>
              <a:latin typeface="Atkinson Hyperlegible" pitchFamily="2" charset="0"/>
            </a:endParaRPr>
          </a:p>
        </p:txBody>
      </p:sp>
      <p:sp>
        <p:nvSpPr>
          <p:cNvPr id="3" name="Content Placeholder 2">
            <a:extLst>
              <a:ext uri="{FF2B5EF4-FFF2-40B4-BE49-F238E27FC236}">
                <a16:creationId xmlns:a16="http://schemas.microsoft.com/office/drawing/2014/main" id="{5887CEEC-0934-AC2E-A716-86AAF7464919}"/>
              </a:ext>
            </a:extLst>
          </p:cNvPr>
          <p:cNvSpPr>
            <a:spLocks noGrp="1"/>
          </p:cNvSpPr>
          <p:nvPr>
            <p:ph idx="1"/>
          </p:nvPr>
        </p:nvSpPr>
        <p:spPr>
          <a:xfrm>
            <a:off x="479611" y="1683684"/>
            <a:ext cx="11012733" cy="4351338"/>
          </a:xfrm>
        </p:spPr>
        <p:txBody>
          <a:bodyPr vert="horz" lIns="91440" tIns="45720" rIns="91440" bIns="45720" rtlCol="0" anchor="t">
            <a:normAutofit/>
          </a:bodyPr>
          <a:lstStyle/>
          <a:p>
            <a:pPr marL="0" indent="0">
              <a:buNone/>
            </a:pPr>
            <a:r>
              <a:rPr lang="en-US" sz="2400" dirty="0">
                <a:solidFill>
                  <a:schemeClr val="tx1"/>
                </a:solidFill>
                <a:latin typeface="Atkinson Hyperlegible"/>
                <a:ea typeface="Source Sans Pro"/>
                <a:cs typeface="Arial"/>
              </a:rPr>
              <a:t>In this presentation, we have covered:</a:t>
            </a:r>
          </a:p>
          <a:p>
            <a:r>
              <a:rPr lang="en-US" sz="2400" dirty="0">
                <a:solidFill>
                  <a:srgbClr val="000000"/>
                </a:solidFill>
                <a:latin typeface="Atkinson Hyperlegible"/>
                <a:ea typeface="Source Sans Pro"/>
                <a:cs typeface="Arial"/>
              </a:rPr>
              <a:t>The trauma primary survey approach for conflict trauma</a:t>
            </a:r>
          </a:p>
          <a:p>
            <a:r>
              <a:rPr lang="en-US" sz="2400" dirty="0">
                <a:solidFill>
                  <a:srgbClr val="000000"/>
                </a:solidFill>
                <a:latin typeface="Atkinson Hyperlegible"/>
                <a:ea typeface="Source Sans Pro"/>
                <a:cs typeface="Arial"/>
              </a:rPr>
              <a:t>The signs and symptoms of acute life- and limb- threatening conditions resulting from burn injury</a:t>
            </a:r>
          </a:p>
          <a:p>
            <a:r>
              <a:rPr lang="en-US" sz="2400" dirty="0">
                <a:solidFill>
                  <a:srgbClr val="000000"/>
                </a:solidFill>
                <a:latin typeface="Atkinson Hyperlegible"/>
                <a:ea typeface="Source Sans Pro"/>
                <a:cs typeface="Arial"/>
              </a:rPr>
              <a:t>Critical CABCDE actions for acute life-threatening conditions resulting from </a:t>
            </a:r>
            <a:r>
              <a:rPr lang="en-US" sz="2400">
                <a:solidFill>
                  <a:srgbClr val="000000"/>
                </a:solidFill>
                <a:latin typeface="Atkinson Hyperlegible"/>
                <a:ea typeface="Source Sans Pro"/>
                <a:cs typeface="Arial"/>
              </a:rPr>
              <a:t>burn injury</a:t>
            </a:r>
          </a:p>
          <a:p>
            <a:endParaRPr lang="en-US" sz="2400">
              <a:latin typeface="Atkinson Hyperlegible" pitchFamily="2" charset="0"/>
              <a:cs typeface="Segoe UI"/>
            </a:endParaRPr>
          </a:p>
        </p:txBody>
      </p:sp>
      <p:sp>
        <p:nvSpPr>
          <p:cNvPr id="5" name="Google Shape;45;p1">
            <a:extLst>
              <a:ext uri="{FF2B5EF4-FFF2-40B4-BE49-F238E27FC236}">
                <a16:creationId xmlns:a16="http://schemas.microsoft.com/office/drawing/2014/main" id="{F35B0303-B9E2-9D18-A00E-B095ECD5882B}"/>
              </a:ext>
            </a:extLst>
          </p:cNvPr>
          <p:cNvSpPr txBox="1">
            <a:spLocks noGrp="1"/>
          </p:cNvSpPr>
          <p:nvPr/>
        </p:nvSpPr>
        <p:spPr>
          <a:xfrm>
            <a:off x="0" y="1422241"/>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Tree>
    <p:extLst>
      <p:ext uri="{BB962C8B-B14F-4D97-AF65-F5344CB8AC3E}">
        <p14:creationId xmlns:p14="http://schemas.microsoft.com/office/powerpoint/2010/main" val="1932687739"/>
      </p:ext>
    </p:extLst>
  </p:cSld>
  <p:clrMapOvr>
    <a:masterClrMapping/>
  </p:clrMapOvr>
  <mc:AlternateContent xmlns:mc="http://schemas.openxmlformats.org/markup-compatibility/2006" xmlns:p14="http://schemas.microsoft.com/office/powerpoint/2010/main">
    <mc:Choice Requires="p14">
      <p:transition spd="slow" p14:dur="2000" advTm="25665"/>
    </mc:Choice>
    <mc:Fallback xmlns="">
      <p:transition spd="slow" advTm="2566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0A61-8DD4-90E3-0549-5ED52945F812}"/>
              </a:ext>
            </a:extLst>
          </p:cNvPr>
          <p:cNvSpPr>
            <a:spLocks noGrp="1"/>
          </p:cNvSpPr>
          <p:nvPr>
            <p:ph type="title"/>
          </p:nvPr>
        </p:nvSpPr>
        <p:spPr>
          <a:xfrm>
            <a:off x="404906" y="365125"/>
            <a:ext cx="10515600" cy="1325563"/>
          </a:xfrm>
        </p:spPr>
        <p:txBody>
          <a:bodyPr>
            <a:normAutofit/>
          </a:bodyPr>
          <a:lstStyle/>
          <a:p>
            <a:r>
              <a:rPr lang="en-US" sz="4000">
                <a:solidFill>
                  <a:schemeClr val="accent1">
                    <a:lumMod val="50000"/>
                  </a:schemeClr>
                </a:solidFill>
                <a:latin typeface="Atkinson Hyperlegible" pitchFamily="2" charset="0"/>
                <a:ea typeface="Source Sans Pro"/>
                <a:cs typeface="Roboto"/>
              </a:rPr>
              <a:t>Objectives</a:t>
            </a:r>
            <a:endParaRPr lang="en-US" sz="4000">
              <a:solidFill>
                <a:schemeClr val="accent1">
                  <a:lumMod val="50000"/>
                </a:schemeClr>
              </a:solidFill>
              <a:latin typeface="Atkinson Hyperlegible" pitchFamily="2" charset="0"/>
            </a:endParaRPr>
          </a:p>
        </p:txBody>
      </p:sp>
      <p:sp>
        <p:nvSpPr>
          <p:cNvPr id="3" name="Content Placeholder 2">
            <a:extLst>
              <a:ext uri="{FF2B5EF4-FFF2-40B4-BE49-F238E27FC236}">
                <a16:creationId xmlns:a16="http://schemas.microsoft.com/office/drawing/2014/main" id="{5887CEEC-0934-AC2E-A716-86AAF7464919}"/>
              </a:ext>
            </a:extLst>
          </p:cNvPr>
          <p:cNvSpPr>
            <a:spLocks noGrp="1"/>
          </p:cNvSpPr>
          <p:nvPr>
            <p:ph idx="1"/>
          </p:nvPr>
        </p:nvSpPr>
        <p:spPr>
          <a:xfrm>
            <a:off x="479612" y="1683684"/>
            <a:ext cx="10515600" cy="4351338"/>
          </a:xfrm>
        </p:spPr>
        <p:txBody>
          <a:bodyPr vert="horz" lIns="91440" tIns="45720" rIns="91440" bIns="45720" rtlCol="0" anchor="t">
            <a:normAutofit/>
          </a:bodyPr>
          <a:lstStyle/>
          <a:p>
            <a:pPr marL="0" indent="0">
              <a:buNone/>
            </a:pPr>
            <a:r>
              <a:rPr lang="en-US" sz="2400">
                <a:solidFill>
                  <a:schemeClr val="tx1"/>
                </a:solidFill>
                <a:latin typeface="Atkinson Hyperlegible"/>
                <a:ea typeface="Source Sans Pro"/>
                <a:cs typeface="Arial"/>
              </a:rPr>
              <a:t>By the end of this presentation, you will be able to:</a:t>
            </a:r>
          </a:p>
          <a:p>
            <a:r>
              <a:rPr lang="en-US" sz="2400">
                <a:solidFill>
                  <a:srgbClr val="000000"/>
                </a:solidFill>
                <a:latin typeface="Atkinson Hyperlegible"/>
                <a:ea typeface="Source Sans Pro"/>
                <a:cs typeface="Arial"/>
              </a:rPr>
              <a:t>Describe the trauma primary survey approach for conflict trauma</a:t>
            </a:r>
          </a:p>
          <a:p>
            <a:r>
              <a:rPr lang="en-US" sz="2400">
                <a:solidFill>
                  <a:srgbClr val="000000"/>
                </a:solidFill>
                <a:latin typeface="Atkinson Hyperlegible"/>
                <a:ea typeface="Source Sans Pro"/>
                <a:cs typeface="Arial"/>
              </a:rPr>
              <a:t>Identify signs and symptoms of acute life-threatening conditions caused by burn injuries</a:t>
            </a:r>
          </a:p>
          <a:p>
            <a:r>
              <a:rPr lang="en-US" sz="2400">
                <a:solidFill>
                  <a:srgbClr val="000000"/>
                </a:solidFill>
                <a:latin typeface="Atkinson Hyperlegible"/>
                <a:ea typeface="Source Sans Pro"/>
                <a:cs typeface="Arial"/>
              </a:rPr>
              <a:t>Identify critical </a:t>
            </a:r>
            <a:r>
              <a:rPr lang="en-US" sz="2400" err="1">
                <a:solidFill>
                  <a:srgbClr val="000000"/>
                </a:solidFill>
                <a:latin typeface="Atkinson Hyperlegible"/>
                <a:ea typeface="Source Sans Pro"/>
                <a:cs typeface="Arial"/>
              </a:rPr>
              <a:t>CABCDE</a:t>
            </a:r>
            <a:r>
              <a:rPr lang="en-US" sz="2400">
                <a:solidFill>
                  <a:srgbClr val="000000"/>
                </a:solidFill>
                <a:latin typeface="Atkinson Hyperlegible"/>
                <a:ea typeface="Source Sans Pro"/>
                <a:cs typeface="Arial"/>
              </a:rPr>
              <a:t> actions for burn injuries</a:t>
            </a:r>
          </a:p>
          <a:p>
            <a:endParaRPr lang="en-US" sz="2400">
              <a:solidFill>
                <a:srgbClr val="000000"/>
              </a:solidFill>
              <a:latin typeface="Atkinson Hyperlegible" pitchFamily="2" charset="0"/>
              <a:ea typeface="Source Sans Pro"/>
              <a:cs typeface="Arial"/>
            </a:endParaRPr>
          </a:p>
          <a:p>
            <a:endParaRPr lang="en-US" sz="2400">
              <a:solidFill>
                <a:srgbClr val="000000"/>
              </a:solidFill>
              <a:latin typeface="Atkinson Hyperlegible" pitchFamily="2" charset="0"/>
              <a:cs typeface="Segoe UI"/>
            </a:endParaRPr>
          </a:p>
        </p:txBody>
      </p:sp>
      <p:sp>
        <p:nvSpPr>
          <p:cNvPr id="4" name="Google Shape;45;p1">
            <a:extLst>
              <a:ext uri="{FF2B5EF4-FFF2-40B4-BE49-F238E27FC236}">
                <a16:creationId xmlns:a16="http://schemas.microsoft.com/office/drawing/2014/main" id="{53D37363-81C1-31DF-6AF3-D47298CDC061}"/>
              </a:ext>
            </a:extLst>
          </p:cNvPr>
          <p:cNvSpPr txBox="1">
            <a:spLocks noGrp="1"/>
          </p:cNvSpPr>
          <p:nvPr/>
        </p:nvSpPr>
        <p:spPr>
          <a:xfrm>
            <a:off x="0" y="1362241"/>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Tree>
    <p:extLst>
      <p:ext uri="{BB962C8B-B14F-4D97-AF65-F5344CB8AC3E}">
        <p14:creationId xmlns:p14="http://schemas.microsoft.com/office/powerpoint/2010/main" val="1775914953"/>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9"/>
          <p:cNvSpPr txBox="1">
            <a:spLocks noGrp="1"/>
          </p:cNvSpPr>
          <p:nvPr>
            <p:ph type="title" idx="4294967295"/>
          </p:nvPr>
        </p:nvSpPr>
        <p:spPr>
          <a:xfrm>
            <a:off x="445848" y="3667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lumMod val="50000"/>
                  </a:schemeClr>
                </a:solidFill>
              </a:rPr>
              <a:t> Burn Injury in Conflict Settings</a:t>
            </a:r>
            <a:endParaRPr>
              <a:solidFill>
                <a:schemeClr val="accent1">
                  <a:lumMod val="50000"/>
                </a:schemeClr>
              </a:solidFill>
            </a:endParaRPr>
          </a:p>
        </p:txBody>
      </p:sp>
      <p:sp>
        <p:nvSpPr>
          <p:cNvPr id="136" name="Google Shape;136;p9"/>
          <p:cNvSpPr txBox="1"/>
          <p:nvPr/>
        </p:nvSpPr>
        <p:spPr>
          <a:xfrm>
            <a:off x="445848" y="1712365"/>
            <a:ext cx="7547015" cy="41180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0000"/>
              </a:lnSpc>
              <a:spcBef>
                <a:spcPts val="0"/>
              </a:spcBef>
              <a:spcAft>
                <a:spcPts val="0"/>
              </a:spcAft>
              <a:buClr>
                <a:schemeClr val="dk1"/>
              </a:buClr>
              <a:buSzPts val="2700"/>
              <a:buFont typeface="Arial"/>
              <a:buChar char="•"/>
            </a:pPr>
            <a:r>
              <a:rPr lang="en-GB" sz="2400">
                <a:latin typeface="Atkinson Hyperlegible" pitchFamily="2" charset="0"/>
              </a:rPr>
              <a:t>Burns from fires (flame burns) are the most common type of burn injury. </a:t>
            </a:r>
          </a:p>
          <a:p>
            <a:pPr marL="285750" marR="0" lvl="0" indent="-285750" algn="l" rtl="0">
              <a:lnSpc>
                <a:spcPct val="110000"/>
              </a:lnSpc>
              <a:spcBef>
                <a:spcPts val="0"/>
              </a:spcBef>
              <a:spcAft>
                <a:spcPts val="0"/>
              </a:spcAft>
              <a:buClr>
                <a:schemeClr val="dk1"/>
              </a:buClr>
              <a:buSzPts val="2700"/>
              <a:buFont typeface="Arial"/>
              <a:buChar char="•"/>
            </a:pPr>
            <a:r>
              <a:rPr lang="en-GB" sz="2400">
                <a:latin typeface="Atkinson Hyperlegible" pitchFamily="2" charset="0"/>
              </a:rPr>
              <a:t>A history of flame burn in an enclosed space can also suggest an inhalation or airway injury. </a:t>
            </a:r>
          </a:p>
          <a:p>
            <a:pPr marL="285750" marR="0" lvl="0" indent="-285750" algn="l" rtl="0">
              <a:lnSpc>
                <a:spcPct val="110000"/>
              </a:lnSpc>
              <a:spcBef>
                <a:spcPts val="0"/>
              </a:spcBef>
              <a:spcAft>
                <a:spcPts val="0"/>
              </a:spcAft>
              <a:buClr>
                <a:schemeClr val="dk1"/>
              </a:buClr>
              <a:buSzPts val="2700"/>
              <a:buFont typeface="Arial"/>
              <a:buChar char="•"/>
            </a:pPr>
            <a:r>
              <a:rPr lang="en-GB" sz="2400">
                <a:latin typeface="Atkinson Hyperlegible" pitchFamily="2" charset="0"/>
              </a:rPr>
              <a:t>Electrical burn injuries can be caused by high-voltage sources. This may occur in conflict settings such as if overhead electrical wires are damaged. </a:t>
            </a:r>
          </a:p>
          <a:p>
            <a:pPr marL="285750" marR="0" lvl="0" indent="-285750" algn="l" rtl="0">
              <a:lnSpc>
                <a:spcPct val="110000"/>
              </a:lnSpc>
              <a:spcBef>
                <a:spcPts val="0"/>
              </a:spcBef>
              <a:spcAft>
                <a:spcPts val="0"/>
              </a:spcAft>
              <a:buClr>
                <a:schemeClr val="dk1"/>
              </a:buClr>
              <a:buSzPts val="2700"/>
              <a:buFont typeface="Arial"/>
              <a:buChar char="•"/>
            </a:pPr>
            <a:r>
              <a:rPr lang="en-US" sz="2400">
                <a:solidFill>
                  <a:schemeClr val="tx1"/>
                </a:solidFill>
                <a:latin typeface="Atkinson Hyperlegible" pitchFamily="2" charset="0"/>
              </a:rPr>
              <a:t>Patients with burns may have sustained additional trauma e.g., blast injury, penetrating injury, or falls.</a:t>
            </a:r>
            <a:endParaRPr lang="en-GB" sz="2400">
              <a:solidFill>
                <a:schemeClr val="tx1"/>
              </a:solidFill>
              <a:latin typeface="Atkinson Hyperlegible" pitchFamily="2" charset="0"/>
            </a:endParaRPr>
          </a:p>
          <a:p>
            <a:pPr marL="0" marR="0" lvl="0" indent="0" algn="l" rtl="0">
              <a:spcBef>
                <a:spcPts val="0"/>
              </a:spcBef>
              <a:spcAft>
                <a:spcPts val="0"/>
              </a:spcAft>
              <a:buNone/>
            </a:pPr>
            <a:endParaRPr sz="2400">
              <a:solidFill>
                <a:schemeClr val="dk1"/>
              </a:solidFill>
              <a:latin typeface="Atkinson Hyperlegible" pitchFamily="2" charset="0"/>
              <a:ea typeface="Calibri"/>
              <a:cs typeface="Calibri"/>
              <a:sym typeface="Calibri"/>
            </a:endParaRPr>
          </a:p>
        </p:txBody>
      </p:sp>
      <p:pic>
        <p:nvPicPr>
          <p:cNvPr id="5" name="Picture 4">
            <a:extLst>
              <a:ext uri="{FF2B5EF4-FFF2-40B4-BE49-F238E27FC236}">
                <a16:creationId xmlns:a16="http://schemas.microsoft.com/office/drawing/2014/main" id="{022932F0-6509-0F6A-D5EF-877833100353}"/>
              </a:ext>
            </a:extLst>
          </p:cNvPr>
          <p:cNvPicPr>
            <a:picLocks noChangeAspect="1"/>
          </p:cNvPicPr>
          <p:nvPr/>
        </p:nvPicPr>
        <p:blipFill>
          <a:blip r:embed="rId3"/>
          <a:stretch>
            <a:fillRect/>
          </a:stretch>
        </p:blipFill>
        <p:spPr>
          <a:xfrm>
            <a:off x="8421396" y="2195945"/>
            <a:ext cx="3316618" cy="2313017"/>
          </a:xfrm>
          <a:prstGeom prst="rect">
            <a:avLst/>
          </a:prstGeom>
        </p:spPr>
      </p:pic>
      <p:sp>
        <p:nvSpPr>
          <p:cNvPr id="7" name="TextBox 6">
            <a:extLst>
              <a:ext uri="{FF2B5EF4-FFF2-40B4-BE49-F238E27FC236}">
                <a16:creationId xmlns:a16="http://schemas.microsoft.com/office/drawing/2014/main" id="{C5F5020F-C1B1-9004-7B1A-0D1E901F1B12}"/>
              </a:ext>
            </a:extLst>
          </p:cNvPr>
          <p:cNvSpPr txBox="1"/>
          <p:nvPr/>
        </p:nvSpPr>
        <p:spPr>
          <a:xfrm>
            <a:off x="501548" y="5601593"/>
            <a:ext cx="11188904" cy="889667"/>
          </a:xfrm>
          <a:prstGeom prst="rect">
            <a:avLst/>
          </a:prstGeom>
          <a:noFill/>
        </p:spPr>
        <p:txBody>
          <a:bodyPr wrap="square" lIns="91440" tIns="45720" rIns="91440" bIns="45720" anchor="t">
            <a:spAutoFit/>
          </a:bodyPr>
          <a:lstStyle/>
          <a:p>
            <a:pPr algn="ctr">
              <a:lnSpc>
                <a:spcPct val="110000"/>
              </a:lnSpc>
              <a:buClr>
                <a:schemeClr val="dk1"/>
              </a:buClr>
              <a:buSzPts val="2700"/>
            </a:pPr>
            <a:r>
              <a:rPr lang="en-US" sz="2400">
                <a:solidFill>
                  <a:schemeClr val="accent2"/>
                </a:solidFill>
                <a:latin typeface="Atkinson Hyperlegible"/>
              </a:rPr>
              <a:t>In order to identify and manage acute, life-threatening injuries, a systematic </a:t>
            </a:r>
            <a:r>
              <a:rPr lang="en-US" sz="2400" err="1">
                <a:solidFill>
                  <a:schemeClr val="accent2"/>
                </a:solidFill>
                <a:latin typeface="Atkinson Hyperlegible"/>
              </a:rPr>
              <a:t>CABCDE</a:t>
            </a:r>
            <a:r>
              <a:rPr lang="en-US" sz="2400">
                <a:solidFill>
                  <a:schemeClr val="accent2"/>
                </a:solidFill>
                <a:latin typeface="Atkinson Hyperlegible"/>
              </a:rPr>
              <a:t> approach is required for all patients with burn injuries.</a:t>
            </a:r>
          </a:p>
        </p:txBody>
      </p:sp>
    </p:spTree>
    <p:extLst>
      <p:ext uri="{BB962C8B-B14F-4D97-AF65-F5344CB8AC3E}">
        <p14:creationId xmlns:p14="http://schemas.microsoft.com/office/powerpoint/2010/main" val="3703783094"/>
      </p:ext>
    </p:extLst>
  </p:cSld>
  <p:clrMapOvr>
    <a:masterClrMapping/>
  </p:clrMapOvr>
  <mc:AlternateContent xmlns:mc="http://schemas.openxmlformats.org/markup-compatibility/2006" xmlns:p14="http://schemas.microsoft.com/office/powerpoint/2010/main">
    <mc:Choice Requires="p14">
      <p:transition spd="slow" p14:dur="2000" advTm="64533"/>
    </mc:Choice>
    <mc:Fallback xmlns="">
      <p:transition spd="slow" advTm="645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321358825"/>
              </p:ext>
            </p:extLst>
          </p:nvPr>
        </p:nvGraphicFramePr>
        <p:xfrm>
          <a:off x="248079" y="1925018"/>
          <a:ext cx="11695841" cy="3981621"/>
        </p:xfrm>
        <a:graphic>
          <a:graphicData uri="http://schemas.openxmlformats.org/drawingml/2006/table">
            <a:tbl>
              <a:tblPr firstRow="1" bandRow="1">
                <a:tableStyleId>{2D5ABB26-0587-4C30-8999-92F81FD0307C}</a:tableStyleId>
              </a:tblPr>
              <a:tblGrid>
                <a:gridCol w="2305521">
                  <a:extLst>
                    <a:ext uri="{9D8B030D-6E8A-4147-A177-3AD203B41FA5}">
                      <a16:colId xmlns:a16="http://schemas.microsoft.com/office/drawing/2014/main" val="20000"/>
                    </a:ext>
                  </a:extLst>
                </a:gridCol>
                <a:gridCol w="2680267">
                  <a:extLst>
                    <a:ext uri="{9D8B030D-6E8A-4147-A177-3AD203B41FA5}">
                      <a16:colId xmlns:a16="http://schemas.microsoft.com/office/drawing/2014/main" val="20001"/>
                    </a:ext>
                  </a:extLst>
                </a:gridCol>
                <a:gridCol w="2635084">
                  <a:extLst>
                    <a:ext uri="{9D8B030D-6E8A-4147-A177-3AD203B41FA5}">
                      <a16:colId xmlns:a16="http://schemas.microsoft.com/office/drawing/2014/main" val="20002"/>
                    </a:ext>
                  </a:extLst>
                </a:gridCol>
                <a:gridCol w="2147308">
                  <a:extLst>
                    <a:ext uri="{9D8B030D-6E8A-4147-A177-3AD203B41FA5}">
                      <a16:colId xmlns:a16="http://schemas.microsoft.com/office/drawing/2014/main" val="20003"/>
                    </a:ext>
                  </a:extLst>
                </a:gridCol>
                <a:gridCol w="1927661">
                  <a:extLst>
                    <a:ext uri="{9D8B030D-6E8A-4147-A177-3AD203B41FA5}">
                      <a16:colId xmlns:a16="http://schemas.microsoft.com/office/drawing/2014/main" val="20004"/>
                    </a:ext>
                  </a:extLst>
                </a:gridCol>
              </a:tblGrid>
              <a:tr h="1123733">
                <a:tc>
                  <a:txBody>
                    <a:bodyPr/>
                    <a:lstStyle/>
                    <a:p>
                      <a:endParaRPr lang="en-US" sz="2400">
                        <a:latin typeface="Atkinson Hyperlegible" pitchFamily="2" charset="0"/>
                        <a:ea typeface="Source Sans Pro" panose="020B0503030403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Atkinson Hyperlegible" pitchFamily="2" charset="0"/>
                        <a:ea typeface="Source Sans Pro" panose="020B0503030403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Atkinson Hyperlegible" pitchFamily="2" charset="0"/>
                        <a:ea typeface="Source Sans Pro" panose="020B0503030403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Atkinson Hyperlegible" pitchFamily="2" charset="0"/>
                        <a:ea typeface="Source Sans Pro" panose="020B0503030403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Atkinson Hyperlegible" pitchFamily="2" charset="0"/>
                        <a:ea typeface="Source Sans Pro" panose="020B0503030403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57888">
                <a:tc>
                  <a:txBody>
                    <a:bodyPr/>
                    <a:lstStyle/>
                    <a:p>
                      <a:pPr marL="342900" indent="-342900">
                        <a:buFont typeface="Arial"/>
                        <a:buChar char="•"/>
                      </a:pPr>
                      <a:r>
                        <a:rPr lang="en-US" sz="2400" b="0">
                          <a:latin typeface="Atkinson Hyperlegible"/>
                          <a:ea typeface="Source Sans Pro"/>
                          <a:cs typeface="Aharoni"/>
                        </a:rPr>
                        <a:t>Obstruction: airway burns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400" b="0" i="0" baseline="0">
                          <a:latin typeface="Atkinson Hyperlegible"/>
                          <a:ea typeface="Source Sans Pro"/>
                          <a:cs typeface="Aharoni"/>
                        </a:rPr>
                        <a:t>Inhalational injury</a:t>
                      </a:r>
                    </a:p>
                    <a:p>
                      <a:pPr marL="285750" indent="-285750">
                        <a:buFont typeface="Arial" charset="0"/>
                        <a:buChar char="•"/>
                      </a:pPr>
                      <a:r>
                        <a:rPr lang="en-US" sz="2400" b="0" i="0" baseline="0">
                          <a:latin typeface="Atkinson Hyperlegible"/>
                          <a:ea typeface="Source Sans Pro"/>
                          <a:cs typeface="Aharoni"/>
                        </a:rPr>
                        <a:t>Circumferential burns to chest or abdomen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400" b="0" dirty="0">
                          <a:latin typeface="Atkinson Hyperlegible"/>
                          <a:ea typeface="Source Sans Pro"/>
                          <a:cs typeface="Aharoni"/>
                        </a:rPr>
                        <a:t>Cardiac arrest</a:t>
                      </a:r>
                    </a:p>
                    <a:p>
                      <a:pPr marL="285750" indent="-285750">
                        <a:buFont typeface="Arial" charset="0"/>
                        <a:buChar char="•"/>
                      </a:pPr>
                      <a:r>
                        <a:rPr lang="en-US" sz="2400" b="0" dirty="0">
                          <a:latin typeface="Atkinson Hyperlegible"/>
                          <a:ea typeface="Source Sans Pro"/>
                          <a:cs typeface="Aharoni"/>
                        </a:rPr>
                        <a:t>Shock </a:t>
                      </a:r>
                      <a:r>
                        <a:rPr lang="en-US" sz="2400" b="0" i="0" dirty="0">
                          <a:latin typeface="Atkinson Hyperlegible"/>
                          <a:ea typeface="Source Sans Pro"/>
                          <a:cs typeface="Aharoni"/>
                        </a:rPr>
                        <a:t>(</a:t>
                      </a:r>
                      <a:r>
                        <a:rPr lang="en-US" sz="2400" b="0" i="0" dirty="0" err="1">
                          <a:latin typeface="Atkinson Hyperlegible"/>
                          <a:ea typeface="Source Sans Pro"/>
                          <a:cs typeface="Aharoni"/>
                        </a:rPr>
                        <a:t>hypovolaemia</a:t>
                      </a:r>
                      <a:r>
                        <a:rPr lang="en-US" sz="2400" b="0" i="0" dirty="0">
                          <a:latin typeface="Atkinson Hyperlegible"/>
                          <a:ea typeface="Source Sans Pro"/>
                          <a:cs typeface="Aharoni"/>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rtl="0" eaLnBrk="1" fontAlgn="auto" latinLnBrk="0" hangingPunct="1">
                        <a:lnSpc>
                          <a:spcPct val="100000"/>
                        </a:lnSpc>
                        <a:spcBef>
                          <a:spcPts val="0"/>
                        </a:spcBef>
                        <a:spcAft>
                          <a:spcPts val="0"/>
                        </a:spcAft>
                        <a:buClr>
                          <a:srgbClr val="000000"/>
                        </a:buClr>
                        <a:buSzTx/>
                        <a:buFont typeface="Arial" charset="0"/>
                        <a:buChar char="•"/>
                      </a:pPr>
                      <a:r>
                        <a:rPr lang="en-US" sz="2400" b="0">
                          <a:latin typeface="Atkinson Hyperlegible"/>
                          <a:ea typeface="Source Sans Pro"/>
                          <a:cs typeface="Aharoni"/>
                        </a:rPr>
                        <a:t>Altered mental status (due to toxic exposure or trauma)</a:t>
                      </a:r>
                    </a:p>
                    <a:p>
                      <a:pPr marL="285750" indent="-285750">
                        <a:buFont typeface="Arial" charset="0"/>
                        <a:buChar char="•"/>
                      </a:pPr>
                      <a:endParaRPr lang="en-US" sz="2400" b="0" baseline="0">
                        <a:latin typeface="Atkinson Hyperlegible" pitchFamily="2" charset="0"/>
                        <a:ea typeface="Source Sans Pro" panose="020B0503030403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400" dirty="0">
                          <a:solidFill>
                            <a:schemeClr val="tx1"/>
                          </a:solidFill>
                          <a:latin typeface="Atkinson Hyperlegible"/>
                          <a:ea typeface="Source Sans Pro"/>
                          <a:cs typeface="Aharoni"/>
                        </a:rPr>
                        <a:t>Extensive burns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276219" y="91655"/>
            <a:ext cx="10515600" cy="1325563"/>
          </a:xfrm>
        </p:spPr>
        <p:txBody>
          <a:bodyPr>
            <a:normAutofit/>
          </a:bodyPr>
          <a:lstStyle/>
          <a:p>
            <a:r>
              <a:rPr lang="en-US" sz="4000">
                <a:solidFill>
                  <a:srgbClr val="1F3864"/>
                </a:solidFill>
                <a:latin typeface="Atkinson Hyperlegible" pitchFamily="2" charset="0"/>
                <a:ea typeface="Source Sans Pro"/>
                <a:cs typeface="Roboto"/>
              </a:rPr>
              <a:t>Acute, Life-Threatening Conditions </a:t>
            </a:r>
          </a:p>
        </p:txBody>
      </p:sp>
      <p:sp>
        <p:nvSpPr>
          <p:cNvPr id="4" name="Text Placeholder 3">
            <a:extLst>
              <a:ext uri="{FF2B5EF4-FFF2-40B4-BE49-F238E27FC236}">
                <a16:creationId xmlns:a16="http://schemas.microsoft.com/office/drawing/2014/main" id="{744F3410-1BBE-4E70-ACCD-FFD34F6F7CB2}"/>
              </a:ext>
            </a:extLst>
          </p:cNvPr>
          <p:cNvSpPr>
            <a:spLocks noGrp="1"/>
          </p:cNvSpPr>
          <p:nvPr>
            <p:ph type="body" idx="1"/>
          </p:nvPr>
        </p:nvSpPr>
        <p:spPr>
          <a:xfrm>
            <a:off x="159758" y="1091398"/>
            <a:ext cx="11756023" cy="747912"/>
          </a:xfrm>
        </p:spPr>
        <p:txBody>
          <a:bodyPr/>
          <a:lstStyle/>
          <a:p>
            <a:pPr marL="114300" indent="0">
              <a:buNone/>
            </a:pPr>
            <a:r>
              <a:rPr lang="en-NZ"/>
              <a:t>These life-threatening conditions may be caused by burn injury.</a:t>
            </a:r>
            <a:endParaRPr lang="en-GB"/>
          </a:p>
        </p:txBody>
      </p:sp>
      <p:pic>
        <p:nvPicPr>
          <p:cNvPr id="6" name="Google Shape;378;p34" descr="A picture containing icon&#10;&#10;Description automatically generated">
            <a:extLst>
              <a:ext uri="{FF2B5EF4-FFF2-40B4-BE49-F238E27FC236}">
                <a16:creationId xmlns:a16="http://schemas.microsoft.com/office/drawing/2014/main" id="{F87CA34E-2697-30BC-3C26-4A378990355C}"/>
              </a:ext>
            </a:extLst>
          </p:cNvPr>
          <p:cNvPicPr preferRelativeResize="0"/>
          <p:nvPr/>
        </p:nvPicPr>
        <p:blipFill rotWithShape="1">
          <a:blip r:embed="rId3">
            <a:alphaModFix/>
          </a:blip>
          <a:srcRect/>
          <a:stretch/>
        </p:blipFill>
        <p:spPr>
          <a:xfrm>
            <a:off x="541028" y="1982005"/>
            <a:ext cx="1842855" cy="984539"/>
          </a:xfrm>
          <a:prstGeom prst="rect">
            <a:avLst/>
          </a:prstGeom>
          <a:noFill/>
          <a:ln>
            <a:noFill/>
          </a:ln>
        </p:spPr>
      </p:pic>
      <p:pic>
        <p:nvPicPr>
          <p:cNvPr id="8" name="Google Shape;379;p34" descr="Icon&#10;&#10;Description automatically generated">
            <a:extLst>
              <a:ext uri="{FF2B5EF4-FFF2-40B4-BE49-F238E27FC236}">
                <a16:creationId xmlns:a16="http://schemas.microsoft.com/office/drawing/2014/main" id="{7F9FAFE6-292C-373F-1BFC-A0E357AB6F25}"/>
              </a:ext>
            </a:extLst>
          </p:cNvPr>
          <p:cNvPicPr preferRelativeResize="0"/>
          <p:nvPr/>
        </p:nvPicPr>
        <p:blipFill rotWithShape="1">
          <a:blip r:embed="rId4">
            <a:alphaModFix/>
          </a:blip>
          <a:srcRect/>
          <a:stretch/>
        </p:blipFill>
        <p:spPr>
          <a:xfrm>
            <a:off x="2983255" y="1964109"/>
            <a:ext cx="1864541" cy="1033057"/>
          </a:xfrm>
          <a:prstGeom prst="rect">
            <a:avLst/>
          </a:prstGeom>
          <a:noFill/>
          <a:ln>
            <a:noFill/>
          </a:ln>
        </p:spPr>
      </p:pic>
      <p:pic>
        <p:nvPicPr>
          <p:cNvPr id="16" name="Google Shape;380;p34" descr="A picture containing icon&#10;&#10;Description automatically generated">
            <a:extLst>
              <a:ext uri="{FF2B5EF4-FFF2-40B4-BE49-F238E27FC236}">
                <a16:creationId xmlns:a16="http://schemas.microsoft.com/office/drawing/2014/main" id="{D8EA475C-F3E0-BD81-BFF3-D3545688DC35}"/>
              </a:ext>
            </a:extLst>
          </p:cNvPr>
          <p:cNvPicPr preferRelativeResize="0"/>
          <p:nvPr/>
        </p:nvPicPr>
        <p:blipFill rotWithShape="1">
          <a:blip r:embed="rId5">
            <a:alphaModFix/>
          </a:blip>
          <a:srcRect/>
          <a:stretch/>
        </p:blipFill>
        <p:spPr>
          <a:xfrm>
            <a:off x="5660617" y="1978121"/>
            <a:ext cx="1849481" cy="974726"/>
          </a:xfrm>
          <a:prstGeom prst="rect">
            <a:avLst/>
          </a:prstGeom>
          <a:noFill/>
          <a:ln>
            <a:noFill/>
          </a:ln>
        </p:spPr>
      </p:pic>
      <p:pic>
        <p:nvPicPr>
          <p:cNvPr id="18" name="Google Shape;381;p34" descr="A picture containing logo&#10;&#10;Description automatically generated">
            <a:extLst>
              <a:ext uri="{FF2B5EF4-FFF2-40B4-BE49-F238E27FC236}">
                <a16:creationId xmlns:a16="http://schemas.microsoft.com/office/drawing/2014/main" id="{5B3D5002-7B39-28B4-50C8-2B8451F489D0}"/>
              </a:ext>
            </a:extLst>
          </p:cNvPr>
          <p:cNvPicPr preferRelativeResize="0"/>
          <p:nvPr/>
        </p:nvPicPr>
        <p:blipFill rotWithShape="1">
          <a:blip r:embed="rId6">
            <a:alphaModFix/>
          </a:blip>
          <a:srcRect/>
          <a:stretch/>
        </p:blipFill>
        <p:spPr>
          <a:xfrm>
            <a:off x="8034476" y="2004114"/>
            <a:ext cx="1804414" cy="962354"/>
          </a:xfrm>
          <a:prstGeom prst="rect">
            <a:avLst/>
          </a:prstGeom>
          <a:noFill/>
          <a:ln>
            <a:noFill/>
          </a:ln>
        </p:spPr>
      </p:pic>
      <p:pic>
        <p:nvPicPr>
          <p:cNvPr id="20" name="Google Shape;382;p34" descr="A picture containing text, clipart&#10;&#10;Description automatically generated">
            <a:extLst>
              <a:ext uri="{FF2B5EF4-FFF2-40B4-BE49-F238E27FC236}">
                <a16:creationId xmlns:a16="http://schemas.microsoft.com/office/drawing/2014/main" id="{59953D7B-67E6-BE21-6DD5-D603404D0666}"/>
              </a:ext>
            </a:extLst>
          </p:cNvPr>
          <p:cNvPicPr preferRelativeResize="0"/>
          <p:nvPr/>
        </p:nvPicPr>
        <p:blipFill rotWithShape="1">
          <a:blip r:embed="rId7">
            <a:alphaModFix/>
          </a:blip>
          <a:srcRect/>
          <a:stretch/>
        </p:blipFill>
        <p:spPr>
          <a:xfrm>
            <a:off x="10059847" y="1999640"/>
            <a:ext cx="1827794" cy="961997"/>
          </a:xfrm>
          <a:prstGeom prst="rect">
            <a:avLst/>
          </a:prstGeom>
          <a:noFill/>
          <a:ln>
            <a:noFill/>
          </a:ln>
        </p:spPr>
      </p:pic>
      <p:sp>
        <p:nvSpPr>
          <p:cNvPr id="3" name="TextBox 2">
            <a:extLst>
              <a:ext uri="{FF2B5EF4-FFF2-40B4-BE49-F238E27FC236}">
                <a16:creationId xmlns:a16="http://schemas.microsoft.com/office/drawing/2014/main" id="{0DA88C9D-DFBC-A1EA-E4D2-02D140352931}"/>
              </a:ext>
            </a:extLst>
          </p:cNvPr>
          <p:cNvSpPr txBox="1"/>
          <p:nvPr/>
        </p:nvSpPr>
        <p:spPr>
          <a:xfrm>
            <a:off x="644235" y="5859106"/>
            <a:ext cx="10903526" cy="891783"/>
          </a:xfrm>
          <a:prstGeom prst="rect">
            <a:avLst/>
          </a:prstGeom>
          <a:noFill/>
        </p:spPr>
        <p:txBody>
          <a:bodyPr wrap="square">
            <a:spAutoFit/>
          </a:bodyPr>
          <a:lstStyle/>
          <a:p>
            <a:pPr marR="0" lvl="0" algn="ctr" rtl="0">
              <a:lnSpc>
                <a:spcPct val="110000"/>
              </a:lnSpc>
              <a:spcBef>
                <a:spcPts val="0"/>
              </a:spcBef>
              <a:spcAft>
                <a:spcPts val="0"/>
              </a:spcAft>
              <a:buClr>
                <a:schemeClr val="dk1"/>
              </a:buClr>
              <a:buSzPts val="2700"/>
            </a:pPr>
            <a:r>
              <a:rPr lang="en-GB" sz="2400">
                <a:solidFill>
                  <a:schemeClr val="accent2"/>
                </a:solidFill>
                <a:latin typeface="Atkinson Hyperlegible" pitchFamily="2" charset="0"/>
                <a:ea typeface="Calibri"/>
                <a:cs typeface="Calibri"/>
                <a:sym typeface="Calibri"/>
              </a:rPr>
              <a:t>REMEMBER! Patients can sustain significant trauma trying to escape a fire.  Always look for hidden trauma in burn patients! </a:t>
            </a:r>
            <a:endParaRPr lang="en-GB" sz="2400">
              <a:solidFill>
                <a:schemeClr val="accent2"/>
              </a:solidFill>
              <a:latin typeface="Atkinson Hyperlegible" pitchFamily="2" charset="0"/>
            </a:endParaRPr>
          </a:p>
        </p:txBody>
      </p:sp>
    </p:spTree>
    <p:extLst>
      <p:ext uri="{BB962C8B-B14F-4D97-AF65-F5344CB8AC3E}">
        <p14:creationId xmlns:p14="http://schemas.microsoft.com/office/powerpoint/2010/main" val="1314825412"/>
      </p:ext>
    </p:extLst>
  </p:cSld>
  <p:clrMapOvr>
    <a:masterClrMapping/>
  </p:clrMapOvr>
  <mc:AlternateContent xmlns:mc="http://schemas.openxmlformats.org/markup-compatibility/2006" xmlns:p14="http://schemas.microsoft.com/office/powerpoint/2010/main">
    <mc:Choice Requires="p14">
      <p:transition spd="slow" p14:dur="2000" advTm="80426"/>
    </mc:Choice>
    <mc:Fallback xmlns="">
      <p:transition spd="slow" advTm="804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solidFill>
                  <a:schemeClr val="accent1">
                    <a:lumMod val="50000"/>
                  </a:schemeClr>
                </a:solidFill>
                <a:latin typeface="Atkinson Hyperlegible" pitchFamily="2" charset="0"/>
              </a:rPr>
              <a:t>Trauma Primary Survey 	</a:t>
            </a:r>
            <a:endParaRPr sz="4000">
              <a:solidFill>
                <a:schemeClr val="accent1">
                  <a:lumMod val="50000"/>
                </a:schemeClr>
              </a:solidFill>
              <a:latin typeface="Atkinson Hyperlegible" pitchFamily="2" charset="0"/>
            </a:endParaRPr>
          </a:p>
        </p:txBody>
      </p:sp>
      <p:sp>
        <p:nvSpPr>
          <p:cNvPr id="105" name="Google Shape;105;p5"/>
          <p:cNvSpPr txBox="1">
            <a:spLocks noGrp="1"/>
          </p:cNvSpPr>
          <p:nvPr>
            <p:ph type="body" idx="1"/>
          </p:nvPr>
        </p:nvSpPr>
        <p:spPr>
          <a:xfrm>
            <a:off x="838200" y="1825625"/>
            <a:ext cx="1004993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000"/>
              <a:buNone/>
            </a:pPr>
            <a:r>
              <a:rPr lang="en-US">
                <a:solidFill>
                  <a:schemeClr val="accent2"/>
                </a:solidFill>
                <a:latin typeface="Atkinson Hyperlegible" pitchFamily="2" charset="0"/>
                <a:sym typeface="Calibri"/>
              </a:rPr>
              <a:t>REMEMBER</a:t>
            </a:r>
            <a:r>
              <a:rPr lang="en-US" sz="2400">
                <a:solidFill>
                  <a:schemeClr val="dk1"/>
                </a:solidFill>
                <a:latin typeface="Atkinson Hyperlegible" pitchFamily="2" charset="0"/>
                <a:sym typeface="Calibri"/>
              </a:rPr>
              <a:t> </a:t>
            </a:r>
            <a:r>
              <a:rPr lang="en-US" sz="2400">
                <a:latin typeface="Atkinson Hyperlegible" pitchFamily="2" charset="0"/>
                <a:sym typeface="Calibri"/>
              </a:rPr>
              <a:t>…………</a:t>
            </a:r>
            <a:endParaRPr sz="2400">
              <a:latin typeface="Atkinson Hyperlegible" pitchFamily="2" charset="0"/>
            </a:endParaRPr>
          </a:p>
          <a:p>
            <a:pPr marL="0" lvl="0" indent="0" algn="l" rtl="0">
              <a:lnSpc>
                <a:spcPct val="90000"/>
              </a:lnSpc>
              <a:spcBef>
                <a:spcPts val="0"/>
              </a:spcBef>
              <a:spcAft>
                <a:spcPts val="0"/>
              </a:spcAft>
              <a:buClr>
                <a:schemeClr val="dk1"/>
              </a:buClr>
              <a:buSzPts val="700"/>
              <a:buNone/>
            </a:pPr>
            <a:endParaRPr sz="2400">
              <a:latin typeface="Atkinson Hyperlegible" pitchFamily="2" charset="0"/>
              <a:sym typeface="Calibri"/>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pitchFamily="2" charset="0"/>
                <a:sym typeface="Calibri"/>
              </a:rPr>
              <a:t>People who initially appear uninjured may have hidden life-threatening injuries such as internal bleeding.</a:t>
            </a:r>
            <a:endParaRPr sz="2400">
              <a:latin typeface="Atkinson Hyperlegible" pitchFamily="2" charset="0"/>
            </a:endParaRPr>
          </a:p>
          <a:p>
            <a:pPr marL="0" lvl="0" indent="0" algn="l" rtl="0">
              <a:lnSpc>
                <a:spcPct val="90000"/>
              </a:lnSpc>
              <a:spcBef>
                <a:spcPts val="0"/>
              </a:spcBef>
              <a:spcAft>
                <a:spcPts val="0"/>
              </a:spcAft>
              <a:buClr>
                <a:schemeClr val="dk1"/>
              </a:buClr>
              <a:buSzPts val="700"/>
              <a:buNone/>
            </a:pPr>
            <a:endParaRPr sz="2400">
              <a:solidFill>
                <a:schemeClr val="dk1"/>
              </a:solidFill>
              <a:latin typeface="Atkinson Hyperlegible" pitchFamily="2" charset="0"/>
              <a:sym typeface="Calibri"/>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pitchFamily="2" charset="0"/>
                <a:sym typeface="Calibri"/>
              </a:rPr>
              <a:t>It is very important to reassess trauma patients frequently using the primary survey (repeat often). </a:t>
            </a:r>
            <a:endParaRPr sz="2400">
              <a:latin typeface="Atkinson Hyperlegible" pitchFamily="2" charset="0"/>
            </a:endParaRPr>
          </a:p>
          <a:p>
            <a:pPr marL="0" lvl="0" indent="0" algn="l" rtl="0">
              <a:lnSpc>
                <a:spcPct val="90000"/>
              </a:lnSpc>
              <a:spcBef>
                <a:spcPts val="0"/>
              </a:spcBef>
              <a:spcAft>
                <a:spcPts val="0"/>
              </a:spcAft>
              <a:buClr>
                <a:schemeClr val="dk1"/>
              </a:buClr>
              <a:buSzPts val="700"/>
              <a:buNone/>
            </a:pPr>
            <a:endParaRPr sz="2400">
              <a:solidFill>
                <a:schemeClr val="dk1"/>
              </a:solidFill>
              <a:latin typeface="Atkinson Hyperlegible" pitchFamily="2" charset="0"/>
              <a:sym typeface="Calibri"/>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pitchFamily="2" charset="0"/>
                <a:sym typeface="Calibri"/>
              </a:rPr>
              <a:t>Vital signs should be checked at </a:t>
            </a:r>
            <a:r>
              <a:rPr lang="en-US" sz="2400">
                <a:solidFill>
                  <a:schemeClr val="accent2"/>
                </a:solidFill>
                <a:latin typeface="Atkinson Hyperlegible" pitchFamily="2" charset="0"/>
                <a:sym typeface="Calibri"/>
              </a:rPr>
              <a:t>the end </a:t>
            </a:r>
            <a:r>
              <a:rPr lang="en-US" sz="2400">
                <a:solidFill>
                  <a:schemeClr val="dk1"/>
                </a:solidFill>
                <a:latin typeface="Atkinson Hyperlegible" pitchFamily="2" charset="0"/>
                <a:sym typeface="Calibri"/>
              </a:rPr>
              <a:t>of the primary survey but do not delay interventions for vital signs.</a:t>
            </a:r>
            <a:endParaRPr sz="2400">
              <a:solidFill>
                <a:schemeClr val="dk1"/>
              </a:solidFill>
              <a:latin typeface="Atkinson Hyperlegible" pitchFamily="2" charset="0"/>
              <a:sym typeface="Calibri"/>
            </a:endParaRPr>
          </a:p>
          <a:p>
            <a:pPr marL="228600" lvl="0" indent="-50800" algn="ctr" rtl="0">
              <a:lnSpc>
                <a:spcPct val="90000"/>
              </a:lnSpc>
              <a:spcBef>
                <a:spcPts val="1000"/>
              </a:spcBef>
              <a:spcAft>
                <a:spcPts val="0"/>
              </a:spcAft>
              <a:buClr>
                <a:schemeClr val="dk1"/>
              </a:buClr>
              <a:buSzPts val="2800"/>
              <a:buNone/>
            </a:pPr>
            <a:endParaRPr>
              <a:latin typeface="Atkinson Hyperlegible" pitchFamily="2" charset="0"/>
            </a:endParaRPr>
          </a:p>
        </p:txBody>
      </p:sp>
      <p:sp>
        <p:nvSpPr>
          <p:cNvPr id="2" name="Rectangle 1">
            <a:extLst>
              <a:ext uri="{FF2B5EF4-FFF2-40B4-BE49-F238E27FC236}">
                <a16:creationId xmlns:a16="http://schemas.microsoft.com/office/drawing/2014/main" id="{07859DC4-8480-7E2D-42AA-DD5725EB690B}"/>
              </a:ext>
            </a:extLst>
          </p:cNvPr>
          <p:cNvSpPr/>
          <p:nvPr/>
        </p:nvSpPr>
        <p:spPr>
          <a:xfrm>
            <a:off x="9289364" y="2617174"/>
            <a:ext cx="3079750"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slow" p14:dur="2000" advTm="38485"/>
    </mc:Choice>
    <mc:Fallback xmlns="">
      <p:transition spd="slow" advTm="3848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2029461"/>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75862" y="2111271"/>
            <a:ext cx="10515600" cy="1430151"/>
          </a:xfrm>
        </p:spPr>
        <p:txBody>
          <a:bodyPr>
            <a:normAutofit/>
          </a:bodyPr>
          <a:lstStyle/>
          <a:p>
            <a:r>
              <a:rPr lang="en-US" sz="4000" b="1">
                <a:solidFill>
                  <a:srgbClr val="FFFFFF"/>
                </a:solidFill>
                <a:latin typeface="Atkinson Hyperlegible" pitchFamily="2" charset="0"/>
                <a:ea typeface="Source Sans Pro"/>
                <a:cs typeface="Roboto"/>
              </a:rPr>
              <a:t>Assessment and management of burns</a:t>
            </a:r>
          </a:p>
        </p:txBody>
      </p:sp>
      <p:sp>
        <p:nvSpPr>
          <p:cNvPr id="6" name="Google Shape;69;p1">
            <a:extLst>
              <a:ext uri="{FF2B5EF4-FFF2-40B4-BE49-F238E27FC236}">
                <a16:creationId xmlns:a16="http://schemas.microsoft.com/office/drawing/2014/main" id="{BDBC4998-73A3-E708-A965-FB4E9DB5DC5E}"/>
              </a:ext>
            </a:extLst>
          </p:cNvPr>
          <p:cNvSpPr txBox="1">
            <a:spLocks/>
          </p:cNvSpPr>
          <p:nvPr/>
        </p:nvSpPr>
        <p:spPr>
          <a:xfrm>
            <a:off x="76345" y="3980330"/>
            <a:ext cx="10570607" cy="16557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3000"/>
              <a:buFont typeface="Arial"/>
              <a:buNone/>
            </a:pPr>
            <a:endParaRPr lang="en-GB">
              <a:latin typeface="Atkinson Hyperlegible" pitchFamily="2" charset="0"/>
            </a:endParaRPr>
          </a:p>
        </p:txBody>
      </p:sp>
    </p:spTree>
    <p:extLst>
      <p:ext uri="{BB962C8B-B14F-4D97-AF65-F5344CB8AC3E}">
        <p14:creationId xmlns:p14="http://schemas.microsoft.com/office/powerpoint/2010/main" val="3954812124"/>
      </p:ext>
    </p:extLst>
  </p:cSld>
  <p:clrMapOvr>
    <a:masterClrMapping/>
  </p:clrMapOvr>
  <mc:AlternateContent xmlns:mc="http://schemas.openxmlformats.org/markup-compatibility/2006" xmlns:p14="http://schemas.microsoft.com/office/powerpoint/2010/main">
    <mc:Choice Requires="p14">
      <p:transition spd="slow" p14:dur="2000" advTm="6186"/>
    </mc:Choice>
    <mc:Fallback xmlns="">
      <p:transition spd="slow" advTm="61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35615186"/>
              </p:ext>
            </p:extLst>
          </p:nvPr>
        </p:nvGraphicFramePr>
        <p:xfrm>
          <a:off x="131624" y="1298006"/>
          <a:ext cx="11928751" cy="5476787"/>
        </p:xfrm>
        <a:graphic>
          <a:graphicData uri="http://schemas.openxmlformats.org/drawingml/2006/table">
            <a:tbl>
              <a:tblPr firstRow="1" bandRow="1">
                <a:tableStyleId>{2D5ABB26-0587-4C30-8999-92F81FD0307C}</a:tableStyleId>
              </a:tblPr>
              <a:tblGrid>
                <a:gridCol w="5562594">
                  <a:extLst>
                    <a:ext uri="{9D8B030D-6E8A-4147-A177-3AD203B41FA5}">
                      <a16:colId xmlns:a16="http://schemas.microsoft.com/office/drawing/2014/main" val="20000"/>
                    </a:ext>
                  </a:extLst>
                </a:gridCol>
                <a:gridCol w="6366157">
                  <a:extLst>
                    <a:ext uri="{9D8B030D-6E8A-4147-A177-3AD203B41FA5}">
                      <a16:colId xmlns:a16="http://schemas.microsoft.com/office/drawing/2014/main" val="20001"/>
                    </a:ext>
                  </a:extLst>
                </a:gridCol>
              </a:tblGrid>
              <a:tr h="409399">
                <a:tc>
                  <a:txBody>
                    <a:bodyPr/>
                    <a:lstStyle/>
                    <a:p>
                      <a:pPr algn="l"/>
                      <a:r>
                        <a:rPr lang="en-US" sz="2400" b="1" dirty="0">
                          <a:latin typeface="Atkinson Hyperlegible"/>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2400" b="1" dirty="0">
                          <a:latin typeface="Atkinson Hyperlegible"/>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019587">
                <a:tc>
                  <a:txBody>
                    <a:bodyPr/>
                    <a:lstStyle/>
                    <a:p>
                      <a:pPr marL="342900" lvl="0" indent="-342900">
                        <a:buFont typeface="Arial" charset="0"/>
                        <a:buChar char="•"/>
                      </a:pPr>
                      <a:r>
                        <a:rPr lang="en-US" sz="2400" dirty="0">
                          <a:latin typeface="Atkinson Hyperlegible"/>
                          <a:ea typeface="Source Sans Pro"/>
                          <a:cs typeface="Roboto"/>
                        </a:rPr>
                        <a:t>Check for burns to the head and neck</a:t>
                      </a:r>
                    </a:p>
                    <a:p>
                      <a:pPr marL="0" lvl="2" indent="0">
                        <a:buNone/>
                      </a:pPr>
                      <a:r>
                        <a:rPr lang="en-US" sz="2400" dirty="0">
                          <a:latin typeface="Atkinson Hyperlegible"/>
                          <a:ea typeface="Source Sans Pro"/>
                          <a:cs typeface="Roboto"/>
                        </a:rPr>
                        <a:t>         (</a:t>
                      </a:r>
                      <a:r>
                        <a:rPr lang="en-US" sz="2400" dirty="0" err="1">
                          <a:latin typeface="Atkinson Hyperlegible"/>
                          <a:ea typeface="Source Sans Pro"/>
                          <a:cs typeface="Roboto"/>
                        </a:rPr>
                        <a:t>Colour</a:t>
                      </a:r>
                      <a:r>
                        <a:rPr lang="en-US" sz="2400" dirty="0">
                          <a:latin typeface="Atkinson Hyperlegible"/>
                          <a:ea typeface="Source Sans Pro"/>
                          <a:cs typeface="Roboto"/>
                        </a:rPr>
                        <a:t> change, blisters, swelling)</a:t>
                      </a:r>
                    </a:p>
                    <a:p>
                      <a:pPr marL="342900" lvl="0" indent="-342900">
                        <a:buFont typeface="Arial" charset="0"/>
                        <a:buChar char="•"/>
                      </a:pPr>
                      <a:r>
                        <a:rPr lang="en-US" sz="2400" dirty="0">
                          <a:latin typeface="Atkinson Hyperlegible"/>
                          <a:ea typeface="Source Sans Pro"/>
                          <a:cs typeface="Roboto"/>
                        </a:rPr>
                        <a:t>Check for circumferential burns to the chest and abdomen</a:t>
                      </a:r>
                    </a:p>
                    <a:p>
                      <a:pPr marL="342900" lvl="0" indent="-342900">
                        <a:buFont typeface="Arial" charset="0"/>
                        <a:buChar char="•"/>
                      </a:pPr>
                      <a:r>
                        <a:rPr lang="en-US" sz="2400" dirty="0">
                          <a:latin typeface="Atkinson Hyperlegible"/>
                          <a:ea typeface="Source Sans Pro"/>
                          <a:cs typeface="Roboto"/>
                        </a:rPr>
                        <a:t>LOOK, LISTEN and FEEL for signs of inhalation injury: </a:t>
                      </a:r>
                    </a:p>
                    <a:p>
                      <a:pPr marL="800100" lvl="1" indent="-342900">
                        <a:buFont typeface="Arial" charset="0"/>
                        <a:buChar char="•"/>
                      </a:pPr>
                      <a:r>
                        <a:rPr lang="en-US" sz="2400" dirty="0">
                          <a:latin typeface="Atkinson Hyperlegible"/>
                          <a:ea typeface="Source Sans Pro"/>
                          <a:cs typeface="Roboto"/>
                        </a:rPr>
                        <a:t>Soot (ash) or singed (burned) nasal and facial hairs</a:t>
                      </a:r>
                    </a:p>
                    <a:p>
                      <a:pPr marL="800100" lvl="1" indent="-342900">
                        <a:buFont typeface="Arial" charset="0"/>
                        <a:buChar char="•"/>
                      </a:pPr>
                      <a:r>
                        <a:rPr lang="en-US" sz="2400" dirty="0">
                          <a:latin typeface="Atkinson Hyperlegible"/>
                          <a:ea typeface="Source Sans Pro"/>
                          <a:cs typeface="Roboto"/>
                        </a:rPr>
                        <a:t>Swelling to lips or mouth</a:t>
                      </a:r>
                    </a:p>
                    <a:p>
                      <a:pPr marL="800100" lvl="1" indent="-342900">
                        <a:buFont typeface="Arial" charset="0"/>
                        <a:buChar char="•"/>
                      </a:pPr>
                      <a:r>
                        <a:rPr lang="en-US" sz="2400" dirty="0">
                          <a:latin typeface="Atkinson Hyperlegible"/>
                          <a:ea typeface="Source Sans Pro"/>
                          <a:cs typeface="Roboto"/>
                        </a:rPr>
                        <a:t>Voice changes</a:t>
                      </a:r>
                    </a:p>
                    <a:p>
                      <a:pPr marL="800100" lvl="1" indent="-342900">
                        <a:buFont typeface="Arial" charset="0"/>
                        <a:buChar char="•"/>
                      </a:pPr>
                      <a:r>
                        <a:rPr lang="en-US" sz="2400" dirty="0">
                          <a:latin typeface="Atkinson Hyperlegible"/>
                          <a:ea typeface="Source Sans Pro"/>
                          <a:cs typeface="Roboto"/>
                        </a:rPr>
                        <a:t>Increased work of </a:t>
                      </a:r>
                    </a:p>
                    <a:p>
                      <a:pPr marL="457200" lvl="1" indent="0">
                        <a:buNone/>
                      </a:pPr>
                      <a:r>
                        <a:rPr lang="en-US" sz="2400" dirty="0">
                          <a:latin typeface="Atkinson Hyperlegible"/>
                          <a:ea typeface="Source Sans Pro"/>
                          <a:cs typeface="Roboto"/>
                        </a:rPr>
                        <a:t>breathing, stridor or </a:t>
                      </a:r>
                      <a:endParaRPr lang="en-US" dirty="0"/>
                    </a:p>
                    <a:p>
                      <a:pPr marL="457200" lvl="1" indent="0">
                        <a:buNone/>
                      </a:pPr>
                      <a:r>
                        <a:rPr lang="en-US" sz="2400" dirty="0">
                          <a:latin typeface="Atkinson Hyperlegible"/>
                          <a:ea typeface="Source Sans Pro"/>
                          <a:cs typeface="Roboto"/>
                        </a:rPr>
                        <a:t>hoarseness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panose="020B0604020202020204" pitchFamily="34" charset="0"/>
                        <a:buChar char="•"/>
                      </a:pPr>
                      <a:r>
                        <a:rPr lang="en-US" sz="2400" dirty="0">
                          <a:solidFill>
                            <a:schemeClr val="tx1"/>
                          </a:solidFill>
                          <a:latin typeface="Atkinson Hyperlegible"/>
                          <a:ea typeface="Source Sans Pro"/>
                          <a:cs typeface="Roboto"/>
                        </a:rPr>
                        <a:t>If signs of airway burns and/or inhalation injury </a:t>
                      </a:r>
                      <a:r>
                        <a:rPr lang="en-US" sz="2400" dirty="0">
                          <a:solidFill>
                            <a:schemeClr val="tx1"/>
                          </a:solidFill>
                          <a:latin typeface="Atkinson Hyperlegible"/>
                          <a:ea typeface="Source Sans Pro"/>
                          <a:cs typeface="Roboto"/>
                          <a:sym typeface="Wingdings" panose="05000000000000000000" pitchFamily="2" charset="2"/>
                        </a:rPr>
                        <a:t> give OXYGEN</a:t>
                      </a:r>
                    </a:p>
                    <a:p>
                      <a:pPr marL="342900" marR="0" lvl="0" indent="-34290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r>
                        <a:rPr lang="en-US" sz="2400" dirty="0">
                          <a:solidFill>
                            <a:schemeClr val="tx1"/>
                          </a:solidFill>
                          <a:latin typeface="Atkinson Hyperlegible"/>
                          <a:ea typeface="Source Sans Pro"/>
                          <a:cs typeface="Roboto"/>
                          <a:sym typeface="Wingdings" panose="05000000000000000000" pitchFamily="2" charset="2"/>
                        </a:rPr>
                        <a:t>If airway obstruction  HEAD-TILT/CHIN LIFT (if no trauma) or JAW THRUST.</a:t>
                      </a:r>
                      <a:r>
                        <a:rPr lang="en-US" sz="2400" dirty="0">
                          <a:solidFill>
                            <a:schemeClr val="tx1"/>
                          </a:solidFill>
                          <a:latin typeface="Atkinson Hyperlegible"/>
                          <a:ea typeface="Source Sans Pro"/>
                          <a:cs typeface="Roboto"/>
                        </a:rPr>
                        <a:t> </a:t>
                      </a:r>
                      <a:endParaRPr lang="en-US" sz="2400" dirty="0">
                        <a:solidFill>
                          <a:schemeClr val="tx1"/>
                        </a:solidFill>
                        <a:latin typeface="Atkinson Hyperlegible"/>
                        <a:ea typeface="Source Sans Pro"/>
                        <a:cs typeface="Roboto"/>
                        <a:sym typeface="Wingdings" panose="05000000000000000000" pitchFamily="2" charset="2"/>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400" u="none" strike="noStrike" cap="none" dirty="0">
                          <a:latin typeface="Atkinson Hyperlegible"/>
                        </a:rPr>
                        <a:t>Place ORAL/NASAL AIRWAY if necessary (avoid NASAL AIRWAY in facial trauma)</a:t>
                      </a:r>
                    </a:p>
                    <a:p>
                      <a:pPr marL="0" lvl="0" indent="0">
                        <a:buFont typeface="Arial" panose="020B0604020202020204" pitchFamily="34" charset="0"/>
                        <a:buNone/>
                      </a:pPr>
                      <a:endParaRPr lang="en-US" sz="2400" dirty="0">
                        <a:solidFill>
                          <a:schemeClr val="tx1"/>
                        </a:solidFill>
                        <a:latin typeface="Atkinson Hyperlegible" pitchFamily="2" charset="0"/>
                        <a:ea typeface="Source Sans Pro"/>
                        <a:cs typeface="Roboto"/>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charset="0"/>
                        <a:buChar char="•"/>
                        <a:tabLst/>
                        <a:defRPr/>
                      </a:pPr>
                      <a:r>
                        <a:rPr lang="en-US" sz="2400" b="1" dirty="0">
                          <a:solidFill>
                            <a:schemeClr val="accent1">
                              <a:lumMod val="50000"/>
                            </a:schemeClr>
                          </a:solidFill>
                          <a:latin typeface="Atkinson Hyperlegible"/>
                          <a:ea typeface="Source Sans Pro"/>
                          <a:cs typeface="Roboto"/>
                        </a:rPr>
                        <a:t>Plan</a:t>
                      </a:r>
                      <a:r>
                        <a:rPr lang="en-US" sz="2400" b="1" baseline="0" dirty="0">
                          <a:solidFill>
                            <a:schemeClr val="accent1">
                              <a:lumMod val="50000"/>
                            </a:schemeClr>
                          </a:solidFill>
                          <a:latin typeface="Atkinson Hyperlegible"/>
                          <a:ea typeface="Source Sans Pro"/>
                          <a:cs typeface="Roboto"/>
                        </a:rPr>
                        <a:t> for rapid HANDOVER/TRANSFER to an advanced provider </a:t>
                      </a:r>
                      <a:r>
                        <a:rPr lang="en-GB" sz="2400" b="1" dirty="0">
                          <a:solidFill>
                            <a:schemeClr val="accent1">
                              <a:lumMod val="50000"/>
                            </a:schemeClr>
                          </a:solidFill>
                        </a:rPr>
                        <a:t>capable of advanced airway management.</a:t>
                      </a:r>
                      <a:endParaRPr lang="en-US" sz="2400" b="1" baseline="0" dirty="0">
                        <a:solidFill>
                          <a:schemeClr val="accent1">
                            <a:lumMod val="50000"/>
                          </a:schemeClr>
                        </a:solidFill>
                        <a:latin typeface="Atkinson Hyperlegible" pitchFamily="2" charset="0"/>
                        <a:ea typeface="Source Sans Pro"/>
                        <a:cs typeface="Roboto"/>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charset="0"/>
                        <a:buChar char="•"/>
                        <a:tabLst/>
                        <a:defRPr/>
                      </a:pPr>
                      <a:r>
                        <a:rPr lang="en-US" sz="2400" dirty="0">
                          <a:solidFill>
                            <a:schemeClr val="tx1"/>
                          </a:solidFill>
                          <a:latin typeface="Atkinson Hyperlegible"/>
                          <a:ea typeface="Source Sans Pro"/>
                          <a:cs typeface="Roboto"/>
                        </a:rPr>
                        <a:t>MONITOR closely for airway obstruction.</a:t>
                      </a:r>
                    </a:p>
                    <a:p>
                      <a:pPr marL="342900" marR="0" lvl="0" indent="-342900" algn="l" defTabSz="914400" rtl="0" eaLnBrk="1" fontAlgn="auto" latinLnBrk="0" hangingPunct="1">
                        <a:lnSpc>
                          <a:spcPct val="100000"/>
                        </a:lnSpc>
                        <a:spcBef>
                          <a:spcPts val="0"/>
                        </a:spcBef>
                        <a:spcAft>
                          <a:spcPts val="0"/>
                        </a:spcAft>
                        <a:buClr>
                          <a:srgbClr val="000000"/>
                        </a:buClr>
                        <a:buSzTx/>
                        <a:buFont typeface="Arial" charset="0"/>
                        <a:buChar char="•"/>
                        <a:tabLst/>
                        <a:defRPr/>
                      </a:pPr>
                      <a:endParaRPr lang="en-US" sz="2400" baseline="0" dirty="0">
                        <a:latin typeface="Atkinson Hyperlegible" pitchFamily="2" charset="0"/>
                        <a:ea typeface="Source Sans Pro"/>
                        <a:cs typeface="Roboto"/>
                      </a:endParaRPr>
                    </a:p>
                    <a:p>
                      <a:pPr marL="342900" lvl="0" indent="-342900">
                        <a:buFont typeface="Arial" charset="0"/>
                        <a:buChar char="•"/>
                      </a:pPr>
                      <a:endParaRPr lang="en-US" sz="2400" dirty="0">
                        <a:solidFill>
                          <a:schemeClr val="tx1"/>
                        </a:solidFill>
                        <a:latin typeface="Atkinson Hyperlegible" pitchFamily="2" charset="0"/>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5">
            <a:extLst>
              <a:ext uri="{FF2B5EF4-FFF2-40B4-BE49-F238E27FC236}">
                <a16:creationId xmlns:a16="http://schemas.microsoft.com/office/drawing/2014/main" id="{B050D208-A9D6-3BC7-2E03-48D5ECA6E8B9}"/>
              </a:ext>
            </a:extLst>
          </p:cNvPr>
          <p:cNvPicPr>
            <a:picLocks noChangeAspect="1"/>
          </p:cNvPicPr>
          <p:nvPr/>
        </p:nvPicPr>
        <p:blipFill>
          <a:blip r:embed="rId3"/>
          <a:stretch>
            <a:fillRect/>
          </a:stretch>
        </p:blipFill>
        <p:spPr>
          <a:xfrm>
            <a:off x="3401148" y="4812182"/>
            <a:ext cx="2296284" cy="1605192"/>
          </a:xfrm>
          <a:prstGeom prst="rect">
            <a:avLst/>
          </a:prstGeom>
        </p:spPr>
      </p:pic>
      <p:sp>
        <p:nvSpPr>
          <p:cNvPr id="10" name="Google Shape;149;p9">
            <a:extLst>
              <a:ext uri="{FF2B5EF4-FFF2-40B4-BE49-F238E27FC236}">
                <a16:creationId xmlns:a16="http://schemas.microsoft.com/office/drawing/2014/main" id="{0C43C9ED-E649-2276-8DEB-A4E45387A130}"/>
              </a:ext>
            </a:extLst>
          </p:cNvPr>
          <p:cNvSpPr txBox="1">
            <a:spLocks/>
          </p:cNvSpPr>
          <p:nvPr/>
        </p:nvSpPr>
        <p:spPr>
          <a:xfrm>
            <a:off x="131624" y="7041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0000"/>
              </a:buClr>
              <a:buSzPts val="4400"/>
            </a:pPr>
            <a:r>
              <a:rPr lang="en-NZ">
                <a:solidFill>
                  <a:schemeClr val="accent1">
                    <a:lumMod val="50000"/>
                  </a:schemeClr>
                </a:solidFill>
                <a:latin typeface="Atkinson Hyperlegible" pitchFamily="2" charset="0"/>
              </a:rPr>
              <a:t>A</a:t>
            </a:r>
            <a:r>
              <a:rPr lang="en-GB" err="1">
                <a:solidFill>
                  <a:schemeClr val="accent1">
                    <a:lumMod val="50000"/>
                  </a:schemeClr>
                </a:solidFill>
                <a:latin typeface="Atkinson Hyperlegible" pitchFamily="2" charset="0"/>
              </a:rPr>
              <a:t>irway</a:t>
            </a:r>
            <a:r>
              <a:rPr lang="en-GB">
                <a:solidFill>
                  <a:schemeClr val="accent1">
                    <a:lumMod val="50000"/>
                  </a:schemeClr>
                </a:solidFill>
                <a:latin typeface="Atkinson Hyperlegible" pitchFamily="2" charset="0"/>
              </a:rPr>
              <a:t> burns and inhalational injury</a:t>
            </a:r>
          </a:p>
        </p:txBody>
      </p:sp>
    </p:spTree>
    <p:extLst>
      <p:ext uri="{BB962C8B-B14F-4D97-AF65-F5344CB8AC3E}">
        <p14:creationId xmlns:p14="http://schemas.microsoft.com/office/powerpoint/2010/main" val="196657235"/>
      </p:ext>
    </p:extLst>
  </p:cSld>
  <p:clrMapOvr>
    <a:masterClrMapping/>
  </p:clrMapOvr>
  <mc:AlternateContent xmlns:mc="http://schemas.openxmlformats.org/markup-compatibility/2006" xmlns:p14="http://schemas.microsoft.com/office/powerpoint/2010/main">
    <mc:Choice Requires="p14">
      <p:transition spd="slow" p14:dur="2000" advTm="70506"/>
    </mc:Choice>
    <mc:Fallback xmlns="">
      <p:transition spd="slow" advTm="7050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40377804"/>
              </p:ext>
            </p:extLst>
          </p:nvPr>
        </p:nvGraphicFramePr>
        <p:xfrm>
          <a:off x="422566" y="1365454"/>
          <a:ext cx="11346867" cy="4206240"/>
        </p:xfrm>
        <a:graphic>
          <a:graphicData uri="http://schemas.openxmlformats.org/drawingml/2006/table">
            <a:tbl>
              <a:tblPr firstRow="1" bandRow="1">
                <a:tableStyleId>{2D5ABB26-0587-4C30-8999-92F81FD0307C}</a:tableStyleId>
              </a:tblPr>
              <a:tblGrid>
                <a:gridCol w="4227380">
                  <a:extLst>
                    <a:ext uri="{9D8B030D-6E8A-4147-A177-3AD203B41FA5}">
                      <a16:colId xmlns:a16="http://schemas.microsoft.com/office/drawing/2014/main" val="20000"/>
                    </a:ext>
                  </a:extLst>
                </a:gridCol>
                <a:gridCol w="7119487">
                  <a:extLst>
                    <a:ext uri="{9D8B030D-6E8A-4147-A177-3AD203B41FA5}">
                      <a16:colId xmlns:a16="http://schemas.microsoft.com/office/drawing/2014/main" val="20001"/>
                    </a:ext>
                  </a:extLst>
                </a:gridCol>
              </a:tblGrid>
              <a:tr h="326876">
                <a:tc>
                  <a:txBody>
                    <a:bodyPr/>
                    <a:lstStyle/>
                    <a:p>
                      <a:pPr algn="l"/>
                      <a:r>
                        <a:rPr lang="en-US" sz="2400" b="1">
                          <a:latin typeface="Atkinson Hyperlegible"/>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2400" b="1">
                          <a:latin typeface="Atkinson Hyperlegible"/>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120300">
                <a:tc>
                  <a:txBody>
                    <a:bodyPr/>
                    <a:lstStyle/>
                    <a:p>
                      <a:pPr marL="342900" lvl="0" indent="-342900">
                        <a:buFont typeface="Arial" charset="0"/>
                        <a:buChar char="•"/>
                      </a:pPr>
                      <a:r>
                        <a:rPr lang="en-US" sz="2400">
                          <a:latin typeface="Atkinson Hyperlegible"/>
                          <a:ea typeface="Source Sans Pro"/>
                          <a:cs typeface="Roboto"/>
                        </a:rPr>
                        <a:t>Burned skin </a:t>
                      </a:r>
                      <a:r>
                        <a:rPr lang="en-US" sz="2400" err="1">
                          <a:latin typeface="Atkinson Hyperlegible"/>
                          <a:ea typeface="Source Sans Pro"/>
                          <a:cs typeface="Roboto"/>
                        </a:rPr>
                        <a:t>colour</a:t>
                      </a:r>
                      <a:r>
                        <a:rPr lang="en-US" sz="2400">
                          <a:latin typeface="Atkinson Hyperlegible"/>
                          <a:ea typeface="Source Sans Pro"/>
                          <a:cs typeface="Roboto"/>
                        </a:rPr>
                        <a:t> can range from pink, red, pale or black depending on depth of burn</a:t>
                      </a:r>
                    </a:p>
                    <a:p>
                      <a:pPr marL="342900" lvl="0" indent="-342900">
                        <a:buFont typeface="Arial" charset="0"/>
                        <a:buChar char="•"/>
                      </a:pPr>
                      <a:r>
                        <a:rPr lang="en-US" sz="2400">
                          <a:latin typeface="Atkinson Hyperlegible"/>
                          <a:ea typeface="Source Sans Pro"/>
                          <a:cs typeface="Roboto"/>
                        </a:rPr>
                        <a:t>Severe pain from burns</a:t>
                      </a:r>
                    </a:p>
                    <a:p>
                      <a:pPr marL="342900" lvl="0" indent="-342900">
                        <a:buFont typeface="Arial" charset="0"/>
                        <a:buChar char="•"/>
                      </a:pPr>
                      <a:r>
                        <a:rPr lang="en-US" sz="2400">
                          <a:latin typeface="Atkinson Hyperlegible"/>
                          <a:ea typeface="Source Sans Pro"/>
                          <a:cs typeface="Roboto"/>
                        </a:rPr>
                        <a:t>Check for signs of inhalation injury</a:t>
                      </a:r>
                    </a:p>
                    <a:p>
                      <a:pPr marL="342900" lvl="0" indent="-342900">
                        <a:buFont typeface="Arial" charset="0"/>
                        <a:buChar char="•"/>
                      </a:pPr>
                      <a:r>
                        <a:rPr lang="en-US" sz="2400">
                          <a:latin typeface="Atkinson Hyperlegible"/>
                          <a:ea typeface="Source Sans Pro"/>
                          <a:cs typeface="Roboto"/>
                        </a:rPr>
                        <a:t>LOOK for circumferential burns: neck, chest, abdomen and limbs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a:solidFill>
                            <a:schemeClr val="tx1"/>
                          </a:solidFill>
                          <a:latin typeface="Atkinson Hyperlegible"/>
                          <a:ea typeface="Source Sans Pro"/>
                          <a:cs typeface="Roboto"/>
                        </a:rPr>
                        <a:t>MONITOR for airway obstruction.</a:t>
                      </a:r>
                    </a:p>
                    <a:p>
                      <a:pPr marL="342900" lvl="0" indent="-342900">
                        <a:buFont typeface="Arial" charset="0"/>
                        <a:buChar char="•"/>
                      </a:pPr>
                      <a:r>
                        <a:rPr lang="en-US" sz="2400" b="0" i="0" u="none" strike="noStrike" noProof="0">
                          <a:solidFill>
                            <a:schemeClr val="tx1"/>
                          </a:solidFill>
                          <a:latin typeface="Atkinson Hyperlegible"/>
                        </a:rPr>
                        <a:t>Remove all tight clothing and </a:t>
                      </a:r>
                      <a:r>
                        <a:rPr lang="en-US" sz="2400" b="0" i="0" u="none" strike="noStrike" noProof="0" err="1">
                          <a:solidFill>
                            <a:schemeClr val="tx1"/>
                          </a:solidFill>
                          <a:latin typeface="Atkinson Hyperlegible"/>
                        </a:rPr>
                        <a:t>jewellery</a:t>
                      </a:r>
                      <a:r>
                        <a:rPr lang="en-US" sz="2400" b="0" i="0" u="none" strike="noStrike" noProof="0">
                          <a:solidFill>
                            <a:schemeClr val="tx1"/>
                          </a:solidFill>
                          <a:latin typeface="Atkinson Hyperlegible"/>
                        </a:rPr>
                        <a:t>. </a:t>
                      </a:r>
                      <a:endParaRPr lang="en-US" sz="2400">
                        <a:solidFill>
                          <a:schemeClr val="tx1"/>
                        </a:solidFill>
                        <a:latin typeface="Atkinson Hyperlegible"/>
                        <a:ea typeface="Source Sans Pro"/>
                        <a:cs typeface="Roboto"/>
                      </a:endParaRPr>
                    </a:p>
                    <a:p>
                      <a:pPr marL="342900" lvl="0" indent="-342900">
                        <a:buFont typeface="Arial" charset="0"/>
                        <a:buChar char="•"/>
                      </a:pPr>
                      <a:r>
                        <a:rPr lang="en-US" sz="2400">
                          <a:solidFill>
                            <a:schemeClr val="tx1"/>
                          </a:solidFill>
                          <a:latin typeface="Atkinson Hyperlegible"/>
                          <a:ea typeface="Source Sans Pro"/>
                          <a:cs typeface="Roboto"/>
                        </a:rPr>
                        <a:t>Give IV FLUIDS according</a:t>
                      </a:r>
                      <a:r>
                        <a:rPr lang="en-US" sz="2400" baseline="0">
                          <a:solidFill>
                            <a:schemeClr val="tx1"/>
                          </a:solidFill>
                          <a:latin typeface="Atkinson Hyperlegible"/>
                          <a:ea typeface="Source Sans Pro"/>
                          <a:cs typeface="Roboto"/>
                        </a:rPr>
                        <a:t> to surface area of burn, and depth (if able to assess)</a:t>
                      </a:r>
                      <a:endParaRPr lang="en-US" sz="2400">
                        <a:solidFill>
                          <a:schemeClr val="tx1"/>
                        </a:solidFill>
                        <a:latin typeface="Atkinson Hyperlegible"/>
                        <a:ea typeface="Source Sans Pro"/>
                        <a:cs typeface="Roboto"/>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charset="0"/>
                        <a:buChar char="•"/>
                        <a:tabLst/>
                        <a:defRPr/>
                      </a:pPr>
                      <a:r>
                        <a:rPr lang="en-US" sz="2400">
                          <a:solidFill>
                            <a:schemeClr val="tx1"/>
                          </a:solidFill>
                          <a:latin typeface="Atkinson Hyperlegible"/>
                          <a:ea typeface="Source Sans Pro"/>
                          <a:cs typeface="Roboto"/>
                        </a:rPr>
                        <a:t>Give PAIN RELIEF early.</a:t>
                      </a:r>
                    </a:p>
                    <a:p>
                      <a:pPr marL="342900" lvl="0" indent="-342900">
                        <a:buFont typeface="Arial" charset="0"/>
                        <a:buChar char="•"/>
                      </a:pPr>
                      <a:r>
                        <a:rPr lang="en-US" sz="2400">
                          <a:solidFill>
                            <a:schemeClr val="tx1"/>
                          </a:solidFill>
                          <a:latin typeface="Atkinson Hyperlegible"/>
                          <a:ea typeface="Source Sans Pro"/>
                          <a:cs typeface="Roboto"/>
                        </a:rPr>
                        <a:t>Give TETANUS vaccination.</a:t>
                      </a:r>
                    </a:p>
                    <a:p>
                      <a:pPr marL="342900" lvl="0" indent="-342900">
                        <a:buFont typeface="Arial" charset="0"/>
                        <a:buChar char="•"/>
                      </a:pPr>
                      <a:r>
                        <a:rPr lang="en-US" sz="2400">
                          <a:solidFill>
                            <a:schemeClr val="tx1"/>
                          </a:solidFill>
                          <a:latin typeface="Atkinson Hyperlegible"/>
                          <a:ea typeface="Source Sans Pro"/>
                          <a:cs typeface="Roboto"/>
                        </a:rPr>
                        <a:t>CLEAN and DRESS al</a:t>
                      </a:r>
                      <a:r>
                        <a:rPr lang="en-US" sz="2400">
                          <a:latin typeface="Atkinson Hyperlegible"/>
                          <a:ea typeface="Source Sans Pro"/>
                          <a:cs typeface="Roboto"/>
                        </a:rPr>
                        <a:t>l wounds carefully.</a:t>
                      </a:r>
                    </a:p>
                    <a:p>
                      <a:pPr marL="285750" marR="0" lvl="0" indent="-285750" algn="l">
                        <a:lnSpc>
                          <a:spcPct val="100000"/>
                        </a:lnSpc>
                        <a:spcBef>
                          <a:spcPts val="0"/>
                        </a:spcBef>
                        <a:spcAft>
                          <a:spcPts val="0"/>
                        </a:spcAft>
                        <a:buClr>
                          <a:srgbClr val="000000"/>
                        </a:buClr>
                        <a:buFont typeface="Arial" charset="0"/>
                        <a:buChar char="•"/>
                      </a:pPr>
                      <a:r>
                        <a:rPr lang="en-US" sz="2400">
                          <a:latin typeface="Atkinson Hyperlegible"/>
                          <a:ea typeface="Source Sans Pro"/>
                          <a:cs typeface="Roboto"/>
                        </a:rPr>
                        <a:t> Plan</a:t>
                      </a:r>
                      <a:r>
                        <a:rPr lang="en-US" sz="2400" baseline="0">
                          <a:latin typeface="Atkinson Hyperlegible"/>
                          <a:ea typeface="Source Sans Pro"/>
                          <a:cs typeface="Roboto"/>
                        </a:rPr>
                        <a:t> for HANDOVER/TRANSFER </a:t>
                      </a:r>
                      <a:endParaRPr lang="en-US" sz="2000" b="0" i="0" u="none" strike="noStrike" baseline="0" noProof="0">
                        <a:solidFill>
                          <a:srgbClr val="000000"/>
                        </a:solidFill>
                        <a:latin typeface="Atkinson Hyperlegible"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BD0DA5F0-CF5D-1B2B-B27E-594275DFD7C5}"/>
              </a:ext>
            </a:extLst>
          </p:cNvPr>
          <p:cNvSpPr txBox="1"/>
          <p:nvPr/>
        </p:nvSpPr>
        <p:spPr>
          <a:xfrm>
            <a:off x="1573275" y="5940781"/>
            <a:ext cx="9744975" cy="461665"/>
          </a:xfrm>
          <a:prstGeom prst="rect">
            <a:avLst/>
          </a:prstGeom>
          <a:noFill/>
        </p:spPr>
        <p:txBody>
          <a:bodyPr wrap="none" rtlCol="0">
            <a:spAutoFit/>
          </a:bodyPr>
          <a:lstStyle/>
          <a:p>
            <a:r>
              <a:rPr lang="en-US" sz="2400">
                <a:solidFill>
                  <a:schemeClr val="accent2"/>
                </a:solidFill>
                <a:latin typeface="Atkinson Hyperlegible" pitchFamily="2" charset="0"/>
                <a:ea typeface="Source Sans Pro" panose="020B0503030403020204" pitchFamily="34" charset="0"/>
                <a:cs typeface="Roboto"/>
              </a:rPr>
              <a:t>Burns are high risk for infection! Clean and dress the wound carefully.  </a:t>
            </a:r>
          </a:p>
        </p:txBody>
      </p:sp>
      <p:sp>
        <p:nvSpPr>
          <p:cNvPr id="10" name="Google Shape;149;p9">
            <a:extLst>
              <a:ext uri="{FF2B5EF4-FFF2-40B4-BE49-F238E27FC236}">
                <a16:creationId xmlns:a16="http://schemas.microsoft.com/office/drawing/2014/main" id="{0C43C9ED-E649-2276-8DEB-A4E45387A130}"/>
              </a:ext>
            </a:extLst>
          </p:cNvPr>
          <p:cNvSpPr txBox="1">
            <a:spLocks/>
          </p:cNvSpPr>
          <p:nvPr/>
        </p:nvSpPr>
        <p:spPr>
          <a:xfrm>
            <a:off x="263242" y="9567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0000"/>
              </a:buClr>
              <a:buSzPts val="4400"/>
            </a:pPr>
            <a:r>
              <a:rPr lang="en-GB">
                <a:solidFill>
                  <a:schemeClr val="accent1">
                    <a:lumMod val="50000"/>
                  </a:schemeClr>
                </a:solidFill>
                <a:latin typeface="Atkinson Hyperlegible" pitchFamily="2" charset="0"/>
              </a:rPr>
              <a:t>Burns</a:t>
            </a:r>
          </a:p>
        </p:txBody>
      </p:sp>
    </p:spTree>
    <p:extLst>
      <p:ext uri="{BB962C8B-B14F-4D97-AF65-F5344CB8AC3E}">
        <p14:creationId xmlns:p14="http://schemas.microsoft.com/office/powerpoint/2010/main" val="1635647630"/>
      </p:ext>
    </p:extLst>
  </p:cSld>
  <p:clrMapOvr>
    <a:masterClrMapping/>
  </p:clrMapOvr>
  <mc:AlternateContent xmlns:mc="http://schemas.openxmlformats.org/markup-compatibility/2006" xmlns:p14="http://schemas.microsoft.com/office/powerpoint/2010/main">
    <mc:Choice Requires="p14">
      <p:transition spd="slow" p14:dur="2000" advTm="81685"/>
    </mc:Choice>
    <mc:Fallback xmlns="">
      <p:transition spd="slow" advTm="8168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1835-39C9-1521-31B8-75B5F84B28B5}"/>
              </a:ext>
            </a:extLst>
          </p:cNvPr>
          <p:cNvSpPr>
            <a:spLocks noGrp="1"/>
          </p:cNvSpPr>
          <p:nvPr>
            <p:ph type="title"/>
          </p:nvPr>
        </p:nvSpPr>
        <p:spPr>
          <a:xfrm>
            <a:off x="568036" y="372052"/>
            <a:ext cx="10515600" cy="1325563"/>
          </a:xfrm>
        </p:spPr>
        <p:txBody>
          <a:bodyPr/>
          <a:lstStyle/>
          <a:p>
            <a:r>
              <a:rPr lang="en-NZ">
                <a:solidFill>
                  <a:schemeClr val="accent1">
                    <a:lumMod val="50000"/>
                  </a:schemeClr>
                </a:solidFill>
                <a:latin typeface="Atkinson Hyperlegible" pitchFamily="2" charset="0"/>
              </a:rPr>
              <a:t>Burn depth</a:t>
            </a:r>
            <a:endParaRPr lang="en-GB">
              <a:solidFill>
                <a:schemeClr val="accent1">
                  <a:lumMod val="50000"/>
                </a:schemeClr>
              </a:solidFill>
              <a:latin typeface="Atkinson Hyperlegible" pitchFamily="2" charset="0"/>
            </a:endParaRPr>
          </a:p>
        </p:txBody>
      </p:sp>
      <p:graphicFrame>
        <p:nvGraphicFramePr>
          <p:cNvPr id="6" name="Google Shape;254;p7">
            <a:extLst>
              <a:ext uri="{FF2B5EF4-FFF2-40B4-BE49-F238E27FC236}">
                <a16:creationId xmlns:a16="http://schemas.microsoft.com/office/drawing/2014/main" id="{DAF8DA59-39B2-11FA-637B-70BA85B64524}"/>
              </a:ext>
            </a:extLst>
          </p:cNvPr>
          <p:cNvGraphicFramePr/>
          <p:nvPr>
            <p:extLst>
              <p:ext uri="{D42A27DB-BD31-4B8C-83A1-F6EECF244321}">
                <p14:modId xmlns:p14="http://schemas.microsoft.com/office/powerpoint/2010/main" val="3411280263"/>
              </p:ext>
            </p:extLst>
          </p:nvPr>
        </p:nvGraphicFramePr>
        <p:xfrm>
          <a:off x="685800" y="1603953"/>
          <a:ext cx="10668000" cy="4389160"/>
        </p:xfrm>
        <a:graphic>
          <a:graphicData uri="http://schemas.openxmlformats.org/drawingml/2006/table">
            <a:tbl>
              <a:tblPr firstRow="1" bandRow="1">
                <a:tableStyleId>{28023214-57BA-45B0-BB85-1817E6AA960C}</a:tableStyleId>
              </a:tblPr>
              <a:tblGrid>
                <a:gridCol w="2519176">
                  <a:extLst>
                    <a:ext uri="{9D8B030D-6E8A-4147-A177-3AD203B41FA5}">
                      <a16:colId xmlns:a16="http://schemas.microsoft.com/office/drawing/2014/main" val="20000"/>
                    </a:ext>
                  </a:extLst>
                </a:gridCol>
                <a:gridCol w="8148824">
                  <a:extLst>
                    <a:ext uri="{9D8B030D-6E8A-4147-A177-3AD203B41FA5}">
                      <a16:colId xmlns:a16="http://schemas.microsoft.com/office/drawing/2014/main" val="20001"/>
                    </a:ext>
                  </a:extLst>
                </a:gridCol>
              </a:tblGrid>
              <a:tr h="348050">
                <a:tc>
                  <a:txBody>
                    <a:bodyPr/>
                    <a:lstStyle/>
                    <a:p>
                      <a:pPr marL="0" marR="0" lvl="0" indent="0" algn="l" rtl="0">
                        <a:spcBef>
                          <a:spcPts val="0"/>
                        </a:spcBef>
                        <a:spcAft>
                          <a:spcPts val="0"/>
                        </a:spcAft>
                        <a:buNone/>
                      </a:pPr>
                      <a:r>
                        <a:rPr lang="en-US" sz="2400" b="1">
                          <a:latin typeface="Atkinson Hyperlegible"/>
                        </a:rPr>
                        <a:t>Burn Depth</a:t>
                      </a:r>
                      <a:endParaRPr sz="2400" b="1">
                        <a:latin typeface="Atkinson Hyperlegible"/>
                      </a:endParaRPr>
                    </a:p>
                  </a:txBody>
                  <a:tcPr marL="91450" marR="91450" marT="45725" marB="45725" anchor="ctr">
                    <a:solidFill>
                      <a:schemeClr val="accent1">
                        <a:lumMod val="20000"/>
                        <a:lumOff val="80000"/>
                      </a:schemeClr>
                    </a:solidFill>
                  </a:tcPr>
                </a:tc>
                <a:tc>
                  <a:txBody>
                    <a:bodyPr/>
                    <a:lstStyle/>
                    <a:p>
                      <a:pPr marL="0" marR="0" lvl="0" indent="0" algn="l" rtl="0">
                        <a:spcBef>
                          <a:spcPts val="0"/>
                        </a:spcBef>
                        <a:spcAft>
                          <a:spcPts val="0"/>
                        </a:spcAft>
                        <a:buNone/>
                      </a:pPr>
                      <a:r>
                        <a:rPr lang="en-US" sz="2400" b="1">
                          <a:latin typeface="Atkinson Hyperlegible"/>
                        </a:rPr>
                        <a:t>Skin Findings</a:t>
                      </a:r>
                      <a:endParaRPr sz="2400" b="1">
                        <a:latin typeface="Atkinson Hyperlegible"/>
                      </a:endParaRPr>
                    </a:p>
                  </a:txBody>
                  <a:tcPr marL="91450" marR="91450" marT="45725" marB="45725" anchor="ctr">
                    <a:solidFill>
                      <a:schemeClr val="accent1">
                        <a:lumMod val="20000"/>
                        <a:lumOff val="80000"/>
                      </a:schemeClr>
                    </a:solidFill>
                  </a:tcPr>
                </a:tc>
                <a:extLst>
                  <a:ext uri="{0D108BD9-81ED-4DB2-BD59-A6C34878D82A}">
                    <a16:rowId xmlns:a16="http://schemas.microsoft.com/office/drawing/2014/main" val="10000"/>
                  </a:ext>
                </a:extLst>
              </a:tr>
              <a:tr h="907950">
                <a:tc>
                  <a:txBody>
                    <a:bodyPr/>
                    <a:lstStyle/>
                    <a:p>
                      <a:pPr marL="0" marR="0" lvl="0" indent="0" algn="l" rtl="0">
                        <a:spcBef>
                          <a:spcPts val="0"/>
                        </a:spcBef>
                        <a:spcAft>
                          <a:spcPts val="0"/>
                        </a:spcAft>
                        <a:buNone/>
                      </a:pPr>
                      <a:r>
                        <a:rPr lang="en-US" sz="2400">
                          <a:latin typeface="Atkinson Hyperlegible"/>
                        </a:rPr>
                        <a:t>Superficial </a:t>
                      </a:r>
                      <a:endParaRPr sz="2400">
                        <a:latin typeface="Atkinson Hyperlegible"/>
                      </a:endParaRPr>
                    </a:p>
                    <a:p>
                      <a:pPr marL="0" marR="0" lvl="0" indent="0" algn="l" rtl="0">
                        <a:spcBef>
                          <a:spcPts val="0"/>
                        </a:spcBef>
                        <a:spcAft>
                          <a:spcPts val="0"/>
                        </a:spcAft>
                        <a:buNone/>
                      </a:pPr>
                      <a:endParaRPr sz="2400">
                        <a:latin typeface="Atkinson Hyperlegible" pitchFamily="2" charset="0"/>
                      </a:endParaRPr>
                    </a:p>
                  </a:txBody>
                  <a:tcPr marL="91450" marR="91450" marT="45725" marB="45725" anchor="ctr"/>
                </a:tc>
                <a:tc>
                  <a:txBody>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n-US" sz="2400">
                          <a:latin typeface="Atkinson Hyperlegible"/>
                        </a:rPr>
                        <a:t>Painful, red or pink color    </a:t>
                      </a:r>
                      <a:endParaRPr sz="2400">
                        <a:highlight>
                          <a:srgbClr val="FFFF00"/>
                        </a:highlight>
                        <a:latin typeface="Atkinson Hyperlegible"/>
                      </a:endParaRPr>
                    </a:p>
                    <a:p>
                      <a:pPr marL="285750" marR="0" lvl="0" indent="-285750" algn="l" rtl="0">
                        <a:spcBef>
                          <a:spcPts val="0"/>
                        </a:spcBef>
                        <a:spcAft>
                          <a:spcPts val="0"/>
                        </a:spcAft>
                        <a:buClr>
                          <a:schemeClr val="dk1"/>
                        </a:buClr>
                        <a:buSzPts val="1800"/>
                        <a:buFont typeface="Arial"/>
                        <a:buChar char="•"/>
                      </a:pPr>
                      <a:r>
                        <a:rPr lang="en-US" sz="2400">
                          <a:latin typeface="Atkinson Hyperlegible" pitchFamily="2" charset="0"/>
                        </a:rPr>
                        <a:t> Intact, no blisters </a:t>
                      </a:r>
                      <a:endParaRPr sz="2400">
                        <a:latin typeface="Atkinson Hyperlegible" pitchFamily="2" charset="0"/>
                      </a:endParaRPr>
                    </a:p>
                    <a:p>
                      <a:pPr marL="285750" marR="0" lvl="0" indent="-285750" algn="l" rtl="0">
                        <a:spcBef>
                          <a:spcPts val="0"/>
                        </a:spcBef>
                        <a:spcAft>
                          <a:spcPts val="0"/>
                        </a:spcAft>
                        <a:buClr>
                          <a:schemeClr val="dk1"/>
                        </a:buClr>
                        <a:buSzPts val="1800"/>
                        <a:buFont typeface="Arial"/>
                        <a:buChar char="•"/>
                      </a:pPr>
                      <a:r>
                        <a:rPr lang="en-US" sz="2400">
                          <a:latin typeface="Atkinson Hyperlegible" pitchFamily="2" charset="0"/>
                        </a:rPr>
                        <a:t> When pressed, skin is pink with quick capillary refill </a:t>
                      </a:r>
                      <a:endParaRPr sz="2400">
                        <a:latin typeface="Atkinson Hyperlegible" pitchFamily="2" charset="0"/>
                      </a:endParaRPr>
                    </a:p>
                  </a:txBody>
                  <a:tcPr marL="91450" marR="91450" marT="45725" marB="45725" anchor="ctr"/>
                </a:tc>
                <a:extLst>
                  <a:ext uri="{0D108BD9-81ED-4DB2-BD59-A6C34878D82A}">
                    <a16:rowId xmlns:a16="http://schemas.microsoft.com/office/drawing/2014/main" val="10001"/>
                  </a:ext>
                </a:extLst>
              </a:tr>
              <a:tr h="1119800">
                <a:tc>
                  <a:txBody>
                    <a:bodyPr/>
                    <a:lstStyle/>
                    <a:p>
                      <a:pPr marL="0" marR="0" lvl="0" indent="0" algn="l" rtl="0">
                        <a:spcBef>
                          <a:spcPts val="0"/>
                        </a:spcBef>
                        <a:spcAft>
                          <a:spcPts val="0"/>
                        </a:spcAft>
                        <a:buClr>
                          <a:schemeClr val="dk1"/>
                        </a:buClr>
                        <a:buSzPts val="1800"/>
                        <a:buFont typeface="Calibri"/>
                        <a:buNone/>
                      </a:pPr>
                      <a:r>
                        <a:rPr lang="en-US" sz="2400">
                          <a:latin typeface="Atkinson Hyperlegible"/>
                        </a:rPr>
                        <a:t>Partial thickness </a:t>
                      </a:r>
                      <a:endParaRPr sz="2400">
                        <a:latin typeface="Atkinson Hyperlegible"/>
                      </a:endParaRPr>
                    </a:p>
                  </a:txBody>
                  <a:tcPr marL="91450" marR="91450" marT="45725" marB="45725"/>
                </a:tc>
                <a:tc>
                  <a:txBody>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n-US" sz="2400">
                          <a:latin typeface="Atkinson Hyperlegible"/>
                        </a:rPr>
                        <a:t>Painful, red or mottled red </a:t>
                      </a:r>
                      <a:endParaRPr sz="2400">
                        <a:latin typeface="Atkinson Hyperlegible"/>
                      </a:endParaRPr>
                    </a:p>
                    <a:p>
                      <a:pPr marL="342900" marR="0" lvl="0" indent="-342900" algn="l" rtl="0">
                        <a:spcBef>
                          <a:spcPts val="0"/>
                        </a:spcBef>
                        <a:spcAft>
                          <a:spcPts val="0"/>
                        </a:spcAft>
                        <a:buClr>
                          <a:schemeClr val="dk1"/>
                        </a:buClr>
                        <a:buSzPts val="1800"/>
                        <a:buFont typeface="Arial" panose="020B0604020202020204" pitchFamily="34" charset="0"/>
                        <a:buChar char="•"/>
                      </a:pPr>
                      <a:r>
                        <a:rPr lang="en-US" sz="2400">
                          <a:latin typeface="Atkinson Hyperlegible"/>
                        </a:rPr>
                        <a:t>Intact or broken blisters, wet </a:t>
                      </a:r>
                      <a:endParaRPr sz="2400">
                        <a:latin typeface="Atkinson Hyperlegible"/>
                      </a:endParaRPr>
                    </a:p>
                    <a:p>
                      <a:pPr marL="342900" marR="0" lvl="0" indent="-342900" algn="l" rtl="0">
                        <a:spcBef>
                          <a:spcPts val="0"/>
                        </a:spcBef>
                        <a:spcAft>
                          <a:spcPts val="0"/>
                        </a:spcAft>
                        <a:buClr>
                          <a:schemeClr val="dk1"/>
                        </a:buClr>
                        <a:buSzPts val="1800"/>
                        <a:buFont typeface="Arial" panose="020B0604020202020204" pitchFamily="34" charset="0"/>
                        <a:buChar char="•"/>
                      </a:pPr>
                      <a:r>
                        <a:rPr lang="en-US" sz="2400">
                          <a:latin typeface="Atkinson Hyperlegible"/>
                        </a:rPr>
                        <a:t>When pressed, may temporarily turn white then red </a:t>
                      </a:r>
                      <a:r>
                        <a:rPr lang="en-US" sz="2400" err="1">
                          <a:latin typeface="Atkinson Hyperlegible"/>
                        </a:rPr>
                        <a:t>colour</a:t>
                      </a:r>
                      <a:r>
                        <a:rPr lang="en-US" sz="2400">
                          <a:latin typeface="Atkinson Hyperlegible"/>
                        </a:rPr>
                        <a:t> returns </a:t>
                      </a:r>
                      <a:endParaRPr sz="2400">
                        <a:latin typeface="Atkinson Hyperlegible"/>
                      </a:endParaRPr>
                    </a:p>
                  </a:txBody>
                  <a:tcPr marL="91450" marR="91450" marT="45725" marB="45725"/>
                </a:tc>
                <a:extLst>
                  <a:ext uri="{0D108BD9-81ED-4DB2-BD59-A6C34878D82A}">
                    <a16:rowId xmlns:a16="http://schemas.microsoft.com/office/drawing/2014/main" val="10002"/>
                  </a:ext>
                </a:extLst>
              </a:tr>
              <a:tr h="1104675">
                <a:tc>
                  <a:txBody>
                    <a:bodyPr/>
                    <a:lstStyle/>
                    <a:p>
                      <a:pPr marL="0" marR="0" lvl="0" indent="0" algn="l" rtl="0">
                        <a:spcBef>
                          <a:spcPts val="0"/>
                        </a:spcBef>
                        <a:spcAft>
                          <a:spcPts val="0"/>
                        </a:spcAft>
                        <a:buNone/>
                      </a:pPr>
                      <a:r>
                        <a:rPr lang="en-US" sz="2400">
                          <a:latin typeface="Atkinson Hyperlegible"/>
                        </a:rPr>
                        <a:t>Full thickness </a:t>
                      </a:r>
                      <a:endParaRPr sz="2400">
                        <a:latin typeface="Atkinson Hyperlegible"/>
                      </a:endParaRPr>
                    </a:p>
                  </a:txBody>
                  <a:tcPr marL="91450" marR="91450" marT="45725" marB="45725" anchor="ctr"/>
                </a:tc>
                <a:tc>
                  <a:txBody>
                    <a:bodyPr/>
                    <a:lstStyle/>
                    <a:p>
                      <a:pPr marL="342900" marR="0" lvl="0" indent="-342900" algn="l" rtl="0">
                        <a:spcBef>
                          <a:spcPts val="0"/>
                        </a:spcBef>
                        <a:spcAft>
                          <a:spcPts val="0"/>
                        </a:spcAft>
                        <a:buFont typeface="Arial" panose="020B0604020202020204" pitchFamily="34" charset="0"/>
                        <a:buChar char="•"/>
                      </a:pPr>
                      <a:r>
                        <a:rPr lang="en-US" sz="2400">
                          <a:latin typeface="Atkinson Hyperlegible" pitchFamily="2" charset="0"/>
                        </a:rPr>
                        <a:t>White or black, leathery and dry</a:t>
                      </a:r>
                    </a:p>
                    <a:p>
                      <a:pPr marL="342900" marR="0" lvl="0" indent="-342900" algn="l" rtl="0">
                        <a:spcBef>
                          <a:spcPts val="0"/>
                        </a:spcBef>
                        <a:spcAft>
                          <a:spcPts val="0"/>
                        </a:spcAft>
                        <a:buFont typeface="Arial" panose="020B0604020202020204" pitchFamily="34" charset="0"/>
                        <a:buChar char="•"/>
                      </a:pPr>
                      <a:r>
                        <a:rPr lang="en-US" sz="2400">
                          <a:latin typeface="Atkinson Hyperlegible" pitchFamily="2" charset="0"/>
                        </a:rPr>
                        <a:t>No sensation</a:t>
                      </a:r>
                    </a:p>
                    <a:p>
                      <a:pPr marL="342900" marR="0" lvl="0" indent="-342900" algn="l" rtl="0">
                        <a:spcBef>
                          <a:spcPts val="0"/>
                        </a:spcBef>
                        <a:spcAft>
                          <a:spcPts val="0"/>
                        </a:spcAft>
                        <a:buFont typeface="Arial" panose="020B0604020202020204" pitchFamily="34" charset="0"/>
                        <a:buChar char="•"/>
                      </a:pPr>
                      <a:r>
                        <a:rPr lang="en-US" sz="2400">
                          <a:latin typeface="Atkinson Hyperlegible" pitchFamily="2" charset="0"/>
                        </a:rPr>
                        <a:t>When pressed, no change in </a:t>
                      </a:r>
                      <a:r>
                        <a:rPr lang="en-US" sz="2400" err="1">
                          <a:latin typeface="Atkinson Hyperlegible" pitchFamily="2" charset="0"/>
                        </a:rPr>
                        <a:t>colour</a:t>
                      </a:r>
                      <a:endParaRPr sz="2400">
                        <a:latin typeface="Atkinson Hyperlegible" pitchFamily="2" charset="0"/>
                      </a:endParaRPr>
                    </a:p>
                  </a:txBody>
                  <a:tcPr marL="91450" marR="91450" marT="45725" marB="457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7243614"/>
      </p:ext>
    </p:extLst>
  </p:cSld>
  <p:clrMapOvr>
    <a:masterClrMapping/>
  </p:clrMapOvr>
  <mc:AlternateContent xmlns:mc="http://schemas.openxmlformats.org/markup-compatibility/2006" xmlns:p14="http://schemas.microsoft.com/office/powerpoint/2010/main">
    <mc:Choice Requires="p14">
      <p:transition spd="slow" p14:dur="2000" advTm="52741"/>
    </mc:Choice>
    <mc:Fallback xmlns="">
      <p:transition spd="slow" advTm="52741"/>
    </mc:Fallback>
  </mc:AlternateContent>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039acbe-0701-4809-b89c-56ec6dbdc121">
      <UserInfo>
        <DisplayName>CHARBONNEY, Emmanuel</DisplayName>
        <AccountId>105</AccountId>
        <AccountType/>
      </UserInfo>
    </SharedWithUsers>
    <lcf76f155ced4ddcb4097134ff3c332f xmlns="4f8844e5-dbc7-4a99-914b-4c1e544e1600">
      <Terms xmlns="http://schemas.microsoft.com/office/infopath/2007/PartnerControls"/>
    </lcf76f155ced4ddcb4097134ff3c332f>
    <TaxCatchAll xmlns="3039acbe-0701-4809-b89c-56ec6dbdc1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C4F4F8C673C242A40081C9183480EA" ma:contentTypeVersion="17" ma:contentTypeDescription="Create a new document." ma:contentTypeScope="" ma:versionID="a45a7ba287c6162765a58e215786a10c">
  <xsd:schema xmlns:xsd="http://www.w3.org/2001/XMLSchema" xmlns:xs="http://www.w3.org/2001/XMLSchema" xmlns:p="http://schemas.microsoft.com/office/2006/metadata/properties" xmlns:ns2="4f8844e5-dbc7-4a99-914b-4c1e544e1600" xmlns:ns3="3039acbe-0701-4809-b89c-56ec6dbdc121" targetNamespace="http://schemas.microsoft.com/office/2006/metadata/properties" ma:root="true" ma:fieldsID="4500a3d279db7c88051d270de2f7d5f1" ns2:_="" ns3:_="">
    <xsd:import namespace="4f8844e5-dbc7-4a99-914b-4c1e544e1600"/>
    <xsd:import namespace="3039acbe-0701-4809-b89c-56ec6dbdc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844e5-dbc7-4a99-914b-4c1e544e1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9acbe-0701-4809-b89c-56ec6dbdc1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316b637-8533-4d59-8094-38105a1dd216}" ma:internalName="TaxCatchAll" ma:showField="CatchAllData" ma:web="3039acbe-0701-4809-b89c-56ec6dbdc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3D59F5-A284-4B3B-9B6F-0CB14E59B8CA}">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www.w3.org/XML/1998/namespace"/>
    <ds:schemaRef ds:uri="4f8844e5-dbc7-4a99-914b-4c1e544e1600"/>
    <ds:schemaRef ds:uri="http://purl.org/dc/elements/1.1/"/>
    <ds:schemaRef ds:uri="http://schemas.microsoft.com/office/infopath/2007/PartnerControls"/>
    <ds:schemaRef ds:uri="3039acbe-0701-4809-b89c-56ec6dbdc121"/>
  </ds:schemaRefs>
</ds:datastoreItem>
</file>

<file path=customXml/itemProps2.xml><?xml version="1.0" encoding="utf-8"?>
<ds:datastoreItem xmlns:ds="http://schemas.openxmlformats.org/officeDocument/2006/customXml" ds:itemID="{E22B0140-4A13-4245-A434-02B765CE2A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844e5-dbc7-4a99-914b-4c1e544e1600"/>
    <ds:schemaRef ds:uri="3039acbe-0701-4809-b89c-56ec6dbdc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9179E0-7CC6-46AB-96D4-0D4FBD0DB4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3092</Words>
  <Application>Microsoft Macintosh PowerPoint</Application>
  <PresentationFormat>Widescreen</PresentationFormat>
  <Paragraphs>203</Paragraphs>
  <Slides>18</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Lato</vt:lpstr>
      <vt:lpstr>Calibri</vt:lpstr>
      <vt:lpstr>Atkinson Hyperlegible</vt:lpstr>
      <vt:lpstr>Segoe UI</vt:lpstr>
      <vt:lpstr>Wingdings</vt:lpstr>
      <vt:lpstr>2_Office Theme</vt:lpstr>
      <vt:lpstr>2_Office Theme</vt:lpstr>
      <vt:lpstr>Office Theme</vt:lpstr>
      <vt:lpstr>Basic Emergency Care Approach to the acutely ill and injured</vt:lpstr>
      <vt:lpstr>Objectives</vt:lpstr>
      <vt:lpstr> Burn Injury in Conflict Settings</vt:lpstr>
      <vt:lpstr>Acute, Life-Threatening Conditions </vt:lpstr>
      <vt:lpstr>Trauma Primary Survey  </vt:lpstr>
      <vt:lpstr>Assessment and management of burns</vt:lpstr>
      <vt:lpstr>PowerPoint Presentation</vt:lpstr>
      <vt:lpstr>PowerPoint Presentation</vt:lpstr>
      <vt:lpstr>Burn depth</vt:lpstr>
      <vt:lpstr>Burn depth examples</vt:lpstr>
      <vt:lpstr>PowerPoint Presentation</vt:lpstr>
      <vt:lpstr>Special considerations: Paediatrics</vt:lpstr>
      <vt:lpstr>PowerPoint Presentation</vt:lpstr>
      <vt:lpstr>PowerPoint Presentation</vt:lpstr>
      <vt:lpstr>Electrical burns</vt:lpstr>
      <vt:lpstr>Disposition Considerations</vt:lpstr>
      <vt:lpstr>REMEMBER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Trauma: Burn Injuries</dc:title>
  <dc:creator>julia dixon</dc:creator>
  <cp:lastModifiedBy>TALISHINSKAYA, Fidan</cp:lastModifiedBy>
  <cp:revision>39</cp:revision>
  <dcterms:created xsi:type="dcterms:W3CDTF">2022-03-03T04:12:23Z</dcterms:created>
  <dcterms:modified xsi:type="dcterms:W3CDTF">2025-03-07T00:56:58Z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0x010100B5C4F4F8C673C242A40081C9183480EA</vt:lpwstr>
  </property>
  <property fmtid="{D5CDD505-2E9C-101B-9397-08002B2CF9AE}" pid="3" name="MediaServiceImageTags">
    <vt:lpwstr/>
  </property>
</Properties>
</file>