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0" r:id="rId5"/>
    <p:sldMasterId id="2147483684" r:id="rId6"/>
    <p:sldMasterId id="2147483695" r:id="rId7"/>
  </p:sldMasterIdLst>
  <p:notesMasterIdLst>
    <p:notesMasterId r:id="rId29"/>
  </p:notesMasterIdLst>
  <p:sldIdLst>
    <p:sldId id="556" r:id="rId8"/>
    <p:sldId id="343" r:id="rId9"/>
    <p:sldId id="264" r:id="rId10"/>
    <p:sldId id="518" r:id="rId11"/>
    <p:sldId id="260" r:id="rId12"/>
    <p:sldId id="338" r:id="rId13"/>
    <p:sldId id="504" r:id="rId14"/>
    <p:sldId id="262" r:id="rId15"/>
    <p:sldId id="291" r:id="rId16"/>
    <p:sldId id="348" r:id="rId17"/>
    <p:sldId id="346" r:id="rId18"/>
    <p:sldId id="506" r:id="rId19"/>
    <p:sldId id="510" r:id="rId20"/>
    <p:sldId id="509" r:id="rId21"/>
    <p:sldId id="342" r:id="rId22"/>
    <p:sldId id="508" r:id="rId23"/>
    <p:sldId id="416" r:id="rId24"/>
    <p:sldId id="507" r:id="rId25"/>
    <p:sldId id="517" r:id="rId26"/>
    <p:sldId id="521" r:id="rId27"/>
    <p:sldId id="345" r:id="rId28"/>
  </p:sldIdLst>
  <p:sldSz cx="12192000" cy="6858000"/>
  <p:notesSz cx="6858000" cy="9144000"/>
  <p:embeddedFontLst>
    <p:embeddedFont>
      <p:font typeface="Atkinson Hyperlegible" pitchFamily="2" charset="0"/>
      <p:regular r:id="rId30"/>
      <p:bold r:id="rId31"/>
      <p:italic r:id="rId32"/>
      <p:boldItalic r:id="rId33"/>
    </p:embeddedFont>
    <p:embeddedFont>
      <p:font typeface="Lato" panose="020F0502020204030203" pitchFamily="34" charset="0"/>
      <p:regular r:id="rId34"/>
      <p:bold r:id="rId35"/>
      <p:italic r:id="rId36"/>
      <p:boldItalic r:id="rId37"/>
    </p:embeddedFont>
    <p:embeddedFont>
      <p:font typeface="Segoe UI" panose="020B0502040204020203" pitchFamily="34" charset="0"/>
      <p:regular r:id="rId38"/>
      <p:bold r:id="rId39"/>
      <p:italic r:id="rId40"/>
      <p:boldItalic r:id="rId41"/>
    </p:embeddedFont>
    <p:embeddedFont>
      <p:font typeface="Source Sans Pro" panose="020B050303040302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59" roundtripDataSignature="AMtx7miJc+jWE4/QOvG9/tffppD26AjKE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D72F32-7AE5-EB4D-062B-26BBA0859FEF}" name="CALVELLO HYNES, Emilie" initials="CE" userId="S::ecalvello@who.int::c9dfdd63-2c12-40ec-9141-bdc893ad90f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tina gaarder" initials="" lastIdx="8" clrIdx="0"/>
  <p:cmAuthor id="1" name="Anonymous" initials="" lastIdx="14" clrIdx="1"/>
  <p:cmAuthor id="2" name="Rachel Tullet" initials="RT" lastIdx="27" clrIdx="2">
    <p:extLst>
      <p:ext uri="{19B8F6BF-5375-455C-9EA6-DF929625EA0E}">
        <p15:presenceInfo xmlns:p15="http://schemas.microsoft.com/office/powerpoint/2012/main" userId="0500be93d1ba368d" providerId="Windows Live"/>
      </p:ext>
    </p:extLst>
  </p:cmAuthor>
  <p:cmAuthor id="3" name="TULLET, Rachel Beth" initials="TB" lastIdx="6" clrIdx="3">
    <p:extLst>
      <p:ext uri="{19B8F6BF-5375-455C-9EA6-DF929625EA0E}">
        <p15:presenceInfo xmlns:p15="http://schemas.microsoft.com/office/powerpoint/2012/main" userId="S::tulletr@who.int::1fc2c28b-ed7a-43e7-a015-42a665ab83e5" providerId="AD"/>
      </p:ext>
    </p:extLst>
  </p:cmAuthor>
  <p:cmAuthor id="4" name="CSY" initials="CSY" lastIdx="2" clrIdx="4">
    <p:extLst>
      <p:ext uri="{19B8F6BF-5375-455C-9EA6-DF929625EA0E}">
        <p15:presenceInfo xmlns:p15="http://schemas.microsoft.com/office/powerpoint/2012/main" userId="CSY" providerId="None"/>
      </p:ext>
    </p:extLst>
  </p:cmAuthor>
  <p:cmAuthor id="5" name="CALVELLO HYNES, Emilie" initials="CE" lastIdx="1" clrIdx="5">
    <p:extLst>
      <p:ext uri="{19B8F6BF-5375-455C-9EA6-DF929625EA0E}">
        <p15:presenceInfo xmlns:p15="http://schemas.microsoft.com/office/powerpoint/2012/main" userId="S::ecalvello@who.int::c9dfdd63-2c12-40ec-9141-bdc893ad90f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ACDBDF8-D237-4EB4-BCD3-A3DE36ED0BB6}">
  <a:tblStyle styleId="{EACDBDF8-D237-4EB4-BCD3-A3DE36ED0BB6}"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DC755DA-8935-405B-AE7C-88C9E12BBF41}" styleName="Table_1">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20000"/>
            </a:schemeClr>
          </a:solidFill>
        </a:fill>
      </a:tcStyle>
    </a:band1H>
    <a:band2H>
      <a:tcTxStyle/>
      <a:tcStyle>
        <a:tcBdr/>
      </a:tcStyle>
    </a:band2H>
    <a:band1V>
      <a:tcTxStyle/>
      <a:tcStyle>
        <a:tcBdr/>
        <a:fill>
          <a:solidFill>
            <a:schemeClr val="accent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06"/>
    <p:restoredTop sz="85953"/>
  </p:normalViewPr>
  <p:slideViewPr>
    <p:cSldViewPr snapToGrid="0">
      <p:cViewPr varScale="1">
        <p:scale>
          <a:sx n="91" d="100"/>
          <a:sy n="91" d="100"/>
        </p:scale>
        <p:origin x="200"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10.fntdata"/><Relationship Id="rId21" Type="http://schemas.openxmlformats.org/officeDocument/2006/relationships/slide" Target="slides/slide14.xml"/><Relationship Id="rId34" Type="http://schemas.openxmlformats.org/officeDocument/2006/relationships/font" Target="fonts/font5.fntdata"/><Relationship Id="rId42" Type="http://schemas.openxmlformats.org/officeDocument/2006/relationships/font" Target="fonts/font13.fntdata"/><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notesMaster" Target="notesMasters/notes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2.fntdata"/><Relationship Id="rId44" Type="http://schemas.openxmlformats.org/officeDocument/2006/relationships/font" Target="fonts/font15.fntdata"/><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64"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4.fntdata"/><Relationship Id="rId38" Type="http://schemas.openxmlformats.org/officeDocument/2006/relationships/font" Target="fonts/font9.fntdata"/><Relationship Id="rId59" Type="http://customschemas.google.com/relationships/presentationmetadata" Target="metadata"/><Relationship Id="rId20" Type="http://schemas.openxmlformats.org/officeDocument/2006/relationships/slide" Target="slides/slide13.xml"/><Relationship Id="rId41" Type="http://schemas.openxmlformats.org/officeDocument/2006/relationships/font" Target="fonts/font12.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if, Janesca" userId="746caf7a-ff57-497b-ad65-8cb552a9f586" providerId="ADAL" clId="{09A6A2F2-7DF7-334D-86A1-2FFB48FE4F76}"/>
    <pc:docChg chg="custSel modSld">
      <pc:chgData name="Seif, Janesca" userId="746caf7a-ff57-497b-ad65-8cb552a9f586" providerId="ADAL" clId="{09A6A2F2-7DF7-334D-86A1-2FFB48FE4F76}" dt="2024-05-09T14:37:28.739" v="5" actId="478"/>
      <pc:docMkLst>
        <pc:docMk/>
      </pc:docMkLst>
      <pc:sldChg chg="delSp mod">
        <pc:chgData name="Seif, Janesca" userId="746caf7a-ff57-497b-ad65-8cb552a9f586" providerId="ADAL" clId="{09A6A2F2-7DF7-334D-86A1-2FFB48FE4F76}" dt="2024-05-09T14:37:09.558" v="1" actId="478"/>
        <pc:sldMkLst>
          <pc:docMk/>
          <pc:sldMk cId="0" sldId="262"/>
        </pc:sldMkLst>
        <pc:spChg chg="del">
          <ac:chgData name="Seif, Janesca" userId="746caf7a-ff57-497b-ad65-8cb552a9f586" providerId="ADAL" clId="{09A6A2F2-7DF7-334D-86A1-2FFB48FE4F76}" dt="2024-05-09T14:37:09.558" v="1" actId="478"/>
          <ac:spMkLst>
            <pc:docMk/>
            <pc:sldMk cId="0" sldId="262"/>
            <ac:spMk id="4" creationId="{9C0FDAE3-C3E5-5A44-57DA-197C1D440325}"/>
          </ac:spMkLst>
        </pc:spChg>
      </pc:sldChg>
      <pc:sldChg chg="delSp mod">
        <pc:chgData name="Seif, Janesca" userId="746caf7a-ff57-497b-ad65-8cb552a9f586" providerId="ADAL" clId="{09A6A2F2-7DF7-334D-86A1-2FFB48FE4F76}" dt="2024-05-09T14:37:04.194" v="0" actId="478"/>
        <pc:sldMkLst>
          <pc:docMk/>
          <pc:sldMk cId="3703783094" sldId="264"/>
        </pc:sldMkLst>
        <pc:spChg chg="del">
          <ac:chgData name="Seif, Janesca" userId="746caf7a-ff57-497b-ad65-8cb552a9f586" providerId="ADAL" clId="{09A6A2F2-7DF7-334D-86A1-2FFB48FE4F76}" dt="2024-05-09T14:37:04.194" v="0" actId="478"/>
          <ac:spMkLst>
            <pc:docMk/>
            <pc:sldMk cId="3703783094" sldId="264"/>
            <ac:spMk id="4" creationId="{46CF2E25-2E16-EADE-8E58-648083A1A581}"/>
          </ac:spMkLst>
        </pc:spChg>
      </pc:sldChg>
      <pc:sldChg chg="delSp mod">
        <pc:chgData name="Seif, Janesca" userId="746caf7a-ff57-497b-ad65-8cb552a9f586" providerId="ADAL" clId="{09A6A2F2-7DF7-334D-86A1-2FFB48FE4F76}" dt="2024-05-09T14:37:15.004" v="2" actId="478"/>
        <pc:sldMkLst>
          <pc:docMk/>
          <pc:sldMk cId="2467908001" sldId="291"/>
        </pc:sldMkLst>
        <pc:spChg chg="del">
          <ac:chgData name="Seif, Janesca" userId="746caf7a-ff57-497b-ad65-8cb552a9f586" providerId="ADAL" clId="{09A6A2F2-7DF7-334D-86A1-2FFB48FE4F76}" dt="2024-05-09T14:37:15.004" v="2" actId="478"/>
          <ac:spMkLst>
            <pc:docMk/>
            <pc:sldMk cId="2467908001" sldId="291"/>
            <ac:spMk id="8" creationId="{21E70BF6-35FA-F920-7BE6-C4177D3F9E09}"/>
          </ac:spMkLst>
        </pc:spChg>
      </pc:sldChg>
      <pc:sldChg chg="delSp mod">
        <pc:chgData name="Seif, Janesca" userId="746caf7a-ff57-497b-ad65-8cb552a9f586" providerId="ADAL" clId="{09A6A2F2-7DF7-334D-86A1-2FFB48FE4F76}" dt="2024-05-09T14:37:24.415" v="4" actId="478"/>
        <pc:sldMkLst>
          <pc:docMk/>
          <pc:sldMk cId="992023244" sldId="342"/>
        </pc:sldMkLst>
        <pc:spChg chg="del">
          <ac:chgData name="Seif, Janesca" userId="746caf7a-ff57-497b-ad65-8cb552a9f586" providerId="ADAL" clId="{09A6A2F2-7DF7-334D-86A1-2FFB48FE4F76}" dt="2024-05-09T14:37:24.415" v="4" actId="478"/>
          <ac:spMkLst>
            <pc:docMk/>
            <pc:sldMk cId="992023244" sldId="342"/>
            <ac:spMk id="3" creationId="{616A8CDA-2C5E-FD38-7354-9C07B7E741F5}"/>
          </ac:spMkLst>
        </pc:spChg>
      </pc:sldChg>
      <pc:sldChg chg="delSp mod">
        <pc:chgData name="Seif, Janesca" userId="746caf7a-ff57-497b-ad65-8cb552a9f586" providerId="ADAL" clId="{09A6A2F2-7DF7-334D-86A1-2FFB48FE4F76}" dt="2024-05-09T14:37:19.029" v="3" actId="478"/>
        <pc:sldMkLst>
          <pc:docMk/>
          <pc:sldMk cId="3843493960" sldId="346"/>
        </pc:sldMkLst>
        <pc:spChg chg="del">
          <ac:chgData name="Seif, Janesca" userId="746caf7a-ff57-497b-ad65-8cb552a9f586" providerId="ADAL" clId="{09A6A2F2-7DF7-334D-86A1-2FFB48FE4F76}" dt="2024-05-09T14:37:19.029" v="3" actId="478"/>
          <ac:spMkLst>
            <pc:docMk/>
            <pc:sldMk cId="3843493960" sldId="346"/>
            <ac:spMk id="3" creationId="{FFF6E6F8-EBEE-5A05-FA4E-213BB3EB4A28}"/>
          </ac:spMkLst>
        </pc:spChg>
      </pc:sldChg>
      <pc:sldChg chg="delSp mod">
        <pc:chgData name="Seif, Janesca" userId="746caf7a-ff57-497b-ad65-8cb552a9f586" providerId="ADAL" clId="{09A6A2F2-7DF7-334D-86A1-2FFB48FE4F76}" dt="2024-05-09T14:37:28.739" v="5" actId="478"/>
        <pc:sldMkLst>
          <pc:docMk/>
          <pc:sldMk cId="1635647630" sldId="416"/>
        </pc:sldMkLst>
        <pc:spChg chg="del">
          <ac:chgData name="Seif, Janesca" userId="746caf7a-ff57-497b-ad65-8cb552a9f586" providerId="ADAL" clId="{09A6A2F2-7DF7-334D-86A1-2FFB48FE4F76}" dt="2024-05-09T14:37:28.739" v="5" actId="478"/>
          <ac:spMkLst>
            <pc:docMk/>
            <pc:sldMk cId="1635647630" sldId="416"/>
            <ac:spMk id="8" creationId="{6B4E8F49-26A0-1CE9-7BC3-3A8E7A377106}"/>
          </ac:spMkLst>
        </pc:spChg>
      </pc:sldChg>
    </pc:docChg>
  </pc:docChgLst>
  <pc:docChgLst>
    <pc:chgData name="Rachel Tullet" userId="0500be93d1ba368d" providerId="LiveId" clId="{131FCD2E-64AB-4B67-8DAE-5887283CCC31}"/>
    <pc:docChg chg="modSld">
      <pc:chgData name="Rachel Tullet" userId="0500be93d1ba368d" providerId="LiveId" clId="{131FCD2E-64AB-4B67-8DAE-5887283CCC31}" dt="2023-11-12T19:42:51.687" v="169" actId="20577"/>
      <pc:docMkLst>
        <pc:docMk/>
      </pc:docMkLst>
      <pc:sldChg chg="addSp delSp modSp mod modTransition modAnim modNotesTx">
        <pc:chgData name="Rachel Tullet" userId="0500be93d1ba368d" providerId="LiveId" clId="{131FCD2E-64AB-4B67-8DAE-5887283CCC31}" dt="2023-11-12T19:40:26.295" v="38"/>
        <pc:sldMkLst>
          <pc:docMk/>
          <pc:sldMk cId="0" sldId="262"/>
        </pc:sldMkLst>
        <pc:spChg chg="mod">
          <ac:chgData name="Rachel Tullet" userId="0500be93d1ba368d" providerId="LiveId" clId="{131FCD2E-64AB-4B67-8DAE-5887283CCC31}" dt="2023-11-12T19:38:49.427" v="29" actId="20577"/>
          <ac:spMkLst>
            <pc:docMk/>
            <pc:sldMk cId="0" sldId="262"/>
            <ac:spMk id="121" creationId="{00000000-0000-0000-0000-000000000000}"/>
          </ac:spMkLst>
        </pc:spChg>
        <pc:picChg chg="add del mod ord">
          <ac:chgData name="Rachel Tullet" userId="0500be93d1ba368d" providerId="LiveId" clId="{131FCD2E-64AB-4B67-8DAE-5887283CCC31}" dt="2023-11-12T19:38:42.444" v="23"/>
          <ac:picMkLst>
            <pc:docMk/>
            <pc:sldMk cId="0" sldId="262"/>
            <ac:picMk id="6" creationId="{C083B76D-FC3F-308C-8F44-B7EA87878BE5}"/>
          </ac:picMkLst>
        </pc:picChg>
        <pc:picChg chg="add del mod">
          <ac:chgData name="Rachel Tullet" userId="0500be93d1ba368d" providerId="LiveId" clId="{131FCD2E-64AB-4B67-8DAE-5887283CCC31}" dt="2023-11-12T19:39:49.640" v="37"/>
          <ac:picMkLst>
            <pc:docMk/>
            <pc:sldMk cId="0" sldId="262"/>
            <ac:picMk id="7" creationId="{090BF279-2CF5-89DA-3F3F-1889542DEC2E}"/>
          </ac:picMkLst>
        </pc:picChg>
        <pc:picChg chg="del">
          <ac:chgData name="Rachel Tullet" userId="0500be93d1ba368d" providerId="LiveId" clId="{131FCD2E-64AB-4B67-8DAE-5887283CCC31}" dt="2023-11-12T19:38:09.649" v="22"/>
          <ac:picMkLst>
            <pc:docMk/>
            <pc:sldMk cId="0" sldId="262"/>
            <ac:picMk id="8" creationId="{A7A3244B-88F9-925D-20AE-A971DF858292}"/>
          </ac:picMkLst>
        </pc:picChg>
        <pc:picChg chg="add del mod ord">
          <ac:chgData name="Rachel Tullet" userId="0500be93d1ba368d" providerId="LiveId" clId="{131FCD2E-64AB-4B67-8DAE-5887283CCC31}" dt="2023-11-12T19:40:26.295" v="38"/>
          <ac:picMkLst>
            <pc:docMk/>
            <pc:sldMk cId="0" sldId="262"/>
            <ac:picMk id="12" creationId="{789D825B-0D57-7D30-1344-06F4D0E63BB4}"/>
          </ac:picMkLst>
        </pc:picChg>
        <pc:picChg chg="add mod">
          <ac:chgData name="Rachel Tullet" userId="0500be93d1ba368d" providerId="LiveId" clId="{131FCD2E-64AB-4B67-8DAE-5887283CCC31}" dt="2023-11-12T19:40:26.295" v="38"/>
          <ac:picMkLst>
            <pc:docMk/>
            <pc:sldMk cId="0" sldId="262"/>
            <ac:picMk id="13" creationId="{5A4B9D28-A1E9-64A4-461F-56576B8ABDD0}"/>
          </ac:picMkLst>
        </pc:picChg>
      </pc:sldChg>
      <pc:sldChg chg="addSp delSp modSp mod modTransition modAnim modNotesTx">
        <pc:chgData name="Rachel Tullet" userId="0500be93d1ba368d" providerId="LiveId" clId="{131FCD2E-64AB-4B67-8DAE-5887283CCC31}" dt="2023-11-12T19:42:51.687" v="169" actId="20577"/>
        <pc:sldMkLst>
          <pc:docMk/>
          <pc:sldMk cId="2467908001" sldId="291"/>
        </pc:sldMkLst>
        <pc:spChg chg="mod">
          <ac:chgData name="Rachel Tullet" userId="0500be93d1ba368d" providerId="LiveId" clId="{131FCD2E-64AB-4B67-8DAE-5887283CCC31}" dt="2023-11-12T19:40:38.965" v="55" actId="20577"/>
          <ac:spMkLst>
            <pc:docMk/>
            <pc:sldMk cId="2467908001" sldId="291"/>
            <ac:spMk id="149" creationId="{00000000-0000-0000-0000-000000000000}"/>
          </ac:spMkLst>
        </pc:spChg>
        <pc:graphicFrameChg chg="modGraphic">
          <ac:chgData name="Rachel Tullet" userId="0500be93d1ba368d" providerId="LiveId" clId="{131FCD2E-64AB-4B67-8DAE-5887283CCC31}" dt="2023-11-12T19:40:56.395" v="99" actId="20577"/>
          <ac:graphicFrameMkLst>
            <pc:docMk/>
            <pc:sldMk cId="2467908001" sldId="291"/>
            <ac:graphicFrameMk id="4" creationId="{A21C650E-861D-E153-830A-8B2EC1796225}"/>
          </ac:graphicFrameMkLst>
        </pc:graphicFrameChg>
        <pc:picChg chg="del">
          <ac:chgData name="Rachel Tullet" userId="0500be93d1ba368d" providerId="LiveId" clId="{131FCD2E-64AB-4B67-8DAE-5887283CCC31}" dt="2023-11-12T19:41:27.223" v="126"/>
          <ac:picMkLst>
            <pc:docMk/>
            <pc:sldMk cId="2467908001" sldId="291"/>
            <ac:picMk id="10" creationId="{429A657E-F184-3943-7077-99D7C1A3A034}"/>
          </ac:picMkLst>
        </pc:picChg>
        <pc:picChg chg="add del mod ord">
          <ac:chgData name="Rachel Tullet" userId="0500be93d1ba368d" providerId="LiveId" clId="{131FCD2E-64AB-4B67-8DAE-5887283CCC31}" dt="2023-11-12T19:41:37.509" v="127"/>
          <ac:picMkLst>
            <pc:docMk/>
            <pc:sldMk cId="2467908001" sldId="291"/>
            <ac:picMk id="11" creationId="{3C3CFE40-6231-11FC-2B10-7AFB4039B81B}"/>
          </ac:picMkLst>
        </pc:picChg>
        <pc:picChg chg="add del mod">
          <ac:chgData name="Rachel Tullet" userId="0500be93d1ba368d" providerId="LiveId" clId="{131FCD2E-64AB-4B67-8DAE-5887283CCC31}" dt="2023-11-12T19:41:44.766" v="129"/>
          <ac:picMkLst>
            <pc:docMk/>
            <pc:sldMk cId="2467908001" sldId="291"/>
            <ac:picMk id="12" creationId="{F047EF81-609F-8460-83B7-5A2D9FF6A847}"/>
          </ac:picMkLst>
        </pc:picChg>
        <pc:picChg chg="add del mod ord">
          <ac:chgData name="Rachel Tullet" userId="0500be93d1ba368d" providerId="LiveId" clId="{131FCD2E-64AB-4B67-8DAE-5887283CCC31}" dt="2023-11-12T19:41:51.150" v="130"/>
          <ac:picMkLst>
            <pc:docMk/>
            <pc:sldMk cId="2467908001" sldId="291"/>
            <ac:picMk id="15" creationId="{E377FAD7-18A7-A4C0-5AF1-76B190782353}"/>
          </ac:picMkLst>
        </pc:picChg>
        <pc:picChg chg="add del mod">
          <ac:chgData name="Rachel Tullet" userId="0500be93d1ba368d" providerId="LiveId" clId="{131FCD2E-64AB-4B67-8DAE-5887283CCC31}" dt="2023-11-12T19:41:54.866" v="132"/>
          <ac:picMkLst>
            <pc:docMk/>
            <pc:sldMk cId="2467908001" sldId="291"/>
            <ac:picMk id="16" creationId="{BDAE626F-BB67-552E-2B94-41517B63ADEE}"/>
          </ac:picMkLst>
        </pc:picChg>
        <pc:picChg chg="add del mod ord">
          <ac:chgData name="Rachel Tullet" userId="0500be93d1ba368d" providerId="LiveId" clId="{131FCD2E-64AB-4B67-8DAE-5887283CCC31}" dt="2023-11-12T19:42:43.374" v="133"/>
          <ac:picMkLst>
            <pc:docMk/>
            <pc:sldMk cId="2467908001" sldId="291"/>
            <ac:picMk id="19" creationId="{B3F3C3A1-00DA-CF98-A031-2832C2716E13}"/>
          </ac:picMkLst>
        </pc:picChg>
        <pc:picChg chg="add mod">
          <ac:chgData name="Rachel Tullet" userId="0500be93d1ba368d" providerId="LiveId" clId="{131FCD2E-64AB-4B67-8DAE-5887283CCC31}" dt="2023-11-12T19:42:43.374" v="133"/>
          <ac:picMkLst>
            <pc:docMk/>
            <pc:sldMk cId="2467908001" sldId="291"/>
            <ac:picMk id="20" creationId="{01082CA4-93EB-9F71-BD60-C0AC7862DEBC}"/>
          </ac:picMkLst>
        </pc:picChg>
      </pc:sldChg>
    </pc:docChg>
  </pc:docChgLst>
  <pc:docChgLst>
    <pc:chgData name="CALVELLO HYNES, Emilie" userId="c9dfdd63-2c12-40ec-9141-bdc893ad90f1" providerId="ADAL" clId="{9F77A5DE-5017-A84D-9037-61AC99F6C63A}"/>
    <pc:docChg chg="modSld">
      <pc:chgData name="CALVELLO HYNES, Emilie" userId="c9dfdd63-2c12-40ec-9141-bdc893ad90f1" providerId="ADAL" clId="{9F77A5DE-5017-A84D-9037-61AC99F6C63A}" dt="2023-11-20T11:44:12.020" v="4" actId="20577"/>
      <pc:docMkLst>
        <pc:docMk/>
      </pc:docMkLst>
      <pc:sldChg chg="modSp mod">
        <pc:chgData name="CALVELLO HYNES, Emilie" userId="c9dfdd63-2c12-40ec-9141-bdc893ad90f1" providerId="ADAL" clId="{9F77A5DE-5017-A84D-9037-61AC99F6C63A}" dt="2023-11-20T11:44:12.020" v="4" actId="20577"/>
        <pc:sldMkLst>
          <pc:docMk/>
          <pc:sldMk cId="1765731035" sldId="506"/>
        </pc:sldMkLst>
        <pc:graphicFrameChg chg="modGraphic">
          <ac:chgData name="CALVELLO HYNES, Emilie" userId="c9dfdd63-2c12-40ec-9141-bdc893ad90f1" providerId="ADAL" clId="{9F77A5DE-5017-A84D-9037-61AC99F6C63A}" dt="2023-11-20T11:44:12.020" v="4" actId="20577"/>
          <ac:graphicFrameMkLst>
            <pc:docMk/>
            <pc:sldMk cId="1765731035" sldId="506"/>
            <ac:graphicFrameMk id="150" creationId="{00000000-0000-0000-0000-000000000000}"/>
          </ac:graphicFrameMkLst>
        </pc:graphicFrameChg>
      </pc:sldChg>
      <pc:sldChg chg="modSp mod">
        <pc:chgData name="CALVELLO HYNES, Emilie" userId="c9dfdd63-2c12-40ec-9141-bdc893ad90f1" providerId="ADAL" clId="{9F77A5DE-5017-A84D-9037-61AC99F6C63A}" dt="2023-11-20T11:40:52.202" v="3" actId="14734"/>
        <pc:sldMkLst>
          <pc:docMk/>
          <pc:sldMk cId="1802970135" sldId="518"/>
        </pc:sldMkLst>
        <pc:graphicFrameChg chg="mod modGraphic">
          <ac:chgData name="CALVELLO HYNES, Emilie" userId="c9dfdd63-2c12-40ec-9141-bdc893ad90f1" providerId="ADAL" clId="{9F77A5DE-5017-A84D-9037-61AC99F6C63A}" dt="2023-11-20T11:40:52.202" v="3" actId="14734"/>
          <ac:graphicFrameMkLst>
            <pc:docMk/>
            <pc:sldMk cId="1802970135" sldId="518"/>
            <ac:graphicFrameMk id="9" creationId="{00000000-0000-0000-0000-000000000000}"/>
          </ac:graphicFrameMkLst>
        </pc:graphicFrameChg>
        <pc:picChg chg="mod">
          <ac:chgData name="CALVELLO HYNES, Emilie" userId="c9dfdd63-2c12-40ec-9141-bdc893ad90f1" providerId="ADAL" clId="{9F77A5DE-5017-A84D-9037-61AC99F6C63A}" dt="2023-11-20T11:40:49.819" v="2" actId="1076"/>
          <ac:picMkLst>
            <pc:docMk/>
            <pc:sldMk cId="1802970135" sldId="518"/>
            <ac:picMk id="16" creationId="{D8EA475C-F3E0-BD81-BFF3-D3545688DC35}"/>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9ED7A5-AF99-42F5-A31A-D188D11E8B7C}" type="doc">
      <dgm:prSet loTypeId="urn:microsoft.com/office/officeart/2005/8/layout/vList2" loCatId="list" qsTypeId="urn:microsoft.com/office/officeart/2005/8/quickstyle/simple2" qsCatId="simple" csTypeId="urn:microsoft.com/office/officeart/2005/8/colors/accent1_1" csCatId="accent1" phldr="1"/>
      <dgm:spPr/>
      <dgm:t>
        <a:bodyPr/>
        <a:lstStyle/>
        <a:p>
          <a:endParaRPr lang="en-US"/>
        </a:p>
      </dgm:t>
    </dgm:pt>
    <dgm:pt modelId="{CFCAA16D-0301-43A1-9EC1-F2213ABE124B}">
      <dgm:prSet/>
      <dgm:spPr>
        <a:ln>
          <a:solidFill>
            <a:srgbClr val="2570B0"/>
          </a:solidFill>
        </a:ln>
      </dgm:spPr>
      <dgm:t>
        <a:bodyPr/>
        <a:lstStyle/>
        <a:p>
          <a:pPr rtl="0"/>
          <a:r>
            <a:rPr lang="en-US">
              <a:latin typeface="Atkinson Hyperlegible"/>
            </a:rPr>
            <a:t>The goal of </a:t>
          </a:r>
          <a:r>
            <a:rPr lang="en-US" u="sng">
              <a:solidFill>
                <a:srgbClr val="2570B0"/>
              </a:solidFill>
              <a:latin typeface="Atkinson Hyperlegible"/>
            </a:rPr>
            <a:t>initial assessment </a:t>
          </a:r>
          <a:r>
            <a:rPr lang="en-US">
              <a:latin typeface="Atkinson Hyperlegible"/>
            </a:rPr>
            <a:t>is </a:t>
          </a:r>
          <a:r>
            <a:rPr lang="en-US" b="0">
              <a:latin typeface="Atkinson Hyperlegible"/>
            </a:rPr>
            <a:t>to manage </a:t>
          </a:r>
          <a:r>
            <a:rPr lang="en-US" b="0" err="1">
              <a:latin typeface="Atkinson Hyperlegible"/>
            </a:rPr>
            <a:t>CABCDE</a:t>
          </a:r>
          <a:r>
            <a:rPr lang="en-US" b="0">
              <a:latin typeface="Atkinson Hyperlegible"/>
            </a:rPr>
            <a:t> and </a:t>
          </a:r>
          <a:r>
            <a:rPr lang="en-US">
              <a:latin typeface="Atkinson Hyperlegible"/>
            </a:rPr>
            <a:t>identify life-threatening conditions.</a:t>
          </a:r>
        </a:p>
      </dgm:t>
    </dgm:pt>
    <dgm:pt modelId="{F5F841B1-5841-4FC2-8ED4-6A54069ACD44}" type="parTrans" cxnId="{F8B1945D-9A03-43B2-8351-1F0EC13F3291}">
      <dgm:prSet/>
      <dgm:spPr/>
      <dgm:t>
        <a:bodyPr/>
        <a:lstStyle/>
        <a:p>
          <a:endParaRPr lang="en-US"/>
        </a:p>
      </dgm:t>
    </dgm:pt>
    <dgm:pt modelId="{8BF9004F-5023-4D15-8913-0D99AEEBC529}" type="sibTrans" cxnId="{F8B1945D-9A03-43B2-8351-1F0EC13F3291}">
      <dgm:prSet/>
      <dgm:spPr/>
      <dgm:t>
        <a:bodyPr/>
        <a:lstStyle/>
        <a:p>
          <a:endParaRPr lang="en-US"/>
        </a:p>
      </dgm:t>
    </dgm:pt>
    <dgm:pt modelId="{B30DB58C-3630-4B6B-B8EC-4B43CFC38E64}">
      <dgm:prSet phldr="0"/>
      <dgm:spPr/>
      <dgm:t>
        <a:bodyPr/>
        <a:lstStyle/>
        <a:p>
          <a:pPr rtl="0"/>
          <a:r>
            <a:rPr lang="en-US">
              <a:latin typeface="Atkinson Hyperlegible"/>
            </a:rPr>
            <a:t>The goal of </a:t>
          </a:r>
          <a:r>
            <a:rPr lang="en-US" u="sng">
              <a:solidFill>
                <a:srgbClr val="2570B0"/>
              </a:solidFill>
              <a:latin typeface="Atkinson Hyperlegible"/>
            </a:rPr>
            <a:t>acute management </a:t>
          </a:r>
          <a:r>
            <a:rPr lang="en-US">
              <a:latin typeface="Atkinson Hyperlegible"/>
            </a:rPr>
            <a:t>is </a:t>
          </a:r>
          <a:r>
            <a:rPr lang="en-US" b="0">
              <a:latin typeface="Atkinson Hyperlegible"/>
            </a:rPr>
            <a:t>to prevent </a:t>
          </a:r>
          <a:r>
            <a:rPr lang="en-US" b="0">
              <a:solidFill>
                <a:schemeClr val="accent2"/>
              </a:solidFill>
              <a:latin typeface="Atkinson Hyperlegible"/>
            </a:rPr>
            <a:t>secondary injury </a:t>
          </a:r>
          <a:r>
            <a:rPr lang="en-US" b="0">
              <a:latin typeface="Atkinson Hyperlegible"/>
            </a:rPr>
            <a:t>from poor oxygenation and decreased perfusion, control pain and plan ongoing care. </a:t>
          </a:r>
          <a:endParaRPr lang="en-US"/>
        </a:p>
      </dgm:t>
    </dgm:pt>
    <dgm:pt modelId="{B86BF98C-62D6-4EDB-A385-BEF08EBB85DA}" type="parTrans" cxnId="{ECB0BAE7-5515-43E0-872C-9AAC0609B4C7}">
      <dgm:prSet/>
      <dgm:spPr/>
      <dgm:t>
        <a:bodyPr/>
        <a:lstStyle/>
        <a:p>
          <a:endParaRPr lang="en-GB"/>
        </a:p>
      </dgm:t>
    </dgm:pt>
    <dgm:pt modelId="{EF91514B-D9BB-4DF5-B0AC-17CDEF9F10B5}" type="sibTrans" cxnId="{ECB0BAE7-5515-43E0-872C-9AAC0609B4C7}">
      <dgm:prSet/>
      <dgm:spPr/>
      <dgm:t>
        <a:bodyPr/>
        <a:lstStyle/>
        <a:p>
          <a:endParaRPr lang="en-GB"/>
        </a:p>
      </dgm:t>
    </dgm:pt>
    <dgm:pt modelId="{8A4A255F-C1B2-45B1-A6A5-B3E647CBB82E}" type="pres">
      <dgm:prSet presAssocID="{729ED7A5-AF99-42F5-A31A-D188D11E8B7C}" presName="linear" presStyleCnt="0">
        <dgm:presLayoutVars>
          <dgm:animLvl val="lvl"/>
          <dgm:resizeHandles val="exact"/>
        </dgm:presLayoutVars>
      </dgm:prSet>
      <dgm:spPr/>
    </dgm:pt>
    <dgm:pt modelId="{601ED358-ADEA-493A-913A-890C8F8C662A}" type="pres">
      <dgm:prSet presAssocID="{CFCAA16D-0301-43A1-9EC1-F2213ABE124B}" presName="parentText" presStyleLbl="node1" presStyleIdx="0" presStyleCnt="2">
        <dgm:presLayoutVars>
          <dgm:chMax val="0"/>
          <dgm:bulletEnabled val="1"/>
        </dgm:presLayoutVars>
      </dgm:prSet>
      <dgm:spPr/>
    </dgm:pt>
    <dgm:pt modelId="{A069874E-D916-4DDF-AD1C-1ED875200894}" type="pres">
      <dgm:prSet presAssocID="{8BF9004F-5023-4D15-8913-0D99AEEBC529}" presName="spacer" presStyleCnt="0"/>
      <dgm:spPr/>
    </dgm:pt>
    <dgm:pt modelId="{49168026-9EDA-4D67-B208-B66D86553776}" type="pres">
      <dgm:prSet presAssocID="{B30DB58C-3630-4B6B-B8EC-4B43CFC38E64}" presName="parentText" presStyleLbl="node1" presStyleIdx="1" presStyleCnt="2">
        <dgm:presLayoutVars>
          <dgm:chMax val="0"/>
          <dgm:bulletEnabled val="1"/>
        </dgm:presLayoutVars>
      </dgm:prSet>
      <dgm:spPr/>
    </dgm:pt>
  </dgm:ptLst>
  <dgm:cxnLst>
    <dgm:cxn modelId="{580EE62E-B704-42F8-8D6B-2A54BC31F6E3}" type="presOf" srcId="{B30DB58C-3630-4B6B-B8EC-4B43CFC38E64}" destId="{49168026-9EDA-4D67-B208-B66D86553776}" srcOrd="0" destOrd="0" presId="urn:microsoft.com/office/officeart/2005/8/layout/vList2"/>
    <dgm:cxn modelId="{F01FDE41-96F2-4A60-89CF-C6A5BC6F9FE2}" type="presOf" srcId="{CFCAA16D-0301-43A1-9EC1-F2213ABE124B}" destId="{601ED358-ADEA-493A-913A-890C8F8C662A}" srcOrd="0" destOrd="0" presId="urn:microsoft.com/office/officeart/2005/8/layout/vList2"/>
    <dgm:cxn modelId="{F8B1945D-9A03-43B2-8351-1F0EC13F3291}" srcId="{729ED7A5-AF99-42F5-A31A-D188D11E8B7C}" destId="{CFCAA16D-0301-43A1-9EC1-F2213ABE124B}" srcOrd="0" destOrd="0" parTransId="{F5F841B1-5841-4FC2-8ED4-6A54069ACD44}" sibTransId="{8BF9004F-5023-4D15-8913-0D99AEEBC529}"/>
    <dgm:cxn modelId="{ECB0BAE7-5515-43E0-872C-9AAC0609B4C7}" srcId="{729ED7A5-AF99-42F5-A31A-D188D11E8B7C}" destId="{B30DB58C-3630-4B6B-B8EC-4B43CFC38E64}" srcOrd="1" destOrd="0" parTransId="{B86BF98C-62D6-4EDB-A385-BEF08EBB85DA}" sibTransId="{EF91514B-D9BB-4DF5-B0AC-17CDEF9F10B5}"/>
    <dgm:cxn modelId="{025F75EB-200C-4948-A606-C2AEDB42AA8E}" type="presOf" srcId="{729ED7A5-AF99-42F5-A31A-D188D11E8B7C}" destId="{8A4A255F-C1B2-45B1-A6A5-B3E647CBB82E}" srcOrd="0" destOrd="0" presId="urn:microsoft.com/office/officeart/2005/8/layout/vList2"/>
    <dgm:cxn modelId="{23835A9B-EDCA-4050-B11B-FD8CEE9E65E1}" type="presParOf" srcId="{8A4A255F-C1B2-45B1-A6A5-B3E647CBB82E}" destId="{601ED358-ADEA-493A-913A-890C8F8C662A}" srcOrd="0" destOrd="0" presId="urn:microsoft.com/office/officeart/2005/8/layout/vList2"/>
    <dgm:cxn modelId="{9D7CA23A-171B-49A4-8B2D-B4230F336CD9}" type="presParOf" srcId="{8A4A255F-C1B2-45B1-A6A5-B3E647CBB82E}" destId="{A069874E-D916-4DDF-AD1C-1ED875200894}" srcOrd="1" destOrd="0" presId="urn:microsoft.com/office/officeart/2005/8/layout/vList2"/>
    <dgm:cxn modelId="{7B500CAC-5569-443E-9E50-7A9062F087AC}" type="presParOf" srcId="{8A4A255F-C1B2-45B1-A6A5-B3E647CBB82E}" destId="{49168026-9EDA-4D67-B208-B66D86553776}"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1ED358-ADEA-493A-913A-890C8F8C662A}">
      <dsp:nvSpPr>
        <dsp:cNvPr id="0" name=""/>
        <dsp:cNvSpPr/>
      </dsp:nvSpPr>
      <dsp:spPr>
        <a:xfrm>
          <a:off x="0" y="379268"/>
          <a:ext cx="10515600" cy="1750320"/>
        </a:xfrm>
        <a:prstGeom prst="roundRect">
          <a:avLst/>
        </a:prstGeom>
        <a:solidFill>
          <a:schemeClr val="lt1">
            <a:hueOff val="0"/>
            <a:satOff val="0"/>
            <a:lumOff val="0"/>
            <a:alphaOff val="0"/>
          </a:schemeClr>
        </a:solidFill>
        <a:ln w="38100" cap="flat" cmpd="sng" algn="ctr">
          <a:solidFill>
            <a:srgbClr val="2570B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kern="1200">
              <a:latin typeface="Atkinson Hyperlegible"/>
            </a:rPr>
            <a:t>The goal of </a:t>
          </a:r>
          <a:r>
            <a:rPr lang="en-US" sz="3200" u="sng" kern="1200">
              <a:solidFill>
                <a:srgbClr val="2570B0"/>
              </a:solidFill>
              <a:latin typeface="Atkinson Hyperlegible"/>
            </a:rPr>
            <a:t>initial assessment </a:t>
          </a:r>
          <a:r>
            <a:rPr lang="en-US" sz="3200" kern="1200">
              <a:latin typeface="Atkinson Hyperlegible"/>
            </a:rPr>
            <a:t>is </a:t>
          </a:r>
          <a:r>
            <a:rPr lang="en-US" sz="3200" b="0" kern="1200">
              <a:latin typeface="Atkinson Hyperlegible"/>
            </a:rPr>
            <a:t>to manage </a:t>
          </a:r>
          <a:r>
            <a:rPr lang="en-US" sz="3200" b="0" kern="1200" err="1">
              <a:latin typeface="Atkinson Hyperlegible"/>
            </a:rPr>
            <a:t>CABCDE</a:t>
          </a:r>
          <a:r>
            <a:rPr lang="en-US" sz="3200" b="0" kern="1200">
              <a:latin typeface="Atkinson Hyperlegible"/>
            </a:rPr>
            <a:t> and </a:t>
          </a:r>
          <a:r>
            <a:rPr lang="en-US" sz="3200" kern="1200">
              <a:latin typeface="Atkinson Hyperlegible"/>
            </a:rPr>
            <a:t>identify life-threatening conditions.</a:t>
          </a:r>
        </a:p>
      </dsp:txBody>
      <dsp:txXfrm>
        <a:off x="85444" y="464712"/>
        <a:ext cx="10344712" cy="1579432"/>
      </dsp:txXfrm>
    </dsp:sp>
    <dsp:sp modelId="{49168026-9EDA-4D67-B208-B66D86553776}">
      <dsp:nvSpPr>
        <dsp:cNvPr id="0" name=""/>
        <dsp:cNvSpPr/>
      </dsp:nvSpPr>
      <dsp:spPr>
        <a:xfrm>
          <a:off x="0" y="2221748"/>
          <a:ext cx="10515600" cy="1750320"/>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kern="1200">
              <a:latin typeface="Atkinson Hyperlegible"/>
            </a:rPr>
            <a:t>The goal of </a:t>
          </a:r>
          <a:r>
            <a:rPr lang="en-US" sz="3200" u="sng" kern="1200">
              <a:solidFill>
                <a:srgbClr val="2570B0"/>
              </a:solidFill>
              <a:latin typeface="Atkinson Hyperlegible"/>
            </a:rPr>
            <a:t>acute management </a:t>
          </a:r>
          <a:r>
            <a:rPr lang="en-US" sz="3200" kern="1200">
              <a:latin typeface="Atkinson Hyperlegible"/>
            </a:rPr>
            <a:t>is </a:t>
          </a:r>
          <a:r>
            <a:rPr lang="en-US" sz="3200" b="0" kern="1200">
              <a:latin typeface="Atkinson Hyperlegible"/>
            </a:rPr>
            <a:t>to prevent </a:t>
          </a:r>
          <a:r>
            <a:rPr lang="en-US" sz="3200" b="0" kern="1200">
              <a:solidFill>
                <a:schemeClr val="accent2"/>
              </a:solidFill>
              <a:latin typeface="Atkinson Hyperlegible"/>
            </a:rPr>
            <a:t>secondary injury </a:t>
          </a:r>
          <a:r>
            <a:rPr lang="en-US" sz="3200" b="0" kern="1200">
              <a:latin typeface="Atkinson Hyperlegible"/>
            </a:rPr>
            <a:t>from poor oxygenation and decreased perfusion, control pain and plan ongoing care. </a:t>
          </a:r>
          <a:endParaRPr lang="en-US" sz="3200" kern="1200"/>
        </a:p>
      </dsp:txBody>
      <dsp:txXfrm>
        <a:off x="85444" y="2307192"/>
        <a:ext cx="10344712" cy="157943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the Basic Emergency Care Course – Portable Learning Laboratory. </a:t>
            </a:r>
          </a:p>
          <a:p>
            <a:endParaRPr lang="en-US"/>
          </a:p>
        </p:txBody>
      </p:sp>
      <p:sp>
        <p:nvSpPr>
          <p:cNvPr id="4" name="Slide Number Placeholder 3"/>
          <p:cNvSpPr>
            <a:spLocks noGrp="1"/>
          </p:cNvSpPr>
          <p:nvPr>
            <p:ph type="sldNum" sz="quarter" idx="5"/>
          </p:nvPr>
        </p:nvSpPr>
        <p:spPr/>
        <p:txBody>
          <a:bodyPr/>
          <a:lstStyle/>
          <a:p>
            <a:fld id="{9DC8B127-BCC3-3C47-A54D-2397AE52E804}" type="slidenum">
              <a:rPr lang="en-US" smtClean="0"/>
              <a:t>1</a:t>
            </a:fld>
            <a:endParaRPr lang="en-US"/>
          </a:p>
        </p:txBody>
      </p:sp>
    </p:spTree>
    <p:extLst>
      <p:ext uri="{BB962C8B-B14F-4D97-AF65-F5344CB8AC3E}">
        <p14:creationId xmlns:p14="http://schemas.microsoft.com/office/powerpoint/2010/main" val="1819234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NZ" sz="1800" b="0" i="0" dirty="0">
                <a:solidFill>
                  <a:srgbClr val="000000"/>
                </a:solidFill>
                <a:effectLst/>
                <a:latin typeface="Calibri" panose="020F0502020204030204" pitchFamily="34" charset="0"/>
              </a:rPr>
              <a:t>Limbs can be partially or fully amputated, at different levels. There may be more than one limb amputation. For management, stop bleeding with direct pressure and tourniquet if required. The wound should be washed with saline or clean water. Give antibiotics and update tetanus vaccination if needed, as early as possible. Plan for rapid handover/transfer to a surgeon. If the amputated body part is with the patient, keep the part cold – not frozen – and transfer with the patient.  </a:t>
            </a:r>
            <a:endParaRPr dirty="0"/>
          </a:p>
        </p:txBody>
      </p:sp>
      <p:sp>
        <p:nvSpPr>
          <p:cNvPr id="147" name="Google Shape;14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97783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NZ" sz="1800" b="0" i="0" dirty="0">
                <a:solidFill>
                  <a:srgbClr val="000000"/>
                </a:solidFill>
                <a:effectLst/>
                <a:latin typeface="Calibri" panose="020F0502020204030204" pitchFamily="34" charset="0"/>
              </a:rPr>
              <a:t>Threatened limb with fracture is a limb-threatening condition. Signs and symptoms include deformity or crepitus of the bone, absent pulses beyond the fracture, capillary refill time of greater than three seconds beyond the fracture, and cold extremities with blue or grey discolouration of the skin beyond the fracture. There be altered sensation in the limb. If there are weak or absent pulses, or signs of poor perfusion, consider vascular injury and reduce the fracture immediately and apply a splint. Always check pulses, capillary refill and sensation before and after any reduction. Give pain relief. Plan for rapid handover/transfer to a surgeon. Remember to consider compartment syndrome. Danger signs included severe pain, tight skin, loss of sensation and loss of pulses as a late sign. Refer urgently.  </a:t>
            </a:r>
            <a:endParaRPr dirty="0"/>
          </a:p>
        </p:txBody>
      </p:sp>
      <p:sp>
        <p:nvSpPr>
          <p:cNvPr id="147" name="Google Shape;14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2897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NZ" sz="1800" b="0" i="0" dirty="0">
                <a:solidFill>
                  <a:srgbClr val="000000"/>
                </a:solidFill>
                <a:effectLst/>
                <a:latin typeface="Calibri" panose="020F0502020204030204" pitchFamily="34" charset="0"/>
              </a:rPr>
              <a:t>Injuries can occur to gas-filled organs, for example the lung, stomach and bowel. Patients present with difficulty in breathing, shock and gastrointestinal symptoms. Beware delayed presentation of bowel perforation. For management, if there is difficulty in breathing, give oxygen. If suspected tension pneumothorax, perform decompression and handover/transfer for chest tube. If signs of shock, gain IV access and give IV fluids. Give pain relief. If the patient has abdominal pain, nausea or vomiting, consider bowel perforation. Give IV fluids, antibiotics and plan for rapid handover / transfer for surgery.  </a:t>
            </a:r>
            <a:endParaRPr dirty="0"/>
          </a:p>
        </p:txBody>
      </p:sp>
      <p:sp>
        <p:nvSpPr>
          <p:cNvPr id="147" name="Google Shape;14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75420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NZ" sz="1800" b="0" i="0" dirty="0">
                <a:solidFill>
                  <a:srgbClr val="000000"/>
                </a:solidFill>
                <a:effectLst/>
                <a:latin typeface="Calibri" panose="020F0502020204030204" pitchFamily="34" charset="0"/>
              </a:rPr>
              <a:t>Rupture of solid organs can occur in the liver, spleen or testes. This presents with signs and symptoms of abdominal pain, vomiting, testicular pain or findings of an acute abdomen. This injury is more common in children. Maintain a high index of suspicion for this injury pattern. Manage as for penetrating abdominal injury with early surgical consult or prepare for rapid handover / transfer.  </a:t>
            </a:r>
            <a:endParaRPr dirty="0"/>
          </a:p>
        </p:txBody>
      </p:sp>
      <p:sp>
        <p:nvSpPr>
          <p:cNvPr id="147" name="Google Shape;14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95659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NZ" sz="1800" b="0" i="0" dirty="0">
                <a:solidFill>
                  <a:srgbClr val="000000"/>
                </a:solidFill>
                <a:effectLst/>
                <a:latin typeface="Calibri" panose="020F0502020204030204" pitchFamily="34" charset="0"/>
              </a:rPr>
              <a:t>Arterial air embolism can occur to the brain or heart. This can present as stroke, blindness, spinal cord injury or limb pain with movement, or heart attack. This condition can be rapidly fatal. If suspected, place the patient in the left lateral position, tilted 45 degrees with legs elevated above the head and heart. Give oxygen. Gain IV access and give IV fluids if signs of shock. Plan rapid handover / transfer.  </a:t>
            </a:r>
            <a:endParaRPr dirty="0"/>
          </a:p>
        </p:txBody>
      </p:sp>
      <p:sp>
        <p:nvSpPr>
          <p:cNvPr id="147" name="Google Shape;14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41499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rtl="0" fontAlgn="base"/>
            <a:r>
              <a:rPr lang="en-NZ" sz="1800" b="0" i="0" dirty="0">
                <a:solidFill>
                  <a:srgbClr val="000000"/>
                </a:solidFill>
                <a:effectLst/>
                <a:latin typeface="Calibri" panose="020F0502020204030204" pitchFamily="34" charset="0"/>
              </a:rPr>
              <a:t>If there is a simple fracture, splint for comfort and consider straightening. Give pain relief. </a:t>
            </a:r>
            <a:endParaRPr lang="en-NZ" b="0" i="0" dirty="0">
              <a:solidFill>
                <a:srgbClr val="000000"/>
              </a:solidFill>
              <a:effectLst/>
              <a:latin typeface="Segoe UI" panose="020B0502040204020203" pitchFamily="34" charset="0"/>
            </a:endParaRPr>
          </a:p>
          <a:p>
            <a:pPr algn="l" rtl="0" fontAlgn="base"/>
            <a:r>
              <a:rPr lang="en-NZ" sz="1800" b="0" i="0" dirty="0">
                <a:solidFill>
                  <a:srgbClr val="000000"/>
                </a:solidFill>
                <a:effectLst/>
                <a:latin typeface="Calibri" panose="020F0502020204030204" pitchFamily="34" charset="0"/>
              </a:rPr>
              <a:t>Consider any patient to have an open fracture if there is a wound, more than just a skin abrasion, near a fracture site.  </a:t>
            </a:r>
            <a:endParaRPr lang="en-NZ" b="0" i="0" dirty="0">
              <a:solidFill>
                <a:srgbClr val="000000"/>
              </a:solidFill>
              <a:effectLst/>
              <a:latin typeface="Segoe UI" panose="020B0502040204020203" pitchFamily="34" charset="0"/>
            </a:endParaRPr>
          </a:p>
          <a:p>
            <a:pPr algn="l" rtl="0" fontAlgn="base"/>
            <a:r>
              <a:rPr lang="en-NZ" sz="1800" b="0" i="0" dirty="0">
                <a:solidFill>
                  <a:srgbClr val="000000"/>
                </a:solidFill>
                <a:effectLst/>
                <a:latin typeface="Calibri" panose="020F0502020204030204" pitchFamily="34" charset="0"/>
              </a:rPr>
              <a:t>If there is an open fracture, control any external bleeding with direct pressure. The wound should be irrigated with saline or clean water. Splint for comfort and consider straightening.  </a:t>
            </a:r>
            <a:endParaRPr lang="en-NZ" b="0" i="0" dirty="0">
              <a:solidFill>
                <a:srgbClr val="000000"/>
              </a:solidFill>
              <a:effectLst/>
              <a:latin typeface="Segoe UI" panose="020B0502040204020203" pitchFamily="34" charset="0"/>
            </a:endParaRPr>
          </a:p>
          <a:p>
            <a:pPr algn="l" rtl="0" fontAlgn="base"/>
            <a:r>
              <a:rPr lang="en-NZ" sz="1800" b="0" i="0" dirty="0">
                <a:solidFill>
                  <a:srgbClr val="000000"/>
                </a:solidFill>
                <a:effectLst/>
                <a:latin typeface="Calibri" panose="020F0502020204030204" pitchFamily="34" charset="0"/>
              </a:rPr>
              <a:t>If there is poor perfusion to the limb, perform immediate reduction and splinting.  </a:t>
            </a:r>
            <a:endParaRPr lang="en-NZ" b="0" i="0" dirty="0">
              <a:solidFill>
                <a:srgbClr val="000000"/>
              </a:solidFill>
              <a:effectLst/>
              <a:latin typeface="Segoe UI" panose="020B0502040204020203" pitchFamily="34" charset="0"/>
            </a:endParaRPr>
          </a:p>
          <a:p>
            <a:pPr algn="l" rtl="0" fontAlgn="base"/>
            <a:r>
              <a:rPr lang="en-NZ" sz="1800" b="0" i="0" dirty="0">
                <a:solidFill>
                  <a:srgbClr val="000000"/>
                </a:solidFill>
                <a:effectLst/>
                <a:latin typeface="Calibri" panose="020F0502020204030204" pitchFamily="34" charset="0"/>
              </a:rPr>
              <a:t>Give antibiotics and update tetanus vaccination early. Give pain relief and plan for handover / transfer to a surgeon. If available, obtain x-rays of the affected body regions including the joint above and below the affected side. </a:t>
            </a:r>
            <a:endParaRPr lang="en-NZ" b="0" i="0" dirty="0">
              <a:solidFill>
                <a:srgbClr val="000000"/>
              </a:solidFill>
              <a:effectLst/>
              <a:latin typeface="Segoe UI" panose="020B0502040204020203" pitchFamily="34" charset="0"/>
            </a:endParaRPr>
          </a:p>
          <a:p>
            <a:pPr marL="0" lvl="0" indent="0" algn="l" rtl="0">
              <a:lnSpc>
                <a:spcPct val="100000"/>
              </a:lnSpc>
              <a:spcBef>
                <a:spcPts val="0"/>
              </a:spcBef>
              <a:spcAft>
                <a:spcPts val="0"/>
              </a:spcAft>
              <a:buSzPts val="1400"/>
              <a:buNone/>
            </a:pPr>
            <a:endParaRPr dirty="0"/>
          </a:p>
        </p:txBody>
      </p:sp>
      <p:sp>
        <p:nvSpPr>
          <p:cNvPr id="147" name="Google Shape;14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02831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rtl="0" fontAlgn="base"/>
            <a:r>
              <a:rPr lang="en-NZ" sz="1800" b="0" i="0" dirty="0">
                <a:solidFill>
                  <a:srgbClr val="000000"/>
                </a:solidFill>
                <a:effectLst/>
                <a:latin typeface="Calibri" panose="020F0502020204030204" pitchFamily="34" charset="0"/>
              </a:rPr>
              <a:t>Blast Injuries to the ear and eye must be carefully looked for and managed. Ear injury, for example to the tympanic membrane, can cause signs and symptoms of ear pain, bleeding or discharge from the ear, ringing in the ear, dizziness and hearing loss. If suspected, examine with an otoscope for tympanic membrane rupture. Most heal spontaneously but refer for specialist care if concern.  </a:t>
            </a:r>
            <a:endParaRPr lang="en-NZ" b="0" i="0" dirty="0">
              <a:solidFill>
                <a:srgbClr val="000000"/>
              </a:solidFill>
              <a:effectLst/>
              <a:latin typeface="Segoe UI" panose="020B0502040204020203" pitchFamily="34" charset="0"/>
            </a:endParaRPr>
          </a:p>
          <a:p>
            <a:pPr algn="l" rtl="0" fontAlgn="base"/>
            <a:r>
              <a:rPr lang="en-NZ" sz="1800" b="0" i="0" dirty="0">
                <a:solidFill>
                  <a:srgbClr val="000000"/>
                </a:solidFill>
                <a:effectLst/>
                <a:latin typeface="Calibri" panose="020F0502020204030204" pitchFamily="34" charset="0"/>
              </a:rPr>
              <a:t>Eye injuries are often associated with maxillofacial injuries. Signs and symptoms include eye pain, globe rupture, abnormal pupil, and orbital and facial fractures. Secondary injury of eyes is possible from shattered glass and other debris. For management, provide basic first aid and cover the eye with a protective shield. Do not remove any penetrating object, stabilise in place. Give tetanus prophylaxis for penetrating eye injury. Consult ophthalmology and prepare for rapid handover/transfer if acute vision loss.  </a:t>
            </a:r>
            <a:endParaRPr lang="en-NZ" b="0" i="0" dirty="0">
              <a:solidFill>
                <a:srgbClr val="000000"/>
              </a:solidFill>
              <a:effectLst/>
              <a:latin typeface="Segoe UI" panose="020B0502040204020203" pitchFamily="34" charset="0"/>
            </a:endParaRPr>
          </a:p>
          <a:p>
            <a:pPr marL="0" lvl="0" indent="0" algn="l" rtl="0">
              <a:lnSpc>
                <a:spcPct val="100000"/>
              </a:lnSpc>
              <a:spcBef>
                <a:spcPts val="0"/>
              </a:spcBef>
              <a:spcAft>
                <a:spcPts val="0"/>
              </a:spcAft>
              <a:buSzPts val="1400"/>
              <a:buNone/>
            </a:pPr>
            <a:endParaRPr dirty="0"/>
          </a:p>
        </p:txBody>
      </p:sp>
      <p:sp>
        <p:nvSpPr>
          <p:cNvPr id="147" name="Google Shape;14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39671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b="0" i="0" dirty="0">
                <a:solidFill>
                  <a:srgbClr val="000000"/>
                </a:solidFill>
                <a:effectLst/>
                <a:latin typeface="Calibri" panose="020F0502020204030204" pitchFamily="34" charset="0"/>
              </a:rPr>
              <a:t>Burned skin colour can range from pink, red, pale or black depending on the depth of the burn. Signs of inhalation injury include soot (ash), or singed (burned) nasal and facial hairs, swelling to the lips or mouth, and voice changes. Stridor is a late sign of airway swelling. For management, monitor closely for airway obstruction. Remove all jewellery as burned areas can swell quickly. Give IV fluids according to the burn area and depth. Give tetanus prophylaxis, give pain relief and clean and dress all wounds carefully. Burns are high risk for infection. Plan for handover/transfer if any of the following are present: serious burns to &gt; 15% of the body, burns to the hands, face, groin, joints of circumferential burns, inhalation injury, burns with other trauma, burns in the very young or elderly, or if significant pre-burn illness such as diabetes.  </a:t>
            </a:r>
            <a:endParaRPr lang="en-US" sz="1200" b="1" dirty="0">
              <a:latin typeface="Calibri" charset="0"/>
              <a:ea typeface="Calibri" charset="0"/>
              <a:cs typeface="Calibri" charset="0"/>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17</a:t>
            </a:fld>
            <a:endParaRPr lang="en-US"/>
          </a:p>
        </p:txBody>
      </p:sp>
    </p:spTree>
    <p:extLst>
      <p:ext uri="{BB962C8B-B14F-4D97-AF65-F5344CB8AC3E}">
        <p14:creationId xmlns:p14="http://schemas.microsoft.com/office/powerpoint/2010/main" val="3427978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NZ" sz="1800" b="0" i="0" dirty="0">
                <a:solidFill>
                  <a:srgbClr val="000000"/>
                </a:solidFill>
                <a:effectLst/>
                <a:latin typeface="Calibri" panose="020F0502020204030204" pitchFamily="34" charset="0"/>
              </a:rPr>
              <a:t>Blast lung can develop up to 48 hours after exposure. Signs and symptoms include: delayed symptoms of cough, frothy or bloody sputum, severe respiratory distress e.g., tachypnoea (fast breathing) or hypoxia, and chest pain. If blast lung is suspected, give oxygen. Suction secretions and keep the airway clear. If pneumothorax, place a chest tube. If chest pain, give pain relief. Consider prone position to improve oxygenation however always monitor the patient carefully and ensure the airway remains open. Handover/transfer to an advanced provider, the patient may require advanced ventilatory support, for example, mechanical ventilation. Blast lung is a life-threatening condition.  </a:t>
            </a:r>
            <a:endParaRPr dirty="0"/>
          </a:p>
        </p:txBody>
      </p:sp>
      <p:sp>
        <p:nvSpPr>
          <p:cNvPr id="147" name="Google Shape;14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16348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NZ" sz="1800" b="0" i="0" dirty="0">
                <a:solidFill>
                  <a:srgbClr val="000000"/>
                </a:solidFill>
                <a:effectLst/>
                <a:latin typeface="Calibri" panose="020F0502020204030204" pitchFamily="34" charset="0"/>
              </a:rPr>
              <a:t>Trauma patients can have complex injuries and get worse or die very quickly. High-risk conditions always require handover / transfer to a specialist unit for ongoing care.  </a:t>
            </a:r>
            <a:endParaRPr lang="en-NZ" b="0" i="0" dirty="0">
              <a:solidFill>
                <a:srgbClr val="000000"/>
              </a:solidFill>
              <a:effectLst/>
              <a:latin typeface="Segoe UI" panose="020B0502040204020203" pitchFamily="34" charset="0"/>
            </a:endParaRPr>
          </a:p>
          <a:p>
            <a:pPr algn="l" rtl="0" fontAlgn="base"/>
            <a:r>
              <a:rPr lang="en-NZ" sz="1800" b="0" i="0" dirty="0">
                <a:solidFill>
                  <a:srgbClr val="000000"/>
                </a:solidFill>
                <a:effectLst/>
                <a:latin typeface="Calibri" panose="020F0502020204030204" pitchFamily="34" charset="0"/>
              </a:rPr>
              <a:t>Remember that if a patient required </a:t>
            </a:r>
            <a:r>
              <a:rPr lang="en-NZ" sz="1800" b="0" i="0" u="sng" dirty="0">
                <a:solidFill>
                  <a:srgbClr val="000000"/>
                </a:solidFill>
                <a:effectLst/>
                <a:latin typeface="Calibri" panose="020F0502020204030204" pitchFamily="34" charset="0"/>
              </a:rPr>
              <a:t>oxygen</a:t>
            </a:r>
            <a:r>
              <a:rPr lang="en-NZ" sz="1800" b="0" i="0" dirty="0">
                <a:solidFill>
                  <a:srgbClr val="000000"/>
                </a:solidFill>
                <a:effectLst/>
                <a:latin typeface="Calibri" panose="020F0502020204030204" pitchFamily="34" charset="0"/>
              </a:rPr>
              <a:t>, arrange to continue it during transport and handover. Ensure </a:t>
            </a:r>
            <a:r>
              <a:rPr lang="en-NZ" sz="1800" b="0" i="0" u="sng" dirty="0">
                <a:solidFill>
                  <a:srgbClr val="000000"/>
                </a:solidFill>
                <a:effectLst/>
                <a:latin typeface="Calibri" panose="020F0502020204030204" pitchFamily="34" charset="0"/>
              </a:rPr>
              <a:t>bleeding is controlled</a:t>
            </a:r>
            <a:r>
              <a:rPr lang="en-NZ" sz="1800" b="0" i="0" dirty="0">
                <a:solidFill>
                  <a:srgbClr val="000000"/>
                </a:solidFill>
                <a:effectLst/>
                <a:latin typeface="Calibri" panose="020F0502020204030204" pitchFamily="34" charset="0"/>
              </a:rPr>
              <a:t>. If an injured person is displaying signs of shock, ensure treatment with IV fluids is continued on transfer. Communicate injuries, important medical problems and what has been done for the patient during handover/transfer. </a:t>
            </a:r>
            <a:endParaRPr lang="en-NZ" b="0" i="0" dirty="0">
              <a:solidFill>
                <a:srgbClr val="000000"/>
              </a:solidFill>
              <a:effectLst/>
              <a:latin typeface="Segoe UI" panose="020B0502040204020203" pitchFamily="34" charset="0"/>
            </a:endParaRPr>
          </a:p>
          <a:p>
            <a:pPr marL="0" marR="0" lvl="0" indent="0" algn="l" rtl="0">
              <a:lnSpc>
                <a:spcPct val="115000"/>
              </a:lnSpc>
              <a:spcBef>
                <a:spcPts val="500"/>
              </a:spcBef>
              <a:spcAft>
                <a:spcPts val="0"/>
              </a:spcAft>
              <a:buClr>
                <a:schemeClr val="dk1"/>
              </a:buClr>
              <a:buSzPct val="25000"/>
              <a:buFont typeface="Arial"/>
              <a:buNone/>
            </a:pPr>
            <a:endParaRPr lang="en-US" sz="1200" dirty="0">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19</a:t>
            </a:fld>
            <a:endParaRPr lang="en-US"/>
          </a:p>
        </p:txBody>
      </p:sp>
    </p:spTree>
    <p:extLst>
      <p:ext uri="{BB962C8B-B14F-4D97-AF65-F5344CB8AC3E}">
        <p14:creationId xmlns:p14="http://schemas.microsoft.com/office/powerpoint/2010/main" val="1394633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b="0" i="0" dirty="0">
                <a:solidFill>
                  <a:srgbClr val="000000"/>
                </a:solidFill>
                <a:effectLst/>
                <a:latin typeface="Calibri" panose="020F0502020204030204" pitchFamily="34" charset="0"/>
              </a:rPr>
              <a:t>By the end of this presentation, you will be able to: describe the trauma primary survey approach for conflict trauma, identify signs and symptoms of acute life-threatening conditions and identify critical CABCDE actions for blast injuries.  </a:t>
            </a:r>
            <a:endParaRPr lang="en-US" dirty="0"/>
          </a:p>
        </p:txBody>
      </p:sp>
      <p:sp>
        <p:nvSpPr>
          <p:cNvPr id="4" name="Slide Number Placeholder 3"/>
          <p:cNvSpPr>
            <a:spLocks noGrp="1"/>
          </p:cNvSpPr>
          <p:nvPr>
            <p:ph type="sldNum" sz="quarter" idx="5"/>
          </p:nvPr>
        </p:nvSpPr>
        <p:spPr/>
        <p:txBody>
          <a:bodyPr/>
          <a:lstStyle/>
          <a:p>
            <a:fld id="{E77D51AC-D752-3941-A409-509C60B45285}" type="slidenum">
              <a:rPr lang="en-US" smtClean="0"/>
              <a:t>2</a:t>
            </a:fld>
            <a:endParaRPr lang="en-US"/>
          </a:p>
        </p:txBody>
      </p:sp>
    </p:spTree>
    <p:extLst>
      <p:ext uri="{BB962C8B-B14F-4D97-AF65-F5344CB8AC3E}">
        <p14:creationId xmlns:p14="http://schemas.microsoft.com/office/powerpoint/2010/main" val="503449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NZ" sz="1800" b="0" i="0" dirty="0">
                <a:solidFill>
                  <a:srgbClr val="000000"/>
                </a:solidFill>
                <a:effectLst/>
                <a:latin typeface="Calibri" panose="020F0502020204030204" pitchFamily="34" charset="0"/>
              </a:rPr>
              <a:t>Remember the goal of initial assessment is to manage CABCDE and identify life-threatening conditions. The goal of acute management is to prevent secondary injury from poor oxygenation and decreased perfusion, control pain and plan ongoing care.  </a:t>
            </a:r>
            <a:endParaRPr lang="en-US" sz="1200" b="0" i="0" u="none" strike="noStrike" cap="none" dirty="0">
              <a:solidFill>
                <a:schemeClr val="dk1"/>
              </a:solidFill>
              <a:latin typeface="Lato"/>
              <a:ea typeface="Lato"/>
              <a:cs typeface="Lato"/>
              <a:sym typeface="Lato"/>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403372-DB74-7E4B-A0C5-B7F8CBD4FA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7681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b="0" i="0" dirty="0">
                <a:solidFill>
                  <a:srgbClr val="000000"/>
                </a:solidFill>
                <a:effectLst/>
              </a:rPr>
              <a:t>In this presentation, we have covered: the trauma primary survey approach for </a:t>
            </a:r>
            <a:r>
              <a:rPr lang="en-NZ" sz="1800" dirty="0">
                <a:solidFill>
                  <a:srgbClr val="000000"/>
                </a:solidFill>
              </a:rPr>
              <a:t>blast injury</a:t>
            </a:r>
            <a:r>
              <a:rPr lang="en-NZ" sz="1800" b="0" i="0" dirty="0">
                <a:solidFill>
                  <a:srgbClr val="000000"/>
                </a:solidFill>
                <a:effectLst/>
              </a:rPr>
              <a:t>, the signs and symptoms of acute life-and limb-threatening conditions resulting from blast injury, and critical CABCDE actions for acute life-threatening conditions resulting from blast injury. This is the end of the Blast Injury module. </a:t>
            </a:r>
            <a:endParaRPr lang="en-US" dirty="0"/>
          </a:p>
        </p:txBody>
      </p:sp>
      <p:sp>
        <p:nvSpPr>
          <p:cNvPr id="4" name="Slide Number Placeholder 3"/>
          <p:cNvSpPr>
            <a:spLocks noGrp="1"/>
          </p:cNvSpPr>
          <p:nvPr>
            <p:ph type="sldNum" sz="quarter" idx="5"/>
          </p:nvPr>
        </p:nvSpPr>
        <p:spPr/>
        <p:txBody>
          <a:bodyPr/>
          <a:lstStyle/>
          <a:p>
            <a:fld id="{E77D51AC-D752-3941-A409-509C60B45285}" type="slidenum">
              <a:rPr lang="en-US" smtClean="0"/>
              <a:t>21</a:t>
            </a:fld>
            <a:endParaRPr lang="en-US"/>
          </a:p>
        </p:txBody>
      </p:sp>
    </p:spTree>
    <p:extLst>
      <p:ext uri="{BB962C8B-B14F-4D97-AF65-F5344CB8AC3E}">
        <p14:creationId xmlns:p14="http://schemas.microsoft.com/office/powerpoint/2010/main" val="826780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l" rtl="0" fontAlgn="base"/>
            <a:r>
              <a:rPr lang="en-US" sz="1800" b="0" i="0" u="none" strike="noStrike" dirty="0">
                <a:solidFill>
                  <a:srgbClr val="000000"/>
                </a:solidFill>
                <a:effectLst/>
                <a:latin typeface="Calibri" panose="020F0502020204030204" pitchFamily="34" charset="0"/>
              </a:rPr>
              <a:t>Blast refers to a destructive wave of highly compressed air which spreads out from an explosion. Blast injuries (from explosions) can involve all systems of the body, especially the hollow organs. Common blast injuries include damage to the lungs, intestines and ears. Blasts may also be associated with foreign bodies in the skin and eyes, burns or chemical injury, and toxin or radiation exposure. </a:t>
            </a:r>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In order to identify and manage acute, life-threatening injuries, a systematic CABCDE approach is required for all patients with blast injuries. </a:t>
            </a:r>
            <a:endParaRPr lang="en-US" b="0" i="0" dirty="0">
              <a:solidFill>
                <a:srgbClr val="000000"/>
              </a:solidFill>
              <a:effectLst/>
              <a:latin typeface="Segoe UI" panose="020B0502040204020203" pitchFamily="34" charset="0"/>
            </a:endParaRPr>
          </a:p>
        </p:txBody>
      </p:sp>
      <p:sp>
        <p:nvSpPr>
          <p:cNvPr id="131" name="Google Shape;13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2138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NZ" sz="1800" b="0" i="0" dirty="0">
                <a:solidFill>
                  <a:srgbClr val="000000"/>
                </a:solidFill>
                <a:effectLst/>
              </a:rPr>
              <a:t>These life-threatening conditions may be caused by blast trauma. Let’s look at each element of </a:t>
            </a:r>
            <a:r>
              <a:rPr lang="en-NZ" sz="1800" dirty="0">
                <a:solidFill>
                  <a:srgbClr val="000000"/>
                </a:solidFill>
              </a:rPr>
              <a:t>CABCD</a:t>
            </a:r>
            <a:r>
              <a:rPr lang="en-NZ" sz="1800" b="0" i="0" dirty="0">
                <a:solidFill>
                  <a:srgbClr val="000000"/>
                </a:solidFill>
                <a:effectLst/>
              </a:rPr>
              <a:t>.  For C, there may be catastrophic bleeding. For A, there may be obstruction by a foreign body, traumatic injury or a neck haematoma. For B, there may be a tension pneumothorax, large haemothorax, blast lung injury, flail chest, pulmonary contusion or arterial air embolism. For C there may be cardiac arrest, shock, major bleeding or pericardial tamponade. For D, there may be increased pressure on the brain or seizures / convulsions. Blast injury can cause cervical spine injury. Remember there may be more than one life-threatening condition. </a:t>
            </a:r>
            <a:r>
              <a:rPr lang="en-NZ" sz="1800" b="0" i="1" dirty="0">
                <a:solidFill>
                  <a:srgbClr val="000000"/>
                </a:solidFill>
                <a:effectLst/>
              </a:rPr>
              <a:t>These are some examples, and you can review the assessment and management of these conditions in the core BEC course modules. </a:t>
            </a:r>
            <a:r>
              <a:rPr lang="en-NZ" sz="1800" b="0" i="0" dirty="0">
                <a:solidFill>
                  <a:srgbClr val="000000"/>
                </a:solidFill>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403372-DB74-7E4B-A0C5-B7F8CBD4FA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971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0" i="0" dirty="0">
                <a:solidFill>
                  <a:srgbClr val="000000"/>
                </a:solidFill>
                <a:effectLst/>
                <a:latin typeface="Calibri" panose="020F0502020204030204" pitchFamily="34" charset="0"/>
              </a:rPr>
              <a:t>Remember, people who initially appear uninjured may have hidden, life-threatening problems such as internal bleeding. It is very important to reassess trauma patients frequently using the primary survey. Vital signs should be checked at the end of the primary survey, </a:t>
            </a:r>
            <a:r>
              <a:rPr lang="en-US" sz="1800" b="0" i="1" dirty="0">
                <a:solidFill>
                  <a:srgbClr val="000000"/>
                </a:solidFill>
                <a:effectLst/>
                <a:latin typeface="Calibri" panose="020F0502020204030204" pitchFamily="34" charset="0"/>
              </a:rPr>
              <a:t>if not already done,</a:t>
            </a:r>
            <a:r>
              <a:rPr lang="en-US" sz="1800" b="0" i="0" dirty="0">
                <a:solidFill>
                  <a:srgbClr val="000000"/>
                </a:solidFill>
                <a:effectLst/>
                <a:latin typeface="Calibri" panose="020F0502020204030204" pitchFamily="34" charset="0"/>
              </a:rPr>
              <a:t> but do not delay interventions for vital signs. If you find a problem with any of the ABCDE elements, you must stop, correct the problem and then go back to the beginning and reassess ABCDE again. </a:t>
            </a:r>
            <a:endParaRPr dirty="0"/>
          </a:p>
          <a:p>
            <a:pPr marL="0" lvl="0" indent="0" algn="l" rtl="0">
              <a:lnSpc>
                <a:spcPct val="100000"/>
              </a:lnSpc>
              <a:spcBef>
                <a:spcPts val="0"/>
              </a:spcBef>
              <a:spcAft>
                <a:spcPts val="0"/>
              </a:spcAft>
              <a:buSzPts val="1400"/>
              <a:buNone/>
            </a:pPr>
            <a:endParaRPr dirty="0"/>
          </a:p>
        </p:txBody>
      </p:sp>
      <p:sp>
        <p:nvSpPr>
          <p:cNvPr id="102" name="Google Shape;10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60000"/>
              </a:lnSpc>
              <a:spcBef>
                <a:spcPts val="800"/>
              </a:spcBef>
            </a:pPr>
            <a:r>
              <a:rPr lang="en-NZ" sz="1800" b="0" i="0" dirty="0">
                <a:solidFill>
                  <a:srgbClr val="000000"/>
                </a:solidFill>
                <a:effectLst/>
                <a:latin typeface="Calibri" panose="020F0502020204030204" pitchFamily="34" charset="0"/>
              </a:rPr>
              <a:t>During the secondary survey examination, ensure you perform a careful assessment of the extremities. Look for active bleeding, amputations, swelling or bruising, deformity, wounds, open fractures and circumferential burns. Look at the skin colour as pale skin could indicate loss of blood flow. Feel for pulse, are they absent or weak? Check the skin temperature, as cold extremities could indicate loss of blood flow. Feel for tenderness, </a:t>
            </a:r>
            <a:r>
              <a:rPr lang="en-NZ" sz="1800" b="0" i="1" dirty="0">
                <a:solidFill>
                  <a:srgbClr val="000000"/>
                </a:solidFill>
                <a:effectLst/>
                <a:latin typeface="Calibri" panose="020F0502020204030204" pitchFamily="34" charset="0"/>
              </a:rPr>
              <a:t>crepitus indicating fracture</a:t>
            </a:r>
            <a:r>
              <a:rPr lang="en-NZ" sz="1800" b="0" i="0" dirty="0">
                <a:solidFill>
                  <a:srgbClr val="000000"/>
                </a:solidFill>
                <a:effectLst/>
                <a:latin typeface="Calibri" panose="020F0502020204030204" pitchFamily="34" charset="0"/>
              </a:rPr>
              <a:t>, and altered sensation. Abnormally firm, painful muscular compartments could indicate compartment syndrome.  </a:t>
            </a:r>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6</a:t>
            </a:fld>
            <a:endParaRPr lang="en-US"/>
          </a:p>
        </p:txBody>
      </p:sp>
    </p:spTree>
    <p:extLst>
      <p:ext uri="{BB962C8B-B14F-4D97-AF65-F5344CB8AC3E}">
        <p14:creationId xmlns:p14="http://schemas.microsoft.com/office/powerpoint/2010/main" val="1495589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a:lnSpc>
                <a:spcPct val="107000"/>
              </a:lnSpc>
              <a:spcAft>
                <a:spcPts val="800"/>
              </a:spcAft>
            </a:pPr>
            <a:r>
              <a:rPr lang="en-NZ" sz="1800" b="0" i="0" dirty="0">
                <a:solidFill>
                  <a:srgbClr val="000000"/>
                </a:solidFill>
                <a:effectLst/>
                <a:latin typeface="Calibri" panose="020F0502020204030204" pitchFamily="34" charset="0"/>
              </a:rPr>
              <a:t>Now we will look at blast injury patterns and conditions. </a:t>
            </a:r>
            <a:endParaRPr lang="en-NZ" kern="100" dirty="0">
              <a:effectLst/>
            </a:endParaRPr>
          </a:p>
        </p:txBody>
      </p:sp>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874643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NZ" sz="1800" b="0" i="0" dirty="0">
                <a:solidFill>
                  <a:srgbClr val="000000"/>
                </a:solidFill>
                <a:effectLst/>
                <a:latin typeface="Calibri" panose="020F0502020204030204" pitchFamily="34" charset="0"/>
              </a:rPr>
              <a:t>An explosive blast causes injuries in three main ways.  Direct injuries from shrapnel or burns from heat or chemicals released. Internal injuries from the change in pressure caused by the blast, commonly affected the hollow organs: stomach, bowel, lungs and ears. Additional injuries that result when the body is thrown from the blast. Patients involved in explosions need to be checked carefully and repeatedly because these injuries are easily missed.  </a:t>
            </a:r>
            <a:endParaRPr dirty="0"/>
          </a:p>
        </p:txBody>
      </p:sp>
      <p:sp>
        <p:nvSpPr>
          <p:cNvPr id="118" name="Google Shape;11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NZ" sz="1800" b="0" i="0" dirty="0">
                <a:solidFill>
                  <a:srgbClr val="000000"/>
                </a:solidFill>
                <a:effectLst/>
                <a:latin typeface="Calibri" panose="020F0502020204030204" pitchFamily="34" charset="0"/>
              </a:rPr>
              <a:t>Catastrophic haemorrhage is blood that is spraying, pouring or pooling </a:t>
            </a:r>
            <a:r>
              <a:rPr lang="en-NZ" sz="1800" b="0" i="0">
                <a:solidFill>
                  <a:srgbClr val="000000"/>
                </a:solidFill>
                <a:effectLst/>
                <a:latin typeface="Calibri" panose="020F0502020204030204" pitchFamily="34" charset="0"/>
              </a:rPr>
              <a:t>causing life-threatening blood loss. </a:t>
            </a:r>
            <a:r>
              <a:rPr lang="en-NZ" sz="1800" b="0" i="0" dirty="0">
                <a:solidFill>
                  <a:srgbClr val="000000"/>
                </a:solidFill>
                <a:effectLst/>
                <a:latin typeface="Calibri" panose="020F0502020204030204" pitchFamily="34" charset="0"/>
              </a:rPr>
              <a:t>Assess for signs and symptoms of shock. The patient may be pale, sweating, have delayed capillary refill, hypotension and altered mental status. For management, immediately apply direct pressure or deep wound packing to control active bleeding. If the bleeding from a limb and not controllable with direct pressure, apply a tourniquet noting the time of application. If signs of shock, gain IV access and give IV fluids. Plan for rapid handover/transfer to a surgeon, and for blood transfusion.   </a:t>
            </a:r>
            <a:endParaRPr dirty="0"/>
          </a:p>
        </p:txBody>
      </p:sp>
      <p:sp>
        <p:nvSpPr>
          <p:cNvPr id="147" name="Google Shape;14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07964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
        <p:cNvGrpSpPr/>
        <p:nvPr/>
      </p:nvGrpSpPr>
      <p:grpSpPr>
        <a:xfrm>
          <a:off x="0" y="0"/>
          <a:ext cx="0" cy="0"/>
          <a:chOff x="0" y="0"/>
          <a:chExt cx="0" cy="0"/>
        </a:xfrm>
      </p:grpSpPr>
      <p:sp>
        <p:nvSpPr>
          <p:cNvPr id="17" name="Google Shape;17;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7511F8-C154-AFD5-D954-B368F85BE104}"/>
              </a:ext>
            </a:extLst>
          </p:cNvPr>
          <p:cNvSpPr>
            <a:spLocks noGrp="1"/>
          </p:cNvSpPr>
          <p:nvPr>
            <p:ph type="dt" sz="half" idx="10"/>
          </p:nvPr>
        </p:nvSpPr>
        <p:spPr/>
        <p:txBody>
          <a:bodyPr/>
          <a:lstStyle/>
          <a:p>
            <a:fld id="{0CEB2ACC-7CBC-F146-9D8D-F3CB02D92E12}" type="datetimeFigureOut">
              <a:rPr lang="en-US" smtClean="0"/>
              <a:t>3/6/25</a:t>
            </a:fld>
            <a:endParaRPr lang="en-US"/>
          </a:p>
        </p:txBody>
      </p:sp>
      <p:sp>
        <p:nvSpPr>
          <p:cNvPr id="5" name="Footer Placeholder 4">
            <a:extLst>
              <a:ext uri="{FF2B5EF4-FFF2-40B4-BE49-F238E27FC236}">
                <a16:creationId xmlns:a16="http://schemas.microsoft.com/office/drawing/2014/main" id="{2B3C7668-E834-3C6A-0340-3B29A5D741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12BA68-3C0E-75AE-11D6-2256CF93C233}"/>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12" name="Picture 11">
            <a:extLst>
              <a:ext uri="{FF2B5EF4-FFF2-40B4-BE49-F238E27FC236}">
                <a16:creationId xmlns:a16="http://schemas.microsoft.com/office/drawing/2014/main" id="{BDAB7703-E988-5776-E0AB-CED75B01AF8C}"/>
              </a:ext>
            </a:extLst>
          </p:cNvPr>
          <p:cNvPicPr>
            <a:picLocks noChangeAspect="1"/>
          </p:cNvPicPr>
          <p:nvPr userDrawn="1"/>
        </p:nvPicPr>
        <p:blipFill>
          <a:blip r:embed="rId2"/>
          <a:stretch>
            <a:fillRect/>
          </a:stretch>
        </p:blipFill>
        <p:spPr>
          <a:xfrm>
            <a:off x="0" y="702463"/>
            <a:ext cx="12192000" cy="4276919"/>
          </a:xfrm>
          <a:prstGeom prst="rect">
            <a:avLst/>
          </a:prstGeom>
        </p:spPr>
      </p:pic>
      <p:pic>
        <p:nvPicPr>
          <p:cNvPr id="13" name="Picture 6">
            <a:extLst>
              <a:ext uri="{FF2B5EF4-FFF2-40B4-BE49-F238E27FC236}">
                <a16:creationId xmlns:a16="http://schemas.microsoft.com/office/drawing/2014/main" id="{A3E93538-C518-DCA7-5B30-08B6BC7F8E0E}"/>
              </a:ext>
            </a:extLst>
          </p:cNvPr>
          <p:cNvPicPr>
            <a:picLocks noChangeAspect="1"/>
          </p:cNvPicPr>
          <p:nvPr userDrawn="1"/>
        </p:nvPicPr>
        <p:blipFill>
          <a:blip r:embed="rId3"/>
          <a:srcRect l="13878" t="10479" r="12212" b="9766"/>
          <a:stretch>
            <a:fillRect/>
          </a:stretch>
        </p:blipFill>
        <p:spPr>
          <a:xfrm>
            <a:off x="10417737" y="5707792"/>
            <a:ext cx="767330" cy="764060"/>
          </a:xfrm>
          <a:prstGeom prst="rect">
            <a:avLst/>
          </a:prstGeom>
        </p:spPr>
      </p:pic>
      <p:pic>
        <p:nvPicPr>
          <p:cNvPr id="14" name="Picture 7">
            <a:extLst>
              <a:ext uri="{FF2B5EF4-FFF2-40B4-BE49-F238E27FC236}">
                <a16:creationId xmlns:a16="http://schemas.microsoft.com/office/drawing/2014/main" id="{06C4EFFF-2205-C53A-8408-26AC3B693B43}"/>
              </a:ext>
            </a:extLst>
          </p:cNvPr>
          <p:cNvPicPr>
            <a:picLocks noChangeAspect="1"/>
          </p:cNvPicPr>
          <p:nvPr userDrawn="1"/>
        </p:nvPicPr>
        <p:blipFill>
          <a:blip r:embed="rId4"/>
          <a:srcRect/>
          <a:stretch>
            <a:fillRect/>
          </a:stretch>
        </p:blipFill>
        <p:spPr>
          <a:xfrm>
            <a:off x="11341795" y="5707792"/>
            <a:ext cx="661523" cy="764059"/>
          </a:xfrm>
          <a:prstGeom prst="rect">
            <a:avLst/>
          </a:prstGeom>
        </p:spPr>
      </p:pic>
      <p:pic>
        <p:nvPicPr>
          <p:cNvPr id="2" name="Picture 11">
            <a:extLst>
              <a:ext uri="{FF2B5EF4-FFF2-40B4-BE49-F238E27FC236}">
                <a16:creationId xmlns:a16="http://schemas.microsoft.com/office/drawing/2014/main" id="{63473810-17D6-4E1D-D28E-3504EF93A96E}"/>
              </a:ext>
            </a:extLst>
          </p:cNvPr>
          <p:cNvPicPr>
            <a:picLocks noChangeAspect="1"/>
          </p:cNvPicPr>
          <p:nvPr userDrawn="1"/>
        </p:nvPicPr>
        <p:blipFill>
          <a:blip r:embed="rId5"/>
          <a:srcRect/>
          <a:stretch>
            <a:fillRect/>
          </a:stretch>
        </p:blipFill>
        <p:spPr>
          <a:xfrm>
            <a:off x="9493678" y="5708823"/>
            <a:ext cx="767331" cy="790044"/>
          </a:xfrm>
          <a:prstGeom prst="rect">
            <a:avLst/>
          </a:prstGeom>
        </p:spPr>
      </p:pic>
    </p:spTree>
    <p:extLst>
      <p:ext uri="{BB962C8B-B14F-4D97-AF65-F5344CB8AC3E}">
        <p14:creationId xmlns:p14="http://schemas.microsoft.com/office/powerpoint/2010/main" val="1640427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7A859-EB37-9738-48EF-DDE5A85808F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A47F7C9-A2D8-1E76-B45A-C995106FFA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D949C14-3958-B887-B87C-F438FF0254F9}"/>
              </a:ext>
            </a:extLst>
          </p:cNvPr>
          <p:cNvSpPr>
            <a:spLocks noGrp="1"/>
          </p:cNvSpPr>
          <p:nvPr>
            <p:ph type="dt" sz="half" idx="10"/>
          </p:nvPr>
        </p:nvSpPr>
        <p:spPr/>
        <p:txBody>
          <a:bodyPr/>
          <a:lstStyle/>
          <a:p>
            <a:fld id="{0CEB2ACC-7CBC-F146-9D8D-F3CB02D92E12}" type="datetimeFigureOut">
              <a:rPr lang="en-US" smtClean="0"/>
              <a:t>3/6/25</a:t>
            </a:fld>
            <a:endParaRPr lang="en-US"/>
          </a:p>
        </p:txBody>
      </p:sp>
      <p:sp>
        <p:nvSpPr>
          <p:cNvPr id="5" name="Footer Placeholder 4">
            <a:extLst>
              <a:ext uri="{FF2B5EF4-FFF2-40B4-BE49-F238E27FC236}">
                <a16:creationId xmlns:a16="http://schemas.microsoft.com/office/drawing/2014/main" id="{81924383-7911-B66A-46B2-4BB259A84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24282-F3EC-3C65-D4B2-7AEF26D3691B}"/>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9" name="Picture 11">
            <a:extLst>
              <a:ext uri="{FF2B5EF4-FFF2-40B4-BE49-F238E27FC236}">
                <a16:creationId xmlns:a16="http://schemas.microsoft.com/office/drawing/2014/main" id="{F6BA5981-A898-F9B7-0068-D3C8D8BB61CD}"/>
              </a:ext>
            </a:extLst>
          </p:cNvPr>
          <p:cNvPicPr>
            <a:picLocks noChangeAspect="1"/>
          </p:cNvPicPr>
          <p:nvPr userDrawn="1"/>
        </p:nvPicPr>
        <p:blipFill>
          <a:blip r:embed="rId2"/>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1332150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7A859-EB37-9738-48EF-DDE5A85808F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A47F7C9-A2D8-1E76-B45A-C995106FFA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D949C14-3958-B887-B87C-F438FF0254F9}"/>
              </a:ext>
            </a:extLst>
          </p:cNvPr>
          <p:cNvSpPr>
            <a:spLocks noGrp="1"/>
          </p:cNvSpPr>
          <p:nvPr>
            <p:ph type="dt" sz="half" idx="10"/>
          </p:nvPr>
        </p:nvSpPr>
        <p:spPr/>
        <p:txBody>
          <a:bodyPr/>
          <a:lstStyle/>
          <a:p>
            <a:fld id="{0CEB2ACC-7CBC-F146-9D8D-F3CB02D92E12}" type="datetimeFigureOut">
              <a:rPr lang="en-US" smtClean="0"/>
              <a:t>3/6/25</a:t>
            </a:fld>
            <a:endParaRPr lang="en-US"/>
          </a:p>
        </p:txBody>
      </p:sp>
      <p:sp>
        <p:nvSpPr>
          <p:cNvPr id="5" name="Footer Placeholder 4">
            <a:extLst>
              <a:ext uri="{FF2B5EF4-FFF2-40B4-BE49-F238E27FC236}">
                <a16:creationId xmlns:a16="http://schemas.microsoft.com/office/drawing/2014/main" id="{81924383-7911-B66A-46B2-4BB259A84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24282-F3EC-3C65-D4B2-7AEF26D3691B}"/>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9" name="Picture 11">
            <a:extLst>
              <a:ext uri="{FF2B5EF4-FFF2-40B4-BE49-F238E27FC236}">
                <a16:creationId xmlns:a16="http://schemas.microsoft.com/office/drawing/2014/main" id="{F6BA5981-A898-F9B7-0068-D3C8D8BB61CD}"/>
              </a:ext>
            </a:extLst>
          </p:cNvPr>
          <p:cNvPicPr>
            <a:picLocks noChangeAspect="1"/>
          </p:cNvPicPr>
          <p:nvPr userDrawn="1"/>
        </p:nvPicPr>
        <p:blipFill>
          <a:blip r:embed="rId2"/>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277227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7A859-EB37-9738-48EF-DDE5A85808F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A47F7C9-A2D8-1E76-B45A-C995106FFA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D949C14-3958-B887-B87C-F438FF0254F9}"/>
              </a:ext>
            </a:extLst>
          </p:cNvPr>
          <p:cNvSpPr>
            <a:spLocks noGrp="1"/>
          </p:cNvSpPr>
          <p:nvPr>
            <p:ph type="dt" sz="half" idx="10"/>
          </p:nvPr>
        </p:nvSpPr>
        <p:spPr/>
        <p:txBody>
          <a:bodyPr/>
          <a:lstStyle/>
          <a:p>
            <a:fld id="{0CEB2ACC-7CBC-F146-9D8D-F3CB02D92E12}" type="datetimeFigureOut">
              <a:rPr lang="en-US" smtClean="0"/>
              <a:t>3/6/25</a:t>
            </a:fld>
            <a:endParaRPr lang="en-US"/>
          </a:p>
        </p:txBody>
      </p:sp>
      <p:sp>
        <p:nvSpPr>
          <p:cNvPr id="5" name="Footer Placeholder 4">
            <a:extLst>
              <a:ext uri="{FF2B5EF4-FFF2-40B4-BE49-F238E27FC236}">
                <a16:creationId xmlns:a16="http://schemas.microsoft.com/office/drawing/2014/main" id="{81924383-7911-B66A-46B2-4BB259A84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24282-F3EC-3C65-D4B2-7AEF26D3691B}"/>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7" name="Picture 11">
            <a:extLst>
              <a:ext uri="{FF2B5EF4-FFF2-40B4-BE49-F238E27FC236}">
                <a16:creationId xmlns:a16="http://schemas.microsoft.com/office/drawing/2014/main" id="{38345911-90C3-B8FF-884D-6F2568F6793C}"/>
              </a:ext>
            </a:extLst>
          </p:cNvPr>
          <p:cNvPicPr>
            <a:picLocks noChangeAspect="1"/>
          </p:cNvPicPr>
          <p:nvPr userDrawn="1"/>
        </p:nvPicPr>
        <p:blipFill>
          <a:blip r:embed="rId2"/>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56945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7A859-EB37-9738-48EF-DDE5A85808F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A47F7C9-A2D8-1E76-B45A-C995106FFA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D949C14-3958-B887-B87C-F438FF0254F9}"/>
              </a:ext>
            </a:extLst>
          </p:cNvPr>
          <p:cNvSpPr>
            <a:spLocks noGrp="1"/>
          </p:cNvSpPr>
          <p:nvPr>
            <p:ph type="dt" sz="half" idx="10"/>
          </p:nvPr>
        </p:nvSpPr>
        <p:spPr/>
        <p:txBody>
          <a:bodyPr/>
          <a:lstStyle/>
          <a:p>
            <a:fld id="{0CEB2ACC-7CBC-F146-9D8D-F3CB02D92E12}" type="datetimeFigureOut">
              <a:rPr lang="en-US" smtClean="0"/>
              <a:t>3/6/25</a:t>
            </a:fld>
            <a:endParaRPr lang="en-US"/>
          </a:p>
        </p:txBody>
      </p:sp>
      <p:sp>
        <p:nvSpPr>
          <p:cNvPr id="5" name="Footer Placeholder 4">
            <a:extLst>
              <a:ext uri="{FF2B5EF4-FFF2-40B4-BE49-F238E27FC236}">
                <a16:creationId xmlns:a16="http://schemas.microsoft.com/office/drawing/2014/main" id="{81924383-7911-B66A-46B2-4BB259A84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24282-F3EC-3C65-D4B2-7AEF26D3691B}"/>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7" name="Picture 11">
            <a:extLst>
              <a:ext uri="{FF2B5EF4-FFF2-40B4-BE49-F238E27FC236}">
                <a16:creationId xmlns:a16="http://schemas.microsoft.com/office/drawing/2014/main" id="{334006BD-D80A-EBC8-3798-EE06E4A084A1}"/>
              </a:ext>
            </a:extLst>
          </p:cNvPr>
          <p:cNvPicPr>
            <a:picLocks noChangeAspect="1"/>
          </p:cNvPicPr>
          <p:nvPr userDrawn="1"/>
        </p:nvPicPr>
        <p:blipFill>
          <a:blip r:embed="rId2"/>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2506806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7F332-77F7-4BB9-4006-79E48AC54E3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BCC0A7C-57A1-7697-9A97-F8FB62BD4A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5EE30EB-1D9F-7CBD-5EE9-8CD4BB45E06F}"/>
              </a:ext>
            </a:extLst>
          </p:cNvPr>
          <p:cNvSpPr>
            <a:spLocks noGrp="1"/>
          </p:cNvSpPr>
          <p:nvPr>
            <p:ph type="dt" sz="half" idx="10"/>
          </p:nvPr>
        </p:nvSpPr>
        <p:spPr/>
        <p:txBody>
          <a:bodyPr/>
          <a:lstStyle/>
          <a:p>
            <a:fld id="{0CEB2ACC-7CBC-F146-9D8D-F3CB02D92E12}" type="datetimeFigureOut">
              <a:rPr lang="en-US" smtClean="0"/>
              <a:t>3/6/25</a:t>
            </a:fld>
            <a:endParaRPr lang="en-US"/>
          </a:p>
        </p:txBody>
      </p:sp>
      <p:sp>
        <p:nvSpPr>
          <p:cNvPr id="5" name="Footer Placeholder 4">
            <a:extLst>
              <a:ext uri="{FF2B5EF4-FFF2-40B4-BE49-F238E27FC236}">
                <a16:creationId xmlns:a16="http://schemas.microsoft.com/office/drawing/2014/main" id="{E4DEAF58-1B02-E6C3-2047-EA6F8DCD8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A6B880-41B8-FFEE-5FA6-411028620CC3}"/>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9" name="Picture 11">
            <a:extLst>
              <a:ext uri="{FF2B5EF4-FFF2-40B4-BE49-F238E27FC236}">
                <a16:creationId xmlns:a16="http://schemas.microsoft.com/office/drawing/2014/main" id="{3DB92B05-3C5C-4D2F-E941-86EEDADAE5D7}"/>
              </a:ext>
            </a:extLst>
          </p:cNvPr>
          <p:cNvPicPr>
            <a:picLocks noChangeAspect="1"/>
          </p:cNvPicPr>
          <p:nvPr userDrawn="1"/>
        </p:nvPicPr>
        <p:blipFill>
          <a:blip r:embed="rId2"/>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270256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98BCF-99E9-3805-760F-F70E448CE42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F742C59-6BD5-6D90-9AF5-B37BAAB12DC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070E166-F192-FA83-C96D-16B27BDE2DA7}"/>
              </a:ext>
            </a:extLst>
          </p:cNvPr>
          <p:cNvSpPr>
            <a:spLocks noGrp="1"/>
          </p:cNvSpPr>
          <p:nvPr>
            <p:ph type="dt" sz="half" idx="10"/>
          </p:nvPr>
        </p:nvSpPr>
        <p:spPr/>
        <p:txBody>
          <a:bodyPr/>
          <a:lstStyle/>
          <a:p>
            <a:fld id="{0CEB2ACC-7CBC-F146-9D8D-F3CB02D92E12}" type="datetimeFigureOut">
              <a:rPr lang="en-US" smtClean="0"/>
              <a:t>3/6/25</a:t>
            </a:fld>
            <a:endParaRPr lang="en-US"/>
          </a:p>
        </p:txBody>
      </p:sp>
      <p:sp>
        <p:nvSpPr>
          <p:cNvPr id="6" name="Footer Placeholder 5">
            <a:extLst>
              <a:ext uri="{FF2B5EF4-FFF2-40B4-BE49-F238E27FC236}">
                <a16:creationId xmlns:a16="http://schemas.microsoft.com/office/drawing/2014/main" id="{ADA7E0CD-965B-6AA7-87E5-FBFB6BDE7581}"/>
              </a:ext>
            </a:extLst>
          </p:cNvPr>
          <p:cNvSpPr>
            <a:spLocks noGrp="1"/>
          </p:cNvSpPr>
          <p:nvPr>
            <p:ph type="ftr" sz="quarter" idx="11"/>
          </p:nvPr>
        </p:nvSpPr>
        <p:spPr/>
        <p:txBody>
          <a:bodyPr/>
          <a:lstStyle/>
          <a:p>
            <a:endParaRPr lang="en-US"/>
          </a:p>
        </p:txBody>
      </p:sp>
      <p:pic>
        <p:nvPicPr>
          <p:cNvPr id="9" name="Picture 11">
            <a:extLst>
              <a:ext uri="{FF2B5EF4-FFF2-40B4-BE49-F238E27FC236}">
                <a16:creationId xmlns:a16="http://schemas.microsoft.com/office/drawing/2014/main" id="{5E5154C1-0452-382D-A3EA-D9A3D1DDD3BC}"/>
              </a:ext>
            </a:extLst>
          </p:cNvPr>
          <p:cNvPicPr>
            <a:picLocks noChangeAspect="1"/>
          </p:cNvPicPr>
          <p:nvPr userDrawn="1"/>
        </p:nvPicPr>
        <p:blipFill>
          <a:blip r:embed="rId2"/>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2064380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90BF8-69F9-593D-815A-86B55E296EA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E5D385D-A83C-991F-DE26-41AA9E0653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72F58EA-7583-CF6C-739C-8922973E59F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62153ED-E549-AA1B-E7C4-BBA226B951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6BA03A4-5A9A-4942-B8A0-BFB89B7022F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432F611-36FB-BAA9-C91D-81B80FF05D6F}"/>
              </a:ext>
            </a:extLst>
          </p:cNvPr>
          <p:cNvSpPr>
            <a:spLocks noGrp="1"/>
          </p:cNvSpPr>
          <p:nvPr>
            <p:ph type="dt" sz="half" idx="10"/>
          </p:nvPr>
        </p:nvSpPr>
        <p:spPr/>
        <p:txBody>
          <a:bodyPr/>
          <a:lstStyle/>
          <a:p>
            <a:fld id="{0CEB2ACC-7CBC-F146-9D8D-F3CB02D92E12}" type="datetimeFigureOut">
              <a:rPr lang="en-US" smtClean="0"/>
              <a:t>3/6/25</a:t>
            </a:fld>
            <a:endParaRPr lang="en-US"/>
          </a:p>
        </p:txBody>
      </p:sp>
      <p:sp>
        <p:nvSpPr>
          <p:cNvPr id="8" name="Footer Placeholder 7">
            <a:extLst>
              <a:ext uri="{FF2B5EF4-FFF2-40B4-BE49-F238E27FC236}">
                <a16:creationId xmlns:a16="http://schemas.microsoft.com/office/drawing/2014/main" id="{BF810DBF-DA43-23F0-26C6-87601D5CE7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9A3C30-F484-DF05-ADC3-4B2890AC8BCD}"/>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11" name="Picture 11">
            <a:extLst>
              <a:ext uri="{FF2B5EF4-FFF2-40B4-BE49-F238E27FC236}">
                <a16:creationId xmlns:a16="http://schemas.microsoft.com/office/drawing/2014/main" id="{035FFEA1-F982-15E8-45BD-C0767E351C8D}"/>
              </a:ext>
            </a:extLst>
          </p:cNvPr>
          <p:cNvPicPr>
            <a:picLocks noChangeAspect="1"/>
          </p:cNvPicPr>
          <p:nvPr userDrawn="1"/>
        </p:nvPicPr>
        <p:blipFill>
          <a:blip r:embed="rId2"/>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3138920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27B2D-E106-7C84-8243-FDC9B879A31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B29DA33-E9FE-F505-767B-47F7134C5381}"/>
              </a:ext>
            </a:extLst>
          </p:cNvPr>
          <p:cNvSpPr>
            <a:spLocks noGrp="1"/>
          </p:cNvSpPr>
          <p:nvPr>
            <p:ph type="dt" sz="half" idx="10"/>
          </p:nvPr>
        </p:nvSpPr>
        <p:spPr/>
        <p:txBody>
          <a:bodyPr/>
          <a:lstStyle/>
          <a:p>
            <a:fld id="{0CEB2ACC-7CBC-F146-9D8D-F3CB02D92E12}" type="datetimeFigureOut">
              <a:rPr lang="en-US" smtClean="0"/>
              <a:t>3/6/25</a:t>
            </a:fld>
            <a:endParaRPr lang="en-US"/>
          </a:p>
        </p:txBody>
      </p:sp>
      <p:sp>
        <p:nvSpPr>
          <p:cNvPr id="4" name="Footer Placeholder 3">
            <a:extLst>
              <a:ext uri="{FF2B5EF4-FFF2-40B4-BE49-F238E27FC236}">
                <a16:creationId xmlns:a16="http://schemas.microsoft.com/office/drawing/2014/main" id="{61540424-8B09-DCA8-BFAC-F377A4AAEB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13E861-B1FC-B82F-A0C6-8649D0457E94}"/>
              </a:ext>
            </a:extLst>
          </p:cNvPr>
          <p:cNvSpPr>
            <a:spLocks noGrp="1"/>
          </p:cNvSpPr>
          <p:nvPr>
            <p:ph type="sldNum" sz="quarter" idx="12"/>
          </p:nvPr>
        </p:nvSpPr>
        <p:spPr/>
        <p:txBody>
          <a:bodyPr/>
          <a:lstStyle/>
          <a:p>
            <a:fld id="{3E5185A4-716C-E044-8BDB-1F8624C1D1BC}" type="slidenum">
              <a:rPr lang="en-US" smtClean="0"/>
              <a:t>‹#›</a:t>
            </a:fld>
            <a:endParaRPr lang="en-US"/>
          </a:p>
        </p:txBody>
      </p:sp>
      <p:sp>
        <p:nvSpPr>
          <p:cNvPr id="9" name="TextBox 4">
            <a:extLst>
              <a:ext uri="{FF2B5EF4-FFF2-40B4-BE49-F238E27FC236}">
                <a16:creationId xmlns:a16="http://schemas.microsoft.com/office/drawing/2014/main" id="{F033E4AD-C96D-FA01-AAA7-92991A55C490}"/>
              </a:ext>
            </a:extLst>
          </p:cNvPr>
          <p:cNvSpPr txBox="1"/>
          <p:nvPr/>
        </p:nvSpPr>
        <p:spPr>
          <a:xfrm>
            <a:off x="283094" y="888043"/>
            <a:ext cx="3086100" cy="3266928"/>
          </a:xfrm>
          <a:prstGeom prst="rect">
            <a:avLst/>
          </a:prstGeom>
        </p:spPr>
        <p:txBody>
          <a:bodyPr lIns="50800" tIns="50800" rIns="50800" bIns="50800" rtlCol="0" anchor="ctr"/>
          <a:lstStyle/>
          <a:p>
            <a:pPr algn="ctr">
              <a:lnSpc>
                <a:spcPts val="2633"/>
              </a:lnSpc>
            </a:pPr>
            <a:endParaRPr/>
          </a:p>
        </p:txBody>
      </p:sp>
      <p:pic>
        <p:nvPicPr>
          <p:cNvPr id="6" name="Picture 11">
            <a:extLst>
              <a:ext uri="{FF2B5EF4-FFF2-40B4-BE49-F238E27FC236}">
                <a16:creationId xmlns:a16="http://schemas.microsoft.com/office/drawing/2014/main" id="{6EE501DD-A837-B685-298C-48C8E1C0BD58}"/>
              </a:ext>
            </a:extLst>
          </p:cNvPr>
          <p:cNvPicPr>
            <a:picLocks noChangeAspect="1"/>
          </p:cNvPicPr>
          <p:nvPr userDrawn="1"/>
        </p:nvPicPr>
        <p:blipFill>
          <a:blip r:embed="rId2"/>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3232210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27B2D-E106-7C84-8243-FDC9B879A31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B29DA33-E9FE-F505-767B-47F7134C5381}"/>
              </a:ext>
            </a:extLst>
          </p:cNvPr>
          <p:cNvSpPr>
            <a:spLocks noGrp="1"/>
          </p:cNvSpPr>
          <p:nvPr>
            <p:ph type="dt" sz="half" idx="10"/>
          </p:nvPr>
        </p:nvSpPr>
        <p:spPr/>
        <p:txBody>
          <a:bodyPr/>
          <a:lstStyle/>
          <a:p>
            <a:fld id="{0CEB2ACC-7CBC-F146-9D8D-F3CB02D92E12}" type="datetimeFigureOut">
              <a:rPr lang="en-US" smtClean="0"/>
              <a:t>3/6/25</a:t>
            </a:fld>
            <a:endParaRPr lang="en-US"/>
          </a:p>
        </p:txBody>
      </p:sp>
      <p:sp>
        <p:nvSpPr>
          <p:cNvPr id="4" name="Footer Placeholder 3">
            <a:extLst>
              <a:ext uri="{FF2B5EF4-FFF2-40B4-BE49-F238E27FC236}">
                <a16:creationId xmlns:a16="http://schemas.microsoft.com/office/drawing/2014/main" id="{61540424-8B09-DCA8-BFAC-F377A4AAEB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13E861-B1FC-B82F-A0C6-8649D0457E94}"/>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11" name="Picture 11">
            <a:extLst>
              <a:ext uri="{FF2B5EF4-FFF2-40B4-BE49-F238E27FC236}">
                <a16:creationId xmlns:a16="http://schemas.microsoft.com/office/drawing/2014/main" id="{D6ED8C2E-CBE3-3130-90A1-B9C855B79F31}"/>
              </a:ext>
            </a:extLst>
          </p:cNvPr>
          <p:cNvPicPr>
            <a:picLocks noChangeAspect="1"/>
          </p:cNvPicPr>
          <p:nvPr userDrawn="1"/>
        </p:nvPicPr>
        <p:blipFill>
          <a:blip r:embed="rId2"/>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2529175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CE327-A5F6-52ED-3D5C-273D8D78A55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9854F92-99D3-2A7D-89F9-AD992E6E7E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6412CFB-C458-5F1A-A343-CF2A501946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8A1233B-F3AD-FE35-A7B4-D5BC98A40DEA}"/>
              </a:ext>
            </a:extLst>
          </p:cNvPr>
          <p:cNvSpPr>
            <a:spLocks noGrp="1"/>
          </p:cNvSpPr>
          <p:nvPr>
            <p:ph type="dt" sz="half" idx="10"/>
          </p:nvPr>
        </p:nvSpPr>
        <p:spPr/>
        <p:txBody>
          <a:bodyPr/>
          <a:lstStyle/>
          <a:p>
            <a:fld id="{0CEB2ACC-7CBC-F146-9D8D-F3CB02D92E12}" type="datetimeFigureOut">
              <a:rPr lang="en-US" smtClean="0"/>
              <a:t>3/6/25</a:t>
            </a:fld>
            <a:endParaRPr lang="en-US"/>
          </a:p>
        </p:txBody>
      </p:sp>
      <p:sp>
        <p:nvSpPr>
          <p:cNvPr id="6" name="Footer Placeholder 5">
            <a:extLst>
              <a:ext uri="{FF2B5EF4-FFF2-40B4-BE49-F238E27FC236}">
                <a16:creationId xmlns:a16="http://schemas.microsoft.com/office/drawing/2014/main" id="{5CF92CAB-2395-67C2-21BF-60A82BEE2D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99C2AA-B8DE-7526-C9ED-F398E2641E15}"/>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8" name="Picture 11">
            <a:extLst>
              <a:ext uri="{FF2B5EF4-FFF2-40B4-BE49-F238E27FC236}">
                <a16:creationId xmlns:a16="http://schemas.microsoft.com/office/drawing/2014/main" id="{31FBE48E-D083-1592-A771-1AF14E516AEE}"/>
              </a:ext>
            </a:extLst>
          </p:cNvPr>
          <p:cNvPicPr>
            <a:picLocks noChangeAspect="1"/>
          </p:cNvPicPr>
          <p:nvPr userDrawn="1"/>
        </p:nvPicPr>
        <p:blipFill>
          <a:blip r:embed="rId2"/>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36784138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55262-A431-DB25-8545-241456C7628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FD8C45F-419E-7451-3284-0C0C2C82C9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A00DF8-B29C-0319-9081-780A6FFCEB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DC3D562-D0E9-084E-980F-84D78646484F}"/>
              </a:ext>
            </a:extLst>
          </p:cNvPr>
          <p:cNvSpPr>
            <a:spLocks noGrp="1"/>
          </p:cNvSpPr>
          <p:nvPr>
            <p:ph type="dt" sz="half" idx="10"/>
          </p:nvPr>
        </p:nvSpPr>
        <p:spPr/>
        <p:txBody>
          <a:bodyPr/>
          <a:lstStyle/>
          <a:p>
            <a:fld id="{0CEB2ACC-7CBC-F146-9D8D-F3CB02D92E12}" type="datetimeFigureOut">
              <a:rPr lang="en-US" smtClean="0"/>
              <a:t>3/6/25</a:t>
            </a:fld>
            <a:endParaRPr lang="en-US"/>
          </a:p>
        </p:txBody>
      </p:sp>
      <p:sp>
        <p:nvSpPr>
          <p:cNvPr id="6" name="Footer Placeholder 5">
            <a:extLst>
              <a:ext uri="{FF2B5EF4-FFF2-40B4-BE49-F238E27FC236}">
                <a16:creationId xmlns:a16="http://schemas.microsoft.com/office/drawing/2014/main" id="{45648023-6BD8-0834-3BBF-AA3B5486FA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6CC173-895A-E6FF-C836-F03CADC406EA}"/>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9" name="Picture 11">
            <a:extLst>
              <a:ext uri="{FF2B5EF4-FFF2-40B4-BE49-F238E27FC236}">
                <a16:creationId xmlns:a16="http://schemas.microsoft.com/office/drawing/2014/main" id="{CF5042D4-C92C-62AC-F6AB-3C25B73126EC}"/>
              </a:ext>
            </a:extLst>
          </p:cNvPr>
          <p:cNvPicPr>
            <a:picLocks noChangeAspect="1"/>
          </p:cNvPicPr>
          <p:nvPr userDrawn="1"/>
        </p:nvPicPr>
        <p:blipFill>
          <a:blip r:embed="rId2"/>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132434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8A2F6-F003-24E9-DB46-6487EEE8401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DD0AB3F-F5FB-ED16-A059-ECBD7171015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54D6518-5B62-6199-F5DB-E05BDDE5067A}"/>
              </a:ext>
            </a:extLst>
          </p:cNvPr>
          <p:cNvSpPr>
            <a:spLocks noGrp="1"/>
          </p:cNvSpPr>
          <p:nvPr>
            <p:ph type="dt" sz="half" idx="10"/>
          </p:nvPr>
        </p:nvSpPr>
        <p:spPr/>
        <p:txBody>
          <a:bodyPr/>
          <a:lstStyle/>
          <a:p>
            <a:fld id="{0CEB2ACC-7CBC-F146-9D8D-F3CB02D92E12}" type="datetimeFigureOut">
              <a:rPr lang="en-US" smtClean="0"/>
              <a:t>3/6/25</a:t>
            </a:fld>
            <a:endParaRPr lang="en-US"/>
          </a:p>
        </p:txBody>
      </p:sp>
      <p:sp>
        <p:nvSpPr>
          <p:cNvPr id="5" name="Footer Placeholder 4">
            <a:extLst>
              <a:ext uri="{FF2B5EF4-FFF2-40B4-BE49-F238E27FC236}">
                <a16:creationId xmlns:a16="http://schemas.microsoft.com/office/drawing/2014/main" id="{84143285-F879-6032-9675-5F46E885DA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124FF0-0736-97D5-2DA3-25A8CADCC552}"/>
              </a:ext>
            </a:extLst>
          </p:cNvPr>
          <p:cNvSpPr>
            <a:spLocks noGrp="1"/>
          </p:cNvSpPr>
          <p:nvPr>
            <p:ph type="sldNum" sz="quarter" idx="12"/>
          </p:nvPr>
        </p:nvSpPr>
        <p:spPr/>
        <p:txBody>
          <a:bodyPr/>
          <a:lstStyle/>
          <a:p>
            <a:fld id="{3E5185A4-716C-E044-8BDB-1F8624C1D1BC}" type="slidenum">
              <a:rPr lang="en-US" smtClean="0"/>
              <a:t>‹#›</a:t>
            </a:fld>
            <a:endParaRPr lang="en-US"/>
          </a:p>
        </p:txBody>
      </p:sp>
    </p:spTree>
    <p:extLst>
      <p:ext uri="{BB962C8B-B14F-4D97-AF65-F5344CB8AC3E}">
        <p14:creationId xmlns:p14="http://schemas.microsoft.com/office/powerpoint/2010/main" val="41736568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CD07C0-67E5-9DAA-4433-9638470A4E4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37F0CE7-6C1B-8344-2D44-0535E93A964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DF261CE-2AB4-48AB-0AD5-1C80EE28E48E}"/>
              </a:ext>
            </a:extLst>
          </p:cNvPr>
          <p:cNvSpPr>
            <a:spLocks noGrp="1"/>
          </p:cNvSpPr>
          <p:nvPr>
            <p:ph type="dt" sz="half" idx="10"/>
          </p:nvPr>
        </p:nvSpPr>
        <p:spPr/>
        <p:txBody>
          <a:bodyPr/>
          <a:lstStyle/>
          <a:p>
            <a:fld id="{0CEB2ACC-7CBC-F146-9D8D-F3CB02D92E12}" type="datetimeFigureOut">
              <a:rPr lang="en-US" smtClean="0"/>
              <a:t>3/6/25</a:t>
            </a:fld>
            <a:endParaRPr lang="en-US"/>
          </a:p>
        </p:txBody>
      </p:sp>
      <p:sp>
        <p:nvSpPr>
          <p:cNvPr id="5" name="Footer Placeholder 4">
            <a:extLst>
              <a:ext uri="{FF2B5EF4-FFF2-40B4-BE49-F238E27FC236}">
                <a16:creationId xmlns:a16="http://schemas.microsoft.com/office/drawing/2014/main" id="{C6A6EDDF-2FB3-474F-1EC2-A11C855E59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A8EB1-2D74-9CC2-D6D1-6B20B330C14C}"/>
              </a:ext>
            </a:extLst>
          </p:cNvPr>
          <p:cNvSpPr>
            <a:spLocks noGrp="1"/>
          </p:cNvSpPr>
          <p:nvPr>
            <p:ph type="sldNum" sz="quarter" idx="12"/>
          </p:nvPr>
        </p:nvSpPr>
        <p:spPr/>
        <p:txBody>
          <a:bodyPr/>
          <a:lstStyle/>
          <a:p>
            <a:fld id="{3E5185A4-716C-E044-8BDB-1F8624C1D1BC}" type="slidenum">
              <a:rPr lang="en-US" smtClean="0"/>
              <a:t>‹#›</a:t>
            </a:fld>
            <a:endParaRPr lang="en-US"/>
          </a:p>
        </p:txBody>
      </p:sp>
    </p:spTree>
    <p:extLst>
      <p:ext uri="{BB962C8B-B14F-4D97-AF65-F5344CB8AC3E}">
        <p14:creationId xmlns:p14="http://schemas.microsoft.com/office/powerpoint/2010/main" val="8275781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9AF318-4839-A72D-D0FB-78FF4512E9DD}"/>
              </a:ext>
            </a:extLst>
          </p:cNvPr>
          <p:cNvSpPr>
            <a:spLocks noGrp="1"/>
          </p:cNvSpPr>
          <p:nvPr>
            <p:ph type="dt" sz="half" idx="10"/>
          </p:nvPr>
        </p:nvSpPr>
        <p:spPr/>
        <p:txBody>
          <a:bodyPr/>
          <a:lstStyle/>
          <a:p>
            <a:fld id="{0CEB2ACC-7CBC-F146-9D8D-F3CB02D92E12}" type="datetimeFigureOut">
              <a:rPr lang="en-US" smtClean="0"/>
              <a:t>3/6/25</a:t>
            </a:fld>
            <a:endParaRPr lang="en-US"/>
          </a:p>
        </p:txBody>
      </p:sp>
      <p:sp>
        <p:nvSpPr>
          <p:cNvPr id="3" name="Footer Placeholder 2">
            <a:extLst>
              <a:ext uri="{FF2B5EF4-FFF2-40B4-BE49-F238E27FC236}">
                <a16:creationId xmlns:a16="http://schemas.microsoft.com/office/drawing/2014/main" id="{40281815-4835-80F3-9BF3-2BC0841F84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8E7A62-CC20-6C2D-548D-4FA8B40C675C}"/>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8" name="Picture 7">
            <a:extLst>
              <a:ext uri="{FF2B5EF4-FFF2-40B4-BE49-F238E27FC236}">
                <a16:creationId xmlns:a16="http://schemas.microsoft.com/office/drawing/2014/main" id="{C121C9C0-4860-17B1-B394-9665BD09E2C0}"/>
              </a:ext>
            </a:extLst>
          </p:cNvPr>
          <p:cNvPicPr>
            <a:picLocks noChangeAspect="1"/>
          </p:cNvPicPr>
          <p:nvPr userDrawn="1"/>
        </p:nvPicPr>
        <p:blipFill>
          <a:blip r:embed="rId2"/>
          <a:stretch>
            <a:fillRect/>
          </a:stretch>
        </p:blipFill>
        <p:spPr>
          <a:xfrm>
            <a:off x="0" y="711199"/>
            <a:ext cx="12192000" cy="4276919"/>
          </a:xfrm>
          <a:prstGeom prst="rect">
            <a:avLst/>
          </a:prstGeom>
        </p:spPr>
      </p:pic>
      <p:pic>
        <p:nvPicPr>
          <p:cNvPr id="7" name="Picture 11">
            <a:extLst>
              <a:ext uri="{FF2B5EF4-FFF2-40B4-BE49-F238E27FC236}">
                <a16:creationId xmlns:a16="http://schemas.microsoft.com/office/drawing/2014/main" id="{26366E9F-BA72-DA1E-CFCB-E18AE1FC0227}"/>
              </a:ext>
            </a:extLst>
          </p:cNvPr>
          <p:cNvPicPr>
            <a:picLocks noChangeAspect="1"/>
          </p:cNvPicPr>
          <p:nvPr userDrawn="1"/>
        </p:nvPicPr>
        <p:blipFill>
          <a:blip r:embed="rId3"/>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41753340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B96A8-5922-4F23-2794-6BA5C1F19158}"/>
              </a:ext>
            </a:extLst>
          </p:cNvPr>
          <p:cNvSpPr>
            <a:spLocks noGrp="1"/>
          </p:cNvSpPr>
          <p:nvPr>
            <p:ph type="title"/>
          </p:nvPr>
        </p:nvSpPr>
        <p:spPr/>
        <p:txBody>
          <a:bodyPr/>
          <a:lstStyle/>
          <a:p>
            <a:r>
              <a:rPr lang="en-GB"/>
              <a:t>Click to edit Master title style</a:t>
            </a:r>
            <a:endParaRPr lang="en-US"/>
          </a:p>
        </p:txBody>
      </p:sp>
      <p:pic>
        <p:nvPicPr>
          <p:cNvPr id="4" name="Picture 11">
            <a:extLst>
              <a:ext uri="{FF2B5EF4-FFF2-40B4-BE49-F238E27FC236}">
                <a16:creationId xmlns:a16="http://schemas.microsoft.com/office/drawing/2014/main" id="{71939976-E4CC-5D05-D6B6-048078DC5AA9}"/>
              </a:ext>
            </a:extLst>
          </p:cNvPr>
          <p:cNvPicPr>
            <a:picLocks noChangeAspect="1"/>
          </p:cNvPicPr>
          <p:nvPr userDrawn="1"/>
        </p:nvPicPr>
        <p:blipFill>
          <a:blip r:embed="rId2"/>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7307925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54AED-563E-74A3-6848-2744F87124E9}"/>
              </a:ext>
            </a:extLst>
          </p:cNvPr>
          <p:cNvSpPr>
            <a:spLocks noGrp="1"/>
          </p:cNvSpPr>
          <p:nvPr>
            <p:ph type="title"/>
          </p:nvPr>
        </p:nvSpPr>
        <p:spPr>
          <a:xfrm>
            <a:off x="709613" y="1528848"/>
            <a:ext cx="10515600" cy="1325563"/>
          </a:xfrm>
        </p:spPr>
        <p:txBody>
          <a:bodyPr/>
          <a:lstStyle/>
          <a:p>
            <a:r>
              <a:rPr lang="en-GB"/>
              <a:t>Click to edit Master title style</a:t>
            </a:r>
            <a:endParaRPr lang="en-US"/>
          </a:p>
        </p:txBody>
      </p:sp>
      <p:pic>
        <p:nvPicPr>
          <p:cNvPr id="5" name="Picture 6">
            <a:extLst>
              <a:ext uri="{FF2B5EF4-FFF2-40B4-BE49-F238E27FC236}">
                <a16:creationId xmlns:a16="http://schemas.microsoft.com/office/drawing/2014/main" id="{8F8E0D6A-AB1E-62C5-52AD-667F75C811F0}"/>
              </a:ext>
            </a:extLst>
          </p:cNvPr>
          <p:cNvPicPr>
            <a:picLocks noChangeAspect="1"/>
          </p:cNvPicPr>
          <p:nvPr userDrawn="1"/>
        </p:nvPicPr>
        <p:blipFill>
          <a:blip r:embed="rId2"/>
          <a:srcRect l="13878" t="10479" r="12212" b="9766"/>
          <a:stretch>
            <a:fillRect/>
          </a:stretch>
        </p:blipFill>
        <p:spPr>
          <a:xfrm>
            <a:off x="10262810" y="5668052"/>
            <a:ext cx="912021" cy="908135"/>
          </a:xfrm>
          <a:prstGeom prst="rect">
            <a:avLst/>
          </a:prstGeom>
        </p:spPr>
      </p:pic>
      <p:pic>
        <p:nvPicPr>
          <p:cNvPr id="6" name="Picture 7">
            <a:extLst>
              <a:ext uri="{FF2B5EF4-FFF2-40B4-BE49-F238E27FC236}">
                <a16:creationId xmlns:a16="http://schemas.microsoft.com/office/drawing/2014/main" id="{82A960A2-4432-4E16-7686-34CC311CCA47}"/>
              </a:ext>
            </a:extLst>
          </p:cNvPr>
          <p:cNvPicPr>
            <a:picLocks noChangeAspect="1"/>
          </p:cNvPicPr>
          <p:nvPr userDrawn="1"/>
        </p:nvPicPr>
        <p:blipFill>
          <a:blip r:embed="rId3"/>
          <a:srcRect/>
          <a:stretch>
            <a:fillRect/>
          </a:stretch>
        </p:blipFill>
        <p:spPr>
          <a:xfrm>
            <a:off x="11341794" y="5708823"/>
            <a:ext cx="750965" cy="867364"/>
          </a:xfrm>
          <a:prstGeom prst="rect">
            <a:avLst/>
          </a:prstGeom>
        </p:spPr>
      </p:pic>
      <p:pic>
        <p:nvPicPr>
          <p:cNvPr id="7" name="Picture 11">
            <a:extLst>
              <a:ext uri="{FF2B5EF4-FFF2-40B4-BE49-F238E27FC236}">
                <a16:creationId xmlns:a16="http://schemas.microsoft.com/office/drawing/2014/main" id="{561488D7-F4A2-FDB7-6C16-A82D5C72795D}"/>
              </a:ext>
            </a:extLst>
          </p:cNvPr>
          <p:cNvPicPr>
            <a:picLocks noChangeAspect="1"/>
          </p:cNvPicPr>
          <p:nvPr userDrawn="1"/>
        </p:nvPicPr>
        <p:blipFill>
          <a:blip r:embed="rId4"/>
          <a:srcRect/>
          <a:stretch>
            <a:fillRect/>
          </a:stretch>
        </p:blipFill>
        <p:spPr>
          <a:xfrm>
            <a:off x="9101350" y="5605518"/>
            <a:ext cx="942763" cy="970669"/>
          </a:xfrm>
          <a:prstGeom prst="rect">
            <a:avLst/>
          </a:prstGeom>
        </p:spPr>
      </p:pic>
      <p:pic>
        <p:nvPicPr>
          <p:cNvPr id="8" name="Picture 7">
            <a:extLst>
              <a:ext uri="{FF2B5EF4-FFF2-40B4-BE49-F238E27FC236}">
                <a16:creationId xmlns:a16="http://schemas.microsoft.com/office/drawing/2014/main" id="{8345DF08-4228-8446-A665-6BC145ACB9EA}"/>
              </a:ext>
            </a:extLst>
          </p:cNvPr>
          <p:cNvPicPr>
            <a:picLocks noChangeAspect="1"/>
          </p:cNvPicPr>
          <p:nvPr userDrawn="1"/>
        </p:nvPicPr>
        <p:blipFill>
          <a:blip r:embed="rId5"/>
          <a:stretch>
            <a:fillRect/>
          </a:stretch>
        </p:blipFill>
        <p:spPr>
          <a:xfrm>
            <a:off x="0" y="621861"/>
            <a:ext cx="12192000" cy="4276919"/>
          </a:xfrm>
          <a:prstGeom prst="rect">
            <a:avLst/>
          </a:prstGeom>
        </p:spPr>
      </p:pic>
    </p:spTree>
    <p:extLst>
      <p:ext uri="{BB962C8B-B14F-4D97-AF65-F5344CB8AC3E}">
        <p14:creationId xmlns:p14="http://schemas.microsoft.com/office/powerpoint/2010/main" val="25372714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B96A8-5922-4F23-2794-6BA5C1F19158}"/>
              </a:ext>
            </a:extLst>
          </p:cNvPr>
          <p:cNvSpPr>
            <a:spLocks noGrp="1"/>
          </p:cNvSpPr>
          <p:nvPr>
            <p:ph type="title"/>
          </p:nvPr>
        </p:nvSpPr>
        <p:spPr/>
        <p:txBody>
          <a:bodyPr/>
          <a:lstStyle/>
          <a:p>
            <a:r>
              <a:rPr lang="en-GB"/>
              <a:t>Click to edit Master title style</a:t>
            </a:r>
            <a:endParaRPr lang="en-US"/>
          </a:p>
        </p:txBody>
      </p:sp>
      <p:pic>
        <p:nvPicPr>
          <p:cNvPr id="4" name="Picture 11">
            <a:extLst>
              <a:ext uri="{FF2B5EF4-FFF2-40B4-BE49-F238E27FC236}">
                <a16:creationId xmlns:a16="http://schemas.microsoft.com/office/drawing/2014/main" id="{71939976-E4CC-5D05-D6B6-048078DC5AA9}"/>
              </a:ext>
            </a:extLst>
          </p:cNvPr>
          <p:cNvPicPr>
            <a:picLocks noChangeAspect="1"/>
          </p:cNvPicPr>
          <p:nvPr userDrawn="1"/>
        </p:nvPicPr>
        <p:blipFill>
          <a:blip r:embed="rId2"/>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9090823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98BCF-99E9-3805-760F-F70E448CE42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F742C59-6BD5-6D90-9AF5-B37BAAB12DC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A3E87FD-C2F2-4E13-05A0-7BF9BD9E4B2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070E166-F192-FA83-C96D-16B27BDE2DA7}"/>
              </a:ext>
            </a:extLst>
          </p:cNvPr>
          <p:cNvSpPr>
            <a:spLocks noGrp="1"/>
          </p:cNvSpPr>
          <p:nvPr>
            <p:ph type="dt" sz="half" idx="10"/>
          </p:nvPr>
        </p:nvSpPr>
        <p:spPr/>
        <p:txBody>
          <a:bodyPr/>
          <a:lstStyle/>
          <a:p>
            <a:fld id="{0CEB2ACC-7CBC-F146-9D8D-F3CB02D92E12}" type="datetimeFigureOut">
              <a:rPr lang="en-US" smtClean="0"/>
              <a:t>3/6/25</a:t>
            </a:fld>
            <a:endParaRPr lang="en-US"/>
          </a:p>
        </p:txBody>
      </p:sp>
      <p:sp>
        <p:nvSpPr>
          <p:cNvPr id="6" name="Footer Placeholder 5">
            <a:extLst>
              <a:ext uri="{FF2B5EF4-FFF2-40B4-BE49-F238E27FC236}">
                <a16:creationId xmlns:a16="http://schemas.microsoft.com/office/drawing/2014/main" id="{ADA7E0CD-965B-6AA7-87E5-FBFB6BDE75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36283-3E79-3D56-58FB-D8445BA582A9}"/>
              </a:ext>
            </a:extLst>
          </p:cNvPr>
          <p:cNvSpPr>
            <a:spLocks noGrp="1"/>
          </p:cNvSpPr>
          <p:nvPr>
            <p:ph type="sldNum" sz="quarter" idx="12"/>
          </p:nvPr>
        </p:nvSpPr>
        <p:spPr/>
        <p:txBody>
          <a:bodyPr/>
          <a:lstStyle/>
          <a:p>
            <a:fld id="{3E5185A4-716C-E044-8BDB-1F8624C1D1BC}" type="slidenum">
              <a:rPr lang="en-US" smtClean="0"/>
              <a:t>‹#›</a:t>
            </a:fld>
            <a:endParaRPr lang="en-US"/>
          </a:p>
        </p:txBody>
      </p:sp>
    </p:spTree>
    <p:extLst>
      <p:ext uri="{BB962C8B-B14F-4D97-AF65-F5344CB8AC3E}">
        <p14:creationId xmlns:p14="http://schemas.microsoft.com/office/powerpoint/2010/main" val="1981455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20000"/>
          </a:blip>
          <a:stretch>
            <a:fillRect/>
          </a:stretch>
        </p:blipFill>
        <p:spPr>
          <a:xfrm>
            <a:off x="0" y="63736"/>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endParaRPr lang="en-US"/>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3534446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
        <p:cNvGrpSpPr/>
        <p:nvPr/>
      </p:nvGrpSpPr>
      <p:grpSpPr>
        <a:xfrm>
          <a:off x="0" y="0"/>
          <a:ext cx="0" cy="0"/>
          <a:chOff x="0" y="0"/>
          <a:chExt cx="0" cy="0"/>
        </a:xfrm>
      </p:grpSpPr>
      <p:sp>
        <p:nvSpPr>
          <p:cNvPr id="17" name="Google Shape;17;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
        <p:cNvGrpSpPr/>
        <p:nvPr/>
      </p:nvGrpSpPr>
      <p:grpSpPr>
        <a:xfrm>
          <a:off x="0" y="0"/>
          <a:ext cx="0" cy="0"/>
          <a:chOff x="0" y="0"/>
          <a:chExt cx="0" cy="0"/>
        </a:xfrm>
      </p:grpSpPr>
      <p:sp>
        <p:nvSpPr>
          <p:cNvPr id="25" name="Google Shape;25;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
        <p:cNvGrpSpPr/>
        <p:nvPr/>
      </p:nvGrpSpPr>
      <p:grpSpPr>
        <a:xfrm>
          <a:off x="0" y="0"/>
          <a:ext cx="0" cy="0"/>
          <a:chOff x="0" y="0"/>
          <a:chExt cx="0" cy="0"/>
        </a:xfrm>
      </p:grpSpPr>
      <p:sp>
        <p:nvSpPr>
          <p:cNvPr id="29" name="Google Shape;29;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
        <p:nvSpPr>
          <p:cNvPr id="35" name="Google Shape;3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8"/>
        <p:cNvGrpSpPr/>
        <p:nvPr/>
      </p:nvGrpSpPr>
      <p:grpSpPr>
        <a:xfrm>
          <a:off x="0" y="0"/>
          <a:ext cx="0" cy="0"/>
          <a:chOff x="0" y="0"/>
          <a:chExt cx="0" cy="0"/>
        </a:xfrm>
      </p:grpSpPr>
      <p:sp>
        <p:nvSpPr>
          <p:cNvPr id="39" name="Google Shape;39;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1" name="Google Shape;41;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2" name="Google Shape;4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5"/>
        <p:cNvGrpSpPr/>
        <p:nvPr/>
      </p:nvGrpSpPr>
      <p:grpSpPr>
        <a:xfrm>
          <a:off x="0" y="0"/>
          <a:ext cx="0" cy="0"/>
          <a:chOff x="0" y="0"/>
          <a:chExt cx="0" cy="0"/>
        </a:xfrm>
      </p:grpSpPr>
      <p:sp>
        <p:nvSpPr>
          <p:cNvPr id="46" name="Google Shape;46;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0"/>
          <p:cNvSpPr>
            <a:spLocks noGrp="1"/>
          </p:cNvSpPr>
          <p:nvPr>
            <p:ph type="pic" idx="2"/>
          </p:nvPr>
        </p:nvSpPr>
        <p:spPr>
          <a:xfrm>
            <a:off x="5183188" y="987425"/>
            <a:ext cx="6172200" cy="4873625"/>
          </a:xfrm>
          <a:prstGeom prst="rect">
            <a:avLst/>
          </a:prstGeom>
          <a:noFill/>
          <a:ln>
            <a:noFill/>
          </a:ln>
        </p:spPr>
      </p:sp>
      <p:sp>
        <p:nvSpPr>
          <p:cNvPr id="48" name="Google Shape;48;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9" name="Google Shape;4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2"/>
        <p:cNvGrpSpPr/>
        <p:nvPr/>
      </p:nvGrpSpPr>
      <p:grpSpPr>
        <a:xfrm>
          <a:off x="0" y="0"/>
          <a:ext cx="0" cy="0"/>
          <a:chOff x="0" y="0"/>
          <a:chExt cx="0" cy="0"/>
        </a:xfrm>
      </p:grpSpPr>
      <p:sp>
        <p:nvSpPr>
          <p:cNvPr id="53" name="Google Shape;53;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8"/>
        <p:cNvGrpSpPr/>
        <p:nvPr/>
      </p:nvGrpSpPr>
      <p:grpSpPr>
        <a:xfrm>
          <a:off x="0" y="0"/>
          <a:ext cx="0" cy="0"/>
          <a:chOff x="0" y="0"/>
          <a:chExt cx="0" cy="0"/>
        </a:xfrm>
      </p:grpSpPr>
      <p:sp>
        <p:nvSpPr>
          <p:cNvPr id="59" name="Google Shape;59;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
        <p:cNvGrpSpPr/>
        <p:nvPr/>
      </p:nvGrpSpPr>
      <p:grpSpPr>
        <a:xfrm>
          <a:off x="0" y="0"/>
          <a:ext cx="0" cy="0"/>
          <a:chOff x="0" y="0"/>
          <a:chExt cx="0" cy="0"/>
        </a:xfrm>
      </p:grpSpPr>
      <p:sp>
        <p:nvSpPr>
          <p:cNvPr id="17" name="Google Shape;17;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
        <p:nvSpPr>
          <p:cNvPr id="35" name="Google Shape;3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8"/>
        <p:cNvGrpSpPr/>
        <p:nvPr/>
      </p:nvGrpSpPr>
      <p:grpSpPr>
        <a:xfrm>
          <a:off x="0" y="0"/>
          <a:ext cx="0" cy="0"/>
          <a:chOff x="0" y="0"/>
          <a:chExt cx="0" cy="0"/>
        </a:xfrm>
      </p:grpSpPr>
      <p:sp>
        <p:nvSpPr>
          <p:cNvPr id="39" name="Google Shape;3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1" name="Google Shape;41;p2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2" name="Google Shape;4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5"/>
        <p:cNvGrpSpPr/>
        <p:nvPr/>
      </p:nvGrpSpPr>
      <p:grpSpPr>
        <a:xfrm>
          <a:off x="0" y="0"/>
          <a:ext cx="0" cy="0"/>
          <a:chOff x="0" y="0"/>
          <a:chExt cx="0" cy="0"/>
        </a:xfrm>
      </p:grpSpPr>
      <p:sp>
        <p:nvSpPr>
          <p:cNvPr id="46" name="Google Shape;46;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6"/>
          <p:cNvSpPr>
            <a:spLocks noGrp="1"/>
          </p:cNvSpPr>
          <p:nvPr>
            <p:ph type="pic" idx="2"/>
          </p:nvPr>
        </p:nvSpPr>
        <p:spPr>
          <a:xfrm>
            <a:off x="5183188" y="987425"/>
            <a:ext cx="6172200" cy="4873625"/>
          </a:xfrm>
          <a:prstGeom prst="rect">
            <a:avLst/>
          </a:prstGeom>
          <a:noFill/>
          <a:ln>
            <a:noFill/>
          </a:ln>
        </p:spPr>
      </p:sp>
      <p:sp>
        <p:nvSpPr>
          <p:cNvPr id="48" name="Google Shape;48;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9" name="Google Shape;49;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2"/>
        <p:cNvGrpSpPr/>
        <p:nvPr/>
      </p:nvGrpSpPr>
      <p:grpSpPr>
        <a:xfrm>
          <a:off x="0" y="0"/>
          <a:ext cx="0" cy="0"/>
          <a:chOff x="0" y="0"/>
          <a:chExt cx="0" cy="0"/>
        </a:xfrm>
      </p:grpSpPr>
      <p:sp>
        <p:nvSpPr>
          <p:cNvPr id="53" name="Google Shape;53;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2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
        <p:cNvGrpSpPr/>
        <p:nvPr/>
      </p:nvGrpSpPr>
      <p:grpSpPr>
        <a:xfrm>
          <a:off x="0" y="0"/>
          <a:ext cx="0" cy="0"/>
          <a:chOff x="0" y="0"/>
          <a:chExt cx="0" cy="0"/>
        </a:xfrm>
      </p:grpSpPr>
      <p:sp>
        <p:nvSpPr>
          <p:cNvPr id="29" name="Google Shape;29;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8"/>
        <p:cNvGrpSpPr/>
        <p:nvPr/>
      </p:nvGrpSpPr>
      <p:grpSpPr>
        <a:xfrm>
          <a:off x="0" y="0"/>
          <a:ext cx="0" cy="0"/>
          <a:chOff x="0" y="0"/>
          <a:chExt cx="0" cy="0"/>
        </a:xfrm>
      </p:grpSpPr>
      <p:sp>
        <p:nvSpPr>
          <p:cNvPr id="59" name="Google Shape;59;p2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2"/>
        <p:cNvGrpSpPr/>
        <p:nvPr/>
      </p:nvGrpSpPr>
      <p:grpSpPr>
        <a:xfrm>
          <a:off x="0" y="0"/>
          <a:ext cx="0" cy="0"/>
          <a:chOff x="0" y="0"/>
          <a:chExt cx="0" cy="0"/>
        </a:xfrm>
      </p:grpSpPr>
      <p:sp>
        <p:nvSpPr>
          <p:cNvPr id="33" name="Google Shape;33;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5" name="Google Shape;35;p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7" name="Google Shape;37;p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8"/>
        <p:cNvGrpSpPr/>
        <p:nvPr/>
      </p:nvGrpSpPr>
      <p:grpSpPr>
        <a:xfrm>
          <a:off x="0" y="0"/>
          <a:ext cx="0" cy="0"/>
          <a:chOff x="0" y="0"/>
          <a:chExt cx="0" cy="0"/>
        </a:xfrm>
      </p:grpSpPr>
      <p:sp>
        <p:nvSpPr>
          <p:cNvPr id="39" name="Google Shape;39;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1" name="Google Shape;41;p2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2" name="Google Shape;4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5"/>
        <p:cNvGrpSpPr/>
        <p:nvPr/>
      </p:nvGrpSpPr>
      <p:grpSpPr>
        <a:xfrm>
          <a:off x="0" y="0"/>
          <a:ext cx="0" cy="0"/>
          <a:chOff x="0" y="0"/>
          <a:chExt cx="0" cy="0"/>
        </a:xfrm>
      </p:grpSpPr>
      <p:sp>
        <p:nvSpPr>
          <p:cNvPr id="46" name="Google Shape;46;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2"/>
          <p:cNvSpPr>
            <a:spLocks noGrp="1"/>
          </p:cNvSpPr>
          <p:nvPr>
            <p:ph type="pic" idx="2"/>
          </p:nvPr>
        </p:nvSpPr>
        <p:spPr>
          <a:xfrm>
            <a:off x="5183188" y="987425"/>
            <a:ext cx="6172200" cy="4873625"/>
          </a:xfrm>
          <a:prstGeom prst="rect">
            <a:avLst/>
          </a:prstGeom>
          <a:noFill/>
          <a:ln>
            <a:noFill/>
          </a:ln>
        </p:spPr>
      </p:sp>
      <p:sp>
        <p:nvSpPr>
          <p:cNvPr id="48" name="Google Shape;48;p2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9" name="Google Shape;49;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2"/>
        <p:cNvGrpSpPr/>
        <p:nvPr/>
      </p:nvGrpSpPr>
      <p:grpSpPr>
        <a:xfrm>
          <a:off x="0" y="0"/>
          <a:ext cx="0" cy="0"/>
          <a:chOff x="0" y="0"/>
          <a:chExt cx="0" cy="0"/>
        </a:xfrm>
      </p:grpSpPr>
      <p:sp>
        <p:nvSpPr>
          <p:cNvPr id="53" name="Google Shape;53;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2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theme" Target="../theme/theme2.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image" Target="../media/image1.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3.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image" Target="../media/image8.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4.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 name="Google Shape;12;p13"/>
          <p:cNvPicPr preferRelativeResize="0"/>
          <p:nvPr/>
        </p:nvPicPr>
        <p:blipFill rotWithShape="1">
          <a:blip r:embed="rId12">
            <a:alphaModFix/>
          </a:blip>
          <a:srcRect/>
          <a:stretch/>
        </p:blipFill>
        <p:spPr>
          <a:xfrm>
            <a:off x="9785037" y="150149"/>
            <a:ext cx="2200275" cy="71437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50C954-38EA-8B84-C416-DFEBF9C814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27521D5-B6CA-1EF7-496B-043B1DE36E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6601AFE-AD36-E920-90A3-2330934F0F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ource Sans Pro" panose="020B0503030403020204" pitchFamily="34" charset="0"/>
                <a:ea typeface="Source Sans Pro" panose="020B0503030403020204" pitchFamily="34" charset="0"/>
              </a:defRPr>
            </a:lvl1pPr>
          </a:lstStyle>
          <a:p>
            <a:fld id="{0CEB2ACC-7CBC-F146-9D8D-F3CB02D92E12}" type="datetimeFigureOut">
              <a:rPr lang="en-US" smtClean="0"/>
              <a:pPr/>
              <a:t>3/6/25</a:t>
            </a:fld>
            <a:endParaRPr lang="en-US"/>
          </a:p>
        </p:txBody>
      </p:sp>
      <p:sp>
        <p:nvSpPr>
          <p:cNvPr id="5" name="Footer Placeholder 4">
            <a:extLst>
              <a:ext uri="{FF2B5EF4-FFF2-40B4-BE49-F238E27FC236}">
                <a16:creationId xmlns:a16="http://schemas.microsoft.com/office/drawing/2014/main" id="{A431A432-5979-6543-5941-5ABA3C94D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panose="020B0503030403020204" pitchFamily="34" charset="0"/>
                <a:ea typeface="Source Sans Pro" panose="020B0503030403020204" pitchFamily="34" charset="0"/>
              </a:defRPr>
            </a:lvl1pPr>
          </a:lstStyle>
          <a:p>
            <a:endParaRPr lang="en-US"/>
          </a:p>
        </p:txBody>
      </p:sp>
      <p:sp>
        <p:nvSpPr>
          <p:cNvPr id="6" name="Slide Number Placeholder 5">
            <a:extLst>
              <a:ext uri="{FF2B5EF4-FFF2-40B4-BE49-F238E27FC236}">
                <a16:creationId xmlns:a16="http://schemas.microsoft.com/office/drawing/2014/main" id="{07526F49-1CA4-85A1-4E23-A7DF8523F8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ource Sans Pro" panose="020B0503030403020204" pitchFamily="34" charset="0"/>
                <a:ea typeface="Source Sans Pro" panose="020B0503030403020204" pitchFamily="34" charset="0"/>
              </a:defRPr>
            </a:lvl1pPr>
          </a:lstStyle>
          <a:p>
            <a:fld id="{3E5185A4-716C-E044-8BDB-1F8624C1D1BC}" type="slidenum">
              <a:rPr lang="en-US" smtClean="0"/>
              <a:pPr/>
              <a:t>‹#›</a:t>
            </a:fld>
            <a:endParaRPr lang="en-US"/>
          </a:p>
        </p:txBody>
      </p:sp>
    </p:spTree>
    <p:extLst>
      <p:ext uri="{BB962C8B-B14F-4D97-AF65-F5344CB8AC3E}">
        <p14:creationId xmlns:p14="http://schemas.microsoft.com/office/powerpoint/2010/main" val="249742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706" r:id="rId20"/>
  </p:sldLayoutIdLst>
  <p:txStyles>
    <p:titleStyle>
      <a:lvl1pPr algn="l" defTabSz="914400" rtl="0" eaLnBrk="1" latinLnBrk="0" hangingPunct="1">
        <a:lnSpc>
          <a:spcPct val="90000"/>
        </a:lnSpc>
        <a:spcBef>
          <a:spcPct val="0"/>
        </a:spcBef>
        <a:buNone/>
        <a:defRPr sz="60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 name="Google Shape;12;p11"/>
          <p:cNvPicPr preferRelativeResize="0"/>
          <p:nvPr/>
        </p:nvPicPr>
        <p:blipFill rotWithShape="1">
          <a:blip r:embed="rId12">
            <a:alphaModFix/>
          </a:blip>
          <a:srcRect/>
          <a:stretch/>
        </p:blipFill>
        <p:spPr>
          <a:xfrm>
            <a:off x="9785037" y="150149"/>
            <a:ext cx="2200275" cy="71437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 name="Google Shape;12;p12"/>
          <p:cNvPicPr preferRelativeResize="0"/>
          <p:nvPr/>
        </p:nvPicPr>
        <p:blipFill rotWithShape="1">
          <a:blip r:embed="rId12">
            <a:alphaModFix/>
          </a:blip>
          <a:srcRect/>
          <a:stretch/>
        </p:blipFill>
        <p:spPr>
          <a:xfrm>
            <a:off x="9785037" y="150149"/>
            <a:ext cx="2200275" cy="71437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3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D9271EB-2C51-312B-A5BA-0AE9EF1E6FBE}"/>
              </a:ext>
            </a:extLst>
          </p:cNvPr>
          <p:cNvSpPr>
            <a:spLocks noGrp="1"/>
          </p:cNvSpPr>
          <p:nvPr>
            <p:ph type="ctrTitle"/>
          </p:nvPr>
        </p:nvSpPr>
        <p:spPr>
          <a:xfrm>
            <a:off x="457199" y="571499"/>
            <a:ext cx="7369489" cy="1913382"/>
          </a:xfrm>
        </p:spPr>
        <p:txBody>
          <a:bodyPr>
            <a:normAutofit/>
          </a:bodyPr>
          <a:lstStyle/>
          <a:p>
            <a:r>
              <a:rPr lang="en-GB" sz="4000" b="1" dirty="0">
                <a:solidFill>
                  <a:schemeClr val="bg1"/>
                </a:solidFill>
                <a:latin typeface="Atkinson Hyperlegible" pitchFamily="2" charset="0"/>
                <a:cs typeface="Calibri" panose="020F0502020204030204" pitchFamily="34" charset="0"/>
              </a:rPr>
              <a:t>Basic Emergency Care</a:t>
            </a:r>
            <a:br>
              <a:rPr lang="en-GB" i="0" u="none" strike="noStrike" dirty="0">
                <a:solidFill>
                  <a:schemeClr val="bg1"/>
                </a:solidFill>
                <a:effectLst/>
                <a:latin typeface="Atkinson Hyperlegible" pitchFamily="2" charset="0"/>
              </a:rPr>
            </a:br>
            <a:r>
              <a:rPr lang="en-GB" sz="2400" i="0" u="none" strike="noStrike" dirty="0">
                <a:solidFill>
                  <a:schemeClr val="bg1"/>
                </a:solidFill>
                <a:effectLst/>
                <a:latin typeface="Atkinson Hyperlegible" pitchFamily="2" charset="0"/>
              </a:rPr>
              <a:t>Approach to the acutely ill and injured</a:t>
            </a:r>
            <a:endParaRPr lang="en-GB" dirty="0">
              <a:solidFill>
                <a:schemeClr val="bg1"/>
              </a:solidFill>
              <a:latin typeface="Atkinson Hyperlegible" pitchFamily="2" charset="0"/>
            </a:endParaRPr>
          </a:p>
        </p:txBody>
      </p:sp>
      <p:pic>
        <p:nvPicPr>
          <p:cNvPr id="2" name="Picture 1" descr="A picture containing text&#10;&#10;Description automatically generated">
            <a:extLst>
              <a:ext uri="{FF2B5EF4-FFF2-40B4-BE49-F238E27FC236}">
                <a16:creationId xmlns:a16="http://schemas.microsoft.com/office/drawing/2014/main" id="{A2F76F27-3983-F734-BA92-632E0BFA3636}"/>
              </a:ext>
            </a:extLst>
          </p:cNvPr>
          <p:cNvPicPr>
            <a:picLocks noChangeAspect="1"/>
          </p:cNvPicPr>
          <p:nvPr/>
        </p:nvPicPr>
        <p:blipFill rotWithShape="1">
          <a:blip r:embed="rId3"/>
          <a:srcRect l="10918" r="511" b="13158"/>
          <a:stretch/>
        </p:blipFill>
        <p:spPr>
          <a:xfrm>
            <a:off x="7244863" y="-1"/>
            <a:ext cx="4947138" cy="6858001"/>
          </a:xfrm>
          <a:prstGeom prst="rect">
            <a:avLst/>
          </a:prstGeom>
        </p:spPr>
      </p:pic>
      <p:sp>
        <p:nvSpPr>
          <p:cNvPr id="8" name="Subtitle 7">
            <a:extLst>
              <a:ext uri="{FF2B5EF4-FFF2-40B4-BE49-F238E27FC236}">
                <a16:creationId xmlns:a16="http://schemas.microsoft.com/office/drawing/2014/main" id="{CDDFEA53-3764-74AE-EA25-12FECCF64080}"/>
              </a:ext>
            </a:extLst>
          </p:cNvPr>
          <p:cNvSpPr>
            <a:spLocks noGrp="1"/>
          </p:cNvSpPr>
          <p:nvPr>
            <p:ph type="subTitle" idx="1"/>
          </p:nvPr>
        </p:nvSpPr>
        <p:spPr>
          <a:xfrm>
            <a:off x="345797" y="3186545"/>
            <a:ext cx="7592292" cy="1655762"/>
          </a:xfrm>
        </p:spPr>
        <p:txBody>
          <a:bodyPr>
            <a:normAutofit/>
          </a:bodyPr>
          <a:lstStyle/>
          <a:p>
            <a:r>
              <a:rPr lang="en-GB" sz="2800" b="1" dirty="0">
                <a:latin typeface="Atkinson Hyperlegible" pitchFamily="2" charset="0"/>
              </a:rPr>
              <a:t>Conflict Related Injury module</a:t>
            </a:r>
          </a:p>
          <a:p>
            <a:endParaRPr lang="en-GB" sz="2800" b="1" dirty="0">
              <a:latin typeface="Atkinson Hyperlegible" pitchFamily="2" charset="0"/>
            </a:endParaRPr>
          </a:p>
          <a:p>
            <a:r>
              <a:rPr lang="en-GB" sz="2800" b="1" i="0" u="none" strike="noStrike" dirty="0">
                <a:solidFill>
                  <a:srgbClr val="FFFFFF"/>
                </a:solidFill>
                <a:effectLst/>
                <a:latin typeface="Atkinson Hyperlegible" pitchFamily="2" charset="77"/>
              </a:rPr>
              <a:t>Blast Injuries</a:t>
            </a:r>
            <a:r>
              <a:rPr lang="en-GB" sz="2800" b="0" i="0" dirty="0">
                <a:solidFill>
                  <a:srgbClr val="FFFFFF"/>
                </a:solidFill>
                <a:effectLst/>
                <a:latin typeface="Atkinson Hyperlegible" pitchFamily="2" charset="77"/>
              </a:rPr>
              <a:t>​</a:t>
            </a:r>
            <a:endParaRPr lang="en-GB" sz="2800" b="1" dirty="0">
              <a:latin typeface="Atkinson Hyperlegible" pitchFamily="2" charset="0"/>
            </a:endParaRPr>
          </a:p>
        </p:txBody>
      </p:sp>
    </p:spTree>
    <p:extLst>
      <p:ext uri="{BB962C8B-B14F-4D97-AF65-F5344CB8AC3E}">
        <p14:creationId xmlns:p14="http://schemas.microsoft.com/office/powerpoint/2010/main" val="1753208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9"/>
          <p:cNvSpPr txBox="1">
            <a:spLocks noGrp="1"/>
          </p:cNvSpPr>
          <p:nvPr>
            <p:ph type="title"/>
          </p:nvPr>
        </p:nvSpPr>
        <p:spPr>
          <a:xfrm>
            <a:off x="367918" y="185912"/>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en-US">
                <a:solidFill>
                  <a:schemeClr val="accent1">
                    <a:lumMod val="50000"/>
                  </a:schemeClr>
                </a:solidFill>
                <a:latin typeface="Atkinson Hyperlegible" pitchFamily="2" charset="0"/>
              </a:rPr>
              <a:t>Limb amputation</a:t>
            </a:r>
            <a:endParaRPr>
              <a:solidFill>
                <a:schemeClr val="accent1">
                  <a:lumMod val="50000"/>
                </a:schemeClr>
              </a:solidFill>
              <a:latin typeface="Atkinson Hyperlegible" pitchFamily="2" charset="0"/>
            </a:endParaRPr>
          </a:p>
        </p:txBody>
      </p:sp>
      <p:graphicFrame>
        <p:nvGraphicFramePr>
          <p:cNvPr id="3" name="Google Shape;150;p9">
            <a:extLst>
              <a:ext uri="{FF2B5EF4-FFF2-40B4-BE49-F238E27FC236}">
                <a16:creationId xmlns:a16="http://schemas.microsoft.com/office/drawing/2014/main" id="{D7ED6DDC-3F59-572B-62B6-6B45CAFCE64C}"/>
              </a:ext>
            </a:extLst>
          </p:cNvPr>
          <p:cNvGraphicFramePr/>
          <p:nvPr>
            <p:extLst>
              <p:ext uri="{D42A27DB-BD31-4B8C-83A1-F6EECF244321}">
                <p14:modId xmlns:p14="http://schemas.microsoft.com/office/powerpoint/2010/main" val="820916310"/>
              </p:ext>
            </p:extLst>
          </p:nvPr>
        </p:nvGraphicFramePr>
        <p:xfrm>
          <a:off x="367918" y="1368548"/>
          <a:ext cx="11557142" cy="4206260"/>
        </p:xfrm>
        <a:graphic>
          <a:graphicData uri="http://schemas.openxmlformats.org/drawingml/2006/table">
            <a:tbl>
              <a:tblPr firstRow="1" bandRow="1"/>
              <a:tblGrid>
                <a:gridCol w="3255046">
                  <a:extLst>
                    <a:ext uri="{9D8B030D-6E8A-4147-A177-3AD203B41FA5}">
                      <a16:colId xmlns:a16="http://schemas.microsoft.com/office/drawing/2014/main" val="20000"/>
                    </a:ext>
                  </a:extLst>
                </a:gridCol>
                <a:gridCol w="8302096">
                  <a:extLst>
                    <a:ext uri="{9D8B030D-6E8A-4147-A177-3AD203B41FA5}">
                      <a16:colId xmlns:a16="http://schemas.microsoft.com/office/drawing/2014/main" val="20001"/>
                    </a:ext>
                  </a:extLst>
                </a:gridCol>
              </a:tblGrid>
              <a:tr h="432231">
                <a:tc>
                  <a:txBody>
                    <a:bodyPr/>
                    <a:lstStyle/>
                    <a:p>
                      <a:pPr marL="0" marR="0" lvl="0" indent="0" algn="l" rtl="0">
                        <a:lnSpc>
                          <a:spcPct val="100000"/>
                        </a:lnSpc>
                        <a:spcBef>
                          <a:spcPts val="0"/>
                        </a:spcBef>
                        <a:spcAft>
                          <a:spcPts val="0"/>
                        </a:spcAft>
                        <a:buClr>
                          <a:srgbClr val="000000"/>
                        </a:buClr>
                        <a:buSzPts val="1800"/>
                        <a:buFont typeface="Arial"/>
                        <a:buNone/>
                      </a:pPr>
                      <a:r>
                        <a:rPr lang="en-US" sz="2400" b="1" u="none" strike="noStrike" cap="none">
                          <a:latin typeface="Atkinson Hyperlegible" pitchFamily="2" charset="0"/>
                        </a:rPr>
                        <a:t>Signs and symptoms</a:t>
                      </a:r>
                      <a:endParaRPr sz="2400" b="1" u="none" strike="noStrike" cap="none">
                        <a:latin typeface="Atkinson Hyperlegible" pitchFamily="2" charset="0"/>
                      </a:endParaRPr>
                    </a:p>
                  </a:txBody>
                  <a:tcPr marL="91450" marR="91450" marT="45725" marB="45725">
                    <a:solidFill>
                      <a:schemeClr val="accent1">
                        <a:lumMod val="20000"/>
                        <a:lumOff val="80000"/>
                      </a:schemeClr>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2400" b="1" u="none" strike="noStrike" cap="none">
                          <a:latin typeface="Atkinson Hyperlegible" pitchFamily="2" charset="0"/>
                        </a:rPr>
                        <a:t>Management</a:t>
                      </a:r>
                      <a:endParaRPr sz="2400" b="1" u="none" strike="noStrike" cap="none">
                        <a:latin typeface="Atkinson Hyperlegible" pitchFamily="2" charset="0"/>
                      </a:endParaRPr>
                    </a:p>
                  </a:txBody>
                  <a:tcPr marL="91450" marR="91450" marT="45725" marB="45725">
                    <a:solidFill>
                      <a:schemeClr val="accent1">
                        <a:lumMod val="20000"/>
                        <a:lumOff val="80000"/>
                      </a:schemeClr>
                    </a:solidFill>
                  </a:tcPr>
                </a:tc>
                <a:extLst>
                  <a:ext uri="{0D108BD9-81ED-4DB2-BD59-A6C34878D82A}">
                    <a16:rowId xmlns:a16="http://schemas.microsoft.com/office/drawing/2014/main" val="10000"/>
                  </a:ext>
                </a:extLst>
              </a:tr>
              <a:tr h="926768">
                <a:tc>
                  <a:txBody>
                    <a:bodyPr/>
                    <a:lstStyle/>
                    <a:p>
                      <a:pPr marL="0" lvl="0" indent="0">
                        <a:buFont typeface="Arial" charset="0"/>
                        <a:buNone/>
                      </a:pPr>
                      <a:r>
                        <a:rPr lang="en-US" sz="2400">
                          <a:latin typeface="Atkinson Hyperlegible" pitchFamily="2" charset="0"/>
                          <a:ea typeface="Source Sans Pro"/>
                          <a:cs typeface="Roboto"/>
                        </a:rPr>
                        <a:t>Partial or complete amputation of limb/s</a:t>
                      </a:r>
                    </a:p>
                    <a:p>
                      <a:pPr marL="0" marR="0" lvl="0" indent="0" algn="l" rtl="0">
                        <a:lnSpc>
                          <a:spcPct val="100000"/>
                        </a:lnSpc>
                        <a:spcBef>
                          <a:spcPts val="0"/>
                        </a:spcBef>
                        <a:spcAft>
                          <a:spcPts val="0"/>
                        </a:spcAft>
                        <a:buClr>
                          <a:srgbClr val="000000"/>
                        </a:buClr>
                        <a:buSzPts val="1800"/>
                        <a:buFont typeface="Arial"/>
                        <a:buNone/>
                      </a:pPr>
                      <a:endParaRPr sz="2400" u="none" strike="noStrike" cap="none">
                        <a:solidFill>
                          <a:schemeClr val="tx1"/>
                        </a:solidFill>
                        <a:latin typeface="Atkinson Hyperlegible" pitchFamily="2" charset="0"/>
                      </a:endParaRPr>
                    </a:p>
                  </a:txBody>
                  <a:tcPr marL="91450" marR="91450" marT="45725" marB="45725"/>
                </a:tc>
                <a:tc>
                  <a:txBody>
                    <a:bodyPr/>
                    <a:lstStyle/>
                    <a:p>
                      <a:pPr marL="285750" marR="0" lvl="0" indent="-285750" algn="l" rtl="0">
                        <a:spcBef>
                          <a:spcPts val="0"/>
                        </a:spcBef>
                        <a:spcAft>
                          <a:spcPts val="0"/>
                        </a:spcAft>
                        <a:buClr>
                          <a:schemeClr val="dk1"/>
                        </a:buClr>
                        <a:buSzPts val="1800"/>
                        <a:buFont typeface="Arial"/>
                        <a:buChar char="•"/>
                      </a:pPr>
                      <a:r>
                        <a:rPr lang="en-GB" sz="2400">
                          <a:latin typeface="Atkinson Hyperlegible" pitchFamily="2" charset="0"/>
                        </a:rPr>
                        <a:t>Stop bleeding with DIRECT PRESSURE and TOURNIQUET if required.</a:t>
                      </a:r>
                    </a:p>
                    <a:p>
                      <a:pPr marL="285750" marR="0" lvl="0" indent="-285750" algn="l" rtl="0">
                        <a:spcBef>
                          <a:spcPts val="0"/>
                        </a:spcBef>
                        <a:spcAft>
                          <a:spcPts val="0"/>
                        </a:spcAft>
                        <a:buClr>
                          <a:schemeClr val="dk1"/>
                        </a:buClr>
                        <a:buSzPts val="1800"/>
                        <a:buFont typeface="Arial"/>
                        <a:buChar char="•"/>
                      </a:pPr>
                      <a:r>
                        <a:rPr lang="en-GB" sz="2400">
                          <a:latin typeface="Atkinson Hyperlegible" pitchFamily="2" charset="0"/>
                        </a:rPr>
                        <a:t>Wound should be washed with saline or clean water.</a:t>
                      </a:r>
                    </a:p>
                    <a:p>
                      <a:pPr marL="285750" marR="0" lvl="0" indent="-285750" algn="l" defTabSz="914400" rtl="0" eaLnBrk="1" fontAlgn="auto" latinLnBrk="0" hangingPunct="1">
                        <a:lnSpc>
                          <a:spcPct val="100000"/>
                        </a:lnSpc>
                        <a:spcBef>
                          <a:spcPts val="0"/>
                        </a:spcBef>
                        <a:spcAft>
                          <a:spcPts val="0"/>
                        </a:spcAft>
                        <a:buClr>
                          <a:schemeClr val="dk1"/>
                        </a:buClr>
                        <a:buSzPts val="1800"/>
                        <a:buFont typeface="Arial"/>
                        <a:buChar char="•"/>
                        <a:tabLst/>
                        <a:defRPr/>
                      </a:pPr>
                      <a:r>
                        <a:rPr lang="en-GB" sz="2400">
                          <a:latin typeface="Atkinson Hyperlegible" pitchFamily="2" charset="0"/>
                        </a:rPr>
                        <a:t>Give ANTIBIOTICS and update TETANUS if needed, as early as possible.</a:t>
                      </a:r>
                    </a:p>
                    <a:p>
                      <a:pPr marL="285750" marR="0" lvl="0" indent="-285750" algn="l" rtl="0">
                        <a:spcBef>
                          <a:spcPts val="0"/>
                        </a:spcBef>
                        <a:spcAft>
                          <a:spcPts val="0"/>
                        </a:spcAft>
                        <a:buClr>
                          <a:schemeClr val="dk1"/>
                        </a:buClr>
                        <a:buSzPts val="1800"/>
                        <a:buFont typeface="Arial"/>
                        <a:buChar char="•"/>
                      </a:pPr>
                      <a:r>
                        <a:rPr lang="en-GB" sz="2400">
                          <a:latin typeface="Atkinson Hyperlegible" pitchFamily="2" charset="0"/>
                        </a:rPr>
                        <a:t>Give PAIN RELIEF.</a:t>
                      </a:r>
                    </a:p>
                    <a:p>
                      <a:pPr marL="285750" marR="0" lvl="0" indent="-285750" algn="l" rtl="0">
                        <a:spcBef>
                          <a:spcPts val="0"/>
                        </a:spcBef>
                        <a:spcAft>
                          <a:spcPts val="0"/>
                        </a:spcAft>
                        <a:buClr>
                          <a:schemeClr val="dk1"/>
                        </a:buClr>
                        <a:buSzPts val="1800"/>
                        <a:buFont typeface="Arial"/>
                        <a:buChar char="•"/>
                      </a:pPr>
                      <a:r>
                        <a:rPr lang="en-GB" sz="2400" b="0" i="0" u="none" strike="noStrike">
                          <a:latin typeface="Atkinson Hyperlegible" pitchFamily="2" charset="0"/>
                        </a:rPr>
                        <a:t>Plan for rapid HANDOVER/TRANSFER</a:t>
                      </a:r>
                      <a:r>
                        <a:rPr lang="en-GB" sz="2400" b="0" i="0" u="none" strike="noStrike">
                          <a:latin typeface="Atkinson Hyperlegible" pitchFamily="2" charset="0"/>
                          <a:ea typeface="Calibri"/>
                          <a:cs typeface="Calibri"/>
                          <a:sym typeface="Calibri"/>
                        </a:rPr>
                        <a:t> to a surgeon.</a:t>
                      </a:r>
                    </a:p>
                    <a:p>
                      <a:pPr marL="285750" marR="0" lvl="0" indent="-285750" algn="l" rtl="0">
                        <a:lnSpc>
                          <a:spcPct val="100000"/>
                        </a:lnSpc>
                        <a:spcBef>
                          <a:spcPts val="0"/>
                        </a:spcBef>
                        <a:spcAft>
                          <a:spcPts val="0"/>
                        </a:spcAft>
                        <a:buClr>
                          <a:schemeClr val="dk1"/>
                        </a:buClr>
                        <a:buSzPts val="1800"/>
                        <a:buFont typeface="Arial"/>
                        <a:buChar char="•"/>
                      </a:pPr>
                      <a:endParaRPr lang="en-GB" sz="2400" b="1" i="0" u="none" strike="noStrike">
                        <a:latin typeface="Atkinson Hyperlegible" pitchFamily="2" charset="0"/>
                        <a:ea typeface="Calibri"/>
                        <a:cs typeface="Calibri"/>
                        <a:sym typeface="Calibri"/>
                      </a:endParaRPr>
                    </a:p>
                    <a:p>
                      <a:pPr marL="285750" marR="0" lvl="0" indent="-285750" algn="l" defTabSz="914400" rtl="0" eaLnBrk="1" fontAlgn="auto" latinLnBrk="0" hangingPunct="1">
                        <a:lnSpc>
                          <a:spcPct val="100000"/>
                        </a:lnSpc>
                        <a:spcBef>
                          <a:spcPts val="0"/>
                        </a:spcBef>
                        <a:spcAft>
                          <a:spcPts val="0"/>
                        </a:spcAft>
                        <a:buClr>
                          <a:schemeClr val="dk1"/>
                        </a:buClr>
                        <a:buSzPts val="1800"/>
                        <a:buFont typeface="Arial"/>
                        <a:buChar char="•"/>
                        <a:tabLst/>
                        <a:defRPr/>
                      </a:pPr>
                      <a:r>
                        <a:rPr lang="en-GB" sz="2400">
                          <a:latin typeface="Atkinson Hyperlegible" pitchFamily="2" charset="0"/>
                        </a:rPr>
                        <a:t>If amputated body part is with patient, keep cold (not frozen) and transfer with the patient.</a:t>
                      </a:r>
                      <a:endParaRPr lang="en-GB" sz="2400" u="none" strike="noStrike" cap="none">
                        <a:solidFill>
                          <a:schemeClr val="tx1"/>
                        </a:solidFill>
                        <a:latin typeface="Atkinson Hyperlegible" pitchFamily="2" charset="0"/>
                      </a:endParaRPr>
                    </a:p>
                  </a:txBody>
                  <a:tcPr marL="91450" marR="91450" marT="45725" marB="45725"/>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448042704"/>
      </p:ext>
    </p:extLst>
  </p:cSld>
  <p:clrMapOvr>
    <a:masterClrMapping/>
  </p:clrMapOvr>
  <mc:AlternateContent xmlns:mc="http://schemas.openxmlformats.org/markup-compatibility/2006" xmlns:p14="http://schemas.microsoft.com/office/powerpoint/2010/main">
    <mc:Choice Requires="p14">
      <p:transition spd="slow" p14:dur="2000" advTm="34728"/>
    </mc:Choice>
    <mc:Fallback xmlns="">
      <p:transition spd="slow" advTm="3472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9"/>
          <p:cNvSpPr txBox="1">
            <a:spLocks noGrp="1"/>
          </p:cNvSpPr>
          <p:nvPr>
            <p:ph type="title"/>
          </p:nvPr>
        </p:nvSpPr>
        <p:spPr>
          <a:xfrm>
            <a:off x="229055" y="4487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en-US">
                <a:solidFill>
                  <a:schemeClr val="accent1">
                    <a:lumMod val="50000"/>
                  </a:schemeClr>
                </a:solidFill>
                <a:latin typeface="Atkinson Hyperlegible" pitchFamily="2" charset="0"/>
              </a:rPr>
              <a:t>Threatened limb with fracture</a:t>
            </a:r>
            <a:endParaRPr>
              <a:solidFill>
                <a:schemeClr val="accent1">
                  <a:lumMod val="50000"/>
                </a:schemeClr>
              </a:solidFill>
              <a:latin typeface="Atkinson Hyperlegible" pitchFamily="2" charset="0"/>
            </a:endParaRPr>
          </a:p>
        </p:txBody>
      </p:sp>
      <p:graphicFrame>
        <p:nvGraphicFramePr>
          <p:cNvPr id="150" name="Google Shape;150;p9"/>
          <p:cNvGraphicFramePr/>
          <p:nvPr>
            <p:extLst>
              <p:ext uri="{D42A27DB-BD31-4B8C-83A1-F6EECF244321}">
                <p14:modId xmlns:p14="http://schemas.microsoft.com/office/powerpoint/2010/main" val="392875454"/>
              </p:ext>
            </p:extLst>
          </p:nvPr>
        </p:nvGraphicFramePr>
        <p:xfrm>
          <a:off x="317429" y="1247027"/>
          <a:ext cx="11557142" cy="4449580"/>
        </p:xfrm>
        <a:graphic>
          <a:graphicData uri="http://schemas.openxmlformats.org/drawingml/2006/table">
            <a:tbl>
              <a:tblPr firstRow="1" bandRow="1"/>
              <a:tblGrid>
                <a:gridCol w="5813207">
                  <a:extLst>
                    <a:ext uri="{9D8B030D-6E8A-4147-A177-3AD203B41FA5}">
                      <a16:colId xmlns:a16="http://schemas.microsoft.com/office/drawing/2014/main" val="20000"/>
                    </a:ext>
                  </a:extLst>
                </a:gridCol>
                <a:gridCol w="5743935">
                  <a:extLst>
                    <a:ext uri="{9D8B030D-6E8A-4147-A177-3AD203B41FA5}">
                      <a16:colId xmlns:a16="http://schemas.microsoft.com/office/drawing/2014/main" val="20001"/>
                    </a:ext>
                  </a:extLst>
                </a:gridCol>
              </a:tblGrid>
              <a:tr h="483658">
                <a:tc>
                  <a:txBody>
                    <a:bodyPr/>
                    <a:lstStyle/>
                    <a:p>
                      <a:pPr marL="0" marR="0" lvl="0" indent="0" algn="l" rtl="0">
                        <a:lnSpc>
                          <a:spcPct val="100000"/>
                        </a:lnSpc>
                        <a:spcBef>
                          <a:spcPts val="0"/>
                        </a:spcBef>
                        <a:spcAft>
                          <a:spcPts val="0"/>
                        </a:spcAft>
                        <a:buClr>
                          <a:srgbClr val="000000"/>
                        </a:buClr>
                        <a:buSzPts val="1800"/>
                        <a:buFont typeface="Arial"/>
                        <a:buNone/>
                      </a:pPr>
                      <a:r>
                        <a:rPr lang="en-US" sz="2400" b="1" u="none" strike="noStrike" cap="none">
                          <a:latin typeface="Atkinson Hyperlegible" pitchFamily="2" charset="0"/>
                        </a:rPr>
                        <a:t>Signs and symptoms</a:t>
                      </a:r>
                      <a:endParaRPr sz="2400" b="1" u="none" strike="noStrike" cap="none">
                        <a:latin typeface="Atkinson Hyperlegible" pitchFamily="2" charset="0"/>
                      </a:endParaRPr>
                    </a:p>
                  </a:txBody>
                  <a:tcPr marL="91450" marR="91450" marT="45725" marB="45725">
                    <a:solidFill>
                      <a:schemeClr val="accent1">
                        <a:lumMod val="20000"/>
                        <a:lumOff val="80000"/>
                      </a:schemeClr>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2400" b="1" u="none" strike="noStrike" cap="none">
                          <a:latin typeface="Atkinson Hyperlegible" pitchFamily="2" charset="0"/>
                        </a:rPr>
                        <a:t>Management</a:t>
                      </a:r>
                      <a:endParaRPr sz="2400" b="1" u="none" strike="noStrike" cap="none">
                        <a:latin typeface="Atkinson Hyperlegible" pitchFamily="2" charset="0"/>
                      </a:endParaRPr>
                    </a:p>
                  </a:txBody>
                  <a:tcPr marL="91450" marR="91450" marT="45725" marB="45725">
                    <a:solidFill>
                      <a:schemeClr val="accent1">
                        <a:lumMod val="20000"/>
                        <a:lumOff val="80000"/>
                      </a:schemeClr>
                    </a:solidFill>
                  </a:tcPr>
                </a:tc>
                <a:extLst>
                  <a:ext uri="{0D108BD9-81ED-4DB2-BD59-A6C34878D82A}">
                    <a16:rowId xmlns:a16="http://schemas.microsoft.com/office/drawing/2014/main" val="10000"/>
                  </a:ext>
                </a:extLst>
              </a:tr>
              <a:tr h="3965922">
                <a:tc>
                  <a:txBody>
                    <a:bodyPr/>
                    <a:lstStyle/>
                    <a:p>
                      <a:pPr marL="342900" lvl="0" indent="-342900">
                        <a:buFont typeface="Arial" charset="0"/>
                        <a:buChar char="•"/>
                      </a:pPr>
                      <a:r>
                        <a:rPr lang="en-US" sz="2400">
                          <a:latin typeface="Atkinson Hyperlegible" pitchFamily="2" charset="0"/>
                          <a:ea typeface="Source Sans Pro"/>
                          <a:cs typeface="Roboto"/>
                        </a:rPr>
                        <a:t>Deformity or crepitus of the bone</a:t>
                      </a:r>
                    </a:p>
                    <a:p>
                      <a:pPr marL="342900" lvl="0" indent="-342900">
                        <a:buFont typeface="Arial" charset="0"/>
                        <a:buChar char="•"/>
                      </a:pPr>
                      <a:r>
                        <a:rPr lang="en-US" sz="2400">
                          <a:latin typeface="Atkinson Hyperlegible" pitchFamily="2" charset="0"/>
                          <a:ea typeface="Source Sans Pro"/>
                          <a:cs typeface="Roboto"/>
                        </a:rPr>
                        <a:t>Absent pulses beyond the fracture</a:t>
                      </a:r>
                    </a:p>
                    <a:p>
                      <a:pPr marL="342900" lvl="0" indent="-342900">
                        <a:buFont typeface="Arial" charset="0"/>
                        <a:buChar char="•"/>
                      </a:pPr>
                      <a:r>
                        <a:rPr lang="en-US" sz="2400">
                          <a:latin typeface="Atkinson Hyperlegible" pitchFamily="2" charset="0"/>
                          <a:ea typeface="Source Sans Pro"/>
                          <a:cs typeface="Roboto"/>
                        </a:rPr>
                        <a:t>Capillary refill time of greater than 3 seconds beyond fracture</a:t>
                      </a:r>
                    </a:p>
                    <a:p>
                      <a:pPr marL="342900" lvl="0" indent="-342900">
                        <a:buFont typeface="Arial" charset="0"/>
                        <a:buChar char="•"/>
                      </a:pPr>
                      <a:r>
                        <a:rPr lang="en-US" sz="2400">
                          <a:latin typeface="Atkinson Hyperlegible" pitchFamily="2" charset="0"/>
                          <a:ea typeface="Source Sans Pro"/>
                          <a:cs typeface="Roboto"/>
                        </a:rPr>
                        <a:t>Cold extremities with blue or gray coloration of skin beyond the fracture </a:t>
                      </a:r>
                    </a:p>
                    <a:p>
                      <a:pPr marL="0" marR="0" lvl="0" indent="0" algn="l" rtl="0">
                        <a:lnSpc>
                          <a:spcPct val="100000"/>
                        </a:lnSpc>
                        <a:spcBef>
                          <a:spcPts val="0"/>
                        </a:spcBef>
                        <a:spcAft>
                          <a:spcPts val="0"/>
                        </a:spcAft>
                        <a:buClr>
                          <a:schemeClr val="dk1"/>
                        </a:buClr>
                        <a:buSzPts val="1800"/>
                        <a:buFont typeface="Arial"/>
                        <a:buNone/>
                      </a:pPr>
                      <a:endParaRPr lang="en-GB" sz="2400" u="none" strike="noStrike" cap="none">
                        <a:solidFill>
                          <a:schemeClr val="tx1"/>
                        </a:solidFill>
                        <a:latin typeface="Atkinson Hyperlegible" pitchFamily="2" charset="0"/>
                      </a:endParaRPr>
                    </a:p>
                    <a:p>
                      <a:pPr marL="0" marR="0" lvl="0" indent="0" algn="l" rtl="0">
                        <a:lnSpc>
                          <a:spcPct val="100000"/>
                        </a:lnSpc>
                        <a:spcBef>
                          <a:spcPts val="0"/>
                        </a:spcBef>
                        <a:spcAft>
                          <a:spcPts val="0"/>
                        </a:spcAft>
                        <a:buClr>
                          <a:srgbClr val="000000"/>
                        </a:buClr>
                        <a:buSzPts val="1800"/>
                        <a:buFont typeface="Arial"/>
                        <a:buNone/>
                      </a:pPr>
                      <a:endParaRPr lang="en-NZ" sz="2400" u="none" strike="noStrike" cap="none">
                        <a:solidFill>
                          <a:schemeClr val="tx1"/>
                        </a:solidFill>
                        <a:latin typeface="Atkinson Hyperlegible" pitchFamily="2" charset="0"/>
                      </a:endParaRPr>
                    </a:p>
                    <a:p>
                      <a:pPr marL="0" marR="0" lvl="0" indent="0" algn="l" rtl="0">
                        <a:lnSpc>
                          <a:spcPct val="100000"/>
                        </a:lnSpc>
                        <a:spcBef>
                          <a:spcPts val="0"/>
                        </a:spcBef>
                        <a:spcAft>
                          <a:spcPts val="0"/>
                        </a:spcAft>
                        <a:buClr>
                          <a:srgbClr val="000000"/>
                        </a:buClr>
                        <a:buSzPts val="1800"/>
                        <a:buFont typeface="Arial"/>
                        <a:buNone/>
                      </a:pPr>
                      <a:endParaRPr sz="2400" u="none" strike="noStrike" cap="none">
                        <a:solidFill>
                          <a:schemeClr val="tx1"/>
                        </a:solidFill>
                        <a:latin typeface="Atkinson Hyperlegible" pitchFamily="2" charset="0"/>
                      </a:endParaRPr>
                    </a:p>
                  </a:txBody>
                  <a:tcPr marL="91450" marR="91450" marT="45725" marB="45725"/>
                </a:tc>
                <a:tc>
                  <a:txBody>
                    <a:bodyPr/>
                    <a:lstStyle/>
                    <a:p>
                      <a:pPr marL="285750" marR="0" lvl="0" indent="-285750" algn="l" defTabSz="914400" rtl="0" eaLnBrk="1" fontAlgn="auto" latinLnBrk="0" hangingPunct="1">
                        <a:lnSpc>
                          <a:spcPct val="100000"/>
                        </a:lnSpc>
                        <a:spcBef>
                          <a:spcPts val="0"/>
                        </a:spcBef>
                        <a:spcAft>
                          <a:spcPts val="0"/>
                        </a:spcAft>
                        <a:buClr>
                          <a:schemeClr val="dk1"/>
                        </a:buClr>
                        <a:buSzPts val="1800"/>
                        <a:buFont typeface="Arial"/>
                        <a:buChar char="•"/>
                        <a:tabLst/>
                        <a:defRPr/>
                      </a:pPr>
                      <a:r>
                        <a:rPr lang="en-US" sz="2400">
                          <a:solidFill>
                            <a:schemeClr val="tx1"/>
                          </a:solidFill>
                          <a:latin typeface="Atkinson Hyperlegible" pitchFamily="2" charset="0"/>
                          <a:ea typeface="Source Sans Pro"/>
                          <a:cs typeface="Roboto"/>
                        </a:rPr>
                        <a:t>If weak pulses or poor perfusion </a:t>
                      </a:r>
                      <a:r>
                        <a:rPr lang="en-US" sz="2400">
                          <a:solidFill>
                            <a:schemeClr val="tx1"/>
                          </a:solidFill>
                          <a:latin typeface="Atkinson Hyperlegible" pitchFamily="2" charset="0"/>
                          <a:ea typeface="Source Sans Pro"/>
                          <a:cs typeface="Roboto"/>
                          <a:sym typeface="Wingdings" panose="05000000000000000000" pitchFamily="2" charset="2"/>
                        </a:rPr>
                        <a:t>consider vascular injury and </a:t>
                      </a:r>
                      <a:r>
                        <a:rPr lang="en-US" sz="2400" b="0">
                          <a:solidFill>
                            <a:schemeClr val="tx1"/>
                          </a:solidFill>
                          <a:latin typeface="Atkinson Hyperlegible" pitchFamily="2" charset="0"/>
                          <a:ea typeface="Source Sans Pro"/>
                          <a:cs typeface="Roboto"/>
                        </a:rPr>
                        <a:t>REDUCE</a:t>
                      </a:r>
                      <a:r>
                        <a:rPr lang="en-GB" sz="2400" u="none" strike="noStrike" cap="none">
                          <a:solidFill>
                            <a:schemeClr val="tx1"/>
                          </a:solidFill>
                          <a:latin typeface="Atkinson Hyperlegible" pitchFamily="2" charset="0"/>
                        </a:rPr>
                        <a:t> the fracture immediately and apply a splint. </a:t>
                      </a:r>
                    </a:p>
                    <a:p>
                      <a:pPr marL="285750" marR="0" lvl="0" indent="-285750" algn="l" defTabSz="914400" rtl="0" eaLnBrk="1" fontAlgn="auto" latinLnBrk="0" hangingPunct="1">
                        <a:lnSpc>
                          <a:spcPct val="100000"/>
                        </a:lnSpc>
                        <a:spcBef>
                          <a:spcPts val="0"/>
                        </a:spcBef>
                        <a:spcAft>
                          <a:spcPts val="0"/>
                        </a:spcAft>
                        <a:buClr>
                          <a:schemeClr val="dk1"/>
                        </a:buClr>
                        <a:buSzPts val="1800"/>
                        <a:buFont typeface="Arial"/>
                        <a:buChar char="•"/>
                        <a:tabLst/>
                        <a:defRPr/>
                      </a:pPr>
                      <a:r>
                        <a:rPr lang="en-US" sz="2400">
                          <a:solidFill>
                            <a:schemeClr val="tx1"/>
                          </a:solidFill>
                          <a:latin typeface="Atkinson Hyperlegible" pitchFamily="2" charset="0"/>
                          <a:ea typeface="Source Sans Pro"/>
                          <a:cs typeface="Roboto"/>
                        </a:rPr>
                        <a:t>Always </a:t>
                      </a:r>
                      <a:r>
                        <a:rPr lang="en-US" sz="2400" b="0">
                          <a:solidFill>
                            <a:schemeClr val="accent2"/>
                          </a:solidFill>
                          <a:latin typeface="Atkinson Hyperlegible" pitchFamily="2" charset="0"/>
                          <a:ea typeface="Source Sans Pro"/>
                          <a:cs typeface="Roboto"/>
                        </a:rPr>
                        <a:t>check</a:t>
                      </a:r>
                      <a:r>
                        <a:rPr lang="en-US" sz="2400" b="1">
                          <a:solidFill>
                            <a:schemeClr val="accent2"/>
                          </a:solidFill>
                          <a:latin typeface="Atkinson Hyperlegible" pitchFamily="2" charset="0"/>
                          <a:ea typeface="Source Sans Pro"/>
                          <a:cs typeface="Roboto"/>
                        </a:rPr>
                        <a:t> </a:t>
                      </a:r>
                      <a:r>
                        <a:rPr lang="en-US" sz="2400">
                          <a:solidFill>
                            <a:schemeClr val="accent2"/>
                          </a:solidFill>
                          <a:latin typeface="Atkinson Hyperlegible" pitchFamily="2" charset="0"/>
                          <a:ea typeface="Source Sans Pro"/>
                          <a:cs typeface="Roboto"/>
                        </a:rPr>
                        <a:t>pulses, capillary refill and sensation</a:t>
                      </a:r>
                      <a:r>
                        <a:rPr lang="en-US" sz="2400">
                          <a:solidFill>
                            <a:schemeClr val="tx1"/>
                          </a:solidFill>
                          <a:latin typeface="Atkinson Hyperlegible" pitchFamily="2" charset="0"/>
                          <a:ea typeface="Source Sans Pro"/>
                          <a:cs typeface="Roboto"/>
                        </a:rPr>
                        <a:t> before </a:t>
                      </a:r>
                      <a:r>
                        <a:rPr lang="en-US" sz="2400" b="0" u="sng">
                          <a:solidFill>
                            <a:schemeClr val="tx1"/>
                          </a:solidFill>
                          <a:latin typeface="Atkinson Hyperlegible" pitchFamily="2" charset="0"/>
                          <a:ea typeface="Source Sans Pro"/>
                          <a:cs typeface="Roboto"/>
                        </a:rPr>
                        <a:t>and</a:t>
                      </a:r>
                      <a:r>
                        <a:rPr lang="en-US" sz="2400" b="1" u="none">
                          <a:solidFill>
                            <a:schemeClr val="tx1"/>
                          </a:solidFill>
                          <a:latin typeface="Atkinson Hyperlegible" pitchFamily="2" charset="0"/>
                          <a:ea typeface="Source Sans Pro"/>
                          <a:cs typeface="Roboto"/>
                        </a:rPr>
                        <a:t> </a:t>
                      </a:r>
                      <a:r>
                        <a:rPr lang="en-US" sz="2400">
                          <a:solidFill>
                            <a:schemeClr val="tx1"/>
                          </a:solidFill>
                          <a:latin typeface="Atkinson Hyperlegible" pitchFamily="2" charset="0"/>
                          <a:ea typeface="Source Sans Pro"/>
                          <a:cs typeface="Roboto"/>
                        </a:rPr>
                        <a:t>after any reduction </a:t>
                      </a:r>
                    </a:p>
                    <a:p>
                      <a:pPr marL="285750" marR="0" lvl="0" indent="-285750" algn="l" defTabSz="914400" rtl="0" eaLnBrk="1" fontAlgn="auto" latinLnBrk="0" hangingPunct="1">
                        <a:lnSpc>
                          <a:spcPct val="100000"/>
                        </a:lnSpc>
                        <a:spcBef>
                          <a:spcPts val="0"/>
                        </a:spcBef>
                        <a:spcAft>
                          <a:spcPts val="0"/>
                        </a:spcAft>
                        <a:buClr>
                          <a:schemeClr val="dk1"/>
                        </a:buClr>
                        <a:buSzPts val="1800"/>
                        <a:buFont typeface="Arial"/>
                        <a:buChar char="•"/>
                        <a:tabLst/>
                        <a:defRPr/>
                      </a:pPr>
                      <a:r>
                        <a:rPr lang="en-GB" sz="2400"/>
                        <a:t>Give PAIN RELIEF.</a:t>
                      </a:r>
                    </a:p>
                    <a:p>
                      <a:pPr marL="285750" marR="0" lvl="0" indent="-285750" algn="l" defTabSz="914400" rtl="0" eaLnBrk="1" fontAlgn="auto" latinLnBrk="0" hangingPunct="1">
                        <a:lnSpc>
                          <a:spcPct val="100000"/>
                        </a:lnSpc>
                        <a:spcBef>
                          <a:spcPts val="0"/>
                        </a:spcBef>
                        <a:spcAft>
                          <a:spcPts val="0"/>
                        </a:spcAft>
                        <a:buClr>
                          <a:schemeClr val="dk1"/>
                        </a:buClr>
                        <a:buSzPts val="1800"/>
                        <a:buFont typeface="Arial"/>
                        <a:buChar char="•"/>
                        <a:tabLst/>
                        <a:defRPr/>
                      </a:pPr>
                      <a:r>
                        <a:rPr lang="en-GB" sz="2400" u="none" strike="noStrike" cap="none">
                          <a:solidFill>
                            <a:schemeClr val="tx1"/>
                          </a:solidFill>
                          <a:latin typeface="Atkinson Hyperlegible" pitchFamily="2" charset="0"/>
                        </a:rPr>
                        <a:t>Plan for rapid HANDOVER/TRANSFER to a surgeon.</a:t>
                      </a:r>
                    </a:p>
                  </a:txBody>
                  <a:tcPr marL="91450" marR="91450" marT="45725" marB="45725"/>
                </a:tc>
                <a:extLst>
                  <a:ext uri="{0D108BD9-81ED-4DB2-BD59-A6C34878D82A}">
                    <a16:rowId xmlns:a16="http://schemas.microsoft.com/office/drawing/2014/main" val="10003"/>
                  </a:ext>
                </a:extLst>
              </a:tr>
            </a:tbl>
          </a:graphicData>
        </a:graphic>
      </p:graphicFrame>
      <p:pic>
        <p:nvPicPr>
          <p:cNvPr id="2" name="Picture 3" descr="A picture containing text, clipart&#10;&#10;Description automatically generated">
            <a:extLst>
              <a:ext uri="{FF2B5EF4-FFF2-40B4-BE49-F238E27FC236}">
                <a16:creationId xmlns:a16="http://schemas.microsoft.com/office/drawing/2014/main" id="{BFDBAB6D-F5AC-5E2A-926E-EC0907BC58EC}"/>
              </a:ext>
            </a:extLst>
          </p:cNvPr>
          <p:cNvPicPr>
            <a:picLocks noChangeAspect="1"/>
          </p:cNvPicPr>
          <p:nvPr/>
        </p:nvPicPr>
        <p:blipFill>
          <a:blip r:embed="rId3"/>
          <a:stretch>
            <a:fillRect/>
          </a:stretch>
        </p:blipFill>
        <p:spPr>
          <a:xfrm>
            <a:off x="3373286" y="3700809"/>
            <a:ext cx="2574906" cy="1797563"/>
          </a:xfrm>
          <a:prstGeom prst="rect">
            <a:avLst/>
          </a:prstGeom>
        </p:spPr>
      </p:pic>
      <p:sp>
        <p:nvSpPr>
          <p:cNvPr id="5" name="TextBox 4">
            <a:extLst>
              <a:ext uri="{FF2B5EF4-FFF2-40B4-BE49-F238E27FC236}">
                <a16:creationId xmlns:a16="http://schemas.microsoft.com/office/drawing/2014/main" id="{000650BC-142E-3A43-612C-9C91FC598A0E}"/>
              </a:ext>
            </a:extLst>
          </p:cNvPr>
          <p:cNvSpPr txBox="1"/>
          <p:nvPr/>
        </p:nvSpPr>
        <p:spPr>
          <a:xfrm>
            <a:off x="775855" y="5903662"/>
            <a:ext cx="10806545" cy="830997"/>
          </a:xfrm>
          <a:prstGeom prst="rect">
            <a:avLst/>
          </a:prstGeom>
          <a:noFill/>
        </p:spPr>
        <p:txBody>
          <a:bodyPr wrap="square">
            <a:spAutoFit/>
          </a:bodyPr>
          <a:lstStyle/>
          <a:p>
            <a:pPr marL="0" marR="0" lvl="0" indent="0" algn="ctr" rtl="0">
              <a:lnSpc>
                <a:spcPct val="100000"/>
              </a:lnSpc>
              <a:spcBef>
                <a:spcPts val="0"/>
              </a:spcBef>
              <a:spcAft>
                <a:spcPts val="0"/>
              </a:spcAft>
              <a:buClr>
                <a:schemeClr val="dk1"/>
              </a:buClr>
              <a:buSzPts val="1800"/>
              <a:buFont typeface="Arial"/>
              <a:buNone/>
            </a:pPr>
            <a:r>
              <a:rPr lang="en-GB" sz="2400" u="none" strike="noStrike" cap="none">
                <a:solidFill>
                  <a:schemeClr val="accent2"/>
                </a:solidFill>
                <a:latin typeface="Atkinson Hyperlegible" pitchFamily="2" charset="0"/>
              </a:rPr>
              <a:t>Consider compartment syndrome. Danger signs include severe pain, tight skin, loss of sensation and loss of pulses. Refer urgently! </a:t>
            </a:r>
          </a:p>
        </p:txBody>
      </p:sp>
    </p:spTree>
    <p:extLst>
      <p:ext uri="{BB962C8B-B14F-4D97-AF65-F5344CB8AC3E}">
        <p14:creationId xmlns:p14="http://schemas.microsoft.com/office/powerpoint/2010/main" val="3843493960"/>
      </p:ext>
    </p:extLst>
  </p:cSld>
  <p:clrMapOvr>
    <a:masterClrMapping/>
  </p:clrMapOvr>
  <mc:AlternateContent xmlns:mc="http://schemas.openxmlformats.org/markup-compatibility/2006" xmlns:p14="http://schemas.microsoft.com/office/powerpoint/2010/main">
    <mc:Choice Requires="p14">
      <p:transition spd="slow" p14:dur="2000" advTm="62075"/>
    </mc:Choice>
    <mc:Fallback xmlns="">
      <p:transition spd="slow" advTm="6207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9"/>
          <p:cNvSpPr txBox="1">
            <a:spLocks noGrp="1"/>
          </p:cNvSpPr>
          <p:nvPr>
            <p:ph type="title"/>
          </p:nvPr>
        </p:nvSpPr>
        <p:spPr>
          <a:xfrm>
            <a:off x="374937" y="14024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en-US">
                <a:solidFill>
                  <a:schemeClr val="accent1">
                    <a:lumMod val="50000"/>
                  </a:schemeClr>
                </a:solidFill>
                <a:latin typeface="Atkinson Hyperlegible" pitchFamily="2" charset="0"/>
              </a:rPr>
              <a:t>Injury to gas filled organs</a:t>
            </a:r>
            <a:endParaRPr>
              <a:solidFill>
                <a:schemeClr val="accent1">
                  <a:lumMod val="50000"/>
                </a:schemeClr>
              </a:solidFill>
              <a:latin typeface="Atkinson Hyperlegible" pitchFamily="2" charset="0"/>
            </a:endParaRPr>
          </a:p>
        </p:txBody>
      </p:sp>
      <p:graphicFrame>
        <p:nvGraphicFramePr>
          <p:cNvPr id="150" name="Google Shape;150;p9"/>
          <p:cNvGraphicFramePr/>
          <p:nvPr>
            <p:extLst>
              <p:ext uri="{D42A27DB-BD31-4B8C-83A1-F6EECF244321}">
                <p14:modId xmlns:p14="http://schemas.microsoft.com/office/powerpoint/2010/main" val="2338465940"/>
              </p:ext>
            </p:extLst>
          </p:nvPr>
        </p:nvGraphicFramePr>
        <p:xfrm>
          <a:off x="223932" y="1465809"/>
          <a:ext cx="11744136" cy="5303540"/>
        </p:xfrm>
        <a:graphic>
          <a:graphicData uri="http://schemas.openxmlformats.org/drawingml/2006/table">
            <a:tbl>
              <a:tblPr firstRow="1" bandRow="1"/>
              <a:tblGrid>
                <a:gridCol w="3444693">
                  <a:extLst>
                    <a:ext uri="{9D8B030D-6E8A-4147-A177-3AD203B41FA5}">
                      <a16:colId xmlns:a16="http://schemas.microsoft.com/office/drawing/2014/main" val="20000"/>
                    </a:ext>
                  </a:extLst>
                </a:gridCol>
                <a:gridCol w="8299443">
                  <a:extLst>
                    <a:ext uri="{9D8B030D-6E8A-4147-A177-3AD203B41FA5}">
                      <a16:colId xmlns:a16="http://schemas.microsoft.com/office/drawing/2014/main" val="20001"/>
                    </a:ext>
                  </a:extLst>
                </a:gridCol>
              </a:tblGrid>
              <a:tr h="376727">
                <a:tc>
                  <a:txBody>
                    <a:bodyPr/>
                    <a:lstStyle/>
                    <a:p>
                      <a:pPr marL="0" marR="0" lvl="0" indent="0" algn="l" rtl="0">
                        <a:lnSpc>
                          <a:spcPct val="100000"/>
                        </a:lnSpc>
                        <a:spcBef>
                          <a:spcPts val="0"/>
                        </a:spcBef>
                        <a:spcAft>
                          <a:spcPts val="0"/>
                        </a:spcAft>
                        <a:buClr>
                          <a:srgbClr val="000000"/>
                        </a:buClr>
                        <a:buSzPts val="1800"/>
                        <a:buFont typeface="Arial"/>
                        <a:buNone/>
                      </a:pPr>
                      <a:r>
                        <a:rPr lang="en-US" sz="2400" b="1" u="none" strike="noStrike" cap="none" dirty="0">
                          <a:latin typeface="Atkinson Hyperlegible"/>
                        </a:rPr>
                        <a:t>Signs and symptoms</a:t>
                      </a:r>
                      <a:endParaRPr sz="2400" b="1" u="none" strike="noStrike" cap="none" dirty="0">
                        <a:latin typeface="Atkinson Hyperlegible"/>
                      </a:endParaRPr>
                    </a:p>
                  </a:txBody>
                  <a:tcPr marL="91450" marR="91450" marT="45725" marB="45725">
                    <a:solidFill>
                      <a:schemeClr val="accent1">
                        <a:lumMod val="20000"/>
                        <a:lumOff val="80000"/>
                      </a:schemeClr>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2400" b="1" u="none" strike="noStrike" cap="none" dirty="0">
                          <a:latin typeface="Atkinson Hyperlegible"/>
                        </a:rPr>
                        <a:t>Management</a:t>
                      </a:r>
                      <a:endParaRPr sz="2400" b="1" u="none" strike="noStrike" cap="none" dirty="0">
                        <a:latin typeface="Atkinson Hyperlegible"/>
                      </a:endParaRPr>
                    </a:p>
                  </a:txBody>
                  <a:tcPr marL="91450" marR="91450" marT="45725" marB="45725">
                    <a:solidFill>
                      <a:schemeClr val="accent1">
                        <a:lumMod val="20000"/>
                        <a:lumOff val="80000"/>
                      </a:schemeClr>
                    </a:solidFill>
                  </a:tcPr>
                </a:tc>
                <a:extLst>
                  <a:ext uri="{0D108BD9-81ED-4DB2-BD59-A6C34878D82A}">
                    <a16:rowId xmlns:a16="http://schemas.microsoft.com/office/drawing/2014/main" val="10000"/>
                  </a:ext>
                </a:extLst>
              </a:tr>
              <a:tr h="4294603">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2400" dirty="0">
                          <a:latin typeface="Atkinson Hyperlegible"/>
                        </a:rPr>
                        <a:t>Injuries can occur to gas-filled organs: lung, stomach and bowel</a:t>
                      </a:r>
                    </a:p>
                    <a:p>
                      <a:pPr marL="342900" marR="0" lvl="0" indent="-342900" algn="l" defTabSz="914400" rtl="0" eaLnBrk="1" fontAlgn="auto" latinLnBrk="0" hangingPunct="1">
                        <a:lnSpc>
                          <a:spcPct val="100000"/>
                        </a:lnSpc>
                        <a:spcBef>
                          <a:spcPts val="0"/>
                        </a:spcBef>
                        <a:spcAft>
                          <a:spcPts val="0"/>
                        </a:spcAft>
                        <a:buClr>
                          <a:srgbClr val="000000"/>
                        </a:buClr>
                        <a:buSzPts val="1800"/>
                        <a:buFont typeface="Arial" panose="020B0604020202020204" pitchFamily="34" charset="0"/>
                        <a:buChar char="•"/>
                        <a:tabLst/>
                        <a:defRPr/>
                      </a:pPr>
                      <a:r>
                        <a:rPr lang="en-US" sz="2400" dirty="0">
                          <a:latin typeface="Atkinson Hyperlegible"/>
                        </a:rPr>
                        <a:t>Presents with difficulty in breathing, shock and gastrointestinal symptoms</a:t>
                      </a:r>
                    </a:p>
                    <a:p>
                      <a:pPr marL="0" marR="0" lvl="0" indent="0" algn="l">
                        <a:spcBef>
                          <a:spcPts val="0"/>
                        </a:spcBef>
                        <a:spcAft>
                          <a:spcPts val="0"/>
                        </a:spcAft>
                        <a:buClr>
                          <a:srgbClr val="000000"/>
                        </a:buClr>
                        <a:buNone/>
                      </a:pPr>
                      <a:endParaRPr lang="en-GB" sz="2400" b="0" i="0" u="none" strike="noStrike" cap="none" noProof="0" dirty="0">
                        <a:solidFill>
                          <a:schemeClr val="accent2"/>
                        </a:solidFill>
                        <a:latin typeface="Atkinson Hyperlegible"/>
                      </a:endParaRPr>
                    </a:p>
                    <a:p>
                      <a:pPr marL="0" marR="0" lvl="0" indent="0" algn="l">
                        <a:spcBef>
                          <a:spcPts val="0"/>
                        </a:spcBef>
                        <a:spcAft>
                          <a:spcPts val="0"/>
                        </a:spcAft>
                        <a:buNone/>
                      </a:pPr>
                      <a:r>
                        <a:rPr lang="en-GB" sz="2400" b="0" i="0" u="none" strike="noStrike" cap="none" noProof="0" dirty="0">
                          <a:solidFill>
                            <a:schemeClr val="accent2"/>
                          </a:solidFill>
                          <a:latin typeface="Atkinson Hyperlegible"/>
                        </a:rPr>
                        <a:t>Beware delayed presentation of bowel perforation!</a:t>
                      </a:r>
                      <a:endParaRPr lang="en-GB" sz="2400" b="0" i="0" u="none" strike="noStrike" cap="none" noProof="0" dirty="0">
                        <a:solidFill>
                          <a:srgbClr val="ED7D31"/>
                        </a:solidFill>
                        <a:latin typeface="Atkinson Hyperlegible"/>
                      </a:endParaRPr>
                    </a:p>
                    <a:p>
                      <a:pPr marL="0" marR="0" lvl="0" indent="0" algn="l">
                        <a:lnSpc>
                          <a:spcPct val="100000"/>
                        </a:lnSpc>
                        <a:spcBef>
                          <a:spcPts val="0"/>
                        </a:spcBef>
                        <a:spcAft>
                          <a:spcPts val="0"/>
                        </a:spcAft>
                        <a:buSzPts val="1800"/>
                        <a:buFont typeface="Arial"/>
                        <a:buNone/>
                      </a:pPr>
                      <a:endParaRPr sz="2400" u="none" strike="noStrike" cap="none" dirty="0">
                        <a:solidFill>
                          <a:schemeClr val="tx1"/>
                        </a:solidFill>
                        <a:latin typeface="Atkinson Hyperlegible"/>
                      </a:endParaRPr>
                    </a:p>
                  </a:txBody>
                  <a:tcPr marL="91450" marR="91450" marT="45725" marB="45725"/>
                </a:tc>
                <a:tc>
                  <a:txBody>
                    <a:bodyPr/>
                    <a:lstStyle/>
                    <a:p>
                      <a:pPr marL="342900" marR="0" lvl="0" indent="-342900" algn="l" defTabSz="914400" rtl="0" eaLnBrk="1" fontAlgn="auto" latinLnBrk="0" hangingPunct="1">
                        <a:lnSpc>
                          <a:spcPct val="100000"/>
                        </a:lnSpc>
                        <a:spcBef>
                          <a:spcPts val="0"/>
                        </a:spcBef>
                        <a:spcAft>
                          <a:spcPts val="0"/>
                        </a:spcAft>
                        <a:buClr>
                          <a:schemeClr val="dk1"/>
                        </a:buClr>
                        <a:buSzPts val="2000"/>
                        <a:buFont typeface="Arial"/>
                        <a:buChar char="•"/>
                        <a:tabLst/>
                        <a:defRPr/>
                      </a:pPr>
                      <a:r>
                        <a:rPr lang="en-GB" sz="2400" dirty="0">
                          <a:latin typeface="Atkinson Hyperlegible"/>
                        </a:rPr>
                        <a:t>If there is difficulty breathing​ </a:t>
                      </a:r>
                      <a:r>
                        <a:rPr lang="en-GB" sz="2400" dirty="0">
                          <a:latin typeface="Atkinson Hyperlegible"/>
                          <a:sym typeface="Wingdings" panose="05000000000000000000" pitchFamily="2" charset="2"/>
                        </a:rPr>
                        <a:t> give OXYGEN.</a:t>
                      </a:r>
                      <a:endParaRPr lang="en-GB" sz="2400" dirty="0">
                        <a:latin typeface="Atkinson Hyperlegible"/>
                      </a:endParaRPr>
                    </a:p>
                    <a:p>
                      <a:pPr marL="342900" marR="0" lvl="0" indent="-342900" algn="l" rtl="0">
                        <a:spcBef>
                          <a:spcPts val="0"/>
                        </a:spcBef>
                        <a:spcAft>
                          <a:spcPts val="0"/>
                        </a:spcAft>
                        <a:buClr>
                          <a:schemeClr val="dk1"/>
                        </a:buClr>
                        <a:buSzPts val="2000"/>
                        <a:buFont typeface="Arial"/>
                        <a:buChar char="•"/>
                      </a:pPr>
                      <a:r>
                        <a:rPr lang="en-GB" sz="2400" dirty="0">
                          <a:latin typeface="Atkinson Hyperlegible"/>
                        </a:rPr>
                        <a:t>If suspected tension pneumothorax </a:t>
                      </a:r>
                      <a:r>
                        <a:rPr lang="en-GB" sz="2400" dirty="0">
                          <a:latin typeface="Atkinson Hyperlegible"/>
                          <a:sym typeface="Wingdings" panose="05000000000000000000" pitchFamily="2" charset="2"/>
                        </a:rPr>
                        <a:t> perform NEEDLE DECOMPRESSION and HANDOVER/TRANSFER for chest tube.</a:t>
                      </a:r>
                      <a:endParaRPr lang="en-GB" sz="2400" dirty="0">
                        <a:latin typeface="Atkinson Hyperlegible"/>
                      </a:endParaRPr>
                    </a:p>
                    <a:p>
                      <a:pPr marL="342900" marR="0" lvl="0" indent="-342900" algn="l" defTabSz="914400" rtl="0" eaLnBrk="1" fontAlgn="auto" latinLnBrk="0" hangingPunct="1">
                        <a:lnSpc>
                          <a:spcPct val="100000"/>
                        </a:lnSpc>
                        <a:spcBef>
                          <a:spcPts val="0"/>
                        </a:spcBef>
                        <a:spcAft>
                          <a:spcPts val="0"/>
                        </a:spcAft>
                        <a:buClr>
                          <a:schemeClr val="dk1"/>
                        </a:buClr>
                        <a:buSzPts val="2000"/>
                        <a:buFont typeface="Arial"/>
                        <a:buChar char="•"/>
                        <a:tabLst/>
                        <a:defRPr/>
                      </a:pPr>
                      <a:r>
                        <a:rPr lang="en-GB" sz="2400" dirty="0">
                          <a:latin typeface="Atkinson Hyperlegible"/>
                        </a:rPr>
                        <a:t>If signs of SHOCK </a:t>
                      </a:r>
                      <a:r>
                        <a:rPr lang="en-GB" sz="2400">
                          <a:latin typeface="Atkinson Hyperlegible"/>
                          <a:sym typeface="Wingdings" panose="05000000000000000000" pitchFamily="2" charset="2"/>
                        </a:rPr>
                        <a:t> </a:t>
                      </a:r>
                      <a:r>
                        <a:rPr lang="en-GB" sz="2400">
                          <a:latin typeface="Atkinson Hyperlegible"/>
                        </a:rPr>
                        <a:t>give </a:t>
                      </a:r>
                      <a:r>
                        <a:rPr lang="en-GB" sz="2400" dirty="0">
                          <a:latin typeface="Atkinson Hyperlegible"/>
                        </a:rPr>
                        <a:t>IV FLUIDS.</a:t>
                      </a:r>
                    </a:p>
                    <a:p>
                      <a:pPr marL="342900" marR="0" lvl="0" indent="-342900" algn="l" rtl="0">
                        <a:spcBef>
                          <a:spcPts val="0"/>
                        </a:spcBef>
                        <a:spcAft>
                          <a:spcPts val="0"/>
                        </a:spcAft>
                        <a:buClr>
                          <a:schemeClr val="dk1"/>
                        </a:buClr>
                        <a:buSzPts val="2000"/>
                        <a:buFont typeface="Arial"/>
                        <a:buChar char="•"/>
                      </a:pPr>
                      <a:r>
                        <a:rPr lang="en-GB" sz="2400" dirty="0">
                          <a:latin typeface="Atkinson Hyperlegible"/>
                        </a:rPr>
                        <a:t>Give PAIN RELIEF.</a:t>
                      </a:r>
                    </a:p>
                    <a:p>
                      <a:pPr marL="342900" marR="0" lvl="0" indent="-342900" algn="l" rtl="0">
                        <a:spcBef>
                          <a:spcPts val="0"/>
                        </a:spcBef>
                        <a:spcAft>
                          <a:spcPts val="0"/>
                        </a:spcAft>
                        <a:buClr>
                          <a:schemeClr val="dk1"/>
                        </a:buClr>
                        <a:buSzPts val="2000"/>
                        <a:buFont typeface="Arial"/>
                        <a:buChar char="•"/>
                      </a:pPr>
                      <a:endParaRPr lang="en-GB" sz="2400" dirty="0">
                        <a:latin typeface="Atkinson Hyperlegible" pitchFamily="2" charset="0"/>
                      </a:endParaRPr>
                    </a:p>
                    <a:p>
                      <a:pPr marL="342900" marR="0" lvl="0" indent="-342900" algn="l" rtl="0">
                        <a:spcBef>
                          <a:spcPts val="0"/>
                        </a:spcBef>
                        <a:spcAft>
                          <a:spcPts val="0"/>
                        </a:spcAft>
                        <a:buClr>
                          <a:schemeClr val="dk1"/>
                        </a:buClr>
                        <a:buSzPts val="2000"/>
                        <a:buFont typeface="Arial"/>
                        <a:buChar char="•"/>
                      </a:pPr>
                      <a:r>
                        <a:rPr lang="en-GB" sz="2400" dirty="0">
                          <a:latin typeface="Atkinson Hyperlegible"/>
                        </a:rPr>
                        <a:t>If the patient has abdominal pain, nausea or vomiting, consider bowel perforation​</a:t>
                      </a:r>
                      <a:r>
                        <a:rPr lang="en-GB" sz="2400" u="none" strike="noStrike" cap="none" dirty="0">
                          <a:latin typeface="Atkinson Hyperlegible"/>
                        </a:rPr>
                        <a:t> </a:t>
                      </a:r>
                      <a:r>
                        <a:rPr lang="en-GB" sz="2400" u="none" strike="noStrike" cap="none" dirty="0">
                          <a:latin typeface="Atkinson Hyperlegible"/>
                          <a:sym typeface="Wingdings" panose="05000000000000000000" pitchFamily="2" charset="2"/>
                        </a:rPr>
                        <a:t> g</a:t>
                      </a:r>
                      <a:r>
                        <a:rPr lang="en-GB" sz="2400" u="none" strike="noStrike" cap="none" dirty="0">
                          <a:latin typeface="Atkinson Hyperlegible"/>
                        </a:rPr>
                        <a:t>ive IV FLUIDS​, ANTIBIOTICS and plan for rapid HANDOVER/TRANSFER for surgery. </a:t>
                      </a:r>
                      <a:endParaRPr lang="en-GB" sz="2400" dirty="0">
                        <a:latin typeface="Atkinson Hyperlegible"/>
                      </a:endParaRPr>
                    </a:p>
                  </a:txBody>
                  <a:tcPr marL="91450" marR="91450" marT="45725" marB="45725"/>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65731035"/>
      </p:ext>
    </p:extLst>
  </p:cSld>
  <p:clrMapOvr>
    <a:masterClrMapping/>
  </p:clrMapOvr>
  <mc:AlternateContent xmlns:mc="http://schemas.openxmlformats.org/markup-compatibility/2006" xmlns:p14="http://schemas.microsoft.com/office/powerpoint/2010/main">
    <mc:Choice Requires="p14">
      <p:transition spd="slow" p14:dur="2000" advTm="49895"/>
    </mc:Choice>
    <mc:Fallback xmlns="">
      <p:transition spd="slow" advTm="4989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9"/>
          <p:cNvSpPr txBox="1">
            <a:spLocks noGrp="1"/>
          </p:cNvSpPr>
          <p:nvPr>
            <p:ph type="title"/>
          </p:nvPr>
        </p:nvSpPr>
        <p:spPr>
          <a:xfrm>
            <a:off x="374937" y="14024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en-US">
                <a:solidFill>
                  <a:schemeClr val="accent1">
                    <a:lumMod val="50000"/>
                  </a:schemeClr>
                </a:solidFill>
                <a:latin typeface="Atkinson Hyperlegible" pitchFamily="2" charset="0"/>
              </a:rPr>
              <a:t>Rupture of solid organs</a:t>
            </a:r>
            <a:endParaRPr>
              <a:solidFill>
                <a:schemeClr val="accent1">
                  <a:lumMod val="50000"/>
                </a:schemeClr>
              </a:solidFill>
              <a:latin typeface="Atkinson Hyperlegible" pitchFamily="2" charset="0"/>
            </a:endParaRPr>
          </a:p>
        </p:txBody>
      </p:sp>
      <p:graphicFrame>
        <p:nvGraphicFramePr>
          <p:cNvPr id="150" name="Google Shape;150;p9"/>
          <p:cNvGraphicFramePr/>
          <p:nvPr>
            <p:extLst>
              <p:ext uri="{D42A27DB-BD31-4B8C-83A1-F6EECF244321}">
                <p14:modId xmlns:p14="http://schemas.microsoft.com/office/powerpoint/2010/main" val="501054660"/>
              </p:ext>
            </p:extLst>
          </p:nvPr>
        </p:nvGraphicFramePr>
        <p:xfrm>
          <a:off x="447862" y="1364833"/>
          <a:ext cx="11181285" cy="4206260"/>
        </p:xfrm>
        <a:graphic>
          <a:graphicData uri="http://schemas.openxmlformats.org/drawingml/2006/table">
            <a:tbl>
              <a:tblPr firstRow="1" bandRow="1"/>
              <a:tblGrid>
                <a:gridCol w="5249753">
                  <a:extLst>
                    <a:ext uri="{9D8B030D-6E8A-4147-A177-3AD203B41FA5}">
                      <a16:colId xmlns:a16="http://schemas.microsoft.com/office/drawing/2014/main" val="20001"/>
                    </a:ext>
                  </a:extLst>
                </a:gridCol>
                <a:gridCol w="5931532">
                  <a:extLst>
                    <a:ext uri="{9D8B030D-6E8A-4147-A177-3AD203B41FA5}">
                      <a16:colId xmlns:a16="http://schemas.microsoft.com/office/drawing/2014/main" val="895398315"/>
                    </a:ext>
                  </a:extLst>
                </a:gridCol>
              </a:tblGrid>
              <a:tr h="241523">
                <a:tc>
                  <a:txBody>
                    <a:bodyPr/>
                    <a:lstStyle/>
                    <a:p>
                      <a:pPr marL="0" marR="0" lvl="0" indent="0" algn="l" rtl="0">
                        <a:lnSpc>
                          <a:spcPct val="100000"/>
                        </a:lnSpc>
                        <a:spcBef>
                          <a:spcPts val="0"/>
                        </a:spcBef>
                        <a:spcAft>
                          <a:spcPts val="0"/>
                        </a:spcAft>
                        <a:buClr>
                          <a:srgbClr val="000000"/>
                        </a:buClr>
                        <a:buSzPts val="1800"/>
                        <a:buFont typeface="Arial"/>
                        <a:buNone/>
                      </a:pPr>
                      <a:r>
                        <a:rPr lang="en-NZ" sz="2400" b="1" u="none" strike="noStrike" cap="none" dirty="0">
                          <a:latin typeface="Atkinson Hyperlegible"/>
                        </a:rPr>
                        <a:t>Signs and symptoms</a:t>
                      </a:r>
                      <a:endParaRPr sz="2400" b="1" u="none" strike="noStrike" cap="none" dirty="0">
                        <a:latin typeface="Atkinson Hyperlegible"/>
                      </a:endParaRPr>
                    </a:p>
                  </a:txBody>
                  <a:tcPr marL="91450" marR="91450" marT="45725" marB="45725">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2400" b="1" u="none" strike="noStrike" cap="none" dirty="0">
                          <a:latin typeface="Atkinson Hyperlegible"/>
                        </a:rPr>
                        <a:t>Management</a:t>
                      </a:r>
                    </a:p>
                  </a:txBody>
                  <a:tcPr marL="91450" marR="91450" marT="45725" marB="45725">
                    <a:solidFill>
                      <a:schemeClr val="accent1">
                        <a:lumMod val="20000"/>
                        <a:lumOff val="80000"/>
                      </a:schemeClr>
                    </a:solidFill>
                  </a:tcPr>
                </a:tc>
                <a:extLst>
                  <a:ext uri="{0D108BD9-81ED-4DB2-BD59-A6C34878D82A}">
                    <a16:rowId xmlns:a16="http://schemas.microsoft.com/office/drawing/2014/main" val="10000"/>
                  </a:ext>
                </a:extLst>
              </a:tr>
              <a:tr h="926768">
                <a:tc>
                  <a:txBody>
                    <a:bodyPr/>
                    <a:lstStyle/>
                    <a:p>
                      <a:pPr marL="0" marR="0" lvl="0" indent="0" algn="l" defTabSz="914400" rtl="0" eaLnBrk="1" fontAlgn="auto" latinLnBrk="0" hangingPunct="1">
                        <a:lnSpc>
                          <a:spcPct val="100000"/>
                        </a:lnSpc>
                        <a:spcBef>
                          <a:spcPts val="0"/>
                        </a:spcBef>
                        <a:spcAft>
                          <a:spcPts val="0"/>
                        </a:spcAft>
                        <a:buClr>
                          <a:schemeClr val="dk1"/>
                        </a:buClr>
                        <a:buSzPts val="1600"/>
                        <a:buFont typeface="Arial" panose="020B0604020202020204" pitchFamily="34" charset="0"/>
                        <a:buNone/>
                        <a:tabLst/>
                        <a:defRPr/>
                      </a:pPr>
                      <a:r>
                        <a:rPr lang="en-GB" sz="2400" b="0" dirty="0">
                          <a:latin typeface="Atkinson Hyperlegible"/>
                        </a:rPr>
                        <a:t>Rupture of solid organs can occur in the liver, spleen, testes</a:t>
                      </a:r>
                      <a:endParaRPr lang="en-GB" sz="2400" dirty="0">
                        <a:latin typeface="Atkinson Hyperlegible"/>
                      </a:endParaRPr>
                    </a:p>
                    <a:p>
                      <a:pPr marL="342900" marR="0" lvl="0" indent="-342900" algn="l" rtl="0">
                        <a:spcBef>
                          <a:spcPts val="0"/>
                        </a:spcBef>
                        <a:spcAft>
                          <a:spcPts val="0"/>
                        </a:spcAft>
                        <a:buClr>
                          <a:schemeClr val="dk1"/>
                        </a:buClr>
                        <a:buSzPts val="1600"/>
                        <a:buFont typeface="Arial" panose="020B0604020202020204" pitchFamily="34" charset="0"/>
                        <a:buChar char="•"/>
                      </a:pPr>
                      <a:r>
                        <a:rPr lang="en-GB" sz="2400" dirty="0">
                          <a:solidFill>
                            <a:schemeClr val="tx1"/>
                          </a:solidFill>
                          <a:latin typeface="Atkinson Hyperlegible"/>
                        </a:rPr>
                        <a:t>Abdominal pain, tenderness and signs of internal bleeding / shock (liver, spleen)</a:t>
                      </a:r>
                    </a:p>
                    <a:p>
                      <a:pPr marL="342900" marR="0" lvl="0" indent="-342900" algn="l">
                        <a:spcBef>
                          <a:spcPts val="0"/>
                        </a:spcBef>
                        <a:spcAft>
                          <a:spcPts val="0"/>
                        </a:spcAft>
                        <a:buClr>
                          <a:srgbClr val="000000"/>
                        </a:buClr>
                        <a:buSzPts val="1600"/>
                        <a:buFont typeface="Arial" panose="020B0604020202020204" pitchFamily="34" charset="0"/>
                        <a:buChar char="•"/>
                      </a:pPr>
                      <a:r>
                        <a:rPr lang="en-GB" sz="2400" dirty="0">
                          <a:latin typeface="Atkinson Hyperlegible"/>
                        </a:rPr>
                        <a:t>Presents with abdominal pain, vomiting, testicular pain, or findings of acute abdomen </a:t>
                      </a:r>
                      <a:endParaRPr lang="en-GB" dirty="0">
                        <a:latin typeface="Atkinson Hyperlegible"/>
                      </a:endParaRPr>
                    </a:p>
                    <a:p>
                      <a:pPr marL="342900" marR="0" lvl="0" indent="-342900" algn="l" rtl="0">
                        <a:spcBef>
                          <a:spcPts val="0"/>
                        </a:spcBef>
                        <a:spcAft>
                          <a:spcPts val="0"/>
                        </a:spcAft>
                        <a:buClr>
                          <a:schemeClr val="dk1"/>
                        </a:buClr>
                        <a:buSzPts val="1600"/>
                        <a:buFont typeface="Arial" panose="020B0604020202020204" pitchFamily="34" charset="0"/>
                        <a:buChar char="•"/>
                      </a:pPr>
                      <a:r>
                        <a:rPr lang="en-GB" sz="2400" dirty="0">
                          <a:latin typeface="Atkinson Hyperlegible"/>
                        </a:rPr>
                        <a:t>More common in children</a:t>
                      </a:r>
                      <a:endParaRPr lang="en-GB" sz="2800" dirty="0">
                        <a:latin typeface="Atkinson Hyperlegible"/>
                      </a:endParaRPr>
                    </a:p>
                    <a:p>
                      <a:pPr marL="285750" marR="0" lvl="0" indent="-285750" algn="l" rtl="0">
                        <a:lnSpc>
                          <a:spcPct val="100000"/>
                        </a:lnSpc>
                        <a:spcBef>
                          <a:spcPts val="0"/>
                        </a:spcBef>
                        <a:spcAft>
                          <a:spcPts val="0"/>
                        </a:spcAft>
                        <a:buClr>
                          <a:schemeClr val="dk1"/>
                        </a:buClr>
                        <a:buSzPts val="1800"/>
                        <a:buFont typeface="Arial"/>
                        <a:buChar char="•"/>
                      </a:pPr>
                      <a:endParaRPr lang="en-GB" sz="2400">
                        <a:latin typeface="Atkinson Hyperlegible" pitchFamily="2" charset="0"/>
                      </a:endParaRPr>
                    </a:p>
                  </a:txBody>
                  <a:tcPr marL="91450" marR="91450" marT="45725" marB="45725"/>
                </a:tc>
                <a:tc>
                  <a:txBody>
                    <a:bodyPr/>
                    <a:lstStyle/>
                    <a:p>
                      <a:pPr marL="342900" marR="0" lvl="0" indent="-342900" algn="l" rtl="0">
                        <a:spcBef>
                          <a:spcPts val="0"/>
                        </a:spcBef>
                        <a:spcAft>
                          <a:spcPts val="0"/>
                        </a:spcAft>
                        <a:buFont typeface="Arial" panose="020B0604020202020204" pitchFamily="34" charset="0"/>
                        <a:buChar char="•"/>
                      </a:pPr>
                      <a:r>
                        <a:rPr lang="en-GB" sz="2400" dirty="0">
                          <a:latin typeface="Atkinson Hyperlegible"/>
                        </a:rPr>
                        <a:t>Maintain a high index of suspicion.</a:t>
                      </a:r>
                    </a:p>
                    <a:p>
                      <a:pPr marL="342900" marR="0" lvl="0" indent="-342900" algn="l" rtl="0">
                        <a:spcBef>
                          <a:spcPts val="0"/>
                        </a:spcBef>
                        <a:spcAft>
                          <a:spcPts val="0"/>
                        </a:spcAft>
                        <a:buFont typeface="Arial" panose="020B0604020202020204" pitchFamily="34" charset="0"/>
                        <a:buChar char="•"/>
                      </a:pPr>
                      <a:r>
                        <a:rPr lang="en-GB" sz="2400" dirty="0">
                          <a:latin typeface="Atkinson Hyperlegible"/>
                        </a:rPr>
                        <a:t>Manage as for penetrating abdominal injury. </a:t>
                      </a:r>
                    </a:p>
                    <a:p>
                      <a:pPr marL="342900" marR="0" lvl="0" indent="-342900" algn="l" rtl="0">
                        <a:spcBef>
                          <a:spcPts val="0"/>
                        </a:spcBef>
                        <a:spcAft>
                          <a:spcPts val="0"/>
                        </a:spcAft>
                        <a:buFont typeface="Arial" panose="020B0604020202020204" pitchFamily="34" charset="0"/>
                        <a:buChar char="•"/>
                      </a:pPr>
                      <a:r>
                        <a:rPr lang="en-GB" sz="2400" dirty="0">
                          <a:solidFill>
                            <a:schemeClr val="tx1"/>
                          </a:solidFill>
                          <a:latin typeface="Atkinson Hyperlegible"/>
                        </a:rPr>
                        <a:t>Gain IV ACCESS and give IV FLUIDS.</a:t>
                      </a:r>
                      <a:endParaRPr lang="en-GB" sz="1400" b="0" i="0" u="none" strike="noStrike" dirty="0">
                        <a:solidFill>
                          <a:schemeClr val="tx1"/>
                        </a:solidFill>
                        <a:latin typeface="+mn-lt"/>
                      </a:endParaRPr>
                    </a:p>
                    <a:p>
                      <a:pPr marL="342900" marR="0" lvl="0" indent="-342900" algn="l" rtl="0">
                        <a:spcBef>
                          <a:spcPts val="0"/>
                        </a:spcBef>
                        <a:spcAft>
                          <a:spcPts val="0"/>
                        </a:spcAft>
                        <a:buFont typeface="Arial" panose="020B0604020202020204" pitchFamily="34" charset="0"/>
                        <a:buChar char="•"/>
                      </a:pPr>
                      <a:r>
                        <a:rPr lang="en-GB" sz="2400" b="0" i="0" u="none" strike="noStrike" noProof="0" dirty="0">
                          <a:solidFill>
                            <a:schemeClr val="tx1"/>
                          </a:solidFill>
                          <a:latin typeface="Atkinson Hyperlegible"/>
                        </a:rPr>
                        <a:t>Give ANTIBIOTICS early.</a:t>
                      </a:r>
                      <a:endParaRPr lang="en-US" sz="2400" b="0" i="0" u="none" strike="noStrike" noProof="0" dirty="0">
                        <a:solidFill>
                          <a:schemeClr val="tx1"/>
                        </a:solidFill>
                        <a:latin typeface="Atkinson Hyperlegible"/>
                      </a:endParaRPr>
                    </a:p>
                    <a:p>
                      <a:pPr marL="342900" marR="0" lvl="0" indent="-342900" algn="l" rtl="0">
                        <a:spcBef>
                          <a:spcPts val="0"/>
                        </a:spcBef>
                        <a:spcAft>
                          <a:spcPts val="0"/>
                        </a:spcAft>
                        <a:buFont typeface="Arial" panose="020B0604020202020204" pitchFamily="34" charset="0"/>
                        <a:buChar char="•"/>
                      </a:pPr>
                      <a:r>
                        <a:rPr lang="en-GB" sz="2400" b="0" i="0" u="none" strike="noStrike" noProof="0" dirty="0">
                          <a:solidFill>
                            <a:schemeClr val="tx1"/>
                          </a:solidFill>
                          <a:latin typeface="Atkinson Hyperlegible"/>
                        </a:rPr>
                        <a:t>Give PAIN RELIEF.</a:t>
                      </a:r>
                      <a:endParaRPr lang="en-US" sz="2400" b="0" i="0" u="none" strike="noStrike" noProof="0" dirty="0">
                        <a:solidFill>
                          <a:schemeClr val="tx1"/>
                        </a:solidFill>
                        <a:latin typeface="Atkinson Hyperlegible"/>
                      </a:endParaRPr>
                    </a:p>
                    <a:p>
                      <a:pPr marL="342900" marR="0" lvl="0" indent="-342900" algn="l">
                        <a:spcBef>
                          <a:spcPts val="0"/>
                        </a:spcBef>
                        <a:spcAft>
                          <a:spcPts val="0"/>
                        </a:spcAft>
                        <a:buFont typeface="Arial" panose="020B0604020202020204" pitchFamily="34" charset="0"/>
                        <a:buChar char="•"/>
                      </a:pPr>
                      <a:r>
                        <a:rPr lang="en-GB" sz="2400" dirty="0">
                          <a:latin typeface="Atkinson Hyperlegible"/>
                        </a:rPr>
                        <a:t>Early surgical CONSULT or prepare for rapid HANDOVER / TRANSFER.</a:t>
                      </a:r>
                      <a:endParaRPr lang="en-GB" dirty="0"/>
                    </a:p>
                    <a:p>
                      <a:pPr marL="285750" marR="0" lvl="0" indent="-285750" algn="l" rtl="0">
                        <a:lnSpc>
                          <a:spcPct val="100000"/>
                        </a:lnSpc>
                        <a:spcBef>
                          <a:spcPts val="0"/>
                        </a:spcBef>
                        <a:spcAft>
                          <a:spcPts val="0"/>
                        </a:spcAft>
                        <a:buClr>
                          <a:schemeClr val="dk1"/>
                        </a:buClr>
                        <a:buSzPts val="1800"/>
                        <a:buFont typeface="Arial"/>
                        <a:buChar char="•"/>
                      </a:pPr>
                      <a:endParaRPr lang="en-GB" sz="2400">
                        <a:latin typeface="Atkinson Hyperlegible" pitchFamily="2" charset="0"/>
                      </a:endParaRPr>
                    </a:p>
                  </a:txBody>
                  <a:tcPr marL="91450" marR="91450" marT="45725" marB="45725"/>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00907311"/>
      </p:ext>
    </p:extLst>
  </p:cSld>
  <p:clrMapOvr>
    <a:masterClrMapping/>
  </p:clrMapOvr>
  <mc:AlternateContent xmlns:mc="http://schemas.openxmlformats.org/markup-compatibility/2006" xmlns:p14="http://schemas.microsoft.com/office/powerpoint/2010/main">
    <mc:Choice Requires="p14">
      <p:transition spd="slow" p14:dur="2000" advTm="32521"/>
    </mc:Choice>
    <mc:Fallback xmlns="">
      <p:transition spd="slow" advTm="3252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9"/>
          <p:cNvSpPr txBox="1">
            <a:spLocks noGrp="1"/>
          </p:cNvSpPr>
          <p:nvPr>
            <p:ph type="title"/>
          </p:nvPr>
        </p:nvSpPr>
        <p:spPr>
          <a:xfrm>
            <a:off x="374937" y="14024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en-US">
                <a:solidFill>
                  <a:schemeClr val="accent1">
                    <a:lumMod val="50000"/>
                  </a:schemeClr>
                </a:solidFill>
                <a:latin typeface="Atkinson Hyperlegible" pitchFamily="2" charset="0"/>
              </a:rPr>
              <a:t>Arterial air embolism</a:t>
            </a:r>
            <a:endParaRPr>
              <a:solidFill>
                <a:schemeClr val="accent1">
                  <a:lumMod val="50000"/>
                </a:schemeClr>
              </a:solidFill>
              <a:latin typeface="Atkinson Hyperlegible" pitchFamily="2" charset="0"/>
            </a:endParaRPr>
          </a:p>
        </p:txBody>
      </p:sp>
      <p:graphicFrame>
        <p:nvGraphicFramePr>
          <p:cNvPr id="150" name="Google Shape;150;p9"/>
          <p:cNvGraphicFramePr/>
          <p:nvPr>
            <p:extLst>
              <p:ext uri="{D42A27DB-BD31-4B8C-83A1-F6EECF244321}">
                <p14:modId xmlns:p14="http://schemas.microsoft.com/office/powerpoint/2010/main" val="3914740839"/>
              </p:ext>
            </p:extLst>
          </p:nvPr>
        </p:nvGraphicFramePr>
        <p:xfrm>
          <a:off x="447862" y="1364833"/>
          <a:ext cx="11130797" cy="3474740"/>
        </p:xfrm>
        <a:graphic>
          <a:graphicData uri="http://schemas.openxmlformats.org/drawingml/2006/table">
            <a:tbl>
              <a:tblPr firstRow="1" bandRow="1"/>
              <a:tblGrid>
                <a:gridCol w="5226049">
                  <a:extLst>
                    <a:ext uri="{9D8B030D-6E8A-4147-A177-3AD203B41FA5}">
                      <a16:colId xmlns:a16="http://schemas.microsoft.com/office/drawing/2014/main" val="20001"/>
                    </a:ext>
                  </a:extLst>
                </a:gridCol>
                <a:gridCol w="5904748">
                  <a:extLst>
                    <a:ext uri="{9D8B030D-6E8A-4147-A177-3AD203B41FA5}">
                      <a16:colId xmlns:a16="http://schemas.microsoft.com/office/drawing/2014/main" val="895398315"/>
                    </a:ext>
                  </a:extLst>
                </a:gridCol>
              </a:tblGrid>
              <a:tr h="241523">
                <a:tc>
                  <a:txBody>
                    <a:bodyPr/>
                    <a:lstStyle/>
                    <a:p>
                      <a:pPr marL="0" marR="0" lvl="0" indent="0" algn="l" rtl="0">
                        <a:lnSpc>
                          <a:spcPct val="100000"/>
                        </a:lnSpc>
                        <a:spcBef>
                          <a:spcPts val="0"/>
                        </a:spcBef>
                        <a:spcAft>
                          <a:spcPts val="0"/>
                        </a:spcAft>
                        <a:buClr>
                          <a:srgbClr val="000000"/>
                        </a:buClr>
                        <a:buSzPts val="1800"/>
                        <a:buFont typeface="Arial"/>
                        <a:buNone/>
                      </a:pPr>
                      <a:r>
                        <a:rPr lang="en-NZ" sz="2400" b="1" u="none" strike="noStrike" cap="none">
                          <a:latin typeface="Atkinson Hyperlegible" pitchFamily="2" charset="0"/>
                        </a:rPr>
                        <a:t>Signs and symptoms</a:t>
                      </a:r>
                      <a:endParaRPr sz="2400" b="1" u="none" strike="noStrike" cap="none">
                        <a:latin typeface="Atkinson Hyperlegible" pitchFamily="2" charset="0"/>
                      </a:endParaRPr>
                    </a:p>
                  </a:txBody>
                  <a:tcPr marL="91450" marR="91450" marT="45725" marB="45725">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2400" b="1" u="none" strike="noStrike" cap="none">
                          <a:latin typeface="Atkinson Hyperlegible" pitchFamily="2" charset="0"/>
                        </a:rPr>
                        <a:t>Management</a:t>
                      </a:r>
                    </a:p>
                  </a:txBody>
                  <a:tcPr marL="91450" marR="91450" marT="45725" marB="45725">
                    <a:solidFill>
                      <a:schemeClr val="accent1">
                        <a:lumMod val="20000"/>
                        <a:lumOff val="80000"/>
                      </a:schemeClr>
                    </a:solidFill>
                  </a:tcPr>
                </a:tc>
                <a:extLst>
                  <a:ext uri="{0D108BD9-81ED-4DB2-BD59-A6C34878D82A}">
                    <a16:rowId xmlns:a16="http://schemas.microsoft.com/office/drawing/2014/main" val="10000"/>
                  </a:ext>
                </a:extLst>
              </a:tr>
              <a:tr h="926768">
                <a:tc>
                  <a:txBody>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en-GB" sz="2400" b="0">
                          <a:latin typeface="Atkinson Hyperlegible" pitchFamily="2" charset="0"/>
                        </a:rPr>
                        <a:t>Arterial air embolism can occur to the brain or heart.</a:t>
                      </a:r>
                      <a:endParaRPr lang="en-GB" sz="2400">
                        <a:latin typeface="Atkinson Hyperlegible" pitchFamily="2" charset="0"/>
                      </a:endParaRPr>
                    </a:p>
                    <a:p>
                      <a:pPr marL="285750" marR="0" lvl="0" indent="-285750" algn="l" defTabSz="914400" rtl="0" eaLnBrk="1" fontAlgn="auto" latinLnBrk="0" hangingPunct="1">
                        <a:lnSpc>
                          <a:spcPct val="100000"/>
                        </a:lnSpc>
                        <a:spcBef>
                          <a:spcPts val="0"/>
                        </a:spcBef>
                        <a:spcAft>
                          <a:spcPts val="0"/>
                        </a:spcAft>
                        <a:buClr>
                          <a:schemeClr val="dk1"/>
                        </a:buClr>
                        <a:buSzPts val="1800"/>
                        <a:buFont typeface="Arial"/>
                        <a:buChar char="•"/>
                        <a:tabLst/>
                        <a:defRPr/>
                      </a:pPr>
                      <a:r>
                        <a:rPr lang="en-GB" sz="2400">
                          <a:latin typeface="Atkinson Hyperlegible" pitchFamily="2" charset="0"/>
                        </a:rPr>
                        <a:t>Presents as stroke, blindness, spinal cord injury or limb pain with movement, or heart attack </a:t>
                      </a:r>
                    </a:p>
                  </a:txBody>
                  <a:tcPr marL="91450" marR="91450" marT="45725" marB="45725"/>
                </a:tc>
                <a:tc>
                  <a:txBody>
                    <a:bodyPr/>
                    <a:lstStyle/>
                    <a:p>
                      <a:pPr marL="0" marR="0" lvl="0" indent="0" algn="l" rtl="0">
                        <a:spcBef>
                          <a:spcPts val="0"/>
                        </a:spcBef>
                        <a:spcAft>
                          <a:spcPts val="0"/>
                        </a:spcAft>
                        <a:buNone/>
                      </a:pPr>
                      <a:r>
                        <a:rPr lang="en-GB" sz="2400">
                          <a:latin typeface="Atkinson Hyperlegible" pitchFamily="2" charset="0"/>
                        </a:rPr>
                        <a:t>This condition can be rapidly fatal. </a:t>
                      </a:r>
                    </a:p>
                    <a:p>
                      <a:pPr marL="342900" marR="0" lvl="0" indent="-342900" algn="l" rtl="0">
                        <a:spcBef>
                          <a:spcPts val="0"/>
                        </a:spcBef>
                        <a:spcAft>
                          <a:spcPts val="0"/>
                        </a:spcAft>
                        <a:buFont typeface="Arial" panose="020B0604020202020204" pitchFamily="34" charset="0"/>
                        <a:buChar char="•"/>
                      </a:pPr>
                      <a:r>
                        <a:rPr lang="en-GB" sz="2400">
                          <a:latin typeface="Atkinson Hyperlegible" pitchFamily="2" charset="0"/>
                          <a:sym typeface="Wingdings" panose="05000000000000000000" pitchFamily="2" charset="2"/>
                        </a:rPr>
                        <a:t>P</a:t>
                      </a:r>
                      <a:r>
                        <a:rPr lang="en-GB" sz="2400">
                          <a:latin typeface="Atkinson Hyperlegible" pitchFamily="2" charset="0"/>
                        </a:rPr>
                        <a:t>lace in left lateral position, tilted 45 degrees with legs elevated above head and heart. </a:t>
                      </a:r>
                    </a:p>
                    <a:p>
                      <a:pPr marL="342900" marR="0" lvl="0" indent="-342900" algn="l" rtl="0">
                        <a:spcBef>
                          <a:spcPts val="0"/>
                        </a:spcBef>
                        <a:spcAft>
                          <a:spcPts val="0"/>
                        </a:spcAft>
                        <a:buFont typeface="Arial" panose="020B0604020202020204" pitchFamily="34" charset="0"/>
                        <a:buChar char="•"/>
                      </a:pPr>
                      <a:r>
                        <a:rPr lang="en-GB" sz="2400">
                          <a:latin typeface="Atkinson Hyperlegible" pitchFamily="2" charset="0"/>
                        </a:rPr>
                        <a:t>Give OXYGEN.</a:t>
                      </a:r>
                    </a:p>
                    <a:p>
                      <a:pPr marL="342900" marR="0" lvl="0" indent="-342900" algn="l" rtl="0">
                        <a:spcBef>
                          <a:spcPts val="0"/>
                        </a:spcBef>
                        <a:spcAft>
                          <a:spcPts val="0"/>
                        </a:spcAft>
                        <a:buFont typeface="Arial" panose="020B0604020202020204" pitchFamily="34" charset="0"/>
                        <a:buChar char="•"/>
                      </a:pPr>
                      <a:r>
                        <a:rPr lang="en-GB" sz="2400">
                          <a:latin typeface="Atkinson Hyperlegible" pitchFamily="2" charset="0"/>
                          <a:sym typeface="Wingdings" panose="05000000000000000000" pitchFamily="2" charset="2"/>
                        </a:rPr>
                        <a:t>Gain IV ACCESS and give</a:t>
                      </a:r>
                      <a:r>
                        <a:rPr lang="en-GB" sz="2400">
                          <a:latin typeface="Atkinson Hyperlegible" pitchFamily="2" charset="0"/>
                        </a:rPr>
                        <a:t> IV FLUIDS</a:t>
                      </a:r>
                    </a:p>
                    <a:p>
                      <a:pPr marL="342900" marR="0" lvl="0" indent="-342900" algn="l" rtl="0">
                        <a:spcBef>
                          <a:spcPts val="0"/>
                        </a:spcBef>
                        <a:spcAft>
                          <a:spcPts val="0"/>
                        </a:spcAft>
                        <a:buFont typeface="Arial" panose="020B0604020202020204" pitchFamily="34" charset="0"/>
                        <a:buChar char="•"/>
                      </a:pPr>
                      <a:r>
                        <a:rPr lang="en-GB" sz="2400">
                          <a:latin typeface="Atkinson Hyperlegible" pitchFamily="2" charset="0"/>
                        </a:rPr>
                        <a:t>Plan rapid HANDOVER / TRANSFER.</a:t>
                      </a:r>
                    </a:p>
                    <a:p>
                      <a:pPr marL="285750" marR="0" lvl="0" indent="-285750" algn="l" rtl="0">
                        <a:lnSpc>
                          <a:spcPct val="100000"/>
                        </a:lnSpc>
                        <a:spcBef>
                          <a:spcPts val="0"/>
                        </a:spcBef>
                        <a:spcAft>
                          <a:spcPts val="0"/>
                        </a:spcAft>
                        <a:buClr>
                          <a:schemeClr val="dk1"/>
                        </a:buClr>
                        <a:buSzPts val="1800"/>
                        <a:buFont typeface="Arial"/>
                        <a:buChar char="•"/>
                      </a:pPr>
                      <a:endParaRPr lang="en-GB" sz="2400">
                        <a:latin typeface="Atkinson Hyperlegible" pitchFamily="2" charset="0"/>
                      </a:endParaRPr>
                    </a:p>
                  </a:txBody>
                  <a:tcPr marL="91450" marR="91450" marT="45725" marB="45725"/>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741618092"/>
      </p:ext>
    </p:extLst>
  </p:cSld>
  <p:clrMapOvr>
    <a:masterClrMapping/>
  </p:clrMapOvr>
  <mc:AlternateContent xmlns:mc="http://schemas.openxmlformats.org/markup-compatibility/2006" xmlns:p14="http://schemas.microsoft.com/office/powerpoint/2010/main">
    <mc:Choice Requires="p14">
      <p:transition spd="slow" p14:dur="2000" advTm="33011"/>
    </mc:Choice>
    <mc:Fallback xmlns="">
      <p:transition spd="slow" advTm="3301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9"/>
          <p:cNvSpPr txBox="1">
            <a:spLocks noGrp="1"/>
          </p:cNvSpPr>
          <p:nvPr>
            <p:ph type="title"/>
          </p:nvPr>
        </p:nvSpPr>
        <p:spPr>
          <a:xfrm>
            <a:off x="374937" y="14024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en-US">
                <a:solidFill>
                  <a:schemeClr val="accent1">
                    <a:lumMod val="50000"/>
                  </a:schemeClr>
                </a:solidFill>
                <a:latin typeface="Atkinson Hyperlegible" pitchFamily="2" charset="0"/>
              </a:rPr>
              <a:t>Simple and open fractures</a:t>
            </a:r>
            <a:endParaRPr>
              <a:solidFill>
                <a:schemeClr val="accent1">
                  <a:lumMod val="50000"/>
                </a:schemeClr>
              </a:solidFill>
              <a:latin typeface="Atkinson Hyperlegible" pitchFamily="2" charset="0"/>
            </a:endParaRPr>
          </a:p>
        </p:txBody>
      </p:sp>
      <p:graphicFrame>
        <p:nvGraphicFramePr>
          <p:cNvPr id="150" name="Google Shape;150;p9"/>
          <p:cNvGraphicFramePr/>
          <p:nvPr>
            <p:extLst>
              <p:ext uri="{D42A27DB-BD31-4B8C-83A1-F6EECF244321}">
                <p14:modId xmlns:p14="http://schemas.microsoft.com/office/powerpoint/2010/main" val="3732261172"/>
              </p:ext>
            </p:extLst>
          </p:nvPr>
        </p:nvGraphicFramePr>
        <p:xfrm>
          <a:off x="245911" y="1403733"/>
          <a:ext cx="11714875" cy="4526904"/>
        </p:xfrm>
        <a:graphic>
          <a:graphicData uri="http://schemas.openxmlformats.org/drawingml/2006/table">
            <a:tbl>
              <a:tblPr firstRow="1" bandRow="1"/>
              <a:tblGrid>
                <a:gridCol w="2168865">
                  <a:extLst>
                    <a:ext uri="{9D8B030D-6E8A-4147-A177-3AD203B41FA5}">
                      <a16:colId xmlns:a16="http://schemas.microsoft.com/office/drawing/2014/main" val="20000"/>
                    </a:ext>
                  </a:extLst>
                </a:gridCol>
                <a:gridCol w="9546010">
                  <a:extLst>
                    <a:ext uri="{9D8B030D-6E8A-4147-A177-3AD203B41FA5}">
                      <a16:colId xmlns:a16="http://schemas.microsoft.com/office/drawing/2014/main" val="20001"/>
                    </a:ext>
                  </a:extLst>
                </a:gridCol>
              </a:tblGrid>
              <a:tr h="419653">
                <a:tc>
                  <a:txBody>
                    <a:bodyPr/>
                    <a:lstStyle/>
                    <a:p>
                      <a:pPr marL="0" marR="0" lvl="0" indent="0" algn="l" rtl="0">
                        <a:lnSpc>
                          <a:spcPct val="100000"/>
                        </a:lnSpc>
                        <a:spcBef>
                          <a:spcPts val="0"/>
                        </a:spcBef>
                        <a:spcAft>
                          <a:spcPts val="0"/>
                        </a:spcAft>
                        <a:buClr>
                          <a:srgbClr val="000000"/>
                        </a:buClr>
                        <a:buSzPts val="1800"/>
                        <a:buFont typeface="Arial"/>
                        <a:buNone/>
                      </a:pPr>
                      <a:r>
                        <a:rPr lang="en-US" sz="2400" b="1" u="none" strike="noStrike" cap="none">
                          <a:latin typeface="Atkinson Hyperlegible" pitchFamily="2" charset="0"/>
                        </a:rPr>
                        <a:t>Injury</a:t>
                      </a:r>
                      <a:endParaRPr sz="2400" b="1" u="none" strike="noStrike" cap="none">
                        <a:latin typeface="Atkinson Hyperlegible" pitchFamily="2" charset="0"/>
                      </a:endParaRPr>
                    </a:p>
                  </a:txBody>
                  <a:tcPr marL="91450" marR="91450" marT="45725" marB="45725">
                    <a:solidFill>
                      <a:schemeClr val="accent1">
                        <a:lumMod val="20000"/>
                        <a:lumOff val="80000"/>
                      </a:schemeClr>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2400" b="1" u="none" strike="noStrike" cap="none">
                          <a:latin typeface="Atkinson Hyperlegible" pitchFamily="2" charset="0"/>
                        </a:rPr>
                        <a:t>Management</a:t>
                      </a:r>
                      <a:endParaRPr sz="2400" b="1" u="none" strike="noStrike" cap="none">
                        <a:latin typeface="Atkinson Hyperlegible" pitchFamily="2" charset="0"/>
                      </a:endParaRPr>
                    </a:p>
                  </a:txBody>
                  <a:tcPr marL="91450" marR="91450" marT="45725" marB="45725">
                    <a:solidFill>
                      <a:schemeClr val="accent1">
                        <a:lumMod val="20000"/>
                        <a:lumOff val="80000"/>
                      </a:schemeClr>
                    </a:solidFill>
                  </a:tcPr>
                </a:tc>
                <a:extLst>
                  <a:ext uri="{0D108BD9-81ED-4DB2-BD59-A6C34878D82A}">
                    <a16:rowId xmlns:a16="http://schemas.microsoft.com/office/drawing/2014/main" val="10000"/>
                  </a:ext>
                </a:extLst>
              </a:tr>
              <a:tr h="791472">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2400">
                          <a:latin typeface="Atkinson Hyperlegible" pitchFamily="2" charset="0"/>
                        </a:rPr>
                        <a:t>Simple fracture</a:t>
                      </a:r>
                    </a:p>
                  </a:txBody>
                  <a:tcPr marL="91450" marR="91450" marT="45725" marB="45725"/>
                </a:tc>
                <a:tc>
                  <a:txBody>
                    <a:bodyPr/>
                    <a:lstStyle/>
                    <a:p>
                      <a:pPr marL="285750" marR="0" lvl="0" indent="-285750" algn="l" defTabSz="914400" rtl="0" eaLnBrk="1" fontAlgn="auto" latinLnBrk="0" hangingPunct="1">
                        <a:lnSpc>
                          <a:spcPct val="100000"/>
                        </a:lnSpc>
                        <a:spcBef>
                          <a:spcPts val="0"/>
                        </a:spcBef>
                        <a:spcAft>
                          <a:spcPts val="0"/>
                        </a:spcAft>
                        <a:buClr>
                          <a:schemeClr val="dk1"/>
                        </a:buClr>
                        <a:buSzPts val="1800"/>
                        <a:buFont typeface="Arial"/>
                        <a:buChar char="•"/>
                        <a:tabLst/>
                        <a:defRPr/>
                      </a:pPr>
                      <a:r>
                        <a:rPr lang="en-GB" sz="2400">
                          <a:latin typeface="Atkinson Hyperlegible" pitchFamily="2" charset="0"/>
                        </a:rPr>
                        <a:t>SPLINT for comfort and consider straightening (reduction). </a:t>
                      </a:r>
                      <a:endParaRPr lang="en-GB" sz="2400" u="none" strike="noStrike" cap="none">
                        <a:solidFill>
                          <a:schemeClr val="tx1"/>
                        </a:solidFill>
                        <a:latin typeface="Atkinson Hyperlegible" pitchFamily="2" charset="0"/>
                      </a:endParaRPr>
                    </a:p>
                    <a:p>
                      <a:pPr marL="285750" marR="0" lvl="0" indent="-285750" algn="l" defTabSz="914400" rtl="0" eaLnBrk="1" fontAlgn="auto" latinLnBrk="0" hangingPunct="1">
                        <a:lnSpc>
                          <a:spcPct val="100000"/>
                        </a:lnSpc>
                        <a:spcBef>
                          <a:spcPts val="0"/>
                        </a:spcBef>
                        <a:spcAft>
                          <a:spcPts val="0"/>
                        </a:spcAft>
                        <a:buClr>
                          <a:schemeClr val="dk1"/>
                        </a:buClr>
                        <a:buSzPts val="1800"/>
                        <a:buFont typeface="Arial"/>
                        <a:buChar char="•"/>
                        <a:tabLst/>
                        <a:defRPr/>
                      </a:pPr>
                      <a:r>
                        <a:rPr lang="en-GB" sz="2400" u="none" strike="noStrike" cap="none">
                          <a:solidFill>
                            <a:schemeClr val="tx1"/>
                          </a:solidFill>
                          <a:latin typeface="Atkinson Hyperlegible" pitchFamily="2" charset="0"/>
                        </a:rPr>
                        <a:t>Give PAIN RELIEF.</a:t>
                      </a:r>
                      <a:endParaRPr lang="en-GB" sz="2400">
                        <a:latin typeface="Atkinson Hyperlegible" pitchFamily="2" charset="0"/>
                      </a:endParaRPr>
                    </a:p>
                  </a:txBody>
                  <a:tcPr marL="91450" marR="91450" marT="45725" marB="45725"/>
                </a:tc>
                <a:extLst>
                  <a:ext uri="{0D108BD9-81ED-4DB2-BD59-A6C34878D82A}">
                    <a16:rowId xmlns:a16="http://schemas.microsoft.com/office/drawing/2014/main" val="10003"/>
                  </a:ext>
                </a:extLst>
              </a:tr>
              <a:tr h="3246724">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2400">
                          <a:latin typeface="Atkinson Hyperlegible" pitchFamily="2" charset="0"/>
                        </a:rPr>
                        <a:t>Open fracture</a:t>
                      </a:r>
                    </a:p>
                  </a:txBody>
                  <a:tcPr marL="91450" marR="91450" marT="45725" marB="45725"/>
                </a:tc>
                <a:tc>
                  <a:txBody>
                    <a:bodyPr/>
                    <a:lstStyle/>
                    <a:p>
                      <a:pPr marL="285750" marR="0" lvl="0" indent="-285750" algn="l" rtl="0">
                        <a:spcBef>
                          <a:spcPts val="0"/>
                        </a:spcBef>
                        <a:spcAft>
                          <a:spcPts val="0"/>
                        </a:spcAft>
                        <a:buClr>
                          <a:schemeClr val="dk1"/>
                        </a:buClr>
                        <a:buSzPts val="1800"/>
                        <a:buFont typeface="Arial"/>
                        <a:buChar char="•"/>
                      </a:pPr>
                      <a:r>
                        <a:rPr lang="en-GB" sz="2400" dirty="0">
                          <a:latin typeface="Atkinson Hyperlegible" pitchFamily="2" charset="0"/>
                        </a:rPr>
                        <a:t>Control bleeding with DIRECT PRESSURE.</a:t>
                      </a:r>
                    </a:p>
                    <a:p>
                      <a:pPr marL="285750" marR="0" lvl="0" indent="-285750" algn="l" rtl="0">
                        <a:spcBef>
                          <a:spcPts val="0"/>
                        </a:spcBef>
                        <a:spcAft>
                          <a:spcPts val="0"/>
                        </a:spcAft>
                        <a:buClr>
                          <a:schemeClr val="dk1"/>
                        </a:buClr>
                        <a:buSzPts val="1800"/>
                        <a:buFont typeface="Arial"/>
                        <a:buChar char="•"/>
                      </a:pPr>
                      <a:r>
                        <a:rPr lang="en-GB" sz="2400" dirty="0">
                          <a:latin typeface="Atkinson Hyperlegible" pitchFamily="2" charset="0"/>
                        </a:rPr>
                        <a:t>Wound should be IRRIGATED with saline or clean water.</a:t>
                      </a:r>
                    </a:p>
                    <a:p>
                      <a:pPr marL="285750" marR="0" lvl="0" indent="-285750" algn="l" defTabSz="914400" rtl="0" eaLnBrk="1" fontAlgn="auto" latinLnBrk="0" hangingPunct="1">
                        <a:lnSpc>
                          <a:spcPct val="100000"/>
                        </a:lnSpc>
                        <a:spcBef>
                          <a:spcPts val="0"/>
                        </a:spcBef>
                        <a:spcAft>
                          <a:spcPts val="0"/>
                        </a:spcAft>
                        <a:buClr>
                          <a:schemeClr val="dk1"/>
                        </a:buClr>
                        <a:buSzPts val="1800"/>
                        <a:buFont typeface="Arial"/>
                        <a:buChar char="•"/>
                        <a:tabLst/>
                        <a:defRPr/>
                      </a:pPr>
                      <a:r>
                        <a:rPr lang="en-GB" sz="2400" dirty="0">
                          <a:latin typeface="Atkinson Hyperlegible" pitchFamily="2" charset="0"/>
                        </a:rPr>
                        <a:t>SPLINT for comfort and consider straightening.</a:t>
                      </a:r>
                    </a:p>
                    <a:p>
                      <a:pPr marL="285750" marR="0" lvl="0" indent="-285750" algn="l" defTabSz="914400" rtl="0" eaLnBrk="1" fontAlgn="auto" latinLnBrk="0" hangingPunct="1">
                        <a:lnSpc>
                          <a:spcPct val="100000"/>
                        </a:lnSpc>
                        <a:spcBef>
                          <a:spcPts val="0"/>
                        </a:spcBef>
                        <a:spcAft>
                          <a:spcPts val="0"/>
                        </a:spcAft>
                        <a:buClr>
                          <a:schemeClr val="dk1"/>
                        </a:buClr>
                        <a:buSzPts val="1800"/>
                        <a:buFont typeface="Arial"/>
                        <a:buChar char="•"/>
                        <a:tabLst/>
                        <a:defRPr/>
                      </a:pPr>
                      <a:r>
                        <a:rPr lang="en-US" sz="2400" dirty="0">
                          <a:solidFill>
                            <a:schemeClr val="tx1"/>
                          </a:solidFill>
                          <a:latin typeface="Atkinson Hyperlegible" pitchFamily="2" charset="0"/>
                          <a:ea typeface="Source Sans Pro"/>
                          <a:cs typeface="Roboto"/>
                        </a:rPr>
                        <a:t>Perform immediate REDUCTION and SPLINTING if poor perfusion.</a:t>
                      </a:r>
                      <a:endParaRPr lang="en-GB" sz="2400" dirty="0">
                        <a:latin typeface="Atkinson Hyperlegible" pitchFamily="2" charset="0"/>
                      </a:endParaRPr>
                    </a:p>
                    <a:p>
                      <a:pPr marL="285750" marR="0" lvl="0" indent="-285750" algn="l" rtl="0">
                        <a:spcBef>
                          <a:spcPts val="0"/>
                        </a:spcBef>
                        <a:spcAft>
                          <a:spcPts val="0"/>
                        </a:spcAft>
                        <a:buClr>
                          <a:schemeClr val="dk1"/>
                        </a:buClr>
                        <a:buSzPts val="1800"/>
                        <a:buFont typeface="Arial"/>
                        <a:buChar char="•"/>
                      </a:pPr>
                      <a:r>
                        <a:rPr lang="en-GB" sz="2400" dirty="0">
                          <a:latin typeface="Atkinson Hyperlegible" pitchFamily="2" charset="0"/>
                        </a:rPr>
                        <a:t>Give ANTIBIOTICS and TETANUS VACCINATION early.</a:t>
                      </a:r>
                    </a:p>
                    <a:p>
                      <a:pPr marL="285750" marR="0" lvl="0" indent="-285750" algn="l" rtl="0">
                        <a:spcBef>
                          <a:spcPts val="0"/>
                        </a:spcBef>
                        <a:spcAft>
                          <a:spcPts val="0"/>
                        </a:spcAft>
                        <a:buClr>
                          <a:schemeClr val="dk1"/>
                        </a:buClr>
                        <a:buSzPts val="1800"/>
                        <a:buFont typeface="Arial"/>
                        <a:buChar char="•"/>
                      </a:pPr>
                      <a:r>
                        <a:rPr lang="en-GB" sz="2400" dirty="0">
                          <a:latin typeface="Atkinson Hyperlegible" pitchFamily="2" charset="0"/>
                        </a:rPr>
                        <a:t>Give PAIN RELIEF.</a:t>
                      </a:r>
                    </a:p>
                    <a:p>
                      <a:pPr marL="285750" marR="0" lvl="0" indent="-285750" algn="l" rtl="0">
                        <a:spcBef>
                          <a:spcPts val="0"/>
                        </a:spcBef>
                        <a:spcAft>
                          <a:spcPts val="0"/>
                        </a:spcAft>
                        <a:buClr>
                          <a:schemeClr val="dk1"/>
                        </a:buClr>
                        <a:buSzPts val="1800"/>
                        <a:buFont typeface="Arial"/>
                        <a:buChar char="•"/>
                      </a:pPr>
                      <a:r>
                        <a:rPr lang="en-GB" sz="2400" dirty="0">
                          <a:latin typeface="Atkinson Hyperlegible" pitchFamily="2" charset="0"/>
                        </a:rPr>
                        <a:t>Plan for HANDOVER / TRANSFER to a surgeon.</a:t>
                      </a:r>
                    </a:p>
                  </a:txBody>
                  <a:tcPr marL="91450" marR="91450" marT="45725" marB="45725"/>
                </a:tc>
                <a:extLst>
                  <a:ext uri="{0D108BD9-81ED-4DB2-BD59-A6C34878D82A}">
                    <a16:rowId xmlns:a16="http://schemas.microsoft.com/office/drawing/2014/main" val="35754158"/>
                  </a:ext>
                </a:extLst>
              </a:tr>
            </a:tbl>
          </a:graphicData>
        </a:graphic>
      </p:graphicFrame>
      <p:pic>
        <p:nvPicPr>
          <p:cNvPr id="2" name="Picture 4" descr="Logo&#10;&#10;Description automatically generated">
            <a:extLst>
              <a:ext uri="{FF2B5EF4-FFF2-40B4-BE49-F238E27FC236}">
                <a16:creationId xmlns:a16="http://schemas.microsoft.com/office/drawing/2014/main" id="{A7D81791-6E82-55A3-A6CC-C399BA461084}"/>
              </a:ext>
            </a:extLst>
          </p:cNvPr>
          <p:cNvPicPr>
            <a:picLocks noChangeAspect="1"/>
          </p:cNvPicPr>
          <p:nvPr/>
        </p:nvPicPr>
        <p:blipFill>
          <a:blip r:embed="rId3"/>
          <a:stretch>
            <a:fillRect/>
          </a:stretch>
        </p:blipFill>
        <p:spPr>
          <a:xfrm>
            <a:off x="245911" y="4029735"/>
            <a:ext cx="2078953" cy="1447471"/>
          </a:xfrm>
          <a:prstGeom prst="rect">
            <a:avLst/>
          </a:prstGeom>
        </p:spPr>
      </p:pic>
      <p:sp>
        <p:nvSpPr>
          <p:cNvPr id="5" name="TextBox 4">
            <a:extLst>
              <a:ext uri="{FF2B5EF4-FFF2-40B4-BE49-F238E27FC236}">
                <a16:creationId xmlns:a16="http://schemas.microsoft.com/office/drawing/2014/main" id="{4D5EB9FE-20D4-5E42-E696-D332E2AB0AEF}"/>
              </a:ext>
            </a:extLst>
          </p:cNvPr>
          <p:cNvSpPr txBox="1"/>
          <p:nvPr/>
        </p:nvSpPr>
        <p:spPr>
          <a:xfrm>
            <a:off x="1035011" y="5942225"/>
            <a:ext cx="10515600" cy="830997"/>
          </a:xfrm>
          <a:prstGeom prst="rect">
            <a:avLst/>
          </a:prstGeom>
          <a:noFill/>
        </p:spPr>
        <p:txBody>
          <a:bodyPr wrap="square">
            <a:spAutoFit/>
          </a:bodyPr>
          <a:lstStyle/>
          <a:p>
            <a:pPr algn="ctr"/>
            <a:r>
              <a:rPr lang="en-US" sz="2400">
                <a:solidFill>
                  <a:schemeClr val="accent2"/>
                </a:solidFill>
                <a:latin typeface="Atkinson Hyperlegible" pitchFamily="2" charset="0"/>
                <a:ea typeface="Source Sans Pro"/>
                <a:cs typeface="Roboto"/>
              </a:rPr>
              <a:t>Consider any patient to have an open fracture if there is a wound </a:t>
            </a:r>
          </a:p>
          <a:p>
            <a:pPr algn="ctr"/>
            <a:r>
              <a:rPr lang="en-US" sz="2400">
                <a:solidFill>
                  <a:schemeClr val="accent2"/>
                </a:solidFill>
                <a:latin typeface="Atkinson Hyperlegible" pitchFamily="2" charset="0"/>
                <a:ea typeface="Source Sans Pro"/>
                <a:cs typeface="Roboto"/>
              </a:rPr>
              <a:t>(more than just a skin abrasion) near a fracture site.</a:t>
            </a:r>
          </a:p>
        </p:txBody>
      </p:sp>
    </p:spTree>
    <p:extLst>
      <p:ext uri="{BB962C8B-B14F-4D97-AF65-F5344CB8AC3E}">
        <p14:creationId xmlns:p14="http://schemas.microsoft.com/office/powerpoint/2010/main" val="992023244"/>
      </p:ext>
    </p:extLst>
  </p:cSld>
  <p:clrMapOvr>
    <a:masterClrMapping/>
  </p:clrMapOvr>
  <mc:AlternateContent xmlns:mc="http://schemas.openxmlformats.org/markup-compatibility/2006" xmlns:p14="http://schemas.microsoft.com/office/powerpoint/2010/main">
    <mc:Choice Requires="p14">
      <p:transition spd="slow" p14:dur="2000" advTm="53280"/>
    </mc:Choice>
    <mc:Fallback xmlns="">
      <p:transition spd="slow" advTm="5328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9"/>
          <p:cNvSpPr txBox="1">
            <a:spLocks noGrp="1"/>
          </p:cNvSpPr>
          <p:nvPr>
            <p:ph type="title"/>
          </p:nvPr>
        </p:nvSpPr>
        <p:spPr>
          <a:xfrm>
            <a:off x="114822"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en-US">
                <a:solidFill>
                  <a:schemeClr val="accent1">
                    <a:lumMod val="50000"/>
                  </a:schemeClr>
                </a:solidFill>
                <a:latin typeface="Atkinson Hyperlegible" pitchFamily="2" charset="0"/>
              </a:rPr>
              <a:t>Blast Injuries: Ear and Eye</a:t>
            </a:r>
            <a:endParaRPr>
              <a:solidFill>
                <a:schemeClr val="accent1">
                  <a:lumMod val="50000"/>
                </a:schemeClr>
              </a:solidFill>
              <a:latin typeface="Atkinson Hyperlegible" pitchFamily="2" charset="0"/>
            </a:endParaRPr>
          </a:p>
        </p:txBody>
      </p:sp>
      <p:graphicFrame>
        <p:nvGraphicFramePr>
          <p:cNvPr id="150" name="Google Shape;150;p9"/>
          <p:cNvGraphicFramePr/>
          <p:nvPr>
            <p:extLst>
              <p:ext uri="{D42A27DB-BD31-4B8C-83A1-F6EECF244321}">
                <p14:modId xmlns:p14="http://schemas.microsoft.com/office/powerpoint/2010/main" val="103891659"/>
              </p:ext>
            </p:extLst>
          </p:nvPr>
        </p:nvGraphicFramePr>
        <p:xfrm>
          <a:off x="114822" y="1097250"/>
          <a:ext cx="11962355" cy="5760750"/>
        </p:xfrm>
        <a:graphic>
          <a:graphicData uri="http://schemas.openxmlformats.org/drawingml/2006/table">
            <a:tbl>
              <a:tblPr firstRow="1" bandRow="1"/>
              <a:tblGrid>
                <a:gridCol w="2160711">
                  <a:extLst>
                    <a:ext uri="{9D8B030D-6E8A-4147-A177-3AD203B41FA5}">
                      <a16:colId xmlns:a16="http://schemas.microsoft.com/office/drawing/2014/main" val="20000"/>
                    </a:ext>
                  </a:extLst>
                </a:gridCol>
                <a:gridCol w="3851782">
                  <a:extLst>
                    <a:ext uri="{9D8B030D-6E8A-4147-A177-3AD203B41FA5}">
                      <a16:colId xmlns:a16="http://schemas.microsoft.com/office/drawing/2014/main" val="20001"/>
                    </a:ext>
                  </a:extLst>
                </a:gridCol>
                <a:gridCol w="5949862">
                  <a:extLst>
                    <a:ext uri="{9D8B030D-6E8A-4147-A177-3AD203B41FA5}">
                      <a16:colId xmlns:a16="http://schemas.microsoft.com/office/drawing/2014/main" val="895398315"/>
                    </a:ext>
                  </a:extLst>
                </a:gridCol>
              </a:tblGrid>
              <a:tr h="241523">
                <a:tc>
                  <a:txBody>
                    <a:bodyPr/>
                    <a:lstStyle/>
                    <a:p>
                      <a:pPr marL="0" marR="0" lvl="0" indent="0" algn="l" rtl="0">
                        <a:lnSpc>
                          <a:spcPct val="100000"/>
                        </a:lnSpc>
                        <a:spcBef>
                          <a:spcPts val="0"/>
                        </a:spcBef>
                        <a:spcAft>
                          <a:spcPts val="0"/>
                        </a:spcAft>
                        <a:buClr>
                          <a:srgbClr val="000000"/>
                        </a:buClr>
                        <a:buSzPts val="1800"/>
                        <a:buFont typeface="Arial"/>
                        <a:buNone/>
                      </a:pPr>
                      <a:r>
                        <a:rPr lang="en-US" sz="2400" b="1" u="none" strike="noStrike" cap="none">
                          <a:latin typeface="Atkinson Hyperlegible" pitchFamily="2" charset="0"/>
                        </a:rPr>
                        <a:t>Injury</a:t>
                      </a:r>
                      <a:endParaRPr sz="2400" b="1" u="none" strike="noStrike" cap="none">
                        <a:latin typeface="Atkinson Hyperlegible" pitchFamily="2" charset="0"/>
                      </a:endParaRPr>
                    </a:p>
                  </a:txBody>
                  <a:tcPr marL="91450" marR="91450" marT="45725" marB="45725">
                    <a:solidFill>
                      <a:schemeClr val="accent1">
                        <a:lumMod val="20000"/>
                        <a:lumOff val="80000"/>
                      </a:schemeClr>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NZ" sz="2400" b="1" u="none" strike="noStrike" cap="none">
                          <a:latin typeface="Atkinson Hyperlegible" pitchFamily="2" charset="0"/>
                        </a:rPr>
                        <a:t>Signs and symptoms</a:t>
                      </a:r>
                      <a:endParaRPr sz="2400" b="1" u="none" strike="noStrike" cap="none">
                        <a:latin typeface="Atkinson Hyperlegible" pitchFamily="2" charset="0"/>
                      </a:endParaRPr>
                    </a:p>
                  </a:txBody>
                  <a:tcPr marL="91450" marR="91450" marT="45725" marB="45725">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2400" b="1" u="none" strike="noStrike" cap="none">
                          <a:latin typeface="Atkinson Hyperlegible" pitchFamily="2" charset="0"/>
                        </a:rPr>
                        <a:t>Management</a:t>
                      </a:r>
                    </a:p>
                  </a:txBody>
                  <a:tcPr marL="91450" marR="91450" marT="45725" marB="45725">
                    <a:solidFill>
                      <a:schemeClr val="accent1">
                        <a:lumMod val="20000"/>
                        <a:lumOff val="80000"/>
                      </a:schemeClr>
                    </a:solidFill>
                  </a:tcPr>
                </a:tc>
                <a:extLst>
                  <a:ext uri="{0D108BD9-81ED-4DB2-BD59-A6C34878D82A}">
                    <a16:rowId xmlns:a16="http://schemas.microsoft.com/office/drawing/2014/main" val="10000"/>
                  </a:ext>
                </a:extLst>
              </a:tr>
              <a:tr h="926768">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2400">
                          <a:latin typeface="Atkinson Hyperlegible" pitchFamily="2" charset="0"/>
                        </a:rPr>
                        <a:t>Ear injury e.g., to tympanic membrane</a:t>
                      </a:r>
                    </a:p>
                    <a:p>
                      <a:pPr marL="0" marR="0" lvl="0" indent="0" algn="l" rtl="0">
                        <a:lnSpc>
                          <a:spcPct val="100000"/>
                        </a:lnSpc>
                        <a:spcBef>
                          <a:spcPts val="0"/>
                        </a:spcBef>
                        <a:spcAft>
                          <a:spcPts val="0"/>
                        </a:spcAft>
                        <a:buClr>
                          <a:srgbClr val="000000"/>
                        </a:buClr>
                        <a:buSzPts val="1800"/>
                        <a:buFont typeface="Arial"/>
                        <a:buNone/>
                      </a:pPr>
                      <a:endParaRPr sz="2400" u="none" strike="noStrike" cap="none">
                        <a:solidFill>
                          <a:schemeClr val="tx1"/>
                        </a:solidFill>
                        <a:latin typeface="Atkinson Hyperlegible" pitchFamily="2" charset="0"/>
                      </a:endParaRPr>
                    </a:p>
                  </a:txBody>
                  <a:tcPr marL="91450" marR="91450" marT="45725" marB="45725"/>
                </a:tc>
                <a:tc>
                  <a:txBody>
                    <a:bodyPr/>
                    <a:lstStyle/>
                    <a:p>
                      <a:pPr marL="342900" marR="0" lvl="0" indent="-342900" algn="l" rtl="0">
                        <a:spcBef>
                          <a:spcPts val="0"/>
                        </a:spcBef>
                        <a:spcAft>
                          <a:spcPts val="0"/>
                        </a:spcAft>
                        <a:buFont typeface="Arial" panose="020B0604020202020204" pitchFamily="34" charset="0"/>
                        <a:buChar char="•"/>
                      </a:pPr>
                      <a:r>
                        <a:rPr lang="en-GB" sz="2400">
                          <a:latin typeface="Atkinson Hyperlegible" pitchFamily="2" charset="0"/>
                        </a:rPr>
                        <a:t>Ear pain</a:t>
                      </a:r>
                    </a:p>
                    <a:p>
                      <a:pPr marL="342900" marR="0" lvl="0" indent="-342900" algn="l" rtl="0">
                        <a:spcBef>
                          <a:spcPts val="0"/>
                        </a:spcBef>
                        <a:spcAft>
                          <a:spcPts val="0"/>
                        </a:spcAft>
                        <a:buFont typeface="Arial" panose="020B0604020202020204" pitchFamily="34" charset="0"/>
                        <a:buChar char="•"/>
                      </a:pPr>
                      <a:r>
                        <a:rPr lang="en-GB" sz="2400">
                          <a:latin typeface="Atkinson Hyperlegible" pitchFamily="2" charset="0"/>
                        </a:rPr>
                        <a:t>Bleeding or discharge from the ear</a:t>
                      </a:r>
                    </a:p>
                    <a:p>
                      <a:pPr marL="342900" marR="0" lvl="0" indent="-342900" algn="l" rtl="0">
                        <a:spcBef>
                          <a:spcPts val="0"/>
                        </a:spcBef>
                        <a:spcAft>
                          <a:spcPts val="0"/>
                        </a:spcAft>
                        <a:buFont typeface="Arial" panose="020B0604020202020204" pitchFamily="34" charset="0"/>
                        <a:buChar char="•"/>
                      </a:pPr>
                      <a:r>
                        <a:rPr lang="en-GB" sz="2400">
                          <a:latin typeface="Atkinson Hyperlegible" pitchFamily="2" charset="0"/>
                        </a:rPr>
                        <a:t>Ringing in the ear, dizziness, hearing loss</a:t>
                      </a:r>
                    </a:p>
                  </a:txBody>
                  <a:tcPr marL="91450" marR="91450" marT="45725" marB="45725"/>
                </a:tc>
                <a:tc>
                  <a:txBody>
                    <a:bodyPr/>
                    <a:lstStyle/>
                    <a:p>
                      <a:pPr marL="285750" marR="0" lvl="0" indent="-285750" algn="l" defTabSz="914400" rtl="0" eaLnBrk="1" fontAlgn="auto" latinLnBrk="0" hangingPunct="1">
                        <a:lnSpc>
                          <a:spcPct val="100000"/>
                        </a:lnSpc>
                        <a:spcBef>
                          <a:spcPts val="0"/>
                        </a:spcBef>
                        <a:spcAft>
                          <a:spcPts val="0"/>
                        </a:spcAft>
                        <a:buClr>
                          <a:schemeClr val="dk1"/>
                        </a:buClr>
                        <a:buSzPts val="1800"/>
                        <a:buFont typeface="Arial"/>
                        <a:buChar char="•"/>
                        <a:tabLst/>
                        <a:defRPr/>
                      </a:pPr>
                      <a:r>
                        <a:rPr lang="en-GB" sz="2400">
                          <a:latin typeface="Atkinson Hyperlegible" pitchFamily="2" charset="0"/>
                        </a:rPr>
                        <a:t>If suspected </a:t>
                      </a:r>
                      <a:r>
                        <a:rPr lang="en-GB" sz="2400">
                          <a:latin typeface="Atkinson Hyperlegible" pitchFamily="2" charset="0"/>
                          <a:sym typeface="Wingdings" panose="05000000000000000000" pitchFamily="2" charset="2"/>
                        </a:rPr>
                        <a:t>e</a:t>
                      </a:r>
                      <a:r>
                        <a:rPr lang="en-GB" sz="2400">
                          <a:latin typeface="Atkinson Hyperlegible" pitchFamily="2" charset="0"/>
                        </a:rPr>
                        <a:t>xamine with otoscope for tympanic membrane rupture. </a:t>
                      </a:r>
                    </a:p>
                    <a:p>
                      <a:pPr marL="285750" marR="0" lvl="0" indent="-285750" algn="l" defTabSz="914400" rtl="0" eaLnBrk="1" fontAlgn="auto" latinLnBrk="0" hangingPunct="1">
                        <a:lnSpc>
                          <a:spcPct val="100000"/>
                        </a:lnSpc>
                        <a:spcBef>
                          <a:spcPts val="0"/>
                        </a:spcBef>
                        <a:spcAft>
                          <a:spcPts val="0"/>
                        </a:spcAft>
                        <a:buClr>
                          <a:schemeClr val="dk1"/>
                        </a:buClr>
                        <a:buSzPts val="1800"/>
                        <a:buFont typeface="Arial"/>
                        <a:buChar char="•"/>
                        <a:tabLst/>
                        <a:defRPr/>
                      </a:pPr>
                      <a:r>
                        <a:rPr lang="en-GB" sz="2400">
                          <a:latin typeface="Atkinson Hyperlegible" pitchFamily="2" charset="0"/>
                        </a:rPr>
                        <a:t>Most heal spontaneously.</a:t>
                      </a:r>
                    </a:p>
                    <a:p>
                      <a:pPr marL="285750" marR="0" lvl="0" indent="-285750" algn="l" rtl="0">
                        <a:lnSpc>
                          <a:spcPct val="100000"/>
                        </a:lnSpc>
                        <a:spcBef>
                          <a:spcPts val="0"/>
                        </a:spcBef>
                        <a:spcAft>
                          <a:spcPts val="0"/>
                        </a:spcAft>
                        <a:buClr>
                          <a:schemeClr val="dk1"/>
                        </a:buClr>
                        <a:buSzPts val="1800"/>
                        <a:buFont typeface="Arial"/>
                        <a:buChar char="•"/>
                      </a:pPr>
                      <a:endParaRPr lang="en-GB" sz="2400">
                        <a:latin typeface="Atkinson Hyperlegible" pitchFamily="2" charset="0"/>
                      </a:endParaRPr>
                    </a:p>
                  </a:txBody>
                  <a:tcPr marL="91450" marR="91450" marT="45725" marB="45725"/>
                </a:tc>
                <a:extLst>
                  <a:ext uri="{0D108BD9-81ED-4DB2-BD59-A6C34878D82A}">
                    <a16:rowId xmlns:a16="http://schemas.microsoft.com/office/drawing/2014/main" val="10003"/>
                  </a:ext>
                </a:extLst>
              </a:tr>
              <a:tr h="926768">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2400" b="0">
                          <a:latin typeface="Atkinson Hyperlegible" pitchFamily="2" charset="0"/>
                        </a:rPr>
                        <a:t>Eye and maxillofacial injury</a:t>
                      </a:r>
                    </a:p>
                    <a:p>
                      <a:pPr marL="0" marR="0" lvl="0" indent="0" algn="l" rtl="0">
                        <a:lnSpc>
                          <a:spcPct val="100000"/>
                        </a:lnSpc>
                        <a:spcBef>
                          <a:spcPts val="0"/>
                        </a:spcBef>
                        <a:spcAft>
                          <a:spcPts val="0"/>
                        </a:spcAft>
                        <a:buClr>
                          <a:srgbClr val="000000"/>
                        </a:buClr>
                        <a:buSzPts val="1800"/>
                        <a:buFont typeface="Arial"/>
                        <a:buNone/>
                      </a:pPr>
                      <a:endParaRPr sz="2400" u="none" strike="noStrike" cap="none">
                        <a:solidFill>
                          <a:schemeClr val="tx1"/>
                        </a:solidFill>
                        <a:latin typeface="Atkinson Hyperlegible" pitchFamily="2" charset="0"/>
                      </a:endParaRPr>
                    </a:p>
                  </a:txBody>
                  <a:tcPr marL="91450" marR="91450" marT="45725" marB="45725"/>
                </a:tc>
                <a:tc>
                  <a:txBody>
                    <a:bodyPr/>
                    <a:lstStyle/>
                    <a:p>
                      <a:pPr marL="342900" marR="0" lvl="0" indent="-342900" algn="l" defTabSz="914400" rtl="0" eaLnBrk="1" fontAlgn="auto" latinLnBrk="0" hangingPunct="1">
                        <a:lnSpc>
                          <a:spcPct val="100000"/>
                        </a:lnSpc>
                        <a:spcBef>
                          <a:spcPts val="0"/>
                        </a:spcBef>
                        <a:spcAft>
                          <a:spcPts val="0"/>
                        </a:spcAft>
                        <a:buClr>
                          <a:schemeClr val="dk1"/>
                        </a:buClr>
                        <a:buSzPts val="1800"/>
                        <a:buFont typeface="Arial" panose="020B0604020202020204" pitchFamily="34" charset="0"/>
                        <a:buChar char="•"/>
                        <a:tabLst/>
                        <a:defRPr/>
                      </a:pPr>
                      <a:r>
                        <a:rPr lang="en-GB" sz="2400">
                          <a:latin typeface="Atkinson Hyperlegible" pitchFamily="2" charset="0"/>
                        </a:rPr>
                        <a:t>Eye pain</a:t>
                      </a:r>
                    </a:p>
                    <a:p>
                      <a:pPr marL="342900" marR="0" lvl="0" indent="-342900" algn="l" defTabSz="914400" rtl="0" eaLnBrk="1" fontAlgn="auto" latinLnBrk="0" hangingPunct="1">
                        <a:lnSpc>
                          <a:spcPct val="100000"/>
                        </a:lnSpc>
                        <a:spcBef>
                          <a:spcPts val="0"/>
                        </a:spcBef>
                        <a:spcAft>
                          <a:spcPts val="0"/>
                        </a:spcAft>
                        <a:buClr>
                          <a:schemeClr val="dk1"/>
                        </a:buClr>
                        <a:buSzPts val="1800"/>
                        <a:buFont typeface="Arial" panose="020B0604020202020204" pitchFamily="34" charset="0"/>
                        <a:buChar char="•"/>
                        <a:tabLst/>
                        <a:defRPr/>
                      </a:pPr>
                      <a:r>
                        <a:rPr lang="en-GB" sz="2400">
                          <a:latin typeface="Atkinson Hyperlegible" pitchFamily="2" charset="0"/>
                        </a:rPr>
                        <a:t>Globe rupture</a:t>
                      </a:r>
                    </a:p>
                    <a:p>
                      <a:pPr marL="342900" marR="0" lvl="0" indent="-342900" algn="l" defTabSz="914400" rtl="0" eaLnBrk="1" fontAlgn="auto" latinLnBrk="0" hangingPunct="1">
                        <a:lnSpc>
                          <a:spcPct val="100000"/>
                        </a:lnSpc>
                        <a:spcBef>
                          <a:spcPts val="0"/>
                        </a:spcBef>
                        <a:spcAft>
                          <a:spcPts val="0"/>
                        </a:spcAft>
                        <a:buClr>
                          <a:schemeClr val="dk1"/>
                        </a:buClr>
                        <a:buSzPts val="1800"/>
                        <a:buFont typeface="Arial" panose="020B0604020202020204" pitchFamily="34" charset="0"/>
                        <a:buChar char="•"/>
                        <a:tabLst/>
                        <a:defRPr/>
                      </a:pPr>
                      <a:r>
                        <a:rPr lang="en-GB" sz="2400">
                          <a:latin typeface="Atkinson Hyperlegible" pitchFamily="2" charset="0"/>
                        </a:rPr>
                        <a:t>Abnormal pupil</a:t>
                      </a:r>
                    </a:p>
                    <a:p>
                      <a:pPr marL="342900" marR="0" lvl="0" indent="-342900" algn="l" defTabSz="914400" rtl="0" eaLnBrk="1" fontAlgn="auto" latinLnBrk="0" hangingPunct="1">
                        <a:lnSpc>
                          <a:spcPct val="100000"/>
                        </a:lnSpc>
                        <a:spcBef>
                          <a:spcPts val="0"/>
                        </a:spcBef>
                        <a:spcAft>
                          <a:spcPts val="0"/>
                        </a:spcAft>
                        <a:buClr>
                          <a:schemeClr val="dk1"/>
                        </a:buClr>
                        <a:buSzPts val="1800"/>
                        <a:buFont typeface="Arial" panose="020B0604020202020204" pitchFamily="34" charset="0"/>
                        <a:buChar char="•"/>
                        <a:tabLst/>
                        <a:defRPr/>
                      </a:pPr>
                      <a:r>
                        <a:rPr lang="en-GB" sz="2400">
                          <a:latin typeface="Atkinson Hyperlegible" pitchFamily="2" charset="0"/>
                        </a:rPr>
                        <a:t>Orbital and facial fractures</a:t>
                      </a:r>
                    </a:p>
                    <a:p>
                      <a:pPr marL="342900" marR="0" lvl="0" indent="-342900" algn="l" defTabSz="914400" rtl="0" eaLnBrk="1" fontAlgn="auto" latinLnBrk="0" hangingPunct="1">
                        <a:lnSpc>
                          <a:spcPct val="100000"/>
                        </a:lnSpc>
                        <a:spcBef>
                          <a:spcPts val="0"/>
                        </a:spcBef>
                        <a:spcAft>
                          <a:spcPts val="0"/>
                        </a:spcAft>
                        <a:buClr>
                          <a:schemeClr val="dk1"/>
                        </a:buClr>
                        <a:buSzPts val="1800"/>
                        <a:buFont typeface="Arial" panose="020B0604020202020204" pitchFamily="34" charset="0"/>
                        <a:buChar char="•"/>
                        <a:tabLst/>
                        <a:defRPr/>
                      </a:pPr>
                      <a:r>
                        <a:rPr lang="en-GB" sz="2400">
                          <a:latin typeface="Atkinson Hyperlegible" pitchFamily="2" charset="0"/>
                        </a:rPr>
                        <a:t>Secondary injury of eyes is possible from shattered glass. </a:t>
                      </a:r>
                    </a:p>
                  </a:txBody>
                  <a:tcPr marL="91450" marR="91450" marT="45725" marB="45725"/>
                </a:tc>
                <a:tc>
                  <a:txBody>
                    <a:bodyPr/>
                    <a:lstStyle/>
                    <a:p>
                      <a:pPr marL="342900" marR="0" lvl="0" indent="-342900" algn="l" rtl="0">
                        <a:spcBef>
                          <a:spcPts val="0"/>
                        </a:spcBef>
                        <a:spcAft>
                          <a:spcPts val="0"/>
                        </a:spcAft>
                        <a:buFont typeface="Arial" panose="020B0604020202020204" pitchFamily="34" charset="0"/>
                        <a:buChar char="•"/>
                      </a:pPr>
                      <a:r>
                        <a:rPr lang="en-GB" sz="2400">
                          <a:latin typeface="Atkinson Hyperlegible" pitchFamily="2" charset="0"/>
                        </a:rPr>
                        <a:t>Provide basic first aid and cover eye with protective shield.</a:t>
                      </a:r>
                      <a:endParaRPr lang="en-GB" sz="2800">
                        <a:latin typeface="Atkinson Hyperlegible" pitchFamily="2" charset="0"/>
                      </a:endParaRPr>
                    </a:p>
                    <a:p>
                      <a:pPr marL="342900" marR="0" lvl="0" indent="-342900" algn="l" rtl="0">
                        <a:spcBef>
                          <a:spcPts val="0"/>
                        </a:spcBef>
                        <a:spcAft>
                          <a:spcPts val="0"/>
                        </a:spcAft>
                        <a:buFont typeface="Arial" panose="020B0604020202020204" pitchFamily="34" charset="0"/>
                        <a:buChar char="•"/>
                      </a:pPr>
                      <a:r>
                        <a:rPr lang="en-GB" sz="2400">
                          <a:latin typeface="Atkinson Hyperlegible" pitchFamily="2" charset="0"/>
                        </a:rPr>
                        <a:t>Do not remove any penetrating object. Stabilize. </a:t>
                      </a:r>
                    </a:p>
                    <a:p>
                      <a:pPr marL="342900" marR="0" lvl="0" indent="-342900" algn="l" rtl="0">
                        <a:spcBef>
                          <a:spcPts val="0"/>
                        </a:spcBef>
                        <a:spcAft>
                          <a:spcPts val="0"/>
                        </a:spcAft>
                        <a:buFont typeface="Arial" panose="020B0604020202020204" pitchFamily="34" charset="0"/>
                        <a:buChar char="•"/>
                      </a:pPr>
                      <a:r>
                        <a:rPr lang="en-GB" sz="2400">
                          <a:latin typeface="Atkinson Hyperlegible" pitchFamily="2" charset="0"/>
                        </a:rPr>
                        <a:t>Give TETANUS prophylaxis for penetrating eye injuries.</a:t>
                      </a:r>
                    </a:p>
                    <a:p>
                      <a:pPr marL="342900" marR="0" lvl="0" indent="-342900" algn="l" rtl="0">
                        <a:spcBef>
                          <a:spcPts val="0"/>
                        </a:spcBef>
                        <a:spcAft>
                          <a:spcPts val="0"/>
                        </a:spcAft>
                        <a:buFont typeface="Arial" panose="020B0604020202020204" pitchFamily="34" charset="0"/>
                        <a:buChar char="•"/>
                      </a:pPr>
                      <a:r>
                        <a:rPr lang="en-GB" sz="2400">
                          <a:latin typeface="Atkinson Hyperlegible" pitchFamily="2" charset="0"/>
                        </a:rPr>
                        <a:t>CONSULT ophthalmology or prepare for rapid HANDOVER / TRANSFER if acute vision loss. </a:t>
                      </a:r>
                      <a:endParaRPr lang="en-GB" sz="2800">
                        <a:latin typeface="Atkinson Hyperlegible" pitchFamily="2" charset="0"/>
                      </a:endParaRPr>
                    </a:p>
                  </a:txBody>
                  <a:tcPr marL="91450" marR="91450" marT="45725" marB="45725"/>
                </a:tc>
                <a:extLst>
                  <a:ext uri="{0D108BD9-81ED-4DB2-BD59-A6C34878D82A}">
                    <a16:rowId xmlns:a16="http://schemas.microsoft.com/office/drawing/2014/main" val="1379631587"/>
                  </a:ext>
                </a:extLst>
              </a:tr>
            </a:tbl>
          </a:graphicData>
        </a:graphic>
      </p:graphicFrame>
    </p:spTree>
    <p:extLst>
      <p:ext uri="{BB962C8B-B14F-4D97-AF65-F5344CB8AC3E}">
        <p14:creationId xmlns:p14="http://schemas.microsoft.com/office/powerpoint/2010/main" val="99446899"/>
      </p:ext>
    </p:extLst>
  </p:cSld>
  <p:clrMapOvr>
    <a:masterClrMapping/>
  </p:clrMapOvr>
  <mc:AlternateContent xmlns:mc="http://schemas.openxmlformats.org/markup-compatibility/2006" xmlns:p14="http://schemas.microsoft.com/office/powerpoint/2010/main">
    <mc:Choice Requires="p14">
      <p:transition spd="slow" p14:dur="2000" advTm="67180"/>
    </mc:Choice>
    <mc:Fallback xmlns="">
      <p:transition spd="slow" advTm="6718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684337179"/>
              </p:ext>
            </p:extLst>
          </p:nvPr>
        </p:nvGraphicFramePr>
        <p:xfrm>
          <a:off x="131624" y="1298006"/>
          <a:ext cx="11928751" cy="4937760"/>
        </p:xfrm>
        <a:graphic>
          <a:graphicData uri="http://schemas.openxmlformats.org/drawingml/2006/table">
            <a:tbl>
              <a:tblPr firstRow="1" bandRow="1">
                <a:tableStyleId>{2D5ABB26-0587-4C30-8999-92F81FD0307C}</a:tableStyleId>
              </a:tblPr>
              <a:tblGrid>
                <a:gridCol w="4444166">
                  <a:extLst>
                    <a:ext uri="{9D8B030D-6E8A-4147-A177-3AD203B41FA5}">
                      <a16:colId xmlns:a16="http://schemas.microsoft.com/office/drawing/2014/main" val="20000"/>
                    </a:ext>
                  </a:extLst>
                </a:gridCol>
                <a:gridCol w="7484585">
                  <a:extLst>
                    <a:ext uri="{9D8B030D-6E8A-4147-A177-3AD203B41FA5}">
                      <a16:colId xmlns:a16="http://schemas.microsoft.com/office/drawing/2014/main" val="20001"/>
                    </a:ext>
                  </a:extLst>
                </a:gridCol>
              </a:tblGrid>
              <a:tr h="359945">
                <a:tc>
                  <a:txBody>
                    <a:bodyPr/>
                    <a:lstStyle/>
                    <a:p>
                      <a:pPr algn="l"/>
                      <a:r>
                        <a:rPr lang="en-US" sz="2400" b="1">
                          <a:latin typeface="Atkinson Hyperlegible" pitchFamily="2" charset="0"/>
                          <a:ea typeface="Source Sans Pro" panose="020B0503030403020204" pitchFamily="34" charset="0"/>
                          <a:cs typeface="Roboto"/>
                        </a:rPr>
                        <a:t>Signs and Symptoms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r>
                        <a:rPr lang="en-US" sz="2400" b="1">
                          <a:latin typeface="Atkinson Hyperlegible" pitchFamily="2" charset="0"/>
                          <a:ea typeface="Source Sans Pro" panose="020B0503030403020204" pitchFamily="34" charset="0"/>
                          <a:cs typeface="Roboto"/>
                        </a:rPr>
                        <a:t>Management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4364355">
                <a:tc>
                  <a:txBody>
                    <a:bodyPr/>
                    <a:lstStyle/>
                    <a:p>
                      <a:pPr marL="342900" lvl="0" indent="-342900">
                        <a:buFont typeface="Arial" charset="0"/>
                        <a:buChar char="•"/>
                      </a:pPr>
                      <a:r>
                        <a:rPr lang="en-US" sz="2400">
                          <a:latin typeface="Atkinson Hyperlegible" pitchFamily="2" charset="0"/>
                          <a:ea typeface="Source Sans Pro"/>
                          <a:cs typeface="Roboto"/>
                        </a:rPr>
                        <a:t>Burned skin </a:t>
                      </a:r>
                      <a:r>
                        <a:rPr lang="en-US" sz="2400" err="1">
                          <a:latin typeface="Atkinson Hyperlegible" pitchFamily="2" charset="0"/>
                          <a:ea typeface="Source Sans Pro"/>
                          <a:cs typeface="Roboto"/>
                        </a:rPr>
                        <a:t>colour</a:t>
                      </a:r>
                      <a:r>
                        <a:rPr lang="en-US" sz="2400">
                          <a:latin typeface="Atkinson Hyperlegible" pitchFamily="2" charset="0"/>
                          <a:ea typeface="Source Sans Pro"/>
                          <a:cs typeface="Roboto"/>
                        </a:rPr>
                        <a:t> can range from pink, red, pale or black depending on depth of burn</a:t>
                      </a:r>
                    </a:p>
                    <a:p>
                      <a:pPr marL="342900" lvl="0" indent="-342900">
                        <a:buFont typeface="Arial" charset="0"/>
                        <a:buChar char="•"/>
                      </a:pPr>
                      <a:r>
                        <a:rPr lang="en-US" sz="2400">
                          <a:latin typeface="Atkinson Hyperlegible" pitchFamily="2" charset="0"/>
                          <a:ea typeface="Source Sans Pro" panose="020B0503030403020204" pitchFamily="34" charset="0"/>
                          <a:cs typeface="Roboto"/>
                        </a:rPr>
                        <a:t>Signs of inhalation injury: </a:t>
                      </a:r>
                    </a:p>
                    <a:p>
                      <a:pPr marL="800100" lvl="1" indent="-342900">
                        <a:buFont typeface="Arial" charset="0"/>
                        <a:buChar char="•"/>
                      </a:pPr>
                      <a:r>
                        <a:rPr lang="en-US" sz="2400">
                          <a:latin typeface="Atkinson Hyperlegible" pitchFamily="2" charset="0"/>
                          <a:ea typeface="Source Sans Pro"/>
                          <a:cs typeface="Roboto"/>
                        </a:rPr>
                        <a:t>Soot (ash) or singed (burned) nasal hairs</a:t>
                      </a:r>
                    </a:p>
                    <a:p>
                      <a:pPr marL="800100" lvl="1" indent="-342900">
                        <a:buFont typeface="Arial" charset="0"/>
                        <a:buChar char="•"/>
                      </a:pPr>
                      <a:r>
                        <a:rPr lang="en-US" sz="2400">
                          <a:latin typeface="Atkinson Hyperlegible" pitchFamily="2" charset="0"/>
                          <a:ea typeface="Source Sans Pro" panose="020B0503030403020204" pitchFamily="34" charset="0"/>
                          <a:cs typeface="Roboto"/>
                        </a:rPr>
                        <a:t>Swelling to lips or mouth</a:t>
                      </a:r>
                    </a:p>
                    <a:p>
                      <a:pPr marL="800100" lvl="1" indent="-342900">
                        <a:buFont typeface="Arial" charset="0"/>
                        <a:buChar char="•"/>
                      </a:pPr>
                      <a:r>
                        <a:rPr lang="en-US" sz="2400">
                          <a:latin typeface="Atkinson Hyperlegible" pitchFamily="2" charset="0"/>
                          <a:ea typeface="Source Sans Pro" panose="020B0503030403020204" pitchFamily="34" charset="0"/>
                          <a:cs typeface="Roboto"/>
                        </a:rPr>
                        <a:t>Voice changes</a:t>
                      </a:r>
                    </a:p>
                    <a:p>
                      <a:pPr marL="800100" lvl="1" indent="-342900">
                        <a:buFont typeface="Arial" charset="0"/>
                        <a:buChar char="•"/>
                      </a:pPr>
                      <a:endParaRPr lang="en-US" sz="2400" b="0" i="0" u="none" strike="noStrike" noProof="0">
                        <a:solidFill>
                          <a:schemeClr val="tx1"/>
                        </a:solidFill>
                        <a:latin typeface="Atkinson Hyperlegible" pitchFamily="2" charset="0"/>
                      </a:endParaRPr>
                    </a:p>
                    <a:p>
                      <a:pPr marL="800100" lvl="1" indent="-342900">
                        <a:buFont typeface="Arial" charset="0"/>
                        <a:buChar char="•"/>
                      </a:pPr>
                      <a:endParaRPr lang="en-US" sz="2400" b="0" i="0" u="none" strike="noStrike" noProof="0">
                        <a:solidFill>
                          <a:schemeClr val="tx1"/>
                        </a:solidFill>
                        <a:latin typeface="Atkinson Hyperlegible" pitchFamily="2" charset="0"/>
                      </a:endParaRPr>
                    </a:p>
                    <a:p>
                      <a:pPr marL="457200" lvl="1" indent="0">
                        <a:buNone/>
                      </a:pPr>
                      <a:endParaRPr lang="en-US" sz="2400" b="0" i="0" u="none" strike="noStrike" noProof="0">
                        <a:solidFill>
                          <a:schemeClr val="tx1"/>
                        </a:solidFill>
                        <a:latin typeface="Atkinson Hyperlegible"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buFont typeface="Arial" charset="0"/>
                        <a:buChar char="•"/>
                      </a:pPr>
                      <a:r>
                        <a:rPr lang="en-US" sz="2400">
                          <a:solidFill>
                            <a:schemeClr val="tx1"/>
                          </a:solidFill>
                          <a:latin typeface="Atkinson Hyperlegible" pitchFamily="2" charset="0"/>
                          <a:ea typeface="Source Sans Pro"/>
                          <a:cs typeface="Roboto"/>
                        </a:rPr>
                        <a:t>MONITOR for airway obstruction.</a:t>
                      </a:r>
                    </a:p>
                    <a:p>
                      <a:pPr marL="342900" lvl="0" indent="-342900">
                        <a:buFont typeface="Arial" charset="0"/>
                        <a:buChar char="•"/>
                      </a:pPr>
                      <a:r>
                        <a:rPr lang="en-US" sz="2400" b="0" i="0" u="none" strike="noStrike" noProof="0">
                          <a:solidFill>
                            <a:schemeClr val="tx1"/>
                          </a:solidFill>
                          <a:latin typeface="Atkinson Hyperlegible" pitchFamily="2" charset="0"/>
                        </a:rPr>
                        <a:t>Remove all </a:t>
                      </a:r>
                      <a:r>
                        <a:rPr lang="en-US" sz="2400" b="0" i="0" u="none" strike="noStrike" noProof="0" err="1">
                          <a:solidFill>
                            <a:schemeClr val="tx1"/>
                          </a:solidFill>
                          <a:latin typeface="Atkinson Hyperlegible" pitchFamily="2" charset="0"/>
                        </a:rPr>
                        <a:t>jewellery</a:t>
                      </a:r>
                      <a:r>
                        <a:rPr lang="en-US" sz="2400" b="0" i="0" u="none" strike="noStrike" noProof="0">
                          <a:solidFill>
                            <a:schemeClr val="tx1"/>
                          </a:solidFill>
                          <a:latin typeface="Atkinson Hyperlegible" pitchFamily="2" charset="0"/>
                        </a:rPr>
                        <a:t>. </a:t>
                      </a:r>
                      <a:endParaRPr lang="en-US" sz="2400">
                        <a:solidFill>
                          <a:schemeClr val="tx1"/>
                        </a:solidFill>
                        <a:latin typeface="Atkinson Hyperlegible" pitchFamily="2" charset="0"/>
                        <a:ea typeface="Source Sans Pro"/>
                        <a:cs typeface="Roboto"/>
                      </a:endParaRPr>
                    </a:p>
                    <a:p>
                      <a:pPr marL="342900" lvl="0" indent="-342900">
                        <a:buFont typeface="Arial" charset="0"/>
                        <a:buChar char="•"/>
                      </a:pPr>
                      <a:r>
                        <a:rPr lang="en-US" sz="2400">
                          <a:solidFill>
                            <a:schemeClr val="tx1"/>
                          </a:solidFill>
                          <a:latin typeface="Atkinson Hyperlegible" pitchFamily="2" charset="0"/>
                          <a:ea typeface="Source Sans Pro"/>
                          <a:cs typeface="Roboto"/>
                        </a:rPr>
                        <a:t>Give IV FLUIDS according</a:t>
                      </a:r>
                      <a:r>
                        <a:rPr lang="en-US" sz="2400" baseline="0">
                          <a:solidFill>
                            <a:schemeClr val="tx1"/>
                          </a:solidFill>
                          <a:latin typeface="Atkinson Hyperlegible" pitchFamily="2" charset="0"/>
                          <a:ea typeface="Source Sans Pro"/>
                          <a:cs typeface="Roboto"/>
                        </a:rPr>
                        <a:t> to burn area and depth.</a:t>
                      </a:r>
                      <a:endParaRPr lang="en-US" sz="2400">
                        <a:solidFill>
                          <a:schemeClr val="tx1"/>
                        </a:solidFill>
                        <a:latin typeface="Atkinson Hyperlegible" pitchFamily="2" charset="0"/>
                        <a:ea typeface="Source Sans Pro"/>
                        <a:cs typeface="Roboto"/>
                      </a:endParaRPr>
                    </a:p>
                    <a:p>
                      <a:pPr marL="342900" lvl="0" indent="-342900">
                        <a:buFont typeface="Arial" charset="0"/>
                        <a:buChar char="•"/>
                      </a:pPr>
                      <a:r>
                        <a:rPr lang="en-US" sz="2400">
                          <a:solidFill>
                            <a:schemeClr val="tx1"/>
                          </a:solidFill>
                          <a:latin typeface="Atkinson Hyperlegible" pitchFamily="2" charset="0"/>
                          <a:ea typeface="Source Sans Pro"/>
                          <a:cs typeface="Roboto"/>
                        </a:rPr>
                        <a:t>Give TETANUS prophylaxis.</a:t>
                      </a:r>
                    </a:p>
                    <a:p>
                      <a:pPr marL="342900" lvl="0" indent="-342900">
                        <a:buFont typeface="Arial" charset="0"/>
                        <a:buChar char="•"/>
                      </a:pPr>
                      <a:r>
                        <a:rPr lang="en-US" sz="2400">
                          <a:solidFill>
                            <a:schemeClr val="tx1"/>
                          </a:solidFill>
                          <a:latin typeface="Atkinson Hyperlegible" pitchFamily="2" charset="0"/>
                          <a:ea typeface="Source Sans Pro"/>
                          <a:cs typeface="Roboto"/>
                        </a:rPr>
                        <a:t>Give PAIN RELIEF.</a:t>
                      </a:r>
                    </a:p>
                    <a:p>
                      <a:pPr marL="342900" lvl="0" indent="-342900">
                        <a:buFont typeface="Arial" charset="0"/>
                        <a:buChar char="•"/>
                      </a:pPr>
                      <a:r>
                        <a:rPr lang="en-US" sz="2400">
                          <a:solidFill>
                            <a:schemeClr val="tx1"/>
                          </a:solidFill>
                          <a:latin typeface="Atkinson Hyperlegible" pitchFamily="2" charset="0"/>
                          <a:ea typeface="Source Sans Pro"/>
                          <a:cs typeface="Roboto"/>
                        </a:rPr>
                        <a:t>CLEAN and DRESS al</a:t>
                      </a:r>
                      <a:r>
                        <a:rPr lang="en-US" sz="2400">
                          <a:latin typeface="Atkinson Hyperlegible" pitchFamily="2" charset="0"/>
                          <a:ea typeface="Source Sans Pro"/>
                          <a:cs typeface="Roboto"/>
                        </a:rPr>
                        <a:t>l wounds carefully.</a:t>
                      </a:r>
                    </a:p>
                    <a:p>
                      <a:pPr marL="285750" marR="0" lvl="0" indent="-285750" algn="l">
                        <a:lnSpc>
                          <a:spcPct val="100000"/>
                        </a:lnSpc>
                        <a:spcBef>
                          <a:spcPts val="0"/>
                        </a:spcBef>
                        <a:spcAft>
                          <a:spcPts val="0"/>
                        </a:spcAft>
                        <a:buClr>
                          <a:srgbClr val="000000"/>
                        </a:buClr>
                        <a:buFont typeface="Arial" charset="0"/>
                        <a:buChar char="•"/>
                      </a:pPr>
                      <a:r>
                        <a:rPr lang="en-US" sz="2400">
                          <a:latin typeface="Atkinson Hyperlegible" pitchFamily="2" charset="0"/>
                          <a:ea typeface="Source Sans Pro"/>
                          <a:cs typeface="Roboto"/>
                        </a:rPr>
                        <a:t> Plan</a:t>
                      </a:r>
                      <a:r>
                        <a:rPr lang="en-US" sz="2400" baseline="0">
                          <a:latin typeface="Atkinson Hyperlegible" pitchFamily="2" charset="0"/>
                          <a:ea typeface="Source Sans Pro"/>
                          <a:cs typeface="Roboto"/>
                        </a:rPr>
                        <a:t> for HANDOVER/TRANSFER if the following:</a:t>
                      </a:r>
                    </a:p>
                    <a:p>
                      <a:pPr marL="742950" marR="0" lvl="1" indent="-285750" algn="l">
                        <a:lnSpc>
                          <a:spcPct val="100000"/>
                        </a:lnSpc>
                        <a:spcBef>
                          <a:spcPts val="0"/>
                        </a:spcBef>
                        <a:spcAft>
                          <a:spcPts val="0"/>
                        </a:spcAft>
                        <a:buClr>
                          <a:srgbClr val="000000"/>
                        </a:buClr>
                        <a:buFont typeface="Arial" charset="0"/>
                        <a:buChar char="•"/>
                      </a:pPr>
                      <a:r>
                        <a:rPr lang="en-US" sz="2000" b="0" i="0" u="none" strike="noStrike" baseline="0" noProof="0">
                          <a:solidFill>
                            <a:srgbClr val="000000"/>
                          </a:solidFill>
                          <a:latin typeface="Atkinson Hyperlegible" pitchFamily="2" charset="0"/>
                        </a:rPr>
                        <a:t>Serious burns to &gt;15% of the body  </a:t>
                      </a:r>
                      <a:endParaRPr lang="en-US" sz="2000">
                        <a:latin typeface="Atkinson Hyperlegible" pitchFamily="2" charset="0"/>
                      </a:endParaRPr>
                    </a:p>
                    <a:p>
                      <a:pPr marL="742950" marR="0" lvl="1" indent="-285750" algn="l">
                        <a:lnSpc>
                          <a:spcPct val="100000"/>
                        </a:lnSpc>
                        <a:spcBef>
                          <a:spcPts val="0"/>
                        </a:spcBef>
                        <a:spcAft>
                          <a:spcPts val="0"/>
                        </a:spcAft>
                        <a:buClr>
                          <a:srgbClr val="000000"/>
                        </a:buClr>
                        <a:buFont typeface="Arial" charset="0"/>
                        <a:buChar char="•"/>
                      </a:pPr>
                      <a:r>
                        <a:rPr lang="en-US" sz="2000" b="0" i="0" u="none" strike="noStrike" baseline="0" noProof="0">
                          <a:solidFill>
                            <a:srgbClr val="000000"/>
                          </a:solidFill>
                          <a:latin typeface="Atkinson Hyperlegible" pitchFamily="2" charset="0"/>
                        </a:rPr>
                        <a:t>Hands, face, groin, joints or circumferential burns</a:t>
                      </a:r>
                    </a:p>
                    <a:p>
                      <a:pPr marL="742950" marR="0" lvl="1" indent="-285750" algn="l">
                        <a:lnSpc>
                          <a:spcPct val="100000"/>
                        </a:lnSpc>
                        <a:spcBef>
                          <a:spcPts val="0"/>
                        </a:spcBef>
                        <a:spcAft>
                          <a:spcPts val="0"/>
                        </a:spcAft>
                        <a:buClr>
                          <a:srgbClr val="000000"/>
                        </a:buClr>
                        <a:buFont typeface="Arial" charset="0"/>
                        <a:buChar char="•"/>
                      </a:pPr>
                      <a:r>
                        <a:rPr lang="en-US" sz="2000" b="0" i="0" u="none" strike="noStrike" baseline="0" noProof="0">
                          <a:solidFill>
                            <a:srgbClr val="000000"/>
                          </a:solidFill>
                          <a:latin typeface="Atkinson Hyperlegible" pitchFamily="2" charset="0"/>
                        </a:rPr>
                        <a:t>Inhalation injury </a:t>
                      </a:r>
                    </a:p>
                    <a:p>
                      <a:pPr marL="742950" marR="0" lvl="1" indent="-285750" algn="l">
                        <a:lnSpc>
                          <a:spcPct val="100000"/>
                        </a:lnSpc>
                        <a:spcBef>
                          <a:spcPts val="0"/>
                        </a:spcBef>
                        <a:spcAft>
                          <a:spcPts val="0"/>
                        </a:spcAft>
                        <a:buClr>
                          <a:srgbClr val="000000"/>
                        </a:buClr>
                        <a:buFont typeface="Arial" charset="0"/>
                        <a:buChar char="•"/>
                      </a:pPr>
                      <a:r>
                        <a:rPr lang="en-US" sz="2000" b="0" i="0" u="none" strike="noStrike" baseline="0" noProof="0">
                          <a:solidFill>
                            <a:srgbClr val="000000"/>
                          </a:solidFill>
                          <a:latin typeface="Atkinson Hyperlegible" pitchFamily="2" charset="0"/>
                        </a:rPr>
                        <a:t>Burns with other trauma </a:t>
                      </a:r>
                    </a:p>
                    <a:p>
                      <a:pPr marL="742950" marR="0" lvl="1" indent="-285750" algn="l">
                        <a:lnSpc>
                          <a:spcPct val="100000"/>
                        </a:lnSpc>
                        <a:spcBef>
                          <a:spcPts val="0"/>
                        </a:spcBef>
                        <a:spcAft>
                          <a:spcPts val="0"/>
                        </a:spcAft>
                        <a:buClr>
                          <a:srgbClr val="000000"/>
                        </a:buClr>
                        <a:buFont typeface="Arial" charset="0"/>
                        <a:buChar char="•"/>
                      </a:pPr>
                      <a:r>
                        <a:rPr lang="en-US" sz="2000" b="0" i="0" u="none" strike="noStrike" baseline="0" noProof="0">
                          <a:solidFill>
                            <a:srgbClr val="000000"/>
                          </a:solidFill>
                          <a:latin typeface="Atkinson Hyperlegible" pitchFamily="2" charset="0"/>
                        </a:rPr>
                        <a:t>Burns in very young or elderly </a:t>
                      </a:r>
                    </a:p>
                    <a:p>
                      <a:pPr marL="742950" marR="0" lvl="1" indent="-285750" algn="l">
                        <a:lnSpc>
                          <a:spcPct val="100000"/>
                        </a:lnSpc>
                        <a:spcBef>
                          <a:spcPts val="0"/>
                        </a:spcBef>
                        <a:spcAft>
                          <a:spcPts val="0"/>
                        </a:spcAft>
                        <a:buClr>
                          <a:srgbClr val="000000"/>
                        </a:buClr>
                        <a:buFont typeface="Arial" charset="0"/>
                        <a:buChar char="•"/>
                      </a:pPr>
                      <a:r>
                        <a:rPr lang="en-US" sz="2000" b="0" i="0" u="none" strike="noStrike" baseline="0" noProof="0">
                          <a:solidFill>
                            <a:srgbClr val="000000"/>
                          </a:solidFill>
                          <a:latin typeface="Atkinson Hyperlegible" pitchFamily="2" charset="0"/>
                        </a:rPr>
                        <a:t>Significant pre-burn illness (such as diabetes)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5" name="Picture 5">
            <a:extLst>
              <a:ext uri="{FF2B5EF4-FFF2-40B4-BE49-F238E27FC236}">
                <a16:creationId xmlns:a16="http://schemas.microsoft.com/office/drawing/2014/main" id="{B050D208-A9D6-3BC7-2E03-48D5ECA6E8B9}"/>
              </a:ext>
            </a:extLst>
          </p:cNvPr>
          <p:cNvPicPr>
            <a:picLocks noChangeAspect="1"/>
          </p:cNvPicPr>
          <p:nvPr/>
        </p:nvPicPr>
        <p:blipFill>
          <a:blip r:embed="rId3"/>
          <a:stretch>
            <a:fillRect/>
          </a:stretch>
        </p:blipFill>
        <p:spPr>
          <a:xfrm>
            <a:off x="2478009" y="4648430"/>
            <a:ext cx="1929864" cy="1349324"/>
          </a:xfrm>
          <a:prstGeom prst="rect">
            <a:avLst/>
          </a:prstGeom>
        </p:spPr>
      </p:pic>
      <p:sp>
        <p:nvSpPr>
          <p:cNvPr id="3" name="TextBox 2">
            <a:extLst>
              <a:ext uri="{FF2B5EF4-FFF2-40B4-BE49-F238E27FC236}">
                <a16:creationId xmlns:a16="http://schemas.microsoft.com/office/drawing/2014/main" id="{BD0DA5F0-CF5D-1B2B-B27E-594275DFD7C5}"/>
              </a:ext>
            </a:extLst>
          </p:cNvPr>
          <p:cNvSpPr txBox="1"/>
          <p:nvPr/>
        </p:nvSpPr>
        <p:spPr>
          <a:xfrm>
            <a:off x="1426755" y="6325921"/>
            <a:ext cx="9744975" cy="461665"/>
          </a:xfrm>
          <a:prstGeom prst="rect">
            <a:avLst/>
          </a:prstGeom>
          <a:noFill/>
        </p:spPr>
        <p:txBody>
          <a:bodyPr wrap="none" rtlCol="0">
            <a:spAutoFit/>
          </a:bodyPr>
          <a:lstStyle/>
          <a:p>
            <a:r>
              <a:rPr lang="en-US" sz="2400">
                <a:solidFill>
                  <a:schemeClr val="accent2"/>
                </a:solidFill>
                <a:latin typeface="Atkinson Hyperlegible" pitchFamily="2" charset="0"/>
                <a:ea typeface="Source Sans Pro" panose="020B0503030403020204" pitchFamily="34" charset="0"/>
                <a:cs typeface="Roboto"/>
              </a:rPr>
              <a:t>Burns are high risk for infection! Clean and dress the wound carefully.  </a:t>
            </a:r>
          </a:p>
        </p:txBody>
      </p:sp>
      <p:sp>
        <p:nvSpPr>
          <p:cNvPr id="10" name="Google Shape;149;p9">
            <a:extLst>
              <a:ext uri="{FF2B5EF4-FFF2-40B4-BE49-F238E27FC236}">
                <a16:creationId xmlns:a16="http://schemas.microsoft.com/office/drawing/2014/main" id="{0C43C9ED-E649-2276-8DEB-A4E45387A130}"/>
              </a:ext>
            </a:extLst>
          </p:cNvPr>
          <p:cNvSpPr txBox="1">
            <a:spLocks/>
          </p:cNvSpPr>
          <p:nvPr/>
        </p:nvSpPr>
        <p:spPr>
          <a:xfrm>
            <a:off x="131624" y="70414"/>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FF0000"/>
              </a:buClr>
              <a:buSzPts val="4400"/>
            </a:pPr>
            <a:r>
              <a:rPr lang="en-GB">
                <a:solidFill>
                  <a:schemeClr val="accent1">
                    <a:lumMod val="50000"/>
                  </a:schemeClr>
                </a:solidFill>
                <a:latin typeface="Atkinson Hyperlegible" pitchFamily="2" charset="0"/>
              </a:rPr>
              <a:t>Burns</a:t>
            </a:r>
          </a:p>
        </p:txBody>
      </p:sp>
    </p:spTree>
    <p:extLst>
      <p:ext uri="{BB962C8B-B14F-4D97-AF65-F5344CB8AC3E}">
        <p14:creationId xmlns:p14="http://schemas.microsoft.com/office/powerpoint/2010/main" val="1635647630"/>
      </p:ext>
    </p:extLst>
  </p:cSld>
  <p:clrMapOvr>
    <a:masterClrMapping/>
  </p:clrMapOvr>
  <mc:AlternateContent xmlns:mc="http://schemas.openxmlformats.org/markup-compatibility/2006" xmlns:p14="http://schemas.microsoft.com/office/powerpoint/2010/main">
    <mc:Choice Requires="p14">
      <p:transition spd="slow" p14:dur="2000" advTm="69580"/>
    </mc:Choice>
    <mc:Fallback xmlns="">
      <p:transition spd="slow" advTm="6958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9"/>
          <p:cNvSpPr txBox="1">
            <a:spLocks noGrp="1"/>
          </p:cNvSpPr>
          <p:nvPr>
            <p:ph type="title"/>
          </p:nvPr>
        </p:nvSpPr>
        <p:spPr>
          <a:xfrm>
            <a:off x="374937" y="14024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en-US" dirty="0">
                <a:solidFill>
                  <a:schemeClr val="bg2"/>
                </a:solidFill>
                <a:latin typeface="Atkinson Hyperlegible" pitchFamily="2" charset="0"/>
              </a:rPr>
              <a:t>Blast lung</a:t>
            </a:r>
            <a:endParaRPr dirty="0">
              <a:solidFill>
                <a:schemeClr val="bg2"/>
              </a:solidFill>
              <a:latin typeface="Atkinson Hyperlegible" pitchFamily="2" charset="0"/>
            </a:endParaRPr>
          </a:p>
        </p:txBody>
      </p:sp>
      <p:graphicFrame>
        <p:nvGraphicFramePr>
          <p:cNvPr id="150" name="Google Shape;150;p9"/>
          <p:cNvGraphicFramePr/>
          <p:nvPr>
            <p:extLst>
              <p:ext uri="{D42A27DB-BD31-4B8C-83A1-F6EECF244321}">
                <p14:modId xmlns:p14="http://schemas.microsoft.com/office/powerpoint/2010/main" val="4083422765"/>
              </p:ext>
            </p:extLst>
          </p:nvPr>
        </p:nvGraphicFramePr>
        <p:xfrm>
          <a:off x="447863" y="1364833"/>
          <a:ext cx="11293482" cy="4572020"/>
        </p:xfrm>
        <a:graphic>
          <a:graphicData uri="http://schemas.openxmlformats.org/drawingml/2006/table">
            <a:tbl>
              <a:tblPr firstRow="1" bandRow="1"/>
              <a:tblGrid>
                <a:gridCol w="5395889">
                  <a:extLst>
                    <a:ext uri="{9D8B030D-6E8A-4147-A177-3AD203B41FA5}">
                      <a16:colId xmlns:a16="http://schemas.microsoft.com/office/drawing/2014/main" val="20001"/>
                    </a:ext>
                  </a:extLst>
                </a:gridCol>
                <a:gridCol w="5897593">
                  <a:extLst>
                    <a:ext uri="{9D8B030D-6E8A-4147-A177-3AD203B41FA5}">
                      <a16:colId xmlns:a16="http://schemas.microsoft.com/office/drawing/2014/main" val="895398315"/>
                    </a:ext>
                  </a:extLst>
                </a:gridCol>
              </a:tblGrid>
              <a:tr h="241523">
                <a:tc>
                  <a:txBody>
                    <a:bodyPr/>
                    <a:lstStyle/>
                    <a:p>
                      <a:pPr marL="0" marR="0" lvl="0" indent="0" algn="l" rtl="0">
                        <a:lnSpc>
                          <a:spcPct val="100000"/>
                        </a:lnSpc>
                        <a:spcBef>
                          <a:spcPts val="0"/>
                        </a:spcBef>
                        <a:spcAft>
                          <a:spcPts val="0"/>
                        </a:spcAft>
                        <a:buClr>
                          <a:srgbClr val="000000"/>
                        </a:buClr>
                        <a:buSzPts val="1800"/>
                        <a:buFont typeface="Arial"/>
                        <a:buNone/>
                      </a:pPr>
                      <a:r>
                        <a:rPr lang="en-NZ" sz="2400" b="1" u="none" strike="noStrike" cap="none" dirty="0">
                          <a:latin typeface="Atkinson Hyperlegible"/>
                        </a:rPr>
                        <a:t>Signs and symptoms</a:t>
                      </a:r>
                      <a:endParaRPr sz="2400" b="1" u="none" strike="noStrike" cap="none" dirty="0">
                        <a:latin typeface="Atkinson Hyperlegible"/>
                      </a:endParaRPr>
                    </a:p>
                  </a:txBody>
                  <a:tcPr marL="91450" marR="91450" marT="45725" marB="45725">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2400" b="1" u="none" strike="noStrike" cap="none" dirty="0">
                          <a:latin typeface="Atkinson Hyperlegible"/>
                        </a:rPr>
                        <a:t>Management</a:t>
                      </a:r>
                    </a:p>
                  </a:txBody>
                  <a:tcPr marL="91450" marR="91450" marT="45725" marB="45725">
                    <a:solidFill>
                      <a:schemeClr val="accent1">
                        <a:lumMod val="20000"/>
                        <a:lumOff val="80000"/>
                      </a:schemeClr>
                    </a:solidFill>
                  </a:tcPr>
                </a:tc>
                <a:extLst>
                  <a:ext uri="{0D108BD9-81ED-4DB2-BD59-A6C34878D82A}">
                    <a16:rowId xmlns:a16="http://schemas.microsoft.com/office/drawing/2014/main" val="10000"/>
                  </a:ext>
                </a:extLst>
              </a:tr>
              <a:tr h="926768">
                <a:tc>
                  <a:txBody>
                    <a:bodyPr/>
                    <a:lstStyle/>
                    <a:p>
                      <a:pPr marL="0" marR="0" lvl="0" indent="0" algn="l" rtl="0" eaLnBrk="1" fontAlgn="auto" latinLnBrk="0" hangingPunct="1">
                        <a:lnSpc>
                          <a:spcPct val="100000"/>
                        </a:lnSpc>
                        <a:spcBef>
                          <a:spcPts val="0"/>
                        </a:spcBef>
                        <a:spcAft>
                          <a:spcPts val="0"/>
                        </a:spcAft>
                        <a:buClr>
                          <a:schemeClr val="dk1"/>
                        </a:buClr>
                        <a:buSzPts val="1800"/>
                        <a:buFont typeface="Arial"/>
                        <a:buNone/>
                      </a:pPr>
                      <a:r>
                        <a:rPr lang="en-GB" sz="2400" dirty="0">
                          <a:solidFill>
                            <a:schemeClr val="dk1"/>
                          </a:solidFill>
                          <a:latin typeface="Atkinson Hyperlegible"/>
                          <a:ea typeface="Calibri"/>
                          <a:cs typeface="Calibri"/>
                          <a:sym typeface="Calibri"/>
                        </a:rPr>
                        <a:t>Blast lung can develop up to 48 hours after exposure</a:t>
                      </a:r>
                      <a:r>
                        <a:rPr lang="en-GB" sz="2400" dirty="0">
                          <a:solidFill>
                            <a:schemeClr val="dk1"/>
                          </a:solidFill>
                          <a:latin typeface="Atkinson Hyperlegible"/>
                          <a:ea typeface="Calibri"/>
                          <a:cs typeface="Calibri"/>
                        </a:rPr>
                        <a:t> </a:t>
                      </a:r>
                      <a:endParaRPr lang="en-GB" sz="2400">
                        <a:latin typeface="Atkinson Hyperlegible" pitchFamily="2" charset="0"/>
                      </a:endParaRPr>
                    </a:p>
                    <a:p>
                      <a:pPr marL="285750" marR="0" lvl="0" indent="-285750" algn="l" defTabSz="914400" rtl="0" eaLnBrk="1" fontAlgn="auto" latinLnBrk="0" hangingPunct="1">
                        <a:lnSpc>
                          <a:spcPct val="100000"/>
                        </a:lnSpc>
                        <a:spcBef>
                          <a:spcPts val="0"/>
                        </a:spcBef>
                        <a:spcAft>
                          <a:spcPts val="0"/>
                        </a:spcAft>
                        <a:buClr>
                          <a:schemeClr val="dk1"/>
                        </a:buClr>
                        <a:buSzPts val="1800"/>
                        <a:buFont typeface="Arial"/>
                        <a:buChar char="•"/>
                        <a:tabLst/>
                        <a:defRPr/>
                      </a:pPr>
                      <a:r>
                        <a:rPr lang="en-GB" sz="2400" dirty="0">
                          <a:latin typeface="Atkinson Hyperlegible"/>
                        </a:rPr>
                        <a:t>Delayed symptoms of cough, frothy or bloody sputum</a:t>
                      </a:r>
                    </a:p>
                    <a:p>
                      <a:pPr marL="285750" marR="0" lvl="0" indent="-285750" algn="l" rtl="0" eaLnBrk="1" fontAlgn="auto" latinLnBrk="0" hangingPunct="1">
                        <a:lnSpc>
                          <a:spcPct val="100000"/>
                        </a:lnSpc>
                        <a:spcBef>
                          <a:spcPts val="0"/>
                        </a:spcBef>
                        <a:spcAft>
                          <a:spcPts val="0"/>
                        </a:spcAft>
                        <a:buClr>
                          <a:schemeClr val="dk1"/>
                        </a:buClr>
                        <a:buSzPts val="1800"/>
                        <a:buFont typeface="Arial"/>
                        <a:buChar char="•"/>
                      </a:pPr>
                      <a:r>
                        <a:rPr lang="en-GB" sz="2400" dirty="0">
                          <a:latin typeface="Atkinson Hyperlegible"/>
                        </a:rPr>
                        <a:t>Severe respiratory distress: tachypnoea, hypoxia </a:t>
                      </a:r>
                    </a:p>
                    <a:p>
                      <a:pPr marL="285750" marR="0" lvl="0" indent="-285750" algn="l" defTabSz="914400" rtl="0" eaLnBrk="1" fontAlgn="auto" latinLnBrk="0" hangingPunct="1">
                        <a:lnSpc>
                          <a:spcPct val="100000"/>
                        </a:lnSpc>
                        <a:spcBef>
                          <a:spcPts val="0"/>
                        </a:spcBef>
                        <a:spcAft>
                          <a:spcPts val="0"/>
                        </a:spcAft>
                        <a:buClr>
                          <a:schemeClr val="dk1"/>
                        </a:buClr>
                        <a:buSzPts val="1800"/>
                        <a:buFont typeface="Arial"/>
                        <a:buChar char="•"/>
                        <a:tabLst/>
                        <a:defRPr/>
                      </a:pPr>
                      <a:r>
                        <a:rPr lang="en-GB" sz="2400" dirty="0">
                          <a:latin typeface="Atkinson Hyperlegible"/>
                        </a:rPr>
                        <a:t>Chest pain ​</a:t>
                      </a:r>
                    </a:p>
                    <a:p>
                      <a:pPr marL="285750" marR="0" lvl="0" indent="-285750" algn="l" rtl="0">
                        <a:lnSpc>
                          <a:spcPct val="100000"/>
                        </a:lnSpc>
                        <a:spcBef>
                          <a:spcPts val="0"/>
                        </a:spcBef>
                        <a:spcAft>
                          <a:spcPts val="0"/>
                        </a:spcAft>
                        <a:buClr>
                          <a:schemeClr val="dk1"/>
                        </a:buClr>
                        <a:buSzPts val="1800"/>
                        <a:buFont typeface="Arial"/>
                        <a:buChar char="•"/>
                      </a:pPr>
                      <a:r>
                        <a:rPr lang="en-GB" sz="2400" dirty="0">
                          <a:solidFill>
                            <a:schemeClr val="tx1"/>
                          </a:solidFill>
                          <a:latin typeface="Atkinson Hyperlegible"/>
                        </a:rPr>
                        <a:t>Pneumothorax</a:t>
                      </a:r>
                    </a:p>
                  </a:txBody>
                  <a:tcPr marL="91450" marR="91450" marT="45725" marB="45725"/>
                </a:tc>
                <a:tc>
                  <a:txBody>
                    <a:bodyPr/>
                    <a:lstStyle/>
                    <a:p>
                      <a:pPr marL="285750" marR="0" lvl="0" indent="-285750" algn="l" rtl="0" eaLnBrk="1" fontAlgn="auto" latinLnBrk="0" hangingPunct="1">
                        <a:lnSpc>
                          <a:spcPct val="100000"/>
                        </a:lnSpc>
                        <a:spcBef>
                          <a:spcPts val="0"/>
                        </a:spcBef>
                        <a:spcAft>
                          <a:spcPts val="0"/>
                        </a:spcAft>
                        <a:buClr>
                          <a:schemeClr val="dk1"/>
                        </a:buClr>
                        <a:buSzPts val="1800"/>
                        <a:buFont typeface="Arial"/>
                        <a:buChar char="•"/>
                      </a:pPr>
                      <a:r>
                        <a:rPr lang="en-GB" sz="2400" dirty="0">
                          <a:latin typeface="Atkinson Hyperlegible"/>
                        </a:rPr>
                        <a:t>If blast lung is suspected </a:t>
                      </a:r>
                      <a:r>
                        <a:rPr lang="en-GB" sz="2400" dirty="0">
                          <a:latin typeface="Atkinson Hyperlegible"/>
                          <a:sym typeface="Wingdings" panose="05000000000000000000" pitchFamily="2" charset="2"/>
                        </a:rPr>
                        <a:t> gi</a:t>
                      </a:r>
                      <a:r>
                        <a:rPr lang="en-GB" sz="2400" dirty="0">
                          <a:latin typeface="Atkinson Hyperlegible"/>
                        </a:rPr>
                        <a:t>ve OXYGEN. </a:t>
                      </a:r>
                      <a:endParaRPr lang="en-US"/>
                    </a:p>
                    <a:p>
                      <a:pPr marL="285750" marR="0" lvl="0" indent="-285750" algn="l" defTabSz="914400" rtl="0" eaLnBrk="1" fontAlgn="auto" latinLnBrk="0" hangingPunct="1">
                        <a:lnSpc>
                          <a:spcPct val="100000"/>
                        </a:lnSpc>
                        <a:spcBef>
                          <a:spcPts val="0"/>
                        </a:spcBef>
                        <a:spcAft>
                          <a:spcPts val="0"/>
                        </a:spcAft>
                        <a:buClr>
                          <a:schemeClr val="dk1"/>
                        </a:buClr>
                        <a:buSzPts val="1800"/>
                        <a:buFont typeface="Arial"/>
                        <a:buChar char="•"/>
                        <a:tabLst/>
                        <a:defRPr/>
                      </a:pPr>
                      <a:r>
                        <a:rPr lang="en-GB" sz="2400" dirty="0">
                          <a:latin typeface="Atkinson Hyperlegible"/>
                        </a:rPr>
                        <a:t>SUCTION secretions.</a:t>
                      </a:r>
                    </a:p>
                    <a:p>
                      <a:pPr marL="285750" marR="0" lvl="0" indent="-285750" algn="l" defTabSz="914400" rtl="0" eaLnBrk="1" fontAlgn="auto" latinLnBrk="0" hangingPunct="1">
                        <a:lnSpc>
                          <a:spcPct val="100000"/>
                        </a:lnSpc>
                        <a:spcBef>
                          <a:spcPts val="0"/>
                        </a:spcBef>
                        <a:spcAft>
                          <a:spcPts val="0"/>
                        </a:spcAft>
                        <a:buClr>
                          <a:schemeClr val="dk1"/>
                        </a:buClr>
                        <a:buSzPts val="1800"/>
                        <a:buFont typeface="Arial"/>
                        <a:buChar char="•"/>
                        <a:tabLst/>
                        <a:defRPr/>
                      </a:pPr>
                      <a:r>
                        <a:rPr lang="en-GB" sz="2400" dirty="0">
                          <a:latin typeface="Atkinson Hyperlegible"/>
                        </a:rPr>
                        <a:t>If pneumothorax </a:t>
                      </a:r>
                      <a:r>
                        <a:rPr lang="en-GB" sz="2400" dirty="0">
                          <a:latin typeface="Atkinson Hyperlegible"/>
                          <a:sym typeface="Wingdings" panose="05000000000000000000" pitchFamily="2" charset="2"/>
                        </a:rPr>
                        <a:t> p</a:t>
                      </a:r>
                      <a:r>
                        <a:rPr lang="en-GB" sz="2400" dirty="0">
                          <a:latin typeface="Atkinson Hyperlegible"/>
                        </a:rPr>
                        <a:t>lace a chest tube for a pneumothorax.</a:t>
                      </a:r>
                    </a:p>
                    <a:p>
                      <a:pPr marL="285750" marR="0" lvl="0" indent="-285750" algn="l" defTabSz="914400" rtl="0" eaLnBrk="1" fontAlgn="auto" latinLnBrk="0" hangingPunct="1">
                        <a:lnSpc>
                          <a:spcPct val="100000"/>
                        </a:lnSpc>
                        <a:spcBef>
                          <a:spcPts val="0"/>
                        </a:spcBef>
                        <a:spcAft>
                          <a:spcPts val="0"/>
                        </a:spcAft>
                        <a:buClr>
                          <a:schemeClr val="dk1"/>
                        </a:buClr>
                        <a:buSzPts val="1800"/>
                        <a:buFont typeface="Arial"/>
                        <a:buChar char="•"/>
                        <a:tabLst/>
                        <a:defRPr/>
                      </a:pPr>
                      <a:r>
                        <a:rPr lang="en-GB" sz="2400" dirty="0">
                          <a:latin typeface="Atkinson Hyperlegible"/>
                        </a:rPr>
                        <a:t>If chest pain </a:t>
                      </a:r>
                      <a:r>
                        <a:rPr lang="en-GB" sz="2400" dirty="0">
                          <a:latin typeface="Atkinson Hyperlegible"/>
                          <a:sym typeface="Wingdings" panose="05000000000000000000" pitchFamily="2" charset="2"/>
                        </a:rPr>
                        <a:t> give PAIN RELIEF.</a:t>
                      </a:r>
                    </a:p>
                    <a:p>
                      <a:pPr marL="285750" marR="0" lvl="0" indent="-285750" algn="l" rtl="0" eaLnBrk="1" fontAlgn="auto" latinLnBrk="0" hangingPunct="1">
                        <a:lnSpc>
                          <a:spcPct val="100000"/>
                        </a:lnSpc>
                        <a:spcBef>
                          <a:spcPts val="0"/>
                        </a:spcBef>
                        <a:spcAft>
                          <a:spcPts val="0"/>
                        </a:spcAft>
                        <a:buClr>
                          <a:schemeClr val="dk1"/>
                        </a:buClr>
                        <a:buSzPts val="1800"/>
                        <a:buFont typeface="Arial"/>
                        <a:buChar char="•"/>
                      </a:pPr>
                      <a:r>
                        <a:rPr lang="en-GB" sz="2400" dirty="0">
                          <a:latin typeface="Atkinson Hyperlegible"/>
                          <a:sym typeface="Wingdings" panose="05000000000000000000" pitchFamily="2" charset="2"/>
                        </a:rPr>
                        <a:t>Consider prone position to improve oxygenation.</a:t>
                      </a:r>
                      <a:r>
                        <a:rPr lang="en-GB" sz="2400" dirty="0">
                          <a:latin typeface="Atkinson Hyperlegible"/>
                        </a:rPr>
                        <a:t> </a:t>
                      </a:r>
                      <a:endParaRPr lang="en-GB" sz="2400">
                        <a:latin typeface="Atkinson Hyperlegible" pitchFamily="2" charset="0"/>
                      </a:endParaRPr>
                    </a:p>
                    <a:p>
                      <a:pPr marL="285750" marR="0" lvl="0" indent="-285750" algn="l" defTabSz="914400" rtl="0" eaLnBrk="1" fontAlgn="auto" latinLnBrk="0" hangingPunct="1">
                        <a:lnSpc>
                          <a:spcPct val="100000"/>
                        </a:lnSpc>
                        <a:spcBef>
                          <a:spcPts val="0"/>
                        </a:spcBef>
                        <a:spcAft>
                          <a:spcPts val="0"/>
                        </a:spcAft>
                        <a:buClr>
                          <a:schemeClr val="dk1"/>
                        </a:buClr>
                        <a:buSzPts val="1800"/>
                        <a:buFont typeface="Arial"/>
                        <a:buChar char="•"/>
                        <a:tabLst/>
                        <a:defRPr/>
                      </a:pPr>
                      <a:r>
                        <a:rPr lang="en-GB" sz="2400" dirty="0">
                          <a:latin typeface="Atkinson Hyperlegible"/>
                        </a:rPr>
                        <a:t>HANDOVER / TRANSFER to advanced provider; may require mechanical ventilation. </a:t>
                      </a:r>
                    </a:p>
                  </a:txBody>
                  <a:tcPr marL="91450" marR="91450" marT="45725" marB="45725"/>
                </a:tc>
                <a:extLst>
                  <a:ext uri="{0D108BD9-81ED-4DB2-BD59-A6C34878D82A}">
                    <a16:rowId xmlns:a16="http://schemas.microsoft.com/office/drawing/2014/main" val="10003"/>
                  </a:ext>
                </a:extLst>
              </a:tr>
            </a:tbl>
          </a:graphicData>
        </a:graphic>
      </p:graphicFrame>
      <p:sp>
        <p:nvSpPr>
          <p:cNvPr id="3" name="TextBox 2">
            <a:extLst>
              <a:ext uri="{FF2B5EF4-FFF2-40B4-BE49-F238E27FC236}">
                <a16:creationId xmlns:a16="http://schemas.microsoft.com/office/drawing/2014/main" id="{D9BF64B8-9115-E21D-D5DB-0DFBD72EB244}"/>
              </a:ext>
            </a:extLst>
          </p:cNvPr>
          <p:cNvSpPr txBox="1"/>
          <p:nvPr/>
        </p:nvSpPr>
        <p:spPr>
          <a:xfrm>
            <a:off x="2910702" y="6002318"/>
            <a:ext cx="6658428" cy="523220"/>
          </a:xfrm>
          <a:prstGeom prst="rect">
            <a:avLst/>
          </a:prstGeom>
          <a:noFill/>
        </p:spPr>
        <p:txBody>
          <a:bodyPr wrap="square">
            <a:spAutoFit/>
          </a:bodyPr>
          <a:lstStyle/>
          <a:p>
            <a:pPr algn="ctr"/>
            <a:r>
              <a:rPr lang="en-GB" sz="2800" dirty="0">
                <a:solidFill>
                  <a:schemeClr val="accent2"/>
                </a:solidFill>
                <a:latin typeface="Atkinson Hyperlegible" pitchFamily="2" charset="0"/>
              </a:rPr>
              <a:t>Blast lung is a life-threatening condition! </a:t>
            </a:r>
          </a:p>
        </p:txBody>
      </p:sp>
    </p:spTree>
    <p:extLst>
      <p:ext uri="{BB962C8B-B14F-4D97-AF65-F5344CB8AC3E}">
        <p14:creationId xmlns:p14="http://schemas.microsoft.com/office/powerpoint/2010/main" val="362509851"/>
      </p:ext>
    </p:extLst>
  </p:cSld>
  <p:clrMapOvr>
    <a:masterClrMapping/>
  </p:clrMapOvr>
  <mc:AlternateContent xmlns:mc="http://schemas.openxmlformats.org/markup-compatibility/2006" xmlns:p14="http://schemas.microsoft.com/office/powerpoint/2010/main">
    <mc:Choice Requires="p14">
      <p:transition spd="slow" p14:dur="2000" advTm="55315"/>
    </mc:Choice>
    <mc:Fallback xmlns="">
      <p:transition spd="slow" advTm="5531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143"/>
            <a:ext cx="10515600" cy="1325563"/>
          </a:xfrm>
        </p:spPr>
        <p:txBody>
          <a:bodyPr>
            <a:normAutofit/>
          </a:bodyPr>
          <a:lstStyle/>
          <a:p>
            <a:r>
              <a:rPr lang="en-US" sz="4000">
                <a:solidFill>
                  <a:schemeClr val="accent1">
                    <a:lumMod val="50000"/>
                  </a:schemeClr>
                </a:solidFill>
                <a:latin typeface="Atkinson Hyperlegible" pitchFamily="2" charset="0"/>
              </a:rPr>
              <a:t>Disposition Considerations</a:t>
            </a:r>
          </a:p>
        </p:txBody>
      </p:sp>
      <p:sp>
        <p:nvSpPr>
          <p:cNvPr id="3" name="Content Placeholder 2"/>
          <p:cNvSpPr>
            <a:spLocks noGrp="1"/>
          </p:cNvSpPr>
          <p:nvPr>
            <p:ph idx="1"/>
          </p:nvPr>
        </p:nvSpPr>
        <p:spPr>
          <a:xfrm>
            <a:off x="457200" y="1479261"/>
            <a:ext cx="11277600" cy="4351338"/>
          </a:xfrm>
        </p:spPr>
        <p:txBody>
          <a:bodyPr vert="horz" lIns="91440" tIns="45720" rIns="91440" bIns="45720" rtlCol="0" anchor="t">
            <a:noAutofit/>
          </a:bodyPr>
          <a:lstStyle/>
          <a:p>
            <a:pPr marL="342900"/>
            <a:r>
              <a:rPr lang="en-US" sz="2400">
                <a:latin typeface="Atkinson Hyperlegible"/>
                <a:ea typeface="Source Sans Pro"/>
                <a:cs typeface="Roboto"/>
              </a:rPr>
              <a:t>Trauma patients can have complex injuries and get worse or die very quickly.</a:t>
            </a:r>
          </a:p>
          <a:p>
            <a:pPr marL="342900"/>
            <a:r>
              <a:rPr lang="en-US" sz="2400">
                <a:solidFill>
                  <a:schemeClr val="accent2"/>
                </a:solidFill>
                <a:latin typeface="Atkinson Hyperlegible"/>
                <a:ea typeface="Source Sans Pro"/>
                <a:cs typeface="Roboto"/>
              </a:rPr>
              <a:t>High-risk conditions always require HANDOVER/TRANSFER </a:t>
            </a:r>
            <a:r>
              <a:rPr lang="en-US" sz="2400">
                <a:latin typeface="Atkinson Hyperlegible"/>
                <a:ea typeface="Source Sans Pro"/>
                <a:cs typeface="Roboto"/>
              </a:rPr>
              <a:t>to a specialist unit for ongoing care.</a:t>
            </a:r>
          </a:p>
          <a:p>
            <a:pPr marL="342900"/>
            <a:r>
              <a:rPr lang="en-US" sz="2400">
                <a:latin typeface="Atkinson Hyperlegible"/>
                <a:cs typeface="Roboto"/>
              </a:rPr>
              <a:t>Remember that if a patient required </a:t>
            </a:r>
            <a:r>
              <a:rPr lang="en-US" sz="2400">
                <a:solidFill>
                  <a:schemeClr val="tx1"/>
                </a:solidFill>
                <a:latin typeface="Atkinson Hyperlegible"/>
                <a:cs typeface="Roboto"/>
              </a:rPr>
              <a:t>OXYGEN </a:t>
            </a:r>
            <a:r>
              <a:rPr lang="en-US" sz="2400">
                <a:latin typeface="Atkinson Hyperlegible"/>
                <a:cs typeface="Roboto"/>
              </a:rPr>
              <a:t>arrange to continue it during transport and handover.</a:t>
            </a:r>
          </a:p>
          <a:p>
            <a:pPr marL="342900"/>
            <a:r>
              <a:rPr lang="en-US" sz="2400">
                <a:latin typeface="Atkinson Hyperlegible"/>
                <a:cs typeface="Roboto"/>
              </a:rPr>
              <a:t>Ensure </a:t>
            </a:r>
            <a:r>
              <a:rPr lang="en-US" sz="2400">
                <a:solidFill>
                  <a:schemeClr val="accent2"/>
                </a:solidFill>
                <a:latin typeface="Atkinson Hyperlegible"/>
                <a:cs typeface="Roboto"/>
              </a:rPr>
              <a:t>bleeding is controlled </a:t>
            </a:r>
            <a:r>
              <a:rPr lang="en-US" sz="2400">
                <a:solidFill>
                  <a:schemeClr val="tx1"/>
                </a:solidFill>
                <a:latin typeface="Atkinson Hyperlegible"/>
                <a:cs typeface="Roboto"/>
              </a:rPr>
              <a:t>and arrange for early blood transfusion</a:t>
            </a:r>
            <a:r>
              <a:rPr lang="en-US" sz="2400">
                <a:solidFill>
                  <a:schemeClr val="accent2"/>
                </a:solidFill>
                <a:latin typeface="Atkinson Hyperlegible"/>
                <a:cs typeface="Roboto"/>
              </a:rPr>
              <a:t>.</a:t>
            </a:r>
          </a:p>
          <a:p>
            <a:pPr marL="342900"/>
            <a:r>
              <a:rPr lang="en-US" sz="2400">
                <a:latin typeface="Atkinson Hyperlegible"/>
                <a:cs typeface="Roboto"/>
              </a:rPr>
              <a:t>If an injured person is displaying signs of shock, ensure treatment with</a:t>
            </a:r>
            <a:r>
              <a:rPr lang="en-US" sz="2400">
                <a:solidFill>
                  <a:srgbClr val="FF0000"/>
                </a:solidFill>
                <a:latin typeface="Atkinson Hyperlegible"/>
                <a:cs typeface="Roboto"/>
              </a:rPr>
              <a:t> </a:t>
            </a:r>
            <a:r>
              <a:rPr lang="en-US" sz="2400">
                <a:solidFill>
                  <a:schemeClr val="tx1"/>
                </a:solidFill>
                <a:latin typeface="Atkinson Hyperlegible"/>
                <a:cs typeface="Roboto"/>
              </a:rPr>
              <a:t>IV FLUIDS or blood </a:t>
            </a:r>
            <a:r>
              <a:rPr lang="en-US" sz="2400">
                <a:latin typeface="Atkinson Hyperlegible"/>
                <a:cs typeface="Roboto"/>
              </a:rPr>
              <a:t>is continued on transfer.</a:t>
            </a:r>
          </a:p>
          <a:p>
            <a:pPr marL="342900"/>
            <a:r>
              <a:rPr lang="en-US" sz="2400">
                <a:solidFill>
                  <a:schemeClr val="accent2"/>
                </a:solidFill>
                <a:latin typeface="Atkinson Hyperlegible" pitchFamily="2" charset="0"/>
                <a:cs typeface="Roboto"/>
              </a:rPr>
              <a:t>Communicate</a:t>
            </a:r>
            <a:r>
              <a:rPr lang="en-US" sz="2400">
                <a:latin typeface="Atkinson Hyperlegible" pitchFamily="2" charset="0"/>
                <a:cs typeface="Roboto"/>
              </a:rPr>
              <a:t> injuries, important medical problems and what has been done for the patient during handover/transfer. </a:t>
            </a:r>
            <a:endParaRPr lang="en-US" sz="2400">
              <a:latin typeface="Atkinson Hyperlegible" pitchFamily="2" charset="0"/>
            </a:endParaRPr>
          </a:p>
        </p:txBody>
      </p:sp>
    </p:spTree>
    <p:extLst>
      <p:ext uri="{BB962C8B-B14F-4D97-AF65-F5344CB8AC3E}">
        <p14:creationId xmlns:p14="http://schemas.microsoft.com/office/powerpoint/2010/main" val="1404168949"/>
      </p:ext>
    </p:extLst>
  </p:cSld>
  <p:clrMapOvr>
    <a:masterClrMapping/>
  </p:clrMapOvr>
  <mc:AlternateContent xmlns:mc="http://schemas.openxmlformats.org/markup-compatibility/2006" xmlns:p14="http://schemas.microsoft.com/office/powerpoint/2010/main">
    <mc:Choice Requires="p14">
      <p:transition spd="slow" p14:dur="2000" advTm="39433"/>
    </mc:Choice>
    <mc:Fallback xmlns="">
      <p:transition spd="slow" advTm="3943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C0A61-8DD4-90E3-0549-5ED52945F812}"/>
              </a:ext>
            </a:extLst>
          </p:cNvPr>
          <p:cNvSpPr>
            <a:spLocks noGrp="1"/>
          </p:cNvSpPr>
          <p:nvPr>
            <p:ph type="title" idx="4294967295"/>
          </p:nvPr>
        </p:nvSpPr>
        <p:spPr>
          <a:xfrm>
            <a:off x="0" y="365125"/>
            <a:ext cx="10515600" cy="1325563"/>
          </a:xfrm>
        </p:spPr>
        <p:txBody>
          <a:bodyPr>
            <a:normAutofit/>
          </a:bodyPr>
          <a:lstStyle/>
          <a:p>
            <a:r>
              <a:rPr lang="en-US" sz="4000">
                <a:solidFill>
                  <a:schemeClr val="accent1">
                    <a:lumMod val="50000"/>
                  </a:schemeClr>
                </a:solidFill>
                <a:latin typeface="Atkinson Hyperlegible" pitchFamily="2" charset="0"/>
                <a:ea typeface="Source Sans Pro"/>
                <a:cs typeface="Roboto"/>
              </a:rPr>
              <a:t>Objectives</a:t>
            </a:r>
            <a:endParaRPr lang="en-US" sz="4000">
              <a:solidFill>
                <a:schemeClr val="accent1">
                  <a:lumMod val="50000"/>
                </a:schemeClr>
              </a:solidFill>
              <a:latin typeface="Atkinson Hyperlegible" pitchFamily="2" charset="0"/>
            </a:endParaRPr>
          </a:p>
        </p:txBody>
      </p:sp>
      <p:sp>
        <p:nvSpPr>
          <p:cNvPr id="3" name="Content Placeholder 2">
            <a:extLst>
              <a:ext uri="{FF2B5EF4-FFF2-40B4-BE49-F238E27FC236}">
                <a16:creationId xmlns:a16="http://schemas.microsoft.com/office/drawing/2014/main" id="{5887CEEC-0934-AC2E-A716-86AAF7464919}"/>
              </a:ext>
            </a:extLst>
          </p:cNvPr>
          <p:cNvSpPr>
            <a:spLocks noGrp="1"/>
          </p:cNvSpPr>
          <p:nvPr>
            <p:ph idx="4294967295"/>
          </p:nvPr>
        </p:nvSpPr>
        <p:spPr>
          <a:xfrm>
            <a:off x="0" y="1825625"/>
            <a:ext cx="10515600" cy="4351338"/>
          </a:xfrm>
        </p:spPr>
        <p:txBody>
          <a:bodyPr vert="horz" lIns="91440" tIns="45720" rIns="91440" bIns="45720" rtlCol="0" anchor="t">
            <a:normAutofit/>
          </a:bodyPr>
          <a:lstStyle/>
          <a:p>
            <a:pPr marL="0" indent="0">
              <a:buNone/>
            </a:pPr>
            <a:r>
              <a:rPr lang="en-US" sz="2400">
                <a:solidFill>
                  <a:schemeClr val="tx1"/>
                </a:solidFill>
                <a:latin typeface="Atkinson Hyperlegible" pitchFamily="2" charset="0"/>
                <a:ea typeface="Source Sans Pro"/>
                <a:cs typeface="Arial"/>
              </a:rPr>
              <a:t>By the end of this presentation, you will be able to:</a:t>
            </a:r>
          </a:p>
          <a:p>
            <a:r>
              <a:rPr lang="en-US" sz="2400">
                <a:solidFill>
                  <a:srgbClr val="000000"/>
                </a:solidFill>
                <a:latin typeface="Atkinson Hyperlegible" pitchFamily="2" charset="0"/>
                <a:ea typeface="Source Sans Pro"/>
                <a:cs typeface="Arial"/>
              </a:rPr>
              <a:t>Describe the trauma primary survey approach for conflict trauma</a:t>
            </a:r>
          </a:p>
          <a:p>
            <a:r>
              <a:rPr lang="en-US" sz="2400">
                <a:solidFill>
                  <a:srgbClr val="000000"/>
                </a:solidFill>
                <a:latin typeface="Atkinson Hyperlegible" pitchFamily="2" charset="0"/>
                <a:ea typeface="Source Sans Pro"/>
                <a:cs typeface="Arial"/>
              </a:rPr>
              <a:t>Identify signs and symptoms of acute life-threatening conditions</a:t>
            </a:r>
          </a:p>
          <a:p>
            <a:r>
              <a:rPr lang="en-US" sz="2400">
                <a:solidFill>
                  <a:srgbClr val="000000"/>
                </a:solidFill>
                <a:latin typeface="Atkinson Hyperlegible"/>
                <a:ea typeface="Source Sans Pro"/>
                <a:cs typeface="Arial"/>
              </a:rPr>
              <a:t>Identify critical </a:t>
            </a:r>
            <a:r>
              <a:rPr lang="en-US" sz="2400" err="1">
                <a:solidFill>
                  <a:srgbClr val="000000"/>
                </a:solidFill>
                <a:latin typeface="Atkinson Hyperlegible"/>
                <a:ea typeface="Source Sans Pro"/>
                <a:cs typeface="Arial"/>
              </a:rPr>
              <a:t>CABCDE</a:t>
            </a:r>
            <a:r>
              <a:rPr lang="en-US" sz="2400">
                <a:solidFill>
                  <a:srgbClr val="000000"/>
                </a:solidFill>
                <a:latin typeface="Atkinson Hyperlegible"/>
                <a:ea typeface="Source Sans Pro"/>
                <a:cs typeface="Arial"/>
              </a:rPr>
              <a:t> actions for blast injuries</a:t>
            </a:r>
          </a:p>
          <a:p>
            <a:endParaRPr lang="en-US" sz="2400">
              <a:solidFill>
                <a:srgbClr val="000000"/>
              </a:solidFill>
              <a:latin typeface="Atkinson Hyperlegible" pitchFamily="2" charset="0"/>
              <a:ea typeface="Source Sans Pro"/>
              <a:cs typeface="Arial"/>
            </a:endParaRPr>
          </a:p>
          <a:p>
            <a:endParaRPr lang="en-US" sz="2400">
              <a:solidFill>
                <a:srgbClr val="000000"/>
              </a:solidFill>
              <a:latin typeface="Atkinson Hyperlegible" pitchFamily="2" charset="0"/>
              <a:cs typeface="Segoe UI"/>
            </a:endParaRPr>
          </a:p>
        </p:txBody>
      </p:sp>
      <p:sp>
        <p:nvSpPr>
          <p:cNvPr id="4" name="Google Shape;45;p1">
            <a:extLst>
              <a:ext uri="{FF2B5EF4-FFF2-40B4-BE49-F238E27FC236}">
                <a16:creationId xmlns:a16="http://schemas.microsoft.com/office/drawing/2014/main" id="{53D37363-81C1-31DF-6AF3-D47298CDC061}"/>
              </a:ext>
            </a:extLst>
          </p:cNvPr>
          <p:cNvSpPr txBox="1">
            <a:spLocks noGrp="1"/>
          </p:cNvSpPr>
          <p:nvPr/>
        </p:nvSpPr>
        <p:spPr>
          <a:xfrm>
            <a:off x="0" y="1324764"/>
            <a:ext cx="12193740" cy="135635"/>
          </a:xfrm>
          <a:prstGeom prst="rect">
            <a:avLst/>
          </a:prstGeom>
          <a:solidFill>
            <a:schemeClr val="accent1">
              <a:lumMod val="50000"/>
            </a:schemeClr>
          </a:solidFill>
          <a:ln>
            <a:solidFill>
              <a:schemeClr val="accent2">
                <a:lumMod val="20000"/>
                <a:lumOff val="80000"/>
              </a:schemeClr>
            </a:solidFill>
          </a:ln>
        </p:spPr>
        <p:txBody>
          <a:bodyPr spcFirstLastPara="1" wrap="square" lIns="466325" tIns="360000" rIns="360000" bIns="8280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600" indent="-228600"/>
            <a:endParaRPr lang="en-US">
              <a:solidFill>
                <a:srgbClr val="FFFFFF"/>
              </a:solidFill>
            </a:endParaRPr>
          </a:p>
          <a:p>
            <a:pPr marL="228600" lvl="0" indent="-228600" algn="l">
              <a:lnSpc>
                <a:spcPct val="90000"/>
              </a:lnSpc>
              <a:spcBef>
                <a:spcPts val="1000"/>
              </a:spcBef>
              <a:spcAft>
                <a:spcPts val="0"/>
              </a:spcAft>
              <a:buSzPts val="1920"/>
              <a:buFont typeface="Arial"/>
              <a:buNone/>
            </a:pPr>
            <a:endParaRPr lang="en-US">
              <a:solidFill>
                <a:srgbClr val="FFFFFF"/>
              </a:solidFill>
            </a:endParaRPr>
          </a:p>
          <a:p>
            <a:pPr marL="228600" indent="-228600"/>
            <a:endParaRPr lang="en-US">
              <a:solidFill>
                <a:srgbClr val="FFFFFF"/>
              </a:solidFill>
            </a:endParaRPr>
          </a:p>
        </p:txBody>
      </p:sp>
    </p:spTree>
    <p:extLst>
      <p:ext uri="{BB962C8B-B14F-4D97-AF65-F5344CB8AC3E}">
        <p14:creationId xmlns:p14="http://schemas.microsoft.com/office/powerpoint/2010/main" val="1775914953"/>
      </p:ext>
    </p:extLst>
  </p:cSld>
  <p:clrMapOvr>
    <a:masterClrMapping/>
  </p:clrMapOvr>
  <mc:AlternateContent xmlns:mc="http://schemas.openxmlformats.org/markup-compatibility/2006" xmlns:p14="http://schemas.microsoft.com/office/powerpoint/2010/main">
    <mc:Choice Requires="p14">
      <p:transition spd="slow" p14:dur="2000" advTm="20942"/>
    </mc:Choice>
    <mc:Fallback xmlns="">
      <p:transition spd="slow" advTm="2094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1567" y="448469"/>
            <a:ext cx="10515600" cy="1325563"/>
          </a:xfrm>
        </p:spPr>
        <p:txBody>
          <a:bodyPr/>
          <a:lstStyle/>
          <a:p>
            <a:r>
              <a:rPr lang="en-US" sz="4000">
                <a:solidFill>
                  <a:schemeClr val="accent1">
                    <a:lumMod val="50000"/>
                  </a:schemeClr>
                </a:solidFill>
                <a:latin typeface="Atkinson Hyperlegible" pitchFamily="2" charset="0"/>
              </a:rPr>
              <a:t>REMEMBER</a:t>
            </a:r>
          </a:p>
        </p:txBody>
      </p:sp>
      <p:graphicFrame>
        <p:nvGraphicFramePr>
          <p:cNvPr id="7" name="Content Placeholder 2">
            <a:extLst>
              <a:ext uri="{FF2B5EF4-FFF2-40B4-BE49-F238E27FC236}">
                <a16:creationId xmlns:a16="http://schemas.microsoft.com/office/drawing/2014/main" id="{5202139A-42BB-F64E-B2DC-41CC6D44FD1D}"/>
              </a:ext>
            </a:extLst>
          </p:cNvPr>
          <p:cNvGraphicFramePr>
            <a:graphicFrameLocks noGrp="1"/>
          </p:cNvGraphicFramePr>
          <p:nvPr>
            <p:ph idx="4294967295"/>
            <p:extLst>
              <p:ext uri="{D42A27DB-BD31-4B8C-83A1-F6EECF244321}">
                <p14:modId xmlns:p14="http://schemas.microsoft.com/office/powerpoint/2010/main" val="2419166595"/>
              </p:ext>
            </p:extLst>
          </p:nvPr>
        </p:nvGraphicFramePr>
        <p:xfrm>
          <a:off x="681567" y="1690688"/>
          <a:ext cx="10515600"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83031072"/>
      </p:ext>
    </p:extLst>
  </p:cSld>
  <p:clrMapOvr>
    <a:masterClrMapping/>
  </p:clrMapOvr>
  <mc:AlternateContent xmlns:mc="http://schemas.openxmlformats.org/markup-compatibility/2006" xmlns:p14="http://schemas.microsoft.com/office/powerpoint/2010/main">
    <mc:Choice Requires="p14">
      <p:transition spd="slow" p14:dur="2000" advTm="22009"/>
    </mc:Choice>
    <mc:Fallback xmlns="">
      <p:transition spd="slow" advTm="22009"/>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C0A61-8DD4-90E3-0549-5ED52945F812}"/>
              </a:ext>
            </a:extLst>
          </p:cNvPr>
          <p:cNvSpPr>
            <a:spLocks noGrp="1"/>
          </p:cNvSpPr>
          <p:nvPr>
            <p:ph type="title"/>
          </p:nvPr>
        </p:nvSpPr>
        <p:spPr>
          <a:xfrm>
            <a:off x="404906" y="365125"/>
            <a:ext cx="10515600" cy="1325563"/>
          </a:xfrm>
        </p:spPr>
        <p:txBody>
          <a:bodyPr>
            <a:normAutofit/>
          </a:bodyPr>
          <a:lstStyle/>
          <a:p>
            <a:r>
              <a:rPr lang="en-US" sz="4000">
                <a:solidFill>
                  <a:schemeClr val="accent1">
                    <a:lumMod val="50000"/>
                  </a:schemeClr>
                </a:solidFill>
                <a:latin typeface="Atkinson Hyperlegible" pitchFamily="2" charset="0"/>
                <a:ea typeface="Source Sans Pro"/>
                <a:cs typeface="Roboto"/>
              </a:rPr>
              <a:t>Summary</a:t>
            </a:r>
            <a:endParaRPr lang="en-US" sz="4000">
              <a:solidFill>
                <a:schemeClr val="accent1">
                  <a:lumMod val="50000"/>
                </a:schemeClr>
              </a:solidFill>
              <a:latin typeface="Atkinson Hyperlegible" pitchFamily="2" charset="0"/>
            </a:endParaRPr>
          </a:p>
        </p:txBody>
      </p:sp>
      <p:sp>
        <p:nvSpPr>
          <p:cNvPr id="3" name="Content Placeholder 2">
            <a:extLst>
              <a:ext uri="{FF2B5EF4-FFF2-40B4-BE49-F238E27FC236}">
                <a16:creationId xmlns:a16="http://schemas.microsoft.com/office/drawing/2014/main" id="{5887CEEC-0934-AC2E-A716-86AAF7464919}"/>
              </a:ext>
            </a:extLst>
          </p:cNvPr>
          <p:cNvSpPr>
            <a:spLocks noGrp="1"/>
          </p:cNvSpPr>
          <p:nvPr>
            <p:ph idx="1"/>
          </p:nvPr>
        </p:nvSpPr>
        <p:spPr>
          <a:xfrm>
            <a:off x="479611" y="1683684"/>
            <a:ext cx="11012733" cy="4351338"/>
          </a:xfrm>
        </p:spPr>
        <p:txBody>
          <a:bodyPr vert="horz" lIns="91440" tIns="45720" rIns="91440" bIns="45720" rtlCol="0" anchor="t">
            <a:normAutofit/>
          </a:bodyPr>
          <a:lstStyle/>
          <a:p>
            <a:pPr marL="0" indent="0">
              <a:buNone/>
            </a:pPr>
            <a:r>
              <a:rPr lang="en-US" sz="2400">
                <a:solidFill>
                  <a:schemeClr val="tx1"/>
                </a:solidFill>
                <a:latin typeface="Atkinson Hyperlegible" pitchFamily="2" charset="0"/>
                <a:ea typeface="Source Sans Pro"/>
                <a:cs typeface="Arial"/>
              </a:rPr>
              <a:t>In this presentation, we have covered:</a:t>
            </a:r>
          </a:p>
          <a:p>
            <a:r>
              <a:rPr lang="en-US" sz="2400">
                <a:solidFill>
                  <a:srgbClr val="000000"/>
                </a:solidFill>
                <a:latin typeface="Atkinson Hyperlegible" pitchFamily="2" charset="0"/>
                <a:ea typeface="Source Sans Pro"/>
                <a:cs typeface="Arial"/>
              </a:rPr>
              <a:t>The trauma primary survey approach for conflict related trauma</a:t>
            </a:r>
          </a:p>
          <a:p>
            <a:r>
              <a:rPr lang="en-US" sz="2400">
                <a:solidFill>
                  <a:srgbClr val="000000"/>
                </a:solidFill>
                <a:latin typeface="Atkinson Hyperlegible" pitchFamily="2" charset="0"/>
                <a:ea typeface="Source Sans Pro"/>
                <a:cs typeface="Arial"/>
              </a:rPr>
              <a:t>The signs and symptoms of acute life- and limb- threatening conditions resulting from blast injury</a:t>
            </a:r>
          </a:p>
          <a:p>
            <a:r>
              <a:rPr lang="en-US" sz="2400">
                <a:solidFill>
                  <a:srgbClr val="000000"/>
                </a:solidFill>
                <a:latin typeface="Atkinson Hyperlegible"/>
                <a:ea typeface="Source Sans Pro"/>
                <a:cs typeface="Arial"/>
              </a:rPr>
              <a:t>Critical </a:t>
            </a:r>
            <a:r>
              <a:rPr lang="en-US" sz="2400" err="1">
                <a:solidFill>
                  <a:srgbClr val="000000"/>
                </a:solidFill>
                <a:latin typeface="Atkinson Hyperlegible"/>
                <a:ea typeface="Source Sans Pro"/>
                <a:cs typeface="Arial"/>
              </a:rPr>
              <a:t>CABCDE</a:t>
            </a:r>
            <a:r>
              <a:rPr lang="en-US" sz="2400">
                <a:solidFill>
                  <a:srgbClr val="000000"/>
                </a:solidFill>
                <a:latin typeface="Atkinson Hyperlegible"/>
                <a:ea typeface="Source Sans Pro"/>
                <a:cs typeface="Arial"/>
              </a:rPr>
              <a:t> actions for acute life-threatening conditions resulting from blast injury</a:t>
            </a:r>
          </a:p>
          <a:p>
            <a:endParaRPr lang="en-US" sz="2400">
              <a:latin typeface="Atkinson Hyperlegible" pitchFamily="2" charset="0"/>
              <a:cs typeface="Segoe UI"/>
            </a:endParaRPr>
          </a:p>
        </p:txBody>
      </p:sp>
      <p:sp>
        <p:nvSpPr>
          <p:cNvPr id="4" name="Google Shape;45;p1">
            <a:extLst>
              <a:ext uri="{FF2B5EF4-FFF2-40B4-BE49-F238E27FC236}">
                <a16:creationId xmlns:a16="http://schemas.microsoft.com/office/drawing/2014/main" id="{53D37363-81C1-31DF-6AF3-D47298CDC061}"/>
              </a:ext>
            </a:extLst>
          </p:cNvPr>
          <p:cNvSpPr txBox="1">
            <a:spLocks noGrp="1"/>
          </p:cNvSpPr>
          <p:nvPr/>
        </p:nvSpPr>
        <p:spPr>
          <a:xfrm>
            <a:off x="-1740" y="1449810"/>
            <a:ext cx="12193740" cy="135635"/>
          </a:xfrm>
          <a:prstGeom prst="rect">
            <a:avLst/>
          </a:prstGeom>
          <a:solidFill>
            <a:schemeClr val="accent1">
              <a:lumMod val="50000"/>
            </a:schemeClr>
          </a:solidFill>
          <a:ln>
            <a:solidFill>
              <a:schemeClr val="accent2">
                <a:lumMod val="20000"/>
                <a:lumOff val="80000"/>
              </a:schemeClr>
            </a:solidFill>
          </a:ln>
        </p:spPr>
        <p:txBody>
          <a:bodyPr spcFirstLastPara="1" wrap="square" lIns="466325" tIns="360000" rIns="360000" bIns="8280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600" indent="-228600"/>
            <a:endParaRPr lang="en-US">
              <a:solidFill>
                <a:srgbClr val="FFFFFF"/>
              </a:solidFill>
            </a:endParaRPr>
          </a:p>
          <a:p>
            <a:pPr marL="228600" lvl="0" indent="-228600" algn="l">
              <a:lnSpc>
                <a:spcPct val="90000"/>
              </a:lnSpc>
              <a:spcBef>
                <a:spcPts val="1000"/>
              </a:spcBef>
              <a:spcAft>
                <a:spcPts val="0"/>
              </a:spcAft>
              <a:buSzPts val="1920"/>
              <a:buFont typeface="Arial"/>
              <a:buNone/>
            </a:pPr>
            <a:endParaRPr lang="en-US">
              <a:solidFill>
                <a:srgbClr val="FFFFFF"/>
              </a:solidFill>
            </a:endParaRPr>
          </a:p>
          <a:p>
            <a:pPr marL="228600" indent="-228600"/>
            <a:endParaRPr lang="en-US">
              <a:solidFill>
                <a:srgbClr val="FFFFFF"/>
              </a:solidFill>
            </a:endParaRPr>
          </a:p>
        </p:txBody>
      </p:sp>
    </p:spTree>
    <p:extLst>
      <p:ext uri="{BB962C8B-B14F-4D97-AF65-F5344CB8AC3E}">
        <p14:creationId xmlns:p14="http://schemas.microsoft.com/office/powerpoint/2010/main" val="1932687739"/>
      </p:ext>
    </p:extLst>
  </p:cSld>
  <p:clrMapOvr>
    <a:masterClrMapping/>
  </p:clrMapOvr>
  <mc:AlternateContent xmlns:mc="http://schemas.openxmlformats.org/markup-compatibility/2006" xmlns:p14="http://schemas.microsoft.com/office/powerpoint/2010/main">
    <mc:Choice Requires="p14">
      <p:transition spd="slow" p14:dur="2000" advTm="25891"/>
    </mc:Choice>
    <mc:Fallback xmlns="">
      <p:transition spd="slow" advTm="2589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2" name="Picture 1">
            <a:extLst>
              <a:ext uri="{FF2B5EF4-FFF2-40B4-BE49-F238E27FC236}">
                <a16:creationId xmlns:a16="http://schemas.microsoft.com/office/drawing/2014/main" id="{3E3EA3D2-4AE5-6BEA-FCE8-B57F61F5F554}"/>
              </a:ext>
            </a:extLst>
          </p:cNvPr>
          <p:cNvPicPr>
            <a:picLocks noChangeAspect="1"/>
          </p:cNvPicPr>
          <p:nvPr/>
        </p:nvPicPr>
        <p:blipFill>
          <a:blip r:embed="rId3"/>
          <a:stretch>
            <a:fillRect/>
          </a:stretch>
        </p:blipFill>
        <p:spPr>
          <a:xfrm>
            <a:off x="8183104" y="3867797"/>
            <a:ext cx="3412383" cy="2379803"/>
          </a:xfrm>
          <a:prstGeom prst="rect">
            <a:avLst/>
          </a:prstGeom>
        </p:spPr>
      </p:pic>
      <p:sp>
        <p:nvSpPr>
          <p:cNvPr id="134" name="Google Shape;134;p9"/>
          <p:cNvSpPr txBox="1">
            <a:spLocks noGrp="1"/>
          </p:cNvSpPr>
          <p:nvPr>
            <p:ph type="title" idx="4294967295"/>
          </p:nvPr>
        </p:nvSpPr>
        <p:spPr>
          <a:xfrm>
            <a:off x="336589" y="26975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solidFill>
                  <a:schemeClr val="accent1">
                    <a:lumMod val="50000"/>
                  </a:schemeClr>
                </a:solidFill>
              </a:rPr>
              <a:t> Blast Injury</a:t>
            </a:r>
            <a:endParaRPr>
              <a:solidFill>
                <a:schemeClr val="accent1">
                  <a:lumMod val="50000"/>
                </a:schemeClr>
              </a:solidFill>
            </a:endParaRPr>
          </a:p>
        </p:txBody>
      </p:sp>
      <p:sp>
        <p:nvSpPr>
          <p:cNvPr id="136" name="Google Shape;136;p9"/>
          <p:cNvSpPr txBox="1"/>
          <p:nvPr/>
        </p:nvSpPr>
        <p:spPr>
          <a:xfrm>
            <a:off x="467840" y="1539222"/>
            <a:ext cx="11138573" cy="452427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10000"/>
              </a:lnSpc>
              <a:spcBef>
                <a:spcPts val="0"/>
              </a:spcBef>
              <a:spcAft>
                <a:spcPts val="0"/>
              </a:spcAft>
              <a:buClr>
                <a:schemeClr val="dk1"/>
              </a:buClr>
              <a:buSzPts val="2700"/>
              <a:buFont typeface="Arial"/>
              <a:buChar char="•"/>
            </a:pPr>
            <a:r>
              <a:rPr lang="en-US" sz="2400">
                <a:solidFill>
                  <a:schemeClr val="dk1"/>
                </a:solidFill>
                <a:latin typeface="Atkinson Hyperlegible"/>
                <a:ea typeface="Calibri"/>
                <a:cs typeface="Calibri"/>
                <a:sym typeface="Calibri"/>
              </a:rPr>
              <a:t>Blast refers to a destructive wave of highly compressed air which spreads out from an explosion.</a:t>
            </a:r>
            <a:endParaRPr lang="en-US" sz="2400">
              <a:solidFill>
                <a:schemeClr val="dk1"/>
              </a:solidFill>
              <a:latin typeface="Atkinson Hyperlegible"/>
              <a:ea typeface="Calibri"/>
              <a:cs typeface="Calibri"/>
            </a:endParaRPr>
          </a:p>
          <a:p>
            <a:pPr marL="285750" indent="-285750">
              <a:lnSpc>
                <a:spcPct val="110000"/>
              </a:lnSpc>
              <a:buClr>
                <a:schemeClr val="dk1"/>
              </a:buClr>
              <a:buSzPts val="2700"/>
              <a:buFont typeface="Arial"/>
              <a:buChar char="•"/>
            </a:pPr>
            <a:r>
              <a:rPr lang="en-US" sz="2400">
                <a:ea typeface="Calibri"/>
              </a:rPr>
              <a:t>Blast injuries (from explosions) can involve all systems of the body, especially the hollow organs. Common blast injuries include damage to the lungs, intestines and ears. </a:t>
            </a:r>
            <a:endParaRPr lang="en-US" sz="2400">
              <a:latin typeface="Atkinson Hyperlegible"/>
              <a:ea typeface="Calibri"/>
              <a:cs typeface="Calibri"/>
            </a:endParaRPr>
          </a:p>
          <a:p>
            <a:pPr marL="285750" indent="-285750">
              <a:lnSpc>
                <a:spcPct val="110000"/>
              </a:lnSpc>
              <a:buClr>
                <a:schemeClr val="dk1"/>
              </a:buClr>
              <a:buSzPts val="2700"/>
              <a:buFont typeface="Arial"/>
              <a:buChar char="•"/>
            </a:pPr>
            <a:r>
              <a:rPr lang="en-US" sz="2400">
                <a:ea typeface="Calibri"/>
              </a:rPr>
              <a:t>Blasts may also be associated with foreign bodies in the skin and eyes, burns or chemical injury, and toxin or radiation exposure. See local guidance for chemical, toxin or radiation exposure. </a:t>
            </a:r>
            <a:endParaRPr lang="en-US" sz="2400">
              <a:solidFill>
                <a:schemeClr val="dk1"/>
              </a:solidFill>
              <a:latin typeface="Atkinson Hyperlegible"/>
              <a:ea typeface="Calibri"/>
              <a:cs typeface="Calibri"/>
            </a:endParaRPr>
          </a:p>
          <a:p>
            <a:pPr marL="285750" marR="0" lvl="0" indent="-285750" algn="l" rtl="0">
              <a:lnSpc>
                <a:spcPct val="110000"/>
              </a:lnSpc>
              <a:spcBef>
                <a:spcPts val="0"/>
              </a:spcBef>
              <a:spcAft>
                <a:spcPts val="0"/>
              </a:spcAft>
              <a:buClr>
                <a:schemeClr val="dk1"/>
              </a:buClr>
              <a:buSzPts val="2700"/>
              <a:buFont typeface="Arial"/>
              <a:buChar char="•"/>
            </a:pPr>
            <a:endParaRPr lang="en-US" sz="2400">
              <a:solidFill>
                <a:schemeClr val="dk1"/>
              </a:solidFill>
              <a:latin typeface="Atkinson Hyperlegible" pitchFamily="2" charset="0"/>
              <a:ea typeface="Calibri"/>
              <a:cs typeface="Calibri"/>
              <a:sym typeface="Calibri"/>
            </a:endParaRPr>
          </a:p>
          <a:p>
            <a:pPr marL="285750" indent="-285750">
              <a:lnSpc>
                <a:spcPct val="110000"/>
              </a:lnSpc>
              <a:buClr>
                <a:schemeClr val="dk1"/>
              </a:buClr>
              <a:buSzPts val="2700"/>
              <a:buFont typeface="Arial"/>
              <a:buChar char="•"/>
            </a:pPr>
            <a:endParaRPr sz="2400">
              <a:latin typeface="Atkinson Hyperlegible" pitchFamily="2" charset="0"/>
            </a:endParaRPr>
          </a:p>
          <a:p>
            <a:pPr marL="0" marR="0" lvl="0" indent="0" algn="l" rtl="0">
              <a:spcBef>
                <a:spcPts val="0"/>
              </a:spcBef>
              <a:spcAft>
                <a:spcPts val="0"/>
              </a:spcAft>
              <a:buNone/>
            </a:pPr>
            <a:endParaRPr sz="2400">
              <a:solidFill>
                <a:schemeClr val="dk1"/>
              </a:solidFill>
              <a:latin typeface="Atkinson Hyperlegible" pitchFamily="2" charset="0"/>
              <a:ea typeface="Calibri"/>
              <a:cs typeface="Calibri"/>
              <a:sym typeface="Calibri"/>
            </a:endParaRPr>
          </a:p>
        </p:txBody>
      </p:sp>
      <p:sp>
        <p:nvSpPr>
          <p:cNvPr id="3" name="TextBox 2">
            <a:extLst>
              <a:ext uri="{FF2B5EF4-FFF2-40B4-BE49-F238E27FC236}">
                <a16:creationId xmlns:a16="http://schemas.microsoft.com/office/drawing/2014/main" id="{507F1EA6-E971-5E29-E214-E8682916913C}"/>
              </a:ext>
            </a:extLst>
          </p:cNvPr>
          <p:cNvSpPr txBox="1"/>
          <p:nvPr/>
        </p:nvSpPr>
        <p:spPr>
          <a:xfrm>
            <a:off x="478973" y="4856583"/>
            <a:ext cx="754068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accent2"/>
                </a:solidFill>
                <a:latin typeface="Atkinson Hyperlegible"/>
              </a:rPr>
              <a:t>In order to identify and manage acute, life-threatening injuries, a systematic </a:t>
            </a:r>
            <a:r>
              <a:rPr lang="en-US" sz="2400" err="1">
                <a:solidFill>
                  <a:schemeClr val="accent2"/>
                </a:solidFill>
                <a:latin typeface="Atkinson Hyperlegible"/>
              </a:rPr>
              <a:t>CABCDE</a:t>
            </a:r>
            <a:r>
              <a:rPr lang="en-US" sz="2400">
                <a:solidFill>
                  <a:schemeClr val="accent2"/>
                </a:solidFill>
                <a:latin typeface="Atkinson Hyperlegible"/>
              </a:rPr>
              <a:t> approach is required for all patients with blast injuries​.</a:t>
            </a:r>
            <a:endParaRPr lang="en-US">
              <a:solidFill>
                <a:schemeClr val="accent2"/>
              </a:solidFill>
            </a:endParaRPr>
          </a:p>
        </p:txBody>
      </p:sp>
    </p:spTree>
    <p:extLst>
      <p:ext uri="{BB962C8B-B14F-4D97-AF65-F5344CB8AC3E}">
        <p14:creationId xmlns:p14="http://schemas.microsoft.com/office/powerpoint/2010/main" val="3703783094"/>
      </p:ext>
    </p:extLst>
  </p:cSld>
  <p:clrMapOvr>
    <a:masterClrMapping/>
  </p:clrMapOvr>
  <mc:AlternateContent xmlns:mc="http://schemas.openxmlformats.org/markup-compatibility/2006" xmlns:p14="http://schemas.microsoft.com/office/powerpoint/2010/main">
    <mc:Choice Requires="p14">
      <p:transition spd="slow" p14:dur="2000" advTm="44999"/>
    </mc:Choice>
    <mc:Fallback xmlns="">
      <p:transition spd="slow" advTm="4499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048458117"/>
              </p:ext>
            </p:extLst>
          </p:nvPr>
        </p:nvGraphicFramePr>
        <p:xfrm>
          <a:off x="228220" y="1902931"/>
          <a:ext cx="11531077" cy="4872773"/>
        </p:xfrm>
        <a:graphic>
          <a:graphicData uri="http://schemas.openxmlformats.org/drawingml/2006/table">
            <a:tbl>
              <a:tblPr firstRow="1" bandRow="1">
                <a:tableStyleId>{2D5ABB26-0587-4C30-8999-92F81FD0307C}</a:tableStyleId>
              </a:tblPr>
              <a:tblGrid>
                <a:gridCol w="2197739">
                  <a:extLst>
                    <a:ext uri="{9D8B030D-6E8A-4147-A177-3AD203B41FA5}">
                      <a16:colId xmlns:a16="http://schemas.microsoft.com/office/drawing/2014/main" val="1637837890"/>
                    </a:ext>
                  </a:extLst>
                </a:gridCol>
                <a:gridCol w="2197158">
                  <a:extLst>
                    <a:ext uri="{9D8B030D-6E8A-4147-A177-3AD203B41FA5}">
                      <a16:colId xmlns:a16="http://schemas.microsoft.com/office/drawing/2014/main" val="20000"/>
                    </a:ext>
                  </a:extLst>
                </a:gridCol>
                <a:gridCol w="2695890">
                  <a:extLst>
                    <a:ext uri="{9D8B030D-6E8A-4147-A177-3AD203B41FA5}">
                      <a16:colId xmlns:a16="http://schemas.microsoft.com/office/drawing/2014/main" val="20001"/>
                    </a:ext>
                  </a:extLst>
                </a:gridCol>
                <a:gridCol w="2243896">
                  <a:extLst>
                    <a:ext uri="{9D8B030D-6E8A-4147-A177-3AD203B41FA5}">
                      <a16:colId xmlns:a16="http://schemas.microsoft.com/office/drawing/2014/main" val="20002"/>
                    </a:ext>
                  </a:extLst>
                </a:gridCol>
                <a:gridCol w="2196394">
                  <a:extLst>
                    <a:ext uri="{9D8B030D-6E8A-4147-A177-3AD203B41FA5}">
                      <a16:colId xmlns:a16="http://schemas.microsoft.com/office/drawing/2014/main" val="20003"/>
                    </a:ext>
                  </a:extLst>
                </a:gridCol>
              </a:tblGrid>
              <a:tr h="1123733">
                <a:tc>
                  <a:txBody>
                    <a:bodyPr/>
                    <a:lstStyle/>
                    <a:p>
                      <a:pPr lvl="0">
                        <a:buNone/>
                      </a:pPr>
                      <a:endParaRPr lang="en-US" sz="2400" dirty="0">
                        <a:latin typeface="Atkinson Hyperlegible"/>
                        <a:ea typeface="Source Sans Pro"/>
                        <a:cs typeface="Aharoni"/>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endParaRPr lang="en-US" sz="2400">
                        <a:latin typeface="Atkinson Hyperlegible" pitchFamily="2" charset="0"/>
                        <a:ea typeface="Source Sans Pro" panose="020B0503030403020204" pitchFamily="34" charset="0"/>
                        <a:cs typeface="Aharoni" panose="02010803020104030203" pitchFamily="2" charset="-79"/>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Atkinson Hyperlegible" pitchFamily="2" charset="0"/>
                        <a:ea typeface="Source Sans Pro" panose="020B0503030403020204" pitchFamily="34" charset="0"/>
                        <a:cs typeface="Aharoni" panose="02010803020104030203" pitchFamily="2" charset="-79"/>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Atkinson Hyperlegible" pitchFamily="2" charset="0"/>
                        <a:ea typeface="Source Sans Pro" panose="020B0503030403020204" pitchFamily="34" charset="0"/>
                        <a:cs typeface="Aharoni" panose="02010803020104030203" pitchFamily="2" charset="-79"/>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Atkinson Hyperlegible" pitchFamily="2" charset="0"/>
                        <a:ea typeface="Source Sans Pro" panose="020B0503030403020204" pitchFamily="34" charset="0"/>
                        <a:cs typeface="Aharoni" panose="02010803020104030203" pitchFamily="2" charset="-79"/>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857888">
                <a:tc>
                  <a:txBody>
                    <a:bodyPr/>
                    <a:lstStyle/>
                    <a:p>
                      <a:pPr marL="285750" lvl="0" indent="-285750" algn="l">
                        <a:buClr>
                          <a:srgbClr val="000000"/>
                        </a:buClr>
                        <a:buFont typeface="Arial,Sans-Serif"/>
                        <a:buChar char="•"/>
                      </a:pPr>
                      <a:r>
                        <a:rPr lang="en-US" sz="2400" b="0" i="0" u="none" strike="noStrike" noProof="0" dirty="0">
                          <a:solidFill>
                            <a:srgbClr val="000000"/>
                          </a:solidFill>
                          <a:latin typeface="Atkinson Hyperlegible"/>
                        </a:rPr>
                        <a:t>Catastrophic Bleeding</a:t>
                      </a:r>
                    </a:p>
                    <a:p>
                      <a:pPr marL="342900" lvl="0" indent="-342900" algn="l" defTabSz="914400">
                        <a:lnSpc>
                          <a:spcPct val="100000"/>
                        </a:lnSpc>
                        <a:spcBef>
                          <a:spcPts val="0"/>
                        </a:spcBef>
                        <a:spcAft>
                          <a:spcPts val="0"/>
                        </a:spcAft>
                        <a:buFont typeface="Arial"/>
                        <a:buChar char="•"/>
                        <a:tabLst/>
                        <a:defRPr/>
                      </a:pPr>
                      <a:endParaRPr lang="en-US" sz="2400" b="0" dirty="0">
                        <a:latin typeface="Atkinson Hyperlegible"/>
                        <a:ea typeface="Source Sans Pro"/>
                        <a:cs typeface="Aharoni"/>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marL="285750" indent="-285750">
                        <a:buFont typeface="Arial" charset="0"/>
                        <a:buChar char="•"/>
                      </a:pPr>
                      <a:r>
                        <a:rPr lang="en-US" sz="2400" b="0" dirty="0">
                          <a:latin typeface="Atkinson Hyperlegible"/>
                          <a:ea typeface="Source Sans Pro"/>
                          <a:cs typeface="Aharoni"/>
                        </a:rPr>
                        <a:t>Obstruction: foreign body</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2400" b="0" dirty="0">
                          <a:latin typeface="Atkinson Hyperlegible"/>
                          <a:ea typeface="Source Sans Pro"/>
                          <a:cs typeface="Aharoni"/>
                        </a:rPr>
                        <a:t>Obstruction:</a:t>
                      </a:r>
                      <a:r>
                        <a:rPr lang="en-US" sz="2400" b="0" baseline="0" dirty="0">
                          <a:latin typeface="Atkinson Hyperlegible"/>
                          <a:ea typeface="Source Sans Pro"/>
                          <a:cs typeface="Aharoni"/>
                        </a:rPr>
                        <a:t> </a:t>
                      </a:r>
                      <a:r>
                        <a:rPr lang="en-US" sz="2400" b="0" dirty="0">
                          <a:latin typeface="Atkinson Hyperlegible"/>
                          <a:ea typeface="Source Sans Pro"/>
                          <a:cs typeface="Aharoni"/>
                        </a:rPr>
                        <a:t>trauma</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2400" b="0" dirty="0">
                          <a:latin typeface="Atkinson Hyperlegible"/>
                          <a:ea typeface="Source Sans Pro"/>
                          <a:cs typeface="Aharoni"/>
                        </a:rPr>
                        <a:t>Obstruction: neck </a:t>
                      </a:r>
                      <a:r>
                        <a:rPr lang="en-US" sz="2400" b="0" dirty="0" err="1">
                          <a:latin typeface="Atkinson Hyperlegible"/>
                          <a:ea typeface="Source Sans Pro"/>
                          <a:cs typeface="Aharoni"/>
                        </a:rPr>
                        <a:t>haematoma</a:t>
                      </a:r>
                      <a:endParaRPr lang="en-US" sz="2400" b="0" dirty="0">
                        <a:latin typeface="Atkinson Hyperlegible"/>
                        <a:ea typeface="Source Sans Pro"/>
                        <a:cs typeface="Aharon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charset="0"/>
                        <a:buChar char="•"/>
                      </a:pPr>
                      <a:r>
                        <a:rPr lang="en-US" sz="2400" b="0" dirty="0">
                          <a:latin typeface="Atkinson Hyperlegible"/>
                          <a:ea typeface="Source Sans Pro"/>
                          <a:cs typeface="Aharoni"/>
                        </a:rPr>
                        <a:t>Tension pneumothorax</a:t>
                      </a:r>
                    </a:p>
                    <a:p>
                      <a:pPr marL="285750" indent="-285750">
                        <a:buFont typeface="Arial" charset="0"/>
                        <a:buChar char="•"/>
                      </a:pPr>
                      <a:r>
                        <a:rPr lang="en-US" sz="2400" b="0" baseline="0" dirty="0">
                          <a:latin typeface="Atkinson Hyperlegible"/>
                          <a:ea typeface="Source Sans Pro"/>
                          <a:cs typeface="Aharoni"/>
                        </a:rPr>
                        <a:t>Large </a:t>
                      </a:r>
                      <a:r>
                        <a:rPr lang="en-US" sz="2400" b="0" baseline="0" dirty="0" err="1">
                          <a:latin typeface="Atkinson Hyperlegible"/>
                          <a:ea typeface="Source Sans Pro"/>
                          <a:cs typeface="Aharoni"/>
                        </a:rPr>
                        <a:t>haemothorax</a:t>
                      </a:r>
                      <a:endParaRPr lang="en-US" sz="2400" b="0" baseline="0" dirty="0">
                        <a:latin typeface="Atkinson Hyperlegible"/>
                        <a:ea typeface="Source Sans Pro"/>
                        <a:cs typeface="Aharoni"/>
                      </a:endParaRPr>
                    </a:p>
                    <a:p>
                      <a:pPr marL="285750" lvl="0" indent="-285750">
                        <a:buFont typeface="Arial" charset="0"/>
                        <a:buChar char="•"/>
                      </a:pPr>
                      <a:r>
                        <a:rPr lang="en-US" sz="2400" b="0" baseline="0" dirty="0">
                          <a:latin typeface="Atkinson Hyperlegible"/>
                          <a:ea typeface="Source Sans Pro"/>
                          <a:cs typeface="Aharoni"/>
                        </a:rPr>
                        <a:t>Blast lung injury</a:t>
                      </a:r>
                    </a:p>
                    <a:p>
                      <a:pPr marL="285750" lvl="0" indent="-285750">
                        <a:buFont typeface="Arial" charset="0"/>
                        <a:buChar char="•"/>
                      </a:pPr>
                      <a:r>
                        <a:rPr lang="en-US" sz="2400" b="0" baseline="0" dirty="0">
                          <a:latin typeface="Atkinson Hyperlegible"/>
                          <a:ea typeface="Source Sans Pro"/>
                          <a:cs typeface="Aharoni"/>
                        </a:rPr>
                        <a:t>Flail chest</a:t>
                      </a:r>
                    </a:p>
                    <a:p>
                      <a:pPr marL="285750" lvl="0" indent="-285750">
                        <a:buFont typeface="Arial" charset="0"/>
                        <a:buChar char="•"/>
                      </a:pPr>
                      <a:r>
                        <a:rPr lang="en-US" sz="2400" b="0" baseline="0" dirty="0">
                          <a:latin typeface="Atkinson Hyperlegible"/>
                          <a:ea typeface="Source Sans Pro"/>
                          <a:cs typeface="Aharoni"/>
                        </a:rPr>
                        <a:t>Pulmonary contusion</a:t>
                      </a:r>
                    </a:p>
                    <a:p>
                      <a:pPr marL="285750" marR="0" lvl="0" indent="-285750" algn="l" defTabSz="914400" rtl="0" eaLnBrk="1" fontAlgn="auto" latinLnBrk="0" hangingPunct="1">
                        <a:lnSpc>
                          <a:spcPct val="100000"/>
                        </a:lnSpc>
                        <a:spcBef>
                          <a:spcPts val="0"/>
                        </a:spcBef>
                        <a:spcAft>
                          <a:spcPts val="0"/>
                        </a:spcAft>
                        <a:buClr>
                          <a:srgbClr val="000000"/>
                        </a:buClr>
                        <a:buSzTx/>
                        <a:buFont typeface="Arial" charset="0"/>
                        <a:buChar char="•"/>
                        <a:tabLst/>
                        <a:defRPr/>
                      </a:pPr>
                      <a:r>
                        <a:rPr lang="en-US" sz="2400" b="0" baseline="0" dirty="0">
                          <a:solidFill>
                            <a:schemeClr val="tx1"/>
                          </a:solidFill>
                          <a:latin typeface="Atkinson Hyperlegible"/>
                          <a:ea typeface="Source Sans Pro"/>
                          <a:cs typeface="Aharoni"/>
                        </a:rPr>
                        <a:t>Arterial air embolism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charset="0"/>
                        <a:buChar char="•"/>
                      </a:pPr>
                      <a:r>
                        <a:rPr lang="en-US" sz="2400" b="0" dirty="0">
                          <a:latin typeface="Atkinson Hyperlegible"/>
                          <a:ea typeface="Source Sans Pro"/>
                          <a:cs typeface="Aharoni"/>
                        </a:rPr>
                        <a:t>Cardiac arrest </a:t>
                      </a:r>
                    </a:p>
                    <a:p>
                      <a:pPr marL="285750" indent="-285750">
                        <a:buFont typeface="Arial" charset="0"/>
                        <a:buChar char="•"/>
                      </a:pPr>
                      <a:r>
                        <a:rPr lang="en-US" sz="2400" b="0" dirty="0">
                          <a:latin typeface="Atkinson Hyperlegible"/>
                          <a:ea typeface="Source Sans Pro"/>
                          <a:cs typeface="Aharoni"/>
                        </a:rPr>
                        <a:t>Shock</a:t>
                      </a:r>
                    </a:p>
                    <a:p>
                      <a:pPr marL="285750" indent="-285750">
                        <a:buFont typeface="Arial" charset="0"/>
                        <a:buChar char="•"/>
                      </a:pPr>
                      <a:r>
                        <a:rPr lang="en-US" sz="2400" b="0" dirty="0">
                          <a:latin typeface="Atkinson Hyperlegible"/>
                          <a:ea typeface="Source Sans Pro"/>
                          <a:cs typeface="Aharoni"/>
                        </a:rPr>
                        <a:t>Major bleeding</a:t>
                      </a:r>
                    </a:p>
                    <a:p>
                      <a:pPr marL="285750" indent="-285750">
                        <a:buFont typeface="Arial" charset="0"/>
                        <a:buChar char="•"/>
                      </a:pPr>
                      <a:r>
                        <a:rPr lang="en-US" sz="2400" b="0" dirty="0">
                          <a:latin typeface="Atkinson Hyperlegible"/>
                          <a:ea typeface="Source Sans Pro"/>
                          <a:cs typeface="Aharoni"/>
                        </a:rPr>
                        <a:t>Pericardial</a:t>
                      </a:r>
                      <a:r>
                        <a:rPr lang="en-US" sz="2400" b="0" baseline="0" dirty="0">
                          <a:latin typeface="Atkinson Hyperlegible"/>
                          <a:ea typeface="Source Sans Pro"/>
                          <a:cs typeface="Aharoni"/>
                        </a:rPr>
                        <a:t> Tamponade</a:t>
                      </a:r>
                      <a:endParaRPr lang="en-US" sz="2400" b="0">
                        <a:latin typeface="Atkinson Hyperlegible"/>
                        <a:ea typeface="Source Sans Pro"/>
                        <a:cs typeface="Aharon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charset="0"/>
                        <a:buChar char="•"/>
                      </a:pPr>
                      <a:r>
                        <a:rPr lang="en-US" sz="2400" b="0" dirty="0">
                          <a:latin typeface="Atkinson Hyperlegible"/>
                          <a:ea typeface="Source Sans Pro"/>
                          <a:cs typeface="Aharoni"/>
                        </a:rPr>
                        <a:t>Increased</a:t>
                      </a:r>
                      <a:r>
                        <a:rPr lang="en-US" sz="2400" b="0" baseline="0" dirty="0">
                          <a:latin typeface="Atkinson Hyperlegible"/>
                          <a:ea typeface="Source Sans Pro"/>
                          <a:cs typeface="Aharoni"/>
                        </a:rPr>
                        <a:t> pressure on the brain (head injury)</a:t>
                      </a:r>
                    </a:p>
                    <a:p>
                      <a:pPr marL="285750" indent="-285750">
                        <a:buFont typeface="Arial" charset="0"/>
                        <a:buChar char="•"/>
                      </a:pPr>
                      <a:r>
                        <a:rPr lang="en-US" sz="2400" b="0" baseline="0" dirty="0">
                          <a:latin typeface="Atkinson Hyperlegible"/>
                          <a:ea typeface="Source Sans Pro"/>
                          <a:cs typeface="Aharoni"/>
                        </a:rPr>
                        <a:t>Seizures/ convulsions (head injury)</a:t>
                      </a:r>
                    </a:p>
                    <a:p>
                      <a:pPr marL="285750" marR="0" lvl="0" indent="-285750" algn="l" defTabSz="914400" rtl="0" eaLnBrk="1" fontAlgn="auto" latinLnBrk="0" hangingPunct="1">
                        <a:lnSpc>
                          <a:spcPct val="100000"/>
                        </a:lnSpc>
                        <a:spcBef>
                          <a:spcPts val="0"/>
                        </a:spcBef>
                        <a:spcAft>
                          <a:spcPts val="0"/>
                        </a:spcAft>
                        <a:buClr>
                          <a:srgbClr val="000000"/>
                        </a:buClr>
                        <a:buSzTx/>
                        <a:buFont typeface="Arial" charset="0"/>
                        <a:buChar char="•"/>
                        <a:tabLst/>
                        <a:defRPr/>
                      </a:pPr>
                      <a:r>
                        <a:rPr lang="en-US" sz="2400" b="0" dirty="0">
                          <a:solidFill>
                            <a:schemeClr val="tx1"/>
                          </a:solidFill>
                          <a:latin typeface="Atkinson Hyperlegible"/>
                          <a:ea typeface="Source Sans Pro"/>
                          <a:cs typeface="Aharoni"/>
                        </a:rPr>
                        <a:t>Cervical spine injury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 name="Title 1"/>
          <p:cNvSpPr>
            <a:spLocks noGrp="1"/>
          </p:cNvSpPr>
          <p:nvPr>
            <p:ph type="title"/>
          </p:nvPr>
        </p:nvSpPr>
        <p:spPr>
          <a:xfrm>
            <a:off x="276219" y="91655"/>
            <a:ext cx="10515600" cy="1325563"/>
          </a:xfrm>
        </p:spPr>
        <p:txBody>
          <a:bodyPr>
            <a:normAutofit/>
          </a:bodyPr>
          <a:lstStyle/>
          <a:p>
            <a:r>
              <a:rPr lang="en-US" sz="4000">
                <a:solidFill>
                  <a:srgbClr val="1F3864"/>
                </a:solidFill>
                <a:latin typeface="Atkinson Hyperlegible" pitchFamily="2" charset="0"/>
                <a:ea typeface="Source Sans Pro"/>
                <a:cs typeface="Roboto"/>
              </a:rPr>
              <a:t>Life-Threatening Conditions </a:t>
            </a:r>
          </a:p>
        </p:txBody>
      </p:sp>
      <p:sp>
        <p:nvSpPr>
          <p:cNvPr id="4" name="Text Placeholder 3">
            <a:extLst>
              <a:ext uri="{FF2B5EF4-FFF2-40B4-BE49-F238E27FC236}">
                <a16:creationId xmlns:a16="http://schemas.microsoft.com/office/drawing/2014/main" id="{744F3410-1BBE-4E70-ACCD-FFD34F6F7CB2}"/>
              </a:ext>
            </a:extLst>
          </p:cNvPr>
          <p:cNvSpPr>
            <a:spLocks noGrp="1"/>
          </p:cNvSpPr>
          <p:nvPr>
            <p:ph type="body" idx="1"/>
          </p:nvPr>
        </p:nvSpPr>
        <p:spPr>
          <a:xfrm>
            <a:off x="-204335" y="1192284"/>
            <a:ext cx="12168116" cy="1672705"/>
          </a:xfrm>
        </p:spPr>
        <p:txBody>
          <a:bodyPr/>
          <a:lstStyle/>
          <a:p>
            <a:pPr marL="114300" indent="0" algn="ctr">
              <a:buNone/>
            </a:pPr>
            <a:r>
              <a:rPr lang="en-NZ"/>
              <a:t>These life-threatening conditions may be caused by blast trauma!</a:t>
            </a:r>
            <a:endParaRPr lang="en-GB"/>
          </a:p>
        </p:txBody>
      </p:sp>
      <p:pic>
        <p:nvPicPr>
          <p:cNvPr id="6" name="Google Shape;378;p34" descr="A picture containing icon&#10;&#10;Description automatically generated">
            <a:extLst>
              <a:ext uri="{FF2B5EF4-FFF2-40B4-BE49-F238E27FC236}">
                <a16:creationId xmlns:a16="http://schemas.microsoft.com/office/drawing/2014/main" id="{F87CA34E-2697-30BC-3C26-4A378990355C}"/>
              </a:ext>
            </a:extLst>
          </p:cNvPr>
          <p:cNvPicPr preferRelativeResize="0"/>
          <p:nvPr/>
        </p:nvPicPr>
        <p:blipFill rotWithShape="1">
          <a:blip r:embed="rId3">
            <a:alphaModFix/>
          </a:blip>
          <a:srcRect/>
          <a:stretch/>
        </p:blipFill>
        <p:spPr>
          <a:xfrm>
            <a:off x="2802824" y="1997731"/>
            <a:ext cx="1842855" cy="984539"/>
          </a:xfrm>
          <a:prstGeom prst="rect">
            <a:avLst/>
          </a:prstGeom>
          <a:noFill/>
          <a:ln>
            <a:noFill/>
          </a:ln>
        </p:spPr>
      </p:pic>
      <p:pic>
        <p:nvPicPr>
          <p:cNvPr id="8" name="Google Shape;379;p34" descr="Icon&#10;&#10;Description automatically generated">
            <a:extLst>
              <a:ext uri="{FF2B5EF4-FFF2-40B4-BE49-F238E27FC236}">
                <a16:creationId xmlns:a16="http://schemas.microsoft.com/office/drawing/2014/main" id="{7F9FAFE6-292C-373F-1BFC-A0E357AB6F25}"/>
              </a:ext>
            </a:extLst>
          </p:cNvPr>
          <p:cNvPicPr preferRelativeResize="0"/>
          <p:nvPr/>
        </p:nvPicPr>
        <p:blipFill rotWithShape="1">
          <a:blip r:embed="rId4">
            <a:alphaModFix/>
          </a:blip>
          <a:srcRect/>
          <a:stretch/>
        </p:blipFill>
        <p:spPr>
          <a:xfrm>
            <a:off x="5081585" y="1949213"/>
            <a:ext cx="1864541" cy="1033057"/>
          </a:xfrm>
          <a:prstGeom prst="rect">
            <a:avLst/>
          </a:prstGeom>
          <a:noFill/>
          <a:ln>
            <a:noFill/>
          </a:ln>
        </p:spPr>
      </p:pic>
      <p:pic>
        <p:nvPicPr>
          <p:cNvPr id="16" name="Google Shape;380;p34" descr="A picture containing icon&#10;&#10;Description automatically generated">
            <a:extLst>
              <a:ext uri="{FF2B5EF4-FFF2-40B4-BE49-F238E27FC236}">
                <a16:creationId xmlns:a16="http://schemas.microsoft.com/office/drawing/2014/main" id="{D8EA475C-F3E0-BD81-BFF3-D3545688DC35}"/>
              </a:ext>
            </a:extLst>
          </p:cNvPr>
          <p:cNvPicPr preferRelativeResize="0"/>
          <p:nvPr/>
        </p:nvPicPr>
        <p:blipFill rotWithShape="1">
          <a:blip r:embed="rId5">
            <a:alphaModFix/>
          </a:blip>
          <a:srcRect/>
          <a:stretch/>
        </p:blipFill>
        <p:spPr>
          <a:xfrm>
            <a:off x="414839" y="1989212"/>
            <a:ext cx="1849481" cy="974726"/>
          </a:xfrm>
          <a:prstGeom prst="rect">
            <a:avLst/>
          </a:prstGeom>
          <a:noFill/>
          <a:ln>
            <a:noFill/>
          </a:ln>
        </p:spPr>
      </p:pic>
      <p:pic>
        <p:nvPicPr>
          <p:cNvPr id="18" name="Google Shape;381;p34" descr="A picture containing logo&#10;&#10;Description automatically generated">
            <a:extLst>
              <a:ext uri="{FF2B5EF4-FFF2-40B4-BE49-F238E27FC236}">
                <a16:creationId xmlns:a16="http://schemas.microsoft.com/office/drawing/2014/main" id="{5B3D5002-7B39-28B4-50C8-2B8451F489D0}"/>
              </a:ext>
            </a:extLst>
          </p:cNvPr>
          <p:cNvPicPr preferRelativeResize="0"/>
          <p:nvPr/>
        </p:nvPicPr>
        <p:blipFill rotWithShape="1">
          <a:blip r:embed="rId6">
            <a:alphaModFix/>
          </a:blip>
          <a:srcRect/>
          <a:stretch/>
        </p:blipFill>
        <p:spPr>
          <a:xfrm>
            <a:off x="9806095" y="2001584"/>
            <a:ext cx="1804414" cy="962354"/>
          </a:xfrm>
          <a:prstGeom prst="rect">
            <a:avLst/>
          </a:prstGeom>
          <a:noFill/>
          <a:ln>
            <a:noFill/>
          </a:ln>
        </p:spPr>
      </p:pic>
      <p:pic>
        <p:nvPicPr>
          <p:cNvPr id="3" name="Google Shape;380;p34" descr="A picture containing icon&#10;&#10;Description automatically generated">
            <a:extLst>
              <a:ext uri="{FF2B5EF4-FFF2-40B4-BE49-F238E27FC236}">
                <a16:creationId xmlns:a16="http://schemas.microsoft.com/office/drawing/2014/main" id="{903FB3CC-6321-39E4-C3CA-F27FCC02DD93}"/>
              </a:ext>
            </a:extLst>
          </p:cNvPr>
          <p:cNvPicPr preferRelativeResize="0"/>
          <p:nvPr/>
        </p:nvPicPr>
        <p:blipFill rotWithShape="1">
          <a:blip r:embed="rId5">
            <a:alphaModFix/>
          </a:blip>
          <a:srcRect/>
          <a:stretch/>
        </p:blipFill>
        <p:spPr>
          <a:xfrm>
            <a:off x="7610375" y="1981114"/>
            <a:ext cx="1849481" cy="974726"/>
          </a:xfrm>
          <a:prstGeom prst="rect">
            <a:avLst/>
          </a:prstGeom>
          <a:noFill/>
          <a:ln>
            <a:noFill/>
          </a:ln>
        </p:spPr>
      </p:pic>
    </p:spTree>
    <p:extLst>
      <p:ext uri="{BB962C8B-B14F-4D97-AF65-F5344CB8AC3E}">
        <p14:creationId xmlns:p14="http://schemas.microsoft.com/office/powerpoint/2010/main" val="1802970135"/>
      </p:ext>
    </p:extLst>
  </p:cSld>
  <p:clrMapOvr>
    <a:masterClrMapping/>
  </p:clrMapOvr>
  <mc:AlternateContent xmlns:mc="http://schemas.openxmlformats.org/markup-compatibility/2006" xmlns:p14="http://schemas.microsoft.com/office/powerpoint/2010/main">
    <mc:Choice Requires="p14">
      <p:transition spd="slow" p14:dur="2000" advTm="58385"/>
    </mc:Choice>
    <mc:Fallback xmlns="">
      <p:transition spd="slow" advTm="5838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000">
                <a:solidFill>
                  <a:schemeClr val="accent1">
                    <a:lumMod val="50000"/>
                  </a:schemeClr>
                </a:solidFill>
                <a:latin typeface="Atkinson Hyperlegible" pitchFamily="2" charset="0"/>
              </a:rPr>
              <a:t>Trauma Primary Survey 	</a:t>
            </a:r>
            <a:endParaRPr sz="4000">
              <a:solidFill>
                <a:schemeClr val="accent1">
                  <a:lumMod val="50000"/>
                </a:schemeClr>
              </a:solidFill>
              <a:latin typeface="Atkinson Hyperlegible" pitchFamily="2" charset="0"/>
            </a:endParaRPr>
          </a:p>
        </p:txBody>
      </p:sp>
      <p:sp>
        <p:nvSpPr>
          <p:cNvPr id="105" name="Google Shape;105;p5"/>
          <p:cNvSpPr txBox="1">
            <a:spLocks noGrp="1"/>
          </p:cNvSpPr>
          <p:nvPr>
            <p:ph type="body" idx="1"/>
          </p:nvPr>
        </p:nvSpPr>
        <p:spPr>
          <a:xfrm>
            <a:off x="838200" y="1825625"/>
            <a:ext cx="10049933"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000"/>
              <a:buNone/>
            </a:pPr>
            <a:r>
              <a:rPr lang="en-US">
                <a:solidFill>
                  <a:schemeClr val="accent2"/>
                </a:solidFill>
                <a:latin typeface="Atkinson Hyperlegible" pitchFamily="2" charset="0"/>
                <a:sym typeface="Calibri"/>
              </a:rPr>
              <a:t>REMEMBER</a:t>
            </a:r>
            <a:r>
              <a:rPr lang="en-US" sz="2400">
                <a:solidFill>
                  <a:schemeClr val="dk1"/>
                </a:solidFill>
                <a:latin typeface="Atkinson Hyperlegible" pitchFamily="2" charset="0"/>
                <a:sym typeface="Calibri"/>
              </a:rPr>
              <a:t> </a:t>
            </a:r>
            <a:r>
              <a:rPr lang="en-US" sz="2400">
                <a:latin typeface="Atkinson Hyperlegible" pitchFamily="2" charset="0"/>
                <a:sym typeface="Calibri"/>
              </a:rPr>
              <a:t>…………</a:t>
            </a:r>
            <a:endParaRPr sz="2400">
              <a:latin typeface="Atkinson Hyperlegible" pitchFamily="2" charset="0"/>
            </a:endParaRPr>
          </a:p>
          <a:p>
            <a:pPr marL="0" lvl="0" indent="0" algn="l" rtl="0">
              <a:lnSpc>
                <a:spcPct val="90000"/>
              </a:lnSpc>
              <a:spcBef>
                <a:spcPts val="0"/>
              </a:spcBef>
              <a:spcAft>
                <a:spcPts val="0"/>
              </a:spcAft>
              <a:buClr>
                <a:schemeClr val="dk1"/>
              </a:buClr>
              <a:buSzPts val="700"/>
              <a:buNone/>
            </a:pPr>
            <a:endParaRPr sz="2400">
              <a:latin typeface="Atkinson Hyperlegible" pitchFamily="2" charset="0"/>
              <a:sym typeface="Calibri"/>
            </a:endParaRPr>
          </a:p>
          <a:p>
            <a:pPr marL="0" lvl="0" indent="0" algn="l" rtl="0">
              <a:lnSpc>
                <a:spcPct val="90000"/>
              </a:lnSpc>
              <a:spcBef>
                <a:spcPts val="0"/>
              </a:spcBef>
              <a:spcAft>
                <a:spcPts val="0"/>
              </a:spcAft>
              <a:buClr>
                <a:schemeClr val="dk1"/>
              </a:buClr>
              <a:buSzPts val="700"/>
              <a:buNone/>
            </a:pPr>
            <a:r>
              <a:rPr lang="en-US" sz="2400">
                <a:solidFill>
                  <a:schemeClr val="dk1"/>
                </a:solidFill>
                <a:latin typeface="Atkinson Hyperlegible" pitchFamily="2" charset="0"/>
                <a:sym typeface="Calibri"/>
              </a:rPr>
              <a:t>People who initially appear uninjured may have hidden life-threatening injuries such as internal bleeding.</a:t>
            </a:r>
            <a:endParaRPr sz="2400">
              <a:latin typeface="Atkinson Hyperlegible" pitchFamily="2" charset="0"/>
            </a:endParaRPr>
          </a:p>
          <a:p>
            <a:pPr marL="0" lvl="0" indent="0" algn="l" rtl="0">
              <a:lnSpc>
                <a:spcPct val="90000"/>
              </a:lnSpc>
              <a:spcBef>
                <a:spcPts val="0"/>
              </a:spcBef>
              <a:spcAft>
                <a:spcPts val="0"/>
              </a:spcAft>
              <a:buClr>
                <a:schemeClr val="dk1"/>
              </a:buClr>
              <a:buSzPts val="700"/>
              <a:buNone/>
            </a:pPr>
            <a:endParaRPr sz="2400">
              <a:solidFill>
                <a:schemeClr val="dk1"/>
              </a:solidFill>
              <a:latin typeface="Atkinson Hyperlegible" pitchFamily="2" charset="0"/>
              <a:sym typeface="Calibri"/>
            </a:endParaRPr>
          </a:p>
          <a:p>
            <a:pPr marL="0" lvl="0" indent="0" algn="l" rtl="0">
              <a:lnSpc>
                <a:spcPct val="90000"/>
              </a:lnSpc>
              <a:spcBef>
                <a:spcPts val="0"/>
              </a:spcBef>
              <a:spcAft>
                <a:spcPts val="0"/>
              </a:spcAft>
              <a:buClr>
                <a:schemeClr val="dk1"/>
              </a:buClr>
              <a:buSzPts val="700"/>
              <a:buNone/>
            </a:pPr>
            <a:r>
              <a:rPr lang="en-US" sz="2400">
                <a:solidFill>
                  <a:schemeClr val="dk1"/>
                </a:solidFill>
                <a:latin typeface="Atkinson Hyperlegible" pitchFamily="2" charset="0"/>
                <a:sym typeface="Calibri"/>
              </a:rPr>
              <a:t>It is very important to reassess trauma patients frequently using the primary survey (repeat often). </a:t>
            </a:r>
            <a:endParaRPr sz="2400">
              <a:latin typeface="Atkinson Hyperlegible" pitchFamily="2" charset="0"/>
            </a:endParaRPr>
          </a:p>
          <a:p>
            <a:pPr marL="0" lvl="0" indent="0" algn="l" rtl="0">
              <a:lnSpc>
                <a:spcPct val="90000"/>
              </a:lnSpc>
              <a:spcBef>
                <a:spcPts val="0"/>
              </a:spcBef>
              <a:spcAft>
                <a:spcPts val="0"/>
              </a:spcAft>
              <a:buClr>
                <a:schemeClr val="dk1"/>
              </a:buClr>
              <a:buSzPts val="700"/>
              <a:buNone/>
            </a:pPr>
            <a:endParaRPr sz="2400">
              <a:solidFill>
                <a:schemeClr val="dk1"/>
              </a:solidFill>
              <a:latin typeface="Atkinson Hyperlegible" pitchFamily="2" charset="0"/>
              <a:sym typeface="Calibri"/>
            </a:endParaRPr>
          </a:p>
          <a:p>
            <a:pPr marL="0" lvl="0" indent="0" algn="l" rtl="0">
              <a:lnSpc>
                <a:spcPct val="90000"/>
              </a:lnSpc>
              <a:spcBef>
                <a:spcPts val="0"/>
              </a:spcBef>
              <a:spcAft>
                <a:spcPts val="0"/>
              </a:spcAft>
              <a:buClr>
                <a:schemeClr val="dk1"/>
              </a:buClr>
              <a:buSzPts val="700"/>
              <a:buNone/>
            </a:pPr>
            <a:r>
              <a:rPr lang="en-US" sz="2400">
                <a:solidFill>
                  <a:schemeClr val="dk1"/>
                </a:solidFill>
                <a:latin typeface="Atkinson Hyperlegible" pitchFamily="2" charset="0"/>
                <a:sym typeface="Calibri"/>
              </a:rPr>
              <a:t>Vital signs should be checked at </a:t>
            </a:r>
            <a:r>
              <a:rPr lang="en-US" sz="2400">
                <a:solidFill>
                  <a:schemeClr val="accent2"/>
                </a:solidFill>
                <a:latin typeface="Atkinson Hyperlegible" pitchFamily="2" charset="0"/>
                <a:sym typeface="Calibri"/>
              </a:rPr>
              <a:t>the end </a:t>
            </a:r>
            <a:r>
              <a:rPr lang="en-US" sz="2400">
                <a:solidFill>
                  <a:schemeClr val="dk1"/>
                </a:solidFill>
                <a:latin typeface="Atkinson Hyperlegible" pitchFamily="2" charset="0"/>
                <a:sym typeface="Calibri"/>
              </a:rPr>
              <a:t>of the primary survey but do not delay interventions for vital signs.</a:t>
            </a:r>
            <a:endParaRPr sz="2400">
              <a:solidFill>
                <a:schemeClr val="dk1"/>
              </a:solidFill>
              <a:latin typeface="Atkinson Hyperlegible" pitchFamily="2" charset="0"/>
              <a:sym typeface="Calibri"/>
            </a:endParaRPr>
          </a:p>
          <a:p>
            <a:pPr marL="228600" lvl="0" indent="-50800" algn="ctr" rtl="0">
              <a:lnSpc>
                <a:spcPct val="90000"/>
              </a:lnSpc>
              <a:spcBef>
                <a:spcPts val="1000"/>
              </a:spcBef>
              <a:spcAft>
                <a:spcPts val="0"/>
              </a:spcAft>
              <a:buClr>
                <a:schemeClr val="dk1"/>
              </a:buClr>
              <a:buSzPts val="2800"/>
              <a:buNone/>
            </a:pPr>
            <a:endParaRPr>
              <a:latin typeface="Atkinson Hyperlegible" pitchFamily="2" charset="0"/>
            </a:endParaRPr>
          </a:p>
        </p:txBody>
      </p:sp>
      <p:sp>
        <p:nvSpPr>
          <p:cNvPr id="2" name="Rectangle 1">
            <a:extLst>
              <a:ext uri="{FF2B5EF4-FFF2-40B4-BE49-F238E27FC236}">
                <a16:creationId xmlns:a16="http://schemas.microsoft.com/office/drawing/2014/main" id="{07859DC4-8480-7E2D-42AA-DD5725EB690B}"/>
              </a:ext>
            </a:extLst>
          </p:cNvPr>
          <p:cNvSpPr/>
          <p:nvPr/>
        </p:nvSpPr>
        <p:spPr>
          <a:xfrm>
            <a:off x="9289364" y="2617174"/>
            <a:ext cx="3079750" cy="240065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0" b="1" i="0" u="none" strike="noStrike" kern="1200" cap="none" spc="0" normalizeH="0" baseline="0" noProof="0">
                <a:ln w="12700">
                  <a:solidFill>
                    <a:srgbClr val="44546A">
                      <a:satMod val="155000"/>
                    </a:srgbClr>
                  </a:solidFill>
                  <a:prstDash val="solid"/>
                </a:ln>
                <a:solidFill>
                  <a:schemeClr val="accent2"/>
                </a:solidFill>
                <a:effectLst>
                  <a:outerShdw blurRad="41275" dist="20320" dir="1800000" algn="tl" rotWithShape="0">
                    <a:srgbClr val="000000">
                      <a:alpha val="40000"/>
                    </a:srgbClr>
                  </a:outerShdw>
                </a:effectLst>
                <a:uLnTx/>
                <a:uFillTx/>
                <a:latin typeface="Calibri" panose="020F0502020204030204"/>
                <a:ea typeface="+mn-ea"/>
                <a:cs typeface="+mn-cs"/>
              </a:rPr>
              <a:t>!</a:t>
            </a:r>
          </a:p>
        </p:txBody>
      </p:sp>
    </p:spTree>
  </p:cSld>
  <p:clrMapOvr>
    <a:masterClrMapping/>
  </p:clrMapOvr>
  <mc:AlternateContent xmlns:mc="http://schemas.openxmlformats.org/markup-compatibility/2006" xmlns:p14="http://schemas.microsoft.com/office/powerpoint/2010/main">
    <mc:Choice Requires="p14">
      <p:transition spd="slow" p14:dur="2000" advTm="34387"/>
    </mc:Choice>
    <mc:Fallback xmlns="">
      <p:transition spd="slow" advTm="3438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chemeClr val="accent1">
                    <a:lumMod val="50000"/>
                  </a:schemeClr>
                </a:solidFill>
                <a:latin typeface="Atkinson Hyperlegible" pitchFamily="2" charset="0"/>
                <a:ea typeface="Source Sans Pro"/>
                <a:cs typeface="Roboto"/>
              </a:rPr>
              <a:t>Secondary Exam Survey: Extremities*</a:t>
            </a:r>
          </a:p>
        </p:txBody>
      </p:sp>
      <p:sp>
        <p:nvSpPr>
          <p:cNvPr id="4" name="Content Placeholder 2"/>
          <p:cNvSpPr>
            <a:spLocks noGrp="1"/>
          </p:cNvSpPr>
          <p:nvPr>
            <p:ph type="body" idx="1"/>
          </p:nvPr>
        </p:nvSpPr>
        <p:spPr/>
        <p:txBody>
          <a:bodyPr vert="horz" lIns="91440" tIns="45720" rIns="91440" bIns="45720" rtlCol="0" anchor="t">
            <a:noAutofit/>
          </a:bodyPr>
          <a:lstStyle/>
          <a:p>
            <a:pPr marL="0" indent="0">
              <a:buNone/>
            </a:pPr>
            <a:r>
              <a:rPr lang="en-US" sz="2400" b="1">
                <a:latin typeface="Atkinson Hyperlegible" pitchFamily="2" charset="0"/>
                <a:ea typeface="Source Sans Pro"/>
                <a:cs typeface="Roboto"/>
              </a:rPr>
              <a:t>Look for:</a:t>
            </a:r>
            <a:r>
              <a:rPr lang="en-US" sz="2400">
                <a:latin typeface="Atkinson Hyperlegible" pitchFamily="2" charset="0"/>
                <a:ea typeface="Source Sans Pro"/>
                <a:cs typeface="Roboto"/>
              </a:rPr>
              <a:t> </a:t>
            </a:r>
            <a:endParaRPr lang="en-US">
              <a:latin typeface="Atkinson Hyperlegible" pitchFamily="2" charset="0"/>
              <a:ea typeface="Source Sans Pro"/>
              <a:cs typeface="Roboto"/>
            </a:endParaRPr>
          </a:p>
          <a:p>
            <a:pPr lvl="1"/>
            <a:r>
              <a:rPr lang="en-US">
                <a:latin typeface="Atkinson Hyperlegible" pitchFamily="2" charset="0"/>
                <a:ea typeface="Source Sans Pro"/>
                <a:cs typeface="Roboto"/>
              </a:rPr>
              <a:t>Active bleeding</a:t>
            </a:r>
          </a:p>
          <a:p>
            <a:pPr lvl="1"/>
            <a:r>
              <a:rPr lang="en-US">
                <a:latin typeface="Atkinson Hyperlegible" pitchFamily="2" charset="0"/>
                <a:ea typeface="Source Sans Pro"/>
                <a:cs typeface="Roboto"/>
              </a:rPr>
              <a:t>Amputations</a:t>
            </a:r>
          </a:p>
          <a:p>
            <a:pPr lvl="1"/>
            <a:r>
              <a:rPr lang="en-US">
                <a:latin typeface="Atkinson Hyperlegible" pitchFamily="2" charset="0"/>
                <a:ea typeface="Source Sans Pro"/>
                <a:cs typeface="Roboto"/>
              </a:rPr>
              <a:t>Swelling or bruising</a:t>
            </a:r>
          </a:p>
          <a:p>
            <a:pPr lvl="1"/>
            <a:r>
              <a:rPr lang="en-US">
                <a:latin typeface="Atkinson Hyperlegible" pitchFamily="2" charset="0"/>
                <a:ea typeface="Source Sans Pro"/>
                <a:cs typeface="Roboto"/>
              </a:rPr>
              <a:t>Deformity </a:t>
            </a:r>
            <a:endParaRPr lang="en-US">
              <a:latin typeface="Atkinson Hyperlegible" pitchFamily="2" charset="0"/>
            </a:endParaRPr>
          </a:p>
          <a:p>
            <a:pPr lvl="1"/>
            <a:r>
              <a:rPr lang="en-US">
                <a:latin typeface="Atkinson Hyperlegible" pitchFamily="2" charset="0"/>
                <a:ea typeface="Source Sans Pro"/>
                <a:cs typeface="Roboto"/>
              </a:rPr>
              <a:t>Wounds, open fractures</a:t>
            </a:r>
          </a:p>
          <a:p>
            <a:pPr lvl="1"/>
            <a:r>
              <a:rPr lang="en-US">
                <a:latin typeface="Atkinson Hyperlegible" pitchFamily="2" charset="0"/>
                <a:ea typeface="Source Sans Pro"/>
                <a:cs typeface="Roboto"/>
              </a:rPr>
              <a:t>Circumferential burns</a:t>
            </a:r>
          </a:p>
          <a:p>
            <a:pPr lvl="1"/>
            <a:r>
              <a:rPr lang="en-US" err="1">
                <a:solidFill>
                  <a:schemeClr val="accent2"/>
                </a:solidFill>
                <a:latin typeface="Atkinson Hyperlegible" pitchFamily="2" charset="0"/>
                <a:ea typeface="Source Sans Pro"/>
                <a:cs typeface="Roboto"/>
              </a:rPr>
              <a:t>Colour</a:t>
            </a:r>
            <a:r>
              <a:rPr lang="en-US">
                <a:latin typeface="Atkinson Hyperlegible" pitchFamily="2" charset="0"/>
                <a:ea typeface="Source Sans Pro"/>
                <a:cs typeface="Roboto"/>
              </a:rPr>
              <a:t>: Pale skin could indicate loss of blood flow </a:t>
            </a:r>
            <a:endParaRPr lang="en-US">
              <a:latin typeface="Atkinson Hyperlegible" pitchFamily="2" charset="0"/>
            </a:endParaRPr>
          </a:p>
          <a:p>
            <a:endParaRPr lang="en-US" sz="2400">
              <a:latin typeface="Atkinson Hyperlegible" pitchFamily="2" charset="0"/>
            </a:endParaRPr>
          </a:p>
        </p:txBody>
      </p:sp>
      <p:sp>
        <p:nvSpPr>
          <p:cNvPr id="5" name="Text Placeholder 4">
            <a:extLst>
              <a:ext uri="{FF2B5EF4-FFF2-40B4-BE49-F238E27FC236}">
                <a16:creationId xmlns:a16="http://schemas.microsoft.com/office/drawing/2014/main" id="{0A40115E-B7A0-6461-3902-A33C67BBC4E7}"/>
              </a:ext>
            </a:extLst>
          </p:cNvPr>
          <p:cNvSpPr>
            <a:spLocks noGrp="1"/>
          </p:cNvSpPr>
          <p:nvPr>
            <p:ph type="body" idx="2"/>
          </p:nvPr>
        </p:nvSpPr>
        <p:spPr>
          <a:xfrm>
            <a:off x="5721178" y="1825625"/>
            <a:ext cx="5632622" cy="4351338"/>
          </a:xfrm>
        </p:spPr>
        <p:txBody>
          <a:bodyPr/>
          <a:lstStyle/>
          <a:p>
            <a:pPr marL="0" indent="0">
              <a:buNone/>
            </a:pPr>
            <a:r>
              <a:rPr lang="en-US" sz="2400" b="1">
                <a:latin typeface="Atkinson Hyperlegible" pitchFamily="2" charset="0"/>
                <a:ea typeface="Source Sans Pro"/>
                <a:cs typeface="Roboto"/>
              </a:rPr>
              <a:t>Feel for:</a:t>
            </a:r>
            <a:r>
              <a:rPr lang="en-US" sz="2400">
                <a:latin typeface="Atkinson Hyperlegible" pitchFamily="2" charset="0"/>
                <a:ea typeface="Source Sans Pro"/>
                <a:cs typeface="Roboto"/>
              </a:rPr>
              <a:t> </a:t>
            </a:r>
            <a:endParaRPr lang="en-US" sz="2400">
              <a:latin typeface="Atkinson Hyperlegible" pitchFamily="2" charset="0"/>
            </a:endParaRPr>
          </a:p>
          <a:p>
            <a:pPr lvl="1"/>
            <a:r>
              <a:rPr lang="en-US">
                <a:solidFill>
                  <a:schemeClr val="accent2"/>
                </a:solidFill>
                <a:latin typeface="Atkinson Hyperlegible" pitchFamily="2" charset="0"/>
                <a:ea typeface="Source Sans Pro"/>
                <a:cs typeface="Roboto"/>
              </a:rPr>
              <a:t>Pulses</a:t>
            </a:r>
            <a:r>
              <a:rPr lang="en-US">
                <a:latin typeface="Atkinson Hyperlegible" pitchFamily="2" charset="0"/>
                <a:ea typeface="Source Sans Pro"/>
                <a:cs typeface="Roboto"/>
              </a:rPr>
              <a:t>: Absent or weak pulses</a:t>
            </a:r>
          </a:p>
          <a:p>
            <a:pPr lvl="1"/>
            <a:r>
              <a:rPr lang="en-US">
                <a:solidFill>
                  <a:schemeClr val="accent2"/>
                </a:solidFill>
                <a:latin typeface="Atkinson Hyperlegible" pitchFamily="2" charset="0"/>
                <a:ea typeface="Source Sans Pro"/>
                <a:cs typeface="Roboto"/>
              </a:rPr>
              <a:t>Temperature</a:t>
            </a:r>
            <a:r>
              <a:rPr lang="en-US">
                <a:latin typeface="Atkinson Hyperlegible" pitchFamily="2" charset="0"/>
                <a:ea typeface="Source Sans Pro"/>
                <a:cs typeface="Roboto"/>
              </a:rPr>
              <a:t>: Cold extremities could indicate loss of blood flow </a:t>
            </a:r>
            <a:endParaRPr lang="en-US">
              <a:latin typeface="Atkinson Hyperlegible" pitchFamily="2" charset="0"/>
            </a:endParaRPr>
          </a:p>
          <a:p>
            <a:pPr lvl="1"/>
            <a:r>
              <a:rPr lang="en-US">
                <a:latin typeface="Atkinson Hyperlegible" pitchFamily="2" charset="0"/>
                <a:ea typeface="Source Sans Pro"/>
                <a:cs typeface="Roboto"/>
              </a:rPr>
              <a:t>Tenderness</a:t>
            </a:r>
          </a:p>
          <a:p>
            <a:pPr lvl="1"/>
            <a:r>
              <a:rPr lang="en-US">
                <a:latin typeface="Atkinson Hyperlegible" pitchFamily="2" charset="0"/>
                <a:ea typeface="Source Sans Pro"/>
                <a:cs typeface="Roboto"/>
              </a:rPr>
              <a:t>Altered </a:t>
            </a:r>
            <a:r>
              <a:rPr lang="en-US">
                <a:solidFill>
                  <a:schemeClr val="accent2"/>
                </a:solidFill>
                <a:latin typeface="Atkinson Hyperlegible" pitchFamily="2" charset="0"/>
                <a:ea typeface="Source Sans Pro"/>
                <a:cs typeface="Roboto"/>
              </a:rPr>
              <a:t>sensation</a:t>
            </a:r>
          </a:p>
          <a:p>
            <a:pPr lvl="1"/>
            <a:r>
              <a:rPr lang="en-US">
                <a:latin typeface="Atkinson Hyperlegible" pitchFamily="2" charset="0"/>
                <a:ea typeface="Source Sans Pro"/>
                <a:cs typeface="Roboto"/>
              </a:rPr>
              <a:t>Abnormally firm, </a:t>
            </a:r>
            <a:r>
              <a:rPr lang="en-US">
                <a:solidFill>
                  <a:schemeClr val="accent2"/>
                </a:solidFill>
                <a:latin typeface="Atkinson Hyperlegible" pitchFamily="2" charset="0"/>
                <a:ea typeface="Source Sans Pro"/>
                <a:cs typeface="Roboto"/>
              </a:rPr>
              <a:t>painful</a:t>
            </a:r>
            <a:r>
              <a:rPr lang="en-US">
                <a:latin typeface="Atkinson Hyperlegible" pitchFamily="2" charset="0"/>
                <a:ea typeface="Source Sans Pro"/>
                <a:cs typeface="Roboto"/>
              </a:rPr>
              <a:t> muscular compartments (could indicate compartment syndrome) </a:t>
            </a:r>
            <a:endParaRPr lang="en-US" b="1">
              <a:latin typeface="Atkinson Hyperlegible" pitchFamily="2" charset="0"/>
            </a:endParaRPr>
          </a:p>
          <a:p>
            <a:endParaRPr lang="en-GB"/>
          </a:p>
        </p:txBody>
      </p:sp>
      <p:sp>
        <p:nvSpPr>
          <p:cNvPr id="7" name="TextBox 6">
            <a:extLst>
              <a:ext uri="{FF2B5EF4-FFF2-40B4-BE49-F238E27FC236}">
                <a16:creationId xmlns:a16="http://schemas.microsoft.com/office/drawing/2014/main" id="{CCB60264-A71F-7012-3151-B605AE1A44B5}"/>
              </a:ext>
            </a:extLst>
          </p:cNvPr>
          <p:cNvSpPr txBox="1"/>
          <p:nvPr/>
        </p:nvSpPr>
        <p:spPr>
          <a:xfrm>
            <a:off x="1235357" y="5589661"/>
            <a:ext cx="9484969" cy="830997"/>
          </a:xfrm>
          <a:prstGeom prst="rect">
            <a:avLst/>
          </a:prstGeom>
          <a:noFill/>
        </p:spPr>
        <p:txBody>
          <a:bodyPr wrap="none" lIns="91440" tIns="45720" rIns="91440" bIns="45720" rtlCol="0" anchor="t">
            <a:spAutoFit/>
          </a:bodyPr>
          <a:lstStyle/>
          <a:p>
            <a:pPr algn="ctr"/>
            <a:r>
              <a:rPr lang="en-US" sz="2400">
                <a:solidFill>
                  <a:schemeClr val="accent2"/>
                </a:solidFill>
              </a:rPr>
              <a:t>*Remember: The secondary survey includes a complete head to toe exam!</a:t>
            </a:r>
          </a:p>
          <a:p>
            <a:pPr algn="ctr"/>
            <a:r>
              <a:rPr lang="en-US" sz="2400">
                <a:solidFill>
                  <a:schemeClr val="accent2"/>
                </a:solidFill>
              </a:rPr>
              <a:t>This is review of only some key findings. </a:t>
            </a:r>
            <a:endParaRPr lang="en-US" sz="2400">
              <a:solidFill>
                <a:schemeClr val="accent2"/>
              </a:solidFill>
              <a:cs typeface="Calibri"/>
            </a:endParaRPr>
          </a:p>
        </p:txBody>
      </p:sp>
    </p:spTree>
    <p:extLst>
      <p:ext uri="{BB962C8B-B14F-4D97-AF65-F5344CB8AC3E}">
        <p14:creationId xmlns:p14="http://schemas.microsoft.com/office/powerpoint/2010/main" val="538397346"/>
      </p:ext>
    </p:extLst>
  </p:cSld>
  <p:clrMapOvr>
    <a:masterClrMapping/>
  </p:clrMapOvr>
  <mc:AlternateContent xmlns:mc="http://schemas.openxmlformats.org/markup-compatibility/2006" xmlns:p14="http://schemas.microsoft.com/office/powerpoint/2010/main">
    <mc:Choice Requires="p14">
      <p:transition spd="slow" p14:dur="2000" advTm="45406"/>
    </mc:Choice>
    <mc:Fallback xmlns="">
      <p:transition spd="slow" advTm="4540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45;p1">
            <a:extLst>
              <a:ext uri="{FF2B5EF4-FFF2-40B4-BE49-F238E27FC236}">
                <a16:creationId xmlns:a16="http://schemas.microsoft.com/office/drawing/2014/main" id="{CD716821-B786-8443-44B2-27D218762B59}"/>
              </a:ext>
            </a:extLst>
          </p:cNvPr>
          <p:cNvSpPr txBox="1">
            <a:spLocks noGrp="1"/>
          </p:cNvSpPr>
          <p:nvPr/>
        </p:nvSpPr>
        <p:spPr>
          <a:xfrm>
            <a:off x="-2349" y="2029461"/>
            <a:ext cx="12201211" cy="1398163"/>
          </a:xfrm>
          <a:prstGeom prst="rect">
            <a:avLst/>
          </a:prstGeom>
          <a:solidFill>
            <a:schemeClr val="accent1">
              <a:lumMod val="50000"/>
            </a:schemeClr>
          </a:solidFill>
          <a:ln>
            <a:solidFill>
              <a:schemeClr val="accent2">
                <a:lumMod val="20000"/>
                <a:lumOff val="80000"/>
              </a:schemeClr>
            </a:solidFill>
          </a:ln>
        </p:spPr>
        <p:txBody>
          <a:bodyPr spcFirstLastPara="1" wrap="square" lIns="466325" tIns="360000" rIns="360000" bIns="82800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lt1"/>
              </a:buClr>
              <a:buSzPts val="1920"/>
              <a:buFont typeface="Arial"/>
              <a:buNone/>
              <a:defRPr sz="2400" b="1" i="0" u="none" strike="noStrike" cap="none">
                <a:solidFill>
                  <a:schemeClr val="lt1"/>
                </a:solidFill>
                <a:latin typeface="Arial"/>
                <a:ea typeface="Arial"/>
                <a:cs typeface="Arial"/>
                <a:sym typeface="Arial"/>
              </a:defRPr>
            </a:lvl1pPr>
            <a:lvl2pPr marL="914400" marR="0" lvl="1" indent="-381000" algn="ctr" rtl="0">
              <a:lnSpc>
                <a:spcPct val="110000"/>
              </a:lnSpc>
              <a:spcBef>
                <a:spcPts val="600"/>
              </a:spcBef>
              <a:spcAft>
                <a:spcPts val="0"/>
              </a:spcAft>
              <a:buClr>
                <a:schemeClr val="dk1"/>
              </a:buClr>
              <a:buSzPts val="2000"/>
              <a:buFont typeface="NTR"/>
              <a:buNone/>
              <a:defRPr sz="2000" b="0" i="0" u="none" strike="noStrike" cap="none">
                <a:solidFill>
                  <a:schemeClr val="dk1"/>
                </a:solidFill>
                <a:latin typeface="Quattrocento Sans"/>
                <a:ea typeface="Quattrocento Sans"/>
                <a:cs typeface="Quattrocento Sans"/>
                <a:sym typeface="Quattrocento Sans"/>
              </a:defRPr>
            </a:lvl2pPr>
            <a:lvl3pPr marL="1371600" marR="0" lvl="2" indent="-381000" algn="ctr" rtl="0">
              <a:lnSpc>
                <a:spcPct val="110000"/>
              </a:lnSpc>
              <a:spcBef>
                <a:spcPts val="600"/>
              </a:spcBef>
              <a:spcAft>
                <a:spcPts val="0"/>
              </a:spcAft>
              <a:buClr>
                <a:schemeClr val="dk1"/>
              </a:buClr>
              <a:buSzPts val="1800"/>
              <a:buFont typeface="Arial"/>
              <a:buNone/>
              <a:defRPr sz="1800" b="0" i="0" u="none" strike="noStrike" cap="none">
                <a:solidFill>
                  <a:schemeClr val="dk1"/>
                </a:solidFill>
                <a:latin typeface="Quattrocento Sans"/>
                <a:ea typeface="Quattrocento Sans"/>
                <a:cs typeface="Quattrocento Sans"/>
                <a:sym typeface="Quattrocento Sans"/>
              </a:defRPr>
            </a:lvl3pPr>
            <a:lvl4pPr marL="1828800" marR="0" lvl="3"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4pPr>
            <a:lvl5pPr marL="2286000" marR="0" lvl="4"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5pPr>
            <a:lvl6pPr marL="2743200" marR="0" lvl="5" indent="-342900" algn="ctr" rtl="0">
              <a:lnSpc>
                <a:spcPct val="90000"/>
              </a:lnSpc>
              <a:spcBef>
                <a:spcPts val="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228600" indent="-228600"/>
            <a:endParaRPr lang="en-US">
              <a:solidFill>
                <a:srgbClr val="FFFFFF"/>
              </a:solidFill>
            </a:endParaRPr>
          </a:p>
          <a:p>
            <a:pPr marL="228600" lvl="0" indent="-228600" algn="l">
              <a:lnSpc>
                <a:spcPct val="90000"/>
              </a:lnSpc>
              <a:spcBef>
                <a:spcPts val="1000"/>
              </a:spcBef>
              <a:spcAft>
                <a:spcPts val="0"/>
              </a:spcAft>
              <a:buSzPts val="1920"/>
              <a:buFont typeface="Arial"/>
              <a:buNone/>
            </a:pPr>
            <a:endParaRPr lang="en-US">
              <a:solidFill>
                <a:srgbClr val="FFFFFF"/>
              </a:solidFill>
            </a:endParaRPr>
          </a:p>
          <a:p>
            <a:pPr marL="228600" indent="-228600"/>
            <a:endParaRPr lang="en-US">
              <a:solidFill>
                <a:srgbClr val="FFFFFF"/>
              </a:solidFill>
            </a:endParaRPr>
          </a:p>
        </p:txBody>
      </p:sp>
      <p:sp>
        <p:nvSpPr>
          <p:cNvPr id="98" name="Shape 98"/>
          <p:cNvSpPr txBox="1">
            <a:spLocks noGrp="1"/>
          </p:cNvSpPr>
          <p:nvPr>
            <p:ph type="title"/>
          </p:nvPr>
        </p:nvSpPr>
        <p:spPr>
          <a:xfrm>
            <a:off x="75862" y="2111271"/>
            <a:ext cx="10515600" cy="1430151"/>
          </a:xfrm>
        </p:spPr>
        <p:txBody>
          <a:bodyPr>
            <a:normAutofit/>
          </a:bodyPr>
          <a:lstStyle/>
          <a:p>
            <a:r>
              <a:rPr lang="en-US" sz="4000" b="1">
                <a:solidFill>
                  <a:srgbClr val="FFFFFF"/>
                </a:solidFill>
                <a:latin typeface="Atkinson Hyperlegible" pitchFamily="2" charset="0"/>
                <a:ea typeface="Source Sans Pro"/>
                <a:cs typeface="Roboto"/>
              </a:rPr>
              <a:t>Injury Patterns and Conditions</a:t>
            </a:r>
          </a:p>
        </p:txBody>
      </p:sp>
      <p:sp>
        <p:nvSpPr>
          <p:cNvPr id="6" name="Google Shape;69;p1">
            <a:extLst>
              <a:ext uri="{FF2B5EF4-FFF2-40B4-BE49-F238E27FC236}">
                <a16:creationId xmlns:a16="http://schemas.microsoft.com/office/drawing/2014/main" id="{BDBC4998-73A3-E708-A965-FB4E9DB5DC5E}"/>
              </a:ext>
            </a:extLst>
          </p:cNvPr>
          <p:cNvSpPr txBox="1">
            <a:spLocks/>
          </p:cNvSpPr>
          <p:nvPr/>
        </p:nvSpPr>
        <p:spPr>
          <a:xfrm>
            <a:off x="76345" y="3980330"/>
            <a:ext cx="10570607" cy="165576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3000"/>
              <a:buFont typeface="Arial"/>
              <a:buNone/>
            </a:pPr>
            <a:endParaRPr lang="en-GB">
              <a:latin typeface="Atkinson Hyperlegible" pitchFamily="2" charset="0"/>
            </a:endParaRPr>
          </a:p>
        </p:txBody>
      </p:sp>
    </p:spTree>
    <p:extLst>
      <p:ext uri="{BB962C8B-B14F-4D97-AF65-F5344CB8AC3E}">
        <p14:creationId xmlns:p14="http://schemas.microsoft.com/office/powerpoint/2010/main" val="3954812124"/>
      </p:ext>
    </p:extLst>
  </p:cSld>
  <p:clrMapOvr>
    <a:masterClrMapping/>
  </p:clrMapOvr>
  <mc:AlternateContent xmlns:mc="http://schemas.openxmlformats.org/markup-compatibility/2006" xmlns:p14="http://schemas.microsoft.com/office/powerpoint/2010/main">
    <mc:Choice Requires="p14">
      <p:transition spd="slow" p14:dur="2000" advTm="6952"/>
    </mc:Choice>
    <mc:Fallback xmlns="">
      <p:transition spd="slow" advTm="695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3" name="Picture 2">
            <a:extLst>
              <a:ext uri="{FF2B5EF4-FFF2-40B4-BE49-F238E27FC236}">
                <a16:creationId xmlns:a16="http://schemas.microsoft.com/office/drawing/2014/main" id="{D6347485-BBBA-DA01-CF50-0C4A0B49A490}"/>
              </a:ext>
            </a:extLst>
          </p:cNvPr>
          <p:cNvPicPr>
            <a:picLocks noChangeAspect="1"/>
          </p:cNvPicPr>
          <p:nvPr/>
        </p:nvPicPr>
        <p:blipFill>
          <a:blip r:embed="rId3"/>
          <a:stretch>
            <a:fillRect/>
          </a:stretch>
        </p:blipFill>
        <p:spPr>
          <a:xfrm>
            <a:off x="7802440" y="2623918"/>
            <a:ext cx="3764534" cy="2625394"/>
          </a:xfrm>
          <a:prstGeom prst="rect">
            <a:avLst/>
          </a:prstGeom>
        </p:spPr>
      </p:pic>
      <p:sp>
        <p:nvSpPr>
          <p:cNvPr id="120" name="Google Shape;120;p7"/>
          <p:cNvSpPr txBox="1">
            <a:spLocks noGrp="1"/>
          </p:cNvSpPr>
          <p:nvPr>
            <p:ph type="title"/>
          </p:nvPr>
        </p:nvSpPr>
        <p:spPr>
          <a:xfrm>
            <a:off x="546489" y="567367"/>
            <a:ext cx="10515600" cy="75935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Calibri"/>
              <a:buNone/>
            </a:pPr>
            <a:r>
              <a:rPr lang="en-NZ">
                <a:solidFill>
                  <a:schemeClr val="accent1">
                    <a:lumMod val="50000"/>
                  </a:schemeClr>
                </a:solidFill>
              </a:rPr>
              <a:t>Blast Injury Patterns</a:t>
            </a:r>
            <a:endParaRPr>
              <a:solidFill>
                <a:schemeClr val="accent1">
                  <a:lumMod val="50000"/>
                </a:schemeClr>
              </a:solidFill>
            </a:endParaRPr>
          </a:p>
        </p:txBody>
      </p:sp>
      <p:sp>
        <p:nvSpPr>
          <p:cNvPr id="121" name="Google Shape;121;p7"/>
          <p:cNvSpPr txBox="1">
            <a:spLocks noGrp="1"/>
          </p:cNvSpPr>
          <p:nvPr>
            <p:ph type="body" idx="4294967295"/>
          </p:nvPr>
        </p:nvSpPr>
        <p:spPr>
          <a:xfrm>
            <a:off x="546489" y="1760946"/>
            <a:ext cx="8210434"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sz="2400" b="1" dirty="0">
                <a:latin typeface="Atkinson Hyperlegible" pitchFamily="2" charset="0"/>
              </a:rPr>
              <a:t>An explosive blast causes injuries in three main ways:</a:t>
            </a:r>
          </a:p>
          <a:p>
            <a:pPr marL="0" lvl="0" indent="0" algn="l" rtl="0">
              <a:lnSpc>
                <a:spcPct val="90000"/>
              </a:lnSpc>
              <a:spcBef>
                <a:spcPts val="0"/>
              </a:spcBef>
              <a:spcAft>
                <a:spcPts val="0"/>
              </a:spcAft>
              <a:buClr>
                <a:schemeClr val="dk1"/>
              </a:buClr>
              <a:buSzPts val="2800"/>
              <a:buNone/>
            </a:pPr>
            <a:endParaRPr lang="en-US" sz="2400" b="1" dirty="0">
              <a:latin typeface="Atkinson Hyperlegible" pitchFamily="2" charset="0"/>
            </a:endParaRPr>
          </a:p>
          <a:p>
            <a:pPr marL="514350" lvl="0" indent="-514350" algn="l" rtl="0">
              <a:lnSpc>
                <a:spcPct val="90000"/>
              </a:lnSpc>
              <a:spcBef>
                <a:spcPts val="0"/>
              </a:spcBef>
              <a:spcAft>
                <a:spcPts val="0"/>
              </a:spcAft>
              <a:buClr>
                <a:schemeClr val="dk1"/>
              </a:buClr>
              <a:buSzPts val="2800"/>
              <a:buAutoNum type="arabicPeriod"/>
            </a:pPr>
            <a:r>
              <a:rPr lang="en-US" sz="2400" dirty="0">
                <a:latin typeface="Atkinson Hyperlegible" pitchFamily="2" charset="0"/>
              </a:rPr>
              <a:t>Direct injuries from shrapnel or burns from heat or chemicals released</a:t>
            </a:r>
            <a:endParaRPr sz="2400" dirty="0">
              <a:latin typeface="Atkinson Hyperlegible" pitchFamily="2" charset="0"/>
            </a:endParaRPr>
          </a:p>
          <a:p>
            <a:pPr marL="514350" lvl="0" indent="-514350" algn="l" rtl="0">
              <a:lnSpc>
                <a:spcPct val="90000"/>
              </a:lnSpc>
              <a:spcBef>
                <a:spcPts val="1000"/>
              </a:spcBef>
              <a:spcAft>
                <a:spcPts val="0"/>
              </a:spcAft>
              <a:buClr>
                <a:schemeClr val="dk1"/>
              </a:buClr>
              <a:buSzPts val="2800"/>
              <a:buAutoNum type="arabicPeriod"/>
            </a:pPr>
            <a:r>
              <a:rPr lang="en-US" sz="2400" dirty="0">
                <a:latin typeface="Atkinson Hyperlegible" pitchFamily="2" charset="0"/>
              </a:rPr>
              <a:t>Internal injuries from the change in pressure caused by the blast.</a:t>
            </a:r>
            <a:endParaRPr sz="2400" dirty="0">
              <a:latin typeface="Atkinson Hyperlegible" pitchFamily="2" charset="0"/>
            </a:endParaRPr>
          </a:p>
          <a:p>
            <a:pPr marL="685800" lvl="1" indent="-228600" algn="l" rtl="0">
              <a:lnSpc>
                <a:spcPct val="90000"/>
              </a:lnSpc>
              <a:spcBef>
                <a:spcPts val="500"/>
              </a:spcBef>
              <a:spcAft>
                <a:spcPts val="0"/>
              </a:spcAft>
              <a:buClr>
                <a:schemeClr val="dk1"/>
              </a:buClr>
              <a:buSzPts val="2400"/>
              <a:buChar char="•"/>
            </a:pPr>
            <a:r>
              <a:rPr lang="en-US" dirty="0">
                <a:latin typeface="Atkinson Hyperlegible" pitchFamily="2" charset="0"/>
              </a:rPr>
              <a:t>Commonly the stomach, bowel, lungs and ears</a:t>
            </a:r>
            <a:endParaRPr dirty="0">
              <a:latin typeface="Atkinson Hyperlegible" pitchFamily="2" charset="0"/>
            </a:endParaRPr>
          </a:p>
          <a:p>
            <a:pPr marL="514350" lvl="0" indent="-514350" algn="l" rtl="0">
              <a:lnSpc>
                <a:spcPct val="90000"/>
              </a:lnSpc>
              <a:spcBef>
                <a:spcPts val="1000"/>
              </a:spcBef>
              <a:spcAft>
                <a:spcPts val="0"/>
              </a:spcAft>
              <a:buClr>
                <a:schemeClr val="dk1"/>
              </a:buClr>
              <a:buSzPts val="2800"/>
              <a:buAutoNum type="arabicPeriod"/>
            </a:pPr>
            <a:r>
              <a:rPr lang="en-US" sz="2400" dirty="0">
                <a:latin typeface="Atkinson Hyperlegible" pitchFamily="2" charset="0"/>
              </a:rPr>
              <a:t>Additional injuries that result when the body is thrown from the blast </a:t>
            </a:r>
            <a:endParaRPr sz="2400" dirty="0">
              <a:latin typeface="Atkinson Hyperlegible" pitchFamily="2" charset="0"/>
            </a:endParaRPr>
          </a:p>
          <a:p>
            <a:pPr marL="228600" lvl="0" indent="-50800" algn="l" rtl="0">
              <a:lnSpc>
                <a:spcPct val="90000"/>
              </a:lnSpc>
              <a:spcBef>
                <a:spcPts val="1000"/>
              </a:spcBef>
              <a:spcAft>
                <a:spcPts val="0"/>
              </a:spcAft>
              <a:buClr>
                <a:schemeClr val="dk1"/>
              </a:buClr>
              <a:buSzPts val="2800"/>
              <a:buNone/>
            </a:pPr>
            <a:endParaRPr sz="2400" dirty="0">
              <a:latin typeface="Atkinson Hyperlegible" pitchFamily="2" charset="0"/>
            </a:endParaRPr>
          </a:p>
        </p:txBody>
      </p:sp>
      <p:sp>
        <p:nvSpPr>
          <p:cNvPr id="5" name="TextBox 4">
            <a:extLst>
              <a:ext uri="{FF2B5EF4-FFF2-40B4-BE49-F238E27FC236}">
                <a16:creationId xmlns:a16="http://schemas.microsoft.com/office/drawing/2014/main" id="{8732B3F3-7F33-FBF2-155D-09138A062BA2}"/>
              </a:ext>
            </a:extLst>
          </p:cNvPr>
          <p:cNvSpPr txBox="1"/>
          <p:nvPr/>
        </p:nvSpPr>
        <p:spPr>
          <a:xfrm>
            <a:off x="708146" y="5572340"/>
            <a:ext cx="1054653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ED7D31"/>
                </a:solidFill>
                <a:latin typeface="Atkinson Hyperlegible"/>
              </a:rPr>
              <a:t>Patients involved in explosions need to be checked carefully and repeatedly because these injuries are easily missed.</a:t>
            </a:r>
          </a:p>
        </p:txBody>
      </p:sp>
    </p:spTree>
  </p:cSld>
  <p:clrMapOvr>
    <a:masterClrMapping/>
  </p:clrMapOvr>
  <mc:AlternateContent xmlns:mc="http://schemas.openxmlformats.org/markup-compatibility/2006" xmlns:p14="http://schemas.microsoft.com/office/powerpoint/2010/main">
    <mc:Choice Requires="p14">
      <p:transition spd="slow" p14:dur="2000" advTm="33322"/>
    </mc:Choice>
    <mc:Fallback xmlns="">
      <p:transition spd="slow" advTm="3332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graphicFrame>
        <p:nvGraphicFramePr>
          <p:cNvPr id="4" name="Google Shape;150;p9">
            <a:extLst>
              <a:ext uri="{FF2B5EF4-FFF2-40B4-BE49-F238E27FC236}">
                <a16:creationId xmlns:a16="http://schemas.microsoft.com/office/drawing/2014/main" id="{A21C650E-861D-E153-830A-8B2EC1796225}"/>
              </a:ext>
            </a:extLst>
          </p:cNvPr>
          <p:cNvGraphicFramePr/>
          <p:nvPr>
            <p:extLst>
              <p:ext uri="{D42A27DB-BD31-4B8C-83A1-F6EECF244321}">
                <p14:modId xmlns:p14="http://schemas.microsoft.com/office/powerpoint/2010/main" val="949796352"/>
              </p:ext>
            </p:extLst>
          </p:nvPr>
        </p:nvGraphicFramePr>
        <p:xfrm>
          <a:off x="273821" y="1585233"/>
          <a:ext cx="11557142" cy="4541540"/>
        </p:xfrm>
        <a:graphic>
          <a:graphicData uri="http://schemas.openxmlformats.org/drawingml/2006/table">
            <a:tbl>
              <a:tblPr firstRow="1" bandRow="1"/>
              <a:tblGrid>
                <a:gridCol w="4368176">
                  <a:extLst>
                    <a:ext uri="{9D8B030D-6E8A-4147-A177-3AD203B41FA5}">
                      <a16:colId xmlns:a16="http://schemas.microsoft.com/office/drawing/2014/main" val="20000"/>
                    </a:ext>
                  </a:extLst>
                </a:gridCol>
                <a:gridCol w="7188966">
                  <a:extLst>
                    <a:ext uri="{9D8B030D-6E8A-4147-A177-3AD203B41FA5}">
                      <a16:colId xmlns:a16="http://schemas.microsoft.com/office/drawing/2014/main" val="20001"/>
                    </a:ext>
                  </a:extLst>
                </a:gridCol>
              </a:tblGrid>
              <a:tr h="432231">
                <a:tc>
                  <a:txBody>
                    <a:bodyPr/>
                    <a:lstStyle/>
                    <a:p>
                      <a:pPr marL="0" marR="0" lvl="0" indent="0" algn="l" rtl="0">
                        <a:lnSpc>
                          <a:spcPct val="100000"/>
                        </a:lnSpc>
                        <a:spcBef>
                          <a:spcPts val="0"/>
                        </a:spcBef>
                        <a:spcAft>
                          <a:spcPts val="0"/>
                        </a:spcAft>
                        <a:buClr>
                          <a:srgbClr val="000000"/>
                        </a:buClr>
                        <a:buSzPts val="1800"/>
                        <a:buFont typeface="Arial"/>
                        <a:buNone/>
                      </a:pPr>
                      <a:r>
                        <a:rPr lang="en-US" sz="2400" b="1" u="none" strike="noStrike" cap="none">
                          <a:latin typeface="Atkinson Hyperlegible"/>
                        </a:rPr>
                        <a:t>Signs and symptoms</a:t>
                      </a:r>
                      <a:endParaRPr sz="2400" b="1" u="none" strike="noStrike" cap="none">
                        <a:latin typeface="Atkinson Hyperlegible"/>
                      </a:endParaRPr>
                    </a:p>
                  </a:txBody>
                  <a:tcPr marL="91450" marR="91450" marT="45725" marB="45725">
                    <a:solidFill>
                      <a:schemeClr val="accent1">
                        <a:lumMod val="20000"/>
                        <a:lumOff val="80000"/>
                      </a:schemeClr>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2400" b="1" u="none" strike="noStrike" cap="none">
                          <a:latin typeface="Atkinson Hyperlegible"/>
                        </a:rPr>
                        <a:t>Management</a:t>
                      </a:r>
                      <a:endParaRPr sz="2400" b="1" u="none" strike="noStrike" cap="none">
                        <a:latin typeface="Atkinson Hyperlegible"/>
                      </a:endParaRPr>
                    </a:p>
                  </a:txBody>
                  <a:tcPr marL="91450" marR="91450" marT="45725" marB="45725">
                    <a:solidFill>
                      <a:schemeClr val="accent1">
                        <a:lumMod val="20000"/>
                        <a:lumOff val="80000"/>
                      </a:schemeClr>
                    </a:solidFill>
                  </a:tcPr>
                </a:tc>
                <a:extLst>
                  <a:ext uri="{0D108BD9-81ED-4DB2-BD59-A6C34878D82A}">
                    <a16:rowId xmlns:a16="http://schemas.microsoft.com/office/drawing/2014/main" val="10000"/>
                  </a:ext>
                </a:extLst>
              </a:tr>
              <a:tr h="926768">
                <a:tc>
                  <a:txBody>
                    <a:bodyPr/>
                    <a:lstStyle/>
                    <a:p>
                      <a:pPr marL="0" marR="0" lvl="0" indent="0" algn="l" rtl="0">
                        <a:lnSpc>
                          <a:spcPct val="100000"/>
                        </a:lnSpc>
                        <a:spcBef>
                          <a:spcPts val="0"/>
                        </a:spcBef>
                        <a:spcAft>
                          <a:spcPts val="0"/>
                        </a:spcAft>
                        <a:buClr>
                          <a:srgbClr val="000000"/>
                        </a:buClr>
                        <a:buSzPts val="1800"/>
                        <a:buFont typeface="Arial"/>
                        <a:buNone/>
                      </a:pPr>
                      <a:r>
                        <a:rPr lang="en-NZ" sz="2400" u="none" strike="noStrike" cap="none" dirty="0">
                          <a:solidFill>
                            <a:schemeClr val="tx1"/>
                          </a:solidFill>
                          <a:latin typeface="Atkinson Hyperlegible"/>
                        </a:rPr>
                        <a:t>Catastrophic*haemorrhage is blood that is spraying, pouring or pooling</a:t>
                      </a:r>
                    </a:p>
                    <a:p>
                      <a:pPr marL="0" marR="0" lvl="0" indent="0" algn="l" rtl="0">
                        <a:lnSpc>
                          <a:spcPct val="100000"/>
                        </a:lnSpc>
                        <a:spcBef>
                          <a:spcPts val="0"/>
                        </a:spcBef>
                        <a:spcAft>
                          <a:spcPts val="0"/>
                        </a:spcAft>
                        <a:buClr>
                          <a:srgbClr val="000000"/>
                        </a:buClr>
                        <a:buSzPts val="1800"/>
                        <a:buFont typeface="Arial" panose="020B0604020202020204" pitchFamily="34" charset="0"/>
                        <a:buNone/>
                      </a:pPr>
                      <a:endParaRPr lang="en-NZ" sz="2400" u="none" strike="noStrike" cap="none" dirty="0">
                        <a:solidFill>
                          <a:schemeClr val="tx1"/>
                        </a:solidFill>
                        <a:latin typeface="Atkinson Hyperlegible"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pitchFamily="34" charset="0"/>
                        <a:buNone/>
                        <a:tabLst/>
                        <a:defRPr/>
                      </a:pPr>
                      <a:r>
                        <a:rPr lang="en-NZ" sz="2400" u="none" strike="noStrike" cap="none" dirty="0">
                          <a:solidFill>
                            <a:schemeClr val="tx1"/>
                          </a:solidFill>
                          <a:latin typeface="Atkinson Hyperlegible" pitchFamily="2" charset="0"/>
                        </a:rPr>
                        <a:t>Signs of shock: </a:t>
                      </a:r>
                    </a:p>
                    <a:p>
                      <a:pPr marL="342900" marR="0" lvl="0" indent="-342900" algn="l" defTabSz="914400" rtl="0" eaLnBrk="1" fontAlgn="auto" latinLnBrk="0" hangingPunct="1">
                        <a:lnSpc>
                          <a:spcPct val="100000"/>
                        </a:lnSpc>
                        <a:spcBef>
                          <a:spcPts val="0"/>
                        </a:spcBef>
                        <a:spcAft>
                          <a:spcPts val="0"/>
                        </a:spcAft>
                        <a:buClr>
                          <a:srgbClr val="000000"/>
                        </a:buClr>
                        <a:buSzPts val="1800"/>
                        <a:buFont typeface="Arial" panose="020B0604020202020204" pitchFamily="34" charset="0"/>
                        <a:buChar char="•"/>
                        <a:tabLst/>
                        <a:defRPr/>
                      </a:pPr>
                      <a:r>
                        <a:rPr lang="en-NZ" sz="2400" u="none" strike="noStrike" cap="none" dirty="0">
                          <a:solidFill>
                            <a:schemeClr val="tx1"/>
                          </a:solidFill>
                          <a:latin typeface="Atkinson Hyperlegible" pitchFamily="2" charset="0"/>
                        </a:rPr>
                        <a:t>Pale, sweating</a:t>
                      </a:r>
                    </a:p>
                    <a:p>
                      <a:pPr marL="342900" marR="0" lvl="0" indent="-342900" algn="l" defTabSz="914400" rtl="0" eaLnBrk="1" fontAlgn="auto" latinLnBrk="0" hangingPunct="1">
                        <a:lnSpc>
                          <a:spcPct val="100000"/>
                        </a:lnSpc>
                        <a:spcBef>
                          <a:spcPts val="0"/>
                        </a:spcBef>
                        <a:spcAft>
                          <a:spcPts val="0"/>
                        </a:spcAft>
                        <a:buClr>
                          <a:srgbClr val="000000"/>
                        </a:buClr>
                        <a:buSzPts val="1800"/>
                        <a:buFont typeface="Arial" panose="020B0604020202020204" pitchFamily="34" charset="0"/>
                        <a:buChar char="•"/>
                        <a:tabLst/>
                        <a:defRPr/>
                      </a:pPr>
                      <a:r>
                        <a:rPr lang="en-GB" sz="2400" u="none" strike="noStrike" cap="none" dirty="0">
                          <a:latin typeface="Atkinson Hyperlegible" pitchFamily="2" charset="0"/>
                        </a:rPr>
                        <a:t>Delayed capillary refill, hypotension</a:t>
                      </a:r>
                    </a:p>
                    <a:p>
                      <a:pPr marL="342900" marR="0" lvl="0" indent="-342900" algn="l" defTabSz="914400" rtl="0" eaLnBrk="1" fontAlgn="auto" latinLnBrk="0" hangingPunct="1">
                        <a:lnSpc>
                          <a:spcPct val="100000"/>
                        </a:lnSpc>
                        <a:spcBef>
                          <a:spcPts val="0"/>
                        </a:spcBef>
                        <a:spcAft>
                          <a:spcPts val="0"/>
                        </a:spcAft>
                        <a:buClr>
                          <a:srgbClr val="000000"/>
                        </a:buClr>
                        <a:buSzPts val="1800"/>
                        <a:buFont typeface="Arial" panose="020B0604020202020204" pitchFamily="34" charset="0"/>
                        <a:buChar char="•"/>
                        <a:tabLst/>
                        <a:defRPr/>
                      </a:pPr>
                      <a:r>
                        <a:rPr lang="en-GB" sz="2400" u="none" strike="noStrike" cap="none" dirty="0">
                          <a:latin typeface="Atkinson Hyperlegible"/>
                        </a:rPr>
                        <a:t>Altered mental status</a:t>
                      </a:r>
                    </a:p>
                    <a:p>
                      <a:pPr marL="0" marR="0" lvl="0" indent="0" algn="l" rtl="0">
                        <a:lnSpc>
                          <a:spcPct val="100000"/>
                        </a:lnSpc>
                        <a:spcBef>
                          <a:spcPts val="0"/>
                        </a:spcBef>
                        <a:spcAft>
                          <a:spcPts val="0"/>
                        </a:spcAft>
                        <a:buClr>
                          <a:srgbClr val="000000"/>
                        </a:buClr>
                        <a:buSzPts val="1800"/>
                        <a:buFont typeface="Arial" panose="020B0604020202020204" pitchFamily="34" charset="0"/>
                        <a:buNone/>
                      </a:pPr>
                      <a:endParaRPr lang="en-NZ" sz="2400" u="none" strike="noStrike" cap="none" dirty="0">
                        <a:solidFill>
                          <a:schemeClr val="tx1"/>
                        </a:solidFill>
                        <a:latin typeface="Atkinson Hyperlegible" pitchFamily="2" charset="0"/>
                      </a:endParaRPr>
                    </a:p>
                    <a:p>
                      <a:pPr marL="0" marR="0" lvl="0" indent="0" algn="l" rtl="0">
                        <a:lnSpc>
                          <a:spcPct val="100000"/>
                        </a:lnSpc>
                        <a:spcBef>
                          <a:spcPts val="0"/>
                        </a:spcBef>
                        <a:spcAft>
                          <a:spcPts val="0"/>
                        </a:spcAft>
                        <a:buClr>
                          <a:srgbClr val="000000"/>
                        </a:buClr>
                        <a:buSzPts val="1800"/>
                        <a:buFont typeface="Arial" panose="020B0604020202020204" pitchFamily="34" charset="0"/>
                        <a:buNone/>
                      </a:pPr>
                      <a:r>
                        <a:rPr lang="en-NZ" sz="2200" i="1" u="none" strike="noStrike" cap="none" dirty="0">
                          <a:solidFill>
                            <a:schemeClr val="tx1"/>
                          </a:solidFill>
                          <a:latin typeface="Atkinson Hyperlegible" pitchFamily="2" charset="0"/>
                        </a:rPr>
                        <a:t>*major or massive</a:t>
                      </a:r>
                      <a:endParaRPr sz="2200" i="1" u="none" strike="noStrike" cap="none" dirty="0">
                        <a:solidFill>
                          <a:schemeClr val="tx1"/>
                        </a:solidFill>
                        <a:latin typeface="Atkinson Hyperlegible" pitchFamily="2" charset="0"/>
                      </a:endParaRPr>
                    </a:p>
                  </a:txBody>
                  <a:tcPr marL="91450" marR="91450" marT="45725" marB="45725"/>
                </a:tc>
                <a:tc>
                  <a:txBody>
                    <a:bodyPr/>
                    <a:lstStyle/>
                    <a:p>
                      <a:pPr marL="285750" marR="0" lvl="0" indent="-285750" algn="l" rtl="0">
                        <a:lnSpc>
                          <a:spcPct val="100000"/>
                        </a:lnSpc>
                        <a:spcBef>
                          <a:spcPts val="0"/>
                        </a:spcBef>
                        <a:spcAft>
                          <a:spcPts val="0"/>
                        </a:spcAft>
                        <a:buClr>
                          <a:schemeClr val="dk1"/>
                        </a:buClr>
                        <a:buSzPts val="1800"/>
                        <a:buFont typeface="Arial"/>
                        <a:buChar char="•"/>
                      </a:pPr>
                      <a:r>
                        <a:rPr lang="en-GB" sz="2400" u="none" strike="noStrike" cap="none" dirty="0">
                          <a:latin typeface="Atkinson Hyperlegible" pitchFamily="2" charset="0"/>
                        </a:rPr>
                        <a:t>Apply DIRECT PRESSURE or DEEP WOUND PACKING to control active bleeding.</a:t>
                      </a:r>
                    </a:p>
                    <a:p>
                      <a:pPr marL="285750" marR="0" lvl="0" indent="-285750" algn="l" rtl="0">
                        <a:lnSpc>
                          <a:spcPct val="100000"/>
                        </a:lnSpc>
                        <a:spcBef>
                          <a:spcPts val="0"/>
                        </a:spcBef>
                        <a:spcAft>
                          <a:spcPts val="0"/>
                        </a:spcAft>
                        <a:buClr>
                          <a:schemeClr val="dk1"/>
                        </a:buClr>
                        <a:buSzPts val="1800"/>
                        <a:buFont typeface="Arial"/>
                        <a:buChar char="•"/>
                      </a:pPr>
                      <a:r>
                        <a:rPr lang="en-GB" sz="2400" u="none" strike="noStrike" cap="none" dirty="0">
                          <a:latin typeface="Atkinson Hyperlegible" pitchFamily="2" charset="0"/>
                        </a:rPr>
                        <a:t>If bleeding not controlled with direct pressure</a:t>
                      </a:r>
                      <a:r>
                        <a:rPr lang="en-GB" sz="2400" u="none" strike="noStrike" cap="none" dirty="0">
                          <a:latin typeface="Atkinson Hyperlegible" pitchFamily="2" charset="0"/>
                          <a:sym typeface="Wingdings" pitchFamily="2" charset="2"/>
                        </a:rPr>
                        <a:t></a:t>
                      </a:r>
                      <a:r>
                        <a:rPr lang="en-GB" sz="2400" u="none" strike="noStrike" cap="none" dirty="0">
                          <a:latin typeface="Atkinson Hyperlegible" pitchFamily="2" charset="0"/>
                        </a:rPr>
                        <a:t> apply a tourniquet.</a:t>
                      </a:r>
                    </a:p>
                    <a:p>
                      <a:pPr marL="285750" marR="0" lvl="0" indent="-285750" algn="l" rtl="0">
                        <a:lnSpc>
                          <a:spcPct val="100000"/>
                        </a:lnSpc>
                        <a:spcBef>
                          <a:spcPts val="0"/>
                        </a:spcBef>
                        <a:spcAft>
                          <a:spcPts val="0"/>
                        </a:spcAft>
                        <a:buClr>
                          <a:schemeClr val="dk1"/>
                        </a:buClr>
                        <a:buSzPts val="1800"/>
                        <a:buFont typeface="Arial"/>
                        <a:buChar char="•"/>
                      </a:pPr>
                      <a:r>
                        <a:rPr lang="en-GB" sz="2400" u="none" strike="noStrike" cap="none" dirty="0">
                          <a:latin typeface="Atkinson Hyperlegible" pitchFamily="2" charset="0"/>
                        </a:rPr>
                        <a:t>If signs of shock </a:t>
                      </a:r>
                      <a:r>
                        <a:rPr lang="en-GB" sz="2400" u="none" strike="noStrike" cap="none" dirty="0">
                          <a:latin typeface="Atkinson Hyperlegible" pitchFamily="2" charset="0"/>
                          <a:sym typeface="Wingdings" panose="05000000000000000000" pitchFamily="2" charset="2"/>
                        </a:rPr>
                        <a:t> </a:t>
                      </a:r>
                      <a:r>
                        <a:rPr lang="en-GB" sz="2400" u="none" strike="noStrike" cap="none" dirty="0">
                          <a:latin typeface="Atkinson Hyperlegible" pitchFamily="2" charset="0"/>
                        </a:rPr>
                        <a:t>Give IV FLUIDS </a:t>
                      </a:r>
                    </a:p>
                    <a:p>
                      <a:pPr marL="285750" marR="0" lvl="0" indent="-285750" algn="l" rtl="0">
                        <a:lnSpc>
                          <a:spcPct val="100000"/>
                        </a:lnSpc>
                        <a:spcBef>
                          <a:spcPts val="0"/>
                        </a:spcBef>
                        <a:spcAft>
                          <a:spcPts val="0"/>
                        </a:spcAft>
                        <a:buClr>
                          <a:schemeClr val="dk1"/>
                        </a:buClr>
                        <a:buSzPts val="1800"/>
                        <a:buFont typeface="Arial"/>
                        <a:buChar char="•"/>
                      </a:pPr>
                      <a:r>
                        <a:rPr lang="en-GB" sz="2400" u="none" strike="noStrike" cap="none" dirty="0">
                          <a:latin typeface="Atkinson Hyperlegible" pitchFamily="2" charset="0"/>
                        </a:rPr>
                        <a:t>Plan for rapid HANDOVER/TRANSFER to a surgeon. </a:t>
                      </a:r>
                    </a:p>
                    <a:p>
                      <a:pPr marL="285750" marR="0" lvl="0" indent="-285750" algn="l" rtl="0">
                        <a:lnSpc>
                          <a:spcPct val="100000"/>
                        </a:lnSpc>
                        <a:spcBef>
                          <a:spcPts val="0"/>
                        </a:spcBef>
                        <a:spcAft>
                          <a:spcPts val="0"/>
                        </a:spcAft>
                        <a:buClr>
                          <a:schemeClr val="dk1"/>
                        </a:buClr>
                        <a:buSzPts val="1800"/>
                        <a:buFont typeface="Arial"/>
                        <a:buChar char="•"/>
                      </a:pPr>
                      <a:endParaRPr lang="en-GB" sz="2400" u="none" strike="noStrike" cap="none" dirty="0">
                        <a:solidFill>
                          <a:schemeClr val="tx1"/>
                        </a:solidFill>
                        <a:latin typeface="Atkinson Hyperlegible" pitchFamily="2" charset="0"/>
                      </a:endParaRPr>
                    </a:p>
                  </a:txBody>
                  <a:tcPr marL="91450" marR="91450" marT="45725" marB="45725"/>
                </a:tc>
                <a:extLst>
                  <a:ext uri="{0D108BD9-81ED-4DB2-BD59-A6C34878D82A}">
                    <a16:rowId xmlns:a16="http://schemas.microsoft.com/office/drawing/2014/main" val="10003"/>
                  </a:ext>
                </a:extLst>
              </a:tr>
            </a:tbl>
          </a:graphicData>
        </a:graphic>
      </p:graphicFrame>
      <p:sp>
        <p:nvSpPr>
          <p:cNvPr id="149" name="Google Shape;149;p9"/>
          <p:cNvSpPr txBox="1">
            <a:spLocks noGrp="1"/>
          </p:cNvSpPr>
          <p:nvPr>
            <p:ph type="title"/>
          </p:nvPr>
        </p:nvSpPr>
        <p:spPr>
          <a:xfrm>
            <a:off x="273821" y="16567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4400"/>
              <a:buFont typeface="Calibri"/>
              <a:buNone/>
            </a:pPr>
            <a:r>
              <a:rPr lang="en-US" dirty="0">
                <a:solidFill>
                  <a:schemeClr val="accent1">
                    <a:lumMod val="50000"/>
                  </a:schemeClr>
                </a:solidFill>
                <a:latin typeface="Atkinson Hyperlegible" pitchFamily="2" charset="0"/>
              </a:rPr>
              <a:t>Catastrophic </a:t>
            </a:r>
            <a:r>
              <a:rPr lang="en-US" dirty="0" err="1">
                <a:solidFill>
                  <a:schemeClr val="accent1">
                    <a:lumMod val="50000"/>
                  </a:schemeClr>
                </a:solidFill>
                <a:latin typeface="Atkinson Hyperlegible" pitchFamily="2" charset="0"/>
              </a:rPr>
              <a:t>haemorrhage</a:t>
            </a:r>
            <a:endParaRPr dirty="0">
              <a:solidFill>
                <a:schemeClr val="accent1">
                  <a:lumMod val="50000"/>
                </a:schemeClr>
              </a:solidFill>
              <a:latin typeface="Atkinson Hyperlegible" pitchFamily="2" charset="0"/>
            </a:endParaRPr>
          </a:p>
        </p:txBody>
      </p:sp>
      <p:pic>
        <p:nvPicPr>
          <p:cNvPr id="3" name="Picture 2">
            <a:extLst>
              <a:ext uri="{FF2B5EF4-FFF2-40B4-BE49-F238E27FC236}">
                <a16:creationId xmlns:a16="http://schemas.microsoft.com/office/drawing/2014/main" id="{1C9637A5-0C3F-0A26-78C0-41E5A073CECF}"/>
              </a:ext>
            </a:extLst>
          </p:cNvPr>
          <p:cNvPicPr>
            <a:picLocks noChangeAspect="1"/>
          </p:cNvPicPr>
          <p:nvPr/>
        </p:nvPicPr>
        <p:blipFill>
          <a:blip r:embed="rId3"/>
          <a:stretch>
            <a:fillRect/>
          </a:stretch>
        </p:blipFill>
        <p:spPr>
          <a:xfrm>
            <a:off x="4942247" y="4680877"/>
            <a:ext cx="2046105" cy="1426958"/>
          </a:xfrm>
          <a:prstGeom prst="rect">
            <a:avLst/>
          </a:prstGeom>
        </p:spPr>
      </p:pic>
      <p:pic>
        <p:nvPicPr>
          <p:cNvPr id="5" name="Picture 4">
            <a:extLst>
              <a:ext uri="{FF2B5EF4-FFF2-40B4-BE49-F238E27FC236}">
                <a16:creationId xmlns:a16="http://schemas.microsoft.com/office/drawing/2014/main" id="{238124CD-066B-ED13-7FD7-05003A537C70}"/>
              </a:ext>
            </a:extLst>
          </p:cNvPr>
          <p:cNvPicPr>
            <a:picLocks noChangeAspect="1"/>
          </p:cNvPicPr>
          <p:nvPr/>
        </p:nvPicPr>
        <p:blipFill>
          <a:blip r:embed="rId4"/>
          <a:stretch>
            <a:fillRect/>
          </a:stretch>
        </p:blipFill>
        <p:spPr>
          <a:xfrm>
            <a:off x="9629356" y="4380352"/>
            <a:ext cx="2027422" cy="1414403"/>
          </a:xfrm>
          <a:prstGeom prst="rect">
            <a:avLst/>
          </a:prstGeom>
        </p:spPr>
      </p:pic>
      <p:pic>
        <p:nvPicPr>
          <p:cNvPr id="7" name="Picture 6">
            <a:extLst>
              <a:ext uri="{FF2B5EF4-FFF2-40B4-BE49-F238E27FC236}">
                <a16:creationId xmlns:a16="http://schemas.microsoft.com/office/drawing/2014/main" id="{5CAA85E2-B111-5CCF-91D5-5CE428769693}"/>
              </a:ext>
            </a:extLst>
          </p:cNvPr>
          <p:cNvPicPr>
            <a:picLocks noChangeAspect="1"/>
          </p:cNvPicPr>
          <p:nvPr/>
        </p:nvPicPr>
        <p:blipFill>
          <a:blip r:embed="rId5"/>
          <a:stretch>
            <a:fillRect/>
          </a:stretch>
        </p:blipFill>
        <p:spPr>
          <a:xfrm>
            <a:off x="7345563" y="4517856"/>
            <a:ext cx="2027627" cy="1414403"/>
          </a:xfrm>
          <a:prstGeom prst="rect">
            <a:avLst/>
          </a:prstGeom>
        </p:spPr>
      </p:pic>
    </p:spTree>
    <p:extLst>
      <p:ext uri="{BB962C8B-B14F-4D97-AF65-F5344CB8AC3E}">
        <p14:creationId xmlns:p14="http://schemas.microsoft.com/office/powerpoint/2010/main" val="2467908001"/>
      </p:ext>
    </p:extLst>
  </p:cSld>
  <p:clrMapOvr>
    <a:masterClrMapping/>
  </p:clrMapOvr>
  <mc:AlternateContent xmlns:mc="http://schemas.openxmlformats.org/markup-compatibility/2006" xmlns:p14="http://schemas.microsoft.com/office/powerpoint/2010/main">
    <mc:Choice Requires="p14">
      <p:transition spd="slow" p14:dur="2000" advTm="44690"/>
    </mc:Choice>
    <mc:Fallback xmlns="">
      <p:transition spd="slow" advTm="44690"/>
    </mc:Fallback>
  </mc:AlternateContent>
</p:sld>
</file>

<file path=ppt/theme/theme1.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f8844e5-dbc7-4a99-914b-4c1e544e1600">
      <Terms xmlns="http://schemas.microsoft.com/office/infopath/2007/PartnerControls"/>
    </lcf76f155ced4ddcb4097134ff3c332f>
    <TaxCatchAll xmlns="3039acbe-0701-4809-b89c-56ec6dbdc121" xsi:nil="true"/>
    <SharedWithUsers xmlns="3039acbe-0701-4809-b89c-56ec6dbdc121">
      <UserInfo>
        <DisplayName>CHARBONNEY, Emmanuel</DisplayName>
        <AccountId>105</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5C4F4F8C673C242A40081C9183480EA" ma:contentTypeVersion="17" ma:contentTypeDescription="Create a new document." ma:contentTypeScope="" ma:versionID="a45a7ba287c6162765a58e215786a10c">
  <xsd:schema xmlns:xsd="http://www.w3.org/2001/XMLSchema" xmlns:xs="http://www.w3.org/2001/XMLSchema" xmlns:p="http://schemas.microsoft.com/office/2006/metadata/properties" xmlns:ns2="4f8844e5-dbc7-4a99-914b-4c1e544e1600" xmlns:ns3="3039acbe-0701-4809-b89c-56ec6dbdc121" targetNamespace="http://schemas.microsoft.com/office/2006/metadata/properties" ma:root="true" ma:fieldsID="4500a3d279db7c88051d270de2f7d5f1" ns2:_="" ns3:_="">
    <xsd:import namespace="4f8844e5-dbc7-4a99-914b-4c1e544e1600"/>
    <xsd:import namespace="3039acbe-0701-4809-b89c-56ec6dbdc12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8844e5-dbc7-4a99-914b-4c1e544e16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39acbe-0701-4809-b89c-56ec6dbdc12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316b637-8533-4d59-8094-38105a1dd216}" ma:internalName="TaxCatchAll" ma:showField="CatchAllData" ma:web="3039acbe-0701-4809-b89c-56ec6dbdc1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2632A5F-5B21-40B4-9626-843670BF03EA}">
  <ds:schemaRefs>
    <ds:schemaRef ds:uri="http://purl.org/dc/elements/1.1/"/>
    <ds:schemaRef ds:uri="http://schemas.microsoft.com/office/2006/documentManagement/types"/>
    <ds:schemaRef ds:uri="http://purl.org/dc/dcmitype/"/>
    <ds:schemaRef ds:uri="http://www.w3.org/XML/1998/namespace"/>
    <ds:schemaRef ds:uri="4f8844e5-dbc7-4a99-914b-4c1e544e1600"/>
    <ds:schemaRef ds:uri="http://purl.org/dc/terms/"/>
    <ds:schemaRef ds:uri="3039acbe-0701-4809-b89c-56ec6dbdc121"/>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603780C6-CB77-4E1B-B020-B0C283AC6511}">
  <ds:schemaRefs>
    <ds:schemaRef ds:uri="http://schemas.microsoft.com/sharepoint/v3/contenttype/forms"/>
  </ds:schemaRefs>
</ds:datastoreItem>
</file>

<file path=customXml/itemProps3.xml><?xml version="1.0" encoding="utf-8"?>
<ds:datastoreItem xmlns:ds="http://schemas.openxmlformats.org/officeDocument/2006/customXml" ds:itemID="{B9755B6E-7057-4688-A780-DE71D8EE23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8844e5-dbc7-4a99-914b-4c1e544e1600"/>
    <ds:schemaRef ds:uri="3039acbe-0701-4809-b89c-56ec6dbdc1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TotalTime>
  <Words>3626</Words>
  <Application>Microsoft Macintosh PowerPoint</Application>
  <PresentationFormat>Widescreen</PresentationFormat>
  <Paragraphs>273</Paragraphs>
  <Slides>21</Slides>
  <Notes>21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21</vt:i4>
      </vt:variant>
    </vt:vector>
  </HeadingPairs>
  <TitlesOfParts>
    <vt:vector size="32" baseType="lpstr">
      <vt:lpstr>Arial</vt:lpstr>
      <vt:lpstr>Lato</vt:lpstr>
      <vt:lpstr>Arial,Sans-Serif</vt:lpstr>
      <vt:lpstr>Calibri</vt:lpstr>
      <vt:lpstr>Atkinson Hyperlegible</vt:lpstr>
      <vt:lpstr>Source Sans Pro</vt:lpstr>
      <vt:lpstr>Segoe UI</vt:lpstr>
      <vt:lpstr>2_Office Theme</vt:lpstr>
      <vt:lpstr>Office Theme</vt:lpstr>
      <vt:lpstr>2_Office Theme</vt:lpstr>
      <vt:lpstr>2_Office Theme</vt:lpstr>
      <vt:lpstr>Basic Emergency Care Approach to the acutely ill and injured</vt:lpstr>
      <vt:lpstr>Objectives</vt:lpstr>
      <vt:lpstr> Blast Injury</vt:lpstr>
      <vt:lpstr>Life-Threatening Conditions </vt:lpstr>
      <vt:lpstr>Trauma Primary Survey  </vt:lpstr>
      <vt:lpstr>Secondary Exam Survey: Extremities*</vt:lpstr>
      <vt:lpstr>Injury Patterns and Conditions</vt:lpstr>
      <vt:lpstr>Blast Injury Patterns</vt:lpstr>
      <vt:lpstr>Catastrophic haemorrhage</vt:lpstr>
      <vt:lpstr>Limb amputation</vt:lpstr>
      <vt:lpstr>Threatened limb with fracture</vt:lpstr>
      <vt:lpstr>Injury to gas filled organs</vt:lpstr>
      <vt:lpstr>Rupture of solid organs</vt:lpstr>
      <vt:lpstr>Arterial air embolism</vt:lpstr>
      <vt:lpstr>Simple and open fractures</vt:lpstr>
      <vt:lpstr>Blast Injuries: Ear and Eye</vt:lpstr>
      <vt:lpstr>PowerPoint Presentation</vt:lpstr>
      <vt:lpstr>Blast lung</vt:lpstr>
      <vt:lpstr>Disposition Considerations</vt:lpstr>
      <vt:lpstr>REMEMBER</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War Trauma: Blast Injuries</dc:title>
  <dc:creator>julia dixon</dc:creator>
  <cp:lastModifiedBy>TALISHINSKAYA, Fidan</cp:lastModifiedBy>
  <cp:revision>49</cp:revision>
  <dcterms:created xsi:type="dcterms:W3CDTF">2022-03-03T04:24:18Z</dcterms:created>
  <dcterms:modified xsi:type="dcterms:W3CDTF">2025-03-07T00:54:53Z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0x010100B5C4F4F8C673C242A40081C9183480EA</vt:lpwstr>
  </property>
  <property fmtid="{D5CDD505-2E9C-101B-9397-08002B2CF9AE}" pid="3" name="MediaServiceImageTags">
    <vt:lpwstr/>
  </property>
</Properties>
</file>