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74" r:id="rId4"/>
  </p:sldMasterIdLst>
  <p:notesMasterIdLst>
    <p:notesMasterId r:id="rId19"/>
  </p:notesMasterIdLst>
  <p:handoutMasterIdLst>
    <p:handoutMasterId r:id="rId20"/>
  </p:handoutMasterIdLst>
  <p:sldIdLst>
    <p:sldId id="291" r:id="rId5"/>
    <p:sldId id="286" r:id="rId6"/>
    <p:sldId id="282" r:id="rId7"/>
    <p:sldId id="292" r:id="rId8"/>
    <p:sldId id="296" r:id="rId9"/>
    <p:sldId id="306" r:id="rId10"/>
    <p:sldId id="297" r:id="rId11"/>
    <p:sldId id="308" r:id="rId12"/>
    <p:sldId id="298" r:id="rId13"/>
    <p:sldId id="307" r:id="rId14"/>
    <p:sldId id="304" r:id="rId15"/>
    <p:sldId id="305" r:id="rId16"/>
    <p:sldId id="299" r:id="rId17"/>
    <p:sldId id="301" r:id="rId18"/>
  </p:sldIdLst>
  <p:sldSz cx="9144000" cy="6858000" type="screen4x3"/>
  <p:notesSz cx="6805613" cy="9939338"/>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3024">
          <p15:clr>
            <a:srgbClr val="A4A3A4"/>
          </p15:clr>
        </p15:guide>
        <p15:guide id="2" pos="2880">
          <p15:clr>
            <a:srgbClr val="A4A3A4"/>
          </p15:clr>
        </p15:guide>
      </p15:sldGuideLst>
    </p:ext>
    <p:ext uri="{2D200454-40CA-4A62-9FC3-DE9A4176ACB9}">
      <p15:notesGuideLst xmlns:p15="http://schemas.microsoft.com/office/powerpoint/2012/main">
        <p15:guide id="1" orient="horz" pos="3131">
          <p15:clr>
            <a:srgbClr val="A4A3A4"/>
          </p15:clr>
        </p15:guide>
        <p15:guide id="2" pos="214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llian Mayers" initials="GM" lastIdx="10" clrIdx="0">
    <p:extLst>
      <p:ext uri="{19B8F6BF-5375-455C-9EA6-DF929625EA0E}">
        <p15:presenceInfo xmlns:p15="http://schemas.microsoft.com/office/powerpoint/2012/main" userId="0b969f44a77387f9" providerId="Windows Live"/>
      </p:ext>
    </p:extLst>
  </p:cmAuthor>
  <p:cmAuthor id="2" name="RAMIREZ GONZALEZ, Alejandro" initials="RGA" lastIdx="20" clrIdx="1">
    <p:extLst>
      <p:ext uri="{19B8F6BF-5375-455C-9EA6-DF929625EA0E}">
        <p15:presenceInfo xmlns:p15="http://schemas.microsoft.com/office/powerpoint/2012/main" userId="S::ramirezgonzaleza@who.int::f85759c6-dd51-4b10-afc6-8161062f0dd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8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623" autoAdjust="0"/>
  </p:normalViewPr>
  <p:slideViewPr>
    <p:cSldViewPr>
      <p:cViewPr varScale="1">
        <p:scale>
          <a:sx n="72" d="100"/>
          <a:sy n="72" d="100"/>
        </p:scale>
        <p:origin x="802" y="77"/>
      </p:cViewPr>
      <p:guideLst>
        <p:guide orient="horz" pos="3024"/>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7" d="100"/>
          <a:sy n="57" d="100"/>
        </p:scale>
        <p:origin x="-4048" y="-104"/>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MIREZ GONZALEZ, Alejandro" userId="f85759c6-dd51-4b10-afc6-8161062f0dd8" providerId="ADAL" clId="{EC9FFE99-56FA-4F4B-9DC6-2771D3D70A68}"/>
    <pc:docChg chg="custSel modSld">
      <pc:chgData name="RAMIREZ GONZALEZ, Alejandro" userId="f85759c6-dd51-4b10-afc6-8161062f0dd8" providerId="ADAL" clId="{EC9FFE99-56FA-4F4B-9DC6-2771D3D70A68}" dt="2022-06-16T10:07:11.943" v="20" actId="20577"/>
      <pc:docMkLst>
        <pc:docMk/>
      </pc:docMkLst>
      <pc:sldChg chg="modSp mod delCm">
        <pc:chgData name="RAMIREZ GONZALEZ, Alejandro" userId="f85759c6-dd51-4b10-afc6-8161062f0dd8" providerId="ADAL" clId="{EC9FFE99-56FA-4F4B-9DC6-2771D3D70A68}" dt="2022-06-16T10:07:11.943" v="20" actId="20577"/>
        <pc:sldMkLst>
          <pc:docMk/>
          <pc:sldMk cId="0" sldId="292"/>
        </pc:sldMkLst>
        <pc:spChg chg="mod">
          <ac:chgData name="RAMIREZ GONZALEZ, Alejandro" userId="f85759c6-dd51-4b10-afc6-8161062f0dd8" providerId="ADAL" clId="{EC9FFE99-56FA-4F4B-9DC6-2771D3D70A68}" dt="2022-06-16T10:07:11.943" v="20" actId="20577"/>
          <ac:spMkLst>
            <pc:docMk/>
            <pc:sldMk cId="0" sldId="292"/>
            <ac:spMk id="11266" creationId="{000DF878-FA57-4BE9-8877-382353EFB588}"/>
          </ac:spMkLst>
        </pc:spChg>
      </pc:sldChg>
    </pc:docChg>
  </pc:docChgLst>
  <pc:docChgLst>
    <pc:chgData name="RAMIREZ GONZALEZ, Alejandro" userId="f85759c6-dd51-4b10-afc6-8161062f0dd8" providerId="ADAL" clId="{CFCFA620-09FB-4F31-8CBD-493A26B80775}"/>
    <pc:docChg chg="modSld">
      <pc:chgData name="RAMIREZ GONZALEZ, Alejandro" userId="f85759c6-dd51-4b10-afc6-8161062f0dd8" providerId="ADAL" clId="{CFCFA620-09FB-4F31-8CBD-493A26B80775}" dt="2020-12-12T08:11:27.778" v="1"/>
      <pc:docMkLst>
        <pc:docMk/>
      </pc:docMkLst>
      <pc:sldChg chg="addCm modCm">
        <pc:chgData name="RAMIREZ GONZALEZ, Alejandro" userId="f85759c6-dd51-4b10-afc6-8161062f0dd8" providerId="ADAL" clId="{CFCFA620-09FB-4F31-8CBD-493A26B80775}" dt="2020-12-12T08:11:27.778" v="1"/>
        <pc:sldMkLst>
          <pc:docMk/>
          <pc:sldMk cId="0" sldId="29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5626E57F-FEAA-4E00-80EB-8D81ACB7C74F}"/>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defTabSz="913368" eaLnBrk="1" hangingPunct="1">
              <a:defRPr sz="1200">
                <a:latin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29FDB6D0-FEFF-4DF2-98DF-7C8B5A504D14}"/>
              </a:ext>
            </a:extLst>
          </p:cNvPr>
          <p:cNvSpPr>
            <a:spLocks noGrp="1" noChangeArrowheads="1"/>
          </p:cNvSpPr>
          <p:nvPr>
            <p:ph type="dt" sz="quarter" idx="1"/>
          </p:nvPr>
        </p:nvSpPr>
        <p:spPr bwMode="auto">
          <a:xfrm>
            <a:off x="385445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algn="r" defTabSz="913368" eaLnBrk="1" hangingPunct="1">
              <a:defRPr sz="1200">
                <a:latin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89BACEFE-C358-43DC-9CD6-86545235FE4E}"/>
              </a:ext>
            </a:extLst>
          </p:cNvPr>
          <p:cNvSpPr>
            <a:spLocks noGrp="1" noChangeArrowheads="1"/>
          </p:cNvSpPr>
          <p:nvPr>
            <p:ph type="ftr" sz="quarter" idx="2"/>
          </p:nvPr>
        </p:nvSpPr>
        <p:spPr bwMode="auto">
          <a:xfrm>
            <a:off x="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defTabSz="913368" eaLnBrk="1" hangingPunct="1">
              <a:defRPr sz="1200">
                <a:latin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D66FD9D7-2F71-47EE-AF80-3521A43D1CC4}"/>
              </a:ext>
            </a:extLst>
          </p:cNvPr>
          <p:cNvSpPr>
            <a:spLocks noGrp="1" noChangeArrowheads="1"/>
          </p:cNvSpPr>
          <p:nvPr>
            <p:ph type="sldNum" sz="quarter" idx="3"/>
          </p:nvPr>
        </p:nvSpPr>
        <p:spPr bwMode="auto">
          <a:xfrm>
            <a:off x="385445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algn="r" defTabSz="912813" eaLnBrk="1" hangingPunct="1">
              <a:defRPr sz="1200" smtClean="0">
                <a:latin typeface="Arial" panose="020B0604020202020204" pitchFamily="34" charset="0"/>
              </a:defRPr>
            </a:lvl1pPr>
          </a:lstStyle>
          <a:p>
            <a:pPr>
              <a:defRPr/>
            </a:pPr>
            <a:fld id="{DBBB8E28-7B75-4AC0-A56C-3B1D989A644A}"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0201A073-140D-4C32-B0DA-4C1537FC9F9C}"/>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defTabSz="913368" eaLnBrk="1" hangingPunct="1">
              <a:defRPr sz="1200">
                <a:latin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B11B7591-06D8-4D6A-8A38-781DDA35451C}"/>
              </a:ext>
            </a:extLst>
          </p:cNvPr>
          <p:cNvSpPr>
            <a:spLocks noGrp="1" noChangeArrowheads="1"/>
          </p:cNvSpPr>
          <p:nvPr>
            <p:ph type="dt" idx="1"/>
          </p:nvPr>
        </p:nvSpPr>
        <p:spPr bwMode="auto">
          <a:xfrm>
            <a:off x="385445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algn="r" defTabSz="913368" eaLnBrk="1" hangingPunct="1">
              <a:defRPr sz="1200">
                <a:latin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EFDA68B4-A0D2-40E3-B58F-A44326E1C450}"/>
              </a:ext>
            </a:extLst>
          </p:cNvPr>
          <p:cNvSpPr>
            <a:spLocks noGrp="1" noRot="1" noChangeAspect="1" noChangeArrowheads="1" noTextEdit="1"/>
          </p:cNvSpPr>
          <p:nvPr>
            <p:ph type="sldImg" idx="2"/>
          </p:nvPr>
        </p:nvSpPr>
        <p:spPr bwMode="auto">
          <a:xfrm>
            <a:off x="920750" y="746125"/>
            <a:ext cx="4967288"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6CFC6F12-43DE-47B6-9B76-330340FAAAAC}"/>
              </a:ext>
            </a:extLst>
          </p:cNvPr>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8E12AE91-4D20-411B-BA5A-878CBDAE3A29}"/>
              </a:ext>
            </a:extLst>
          </p:cNvPr>
          <p:cNvSpPr>
            <a:spLocks noGrp="1" noChangeArrowheads="1"/>
          </p:cNvSpPr>
          <p:nvPr>
            <p:ph type="ftr" sz="quarter" idx="4"/>
          </p:nvPr>
        </p:nvSpPr>
        <p:spPr bwMode="auto">
          <a:xfrm>
            <a:off x="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defTabSz="913368" eaLnBrk="1" hangingPunct="1">
              <a:defRPr sz="1200">
                <a:latin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F9FBEA60-B8EE-411A-8D1E-9B188F0CBA8F}"/>
              </a:ext>
            </a:extLst>
          </p:cNvPr>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algn="r" defTabSz="912813" eaLnBrk="1" hangingPunct="1">
              <a:defRPr sz="1200" smtClean="0">
                <a:latin typeface="Arial" panose="020B0604020202020204" pitchFamily="34" charset="0"/>
              </a:defRPr>
            </a:lvl1pPr>
          </a:lstStyle>
          <a:p>
            <a:pPr>
              <a:defRPr/>
            </a:pPr>
            <a:fld id="{AEE61BF3-8860-47E7-A590-783638CDDD7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A13FB9CA-6CAF-46FE-B2E9-A9792E3DC60B}"/>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r>
              <a:rPr lang="en-GB" altLang="en-US">
                <a:cs typeface="Arial" panose="020B0604020202020204" pitchFamily="34" charset="0"/>
              </a:rPr>
              <a:t>World Health Organization</a:t>
            </a:r>
          </a:p>
        </p:txBody>
      </p:sp>
      <p:sp>
        <p:nvSpPr>
          <p:cNvPr id="6147" name="Rectangle 3">
            <a:extLst>
              <a:ext uri="{FF2B5EF4-FFF2-40B4-BE49-F238E27FC236}">
                <a16:creationId xmlns:a16="http://schemas.microsoft.com/office/drawing/2014/main" id="{0EE1BF37-A6C6-49AD-B2B7-D8163838508F}"/>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11A1438-90AE-4C58-B627-9BA90C904975}" type="datetime3">
              <a:rPr lang="en-GB" altLang="en-US" smtClean="0">
                <a:cs typeface="Arial" panose="020B0604020202020204" pitchFamily="34" charset="0"/>
              </a:rPr>
              <a:pPr>
                <a:spcBef>
                  <a:spcPct val="0"/>
                </a:spcBef>
              </a:pPr>
              <a:t>16 June, 2022</a:t>
            </a:fld>
            <a:endParaRPr lang="en-GB" altLang="en-US">
              <a:cs typeface="Arial" panose="020B0604020202020204" pitchFamily="34" charset="0"/>
            </a:endParaRPr>
          </a:p>
        </p:txBody>
      </p:sp>
      <p:sp>
        <p:nvSpPr>
          <p:cNvPr id="6148" name="Rectangle 7">
            <a:extLst>
              <a:ext uri="{FF2B5EF4-FFF2-40B4-BE49-F238E27FC236}">
                <a16:creationId xmlns:a16="http://schemas.microsoft.com/office/drawing/2014/main" id="{5F34D34A-BA88-4BDE-8596-072C4E4FBBE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06EC5FE-1E41-4D74-B17D-8220CD22144F}" type="slidenum">
              <a:rPr lang="en-GB" altLang="en-US">
                <a:cs typeface="Arial" panose="020B0604020202020204" pitchFamily="34" charset="0"/>
              </a:rPr>
              <a:pPr>
                <a:spcBef>
                  <a:spcPct val="0"/>
                </a:spcBef>
              </a:pPr>
              <a:t>1</a:t>
            </a:fld>
            <a:endParaRPr lang="en-GB" altLang="en-US">
              <a:cs typeface="Arial" panose="020B0604020202020204" pitchFamily="34" charset="0"/>
            </a:endParaRPr>
          </a:p>
        </p:txBody>
      </p:sp>
      <p:sp>
        <p:nvSpPr>
          <p:cNvPr id="6149" name="Rectangle 2">
            <a:extLst>
              <a:ext uri="{FF2B5EF4-FFF2-40B4-BE49-F238E27FC236}">
                <a16:creationId xmlns:a16="http://schemas.microsoft.com/office/drawing/2014/main" id="{487169BA-8C72-4968-A783-DFD12F4AC9DD}"/>
              </a:ext>
            </a:extLst>
          </p:cNvPr>
          <p:cNvSpPr>
            <a:spLocks noGrp="1" noRot="1" noChangeAspect="1" noChangeArrowheads="1" noTextEdit="1"/>
          </p:cNvSpPr>
          <p:nvPr>
            <p:ph type="sldImg"/>
          </p:nvPr>
        </p:nvSpPr>
        <p:spPr>
          <a:xfrm>
            <a:off x="920750" y="746125"/>
            <a:ext cx="4965700" cy="3724275"/>
          </a:xfrm>
          <a:ln/>
        </p:spPr>
      </p:sp>
      <p:sp>
        <p:nvSpPr>
          <p:cNvPr id="6150" name="Rectangle 3">
            <a:extLst>
              <a:ext uri="{FF2B5EF4-FFF2-40B4-BE49-F238E27FC236}">
                <a16:creationId xmlns:a16="http://schemas.microsoft.com/office/drawing/2014/main" id="{EB95C402-643C-4078-AE9D-AB15270435A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e l'image des diapositives 1">
            <a:extLst>
              <a:ext uri="{FF2B5EF4-FFF2-40B4-BE49-F238E27FC236}">
                <a16:creationId xmlns:a16="http://schemas.microsoft.com/office/drawing/2014/main" id="{725463B8-8C61-405E-AA97-B481D0F8E65F}"/>
              </a:ext>
            </a:extLst>
          </p:cNvPr>
          <p:cNvSpPr>
            <a:spLocks noGrp="1" noRot="1" noChangeAspect="1" noChangeArrowheads="1" noTextEdit="1"/>
          </p:cNvSpPr>
          <p:nvPr>
            <p:ph type="sldImg"/>
          </p:nvPr>
        </p:nvSpPr>
        <p:spPr>
          <a:ln/>
        </p:spPr>
      </p:sp>
      <p:sp>
        <p:nvSpPr>
          <p:cNvPr id="25603" name="Espace réservé des commentaires 2">
            <a:extLst>
              <a:ext uri="{FF2B5EF4-FFF2-40B4-BE49-F238E27FC236}">
                <a16:creationId xmlns:a16="http://schemas.microsoft.com/office/drawing/2014/main" id="{44F4D3A8-3258-49E2-9732-343913F06E8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en-US" altLang="en-US" b="1"/>
              <a:t>To the facilitator:</a:t>
            </a:r>
          </a:p>
          <a:p>
            <a:r>
              <a:rPr lang="en-US" altLang="en-US"/>
              <a:t>Read the slide.</a:t>
            </a:r>
          </a:p>
          <a:p>
            <a:r>
              <a:rPr lang="en-US" altLang="en-US"/>
              <a:t>The question will test if participants understand what to do if the refrigerator stops functioning.</a:t>
            </a:r>
          </a:p>
          <a:p>
            <a:endParaRPr lang="en-US" altLang="en-US" b="1"/>
          </a:p>
          <a:p>
            <a:r>
              <a:rPr lang="en-US" altLang="en-US" b="1"/>
              <a:t>Answer:</a:t>
            </a:r>
          </a:p>
          <a:p>
            <a:pPr>
              <a:buFontTx/>
              <a:buChar char="•"/>
            </a:pPr>
            <a:r>
              <a:rPr lang="en-US" altLang="en-US"/>
              <a:t>Find another refrigerator or cold room to store vaccines (be sure that the temperature is maintained between +2°C and + 8°C). </a:t>
            </a:r>
          </a:p>
          <a:p>
            <a:pPr>
              <a:buFontTx/>
              <a:buChar char="•"/>
            </a:pPr>
            <a:r>
              <a:rPr lang="en-US" altLang="en-US"/>
              <a:t>If another refrigerator is unavailable, line ice packs or cold packs in cold box(es) or vaccine carrier(s) then put vaccines in the box(es) (Be careful not to put inactivated poliovirus vaccines or other freeze-sensitive vaccines near frozen ice packs, as it may affect vaccine potency). </a:t>
            </a:r>
          </a:p>
          <a:p>
            <a:pPr>
              <a:buFontTx/>
              <a:buChar char="•"/>
            </a:pPr>
            <a:r>
              <a:rPr lang="en-US" altLang="en-US"/>
              <a:t>Inform supervisor immediately.</a:t>
            </a:r>
          </a:p>
        </p:txBody>
      </p:sp>
      <p:sp>
        <p:nvSpPr>
          <p:cNvPr id="25604" name="Espace réservé du numéro de diapositive 3">
            <a:extLst>
              <a:ext uri="{FF2B5EF4-FFF2-40B4-BE49-F238E27FC236}">
                <a16:creationId xmlns:a16="http://schemas.microsoft.com/office/drawing/2014/main" id="{C29D8675-FB2E-4345-9AB8-2F2C272E0FB0}"/>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01C27954-CE06-4AB1-A8FE-FD98462A3E29}" type="slidenum">
              <a:rPr lang="fr-FR" altLang="en-US">
                <a:solidFill>
                  <a:srgbClr val="000000"/>
                </a:solidFill>
                <a:cs typeface="Arial" panose="020B0604020202020204" pitchFamily="34" charset="0"/>
              </a:rPr>
              <a:pPr algn="r" eaLnBrk="1" hangingPunct="1">
                <a:spcBef>
                  <a:spcPct val="0"/>
                </a:spcBef>
              </a:pPr>
              <a:t>11</a:t>
            </a:fld>
            <a:endParaRPr lang="fr-FR" altLang="en-US">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a:extLst>
              <a:ext uri="{FF2B5EF4-FFF2-40B4-BE49-F238E27FC236}">
                <a16:creationId xmlns:a16="http://schemas.microsoft.com/office/drawing/2014/main" id="{F9DF90CF-6AB6-46F2-BBCD-BF3548FDE0B6}"/>
              </a:ext>
            </a:extLst>
          </p:cNvPr>
          <p:cNvSpPr>
            <a:spLocks noGrp="1" noRot="1" noChangeAspect="1" noChangeArrowheads="1" noTextEdit="1"/>
          </p:cNvSpPr>
          <p:nvPr>
            <p:ph type="sldImg"/>
          </p:nvPr>
        </p:nvSpPr>
        <p:spPr>
          <a:ln/>
        </p:spPr>
      </p:sp>
      <p:sp>
        <p:nvSpPr>
          <p:cNvPr id="27651" name="Espace réservé des commentaires 2">
            <a:extLst>
              <a:ext uri="{FF2B5EF4-FFF2-40B4-BE49-F238E27FC236}">
                <a16:creationId xmlns:a16="http://schemas.microsoft.com/office/drawing/2014/main" id="{2348FC3B-C463-4D54-8874-3392A56E692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en-US" altLang="en-US" b="1"/>
              <a:t>To the facilitator:  explain to the participants that the new inactivated poliovirus vaccine is safe.</a:t>
            </a:r>
          </a:p>
          <a:p>
            <a:endParaRPr lang="en-US" altLang="en-US" b="1"/>
          </a:p>
          <a:p>
            <a:r>
              <a:rPr lang="en-US" altLang="en-US"/>
              <a:t>Current inactivated poliovirus vaccines are generally well tolerated. They do not appear to cause many serious adverse events. </a:t>
            </a:r>
          </a:p>
          <a:p>
            <a:r>
              <a:rPr lang="en-US" altLang="en-US"/>
              <a:t>Swelling, redness and pain on injection site as well as fever, discomfort are seldom occurring side effects</a:t>
            </a:r>
          </a:p>
          <a:p>
            <a:r>
              <a:rPr lang="en-US" altLang="en-US"/>
              <a:t> </a:t>
            </a:r>
          </a:p>
          <a:p>
            <a:r>
              <a:rPr lang="es-ES" altLang="en-US" u="sng"/>
              <a:t>Local reactions: </a:t>
            </a:r>
          </a:p>
          <a:p>
            <a:r>
              <a:rPr lang="es-ES" altLang="en-US"/>
              <a:t>Low (&lt;5% overall): Swelling, redness and pain on injection site. </a:t>
            </a:r>
          </a:p>
          <a:p>
            <a:r>
              <a:rPr lang="es-ES" altLang="en-US" u="sng"/>
              <a:t>Systematic reactions: </a:t>
            </a:r>
          </a:p>
          <a:p>
            <a:r>
              <a:rPr lang="es-ES" altLang="en-US"/>
              <a:t>Seldom (&gt;1/10.000, &lt;1/1.000)): Fever, discomfort. </a:t>
            </a:r>
          </a:p>
          <a:p>
            <a:r>
              <a:rPr lang="es-ES" altLang="en-US" u="sng"/>
              <a:t>Neural disorders: </a:t>
            </a:r>
          </a:p>
          <a:p>
            <a:r>
              <a:rPr lang="es-ES" altLang="en-US"/>
              <a:t>Very Seldom (&lt; 1/10.000): (Poly-) Neuropathy </a:t>
            </a:r>
          </a:p>
          <a:p>
            <a:r>
              <a:rPr lang="es-ES" altLang="en-US" u="sng"/>
              <a:t>Respiratory, thoracic and mediastinal disorders: </a:t>
            </a:r>
          </a:p>
          <a:p>
            <a:r>
              <a:rPr lang="es-ES" altLang="en-US"/>
              <a:t>Apnoea in very premature infants (≤ 28 weeks of gestation) </a:t>
            </a:r>
          </a:p>
          <a:p>
            <a:endParaRPr lang="es-ES" altLang="en-US"/>
          </a:p>
          <a:p>
            <a:r>
              <a:rPr lang="en-US" altLang="en-US"/>
              <a:t>The incidence of Adverse Events with other vaccines (e.g. penta, PCV) are the same  (or do not increase) when IPV is given in the same session (either as stand-alone or in combination vaccines). </a:t>
            </a:r>
            <a:endParaRPr lang="en-GB" altLang="en-US"/>
          </a:p>
          <a:p>
            <a:endParaRPr lang="es-ES" altLang="en-US"/>
          </a:p>
          <a:p>
            <a:endParaRPr lang="es-ES" altLang="en-US"/>
          </a:p>
          <a:p>
            <a:r>
              <a:rPr lang="en-US" altLang="en-US"/>
              <a:t>Any adverse events and other problems related to the vaccines should be reported through the existing AEFI Reporting System established by the National Immunization Program (more details in Module 6).</a:t>
            </a:r>
          </a:p>
          <a:p>
            <a:r>
              <a:rPr lang="en-US" altLang="en-US"/>
              <a:t>Inactivated poliovirus vaccine can be given safely with other vaccines.</a:t>
            </a:r>
          </a:p>
        </p:txBody>
      </p:sp>
      <p:sp>
        <p:nvSpPr>
          <p:cNvPr id="27652" name="Espace réservé du numéro de diapositive 3">
            <a:extLst>
              <a:ext uri="{FF2B5EF4-FFF2-40B4-BE49-F238E27FC236}">
                <a16:creationId xmlns:a16="http://schemas.microsoft.com/office/drawing/2014/main" id="{2A93FA3E-9171-4502-8182-3506A7996E54}"/>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0EF03123-6E4C-450E-B2BA-48A47C5A0E2A}" type="slidenum">
              <a:rPr lang="en-GB" altLang="en-US">
                <a:cs typeface="Arial" panose="020B0604020202020204" pitchFamily="34" charset="0"/>
              </a:rPr>
              <a:pPr algn="r" eaLnBrk="1" hangingPunct="1">
                <a:spcBef>
                  <a:spcPct val="0"/>
                </a:spcBef>
              </a:pPr>
              <a:t>12</a:t>
            </a:fld>
            <a:endParaRPr lang="en-GB" altLang="en-US">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a:extLst>
              <a:ext uri="{FF2B5EF4-FFF2-40B4-BE49-F238E27FC236}">
                <a16:creationId xmlns:a16="http://schemas.microsoft.com/office/drawing/2014/main" id="{6359DC82-BD81-416B-8A78-0FAC029A6D17}"/>
              </a:ext>
            </a:extLst>
          </p:cNvPr>
          <p:cNvSpPr>
            <a:spLocks noGrp="1" noRot="1" noChangeAspect="1" noChangeArrowheads="1" noTextEdit="1"/>
          </p:cNvSpPr>
          <p:nvPr>
            <p:ph type="sldImg"/>
          </p:nvPr>
        </p:nvSpPr>
        <p:spPr>
          <a:ln/>
        </p:spPr>
      </p:sp>
      <p:sp>
        <p:nvSpPr>
          <p:cNvPr id="29699" name="Espace réservé des commentaires 2">
            <a:extLst>
              <a:ext uri="{FF2B5EF4-FFF2-40B4-BE49-F238E27FC236}">
                <a16:creationId xmlns:a16="http://schemas.microsoft.com/office/drawing/2014/main" id="{A18F07A4-1C44-4A1E-A430-D1F91ED694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dirty="0"/>
              <a:t>Explain to the participants that these are the important things to keep in mind. </a:t>
            </a:r>
          </a:p>
          <a:p>
            <a:endParaRPr lang="en-US" altLang="en-US" b="1" dirty="0"/>
          </a:p>
          <a:p>
            <a:endParaRPr lang="en-US" altLang="en-US" b="1" dirty="0"/>
          </a:p>
          <a:p>
            <a:pPr>
              <a:spcBef>
                <a:spcPts val="600"/>
              </a:spcBef>
            </a:pPr>
            <a:r>
              <a:rPr lang="en-US" altLang="zh-CN" dirty="0">
                <a:latin typeface="Gill Sans MT" panose="020B0502020104020203" pitchFamily="34" charset="0"/>
                <a:ea typeface="SimSun" panose="02010600030101010101" pitchFamily="2" charset="-122"/>
              </a:rPr>
              <a:t>IPV is a liquid, injectable formulation</a:t>
            </a:r>
          </a:p>
          <a:p>
            <a:pPr>
              <a:spcBef>
                <a:spcPts val="600"/>
              </a:spcBef>
            </a:pPr>
            <a:r>
              <a:rPr lang="en-US" altLang="zh-CN" dirty="0">
                <a:latin typeface="Gill Sans MT" panose="020B0502020104020203" pitchFamily="34" charset="0"/>
                <a:ea typeface="SimSun" panose="02010600030101010101" pitchFamily="2" charset="-122"/>
              </a:rPr>
              <a:t>Vaccine comes in 1, 2, 5 and10 dose vials</a:t>
            </a:r>
          </a:p>
          <a:p>
            <a:pPr>
              <a:spcBef>
                <a:spcPts val="600"/>
              </a:spcBef>
            </a:pPr>
            <a:r>
              <a:rPr lang="en-US" altLang="zh-CN" dirty="0">
                <a:latin typeface="Gill Sans MT" panose="020B0502020104020203" pitchFamily="34" charset="0"/>
                <a:ea typeface="SimSun" panose="02010600030101010101" pitchFamily="2" charset="-122"/>
              </a:rPr>
              <a:t>Injection site soreness and fever are most common reactions to IPV</a:t>
            </a:r>
          </a:p>
          <a:p>
            <a:pPr>
              <a:spcBef>
                <a:spcPts val="600"/>
              </a:spcBef>
            </a:pPr>
            <a:r>
              <a:rPr lang="en-US" altLang="zh-CN" dirty="0">
                <a:latin typeface="Gill Sans MT" panose="020B0502020104020203" pitchFamily="34" charset="0"/>
                <a:ea typeface="SimSun" panose="02010600030101010101" pitchFamily="2" charset="-122"/>
              </a:rPr>
              <a:t>Store vaccines between +2⁰C and +8⁰C</a:t>
            </a:r>
          </a:p>
          <a:p>
            <a:pPr>
              <a:spcBef>
                <a:spcPts val="600"/>
              </a:spcBef>
            </a:pPr>
            <a:r>
              <a:rPr lang="en-US" altLang="zh-CN" dirty="0">
                <a:latin typeface="Gill Sans MT" panose="020B0502020104020203" pitchFamily="34" charset="0"/>
                <a:ea typeface="SimSun" panose="02010600030101010101" pitchFamily="2" charset="-122"/>
              </a:rPr>
              <a:t>Keep vaccines with early expiration dates and VVM at or near </a:t>
            </a:r>
            <a:r>
              <a:rPr lang="en-US" altLang="zh-CN">
                <a:latin typeface="Gill Sans MT" panose="020B0502020104020203" pitchFamily="34" charset="0"/>
                <a:ea typeface="SimSun" panose="02010600030101010101" pitchFamily="2" charset="-122"/>
              </a:rPr>
              <a:t>discard point in </a:t>
            </a:r>
            <a:r>
              <a:rPr lang="en-US" altLang="zh-CN" dirty="0">
                <a:latin typeface="Gill Sans MT" panose="020B0502020104020203" pitchFamily="34" charset="0"/>
                <a:ea typeface="SimSun" panose="02010600030101010101" pitchFamily="2" charset="-122"/>
              </a:rPr>
              <a:t>front of the refrigerator and use first</a:t>
            </a:r>
          </a:p>
          <a:p>
            <a:pPr>
              <a:spcBef>
                <a:spcPts val="600"/>
              </a:spcBef>
            </a:pPr>
            <a:r>
              <a:rPr lang="en-US" altLang="zh-CN" dirty="0">
                <a:latin typeface="Gill Sans MT" panose="020B0502020104020203" pitchFamily="34" charset="0"/>
                <a:ea typeface="SimSun" panose="02010600030101010101" pitchFamily="2" charset="-122"/>
              </a:rPr>
              <a:t>Do not open the refrigerator door often</a:t>
            </a:r>
          </a:p>
          <a:p>
            <a:pPr>
              <a:spcBef>
                <a:spcPts val="600"/>
              </a:spcBef>
            </a:pPr>
            <a:r>
              <a:rPr lang="en-US" altLang="zh-CN" dirty="0">
                <a:latin typeface="Gill Sans MT" panose="020B0502020104020203" pitchFamily="34" charset="0"/>
                <a:ea typeface="SimSun" panose="02010600030101010101" pitchFamily="2" charset="-122"/>
              </a:rPr>
              <a:t>Regularly monitor the temperature of the refrigerator</a:t>
            </a:r>
            <a:endParaRPr lang="fr-FR" altLang="en-US" dirty="0">
              <a:solidFill>
                <a:srgbClr val="002060"/>
              </a:solidFill>
              <a:latin typeface="Gill Sans MT" panose="020B0502020104020203" pitchFamily="34" charset="0"/>
            </a:endParaRPr>
          </a:p>
          <a:p>
            <a:endParaRPr lang="fr-FR" altLang="en-US" b="1" dirty="0"/>
          </a:p>
        </p:txBody>
      </p:sp>
      <p:sp>
        <p:nvSpPr>
          <p:cNvPr id="29700" name="Espace réservé du numéro de diapositive 3">
            <a:extLst>
              <a:ext uri="{FF2B5EF4-FFF2-40B4-BE49-F238E27FC236}">
                <a16:creationId xmlns:a16="http://schemas.microsoft.com/office/drawing/2014/main" id="{D64373D5-BC04-4045-BAE1-9BCA3F6048E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D864D4F-D00E-4FFC-B57B-524EF3DB5759}" type="slidenum">
              <a:rPr lang="en-GB" altLang="en-US">
                <a:solidFill>
                  <a:srgbClr val="000000"/>
                </a:solidFill>
                <a:cs typeface="Arial" panose="020B0604020202020204" pitchFamily="34" charset="0"/>
              </a:rPr>
              <a:pPr>
                <a:spcBef>
                  <a:spcPct val="0"/>
                </a:spcBef>
              </a:pPr>
              <a:t>13</a:t>
            </a:fld>
            <a:endParaRPr lang="en-GB" altLang="en-US">
              <a:solidFill>
                <a:srgbClr val="000000"/>
              </a:solidFill>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a:extLst>
              <a:ext uri="{FF2B5EF4-FFF2-40B4-BE49-F238E27FC236}">
                <a16:creationId xmlns:a16="http://schemas.microsoft.com/office/drawing/2014/main" id="{DFD1FE44-01F4-4FA7-96C8-093F1EEE8E3C}"/>
              </a:ext>
            </a:extLst>
          </p:cNvPr>
          <p:cNvSpPr>
            <a:spLocks noGrp="1" noRot="1" noChangeAspect="1" noChangeArrowheads="1" noTextEdit="1"/>
          </p:cNvSpPr>
          <p:nvPr>
            <p:ph type="sldImg"/>
          </p:nvPr>
        </p:nvSpPr>
        <p:spPr>
          <a:ln/>
        </p:spPr>
      </p:sp>
      <p:sp>
        <p:nvSpPr>
          <p:cNvPr id="31747" name="Espace réservé des commentaires 2">
            <a:extLst>
              <a:ext uri="{FF2B5EF4-FFF2-40B4-BE49-F238E27FC236}">
                <a16:creationId xmlns:a16="http://schemas.microsoft.com/office/drawing/2014/main" id="{8E825F1D-3D54-4C4D-969D-553A6CB478D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endParaRPr lang="en-US" altLang="en-US" b="1"/>
          </a:p>
          <a:p>
            <a:r>
              <a:rPr lang="en-US" altLang="en-US"/>
              <a:t>This is the end of the module.</a:t>
            </a:r>
          </a:p>
          <a:p>
            <a:r>
              <a:rPr lang="en-US" altLang="en-US"/>
              <a:t>You have been introduced to “Inactivated poliovirus vaccine attributes and storage conditions”.</a:t>
            </a:r>
          </a:p>
          <a:p>
            <a:r>
              <a:rPr lang="en-US" altLang="en-US"/>
              <a:t>The following module is titled “Inactivated poliovirus vaccine eligibility”.</a:t>
            </a:r>
          </a:p>
          <a:p>
            <a:r>
              <a:rPr lang="en-US" altLang="en-US"/>
              <a:t>Thank you for your attention!</a:t>
            </a:r>
          </a:p>
          <a:p>
            <a:pPr eaLnBrk="1" hangingPunct="1">
              <a:spcBef>
                <a:spcPct val="0"/>
              </a:spcBef>
            </a:pPr>
            <a:endParaRPr lang="fr-FR" altLang="en-US"/>
          </a:p>
        </p:txBody>
      </p:sp>
      <p:sp>
        <p:nvSpPr>
          <p:cNvPr id="31748" name="Espace réservé du numéro de diapositive 3">
            <a:extLst>
              <a:ext uri="{FF2B5EF4-FFF2-40B4-BE49-F238E27FC236}">
                <a16:creationId xmlns:a16="http://schemas.microsoft.com/office/drawing/2014/main" id="{1A4FA15C-B0DF-46D2-985F-0153C757C00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CA39F3A7-4505-470E-9722-096DB56E3AD5}" type="slidenum">
              <a:rPr lang="en-GB" altLang="en-US">
                <a:cs typeface="Arial" panose="020B0604020202020204" pitchFamily="34" charset="0"/>
              </a:rPr>
              <a:pPr>
                <a:spcBef>
                  <a:spcPct val="0"/>
                </a:spcBef>
              </a:pPr>
              <a:t>14</a:t>
            </a:fld>
            <a:endParaRPr lang="en-GB" altLang="en-U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65509B48-98DF-4601-AA72-6AE4F9BD62EA}"/>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0C9AC4BD-A544-4C6A-90FE-025FB5AC77B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p>
        </p:txBody>
      </p:sp>
      <p:sp>
        <p:nvSpPr>
          <p:cNvPr id="8196" name="Espace réservé du numéro de diapositive 3">
            <a:extLst>
              <a:ext uri="{FF2B5EF4-FFF2-40B4-BE49-F238E27FC236}">
                <a16:creationId xmlns:a16="http://schemas.microsoft.com/office/drawing/2014/main" id="{45905C86-68CF-4E46-B018-4E162FF1D66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FBB9B3DD-6A35-4A97-A057-320E9CF8FBB7}" type="slidenum">
              <a:rPr lang="fr-FR" altLang="en-US">
                <a:cs typeface="Arial" panose="020B0604020202020204" pitchFamily="34" charset="0"/>
              </a:rPr>
              <a:pPr>
                <a:spcBef>
                  <a:spcPct val="0"/>
                </a:spcBef>
              </a:pPr>
              <a:t>2</a:t>
            </a:fld>
            <a:endParaRPr lang="fr-FR"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4638D2B2-397F-437F-97AF-2F3FBCACA562}"/>
              </a:ext>
            </a:extLst>
          </p:cNvPr>
          <p:cNvSpPr>
            <a:spLocks noGrp="1" noRot="1" noChangeAspect="1" noChangeArrowheads="1" noTextEdit="1"/>
          </p:cNvSpPr>
          <p:nvPr>
            <p:ph type="sldImg"/>
          </p:nvPr>
        </p:nvSpPr>
        <p:spPr>
          <a:ln/>
        </p:spPr>
      </p:sp>
      <p:sp>
        <p:nvSpPr>
          <p:cNvPr id="20483" name="Espace réservé des commentaires 2">
            <a:extLst>
              <a:ext uri="{FF2B5EF4-FFF2-40B4-BE49-F238E27FC236}">
                <a16:creationId xmlns:a16="http://schemas.microsoft.com/office/drawing/2014/main" id="{728683A0-425B-42AA-9068-043ACE7AC2B2}"/>
              </a:ext>
            </a:extLst>
          </p:cNvPr>
          <p:cNvSpPr>
            <a:spLocks noGrp="1"/>
          </p:cNvSpPr>
          <p:nvPr>
            <p:ph type="body" idx="1"/>
          </p:nvPr>
        </p:nvSpPr>
        <p:spPr>
          <a:ln/>
        </p:spPr>
        <p:txBody>
          <a:bodyPr/>
          <a:lstStyle/>
          <a:p>
            <a:pPr>
              <a:defRPr/>
            </a:pPr>
            <a:r>
              <a:rPr lang="en-US" altLang="en-US" b="1" dirty="0"/>
              <a:t>To the facilitator:</a:t>
            </a:r>
          </a:p>
          <a:p>
            <a:pPr>
              <a:defRPr/>
            </a:pPr>
            <a:r>
              <a:rPr lang="en-US" altLang="en-US" b="1" dirty="0"/>
              <a:t>Explain to the participants the key issues raised in this module.</a:t>
            </a:r>
          </a:p>
          <a:p>
            <a:pPr>
              <a:defRPr/>
            </a:pPr>
            <a:endParaRPr lang="en-US" altLang="en-US" b="1" dirty="0"/>
          </a:p>
          <a:p>
            <a:pPr>
              <a:defRPr/>
            </a:pPr>
            <a:r>
              <a:rPr lang="en-US" altLang="en-US" dirty="0"/>
              <a:t>This module will explain how to store the vaccine. </a:t>
            </a:r>
          </a:p>
          <a:p>
            <a:pPr>
              <a:defRPr/>
            </a:pPr>
            <a:r>
              <a:rPr lang="en-US" altLang="en-US" dirty="0"/>
              <a:t>We will provide you with answers to the following questions:</a:t>
            </a:r>
          </a:p>
          <a:p>
            <a:pPr marL="228600" indent="-228600">
              <a:buFontTx/>
              <a:buChar char="•"/>
              <a:defRPr/>
            </a:pPr>
            <a:r>
              <a:rPr lang="en-US" altLang="en-US" dirty="0"/>
              <a:t>What is inactivated poliovirus vaccine presentation?</a:t>
            </a:r>
          </a:p>
          <a:p>
            <a:pPr marL="228600" indent="-228600">
              <a:buFontTx/>
              <a:buChar char="•"/>
              <a:defRPr/>
            </a:pPr>
            <a:r>
              <a:rPr lang="en-US" altLang="en-US" dirty="0"/>
              <a:t>At which temperature should the vaccine be stored?</a:t>
            </a:r>
          </a:p>
          <a:p>
            <a:pPr marL="228600" indent="-228600">
              <a:buFontTx/>
              <a:buChar char="•"/>
              <a:defRPr/>
            </a:pPr>
            <a:r>
              <a:rPr lang="en-US" altLang="en-US" dirty="0"/>
              <a:t>Where should the vaccine be stored?</a:t>
            </a:r>
          </a:p>
          <a:p>
            <a:pPr marL="228600" indent="-228600">
              <a:buFontTx/>
              <a:buChar char="•"/>
              <a:defRPr/>
            </a:pPr>
            <a:r>
              <a:rPr lang="en-US" altLang="en-US" dirty="0"/>
              <a:t>How safe is inactivated poliovirus vaccine?</a:t>
            </a:r>
          </a:p>
          <a:p>
            <a:pPr>
              <a:defRPr/>
            </a:pPr>
            <a:endParaRPr lang="en-US" altLang="en-US" dirty="0"/>
          </a:p>
          <a:p>
            <a:pPr eaLnBrk="1" hangingPunct="1">
              <a:spcBef>
                <a:spcPct val="0"/>
              </a:spcBef>
              <a:defRPr/>
            </a:pPr>
            <a:endParaRPr lang="en-US" altLang="en-US" dirty="0"/>
          </a:p>
        </p:txBody>
      </p:sp>
      <p:sp>
        <p:nvSpPr>
          <p:cNvPr id="10244" name="Espace réservé du numéro de diapositive 3">
            <a:extLst>
              <a:ext uri="{FF2B5EF4-FFF2-40B4-BE49-F238E27FC236}">
                <a16:creationId xmlns:a16="http://schemas.microsoft.com/office/drawing/2014/main" id="{E9D5BCCC-4ABE-413E-A6E9-19EAA5F1EE6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87ABF90-D69F-40FD-8F78-3955682215A0}" type="slidenum">
              <a:rPr lang="fr-FR" altLang="en-US">
                <a:cs typeface="Arial" panose="020B0604020202020204" pitchFamily="34" charset="0"/>
              </a:rPr>
              <a:pPr>
                <a:spcBef>
                  <a:spcPct val="0"/>
                </a:spcBef>
              </a:pPr>
              <a:t>3</a:t>
            </a:fld>
            <a:endParaRPr lang="fr-FR" altLang="en-U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2D2109FC-F593-4904-998C-45047AA6B19F}"/>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FA31B447-3667-4FA9-B958-EB2841CED63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en-US" altLang="en-US" b="1" dirty="0"/>
              <a:t>To the facilitator:  </a:t>
            </a:r>
          </a:p>
          <a:p>
            <a:r>
              <a:rPr lang="en-US" altLang="en-US" b="1" dirty="0"/>
              <a:t>Describe to the participants the inactivated poliovirus vaccine presentation.</a:t>
            </a:r>
          </a:p>
          <a:p>
            <a:endParaRPr lang="en-US" altLang="en-US" b="1" dirty="0"/>
          </a:p>
          <a:p>
            <a:r>
              <a:rPr lang="en-US" altLang="en-US" dirty="0"/>
              <a:t>Inactivated poliovirus vaccine comes in a suspension in a vial, ready for injection. </a:t>
            </a:r>
          </a:p>
          <a:p>
            <a:r>
              <a:rPr lang="en-US" altLang="en-US" dirty="0"/>
              <a:t>IPV comes in 1, 2, 5 and 10 dose vials. </a:t>
            </a:r>
          </a:p>
          <a:p>
            <a:r>
              <a:rPr lang="en-US" altLang="en-US" dirty="0"/>
              <a:t>IPV does not need reconstitution.</a:t>
            </a:r>
          </a:p>
          <a:p>
            <a:endParaRPr lang="en-US" altLang="en-US" dirty="0"/>
          </a:p>
          <a:p>
            <a:endParaRPr lang="en-US" altLang="en-US" dirty="0"/>
          </a:p>
          <a:p>
            <a:endParaRPr lang="es-ES" altLang="en-US" dirty="0"/>
          </a:p>
        </p:txBody>
      </p:sp>
      <p:sp>
        <p:nvSpPr>
          <p:cNvPr id="12292" name="Espace réservé du numéro de diapositive 3">
            <a:extLst>
              <a:ext uri="{FF2B5EF4-FFF2-40B4-BE49-F238E27FC236}">
                <a16:creationId xmlns:a16="http://schemas.microsoft.com/office/drawing/2014/main" id="{574C9E2A-6FD5-4566-A901-B4335ABC42FE}"/>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75B090F9-8626-4DCC-8018-5C4395D030CF}" type="slidenum">
              <a:rPr lang="en-GB" altLang="en-US">
                <a:cs typeface="Arial" panose="020B0604020202020204" pitchFamily="34" charset="0"/>
              </a:rPr>
              <a:pPr algn="r" eaLnBrk="1" hangingPunct="1">
                <a:spcBef>
                  <a:spcPct val="0"/>
                </a:spcBef>
              </a:pPr>
              <a:t>4</a:t>
            </a:fld>
            <a:endParaRPr lang="en-GB" altLang="en-U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DEE76164-0689-4358-ACE7-5F0C2B4163B4}"/>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65E28A75-5D99-496D-9459-9ADD84EA995E}"/>
              </a:ext>
            </a:extLst>
          </p:cNvPr>
          <p:cNvSpPr>
            <a:spLocks noGrp="1"/>
          </p:cNvSpPr>
          <p:nvPr>
            <p:ph type="body" idx="1"/>
          </p:nvPr>
        </p:nvSpPr>
        <p:spPr>
          <a:ln/>
        </p:spPr>
        <p:txBody>
          <a:bodyPr/>
          <a:lstStyle/>
          <a:p>
            <a:pPr>
              <a:defRPr/>
            </a:pPr>
            <a:r>
              <a:rPr lang="en-US" altLang="en-US" b="1" dirty="0"/>
              <a:t>To the facilitator:  </a:t>
            </a:r>
          </a:p>
          <a:p>
            <a:pPr>
              <a:defRPr/>
            </a:pPr>
            <a:r>
              <a:rPr lang="en-US" altLang="en-US" b="1" dirty="0"/>
              <a:t>Explain to the participants at which temperature the vaccine should be stored.</a:t>
            </a:r>
          </a:p>
          <a:p>
            <a:pPr>
              <a:defRPr/>
            </a:pPr>
            <a:endParaRPr lang="en-US" altLang="en-US" b="1" dirty="0"/>
          </a:p>
          <a:p>
            <a:pPr marL="228600" indent="-228600">
              <a:buFontTx/>
              <a:buChar char="•"/>
              <a:defRPr/>
            </a:pPr>
            <a:r>
              <a:rPr lang="en-US" altLang="en-US" dirty="0">
                <a:cs typeface="Arial" panose="020B0604020202020204" pitchFamily="34" charset="0"/>
              </a:rPr>
              <a:t>Handling vaccines requires great care. Careful storage and transport conditions are needed to protect vaccines from becoming ineffective and unusable. </a:t>
            </a:r>
          </a:p>
          <a:p>
            <a:pPr marL="228600" indent="-228600">
              <a:buClr>
                <a:srgbClr val="1E7FB8"/>
              </a:buClr>
              <a:buFontTx/>
              <a:buChar char="•"/>
              <a:defRPr/>
            </a:pPr>
            <a:r>
              <a:rPr lang="en-US" altLang="en-US" b="1" dirty="0">
                <a:cs typeface="Arial" panose="020B0604020202020204" pitchFamily="34" charset="0"/>
              </a:rPr>
              <a:t>IPV is heat sensitive</a:t>
            </a:r>
            <a:r>
              <a:rPr lang="en-US" altLang="en-US" dirty="0">
                <a:cs typeface="Arial" panose="020B0604020202020204" pitchFamily="34" charset="0"/>
              </a:rPr>
              <a:t>.  Inactivated poliovirus vaccine must be transported and stored at +2°C to +8°C. IPV has increased susceptibility to heat than  some other heat sensitive vaccines  therefore VVM on IPV may change color faster than other vaccines</a:t>
            </a:r>
            <a:endParaRPr lang="en-GB" altLang="en-US" dirty="0">
              <a:cs typeface="Arial" panose="020B0604020202020204" pitchFamily="34" charset="0"/>
            </a:endParaRPr>
          </a:p>
          <a:p>
            <a:pPr marL="228600" indent="-228600">
              <a:buClr>
                <a:srgbClr val="1E7FB8"/>
              </a:buClr>
              <a:buFontTx/>
              <a:buChar char="•"/>
              <a:defRPr/>
            </a:pPr>
            <a:r>
              <a:rPr lang="en-GB" altLang="en-US" dirty="0">
                <a:cs typeface="Arial" panose="020B0604020202020204" pitchFamily="34" charset="0"/>
              </a:rPr>
              <a:t>It is important to monitor refrigerator temperature regularly and </a:t>
            </a:r>
            <a:r>
              <a:rPr lang="en-US" altLang="en-US" dirty="0">
                <a:cs typeface="Arial" panose="020B0604020202020204" pitchFamily="34" charset="0"/>
              </a:rPr>
              <a:t>Check VVM status, use first vials with VVM that have started to change color</a:t>
            </a:r>
          </a:p>
          <a:p>
            <a:pPr marL="228600" indent="-228600">
              <a:buClr>
                <a:srgbClr val="1E7FB8"/>
              </a:buClr>
              <a:buFontTx/>
              <a:buChar char="•"/>
              <a:defRPr/>
            </a:pPr>
            <a:r>
              <a:rPr lang="en-US" altLang="en-US" dirty="0">
                <a:cs typeface="Arial" panose="020B0604020202020204" pitchFamily="34" charset="0"/>
              </a:rPr>
              <a:t>Proper stock management and temperature monitoring is required to avoid wasting IPV vials with VVM reaching the discard point. </a:t>
            </a:r>
          </a:p>
          <a:p>
            <a:pPr marL="228600" indent="-228600">
              <a:buClr>
                <a:srgbClr val="1E7FB8"/>
              </a:buClr>
              <a:buFontTx/>
              <a:buChar char="•"/>
              <a:defRPr/>
            </a:pPr>
            <a:r>
              <a:rPr lang="en-GB" altLang="en-US" dirty="0">
                <a:cs typeface="Arial" panose="020B0604020202020204" pitchFamily="34" charset="0"/>
              </a:rPr>
              <a:t>While the “earliest expiry, first out” principal usually applies in vaccine stock management, the status of a VVM overrules this, whereby any batch showing a darker VVM should be used sooner, regardless of a later expiry date</a:t>
            </a:r>
            <a:endParaRPr lang="en-US" altLang="en-US" dirty="0">
              <a:cs typeface="Arial" panose="020B0604020202020204" pitchFamily="34" charset="0"/>
            </a:endParaRPr>
          </a:p>
          <a:p>
            <a:pPr>
              <a:defRPr/>
            </a:pPr>
            <a:endParaRPr lang="en-US" altLang="en-US" dirty="0"/>
          </a:p>
        </p:txBody>
      </p:sp>
      <p:sp>
        <p:nvSpPr>
          <p:cNvPr id="14340" name="Espace réservé du numéro de diapositive 3">
            <a:extLst>
              <a:ext uri="{FF2B5EF4-FFF2-40B4-BE49-F238E27FC236}">
                <a16:creationId xmlns:a16="http://schemas.microsoft.com/office/drawing/2014/main" id="{B4BD6FBF-6168-42E7-8F7B-09AE7D4E7BD7}"/>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37B56D02-4C1B-45E1-876D-6D7D7EF0C449}" type="slidenum">
              <a:rPr lang="en-GB" altLang="en-US">
                <a:cs typeface="Arial" panose="020B0604020202020204" pitchFamily="34" charset="0"/>
              </a:rPr>
              <a:pPr algn="r" eaLnBrk="1" hangingPunct="1">
                <a:spcBef>
                  <a:spcPct val="0"/>
                </a:spcBef>
              </a:pPr>
              <a:t>5</a:t>
            </a:fld>
            <a:endParaRPr lang="en-GB" altLang="en-U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E14D0410-AD41-4BBC-8565-EA43DC70237E}"/>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9AEC0362-E3A7-4338-9D84-125EE8412AE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Explain to the participants at which temperature the vaccine should be stored.</a:t>
            </a:r>
          </a:p>
          <a:p>
            <a:endParaRPr lang="en-US" altLang="en-US" b="1" dirty="0"/>
          </a:p>
          <a:p>
            <a:r>
              <a:rPr lang="en-US" altLang="en-US" dirty="0"/>
              <a:t>Handling vaccines requires great care. Some vaccines are sensitive to heat and some to freezing. </a:t>
            </a:r>
          </a:p>
          <a:p>
            <a:r>
              <a:rPr lang="en-US" altLang="en-US" dirty="0"/>
              <a:t>Careful storage and transport conditions are needed to protect vaccines from becoming ineffective and unusable. </a:t>
            </a:r>
          </a:p>
          <a:p>
            <a:r>
              <a:rPr lang="en-US" altLang="en-US" b="1" dirty="0"/>
              <a:t>IPV is freeze sensitive (unlike OPV which can be frozen).  </a:t>
            </a:r>
            <a:r>
              <a:rPr lang="en-US" altLang="en-US" dirty="0"/>
              <a:t>It is important to ensure that the vaccine is not frozen. </a:t>
            </a:r>
          </a:p>
          <a:p>
            <a:r>
              <a:rPr lang="en-US" altLang="en-US" dirty="0"/>
              <a:t>If vaccines are frozen, they lose their potency and they would not provide adequate protection against the disease. Previously frozen vaccines may also cause "aseptic abscesses." Because stand-alone IPV is not an </a:t>
            </a:r>
          </a:p>
          <a:p>
            <a:r>
              <a:rPr lang="en-US" altLang="en-US" dirty="0"/>
              <a:t>Do NOT Freeze IPV! If Frozen, Discard.</a:t>
            </a:r>
          </a:p>
          <a:p>
            <a:endParaRPr lang="en-US" altLang="en-US" dirty="0"/>
          </a:p>
          <a:p>
            <a:r>
              <a:rPr lang="en-US" altLang="en-US" dirty="0"/>
              <a:t>As IPV is an adsorbed vaccine (i.e., no aluminum adjuvant), the </a:t>
            </a:r>
            <a:r>
              <a:rPr lang="en-US" altLang="en-US" b="1" dirty="0"/>
              <a:t>"shake test" is not effective </a:t>
            </a:r>
            <a:r>
              <a:rPr lang="en-US" altLang="en-US" dirty="0"/>
              <a:t>in determining whether IPV has been frozen.</a:t>
            </a:r>
          </a:p>
          <a:p>
            <a:r>
              <a:rPr lang="en-US" altLang="en-US" dirty="0"/>
              <a:t>If there is doubt or suspicion that IPV was frozen, the vial must be discarded.</a:t>
            </a:r>
          </a:p>
          <a:p>
            <a:endParaRPr lang="en-US" altLang="en-US" dirty="0"/>
          </a:p>
        </p:txBody>
      </p:sp>
      <p:sp>
        <p:nvSpPr>
          <p:cNvPr id="16388" name="Espace réservé du numéro de diapositive 3">
            <a:extLst>
              <a:ext uri="{FF2B5EF4-FFF2-40B4-BE49-F238E27FC236}">
                <a16:creationId xmlns:a16="http://schemas.microsoft.com/office/drawing/2014/main" id="{8AD400A3-5C2D-42EC-9BE8-69454D9F849D}"/>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6913A9FE-3811-47B9-9BBD-D723EE0337C2}" type="slidenum">
              <a:rPr lang="en-GB" altLang="en-US">
                <a:cs typeface="Arial" panose="020B0604020202020204" pitchFamily="34" charset="0"/>
              </a:rPr>
              <a:pPr algn="r" eaLnBrk="1" hangingPunct="1">
                <a:spcBef>
                  <a:spcPct val="0"/>
                </a:spcBef>
              </a:pPr>
              <a:t>6</a:t>
            </a:fld>
            <a:endParaRPr lang="en-GB" altLang="en-U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a:extLst>
              <a:ext uri="{FF2B5EF4-FFF2-40B4-BE49-F238E27FC236}">
                <a16:creationId xmlns:a16="http://schemas.microsoft.com/office/drawing/2014/main" id="{6CCFA636-72EB-4C38-A0BC-221882986BFD}"/>
              </a:ext>
            </a:extLst>
          </p:cNvPr>
          <p:cNvSpPr>
            <a:spLocks noGrp="1" noRot="1" noChangeAspect="1" noChangeArrowheads="1" noTextEdit="1"/>
          </p:cNvSpPr>
          <p:nvPr>
            <p:ph type="sldImg"/>
          </p:nvPr>
        </p:nvSpPr>
        <p:spPr>
          <a:ln/>
        </p:spPr>
      </p:sp>
      <p:sp>
        <p:nvSpPr>
          <p:cNvPr id="18435" name="Espace réservé des commentaires 2">
            <a:extLst>
              <a:ext uri="{FF2B5EF4-FFF2-40B4-BE49-F238E27FC236}">
                <a16:creationId xmlns:a16="http://schemas.microsoft.com/office/drawing/2014/main" id="{1EFC90F4-45B7-410C-A42C-0BFF96FD260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r>
              <a:rPr lang="en-US" altLang="en-US" b="1"/>
              <a:t>Explain to the participants where to store the vaccine</a:t>
            </a:r>
            <a:r>
              <a:rPr lang="en-US" altLang="en-US"/>
              <a:t>.</a:t>
            </a:r>
          </a:p>
          <a:p>
            <a:endParaRPr lang="en-US" altLang="en-US"/>
          </a:p>
          <a:p>
            <a:r>
              <a:rPr lang="en-US" altLang="en-US"/>
              <a:t>Good temperature control during the storage and transport of vaccines is critical to ensure their potency and safety. Monitor the temperature of the refrigerator regularly.</a:t>
            </a:r>
          </a:p>
          <a:p>
            <a:r>
              <a:rPr lang="en-US" altLang="en-US"/>
              <a:t>As we have mentioned before, IPV must be stored between +2°C and +8°C . </a:t>
            </a:r>
          </a:p>
          <a:p>
            <a:r>
              <a:rPr lang="en-US" altLang="en-US"/>
              <a:t>Do not put inactivated poliovirus vaccine in the freezer.</a:t>
            </a:r>
          </a:p>
          <a:p>
            <a:r>
              <a:rPr lang="en-US" altLang="en-US"/>
              <a:t>The vaccine should be administered as soon as possible after being removed from the refrigerator.</a:t>
            </a:r>
          </a:p>
          <a:p>
            <a:endParaRPr lang="en-US" altLang="en-US"/>
          </a:p>
          <a:p>
            <a:endParaRPr lang="en-US" altLang="en-US"/>
          </a:p>
        </p:txBody>
      </p:sp>
      <p:sp>
        <p:nvSpPr>
          <p:cNvPr id="18436" name="Espace réservé du numéro de diapositive 3">
            <a:extLst>
              <a:ext uri="{FF2B5EF4-FFF2-40B4-BE49-F238E27FC236}">
                <a16:creationId xmlns:a16="http://schemas.microsoft.com/office/drawing/2014/main" id="{AF22BE96-F514-41A5-A1A2-37E66424065B}"/>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9A057341-3BE7-4022-B656-212311D9C8F8}" type="slidenum">
              <a:rPr lang="en-GB" altLang="en-US">
                <a:cs typeface="Arial" panose="020B0604020202020204" pitchFamily="34" charset="0"/>
              </a:rPr>
              <a:pPr algn="r" eaLnBrk="1" hangingPunct="1">
                <a:spcBef>
                  <a:spcPct val="0"/>
                </a:spcBef>
              </a:pPr>
              <a:t>7</a:t>
            </a:fld>
            <a:endParaRPr lang="en-GB" altLang="en-U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a:extLst>
              <a:ext uri="{FF2B5EF4-FFF2-40B4-BE49-F238E27FC236}">
                <a16:creationId xmlns:a16="http://schemas.microsoft.com/office/drawing/2014/main" id="{A7781912-7ADD-4A83-B9A6-153DC9CF9F16}"/>
              </a:ext>
            </a:extLst>
          </p:cNvPr>
          <p:cNvSpPr>
            <a:spLocks noGrp="1" noRot="1" noChangeAspect="1" noChangeArrowheads="1" noTextEdit="1"/>
          </p:cNvSpPr>
          <p:nvPr>
            <p:ph type="sldImg"/>
          </p:nvPr>
        </p:nvSpPr>
        <p:spPr>
          <a:ln/>
        </p:spPr>
      </p:sp>
      <p:sp>
        <p:nvSpPr>
          <p:cNvPr id="21507" name="Espace réservé des commentaires 2">
            <a:extLst>
              <a:ext uri="{FF2B5EF4-FFF2-40B4-BE49-F238E27FC236}">
                <a16:creationId xmlns:a16="http://schemas.microsoft.com/office/drawing/2014/main" id="{150AFFE8-B1B5-4FC2-AE32-E75CEA81BF1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Explain to the participants, how to store the vaccine.</a:t>
            </a:r>
          </a:p>
          <a:p>
            <a:endParaRPr lang="en-US" altLang="en-US" dirty="0"/>
          </a:p>
          <a:p>
            <a:r>
              <a:rPr lang="en-US" altLang="en-US" dirty="0"/>
              <a:t>Remember the Earliest Expiry First Out (EEFO) principle.  Vaccines with early expiration dates should be kept in front for first use.</a:t>
            </a:r>
          </a:p>
          <a:p>
            <a:r>
              <a:rPr lang="en-US" altLang="en-US" dirty="0"/>
              <a:t>Vaccines with the Vaccine Vial Monitor (VVM) at or near discard point should be used first. Vaccines with VVM beyond discard point should not be used even if the expiration date is valid (more detail in Module 4).</a:t>
            </a:r>
          </a:p>
          <a:p>
            <a:r>
              <a:rPr lang="en-US" altLang="en-US" dirty="0"/>
              <a:t>Keep a “use first box” in the refrigerator to put vaccine vials that were taken out of the refrigerator (for fixed or outreach session) and were brought back unused. Vaccines in the “use first box” must be used first in the next session.</a:t>
            </a:r>
          </a:p>
          <a:p>
            <a:r>
              <a:rPr lang="en-US" altLang="en-US" dirty="0"/>
              <a:t>Do not open the refrigerator door often and regularly monitor the temperature of the refrigerator.</a:t>
            </a:r>
          </a:p>
        </p:txBody>
      </p:sp>
      <p:sp>
        <p:nvSpPr>
          <p:cNvPr id="21508" name="Espace réservé du numéro de diapositive 3">
            <a:extLst>
              <a:ext uri="{FF2B5EF4-FFF2-40B4-BE49-F238E27FC236}">
                <a16:creationId xmlns:a16="http://schemas.microsoft.com/office/drawing/2014/main" id="{A53265D6-BF45-48AC-9D5C-6FC928389822}"/>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6E7BECD6-1349-40B6-B68F-6CFF06B6ECC2}" type="slidenum">
              <a:rPr lang="en-GB" altLang="en-US">
                <a:cs typeface="Arial" panose="020B0604020202020204" pitchFamily="34" charset="0"/>
              </a:rPr>
              <a:pPr algn="r" eaLnBrk="1" hangingPunct="1">
                <a:spcBef>
                  <a:spcPct val="0"/>
                </a:spcBef>
              </a:pPr>
              <a:t>9</a:t>
            </a:fld>
            <a:endParaRPr lang="en-GB" altLang="en-U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a:extLst>
              <a:ext uri="{FF2B5EF4-FFF2-40B4-BE49-F238E27FC236}">
                <a16:creationId xmlns:a16="http://schemas.microsoft.com/office/drawing/2014/main" id="{985D0E2B-A5CE-4432-8948-0CB88AE9D145}"/>
              </a:ext>
            </a:extLst>
          </p:cNvPr>
          <p:cNvSpPr>
            <a:spLocks noGrp="1" noRot="1" noChangeAspect="1" noChangeArrowheads="1" noTextEdit="1"/>
          </p:cNvSpPr>
          <p:nvPr>
            <p:ph type="sldImg"/>
          </p:nvPr>
        </p:nvSpPr>
        <p:spPr>
          <a:ln/>
        </p:spPr>
      </p:sp>
      <p:sp>
        <p:nvSpPr>
          <p:cNvPr id="23555" name="Espace réservé des commentaires 2">
            <a:extLst>
              <a:ext uri="{FF2B5EF4-FFF2-40B4-BE49-F238E27FC236}">
                <a16:creationId xmlns:a16="http://schemas.microsoft.com/office/drawing/2014/main" id="{D9226B08-8C22-4792-ADAC-A6F3309A091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lstStyle/>
          <a:p>
            <a:r>
              <a:rPr lang="en-US" altLang="en-US" b="1"/>
              <a:t>To the facilitator:</a:t>
            </a:r>
          </a:p>
          <a:p>
            <a:r>
              <a:rPr lang="en-US" altLang="en-US"/>
              <a:t>Read the slide.</a:t>
            </a:r>
          </a:p>
          <a:p>
            <a:r>
              <a:rPr lang="en-US" altLang="en-US"/>
              <a:t>The question will test if participants understand what to do if the refrigerator stops functioning.</a:t>
            </a:r>
          </a:p>
          <a:p>
            <a:endParaRPr lang="en-US" altLang="en-US" b="1"/>
          </a:p>
          <a:p>
            <a:r>
              <a:rPr lang="en-US" altLang="en-US" b="1"/>
              <a:t>Answer:</a:t>
            </a:r>
          </a:p>
          <a:p>
            <a:r>
              <a:rPr lang="en-US" altLang="en-US" b="1"/>
              <a:t>VVM in IPV may change color faster than some other vaccines. </a:t>
            </a:r>
          </a:p>
          <a:p>
            <a:r>
              <a:rPr lang="en-US" altLang="en-US" b="1"/>
              <a:t>Use vials that have started to change color first, if the VVM has not reached the discard point and expiry date is valid.</a:t>
            </a:r>
          </a:p>
          <a:p>
            <a:r>
              <a:rPr lang="en-US" altLang="en-US" b="1"/>
              <a:t>Make sure that the refrigerator temperature is maintained at 2-8 degrees</a:t>
            </a:r>
          </a:p>
        </p:txBody>
      </p:sp>
      <p:sp>
        <p:nvSpPr>
          <p:cNvPr id="23556" name="Espace réservé du numéro de diapositive 3">
            <a:extLst>
              <a:ext uri="{FF2B5EF4-FFF2-40B4-BE49-F238E27FC236}">
                <a16:creationId xmlns:a16="http://schemas.microsoft.com/office/drawing/2014/main" id="{4430EC2F-B075-4F82-83B0-73375E9ACE07}"/>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5" rIns="91392" bIns="45695"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CC55B832-AD1E-46B2-B329-BC80DED7372E}" type="slidenum">
              <a:rPr lang="fr-FR" altLang="en-US">
                <a:solidFill>
                  <a:srgbClr val="000000"/>
                </a:solidFill>
                <a:cs typeface="Arial" panose="020B0604020202020204" pitchFamily="34" charset="0"/>
              </a:rPr>
              <a:pPr algn="r" eaLnBrk="1" hangingPunct="1">
                <a:spcBef>
                  <a:spcPct val="0"/>
                </a:spcBef>
              </a:pPr>
              <a:t>10</a:t>
            </a:fld>
            <a:endParaRPr lang="fr-FR" altLang="en-US">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E6877653-C99F-4162-80C6-C69FAA24246D}"/>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en-US" altLang="en-US" sz="3400" b="1">
              <a:solidFill>
                <a:srgbClr val="000066"/>
              </a:solidFill>
              <a:latin typeface="Arial" panose="020B0604020202020204" pitchFamily="34" charset="0"/>
            </a:endParaRPr>
          </a:p>
        </p:txBody>
      </p:sp>
      <p:sp>
        <p:nvSpPr>
          <p:cNvPr id="36866" name="Rectangle 3"/>
          <p:cNvSpPr>
            <a:spLocks noGrp="1" noChangeArrowheads="1"/>
          </p:cNvSpPr>
          <p:nvPr>
            <p:ph type="ctrTitle"/>
          </p:nvPr>
        </p:nvSpPr>
        <p:spPr>
          <a:xfrm>
            <a:off x="685800" y="2130425"/>
            <a:ext cx="7772400" cy="1470025"/>
          </a:xfrm>
        </p:spPr>
        <p:txBody>
          <a:bodyPr/>
          <a:lstStyle>
            <a:lvl1pPr>
              <a:defRPr>
                <a:latin typeface="Arial" charset="0"/>
                <a:cs typeface="Arial" charset="0"/>
              </a:defRPr>
            </a:lvl1pPr>
          </a:lstStyle>
          <a:p>
            <a:pPr lvl="0"/>
            <a:r>
              <a:rPr lang="fr-FR" noProof="0"/>
              <a:t>Cliquez pour modifier le style du titre</a:t>
            </a:r>
          </a:p>
        </p:txBody>
      </p:sp>
      <p:sp>
        <p:nvSpPr>
          <p:cNvPr id="36867" name="Rectangle 4"/>
          <p:cNvSpPr>
            <a:spLocks noGrp="1" noChangeArrowheads="1"/>
          </p:cNvSpPr>
          <p:nvPr>
            <p:ph type="subTitle" idx="1"/>
          </p:nvPr>
        </p:nvSpPr>
        <p:spPr>
          <a:xfrm>
            <a:off x="1371600" y="3886200"/>
            <a:ext cx="6400800" cy="1752600"/>
          </a:xfrm>
        </p:spPr>
        <p:txBody>
          <a:bodyPr/>
          <a:lstStyle>
            <a:lvl1pPr marL="0" indent="0" algn="ctr">
              <a:buFont typeface="Wingdings" charset="0"/>
              <a:buNone/>
              <a:defRPr>
                <a:latin typeface="Arial" charset="0"/>
                <a:cs typeface="Arial" charset="0"/>
              </a:defRPr>
            </a:lvl1pPr>
          </a:lstStyle>
          <a:p>
            <a:pPr lvl="0"/>
            <a:r>
              <a:rPr lang="fr-FR" noProof="0"/>
              <a:t>Cliquez pour modifier le style des sous-titres du masque</a:t>
            </a:r>
          </a:p>
        </p:txBody>
      </p:sp>
    </p:spTree>
    <p:extLst>
      <p:ext uri="{BB962C8B-B14F-4D97-AF65-F5344CB8AC3E}">
        <p14:creationId xmlns:p14="http://schemas.microsoft.com/office/powerpoint/2010/main" val="1541269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95237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39745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Gill Sans MT" panose="020B0502020104020203" pitchFamily="34"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latin typeface="Gill Sans MT" panose="020B0502020104020203" pitchFamily="34" charset="0"/>
              </a:defRPr>
            </a:lvl1pPr>
            <a:lvl2pPr>
              <a:defRPr>
                <a:latin typeface="Gill Sans MT" panose="020B0502020104020203" pitchFamily="34" charset="0"/>
              </a:defRPr>
            </a:lvl2pPr>
            <a:lvl3pPr>
              <a:defRPr>
                <a:latin typeface="Gill Sans MT" panose="020B0502020104020203" pitchFamily="34" charset="0"/>
              </a:defRPr>
            </a:lvl3pPr>
            <a:lvl4pPr>
              <a:defRPr>
                <a:latin typeface="Gill Sans MT" panose="020B0502020104020203" pitchFamily="34" charset="0"/>
              </a:defRPr>
            </a:lvl4pPr>
            <a:lvl5pPr>
              <a:defRPr>
                <a:latin typeface="Gill Sans MT" panose="020B050202010402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7716243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42689955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465316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111488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428503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7042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574201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38507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BDAC71BB-A158-41AE-BFB6-5DAAC7F4944A}"/>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B013652C-A84C-4A59-89FF-28E622D052AC}"/>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a:extLst>
              <a:ext uri="{FF2B5EF4-FFF2-40B4-BE49-F238E27FC236}">
                <a16:creationId xmlns:a16="http://schemas.microsoft.com/office/drawing/2014/main" id="{7A86F830-4549-431C-AF40-E5A317AA7FA3}"/>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US"/>
          </a:p>
        </p:txBody>
      </p:sp>
      <p:sp>
        <p:nvSpPr>
          <p:cNvPr id="1029" name="Rectangle 12">
            <a:extLst>
              <a:ext uri="{FF2B5EF4-FFF2-40B4-BE49-F238E27FC236}">
                <a16:creationId xmlns:a16="http://schemas.microsoft.com/office/drawing/2014/main" id="{01568E1F-CF5D-49D7-8E9F-83A0834066AD}"/>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fr-FR" altLang="en-US" sz="3400" b="1">
              <a:solidFill>
                <a:srgbClr val="000066"/>
              </a:solidFill>
              <a:latin typeface="Arial" panose="020B0604020202020204" pitchFamily="34" charset="0"/>
            </a:endParaRPr>
          </a:p>
        </p:txBody>
      </p:sp>
      <p:sp>
        <p:nvSpPr>
          <p:cNvPr id="1030" name="Rectangle 13">
            <a:extLst>
              <a:ext uri="{FF2B5EF4-FFF2-40B4-BE49-F238E27FC236}">
                <a16:creationId xmlns:a16="http://schemas.microsoft.com/office/drawing/2014/main" id="{C33B911B-67C6-4F82-81FD-D3BC0C8E850E}"/>
              </a:ext>
            </a:extLst>
          </p:cNvPr>
          <p:cNvSpPr>
            <a:spLocks noChangeArrowheads="1"/>
          </p:cNvSpPr>
          <p:nvPr/>
        </p:nvSpPr>
        <p:spPr bwMode="auto">
          <a:xfrm>
            <a:off x="927100" y="6426200"/>
            <a:ext cx="5013325" cy="431800"/>
          </a:xfrm>
          <a:prstGeom prst="rect">
            <a:avLst/>
          </a:prstGeom>
          <a:noFill/>
          <a:ln>
            <a:noFill/>
          </a:ln>
        </p:spPr>
        <p:txBody>
          <a:bodyPr lIns="0" tIns="0" rIns="0" bIns="0"/>
          <a:lstStyle>
            <a:lvl1pPr defTabSz="912813" eaLnBrk="0" hangingPunct="0">
              <a:defRPr>
                <a:solidFill>
                  <a:schemeClr val="tx1"/>
                </a:solidFill>
                <a:latin typeface="Limon F3" charset="0"/>
                <a:ea typeface="MS PGothic" panose="020B0600070205080204" pitchFamily="34" charset="-128"/>
              </a:defRPr>
            </a:lvl1pPr>
            <a:lvl2pPr marL="742950" indent="-285750" defTabSz="912813" eaLnBrk="0" hangingPunct="0">
              <a:defRPr>
                <a:solidFill>
                  <a:schemeClr val="tx1"/>
                </a:solidFill>
                <a:latin typeface="Limon F3" charset="0"/>
                <a:ea typeface="MS PGothic" panose="020B0600070205080204" pitchFamily="34" charset="-128"/>
              </a:defRPr>
            </a:lvl2pPr>
            <a:lvl3pPr marL="1143000" indent="-228600" defTabSz="912813" eaLnBrk="0" hangingPunct="0">
              <a:defRPr>
                <a:solidFill>
                  <a:schemeClr val="tx1"/>
                </a:solidFill>
                <a:latin typeface="Limon F3" charset="0"/>
                <a:ea typeface="MS PGothic" panose="020B0600070205080204" pitchFamily="34" charset="-128"/>
              </a:defRPr>
            </a:lvl3pPr>
            <a:lvl4pPr marL="1600200" indent="-228600" defTabSz="912813" eaLnBrk="0" hangingPunct="0">
              <a:defRPr>
                <a:solidFill>
                  <a:schemeClr val="tx1"/>
                </a:solidFill>
                <a:latin typeface="Limon F3" charset="0"/>
                <a:ea typeface="MS PGothic" panose="020B0600070205080204" pitchFamily="34" charset="-128"/>
              </a:defRPr>
            </a:lvl4pPr>
            <a:lvl5pPr marL="2057400" indent="-228600" defTabSz="912813" eaLnBrk="0" hangingPunct="0">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defRPr/>
            </a:pPr>
            <a:r>
              <a:rPr lang="en-US" altLang="en-US" sz="1200" b="1">
                <a:solidFill>
                  <a:srgbClr val="96CCEE"/>
                </a:solidFill>
                <a:latin typeface="Arial Narrow" panose="020B0606020202030204" pitchFamily="34" charset="0"/>
              </a:rPr>
              <a:t>Inactivated poliovirus vaccine attributes and storage conditions</a:t>
            </a:r>
            <a:r>
              <a:rPr lang="en-GB" altLang="en-US" sz="1200" b="1">
                <a:solidFill>
                  <a:srgbClr val="96CCEE"/>
                </a:solidFill>
                <a:latin typeface="Arial Narrow" panose="020B0606020202030204" pitchFamily="34" charset="0"/>
              </a:rPr>
              <a:t>,  Module 2 </a:t>
            </a:r>
            <a:r>
              <a:rPr lang="en-GB" altLang="en-US" sz="1200" b="1">
                <a:solidFill>
                  <a:srgbClr val="72BBE8"/>
                </a:solidFill>
                <a:latin typeface="Arial Narrow" panose="020B0606020202030204" pitchFamily="34" charset="0"/>
              </a:rPr>
              <a:t> </a:t>
            </a:r>
            <a:r>
              <a:rPr lang="en-GB" altLang="en-US" b="1" baseline="12000">
                <a:solidFill>
                  <a:srgbClr val="FFFFFF"/>
                </a:solidFill>
                <a:latin typeface="Arial Narrow" panose="020B0606020202030204" pitchFamily="34" charset="0"/>
              </a:rPr>
              <a:t>|</a:t>
            </a:r>
            <a:r>
              <a:rPr lang="en-GB" altLang="en-US" sz="1200" b="1">
                <a:solidFill>
                  <a:srgbClr val="96CCEE"/>
                </a:solidFill>
                <a:latin typeface="Arial Narrow" panose="020B0606020202030204" pitchFamily="34" charset="0"/>
              </a:rPr>
              <a:t>  </a:t>
            </a:r>
            <a:fld id="{C5E7F663-2E85-4C42-BFC9-48EBABC92D1B}" type="datetime4">
              <a:rPr lang="en-GB" altLang="en-US" sz="1200" smtClean="0">
                <a:solidFill>
                  <a:srgbClr val="96CCEE"/>
                </a:solidFill>
                <a:latin typeface="Arial Narrow" panose="020B0606020202030204" pitchFamily="34" charset="0"/>
              </a:rPr>
              <a:pPr eaLnBrk="1" hangingPunct="1">
                <a:defRPr/>
              </a:pPr>
              <a:t>16 June 2022</a:t>
            </a:fld>
            <a:endParaRPr lang="en-GB" altLang="en-US" sz="1200">
              <a:solidFill>
                <a:srgbClr val="96CCEE"/>
              </a:solidFill>
              <a:latin typeface="Arial Narrow" panose="020B0606020202030204" pitchFamily="34" charset="0"/>
            </a:endParaRPr>
          </a:p>
        </p:txBody>
      </p:sp>
      <p:sp>
        <p:nvSpPr>
          <p:cNvPr id="1031" name="Rectangle 14">
            <a:extLst>
              <a:ext uri="{FF2B5EF4-FFF2-40B4-BE49-F238E27FC236}">
                <a16:creationId xmlns:a16="http://schemas.microsoft.com/office/drawing/2014/main" id="{BAFD18A7-2823-4953-9565-98E784208DE5}"/>
              </a:ext>
            </a:extLst>
          </p:cNvPr>
          <p:cNvSpPr>
            <a:spLocks noChangeArrowheads="1"/>
          </p:cNvSpPr>
          <p:nvPr/>
        </p:nvSpPr>
        <p:spPr bwMode="auto">
          <a:xfrm>
            <a:off x="360363" y="6399213"/>
            <a:ext cx="539750" cy="331787"/>
          </a:xfrm>
          <a:prstGeom prst="rect">
            <a:avLst/>
          </a:prstGeom>
          <a:noFill/>
          <a:ln>
            <a:noFill/>
          </a:ln>
        </p:spPr>
        <p:txBody>
          <a:bodyPr lIns="0" tIns="0" rIns="0" bIns="0"/>
          <a:lstStyle>
            <a:lvl1pPr defTabSz="912813" eaLnBrk="0" hangingPunct="0">
              <a:defRPr>
                <a:solidFill>
                  <a:schemeClr val="tx1"/>
                </a:solidFill>
                <a:latin typeface="Limon F3" charset="0"/>
                <a:ea typeface="MS PGothic" panose="020B0600070205080204" pitchFamily="34" charset="-128"/>
              </a:defRPr>
            </a:lvl1pPr>
            <a:lvl2pPr marL="742950" indent="-285750" defTabSz="912813" eaLnBrk="0" hangingPunct="0">
              <a:defRPr>
                <a:solidFill>
                  <a:schemeClr val="tx1"/>
                </a:solidFill>
                <a:latin typeface="Limon F3" charset="0"/>
                <a:ea typeface="MS PGothic" panose="020B0600070205080204" pitchFamily="34" charset="-128"/>
              </a:defRPr>
            </a:lvl2pPr>
            <a:lvl3pPr marL="1143000" indent="-228600" defTabSz="912813" eaLnBrk="0" hangingPunct="0">
              <a:defRPr>
                <a:solidFill>
                  <a:schemeClr val="tx1"/>
                </a:solidFill>
                <a:latin typeface="Limon F3" charset="0"/>
                <a:ea typeface="MS PGothic" panose="020B0600070205080204" pitchFamily="34" charset="-128"/>
              </a:defRPr>
            </a:lvl3pPr>
            <a:lvl4pPr marL="1600200" indent="-228600" defTabSz="912813" eaLnBrk="0" hangingPunct="0">
              <a:defRPr>
                <a:solidFill>
                  <a:schemeClr val="tx1"/>
                </a:solidFill>
                <a:latin typeface="Limon F3" charset="0"/>
                <a:ea typeface="MS PGothic" panose="020B0600070205080204" pitchFamily="34" charset="-128"/>
              </a:defRPr>
            </a:lvl4pPr>
            <a:lvl5pPr marL="2057400" indent="-228600" defTabSz="912813" eaLnBrk="0" hangingPunct="0">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defRPr/>
            </a:pPr>
            <a:fld id="{99172B1E-EE90-4CD0-A514-36D34C858B4F}" type="slidenum">
              <a:rPr lang="en-US" altLang="en-US" sz="1500" b="1" smtClean="0">
                <a:solidFill>
                  <a:srgbClr val="72BBE8"/>
                </a:solidFill>
                <a:latin typeface="Arial Narrow" panose="020B0606020202030204" pitchFamily="34" charset="0"/>
              </a:rPr>
              <a:pPr algn="r" eaLnBrk="1" hangingPunct="1">
                <a:defRPr/>
              </a:pPr>
              <a:t>‹#›</a:t>
            </a:fld>
            <a:r>
              <a:rPr lang="en-GB" altLang="en-US" sz="1500" b="1">
                <a:solidFill>
                  <a:srgbClr val="72BBE8"/>
                </a:solidFill>
                <a:latin typeface="Arial Narrow" panose="020B0606020202030204" pitchFamily="34" charset="0"/>
              </a:rPr>
              <a:t> </a:t>
            </a:r>
            <a:r>
              <a:rPr lang="en-GB" altLang="en-US" sz="2100" b="1"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B7BD07FC-6102-4A90-B656-66DC2C58818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972" r:id="rId1"/>
    <p:sldLayoutId id="2147484962" r:id="rId2"/>
    <p:sldLayoutId id="2147484963" r:id="rId3"/>
    <p:sldLayoutId id="2147484964" r:id="rId4"/>
    <p:sldLayoutId id="2147484965" r:id="rId5"/>
    <p:sldLayoutId id="2147484966" r:id="rId6"/>
    <p:sldLayoutId id="2147484967" r:id="rId7"/>
    <p:sldLayoutId id="2147484968" r:id="rId8"/>
    <p:sldLayoutId id="2147484969" r:id="rId9"/>
    <p:sldLayoutId id="2147484970" r:id="rId10"/>
    <p:sldLayoutId id="2147484971"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5.jpeg"/><Relationship Id="rId7"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7FB8"/>
        </a:solidFill>
        <a:effectLst/>
      </p:bgPr>
    </p:bg>
    <p:spTree>
      <p:nvGrpSpPr>
        <p:cNvPr id="1" name=""/>
        <p:cNvGrpSpPr/>
        <p:nvPr/>
      </p:nvGrpSpPr>
      <p:grpSpPr>
        <a:xfrm>
          <a:off x="0" y="0"/>
          <a:ext cx="0" cy="0"/>
          <a:chOff x="0" y="0"/>
          <a:chExt cx="0" cy="0"/>
        </a:xfrm>
      </p:grpSpPr>
      <p:sp>
        <p:nvSpPr>
          <p:cNvPr id="5122" name="Rectangle 6">
            <a:extLst>
              <a:ext uri="{FF2B5EF4-FFF2-40B4-BE49-F238E27FC236}">
                <a16:creationId xmlns:a16="http://schemas.microsoft.com/office/drawing/2014/main" id="{C286B894-D27D-4E1E-88CE-F2D6983653C6}"/>
              </a:ext>
            </a:extLst>
          </p:cNvPr>
          <p:cNvSpPr>
            <a:spLocks noGrp="1" noChangeArrowheads="1"/>
          </p:cNvSpPr>
          <p:nvPr>
            <p:ph type="subTitle" idx="1"/>
          </p:nvPr>
        </p:nvSpPr>
        <p:spPr>
          <a:xfrm>
            <a:off x="107950" y="2447925"/>
            <a:ext cx="9036050" cy="1752600"/>
          </a:xfrm>
        </p:spPr>
        <p:txBody>
          <a:bodyPr/>
          <a:lstStyle/>
          <a:p>
            <a:pPr>
              <a:buFont typeface="Wingdings" panose="05000000000000000000" pitchFamily="2" charset="2"/>
              <a:buNone/>
            </a:pPr>
            <a:r>
              <a:rPr lang="fr-FR" altLang="en-US" sz="3200" b="1">
                <a:solidFill>
                  <a:schemeClr val="bg1"/>
                </a:solidFill>
                <a:latin typeface="Arial" panose="020B0604020202020204" pitchFamily="34" charset="0"/>
                <a:cs typeface="Arial" panose="020B0604020202020204" pitchFamily="34" charset="0"/>
              </a:rPr>
              <a:t>Module 2</a:t>
            </a:r>
          </a:p>
          <a:p>
            <a:pPr>
              <a:buFont typeface="Wingdings" panose="05000000000000000000" pitchFamily="2" charset="2"/>
              <a:buNone/>
            </a:pPr>
            <a:r>
              <a:rPr lang="fr-FR" altLang="en-US" sz="3200" b="1">
                <a:solidFill>
                  <a:schemeClr val="bg1"/>
                </a:solidFill>
                <a:latin typeface="Arial" panose="020B0604020202020204" pitchFamily="34" charset="0"/>
                <a:cs typeface="Arial" panose="020B0604020202020204" pitchFamily="34" charset="0"/>
              </a:rPr>
              <a:t>Inactivated poliovirus vaccine (IPV) </a:t>
            </a:r>
            <a:br>
              <a:rPr lang="fr-FR" altLang="en-US" sz="3200" b="1">
                <a:solidFill>
                  <a:schemeClr val="bg1"/>
                </a:solidFill>
                <a:latin typeface="Arial" panose="020B0604020202020204" pitchFamily="34" charset="0"/>
                <a:cs typeface="Arial" panose="020B0604020202020204" pitchFamily="34" charset="0"/>
              </a:rPr>
            </a:br>
            <a:r>
              <a:rPr lang="fr-FR" altLang="en-US" sz="3200" b="1">
                <a:solidFill>
                  <a:schemeClr val="bg1"/>
                </a:solidFill>
                <a:latin typeface="Arial" panose="020B0604020202020204" pitchFamily="34" charset="0"/>
                <a:cs typeface="Arial" panose="020B0604020202020204" pitchFamily="34" charset="0"/>
              </a:rPr>
              <a:t>attributes and </a:t>
            </a:r>
            <a:r>
              <a:rPr lang="en-US" altLang="en-US" sz="3200" b="1">
                <a:solidFill>
                  <a:schemeClr val="bg1"/>
                </a:solidFill>
                <a:latin typeface="Arial" panose="020B0604020202020204" pitchFamily="34" charset="0"/>
                <a:cs typeface="Arial" panose="020B0604020202020204" pitchFamily="34" charset="0"/>
              </a:rPr>
              <a:t>storage</a:t>
            </a:r>
            <a:r>
              <a:rPr lang="fr-FR" altLang="en-US" sz="3200" b="1">
                <a:solidFill>
                  <a:schemeClr val="bg1"/>
                </a:solidFill>
                <a:latin typeface="Arial" panose="020B0604020202020204" pitchFamily="34" charset="0"/>
                <a:cs typeface="Arial" panose="020B0604020202020204" pitchFamily="34" charset="0"/>
              </a:rPr>
              <a:t> requirements</a:t>
            </a:r>
          </a:p>
        </p:txBody>
      </p:sp>
      <p:pic>
        <p:nvPicPr>
          <p:cNvPr id="5123" name="Picture 5" descr="WHO-EN-white-H">
            <a:extLst>
              <a:ext uri="{FF2B5EF4-FFF2-40B4-BE49-F238E27FC236}">
                <a16:creationId xmlns:a16="http://schemas.microsoft.com/office/drawing/2014/main" id="{9A82332F-7AEF-4215-B1A3-C52EA0B959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525" y="5059363"/>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48F120C9-64C4-45B8-8763-D4327F276C4A}"/>
              </a:ext>
            </a:extLst>
          </p:cNvPr>
          <p:cNvSpPr txBox="1">
            <a:spLocks noChangeArrowheads="1"/>
          </p:cNvSpPr>
          <p:nvPr/>
        </p:nvSpPr>
        <p:spPr>
          <a:xfrm>
            <a:off x="685800" y="404813"/>
            <a:ext cx="7772400" cy="863600"/>
          </a:xfrm>
          <a:prstGeom prst="rect">
            <a:avLst/>
          </a:prstGeom>
          <a:noFill/>
          <a:ln/>
        </p:spPr>
        <p:txBody>
          <a:bodyPr/>
          <a:ls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a:lstStyle>
          <a:p>
            <a:pPr algn="ctr" eaLnBrk="1" hangingPunct="1">
              <a:defRPr/>
            </a:pPr>
            <a:r>
              <a:rPr lang="fr-FR" sz="2400" b="1" dirty="0">
                <a:solidFill>
                  <a:srgbClr val="FFFFFF"/>
                </a:solidFill>
                <a:latin typeface="Arial" pitchFamily="34" charset="0"/>
              </a:rPr>
              <a:t>Training for the addition </a:t>
            </a:r>
            <a:r>
              <a:rPr lang="fr-FR" sz="2400" b="1" dirty="0">
                <a:solidFill>
                  <a:schemeClr val="bg1"/>
                </a:solidFill>
                <a:latin typeface="Arial" pitchFamily="34" charset="0"/>
              </a:rPr>
              <a:t>of a second dose of </a:t>
            </a:r>
            <a:r>
              <a:rPr lang="fr-FR" sz="2400" b="1" dirty="0" err="1">
                <a:solidFill>
                  <a:srgbClr val="FFFFFF"/>
                </a:solidFill>
                <a:latin typeface="Arial" pitchFamily="34" charset="0"/>
              </a:rPr>
              <a:t>Inactivated</a:t>
            </a:r>
            <a:r>
              <a:rPr lang="fr-FR" sz="2400" b="1" dirty="0">
                <a:solidFill>
                  <a:srgbClr val="FFFFFF"/>
                </a:solidFill>
                <a:latin typeface="Arial" pitchFamily="34" charset="0"/>
              </a:rPr>
              <a:t> Poliovirus Vaccine (IPV)</a:t>
            </a:r>
            <a:endParaRPr lang="fr-FR" sz="3500" b="1" dirty="0">
              <a:solidFill>
                <a:srgbClr val="000066"/>
              </a:solidFill>
              <a:effectLst>
                <a:outerShdw blurRad="38100" dist="38100" dir="2700000" algn="tl">
                  <a:srgbClr val="C0C0C0"/>
                </a:outerShdw>
              </a:effectLst>
              <a:latin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7" descr="doctor_thinking">
            <a:extLst>
              <a:ext uri="{FF2B5EF4-FFF2-40B4-BE49-F238E27FC236}">
                <a16:creationId xmlns:a16="http://schemas.microsoft.com/office/drawing/2014/main" id="{B5D41183-1B12-4C5C-AD4F-3C1A96FC6C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itre 17">
            <a:extLst>
              <a:ext uri="{FF2B5EF4-FFF2-40B4-BE49-F238E27FC236}">
                <a16:creationId xmlns:a16="http://schemas.microsoft.com/office/drawing/2014/main" id="{AB91C0DA-F00F-4654-8005-F7A7A0D10A13}"/>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err="1">
                <a:solidFill>
                  <a:srgbClr val="000066"/>
                </a:solidFill>
                <a:latin typeface="Arial" charset="0"/>
                <a:ea typeface="ＭＳ Ｐゴシック" charset="0"/>
              </a:rPr>
              <a:t>What</a:t>
            </a:r>
            <a:r>
              <a:rPr lang="fr-FR" sz="3500" b="1" dirty="0">
                <a:solidFill>
                  <a:srgbClr val="000066"/>
                </a:solidFill>
                <a:latin typeface="Arial" charset="0"/>
                <a:ea typeface="ＭＳ Ｐゴシック" charset="0"/>
              </a:rPr>
              <a:t> </a:t>
            </a:r>
            <a:r>
              <a:rPr lang="fr-FR" sz="3500" b="1" dirty="0" err="1">
                <a:solidFill>
                  <a:srgbClr val="000066"/>
                </a:solidFill>
                <a:latin typeface="Arial" charset="0"/>
                <a:ea typeface="ＭＳ Ｐゴシック" charset="0"/>
              </a:rPr>
              <a:t>should</a:t>
            </a:r>
            <a:r>
              <a:rPr lang="fr-FR" sz="3500" b="1" dirty="0">
                <a:solidFill>
                  <a:srgbClr val="000066"/>
                </a:solidFill>
                <a:latin typeface="Arial" charset="0"/>
                <a:ea typeface="ＭＳ Ｐゴシック" charset="0"/>
              </a:rPr>
              <a:t> </a:t>
            </a:r>
            <a:r>
              <a:rPr lang="fr-FR" sz="3500" b="1" dirty="0" err="1">
                <a:solidFill>
                  <a:srgbClr val="000066"/>
                </a:solidFill>
                <a:latin typeface="Arial" charset="0"/>
                <a:ea typeface="ＭＳ Ｐゴシック" charset="0"/>
              </a:rPr>
              <a:t>you</a:t>
            </a:r>
            <a:r>
              <a:rPr lang="fr-FR" sz="3500" b="1" dirty="0">
                <a:solidFill>
                  <a:srgbClr val="000066"/>
                </a:solidFill>
                <a:latin typeface="Arial" charset="0"/>
                <a:ea typeface="ＭＳ Ｐゴシック" charset="0"/>
              </a:rPr>
              <a:t> do? </a:t>
            </a:r>
          </a:p>
        </p:txBody>
      </p:sp>
      <p:sp>
        <p:nvSpPr>
          <p:cNvPr id="22532" name="Rectangle à coins arrondis 3">
            <a:extLst>
              <a:ext uri="{FF2B5EF4-FFF2-40B4-BE49-F238E27FC236}">
                <a16:creationId xmlns:a16="http://schemas.microsoft.com/office/drawing/2014/main" id="{3A72152F-D341-402D-9CBE-17AD8706F6B5}"/>
              </a:ext>
            </a:extLst>
          </p:cNvPr>
          <p:cNvSpPr>
            <a:spLocks noChangeArrowheads="1"/>
          </p:cNvSpPr>
          <p:nvPr/>
        </p:nvSpPr>
        <p:spPr bwMode="auto">
          <a:xfrm>
            <a:off x="539750" y="1412875"/>
            <a:ext cx="4752975" cy="2879725"/>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en-US" altLang="en-US" sz="2800" b="1">
                <a:solidFill>
                  <a:srgbClr val="002060"/>
                </a:solidFill>
                <a:latin typeface="Gill Sans MT" panose="020B0502020104020203" pitchFamily="34" charset="0"/>
              </a:rPr>
              <a:t>For some  VVMs on IPV vials, the inner square is getting darker but is still lighter than outer square</a:t>
            </a:r>
          </a:p>
          <a:p>
            <a:pPr rtl="1" eaLnBrk="1" hangingPunct="1">
              <a:spcBef>
                <a:spcPct val="0"/>
              </a:spcBef>
              <a:buClrTx/>
              <a:buFontTx/>
              <a:buNone/>
            </a:pPr>
            <a:endParaRPr lang="en-US" altLang="en-US" sz="2000" b="1">
              <a:solidFill>
                <a:srgbClr val="002060"/>
              </a:solidFill>
            </a:endParaRPr>
          </a:p>
          <a:p>
            <a:pPr algn="ctr" rtl="1" eaLnBrk="1" hangingPunct="1">
              <a:spcBef>
                <a:spcPct val="0"/>
              </a:spcBef>
              <a:buClrTx/>
              <a:buFontTx/>
              <a:buNone/>
            </a:pPr>
            <a:r>
              <a:rPr lang="en-US" altLang="en-US" sz="2400" b="1">
                <a:latin typeface="Gill Sans MT" panose="020B0502020104020203" pitchFamily="34" charset="0"/>
              </a:rPr>
              <a:t>What should you do? </a:t>
            </a:r>
          </a:p>
          <a:p>
            <a:pPr rtl="1" eaLnBrk="1" hangingPunct="1">
              <a:spcBef>
                <a:spcPct val="0"/>
              </a:spcBef>
              <a:buClrTx/>
              <a:buFontTx/>
              <a:buNone/>
            </a:pPr>
            <a:endParaRPr lang="fr-FR" altLang="en-US" sz="2000" b="1">
              <a:solidFill>
                <a:srgbClr val="00206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7" descr="doctor_thinking">
            <a:extLst>
              <a:ext uri="{FF2B5EF4-FFF2-40B4-BE49-F238E27FC236}">
                <a16:creationId xmlns:a16="http://schemas.microsoft.com/office/drawing/2014/main" id="{B3D17096-8FEB-456F-9F7A-EF3D3D3EA6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itre 17">
            <a:extLst>
              <a:ext uri="{FF2B5EF4-FFF2-40B4-BE49-F238E27FC236}">
                <a16:creationId xmlns:a16="http://schemas.microsoft.com/office/drawing/2014/main" id="{E2948D6B-AF20-4356-A4F7-DF3E07FC9CF4}"/>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err="1">
                <a:solidFill>
                  <a:srgbClr val="000066"/>
                </a:solidFill>
                <a:latin typeface="Arial" charset="0"/>
                <a:ea typeface="ＭＳ Ｐゴシック" charset="0"/>
              </a:rPr>
              <a:t>What</a:t>
            </a:r>
            <a:r>
              <a:rPr lang="fr-FR" sz="3500" b="1" dirty="0">
                <a:solidFill>
                  <a:srgbClr val="000066"/>
                </a:solidFill>
                <a:latin typeface="Arial" charset="0"/>
                <a:ea typeface="ＭＳ Ｐゴシック" charset="0"/>
              </a:rPr>
              <a:t> </a:t>
            </a:r>
            <a:r>
              <a:rPr lang="fr-FR" sz="3500" b="1" dirty="0" err="1">
                <a:solidFill>
                  <a:srgbClr val="000066"/>
                </a:solidFill>
                <a:latin typeface="Arial" charset="0"/>
                <a:ea typeface="ＭＳ Ｐゴシック" charset="0"/>
              </a:rPr>
              <a:t>should</a:t>
            </a:r>
            <a:r>
              <a:rPr lang="fr-FR" sz="3500" b="1" dirty="0">
                <a:solidFill>
                  <a:srgbClr val="000066"/>
                </a:solidFill>
                <a:latin typeface="Arial" charset="0"/>
                <a:ea typeface="ＭＳ Ｐゴシック" charset="0"/>
              </a:rPr>
              <a:t> </a:t>
            </a:r>
            <a:r>
              <a:rPr lang="fr-FR" sz="3500" b="1" dirty="0" err="1">
                <a:solidFill>
                  <a:srgbClr val="000066"/>
                </a:solidFill>
                <a:latin typeface="Arial" charset="0"/>
                <a:ea typeface="ＭＳ Ｐゴシック" charset="0"/>
              </a:rPr>
              <a:t>you</a:t>
            </a:r>
            <a:r>
              <a:rPr lang="fr-FR" sz="3500" b="1" dirty="0">
                <a:solidFill>
                  <a:srgbClr val="000066"/>
                </a:solidFill>
                <a:latin typeface="Arial" charset="0"/>
                <a:ea typeface="ＭＳ Ｐゴシック" charset="0"/>
              </a:rPr>
              <a:t> do? </a:t>
            </a:r>
          </a:p>
        </p:txBody>
      </p:sp>
      <p:sp>
        <p:nvSpPr>
          <p:cNvPr id="24580" name="Rectangle à coins arrondis 3">
            <a:extLst>
              <a:ext uri="{FF2B5EF4-FFF2-40B4-BE49-F238E27FC236}">
                <a16:creationId xmlns:a16="http://schemas.microsoft.com/office/drawing/2014/main" id="{4C0DC34F-665D-4CB7-8AC9-A191E76D135E}"/>
              </a:ext>
            </a:extLst>
          </p:cNvPr>
          <p:cNvSpPr>
            <a:spLocks noChangeArrowheads="1"/>
          </p:cNvSpPr>
          <p:nvPr/>
        </p:nvSpPr>
        <p:spPr bwMode="auto">
          <a:xfrm>
            <a:off x="971550" y="1989138"/>
            <a:ext cx="4321175" cy="1944687"/>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en-US" altLang="en-US" sz="2800" b="1">
                <a:solidFill>
                  <a:srgbClr val="002060"/>
                </a:solidFill>
                <a:latin typeface="Gill Sans MT" panose="020B0502020104020203" pitchFamily="34" charset="0"/>
              </a:rPr>
              <a:t>The refrigerator stops functioning</a:t>
            </a:r>
          </a:p>
          <a:p>
            <a:pPr rtl="1" eaLnBrk="1" hangingPunct="1">
              <a:spcBef>
                <a:spcPct val="0"/>
              </a:spcBef>
              <a:buClrTx/>
              <a:buFontTx/>
              <a:buNone/>
            </a:pPr>
            <a:endParaRPr lang="en-US" altLang="en-US" sz="2000" b="1">
              <a:solidFill>
                <a:srgbClr val="002060"/>
              </a:solidFill>
            </a:endParaRPr>
          </a:p>
          <a:p>
            <a:pPr algn="ctr" rtl="1" eaLnBrk="1" hangingPunct="1">
              <a:spcBef>
                <a:spcPct val="0"/>
              </a:spcBef>
              <a:buClrTx/>
              <a:buFontTx/>
              <a:buNone/>
            </a:pPr>
            <a:r>
              <a:rPr lang="en-US" altLang="en-US" sz="2400" b="1">
                <a:latin typeface="Gill Sans MT" panose="020B0502020104020203" pitchFamily="34" charset="0"/>
              </a:rPr>
              <a:t>What should you do? </a:t>
            </a:r>
          </a:p>
          <a:p>
            <a:pPr rtl="1" eaLnBrk="1" hangingPunct="1">
              <a:spcBef>
                <a:spcPct val="0"/>
              </a:spcBef>
              <a:buClrTx/>
              <a:buFontTx/>
              <a:buNone/>
            </a:pPr>
            <a:endParaRPr lang="fr-FR" altLang="en-US" sz="2000" b="1">
              <a:solidFill>
                <a:srgbClr val="00206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5C3B227-2648-4880-8206-B7E04555A98D}"/>
              </a:ext>
            </a:extLst>
          </p:cNvPr>
          <p:cNvSpPr>
            <a:spLocks noGrp="1" noChangeArrowheads="1"/>
          </p:cNvSpPr>
          <p:nvPr>
            <p:ph type="title" idx="4294967295"/>
          </p:nvPr>
        </p:nvSpPr>
        <p:spPr/>
        <p:txBody>
          <a:bodyPr/>
          <a:lstStyle/>
          <a:p>
            <a:pPr>
              <a:defRPr/>
            </a:pPr>
            <a:r>
              <a:rPr lang="en-US">
                <a:solidFill>
                  <a:srgbClr val="002060"/>
                </a:solidFill>
              </a:rPr>
              <a:t>How safe is IPV vaccine?</a:t>
            </a:r>
            <a:endParaRPr lang="en-GB">
              <a:solidFill>
                <a:srgbClr val="002060"/>
              </a:solidFill>
            </a:endParaRPr>
          </a:p>
        </p:txBody>
      </p:sp>
      <p:sp>
        <p:nvSpPr>
          <p:cNvPr id="26627" name="Rectangle 3">
            <a:extLst>
              <a:ext uri="{FF2B5EF4-FFF2-40B4-BE49-F238E27FC236}">
                <a16:creationId xmlns:a16="http://schemas.microsoft.com/office/drawing/2014/main" id="{8F85D8DA-8528-4E86-8015-F1DED1075F80}"/>
              </a:ext>
            </a:extLst>
          </p:cNvPr>
          <p:cNvSpPr>
            <a:spLocks noGrp="1" noChangeArrowheads="1"/>
          </p:cNvSpPr>
          <p:nvPr>
            <p:ph type="body" idx="1"/>
          </p:nvPr>
        </p:nvSpPr>
        <p:spPr>
          <a:xfrm>
            <a:off x="442913" y="1268760"/>
            <a:ext cx="8161337" cy="4611688"/>
          </a:xfrm>
        </p:spPr>
        <p:txBody>
          <a:bodyPr/>
          <a:lstStyle/>
          <a:p>
            <a:r>
              <a:rPr lang="en-US" altLang="en-US" dirty="0"/>
              <a:t>IPV is one of the safest vaccines and is used in all countries worldwide to immunize children</a:t>
            </a:r>
          </a:p>
          <a:p>
            <a:r>
              <a:rPr lang="en-US" altLang="en-US" dirty="0"/>
              <a:t>Infrequently reported side effects: swelling, redness and pain at injection site, fever and discomfort</a:t>
            </a:r>
          </a:p>
          <a:p>
            <a:r>
              <a:rPr lang="en-US" altLang="en-US" dirty="0"/>
              <a:t>IPV may be given with other vaccines in the infant Expanded Programme on Immunization (EPI) schedule without interfering with their effectiveness</a:t>
            </a:r>
          </a:p>
          <a:p>
            <a:r>
              <a:rPr lang="en-US" altLang="en-US" dirty="0"/>
              <a:t>Incidence of Adverse Events does not increase when IPV is given in the same session (either as stand-alone or in combination vaccines)</a:t>
            </a:r>
            <a:endParaRPr lang="fr-FR" altLang="en-US" dirty="0"/>
          </a:p>
        </p:txBody>
      </p:sp>
      <p:sp>
        <p:nvSpPr>
          <p:cNvPr id="26628" name="Rectangle 10">
            <a:extLst>
              <a:ext uri="{FF2B5EF4-FFF2-40B4-BE49-F238E27FC236}">
                <a16:creationId xmlns:a16="http://schemas.microsoft.com/office/drawing/2014/main" id="{13007AB5-365C-4BD6-82DA-415680D745F3}"/>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n-US" sz="2400"/>
          </a:p>
          <a:p>
            <a:pPr rtl="1" eaLnBrk="1" hangingPunct="1">
              <a:spcBef>
                <a:spcPct val="0"/>
              </a:spcBef>
              <a:buClrTx/>
              <a:buFontTx/>
              <a:buNone/>
            </a:pPr>
            <a:endParaRPr lang="en-US" altLang="en-US" sz="2400"/>
          </a:p>
          <a:p>
            <a:pPr rtl="1" eaLnBrk="1" hangingPunct="1">
              <a:spcBef>
                <a:spcPct val="0"/>
              </a:spcBef>
              <a:buClrTx/>
              <a:buFontTx/>
              <a:buNone/>
            </a:pPr>
            <a:r>
              <a:rPr lang="en-US" altLang="en-US" sz="2000" b="1"/>
              <a:t>     </a:t>
            </a:r>
            <a:endParaRPr lang="fr-FR" altLang="en-US" sz="2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D817D86F-62F3-4FD1-8BF0-7401C3F1D2F7}"/>
              </a:ext>
            </a:extLst>
          </p:cNvPr>
          <p:cNvSpPr>
            <a:spLocks noGrp="1" noChangeArrowheads="1"/>
          </p:cNvSpPr>
          <p:nvPr>
            <p:ph type="title" idx="4294967295"/>
          </p:nvPr>
        </p:nvSpPr>
        <p:spPr/>
        <p:txBody>
          <a:bodyPr/>
          <a:lstStyle/>
          <a:p>
            <a:pPr eaLnBrk="1" hangingPunct="1">
              <a:defRPr/>
            </a:pPr>
            <a:r>
              <a:rPr lang="en-GB" dirty="0">
                <a:solidFill>
                  <a:srgbClr val="002060"/>
                </a:solidFill>
                <a:latin typeface="Gill Sans MT" panose="020B0502020104020203" pitchFamily="34" charset="0"/>
                <a:ea typeface="+mj-ea"/>
              </a:rPr>
              <a:t>Key messages </a:t>
            </a:r>
          </a:p>
        </p:txBody>
      </p:sp>
      <p:pic>
        <p:nvPicPr>
          <p:cNvPr id="28675" name="Picture 7" descr="C:\Users\sfellache\Desktop\ammp\doctor1.jpg">
            <a:extLst>
              <a:ext uri="{FF2B5EF4-FFF2-40B4-BE49-F238E27FC236}">
                <a16:creationId xmlns:a16="http://schemas.microsoft.com/office/drawing/2014/main" id="{F8C2CE12-7A43-48F8-ACD1-8EA0D5A1D2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6988"/>
            <a:ext cx="1846262" cy="120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Rectangle 31">
            <a:extLst>
              <a:ext uri="{FF2B5EF4-FFF2-40B4-BE49-F238E27FC236}">
                <a16:creationId xmlns:a16="http://schemas.microsoft.com/office/drawing/2014/main" id="{368BE037-1639-4479-8512-1EA91167D1B6}"/>
              </a:ext>
            </a:extLst>
          </p:cNvPr>
          <p:cNvSpPr>
            <a:spLocks noChangeArrowheads="1"/>
          </p:cNvSpPr>
          <p:nvPr/>
        </p:nvSpPr>
        <p:spPr bwMode="auto">
          <a:xfrm>
            <a:off x="323850" y="1341438"/>
            <a:ext cx="8785225" cy="468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3413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600"/>
              </a:spcBef>
            </a:pPr>
            <a:r>
              <a:rPr lang="en-US" altLang="zh-CN" sz="2400" dirty="0">
                <a:latin typeface="Gill Sans MT" panose="020B0502020104020203" pitchFamily="34" charset="0"/>
                <a:ea typeface="SimSun" panose="02010600030101010101" pitchFamily="2" charset="-122"/>
              </a:rPr>
              <a:t>IPV is a liquid, injectable formulation</a:t>
            </a:r>
          </a:p>
          <a:p>
            <a:pPr>
              <a:spcBef>
                <a:spcPts val="600"/>
              </a:spcBef>
            </a:pPr>
            <a:r>
              <a:rPr lang="en-US" altLang="zh-CN" sz="2400" dirty="0">
                <a:latin typeface="Gill Sans MT" panose="020B0502020104020203" pitchFamily="34" charset="0"/>
                <a:ea typeface="SimSun" panose="02010600030101010101" pitchFamily="2" charset="-122"/>
              </a:rPr>
              <a:t>Vaccine comes in 1, 2, 5 and10 dose vials</a:t>
            </a:r>
          </a:p>
          <a:p>
            <a:pPr>
              <a:spcBef>
                <a:spcPts val="600"/>
              </a:spcBef>
            </a:pPr>
            <a:r>
              <a:rPr lang="en-US" altLang="zh-CN" sz="2400" dirty="0">
                <a:latin typeface="Gill Sans MT" panose="020B0502020104020203" pitchFamily="34" charset="0"/>
                <a:ea typeface="SimSun" panose="02010600030101010101" pitchFamily="2" charset="-122"/>
              </a:rPr>
              <a:t>Injection site soreness and fever are most common reactions</a:t>
            </a:r>
          </a:p>
          <a:p>
            <a:pPr>
              <a:spcBef>
                <a:spcPts val="600"/>
              </a:spcBef>
            </a:pPr>
            <a:r>
              <a:rPr lang="en-US" altLang="zh-CN" sz="2400" dirty="0">
                <a:latin typeface="Gill Sans MT" panose="020B0502020104020203" pitchFamily="34" charset="0"/>
                <a:ea typeface="SimSun" panose="02010600030101010101" pitchFamily="2" charset="-122"/>
              </a:rPr>
              <a:t>Store vaccines between +2⁰C and +8⁰C, never freeze</a:t>
            </a:r>
          </a:p>
          <a:p>
            <a:pPr lvl="1">
              <a:spcBef>
                <a:spcPts val="600"/>
              </a:spcBef>
              <a:buFont typeface="Wingdings" panose="05000000000000000000" pitchFamily="2" charset="2"/>
              <a:buChar char="l"/>
            </a:pPr>
            <a:r>
              <a:rPr lang="en-US" altLang="en-US" sz="2400" dirty="0">
                <a:latin typeface="Gill Sans MT" panose="020B0502020104020203" pitchFamily="34" charset="0"/>
                <a:ea typeface="MS PGothic" panose="020B0600070205080204" pitchFamily="34" charset="-128"/>
              </a:rPr>
              <a:t>“Shake Test” is not effective in determining whether IPV has been frozen</a:t>
            </a:r>
          </a:p>
          <a:p>
            <a:pPr lvl="1">
              <a:spcBef>
                <a:spcPts val="600"/>
              </a:spcBef>
              <a:buFont typeface="Wingdings" panose="05000000000000000000" pitchFamily="2" charset="2"/>
              <a:buChar char="l"/>
            </a:pPr>
            <a:r>
              <a:rPr lang="en-US" altLang="zh-CN" sz="2400">
                <a:latin typeface="Gill Sans MT" panose="020B0502020104020203" pitchFamily="34" charset="0"/>
                <a:ea typeface="SimSun" panose="02010600030101010101" pitchFamily="2" charset="-122"/>
              </a:rPr>
              <a:t>Condition ice packs before using in cold boxes or vaccine carriers</a:t>
            </a:r>
            <a:endParaRPr lang="en-US" altLang="zh-CN" sz="2400" dirty="0">
              <a:latin typeface="Gill Sans MT" panose="020B0502020104020203" pitchFamily="34" charset="0"/>
              <a:ea typeface="SimSun" panose="02010600030101010101" pitchFamily="2" charset="-122"/>
            </a:endParaRPr>
          </a:p>
          <a:p>
            <a:pPr>
              <a:spcBef>
                <a:spcPts val="600"/>
              </a:spcBef>
            </a:pPr>
            <a:r>
              <a:rPr lang="en-US" altLang="zh-CN" sz="2400" dirty="0">
                <a:latin typeface="Gill Sans MT" panose="020B0502020104020203" pitchFamily="34" charset="0"/>
                <a:ea typeface="SimSun" panose="02010600030101010101" pitchFamily="2" charset="-122"/>
              </a:rPr>
              <a:t>Keep vaccines with early expiration dates and VVM at or near discard point in front of the refrigerator and use first</a:t>
            </a:r>
          </a:p>
          <a:p>
            <a:pPr>
              <a:spcBef>
                <a:spcPts val="600"/>
              </a:spcBef>
            </a:pPr>
            <a:r>
              <a:rPr lang="en-US" altLang="zh-CN" sz="2400" dirty="0">
                <a:latin typeface="Gill Sans MT" panose="020B0502020104020203" pitchFamily="34" charset="0"/>
                <a:ea typeface="SimSun" panose="02010600030101010101" pitchFamily="2" charset="-122"/>
              </a:rPr>
              <a:t>Regularly monitor the temperature of the refrigerator</a:t>
            </a:r>
            <a:endParaRPr lang="fr-FR" altLang="en-US" sz="2400" dirty="0">
              <a:solidFill>
                <a:srgbClr val="002060"/>
              </a:solidFill>
              <a:latin typeface="Gill Sans MT" panose="020B0502020104020203"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6" descr="doctor_goodbye">
            <a:extLst>
              <a:ext uri="{FF2B5EF4-FFF2-40B4-BE49-F238E27FC236}">
                <a16:creationId xmlns:a16="http://schemas.microsoft.com/office/drawing/2014/main" id="{4C27E1A8-B02D-43C0-BA4B-E80E0D58F0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re 1">
            <a:extLst>
              <a:ext uri="{FF2B5EF4-FFF2-40B4-BE49-F238E27FC236}">
                <a16:creationId xmlns:a16="http://schemas.microsoft.com/office/drawing/2014/main" id="{AD5BDD50-E7A3-4CDA-9CE3-FA30D88487E1}"/>
              </a:ext>
            </a:extLst>
          </p:cNvPr>
          <p:cNvSpPr>
            <a:spLocks noGrp="1"/>
          </p:cNvSpPr>
          <p:nvPr>
            <p:ph type="title" idx="4294967295"/>
          </p:nvPr>
        </p:nvSpPr>
        <p:spPr/>
        <p:txBody>
          <a:bodyPr/>
          <a:lstStyle/>
          <a:p>
            <a:pPr>
              <a:defRPr/>
            </a:pPr>
            <a:r>
              <a:rPr lang="en-US" sz="3600">
                <a:latin typeface="Gill Sans MT" pitchFamily="34" charset="0"/>
              </a:rPr>
              <a:t>End of module</a:t>
            </a:r>
            <a:endParaRPr lang="fr-FR" sz="3600">
              <a:latin typeface="Gill Sans MT" pitchFamily="34" charset="0"/>
            </a:endParaRPr>
          </a:p>
        </p:txBody>
      </p:sp>
      <p:sp>
        <p:nvSpPr>
          <p:cNvPr id="6" name="Rectangle à coins arrondis 5">
            <a:extLst>
              <a:ext uri="{FF2B5EF4-FFF2-40B4-BE49-F238E27FC236}">
                <a16:creationId xmlns:a16="http://schemas.microsoft.com/office/drawing/2014/main" id="{75BAACA7-2B54-42C4-A20C-5E5DBE4A13A4}"/>
              </a:ext>
            </a:extLst>
          </p:cNvPr>
          <p:cNvSpPr/>
          <p:nvPr/>
        </p:nvSpPr>
        <p:spPr bwMode="auto">
          <a:xfrm>
            <a:off x="3924300" y="1916113"/>
            <a:ext cx="3671888" cy="1512887"/>
          </a:xfrm>
          <a:prstGeom prst="wedgeRoundRectCallout">
            <a:avLst>
              <a:gd name="adj1" fmla="val -74175"/>
              <a:gd name="adj2" fmla="val 248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en-US" sz="2400" b="1">
                <a:solidFill>
                  <a:srgbClr val="000066"/>
                </a:solidFill>
                <a:latin typeface="Gill Sans MT" pitchFamily="34" charset="0"/>
                <a:ea typeface="MS PGothic" pitchFamily="34" charset="-128"/>
              </a:rPr>
              <a:t>Thank you</a:t>
            </a:r>
          </a:p>
          <a:p>
            <a:pPr algn="ctr" rtl="1" eaLnBrk="1" hangingPunct="1">
              <a:defRPr/>
            </a:pPr>
            <a:r>
              <a:rPr lang="en-US" sz="2400" b="1">
                <a:solidFill>
                  <a:srgbClr val="000066"/>
                </a:solidFill>
                <a:latin typeface="Gill Sans MT" pitchFamily="34" charset="0"/>
                <a:ea typeface="MS PGothic" pitchFamily="34" charset="-128"/>
              </a:rPr>
              <a:t>for your attention! </a:t>
            </a:r>
            <a:br>
              <a:rPr lang="en-US" sz="2400" b="1">
                <a:solidFill>
                  <a:srgbClr val="000066"/>
                </a:solidFill>
                <a:latin typeface="Gill Sans MT" pitchFamily="34" charset="0"/>
                <a:ea typeface="MS PGothic" pitchFamily="34" charset="-128"/>
              </a:rPr>
            </a:br>
            <a:endParaRPr lang="en-US" sz="2400" b="1">
              <a:solidFill>
                <a:srgbClr val="000066"/>
              </a:solidFill>
              <a:latin typeface="Gill Sans MT" pitchFamily="34" charset="0"/>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3">
            <a:extLst>
              <a:ext uri="{FF2B5EF4-FFF2-40B4-BE49-F238E27FC236}">
                <a16:creationId xmlns:a16="http://schemas.microsoft.com/office/drawing/2014/main" id="{360FF762-32B9-4DF9-A1D2-EAECBDC83823}"/>
              </a:ext>
            </a:extLst>
          </p:cNvPr>
          <p:cNvSpPr>
            <a:spLocks noGrp="1" noChangeArrowheads="1"/>
          </p:cNvSpPr>
          <p:nvPr>
            <p:ph type="title"/>
          </p:nvPr>
        </p:nvSpPr>
        <p:spPr/>
        <p:txBody>
          <a:bodyPr/>
          <a:lstStyle/>
          <a:p>
            <a:pPr>
              <a:defRPr/>
            </a:pPr>
            <a:r>
              <a:rPr lang="fr-FR" dirty="0">
                <a:ea typeface="ＭＳ Ｐゴシック" charset="0"/>
              </a:rPr>
              <a:t>Learning objectives</a:t>
            </a:r>
          </a:p>
        </p:txBody>
      </p:sp>
      <p:sp>
        <p:nvSpPr>
          <p:cNvPr id="7171" name="Rectangle 14">
            <a:extLst>
              <a:ext uri="{FF2B5EF4-FFF2-40B4-BE49-F238E27FC236}">
                <a16:creationId xmlns:a16="http://schemas.microsoft.com/office/drawing/2014/main" id="{861AA74D-C71F-419B-8C88-523E4DE10557}"/>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n-US">
                <a:latin typeface="Gill Sans MT" panose="020B0502020104020203" pitchFamily="34" charset="0"/>
              </a:rPr>
              <a:t>At the end of the module, the participant will be able to:</a:t>
            </a:r>
          </a:p>
          <a:p>
            <a:pPr lvl="1"/>
            <a:r>
              <a:rPr lang="en-US" altLang="en-US">
                <a:latin typeface="Gill Sans MT" panose="020B0502020104020203" pitchFamily="34" charset="0"/>
                <a:ea typeface="MS PGothic" panose="020B0600070205080204" pitchFamily="34" charset="-128"/>
              </a:rPr>
              <a:t>Describe the main attributes of IPV</a:t>
            </a:r>
          </a:p>
          <a:p>
            <a:pPr lvl="1"/>
            <a:r>
              <a:rPr lang="en-US" altLang="en-US">
                <a:latin typeface="Gill Sans MT" panose="020B0502020104020203" pitchFamily="34" charset="0"/>
                <a:ea typeface="MS PGothic" panose="020B0600070205080204" pitchFamily="34" charset="-128"/>
              </a:rPr>
              <a:t>Describe the correct storage conditions for IPV</a:t>
            </a:r>
            <a:endParaRPr lang="en-GB" altLang="en-US">
              <a:latin typeface="Gill Sans MT" panose="020B0502020104020203" pitchFamily="34" charset="0"/>
              <a:ea typeface="MS PGothic" panose="020B0600070205080204" pitchFamily="34" charset="-128"/>
            </a:endParaRPr>
          </a:p>
          <a:p>
            <a:pPr lvl="1"/>
            <a:endParaRPr lang="en-GB" altLang="en-US">
              <a:latin typeface="Gill Sans MT" panose="020B0502020104020203" pitchFamily="34" charset="0"/>
              <a:ea typeface="MS PGothic" panose="020B0600070205080204" pitchFamily="34" charset="-128"/>
            </a:endParaRPr>
          </a:p>
          <a:p>
            <a:r>
              <a:rPr lang="en-GB" altLang="en-US">
                <a:latin typeface="Gill Sans MT" panose="020B0502020104020203" pitchFamily="34" charset="0"/>
              </a:rPr>
              <a:t>Duration</a:t>
            </a:r>
          </a:p>
          <a:p>
            <a:pPr lvl="1"/>
            <a:r>
              <a:rPr lang="en-GB" altLang="en-US">
                <a:latin typeface="Gill Sans MT" panose="020B0502020104020203" pitchFamily="34" charset="0"/>
                <a:ea typeface="MS PGothic" panose="020B0600070205080204" pitchFamily="34" charset="-128"/>
              </a:rPr>
              <a:t>15 minutes</a:t>
            </a:r>
            <a:endParaRPr lang="en-GB" altLang="ja-JP">
              <a:latin typeface="Gill Sans MT" panose="020B0502020104020203" pitchFamily="34" charset="0"/>
              <a:ea typeface="MS PGothic" panose="020B0600070205080204" pitchFamily="34" charset="-128"/>
            </a:endParaRPr>
          </a:p>
          <a:p>
            <a:pPr lvl="1"/>
            <a:endParaRPr lang="fr-FR" altLang="en-US">
              <a:latin typeface="Gill Sans MT" panose="020B0502020104020203" pitchFamily="34" charset="0"/>
              <a:ea typeface="MS PGothic" panose="020B0600070205080204" pitchFamily="34" charset="-128"/>
            </a:endParaRPr>
          </a:p>
        </p:txBody>
      </p:sp>
      <p:pic>
        <p:nvPicPr>
          <p:cNvPr id="7172" name="Picture 6" descr="C:\Users\sfellache\Desktop\ammp\sandclock.jpg">
            <a:extLst>
              <a:ext uri="{FF2B5EF4-FFF2-40B4-BE49-F238E27FC236}">
                <a16:creationId xmlns:a16="http://schemas.microsoft.com/office/drawing/2014/main" id="{C8FD2F9A-1FC1-4123-BCF1-1A7BC04DE3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429000"/>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7" descr="arrow">
            <a:extLst>
              <a:ext uri="{FF2B5EF4-FFF2-40B4-BE49-F238E27FC236}">
                <a16:creationId xmlns:a16="http://schemas.microsoft.com/office/drawing/2014/main" id="{18392AB8-936F-415F-AF71-2D82229B3E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TextBox 1">
            <a:extLst>
              <a:ext uri="{FF2B5EF4-FFF2-40B4-BE49-F238E27FC236}">
                <a16:creationId xmlns:a16="http://schemas.microsoft.com/office/drawing/2014/main" id="{E433C0BE-C0FB-4407-B6C3-24138D973AAE}"/>
              </a:ext>
            </a:extLst>
          </p:cNvPr>
          <p:cNvSpPr txBox="1">
            <a:spLocks noChangeArrowheads="1"/>
          </p:cNvSpPr>
          <p:nvPr/>
        </p:nvSpPr>
        <p:spPr bwMode="auto">
          <a:xfrm>
            <a:off x="1600200" y="65659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chemeClr val="tx1"/>
              </a:solidFill>
              <a:latin typeface="Limon F3"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5" descr="C:\Users\sfellache\Desktop\ammp\doctor2.jpg">
            <a:extLst>
              <a:ext uri="{FF2B5EF4-FFF2-40B4-BE49-F238E27FC236}">
                <a16:creationId xmlns:a16="http://schemas.microsoft.com/office/drawing/2014/main" id="{6F17ECFE-CED6-4C53-9845-6E3A3C3ECC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11">
            <a:extLst>
              <a:ext uri="{FF2B5EF4-FFF2-40B4-BE49-F238E27FC236}">
                <a16:creationId xmlns:a16="http://schemas.microsoft.com/office/drawing/2014/main" id="{86762DBC-5448-4D4F-A735-61BE4F6CEDB0}"/>
              </a:ext>
            </a:extLst>
          </p:cNvPr>
          <p:cNvGrpSpPr>
            <a:grpSpLocks/>
          </p:cNvGrpSpPr>
          <p:nvPr/>
        </p:nvGrpSpPr>
        <p:grpSpPr bwMode="auto">
          <a:xfrm>
            <a:off x="468313" y="1700213"/>
            <a:ext cx="4535487" cy="1081087"/>
            <a:chOff x="295" y="1071"/>
            <a:chExt cx="2857" cy="681"/>
          </a:xfrm>
        </p:grpSpPr>
        <p:sp>
          <p:nvSpPr>
            <p:cNvPr id="4" name="Rectangle à coins arrondis 3">
              <a:extLst>
                <a:ext uri="{FF2B5EF4-FFF2-40B4-BE49-F238E27FC236}">
                  <a16:creationId xmlns:a16="http://schemas.microsoft.com/office/drawing/2014/main" id="{5710414E-7EC6-4C90-B0E2-26268835560E}"/>
                </a:ext>
              </a:extLst>
            </p:cNvPr>
            <p:cNvSpPr/>
            <p:nvPr/>
          </p:nvSpPr>
          <p:spPr bwMode="auto">
            <a:xfrm>
              <a:off x="566" y="1207"/>
              <a:ext cx="2586" cy="545"/>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p>
              <a:pPr algn="ctr" rtl="1" eaLnBrk="1" hangingPunct="1">
                <a:defRPr/>
              </a:pPr>
              <a:r>
                <a:rPr lang="fr-FR" sz="2000" b="1" dirty="0" err="1">
                  <a:solidFill>
                    <a:srgbClr val="000066"/>
                  </a:solidFill>
                  <a:latin typeface="Gill Sans MT" panose="020B0502020104020203" pitchFamily="34" charset="0"/>
                </a:rPr>
                <a:t>What</a:t>
              </a:r>
              <a:r>
                <a:rPr lang="fr-FR" sz="2000" b="1" dirty="0">
                  <a:solidFill>
                    <a:srgbClr val="000066"/>
                  </a:solidFill>
                  <a:latin typeface="Gill Sans MT" panose="020B0502020104020203" pitchFamily="34" charset="0"/>
                </a:rPr>
                <a:t> </a:t>
              </a:r>
              <a:r>
                <a:rPr lang="fr-FR" sz="2000" b="1" dirty="0" err="1">
                  <a:solidFill>
                    <a:srgbClr val="000066"/>
                  </a:solidFill>
                  <a:latin typeface="Gill Sans MT" panose="020B0502020104020203" pitchFamily="34" charset="0"/>
                </a:rPr>
                <a:t>is</a:t>
              </a:r>
              <a:r>
                <a:rPr lang="fr-FR" sz="2000" b="1" dirty="0">
                  <a:solidFill>
                    <a:srgbClr val="000066"/>
                  </a:solidFill>
                  <a:latin typeface="Gill Sans MT" panose="020B0502020104020203" pitchFamily="34" charset="0"/>
                </a:rPr>
                <a:t> inactivated poliovirus vaccine (IPV)?</a:t>
              </a:r>
            </a:p>
          </p:txBody>
        </p:sp>
        <p:sp>
          <p:nvSpPr>
            <p:cNvPr id="8" name="Ellipse 7">
              <a:extLst>
                <a:ext uri="{FF2B5EF4-FFF2-40B4-BE49-F238E27FC236}">
                  <a16:creationId xmlns:a16="http://schemas.microsoft.com/office/drawing/2014/main" id="{A3E88F42-CBCB-41B2-B692-FADE0104CD7C}"/>
                </a:ext>
              </a:extLst>
            </p:cNvPr>
            <p:cNvSpPr>
              <a:spLocks noChangeArrowheads="1"/>
            </p:cNvSpPr>
            <p:nvPr/>
          </p:nvSpPr>
          <p:spPr bwMode="auto">
            <a:xfrm>
              <a:off x="295" y="107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eaLnBrk="1" hangingPunct="1">
                <a:defRPr/>
              </a:pPr>
              <a:r>
                <a:rPr lang="fr-FR" sz="2400" b="1" dirty="0">
                  <a:solidFill>
                    <a:srgbClr val="FFFFFF"/>
                  </a:solidFill>
                  <a:latin typeface="Gill Sans MT" panose="020B0502020104020203" pitchFamily="34" charset="0"/>
                  <a:ea typeface="+mn-ea"/>
                </a:rPr>
                <a:t>1</a:t>
              </a:r>
            </a:p>
          </p:txBody>
        </p:sp>
      </p:grpSp>
      <p:grpSp>
        <p:nvGrpSpPr>
          <p:cNvPr id="5" name="Group 12">
            <a:extLst>
              <a:ext uri="{FF2B5EF4-FFF2-40B4-BE49-F238E27FC236}">
                <a16:creationId xmlns:a16="http://schemas.microsoft.com/office/drawing/2014/main" id="{B674FE1B-EB46-4658-81F4-3B8F69400EC6}"/>
              </a:ext>
            </a:extLst>
          </p:cNvPr>
          <p:cNvGrpSpPr>
            <a:grpSpLocks/>
          </p:cNvGrpSpPr>
          <p:nvPr/>
        </p:nvGrpSpPr>
        <p:grpSpPr bwMode="auto">
          <a:xfrm>
            <a:off x="461963" y="3759200"/>
            <a:ext cx="4535487" cy="1009650"/>
            <a:chOff x="295" y="1842"/>
            <a:chExt cx="2857" cy="636"/>
          </a:xfrm>
        </p:grpSpPr>
        <p:sp>
          <p:nvSpPr>
            <p:cNvPr id="6" name="Rectangle à coins arrondis 5">
              <a:extLst>
                <a:ext uri="{FF2B5EF4-FFF2-40B4-BE49-F238E27FC236}">
                  <a16:creationId xmlns:a16="http://schemas.microsoft.com/office/drawing/2014/main" id="{C4125040-DEE5-4965-B220-D0E93005BFD8}"/>
                </a:ext>
              </a:extLst>
            </p:cNvPr>
            <p:cNvSpPr/>
            <p:nvPr/>
          </p:nvSpPr>
          <p:spPr bwMode="auto">
            <a:xfrm>
              <a:off x="566" y="1979"/>
              <a:ext cx="2586"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p>
              <a:pPr algn="ctr" rtl="1" eaLnBrk="1" hangingPunct="1">
                <a:defRPr/>
              </a:pPr>
              <a:r>
                <a:rPr lang="en-US" sz="2000" b="1" dirty="0">
                  <a:solidFill>
                    <a:srgbClr val="000066"/>
                  </a:solidFill>
                  <a:latin typeface="Gill Sans MT" pitchFamily="34" charset="0"/>
                  <a:ea typeface="MS PGothic" pitchFamily="34" charset="-128"/>
                </a:rPr>
                <a:t>Where should IPV be stored?</a:t>
              </a:r>
              <a:endParaRPr lang="fr-FR" sz="2000" b="1" dirty="0">
                <a:solidFill>
                  <a:srgbClr val="000066"/>
                </a:solidFill>
                <a:latin typeface="Gill Sans MT" pitchFamily="34" charset="0"/>
                <a:ea typeface="MS PGothic" pitchFamily="34" charset="-128"/>
              </a:endParaRPr>
            </a:p>
          </p:txBody>
        </p:sp>
        <p:sp>
          <p:nvSpPr>
            <p:cNvPr id="9" name="Ellipse 8">
              <a:extLst>
                <a:ext uri="{FF2B5EF4-FFF2-40B4-BE49-F238E27FC236}">
                  <a16:creationId xmlns:a16="http://schemas.microsoft.com/office/drawing/2014/main" id="{77AE0B17-2D78-43FD-A080-A34E7E50197E}"/>
                </a:ext>
              </a:extLst>
            </p:cNvPr>
            <p:cNvSpPr>
              <a:spLocks noChangeArrowheads="1"/>
            </p:cNvSpPr>
            <p:nvPr/>
          </p:nvSpPr>
          <p:spPr bwMode="auto">
            <a:xfrm>
              <a:off x="295" y="184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eaLnBrk="1" hangingPunct="1">
                <a:defRPr/>
              </a:pPr>
              <a:r>
                <a:rPr lang="fr-FR" sz="2400" b="1" dirty="0">
                  <a:solidFill>
                    <a:srgbClr val="FFFFFF"/>
                  </a:solidFill>
                  <a:latin typeface="Gill Sans MT" panose="020B0502020104020203" pitchFamily="34" charset="0"/>
                  <a:ea typeface="+mn-ea"/>
                </a:rPr>
                <a:t>3</a:t>
              </a:r>
            </a:p>
          </p:txBody>
        </p:sp>
      </p:grpSp>
      <p:grpSp>
        <p:nvGrpSpPr>
          <p:cNvPr id="11" name="Group 13">
            <a:extLst>
              <a:ext uri="{FF2B5EF4-FFF2-40B4-BE49-F238E27FC236}">
                <a16:creationId xmlns:a16="http://schemas.microsoft.com/office/drawing/2014/main" id="{717ADA48-8DF0-4FF1-9EA9-4DBC4C3F546A}"/>
              </a:ext>
            </a:extLst>
          </p:cNvPr>
          <p:cNvGrpSpPr>
            <a:grpSpLocks/>
          </p:cNvGrpSpPr>
          <p:nvPr/>
        </p:nvGrpSpPr>
        <p:grpSpPr bwMode="auto">
          <a:xfrm>
            <a:off x="461963" y="4768850"/>
            <a:ext cx="4535487" cy="1008063"/>
            <a:chOff x="295" y="2568"/>
            <a:chExt cx="2857" cy="635"/>
          </a:xfrm>
        </p:grpSpPr>
        <p:sp>
          <p:nvSpPr>
            <p:cNvPr id="7" name="Rectangle à coins arrondis 6">
              <a:extLst>
                <a:ext uri="{FF2B5EF4-FFF2-40B4-BE49-F238E27FC236}">
                  <a16:creationId xmlns:a16="http://schemas.microsoft.com/office/drawing/2014/main" id="{EFB1B856-1188-4F65-906D-764EF6C685E0}"/>
                </a:ext>
              </a:extLst>
            </p:cNvPr>
            <p:cNvSpPr/>
            <p:nvPr/>
          </p:nvSpPr>
          <p:spPr bwMode="auto">
            <a:xfrm>
              <a:off x="566" y="2704"/>
              <a:ext cx="2586"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p>
              <a:pPr algn="ctr" rtl="1" eaLnBrk="1" hangingPunct="1">
                <a:defRPr/>
              </a:pPr>
              <a:r>
                <a:rPr lang="en-US" sz="2000" b="1" dirty="0">
                  <a:solidFill>
                    <a:srgbClr val="000066"/>
                  </a:solidFill>
                  <a:latin typeface="Gill Sans MT" pitchFamily="34" charset="0"/>
                  <a:ea typeface="MS PGothic" pitchFamily="34" charset="-128"/>
                </a:rPr>
                <a:t>How safe is </a:t>
              </a:r>
              <a:r>
                <a:rPr lang="fr-FR" sz="2000" b="1" dirty="0">
                  <a:solidFill>
                    <a:srgbClr val="000066"/>
                  </a:solidFill>
                  <a:latin typeface="Gill Sans MT" pitchFamily="34" charset="0"/>
                  <a:ea typeface="MS PGothic" pitchFamily="34" charset="-128"/>
                </a:rPr>
                <a:t>IPV</a:t>
              </a:r>
              <a:r>
                <a:rPr lang="en-US" sz="2000" b="1" dirty="0">
                  <a:solidFill>
                    <a:srgbClr val="000066"/>
                  </a:solidFill>
                  <a:latin typeface="Gill Sans MT" pitchFamily="34" charset="0"/>
                  <a:ea typeface="MS PGothic" pitchFamily="34" charset="-128"/>
                </a:rPr>
                <a:t>?</a:t>
              </a:r>
              <a:endParaRPr lang="fr-FR" sz="2000" b="1" dirty="0">
                <a:solidFill>
                  <a:srgbClr val="000066"/>
                </a:solidFill>
                <a:latin typeface="Gill Sans MT" pitchFamily="34" charset="0"/>
                <a:ea typeface="MS PGothic" pitchFamily="34" charset="-128"/>
              </a:endParaRPr>
            </a:p>
          </p:txBody>
        </p:sp>
        <p:sp>
          <p:nvSpPr>
            <p:cNvPr id="10" name="Ellipse 9">
              <a:extLst>
                <a:ext uri="{FF2B5EF4-FFF2-40B4-BE49-F238E27FC236}">
                  <a16:creationId xmlns:a16="http://schemas.microsoft.com/office/drawing/2014/main" id="{66C80CB9-A0F8-4403-AC22-92D30DF94311}"/>
                </a:ext>
              </a:extLst>
            </p:cNvPr>
            <p:cNvSpPr>
              <a:spLocks noChangeArrowheads="1"/>
            </p:cNvSpPr>
            <p:nvPr/>
          </p:nvSpPr>
          <p:spPr bwMode="auto">
            <a:xfrm>
              <a:off x="295" y="2568"/>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eaLnBrk="1" hangingPunct="1">
                <a:defRPr/>
              </a:pPr>
              <a:r>
                <a:rPr lang="fr-FR" sz="2400" b="1" dirty="0">
                  <a:solidFill>
                    <a:srgbClr val="FFFFFF"/>
                  </a:solidFill>
                  <a:latin typeface="Gill Sans MT" panose="020B0502020104020203" pitchFamily="34" charset="0"/>
                  <a:ea typeface="+mn-ea"/>
                </a:rPr>
                <a:t>4</a:t>
              </a:r>
            </a:p>
          </p:txBody>
        </p:sp>
      </p:grpSp>
      <p:sp>
        <p:nvSpPr>
          <p:cNvPr id="9222" name="Titre 17">
            <a:extLst>
              <a:ext uri="{FF2B5EF4-FFF2-40B4-BE49-F238E27FC236}">
                <a16:creationId xmlns:a16="http://schemas.microsoft.com/office/drawing/2014/main" id="{96348346-99BE-41CA-A286-31227B5CD3D1}"/>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a:solidFill>
                  <a:srgbClr val="000066"/>
                </a:solidFill>
                <a:latin typeface="Gill Sans MT" panose="020B0502020104020203" pitchFamily="34" charset="0"/>
                <a:ea typeface="ＭＳ Ｐゴシック" charset="0"/>
              </a:rPr>
              <a:t>Key issues</a:t>
            </a:r>
          </a:p>
        </p:txBody>
      </p:sp>
      <p:sp>
        <p:nvSpPr>
          <p:cNvPr id="9223" name="Rectangle 1">
            <a:extLst>
              <a:ext uri="{FF2B5EF4-FFF2-40B4-BE49-F238E27FC236}">
                <a16:creationId xmlns:a16="http://schemas.microsoft.com/office/drawing/2014/main" id="{557F822A-84D3-4098-88B2-4B9BF93F0CAD}"/>
              </a:ext>
            </a:extLst>
          </p:cNvPr>
          <p:cNvSpPr>
            <a:spLocks noChangeArrowheads="1"/>
          </p:cNvSpPr>
          <p:nvPr/>
        </p:nvSpPr>
        <p:spPr bwMode="auto">
          <a:xfrm>
            <a:off x="5003800" y="5592763"/>
            <a:ext cx="249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800" b="1" i="1">
                <a:solidFill>
                  <a:schemeClr val="tx1"/>
                </a:solidFill>
                <a:latin typeface="Limon F3" charset="0"/>
              </a:rPr>
              <a:t> </a:t>
            </a:r>
            <a:endParaRPr lang="en-GB" altLang="en-US" sz="1800" b="1" i="1">
              <a:solidFill>
                <a:schemeClr val="tx1"/>
              </a:solidFill>
              <a:latin typeface="Limon F3" charset="0"/>
            </a:endParaRPr>
          </a:p>
        </p:txBody>
      </p:sp>
      <p:grpSp>
        <p:nvGrpSpPr>
          <p:cNvPr id="12" name="Group 12">
            <a:extLst>
              <a:ext uri="{FF2B5EF4-FFF2-40B4-BE49-F238E27FC236}">
                <a16:creationId xmlns:a16="http://schemas.microsoft.com/office/drawing/2014/main" id="{F1FDA1F8-B2A3-4EEB-97A9-E2858C89C8DD}"/>
              </a:ext>
            </a:extLst>
          </p:cNvPr>
          <p:cNvGrpSpPr>
            <a:grpSpLocks/>
          </p:cNvGrpSpPr>
          <p:nvPr/>
        </p:nvGrpSpPr>
        <p:grpSpPr bwMode="auto">
          <a:xfrm>
            <a:off x="454025" y="2708920"/>
            <a:ext cx="4535488" cy="1009650"/>
            <a:chOff x="295" y="1842"/>
            <a:chExt cx="2857" cy="636"/>
          </a:xfrm>
        </p:grpSpPr>
        <p:sp>
          <p:nvSpPr>
            <p:cNvPr id="16" name="Rectangle à coins arrondis 5">
              <a:extLst>
                <a:ext uri="{FF2B5EF4-FFF2-40B4-BE49-F238E27FC236}">
                  <a16:creationId xmlns:a16="http://schemas.microsoft.com/office/drawing/2014/main" id="{0F605560-89EE-4DD6-B333-91B3F232D78E}"/>
                </a:ext>
              </a:extLst>
            </p:cNvPr>
            <p:cNvSpPr/>
            <p:nvPr/>
          </p:nvSpPr>
          <p:spPr bwMode="auto">
            <a:xfrm>
              <a:off x="566" y="1979"/>
              <a:ext cx="2586"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p>
              <a:pPr algn="ctr" rtl="1" eaLnBrk="1" hangingPunct="1">
                <a:defRPr/>
              </a:pPr>
              <a:r>
                <a:rPr lang="en-US" sz="2000" b="1" dirty="0">
                  <a:solidFill>
                    <a:srgbClr val="000066"/>
                  </a:solidFill>
                  <a:latin typeface="Gill Sans MT" pitchFamily="34" charset="0"/>
                  <a:ea typeface="MS PGothic" pitchFamily="34" charset="-128"/>
                </a:rPr>
                <a:t>At which temperature should IPV be stored?</a:t>
              </a:r>
              <a:endParaRPr lang="fr-FR" sz="2000" b="1" dirty="0">
                <a:solidFill>
                  <a:srgbClr val="000066"/>
                </a:solidFill>
                <a:latin typeface="Gill Sans MT" pitchFamily="34" charset="0"/>
                <a:ea typeface="MS PGothic" pitchFamily="34" charset="-128"/>
              </a:endParaRPr>
            </a:p>
          </p:txBody>
        </p:sp>
        <p:sp>
          <p:nvSpPr>
            <p:cNvPr id="17" name="Ellipse 8">
              <a:extLst>
                <a:ext uri="{FF2B5EF4-FFF2-40B4-BE49-F238E27FC236}">
                  <a16:creationId xmlns:a16="http://schemas.microsoft.com/office/drawing/2014/main" id="{F1B6B274-F5C7-4A73-8D37-7E0600B4BD3B}"/>
                </a:ext>
              </a:extLst>
            </p:cNvPr>
            <p:cNvSpPr>
              <a:spLocks noChangeArrowheads="1"/>
            </p:cNvSpPr>
            <p:nvPr/>
          </p:nvSpPr>
          <p:spPr bwMode="auto">
            <a:xfrm>
              <a:off x="295" y="184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eaLnBrk="1" hangingPunct="1">
                <a:defRPr/>
              </a:pPr>
              <a:r>
                <a:rPr lang="fr-FR" sz="2400" b="1" dirty="0">
                  <a:solidFill>
                    <a:srgbClr val="FFFFFF"/>
                  </a:solidFill>
                  <a:latin typeface="Gill Sans MT" panose="020B0502020104020203" pitchFamily="34" charset="0"/>
                  <a:ea typeface="+mn-ea"/>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a:extLst>
              <a:ext uri="{FF2B5EF4-FFF2-40B4-BE49-F238E27FC236}">
                <a16:creationId xmlns:a16="http://schemas.microsoft.com/office/drawing/2014/main" id="{000DF878-FA57-4BE9-8877-382353EFB588}"/>
              </a:ext>
            </a:extLst>
          </p:cNvPr>
          <p:cNvSpPr>
            <a:spLocks noGrp="1" noChangeArrowheads="1"/>
          </p:cNvSpPr>
          <p:nvPr>
            <p:ph type="body" idx="1"/>
          </p:nvPr>
        </p:nvSpPr>
        <p:spPr>
          <a:xfrm>
            <a:off x="323850" y="1412875"/>
            <a:ext cx="8232775" cy="4752975"/>
          </a:xfrm>
        </p:spPr>
        <p:txBody>
          <a:bodyPr/>
          <a:lstStyle/>
          <a:p>
            <a:pPr>
              <a:spcBef>
                <a:spcPts val="1200"/>
              </a:spcBef>
            </a:pPr>
            <a:r>
              <a:rPr lang="en-US" altLang="en-US" sz="2000" dirty="0"/>
              <a:t>As of early 2020, there are currently 12 forms of IPV vaccine that have been prequalified by WHO, from 6 manufacturers</a:t>
            </a:r>
          </a:p>
          <a:p>
            <a:pPr>
              <a:spcBef>
                <a:spcPts val="1200"/>
              </a:spcBef>
            </a:pPr>
            <a:r>
              <a:rPr lang="en-US" altLang="en-US" sz="2000" dirty="0"/>
              <a:t>All are liquid suspension providing protection against all 3 types of poliovirus</a:t>
            </a:r>
          </a:p>
          <a:p>
            <a:pPr>
              <a:spcBef>
                <a:spcPts val="1200"/>
              </a:spcBef>
            </a:pPr>
            <a:r>
              <a:rPr lang="en-US" altLang="en-US" sz="2000" dirty="0"/>
              <a:t>None require reconstitution</a:t>
            </a:r>
          </a:p>
          <a:p>
            <a:pPr>
              <a:spcBef>
                <a:spcPts val="1200"/>
              </a:spcBef>
            </a:pPr>
            <a:r>
              <a:rPr lang="en-US" altLang="en-US" sz="2000" dirty="0"/>
              <a:t>IPV is available in vials of 1, 2, 5 and10 dose vials</a:t>
            </a:r>
          </a:p>
        </p:txBody>
      </p:sp>
      <p:pic>
        <p:nvPicPr>
          <p:cNvPr id="2" name="Picture 11" descr="http://www.who.int/immunization_standards/vaccine_quality/imovax_polio_sanofi_pasteur_container_image_580.jpg?ua=1">
            <a:extLst>
              <a:ext uri="{FF2B5EF4-FFF2-40B4-BE49-F238E27FC236}">
                <a16:creationId xmlns:a16="http://schemas.microsoft.com/office/drawing/2014/main" id="{B902B6A2-FACD-477F-9D0F-13095A2CECFC}"/>
              </a:ext>
            </a:extLst>
          </p:cNvPr>
          <p:cNvPicPr>
            <a:picLocks noChangeAspect="1" noChangeArrowheads="1"/>
          </p:cNvPicPr>
          <p:nvPr/>
        </p:nvPicPr>
        <p:blipFill>
          <a:blip r:embed="rId3" cstate="print"/>
          <a:srcRect/>
          <a:stretch>
            <a:fillRect/>
          </a:stretch>
        </p:blipFill>
        <p:spPr bwMode="auto">
          <a:xfrm>
            <a:off x="5757307" y="2564904"/>
            <a:ext cx="3291480" cy="145834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242" name="Rectangle 2">
            <a:extLst>
              <a:ext uri="{FF2B5EF4-FFF2-40B4-BE49-F238E27FC236}">
                <a16:creationId xmlns:a16="http://schemas.microsoft.com/office/drawing/2014/main" id="{6B071B0F-DD30-4A21-A2E1-513AB23D177A}"/>
              </a:ext>
            </a:extLst>
          </p:cNvPr>
          <p:cNvSpPr>
            <a:spLocks noGrp="1" noChangeArrowheads="1"/>
          </p:cNvSpPr>
          <p:nvPr>
            <p:ph type="title" idx="4294967295"/>
          </p:nvPr>
        </p:nvSpPr>
        <p:spPr/>
        <p:txBody>
          <a:bodyPr/>
          <a:lstStyle/>
          <a:p>
            <a:pPr>
              <a:defRPr/>
            </a:pPr>
            <a:r>
              <a:rPr lang="en-US">
                <a:solidFill>
                  <a:srgbClr val="002060"/>
                </a:solidFill>
              </a:rPr>
              <a:t>What is the presentation of inactivated poliovirus vaccine (IPV)?</a:t>
            </a:r>
            <a:endParaRPr lang="en-GB">
              <a:solidFill>
                <a:srgbClr val="002060"/>
              </a:solidFill>
            </a:endParaRPr>
          </a:p>
        </p:txBody>
      </p:sp>
      <p:pic>
        <p:nvPicPr>
          <p:cNvPr id="4" name="Picture 3" descr="A close up of a bottle&#10;&#10;Description automatically generated">
            <a:extLst>
              <a:ext uri="{FF2B5EF4-FFF2-40B4-BE49-F238E27FC236}">
                <a16:creationId xmlns:a16="http://schemas.microsoft.com/office/drawing/2014/main" id="{EA354079-5EE7-4A42-AB8B-9D829856A2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0746" y="4149079"/>
            <a:ext cx="1128467" cy="1591931"/>
          </a:xfrm>
          <a:prstGeom prst="rect">
            <a:avLst/>
          </a:prstGeom>
        </p:spPr>
      </p:pic>
      <p:pic>
        <p:nvPicPr>
          <p:cNvPr id="5" name="Picture 4">
            <a:extLst>
              <a:ext uri="{FF2B5EF4-FFF2-40B4-BE49-F238E27FC236}">
                <a16:creationId xmlns:a16="http://schemas.microsoft.com/office/drawing/2014/main" id="{4E126F8F-D2BC-4953-901A-E6D9CA0539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43648" y="4023249"/>
            <a:ext cx="1358513" cy="1811350"/>
          </a:xfrm>
          <a:prstGeom prst="rect">
            <a:avLst/>
          </a:prstGeom>
        </p:spPr>
      </p:pic>
      <p:pic>
        <p:nvPicPr>
          <p:cNvPr id="7" name="Picture 6">
            <a:extLst>
              <a:ext uri="{FF2B5EF4-FFF2-40B4-BE49-F238E27FC236}">
                <a16:creationId xmlns:a16="http://schemas.microsoft.com/office/drawing/2014/main" id="{520F68F5-88F9-46B8-94FB-9873CF4E6FA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64797" y="4197874"/>
            <a:ext cx="739876" cy="1593445"/>
          </a:xfrm>
          <a:prstGeom prst="rect">
            <a:avLst/>
          </a:prstGeom>
        </p:spPr>
      </p:pic>
      <p:pic>
        <p:nvPicPr>
          <p:cNvPr id="13" name="Picture 12" descr="Text&#10;&#10;Description automatically generated">
            <a:extLst>
              <a:ext uri="{FF2B5EF4-FFF2-40B4-BE49-F238E27FC236}">
                <a16:creationId xmlns:a16="http://schemas.microsoft.com/office/drawing/2014/main" id="{85B60A39-D125-4A81-A50C-46A50E22CFF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30206" y="4107805"/>
            <a:ext cx="2303027" cy="1593446"/>
          </a:xfrm>
          <a:prstGeom prst="rect">
            <a:avLst/>
          </a:prstGeom>
        </p:spPr>
      </p:pic>
      <p:pic>
        <p:nvPicPr>
          <p:cNvPr id="15" name="Picture 14">
            <a:extLst>
              <a:ext uri="{FF2B5EF4-FFF2-40B4-BE49-F238E27FC236}">
                <a16:creationId xmlns:a16="http://schemas.microsoft.com/office/drawing/2014/main" id="{38D1ED9B-62EE-4375-A6E8-D559900E4D2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36237" y="4160195"/>
            <a:ext cx="1574916" cy="167440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0">
            <a:extLst>
              <a:ext uri="{FF2B5EF4-FFF2-40B4-BE49-F238E27FC236}">
                <a16:creationId xmlns:a16="http://schemas.microsoft.com/office/drawing/2014/main" id="{3D0CE6ED-4C98-4780-8419-17F1C23E8A4E}"/>
              </a:ext>
            </a:extLst>
          </p:cNvPr>
          <p:cNvSpPr>
            <a:spLocks noChangeArrowheads="1"/>
          </p:cNvSpPr>
          <p:nvPr/>
        </p:nvSpPr>
        <p:spPr bwMode="auto">
          <a:xfrm>
            <a:off x="515938" y="1338263"/>
            <a:ext cx="815975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2088"/>
              </a:spcBef>
            </a:pPr>
            <a:r>
              <a:rPr lang="en-US" altLang="en-US" sz="2400">
                <a:latin typeface="Gill Sans MT" panose="020B0502020104020203" pitchFamily="34" charset="0"/>
              </a:rPr>
              <a:t>IPV has greater susceptibility to heat than many existing heat sensitive vaccines </a:t>
            </a:r>
          </a:p>
          <a:p>
            <a:pPr>
              <a:spcBef>
                <a:spcPts val="2088"/>
              </a:spcBef>
            </a:pPr>
            <a:r>
              <a:rPr lang="en-US" altLang="en-US" sz="2400">
                <a:latin typeface="Gill Sans MT" panose="020B0502020104020203" pitchFamily="34" charset="0"/>
              </a:rPr>
              <a:t>VVM on IPV may change color faster than other vaccines</a:t>
            </a:r>
          </a:p>
          <a:p>
            <a:pPr>
              <a:spcBef>
                <a:spcPts val="2088"/>
              </a:spcBef>
            </a:pPr>
            <a:r>
              <a:rPr lang="en-US" altLang="en-US" sz="2400">
                <a:latin typeface="Gill Sans MT" panose="020B0502020104020203" pitchFamily="34" charset="0"/>
              </a:rPr>
              <a:t>Proper temperature monitoring and stock management is required to avoid wasting IPV vials with VVM reaching the discard point</a:t>
            </a:r>
            <a:endParaRPr lang="en-GB" altLang="en-US" sz="2400">
              <a:latin typeface="Gill Sans MT" panose="020B0502020104020203" pitchFamily="34" charset="0"/>
            </a:endParaRPr>
          </a:p>
          <a:p>
            <a:pPr>
              <a:spcBef>
                <a:spcPts val="2088"/>
              </a:spcBef>
            </a:pPr>
            <a:r>
              <a:rPr lang="en-GB" altLang="en-US" sz="2400">
                <a:latin typeface="Gill Sans MT" panose="020B0502020104020203" pitchFamily="34" charset="0"/>
              </a:rPr>
              <a:t>While the “earliest expiry,  first out” principal usually applies in vaccine stock management, the status of a VVM overrules this, whereby any batch showing a darker VVM should be used sooner, regardless of a later expiry date</a:t>
            </a:r>
            <a:endParaRPr lang="en-US" altLang="en-US" sz="2400">
              <a:latin typeface="Gill Sans MT" panose="020B0502020104020203" pitchFamily="34" charset="0"/>
            </a:endParaRPr>
          </a:p>
          <a:p>
            <a:endParaRPr lang="fr-FR" altLang="en-US">
              <a:latin typeface="Gill Sans MT" panose="020B0502020104020203" pitchFamily="34" charset="0"/>
            </a:endParaRPr>
          </a:p>
        </p:txBody>
      </p:sp>
      <p:sp>
        <p:nvSpPr>
          <p:cNvPr id="8" name="Rectangle 2">
            <a:extLst>
              <a:ext uri="{FF2B5EF4-FFF2-40B4-BE49-F238E27FC236}">
                <a16:creationId xmlns:a16="http://schemas.microsoft.com/office/drawing/2014/main" id="{663DF546-0A1B-48DA-878C-327FBC7D4ABD}"/>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p:spPr>
        <p:txBody>
          <a:bodyPr lIns="0" tIns="0" rIns="0" bIns="0" anchor="ctr"/>
          <a:lstStyle/>
          <a:p>
            <a:pPr algn="ctr" defTabSz="912813">
              <a:defRPr/>
            </a:pPr>
            <a:r>
              <a:rPr lang="en-US" sz="3500" b="1" kern="0" dirty="0">
                <a:solidFill>
                  <a:srgbClr val="002060"/>
                </a:solidFill>
                <a:latin typeface="+mj-lt"/>
                <a:ea typeface="+mj-ea"/>
                <a:cs typeface="+mj-cs"/>
              </a:rPr>
              <a:t>IPV has high heat sensitivity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0">
            <a:extLst>
              <a:ext uri="{FF2B5EF4-FFF2-40B4-BE49-F238E27FC236}">
                <a16:creationId xmlns:a16="http://schemas.microsoft.com/office/drawing/2014/main" id="{AF8E7FC9-BECE-4E8A-BF43-2593AEBDB3DA}"/>
              </a:ext>
            </a:extLst>
          </p:cNvPr>
          <p:cNvSpPr>
            <a:spLocks noChangeArrowheads="1"/>
          </p:cNvSpPr>
          <p:nvPr/>
        </p:nvSpPr>
        <p:spPr bwMode="auto">
          <a:xfrm>
            <a:off x="755650" y="1554163"/>
            <a:ext cx="7585075"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200"/>
              </a:spcBef>
            </a:pPr>
            <a:r>
              <a:rPr lang="en-US" altLang="en-US" sz="2800" b="1">
                <a:latin typeface="Gill Sans MT" panose="020B0502020104020203" pitchFamily="34" charset="0"/>
              </a:rPr>
              <a:t>IPV is freeze sensitive (unlike OPV)</a:t>
            </a:r>
          </a:p>
          <a:p>
            <a:pPr lvl="1"/>
            <a:r>
              <a:rPr lang="en-US" altLang="en-US" sz="2400">
                <a:latin typeface="Gill Sans MT" panose="020B0502020104020203" pitchFamily="34" charset="0"/>
                <a:ea typeface="MS PGothic" panose="020B0600070205080204" pitchFamily="34" charset="-128"/>
              </a:rPr>
              <a:t>the “shake test” is </a:t>
            </a:r>
            <a:r>
              <a:rPr lang="en-US" altLang="en-US" sz="2400" u="sng">
                <a:latin typeface="Gill Sans MT" panose="020B0502020104020203" pitchFamily="34" charset="0"/>
                <a:ea typeface="MS PGothic" panose="020B0600070205080204" pitchFamily="34" charset="-128"/>
              </a:rPr>
              <a:t>not </a:t>
            </a:r>
            <a:r>
              <a:rPr lang="en-US" altLang="en-US" sz="2400">
                <a:latin typeface="Gill Sans MT" panose="020B0502020104020203" pitchFamily="34" charset="0"/>
                <a:ea typeface="MS PGothic" panose="020B0600070205080204" pitchFamily="34" charset="-128"/>
              </a:rPr>
              <a:t>effective in determining whether IPV has been frozen</a:t>
            </a:r>
          </a:p>
          <a:p>
            <a:pPr lvl="1"/>
            <a:r>
              <a:rPr lang="en-US" altLang="en-US" sz="2400">
                <a:latin typeface="Gill Sans MT" panose="020B0502020104020203" pitchFamily="34" charset="0"/>
                <a:ea typeface="MS PGothic" panose="020B0600070205080204" pitchFamily="34" charset="-128"/>
              </a:rPr>
              <a:t>Therefore it is very important that if there is </a:t>
            </a:r>
            <a:r>
              <a:rPr lang="en-US" altLang="en-US" sz="2400" u="sng">
                <a:latin typeface="Gill Sans MT" panose="020B0502020104020203" pitchFamily="34" charset="0"/>
                <a:ea typeface="MS PGothic" panose="020B0600070205080204" pitchFamily="34" charset="-128"/>
              </a:rPr>
              <a:t>any</a:t>
            </a:r>
            <a:r>
              <a:rPr lang="en-US" altLang="en-US" sz="2400">
                <a:latin typeface="Gill Sans MT" panose="020B0502020104020203" pitchFamily="34" charset="0"/>
                <a:ea typeface="MS PGothic" panose="020B0600070205080204" pitchFamily="34" charset="-128"/>
              </a:rPr>
              <a:t> suspicion that IPV has been frozen, the vial </a:t>
            </a:r>
            <a:r>
              <a:rPr lang="en-US" altLang="en-US" sz="2400" u="sng">
                <a:latin typeface="Gill Sans MT" panose="020B0502020104020203" pitchFamily="34" charset="0"/>
                <a:ea typeface="MS PGothic" panose="020B0600070205080204" pitchFamily="34" charset="-128"/>
              </a:rPr>
              <a:t>must</a:t>
            </a:r>
            <a:r>
              <a:rPr lang="en-US" altLang="en-US" sz="2400">
                <a:latin typeface="Gill Sans MT" panose="020B0502020104020203" pitchFamily="34" charset="0"/>
                <a:ea typeface="MS PGothic" panose="020B0600070205080204" pitchFamily="34" charset="-128"/>
              </a:rPr>
              <a:t> be discarded</a:t>
            </a:r>
          </a:p>
          <a:p>
            <a:endParaRPr lang="fr-FR" altLang="en-US">
              <a:latin typeface="Gill Sans MT" panose="020B0502020104020203" pitchFamily="34" charset="0"/>
            </a:endParaRPr>
          </a:p>
        </p:txBody>
      </p:sp>
      <p:sp>
        <p:nvSpPr>
          <p:cNvPr id="8" name="Rectangle 2">
            <a:extLst>
              <a:ext uri="{FF2B5EF4-FFF2-40B4-BE49-F238E27FC236}">
                <a16:creationId xmlns:a16="http://schemas.microsoft.com/office/drawing/2014/main" id="{FC1CBAB9-45F6-46DB-B2D1-34A833F9E290}"/>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p:spPr>
        <p:txBody>
          <a:bodyPr lIns="0" tIns="0" rIns="0" bIns="0" anchor="ctr"/>
          <a:lstStyle/>
          <a:p>
            <a:pPr algn="ctr" defTabSz="912813">
              <a:defRPr/>
            </a:pPr>
            <a:r>
              <a:rPr lang="en-US" sz="3500" b="1" kern="0" dirty="0">
                <a:solidFill>
                  <a:srgbClr val="002060"/>
                </a:solidFill>
                <a:latin typeface="+mj-lt"/>
                <a:ea typeface="+mj-ea"/>
                <a:cs typeface="+mj-cs"/>
              </a:rPr>
              <a:t>IPV is freeze sensitive</a:t>
            </a:r>
          </a:p>
        </p:txBody>
      </p:sp>
      <p:pic>
        <p:nvPicPr>
          <p:cNvPr id="15364" name="Picture 9" descr="2-8C">
            <a:extLst>
              <a:ext uri="{FF2B5EF4-FFF2-40B4-BE49-F238E27FC236}">
                <a16:creationId xmlns:a16="http://schemas.microsoft.com/office/drawing/2014/main" id="{6282AE50-2FDC-41CD-AC0E-27DD419FEF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675" y="4076700"/>
            <a:ext cx="4824413" cy="1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38133958-A70D-4AA0-84BE-A5EC8CFBB5ED}"/>
              </a:ext>
            </a:extLst>
          </p:cNvPr>
          <p:cNvSpPr>
            <a:spLocks noChangeArrowheads="1"/>
          </p:cNvSpPr>
          <p:nvPr/>
        </p:nvSpPr>
        <p:spPr bwMode="auto">
          <a:xfrm>
            <a:off x="4419600" y="1597025"/>
            <a:ext cx="4329113" cy="334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en-US"/>
              <a:t>Store IPV in a refrigerator, between </a:t>
            </a:r>
            <a:r>
              <a:rPr lang="en-US" altLang="en-US"/>
              <a:t>+2</a:t>
            </a:r>
            <a:r>
              <a:rPr lang="en-US" altLang="en-US">
                <a:latin typeface="Calibri" panose="020F0502020204030204" pitchFamily="34" charset="0"/>
              </a:rPr>
              <a:t>⁰</a:t>
            </a:r>
            <a:r>
              <a:rPr lang="en-US" altLang="en-US"/>
              <a:t>C and +8</a:t>
            </a:r>
            <a:r>
              <a:rPr lang="en-US" altLang="en-US">
                <a:latin typeface="Calibri" panose="020F0502020204030204" pitchFamily="34" charset="0"/>
              </a:rPr>
              <a:t>⁰</a:t>
            </a:r>
            <a:r>
              <a:rPr lang="en-US" altLang="en-US"/>
              <a:t>C</a:t>
            </a:r>
          </a:p>
          <a:p>
            <a:r>
              <a:rPr lang="en-US" altLang="en-US"/>
              <a:t>Do not open the door frequently</a:t>
            </a:r>
          </a:p>
          <a:p>
            <a:r>
              <a:rPr lang="en-US" altLang="en-US"/>
              <a:t>Monitor fridge temperature regularly</a:t>
            </a:r>
          </a:p>
          <a:p>
            <a:r>
              <a:rPr lang="en-US" altLang="en-US"/>
              <a:t>Do not put IPV in the freezer </a:t>
            </a:r>
            <a:endParaRPr lang="en-GB" altLang="en-US"/>
          </a:p>
          <a:p>
            <a:endParaRPr lang="fr-FR" altLang="en-US"/>
          </a:p>
        </p:txBody>
      </p:sp>
      <p:sp>
        <p:nvSpPr>
          <p:cNvPr id="17411" name="Rectangle 6">
            <a:extLst>
              <a:ext uri="{FF2B5EF4-FFF2-40B4-BE49-F238E27FC236}">
                <a16:creationId xmlns:a16="http://schemas.microsoft.com/office/drawing/2014/main" id="{4FE82724-5EE7-47EA-809B-C5443E6D65CB}"/>
              </a:ext>
            </a:extLst>
          </p:cNvPr>
          <p:cNvSpPr>
            <a:spLocks noChangeArrowheads="1"/>
          </p:cNvSpPr>
          <p:nvPr/>
        </p:nvSpPr>
        <p:spPr bwMode="auto">
          <a:xfrm>
            <a:off x="7164388" y="3068638"/>
            <a:ext cx="22320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endParaRPr lang="fr-FR" altLang="en-US" sz="1200" b="1"/>
          </a:p>
        </p:txBody>
      </p:sp>
      <p:sp>
        <p:nvSpPr>
          <p:cNvPr id="10244" name="Rectangle 2">
            <a:extLst>
              <a:ext uri="{FF2B5EF4-FFF2-40B4-BE49-F238E27FC236}">
                <a16:creationId xmlns:a16="http://schemas.microsoft.com/office/drawing/2014/main" id="{4B82505A-68EB-4578-87EA-F20AA9E3CE7C}"/>
              </a:ext>
            </a:extLst>
          </p:cNvPr>
          <p:cNvSpPr txBox="1">
            <a:spLocks noChangeArrowheads="1"/>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a:defRPr sz="2500">
                <a:solidFill>
                  <a:srgbClr val="000066"/>
                </a:solidFill>
                <a:latin typeface="Arial" pitchFamily="34" charset="0"/>
                <a:ea typeface="MS PGothic" pitchFamily="34" charset="-128"/>
                <a:cs typeface="Arial" pitchFamily="34" charset="0"/>
              </a:defRPr>
            </a:lvl1pPr>
            <a:lvl2pPr marL="742950" indent="-285750">
              <a:defRPr sz="2100">
                <a:solidFill>
                  <a:srgbClr val="000066"/>
                </a:solidFill>
                <a:latin typeface="Arial" pitchFamily="34" charset="0"/>
                <a:ea typeface="Arial" pitchFamily="34" charset="0"/>
                <a:cs typeface="Arial" pitchFamily="34" charset="0"/>
              </a:defRPr>
            </a:lvl2pPr>
            <a:lvl3pPr marL="1143000" indent="-228600">
              <a:defRPr sz="2100">
                <a:solidFill>
                  <a:srgbClr val="000066"/>
                </a:solidFill>
                <a:latin typeface="Arial Narrow" pitchFamily="34" charset="0"/>
                <a:ea typeface="Arial" pitchFamily="34" charset="0"/>
                <a:cs typeface="Arial" pitchFamily="34" charset="0"/>
              </a:defRPr>
            </a:lvl3pPr>
            <a:lvl4pPr marL="1600200" indent="-228600">
              <a:defRPr sz="2100">
                <a:solidFill>
                  <a:srgbClr val="000066"/>
                </a:solidFill>
                <a:latin typeface="Arial Narrow" pitchFamily="34" charset="0"/>
                <a:ea typeface="Arial" pitchFamily="34" charset="0"/>
                <a:cs typeface="Arial" pitchFamily="34" charset="0"/>
              </a:defRPr>
            </a:lvl4pPr>
            <a:lvl5pPr marL="2057400" indent="-228600">
              <a:defRPr sz="2000">
                <a:solidFill>
                  <a:srgbClr val="000066"/>
                </a:solidFill>
                <a:latin typeface="Arial" pitchFamily="34" charset="0"/>
                <a:ea typeface="Arial" pitchFamily="34" charset="0"/>
                <a:cs typeface="Arial" pitchFamily="34" charset="0"/>
              </a:defRPr>
            </a:lvl5pPr>
            <a:lvl6pPr marL="2514600" indent="-228600" defTabSz="912813" eaLnBrk="0" hangingPunct="0">
              <a:defRPr sz="2000">
                <a:solidFill>
                  <a:srgbClr val="000066"/>
                </a:solidFill>
                <a:latin typeface="Arial" pitchFamily="34" charset="0"/>
                <a:ea typeface="Arial" pitchFamily="34" charset="0"/>
                <a:cs typeface="Arial" pitchFamily="34" charset="0"/>
              </a:defRPr>
            </a:lvl6pPr>
            <a:lvl7pPr marL="2971800" indent="-228600" defTabSz="912813" eaLnBrk="0" hangingPunct="0">
              <a:defRPr sz="2000">
                <a:solidFill>
                  <a:srgbClr val="000066"/>
                </a:solidFill>
                <a:latin typeface="Arial" pitchFamily="34" charset="0"/>
                <a:ea typeface="Arial" pitchFamily="34" charset="0"/>
                <a:cs typeface="Arial" pitchFamily="34" charset="0"/>
              </a:defRPr>
            </a:lvl7pPr>
            <a:lvl8pPr marL="3429000" indent="-228600" defTabSz="912813" eaLnBrk="0" hangingPunct="0">
              <a:defRPr sz="2000">
                <a:solidFill>
                  <a:srgbClr val="000066"/>
                </a:solidFill>
                <a:latin typeface="Arial" pitchFamily="34" charset="0"/>
                <a:ea typeface="Arial" pitchFamily="34" charset="0"/>
                <a:cs typeface="Arial" pitchFamily="34" charset="0"/>
              </a:defRPr>
            </a:lvl8pPr>
            <a:lvl9pPr marL="3886200" indent="-228600" defTabSz="912813" eaLnBrk="0" hangingPunct="0">
              <a:defRPr sz="2000">
                <a:solidFill>
                  <a:srgbClr val="000066"/>
                </a:solidFill>
                <a:latin typeface="Arial" pitchFamily="34" charset="0"/>
                <a:ea typeface="Arial" pitchFamily="34" charset="0"/>
                <a:cs typeface="Arial" pitchFamily="34" charset="0"/>
              </a:defRPr>
            </a:lvl9pPr>
          </a:lstStyle>
          <a:p>
            <a:pPr algn="ctr" defTabSz="912813">
              <a:defRPr/>
            </a:pPr>
            <a:r>
              <a:rPr lang="en-US" sz="3500" b="1" dirty="0">
                <a:solidFill>
                  <a:srgbClr val="002060"/>
                </a:solidFill>
              </a:rPr>
              <a:t>Where do you store the vaccine?</a:t>
            </a:r>
            <a:endParaRPr lang="en-GB" sz="3500" b="1" dirty="0">
              <a:solidFill>
                <a:srgbClr val="002060"/>
              </a:solidFill>
            </a:endParaRPr>
          </a:p>
        </p:txBody>
      </p:sp>
      <p:pic>
        <p:nvPicPr>
          <p:cNvPr id="17413" name="Picture 6">
            <a:extLst>
              <a:ext uri="{FF2B5EF4-FFF2-40B4-BE49-F238E27FC236}">
                <a16:creationId xmlns:a16="http://schemas.microsoft.com/office/drawing/2014/main" id="{6BAC7EA0-0266-44E6-9071-8B3E2FF5A7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687513"/>
            <a:ext cx="3455987" cy="4214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
            <a:extLst>
              <a:ext uri="{FF2B5EF4-FFF2-40B4-BE49-F238E27FC236}">
                <a16:creationId xmlns:a16="http://schemas.microsoft.com/office/drawing/2014/main" id="{33330654-D65F-46A0-B308-B6C4301CEC2D}"/>
              </a:ext>
            </a:extLst>
          </p:cNvPr>
          <p:cNvSpPr>
            <a:spLocks noChangeArrowheads="1"/>
          </p:cNvSpPr>
          <p:nvPr/>
        </p:nvSpPr>
        <p:spPr bwMode="auto">
          <a:xfrm>
            <a:off x="611188" y="1341438"/>
            <a:ext cx="8208962" cy="447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 typeface="Arial" panose="020B0604020202020204" pitchFamily="34" charset="0"/>
              <a:buChar char="•"/>
            </a:pPr>
            <a:r>
              <a:rPr lang="en-US" altLang="en-US" sz="2000"/>
              <a:t>Maintain the cartons in a neat row</a:t>
            </a:r>
          </a:p>
          <a:p>
            <a:pPr eaLnBrk="1" hangingPunct="1">
              <a:spcBef>
                <a:spcPct val="0"/>
              </a:spcBef>
              <a:buClrTx/>
              <a:buFont typeface="Arial" panose="020B0604020202020204" pitchFamily="34" charset="0"/>
              <a:buChar char="•"/>
            </a:pPr>
            <a:r>
              <a:rPr lang="en-US" altLang="en-US" sz="2000"/>
              <a:t>Store similar vaccines in the same area to facilitate easy identification</a:t>
            </a:r>
          </a:p>
          <a:p>
            <a:pPr eaLnBrk="1" hangingPunct="1">
              <a:spcBef>
                <a:spcPct val="0"/>
              </a:spcBef>
              <a:buClrTx/>
              <a:buFont typeface="Arial" panose="020B0604020202020204" pitchFamily="34" charset="0"/>
              <a:buChar char="•"/>
            </a:pPr>
            <a:r>
              <a:rPr lang="en-US" altLang="en-US" sz="2000"/>
              <a:t>Keep ~2 cm of space between rows for circulation of air</a:t>
            </a:r>
          </a:p>
          <a:p>
            <a:pPr eaLnBrk="1" hangingPunct="1">
              <a:spcBef>
                <a:spcPct val="0"/>
              </a:spcBef>
              <a:buClrTx/>
              <a:buFont typeface="Arial" panose="020B0604020202020204" pitchFamily="34" charset="0"/>
              <a:buChar char="•"/>
            </a:pPr>
            <a:r>
              <a:rPr lang="en-US" altLang="en-US" sz="2000"/>
              <a:t>Record the period of time the vaccine stays in storage without being used</a:t>
            </a:r>
          </a:p>
          <a:p>
            <a:pPr eaLnBrk="1" hangingPunct="1">
              <a:spcBef>
                <a:spcPct val="0"/>
              </a:spcBef>
              <a:buClrTx/>
              <a:buFont typeface="Arial" panose="020B0604020202020204" pitchFamily="34" charset="0"/>
              <a:buChar char="•"/>
            </a:pPr>
            <a:r>
              <a:rPr lang="en-US" altLang="en-US" sz="2000"/>
              <a:t>In top-opening refrigerators, store IPV and other freeze-sensitive vaccines on top. </a:t>
            </a:r>
          </a:p>
          <a:p>
            <a:pPr eaLnBrk="1" hangingPunct="1">
              <a:spcBef>
                <a:spcPct val="0"/>
              </a:spcBef>
              <a:buClrTx/>
              <a:buFont typeface="Arial" panose="020B0604020202020204" pitchFamily="34" charset="0"/>
              <a:buChar char="•"/>
            </a:pPr>
            <a:r>
              <a:rPr lang="en-US" altLang="en-US" sz="2000"/>
              <a:t>In front-opening refrigerators store IPV and other freeze-sensitive vaccines on the lower shelves</a:t>
            </a:r>
          </a:p>
          <a:p>
            <a:pPr eaLnBrk="1" hangingPunct="1">
              <a:spcBef>
                <a:spcPct val="0"/>
              </a:spcBef>
              <a:buClrTx/>
              <a:buFont typeface="Arial" panose="020B0604020202020204" pitchFamily="34" charset="0"/>
              <a:buChar char="•"/>
            </a:pPr>
            <a:r>
              <a:rPr lang="en-US" altLang="en-US" sz="2000"/>
              <a:t>For cold boxes and carriers, IPV may be freeze damaged if placed in close contact with icepacks. </a:t>
            </a:r>
          </a:p>
          <a:p>
            <a:pPr eaLnBrk="1" hangingPunct="1">
              <a:spcBef>
                <a:spcPct val="0"/>
              </a:spcBef>
              <a:buClrTx/>
              <a:buFont typeface="Arial" panose="020B0604020202020204" pitchFamily="34" charset="0"/>
              <a:buChar char="•"/>
            </a:pPr>
            <a:r>
              <a:rPr lang="en-US" altLang="en-US" sz="2000"/>
              <a:t>Keep icepacks at room temperature before placing them in the cold boxes and carriers.</a:t>
            </a:r>
            <a:r>
              <a:rPr lang="en-US" altLang="en-US"/>
              <a:t> </a:t>
            </a:r>
          </a:p>
        </p:txBody>
      </p:sp>
      <p:sp>
        <p:nvSpPr>
          <p:cNvPr id="19459" name="Rectangle 2">
            <a:extLst>
              <a:ext uri="{FF2B5EF4-FFF2-40B4-BE49-F238E27FC236}">
                <a16:creationId xmlns:a16="http://schemas.microsoft.com/office/drawing/2014/main" id="{0A7B60D6-4175-4893-A332-A99893149943}"/>
              </a:ext>
            </a:extLst>
          </p:cNvPr>
          <p:cNvSpPr>
            <a:spLocks noChangeArrowheads="1"/>
          </p:cNvSpPr>
          <p:nvPr/>
        </p:nvSpPr>
        <p:spPr bwMode="auto">
          <a:xfrm>
            <a:off x="2339975" y="261938"/>
            <a:ext cx="4029075"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3500" b="1">
                <a:solidFill>
                  <a:srgbClr val="002060"/>
                </a:solidFill>
              </a:rPr>
              <a:t>Storing Principles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1">
            <a:extLst>
              <a:ext uri="{FF2B5EF4-FFF2-40B4-BE49-F238E27FC236}">
                <a16:creationId xmlns:a16="http://schemas.microsoft.com/office/drawing/2014/main" id="{AE96CEE5-16C6-4B1F-807B-54982499A4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6450" y="1484313"/>
            <a:ext cx="4886325" cy="331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31">
            <a:extLst>
              <a:ext uri="{FF2B5EF4-FFF2-40B4-BE49-F238E27FC236}">
                <a16:creationId xmlns:a16="http://schemas.microsoft.com/office/drawing/2014/main" id="{9846E950-4F96-4868-9EC9-5491838C2D6D}"/>
              </a:ext>
            </a:extLst>
          </p:cNvPr>
          <p:cNvSpPr>
            <a:spLocks noGrp="1" noChangeArrowheads="1"/>
          </p:cNvSpPr>
          <p:nvPr>
            <p:ph type="body" idx="1"/>
          </p:nvPr>
        </p:nvSpPr>
        <p:spPr>
          <a:xfrm>
            <a:off x="34925" y="3501008"/>
            <a:ext cx="2449513" cy="1223962"/>
          </a:xfrm>
        </p:spPr>
        <p:txBody>
          <a:bodyPr/>
          <a:lstStyle/>
          <a:p>
            <a:pPr marL="0" indent="0" algn="ctr">
              <a:buFont typeface="Wingdings" panose="05000000000000000000" pitchFamily="2" charset="2"/>
              <a:buNone/>
            </a:pPr>
            <a:r>
              <a:rPr lang="en-US" altLang="en-US" sz="2400" dirty="0">
                <a:solidFill>
                  <a:srgbClr val="002060"/>
                </a:solidFill>
              </a:rPr>
              <a:t>Vaccines with earlier expiration dates and VVM at or near discard point should be kept in front and used first</a:t>
            </a:r>
            <a:endParaRPr lang="fr-FR" altLang="en-US" sz="2400" dirty="0">
              <a:solidFill>
                <a:srgbClr val="002060"/>
              </a:solidFill>
            </a:endParaRPr>
          </a:p>
        </p:txBody>
      </p:sp>
      <p:sp>
        <p:nvSpPr>
          <p:cNvPr id="11268" name="Rectangle 55">
            <a:extLst>
              <a:ext uri="{FF2B5EF4-FFF2-40B4-BE49-F238E27FC236}">
                <a16:creationId xmlns:a16="http://schemas.microsoft.com/office/drawing/2014/main" id="{24FE0B89-280D-4803-B24C-66D50430775A}"/>
              </a:ext>
            </a:extLst>
          </p:cNvPr>
          <p:cNvSpPr>
            <a:spLocks noChangeArrowheads="1"/>
          </p:cNvSpPr>
          <p:nvPr/>
        </p:nvSpPr>
        <p:spPr bwMode="auto">
          <a:xfrm>
            <a:off x="6551613" y="1219200"/>
            <a:ext cx="2592387"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2400">
                <a:latin typeface="Gill Sans MT" panose="020B0502020104020203" pitchFamily="34" charset="0"/>
              </a:rPr>
              <a:t>Vaccines with later expiration dates should be stored in the back</a:t>
            </a:r>
            <a:endParaRPr lang="fr-FR" altLang="en-US" sz="2400">
              <a:latin typeface="Gill Sans MT" panose="020B0502020104020203" pitchFamily="34" charset="0"/>
            </a:endParaRPr>
          </a:p>
        </p:txBody>
      </p:sp>
      <p:sp>
        <p:nvSpPr>
          <p:cNvPr id="14342" name="Rectangle 13">
            <a:extLst>
              <a:ext uri="{FF2B5EF4-FFF2-40B4-BE49-F238E27FC236}">
                <a16:creationId xmlns:a16="http://schemas.microsoft.com/office/drawing/2014/main" id="{10798278-5921-40BF-9657-4B123A1A5A4F}"/>
              </a:ext>
            </a:extLst>
          </p:cNvPr>
          <p:cNvSpPr>
            <a:spLocks noGrp="1" noChangeArrowheads="1"/>
          </p:cNvSpPr>
          <p:nvPr>
            <p:ph type="title"/>
          </p:nvPr>
        </p:nvSpPr>
        <p:spPr/>
        <p:txBody>
          <a:bodyPr/>
          <a:lstStyle/>
          <a:p>
            <a:pPr rtl="1">
              <a:defRPr/>
            </a:pPr>
            <a:r>
              <a:rPr lang="en-US">
                <a:ea typeface="ＭＳ Ｐゴシック" charset="0"/>
              </a:rPr>
              <a:t>Which vaccine should be stored in front?</a:t>
            </a:r>
          </a:p>
        </p:txBody>
      </p:sp>
      <p:sp>
        <p:nvSpPr>
          <p:cNvPr id="4" name="Right Arrow 3">
            <a:extLst>
              <a:ext uri="{FF2B5EF4-FFF2-40B4-BE49-F238E27FC236}">
                <a16:creationId xmlns:a16="http://schemas.microsoft.com/office/drawing/2014/main" id="{1226D481-7E11-417B-8B39-7E88D3396EBF}"/>
              </a:ext>
            </a:extLst>
          </p:cNvPr>
          <p:cNvSpPr>
            <a:spLocks noChangeArrowheads="1"/>
          </p:cNvSpPr>
          <p:nvPr/>
        </p:nvSpPr>
        <p:spPr bwMode="auto">
          <a:xfrm rot="-10189546">
            <a:off x="6075363" y="2343150"/>
            <a:ext cx="1852612" cy="887413"/>
          </a:xfrm>
          <a:prstGeom prst="rightArrow">
            <a:avLst>
              <a:gd name="adj1" fmla="val 26481"/>
              <a:gd name="adj2" fmla="val 41521"/>
            </a:avLst>
          </a:prstGeom>
          <a:solidFill>
            <a:srgbClr val="FF0000"/>
          </a:solidFill>
          <a:ln>
            <a:noFill/>
          </a:ln>
          <a:effectLst>
            <a:outerShdw blurRad="50800" dist="38100" dir="2700000" algn="tl" rotWithShape="0">
              <a:srgbClr val="808080">
                <a:alpha val="39998"/>
              </a:srgbClr>
            </a:outerShdw>
          </a:effectLst>
        </p:spPr>
        <p:txBody>
          <a:bodyPr>
            <a:spAutoFit/>
          </a:bodyPr>
          <a:lstStyle/>
          <a:p>
            <a:pPr defTabSz="1042988" eaLnBrk="1" hangingPunct="1">
              <a:spcBef>
                <a:spcPct val="50000"/>
              </a:spcBef>
              <a:defRPr/>
            </a:pPr>
            <a:endParaRPr lang="en-US" sz="3900" b="1">
              <a:solidFill>
                <a:srgbClr val="000066"/>
              </a:solidFill>
              <a:latin typeface="Arial" pitchFamily="34" charset="0"/>
            </a:endParaRPr>
          </a:p>
        </p:txBody>
      </p:sp>
      <p:sp>
        <p:nvSpPr>
          <p:cNvPr id="5" name="Oval 4">
            <a:extLst>
              <a:ext uri="{FF2B5EF4-FFF2-40B4-BE49-F238E27FC236}">
                <a16:creationId xmlns:a16="http://schemas.microsoft.com/office/drawing/2014/main" id="{AB519717-BA51-43A9-A5FB-67D6883ABCD2}"/>
              </a:ext>
            </a:extLst>
          </p:cNvPr>
          <p:cNvSpPr>
            <a:spLocks noChangeArrowheads="1"/>
          </p:cNvSpPr>
          <p:nvPr/>
        </p:nvSpPr>
        <p:spPr bwMode="auto">
          <a:xfrm rot="21212407">
            <a:off x="5454650" y="2052638"/>
            <a:ext cx="912813" cy="390525"/>
          </a:xfrm>
          <a:prstGeom prst="ellipse">
            <a:avLst/>
          </a:prstGeom>
          <a:noFill/>
          <a:ln w="19050">
            <a:solidFill>
              <a:srgbClr val="FF0000"/>
            </a:solidFill>
            <a:round/>
            <a:headEnd/>
            <a:tailEnd/>
          </a:ln>
          <a:effectLst/>
        </p:spPr>
        <p:txBody>
          <a:bodyPr>
            <a:spAutoFit/>
          </a:bodyPr>
          <a:lstStyle/>
          <a:p>
            <a:pPr defTabSz="1042988" eaLnBrk="1" hangingPunct="1">
              <a:spcBef>
                <a:spcPct val="50000"/>
              </a:spcBef>
              <a:defRPr/>
            </a:pPr>
            <a:endParaRPr lang="en-US" sz="3900" b="1">
              <a:solidFill>
                <a:srgbClr val="000066"/>
              </a:solidFill>
              <a:latin typeface="Arial" pitchFamily="34" charset="0"/>
            </a:endParaRPr>
          </a:p>
        </p:txBody>
      </p:sp>
      <p:sp>
        <p:nvSpPr>
          <p:cNvPr id="11" name="Oval 10">
            <a:extLst>
              <a:ext uri="{FF2B5EF4-FFF2-40B4-BE49-F238E27FC236}">
                <a16:creationId xmlns:a16="http://schemas.microsoft.com/office/drawing/2014/main" id="{09DC4E64-7886-450E-B5FA-585885E5FE80}"/>
              </a:ext>
            </a:extLst>
          </p:cNvPr>
          <p:cNvSpPr>
            <a:spLocks noChangeArrowheads="1"/>
          </p:cNvSpPr>
          <p:nvPr/>
        </p:nvSpPr>
        <p:spPr bwMode="auto">
          <a:xfrm rot="21212407">
            <a:off x="2417763" y="2844800"/>
            <a:ext cx="911225" cy="390525"/>
          </a:xfrm>
          <a:prstGeom prst="ellipse">
            <a:avLst/>
          </a:prstGeom>
          <a:noFill/>
          <a:ln w="19050">
            <a:solidFill>
              <a:srgbClr val="FF0000"/>
            </a:solidFill>
            <a:round/>
            <a:headEnd/>
            <a:tailEnd/>
          </a:ln>
          <a:effectLst/>
        </p:spPr>
        <p:txBody>
          <a:bodyPr>
            <a:spAutoFit/>
          </a:bodyPr>
          <a:lstStyle/>
          <a:p>
            <a:pPr defTabSz="1042988" eaLnBrk="1" hangingPunct="1">
              <a:spcBef>
                <a:spcPct val="50000"/>
              </a:spcBef>
              <a:defRPr/>
            </a:pPr>
            <a:endParaRPr lang="en-US" sz="3900" b="1">
              <a:solidFill>
                <a:srgbClr val="000066"/>
              </a:solidFill>
              <a:latin typeface="Arial" pitchFamily="34" charset="0"/>
            </a:endParaRPr>
          </a:p>
        </p:txBody>
      </p:sp>
      <p:sp>
        <p:nvSpPr>
          <p:cNvPr id="12" name="Right Arrow 11">
            <a:extLst>
              <a:ext uri="{FF2B5EF4-FFF2-40B4-BE49-F238E27FC236}">
                <a16:creationId xmlns:a16="http://schemas.microsoft.com/office/drawing/2014/main" id="{6AA499FA-88BD-4546-AF50-D72AA60B3129}"/>
              </a:ext>
            </a:extLst>
          </p:cNvPr>
          <p:cNvSpPr>
            <a:spLocks noChangeArrowheads="1"/>
          </p:cNvSpPr>
          <p:nvPr/>
        </p:nvSpPr>
        <p:spPr bwMode="auto">
          <a:xfrm rot="-2825797">
            <a:off x="2118519" y="3944144"/>
            <a:ext cx="1852612" cy="889000"/>
          </a:xfrm>
          <a:prstGeom prst="rightArrow">
            <a:avLst>
              <a:gd name="adj1" fmla="val 26481"/>
              <a:gd name="adj2" fmla="val 41524"/>
            </a:avLst>
          </a:prstGeom>
          <a:solidFill>
            <a:srgbClr val="FF0000"/>
          </a:solidFill>
          <a:ln>
            <a:noFill/>
          </a:ln>
          <a:effectLst>
            <a:outerShdw blurRad="50800" dist="38100" dir="2700000" algn="tl" rotWithShape="0">
              <a:srgbClr val="808080">
                <a:alpha val="39998"/>
              </a:srgbClr>
            </a:outerShdw>
          </a:effectLst>
        </p:spPr>
        <p:txBody>
          <a:bodyPr>
            <a:spAutoFit/>
          </a:bodyPr>
          <a:lstStyle/>
          <a:p>
            <a:pPr defTabSz="1042988" eaLnBrk="1" hangingPunct="1">
              <a:spcBef>
                <a:spcPct val="50000"/>
              </a:spcBef>
              <a:defRPr/>
            </a:pPr>
            <a:endParaRPr lang="en-US" sz="3900" b="1">
              <a:solidFill>
                <a:srgbClr val="000066"/>
              </a:solidFill>
              <a:latin typeface="Arial" pitchFamily="34" charset="0"/>
            </a:endParaRPr>
          </a:p>
        </p:txBody>
      </p:sp>
      <p:sp>
        <p:nvSpPr>
          <p:cNvPr id="2" name="TextBox 1">
            <a:extLst>
              <a:ext uri="{FF2B5EF4-FFF2-40B4-BE49-F238E27FC236}">
                <a16:creationId xmlns:a16="http://schemas.microsoft.com/office/drawing/2014/main" id="{77F8F3F5-EA8A-45DE-B4EB-9496C26FC650}"/>
              </a:ext>
            </a:extLst>
          </p:cNvPr>
          <p:cNvSpPr txBox="1"/>
          <p:nvPr/>
        </p:nvSpPr>
        <p:spPr>
          <a:xfrm>
            <a:off x="3186113" y="4848225"/>
            <a:ext cx="5849937" cy="954088"/>
          </a:xfrm>
          <a:prstGeom prst="rect">
            <a:avLst/>
          </a:prstGeom>
          <a:solidFill>
            <a:schemeClr val="accent1">
              <a:lumMod val="60000"/>
              <a:lumOff val="40000"/>
            </a:schemeClr>
          </a:solidFill>
        </p:spPr>
        <p:txBody>
          <a:bodyPr>
            <a:spAutoFit/>
          </a:bodyPr>
          <a:lstStyle/>
          <a:p>
            <a:pPr eaLnBrk="1" hangingPunct="1">
              <a:defRPr/>
            </a:pPr>
            <a:r>
              <a:rPr lang="en-US" sz="2800" b="1" dirty="0">
                <a:solidFill>
                  <a:srgbClr val="FF0000"/>
                </a:solidFill>
                <a:latin typeface="Gill Sans MT" panose="020B0502020104020203" pitchFamily="34" charset="0"/>
              </a:rPr>
              <a:t>Earliest Expiry First Out (EEFO) </a:t>
            </a:r>
          </a:p>
          <a:p>
            <a:pPr algn="ctr" eaLnBrk="1" hangingPunct="1">
              <a:defRPr/>
            </a:pPr>
            <a:r>
              <a:rPr lang="en-US" sz="2800" b="1" dirty="0">
                <a:solidFill>
                  <a:srgbClr val="FF0000"/>
                </a:solidFill>
                <a:latin typeface="Gill Sans MT" panose="020B0502020104020203" pitchFamily="34" charset="0"/>
              </a:rPr>
              <a:t>Principle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26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268" grpId="0"/>
      <p:bldP spid="4" grpId="0" animBg="1"/>
      <p:bldP spid="5" grpId="0" animBg="1"/>
      <p:bldP spid="11" grpId="0" animBg="1"/>
      <p:bldP spid="12" grpId="0" animBg="1"/>
    </p:bldLst>
  </p:timing>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D94011DA4FE764F8F5E147AB07330B6" ma:contentTypeVersion="10" ma:contentTypeDescription="Create a new document." ma:contentTypeScope="" ma:versionID="af1cf94c1532317287d0abc1ef2c45fc">
  <xsd:schema xmlns:xsd="http://www.w3.org/2001/XMLSchema" xmlns:xs="http://www.w3.org/2001/XMLSchema" xmlns:p="http://schemas.microsoft.com/office/2006/metadata/properties" xmlns:ns3="0e5d193c-dd20-477e-88be-eb8e5692ac0b" targetNamespace="http://schemas.microsoft.com/office/2006/metadata/properties" ma:root="true" ma:fieldsID="104c59b4da32bc065f3bc4ec3c549682" ns3:_="">
    <xsd:import namespace="0e5d193c-dd20-477e-88be-eb8e5692ac0b"/>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ServiceOCR"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5d193c-dd20-477e-88be-eb8e5692ac0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59CD128-BBC1-4910-BE5F-0C324D7B19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e5d193c-dd20-477e-88be-eb8e5692ac0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36BC5B5-2499-479E-9010-71DCD49574EC}">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0e5d193c-dd20-477e-88be-eb8e5692ac0b"/>
    <ds:schemaRef ds:uri="http://purl.org/dc/dcmitype/"/>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27B35597-CF26-454F-9D57-EB9015F7F55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40496</TotalTime>
  <Words>1973</Words>
  <Application>Microsoft Office PowerPoint</Application>
  <PresentationFormat>On-screen Show (4:3)</PresentationFormat>
  <Paragraphs>202</Paragraphs>
  <Slides>14</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Arial Narrow</vt:lpstr>
      <vt:lpstr>Calibri</vt:lpstr>
      <vt:lpstr>Gill Sans MT</vt:lpstr>
      <vt:lpstr>Limon F3</vt:lpstr>
      <vt:lpstr>Wingdings</vt:lpstr>
      <vt:lpstr>PPTtemplate</vt:lpstr>
      <vt:lpstr>PowerPoint Presentation</vt:lpstr>
      <vt:lpstr>Learning objectives</vt:lpstr>
      <vt:lpstr>PowerPoint Presentation</vt:lpstr>
      <vt:lpstr>What is the presentation of inactivated poliovirus vaccine (IPV)?</vt:lpstr>
      <vt:lpstr>PowerPoint Presentation</vt:lpstr>
      <vt:lpstr>PowerPoint Presentation</vt:lpstr>
      <vt:lpstr>PowerPoint Presentation</vt:lpstr>
      <vt:lpstr>PowerPoint Presentation</vt:lpstr>
      <vt:lpstr>Which vaccine should be stored in front?</vt:lpstr>
      <vt:lpstr>PowerPoint Presentation</vt:lpstr>
      <vt:lpstr>PowerPoint Presentation</vt:lpstr>
      <vt:lpstr>How safe is IPV vaccine?</vt:lpstr>
      <vt:lpstr>Key messages </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IPV Vaccine attributes and storage</dc:title>
  <dc:creator>RANIM</dc:creator>
  <cp:lastModifiedBy>RAMIREZ GONZALEZ, Alejandro</cp:lastModifiedBy>
  <cp:revision>854</cp:revision>
  <cp:lastPrinted>2014-07-04T11:34:58Z</cp:lastPrinted>
  <dcterms:created xsi:type="dcterms:W3CDTF">2012-01-26T15:16:34Z</dcterms:created>
  <dcterms:modified xsi:type="dcterms:W3CDTF">2022-06-16T10:07:17Z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0x0101004D94011DA4FE764F8F5E147AB07330B6</vt:lpwstr>
  </property>
</Properties>
</file>