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4"/>
  </p:sldMasterIdLst>
  <p:notesMasterIdLst>
    <p:notesMasterId r:id="rId29"/>
  </p:notesMasterIdLst>
  <p:handoutMasterIdLst>
    <p:handoutMasterId r:id="rId30"/>
  </p:handoutMasterIdLst>
  <p:sldIdLst>
    <p:sldId id="336" r:id="rId5"/>
    <p:sldId id="279" r:id="rId6"/>
    <p:sldId id="282" r:id="rId7"/>
    <p:sldId id="343" r:id="rId8"/>
    <p:sldId id="315" r:id="rId9"/>
    <p:sldId id="367" r:id="rId10"/>
    <p:sldId id="368" r:id="rId11"/>
    <p:sldId id="369" r:id="rId12"/>
    <p:sldId id="370" r:id="rId13"/>
    <p:sldId id="371" r:id="rId14"/>
    <p:sldId id="350" r:id="rId15"/>
    <p:sldId id="351" r:id="rId16"/>
    <p:sldId id="361" r:id="rId17"/>
    <p:sldId id="372" r:id="rId18"/>
    <p:sldId id="357" r:id="rId19"/>
    <p:sldId id="344" r:id="rId20"/>
    <p:sldId id="352" r:id="rId21"/>
    <p:sldId id="360" r:id="rId22"/>
    <p:sldId id="365" r:id="rId23"/>
    <p:sldId id="347" r:id="rId24"/>
    <p:sldId id="353" r:id="rId25"/>
    <p:sldId id="348" r:id="rId26"/>
    <p:sldId id="332" r:id="rId27"/>
    <p:sldId id="334" r:id="rId28"/>
  </p:sldIdLst>
  <p:sldSz cx="9144000" cy="6858000" type="screen4x3"/>
  <p:notesSz cx="7010400" cy="92964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GM" lastIdx="9" clrIdx="0">
    <p:extLst>
      <p:ext uri="{19B8F6BF-5375-455C-9EA6-DF929625EA0E}">
        <p15:presenceInfo xmlns:p15="http://schemas.microsoft.com/office/powerpoint/2012/main" userId="0b969f44a77387f9" providerId="Windows Live"/>
      </p:ext>
    </p:extLst>
  </p:cmAuthor>
  <p:cmAuthor id="2" name="RAMIREZ GONZALEZ, Alejandro" initials="RGA" lastIdx="23" clrIdx="1">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892" autoAdjust="0"/>
  </p:normalViewPr>
  <p:slideViewPr>
    <p:cSldViewPr>
      <p:cViewPr varScale="1">
        <p:scale>
          <a:sx n="66" d="100"/>
          <a:sy n="66" d="100"/>
        </p:scale>
        <p:origin x="970"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2394"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f85759c6-dd51-4b10-afc6-8161062f0dd8" providerId="ADAL" clId="{D6F6A840-7DCD-4348-93F4-E6E13B83E318}"/>
    <pc:docChg chg="custSel modSld">
      <pc:chgData name="RAMIREZ GONZALEZ, Alejandro" userId="f85759c6-dd51-4b10-afc6-8161062f0dd8" providerId="ADAL" clId="{D6F6A840-7DCD-4348-93F4-E6E13B83E318}" dt="2022-06-16T10:14:43.931" v="11" actId="20577"/>
      <pc:docMkLst>
        <pc:docMk/>
      </pc:docMkLst>
      <pc:sldChg chg="delCm">
        <pc:chgData name="RAMIREZ GONZALEZ, Alejandro" userId="f85759c6-dd51-4b10-afc6-8161062f0dd8" providerId="ADAL" clId="{D6F6A840-7DCD-4348-93F4-E6E13B83E318}" dt="2022-06-16T10:13:27.307" v="2" actId="1592"/>
        <pc:sldMkLst>
          <pc:docMk/>
          <pc:sldMk cId="0" sldId="315"/>
        </pc:sldMkLst>
      </pc:sldChg>
      <pc:sldChg chg="modSp mod delCm">
        <pc:chgData name="RAMIREZ GONZALEZ, Alejandro" userId="f85759c6-dd51-4b10-afc6-8161062f0dd8" providerId="ADAL" clId="{D6F6A840-7DCD-4348-93F4-E6E13B83E318}" dt="2022-06-16T10:14:15.716" v="7" actId="20577"/>
        <pc:sldMkLst>
          <pc:docMk/>
          <pc:sldMk cId="1684319873" sldId="351"/>
        </pc:sldMkLst>
        <pc:spChg chg="mod">
          <ac:chgData name="RAMIREZ GONZALEZ, Alejandro" userId="f85759c6-dd51-4b10-afc6-8161062f0dd8" providerId="ADAL" clId="{D6F6A840-7DCD-4348-93F4-E6E13B83E318}" dt="2022-06-16T10:14:15.716" v="7" actId="20577"/>
          <ac:spMkLst>
            <pc:docMk/>
            <pc:sldMk cId="1684319873" sldId="351"/>
            <ac:spMk id="5" creationId="{00000000-0000-0000-0000-000000000000}"/>
          </ac:spMkLst>
        </pc:spChg>
      </pc:sldChg>
      <pc:sldChg chg="modSp mod delCm">
        <pc:chgData name="RAMIREZ GONZALEZ, Alejandro" userId="f85759c6-dd51-4b10-afc6-8161062f0dd8" providerId="ADAL" clId="{D6F6A840-7DCD-4348-93F4-E6E13B83E318}" dt="2022-06-16T10:14:43.931" v="11" actId="20577"/>
        <pc:sldMkLst>
          <pc:docMk/>
          <pc:sldMk cId="1418520491" sldId="372"/>
        </pc:sldMkLst>
        <pc:spChg chg="mod">
          <ac:chgData name="RAMIREZ GONZALEZ, Alejandro" userId="f85759c6-dd51-4b10-afc6-8161062f0dd8" providerId="ADAL" clId="{D6F6A840-7DCD-4348-93F4-E6E13B83E318}" dt="2022-06-16T10:14:43.931" v="11" actId="20577"/>
          <ac:spMkLst>
            <pc:docMk/>
            <pc:sldMk cId="1418520491" sldId="372"/>
            <ac:spMk id="7" creationId="{00000000-0000-0000-0000-000000000000}"/>
          </ac:spMkLst>
        </pc:spChg>
      </pc:sldChg>
    </pc:docChg>
  </pc:docChgLst>
  <pc:docChgLst>
    <pc:chgData name="RAMIREZ GONZALEZ, Alejandro" userId="f85759c6-dd51-4b10-afc6-8161062f0dd8" providerId="ADAL" clId="{92A1092C-CFB5-4838-824A-78A9BE8597E4}"/>
    <pc:docChg chg="modSld">
      <pc:chgData name="RAMIREZ GONZALEZ, Alejandro" userId="f85759c6-dd51-4b10-afc6-8161062f0dd8" providerId="ADAL" clId="{92A1092C-CFB5-4838-824A-78A9BE8597E4}" dt="2020-12-13T08:46:29.649" v="12"/>
      <pc:docMkLst>
        <pc:docMk/>
      </pc:docMkLst>
      <pc:sldChg chg="addCm modCm">
        <pc:chgData name="RAMIREZ GONZALEZ, Alejandro" userId="f85759c6-dd51-4b10-afc6-8161062f0dd8" providerId="ADAL" clId="{92A1092C-CFB5-4838-824A-78A9BE8597E4}" dt="2020-12-13T08:44:58.936" v="8"/>
        <pc:sldMkLst>
          <pc:docMk/>
          <pc:sldMk cId="0" sldId="315"/>
        </pc:sldMkLst>
      </pc:sldChg>
      <pc:sldChg chg="addCm modCm">
        <pc:chgData name="RAMIREZ GONZALEZ, Alejandro" userId="f85759c6-dd51-4b10-afc6-8161062f0dd8" providerId="ADAL" clId="{92A1092C-CFB5-4838-824A-78A9BE8597E4}" dt="2020-12-13T08:45:57.594" v="11"/>
        <pc:sldMkLst>
          <pc:docMk/>
          <pc:sldMk cId="1684319873" sldId="351"/>
        </pc:sldMkLst>
      </pc:sldChg>
      <pc:sldChg chg="addCm">
        <pc:chgData name="RAMIREZ GONZALEZ, Alejandro" userId="f85759c6-dd51-4b10-afc6-8161062f0dd8" providerId="ADAL" clId="{92A1092C-CFB5-4838-824A-78A9BE8597E4}" dt="2020-12-13T08:46:29.649" v="12"/>
        <pc:sldMkLst>
          <pc:docMk/>
          <pc:sldMk cId="1418520491" sldId="37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defTabSz="906545">
              <a:defRPr sz="1200">
                <a:latin typeface="Arial" pitchFamily="34" charset="0"/>
              </a:defRPr>
            </a:lvl1pPr>
          </a:lstStyle>
          <a:p>
            <a:pPr>
              <a:defRPr/>
            </a:pPr>
            <a:endParaRPr lang="en-US" altLang="en-US"/>
          </a:p>
        </p:txBody>
      </p:sp>
      <p:sp>
        <p:nvSpPr>
          <p:cNvPr id="28675" name="Rectangle 3"/>
          <p:cNvSpPr>
            <a:spLocks noGrp="1" noChangeArrowheads="1"/>
          </p:cNvSpPr>
          <p:nvPr>
            <p:ph type="dt" sz="quarter" idx="1"/>
          </p:nvPr>
        </p:nvSpPr>
        <p:spPr bwMode="auto">
          <a:xfrm>
            <a:off x="3969878"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algn="r" defTabSz="906545">
              <a:defRPr sz="1200">
                <a:latin typeface="Arial" pitchFamily="34" charset="0"/>
              </a:defRPr>
            </a:lvl1pPr>
          </a:lstStyle>
          <a:p>
            <a:pPr>
              <a:defRPr/>
            </a:pPr>
            <a:endParaRPr lang="en-US" altLang="en-US"/>
          </a:p>
        </p:txBody>
      </p:sp>
      <p:sp>
        <p:nvSpPr>
          <p:cNvPr id="28676" name="Rectangle 4"/>
          <p:cNvSpPr>
            <a:spLocks noGrp="1" noChangeArrowheads="1"/>
          </p:cNvSpPr>
          <p:nvPr>
            <p:ph type="ftr" sz="quarter" idx="2"/>
          </p:nvPr>
        </p:nvSpPr>
        <p:spPr bwMode="auto">
          <a:xfrm>
            <a:off x="1"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defTabSz="906545">
              <a:defRPr sz="1200">
                <a:latin typeface="Arial" pitchFamily="34"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969878"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algn="r" defTabSz="906545">
              <a:defRPr sz="1200">
                <a:latin typeface="Arial" pitchFamily="34" charset="0"/>
              </a:defRPr>
            </a:lvl1pPr>
          </a:lstStyle>
          <a:p>
            <a:pPr>
              <a:defRPr/>
            </a:pPr>
            <a:fld id="{8FA843A4-CCF9-42D3-BB80-893F03ADBFAB}" type="slidenum">
              <a:rPr lang="en-US" altLang="en-US"/>
              <a:pPr>
                <a:defRPr/>
              </a:pPr>
              <a:t>‹#›</a:t>
            </a:fld>
            <a:endParaRPr lang="en-US" altLang="en-US"/>
          </a:p>
        </p:txBody>
      </p:sp>
    </p:spTree>
    <p:extLst>
      <p:ext uri="{BB962C8B-B14F-4D97-AF65-F5344CB8AC3E}">
        <p14:creationId xmlns:p14="http://schemas.microsoft.com/office/powerpoint/2010/main" val="886387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defTabSz="906545">
              <a:defRPr sz="1200">
                <a:latin typeface="Arial" pitchFamily="34" charset="0"/>
              </a:defRPr>
            </a:lvl1pPr>
          </a:lstStyle>
          <a:p>
            <a:pPr>
              <a:defRPr/>
            </a:pPr>
            <a:endParaRPr lang="fr-FR" altLang="en-US"/>
          </a:p>
        </p:txBody>
      </p:sp>
      <p:sp>
        <p:nvSpPr>
          <p:cNvPr id="8195" name="Rectangle 3"/>
          <p:cNvSpPr>
            <a:spLocks noGrp="1" noChangeArrowheads="1"/>
          </p:cNvSpPr>
          <p:nvPr>
            <p:ph type="dt" idx="1"/>
          </p:nvPr>
        </p:nvSpPr>
        <p:spPr bwMode="auto">
          <a:xfrm>
            <a:off x="3969878" y="0"/>
            <a:ext cx="3038944" cy="464503"/>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lvl1pPr algn="r" defTabSz="906545">
              <a:defRPr sz="1200">
                <a:latin typeface="Arial" pitchFamily="34" charset="0"/>
              </a:defRPr>
            </a:lvl1pPr>
          </a:lstStyle>
          <a:p>
            <a:pPr>
              <a:defRPr/>
            </a:pPr>
            <a:endParaRPr lang="fr-FR" altLang="en-US"/>
          </a:p>
        </p:txBody>
      </p:sp>
      <p:sp>
        <p:nvSpPr>
          <p:cNvPr id="28676"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702145" y="4415156"/>
            <a:ext cx="5606110" cy="4183697"/>
          </a:xfrm>
          <a:prstGeom prst="rect">
            <a:avLst/>
          </a:prstGeom>
          <a:noFill/>
          <a:ln w="9525">
            <a:noFill/>
            <a:miter lim="800000"/>
            <a:headEnd/>
            <a:tailEnd/>
          </a:ln>
        </p:spPr>
        <p:txBody>
          <a:bodyPr vert="horz" wrap="square" lIns="90720" tIns="45359" rIns="90720" bIns="4535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1"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defTabSz="906545">
              <a:defRPr sz="1200">
                <a:latin typeface="Arial" pitchFamily="34" charset="0"/>
              </a:defRPr>
            </a:lvl1pPr>
          </a:lstStyle>
          <a:p>
            <a:pPr>
              <a:defRPr/>
            </a:pPr>
            <a:endParaRPr lang="fr-FR" altLang="en-US"/>
          </a:p>
        </p:txBody>
      </p:sp>
      <p:sp>
        <p:nvSpPr>
          <p:cNvPr id="8199" name="Rectangle 7"/>
          <p:cNvSpPr>
            <a:spLocks noGrp="1" noChangeArrowheads="1"/>
          </p:cNvSpPr>
          <p:nvPr>
            <p:ph type="sldNum" sz="quarter" idx="5"/>
          </p:nvPr>
        </p:nvSpPr>
        <p:spPr bwMode="auto">
          <a:xfrm>
            <a:off x="3969878" y="8830312"/>
            <a:ext cx="3038944" cy="464503"/>
          </a:xfrm>
          <a:prstGeom prst="rect">
            <a:avLst/>
          </a:prstGeom>
          <a:noFill/>
          <a:ln w="9525">
            <a:noFill/>
            <a:miter lim="800000"/>
            <a:headEnd/>
            <a:tailEnd/>
          </a:ln>
        </p:spPr>
        <p:txBody>
          <a:bodyPr vert="horz" wrap="square" lIns="90720" tIns="45359" rIns="90720" bIns="45359" numCol="1" anchor="b" anchorCtr="0" compatLnSpc="1">
            <a:prstTxWarp prst="textNoShape">
              <a:avLst/>
            </a:prstTxWarp>
          </a:bodyPr>
          <a:lstStyle>
            <a:lvl1pPr algn="r" defTabSz="906545">
              <a:defRPr sz="1200">
                <a:latin typeface="Arial" pitchFamily="34" charset="0"/>
              </a:defRPr>
            </a:lvl1pPr>
          </a:lstStyle>
          <a:p>
            <a:pPr>
              <a:defRPr/>
            </a:pPr>
            <a:fld id="{243242F7-845A-4D47-819B-2C635B0CAF7B}" type="slidenum">
              <a:rPr lang="en-GB" altLang="en-US"/>
              <a:pPr>
                <a:defRPr/>
              </a:pPr>
              <a:t>‹#›</a:t>
            </a:fld>
            <a:endParaRPr lang="en-GB" altLang="en-US"/>
          </a:p>
        </p:txBody>
      </p:sp>
    </p:spTree>
    <p:extLst>
      <p:ext uri="{BB962C8B-B14F-4D97-AF65-F5344CB8AC3E}">
        <p14:creationId xmlns:p14="http://schemas.microsoft.com/office/powerpoint/2010/main" val="26197551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545" eaLnBrk="0" hangingPunct="0">
              <a:defRPr>
                <a:solidFill>
                  <a:schemeClr val="tx1"/>
                </a:solidFill>
                <a:latin typeface="Limon F3" charset="0"/>
                <a:ea typeface="MS PGothic" pitchFamily="34" charset="-128"/>
              </a:defRPr>
            </a:lvl1pPr>
            <a:lvl2pPr marL="740424" indent="-284778" defTabSz="906545" eaLnBrk="0" hangingPunct="0">
              <a:defRPr>
                <a:solidFill>
                  <a:schemeClr val="tx1"/>
                </a:solidFill>
                <a:latin typeface="Limon F3" charset="0"/>
                <a:ea typeface="MS PGothic" pitchFamily="34" charset="-128"/>
              </a:defRPr>
            </a:lvl2pPr>
            <a:lvl3pPr marL="1139114" indent="-227823" defTabSz="906545" eaLnBrk="0" hangingPunct="0">
              <a:defRPr>
                <a:solidFill>
                  <a:schemeClr val="tx1"/>
                </a:solidFill>
                <a:latin typeface="Limon F3" charset="0"/>
                <a:ea typeface="MS PGothic" pitchFamily="34" charset="-128"/>
              </a:defRPr>
            </a:lvl3pPr>
            <a:lvl4pPr marL="1594759" indent="-227823" defTabSz="906545" eaLnBrk="0" hangingPunct="0">
              <a:defRPr>
                <a:solidFill>
                  <a:schemeClr val="tx1"/>
                </a:solidFill>
                <a:latin typeface="Limon F3" charset="0"/>
                <a:ea typeface="MS PGothic" pitchFamily="34" charset="-128"/>
              </a:defRPr>
            </a:lvl4pPr>
            <a:lvl5pPr marL="2050405" indent="-227823" defTabSz="906545" eaLnBrk="0" hangingPunct="0">
              <a:defRPr>
                <a:solidFill>
                  <a:schemeClr val="tx1"/>
                </a:solidFill>
                <a:latin typeface="Limon F3" charset="0"/>
                <a:ea typeface="MS PGothic" pitchFamily="34" charset="-128"/>
              </a:defRPr>
            </a:lvl5pPr>
            <a:lvl6pPr marL="2506050" indent="-227823" defTabSz="906545" eaLnBrk="0" fontAlgn="base" hangingPunct="0">
              <a:spcBef>
                <a:spcPct val="0"/>
              </a:spcBef>
              <a:spcAft>
                <a:spcPct val="0"/>
              </a:spcAft>
              <a:defRPr>
                <a:solidFill>
                  <a:schemeClr val="tx1"/>
                </a:solidFill>
                <a:latin typeface="Limon F3" charset="0"/>
                <a:ea typeface="MS PGothic" pitchFamily="34" charset="-128"/>
              </a:defRPr>
            </a:lvl6pPr>
            <a:lvl7pPr marL="2961696" indent="-227823" defTabSz="906545" eaLnBrk="0" fontAlgn="base" hangingPunct="0">
              <a:spcBef>
                <a:spcPct val="0"/>
              </a:spcBef>
              <a:spcAft>
                <a:spcPct val="0"/>
              </a:spcAft>
              <a:defRPr>
                <a:solidFill>
                  <a:schemeClr val="tx1"/>
                </a:solidFill>
                <a:latin typeface="Limon F3" charset="0"/>
                <a:ea typeface="MS PGothic" pitchFamily="34" charset="-128"/>
              </a:defRPr>
            </a:lvl7pPr>
            <a:lvl8pPr marL="3417341" indent="-227823" defTabSz="906545" eaLnBrk="0" fontAlgn="base" hangingPunct="0">
              <a:spcBef>
                <a:spcPct val="0"/>
              </a:spcBef>
              <a:spcAft>
                <a:spcPct val="0"/>
              </a:spcAft>
              <a:defRPr>
                <a:solidFill>
                  <a:schemeClr val="tx1"/>
                </a:solidFill>
                <a:latin typeface="Limon F3" charset="0"/>
                <a:ea typeface="MS PGothic" pitchFamily="34" charset="-128"/>
              </a:defRPr>
            </a:lvl8pPr>
            <a:lvl9pPr marL="3872987" indent="-227823" defTabSz="906545"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C9D5E290-4B3A-4EDC-8906-2F498BDA9117}" type="slidenum">
              <a:rPr lang="en-GB" altLang="en-US" smtClean="0">
                <a:latin typeface="Arial" pitchFamily="34" charset="0"/>
              </a:rPr>
              <a:pPr eaLnBrk="1" hangingPunct="1"/>
              <a:t>1</a:t>
            </a:fld>
            <a:endParaRPr lang="en-GB"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pPr eaLnBrk="1" hangingPunct="1"/>
            <a:endParaRPr lang="en-GB" altLang="en-US" sz="1200" dirty="0">
              <a:latin typeface="Arial" panose="020B0604020202020204" pitchFamily="34" charset="0"/>
              <a:cs typeface="Arial" panose="020B0604020202020204" pitchFamily="34" charset="0"/>
            </a:endParaRPr>
          </a:p>
          <a:p>
            <a:pPr eaLnBrk="1" hangingPunct="1"/>
            <a:r>
              <a:rPr lang="en-GB" altLang="en-US" sz="1200" dirty="0">
                <a:latin typeface="Arial" panose="020B0604020202020204" pitchFamily="34" charset="0"/>
                <a:cs typeface="Arial" panose="020B0604020202020204" pitchFamily="34" charset="0"/>
              </a:rPr>
              <a:t>Make sure the caregiver has understood your key messages</a:t>
            </a:r>
          </a:p>
          <a:p>
            <a:pPr lvl="1" eaLnBrk="1" hangingPunct="1"/>
            <a:r>
              <a:rPr lang="en-GB" altLang="en-US" sz="1200" dirty="0">
                <a:latin typeface="Arial" panose="020B0604020202020204" pitchFamily="34" charset="0"/>
                <a:cs typeface="Arial" panose="020B0604020202020204" pitchFamily="34" charset="0"/>
              </a:rPr>
              <a:t>Explain and check for understanding – ask questions to find out if the caregiver understood you.</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endParaRPr lang="en-US" altLang="en-US" b="1"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sz="1200" b="0" dirty="0">
                <a:solidFill>
                  <a:srgbClr val="000066"/>
                </a:solidFill>
                <a:latin typeface="Gill Sans MT" panose="020B0502020104020203" pitchFamily="34" charset="0"/>
              </a:rPr>
              <a:t>Health Workers need to be prepared to educate parents/caregivers about:</a:t>
            </a:r>
            <a:endParaRPr lang="en-US" sz="1200" b="0" dirty="0">
              <a:solidFill>
                <a:srgbClr val="000066"/>
              </a:solidFill>
              <a:latin typeface="Gill Sans MT" panose="020B0502020104020203" pitchFamily="34" charset="0"/>
            </a:endParaRPr>
          </a:p>
          <a:p>
            <a:pPr marL="171450" indent="-171450" eaLnBrk="1" hangingPunct="1">
              <a:buFont typeface="Arial" panose="020B0604020202020204" pitchFamily="34" charset="0"/>
              <a:buChar char="•"/>
            </a:pPr>
            <a:r>
              <a:rPr lang="en-US" altLang="en-US" sz="1200" dirty="0">
                <a:latin typeface="Gill Sans MT" panose="020B0502020104020203" pitchFamily="34" charset="0"/>
              </a:rPr>
              <a:t>Benefits of IPV</a:t>
            </a:r>
          </a:p>
          <a:p>
            <a:pPr marL="171450" indent="-171450" eaLnBrk="1" hangingPunct="1">
              <a:buFont typeface="Arial" panose="020B0604020202020204" pitchFamily="34" charset="0"/>
              <a:buChar char="•"/>
            </a:pPr>
            <a:r>
              <a:rPr lang="en-US" altLang="en-US" sz="1200" dirty="0">
                <a:latin typeface="Gill Sans MT" panose="020B0502020104020203" pitchFamily="34" charset="0"/>
              </a:rPr>
              <a:t>Safety of IPV</a:t>
            </a:r>
            <a:endParaRPr lang="en-US" altLang="en-US" sz="1600" dirty="0">
              <a:latin typeface="Gill Sans MT" panose="020B0502020104020203" pitchFamily="34" charset="0"/>
            </a:endParaRPr>
          </a:p>
          <a:p>
            <a:pPr marL="171450" indent="-171450" eaLnBrk="1" hangingPunct="1">
              <a:buFont typeface="Arial" panose="020B0604020202020204" pitchFamily="34" charset="0"/>
              <a:buChar char="•"/>
            </a:pPr>
            <a:r>
              <a:rPr lang="en-US" altLang="en-US" sz="1200" dirty="0">
                <a:latin typeface="Gill Sans MT" panose="020B0502020104020203" pitchFamily="34" charset="0"/>
              </a:rPr>
              <a:t>Benefits of multiple injections</a:t>
            </a:r>
          </a:p>
          <a:p>
            <a:pPr marL="171450" indent="-171450" eaLnBrk="1" hangingPunct="1">
              <a:buFont typeface="Arial" panose="020B0604020202020204" pitchFamily="34" charset="0"/>
              <a:buChar char="•"/>
            </a:pPr>
            <a:r>
              <a:rPr lang="en-US" altLang="en-US" sz="1200" dirty="0">
                <a:latin typeface="Gill Sans MT" panose="020B0502020104020203" pitchFamily="34" charset="0"/>
              </a:rPr>
              <a:t>Safety of multiple injections</a:t>
            </a:r>
          </a:p>
          <a:p>
            <a:pPr marL="171450" indent="-171450" eaLnBrk="1" hangingPunct="1">
              <a:buFont typeface="Arial" panose="020B0604020202020204" pitchFamily="34" charset="0"/>
              <a:buChar char="•"/>
            </a:pPr>
            <a:r>
              <a:rPr lang="en-US" altLang="en-US" sz="1200" dirty="0">
                <a:latin typeface="Gill Sans MT" panose="020B0502020104020203" pitchFamily="34" charset="0"/>
              </a:rPr>
              <a:t>Questions about pain from multiple injections</a:t>
            </a:r>
          </a:p>
          <a:p>
            <a:pPr marL="171450" indent="-171450" eaLnBrk="1" hangingPunct="1">
              <a:buFont typeface="Arial" panose="020B0604020202020204" pitchFamily="34" charset="0"/>
              <a:buChar char="•"/>
            </a:pPr>
            <a:r>
              <a:rPr lang="en-US" altLang="en-US" sz="1200" dirty="0">
                <a:latin typeface="Gill Sans MT" panose="020B0502020104020203" pitchFamily="34" charset="0"/>
              </a:rPr>
              <a:t>Importance of returning for the second dose of IPV</a:t>
            </a: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Facilitator:</a:t>
            </a:r>
          </a:p>
          <a:p>
            <a:endParaRPr lang="en-US" altLang="en-US" b="1" dirty="0">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Countries will introduce two doses of IPV to their routine immunization schedule.  </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IPV will protect against the type 2 poliovirus.  It will also boost immunity to types 1 and 3.</a:t>
            </a:r>
            <a:endParaRPr lang="en-US" sz="1200" kern="1200" dirty="0">
              <a:solidFill>
                <a:schemeClr val="tx1"/>
              </a:solidFill>
              <a:effectLst/>
              <a:latin typeface="Arial" panose="020B0604020202020204" pitchFamily="34" charset="0"/>
              <a:ea typeface="MS PGothic" pitchFamily="34" charset="-128"/>
              <a:cs typeface="Arial" panose="020B0604020202020204" pitchFamily="34" charset="0"/>
            </a:endParaRPr>
          </a:p>
          <a:p>
            <a:endParaRPr lang="en-US" altLang="en-US" b="1" dirty="0">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Until polio is eradicated globally, OPV is still the main preventative measure against polio.  </a:t>
            </a:r>
          </a:p>
          <a:p>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Two doses of IPV are recommended in addition to OPV but they do not </a:t>
            </a:r>
            <a:r>
              <a:rPr lang="en-GB" sz="1200" u="sng" kern="1200" dirty="0">
                <a:solidFill>
                  <a:schemeClr val="tx1"/>
                </a:solidFill>
                <a:effectLst/>
                <a:latin typeface="Arial" panose="020B0604020202020204" pitchFamily="34" charset="0"/>
                <a:ea typeface="MS PGothic" pitchFamily="34" charset="-128"/>
                <a:cs typeface="Arial" panose="020B0604020202020204" pitchFamily="34" charset="0"/>
              </a:rPr>
              <a:t>replace </a:t>
            </a:r>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OPV.</a:t>
            </a:r>
          </a:p>
          <a:p>
            <a:endParaRPr lang="en-GB" sz="1200" kern="1200" dirty="0">
              <a:solidFill>
                <a:schemeClr val="tx1"/>
              </a:solidFill>
              <a:effectLst/>
              <a:latin typeface="Arial" panose="020B0604020202020204" pitchFamily="34" charset="0"/>
              <a:ea typeface="MS PGothic" pitchFamily="34" charset="-128"/>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dirty="0">
                <a:latin typeface="Arial" panose="020B0604020202020204" pitchFamily="34" charset="0"/>
                <a:cs typeface="Arial" panose="020B0604020202020204" pitchFamily="34" charset="0"/>
              </a:rPr>
              <a:t>Combining these vaccines protects children even more and gives them the benefit of both vaccines.</a:t>
            </a:r>
          </a:p>
          <a:p>
            <a:endParaRPr lang="en-GB" sz="1200" kern="1200" dirty="0">
              <a:solidFill>
                <a:schemeClr val="tx1"/>
              </a:solidFill>
              <a:effectLst/>
              <a:latin typeface="Arial" pitchFamily="34" charset="0"/>
              <a:ea typeface="MS PGothic" pitchFamily="34" charset="-128"/>
              <a:cs typeface="MS PGothic" pitchFamily="34" charset="-128"/>
            </a:endParaRPr>
          </a:p>
          <a:p>
            <a:endParaRPr lang="en-GB" altLang="en-US" sz="1200" b="1" kern="1200" dirty="0">
              <a:solidFill>
                <a:schemeClr val="tx1"/>
              </a:solidFill>
              <a:effectLst/>
              <a:latin typeface="Arial" pitchFamily="34" charset="0"/>
              <a:ea typeface="MS PGothic" pitchFamily="34" charset="-128"/>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12</a:t>
            </a:fld>
            <a:endParaRPr lang="en-GB" altLang="en-US">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This slide gives an example of how health workers can explain the</a:t>
            </a:r>
            <a:r>
              <a:rPr lang="en-US" altLang="en-US" b="1" baseline="0" dirty="0"/>
              <a:t> benefits of IPV to </a:t>
            </a:r>
            <a:r>
              <a:rPr lang="en-US" altLang="en-US" b="1" dirty="0"/>
              <a:t>parents or caregivers. </a:t>
            </a:r>
          </a:p>
          <a:p>
            <a:endParaRPr lang="en-US" altLang="en-US" b="1" dirty="0"/>
          </a:p>
          <a:p>
            <a:pPr marL="0" indent="0" eaLnBrk="1" hangingPunct="1">
              <a:buNone/>
            </a:pPr>
            <a:r>
              <a:rPr lang="en-US" altLang="en-US" sz="1200" b="1" i="1" dirty="0">
                <a:latin typeface="Gill Sans MT" panose="020B0502020104020203" pitchFamily="34" charset="0"/>
              </a:rPr>
              <a:t>Health workers can tell parents and caregivers:</a:t>
            </a:r>
          </a:p>
          <a:p>
            <a:pPr marL="0" indent="0" eaLnBrk="1" hangingPunct="1">
              <a:buNone/>
            </a:pPr>
            <a:r>
              <a:rPr lang="en-US" altLang="en-US" sz="1200" dirty="0">
                <a:latin typeface="Gill Sans MT" panose="020B0502020104020203" pitchFamily="34" charset="0"/>
              </a:rPr>
              <a:t>“Combining IPV and OPV provides strong protection against polio.  The additional two doses of IPV will help protect your children against polio disease even more – and will give your child the benefits of both vaccines.</a:t>
            </a:r>
          </a:p>
          <a:p>
            <a:pPr marL="0" indent="0" eaLnBrk="1" hangingPunct="1">
              <a:buNone/>
            </a:pPr>
            <a:r>
              <a:rPr lang="en-US" altLang="en-US" sz="1200" dirty="0">
                <a:latin typeface="Gill Sans MT" panose="020B0502020104020203" pitchFamily="34" charset="0"/>
              </a:rPr>
              <a:t>Using both vaccines together provides the best form of protection from polio – it protects your child and helps protect our community.”</a:t>
            </a:r>
          </a:p>
          <a:p>
            <a:pPr marL="0" indent="0" eaLnBrk="1" hangingPunct="1">
              <a:buNone/>
            </a:pPr>
            <a:endParaRPr lang="en-US" altLang="en-US" sz="1200" dirty="0">
              <a:latin typeface="Gill Sans MT" panose="020B05020201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sz="1200" b="1" dirty="0">
                <a:latin typeface="Gill Sans MT" panose="020B0502020104020203" pitchFamily="34" charset="0"/>
              </a:rPr>
              <a:t>Emphasize</a:t>
            </a:r>
            <a:r>
              <a:rPr lang="en-US" altLang="en-US" sz="1200" b="1" baseline="0" dirty="0">
                <a:latin typeface="Gill Sans MT" panose="020B0502020104020203" pitchFamily="34" charset="0"/>
              </a:rPr>
              <a:t> the importance of returning for the second dose of IPV.</a:t>
            </a:r>
            <a:endParaRPr lang="en-US" altLang="en-US" sz="1200" b="1" dirty="0">
              <a:latin typeface="Gill Sans MT" panose="020B0502020104020203" pitchFamily="34" charset="0"/>
            </a:endParaRPr>
          </a:p>
          <a:p>
            <a:pPr marL="0" indent="0" eaLnBrk="1" hangingPunct="1">
              <a:buNone/>
            </a:pPr>
            <a:endParaRPr lang="en-US" altLang="en-US" sz="1200" dirty="0">
              <a:latin typeface="Gill Sans MT" panose="020B0502020104020203" pitchFamily="34" charset="0"/>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a:ln/>
        </p:spPr>
      </p:sp>
      <p:sp>
        <p:nvSpPr>
          <p:cNvPr id="4301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lstStyle/>
          <a:p>
            <a:r>
              <a:rPr lang="en-US" altLang="en-US" b="1" dirty="0"/>
              <a:t>To the facilitator:  Ask participants: “How would you respond to this caregiver’s question"</a:t>
            </a:r>
            <a:r>
              <a:rPr lang="en-US" altLang="en-US" b="1" baseline="0" dirty="0"/>
              <a:t>:</a:t>
            </a:r>
            <a:endParaRPr lang="en-US" altLang="en-US" b="1" dirty="0"/>
          </a:p>
          <a:p>
            <a:endParaRPr lang="en-US" altLang="en-US" b="1" dirty="0"/>
          </a:p>
          <a:p>
            <a:r>
              <a:rPr lang="en-US" altLang="en-US" b="1" dirty="0"/>
              <a:t>Suggested response: </a:t>
            </a:r>
          </a:p>
          <a:p>
            <a:r>
              <a:rPr lang="en-GB" altLang="en-US" dirty="0"/>
              <a:t>Using both IPV and OPV vaccines together provides the best form of protection from polio.  IPV and OPV each cause a different kind of immune reaction, and together strengthen your child’s protection.  The two additional doses of IPV will help protect your child against polio disease even more – and will give your child the benefits of both vaccines.</a:t>
            </a:r>
            <a:endParaRPr lang="en-US" altLang="en-US" dirty="0"/>
          </a:p>
        </p:txBody>
      </p:sp>
      <p:sp>
        <p:nvSpPr>
          <p:cNvPr id="4301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0880D06D-D48D-49E4-B17A-5B4FC9FC2E64}" type="slidenum">
              <a:rPr lang="fr-FR" altLang="en-US">
                <a:cs typeface="Arial" pitchFamily="34" charset="0"/>
              </a:rPr>
              <a:pPr algn="r" eaLnBrk="1" hangingPunct="1">
                <a:spcBef>
                  <a:spcPct val="0"/>
                </a:spcBef>
              </a:pPr>
              <a:t>14</a:t>
            </a:fld>
            <a:endParaRPr lang="fr-FR"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To the facilitator: Explain to the participants that IPV is safe</a:t>
            </a:r>
          </a:p>
          <a:p>
            <a:endParaRPr lang="en-US" altLang="en-US" b="1" dirty="0">
              <a:latin typeface="Arial" panose="020B0604020202020204" pitchFamily="34" charset="0"/>
              <a:cs typeface="Arial" panose="020B0604020202020204" pitchFamily="34" charset="0"/>
            </a:endParaRPr>
          </a:p>
          <a:p>
            <a:endParaRPr lang="en-US" altLang="en-US" b="1"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IPV has an extensive track record of safety from use in over 60 countries worldwide, many for a decade or longer, and in every country in the world since April 2019.</a:t>
            </a:r>
          </a:p>
          <a:p>
            <a:r>
              <a:rPr lang="en-US" altLang="en-US" dirty="0">
                <a:latin typeface="Arial" panose="020B0604020202020204" pitchFamily="34" charset="0"/>
                <a:cs typeface="Arial" panose="020B0604020202020204" pitchFamily="34" charset="0"/>
              </a:rPr>
              <a:t>IPV is a very safe vaccine, whether used alone or in combination vaccines.</a:t>
            </a:r>
            <a:endParaRPr lang="fr-FR"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No serious adverse events have been reported, only minor side effects.</a:t>
            </a:r>
          </a:p>
          <a:p>
            <a:r>
              <a:rPr lang="en-US" altLang="en-US" dirty="0">
                <a:latin typeface="Arial" panose="020B0604020202020204" pitchFamily="34" charset="0"/>
                <a:cs typeface="Arial" panose="020B0604020202020204" pitchFamily="34" charset="0"/>
              </a:rPr>
              <a:t>Minor local reactions may occur following IPV.</a:t>
            </a:r>
          </a:p>
          <a:p>
            <a:endParaRPr lang="en-US" altLang="en-US" dirty="0">
              <a:latin typeface="Limon F3" charset="0"/>
            </a:endParaRPr>
          </a:p>
          <a:p>
            <a:endParaRPr lang="en-US" altLang="en-US" b="1" dirty="0"/>
          </a:p>
        </p:txBody>
      </p:sp>
      <p:sp>
        <p:nvSpPr>
          <p:cNvPr id="3277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214DEFB0-E11C-483B-921B-40DCF77095DF}" type="slidenum">
              <a:rPr lang="en-GB" altLang="en-US">
                <a:cs typeface="Arial" pitchFamily="34" charset="0"/>
              </a:rPr>
              <a:pPr algn="r" eaLnBrk="1" hangingPunct="1">
                <a:spcBef>
                  <a:spcPct val="0"/>
                </a:spcBef>
              </a:pPr>
              <a:t>15</a:t>
            </a:fld>
            <a:endParaRPr lang="en-GB" altLang="en-US">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lstStyle/>
          <a:p>
            <a:r>
              <a:rPr lang="en-US" altLang="en-US" b="1" dirty="0"/>
              <a:t>To the facilitator:  Ask participants: “How would you respond to this caregiver’s question"</a:t>
            </a:r>
            <a:r>
              <a:rPr lang="en-US" altLang="en-US" b="1" baseline="0" dirty="0"/>
              <a:t>:</a:t>
            </a:r>
            <a:endParaRPr lang="en-US" altLang="en-US" b="1" dirty="0"/>
          </a:p>
          <a:p>
            <a:endParaRPr lang="en-US" altLang="en-US" b="1" dirty="0"/>
          </a:p>
          <a:p>
            <a:r>
              <a:rPr lang="en-US" altLang="en-US" b="1" dirty="0"/>
              <a:t>Suggested response: </a:t>
            </a:r>
          </a:p>
          <a:p>
            <a:r>
              <a:rPr lang="en-GB" altLang="en-US" dirty="0"/>
              <a:t>After the vaccine, there might be a little bit of redness and the skin may feel tender.</a:t>
            </a:r>
          </a:p>
          <a:p>
            <a:endParaRPr lang="en-GB" altLang="en-US" dirty="0"/>
          </a:p>
          <a:p>
            <a:r>
              <a:rPr lang="en-GB" altLang="en-US" b="1" i="1" dirty="0"/>
              <a:t>For the facilitator:</a:t>
            </a:r>
          </a:p>
          <a:p>
            <a:r>
              <a:rPr lang="en-US" sz="1200" i="1" kern="1200" dirty="0">
                <a:solidFill>
                  <a:schemeClr val="tx1"/>
                </a:solidFill>
                <a:latin typeface="Arial" pitchFamily="34" charset="0"/>
                <a:ea typeface="MS PGothic" pitchFamily="34" charset="-128"/>
                <a:cs typeface="MS PGothic" pitchFamily="34" charset="-128"/>
              </a:rPr>
              <a:t>Two role plays can take place with other participants  observing and providing feedback.  A "good practice" and "bad practice" example each can be provided. </a:t>
            </a:r>
            <a:endParaRPr lang="en-US" altLang="en-US" i="1" dirty="0"/>
          </a:p>
        </p:txBody>
      </p:sp>
      <p:sp>
        <p:nvSpPr>
          <p:cNvPr id="4403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8CC0EA2D-FEA0-4205-978C-9E71BA06D519}" type="slidenum">
              <a:rPr lang="fr-FR" altLang="en-US">
                <a:cs typeface="Arial" pitchFamily="34" charset="0"/>
              </a:rPr>
              <a:pPr algn="r" eaLnBrk="1" hangingPunct="1">
                <a:spcBef>
                  <a:spcPct val="0"/>
                </a:spcBef>
              </a:pPr>
              <a:t>16</a:t>
            </a:fld>
            <a:endParaRPr lang="fr-FR" altLang="en-US">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a:t>To the facilitator: This slide gives an example of what health workers can tell parents or caregivers about the safety of IPV. </a:t>
            </a:r>
          </a:p>
          <a:p>
            <a:endParaRPr lang="en-US" altLang="en-US" b="1" dirty="0"/>
          </a:p>
          <a:p>
            <a:pPr marL="0" indent="0" eaLnBrk="1" hangingPunct="1">
              <a:buNone/>
            </a:pPr>
            <a:r>
              <a:rPr lang="en-US" altLang="en-US" sz="1200" b="1" i="1" dirty="0">
                <a:latin typeface="Gill Sans MT" panose="020B0502020104020203" pitchFamily="34" charset="0"/>
              </a:rPr>
              <a:t>Health workers can tell parents and caregivers:</a:t>
            </a:r>
          </a:p>
          <a:p>
            <a:pPr>
              <a:spcBef>
                <a:spcPct val="0"/>
              </a:spcBef>
              <a:buClrTx/>
              <a:buFontTx/>
              <a:buNone/>
            </a:pPr>
            <a:endParaRPr lang="en-US" altLang="en-US" sz="1200" dirty="0">
              <a:latin typeface="Limon F3" charset="0"/>
            </a:endParaRPr>
          </a:p>
          <a:p>
            <a:pPr>
              <a:spcBef>
                <a:spcPct val="0"/>
              </a:spcBef>
              <a:buClrTx/>
              <a:buFontTx/>
              <a:buNone/>
            </a:pPr>
            <a:r>
              <a:rPr lang="en-US" altLang="en-US" sz="1200" dirty="0">
                <a:latin typeface="Limon F3" charset="0"/>
              </a:rPr>
              <a:t>“IPV is a very safe vaccine.   </a:t>
            </a:r>
          </a:p>
          <a:p>
            <a:pPr>
              <a:spcBef>
                <a:spcPct val="0"/>
              </a:spcBef>
              <a:buClrTx/>
              <a:buFontTx/>
              <a:buNone/>
            </a:pPr>
            <a:r>
              <a:rPr lang="en-US" altLang="en-US" sz="1200" dirty="0">
                <a:latin typeface="Limon F3" charset="0"/>
              </a:rPr>
              <a:t> </a:t>
            </a:r>
          </a:p>
          <a:p>
            <a:pPr>
              <a:spcBef>
                <a:spcPct val="0"/>
              </a:spcBef>
              <a:buClrTx/>
              <a:buFontTx/>
              <a:buNone/>
            </a:pPr>
            <a:r>
              <a:rPr lang="en-GB" altLang="en-US" sz="1200" dirty="0">
                <a:latin typeface="Limon F3" charset="0"/>
              </a:rPr>
              <a:t>After the vaccine, there might be a little bit of redness and the skin may feel tender.”</a:t>
            </a:r>
            <a:endParaRPr lang="en-US" altLang="en-US" sz="1200" dirty="0">
              <a:latin typeface="Limon F3" charset="0"/>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17</a:t>
            </a:fld>
            <a:endParaRPr lang="en-GB" altLang="en-US">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a:t>To the facilitator: This slide gives an example of how health workers can explain the benefits of multiple injections to parents</a:t>
            </a:r>
            <a:r>
              <a:rPr lang="en-US" altLang="en-US" b="1" baseline="0" dirty="0"/>
              <a:t> and caregivers</a:t>
            </a:r>
            <a:r>
              <a:rPr lang="en-US" altLang="en-US" b="1" dirty="0"/>
              <a:t>. </a:t>
            </a:r>
          </a:p>
          <a:p>
            <a:pPr>
              <a:spcBef>
                <a:spcPct val="0"/>
              </a:spcBef>
              <a:buClrTx/>
              <a:buFontTx/>
              <a:buNone/>
            </a:pPr>
            <a:endParaRPr lang="en-US" altLang="en-US" sz="1200" dirty="0">
              <a:latin typeface="Limon F3" charset="0"/>
            </a:endParaRPr>
          </a:p>
          <a:p>
            <a:pPr>
              <a:spcBef>
                <a:spcPct val="0"/>
              </a:spcBef>
              <a:buClrTx/>
              <a:buFontTx/>
              <a:buNone/>
            </a:pPr>
            <a:r>
              <a:rPr lang="en-GB" altLang="en-US" sz="1200" b="1" i="1" dirty="0">
                <a:latin typeface="Gill Sans MT" panose="020B0502020104020203" pitchFamily="34" charset="0"/>
              </a:rPr>
              <a:t>Parents/caregivers may have concerns about their child receiving three vaccines at one visit.  Health workers can address this by saying:</a:t>
            </a:r>
            <a:endParaRPr lang="en-US" altLang="en-US" sz="1200" b="1" i="1" dirty="0">
              <a:latin typeface="Gill Sans MT" panose="020B0502020104020203" pitchFamily="34" charset="0"/>
            </a:endParaRPr>
          </a:p>
          <a:p>
            <a:pPr>
              <a:spcBef>
                <a:spcPct val="0"/>
              </a:spcBef>
              <a:buClrTx/>
              <a:buFontTx/>
              <a:buNone/>
            </a:pPr>
            <a:r>
              <a:rPr lang="en-GB" altLang="en-US" sz="1200" b="1" dirty="0">
                <a:latin typeface="Gill Sans MT" panose="020B0502020104020203" pitchFamily="34" charset="0"/>
              </a:rPr>
              <a:t> </a:t>
            </a:r>
            <a:endParaRPr lang="en-US" altLang="en-US" sz="1200" dirty="0">
              <a:latin typeface="Gill Sans MT" panose="020B0502020104020203" pitchFamily="34" charset="0"/>
            </a:endParaRPr>
          </a:p>
          <a:p>
            <a:pPr>
              <a:spcBef>
                <a:spcPct val="0"/>
              </a:spcBef>
              <a:buClrTx/>
              <a:buFontTx/>
              <a:buNone/>
            </a:pPr>
            <a:r>
              <a:rPr lang="en-GB" altLang="en-US" sz="1200" dirty="0">
                <a:latin typeface="Gill Sans MT" panose="020B0502020104020203" pitchFamily="34" charset="0"/>
              </a:rPr>
              <a:t>“Giving a child several vaccinations during the same visit allows your child to be immunized as soon as possible.  This provides protection during the vulnerable early months of your child’s life.  </a:t>
            </a:r>
            <a:endParaRPr lang="en-US" altLang="en-US" sz="1200" dirty="0">
              <a:latin typeface="Gill Sans MT" panose="020B0502020104020203" pitchFamily="34" charset="0"/>
            </a:endParaRPr>
          </a:p>
          <a:p>
            <a:pPr>
              <a:spcBef>
                <a:spcPct val="0"/>
              </a:spcBef>
              <a:buClrTx/>
              <a:buFontTx/>
              <a:buNone/>
            </a:pPr>
            <a:r>
              <a:rPr lang="en-GB" altLang="en-US" sz="1200" dirty="0">
                <a:latin typeface="Gill Sans MT" panose="020B0502020104020203" pitchFamily="34" charset="0"/>
              </a:rPr>
              <a:t> </a:t>
            </a:r>
            <a:endParaRPr lang="en-US" altLang="en-US" sz="1200" dirty="0">
              <a:latin typeface="Gill Sans MT" panose="020B0502020104020203" pitchFamily="34" charset="0"/>
            </a:endParaRPr>
          </a:p>
          <a:p>
            <a:pPr>
              <a:spcBef>
                <a:spcPct val="0"/>
              </a:spcBef>
              <a:buClrTx/>
              <a:buFontTx/>
              <a:buNone/>
            </a:pPr>
            <a:r>
              <a:rPr lang="en-GB" altLang="en-US" sz="1200" dirty="0">
                <a:latin typeface="Gill Sans MT" panose="020B0502020104020203" pitchFamily="34" charset="0"/>
              </a:rPr>
              <a:t>In addition, giving multiple vaccinations at one time means fewer vaccination visits for parents and caregivers.”</a:t>
            </a:r>
            <a:endParaRPr lang="en-US" altLang="en-US" sz="1200" dirty="0">
              <a:latin typeface="Gill Sans MT" panose="020B0502020104020203" pitchFamily="34" charset="0"/>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To the facilitator: </a:t>
            </a:r>
          </a:p>
          <a:p>
            <a:endParaRPr lang="en-US" altLang="en-US" b="1" dirty="0">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Many years of monitoring children in countries that have received multiple injections in one visit have shown that </a:t>
            </a:r>
            <a:r>
              <a:rPr lang="en-GB" sz="1200" b="1" kern="1200" dirty="0">
                <a:solidFill>
                  <a:schemeClr val="tx1"/>
                </a:solidFill>
                <a:effectLst/>
                <a:latin typeface="Arial" panose="020B0604020202020204" pitchFamily="34" charset="0"/>
                <a:ea typeface="MS PGothic" pitchFamily="34" charset="-128"/>
                <a:cs typeface="Arial" panose="020B0604020202020204" pitchFamily="34" charset="0"/>
              </a:rPr>
              <a:t>it is safe to have multiple vaccination injections</a:t>
            </a:r>
            <a:r>
              <a:rPr lang="en-GB" sz="1200" kern="1200" dirty="0">
                <a:solidFill>
                  <a:schemeClr val="tx1"/>
                </a:solidFill>
                <a:effectLst/>
                <a:latin typeface="Arial" panose="020B0604020202020204" pitchFamily="34" charset="0"/>
                <a:ea typeface="MS PGothic" pitchFamily="34" charset="-128"/>
                <a:cs typeface="Arial" panose="020B0604020202020204" pitchFamily="34" charset="0"/>
              </a:rPr>
              <a:t>. Globally, most countries have been safely using multiple injections for more than a decade.  The IPV vaccine is effective when taken alone or with other vaccinations and does not effect a child’s immune system if taken with other vaccines. </a:t>
            </a:r>
            <a:endParaRPr lang="en-US" sz="1200" kern="1200" dirty="0">
              <a:solidFill>
                <a:schemeClr val="tx1"/>
              </a:solidFill>
              <a:effectLst/>
              <a:latin typeface="Arial" panose="020B0604020202020204" pitchFamily="34" charset="0"/>
              <a:ea typeface="MS PGothic" pitchFamily="34" charset="-128"/>
              <a:cs typeface="Arial" panose="020B0604020202020204" pitchFamily="34" charset="0"/>
            </a:endParaRPr>
          </a:p>
          <a:p>
            <a:endParaRPr lang="en-US" altLang="en-US" b="1" dirty="0">
              <a:latin typeface="Arial" panose="020B0604020202020204" pitchFamily="34" charset="0"/>
              <a:cs typeface="Arial" panose="020B0604020202020204" pitchFamily="34" charset="0"/>
            </a:endParaRPr>
          </a:p>
          <a:p>
            <a:r>
              <a:rPr lang="en-US" altLang="en-US" b="1" dirty="0">
                <a:latin typeface="Arial" panose="020B0604020202020204" pitchFamily="34" charset="0"/>
                <a:cs typeface="Arial" panose="020B0604020202020204" pitchFamily="34" charset="0"/>
              </a:rPr>
              <a:t>Health workers need</a:t>
            </a:r>
            <a:r>
              <a:rPr lang="en-US" altLang="en-US" b="1" baseline="0" dirty="0">
                <a:latin typeface="Arial" panose="020B0604020202020204" pitchFamily="34" charset="0"/>
                <a:cs typeface="Arial" panose="020B0604020202020204" pitchFamily="34" charset="0"/>
              </a:rPr>
              <a:t> to inform parents and caregivers that it is safe for their child to receive multiple injections at one time. </a:t>
            </a:r>
          </a:p>
          <a:p>
            <a:endParaRPr lang="en-US" altLang="en-US" b="1" baseline="0" dirty="0">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latin typeface="Arial" panose="020B0604020202020204" pitchFamily="34" charset="0"/>
                <a:cs typeface="Arial" panose="020B0604020202020204" pitchFamily="34" charset="0"/>
              </a:rPr>
              <a:t>They can say: </a:t>
            </a:r>
            <a:r>
              <a:rPr lang="en-GB" altLang="en-US" sz="1200" dirty="0">
                <a:latin typeface="Arial" panose="020B0604020202020204" pitchFamily="34" charset="0"/>
                <a:cs typeface="Arial" panose="020B0604020202020204" pitchFamily="34" charset="0"/>
              </a:rPr>
              <a:t>“It is safe for your child to receive multiple injections at once.  </a:t>
            </a:r>
            <a:r>
              <a:rPr lang="en-GB" sz="1200" dirty="0">
                <a:latin typeface="Arial" panose="020B0604020202020204" pitchFamily="34" charset="0"/>
                <a:cs typeface="Arial" panose="020B0604020202020204" pitchFamily="34" charset="0"/>
              </a:rPr>
              <a:t>Many countries have immunization schedules where children receive multiple vaccine injections at one visit</a:t>
            </a:r>
            <a:r>
              <a:rPr lang="en-GB" altLang="en-US" sz="1200" dirty="0">
                <a:latin typeface="Arial" panose="020B0604020202020204" pitchFamily="34" charset="0"/>
                <a:cs typeface="Arial" panose="020B0604020202020204" pitchFamily="34" charset="0"/>
              </a:rPr>
              <a:t>.”</a:t>
            </a:r>
            <a:endParaRPr lang="en-US" altLang="en-US" sz="1200" dirty="0">
              <a:latin typeface="Arial" panose="020B0604020202020204" pitchFamily="34" charset="0"/>
              <a:cs typeface="Arial" panose="020B0604020202020204" pitchFamily="34" charset="0"/>
            </a:endParaRPr>
          </a:p>
          <a:p>
            <a:endParaRPr lang="en-US" altLang="en-US" b="0"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19</a:t>
            </a:fld>
            <a:endParaRPr lang="en-GB" altLang="en-US">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xfrm>
            <a:off x="702145" y="4415157"/>
            <a:ext cx="5606110" cy="44738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dirty="0"/>
          </a:p>
        </p:txBody>
      </p:sp>
      <p:sp>
        <p:nvSpPr>
          <p:cNvPr id="3072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7CF16A54-6B5B-4779-9500-D4DF2A2A6AC0}" type="slidenum">
              <a:rPr lang="fr-FR" altLang="en-US" smtClean="0">
                <a:cs typeface="Arial" pitchFamily="34" charset="0"/>
              </a:rPr>
              <a:pPr eaLnBrk="1" hangingPunct="1">
                <a:spcBef>
                  <a:spcPct val="0"/>
                </a:spcBef>
              </a:pPr>
              <a:t>2</a:t>
            </a:fld>
            <a:endParaRPr lang="fr-FR" altLang="en-US">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TextEdit="1"/>
          </p:cNvSpPr>
          <p:nvPr>
            <p:ph type="sldImg"/>
          </p:nvPr>
        </p:nvSpPr>
        <p:spPr>
          <a:ln/>
        </p:spPr>
      </p:sp>
      <p:sp>
        <p:nvSpPr>
          <p:cNvPr id="471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lstStyle/>
          <a:p>
            <a:r>
              <a:rPr lang="en-US" altLang="en-US" b="1" dirty="0"/>
              <a:t>To the facilitator:  Ask participants: “How would you respond to this caregiver’s question"</a:t>
            </a:r>
            <a:r>
              <a:rPr lang="en-US" altLang="en-US" b="1" baseline="0" dirty="0"/>
              <a:t>:</a:t>
            </a:r>
            <a:endParaRPr lang="en-US" altLang="en-US" b="1" dirty="0"/>
          </a:p>
          <a:p>
            <a:endParaRPr lang="en-US" altLang="en-US" b="1" dirty="0"/>
          </a:p>
          <a:p>
            <a:r>
              <a:rPr lang="en-US" altLang="en-US" b="1" dirty="0"/>
              <a:t>Suggested response: </a:t>
            </a:r>
          </a:p>
          <a:p>
            <a:r>
              <a:rPr lang="en-GB" altLang="en-US" dirty="0"/>
              <a:t>It is safe for your child to receive multiple injections at once, and is indeed encouraged.  Many countries have immunization schedules where children receive multiple vaccine injections at one visit.  </a:t>
            </a:r>
            <a:r>
              <a:rPr lang="en-US" altLang="en-US" dirty="0"/>
              <a:t>Numerous studies have shown that giving multiple vaccinations during the same visit does not result in an increase in significant adverse events.</a:t>
            </a:r>
          </a:p>
        </p:txBody>
      </p:sp>
      <p:sp>
        <p:nvSpPr>
          <p:cNvPr id="47108"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FC3E1FFC-8C60-42C7-99FA-939F48C1B9E8}" type="slidenum">
              <a:rPr lang="fr-FR" altLang="en-US">
                <a:cs typeface="Arial" pitchFamily="34" charset="0"/>
              </a:rPr>
              <a:pPr algn="r" eaLnBrk="1" hangingPunct="1">
                <a:spcBef>
                  <a:spcPct val="0"/>
                </a:spcBef>
              </a:pPr>
              <a:t>20</a:t>
            </a:fld>
            <a:endParaRPr lang="fr-FR" altLang="en-US">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cs typeface="Arial" panose="020B0604020202020204" pitchFamily="34" charset="0"/>
              </a:rPr>
              <a:t>To the facilitator:</a:t>
            </a:r>
          </a:p>
          <a:p>
            <a:r>
              <a:rPr lang="en-US" sz="1200" dirty="0">
                <a:latin typeface="Arial" panose="020B0604020202020204" pitchFamily="34" charset="0"/>
                <a:cs typeface="Arial" panose="020B0604020202020204" pitchFamily="34" charset="0"/>
              </a:rPr>
              <a:t>Health workers should acknowledge that children will likely experience slightly more pain or discomfort when there are multiple injections.  However, they should remind parents the pain or discomfort from vaccination is very brief – and that even one injection can cause pain or discomfort, with children often not noticing the pain or discomfort caused by subsequent injections.  If more immunization visits are used to provide children with needed vaccinations that means there will be more times when children will experience pain or discomfort from vaccinations.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It is important to remember that additional vaccination visits mean children will have more stressful and painful vaccination experiences – not fewer.  </a:t>
            </a:r>
          </a:p>
          <a:p>
            <a:endParaRPr lang="en-US" altLang="en-US" b="1" dirty="0">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sz="1200" b="1" i="1" dirty="0">
                <a:latin typeface="Arial" panose="020B0604020202020204" pitchFamily="34" charset="0"/>
                <a:cs typeface="Arial" panose="020B0604020202020204" pitchFamily="34" charset="0"/>
              </a:rPr>
              <a:t>Address concerns about pain by saying:  </a:t>
            </a:r>
            <a:r>
              <a:rPr lang="en-GB" alt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While receiving multiple injections at once is painful, having to return for additional vaccines forces the child to experience pain on two visits.  It is better for the child to experience one, brief moment of discomfort than pain on two separate days.”</a:t>
            </a:r>
            <a:endParaRPr lang="en-US" altLang="en-US" sz="1200" dirty="0">
              <a:latin typeface="Arial" panose="020B0604020202020204" pitchFamily="34" charset="0"/>
              <a:cs typeface="Arial" panose="020B0604020202020204" pitchFamily="34" charset="0"/>
            </a:endParaRPr>
          </a:p>
          <a:p>
            <a:endParaRPr lang="en-US" altLang="en-US" b="1" dirty="0"/>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21</a:t>
            </a:fld>
            <a:endParaRPr lang="en-GB" altLang="en-US">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a:ln/>
        </p:spPr>
      </p:sp>
      <p:sp>
        <p:nvSpPr>
          <p:cNvPr id="4813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lstStyle/>
          <a:p>
            <a:r>
              <a:rPr lang="en-US" altLang="en-US" b="1" dirty="0"/>
              <a:t>To the facilitator:  Ask participants: “How would you respond to this caregiver’s question"</a:t>
            </a:r>
            <a:r>
              <a:rPr lang="en-US" altLang="en-US" b="1" baseline="0" dirty="0"/>
              <a:t>:</a:t>
            </a:r>
            <a:endParaRPr lang="en-US" altLang="en-US" b="1" dirty="0"/>
          </a:p>
          <a:p>
            <a:endParaRPr lang="en-US" altLang="en-US" b="1" dirty="0"/>
          </a:p>
          <a:p>
            <a:r>
              <a:rPr lang="en-US" altLang="en-US" b="1" dirty="0"/>
              <a:t>Suggested response: </a:t>
            </a:r>
          </a:p>
          <a:p>
            <a:r>
              <a:rPr lang="en-GB" altLang="en-US" dirty="0"/>
              <a:t>While receiving multiple injections at once is painful, having to return for additional vaccines forces the child to experience pain on two visits.  It is better for the child to experience one, brief moment of discomfort than pain on two separate days. </a:t>
            </a:r>
            <a:endParaRPr lang="en-US" altLang="en-US" b="1" dirty="0"/>
          </a:p>
        </p:txBody>
      </p:sp>
      <p:sp>
        <p:nvSpPr>
          <p:cNvPr id="4813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61FB28C-7135-4751-A18C-F78CCB0AD860}" type="slidenum">
              <a:rPr lang="fr-FR" altLang="en-US">
                <a:cs typeface="Arial" pitchFamily="34" charset="0"/>
              </a:rPr>
              <a:pPr algn="r" eaLnBrk="1" hangingPunct="1">
                <a:spcBef>
                  <a:spcPct val="0"/>
                </a:spcBef>
              </a:pPr>
              <a:t>22</a:t>
            </a:fld>
            <a:endParaRPr lang="fr-FR" altLang="en-US">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ln/>
        </p:spPr>
      </p:sp>
      <p:sp>
        <p:nvSpPr>
          <p:cNvPr id="5325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lstStyle/>
          <a:p>
            <a:r>
              <a:rPr lang="en-US" altLang="en-US" b="1" dirty="0">
                <a:latin typeface="Arial" panose="020B0604020202020204" pitchFamily="34" charset="0"/>
                <a:cs typeface="Arial" panose="020B0604020202020204" pitchFamily="34" charset="0"/>
              </a:rPr>
              <a:t>To the facilitator:  </a:t>
            </a:r>
          </a:p>
          <a:p>
            <a:r>
              <a:rPr lang="en-US" altLang="en-US" b="1" dirty="0">
                <a:latin typeface="Arial" panose="020B0604020202020204" pitchFamily="34" charset="0"/>
                <a:cs typeface="Arial" panose="020B0604020202020204" pitchFamily="34" charset="0"/>
              </a:rPr>
              <a:t>Explain to the participants that this is the main information to keep in mind.</a:t>
            </a:r>
            <a:endParaRPr lang="fr-FR" altLang="en-US" b="1" dirty="0">
              <a:latin typeface="Arial" panose="020B0604020202020204" pitchFamily="34" charset="0"/>
              <a:cs typeface="Arial" panose="020B0604020202020204" pitchFamily="34" charset="0"/>
            </a:endParaRPr>
          </a:p>
          <a:p>
            <a:endParaRPr lang="fr-FR" altLang="en-US" dirty="0">
              <a:latin typeface="Arial" panose="020B0604020202020204" pitchFamily="34" charset="0"/>
              <a:cs typeface="Arial" panose="020B0604020202020204" pitchFamily="34" charset="0"/>
            </a:endParaRPr>
          </a:p>
          <a:p>
            <a:pPr>
              <a:spcBef>
                <a:spcPts val="600"/>
              </a:spcBef>
            </a:pPr>
            <a:r>
              <a:rPr lang="en-US" altLang="en-US" sz="1200" dirty="0">
                <a:latin typeface="Arial" panose="020B0604020202020204" pitchFamily="34" charset="0"/>
                <a:cs typeface="Arial" panose="020B0604020202020204" pitchFamily="34" charset="0"/>
              </a:rPr>
              <a:t>IPV is very safe and effective – and needed for polio eradication </a:t>
            </a:r>
          </a:p>
          <a:p>
            <a:pPr>
              <a:spcBef>
                <a:spcPts val="600"/>
              </a:spcBef>
            </a:pPr>
            <a:r>
              <a:rPr lang="en-US" altLang="en-US" sz="1200" dirty="0">
                <a:latin typeface="Arial" panose="020B0604020202020204" pitchFamily="34" charset="0"/>
                <a:cs typeface="Arial" panose="020B0604020202020204" pitchFamily="34" charset="0"/>
              </a:rPr>
              <a:t>It is safe to give multiple vaccine injections at one visit. Many countries have </a:t>
            </a:r>
            <a:r>
              <a:rPr lang="en-US" altLang="en-US" sz="1200" b="1" dirty="0">
                <a:latin typeface="Arial" panose="020B0604020202020204" pitchFamily="34" charset="0"/>
                <a:cs typeface="Arial" panose="020B0604020202020204" pitchFamily="34" charset="0"/>
              </a:rPr>
              <a:t>successfully</a:t>
            </a:r>
            <a:r>
              <a:rPr lang="en-US" altLang="en-US" sz="1200" dirty="0">
                <a:latin typeface="Arial" panose="020B0604020202020204" pitchFamily="34" charset="0"/>
                <a:cs typeface="Arial" panose="020B0604020202020204" pitchFamily="34" charset="0"/>
              </a:rPr>
              <a:t> introduced multiple vaccine injections into their routine immunization schedule</a:t>
            </a:r>
          </a:p>
          <a:p>
            <a:pPr>
              <a:spcBef>
                <a:spcPts val="600"/>
              </a:spcBef>
            </a:pPr>
            <a:r>
              <a:rPr lang="en-US" altLang="en-US" sz="1200" dirty="0">
                <a:latin typeface="Arial" panose="020B0604020202020204" pitchFamily="34" charset="0"/>
                <a:cs typeface="Arial" panose="020B0604020202020204" pitchFamily="34" charset="0"/>
              </a:rPr>
              <a:t>Health workers need to listen, understand, encourage and effectively communicate with caregivers to ensure that they receive their vaccines and return for future vaccinations.</a:t>
            </a:r>
            <a:endParaRPr lang="en-GB" altLang="en-US" sz="12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b="1" dirty="0">
                <a:latin typeface="Gill Sans MT" panose="020B0502020104020203" pitchFamily="34" charset="0"/>
              </a:rPr>
              <a:t>Remind caregivers</a:t>
            </a:r>
            <a:r>
              <a:rPr lang="en-US" altLang="en-US" sz="1200" b="1" baseline="0" dirty="0">
                <a:latin typeface="Gill Sans MT" panose="020B0502020104020203" pitchFamily="34" charset="0"/>
              </a:rPr>
              <a:t> of the full vaccination schedule and the importance of returning for the second dose of </a:t>
            </a:r>
            <a:r>
              <a:rPr lang="en-US" altLang="en-US" sz="1200" b="1" baseline="0" dirty="0" err="1">
                <a:latin typeface="Gill Sans MT" panose="020B0502020104020203" pitchFamily="34" charset="0"/>
              </a:rPr>
              <a:t>fIPV</a:t>
            </a:r>
            <a:r>
              <a:rPr lang="en-US" altLang="en-US" sz="1200" b="1" baseline="0" dirty="0">
                <a:latin typeface="Gill Sans MT" panose="020B0502020104020203" pitchFamily="34" charset="0"/>
              </a:rPr>
              <a:t>.</a:t>
            </a:r>
            <a:endParaRPr lang="en-GB" altLang="en-US" sz="1200" b="1">
              <a:latin typeface="Gill Sans MT" panose="020B0502020104020203" pitchFamily="34" charset="0"/>
            </a:endParaRPr>
          </a:p>
          <a:p>
            <a:endParaRPr lang="fr-FR" altLang="en-US" dirty="0"/>
          </a:p>
          <a:p>
            <a:endParaRPr lang="fr-FR" altLang="en-US" dirty="0"/>
          </a:p>
          <a:p>
            <a:endParaRPr lang="fr-FR" altLang="en-US" dirty="0"/>
          </a:p>
        </p:txBody>
      </p:sp>
      <p:sp>
        <p:nvSpPr>
          <p:cNvPr id="5325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10" tIns="45353" rIns="90710" bIns="45353"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6CFDAA21-6132-49BB-B663-3C46B8413F97}" type="slidenum">
              <a:rPr lang="en-GB" altLang="en-US">
                <a:cs typeface="Arial" pitchFamily="34" charset="0"/>
              </a:rPr>
              <a:pPr algn="r" eaLnBrk="1" hangingPunct="1">
                <a:spcBef>
                  <a:spcPct val="0"/>
                </a:spcBef>
              </a:pPr>
              <a:t>23</a:t>
            </a:fld>
            <a:endParaRPr lang="en-GB" altLang="en-US">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p:txBody>
      </p:sp>
      <p:sp>
        <p:nvSpPr>
          <p:cNvPr id="542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248C6BE-652A-4AE2-9D3E-443FA0FE55CE}" type="slidenum">
              <a:rPr lang="en-GB" altLang="en-US" smtClean="0">
                <a:cs typeface="Arial" pitchFamily="34" charset="0"/>
              </a:rPr>
              <a:pPr eaLnBrk="1" hangingPunct="1">
                <a:spcBef>
                  <a:spcPct val="0"/>
                </a:spcBef>
              </a:pPr>
              <a:t>24</a:t>
            </a:fld>
            <a:endParaRPr lang="en-GB"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the key issues raised in this module.</a:t>
            </a:r>
          </a:p>
        </p:txBody>
      </p:sp>
      <p:sp>
        <p:nvSpPr>
          <p:cNvPr id="3174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545" eaLnBrk="0" hangingPunct="0">
              <a:spcBef>
                <a:spcPct val="30000"/>
              </a:spcBef>
              <a:defRPr sz="1200">
                <a:solidFill>
                  <a:schemeClr val="tx1"/>
                </a:solidFill>
                <a:latin typeface="Arial" pitchFamily="34" charset="0"/>
                <a:ea typeface="MS PGothic" pitchFamily="34" charset="-128"/>
              </a:defRPr>
            </a:lvl1pPr>
            <a:lvl2pPr marL="740424" indent="-284778" defTabSz="906545" eaLnBrk="0" hangingPunct="0">
              <a:spcBef>
                <a:spcPct val="30000"/>
              </a:spcBef>
              <a:defRPr sz="1200">
                <a:solidFill>
                  <a:schemeClr val="tx1"/>
                </a:solidFill>
                <a:latin typeface="Arial" pitchFamily="34" charset="0"/>
                <a:ea typeface="MS PGothic" pitchFamily="34" charset="-128"/>
              </a:defRPr>
            </a:lvl2pPr>
            <a:lvl3pPr marL="1139114" indent="-227823" defTabSz="906545" eaLnBrk="0" hangingPunct="0">
              <a:spcBef>
                <a:spcPct val="30000"/>
              </a:spcBef>
              <a:defRPr sz="1200">
                <a:solidFill>
                  <a:schemeClr val="tx1"/>
                </a:solidFill>
                <a:latin typeface="Arial" pitchFamily="34" charset="0"/>
                <a:ea typeface="MS PGothic" pitchFamily="34" charset="-128"/>
              </a:defRPr>
            </a:lvl3pPr>
            <a:lvl4pPr marL="1594759" indent="-227823" defTabSz="906545" eaLnBrk="0" hangingPunct="0">
              <a:spcBef>
                <a:spcPct val="30000"/>
              </a:spcBef>
              <a:defRPr sz="1200">
                <a:solidFill>
                  <a:schemeClr val="tx1"/>
                </a:solidFill>
                <a:latin typeface="Arial" pitchFamily="34" charset="0"/>
                <a:ea typeface="MS PGothic" pitchFamily="34" charset="-128"/>
              </a:defRPr>
            </a:lvl4pPr>
            <a:lvl5pPr marL="2050405" indent="-227823" defTabSz="906545" eaLnBrk="0" hangingPunct="0">
              <a:spcBef>
                <a:spcPct val="30000"/>
              </a:spcBef>
              <a:defRPr sz="1200">
                <a:solidFill>
                  <a:schemeClr val="tx1"/>
                </a:solidFill>
                <a:latin typeface="Arial" pitchFamily="34" charset="0"/>
                <a:ea typeface="MS PGothic" pitchFamily="34" charset="-128"/>
              </a:defRPr>
            </a:lvl5pPr>
            <a:lvl6pPr marL="2506050"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6pPr>
            <a:lvl7pPr marL="2961696"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7pPr>
            <a:lvl8pPr marL="3417341"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8pPr>
            <a:lvl9pPr marL="3872987" indent="-227823" defTabSz="906545"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33C21AF9-203D-4F0F-82A4-CB85B47393B8}" type="slidenum">
              <a:rPr lang="fr-FR" altLang="en-US" smtClean="0">
                <a:cs typeface="Arial" pitchFamily="34" charset="0"/>
              </a:rPr>
              <a:pPr eaLnBrk="1" hangingPunct="1">
                <a:spcBef>
                  <a:spcPct val="0"/>
                </a:spcBef>
              </a:pPr>
              <a:t>3</a:t>
            </a:fld>
            <a:endParaRPr lang="fr-FR" altLang="en-US">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Explain to the participants that health</a:t>
            </a:r>
            <a:r>
              <a:rPr lang="en-US" altLang="en-US" b="1" baseline="0" dirty="0"/>
              <a:t> workers are an important part of caregiver acceptance.</a:t>
            </a:r>
            <a:endParaRPr lang="en-US" altLang="en-US" b="1" dirty="0"/>
          </a:p>
          <a:p>
            <a:pPr marL="0" indent="0">
              <a:spcBef>
                <a:spcPts val="1800"/>
              </a:spcBef>
              <a:buNone/>
            </a:pPr>
            <a:endParaRPr lang="en-US" altLang="en-US" sz="1200" dirty="0">
              <a:latin typeface="Gill Sans MT" panose="020B0502020104020203" pitchFamily="34" charset="0"/>
            </a:endParaRPr>
          </a:p>
          <a:p>
            <a:pPr marL="0" indent="0">
              <a:spcBef>
                <a:spcPts val="1800"/>
              </a:spcBef>
              <a:buNone/>
            </a:pPr>
            <a:r>
              <a:rPr lang="en-US" altLang="en-US" sz="1200" dirty="0">
                <a:latin typeface="Gill Sans MT" panose="020B0502020104020203" pitchFamily="34" charset="0"/>
              </a:rPr>
              <a:t>Health workers play important roles in parent and caregiver acceptance.  Caregivers may not understand why their child needs two doses of an additional vaccine for polio and may be concerned about receiving multiple injections on the same visit. </a:t>
            </a:r>
            <a:br>
              <a:rPr lang="en-US" altLang="en-US" sz="1200" dirty="0">
                <a:latin typeface="Gill Sans MT" panose="020B0502020104020203" pitchFamily="34" charset="0"/>
              </a:rPr>
            </a:br>
            <a:br>
              <a:rPr lang="en-US" altLang="en-US" sz="1200" dirty="0">
                <a:latin typeface="Gill Sans MT" panose="020B0502020104020203" pitchFamily="34" charset="0"/>
              </a:rPr>
            </a:br>
            <a:r>
              <a:rPr lang="en-US" altLang="en-US" sz="1200" dirty="0">
                <a:latin typeface="Gill Sans MT" panose="020B0502020104020203" pitchFamily="34" charset="0"/>
              </a:rPr>
              <a:t>Health workers need to listen, understand, encourage and effectively communicate with caregivers to ensure that they receive their vaccines and return for future vaccinations.</a:t>
            </a:r>
            <a:endParaRPr lang="en-GB" altLang="en-US" sz="1200" dirty="0">
              <a:latin typeface="Gill Sans MT" panose="020B0502020104020203" pitchFamily="34" charset="0"/>
            </a:endParaRPr>
          </a:p>
          <a:p>
            <a:pPr>
              <a:spcBef>
                <a:spcPts val="1800"/>
              </a:spcBef>
            </a:pPr>
            <a:endParaRPr lang="en-US" altLang="en-US" sz="1200" dirty="0">
              <a:latin typeface="Gill Sans MT" pitchFamily="34" charset="0"/>
            </a:endParaRPr>
          </a:p>
          <a:p>
            <a:endParaRPr lang="en-US" altLang="en-US" b="1" dirty="0"/>
          </a:p>
        </p:txBody>
      </p:sp>
      <p:sp>
        <p:nvSpPr>
          <p:cNvPr id="32772"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endParaRPr lang="en-US" altLang="en-US" sz="1200" b="1" baseline="0" dirty="0">
              <a:latin typeface="Arial" panose="020B0604020202020204" pitchFamily="34" charset="0"/>
              <a:cs typeface="Arial" panose="020B0604020202020204" pitchFamily="34" charset="0"/>
            </a:endParaRPr>
          </a:p>
          <a:p>
            <a:r>
              <a:rPr lang="en-US" altLang="en-US" sz="1200" b="0" baseline="0" dirty="0">
                <a:latin typeface="Arial" panose="020B0604020202020204" pitchFamily="34" charset="0"/>
                <a:cs typeface="Arial" panose="020B0604020202020204" pitchFamily="34" charset="0"/>
              </a:rPr>
              <a:t>It is important to be respectful with parents and listen to their concerns. </a:t>
            </a:r>
          </a:p>
          <a:p>
            <a:r>
              <a:rPr lang="en-US" altLang="en-US" sz="1200" b="1" dirty="0">
                <a:latin typeface="Arial" panose="020B0604020202020204" pitchFamily="34" charset="0"/>
                <a:cs typeface="Arial" panose="020B0604020202020204" pitchFamily="34" charset="0"/>
              </a:rPr>
              <a:t>Provide reassurance.</a:t>
            </a:r>
            <a:r>
              <a:rPr lang="en-US" altLang="en-US" sz="1200" b="1" baseline="0" dirty="0">
                <a:latin typeface="Arial" panose="020B0604020202020204" pitchFamily="34" charset="0"/>
                <a:cs typeface="Arial" panose="020B0604020202020204" pitchFamily="34" charset="0"/>
              </a:rPr>
              <a:t> </a:t>
            </a:r>
            <a:r>
              <a:rPr lang="en-US" altLang="en-US" sz="1200" b="0" baseline="0" dirty="0">
                <a:latin typeface="Arial" panose="020B0604020202020204" pitchFamily="34" charset="0"/>
                <a:cs typeface="Arial" panose="020B0604020202020204" pitchFamily="34" charset="0"/>
              </a:rPr>
              <a:t>Keep your messages simple: use simple words and avoid technical terms.  </a:t>
            </a:r>
          </a:p>
          <a:p>
            <a:r>
              <a:rPr lang="en-US" altLang="en-US" sz="1200" b="0" baseline="0" dirty="0">
                <a:latin typeface="Arial" panose="020B0604020202020204" pitchFamily="34" charset="0"/>
                <a:cs typeface="Arial" panose="020B0604020202020204" pitchFamily="34" charset="0"/>
              </a:rPr>
              <a:t>Make sure that the caregiver has understood your key messages. </a:t>
            </a:r>
            <a:endParaRPr lang="en-US" altLang="en-US" sz="1200" b="0" dirty="0">
              <a:latin typeface="Arial" panose="020B0604020202020204" pitchFamily="34" charset="0"/>
              <a:cs typeface="Arial" panose="020B0604020202020204" pitchFamily="34" charset="0"/>
            </a:endParaRP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endParaRPr lang="en-US" altLang="en-US" sz="1200" b="1" baseline="0" dirty="0">
              <a:latin typeface="Arial" panose="020B0604020202020204" pitchFamily="34" charset="0"/>
              <a:cs typeface="Arial" panose="020B0604020202020204" pitchFamily="34" charset="0"/>
            </a:endParaRPr>
          </a:p>
          <a:p>
            <a:r>
              <a:rPr lang="en-US" altLang="en-US" sz="1200" b="0" baseline="0" dirty="0">
                <a:latin typeface="Arial" panose="020B0604020202020204" pitchFamily="34" charset="0"/>
                <a:cs typeface="Arial" panose="020B0604020202020204" pitchFamily="34" charset="0"/>
              </a:rPr>
              <a:t>It is important to be respectful with parents and listen to their concerns. </a:t>
            </a:r>
          </a:p>
          <a:p>
            <a:pPr eaLnBrk="1" hangingPunct="1"/>
            <a:r>
              <a:rPr lang="en-GB" altLang="en-US" sz="1200" dirty="0">
                <a:latin typeface="Arial" panose="020B0604020202020204" pitchFamily="34" charset="0"/>
                <a:cs typeface="Arial" panose="020B0604020202020204" pitchFamily="34" charset="0"/>
              </a:rPr>
              <a:t>Remember</a:t>
            </a:r>
            <a:r>
              <a:rPr lang="en-GB" altLang="en-US" sz="1200" baseline="0" dirty="0">
                <a:latin typeface="Arial" panose="020B0604020202020204" pitchFamily="34" charset="0"/>
                <a:cs typeface="Arial" panose="020B0604020202020204" pitchFamily="34" charset="0"/>
              </a:rPr>
              <a:t> to b</a:t>
            </a:r>
            <a:r>
              <a:rPr lang="en-GB" altLang="en-US" sz="1200" dirty="0">
                <a:latin typeface="Arial" panose="020B0604020202020204" pitchFamily="34" charset="0"/>
                <a:cs typeface="Arial" panose="020B0604020202020204" pitchFamily="34" charset="0"/>
              </a:rPr>
              <a:t>e respectful and compassionate to</a:t>
            </a:r>
            <a:r>
              <a:rPr lang="en-GB" altLang="en-US" sz="1200" baseline="0" dirty="0">
                <a:latin typeface="Arial" panose="020B0604020202020204" pitchFamily="34" charset="0"/>
                <a:cs typeface="Arial" panose="020B0604020202020204" pitchFamily="34" charset="0"/>
              </a:rPr>
              <a:t> parents and caregivers.</a:t>
            </a:r>
            <a:endParaRPr lang="en-GB" altLang="en-US" sz="1200" dirty="0">
              <a:latin typeface="Arial" panose="020B0604020202020204" pitchFamily="34" charset="0"/>
              <a:cs typeface="Arial" panose="020B0604020202020204" pitchFamily="34" charset="0"/>
            </a:endParaRPr>
          </a:p>
          <a:p>
            <a:pPr lvl="1" eaLnBrk="1" hangingPunct="1"/>
            <a:r>
              <a:rPr lang="en-GB" altLang="en-US" sz="1200" dirty="0">
                <a:latin typeface="Arial" panose="020B0604020202020204" pitchFamily="34" charset="0"/>
                <a:cs typeface="Arial" panose="020B0604020202020204" pitchFamily="34" charset="0"/>
              </a:rPr>
              <a:t>Be warm and welcoming.</a:t>
            </a:r>
          </a:p>
          <a:p>
            <a:pPr lvl="1" eaLnBrk="1" hangingPunct="1"/>
            <a:r>
              <a:rPr lang="en-GB" altLang="en-US" sz="1200" dirty="0">
                <a:latin typeface="Arial" panose="020B0604020202020204" pitchFamily="34" charset="0"/>
                <a:cs typeface="Arial" panose="020B0604020202020204" pitchFamily="34" charset="0"/>
              </a:rPr>
              <a:t>Show respect.</a:t>
            </a:r>
          </a:p>
          <a:p>
            <a:pPr lvl="1" eaLnBrk="1" hangingPunct="1"/>
            <a:r>
              <a:rPr lang="en-GB" altLang="en-US" sz="1200" dirty="0">
                <a:latin typeface="Arial" panose="020B0604020202020204" pitchFamily="34" charset="0"/>
                <a:cs typeface="Arial" panose="020B0604020202020204" pitchFamily="34" charset="0"/>
              </a:rPr>
              <a:t>Smile.</a:t>
            </a:r>
          </a:p>
          <a:p>
            <a:pPr lvl="1" eaLnBrk="1" hangingPunct="1"/>
            <a:r>
              <a:rPr lang="en-GB" altLang="en-US" sz="1200" dirty="0">
                <a:latin typeface="Arial" panose="020B0604020202020204" pitchFamily="34" charset="0"/>
                <a:cs typeface="Arial" panose="020B0604020202020204" pitchFamily="34" charset="0"/>
              </a:rPr>
              <a:t>Praise them for bringing their child for their immunizations and encourage them to continue bringing their child until the child is fully vaccinated.</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6</a:t>
            </a:fld>
            <a:endParaRPr lang="en-GB"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endParaRPr lang="en-US" altLang="en-US" sz="1200" b="1" baseline="0" dirty="0">
              <a:latin typeface="Arial" panose="020B0604020202020204" pitchFamily="34" charset="0"/>
              <a:cs typeface="Arial" panose="020B0604020202020204" pitchFamily="34" charset="0"/>
            </a:endParaRPr>
          </a:p>
          <a:p>
            <a:pPr eaLnBrk="1" hangingPunct="1"/>
            <a:r>
              <a:rPr lang="en-GB" altLang="en-US" sz="1200" dirty="0">
                <a:latin typeface="Arial" panose="020B0604020202020204" pitchFamily="34" charset="0"/>
                <a:cs typeface="Arial" panose="020B0604020202020204" pitchFamily="34" charset="0"/>
              </a:rPr>
              <a:t>Provide reassurance</a:t>
            </a:r>
          </a:p>
          <a:p>
            <a:pPr lvl="1" eaLnBrk="1" hangingPunct="1"/>
            <a:r>
              <a:rPr lang="en-GB" altLang="en-US" sz="1200" dirty="0">
                <a:latin typeface="Arial" panose="020B0604020202020204" pitchFamily="34" charset="0"/>
                <a:cs typeface="Arial" panose="020B0604020202020204" pitchFamily="34" charset="0"/>
              </a:rPr>
              <a:t>Explain to parents and caregivers that IPV is important and safe.  </a:t>
            </a:r>
          </a:p>
          <a:p>
            <a:pPr lvl="1" eaLnBrk="1" hangingPunct="1"/>
            <a:r>
              <a:rPr lang="en-GB" altLang="en-US" sz="1200" dirty="0">
                <a:latin typeface="Arial" panose="020B0604020202020204" pitchFamily="34" charset="0"/>
                <a:cs typeface="Arial" panose="020B0604020202020204" pitchFamily="34" charset="0"/>
              </a:rPr>
              <a:t>Reassure them that multiple injections are also safe. </a:t>
            </a:r>
          </a:p>
          <a:p>
            <a:pPr lvl="1" eaLnBrk="1" hangingPunct="1"/>
            <a:r>
              <a:rPr lang="en-GB" altLang="en-US" sz="1200" dirty="0">
                <a:latin typeface="Arial" panose="020B0604020202020204" pitchFamily="34" charset="0"/>
                <a:cs typeface="Arial" panose="020B0604020202020204" pitchFamily="34" charset="0"/>
              </a:rPr>
              <a:t>Acknowledge their concerns about pain, and remind them tha</a:t>
            </a:r>
            <a:r>
              <a:rPr lang="en-GB" sz="1200" dirty="0">
                <a:latin typeface="Arial" panose="020B0604020202020204" pitchFamily="34" charset="0"/>
                <a:cs typeface="Arial" panose="020B0604020202020204" pitchFamily="34" charset="0"/>
              </a:rPr>
              <a:t>t it is better for the child to experience one, brief moment of discomfort than pain on two separate days.</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endParaRPr lang="en-US" altLang="en-US" sz="1200" b="1" baseline="0" dirty="0">
              <a:latin typeface="Arial" panose="020B0604020202020204" pitchFamily="34" charset="0"/>
              <a:cs typeface="Arial" panose="020B0604020202020204" pitchFamily="34" charset="0"/>
            </a:endParaRPr>
          </a:p>
          <a:p>
            <a:pPr eaLnBrk="1" hangingPunct="1"/>
            <a:r>
              <a:rPr lang="en-GB" altLang="en-US" sz="1200" dirty="0">
                <a:latin typeface="Arial" panose="020B0604020202020204" pitchFamily="34" charset="0"/>
                <a:cs typeface="Arial" panose="020B0604020202020204" pitchFamily="34" charset="0"/>
              </a:rPr>
              <a:t>Use simple words and avoid technical terms with caregivers.</a:t>
            </a:r>
          </a:p>
          <a:p>
            <a:pPr lvl="1" eaLnBrk="1" hangingPunct="1"/>
            <a:r>
              <a:rPr lang="en-GB" altLang="en-US" sz="1200" dirty="0">
                <a:latin typeface="Arial" panose="020B0604020202020204" pitchFamily="34" charset="0"/>
                <a:cs typeface="Arial" panose="020B0604020202020204" pitchFamily="34" charset="0"/>
              </a:rPr>
              <a:t>Keep your messages simple and clear.  Avoid using medical terminology and use words that caregivers can understand.  </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1" dirty="0">
                <a:latin typeface="Arial" panose="020B0604020202020204" pitchFamily="34" charset="0"/>
                <a:cs typeface="Arial" panose="020B0604020202020204" pitchFamily="34" charset="0"/>
              </a:rPr>
              <a:t>To the facilitator: Discuss communication</a:t>
            </a:r>
            <a:r>
              <a:rPr lang="en-US" altLang="en-US" sz="1200" b="1" baseline="0" dirty="0">
                <a:latin typeface="Arial" panose="020B0604020202020204" pitchFamily="34" charset="0"/>
                <a:cs typeface="Arial" panose="020B0604020202020204" pitchFamily="34" charset="0"/>
              </a:rPr>
              <a:t> skills with caretakers.</a:t>
            </a:r>
          </a:p>
          <a:p>
            <a:endParaRPr lang="en-US" altLang="en-US" sz="1200" b="1" baseline="0" dirty="0">
              <a:latin typeface="Arial" panose="020B0604020202020204" pitchFamily="34" charset="0"/>
              <a:cs typeface="Arial" panose="020B0604020202020204" pitchFamily="34" charset="0"/>
            </a:endParaRPr>
          </a:p>
          <a:p>
            <a:pPr eaLnBrk="1" hangingPunct="1"/>
            <a:r>
              <a:rPr lang="en-GB" altLang="en-US" sz="1200" dirty="0">
                <a:latin typeface="Arial" panose="020B0604020202020204" pitchFamily="34" charset="0"/>
                <a:cs typeface="Arial" panose="020B0604020202020204" pitchFamily="34" charset="0"/>
              </a:rPr>
              <a:t>Listen to caregiver's concerns</a:t>
            </a:r>
          </a:p>
          <a:p>
            <a:pPr lvl="1" eaLnBrk="1" hangingPunct="1"/>
            <a:r>
              <a:rPr lang="en-GB" altLang="en-US" sz="1200" dirty="0">
                <a:latin typeface="Arial" panose="020B0604020202020204" pitchFamily="34" charset="0"/>
                <a:cs typeface="Arial" panose="020B0604020202020204" pitchFamily="34" charset="0"/>
              </a:rPr>
              <a:t>It is important to listen to caregiver’s concerns and respond to them.  Correct any misconceptions the mother may have. </a:t>
            </a:r>
          </a:p>
        </p:txBody>
      </p:sp>
      <p:sp>
        <p:nvSpPr>
          <p:cNvPr id="33796" name="Espace réservé du numéro de diapositive 3"/>
          <p:cNvSpPr txBox="1">
            <a:spLocks noGrp="1"/>
          </p:cNvSpPr>
          <p:nvPr/>
        </p:nvSpPr>
        <p:spPr bwMode="auto">
          <a:xfrm>
            <a:off x="3969878"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0" tIns="45359" rIns="90720" bIns="45359"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E6871D64-E8A7-4C7A-9A78-116A5FF20712}" type="slidenum">
              <a:rPr lang="en-GB" altLang="en-US">
                <a:cs typeface="Arial" pitchFamily="34" charset="0"/>
              </a:rPr>
              <a:pPr algn="r" eaLnBrk="1" hangingPunct="1">
                <a:spcBef>
                  <a:spcPct val="0"/>
                </a:spcBef>
              </a:pPr>
              <a:t>9</a:t>
            </a:fld>
            <a:endParaRPr lang="en-GB" altLang="en-US">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a:solidFill>
                <a:srgbClr val="000066"/>
              </a:solidFill>
              <a:latin typeface="Arial" pitchFamily="34" charset="0"/>
            </a:endParaRPr>
          </a:p>
        </p:txBody>
      </p:sp>
    </p:spTree>
    <p:extLst>
      <p:ext uri="{BB962C8B-B14F-4D97-AF65-F5344CB8AC3E}">
        <p14:creationId xmlns:p14="http://schemas.microsoft.com/office/powerpoint/2010/main" val="2555481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760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2289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529321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790152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1169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8147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1070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84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8423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74472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n-US" sz="1200" b="1" dirty="0">
                <a:solidFill>
                  <a:srgbClr val="96CCEE"/>
                </a:solidFill>
                <a:latin typeface="Arial Narrow" pitchFamily="34" charset="0"/>
              </a:rPr>
              <a:t>Multiple Vaccine Injections, Module 6 </a:t>
            </a:r>
            <a:r>
              <a:rPr lang="en-GB" altLang="en-US" b="1" baseline="12000" dirty="0">
                <a:solidFill>
                  <a:srgbClr val="FFFFFF"/>
                </a:solidFill>
                <a:latin typeface="Arial Narrow" pitchFamily="34" charset="0"/>
              </a:rPr>
              <a:t>|</a:t>
            </a:r>
            <a:r>
              <a:rPr lang="en-GB" altLang="en-US" sz="1200" b="1" dirty="0">
                <a:solidFill>
                  <a:srgbClr val="96CCEE"/>
                </a:solidFill>
                <a:latin typeface="Arial Narrow" pitchFamily="34" charset="0"/>
              </a:rPr>
              <a:t>  </a:t>
            </a:r>
            <a:fld id="{7398F6E5-B30D-42B2-BD27-BA1B6D9744AA}" type="datetime4">
              <a:rPr lang="en-GB" altLang="en-US" sz="1200" smtClean="0">
                <a:solidFill>
                  <a:srgbClr val="96CCEE"/>
                </a:solidFill>
                <a:latin typeface="Arial Narrow" pitchFamily="34" charset="0"/>
              </a:rPr>
              <a:pPr eaLnBrk="1" hangingPunct="1">
                <a:defRPr/>
              </a:pPr>
              <a:t>16 June 2022</a:t>
            </a:fld>
            <a:endParaRPr lang="en-GB" altLang="en-US"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AFBFFF94-7F19-47EA-9CD6-5D62378F142F}" type="slidenum">
              <a:rPr lang="en-US" altLang="en-US" sz="1500" b="1" smtClean="0">
                <a:solidFill>
                  <a:srgbClr val="72BBE8"/>
                </a:solidFill>
                <a:latin typeface="Arial Narrow" pitchFamily="34" charset="0"/>
              </a:rPr>
              <a:pPr algn="r" eaLnBrk="1" hangingPunct="1">
                <a:defRPr/>
              </a:pPr>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46"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hf sldNum="0" hd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ipc.unicef.org/sites/ipcfi/files/2019-06/UNICEF_Trainers_Facilitation_Guide_FINAL.pdf"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ipc.unicef.or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1773411"/>
            <a:ext cx="64008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buFont typeface="Wingdings" pitchFamily="2" charset="2"/>
              <a:buNone/>
            </a:pPr>
            <a:r>
              <a:rPr lang="en-US" altLang="en-US" sz="3200" b="1" dirty="0">
                <a:solidFill>
                  <a:srgbClr val="FFFFFF"/>
                </a:solidFill>
              </a:rPr>
              <a:t>Module 7</a:t>
            </a:r>
          </a:p>
          <a:p>
            <a:pPr algn="ctr">
              <a:buNone/>
            </a:pPr>
            <a:r>
              <a:rPr lang="en-US" altLang="en-US" sz="3200" b="1" dirty="0">
                <a:solidFill>
                  <a:schemeClr val="accent3"/>
                </a:solidFill>
              </a:rPr>
              <a:t>Communicating with caregivers about IPV and multiple injections</a:t>
            </a:r>
            <a:endParaRPr lang="fr-FR" altLang="en-US" sz="3200" b="1" dirty="0">
              <a:solidFill>
                <a:schemeClr val="accent3"/>
              </a:solidFill>
            </a:endParaRPr>
          </a:p>
        </p:txBody>
      </p:sp>
      <p:pic>
        <p:nvPicPr>
          <p:cNvPr id="3076" name="Picture 5" descr="WHO-EN-white-H"/>
          <p:cNvPicPr>
            <a:picLocks noChangeAspect="1" noChangeArrowheads="1"/>
          </p:cNvPicPr>
          <p:nvPr/>
        </p:nvPicPr>
        <p:blipFill>
          <a:blip r:embed="rId3" cstate="print">
            <a:extLst>
              <a:ext uri="{28A0092B-C50C-407E-A947-70E740481C1C}">
                <a14:useLocalDpi xmlns:a14="http://schemas.microsoft.com/office/drawing/2010/main" val="0"/>
              </a:ext>
            </a:extLst>
          </a:blip>
          <a:srcRect t="-13240"/>
          <a:stretch>
            <a:fillRect/>
          </a:stretch>
        </p:blipFill>
        <p:spPr bwMode="auto">
          <a:xfrm>
            <a:off x="2676525" y="4895850"/>
            <a:ext cx="3789363"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txBox="1">
            <a:spLocks noChangeArrowheads="1"/>
          </p:cNvSpPr>
          <p:nvPr/>
        </p:nvSpPr>
        <p:spPr>
          <a:xfrm>
            <a:off x="683568" y="188640"/>
            <a:ext cx="7772400" cy="864096"/>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fr-FR" sz="2400" dirty="0">
                <a:solidFill>
                  <a:schemeClr val="bg1"/>
                </a:solidFill>
                <a:latin typeface="Arial" pitchFamily="34" charset="0"/>
              </a:rPr>
              <a:t>Training for the addition of a second dose of </a:t>
            </a:r>
            <a:r>
              <a:rPr lang="fr-FR" sz="2400" dirty="0" err="1">
                <a:solidFill>
                  <a:schemeClr val="bg1"/>
                </a:solidFill>
                <a:latin typeface="Arial" pitchFamily="34" charset="0"/>
              </a:rPr>
              <a:t>Inactivated</a:t>
            </a:r>
            <a:r>
              <a:rPr lang="fr-FR" sz="2400" dirty="0">
                <a:solidFill>
                  <a:schemeClr val="bg1"/>
                </a:solidFill>
                <a:latin typeface="Arial" pitchFamily="34" charset="0"/>
              </a:rPr>
              <a:t> Poliovirus Vaccine (IPV)</a:t>
            </a:r>
            <a:endParaRPr lang="fr-FR" sz="3500" dirty="0">
              <a:solidFill>
                <a:schemeClr val="bg1"/>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628800"/>
            <a:ext cx="7344816"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800" dirty="0">
                <a:latin typeface="Gill Sans MT" panose="020B0502020104020203" pitchFamily="34" charset="0"/>
              </a:rPr>
              <a:t>Make sure the caregiver has understood your key messages</a:t>
            </a:r>
          </a:p>
          <a:p>
            <a:pPr lvl="1" eaLnBrk="1" hangingPunct="1"/>
            <a:r>
              <a:rPr lang="en-GB" altLang="en-US" sz="2400" dirty="0">
                <a:latin typeface="Gill Sans MT" panose="020B0502020104020203" pitchFamily="34" charset="0"/>
              </a:rPr>
              <a:t>Explain and check for understanding – ask questions to find out if the caregiver understood you</a:t>
            </a:r>
          </a:p>
          <a:p>
            <a:pPr lvl="1" eaLnBrk="1" hangingPunct="1"/>
            <a:r>
              <a:rPr lang="en-GB" altLang="en-US" sz="2400" dirty="0">
                <a:latin typeface="Gill Sans MT" panose="020B0502020104020203" pitchFamily="34" charset="0"/>
              </a:rPr>
              <a:t>Remind the caregiver to bring the child for the future vaccinations as per the schedule</a:t>
            </a:r>
          </a:p>
          <a:p>
            <a:pPr eaLnBrk="1" hangingPunct="1"/>
            <a:endParaRPr lang="en-GB" altLang="en-US" sz="2800" dirty="0">
              <a:latin typeface="Gill Sans MT" panose="020B0502020104020203" pitchFamily="34" charset="0"/>
            </a:endParaRP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764148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83568" y="1484784"/>
            <a:ext cx="7488832"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ts val="600"/>
              </a:spcBef>
            </a:pPr>
            <a:r>
              <a:rPr lang="en-US" altLang="en-US" sz="2400" dirty="0">
                <a:latin typeface="Gill Sans MT" panose="020B0502020104020203" pitchFamily="34" charset="0"/>
              </a:rPr>
              <a:t>Benefits and safety of IPV</a:t>
            </a:r>
          </a:p>
          <a:p>
            <a:pPr eaLnBrk="1" hangingPunct="1">
              <a:spcBef>
                <a:spcPts val="600"/>
              </a:spcBef>
            </a:pPr>
            <a:r>
              <a:rPr lang="en-US" altLang="en-US" sz="2400" dirty="0">
                <a:latin typeface="Gill Sans MT" panose="020B0502020104020203" pitchFamily="34" charset="0"/>
              </a:rPr>
              <a:t>Benefits of continued use of OPV for polio eradication</a:t>
            </a:r>
          </a:p>
          <a:p>
            <a:pPr eaLnBrk="1" hangingPunct="1">
              <a:spcBef>
                <a:spcPts val="600"/>
              </a:spcBef>
            </a:pPr>
            <a:r>
              <a:rPr lang="en-US" altLang="en-US" sz="2400" dirty="0">
                <a:latin typeface="Gill Sans MT" panose="020B0502020104020203" pitchFamily="34" charset="0"/>
              </a:rPr>
              <a:t>Missed/upcoming vaccines in the schedule</a:t>
            </a:r>
          </a:p>
          <a:p>
            <a:pPr eaLnBrk="1" hangingPunct="1">
              <a:spcBef>
                <a:spcPts val="600"/>
              </a:spcBef>
            </a:pPr>
            <a:r>
              <a:rPr lang="en-US" altLang="en-US" sz="2400" dirty="0">
                <a:latin typeface="Gill Sans MT" panose="020B0502020104020203" pitchFamily="34" charset="0"/>
              </a:rPr>
              <a:t>The importance of returning for the second dose of IPV</a:t>
            </a:r>
          </a:p>
          <a:p>
            <a:pPr eaLnBrk="1" hangingPunct="1">
              <a:spcBef>
                <a:spcPts val="600"/>
              </a:spcBef>
            </a:pPr>
            <a:r>
              <a:rPr lang="en-US" altLang="en-US" sz="2400" dirty="0">
                <a:latin typeface="Gill Sans MT" panose="020B0502020104020203" pitchFamily="34" charset="0"/>
              </a:rPr>
              <a:t>The importance of bringing their vaccine card to every session</a:t>
            </a:r>
          </a:p>
          <a:p>
            <a:pPr eaLnBrk="1" hangingPunct="1">
              <a:spcBef>
                <a:spcPts val="600"/>
              </a:spcBef>
            </a:pPr>
            <a:endParaRPr lang="en-US" altLang="en-US" sz="2400" dirty="0">
              <a:latin typeface="Gill Sans MT" panose="020B0502020104020203" pitchFamily="34" charset="0"/>
            </a:endParaRPr>
          </a:p>
          <a:p>
            <a:pPr marL="0" indent="0" eaLnBrk="1" hangingPunct="1">
              <a:spcBef>
                <a:spcPts val="600"/>
              </a:spcBef>
              <a:buNone/>
            </a:pPr>
            <a:r>
              <a:rPr lang="en-US" altLang="en-US" sz="2400" i="1" dirty="0">
                <a:latin typeface="Gill Sans MT" panose="020B0502020104020203" pitchFamily="34" charset="0"/>
              </a:rPr>
              <a:t>If applicable:</a:t>
            </a:r>
          </a:p>
          <a:p>
            <a:pPr eaLnBrk="1" hangingPunct="1">
              <a:spcBef>
                <a:spcPts val="600"/>
              </a:spcBef>
            </a:pPr>
            <a:r>
              <a:rPr lang="en-US" altLang="en-US" sz="2400" dirty="0">
                <a:latin typeface="Gill Sans MT" panose="020B0502020104020203" pitchFamily="34" charset="0"/>
              </a:rPr>
              <a:t>Benefits and safety of multiple injections</a:t>
            </a:r>
          </a:p>
          <a:p>
            <a:pPr eaLnBrk="1" hangingPunct="1">
              <a:spcBef>
                <a:spcPts val="600"/>
              </a:spcBef>
            </a:pPr>
            <a:r>
              <a:rPr lang="en-US" altLang="en-US" sz="2400" dirty="0">
                <a:latin typeface="Gill Sans MT" panose="020B0502020104020203" pitchFamily="34" charset="0"/>
              </a:rPr>
              <a:t>Questions about pain from multiple injections</a:t>
            </a:r>
          </a:p>
        </p:txBody>
      </p:sp>
      <p:sp>
        <p:nvSpPr>
          <p:cNvPr id="2" name="Rectangle 1"/>
          <p:cNvSpPr/>
          <p:nvPr/>
        </p:nvSpPr>
        <p:spPr>
          <a:xfrm>
            <a:off x="395537" y="142666"/>
            <a:ext cx="8136904" cy="1077218"/>
          </a:xfrm>
          <a:prstGeom prst="rect">
            <a:avLst/>
          </a:prstGeom>
        </p:spPr>
        <p:txBody>
          <a:bodyPr wrap="square">
            <a:spAutoFit/>
          </a:bodyPr>
          <a:lstStyle/>
          <a:p>
            <a:pPr algn="ctr"/>
            <a:r>
              <a:rPr lang="en-US" altLang="en-US" sz="3200" b="1" dirty="0">
                <a:solidFill>
                  <a:srgbClr val="000066"/>
                </a:solidFill>
                <a:latin typeface="Gill Sans MT" panose="020B0502020104020203" pitchFamily="34" charset="0"/>
              </a:rPr>
              <a:t>Health Workers need to be prepared to inform parents/caregivers about:</a:t>
            </a:r>
            <a:endParaRPr lang="en-US" sz="32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690899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395537" y="1700808"/>
            <a:ext cx="8136904"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lgn="ctr" eaLnBrk="1" hangingPunct="1">
              <a:buNone/>
            </a:pPr>
            <a:r>
              <a:rPr lang="en-US" altLang="en-US" sz="2800" dirty="0">
                <a:latin typeface="Gill Sans MT" panose="020B0502020104020203" pitchFamily="34" charset="0"/>
              </a:rPr>
              <a:t>It is important to emphasize to caregivers the importance of maintaining a combined schedule of IPV and OPV.   IPV and OPV each play different roles in making the child stronger – they each cause a different kind of immune reaction.</a:t>
            </a:r>
          </a:p>
          <a:p>
            <a:pPr marL="0" indent="0" algn="ctr" eaLnBrk="1" hangingPunct="1">
              <a:buNone/>
            </a:pPr>
            <a:r>
              <a:rPr lang="en-US" altLang="en-US" sz="2800" dirty="0">
                <a:latin typeface="Gill Sans MT" panose="020B0502020104020203" pitchFamily="34" charset="0"/>
              </a:rPr>
              <a:t>Combining these vaccines protects children even more and gives them the benefit of both vaccines.</a:t>
            </a:r>
          </a:p>
        </p:txBody>
      </p:sp>
      <p:sp>
        <p:nvSpPr>
          <p:cNvPr id="2" name="Rectangle 1"/>
          <p:cNvSpPr/>
          <p:nvPr/>
        </p:nvSpPr>
        <p:spPr>
          <a:xfrm>
            <a:off x="413074" y="465831"/>
            <a:ext cx="8136904" cy="646331"/>
          </a:xfrm>
          <a:prstGeom prst="rect">
            <a:avLst/>
          </a:prstGeom>
        </p:spPr>
        <p:txBody>
          <a:bodyPr wrap="square">
            <a:spAutoFit/>
          </a:bodyPr>
          <a:lstStyle/>
          <a:p>
            <a:pPr algn="ctr"/>
            <a:r>
              <a:rPr lang="en-US" altLang="en-US" sz="3600" b="1" dirty="0">
                <a:solidFill>
                  <a:srgbClr val="000066"/>
                </a:solidFill>
                <a:latin typeface="Gill Sans MT" panose="020B0502020104020203" pitchFamily="34" charset="0"/>
              </a:rPr>
              <a:t>Benefits of IPV</a:t>
            </a:r>
            <a:endParaRPr lang="en-US" sz="3600" b="1" dirty="0">
              <a:solidFill>
                <a:srgbClr val="000066"/>
              </a:solidFill>
              <a:latin typeface="Gill Sans MT" panose="020B0502020104020203" pitchFamily="34" charset="0"/>
            </a:endParaRPr>
          </a:p>
        </p:txBody>
      </p:sp>
      <p:sp>
        <p:nvSpPr>
          <p:cNvPr id="5" name="Rectangle 12"/>
          <p:cNvSpPr>
            <a:spLocks noChangeArrowheads="1"/>
          </p:cNvSpPr>
          <p:nvPr/>
        </p:nvSpPr>
        <p:spPr bwMode="auto">
          <a:xfrm>
            <a:off x="1331640" y="5060068"/>
            <a:ext cx="7200801" cy="76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en-GB" altLang="en-US" sz="2000" i="1" dirty="0">
                <a:latin typeface="Gill Sans MT" panose="020B0502020104020203" pitchFamily="34" charset="0"/>
              </a:rPr>
              <a:t>For more information on the benefits of IPV and OPV, refer IPC Curriculum. </a:t>
            </a:r>
            <a:endParaRPr lang="en-US" altLang="en-US" sz="2800" dirty="0">
              <a:latin typeface="Gill Sans MT" pitchFamily="34" charset="0"/>
            </a:endParaRPr>
          </a:p>
        </p:txBody>
      </p:sp>
      <p:sp>
        <p:nvSpPr>
          <p:cNvPr id="6" name="TextBox 5"/>
          <p:cNvSpPr txBox="1"/>
          <p:nvPr/>
        </p:nvSpPr>
        <p:spPr>
          <a:xfrm rot="20699096">
            <a:off x="5919" y="5181225"/>
            <a:ext cx="1410085" cy="646331"/>
          </a:xfrm>
          <a:prstGeom prst="rect">
            <a:avLst/>
          </a:prstGeom>
          <a:noFill/>
        </p:spPr>
        <p:txBody>
          <a:bodyPr wrap="square" rtlCol="0">
            <a:spAutoFit/>
          </a:bodyPr>
          <a:lstStyle/>
          <a:p>
            <a:pPr algn="ctr"/>
            <a:r>
              <a:rPr lang="en-GB" sz="1200" b="1" i="1" dirty="0">
                <a:solidFill>
                  <a:srgbClr val="00B050"/>
                </a:solidFill>
              </a:rPr>
              <a:t>Reference: UNICEF IPC curriculum</a:t>
            </a:r>
          </a:p>
        </p:txBody>
      </p:sp>
    </p:spTree>
    <p:extLst>
      <p:ext uri="{BB962C8B-B14F-4D97-AF65-F5344CB8AC3E}">
        <p14:creationId xmlns:p14="http://schemas.microsoft.com/office/powerpoint/2010/main" val="1684319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11560" y="1452563"/>
            <a:ext cx="8064897" cy="413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eaLnBrk="1" hangingPunct="1">
              <a:buNone/>
            </a:pPr>
            <a:r>
              <a:rPr lang="en-US" altLang="en-US" sz="2300" b="1" i="1" dirty="0">
                <a:latin typeface="Gill Sans MT" panose="020B0502020104020203" pitchFamily="34" charset="0"/>
              </a:rPr>
              <a:t>Health workers can tell parents and caregivers:</a:t>
            </a:r>
          </a:p>
          <a:p>
            <a:pPr marL="0" indent="0" eaLnBrk="1" hangingPunct="1">
              <a:buNone/>
            </a:pPr>
            <a:r>
              <a:rPr lang="en-US" altLang="en-US" sz="2300" dirty="0">
                <a:latin typeface="Gill Sans MT" panose="020B0502020104020203" pitchFamily="34" charset="0"/>
              </a:rPr>
              <a:t>“Maintaining a combined schedule of OPV and two doses of IPV provides stronger protection against polio.  The dose of IPV will help protect your children against polio disease even more – and will give your child the benefits of both vaccines.”</a:t>
            </a:r>
          </a:p>
          <a:p>
            <a:pPr marL="0" indent="0" eaLnBrk="1" hangingPunct="1">
              <a:buNone/>
            </a:pPr>
            <a:r>
              <a:rPr lang="en-US" altLang="en-US" sz="2300" dirty="0">
                <a:latin typeface="Gill Sans MT" panose="020B0502020104020203" pitchFamily="34" charset="0"/>
              </a:rPr>
              <a:t>“IPV strengthens immunity in the blood, while OPV strengthens immunity in the gut”</a:t>
            </a:r>
          </a:p>
          <a:p>
            <a:pPr marL="0" indent="0" eaLnBrk="1" hangingPunct="1">
              <a:buNone/>
            </a:pPr>
            <a:r>
              <a:rPr lang="en-US" altLang="en-US" sz="2300" dirty="0">
                <a:latin typeface="Gill Sans MT" panose="020B0502020104020203" pitchFamily="34" charset="0"/>
              </a:rPr>
              <a:t>“Using both vaccines together provides the best form of protection from polio – it protects your child and helps protect our community.”</a:t>
            </a:r>
          </a:p>
        </p:txBody>
      </p:sp>
      <p:sp>
        <p:nvSpPr>
          <p:cNvPr id="2" name="Rectangle 1"/>
          <p:cNvSpPr/>
          <p:nvPr/>
        </p:nvSpPr>
        <p:spPr>
          <a:xfrm>
            <a:off x="413074" y="465831"/>
            <a:ext cx="8136904" cy="646331"/>
          </a:xfrm>
          <a:prstGeom prst="rect">
            <a:avLst/>
          </a:prstGeom>
        </p:spPr>
        <p:txBody>
          <a:bodyPr wrap="square">
            <a:spAutoFit/>
          </a:bodyPr>
          <a:lstStyle/>
          <a:p>
            <a:pPr algn="ctr"/>
            <a:r>
              <a:rPr lang="en-US" altLang="en-US" sz="3600" b="1" dirty="0">
                <a:solidFill>
                  <a:srgbClr val="000066"/>
                </a:solidFill>
                <a:latin typeface="Gill Sans MT" panose="020B0502020104020203" pitchFamily="34" charset="0"/>
              </a:rPr>
              <a:t>How to explain the benefits of IPV</a:t>
            </a:r>
            <a:endParaRPr lang="en-US" sz="36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3378973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How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respond</a:t>
            </a:r>
            <a:r>
              <a:rPr lang="fr-FR" sz="3500" b="1" dirty="0">
                <a:solidFill>
                  <a:srgbClr val="000066"/>
                </a:solidFill>
                <a:latin typeface="Gill Sans MT" panose="020B0502020104020203" pitchFamily="34" charset="0"/>
              </a:rPr>
              <a:t> to </a:t>
            </a:r>
            <a:r>
              <a:rPr lang="fr-FR" sz="3500" b="1" dirty="0" err="1">
                <a:solidFill>
                  <a:srgbClr val="000066"/>
                </a:solidFill>
                <a:latin typeface="Gill Sans MT" panose="020B0502020104020203" pitchFamily="34" charset="0"/>
              </a:rPr>
              <a:t>typical</a:t>
            </a:r>
            <a:r>
              <a:rPr lang="fr-FR" sz="3500" b="1" dirty="0">
                <a:solidFill>
                  <a:srgbClr val="000066"/>
                </a:solidFill>
                <a:latin typeface="Gill Sans MT" panose="020B0502020104020203" pitchFamily="34" charset="0"/>
              </a:rPr>
              <a:t> questions </a:t>
            </a:r>
            <a:r>
              <a:rPr lang="fr-FR" sz="3500" b="1" dirty="0" err="1">
                <a:solidFill>
                  <a:srgbClr val="000066"/>
                </a:solidFill>
                <a:latin typeface="Gill Sans MT" panose="020B0502020104020203" pitchFamily="34" charset="0"/>
              </a:rPr>
              <a:t>from</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caregivers</a:t>
            </a:r>
            <a:r>
              <a:rPr lang="fr-FR" sz="3500" b="1" dirty="0">
                <a:solidFill>
                  <a:srgbClr val="000066"/>
                </a:solidFill>
                <a:latin typeface="Gill Sans MT" panose="020B0502020104020203" pitchFamily="34" charset="0"/>
              </a:rPr>
              <a:t>?</a:t>
            </a:r>
          </a:p>
        </p:txBody>
      </p:sp>
      <p:pic>
        <p:nvPicPr>
          <p:cNvPr id="16388"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90" name="Rounded Rectangular Callout 1"/>
          <p:cNvSpPr>
            <a:spLocks noChangeArrowheads="1"/>
          </p:cNvSpPr>
          <p:nvPr/>
        </p:nvSpPr>
        <p:spPr bwMode="auto">
          <a:xfrm>
            <a:off x="2841625" y="2171700"/>
            <a:ext cx="3025775" cy="1328738"/>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en-US" altLang="en-US" sz="2400">
                <a:solidFill>
                  <a:schemeClr val="tx1"/>
                </a:solidFill>
                <a:latin typeface="Gill Sans MT" pitchFamily="34" charset="0"/>
              </a:rPr>
              <a:t>Why does my child need two different vaccines for polio?</a:t>
            </a:r>
          </a:p>
        </p:txBody>
      </p:sp>
      <p:sp>
        <p:nvSpPr>
          <p:cNvPr id="7" name="Rectangle 12"/>
          <p:cNvSpPr>
            <a:spLocks noChangeArrowheads="1"/>
          </p:cNvSpPr>
          <p:nvPr/>
        </p:nvSpPr>
        <p:spPr bwMode="auto">
          <a:xfrm>
            <a:off x="2844105" y="5154184"/>
            <a:ext cx="4608215" cy="76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en-GB" altLang="en-US" sz="2000" i="1" dirty="0">
                <a:latin typeface="Gill Sans MT" panose="020B0502020104020203" pitchFamily="34" charset="0"/>
              </a:rPr>
              <a:t>For more examples of questions, refer to Session 3.2 IPC Curriculum. </a:t>
            </a:r>
            <a:endParaRPr lang="en-US" altLang="en-US" sz="2800" dirty="0">
              <a:latin typeface="Gill Sans MT" pitchFamily="34" charset="0"/>
            </a:endParaRPr>
          </a:p>
        </p:txBody>
      </p:sp>
      <p:sp>
        <p:nvSpPr>
          <p:cNvPr id="8" name="TextBox 7"/>
          <p:cNvSpPr txBox="1"/>
          <p:nvPr/>
        </p:nvSpPr>
        <p:spPr>
          <a:xfrm rot="20699096">
            <a:off x="1590095" y="5275341"/>
            <a:ext cx="1410085" cy="646331"/>
          </a:xfrm>
          <a:prstGeom prst="rect">
            <a:avLst/>
          </a:prstGeom>
          <a:noFill/>
        </p:spPr>
        <p:txBody>
          <a:bodyPr wrap="square" rtlCol="0">
            <a:spAutoFit/>
          </a:bodyPr>
          <a:lstStyle/>
          <a:p>
            <a:pPr algn="ctr"/>
            <a:r>
              <a:rPr lang="en-GB" sz="1200" b="1" i="1" dirty="0">
                <a:solidFill>
                  <a:srgbClr val="00B050"/>
                </a:solidFill>
              </a:rPr>
              <a:t>Reference: UNICEF IPC curriculum</a:t>
            </a:r>
          </a:p>
        </p:txBody>
      </p:sp>
    </p:spTree>
    <p:extLst>
      <p:ext uri="{BB962C8B-B14F-4D97-AF65-F5344CB8AC3E}">
        <p14:creationId xmlns:p14="http://schemas.microsoft.com/office/powerpoint/2010/main" val="1418520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altLang="en-US" sz="3200" b="1" dirty="0">
                <a:solidFill>
                  <a:srgbClr val="000066"/>
                </a:solidFill>
                <a:latin typeface="Gill Sans MT" panose="020B0502020104020203" pitchFamily="34" charset="0"/>
              </a:rPr>
              <a:t>Safety of IPV</a:t>
            </a:r>
            <a:endParaRPr lang="fr-FR" altLang="en-US" sz="3200" b="1" dirty="0">
              <a:solidFill>
                <a:srgbClr val="000066"/>
              </a:solidFill>
              <a:latin typeface="Gill Sans MT" panose="020B0502020104020203" pitchFamily="34" charset="0"/>
            </a:endParaRPr>
          </a:p>
        </p:txBody>
      </p:sp>
      <p:sp>
        <p:nvSpPr>
          <p:cNvPr id="6147" name="Rectangle 12"/>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ts val="1800"/>
              </a:spcBef>
            </a:pPr>
            <a:r>
              <a:rPr lang="en-US" altLang="en-US" sz="2600" dirty="0">
                <a:latin typeface="Gill Sans MT" pitchFamily="34" charset="0"/>
              </a:rPr>
              <a:t>IPV has been used in over 60 countries worldwide, over decades, and in every country since April 2019</a:t>
            </a:r>
          </a:p>
          <a:p>
            <a:pPr>
              <a:spcBef>
                <a:spcPts val="1800"/>
              </a:spcBef>
            </a:pPr>
            <a:r>
              <a:rPr lang="en-US" altLang="en-US" sz="2600" dirty="0">
                <a:latin typeface="Gill Sans MT" pitchFamily="34" charset="0"/>
              </a:rPr>
              <a:t>IPV is a very safe vaccine, whether used alone or in combination vaccines</a:t>
            </a:r>
            <a:endParaRPr lang="fr-FR" altLang="en-US" sz="2600" dirty="0">
              <a:latin typeface="Gill Sans MT" pitchFamily="34" charset="0"/>
            </a:endParaRPr>
          </a:p>
          <a:p>
            <a:pPr>
              <a:spcBef>
                <a:spcPts val="1800"/>
              </a:spcBef>
            </a:pPr>
            <a:r>
              <a:rPr lang="en-US" altLang="en-US" sz="2600" dirty="0">
                <a:latin typeface="Gill Sans MT" pitchFamily="34" charset="0"/>
              </a:rPr>
              <a:t>No serious side effects have been reported, only minor side effects</a:t>
            </a:r>
          </a:p>
          <a:p>
            <a:pPr>
              <a:spcBef>
                <a:spcPts val="1800"/>
              </a:spcBef>
            </a:pPr>
            <a:r>
              <a:rPr lang="en-US" altLang="en-US" sz="2600" dirty="0">
                <a:latin typeface="Gill Sans MT" pitchFamily="34" charset="0"/>
              </a:rPr>
              <a:t>Minor local reactions may occur following IPV, as can sometimes happen with other vaccines. But a child will quickly recover</a:t>
            </a:r>
          </a:p>
          <a:p>
            <a:pPr>
              <a:spcBef>
                <a:spcPts val="1800"/>
              </a:spcBef>
            </a:pPr>
            <a:endParaRPr lang="en-US" altLang="en-US" sz="2800" dirty="0">
              <a:latin typeface="Gill Sans MT"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Tree>
    <p:extLst>
      <p:ext uri="{BB962C8B-B14F-4D97-AF65-F5344CB8AC3E}">
        <p14:creationId xmlns:p14="http://schemas.microsoft.com/office/powerpoint/2010/main" val="992463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How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respond</a:t>
            </a:r>
            <a:r>
              <a:rPr lang="fr-FR" sz="3500" b="1" dirty="0">
                <a:solidFill>
                  <a:srgbClr val="000066"/>
                </a:solidFill>
                <a:latin typeface="Gill Sans MT" panose="020B0502020104020203" pitchFamily="34" charset="0"/>
              </a:rPr>
              <a:t> to </a:t>
            </a:r>
            <a:r>
              <a:rPr lang="fr-FR" sz="3500" b="1" dirty="0" err="1">
                <a:solidFill>
                  <a:srgbClr val="000066"/>
                </a:solidFill>
                <a:latin typeface="Gill Sans MT" panose="020B0502020104020203" pitchFamily="34" charset="0"/>
              </a:rPr>
              <a:t>typical</a:t>
            </a:r>
            <a:r>
              <a:rPr lang="fr-FR" sz="3500" b="1" dirty="0">
                <a:solidFill>
                  <a:srgbClr val="000066"/>
                </a:solidFill>
                <a:latin typeface="Gill Sans MT" panose="020B0502020104020203" pitchFamily="34" charset="0"/>
              </a:rPr>
              <a:t> questions </a:t>
            </a:r>
            <a:r>
              <a:rPr lang="fr-FR" sz="3500" b="1" dirty="0" err="1">
                <a:solidFill>
                  <a:srgbClr val="000066"/>
                </a:solidFill>
                <a:latin typeface="Gill Sans MT" panose="020B0502020104020203" pitchFamily="34" charset="0"/>
              </a:rPr>
              <a:t>from</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caregivers</a:t>
            </a:r>
            <a:r>
              <a:rPr lang="fr-FR" sz="3500" b="1" dirty="0">
                <a:solidFill>
                  <a:srgbClr val="000066"/>
                </a:solidFill>
                <a:latin typeface="Gill Sans MT" panose="020B0502020104020203" pitchFamily="34" charset="0"/>
              </a:rPr>
              <a:t>?</a:t>
            </a:r>
          </a:p>
        </p:txBody>
      </p:sp>
      <p:pic>
        <p:nvPicPr>
          <p:cNvPr id="17412"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4" name="Rounded Rectangular Callout 1"/>
          <p:cNvSpPr>
            <a:spLocks noChangeArrowheads="1"/>
          </p:cNvSpPr>
          <p:nvPr/>
        </p:nvSpPr>
        <p:spPr bwMode="auto">
          <a:xfrm>
            <a:off x="2841625" y="2171700"/>
            <a:ext cx="3025775" cy="919163"/>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 typeface="Wingdings" pitchFamily="2" charset="2"/>
              <a:buNone/>
            </a:pPr>
            <a:r>
              <a:rPr lang="en-GB" altLang="en-US" sz="2400">
                <a:solidFill>
                  <a:schemeClr val="tx1"/>
                </a:solidFill>
                <a:latin typeface="Gill Sans MT" pitchFamily="34" charset="0"/>
              </a:rPr>
              <a:t>Does IPV have any side effects?</a:t>
            </a:r>
            <a:endParaRPr lang="en-US" altLang="en-US" sz="2400">
              <a:solidFill>
                <a:schemeClr val="tx1"/>
              </a:solidFill>
              <a:latin typeface="Gill Sans M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74799" y="1479203"/>
            <a:ext cx="8136904" cy="317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eaLnBrk="1" hangingPunct="1">
              <a:buNone/>
            </a:pPr>
            <a:r>
              <a:rPr lang="en-US" altLang="en-US" sz="2800" b="1" i="1" dirty="0">
                <a:latin typeface="Gill Sans MT" panose="020B0502020104020203" pitchFamily="34" charset="0"/>
              </a:rPr>
              <a:t>Health workers can tell parents and caregivers:</a:t>
            </a:r>
          </a:p>
          <a:p>
            <a:pPr>
              <a:spcBef>
                <a:spcPct val="0"/>
              </a:spcBef>
              <a:buClrTx/>
              <a:buFontTx/>
              <a:buNone/>
            </a:pPr>
            <a:endParaRPr lang="en-US" altLang="en-US" sz="2800" dirty="0">
              <a:latin typeface="Limon F3" charset="0"/>
            </a:endParaRPr>
          </a:p>
          <a:p>
            <a:pPr>
              <a:spcBef>
                <a:spcPct val="0"/>
              </a:spcBef>
              <a:buClrTx/>
              <a:buFontTx/>
              <a:buNone/>
            </a:pPr>
            <a:r>
              <a:rPr lang="en-US" altLang="en-US" sz="2800" dirty="0">
                <a:latin typeface="Limon F3" charset="0"/>
              </a:rPr>
              <a:t>“IPV is a very safe vaccine.”   </a:t>
            </a:r>
          </a:p>
          <a:p>
            <a:pPr>
              <a:spcBef>
                <a:spcPct val="0"/>
              </a:spcBef>
              <a:buClrTx/>
              <a:buFontTx/>
              <a:buNone/>
            </a:pPr>
            <a:r>
              <a:rPr lang="en-US" altLang="en-US" sz="2800" dirty="0">
                <a:latin typeface="Limon F3" charset="0"/>
              </a:rPr>
              <a:t> </a:t>
            </a:r>
          </a:p>
          <a:p>
            <a:pPr>
              <a:spcBef>
                <a:spcPct val="0"/>
              </a:spcBef>
              <a:buClrTx/>
              <a:buFontTx/>
              <a:buNone/>
            </a:pPr>
            <a:r>
              <a:rPr lang="en-GB" altLang="en-US" sz="2800" dirty="0">
                <a:latin typeface="Limon F3" charset="0"/>
              </a:rPr>
              <a:t>“After the vaccine, there might be a little bit of redness and the skin may feel tender.”</a:t>
            </a:r>
            <a:endParaRPr lang="en-US" altLang="en-US" sz="2800" dirty="0">
              <a:latin typeface="Limon F3" charset="0"/>
            </a:endParaRPr>
          </a:p>
        </p:txBody>
      </p:sp>
      <p:sp>
        <p:nvSpPr>
          <p:cNvPr id="2" name="Rectangle 1"/>
          <p:cNvSpPr/>
          <p:nvPr/>
        </p:nvSpPr>
        <p:spPr>
          <a:xfrm>
            <a:off x="1259632" y="116632"/>
            <a:ext cx="6967238" cy="1077218"/>
          </a:xfrm>
          <a:prstGeom prst="rect">
            <a:avLst/>
          </a:prstGeom>
        </p:spPr>
        <p:txBody>
          <a:bodyPr wrap="square">
            <a:spAutoFit/>
          </a:bodyPr>
          <a:lstStyle/>
          <a:p>
            <a:pPr algn="ctr"/>
            <a:r>
              <a:rPr lang="en-US" altLang="en-US" sz="3200" b="1" dirty="0">
                <a:solidFill>
                  <a:srgbClr val="000066"/>
                </a:solidFill>
                <a:latin typeface="Gill Sans MT" panose="020B0502020104020203" pitchFamily="34" charset="0"/>
              </a:rPr>
              <a:t>Talking to caregivers about the safety of IPV</a:t>
            </a:r>
            <a:endParaRPr lang="en-US" sz="32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182342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395536" y="1452563"/>
            <a:ext cx="8352927" cy="413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Tx/>
              <a:buNone/>
            </a:pPr>
            <a:r>
              <a:rPr lang="en-GB" altLang="en-US" sz="2400" b="1" i="1" dirty="0">
                <a:latin typeface="Gill Sans MT" panose="020B0502020104020203" pitchFamily="34" charset="0"/>
              </a:rPr>
              <a:t>Parents/caregivers may have concerns about their child receiving </a:t>
            </a:r>
            <a:r>
              <a:rPr lang="en-GB" altLang="en-US" sz="2400" b="1" i="1" u="sng" dirty="0">
                <a:latin typeface="Gill Sans MT" panose="020B0502020104020203" pitchFamily="34" charset="0"/>
              </a:rPr>
              <a:t>three vaccines at one visit</a:t>
            </a:r>
            <a:r>
              <a:rPr lang="en-GB" altLang="en-US" sz="2400" b="1" i="1" dirty="0">
                <a:latin typeface="Gill Sans MT" panose="020B0502020104020203" pitchFamily="34" charset="0"/>
              </a:rPr>
              <a:t>.  Health workers can address this by saying:</a:t>
            </a:r>
            <a:endParaRPr lang="en-US" altLang="en-US" sz="2400" b="1" i="1" dirty="0">
              <a:latin typeface="Gill Sans MT" panose="020B0502020104020203" pitchFamily="34" charset="0"/>
            </a:endParaRPr>
          </a:p>
          <a:p>
            <a:pPr>
              <a:spcBef>
                <a:spcPct val="0"/>
              </a:spcBef>
              <a:buClrTx/>
              <a:buFontTx/>
              <a:buNone/>
            </a:pPr>
            <a:r>
              <a:rPr lang="en-GB" altLang="en-US" sz="2400" b="1" dirty="0">
                <a:latin typeface="Gill Sans MT" panose="020B0502020104020203" pitchFamily="34" charset="0"/>
              </a:rPr>
              <a:t> </a:t>
            </a:r>
            <a:endParaRPr lang="en-US" altLang="en-US" sz="2400" dirty="0">
              <a:latin typeface="Gill Sans MT" panose="020B0502020104020203" pitchFamily="34" charset="0"/>
            </a:endParaRPr>
          </a:p>
          <a:p>
            <a:pPr>
              <a:spcBef>
                <a:spcPct val="0"/>
              </a:spcBef>
              <a:buClrTx/>
              <a:buFontTx/>
              <a:buNone/>
            </a:pPr>
            <a:r>
              <a:rPr lang="en-GB" altLang="en-US" sz="2400" dirty="0">
                <a:latin typeface="Gill Sans MT" panose="020B0502020104020203" pitchFamily="34" charset="0"/>
              </a:rPr>
              <a:t>“Giving a child several vaccinations during the same visit allows your child to be immunized as soon as possible. </a:t>
            </a:r>
            <a:r>
              <a:rPr lang="en-GB" altLang="en-US" sz="2400" b="1" dirty="0">
                <a:latin typeface="Gill Sans MT" panose="020B0502020104020203" pitchFamily="34" charset="0"/>
              </a:rPr>
              <a:t>They are protected against multiple diseases during the most vulnerable early months of life.”</a:t>
            </a:r>
          </a:p>
          <a:p>
            <a:pPr>
              <a:spcBef>
                <a:spcPct val="0"/>
              </a:spcBef>
              <a:buClrTx/>
              <a:buFontTx/>
              <a:buNone/>
            </a:pPr>
            <a:r>
              <a:rPr lang="en-GB" altLang="en-US" sz="2400" dirty="0">
                <a:latin typeface="Gill Sans MT" panose="020B0502020104020203" pitchFamily="34" charset="0"/>
              </a:rPr>
              <a:t> </a:t>
            </a:r>
            <a:endParaRPr lang="en-US" altLang="en-US" sz="2400" dirty="0">
              <a:latin typeface="Gill Sans MT" panose="020B0502020104020203" pitchFamily="34" charset="0"/>
            </a:endParaRPr>
          </a:p>
          <a:p>
            <a:pPr>
              <a:spcBef>
                <a:spcPct val="0"/>
              </a:spcBef>
              <a:buClrTx/>
              <a:buFontTx/>
              <a:buNone/>
            </a:pPr>
            <a:r>
              <a:rPr lang="en-GB" altLang="en-US" sz="2400" dirty="0">
                <a:latin typeface="Gill Sans MT" panose="020B0502020104020203" pitchFamily="34" charset="0"/>
              </a:rPr>
              <a:t>“In addition, giving multiple vaccinations at one time means fewer vaccination visits for parents and caregivers.”</a:t>
            </a:r>
            <a:endParaRPr lang="en-US" altLang="en-US" sz="2400" dirty="0">
              <a:latin typeface="Gill Sans MT" panose="020B0502020104020203" pitchFamily="34" charset="0"/>
            </a:endParaRPr>
          </a:p>
        </p:txBody>
      </p:sp>
      <p:sp>
        <p:nvSpPr>
          <p:cNvPr id="2" name="Rectangle 1"/>
          <p:cNvSpPr/>
          <p:nvPr/>
        </p:nvSpPr>
        <p:spPr>
          <a:xfrm>
            <a:off x="-180528" y="116632"/>
            <a:ext cx="9505056" cy="1077218"/>
          </a:xfrm>
          <a:prstGeom prst="rect">
            <a:avLst/>
          </a:prstGeom>
        </p:spPr>
        <p:txBody>
          <a:bodyPr wrap="square">
            <a:spAutoFit/>
          </a:bodyPr>
          <a:lstStyle/>
          <a:p>
            <a:pPr algn="ctr"/>
            <a:r>
              <a:rPr lang="en-GB" sz="3200" b="1" i="1" dirty="0">
                <a:solidFill>
                  <a:srgbClr val="000066"/>
                </a:solidFill>
                <a:latin typeface="Gill Sans MT" panose="020B0502020104020203" pitchFamily="34" charset="0"/>
              </a:rPr>
              <a:t>If applicable:</a:t>
            </a:r>
          </a:p>
          <a:p>
            <a:pPr algn="ctr"/>
            <a:r>
              <a:rPr lang="en-GB" sz="3000" b="1" dirty="0">
                <a:solidFill>
                  <a:srgbClr val="000066"/>
                </a:solidFill>
                <a:latin typeface="Gill Sans MT" panose="020B0502020104020203" pitchFamily="34" charset="0"/>
              </a:rPr>
              <a:t>Talking about the benefits of multiple injections</a:t>
            </a:r>
            <a:endParaRPr lang="en-US" sz="30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134672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83568" y="1712935"/>
            <a:ext cx="8317557" cy="150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Tx/>
              <a:buNone/>
            </a:pPr>
            <a:r>
              <a:rPr lang="en-GB" altLang="en-US" sz="2400" b="1" i="1" dirty="0">
                <a:latin typeface="Gill Sans MT" panose="020B0502020104020203" pitchFamily="34" charset="0"/>
              </a:rPr>
              <a:t>Inform parents and caregivers that:</a:t>
            </a:r>
          </a:p>
          <a:p>
            <a:pPr>
              <a:spcBef>
                <a:spcPct val="0"/>
              </a:spcBef>
              <a:buClrTx/>
              <a:buFontTx/>
              <a:buNone/>
            </a:pPr>
            <a:endParaRPr lang="en-GB" altLang="en-US" sz="2400" b="1" i="1" dirty="0">
              <a:latin typeface="Gill Sans MT" panose="020B0502020104020203" pitchFamily="34" charset="0"/>
            </a:endParaRPr>
          </a:p>
          <a:p>
            <a:pPr>
              <a:spcBef>
                <a:spcPct val="0"/>
              </a:spcBef>
              <a:buClrTx/>
              <a:buFontTx/>
              <a:buNone/>
            </a:pPr>
            <a:r>
              <a:rPr lang="en-GB" altLang="en-US" sz="2400" dirty="0">
                <a:latin typeface="Gill Sans MT" panose="020B0502020104020203" pitchFamily="34" charset="0"/>
              </a:rPr>
              <a:t> “It is safe for your child to receive multiple injections at once.      </a:t>
            </a:r>
            <a:r>
              <a:rPr lang="en-GB" sz="2400" dirty="0">
                <a:latin typeface="Gill Sans MT" panose="020B0502020104020203" pitchFamily="34" charset="0"/>
              </a:rPr>
              <a:t>In most countries, children receive more than one vaccine injection in one visit</a:t>
            </a:r>
            <a:r>
              <a:rPr lang="en-GB" altLang="en-US" sz="2400" dirty="0">
                <a:latin typeface="Gill Sans MT" panose="020B0502020104020203" pitchFamily="34" charset="0"/>
              </a:rPr>
              <a:t>.”</a:t>
            </a:r>
          </a:p>
          <a:p>
            <a:pPr>
              <a:spcBef>
                <a:spcPct val="0"/>
              </a:spcBef>
              <a:buClrTx/>
              <a:buFontTx/>
              <a:buNone/>
            </a:pPr>
            <a:endParaRPr lang="en-GB" altLang="en-US" sz="2400" dirty="0">
              <a:latin typeface="Gill Sans MT" panose="020B0502020104020203" pitchFamily="34" charset="0"/>
            </a:endParaRPr>
          </a:p>
          <a:p>
            <a:pPr>
              <a:spcBef>
                <a:spcPct val="0"/>
              </a:spcBef>
              <a:buClrTx/>
              <a:buFontTx/>
              <a:buNone/>
            </a:pPr>
            <a:r>
              <a:rPr lang="en-GB" altLang="en-US" sz="2400" dirty="0">
                <a:latin typeface="Gill Sans MT" panose="020B0502020104020203" pitchFamily="34" charset="0"/>
              </a:rPr>
              <a:t>“Early vaccinations mean early protection for the child”</a:t>
            </a:r>
            <a:endParaRPr lang="en-US" altLang="en-US" sz="2400" dirty="0">
              <a:latin typeface="Gill Sans MT" panose="020B0502020104020203" pitchFamily="34" charset="0"/>
            </a:endParaRPr>
          </a:p>
        </p:txBody>
      </p:sp>
      <p:sp>
        <p:nvSpPr>
          <p:cNvPr id="2" name="Rectangle 1"/>
          <p:cNvSpPr/>
          <p:nvPr/>
        </p:nvSpPr>
        <p:spPr>
          <a:xfrm>
            <a:off x="405484" y="59303"/>
            <a:ext cx="8136904" cy="1200329"/>
          </a:xfrm>
          <a:prstGeom prst="rect">
            <a:avLst/>
          </a:prstGeom>
        </p:spPr>
        <p:txBody>
          <a:bodyPr wrap="square">
            <a:spAutoFit/>
          </a:bodyPr>
          <a:lstStyle/>
          <a:p>
            <a:pPr algn="ctr"/>
            <a:r>
              <a:rPr lang="en-GB" sz="3600" b="1" dirty="0">
                <a:solidFill>
                  <a:srgbClr val="000066"/>
                </a:solidFill>
                <a:latin typeface="Gill Sans MT" panose="020B0502020104020203" pitchFamily="34" charset="0"/>
              </a:rPr>
              <a:t>Talking to caregivers about the safety of multiple injections</a:t>
            </a:r>
            <a:endParaRPr lang="en-US" sz="36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4171868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ea typeface="Arial" charset="0"/>
              </a:rPr>
              <a:t>Learning objectives</a:t>
            </a:r>
          </a:p>
        </p:txBody>
      </p:sp>
      <p:sp>
        <p:nvSpPr>
          <p:cNvPr id="4099" name="Rectangle 14"/>
          <p:cNvSpPr>
            <a:spLocks noChangeArrowheads="1"/>
          </p:cNvSpPr>
          <p:nvPr/>
        </p:nvSpPr>
        <p:spPr bwMode="auto">
          <a:xfrm>
            <a:off x="539552" y="1323975"/>
            <a:ext cx="828092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dirty="0">
                <a:latin typeface="Gill Sans MT" pitchFamily="34" charset="0"/>
              </a:rPr>
              <a:t>At the end of the module, the participant </a:t>
            </a:r>
            <a:r>
              <a:rPr lang="fr-FR" altLang="en-US" dirty="0" err="1">
                <a:latin typeface="Gill Sans MT" pitchFamily="34" charset="0"/>
              </a:rPr>
              <a:t>will</a:t>
            </a:r>
            <a:r>
              <a:rPr lang="fr-FR" altLang="en-US" dirty="0">
                <a:latin typeface="Gill Sans MT" pitchFamily="34" charset="0"/>
              </a:rPr>
              <a:t>:</a:t>
            </a:r>
          </a:p>
          <a:p>
            <a:pPr lvl="1"/>
            <a:r>
              <a:rPr lang="en-GB" altLang="en-US" dirty="0">
                <a:latin typeface="Gill Sans MT" pitchFamily="34" charset="0"/>
                <a:ea typeface="MS PGothic" pitchFamily="34" charset="-128"/>
              </a:rPr>
              <a:t>Be familiar with ways and techniques of communicating with caregivers</a:t>
            </a:r>
          </a:p>
          <a:p>
            <a:pPr lvl="1"/>
            <a:r>
              <a:rPr lang="en-GB" altLang="en-US" dirty="0">
                <a:latin typeface="Gill Sans MT" pitchFamily="34" charset="0"/>
                <a:ea typeface="MS PGothic" pitchFamily="34" charset="-128"/>
              </a:rPr>
              <a:t>Know the benefits of IPV and its importance to polio eradication, multiple injections,  and routine immunization </a:t>
            </a:r>
          </a:p>
          <a:p>
            <a:pPr lvl="1"/>
            <a:r>
              <a:rPr lang="en-GB" altLang="en-US" dirty="0">
                <a:latin typeface="Gill Sans MT" pitchFamily="34" charset="0"/>
                <a:ea typeface="MS PGothic" pitchFamily="34" charset="-128"/>
              </a:rPr>
              <a:t>Understand the safety of IPV when administered with other vaccines</a:t>
            </a:r>
          </a:p>
          <a:p>
            <a:r>
              <a:rPr lang="en-GB" altLang="en-US" dirty="0">
                <a:latin typeface="Gill Sans MT" pitchFamily="34" charset="0"/>
              </a:rPr>
              <a:t>Duration</a:t>
            </a:r>
          </a:p>
          <a:p>
            <a:pPr lvl="1"/>
            <a:r>
              <a:rPr lang="en-GB" altLang="ja-JP" dirty="0">
                <a:latin typeface="Gill Sans MT" pitchFamily="34" charset="0"/>
                <a:ea typeface="MS PGothic" pitchFamily="34" charset="-128"/>
              </a:rPr>
              <a:t>40</a:t>
            </a:r>
            <a:r>
              <a:rPr lang="ja-JP" altLang="en-US" dirty="0">
                <a:latin typeface="Gill Sans MT" pitchFamily="34" charset="0"/>
                <a:ea typeface="MS PGothic" pitchFamily="34" charset="-128"/>
              </a:rPr>
              <a:t> </a:t>
            </a:r>
            <a:r>
              <a:rPr lang="en-GB" altLang="ja-JP" dirty="0">
                <a:latin typeface="Gill Sans MT" pitchFamily="34" charset="0"/>
                <a:ea typeface="MS PGothic" pitchFamily="34" charset="-128"/>
              </a:rPr>
              <a:t>minutes</a:t>
            </a:r>
          </a:p>
          <a:p>
            <a:pPr marL="0" indent="0">
              <a:buNone/>
            </a:pPr>
            <a:endParaRPr lang="en-GB" altLang="ja-JP" sz="500" i="1" dirty="0">
              <a:latin typeface="Gill Sans MT" pitchFamily="34" charset="0"/>
            </a:endParaRPr>
          </a:p>
        </p:txBody>
      </p:sp>
      <p:sp>
        <p:nvSpPr>
          <p:cNvPr id="8" name="TextBox 7"/>
          <p:cNvSpPr txBox="1"/>
          <p:nvPr/>
        </p:nvSpPr>
        <p:spPr>
          <a:xfrm rot="20699096">
            <a:off x="-264656" y="5205120"/>
            <a:ext cx="1396286" cy="646331"/>
          </a:xfrm>
          <a:prstGeom prst="rect">
            <a:avLst/>
          </a:prstGeom>
          <a:noFill/>
        </p:spPr>
        <p:txBody>
          <a:bodyPr wrap="square" rtlCol="0">
            <a:spAutoFit/>
          </a:bodyPr>
          <a:lstStyle/>
          <a:p>
            <a:pPr algn="ctr"/>
            <a:r>
              <a:rPr lang="en-GB" sz="1200" b="1" i="1" dirty="0">
                <a:solidFill>
                  <a:srgbClr val="00B050"/>
                </a:solidFill>
              </a:rPr>
              <a:t>Reference: </a:t>
            </a:r>
          </a:p>
          <a:p>
            <a:pPr algn="ctr"/>
            <a:r>
              <a:rPr lang="en-GB" sz="1200" b="1" i="1" dirty="0">
                <a:solidFill>
                  <a:srgbClr val="00B050"/>
                </a:solidFill>
              </a:rPr>
              <a:t>UNICEF IPC</a:t>
            </a:r>
          </a:p>
          <a:p>
            <a:pPr algn="ctr"/>
            <a:r>
              <a:rPr lang="en-GB" sz="1200" b="1" i="1" dirty="0">
                <a:solidFill>
                  <a:srgbClr val="00B050"/>
                </a:solidFill>
              </a:rPr>
              <a:t>curriculum</a:t>
            </a:r>
          </a:p>
        </p:txBody>
      </p:sp>
      <p:sp>
        <p:nvSpPr>
          <p:cNvPr id="9" name="Rectangle 12"/>
          <p:cNvSpPr>
            <a:spLocks noChangeArrowheads="1"/>
          </p:cNvSpPr>
          <p:nvPr/>
        </p:nvSpPr>
        <p:spPr bwMode="auto">
          <a:xfrm>
            <a:off x="971600" y="4869160"/>
            <a:ext cx="8424936" cy="100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0"/>
              </a:spcBef>
              <a:buNone/>
            </a:pPr>
            <a:r>
              <a:rPr lang="en-GB" altLang="ja-JP" sz="1800" i="1" dirty="0">
                <a:latin typeface="Gill Sans MT" pitchFamily="34" charset="0"/>
              </a:rPr>
              <a:t>Note:  This module should be covered with a related UNICEF Curriculum on          </a:t>
            </a:r>
            <a:r>
              <a:rPr lang="en-GB" altLang="ja-JP" sz="1800" b="1" i="1" dirty="0">
                <a:latin typeface="Gill Sans MT" pitchFamily="34" charset="0"/>
              </a:rPr>
              <a:t>Interpersonal Communication (IPC; 2h minimum)</a:t>
            </a:r>
            <a:r>
              <a:rPr lang="en-GB" altLang="ja-JP" sz="1800" i="1" dirty="0">
                <a:latin typeface="Gill Sans MT" pitchFamily="34" charset="0"/>
              </a:rPr>
              <a:t>, available here:</a:t>
            </a:r>
            <a:r>
              <a:rPr lang="fr-FR" altLang="ja-JP" sz="1800" dirty="0">
                <a:latin typeface="Gill Sans MT" pitchFamily="34" charset="0"/>
              </a:rPr>
              <a:t> </a:t>
            </a:r>
            <a:r>
              <a:rPr lang="en-GB" altLang="ja-JP" sz="1800" i="1" dirty="0">
                <a:latin typeface="Gill Sans MT" pitchFamily="34" charset="0"/>
                <a:hlinkClick r:id="rId3"/>
              </a:rPr>
              <a:t>https://ipc.unicef.org/sites/ipcfi/files/2019-06/UNICEF_Trainers_Facilitation_Guide_FINAL.pdf</a:t>
            </a:r>
            <a:endParaRPr lang="en-GB" altLang="ja-JP" sz="1800" i="1" dirty="0">
              <a:latin typeface="Gill Sans MT" pitchFamily="34" charset="0"/>
            </a:endParaRPr>
          </a:p>
          <a:p>
            <a:pPr marL="0" indent="0">
              <a:spcBef>
                <a:spcPts val="0"/>
              </a:spcBef>
              <a:buNone/>
            </a:pPr>
            <a:r>
              <a:rPr lang="en-GB" altLang="ja-JP" sz="1800" i="1" dirty="0">
                <a:latin typeface="Gill Sans MT" pitchFamily="34" charset="0"/>
              </a:rPr>
              <a:t>Additional material on IPC available here:  </a:t>
            </a:r>
            <a:r>
              <a:rPr lang="en-GB" altLang="ja-JP" sz="1800" i="1" dirty="0">
                <a:latin typeface="Gill Sans MT" pitchFamily="34" charset="0"/>
                <a:hlinkClick r:id="rId4"/>
              </a:rPr>
              <a:t>https://ipc.unicef.org/</a:t>
            </a:r>
            <a:endParaRPr lang="en-GB" altLang="ja-JP" sz="1800" i="1" dirty="0">
              <a:latin typeface="Gill Sans MT" pitchFamily="34" charset="0"/>
            </a:endParaRPr>
          </a:p>
          <a:p>
            <a:pPr marL="0" indent="0">
              <a:spcBef>
                <a:spcPts val="0"/>
              </a:spcBef>
              <a:buNone/>
            </a:pPr>
            <a:endParaRPr lang="en-GB" altLang="ja-JP" sz="1800" i="1" dirty="0">
              <a:latin typeface="Gill Sans MT" pitchFamily="34" charset="0"/>
            </a:endParaRPr>
          </a:p>
          <a:p>
            <a:pPr>
              <a:spcBef>
                <a:spcPts val="1800"/>
              </a:spcBef>
            </a:pPr>
            <a:endParaRPr lang="en-US" altLang="en-US" sz="1800" dirty="0">
              <a:latin typeface="Gill Sans MT"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How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respond</a:t>
            </a:r>
            <a:r>
              <a:rPr lang="fr-FR" sz="3500" b="1" dirty="0">
                <a:solidFill>
                  <a:srgbClr val="000066"/>
                </a:solidFill>
                <a:latin typeface="Gill Sans MT" panose="020B0502020104020203" pitchFamily="34" charset="0"/>
              </a:rPr>
              <a:t> to </a:t>
            </a:r>
            <a:r>
              <a:rPr lang="fr-FR" sz="3500" b="1" dirty="0" err="1">
                <a:solidFill>
                  <a:srgbClr val="000066"/>
                </a:solidFill>
                <a:latin typeface="Gill Sans MT" panose="020B0502020104020203" pitchFamily="34" charset="0"/>
              </a:rPr>
              <a:t>typical</a:t>
            </a:r>
            <a:r>
              <a:rPr lang="fr-FR" sz="3500" b="1" dirty="0">
                <a:solidFill>
                  <a:srgbClr val="000066"/>
                </a:solidFill>
                <a:latin typeface="Gill Sans MT" panose="020B0502020104020203" pitchFamily="34" charset="0"/>
              </a:rPr>
              <a:t> questions </a:t>
            </a:r>
            <a:r>
              <a:rPr lang="fr-FR" sz="3500" b="1" dirty="0" err="1">
                <a:solidFill>
                  <a:srgbClr val="000066"/>
                </a:solidFill>
                <a:latin typeface="Gill Sans MT" panose="020B0502020104020203" pitchFamily="34" charset="0"/>
              </a:rPr>
              <a:t>from</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caregivers</a:t>
            </a:r>
            <a:r>
              <a:rPr lang="fr-FR" sz="3500" b="1" dirty="0">
                <a:solidFill>
                  <a:srgbClr val="000066"/>
                </a:solidFill>
                <a:latin typeface="Gill Sans MT" panose="020B0502020104020203" pitchFamily="34" charset="0"/>
              </a:rPr>
              <a:t>?</a:t>
            </a:r>
          </a:p>
        </p:txBody>
      </p:sp>
      <p:pic>
        <p:nvPicPr>
          <p:cNvPr id="20484"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6" name="Rounded Rectangular Callout 1"/>
          <p:cNvSpPr>
            <a:spLocks noChangeArrowheads="1"/>
          </p:cNvSpPr>
          <p:nvPr/>
        </p:nvSpPr>
        <p:spPr bwMode="auto">
          <a:xfrm>
            <a:off x="2841625" y="2171700"/>
            <a:ext cx="3025775" cy="1328738"/>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en-US" altLang="en-US" sz="2400">
                <a:solidFill>
                  <a:schemeClr val="tx1"/>
                </a:solidFill>
                <a:latin typeface="Gill Sans MT" pitchFamily="34" charset="0"/>
              </a:rPr>
              <a:t>Is it safe to give multiple vaccine injections at one visit?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395537" y="1452563"/>
            <a:ext cx="8136904" cy="413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en-US" sz="2400" dirty="0">
                <a:latin typeface="Gill Sans MT" panose="020B0502020104020203" pitchFamily="34" charset="0"/>
              </a:rPr>
              <a:t>Health workers should acknowledge that children will likely experience slightly more pain or discomfort when there are multiple injections.  </a:t>
            </a:r>
          </a:p>
          <a:p>
            <a:r>
              <a:rPr lang="en-US" sz="2400" dirty="0">
                <a:latin typeface="Gill Sans MT" panose="020B0502020104020203" pitchFamily="34" charset="0"/>
              </a:rPr>
              <a:t>However,  they should remind parents that</a:t>
            </a:r>
            <a:r>
              <a:rPr lang="en-GB" sz="2400" dirty="0">
                <a:latin typeface="Gill Sans MT" panose="020B0502020104020203" pitchFamily="34" charset="0"/>
              </a:rPr>
              <a:t> having to return for additional vaccines forces the child to experience pain on two visits.</a:t>
            </a:r>
          </a:p>
          <a:p>
            <a:r>
              <a:rPr lang="en-GB" altLang="en-US" sz="2400" b="1" i="1" dirty="0">
                <a:latin typeface="Gill Sans MT" panose="020B0502020104020203" pitchFamily="34" charset="0"/>
              </a:rPr>
              <a:t>Address concerns about pain by saying:  </a:t>
            </a:r>
            <a:r>
              <a:rPr lang="en-GB" altLang="en-US" sz="2400" dirty="0">
                <a:latin typeface="Gill Sans MT" panose="020B0502020104020203" pitchFamily="34" charset="0"/>
              </a:rPr>
              <a:t>“</a:t>
            </a:r>
            <a:r>
              <a:rPr lang="en-GB" sz="2400" dirty="0">
                <a:latin typeface="Gill Sans MT" panose="020B0502020104020203" pitchFamily="34" charset="0"/>
              </a:rPr>
              <a:t>It is better for the child to experience one, brief moment of discomfort than pain on two separate days.”</a:t>
            </a:r>
            <a:endParaRPr lang="en-US" altLang="en-US" sz="2400" dirty="0">
              <a:latin typeface="Gill Sans MT" panose="020B0502020104020203" pitchFamily="34" charset="0"/>
            </a:endParaRPr>
          </a:p>
          <a:p>
            <a:endParaRPr lang="en-GB" sz="2000" dirty="0">
              <a:latin typeface="Gill Sans MT" panose="020B0502020104020203" pitchFamily="34" charset="0"/>
            </a:endParaRPr>
          </a:p>
        </p:txBody>
      </p:sp>
      <p:sp>
        <p:nvSpPr>
          <p:cNvPr id="2" name="Rectangle 1"/>
          <p:cNvSpPr/>
          <p:nvPr/>
        </p:nvSpPr>
        <p:spPr>
          <a:xfrm>
            <a:off x="503548" y="161032"/>
            <a:ext cx="8136904" cy="1077218"/>
          </a:xfrm>
          <a:prstGeom prst="rect">
            <a:avLst/>
          </a:prstGeom>
        </p:spPr>
        <p:txBody>
          <a:bodyPr wrap="square">
            <a:spAutoFit/>
          </a:bodyPr>
          <a:lstStyle/>
          <a:p>
            <a:pPr algn="ctr"/>
            <a:r>
              <a:rPr lang="en-GB" sz="3200" b="1" dirty="0">
                <a:solidFill>
                  <a:srgbClr val="000066"/>
                </a:solidFill>
                <a:latin typeface="Gill Sans MT" panose="020B0502020104020203" pitchFamily="34" charset="0"/>
              </a:rPr>
              <a:t>Talking to parents about the pain associated with multiple injections</a:t>
            </a:r>
            <a:endParaRPr lang="en-US" sz="3200" b="1"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3386363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à coins arrondis 3"/>
          <p:cNvSpPr>
            <a:spLocks noChangeArrowheads="1"/>
          </p:cNvSpPr>
          <p:nvPr/>
        </p:nvSpPr>
        <p:spPr bwMode="auto">
          <a:xfrm>
            <a:off x="6011863" y="1671638"/>
            <a:ext cx="757237" cy="87630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nchor="ct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US" altLang="en-US" sz="2000" b="1">
                <a:solidFill>
                  <a:srgbClr val="002060"/>
                </a:solidFill>
              </a:rPr>
              <a:t>?</a:t>
            </a:r>
          </a:p>
        </p:txBody>
      </p:sp>
      <p:sp>
        <p:nvSpPr>
          <p:cNvPr id="1331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Gill Sans MT" panose="020B0502020104020203" pitchFamily="34" charset="0"/>
              </a:rPr>
              <a:t>How </a:t>
            </a:r>
            <a:r>
              <a:rPr lang="fr-FR" sz="3500" b="1" dirty="0" err="1">
                <a:solidFill>
                  <a:srgbClr val="000066"/>
                </a:solidFill>
                <a:latin typeface="Gill Sans MT" panose="020B0502020104020203" pitchFamily="34" charset="0"/>
              </a:rPr>
              <a:t>should</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you</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respond</a:t>
            </a:r>
            <a:r>
              <a:rPr lang="fr-FR" sz="3500" b="1" dirty="0">
                <a:solidFill>
                  <a:srgbClr val="000066"/>
                </a:solidFill>
                <a:latin typeface="Gill Sans MT" panose="020B0502020104020203" pitchFamily="34" charset="0"/>
              </a:rPr>
              <a:t> to </a:t>
            </a:r>
            <a:r>
              <a:rPr lang="fr-FR" sz="3500" b="1" dirty="0" err="1">
                <a:solidFill>
                  <a:srgbClr val="000066"/>
                </a:solidFill>
                <a:latin typeface="Gill Sans MT" panose="020B0502020104020203" pitchFamily="34" charset="0"/>
              </a:rPr>
              <a:t>typical</a:t>
            </a:r>
            <a:r>
              <a:rPr lang="fr-FR" sz="3500" b="1" dirty="0">
                <a:solidFill>
                  <a:srgbClr val="000066"/>
                </a:solidFill>
                <a:latin typeface="Gill Sans MT" panose="020B0502020104020203" pitchFamily="34" charset="0"/>
              </a:rPr>
              <a:t> questions </a:t>
            </a:r>
            <a:r>
              <a:rPr lang="fr-FR" sz="3500" b="1" dirty="0" err="1">
                <a:solidFill>
                  <a:srgbClr val="000066"/>
                </a:solidFill>
                <a:latin typeface="Gill Sans MT" panose="020B0502020104020203" pitchFamily="34" charset="0"/>
              </a:rPr>
              <a:t>from</a:t>
            </a:r>
            <a:r>
              <a:rPr lang="fr-FR" sz="3500" b="1" dirty="0">
                <a:solidFill>
                  <a:srgbClr val="000066"/>
                </a:solidFill>
                <a:latin typeface="Gill Sans MT" panose="020B0502020104020203" pitchFamily="34" charset="0"/>
              </a:rPr>
              <a:t> </a:t>
            </a:r>
            <a:r>
              <a:rPr lang="fr-FR" sz="3500" b="1" dirty="0" err="1">
                <a:solidFill>
                  <a:srgbClr val="000066"/>
                </a:solidFill>
                <a:latin typeface="Gill Sans MT" panose="020B0502020104020203" pitchFamily="34" charset="0"/>
              </a:rPr>
              <a:t>caregivers</a:t>
            </a:r>
            <a:r>
              <a:rPr lang="fr-FR" sz="3500" b="1" dirty="0">
                <a:solidFill>
                  <a:srgbClr val="000066"/>
                </a:solidFill>
                <a:latin typeface="Gill Sans MT" panose="020B0502020104020203" pitchFamily="34" charset="0"/>
              </a:rPr>
              <a:t>?</a:t>
            </a:r>
          </a:p>
        </p:txBody>
      </p:sp>
      <p:pic>
        <p:nvPicPr>
          <p:cNvPr id="21508" name="Picture 8"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1562100"/>
            <a:ext cx="2224087"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71650"/>
            <a:ext cx="208597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510" name="Rounded Rectangular Callout 1"/>
          <p:cNvSpPr>
            <a:spLocks noChangeArrowheads="1"/>
          </p:cNvSpPr>
          <p:nvPr/>
        </p:nvSpPr>
        <p:spPr bwMode="auto">
          <a:xfrm>
            <a:off x="2841625" y="2171700"/>
            <a:ext cx="3025775" cy="1328738"/>
          </a:xfrm>
          <a:prstGeom prst="wedgeRoundRectCallout">
            <a:avLst>
              <a:gd name="adj1" fmla="val -85204"/>
              <a:gd name="adj2" fmla="val -41157"/>
              <a:gd name="adj3" fmla="val 16667"/>
            </a:avLst>
          </a:prstGeom>
          <a:solidFill>
            <a:schemeClr val="bg1"/>
          </a:solidFill>
          <a:ln w="9525" algn="ctr">
            <a:solidFill>
              <a:srgbClr val="C00000"/>
            </a:solidFill>
            <a:round/>
            <a:headEnd/>
            <a:tailEnd/>
          </a:ln>
        </p:spPr>
        <p:txBody>
          <a:bodyPr>
            <a:spAutoFit/>
          </a:bodyPr>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eaLnBrk="1" hangingPunct="1">
              <a:spcBef>
                <a:spcPct val="0"/>
              </a:spcBef>
              <a:buClrTx/>
              <a:buFontTx/>
              <a:buNone/>
            </a:pPr>
            <a:r>
              <a:rPr lang="en-US" altLang="en-US" sz="2400">
                <a:solidFill>
                  <a:schemeClr val="tx1"/>
                </a:solidFill>
                <a:latin typeface="Gill Sans MT" pitchFamily="34" charset="0"/>
              </a:rPr>
              <a:t>Will my child experience more pain or discomfort?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altLang="en-US" sz="3600" dirty="0"/>
              <a:t>Things to remember:</a:t>
            </a:r>
            <a:br>
              <a:rPr lang="en-GB" altLang="en-US" sz="3600" dirty="0"/>
            </a:br>
            <a:r>
              <a:rPr lang="en-GB" altLang="en-US" sz="3600" dirty="0"/>
              <a:t>key messages</a:t>
            </a:r>
            <a:endParaRPr lang="en-GB" altLang="en-US" dirty="0"/>
          </a:p>
        </p:txBody>
      </p:sp>
      <p:pic>
        <p:nvPicPr>
          <p:cNvPr id="26627" name="Picture 7" descr="C:\Users\sfellache\Desktop\ammp\docto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89815"/>
            <a:ext cx="1691680" cy="11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14"/>
          <p:cNvSpPr>
            <a:spLocks noChangeArrowheads="1"/>
          </p:cNvSpPr>
          <p:nvPr/>
        </p:nvSpPr>
        <p:spPr bwMode="auto">
          <a:xfrm>
            <a:off x="389031" y="1389330"/>
            <a:ext cx="8754969" cy="338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en-US" sz="1800" dirty="0"/>
              <a:t>Vaccinations are important for the overall health of the child</a:t>
            </a:r>
          </a:p>
          <a:p>
            <a:r>
              <a:rPr lang="en-US" sz="1800" dirty="0"/>
              <a:t>IPV and OPV together provides stronger protection against polio. </a:t>
            </a:r>
          </a:p>
          <a:p>
            <a:r>
              <a:rPr lang="en-US" sz="1800" dirty="0"/>
              <a:t>Even after the child receives IPV, caregivers should continue to accept OPV whenever it is offered.  </a:t>
            </a:r>
          </a:p>
          <a:p>
            <a:r>
              <a:rPr lang="en-US" sz="1800" dirty="0"/>
              <a:t>IPV is safe and effective</a:t>
            </a:r>
          </a:p>
          <a:p>
            <a:r>
              <a:rPr lang="en-US" sz="1800" dirty="0"/>
              <a:t>It is safe to give multiple vaccine injections in one visit. In many countries, children receive more than three vaccines in one visit. </a:t>
            </a:r>
          </a:p>
          <a:p>
            <a:r>
              <a:rPr lang="en-US" sz="1800" dirty="0"/>
              <a:t>It is better for the child to experience one brief moment of discomfort from multiple vaccines, than pain on two separate days/visits.</a:t>
            </a:r>
            <a:endParaRPr lang="en-GB" sz="1800" dirty="0"/>
          </a:p>
          <a:p>
            <a:r>
              <a:rPr lang="en-US" sz="1800" dirty="0"/>
              <a:t>By </a:t>
            </a:r>
            <a:r>
              <a:rPr lang="en-US" sz="1800" b="1" dirty="0"/>
              <a:t>listening patiently, understanding, encouraging and communicating</a:t>
            </a:r>
            <a:r>
              <a:rPr lang="en-US" sz="1800" dirty="0"/>
              <a:t> </a:t>
            </a:r>
            <a:r>
              <a:rPr lang="en-US" sz="1800" b="1" dirty="0"/>
              <a:t>effectively </a:t>
            </a:r>
            <a:r>
              <a:rPr lang="en-US" sz="1800" dirty="0"/>
              <a:t>with caregivers, health workers can ensure that children receive vaccines and return for future vaccinations.</a:t>
            </a:r>
            <a:endParaRPr lang="en-GB" altLang="en-US" sz="1800" dirty="0">
              <a:latin typeface="Gill Sans MT" panose="020B0502020104020203"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a:t>End of module</a:t>
            </a:r>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br>
              <a:rPr lang="en-US" altLang="en-US" sz="1400" dirty="0">
                <a:solidFill>
                  <a:srgbClr val="000066"/>
                </a:solidFill>
                <a:latin typeface="Gill Sans MT" panose="020B0502020104020203" pitchFamily="34" charset="0"/>
              </a:rPr>
            </a:br>
            <a:r>
              <a:rPr lang="en-US" altLang="en-US" sz="2400" dirty="0">
                <a:solidFill>
                  <a:srgbClr val="000066"/>
                </a:solidFill>
                <a:latin typeface="Gill Sans MT" panose="020B0502020104020203" pitchFamily="34" charset="0"/>
              </a:rPr>
              <a:t>Thank you</a:t>
            </a:r>
          </a:p>
          <a:p>
            <a:pPr algn="ctr" rtl="1" eaLnBrk="1" hangingPunct="1">
              <a:defRPr/>
            </a:pPr>
            <a:r>
              <a:rPr lang="en-US" altLang="en-US" sz="2400" dirty="0">
                <a:solidFill>
                  <a:srgbClr val="000066"/>
                </a:solidFill>
                <a:latin typeface="Gill Sans MT" panose="020B0502020104020203" pitchFamily="34" charset="0"/>
              </a:rPr>
              <a:t>for your attention! </a:t>
            </a:r>
            <a:br>
              <a:rPr lang="en-US" altLang="en-US" sz="2400" dirty="0">
                <a:solidFill>
                  <a:srgbClr val="000066"/>
                </a:solidFill>
                <a:latin typeface="Gill Sans MT" panose="020B0502020104020203" pitchFamily="34" charset="0"/>
              </a:rPr>
            </a:br>
            <a:br>
              <a:rPr lang="en-US" altLang="en-US" sz="2400" dirty="0">
                <a:solidFill>
                  <a:srgbClr val="000066"/>
                </a:solidFill>
                <a:latin typeface="Gill Sans MT" panose="020B0502020104020203" pitchFamily="34" charset="0"/>
              </a:rPr>
            </a:br>
            <a:endParaRPr lang="en-US" altLang="en-US" sz="2400" dirty="0">
              <a:solidFill>
                <a:srgbClr val="000066"/>
              </a:solidFill>
              <a:latin typeface="Gill Sans MT" panose="020B0502020104020203"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endParaRPr lang="en-US" altLang="en-US" sz="2000" b="1" dirty="0">
              <a:solidFill>
                <a:srgbClr val="000066"/>
              </a:solidFill>
              <a:latin typeface="Arial" pitchFamily="34" charset="0"/>
            </a:endParaRPr>
          </a:p>
          <a:p>
            <a:pPr rtl="1" eaLnBrk="1" hangingPunct="1">
              <a:defRPr/>
            </a:pPr>
            <a:r>
              <a:rPr lang="fr-FR" altLang="en-US"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645542"/>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323528" y="1338263"/>
            <a:ext cx="4960739" cy="1586681"/>
            <a:chOff x="539750" y="1338263"/>
            <a:chExt cx="4677394" cy="1586681"/>
          </a:xfrm>
        </p:grpSpPr>
        <p:sp>
          <p:nvSpPr>
            <p:cNvPr id="4" name="Rectangle à coins arrondis 3"/>
            <p:cNvSpPr/>
            <p:nvPr/>
          </p:nvSpPr>
          <p:spPr bwMode="auto">
            <a:xfrm>
              <a:off x="897556" y="1459281"/>
              <a:ext cx="4319588" cy="1465663"/>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fr-FR" altLang="en-US" sz="2000" b="1" dirty="0">
                  <a:solidFill>
                    <a:srgbClr val="000066"/>
                  </a:solidFill>
                  <a:latin typeface="Gill Sans MT" panose="020B0502020104020203" pitchFamily="34" charset="0"/>
                </a:rPr>
                <a:t>Health </a:t>
              </a:r>
              <a:r>
                <a:rPr lang="fr-FR" altLang="en-US" sz="2000" b="1" dirty="0" err="1">
                  <a:solidFill>
                    <a:srgbClr val="000066"/>
                  </a:solidFill>
                  <a:latin typeface="Gill Sans MT" panose="020B0502020104020203" pitchFamily="34" charset="0"/>
                </a:rPr>
                <a:t>workers</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need</a:t>
              </a:r>
              <a:r>
                <a:rPr lang="fr-FR" altLang="en-US" sz="2000" b="1" dirty="0">
                  <a:solidFill>
                    <a:srgbClr val="000066"/>
                  </a:solidFill>
                  <a:latin typeface="Gill Sans MT" panose="020B0502020104020203" pitchFamily="34" charset="0"/>
                </a:rPr>
                <a:t> to </a:t>
              </a:r>
              <a:r>
                <a:rPr lang="fr-FR" altLang="en-US" sz="2000" b="1" dirty="0" err="1">
                  <a:solidFill>
                    <a:srgbClr val="000066"/>
                  </a:solidFill>
                  <a:latin typeface="Gill Sans MT" panose="020B0502020104020203" pitchFamily="34" charset="0"/>
                </a:rPr>
                <a:t>provide</a:t>
              </a:r>
              <a:r>
                <a:rPr lang="fr-FR" altLang="en-US" sz="2000" b="1" dirty="0">
                  <a:solidFill>
                    <a:srgbClr val="000066"/>
                  </a:solidFill>
                  <a:latin typeface="Gill Sans MT" panose="020B0502020104020203" pitchFamily="34" charset="0"/>
                </a:rPr>
                <a:t> information to </a:t>
              </a:r>
              <a:r>
                <a:rPr lang="fr-FR" altLang="en-US" sz="2000" b="1" dirty="0" err="1">
                  <a:solidFill>
                    <a:srgbClr val="000066"/>
                  </a:solidFill>
                  <a:latin typeface="Gill Sans MT" panose="020B0502020104020203" pitchFamily="34" charset="0"/>
                </a:rPr>
                <a:t>caregivers</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listen</a:t>
              </a:r>
              <a:r>
                <a:rPr lang="fr-FR" altLang="en-US" sz="2000" b="1" dirty="0">
                  <a:solidFill>
                    <a:srgbClr val="000066"/>
                  </a:solidFill>
                  <a:latin typeface="Gill Sans MT" panose="020B0502020104020203" pitchFamily="34" charset="0"/>
                </a:rPr>
                <a:t> to </a:t>
              </a:r>
              <a:r>
                <a:rPr lang="fr-FR" altLang="en-US" sz="2000" b="1" dirty="0" err="1">
                  <a:solidFill>
                    <a:srgbClr val="000066"/>
                  </a:solidFill>
                  <a:latin typeface="Gill Sans MT" panose="020B0502020104020203" pitchFamily="34" charset="0"/>
                </a:rPr>
                <a:t>their</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concerns</a:t>
              </a:r>
              <a:r>
                <a:rPr lang="fr-FR" altLang="en-US" sz="2000" b="1" dirty="0">
                  <a:solidFill>
                    <a:srgbClr val="000066"/>
                  </a:solidFill>
                  <a:latin typeface="Gill Sans MT" panose="020B0502020104020203" pitchFamily="34" charset="0"/>
                </a:rPr>
                <a:t> and </a:t>
              </a:r>
              <a:r>
                <a:rPr lang="fr-FR" altLang="en-US" sz="2000" b="1" dirty="0" err="1">
                  <a:solidFill>
                    <a:srgbClr val="000066"/>
                  </a:solidFill>
                  <a:latin typeface="Gill Sans MT" panose="020B0502020104020203" pitchFamily="34" charset="0"/>
                </a:rPr>
                <a:t>be</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prepared</a:t>
              </a:r>
              <a:r>
                <a:rPr lang="fr-FR" altLang="en-US" sz="2000" b="1" dirty="0">
                  <a:solidFill>
                    <a:srgbClr val="000066"/>
                  </a:solidFill>
                  <a:latin typeface="Gill Sans MT" panose="020B0502020104020203" pitchFamily="34" charset="0"/>
                </a:rPr>
                <a:t> to </a:t>
              </a:r>
              <a:r>
                <a:rPr lang="fr-FR" altLang="en-US" sz="2000" b="1" dirty="0" err="1">
                  <a:solidFill>
                    <a:srgbClr val="000066"/>
                  </a:solidFill>
                  <a:latin typeface="Gill Sans MT" panose="020B0502020104020203" pitchFamily="34" charset="0"/>
                </a:rPr>
                <a:t>politely</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answer</a:t>
              </a:r>
              <a:r>
                <a:rPr lang="fr-FR" altLang="en-US" sz="2000" b="1" dirty="0">
                  <a:solidFill>
                    <a:srgbClr val="000066"/>
                  </a:solidFill>
                  <a:latin typeface="Gill Sans MT" panose="020B0502020104020203" pitchFamily="34" charset="0"/>
                </a:rPr>
                <a:t> </a:t>
              </a:r>
              <a:r>
                <a:rPr lang="fr-FR" altLang="en-US" sz="2000" b="1" dirty="0" err="1">
                  <a:solidFill>
                    <a:srgbClr val="000066"/>
                  </a:solidFill>
                  <a:latin typeface="Gill Sans MT" panose="020B0502020104020203" pitchFamily="34" charset="0"/>
                </a:rPr>
                <a:t>their</a:t>
              </a:r>
              <a:r>
                <a:rPr lang="fr-FR" altLang="en-US" sz="2000" b="1" dirty="0">
                  <a:solidFill>
                    <a:srgbClr val="000066"/>
                  </a:solidFill>
                  <a:latin typeface="Gill Sans MT" panose="020B0502020104020203" pitchFamily="34" charset="0"/>
                </a:rPr>
                <a:t> questions.</a:t>
              </a:r>
              <a:r>
                <a:rPr lang="en-US" altLang="en-US" sz="2000" b="1" dirty="0">
                  <a:solidFill>
                    <a:srgbClr val="000066"/>
                  </a:solidFill>
                  <a:latin typeface="Gill Sans MT" panose="020B0502020104020203" pitchFamily="34" charset="0"/>
                </a:rPr>
                <a:t> </a:t>
              </a:r>
              <a:endParaRPr lang="fr-FR" altLang="en-US" sz="2000" b="1" dirty="0">
                <a:solidFill>
                  <a:srgbClr val="000066"/>
                </a:solidFill>
                <a:latin typeface="Gill Sans MT" panose="020B0502020104020203" pitchFamily="34" charset="0"/>
              </a:endParaRPr>
            </a:p>
          </p:txBody>
        </p:sp>
        <p:sp>
          <p:nvSpPr>
            <p:cNvPr id="8" name="Ellipse 7"/>
            <p:cNvSpPr>
              <a:spLocks noChangeArrowheads="1"/>
            </p:cNvSpPr>
            <p:nvPr/>
          </p:nvSpPr>
          <p:spPr bwMode="auto">
            <a:xfrm>
              <a:off x="539750" y="1338263"/>
              <a:ext cx="504825" cy="65057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10" name="Group 9"/>
          <p:cNvGrpSpPr/>
          <p:nvPr/>
        </p:nvGrpSpPr>
        <p:grpSpPr>
          <a:xfrm>
            <a:off x="251520" y="2990972"/>
            <a:ext cx="5068193" cy="1315517"/>
            <a:chOff x="494508" y="3049587"/>
            <a:chExt cx="4825205" cy="1315517"/>
          </a:xfrm>
        </p:grpSpPr>
        <p:sp>
          <p:nvSpPr>
            <p:cNvPr id="6" name="Rectangle à coins arrondis 5"/>
            <p:cNvSpPr/>
            <p:nvPr/>
          </p:nvSpPr>
          <p:spPr bwMode="auto">
            <a:xfrm>
              <a:off x="891383" y="3140967"/>
              <a:ext cx="4428330" cy="1224137"/>
            </a:xfrm>
            <a:prstGeom prst="wedgeRoundRectCallout">
              <a:avLst>
                <a:gd name="adj1" fmla="val 67461"/>
                <a:gd name="adj2" fmla="val -19598"/>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altLang="en-US" sz="2000" b="1" dirty="0">
                  <a:solidFill>
                    <a:srgbClr val="000066"/>
                  </a:solidFill>
                  <a:latin typeface="Gill Sans MT" panose="020B0502020104020203" pitchFamily="34" charset="0"/>
                </a:rPr>
                <a:t>Health workers should use simple words and avoid technical terms </a:t>
              </a:r>
            </a:p>
            <a:p>
              <a:pPr algn="ctr" rtl="1" eaLnBrk="1" hangingPunct="1">
                <a:defRPr/>
              </a:pPr>
              <a:r>
                <a:rPr lang="en-US" altLang="en-US" sz="2000" b="1" dirty="0">
                  <a:solidFill>
                    <a:srgbClr val="000066"/>
                  </a:solidFill>
                  <a:latin typeface="Gill Sans MT" panose="020B0502020104020203" pitchFamily="34" charset="0"/>
                </a:rPr>
                <a:t>with caregivers.</a:t>
              </a:r>
              <a:endParaRPr lang="fr-FR" altLang="en-US" sz="2000" b="1" dirty="0">
                <a:solidFill>
                  <a:srgbClr val="000066"/>
                </a:solidFill>
                <a:latin typeface="Gill Sans MT" panose="020B0502020104020203" pitchFamily="34" charset="0"/>
              </a:endParaRPr>
            </a:p>
            <a:p>
              <a:pPr algn="ctr" rtl="1" eaLnBrk="1" hangingPunct="1">
                <a:defRPr/>
              </a:pPr>
              <a:endParaRPr lang="fr-FR" altLang="en-US" sz="2000" b="1" dirty="0">
                <a:solidFill>
                  <a:srgbClr val="000066"/>
                </a:solidFill>
                <a:latin typeface="Gill Sans MT" panose="020B0502020104020203" pitchFamily="34" charset="0"/>
              </a:endParaRPr>
            </a:p>
          </p:txBody>
        </p:sp>
        <p:sp>
          <p:nvSpPr>
            <p:cNvPr id="9" name="Ellipse 8"/>
            <p:cNvSpPr>
              <a:spLocks noChangeArrowheads="1"/>
            </p:cNvSpPr>
            <p:nvPr/>
          </p:nvSpPr>
          <p:spPr bwMode="auto">
            <a:xfrm>
              <a:off x="494508" y="3049587"/>
              <a:ext cx="504825" cy="634182"/>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2</a:t>
              </a:r>
            </a:p>
          </p:txBody>
        </p:sp>
      </p:grpSp>
      <p:sp>
        <p:nvSpPr>
          <p:cNvPr id="5125" name="ZoneTexte 15"/>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1" eaLnBrk="1" hangingPunct="1">
              <a:spcBef>
                <a:spcPct val="0"/>
              </a:spcBef>
              <a:buClrTx/>
              <a:buFontTx/>
              <a:buNone/>
            </a:pPr>
            <a:r>
              <a:rPr lang="en-GB" altLang="en-US" sz="3600" b="1" dirty="0">
                <a:latin typeface="Gill Sans MT" pitchFamily="34" charset="0"/>
              </a:rPr>
              <a:t>Key issues </a:t>
            </a:r>
          </a:p>
        </p:txBody>
      </p:sp>
      <p:grpSp>
        <p:nvGrpSpPr>
          <p:cNvPr id="16" name="Group 14"/>
          <p:cNvGrpSpPr>
            <a:grpSpLocks/>
          </p:cNvGrpSpPr>
          <p:nvPr/>
        </p:nvGrpSpPr>
        <p:grpSpPr bwMode="auto">
          <a:xfrm>
            <a:off x="251520" y="4281770"/>
            <a:ext cx="5068193" cy="1583779"/>
            <a:chOff x="339" y="1569"/>
            <a:chExt cx="2969" cy="681"/>
          </a:xfrm>
        </p:grpSpPr>
        <p:sp>
          <p:nvSpPr>
            <p:cNvPr id="17" name="Rectangle à coins arrondis 5"/>
            <p:cNvSpPr/>
            <p:nvPr/>
          </p:nvSpPr>
          <p:spPr bwMode="auto">
            <a:xfrm>
              <a:off x="587" y="1649"/>
              <a:ext cx="2721" cy="601"/>
            </a:xfrm>
            <a:prstGeom prst="wedgeRoundRectCallout">
              <a:avLst>
                <a:gd name="adj1" fmla="val 68106"/>
                <a:gd name="adj2" fmla="val -50011"/>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altLang="en-US" sz="2000" b="1" dirty="0">
                  <a:solidFill>
                    <a:srgbClr val="000066"/>
                  </a:solidFill>
                  <a:latin typeface="Gill Sans MT" panose="020B0502020104020203" pitchFamily="34" charset="0"/>
                </a:rPr>
                <a:t>A strong health worker recommendation for IPV and multiple injections is essential to increase caregiver acceptance.</a:t>
              </a:r>
              <a:endParaRPr lang="fr-FR" altLang="en-US" sz="2000" b="1" dirty="0">
                <a:solidFill>
                  <a:srgbClr val="000066"/>
                </a:solidFill>
                <a:latin typeface="Gill Sans MT" panose="020B0502020104020203" pitchFamily="34" charset="0"/>
              </a:endParaRPr>
            </a:p>
          </p:txBody>
        </p:sp>
        <p:sp>
          <p:nvSpPr>
            <p:cNvPr id="18" name="Ellipse 8"/>
            <p:cNvSpPr>
              <a:spLocks noChangeArrowheads="1"/>
            </p:cNvSpPr>
            <p:nvPr/>
          </p:nvSpPr>
          <p:spPr bwMode="auto">
            <a:xfrm>
              <a:off x="339" y="1569"/>
              <a:ext cx="318" cy="284"/>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sz="3200" b="1" dirty="0">
                <a:solidFill>
                  <a:srgbClr val="000066"/>
                </a:solidFill>
                <a:latin typeface="Gill Sans MT" panose="020B0502020104020203" pitchFamily="34" charset="0"/>
              </a:rPr>
              <a:t>The importance of communicating effectively with caregivers about IPV and other vaccines</a:t>
            </a:r>
            <a:endParaRPr lang="fr-FR" altLang="en-US" sz="3500" b="1" dirty="0">
              <a:solidFill>
                <a:srgbClr val="000066"/>
              </a:solidFill>
              <a:latin typeface="Gill Sans MT" panose="020B0502020104020203" pitchFamily="34" charset="0"/>
            </a:endParaRPr>
          </a:p>
        </p:txBody>
      </p:sp>
      <p:sp>
        <p:nvSpPr>
          <p:cNvPr id="6147" name="Rectangle 12"/>
          <p:cNvSpPr>
            <a:spLocks noChangeArrowheads="1"/>
          </p:cNvSpPr>
          <p:nvPr/>
        </p:nvSpPr>
        <p:spPr bwMode="auto">
          <a:xfrm>
            <a:off x="395536" y="1484784"/>
            <a:ext cx="8424936" cy="230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en-US" altLang="en-US" sz="2400" b="1" dirty="0">
                <a:latin typeface="Gill Sans MT" panose="020B0502020104020203" pitchFamily="34" charset="0"/>
              </a:rPr>
              <a:t>Health workers play important roles in parent and caregiver accepting vaccinations for their children.</a:t>
            </a:r>
          </a:p>
          <a:p>
            <a:pPr marL="0" indent="0">
              <a:spcBef>
                <a:spcPts val="1800"/>
              </a:spcBef>
              <a:buNone/>
            </a:pPr>
            <a:r>
              <a:rPr lang="en-US" altLang="en-US" sz="2400" dirty="0">
                <a:latin typeface="Gill Sans MT" panose="020B0502020104020203" pitchFamily="34" charset="0"/>
              </a:rPr>
              <a:t>Caregivers may not understand why their child needs two doses of an additional vaccine for polio and may be concerned about receiving multiple injections on the same visit.</a:t>
            </a:r>
          </a:p>
          <a:p>
            <a:pPr marL="0" indent="0">
              <a:spcBef>
                <a:spcPts val="1800"/>
              </a:spcBef>
              <a:buNone/>
            </a:pPr>
            <a:r>
              <a:rPr lang="en-US" altLang="en-US" sz="2400" dirty="0">
                <a:latin typeface="Gill Sans MT" panose="020B0502020104020203" pitchFamily="34" charset="0"/>
              </a:rPr>
              <a:t>By listening patiently, understanding, encouraging and communicating effectively with caregivers, health workers can ensure that children receive vaccines and return for future vaccinations.</a:t>
            </a:r>
          </a:p>
          <a:p>
            <a:pPr marL="0" indent="0">
              <a:spcBef>
                <a:spcPts val="1800"/>
              </a:spcBef>
              <a:buNone/>
            </a:pPr>
            <a:r>
              <a:rPr lang="en-US" altLang="en-US" sz="2200" i="1" dirty="0">
                <a:latin typeface="Gill Sans MT" panose="020B0502020104020203" pitchFamily="34" charset="0"/>
              </a:rPr>
              <a:t>     	</a:t>
            </a:r>
            <a:r>
              <a:rPr lang="en-US" altLang="en-US" sz="2000" i="1" dirty="0">
                <a:latin typeface="Gill Sans MT" panose="020B0502020104020203" pitchFamily="34" charset="0"/>
              </a:rPr>
              <a:t>For more information related to the importance of interpersonal       	communication, refer to page 10 of the IPC Curriculum</a:t>
            </a:r>
          </a:p>
          <a:p>
            <a:pPr marL="0" indent="0">
              <a:spcBef>
                <a:spcPts val="1800"/>
              </a:spcBef>
              <a:buNone/>
            </a:pPr>
            <a:endParaRPr lang="en-GB" altLang="en-US" sz="2000" i="1" dirty="0">
              <a:latin typeface="Gill Sans MT" panose="020B0502020104020203" pitchFamily="34" charset="0"/>
            </a:endParaRPr>
          </a:p>
          <a:p>
            <a:pPr>
              <a:spcBef>
                <a:spcPts val="1800"/>
              </a:spcBef>
            </a:pPr>
            <a:endParaRPr lang="en-US" altLang="en-US" sz="2800" dirty="0">
              <a:latin typeface="Gill Sans MT"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extBox 5"/>
          <p:cNvSpPr txBox="1"/>
          <p:nvPr/>
        </p:nvSpPr>
        <p:spPr>
          <a:xfrm rot="20699096">
            <a:off x="5919" y="5181225"/>
            <a:ext cx="1410085" cy="646331"/>
          </a:xfrm>
          <a:prstGeom prst="rect">
            <a:avLst/>
          </a:prstGeom>
          <a:noFill/>
        </p:spPr>
        <p:txBody>
          <a:bodyPr wrap="square" rtlCol="0">
            <a:spAutoFit/>
          </a:bodyPr>
          <a:lstStyle/>
          <a:p>
            <a:pPr algn="ctr"/>
            <a:r>
              <a:rPr lang="en-GB" sz="1200" b="1" i="1" dirty="0">
                <a:solidFill>
                  <a:srgbClr val="00B050"/>
                </a:solidFill>
              </a:rPr>
              <a:t>Reference: UNICEF IPC curriculum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83568" y="1628800"/>
            <a:ext cx="7848872"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400" dirty="0">
                <a:latin typeface="Gill Sans MT" panose="020B0502020104020203" pitchFamily="34" charset="0"/>
              </a:rPr>
              <a:t>Be respectful and compassionate</a:t>
            </a:r>
          </a:p>
          <a:p>
            <a:pPr eaLnBrk="1" hangingPunct="1"/>
            <a:r>
              <a:rPr lang="en-GB" altLang="en-US" sz="2400" dirty="0">
                <a:latin typeface="Gill Sans MT" panose="020B0502020104020203" pitchFamily="34" charset="0"/>
              </a:rPr>
              <a:t>Provide reassurance</a:t>
            </a:r>
          </a:p>
          <a:p>
            <a:pPr eaLnBrk="1" hangingPunct="1"/>
            <a:r>
              <a:rPr lang="en-GB" altLang="en-US" sz="2400" dirty="0">
                <a:latin typeface="Gill Sans MT" panose="020B0502020104020203" pitchFamily="34" charset="0"/>
              </a:rPr>
              <a:t>Use simple words and avoid technical terms</a:t>
            </a:r>
          </a:p>
          <a:p>
            <a:pPr eaLnBrk="1" hangingPunct="1"/>
            <a:r>
              <a:rPr lang="en-GB" altLang="en-US" sz="2400" dirty="0">
                <a:latin typeface="Gill Sans MT" panose="020B0502020104020203" pitchFamily="34" charset="0"/>
              </a:rPr>
              <a:t>Listen to caregiver's concerns</a:t>
            </a:r>
          </a:p>
          <a:p>
            <a:pPr eaLnBrk="1" hangingPunct="1"/>
            <a:r>
              <a:rPr lang="en-GB" altLang="en-US" sz="2400" dirty="0">
                <a:latin typeface="Gill Sans MT" panose="020B0502020104020203" pitchFamily="34" charset="0"/>
              </a:rPr>
              <a:t>Make sure the caregiver has understood your key messages</a:t>
            </a: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sp>
        <p:nvSpPr>
          <p:cNvPr id="6" name="Rectangle 12"/>
          <p:cNvSpPr>
            <a:spLocks noChangeArrowheads="1"/>
          </p:cNvSpPr>
          <p:nvPr/>
        </p:nvSpPr>
        <p:spPr bwMode="auto">
          <a:xfrm>
            <a:off x="1331640" y="4964614"/>
            <a:ext cx="7488832" cy="100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0" indent="0">
              <a:spcBef>
                <a:spcPts val="1800"/>
              </a:spcBef>
              <a:buNone/>
            </a:pPr>
            <a:r>
              <a:rPr lang="en-US" altLang="en-US" sz="2000" i="1" dirty="0">
                <a:latin typeface="Gill Sans MT" panose="020B0502020104020203" pitchFamily="34" charset="0"/>
              </a:rPr>
              <a:t>For information on the GATHER approach (Greet,  Ask, Tell, Help, Explain, Return), and using it to improve quality of outreach visits, refer to pages 26-27 of the IPC Curriculum</a:t>
            </a:r>
            <a:endParaRPr lang="en-GB" altLang="en-US" sz="2000" i="1" dirty="0">
              <a:latin typeface="Gill Sans MT" panose="020B0502020104020203" pitchFamily="34" charset="0"/>
            </a:endParaRPr>
          </a:p>
          <a:p>
            <a:pPr>
              <a:spcBef>
                <a:spcPts val="1800"/>
              </a:spcBef>
            </a:pPr>
            <a:endParaRPr lang="en-US" altLang="en-US" sz="2800" dirty="0">
              <a:latin typeface="Gill Sans MT" pitchFamily="34" charset="0"/>
            </a:endParaRPr>
          </a:p>
        </p:txBody>
      </p:sp>
      <p:sp>
        <p:nvSpPr>
          <p:cNvPr id="7" name="TextBox 6"/>
          <p:cNvSpPr txBox="1"/>
          <p:nvPr/>
        </p:nvSpPr>
        <p:spPr>
          <a:xfrm rot="20699096">
            <a:off x="5919" y="5181225"/>
            <a:ext cx="1410085" cy="646331"/>
          </a:xfrm>
          <a:prstGeom prst="rect">
            <a:avLst/>
          </a:prstGeom>
          <a:noFill/>
        </p:spPr>
        <p:txBody>
          <a:bodyPr wrap="square" rtlCol="0">
            <a:spAutoFit/>
          </a:bodyPr>
          <a:lstStyle/>
          <a:p>
            <a:pPr algn="ctr"/>
            <a:r>
              <a:rPr lang="en-GB" sz="1200" b="1" i="1" dirty="0">
                <a:solidFill>
                  <a:srgbClr val="00B050"/>
                </a:solidFill>
              </a:rPr>
              <a:t>Reference: UNICEF IPC curriculum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467544" y="1628800"/>
            <a:ext cx="7344816"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marL="512763" indent="-457200" eaLnBrk="1" hangingPunct="1"/>
            <a:r>
              <a:rPr lang="en-GB" altLang="en-US" sz="2800" dirty="0">
                <a:latin typeface="Gill Sans MT" panose="020B0502020104020203" pitchFamily="34" charset="0"/>
              </a:rPr>
              <a:t>Be respectful and compassionate</a:t>
            </a:r>
          </a:p>
          <a:p>
            <a:pPr lvl="2" eaLnBrk="1" hangingPunct="1"/>
            <a:r>
              <a:rPr lang="en-GB" altLang="en-US" sz="2400" dirty="0">
                <a:latin typeface="Gill Sans MT" panose="020B0502020104020203" pitchFamily="34" charset="0"/>
              </a:rPr>
              <a:t>Be warm and welcoming</a:t>
            </a:r>
          </a:p>
          <a:p>
            <a:pPr lvl="2" eaLnBrk="1" hangingPunct="1"/>
            <a:r>
              <a:rPr lang="en-GB" altLang="en-US" sz="2400" dirty="0">
                <a:latin typeface="Gill Sans MT" panose="020B0502020104020203" pitchFamily="34" charset="0"/>
              </a:rPr>
              <a:t>Show respect</a:t>
            </a:r>
          </a:p>
          <a:p>
            <a:pPr lvl="2" eaLnBrk="1" hangingPunct="1"/>
            <a:r>
              <a:rPr lang="en-GB" altLang="en-US" sz="2400" dirty="0">
                <a:latin typeface="Gill Sans MT" panose="020B0502020104020203" pitchFamily="34" charset="0"/>
              </a:rPr>
              <a:t>Smile</a:t>
            </a:r>
          </a:p>
          <a:p>
            <a:pPr lvl="2" eaLnBrk="1" hangingPunct="1"/>
            <a:r>
              <a:rPr lang="en-GB" altLang="en-US" sz="2400" dirty="0">
                <a:latin typeface="Gill Sans MT" panose="020B0502020104020203" pitchFamily="34" charset="0"/>
              </a:rPr>
              <a:t>Praise them for bringing their child for</a:t>
            </a:r>
            <a:br>
              <a:rPr lang="en-GB" altLang="en-US" sz="2400" dirty="0">
                <a:latin typeface="Gill Sans MT" panose="020B0502020104020203" pitchFamily="34" charset="0"/>
              </a:rPr>
            </a:br>
            <a:r>
              <a:rPr lang="en-GB" altLang="en-US" sz="2400" dirty="0">
                <a:latin typeface="Gill Sans MT" panose="020B0502020104020203" pitchFamily="34" charset="0"/>
              </a:rPr>
              <a:t>immunizations and encourage them to continue bringing their child until fully vaccinated.</a:t>
            </a:r>
          </a:p>
          <a:p>
            <a:pPr eaLnBrk="1" hangingPunct="1"/>
            <a:endParaRPr lang="en-GB" altLang="en-US" sz="2800" dirty="0">
              <a:latin typeface="Gill Sans MT" panose="020B0502020104020203" pitchFamily="34" charset="0"/>
            </a:endParaRP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pic>
        <p:nvPicPr>
          <p:cNvPr id="5" name="Picture 4" descr="C:\Users\sfellache\Desktop\ammp\doctor1.jpg"/>
          <p:cNvPicPr/>
          <p:nvPr/>
        </p:nvPicPr>
        <p:blipFill rotWithShape="1">
          <a:blip r:embed="rId3">
            <a:extLst>
              <a:ext uri="{28A0092B-C50C-407E-A947-70E740481C1C}">
                <a14:useLocalDpi xmlns:a14="http://schemas.microsoft.com/office/drawing/2010/main" val="0"/>
              </a:ext>
            </a:extLst>
          </a:blip>
          <a:srcRect l="34749" t="3033" r="23538" b="13235"/>
          <a:stretch/>
        </p:blipFill>
        <p:spPr bwMode="auto">
          <a:xfrm>
            <a:off x="6876256" y="1597690"/>
            <a:ext cx="1651758" cy="18722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63697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628800"/>
            <a:ext cx="7344816"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800" dirty="0">
                <a:latin typeface="Gill Sans MT" panose="020B0502020104020203" pitchFamily="34" charset="0"/>
              </a:rPr>
              <a:t>Provide reassurance</a:t>
            </a:r>
          </a:p>
          <a:p>
            <a:pPr lvl="1" eaLnBrk="1" hangingPunct="1"/>
            <a:r>
              <a:rPr lang="en-GB" altLang="en-US" sz="2400" dirty="0">
                <a:latin typeface="Gill Sans MT" panose="020B0502020104020203" pitchFamily="34" charset="0"/>
              </a:rPr>
              <a:t>Explain to parents and caregivers that IPV is important and safe.  </a:t>
            </a:r>
          </a:p>
          <a:p>
            <a:pPr lvl="1" eaLnBrk="1" hangingPunct="1"/>
            <a:r>
              <a:rPr lang="en-GB" altLang="en-US" sz="2400" dirty="0">
                <a:latin typeface="Gill Sans MT" panose="020B0502020104020203" pitchFamily="34" charset="0"/>
              </a:rPr>
              <a:t>Reassure them that multiple injections are safe. </a:t>
            </a:r>
          </a:p>
          <a:p>
            <a:pPr lvl="1" eaLnBrk="1" hangingPunct="1"/>
            <a:r>
              <a:rPr lang="en-GB" altLang="en-US" sz="2400" dirty="0">
                <a:latin typeface="Gill Sans MT" panose="020B0502020104020203" pitchFamily="34" charset="0"/>
              </a:rPr>
              <a:t>Remind them tha</a:t>
            </a:r>
            <a:r>
              <a:rPr lang="en-GB" sz="2400" dirty="0">
                <a:latin typeface="Gill Sans MT" panose="020B0502020104020203" pitchFamily="34" charset="0"/>
              </a:rPr>
              <a:t>t it is better for the child to experience one, brief moment of discomfort than pain on two separate days.</a:t>
            </a:r>
          </a:p>
          <a:p>
            <a:pPr lvl="1" eaLnBrk="1" hangingPunct="1"/>
            <a:r>
              <a:rPr lang="en-GB" sz="2400" dirty="0">
                <a:latin typeface="Gill Sans MT" panose="020B0502020104020203" pitchFamily="34" charset="0"/>
              </a:rPr>
              <a:t>Reinforce the importance of immunization overall</a:t>
            </a:r>
          </a:p>
          <a:p>
            <a:pPr marL="457200" lvl="1" indent="0" eaLnBrk="1" hangingPunct="1">
              <a:buNone/>
            </a:pPr>
            <a:endParaRPr lang="en-GB" altLang="en-US" sz="2400" dirty="0">
              <a:latin typeface="Gill Sans MT" panose="020B0502020104020203" pitchFamily="34" charset="0"/>
            </a:endParaRPr>
          </a:p>
          <a:p>
            <a:pPr marL="0" indent="0" eaLnBrk="1" hangingPunct="1">
              <a:buNone/>
            </a:pPr>
            <a:endParaRPr lang="en-GB" altLang="en-US" sz="2800" dirty="0">
              <a:latin typeface="Gill Sans MT" panose="020B0502020104020203" pitchFamily="34" charset="0"/>
            </a:endParaRP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547416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899592" y="1628800"/>
            <a:ext cx="7344816"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800" dirty="0">
                <a:latin typeface="Gill Sans MT" panose="020B0502020104020203" pitchFamily="34" charset="0"/>
              </a:rPr>
              <a:t>Use simple words and avoid technical terms</a:t>
            </a:r>
          </a:p>
          <a:p>
            <a:pPr lvl="1" eaLnBrk="1" hangingPunct="1"/>
            <a:r>
              <a:rPr lang="en-GB" altLang="en-US" sz="2400" dirty="0">
                <a:latin typeface="Gill Sans MT" panose="020B0502020104020203" pitchFamily="34" charset="0"/>
              </a:rPr>
              <a:t>Keep your messages simple and clear.  Avoid using medical words</a:t>
            </a:r>
          </a:p>
          <a:p>
            <a:pPr lvl="1" eaLnBrk="1" hangingPunct="1"/>
            <a:r>
              <a:rPr lang="en-GB" altLang="en-US" sz="2400" dirty="0">
                <a:latin typeface="Gill Sans MT" panose="020B0502020104020203" pitchFamily="34" charset="0"/>
              </a:rPr>
              <a:t>Use words in a local language that caregivers can understand</a:t>
            </a:r>
          </a:p>
          <a:p>
            <a:pPr eaLnBrk="1" hangingPunct="1"/>
            <a:endParaRPr lang="en-GB" altLang="en-US" sz="2800" dirty="0">
              <a:latin typeface="Gill Sans MT" panose="020B0502020104020203" pitchFamily="34" charset="0"/>
            </a:endParaRP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23388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fr-FR" altLang="en-US" sz="3500" b="1" dirty="0">
              <a:solidFill>
                <a:srgbClr val="000066"/>
              </a:solidFill>
              <a:latin typeface="Gill Sans MT" panose="020B0502020104020203" pitchFamily="34" charset="0"/>
            </a:endParaRPr>
          </a:p>
        </p:txBody>
      </p:sp>
      <p:sp>
        <p:nvSpPr>
          <p:cNvPr id="7173" name="Rectangle 12"/>
          <p:cNvSpPr>
            <a:spLocks noChangeArrowheads="1"/>
          </p:cNvSpPr>
          <p:nvPr/>
        </p:nvSpPr>
        <p:spPr bwMode="auto">
          <a:xfrm>
            <a:off x="611560" y="1556792"/>
            <a:ext cx="8352928" cy="384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r>
              <a:rPr lang="en-GB" altLang="en-US" sz="2800" dirty="0">
                <a:latin typeface="Gill Sans MT" panose="020B0502020104020203" pitchFamily="34" charset="0"/>
              </a:rPr>
              <a:t>Listen to the caregiver's concerns</a:t>
            </a:r>
          </a:p>
          <a:p>
            <a:pPr lvl="1" eaLnBrk="1" hangingPunct="1"/>
            <a:r>
              <a:rPr lang="en-US" sz="2400" dirty="0">
                <a:latin typeface="Gill Sans MT" panose="020B0502020104020203" pitchFamily="34" charset="0"/>
              </a:rPr>
              <a:t>Allow the caregivers to talk, encourage them to ask questions</a:t>
            </a:r>
          </a:p>
          <a:p>
            <a:pPr lvl="1" eaLnBrk="1" hangingPunct="1"/>
            <a:r>
              <a:rPr lang="en-GB" sz="2400" dirty="0">
                <a:latin typeface="Gill Sans MT" panose="020B0502020104020203" pitchFamily="34" charset="0"/>
              </a:rPr>
              <a:t>Give them your full attention</a:t>
            </a:r>
          </a:p>
          <a:p>
            <a:pPr lvl="1" eaLnBrk="1" hangingPunct="1"/>
            <a:r>
              <a:rPr lang="en-US" sz="2400" dirty="0">
                <a:latin typeface="Gill Sans MT" panose="020B0502020104020203" pitchFamily="34" charset="0"/>
              </a:rPr>
              <a:t>Listen to their concerns and respond to them politely. Correct any misconceptions they may have</a:t>
            </a:r>
          </a:p>
          <a:p>
            <a:pPr lvl="1" eaLnBrk="1" hangingPunct="1"/>
            <a:r>
              <a:rPr lang="en-US" sz="2400" dirty="0">
                <a:latin typeface="Gill Sans MT" panose="020B0502020104020203" pitchFamily="34" charset="0"/>
              </a:rPr>
              <a:t>Keep your body language positive</a:t>
            </a:r>
          </a:p>
          <a:p>
            <a:pPr lvl="1" eaLnBrk="1" hangingPunct="1"/>
            <a:r>
              <a:rPr lang="en-US" sz="2400" dirty="0">
                <a:latin typeface="Gill Sans MT" panose="020B0502020104020203" pitchFamily="34" charset="0"/>
              </a:rPr>
              <a:t>If you do not know the response to any question, tell the caregiver(s) that you will return with the correct information </a:t>
            </a:r>
            <a:r>
              <a:rPr lang="en-GB" sz="2400" dirty="0">
                <a:latin typeface="Gill Sans MT" panose="020B0502020104020203" pitchFamily="34" charset="0"/>
              </a:rPr>
              <a:t>the next time you see them at the facility or outreach</a:t>
            </a:r>
            <a:endParaRPr lang="en-GB" altLang="en-US" sz="2400" dirty="0">
              <a:latin typeface="Gill Sans MT" panose="020B0502020104020203" pitchFamily="34" charset="0"/>
            </a:endParaRPr>
          </a:p>
          <a:p>
            <a:pPr eaLnBrk="1" hangingPunct="1"/>
            <a:endParaRPr lang="en-GB" altLang="en-US" sz="2800" dirty="0">
              <a:latin typeface="Gill Sans MT" panose="020B0502020104020203" pitchFamily="34" charset="0"/>
            </a:endParaRPr>
          </a:p>
        </p:txBody>
      </p:sp>
      <p:sp>
        <p:nvSpPr>
          <p:cNvPr id="4" name="Rectangle 3"/>
          <p:cNvSpPr/>
          <p:nvPr/>
        </p:nvSpPr>
        <p:spPr>
          <a:xfrm>
            <a:off x="971600" y="326737"/>
            <a:ext cx="7626190" cy="584775"/>
          </a:xfrm>
          <a:prstGeom prst="rect">
            <a:avLst/>
          </a:prstGeom>
        </p:spPr>
        <p:txBody>
          <a:bodyPr wrap="none">
            <a:spAutoFit/>
          </a:bodyPr>
          <a:lstStyle/>
          <a:p>
            <a:r>
              <a:rPr lang="en-US" altLang="en-US" sz="3200" b="1" dirty="0">
                <a:solidFill>
                  <a:srgbClr val="000066"/>
                </a:solidFill>
                <a:latin typeface="Gill Sans MT" panose="020B0502020104020203" pitchFamily="34" charset="0"/>
              </a:rPr>
              <a:t>How to communicate with caregivers? </a:t>
            </a:r>
            <a:endParaRPr lang="en-US" sz="3200" dirty="0">
              <a:solidFill>
                <a:srgbClr val="000066"/>
              </a:solidFill>
              <a:latin typeface="Gill Sans MT" panose="020B0502020104020203" pitchFamily="34" charset="0"/>
            </a:endParaRPr>
          </a:p>
        </p:txBody>
      </p:sp>
    </p:spTree>
    <p:extLst>
      <p:ext uri="{BB962C8B-B14F-4D97-AF65-F5344CB8AC3E}">
        <p14:creationId xmlns:p14="http://schemas.microsoft.com/office/powerpoint/2010/main" val="3181988234"/>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5EB656-9EFD-401B-80B6-0B1DD6B74945}">
  <ds:schemaRefs>
    <ds:schemaRef ds:uri="http://purl.org/dc/terms/"/>
    <ds:schemaRef ds:uri="http://schemas.openxmlformats.org/package/2006/metadata/core-properties"/>
    <ds:schemaRef ds:uri="0e5d193c-dd20-477e-88be-eb8e5692ac0b"/>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AEB604E7-98D5-477D-8BD4-BFBBAE032EF5}">
  <ds:schemaRefs>
    <ds:schemaRef ds:uri="http://schemas.microsoft.com/sharepoint/v3/contenttype/forms"/>
  </ds:schemaRefs>
</ds:datastoreItem>
</file>

<file path=customXml/itemProps3.xml><?xml version="1.0" encoding="utf-8"?>
<ds:datastoreItem xmlns:ds="http://schemas.openxmlformats.org/officeDocument/2006/customXml" ds:itemID="{A9CCAB4A-06C5-46D1-9604-E20429E71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50765</TotalTime>
  <Words>3094</Words>
  <Application>Microsoft Office PowerPoint</Application>
  <PresentationFormat>On-screen Show (4:3)</PresentationFormat>
  <Paragraphs>290</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Narrow</vt:lpstr>
      <vt:lpstr>Gill Sans MT</vt:lpstr>
      <vt:lpstr>Limon F3</vt:lpstr>
      <vt:lpstr>Wingdings</vt:lpstr>
      <vt:lpstr>PPTtemplate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Things to remember: 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RAMIREZ GONZALEZ, Alejandro</cp:lastModifiedBy>
  <cp:revision>1155</cp:revision>
  <cp:lastPrinted>2014-06-04T14:22:59Z</cp:lastPrinted>
  <dcterms:created xsi:type="dcterms:W3CDTF">2012-01-26T16:16:35Z</dcterms:created>
  <dcterms:modified xsi:type="dcterms:W3CDTF">2022-06-16T10:14:51Z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