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4"/>
  </p:sldMasterIdLst>
  <p:notesMasterIdLst>
    <p:notesMasterId r:id="rId28"/>
  </p:notesMasterIdLst>
  <p:handoutMasterIdLst>
    <p:handoutMasterId r:id="rId29"/>
  </p:handoutMasterIdLst>
  <p:sldIdLst>
    <p:sldId id="336" r:id="rId5"/>
    <p:sldId id="279" r:id="rId6"/>
    <p:sldId id="282" r:id="rId7"/>
    <p:sldId id="345" r:id="rId8"/>
    <p:sldId id="346" r:id="rId9"/>
    <p:sldId id="350" r:id="rId10"/>
    <p:sldId id="347" r:id="rId11"/>
    <p:sldId id="351" r:id="rId12"/>
    <p:sldId id="365" r:id="rId13"/>
    <p:sldId id="366" r:id="rId14"/>
    <p:sldId id="367" r:id="rId15"/>
    <p:sldId id="370" r:id="rId16"/>
    <p:sldId id="320" r:id="rId17"/>
    <p:sldId id="318" r:id="rId18"/>
    <p:sldId id="337" r:id="rId19"/>
    <p:sldId id="368" r:id="rId20"/>
    <p:sldId id="339" r:id="rId21"/>
    <p:sldId id="319" r:id="rId22"/>
    <p:sldId id="327" r:id="rId23"/>
    <p:sldId id="330" r:id="rId24"/>
    <p:sldId id="369" r:id="rId25"/>
    <p:sldId id="371" r:id="rId26"/>
    <p:sldId id="334" r:id="rId27"/>
  </p:sldIdLst>
  <p:sldSz cx="9144000" cy="6858000" type="screen4x3"/>
  <p:notesSz cx="6805613" cy="99393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22" clrIdx="0">
    <p:extLst>
      <p:ext uri="{19B8F6BF-5375-455C-9EA6-DF929625EA0E}">
        <p15:presenceInfo xmlns:p15="http://schemas.microsoft.com/office/powerpoint/2012/main" userId="0b969f44a77387f9" providerId="Windows Live"/>
      </p:ext>
    </p:extLst>
  </p:cmAuthor>
  <p:cmAuthor id="2" name="RAMIREZ GONZALEZ, Alejandro" initials="RGA" lastIdx="27"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0000"/>
    <a:srgbClr val="008000"/>
    <a:srgbClr val="CC0000"/>
    <a:srgbClr val="99CCFF"/>
    <a:srgbClr val="6699FF"/>
    <a:srgbClr val="FFFF66"/>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271" autoAdjust="0"/>
    <p:restoredTop sz="77633" autoAdjust="0"/>
  </p:normalViewPr>
  <p:slideViewPr>
    <p:cSldViewPr>
      <p:cViewPr varScale="1">
        <p:scale>
          <a:sx n="77" d="100"/>
          <a:sy n="77" d="100"/>
        </p:scale>
        <p:origin x="62" y="125"/>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48" d="100"/>
          <a:sy n="48" d="100"/>
        </p:scale>
        <p:origin x="-2394" y="-10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f85759c6-dd51-4b10-afc6-8161062f0dd8" providerId="ADAL" clId="{986F3ACD-60DE-46D6-B628-DCD28980A653}"/>
    <pc:docChg chg="custSel addSld modSld">
      <pc:chgData name="RAMIREZ GONZALEZ, Alejandro" userId="f85759c6-dd51-4b10-afc6-8161062f0dd8" providerId="ADAL" clId="{986F3ACD-60DE-46D6-B628-DCD28980A653}" dt="2020-12-12T08:44:01.361" v="268" actId="2711"/>
      <pc:docMkLst>
        <pc:docMk/>
      </pc:docMkLst>
      <pc:sldChg chg="addSp delSp modSp delCm">
        <pc:chgData name="RAMIREZ GONZALEZ, Alejandro" userId="f85759c6-dd51-4b10-afc6-8161062f0dd8" providerId="ADAL" clId="{986F3ACD-60DE-46D6-B628-DCD28980A653}" dt="2020-12-12T08:24:43.263" v="22"/>
        <pc:sldMkLst>
          <pc:docMk/>
          <pc:sldMk cId="83724876" sldId="365"/>
        </pc:sldMkLst>
        <pc:grpChg chg="del">
          <ac:chgData name="RAMIREZ GONZALEZ, Alejandro" userId="f85759c6-dd51-4b10-afc6-8161062f0dd8" providerId="ADAL" clId="{986F3ACD-60DE-46D6-B628-DCD28980A653}" dt="2020-12-12T08:24:32.170" v="1" actId="478"/>
          <ac:grpSpMkLst>
            <pc:docMk/>
            <pc:sldMk cId="83724876" sldId="365"/>
            <ac:grpSpMk id="11307" creationId="{710C111F-2548-4944-A366-320BCE5D3728}"/>
          </ac:grpSpMkLst>
        </pc:grpChg>
        <pc:graphicFrameChg chg="del">
          <ac:chgData name="RAMIREZ GONZALEZ, Alejandro" userId="f85759c6-dd51-4b10-afc6-8161062f0dd8" providerId="ADAL" clId="{986F3ACD-60DE-46D6-B628-DCD28980A653}" dt="2020-12-12T08:24:24.837" v="0" actId="478"/>
          <ac:graphicFrameMkLst>
            <pc:docMk/>
            <pc:sldMk cId="83724876" sldId="365"/>
            <ac:graphicFrameMk id="33" creationId="{64CD32B8-16F8-4474-98D5-1E7B5FD659B3}"/>
          </ac:graphicFrameMkLst>
        </pc:graphicFrameChg>
        <pc:picChg chg="add mod">
          <ac:chgData name="RAMIREZ GONZALEZ, Alejandro" userId="f85759c6-dd51-4b10-afc6-8161062f0dd8" providerId="ADAL" clId="{986F3ACD-60DE-46D6-B628-DCD28980A653}" dt="2020-12-12T08:24:40.332" v="21" actId="14100"/>
          <ac:picMkLst>
            <pc:docMk/>
            <pc:sldMk cId="83724876" sldId="365"/>
            <ac:picMk id="2" creationId="{9655D960-2750-4233-8BDD-729B559F1436}"/>
          </ac:picMkLst>
        </pc:picChg>
      </pc:sldChg>
      <pc:sldChg chg="modSp delCm">
        <pc:chgData name="RAMIREZ GONZALEZ, Alejandro" userId="f85759c6-dd51-4b10-afc6-8161062f0dd8" providerId="ADAL" clId="{986F3ACD-60DE-46D6-B628-DCD28980A653}" dt="2020-12-12T08:43:03.391" v="252"/>
        <pc:sldMkLst>
          <pc:docMk/>
          <pc:sldMk cId="3671103053" sldId="369"/>
        </pc:sldMkLst>
        <pc:spChg chg="mod">
          <ac:chgData name="RAMIREZ GONZALEZ, Alejandro" userId="f85759c6-dd51-4b10-afc6-8161062f0dd8" providerId="ADAL" clId="{986F3ACD-60DE-46D6-B628-DCD28980A653}" dt="2020-12-12T08:43:03.391" v="252"/>
          <ac:spMkLst>
            <pc:docMk/>
            <pc:sldMk cId="3671103053" sldId="369"/>
            <ac:spMk id="22532" creationId="{00000000-0000-0000-0000-000000000000}"/>
          </ac:spMkLst>
        </pc:spChg>
      </pc:sldChg>
      <pc:sldChg chg="modSp addCm modNotesTx">
        <pc:chgData name="RAMIREZ GONZALEZ, Alejandro" userId="f85759c6-dd51-4b10-afc6-8161062f0dd8" providerId="ADAL" clId="{986F3ACD-60DE-46D6-B628-DCD28980A653}" dt="2020-12-12T08:38:24.272" v="154"/>
        <pc:sldMkLst>
          <pc:docMk/>
          <pc:sldMk cId="1153757517" sldId="370"/>
        </pc:sldMkLst>
        <pc:spChg chg="mod">
          <ac:chgData name="RAMIREZ GONZALEZ, Alejandro" userId="f85759c6-dd51-4b10-afc6-8161062f0dd8" providerId="ADAL" clId="{986F3ACD-60DE-46D6-B628-DCD28980A653}" dt="2020-12-12T08:26:59.648" v="45" actId="1038"/>
          <ac:spMkLst>
            <pc:docMk/>
            <pc:sldMk cId="1153757517" sldId="370"/>
            <ac:spMk id="2" creationId="{00000000-0000-0000-0000-000000000000}"/>
          </ac:spMkLst>
        </pc:spChg>
        <pc:spChg chg="mod">
          <ac:chgData name="RAMIREZ GONZALEZ, Alejandro" userId="f85759c6-dd51-4b10-afc6-8161062f0dd8" providerId="ADAL" clId="{986F3ACD-60DE-46D6-B628-DCD28980A653}" dt="2020-12-12T08:26:53.198" v="34" actId="1038"/>
          <ac:spMkLst>
            <pc:docMk/>
            <pc:sldMk cId="1153757517" sldId="370"/>
            <ac:spMk id="13" creationId="{00000000-0000-0000-0000-000000000000}"/>
          </ac:spMkLst>
        </pc:spChg>
        <pc:spChg chg="mod">
          <ac:chgData name="RAMIREZ GONZALEZ, Alejandro" userId="f85759c6-dd51-4b10-afc6-8161062f0dd8" providerId="ADAL" clId="{986F3ACD-60DE-46D6-B628-DCD28980A653}" dt="2020-12-12T08:36:37.692" v="153" actId="20577"/>
          <ac:spMkLst>
            <pc:docMk/>
            <pc:sldMk cId="1153757517" sldId="370"/>
            <ac:spMk id="19460" creationId="{00000000-0000-0000-0000-000000000000}"/>
          </ac:spMkLst>
        </pc:spChg>
        <pc:picChg chg="mod">
          <ac:chgData name="RAMIREZ GONZALEZ, Alejandro" userId="f85759c6-dd51-4b10-afc6-8161062f0dd8" providerId="ADAL" clId="{986F3ACD-60DE-46D6-B628-DCD28980A653}" dt="2020-12-12T08:26:49.361" v="29" actId="1038"/>
          <ac:picMkLst>
            <pc:docMk/>
            <pc:sldMk cId="1153757517" sldId="370"/>
            <ac:picMk id="7" creationId="{00000000-0000-0000-0000-000000000000}"/>
          </ac:picMkLst>
        </pc:picChg>
        <pc:picChg chg="mod">
          <ac:chgData name="RAMIREZ GONZALEZ, Alejandro" userId="f85759c6-dd51-4b10-afc6-8161062f0dd8" providerId="ADAL" clId="{986F3ACD-60DE-46D6-B628-DCD28980A653}" dt="2020-12-12T08:26:55.417" v="38" actId="1038"/>
          <ac:picMkLst>
            <pc:docMk/>
            <pc:sldMk cId="1153757517" sldId="370"/>
            <ac:picMk id="12" creationId="{9F84AB00-34A5-459B-B47B-430B2B47E3C1}"/>
          </ac:picMkLst>
        </pc:picChg>
      </pc:sldChg>
      <pc:sldChg chg="modSp add addCm">
        <pc:chgData name="RAMIREZ GONZALEZ, Alejandro" userId="f85759c6-dd51-4b10-afc6-8161062f0dd8" providerId="ADAL" clId="{986F3ACD-60DE-46D6-B628-DCD28980A653}" dt="2020-12-12T08:44:01.361" v="268" actId="2711"/>
        <pc:sldMkLst>
          <pc:docMk/>
          <pc:sldMk cId="2696016126" sldId="371"/>
        </pc:sldMkLst>
        <pc:spChg chg="mod">
          <ac:chgData name="RAMIREZ GONZALEZ, Alejandro" userId="f85759c6-dd51-4b10-afc6-8161062f0dd8" providerId="ADAL" clId="{986F3ACD-60DE-46D6-B628-DCD28980A653}" dt="2020-12-12T08:44:01.361" v="268" actId="2711"/>
          <ac:spMkLst>
            <pc:docMk/>
            <pc:sldMk cId="2696016126" sldId="371"/>
            <ac:spMk id="22532" creationId="{00000000-0000-0000-0000-000000000000}"/>
          </ac:spMkLst>
        </pc:spChg>
      </pc:sldChg>
    </pc:docChg>
  </pc:docChgLst>
  <pc:docChgLst>
    <pc:chgData name="RAMIREZ GONZALEZ, Alejandro" userId="f85759c6-dd51-4b10-afc6-8161062f0dd8" providerId="ADAL" clId="{06236A5D-7342-4200-AACF-7E3D920B9A1E}"/>
    <pc:docChg chg="custSel">
      <pc:chgData name="RAMIREZ GONZALEZ, Alejandro" userId="f85759c6-dd51-4b10-afc6-8161062f0dd8" providerId="ADAL" clId="{06236A5D-7342-4200-AACF-7E3D920B9A1E}" dt="2022-06-16T10:04:57.462" v="3" actId="1592"/>
      <pc:docMkLst>
        <pc:docMk/>
      </pc:docMkLst>
      <pc:sldChg chg="delCm">
        <pc:chgData name="RAMIREZ GONZALEZ, Alejandro" userId="f85759c6-dd51-4b10-afc6-8161062f0dd8" providerId="ADAL" clId="{06236A5D-7342-4200-AACF-7E3D920B9A1E}" dt="2022-06-16T10:04:44.129" v="1" actId="1592"/>
        <pc:sldMkLst>
          <pc:docMk/>
          <pc:sldMk cId="1153757517" sldId="370"/>
        </pc:sldMkLst>
      </pc:sldChg>
      <pc:sldChg chg="delCm">
        <pc:chgData name="RAMIREZ GONZALEZ, Alejandro" userId="f85759c6-dd51-4b10-afc6-8161062f0dd8" providerId="ADAL" clId="{06236A5D-7342-4200-AACF-7E3D920B9A1E}" dt="2022-06-16T10:04:57.462" v="3" actId="1592"/>
        <pc:sldMkLst>
          <pc:docMk/>
          <pc:sldMk cId="2696016126" sldId="37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a:defRPr sz="1200">
                <a:latin typeface="Arial" pitchFamily="34" charset="0"/>
              </a:defRPr>
            </a:lvl1pPr>
          </a:lstStyle>
          <a:p>
            <a:pPr>
              <a:defRPr/>
            </a:pPr>
            <a:endParaRPr lang="en-US" altLang="en-US"/>
          </a:p>
        </p:txBody>
      </p:sp>
      <p:sp>
        <p:nvSpPr>
          <p:cNvPr id="28675" name="Rectangle 3"/>
          <p:cNvSpPr>
            <a:spLocks noGrp="1" noChangeArrowheads="1"/>
          </p:cNvSpPr>
          <p:nvPr>
            <p:ph type="dt" sz="quarter" idx="1"/>
          </p:nvPr>
        </p:nvSpPr>
        <p:spPr bwMode="auto">
          <a:xfrm>
            <a:off x="3854493"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a:defRPr sz="1200">
                <a:latin typeface="Arial" pitchFamily="34" charset="0"/>
              </a:defRPr>
            </a:lvl1pPr>
          </a:lstStyle>
          <a:p>
            <a:pPr>
              <a:defRPr/>
            </a:pPr>
            <a:endParaRPr lang="en-US" altLang="en-US"/>
          </a:p>
        </p:txBody>
      </p:sp>
      <p:sp>
        <p:nvSpPr>
          <p:cNvPr id="28676" name="Rectangle 4"/>
          <p:cNvSpPr>
            <a:spLocks noGrp="1" noChangeArrowheads="1"/>
          </p:cNvSpPr>
          <p:nvPr>
            <p:ph type="ftr" sz="quarter" idx="2"/>
          </p:nvPr>
        </p:nvSpPr>
        <p:spPr bwMode="auto">
          <a:xfrm>
            <a:off x="0"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a:defRPr sz="1200">
                <a:latin typeface="Arial" pitchFamily="34" charset="0"/>
              </a:defRPr>
            </a:lvl1pPr>
          </a:lstStyle>
          <a:p>
            <a:pPr>
              <a:defRPr/>
            </a:pPr>
            <a:endParaRPr lang="en-US" altLang="en-US"/>
          </a:p>
        </p:txBody>
      </p:sp>
      <p:sp>
        <p:nvSpPr>
          <p:cNvPr id="28677" name="Rectangle 5"/>
          <p:cNvSpPr>
            <a:spLocks noGrp="1" noChangeArrowheads="1"/>
          </p:cNvSpPr>
          <p:nvPr>
            <p:ph type="sldNum" sz="quarter" idx="3"/>
          </p:nvPr>
        </p:nvSpPr>
        <p:spPr bwMode="auto">
          <a:xfrm>
            <a:off x="3854493"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3368">
              <a:defRPr sz="1200">
                <a:latin typeface="Arial" pitchFamily="34" charset="0"/>
              </a:defRPr>
            </a:lvl1pPr>
          </a:lstStyle>
          <a:p>
            <a:pPr>
              <a:defRPr/>
            </a:pPr>
            <a:fld id="{4DED12FE-62B8-4424-B49E-3A8E50382123}" type="slidenum">
              <a:rPr lang="en-US" altLang="en-US"/>
              <a:pPr>
                <a:defRPr/>
              </a:pPr>
              <a:t>‹#›</a:t>
            </a:fld>
            <a:endParaRPr lang="en-US" altLang="en-US"/>
          </a:p>
        </p:txBody>
      </p:sp>
    </p:spTree>
    <p:extLst>
      <p:ext uri="{BB962C8B-B14F-4D97-AF65-F5344CB8AC3E}">
        <p14:creationId xmlns:p14="http://schemas.microsoft.com/office/powerpoint/2010/main" val="3186748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a:defRPr sz="1200">
                <a:latin typeface="Arial" pitchFamily="34" charset="0"/>
              </a:defRPr>
            </a:lvl1pPr>
          </a:lstStyle>
          <a:p>
            <a:pPr>
              <a:defRPr/>
            </a:pPr>
            <a:endParaRPr lang="fr-FR" altLang="en-US"/>
          </a:p>
        </p:txBody>
      </p:sp>
      <p:sp>
        <p:nvSpPr>
          <p:cNvPr id="8195" name="Rectangle 3"/>
          <p:cNvSpPr>
            <a:spLocks noGrp="1" noChangeArrowheads="1"/>
          </p:cNvSpPr>
          <p:nvPr>
            <p:ph type="dt" idx="1"/>
          </p:nvPr>
        </p:nvSpPr>
        <p:spPr bwMode="auto">
          <a:xfrm>
            <a:off x="3854493" y="0"/>
            <a:ext cx="2949525" cy="496967"/>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a:defRPr sz="1200">
                <a:latin typeface="Arial" pitchFamily="34" charset="0"/>
              </a:defRPr>
            </a:lvl1pPr>
          </a:lstStyle>
          <a:p>
            <a:pPr>
              <a:defRPr/>
            </a:pPr>
            <a:endParaRPr lang="fr-FR" altLang="en-US"/>
          </a:p>
        </p:txBody>
      </p:sp>
      <p:sp>
        <p:nvSpPr>
          <p:cNvPr id="24580" name="Rectangle 4"/>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1520" y="4721186"/>
            <a:ext cx="5442575" cy="4472702"/>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a:defRPr sz="1200">
                <a:latin typeface="Arial" pitchFamily="34" charset="0"/>
              </a:defRPr>
            </a:lvl1pPr>
          </a:lstStyle>
          <a:p>
            <a:pPr>
              <a:defRPr/>
            </a:pPr>
            <a:endParaRPr lang="fr-FR" altLang="en-US"/>
          </a:p>
        </p:txBody>
      </p:sp>
      <p:sp>
        <p:nvSpPr>
          <p:cNvPr id="8199" name="Rectangle 7"/>
          <p:cNvSpPr>
            <a:spLocks noGrp="1" noChangeArrowheads="1"/>
          </p:cNvSpPr>
          <p:nvPr>
            <p:ph type="sldNum" sz="quarter" idx="5"/>
          </p:nvPr>
        </p:nvSpPr>
        <p:spPr bwMode="auto">
          <a:xfrm>
            <a:off x="3854493" y="9440779"/>
            <a:ext cx="2949525" cy="49696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3368">
              <a:defRPr sz="1200">
                <a:latin typeface="Arial" pitchFamily="34" charset="0"/>
              </a:defRPr>
            </a:lvl1pPr>
          </a:lstStyle>
          <a:p>
            <a:pPr>
              <a:defRPr/>
            </a:pPr>
            <a:fld id="{03766EB5-4E16-48FC-9D5A-47716DC958F1}" type="slidenum">
              <a:rPr lang="en-GB" altLang="en-US"/>
              <a:pPr>
                <a:defRPr/>
              </a:pPr>
              <a:t>‹#›</a:t>
            </a:fld>
            <a:endParaRPr lang="en-GB" altLang="en-US"/>
          </a:p>
        </p:txBody>
      </p:sp>
    </p:spTree>
    <p:extLst>
      <p:ext uri="{BB962C8B-B14F-4D97-AF65-F5344CB8AC3E}">
        <p14:creationId xmlns:p14="http://schemas.microsoft.com/office/powerpoint/2010/main" val="30477509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766EB5-4E16-48FC-9D5A-47716DC958F1}" type="slidenum">
              <a:rPr lang="en-GB" altLang="en-US" smtClean="0"/>
              <a:pPr>
                <a:defRPr/>
              </a:pPr>
              <a:t>1</a:t>
            </a:fld>
            <a:endParaRPr lang="en-GB" altLang="en-US"/>
          </a:p>
        </p:txBody>
      </p:sp>
    </p:spTree>
    <p:extLst>
      <p:ext uri="{BB962C8B-B14F-4D97-AF65-F5344CB8AC3E}">
        <p14:creationId xmlns:p14="http://schemas.microsoft.com/office/powerpoint/2010/main" val="2548446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Prepare IPV1 at the same time you prepare pentavalent and other vaccines that may be given at the same time (PCV, OPV, Rota, etc.).</a:t>
            </a:r>
          </a:p>
          <a:p>
            <a:r>
              <a:rPr lang="en-US" altLang="en-US" dirty="0"/>
              <a:t>Prepare IPV2 at the same time you prepare measles vaccine, for example.</a:t>
            </a:r>
          </a:p>
          <a:p>
            <a:r>
              <a:rPr lang="en-US" altLang="en-US" dirty="0"/>
              <a:t>Note:</a:t>
            </a:r>
          </a:p>
          <a:p>
            <a:r>
              <a:rPr lang="en-US" altLang="en-US" dirty="0"/>
              <a:t>IPV should never be mixed with other vaccines in the same vial or syringe</a:t>
            </a:r>
          </a:p>
          <a:p>
            <a:r>
              <a:rPr lang="en-US" altLang="en-US" dirty="0"/>
              <a:t>IPV is given just like other intramuscular injections</a:t>
            </a:r>
          </a:p>
        </p:txBody>
      </p:sp>
      <p:sp>
        <p:nvSpPr>
          <p:cNvPr id="32772"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49CD5F1-708D-4493-897C-2567B1395A26}" type="slidenum">
              <a:rPr lang="en-GB" altLang="en-US">
                <a:cs typeface="Arial" pitchFamily="34" charset="0"/>
              </a:rPr>
              <a:pPr algn="r" eaLnBrk="1" hangingPunct="1">
                <a:spcBef>
                  <a:spcPct val="0"/>
                </a:spcBef>
              </a:pPr>
              <a:t>10</a:t>
            </a:fld>
            <a:endParaRPr lang="en-GB" altLang="en-US">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ln/>
        </p:spPr>
      </p:sp>
      <p:sp>
        <p:nvSpPr>
          <p:cNvPr id="409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dirty="0"/>
              <a:t>To the facilitator:</a:t>
            </a:r>
          </a:p>
          <a:p>
            <a:r>
              <a:rPr lang="en-US" altLang="en-US" b="1" dirty="0"/>
              <a:t>Explain to the participants that rotavirus vaccines can be given with routine childhood vaccines.</a:t>
            </a:r>
          </a:p>
          <a:p>
            <a:endParaRPr lang="en-US" altLang="en-US" b="1" dirty="0"/>
          </a:p>
          <a:p>
            <a:r>
              <a:rPr lang="en-US" altLang="en-US" dirty="0"/>
              <a:t>IPV1 can be given with any of the following routine childhood vaccines without interfering with their effectiveness, during the same visit. </a:t>
            </a:r>
          </a:p>
          <a:p>
            <a:r>
              <a:rPr lang="en-US" altLang="en-US" dirty="0"/>
              <a:t>• Diphtheria–tetanus–pertussis vaccine (DTP)</a:t>
            </a:r>
          </a:p>
          <a:p>
            <a:r>
              <a:rPr lang="en-US" altLang="en-US" dirty="0"/>
              <a:t>• </a:t>
            </a:r>
            <a:r>
              <a:rPr lang="en-US" altLang="en-US" i="1" dirty="0"/>
              <a:t>Haemophilus influenzae</a:t>
            </a:r>
            <a:r>
              <a:rPr lang="en-US" altLang="en-US" dirty="0"/>
              <a:t> type b vaccine (Hib)</a:t>
            </a:r>
          </a:p>
          <a:p>
            <a:r>
              <a:rPr lang="en-US" altLang="en-US" dirty="0"/>
              <a:t>• Pneumococcal vaccine</a:t>
            </a:r>
          </a:p>
          <a:p>
            <a:pPr>
              <a:buFontTx/>
              <a:buChar char="•"/>
            </a:pPr>
            <a:r>
              <a:rPr lang="en-US" altLang="en-US" dirty="0"/>
              <a:t> Oral polio vaccine</a:t>
            </a:r>
          </a:p>
          <a:p>
            <a:pPr>
              <a:buFontTx/>
              <a:buChar char="•"/>
            </a:pPr>
            <a:r>
              <a:rPr lang="en-US" altLang="en-US" dirty="0"/>
              <a:t>Rotavirus vaccine </a:t>
            </a:r>
          </a:p>
          <a:p>
            <a:endParaRPr lang="en-US" altLang="en-US" dirty="0"/>
          </a:p>
          <a:p>
            <a:r>
              <a:rPr lang="en-US" altLang="en-US" sz="1200" dirty="0"/>
              <a:t>Give the OPV vaccine first, then administer other injectable childhood vaccines. As a general rule its better to give oral vaccines first when the child is still calm and then give injectable vaccines.</a:t>
            </a:r>
          </a:p>
          <a:p>
            <a:r>
              <a:rPr lang="en-US" altLang="en-US" sz="1200" dirty="0"/>
              <a:t>When giving </a:t>
            </a:r>
            <a:r>
              <a:rPr lang="en-US" altLang="en-US" sz="1200" dirty="0" err="1"/>
              <a:t>Penta</a:t>
            </a:r>
            <a:r>
              <a:rPr lang="en-US" altLang="en-US" sz="1200" dirty="0"/>
              <a:t> and PCV:</a:t>
            </a:r>
          </a:p>
          <a:p>
            <a:pPr lvl="1"/>
            <a:r>
              <a:rPr lang="en-US" altLang="en-US" sz="1200" dirty="0"/>
              <a:t>give IPV and PCV in one thigh with injection sites separated by at least 2.5 centimeters</a:t>
            </a:r>
          </a:p>
          <a:p>
            <a:pPr lvl="1"/>
            <a:r>
              <a:rPr lang="en-US" altLang="en-US" sz="1200" dirty="0"/>
              <a:t>Give Pentavalent in the other thigh because </a:t>
            </a:r>
            <a:r>
              <a:rPr lang="en-US" altLang="en-US" sz="1200" dirty="0" err="1"/>
              <a:t>Penta</a:t>
            </a:r>
            <a:r>
              <a:rPr lang="en-US" altLang="en-US" sz="1200" dirty="0"/>
              <a:t> is more </a:t>
            </a:r>
            <a:r>
              <a:rPr lang="en-US" altLang="en-US" sz="1200" dirty="0" err="1"/>
              <a:t>reactogenic</a:t>
            </a:r>
            <a:r>
              <a:rPr lang="en-US" altLang="en-US" sz="1200" dirty="0"/>
              <a:t> – causes more redness and swelling</a:t>
            </a:r>
            <a:endParaRPr lang="fr-FR" altLang="en-US" sz="1200" dirty="0"/>
          </a:p>
          <a:p>
            <a:endParaRPr lang="fr-FR" altLang="en-US" dirty="0"/>
          </a:p>
        </p:txBody>
      </p:sp>
      <p:sp>
        <p:nvSpPr>
          <p:cNvPr id="40964"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0167C6C-C113-4721-B546-F2EC41A7A176}" type="slidenum">
              <a:rPr lang="en-GB" altLang="en-US">
                <a:cs typeface="Arial" pitchFamily="34" charset="0"/>
              </a:rPr>
              <a:pPr algn="r" eaLnBrk="1" hangingPunct="1">
                <a:spcBef>
                  <a:spcPct val="0"/>
                </a:spcBef>
              </a:pPr>
              <a:t>11</a:t>
            </a:fld>
            <a:endParaRPr lang="en-GB" altLang="en-US">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ln/>
        </p:spPr>
      </p:sp>
      <p:sp>
        <p:nvSpPr>
          <p:cNvPr id="4096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dirty="0"/>
              <a:t>To the facilitator:</a:t>
            </a:r>
          </a:p>
          <a:p>
            <a:r>
              <a:rPr lang="en-US" altLang="en-US" b="1" dirty="0"/>
              <a:t>Explain to the participants that IPV2 can be given with other routine childhood vaccines.</a:t>
            </a:r>
          </a:p>
          <a:p>
            <a:endParaRPr lang="en-US" altLang="en-US" b="1" dirty="0"/>
          </a:p>
          <a:p>
            <a:r>
              <a:rPr lang="en-US" dirty="0"/>
              <a:t>When rotavirus vaccination is part of the schedule, the vaccine may be given first as the formulation of the currently licensed liquid rotavirus vaccine has shown to have a pain mitigating effect through its sucrose content, followed by oral polio vaccine. </a:t>
            </a:r>
          </a:p>
          <a:p>
            <a:endParaRPr lang="en-US" dirty="0"/>
          </a:p>
          <a:p>
            <a:r>
              <a:rPr lang="en-US" dirty="0"/>
              <a:t>Injectable vaccines should be administered after oral vaccination. </a:t>
            </a:r>
          </a:p>
          <a:p>
            <a:endParaRPr lang="en-US" dirty="0"/>
          </a:p>
          <a:p>
            <a:r>
              <a:rPr lang="en-US" dirty="0"/>
              <a:t>In the absence of specified grading of painfulness, health-care professionals are encouraged to use their practical experience on the painfulness of specific vaccines to determine accordingly the best sequencing of the injection</a:t>
            </a:r>
            <a:endParaRPr lang="en-US" altLang="en-US" dirty="0"/>
          </a:p>
        </p:txBody>
      </p:sp>
      <p:sp>
        <p:nvSpPr>
          <p:cNvPr id="40964"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0167C6C-C113-4721-B546-F2EC41A7A176}" type="slidenum">
              <a:rPr lang="en-GB" altLang="en-US">
                <a:cs typeface="Arial" pitchFamily="34" charset="0"/>
              </a:rPr>
              <a:pPr algn="r" eaLnBrk="1" hangingPunct="1">
                <a:spcBef>
                  <a:spcPct val="0"/>
                </a:spcBef>
              </a:pPr>
              <a:t>12</a:t>
            </a:fld>
            <a:endParaRPr lang="en-GB" altLang="en-US">
              <a:cs typeface="Arial" pitchFamily="34" charset="0"/>
            </a:endParaRPr>
          </a:p>
        </p:txBody>
      </p:sp>
    </p:spTree>
    <p:extLst>
      <p:ext uri="{BB962C8B-B14F-4D97-AF65-F5344CB8AC3E}">
        <p14:creationId xmlns:p14="http://schemas.microsoft.com/office/powerpoint/2010/main" val="24130607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position the child before administering the vaccine.</a:t>
            </a:r>
          </a:p>
          <a:p>
            <a:r>
              <a:rPr lang="en-US" altLang="en-US" dirty="0"/>
              <a:t>The child should be held in a upright position by the caregiver </a:t>
            </a:r>
          </a:p>
          <a:p>
            <a:pPr lvl="1"/>
            <a:r>
              <a:rPr lang="en-US" altLang="en-US" dirty="0"/>
              <a:t>The caregiver should hold the arms and legs very firmly</a:t>
            </a:r>
          </a:p>
          <a:p>
            <a:r>
              <a:rPr lang="en-US" altLang="en-US" dirty="0"/>
              <a:t>The vaccine is injected into the thigh muscle at a 90°angle </a:t>
            </a:r>
          </a:p>
          <a:p>
            <a:endParaRPr lang="fr-FR" altLang="en-US" dirty="0"/>
          </a:p>
          <a:p>
            <a:endParaRPr lang="en-US" altLang="zh-CN" dirty="0">
              <a:ea typeface="SimSun" pitchFamily="2" charset="-122"/>
            </a:endParaRPr>
          </a:p>
          <a:p>
            <a:endParaRPr lang="en-US" altLang="zh-CN" dirty="0">
              <a:ea typeface="SimSun" pitchFamily="2" charset="-122"/>
            </a:endParaRPr>
          </a:p>
          <a:p>
            <a:endParaRPr lang="fr-FR" altLang="en-US" dirty="0"/>
          </a:p>
        </p:txBody>
      </p:sp>
      <p:sp>
        <p:nvSpPr>
          <p:cNvPr id="3379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F03316BC-A488-45BB-B77C-3D53C862CBAD}" type="slidenum">
              <a:rPr lang="en-GB" altLang="en-US">
                <a:cs typeface="Arial" pitchFamily="34" charset="0"/>
              </a:rPr>
              <a:pPr algn="r" eaLnBrk="1" hangingPunct="1">
                <a:spcBef>
                  <a:spcPct val="0"/>
                </a:spcBef>
              </a:pPr>
              <a:t>13</a:t>
            </a:fld>
            <a:endParaRPr lang="en-GB" altLang="en-US">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a:ln/>
        </p:spPr>
      </p:sp>
      <p:sp>
        <p:nvSpPr>
          <p:cNvPr id="3481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administer the vaccine.</a:t>
            </a:r>
          </a:p>
          <a:p>
            <a:endParaRPr lang="en-US" altLang="en-US" b="1" dirty="0"/>
          </a:p>
          <a:p>
            <a:r>
              <a:rPr lang="en-US" altLang="en-US" dirty="0"/>
              <a:t>IPV is administered in a dose of 0.5 ml into the outer part of the thigh</a:t>
            </a:r>
          </a:p>
          <a:p>
            <a:pPr lvl="1"/>
            <a:endParaRPr lang="en-US" altLang="en-US" dirty="0"/>
          </a:p>
          <a:p>
            <a:pPr lvl="1"/>
            <a:r>
              <a:rPr lang="en-US" altLang="en-US" dirty="0"/>
              <a:t>Wash your hands well for 20 seconds.</a:t>
            </a:r>
          </a:p>
          <a:p>
            <a:pPr lvl="1"/>
            <a:r>
              <a:rPr lang="en-US" altLang="en-US" dirty="0"/>
              <a:t>Hold the muscle firmly between your thumb and index finger</a:t>
            </a:r>
          </a:p>
          <a:p>
            <a:pPr lvl="1"/>
            <a:r>
              <a:rPr lang="en-US" altLang="en-US" dirty="0"/>
              <a:t>Hold the syringe like a pencil. Quickly insert the needle through the skin at a 90-degree angle </a:t>
            </a:r>
          </a:p>
          <a:p>
            <a:endParaRPr lang="en-US" altLang="en-US" dirty="0"/>
          </a:p>
        </p:txBody>
      </p:sp>
      <p:sp>
        <p:nvSpPr>
          <p:cNvPr id="34820"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95E6363C-9258-4211-B69A-F1E5696D9D88}" type="slidenum">
              <a:rPr lang="en-GB" altLang="en-US">
                <a:cs typeface="Arial" pitchFamily="34" charset="0"/>
              </a:rPr>
              <a:pPr algn="r" eaLnBrk="1" hangingPunct="1">
                <a:spcBef>
                  <a:spcPct val="0"/>
                </a:spcBef>
              </a:pPr>
              <a:t>14</a:t>
            </a:fld>
            <a:endParaRPr lang="en-GB" altLang="en-US">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deal with multi-dose vials of IPV after they are opened.</a:t>
            </a:r>
          </a:p>
          <a:p>
            <a:endParaRPr lang="en-US" alt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pitchFamily="34" charset="0"/>
                <a:ea typeface="MS PGothic" pitchFamily="34" charset="-128"/>
                <a:cs typeface="MS PGothic" pitchFamily="34" charset="-128"/>
              </a:rPr>
              <a:t>Provided the expiry date has not passed and the vaccine is appropriately handled and stored, opened multi-dose vials of IPV with VVM on the label</a:t>
            </a:r>
            <a:r>
              <a:rPr lang="en-GB" sz="1200" b="1" kern="1200" dirty="0">
                <a:solidFill>
                  <a:schemeClr val="tx1"/>
                </a:solidFill>
                <a:effectLst/>
                <a:latin typeface="Arial" pitchFamily="34" charset="0"/>
                <a:ea typeface="MS PGothic" pitchFamily="34" charset="-128"/>
                <a:cs typeface="MS PGothic" pitchFamily="34" charset="-128"/>
              </a:rPr>
              <a:t> can be kept and used in subsequent sessions for up to 28 days after opening.</a:t>
            </a:r>
            <a:endParaRPr lang="en-GB" sz="1200" kern="1200" dirty="0">
              <a:solidFill>
                <a:schemeClr val="tx1"/>
              </a:solidFill>
              <a:effectLst/>
              <a:latin typeface="Arial" pitchFamily="34" charset="0"/>
              <a:ea typeface="MS PGothic" pitchFamily="34" charset="-128"/>
              <a:cs typeface="MS PGothic" pitchFamily="34" charset="-128"/>
            </a:endParaRPr>
          </a:p>
          <a:p>
            <a:endParaRPr lang="en-US" altLang="en-US" dirty="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C243C0FD-3BEA-441B-9D7F-FD6675670562}" type="slidenum">
              <a:rPr lang="en-GB" altLang="en-US" smtClean="0">
                <a:cs typeface="Arial" pitchFamily="34" charset="0"/>
              </a:rPr>
              <a:pPr eaLnBrk="1" hangingPunct="1">
                <a:spcBef>
                  <a:spcPct val="0"/>
                </a:spcBef>
              </a:pPr>
              <a:t>15</a:t>
            </a:fld>
            <a:endParaRPr lang="en-GB" altLang="en-US">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t>To the facilitator:  </a:t>
            </a:r>
          </a:p>
          <a:p>
            <a:r>
              <a:rPr lang="en-US" altLang="en-US" sz="1200" b="1" dirty="0"/>
              <a:t>Explain to the participants unavoidable and avoidable forms of vaccine wastage</a:t>
            </a:r>
          </a:p>
          <a:p>
            <a:endParaRPr lang="en-US" altLang="en-US" sz="1200" dirty="0"/>
          </a:p>
          <a:p>
            <a:r>
              <a:rPr lang="en-US" altLang="en-US" sz="1200" b="1" dirty="0"/>
              <a:t> </a:t>
            </a:r>
            <a:r>
              <a:rPr lang="en-US" altLang="en-US" sz="1200" b="1" u="sng" dirty="0"/>
              <a:t>Avoidable wastage factors: </a:t>
            </a:r>
            <a:endParaRPr lang="en-US" altLang="en-US" sz="1200" dirty="0"/>
          </a:p>
          <a:p>
            <a:pPr lvl="1"/>
            <a:r>
              <a:rPr lang="en-US" altLang="en-US" sz="1200" dirty="0"/>
              <a:t>Poor stock management can result in over-supply and vaccine reaching expiry before use (recall the EEFO (</a:t>
            </a:r>
            <a:r>
              <a:rPr lang="en-US" altLang="en-US" sz="1200" b="1" dirty="0"/>
              <a:t>Earliest</a:t>
            </a:r>
            <a:r>
              <a:rPr lang="en-US" altLang="en-US" sz="1200" b="1" baseline="0" dirty="0"/>
              <a:t> Expiry First Out</a:t>
            </a:r>
            <a:r>
              <a:rPr lang="en-US" altLang="en-US" sz="1200" baseline="0" dirty="0"/>
              <a:t>) </a:t>
            </a:r>
            <a:r>
              <a:rPr lang="en-US" altLang="en-US" sz="1200" dirty="0"/>
              <a:t>principle)</a:t>
            </a:r>
          </a:p>
          <a:p>
            <a:pPr lvl="1"/>
            <a:r>
              <a:rPr lang="en-US" altLang="en-US" sz="1200" dirty="0"/>
              <a:t>Exposure to unacceptably high or low temperatures due to cold chain failure</a:t>
            </a:r>
          </a:p>
          <a:p>
            <a:pPr lvl="1"/>
            <a:r>
              <a:rPr lang="en-US" altLang="en-US" sz="1200" dirty="0"/>
              <a:t>Administration of excess vaccine dosage beyond the recommended 0.5 mL for each IPV injection</a:t>
            </a:r>
          </a:p>
          <a:p>
            <a:pPr lvl="1"/>
            <a:r>
              <a:rPr lang="en-US" altLang="en-US" sz="1200" dirty="0"/>
              <a:t>Lost, broken, or stolen vials</a:t>
            </a:r>
          </a:p>
          <a:p>
            <a:endParaRPr lang="en-US" altLang="en-US" dirty="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defRPr>
                <a:solidFill>
                  <a:schemeClr val="tx1"/>
                </a:solidFill>
                <a:latin typeface="Limon F3" charset="0"/>
                <a:ea typeface="MS PGothic" pitchFamily="34" charset="-128"/>
              </a:defRPr>
            </a:lvl1pPr>
            <a:lvl2pPr marL="745996" indent="-286922" defTabSz="913368" eaLnBrk="0" hangingPunct="0">
              <a:defRPr>
                <a:solidFill>
                  <a:schemeClr val="tx1"/>
                </a:solidFill>
                <a:latin typeface="Limon F3" charset="0"/>
                <a:ea typeface="MS PGothic" pitchFamily="34" charset="-128"/>
              </a:defRPr>
            </a:lvl2pPr>
            <a:lvl3pPr marL="1147686" indent="-229537" defTabSz="913368" eaLnBrk="0" hangingPunct="0">
              <a:defRPr>
                <a:solidFill>
                  <a:schemeClr val="tx1"/>
                </a:solidFill>
                <a:latin typeface="Limon F3" charset="0"/>
                <a:ea typeface="MS PGothic" pitchFamily="34" charset="-128"/>
              </a:defRPr>
            </a:lvl3pPr>
            <a:lvl4pPr marL="1606761" indent="-229537" defTabSz="913368" eaLnBrk="0" hangingPunct="0">
              <a:defRPr>
                <a:solidFill>
                  <a:schemeClr val="tx1"/>
                </a:solidFill>
                <a:latin typeface="Limon F3" charset="0"/>
                <a:ea typeface="MS PGothic" pitchFamily="34" charset="-128"/>
              </a:defRPr>
            </a:lvl4pPr>
            <a:lvl5pPr marL="2065835" indent="-229537" defTabSz="913368" eaLnBrk="0" hangingPunct="0">
              <a:defRPr>
                <a:solidFill>
                  <a:schemeClr val="tx1"/>
                </a:solidFill>
                <a:latin typeface="Limon F3" charset="0"/>
                <a:ea typeface="MS PGothic" pitchFamily="34" charset="-128"/>
              </a:defRPr>
            </a:lvl5pPr>
            <a:lvl6pPr marL="2524910" indent="-229537" defTabSz="913368" eaLnBrk="0" fontAlgn="base" hangingPunct="0">
              <a:spcBef>
                <a:spcPct val="0"/>
              </a:spcBef>
              <a:spcAft>
                <a:spcPct val="0"/>
              </a:spcAft>
              <a:defRPr>
                <a:solidFill>
                  <a:schemeClr val="tx1"/>
                </a:solidFill>
                <a:latin typeface="Limon F3" charset="0"/>
                <a:ea typeface="MS PGothic" pitchFamily="34" charset="-128"/>
              </a:defRPr>
            </a:lvl6pPr>
            <a:lvl7pPr marL="2983984" indent="-229537" defTabSz="913368" eaLnBrk="0" fontAlgn="base" hangingPunct="0">
              <a:spcBef>
                <a:spcPct val="0"/>
              </a:spcBef>
              <a:spcAft>
                <a:spcPct val="0"/>
              </a:spcAft>
              <a:defRPr>
                <a:solidFill>
                  <a:schemeClr val="tx1"/>
                </a:solidFill>
                <a:latin typeface="Limon F3" charset="0"/>
                <a:ea typeface="MS PGothic" pitchFamily="34" charset="-128"/>
              </a:defRPr>
            </a:lvl7pPr>
            <a:lvl8pPr marL="3443059" indent="-229537" defTabSz="913368" eaLnBrk="0" fontAlgn="base" hangingPunct="0">
              <a:spcBef>
                <a:spcPct val="0"/>
              </a:spcBef>
              <a:spcAft>
                <a:spcPct val="0"/>
              </a:spcAft>
              <a:defRPr>
                <a:solidFill>
                  <a:schemeClr val="tx1"/>
                </a:solidFill>
                <a:latin typeface="Limon F3" charset="0"/>
                <a:ea typeface="MS PGothic" pitchFamily="34" charset="-128"/>
              </a:defRPr>
            </a:lvl8pPr>
            <a:lvl9pPr marL="3902133" indent="-229537" defTabSz="91336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1C99D879-8F84-42FE-8885-5031C342F1DC}" type="slidenum">
              <a:rPr lang="en-GB" altLang="en-US" smtClean="0">
                <a:latin typeface="Arial" pitchFamily="34" charset="0"/>
              </a:rPr>
              <a:pPr eaLnBrk="1" hangingPunct="1"/>
              <a:t>16</a:t>
            </a:fld>
            <a:endParaRPr lang="en-GB" altLang="en-US">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a:ln/>
        </p:spPr>
      </p:sp>
      <p:sp>
        <p:nvSpPr>
          <p:cNvPr id="3789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implications about wastage due to multidose vials.</a:t>
            </a:r>
          </a:p>
          <a:p>
            <a:endParaRPr lang="en-US" altLang="en-US" b="1"/>
          </a:p>
          <a:p>
            <a:r>
              <a:rPr lang="en-US" altLang="en-US"/>
              <a:t>Multidose vials of IPV may have high wastage rates.</a:t>
            </a:r>
          </a:p>
          <a:p>
            <a:r>
              <a:rPr lang="en-US" altLang="en-US"/>
              <a:t>Wastage rates will vary by facility</a:t>
            </a:r>
          </a:p>
          <a:p>
            <a:r>
              <a:rPr lang="en-US" altLang="en-US"/>
              <a:t>Concerns about unavoidable wastage related to discarding unused opened vials should not stop you from offering vaccine to a child</a:t>
            </a:r>
          </a:p>
          <a:p>
            <a:r>
              <a:rPr lang="en-US" altLang="en-US"/>
              <a:t>High wastage rates for multidose vials of IPV are anticipated and accounted for in predicting demand.  Wastage rates should be monitored carefully.</a:t>
            </a:r>
          </a:p>
          <a:p>
            <a:endParaRPr lang="en-US" altLang="en-US"/>
          </a:p>
        </p:txBody>
      </p:sp>
      <p:sp>
        <p:nvSpPr>
          <p:cNvPr id="37892"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553FF8D9-F35C-418E-AF87-662E100BC2D3}" type="slidenum">
              <a:rPr lang="en-GB" altLang="en-US">
                <a:cs typeface="Arial" pitchFamily="34" charset="0"/>
              </a:rPr>
              <a:pPr algn="r" eaLnBrk="1" hangingPunct="1">
                <a:spcBef>
                  <a:spcPct val="0"/>
                </a:spcBef>
              </a:pPr>
              <a:t>17</a:t>
            </a:fld>
            <a:endParaRPr lang="en-GB" altLang="en-US">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ln/>
        </p:spPr>
      </p:sp>
      <p:sp>
        <p:nvSpPr>
          <p:cNvPr id="3891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cs typeface="Arial" panose="020B0604020202020204" pitchFamily="34" charset="0"/>
              </a:rPr>
              <a:t>To the facilitator:</a:t>
            </a:r>
          </a:p>
          <a:p>
            <a:r>
              <a:rPr lang="en-US" altLang="en-US" b="1" dirty="0">
                <a:latin typeface="Arial" panose="020B0604020202020204" pitchFamily="34" charset="0"/>
                <a:cs typeface="Arial" panose="020B0604020202020204" pitchFamily="34" charset="0"/>
              </a:rPr>
              <a:t>Explain to the participants how to discard injection syringes.</a:t>
            </a:r>
          </a:p>
          <a:p>
            <a:endParaRPr lang="en-US" altLang="en-US" b="1"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After injection, insert syringe into a safety box</a:t>
            </a:r>
          </a:p>
          <a:p>
            <a:r>
              <a:rPr lang="en-US" altLang="en-US" dirty="0">
                <a:latin typeface="Arial" panose="020B0604020202020204" pitchFamily="34" charset="0"/>
                <a:cs typeface="Arial" panose="020B0604020202020204" pitchFamily="34" charset="0"/>
              </a:rPr>
              <a:t>When safety box is full, close tab to ensure box is closed</a:t>
            </a:r>
          </a:p>
          <a:p>
            <a:r>
              <a:rPr lang="en-US" altLang="en-US" dirty="0">
                <a:latin typeface="Arial" panose="020B0604020202020204" pitchFamily="34" charset="0"/>
                <a:cs typeface="Arial" panose="020B0604020202020204" pitchFamily="34" charset="0"/>
              </a:rPr>
              <a:t>Dispose of safety box appropriately (incineration, burning, burial)</a:t>
            </a:r>
          </a:p>
          <a:p>
            <a:r>
              <a:rPr lang="en-US" altLang="en-US" dirty="0">
                <a:latin typeface="Arial" panose="020B0604020202020204" pitchFamily="34" charset="0"/>
                <a:cs typeface="Arial" panose="020B0604020202020204" pitchFamily="34" charset="0"/>
              </a:rPr>
              <a:t>Opened vials of IPV with (some remaining doses) must be returned to the refrigerator and put in 'use first box' and used first in the next session</a:t>
            </a:r>
          </a:p>
        </p:txBody>
      </p:sp>
      <p:sp>
        <p:nvSpPr>
          <p:cNvPr id="3891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D159F9EA-ACAB-49F1-80DD-EF0FCC8AE0F6}" type="slidenum">
              <a:rPr lang="en-GB" altLang="en-US">
                <a:cs typeface="Arial" pitchFamily="34" charset="0"/>
              </a:rPr>
              <a:pPr algn="r" eaLnBrk="1" hangingPunct="1">
                <a:spcBef>
                  <a:spcPct val="0"/>
                </a:spcBef>
              </a:pPr>
              <a:t>18</a:t>
            </a:fld>
            <a:endParaRPr lang="en-GB" altLang="en-US">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ln/>
        </p:spPr>
      </p:sp>
      <p:sp>
        <p:nvSpPr>
          <p:cNvPr id="3993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dirty="0"/>
              <a:t>To the facilitator:</a:t>
            </a:r>
          </a:p>
          <a:p>
            <a:endParaRPr lang="en-US" altLang="en-US" b="1" dirty="0"/>
          </a:p>
          <a:p>
            <a:r>
              <a:rPr lang="en-US" altLang="en-US" b="1" dirty="0"/>
              <a:t>Response: </a:t>
            </a:r>
          </a:p>
          <a:p>
            <a:pPr lvl="2"/>
            <a:r>
              <a:rPr lang="en-US" altLang="en-US" dirty="0"/>
              <a:t>Have the child sit up to receive injections or have a caregiver or provider hold an infant during the vaccinations; </a:t>
            </a:r>
          </a:p>
          <a:p>
            <a:pPr lvl="2"/>
            <a:r>
              <a:rPr lang="en-US" altLang="en-US" dirty="0"/>
              <a:t>Stroke the skin or apply pressure close to the injection site before and during injection; </a:t>
            </a:r>
          </a:p>
          <a:p>
            <a:pPr lvl="2"/>
            <a:r>
              <a:rPr lang="en-US" altLang="en-US" dirty="0"/>
              <a:t>Inject the least painful vaccine first when two vaccines are being administered sequentially during a single office visit; and </a:t>
            </a:r>
          </a:p>
          <a:p>
            <a:pPr lvl="2"/>
            <a:r>
              <a:rPr lang="en-US" altLang="en-US" dirty="0"/>
              <a:t>Perform a rapid intramuscular injection without aspiration.</a:t>
            </a:r>
          </a:p>
          <a:p>
            <a:endParaRPr lang="en-US" altLang="en-US" b="1" dirty="0"/>
          </a:p>
          <a:p>
            <a:r>
              <a:rPr lang="en-US" altLang="en-US" b="1" dirty="0"/>
              <a:t>Please see this position paper on reducing pain.  https://www.who.int/immunization/policy/position_papers/reducing_pain_vaccination/en/</a:t>
            </a:r>
          </a:p>
        </p:txBody>
      </p:sp>
      <p:sp>
        <p:nvSpPr>
          <p:cNvPr id="39940"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5005E28E-6A15-40E4-A4CC-4D0C2C4A71C4}" type="slidenum">
              <a:rPr lang="fr-FR" altLang="en-US">
                <a:cs typeface="Arial" pitchFamily="34" charset="0"/>
              </a:rPr>
              <a:pPr algn="r" eaLnBrk="1" hangingPunct="1">
                <a:spcBef>
                  <a:spcPct val="0"/>
                </a:spcBef>
              </a:pPr>
              <a:t>19</a:t>
            </a:fld>
            <a:endParaRPr lang="fr-FR" altLang="en-US">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ln/>
        </p:spPr>
      </p:sp>
      <p:sp>
        <p:nvSpPr>
          <p:cNvPr id="25603" name="Espace réservé des commentaires 2"/>
          <p:cNvSpPr>
            <a:spLocks noGrp="1"/>
          </p:cNvSpPr>
          <p:nvPr>
            <p:ph type="body" idx="1"/>
          </p:nvPr>
        </p:nvSpPr>
        <p:spPr>
          <a:xfrm>
            <a:off x="681520" y="4721186"/>
            <a:ext cx="5442575" cy="478330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2560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1DA0D46E-2484-4838-92E2-756B10677083}" type="slidenum">
              <a:rPr lang="fr-FR" altLang="en-US" smtClean="0">
                <a:cs typeface="Arial" pitchFamily="34" charset="0"/>
              </a:rPr>
              <a:pPr eaLnBrk="1" hangingPunct="1">
                <a:spcBef>
                  <a:spcPct val="0"/>
                </a:spcBef>
              </a:pPr>
              <a:t>2</a:t>
            </a:fld>
            <a:endParaRPr lang="fr-FR" altLang="en-US">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dirty="0"/>
              <a:t>To the facilitator:</a:t>
            </a:r>
          </a:p>
          <a:p>
            <a:r>
              <a:rPr lang="en-US" altLang="en-US" b="1" dirty="0"/>
              <a:t>Read the situation and question to the participants. </a:t>
            </a:r>
          </a:p>
          <a:p>
            <a:endParaRPr lang="en-US" altLang="en-US" b="1" dirty="0"/>
          </a:p>
          <a:p>
            <a:r>
              <a:rPr lang="en-US" altLang="en-US" b="1" dirty="0"/>
              <a:t>This question will test if participants understand in what order to administer the vaccine.</a:t>
            </a:r>
          </a:p>
          <a:p>
            <a:endParaRPr lang="en-US" altLang="en-US" b="1" dirty="0"/>
          </a:p>
          <a:p>
            <a:r>
              <a:rPr lang="en-US" altLang="en-US" b="1" dirty="0"/>
              <a:t>Response:</a:t>
            </a:r>
          </a:p>
          <a:p>
            <a:endParaRPr lang="en-US" altLang="en-US" dirty="0"/>
          </a:p>
          <a:p>
            <a:r>
              <a:rPr lang="en-US" altLang="en-US" dirty="0"/>
              <a:t>Vaccines should be given in the following order:</a:t>
            </a:r>
          </a:p>
          <a:p>
            <a:endParaRPr lang="en-US" altLang="en-US" dirty="0"/>
          </a:p>
          <a:p>
            <a:r>
              <a:rPr lang="en-US" altLang="en-US" dirty="0"/>
              <a:t>OPV and Rota should be given first, it is best to give oral vaccines while the child is still calm, before giving injectable vaccines.</a:t>
            </a:r>
          </a:p>
          <a:p>
            <a:r>
              <a:rPr lang="en-US" altLang="en-US" dirty="0"/>
              <a:t>PCV and IPV should be given in the same thigh separated by 2.5 cm.</a:t>
            </a:r>
          </a:p>
          <a:p>
            <a:r>
              <a:rPr lang="en-US" altLang="en-US" dirty="0"/>
              <a:t>Pentavalent can be given in the other thigh. </a:t>
            </a:r>
          </a:p>
        </p:txBody>
      </p:sp>
      <p:sp>
        <p:nvSpPr>
          <p:cNvPr id="41988"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B89C1403-601E-4F0F-A6AB-3CCE6D68106D}" type="slidenum">
              <a:rPr lang="fr-FR" altLang="en-US">
                <a:cs typeface="Arial" pitchFamily="34" charset="0"/>
              </a:rPr>
              <a:pPr algn="r" eaLnBrk="1" hangingPunct="1">
                <a:spcBef>
                  <a:spcPct val="0"/>
                </a:spcBef>
              </a:pPr>
              <a:t>20</a:t>
            </a:fld>
            <a:endParaRPr lang="fr-FR" altLang="en-US">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sz="1200" b="1" dirty="0"/>
              <a:t>To the facilitator:  </a:t>
            </a:r>
          </a:p>
          <a:p>
            <a:r>
              <a:rPr lang="en-US" altLang="en-US" sz="1200" b="1" dirty="0"/>
              <a:t>Explain to the participants that this is the main information to keep in mind.</a:t>
            </a:r>
            <a:endParaRPr lang="fr-FR" altLang="en-US" sz="1200" b="1" dirty="0"/>
          </a:p>
          <a:p>
            <a:endParaRPr lang="fr-FR" altLang="en-US" sz="1200" dirty="0"/>
          </a:p>
          <a:p>
            <a:r>
              <a:rPr lang="en-US" altLang="zh-CN" sz="1200" dirty="0">
                <a:ea typeface="SimSun" pitchFamily="2" charset="-122"/>
              </a:rPr>
              <a:t>Check and interpret vaccine vial monitor and check expiration date on the vaccine vial before giving the vaccine</a:t>
            </a:r>
          </a:p>
          <a:p>
            <a:r>
              <a:rPr lang="en-US" altLang="zh-CN" sz="1200" dirty="0">
                <a:ea typeface="SimSun" pitchFamily="2" charset="-122"/>
              </a:rPr>
              <a:t>IPV is prepared and administered similarly to other intramuscular injections</a:t>
            </a:r>
          </a:p>
          <a:p>
            <a:pPr lvl="1"/>
            <a:r>
              <a:rPr lang="en-US" altLang="zh-CN" sz="1200" dirty="0">
                <a:ea typeface="SimSun" pitchFamily="2" charset="-122"/>
              </a:rPr>
              <a:t>Take the same amount of IPV as Pentavalent vaccines when doing outreach</a:t>
            </a:r>
          </a:p>
          <a:p>
            <a:pPr lvl="1"/>
            <a:r>
              <a:rPr lang="en-US" altLang="zh-CN" sz="1200" dirty="0">
                <a:ea typeface="SimSun" pitchFamily="2" charset="-122"/>
              </a:rPr>
              <a:t>Prepare and dispose of IPV as you do other injectable vaccines </a:t>
            </a:r>
          </a:p>
          <a:p>
            <a:r>
              <a:rPr lang="en-US" altLang="zh-CN" sz="1200" dirty="0">
                <a:ea typeface="SimSun" pitchFamily="2" charset="-122"/>
              </a:rPr>
              <a:t>Have the caregiver comfortably hold the child upright while inserting the needle into the thigh muscle at a 90°angle</a:t>
            </a:r>
          </a:p>
          <a:p>
            <a:r>
              <a:rPr lang="en-US" altLang="zh-CN" sz="1200" dirty="0">
                <a:ea typeface="SimSun" pitchFamily="2" charset="-122"/>
              </a:rPr>
              <a:t>Give the OPV first, then administer other injectable vaccines, IPV and PCV in one thigh, at least 2.5 cm apart and Pentavalent in the other thigh</a:t>
            </a:r>
          </a:p>
          <a:p>
            <a:endParaRPr lang="fr-FR" altLang="en-US" sz="1200" dirty="0"/>
          </a:p>
          <a:p>
            <a:endParaRPr lang="fr-FR" altLang="en-US" sz="1200" dirty="0"/>
          </a:p>
          <a:p>
            <a:endParaRPr lang="fr-FR" altLang="en-US" dirty="0"/>
          </a:p>
        </p:txBody>
      </p:sp>
      <p:sp>
        <p:nvSpPr>
          <p:cNvPr id="4403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A1995BB4-E0E8-4DD2-B7C9-C6B250242814}" type="slidenum">
              <a:rPr lang="en-GB" altLang="en-US">
                <a:cs typeface="Arial" pitchFamily="34" charset="0"/>
              </a:rPr>
              <a:pPr algn="r" eaLnBrk="1" hangingPunct="1">
                <a:spcBef>
                  <a:spcPct val="0"/>
                </a:spcBef>
              </a:pPr>
              <a:t>21</a:t>
            </a:fld>
            <a:endParaRPr lang="en-GB" altLang="en-US">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sz="1200" b="1" dirty="0"/>
              <a:t>To the facilitator:  </a:t>
            </a:r>
          </a:p>
          <a:p>
            <a:r>
              <a:rPr lang="en-US" altLang="en-US" sz="1200" b="1" dirty="0"/>
              <a:t>Explain to the participants that this is the main information to keep in mind.</a:t>
            </a:r>
            <a:endParaRPr lang="fr-FR" altLang="en-US" sz="1200" b="1" dirty="0"/>
          </a:p>
          <a:p>
            <a:endParaRPr lang="fr-FR" altLang="en-US" sz="1200" dirty="0"/>
          </a:p>
          <a:p>
            <a:r>
              <a:rPr lang="en-US" altLang="zh-CN" sz="1200" dirty="0">
                <a:ea typeface="SimSun" pitchFamily="2" charset="-122"/>
              </a:rPr>
              <a:t>Check and interpret vaccine vial monitor and check expiration date on the vaccine vial before giving the vaccine</a:t>
            </a:r>
          </a:p>
          <a:p>
            <a:r>
              <a:rPr lang="en-US" altLang="zh-CN" sz="1200" dirty="0">
                <a:ea typeface="SimSun" pitchFamily="2" charset="-122"/>
              </a:rPr>
              <a:t>IPV is prepared and administered similarly to other intramuscular injections</a:t>
            </a:r>
          </a:p>
          <a:p>
            <a:pPr lvl="1"/>
            <a:r>
              <a:rPr lang="en-US" altLang="zh-CN" sz="1200" dirty="0">
                <a:ea typeface="SimSun" pitchFamily="2" charset="-122"/>
              </a:rPr>
              <a:t>Take the same amount of IPV as Pentavalent vaccines when doing outreach</a:t>
            </a:r>
          </a:p>
          <a:p>
            <a:pPr lvl="1"/>
            <a:r>
              <a:rPr lang="en-US" altLang="zh-CN" sz="1200" dirty="0">
                <a:ea typeface="SimSun" pitchFamily="2" charset="-122"/>
              </a:rPr>
              <a:t>Prepare and dispose of IPV as you do other injectable vaccines </a:t>
            </a:r>
          </a:p>
          <a:p>
            <a:r>
              <a:rPr lang="en-US" altLang="zh-CN" sz="1200" dirty="0">
                <a:ea typeface="SimSun" pitchFamily="2" charset="-122"/>
              </a:rPr>
              <a:t>Have the caregiver comfortably hold the child upright while inserting the needle into the thigh muscle at a 90°angle</a:t>
            </a:r>
          </a:p>
          <a:p>
            <a:r>
              <a:rPr lang="en-US" altLang="zh-CN" sz="1200" dirty="0">
                <a:ea typeface="SimSun" pitchFamily="2" charset="-122"/>
              </a:rPr>
              <a:t>Give the OPV first, then administer other injectable vaccines, IPV and PCV in one thigh, at least 2.5 cm apart and Pentavalent in the other thigh</a:t>
            </a:r>
          </a:p>
          <a:p>
            <a:endParaRPr lang="fr-FR" altLang="en-US" sz="1200" dirty="0"/>
          </a:p>
          <a:p>
            <a:endParaRPr lang="fr-FR" altLang="en-US" sz="1200" dirty="0"/>
          </a:p>
          <a:p>
            <a:endParaRPr lang="fr-FR" altLang="en-US" dirty="0"/>
          </a:p>
        </p:txBody>
      </p:sp>
      <p:sp>
        <p:nvSpPr>
          <p:cNvPr id="4403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A1995BB4-E0E8-4DD2-B7C9-C6B250242814}" type="slidenum">
              <a:rPr lang="en-GB" altLang="en-US">
                <a:cs typeface="Arial" pitchFamily="34" charset="0"/>
              </a:rPr>
              <a:pPr algn="r" eaLnBrk="1" hangingPunct="1">
                <a:spcBef>
                  <a:spcPct val="0"/>
                </a:spcBef>
              </a:pPr>
              <a:t>22</a:t>
            </a:fld>
            <a:endParaRPr lang="en-GB" altLang="en-US">
              <a:cs typeface="Arial" pitchFamily="34" charset="0"/>
            </a:endParaRPr>
          </a:p>
        </p:txBody>
      </p:sp>
    </p:spTree>
    <p:extLst>
      <p:ext uri="{BB962C8B-B14F-4D97-AF65-F5344CB8AC3E}">
        <p14:creationId xmlns:p14="http://schemas.microsoft.com/office/powerpoint/2010/main" val="4134982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endParaRPr lang="en-US" altLang="en-US" b="1"/>
          </a:p>
        </p:txBody>
      </p:sp>
      <p:sp>
        <p:nvSpPr>
          <p:cNvPr id="4506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F101A3DB-D0A3-436F-8C30-E58F0C58A665}" type="slidenum">
              <a:rPr lang="en-GB" altLang="en-US" smtClean="0">
                <a:cs typeface="Arial" pitchFamily="34" charset="0"/>
              </a:rPr>
              <a:pPr eaLnBrk="1" hangingPunct="1">
                <a:spcBef>
                  <a:spcPct val="0"/>
                </a:spcBef>
              </a:pPr>
              <a:t>23</a:t>
            </a:fld>
            <a:endParaRPr lang="en-GB"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the key issues raised in this module.</a:t>
            </a:r>
          </a:p>
          <a:p>
            <a:endParaRPr lang="en-US" altLang="en-US" b="1" dirty="0"/>
          </a:p>
          <a:p>
            <a:r>
              <a:rPr lang="en-US" altLang="en-US" dirty="0"/>
              <a:t>You have children to vaccinate, what are you going to do first? </a:t>
            </a:r>
          </a:p>
          <a:p>
            <a:r>
              <a:rPr lang="en-US" altLang="en-US" dirty="0"/>
              <a:t>We will provide you with answers to the following questions:</a:t>
            </a:r>
          </a:p>
          <a:p>
            <a:pPr>
              <a:buFontTx/>
              <a:buChar char="•"/>
            </a:pPr>
            <a:r>
              <a:rPr lang="en-US" altLang="en-US" dirty="0"/>
              <a:t>How to check the quality of the vaccine? </a:t>
            </a:r>
          </a:p>
          <a:p>
            <a:pPr>
              <a:buFontTx/>
              <a:buChar char="•"/>
            </a:pPr>
            <a:r>
              <a:rPr lang="en-US" altLang="en-US" dirty="0"/>
              <a:t>How to prepare for vaccination?</a:t>
            </a:r>
          </a:p>
          <a:p>
            <a:pPr>
              <a:buFontTx/>
              <a:buChar char="•"/>
            </a:pPr>
            <a:r>
              <a:rPr lang="en-US" altLang="en-US" dirty="0"/>
              <a:t>How to administer the vaccine? </a:t>
            </a:r>
          </a:p>
          <a:p>
            <a:pPr>
              <a:buFontTx/>
              <a:buChar char="•"/>
            </a:pPr>
            <a:r>
              <a:rPr lang="en-US" altLang="en-US" dirty="0"/>
              <a:t>What to do </a:t>
            </a:r>
            <a:r>
              <a:rPr lang="en-US" altLang="en-US" dirty="0" err="1"/>
              <a:t>adminster</a:t>
            </a:r>
            <a:r>
              <a:rPr lang="en-US" altLang="en-US" baseline="0" dirty="0"/>
              <a:t> IPV at the same time as other routine immunizations</a:t>
            </a:r>
            <a:r>
              <a:rPr lang="en-US" altLang="en-US" dirty="0"/>
              <a:t>?</a:t>
            </a:r>
            <a:endParaRPr lang="en-GB" altLang="en-US" dirty="0"/>
          </a:p>
        </p:txBody>
      </p:sp>
      <p:sp>
        <p:nvSpPr>
          <p:cNvPr id="2662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8" eaLnBrk="0" hangingPunct="0">
              <a:spcBef>
                <a:spcPct val="30000"/>
              </a:spcBef>
              <a:defRPr sz="1200">
                <a:solidFill>
                  <a:schemeClr val="tx1"/>
                </a:solidFill>
                <a:latin typeface="Arial" pitchFamily="34" charset="0"/>
                <a:ea typeface="MS PGothic" pitchFamily="34" charset="-128"/>
              </a:defRPr>
            </a:lvl1pPr>
            <a:lvl2pPr marL="745996" indent="-286922" defTabSz="913368" eaLnBrk="0" hangingPunct="0">
              <a:spcBef>
                <a:spcPct val="30000"/>
              </a:spcBef>
              <a:defRPr sz="1200">
                <a:solidFill>
                  <a:schemeClr val="tx1"/>
                </a:solidFill>
                <a:latin typeface="Arial" pitchFamily="34" charset="0"/>
                <a:ea typeface="MS PGothic" pitchFamily="34" charset="-128"/>
              </a:defRPr>
            </a:lvl2pPr>
            <a:lvl3pPr marL="1147686" indent="-229537" defTabSz="913368" eaLnBrk="0" hangingPunct="0">
              <a:spcBef>
                <a:spcPct val="30000"/>
              </a:spcBef>
              <a:defRPr sz="1200">
                <a:solidFill>
                  <a:schemeClr val="tx1"/>
                </a:solidFill>
                <a:latin typeface="Arial" pitchFamily="34" charset="0"/>
                <a:ea typeface="MS PGothic" pitchFamily="34" charset="-128"/>
              </a:defRPr>
            </a:lvl3pPr>
            <a:lvl4pPr marL="1606761" indent="-229537" defTabSz="913368" eaLnBrk="0" hangingPunct="0">
              <a:spcBef>
                <a:spcPct val="30000"/>
              </a:spcBef>
              <a:defRPr sz="1200">
                <a:solidFill>
                  <a:schemeClr val="tx1"/>
                </a:solidFill>
                <a:latin typeface="Arial" pitchFamily="34" charset="0"/>
                <a:ea typeface="MS PGothic" pitchFamily="34" charset="-128"/>
              </a:defRPr>
            </a:lvl4pPr>
            <a:lvl5pPr marL="2065835" indent="-229537" defTabSz="913368" eaLnBrk="0" hangingPunct="0">
              <a:spcBef>
                <a:spcPct val="30000"/>
              </a:spcBef>
              <a:defRPr sz="1200">
                <a:solidFill>
                  <a:schemeClr val="tx1"/>
                </a:solidFill>
                <a:latin typeface="Arial" pitchFamily="34" charset="0"/>
                <a:ea typeface="MS PGothic" pitchFamily="34" charset="-128"/>
              </a:defRPr>
            </a:lvl5pPr>
            <a:lvl6pPr marL="2524910"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6pPr>
            <a:lvl7pPr marL="2983984"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7pPr>
            <a:lvl8pPr marL="3443059"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8pPr>
            <a:lvl9pPr marL="3902133" indent="-229537" defTabSz="91336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269AD319-1633-4C3E-890F-9E38F3BD4ED6}" type="slidenum">
              <a:rPr lang="fr-FR" altLang="en-US" smtClean="0">
                <a:cs typeface="Arial" pitchFamily="34" charset="0"/>
              </a:rPr>
              <a:pPr eaLnBrk="1" hangingPunct="1">
                <a:spcBef>
                  <a:spcPct val="0"/>
                </a:spcBef>
              </a:pPr>
              <a:t>3</a:t>
            </a:fld>
            <a:endParaRPr lang="fr-FR"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a:ln/>
        </p:spPr>
      </p:sp>
      <p:sp>
        <p:nvSpPr>
          <p:cNvPr id="2765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at which temperature the vaccine should be stored.</a:t>
            </a:r>
          </a:p>
          <a:p>
            <a:endParaRPr lang="en-US" altLang="en-US" b="1" dirty="0"/>
          </a:p>
          <a:p>
            <a:r>
              <a:rPr lang="en-US" altLang="en-US" dirty="0"/>
              <a:t>Handling vaccines requires great care. Some vaccines are sensitive to heat and some to freezing. </a:t>
            </a:r>
          </a:p>
          <a:p>
            <a:r>
              <a:rPr lang="en-US" altLang="en-US" dirty="0"/>
              <a:t>Careful storage and transport conditions are needed to protect vaccines from becoming ineffective and unusable. </a:t>
            </a:r>
          </a:p>
          <a:p>
            <a:r>
              <a:rPr lang="en-US" altLang="en-US" b="1" dirty="0"/>
              <a:t>IPV is heat sensitive</a:t>
            </a:r>
            <a:r>
              <a:rPr lang="en-US" altLang="en-US" dirty="0"/>
              <a:t>.  Inactivated poliovirus vaccine must be transported and stored at +2°C to +8°C.</a:t>
            </a:r>
          </a:p>
          <a:p>
            <a:r>
              <a:rPr lang="en-US" altLang="en-US" b="1" dirty="0"/>
              <a:t>IPV is also freeze sensitive (unlike OPV which can be frozen).  </a:t>
            </a:r>
            <a:r>
              <a:rPr lang="en-US" altLang="en-US" dirty="0"/>
              <a:t>It is important to ensure that the vaccine is not frozen. </a:t>
            </a:r>
          </a:p>
          <a:p>
            <a:r>
              <a:rPr lang="en-US" altLang="en-US" dirty="0"/>
              <a:t>If vaccines are frozen, they lose their potency and they would not provide adequate protection against the disease. </a:t>
            </a:r>
          </a:p>
          <a:p>
            <a:r>
              <a:rPr lang="en-US" altLang="en-US" dirty="0"/>
              <a:t>The </a:t>
            </a:r>
            <a:r>
              <a:rPr lang="en-US" altLang="en-US" b="1" dirty="0"/>
              <a:t>“shake test” is ineffective </a:t>
            </a:r>
            <a:r>
              <a:rPr lang="en-US" altLang="en-US" dirty="0"/>
              <a:t>in determining whether IPV has been frozen. If there is doubt or suspicion that IPV was frozen, the vial must be discarded.</a:t>
            </a:r>
          </a:p>
          <a:p>
            <a:endParaRPr lang="en-US" altLang="en-US" dirty="0"/>
          </a:p>
          <a:p>
            <a:endParaRPr lang="en-US" altLang="en-US" dirty="0"/>
          </a:p>
          <a:p>
            <a:r>
              <a:rPr lang="en-US" altLang="en-US" dirty="0"/>
              <a:t>Do not use if it has a cloudy appearance.</a:t>
            </a:r>
          </a:p>
          <a:p>
            <a:r>
              <a:rPr lang="en-US" altLang="en-US" dirty="0"/>
              <a:t>Do not use after the expiry date listed on the package.</a:t>
            </a:r>
          </a:p>
        </p:txBody>
      </p:sp>
      <p:sp>
        <p:nvSpPr>
          <p:cNvPr id="27652"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44B4896B-4E1B-4297-81E5-D62331EA444D}" type="slidenum">
              <a:rPr lang="en-GB" altLang="en-US">
                <a:cs typeface="Arial" pitchFamily="34" charset="0"/>
              </a:rPr>
              <a:pPr algn="r" eaLnBrk="1" hangingPunct="1">
                <a:spcBef>
                  <a:spcPct val="0"/>
                </a:spcBef>
              </a:pPr>
              <a:t>4</a:t>
            </a:fld>
            <a:endParaRPr lang="en-GB"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check and interpret the Vaccine Vial Monitor (VVM).</a:t>
            </a:r>
          </a:p>
          <a:p>
            <a:endParaRPr lang="en-US" altLang="en-US" b="1" dirty="0"/>
          </a:p>
          <a:p>
            <a:r>
              <a:rPr lang="en-US" altLang="en-US" dirty="0"/>
              <a:t>The vaccine vial monitor (VVM) is a round disc of heat-sensitive material placed on a vaccine vial to register cumulative heat exposure. </a:t>
            </a:r>
          </a:p>
          <a:p>
            <a:r>
              <a:rPr lang="en-US" altLang="en-US" dirty="0"/>
              <a:t>The inner square is chemically active and changes color irreversibly from light to dark with exposed to heat over time.</a:t>
            </a:r>
          </a:p>
          <a:p>
            <a:r>
              <a:rPr lang="en-US" altLang="en-US" dirty="0"/>
              <a:t>By comparing the color of the inner square to the reference color, a health worker can determine whether or not the vaccine has been exposed to heat.</a:t>
            </a:r>
          </a:p>
          <a:p>
            <a:r>
              <a:rPr lang="en-US" altLang="en-US" dirty="0"/>
              <a:t>Thanks to the VVM, important decisions about which vaccines to use or to discard are now clear. If the inner square matches or is darker then the outer ring, discard the vaccine.</a:t>
            </a:r>
            <a:endParaRPr lang="fr-FR" altLang="en-US" dirty="0"/>
          </a:p>
        </p:txBody>
      </p:sp>
      <p:sp>
        <p:nvSpPr>
          <p:cNvPr id="28676"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A27E0C17-2241-4F5F-804A-420F6A7F3222}" type="slidenum">
              <a:rPr lang="en-GB" altLang="en-US">
                <a:cs typeface="Arial" pitchFamily="34" charset="0"/>
              </a:rPr>
              <a:pPr algn="r" eaLnBrk="1" hangingPunct="1">
                <a:spcBef>
                  <a:spcPct val="0"/>
                </a:spcBef>
              </a:pPr>
              <a:t>5</a:t>
            </a:fld>
            <a:endParaRPr lang="en-GB" altLang="en-US">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t>To the facilitator:  </a:t>
            </a:r>
          </a:p>
          <a:p>
            <a:r>
              <a:rPr lang="en-US" altLang="en-US" sz="1200" b="1" dirty="0"/>
              <a:t>Explain to the participants at which temperature the vaccine should be stored.</a:t>
            </a:r>
          </a:p>
          <a:p>
            <a:endParaRPr lang="en-US" altLang="en-US" sz="1200" b="1" dirty="0"/>
          </a:p>
          <a:p>
            <a:r>
              <a:rPr lang="en-US" altLang="en-US" sz="1200" dirty="0"/>
              <a:t>Handling vaccines requires great care. Careful storage and transport conditions are needed to protect vaccines from becoming ineffective and unusable. </a:t>
            </a:r>
          </a:p>
          <a:p>
            <a:pPr>
              <a:spcBef>
                <a:spcPct val="80000"/>
              </a:spcBef>
              <a:buClr>
                <a:srgbClr val="1E7FB8"/>
              </a:buClr>
              <a:buFont typeface="Wingdings" pitchFamily="2" charset="2"/>
              <a:buChar char="l"/>
            </a:pPr>
            <a:r>
              <a:rPr lang="en-US" altLang="en-US" sz="1200" b="1" dirty="0"/>
              <a:t>IPV is heat sensitive</a:t>
            </a:r>
            <a:r>
              <a:rPr lang="en-US" altLang="en-US" sz="1200" dirty="0"/>
              <a:t>.  Inactivated poliovirus vaccine must be transported and stored at +2°C to +8°C.</a:t>
            </a:r>
            <a:r>
              <a:rPr lang="en-US" altLang="en-US" sz="1200" dirty="0">
                <a:solidFill>
                  <a:srgbClr val="000066"/>
                </a:solidFill>
                <a:latin typeface="Gill Sans MT" pitchFamily="34" charset="0"/>
              </a:rPr>
              <a:t> IPV has increased susceptibility to heat than  some other heat sensitive vaccines  therefore VVM on IPV may change color faster than other vaccines</a:t>
            </a:r>
            <a:endParaRPr lang="en-GB" altLang="en-US" sz="1200" dirty="0">
              <a:solidFill>
                <a:srgbClr val="000066"/>
              </a:solidFill>
              <a:latin typeface="Gill Sans MT" pitchFamily="34" charset="0"/>
            </a:endParaRPr>
          </a:p>
          <a:p>
            <a:pPr>
              <a:spcBef>
                <a:spcPct val="80000"/>
              </a:spcBef>
              <a:buClr>
                <a:srgbClr val="1E7FB8"/>
              </a:buClr>
              <a:buFont typeface="Wingdings" pitchFamily="2" charset="2"/>
              <a:buChar char="l"/>
            </a:pPr>
            <a:r>
              <a:rPr lang="en-GB" altLang="en-US" sz="1200" dirty="0">
                <a:solidFill>
                  <a:srgbClr val="000066"/>
                </a:solidFill>
                <a:latin typeface="Gill Sans MT" pitchFamily="34" charset="0"/>
              </a:rPr>
              <a:t>It is important to monitor refrigerator temperature regularly and </a:t>
            </a:r>
            <a:r>
              <a:rPr lang="en-US" altLang="en-US" sz="1200" dirty="0">
                <a:solidFill>
                  <a:srgbClr val="000066"/>
                </a:solidFill>
                <a:latin typeface="Gill Sans MT" pitchFamily="34" charset="0"/>
              </a:rPr>
              <a:t>Check VVM status, use first vials with VVM that have started to change color</a:t>
            </a:r>
          </a:p>
          <a:p>
            <a:pPr>
              <a:spcBef>
                <a:spcPct val="80000"/>
              </a:spcBef>
              <a:buClr>
                <a:srgbClr val="1E7FB8"/>
              </a:buClr>
              <a:buFont typeface="Wingdings" pitchFamily="2" charset="2"/>
              <a:buChar char="l"/>
            </a:pPr>
            <a:r>
              <a:rPr lang="en-US" altLang="en-US" sz="1200" dirty="0">
                <a:solidFill>
                  <a:srgbClr val="000066"/>
                </a:solidFill>
                <a:latin typeface="Gill Sans MT" pitchFamily="34" charset="0"/>
              </a:rPr>
              <a:t>Proper stock management and temperature monitoring is required to avoid wasting IPV vials with VVM reaching the discard point. </a:t>
            </a:r>
          </a:p>
          <a:p>
            <a:pPr>
              <a:spcBef>
                <a:spcPct val="80000"/>
              </a:spcBef>
              <a:buClr>
                <a:srgbClr val="1E7FB8"/>
              </a:buClr>
              <a:buFont typeface="Wingdings" pitchFamily="2" charset="2"/>
              <a:buChar char="l"/>
            </a:pPr>
            <a:r>
              <a:rPr lang="en-GB" sz="1200" dirty="0"/>
              <a:t>While the “earliest expiry, first out” principal usually applies in vaccine stock management, the status of a VVM overrules this, whereby any batch showing a darker VVM should be used sooner, regardless of a later expiry date</a:t>
            </a:r>
            <a:endParaRPr lang="en-US" altLang="en-US" sz="1200" dirty="0"/>
          </a:p>
          <a:p>
            <a:endParaRPr lang="en-US" altLang="en-US" dirty="0"/>
          </a:p>
        </p:txBody>
      </p:sp>
      <p:sp>
        <p:nvSpPr>
          <p:cNvPr id="21508" name="Espace réservé du numéro de diapositive 3"/>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fld id="{17DCF9DC-D45E-4BE2-8A8E-4521FFAFA2F2}" type="slidenum">
              <a:rPr lang="en-GB" altLang="en-US" sz="1200">
                <a:latin typeface="Arial" pitchFamily="34" charset="0"/>
              </a:rPr>
              <a:pPr algn="r" eaLnBrk="1" hangingPunct="1"/>
              <a:t>6</a:t>
            </a:fld>
            <a:endParaRPr lang="en-GB" altLang="en-US" sz="12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and where to check the expiration date.</a:t>
            </a:r>
          </a:p>
          <a:p>
            <a:endParaRPr lang="en-US" altLang="en-US" b="1" dirty="0"/>
          </a:p>
          <a:p>
            <a:r>
              <a:rPr lang="en-US" altLang="en-US" dirty="0"/>
              <a:t>It is important to understand that VVM does not provide information about vaccine potency. </a:t>
            </a:r>
          </a:p>
          <a:p>
            <a:r>
              <a:rPr lang="en-US" altLang="en-US" dirty="0"/>
              <a:t>The VVM may be ok (which means the inner square is lighter than the outer circle), but the vaccine may be beyond the expiration date. </a:t>
            </a:r>
          </a:p>
          <a:p>
            <a:r>
              <a:rPr lang="en-US" altLang="en-US" dirty="0"/>
              <a:t>So always check the expiration date on the vaccine vial before using it.</a:t>
            </a:r>
          </a:p>
          <a:p>
            <a:r>
              <a:rPr lang="en-US" altLang="en-US" dirty="0"/>
              <a:t>The expiration date is mentioned clearly on the cap.</a:t>
            </a:r>
            <a:endParaRPr lang="en-GB" altLang="en-US" dirty="0"/>
          </a:p>
        </p:txBody>
      </p:sp>
      <p:sp>
        <p:nvSpPr>
          <p:cNvPr id="29700"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D8D83E8C-2511-4041-8258-DD129219132C}" type="slidenum">
              <a:rPr lang="en-GB" altLang="en-US">
                <a:cs typeface="Arial" pitchFamily="34" charset="0"/>
              </a:rPr>
              <a:pPr algn="r" eaLnBrk="1" hangingPunct="1">
                <a:spcBef>
                  <a:spcPct val="0"/>
                </a:spcBef>
              </a:pPr>
              <a:t>7</a:t>
            </a:fld>
            <a:endParaRPr lang="en-GB"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the IPV</a:t>
            </a:r>
            <a:r>
              <a:rPr lang="en-US" altLang="en-US" b="1" baseline="0" dirty="0"/>
              <a:t> schedule – age at administration</a:t>
            </a:r>
            <a:endParaRPr lang="en-US" altLang="en-US" b="1" dirty="0"/>
          </a:p>
          <a:p>
            <a:endParaRPr lang="en-US" altLang="en-US" b="1" dirty="0"/>
          </a:p>
          <a:p>
            <a:r>
              <a:rPr lang="en-US" altLang="en-US" dirty="0"/>
              <a:t>IPV is given in addition to OPV. Both vaccines together provide the strongest immunity necessary for polio until polio is eradicated.</a:t>
            </a:r>
          </a:p>
          <a:p>
            <a:endParaRPr lang="en-US" altLang="en-US" dirty="0"/>
          </a:p>
          <a:p>
            <a:r>
              <a:rPr lang="en-US" altLang="en-US" dirty="0"/>
              <a:t>IPV1 should be administered at or after 14 weeks of age, the same time as DTP3/Penta3.</a:t>
            </a:r>
          </a:p>
          <a:p>
            <a:endParaRPr lang="en-US"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dirty="0"/>
              <a:t>IPV2 should be administered at least 4 months after IPV1, e.g. at 9 months, usually with measles.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Arial" pitchFamily="34" charset="0"/>
                <a:ea typeface="MS PGothic" pitchFamily="34" charset="-128"/>
              </a:rPr>
              <a:t>If a child comes for the 9 months visit for measles vaccine and hasn’t received IPV1:  Provide first dose of IPV, and instruct caregiver to bring child back for second dose of IPV as soon as possible after 4 weeks</a:t>
            </a:r>
            <a:endParaRPr lang="en-US" altLang="en-US" dirty="0"/>
          </a:p>
        </p:txBody>
      </p:sp>
      <p:sp>
        <p:nvSpPr>
          <p:cNvPr id="31748" name="Espace réservé du numéro de diapositive 3"/>
          <p:cNvSpPr txBox="1">
            <a:spLocks noGrp="1"/>
          </p:cNvSpPr>
          <p:nvPr/>
        </p:nvSpPr>
        <p:spPr bwMode="auto">
          <a:xfrm>
            <a:off x="3854493" y="9440779"/>
            <a:ext cx="2949525" cy="4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1B71A536-250D-4369-B55E-A9DF4CEFF5FB}" type="slidenum">
              <a:rPr lang="en-GB" altLang="en-US">
                <a:cs typeface="Arial" pitchFamily="34" charset="0"/>
              </a:rPr>
              <a:pPr algn="r" eaLnBrk="1" hangingPunct="1">
                <a:spcBef>
                  <a:spcPct val="0"/>
                </a:spcBef>
              </a:pPr>
              <a:t>8</a:t>
            </a:fld>
            <a:endParaRPr lang="en-GB" altLang="en-US">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C735258E-E856-4157-B4A7-FE2C01E9524F}"/>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E9CFFA46-4146-41BA-8F50-84FE1B39BB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the IPV schedule – age at administration</a:t>
            </a:r>
          </a:p>
          <a:p>
            <a:endParaRPr lang="en-US" altLang="en-US" b="1" dirty="0"/>
          </a:p>
          <a:p>
            <a:r>
              <a:rPr lang="en-US" altLang="en-US" dirty="0"/>
              <a:t>IPV1 should be administered at or after 14 weeks of age, the same time as DTP3</a:t>
            </a:r>
          </a:p>
          <a:p>
            <a:r>
              <a:rPr lang="en-US" altLang="en-US" dirty="0"/>
              <a:t>IPV is given in addition to OPV.  Both vaccines together provide the strongest immunity necessary for polio until polio is eradicated.</a:t>
            </a:r>
            <a:r>
              <a:rPr lang="en-GB" altLang="en-US" dirty="0"/>
              <a:t> IPV may be given with other injectable vaccines.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dirty="0"/>
              <a:t>IPV2 should be administered at least 4 months after IPV1, e.g. at 9 months, usually with measles.</a:t>
            </a:r>
          </a:p>
          <a:p>
            <a:endParaRPr lang="en-GB" altLang="en-US" dirty="0"/>
          </a:p>
          <a:p>
            <a:endParaRPr lang="en-US" altLang="en-US" dirty="0"/>
          </a:p>
          <a:p>
            <a:endParaRPr lang="en-US" altLang="en-US" dirty="0"/>
          </a:p>
        </p:txBody>
      </p:sp>
      <p:sp>
        <p:nvSpPr>
          <p:cNvPr id="12292" name="Espace réservé du numéro de diapositive 3">
            <a:extLst>
              <a:ext uri="{FF2B5EF4-FFF2-40B4-BE49-F238E27FC236}">
                <a16:creationId xmlns:a16="http://schemas.microsoft.com/office/drawing/2014/main" id="{36FC6560-5FDA-40A3-969F-84E7ED3F5295}"/>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FF1FCAB-72BE-4CE9-B986-F5E5D316FB8E}" type="slidenum">
              <a:rPr lang="en-GB" altLang="en-US">
                <a:cs typeface="Arial" panose="020B0604020202020204" pitchFamily="34" charset="0"/>
              </a:rPr>
              <a:pPr algn="r" eaLnBrk="1" hangingPunct="1">
                <a:spcBef>
                  <a:spcPct val="0"/>
                </a:spcBef>
              </a:pPr>
              <a:t>9</a:t>
            </a:fld>
            <a:endParaRPr lang="en-GB" altLang="en-US">
              <a:cs typeface="Arial" panose="020B0604020202020204" pitchFamily="34" charset="0"/>
            </a:endParaRPr>
          </a:p>
        </p:txBody>
      </p:sp>
    </p:spTree>
    <p:extLst>
      <p:ext uri="{BB962C8B-B14F-4D97-AF65-F5344CB8AC3E}">
        <p14:creationId xmlns:p14="http://schemas.microsoft.com/office/powerpoint/2010/main" val="4301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n-US" sz="3400" b="1">
              <a:solidFill>
                <a:srgbClr val="000066"/>
              </a:solidFill>
              <a:latin typeface="Arial" pitchFamily="34" charset="0"/>
            </a:endParaRPr>
          </a:p>
        </p:txBody>
      </p:sp>
    </p:spTree>
    <p:extLst>
      <p:ext uri="{BB962C8B-B14F-4D97-AF65-F5344CB8AC3E}">
        <p14:creationId xmlns:p14="http://schemas.microsoft.com/office/powerpoint/2010/main" val="3608106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71497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71326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44982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594005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42548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63283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91839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8031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974129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016793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n-US" sz="3400" b="1">
              <a:solidFill>
                <a:srgbClr val="000066"/>
              </a:solidFill>
              <a:latin typeface="Arial" pitchFamily="34" charset="0"/>
            </a:endParaRPr>
          </a:p>
        </p:txBody>
      </p:sp>
      <p:sp>
        <p:nvSpPr>
          <p:cNvPr id="1030" name="Rectangle 13"/>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n-US" sz="1200" b="1" dirty="0">
                <a:solidFill>
                  <a:srgbClr val="96CCEE"/>
                </a:solidFill>
                <a:latin typeface="Arial Narrow" pitchFamily="34" charset="0"/>
              </a:rPr>
              <a:t>IPV vaccine administration, Module 4 </a:t>
            </a:r>
            <a:r>
              <a:rPr lang="en-GB" altLang="en-US" b="1" baseline="12000" dirty="0">
                <a:solidFill>
                  <a:srgbClr val="FFFFFF"/>
                </a:solidFill>
                <a:latin typeface="Arial Narrow" pitchFamily="34" charset="0"/>
              </a:rPr>
              <a:t>|</a:t>
            </a:r>
            <a:r>
              <a:rPr lang="en-GB" altLang="en-US" sz="1200" b="1" dirty="0">
                <a:solidFill>
                  <a:srgbClr val="96CCEE"/>
                </a:solidFill>
                <a:latin typeface="Arial Narrow" pitchFamily="34" charset="0"/>
              </a:rPr>
              <a:t>  </a:t>
            </a:r>
            <a:fld id="{7398F6E5-B30D-42B2-BD27-BA1B6D9744AA}" type="datetime4">
              <a:rPr lang="en-GB" altLang="en-US" sz="1200" smtClean="0">
                <a:solidFill>
                  <a:srgbClr val="96CCEE"/>
                </a:solidFill>
                <a:latin typeface="Arial Narrow" pitchFamily="34" charset="0"/>
              </a:rPr>
              <a:pPr eaLnBrk="1" hangingPunct="1">
                <a:defRPr/>
              </a:pPr>
              <a:t>16 June 2022</a:t>
            </a:fld>
            <a:endParaRPr lang="en-GB" altLang="en-US" sz="120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defRPr/>
            </a:pPr>
            <a:fld id="{4A7EBB2F-C53C-4FE4-9614-7C9B9FC78064}" type="slidenum">
              <a:rPr lang="en-US" altLang="en-US" sz="1500" b="1" smtClean="0">
                <a:solidFill>
                  <a:srgbClr val="72BBE8"/>
                </a:solidFill>
                <a:latin typeface="Arial Narrow" pitchFamily="34" charset="0"/>
              </a:rPr>
              <a:pPr algn="r" eaLnBrk="1" hangingPunct="1">
                <a:defRPr/>
              </a:pPr>
              <a:t>‹#›</a:t>
            </a:fld>
            <a:r>
              <a:rPr lang="en-GB" altLang="en-US" sz="1500" b="1">
                <a:solidFill>
                  <a:srgbClr val="72BBE8"/>
                </a:solidFill>
                <a:latin typeface="Arial Narrow" pitchFamily="34" charset="0"/>
              </a:rPr>
              <a:t> </a:t>
            </a:r>
            <a:r>
              <a:rPr lang="en-GB" altLang="en-US" sz="2100" b="1"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10" r:id="rId1"/>
    <p:sldLayoutId id="2147484300" r:id="rId2"/>
    <p:sldLayoutId id="2147484301" r:id="rId3"/>
    <p:sldLayoutId id="2147484302" r:id="rId4"/>
    <p:sldLayoutId id="2147484303" r:id="rId5"/>
    <p:sldLayoutId id="2147484304" r:id="rId6"/>
    <p:sldLayoutId id="2147484305" r:id="rId7"/>
    <p:sldLayoutId id="2147484306" r:id="rId8"/>
    <p:sldLayoutId id="2147484307" r:id="rId9"/>
    <p:sldLayoutId id="2147484308" r:id="rId10"/>
    <p:sldLayoutId id="2147484309" r:id="rId11"/>
  </p:sldLayoutIdLst>
  <p:hf sldNum="0" hd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buFont typeface="Wingdings" pitchFamily="2" charset="2"/>
              <a:buNone/>
            </a:pPr>
            <a:r>
              <a:rPr lang="en-US" altLang="en-US" sz="3200" b="1">
                <a:solidFill>
                  <a:srgbClr val="FFFFFF"/>
                </a:solidFill>
              </a:rPr>
              <a:t>Module 4</a:t>
            </a:r>
          </a:p>
          <a:p>
            <a:pPr algn="ctr">
              <a:buFont typeface="Wingdings" pitchFamily="2" charset="2"/>
              <a:buNone/>
            </a:pPr>
            <a:r>
              <a:rPr lang="en-US" altLang="en-US" sz="3200" b="1">
                <a:solidFill>
                  <a:srgbClr val="FFFFFF"/>
                </a:solidFill>
              </a:rPr>
              <a:t>IPV vaccine administration</a:t>
            </a:r>
            <a:endParaRPr lang="fr-FR" altLang="en-US" sz="3200" b="1">
              <a:solidFill>
                <a:srgbClr val="FFFFFF"/>
              </a:solidFill>
            </a:endParaRPr>
          </a:p>
        </p:txBody>
      </p:sp>
      <p:pic>
        <p:nvPicPr>
          <p:cNvPr id="3076" name="Picture 5" descr="WHO-EN-white-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a:xfrm>
            <a:off x="685800" y="404664"/>
            <a:ext cx="7772400" cy="864096"/>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eaLnBrk="1" hangingPunct="1">
              <a:defRPr/>
            </a:pPr>
            <a:r>
              <a:rPr lang="fr-FR" sz="2400" b="1" dirty="0">
                <a:solidFill>
                  <a:srgbClr val="FFFFFF"/>
                </a:solidFill>
                <a:latin typeface="Arial" pitchFamily="34" charset="0"/>
              </a:rPr>
              <a:t>Training for the addition of a second dose of </a:t>
            </a:r>
            <a:r>
              <a:rPr lang="fr-FR" sz="2400" b="1" dirty="0" err="1">
                <a:solidFill>
                  <a:srgbClr val="FFFFFF"/>
                </a:solidFill>
                <a:latin typeface="Arial" pitchFamily="34" charset="0"/>
              </a:rPr>
              <a:t>Inactivated</a:t>
            </a:r>
            <a:r>
              <a:rPr lang="fr-FR" sz="2400" b="1" dirty="0">
                <a:solidFill>
                  <a:srgbClr val="FFFFFF"/>
                </a:solidFill>
                <a:latin typeface="Arial" pitchFamily="34" charset="0"/>
              </a:rPr>
              <a:t> Poliovirus Vaccine (IPV)</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en-GB" sz="3500" b="1" dirty="0">
                <a:solidFill>
                  <a:srgbClr val="000066"/>
                </a:solidFill>
                <a:latin typeface="Gill Sans MT" panose="020B0502020104020203" pitchFamily="34" charset="0"/>
                <a:ea typeface="Arial" charset="0"/>
              </a:rPr>
              <a:t>How to prepare for vaccination</a:t>
            </a:r>
          </a:p>
        </p:txBody>
      </p:sp>
      <p:sp>
        <p:nvSpPr>
          <p:cNvPr id="11267" name="Rectangle 7"/>
          <p:cNvSpPr>
            <a:spLocks noChangeArrowheads="1"/>
          </p:cNvSpPr>
          <p:nvPr/>
        </p:nvSpPr>
        <p:spPr bwMode="auto">
          <a:xfrm>
            <a:off x="323528" y="4077072"/>
            <a:ext cx="8856984"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altLang="en-US" dirty="0">
                <a:latin typeface="Gill Sans MT" panose="020B0502020104020203" pitchFamily="34" charset="0"/>
              </a:rPr>
              <a:t>IPV2 can be administered with other vaccines offered at least 4 months after IPV1, e.g. measles</a:t>
            </a:r>
          </a:p>
          <a:p>
            <a:pPr>
              <a:spcBef>
                <a:spcPts val="1200"/>
              </a:spcBef>
            </a:pPr>
            <a:r>
              <a:rPr lang="en-US" altLang="en-US" b="1" dirty="0">
                <a:latin typeface="Gill Sans MT" panose="020B0502020104020203" pitchFamily="34" charset="0"/>
              </a:rPr>
              <a:t>Never mix IPV with other vaccines in the same vial or syringe</a:t>
            </a:r>
            <a:endParaRPr lang="en-US" altLang="en-US" dirty="0">
              <a:latin typeface="Gill Sans MT" panose="020B0502020104020203" pitchFamily="34" charset="0"/>
            </a:endParaRPr>
          </a:p>
        </p:txBody>
      </p:sp>
      <p:sp>
        <p:nvSpPr>
          <p:cNvPr id="5" name="Rectangle 7"/>
          <p:cNvSpPr>
            <a:spLocks noChangeArrowheads="1"/>
          </p:cNvSpPr>
          <p:nvPr/>
        </p:nvSpPr>
        <p:spPr bwMode="auto">
          <a:xfrm>
            <a:off x="296956" y="1340768"/>
            <a:ext cx="8451508"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altLang="en-US" dirty="0">
                <a:latin typeface="Gill Sans MT" panose="020B0502020104020203" pitchFamily="34" charset="0"/>
              </a:rPr>
              <a:t>Prepare IPV at the same time you prepare other vaccines </a:t>
            </a:r>
          </a:p>
          <a:p>
            <a:pPr>
              <a:spcBef>
                <a:spcPts val="1200"/>
              </a:spcBef>
            </a:pPr>
            <a:r>
              <a:rPr lang="en-US" altLang="en-US" dirty="0">
                <a:latin typeface="Gill Sans MT" panose="020B0502020104020203" pitchFamily="34" charset="0"/>
              </a:rPr>
              <a:t>IPV1 can be administered with any of the following routine childhood vaccines without interfering with their effectiveness:</a:t>
            </a:r>
          </a:p>
          <a:p>
            <a:pPr lvl="2">
              <a:buFont typeface="Arial" pitchFamily="34" charset="0"/>
              <a:buChar char="–"/>
            </a:pPr>
            <a:r>
              <a:rPr lang="fr-FR" altLang="en-US" sz="1400" dirty="0" err="1">
                <a:latin typeface="Gill Sans MT" panose="020B0502020104020203" pitchFamily="34" charset="0"/>
                <a:ea typeface="MS PGothic" pitchFamily="34" charset="-128"/>
              </a:rPr>
              <a:t>Diphtheria</a:t>
            </a:r>
            <a:r>
              <a:rPr lang="fr-FR" altLang="en-US" sz="1400" dirty="0">
                <a:latin typeface="Gill Sans MT" panose="020B0502020104020203" pitchFamily="34" charset="0"/>
                <a:ea typeface="MS PGothic" pitchFamily="34" charset="-128"/>
              </a:rPr>
              <a:t>–</a:t>
            </a:r>
            <a:r>
              <a:rPr lang="fr-FR" altLang="en-US" sz="1400" dirty="0" err="1">
                <a:latin typeface="Gill Sans MT" panose="020B0502020104020203" pitchFamily="34" charset="0"/>
                <a:ea typeface="MS PGothic" pitchFamily="34" charset="-128"/>
              </a:rPr>
              <a:t>tetanus</a:t>
            </a:r>
            <a:r>
              <a:rPr lang="fr-FR" altLang="en-US" sz="1400" dirty="0">
                <a:latin typeface="Gill Sans MT" panose="020B0502020104020203" pitchFamily="34" charset="0"/>
                <a:ea typeface="MS PGothic" pitchFamily="34" charset="-128"/>
              </a:rPr>
              <a:t>–pertussis vaccine (DTP)/pentavalent vaccine</a:t>
            </a:r>
          </a:p>
          <a:p>
            <a:pPr lvl="2">
              <a:buFont typeface="Arial" pitchFamily="34" charset="0"/>
              <a:buChar char="–"/>
            </a:pPr>
            <a:r>
              <a:rPr lang="fr-FR" altLang="en-US" sz="1400" i="1" dirty="0" err="1">
                <a:latin typeface="Gill Sans MT" panose="020B0502020104020203" pitchFamily="34" charset="0"/>
                <a:ea typeface="MS PGothic" pitchFamily="34" charset="-128"/>
              </a:rPr>
              <a:t>Haemophilus</a:t>
            </a:r>
            <a:r>
              <a:rPr lang="fr-FR" altLang="en-US" sz="1400" i="1" dirty="0">
                <a:latin typeface="Gill Sans MT" panose="020B0502020104020203" pitchFamily="34" charset="0"/>
                <a:ea typeface="MS PGothic" pitchFamily="34" charset="-128"/>
              </a:rPr>
              <a:t> </a:t>
            </a:r>
            <a:r>
              <a:rPr lang="fr-FR" altLang="en-US" sz="1400" i="1" dirty="0" err="1">
                <a:latin typeface="Gill Sans MT" panose="020B0502020104020203" pitchFamily="34" charset="0"/>
                <a:ea typeface="MS PGothic" pitchFamily="34" charset="-128"/>
              </a:rPr>
              <a:t>influenzae</a:t>
            </a:r>
            <a:r>
              <a:rPr lang="fr-FR" altLang="en-US" sz="1400" dirty="0">
                <a:latin typeface="Gill Sans MT" panose="020B0502020104020203" pitchFamily="34" charset="0"/>
                <a:ea typeface="MS PGothic" pitchFamily="34" charset="-128"/>
              </a:rPr>
              <a:t> type b vaccine (</a:t>
            </a:r>
            <a:r>
              <a:rPr lang="fr-FR" altLang="en-US" sz="1400" dirty="0" err="1">
                <a:latin typeface="Gill Sans MT" panose="020B0502020104020203" pitchFamily="34" charset="0"/>
                <a:ea typeface="MS PGothic" pitchFamily="34" charset="-128"/>
              </a:rPr>
              <a:t>Hib</a:t>
            </a:r>
            <a:r>
              <a:rPr lang="fr-FR" altLang="en-US" sz="1400" dirty="0">
                <a:latin typeface="Gill Sans MT" panose="020B0502020104020203" pitchFamily="34" charset="0"/>
                <a:ea typeface="MS PGothic" pitchFamily="34" charset="-128"/>
              </a:rPr>
              <a:t>)</a:t>
            </a:r>
          </a:p>
          <a:p>
            <a:pPr lvl="2">
              <a:buFont typeface="Arial" pitchFamily="34" charset="0"/>
              <a:buChar char="–"/>
            </a:pPr>
            <a:r>
              <a:rPr lang="fr-FR" altLang="en-US" sz="1400" dirty="0" err="1">
                <a:latin typeface="Gill Sans MT" panose="020B0502020104020203" pitchFamily="34" charset="0"/>
                <a:ea typeface="MS PGothic" pitchFamily="34" charset="-128"/>
              </a:rPr>
              <a:t>Pneumococcal</a:t>
            </a:r>
            <a:r>
              <a:rPr lang="fr-FR" altLang="en-US" sz="1400" dirty="0">
                <a:latin typeface="Gill Sans MT" panose="020B0502020104020203" pitchFamily="34" charset="0"/>
                <a:ea typeface="MS PGothic" pitchFamily="34" charset="-128"/>
              </a:rPr>
              <a:t> vaccine</a:t>
            </a:r>
          </a:p>
          <a:p>
            <a:pPr lvl="2">
              <a:buFont typeface="Arial" pitchFamily="34" charset="0"/>
              <a:buChar char="–"/>
            </a:pPr>
            <a:r>
              <a:rPr lang="fr-FR" altLang="en-US" sz="1400" dirty="0">
                <a:latin typeface="Gill Sans MT" panose="020B0502020104020203" pitchFamily="34" charset="0"/>
                <a:ea typeface="MS PGothic" pitchFamily="34" charset="-128"/>
              </a:rPr>
              <a:t>Oral polio vaccine (OPV)</a:t>
            </a:r>
          </a:p>
          <a:p>
            <a:pPr lvl="2">
              <a:buFont typeface="Arial" pitchFamily="34" charset="0"/>
              <a:buChar char="–"/>
            </a:pPr>
            <a:r>
              <a:rPr lang="fr-FR" altLang="en-US" sz="1400" dirty="0" err="1">
                <a:latin typeface="Gill Sans MT" panose="020B0502020104020203" pitchFamily="34" charset="0"/>
                <a:ea typeface="MS PGothic" pitchFamily="34" charset="-128"/>
              </a:rPr>
              <a:t>Rotavirus</a:t>
            </a:r>
            <a:r>
              <a:rPr lang="fr-FR" altLang="en-US" sz="1400" dirty="0">
                <a:latin typeface="Gill Sans MT" panose="020B0502020104020203" pitchFamily="34" charset="0"/>
                <a:ea typeface="MS PGothic" pitchFamily="34" charset="-128"/>
              </a:rPr>
              <a:t> vaccine</a:t>
            </a:r>
            <a:endParaRPr lang="en-US" altLang="en-US" sz="1400" dirty="0">
              <a:latin typeface="Gill Sans MT" panose="020B0502020104020203" pitchFamily="34" charset="0"/>
              <a:ea typeface="MS PGothic" pitchFamily="34" charset="-128"/>
            </a:endParaRPr>
          </a:p>
          <a:p>
            <a:pPr lvl="2">
              <a:spcBef>
                <a:spcPts val="1200"/>
              </a:spcBef>
            </a:pPr>
            <a:endParaRPr lang="en-US" altLang="en-US" sz="1400" dirty="0">
              <a:latin typeface="Gill Sans MT" panose="020B0502020104020203"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p:cNvSpPr>
            <a:spLocks noGrp="1"/>
          </p:cNvSpPr>
          <p:nvPr>
            <p:ph type="title" idx="4294967295"/>
          </p:nvPr>
        </p:nvSpPr>
        <p:spPr/>
        <p:txBody>
          <a:bodyPr/>
          <a:lstStyle/>
          <a:p>
            <a:pPr>
              <a:defRPr/>
            </a:pPr>
            <a:r>
              <a:rPr lang="fr-FR" sz="3200" dirty="0" err="1">
                <a:latin typeface="Gill Sans MT" panose="020B0502020104020203" pitchFamily="34" charset="0"/>
              </a:rPr>
              <a:t>Sequence</a:t>
            </a:r>
            <a:r>
              <a:rPr lang="fr-FR" sz="3200" dirty="0">
                <a:latin typeface="Gill Sans MT" panose="020B0502020104020203" pitchFamily="34" charset="0"/>
              </a:rPr>
              <a:t> and injection site for IPV1</a:t>
            </a:r>
          </a:p>
        </p:txBody>
      </p:sp>
      <p:sp>
        <p:nvSpPr>
          <p:cNvPr id="19459" name="Rectangle 5"/>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0"/>
              </a:spcBef>
              <a:buClrTx/>
              <a:buFontTx/>
              <a:buNone/>
            </a:pPr>
            <a:endParaRPr lang="fr-FR" altLang="en-US" sz="1800">
              <a:solidFill>
                <a:schemeClr val="tx1"/>
              </a:solidFill>
              <a:latin typeface="Limon F3" charset="0"/>
            </a:endParaRPr>
          </a:p>
        </p:txBody>
      </p:sp>
      <p:sp>
        <p:nvSpPr>
          <p:cNvPr id="19460" name="Espace réservé du contenu 3"/>
          <p:cNvSpPr txBox="1">
            <a:spLocks/>
          </p:cNvSpPr>
          <p:nvPr/>
        </p:nvSpPr>
        <p:spPr bwMode="auto">
          <a:xfrm>
            <a:off x="179388" y="1268413"/>
            <a:ext cx="8856662"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262063" indent="-280988"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altLang="en-US" sz="2400" dirty="0">
                <a:latin typeface="Gill Sans MT" panose="020B0502020104020203" pitchFamily="34" charset="0"/>
              </a:rPr>
              <a:t>Give oral vaccines first</a:t>
            </a:r>
          </a:p>
          <a:p>
            <a:pPr>
              <a:spcBef>
                <a:spcPts val="1200"/>
              </a:spcBef>
            </a:pPr>
            <a:r>
              <a:rPr lang="en-US" altLang="en-US" sz="2400" dirty="0">
                <a:latin typeface="Gill Sans MT" panose="020B0502020104020203" pitchFamily="34" charset="0"/>
              </a:rPr>
              <a:t>When giving IPV1 with Penta and PCV:</a:t>
            </a:r>
          </a:p>
          <a:p>
            <a:pPr lvl="1"/>
            <a:r>
              <a:rPr lang="en-US" altLang="en-US" sz="2000" dirty="0">
                <a:latin typeface="Gill Sans MT" panose="020B0502020104020203" pitchFamily="34" charset="0"/>
              </a:rPr>
              <a:t>Give IPV and PCV in one thigh,  separated by at least 2.5 cm</a:t>
            </a:r>
          </a:p>
          <a:p>
            <a:pPr lvl="1"/>
            <a:r>
              <a:rPr lang="en-US" altLang="en-US" sz="2000" dirty="0">
                <a:latin typeface="Gill Sans MT" panose="020B0502020104020203" pitchFamily="34" charset="0"/>
              </a:rPr>
              <a:t>Give Pentavalent in the other thigh because it can cause more swelling and redness</a:t>
            </a:r>
            <a:endParaRPr lang="fr-FR" altLang="en-US" sz="2000" dirty="0">
              <a:latin typeface="Gill Sans MT" panose="020B0502020104020203" pitchFamily="34" charset="0"/>
            </a:endParaRPr>
          </a:p>
        </p:txBody>
      </p:sp>
      <p:pic>
        <p:nvPicPr>
          <p:cNvPr id="5" name="Picture 4"/>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664"/>
          <a:stretch/>
        </p:blipFill>
        <p:spPr>
          <a:xfrm>
            <a:off x="7041183" y="3078163"/>
            <a:ext cx="1800199" cy="2367061"/>
          </a:xfrm>
          <a:prstGeom prst="rect">
            <a:avLst/>
          </a:prstGeom>
        </p:spPr>
      </p:pic>
      <p:pic>
        <p:nvPicPr>
          <p:cNvPr id="6" name="Picture 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9521616">
            <a:off x="7688568" y="4787058"/>
            <a:ext cx="412304" cy="533568"/>
          </a:xfrm>
          <a:prstGeom prst="rect">
            <a:avLst/>
          </a:prstGeom>
        </p:spPr>
      </p:pic>
      <p:pic>
        <p:nvPicPr>
          <p:cNvPr id="7" name="Picture 6"/>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211"/>
          <a:stretch/>
        </p:blipFill>
        <p:spPr>
          <a:xfrm flipH="1">
            <a:off x="2553840" y="2996952"/>
            <a:ext cx="1800199" cy="2380346"/>
          </a:xfrm>
          <a:prstGeom prst="rect">
            <a:avLst/>
          </a:prstGeom>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2078384" flipH="1">
            <a:off x="3142680" y="4637800"/>
            <a:ext cx="412304" cy="533568"/>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423796"/>
            <a:ext cx="1924050" cy="1862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664"/>
          <a:stretch/>
        </p:blipFill>
        <p:spPr>
          <a:xfrm flipH="1">
            <a:off x="4716016" y="3078163"/>
            <a:ext cx="1800199" cy="2367061"/>
          </a:xfrm>
          <a:prstGeom prst="rect">
            <a:avLst/>
          </a:prstGeom>
        </p:spPr>
      </p:pic>
      <p:pic>
        <p:nvPicPr>
          <p:cNvPr id="11" name="Picture 1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2078384" flipH="1">
            <a:off x="5446936" y="4782976"/>
            <a:ext cx="412304" cy="533568"/>
          </a:xfrm>
          <a:prstGeom prst="rect">
            <a:avLst/>
          </a:prstGeom>
        </p:spPr>
      </p:pic>
      <p:sp>
        <p:nvSpPr>
          <p:cNvPr id="2" name="TextBox 1"/>
          <p:cNvSpPr txBox="1"/>
          <p:nvPr/>
        </p:nvSpPr>
        <p:spPr>
          <a:xfrm>
            <a:off x="539552" y="5445224"/>
            <a:ext cx="1728192" cy="369332"/>
          </a:xfrm>
          <a:prstGeom prst="rect">
            <a:avLst/>
          </a:prstGeom>
          <a:noFill/>
        </p:spPr>
        <p:txBody>
          <a:bodyPr wrap="square" rtlCol="0">
            <a:spAutoFit/>
          </a:bodyPr>
          <a:lstStyle/>
          <a:p>
            <a:r>
              <a:rPr lang="en-US" dirty="0">
                <a:latin typeface="Gill Sans MT" panose="020B0502020104020203" pitchFamily="34" charset="0"/>
              </a:rPr>
              <a:t>Step 1: OPV</a:t>
            </a:r>
          </a:p>
        </p:txBody>
      </p:sp>
      <p:sp>
        <p:nvSpPr>
          <p:cNvPr id="13" name="TextBox 12"/>
          <p:cNvSpPr txBox="1"/>
          <p:nvPr/>
        </p:nvSpPr>
        <p:spPr>
          <a:xfrm>
            <a:off x="2915816" y="5445224"/>
            <a:ext cx="1224136" cy="553998"/>
          </a:xfrm>
          <a:prstGeom prst="rect">
            <a:avLst/>
          </a:prstGeom>
          <a:noFill/>
        </p:spPr>
        <p:txBody>
          <a:bodyPr wrap="square" rtlCol="0">
            <a:spAutoFit/>
          </a:bodyPr>
          <a:lstStyle/>
          <a:p>
            <a:pPr algn="ctr"/>
            <a:r>
              <a:rPr lang="en-US" dirty="0">
                <a:latin typeface="Gill Sans MT" panose="020B0502020104020203" pitchFamily="34" charset="0"/>
              </a:rPr>
              <a:t>Step 2: IPV</a:t>
            </a:r>
          </a:p>
          <a:p>
            <a:pPr algn="ctr"/>
            <a:r>
              <a:rPr lang="en-US" sz="1200" dirty="0">
                <a:latin typeface="Gill Sans MT" panose="020B0502020104020203" pitchFamily="34" charset="0"/>
              </a:rPr>
              <a:t>(right thigh)</a:t>
            </a:r>
          </a:p>
        </p:txBody>
      </p:sp>
      <p:sp>
        <p:nvSpPr>
          <p:cNvPr id="14" name="TextBox 13"/>
          <p:cNvSpPr txBox="1"/>
          <p:nvPr/>
        </p:nvSpPr>
        <p:spPr>
          <a:xfrm>
            <a:off x="4304880" y="5455364"/>
            <a:ext cx="2736303" cy="553998"/>
          </a:xfrm>
          <a:prstGeom prst="rect">
            <a:avLst/>
          </a:prstGeom>
          <a:noFill/>
        </p:spPr>
        <p:txBody>
          <a:bodyPr wrap="square" rtlCol="0">
            <a:spAutoFit/>
          </a:bodyPr>
          <a:lstStyle/>
          <a:p>
            <a:pPr algn="ctr"/>
            <a:r>
              <a:rPr lang="en-US" dirty="0">
                <a:latin typeface="Gill Sans MT" panose="020B0502020104020203" pitchFamily="34" charset="0"/>
              </a:rPr>
              <a:t>Step 3: PCV</a:t>
            </a:r>
          </a:p>
          <a:p>
            <a:pPr algn="ctr"/>
            <a:r>
              <a:rPr lang="en-US" sz="1100" dirty="0">
                <a:latin typeface="Gill Sans MT" panose="020B0502020104020203" pitchFamily="34" charset="0"/>
              </a:rPr>
              <a:t>(right thigh separated by 2.5 cm)</a:t>
            </a:r>
          </a:p>
        </p:txBody>
      </p:sp>
      <p:sp>
        <p:nvSpPr>
          <p:cNvPr id="15" name="TextBox 14"/>
          <p:cNvSpPr txBox="1"/>
          <p:nvPr/>
        </p:nvSpPr>
        <p:spPr>
          <a:xfrm>
            <a:off x="7236296" y="5445224"/>
            <a:ext cx="1368152" cy="553998"/>
          </a:xfrm>
          <a:prstGeom prst="rect">
            <a:avLst/>
          </a:prstGeom>
          <a:noFill/>
        </p:spPr>
        <p:txBody>
          <a:bodyPr wrap="square" rtlCol="0">
            <a:spAutoFit/>
          </a:bodyPr>
          <a:lstStyle/>
          <a:p>
            <a:pPr algn="ctr"/>
            <a:r>
              <a:rPr lang="en-US" dirty="0">
                <a:latin typeface="Gill Sans MT" panose="020B0502020104020203" pitchFamily="34" charset="0"/>
              </a:rPr>
              <a:t>Step 4: </a:t>
            </a:r>
            <a:r>
              <a:rPr lang="en-US" dirty="0" err="1">
                <a:latin typeface="Gill Sans MT" panose="020B0502020104020203" pitchFamily="34" charset="0"/>
              </a:rPr>
              <a:t>Penta</a:t>
            </a:r>
            <a:r>
              <a:rPr lang="en-US" dirty="0">
                <a:latin typeface="Gill Sans MT" panose="020B0502020104020203" pitchFamily="34" charset="0"/>
              </a:rPr>
              <a:t> </a:t>
            </a:r>
          </a:p>
          <a:p>
            <a:pPr algn="ctr"/>
            <a:r>
              <a:rPr lang="en-US" sz="1100" dirty="0">
                <a:latin typeface="Gill Sans MT" panose="020B0502020104020203" pitchFamily="34" charset="0"/>
              </a:rPr>
              <a:t>(left thigh)</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p:cNvSpPr>
            <a:spLocks noGrp="1"/>
          </p:cNvSpPr>
          <p:nvPr>
            <p:ph type="title" idx="4294967295"/>
          </p:nvPr>
        </p:nvSpPr>
        <p:spPr/>
        <p:txBody>
          <a:bodyPr/>
          <a:lstStyle/>
          <a:p>
            <a:pPr>
              <a:defRPr/>
            </a:pPr>
            <a:r>
              <a:rPr lang="fr-FR" sz="3200" dirty="0" err="1">
                <a:latin typeface="Gill Sans MT" panose="020B0502020104020203" pitchFamily="34" charset="0"/>
              </a:rPr>
              <a:t>Sequence</a:t>
            </a:r>
            <a:r>
              <a:rPr lang="fr-FR" sz="3200" dirty="0">
                <a:latin typeface="Gill Sans MT" panose="020B0502020104020203" pitchFamily="34" charset="0"/>
              </a:rPr>
              <a:t> and injection site for IPV2</a:t>
            </a:r>
          </a:p>
        </p:txBody>
      </p:sp>
      <p:sp>
        <p:nvSpPr>
          <p:cNvPr id="19459" name="Rectangle 5"/>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0"/>
              </a:spcBef>
              <a:buClrTx/>
              <a:buFontTx/>
              <a:buNone/>
            </a:pPr>
            <a:endParaRPr lang="fr-FR" altLang="en-US" sz="1800">
              <a:solidFill>
                <a:schemeClr val="tx1"/>
              </a:solidFill>
              <a:latin typeface="Limon F3" charset="0"/>
            </a:endParaRPr>
          </a:p>
        </p:txBody>
      </p:sp>
      <p:sp>
        <p:nvSpPr>
          <p:cNvPr id="19460" name="Espace réservé du contenu 3"/>
          <p:cNvSpPr txBox="1">
            <a:spLocks/>
          </p:cNvSpPr>
          <p:nvPr/>
        </p:nvSpPr>
        <p:spPr bwMode="auto">
          <a:xfrm>
            <a:off x="179388" y="1268413"/>
            <a:ext cx="8856662"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262063" indent="-280988"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altLang="en-US" sz="2400" dirty="0">
                <a:latin typeface="Gill Sans MT" panose="020B0502020104020203" pitchFamily="34" charset="0"/>
              </a:rPr>
              <a:t>When giving IPV2 with measles (or other injections at 9 months):</a:t>
            </a:r>
          </a:p>
          <a:p>
            <a:pPr lvl="1"/>
            <a:r>
              <a:rPr lang="en-US" altLang="en-US" sz="2000" dirty="0">
                <a:latin typeface="Gill Sans MT" panose="020B0502020104020203" pitchFamily="34" charset="0"/>
              </a:rPr>
              <a:t>Give measles subcutaneous in upper arm</a:t>
            </a:r>
          </a:p>
          <a:p>
            <a:pPr lvl="1"/>
            <a:r>
              <a:rPr lang="en-US" altLang="en-US" sz="2000" dirty="0">
                <a:latin typeface="Gill Sans MT" panose="020B0502020104020203" pitchFamily="34" charset="0"/>
              </a:rPr>
              <a:t>Give IPV2 intra muscularly in the limb (i.e. thigh)</a:t>
            </a:r>
            <a:endParaRPr lang="fr-FR" altLang="en-US" sz="2000" dirty="0">
              <a:latin typeface="Gill Sans MT" panose="020B0502020104020203" pitchFamily="34" charset="0"/>
            </a:endParaRPr>
          </a:p>
        </p:txBody>
      </p:sp>
      <p:pic>
        <p:nvPicPr>
          <p:cNvPr id="7" name="Picture 6"/>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272" t="2734" r="27836" b="16211"/>
          <a:stretch/>
        </p:blipFill>
        <p:spPr>
          <a:xfrm flipH="1">
            <a:off x="5364089" y="2850298"/>
            <a:ext cx="1800199" cy="2380346"/>
          </a:xfrm>
          <a:prstGeom prst="rect">
            <a:avLst/>
          </a:prstGeom>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2078384" flipH="1">
            <a:off x="5667671" y="4508262"/>
            <a:ext cx="412304" cy="533568"/>
          </a:xfrm>
          <a:prstGeom prst="rect">
            <a:avLst/>
          </a:prstGeom>
        </p:spPr>
      </p:pic>
      <p:sp>
        <p:nvSpPr>
          <p:cNvPr id="2" name="TextBox 1"/>
          <p:cNvSpPr txBox="1"/>
          <p:nvPr/>
        </p:nvSpPr>
        <p:spPr>
          <a:xfrm>
            <a:off x="1043608" y="5445224"/>
            <a:ext cx="1728192" cy="553998"/>
          </a:xfrm>
          <a:prstGeom prst="rect">
            <a:avLst/>
          </a:prstGeom>
          <a:noFill/>
        </p:spPr>
        <p:txBody>
          <a:bodyPr wrap="square" rtlCol="0">
            <a:spAutoFit/>
          </a:bodyPr>
          <a:lstStyle/>
          <a:p>
            <a:r>
              <a:rPr lang="en-US" dirty="0">
                <a:latin typeface="Gill Sans MT" panose="020B0502020104020203" pitchFamily="34" charset="0"/>
              </a:rPr>
              <a:t>Step 1: Measles</a:t>
            </a:r>
          </a:p>
          <a:p>
            <a:pPr algn="ctr"/>
            <a:r>
              <a:rPr lang="en-US" sz="1200" dirty="0">
                <a:latin typeface="Gill Sans MT" panose="020B0502020104020203" pitchFamily="34" charset="0"/>
              </a:rPr>
              <a:t>(upper arm)</a:t>
            </a:r>
          </a:p>
        </p:txBody>
      </p:sp>
      <p:sp>
        <p:nvSpPr>
          <p:cNvPr id="13" name="TextBox 12"/>
          <p:cNvSpPr txBox="1"/>
          <p:nvPr/>
        </p:nvSpPr>
        <p:spPr>
          <a:xfrm>
            <a:off x="5555932" y="5484246"/>
            <a:ext cx="1464340" cy="553998"/>
          </a:xfrm>
          <a:prstGeom prst="rect">
            <a:avLst/>
          </a:prstGeom>
          <a:noFill/>
        </p:spPr>
        <p:txBody>
          <a:bodyPr wrap="square" rtlCol="0">
            <a:spAutoFit/>
          </a:bodyPr>
          <a:lstStyle/>
          <a:p>
            <a:pPr algn="ctr"/>
            <a:r>
              <a:rPr lang="en-US" dirty="0">
                <a:latin typeface="Gill Sans MT" panose="020B0502020104020203" pitchFamily="34" charset="0"/>
              </a:rPr>
              <a:t>Step 2: IPV2</a:t>
            </a:r>
          </a:p>
          <a:p>
            <a:pPr algn="ctr"/>
            <a:r>
              <a:rPr lang="en-US" sz="1200" dirty="0">
                <a:latin typeface="Gill Sans MT" panose="020B0502020104020203" pitchFamily="34" charset="0"/>
              </a:rPr>
              <a:t>(thigh)</a:t>
            </a:r>
          </a:p>
        </p:txBody>
      </p:sp>
      <p:pic>
        <p:nvPicPr>
          <p:cNvPr id="12" name="Picture 11" descr="A picture containing text, book&#10;&#10;Description automatically generated">
            <a:extLst>
              <a:ext uri="{FF2B5EF4-FFF2-40B4-BE49-F238E27FC236}">
                <a16:creationId xmlns:a16="http://schemas.microsoft.com/office/drawing/2014/main" id="{9F84AB00-34A5-459B-B47B-430B2B47E3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989" y="2896693"/>
            <a:ext cx="2857899" cy="2333951"/>
          </a:xfrm>
          <a:prstGeom prst="rect">
            <a:avLst/>
          </a:prstGeom>
        </p:spPr>
      </p:pic>
    </p:spTree>
    <p:extLst>
      <p:ext uri="{BB962C8B-B14F-4D97-AF65-F5344CB8AC3E}">
        <p14:creationId xmlns:p14="http://schemas.microsoft.com/office/powerpoint/2010/main" val="1153757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3"/>
          <p:cNvSpPr>
            <a:spLocks noChangeArrowheads="1"/>
          </p:cNvSpPr>
          <p:nvPr/>
        </p:nvSpPr>
        <p:spPr bwMode="auto">
          <a:xfrm>
            <a:off x="395288" y="1628998"/>
            <a:ext cx="557319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altLang="en-US" dirty="0">
                <a:latin typeface="Gill Sans MT" panose="020B0502020104020203" pitchFamily="34" charset="0"/>
              </a:rPr>
              <a:t>The child should be held in an upright position by the caregiver </a:t>
            </a:r>
          </a:p>
          <a:p>
            <a:pPr>
              <a:spcBef>
                <a:spcPts val="1200"/>
              </a:spcBef>
            </a:pPr>
            <a:r>
              <a:rPr lang="en-US" altLang="en-US" dirty="0">
                <a:latin typeface="Gill Sans MT" panose="020B0502020104020203" pitchFamily="34" charset="0"/>
              </a:rPr>
              <a:t>The caregiver should hold the child’s arms and legs very firmly</a:t>
            </a:r>
          </a:p>
          <a:p>
            <a:pPr>
              <a:spcBef>
                <a:spcPts val="1200"/>
              </a:spcBef>
            </a:pPr>
            <a:r>
              <a:rPr lang="en-US" altLang="en-US" dirty="0">
                <a:latin typeface="Gill Sans MT" panose="020B0502020104020203" pitchFamily="34" charset="0"/>
              </a:rPr>
              <a:t>The vaccine is injected into the thigh muscle at a 90⁰ angle by the health care provider</a:t>
            </a:r>
          </a:p>
          <a:p>
            <a:pPr>
              <a:spcBef>
                <a:spcPts val="1200"/>
              </a:spcBef>
              <a:buFontTx/>
              <a:buNone/>
            </a:pPr>
            <a:endParaRPr lang="en-US" altLang="en-US" dirty="0">
              <a:latin typeface="Gill Sans MT" panose="020B0502020104020203" pitchFamily="34" charset="0"/>
            </a:endParaRPr>
          </a:p>
        </p:txBody>
      </p:sp>
      <p:sp>
        <p:nvSpPr>
          <p:cNvPr id="16387"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en-GB" sz="3500" b="1" dirty="0">
                <a:solidFill>
                  <a:srgbClr val="000066"/>
                </a:solidFill>
                <a:latin typeface="Gill Sans MT" panose="020B0502020104020203" pitchFamily="34" charset="0"/>
                <a:ea typeface="Arial" charset="0"/>
              </a:rPr>
              <a:t>How to position the child for IPV vaccination </a:t>
            </a:r>
          </a:p>
        </p:txBody>
      </p:sp>
      <p:sp>
        <p:nvSpPr>
          <p:cNvPr id="12292" name="Rectangle 2"/>
          <p:cNvSpPr>
            <a:spLocks noChangeArrowheads="1"/>
          </p:cNvSpPr>
          <p:nvPr/>
        </p:nvSpPr>
        <p:spPr bwMode="auto">
          <a:xfrm>
            <a:off x="6011863" y="5300663"/>
            <a:ext cx="647700" cy="28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pic>
        <p:nvPicPr>
          <p:cNvPr id="2050" name="Picture 1" descr="image001"/>
          <p:cNvPicPr>
            <a:picLocks noChangeAspect="1" noChangeArrowheads="1"/>
          </p:cNvPicPr>
          <p:nvPr/>
        </p:nvPicPr>
        <p:blipFill rotWithShape="1">
          <a:blip r:embed="rId3">
            <a:extLst>
              <a:ext uri="{28A0092B-C50C-407E-A947-70E740481C1C}">
                <a14:useLocalDpi xmlns:a14="http://schemas.microsoft.com/office/drawing/2010/main" val="0"/>
              </a:ext>
            </a:extLst>
          </a:blip>
          <a:srcRect l="927" t="2200" r="-1"/>
          <a:stretch/>
        </p:blipFill>
        <p:spPr bwMode="auto">
          <a:xfrm>
            <a:off x="5968478" y="2619374"/>
            <a:ext cx="3029199" cy="318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9"/>
          <p:cNvSpPr>
            <a:spLocks noChangeArrowheads="1"/>
          </p:cNvSpPr>
          <p:nvPr/>
        </p:nvSpPr>
        <p:spPr bwMode="auto">
          <a:xfrm>
            <a:off x="684213" y="2997200"/>
            <a:ext cx="1841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0"/>
              </a:spcBef>
              <a:buClrTx/>
              <a:buFontTx/>
              <a:buNone/>
            </a:pPr>
            <a:endParaRPr lang="en-US" altLang="en-US" sz="2400">
              <a:latin typeface="Limon F3" charset="0"/>
            </a:endParaRPr>
          </a:p>
          <a:p>
            <a:pPr eaLnBrk="1" hangingPunct="1">
              <a:spcBef>
                <a:spcPct val="0"/>
              </a:spcBef>
              <a:buClrTx/>
              <a:buFontTx/>
              <a:buNone/>
            </a:pPr>
            <a:endParaRPr lang="fr-FR" altLang="en-US" sz="2400">
              <a:latin typeface="Limon F3" charset="0"/>
            </a:endParaRPr>
          </a:p>
        </p:txBody>
      </p:sp>
      <p:sp>
        <p:nvSpPr>
          <p:cNvPr id="11267"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en-GB" sz="3500" b="1" dirty="0">
                <a:solidFill>
                  <a:srgbClr val="000066"/>
                </a:solidFill>
                <a:latin typeface="Gill Sans MT" panose="020B0502020104020203" pitchFamily="34" charset="0"/>
                <a:ea typeface="Arial" charset="0"/>
              </a:rPr>
              <a:t>How to administer IPV</a:t>
            </a:r>
          </a:p>
        </p:txBody>
      </p:sp>
      <p:sp>
        <p:nvSpPr>
          <p:cNvPr id="11268" name="Rectangle 8"/>
          <p:cNvSpPr>
            <a:spLocks noChangeArrowheads="1"/>
          </p:cNvSpPr>
          <p:nvPr/>
        </p:nvSpPr>
        <p:spPr bwMode="auto">
          <a:xfrm>
            <a:off x="395536" y="1484784"/>
            <a:ext cx="54244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defRPr/>
            </a:pPr>
            <a:r>
              <a:rPr lang="en-US" altLang="en-US" dirty="0">
                <a:latin typeface="Gill Sans MT" panose="020B0502020104020203" pitchFamily="34" charset="0"/>
              </a:rPr>
              <a:t>Location</a:t>
            </a:r>
          </a:p>
          <a:p>
            <a:pPr lvl="1">
              <a:defRPr/>
            </a:pPr>
            <a:r>
              <a:rPr lang="en-US" altLang="en-US" dirty="0">
                <a:latin typeface="Gill Sans MT" panose="020B0502020104020203" pitchFamily="34" charset="0"/>
              </a:rPr>
              <a:t>IPV is administered as a 0.5 ml dose into the muscle in the outer part of the thigh</a:t>
            </a:r>
          </a:p>
          <a:p>
            <a:pPr>
              <a:spcBef>
                <a:spcPts val="1200"/>
              </a:spcBef>
              <a:defRPr/>
            </a:pPr>
            <a:r>
              <a:rPr lang="en-US" altLang="en-US" dirty="0">
                <a:latin typeface="Gill Sans MT" panose="020B0502020104020203" pitchFamily="34" charset="0"/>
              </a:rPr>
              <a:t>Procedure</a:t>
            </a:r>
          </a:p>
          <a:p>
            <a:pPr lvl="1">
              <a:defRPr/>
            </a:pPr>
            <a:r>
              <a:rPr lang="en-US" altLang="en-US" dirty="0">
                <a:latin typeface="Gill Sans MT" panose="020B0502020104020203" pitchFamily="34" charset="0"/>
              </a:rPr>
              <a:t>Wash your hands well for 20 seconds</a:t>
            </a:r>
          </a:p>
          <a:p>
            <a:pPr lvl="1">
              <a:defRPr/>
            </a:pPr>
            <a:r>
              <a:rPr lang="en-US" altLang="en-US" dirty="0">
                <a:latin typeface="Gill Sans MT" panose="020B0502020104020203" pitchFamily="34" charset="0"/>
              </a:rPr>
              <a:t>Hold the muscle firmly between your thumb and index finger</a:t>
            </a:r>
          </a:p>
          <a:p>
            <a:pPr lvl="1">
              <a:defRPr/>
            </a:pPr>
            <a:r>
              <a:rPr lang="en-US" altLang="en-US" dirty="0">
                <a:latin typeface="Gill Sans MT" panose="020B0502020104020203" pitchFamily="34" charset="0"/>
              </a:rPr>
              <a:t>Hold the syringe like a pencil</a:t>
            </a:r>
          </a:p>
          <a:p>
            <a:pPr lvl="1">
              <a:defRPr/>
            </a:pPr>
            <a:r>
              <a:rPr lang="en-US" altLang="en-US" dirty="0">
                <a:latin typeface="Gill Sans MT" panose="020B0502020104020203" pitchFamily="34" charset="0"/>
              </a:rPr>
              <a:t>Quickly insert the needle through the skin at a 90-degree angle</a:t>
            </a:r>
          </a:p>
          <a:p>
            <a:pPr lvl="1">
              <a:defRPr/>
            </a:pPr>
            <a:r>
              <a:rPr lang="en-US" altLang="en-US" dirty="0">
                <a:latin typeface="Gill Sans MT" panose="020B0502020104020203" pitchFamily="34" charset="0"/>
              </a:rPr>
              <a:t>Depress the plunger</a:t>
            </a:r>
          </a:p>
        </p:txBody>
      </p:sp>
      <p:pic>
        <p:nvPicPr>
          <p:cNvPr id="13318"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5500" t="6075" r="4146" b="6902"/>
          <a:stretch/>
        </p:blipFill>
        <p:spPr bwMode="auto">
          <a:xfrm>
            <a:off x="5508104" y="1516284"/>
            <a:ext cx="3179516" cy="17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Rectangle 1"/>
          <p:cNvSpPr>
            <a:spLocks noChangeArrowheads="1"/>
          </p:cNvSpPr>
          <p:nvPr/>
        </p:nvSpPr>
        <p:spPr bwMode="auto">
          <a:xfrm>
            <a:off x="6948488" y="3819525"/>
            <a:ext cx="144462"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4392" y="3492216"/>
            <a:ext cx="2926080" cy="2097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Multi-dose vials of IPV</a:t>
            </a:r>
          </a:p>
        </p:txBody>
      </p:sp>
      <p:sp>
        <p:nvSpPr>
          <p:cNvPr id="7" name="Content Placeholder 2"/>
          <p:cNvSpPr txBox="1">
            <a:spLocks/>
          </p:cNvSpPr>
          <p:nvPr/>
        </p:nvSpPr>
        <p:spPr bwMode="auto">
          <a:xfrm>
            <a:off x="442913" y="1381125"/>
            <a:ext cx="8305551"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Gill Sans MT" panose="020B0502020104020203" pitchFamily="34" charset="0"/>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Gill Sans MT" panose="020B0502020104020203" pitchFamily="34" charset="0"/>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Gill Sans MT" panose="020B0502020104020203" pitchFamily="34" charset="0"/>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r>
              <a:rPr lang="en-US" altLang="en-US" sz="2800" kern="0" dirty="0"/>
              <a:t>Preservatives in multi-dose vials of IPV meet WHO requirements to preserve the vaccine for </a:t>
            </a:r>
            <a:r>
              <a:rPr lang="en-US" altLang="en-US" sz="2800" u="sng" kern="0" dirty="0"/>
              <a:t>28 days</a:t>
            </a:r>
          </a:p>
          <a:p>
            <a:pPr>
              <a:spcBef>
                <a:spcPts val="1200"/>
              </a:spcBef>
            </a:pPr>
            <a:r>
              <a:rPr lang="en-US" altLang="en-US" sz="2800" kern="0" dirty="0"/>
              <a:t> At the end of the session:</a:t>
            </a:r>
          </a:p>
          <a:p>
            <a:pPr lvl="1"/>
            <a:endParaRPr lang="en-US" altLang="en-US" sz="2800" kern="0" dirty="0"/>
          </a:p>
          <a:p>
            <a:pPr lvl="1"/>
            <a:endParaRPr lang="en-US" altLang="en-US" sz="2400" kern="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03308866"/>
              </p:ext>
            </p:extLst>
          </p:nvPr>
        </p:nvGraphicFramePr>
        <p:xfrm>
          <a:off x="0" y="2770761"/>
          <a:ext cx="9144000" cy="3168351"/>
        </p:xfrm>
        <a:graphic>
          <a:graphicData uri="http://schemas.openxmlformats.org/drawingml/2006/table">
            <a:tbl>
              <a:tblPr firstRow="1" firstCol="1" bandRow="1">
                <a:tableStyleId>{5C22544A-7EE6-4342-B048-85BDC9FD1C3A}</a:tableStyleId>
              </a:tblPr>
              <a:tblGrid>
                <a:gridCol w="4182894">
                  <a:extLst>
                    <a:ext uri="{9D8B030D-6E8A-4147-A177-3AD203B41FA5}">
                      <a16:colId xmlns:a16="http://schemas.microsoft.com/office/drawing/2014/main" val="20000"/>
                    </a:ext>
                  </a:extLst>
                </a:gridCol>
                <a:gridCol w="4961106">
                  <a:extLst>
                    <a:ext uri="{9D8B030D-6E8A-4147-A177-3AD203B41FA5}">
                      <a16:colId xmlns:a16="http://schemas.microsoft.com/office/drawing/2014/main" val="20001"/>
                    </a:ext>
                  </a:extLst>
                </a:gridCol>
              </a:tblGrid>
              <a:tr h="440462">
                <a:tc>
                  <a:txBody>
                    <a:bodyPr/>
                    <a:lstStyle/>
                    <a:p>
                      <a:pPr>
                        <a:lnSpc>
                          <a:spcPct val="115000"/>
                        </a:lnSpc>
                        <a:spcAft>
                          <a:spcPts val="0"/>
                        </a:spcAft>
                      </a:pPr>
                      <a:r>
                        <a:rPr lang="en-GB" sz="2000" dirty="0">
                          <a:effectLst/>
                        </a:rPr>
                        <a:t>VVM on LABEL</a:t>
                      </a:r>
                      <a:endParaRPr lang="en-GB" sz="2000" dirty="0">
                        <a:effectLst/>
                        <a:latin typeface="Calibri"/>
                        <a:ea typeface="SimSun"/>
                        <a:cs typeface="Arial"/>
                      </a:endParaRPr>
                    </a:p>
                  </a:txBody>
                  <a:tcPr marL="68580" marR="68580" marT="0" marB="0" anchor="ctr"/>
                </a:tc>
                <a:tc>
                  <a:txBody>
                    <a:bodyPr/>
                    <a:lstStyle/>
                    <a:p>
                      <a:pPr algn="ctr">
                        <a:lnSpc>
                          <a:spcPct val="115000"/>
                        </a:lnSpc>
                        <a:spcAft>
                          <a:spcPts val="0"/>
                        </a:spcAft>
                      </a:pPr>
                      <a:r>
                        <a:rPr lang="en-GB" sz="2000" dirty="0">
                          <a:effectLst/>
                        </a:rPr>
                        <a:t>28 day discard</a:t>
                      </a:r>
                      <a:endParaRPr lang="en-GB" sz="2000" dirty="0">
                        <a:effectLst/>
                        <a:latin typeface="Calibri"/>
                        <a:ea typeface="SimSun"/>
                        <a:cs typeface="Arial"/>
                      </a:endParaRPr>
                    </a:p>
                  </a:txBody>
                  <a:tcPr marL="68580" marR="68580" marT="0" marB="0" anchor="ctr"/>
                </a:tc>
                <a:extLst>
                  <a:ext uri="{0D108BD9-81ED-4DB2-BD59-A6C34878D82A}">
                    <a16:rowId xmlns:a16="http://schemas.microsoft.com/office/drawing/2014/main" val="10000"/>
                  </a:ext>
                </a:extLst>
              </a:tr>
              <a:tr h="2727889">
                <a:tc>
                  <a:txBody>
                    <a:bodyPr/>
                    <a:lstStyle/>
                    <a:p>
                      <a:pPr algn="ctr">
                        <a:lnSpc>
                          <a:spcPct val="115000"/>
                        </a:lnSpc>
                        <a:spcBef>
                          <a:spcPts val="1200"/>
                        </a:spcBef>
                        <a:spcAft>
                          <a:spcPts val="600"/>
                        </a:spcAft>
                      </a:pPr>
                      <a:r>
                        <a:rPr lang="en-GB" sz="1100">
                          <a:effectLst/>
                        </a:rPr>
                        <a:t>   </a:t>
                      </a:r>
                      <a:endParaRPr lang="en-GB" sz="1100">
                        <a:effectLst/>
                        <a:latin typeface="Calibri"/>
                        <a:ea typeface="SimSun"/>
                        <a:cs typeface="Arial"/>
                      </a:endParaRPr>
                    </a:p>
                  </a:txBody>
                  <a:tcPr marL="68580" marR="68580" marT="0" marB="0"/>
                </a:tc>
                <a:tc>
                  <a:txBody>
                    <a:bodyPr/>
                    <a:lstStyle/>
                    <a:p>
                      <a:pPr>
                        <a:lnSpc>
                          <a:spcPct val="115000"/>
                        </a:lnSpc>
                        <a:spcBef>
                          <a:spcPts val="600"/>
                        </a:spcBef>
                        <a:spcAft>
                          <a:spcPts val="0"/>
                        </a:spcAft>
                      </a:pPr>
                      <a:r>
                        <a:rPr lang="en-GB" sz="2000" dirty="0">
                          <a:effectLst/>
                        </a:rPr>
                        <a:t>Provided the expiry date has not passed and the vaccine is appropriately handled and stored, opened IPV multi-dose vials with VVM on the label can be kept and used in subsequent sessions for up to 28 days after opening.</a:t>
                      </a:r>
                    </a:p>
                    <a:p>
                      <a:pPr>
                        <a:lnSpc>
                          <a:spcPct val="115000"/>
                        </a:lnSpc>
                        <a:spcAft>
                          <a:spcPts val="0"/>
                        </a:spcAft>
                      </a:pPr>
                      <a:r>
                        <a:rPr lang="en-GB" sz="1100" dirty="0">
                          <a:effectLst/>
                        </a:rPr>
                        <a:t> </a:t>
                      </a:r>
                      <a:endParaRPr lang="en-GB" sz="1100" dirty="0">
                        <a:effectLst/>
                        <a:latin typeface="Calibri"/>
                        <a:ea typeface="SimSun"/>
                        <a:cs typeface="Arial"/>
                      </a:endParaRPr>
                    </a:p>
                  </a:txBody>
                  <a:tcPr marL="68580" marR="68580" marT="0" marB="0"/>
                </a:tc>
                <a:extLst>
                  <a:ext uri="{0D108BD9-81ED-4DB2-BD59-A6C34878D82A}">
                    <a16:rowId xmlns:a16="http://schemas.microsoft.com/office/drawing/2014/main" val="10001"/>
                  </a:ext>
                </a:extLst>
              </a:tr>
            </a:tbl>
          </a:graphicData>
        </a:graphic>
      </p:graphicFrame>
      <p:pic>
        <p:nvPicPr>
          <p:cNvPr id="1026" name="Picture 7" descr="Oral Cholera Vaccine - VVM on lab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1" y="3212976"/>
            <a:ext cx="2055470"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8" descr="http://www.who.int/features/2007/vvm/vvm_slid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5653" y="4365103"/>
            <a:ext cx="2426307" cy="15996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Factors associated with vaccine wastage</a:t>
            </a:r>
          </a:p>
        </p:txBody>
      </p:sp>
      <p:sp>
        <p:nvSpPr>
          <p:cNvPr id="15363" name="Content Placeholder 2"/>
          <p:cNvSpPr>
            <a:spLocks noGrp="1"/>
          </p:cNvSpPr>
          <p:nvPr>
            <p:ph idx="1"/>
          </p:nvPr>
        </p:nvSpPr>
        <p:spPr/>
        <p:txBody>
          <a:bodyPr/>
          <a:lstStyle/>
          <a:p>
            <a:pPr>
              <a:spcBef>
                <a:spcPts val="600"/>
              </a:spcBef>
            </a:pPr>
            <a:r>
              <a:rPr lang="en-US" altLang="en-US" b="1" dirty="0"/>
              <a:t> Avoidable </a:t>
            </a:r>
            <a:endParaRPr lang="en-US" altLang="en-US" dirty="0"/>
          </a:p>
          <a:p>
            <a:pPr lvl="1">
              <a:spcBef>
                <a:spcPts val="600"/>
              </a:spcBef>
            </a:pPr>
            <a:r>
              <a:rPr lang="en-US" altLang="en-US" sz="1800" b="1" dirty="0">
                <a:ea typeface="Arial" pitchFamily="34" charset="0"/>
              </a:rPr>
              <a:t>Poor stock management</a:t>
            </a:r>
          </a:p>
          <a:p>
            <a:pPr lvl="2">
              <a:spcBef>
                <a:spcPts val="0"/>
              </a:spcBef>
            </a:pPr>
            <a:r>
              <a:rPr lang="en-US" altLang="en-US" sz="1800" dirty="0">
                <a:ea typeface="Arial" pitchFamily="34" charset="0"/>
              </a:rPr>
              <a:t>Over-supply </a:t>
            </a:r>
          </a:p>
          <a:p>
            <a:pPr lvl="2">
              <a:spcBef>
                <a:spcPts val="0"/>
              </a:spcBef>
            </a:pPr>
            <a:r>
              <a:rPr lang="en-US" altLang="en-US" sz="1800" dirty="0">
                <a:ea typeface="Arial" pitchFamily="34" charset="0"/>
              </a:rPr>
              <a:t>Vaccine reaches expiry before use (recall the EEFO principle)</a:t>
            </a:r>
          </a:p>
          <a:p>
            <a:pPr lvl="2">
              <a:spcBef>
                <a:spcPts val="0"/>
              </a:spcBef>
            </a:pPr>
            <a:r>
              <a:rPr lang="en-US" altLang="en-US" sz="1800" dirty="0">
                <a:ea typeface="Arial" pitchFamily="34" charset="0"/>
              </a:rPr>
              <a:t>Lost, broken, stolen vials</a:t>
            </a:r>
          </a:p>
          <a:p>
            <a:pPr lvl="1">
              <a:spcBef>
                <a:spcPts val="600"/>
              </a:spcBef>
            </a:pPr>
            <a:r>
              <a:rPr lang="en-US" altLang="en-US" sz="1800" b="1" dirty="0">
                <a:ea typeface="Arial" pitchFamily="34" charset="0"/>
              </a:rPr>
              <a:t>Cold chain failure</a:t>
            </a:r>
          </a:p>
          <a:p>
            <a:pPr lvl="2">
              <a:spcBef>
                <a:spcPts val="0"/>
              </a:spcBef>
            </a:pPr>
            <a:r>
              <a:rPr lang="en-US" altLang="en-US" sz="1800" dirty="0">
                <a:ea typeface="Arial" pitchFamily="34" charset="0"/>
              </a:rPr>
              <a:t>Loss of potency (high temperatures)</a:t>
            </a:r>
          </a:p>
          <a:p>
            <a:pPr lvl="2">
              <a:spcBef>
                <a:spcPts val="0"/>
              </a:spcBef>
            </a:pPr>
            <a:r>
              <a:rPr lang="en-US" altLang="en-US" sz="1800" dirty="0">
                <a:ea typeface="Arial" pitchFamily="34" charset="0"/>
              </a:rPr>
              <a:t>Inactivated vaccine (freezing) </a:t>
            </a:r>
          </a:p>
          <a:p>
            <a:pPr lvl="1">
              <a:spcBef>
                <a:spcPts val="600"/>
              </a:spcBef>
            </a:pPr>
            <a:r>
              <a:rPr lang="en-US" altLang="en-US" sz="1800" b="1" dirty="0">
                <a:ea typeface="Arial" pitchFamily="34" charset="0"/>
              </a:rPr>
              <a:t>Poor vaccination technique</a:t>
            </a:r>
          </a:p>
          <a:p>
            <a:pPr lvl="2">
              <a:spcBef>
                <a:spcPts val="0"/>
              </a:spcBef>
            </a:pPr>
            <a:r>
              <a:rPr lang="en-US" altLang="en-US" sz="1800" dirty="0">
                <a:ea typeface="Arial" pitchFamily="34" charset="0"/>
              </a:rPr>
              <a:t>Administration of more than recommended 0.5 ml for each injection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0"/>
          <p:cNvSpPr>
            <a:spLocks noChangeArrowheads="1"/>
          </p:cNvSpPr>
          <p:nvPr/>
        </p:nvSpPr>
        <p:spPr bwMode="auto">
          <a:xfrm>
            <a:off x="442913" y="1553616"/>
            <a:ext cx="83772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altLang="en-US" dirty="0">
                <a:latin typeface="Gill Sans MT" panose="020B0502020104020203" pitchFamily="34" charset="0"/>
              </a:rPr>
              <a:t>Multi-dose vials of IPV may have high wastage rates</a:t>
            </a:r>
          </a:p>
          <a:p>
            <a:pPr>
              <a:spcBef>
                <a:spcPts val="1200"/>
              </a:spcBef>
            </a:pPr>
            <a:r>
              <a:rPr lang="en-US" altLang="en-US" dirty="0">
                <a:latin typeface="Gill Sans MT" panose="020B0502020104020203" pitchFamily="34" charset="0"/>
              </a:rPr>
              <a:t>Wastage rates will vary by facility, and should be monitored </a:t>
            </a:r>
          </a:p>
          <a:p>
            <a:pPr>
              <a:spcBef>
                <a:spcPts val="1200"/>
              </a:spcBef>
            </a:pPr>
            <a:r>
              <a:rPr lang="en-US" altLang="en-US" b="1" dirty="0">
                <a:latin typeface="Gill Sans MT" panose="020B0502020104020203" pitchFamily="34" charset="0"/>
              </a:rPr>
              <a:t>Do not let concerns about unavoidable wastage related to discarding unused opened vials stop you from offering vaccine to a child</a:t>
            </a:r>
          </a:p>
          <a:p>
            <a:pPr>
              <a:spcBef>
                <a:spcPts val="1200"/>
              </a:spcBef>
            </a:pPr>
            <a:r>
              <a:rPr lang="en-US" altLang="en-US" dirty="0">
                <a:latin typeface="Gill Sans MT" panose="020B0502020104020203" pitchFamily="34" charset="0"/>
              </a:rPr>
              <a:t>High wastage rates for multi-dose vials of IPV are anticipated and accounted for in predicting demand</a:t>
            </a:r>
          </a:p>
          <a:p>
            <a:pPr>
              <a:spcBef>
                <a:spcPts val="1200"/>
              </a:spcBef>
            </a:pPr>
            <a:endParaRPr lang="en-US" altLang="en-US" dirty="0">
              <a:latin typeface="Gill Sans MT" panose="020B0502020104020203" pitchFamily="34" charset="0"/>
            </a:endParaRPr>
          </a:p>
          <a:p>
            <a:pPr>
              <a:spcBef>
                <a:spcPts val="1200"/>
              </a:spcBef>
            </a:pPr>
            <a:endParaRPr lang="en-US" altLang="en-US" dirty="0">
              <a:latin typeface="Gill Sans MT" panose="020B0502020104020203" pitchFamily="34" charset="0"/>
            </a:endParaRPr>
          </a:p>
          <a:p>
            <a:pPr>
              <a:spcBef>
                <a:spcPts val="1200"/>
              </a:spcBef>
            </a:pPr>
            <a:endParaRPr lang="fr-FR" altLang="en-US" dirty="0">
              <a:latin typeface="Gill Sans MT" panose="020B0502020104020203" pitchFamily="34" charset="0"/>
            </a:endParaRP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12813" eaLnBrk="0" hangingPunct="0">
              <a:defRPr/>
            </a:pPr>
            <a:r>
              <a:rPr lang="en-US" sz="3500" b="1" kern="0" dirty="0">
                <a:solidFill>
                  <a:srgbClr val="002060"/>
                </a:solidFill>
                <a:latin typeface="Gill Sans MT" panose="020B0502020104020203" pitchFamily="34" charset="0"/>
                <a:ea typeface="+mj-ea"/>
                <a:cs typeface="+mj-cs"/>
              </a:rPr>
              <a:t>Concerns about wastage should not stop you from vaccinating a child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en-GB" sz="3500" b="1" dirty="0">
                <a:solidFill>
                  <a:srgbClr val="000066"/>
                </a:solidFill>
                <a:latin typeface="Gill Sans MT" panose="020B0502020104020203" pitchFamily="34" charset="0"/>
                <a:ea typeface="Arial" charset="0"/>
              </a:rPr>
              <a:t>After vaccination?</a:t>
            </a:r>
          </a:p>
        </p:txBody>
      </p:sp>
      <p:sp>
        <p:nvSpPr>
          <p:cNvPr id="17411" name="Rectangle 10"/>
          <p:cNvSpPr>
            <a:spLocks noChangeArrowheads="1"/>
          </p:cNvSpPr>
          <p:nvPr/>
        </p:nvSpPr>
        <p:spPr bwMode="auto">
          <a:xfrm>
            <a:off x="432088" y="1313329"/>
            <a:ext cx="4921175"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en-US" altLang="en-US" dirty="0">
                <a:latin typeface="Gill Sans MT" panose="020B0502020104020203" pitchFamily="34" charset="0"/>
              </a:rPr>
              <a:t>After injection, insert syringe into a safety box</a:t>
            </a:r>
          </a:p>
          <a:p>
            <a:r>
              <a:rPr lang="en-US" altLang="en-US" dirty="0">
                <a:latin typeface="Gill Sans MT" panose="020B0502020104020203" pitchFamily="34" charset="0"/>
              </a:rPr>
              <a:t>When safety box is full, close tab to ensure box is closed</a:t>
            </a:r>
          </a:p>
          <a:p>
            <a:r>
              <a:rPr lang="en-US" altLang="en-US" dirty="0">
                <a:latin typeface="Gill Sans MT" panose="020B0502020104020203" pitchFamily="34" charset="0"/>
              </a:rPr>
              <a:t>Dispose of safety box appropriately (incineration, burning, burial)</a:t>
            </a:r>
          </a:p>
          <a:p>
            <a:r>
              <a:rPr lang="en-US" altLang="en-US" dirty="0">
                <a:latin typeface="Gill Sans MT" panose="020B0502020104020203" pitchFamily="34" charset="0"/>
              </a:rPr>
              <a:t>Opened vials of IPV with (some remaining doses) must be returned to the refrigerator and used first in the next session.</a:t>
            </a:r>
          </a:p>
        </p:txBody>
      </p:sp>
      <p:pic>
        <p:nvPicPr>
          <p:cNvPr id="174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6473" y="1293788"/>
            <a:ext cx="2847975" cy="393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à coins arrondis 3"/>
          <p:cNvSpPr>
            <a:spLocks noChangeArrowheads="1"/>
          </p:cNvSpPr>
          <p:nvPr/>
        </p:nvSpPr>
        <p:spPr bwMode="auto">
          <a:xfrm>
            <a:off x="971550" y="1916113"/>
            <a:ext cx="3959225" cy="2448991"/>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rtl="1" eaLnBrk="1" hangingPunct="1">
              <a:spcBef>
                <a:spcPct val="0"/>
              </a:spcBef>
              <a:buClrTx/>
              <a:buFontTx/>
              <a:buNone/>
            </a:pPr>
            <a:endParaRPr lang="en-US" altLang="en-US" sz="2000" b="1" dirty="0">
              <a:solidFill>
                <a:srgbClr val="002060"/>
              </a:solidFill>
            </a:endParaRPr>
          </a:p>
          <a:p>
            <a:pPr algn="ctr" rtl="1" eaLnBrk="1" hangingPunct="1">
              <a:spcBef>
                <a:spcPct val="0"/>
              </a:spcBef>
              <a:buClrTx/>
              <a:buFontTx/>
              <a:buNone/>
            </a:pPr>
            <a:r>
              <a:rPr lang="en-US" altLang="en-US" sz="2400" b="1" dirty="0">
                <a:solidFill>
                  <a:srgbClr val="002060"/>
                </a:solidFill>
                <a:latin typeface="Gill Sans MT" panose="020B0502020104020203" pitchFamily="34" charset="0"/>
              </a:rPr>
              <a:t>What are some ways to reduce pain when giving an injection?</a:t>
            </a:r>
          </a:p>
          <a:p>
            <a:pPr rtl="1" eaLnBrk="1" hangingPunct="1">
              <a:spcBef>
                <a:spcPct val="0"/>
              </a:spcBef>
              <a:buClrTx/>
              <a:buFontTx/>
              <a:buNone/>
            </a:pPr>
            <a:endParaRPr lang="en-US" altLang="en-US" sz="2000" b="1" dirty="0">
              <a:solidFill>
                <a:srgbClr val="002060"/>
              </a:solidFill>
            </a:endParaRP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Gill Sans MT" panose="020B0502020104020203" pitchFamily="34" charset="0"/>
              </a:rPr>
              <a:t>What</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do in </a:t>
            </a:r>
            <a:r>
              <a:rPr lang="fr-FR" sz="3500" b="1" dirty="0" err="1">
                <a:solidFill>
                  <a:srgbClr val="000066"/>
                </a:solidFill>
                <a:latin typeface="Gill Sans MT" panose="020B0502020104020203" pitchFamily="34" charset="0"/>
              </a:rPr>
              <a:t>this</a:t>
            </a:r>
            <a:r>
              <a:rPr lang="fr-FR" sz="3500" b="1" dirty="0">
                <a:solidFill>
                  <a:srgbClr val="000066"/>
                </a:solidFill>
                <a:latin typeface="Gill Sans MT" panose="020B0502020104020203" pitchFamily="34" charset="0"/>
              </a:rPr>
              <a:t> scenario?</a:t>
            </a:r>
          </a:p>
        </p:txBody>
      </p:sp>
      <p:pic>
        <p:nvPicPr>
          <p:cNvPr id="18436"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ea typeface="Arial" charset="0"/>
              </a:rPr>
              <a:t>Learning objectives</a:t>
            </a:r>
          </a:p>
        </p:txBody>
      </p:sp>
      <p:sp>
        <p:nvSpPr>
          <p:cNvPr id="4099" name="Rectangle 14"/>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altLang="en-US" dirty="0">
                <a:latin typeface="Gill Sans MT" panose="020B0502020104020203" pitchFamily="34" charset="0"/>
              </a:rPr>
              <a:t>At the end of the module, the participant will be able to:</a:t>
            </a:r>
          </a:p>
          <a:p>
            <a:pPr lvl="1"/>
            <a:r>
              <a:rPr lang="en-US" altLang="en-US" dirty="0">
                <a:latin typeface="Gill Sans MT" panose="020B0502020104020203" pitchFamily="34" charset="0"/>
                <a:ea typeface="MS PGothic" pitchFamily="34" charset="-128"/>
              </a:rPr>
              <a:t>Identify the necessary steps to assure good vaccine quality</a:t>
            </a:r>
          </a:p>
          <a:p>
            <a:pPr lvl="1"/>
            <a:r>
              <a:rPr lang="en-US" altLang="en-US" dirty="0">
                <a:latin typeface="Gill Sans MT" panose="020B0502020104020203" pitchFamily="34" charset="0"/>
                <a:ea typeface="MS PGothic" pitchFamily="34" charset="-128"/>
              </a:rPr>
              <a:t>Describe the method to administer the vaccine</a:t>
            </a:r>
            <a:endParaRPr lang="en-GB" altLang="en-US" dirty="0">
              <a:latin typeface="Gill Sans MT" panose="020B0502020104020203" pitchFamily="34" charset="0"/>
              <a:ea typeface="MS PGothic" pitchFamily="34" charset="-128"/>
            </a:endParaRPr>
          </a:p>
          <a:p>
            <a:r>
              <a:rPr lang="en-GB" altLang="en-US" dirty="0">
                <a:latin typeface="Gill Sans MT" panose="020B0502020104020203" pitchFamily="34" charset="0"/>
              </a:rPr>
              <a:t>Duration</a:t>
            </a:r>
          </a:p>
          <a:p>
            <a:pPr lvl="1"/>
            <a:r>
              <a:rPr lang="en-GB" altLang="en-US" dirty="0">
                <a:latin typeface="Gill Sans MT" panose="020B0502020104020203" pitchFamily="34" charset="0"/>
                <a:ea typeface="MS PGothic" pitchFamily="34" charset="-128"/>
              </a:rPr>
              <a:t>30 minutes</a:t>
            </a:r>
            <a:endParaRPr lang="en-GB" altLang="ja-JP" dirty="0">
              <a:latin typeface="Gill Sans MT" panose="020B0502020104020203" pitchFamily="34" charset="0"/>
              <a:ea typeface="MS PGothic" pitchFamily="34" charset="-128"/>
            </a:endParaRPr>
          </a:p>
          <a:p>
            <a:pPr lvl="1"/>
            <a:endParaRPr lang="fr-FR" altLang="en-US" dirty="0">
              <a:latin typeface="Gill Sans MT" panose="020B0502020104020203" pitchFamily="34" charset="0"/>
              <a:ea typeface="MS PGothic" pitchFamily="34" charset="-128"/>
            </a:endParaRPr>
          </a:p>
        </p:txBody>
      </p:sp>
      <p:pic>
        <p:nvPicPr>
          <p:cNvPr id="4100" name="Picture 6" descr="C:\Users\sfellache\Desktop\ammp\sandcl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à coins arrondis 3"/>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dirty="0">
                <a:solidFill>
                  <a:srgbClr val="002060"/>
                </a:solidFill>
                <a:latin typeface="Gill Sans MT" panose="020B0502020104020203" pitchFamily="34" charset="0"/>
              </a:rPr>
              <a:t>The child is 14 weeks old.  </a:t>
            </a:r>
          </a:p>
          <a:p>
            <a:pPr algn="ctr" rtl="1" eaLnBrk="1" hangingPunct="1">
              <a:spcBef>
                <a:spcPct val="0"/>
              </a:spcBef>
              <a:buClrTx/>
              <a:buFontTx/>
              <a:buNone/>
            </a:pPr>
            <a:r>
              <a:rPr lang="en-US" altLang="en-US" sz="2000" b="1" dirty="0">
                <a:solidFill>
                  <a:srgbClr val="002060"/>
                </a:solidFill>
                <a:latin typeface="Gill Sans MT" panose="020B0502020104020203" pitchFamily="34" charset="0"/>
              </a:rPr>
              <a:t>You give him/her OPV, Rota, IPV1, PCV and </a:t>
            </a:r>
            <a:r>
              <a:rPr lang="fr-FR" altLang="en-US" sz="2000" b="1" dirty="0">
                <a:latin typeface="Gill Sans MT" panose="020B0502020104020203" pitchFamily="34" charset="0"/>
              </a:rPr>
              <a:t>pentavalent</a:t>
            </a:r>
            <a:r>
              <a:rPr lang="fr-FR" altLang="en-US" sz="2000" dirty="0">
                <a:latin typeface="Gill Sans MT" panose="020B0502020104020203" pitchFamily="34" charset="0"/>
              </a:rPr>
              <a:t> </a:t>
            </a:r>
            <a:r>
              <a:rPr lang="en-US" altLang="en-US" sz="2000" b="1" dirty="0">
                <a:latin typeface="Gill Sans MT" panose="020B0502020104020203" pitchFamily="34" charset="0"/>
              </a:rPr>
              <a:t>vaccines.</a:t>
            </a:r>
          </a:p>
          <a:p>
            <a:pPr algn="ctr" rtl="1" eaLnBrk="1" hangingPunct="1">
              <a:spcBef>
                <a:spcPct val="0"/>
              </a:spcBef>
              <a:buClrTx/>
              <a:buFontTx/>
              <a:buNone/>
            </a:pPr>
            <a:endParaRPr lang="en-US" altLang="en-US" sz="2000" b="1" dirty="0">
              <a:solidFill>
                <a:srgbClr val="002060"/>
              </a:solidFill>
              <a:latin typeface="Gill Sans MT" panose="020B0502020104020203" pitchFamily="34" charset="0"/>
            </a:endParaRPr>
          </a:p>
          <a:p>
            <a:pPr algn="ctr" rtl="1" eaLnBrk="1" hangingPunct="1">
              <a:spcBef>
                <a:spcPct val="0"/>
              </a:spcBef>
              <a:buClrTx/>
              <a:buFontTx/>
              <a:buNone/>
            </a:pPr>
            <a:r>
              <a:rPr lang="en-US" altLang="en-US" sz="2000" b="1" dirty="0">
                <a:solidFill>
                  <a:srgbClr val="002060"/>
                </a:solidFill>
                <a:latin typeface="Gill Sans MT" panose="020B0502020104020203" pitchFamily="34" charset="0"/>
              </a:rPr>
              <a:t>In which order should you give the vaccines?</a:t>
            </a:r>
            <a:endParaRPr lang="fr-FR" altLang="en-US" sz="2000" b="1" dirty="0">
              <a:solidFill>
                <a:srgbClr val="002060"/>
              </a:solidFill>
              <a:latin typeface="Gill Sans MT" panose="020B0502020104020203" pitchFamily="34" charset="0"/>
            </a:endParaRPr>
          </a:p>
        </p:txBody>
      </p:sp>
      <p:sp>
        <p:nvSpPr>
          <p:cNvPr id="15363"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Gill Sans MT" panose="020B0502020104020203" pitchFamily="34" charset="0"/>
              </a:rPr>
              <a:t>What</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do in </a:t>
            </a:r>
            <a:r>
              <a:rPr lang="fr-FR" sz="3500" b="1" dirty="0" err="1">
                <a:solidFill>
                  <a:srgbClr val="000066"/>
                </a:solidFill>
                <a:latin typeface="Gill Sans MT" panose="020B0502020104020203" pitchFamily="34" charset="0"/>
              </a:rPr>
              <a:t>this</a:t>
            </a:r>
            <a:r>
              <a:rPr lang="fr-FR" sz="3500" b="1" dirty="0">
                <a:solidFill>
                  <a:srgbClr val="000066"/>
                </a:solidFill>
                <a:latin typeface="Gill Sans MT" panose="020B0502020104020203" pitchFamily="34" charset="0"/>
              </a:rPr>
              <a:t> scenario?</a:t>
            </a:r>
          </a:p>
        </p:txBody>
      </p:sp>
      <p:pic>
        <p:nvPicPr>
          <p:cNvPr id="20484"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altLang="en-US" sz="3600" dirty="0"/>
              <a:t>Key messages</a:t>
            </a:r>
            <a:endParaRPr lang="en-GB" altLang="en-US" dirty="0"/>
          </a:p>
        </p:txBody>
      </p:sp>
      <p:pic>
        <p:nvPicPr>
          <p:cNvPr id="22531" name="Picture 7" descr="C:\Users\sfellache\Desktop\ammp\docto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30769"/>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14"/>
          <p:cNvSpPr>
            <a:spLocks noChangeArrowheads="1"/>
          </p:cNvSpPr>
          <p:nvPr/>
        </p:nvSpPr>
        <p:spPr bwMode="auto">
          <a:xfrm>
            <a:off x="395288" y="1412776"/>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altLang="zh-CN" sz="2400" dirty="0">
                <a:latin typeface="Gill Sans MT" panose="020B0502020104020203" pitchFamily="34" charset="0"/>
                <a:ea typeface="SimSun" pitchFamily="2" charset="-122"/>
              </a:rPr>
              <a:t>Check and interpret VVM and expiration date on the vaccine vial before giving the vaccine</a:t>
            </a:r>
          </a:p>
          <a:p>
            <a:pPr>
              <a:spcBef>
                <a:spcPts val="1200"/>
              </a:spcBef>
            </a:pPr>
            <a:r>
              <a:rPr lang="en-US" altLang="zh-CN" sz="2400" dirty="0">
                <a:latin typeface="Gill Sans MT" panose="020B0502020104020203" pitchFamily="34" charset="0"/>
                <a:ea typeface="SimSun" pitchFamily="2" charset="-122"/>
              </a:rPr>
              <a:t>IPV is prepared and administered similarly to other intramuscular injections</a:t>
            </a:r>
          </a:p>
          <a:p>
            <a:pPr lvl="1">
              <a:spcBef>
                <a:spcPts val="0"/>
              </a:spcBef>
            </a:pPr>
            <a:r>
              <a:rPr lang="en-US" altLang="zh-CN" sz="2400" dirty="0">
                <a:latin typeface="Gill Sans MT" panose="020B0502020104020203" pitchFamily="34" charset="0"/>
                <a:ea typeface="SimSun" pitchFamily="2" charset="-122"/>
              </a:rPr>
              <a:t>Prepare and dispose of IPV as you do other injectable vaccines </a:t>
            </a:r>
          </a:p>
          <a:p>
            <a:pPr>
              <a:spcBef>
                <a:spcPts val="1200"/>
              </a:spcBef>
            </a:pPr>
            <a:r>
              <a:rPr lang="en-US" altLang="zh-CN" sz="2400" dirty="0">
                <a:latin typeface="Gill Sans MT" panose="020B0502020104020203" pitchFamily="34" charset="0"/>
                <a:ea typeface="SimSun" pitchFamily="2" charset="-122"/>
              </a:rPr>
              <a:t>Have the caregiver comfortably hold the child upright while inserting the needle into the thigh muscle at a 90⁰ angle</a:t>
            </a:r>
          </a:p>
          <a:p>
            <a:pPr>
              <a:spcBef>
                <a:spcPts val="1200"/>
              </a:spcBef>
            </a:pPr>
            <a:r>
              <a:rPr lang="en-US" sz="2400" dirty="0">
                <a:latin typeface="Gill Sans MT" panose="020B0502020104020203" pitchFamily="34" charset="0"/>
              </a:rPr>
              <a:t>No aspiration should be done during intramuscular injections, as this may increase pain due to longer contact time and lateral movement of the needle</a:t>
            </a:r>
          </a:p>
        </p:txBody>
      </p:sp>
    </p:spTree>
    <p:extLst>
      <p:ext uri="{BB962C8B-B14F-4D97-AF65-F5344CB8AC3E}">
        <p14:creationId xmlns:p14="http://schemas.microsoft.com/office/powerpoint/2010/main" val="3671103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altLang="en-US" sz="3600" dirty="0"/>
              <a:t>Key messages</a:t>
            </a:r>
            <a:endParaRPr lang="en-GB" altLang="en-US" dirty="0"/>
          </a:p>
        </p:txBody>
      </p:sp>
      <p:pic>
        <p:nvPicPr>
          <p:cNvPr id="22531" name="Picture 7" descr="C:\Users\sfellache\Desktop\ammp\docto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30769"/>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14"/>
          <p:cNvSpPr>
            <a:spLocks noChangeArrowheads="1"/>
          </p:cNvSpPr>
          <p:nvPr/>
        </p:nvSpPr>
        <p:spPr bwMode="auto">
          <a:xfrm>
            <a:off x="395288" y="1412776"/>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200"/>
              </a:spcBef>
            </a:pPr>
            <a:r>
              <a:rPr lang="en-US" sz="2400" dirty="0">
                <a:latin typeface="Gill Sans MT" panose="020B0502020104020203" pitchFamily="34" charset="0"/>
              </a:rPr>
              <a:t>When multiple vaccines are injected sequentially in the same session they should be administered in order of increasing painfulness</a:t>
            </a:r>
            <a:endParaRPr lang="en-US" altLang="zh-CN" sz="2400" dirty="0">
              <a:latin typeface="Gill Sans MT" panose="020B0502020104020203" pitchFamily="34" charset="0"/>
              <a:ea typeface="SimSun" pitchFamily="2" charset="-122"/>
            </a:endParaRPr>
          </a:p>
          <a:p>
            <a:pPr>
              <a:spcBef>
                <a:spcPts val="1200"/>
              </a:spcBef>
            </a:pPr>
            <a:r>
              <a:rPr lang="en-US" altLang="zh-CN" sz="2400" dirty="0">
                <a:latin typeface="Gill Sans MT" panose="020B0502020104020203" pitchFamily="34" charset="0"/>
                <a:ea typeface="SimSun" pitchFamily="2" charset="-122"/>
              </a:rPr>
              <a:t>For IPV1, give OPV first, then administer other injectable vaccines: IPV1 and PCV in one thigh at least 2.5 cm apart and Pentavalent in the other thigh</a:t>
            </a:r>
          </a:p>
          <a:p>
            <a:pPr>
              <a:spcBef>
                <a:spcPts val="1200"/>
              </a:spcBef>
            </a:pPr>
            <a:r>
              <a:rPr lang="en-US" altLang="zh-CN" sz="2400" dirty="0">
                <a:latin typeface="Gill Sans MT" panose="020B0502020104020203" pitchFamily="34" charset="0"/>
                <a:ea typeface="SimSun" pitchFamily="2" charset="-122"/>
              </a:rPr>
              <a:t>For IPV2, i</a:t>
            </a:r>
            <a:r>
              <a:rPr lang="en-US" sz="2400" dirty="0">
                <a:latin typeface="Gill Sans MT" panose="020B0502020104020203" pitchFamily="34" charset="0"/>
              </a:rPr>
              <a:t>n the absence of specified grading of painfulness, health-care professionals are encouraged to use their practical experience on the painfulness of specific vaccines to determine accordingly the best sequencing of the injection</a:t>
            </a:r>
            <a:endParaRPr lang="en-US" altLang="en-US" sz="2400" dirty="0">
              <a:latin typeface="Gill Sans MT" panose="020B0502020104020203" pitchFamily="34" charset="0"/>
            </a:endParaRPr>
          </a:p>
          <a:p>
            <a:pPr>
              <a:spcBef>
                <a:spcPts val="1200"/>
              </a:spcBef>
            </a:pPr>
            <a:endParaRPr lang="en-US" altLang="zh-CN" sz="2400" dirty="0">
              <a:latin typeface="Gill Sans MT" panose="020B0502020104020203" pitchFamily="34" charset="0"/>
              <a:ea typeface="SimSun" pitchFamily="2" charset="-122"/>
            </a:endParaRPr>
          </a:p>
        </p:txBody>
      </p:sp>
    </p:spTree>
    <p:extLst>
      <p:ext uri="{BB962C8B-B14F-4D97-AF65-F5344CB8AC3E}">
        <p14:creationId xmlns:p14="http://schemas.microsoft.com/office/powerpoint/2010/main" val="2696016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doctor_goodb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p:cNvSpPr>
            <a:spLocks noGrp="1"/>
          </p:cNvSpPr>
          <p:nvPr>
            <p:ph type="title"/>
          </p:nvPr>
        </p:nvSpPr>
        <p:spPr/>
        <p:txBody>
          <a:bodyPr/>
          <a:lstStyle/>
          <a:p>
            <a:pPr>
              <a:defRPr/>
            </a:pPr>
            <a:r>
              <a:rPr lang="fr-FR" sz="3600" dirty="0"/>
              <a:t>End of module</a:t>
            </a:r>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br>
              <a:rPr lang="en-US" altLang="en-US" sz="1400" b="1" dirty="0">
                <a:solidFill>
                  <a:srgbClr val="000066"/>
                </a:solidFill>
                <a:latin typeface="Arial" pitchFamily="34" charset="0"/>
              </a:rPr>
            </a:br>
            <a:r>
              <a:rPr lang="en-US" altLang="en-US" sz="2400" b="1" dirty="0">
                <a:solidFill>
                  <a:srgbClr val="000066"/>
                </a:solidFill>
                <a:latin typeface="Gill Sans MT" panose="020B0502020104020203" pitchFamily="34" charset="0"/>
              </a:rPr>
              <a:t>Thank you</a:t>
            </a:r>
          </a:p>
          <a:p>
            <a:pPr algn="ctr" rtl="1" eaLnBrk="1" hangingPunct="1">
              <a:defRPr/>
            </a:pPr>
            <a:r>
              <a:rPr lang="en-US" altLang="en-US" sz="2400" b="1" dirty="0">
                <a:solidFill>
                  <a:srgbClr val="000066"/>
                </a:solidFill>
                <a:latin typeface="Gill Sans MT" panose="020B0502020104020203" pitchFamily="34" charset="0"/>
              </a:rPr>
              <a:t>for your attention! </a:t>
            </a:r>
            <a:br>
              <a:rPr lang="en-US" altLang="en-US" sz="2400" b="1" dirty="0">
                <a:solidFill>
                  <a:srgbClr val="000066"/>
                </a:solidFill>
                <a:latin typeface="Arial" pitchFamily="34" charset="0"/>
              </a:rPr>
            </a:br>
            <a:br>
              <a:rPr lang="en-US" altLang="en-US" sz="2400" b="1" dirty="0">
                <a:solidFill>
                  <a:srgbClr val="000066"/>
                </a:solidFill>
                <a:latin typeface="Arial" pitchFamily="34" charset="0"/>
              </a:rPr>
            </a:br>
            <a:endParaRPr lang="en-US" altLang="en-US" sz="24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r>
              <a:rPr lang="fr-FR" altLang="en-US" sz="2000" b="1" dirty="0">
                <a:solidFill>
                  <a:srgbClr val="000066"/>
                </a:solidFill>
                <a:latin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p:cNvGrpSpPr>
            <a:grpSpLocks/>
          </p:cNvGrpSpPr>
          <p:nvPr/>
        </p:nvGrpSpPr>
        <p:grpSpPr bwMode="auto">
          <a:xfrm>
            <a:off x="539750" y="1338263"/>
            <a:ext cx="4679950" cy="1081087"/>
            <a:chOff x="340" y="843"/>
            <a:chExt cx="2948" cy="681"/>
          </a:xfrm>
        </p:grpSpPr>
        <p:sp>
          <p:nvSpPr>
            <p:cNvPr id="4" name="Rectangle à coins arrondis 3"/>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 </a:t>
              </a:r>
              <a:r>
                <a:rPr lang="en-US" altLang="en-US" sz="2000" b="1" dirty="0">
                  <a:solidFill>
                    <a:srgbClr val="000066"/>
                  </a:solidFill>
                  <a:latin typeface="Gill Sans MT" panose="020B0502020104020203" pitchFamily="34" charset="0"/>
                </a:rPr>
                <a:t>How do I check vaccine quality? </a:t>
              </a:r>
              <a:endParaRPr lang="fr-FR" altLang="en-US" sz="2000" b="1" dirty="0">
                <a:solidFill>
                  <a:srgbClr val="000066"/>
                </a:solidFill>
                <a:latin typeface="Gill Sans MT" panose="020B0502020104020203" pitchFamily="34" charset="0"/>
              </a:endParaRPr>
            </a:p>
          </p:txBody>
        </p:sp>
        <p:sp>
          <p:nvSpPr>
            <p:cNvPr id="8" name="Ellipse 7"/>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dirty="0">
                  <a:solidFill>
                    <a:srgbClr val="FFFFFF"/>
                  </a:solidFill>
                  <a:latin typeface="Gill Sans MT" panose="020B0502020104020203" pitchFamily="34" charset="0"/>
                  <a:ea typeface="+mn-ea"/>
                </a:rPr>
                <a:t>1</a:t>
              </a:r>
            </a:p>
          </p:txBody>
        </p:sp>
      </p:grpSp>
      <p:grpSp>
        <p:nvGrpSpPr>
          <p:cNvPr id="5" name="Group 14"/>
          <p:cNvGrpSpPr>
            <a:grpSpLocks/>
          </p:cNvGrpSpPr>
          <p:nvPr/>
        </p:nvGrpSpPr>
        <p:grpSpPr bwMode="auto">
          <a:xfrm>
            <a:off x="538163" y="2490788"/>
            <a:ext cx="4681537" cy="1081087"/>
            <a:chOff x="339" y="1569"/>
            <a:chExt cx="2949" cy="681"/>
          </a:xfrm>
        </p:grpSpPr>
        <p:sp>
          <p:nvSpPr>
            <p:cNvPr id="6" name="Rectangle à coins arrondis 5"/>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How do I </a:t>
              </a:r>
              <a:r>
                <a:rPr lang="fr-FR" altLang="en-US" sz="2000" b="1" dirty="0" err="1">
                  <a:solidFill>
                    <a:srgbClr val="000066"/>
                  </a:solidFill>
                  <a:latin typeface="Gill Sans MT" panose="020B0502020104020203" pitchFamily="34" charset="0"/>
                </a:rPr>
                <a:t>prepare</a:t>
              </a:r>
              <a:r>
                <a:rPr lang="fr-FR" altLang="en-US" sz="2000" b="1" dirty="0">
                  <a:solidFill>
                    <a:srgbClr val="000066"/>
                  </a:solidFill>
                  <a:latin typeface="Gill Sans MT" panose="020B0502020104020203" pitchFamily="34" charset="0"/>
                </a:rPr>
                <a:t> for vaccination</a:t>
              </a:r>
              <a:r>
                <a:rPr lang="en-GB" altLang="en-US" sz="2000" b="1" dirty="0">
                  <a:solidFill>
                    <a:srgbClr val="000066"/>
                  </a:solidFill>
                  <a:latin typeface="Gill Sans MT" panose="020B0502020104020203" pitchFamily="34" charset="0"/>
                </a:rPr>
                <a:t>?</a:t>
              </a:r>
              <a:endParaRPr lang="fr-FR" altLang="en-US" sz="2000" b="1" dirty="0">
                <a:solidFill>
                  <a:srgbClr val="000066"/>
                </a:solidFill>
                <a:latin typeface="Gill Sans MT" panose="020B0502020104020203" pitchFamily="34" charset="0"/>
              </a:endParaRPr>
            </a:p>
          </p:txBody>
        </p:sp>
        <p:sp>
          <p:nvSpPr>
            <p:cNvPr id="9" name="Ellipse 8"/>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dirty="0">
                  <a:solidFill>
                    <a:srgbClr val="FFFFFF"/>
                  </a:solidFill>
                  <a:latin typeface="Gill Sans MT" panose="020B0502020104020203" pitchFamily="34" charset="0"/>
                  <a:ea typeface="+mn-ea"/>
                </a:rPr>
                <a:t>2</a:t>
              </a:r>
            </a:p>
          </p:txBody>
        </p:sp>
      </p:grpSp>
      <p:grpSp>
        <p:nvGrpSpPr>
          <p:cNvPr id="7" name="Group 16"/>
          <p:cNvGrpSpPr>
            <a:grpSpLocks/>
          </p:cNvGrpSpPr>
          <p:nvPr/>
        </p:nvGrpSpPr>
        <p:grpSpPr bwMode="auto">
          <a:xfrm>
            <a:off x="612775" y="4797152"/>
            <a:ext cx="4606925" cy="1079500"/>
            <a:chOff x="386" y="3021"/>
            <a:chExt cx="2902" cy="680"/>
          </a:xfrm>
        </p:grpSpPr>
        <p:sp>
          <p:nvSpPr>
            <p:cNvPr id="5130" name="Rectangle à coins arrondis 6"/>
            <p:cNvSpPr>
              <a:spLocks noChangeArrowheads="1"/>
            </p:cNvSpPr>
            <p:nvPr/>
          </p:nvSpPr>
          <p:spPr bwMode="auto">
            <a:xfrm>
              <a:off x="612" y="3022"/>
              <a:ext cx="2676" cy="679"/>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dirty="0">
                  <a:latin typeface="Gill Sans MT" panose="020B0502020104020203" pitchFamily="34" charset="0"/>
                </a:rPr>
                <a:t>How do I administer IPV at the same time as other routine immunizations?</a:t>
              </a:r>
            </a:p>
          </p:txBody>
        </p:sp>
        <p:sp>
          <p:nvSpPr>
            <p:cNvPr id="10" name="Ellipse 9"/>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a:solidFill>
                    <a:srgbClr val="FFFFFF"/>
                  </a:solidFill>
                  <a:latin typeface="Gill Sans MT" panose="020B0502020104020203" pitchFamily="34" charset="0"/>
                  <a:ea typeface="+mn-ea"/>
                </a:rPr>
                <a:t>4</a:t>
              </a:r>
            </a:p>
          </p:txBody>
        </p:sp>
      </p:grpSp>
      <p:sp>
        <p:nvSpPr>
          <p:cNvPr id="5126" name="ZoneTexte 15"/>
          <p:cNvSpPr txBox="1">
            <a:spLocks noChangeArrowheads="1"/>
          </p:cNvSpPr>
          <p:nvPr/>
        </p:nvSpPr>
        <p:spPr bwMode="auto">
          <a:xfrm>
            <a:off x="0" y="333375"/>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GB" altLang="en-US" sz="3600" b="1" dirty="0">
                <a:latin typeface="Gill Sans MT" panose="020B0502020104020203" pitchFamily="34" charset="0"/>
              </a:rPr>
              <a:t>Key issues </a:t>
            </a:r>
          </a:p>
        </p:txBody>
      </p:sp>
      <p:grpSp>
        <p:nvGrpSpPr>
          <p:cNvPr id="11" name="Group 15"/>
          <p:cNvGrpSpPr>
            <a:grpSpLocks/>
          </p:cNvGrpSpPr>
          <p:nvPr/>
        </p:nvGrpSpPr>
        <p:grpSpPr bwMode="auto">
          <a:xfrm>
            <a:off x="612775" y="3643313"/>
            <a:ext cx="4606925" cy="1009650"/>
            <a:chOff x="386" y="2295"/>
            <a:chExt cx="2902" cy="636"/>
          </a:xfrm>
        </p:grpSpPr>
        <p:sp>
          <p:nvSpPr>
            <p:cNvPr id="5128" name="Rectangle à coins arrondis 6"/>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dirty="0">
                  <a:latin typeface="Gill Sans MT" panose="020B0502020104020203" pitchFamily="34" charset="0"/>
                </a:rPr>
                <a:t>How do I administer the vaccine?</a:t>
              </a:r>
            </a:p>
          </p:txBody>
        </p:sp>
        <p:sp>
          <p:nvSpPr>
            <p:cNvPr id="3" name="Ellipse 9"/>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0"/>
          <p:cNvSpPr>
            <a:spLocks noChangeArrowheads="1"/>
          </p:cNvSpPr>
          <p:nvPr/>
        </p:nvSpPr>
        <p:spPr bwMode="auto">
          <a:xfrm>
            <a:off x="323529" y="1340768"/>
            <a:ext cx="626469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600"/>
              </a:spcBef>
            </a:pPr>
            <a:r>
              <a:rPr lang="en-US" altLang="en-US" sz="2400" dirty="0">
                <a:latin typeface="Gill Sans MT" panose="020B0502020104020203" pitchFamily="34" charset="0"/>
              </a:rPr>
              <a:t>IPV loses potency when </a:t>
            </a:r>
            <a:r>
              <a:rPr lang="en-US" altLang="en-US" sz="2400" b="1" dirty="0">
                <a:latin typeface="Gill Sans MT" panose="020B0502020104020203" pitchFamily="34" charset="0"/>
              </a:rPr>
              <a:t>exposed to </a:t>
            </a:r>
            <a:r>
              <a:rPr lang="en-US" altLang="en-US" sz="2400" b="1" u="sng" dirty="0">
                <a:latin typeface="Gill Sans MT" panose="020B0502020104020203" pitchFamily="34" charset="0"/>
              </a:rPr>
              <a:t>heat</a:t>
            </a:r>
            <a:r>
              <a:rPr lang="en-US" altLang="en-US" sz="2400" b="1" dirty="0">
                <a:latin typeface="Gill Sans MT" panose="020B0502020104020203" pitchFamily="34" charset="0"/>
              </a:rPr>
              <a:t> </a:t>
            </a:r>
            <a:r>
              <a:rPr lang="en-US" altLang="en-US" sz="2400" dirty="0">
                <a:latin typeface="Gill Sans MT" panose="020B0502020104020203" pitchFamily="34" charset="0"/>
              </a:rPr>
              <a:t>or </a:t>
            </a:r>
            <a:r>
              <a:rPr lang="en-US" altLang="en-US" sz="2400" b="1" dirty="0">
                <a:latin typeface="Gill Sans MT" panose="020B0502020104020203" pitchFamily="34" charset="0"/>
              </a:rPr>
              <a:t>when </a:t>
            </a:r>
            <a:r>
              <a:rPr lang="en-US" altLang="en-US" sz="2400" b="1" u="sng" dirty="0">
                <a:latin typeface="Gill Sans MT" panose="020B0502020104020203" pitchFamily="34" charset="0"/>
              </a:rPr>
              <a:t>frozen</a:t>
            </a:r>
          </a:p>
          <a:p>
            <a:pPr lvl="1">
              <a:spcBef>
                <a:spcPts val="600"/>
              </a:spcBef>
            </a:pPr>
            <a:r>
              <a:rPr lang="en-US" altLang="en-US" sz="2000" dirty="0">
                <a:latin typeface="Gill Sans MT" panose="020B0502020104020203" pitchFamily="34" charset="0"/>
              </a:rPr>
              <a:t>Store at +2°C to +8°C</a:t>
            </a:r>
          </a:p>
          <a:p>
            <a:pPr>
              <a:spcBef>
                <a:spcPts val="600"/>
              </a:spcBef>
            </a:pPr>
            <a:r>
              <a:rPr lang="en-US" altLang="en-US" sz="2400" dirty="0">
                <a:latin typeface="Gill Sans MT" panose="020B0502020104020203" pitchFamily="34" charset="0"/>
              </a:rPr>
              <a:t>IPV is </a:t>
            </a:r>
            <a:r>
              <a:rPr lang="en-US" altLang="en-US" sz="2400" b="1" dirty="0">
                <a:latin typeface="Gill Sans MT" panose="020B0502020104020203" pitchFamily="34" charset="0"/>
              </a:rPr>
              <a:t>freeze sensitive</a:t>
            </a:r>
          </a:p>
          <a:p>
            <a:pPr lvl="1">
              <a:spcBef>
                <a:spcPts val="600"/>
              </a:spcBef>
            </a:pPr>
            <a:r>
              <a:rPr lang="en-US" altLang="en-US" sz="2000" b="1" dirty="0">
                <a:latin typeface="Gill Sans MT" panose="020B0502020104020203" pitchFamily="34" charset="0"/>
              </a:rPr>
              <a:t>Unlike OPV</a:t>
            </a:r>
            <a:r>
              <a:rPr lang="en-US" altLang="en-US" sz="2000" dirty="0">
                <a:latin typeface="Gill Sans MT" panose="020B0502020104020203" pitchFamily="34" charset="0"/>
              </a:rPr>
              <a:t>, which can be frozen</a:t>
            </a:r>
          </a:p>
          <a:p>
            <a:pPr lvl="1">
              <a:spcBef>
                <a:spcPts val="600"/>
              </a:spcBef>
            </a:pPr>
            <a:r>
              <a:rPr lang="en-US" altLang="en-US" sz="2000" dirty="0">
                <a:latin typeface="Gill Sans MT" panose="020B0502020104020203" pitchFamily="34" charset="0"/>
              </a:rPr>
              <a:t>The “shake test” is ineffective in determining whether IPV has been frozen</a:t>
            </a:r>
          </a:p>
          <a:p>
            <a:pPr lvl="1">
              <a:spcBef>
                <a:spcPts val="600"/>
              </a:spcBef>
            </a:pPr>
            <a:r>
              <a:rPr lang="en-US" altLang="en-US" sz="2000" dirty="0">
                <a:latin typeface="Gill Sans MT" panose="020B0502020104020203" pitchFamily="34" charset="0"/>
              </a:rPr>
              <a:t>If you suspect that </a:t>
            </a:r>
            <a:r>
              <a:rPr lang="en-US" altLang="en-US" sz="2000" b="1" dirty="0">
                <a:latin typeface="Gill Sans MT" panose="020B0502020104020203" pitchFamily="34" charset="0"/>
              </a:rPr>
              <a:t>IPV may have been frozen, the vial must be discarded</a:t>
            </a:r>
          </a:p>
          <a:p>
            <a:pPr>
              <a:spcBef>
                <a:spcPts val="600"/>
              </a:spcBef>
            </a:pPr>
            <a:r>
              <a:rPr lang="en-US" altLang="en-US" sz="2400" dirty="0">
                <a:latin typeface="Gill Sans MT" panose="020B0502020104020203" pitchFamily="34" charset="0"/>
              </a:rPr>
              <a:t>Do not use if vaccine has a cloudy appearance</a:t>
            </a:r>
          </a:p>
          <a:p>
            <a:pPr>
              <a:spcBef>
                <a:spcPts val="600"/>
              </a:spcBef>
            </a:pPr>
            <a:r>
              <a:rPr lang="en-US" altLang="en-US" sz="2400" dirty="0">
                <a:latin typeface="Gill Sans MT" panose="020B0502020104020203" pitchFamily="34" charset="0"/>
              </a:rPr>
              <a:t>Check the </a:t>
            </a:r>
            <a:r>
              <a:rPr lang="en-US" altLang="en-US" sz="2400" b="1" dirty="0">
                <a:latin typeface="Gill Sans MT" panose="020B0502020104020203" pitchFamily="34" charset="0"/>
              </a:rPr>
              <a:t>VVM</a:t>
            </a:r>
            <a:r>
              <a:rPr lang="en-US" altLang="en-US" sz="2400" dirty="0">
                <a:latin typeface="Gill Sans MT" panose="020B0502020104020203" pitchFamily="34" charset="0"/>
              </a:rPr>
              <a:t> and the </a:t>
            </a:r>
            <a:r>
              <a:rPr lang="en-US" altLang="en-US" sz="2400" b="1" dirty="0">
                <a:latin typeface="Gill Sans MT" panose="020B0502020104020203" pitchFamily="34" charset="0"/>
              </a:rPr>
              <a:t>expiration date </a:t>
            </a:r>
            <a:r>
              <a:rPr lang="en-US" altLang="en-US" sz="2400" dirty="0">
                <a:latin typeface="Gill Sans MT" panose="020B0502020104020203" pitchFamily="34" charset="0"/>
              </a:rPr>
              <a:t>(see next 2 slides)</a:t>
            </a:r>
          </a:p>
        </p:txBody>
      </p:sp>
      <p:sp>
        <p:nvSpPr>
          <p:cNvPr id="8" name="Rectangle 2"/>
          <p:cNvSpPr txBox="1">
            <a:spLocks noChangeArrowheads="1"/>
          </p:cNvSpPr>
          <p:nvPr/>
        </p:nvSpPr>
        <p:spPr bwMode="auto">
          <a:xfrm>
            <a:off x="0" y="0"/>
            <a:ext cx="8748464"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12813" eaLnBrk="0" hangingPunct="0">
              <a:defRPr/>
            </a:pPr>
            <a:r>
              <a:rPr lang="en-US" sz="3500" b="1" kern="0" dirty="0">
                <a:solidFill>
                  <a:srgbClr val="002060"/>
                </a:solidFill>
                <a:latin typeface="+mj-lt"/>
                <a:ea typeface="+mj-ea"/>
                <a:cs typeface="+mj-cs"/>
              </a:rPr>
              <a:t>IPV is heat and freeze sensitive</a:t>
            </a: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2679" y="1992610"/>
            <a:ext cx="885825" cy="287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300192" y="4017438"/>
            <a:ext cx="1800200" cy="830997"/>
          </a:xfrm>
          <a:prstGeom prst="rect">
            <a:avLst/>
          </a:prstGeom>
          <a:noFill/>
        </p:spPr>
        <p:txBody>
          <a:bodyPr wrap="square" rtlCol="0">
            <a:spAutoFit/>
          </a:bodyPr>
          <a:lstStyle/>
          <a:p>
            <a:pPr algn="r"/>
            <a:r>
              <a:rPr lang="en-US" sz="1200" dirty="0">
                <a:solidFill>
                  <a:srgbClr val="C00000"/>
                </a:solidFill>
                <a:latin typeface="Gill Sans MT" panose="020B0502020104020203" pitchFamily="34" charset="0"/>
              </a:rPr>
              <a:t>Freezing KILLS vaccines! </a:t>
            </a:r>
            <a:r>
              <a:rPr lang="en-US" sz="1200" b="1" dirty="0">
                <a:solidFill>
                  <a:srgbClr val="C00000"/>
                </a:solidFill>
                <a:latin typeface="Gill Sans MT" panose="020B0502020104020203" pitchFamily="34" charset="0"/>
              </a:rPr>
              <a:t>Except OPV,</a:t>
            </a:r>
            <a:r>
              <a:rPr lang="en-US" sz="1200" dirty="0">
                <a:solidFill>
                  <a:srgbClr val="C00000"/>
                </a:solidFill>
                <a:latin typeface="Gill Sans MT" panose="020B0502020104020203" pitchFamily="34" charset="0"/>
              </a:rPr>
              <a:t>  Vaccines that have been frozen are ineffective</a:t>
            </a:r>
          </a:p>
        </p:txBody>
      </p:sp>
      <p:sp>
        <p:nvSpPr>
          <p:cNvPr id="9" name="TextBox 8"/>
          <p:cNvSpPr txBox="1"/>
          <p:nvPr/>
        </p:nvSpPr>
        <p:spPr>
          <a:xfrm>
            <a:off x="6732240" y="3048094"/>
            <a:ext cx="1368152" cy="276999"/>
          </a:xfrm>
          <a:prstGeom prst="rect">
            <a:avLst/>
          </a:prstGeom>
          <a:noFill/>
        </p:spPr>
        <p:txBody>
          <a:bodyPr wrap="square" rtlCol="0">
            <a:spAutoFit/>
          </a:bodyPr>
          <a:lstStyle/>
          <a:p>
            <a:pPr algn="r"/>
            <a:r>
              <a:rPr lang="en-US" sz="1200" dirty="0">
                <a:solidFill>
                  <a:srgbClr val="C00000"/>
                </a:solidFill>
                <a:latin typeface="Gill Sans MT" panose="020B0502020104020203" pitchFamily="34" charset="0"/>
              </a:rPr>
              <a:t>Aim for 4</a:t>
            </a:r>
            <a:r>
              <a:rPr lang="en-US" sz="1200" dirty="0">
                <a:solidFill>
                  <a:srgbClr val="C00000"/>
                </a:solidFill>
                <a:latin typeface="Calibri"/>
              </a:rPr>
              <a:t>⁰</a:t>
            </a:r>
            <a:r>
              <a:rPr lang="en-US" sz="1200" dirty="0">
                <a:solidFill>
                  <a:srgbClr val="C00000"/>
                </a:solidFill>
                <a:latin typeface="Gill Sans MT" panose="020B0502020104020203" pitchFamily="34" charset="0"/>
              </a:rPr>
              <a:t>-5</a:t>
            </a:r>
            <a:r>
              <a:rPr lang="en-US" sz="1200" dirty="0">
                <a:solidFill>
                  <a:srgbClr val="C00000"/>
                </a:solidFill>
                <a:latin typeface="Calibri"/>
              </a:rPr>
              <a:t>⁰</a:t>
            </a:r>
            <a:r>
              <a:rPr lang="en-US" sz="1200" dirty="0">
                <a:solidFill>
                  <a:srgbClr val="C00000"/>
                </a:solidFill>
                <a:latin typeface="Gill Sans MT" panose="020B0502020104020203" pitchFamily="34" charset="0"/>
              </a:rPr>
              <a:t>C</a:t>
            </a:r>
          </a:p>
        </p:txBody>
      </p:sp>
      <p:sp>
        <p:nvSpPr>
          <p:cNvPr id="10" name="TextBox 9"/>
          <p:cNvSpPr txBox="1"/>
          <p:nvPr/>
        </p:nvSpPr>
        <p:spPr>
          <a:xfrm>
            <a:off x="6732240" y="2132856"/>
            <a:ext cx="1368152" cy="461665"/>
          </a:xfrm>
          <a:prstGeom prst="rect">
            <a:avLst/>
          </a:prstGeom>
          <a:noFill/>
        </p:spPr>
        <p:txBody>
          <a:bodyPr wrap="square" rtlCol="0">
            <a:spAutoFit/>
          </a:bodyPr>
          <a:lstStyle/>
          <a:p>
            <a:pPr algn="r"/>
            <a:r>
              <a:rPr lang="en-US" sz="1200" dirty="0">
                <a:solidFill>
                  <a:srgbClr val="C00000"/>
                </a:solidFill>
                <a:latin typeface="Gill Sans MT" panose="020B0502020104020203" pitchFamily="34" charset="0"/>
              </a:rPr>
              <a:t>Warming vaccines shortens shelf life</a:t>
            </a:r>
          </a:p>
        </p:txBody>
      </p:sp>
      <p:sp>
        <p:nvSpPr>
          <p:cNvPr id="4" name="Left Brace 3"/>
          <p:cNvSpPr/>
          <p:nvPr/>
        </p:nvSpPr>
        <p:spPr bwMode="auto">
          <a:xfrm>
            <a:off x="8028385" y="3933056"/>
            <a:ext cx="360040" cy="868680"/>
          </a:xfrm>
          <a:prstGeom prst="leftBrace">
            <a:avLst>
              <a:gd name="adj1" fmla="val 26053"/>
              <a:gd name="adj2" fmla="val 50000"/>
            </a:avLst>
          </a:prstGeom>
          <a:noFill/>
          <a:ln w="12700" cap="flat" cmpd="sng" algn="ctr">
            <a:solidFill>
              <a:srgbClr val="00206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1" name="Left Brace 10"/>
          <p:cNvSpPr/>
          <p:nvPr/>
        </p:nvSpPr>
        <p:spPr bwMode="auto">
          <a:xfrm>
            <a:off x="8028385" y="2068840"/>
            <a:ext cx="360040" cy="640080"/>
          </a:xfrm>
          <a:prstGeom prst="leftBrace">
            <a:avLst>
              <a:gd name="adj1" fmla="val 26053"/>
              <a:gd name="adj2" fmla="val 50000"/>
            </a:avLst>
          </a:prstGeom>
          <a:noFill/>
          <a:ln w="12700" cap="flat" cmpd="sng" algn="ctr">
            <a:solidFill>
              <a:srgbClr val="00206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4008841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9"/>
          <p:cNvSpPr>
            <a:spLocks noGrp="1" noChangeArrowheads="1"/>
          </p:cNvSpPr>
          <p:nvPr>
            <p:ph type="title"/>
          </p:nvPr>
        </p:nvSpPr>
        <p:spPr>
          <a:xfrm>
            <a:off x="0" y="0"/>
            <a:ext cx="9144000" cy="1238250"/>
          </a:xfrm>
        </p:spPr>
        <p:txBody>
          <a:bodyPr wrap="square" anchor="ctr">
            <a:normAutofit/>
          </a:bodyPr>
          <a:lstStyle/>
          <a:p>
            <a:pPr>
              <a:defRPr/>
            </a:pPr>
            <a:r>
              <a:rPr lang="en-US" altLang="en-US" dirty="0"/>
              <a:t>Checking the Vaccine Vial Monitor (VVM)</a:t>
            </a:r>
            <a:endParaRPr lang="fr-FR" altLang="en-US" dirty="0"/>
          </a:p>
        </p:txBody>
      </p:sp>
      <p:sp>
        <p:nvSpPr>
          <p:cNvPr id="7170" name="Rectangle 28"/>
          <p:cNvSpPr>
            <a:spLocks noGrp="1" noChangeArrowheads="1"/>
          </p:cNvSpPr>
          <p:nvPr>
            <p:ph sz="half" idx="1"/>
          </p:nvPr>
        </p:nvSpPr>
        <p:spPr>
          <a:xfrm>
            <a:off x="442540" y="1380815"/>
            <a:ext cx="4080591" cy="4611835"/>
          </a:xfrm>
        </p:spPr>
        <p:txBody>
          <a:bodyPr wrap="square" anchor="t">
            <a:normAutofit/>
          </a:bodyPr>
          <a:lstStyle/>
          <a:p>
            <a:pPr>
              <a:lnSpc>
                <a:spcPct val="90000"/>
              </a:lnSpc>
              <a:spcBef>
                <a:spcPts val="1200"/>
              </a:spcBef>
            </a:pPr>
            <a:r>
              <a:rPr lang="en-US" altLang="en-US" dirty="0"/>
              <a:t>IPV vial has a VVM on the vial label</a:t>
            </a:r>
            <a:endParaRPr lang="en-US" altLang="en-US"/>
          </a:p>
          <a:p>
            <a:pPr>
              <a:lnSpc>
                <a:spcPct val="90000"/>
              </a:lnSpc>
              <a:spcBef>
                <a:spcPts val="1200"/>
              </a:spcBef>
            </a:pPr>
            <a:r>
              <a:rPr lang="en-US" altLang="en-US" dirty="0"/>
              <a:t>The VVM registers </a:t>
            </a:r>
            <a:r>
              <a:rPr lang="en-US" altLang="en-US" b="1" dirty="0"/>
              <a:t>cumulative heat exposure</a:t>
            </a:r>
            <a:r>
              <a:rPr lang="en-US" altLang="en-US" dirty="0"/>
              <a:t>, and changes from light to dark</a:t>
            </a:r>
            <a:endParaRPr lang="fr-FR" altLang="en-US"/>
          </a:p>
          <a:p>
            <a:pPr>
              <a:lnSpc>
                <a:spcPct val="90000"/>
              </a:lnSpc>
              <a:spcBef>
                <a:spcPts val="1200"/>
              </a:spcBef>
            </a:pPr>
            <a:r>
              <a:rPr lang="en-US" altLang="en-US" dirty="0"/>
              <a:t>Check the VVM on each vaccine vial</a:t>
            </a:r>
            <a:endParaRPr lang="en-US" altLang="en-US"/>
          </a:p>
          <a:p>
            <a:pPr>
              <a:lnSpc>
                <a:spcPct val="90000"/>
              </a:lnSpc>
              <a:spcBef>
                <a:spcPts val="1200"/>
              </a:spcBef>
            </a:pPr>
            <a:r>
              <a:rPr lang="en-US" altLang="en-US" dirty="0"/>
              <a:t>If inside square is the same color, or darker than the circle (stage 3 or 4), </a:t>
            </a:r>
            <a:r>
              <a:rPr lang="en-US" altLang="en-US" b="1" dirty="0"/>
              <a:t>do not use </a:t>
            </a:r>
            <a:r>
              <a:rPr lang="en-US" altLang="en-US" dirty="0"/>
              <a:t>the vaccine</a:t>
            </a:r>
            <a:endParaRPr lang="en-US" altLang="en-US"/>
          </a:p>
        </p:txBody>
      </p:sp>
      <p:pic>
        <p:nvPicPr>
          <p:cNvPr id="6" name="Picture 5" descr="Diagram&#10;&#10;Description automatically generated">
            <a:extLst>
              <a:ext uri="{FF2B5EF4-FFF2-40B4-BE49-F238E27FC236}">
                <a16:creationId xmlns:a16="http://schemas.microsoft.com/office/drawing/2014/main" id="{98DE71BC-F6DB-4BBE-B67C-F2BDA8BE3B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7170" y="1556792"/>
            <a:ext cx="4315462" cy="3096344"/>
          </a:xfrm>
          <a:prstGeom prst="rect">
            <a:avLst/>
          </a:prstGeom>
          <a:noFill/>
        </p:spPr>
      </p:pic>
    </p:spTree>
    <p:extLst>
      <p:ext uri="{BB962C8B-B14F-4D97-AF65-F5344CB8AC3E}">
        <p14:creationId xmlns:p14="http://schemas.microsoft.com/office/powerpoint/2010/main" val="2756023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0"/>
          <p:cNvSpPr>
            <a:spLocks noChangeArrowheads="1"/>
          </p:cNvSpPr>
          <p:nvPr/>
        </p:nvSpPr>
        <p:spPr bwMode="auto">
          <a:xfrm>
            <a:off x="611560" y="1337592"/>
            <a:ext cx="8064896"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indent="-341313" defTabSz="912813" eaLnBrk="0" hangingPunct="0">
              <a:spcBef>
                <a:spcPts val="2088"/>
              </a:spcBef>
              <a:buClr>
                <a:srgbClr val="1E7FB8"/>
              </a:buClr>
              <a:buFont typeface="Wingdings" pitchFamily="2" charset="2"/>
              <a:buChar char="l"/>
            </a:pPr>
            <a:r>
              <a:rPr lang="en-US" altLang="en-US" sz="2400" dirty="0">
                <a:solidFill>
                  <a:srgbClr val="000066"/>
                </a:solidFill>
                <a:latin typeface="Gill Sans MT" pitchFamily="34" charset="0"/>
              </a:rPr>
              <a:t>IPV has increased susceptibility to heat than many existing heat sensitive vaccines </a:t>
            </a:r>
          </a:p>
          <a:p>
            <a:pPr marL="341313" indent="-341313" defTabSz="912813" eaLnBrk="0" hangingPunct="0">
              <a:spcBef>
                <a:spcPts val="2088"/>
              </a:spcBef>
              <a:buClr>
                <a:srgbClr val="1E7FB8"/>
              </a:buClr>
              <a:buFont typeface="Wingdings" pitchFamily="2" charset="2"/>
              <a:buChar char="l"/>
            </a:pPr>
            <a:r>
              <a:rPr lang="en-US" altLang="en-US" sz="2400" dirty="0">
                <a:solidFill>
                  <a:srgbClr val="000066"/>
                </a:solidFill>
                <a:latin typeface="Gill Sans MT" pitchFamily="34" charset="0"/>
              </a:rPr>
              <a:t>VVM on IPV may change color faster than other vaccines</a:t>
            </a:r>
          </a:p>
          <a:p>
            <a:pPr marL="341313" indent="-341313" defTabSz="912813" eaLnBrk="0" hangingPunct="0">
              <a:spcBef>
                <a:spcPts val="2088"/>
              </a:spcBef>
              <a:buClr>
                <a:srgbClr val="1E7FB8"/>
              </a:buClr>
              <a:buFont typeface="Wingdings" pitchFamily="2" charset="2"/>
              <a:buChar char="l"/>
            </a:pPr>
            <a:r>
              <a:rPr lang="en-US" altLang="en-US" sz="2400" dirty="0">
                <a:solidFill>
                  <a:srgbClr val="000066"/>
                </a:solidFill>
                <a:latin typeface="Gill Sans MT" pitchFamily="34" charset="0"/>
              </a:rPr>
              <a:t>Proper temperature monitoring and stock management is required to avoid wasting IPV vials with VVM reaching the discard point</a:t>
            </a:r>
            <a:endParaRPr lang="en-GB" altLang="en-US" sz="2400" dirty="0">
              <a:solidFill>
                <a:srgbClr val="000066"/>
              </a:solidFill>
              <a:latin typeface="Gill Sans MT" pitchFamily="34" charset="0"/>
            </a:endParaRPr>
          </a:p>
          <a:p>
            <a:pPr marL="341313" indent="-341313" defTabSz="912813" eaLnBrk="0" hangingPunct="0">
              <a:spcBef>
                <a:spcPts val="2088"/>
              </a:spcBef>
              <a:buClr>
                <a:srgbClr val="1E7FB8"/>
              </a:buClr>
              <a:buFont typeface="Wingdings" pitchFamily="2" charset="2"/>
              <a:buChar char="l"/>
            </a:pPr>
            <a:r>
              <a:rPr lang="en-GB" sz="2400" dirty="0">
                <a:solidFill>
                  <a:srgbClr val="000066"/>
                </a:solidFill>
                <a:latin typeface="Gill Sans MT" pitchFamily="34" charset="0"/>
              </a:rPr>
              <a:t>While the “earliest expiry, first out” principal usually applies in vaccine stock management, the status of a VVM overrules this, whereby any batch showing a darker VVM should be used sooner, regardless of a later expiry date</a:t>
            </a:r>
            <a:endParaRPr lang="en-US" altLang="en-US" sz="2400" dirty="0">
              <a:solidFill>
                <a:srgbClr val="000066"/>
              </a:solidFill>
              <a:latin typeface="Gill Sans MT" pitchFamily="34" charset="0"/>
            </a:endParaRPr>
          </a:p>
          <a:p>
            <a:pPr marL="341313" indent="-341313" defTabSz="912813" eaLnBrk="0" hangingPunct="0">
              <a:spcBef>
                <a:spcPct val="80000"/>
              </a:spcBef>
              <a:buClr>
                <a:srgbClr val="1E7FB8"/>
              </a:buClr>
              <a:buFont typeface="Wingdings" pitchFamily="2" charset="2"/>
              <a:buChar char="l"/>
            </a:pPr>
            <a:endParaRPr lang="fr-FR" altLang="en-US" sz="2500" dirty="0">
              <a:solidFill>
                <a:srgbClr val="000066"/>
              </a:solidFill>
              <a:latin typeface="Gill Sans MT" pitchFamily="34" charset="0"/>
            </a:endParaRP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12813" eaLnBrk="0" hangingPunct="0">
              <a:defRPr/>
            </a:pPr>
            <a:r>
              <a:rPr lang="en-US" sz="3500" b="1" kern="0" dirty="0">
                <a:solidFill>
                  <a:srgbClr val="002060"/>
                </a:solidFill>
                <a:latin typeface="+mj-lt"/>
                <a:ea typeface="+mj-ea"/>
                <a:cs typeface="+mj-cs"/>
              </a:rPr>
              <a:t>IPV has high heat sensitivity</a:t>
            </a:r>
          </a:p>
        </p:txBody>
      </p:sp>
    </p:spTree>
    <p:extLst>
      <p:ext uri="{BB962C8B-B14F-4D97-AF65-F5344CB8AC3E}">
        <p14:creationId xmlns:p14="http://schemas.microsoft.com/office/powerpoint/2010/main" val="3972014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altLang="en-US" sz="3500" b="1" dirty="0">
                <a:solidFill>
                  <a:srgbClr val="000066"/>
                </a:solidFill>
                <a:latin typeface="Gill Sans MT" panose="020B0502020104020203" pitchFamily="34" charset="0"/>
              </a:rPr>
              <a:t>Checking the expiration date</a:t>
            </a:r>
            <a:endParaRPr lang="fr-FR" altLang="en-US" sz="3500" b="1" dirty="0">
              <a:solidFill>
                <a:srgbClr val="000066"/>
              </a:solidFill>
              <a:latin typeface="Gill Sans MT" panose="020B0502020104020203" pitchFamily="34" charset="0"/>
            </a:endParaRPr>
          </a:p>
        </p:txBody>
      </p:sp>
      <p:sp>
        <p:nvSpPr>
          <p:cNvPr id="8195" name="Rectangle 12"/>
          <p:cNvSpPr>
            <a:spLocks noChangeArrowheads="1"/>
          </p:cNvSpPr>
          <p:nvPr/>
        </p:nvSpPr>
        <p:spPr bwMode="auto">
          <a:xfrm>
            <a:off x="442913" y="1381125"/>
            <a:ext cx="744145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800"/>
              </a:spcBef>
            </a:pPr>
            <a:r>
              <a:rPr lang="en-US" altLang="en-US" dirty="0">
                <a:latin typeface="Gill Sans MT" panose="020B0502020104020203" pitchFamily="34" charset="0"/>
              </a:rPr>
              <a:t>Vaccine loses potency over time</a:t>
            </a:r>
          </a:p>
          <a:p>
            <a:pPr>
              <a:spcBef>
                <a:spcPts val="800"/>
              </a:spcBef>
            </a:pPr>
            <a:r>
              <a:rPr lang="en-US" altLang="en-US" dirty="0">
                <a:latin typeface="Gill Sans MT" panose="020B0502020104020203" pitchFamily="34" charset="0"/>
              </a:rPr>
              <a:t>VVM provides information about </a:t>
            </a:r>
            <a:r>
              <a:rPr lang="en-US" altLang="en-US" b="1" dirty="0">
                <a:latin typeface="Gill Sans MT" panose="020B0502020104020203" pitchFamily="34" charset="0"/>
              </a:rPr>
              <a:t>storage conditions</a:t>
            </a:r>
            <a:r>
              <a:rPr lang="en-US" altLang="en-US" dirty="0">
                <a:latin typeface="Gill Sans MT" panose="020B0502020104020203" pitchFamily="34" charset="0"/>
              </a:rPr>
              <a:t>, but not about potency</a:t>
            </a:r>
          </a:p>
          <a:p>
            <a:pPr>
              <a:spcBef>
                <a:spcPts val="800"/>
              </a:spcBef>
            </a:pPr>
            <a:r>
              <a:rPr lang="en-US" altLang="en-US" dirty="0">
                <a:latin typeface="Gill Sans MT" panose="020B0502020104020203" pitchFamily="34" charset="0"/>
              </a:rPr>
              <a:t>VVM may be OK, but vaccine may be expired</a:t>
            </a:r>
          </a:p>
          <a:p>
            <a:pPr>
              <a:spcBef>
                <a:spcPts val="800"/>
              </a:spcBef>
            </a:pPr>
            <a:r>
              <a:rPr lang="en-US" altLang="en-US" dirty="0">
                <a:latin typeface="Gill Sans MT" panose="020B0502020104020203" pitchFamily="34" charset="0"/>
              </a:rPr>
              <a:t>Before administering any vaccine, </a:t>
            </a:r>
            <a:r>
              <a:rPr lang="en-US" altLang="en-US" b="1" dirty="0">
                <a:latin typeface="Gill Sans MT" panose="020B0502020104020203" pitchFamily="34" charset="0"/>
              </a:rPr>
              <a:t>always check the expiration date</a:t>
            </a:r>
            <a:endParaRPr lang="fr-FR" altLang="en-US" b="1" dirty="0">
              <a:latin typeface="Gill Sans MT" panose="020B0502020104020203" pitchFamily="34" charset="0"/>
            </a:endParaRPr>
          </a:p>
        </p:txBody>
      </p:sp>
      <p:sp>
        <p:nvSpPr>
          <p:cNvPr id="8197"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198"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199" name="TextBox 3"/>
          <p:cNvSpPr txBox="1">
            <a:spLocks noChangeArrowheads="1"/>
          </p:cNvSpPr>
          <p:nvPr/>
        </p:nvSpPr>
        <p:spPr bwMode="auto">
          <a:xfrm>
            <a:off x="5446729" y="4258371"/>
            <a:ext cx="3312368"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169863" indent="-169863" eaLnBrk="1" hangingPunct="1">
              <a:spcBef>
                <a:spcPts val="600"/>
              </a:spcBef>
              <a:buClrTx/>
              <a:buFont typeface="Arial" panose="020B0604020202020204" pitchFamily="34" charset="0"/>
              <a:buChar char="•"/>
            </a:pPr>
            <a:r>
              <a:rPr lang="en-US" altLang="en-US" sz="1800" dirty="0">
                <a:solidFill>
                  <a:schemeClr val="tx1"/>
                </a:solidFill>
                <a:latin typeface="Gill Sans MT" panose="020B0502020104020203" pitchFamily="34" charset="0"/>
              </a:rPr>
              <a:t>Expiration date: </a:t>
            </a:r>
            <a:r>
              <a:rPr lang="en-US" altLang="en-US" sz="1800" dirty="0">
                <a:solidFill>
                  <a:srgbClr val="C00000"/>
                </a:solidFill>
                <a:latin typeface="Gill Sans MT" panose="020B0502020104020203" pitchFamily="34" charset="0"/>
              </a:rPr>
              <a:t>02NOV14</a:t>
            </a:r>
          </a:p>
          <a:p>
            <a:pPr marL="169863" indent="-169863" eaLnBrk="1" hangingPunct="1">
              <a:spcBef>
                <a:spcPts val="600"/>
              </a:spcBef>
              <a:buClrTx/>
              <a:buFont typeface="Arial" panose="020B0604020202020204" pitchFamily="34" charset="0"/>
              <a:buChar char="•"/>
            </a:pPr>
            <a:r>
              <a:rPr lang="en-US" altLang="en-US" sz="1800" dirty="0">
                <a:solidFill>
                  <a:schemeClr val="tx1"/>
                </a:solidFill>
                <a:latin typeface="Gill Sans MT" panose="020B0502020104020203" pitchFamily="34" charset="0"/>
              </a:rPr>
              <a:t>Use through November 2, 2014</a:t>
            </a:r>
          </a:p>
          <a:p>
            <a:pPr marL="169863" indent="-169863" eaLnBrk="1" hangingPunct="1">
              <a:spcBef>
                <a:spcPts val="600"/>
              </a:spcBef>
              <a:buClrTx/>
              <a:buFont typeface="Arial" panose="020B0604020202020204" pitchFamily="34" charset="0"/>
              <a:buChar char="•"/>
            </a:pPr>
            <a:r>
              <a:rPr lang="en-US" altLang="en-US" sz="1800" dirty="0">
                <a:solidFill>
                  <a:schemeClr val="tx1"/>
                </a:solidFill>
                <a:latin typeface="Gill Sans MT" panose="020B0502020104020203" pitchFamily="34" charset="0"/>
              </a:rPr>
              <a:t>Do NOT use on or after November 3, 2014</a:t>
            </a:r>
          </a:p>
        </p:txBody>
      </p:sp>
      <p:pic>
        <p:nvPicPr>
          <p:cNvPr id="8201" name="Picture 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253" y="4221088"/>
            <a:ext cx="1641475" cy="146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3146692" y="3861048"/>
            <a:ext cx="1922169" cy="1839913"/>
            <a:chOff x="2714644" y="4005064"/>
            <a:chExt cx="1922169" cy="1839913"/>
          </a:xfrm>
        </p:grpSpPr>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8750" r="15956"/>
            <a:stretch/>
          </p:blipFill>
          <p:spPr>
            <a:xfrm>
              <a:off x="2714644" y="4005064"/>
              <a:ext cx="1922169" cy="18399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Freeform 505"/>
            <p:cNvSpPr>
              <a:spLocks noEditPoints="1"/>
            </p:cNvSpPr>
            <p:nvPr/>
          </p:nvSpPr>
          <p:spPr bwMode="auto">
            <a:xfrm rot="16812777">
              <a:off x="3405276" y="4589998"/>
              <a:ext cx="1134959" cy="626422"/>
            </a:xfrm>
            <a:custGeom>
              <a:avLst/>
              <a:gdLst>
                <a:gd name="T0" fmla="*/ 123 w 452"/>
                <a:gd name="T1" fmla="*/ 17 h 285"/>
                <a:gd name="T2" fmla="*/ 335 w 452"/>
                <a:gd name="T3" fmla="*/ 260 h 285"/>
                <a:gd name="T4" fmla="*/ 115 w 452"/>
                <a:gd name="T5" fmla="*/ 281 h 285"/>
                <a:gd name="T6" fmla="*/ 2 w 452"/>
                <a:gd name="T7" fmla="*/ 219 h 285"/>
                <a:gd name="T8" fmla="*/ 82 w 452"/>
                <a:gd name="T9" fmla="*/ 78 h 285"/>
                <a:gd name="T10" fmla="*/ 215 w 452"/>
                <a:gd name="T11" fmla="*/ 18 h 285"/>
                <a:gd name="T12" fmla="*/ 192 w 452"/>
                <a:gd name="T13" fmla="*/ 18 h 285"/>
                <a:gd name="T14" fmla="*/ 146 w 452"/>
                <a:gd name="T15" fmla="*/ 20 h 285"/>
                <a:gd name="T16" fmla="*/ 127 w 452"/>
                <a:gd name="T17" fmla="*/ 24 h 285"/>
                <a:gd name="T18" fmla="*/ 133 w 452"/>
                <a:gd name="T19" fmla="*/ 22 h 285"/>
                <a:gd name="T20" fmla="*/ 216 w 452"/>
                <a:gd name="T21" fmla="*/ 13 h 285"/>
                <a:gd name="T22" fmla="*/ 131 w 452"/>
                <a:gd name="T23" fmla="*/ 18 h 285"/>
                <a:gd name="T24" fmla="*/ 130 w 452"/>
                <a:gd name="T25" fmla="*/ 17 h 285"/>
                <a:gd name="T26" fmla="*/ 174 w 452"/>
                <a:gd name="T27" fmla="*/ 11 h 285"/>
                <a:gd name="T28" fmla="*/ 158 w 452"/>
                <a:gd name="T29" fmla="*/ 12 h 285"/>
                <a:gd name="T30" fmla="*/ 130 w 452"/>
                <a:gd name="T31" fmla="*/ 16 h 285"/>
                <a:gd name="T32" fmla="*/ 130 w 452"/>
                <a:gd name="T33" fmla="*/ 16 h 285"/>
                <a:gd name="T34" fmla="*/ 160 w 452"/>
                <a:gd name="T35" fmla="*/ 10 h 285"/>
                <a:gd name="T36" fmla="*/ 129 w 452"/>
                <a:gd name="T37" fmla="*/ 15 h 285"/>
                <a:gd name="T38" fmla="*/ 125 w 452"/>
                <a:gd name="T39" fmla="*/ 16 h 285"/>
                <a:gd name="T40" fmla="*/ 135 w 452"/>
                <a:gd name="T41" fmla="*/ 13 h 285"/>
                <a:gd name="T42" fmla="*/ 182 w 452"/>
                <a:gd name="T43" fmla="*/ 7 h 285"/>
                <a:gd name="T44" fmla="*/ 254 w 452"/>
                <a:gd name="T45" fmla="*/ 7 h 285"/>
                <a:gd name="T46" fmla="*/ 271 w 452"/>
                <a:gd name="T47" fmla="*/ 8 h 285"/>
                <a:gd name="T48" fmla="*/ 354 w 452"/>
                <a:gd name="T49" fmla="*/ 2 h 285"/>
                <a:gd name="T50" fmla="*/ 360 w 452"/>
                <a:gd name="T51" fmla="*/ 0 h 285"/>
                <a:gd name="T52" fmla="*/ 367 w 452"/>
                <a:gd name="T53" fmla="*/ 1 h 285"/>
                <a:gd name="T54" fmla="*/ 376 w 452"/>
                <a:gd name="T55" fmla="*/ 6 h 285"/>
                <a:gd name="T56" fmla="*/ 377 w 452"/>
                <a:gd name="T57" fmla="*/ 17 h 285"/>
                <a:gd name="T58" fmla="*/ 368 w 452"/>
                <a:gd name="T59" fmla="*/ 23 h 285"/>
                <a:gd name="T60" fmla="*/ 361 w 452"/>
                <a:gd name="T61" fmla="*/ 23 h 285"/>
                <a:gd name="T62" fmla="*/ 354 w 452"/>
                <a:gd name="T63" fmla="*/ 21 h 285"/>
                <a:gd name="T64" fmla="*/ 342 w 452"/>
                <a:gd name="T65" fmla="*/ 29 h 285"/>
                <a:gd name="T66" fmla="*/ 422 w 452"/>
                <a:gd name="T67" fmla="*/ 87 h 285"/>
                <a:gd name="T68" fmla="*/ 156 w 452"/>
                <a:gd name="T69" fmla="*/ 10 h 285"/>
                <a:gd name="T70" fmla="*/ 180 w 452"/>
                <a:gd name="T71" fmla="*/ 8 h 285"/>
                <a:gd name="T72" fmla="*/ 218 w 452"/>
                <a:gd name="T73" fmla="*/ 17 h 285"/>
                <a:gd name="T74" fmla="*/ 335 w 452"/>
                <a:gd name="T75" fmla="*/ 43 h 285"/>
                <a:gd name="T76" fmla="*/ 282 w 452"/>
                <a:gd name="T77" fmla="*/ 25 h 285"/>
                <a:gd name="T78" fmla="*/ 137 w 452"/>
                <a:gd name="T79" fmla="*/ 65 h 285"/>
                <a:gd name="T80" fmla="*/ 17 w 452"/>
                <a:gd name="T81" fmla="*/ 205 h 285"/>
                <a:gd name="T82" fmla="*/ 136 w 452"/>
                <a:gd name="T83" fmla="*/ 266 h 285"/>
                <a:gd name="T84" fmla="*/ 341 w 452"/>
                <a:gd name="T85" fmla="*/ 240 h 285"/>
                <a:gd name="T86" fmla="*/ 123 w 452"/>
                <a:gd name="T87" fmla="*/ 16 h 285"/>
                <a:gd name="T88" fmla="*/ 123 w 452"/>
                <a:gd name="T89" fmla="*/ 19 h 285"/>
                <a:gd name="T90" fmla="*/ 124 w 452"/>
                <a:gd name="T91" fmla="*/ 19 h 285"/>
                <a:gd name="T92" fmla="*/ 124 w 452"/>
                <a:gd name="T93" fmla="*/ 17 h 285"/>
                <a:gd name="T94" fmla="*/ 248 w 452"/>
                <a:gd name="T95" fmla="*/ 5 h 285"/>
                <a:gd name="T96" fmla="*/ 124 w 452"/>
                <a:gd name="T97" fmla="*/ 22 h 285"/>
                <a:gd name="T98" fmla="*/ 123 w 452"/>
                <a:gd name="T99" fmla="*/ 22 h 285"/>
                <a:gd name="T100" fmla="*/ 124 w 452"/>
                <a:gd name="T101" fmla="*/ 16 h 285"/>
                <a:gd name="T102" fmla="*/ 125 w 452"/>
                <a:gd name="T103" fmla="*/ 19 h 285"/>
                <a:gd name="T104" fmla="*/ 161 w 452"/>
                <a:gd name="T105" fmla="*/ 18 h 285"/>
                <a:gd name="T106" fmla="*/ 187 w 452"/>
                <a:gd name="T107" fmla="*/ 18 h 285"/>
                <a:gd name="T108" fmla="*/ 125 w 452"/>
                <a:gd name="T109" fmla="*/ 25 h 285"/>
                <a:gd name="T110" fmla="*/ 123 w 452"/>
                <a:gd name="T111" fmla="*/ 17 h 285"/>
                <a:gd name="T112" fmla="*/ 312 w 452"/>
                <a:gd name="T113" fmla="*/ 35 h 285"/>
                <a:gd name="T114" fmla="*/ 131 w 452"/>
                <a:gd name="T115" fmla="*/ 26 h 285"/>
                <a:gd name="T116" fmla="*/ 121 w 452"/>
                <a:gd name="T117" fmla="*/ 25 h 285"/>
                <a:gd name="T118" fmla="*/ 121 w 452"/>
                <a:gd name="T119" fmla="*/ 23 h 285"/>
                <a:gd name="T120" fmla="*/ 121 w 452"/>
                <a:gd name="T121" fmla="*/ 1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2" h="285">
                  <a:moveTo>
                    <a:pt x="126" y="23"/>
                  </a:moveTo>
                  <a:cubicBezTo>
                    <a:pt x="126" y="24"/>
                    <a:pt x="125" y="23"/>
                    <a:pt x="125" y="24"/>
                  </a:cubicBezTo>
                  <a:cubicBezTo>
                    <a:pt x="125" y="23"/>
                    <a:pt x="125" y="23"/>
                    <a:pt x="126" y="23"/>
                  </a:cubicBezTo>
                  <a:close/>
                  <a:moveTo>
                    <a:pt x="123" y="17"/>
                  </a:moveTo>
                  <a:cubicBezTo>
                    <a:pt x="123" y="17"/>
                    <a:pt x="123" y="17"/>
                    <a:pt x="123" y="17"/>
                  </a:cubicBezTo>
                  <a:cubicBezTo>
                    <a:pt x="123" y="17"/>
                    <a:pt x="123" y="17"/>
                    <a:pt x="123" y="17"/>
                  </a:cubicBezTo>
                  <a:cubicBezTo>
                    <a:pt x="124" y="17"/>
                    <a:pt x="123" y="17"/>
                    <a:pt x="123" y="17"/>
                  </a:cubicBezTo>
                  <a:close/>
                  <a:moveTo>
                    <a:pt x="449" y="171"/>
                  </a:moveTo>
                  <a:cubicBezTo>
                    <a:pt x="446" y="182"/>
                    <a:pt x="441" y="191"/>
                    <a:pt x="435" y="199"/>
                  </a:cubicBezTo>
                  <a:cubicBezTo>
                    <a:pt x="423" y="216"/>
                    <a:pt x="407" y="229"/>
                    <a:pt x="389" y="238"/>
                  </a:cubicBezTo>
                  <a:cubicBezTo>
                    <a:pt x="380" y="243"/>
                    <a:pt x="370" y="246"/>
                    <a:pt x="361" y="250"/>
                  </a:cubicBezTo>
                  <a:cubicBezTo>
                    <a:pt x="353" y="253"/>
                    <a:pt x="344" y="257"/>
                    <a:pt x="335" y="260"/>
                  </a:cubicBezTo>
                  <a:cubicBezTo>
                    <a:pt x="317" y="266"/>
                    <a:pt x="296" y="272"/>
                    <a:pt x="278" y="276"/>
                  </a:cubicBezTo>
                  <a:cubicBezTo>
                    <a:pt x="273" y="277"/>
                    <a:pt x="268" y="278"/>
                    <a:pt x="262" y="279"/>
                  </a:cubicBezTo>
                  <a:cubicBezTo>
                    <a:pt x="250" y="281"/>
                    <a:pt x="236" y="283"/>
                    <a:pt x="223" y="284"/>
                  </a:cubicBezTo>
                  <a:cubicBezTo>
                    <a:pt x="210" y="285"/>
                    <a:pt x="197" y="285"/>
                    <a:pt x="186" y="285"/>
                  </a:cubicBezTo>
                  <a:cubicBezTo>
                    <a:pt x="170" y="285"/>
                    <a:pt x="152" y="285"/>
                    <a:pt x="135" y="283"/>
                  </a:cubicBezTo>
                  <a:cubicBezTo>
                    <a:pt x="128" y="283"/>
                    <a:pt x="121" y="282"/>
                    <a:pt x="115" y="281"/>
                  </a:cubicBezTo>
                  <a:cubicBezTo>
                    <a:pt x="112" y="281"/>
                    <a:pt x="109" y="281"/>
                    <a:pt x="106" y="281"/>
                  </a:cubicBezTo>
                  <a:cubicBezTo>
                    <a:pt x="95" y="279"/>
                    <a:pt x="83" y="277"/>
                    <a:pt x="72" y="274"/>
                  </a:cubicBezTo>
                  <a:cubicBezTo>
                    <a:pt x="65" y="272"/>
                    <a:pt x="60" y="271"/>
                    <a:pt x="54" y="269"/>
                  </a:cubicBezTo>
                  <a:cubicBezTo>
                    <a:pt x="45" y="265"/>
                    <a:pt x="34" y="260"/>
                    <a:pt x="23" y="252"/>
                  </a:cubicBezTo>
                  <a:cubicBezTo>
                    <a:pt x="18" y="248"/>
                    <a:pt x="14" y="243"/>
                    <a:pt x="10" y="238"/>
                  </a:cubicBezTo>
                  <a:cubicBezTo>
                    <a:pt x="6" y="232"/>
                    <a:pt x="3" y="226"/>
                    <a:pt x="2" y="219"/>
                  </a:cubicBezTo>
                  <a:cubicBezTo>
                    <a:pt x="0" y="213"/>
                    <a:pt x="0" y="206"/>
                    <a:pt x="0" y="200"/>
                  </a:cubicBezTo>
                  <a:cubicBezTo>
                    <a:pt x="0" y="197"/>
                    <a:pt x="0" y="194"/>
                    <a:pt x="1" y="190"/>
                  </a:cubicBezTo>
                  <a:cubicBezTo>
                    <a:pt x="2" y="179"/>
                    <a:pt x="7" y="165"/>
                    <a:pt x="13" y="155"/>
                  </a:cubicBezTo>
                  <a:cubicBezTo>
                    <a:pt x="15" y="150"/>
                    <a:pt x="18" y="145"/>
                    <a:pt x="22" y="140"/>
                  </a:cubicBezTo>
                  <a:cubicBezTo>
                    <a:pt x="29" y="129"/>
                    <a:pt x="37" y="119"/>
                    <a:pt x="44" y="112"/>
                  </a:cubicBezTo>
                  <a:cubicBezTo>
                    <a:pt x="53" y="102"/>
                    <a:pt x="69" y="88"/>
                    <a:pt x="82" y="78"/>
                  </a:cubicBezTo>
                  <a:cubicBezTo>
                    <a:pt x="83" y="77"/>
                    <a:pt x="83" y="77"/>
                    <a:pt x="84" y="77"/>
                  </a:cubicBezTo>
                  <a:cubicBezTo>
                    <a:pt x="94" y="70"/>
                    <a:pt x="104" y="62"/>
                    <a:pt x="114" y="57"/>
                  </a:cubicBezTo>
                  <a:cubicBezTo>
                    <a:pt x="116" y="56"/>
                    <a:pt x="116" y="56"/>
                    <a:pt x="117" y="55"/>
                  </a:cubicBezTo>
                  <a:cubicBezTo>
                    <a:pt x="131" y="47"/>
                    <a:pt x="131" y="47"/>
                    <a:pt x="131" y="47"/>
                  </a:cubicBezTo>
                  <a:cubicBezTo>
                    <a:pt x="152" y="38"/>
                    <a:pt x="167" y="32"/>
                    <a:pt x="186" y="26"/>
                  </a:cubicBezTo>
                  <a:cubicBezTo>
                    <a:pt x="195" y="23"/>
                    <a:pt x="205" y="20"/>
                    <a:pt x="215" y="18"/>
                  </a:cubicBezTo>
                  <a:cubicBezTo>
                    <a:pt x="215" y="18"/>
                    <a:pt x="215" y="18"/>
                    <a:pt x="215" y="18"/>
                  </a:cubicBezTo>
                  <a:cubicBezTo>
                    <a:pt x="215" y="18"/>
                    <a:pt x="215" y="18"/>
                    <a:pt x="215" y="18"/>
                  </a:cubicBezTo>
                  <a:cubicBezTo>
                    <a:pt x="215" y="18"/>
                    <a:pt x="215" y="18"/>
                    <a:pt x="215" y="18"/>
                  </a:cubicBezTo>
                  <a:cubicBezTo>
                    <a:pt x="212" y="18"/>
                    <a:pt x="210" y="18"/>
                    <a:pt x="207" y="18"/>
                  </a:cubicBezTo>
                  <a:cubicBezTo>
                    <a:pt x="204" y="18"/>
                    <a:pt x="204" y="18"/>
                    <a:pt x="199" y="18"/>
                  </a:cubicBezTo>
                  <a:cubicBezTo>
                    <a:pt x="195" y="18"/>
                    <a:pt x="196" y="18"/>
                    <a:pt x="192" y="18"/>
                  </a:cubicBezTo>
                  <a:cubicBezTo>
                    <a:pt x="192" y="18"/>
                    <a:pt x="188" y="18"/>
                    <a:pt x="187" y="18"/>
                  </a:cubicBezTo>
                  <a:cubicBezTo>
                    <a:pt x="187" y="18"/>
                    <a:pt x="188" y="18"/>
                    <a:pt x="187" y="18"/>
                  </a:cubicBezTo>
                  <a:cubicBezTo>
                    <a:pt x="184" y="18"/>
                    <a:pt x="174" y="19"/>
                    <a:pt x="168" y="19"/>
                  </a:cubicBezTo>
                  <a:cubicBezTo>
                    <a:pt x="161" y="20"/>
                    <a:pt x="153" y="21"/>
                    <a:pt x="145" y="22"/>
                  </a:cubicBezTo>
                  <a:cubicBezTo>
                    <a:pt x="153" y="20"/>
                    <a:pt x="159" y="19"/>
                    <a:pt x="161" y="19"/>
                  </a:cubicBezTo>
                  <a:cubicBezTo>
                    <a:pt x="157" y="19"/>
                    <a:pt x="151" y="20"/>
                    <a:pt x="146" y="20"/>
                  </a:cubicBezTo>
                  <a:cubicBezTo>
                    <a:pt x="137" y="22"/>
                    <a:pt x="137" y="22"/>
                    <a:pt x="137" y="22"/>
                  </a:cubicBezTo>
                  <a:cubicBezTo>
                    <a:pt x="133" y="22"/>
                    <a:pt x="133" y="22"/>
                    <a:pt x="133" y="22"/>
                  </a:cubicBezTo>
                  <a:cubicBezTo>
                    <a:pt x="132" y="23"/>
                    <a:pt x="132" y="23"/>
                    <a:pt x="132" y="23"/>
                  </a:cubicBezTo>
                  <a:cubicBezTo>
                    <a:pt x="131" y="23"/>
                    <a:pt x="131" y="23"/>
                    <a:pt x="131" y="23"/>
                  </a:cubicBezTo>
                  <a:cubicBezTo>
                    <a:pt x="131" y="23"/>
                    <a:pt x="131" y="23"/>
                    <a:pt x="131" y="23"/>
                  </a:cubicBezTo>
                  <a:cubicBezTo>
                    <a:pt x="130" y="23"/>
                    <a:pt x="128" y="23"/>
                    <a:pt x="127" y="24"/>
                  </a:cubicBezTo>
                  <a:cubicBezTo>
                    <a:pt x="127" y="24"/>
                    <a:pt x="127" y="24"/>
                    <a:pt x="127" y="24"/>
                  </a:cubicBezTo>
                  <a:cubicBezTo>
                    <a:pt x="125" y="24"/>
                    <a:pt x="123" y="25"/>
                    <a:pt x="122" y="25"/>
                  </a:cubicBezTo>
                  <a:cubicBezTo>
                    <a:pt x="125" y="24"/>
                    <a:pt x="128" y="23"/>
                    <a:pt x="131" y="22"/>
                  </a:cubicBezTo>
                  <a:cubicBezTo>
                    <a:pt x="131" y="22"/>
                    <a:pt x="131" y="22"/>
                    <a:pt x="131" y="22"/>
                  </a:cubicBezTo>
                  <a:cubicBezTo>
                    <a:pt x="131" y="22"/>
                    <a:pt x="131" y="22"/>
                    <a:pt x="131" y="22"/>
                  </a:cubicBezTo>
                  <a:cubicBezTo>
                    <a:pt x="133" y="22"/>
                    <a:pt x="133" y="22"/>
                    <a:pt x="133" y="22"/>
                  </a:cubicBezTo>
                  <a:cubicBezTo>
                    <a:pt x="137" y="21"/>
                    <a:pt x="142" y="21"/>
                    <a:pt x="147" y="20"/>
                  </a:cubicBezTo>
                  <a:cubicBezTo>
                    <a:pt x="156" y="19"/>
                    <a:pt x="166" y="18"/>
                    <a:pt x="173" y="17"/>
                  </a:cubicBezTo>
                  <a:cubicBezTo>
                    <a:pt x="182" y="16"/>
                    <a:pt x="187" y="16"/>
                    <a:pt x="182" y="15"/>
                  </a:cubicBezTo>
                  <a:cubicBezTo>
                    <a:pt x="171" y="16"/>
                    <a:pt x="161" y="17"/>
                    <a:pt x="150" y="18"/>
                  </a:cubicBezTo>
                  <a:cubicBezTo>
                    <a:pt x="148" y="18"/>
                    <a:pt x="146" y="18"/>
                    <a:pt x="149" y="18"/>
                  </a:cubicBezTo>
                  <a:cubicBezTo>
                    <a:pt x="171" y="14"/>
                    <a:pt x="197" y="13"/>
                    <a:pt x="216" y="13"/>
                  </a:cubicBezTo>
                  <a:cubicBezTo>
                    <a:pt x="226" y="14"/>
                    <a:pt x="226" y="14"/>
                    <a:pt x="226" y="14"/>
                  </a:cubicBezTo>
                  <a:cubicBezTo>
                    <a:pt x="231" y="13"/>
                    <a:pt x="231" y="13"/>
                    <a:pt x="231" y="13"/>
                  </a:cubicBezTo>
                  <a:cubicBezTo>
                    <a:pt x="230" y="13"/>
                    <a:pt x="229" y="13"/>
                    <a:pt x="229" y="13"/>
                  </a:cubicBezTo>
                  <a:cubicBezTo>
                    <a:pt x="207" y="12"/>
                    <a:pt x="190" y="11"/>
                    <a:pt x="167" y="13"/>
                  </a:cubicBezTo>
                  <a:cubicBezTo>
                    <a:pt x="164" y="13"/>
                    <a:pt x="161" y="13"/>
                    <a:pt x="158" y="14"/>
                  </a:cubicBezTo>
                  <a:cubicBezTo>
                    <a:pt x="151" y="14"/>
                    <a:pt x="140" y="16"/>
                    <a:pt x="131" y="18"/>
                  </a:cubicBezTo>
                  <a:cubicBezTo>
                    <a:pt x="130" y="18"/>
                    <a:pt x="130" y="18"/>
                    <a:pt x="130" y="18"/>
                  </a:cubicBezTo>
                  <a:cubicBezTo>
                    <a:pt x="130" y="18"/>
                    <a:pt x="130" y="18"/>
                    <a:pt x="130" y="18"/>
                  </a:cubicBezTo>
                  <a:cubicBezTo>
                    <a:pt x="130" y="18"/>
                    <a:pt x="130" y="18"/>
                    <a:pt x="130" y="18"/>
                  </a:cubicBezTo>
                  <a:cubicBezTo>
                    <a:pt x="129" y="18"/>
                    <a:pt x="127" y="19"/>
                    <a:pt x="126" y="19"/>
                  </a:cubicBezTo>
                  <a:cubicBezTo>
                    <a:pt x="127" y="18"/>
                    <a:pt x="128" y="18"/>
                    <a:pt x="129" y="18"/>
                  </a:cubicBezTo>
                  <a:cubicBezTo>
                    <a:pt x="130" y="18"/>
                    <a:pt x="130" y="17"/>
                    <a:pt x="130" y="17"/>
                  </a:cubicBezTo>
                  <a:cubicBezTo>
                    <a:pt x="130" y="17"/>
                    <a:pt x="130" y="17"/>
                    <a:pt x="130" y="17"/>
                  </a:cubicBezTo>
                  <a:cubicBezTo>
                    <a:pt x="134" y="17"/>
                    <a:pt x="134" y="17"/>
                    <a:pt x="134" y="17"/>
                  </a:cubicBezTo>
                  <a:cubicBezTo>
                    <a:pt x="138" y="16"/>
                    <a:pt x="142" y="15"/>
                    <a:pt x="146" y="15"/>
                  </a:cubicBezTo>
                  <a:cubicBezTo>
                    <a:pt x="155" y="13"/>
                    <a:pt x="164" y="12"/>
                    <a:pt x="172" y="12"/>
                  </a:cubicBezTo>
                  <a:cubicBezTo>
                    <a:pt x="175" y="11"/>
                    <a:pt x="175" y="11"/>
                    <a:pt x="169" y="11"/>
                  </a:cubicBezTo>
                  <a:cubicBezTo>
                    <a:pt x="171" y="11"/>
                    <a:pt x="172" y="11"/>
                    <a:pt x="174" y="11"/>
                  </a:cubicBezTo>
                  <a:cubicBezTo>
                    <a:pt x="174" y="11"/>
                    <a:pt x="174" y="11"/>
                    <a:pt x="173" y="11"/>
                  </a:cubicBezTo>
                  <a:cubicBezTo>
                    <a:pt x="182" y="10"/>
                    <a:pt x="183" y="10"/>
                    <a:pt x="192" y="10"/>
                  </a:cubicBezTo>
                  <a:cubicBezTo>
                    <a:pt x="194" y="10"/>
                    <a:pt x="194" y="9"/>
                    <a:pt x="193" y="9"/>
                  </a:cubicBezTo>
                  <a:cubicBezTo>
                    <a:pt x="186" y="10"/>
                    <a:pt x="179" y="10"/>
                    <a:pt x="172" y="10"/>
                  </a:cubicBezTo>
                  <a:cubicBezTo>
                    <a:pt x="168" y="11"/>
                    <a:pt x="165" y="11"/>
                    <a:pt x="162" y="12"/>
                  </a:cubicBezTo>
                  <a:cubicBezTo>
                    <a:pt x="160" y="12"/>
                    <a:pt x="160" y="12"/>
                    <a:pt x="158" y="12"/>
                  </a:cubicBezTo>
                  <a:cubicBezTo>
                    <a:pt x="156" y="12"/>
                    <a:pt x="153" y="13"/>
                    <a:pt x="151" y="13"/>
                  </a:cubicBezTo>
                  <a:cubicBezTo>
                    <a:pt x="146" y="13"/>
                    <a:pt x="146" y="13"/>
                    <a:pt x="146" y="13"/>
                  </a:cubicBezTo>
                  <a:cubicBezTo>
                    <a:pt x="141" y="14"/>
                    <a:pt x="137" y="15"/>
                    <a:pt x="133" y="16"/>
                  </a:cubicBezTo>
                  <a:cubicBezTo>
                    <a:pt x="131" y="16"/>
                    <a:pt x="131" y="16"/>
                    <a:pt x="131" y="16"/>
                  </a:cubicBezTo>
                  <a:cubicBezTo>
                    <a:pt x="130" y="16"/>
                    <a:pt x="130" y="16"/>
                    <a:pt x="130" y="16"/>
                  </a:cubicBezTo>
                  <a:cubicBezTo>
                    <a:pt x="130" y="16"/>
                    <a:pt x="130" y="16"/>
                    <a:pt x="130" y="16"/>
                  </a:cubicBezTo>
                  <a:cubicBezTo>
                    <a:pt x="130" y="16"/>
                    <a:pt x="130" y="16"/>
                    <a:pt x="130" y="16"/>
                  </a:cubicBezTo>
                  <a:cubicBezTo>
                    <a:pt x="130" y="16"/>
                    <a:pt x="129" y="16"/>
                    <a:pt x="129" y="16"/>
                  </a:cubicBezTo>
                  <a:cubicBezTo>
                    <a:pt x="129" y="16"/>
                    <a:pt x="128" y="16"/>
                    <a:pt x="128" y="16"/>
                  </a:cubicBezTo>
                  <a:cubicBezTo>
                    <a:pt x="128" y="16"/>
                    <a:pt x="128" y="16"/>
                    <a:pt x="129" y="16"/>
                  </a:cubicBezTo>
                  <a:cubicBezTo>
                    <a:pt x="129" y="16"/>
                    <a:pt x="129" y="16"/>
                    <a:pt x="130" y="16"/>
                  </a:cubicBezTo>
                  <a:cubicBezTo>
                    <a:pt x="130" y="16"/>
                    <a:pt x="130" y="16"/>
                    <a:pt x="130" y="16"/>
                  </a:cubicBezTo>
                  <a:cubicBezTo>
                    <a:pt x="130" y="16"/>
                    <a:pt x="130" y="16"/>
                    <a:pt x="130" y="16"/>
                  </a:cubicBezTo>
                  <a:cubicBezTo>
                    <a:pt x="130" y="16"/>
                    <a:pt x="130" y="16"/>
                    <a:pt x="130" y="16"/>
                  </a:cubicBezTo>
                  <a:cubicBezTo>
                    <a:pt x="132" y="15"/>
                    <a:pt x="132" y="15"/>
                    <a:pt x="132" y="15"/>
                  </a:cubicBezTo>
                  <a:cubicBezTo>
                    <a:pt x="139" y="14"/>
                    <a:pt x="139" y="14"/>
                    <a:pt x="139" y="14"/>
                  </a:cubicBezTo>
                  <a:cubicBezTo>
                    <a:pt x="148" y="12"/>
                    <a:pt x="156" y="11"/>
                    <a:pt x="163" y="11"/>
                  </a:cubicBezTo>
                  <a:cubicBezTo>
                    <a:pt x="165" y="10"/>
                    <a:pt x="162" y="10"/>
                    <a:pt x="160" y="10"/>
                  </a:cubicBezTo>
                  <a:cubicBezTo>
                    <a:pt x="156" y="11"/>
                    <a:pt x="152" y="11"/>
                    <a:pt x="148" y="12"/>
                  </a:cubicBezTo>
                  <a:cubicBezTo>
                    <a:pt x="146" y="12"/>
                    <a:pt x="149" y="12"/>
                    <a:pt x="147" y="12"/>
                  </a:cubicBezTo>
                  <a:cubicBezTo>
                    <a:pt x="142" y="13"/>
                    <a:pt x="137" y="14"/>
                    <a:pt x="132" y="15"/>
                  </a:cubicBezTo>
                  <a:cubicBezTo>
                    <a:pt x="130" y="15"/>
                    <a:pt x="130" y="15"/>
                    <a:pt x="130" y="15"/>
                  </a:cubicBezTo>
                  <a:cubicBezTo>
                    <a:pt x="130" y="15"/>
                    <a:pt x="130" y="15"/>
                    <a:pt x="130" y="15"/>
                  </a:cubicBezTo>
                  <a:cubicBezTo>
                    <a:pt x="129" y="15"/>
                    <a:pt x="129" y="15"/>
                    <a:pt x="129" y="15"/>
                  </a:cubicBezTo>
                  <a:cubicBezTo>
                    <a:pt x="129" y="15"/>
                    <a:pt x="129" y="15"/>
                    <a:pt x="129" y="15"/>
                  </a:cubicBezTo>
                  <a:cubicBezTo>
                    <a:pt x="129" y="15"/>
                    <a:pt x="128" y="15"/>
                    <a:pt x="129" y="15"/>
                  </a:cubicBezTo>
                  <a:cubicBezTo>
                    <a:pt x="128" y="15"/>
                    <a:pt x="128" y="15"/>
                    <a:pt x="128" y="15"/>
                  </a:cubicBezTo>
                  <a:cubicBezTo>
                    <a:pt x="128" y="15"/>
                    <a:pt x="128" y="15"/>
                    <a:pt x="128" y="15"/>
                  </a:cubicBezTo>
                  <a:cubicBezTo>
                    <a:pt x="128" y="15"/>
                    <a:pt x="128" y="15"/>
                    <a:pt x="128" y="15"/>
                  </a:cubicBezTo>
                  <a:cubicBezTo>
                    <a:pt x="127" y="16"/>
                    <a:pt x="126" y="15"/>
                    <a:pt x="125" y="16"/>
                  </a:cubicBezTo>
                  <a:cubicBezTo>
                    <a:pt x="125" y="15"/>
                    <a:pt x="126" y="15"/>
                    <a:pt x="127" y="15"/>
                  </a:cubicBezTo>
                  <a:cubicBezTo>
                    <a:pt x="128" y="15"/>
                    <a:pt x="127" y="15"/>
                    <a:pt x="127" y="15"/>
                  </a:cubicBezTo>
                  <a:cubicBezTo>
                    <a:pt x="128" y="15"/>
                    <a:pt x="128" y="15"/>
                    <a:pt x="128" y="15"/>
                  </a:cubicBezTo>
                  <a:cubicBezTo>
                    <a:pt x="129" y="15"/>
                    <a:pt x="129" y="14"/>
                    <a:pt x="129" y="14"/>
                  </a:cubicBezTo>
                  <a:cubicBezTo>
                    <a:pt x="129" y="14"/>
                    <a:pt x="129" y="14"/>
                    <a:pt x="130" y="14"/>
                  </a:cubicBezTo>
                  <a:cubicBezTo>
                    <a:pt x="135" y="13"/>
                    <a:pt x="135" y="13"/>
                    <a:pt x="135" y="13"/>
                  </a:cubicBezTo>
                  <a:cubicBezTo>
                    <a:pt x="140" y="12"/>
                    <a:pt x="143" y="11"/>
                    <a:pt x="149" y="11"/>
                  </a:cubicBezTo>
                  <a:cubicBezTo>
                    <a:pt x="150" y="10"/>
                    <a:pt x="150" y="10"/>
                    <a:pt x="153" y="10"/>
                  </a:cubicBezTo>
                  <a:cubicBezTo>
                    <a:pt x="154" y="9"/>
                    <a:pt x="149" y="10"/>
                    <a:pt x="152" y="9"/>
                  </a:cubicBezTo>
                  <a:cubicBezTo>
                    <a:pt x="155" y="9"/>
                    <a:pt x="152" y="10"/>
                    <a:pt x="154" y="9"/>
                  </a:cubicBezTo>
                  <a:cubicBezTo>
                    <a:pt x="157" y="9"/>
                    <a:pt x="158" y="9"/>
                    <a:pt x="160" y="8"/>
                  </a:cubicBezTo>
                  <a:cubicBezTo>
                    <a:pt x="167" y="8"/>
                    <a:pt x="174" y="7"/>
                    <a:pt x="182" y="7"/>
                  </a:cubicBezTo>
                  <a:cubicBezTo>
                    <a:pt x="184" y="6"/>
                    <a:pt x="178" y="7"/>
                    <a:pt x="181" y="6"/>
                  </a:cubicBezTo>
                  <a:cubicBezTo>
                    <a:pt x="184" y="6"/>
                    <a:pt x="194" y="6"/>
                    <a:pt x="197" y="5"/>
                  </a:cubicBezTo>
                  <a:cubicBezTo>
                    <a:pt x="205" y="5"/>
                    <a:pt x="210" y="5"/>
                    <a:pt x="219" y="6"/>
                  </a:cubicBezTo>
                  <a:cubicBezTo>
                    <a:pt x="223" y="6"/>
                    <a:pt x="220" y="5"/>
                    <a:pt x="221" y="5"/>
                  </a:cubicBezTo>
                  <a:cubicBezTo>
                    <a:pt x="227" y="5"/>
                    <a:pt x="231" y="6"/>
                    <a:pt x="237" y="6"/>
                  </a:cubicBezTo>
                  <a:cubicBezTo>
                    <a:pt x="241" y="6"/>
                    <a:pt x="248" y="7"/>
                    <a:pt x="254" y="7"/>
                  </a:cubicBezTo>
                  <a:cubicBezTo>
                    <a:pt x="254" y="7"/>
                    <a:pt x="250" y="7"/>
                    <a:pt x="247" y="6"/>
                  </a:cubicBezTo>
                  <a:cubicBezTo>
                    <a:pt x="249" y="6"/>
                    <a:pt x="255" y="7"/>
                    <a:pt x="257" y="8"/>
                  </a:cubicBezTo>
                  <a:cubicBezTo>
                    <a:pt x="259" y="8"/>
                    <a:pt x="262" y="8"/>
                    <a:pt x="264" y="9"/>
                  </a:cubicBezTo>
                  <a:cubicBezTo>
                    <a:pt x="264" y="9"/>
                    <a:pt x="264" y="9"/>
                    <a:pt x="264" y="9"/>
                  </a:cubicBezTo>
                  <a:cubicBezTo>
                    <a:pt x="264" y="9"/>
                    <a:pt x="264" y="9"/>
                    <a:pt x="264" y="9"/>
                  </a:cubicBezTo>
                  <a:cubicBezTo>
                    <a:pt x="266" y="8"/>
                    <a:pt x="269" y="8"/>
                    <a:pt x="271" y="8"/>
                  </a:cubicBezTo>
                  <a:cubicBezTo>
                    <a:pt x="280" y="6"/>
                    <a:pt x="288" y="5"/>
                    <a:pt x="299" y="5"/>
                  </a:cubicBezTo>
                  <a:cubicBezTo>
                    <a:pt x="306" y="4"/>
                    <a:pt x="313" y="3"/>
                    <a:pt x="322" y="3"/>
                  </a:cubicBezTo>
                  <a:cubicBezTo>
                    <a:pt x="327" y="2"/>
                    <a:pt x="332" y="2"/>
                    <a:pt x="336" y="2"/>
                  </a:cubicBezTo>
                  <a:cubicBezTo>
                    <a:pt x="343" y="2"/>
                    <a:pt x="343" y="2"/>
                    <a:pt x="343" y="2"/>
                  </a:cubicBezTo>
                  <a:cubicBezTo>
                    <a:pt x="352" y="2"/>
                    <a:pt x="352" y="2"/>
                    <a:pt x="352" y="2"/>
                  </a:cubicBezTo>
                  <a:cubicBezTo>
                    <a:pt x="354" y="2"/>
                    <a:pt x="354" y="2"/>
                    <a:pt x="354" y="2"/>
                  </a:cubicBezTo>
                  <a:cubicBezTo>
                    <a:pt x="354" y="2"/>
                    <a:pt x="354" y="2"/>
                    <a:pt x="354" y="2"/>
                  </a:cubicBezTo>
                  <a:cubicBezTo>
                    <a:pt x="354" y="2"/>
                    <a:pt x="354" y="2"/>
                    <a:pt x="354" y="2"/>
                  </a:cubicBezTo>
                  <a:cubicBezTo>
                    <a:pt x="355" y="1"/>
                    <a:pt x="355" y="1"/>
                    <a:pt x="355" y="2"/>
                  </a:cubicBezTo>
                  <a:cubicBezTo>
                    <a:pt x="356" y="1"/>
                    <a:pt x="358" y="2"/>
                    <a:pt x="359" y="1"/>
                  </a:cubicBezTo>
                  <a:cubicBezTo>
                    <a:pt x="359" y="1"/>
                    <a:pt x="359" y="0"/>
                    <a:pt x="360" y="0"/>
                  </a:cubicBezTo>
                  <a:cubicBezTo>
                    <a:pt x="360" y="0"/>
                    <a:pt x="360" y="0"/>
                    <a:pt x="360" y="0"/>
                  </a:cubicBezTo>
                  <a:cubicBezTo>
                    <a:pt x="361" y="1"/>
                    <a:pt x="362" y="1"/>
                    <a:pt x="363" y="1"/>
                  </a:cubicBezTo>
                  <a:cubicBezTo>
                    <a:pt x="363" y="0"/>
                    <a:pt x="363" y="0"/>
                    <a:pt x="363" y="0"/>
                  </a:cubicBezTo>
                  <a:cubicBezTo>
                    <a:pt x="364" y="0"/>
                    <a:pt x="364" y="1"/>
                    <a:pt x="365" y="0"/>
                  </a:cubicBezTo>
                  <a:cubicBezTo>
                    <a:pt x="365" y="0"/>
                    <a:pt x="365" y="0"/>
                    <a:pt x="366" y="0"/>
                  </a:cubicBezTo>
                  <a:cubicBezTo>
                    <a:pt x="366" y="0"/>
                    <a:pt x="367" y="1"/>
                    <a:pt x="367" y="1"/>
                  </a:cubicBezTo>
                  <a:cubicBezTo>
                    <a:pt x="367" y="1"/>
                    <a:pt x="367" y="1"/>
                    <a:pt x="367" y="1"/>
                  </a:cubicBezTo>
                  <a:cubicBezTo>
                    <a:pt x="367" y="1"/>
                    <a:pt x="369" y="2"/>
                    <a:pt x="370" y="2"/>
                  </a:cubicBezTo>
                  <a:cubicBezTo>
                    <a:pt x="370" y="2"/>
                    <a:pt x="370" y="2"/>
                    <a:pt x="371" y="2"/>
                  </a:cubicBezTo>
                  <a:cubicBezTo>
                    <a:pt x="372" y="2"/>
                    <a:pt x="373" y="3"/>
                    <a:pt x="374" y="4"/>
                  </a:cubicBezTo>
                  <a:cubicBezTo>
                    <a:pt x="374" y="4"/>
                    <a:pt x="374" y="4"/>
                    <a:pt x="374" y="4"/>
                  </a:cubicBezTo>
                  <a:cubicBezTo>
                    <a:pt x="374" y="4"/>
                    <a:pt x="375" y="5"/>
                    <a:pt x="375" y="5"/>
                  </a:cubicBezTo>
                  <a:cubicBezTo>
                    <a:pt x="375" y="5"/>
                    <a:pt x="376" y="5"/>
                    <a:pt x="376" y="6"/>
                  </a:cubicBezTo>
                  <a:cubicBezTo>
                    <a:pt x="376" y="6"/>
                    <a:pt x="376" y="7"/>
                    <a:pt x="376" y="7"/>
                  </a:cubicBezTo>
                  <a:cubicBezTo>
                    <a:pt x="377" y="7"/>
                    <a:pt x="377" y="8"/>
                    <a:pt x="377" y="8"/>
                  </a:cubicBezTo>
                  <a:cubicBezTo>
                    <a:pt x="377" y="9"/>
                    <a:pt x="377" y="10"/>
                    <a:pt x="378" y="10"/>
                  </a:cubicBezTo>
                  <a:cubicBezTo>
                    <a:pt x="378" y="11"/>
                    <a:pt x="378" y="13"/>
                    <a:pt x="378" y="14"/>
                  </a:cubicBezTo>
                  <a:cubicBezTo>
                    <a:pt x="378" y="14"/>
                    <a:pt x="378" y="14"/>
                    <a:pt x="378" y="14"/>
                  </a:cubicBezTo>
                  <a:cubicBezTo>
                    <a:pt x="377" y="15"/>
                    <a:pt x="377" y="16"/>
                    <a:pt x="377" y="17"/>
                  </a:cubicBezTo>
                  <a:cubicBezTo>
                    <a:pt x="377" y="17"/>
                    <a:pt x="377" y="17"/>
                    <a:pt x="377" y="17"/>
                  </a:cubicBezTo>
                  <a:cubicBezTo>
                    <a:pt x="376" y="17"/>
                    <a:pt x="376" y="18"/>
                    <a:pt x="376" y="18"/>
                  </a:cubicBezTo>
                  <a:cubicBezTo>
                    <a:pt x="374" y="19"/>
                    <a:pt x="374" y="20"/>
                    <a:pt x="372" y="21"/>
                  </a:cubicBezTo>
                  <a:cubicBezTo>
                    <a:pt x="372" y="21"/>
                    <a:pt x="372" y="21"/>
                    <a:pt x="372" y="21"/>
                  </a:cubicBezTo>
                  <a:cubicBezTo>
                    <a:pt x="371" y="22"/>
                    <a:pt x="371" y="22"/>
                    <a:pt x="370" y="22"/>
                  </a:cubicBezTo>
                  <a:cubicBezTo>
                    <a:pt x="370" y="23"/>
                    <a:pt x="369" y="23"/>
                    <a:pt x="368" y="23"/>
                  </a:cubicBezTo>
                  <a:cubicBezTo>
                    <a:pt x="368" y="23"/>
                    <a:pt x="368" y="23"/>
                    <a:pt x="367" y="23"/>
                  </a:cubicBezTo>
                  <a:cubicBezTo>
                    <a:pt x="367" y="23"/>
                    <a:pt x="366" y="23"/>
                    <a:pt x="366" y="24"/>
                  </a:cubicBezTo>
                  <a:cubicBezTo>
                    <a:pt x="365" y="24"/>
                    <a:pt x="365" y="23"/>
                    <a:pt x="364" y="23"/>
                  </a:cubicBezTo>
                  <a:cubicBezTo>
                    <a:pt x="364" y="23"/>
                    <a:pt x="363" y="24"/>
                    <a:pt x="363" y="24"/>
                  </a:cubicBezTo>
                  <a:cubicBezTo>
                    <a:pt x="363" y="24"/>
                    <a:pt x="362" y="23"/>
                    <a:pt x="362" y="23"/>
                  </a:cubicBezTo>
                  <a:cubicBezTo>
                    <a:pt x="361" y="23"/>
                    <a:pt x="361" y="23"/>
                    <a:pt x="361" y="23"/>
                  </a:cubicBezTo>
                  <a:cubicBezTo>
                    <a:pt x="361" y="22"/>
                    <a:pt x="361" y="22"/>
                    <a:pt x="360" y="22"/>
                  </a:cubicBezTo>
                  <a:cubicBezTo>
                    <a:pt x="359" y="21"/>
                    <a:pt x="359" y="23"/>
                    <a:pt x="358" y="22"/>
                  </a:cubicBezTo>
                  <a:cubicBezTo>
                    <a:pt x="358" y="21"/>
                    <a:pt x="356" y="22"/>
                    <a:pt x="356" y="22"/>
                  </a:cubicBezTo>
                  <a:cubicBezTo>
                    <a:pt x="354" y="21"/>
                    <a:pt x="354" y="21"/>
                    <a:pt x="354" y="21"/>
                  </a:cubicBezTo>
                  <a:cubicBezTo>
                    <a:pt x="354" y="21"/>
                    <a:pt x="354" y="21"/>
                    <a:pt x="354" y="21"/>
                  </a:cubicBezTo>
                  <a:cubicBezTo>
                    <a:pt x="354" y="21"/>
                    <a:pt x="354" y="21"/>
                    <a:pt x="354" y="21"/>
                  </a:cubicBezTo>
                  <a:cubicBezTo>
                    <a:pt x="351" y="21"/>
                    <a:pt x="351" y="21"/>
                    <a:pt x="351" y="21"/>
                  </a:cubicBezTo>
                  <a:cubicBezTo>
                    <a:pt x="341" y="21"/>
                    <a:pt x="332" y="22"/>
                    <a:pt x="325" y="22"/>
                  </a:cubicBezTo>
                  <a:cubicBezTo>
                    <a:pt x="324" y="22"/>
                    <a:pt x="324" y="22"/>
                    <a:pt x="324" y="22"/>
                  </a:cubicBezTo>
                  <a:cubicBezTo>
                    <a:pt x="324" y="22"/>
                    <a:pt x="324" y="22"/>
                    <a:pt x="324" y="22"/>
                  </a:cubicBezTo>
                  <a:cubicBezTo>
                    <a:pt x="324" y="22"/>
                    <a:pt x="324" y="22"/>
                    <a:pt x="324" y="22"/>
                  </a:cubicBezTo>
                  <a:cubicBezTo>
                    <a:pt x="329" y="24"/>
                    <a:pt x="335" y="26"/>
                    <a:pt x="342" y="29"/>
                  </a:cubicBezTo>
                  <a:cubicBezTo>
                    <a:pt x="350" y="33"/>
                    <a:pt x="358" y="37"/>
                    <a:pt x="361" y="38"/>
                  </a:cubicBezTo>
                  <a:cubicBezTo>
                    <a:pt x="364" y="40"/>
                    <a:pt x="360" y="38"/>
                    <a:pt x="362" y="39"/>
                  </a:cubicBezTo>
                  <a:cubicBezTo>
                    <a:pt x="366" y="41"/>
                    <a:pt x="372" y="45"/>
                    <a:pt x="375" y="46"/>
                  </a:cubicBezTo>
                  <a:cubicBezTo>
                    <a:pt x="385" y="53"/>
                    <a:pt x="395" y="61"/>
                    <a:pt x="402" y="67"/>
                  </a:cubicBezTo>
                  <a:cubicBezTo>
                    <a:pt x="404" y="69"/>
                    <a:pt x="407" y="71"/>
                    <a:pt x="408" y="72"/>
                  </a:cubicBezTo>
                  <a:cubicBezTo>
                    <a:pt x="412" y="75"/>
                    <a:pt x="418" y="82"/>
                    <a:pt x="422" y="87"/>
                  </a:cubicBezTo>
                  <a:cubicBezTo>
                    <a:pt x="428" y="94"/>
                    <a:pt x="434" y="102"/>
                    <a:pt x="439" y="111"/>
                  </a:cubicBezTo>
                  <a:cubicBezTo>
                    <a:pt x="444" y="120"/>
                    <a:pt x="448" y="129"/>
                    <a:pt x="450" y="140"/>
                  </a:cubicBezTo>
                  <a:cubicBezTo>
                    <a:pt x="452" y="150"/>
                    <a:pt x="452" y="161"/>
                    <a:pt x="449" y="171"/>
                  </a:cubicBezTo>
                  <a:close/>
                  <a:moveTo>
                    <a:pt x="178" y="8"/>
                  </a:moveTo>
                  <a:cubicBezTo>
                    <a:pt x="173" y="8"/>
                    <a:pt x="171" y="8"/>
                    <a:pt x="163" y="9"/>
                  </a:cubicBezTo>
                  <a:cubicBezTo>
                    <a:pt x="161" y="9"/>
                    <a:pt x="160" y="9"/>
                    <a:pt x="156" y="10"/>
                  </a:cubicBezTo>
                  <a:cubicBezTo>
                    <a:pt x="155" y="10"/>
                    <a:pt x="146" y="11"/>
                    <a:pt x="146" y="12"/>
                  </a:cubicBezTo>
                  <a:cubicBezTo>
                    <a:pt x="151" y="11"/>
                    <a:pt x="154" y="11"/>
                    <a:pt x="157" y="10"/>
                  </a:cubicBezTo>
                  <a:cubicBezTo>
                    <a:pt x="159" y="10"/>
                    <a:pt x="157" y="10"/>
                    <a:pt x="158" y="10"/>
                  </a:cubicBezTo>
                  <a:cubicBezTo>
                    <a:pt x="163" y="10"/>
                    <a:pt x="172" y="8"/>
                    <a:pt x="179" y="8"/>
                  </a:cubicBezTo>
                  <a:cubicBezTo>
                    <a:pt x="180" y="8"/>
                    <a:pt x="177" y="8"/>
                    <a:pt x="178" y="8"/>
                  </a:cubicBezTo>
                  <a:close/>
                  <a:moveTo>
                    <a:pt x="180" y="8"/>
                  </a:moveTo>
                  <a:cubicBezTo>
                    <a:pt x="181" y="8"/>
                    <a:pt x="181" y="8"/>
                    <a:pt x="181" y="8"/>
                  </a:cubicBezTo>
                  <a:cubicBezTo>
                    <a:pt x="186" y="8"/>
                    <a:pt x="182" y="7"/>
                    <a:pt x="180" y="8"/>
                  </a:cubicBezTo>
                  <a:close/>
                  <a:moveTo>
                    <a:pt x="218" y="17"/>
                  </a:moveTo>
                  <a:cubicBezTo>
                    <a:pt x="221" y="16"/>
                    <a:pt x="226" y="15"/>
                    <a:pt x="232" y="14"/>
                  </a:cubicBezTo>
                  <a:cubicBezTo>
                    <a:pt x="230" y="14"/>
                    <a:pt x="229" y="14"/>
                    <a:pt x="227" y="15"/>
                  </a:cubicBezTo>
                  <a:cubicBezTo>
                    <a:pt x="224" y="16"/>
                    <a:pt x="221" y="16"/>
                    <a:pt x="218" y="17"/>
                  </a:cubicBezTo>
                  <a:close/>
                  <a:moveTo>
                    <a:pt x="427" y="122"/>
                  </a:moveTo>
                  <a:cubicBezTo>
                    <a:pt x="421" y="111"/>
                    <a:pt x="412" y="100"/>
                    <a:pt x="403" y="90"/>
                  </a:cubicBezTo>
                  <a:cubicBezTo>
                    <a:pt x="402" y="89"/>
                    <a:pt x="401" y="88"/>
                    <a:pt x="400" y="86"/>
                  </a:cubicBezTo>
                  <a:cubicBezTo>
                    <a:pt x="398" y="84"/>
                    <a:pt x="398" y="85"/>
                    <a:pt x="396" y="83"/>
                  </a:cubicBezTo>
                  <a:cubicBezTo>
                    <a:pt x="394" y="81"/>
                    <a:pt x="395" y="82"/>
                    <a:pt x="394" y="81"/>
                  </a:cubicBezTo>
                  <a:cubicBezTo>
                    <a:pt x="376" y="64"/>
                    <a:pt x="355" y="52"/>
                    <a:pt x="335" y="43"/>
                  </a:cubicBezTo>
                  <a:cubicBezTo>
                    <a:pt x="331" y="41"/>
                    <a:pt x="335" y="42"/>
                    <a:pt x="332" y="41"/>
                  </a:cubicBezTo>
                  <a:cubicBezTo>
                    <a:pt x="320" y="36"/>
                    <a:pt x="302" y="30"/>
                    <a:pt x="286" y="26"/>
                  </a:cubicBezTo>
                  <a:cubicBezTo>
                    <a:pt x="285" y="26"/>
                    <a:pt x="283" y="26"/>
                    <a:pt x="282" y="25"/>
                  </a:cubicBezTo>
                  <a:cubicBezTo>
                    <a:pt x="282" y="25"/>
                    <a:pt x="283" y="25"/>
                    <a:pt x="283" y="25"/>
                  </a:cubicBezTo>
                  <a:cubicBezTo>
                    <a:pt x="282" y="25"/>
                    <a:pt x="282" y="25"/>
                    <a:pt x="282" y="25"/>
                  </a:cubicBezTo>
                  <a:cubicBezTo>
                    <a:pt x="282" y="25"/>
                    <a:pt x="282" y="25"/>
                    <a:pt x="282" y="25"/>
                  </a:cubicBezTo>
                  <a:cubicBezTo>
                    <a:pt x="282" y="25"/>
                    <a:pt x="282" y="25"/>
                    <a:pt x="282" y="25"/>
                  </a:cubicBezTo>
                  <a:cubicBezTo>
                    <a:pt x="268" y="27"/>
                    <a:pt x="253" y="29"/>
                    <a:pt x="240" y="32"/>
                  </a:cubicBezTo>
                  <a:cubicBezTo>
                    <a:pt x="227" y="34"/>
                    <a:pt x="212" y="38"/>
                    <a:pt x="201" y="41"/>
                  </a:cubicBezTo>
                  <a:cubicBezTo>
                    <a:pt x="188" y="45"/>
                    <a:pt x="175" y="48"/>
                    <a:pt x="164" y="53"/>
                  </a:cubicBezTo>
                  <a:cubicBezTo>
                    <a:pt x="156" y="56"/>
                    <a:pt x="150" y="59"/>
                    <a:pt x="143" y="62"/>
                  </a:cubicBezTo>
                  <a:cubicBezTo>
                    <a:pt x="141" y="63"/>
                    <a:pt x="139" y="64"/>
                    <a:pt x="137" y="65"/>
                  </a:cubicBezTo>
                  <a:cubicBezTo>
                    <a:pt x="130" y="68"/>
                    <a:pt x="124" y="72"/>
                    <a:pt x="117" y="76"/>
                  </a:cubicBezTo>
                  <a:cubicBezTo>
                    <a:pt x="111" y="79"/>
                    <a:pt x="106" y="83"/>
                    <a:pt x="100" y="87"/>
                  </a:cubicBezTo>
                  <a:cubicBezTo>
                    <a:pt x="83" y="99"/>
                    <a:pt x="62" y="117"/>
                    <a:pt x="47" y="136"/>
                  </a:cubicBezTo>
                  <a:cubicBezTo>
                    <a:pt x="45" y="137"/>
                    <a:pt x="45" y="138"/>
                    <a:pt x="44" y="140"/>
                  </a:cubicBezTo>
                  <a:cubicBezTo>
                    <a:pt x="34" y="152"/>
                    <a:pt x="26" y="165"/>
                    <a:pt x="22" y="178"/>
                  </a:cubicBezTo>
                  <a:cubicBezTo>
                    <a:pt x="19" y="186"/>
                    <a:pt x="17" y="195"/>
                    <a:pt x="17" y="205"/>
                  </a:cubicBezTo>
                  <a:cubicBezTo>
                    <a:pt x="18" y="209"/>
                    <a:pt x="18" y="214"/>
                    <a:pt x="19" y="218"/>
                  </a:cubicBezTo>
                  <a:cubicBezTo>
                    <a:pt x="21" y="222"/>
                    <a:pt x="22" y="226"/>
                    <a:pt x="25" y="229"/>
                  </a:cubicBezTo>
                  <a:cubicBezTo>
                    <a:pt x="33" y="241"/>
                    <a:pt x="48" y="249"/>
                    <a:pt x="64" y="254"/>
                  </a:cubicBezTo>
                  <a:cubicBezTo>
                    <a:pt x="75" y="258"/>
                    <a:pt x="88" y="261"/>
                    <a:pt x="102" y="263"/>
                  </a:cubicBezTo>
                  <a:cubicBezTo>
                    <a:pt x="106" y="263"/>
                    <a:pt x="111" y="264"/>
                    <a:pt x="116" y="265"/>
                  </a:cubicBezTo>
                  <a:cubicBezTo>
                    <a:pt x="122" y="265"/>
                    <a:pt x="129" y="266"/>
                    <a:pt x="136" y="266"/>
                  </a:cubicBezTo>
                  <a:cubicBezTo>
                    <a:pt x="149" y="267"/>
                    <a:pt x="161" y="268"/>
                    <a:pt x="173" y="268"/>
                  </a:cubicBezTo>
                  <a:cubicBezTo>
                    <a:pt x="185" y="268"/>
                    <a:pt x="196" y="268"/>
                    <a:pt x="208" y="268"/>
                  </a:cubicBezTo>
                  <a:cubicBezTo>
                    <a:pt x="212" y="267"/>
                    <a:pt x="216" y="267"/>
                    <a:pt x="220" y="267"/>
                  </a:cubicBezTo>
                  <a:cubicBezTo>
                    <a:pt x="223" y="267"/>
                    <a:pt x="226" y="266"/>
                    <a:pt x="228" y="266"/>
                  </a:cubicBezTo>
                  <a:cubicBezTo>
                    <a:pt x="242" y="265"/>
                    <a:pt x="260" y="262"/>
                    <a:pt x="276" y="259"/>
                  </a:cubicBezTo>
                  <a:cubicBezTo>
                    <a:pt x="298" y="254"/>
                    <a:pt x="318" y="249"/>
                    <a:pt x="341" y="240"/>
                  </a:cubicBezTo>
                  <a:cubicBezTo>
                    <a:pt x="358" y="233"/>
                    <a:pt x="377" y="227"/>
                    <a:pt x="393" y="217"/>
                  </a:cubicBezTo>
                  <a:cubicBezTo>
                    <a:pt x="403" y="210"/>
                    <a:pt x="412" y="202"/>
                    <a:pt x="420" y="192"/>
                  </a:cubicBezTo>
                  <a:cubicBezTo>
                    <a:pt x="428" y="182"/>
                    <a:pt x="433" y="171"/>
                    <a:pt x="435" y="160"/>
                  </a:cubicBezTo>
                  <a:cubicBezTo>
                    <a:pt x="436" y="147"/>
                    <a:pt x="433" y="134"/>
                    <a:pt x="427" y="122"/>
                  </a:cubicBezTo>
                  <a:close/>
                  <a:moveTo>
                    <a:pt x="122" y="17"/>
                  </a:moveTo>
                  <a:cubicBezTo>
                    <a:pt x="122" y="17"/>
                    <a:pt x="123" y="17"/>
                    <a:pt x="123" y="16"/>
                  </a:cubicBezTo>
                  <a:cubicBezTo>
                    <a:pt x="123" y="17"/>
                    <a:pt x="122" y="16"/>
                    <a:pt x="122" y="17"/>
                  </a:cubicBezTo>
                  <a:close/>
                  <a:moveTo>
                    <a:pt x="123" y="16"/>
                  </a:moveTo>
                  <a:cubicBezTo>
                    <a:pt x="124" y="16"/>
                    <a:pt x="124" y="16"/>
                    <a:pt x="124" y="16"/>
                  </a:cubicBezTo>
                  <a:cubicBezTo>
                    <a:pt x="124" y="16"/>
                    <a:pt x="123" y="16"/>
                    <a:pt x="123" y="16"/>
                  </a:cubicBezTo>
                  <a:close/>
                  <a:moveTo>
                    <a:pt x="123" y="20"/>
                  </a:moveTo>
                  <a:cubicBezTo>
                    <a:pt x="123" y="19"/>
                    <a:pt x="123" y="19"/>
                    <a:pt x="123" y="19"/>
                  </a:cubicBezTo>
                  <a:cubicBezTo>
                    <a:pt x="123" y="19"/>
                    <a:pt x="122" y="19"/>
                    <a:pt x="123" y="20"/>
                  </a:cubicBezTo>
                  <a:close/>
                  <a:moveTo>
                    <a:pt x="124" y="19"/>
                  </a:moveTo>
                  <a:cubicBezTo>
                    <a:pt x="124" y="19"/>
                    <a:pt x="124" y="19"/>
                    <a:pt x="124" y="19"/>
                  </a:cubicBezTo>
                  <a:cubicBezTo>
                    <a:pt x="124" y="19"/>
                    <a:pt x="124" y="19"/>
                    <a:pt x="123" y="19"/>
                  </a:cubicBezTo>
                  <a:cubicBezTo>
                    <a:pt x="123" y="19"/>
                    <a:pt x="123" y="19"/>
                    <a:pt x="124" y="19"/>
                  </a:cubicBezTo>
                  <a:close/>
                  <a:moveTo>
                    <a:pt x="124" y="19"/>
                  </a:moveTo>
                  <a:cubicBezTo>
                    <a:pt x="124" y="19"/>
                    <a:pt x="124" y="19"/>
                    <a:pt x="124" y="19"/>
                  </a:cubicBezTo>
                  <a:cubicBezTo>
                    <a:pt x="124" y="19"/>
                    <a:pt x="124" y="19"/>
                    <a:pt x="124" y="19"/>
                  </a:cubicBezTo>
                  <a:cubicBezTo>
                    <a:pt x="124" y="19"/>
                    <a:pt x="124" y="19"/>
                    <a:pt x="124" y="19"/>
                  </a:cubicBezTo>
                  <a:close/>
                  <a:moveTo>
                    <a:pt x="124" y="17"/>
                  </a:moveTo>
                  <a:cubicBezTo>
                    <a:pt x="124" y="17"/>
                    <a:pt x="124" y="17"/>
                    <a:pt x="124" y="17"/>
                  </a:cubicBezTo>
                  <a:cubicBezTo>
                    <a:pt x="124" y="17"/>
                    <a:pt x="124" y="17"/>
                    <a:pt x="124" y="17"/>
                  </a:cubicBezTo>
                  <a:close/>
                  <a:moveTo>
                    <a:pt x="240" y="4"/>
                  </a:moveTo>
                  <a:cubicBezTo>
                    <a:pt x="239" y="4"/>
                    <a:pt x="235" y="3"/>
                    <a:pt x="234" y="4"/>
                  </a:cubicBezTo>
                  <a:cubicBezTo>
                    <a:pt x="236" y="4"/>
                    <a:pt x="240" y="4"/>
                    <a:pt x="240" y="4"/>
                  </a:cubicBezTo>
                  <a:close/>
                  <a:moveTo>
                    <a:pt x="248" y="5"/>
                  </a:moveTo>
                  <a:cubicBezTo>
                    <a:pt x="246" y="5"/>
                    <a:pt x="245" y="5"/>
                    <a:pt x="242" y="5"/>
                  </a:cubicBezTo>
                  <a:cubicBezTo>
                    <a:pt x="242" y="5"/>
                    <a:pt x="247" y="5"/>
                    <a:pt x="248" y="5"/>
                  </a:cubicBezTo>
                  <a:close/>
                  <a:moveTo>
                    <a:pt x="217" y="5"/>
                  </a:moveTo>
                  <a:cubicBezTo>
                    <a:pt x="215" y="5"/>
                    <a:pt x="212" y="5"/>
                    <a:pt x="211" y="5"/>
                  </a:cubicBezTo>
                  <a:cubicBezTo>
                    <a:pt x="213" y="5"/>
                    <a:pt x="216" y="5"/>
                    <a:pt x="217" y="5"/>
                  </a:cubicBezTo>
                  <a:close/>
                  <a:moveTo>
                    <a:pt x="123" y="22"/>
                  </a:moveTo>
                  <a:cubicBezTo>
                    <a:pt x="123" y="22"/>
                    <a:pt x="124" y="23"/>
                    <a:pt x="124" y="22"/>
                  </a:cubicBezTo>
                  <a:cubicBezTo>
                    <a:pt x="124" y="22"/>
                    <a:pt x="124" y="22"/>
                    <a:pt x="124" y="22"/>
                  </a:cubicBezTo>
                  <a:cubicBezTo>
                    <a:pt x="124" y="22"/>
                    <a:pt x="124" y="22"/>
                    <a:pt x="125" y="22"/>
                  </a:cubicBezTo>
                  <a:cubicBezTo>
                    <a:pt x="125" y="22"/>
                    <a:pt x="125" y="22"/>
                    <a:pt x="125" y="22"/>
                  </a:cubicBezTo>
                  <a:cubicBezTo>
                    <a:pt x="125" y="22"/>
                    <a:pt x="125" y="22"/>
                    <a:pt x="125" y="22"/>
                  </a:cubicBezTo>
                  <a:cubicBezTo>
                    <a:pt x="125" y="22"/>
                    <a:pt x="125" y="22"/>
                    <a:pt x="125" y="22"/>
                  </a:cubicBezTo>
                  <a:cubicBezTo>
                    <a:pt x="125" y="22"/>
                    <a:pt x="125" y="22"/>
                    <a:pt x="125" y="22"/>
                  </a:cubicBezTo>
                  <a:cubicBezTo>
                    <a:pt x="125" y="22"/>
                    <a:pt x="123" y="22"/>
                    <a:pt x="123" y="22"/>
                  </a:cubicBezTo>
                  <a:close/>
                  <a:moveTo>
                    <a:pt x="125" y="24"/>
                  </a:moveTo>
                  <a:cubicBezTo>
                    <a:pt x="124" y="24"/>
                    <a:pt x="124" y="24"/>
                    <a:pt x="124" y="24"/>
                  </a:cubicBezTo>
                  <a:cubicBezTo>
                    <a:pt x="124" y="24"/>
                    <a:pt x="125" y="24"/>
                    <a:pt x="125" y="24"/>
                  </a:cubicBezTo>
                  <a:close/>
                  <a:moveTo>
                    <a:pt x="124" y="16"/>
                  </a:moveTo>
                  <a:cubicBezTo>
                    <a:pt x="124" y="16"/>
                    <a:pt x="125" y="16"/>
                    <a:pt x="125" y="16"/>
                  </a:cubicBezTo>
                  <a:cubicBezTo>
                    <a:pt x="125" y="16"/>
                    <a:pt x="124" y="16"/>
                    <a:pt x="124" y="16"/>
                  </a:cubicBezTo>
                  <a:close/>
                  <a:moveTo>
                    <a:pt x="197" y="3"/>
                  </a:moveTo>
                  <a:cubicBezTo>
                    <a:pt x="201" y="3"/>
                    <a:pt x="205" y="3"/>
                    <a:pt x="207" y="3"/>
                  </a:cubicBezTo>
                  <a:cubicBezTo>
                    <a:pt x="203" y="3"/>
                    <a:pt x="198" y="3"/>
                    <a:pt x="197" y="3"/>
                  </a:cubicBezTo>
                  <a:close/>
                  <a:moveTo>
                    <a:pt x="125" y="19"/>
                  </a:moveTo>
                  <a:cubicBezTo>
                    <a:pt x="125" y="19"/>
                    <a:pt x="124" y="19"/>
                    <a:pt x="124" y="19"/>
                  </a:cubicBezTo>
                  <a:cubicBezTo>
                    <a:pt x="124" y="19"/>
                    <a:pt x="125" y="19"/>
                    <a:pt x="125" y="19"/>
                  </a:cubicBezTo>
                  <a:close/>
                  <a:moveTo>
                    <a:pt x="159" y="12"/>
                  </a:moveTo>
                  <a:cubicBezTo>
                    <a:pt x="158" y="12"/>
                    <a:pt x="156" y="13"/>
                    <a:pt x="154" y="13"/>
                  </a:cubicBezTo>
                  <a:cubicBezTo>
                    <a:pt x="152" y="13"/>
                    <a:pt x="140" y="15"/>
                    <a:pt x="141" y="15"/>
                  </a:cubicBezTo>
                  <a:cubicBezTo>
                    <a:pt x="148" y="13"/>
                    <a:pt x="159" y="13"/>
                    <a:pt x="165" y="12"/>
                  </a:cubicBezTo>
                  <a:cubicBezTo>
                    <a:pt x="163" y="12"/>
                    <a:pt x="161" y="12"/>
                    <a:pt x="159" y="12"/>
                  </a:cubicBezTo>
                  <a:close/>
                  <a:moveTo>
                    <a:pt x="161" y="18"/>
                  </a:moveTo>
                  <a:cubicBezTo>
                    <a:pt x="164" y="17"/>
                    <a:pt x="174" y="16"/>
                    <a:pt x="179" y="16"/>
                  </a:cubicBezTo>
                  <a:cubicBezTo>
                    <a:pt x="173" y="16"/>
                    <a:pt x="167" y="17"/>
                    <a:pt x="161" y="18"/>
                  </a:cubicBezTo>
                  <a:close/>
                  <a:moveTo>
                    <a:pt x="120" y="28"/>
                  </a:moveTo>
                  <a:cubicBezTo>
                    <a:pt x="119" y="29"/>
                    <a:pt x="119" y="29"/>
                    <a:pt x="120" y="28"/>
                  </a:cubicBezTo>
                  <a:close/>
                  <a:moveTo>
                    <a:pt x="188" y="18"/>
                  </a:moveTo>
                  <a:cubicBezTo>
                    <a:pt x="188" y="18"/>
                    <a:pt x="187" y="18"/>
                    <a:pt x="187" y="18"/>
                  </a:cubicBezTo>
                  <a:cubicBezTo>
                    <a:pt x="187" y="18"/>
                    <a:pt x="187" y="18"/>
                    <a:pt x="188" y="18"/>
                  </a:cubicBezTo>
                  <a:close/>
                  <a:moveTo>
                    <a:pt x="127" y="16"/>
                  </a:moveTo>
                  <a:cubicBezTo>
                    <a:pt x="127" y="16"/>
                    <a:pt x="127" y="17"/>
                    <a:pt x="127" y="17"/>
                  </a:cubicBezTo>
                  <a:cubicBezTo>
                    <a:pt x="127" y="17"/>
                    <a:pt x="127" y="16"/>
                    <a:pt x="127" y="16"/>
                  </a:cubicBezTo>
                  <a:close/>
                  <a:moveTo>
                    <a:pt x="125" y="25"/>
                  </a:moveTo>
                  <a:cubicBezTo>
                    <a:pt x="125" y="25"/>
                    <a:pt x="125" y="25"/>
                    <a:pt x="125" y="25"/>
                  </a:cubicBezTo>
                  <a:cubicBezTo>
                    <a:pt x="125" y="25"/>
                    <a:pt x="125" y="25"/>
                    <a:pt x="125" y="25"/>
                  </a:cubicBezTo>
                  <a:close/>
                  <a:moveTo>
                    <a:pt x="119" y="19"/>
                  </a:moveTo>
                  <a:cubicBezTo>
                    <a:pt x="119" y="19"/>
                    <a:pt x="119" y="19"/>
                    <a:pt x="119" y="19"/>
                  </a:cubicBezTo>
                  <a:cubicBezTo>
                    <a:pt x="120" y="18"/>
                    <a:pt x="121" y="18"/>
                    <a:pt x="121" y="18"/>
                  </a:cubicBezTo>
                  <a:cubicBezTo>
                    <a:pt x="121" y="18"/>
                    <a:pt x="121" y="18"/>
                    <a:pt x="121" y="18"/>
                  </a:cubicBezTo>
                  <a:cubicBezTo>
                    <a:pt x="121" y="17"/>
                    <a:pt x="123" y="18"/>
                    <a:pt x="123" y="17"/>
                  </a:cubicBezTo>
                  <a:cubicBezTo>
                    <a:pt x="122" y="18"/>
                    <a:pt x="121" y="18"/>
                    <a:pt x="120" y="18"/>
                  </a:cubicBezTo>
                  <a:cubicBezTo>
                    <a:pt x="120" y="18"/>
                    <a:pt x="120" y="18"/>
                    <a:pt x="120" y="18"/>
                  </a:cubicBezTo>
                  <a:cubicBezTo>
                    <a:pt x="119" y="19"/>
                    <a:pt x="118" y="18"/>
                    <a:pt x="118" y="19"/>
                  </a:cubicBezTo>
                  <a:cubicBezTo>
                    <a:pt x="118" y="19"/>
                    <a:pt x="119" y="19"/>
                    <a:pt x="119" y="19"/>
                  </a:cubicBezTo>
                  <a:close/>
                  <a:moveTo>
                    <a:pt x="316" y="36"/>
                  </a:moveTo>
                  <a:cubicBezTo>
                    <a:pt x="315" y="35"/>
                    <a:pt x="312" y="35"/>
                    <a:pt x="312" y="35"/>
                  </a:cubicBezTo>
                  <a:cubicBezTo>
                    <a:pt x="314" y="35"/>
                    <a:pt x="315" y="36"/>
                    <a:pt x="316" y="36"/>
                  </a:cubicBezTo>
                  <a:close/>
                  <a:moveTo>
                    <a:pt x="132" y="26"/>
                  </a:moveTo>
                  <a:cubicBezTo>
                    <a:pt x="134" y="26"/>
                    <a:pt x="134" y="26"/>
                    <a:pt x="134" y="26"/>
                  </a:cubicBezTo>
                  <a:cubicBezTo>
                    <a:pt x="132" y="26"/>
                    <a:pt x="132" y="26"/>
                    <a:pt x="132" y="26"/>
                  </a:cubicBezTo>
                  <a:cubicBezTo>
                    <a:pt x="132" y="26"/>
                    <a:pt x="132" y="26"/>
                    <a:pt x="132" y="26"/>
                  </a:cubicBezTo>
                  <a:cubicBezTo>
                    <a:pt x="131" y="26"/>
                    <a:pt x="131" y="26"/>
                    <a:pt x="131" y="26"/>
                  </a:cubicBezTo>
                  <a:cubicBezTo>
                    <a:pt x="131" y="26"/>
                    <a:pt x="132" y="26"/>
                    <a:pt x="132" y="26"/>
                  </a:cubicBezTo>
                  <a:cubicBezTo>
                    <a:pt x="132" y="26"/>
                    <a:pt x="132" y="26"/>
                    <a:pt x="132" y="26"/>
                  </a:cubicBezTo>
                  <a:close/>
                  <a:moveTo>
                    <a:pt x="121" y="25"/>
                  </a:moveTo>
                  <a:cubicBezTo>
                    <a:pt x="121" y="25"/>
                    <a:pt x="121" y="25"/>
                    <a:pt x="121" y="25"/>
                  </a:cubicBezTo>
                  <a:cubicBezTo>
                    <a:pt x="121" y="26"/>
                    <a:pt x="121" y="25"/>
                    <a:pt x="121" y="25"/>
                  </a:cubicBezTo>
                  <a:close/>
                  <a:moveTo>
                    <a:pt x="121" y="25"/>
                  </a:moveTo>
                  <a:cubicBezTo>
                    <a:pt x="121" y="25"/>
                    <a:pt x="121" y="25"/>
                    <a:pt x="121" y="25"/>
                  </a:cubicBezTo>
                  <a:cubicBezTo>
                    <a:pt x="121" y="25"/>
                    <a:pt x="121" y="25"/>
                    <a:pt x="121" y="25"/>
                  </a:cubicBezTo>
                  <a:close/>
                  <a:moveTo>
                    <a:pt x="122" y="19"/>
                  </a:moveTo>
                  <a:cubicBezTo>
                    <a:pt x="122" y="19"/>
                    <a:pt x="122" y="19"/>
                    <a:pt x="122" y="19"/>
                  </a:cubicBezTo>
                  <a:cubicBezTo>
                    <a:pt x="122" y="19"/>
                    <a:pt x="122" y="19"/>
                    <a:pt x="122" y="19"/>
                  </a:cubicBezTo>
                  <a:close/>
                  <a:moveTo>
                    <a:pt x="121" y="23"/>
                  </a:moveTo>
                  <a:cubicBezTo>
                    <a:pt x="122" y="23"/>
                    <a:pt x="122" y="22"/>
                    <a:pt x="121" y="23"/>
                  </a:cubicBezTo>
                  <a:close/>
                  <a:moveTo>
                    <a:pt x="121" y="26"/>
                  </a:moveTo>
                  <a:cubicBezTo>
                    <a:pt x="121" y="26"/>
                    <a:pt x="121" y="26"/>
                    <a:pt x="121" y="26"/>
                  </a:cubicBezTo>
                  <a:cubicBezTo>
                    <a:pt x="121" y="26"/>
                    <a:pt x="121" y="26"/>
                    <a:pt x="121" y="26"/>
                  </a:cubicBezTo>
                  <a:close/>
                  <a:moveTo>
                    <a:pt x="122" y="18"/>
                  </a:moveTo>
                  <a:cubicBezTo>
                    <a:pt x="122" y="18"/>
                    <a:pt x="122" y="18"/>
                    <a:pt x="121" y="18"/>
                  </a:cubicBezTo>
                  <a:cubicBezTo>
                    <a:pt x="121" y="18"/>
                    <a:pt x="121" y="18"/>
                    <a:pt x="121" y="18"/>
                  </a:cubicBezTo>
                  <a:cubicBezTo>
                    <a:pt x="121" y="18"/>
                    <a:pt x="122" y="18"/>
                    <a:pt x="122" y="18"/>
                  </a:cubicBezTo>
                  <a:close/>
                  <a:moveTo>
                    <a:pt x="121" y="29"/>
                  </a:moveTo>
                  <a:cubicBezTo>
                    <a:pt x="121" y="29"/>
                    <a:pt x="121" y="29"/>
                    <a:pt x="121" y="28"/>
                  </a:cubicBezTo>
                  <a:cubicBezTo>
                    <a:pt x="121" y="28"/>
                    <a:pt x="121" y="28"/>
                    <a:pt x="121" y="29"/>
                  </a:cubicBezTo>
                  <a:close/>
                </a:path>
              </a:pathLst>
            </a:custGeom>
            <a:solidFill>
              <a:srgbClr val="FF0000"/>
            </a:solidFill>
            <a:ln>
              <a:solidFill>
                <a:srgbClr val="FF0000"/>
              </a:solidFill>
            </a:ln>
            <a:effectLst>
              <a:outerShdw blurRad="508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9" name="Right Brace 8"/>
          <p:cNvSpPr/>
          <p:nvPr/>
        </p:nvSpPr>
        <p:spPr bwMode="auto">
          <a:xfrm>
            <a:off x="5140869" y="3829149"/>
            <a:ext cx="367235" cy="1944216"/>
          </a:xfrm>
          <a:prstGeom prst="rightBrace">
            <a:avLst>
              <a:gd name="adj1" fmla="val 66239"/>
              <a:gd name="adj2" fmla="val 5000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561513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8"/>
          <p:cNvSpPr>
            <a:spLocks noGrp="1" noChangeArrowheads="1"/>
          </p:cNvSpPr>
          <p:nvPr>
            <p:ph type="body" idx="1"/>
          </p:nvPr>
        </p:nvSpPr>
        <p:spPr>
          <a:xfrm>
            <a:off x="323528" y="1412776"/>
            <a:ext cx="8424936" cy="4611687"/>
          </a:xfrm>
        </p:spPr>
        <p:txBody>
          <a:bodyPr/>
          <a:lstStyle/>
          <a:p>
            <a:pPr>
              <a:spcBef>
                <a:spcPts val="1200"/>
              </a:spcBef>
            </a:pPr>
            <a:r>
              <a:rPr lang="en-US" altLang="en-US" sz="2400" dirty="0"/>
              <a:t>Give IPV1 at or after age 14 weeks, usually with OPV3 and DTP3/Penta 3</a:t>
            </a:r>
          </a:p>
          <a:p>
            <a:pPr>
              <a:spcBef>
                <a:spcPts val="1200"/>
              </a:spcBef>
            </a:pPr>
            <a:r>
              <a:rPr lang="en-US" altLang="en-US" sz="2400" dirty="0"/>
              <a:t>Give the IPV1 dose as scheduled with OPV3</a:t>
            </a:r>
          </a:p>
          <a:p>
            <a:pPr>
              <a:spcBef>
                <a:spcPts val="1200"/>
              </a:spcBef>
            </a:pPr>
            <a:r>
              <a:rPr lang="en-US" altLang="en-US" sz="2400" dirty="0"/>
              <a:t>Both vaccines together provide the strongest polio immunity </a:t>
            </a:r>
          </a:p>
          <a:p>
            <a:pPr>
              <a:spcBef>
                <a:spcPts val="1200"/>
              </a:spcBef>
            </a:pPr>
            <a:r>
              <a:rPr lang="en-US" altLang="en-US" sz="2400" dirty="0"/>
              <a:t>IPV may be given with other injectable vaccines</a:t>
            </a:r>
          </a:p>
          <a:p>
            <a:pPr>
              <a:spcBef>
                <a:spcPts val="1200"/>
              </a:spcBef>
            </a:pPr>
            <a:r>
              <a:rPr lang="en-US" sz="2400" dirty="0"/>
              <a:t>Give IPV2 at least 4 months after IPV1, e.g. at 9 months, usually with measles</a:t>
            </a:r>
          </a:p>
          <a:p>
            <a:pPr>
              <a:spcBef>
                <a:spcPts val="1200"/>
              </a:spcBef>
            </a:pPr>
            <a:r>
              <a:rPr lang="en-US" sz="2400" dirty="0"/>
              <a:t>If a child has not had IPV1 by 9 months (at measles vaccine visit), administer IPV1 then IPV2 as soon as possible after 4 weeks</a:t>
            </a:r>
          </a:p>
          <a:p>
            <a:pPr>
              <a:spcBef>
                <a:spcPts val="1200"/>
              </a:spcBef>
            </a:pPr>
            <a:endParaRPr lang="en-US" sz="2400" dirty="0">
              <a:solidFill>
                <a:srgbClr val="FF0000"/>
              </a:solidFill>
            </a:endParaRPr>
          </a:p>
          <a:p>
            <a:pPr>
              <a:spcBef>
                <a:spcPts val="1200"/>
              </a:spcBef>
            </a:pPr>
            <a:endParaRPr lang="en-US" altLang="en-US" sz="2400" dirty="0"/>
          </a:p>
        </p:txBody>
      </p:sp>
      <p:sp>
        <p:nvSpPr>
          <p:cNvPr id="9219"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a:defRPr/>
            </a:pPr>
            <a:r>
              <a:rPr lang="en-GB" sz="3500" b="1" dirty="0">
                <a:solidFill>
                  <a:srgbClr val="000066"/>
                </a:solidFill>
                <a:latin typeface="Arial" charset="0"/>
                <a:ea typeface="Arial" charset="0"/>
              </a:rPr>
              <a:t>At what age should IPV be administered?</a:t>
            </a:r>
          </a:p>
        </p:txBody>
      </p:sp>
      <p:grpSp>
        <p:nvGrpSpPr>
          <p:cNvPr id="21" name="Group 20"/>
          <p:cNvGrpSpPr/>
          <p:nvPr/>
        </p:nvGrpSpPr>
        <p:grpSpPr>
          <a:xfrm>
            <a:off x="7200292" y="2132856"/>
            <a:ext cx="972108" cy="599459"/>
            <a:chOff x="4499992" y="1268760"/>
            <a:chExt cx="1152128" cy="671467"/>
          </a:xfrm>
        </p:grpSpPr>
        <p:grpSp>
          <p:nvGrpSpPr>
            <p:cNvPr id="33" name="Group 32"/>
            <p:cNvGrpSpPr/>
            <p:nvPr/>
          </p:nvGrpSpPr>
          <p:grpSpPr>
            <a:xfrm>
              <a:off x="5036939" y="1340768"/>
              <a:ext cx="615181" cy="576064"/>
              <a:chOff x="5540995" y="5085184"/>
              <a:chExt cx="183133" cy="216024"/>
            </a:xfrm>
          </p:grpSpPr>
          <p:sp>
            <p:nvSpPr>
              <p:cNvPr id="34" name="Freeform 43"/>
              <p:cNvSpPr>
                <a:spLocks/>
              </p:cNvSpPr>
              <p:nvPr/>
            </p:nvSpPr>
            <p:spPr bwMode="auto">
              <a:xfrm>
                <a:off x="5613003" y="5085184"/>
                <a:ext cx="111125" cy="162719"/>
              </a:xfrm>
              <a:custGeom>
                <a:avLst/>
                <a:gdLst>
                  <a:gd name="T0" fmla="*/ 43 w 280"/>
                  <a:gd name="T1" fmla="*/ 366 h 410"/>
                  <a:gd name="T2" fmla="*/ 63 w 280"/>
                  <a:gd name="T3" fmla="*/ 192 h 410"/>
                  <a:gd name="T4" fmla="*/ 171 w 280"/>
                  <a:gd name="T5" fmla="*/ 0 h 410"/>
                  <a:gd name="T6" fmla="*/ 237 w 280"/>
                  <a:gd name="T7" fmla="*/ 173 h 410"/>
                  <a:gd name="T8" fmla="*/ 218 w 280"/>
                  <a:gd name="T9" fmla="*/ 348 h 410"/>
                  <a:gd name="T10" fmla="*/ 43 w 280"/>
                  <a:gd name="T11" fmla="*/ 366 h 410"/>
                </a:gdLst>
                <a:ahLst/>
                <a:cxnLst>
                  <a:cxn ang="0">
                    <a:pos x="T0" y="T1"/>
                  </a:cxn>
                  <a:cxn ang="0">
                    <a:pos x="T2" y="T3"/>
                  </a:cxn>
                  <a:cxn ang="0">
                    <a:pos x="T4" y="T5"/>
                  </a:cxn>
                  <a:cxn ang="0">
                    <a:pos x="T6" y="T7"/>
                  </a:cxn>
                  <a:cxn ang="0">
                    <a:pos x="T8" y="T9"/>
                  </a:cxn>
                  <a:cxn ang="0">
                    <a:pos x="T10" y="T11"/>
                  </a:cxn>
                </a:cxnLst>
                <a:rect l="0" t="0" r="r" b="b"/>
                <a:pathLst>
                  <a:path w="280" h="410">
                    <a:moveTo>
                      <a:pt x="43" y="366"/>
                    </a:moveTo>
                    <a:cubicBezTo>
                      <a:pt x="0" y="323"/>
                      <a:pt x="9" y="245"/>
                      <a:pt x="63" y="192"/>
                    </a:cubicBezTo>
                    <a:cubicBezTo>
                      <a:pt x="113" y="142"/>
                      <a:pt x="149" y="78"/>
                      <a:pt x="171" y="0"/>
                    </a:cubicBezTo>
                    <a:cubicBezTo>
                      <a:pt x="175" y="75"/>
                      <a:pt x="197" y="133"/>
                      <a:pt x="237" y="173"/>
                    </a:cubicBezTo>
                    <a:cubicBezTo>
                      <a:pt x="280" y="217"/>
                      <a:pt x="272" y="295"/>
                      <a:pt x="218" y="348"/>
                    </a:cubicBezTo>
                    <a:cubicBezTo>
                      <a:pt x="164" y="401"/>
                      <a:pt x="86" y="410"/>
                      <a:pt x="43" y="366"/>
                    </a:cubicBezTo>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5400000" scaled="1"/>
                <a:tileRect/>
              </a:gradFill>
              <a:ln w="19050" cap="flat">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43"/>
              <p:cNvSpPr>
                <a:spLocks/>
              </p:cNvSpPr>
              <p:nvPr/>
            </p:nvSpPr>
            <p:spPr bwMode="auto">
              <a:xfrm>
                <a:off x="5540995" y="5138489"/>
                <a:ext cx="111125" cy="162719"/>
              </a:xfrm>
              <a:custGeom>
                <a:avLst/>
                <a:gdLst>
                  <a:gd name="T0" fmla="*/ 43 w 280"/>
                  <a:gd name="T1" fmla="*/ 366 h 410"/>
                  <a:gd name="T2" fmla="*/ 63 w 280"/>
                  <a:gd name="T3" fmla="*/ 192 h 410"/>
                  <a:gd name="T4" fmla="*/ 171 w 280"/>
                  <a:gd name="T5" fmla="*/ 0 h 410"/>
                  <a:gd name="T6" fmla="*/ 237 w 280"/>
                  <a:gd name="T7" fmla="*/ 173 h 410"/>
                  <a:gd name="T8" fmla="*/ 218 w 280"/>
                  <a:gd name="T9" fmla="*/ 348 h 410"/>
                  <a:gd name="T10" fmla="*/ 43 w 280"/>
                  <a:gd name="T11" fmla="*/ 366 h 410"/>
                </a:gdLst>
                <a:ahLst/>
                <a:cxnLst>
                  <a:cxn ang="0">
                    <a:pos x="T0" y="T1"/>
                  </a:cxn>
                  <a:cxn ang="0">
                    <a:pos x="T2" y="T3"/>
                  </a:cxn>
                  <a:cxn ang="0">
                    <a:pos x="T4" y="T5"/>
                  </a:cxn>
                  <a:cxn ang="0">
                    <a:pos x="T6" y="T7"/>
                  </a:cxn>
                  <a:cxn ang="0">
                    <a:pos x="T8" y="T9"/>
                  </a:cxn>
                  <a:cxn ang="0">
                    <a:pos x="T10" y="T11"/>
                  </a:cxn>
                </a:cxnLst>
                <a:rect l="0" t="0" r="r" b="b"/>
                <a:pathLst>
                  <a:path w="280" h="410">
                    <a:moveTo>
                      <a:pt x="43" y="366"/>
                    </a:moveTo>
                    <a:cubicBezTo>
                      <a:pt x="0" y="323"/>
                      <a:pt x="9" y="245"/>
                      <a:pt x="63" y="192"/>
                    </a:cubicBezTo>
                    <a:cubicBezTo>
                      <a:pt x="113" y="142"/>
                      <a:pt x="149" y="78"/>
                      <a:pt x="171" y="0"/>
                    </a:cubicBezTo>
                    <a:cubicBezTo>
                      <a:pt x="175" y="75"/>
                      <a:pt x="197" y="133"/>
                      <a:pt x="237" y="173"/>
                    </a:cubicBezTo>
                    <a:cubicBezTo>
                      <a:pt x="280" y="217"/>
                      <a:pt x="272" y="295"/>
                      <a:pt x="218" y="348"/>
                    </a:cubicBezTo>
                    <a:cubicBezTo>
                      <a:pt x="164" y="401"/>
                      <a:pt x="86" y="410"/>
                      <a:pt x="43" y="366"/>
                    </a:cubicBezTo>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5400000" scaled="1"/>
                <a:tileRect/>
              </a:gradFill>
              <a:ln w="19050" cap="flat">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pic>
          <p:nvPicPr>
            <p:cNvPr id="36" name="Picture 4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99992" y="1268760"/>
              <a:ext cx="360040" cy="67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788024" y="1412776"/>
              <a:ext cx="320923" cy="461665"/>
            </a:xfrm>
            <a:prstGeom prst="rect">
              <a:avLst/>
            </a:prstGeom>
            <a:noFill/>
          </p:spPr>
          <p:txBody>
            <a:bodyPr wrap="square" rtlCol="0">
              <a:spAutoFit/>
            </a:bodyPr>
            <a:lstStyle/>
            <a:p>
              <a:r>
                <a:rPr lang="en-US" sz="2400" dirty="0">
                  <a:solidFill>
                    <a:srgbClr val="000066"/>
                  </a:solidFill>
                  <a:latin typeface="Gill Sans MT" panose="020B0502020104020203" pitchFamily="34" charset="0"/>
                </a:rPr>
                <a:t>+</a:t>
              </a:r>
            </a:p>
          </p:txBody>
        </p:sp>
      </p:grpSp>
    </p:spTree>
    <p:extLst>
      <p:ext uri="{BB962C8B-B14F-4D97-AF65-F5344CB8AC3E}">
        <p14:creationId xmlns:p14="http://schemas.microsoft.com/office/powerpoint/2010/main" val="1582139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a:extLst>
              <a:ext uri="{FF2B5EF4-FFF2-40B4-BE49-F238E27FC236}">
                <a16:creationId xmlns:a16="http://schemas.microsoft.com/office/drawing/2014/main" id="{A1385194-9F74-4179-8515-74CD99E5A632}"/>
              </a:ext>
            </a:extLst>
          </p:cNvPr>
          <p:cNvSpPr>
            <a:spLocks noGrp="1" noChangeArrowheads="1"/>
          </p:cNvSpPr>
          <p:nvPr>
            <p:ph type="body" idx="1"/>
          </p:nvPr>
        </p:nvSpPr>
        <p:spPr>
          <a:xfrm>
            <a:off x="323850" y="1412875"/>
            <a:ext cx="8820150" cy="4611688"/>
          </a:xfrm>
        </p:spPr>
        <p:txBody>
          <a:bodyPr/>
          <a:lstStyle/>
          <a:p>
            <a:pPr marL="0" indent="0">
              <a:spcBef>
                <a:spcPts val="1200"/>
              </a:spcBef>
              <a:buFont typeface="Wingdings" panose="05000000000000000000" pitchFamily="2" charset="2"/>
              <a:buNone/>
              <a:defRPr/>
            </a:pPr>
            <a:endParaRPr lang="en-US" altLang="en-US" sz="2600" b="1" dirty="0"/>
          </a:p>
          <a:p>
            <a:pPr>
              <a:spcBef>
                <a:spcPts val="1200"/>
              </a:spcBef>
              <a:defRPr/>
            </a:pPr>
            <a:endParaRPr lang="en-US" altLang="en-US" sz="2600" dirty="0"/>
          </a:p>
          <a:p>
            <a:pPr>
              <a:spcBef>
                <a:spcPts val="1200"/>
              </a:spcBef>
              <a:defRPr/>
            </a:pPr>
            <a:endParaRPr lang="en-US" altLang="en-US" sz="2600" b="1" dirty="0"/>
          </a:p>
          <a:p>
            <a:pPr>
              <a:spcBef>
                <a:spcPts val="1200"/>
              </a:spcBef>
              <a:buFont typeface="Wingdings" panose="05000000000000000000" pitchFamily="2" charset="2"/>
              <a:buNone/>
              <a:defRPr/>
            </a:pPr>
            <a:endParaRPr lang="en-US" altLang="en-US" sz="2600" dirty="0"/>
          </a:p>
        </p:txBody>
      </p:sp>
      <p:sp>
        <p:nvSpPr>
          <p:cNvPr id="9219" name="Rectangle 2">
            <a:extLst>
              <a:ext uri="{FF2B5EF4-FFF2-40B4-BE49-F238E27FC236}">
                <a16:creationId xmlns:a16="http://schemas.microsoft.com/office/drawing/2014/main" id="{395A476C-E3BD-4F8A-A499-EA8BFBAE408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cs typeface="MS PGothic" charset="0"/>
              </a:rPr>
              <a:t>At what age should IPV be administered?</a:t>
            </a:r>
          </a:p>
        </p:txBody>
      </p:sp>
      <p:sp>
        <p:nvSpPr>
          <p:cNvPr id="11268" name="TextBox 2">
            <a:extLst>
              <a:ext uri="{FF2B5EF4-FFF2-40B4-BE49-F238E27FC236}">
                <a16:creationId xmlns:a16="http://schemas.microsoft.com/office/drawing/2014/main" id="{6E47D61A-FC77-45FF-95D9-FE66F5682720}"/>
              </a:ext>
            </a:extLst>
          </p:cNvPr>
          <p:cNvSpPr txBox="1">
            <a:spLocks noChangeArrowheads="1"/>
          </p:cNvSpPr>
          <p:nvPr/>
        </p:nvSpPr>
        <p:spPr bwMode="auto">
          <a:xfrm>
            <a:off x="179387" y="1340768"/>
            <a:ext cx="885348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69863" indent="-16986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marL="0" indent="0" defTabSz="912813" eaLnBrk="0" hangingPunct="0">
              <a:spcBef>
                <a:spcPts val="1200"/>
              </a:spcBef>
              <a:buNone/>
            </a:pPr>
            <a:r>
              <a:rPr lang="en-US" altLang="en-US" sz="2000" dirty="0">
                <a:latin typeface="Gill Sans MT" panose="020B0502020104020203" pitchFamily="34" charset="0"/>
                <a:cs typeface="+mn-cs"/>
              </a:rPr>
              <a:t>Example EPI schedule using DTP-Hib-Hep B (Pentavalent), pneumococcal conjugate (PCV), rotavirus and measles vaccines</a:t>
            </a:r>
          </a:p>
          <a:p>
            <a:pPr marL="341313" indent="-341313" defTabSz="912813" eaLnBrk="0" hangingPunct="0">
              <a:spcBef>
                <a:spcPts val="1200"/>
              </a:spcBef>
            </a:pPr>
            <a:r>
              <a:rPr lang="en-US" altLang="en-US" sz="2000" dirty="0">
                <a:latin typeface="Gill Sans MT" panose="020B0502020104020203" pitchFamily="34" charset="0"/>
                <a:cs typeface="+mn-cs"/>
              </a:rPr>
              <a:t>IPV1 should be given at 14 weeks, or at the first contact after 14 weeks</a:t>
            </a:r>
          </a:p>
          <a:p>
            <a:pPr marL="341313" indent="-341313" defTabSz="912813" eaLnBrk="0" hangingPunct="0">
              <a:spcBef>
                <a:spcPts val="1200"/>
              </a:spcBef>
            </a:pPr>
            <a:r>
              <a:rPr lang="en-US" altLang="en-US" sz="2000" dirty="0">
                <a:latin typeface="Gill Sans MT" panose="020B0502020104020203" pitchFamily="34" charset="0"/>
                <a:cs typeface="+mn-cs"/>
              </a:rPr>
              <a:t>IPV2 should be given at least 4 months after IPV1, e.g. at 9 months with measles</a:t>
            </a:r>
          </a:p>
        </p:txBody>
      </p:sp>
      <p:pic>
        <p:nvPicPr>
          <p:cNvPr id="2" name="Picture 1">
            <a:extLst>
              <a:ext uri="{FF2B5EF4-FFF2-40B4-BE49-F238E27FC236}">
                <a16:creationId xmlns:a16="http://schemas.microsoft.com/office/drawing/2014/main" id="{9655D960-2750-4233-8BDD-729B559F1436}"/>
              </a:ext>
            </a:extLst>
          </p:cNvPr>
          <p:cNvPicPr>
            <a:picLocks noChangeAspect="1"/>
          </p:cNvPicPr>
          <p:nvPr/>
        </p:nvPicPr>
        <p:blipFill>
          <a:blip r:embed="rId3"/>
          <a:stretch>
            <a:fillRect/>
          </a:stretch>
        </p:blipFill>
        <p:spPr>
          <a:xfrm>
            <a:off x="971600" y="3079973"/>
            <a:ext cx="6984776" cy="2581275"/>
          </a:xfrm>
          <a:prstGeom prst="rect">
            <a:avLst/>
          </a:prstGeom>
        </p:spPr>
      </p:pic>
    </p:spTree>
    <p:extLst>
      <p:ext uri="{BB962C8B-B14F-4D97-AF65-F5344CB8AC3E}">
        <p14:creationId xmlns:p14="http://schemas.microsoft.com/office/powerpoint/2010/main" val="83724876"/>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E78966B-9C18-417F-9B1A-3DEE3DDBEA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2BDBE8F-146E-4997-9A4A-1D6F5EF0B22C}">
  <ds:schemaRefs>
    <ds:schemaRef ds:uri="http://schemas.microsoft.com/sharepoint/v3/contenttype/forms"/>
  </ds:schemaRefs>
</ds:datastoreItem>
</file>

<file path=customXml/itemProps3.xml><?xml version="1.0" encoding="utf-8"?>
<ds:datastoreItem xmlns:ds="http://schemas.openxmlformats.org/officeDocument/2006/customXml" ds:itemID="{F570692A-973E-481B-9C95-5AEE2AD875BA}">
  <ds:schemaRefs>
    <ds:schemaRef ds:uri="http://schemas.microsoft.com/office/2006/metadata/properties"/>
    <ds:schemaRef ds:uri="http://purl.org/dc/terms/"/>
    <ds:schemaRef ds:uri="http://schemas.openxmlformats.org/package/2006/metadata/core-properties"/>
    <ds:schemaRef ds:uri="0e5d193c-dd20-477e-88be-eb8e5692ac0b"/>
    <ds:schemaRef ds:uri="http://purl.org/dc/dcmitype/"/>
    <ds:schemaRef ds:uri="http://schemas.microsoft.com/office/infopath/2007/PartnerControls"/>
    <ds:schemaRef ds:uri="http://schemas.microsoft.com/office/2006/documentManagement/types"/>
    <ds:schemaRef ds:uri="http://purl.org/dc/elements/1.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126</TotalTime>
  <Words>3479</Words>
  <Application>Microsoft Office PowerPoint</Application>
  <PresentationFormat>On-screen Show (4:3)</PresentationFormat>
  <Paragraphs>359</Paragraphs>
  <Slides>23</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Arial Narrow</vt:lpstr>
      <vt:lpstr>Calibri</vt:lpstr>
      <vt:lpstr>Gill Sans MT</vt:lpstr>
      <vt:lpstr>Limon F3</vt:lpstr>
      <vt:lpstr>Wingdings</vt:lpstr>
      <vt:lpstr>PPTtemplate</vt:lpstr>
      <vt:lpstr>PowerPoint Presentation</vt:lpstr>
      <vt:lpstr>PowerPoint Presentation</vt:lpstr>
      <vt:lpstr>PowerPoint Presentation</vt:lpstr>
      <vt:lpstr>PowerPoint Presentation</vt:lpstr>
      <vt:lpstr>Checking the Vaccine Vial Monitor (VVM)</vt:lpstr>
      <vt:lpstr>PowerPoint Presentation</vt:lpstr>
      <vt:lpstr>PowerPoint Presentation</vt:lpstr>
      <vt:lpstr>PowerPoint Presentation</vt:lpstr>
      <vt:lpstr>PowerPoint Presentation</vt:lpstr>
      <vt:lpstr>PowerPoint Presentation</vt:lpstr>
      <vt:lpstr>Sequence and injection site for IPV1</vt:lpstr>
      <vt:lpstr>Sequence and injection site for IPV2</vt:lpstr>
      <vt:lpstr>PowerPoint Presentation</vt:lpstr>
      <vt:lpstr>PowerPoint Presentation</vt:lpstr>
      <vt:lpstr>Multi-dose vials of IPV</vt:lpstr>
      <vt:lpstr>Factors associated with vaccine wastage</vt:lpstr>
      <vt:lpstr>PowerPoint Presentation</vt:lpstr>
      <vt:lpstr>PowerPoint Presentation</vt:lpstr>
      <vt:lpstr>PowerPoint Presentation</vt:lpstr>
      <vt:lpstr>PowerPoint Presentation</vt:lpstr>
      <vt:lpstr>Key messages</vt:lpstr>
      <vt:lpstr>Key messages</vt:lpstr>
      <vt:lpstr>End of module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Mayers</dc:creator>
  <cp:lastModifiedBy>RAMIREZ GONZALEZ, Alejandro</cp:lastModifiedBy>
  <cp:revision>15</cp:revision>
  <dcterms:created xsi:type="dcterms:W3CDTF">2020-11-28T16:46:11Z</dcterms:created>
  <dcterms:modified xsi:type="dcterms:W3CDTF">2022-06-16T10:05:03Z</dcterms:modified>
</cp:coreProperties>
</file>