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4"/>
  </p:sldMasterIdLst>
  <p:notesMasterIdLst>
    <p:notesMasterId r:id="rId23"/>
  </p:notesMasterIdLst>
  <p:handoutMasterIdLst>
    <p:handoutMasterId r:id="rId24"/>
  </p:handoutMasterIdLst>
  <p:sldIdLst>
    <p:sldId id="312" r:id="rId5"/>
    <p:sldId id="286" r:id="rId6"/>
    <p:sldId id="282" r:id="rId7"/>
    <p:sldId id="321" r:id="rId8"/>
    <p:sldId id="328" r:id="rId9"/>
    <p:sldId id="329" r:id="rId10"/>
    <p:sldId id="330" r:id="rId11"/>
    <p:sldId id="337" r:id="rId12"/>
    <p:sldId id="338" r:id="rId13"/>
    <p:sldId id="339" r:id="rId14"/>
    <p:sldId id="336" r:id="rId15"/>
    <p:sldId id="331" r:id="rId16"/>
    <p:sldId id="320" r:id="rId17"/>
    <p:sldId id="335" r:id="rId18"/>
    <p:sldId id="318" r:id="rId19"/>
    <p:sldId id="333" r:id="rId20"/>
    <p:sldId id="308" r:id="rId21"/>
    <p:sldId id="319" r:id="rId22"/>
  </p:sldIdLst>
  <p:sldSz cx="9144000" cy="6858000" type="screen4x3"/>
  <p:notesSz cx="6805613" cy="9939338"/>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RGA" lastIdx="1" clrIdx="0">
    <p:extLst>
      <p:ext uri="{19B8F6BF-5375-455C-9EA6-DF929625EA0E}">
        <p15:presenceInfo xmlns:p15="http://schemas.microsoft.com/office/powerpoint/2012/main" userId="S::ramirezgonzaleza@who.int::f85759c6-dd51-4b10-afc6-8161062f0dd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734" autoAdjust="0"/>
  </p:normalViewPr>
  <p:slideViewPr>
    <p:cSldViewPr>
      <p:cViewPr varScale="1">
        <p:scale>
          <a:sx n="93" d="100"/>
          <a:sy n="93" d="100"/>
        </p:scale>
        <p:origin x="1158"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958" y="-96"/>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FD73D04B-E3FD-436B-8F7F-A581838A7DBA}"/>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69ECBB8F-38E6-41B4-B9EB-74D4DDA69189}"/>
              </a:ext>
            </a:extLst>
          </p:cNvPr>
          <p:cNvSpPr>
            <a:spLocks noGrp="1" noChangeArrowheads="1"/>
          </p:cNvSpPr>
          <p:nvPr>
            <p:ph type="dt" sz="quarter"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A1D8588A-0795-43D0-B750-68F93B140C1C}"/>
              </a:ext>
            </a:extLst>
          </p:cNvPr>
          <p:cNvSpPr>
            <a:spLocks noGrp="1" noChangeArrowheads="1"/>
          </p:cNvSpPr>
          <p:nvPr>
            <p:ph type="ftr" sz="quarter" idx="2"/>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D8B157CE-0F43-4DA9-96FA-1F904E32B8E3}"/>
              </a:ext>
            </a:extLst>
          </p:cNvPr>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389C24DD-D89A-4739-AC5E-4AC4771009F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EA1AE11-63D3-47B1-B308-84EE4BED7FAB}"/>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45176C01-E137-40C6-AAFC-85964F8A8B44}"/>
              </a:ext>
            </a:extLst>
          </p:cNvPr>
          <p:cNvSpPr>
            <a:spLocks noGrp="1" noChangeArrowheads="1"/>
          </p:cNvSpPr>
          <p:nvPr>
            <p:ph type="dt" idx="1"/>
          </p:nvPr>
        </p:nvSpPr>
        <p:spPr bwMode="auto">
          <a:xfrm>
            <a:off x="3854450" y="0"/>
            <a:ext cx="2949575" cy="4968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lvl1pPr algn="r" defTabSz="91336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69FEB225-26E5-4FAE-8238-787F5C03C3FE}"/>
              </a:ext>
            </a:extLst>
          </p:cNvPr>
          <p:cNvSpPr>
            <a:spLocks noGrp="1" noRot="1" noChangeAspec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B6E4D15A-C392-46BA-99C5-38FE653F0BFA}"/>
              </a:ext>
            </a:extLst>
          </p:cNvPr>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p:spPr>
        <p:txBody>
          <a:bodyPr vert="horz" wrap="square" lIns="91402" tIns="45701" rIns="91402" bIns="4570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CC95F872-E747-4DAA-8AB2-035567338A93}"/>
              </a:ext>
            </a:extLst>
          </p:cNvPr>
          <p:cNvSpPr>
            <a:spLocks noGrp="1" noChangeArrowheads="1"/>
          </p:cNvSpPr>
          <p:nvPr>
            <p:ph type="ftr" sz="quarter" idx="4"/>
          </p:nvPr>
        </p:nvSpPr>
        <p:spPr bwMode="auto">
          <a:xfrm>
            <a:off x="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defTabSz="91336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E846B8C0-DB46-4A02-A541-8CDFC704A729}"/>
              </a:ext>
            </a:extLst>
          </p:cNvPr>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p:spPr>
        <p:txBody>
          <a:bodyPr vert="horz" wrap="square" lIns="91402" tIns="45701" rIns="91402" bIns="45701" numCol="1" anchor="b" anchorCtr="0" compatLnSpc="1">
            <a:prstTxWarp prst="textNoShape">
              <a:avLst/>
            </a:prstTxWarp>
          </a:bodyPr>
          <a:lstStyle>
            <a:lvl1pPr algn="r" defTabSz="912813" eaLnBrk="1" hangingPunct="1">
              <a:defRPr sz="1200" smtClean="0">
                <a:latin typeface="Arial" panose="020B0604020202020204" pitchFamily="34" charset="0"/>
              </a:defRPr>
            </a:lvl1pPr>
          </a:lstStyle>
          <a:p>
            <a:pPr>
              <a:defRPr/>
            </a:pPr>
            <a:fld id="{4C70208C-8BF4-4BDA-9A9B-6BB45FA5788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1D9B5111-D653-499B-A3F3-3801D3A6793F}"/>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A8A433FF-CCBF-490B-91E4-B7E8801D18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0AAE8322-F5FD-4933-96FE-3B86FB56E1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27D5C5E-60E7-4BB4-A996-7831B4E5A61B}"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26835A74-4DA7-4731-9A0A-C93CD96873F2}"/>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22339BB0-16FB-4328-9EF2-7D0CDFA5B3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the difference between “serious” and “severe”</a:t>
            </a:r>
          </a:p>
          <a:p>
            <a:endParaRPr lang="en-US" altLang="en-US" b="1"/>
          </a:p>
          <a:p>
            <a:r>
              <a:rPr lang="en-US" altLang="en-US"/>
              <a:t>A severe reaction is a broader term which includes SERIOUS reactions, but also other reactions that do not necessarily lead to long term problems</a:t>
            </a:r>
          </a:p>
          <a:p>
            <a:endParaRPr lang="en-US" altLang="en-US"/>
          </a:p>
          <a:p>
            <a:r>
              <a:rPr lang="en-US" altLang="en-US"/>
              <a:t>A serious adverse event is any untoward medical occurrence that results in death, requires inpatient hospitalization, results in persistent or significant disability/incapacity, or is life-threatening</a:t>
            </a:r>
          </a:p>
        </p:txBody>
      </p:sp>
      <p:sp>
        <p:nvSpPr>
          <p:cNvPr id="24580" name="Slide Number Placeholder 3">
            <a:extLst>
              <a:ext uri="{FF2B5EF4-FFF2-40B4-BE49-F238E27FC236}">
                <a16:creationId xmlns:a16="http://schemas.microsoft.com/office/drawing/2014/main" id="{BBFC2501-A72A-4690-A888-8ED4E31327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B10C2C5-5168-4D2E-8CF7-BC13BAD4246D}"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F97937C4-B0AC-4A24-A9CA-1687FBAF5A6C}"/>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E46D7ABB-981A-463C-9DDC-5A8FC459D80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6628" name="Slide Number Placeholder 3">
            <a:extLst>
              <a:ext uri="{FF2B5EF4-FFF2-40B4-BE49-F238E27FC236}">
                <a16:creationId xmlns:a16="http://schemas.microsoft.com/office/drawing/2014/main" id="{DC4495DC-98C2-4F63-BCD8-82B4CB479D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E944597-E369-4859-AA48-32280FFEF6C8}"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E861E2FF-E4D3-4874-8684-C33654C4C32F}"/>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8B7F41DD-0555-4630-B0CC-E2B0C79232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AEFIs should be reported</a:t>
            </a:r>
          </a:p>
          <a:p>
            <a:endParaRPr lang="en-US" altLang="en-US"/>
          </a:p>
          <a:p>
            <a:endParaRPr lang="en-US" altLang="en-US"/>
          </a:p>
        </p:txBody>
      </p:sp>
      <p:sp>
        <p:nvSpPr>
          <p:cNvPr id="28676" name="Slide Number Placeholder 3">
            <a:extLst>
              <a:ext uri="{FF2B5EF4-FFF2-40B4-BE49-F238E27FC236}">
                <a16:creationId xmlns:a16="http://schemas.microsoft.com/office/drawing/2014/main" id="{824D2BC9-9E79-4660-963D-424AFA28C1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7B495D1-CDD6-4516-A8BE-F26DF31C32A8}"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FEC7C44F-8471-41B4-94B5-F666C3A42D2B}"/>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9FA3F74F-E1E8-45EB-B791-8CB0984F13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should be done for adverse events following immunization (AEFIs).</a:t>
            </a:r>
          </a:p>
          <a:p>
            <a:endParaRPr lang="en-US" altLang="en-US" b="1"/>
          </a:p>
          <a:p>
            <a:r>
              <a:rPr lang="en-US" altLang="en-US"/>
              <a:t>Similar to all other vaccines, inactivated poliovirus vaccine needs to be monitored for safety and adverse events following immunization.</a:t>
            </a:r>
          </a:p>
          <a:p>
            <a:endParaRPr lang="en-US" altLang="en-US"/>
          </a:p>
          <a:p>
            <a:r>
              <a:rPr lang="en-US" altLang="en-US"/>
              <a:t>Health workers should ask parents to immediately report any reaction that may be related to the vaccine. Report the AEFI through the existing AEFI reporting systems established by national immunization programs. Health workers should report AEFI to the upper level of the health system. The National Authorities will determine whether further investigation is required. </a:t>
            </a:r>
            <a:br>
              <a:rPr lang="en-US" altLang="en-US" sz="1000"/>
            </a:br>
            <a:endParaRPr lang="en-US" altLang="en-US" sz="1000"/>
          </a:p>
          <a:p>
            <a:endParaRPr lang="fr-FR" altLang="en-US" sz="1000"/>
          </a:p>
        </p:txBody>
      </p:sp>
      <p:sp>
        <p:nvSpPr>
          <p:cNvPr id="30724" name="Espace réservé du numéro de diapositive 3">
            <a:extLst>
              <a:ext uri="{FF2B5EF4-FFF2-40B4-BE49-F238E27FC236}">
                <a16:creationId xmlns:a16="http://schemas.microsoft.com/office/drawing/2014/main" id="{927E7F1C-78A2-4533-9E69-D0616391D681}"/>
              </a:ext>
            </a:extLst>
          </p:cNvPr>
          <p:cNvSpPr txBox="1">
            <a:spLocks noGrp="1"/>
          </p:cNvSpPr>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2ACC399-D8AE-417B-BB27-82556AD25552}" type="slidenum">
              <a:rPr lang="en-GB" altLang="en-US">
                <a:solidFill>
                  <a:srgbClr val="000000"/>
                </a:solidFill>
                <a:cs typeface="Arial" panose="020B0604020202020204" pitchFamily="34" charset="0"/>
              </a:rPr>
              <a:pPr algn="r" eaLnBrk="1" hangingPunct="1">
                <a:spcBef>
                  <a:spcPct val="0"/>
                </a:spcBef>
              </a:pPr>
              <a:t>13</a:t>
            </a:fld>
            <a:endParaRPr lang="en-GB" altLang="en-US">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A6C07911-4597-4AEE-806F-C6AE34AB90E7}"/>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08B5116D-DDFA-4D89-9130-54121393C1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an AEFI investigation entails and its purpose</a:t>
            </a:r>
          </a:p>
          <a:p>
            <a:endParaRPr lang="en-US" altLang="en-US" b="1"/>
          </a:p>
          <a:p>
            <a:endParaRPr lang="en-US" altLang="en-US" b="1"/>
          </a:p>
          <a:p>
            <a:r>
              <a:rPr lang="en-US" altLang="en-US"/>
              <a:t>Some AEFI reports will need further investigation </a:t>
            </a:r>
            <a:r>
              <a:rPr lang="en-US" altLang="en-US" b="1"/>
              <a:t>by the immunization programme managers</a:t>
            </a:r>
          </a:p>
          <a:p>
            <a:r>
              <a:rPr lang="en-US" altLang="en-US"/>
              <a:t>The purpose of this investigation may include:</a:t>
            </a:r>
          </a:p>
          <a:p>
            <a:pPr lvl="1"/>
            <a:r>
              <a:rPr lang="en-US" altLang="en-US"/>
              <a:t>Confirm (or propose) the diagnosis and determine outcome</a:t>
            </a:r>
          </a:p>
          <a:p>
            <a:pPr lvl="1"/>
            <a:r>
              <a:rPr lang="en-US" altLang="en-US"/>
              <a:t>Identify specifications of implicated vaccine</a:t>
            </a:r>
          </a:p>
          <a:p>
            <a:pPr lvl="1"/>
            <a:r>
              <a:rPr lang="en-US" altLang="en-US"/>
              <a:t>Examine operational aspects of the programme which may have led to the immunization errors</a:t>
            </a:r>
          </a:p>
          <a:p>
            <a:pPr lvl="1"/>
            <a:r>
              <a:rPr lang="en-US" altLang="en-US"/>
              <a:t>Justify the search for other potential AEFI cases/clustering</a:t>
            </a:r>
          </a:p>
          <a:p>
            <a:pPr lvl="1"/>
            <a:r>
              <a:rPr lang="en-US" altLang="en-US"/>
              <a:t>Compare background risk to reported rate of AEFI</a:t>
            </a:r>
          </a:p>
          <a:p>
            <a:endParaRPr lang="en-US" altLang="en-US"/>
          </a:p>
        </p:txBody>
      </p:sp>
      <p:sp>
        <p:nvSpPr>
          <p:cNvPr id="32772" name="Slide Number Placeholder 3">
            <a:extLst>
              <a:ext uri="{FF2B5EF4-FFF2-40B4-BE49-F238E27FC236}">
                <a16:creationId xmlns:a16="http://schemas.microsoft.com/office/drawing/2014/main" id="{99FBC2C0-3DA9-4E44-BC3B-A2B84EC7D3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1007972-BA81-405F-A43F-E3937D29DE09}"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1401978C-4CB2-4C02-A4E2-34B16E3338FF}"/>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54B79E65-F3BE-45AB-92F1-52325D1EF8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dirty="0"/>
              <a:t>Explain to the participants what information should be included in an AEFI report.</a:t>
            </a:r>
          </a:p>
          <a:p>
            <a:endParaRPr lang="en-US" altLang="en-US" b="1" dirty="0"/>
          </a:p>
          <a:p>
            <a:r>
              <a:rPr lang="en-US" altLang="en-US" dirty="0"/>
              <a:t>An AEFI report should contain:</a:t>
            </a:r>
          </a:p>
          <a:p>
            <a:pPr>
              <a:buFontTx/>
              <a:buChar char="•"/>
            </a:pPr>
            <a:r>
              <a:rPr lang="en-US" altLang="en-US" dirty="0"/>
              <a:t>Client – unique identifier, date of birth and gender</a:t>
            </a:r>
          </a:p>
          <a:p>
            <a:pPr>
              <a:buFontTx/>
              <a:buChar char="•"/>
            </a:pPr>
            <a:r>
              <a:rPr lang="en-US" altLang="en-US" dirty="0"/>
              <a:t>Immunization event(s) – province where given, date, all vaccines given including name, manufacturer, lot number, administration site and route, as well as the number in series of vaccine doses if relevant </a:t>
            </a:r>
          </a:p>
          <a:p>
            <a:pPr>
              <a:buFontTx/>
              <a:buChar char="•"/>
            </a:pPr>
            <a:r>
              <a:rPr lang="en-US" altLang="en-US" dirty="0"/>
              <a:t>Adverse event(s) – description, including time of first onset following immunization, duration, health care utilization, treatment and outcome</a:t>
            </a:r>
          </a:p>
          <a:p>
            <a:pPr>
              <a:buFontTx/>
              <a:buChar char="•"/>
            </a:pPr>
            <a:r>
              <a:rPr lang="en-US" altLang="en-US" dirty="0"/>
              <a:t>Relevant medical and treatment history – underlying disease, known allergies, prior AEFI, concomitant medication</a:t>
            </a:r>
          </a:p>
          <a:p>
            <a:pPr>
              <a:buFontTx/>
              <a:buChar char="•"/>
            </a:pPr>
            <a:r>
              <a:rPr lang="en-US" altLang="en-US" dirty="0"/>
              <a:t>Associated event(s) – acute illness, injury, exposure to environmental toxins</a:t>
            </a:r>
          </a:p>
          <a:p>
            <a:pPr>
              <a:buFontTx/>
              <a:buChar char="•"/>
            </a:pPr>
            <a:r>
              <a:rPr lang="en-US" altLang="en-US" dirty="0"/>
              <a:t>Reporter details</a:t>
            </a:r>
          </a:p>
        </p:txBody>
      </p:sp>
      <p:sp>
        <p:nvSpPr>
          <p:cNvPr id="34820" name="Espace réservé du numéro de diapositive 3">
            <a:extLst>
              <a:ext uri="{FF2B5EF4-FFF2-40B4-BE49-F238E27FC236}">
                <a16:creationId xmlns:a16="http://schemas.microsoft.com/office/drawing/2014/main" id="{F1795A25-00A6-49DB-9766-962E6193AB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7EC3A68-6C02-4DDA-8BDB-4C978254CBCD}" type="slidenum">
              <a:rPr lang="en-GB" altLang="en-US">
                <a:solidFill>
                  <a:srgbClr val="000000"/>
                </a:solidFill>
                <a:cs typeface="Arial" panose="020B0604020202020204" pitchFamily="34" charset="0"/>
              </a:rPr>
              <a:pPr>
                <a:spcBef>
                  <a:spcPct val="0"/>
                </a:spcBef>
              </a:pPr>
              <a:t>15</a:t>
            </a:fld>
            <a:endParaRPr lang="en-GB" altLang="en-US">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DF21591-72C6-4B66-AD28-1CD032C1E8AB}"/>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B18CFB81-55E4-4312-B185-685228D85E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how to communicate with caretakers in case of an AEFI:</a:t>
            </a:r>
          </a:p>
          <a:p>
            <a:endParaRPr lang="en-US" altLang="en-US" b="1"/>
          </a:p>
          <a:p>
            <a:pPr>
              <a:spcBef>
                <a:spcPts val="600"/>
              </a:spcBef>
            </a:pPr>
            <a:r>
              <a:rPr lang="en-US" altLang="en-US"/>
              <a:t>Reassure the caretaker</a:t>
            </a:r>
          </a:p>
          <a:p>
            <a:pPr>
              <a:spcBef>
                <a:spcPts val="600"/>
              </a:spcBef>
            </a:pPr>
            <a:endParaRPr lang="en-US" altLang="en-US"/>
          </a:p>
          <a:p>
            <a:pPr>
              <a:spcBef>
                <a:spcPts val="600"/>
              </a:spcBef>
            </a:pPr>
            <a:r>
              <a:rPr lang="en-US" altLang="en-US"/>
              <a:t>Admit uncertainty</a:t>
            </a:r>
          </a:p>
          <a:p>
            <a:pPr>
              <a:spcBef>
                <a:spcPts val="600"/>
              </a:spcBef>
            </a:pPr>
            <a:endParaRPr lang="en-US" altLang="en-US"/>
          </a:p>
          <a:p>
            <a:pPr>
              <a:spcBef>
                <a:spcPts val="600"/>
              </a:spcBef>
            </a:pPr>
            <a:r>
              <a:rPr lang="en-US" altLang="en-US"/>
              <a:t>Convey that the AEFI will be reported and investigated fully</a:t>
            </a:r>
          </a:p>
          <a:p>
            <a:pPr>
              <a:spcBef>
                <a:spcPts val="600"/>
              </a:spcBef>
            </a:pPr>
            <a:endParaRPr lang="en-US" altLang="en-US"/>
          </a:p>
          <a:p>
            <a:pPr>
              <a:spcBef>
                <a:spcPts val="600"/>
              </a:spcBef>
            </a:pPr>
            <a:r>
              <a:rPr lang="en-US" altLang="en-US"/>
              <a:t>K</a:t>
            </a:r>
            <a:r>
              <a:rPr lang="en-GB" altLang="en-US"/>
              <a:t>eep the community informed</a:t>
            </a:r>
            <a:endParaRPr lang="en-US" altLang="en-US"/>
          </a:p>
          <a:p>
            <a:endParaRPr lang="en-US" altLang="en-US" b="1"/>
          </a:p>
          <a:p>
            <a:endParaRPr lang="en-US" altLang="en-US"/>
          </a:p>
        </p:txBody>
      </p:sp>
      <p:sp>
        <p:nvSpPr>
          <p:cNvPr id="36868" name="Slide Number Placeholder 3">
            <a:extLst>
              <a:ext uri="{FF2B5EF4-FFF2-40B4-BE49-F238E27FC236}">
                <a16:creationId xmlns:a16="http://schemas.microsoft.com/office/drawing/2014/main" id="{438D1CEC-9AD8-43B7-8D3A-E4ADAEC978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845E200-3A12-4C40-990D-DDFFBDFE101C}" type="slidenum">
              <a:rPr lang="en-GB" altLang="en-US">
                <a:cs typeface="Arial" panose="020B0604020202020204" pitchFamily="34" charset="0"/>
              </a:rPr>
              <a:pPr>
                <a:spcBef>
                  <a:spcPct val="0"/>
                </a:spcBef>
              </a:pPr>
              <a:t>16</a:t>
            </a:fld>
            <a:endParaRPr lang="en-GB"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a:extLst>
              <a:ext uri="{FF2B5EF4-FFF2-40B4-BE49-F238E27FC236}">
                <a16:creationId xmlns:a16="http://schemas.microsoft.com/office/drawing/2014/main" id="{DC10E165-CB1F-4E51-A2D8-55520E2C81A0}"/>
              </a:ext>
            </a:extLst>
          </p:cNvPr>
          <p:cNvSpPr>
            <a:spLocks noGrp="1" noRot="1" noChangeAspect="1" noChangeArrowheads="1" noTextEdit="1"/>
          </p:cNvSpPr>
          <p:nvPr>
            <p:ph type="sldImg"/>
          </p:nvPr>
        </p:nvSpPr>
        <p:spPr>
          <a:ln/>
        </p:spPr>
      </p:sp>
      <p:sp>
        <p:nvSpPr>
          <p:cNvPr id="38915" name="Espace réservé des commentaires 2">
            <a:extLst>
              <a:ext uri="{FF2B5EF4-FFF2-40B4-BE49-F238E27FC236}">
                <a16:creationId xmlns:a16="http://schemas.microsoft.com/office/drawing/2014/main" id="{906111CD-7014-4B8D-A0E9-0F8B06C5E9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keep in mind.</a:t>
            </a:r>
          </a:p>
          <a:p>
            <a:endParaRPr lang="en-US" altLang="en-US" b="1"/>
          </a:p>
          <a:p>
            <a:r>
              <a:rPr lang="en-US" altLang="en-US"/>
              <a:t>The current safety profile of inactivated poliovirus vaccines is very good</a:t>
            </a:r>
          </a:p>
          <a:p>
            <a:r>
              <a:rPr lang="en-US" altLang="en-US"/>
              <a:t>Most infants who get the inactivated poliovirus vaccine do not experience any side effects</a:t>
            </a:r>
          </a:p>
          <a:p>
            <a:r>
              <a:rPr lang="en-US" altLang="en-US">
                <a:latin typeface="Gill Sans MT" panose="020B0502020104020203" pitchFamily="34" charset="0"/>
              </a:rPr>
              <a:t>AEFIs can be minor or severe (which include serious events)</a:t>
            </a:r>
          </a:p>
          <a:p>
            <a:r>
              <a:rPr lang="en-US" altLang="en-US"/>
              <a:t>AEFIs should be reported through the existing AEFI reporting systems/forms</a:t>
            </a:r>
          </a:p>
          <a:p>
            <a:r>
              <a:rPr lang="en-US" altLang="en-US"/>
              <a:t>Reassure the caretaker- Admit uncertainty, investigate fully, and </a:t>
            </a:r>
            <a:r>
              <a:rPr lang="en-GB" altLang="en-US"/>
              <a:t>keep the community informed</a:t>
            </a:r>
            <a:endParaRPr lang="en-US" altLang="en-US"/>
          </a:p>
          <a:p>
            <a:endParaRPr lang="fr-FR" altLang="en-US" b="1"/>
          </a:p>
        </p:txBody>
      </p:sp>
      <p:sp>
        <p:nvSpPr>
          <p:cNvPr id="38916" name="Espace réservé du numéro de diapositive 3">
            <a:extLst>
              <a:ext uri="{FF2B5EF4-FFF2-40B4-BE49-F238E27FC236}">
                <a16:creationId xmlns:a16="http://schemas.microsoft.com/office/drawing/2014/main" id="{B911D3C1-FB10-475C-855F-22709FFDBF0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60288BA-5978-44B4-A13E-CAF4841E1F59}" type="slidenum">
              <a:rPr lang="en-GB" altLang="en-US">
                <a:solidFill>
                  <a:srgbClr val="000000"/>
                </a:solidFill>
                <a:cs typeface="Arial" panose="020B0604020202020204" pitchFamily="34" charset="0"/>
              </a:rPr>
              <a:pPr>
                <a:spcBef>
                  <a:spcPct val="0"/>
                </a:spcBef>
              </a:pPr>
              <a:t>17</a:t>
            </a:fld>
            <a:endParaRPr lang="en-GB" altLang="en-US">
              <a:solidFill>
                <a:srgbClr val="000000"/>
              </a:solidFill>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a:extLst>
              <a:ext uri="{FF2B5EF4-FFF2-40B4-BE49-F238E27FC236}">
                <a16:creationId xmlns:a16="http://schemas.microsoft.com/office/drawing/2014/main" id="{795AB6F1-1847-49C7-A5A5-48C4A6BD3D32}"/>
              </a:ext>
            </a:extLst>
          </p:cNvPr>
          <p:cNvSpPr>
            <a:spLocks noGrp="1" noRot="1" noChangeAspect="1" noChangeArrowheads="1" noTextEdit="1"/>
          </p:cNvSpPr>
          <p:nvPr>
            <p:ph type="sldImg"/>
          </p:nvPr>
        </p:nvSpPr>
        <p:spPr>
          <a:ln/>
        </p:spPr>
      </p:sp>
      <p:sp>
        <p:nvSpPr>
          <p:cNvPr id="40963" name="Espace réservé des commentaires 2">
            <a:extLst>
              <a:ext uri="{FF2B5EF4-FFF2-40B4-BE49-F238E27FC236}">
                <a16:creationId xmlns:a16="http://schemas.microsoft.com/office/drawing/2014/main" id="{DB182E86-6622-4656-A33D-4D7104F9A8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a:p>
            <a:r>
              <a:rPr lang="en-US" altLang="en-US"/>
              <a:t>This is the end of the module.    </a:t>
            </a:r>
          </a:p>
          <a:p>
            <a:r>
              <a:rPr lang="en-US" altLang="en-US"/>
              <a:t>You have been introduced to “Inactivated poliovirus vaccine AEFI monitoring” module.</a:t>
            </a:r>
            <a:br>
              <a:rPr lang="en-US" altLang="en-US"/>
            </a:br>
            <a:r>
              <a:rPr lang="en-US" altLang="en-US"/>
              <a:t>The following module is titled “Inactivated poliovirus vaccine communication with caretakers”.</a:t>
            </a:r>
          </a:p>
          <a:p>
            <a:r>
              <a:rPr lang="en-US" altLang="en-US"/>
              <a:t>Thank you for your attention!</a:t>
            </a:r>
            <a:endParaRPr lang="en-US" altLang="en-US">
              <a:solidFill>
                <a:srgbClr val="000066"/>
              </a:solidFill>
            </a:endParaRPr>
          </a:p>
          <a:p>
            <a:r>
              <a:rPr lang="en-US" altLang="en-US">
                <a:solidFill>
                  <a:srgbClr val="000066"/>
                </a:solidFill>
              </a:rPr>
              <a:t>  </a:t>
            </a:r>
            <a:endParaRPr lang="fr-FR" altLang="en-US">
              <a:solidFill>
                <a:srgbClr val="000066"/>
              </a:solidFill>
            </a:endParaRPr>
          </a:p>
        </p:txBody>
      </p:sp>
      <p:sp>
        <p:nvSpPr>
          <p:cNvPr id="40964" name="Espace réservé du numéro de diapositive 3">
            <a:extLst>
              <a:ext uri="{FF2B5EF4-FFF2-40B4-BE49-F238E27FC236}">
                <a16:creationId xmlns:a16="http://schemas.microsoft.com/office/drawing/2014/main" id="{65EABCD6-2EC2-4ACF-B93D-9CE0681CB4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808B7D6-D3BC-4A7D-8618-157132E59463}" type="slidenum">
              <a:rPr lang="en-GB" altLang="en-US">
                <a:cs typeface="Arial" panose="020B0604020202020204" pitchFamily="34" charset="0"/>
              </a:rPr>
              <a:pPr>
                <a:spcBef>
                  <a:spcPct val="0"/>
                </a:spcBef>
              </a:pPr>
              <a:t>18</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18522E81-1557-4A9C-A6B5-DCF9A969828A}"/>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1EB49309-2343-4C69-AA8F-E8AC51E71C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D1340FCE-5015-4C48-A9E5-AE9E71B124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4DEBAFD-69A6-4D38-8A0D-E0CB3C16EBFF}"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7505938D-6E11-41EA-861F-E9F765AF33C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D8EAB110-6D71-4B99-B520-753E11CA82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the key issues raised in this module.</a:t>
            </a:r>
          </a:p>
          <a:p>
            <a:endParaRPr lang="en-US" altLang="en-US" b="1"/>
          </a:p>
          <a:p>
            <a:r>
              <a:rPr lang="en-US" altLang="en-US"/>
              <a:t>It is important to monitor and report AEFIs so that the community continues to have confidence in the immunization program. </a:t>
            </a:r>
          </a:p>
          <a:p>
            <a:r>
              <a:rPr lang="en-US" altLang="en-US"/>
              <a:t>We will provide you with answers to the following questions:</a:t>
            </a:r>
          </a:p>
          <a:p>
            <a:pPr>
              <a:buFontTx/>
              <a:buChar char="•"/>
            </a:pPr>
            <a:r>
              <a:rPr lang="en-US" altLang="en-US"/>
              <a:t> What are the AEFIs of inactivated poliovirus vaccine?</a:t>
            </a:r>
          </a:p>
          <a:p>
            <a:pPr>
              <a:buFontTx/>
              <a:buChar char="•"/>
            </a:pPr>
            <a:r>
              <a:rPr lang="en-US" altLang="en-US"/>
              <a:t>How to report an AEFI?</a:t>
            </a:r>
          </a:p>
          <a:p>
            <a:pPr>
              <a:buFontTx/>
              <a:buChar char="•"/>
            </a:pPr>
            <a:r>
              <a:rPr lang="en-US" altLang="en-US">
                <a:solidFill>
                  <a:srgbClr val="000066"/>
                </a:solidFill>
              </a:rPr>
              <a:t>Is it OK to give multiple injections at the same visit? </a:t>
            </a:r>
          </a:p>
          <a:p>
            <a:endParaRPr lang="fr-FR" altLang="en-US" b="1">
              <a:solidFill>
                <a:srgbClr val="000066"/>
              </a:solidFill>
            </a:endParaRPr>
          </a:p>
          <a:p>
            <a:pPr>
              <a:buFontTx/>
              <a:buChar char="-"/>
            </a:pPr>
            <a:endParaRPr lang="en-US" altLang="en-US" b="1">
              <a:solidFill>
                <a:srgbClr val="000066"/>
              </a:solidFill>
            </a:endParaRPr>
          </a:p>
          <a:p>
            <a:endParaRPr lang="en-US" altLang="en-US" b="1"/>
          </a:p>
          <a:p>
            <a:endParaRPr lang="en-US" altLang="en-US" b="1"/>
          </a:p>
          <a:p>
            <a:pPr eaLnBrk="1" hangingPunct="1">
              <a:spcBef>
                <a:spcPct val="0"/>
              </a:spcBef>
            </a:pPr>
            <a:endParaRPr lang="fr-FR" altLang="en-US"/>
          </a:p>
        </p:txBody>
      </p:sp>
      <p:sp>
        <p:nvSpPr>
          <p:cNvPr id="10244" name="Espace réservé du numéro de diapositive 3">
            <a:extLst>
              <a:ext uri="{FF2B5EF4-FFF2-40B4-BE49-F238E27FC236}">
                <a16:creationId xmlns:a16="http://schemas.microsoft.com/office/drawing/2014/main" id="{97FE515D-86D5-41BC-B877-0F0EDCE184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57177E7-F0BD-43AA-AF7C-55FDBA5C9D18}"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FDA53F5D-5A03-468A-BD42-ABFCCF340ED3}"/>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70D0FE24-656F-4811-8539-7623E1109F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the adverse event following immunization</a:t>
            </a:r>
            <a:r>
              <a:rPr lang="en-US" altLang="en-US"/>
              <a:t> </a:t>
            </a:r>
            <a:r>
              <a:rPr lang="en-US" altLang="en-US" b="1"/>
              <a:t>of inactivated poliovirus vaccine.</a:t>
            </a:r>
          </a:p>
          <a:p>
            <a:endParaRPr lang="en-US" altLang="en-US" b="1"/>
          </a:p>
          <a:p>
            <a:r>
              <a:rPr lang="en-US" altLang="en-US"/>
              <a:t>An adverse event following immunization (AEFI) is a medical incident that takes place after an immunization, causes concern, and is believed to be caused by the immunization. The safety profile of the inactivated poliovirus vaccines currently available is good. Most infants who get the inactivated poliovirus vaccine do not experience any side effects. </a:t>
            </a:r>
          </a:p>
          <a:p>
            <a:endParaRPr lang="en-US" altLang="en-US"/>
          </a:p>
          <a:p>
            <a:r>
              <a:rPr lang="en-US" altLang="en-US"/>
              <a:t>These AEFIs are described in the following slides</a:t>
            </a:r>
          </a:p>
        </p:txBody>
      </p:sp>
      <p:sp>
        <p:nvSpPr>
          <p:cNvPr id="12292" name="Espace réservé du numéro de diapositive 3">
            <a:extLst>
              <a:ext uri="{FF2B5EF4-FFF2-40B4-BE49-F238E27FC236}">
                <a16:creationId xmlns:a16="http://schemas.microsoft.com/office/drawing/2014/main" id="{BEC63A37-1A44-4D30-9F6A-5D75E0E251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BFA7E5A-66D9-4604-906C-CF050CE1D825}" type="slidenum">
              <a:rPr lang="en-GB" altLang="en-US">
                <a:solidFill>
                  <a:srgbClr val="000000"/>
                </a:solidFill>
                <a:cs typeface="Arial" panose="020B0604020202020204" pitchFamily="34" charset="0"/>
              </a:rPr>
              <a:pPr>
                <a:spcBef>
                  <a:spcPct val="0"/>
                </a:spcBef>
              </a:pPr>
              <a:t>4</a:t>
            </a:fld>
            <a:endParaRPr lang="en-GB" altLang="en-US">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D85FDDF8-CA62-4CF4-A1AB-0D7580BD7638}"/>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30250861-5BC5-4323-AE45-E04944B46E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Programme errors are</a:t>
            </a:r>
          </a:p>
          <a:p>
            <a:endParaRPr lang="en-US" altLang="en-US"/>
          </a:p>
          <a:p>
            <a:r>
              <a:rPr lang="en-US" altLang="en-US"/>
              <a:t>Errors in vaccine preparation, handling, storage, or administration</a:t>
            </a:r>
          </a:p>
          <a:p>
            <a:r>
              <a:rPr lang="en-US" altLang="en-US"/>
              <a:t>Preventable </a:t>
            </a:r>
          </a:p>
          <a:p>
            <a:r>
              <a:rPr lang="en-US" altLang="en-US"/>
              <a:t>Often constitute the greatest proportion of AEFIs</a:t>
            </a:r>
          </a:p>
          <a:p>
            <a:r>
              <a:rPr lang="en-US" altLang="en-US"/>
              <a:t>Identification and correction are of great importance</a:t>
            </a:r>
          </a:p>
          <a:p>
            <a:r>
              <a:rPr lang="en-US" altLang="en-US"/>
              <a:t>Examples:  </a:t>
            </a:r>
          </a:p>
          <a:p>
            <a:pPr lvl="1"/>
            <a:r>
              <a:rPr lang="en-US" altLang="en-US"/>
              <a:t>Non-sterile injection</a:t>
            </a:r>
          </a:p>
          <a:p>
            <a:pPr lvl="1"/>
            <a:r>
              <a:rPr lang="en-US" altLang="en-US"/>
              <a:t>Injection at incorrect site</a:t>
            </a:r>
          </a:p>
          <a:p>
            <a:pPr lvl="1"/>
            <a:r>
              <a:rPr lang="en-US" altLang="en-US"/>
              <a:t>Administering frozen vaccine</a:t>
            </a:r>
          </a:p>
          <a:p>
            <a:endParaRPr lang="en-US" altLang="en-US"/>
          </a:p>
        </p:txBody>
      </p:sp>
      <p:sp>
        <p:nvSpPr>
          <p:cNvPr id="14340" name="Slide Number Placeholder 3">
            <a:extLst>
              <a:ext uri="{FF2B5EF4-FFF2-40B4-BE49-F238E27FC236}">
                <a16:creationId xmlns:a16="http://schemas.microsoft.com/office/drawing/2014/main" id="{5D6EB8CB-5654-4CAD-A4FF-B9262574EC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556905C-6015-4ED5-AA4F-AF7A2217262A}"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5D275369-0441-4D98-9237-6BBD3FDEBB6C}"/>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0E4275F1-14B0-4700-942C-3785B8A698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Coincidental events are</a:t>
            </a:r>
          </a:p>
          <a:p>
            <a:endParaRPr lang="en-US" altLang="en-US"/>
          </a:p>
          <a:p>
            <a:r>
              <a:rPr lang="en-US" altLang="en-US"/>
              <a:t>Events occur after vaccination but not caused by the vaccine or its administration</a:t>
            </a:r>
          </a:p>
          <a:p>
            <a:r>
              <a:rPr lang="en-US" altLang="en-US"/>
              <a:t>Vaccinations given in infancy when illnesses are common and congenital or early neurological conditions become apparent.</a:t>
            </a:r>
          </a:p>
          <a:p>
            <a:r>
              <a:rPr lang="en-US" altLang="en-US"/>
              <a:t>Coincidental events are inevitable when vaccinating in these age groups</a:t>
            </a:r>
          </a:p>
          <a:p>
            <a:r>
              <a:rPr lang="en-US" altLang="en-US"/>
              <a:t>Applying normal incidence of disease and death in these age groups along with coverage allows estimation of expected numbers of coincidental events after immunization</a:t>
            </a:r>
          </a:p>
          <a:p>
            <a:endParaRPr lang="en-US" altLang="en-US"/>
          </a:p>
        </p:txBody>
      </p:sp>
      <p:sp>
        <p:nvSpPr>
          <p:cNvPr id="16388" name="Slide Number Placeholder 3">
            <a:extLst>
              <a:ext uri="{FF2B5EF4-FFF2-40B4-BE49-F238E27FC236}">
                <a16:creationId xmlns:a16="http://schemas.microsoft.com/office/drawing/2014/main" id="{2B0E09F3-2B39-4D0F-8920-6A9A4AA490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454835-310B-4E40-8A47-EF01A7553D1B}"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EDCBE8C-040A-4591-B990-4980DE2853ED}"/>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89821EBE-809C-4ACC-A451-FBAC149AF5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Injection reactions are</a:t>
            </a:r>
          </a:p>
          <a:p>
            <a:endParaRPr lang="en-US" altLang="en-US" b="1"/>
          </a:p>
          <a:p>
            <a:endParaRPr lang="en-US" altLang="en-US" b="1"/>
          </a:p>
          <a:p>
            <a:r>
              <a:rPr lang="en-US" altLang="en-US"/>
              <a:t>Immunization anxiety-related reactions in anticipation to and as a result of an injection of any kind</a:t>
            </a:r>
          </a:p>
          <a:p>
            <a:r>
              <a:rPr lang="en-US" altLang="en-US"/>
              <a:t>Not related to the vaccine but to fear of the injection</a:t>
            </a:r>
          </a:p>
          <a:p>
            <a:r>
              <a:rPr lang="en-US" altLang="en-US"/>
              <a:t>Four reactions you may encounter:</a:t>
            </a:r>
          </a:p>
          <a:p>
            <a:pPr lvl="1"/>
            <a:r>
              <a:rPr lang="en-US" altLang="en-US"/>
              <a:t>Fainting</a:t>
            </a:r>
          </a:p>
          <a:p>
            <a:pPr lvl="1"/>
            <a:r>
              <a:rPr lang="en-US" altLang="en-US"/>
              <a:t>Hyperventilation</a:t>
            </a:r>
          </a:p>
          <a:p>
            <a:pPr lvl="1"/>
            <a:r>
              <a:rPr lang="en-US" altLang="en-US"/>
              <a:t>Vomiting</a:t>
            </a:r>
          </a:p>
          <a:p>
            <a:pPr lvl="1"/>
            <a:r>
              <a:rPr lang="en-US" altLang="en-US"/>
              <a:t>Convulsions</a:t>
            </a:r>
          </a:p>
          <a:p>
            <a:endParaRPr lang="en-US" altLang="en-US"/>
          </a:p>
        </p:txBody>
      </p:sp>
      <p:sp>
        <p:nvSpPr>
          <p:cNvPr id="18436" name="Slide Number Placeholder 3">
            <a:extLst>
              <a:ext uri="{FF2B5EF4-FFF2-40B4-BE49-F238E27FC236}">
                <a16:creationId xmlns:a16="http://schemas.microsoft.com/office/drawing/2014/main" id="{593AA257-B6DF-450D-BC3F-D7045D8C2B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D460C6A-5923-4B7A-A5CD-7933DE406DA5}"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572EFCAE-D369-4168-A8D3-4953DBBE2E90}"/>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5C2864F0-8EFC-4FAA-B4FE-A72BE384B2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what “Vaccine Reactions” are:</a:t>
            </a:r>
          </a:p>
          <a:p>
            <a:endParaRPr lang="en-US" altLang="en-US" b="1"/>
          </a:p>
          <a:p>
            <a:pPr>
              <a:spcBef>
                <a:spcPts val="600"/>
              </a:spcBef>
            </a:pPr>
            <a:r>
              <a:rPr lang="en-US" altLang="en-US" b="1">
                <a:latin typeface="Gill Sans MT" panose="020B0502020104020203" pitchFamily="34" charset="0"/>
              </a:rPr>
              <a:t>Minor reactions</a:t>
            </a:r>
          </a:p>
          <a:p>
            <a:pPr lvl="1">
              <a:spcBef>
                <a:spcPts val="600"/>
              </a:spcBef>
            </a:pPr>
            <a:r>
              <a:rPr lang="en-US" altLang="en-US">
                <a:latin typeface="Gill Sans MT" panose="020B0502020104020203" pitchFamily="34" charset="0"/>
              </a:rPr>
              <a:t>Usually occur within few hours</a:t>
            </a:r>
          </a:p>
          <a:p>
            <a:pPr lvl="1">
              <a:spcBef>
                <a:spcPts val="600"/>
              </a:spcBef>
            </a:pPr>
            <a:r>
              <a:rPr lang="en-US" altLang="en-US">
                <a:latin typeface="Gill Sans MT" panose="020B0502020104020203" pitchFamily="34" charset="0"/>
              </a:rPr>
              <a:t>Resolve after short period</a:t>
            </a:r>
          </a:p>
          <a:p>
            <a:pPr lvl="1">
              <a:spcBef>
                <a:spcPts val="600"/>
              </a:spcBef>
            </a:pPr>
            <a:r>
              <a:rPr lang="en-US" altLang="en-US">
                <a:latin typeface="Gill Sans MT" panose="020B0502020104020203" pitchFamily="34" charset="0"/>
              </a:rPr>
              <a:t>Pose little danger</a:t>
            </a:r>
          </a:p>
          <a:p>
            <a:pPr lvl="1">
              <a:spcBef>
                <a:spcPts val="600"/>
              </a:spcBef>
            </a:pPr>
            <a:r>
              <a:rPr lang="en-US" altLang="en-US">
                <a:latin typeface="Gill Sans MT" panose="020B0502020104020203" pitchFamily="34" charset="0"/>
              </a:rPr>
              <a:t>Local (includes pain, swelling, redness at site of injection</a:t>
            </a:r>
          </a:p>
          <a:p>
            <a:pPr lvl="1">
              <a:spcBef>
                <a:spcPts val="600"/>
              </a:spcBef>
            </a:pPr>
            <a:r>
              <a:rPr lang="en-US" altLang="en-US">
                <a:latin typeface="Gill Sans MT" panose="020B0502020104020203" pitchFamily="34" charset="0"/>
              </a:rPr>
              <a:t>Systemic:  fever, malaise, muscle pain, headache, or loss of appetite</a:t>
            </a:r>
          </a:p>
          <a:p>
            <a:pPr>
              <a:spcBef>
                <a:spcPts val="600"/>
              </a:spcBef>
            </a:pPr>
            <a:r>
              <a:rPr lang="en-US" altLang="en-US" b="1">
                <a:latin typeface="Gill Sans MT" panose="020B0502020104020203" pitchFamily="34" charset="0"/>
              </a:rPr>
              <a:t>Severe reactions</a:t>
            </a:r>
          </a:p>
          <a:p>
            <a:pPr lvl="1">
              <a:spcBef>
                <a:spcPts val="600"/>
              </a:spcBef>
            </a:pPr>
            <a:r>
              <a:rPr lang="en-US" altLang="en-US">
                <a:latin typeface="Gill Sans MT" panose="020B0502020104020203" pitchFamily="34" charset="0"/>
              </a:rPr>
              <a:t>Usually do not result in long-term problems</a:t>
            </a:r>
          </a:p>
          <a:p>
            <a:pPr lvl="1">
              <a:spcBef>
                <a:spcPts val="600"/>
              </a:spcBef>
            </a:pPr>
            <a:r>
              <a:rPr lang="en-US" altLang="en-US">
                <a:latin typeface="Gill Sans MT" panose="020B0502020104020203" pitchFamily="34" charset="0"/>
              </a:rPr>
              <a:t>Can be disabling</a:t>
            </a:r>
          </a:p>
          <a:p>
            <a:pPr lvl="1">
              <a:spcBef>
                <a:spcPts val="600"/>
              </a:spcBef>
            </a:pPr>
            <a:r>
              <a:rPr lang="en-US" altLang="en-US">
                <a:latin typeface="Gill Sans MT" panose="020B0502020104020203" pitchFamily="34" charset="0"/>
              </a:rPr>
              <a:t>Are rarely life threatening</a:t>
            </a:r>
          </a:p>
          <a:p>
            <a:pPr lvl="1">
              <a:spcBef>
                <a:spcPts val="600"/>
              </a:spcBef>
            </a:pPr>
            <a:r>
              <a:rPr lang="en-US" altLang="en-US">
                <a:latin typeface="Gill Sans MT" panose="020B0502020104020203" pitchFamily="34" charset="0"/>
              </a:rPr>
              <a:t>Include seizures and allergic reactions caused by body’s reaction to a particular component in a vaccine</a:t>
            </a:r>
          </a:p>
          <a:p>
            <a:pPr lvl="1">
              <a:spcBef>
                <a:spcPts val="600"/>
              </a:spcBef>
            </a:pPr>
            <a:endParaRPr lang="en-US" altLang="en-US">
              <a:latin typeface="Gill Sans MT" panose="020B0502020104020203" pitchFamily="34" charset="0"/>
            </a:endParaRPr>
          </a:p>
          <a:p>
            <a:endParaRPr lang="en-US" altLang="en-US"/>
          </a:p>
        </p:txBody>
      </p:sp>
      <p:sp>
        <p:nvSpPr>
          <p:cNvPr id="20484" name="Slide Number Placeholder 3">
            <a:extLst>
              <a:ext uri="{FF2B5EF4-FFF2-40B4-BE49-F238E27FC236}">
                <a16:creationId xmlns:a16="http://schemas.microsoft.com/office/drawing/2014/main" id="{4520F508-9A6A-45BE-A028-A95D211469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5B352BC-3C14-4221-8207-6FE02F074171}"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DD78767C-269C-4B7F-9646-1121782698D2}"/>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1AB4C9F7-EA9B-4284-B1AA-8A0BB8735F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that some severe events can be serious:</a:t>
            </a:r>
          </a:p>
          <a:p>
            <a:endParaRPr lang="en-US" altLang="en-US"/>
          </a:p>
          <a:p>
            <a:r>
              <a:rPr lang="en-US" altLang="en-US" b="1"/>
              <a:t>An AEFI will be considered serious, if it:</a:t>
            </a:r>
          </a:p>
          <a:p>
            <a:pPr lvl="1"/>
            <a:r>
              <a:rPr lang="en-US" altLang="en-US"/>
              <a:t>Results in death</a:t>
            </a:r>
          </a:p>
          <a:p>
            <a:pPr lvl="1"/>
            <a:r>
              <a:rPr lang="en-US" altLang="en-US"/>
              <a:t>Is life threatening</a:t>
            </a:r>
          </a:p>
          <a:p>
            <a:pPr lvl="1"/>
            <a:r>
              <a:rPr lang="en-US" altLang="en-US"/>
              <a:t>Requires in-patient hospitalization or prolongation of existing hospitalization</a:t>
            </a:r>
          </a:p>
          <a:p>
            <a:pPr lvl="1"/>
            <a:r>
              <a:rPr lang="en-US" altLang="en-US"/>
              <a:t>Results in persistent or significant disability/incapacity</a:t>
            </a:r>
          </a:p>
          <a:p>
            <a:endParaRPr lang="en-US" altLang="en-US"/>
          </a:p>
        </p:txBody>
      </p:sp>
      <p:sp>
        <p:nvSpPr>
          <p:cNvPr id="22532" name="Slide Number Placeholder 3">
            <a:extLst>
              <a:ext uri="{FF2B5EF4-FFF2-40B4-BE49-F238E27FC236}">
                <a16:creationId xmlns:a16="http://schemas.microsoft.com/office/drawing/2014/main" id="{BD679965-ECA8-4056-A77D-68346569B7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12813">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12813">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12813">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12813">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7F6A602-5DE6-4712-8A8E-779E52A3B9B1}"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C508FE30-6BCD-45F1-BCB2-A3EFBD311345}"/>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pic>
        <p:nvPicPr>
          <p:cNvPr id="5" name="Picture 17" descr="WHO-EN-white-H">
            <a:extLst>
              <a:ext uri="{FF2B5EF4-FFF2-40B4-BE49-F238E27FC236}">
                <a16:creationId xmlns:a16="http://schemas.microsoft.com/office/drawing/2014/main" id="{1F9CC63C-20FA-44AB-BC57-72D13E919F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2845804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61114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692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4141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4109430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91206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13807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11454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716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850070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204078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2F6E31BE-77BB-4F59-90DD-FD3DC0634914}"/>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A2BCE9FA-3DBC-4195-8918-4DFA49C0CB55}"/>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E74926C8-24BF-48C9-A5CB-645185D3114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67CAB6FD-429F-4541-84E6-D38B9F310F76}"/>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2952366D-5309-4F15-9CD4-1C5695694CFF}"/>
              </a:ext>
            </a:extLst>
          </p:cNvPr>
          <p:cNvSpPr>
            <a:spLocks noChangeArrowheads="1"/>
          </p:cNvSpPr>
          <p:nvPr/>
        </p:nvSpPr>
        <p:spPr bwMode="auto">
          <a:xfrm>
            <a:off x="927100" y="6426200"/>
            <a:ext cx="42481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GB" altLang="en-US" sz="1200" b="1">
                <a:solidFill>
                  <a:srgbClr val="96CCEE"/>
                </a:solidFill>
                <a:latin typeface="Arial Narrow" panose="020B0606020202030204" pitchFamily="34" charset="0"/>
              </a:rPr>
              <a:t>Inactivated poliovirus vaccine AEFI monitoring, Module 6  I </a:t>
            </a:r>
            <a:fld id="{10C5DD3F-A602-42DC-AF2D-13E17335FC9D}" type="datetime4">
              <a:rPr lang="en-GB" altLang="en-US" sz="1200" smtClean="0">
                <a:solidFill>
                  <a:srgbClr val="96CCEE"/>
                </a:solidFill>
                <a:latin typeface="Arial Narrow" panose="020B0606020202030204" pitchFamily="34" charset="0"/>
              </a:rPr>
              <a:pPr eaLnBrk="1" hangingPunct="1">
                <a:defRPr/>
              </a:pPr>
              <a:t>29 November 2020</a:t>
            </a:fld>
            <a:endParaRPr lang="en-GB" altLang="en-US" sz="1200" b="1">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F6DD08FE-407D-40D6-B60C-DD905C756B89}"/>
              </a:ext>
            </a:extLst>
          </p:cNvPr>
          <p:cNvSpPr>
            <a:spLocks noChangeArrowheads="1"/>
          </p:cNvSpPr>
          <p:nvPr/>
        </p:nvSpPr>
        <p:spPr bwMode="auto">
          <a:xfrm>
            <a:off x="360363" y="6399213"/>
            <a:ext cx="395287" cy="331787"/>
          </a:xfrm>
          <a:prstGeom prst="rect">
            <a:avLst/>
          </a:prstGeom>
          <a:noFill/>
          <a:ln>
            <a:noFill/>
          </a:ln>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42AFE1A1-0B47-45F9-B22B-05C3C9A8907D}" type="slidenum">
              <a:rPr lang="en-US" altLang="en-US" sz="1500" b="1" smtClean="0">
                <a:solidFill>
                  <a:srgbClr val="72BBE8"/>
                </a:solidFill>
                <a:latin typeface="Arial Narrow" panose="020B0606020202030204" pitchFamily="34" charset="0"/>
              </a:rPr>
              <a:pPr algn="r" eaLnBrk="1" hangingPunct="1">
                <a:defRPr/>
              </a:pPr>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885B481A-528F-4BFD-B184-387F944A8B8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43" r:id="rId1"/>
    <p:sldLayoutId id="2147484733" r:id="rId2"/>
    <p:sldLayoutId id="2147484734" r:id="rId3"/>
    <p:sldLayoutId id="2147484735" r:id="rId4"/>
    <p:sldLayoutId id="2147484736" r:id="rId5"/>
    <p:sldLayoutId id="2147484737" r:id="rId6"/>
    <p:sldLayoutId id="2147484738" r:id="rId7"/>
    <p:sldLayoutId id="2147484739" r:id="rId8"/>
    <p:sldLayoutId id="2147484740" r:id="rId9"/>
    <p:sldLayoutId id="2147484741" r:id="rId10"/>
    <p:sldLayoutId id="214748474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765FC9FB-9B79-45C1-82A9-9C019AA5F966}"/>
              </a:ext>
            </a:extLst>
          </p:cNvPr>
          <p:cNvSpPr>
            <a:spLocks noGrp="1" noChangeArrowheads="1"/>
          </p:cNvSpPr>
          <p:nvPr>
            <p:ph type="subTitle" idx="1"/>
          </p:nvPr>
        </p:nvSpPr>
        <p:spPr/>
        <p:txBody>
          <a:bodyPr/>
          <a:lstStyle/>
          <a:p>
            <a:pPr>
              <a:lnSpc>
                <a:spcPct val="90000"/>
              </a:lnSpc>
            </a:pPr>
            <a:r>
              <a:rPr lang="it-IT" altLang="en-US">
                <a:solidFill>
                  <a:srgbClr val="FFFFFF"/>
                </a:solidFill>
              </a:rPr>
              <a:t>Module 6</a:t>
            </a:r>
          </a:p>
          <a:p>
            <a:pPr>
              <a:lnSpc>
                <a:spcPct val="90000"/>
              </a:lnSpc>
            </a:pPr>
            <a:r>
              <a:rPr lang="it-IT" altLang="en-US">
                <a:solidFill>
                  <a:srgbClr val="FFFFFF"/>
                </a:solidFill>
              </a:rPr>
              <a:t>Inactivated poliovirus vaccine AEFI monitoring</a:t>
            </a:r>
            <a:endParaRPr lang="fr-FR" altLang="en-US">
              <a:solidFill>
                <a:srgbClr val="FFFFFF"/>
              </a:solidFill>
            </a:endParaRPr>
          </a:p>
        </p:txBody>
      </p:sp>
      <p:sp>
        <p:nvSpPr>
          <p:cNvPr id="6" name="Rectangle 7">
            <a:extLst>
              <a:ext uri="{FF2B5EF4-FFF2-40B4-BE49-F238E27FC236}">
                <a16:creationId xmlns:a16="http://schemas.microsoft.com/office/drawing/2014/main" id="{75CFBAFA-8D3E-49FF-BB57-FDA868159370}"/>
              </a:ext>
            </a:extLst>
          </p:cNvPr>
          <p:cNvSpPr txBox="1">
            <a:spLocks noChangeArrowheads="1"/>
          </p:cNvSpPr>
          <p:nvPr/>
        </p:nvSpPr>
        <p:spPr>
          <a:xfrm>
            <a:off x="839788" y="-100013"/>
            <a:ext cx="7772400" cy="895351"/>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dirty="0">
              <a:solidFill>
                <a:srgbClr val="FFFFFF"/>
              </a:solidFill>
              <a:latin typeface="Arial" pitchFamily="34" charset="0"/>
            </a:endParaRPr>
          </a:p>
          <a:p>
            <a:pPr algn="ctr">
              <a:defRPr/>
            </a:pPr>
            <a:endParaRPr lang="en-US" sz="2400" b="1" dirty="0">
              <a:solidFill>
                <a:srgbClr val="FFFFFF"/>
              </a:solidFill>
              <a:latin typeface="Arial" pitchFamily="34" charset="0"/>
            </a:endParaRPr>
          </a:p>
          <a:p>
            <a:pPr algn="ctr" eaLnBrk="1" hangingPunct="1">
              <a:defRPr/>
            </a:pPr>
            <a:r>
              <a:rPr lang="fr-FR" sz="2400" dirty="0">
                <a:solidFill>
                  <a:schemeClr val="bg1"/>
                </a:solidFill>
                <a:latin typeface="Arial" pitchFamily="34" charset="0"/>
              </a:rPr>
              <a:t>Training for the addition of a second dose of </a:t>
            </a:r>
            <a:r>
              <a:rPr lang="fr-FR" sz="2400" dirty="0" err="1">
                <a:solidFill>
                  <a:schemeClr val="bg1"/>
                </a:solidFill>
                <a:latin typeface="Arial" pitchFamily="34" charset="0"/>
              </a:rPr>
              <a:t>Inactivated</a:t>
            </a:r>
            <a:r>
              <a:rPr lang="fr-FR" sz="2400" dirty="0">
                <a:solidFill>
                  <a:schemeClr val="bg1"/>
                </a:solidFill>
                <a:latin typeface="Arial" pitchFamily="34" charset="0"/>
              </a:rPr>
              <a:t> Poliovirus Vaccine (IPV)</a:t>
            </a:r>
            <a:endParaRPr lang="fr-FR" sz="3500" dirty="0">
              <a:solidFill>
                <a:schemeClr val="bg1"/>
              </a:solidFill>
              <a:effectLst>
                <a:outerShdw blurRad="38100" dist="38100" dir="2700000" algn="tl">
                  <a:srgbClr val="C0C0C0"/>
                </a:outerShdw>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F8A90-6800-41E8-ABE9-FA3BD399FC3E}"/>
              </a:ext>
            </a:extLst>
          </p:cNvPr>
          <p:cNvSpPr>
            <a:spLocks noGrp="1"/>
          </p:cNvSpPr>
          <p:nvPr>
            <p:ph type="title"/>
          </p:nvPr>
        </p:nvSpPr>
        <p:spPr/>
        <p:txBody>
          <a:bodyPr/>
          <a:lstStyle/>
          <a:p>
            <a:pPr>
              <a:defRPr/>
            </a:pPr>
            <a:r>
              <a:rPr lang="en-US" dirty="0"/>
              <a:t>The difference between </a:t>
            </a:r>
            <a:r>
              <a:rPr lang="en-US" i="1" dirty="0"/>
              <a:t>serious</a:t>
            </a:r>
            <a:r>
              <a:rPr lang="en-US" dirty="0"/>
              <a:t> and </a:t>
            </a:r>
            <a:r>
              <a:rPr lang="en-US" i="1" dirty="0"/>
              <a:t>severe</a:t>
            </a:r>
            <a:r>
              <a:rPr lang="en-US" dirty="0"/>
              <a:t> adverse events</a:t>
            </a:r>
          </a:p>
        </p:txBody>
      </p:sp>
      <p:sp>
        <p:nvSpPr>
          <p:cNvPr id="23555" name="Content Placeholder 2">
            <a:extLst>
              <a:ext uri="{FF2B5EF4-FFF2-40B4-BE49-F238E27FC236}">
                <a16:creationId xmlns:a16="http://schemas.microsoft.com/office/drawing/2014/main" id="{5936290A-4CE8-4E6A-819A-FEC912EAECEF}"/>
              </a:ext>
            </a:extLst>
          </p:cNvPr>
          <p:cNvSpPr>
            <a:spLocks noGrp="1" noChangeArrowheads="1"/>
          </p:cNvSpPr>
          <p:nvPr>
            <p:ph idx="1"/>
          </p:nvPr>
        </p:nvSpPr>
        <p:spPr>
          <a:xfrm>
            <a:off x="442913" y="1381125"/>
            <a:ext cx="8521700" cy="4611688"/>
          </a:xfrm>
        </p:spPr>
        <p:txBody>
          <a:bodyPr/>
          <a:lstStyle/>
          <a:p>
            <a:r>
              <a:rPr lang="en-US" altLang="en-US" sz="2000"/>
              <a:t>A </a:t>
            </a:r>
            <a:r>
              <a:rPr lang="en-US" altLang="en-US" sz="2000" b="1"/>
              <a:t>severe reaction is a broader term which includes SERIOUS reactions</a:t>
            </a:r>
            <a:r>
              <a:rPr lang="en-US" altLang="en-US" sz="2000"/>
              <a:t> + reactions that do not necessarily lead to long term problems.</a:t>
            </a:r>
          </a:p>
          <a:p>
            <a:r>
              <a:rPr lang="en-US" altLang="en-US" sz="2000" b="1"/>
              <a:t>Severe reactions must be reported  </a:t>
            </a:r>
          </a:p>
        </p:txBody>
      </p:sp>
      <p:pic>
        <p:nvPicPr>
          <p:cNvPr id="12292" name="Picture 2">
            <a:extLst>
              <a:ext uri="{FF2B5EF4-FFF2-40B4-BE49-F238E27FC236}">
                <a16:creationId xmlns:a16="http://schemas.microsoft.com/office/drawing/2014/main" id="{60080702-E9FE-4027-94CA-1BF6E3BE93E2}"/>
              </a:ext>
            </a:extLst>
          </p:cNvPr>
          <p:cNvPicPr>
            <a:picLocks noChangeAspect="1" noChangeArrowheads="1"/>
          </p:cNvPicPr>
          <p:nvPr/>
        </p:nvPicPr>
        <p:blipFill>
          <a:blip r:embed="rId3"/>
          <a:srcRect/>
          <a:stretch>
            <a:fillRect/>
          </a:stretch>
        </p:blipFill>
        <p:spPr bwMode="auto">
          <a:xfrm>
            <a:off x="827088" y="2565400"/>
            <a:ext cx="7056437" cy="3417888"/>
          </a:xfrm>
          <a:prstGeom prst="rect">
            <a:avLst/>
          </a:prstGeom>
          <a:noFill/>
          <a:ln>
            <a:noFill/>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35725-DCD7-4B2E-BDFF-FF74A2906931}"/>
              </a:ext>
            </a:extLst>
          </p:cNvPr>
          <p:cNvSpPr>
            <a:spLocks noGrp="1"/>
          </p:cNvSpPr>
          <p:nvPr>
            <p:ph type="title"/>
          </p:nvPr>
        </p:nvSpPr>
        <p:spPr/>
        <p:txBody>
          <a:bodyPr/>
          <a:lstStyle/>
          <a:p>
            <a:pPr>
              <a:defRPr/>
            </a:pPr>
            <a:r>
              <a:rPr lang="en-US" dirty="0"/>
              <a:t>How likely is an AEFI after IPV?</a:t>
            </a:r>
          </a:p>
        </p:txBody>
      </p:sp>
      <p:sp>
        <p:nvSpPr>
          <p:cNvPr id="25603" name="Content Placeholder 2">
            <a:extLst>
              <a:ext uri="{FF2B5EF4-FFF2-40B4-BE49-F238E27FC236}">
                <a16:creationId xmlns:a16="http://schemas.microsoft.com/office/drawing/2014/main" id="{0FAE637E-EED1-4EE2-934E-1567454DAA34}"/>
              </a:ext>
            </a:extLst>
          </p:cNvPr>
          <p:cNvSpPr>
            <a:spLocks noGrp="1" noChangeArrowheads="1"/>
          </p:cNvSpPr>
          <p:nvPr>
            <p:ph idx="1"/>
          </p:nvPr>
        </p:nvSpPr>
        <p:spPr>
          <a:xfrm>
            <a:off x="371475" y="1484313"/>
            <a:ext cx="8161338" cy="2449512"/>
          </a:xfrm>
        </p:spPr>
        <p:txBody>
          <a:bodyPr/>
          <a:lstStyle/>
          <a:p>
            <a:pPr>
              <a:spcBef>
                <a:spcPts val="1200"/>
              </a:spcBef>
            </a:pPr>
            <a:r>
              <a:rPr lang="en-US" altLang="en-US" sz="3200"/>
              <a:t>IPV is a very safe vaccine</a:t>
            </a:r>
          </a:p>
          <a:p>
            <a:pPr>
              <a:spcBef>
                <a:spcPts val="1200"/>
              </a:spcBef>
            </a:pPr>
            <a:r>
              <a:rPr lang="en-US" altLang="en-US" sz="3200"/>
              <a:t>Not associated with serious systemic AEFIs</a:t>
            </a:r>
          </a:p>
          <a:p>
            <a:pPr>
              <a:spcBef>
                <a:spcPts val="1200"/>
              </a:spcBef>
            </a:pPr>
            <a:r>
              <a:rPr lang="en-US" altLang="en-US" sz="3200"/>
              <a:t>Inactivated vaccine – therefore, no risk of vaccine-associate polio</a:t>
            </a:r>
          </a:p>
        </p:txBody>
      </p:sp>
      <p:pic>
        <p:nvPicPr>
          <p:cNvPr id="4" name="Picture 3">
            <a:extLst>
              <a:ext uri="{FF2B5EF4-FFF2-40B4-BE49-F238E27FC236}">
                <a16:creationId xmlns:a16="http://schemas.microsoft.com/office/drawing/2014/main" id="{4F2E0B1B-64DA-4104-B8A7-7634ECC4EC62}"/>
              </a:ext>
            </a:extLst>
          </p:cNvPr>
          <p:cNvPicPr>
            <a:picLocks noChangeAspect="1"/>
          </p:cNvPicPr>
          <p:nvPr/>
        </p:nvPicPr>
        <p:blipFill>
          <a:blip r:embed="rId3"/>
          <a:stretch>
            <a:fillRect/>
          </a:stretch>
        </p:blipFill>
        <p:spPr>
          <a:xfrm>
            <a:off x="6184574" y="3466465"/>
            <a:ext cx="2779914" cy="18347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ontent Placeholder 2">
            <a:extLst>
              <a:ext uri="{FF2B5EF4-FFF2-40B4-BE49-F238E27FC236}">
                <a16:creationId xmlns:a16="http://schemas.microsoft.com/office/drawing/2014/main" id="{0281E608-1F20-47D4-B376-6F0EA6380A38}"/>
              </a:ext>
            </a:extLst>
          </p:cNvPr>
          <p:cNvSpPr txBox="1">
            <a:spLocks/>
          </p:cNvSpPr>
          <p:nvPr/>
        </p:nvSpPr>
        <p:spPr bwMode="auto">
          <a:xfrm>
            <a:off x="371475" y="3789363"/>
            <a:ext cx="5784850" cy="1800225"/>
          </a:xfrm>
          <a:prstGeom prst="rect">
            <a:avLst/>
          </a:prstGeom>
          <a:noFill/>
          <a:ln>
            <a:noFill/>
          </a:ln>
        </p:spPr>
        <p:txBody>
          <a:bodyPr lIns="0" tIns="0" rIns="0" bIns="0"/>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Gill Sans MT" panose="020B0502020104020203" pitchFamily="34" charset="0"/>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Gill Sans MT" panose="020B0502020104020203" pitchFamily="34" charset="0"/>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Gill Sans MT" panose="020B0502020104020203"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Gill Sans MT" panose="020B0502020104020203" pitchFamily="34" charset="0"/>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defRPr/>
            </a:pPr>
            <a:r>
              <a:rPr lang="en-US" sz="3200" kern="0" dirty="0"/>
              <a:t>Can safely be administered with other recommended childhood vaccines, including OPV and other injectable vaccines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36901339-DC3C-4C75-9769-53BD1D8286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141538"/>
            <a:ext cx="7732713" cy="3808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a:extLst>
              <a:ext uri="{FF2B5EF4-FFF2-40B4-BE49-F238E27FC236}">
                <a16:creationId xmlns:a16="http://schemas.microsoft.com/office/drawing/2014/main" id="{7EFF5241-1242-442A-A8C2-6E88A41412A5}"/>
              </a:ext>
            </a:extLst>
          </p:cNvPr>
          <p:cNvSpPr>
            <a:spLocks noGrp="1"/>
          </p:cNvSpPr>
          <p:nvPr>
            <p:ph type="title"/>
          </p:nvPr>
        </p:nvSpPr>
        <p:spPr/>
        <p:txBody>
          <a:bodyPr/>
          <a:lstStyle/>
          <a:p>
            <a:pPr>
              <a:defRPr/>
            </a:pPr>
            <a:r>
              <a:rPr lang="en-US" dirty="0"/>
              <a:t>Which AEFIs should be reported?</a:t>
            </a:r>
          </a:p>
        </p:txBody>
      </p:sp>
      <p:sp>
        <p:nvSpPr>
          <p:cNvPr id="27652" name="Content Placeholder 2">
            <a:extLst>
              <a:ext uri="{FF2B5EF4-FFF2-40B4-BE49-F238E27FC236}">
                <a16:creationId xmlns:a16="http://schemas.microsoft.com/office/drawing/2014/main" id="{D09B42C6-F5EF-43E3-B3CB-0E140FE0B600}"/>
              </a:ext>
            </a:extLst>
          </p:cNvPr>
          <p:cNvSpPr>
            <a:spLocks noGrp="1" noChangeArrowheads="1"/>
          </p:cNvSpPr>
          <p:nvPr>
            <p:ph idx="1"/>
          </p:nvPr>
        </p:nvSpPr>
        <p:spPr>
          <a:xfrm>
            <a:off x="442913" y="1381125"/>
            <a:ext cx="8291512" cy="1111250"/>
          </a:xfrm>
        </p:spPr>
        <p:txBody>
          <a:bodyPr/>
          <a:lstStyle/>
          <a:p>
            <a:r>
              <a:rPr lang="en-US" altLang="en-US" b="1"/>
              <a:t>Any</a:t>
            </a:r>
            <a:r>
              <a:rPr lang="en-US" altLang="en-US"/>
              <a:t> severe events or AEFI that is of concern to the parents or health care worker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8">
            <a:extLst>
              <a:ext uri="{FF2B5EF4-FFF2-40B4-BE49-F238E27FC236}">
                <a16:creationId xmlns:a16="http://schemas.microsoft.com/office/drawing/2014/main" id="{14427985-D813-4CE8-80B7-63178F7D9CE8}"/>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b="1">
                <a:latin typeface="Gill Sans MT" panose="020B0502020104020203" pitchFamily="34" charset="0"/>
              </a:rPr>
              <a:t> </a:t>
            </a:r>
            <a:r>
              <a:rPr lang="en-US" altLang="en-US" sz="2400">
                <a:latin typeface="Gill Sans MT" panose="020B0502020104020203" pitchFamily="34" charset="0"/>
              </a:rPr>
              <a:t>Report the event through existing AEFI reporting systems established by national immunization programs</a:t>
            </a:r>
            <a:r>
              <a:rPr lang="en-US" altLang="en-US" sz="2400">
                <a:solidFill>
                  <a:srgbClr val="FF0000"/>
                </a:solidFill>
                <a:latin typeface="Gill Sans MT" panose="020B0502020104020203" pitchFamily="34" charset="0"/>
              </a:rPr>
              <a:t> </a:t>
            </a:r>
          </a:p>
          <a:p>
            <a:pPr>
              <a:buFontTx/>
              <a:buNone/>
            </a:pPr>
            <a:endParaRPr lang="en-US" altLang="en-US" sz="2400">
              <a:latin typeface="Gill Sans MT" panose="020B0502020104020203" pitchFamily="34" charset="0"/>
            </a:endParaRPr>
          </a:p>
        </p:txBody>
      </p:sp>
      <p:sp>
        <p:nvSpPr>
          <p:cNvPr id="29699" name="Rectangle 8">
            <a:extLst>
              <a:ext uri="{FF2B5EF4-FFF2-40B4-BE49-F238E27FC236}">
                <a16:creationId xmlns:a16="http://schemas.microsoft.com/office/drawing/2014/main" id="{454D3825-9A8F-4EEF-B5AA-DE405E438BEF}"/>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National </a:t>
            </a:r>
          </a:p>
          <a:p>
            <a:pPr algn="ctr" eaLnBrk="1" hangingPunct="1">
              <a:spcBef>
                <a:spcPct val="0"/>
              </a:spcBef>
              <a:buClrTx/>
              <a:buFontTx/>
              <a:buNone/>
            </a:pPr>
            <a:r>
              <a:rPr lang="fr-FR" altLang="en-US" sz="2000">
                <a:latin typeface="Gill Sans MT" panose="020B0502020104020203" pitchFamily="34" charset="0"/>
              </a:rPr>
              <a:t>authorities</a:t>
            </a:r>
          </a:p>
        </p:txBody>
      </p:sp>
      <p:sp>
        <p:nvSpPr>
          <p:cNvPr id="29700" name="Rectangle 9">
            <a:extLst>
              <a:ext uri="{FF2B5EF4-FFF2-40B4-BE49-F238E27FC236}">
                <a16:creationId xmlns:a16="http://schemas.microsoft.com/office/drawing/2014/main" id="{04C57353-0806-49A6-84F8-C600DFE6815C}"/>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Community, district, and regional levels</a:t>
            </a:r>
          </a:p>
        </p:txBody>
      </p:sp>
      <p:sp>
        <p:nvSpPr>
          <p:cNvPr id="29701" name="Rectangle 10">
            <a:extLst>
              <a:ext uri="{FF2B5EF4-FFF2-40B4-BE49-F238E27FC236}">
                <a16:creationId xmlns:a16="http://schemas.microsoft.com/office/drawing/2014/main" id="{E930ABAB-E656-4BFC-BFD8-F2ACAE77A526}"/>
              </a:ext>
            </a:extLst>
          </p:cNvPr>
          <p:cNvSpPr>
            <a:spLocks noChangeArrowheads="1"/>
          </p:cNvSpPr>
          <p:nvPr/>
        </p:nvSpPr>
        <p:spPr bwMode="auto">
          <a:xfrm>
            <a:off x="34925" y="4456113"/>
            <a:ext cx="25923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Gill Sans MT" panose="020B0502020104020203" pitchFamily="34" charset="0"/>
              </a:rPr>
              <a:t>Signs or symptoms believed to be related to the vaccine</a:t>
            </a:r>
          </a:p>
        </p:txBody>
      </p:sp>
      <p:pic>
        <p:nvPicPr>
          <p:cNvPr id="29702" name="Picture 13" descr="lever2_heathcentre">
            <a:extLst>
              <a:ext uri="{FF2B5EF4-FFF2-40B4-BE49-F238E27FC236}">
                <a16:creationId xmlns:a16="http://schemas.microsoft.com/office/drawing/2014/main" id="{4F0701F5-32CC-46AF-A60B-B12F116BC2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Line 15">
            <a:extLst>
              <a:ext uri="{FF2B5EF4-FFF2-40B4-BE49-F238E27FC236}">
                <a16:creationId xmlns:a16="http://schemas.microsoft.com/office/drawing/2014/main" id="{1111AE47-7981-4F52-80B7-4B292EF65FD6}"/>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4" name="Line 16">
            <a:extLst>
              <a:ext uri="{FF2B5EF4-FFF2-40B4-BE49-F238E27FC236}">
                <a16:creationId xmlns:a16="http://schemas.microsoft.com/office/drawing/2014/main" id="{81610893-0C5D-486C-9D03-AE66B47C582D}"/>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69" name="Rectangle 2">
            <a:extLst>
              <a:ext uri="{FF2B5EF4-FFF2-40B4-BE49-F238E27FC236}">
                <a16:creationId xmlns:a16="http://schemas.microsoft.com/office/drawing/2014/main" id="{BFB0C072-73AD-43C6-B21E-ED28FBFA4826}"/>
              </a:ext>
            </a:extLst>
          </p:cNvPr>
          <p:cNvSpPr>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7"/>
              </a:srgbClr>
            </a:outerShdw>
          </a:effectLst>
        </p:spPr>
        <p:txBody>
          <a:bodyPr lIns="0" tIns="0" rIns="0" bIns="0" anchor="ctr"/>
          <a:lstStyle/>
          <a:p>
            <a:pPr algn="ctr" defTabSz="912813" eaLnBrk="1" hangingPunct="1">
              <a:defRPr/>
            </a:pPr>
            <a:r>
              <a:rPr lang="en-US" sz="3600" b="1" dirty="0">
                <a:solidFill>
                  <a:srgbClr val="000066"/>
                </a:solidFill>
                <a:latin typeface="Gill Sans MT" pitchFamily="34" charset="0"/>
              </a:rPr>
              <a:t> Where to </a:t>
            </a:r>
            <a:r>
              <a:rPr lang="en-US" sz="3600" b="1">
                <a:solidFill>
                  <a:srgbClr val="000066"/>
                </a:solidFill>
                <a:latin typeface="Gill Sans MT" pitchFamily="34" charset="0"/>
              </a:rPr>
              <a:t>report AEFI's</a:t>
            </a:r>
            <a:endParaRPr lang="en-GB" sz="3500" b="1" dirty="0">
              <a:solidFill>
                <a:srgbClr val="000066"/>
              </a:solidFill>
              <a:latin typeface="Gill Sans MT" pitchFamily="34" charset="0"/>
            </a:endParaRPr>
          </a:p>
        </p:txBody>
      </p:sp>
      <p:pic>
        <p:nvPicPr>
          <p:cNvPr id="29706" name="Picture 18" descr="Ministere_Sante">
            <a:extLst>
              <a:ext uri="{FF2B5EF4-FFF2-40B4-BE49-F238E27FC236}">
                <a16:creationId xmlns:a16="http://schemas.microsoft.com/office/drawing/2014/main" id="{91634802-DF64-4EB0-B91B-92A3CCD669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19" descr="lever1">
            <a:extLst>
              <a:ext uri="{FF2B5EF4-FFF2-40B4-BE49-F238E27FC236}">
                <a16:creationId xmlns:a16="http://schemas.microsoft.com/office/drawing/2014/main" id="{D7439D98-9501-4887-8327-8EB8E9728C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50576-80B0-45B1-B461-C74F8B3F521E}"/>
              </a:ext>
            </a:extLst>
          </p:cNvPr>
          <p:cNvSpPr>
            <a:spLocks noGrp="1"/>
          </p:cNvSpPr>
          <p:nvPr>
            <p:ph type="title"/>
          </p:nvPr>
        </p:nvSpPr>
        <p:spPr/>
        <p:txBody>
          <a:bodyPr/>
          <a:lstStyle/>
          <a:p>
            <a:pPr>
              <a:defRPr/>
            </a:pPr>
            <a:r>
              <a:rPr lang="en-US" dirty="0"/>
              <a:t>Conducting an AEFI investigation</a:t>
            </a:r>
          </a:p>
        </p:txBody>
      </p:sp>
      <p:sp>
        <p:nvSpPr>
          <p:cNvPr id="31747" name="Content Placeholder 2">
            <a:extLst>
              <a:ext uri="{FF2B5EF4-FFF2-40B4-BE49-F238E27FC236}">
                <a16:creationId xmlns:a16="http://schemas.microsoft.com/office/drawing/2014/main" id="{EB19E899-FE62-48DC-BB1C-11B5577C5330}"/>
              </a:ext>
            </a:extLst>
          </p:cNvPr>
          <p:cNvSpPr>
            <a:spLocks noGrp="1" noChangeArrowheads="1"/>
          </p:cNvSpPr>
          <p:nvPr>
            <p:ph idx="1"/>
          </p:nvPr>
        </p:nvSpPr>
        <p:spPr>
          <a:xfrm>
            <a:off x="468313" y="1341438"/>
            <a:ext cx="8291512" cy="4611687"/>
          </a:xfrm>
        </p:spPr>
        <p:txBody>
          <a:bodyPr/>
          <a:lstStyle/>
          <a:p>
            <a:pPr>
              <a:spcBef>
                <a:spcPts val="1200"/>
              </a:spcBef>
            </a:pPr>
            <a:r>
              <a:rPr lang="en-US" altLang="en-US" sz="2800"/>
              <a:t>Some AEFI reports will need further investigation </a:t>
            </a:r>
            <a:r>
              <a:rPr lang="en-US" altLang="en-US" sz="2800" b="1"/>
              <a:t>by the immunization programme managers</a:t>
            </a:r>
          </a:p>
          <a:p>
            <a:pPr>
              <a:spcBef>
                <a:spcPts val="1200"/>
              </a:spcBef>
            </a:pPr>
            <a:r>
              <a:rPr lang="en-US" altLang="en-US" sz="2800"/>
              <a:t>Components of AEFI investigation:</a:t>
            </a:r>
          </a:p>
          <a:p>
            <a:pPr lvl="1">
              <a:spcBef>
                <a:spcPts val="600"/>
              </a:spcBef>
            </a:pPr>
            <a:r>
              <a:rPr lang="en-US" altLang="en-US" sz="2200">
                <a:ea typeface="Arial" panose="020B0604020202020204" pitchFamily="34" charset="0"/>
              </a:rPr>
              <a:t>Identify specifications of implicated vaccine</a:t>
            </a:r>
          </a:p>
          <a:p>
            <a:pPr lvl="1">
              <a:spcBef>
                <a:spcPts val="600"/>
              </a:spcBef>
            </a:pPr>
            <a:r>
              <a:rPr lang="en-US" altLang="en-US" sz="2200">
                <a:ea typeface="Arial" panose="020B0604020202020204" pitchFamily="34" charset="0"/>
              </a:rPr>
              <a:t>Examine operational aspects of the programme which may have led to immunization errors</a:t>
            </a:r>
          </a:p>
          <a:p>
            <a:pPr lvl="1">
              <a:spcBef>
                <a:spcPts val="600"/>
              </a:spcBef>
            </a:pPr>
            <a:r>
              <a:rPr lang="en-US" altLang="en-US" sz="2200">
                <a:ea typeface="Arial" panose="020B0604020202020204" pitchFamily="34" charset="0"/>
              </a:rPr>
              <a:t>Search for other potential AEFI cases/clustering</a:t>
            </a:r>
          </a:p>
          <a:p>
            <a:pPr lvl="1">
              <a:spcBef>
                <a:spcPts val="600"/>
              </a:spcBef>
            </a:pPr>
            <a:r>
              <a:rPr lang="en-US" altLang="en-US" sz="2200">
                <a:ea typeface="Arial" panose="020B0604020202020204" pitchFamily="34" charset="0"/>
              </a:rPr>
              <a:t>Compare background risk to reported rate of AEFI</a:t>
            </a:r>
          </a:p>
          <a:p>
            <a:pPr lvl="1">
              <a:spcBef>
                <a:spcPts val="600"/>
              </a:spcBef>
            </a:pPr>
            <a:r>
              <a:rPr lang="en-US" altLang="en-US" sz="2200">
                <a:ea typeface="Arial" panose="020B0604020202020204" pitchFamily="34" charset="0"/>
              </a:rPr>
              <a:t>Confirm (or propose) the diagnosis and determine outcome</a:t>
            </a:r>
          </a:p>
          <a:p>
            <a:pPr lvl="1">
              <a:spcBef>
                <a:spcPts val="600"/>
              </a:spcBef>
            </a:pPr>
            <a:r>
              <a:rPr lang="en-US" altLang="en-US" sz="2200">
                <a:ea typeface="Arial" panose="020B0604020202020204" pitchFamily="34" charset="0"/>
              </a:rPr>
              <a:t>In collaboration with experts, determine if AEFI was vaccine-related</a:t>
            </a:r>
          </a:p>
          <a:p>
            <a:pPr>
              <a:spcBef>
                <a:spcPts val="1200"/>
              </a:spcBef>
            </a:pPr>
            <a:endParaRPr lang="en-US" altLang="en-US"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571A2E9-4537-4754-9801-75A14EF6AF75}"/>
              </a:ext>
            </a:extLst>
          </p:cNvPr>
          <p:cNvSpPr>
            <a:spLocks noGrp="1" noChangeArrowheads="1"/>
          </p:cNvSpPr>
          <p:nvPr>
            <p:ph type="title"/>
          </p:nvPr>
        </p:nvSpPr>
        <p:spPr/>
        <p:txBody>
          <a:bodyPr/>
          <a:lstStyle/>
          <a:p>
            <a:pPr eaLnBrk="1" hangingPunct="1">
              <a:defRPr/>
            </a:pPr>
            <a:r>
              <a:rPr lang="en-US" sz="3600"/>
              <a:t>What information should an AEFI report contain?</a:t>
            </a:r>
            <a:endParaRPr lang="en-GB"/>
          </a:p>
        </p:txBody>
      </p:sp>
      <p:pic>
        <p:nvPicPr>
          <p:cNvPr id="8195" name="Picture 2">
            <a:extLst>
              <a:ext uri="{FF2B5EF4-FFF2-40B4-BE49-F238E27FC236}">
                <a16:creationId xmlns:a16="http://schemas.microsoft.com/office/drawing/2014/main" id="{BEAD3E37-D3D2-4B02-8D84-519B6AE719A1}"/>
              </a:ext>
            </a:extLst>
          </p:cNvPr>
          <p:cNvPicPr>
            <a:picLocks noGrp="1" noChangeAspect="1" noChangeArrowheads="1"/>
          </p:cNvPicPr>
          <p:nvPr>
            <p:ph idx="1"/>
          </p:nvPr>
        </p:nvPicPr>
        <p:blipFill>
          <a:blip r:embed="rId3"/>
          <a:srcRect l="1695" r="4530"/>
          <a:stretch>
            <a:fillRect/>
          </a:stretch>
        </p:blipFill>
        <p:spPr>
          <a:xfrm>
            <a:off x="5003800" y="1341438"/>
            <a:ext cx="3965575" cy="4392612"/>
          </a:xfrm>
          <a:effectLst>
            <a:outerShdw blurRad="292100" dist="139700" dir="2700000" algn="tl" rotWithShape="0">
              <a:srgbClr val="333333">
                <a:alpha val="64998"/>
              </a:srgbClr>
            </a:outerShdw>
          </a:effectLst>
        </p:spPr>
      </p:pic>
      <p:sp>
        <p:nvSpPr>
          <p:cNvPr id="33796" name="Rectangle 18">
            <a:extLst>
              <a:ext uri="{FF2B5EF4-FFF2-40B4-BE49-F238E27FC236}">
                <a16:creationId xmlns:a16="http://schemas.microsoft.com/office/drawing/2014/main" id="{34A0248E-8B5D-40C7-B864-BE3DEE3A6A65}"/>
              </a:ext>
            </a:extLst>
          </p:cNvPr>
          <p:cNvSpPr>
            <a:spLocks noChangeArrowheads="1"/>
          </p:cNvSpPr>
          <p:nvPr/>
        </p:nvSpPr>
        <p:spPr bwMode="auto">
          <a:xfrm>
            <a:off x="179388" y="1412875"/>
            <a:ext cx="48244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en-US" altLang="en-US">
                <a:latin typeface="Gill Sans MT" panose="020B0502020104020203" pitchFamily="34" charset="0"/>
              </a:rPr>
              <a:t>Client information</a:t>
            </a:r>
          </a:p>
          <a:p>
            <a:pPr>
              <a:spcBef>
                <a:spcPts val="600"/>
              </a:spcBef>
            </a:pPr>
            <a:r>
              <a:rPr lang="en-US" altLang="en-US">
                <a:latin typeface="Gill Sans MT" panose="020B0502020104020203" pitchFamily="34" charset="0"/>
              </a:rPr>
              <a:t>Details about the vaccine</a:t>
            </a:r>
          </a:p>
          <a:p>
            <a:pPr lvl="1">
              <a:spcBef>
                <a:spcPct val="0"/>
              </a:spcBef>
            </a:pPr>
            <a:r>
              <a:rPr lang="en-US" altLang="en-US">
                <a:latin typeface="Gill Sans MT" panose="020B0502020104020203" pitchFamily="34" charset="0"/>
                <a:ea typeface="MS PGothic" panose="020B0600070205080204" pitchFamily="34" charset="-128"/>
              </a:rPr>
              <a:t>Type</a:t>
            </a:r>
          </a:p>
          <a:p>
            <a:pPr lvl="1">
              <a:spcBef>
                <a:spcPct val="0"/>
              </a:spcBef>
            </a:pPr>
            <a:r>
              <a:rPr lang="en-US" altLang="en-US">
                <a:latin typeface="Gill Sans MT" panose="020B0502020104020203" pitchFamily="34" charset="0"/>
                <a:ea typeface="MS PGothic" panose="020B0600070205080204" pitchFamily="34" charset="-128"/>
              </a:rPr>
              <a:t>Date</a:t>
            </a:r>
          </a:p>
          <a:p>
            <a:pPr lvl="1">
              <a:spcBef>
                <a:spcPct val="0"/>
              </a:spcBef>
            </a:pPr>
            <a:r>
              <a:rPr lang="en-US" altLang="en-US">
                <a:latin typeface="Gill Sans MT" panose="020B0502020104020203" pitchFamily="34" charset="0"/>
                <a:ea typeface="MS PGothic" panose="020B0600070205080204" pitchFamily="34" charset="-128"/>
              </a:rPr>
              <a:t>Manufacturer</a:t>
            </a:r>
          </a:p>
          <a:p>
            <a:pPr lvl="1">
              <a:spcBef>
                <a:spcPct val="0"/>
              </a:spcBef>
            </a:pPr>
            <a:r>
              <a:rPr lang="en-US" altLang="en-US">
                <a:latin typeface="Gill Sans MT" panose="020B0502020104020203" pitchFamily="34" charset="0"/>
                <a:ea typeface="MS PGothic" panose="020B0600070205080204" pitchFamily="34" charset="-128"/>
              </a:rPr>
              <a:t>Lot/expiration date</a:t>
            </a:r>
          </a:p>
          <a:p>
            <a:pPr lvl="1">
              <a:spcBef>
                <a:spcPct val="0"/>
              </a:spcBef>
            </a:pPr>
            <a:r>
              <a:rPr lang="en-US" altLang="en-US">
                <a:latin typeface="Gill Sans MT" panose="020B0502020104020203" pitchFamily="34" charset="0"/>
                <a:ea typeface="MS PGothic" panose="020B0600070205080204" pitchFamily="34" charset="-128"/>
              </a:rPr>
              <a:t>Site/route of immunization, etc.</a:t>
            </a:r>
          </a:p>
          <a:p>
            <a:pPr>
              <a:spcBef>
                <a:spcPts val="600"/>
              </a:spcBef>
            </a:pPr>
            <a:r>
              <a:rPr lang="en-US" altLang="en-US">
                <a:latin typeface="Gill Sans MT" panose="020B0502020104020203" pitchFamily="34" charset="0"/>
              </a:rPr>
              <a:t>Description of adverse event(s) and any associated events</a:t>
            </a:r>
          </a:p>
          <a:p>
            <a:pPr>
              <a:spcBef>
                <a:spcPts val="600"/>
              </a:spcBef>
            </a:pPr>
            <a:r>
              <a:rPr lang="en-US" altLang="en-US">
                <a:latin typeface="Gill Sans MT" panose="020B0502020104020203" pitchFamily="34" charset="0"/>
              </a:rPr>
              <a:t>Medical and treatment history</a:t>
            </a:r>
          </a:p>
          <a:p>
            <a:pPr>
              <a:spcBef>
                <a:spcPts val="600"/>
              </a:spcBef>
            </a:pPr>
            <a:r>
              <a:rPr lang="en-US" altLang="en-US">
                <a:latin typeface="Gill Sans MT" panose="020B0502020104020203" pitchFamily="34" charset="0"/>
              </a:rPr>
              <a:t>Reporter details</a:t>
            </a:r>
          </a:p>
          <a:p>
            <a:pPr lvl="1">
              <a:spcBef>
                <a:spcPts val="600"/>
              </a:spcBef>
              <a:buFontTx/>
              <a:buNone/>
            </a:pPr>
            <a:endParaRPr lang="en-US" altLang="en-US" b="1">
              <a:latin typeface="Gill Sans MT" panose="020B0502020104020203" pitchFamily="34" charset="0"/>
              <a:ea typeface="MS PGothic" panose="020B0600070205080204"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9FEE1-E16D-4D4E-AF48-664BAB1D70B2}"/>
              </a:ext>
            </a:extLst>
          </p:cNvPr>
          <p:cNvSpPr>
            <a:spLocks noGrp="1"/>
          </p:cNvSpPr>
          <p:nvPr>
            <p:ph type="title"/>
          </p:nvPr>
        </p:nvSpPr>
        <p:spPr/>
        <p:txBody>
          <a:bodyPr/>
          <a:lstStyle/>
          <a:p>
            <a:pPr>
              <a:defRPr/>
            </a:pPr>
            <a:r>
              <a:rPr lang="en-US" dirty="0"/>
              <a:t>Communication with caretakers in case of an AEFI</a:t>
            </a:r>
          </a:p>
        </p:txBody>
      </p:sp>
      <p:sp>
        <p:nvSpPr>
          <p:cNvPr id="35843" name="Content Placeholder 2">
            <a:extLst>
              <a:ext uri="{FF2B5EF4-FFF2-40B4-BE49-F238E27FC236}">
                <a16:creationId xmlns:a16="http://schemas.microsoft.com/office/drawing/2014/main" id="{88866C0F-DA02-4BE3-9BE9-9C17A8A99C71}"/>
              </a:ext>
            </a:extLst>
          </p:cNvPr>
          <p:cNvSpPr>
            <a:spLocks noGrp="1" noChangeArrowheads="1"/>
          </p:cNvSpPr>
          <p:nvPr>
            <p:ph idx="1"/>
          </p:nvPr>
        </p:nvSpPr>
        <p:spPr>
          <a:xfrm>
            <a:off x="442913" y="1381125"/>
            <a:ext cx="8016875" cy="4611688"/>
          </a:xfrm>
        </p:spPr>
        <p:txBody>
          <a:bodyPr/>
          <a:lstStyle/>
          <a:p>
            <a:pPr>
              <a:spcBef>
                <a:spcPts val="1200"/>
              </a:spcBef>
            </a:pPr>
            <a:r>
              <a:rPr lang="en-US" altLang="en-US" sz="2800"/>
              <a:t>Reassure the caretaker</a:t>
            </a:r>
          </a:p>
          <a:p>
            <a:pPr>
              <a:spcBef>
                <a:spcPts val="1200"/>
              </a:spcBef>
            </a:pPr>
            <a:r>
              <a:rPr lang="en-US" altLang="en-US" sz="2800"/>
              <a:t>Admit uncertainty</a:t>
            </a:r>
          </a:p>
          <a:p>
            <a:pPr>
              <a:spcBef>
                <a:spcPts val="1200"/>
              </a:spcBef>
            </a:pPr>
            <a:r>
              <a:rPr lang="en-US" altLang="en-US" sz="2800"/>
              <a:t>Convey that the AEFI will be reported and investigated fully</a:t>
            </a:r>
          </a:p>
          <a:p>
            <a:pPr>
              <a:spcBef>
                <a:spcPts val="1200"/>
              </a:spcBef>
            </a:pPr>
            <a:r>
              <a:rPr lang="en-US" altLang="en-US" sz="2800"/>
              <a:t>K</a:t>
            </a:r>
            <a:r>
              <a:rPr lang="en-GB" altLang="en-US" sz="2800"/>
              <a:t>eep the community informed with follow-up information</a:t>
            </a:r>
            <a:endParaRPr lang="en-US" altLang="en-US" sz="2800"/>
          </a:p>
          <a:p>
            <a:pPr>
              <a:spcBef>
                <a:spcPts val="1200"/>
              </a:spcBef>
            </a:pP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BEA5BEDC-664F-44B7-BB80-E0FA2789CCEC}"/>
              </a:ext>
            </a:extLst>
          </p:cNvPr>
          <p:cNvSpPr>
            <a:spLocks noGrp="1" noChangeArrowheads="1"/>
          </p:cNvSpPr>
          <p:nvPr>
            <p:ph type="title" idx="4294967295"/>
          </p:nvPr>
        </p:nvSpPr>
        <p:spPr/>
        <p:txBody>
          <a:bodyPr/>
          <a:lstStyle/>
          <a:p>
            <a:pPr eaLnBrk="1" hangingPunct="1">
              <a:defRPr/>
            </a:pPr>
            <a:r>
              <a:rPr lang="en-GB" dirty="0">
                <a:latin typeface="Gill Sans MT" panose="020B0502020104020203" pitchFamily="34" charset="0"/>
                <a:ea typeface="Arial" charset="0"/>
              </a:rPr>
              <a:t>Key messages</a:t>
            </a:r>
          </a:p>
        </p:txBody>
      </p:sp>
      <p:pic>
        <p:nvPicPr>
          <p:cNvPr id="37891" name="Picture 7" descr="C:\Users\sfellache\Desktop\ammp\doctor1.jpg">
            <a:extLst>
              <a:ext uri="{FF2B5EF4-FFF2-40B4-BE49-F238E27FC236}">
                <a16:creationId xmlns:a16="http://schemas.microsoft.com/office/drawing/2014/main" id="{A9117F2A-2C84-4B8D-9A05-5E950C14DD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18">
            <a:extLst>
              <a:ext uri="{FF2B5EF4-FFF2-40B4-BE49-F238E27FC236}">
                <a16:creationId xmlns:a16="http://schemas.microsoft.com/office/drawing/2014/main" id="{511D0DA9-EDE3-4259-BE02-A1E08ABF2527}"/>
              </a:ext>
            </a:extLst>
          </p:cNvPr>
          <p:cNvSpPr>
            <a:spLocks noChangeArrowheads="1"/>
          </p:cNvSpPr>
          <p:nvPr/>
        </p:nvSpPr>
        <p:spPr bwMode="auto">
          <a:xfrm>
            <a:off x="193675" y="1338263"/>
            <a:ext cx="8208963"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en-US" altLang="en-US" sz="2400">
                <a:latin typeface="Gill Sans MT" panose="020B0502020104020203" pitchFamily="34" charset="0"/>
              </a:rPr>
              <a:t>AEFIs can be minor or severe (which include serious events)</a:t>
            </a:r>
          </a:p>
          <a:p>
            <a:pPr>
              <a:spcBef>
                <a:spcPts val="600"/>
              </a:spcBef>
            </a:pPr>
            <a:r>
              <a:rPr lang="en-US" altLang="en-US" sz="2400">
                <a:latin typeface="Gill Sans MT" panose="020B0502020104020203" pitchFamily="34" charset="0"/>
              </a:rPr>
              <a:t>AEFIs should be reported through existing AEFI reporting systems/forms</a:t>
            </a:r>
          </a:p>
          <a:p>
            <a:pPr>
              <a:spcBef>
                <a:spcPts val="600"/>
              </a:spcBef>
            </a:pPr>
            <a:r>
              <a:rPr lang="en-US" altLang="en-US" sz="2400">
                <a:latin typeface="Gill Sans MT" panose="020B0502020104020203" pitchFamily="34" charset="0"/>
              </a:rPr>
              <a:t>The safety profile of IPV is excellent</a:t>
            </a:r>
          </a:p>
          <a:p>
            <a:pPr>
              <a:spcBef>
                <a:spcPts val="600"/>
              </a:spcBef>
            </a:pPr>
            <a:r>
              <a:rPr lang="en-US" altLang="en-US" sz="2400">
                <a:latin typeface="Gill Sans MT" panose="020B0502020104020203" pitchFamily="34" charset="0"/>
              </a:rPr>
              <a:t>Most infants who get IPV do not experience any side effects</a:t>
            </a:r>
          </a:p>
          <a:p>
            <a:pPr>
              <a:spcBef>
                <a:spcPts val="600"/>
              </a:spcBef>
            </a:pPr>
            <a:r>
              <a:rPr lang="en-US" altLang="en-US" sz="2400">
                <a:latin typeface="Gill Sans MT" panose="020B0502020104020203" pitchFamily="34" charset="0"/>
              </a:rPr>
              <a:t>In case of an AEFI</a:t>
            </a:r>
          </a:p>
          <a:p>
            <a:pPr lvl="1">
              <a:spcBef>
                <a:spcPts val="600"/>
              </a:spcBef>
            </a:pPr>
            <a:r>
              <a:rPr lang="en-US" altLang="en-US" sz="2000">
                <a:latin typeface="Gill Sans MT" panose="020B0502020104020203" pitchFamily="34" charset="0"/>
                <a:ea typeface="MS PGothic" panose="020B0600070205080204" pitchFamily="34" charset="-128"/>
              </a:rPr>
              <a:t>Reassure the caretaker</a:t>
            </a:r>
          </a:p>
          <a:p>
            <a:pPr lvl="1">
              <a:spcBef>
                <a:spcPts val="600"/>
              </a:spcBef>
            </a:pPr>
            <a:r>
              <a:rPr lang="en-US" altLang="en-US" sz="2000">
                <a:latin typeface="Gill Sans MT" panose="020B0502020104020203" pitchFamily="34" charset="0"/>
                <a:ea typeface="MS PGothic" panose="020B0600070205080204" pitchFamily="34" charset="-128"/>
              </a:rPr>
              <a:t>Admit uncertainty</a:t>
            </a:r>
          </a:p>
          <a:p>
            <a:pPr lvl="1">
              <a:spcBef>
                <a:spcPts val="600"/>
              </a:spcBef>
            </a:pPr>
            <a:r>
              <a:rPr lang="en-US" altLang="en-US" sz="2000">
                <a:latin typeface="Gill Sans MT" panose="020B0502020104020203" pitchFamily="34" charset="0"/>
                <a:ea typeface="MS PGothic" panose="020B0600070205080204" pitchFamily="34" charset="-128"/>
              </a:rPr>
              <a:t>Investigate fully</a:t>
            </a:r>
          </a:p>
          <a:p>
            <a:pPr lvl="1">
              <a:spcBef>
                <a:spcPts val="600"/>
              </a:spcBef>
            </a:pPr>
            <a:r>
              <a:rPr lang="en-US" altLang="en-US" sz="2000">
                <a:latin typeface="Gill Sans MT" panose="020B0502020104020203" pitchFamily="34" charset="0"/>
                <a:ea typeface="MS PGothic" panose="020B0600070205080204" pitchFamily="34" charset="-128"/>
              </a:rPr>
              <a:t>K</a:t>
            </a:r>
            <a:r>
              <a:rPr lang="en-GB" altLang="en-US" sz="2000">
                <a:latin typeface="Gill Sans MT" panose="020B0502020104020203" pitchFamily="34" charset="0"/>
                <a:ea typeface="MS PGothic" panose="020B0600070205080204" pitchFamily="34" charset="-128"/>
              </a:rPr>
              <a:t>eep the community informed</a:t>
            </a:r>
            <a:endParaRPr lang="en-US" altLang="en-US" sz="2000">
              <a:latin typeface="Gill Sans MT" panose="020B0502020104020203" pitchFamily="34" charset="0"/>
              <a:ea typeface="MS PGothic" panose="020B0600070205080204"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6" descr="doctor_goodbye">
            <a:extLst>
              <a:ext uri="{FF2B5EF4-FFF2-40B4-BE49-F238E27FC236}">
                <a16:creationId xmlns:a16="http://schemas.microsoft.com/office/drawing/2014/main" id="{9D6754B5-60CC-42E5-827A-ACBEB97EA6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13857978-2B0B-41C6-A48E-2BC506600ED9}"/>
              </a:ext>
            </a:extLst>
          </p:cNvPr>
          <p:cNvSpPr>
            <a:spLocks noGrp="1"/>
          </p:cNvSpPr>
          <p:nvPr>
            <p:ph type="title"/>
          </p:nvPr>
        </p:nvSpPr>
        <p:spPr/>
        <p:txBody>
          <a:bodyPr/>
          <a:lstStyle/>
          <a:p>
            <a:pPr>
              <a:defRPr/>
            </a:pPr>
            <a:r>
              <a:rPr lang="en-US" sz="3600"/>
              <a:t>End of module</a:t>
            </a:r>
          </a:p>
        </p:txBody>
      </p:sp>
      <p:sp>
        <p:nvSpPr>
          <p:cNvPr id="7" name="Rectangle à coins arrondis 6">
            <a:extLst>
              <a:ext uri="{FF2B5EF4-FFF2-40B4-BE49-F238E27FC236}">
                <a16:creationId xmlns:a16="http://schemas.microsoft.com/office/drawing/2014/main" id="{08FED8ED-0C95-49B4-948B-75E8DEC5A129}"/>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7B3B35DA-244C-4134-A005-0B5C11794B7C}"/>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a:br>
            <a:endParaRPr lang="fr-FR" sz="2400"/>
          </a:p>
        </p:txBody>
      </p:sp>
      <p:sp>
        <p:nvSpPr>
          <p:cNvPr id="6147" name="Rectangle 15">
            <a:extLst>
              <a:ext uri="{FF2B5EF4-FFF2-40B4-BE49-F238E27FC236}">
                <a16:creationId xmlns:a16="http://schemas.microsoft.com/office/drawing/2014/main" id="{462E124F-65BF-4E98-9DB1-A3FCDD5E8EA2}"/>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Gill Sans MT" panose="020B0502020104020203" pitchFamily="34" charset="0"/>
                <a:ea typeface="Arial" charset="0"/>
              </a:rPr>
              <a:t>Learning objectives</a:t>
            </a:r>
          </a:p>
        </p:txBody>
      </p:sp>
      <p:sp>
        <p:nvSpPr>
          <p:cNvPr id="7172" name="Rectangle 14">
            <a:extLst>
              <a:ext uri="{FF2B5EF4-FFF2-40B4-BE49-F238E27FC236}">
                <a16:creationId xmlns:a16="http://schemas.microsoft.com/office/drawing/2014/main" id="{ACF67050-4B87-4B6E-AB76-E2894680086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latin typeface="Gill Sans MT" panose="020B0502020104020203" pitchFamily="34" charset="0"/>
              </a:rPr>
              <a:t>At the end of the module, the participants will be able to:</a:t>
            </a:r>
          </a:p>
          <a:p>
            <a:pPr lvl="1"/>
            <a:r>
              <a:rPr lang="en-US" altLang="en-US">
                <a:latin typeface="Gill Sans MT" panose="020B0502020104020203" pitchFamily="34" charset="0"/>
                <a:ea typeface="MS PGothic" panose="020B0600070205080204" pitchFamily="34" charset="-128"/>
              </a:rPr>
              <a:t>Identify adverse events following immunization (AEFIs)</a:t>
            </a:r>
          </a:p>
          <a:p>
            <a:pPr lvl="1"/>
            <a:r>
              <a:rPr lang="en-US" altLang="en-US">
                <a:latin typeface="Gill Sans MT" panose="020B0502020104020203" pitchFamily="34" charset="0"/>
                <a:ea typeface="MS PGothic" panose="020B0600070205080204" pitchFamily="34" charset="-128"/>
              </a:rPr>
              <a:t>Explain how to report AEFIs</a:t>
            </a:r>
          </a:p>
          <a:p>
            <a:pPr lvl="1">
              <a:buFontTx/>
              <a:buNone/>
            </a:pPr>
            <a:endParaRPr lang="en-GB" altLang="en-US">
              <a:latin typeface="Gill Sans MT" panose="020B0502020104020203" pitchFamily="34" charset="0"/>
              <a:ea typeface="MS PGothic" panose="020B0600070205080204" pitchFamily="34" charset="-128"/>
            </a:endParaRPr>
          </a:p>
          <a:p>
            <a:r>
              <a:rPr lang="en-GB" altLang="en-US">
                <a:latin typeface="Gill Sans MT" panose="020B0502020104020203" pitchFamily="34" charset="0"/>
              </a:rPr>
              <a:t>Duration</a:t>
            </a:r>
          </a:p>
          <a:p>
            <a:pPr lvl="1"/>
            <a:r>
              <a:rPr lang="en-GB" altLang="en-US">
                <a:latin typeface="Gill Sans MT" panose="020B0502020104020203" pitchFamily="34" charset="0"/>
                <a:ea typeface="MS PGothic" panose="020B0600070205080204" pitchFamily="34" charset="-128"/>
              </a:rPr>
              <a:t>30</a:t>
            </a:r>
            <a:r>
              <a:rPr lang="ja-JP" altLang="en-US">
                <a:latin typeface="Gill Sans MT" panose="020B0502020104020203" pitchFamily="34" charset="0"/>
                <a:ea typeface="MS PGothic" panose="020B0600070205080204" pitchFamily="34" charset="-128"/>
              </a:rPr>
              <a:t> </a:t>
            </a:r>
            <a:r>
              <a:rPr lang="en-GB" altLang="ja-JP">
                <a:latin typeface="Gill Sans MT" panose="020B0502020104020203" pitchFamily="34" charset="0"/>
                <a:ea typeface="MS PGothic" panose="020B0600070205080204" pitchFamily="34" charset="-128"/>
              </a:rPr>
              <a:t>minutes</a:t>
            </a:r>
          </a:p>
          <a:p>
            <a:pPr lvl="1"/>
            <a:endParaRPr lang="fr-FR" altLang="en-US">
              <a:latin typeface="Gill Sans MT" panose="020B0502020104020203" pitchFamily="34" charset="0"/>
              <a:ea typeface="MS PGothic" panose="020B0600070205080204" pitchFamily="34" charset="-128"/>
            </a:endParaRPr>
          </a:p>
        </p:txBody>
      </p:sp>
      <p:pic>
        <p:nvPicPr>
          <p:cNvPr id="7173" name="Picture 6" descr="C:\Users\sfellache\Desktop\ammp\sandclock.jpg">
            <a:extLst>
              <a:ext uri="{FF2B5EF4-FFF2-40B4-BE49-F238E27FC236}">
                <a16:creationId xmlns:a16="http://schemas.microsoft.com/office/drawing/2014/main" id="{B9EA0279-6DDD-4958-A99F-EC9FA648A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rrow">
            <a:extLst>
              <a:ext uri="{FF2B5EF4-FFF2-40B4-BE49-F238E27FC236}">
                <a16:creationId xmlns:a16="http://schemas.microsoft.com/office/drawing/2014/main" id="{8C17F0D2-091E-4E46-BAAF-D833BEBF99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5C534129-D308-4401-92C5-DC791B66B6D1}"/>
              </a:ext>
            </a:extLst>
          </p:cNvPr>
          <p:cNvGrpSpPr>
            <a:grpSpLocks/>
          </p:cNvGrpSpPr>
          <p:nvPr/>
        </p:nvGrpSpPr>
        <p:grpSpPr bwMode="auto">
          <a:xfrm>
            <a:off x="539750" y="1484313"/>
            <a:ext cx="4392613" cy="865187"/>
            <a:chOff x="340" y="935"/>
            <a:chExt cx="2767" cy="545"/>
          </a:xfrm>
        </p:grpSpPr>
        <p:sp>
          <p:nvSpPr>
            <p:cNvPr id="4" name="Rectangle à coins arrondis 3">
              <a:extLst>
                <a:ext uri="{FF2B5EF4-FFF2-40B4-BE49-F238E27FC236}">
                  <a16:creationId xmlns:a16="http://schemas.microsoft.com/office/drawing/2014/main" id="{9123C860-5C13-4BA3-86B5-1B0C578BA6A7}"/>
                </a:ext>
              </a:extLst>
            </p:cNvPr>
            <p:cNvSpPr/>
            <p:nvPr/>
          </p:nvSpPr>
          <p:spPr bwMode="auto">
            <a:xfrm>
              <a:off x="567" y="935"/>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fr-FR" altLang="en-US" sz="2000" b="1">
                  <a:solidFill>
                    <a:srgbClr val="000066"/>
                  </a:solidFill>
                  <a:latin typeface="Gill Sans MT" pitchFamily="34" charset="0"/>
                  <a:ea typeface="MS PGothic" pitchFamily="34" charset="-128"/>
                </a:rPr>
                <a:t> </a:t>
              </a:r>
              <a:r>
                <a:rPr lang="en-US" altLang="en-US" sz="2000" b="1">
                  <a:solidFill>
                    <a:srgbClr val="000066"/>
                  </a:solidFill>
                  <a:latin typeface="Gill Sans MT" pitchFamily="34" charset="0"/>
                  <a:ea typeface="MS PGothic" pitchFamily="34" charset="-128"/>
                </a:rPr>
                <a:t>What is an AEFI? </a:t>
              </a:r>
            </a:p>
            <a:p>
              <a:pPr algn="ctr" rtl="1" eaLnBrk="1" hangingPunct="1">
                <a:defRPr/>
              </a:pPr>
              <a:endParaRPr lang="en-US" altLang="en-US" sz="2000" b="1">
                <a:solidFill>
                  <a:srgbClr val="000066"/>
                </a:solidFill>
                <a:latin typeface="Gill Sans MT" pitchFamily="34" charset="0"/>
                <a:ea typeface="MS PGothic" pitchFamily="34" charset="-128"/>
              </a:endParaRPr>
            </a:p>
          </p:txBody>
        </p:sp>
        <p:sp>
          <p:nvSpPr>
            <p:cNvPr id="8" name="Ellipse 7">
              <a:extLst>
                <a:ext uri="{FF2B5EF4-FFF2-40B4-BE49-F238E27FC236}">
                  <a16:creationId xmlns:a16="http://schemas.microsoft.com/office/drawing/2014/main" id="{77D0F46B-549C-4CE7-8163-F2EC0516603B}"/>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1</a:t>
              </a:r>
            </a:p>
          </p:txBody>
        </p:sp>
      </p:grpSp>
      <p:grpSp>
        <p:nvGrpSpPr>
          <p:cNvPr id="6" name="Group 15">
            <a:extLst>
              <a:ext uri="{FF2B5EF4-FFF2-40B4-BE49-F238E27FC236}">
                <a16:creationId xmlns:a16="http://schemas.microsoft.com/office/drawing/2014/main" id="{649470B5-1E5E-4C51-8303-45F113B82FA3}"/>
              </a:ext>
            </a:extLst>
          </p:cNvPr>
          <p:cNvGrpSpPr>
            <a:grpSpLocks/>
          </p:cNvGrpSpPr>
          <p:nvPr/>
        </p:nvGrpSpPr>
        <p:grpSpPr bwMode="auto">
          <a:xfrm>
            <a:off x="539750" y="3673475"/>
            <a:ext cx="4392613" cy="936625"/>
            <a:chOff x="340" y="2296"/>
            <a:chExt cx="2767" cy="590"/>
          </a:xfrm>
        </p:grpSpPr>
        <p:sp>
          <p:nvSpPr>
            <p:cNvPr id="7" name="Rectangle à coins arrondis 6">
              <a:extLst>
                <a:ext uri="{FF2B5EF4-FFF2-40B4-BE49-F238E27FC236}">
                  <a16:creationId xmlns:a16="http://schemas.microsoft.com/office/drawing/2014/main" id="{DA51D65A-39B9-4416-AA62-BEE6A2A33CBF}"/>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anose="020B0502020104020203" pitchFamily="34" charset="0"/>
                  <a:ea typeface="MS PGothic" pitchFamily="34" charset="-128"/>
                </a:rPr>
                <a:t>  Which AEFIs do I report?</a:t>
              </a:r>
            </a:p>
          </p:txBody>
        </p:sp>
        <p:sp>
          <p:nvSpPr>
            <p:cNvPr id="10" name="Ellipse 9">
              <a:extLst>
                <a:ext uri="{FF2B5EF4-FFF2-40B4-BE49-F238E27FC236}">
                  <a16:creationId xmlns:a16="http://schemas.microsoft.com/office/drawing/2014/main" id="{851B38C0-F1B6-4833-AD95-EAF2316EB06B}"/>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3</a:t>
              </a:r>
            </a:p>
          </p:txBody>
        </p:sp>
      </p:grpSp>
      <p:sp>
        <p:nvSpPr>
          <p:cNvPr id="9220" name="ZoneTexte 15">
            <a:extLst>
              <a:ext uri="{FF2B5EF4-FFF2-40B4-BE49-F238E27FC236}">
                <a16:creationId xmlns:a16="http://schemas.microsoft.com/office/drawing/2014/main" id="{20A1F6F5-6055-419C-8AC2-2DBC700D55F9}"/>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n-US" sz="3500" b="1">
                <a:solidFill>
                  <a:srgbClr val="002060"/>
                </a:solidFill>
                <a:latin typeface="Gill Sans MT" panose="020B0502020104020203" pitchFamily="34" charset="0"/>
              </a:rPr>
              <a:t>Key issues</a:t>
            </a:r>
          </a:p>
        </p:txBody>
      </p:sp>
      <p:grpSp>
        <p:nvGrpSpPr>
          <p:cNvPr id="9" name="Group 16">
            <a:extLst>
              <a:ext uri="{FF2B5EF4-FFF2-40B4-BE49-F238E27FC236}">
                <a16:creationId xmlns:a16="http://schemas.microsoft.com/office/drawing/2014/main" id="{720343B6-AF71-4224-96E0-1CE81DF542EF}"/>
              </a:ext>
            </a:extLst>
          </p:cNvPr>
          <p:cNvGrpSpPr>
            <a:grpSpLocks/>
          </p:cNvGrpSpPr>
          <p:nvPr/>
        </p:nvGrpSpPr>
        <p:grpSpPr bwMode="auto">
          <a:xfrm>
            <a:off x="539750" y="4724400"/>
            <a:ext cx="4392613" cy="1152525"/>
            <a:chOff x="340" y="3022"/>
            <a:chExt cx="2767" cy="726"/>
          </a:xfrm>
        </p:grpSpPr>
        <p:sp>
          <p:nvSpPr>
            <p:cNvPr id="2" name="Rectangle à coins arrondis 6">
              <a:extLst>
                <a:ext uri="{FF2B5EF4-FFF2-40B4-BE49-F238E27FC236}">
                  <a16:creationId xmlns:a16="http://schemas.microsoft.com/office/drawing/2014/main" id="{864D5D3D-2281-4D50-9644-A5ED11C681E1}"/>
                </a:ext>
              </a:extLst>
            </p:cNvPr>
            <p:cNvSpPr/>
            <p:nvPr/>
          </p:nvSpPr>
          <p:spPr bwMode="auto">
            <a:xfrm>
              <a:off x="567" y="3158"/>
              <a:ext cx="2540" cy="59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anose="020B0502020104020203" pitchFamily="34" charset="0"/>
                  <a:ea typeface="MS PGothic" pitchFamily="34" charset="-128"/>
                </a:rPr>
                <a:t>How do I report an AEFI? </a:t>
              </a:r>
            </a:p>
          </p:txBody>
        </p:sp>
        <p:sp>
          <p:nvSpPr>
            <p:cNvPr id="3" name="Ellipse 9">
              <a:extLst>
                <a:ext uri="{FF2B5EF4-FFF2-40B4-BE49-F238E27FC236}">
                  <a16:creationId xmlns:a16="http://schemas.microsoft.com/office/drawing/2014/main" id="{33D89497-A69E-4E89-AC57-45549627CD9D}"/>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4</a:t>
              </a:r>
            </a:p>
          </p:txBody>
        </p:sp>
      </p:grpSp>
      <p:pic>
        <p:nvPicPr>
          <p:cNvPr id="9222" name="Picture 15" descr="C:\Users\sfellache\Desktop\ammp\doctor2.jpg">
            <a:extLst>
              <a:ext uri="{FF2B5EF4-FFF2-40B4-BE49-F238E27FC236}">
                <a16:creationId xmlns:a16="http://schemas.microsoft.com/office/drawing/2014/main" id="{835BA360-82E1-4F4C-AE2A-D78275091C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6">
            <a:extLst>
              <a:ext uri="{FF2B5EF4-FFF2-40B4-BE49-F238E27FC236}">
                <a16:creationId xmlns:a16="http://schemas.microsoft.com/office/drawing/2014/main" id="{01F7730B-6004-4A19-844C-8EE8B4680173}"/>
              </a:ext>
            </a:extLst>
          </p:cNvPr>
          <p:cNvGrpSpPr>
            <a:grpSpLocks/>
          </p:cNvGrpSpPr>
          <p:nvPr/>
        </p:nvGrpSpPr>
        <p:grpSpPr bwMode="auto">
          <a:xfrm>
            <a:off x="539750" y="2376488"/>
            <a:ext cx="4392613" cy="1152525"/>
            <a:chOff x="340" y="3022"/>
            <a:chExt cx="2767" cy="726"/>
          </a:xfrm>
        </p:grpSpPr>
        <p:sp>
          <p:nvSpPr>
            <p:cNvPr id="14" name="Rectangle à coins arrondis 6">
              <a:extLst>
                <a:ext uri="{FF2B5EF4-FFF2-40B4-BE49-F238E27FC236}">
                  <a16:creationId xmlns:a16="http://schemas.microsoft.com/office/drawing/2014/main" id="{95B8A12B-9B89-4CF8-99E6-C8F47D571E4B}"/>
                </a:ext>
              </a:extLst>
            </p:cNvPr>
            <p:cNvSpPr/>
            <p:nvPr/>
          </p:nvSpPr>
          <p:spPr bwMode="auto">
            <a:xfrm>
              <a:off x="567" y="3158"/>
              <a:ext cx="2540" cy="59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ctr"/>
            <a:lstStyle/>
            <a:p>
              <a:pPr algn="ctr" rtl="1" eaLnBrk="1" hangingPunct="1">
                <a:defRPr/>
              </a:pPr>
              <a:r>
                <a:rPr lang="en-US" sz="2000" b="1" dirty="0">
                  <a:solidFill>
                    <a:srgbClr val="000066"/>
                  </a:solidFill>
                  <a:latin typeface="Gill Sans MT" panose="020B0502020104020203" pitchFamily="34" charset="0"/>
                  <a:ea typeface="MS PGothic" pitchFamily="34" charset="-128"/>
                </a:rPr>
                <a:t>How likely is an AEFI after IPV? </a:t>
              </a:r>
            </a:p>
          </p:txBody>
        </p:sp>
        <p:sp>
          <p:nvSpPr>
            <p:cNvPr id="15" name="Ellipse 9">
              <a:extLst>
                <a:ext uri="{FF2B5EF4-FFF2-40B4-BE49-F238E27FC236}">
                  <a16:creationId xmlns:a16="http://schemas.microsoft.com/office/drawing/2014/main" id="{864DCC91-F0E8-40A9-8C7D-FA7C207B2926}"/>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algn="ctr" defTabSz="1042988" rtl="1" eaLnBrk="1" hangingPunct="1">
                <a:defRPr/>
              </a:pPr>
              <a:r>
                <a:rPr lang="fr-FR" sz="2400" b="1" dirty="0">
                  <a:solidFill>
                    <a:srgbClr val="FFFFFF"/>
                  </a:solidFill>
                  <a:latin typeface="Gill Sans MT" panose="020B0502020104020203" pitchFamily="34" charset="0"/>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0CB3174-3322-4C13-881F-C1169FB0ED0A}"/>
              </a:ext>
            </a:extLst>
          </p:cNvPr>
          <p:cNvSpPr>
            <a:spLocks noChangeArrowheads="1"/>
          </p:cNvSpPr>
          <p:nvPr/>
        </p:nvSpPr>
        <p:spPr bwMode="auto">
          <a:xfrm>
            <a:off x="0" y="0"/>
            <a:ext cx="9144000" cy="1238250"/>
          </a:xfrm>
          <a:prstGeom prst="rect">
            <a:avLst/>
          </a:prstGeom>
          <a:noFill/>
          <a:ln>
            <a:noFill/>
          </a:ln>
          <a:effectLst>
            <a:outerShdw blurRad="63500" dist="17961" dir="2700000" algn="ctr" rotWithShape="0">
              <a:srgbClr val="96CCEE">
                <a:alpha val="74997"/>
              </a:srgbClr>
            </a:outerShdw>
          </a:effectLst>
        </p:spPr>
        <p:txBody>
          <a:bodyPr lIns="0" tIns="0" rIns="0" bIns="0" anchor="ctr"/>
          <a:lstStyle/>
          <a:p>
            <a:pPr algn="ctr" defTabSz="912813">
              <a:defRPr/>
            </a:pPr>
            <a:r>
              <a:rPr lang="fr-FR" sz="3500" b="1">
                <a:solidFill>
                  <a:srgbClr val="000066"/>
                </a:solidFill>
                <a:latin typeface="Gill Sans MT" pitchFamily="34" charset="0"/>
              </a:rPr>
              <a:t> </a:t>
            </a:r>
            <a:r>
              <a:rPr lang="en-US" sz="3500" b="1">
                <a:solidFill>
                  <a:srgbClr val="000066"/>
                </a:solidFill>
                <a:latin typeface="Gill Sans MT" pitchFamily="34" charset="0"/>
              </a:rPr>
              <a:t>Adverse Event Following Immunization (AEFI) </a:t>
            </a:r>
            <a:endParaRPr lang="fr-FR" sz="3500" b="1">
              <a:solidFill>
                <a:srgbClr val="000066"/>
              </a:solidFill>
              <a:latin typeface="Gill Sans MT" pitchFamily="34" charset="0"/>
            </a:endParaRPr>
          </a:p>
        </p:txBody>
      </p:sp>
      <p:sp>
        <p:nvSpPr>
          <p:cNvPr id="11267" name="Rectangle 3">
            <a:extLst>
              <a:ext uri="{FF2B5EF4-FFF2-40B4-BE49-F238E27FC236}">
                <a16:creationId xmlns:a16="http://schemas.microsoft.com/office/drawing/2014/main" id="{45C6C49A-F36E-4405-B504-70262F68FB77}"/>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n-US"/>
          </a:p>
        </p:txBody>
      </p:sp>
      <p:sp>
        <p:nvSpPr>
          <p:cNvPr id="11268" name="Rectangle 14">
            <a:extLst>
              <a:ext uri="{FF2B5EF4-FFF2-40B4-BE49-F238E27FC236}">
                <a16:creationId xmlns:a16="http://schemas.microsoft.com/office/drawing/2014/main" id="{6B160C7A-6E4E-45A6-8F48-E921AA8BEFA7}"/>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b="1">
                <a:latin typeface="Gill Sans MT" panose="020B0502020104020203" pitchFamily="34" charset="0"/>
              </a:rPr>
              <a:t>What is an AEFI?</a:t>
            </a:r>
          </a:p>
          <a:p>
            <a:pPr lvl="1"/>
            <a:r>
              <a:rPr lang="en-US" altLang="en-US">
                <a:latin typeface="Gill Sans MT" panose="020B0502020104020203" pitchFamily="34" charset="0"/>
                <a:ea typeface="MS PGothic" panose="020B0600070205080204" pitchFamily="34" charset="-128"/>
              </a:rPr>
              <a:t>A medical incident</a:t>
            </a:r>
          </a:p>
          <a:p>
            <a:pPr lvl="1"/>
            <a:r>
              <a:rPr lang="en-US" altLang="en-US">
                <a:latin typeface="Gill Sans MT" panose="020B0502020104020203" pitchFamily="34" charset="0"/>
                <a:ea typeface="MS PGothic" panose="020B0600070205080204" pitchFamily="34" charset="-128"/>
              </a:rPr>
              <a:t>Takes place after an immunization</a:t>
            </a:r>
          </a:p>
          <a:p>
            <a:pPr lvl="1"/>
            <a:r>
              <a:rPr lang="en-US" altLang="en-US">
                <a:latin typeface="Gill Sans MT" panose="020B0502020104020203" pitchFamily="34" charset="0"/>
                <a:ea typeface="MS PGothic" panose="020B0600070205080204" pitchFamily="34" charset="-128"/>
              </a:rPr>
              <a:t>Causes concern</a:t>
            </a:r>
          </a:p>
          <a:p>
            <a:pPr lvl="1"/>
            <a:r>
              <a:rPr lang="en-US" altLang="en-US">
                <a:latin typeface="Gill Sans MT" panose="020B0502020104020203" pitchFamily="34" charset="0"/>
                <a:ea typeface="MS PGothic" panose="020B0600070205080204" pitchFamily="34" charset="-128"/>
              </a:rPr>
              <a:t>Is believed to be caused by immunization</a:t>
            </a:r>
          </a:p>
          <a:p>
            <a:r>
              <a:rPr lang="en-US" altLang="en-US" b="1">
                <a:latin typeface="Gill Sans MT" panose="020B0502020104020203" pitchFamily="34" charset="0"/>
              </a:rPr>
              <a:t>How are AEFIs categorized? </a:t>
            </a:r>
          </a:p>
          <a:p>
            <a:endParaRPr lang="fr-FR" altLang="en-US" sz="2100">
              <a:latin typeface="Gill Sans MT" panose="020B0502020104020203" pitchFamily="34" charset="0"/>
            </a:endParaRPr>
          </a:p>
        </p:txBody>
      </p:sp>
      <p:graphicFrame>
        <p:nvGraphicFramePr>
          <p:cNvPr id="2" name="Table 1">
            <a:extLst>
              <a:ext uri="{FF2B5EF4-FFF2-40B4-BE49-F238E27FC236}">
                <a16:creationId xmlns:a16="http://schemas.microsoft.com/office/drawing/2014/main" id="{6506BDF9-CB04-4D82-88ED-ADE06984BFFF}"/>
              </a:ext>
            </a:extLst>
          </p:cNvPr>
          <p:cNvGraphicFramePr>
            <a:graphicFrameLocks noGrp="1"/>
          </p:cNvGraphicFramePr>
          <p:nvPr/>
        </p:nvGraphicFramePr>
        <p:xfrm>
          <a:off x="971550" y="3971925"/>
          <a:ext cx="4752975" cy="1874838"/>
        </p:xfrm>
        <a:graphic>
          <a:graphicData uri="http://schemas.openxmlformats.org/drawingml/2006/table">
            <a:tbl>
              <a:tblPr/>
              <a:tblGrid>
                <a:gridCol w="2376488">
                  <a:extLst>
                    <a:ext uri="{9D8B030D-6E8A-4147-A177-3AD203B41FA5}">
                      <a16:colId xmlns:a16="http://schemas.microsoft.com/office/drawing/2014/main" val="20000"/>
                    </a:ext>
                  </a:extLst>
                </a:gridCol>
                <a:gridCol w="2376487">
                  <a:extLst>
                    <a:ext uri="{9D8B030D-6E8A-4147-A177-3AD203B41FA5}">
                      <a16:colId xmlns:a16="http://schemas.microsoft.com/office/drawing/2014/main" val="20001"/>
                    </a:ext>
                  </a:extLst>
                </a:gridCol>
              </a:tblGrid>
              <a:tr h="411424">
                <a:tc>
                  <a:txBody>
                    <a:bodyPr/>
                    <a:lstStyle/>
                    <a:p>
                      <a:pPr marL="0" marR="0" lvl="0" indent="0" algn="l" defTabSz="800100" rtl="0" eaLnBrk="1" fontAlgn="base" latinLnBrk="0" hangingPunct="1">
                        <a:lnSpc>
                          <a:spcPct val="100000"/>
                        </a:lnSpc>
                        <a:spcBef>
                          <a:spcPct val="0"/>
                        </a:spcBef>
                        <a:spcAft>
                          <a:spcPct val="0"/>
                        </a:spcAft>
                        <a:buClr>
                          <a:srgbClr val="0070C0"/>
                        </a:buClr>
                        <a:buSzTx/>
                        <a:buFontTx/>
                        <a:buNone/>
                        <a:tabLst/>
                      </a:pPr>
                      <a:r>
                        <a:rPr kumimoji="0" lang="en-US" sz="2100" b="0" i="0" u="none" strike="noStrike" cap="none" normalizeH="0" baseline="0" dirty="0">
                          <a:ln>
                            <a:noFill/>
                          </a:ln>
                          <a:solidFill>
                            <a:srgbClr val="000066"/>
                          </a:solidFill>
                          <a:effectLst/>
                          <a:latin typeface="Gill Sans MT" pitchFamily="34" charset="0"/>
                          <a:ea typeface="MS PGothic" pitchFamily="34" charset="-128"/>
                        </a:rPr>
                        <a:t>Type</a:t>
                      </a:r>
                    </a:p>
                  </a:txBody>
                  <a:tcPr marL="91449" marR="91449" marT="45692" marB="456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800100" rtl="0" eaLnBrk="1" fontAlgn="base" latinLnBrk="0" hangingPunct="1">
                        <a:lnSpc>
                          <a:spcPct val="100000"/>
                        </a:lnSpc>
                        <a:spcBef>
                          <a:spcPct val="0"/>
                        </a:spcBef>
                        <a:spcAft>
                          <a:spcPct val="0"/>
                        </a:spcAft>
                        <a:buClr>
                          <a:srgbClr val="0070C0"/>
                        </a:buClr>
                        <a:buSzTx/>
                        <a:buFontTx/>
                        <a:buNone/>
                        <a:tabLst/>
                      </a:pPr>
                      <a:r>
                        <a:rPr kumimoji="0" lang="en-US" sz="2100" b="0" i="0" u="none" strike="noStrike" cap="none" normalizeH="0" baseline="0">
                          <a:ln>
                            <a:noFill/>
                          </a:ln>
                          <a:solidFill>
                            <a:srgbClr val="000066"/>
                          </a:solidFill>
                          <a:effectLst/>
                          <a:latin typeface="Gill Sans MT" pitchFamily="34" charset="0"/>
                          <a:ea typeface="MS PGothic" pitchFamily="34" charset="-128"/>
                        </a:rPr>
                        <a:t>Severity</a:t>
                      </a:r>
                    </a:p>
                  </a:txBody>
                  <a:tcPr marL="91449" marR="91449" marT="45692" marB="456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63414">
                <a:tc>
                  <a:txBody>
                    <a:bodyPr/>
                    <a:lstStyle/>
                    <a:p>
                      <a:pPr marL="174625" marR="0" lvl="0" indent="-17462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a:ln>
                            <a:noFill/>
                          </a:ln>
                          <a:solidFill>
                            <a:srgbClr val="000066"/>
                          </a:solidFill>
                          <a:effectLst/>
                          <a:latin typeface="Gill Sans MT" pitchFamily="34" charset="0"/>
                          <a:ea typeface="MS PGothic" pitchFamily="34" charset="-128"/>
                        </a:rPr>
                        <a:t>Vaccine reaction</a:t>
                      </a:r>
                    </a:p>
                    <a:p>
                      <a:pPr marL="174625" marR="0" lvl="0" indent="-17462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a:ln>
                            <a:noFill/>
                          </a:ln>
                          <a:solidFill>
                            <a:srgbClr val="000066"/>
                          </a:solidFill>
                          <a:effectLst/>
                          <a:latin typeface="Gill Sans MT" pitchFamily="34" charset="0"/>
                          <a:ea typeface="MS PGothic" pitchFamily="34" charset="-128"/>
                        </a:rPr>
                        <a:t>Programme error</a:t>
                      </a:r>
                    </a:p>
                    <a:p>
                      <a:pPr marL="174625" marR="0" lvl="0" indent="-17462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a:ln>
                            <a:noFill/>
                          </a:ln>
                          <a:solidFill>
                            <a:srgbClr val="000066"/>
                          </a:solidFill>
                          <a:effectLst/>
                          <a:latin typeface="Gill Sans MT" pitchFamily="34" charset="0"/>
                          <a:ea typeface="MS PGothic" pitchFamily="34" charset="-128"/>
                        </a:rPr>
                        <a:t>Coincidental</a:t>
                      </a:r>
                    </a:p>
                    <a:p>
                      <a:pPr marL="174625" marR="0" lvl="0" indent="-17462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a:ln>
                            <a:noFill/>
                          </a:ln>
                          <a:solidFill>
                            <a:srgbClr val="000066"/>
                          </a:solidFill>
                          <a:effectLst/>
                          <a:latin typeface="Gill Sans MT" pitchFamily="34" charset="0"/>
                          <a:ea typeface="MS PGothic" pitchFamily="34" charset="-128"/>
                        </a:rPr>
                        <a:t>Injection reaction</a:t>
                      </a:r>
                    </a:p>
                    <a:p>
                      <a:pPr marL="174625" marR="0" lvl="0" indent="-17462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a:ln>
                            <a:noFill/>
                          </a:ln>
                          <a:solidFill>
                            <a:srgbClr val="000066"/>
                          </a:solidFill>
                          <a:effectLst/>
                          <a:latin typeface="Gill Sans MT" pitchFamily="34" charset="0"/>
                          <a:ea typeface="MS PGothic" pitchFamily="34" charset="-128"/>
                        </a:rPr>
                        <a:t>Unknown</a:t>
                      </a:r>
                    </a:p>
                  </a:txBody>
                  <a:tcPr marL="91449" marR="91449" marT="45692" marB="456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231775" marR="0" lvl="0" indent="-23177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dirty="0">
                          <a:ln>
                            <a:noFill/>
                          </a:ln>
                          <a:solidFill>
                            <a:srgbClr val="000066"/>
                          </a:solidFill>
                          <a:effectLst/>
                          <a:latin typeface="Gill Sans MT" pitchFamily="34" charset="0"/>
                          <a:ea typeface="MS PGothic" pitchFamily="34" charset="-128"/>
                        </a:rPr>
                        <a:t>Minor</a:t>
                      </a:r>
                    </a:p>
                    <a:p>
                      <a:pPr marL="231775" marR="0" lvl="0" indent="-231775" algn="l" defTabSz="800100" rtl="0" eaLnBrk="1" fontAlgn="base" latinLnBrk="0" hangingPunct="1">
                        <a:lnSpc>
                          <a:spcPct val="100000"/>
                        </a:lnSpc>
                        <a:spcBef>
                          <a:spcPct val="0"/>
                        </a:spcBef>
                        <a:spcAft>
                          <a:spcPct val="0"/>
                        </a:spcAft>
                        <a:buClr>
                          <a:srgbClr val="0070C0"/>
                        </a:buClr>
                        <a:buSzPct val="150000"/>
                        <a:buFont typeface="Gill Sans MT" pitchFamily="34" charset="0"/>
                        <a:buChar char="-"/>
                        <a:tabLst/>
                      </a:pPr>
                      <a:r>
                        <a:rPr kumimoji="0" lang="en-US" sz="1800" b="0" i="0" u="none" strike="noStrike" cap="none" normalizeH="0" baseline="0" dirty="0">
                          <a:ln>
                            <a:noFill/>
                          </a:ln>
                          <a:solidFill>
                            <a:srgbClr val="000066"/>
                          </a:solidFill>
                          <a:effectLst/>
                          <a:latin typeface="Gill Sans MT" pitchFamily="34" charset="0"/>
                          <a:ea typeface="MS PGothic" pitchFamily="34" charset="-128"/>
                        </a:rPr>
                        <a:t>Severe</a:t>
                      </a:r>
                    </a:p>
                    <a:p>
                      <a:pPr marL="685800" marR="0" lvl="1" indent="-285750" algn="l" defTabSz="800100" rtl="0" eaLnBrk="1" fontAlgn="base" latinLnBrk="0" hangingPunct="1">
                        <a:lnSpc>
                          <a:spcPct val="100000"/>
                        </a:lnSpc>
                        <a:spcBef>
                          <a:spcPct val="0"/>
                        </a:spcBef>
                        <a:spcAft>
                          <a:spcPct val="0"/>
                        </a:spcAft>
                        <a:buClr>
                          <a:srgbClr val="0070C0"/>
                        </a:buClr>
                        <a:buSzTx/>
                        <a:buFont typeface="Arial" pitchFamily="34" charset="0"/>
                        <a:buChar char="•"/>
                        <a:tabLst/>
                      </a:pPr>
                      <a:r>
                        <a:rPr kumimoji="0" lang="en-US" sz="1800" b="0" i="0" u="none" strike="noStrike" cap="none" normalizeH="0" baseline="0" dirty="0">
                          <a:ln>
                            <a:noFill/>
                          </a:ln>
                          <a:solidFill>
                            <a:srgbClr val="000066"/>
                          </a:solidFill>
                          <a:effectLst/>
                          <a:latin typeface="Gill Sans MT" pitchFamily="34" charset="0"/>
                          <a:ea typeface="MS PGothic" pitchFamily="34" charset="-128"/>
                        </a:rPr>
                        <a:t>Serious</a:t>
                      </a:r>
                    </a:p>
                    <a:p>
                      <a:pPr marL="685800" marR="0" lvl="1" indent="-285750" algn="l" defTabSz="800100" rtl="0" eaLnBrk="1" fontAlgn="base" latinLnBrk="0" hangingPunct="1">
                        <a:lnSpc>
                          <a:spcPct val="100000"/>
                        </a:lnSpc>
                        <a:spcBef>
                          <a:spcPct val="0"/>
                        </a:spcBef>
                        <a:spcAft>
                          <a:spcPct val="0"/>
                        </a:spcAft>
                        <a:buClr>
                          <a:srgbClr val="0070C0"/>
                        </a:buClr>
                        <a:buSzTx/>
                        <a:buFont typeface="Arial" pitchFamily="34" charset="0"/>
                        <a:buChar char="•"/>
                        <a:tabLst/>
                      </a:pPr>
                      <a:r>
                        <a:rPr kumimoji="0" lang="en-US" sz="1800" b="0" i="0" u="none" strike="noStrike" cap="none" normalizeH="0" baseline="0" dirty="0">
                          <a:ln>
                            <a:noFill/>
                          </a:ln>
                          <a:solidFill>
                            <a:srgbClr val="000066"/>
                          </a:solidFill>
                          <a:effectLst/>
                          <a:latin typeface="Gill Sans MT" pitchFamily="34" charset="0"/>
                          <a:ea typeface="MS PGothic" pitchFamily="34" charset="-128"/>
                        </a:rPr>
                        <a:t>Non-serious</a:t>
                      </a:r>
                    </a:p>
                    <a:p>
                      <a:pPr marL="231775" marR="0" lvl="0" indent="-231775" algn="l" defTabSz="800100" rtl="0" eaLnBrk="1" fontAlgn="base" latinLnBrk="0" hangingPunct="1">
                        <a:lnSpc>
                          <a:spcPct val="100000"/>
                        </a:lnSpc>
                        <a:spcBef>
                          <a:spcPct val="0"/>
                        </a:spcBef>
                        <a:spcAft>
                          <a:spcPct val="0"/>
                        </a:spcAft>
                        <a:buClr>
                          <a:srgbClr val="0070C0"/>
                        </a:buClr>
                        <a:buSzTx/>
                        <a:buFontTx/>
                        <a:buNone/>
                        <a:tabLst/>
                      </a:pPr>
                      <a:endParaRPr kumimoji="0" lang="en-US" sz="1800" b="0" i="0" u="none" strike="noStrike" cap="none" normalizeH="0" baseline="0" dirty="0">
                        <a:ln>
                          <a:noFill/>
                        </a:ln>
                        <a:solidFill>
                          <a:srgbClr val="000066"/>
                        </a:solidFill>
                        <a:effectLst/>
                        <a:latin typeface="Gill Sans MT" pitchFamily="34" charset="0"/>
                        <a:ea typeface="MS PGothic" pitchFamily="34" charset="-128"/>
                      </a:endParaRPr>
                    </a:p>
                  </a:txBody>
                  <a:tcPr marL="91449" marR="91449" marT="45692" marB="4569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1280" name="TextBox 3">
            <a:extLst>
              <a:ext uri="{FF2B5EF4-FFF2-40B4-BE49-F238E27FC236}">
                <a16:creationId xmlns:a16="http://schemas.microsoft.com/office/drawing/2014/main" id="{AF42EB10-FBFF-4883-8B4A-0C77E59E66A9}"/>
              </a:ext>
            </a:extLst>
          </p:cNvPr>
          <p:cNvSpPr txBox="1">
            <a:spLocks noChangeArrowheads="1"/>
          </p:cNvSpPr>
          <p:nvPr/>
        </p:nvSpPr>
        <p:spPr bwMode="auto">
          <a:xfrm>
            <a:off x="4500563" y="5516563"/>
            <a:ext cx="36718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GB" altLang="en-US" sz="1600" i="1">
                <a:solidFill>
                  <a:srgbClr val="0070C0"/>
                </a:solidFill>
                <a:latin typeface="Limon F3" charset="0"/>
              </a:rPr>
              <a:t>… these are defined soon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108C5-8503-4A96-98C3-A45E94895944}"/>
              </a:ext>
            </a:extLst>
          </p:cNvPr>
          <p:cNvSpPr>
            <a:spLocks noGrp="1"/>
          </p:cNvSpPr>
          <p:nvPr>
            <p:ph type="title"/>
          </p:nvPr>
        </p:nvSpPr>
        <p:spPr/>
        <p:txBody>
          <a:bodyPr/>
          <a:lstStyle/>
          <a:p>
            <a:pPr>
              <a:defRPr/>
            </a:pPr>
            <a:r>
              <a:rPr lang="en-US" dirty="0" err="1"/>
              <a:t>Programme</a:t>
            </a:r>
            <a:r>
              <a:rPr lang="en-US" dirty="0"/>
              <a:t> errors</a:t>
            </a:r>
          </a:p>
        </p:txBody>
      </p:sp>
      <p:sp>
        <p:nvSpPr>
          <p:cNvPr id="13315" name="Content Placeholder 2">
            <a:extLst>
              <a:ext uri="{FF2B5EF4-FFF2-40B4-BE49-F238E27FC236}">
                <a16:creationId xmlns:a16="http://schemas.microsoft.com/office/drawing/2014/main" id="{A6F22E34-2EE2-4224-9D4F-6FE3BD66C677}"/>
              </a:ext>
            </a:extLst>
          </p:cNvPr>
          <p:cNvSpPr>
            <a:spLocks noGrp="1" noChangeArrowheads="1"/>
          </p:cNvSpPr>
          <p:nvPr>
            <p:ph idx="1"/>
          </p:nvPr>
        </p:nvSpPr>
        <p:spPr>
          <a:xfrm>
            <a:off x="395288" y="1268413"/>
            <a:ext cx="8291512" cy="4611687"/>
          </a:xfrm>
        </p:spPr>
        <p:txBody>
          <a:bodyPr/>
          <a:lstStyle/>
          <a:p>
            <a:pPr>
              <a:spcBef>
                <a:spcPts val="1200"/>
              </a:spcBef>
            </a:pPr>
            <a:r>
              <a:rPr lang="en-US" altLang="en-US"/>
              <a:t>Errors in vaccine preparation, handling, storage, or administration</a:t>
            </a:r>
          </a:p>
          <a:p>
            <a:pPr>
              <a:spcBef>
                <a:spcPts val="1200"/>
              </a:spcBef>
            </a:pPr>
            <a:r>
              <a:rPr lang="en-US" altLang="en-US"/>
              <a:t>Preventable </a:t>
            </a:r>
          </a:p>
          <a:p>
            <a:pPr>
              <a:spcBef>
                <a:spcPts val="1200"/>
              </a:spcBef>
            </a:pPr>
            <a:r>
              <a:rPr lang="en-US" altLang="en-US"/>
              <a:t>Often constitute the greatest proportion of AEFIs</a:t>
            </a:r>
          </a:p>
          <a:p>
            <a:pPr>
              <a:spcBef>
                <a:spcPts val="1200"/>
              </a:spcBef>
            </a:pPr>
            <a:r>
              <a:rPr lang="en-US" altLang="en-US"/>
              <a:t>Identification and correction are of great importance</a:t>
            </a:r>
          </a:p>
          <a:p>
            <a:pPr>
              <a:spcBef>
                <a:spcPts val="1200"/>
              </a:spcBef>
            </a:pPr>
            <a:r>
              <a:rPr lang="en-US" altLang="en-US"/>
              <a:t>Examples:  </a:t>
            </a:r>
          </a:p>
          <a:p>
            <a:pPr lvl="1">
              <a:spcBef>
                <a:spcPts val="600"/>
              </a:spcBef>
            </a:pPr>
            <a:r>
              <a:rPr lang="en-US" altLang="en-US">
                <a:ea typeface="Arial" panose="020B0604020202020204" pitchFamily="34" charset="0"/>
              </a:rPr>
              <a:t>Non-sterile injection</a:t>
            </a:r>
          </a:p>
          <a:p>
            <a:pPr lvl="1">
              <a:spcBef>
                <a:spcPts val="600"/>
              </a:spcBef>
            </a:pPr>
            <a:r>
              <a:rPr lang="en-US" altLang="en-US">
                <a:ea typeface="Arial" panose="020B0604020202020204" pitchFamily="34" charset="0"/>
              </a:rPr>
              <a:t>Injection at incorrect site</a:t>
            </a:r>
          </a:p>
          <a:p>
            <a:pPr lvl="1">
              <a:spcBef>
                <a:spcPts val="600"/>
              </a:spcBef>
            </a:pPr>
            <a:r>
              <a:rPr lang="en-US" altLang="en-US">
                <a:ea typeface="Arial" panose="020B0604020202020204" pitchFamily="34" charset="0"/>
              </a:rPr>
              <a:t>Administration of frozen vaccine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C4E07-DB8F-4E11-9A3B-E0ECD59A54FE}"/>
              </a:ext>
            </a:extLst>
          </p:cNvPr>
          <p:cNvSpPr>
            <a:spLocks noGrp="1"/>
          </p:cNvSpPr>
          <p:nvPr>
            <p:ph type="title"/>
          </p:nvPr>
        </p:nvSpPr>
        <p:spPr/>
        <p:txBody>
          <a:bodyPr/>
          <a:lstStyle/>
          <a:p>
            <a:pPr>
              <a:defRPr/>
            </a:pPr>
            <a:r>
              <a:rPr lang="en-US" dirty="0"/>
              <a:t>Coincidental events</a:t>
            </a:r>
          </a:p>
        </p:txBody>
      </p:sp>
      <p:sp>
        <p:nvSpPr>
          <p:cNvPr id="15363" name="Content Placeholder 2">
            <a:extLst>
              <a:ext uri="{FF2B5EF4-FFF2-40B4-BE49-F238E27FC236}">
                <a16:creationId xmlns:a16="http://schemas.microsoft.com/office/drawing/2014/main" id="{6858FFF8-C17C-40F6-A641-B123FFB62B41}"/>
              </a:ext>
            </a:extLst>
          </p:cNvPr>
          <p:cNvSpPr>
            <a:spLocks noGrp="1" noChangeArrowheads="1"/>
          </p:cNvSpPr>
          <p:nvPr>
            <p:ph idx="1"/>
          </p:nvPr>
        </p:nvSpPr>
        <p:spPr/>
        <p:txBody>
          <a:bodyPr/>
          <a:lstStyle/>
          <a:p>
            <a:r>
              <a:rPr lang="en-US" altLang="en-US"/>
              <a:t>Occur after vaccination, but not caused by the vaccine or its administration</a:t>
            </a:r>
          </a:p>
          <a:p>
            <a:r>
              <a:rPr lang="en-US" altLang="en-US"/>
              <a:t>Occur during infancy when illnesses are common and congenital or early neurological conditions become apparent</a:t>
            </a:r>
          </a:p>
          <a:p>
            <a:r>
              <a:rPr lang="en-US" altLang="en-US"/>
              <a:t>Onset temporally associated with vaccination, and inevitable when vaccinating these age groups</a:t>
            </a:r>
          </a:p>
          <a:p>
            <a:r>
              <a:rPr lang="en-US" altLang="en-US"/>
              <a:t>Applying normal incidence of disease and death in these age groups along with coverage allows estimation of expected numbers of coincidental events after immunization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8684B-304E-42EF-9893-F52AC030ED96}"/>
              </a:ext>
            </a:extLst>
          </p:cNvPr>
          <p:cNvSpPr>
            <a:spLocks noGrp="1"/>
          </p:cNvSpPr>
          <p:nvPr>
            <p:ph type="title"/>
          </p:nvPr>
        </p:nvSpPr>
        <p:spPr/>
        <p:txBody>
          <a:bodyPr/>
          <a:lstStyle/>
          <a:p>
            <a:pPr>
              <a:defRPr/>
            </a:pPr>
            <a:r>
              <a:rPr lang="en-US" dirty="0"/>
              <a:t>Injection reactions</a:t>
            </a:r>
          </a:p>
        </p:txBody>
      </p:sp>
      <p:sp>
        <p:nvSpPr>
          <p:cNvPr id="17411" name="Content Placeholder 2">
            <a:extLst>
              <a:ext uri="{FF2B5EF4-FFF2-40B4-BE49-F238E27FC236}">
                <a16:creationId xmlns:a16="http://schemas.microsoft.com/office/drawing/2014/main" id="{53E93ED7-4101-4D06-93BA-7B0DF74784E2}"/>
              </a:ext>
            </a:extLst>
          </p:cNvPr>
          <p:cNvSpPr>
            <a:spLocks noGrp="1" noChangeArrowheads="1"/>
          </p:cNvSpPr>
          <p:nvPr>
            <p:ph idx="1"/>
          </p:nvPr>
        </p:nvSpPr>
        <p:spPr>
          <a:xfrm>
            <a:off x="468313" y="1412875"/>
            <a:ext cx="8291512" cy="4611688"/>
          </a:xfrm>
        </p:spPr>
        <p:txBody>
          <a:bodyPr/>
          <a:lstStyle/>
          <a:p>
            <a:pPr>
              <a:spcBef>
                <a:spcPts val="1200"/>
              </a:spcBef>
            </a:pPr>
            <a:r>
              <a:rPr lang="en-US" altLang="en-US" sz="2800"/>
              <a:t>Immunization anxiety-related reactions in anticipation to and as a result of an injection of any kind</a:t>
            </a:r>
          </a:p>
          <a:p>
            <a:pPr>
              <a:spcBef>
                <a:spcPts val="1200"/>
              </a:spcBef>
            </a:pPr>
            <a:r>
              <a:rPr lang="en-US" altLang="en-US" sz="2800"/>
              <a:t>Not related to the vaccine but to fear of the injection</a:t>
            </a:r>
          </a:p>
          <a:p>
            <a:pPr>
              <a:spcBef>
                <a:spcPts val="1200"/>
              </a:spcBef>
            </a:pPr>
            <a:r>
              <a:rPr lang="en-US" altLang="en-US" sz="2800"/>
              <a:t>You may encounter 4 types of injection reactions :</a:t>
            </a:r>
          </a:p>
          <a:p>
            <a:pPr lvl="1">
              <a:spcBef>
                <a:spcPts val="1200"/>
              </a:spcBef>
            </a:pPr>
            <a:r>
              <a:rPr lang="en-US" altLang="en-US" sz="2400">
                <a:ea typeface="Arial" panose="020B0604020202020204" pitchFamily="34" charset="0"/>
              </a:rPr>
              <a:t>Fainting</a:t>
            </a:r>
          </a:p>
          <a:p>
            <a:pPr lvl="1">
              <a:spcBef>
                <a:spcPts val="1200"/>
              </a:spcBef>
            </a:pPr>
            <a:r>
              <a:rPr lang="en-US" altLang="en-US" sz="2400">
                <a:ea typeface="Arial" panose="020B0604020202020204" pitchFamily="34" charset="0"/>
              </a:rPr>
              <a:t>Hyperventilation</a:t>
            </a:r>
          </a:p>
          <a:p>
            <a:pPr lvl="1">
              <a:spcBef>
                <a:spcPts val="1200"/>
              </a:spcBef>
            </a:pPr>
            <a:r>
              <a:rPr lang="en-US" altLang="en-US" sz="2400">
                <a:ea typeface="Arial" panose="020B0604020202020204" pitchFamily="34" charset="0"/>
              </a:rPr>
              <a:t>Vomiting</a:t>
            </a:r>
          </a:p>
          <a:p>
            <a:pPr lvl="1">
              <a:spcBef>
                <a:spcPts val="1200"/>
              </a:spcBef>
            </a:pPr>
            <a:r>
              <a:rPr lang="en-US" altLang="en-US" sz="2400">
                <a:ea typeface="Arial" panose="020B0604020202020204" pitchFamily="34" charset="0"/>
              </a:rPr>
              <a:t>Convulsions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0245-B119-4CF5-B5DA-E27C19B38053}"/>
              </a:ext>
            </a:extLst>
          </p:cNvPr>
          <p:cNvSpPr>
            <a:spLocks noGrp="1"/>
          </p:cNvSpPr>
          <p:nvPr>
            <p:ph type="title"/>
          </p:nvPr>
        </p:nvSpPr>
        <p:spPr/>
        <p:txBody>
          <a:bodyPr/>
          <a:lstStyle/>
          <a:p>
            <a:pPr>
              <a:defRPr/>
            </a:pPr>
            <a:r>
              <a:rPr lang="en-US" dirty="0"/>
              <a:t>Vaccine reactions can be classified into two levels of severity</a:t>
            </a:r>
          </a:p>
        </p:txBody>
      </p:sp>
      <p:sp>
        <p:nvSpPr>
          <p:cNvPr id="19459" name="Rectangle 18">
            <a:extLst>
              <a:ext uri="{FF2B5EF4-FFF2-40B4-BE49-F238E27FC236}">
                <a16:creationId xmlns:a16="http://schemas.microsoft.com/office/drawing/2014/main" id="{49BF1239-9D49-445C-A9E4-70807E508C9D}"/>
              </a:ext>
            </a:extLst>
          </p:cNvPr>
          <p:cNvSpPr>
            <a:spLocks noChangeArrowheads="1"/>
          </p:cNvSpPr>
          <p:nvPr/>
        </p:nvSpPr>
        <p:spPr bwMode="auto">
          <a:xfrm>
            <a:off x="179388" y="1412875"/>
            <a:ext cx="40322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en-US" altLang="en-US" b="1">
                <a:latin typeface="Gill Sans MT" panose="020B0502020104020203" pitchFamily="34" charset="0"/>
              </a:rPr>
              <a:t>Minor reactions</a:t>
            </a:r>
          </a:p>
          <a:p>
            <a:pPr lvl="1">
              <a:spcBef>
                <a:spcPts val="600"/>
              </a:spcBef>
            </a:pPr>
            <a:endParaRPr lang="en-US" altLang="en-US">
              <a:latin typeface="Gill Sans MT" panose="020B0502020104020203" pitchFamily="34" charset="0"/>
              <a:ea typeface="MS PGothic" panose="020B0600070205080204" pitchFamily="34" charset="-128"/>
            </a:endParaRPr>
          </a:p>
          <a:p>
            <a:pPr lvl="1">
              <a:spcBef>
                <a:spcPts val="600"/>
              </a:spcBef>
            </a:pPr>
            <a:endParaRPr lang="en-US" altLang="en-US">
              <a:latin typeface="Gill Sans MT" panose="020B0502020104020203" pitchFamily="34" charset="0"/>
              <a:ea typeface="MS PGothic" panose="020B0600070205080204" pitchFamily="34" charset="-128"/>
            </a:endParaRPr>
          </a:p>
          <a:p>
            <a:pPr lvl="1">
              <a:spcBef>
                <a:spcPts val="600"/>
              </a:spcBef>
            </a:pPr>
            <a:r>
              <a:rPr lang="en-US" altLang="en-US">
                <a:latin typeface="Gill Sans MT" panose="020B0502020104020203" pitchFamily="34" charset="0"/>
                <a:ea typeface="MS PGothic" panose="020B0600070205080204" pitchFamily="34" charset="-128"/>
              </a:rPr>
              <a:t>Usually occur within few hours</a:t>
            </a:r>
          </a:p>
          <a:p>
            <a:pPr lvl="1">
              <a:spcBef>
                <a:spcPts val="600"/>
              </a:spcBef>
            </a:pPr>
            <a:r>
              <a:rPr lang="en-US" altLang="en-US">
                <a:latin typeface="Gill Sans MT" panose="020B0502020104020203" pitchFamily="34" charset="0"/>
                <a:ea typeface="MS PGothic" panose="020B0600070205080204" pitchFamily="34" charset="-128"/>
              </a:rPr>
              <a:t>Resolve quickly</a:t>
            </a:r>
          </a:p>
          <a:p>
            <a:pPr lvl="1">
              <a:spcBef>
                <a:spcPts val="600"/>
              </a:spcBef>
            </a:pPr>
            <a:r>
              <a:rPr lang="en-US" altLang="en-US">
                <a:latin typeface="Gill Sans MT" panose="020B0502020104020203" pitchFamily="34" charset="0"/>
                <a:ea typeface="MS PGothic" panose="020B0600070205080204" pitchFamily="34" charset="-128"/>
              </a:rPr>
              <a:t>Pose little danger</a:t>
            </a:r>
          </a:p>
          <a:p>
            <a:pPr lvl="1">
              <a:spcBef>
                <a:spcPts val="600"/>
              </a:spcBef>
            </a:pPr>
            <a:r>
              <a:rPr lang="en-US" altLang="en-US">
                <a:latin typeface="Gill Sans MT" panose="020B0502020104020203" pitchFamily="34" charset="0"/>
                <a:ea typeface="MS PGothic" panose="020B0600070205080204" pitchFamily="34" charset="-128"/>
              </a:rPr>
              <a:t>Local: pain, swelling, redness at injection site </a:t>
            </a:r>
          </a:p>
          <a:p>
            <a:pPr lvl="1">
              <a:spcBef>
                <a:spcPts val="600"/>
              </a:spcBef>
            </a:pPr>
            <a:r>
              <a:rPr lang="en-US" altLang="en-US">
                <a:latin typeface="Gill Sans MT" panose="020B0502020104020203" pitchFamily="34" charset="0"/>
                <a:ea typeface="MS PGothic" panose="020B0600070205080204" pitchFamily="34" charset="-128"/>
              </a:rPr>
              <a:t>Systemic:  fever, malaise, muscle pain, headache, or loss of appetite</a:t>
            </a:r>
          </a:p>
          <a:p>
            <a:pPr lvl="1">
              <a:spcBef>
                <a:spcPts val="600"/>
              </a:spcBef>
              <a:buFontTx/>
              <a:buNone/>
            </a:pPr>
            <a:endParaRPr lang="en-US" altLang="en-US" b="1">
              <a:latin typeface="Gill Sans MT" panose="020B0502020104020203" pitchFamily="34" charset="0"/>
              <a:ea typeface="MS PGothic" panose="020B0600070205080204" pitchFamily="34" charset="-128"/>
            </a:endParaRPr>
          </a:p>
        </p:txBody>
      </p:sp>
      <p:sp>
        <p:nvSpPr>
          <p:cNvPr id="19460" name="Rectangle 18">
            <a:extLst>
              <a:ext uri="{FF2B5EF4-FFF2-40B4-BE49-F238E27FC236}">
                <a16:creationId xmlns:a16="http://schemas.microsoft.com/office/drawing/2014/main" id="{82B56973-4F62-4870-B075-6B5296287DE4}"/>
              </a:ext>
            </a:extLst>
          </p:cNvPr>
          <p:cNvSpPr>
            <a:spLocks noChangeArrowheads="1"/>
          </p:cNvSpPr>
          <p:nvPr/>
        </p:nvSpPr>
        <p:spPr bwMode="auto">
          <a:xfrm>
            <a:off x="4500563" y="1387475"/>
            <a:ext cx="44275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pPr>
            <a:r>
              <a:rPr lang="en-US" altLang="en-US" b="1">
                <a:latin typeface="Gill Sans MT" panose="020B0502020104020203" pitchFamily="34" charset="0"/>
              </a:rPr>
              <a:t>Severe reactions- require timely and appropriate management</a:t>
            </a:r>
          </a:p>
          <a:p>
            <a:pPr lvl="1">
              <a:spcBef>
                <a:spcPts val="600"/>
              </a:spcBef>
            </a:pPr>
            <a:r>
              <a:rPr lang="en-US" altLang="en-US">
                <a:latin typeface="Gill Sans MT" panose="020B0502020104020203" pitchFamily="34" charset="0"/>
                <a:ea typeface="MS PGothic" panose="020B0600070205080204" pitchFamily="34" charset="-128"/>
              </a:rPr>
              <a:t>Usually </a:t>
            </a:r>
            <a:r>
              <a:rPr lang="en-US" altLang="en-US" b="1" i="1">
                <a:latin typeface="Gill Sans MT" panose="020B0502020104020203" pitchFamily="34" charset="0"/>
                <a:ea typeface="MS PGothic" panose="020B0600070205080204" pitchFamily="34" charset="-128"/>
              </a:rPr>
              <a:t>do not </a:t>
            </a:r>
            <a:r>
              <a:rPr lang="en-US" altLang="en-US">
                <a:latin typeface="Gill Sans MT" panose="020B0502020104020203" pitchFamily="34" charset="0"/>
                <a:ea typeface="MS PGothic" panose="020B0600070205080204" pitchFamily="34" charset="-128"/>
              </a:rPr>
              <a:t>result in long-term problems</a:t>
            </a:r>
          </a:p>
          <a:p>
            <a:pPr lvl="1">
              <a:spcBef>
                <a:spcPts val="600"/>
              </a:spcBef>
            </a:pPr>
            <a:r>
              <a:rPr lang="en-US" altLang="en-US">
                <a:latin typeface="Gill Sans MT" panose="020B0502020104020203" pitchFamily="34" charset="0"/>
                <a:ea typeface="MS PGothic" panose="020B0600070205080204" pitchFamily="34" charset="-128"/>
              </a:rPr>
              <a:t>Can be disabling</a:t>
            </a:r>
          </a:p>
          <a:p>
            <a:pPr lvl="1">
              <a:spcBef>
                <a:spcPts val="600"/>
              </a:spcBef>
            </a:pPr>
            <a:r>
              <a:rPr lang="en-US" altLang="en-US">
                <a:latin typeface="Gill Sans MT" panose="020B0502020104020203" pitchFamily="34" charset="0"/>
                <a:ea typeface="MS PGothic" panose="020B0600070205080204" pitchFamily="34" charset="-128"/>
              </a:rPr>
              <a:t>Are rarely life threatening</a:t>
            </a:r>
          </a:p>
          <a:p>
            <a:pPr lvl="1">
              <a:spcBef>
                <a:spcPts val="600"/>
              </a:spcBef>
            </a:pPr>
            <a:r>
              <a:rPr lang="en-US" altLang="en-US">
                <a:latin typeface="Gill Sans MT" panose="020B0502020104020203" pitchFamily="34" charset="0"/>
                <a:ea typeface="MS PGothic" panose="020B0600070205080204" pitchFamily="34" charset="-128"/>
              </a:rPr>
              <a:t>Include seizures and allergic reactions caused by body’s reaction to a particular component in a vaccine</a:t>
            </a:r>
          </a:p>
          <a:p>
            <a:pPr lvl="1">
              <a:spcBef>
                <a:spcPts val="600"/>
              </a:spcBef>
              <a:buFontTx/>
              <a:buNone/>
            </a:pPr>
            <a:endParaRPr lang="en-US" altLang="en-US" b="1">
              <a:latin typeface="Gill Sans MT" panose="020B0502020104020203" pitchFamily="34" charset="0"/>
              <a:ea typeface="MS PGothic" panose="020B0600070205080204"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7670A-F207-4698-866C-30F68C0EE4FE}"/>
              </a:ext>
            </a:extLst>
          </p:cNvPr>
          <p:cNvSpPr>
            <a:spLocks noGrp="1"/>
          </p:cNvSpPr>
          <p:nvPr>
            <p:ph type="title"/>
          </p:nvPr>
        </p:nvSpPr>
        <p:spPr/>
        <p:txBody>
          <a:bodyPr/>
          <a:lstStyle/>
          <a:p>
            <a:pPr marL="342900" indent="-342900">
              <a:defRPr/>
            </a:pPr>
            <a:r>
              <a:rPr lang="en-US" altLang="en-US"/>
              <a:t>Some severe events can be SERIOUS</a:t>
            </a:r>
            <a:endParaRPr lang="en-US">
              <a:latin typeface="Arial" pitchFamily="34" charset="0"/>
            </a:endParaRPr>
          </a:p>
        </p:txBody>
      </p:sp>
      <p:sp>
        <p:nvSpPr>
          <p:cNvPr id="21507" name="Content Placeholder 2">
            <a:extLst>
              <a:ext uri="{FF2B5EF4-FFF2-40B4-BE49-F238E27FC236}">
                <a16:creationId xmlns:a16="http://schemas.microsoft.com/office/drawing/2014/main" id="{E775F2E2-BA36-4161-A81D-54AE81D656C9}"/>
              </a:ext>
            </a:extLst>
          </p:cNvPr>
          <p:cNvSpPr>
            <a:spLocks noGrp="1" noChangeArrowheads="1"/>
          </p:cNvSpPr>
          <p:nvPr>
            <p:ph idx="1"/>
          </p:nvPr>
        </p:nvSpPr>
        <p:spPr/>
        <p:txBody>
          <a:bodyPr/>
          <a:lstStyle/>
          <a:p>
            <a:r>
              <a:rPr lang="en-US" altLang="en-US" sz="3200" b="1"/>
              <a:t>A serious AEFI- </a:t>
            </a:r>
            <a:r>
              <a:rPr lang="en-GB" altLang="en-US" sz="3200"/>
              <a:t>Any untoward medical occurrence that at any dose:</a:t>
            </a:r>
            <a:endParaRPr lang="en-US" altLang="en-US" sz="3200" b="1"/>
          </a:p>
          <a:p>
            <a:pPr lvl="1"/>
            <a:r>
              <a:rPr lang="en-US" altLang="en-US" sz="2800">
                <a:ea typeface="Arial" panose="020B0604020202020204" pitchFamily="34" charset="0"/>
              </a:rPr>
              <a:t>Results in death</a:t>
            </a:r>
          </a:p>
          <a:p>
            <a:pPr lvl="1"/>
            <a:r>
              <a:rPr lang="en-US" altLang="en-US" sz="2800">
                <a:ea typeface="Arial" panose="020B0604020202020204" pitchFamily="34" charset="0"/>
              </a:rPr>
              <a:t>Is life threatening</a:t>
            </a:r>
          </a:p>
          <a:p>
            <a:pPr lvl="1"/>
            <a:r>
              <a:rPr lang="en-US" altLang="en-US" sz="2800">
                <a:ea typeface="Arial" panose="020B0604020202020204" pitchFamily="34" charset="0"/>
              </a:rPr>
              <a:t>Requires in-patient hospitalization or prolongation of existing hospitalization</a:t>
            </a:r>
          </a:p>
          <a:p>
            <a:pPr lvl="1"/>
            <a:r>
              <a:rPr lang="en-US" altLang="en-US" sz="2800">
                <a:ea typeface="Arial" panose="020B0604020202020204" pitchFamily="34" charset="0"/>
              </a:rPr>
              <a:t>Results in persistent or significant disability or incapacity</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94011DA4FE764F8F5E147AB07330B6" ma:contentTypeVersion="10" ma:contentTypeDescription="Create a new document." ma:contentTypeScope="" ma:versionID="af1cf94c1532317287d0abc1ef2c45fc">
  <xsd:schema xmlns:xsd="http://www.w3.org/2001/XMLSchema" xmlns:xs="http://www.w3.org/2001/XMLSchema" xmlns:p="http://schemas.microsoft.com/office/2006/metadata/properties" xmlns:ns3="0e5d193c-dd20-477e-88be-eb8e5692ac0b" targetNamespace="http://schemas.microsoft.com/office/2006/metadata/properties" ma:root="true" ma:fieldsID="104c59b4da32bc065f3bc4ec3c549682" ns3:_="">
    <xsd:import namespace="0e5d193c-dd20-477e-88be-eb8e5692ac0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5d193c-dd20-477e-88be-eb8e5692ac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A6CF6F-52F4-418D-AC11-CD460B6C6DAC}">
  <ds:schemaRefs>
    <ds:schemaRef ds:uri="http://schemas.microsoft.com/sharepoint/v3/contenttype/forms"/>
  </ds:schemaRefs>
</ds:datastoreItem>
</file>

<file path=customXml/itemProps2.xml><?xml version="1.0" encoding="utf-8"?>
<ds:datastoreItem xmlns:ds="http://schemas.openxmlformats.org/officeDocument/2006/customXml" ds:itemID="{09F96213-3FB5-4837-947C-F994549A59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5d193c-dd20-477e-88be-eb8e5692ac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E549749-FA6C-49FD-A07C-477CF6620F75}">
  <ds:schemaRefs>
    <ds:schemaRef ds:uri="http://purl.org/dc/terms/"/>
    <ds:schemaRef ds:uri="0e5d193c-dd20-477e-88be-eb8e5692ac0b"/>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55327</TotalTime>
  <Words>1843</Words>
  <Application>Microsoft Office PowerPoint</Application>
  <PresentationFormat>On-screen Show (4:3)</PresentationFormat>
  <Paragraphs>287</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Narrow</vt:lpstr>
      <vt:lpstr>Gill Sans MT</vt:lpstr>
      <vt:lpstr>Limon F3</vt:lpstr>
      <vt:lpstr>Wingdings</vt:lpstr>
      <vt:lpstr>PPTtemplate</vt:lpstr>
      <vt:lpstr>PowerPoint Presentation</vt:lpstr>
      <vt:lpstr> </vt:lpstr>
      <vt:lpstr>PowerPoint Presentation</vt:lpstr>
      <vt:lpstr>PowerPoint Presentation</vt:lpstr>
      <vt:lpstr>Programme errors</vt:lpstr>
      <vt:lpstr>Coincidental events</vt:lpstr>
      <vt:lpstr>Injection reactions</vt:lpstr>
      <vt:lpstr>Vaccine reactions can be classified into two levels of severity</vt:lpstr>
      <vt:lpstr>Some severe events can be SERIOUS</vt:lpstr>
      <vt:lpstr>The difference between serious and severe adverse events</vt:lpstr>
      <vt:lpstr>How likely is an AEFI after IPV?</vt:lpstr>
      <vt:lpstr>Which AEFIs should be reported?</vt:lpstr>
      <vt:lpstr>PowerPoint Presentation</vt:lpstr>
      <vt:lpstr>Conducting an AEFI investigation</vt:lpstr>
      <vt:lpstr>What information should an AEFI report contain?</vt:lpstr>
      <vt:lpstr>Communication with caretakers in case of an AEFI</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 AEFI</dc:title>
  <dc:creator>RANIM</dc:creator>
  <cp:lastModifiedBy>Gillian Mayers</cp:lastModifiedBy>
  <cp:revision>844</cp:revision>
  <cp:lastPrinted>2014-07-04T11:58:14Z</cp:lastPrinted>
  <dcterms:created xsi:type="dcterms:W3CDTF">2012-01-26T17:14:51Z</dcterms:created>
  <dcterms:modified xsi:type="dcterms:W3CDTF">2020-11-29T15:20:28Z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0x0101004D94011DA4FE764F8F5E147AB07330B6</vt:lpwstr>
  </property>
</Properties>
</file>